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1"/>
  </p:notesMasterIdLst>
  <p:handoutMasterIdLst>
    <p:handoutMasterId r:id="rId12"/>
  </p:handoutMasterIdLst>
  <p:sldIdLst>
    <p:sldId id="1809" r:id="rId5"/>
    <p:sldId id="1811" r:id="rId6"/>
    <p:sldId id="1812" r:id="rId7"/>
    <p:sldId id="1810" r:id="rId8"/>
    <p:sldId id="1785" r:id="rId9"/>
    <p:sldId id="1813" r:id="rId1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2E34"/>
    <a:srgbClr val="00A0AF"/>
    <a:srgbClr val="00B4AF"/>
    <a:srgbClr val="000000"/>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5D4BB-F0BE-41A8-8CDE-19D5316001F4}" v="48" dt="2026-08-13T14:14:31.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72" autoAdjust="0"/>
    <p:restoredTop sz="94751" autoAdjust="0"/>
  </p:normalViewPr>
  <p:slideViewPr>
    <p:cSldViewPr snapToGrid="0">
      <p:cViewPr>
        <p:scale>
          <a:sx n="82" d="100"/>
          <a:sy n="82" d="100"/>
        </p:scale>
        <p:origin x="274"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8/12/2026</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8/12/2026</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dirty="0"/>
          </a:p>
        </p:txBody>
      </p:sp>
    </p:spTree>
    <p:extLst>
      <p:ext uri="{BB962C8B-B14F-4D97-AF65-F5344CB8AC3E}">
        <p14:creationId xmlns:p14="http://schemas.microsoft.com/office/powerpoint/2010/main" val="262961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E55D-F85F-D8C8-86A9-BD0A3BBCB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9344B-1ACA-24A0-0FE4-C1822C9A8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343A8-54CE-707C-D329-74F1A349C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AF0AED-07D0-DE59-C595-00D5E6C19D1D}"/>
              </a:ext>
            </a:extLst>
          </p:cNvPr>
          <p:cNvSpPr>
            <a:spLocks noGrp="1"/>
          </p:cNvSpPr>
          <p:nvPr>
            <p:ph type="sldNum" sz="quarter" idx="10"/>
          </p:nvPr>
        </p:nvSpPr>
        <p:spPr/>
        <p:txBody>
          <a:bodyPr/>
          <a:lstStyle/>
          <a:p>
            <a:fld id="{6EC30964-BF55-46F8-B0CF-231697E08BCE}" type="slidenum">
              <a:rPr lang="en-US" smtClean="0"/>
              <a:t>2</a:t>
            </a:fld>
            <a:endParaRPr lang="en-US" dirty="0"/>
          </a:p>
        </p:txBody>
      </p:sp>
    </p:spTree>
    <p:extLst>
      <p:ext uri="{BB962C8B-B14F-4D97-AF65-F5344CB8AC3E}">
        <p14:creationId xmlns:p14="http://schemas.microsoft.com/office/powerpoint/2010/main" val="3667182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B036-2FDD-7DC6-30CE-4500F0ED3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13455-173F-9F71-B6FB-1261AD08C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EDAB6-86FA-548E-05C3-2254E72EB5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F28770-F7BE-1044-AEA4-917E1BB43B5E}"/>
              </a:ext>
            </a:extLst>
          </p:cNvPr>
          <p:cNvSpPr>
            <a:spLocks noGrp="1"/>
          </p:cNvSpPr>
          <p:nvPr>
            <p:ph type="sldNum" sz="quarter" idx="10"/>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3651708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7E2F8-FA23-6177-06F7-672F96BBC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452BB-C1DE-0255-CE7E-4C574C17CC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AF3E2-EB4B-A689-5253-F4EB194EA5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9102A5-6820-556B-B961-58F77A95C947}"/>
              </a:ext>
            </a:extLst>
          </p:cNvPr>
          <p:cNvSpPr>
            <a:spLocks noGrp="1"/>
          </p:cNvSpPr>
          <p:nvPr>
            <p:ph type="sldNum" sz="quarter" idx="10"/>
          </p:nvPr>
        </p:nvSpPr>
        <p:spPr/>
        <p:txBody>
          <a:bodyPr/>
          <a:lstStyle/>
          <a:p>
            <a:fld id="{6EC30964-BF55-46F8-B0CF-231697E08BCE}" type="slidenum">
              <a:rPr lang="en-US" smtClean="0"/>
              <a:t>4</a:t>
            </a:fld>
            <a:endParaRPr lang="en-US" dirty="0"/>
          </a:p>
        </p:txBody>
      </p:sp>
    </p:spTree>
    <p:extLst>
      <p:ext uri="{BB962C8B-B14F-4D97-AF65-F5344CB8AC3E}">
        <p14:creationId xmlns:p14="http://schemas.microsoft.com/office/powerpoint/2010/main" val="94881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EBB4B-0FA3-74BF-F349-C4B295844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9F2787-1E8E-077B-D31B-63F466B3F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E31D6-CB9A-5769-1C5B-2D382548D8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A4AF63-6235-A22E-C0B1-B9788E60ADD2}"/>
              </a:ext>
            </a:extLst>
          </p:cNvPr>
          <p:cNvSpPr>
            <a:spLocks noGrp="1"/>
          </p:cNvSpPr>
          <p:nvPr>
            <p:ph type="sldNum" sz="quarter" idx="10"/>
          </p:nvPr>
        </p:nvSpPr>
        <p:spPr/>
        <p:txBody>
          <a:bodyPr/>
          <a:lstStyle/>
          <a:p>
            <a:fld id="{6EC30964-BF55-46F8-B0CF-231697E08BCE}" type="slidenum">
              <a:rPr lang="en-US" smtClean="0"/>
              <a:t>5</a:t>
            </a:fld>
            <a:endParaRPr lang="en-US" dirty="0"/>
          </a:p>
        </p:txBody>
      </p:sp>
    </p:spTree>
    <p:extLst>
      <p:ext uri="{BB962C8B-B14F-4D97-AF65-F5344CB8AC3E}">
        <p14:creationId xmlns:p14="http://schemas.microsoft.com/office/powerpoint/2010/main" val="1694455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65C63-246C-6612-F27A-F12DC9FD7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E6AC8-216D-3593-3E95-3A519F264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CF6A80-1856-EBA5-675D-93B12DB5DB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DECBE4-BE4C-ED83-7464-F1B953CF1548}"/>
              </a:ext>
            </a:extLst>
          </p:cNvPr>
          <p:cNvSpPr>
            <a:spLocks noGrp="1"/>
          </p:cNvSpPr>
          <p:nvPr>
            <p:ph type="sldNum" sz="quarter" idx="10"/>
          </p:nvPr>
        </p:nvSpPr>
        <p:spPr/>
        <p:txBody>
          <a:bodyPr/>
          <a:lstStyle/>
          <a:p>
            <a:fld id="{6EC30964-BF55-46F8-B0CF-231697E08BCE}" type="slidenum">
              <a:rPr lang="en-US" smtClean="0"/>
              <a:t>6</a:t>
            </a:fld>
            <a:endParaRPr lang="en-US" dirty="0"/>
          </a:p>
        </p:txBody>
      </p:sp>
    </p:spTree>
    <p:extLst>
      <p:ext uri="{BB962C8B-B14F-4D97-AF65-F5344CB8AC3E}">
        <p14:creationId xmlns:p14="http://schemas.microsoft.com/office/powerpoint/2010/main" val="22202451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8/12/2026</a:t>
            </a:fld>
            <a:endParaRPr lang="en-US" dirty="0"/>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8/12/2026</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8/12/2026</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8/12/2026</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8/12/2026</a:t>
            </a:fld>
            <a:endParaRPr lang="en-US" dirty="0"/>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8/12/2026</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8/12/2026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8/12/2026</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8/12/2026</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dirty="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dirty="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439" userDrawn="1">
          <p15:clr>
            <a:srgbClr val="F26B43"/>
          </p15:clr>
        </p15:guide>
        <p15:guide id="3" pos="7243" userDrawn="1">
          <p15:clr>
            <a:srgbClr val="F26B43"/>
          </p15:clr>
        </p15:guide>
        <p15:guide id="4"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Conflict of Interest Statement</a:t>
            </a:r>
          </a:p>
        </p:txBody>
      </p:sp>
      <p:sp>
        <p:nvSpPr>
          <p:cNvPr id="7" name="Slide Number Placeholder 6"/>
          <p:cNvSpPr>
            <a:spLocks noGrp="1"/>
          </p:cNvSpPr>
          <p:nvPr>
            <p:ph type="sldNum" sz="quarter" idx="12"/>
          </p:nvPr>
        </p:nvSpPr>
        <p:spPr/>
        <p:txBody>
          <a:bodyPr/>
          <a:lstStyle/>
          <a:p>
            <a:fld id="{FFA67747-A1D0-4850-AF9A-570B1A0E3F7F}" type="slidenum">
              <a:rPr lang="en-US" smtClean="0"/>
              <a:t>1</a:t>
            </a:fld>
            <a:endParaRPr lang="en-US" dirty="0"/>
          </a:p>
        </p:txBody>
      </p:sp>
      <p:sp>
        <p:nvSpPr>
          <p:cNvPr id="8" name="Text Placeholder 1">
            <a:extLst>
              <a:ext uri="{FF2B5EF4-FFF2-40B4-BE49-F238E27FC236}">
                <a16:creationId xmlns:a16="http://schemas.microsoft.com/office/drawing/2014/main" id="{A97B229F-91C8-6585-431B-621365BE84BE}"/>
              </a:ext>
            </a:extLst>
          </p:cNvPr>
          <p:cNvSpPr txBox="1">
            <a:spLocks/>
          </p:cNvSpPr>
          <p:nvPr/>
        </p:nvSpPr>
        <p:spPr>
          <a:xfrm>
            <a:off x="695323" y="849745"/>
            <a:ext cx="10911957" cy="1170767"/>
          </a:xfrm>
          <a:prstGeom prst="rect">
            <a:avLst/>
          </a:prstGeom>
        </p:spPr>
        <p:txBody>
          <a:bodyPr vert="horz" lIns="91440" tIns="45720" rIns="91440" bIns="45720" rtlCol="0" anchor="t">
            <a:noAutofit/>
          </a:bodyPr>
          <a:lstStyle>
            <a:lvl1pPr marL="0" indent="0" algn="l" defTabSz="914377" rtl="0" eaLnBrk="1" latinLnBrk="0" hangingPunct="1">
              <a:lnSpc>
                <a:spcPct val="110000"/>
              </a:lnSpc>
              <a:spcBef>
                <a:spcPts val="1000"/>
              </a:spcBef>
              <a:spcAft>
                <a:spcPts val="600"/>
              </a:spcAft>
              <a:buClr>
                <a:schemeClr val="accent1"/>
              </a:buClr>
              <a:buFont typeface="Arial" panose="020B0604020202020204" pitchFamily="34" charset="0"/>
              <a:buNone/>
              <a:defRPr sz="2400" b="1" kern="1200">
                <a:solidFill>
                  <a:schemeClr val="accent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754"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i="1" dirty="0"/>
              <a:t>During the past 24 months, the following planning committee members, moderators, and speakers have no financial relationship with an ineligible company that might potentially be bias or impact the content of the educational activity/session:</a:t>
            </a:r>
            <a:endParaRPr lang="en-US" sz="2000" dirty="0"/>
          </a:p>
        </p:txBody>
      </p:sp>
      <p:sp>
        <p:nvSpPr>
          <p:cNvPr id="2" name="Content Placeholder 2">
            <a:extLst>
              <a:ext uri="{FF2B5EF4-FFF2-40B4-BE49-F238E27FC236}">
                <a16:creationId xmlns:a16="http://schemas.microsoft.com/office/drawing/2014/main" id="{9B611BA5-EFA5-3548-7CF6-FC71E4D4FE5C}"/>
              </a:ext>
            </a:extLst>
          </p:cNvPr>
          <p:cNvSpPr txBox="1">
            <a:spLocks/>
          </p:cNvSpPr>
          <p:nvPr/>
        </p:nvSpPr>
        <p:spPr>
          <a:xfrm>
            <a:off x="1075249" y="2198626"/>
            <a:ext cx="10041501" cy="37799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Planning Committee:</a:t>
            </a:r>
          </a:p>
          <a:p>
            <a:pPr marL="0" indent="0" algn="ctr">
              <a:buFont typeface="Arial" panose="020B0604020202020204" pitchFamily="34" charset="0"/>
              <a:buNone/>
            </a:pPr>
            <a:endParaRPr lang="en-US" dirty="0"/>
          </a:p>
        </p:txBody>
      </p:sp>
      <p:sp>
        <p:nvSpPr>
          <p:cNvPr id="5" name="Content Placeholder 4">
            <a:extLst>
              <a:ext uri="{FF2B5EF4-FFF2-40B4-BE49-F238E27FC236}">
                <a16:creationId xmlns:a16="http://schemas.microsoft.com/office/drawing/2014/main" id="{81E201EE-23F8-9F2A-E455-582D8857C2A6}"/>
              </a:ext>
            </a:extLst>
          </p:cNvPr>
          <p:cNvSpPr>
            <a:spLocks noGrp="1"/>
          </p:cNvSpPr>
          <p:nvPr>
            <p:ph sz="half" idx="2"/>
          </p:nvPr>
        </p:nvSpPr>
        <p:spPr>
          <a:xfrm>
            <a:off x="1397822" y="2786490"/>
            <a:ext cx="3041789" cy="3863012"/>
          </a:xfrm>
        </p:spPr>
        <p:txBody>
          <a:bodyPr/>
          <a:lstStyle/>
          <a:p>
            <a:pPr>
              <a:spcBef>
                <a:spcPts val="0"/>
              </a:spcBef>
              <a:spcAft>
                <a:spcPts val="0"/>
              </a:spcAft>
            </a:pPr>
            <a:r>
              <a:rPr lang="en-US" sz="1800" dirty="0"/>
              <a:t>Alyson Saadi, MNS, MD(ASCP)</a:t>
            </a:r>
          </a:p>
          <a:p>
            <a:pPr>
              <a:spcBef>
                <a:spcPts val="0"/>
              </a:spcBef>
              <a:spcAft>
                <a:spcPts val="0"/>
              </a:spcAft>
            </a:pPr>
            <a:r>
              <a:rPr lang="en-US" sz="1800" dirty="0"/>
              <a:t>Jasmine Paul, MHS, MLS(ASCP)</a:t>
            </a:r>
          </a:p>
          <a:p>
            <a:pPr>
              <a:spcBef>
                <a:spcPts val="0"/>
              </a:spcBef>
              <a:spcAft>
                <a:spcPts val="0"/>
              </a:spcAft>
            </a:pPr>
            <a:r>
              <a:rPr lang="en-US" sz="1800" dirty="0"/>
              <a:t>Cheryl Harris, MSW, MPH</a:t>
            </a:r>
          </a:p>
          <a:p>
            <a:pPr>
              <a:spcBef>
                <a:spcPts val="0"/>
              </a:spcBef>
              <a:spcAft>
                <a:spcPts val="0"/>
              </a:spcAft>
            </a:pPr>
            <a:r>
              <a:rPr lang="en-US" dirty="0"/>
              <a:t>Adrienne Savant, MS</a:t>
            </a:r>
          </a:p>
          <a:p>
            <a:pPr>
              <a:spcBef>
                <a:spcPts val="0"/>
              </a:spcBef>
              <a:spcAft>
                <a:spcPts val="0"/>
              </a:spcAft>
            </a:pPr>
            <a:r>
              <a:rPr lang="en-US" dirty="0"/>
              <a:t>Dana Hubbard, MEd</a:t>
            </a:r>
          </a:p>
          <a:p>
            <a:pPr>
              <a:spcBef>
                <a:spcPts val="0"/>
              </a:spcBef>
              <a:spcAft>
                <a:spcPts val="0"/>
              </a:spcAft>
            </a:pPr>
            <a:r>
              <a:rPr lang="en-US" dirty="0"/>
              <a:t>Claudia Mikail, MD, MPH</a:t>
            </a:r>
          </a:p>
          <a:p>
            <a:pPr marL="0" indent="0">
              <a:buNone/>
            </a:pPr>
            <a:br>
              <a:rPr lang="en-US" dirty="0"/>
            </a:br>
            <a:endParaRPr lang="en-US" dirty="0"/>
          </a:p>
        </p:txBody>
      </p:sp>
      <p:sp>
        <p:nvSpPr>
          <p:cNvPr id="9" name="Content Placeholder 4">
            <a:extLst>
              <a:ext uri="{FF2B5EF4-FFF2-40B4-BE49-F238E27FC236}">
                <a16:creationId xmlns:a16="http://schemas.microsoft.com/office/drawing/2014/main" id="{0C9D68D1-E176-9782-ABA6-928CDC3C07B9}"/>
              </a:ext>
            </a:extLst>
          </p:cNvPr>
          <p:cNvSpPr txBox="1">
            <a:spLocks/>
          </p:cNvSpPr>
          <p:nvPr/>
        </p:nvSpPr>
        <p:spPr>
          <a:xfrm>
            <a:off x="4575104" y="2754737"/>
            <a:ext cx="3041789" cy="3282339"/>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Shawn Moloney, MPH, MLS(ASCP)cm</a:t>
            </a:r>
          </a:p>
          <a:p>
            <a:pPr>
              <a:spcBef>
                <a:spcPts val="0"/>
              </a:spcBef>
              <a:spcAft>
                <a:spcPts val="0"/>
              </a:spcAft>
            </a:pPr>
            <a:r>
              <a:rPr lang="en-US" sz="1800" dirty="0"/>
              <a:t>Ralph Fingerhut, PhD, FAMH, </a:t>
            </a:r>
            <a:r>
              <a:rPr lang="en-US" sz="1800" dirty="0" err="1"/>
              <a:t>EUSpLM</a:t>
            </a:r>
            <a:endParaRPr lang="en-US" sz="1800" dirty="0"/>
          </a:p>
          <a:p>
            <a:pPr>
              <a:spcBef>
                <a:spcPts val="0"/>
              </a:spcBef>
              <a:spcAft>
                <a:spcPts val="0"/>
              </a:spcAft>
            </a:pPr>
            <a:r>
              <a:rPr lang="en-US" sz="1800" dirty="0"/>
              <a:t>Marianna Raia, MS, CGC</a:t>
            </a:r>
          </a:p>
          <a:p>
            <a:pPr>
              <a:spcBef>
                <a:spcPts val="0"/>
              </a:spcBef>
              <a:spcAft>
                <a:spcPts val="0"/>
              </a:spcAft>
            </a:pPr>
            <a:r>
              <a:rPr lang="en-US" sz="1800" dirty="0"/>
              <a:t>Michele Caggana, </a:t>
            </a:r>
            <a:r>
              <a:rPr lang="en-US" sz="1800" dirty="0" err="1"/>
              <a:t>Sc.D</a:t>
            </a:r>
            <a:r>
              <a:rPr lang="en-US" sz="1800" dirty="0"/>
              <a:t>, FACMG</a:t>
            </a:r>
          </a:p>
          <a:p>
            <a:pPr>
              <a:spcBef>
                <a:spcPts val="0"/>
              </a:spcBef>
              <a:spcAft>
                <a:spcPts val="0"/>
              </a:spcAft>
            </a:pPr>
            <a:r>
              <a:rPr lang="en-US" sz="1800" dirty="0" err="1"/>
              <a:t>LaPortia</a:t>
            </a:r>
            <a:r>
              <a:rPr lang="en-US" sz="1800" dirty="0"/>
              <a:t> Barrows, RN, BSN</a:t>
            </a:r>
          </a:p>
          <a:p>
            <a:pPr>
              <a:spcBef>
                <a:spcPts val="0"/>
              </a:spcBef>
              <a:spcAft>
                <a:spcPts val="0"/>
              </a:spcAft>
            </a:pPr>
            <a:r>
              <a:rPr lang="en-US" sz="1800" dirty="0"/>
              <a:t>Jeremy Penn, PhD, MPH</a:t>
            </a:r>
          </a:p>
          <a:p>
            <a:pPr marL="0" indent="0">
              <a:spcBef>
                <a:spcPts val="0"/>
              </a:spcBef>
              <a:spcAft>
                <a:spcPts val="0"/>
              </a:spcAft>
              <a:buNone/>
            </a:pPr>
            <a:endParaRPr lang="en-US" sz="1800" dirty="0"/>
          </a:p>
          <a:p>
            <a:endParaRPr lang="en-US" dirty="0"/>
          </a:p>
          <a:p>
            <a:pPr marL="0" indent="0">
              <a:buFont typeface="Arial" panose="020B0604020202020204" pitchFamily="34" charset="0"/>
              <a:buNone/>
            </a:pPr>
            <a:br>
              <a:rPr lang="en-US" dirty="0"/>
            </a:br>
            <a:endParaRPr lang="en-US" dirty="0"/>
          </a:p>
        </p:txBody>
      </p:sp>
      <p:sp>
        <p:nvSpPr>
          <p:cNvPr id="3" name="Content Placeholder 4">
            <a:extLst>
              <a:ext uri="{FF2B5EF4-FFF2-40B4-BE49-F238E27FC236}">
                <a16:creationId xmlns:a16="http://schemas.microsoft.com/office/drawing/2014/main" id="{CCAC132D-CB51-83A3-0DB7-C2EA083B80FE}"/>
              </a:ext>
            </a:extLst>
          </p:cNvPr>
          <p:cNvSpPr txBox="1">
            <a:spLocks/>
          </p:cNvSpPr>
          <p:nvPr/>
        </p:nvSpPr>
        <p:spPr>
          <a:xfrm>
            <a:off x="7752389" y="2742043"/>
            <a:ext cx="3041789" cy="3282339"/>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Twaina Williams</a:t>
            </a:r>
          </a:p>
          <a:p>
            <a:pPr>
              <a:spcBef>
                <a:spcPts val="0"/>
              </a:spcBef>
              <a:spcAft>
                <a:spcPts val="0"/>
              </a:spcAft>
            </a:pPr>
            <a:r>
              <a:rPr lang="en-US" sz="1800" dirty="0"/>
              <a:t>Susan Tanksley, PhD</a:t>
            </a:r>
          </a:p>
          <a:p>
            <a:pPr>
              <a:spcBef>
                <a:spcPts val="0"/>
              </a:spcBef>
              <a:spcAft>
                <a:spcPts val="0"/>
              </a:spcAft>
            </a:pPr>
            <a:r>
              <a:rPr lang="en-US" sz="1800" dirty="0"/>
              <a:t>Emily Reeves, BSN, RN, CPM</a:t>
            </a:r>
          </a:p>
          <a:p>
            <a:pPr>
              <a:spcBef>
                <a:spcPts val="0"/>
              </a:spcBef>
              <a:spcAft>
                <a:spcPts val="0"/>
              </a:spcAft>
            </a:pPr>
            <a:r>
              <a:rPr lang="en-US" sz="1800" dirty="0"/>
              <a:t>Amanda Ingram, RN</a:t>
            </a:r>
          </a:p>
          <a:p>
            <a:pPr>
              <a:spcBef>
                <a:spcPts val="0"/>
              </a:spcBef>
              <a:spcAft>
                <a:spcPts val="0"/>
              </a:spcAft>
            </a:pPr>
            <a:r>
              <a:rPr lang="en-US" sz="1800" dirty="0" err="1"/>
              <a:t>Breònna</a:t>
            </a:r>
            <a:r>
              <a:rPr lang="en-US" sz="1800" dirty="0"/>
              <a:t> Preston, MPH, CHES</a:t>
            </a:r>
          </a:p>
          <a:p>
            <a:pPr>
              <a:spcBef>
                <a:spcPts val="0"/>
              </a:spcBef>
              <a:spcAft>
                <a:spcPts val="0"/>
              </a:spcAft>
            </a:pPr>
            <a:r>
              <a:rPr lang="en-US" sz="1800" dirty="0"/>
              <a:t>Alisha S. Keehn, MPA</a:t>
            </a:r>
          </a:p>
          <a:p>
            <a:pPr>
              <a:spcBef>
                <a:spcPts val="0"/>
              </a:spcBef>
              <a:spcAft>
                <a:spcPts val="0"/>
              </a:spcAft>
            </a:pPr>
            <a:r>
              <a:rPr lang="en-US" sz="1800" dirty="0"/>
              <a:t>Carla Cuthbert, PhD, FACMG</a:t>
            </a:r>
          </a:p>
          <a:p>
            <a:pPr>
              <a:spcBef>
                <a:spcPts val="0"/>
              </a:spcBef>
              <a:spcAft>
                <a:spcPts val="0"/>
              </a:spcAft>
            </a:pPr>
            <a:endParaRPr lang="en-US" sz="1800" dirty="0"/>
          </a:p>
          <a:p>
            <a:pPr marL="0" indent="0">
              <a:spcBef>
                <a:spcPts val="0"/>
              </a:spcBef>
              <a:spcAft>
                <a:spcPts val="0"/>
              </a:spcAft>
              <a:buNone/>
            </a:pPr>
            <a:endParaRPr lang="en-US" sz="1800" dirty="0"/>
          </a:p>
          <a:p>
            <a:endParaRPr lang="en-US" dirty="0"/>
          </a:p>
          <a:p>
            <a:pPr marL="0" indent="0">
              <a:buFont typeface="Arial" panose="020B0604020202020204" pitchFamily="34" charset="0"/>
              <a:buNone/>
            </a:pPr>
            <a:br>
              <a:rPr lang="en-US" dirty="0"/>
            </a:br>
            <a:endParaRPr lang="en-US" dirty="0"/>
          </a:p>
        </p:txBody>
      </p:sp>
    </p:spTree>
    <p:extLst>
      <p:ext uri="{BB962C8B-B14F-4D97-AF65-F5344CB8AC3E}">
        <p14:creationId xmlns:p14="http://schemas.microsoft.com/office/powerpoint/2010/main" val="933671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2BF6-A205-81AF-C242-FF82D354DE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0B81D3D-0763-2A67-196D-C10BD0E250BF}"/>
              </a:ext>
            </a:extLst>
          </p:cNvPr>
          <p:cNvSpPr>
            <a:spLocks noGrp="1"/>
          </p:cNvSpPr>
          <p:nvPr>
            <p:ph type="title"/>
          </p:nvPr>
        </p:nvSpPr>
        <p:spPr/>
        <p:txBody>
          <a:bodyPr/>
          <a:lstStyle/>
          <a:p>
            <a:r>
              <a:rPr lang="en-US" dirty="0"/>
              <a:t>Conflict of Interest Statement</a:t>
            </a:r>
          </a:p>
        </p:txBody>
      </p:sp>
      <p:sp>
        <p:nvSpPr>
          <p:cNvPr id="7" name="Slide Number Placeholder 6">
            <a:extLst>
              <a:ext uri="{FF2B5EF4-FFF2-40B4-BE49-F238E27FC236}">
                <a16:creationId xmlns:a16="http://schemas.microsoft.com/office/drawing/2014/main" id="{39E975E7-A2B8-6BD0-9F37-3AB564AC06C8}"/>
              </a:ext>
            </a:extLst>
          </p:cNvPr>
          <p:cNvSpPr>
            <a:spLocks noGrp="1"/>
          </p:cNvSpPr>
          <p:nvPr>
            <p:ph type="sldNum" sz="quarter" idx="12"/>
          </p:nvPr>
        </p:nvSpPr>
        <p:spPr/>
        <p:txBody>
          <a:bodyPr/>
          <a:lstStyle/>
          <a:p>
            <a:fld id="{FFA67747-A1D0-4850-AF9A-570B1A0E3F7F}" type="slidenum">
              <a:rPr lang="en-US" smtClean="0"/>
              <a:t>2</a:t>
            </a:fld>
            <a:endParaRPr lang="en-US" dirty="0"/>
          </a:p>
        </p:txBody>
      </p:sp>
      <p:sp>
        <p:nvSpPr>
          <p:cNvPr id="8" name="Text Placeholder 1">
            <a:extLst>
              <a:ext uri="{FF2B5EF4-FFF2-40B4-BE49-F238E27FC236}">
                <a16:creationId xmlns:a16="http://schemas.microsoft.com/office/drawing/2014/main" id="{182951DF-13BC-9B3E-1671-65FF53954351}"/>
              </a:ext>
            </a:extLst>
          </p:cNvPr>
          <p:cNvSpPr txBox="1">
            <a:spLocks/>
          </p:cNvSpPr>
          <p:nvPr/>
        </p:nvSpPr>
        <p:spPr>
          <a:xfrm>
            <a:off x="695323" y="840690"/>
            <a:ext cx="10911957" cy="1170767"/>
          </a:xfrm>
          <a:prstGeom prst="rect">
            <a:avLst/>
          </a:prstGeom>
        </p:spPr>
        <p:txBody>
          <a:bodyPr vert="horz" lIns="91440" tIns="45720" rIns="91440" bIns="45720" rtlCol="0" anchor="t">
            <a:noAutofit/>
          </a:bodyPr>
          <a:lstStyle>
            <a:lvl1pPr marL="0" indent="0" algn="l" defTabSz="914377" rtl="0" eaLnBrk="1" latinLnBrk="0" hangingPunct="1">
              <a:lnSpc>
                <a:spcPct val="110000"/>
              </a:lnSpc>
              <a:spcBef>
                <a:spcPts val="1000"/>
              </a:spcBef>
              <a:spcAft>
                <a:spcPts val="600"/>
              </a:spcAft>
              <a:buClr>
                <a:schemeClr val="accent1"/>
              </a:buClr>
              <a:buFont typeface="Arial" panose="020B0604020202020204" pitchFamily="34" charset="0"/>
              <a:buNone/>
              <a:defRPr sz="2400" b="1" kern="1200">
                <a:solidFill>
                  <a:schemeClr val="accent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754"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i="1" dirty="0"/>
              <a:t>During the past 24 months, the following planning committee members, moderators, and speakers have no financial relationship with an ineligible company that might potentially be bias or impact the content of the educational activity/session:</a:t>
            </a:r>
            <a:endParaRPr lang="en-US" sz="2000" dirty="0"/>
          </a:p>
        </p:txBody>
      </p:sp>
      <p:sp>
        <p:nvSpPr>
          <p:cNvPr id="2" name="Content Placeholder 2">
            <a:extLst>
              <a:ext uri="{FF2B5EF4-FFF2-40B4-BE49-F238E27FC236}">
                <a16:creationId xmlns:a16="http://schemas.microsoft.com/office/drawing/2014/main" id="{39EA71F0-0E83-DD7F-2076-E63F6DF28110}"/>
              </a:ext>
            </a:extLst>
          </p:cNvPr>
          <p:cNvSpPr txBox="1">
            <a:spLocks/>
          </p:cNvSpPr>
          <p:nvPr/>
        </p:nvSpPr>
        <p:spPr>
          <a:xfrm>
            <a:off x="1075249" y="2198626"/>
            <a:ext cx="10041501" cy="37799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Moderators:</a:t>
            </a:r>
          </a:p>
        </p:txBody>
      </p:sp>
      <p:sp>
        <p:nvSpPr>
          <p:cNvPr id="15" name="Content Placeholder 4">
            <a:extLst>
              <a:ext uri="{FF2B5EF4-FFF2-40B4-BE49-F238E27FC236}">
                <a16:creationId xmlns:a16="http://schemas.microsoft.com/office/drawing/2014/main" id="{7D031D1E-30E8-7968-E1DF-180AE2A02A5F}"/>
              </a:ext>
            </a:extLst>
          </p:cNvPr>
          <p:cNvSpPr>
            <a:spLocks noGrp="1"/>
          </p:cNvSpPr>
          <p:nvPr>
            <p:ph sz="half" idx="2"/>
          </p:nvPr>
        </p:nvSpPr>
        <p:spPr>
          <a:xfrm>
            <a:off x="923731" y="2715621"/>
            <a:ext cx="3534542" cy="3863012"/>
          </a:xfrm>
        </p:spPr>
        <p:txBody>
          <a:bodyPr/>
          <a:lstStyle/>
          <a:p>
            <a:pPr>
              <a:spcBef>
                <a:spcPts val="0"/>
              </a:spcBef>
              <a:spcAft>
                <a:spcPts val="0"/>
              </a:spcAft>
            </a:pPr>
            <a:r>
              <a:rPr lang="en-US" sz="1800" dirty="0"/>
              <a:t>Twaina Williams</a:t>
            </a:r>
          </a:p>
          <a:p>
            <a:pPr>
              <a:spcBef>
                <a:spcPts val="0"/>
              </a:spcBef>
              <a:spcAft>
                <a:spcPts val="0"/>
              </a:spcAft>
            </a:pPr>
            <a:r>
              <a:rPr lang="en-US" sz="1800" dirty="0"/>
              <a:t>Marbely Barahona</a:t>
            </a:r>
          </a:p>
          <a:p>
            <a:pPr>
              <a:spcBef>
                <a:spcPts val="0"/>
              </a:spcBef>
              <a:spcAft>
                <a:spcPts val="0"/>
              </a:spcAft>
            </a:pPr>
            <a:r>
              <a:rPr lang="en-US" sz="1800" dirty="0"/>
              <a:t>Denise Kay, PhD</a:t>
            </a:r>
          </a:p>
          <a:p>
            <a:pPr>
              <a:spcBef>
                <a:spcPts val="0"/>
              </a:spcBef>
              <a:spcAft>
                <a:spcPts val="0"/>
              </a:spcAft>
            </a:pPr>
            <a:r>
              <a:rPr lang="en-US" sz="1800" dirty="0"/>
              <a:t>Emily Reeves, BSN, RN, CMP</a:t>
            </a:r>
          </a:p>
          <a:p>
            <a:pPr>
              <a:spcBef>
                <a:spcPts val="0"/>
              </a:spcBef>
              <a:spcAft>
                <a:spcPts val="0"/>
              </a:spcAft>
            </a:pPr>
            <a:r>
              <a:rPr lang="en-US" sz="1800" dirty="0"/>
              <a:t>Michele Caggana, ScD, FACMG</a:t>
            </a:r>
          </a:p>
          <a:p>
            <a:pPr>
              <a:spcBef>
                <a:spcPts val="0"/>
              </a:spcBef>
              <a:spcAft>
                <a:spcPts val="0"/>
              </a:spcAft>
            </a:pPr>
            <a:r>
              <a:rPr lang="en-US" sz="1800" dirty="0" err="1"/>
              <a:t>Breònna</a:t>
            </a:r>
            <a:r>
              <a:rPr lang="en-US" sz="1800" dirty="0"/>
              <a:t> Preston, MPH, CHES</a:t>
            </a:r>
          </a:p>
          <a:p>
            <a:pPr>
              <a:spcBef>
                <a:spcPts val="0"/>
              </a:spcBef>
              <a:spcAft>
                <a:spcPts val="0"/>
              </a:spcAft>
            </a:pPr>
            <a:r>
              <a:rPr lang="en-US" sz="1800" dirty="0"/>
              <a:t>Virginia Sack, MS, CGC</a:t>
            </a:r>
          </a:p>
          <a:p>
            <a:pPr>
              <a:spcBef>
                <a:spcPts val="0"/>
              </a:spcBef>
              <a:spcAft>
                <a:spcPts val="0"/>
              </a:spcAft>
            </a:pPr>
            <a:r>
              <a:rPr lang="en-US" sz="1800" dirty="0"/>
              <a:t>Jasmine Paul, MHS, MLS(ASCP)</a:t>
            </a:r>
          </a:p>
          <a:p>
            <a:pPr marL="0" indent="0">
              <a:buNone/>
            </a:pPr>
            <a:br>
              <a:rPr lang="en-US" dirty="0"/>
            </a:br>
            <a:endParaRPr lang="en-US" dirty="0"/>
          </a:p>
        </p:txBody>
      </p:sp>
      <p:sp>
        <p:nvSpPr>
          <p:cNvPr id="17" name="Content Placeholder 4">
            <a:extLst>
              <a:ext uri="{FF2B5EF4-FFF2-40B4-BE49-F238E27FC236}">
                <a16:creationId xmlns:a16="http://schemas.microsoft.com/office/drawing/2014/main" id="{A3381164-F4E1-CF18-D01A-E6C8ABC85355}"/>
              </a:ext>
            </a:extLst>
          </p:cNvPr>
          <p:cNvSpPr txBox="1">
            <a:spLocks/>
          </p:cNvSpPr>
          <p:nvPr/>
        </p:nvSpPr>
        <p:spPr>
          <a:xfrm>
            <a:off x="8297615" y="2715621"/>
            <a:ext cx="3534542" cy="3863012"/>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Adrienne Manning, MD</a:t>
            </a:r>
          </a:p>
          <a:p>
            <a:pPr>
              <a:spcBef>
                <a:spcPts val="0"/>
              </a:spcBef>
              <a:spcAft>
                <a:spcPts val="0"/>
              </a:spcAft>
            </a:pPr>
            <a:r>
              <a:rPr lang="en-US" sz="1800" dirty="0"/>
              <a:t>Joseph Orsini, PhD</a:t>
            </a:r>
          </a:p>
          <a:p>
            <a:pPr>
              <a:spcBef>
                <a:spcPts val="0"/>
              </a:spcBef>
              <a:spcAft>
                <a:spcPts val="0"/>
              </a:spcAft>
            </a:pPr>
            <a:r>
              <a:rPr lang="en-US" sz="1800" dirty="0"/>
              <a:t>Susan Tanksley, PhD</a:t>
            </a:r>
          </a:p>
          <a:p>
            <a:pPr>
              <a:spcBef>
                <a:spcPts val="0"/>
              </a:spcBef>
              <a:spcAft>
                <a:spcPts val="0"/>
              </a:spcAft>
            </a:pPr>
            <a:r>
              <a:rPr lang="en-US" sz="1800" dirty="0"/>
              <a:t>Ingrid Holms, MS, MPH</a:t>
            </a:r>
          </a:p>
          <a:p>
            <a:pPr>
              <a:spcBef>
                <a:spcPts val="0"/>
              </a:spcBef>
              <a:spcAft>
                <a:spcPts val="0"/>
              </a:spcAft>
            </a:pPr>
            <a:r>
              <a:rPr lang="en-US" sz="1800" dirty="0"/>
              <a:t>Guisou Zarbalian, MS, MPH</a:t>
            </a:r>
            <a:br>
              <a:rPr lang="en-US" dirty="0"/>
            </a:br>
            <a:endParaRPr lang="en-US" dirty="0"/>
          </a:p>
        </p:txBody>
      </p:sp>
      <p:sp>
        <p:nvSpPr>
          <p:cNvPr id="19" name="Content Placeholder 4">
            <a:extLst>
              <a:ext uri="{FF2B5EF4-FFF2-40B4-BE49-F238E27FC236}">
                <a16:creationId xmlns:a16="http://schemas.microsoft.com/office/drawing/2014/main" id="{42F517F4-2482-A729-DA44-AF79D4859360}"/>
              </a:ext>
            </a:extLst>
          </p:cNvPr>
          <p:cNvSpPr txBox="1">
            <a:spLocks/>
          </p:cNvSpPr>
          <p:nvPr/>
        </p:nvSpPr>
        <p:spPr>
          <a:xfrm>
            <a:off x="4610673" y="2715621"/>
            <a:ext cx="3534542" cy="3863012"/>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Kathy Chou, PhD</a:t>
            </a:r>
          </a:p>
          <a:p>
            <a:pPr>
              <a:spcBef>
                <a:spcPts val="0"/>
              </a:spcBef>
              <a:spcAft>
                <a:spcPts val="0"/>
              </a:spcAft>
            </a:pPr>
            <a:r>
              <a:rPr lang="en-US" sz="1800" dirty="0"/>
              <a:t>Marianna Raia, MS, CGC</a:t>
            </a:r>
          </a:p>
          <a:p>
            <a:pPr>
              <a:spcBef>
                <a:spcPts val="0"/>
              </a:spcBef>
              <a:spcAft>
                <a:spcPts val="0"/>
              </a:spcAft>
            </a:pPr>
            <a:r>
              <a:rPr lang="en-US" sz="1800" dirty="0"/>
              <a:t>Amanda, Ingram, RN</a:t>
            </a:r>
          </a:p>
          <a:p>
            <a:pPr>
              <a:spcBef>
                <a:spcPts val="0"/>
              </a:spcBef>
              <a:spcAft>
                <a:spcPts val="0"/>
              </a:spcAft>
            </a:pPr>
            <a:r>
              <a:rPr lang="en-US" sz="1800" dirty="0"/>
              <a:t>Cheryl Harris, MSW, MPH</a:t>
            </a:r>
          </a:p>
          <a:p>
            <a:pPr>
              <a:spcBef>
                <a:spcPts val="0"/>
              </a:spcBef>
              <a:spcAft>
                <a:spcPts val="0"/>
              </a:spcAft>
            </a:pPr>
            <a:r>
              <a:rPr lang="en-US" sz="1800" dirty="0"/>
              <a:t>Ewa King, PhD</a:t>
            </a:r>
          </a:p>
          <a:p>
            <a:pPr>
              <a:spcBef>
                <a:spcPts val="0"/>
              </a:spcBef>
              <a:spcAft>
                <a:spcPts val="0"/>
              </a:spcAft>
            </a:pPr>
            <a:r>
              <a:rPr lang="en-US" sz="1800" dirty="0"/>
              <a:t>Shawn Moloney, MPH, MLS(ASCP)cm</a:t>
            </a:r>
          </a:p>
          <a:p>
            <a:pPr>
              <a:spcBef>
                <a:spcPts val="0"/>
              </a:spcBef>
              <a:spcAft>
                <a:spcPts val="0"/>
              </a:spcAft>
            </a:pPr>
            <a:r>
              <a:rPr lang="en-US" sz="1800" dirty="0"/>
              <a:t>Dana Hubbard, MEd</a:t>
            </a:r>
          </a:p>
          <a:p>
            <a:pPr>
              <a:spcBef>
                <a:spcPts val="0"/>
              </a:spcBef>
              <a:spcAft>
                <a:spcPts val="0"/>
              </a:spcAft>
            </a:pPr>
            <a:r>
              <a:rPr lang="en-US" sz="1800" dirty="0"/>
              <a:t>Ralph Fingerhut, PhD, FAMH, </a:t>
            </a:r>
            <a:r>
              <a:rPr lang="en-US" sz="1800" dirty="0" err="1"/>
              <a:t>EuSpLM</a:t>
            </a:r>
            <a:br>
              <a:rPr lang="en-US" dirty="0"/>
            </a:br>
            <a:endParaRPr lang="en-US" dirty="0"/>
          </a:p>
        </p:txBody>
      </p:sp>
    </p:spTree>
    <p:extLst>
      <p:ext uri="{BB962C8B-B14F-4D97-AF65-F5344CB8AC3E}">
        <p14:creationId xmlns:p14="http://schemas.microsoft.com/office/powerpoint/2010/main" val="243004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BB98-ECB7-5CED-35D6-72E690AB9B9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30872BB-D831-E287-8C58-BC9B467F9B98}"/>
              </a:ext>
            </a:extLst>
          </p:cNvPr>
          <p:cNvSpPr>
            <a:spLocks noGrp="1"/>
          </p:cNvSpPr>
          <p:nvPr>
            <p:ph type="title"/>
          </p:nvPr>
        </p:nvSpPr>
        <p:spPr/>
        <p:txBody>
          <a:bodyPr/>
          <a:lstStyle/>
          <a:p>
            <a:r>
              <a:rPr lang="en-US" dirty="0"/>
              <a:t>Conflict of Interest Statement</a:t>
            </a:r>
          </a:p>
        </p:txBody>
      </p:sp>
      <p:sp>
        <p:nvSpPr>
          <p:cNvPr id="7" name="Slide Number Placeholder 6">
            <a:extLst>
              <a:ext uri="{FF2B5EF4-FFF2-40B4-BE49-F238E27FC236}">
                <a16:creationId xmlns:a16="http://schemas.microsoft.com/office/drawing/2014/main" id="{A0156016-E69A-9D57-3608-DB5001EDB317}"/>
              </a:ext>
            </a:extLst>
          </p:cNvPr>
          <p:cNvSpPr>
            <a:spLocks noGrp="1"/>
          </p:cNvSpPr>
          <p:nvPr>
            <p:ph type="sldNum" sz="quarter" idx="12"/>
          </p:nvPr>
        </p:nvSpPr>
        <p:spPr/>
        <p:txBody>
          <a:bodyPr/>
          <a:lstStyle/>
          <a:p>
            <a:fld id="{FFA67747-A1D0-4850-AF9A-570B1A0E3F7F}" type="slidenum">
              <a:rPr lang="en-US" smtClean="0"/>
              <a:t>3</a:t>
            </a:fld>
            <a:endParaRPr lang="en-US" dirty="0"/>
          </a:p>
        </p:txBody>
      </p:sp>
      <p:sp>
        <p:nvSpPr>
          <p:cNvPr id="8" name="Text Placeholder 1">
            <a:extLst>
              <a:ext uri="{FF2B5EF4-FFF2-40B4-BE49-F238E27FC236}">
                <a16:creationId xmlns:a16="http://schemas.microsoft.com/office/drawing/2014/main" id="{A075A0D1-4412-6B2D-2F5E-6774E4B87751}"/>
              </a:ext>
            </a:extLst>
          </p:cNvPr>
          <p:cNvSpPr txBox="1">
            <a:spLocks/>
          </p:cNvSpPr>
          <p:nvPr/>
        </p:nvSpPr>
        <p:spPr>
          <a:xfrm>
            <a:off x="695323" y="828149"/>
            <a:ext cx="10911957" cy="1170767"/>
          </a:xfrm>
          <a:prstGeom prst="rect">
            <a:avLst/>
          </a:prstGeom>
        </p:spPr>
        <p:txBody>
          <a:bodyPr vert="horz" lIns="91440" tIns="45720" rIns="91440" bIns="45720" rtlCol="0" anchor="t">
            <a:noAutofit/>
          </a:bodyPr>
          <a:lstStyle>
            <a:lvl1pPr marL="0" indent="0" algn="l" defTabSz="914377" rtl="0" eaLnBrk="1" latinLnBrk="0" hangingPunct="1">
              <a:lnSpc>
                <a:spcPct val="110000"/>
              </a:lnSpc>
              <a:spcBef>
                <a:spcPts val="1000"/>
              </a:spcBef>
              <a:spcAft>
                <a:spcPts val="600"/>
              </a:spcAft>
              <a:buClr>
                <a:schemeClr val="accent1"/>
              </a:buClr>
              <a:buFont typeface="Arial" panose="020B0604020202020204" pitchFamily="34" charset="0"/>
              <a:buNone/>
              <a:defRPr sz="2400" b="1" kern="1200">
                <a:solidFill>
                  <a:schemeClr val="accent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754"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i="1" dirty="0"/>
              <a:t>During the past 24 months, the following planning committee members, moderators, and speakers have no financial relationship with an ineligible company that might potentially be bias or impact the content of the educational activity/session:</a:t>
            </a:r>
            <a:endParaRPr lang="en-US" sz="2000" dirty="0"/>
          </a:p>
        </p:txBody>
      </p:sp>
      <p:sp>
        <p:nvSpPr>
          <p:cNvPr id="2" name="Content Placeholder 2">
            <a:extLst>
              <a:ext uri="{FF2B5EF4-FFF2-40B4-BE49-F238E27FC236}">
                <a16:creationId xmlns:a16="http://schemas.microsoft.com/office/drawing/2014/main" id="{DD627CFA-336C-B0F2-BD13-CE51C4DABE88}"/>
              </a:ext>
            </a:extLst>
          </p:cNvPr>
          <p:cNvSpPr txBox="1">
            <a:spLocks/>
          </p:cNvSpPr>
          <p:nvPr/>
        </p:nvSpPr>
        <p:spPr>
          <a:xfrm>
            <a:off x="841983" y="1998916"/>
            <a:ext cx="10041501" cy="37799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Speakers:</a:t>
            </a:r>
          </a:p>
        </p:txBody>
      </p:sp>
      <p:sp>
        <p:nvSpPr>
          <p:cNvPr id="13" name="Content Placeholder 4">
            <a:extLst>
              <a:ext uri="{FF2B5EF4-FFF2-40B4-BE49-F238E27FC236}">
                <a16:creationId xmlns:a16="http://schemas.microsoft.com/office/drawing/2014/main" id="{B6A66DBB-B4E6-2457-793C-8841D2B96C1C}"/>
              </a:ext>
            </a:extLst>
          </p:cNvPr>
          <p:cNvSpPr>
            <a:spLocks noGrp="1"/>
          </p:cNvSpPr>
          <p:nvPr>
            <p:ph sz="half" idx="2"/>
          </p:nvPr>
        </p:nvSpPr>
        <p:spPr>
          <a:xfrm>
            <a:off x="202162" y="2535536"/>
            <a:ext cx="3041789" cy="4041349"/>
          </a:xfrm>
        </p:spPr>
        <p:txBody>
          <a:bodyPr/>
          <a:lstStyle/>
          <a:p>
            <a:pPr>
              <a:spcBef>
                <a:spcPts val="0"/>
              </a:spcBef>
              <a:spcAft>
                <a:spcPts val="0"/>
              </a:spcAft>
            </a:pPr>
            <a:r>
              <a:rPr lang="en-US" sz="1800" dirty="0"/>
              <a:t>Chadd Williams</a:t>
            </a:r>
          </a:p>
          <a:p>
            <a:pPr>
              <a:spcBef>
                <a:spcPts val="0"/>
              </a:spcBef>
              <a:spcAft>
                <a:spcPts val="0"/>
              </a:spcAft>
            </a:pPr>
            <a:r>
              <a:rPr lang="en-US" sz="1800" dirty="0"/>
              <a:t>Shelby Toups</a:t>
            </a:r>
          </a:p>
          <a:p>
            <a:pPr>
              <a:spcBef>
                <a:spcPts val="0"/>
              </a:spcBef>
              <a:spcAft>
                <a:spcPts val="0"/>
              </a:spcAft>
            </a:pPr>
            <a:r>
              <a:rPr lang="en-US" sz="1800" dirty="0"/>
              <a:t>Daniel Cressy</a:t>
            </a:r>
          </a:p>
          <a:p>
            <a:pPr>
              <a:spcBef>
                <a:spcPts val="0"/>
              </a:spcBef>
              <a:spcAft>
                <a:spcPts val="0"/>
              </a:spcAft>
            </a:pPr>
            <a:r>
              <a:rPr lang="en-US" sz="1800" dirty="0"/>
              <a:t>Samantha Isenberg, PhD</a:t>
            </a:r>
          </a:p>
          <a:p>
            <a:pPr>
              <a:spcBef>
                <a:spcPts val="0"/>
              </a:spcBef>
              <a:spcAft>
                <a:spcPts val="0"/>
              </a:spcAft>
            </a:pPr>
            <a:r>
              <a:rPr lang="en-US" sz="1800" dirty="0"/>
              <a:t>Jing Xiao, PhD, FACMG</a:t>
            </a:r>
          </a:p>
          <a:p>
            <a:pPr>
              <a:spcBef>
                <a:spcPts val="0"/>
              </a:spcBef>
              <a:spcAft>
                <a:spcPts val="0"/>
              </a:spcAft>
            </a:pPr>
            <a:r>
              <a:rPr lang="en-US" sz="1800" dirty="0"/>
              <a:t>Jaime Hale, MS</a:t>
            </a:r>
          </a:p>
          <a:p>
            <a:pPr>
              <a:spcBef>
                <a:spcPts val="0"/>
              </a:spcBef>
              <a:spcAft>
                <a:spcPts val="0"/>
              </a:spcAft>
            </a:pPr>
            <a:r>
              <a:rPr lang="en-US" sz="1800" dirty="0"/>
              <a:t>Sondra Rosendahl, MS, LCGC</a:t>
            </a:r>
          </a:p>
          <a:p>
            <a:pPr>
              <a:spcBef>
                <a:spcPts val="0"/>
              </a:spcBef>
              <a:spcAft>
                <a:spcPts val="0"/>
              </a:spcAft>
            </a:pPr>
            <a:r>
              <a:rPr lang="en-US" sz="1800" dirty="0"/>
              <a:t>Amy Rakowski, MS</a:t>
            </a:r>
          </a:p>
          <a:p>
            <a:pPr>
              <a:spcBef>
                <a:spcPts val="0"/>
              </a:spcBef>
              <a:spcAft>
                <a:spcPts val="0"/>
              </a:spcAft>
            </a:pPr>
            <a:r>
              <a:rPr lang="en-US" sz="1800" dirty="0"/>
              <a:t>Melissa Raspa, PhD</a:t>
            </a:r>
          </a:p>
          <a:p>
            <a:pPr marL="0" indent="0">
              <a:buNone/>
            </a:pPr>
            <a:br>
              <a:rPr lang="en-US" dirty="0"/>
            </a:br>
            <a:endParaRPr lang="en-US" dirty="0"/>
          </a:p>
        </p:txBody>
      </p:sp>
      <p:sp>
        <p:nvSpPr>
          <p:cNvPr id="3" name="Content Placeholder 4">
            <a:extLst>
              <a:ext uri="{FF2B5EF4-FFF2-40B4-BE49-F238E27FC236}">
                <a16:creationId xmlns:a16="http://schemas.microsoft.com/office/drawing/2014/main" id="{D04740D3-FA2E-7F10-47ED-6E6E56078E9B}"/>
              </a:ext>
            </a:extLst>
          </p:cNvPr>
          <p:cNvSpPr txBox="1">
            <a:spLocks/>
          </p:cNvSpPr>
          <p:nvPr/>
        </p:nvSpPr>
        <p:spPr>
          <a:xfrm>
            <a:off x="3088431" y="2535536"/>
            <a:ext cx="3041789" cy="366033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Shawn Moloney, MPH, MLS(ASCP)cm</a:t>
            </a:r>
          </a:p>
          <a:p>
            <a:pPr>
              <a:spcBef>
                <a:spcPts val="0"/>
              </a:spcBef>
              <a:spcAft>
                <a:spcPts val="0"/>
              </a:spcAft>
            </a:pPr>
            <a:r>
              <a:rPr lang="en-US" sz="1800" dirty="0"/>
              <a:t>Kostas Petritis, PhD</a:t>
            </a:r>
          </a:p>
          <a:p>
            <a:pPr>
              <a:spcBef>
                <a:spcPts val="0"/>
              </a:spcBef>
              <a:spcAft>
                <a:spcPts val="0"/>
              </a:spcAft>
            </a:pPr>
            <a:r>
              <a:rPr lang="en-US" sz="1800" dirty="0"/>
              <a:t>Travis Henry, PhD</a:t>
            </a:r>
          </a:p>
          <a:p>
            <a:pPr>
              <a:spcBef>
                <a:spcPts val="0"/>
              </a:spcBef>
              <a:spcAft>
                <a:spcPts val="0"/>
              </a:spcAft>
            </a:pPr>
            <a:r>
              <a:rPr lang="en-US" sz="1800" dirty="0"/>
              <a:t>Densie Kay, PhD</a:t>
            </a:r>
          </a:p>
          <a:p>
            <a:pPr>
              <a:spcBef>
                <a:spcPts val="0"/>
              </a:spcBef>
              <a:spcAft>
                <a:spcPts val="0"/>
              </a:spcAft>
            </a:pPr>
            <a:r>
              <a:rPr lang="en-US" sz="1800" dirty="0"/>
              <a:t>Raquel Yahyaoui, MD, PhD</a:t>
            </a:r>
            <a:br>
              <a:rPr lang="en-US" sz="1800" dirty="0"/>
            </a:br>
            <a:r>
              <a:rPr lang="en-US" sz="1800" dirty="0"/>
              <a:t>Binod Kumar, PhD</a:t>
            </a:r>
          </a:p>
          <a:p>
            <a:pPr>
              <a:spcBef>
                <a:spcPts val="0"/>
              </a:spcBef>
              <a:spcAft>
                <a:spcPts val="0"/>
              </a:spcAft>
            </a:pPr>
            <a:r>
              <a:rPr lang="en-US" sz="1800" dirty="0"/>
              <a:t>Fran Altmaier</a:t>
            </a:r>
          </a:p>
          <a:p>
            <a:pPr>
              <a:spcBef>
                <a:spcPts val="0"/>
              </a:spcBef>
              <a:spcAft>
                <a:spcPts val="0"/>
              </a:spcAft>
            </a:pPr>
            <a:r>
              <a:rPr lang="en-US" sz="1800" dirty="0"/>
              <a:t>Kristin Clinard, MS, CGC</a:t>
            </a:r>
            <a:endParaRPr lang="en-US" dirty="0"/>
          </a:p>
          <a:p>
            <a:pPr marL="0" indent="0">
              <a:buFont typeface="Arial" panose="020B0604020202020204" pitchFamily="34" charset="0"/>
              <a:buNone/>
            </a:pPr>
            <a:br>
              <a:rPr lang="en-US" dirty="0"/>
            </a:br>
            <a:endParaRPr lang="en-US" dirty="0"/>
          </a:p>
        </p:txBody>
      </p:sp>
      <p:sp>
        <p:nvSpPr>
          <p:cNvPr id="5" name="Content Placeholder 4">
            <a:extLst>
              <a:ext uri="{FF2B5EF4-FFF2-40B4-BE49-F238E27FC236}">
                <a16:creationId xmlns:a16="http://schemas.microsoft.com/office/drawing/2014/main" id="{E1F32087-0AA3-8BF0-9E81-3300583DBD9A}"/>
              </a:ext>
            </a:extLst>
          </p:cNvPr>
          <p:cNvSpPr txBox="1">
            <a:spLocks/>
          </p:cNvSpPr>
          <p:nvPr/>
        </p:nvSpPr>
        <p:spPr>
          <a:xfrm>
            <a:off x="9119127" y="2535536"/>
            <a:ext cx="2936024" cy="3923645"/>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Kathy Chou, PhD</a:t>
            </a:r>
          </a:p>
          <a:p>
            <a:pPr>
              <a:spcBef>
                <a:spcPts val="0"/>
              </a:spcBef>
              <a:spcAft>
                <a:spcPts val="0"/>
              </a:spcAft>
            </a:pPr>
            <a:r>
              <a:rPr lang="en-US" sz="1800" dirty="0"/>
              <a:t>Holly Winslow</a:t>
            </a:r>
          </a:p>
          <a:p>
            <a:pPr>
              <a:spcBef>
                <a:spcPts val="0"/>
              </a:spcBef>
              <a:spcAft>
                <a:spcPts val="0"/>
              </a:spcAft>
            </a:pPr>
            <a:r>
              <a:rPr lang="en-US" sz="1800" dirty="0"/>
              <a:t>Michelle Mills, MS, CLSSBB</a:t>
            </a:r>
          </a:p>
          <a:p>
            <a:pPr>
              <a:spcBef>
                <a:spcPts val="0"/>
              </a:spcBef>
              <a:spcAft>
                <a:spcPts val="0"/>
              </a:spcAft>
            </a:pPr>
            <a:r>
              <a:rPr lang="en-US" sz="1800" dirty="0"/>
              <a:t>Noah Sinangil</a:t>
            </a:r>
          </a:p>
          <a:p>
            <a:pPr>
              <a:spcBef>
                <a:spcPts val="0"/>
              </a:spcBef>
              <a:spcAft>
                <a:spcPts val="0"/>
              </a:spcAft>
            </a:pPr>
            <a:r>
              <a:rPr lang="en-US" sz="1800" dirty="0"/>
              <a:t>Marianna Raia, MS, CGC</a:t>
            </a:r>
          </a:p>
          <a:p>
            <a:pPr>
              <a:spcBef>
                <a:spcPts val="0"/>
              </a:spcBef>
              <a:spcAft>
                <a:spcPts val="0"/>
              </a:spcAft>
            </a:pPr>
            <a:r>
              <a:rPr lang="en-US" sz="1800" dirty="0"/>
              <a:t>Sierra Daniels</a:t>
            </a:r>
          </a:p>
          <a:p>
            <a:pPr>
              <a:spcBef>
                <a:spcPts val="0"/>
              </a:spcBef>
              <a:spcAft>
                <a:spcPts val="0"/>
              </a:spcAft>
            </a:pPr>
            <a:r>
              <a:rPr lang="en-US" sz="1800" dirty="0"/>
              <a:t>Jacqueline Reams</a:t>
            </a:r>
          </a:p>
          <a:p>
            <a:pPr>
              <a:spcBef>
                <a:spcPts val="0"/>
              </a:spcBef>
              <a:spcAft>
                <a:spcPts val="0"/>
              </a:spcAft>
            </a:pPr>
            <a:r>
              <a:rPr lang="en-US" sz="1800" dirty="0"/>
              <a:t>Alankar Kampoowale, MPH, MCS</a:t>
            </a:r>
          </a:p>
          <a:p>
            <a:pPr>
              <a:spcBef>
                <a:spcPts val="0"/>
              </a:spcBef>
              <a:spcAft>
                <a:spcPts val="0"/>
              </a:spcAft>
            </a:pPr>
            <a:endParaRPr lang="en-US" sz="1800" dirty="0"/>
          </a:p>
          <a:p>
            <a:endParaRPr lang="en-US" dirty="0"/>
          </a:p>
          <a:p>
            <a:pPr marL="0" indent="0">
              <a:buFont typeface="Arial" panose="020B0604020202020204" pitchFamily="34" charset="0"/>
              <a:buNone/>
            </a:pPr>
            <a:br>
              <a:rPr lang="en-US" dirty="0"/>
            </a:br>
            <a:endParaRPr lang="en-US" dirty="0"/>
          </a:p>
        </p:txBody>
      </p:sp>
      <p:sp>
        <p:nvSpPr>
          <p:cNvPr id="9" name="Content Placeholder 4">
            <a:extLst>
              <a:ext uri="{FF2B5EF4-FFF2-40B4-BE49-F238E27FC236}">
                <a16:creationId xmlns:a16="http://schemas.microsoft.com/office/drawing/2014/main" id="{1EEAE2BF-3CBD-FC9B-2992-6E1AD5327C09}"/>
              </a:ext>
            </a:extLst>
          </p:cNvPr>
          <p:cNvSpPr txBox="1">
            <a:spLocks/>
          </p:cNvSpPr>
          <p:nvPr/>
        </p:nvSpPr>
        <p:spPr>
          <a:xfrm>
            <a:off x="6077338" y="2535536"/>
            <a:ext cx="3041789" cy="366033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Drew Duncan, MA</a:t>
            </a:r>
          </a:p>
          <a:p>
            <a:pPr>
              <a:spcBef>
                <a:spcPts val="0"/>
              </a:spcBef>
              <a:spcAft>
                <a:spcPts val="0"/>
              </a:spcAft>
            </a:pPr>
            <a:r>
              <a:rPr lang="en-US" sz="1800" dirty="0"/>
              <a:t>Christopher Greene, PhD</a:t>
            </a:r>
          </a:p>
          <a:p>
            <a:pPr>
              <a:spcBef>
                <a:spcPts val="0"/>
              </a:spcBef>
              <a:spcAft>
                <a:spcPts val="0"/>
              </a:spcAft>
            </a:pPr>
            <a:r>
              <a:rPr lang="en-US" sz="1800" dirty="0"/>
              <a:t>Catherine Balnis, PhD</a:t>
            </a:r>
          </a:p>
          <a:p>
            <a:pPr>
              <a:spcBef>
                <a:spcPts val="0"/>
              </a:spcBef>
              <a:spcAft>
                <a:spcPts val="0"/>
              </a:spcAft>
            </a:pPr>
            <a:r>
              <a:rPr lang="en-US" sz="1800" dirty="0"/>
              <a:t>Inderneel Sahai, MD</a:t>
            </a:r>
          </a:p>
          <a:p>
            <a:pPr>
              <a:spcBef>
                <a:spcPts val="0"/>
              </a:spcBef>
              <a:spcAft>
                <a:spcPts val="0"/>
              </a:spcAft>
            </a:pPr>
            <a:r>
              <a:rPr lang="en-US" sz="1800" dirty="0"/>
              <a:t>Patricia Hall, PhD</a:t>
            </a:r>
          </a:p>
          <a:p>
            <a:pPr>
              <a:spcBef>
                <a:spcPts val="0"/>
              </a:spcBef>
              <a:spcAft>
                <a:spcPts val="0"/>
              </a:spcAft>
            </a:pPr>
            <a:r>
              <a:rPr lang="en-US" sz="1800" dirty="0"/>
              <a:t>Heather Wood, MS</a:t>
            </a:r>
          </a:p>
          <a:p>
            <a:pPr>
              <a:spcBef>
                <a:spcPts val="0"/>
              </a:spcBef>
              <a:spcAft>
                <a:spcPts val="0"/>
              </a:spcAft>
            </a:pPr>
            <a:r>
              <a:rPr lang="en-US" sz="1800" dirty="0"/>
              <a:t>Anna Howard, MPH</a:t>
            </a:r>
            <a:br>
              <a:rPr lang="en-US" sz="1800" dirty="0"/>
            </a:br>
            <a:r>
              <a:rPr lang="en-US" sz="1800" dirty="0"/>
              <a:t>Jennifer Smith, MSN, RN, CNL</a:t>
            </a:r>
          </a:p>
          <a:p>
            <a:pPr>
              <a:spcBef>
                <a:spcPts val="0"/>
              </a:spcBef>
              <a:spcAft>
                <a:spcPts val="0"/>
              </a:spcAft>
            </a:pPr>
            <a:r>
              <a:rPr lang="en-US" sz="1800" dirty="0"/>
              <a:t>Lauren Barringer, DPT, MPH</a:t>
            </a:r>
          </a:p>
          <a:p>
            <a:endParaRPr lang="en-US" dirty="0"/>
          </a:p>
          <a:p>
            <a:pPr marL="0" indent="0">
              <a:buFont typeface="Arial" panose="020B0604020202020204" pitchFamily="34" charset="0"/>
              <a:buNone/>
            </a:pPr>
            <a:br>
              <a:rPr lang="en-US" dirty="0"/>
            </a:br>
            <a:endParaRPr lang="en-US" dirty="0"/>
          </a:p>
        </p:txBody>
      </p:sp>
    </p:spTree>
    <p:extLst>
      <p:ext uri="{BB962C8B-B14F-4D97-AF65-F5344CB8AC3E}">
        <p14:creationId xmlns:p14="http://schemas.microsoft.com/office/powerpoint/2010/main" val="3704077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969F-7438-7FDB-9130-B46B721C3A0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B678270-B381-A2C1-C5AF-0A6FB3174913}"/>
              </a:ext>
            </a:extLst>
          </p:cNvPr>
          <p:cNvSpPr>
            <a:spLocks noGrp="1"/>
          </p:cNvSpPr>
          <p:nvPr>
            <p:ph type="title"/>
          </p:nvPr>
        </p:nvSpPr>
        <p:spPr/>
        <p:txBody>
          <a:bodyPr/>
          <a:lstStyle/>
          <a:p>
            <a:r>
              <a:rPr lang="en-US" dirty="0"/>
              <a:t>Conflict of Interest Statement</a:t>
            </a:r>
          </a:p>
        </p:txBody>
      </p:sp>
      <p:sp>
        <p:nvSpPr>
          <p:cNvPr id="7" name="Slide Number Placeholder 6">
            <a:extLst>
              <a:ext uri="{FF2B5EF4-FFF2-40B4-BE49-F238E27FC236}">
                <a16:creationId xmlns:a16="http://schemas.microsoft.com/office/drawing/2014/main" id="{5DCC8F63-80FC-D09E-E092-E20686C6DF99}"/>
              </a:ext>
            </a:extLst>
          </p:cNvPr>
          <p:cNvSpPr>
            <a:spLocks noGrp="1"/>
          </p:cNvSpPr>
          <p:nvPr>
            <p:ph type="sldNum" sz="quarter" idx="12"/>
          </p:nvPr>
        </p:nvSpPr>
        <p:spPr/>
        <p:txBody>
          <a:bodyPr/>
          <a:lstStyle/>
          <a:p>
            <a:fld id="{FFA67747-A1D0-4850-AF9A-570B1A0E3F7F}" type="slidenum">
              <a:rPr lang="en-US" smtClean="0"/>
              <a:t>4</a:t>
            </a:fld>
            <a:endParaRPr lang="en-US" dirty="0"/>
          </a:p>
        </p:txBody>
      </p:sp>
      <p:sp>
        <p:nvSpPr>
          <p:cNvPr id="8" name="Text Placeholder 1">
            <a:extLst>
              <a:ext uri="{FF2B5EF4-FFF2-40B4-BE49-F238E27FC236}">
                <a16:creationId xmlns:a16="http://schemas.microsoft.com/office/drawing/2014/main" id="{11B39715-EE70-2656-E36C-72C697C0728C}"/>
              </a:ext>
            </a:extLst>
          </p:cNvPr>
          <p:cNvSpPr txBox="1">
            <a:spLocks/>
          </p:cNvSpPr>
          <p:nvPr/>
        </p:nvSpPr>
        <p:spPr>
          <a:xfrm>
            <a:off x="695323" y="828149"/>
            <a:ext cx="10911957" cy="1170767"/>
          </a:xfrm>
          <a:prstGeom prst="rect">
            <a:avLst/>
          </a:prstGeom>
        </p:spPr>
        <p:txBody>
          <a:bodyPr vert="horz" lIns="91440" tIns="45720" rIns="91440" bIns="45720" rtlCol="0" anchor="t">
            <a:noAutofit/>
          </a:bodyPr>
          <a:lstStyle>
            <a:lvl1pPr marL="0" indent="0" algn="l" defTabSz="914377" rtl="0" eaLnBrk="1" latinLnBrk="0" hangingPunct="1">
              <a:lnSpc>
                <a:spcPct val="110000"/>
              </a:lnSpc>
              <a:spcBef>
                <a:spcPts val="1000"/>
              </a:spcBef>
              <a:spcAft>
                <a:spcPts val="600"/>
              </a:spcAft>
              <a:buClr>
                <a:schemeClr val="accent1"/>
              </a:buClr>
              <a:buFont typeface="Arial" panose="020B0604020202020204" pitchFamily="34" charset="0"/>
              <a:buNone/>
              <a:defRPr sz="2400" b="1" kern="1200">
                <a:solidFill>
                  <a:schemeClr val="accent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754" indent="0" algn="l" defTabSz="914377" rtl="0" eaLnBrk="1" latinLnBrk="0" hangingPunct="1">
              <a:lnSpc>
                <a:spcPct val="110000"/>
              </a:lnSpc>
              <a:spcBef>
                <a:spcPts val="500"/>
              </a:spcBef>
              <a:spcAft>
                <a:spcPts val="600"/>
              </a:spcAft>
              <a:buClr>
                <a:schemeClr val="accent1"/>
              </a:buClr>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i="1" dirty="0"/>
              <a:t>During the past 24 months, the following planning committee members, moderators, and speakers have no financial relationship with an ineligible company that might potentially be bias or impact the content of the educational activity/session:</a:t>
            </a:r>
            <a:endParaRPr lang="en-US" sz="2000" dirty="0"/>
          </a:p>
        </p:txBody>
      </p:sp>
      <p:sp>
        <p:nvSpPr>
          <p:cNvPr id="2" name="Content Placeholder 2">
            <a:extLst>
              <a:ext uri="{FF2B5EF4-FFF2-40B4-BE49-F238E27FC236}">
                <a16:creationId xmlns:a16="http://schemas.microsoft.com/office/drawing/2014/main" id="{B4686B29-C023-3841-BB4C-CB8B0BCB7B5A}"/>
              </a:ext>
            </a:extLst>
          </p:cNvPr>
          <p:cNvSpPr txBox="1">
            <a:spLocks/>
          </p:cNvSpPr>
          <p:nvPr/>
        </p:nvSpPr>
        <p:spPr>
          <a:xfrm>
            <a:off x="841983" y="1998916"/>
            <a:ext cx="10041501" cy="377997"/>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Speakers:</a:t>
            </a:r>
          </a:p>
        </p:txBody>
      </p:sp>
      <p:sp>
        <p:nvSpPr>
          <p:cNvPr id="13" name="Content Placeholder 4">
            <a:extLst>
              <a:ext uri="{FF2B5EF4-FFF2-40B4-BE49-F238E27FC236}">
                <a16:creationId xmlns:a16="http://schemas.microsoft.com/office/drawing/2014/main" id="{70AC29C2-33AD-14D2-01D8-FC47748EEFEE}"/>
              </a:ext>
            </a:extLst>
          </p:cNvPr>
          <p:cNvSpPr>
            <a:spLocks noGrp="1"/>
          </p:cNvSpPr>
          <p:nvPr>
            <p:ph sz="half" idx="2"/>
          </p:nvPr>
        </p:nvSpPr>
        <p:spPr>
          <a:xfrm>
            <a:off x="1141970" y="2582669"/>
            <a:ext cx="3041789" cy="3762628"/>
          </a:xfrm>
        </p:spPr>
        <p:txBody>
          <a:bodyPr/>
          <a:lstStyle/>
          <a:p>
            <a:pPr>
              <a:spcBef>
                <a:spcPts val="0"/>
              </a:spcBef>
              <a:spcAft>
                <a:spcPts val="0"/>
              </a:spcAft>
            </a:pPr>
            <a:r>
              <a:rPr lang="en-US" sz="1800" dirty="0"/>
              <a:t>John Thompson, PhD, MPH, MPA</a:t>
            </a:r>
          </a:p>
          <a:p>
            <a:pPr>
              <a:spcBef>
                <a:spcPts val="0"/>
              </a:spcBef>
              <a:spcAft>
                <a:spcPts val="0"/>
              </a:spcAft>
            </a:pPr>
            <a:r>
              <a:rPr lang="en-US" sz="1800" dirty="0"/>
              <a:t>Natalie Zaba, MS</a:t>
            </a:r>
          </a:p>
          <a:p>
            <a:pPr>
              <a:spcBef>
                <a:spcPts val="0"/>
              </a:spcBef>
              <a:spcAft>
                <a:spcPts val="0"/>
              </a:spcAft>
            </a:pPr>
            <a:r>
              <a:rPr lang="en-US" sz="1800" dirty="0"/>
              <a:t>Chloe Maffei, MSGC</a:t>
            </a:r>
          </a:p>
          <a:p>
            <a:pPr>
              <a:spcBef>
                <a:spcPts val="0"/>
              </a:spcBef>
              <a:spcAft>
                <a:spcPts val="0"/>
              </a:spcAft>
            </a:pPr>
            <a:r>
              <a:rPr lang="en-US" sz="1800" dirty="0"/>
              <a:t>Brenna Boyd, MS, CGC</a:t>
            </a:r>
          </a:p>
          <a:p>
            <a:pPr>
              <a:spcBef>
                <a:spcPts val="0"/>
              </a:spcBef>
              <a:spcAft>
                <a:spcPts val="0"/>
              </a:spcAft>
            </a:pPr>
            <a:r>
              <a:rPr lang="en-US" sz="1800" dirty="0"/>
              <a:t>Saanchi Shah, PhD, LCGC, MS, MPH</a:t>
            </a:r>
          </a:p>
          <a:p>
            <a:pPr>
              <a:spcBef>
                <a:spcPts val="0"/>
              </a:spcBef>
              <a:spcAft>
                <a:spcPts val="0"/>
              </a:spcAft>
            </a:pPr>
            <a:r>
              <a:rPr lang="en-US" sz="1800" dirty="0"/>
              <a:t>Natasha Bonhomme</a:t>
            </a:r>
          </a:p>
          <a:p>
            <a:pPr>
              <a:spcBef>
                <a:spcPts val="0"/>
              </a:spcBef>
              <a:spcAft>
                <a:spcPts val="0"/>
              </a:spcAft>
            </a:pPr>
            <a:r>
              <a:rPr lang="en-US" sz="1800" dirty="0"/>
              <a:t>Aaron Goldenberg, MS, MPH</a:t>
            </a:r>
          </a:p>
          <a:p>
            <a:endParaRPr lang="en-US" dirty="0"/>
          </a:p>
          <a:p>
            <a:pPr marL="0" indent="0">
              <a:buNone/>
            </a:pPr>
            <a:br>
              <a:rPr lang="en-US" dirty="0"/>
            </a:br>
            <a:endParaRPr lang="en-US" dirty="0"/>
          </a:p>
        </p:txBody>
      </p:sp>
      <p:sp>
        <p:nvSpPr>
          <p:cNvPr id="14" name="Content Placeholder 4">
            <a:extLst>
              <a:ext uri="{FF2B5EF4-FFF2-40B4-BE49-F238E27FC236}">
                <a16:creationId xmlns:a16="http://schemas.microsoft.com/office/drawing/2014/main" id="{235FD1C2-C410-595E-5C56-367CE37493C8}"/>
              </a:ext>
            </a:extLst>
          </p:cNvPr>
          <p:cNvSpPr txBox="1">
            <a:spLocks/>
          </p:cNvSpPr>
          <p:nvPr/>
        </p:nvSpPr>
        <p:spPr>
          <a:xfrm>
            <a:off x="4630406" y="2582669"/>
            <a:ext cx="3041789" cy="3762628"/>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M.A. Bender, MD, PhD</a:t>
            </a:r>
          </a:p>
          <a:p>
            <a:pPr>
              <a:spcBef>
                <a:spcPts val="0"/>
              </a:spcBef>
              <a:spcAft>
                <a:spcPts val="0"/>
              </a:spcAft>
            </a:pPr>
            <a:r>
              <a:rPr lang="en-US" sz="1800" dirty="0"/>
              <a:t>Tim Davis</a:t>
            </a:r>
          </a:p>
          <a:p>
            <a:pPr>
              <a:spcBef>
                <a:spcPts val="0"/>
              </a:spcBef>
              <a:spcAft>
                <a:spcPts val="0"/>
              </a:spcAft>
            </a:pPr>
            <a:r>
              <a:rPr lang="en-US" sz="1800" dirty="0"/>
              <a:t>Kate MacDuffie, PhD, MA</a:t>
            </a:r>
          </a:p>
          <a:p>
            <a:pPr>
              <a:spcBef>
                <a:spcPts val="0"/>
              </a:spcBef>
              <a:spcAft>
                <a:spcPts val="0"/>
              </a:spcAft>
            </a:pPr>
            <a:r>
              <a:rPr lang="en-US" sz="1800" dirty="0"/>
              <a:t>Kayla Dixon, MPH</a:t>
            </a:r>
          </a:p>
          <a:p>
            <a:pPr>
              <a:spcBef>
                <a:spcPts val="0"/>
              </a:spcBef>
              <a:spcAft>
                <a:spcPts val="0"/>
              </a:spcAft>
            </a:pPr>
            <a:r>
              <a:rPr lang="en-US" sz="1800" dirty="0"/>
              <a:t>Angel Sumpter-McFarland, MPH</a:t>
            </a:r>
          </a:p>
          <a:p>
            <a:pPr>
              <a:spcBef>
                <a:spcPts val="0"/>
              </a:spcBef>
              <a:spcAft>
                <a:spcPts val="0"/>
              </a:spcAft>
            </a:pPr>
            <a:r>
              <a:rPr lang="en-US" sz="1800" dirty="0"/>
              <a:t>Jose Manual Gonzalez de Aledo Castillo, PhD</a:t>
            </a:r>
          </a:p>
          <a:p>
            <a:pPr>
              <a:spcBef>
                <a:spcPts val="0"/>
              </a:spcBef>
              <a:spcAft>
                <a:spcPts val="0"/>
              </a:spcAft>
            </a:pPr>
            <a:r>
              <a:rPr lang="en-US" sz="1800" dirty="0"/>
              <a:t>Steven Brenner, PhD</a:t>
            </a:r>
          </a:p>
          <a:p>
            <a:pPr>
              <a:spcBef>
                <a:spcPts val="0"/>
              </a:spcBef>
              <a:spcAft>
                <a:spcPts val="0"/>
              </a:spcAft>
            </a:pPr>
            <a:r>
              <a:rPr lang="en-US" sz="1800" dirty="0"/>
              <a:t>Emma Bradley, MS, CGC</a:t>
            </a:r>
          </a:p>
          <a:p>
            <a:pPr marL="0" indent="0">
              <a:buFont typeface="Arial" panose="020B0604020202020204" pitchFamily="34" charset="0"/>
              <a:buNone/>
            </a:pPr>
            <a:br>
              <a:rPr lang="en-US" dirty="0"/>
            </a:br>
            <a:endParaRPr lang="en-US" dirty="0"/>
          </a:p>
        </p:txBody>
      </p:sp>
      <p:sp>
        <p:nvSpPr>
          <p:cNvPr id="4" name="Content Placeholder 4">
            <a:extLst>
              <a:ext uri="{FF2B5EF4-FFF2-40B4-BE49-F238E27FC236}">
                <a16:creationId xmlns:a16="http://schemas.microsoft.com/office/drawing/2014/main" id="{A15FCB99-007B-5CF0-CB93-719EB80A1752}"/>
              </a:ext>
            </a:extLst>
          </p:cNvPr>
          <p:cNvSpPr txBox="1">
            <a:spLocks/>
          </p:cNvSpPr>
          <p:nvPr/>
        </p:nvSpPr>
        <p:spPr>
          <a:xfrm>
            <a:off x="8118842" y="2561615"/>
            <a:ext cx="3041789" cy="3762628"/>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US" sz="1800" dirty="0"/>
              <a:t>Karen Eilbeck, PhD</a:t>
            </a:r>
          </a:p>
          <a:p>
            <a:pPr>
              <a:spcBef>
                <a:spcPts val="0"/>
              </a:spcBef>
              <a:spcAft>
                <a:spcPts val="0"/>
              </a:spcAft>
            </a:pPr>
            <a:r>
              <a:rPr lang="en-US" sz="1800" dirty="0"/>
              <a:t>Rajesh Sharma, PhD, FACMG</a:t>
            </a:r>
          </a:p>
          <a:p>
            <a:pPr>
              <a:spcBef>
                <a:spcPts val="0"/>
              </a:spcBef>
              <a:spcAft>
                <a:spcPts val="0"/>
              </a:spcAft>
            </a:pPr>
            <a:r>
              <a:rPr lang="en-US" sz="1800" dirty="0"/>
              <a:t>Patrice Held, PhD</a:t>
            </a:r>
          </a:p>
          <a:p>
            <a:pPr>
              <a:spcBef>
                <a:spcPts val="0"/>
              </a:spcBef>
              <a:spcAft>
                <a:spcPts val="0"/>
              </a:spcAft>
            </a:pPr>
            <a:r>
              <a:rPr lang="en-US" sz="1800" dirty="0"/>
              <a:t>Sulay Rivera, PhD</a:t>
            </a:r>
          </a:p>
          <a:p>
            <a:pPr>
              <a:spcBef>
                <a:spcPts val="0"/>
              </a:spcBef>
              <a:spcAft>
                <a:spcPts val="0"/>
              </a:spcAft>
            </a:pPr>
            <a:r>
              <a:rPr lang="en-US" sz="1800" dirty="0"/>
              <a:t>Kimberly Noble Piper, RN, CPH, CPHG</a:t>
            </a:r>
          </a:p>
          <a:p>
            <a:pPr>
              <a:spcBef>
                <a:spcPts val="0"/>
              </a:spcBef>
              <a:spcAft>
                <a:spcPts val="0"/>
              </a:spcAft>
            </a:pPr>
            <a:r>
              <a:rPr lang="en-US" sz="1800" dirty="0"/>
              <a:t>Hans C. Andersson, MD, FACMG</a:t>
            </a:r>
          </a:p>
          <a:p>
            <a:pPr>
              <a:spcBef>
                <a:spcPts val="0"/>
              </a:spcBef>
              <a:spcAft>
                <a:spcPts val="0"/>
              </a:spcAft>
            </a:pPr>
            <a:r>
              <a:rPr lang="en-US" sz="1800" dirty="0"/>
              <a:t>Tonya Joiner</a:t>
            </a:r>
          </a:p>
          <a:p>
            <a:endParaRPr lang="en-US" dirty="0"/>
          </a:p>
          <a:p>
            <a:pPr marL="0" indent="0">
              <a:buFont typeface="Arial" panose="020B0604020202020204" pitchFamily="34" charset="0"/>
              <a:buNone/>
            </a:pPr>
            <a:br>
              <a:rPr lang="en-US" dirty="0"/>
            </a:br>
            <a:endParaRPr lang="en-US" dirty="0"/>
          </a:p>
        </p:txBody>
      </p:sp>
    </p:spTree>
    <p:extLst>
      <p:ext uri="{BB962C8B-B14F-4D97-AF65-F5344CB8AC3E}">
        <p14:creationId xmlns:p14="http://schemas.microsoft.com/office/powerpoint/2010/main" val="2919130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6A91-4C2B-D920-3101-327C6AA133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88748A-4DF9-BC15-E0EE-502C6D881367}"/>
              </a:ext>
            </a:extLst>
          </p:cNvPr>
          <p:cNvSpPr>
            <a:spLocks noGrp="1"/>
          </p:cNvSpPr>
          <p:nvPr>
            <p:ph sz="half" idx="2"/>
          </p:nvPr>
        </p:nvSpPr>
        <p:spPr>
          <a:xfrm>
            <a:off x="769970" y="1994710"/>
            <a:ext cx="10041501" cy="3960620"/>
          </a:xfrm>
        </p:spPr>
        <p:txBody>
          <a:bodyPr/>
          <a:lstStyle/>
          <a:p>
            <a:pPr marL="0" indent="0">
              <a:buNone/>
            </a:pPr>
            <a:r>
              <a:rPr lang="en-US" sz="1800" b="1" dirty="0"/>
              <a:t>Planning Committee Member and Moderator</a:t>
            </a:r>
            <a:r>
              <a:rPr lang="en-US" sz="1800" dirty="0"/>
              <a:t>: </a:t>
            </a:r>
            <a:r>
              <a:rPr lang="en-US" sz="1800" dirty="0">
                <a:solidFill>
                  <a:srgbClr val="B42E34"/>
                </a:solidFill>
              </a:rPr>
              <a:t>George Dizikes, PhD, HCLD/CC(ABB)</a:t>
            </a:r>
          </a:p>
          <a:p>
            <a:pPr marL="0" indent="0">
              <a:buNone/>
            </a:pPr>
            <a:r>
              <a:rPr lang="en-US" sz="1800" b="1" dirty="0"/>
              <a:t>Relationships with commercial interests:</a:t>
            </a:r>
          </a:p>
          <a:p>
            <a:pPr>
              <a:spcBef>
                <a:spcPts val="0"/>
              </a:spcBef>
            </a:pPr>
            <a:r>
              <a:rPr lang="en-US" sz="1800" dirty="0"/>
              <a:t>Expenses reimbursed by Orchard Therapeutics for travel to MLD Alliance meetings</a:t>
            </a:r>
          </a:p>
          <a:p>
            <a:pPr marL="0" indent="0">
              <a:buNone/>
            </a:pPr>
            <a:r>
              <a:rPr lang="en-US" sz="1800" b="1" dirty="0"/>
              <a:t>Speaker</a:t>
            </a:r>
            <a:r>
              <a:rPr lang="en-US" sz="1800" dirty="0"/>
              <a:t>: </a:t>
            </a:r>
            <a:r>
              <a:rPr lang="en-US" sz="1800" dirty="0">
                <a:solidFill>
                  <a:srgbClr val="B42E34"/>
                </a:solidFill>
              </a:rPr>
              <a:t>Terence Diane Fabella, </a:t>
            </a:r>
            <a:r>
              <a:rPr lang="en-US" sz="1800" dirty="0" err="1">
                <a:solidFill>
                  <a:srgbClr val="B42E34"/>
                </a:solidFill>
              </a:rPr>
              <a:t>MsC</a:t>
            </a:r>
            <a:endParaRPr lang="en-US" sz="1800" dirty="0">
              <a:solidFill>
                <a:srgbClr val="B42E34"/>
              </a:solidFill>
            </a:endParaRPr>
          </a:p>
          <a:p>
            <a:pPr marL="0" indent="0">
              <a:buNone/>
            </a:pPr>
            <a:r>
              <a:rPr lang="en-US" sz="1800" b="1" dirty="0"/>
              <a:t>Relationships with commercial interests:</a:t>
            </a:r>
          </a:p>
          <a:p>
            <a:pPr>
              <a:spcBef>
                <a:spcPts val="0"/>
              </a:spcBef>
            </a:pPr>
            <a:r>
              <a:rPr lang="en-US" sz="1800" dirty="0"/>
              <a:t>Project funded by MRC Holland, the company that manufactures </a:t>
            </a:r>
            <a:r>
              <a:rPr lang="en-US" sz="1800" dirty="0" err="1"/>
              <a:t>EZtec</a:t>
            </a:r>
            <a:r>
              <a:rPr lang="en-US" sz="1800" dirty="0"/>
              <a:t> </a:t>
            </a:r>
            <a:r>
              <a:rPr lang="en-US" sz="1800" dirty="0" err="1"/>
              <a:t>dMLPA</a:t>
            </a:r>
            <a:endParaRPr lang="en-US" sz="1800" dirty="0"/>
          </a:p>
          <a:p>
            <a:pPr marL="0" indent="0">
              <a:buNone/>
            </a:pPr>
            <a:r>
              <a:rPr lang="en-US" dirty="0"/>
              <a:t>	</a:t>
            </a:r>
          </a:p>
          <a:p>
            <a:pPr marL="0" indent="0">
              <a:buNone/>
            </a:pPr>
            <a:endParaRPr lang="en-US" dirty="0"/>
          </a:p>
        </p:txBody>
      </p:sp>
      <p:sp>
        <p:nvSpPr>
          <p:cNvPr id="6" name="Title 5">
            <a:extLst>
              <a:ext uri="{FF2B5EF4-FFF2-40B4-BE49-F238E27FC236}">
                <a16:creationId xmlns:a16="http://schemas.microsoft.com/office/drawing/2014/main" id="{E8061EB8-0F0E-4201-133E-9884574285CD}"/>
              </a:ext>
            </a:extLst>
          </p:cNvPr>
          <p:cNvSpPr>
            <a:spLocks noGrp="1"/>
          </p:cNvSpPr>
          <p:nvPr>
            <p:ph type="title"/>
          </p:nvPr>
        </p:nvSpPr>
        <p:spPr/>
        <p:txBody>
          <a:bodyPr/>
          <a:lstStyle/>
          <a:p>
            <a:r>
              <a:rPr lang="en-US" dirty="0"/>
              <a:t>Conflict of Interest Statement</a:t>
            </a:r>
          </a:p>
        </p:txBody>
      </p:sp>
      <p:sp>
        <p:nvSpPr>
          <p:cNvPr id="7" name="Slide Number Placeholder 6">
            <a:extLst>
              <a:ext uri="{FF2B5EF4-FFF2-40B4-BE49-F238E27FC236}">
                <a16:creationId xmlns:a16="http://schemas.microsoft.com/office/drawing/2014/main" id="{AED70AAF-A903-CA90-A59D-BBCBAA9DE270}"/>
              </a:ext>
            </a:extLst>
          </p:cNvPr>
          <p:cNvSpPr>
            <a:spLocks noGrp="1"/>
          </p:cNvSpPr>
          <p:nvPr>
            <p:ph type="sldNum" sz="quarter" idx="12"/>
          </p:nvPr>
        </p:nvSpPr>
        <p:spPr/>
        <p:txBody>
          <a:bodyPr/>
          <a:lstStyle/>
          <a:p>
            <a:fld id="{FFA67747-A1D0-4850-AF9A-570B1A0E3F7F}" type="slidenum">
              <a:rPr lang="en-US" smtClean="0"/>
              <a:t>5</a:t>
            </a:fld>
            <a:endParaRPr lang="en-US" dirty="0"/>
          </a:p>
        </p:txBody>
      </p:sp>
      <p:sp>
        <p:nvSpPr>
          <p:cNvPr id="5" name="Text Placeholder 4">
            <a:extLst>
              <a:ext uri="{FF2B5EF4-FFF2-40B4-BE49-F238E27FC236}">
                <a16:creationId xmlns:a16="http://schemas.microsoft.com/office/drawing/2014/main" id="{0B7B030E-D756-B9A6-DC47-53A5F10C6388}"/>
              </a:ext>
            </a:extLst>
          </p:cNvPr>
          <p:cNvSpPr>
            <a:spLocks noGrp="1"/>
          </p:cNvSpPr>
          <p:nvPr>
            <p:ph type="body" idx="1"/>
          </p:nvPr>
        </p:nvSpPr>
        <p:spPr>
          <a:xfrm>
            <a:off x="769970" y="1046171"/>
            <a:ext cx="10436095" cy="575145"/>
          </a:xfrm>
        </p:spPr>
        <p:txBody>
          <a:bodyPr/>
          <a:lstStyle/>
          <a:p>
            <a:r>
              <a:rPr lang="en-US" i="1" dirty="0"/>
              <a:t>Potential or actual conflict of interest:</a:t>
            </a:r>
          </a:p>
        </p:txBody>
      </p:sp>
    </p:spTree>
    <p:extLst>
      <p:ext uri="{BB962C8B-B14F-4D97-AF65-F5344CB8AC3E}">
        <p14:creationId xmlns:p14="http://schemas.microsoft.com/office/powerpoint/2010/main" val="323790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ACD12-3570-E4C8-C051-4BA93EB645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FFCF46-F4B3-21A5-FB28-69E3D20A8AF4}"/>
              </a:ext>
            </a:extLst>
          </p:cNvPr>
          <p:cNvSpPr>
            <a:spLocks noGrp="1"/>
          </p:cNvSpPr>
          <p:nvPr>
            <p:ph sz="half" idx="2"/>
          </p:nvPr>
        </p:nvSpPr>
        <p:spPr>
          <a:xfrm>
            <a:off x="881937" y="1944515"/>
            <a:ext cx="10041501" cy="4092391"/>
          </a:xfrm>
        </p:spPr>
        <p:txBody>
          <a:bodyPr/>
          <a:lstStyle/>
          <a:p>
            <a:pPr marL="0" indent="0">
              <a:buNone/>
            </a:pPr>
            <a:r>
              <a:rPr lang="en-US" sz="1800" b="1" dirty="0"/>
              <a:t>Speaker</a:t>
            </a:r>
            <a:r>
              <a:rPr lang="en-US" sz="1800" dirty="0"/>
              <a:t>: </a:t>
            </a:r>
            <a:r>
              <a:rPr lang="en-US" sz="1800" dirty="0">
                <a:solidFill>
                  <a:srgbClr val="B42E34"/>
                </a:solidFill>
              </a:rPr>
              <a:t>Amy Gaviglio, MS, CGC</a:t>
            </a:r>
          </a:p>
          <a:p>
            <a:pPr marL="0" indent="0">
              <a:buNone/>
            </a:pPr>
            <a:r>
              <a:rPr lang="en-US" sz="1800" b="1" dirty="0"/>
              <a:t>Relationships with commercial interests:</a:t>
            </a:r>
          </a:p>
          <a:p>
            <a:pPr>
              <a:spcBef>
                <a:spcPts val="0"/>
              </a:spcBef>
            </a:pPr>
            <a:r>
              <a:rPr lang="en-US" sz="1800" dirty="0"/>
              <a:t>Speaking Honorarium: Sanofi, Orchard Therapeutics, Takeda</a:t>
            </a:r>
          </a:p>
          <a:p>
            <a:pPr>
              <a:spcBef>
                <a:spcPts val="0"/>
              </a:spcBef>
            </a:pPr>
            <a:r>
              <a:rPr lang="en-US" sz="1800" dirty="0"/>
              <a:t>Consulting: Orchard Therapeutics, </a:t>
            </a:r>
            <a:r>
              <a:rPr lang="en-US" sz="1800" dirty="0" err="1"/>
              <a:t>Biomarin</a:t>
            </a:r>
            <a:endParaRPr lang="en-US" sz="1800" b="1" dirty="0"/>
          </a:p>
          <a:p>
            <a:pPr marL="0" indent="0">
              <a:buNone/>
            </a:pPr>
            <a:r>
              <a:rPr lang="en-US" sz="1800" b="1" dirty="0"/>
              <a:t>Speaker</a:t>
            </a:r>
            <a:r>
              <a:rPr lang="en-US" sz="1800" dirty="0"/>
              <a:t>: </a:t>
            </a:r>
            <a:r>
              <a:rPr lang="en-US" sz="1800" dirty="0">
                <a:solidFill>
                  <a:srgbClr val="B42E34"/>
                </a:solidFill>
              </a:rPr>
              <a:t>Kristin Clinard, MS, CGC</a:t>
            </a:r>
          </a:p>
          <a:p>
            <a:pPr marL="0" indent="0">
              <a:buNone/>
            </a:pPr>
            <a:r>
              <a:rPr lang="en-US" sz="1800" b="1" dirty="0"/>
              <a:t>Relationships with commercial interests:</a:t>
            </a:r>
          </a:p>
          <a:p>
            <a:pPr>
              <a:spcBef>
                <a:spcPts val="0"/>
              </a:spcBef>
            </a:pPr>
            <a:r>
              <a:rPr lang="en-US" sz="1800" dirty="0"/>
              <a:t>Consulting engagement/honoraria from Denali Therapeutics</a:t>
            </a:r>
            <a:endParaRPr lang="en-US" dirty="0"/>
          </a:p>
        </p:txBody>
      </p:sp>
      <p:sp>
        <p:nvSpPr>
          <p:cNvPr id="6" name="Title 5">
            <a:extLst>
              <a:ext uri="{FF2B5EF4-FFF2-40B4-BE49-F238E27FC236}">
                <a16:creationId xmlns:a16="http://schemas.microsoft.com/office/drawing/2014/main" id="{995D19EF-46CC-02D1-9B72-B4DCC5B3F955}"/>
              </a:ext>
            </a:extLst>
          </p:cNvPr>
          <p:cNvSpPr>
            <a:spLocks noGrp="1"/>
          </p:cNvSpPr>
          <p:nvPr>
            <p:ph type="title"/>
          </p:nvPr>
        </p:nvSpPr>
        <p:spPr/>
        <p:txBody>
          <a:bodyPr/>
          <a:lstStyle/>
          <a:p>
            <a:r>
              <a:rPr lang="en-US" dirty="0"/>
              <a:t>Conflict of Interest Statement</a:t>
            </a:r>
          </a:p>
        </p:txBody>
      </p:sp>
      <p:sp>
        <p:nvSpPr>
          <p:cNvPr id="7" name="Slide Number Placeholder 6">
            <a:extLst>
              <a:ext uri="{FF2B5EF4-FFF2-40B4-BE49-F238E27FC236}">
                <a16:creationId xmlns:a16="http://schemas.microsoft.com/office/drawing/2014/main" id="{5D25D170-5C58-F9F0-2345-190F4BACE80B}"/>
              </a:ext>
            </a:extLst>
          </p:cNvPr>
          <p:cNvSpPr>
            <a:spLocks noGrp="1"/>
          </p:cNvSpPr>
          <p:nvPr>
            <p:ph type="sldNum" sz="quarter" idx="12"/>
          </p:nvPr>
        </p:nvSpPr>
        <p:spPr/>
        <p:txBody>
          <a:bodyPr/>
          <a:lstStyle/>
          <a:p>
            <a:fld id="{FFA67747-A1D0-4850-AF9A-570B1A0E3F7F}" type="slidenum">
              <a:rPr lang="en-US" smtClean="0"/>
              <a:t>6</a:t>
            </a:fld>
            <a:endParaRPr lang="en-US" dirty="0"/>
          </a:p>
        </p:txBody>
      </p:sp>
      <p:sp>
        <p:nvSpPr>
          <p:cNvPr id="5" name="Text Placeholder 4">
            <a:extLst>
              <a:ext uri="{FF2B5EF4-FFF2-40B4-BE49-F238E27FC236}">
                <a16:creationId xmlns:a16="http://schemas.microsoft.com/office/drawing/2014/main" id="{5D87A460-FA76-B633-43E0-38D0B0323282}"/>
              </a:ext>
            </a:extLst>
          </p:cNvPr>
          <p:cNvSpPr>
            <a:spLocks noGrp="1"/>
          </p:cNvSpPr>
          <p:nvPr>
            <p:ph type="body" idx="1"/>
          </p:nvPr>
        </p:nvSpPr>
        <p:spPr>
          <a:xfrm>
            <a:off x="769970" y="1046171"/>
            <a:ext cx="10436095" cy="575145"/>
          </a:xfrm>
        </p:spPr>
        <p:txBody>
          <a:bodyPr/>
          <a:lstStyle/>
          <a:p>
            <a:r>
              <a:rPr lang="en-US" i="1" dirty="0"/>
              <a:t>Potential or actual conflict of interest:</a:t>
            </a:r>
          </a:p>
        </p:txBody>
      </p:sp>
    </p:spTree>
    <p:extLst>
      <p:ext uri="{BB962C8B-B14F-4D97-AF65-F5344CB8AC3E}">
        <p14:creationId xmlns:p14="http://schemas.microsoft.com/office/powerpoint/2010/main" val="2608040432"/>
      </p:ext>
    </p:extLst>
  </p:cSld>
  <p:clrMapOvr>
    <a:masterClrMapping/>
  </p:clrMapOvr>
</p:sld>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soourceType xmlns="ca16348f-3653-4571-820e-dbd3356734c5">Templates</ResoourceType>
    <DocumentName xmlns="ca16348f-3653-4571-820e-dbd3356734c5">
      <Url xsi:nil="true"/>
      <Description xsi:nil="true"/>
    </DocumentName>
    <SharedWithUsers xmlns="74835997-7f2b-4116-b1e5-2933e48beb58">
      <UserInfo>
        <DisplayName>Marketing and Communications Visitors</DisplayName>
        <AccountId>5</AccountId>
        <AccountType/>
      </UserInfo>
    </SharedWithUsers>
    <_ExtendedDescription xmlns="http://schemas.microsoft.com/sharepoint/v3">The official presentation for use by APHL staff. Not to be shared with non-staff</_ExtendedDescription>
    <TemplateType xmlns="ca16348f-3653-4571-820e-dbd3356734c5">PPT Presentations</TemplateType>
    <TaxCatchAll xmlns="36a2e673-aec1-4a31-bb25-5bf0d2fd598e" xsi:nil="true"/>
    <lcf76f155ced4ddcb4097134ff3c332f xmlns="ca16348f-3653-4571-820e-dbd3356734c5">
      <Terms xmlns="http://schemas.microsoft.com/office/infopath/2007/PartnerControls"/>
    </lcf76f155ced4ddcb4097134ff3c332f>
    <Topic xmlns="ca16348f-3653-4571-820e-dbd3356734c5">Events</Topic>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652557341E8847A7E3162F2FFD5E72" ma:contentTypeVersion="21" ma:contentTypeDescription="Create a new document." ma:contentTypeScope="" ma:versionID="cbcb8720d6c7a91d3cb00b49d215ac38">
  <xsd:schema xmlns:xsd="http://www.w3.org/2001/XMLSchema" xmlns:xs="http://www.w3.org/2001/XMLSchema" xmlns:p="http://schemas.microsoft.com/office/2006/metadata/properties" xmlns:ns1="http://schemas.microsoft.com/sharepoint/v3" xmlns:ns2="ca16348f-3653-4571-820e-dbd3356734c5" xmlns:ns3="74835997-7f2b-4116-b1e5-2933e48beb58" xmlns:ns4="36a2e673-aec1-4a31-bb25-5bf0d2fd598e" targetNamespace="http://schemas.microsoft.com/office/2006/metadata/properties" ma:root="true" ma:fieldsID="ffbf3b8380d235d0f597234522cab8b5" ns1:_="" ns2:_="" ns3:_="" ns4:_="">
    <xsd:import namespace="http://schemas.microsoft.com/sharepoint/v3"/>
    <xsd:import namespace="ca16348f-3653-4571-820e-dbd3356734c5"/>
    <xsd:import namespace="74835997-7f2b-4116-b1e5-2933e48beb58"/>
    <xsd:import namespace="36a2e673-aec1-4a31-bb25-5bf0d2fd598e"/>
    <xsd:element name="properties">
      <xsd:complexType>
        <xsd:sequence>
          <xsd:element name="documentManagement">
            <xsd:complexType>
              <xsd:all>
                <xsd:element ref="ns2:ResoourceType"/>
                <xsd:element ref="ns2:TemplateType" minOccurs="0"/>
                <xsd:element ref="ns1:_ExtendedDescription"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DocumentName" minOccurs="0"/>
                <xsd:element ref="ns2:Topi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5" nillable="true" ma:displayName="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6348f-3653-4571-820e-dbd3356734c5" elementFormDefault="qualified">
    <xsd:import namespace="http://schemas.microsoft.com/office/2006/documentManagement/types"/>
    <xsd:import namespace="http://schemas.microsoft.com/office/infopath/2007/PartnerControls"/>
    <xsd:element name="ResoourceType" ma:index="2" ma:displayName="Resource Type" ma:format="Dropdown" ma:internalName="ResoourceType" ma:readOnly="false">
      <xsd:simpleType>
        <xsd:restriction base="dms:Choice">
          <xsd:enumeration value="Photos and Graphics"/>
          <xsd:enumeration value="Policies &amp; Plans"/>
          <xsd:enumeration value="Templates"/>
          <xsd:enumeration value="Writing &amp; Style Guidance"/>
          <xsd:enumeration value="Website Guidance"/>
          <xsd:enumeration value="General Resources"/>
        </xsd:restriction>
      </xsd:simpleType>
    </xsd:element>
    <xsd:element name="TemplateType" ma:index="4" nillable="true" ma:displayName="Template Type" ma:format="Dropdown" ma:internalName="TemplateType" ma:readOnly="false">
      <xsd:simpleType>
        <xsd:restriction base="dms:Choice">
          <xsd:enumeration value="PPT Presentations"/>
          <xsd:enumeration value="Posters"/>
          <xsd:enumeration value="Meeting Materials"/>
          <xsd:enumeration value="Training Flyers"/>
          <xsd:enumeration value="Documents"/>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8c835f7-b660-4442-b8c7-c3559f13eec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hidden="true" ma:internalName="MediaServiceOCR"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DocumentName" ma:index="21" nillable="true" ma:displayName="Document Name" ma:format="Hyperlink" ma:hidden="true" ma:internalName="DocumentName">
      <xsd:complexType>
        <xsd:complexContent>
          <xsd:extension base="dms:URL">
            <xsd:sequence>
              <xsd:element name="Url" type="dms:ValidUrl" minOccurs="0" nillable="true"/>
              <xsd:element name="Description" type="xsd:string" nillable="true"/>
            </xsd:sequence>
          </xsd:extension>
        </xsd:complexContent>
      </xsd:complexType>
    </xsd:element>
    <xsd:element name="Topic" ma:index="22" nillable="true" ma:displayName="Topic" ma:format="Dropdown" ma:internalName="Topic">
      <xsd:simpleType>
        <xsd:restriction base="dms:Choice">
          <xsd:enumeration value="DEI"/>
          <xsd:enumeration value="Website"/>
          <xsd:enumeration value="Writing"/>
          <xsd:enumeration value="Branding"/>
          <xsd:enumeration value="Images and Graphics"/>
          <xsd:enumeration value="eUpdate"/>
          <xsd:enumeration value="eBlasts"/>
          <xsd:enumeration value="Design Projects"/>
          <xsd:enumeration value="Lab Matters"/>
          <xsd:enumeration value="Storytelling"/>
          <xsd:enumeration value="Events"/>
          <xsd:enumeration value="Training"/>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835997-7f2b-4116-b1e5-2933e48beb58"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a2e673-aec1-4a31-bb25-5bf0d2fd598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4fb0e30-d56d-4a9c-9479-61182df28c4e}" ma:internalName="TaxCatchAll" ma:readOnly="false" ma:showField="CatchAllData" ma:web="74835997-7f2b-4116-b1e5-2933e48beb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2.xml><?xml version="1.0" encoding="utf-8"?>
<ds:datastoreItem xmlns:ds="http://schemas.openxmlformats.org/officeDocument/2006/customXml" ds:itemID="{F906C323-2260-4F5C-A4E4-76E86AEA9B57}">
  <ds:schemaRefs>
    <ds:schemaRef ds:uri="http://www.w3.org/XML/1998/namespace"/>
    <ds:schemaRef ds:uri="36a2e673-aec1-4a31-bb25-5bf0d2fd598e"/>
    <ds:schemaRef ds:uri="ca16348f-3653-4571-820e-dbd3356734c5"/>
    <ds:schemaRef ds:uri="http://purl.org/dc/terms/"/>
    <ds:schemaRef ds:uri="http://schemas.microsoft.com/sharepoint/v3"/>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74835997-7f2b-4116-b1e5-2933e48beb58"/>
    <ds:schemaRef ds:uri="http://schemas.microsoft.com/office/2006/metadata/properties"/>
  </ds:schemaRefs>
</ds:datastoreItem>
</file>

<file path=customXml/itemProps3.xml><?xml version="1.0" encoding="utf-8"?>
<ds:datastoreItem xmlns:ds="http://schemas.openxmlformats.org/officeDocument/2006/customXml" ds:itemID="{F8165782-27C8-490E-BB22-389D105513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16348f-3653-4571-820e-dbd3356734c5"/>
    <ds:schemaRef ds:uri="74835997-7f2b-4116-b1e5-2933e48beb58"/>
    <ds:schemaRef ds:uri="36a2e673-aec1-4a31-bb25-5bf0d2fd5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2404</TotalTime>
  <Words>838</Words>
  <Application>Microsoft Office PowerPoint</Application>
  <PresentationFormat>Widescreen</PresentationFormat>
  <Paragraphs>157</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Franklin Gothic Medium</vt:lpstr>
      <vt:lpstr>APHL Master Theme</vt:lpstr>
      <vt:lpstr>Conflict of Interest Statement</vt:lpstr>
      <vt:lpstr>Conflict of Interest Statement</vt:lpstr>
      <vt:lpstr>Conflict of Interest Statement</vt:lpstr>
      <vt:lpstr>Conflict of Interest Statement</vt:lpstr>
      <vt:lpstr>Conflict of Interest Statement</vt:lpstr>
      <vt:lpstr>Conflict of Interest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 - APHL Standard</dc:title>
  <dc:creator>Pete</dc:creator>
  <cp:lastModifiedBy>Slavin, Dara | APHL</cp:lastModifiedBy>
  <cp:revision>52</cp:revision>
  <dcterms:created xsi:type="dcterms:W3CDTF">2021-06-20T22:31:28Z</dcterms:created>
  <dcterms:modified xsi:type="dcterms:W3CDTF">2026-08-13T14:15:18Z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0x01010020652557341E8847A7E3162F2FFD5E72</vt:lpwstr>
  </property>
  <property fmtid="{D5CDD505-2E9C-101B-9397-08002B2CF9AE}" pid="3" name="_dlc_DocIdItemGuid">
    <vt:lpwstr>56672be4-acaf-4bde-8631-d4bcf66a18f0</vt:lpwstr>
  </property>
  <property fmtid="{D5CDD505-2E9C-101B-9397-08002B2CF9AE}" pid="4" name="_ExtendedDescription">
    <vt:lpwstr/>
  </property>
  <property fmtid="{D5CDD505-2E9C-101B-9397-08002B2CF9AE}" pid="5" name="MediaServiceImageTags">
    <vt:lpwstr/>
  </property>
</Properties>
</file>