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40"/>
  </p:notesMasterIdLst>
  <p:handoutMasterIdLst>
    <p:handoutMasterId r:id="rId41"/>
  </p:handoutMasterIdLst>
  <p:sldIdLst>
    <p:sldId id="351" r:id="rId4"/>
    <p:sldId id="611" r:id="rId5"/>
    <p:sldId id="758" r:id="rId6"/>
    <p:sldId id="891" r:id="rId7"/>
    <p:sldId id="913" r:id="rId8"/>
    <p:sldId id="622" r:id="rId9"/>
    <p:sldId id="651" r:id="rId10"/>
    <p:sldId id="623" r:id="rId11"/>
    <p:sldId id="892" r:id="rId12"/>
    <p:sldId id="916" r:id="rId13"/>
    <p:sldId id="624" r:id="rId14"/>
    <p:sldId id="645" r:id="rId15"/>
    <p:sldId id="910" r:id="rId16"/>
    <p:sldId id="893" r:id="rId17"/>
    <p:sldId id="627" r:id="rId18"/>
    <p:sldId id="911" r:id="rId19"/>
    <p:sldId id="898" r:id="rId20"/>
    <p:sldId id="897" r:id="rId21"/>
    <p:sldId id="647" r:id="rId22"/>
    <p:sldId id="899" r:id="rId23"/>
    <p:sldId id="632" r:id="rId24"/>
    <p:sldId id="633" r:id="rId25"/>
    <p:sldId id="634" r:id="rId26"/>
    <p:sldId id="637" r:id="rId27"/>
    <p:sldId id="638" r:id="rId28"/>
    <p:sldId id="900" r:id="rId29"/>
    <p:sldId id="914" r:id="rId30"/>
    <p:sldId id="642" r:id="rId31"/>
    <p:sldId id="643" r:id="rId32"/>
    <p:sldId id="641" r:id="rId33"/>
    <p:sldId id="905" r:id="rId34"/>
    <p:sldId id="907" r:id="rId35"/>
    <p:sldId id="644" r:id="rId36"/>
    <p:sldId id="908" r:id="rId37"/>
    <p:sldId id="912" r:id="rId38"/>
    <p:sldId id="917"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Singleton, Nickie (CDC/CGH/DGHT)" initials="WN(" lastIdx="2" clrIdx="0">
    <p:extLst/>
  </p:cmAuthor>
  <p:cmAuthor id="2" name="Azziz-Baumgartner, Eduardo (CDC/OID/NCIRD)" initials="AE(" lastIdx="7" clrIdx="1">
    <p:extLst>
      <p:ext uri="{19B8F6BF-5375-455C-9EA6-DF929625EA0E}">
        <p15:presenceInfo xmlns:p15="http://schemas.microsoft.com/office/powerpoint/2012/main" userId="S-1-5-21-1207783550-2075000910-922709458-175630" providerId="AD"/>
      </p:ext>
    </p:extLst>
  </p:cmAuthor>
  <p:cmAuthor id="3" name="Fry, Alicia (CDC/OID/NCIRD)" initials="FA(" lastIdx="2" clrIdx="2">
    <p:extLst>
      <p:ext uri="{19B8F6BF-5375-455C-9EA6-DF929625EA0E}">
        <p15:presenceInfo xmlns:p15="http://schemas.microsoft.com/office/powerpoint/2012/main" userId="S-1-5-21-1207783550-2075000910-922709458-192800" providerId="AD"/>
      </p:ext>
    </p:extLst>
  </p:cmAuthor>
  <p:cmAuthor id="4" name="Tokars, Jerome (Jerry) (CDC/OID/NCIRD)" initials="TJ((" lastIdx="5" clrIdx="3">
    <p:extLst>
      <p:ext uri="{19B8F6BF-5375-455C-9EA6-DF929625EA0E}">
        <p15:presenceInfo xmlns:p15="http://schemas.microsoft.com/office/powerpoint/2012/main" userId="S-1-5-21-1207783550-2075000910-922709458-191641" providerId="AD"/>
      </p:ext>
    </p:extLst>
  </p:cmAuthor>
  <p:cmAuthor id="5" name="Uyeki, Timothy M. (CDC/OID/NCIRD)" initials="UTM(" lastIdx="11" clrIdx="4">
    <p:extLst>
      <p:ext uri="{19B8F6BF-5375-455C-9EA6-DF929625EA0E}">
        <p15:presenceInfo xmlns:p15="http://schemas.microsoft.com/office/powerpoint/2012/main" userId="S-1-5-21-1207783550-2075000910-922709458-1899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B4"/>
    <a:srgbClr val="08BDE8"/>
    <a:srgbClr val="00359E"/>
    <a:srgbClr val="003399"/>
    <a:srgbClr val="F5E3BF"/>
    <a:srgbClr val="E4E4E1"/>
    <a:srgbClr val="9E9A88"/>
    <a:srgbClr val="F6EFD6"/>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1" autoAdjust="0"/>
    <p:restoredTop sz="75698" autoAdjust="0"/>
  </p:normalViewPr>
  <p:slideViewPr>
    <p:cSldViewPr snapToGrid="0">
      <p:cViewPr varScale="1">
        <p:scale>
          <a:sx n="63" d="100"/>
          <a:sy n="63" d="100"/>
        </p:scale>
        <p:origin x="1831"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2" d="100"/>
          <a:sy n="72" d="100"/>
        </p:scale>
        <p:origin x="158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2A669F-EA6A-4C65-A591-AFC22723B393}" type="datetimeFigureOut">
              <a:rPr lang="en-US" smtClean="0"/>
              <a:t>6/21/2018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DCF1E9E-07D6-4120-89BF-899091FE996B}" type="slidenum">
              <a:rPr lang="en-US" smtClean="0"/>
              <a:t>‹#›</a:t>
            </a:fld>
            <a:endParaRPr lang="en-US"/>
          </a:p>
        </p:txBody>
      </p:sp>
    </p:spTree>
    <p:extLst>
      <p:ext uri="{BB962C8B-B14F-4D97-AF65-F5344CB8AC3E}">
        <p14:creationId xmlns:p14="http://schemas.microsoft.com/office/powerpoint/2010/main" val="3249222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C026DF-EBA0-49FF-B460-D5B2A48D6F9E}" type="datetimeFigureOut">
              <a:rPr lang="en-US" smtClean="0"/>
              <a:t>6/21/2018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a:t>
            </a:r>
            <a:r>
              <a:rPr lang="en-US" baseline="0" dirty="0"/>
              <a:t> of this presentation are to: </a:t>
            </a:r>
          </a:p>
          <a:p>
            <a:r>
              <a:rPr lang="en-US" baseline="0" dirty="0"/>
              <a:t>Understand the clinical features of infection with novel influenza A viruses, including the clinical spectrum of illness with</a:t>
            </a:r>
            <a:r>
              <a:rPr lang="en-US" b="1" baseline="0" dirty="0"/>
              <a:t> </a:t>
            </a:r>
            <a:r>
              <a:rPr lang="en-US" b="0" baseline="0" dirty="0"/>
              <a:t>novel</a:t>
            </a:r>
            <a:r>
              <a:rPr lang="en-US" b="1" baseline="0" dirty="0"/>
              <a:t> </a:t>
            </a:r>
            <a:r>
              <a:rPr lang="en-US" baseline="0" dirty="0"/>
              <a:t>influenza A(H7N9) virus infection, at hospital admission, and complications.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a:t>
            </a:fld>
            <a:endParaRPr lang="en-US"/>
          </a:p>
        </p:txBody>
      </p:sp>
    </p:spTree>
    <p:extLst>
      <p:ext uri="{BB962C8B-B14F-4D97-AF65-F5344CB8AC3E}">
        <p14:creationId xmlns:p14="http://schemas.microsoft.com/office/powerpoint/2010/main" val="144441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Limited</a:t>
            </a:r>
            <a:r>
              <a:rPr lang="en-US" b="0" baseline="0" dirty="0"/>
              <a:t>, non-sustained human-to-human H7N9 virus transmission is believed to have occurred in some clusters </a:t>
            </a:r>
            <a:r>
              <a:rPr lang="en-US" baseline="0" dirty="0"/>
              <a:t>of cases after prolonged, unprotected close exposure to a sick person with H7N9 virus infection. No transmission beyond 2 generations has been reported. </a:t>
            </a:r>
          </a:p>
          <a:p>
            <a:endParaRPr lang="en-US" baseline="0" dirty="0"/>
          </a:p>
          <a:p>
            <a:r>
              <a:rPr lang="en-US" baseline="0" dirty="0"/>
              <a:t>Limited human-to-human transmission has been reported in households among family members (both blood related and non-blood related (e.g., husband and wife), and </a:t>
            </a:r>
          </a:p>
          <a:p>
            <a:r>
              <a:rPr lang="en-US" baseline="0" dirty="0"/>
              <a:t>In healthcare settings between unrelated persons, including patient-to-health care worker, and patient-to-patient.</a:t>
            </a:r>
          </a:p>
          <a:p>
            <a:endParaRPr lang="en-US" baseline="0" dirty="0"/>
          </a:p>
          <a:p>
            <a:r>
              <a:rPr lang="en-US" baseline="0" dirty="0"/>
              <a:t>This highlights the need for closely following recommended infection prevention and control recommendations in healthcare settings for suspected and confirmed H7N9 patients.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11</a:t>
            </a:fld>
            <a:endParaRPr lang="en-US"/>
          </a:p>
        </p:txBody>
      </p:sp>
    </p:spTree>
    <p:extLst>
      <p:ext uri="{BB962C8B-B14F-4D97-AF65-F5344CB8AC3E}">
        <p14:creationId xmlns:p14="http://schemas.microsoft.com/office/powerpoint/2010/main" val="403474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a:t>
            </a:r>
            <a:r>
              <a:rPr lang="en-US" baseline="0" dirty="0"/>
              <a:t> t</a:t>
            </a:r>
            <a:r>
              <a:rPr lang="en-US" dirty="0"/>
              <a:t>wo of the studies that have estimated the incubation period from the</a:t>
            </a:r>
            <a:r>
              <a:rPr lang="en-US" baseline="0" dirty="0"/>
              <a:t> time of exposure to poultry to onset of illness symptoms. </a:t>
            </a:r>
          </a:p>
          <a:p>
            <a:endParaRPr lang="en-US" baseline="0" dirty="0"/>
          </a:p>
          <a:p>
            <a:r>
              <a:rPr lang="en-US" baseline="0" dirty="0"/>
              <a:t>One study estimated the mean incubation period to be between 3-4 days, and the other estimated the median incubation period to be 7.5 days. </a:t>
            </a:r>
          </a:p>
          <a:p>
            <a:endParaRPr lang="en-US" baseline="0" dirty="0"/>
          </a:p>
          <a:p>
            <a:r>
              <a:rPr lang="en-US" baseline="0" dirty="0"/>
              <a:t>Note: this does not address the incubation period in cases of limited human-to-human transmission of A(H7N9) virus. These estimates are only for the incubation period after poultry exposure.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26088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influenza A(H7N9) patients who were hospitalized during the 5</a:t>
            </a:r>
            <a:r>
              <a:rPr lang="en-US" baseline="30000" dirty="0"/>
              <a:t>th</a:t>
            </a:r>
            <a:r>
              <a:rPr lang="en-US" baseline="0" dirty="0"/>
              <a:t> epidemic, the time from onset of symptoms to first medical care was a median of 2 days;</a:t>
            </a:r>
          </a:p>
          <a:p>
            <a:endParaRPr lang="en-US" baseline="0" dirty="0"/>
          </a:p>
          <a:p>
            <a:r>
              <a:rPr lang="en-US" baseline="0" dirty="0"/>
              <a:t>The median time from illness onset to hospital admission was 5 days;</a:t>
            </a:r>
          </a:p>
          <a:p>
            <a:r>
              <a:rPr lang="en-US" baseline="0" dirty="0"/>
              <a:t>The median time from illness onset to diagnosis of was 8 days; and </a:t>
            </a:r>
          </a:p>
          <a:p>
            <a:r>
              <a:rPr lang="en-US" baseline="0" dirty="0"/>
              <a:t>For fatal cases, the median time from onset to death was 13 days. </a:t>
            </a:r>
          </a:p>
          <a:p>
            <a:endParaRPr lang="en-US" baseline="0" dirty="0"/>
          </a:p>
          <a:p>
            <a:r>
              <a:rPr lang="en-US" baseline="0" dirty="0"/>
              <a:t>These data are </a:t>
            </a:r>
            <a:r>
              <a:rPr lang="en-US" b="0" baseline="0" dirty="0"/>
              <a:t>for patients with low pathogenic avian influenza A(H7N9) virus infection. For a small number of patients with highly pathogenic avian influenza A(H7N9) virus infection, there is a suggestion of a more rapid disease progression and a longer duration of hospitalization in survivors, but data are limited. </a:t>
            </a:r>
            <a:endParaRPr lang="en-US" b="0" dirty="0"/>
          </a:p>
        </p:txBody>
      </p:sp>
      <p:sp>
        <p:nvSpPr>
          <p:cNvPr id="4" name="Slide Number Placeholder 3"/>
          <p:cNvSpPr>
            <a:spLocks noGrp="1"/>
          </p:cNvSpPr>
          <p:nvPr>
            <p:ph type="sldNum" sz="quarter" idx="10"/>
          </p:nvPr>
        </p:nvSpPr>
        <p:spPr/>
        <p:txBody>
          <a:bodyPr/>
          <a:lstStyle/>
          <a:p>
            <a:fld id="{CFFD42C0-7943-494E-B8BD-92EE9084E6F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0245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preliminary</a:t>
            </a:r>
            <a:r>
              <a:rPr lang="en-US" b="0" baseline="0" dirty="0"/>
              <a:t> study based upon limited data comparing patients with highly pathogenic avian influenza A(H7N9) versus low pathogenic avian influenza A(H7N9) virus infection, suggested that those with highly pathogenic A(H7N9) virus infection had:</a:t>
            </a:r>
          </a:p>
          <a:p>
            <a:endParaRPr lang="en-US" b="0" baseline="0" dirty="0"/>
          </a:p>
          <a:p>
            <a:r>
              <a:rPr lang="en-US" b="0" baseline="0" dirty="0"/>
              <a:t>More rapid progression of pneumonia; and longer duration of hospitalization stay in survivors.</a:t>
            </a:r>
            <a:endParaRPr lang="en-US" b="0" dirty="0"/>
          </a:p>
        </p:txBody>
      </p:sp>
      <p:sp>
        <p:nvSpPr>
          <p:cNvPr id="4" name="Slide Number Placeholder 3"/>
          <p:cNvSpPr>
            <a:spLocks noGrp="1"/>
          </p:cNvSpPr>
          <p:nvPr>
            <p:ph type="sldNum" sz="quarter" idx="10"/>
          </p:nvPr>
        </p:nvSpPr>
        <p:spPr/>
        <p:txBody>
          <a:bodyPr/>
          <a:lstStyle/>
          <a:p>
            <a:fld id="{CFFD42C0-7943-494E-B8BD-92EE9084E6F0}" type="slidenum">
              <a:rPr lang="en-US" smtClean="0"/>
              <a:t>14</a:t>
            </a:fld>
            <a:endParaRPr lang="en-US"/>
          </a:p>
        </p:txBody>
      </p:sp>
    </p:spTree>
    <p:extLst>
      <p:ext uri="{BB962C8B-B14F-4D97-AF65-F5344CB8AC3E}">
        <p14:creationId xmlns:p14="http://schemas.microsoft.com/office/powerpoint/2010/main" val="2131341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spectrum of A(H7N9) virus infection is wide, and includes asymptomatic infection and mild upper respiratory tract illness.</a:t>
            </a:r>
          </a:p>
          <a:p>
            <a:endParaRPr lang="en-US" dirty="0"/>
          </a:p>
          <a:p>
            <a:r>
              <a:rPr lang="en-US" dirty="0"/>
              <a:t>Asymptomatic A(H7N9) virus infection has been identified by RT-PCR and by serological testing of</a:t>
            </a:r>
            <a:r>
              <a:rPr lang="en-US" baseline="0" dirty="0"/>
              <a:t> paired acute and convalescent serum from close contacts of A(H7N9) patients. </a:t>
            </a:r>
          </a:p>
          <a:p>
            <a:endParaRPr lang="en-US" baseline="0" dirty="0"/>
          </a:p>
          <a:p>
            <a:r>
              <a:rPr lang="en-US" baseline="0" dirty="0"/>
              <a:t>Mild upper respiratory tract illness has been identified in outpatients through surveillance for influenza-like illness focused on seasonal influenza in China, and by monitoring close contacts of A(H7N9) patients, and in 2 Canadian adults who returned from mainland China.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a:p>
        </p:txBody>
      </p:sp>
    </p:spTree>
    <p:extLst>
      <p:ext uri="{BB962C8B-B14F-4D97-AF65-F5344CB8AC3E}">
        <p14:creationId xmlns:p14="http://schemas.microsoft.com/office/powerpoint/2010/main" val="1033877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clinical spectrum of A(H7N9) virus infection is wide, and includes asymptomatic infection and mild upper respiratory tract illness.</a:t>
            </a:r>
          </a:p>
          <a:p>
            <a:endParaRPr lang="en-US" dirty="0"/>
          </a:p>
          <a:p>
            <a:r>
              <a:rPr lang="en-US" dirty="0"/>
              <a:t>Asymptomatic A(H7N9) virus infection has been identified by RT-PCR and by serological testing of</a:t>
            </a:r>
            <a:r>
              <a:rPr lang="en-US" baseline="0" dirty="0"/>
              <a:t> paired acute and convalescent serum from close contacts of A(H7N9) patients. </a:t>
            </a:r>
          </a:p>
          <a:p>
            <a:endParaRPr lang="en-US" baseline="0" dirty="0"/>
          </a:p>
          <a:p>
            <a:r>
              <a:rPr lang="en-US" baseline="0" dirty="0"/>
              <a:t>Mild upper respiratory tract illness has been identified in outpatients through surveillance for influenza-like illness focused on seasonal influenza in China, and by monitoring close contacts of A(H7N9) patients, and in 2 Canadian adults who returned from mainland China.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103387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Most patients</a:t>
            </a:r>
            <a:r>
              <a:rPr lang="en-US" b="0" baseline="0" dirty="0"/>
              <a:t> hospitalized with A(H7N9) virus infection have had bilateral pneumonia. </a:t>
            </a:r>
          </a:p>
          <a:p>
            <a:endParaRPr lang="en-US" b="0" baseline="0" dirty="0"/>
          </a:p>
          <a:p>
            <a:r>
              <a:rPr lang="en-US" b="0" baseline="0" dirty="0"/>
              <a:t>Complications include progression to critical illness with respiratory failure, ARDS, as well as shock, sepsis, and renal failure</a:t>
            </a:r>
          </a:p>
          <a:p>
            <a:endParaRPr lang="en-US" b="0" baseline="0" dirty="0"/>
          </a:p>
          <a:p>
            <a:r>
              <a:rPr lang="en-US" b="0" baseline="0" dirty="0"/>
              <a:t>Hospital-acquired ventilator-associated pneumonia with Gram negative bacteria has been reported</a:t>
            </a:r>
          </a:p>
        </p:txBody>
      </p:sp>
      <p:sp>
        <p:nvSpPr>
          <p:cNvPr id="4" name="Slide Number Placeholder 3"/>
          <p:cNvSpPr>
            <a:spLocks noGrp="1"/>
          </p:cNvSpPr>
          <p:nvPr>
            <p:ph type="sldNum" sz="quarter" idx="10"/>
          </p:nvPr>
        </p:nvSpPr>
        <p:spPr/>
        <p:txBody>
          <a:bodyPr/>
          <a:lstStyle/>
          <a:p>
            <a:fld id="{CFFD42C0-7943-494E-B8BD-92EE9084E6F0}" type="slidenum">
              <a:rPr lang="en-US" smtClean="0"/>
              <a:t>17</a:t>
            </a:fld>
            <a:endParaRPr lang="en-US"/>
          </a:p>
        </p:txBody>
      </p:sp>
    </p:spTree>
    <p:extLst>
      <p:ext uri="{BB962C8B-B14F-4D97-AF65-F5344CB8AC3E}">
        <p14:creationId xmlns:p14="http://schemas.microsoft.com/office/powerpoint/2010/main" val="21965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first 3 reported cases of A(H7N9) virus infection in 2013 all died. </a:t>
            </a:r>
          </a:p>
          <a:p>
            <a:endParaRPr lang="en-US" b="0" baseline="0" dirty="0"/>
          </a:p>
          <a:p>
            <a:r>
              <a:rPr lang="en-US" b="0" dirty="0"/>
              <a:t>In a</a:t>
            </a:r>
            <a:r>
              <a:rPr lang="en-US" b="0" baseline="0" dirty="0"/>
              <a:t> large case series of 111 patients with A(H7N9) virus infection during the first epidemic in China, 61% had chronic medical conditions, 97% had pneumonia, 77% were admitted to an intensive care unit, and 71% had ARDS</a:t>
            </a:r>
          </a:p>
        </p:txBody>
      </p:sp>
      <p:sp>
        <p:nvSpPr>
          <p:cNvPr id="4" name="Slide Number Placeholder 3"/>
          <p:cNvSpPr>
            <a:spLocks noGrp="1"/>
          </p:cNvSpPr>
          <p:nvPr>
            <p:ph type="sldNum" sz="quarter" idx="10"/>
          </p:nvPr>
        </p:nvSpPr>
        <p:spPr/>
        <p:txBody>
          <a:bodyPr/>
          <a:lstStyle/>
          <a:p>
            <a:fld id="{CFFD42C0-7943-494E-B8BD-92EE9084E6F0}" type="slidenum">
              <a:rPr lang="en-US" smtClean="0"/>
              <a:t>18</a:t>
            </a:fld>
            <a:endParaRPr lang="en-US"/>
          </a:p>
        </p:txBody>
      </p:sp>
    </p:spTree>
    <p:extLst>
      <p:ext uri="{BB962C8B-B14F-4D97-AF65-F5344CB8AC3E}">
        <p14:creationId xmlns:p14="http://schemas.microsoft.com/office/powerpoint/2010/main" val="125831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t>
            </a:r>
            <a:r>
              <a:rPr lang="en-US" b="0" baseline="0" dirty="0"/>
              <a:t>the largest case series of 288 A(H7N9) patients with pneumonia, nearly all had fever and cough on admission, including a productive cough in 70%. Of note, 16% presented with hemoptysis at admission. </a:t>
            </a:r>
          </a:p>
          <a:p>
            <a:endParaRPr lang="en-US" b="0" baseline="0" dirty="0"/>
          </a:p>
          <a:p>
            <a:r>
              <a:rPr lang="en-US" b="0" dirty="0"/>
              <a:t>At admission, laboratory findings</a:t>
            </a:r>
            <a:r>
              <a:rPr lang="en-US" b="0" baseline="0" dirty="0"/>
              <a:t> included lymphopenia, moderate thrombocytopenia, and elevated LDH, but creatinine is usually normal</a:t>
            </a:r>
            <a:r>
              <a:rPr lang="en-US" baseline="0" dirty="0"/>
              <a:t>.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536696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largest case series of 288 (H7N9) patients with pneumonia:</a:t>
            </a:r>
          </a:p>
          <a:p>
            <a:endParaRPr lang="en-US" baseline="0" dirty="0"/>
          </a:p>
          <a:p>
            <a:r>
              <a:rPr lang="en-US" dirty="0"/>
              <a:t>At admission, laboratory findings</a:t>
            </a:r>
            <a:r>
              <a:rPr lang="en-US" baseline="0" dirty="0"/>
              <a:t> included lymphopenia, moderate thrombocytopenia, and elevated LDH, but creatinine was usually normal.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3805771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35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98268F-2E63-480A-B38F-B1536F6ECF31}" type="slidenum">
              <a:rPr lang="en-US" altLang="en-US"/>
              <a:pPr eaLnBrk="1" hangingPunct="1"/>
              <a:t>3</a:t>
            </a:fld>
            <a:endParaRPr lang="en-US" altLang="en-US"/>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t>Initial signs of H5N1</a:t>
            </a:r>
            <a:r>
              <a:rPr lang="en-US" b="0" baseline="0" dirty="0"/>
              <a:t> or</a:t>
            </a:r>
            <a:r>
              <a:rPr lang="en-US" b="0" dirty="0"/>
              <a:t> H7N9 virus infections include a high fever, usually with a temperature higher than 38°C, </a:t>
            </a:r>
            <a:r>
              <a:rPr lang="en-US" b="0" dirty="0">
                <a:solidFill>
                  <a:srgbClr val="FF0000"/>
                </a:solidFill>
              </a:rPr>
              <a:t>and</a:t>
            </a:r>
            <a:r>
              <a:rPr lang="en-US" b="0" baseline="0" dirty="0">
                <a:solidFill>
                  <a:srgbClr val="FF0000"/>
                </a:solidFill>
              </a:rPr>
              <a:t> upper respiratory tact symptoms (cough and sore throat) with fatigue and muscle aches.</a:t>
            </a:r>
            <a:r>
              <a:rPr lang="en-US" b="0" baseline="0" dirty="0"/>
              <a:t> </a:t>
            </a:r>
          </a:p>
          <a:p>
            <a:endParaRPr lang="en-US" b="0" strike="dbl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rgbClr val="FF0000"/>
                </a:solidFill>
              </a:rPr>
              <a:t>Conjunctivitis has not been reported for H5N1 or H7N9 virus infections, but has been reported for other H7 virus infections (e.g. H7N2, H7N3, H7N7)</a:t>
            </a:r>
          </a:p>
          <a:p>
            <a:endParaRPr lang="en-US" b="0" dirty="0"/>
          </a:p>
          <a:p>
            <a:r>
              <a:rPr lang="en-US" b="0" dirty="0"/>
              <a:t>Diarrhoea, vomiting, abdominal pain, chest pain, have also been reported as early symptoms in some patients.</a:t>
            </a:r>
          </a:p>
          <a:p>
            <a:endParaRPr lang="en-US" b="0" dirty="0"/>
          </a:p>
          <a:p>
            <a:r>
              <a:rPr lang="en-US" b="0" strike="noStrike" baseline="0" dirty="0"/>
              <a:t>Diarrhea has been more commonly reported </a:t>
            </a:r>
            <a:r>
              <a:rPr lang="en-US" b="0" dirty="0"/>
              <a:t>with H5N1 virus infection</a:t>
            </a:r>
            <a:r>
              <a:rPr lang="en-US" b="0" baseline="0" dirty="0"/>
              <a:t> </a:t>
            </a:r>
            <a:r>
              <a:rPr lang="en-US" b="0" dirty="0"/>
              <a:t>than H7N9 virus infection or seasonal influenza.</a:t>
            </a:r>
          </a:p>
          <a:p>
            <a:endParaRPr lang="en-US" b="0" dirty="0"/>
          </a:p>
          <a:p>
            <a:endParaRPr lang="en-US" altLang="en-US" sz="1300" b="0" dirty="0">
              <a:latin typeface="Arial" panose="020B0604020202020204" pitchFamily="34" charset="0"/>
            </a:endParaRPr>
          </a:p>
          <a:p>
            <a:r>
              <a:rPr lang="en-US" altLang="en-US" sz="1300" b="0" dirty="0">
                <a:latin typeface="Arial" panose="020B0604020202020204" pitchFamily="34" charset="0"/>
              </a:rPr>
              <a:t>Photo: purchased from Shutterstock. </a:t>
            </a:r>
            <a:r>
              <a:rPr lang="en-US" sz="1200" b="0" i="0" kern="1200" dirty="0">
                <a:solidFill>
                  <a:schemeClr val="tx1"/>
                </a:solidFill>
                <a:effectLst/>
                <a:latin typeface="+mn-lt"/>
                <a:ea typeface="+mn-ea"/>
                <a:cs typeface="+mn-cs"/>
              </a:rPr>
              <a:t>Stock photo ID: 708210229</a:t>
            </a:r>
            <a:endParaRPr lang="en-US" altLang="en-US" sz="1300" b="0" dirty="0">
              <a:latin typeface="Arial" panose="020B0604020202020204" pitchFamily="34" charset="0"/>
            </a:endParaRPr>
          </a:p>
        </p:txBody>
      </p:sp>
    </p:spTree>
    <p:extLst>
      <p:ext uri="{BB962C8B-B14F-4D97-AF65-F5344CB8AC3E}">
        <p14:creationId xmlns:p14="http://schemas.microsoft.com/office/powerpoint/2010/main" val="868888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 case series of 111 A(H7N9) patients from the first epidemic in 2013, admission laboratory findings included elevated levels of C-reactive protein </a:t>
            </a:r>
            <a:r>
              <a:rPr lang="en-US" b="0" baseline="0" dirty="0"/>
              <a:t>and </a:t>
            </a:r>
            <a:r>
              <a:rPr lang="en-US" b="0" baseline="0" dirty="0">
                <a:solidFill>
                  <a:srgbClr val="FF0000"/>
                </a:solidFill>
              </a:rPr>
              <a:t>c</a:t>
            </a:r>
            <a:r>
              <a:rPr lang="en-US" b="0" baseline="0" dirty="0"/>
              <a:t>reatine kinase, with slightly elevated AST levels, but normal Procalcitonin levels. The normal </a:t>
            </a:r>
            <a:r>
              <a:rPr lang="en-US" b="0" baseline="0" dirty="0" err="1"/>
              <a:t>Procalcitonin</a:t>
            </a:r>
            <a:r>
              <a:rPr lang="en-US" b="0" baseline="0" dirty="0"/>
              <a:t> levels suggests that bacterial co-infection is usually </a:t>
            </a:r>
            <a:r>
              <a:rPr lang="en-US" baseline="0" dirty="0"/>
              <a:t>not present at hospital admission, but hospital-acquired bacterial infection can occur.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21</a:t>
            </a:fld>
            <a:endParaRPr lang="en-US"/>
          </a:p>
        </p:txBody>
      </p:sp>
    </p:spTree>
    <p:extLst>
      <p:ext uri="{BB962C8B-B14F-4D97-AF65-F5344CB8AC3E}">
        <p14:creationId xmlns:p14="http://schemas.microsoft.com/office/powerpoint/2010/main" val="1385283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study reported finding</a:t>
            </a:r>
            <a:r>
              <a:rPr lang="en-US" b="1" dirty="0"/>
              <a:t>s</a:t>
            </a:r>
            <a:r>
              <a:rPr lang="en-US" dirty="0"/>
              <a:t> on Chest CT scan at admission in 22 A(H7N9) patients with pneumonia.</a:t>
            </a:r>
            <a:r>
              <a:rPr lang="en-US" baseline="0" dirty="0"/>
              <a:t> Most had evidence of bilateral pneumonia. </a:t>
            </a:r>
            <a:endParaRPr lang="en-US" dirty="0"/>
          </a:p>
          <a:p>
            <a:endParaRPr lang="en-US" dirty="0"/>
          </a:p>
          <a:p>
            <a:r>
              <a:rPr lang="en-US" dirty="0"/>
              <a:t>Most patients had bilateral abnormalities, including ground glass opacities and consolidation.</a:t>
            </a:r>
          </a:p>
          <a:p>
            <a:endParaRPr lang="en-US" dirty="0"/>
          </a:p>
          <a:p>
            <a:r>
              <a:rPr lang="en-US" dirty="0"/>
              <a:t>Air </a:t>
            </a:r>
            <a:r>
              <a:rPr lang="en-US" dirty="0" err="1"/>
              <a:t>bronchograms</a:t>
            </a:r>
            <a:r>
              <a:rPr lang="en-US" baseline="0" dirty="0"/>
              <a:t> were identified in nearly 70%, and more than half had pleural effusions.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22</a:t>
            </a:fld>
            <a:endParaRPr lang="en-US"/>
          </a:p>
        </p:txBody>
      </p:sp>
    </p:spTree>
    <p:extLst>
      <p:ext uri="{BB962C8B-B14F-4D97-AF65-F5344CB8AC3E}">
        <p14:creationId xmlns:p14="http://schemas.microsoft.com/office/powerpoint/2010/main" val="384896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a:t>
            </a:r>
            <a:r>
              <a:rPr lang="en-US" baseline="0" dirty="0"/>
              <a:t> the Chest CT findings in a </a:t>
            </a:r>
            <a:r>
              <a:rPr lang="en-US" b="0" baseline="0" dirty="0"/>
              <a:t>68-year A(H7N9) patient. The top panels show the progression of pneumonia in the left lung from admission on illness day 7 (top left) to two days later (top right), and the bottom left panel shows consolidation in both lungs on illness day 16. The bottom right panel shows some resolution of bilateral pneumonia, but persistent abnormalities at hospital discharge on illness day 42.  </a:t>
            </a:r>
            <a:endParaRPr lang="en-US" b="0" dirty="0"/>
          </a:p>
        </p:txBody>
      </p:sp>
      <p:sp>
        <p:nvSpPr>
          <p:cNvPr id="4" name="Slide Number Placeholder 3"/>
          <p:cNvSpPr>
            <a:spLocks noGrp="1"/>
          </p:cNvSpPr>
          <p:nvPr>
            <p:ph type="sldNum" sz="quarter" idx="10"/>
          </p:nvPr>
        </p:nvSpPr>
        <p:spPr/>
        <p:txBody>
          <a:bodyPr/>
          <a:lstStyle/>
          <a:p>
            <a:fld id="{CFFD42C0-7943-494E-B8BD-92EE9084E6F0}" type="slidenum">
              <a:rPr lang="en-US" smtClean="0"/>
              <a:t>23</a:t>
            </a:fld>
            <a:endParaRPr lang="en-US"/>
          </a:p>
        </p:txBody>
      </p:sp>
    </p:spTree>
    <p:extLst>
      <p:ext uri="{BB962C8B-B14F-4D97-AF65-F5344CB8AC3E}">
        <p14:creationId xmlns:p14="http://schemas.microsoft.com/office/powerpoint/2010/main" val="4028414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four</a:t>
            </a:r>
            <a:r>
              <a:rPr lang="en-US" baseline="0" dirty="0"/>
              <a:t> panels show the progression of bilateral pneumonia on Chest x-rays in two A(H7N9) patients from illness day 7 to 13. Both patients died. </a:t>
            </a:r>
          </a:p>
          <a:p>
            <a:endParaRPr lang="en-US" baseline="0" dirty="0"/>
          </a:p>
          <a:p>
            <a:r>
              <a:rPr lang="en-US" baseline="0" dirty="0"/>
              <a:t>The bottom panels are Chest CT scans showing the progression of bilateral pneumonia in an A(H7N9) patient at admission to hospital day #4, and resolving abnormalities by hospital day #13. This patient survived.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24</a:t>
            </a:fld>
            <a:endParaRPr lang="en-US"/>
          </a:p>
        </p:txBody>
      </p:sp>
    </p:spTree>
    <p:extLst>
      <p:ext uri="{BB962C8B-B14F-4D97-AF65-F5344CB8AC3E}">
        <p14:creationId xmlns:p14="http://schemas.microsoft.com/office/powerpoint/2010/main" val="2505877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 case series of 111 A(H7N9) patients from 2013, nearly all were hospitalized with pneumonia and required supplemental oxygen. </a:t>
            </a:r>
          </a:p>
          <a:p>
            <a:r>
              <a:rPr lang="en-US" baseline="0" dirty="0"/>
              <a:t>Respiratory failure was reported in nearly 60% with about 70% diagnosed with ARDS. </a:t>
            </a:r>
          </a:p>
          <a:p>
            <a:endParaRPr lang="en-US" baseline="0" dirty="0"/>
          </a:p>
          <a:p>
            <a:r>
              <a:rPr lang="en-US" baseline="0" dirty="0"/>
              <a:t>Other complications included shock and acute kidney failure in about one-quarter of patients, with a smaller percentage reported with acute kidney injury or rhabdomyolysis. </a:t>
            </a:r>
          </a:p>
          <a:p>
            <a:endParaRPr lang="en-US" baseline="0" dirty="0"/>
          </a:p>
          <a:p>
            <a:r>
              <a:rPr lang="en-US" baseline="0" dirty="0"/>
              <a:t>Fatal complications were refractory hypoxemia, shock, acute heart failure, nosocomial bacterial or fungal infection, and arrhythmia. </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25</a:t>
            </a:fld>
            <a:endParaRPr lang="en-US"/>
          </a:p>
        </p:txBody>
      </p:sp>
    </p:spTree>
    <p:extLst>
      <p:ext uri="{BB962C8B-B14F-4D97-AF65-F5344CB8AC3E}">
        <p14:creationId xmlns:p14="http://schemas.microsoft.com/office/powerpoint/2010/main" val="1730833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Fatal complications seen among the case series of 111 A(H7N9) patients from 2013, included refractory hypoxemia, shock, acute heart failure, nosocomial bacterial or fungal infection, and arrhythmia. </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26</a:t>
            </a:fld>
            <a:endParaRPr lang="en-US"/>
          </a:p>
        </p:txBody>
      </p:sp>
    </p:spTree>
    <p:extLst>
      <p:ext uri="{BB962C8B-B14F-4D97-AF65-F5344CB8AC3E}">
        <p14:creationId xmlns:p14="http://schemas.microsoft.com/office/powerpoint/2010/main" val="284156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discuss what equipment and capacity they feel are lacking and what they most need in order to be able to quickly diagnose and treat patients with novel </a:t>
            </a:r>
            <a:r>
              <a:rPr lang="en-US" b="0" dirty="0"/>
              <a:t>influenza A virus infection and related clinical complications.</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27</a:t>
            </a:fld>
            <a:endParaRPr lang="en-US"/>
          </a:p>
        </p:txBody>
      </p:sp>
    </p:spTree>
    <p:extLst>
      <p:ext uri="{BB962C8B-B14F-4D97-AF65-F5344CB8AC3E}">
        <p14:creationId xmlns:p14="http://schemas.microsoft.com/office/powerpoint/2010/main" val="2598436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a:t>
            </a:r>
            <a:r>
              <a:rPr lang="en-US" b="0" dirty="0"/>
              <a:t>studies</a:t>
            </a:r>
            <a:r>
              <a:rPr lang="en-US" b="0" baseline="0" dirty="0"/>
              <a:t> have reported that A(H7N9) virus infection of the respiratory tract triggers an abnormal</a:t>
            </a:r>
            <a:r>
              <a:rPr lang="en-US" baseline="0" dirty="0"/>
              <a:t>, dysregulated pro-inflammatory cytokine response.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28</a:t>
            </a:fld>
            <a:endParaRPr lang="en-US"/>
          </a:p>
        </p:txBody>
      </p:sp>
    </p:spTree>
    <p:extLst>
      <p:ext uri="{BB962C8B-B14F-4D97-AF65-F5344CB8AC3E}">
        <p14:creationId xmlns:p14="http://schemas.microsoft.com/office/powerpoint/2010/main" val="3312260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A(H7N9) virus infection of the respiratory tract triggers an increase in levels of pro-inflammatory cytokines and chemokines. There can also be a</a:t>
            </a:r>
            <a:r>
              <a:rPr lang="en-US" baseline="0" dirty="0"/>
              <a:t> reduction of the interferon response, suppressing the body’s antiviral response. </a:t>
            </a:r>
            <a:endParaRPr lang="en-US" dirty="0"/>
          </a:p>
          <a:p>
            <a:endParaRPr lang="en-US" dirty="0"/>
          </a:p>
          <a:p>
            <a:r>
              <a:rPr lang="en-US" dirty="0"/>
              <a:t>The elevated</a:t>
            </a:r>
            <a:r>
              <a:rPr lang="en-US" baseline="0" dirty="0"/>
              <a:t> levels of cytokines and chemokines </a:t>
            </a:r>
            <a:r>
              <a:rPr lang="en-US" dirty="0"/>
              <a:t>result in tissue</a:t>
            </a:r>
            <a:r>
              <a:rPr lang="en-US" baseline="0" dirty="0"/>
              <a:t> inflammation and injury, especially to the lungs. The levels of cytokines and chemokines with A(H7N9) virus infection are lower than for highly pathogenic A(H5N1) virus infection, but are higher than for seasonal influenza A(H1N1)pdm09 virus </a:t>
            </a:r>
            <a:r>
              <a:rPr lang="en-US" b="0" baseline="0" dirty="0"/>
              <a:t>infection. </a:t>
            </a:r>
          </a:p>
          <a:p>
            <a:endParaRPr lang="en-US" b="0" baseline="0" dirty="0"/>
          </a:p>
          <a:p>
            <a:r>
              <a:rPr lang="en-US" b="0" baseline="0" dirty="0"/>
              <a:t>High levels of </a:t>
            </a:r>
            <a:r>
              <a:rPr lang="en-US" baseline="0" dirty="0"/>
              <a:t>cytokines are associated with fatal outcomes in critically ill patients.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29</a:t>
            </a:fld>
            <a:endParaRPr lang="en-US"/>
          </a:p>
        </p:txBody>
      </p:sp>
    </p:spTree>
    <p:extLst>
      <p:ext uri="{BB962C8B-B14F-4D97-AF65-F5344CB8AC3E}">
        <p14:creationId xmlns:p14="http://schemas.microsoft.com/office/powerpoint/2010/main" val="3562433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pathogenesis</a:t>
            </a:r>
            <a:r>
              <a:rPr lang="en-US" baseline="0" dirty="0"/>
              <a:t> of A(H7N9) virus infection begins with infection of the respiratory tract.</a:t>
            </a:r>
          </a:p>
          <a:p>
            <a:r>
              <a:rPr lang="en-US" baseline="0" dirty="0"/>
              <a:t>A(H7N9) virus levels </a:t>
            </a:r>
            <a:r>
              <a:rPr lang="en-US" b="0" baseline="0" dirty="0"/>
              <a:t>increase and viral replication can be prolonged. </a:t>
            </a:r>
          </a:p>
          <a:p>
            <a:endParaRPr lang="en-US" b="0" baseline="0" dirty="0"/>
          </a:p>
          <a:p>
            <a:r>
              <a:rPr lang="en-US" b="0" baseline="0" dirty="0"/>
              <a:t>A(H7N9) virus infection induces pro-inflammatory cytokines and chemokines, resulting in </a:t>
            </a:r>
            <a:r>
              <a:rPr lang="en-US" baseline="0" dirty="0"/>
              <a:t>tissue inflammatory and injury. This leads to acute lung injury, and other complications, including shock and acute kidney failure. </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30</a:t>
            </a:fld>
            <a:endParaRPr lang="en-US"/>
          </a:p>
        </p:txBody>
      </p:sp>
    </p:spTree>
    <p:extLst>
      <p:ext uri="{BB962C8B-B14F-4D97-AF65-F5344CB8AC3E}">
        <p14:creationId xmlns:p14="http://schemas.microsoft.com/office/powerpoint/2010/main" val="293337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Module 4: Case Management of Suspect Human Avian Influenza Infection; Parts 1 &amp; 2</a:t>
            </a:r>
          </a:p>
        </p:txBody>
      </p:sp>
      <p:sp>
        <p:nvSpPr>
          <p:cNvPr id="135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a:solidFill>
                  <a:schemeClr val="tx1"/>
                </a:solidFill>
                <a:latin typeface="Arial" panose="020B0604020202020204" pitchFamily="34" charset="0"/>
              </a:defRPr>
            </a:lvl1pPr>
            <a:lvl2pPr marL="757066" indent="-291179" defTabSz="949568" eaLnBrk="0" hangingPunct="0">
              <a:defRPr>
                <a:solidFill>
                  <a:schemeClr val="tx1"/>
                </a:solidFill>
                <a:latin typeface="Arial" panose="020B0604020202020204" pitchFamily="34" charset="0"/>
              </a:defRPr>
            </a:lvl2pPr>
            <a:lvl3pPr marL="1164717" indent="-232943" defTabSz="949568" eaLnBrk="0" hangingPunct="0">
              <a:defRPr>
                <a:solidFill>
                  <a:schemeClr val="tx1"/>
                </a:solidFill>
                <a:latin typeface="Arial" panose="020B0604020202020204" pitchFamily="34" charset="0"/>
              </a:defRPr>
            </a:lvl3pPr>
            <a:lvl4pPr marL="1630604" indent="-232943" defTabSz="949568" eaLnBrk="0" hangingPunct="0">
              <a:defRPr>
                <a:solidFill>
                  <a:schemeClr val="tx1"/>
                </a:solidFill>
                <a:latin typeface="Arial" panose="020B0604020202020204" pitchFamily="34" charset="0"/>
              </a:defRPr>
            </a:lvl4pPr>
            <a:lvl5pPr marL="2096491" indent="-232943" defTabSz="949568" eaLnBrk="0" hangingPunct="0">
              <a:defRPr>
                <a:solidFill>
                  <a:schemeClr val="tx1"/>
                </a:solidFill>
                <a:latin typeface="Arial" panose="020B0604020202020204" pitchFamily="34" charset="0"/>
              </a:defRPr>
            </a:lvl5pPr>
            <a:lvl6pPr marL="2562377" indent="-232943" defTabSz="949568" eaLnBrk="0" fontAlgn="base" hangingPunct="0">
              <a:spcBef>
                <a:spcPct val="0"/>
              </a:spcBef>
              <a:spcAft>
                <a:spcPct val="0"/>
              </a:spcAft>
              <a:defRPr>
                <a:solidFill>
                  <a:schemeClr val="tx1"/>
                </a:solidFill>
                <a:latin typeface="Arial" panose="020B0604020202020204" pitchFamily="34" charset="0"/>
              </a:defRPr>
            </a:lvl6pPr>
            <a:lvl7pPr marL="3028264" indent="-232943" defTabSz="949568" eaLnBrk="0" fontAlgn="base" hangingPunct="0">
              <a:spcBef>
                <a:spcPct val="0"/>
              </a:spcBef>
              <a:spcAft>
                <a:spcPct val="0"/>
              </a:spcAft>
              <a:defRPr>
                <a:solidFill>
                  <a:schemeClr val="tx1"/>
                </a:solidFill>
                <a:latin typeface="Arial" panose="020B0604020202020204" pitchFamily="34" charset="0"/>
              </a:defRPr>
            </a:lvl7pPr>
            <a:lvl8pPr marL="3494151" indent="-232943" defTabSz="949568" eaLnBrk="0" fontAlgn="base" hangingPunct="0">
              <a:spcBef>
                <a:spcPct val="0"/>
              </a:spcBef>
              <a:spcAft>
                <a:spcPct val="0"/>
              </a:spcAft>
              <a:defRPr>
                <a:solidFill>
                  <a:schemeClr val="tx1"/>
                </a:solidFill>
                <a:latin typeface="Arial" panose="020B0604020202020204" pitchFamily="34" charset="0"/>
              </a:defRPr>
            </a:lvl8pPr>
            <a:lvl9pPr marL="3960038" indent="-232943" defTabSz="94956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98268F-2E63-480A-B38F-B1536F6ECF31}" type="slidenum">
              <a:rPr lang="en-US" altLang="en-US"/>
              <a:pPr eaLnBrk="1" hangingPunct="1"/>
              <a:t>4</a:t>
            </a:fld>
            <a:endParaRPr lang="en-US" altLang="en-US"/>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solidFill>
                  <a:srgbClr val="FF0000"/>
                </a:solidFill>
              </a:rPr>
              <a:t>The clinical spectrum of avian influenza A virus infection is wide,</a:t>
            </a:r>
            <a:r>
              <a:rPr lang="en-US" b="0" baseline="0" dirty="0">
                <a:solidFill>
                  <a:srgbClr val="FF0000"/>
                </a:solidFill>
              </a:rPr>
              <a:t> and includes mild upper reparatory tract illness and conjunctivitis (with some H7 virus infections); pneumonia, and multi-organ failure leading to death.  </a:t>
            </a:r>
            <a:endParaRPr lang="en-US" b="0" dirty="0">
              <a:solidFill>
                <a:srgbClr val="FF0000"/>
              </a:solidFill>
            </a:endParaRPr>
          </a:p>
          <a:p>
            <a:endParaRPr lang="en-US" b="0" dirty="0"/>
          </a:p>
          <a:p>
            <a:r>
              <a:rPr lang="en-US" b="0" dirty="0"/>
              <a:t>Initial signs of H5N1</a:t>
            </a:r>
            <a:r>
              <a:rPr lang="en-US" b="0" baseline="0" dirty="0"/>
              <a:t> or</a:t>
            </a:r>
            <a:r>
              <a:rPr lang="en-US" b="0" dirty="0"/>
              <a:t> H7N9 virus infections include a high fever, usually with a temperature higher than 38°C, and</a:t>
            </a:r>
            <a:r>
              <a:rPr lang="en-US" b="0" baseline="0" dirty="0"/>
              <a:t> </a:t>
            </a:r>
            <a:r>
              <a:rPr lang="en-US" b="0" strike="noStrike" baseline="0" dirty="0"/>
              <a:t>upper respiratory tract </a:t>
            </a:r>
            <a:r>
              <a:rPr lang="en-US" b="0" dirty="0"/>
              <a:t>symptoms. </a:t>
            </a:r>
          </a:p>
          <a:p>
            <a:endParaRPr lang="en-US" b="0" dirty="0"/>
          </a:p>
          <a:p>
            <a:r>
              <a:rPr lang="en-US" b="0" baseline="0" dirty="0"/>
              <a:t>Most hospitalized patients have bilateral pneumonia at admission and r</a:t>
            </a:r>
            <a:r>
              <a:rPr lang="en-US" b="0" dirty="0"/>
              <a:t>apid progression of lower respiratory tract disease</a:t>
            </a:r>
            <a:r>
              <a:rPr lang="en-US" b="0" baseline="0" dirty="0"/>
              <a:t> to respiratory failure often occurs. </a:t>
            </a:r>
            <a:endParaRPr lang="en-US" b="0" strike="dblStrike" baseline="0" dirty="0"/>
          </a:p>
          <a:p>
            <a:endParaRPr lang="en-US" b="0" baseline="0" dirty="0"/>
          </a:p>
          <a:p>
            <a:r>
              <a:rPr lang="en-US" b="0" baseline="0" dirty="0"/>
              <a:t>Photo: purchased from Shutterstock. </a:t>
            </a:r>
            <a:r>
              <a:rPr lang="en-US" sz="1200" b="0" i="0" kern="1200" dirty="0">
                <a:solidFill>
                  <a:schemeClr val="tx1"/>
                </a:solidFill>
                <a:effectLst/>
                <a:latin typeface="+mn-lt"/>
                <a:ea typeface="+mn-ea"/>
                <a:cs typeface="+mn-cs"/>
              </a:rPr>
              <a:t>Stock photo ID: 755082100</a:t>
            </a:r>
            <a:endParaRPr lang="en-US" b="0" dirty="0"/>
          </a:p>
          <a:p>
            <a:endParaRPr lang="en-US" altLang="en-US" sz="1300" dirty="0">
              <a:latin typeface="Arial" panose="020B0604020202020204" pitchFamily="34" charset="0"/>
            </a:endParaRPr>
          </a:p>
        </p:txBody>
      </p:sp>
    </p:spTree>
    <p:extLst>
      <p:ext uri="{BB962C8B-B14F-4D97-AF65-F5344CB8AC3E}">
        <p14:creationId xmlns:p14="http://schemas.microsoft.com/office/powerpoint/2010/main" val="4276049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factors contributing to pathogenesis include host factors – such as chronic medical conditions, older age, and reduced immune function;</a:t>
            </a:r>
          </a:p>
          <a:p>
            <a:endParaRPr lang="en-US" b="0" baseline="0" dirty="0"/>
          </a:p>
          <a:p>
            <a:r>
              <a:rPr lang="en-US" b="0" baseline="0" dirty="0"/>
              <a:t>Use of high-dose corticosteroid treatment to treat inflammation is associated with prolonged virus shedding, increased risk for hospital-acquired bacterial or fungal infection, and increased 30-day and </a:t>
            </a:r>
            <a:r>
              <a:rPr lang="en-US" baseline="0" dirty="0"/>
              <a:t>60-day mortality. </a:t>
            </a:r>
          </a:p>
          <a:p>
            <a:endParaRPr lang="en-US" baseline="0" dirty="0"/>
          </a:p>
          <a:p>
            <a:r>
              <a:rPr lang="en-US" baseline="0" dirty="0"/>
              <a:t>Emergence of antiviral resistance during treatment can lead to prolonged A(H7N9) virus shedding. In the 5</a:t>
            </a:r>
            <a:r>
              <a:rPr lang="en-US" baseline="30000" dirty="0"/>
              <a:t>th</a:t>
            </a:r>
            <a:r>
              <a:rPr lang="en-US" baseline="0" dirty="0"/>
              <a:t> epidemic, about 10% of patients had evidence of resistance to neuraminidase inhibitor antiviral drugs during or </a:t>
            </a:r>
            <a:r>
              <a:rPr lang="en-US" b="0" baseline="0" dirty="0"/>
              <a:t>after antiviral </a:t>
            </a:r>
            <a:r>
              <a:rPr lang="en-US" baseline="0" dirty="0"/>
              <a:t>treatment.  </a:t>
            </a:r>
          </a:p>
          <a:p>
            <a:endParaRPr lang="en-US" baseline="0" dirty="0"/>
          </a:p>
          <a:p>
            <a:r>
              <a:rPr lang="en-US" baseline="0" dirty="0"/>
              <a:t>Hospital-acquired bacterial or fungal infection can contribute to fatal outcomes, especially for patients receiving invasive mechanical ventilation.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a:p>
        </p:txBody>
      </p:sp>
    </p:spTree>
    <p:extLst>
      <p:ext uri="{BB962C8B-B14F-4D97-AF65-F5344CB8AC3E}">
        <p14:creationId xmlns:p14="http://schemas.microsoft.com/office/powerpoint/2010/main" val="2376356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Emergence of antiviral resistance during treatment can lead to prolonged A(H7N9) virus shedding. In the 5</a:t>
            </a:r>
            <a:r>
              <a:rPr lang="en-US" baseline="30000" dirty="0"/>
              <a:t>th</a:t>
            </a:r>
            <a:r>
              <a:rPr lang="en-US" baseline="0" dirty="0"/>
              <a:t> epidemic, about 10% of patients had evidence of resistance to neuraminidase inhibitor antiviral drugs during or after treatment.  </a:t>
            </a:r>
          </a:p>
          <a:p>
            <a:endParaRPr lang="en-US" baseline="0" dirty="0"/>
          </a:p>
          <a:p>
            <a:r>
              <a:rPr lang="en-US" baseline="0" dirty="0"/>
              <a:t>Hospital-acquired bacterial or fungal infection can contribute to fatal outcomes, especially for patients receiving invasive mechanical ventilation.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32</a:t>
            </a:fld>
            <a:endParaRPr lang="en-US"/>
          </a:p>
        </p:txBody>
      </p:sp>
    </p:spTree>
    <p:extLst>
      <p:ext uri="{BB962C8B-B14F-4D97-AF65-F5344CB8AC3E}">
        <p14:creationId xmlns:p14="http://schemas.microsoft.com/office/powerpoint/2010/main" val="3173372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A(H7N9) viral RNA has been detected by RT-PCR in blood, urine, and feces of </a:t>
            </a:r>
            <a:r>
              <a:rPr lang="en-US" b="0" dirty="0"/>
              <a:t>survivors</a:t>
            </a:r>
            <a:r>
              <a:rPr lang="en-US" b="0" baseline="0" dirty="0"/>
              <a:t> and fatal cases. </a:t>
            </a:r>
          </a:p>
          <a:p>
            <a:endParaRPr lang="en-US" b="0" baseline="0" dirty="0"/>
          </a:p>
          <a:p>
            <a:r>
              <a:rPr lang="en-US" b="0" baseline="0" dirty="0"/>
              <a:t>However, detection of A(H7N9) viral RNA suggests, but does not prove that A(H7N9) virus is present in blood. </a:t>
            </a:r>
          </a:p>
          <a:p>
            <a:endParaRPr lang="en-US" b="0" baseline="0" dirty="0"/>
          </a:p>
          <a:p>
            <a:r>
              <a:rPr lang="en-US" b="0" baseline="0" dirty="0"/>
              <a:t>To date, there are no reports of isolation of A(H7N9) virus from blood specimens or from other tissues outside the lungs. </a:t>
            </a:r>
          </a:p>
          <a:p>
            <a:endParaRPr lang="en-US" b="0" baseline="0" dirty="0"/>
          </a:p>
          <a:p>
            <a:r>
              <a:rPr lang="en-US" b="0" baseline="0" dirty="0"/>
              <a:t>Therefore, A(H7N9) viremia </a:t>
            </a:r>
            <a:r>
              <a:rPr lang="en-US" baseline="0" dirty="0"/>
              <a:t>has not been proven to date.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33</a:t>
            </a:fld>
            <a:endParaRPr lang="en-US"/>
          </a:p>
        </p:txBody>
      </p:sp>
    </p:spTree>
    <p:extLst>
      <p:ext uri="{BB962C8B-B14F-4D97-AF65-F5344CB8AC3E}">
        <p14:creationId xmlns:p14="http://schemas.microsoft.com/office/powerpoint/2010/main" val="162962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a:t>
            </a:r>
            <a:r>
              <a:rPr lang="en-US" baseline="0" dirty="0"/>
              <a:t> The animation in the 2 summary slides allows for a knowledge check. For example, when the statement “Common signs and symptoms of A(H5N1) and A(H7N9) virus infections” appears, ask the participants to list these before showing the bullets.</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1472682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a:t>
            </a:r>
            <a:r>
              <a:rPr lang="en-US" baseline="0" dirty="0"/>
              <a:t> The animation in the 2 summary slides allows for a knowledge check. For example, when the statement “Case fatality proportion in identified cases” appears, ask the participants to state this from memory before bringing up the answer “40%”.</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35</a:t>
            </a:fld>
            <a:endParaRPr lang="en-US"/>
          </a:p>
        </p:txBody>
      </p:sp>
    </p:spTree>
    <p:extLst>
      <p:ext uri="{BB962C8B-B14F-4D97-AF65-F5344CB8AC3E}">
        <p14:creationId xmlns:p14="http://schemas.microsoft.com/office/powerpoint/2010/main" val="51441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a:t>
            </a:r>
            <a:r>
              <a:rPr lang="en-US" b="0" dirty="0"/>
              <a:t>notes:   Take 5 minutes to lead a brief discussion with the entire group.   Ask participants to discuss what challenges their country/region faces related to </a:t>
            </a:r>
            <a:r>
              <a:rPr lang="en-US" b="0" baseline="0" dirty="0"/>
              <a:t>diagnosing </a:t>
            </a:r>
            <a:r>
              <a:rPr lang="en-US" b="0" dirty="0"/>
              <a:t>patients with novel influenza </a:t>
            </a:r>
            <a:r>
              <a:rPr lang="en-US" b="0" dirty="0">
                <a:solidFill>
                  <a:srgbClr val="FF0000"/>
                </a:solidFill>
              </a:rPr>
              <a:t>A</a:t>
            </a:r>
            <a:r>
              <a:rPr lang="en-US" b="0" dirty="0"/>
              <a:t> virus infection. Consider asking participants about healthcare</a:t>
            </a:r>
            <a:r>
              <a:rPr lang="en-US" b="0" baseline="0" dirty="0"/>
              <a:t> workers’ knowledge (or lack of knowledge) related to novel influenza A virus infections; shortages of trained healthcare workers available to diagnose and treat patients with novel influenza A virus infections; laboratory access; laboratory capacity.</a:t>
            </a:r>
            <a:endParaRPr lang="en-US" b="0" dirty="0"/>
          </a:p>
          <a:p>
            <a:endParaRPr lang="en-US" dirty="0"/>
          </a:p>
          <a:p>
            <a:r>
              <a:rPr lang="en-US" dirty="0"/>
              <a:t>If there is time, ask the second question.</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a:p>
        </p:txBody>
      </p:sp>
    </p:spTree>
    <p:extLst>
      <p:ext uri="{BB962C8B-B14F-4D97-AF65-F5344CB8AC3E}">
        <p14:creationId xmlns:p14="http://schemas.microsoft.com/office/powerpoint/2010/main" val="219555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Since early 2013, six </a:t>
            </a:r>
            <a:r>
              <a:rPr lang="en-US" b="0" baseline="0" dirty="0"/>
              <a:t>epidemics of human cases of H7N9 virus infection have occurred in mainland China. </a:t>
            </a:r>
          </a:p>
          <a:p>
            <a:endParaRPr lang="en-US" b="0" baseline="0" dirty="0"/>
          </a:p>
          <a:p>
            <a:r>
              <a:rPr lang="en-US" b="0" dirty="0"/>
              <a:t>The 5</a:t>
            </a:r>
            <a:r>
              <a:rPr lang="en-US" b="0" baseline="30000" dirty="0"/>
              <a:t>th</a:t>
            </a:r>
            <a:r>
              <a:rPr lang="en-US" b="0" dirty="0"/>
              <a:t> epidemic from late 2016 into the fall of 2017 was the largest</a:t>
            </a:r>
            <a:r>
              <a:rPr lang="en-US" b="0" baseline="0" dirty="0"/>
              <a:t> to date, and nearly half of all H7N9 cases since 2013 were reported during the 5</a:t>
            </a:r>
            <a:r>
              <a:rPr lang="en-US" b="0" baseline="30000" dirty="0"/>
              <a:t>th</a:t>
            </a:r>
            <a:r>
              <a:rPr lang="en-US" b="0" baseline="0" dirty="0"/>
              <a:t> epidemic.</a:t>
            </a:r>
          </a:p>
          <a:p>
            <a:endParaRPr lang="en-US" b="0" baseline="0" dirty="0"/>
          </a:p>
          <a:p>
            <a:r>
              <a:rPr lang="en-US" b="0" baseline="0" dirty="0"/>
              <a:t>The clinical severity is unchanged since 2013. The case fatality proportion for hospitalized H7N9 patients has been approximately 40%, and nearly 80% of patients are admitted to an intensive care unit. </a:t>
            </a:r>
          </a:p>
          <a:p>
            <a:endParaRPr lang="en-US" b="0" baseline="0" dirty="0"/>
          </a:p>
          <a:p>
            <a:r>
              <a:rPr lang="en-US" b="0" baseline="0" dirty="0"/>
              <a:t>The median age of H7N9 patients has decreased slightly since 2013, and is currently about 57 years.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417047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patients were infected with H7N9 virus in mainland China and traveled to other countries where H7N9 virus infection was identified. </a:t>
            </a:r>
          </a:p>
          <a:p>
            <a:endParaRPr lang="en-US" baseline="0" dirty="0"/>
          </a:p>
          <a:p>
            <a:r>
              <a:rPr lang="en-US" baseline="0" dirty="0"/>
              <a:t>Therefore, clinicians need to ask about exposures to poultry and sick persons in mainland China, and potentially in other countries in the future, when evaluating patients for suspected H7N9 virus infection.</a:t>
            </a:r>
          </a:p>
          <a:p>
            <a:endParaRPr lang="en-US" baseline="0" dirty="0"/>
          </a:p>
          <a:p>
            <a:r>
              <a:rPr lang="en-US" baseline="0" dirty="0"/>
              <a:t>Examples of H7N9 patients who were infected in mainland China and traveled outside of China include:</a:t>
            </a:r>
          </a:p>
          <a:p>
            <a:r>
              <a:rPr lang="en-US" baseline="0" dirty="0"/>
              <a:t>5 patients hospitalized in Taiwan during 2013-2017, including 2 who died;</a:t>
            </a:r>
          </a:p>
          <a:p>
            <a:r>
              <a:rPr lang="en-US" baseline="0" dirty="0"/>
              <a:t>1 Chinese traveler who was hospitalized with critical illness in Malaysia in 2014; and </a:t>
            </a:r>
          </a:p>
          <a:p>
            <a:r>
              <a:rPr lang="en-US" baseline="0" dirty="0"/>
              <a:t>2 Canadians who had traveled to mainland China and had mild respiratory illness after returning to Canada in 2015.</a:t>
            </a:r>
          </a:p>
          <a:p>
            <a:r>
              <a:rPr lang="en-US" baseline="0" dirty="0"/>
              <a:t>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7</a:t>
            </a:fld>
            <a:endParaRPr lang="en-US"/>
          </a:p>
        </p:txBody>
      </p:sp>
    </p:spTree>
    <p:extLst>
      <p:ext uri="{BB962C8B-B14F-4D97-AF65-F5344CB8AC3E}">
        <p14:creationId xmlns:p14="http://schemas.microsoft.com/office/powerpoint/2010/main" val="428015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early case-control</a:t>
            </a:r>
            <a:r>
              <a:rPr lang="en-US" baseline="0" dirty="0"/>
              <a:t> study conducted during 2013 found that visiting a live poultry market was the primary risk factor for H7N9 virus infection. </a:t>
            </a:r>
          </a:p>
          <a:p>
            <a:endParaRPr lang="en-US" baseline="0" dirty="0"/>
          </a:p>
          <a:p>
            <a:r>
              <a:rPr lang="en-US" baseline="0" dirty="0"/>
              <a:t>Another case-control study conducted during the 3</a:t>
            </a:r>
            <a:r>
              <a:rPr lang="en-US" baseline="30000" dirty="0"/>
              <a:t>rd</a:t>
            </a:r>
            <a:r>
              <a:rPr lang="en-US" baseline="0" dirty="0"/>
              <a:t> epidemic reported that raising backyard poultry at home was an important risk factor for H7N9 virus infection, in addition to visiting a live poultry market, and having one or more chronic diseases. </a:t>
            </a:r>
          </a:p>
          <a:p>
            <a:endParaRPr lang="en-US" baseline="0" dirty="0"/>
          </a:p>
          <a:p>
            <a:r>
              <a:rPr lang="en-US" dirty="0"/>
              <a:t>Image:</a:t>
            </a:r>
            <a:r>
              <a:rPr lang="en-US" baseline="0" dirty="0"/>
              <a:t> </a:t>
            </a:r>
            <a:r>
              <a:rPr lang="en-US" dirty="0">
                <a:effectLst/>
              </a:rPr>
              <a:t>CDC/ Eric </a:t>
            </a:r>
            <a:r>
              <a:rPr lang="en-US" dirty="0" err="1">
                <a:effectLst/>
              </a:rPr>
              <a:t>Grafman</a:t>
            </a:r>
            <a:endParaRPr lang="en-US" dirty="0">
              <a:effectLst/>
            </a:endParaRPr>
          </a:p>
          <a:p>
            <a:r>
              <a:rPr lang="en-US" dirty="0">
                <a:effectLst/>
              </a:rPr>
              <a:t>Copy Restrictions: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8</a:t>
            </a:fld>
            <a:endParaRPr lang="en-US"/>
          </a:p>
        </p:txBody>
      </p:sp>
    </p:spTree>
    <p:extLst>
      <p:ext uri="{BB962C8B-B14F-4D97-AF65-F5344CB8AC3E}">
        <p14:creationId xmlns:p14="http://schemas.microsoft.com/office/powerpoint/2010/main" val="975719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https://phil.cdc.gov/PHIL_Images/20576/20576.tif</a:t>
            </a:r>
          </a:p>
        </p:txBody>
      </p:sp>
      <p:sp>
        <p:nvSpPr>
          <p:cNvPr id="4" name="Slide Number Placeholder 3"/>
          <p:cNvSpPr>
            <a:spLocks noGrp="1"/>
          </p:cNvSpPr>
          <p:nvPr>
            <p:ph type="sldNum" sz="quarter" idx="10"/>
          </p:nvPr>
        </p:nvSpPr>
        <p:spPr/>
        <p:txBody>
          <a:bodyPr/>
          <a:lstStyle/>
          <a:p>
            <a:fld id="{CFFD42C0-7943-494E-B8BD-92EE9084E6F0}" type="slidenum">
              <a:rPr lang="en-US" smtClean="0"/>
              <a:t>9</a:t>
            </a:fld>
            <a:endParaRPr lang="en-US"/>
          </a:p>
        </p:txBody>
      </p:sp>
    </p:spTree>
    <p:extLst>
      <p:ext uri="{BB962C8B-B14F-4D97-AF65-F5344CB8AC3E}">
        <p14:creationId xmlns:p14="http://schemas.microsoft.com/office/powerpoint/2010/main" val="109067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The</a:t>
            </a:r>
            <a:r>
              <a:rPr lang="en-US" baseline="0" dirty="0"/>
              <a:t> purpose of this discussion is to emphasize the clinician’s role in reporting infections of public health significance in a timely manner. This discussion may also identify important gaps with respect to clinicians’ awareness of reporting requirements that need to be addressed.  </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95554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657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a:t>‹#›</a:t>
            </a:r>
            <a:endParaRPr lang="en-US" dirty="0"/>
          </a:p>
        </p:txBody>
      </p:sp>
    </p:spTree>
    <p:extLst>
      <p:ext uri="{BB962C8B-B14F-4D97-AF65-F5344CB8AC3E}">
        <p14:creationId xmlns:p14="http://schemas.microsoft.com/office/powerpoint/2010/main" val="108410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84198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FFFF00"/>
                </a:solidFill>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F73AE1-EC42-4304-BCBC-DD619AB65827}" type="slidenum">
              <a:rPr lang="en-US" altLang="en-US"/>
              <a:pPr/>
              <a:t>‹#›</a:t>
            </a:fld>
            <a:endParaRPr lang="en-US" altLang="en-US"/>
          </a:p>
        </p:txBody>
      </p:sp>
    </p:spTree>
    <p:extLst>
      <p:ext uri="{BB962C8B-B14F-4D97-AF65-F5344CB8AC3E}">
        <p14:creationId xmlns:p14="http://schemas.microsoft.com/office/powerpoint/2010/main" val="16131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val="0"/>
              </a:ext>
            </a:extLst>
          </a:blip>
          <a:srcRect b="18140"/>
          <a:stretch/>
        </p:blipFill>
        <p:spPr>
          <a:xfrm>
            <a:off x="0" y="5913601"/>
            <a:ext cx="9144000" cy="944417"/>
          </a:xfrm>
          <a:prstGeom prst="rect">
            <a:avLst/>
          </a:prstGeom>
        </p:spPr>
      </p:pic>
      <p:sp>
        <p:nvSpPr>
          <p:cNvPr id="3" name="TextBox 2"/>
          <p:cNvSpPr txBox="1"/>
          <p:nvPr userDrawn="1"/>
        </p:nvSpPr>
        <p:spPr>
          <a:xfrm>
            <a:off x="112832" y="4943041"/>
            <a:ext cx="6639341" cy="830972"/>
          </a:xfrm>
          <a:prstGeom prst="rect">
            <a:avLst/>
          </a:prstGeom>
          <a:noFill/>
        </p:spPr>
        <p:txBody>
          <a:bodyPr wrap="square" lIns="91416" tIns="45708" rIns="91416" bIns="45708" rtlCol="0">
            <a:spAutoFit/>
          </a:bodyPr>
          <a:lstStyle/>
          <a:p>
            <a:r>
              <a:rPr lang="en-US" sz="1200" dirty="0">
                <a:solidFill>
                  <a:srgbClr val="695E4A"/>
                </a:solidFill>
                <a:latin typeface="Calibri" panose="020F0502020204030204" pitchFamily="34" charset="0"/>
              </a:rPr>
              <a:t>For more information:</a:t>
            </a:r>
          </a:p>
          <a:p>
            <a:r>
              <a:rPr lang="en-US" sz="1200" dirty="0">
                <a:solidFill>
                  <a:srgbClr val="695E4A"/>
                </a:solidFill>
                <a:latin typeface="Calibri" panose="020F0502020204030204" pitchFamily="34" charset="0"/>
              </a:rPr>
              <a:t>Visit</a:t>
            </a:r>
            <a:r>
              <a:rPr lang="en-US" sz="1200" baseline="0" dirty="0">
                <a:solidFill>
                  <a:srgbClr val="695E4A"/>
                </a:solidFill>
                <a:latin typeface="Calibri" panose="020F0502020204030204" pitchFamily="34" charset="0"/>
              </a:rPr>
              <a:t> www.cdc.gov/flu</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a:t>
            </a: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4811"/>
          <a:stretch/>
        </p:blipFill>
        <p:spPr>
          <a:xfrm>
            <a:off x="2436893" y="1143095"/>
            <a:ext cx="4315281" cy="3424981"/>
          </a:xfrm>
          <a:prstGeom prst="rect">
            <a:avLst/>
          </a:prstGeom>
        </p:spPr>
      </p:pic>
      <p:pic>
        <p:nvPicPr>
          <p:cNvPr id="6" name="Picture 5"/>
          <p:cNvPicPr>
            <a:picLocks noChangeAspect="1"/>
          </p:cNvPicPr>
          <p:nvPr userDrawn="1"/>
        </p:nvPicPr>
        <p:blipFill rotWithShape="1">
          <a:blip r:embed="rId2" cstate="hqprint">
            <a:extLst>
              <a:ext uri="{28A0092B-C50C-407E-A947-70E740481C1C}">
                <a14:useLocalDpi xmlns:a14="http://schemas.microsoft.com/office/drawing/2010/main" val="0"/>
              </a:ext>
            </a:extLst>
          </a:blip>
          <a:srcRect t="89544"/>
          <a:stretch/>
        </p:blipFill>
        <p:spPr>
          <a:xfrm>
            <a:off x="5237" y="-17637"/>
            <a:ext cx="9144000" cy="150413"/>
          </a:xfrm>
          <a:prstGeom prst="rect">
            <a:avLst/>
          </a:prstGeom>
        </p:spPr>
      </p:pic>
    </p:spTree>
    <p:extLst>
      <p:ext uri="{BB962C8B-B14F-4D97-AF65-F5344CB8AC3E}">
        <p14:creationId xmlns:p14="http://schemas.microsoft.com/office/powerpoint/2010/main" val="606205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t>
            </a: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a:t>‹#›</a:t>
            </a:r>
            <a:endParaRPr lang="en-US" dirty="0"/>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36724" y="1524192"/>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a:t>‹#›</a:t>
            </a:r>
            <a:endParaRPr lang="en-US" dirty="0"/>
          </a:p>
        </p:txBody>
      </p:sp>
    </p:spTree>
    <p:extLst>
      <p:ext uri="{BB962C8B-B14F-4D97-AF65-F5344CB8AC3E}">
        <p14:creationId xmlns:p14="http://schemas.microsoft.com/office/powerpoint/2010/main" val="381114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361951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a:t>‹#›</a:t>
            </a:r>
            <a:endParaRPr lang="en-US" dirty="0"/>
          </a:p>
        </p:txBody>
      </p:sp>
    </p:spTree>
    <p:extLst>
      <p:ext uri="{BB962C8B-B14F-4D97-AF65-F5344CB8AC3E}">
        <p14:creationId xmlns:p14="http://schemas.microsoft.com/office/powerpoint/2010/main" val="24648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a:t>‹#›</a:t>
            </a:r>
            <a:endParaRPr lang="en-US" dirty="0"/>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wmf"/><Relationship Id="rId5" Type="http://schemas.openxmlformats.org/officeDocument/2006/relationships/slideLayout" Target="../slideLayouts/slideLayout9.xml"/><Relationship Id="rId10"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a:t>‹#›</a:t>
            </a:r>
            <a:endParaRPr lang="en-US" dirty="0"/>
          </a:p>
        </p:txBody>
      </p:sp>
      <p:pic>
        <p:nvPicPr>
          <p:cNvPr id="11" name="Picture 10"/>
          <p:cNvPicPr>
            <a:picLocks noChangeAspect="1"/>
          </p:cNvPicPr>
          <p:nvPr userDrawn="1"/>
        </p:nvPicPr>
        <p:blipFill rotWithShape="1">
          <a:blip r:embed="rId11"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21" r:id="rId9"/>
  </p:sldLayoutIdLst>
  <p:hf sldNum="0"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3" y="1645920"/>
            <a:ext cx="5181600" cy="1182224"/>
          </a:xfrm>
        </p:spPr>
        <p:txBody>
          <a:bodyPr>
            <a:normAutofit fontScale="90000"/>
          </a:bodyPr>
          <a:lstStyle/>
          <a:p>
            <a:pPr algn="ctr"/>
            <a:r>
              <a:rPr lang="en-US" sz="3600" dirty="0">
                <a:solidFill>
                  <a:srgbClr val="005DAA"/>
                </a:solidFill>
              </a:rPr>
              <a:t>Module C1</a:t>
            </a:r>
            <a:br>
              <a:rPr lang="en-US" sz="3600" dirty="0">
                <a:solidFill>
                  <a:srgbClr val="005DAA"/>
                </a:solidFill>
              </a:rPr>
            </a:br>
            <a:br>
              <a:rPr lang="en-US" sz="3600" dirty="0">
                <a:solidFill>
                  <a:srgbClr val="005DAA"/>
                </a:solidFill>
              </a:rPr>
            </a:br>
            <a:r>
              <a:rPr lang="en-US" sz="3600" dirty="0">
                <a:solidFill>
                  <a:srgbClr val="005DAA"/>
                </a:solidFill>
              </a:rPr>
              <a:t>Novel Influenza A </a:t>
            </a:r>
            <a:br>
              <a:rPr lang="en-US" sz="3600" dirty="0">
                <a:solidFill>
                  <a:srgbClr val="005DAA"/>
                </a:solidFill>
              </a:rPr>
            </a:br>
            <a:r>
              <a:rPr lang="en-US" sz="3600" dirty="0">
                <a:solidFill>
                  <a:srgbClr val="005DAA"/>
                </a:solidFill>
              </a:rPr>
              <a:t>Clinical Case Presentation and Clinical Course</a:t>
            </a:r>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48" y="43544"/>
            <a:ext cx="8543418" cy="563656"/>
          </a:xfrm>
        </p:spPr>
        <p:txBody>
          <a:bodyPr/>
          <a:lstStyle/>
          <a:p>
            <a:r>
              <a:rPr lang="en-US" dirty="0"/>
              <a:t> Discussion Questions</a:t>
            </a:r>
          </a:p>
        </p:txBody>
      </p:sp>
      <p:sp>
        <p:nvSpPr>
          <p:cNvPr id="3" name="Content Placeholder 2"/>
          <p:cNvSpPr>
            <a:spLocks noGrp="1"/>
          </p:cNvSpPr>
          <p:nvPr>
            <p:ph idx="1"/>
          </p:nvPr>
        </p:nvSpPr>
        <p:spPr>
          <a:xfrm>
            <a:off x="467806" y="1640616"/>
            <a:ext cx="8229600" cy="4991832"/>
          </a:xfrm>
        </p:spPr>
        <p:txBody>
          <a:bodyPr>
            <a:normAutofit fontScale="92500" lnSpcReduction="10000"/>
          </a:bodyPr>
          <a:lstStyle/>
          <a:p>
            <a:pPr marL="0" indent="0">
              <a:buNone/>
            </a:pPr>
            <a:r>
              <a:rPr lang="en-US" dirty="0"/>
              <a:t>In your country/region, what is the clinician’s role within the public health system?</a:t>
            </a:r>
          </a:p>
          <a:p>
            <a:pPr marL="0" indent="0">
              <a:buNone/>
            </a:pPr>
            <a:endParaRPr lang="en-US" sz="1900" dirty="0"/>
          </a:p>
          <a:p>
            <a:pPr marL="514350" indent="-514350">
              <a:buFont typeface="Arial" panose="020B0604020202020204" pitchFamily="34" charset="0"/>
              <a:buChar char="•"/>
            </a:pPr>
            <a:r>
              <a:rPr lang="en-US" sz="3000" dirty="0"/>
              <a:t>When and where do clinicians report a suspected or confirmed case of novel influenza A virus infection? Do most clinicians know this?</a:t>
            </a:r>
          </a:p>
          <a:p>
            <a:pPr marL="400050" lvl="1" indent="0">
              <a:buNone/>
            </a:pPr>
            <a:endParaRPr lang="en-US" sz="3000" dirty="0"/>
          </a:p>
          <a:p>
            <a:pPr marL="514350" indent="-514350">
              <a:buFont typeface="Arial" panose="020B0604020202020204" pitchFamily="34" charset="0"/>
              <a:buChar char="•"/>
            </a:pPr>
            <a:r>
              <a:rPr lang="en-US" sz="3000" dirty="0"/>
              <a:t>How often do clinicians receive training on diseases of public health significance and the critical role they as clinicians serve in identifying, reporting and controlling these diseases?</a:t>
            </a:r>
          </a:p>
          <a:p>
            <a:pPr marL="0" indent="0">
              <a:buNone/>
            </a:pPr>
            <a:endParaRPr 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1314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543418" cy="567298"/>
          </a:xfrm>
        </p:spPr>
        <p:txBody>
          <a:bodyPr>
            <a:normAutofit/>
          </a:bodyPr>
          <a:lstStyle/>
          <a:p>
            <a:r>
              <a:rPr lang="en-US" dirty="0"/>
              <a:t>Epidemiology of H7N9 Patients: Human-to-human Transmission</a:t>
            </a:r>
          </a:p>
        </p:txBody>
      </p:sp>
      <p:sp>
        <p:nvSpPr>
          <p:cNvPr id="5" name="Content Placeholder 4"/>
          <p:cNvSpPr>
            <a:spLocks noGrp="1"/>
          </p:cNvSpPr>
          <p:nvPr>
            <p:ph idx="1"/>
          </p:nvPr>
        </p:nvSpPr>
        <p:spPr>
          <a:xfrm>
            <a:off x="457200" y="914400"/>
            <a:ext cx="8229600" cy="5303520"/>
          </a:xfrm>
        </p:spPr>
        <p:txBody>
          <a:bodyPr>
            <a:normAutofit/>
          </a:bodyPr>
          <a:lstStyle/>
          <a:p>
            <a:pPr marL="0" indent="0">
              <a:buNone/>
            </a:pPr>
            <a:r>
              <a:rPr lang="en-US" sz="3000" dirty="0"/>
              <a:t>Limited, non-sustained human-to-human A(H7N9) virus transmission reported</a:t>
            </a:r>
          </a:p>
          <a:p>
            <a:pPr>
              <a:buFont typeface="Arial" panose="020B0604020202020204" pitchFamily="34" charset="0"/>
              <a:buChar char="•"/>
            </a:pPr>
            <a:r>
              <a:rPr lang="en-US" sz="2600" dirty="0"/>
              <a:t>Prolonged, unprotected close exposure to a symptomatic person with A(H7N9) virus infection</a:t>
            </a:r>
          </a:p>
          <a:p>
            <a:pPr lvl="1">
              <a:buFont typeface="Courier New" panose="02070309020205020404" pitchFamily="49" charset="0"/>
              <a:buChar char="o"/>
            </a:pPr>
            <a:r>
              <a:rPr lang="en-US" sz="2400" dirty="0"/>
              <a:t>No human transmission beyond 2 generations</a:t>
            </a:r>
          </a:p>
          <a:p>
            <a:pPr>
              <a:buFont typeface="Arial" panose="020B0604020202020204" pitchFamily="34" charset="0"/>
              <a:buChar char="•"/>
            </a:pPr>
            <a:endParaRPr lang="en-US" sz="1000" dirty="0"/>
          </a:p>
          <a:p>
            <a:pPr>
              <a:buFont typeface="Arial" panose="020B0604020202020204" pitchFamily="34" charset="0"/>
              <a:buChar char="•"/>
            </a:pPr>
            <a:r>
              <a:rPr lang="en-US" sz="2600" dirty="0"/>
              <a:t>Households: family members</a:t>
            </a:r>
          </a:p>
          <a:p>
            <a:pPr>
              <a:buFont typeface="Arial" panose="020B0604020202020204" pitchFamily="34" charset="0"/>
              <a:buChar char="•"/>
            </a:pPr>
            <a:endParaRPr lang="en-US" sz="1000" dirty="0"/>
          </a:p>
          <a:p>
            <a:pPr>
              <a:buFont typeface="Arial" panose="020B0604020202020204" pitchFamily="34" charset="0"/>
              <a:buChar char="•"/>
            </a:pPr>
            <a:r>
              <a:rPr lang="en-US" sz="2600" dirty="0"/>
              <a:t>Healthcare settings: unrelated individuals</a:t>
            </a:r>
          </a:p>
          <a:p>
            <a:pPr lvl="1">
              <a:buFont typeface="Courier New" panose="02070309020205020404" pitchFamily="49" charset="0"/>
              <a:buChar char="o"/>
            </a:pPr>
            <a:r>
              <a:rPr lang="en-US" sz="2400" dirty="0"/>
              <a:t>Patient-to-health care worker</a:t>
            </a:r>
          </a:p>
          <a:p>
            <a:pPr lvl="1">
              <a:buFont typeface="Courier New" panose="02070309020205020404" pitchFamily="49" charset="0"/>
              <a:buChar char="o"/>
            </a:pPr>
            <a:r>
              <a:rPr lang="en-US" sz="2400" dirty="0"/>
              <a:t>Patient-to-patient</a:t>
            </a:r>
          </a:p>
        </p:txBody>
      </p:sp>
      <p:sp>
        <p:nvSpPr>
          <p:cNvPr id="2" name="TextBox 1"/>
          <p:cNvSpPr txBox="1"/>
          <p:nvPr/>
        </p:nvSpPr>
        <p:spPr>
          <a:xfrm>
            <a:off x="3170903" y="6247416"/>
            <a:ext cx="5889915" cy="523220"/>
          </a:xfrm>
          <a:prstGeom prst="rect">
            <a:avLst/>
          </a:prstGeom>
          <a:noFill/>
        </p:spPr>
        <p:txBody>
          <a:bodyPr wrap="square" rtlCol="0">
            <a:spAutoFit/>
          </a:bodyPr>
          <a:lstStyle/>
          <a:p>
            <a:r>
              <a:rPr lang="en-US" sz="1400" i="1" dirty="0"/>
              <a:t>Liu JID 2017; Chen </a:t>
            </a:r>
            <a:r>
              <a:rPr lang="en-US" sz="1400" i="1" dirty="0" err="1"/>
              <a:t>Emerg</a:t>
            </a:r>
            <a:r>
              <a:rPr lang="en-US" sz="1400" i="1" dirty="0"/>
              <a:t> Infect Dis 2016; Hu </a:t>
            </a:r>
            <a:r>
              <a:rPr lang="en-US" sz="1400" i="1" dirty="0" err="1"/>
              <a:t>Eurosurveillance</a:t>
            </a:r>
            <a:r>
              <a:rPr lang="en-US" sz="1400" i="1" dirty="0"/>
              <a:t> 2014; Xiao </a:t>
            </a:r>
            <a:r>
              <a:rPr lang="en-US" sz="1400" i="1" dirty="0" err="1"/>
              <a:t>Eurosurveillance</a:t>
            </a:r>
            <a:r>
              <a:rPr lang="en-US" sz="1400" i="1" dirty="0"/>
              <a:t> 2014; Fang BMJ 2015; Zhou </a:t>
            </a:r>
            <a:r>
              <a:rPr lang="en-US" sz="1400" i="1" dirty="0" err="1"/>
              <a:t>Emerg</a:t>
            </a:r>
            <a:r>
              <a:rPr lang="en-US" sz="1400" i="1" dirty="0"/>
              <a:t> Infect Dis 2018</a:t>
            </a:r>
            <a:endParaRPr lang="en-US" sz="1400" i="1" strike="dblStrike" dirty="0"/>
          </a:p>
        </p:txBody>
      </p:sp>
    </p:spTree>
    <p:extLst>
      <p:ext uri="{BB962C8B-B14F-4D97-AF65-F5344CB8AC3E}">
        <p14:creationId xmlns:p14="http://schemas.microsoft.com/office/powerpoint/2010/main" val="252088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18" y="24912"/>
            <a:ext cx="8543418" cy="567298"/>
          </a:xfrm>
        </p:spPr>
        <p:txBody>
          <a:bodyPr/>
          <a:lstStyle/>
          <a:p>
            <a:r>
              <a:rPr lang="en-US" dirty="0"/>
              <a:t>Estimated Incubation Period (poultry-to-human)</a:t>
            </a:r>
          </a:p>
        </p:txBody>
      </p:sp>
      <p:sp>
        <p:nvSpPr>
          <p:cNvPr id="3" name="Content Placeholder 2"/>
          <p:cNvSpPr>
            <a:spLocks noGrp="1"/>
          </p:cNvSpPr>
          <p:nvPr>
            <p:ph idx="1"/>
          </p:nvPr>
        </p:nvSpPr>
        <p:spPr>
          <a:xfrm>
            <a:off x="457200" y="914400"/>
            <a:ext cx="8495414" cy="2856901"/>
          </a:xfrm>
        </p:spPr>
        <p:txBody>
          <a:bodyPr/>
          <a:lstStyle/>
          <a:p>
            <a:pPr marL="0" indent="0">
              <a:buNone/>
            </a:pPr>
            <a:r>
              <a:rPr lang="en-US" sz="3000" dirty="0"/>
              <a:t>Estimated A(H7N9) virus incubation period after poultry exposure</a:t>
            </a:r>
            <a:r>
              <a:rPr lang="en-US" sz="2600" dirty="0"/>
              <a:t>:</a:t>
            </a:r>
          </a:p>
          <a:p>
            <a:pPr lvl="1">
              <a:buFont typeface="Arial" panose="020B0604020202020204" pitchFamily="34" charset="0"/>
              <a:buChar char="•"/>
            </a:pPr>
            <a:r>
              <a:rPr lang="en-US" dirty="0"/>
              <a:t>Two studies estimated the time of illness onset after poultry exposures:</a:t>
            </a:r>
          </a:p>
          <a:p>
            <a:pPr lvl="2">
              <a:buFont typeface="Arial" panose="020B0604020202020204" pitchFamily="34" charset="0"/>
              <a:buChar char="•"/>
            </a:pPr>
            <a:r>
              <a:rPr lang="en-US" dirty="0"/>
              <a:t>Median: 7.5 days</a:t>
            </a:r>
          </a:p>
          <a:p>
            <a:pPr lvl="2">
              <a:buFont typeface="Arial" panose="020B0604020202020204" pitchFamily="34" charset="0"/>
              <a:buChar char="•"/>
            </a:pPr>
            <a:r>
              <a:rPr lang="en-US" dirty="0"/>
              <a:t>Mean: 3.3-3.7 days</a:t>
            </a:r>
          </a:p>
        </p:txBody>
      </p:sp>
      <p:sp>
        <p:nvSpPr>
          <p:cNvPr id="4" name="TextBox 3"/>
          <p:cNvSpPr txBox="1"/>
          <p:nvPr/>
        </p:nvSpPr>
        <p:spPr>
          <a:xfrm>
            <a:off x="7140752" y="6334780"/>
            <a:ext cx="2003248" cy="523220"/>
          </a:xfrm>
          <a:prstGeom prst="rect">
            <a:avLst/>
          </a:prstGeom>
          <a:noFill/>
        </p:spPr>
        <p:txBody>
          <a:bodyPr wrap="square" rtlCol="0">
            <a:spAutoFit/>
          </a:bodyPr>
          <a:lstStyle/>
          <a:p>
            <a:r>
              <a:rPr lang="en-US" sz="1400" i="1" dirty="0"/>
              <a:t>Huang </a:t>
            </a:r>
            <a:r>
              <a:rPr lang="en-US" sz="1400" i="1" dirty="0" err="1"/>
              <a:t>Epid</a:t>
            </a:r>
            <a:r>
              <a:rPr lang="en-US" sz="1400" i="1" dirty="0"/>
              <a:t> </a:t>
            </a:r>
            <a:r>
              <a:rPr lang="en-US" sz="1400" i="1" dirty="0" err="1"/>
              <a:t>Infec</a:t>
            </a:r>
            <a:r>
              <a:rPr lang="en-US" sz="1400" i="1" dirty="0"/>
              <a:t> 2014</a:t>
            </a:r>
          </a:p>
          <a:p>
            <a:r>
              <a:rPr lang="en-US" sz="1400" i="1" dirty="0"/>
              <a:t>Virlogeux </a:t>
            </a:r>
            <a:r>
              <a:rPr lang="en-US" sz="1400" i="1" dirty="0" err="1"/>
              <a:t>PLoS</a:t>
            </a:r>
            <a:r>
              <a:rPr lang="en-US" sz="1400" i="1" dirty="0"/>
              <a:t> ONE 2016</a:t>
            </a:r>
          </a:p>
        </p:txBody>
      </p:sp>
      <p:pic>
        <p:nvPicPr>
          <p:cNvPr id="5" name="Picture 4"/>
          <p:cNvPicPr>
            <a:picLocks noChangeAspect="1"/>
          </p:cNvPicPr>
          <p:nvPr/>
        </p:nvPicPr>
        <p:blipFill>
          <a:blip r:embed="rId3"/>
          <a:stretch>
            <a:fillRect/>
          </a:stretch>
        </p:blipFill>
        <p:spPr>
          <a:xfrm>
            <a:off x="2235098" y="3771301"/>
            <a:ext cx="4939618" cy="3086699"/>
          </a:xfrm>
          <a:prstGeom prst="rect">
            <a:avLst/>
          </a:prstGeom>
        </p:spPr>
      </p:pic>
    </p:spTree>
    <p:extLst>
      <p:ext uri="{BB962C8B-B14F-4D97-AF65-F5344CB8AC3E}">
        <p14:creationId xmlns:p14="http://schemas.microsoft.com/office/powerpoint/2010/main" val="202894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18" y="39902"/>
            <a:ext cx="8543418" cy="567298"/>
          </a:xfrm>
        </p:spPr>
        <p:txBody>
          <a:bodyPr/>
          <a:lstStyle/>
          <a:p>
            <a:r>
              <a:rPr lang="en-US" dirty="0"/>
              <a:t>Characteristics of Hospitalized A(H7N9) Patients: LPAI A(H7N9)</a:t>
            </a:r>
          </a:p>
        </p:txBody>
      </p:sp>
      <p:sp>
        <p:nvSpPr>
          <p:cNvPr id="3" name="Content Placeholder 2"/>
          <p:cNvSpPr>
            <a:spLocks noGrp="1"/>
          </p:cNvSpPr>
          <p:nvPr>
            <p:ph idx="1"/>
          </p:nvPr>
        </p:nvSpPr>
        <p:spPr>
          <a:xfrm>
            <a:off x="433753" y="890954"/>
            <a:ext cx="8476331" cy="5594906"/>
          </a:xfrm>
        </p:spPr>
        <p:txBody>
          <a:bodyPr>
            <a:normAutofit/>
          </a:bodyPr>
          <a:lstStyle/>
          <a:p>
            <a:pPr marL="0" indent="0">
              <a:buNone/>
            </a:pPr>
            <a:r>
              <a:rPr lang="en-US" sz="2800" dirty="0"/>
              <a:t>Patients with low pathogenic avian influenza (LPAI) A(H7N9) virus infection during 2016-2017</a:t>
            </a:r>
          </a:p>
          <a:p>
            <a:pPr marL="0" indent="0">
              <a:buNone/>
            </a:pPr>
            <a:endParaRPr lang="en-US" sz="1800" b="1" dirty="0"/>
          </a:p>
          <a:p>
            <a:pPr marL="0" indent="0">
              <a:buNone/>
            </a:pPr>
            <a:endParaRPr lang="en-US" sz="3700" b="1" dirty="0"/>
          </a:p>
          <a:p>
            <a:pPr marL="0" indent="0">
              <a:buNone/>
            </a:pPr>
            <a:endParaRPr lang="en-US" sz="3700" b="1" dirty="0"/>
          </a:p>
          <a:p>
            <a:pPr marL="0" indent="0">
              <a:buNone/>
            </a:pPr>
            <a:endParaRPr lang="en-US" sz="3700" b="1" dirty="0"/>
          </a:p>
          <a:p>
            <a:pPr marL="0" indent="0">
              <a:buNone/>
            </a:pPr>
            <a:endParaRPr lang="en-US" sz="3700" b="1" dirty="0"/>
          </a:p>
          <a:p>
            <a:pPr marL="0" indent="0">
              <a:buNone/>
            </a:pPr>
            <a:endParaRPr lang="en-US" sz="3700" b="1" dirty="0"/>
          </a:p>
          <a:p>
            <a:pPr marL="0" indent="0">
              <a:buNone/>
            </a:pPr>
            <a:endParaRPr lang="en-US" sz="3700" b="1" dirty="0"/>
          </a:p>
          <a:p>
            <a:pPr marL="0" indent="0">
              <a:buNone/>
            </a:pPr>
            <a:endParaRPr lang="en-US" sz="3700" b="1" dirty="0"/>
          </a:p>
          <a:p>
            <a:pPr marL="0" indent="0">
              <a:buNone/>
            </a:pPr>
            <a:endParaRPr lang="en-US" sz="3700" b="1" dirty="0"/>
          </a:p>
          <a:p>
            <a:pPr marL="0" indent="0">
              <a:buNone/>
            </a:pPr>
            <a:endParaRPr lang="en-US" sz="3700" b="1" dirty="0"/>
          </a:p>
          <a:p>
            <a:pPr marL="0" indent="0">
              <a:buNone/>
            </a:pPr>
            <a:endParaRPr lang="en-US" sz="3700" b="1" dirty="0"/>
          </a:p>
          <a:p>
            <a:pPr marL="0" indent="0">
              <a:buNone/>
            </a:pPr>
            <a:endParaRPr lang="en-US" sz="3700" b="1" dirty="0"/>
          </a:p>
          <a:p>
            <a:endParaRPr lang="en-US" dirty="0"/>
          </a:p>
        </p:txBody>
      </p:sp>
      <p:sp>
        <p:nvSpPr>
          <p:cNvPr id="4" name="TextBox 3"/>
          <p:cNvSpPr txBox="1"/>
          <p:nvPr/>
        </p:nvSpPr>
        <p:spPr>
          <a:xfrm>
            <a:off x="6822831" y="6332193"/>
            <a:ext cx="2321169" cy="523220"/>
          </a:xfrm>
          <a:prstGeom prst="rect">
            <a:avLst/>
          </a:prstGeom>
          <a:noFill/>
        </p:spPr>
        <p:txBody>
          <a:bodyPr wrap="square" rtlCol="0">
            <a:spAutoFit/>
          </a:bodyPr>
          <a:lstStyle/>
          <a:p>
            <a:r>
              <a:rPr lang="en-US" sz="1400" i="1" dirty="0">
                <a:solidFill>
                  <a:srgbClr val="2C343E"/>
                </a:solidFill>
              </a:rPr>
              <a:t>Zhou </a:t>
            </a:r>
            <a:r>
              <a:rPr lang="en-US" sz="1400" i="1" dirty="0" err="1">
                <a:solidFill>
                  <a:srgbClr val="2C343E"/>
                </a:solidFill>
              </a:rPr>
              <a:t>Emerg</a:t>
            </a:r>
            <a:r>
              <a:rPr lang="en-US" sz="1400" i="1" dirty="0">
                <a:solidFill>
                  <a:srgbClr val="2C343E"/>
                </a:solidFill>
              </a:rPr>
              <a:t> Infect Dis 2017</a:t>
            </a:r>
          </a:p>
          <a:p>
            <a:r>
              <a:rPr lang="en-US" sz="1400" i="1" dirty="0">
                <a:solidFill>
                  <a:srgbClr val="2C343E"/>
                </a:solidFill>
              </a:rPr>
              <a:t>Kang </a:t>
            </a:r>
            <a:r>
              <a:rPr lang="en-US" sz="1400" i="1" dirty="0" err="1">
                <a:solidFill>
                  <a:srgbClr val="2C343E"/>
                </a:solidFill>
              </a:rPr>
              <a:t>Eurosurveillance</a:t>
            </a:r>
            <a:r>
              <a:rPr lang="en-US" sz="1400" i="1" dirty="0">
                <a:solidFill>
                  <a:srgbClr val="2C343E"/>
                </a:solidFill>
              </a:rPr>
              <a:t> 2017</a:t>
            </a:r>
          </a:p>
        </p:txBody>
      </p:sp>
      <p:sp>
        <p:nvSpPr>
          <p:cNvPr id="5" name="Right Arrow 4"/>
          <p:cNvSpPr/>
          <p:nvPr/>
        </p:nvSpPr>
        <p:spPr>
          <a:xfrm>
            <a:off x="2684717" y="1863692"/>
            <a:ext cx="3657600" cy="795246"/>
          </a:xfrm>
          <a:prstGeom prst="rightArrow">
            <a:avLst/>
          </a:prstGeom>
          <a:gradFill>
            <a:gsLst>
              <a:gs pos="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8E92"/>
              </a:solidFill>
            </a:endParaRPr>
          </a:p>
        </p:txBody>
      </p:sp>
      <p:sp>
        <p:nvSpPr>
          <p:cNvPr id="6" name="TextBox 5"/>
          <p:cNvSpPr txBox="1"/>
          <p:nvPr/>
        </p:nvSpPr>
        <p:spPr>
          <a:xfrm>
            <a:off x="2679376" y="2057400"/>
            <a:ext cx="3242932" cy="400110"/>
          </a:xfrm>
          <a:prstGeom prst="rect">
            <a:avLst/>
          </a:prstGeom>
          <a:noFill/>
        </p:spPr>
        <p:txBody>
          <a:bodyPr wrap="square" rtlCol="0">
            <a:spAutoFit/>
          </a:bodyPr>
          <a:lstStyle/>
          <a:p>
            <a:r>
              <a:rPr lang="en-US" dirty="0">
                <a:solidFill>
                  <a:srgbClr val="2C343E"/>
                </a:solidFill>
              </a:rPr>
              <a:t>Illness onset </a:t>
            </a:r>
            <a:r>
              <a:rPr lang="en-US" sz="2000" dirty="0">
                <a:solidFill>
                  <a:srgbClr val="2C343E"/>
                </a:solidFill>
              </a:rPr>
              <a:t>to</a:t>
            </a:r>
            <a:r>
              <a:rPr lang="en-US" dirty="0">
                <a:solidFill>
                  <a:srgbClr val="2C343E"/>
                </a:solidFill>
              </a:rPr>
              <a:t> first medical care</a:t>
            </a:r>
          </a:p>
        </p:txBody>
      </p:sp>
      <p:sp>
        <p:nvSpPr>
          <p:cNvPr id="7" name="Right Arrow 6"/>
          <p:cNvSpPr/>
          <p:nvPr/>
        </p:nvSpPr>
        <p:spPr>
          <a:xfrm>
            <a:off x="2679376" y="2612690"/>
            <a:ext cx="4572000" cy="816310"/>
          </a:xfrm>
          <a:prstGeom prst="rightArrow">
            <a:avLst/>
          </a:prstGeom>
          <a:gradFill>
            <a:gsLst>
              <a:gs pos="31000">
                <a:srgbClr val="FF6463">
                  <a:lumMod val="77000"/>
                  <a:lumOff val="23000"/>
                </a:srgbClr>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8E92"/>
              </a:solidFill>
            </a:endParaRPr>
          </a:p>
        </p:txBody>
      </p:sp>
      <p:sp>
        <p:nvSpPr>
          <p:cNvPr id="9" name="Right Arrow 8"/>
          <p:cNvSpPr/>
          <p:nvPr/>
        </p:nvSpPr>
        <p:spPr>
          <a:xfrm>
            <a:off x="2679377" y="4343401"/>
            <a:ext cx="5486400" cy="929174"/>
          </a:xfrm>
          <a:prstGeom prst="rightArrow">
            <a:avLst/>
          </a:prstGeom>
          <a:gradFill>
            <a:gsLst>
              <a:gs pos="0">
                <a:schemeClr val="accent2">
                  <a:lumMod val="33000"/>
                  <a:lumOff val="6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8E92"/>
              </a:solidFill>
            </a:endParaRPr>
          </a:p>
        </p:txBody>
      </p:sp>
      <p:sp>
        <p:nvSpPr>
          <p:cNvPr id="10" name="TextBox 9"/>
          <p:cNvSpPr txBox="1"/>
          <p:nvPr/>
        </p:nvSpPr>
        <p:spPr>
          <a:xfrm>
            <a:off x="2679416" y="4648200"/>
            <a:ext cx="4401881" cy="400110"/>
          </a:xfrm>
          <a:prstGeom prst="rect">
            <a:avLst/>
          </a:prstGeom>
          <a:noFill/>
        </p:spPr>
        <p:txBody>
          <a:bodyPr wrap="square" rtlCol="0">
            <a:spAutoFit/>
          </a:bodyPr>
          <a:lstStyle/>
          <a:p>
            <a:r>
              <a:rPr lang="en-US" sz="2000" dirty="0">
                <a:solidFill>
                  <a:srgbClr val="2C343E"/>
                </a:solidFill>
              </a:rPr>
              <a:t>Illness onset to A(H7N9) diagnosis</a:t>
            </a:r>
          </a:p>
        </p:txBody>
      </p:sp>
      <p:sp>
        <p:nvSpPr>
          <p:cNvPr id="11" name="Right Arrow 10"/>
          <p:cNvSpPr/>
          <p:nvPr/>
        </p:nvSpPr>
        <p:spPr>
          <a:xfrm>
            <a:off x="2679376" y="5281247"/>
            <a:ext cx="6400800" cy="971489"/>
          </a:xfrm>
          <a:prstGeom prst="rightArrow">
            <a:avLst/>
          </a:prstGeom>
          <a:gradFill>
            <a:gsLst>
              <a:gs pos="0">
                <a:schemeClr val="accent2">
                  <a:lumMod val="5000"/>
                  <a:lumOff val="9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8E92"/>
              </a:solidFill>
            </a:endParaRPr>
          </a:p>
        </p:txBody>
      </p:sp>
      <p:sp>
        <p:nvSpPr>
          <p:cNvPr id="12" name="TextBox 11"/>
          <p:cNvSpPr txBox="1"/>
          <p:nvPr/>
        </p:nvSpPr>
        <p:spPr>
          <a:xfrm>
            <a:off x="2679375" y="5562600"/>
            <a:ext cx="5613993" cy="400110"/>
          </a:xfrm>
          <a:prstGeom prst="rect">
            <a:avLst/>
          </a:prstGeom>
          <a:noFill/>
        </p:spPr>
        <p:txBody>
          <a:bodyPr wrap="square" rtlCol="0">
            <a:spAutoFit/>
          </a:bodyPr>
          <a:lstStyle/>
          <a:p>
            <a:r>
              <a:rPr lang="en-US" sz="2000" dirty="0">
                <a:solidFill>
                  <a:srgbClr val="2C343E"/>
                </a:solidFill>
              </a:rPr>
              <a:t>Illness onset to death in fatal cases </a:t>
            </a:r>
          </a:p>
        </p:txBody>
      </p:sp>
      <p:sp>
        <p:nvSpPr>
          <p:cNvPr id="13" name="TextBox 12"/>
          <p:cNvSpPr txBox="1"/>
          <p:nvPr/>
        </p:nvSpPr>
        <p:spPr>
          <a:xfrm>
            <a:off x="579288" y="2057400"/>
            <a:ext cx="1770505" cy="369332"/>
          </a:xfrm>
          <a:prstGeom prst="rect">
            <a:avLst/>
          </a:prstGeom>
          <a:noFill/>
        </p:spPr>
        <p:txBody>
          <a:bodyPr wrap="square" rtlCol="0">
            <a:spAutoFit/>
          </a:bodyPr>
          <a:lstStyle/>
          <a:p>
            <a:r>
              <a:rPr lang="en-US" b="1" dirty="0">
                <a:solidFill>
                  <a:srgbClr val="2C343E"/>
                </a:solidFill>
              </a:rPr>
              <a:t>Median: 2 Days</a:t>
            </a:r>
          </a:p>
        </p:txBody>
      </p:sp>
      <p:sp>
        <p:nvSpPr>
          <p:cNvPr id="14" name="TextBox 13"/>
          <p:cNvSpPr txBox="1"/>
          <p:nvPr/>
        </p:nvSpPr>
        <p:spPr>
          <a:xfrm>
            <a:off x="579288" y="2907268"/>
            <a:ext cx="1770505" cy="369332"/>
          </a:xfrm>
          <a:prstGeom prst="rect">
            <a:avLst/>
          </a:prstGeom>
          <a:noFill/>
        </p:spPr>
        <p:txBody>
          <a:bodyPr wrap="square" rtlCol="0">
            <a:spAutoFit/>
          </a:bodyPr>
          <a:lstStyle/>
          <a:p>
            <a:r>
              <a:rPr lang="en-US" b="1" dirty="0">
                <a:solidFill>
                  <a:srgbClr val="2C343E"/>
                </a:solidFill>
              </a:rPr>
              <a:t>Median: 5 Days</a:t>
            </a:r>
          </a:p>
        </p:txBody>
      </p:sp>
      <p:sp>
        <p:nvSpPr>
          <p:cNvPr id="15" name="TextBox 14"/>
          <p:cNvSpPr txBox="1"/>
          <p:nvPr/>
        </p:nvSpPr>
        <p:spPr>
          <a:xfrm>
            <a:off x="591695" y="4648200"/>
            <a:ext cx="1770505" cy="369332"/>
          </a:xfrm>
          <a:prstGeom prst="rect">
            <a:avLst/>
          </a:prstGeom>
          <a:noFill/>
        </p:spPr>
        <p:txBody>
          <a:bodyPr wrap="square" rtlCol="0">
            <a:spAutoFit/>
          </a:bodyPr>
          <a:lstStyle/>
          <a:p>
            <a:r>
              <a:rPr lang="en-US" b="1" dirty="0">
                <a:solidFill>
                  <a:srgbClr val="2C343E"/>
                </a:solidFill>
              </a:rPr>
              <a:t>Median: 8 Days</a:t>
            </a:r>
          </a:p>
        </p:txBody>
      </p:sp>
      <p:sp>
        <p:nvSpPr>
          <p:cNvPr id="16" name="TextBox 15"/>
          <p:cNvSpPr txBox="1"/>
          <p:nvPr/>
        </p:nvSpPr>
        <p:spPr>
          <a:xfrm>
            <a:off x="579288" y="5490949"/>
            <a:ext cx="1770505" cy="369332"/>
          </a:xfrm>
          <a:prstGeom prst="rect">
            <a:avLst/>
          </a:prstGeom>
          <a:noFill/>
        </p:spPr>
        <p:txBody>
          <a:bodyPr wrap="square" rtlCol="0">
            <a:spAutoFit/>
          </a:bodyPr>
          <a:lstStyle/>
          <a:p>
            <a:r>
              <a:rPr lang="en-US" b="1" dirty="0">
                <a:solidFill>
                  <a:srgbClr val="2C343E"/>
                </a:solidFill>
              </a:rPr>
              <a:t>Median: 13 Days</a:t>
            </a:r>
          </a:p>
        </p:txBody>
      </p:sp>
      <p:sp>
        <p:nvSpPr>
          <p:cNvPr id="17" name="Right Arrow 16"/>
          <p:cNvSpPr/>
          <p:nvPr/>
        </p:nvSpPr>
        <p:spPr>
          <a:xfrm>
            <a:off x="2679376" y="3437590"/>
            <a:ext cx="5093024" cy="890032"/>
          </a:xfrm>
          <a:prstGeom prst="rightArrow">
            <a:avLst/>
          </a:prstGeom>
          <a:gradFill>
            <a:gsLst>
              <a:gs pos="0">
                <a:schemeClr val="accent2">
                  <a:lumMod val="49000"/>
                  <a:lumOff val="5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28E92"/>
              </a:solidFill>
            </a:endParaRPr>
          </a:p>
        </p:txBody>
      </p:sp>
      <p:sp>
        <p:nvSpPr>
          <p:cNvPr id="18" name="TextBox 17"/>
          <p:cNvSpPr txBox="1"/>
          <p:nvPr/>
        </p:nvSpPr>
        <p:spPr>
          <a:xfrm>
            <a:off x="2667000" y="2819400"/>
            <a:ext cx="3646969" cy="400110"/>
          </a:xfrm>
          <a:prstGeom prst="rect">
            <a:avLst/>
          </a:prstGeom>
          <a:noFill/>
        </p:spPr>
        <p:txBody>
          <a:bodyPr wrap="square" rtlCol="0">
            <a:spAutoFit/>
          </a:bodyPr>
          <a:lstStyle/>
          <a:p>
            <a:r>
              <a:rPr lang="en-US" sz="2000" dirty="0">
                <a:solidFill>
                  <a:srgbClr val="2C343E"/>
                </a:solidFill>
              </a:rPr>
              <a:t>Illness onset to hospitalization</a:t>
            </a:r>
          </a:p>
        </p:txBody>
      </p:sp>
      <p:sp>
        <p:nvSpPr>
          <p:cNvPr id="19" name="TextBox 18"/>
          <p:cNvSpPr txBox="1"/>
          <p:nvPr/>
        </p:nvSpPr>
        <p:spPr>
          <a:xfrm>
            <a:off x="579288" y="3745468"/>
            <a:ext cx="1724617" cy="369332"/>
          </a:xfrm>
          <a:prstGeom prst="rect">
            <a:avLst/>
          </a:prstGeom>
          <a:noFill/>
        </p:spPr>
        <p:txBody>
          <a:bodyPr wrap="square" rtlCol="0">
            <a:spAutoFit/>
          </a:bodyPr>
          <a:lstStyle/>
          <a:p>
            <a:r>
              <a:rPr lang="en-US" b="1" dirty="0">
                <a:solidFill>
                  <a:srgbClr val="2C343E"/>
                </a:solidFill>
              </a:rPr>
              <a:t>Median: 6 Days</a:t>
            </a:r>
          </a:p>
        </p:txBody>
      </p:sp>
      <p:sp>
        <p:nvSpPr>
          <p:cNvPr id="8" name="TextBox 7"/>
          <p:cNvSpPr txBox="1"/>
          <p:nvPr/>
        </p:nvSpPr>
        <p:spPr>
          <a:xfrm>
            <a:off x="2677631" y="3714690"/>
            <a:ext cx="5488146" cy="400110"/>
          </a:xfrm>
          <a:prstGeom prst="rect">
            <a:avLst/>
          </a:prstGeom>
          <a:noFill/>
        </p:spPr>
        <p:txBody>
          <a:bodyPr wrap="square" rtlCol="0">
            <a:spAutoFit/>
          </a:bodyPr>
          <a:lstStyle/>
          <a:p>
            <a:r>
              <a:rPr lang="en-US" sz="2000" dirty="0">
                <a:solidFill>
                  <a:srgbClr val="2C343E"/>
                </a:solidFill>
              </a:rPr>
              <a:t>Illness onset to treatment with Oseltamivir</a:t>
            </a:r>
          </a:p>
        </p:txBody>
      </p:sp>
    </p:spTree>
    <p:extLst>
      <p:ext uri="{BB962C8B-B14F-4D97-AF65-F5344CB8AC3E}">
        <p14:creationId xmlns:p14="http://schemas.microsoft.com/office/powerpoint/2010/main" val="177911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4"/>
            <a:ext cx="8543418" cy="567298"/>
          </a:xfrm>
        </p:spPr>
        <p:txBody>
          <a:bodyPr/>
          <a:lstStyle/>
          <a:p>
            <a:r>
              <a:rPr lang="en-US" dirty="0"/>
              <a:t>Characteristics of Hospitalized A(H7N9) Patients: HPAI A(H7N9)</a:t>
            </a:r>
          </a:p>
        </p:txBody>
      </p:sp>
      <p:sp>
        <p:nvSpPr>
          <p:cNvPr id="3" name="Content Placeholder 2"/>
          <p:cNvSpPr>
            <a:spLocks noGrp="1"/>
          </p:cNvSpPr>
          <p:nvPr>
            <p:ph idx="1"/>
          </p:nvPr>
        </p:nvSpPr>
        <p:spPr>
          <a:xfrm>
            <a:off x="311500" y="914400"/>
            <a:ext cx="8390374" cy="5244905"/>
          </a:xfrm>
        </p:spPr>
        <p:txBody>
          <a:bodyPr>
            <a:normAutofit/>
          </a:bodyPr>
          <a:lstStyle/>
          <a:p>
            <a:pPr marL="0" indent="0">
              <a:buNone/>
            </a:pPr>
            <a:r>
              <a:rPr lang="en-US" sz="3000" dirty="0"/>
              <a:t>For patients with highly pathogenic avian influenza (HPAI) A(H7N9) virus infection compared with those with LPAI A(H7N9) virus infection there is a suggestion of:</a:t>
            </a:r>
            <a:br>
              <a:rPr lang="en-US" sz="3000" dirty="0"/>
            </a:br>
            <a:endParaRPr lang="en-US" sz="3000" dirty="0"/>
          </a:p>
          <a:p>
            <a:r>
              <a:rPr lang="en-US" sz="2600" dirty="0"/>
              <a:t>More rapid disease progression</a:t>
            </a:r>
          </a:p>
          <a:p>
            <a:r>
              <a:rPr lang="en-US" sz="2600" dirty="0"/>
              <a:t>Longer duration of hospitalization in survivors</a:t>
            </a:r>
          </a:p>
          <a:p>
            <a:r>
              <a:rPr lang="en-US" sz="2600" dirty="0"/>
              <a:t>Data limited</a:t>
            </a:r>
          </a:p>
          <a:p>
            <a:pPr marL="0" indent="0">
              <a:buNone/>
            </a:pPr>
            <a:endParaRPr lang="en-US" dirty="0"/>
          </a:p>
        </p:txBody>
      </p:sp>
      <p:sp>
        <p:nvSpPr>
          <p:cNvPr id="4" name="TextBox 3"/>
          <p:cNvSpPr txBox="1"/>
          <p:nvPr/>
        </p:nvSpPr>
        <p:spPr>
          <a:xfrm>
            <a:off x="6811108" y="6171028"/>
            <a:ext cx="2321169" cy="523220"/>
          </a:xfrm>
          <a:prstGeom prst="rect">
            <a:avLst/>
          </a:prstGeom>
          <a:noFill/>
        </p:spPr>
        <p:txBody>
          <a:bodyPr wrap="square" rtlCol="0">
            <a:spAutoFit/>
          </a:bodyPr>
          <a:lstStyle/>
          <a:p>
            <a:r>
              <a:rPr lang="en-US" sz="1400" i="1" dirty="0"/>
              <a:t>Zhou </a:t>
            </a:r>
            <a:r>
              <a:rPr lang="en-US" sz="1400" i="1" dirty="0" err="1"/>
              <a:t>Emerg</a:t>
            </a:r>
            <a:r>
              <a:rPr lang="en-US" sz="1400" i="1" dirty="0"/>
              <a:t> Infect Dis 2017</a:t>
            </a:r>
          </a:p>
          <a:p>
            <a:r>
              <a:rPr lang="en-US" sz="1400" i="1" dirty="0"/>
              <a:t>Kang </a:t>
            </a:r>
            <a:r>
              <a:rPr lang="en-US" sz="1400" i="1" dirty="0" err="1"/>
              <a:t>Eurosurveillance</a:t>
            </a:r>
            <a:r>
              <a:rPr lang="en-US" sz="1400" i="1" dirty="0"/>
              <a:t> 2017</a:t>
            </a:r>
          </a:p>
        </p:txBody>
      </p:sp>
    </p:spTree>
    <p:extLst>
      <p:ext uri="{BB962C8B-B14F-4D97-AF65-F5344CB8AC3E}">
        <p14:creationId xmlns:p14="http://schemas.microsoft.com/office/powerpoint/2010/main" val="52468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856" y="880712"/>
            <a:ext cx="8995144" cy="215097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2739" y="-40916"/>
            <a:ext cx="8543418" cy="567298"/>
          </a:xfrm>
        </p:spPr>
        <p:txBody>
          <a:bodyPr/>
          <a:lstStyle/>
          <a:p>
            <a:r>
              <a:rPr lang="en-US" dirty="0"/>
              <a:t>Asymptomatic A(H7N9) Virus Infection and Mild Illness </a:t>
            </a:r>
          </a:p>
        </p:txBody>
      </p:sp>
      <p:sp>
        <p:nvSpPr>
          <p:cNvPr id="4" name="TextBox 3"/>
          <p:cNvSpPr txBox="1"/>
          <p:nvPr/>
        </p:nvSpPr>
        <p:spPr>
          <a:xfrm>
            <a:off x="5662246" y="5767466"/>
            <a:ext cx="3259015" cy="738664"/>
          </a:xfrm>
          <a:prstGeom prst="rect">
            <a:avLst/>
          </a:prstGeom>
          <a:noFill/>
        </p:spPr>
        <p:txBody>
          <a:bodyPr wrap="square" rtlCol="0">
            <a:spAutoFit/>
          </a:bodyPr>
          <a:lstStyle/>
          <a:p>
            <a:r>
              <a:rPr lang="en-US" sz="1400" i="1" dirty="0"/>
              <a:t>Chen Emerging Infect Disease 2014; </a:t>
            </a:r>
          </a:p>
          <a:p>
            <a:r>
              <a:rPr lang="en-US" sz="1400" i="1" dirty="0"/>
              <a:t>Xu Emerging Infect Diseases 2013; </a:t>
            </a:r>
          </a:p>
          <a:p>
            <a:r>
              <a:rPr lang="en-US" sz="1400" i="1" dirty="0"/>
              <a:t>Skowronski Emerging Infect Diseases 2016 </a:t>
            </a:r>
          </a:p>
        </p:txBody>
      </p:sp>
      <p:pic>
        <p:nvPicPr>
          <p:cNvPr id="5" name="Picture 4"/>
          <p:cNvPicPr>
            <a:picLocks noChangeAspect="1"/>
          </p:cNvPicPr>
          <p:nvPr/>
        </p:nvPicPr>
        <p:blipFill>
          <a:blip r:embed="rId3"/>
          <a:stretch>
            <a:fillRect/>
          </a:stretch>
        </p:blipFill>
        <p:spPr>
          <a:xfrm>
            <a:off x="3833445" y="1022074"/>
            <a:ext cx="5087816" cy="1868254"/>
          </a:xfrm>
          <a:prstGeom prst="rect">
            <a:avLst/>
          </a:prstGeom>
        </p:spPr>
      </p:pic>
      <p:pic>
        <p:nvPicPr>
          <p:cNvPr id="6" name="Picture 5"/>
          <p:cNvPicPr>
            <a:picLocks noChangeAspect="1"/>
          </p:cNvPicPr>
          <p:nvPr/>
        </p:nvPicPr>
        <p:blipFill>
          <a:blip r:embed="rId4"/>
          <a:stretch>
            <a:fillRect/>
          </a:stretch>
        </p:blipFill>
        <p:spPr>
          <a:xfrm>
            <a:off x="222739" y="1013743"/>
            <a:ext cx="3187560" cy="1868254"/>
          </a:xfrm>
          <a:prstGeom prst="rect">
            <a:avLst/>
          </a:prstGeom>
        </p:spPr>
      </p:pic>
      <p:sp>
        <p:nvSpPr>
          <p:cNvPr id="3" name="Rectangle 2">
            <a:extLst>
              <a:ext uri="{FF2B5EF4-FFF2-40B4-BE49-F238E27FC236}">
                <a16:creationId xmlns:a16="http://schemas.microsoft.com/office/drawing/2014/main" id="{03E951B5-B1D4-4157-A282-D90A3B807F51}"/>
              </a:ext>
            </a:extLst>
          </p:cNvPr>
          <p:cNvSpPr/>
          <p:nvPr/>
        </p:nvSpPr>
        <p:spPr>
          <a:xfrm>
            <a:off x="268581" y="3245416"/>
            <a:ext cx="8652680" cy="2308324"/>
          </a:xfrm>
          <a:prstGeom prst="rect">
            <a:avLst/>
          </a:prstGeom>
        </p:spPr>
        <p:txBody>
          <a:bodyPr wrap="square">
            <a:spAutoFit/>
          </a:bodyPr>
          <a:lstStyle/>
          <a:p>
            <a:pPr marL="342900" indent="-342900">
              <a:buFont typeface="Arial" panose="020B0604020202020204" pitchFamily="34" charset="0"/>
              <a:buChar char="•"/>
            </a:pPr>
            <a:r>
              <a:rPr lang="en-US" sz="2400" dirty="0"/>
              <a:t>Asymptomatic A(H7N9) virus infection has been identified by RT-PCR and by serological testing of paired acute and convalescent serum from close contacts of A(H7N9) patients.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Mild upper respiratory tract illness has been identified in outpatients through surveillance for influenza-like illness. </a:t>
            </a:r>
          </a:p>
        </p:txBody>
      </p:sp>
    </p:spTree>
    <p:extLst>
      <p:ext uri="{BB962C8B-B14F-4D97-AF65-F5344CB8AC3E}">
        <p14:creationId xmlns:p14="http://schemas.microsoft.com/office/powerpoint/2010/main" val="405203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63" y="9438"/>
            <a:ext cx="8543418" cy="567298"/>
          </a:xfrm>
        </p:spPr>
        <p:txBody>
          <a:bodyPr/>
          <a:lstStyle/>
          <a:p>
            <a:r>
              <a:rPr lang="en-US" dirty="0"/>
              <a:t>Asymptomatic A(H7N9) Virus Infection and Mild Illness </a:t>
            </a:r>
          </a:p>
        </p:txBody>
      </p:sp>
      <p:sp>
        <p:nvSpPr>
          <p:cNvPr id="3" name="Content Placeholder 2"/>
          <p:cNvSpPr>
            <a:spLocks noGrp="1"/>
          </p:cNvSpPr>
          <p:nvPr>
            <p:ph idx="1"/>
          </p:nvPr>
        </p:nvSpPr>
        <p:spPr>
          <a:xfrm>
            <a:off x="298198" y="870857"/>
            <a:ext cx="8499231" cy="5318930"/>
          </a:xfrm>
        </p:spPr>
        <p:txBody>
          <a:bodyPr>
            <a:normAutofit fontScale="92500"/>
          </a:bodyPr>
          <a:lstStyle/>
          <a:p>
            <a:pPr marL="0" indent="0">
              <a:buNone/>
            </a:pPr>
            <a:r>
              <a:rPr lang="en-US" sz="3000" dirty="0"/>
              <a:t>Wide clinical spectrum of A(H7N9) virus infection</a:t>
            </a:r>
          </a:p>
          <a:p>
            <a:pPr marL="0" indent="0">
              <a:buNone/>
            </a:pPr>
            <a:r>
              <a:rPr lang="en-US" sz="3000" dirty="0"/>
              <a:t> </a:t>
            </a:r>
          </a:p>
          <a:p>
            <a:pPr marL="457200" lvl="1" indent="0">
              <a:buNone/>
            </a:pPr>
            <a:r>
              <a:rPr lang="en-US" dirty="0"/>
              <a:t>Asymptomatic infection, identified by:</a:t>
            </a:r>
          </a:p>
          <a:p>
            <a:pPr lvl="2"/>
            <a:r>
              <a:rPr lang="en-US" dirty="0"/>
              <a:t>RT-PCR in a poultry worker</a:t>
            </a:r>
          </a:p>
          <a:p>
            <a:pPr lvl="2"/>
            <a:r>
              <a:rPr lang="en-US" dirty="0"/>
              <a:t>Seroconversion in close contacts of A(H7N9) patients</a:t>
            </a:r>
          </a:p>
          <a:p>
            <a:pPr lvl="2">
              <a:buFont typeface="Courier New" panose="02070309020205020404" pitchFamily="49" charset="0"/>
              <a:buChar char="o"/>
            </a:pPr>
            <a:endParaRPr lang="en-US" dirty="0"/>
          </a:p>
          <a:p>
            <a:pPr marL="457200" lvl="1" indent="0">
              <a:buNone/>
            </a:pPr>
            <a:r>
              <a:rPr lang="en-US" dirty="0"/>
              <a:t>Mild upper respiratory tract illness with fever, identified by:</a:t>
            </a:r>
          </a:p>
          <a:p>
            <a:pPr lvl="2">
              <a:buFont typeface="Arial" panose="020B0604020202020204" pitchFamily="34" charset="0"/>
              <a:buChar char="•"/>
            </a:pPr>
            <a:r>
              <a:rPr lang="en-US" dirty="0"/>
              <a:t>Surveillance for influenza-like illness in outpatients</a:t>
            </a:r>
          </a:p>
          <a:p>
            <a:pPr lvl="2">
              <a:buFont typeface="Arial" panose="020B0604020202020204" pitchFamily="34" charset="0"/>
              <a:buChar char="•"/>
            </a:pPr>
            <a:r>
              <a:rPr lang="en-US" dirty="0"/>
              <a:t>Field investigations of close contacts of A(H7N9) patients</a:t>
            </a:r>
          </a:p>
          <a:p>
            <a:pPr lvl="2">
              <a:buFont typeface="Arial" panose="020B0604020202020204" pitchFamily="34" charset="0"/>
              <a:buChar char="•"/>
            </a:pPr>
            <a:r>
              <a:rPr lang="en-US" dirty="0"/>
              <a:t>Two travelers who returned from China to Canada</a:t>
            </a:r>
          </a:p>
          <a:p>
            <a:pPr lvl="1">
              <a:buFont typeface="Arial" panose="020B0604020202020204" pitchFamily="34" charset="0"/>
              <a:buChar char="•"/>
            </a:pPr>
            <a:endParaRPr lang="en-US" dirty="0"/>
          </a:p>
          <a:p>
            <a:pPr lvl="1">
              <a:buFont typeface="Courier New" panose="02070309020205020404" pitchFamily="49" charset="0"/>
              <a:buChar char="o"/>
            </a:pPr>
            <a:endParaRPr lang="en-US" dirty="0"/>
          </a:p>
        </p:txBody>
      </p:sp>
      <p:sp>
        <p:nvSpPr>
          <p:cNvPr id="4" name="TextBox 3"/>
          <p:cNvSpPr txBox="1"/>
          <p:nvPr/>
        </p:nvSpPr>
        <p:spPr>
          <a:xfrm>
            <a:off x="5662246" y="6117217"/>
            <a:ext cx="3259015" cy="738664"/>
          </a:xfrm>
          <a:prstGeom prst="rect">
            <a:avLst/>
          </a:prstGeom>
          <a:noFill/>
        </p:spPr>
        <p:txBody>
          <a:bodyPr wrap="square" rtlCol="0">
            <a:spAutoFit/>
          </a:bodyPr>
          <a:lstStyle/>
          <a:p>
            <a:r>
              <a:rPr lang="en-US" sz="1400" i="1" dirty="0"/>
              <a:t>Chen Emerging Infect Disease 2014;</a:t>
            </a:r>
          </a:p>
          <a:p>
            <a:r>
              <a:rPr lang="en-US" sz="1400" i="1" dirty="0"/>
              <a:t>Xu Emerging Infect Diseases 2013; </a:t>
            </a:r>
          </a:p>
          <a:p>
            <a:r>
              <a:rPr lang="en-US" sz="1400" i="1" dirty="0" err="1"/>
              <a:t>Skowronski</a:t>
            </a:r>
            <a:r>
              <a:rPr lang="en-US" sz="1400" i="1" dirty="0"/>
              <a:t> Emerging Infect Diseases 2016 </a:t>
            </a:r>
          </a:p>
        </p:txBody>
      </p:sp>
    </p:spTree>
    <p:extLst>
      <p:ext uri="{BB962C8B-B14F-4D97-AF65-F5344CB8AC3E}">
        <p14:creationId xmlns:p14="http://schemas.microsoft.com/office/powerpoint/2010/main" val="76901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38" y="38468"/>
            <a:ext cx="8543418" cy="567298"/>
          </a:xfrm>
        </p:spPr>
        <p:txBody>
          <a:bodyPr/>
          <a:lstStyle/>
          <a:p>
            <a:r>
              <a:rPr lang="en-US" dirty="0"/>
              <a:t>A(H7N9) Virus Infection: LRTI and Complications </a:t>
            </a:r>
          </a:p>
        </p:txBody>
      </p:sp>
      <p:sp>
        <p:nvSpPr>
          <p:cNvPr id="3" name="Content Placeholder 2"/>
          <p:cNvSpPr>
            <a:spLocks noGrp="1"/>
          </p:cNvSpPr>
          <p:nvPr>
            <p:ph idx="1"/>
          </p:nvPr>
        </p:nvSpPr>
        <p:spPr>
          <a:xfrm>
            <a:off x="247956" y="763676"/>
            <a:ext cx="8673305" cy="5687722"/>
          </a:xfrm>
        </p:spPr>
        <p:txBody>
          <a:bodyPr>
            <a:normAutofit fontScale="92500"/>
          </a:bodyPr>
          <a:lstStyle/>
          <a:p>
            <a:pPr marL="0" indent="0">
              <a:buNone/>
            </a:pPr>
            <a:r>
              <a:rPr lang="en-US" sz="3000" dirty="0"/>
              <a:t>Wide clinical spectrum of A(H7N9) virus infection </a:t>
            </a:r>
          </a:p>
          <a:p>
            <a:pPr marL="0" indent="0">
              <a:buNone/>
            </a:pPr>
            <a:endParaRPr lang="en-US" sz="3000" dirty="0"/>
          </a:p>
          <a:p>
            <a:pPr marL="457200" lvl="1" indent="0">
              <a:buNone/>
            </a:pPr>
            <a:r>
              <a:rPr lang="en-US" dirty="0"/>
              <a:t>Lower Respiratory Tract Disease </a:t>
            </a:r>
          </a:p>
          <a:p>
            <a:pPr lvl="1"/>
            <a:r>
              <a:rPr lang="en-US" dirty="0"/>
              <a:t>Viral pneumonia</a:t>
            </a:r>
          </a:p>
          <a:p>
            <a:pPr lvl="2">
              <a:buFont typeface="Arial" panose="020B0604020202020204" pitchFamily="34" charset="0"/>
              <a:buChar char="•"/>
            </a:pPr>
            <a:r>
              <a:rPr lang="en-US" dirty="0"/>
              <a:t>A(H7N9) virus has binding tropism for receptors in the upper and lower respiratory tract</a:t>
            </a:r>
          </a:p>
          <a:p>
            <a:pPr lvl="3">
              <a:buFont typeface="Arial" panose="020B0604020202020204" pitchFamily="34" charset="0"/>
              <a:buChar char="•"/>
            </a:pPr>
            <a:endParaRPr lang="en-US" dirty="0"/>
          </a:p>
          <a:p>
            <a:pPr lvl="1"/>
            <a:r>
              <a:rPr lang="en-US" dirty="0"/>
              <a:t>Complications</a:t>
            </a:r>
          </a:p>
          <a:p>
            <a:pPr lvl="2">
              <a:buFont typeface="Arial" panose="020B0604020202020204" pitchFamily="34" charset="0"/>
              <a:buChar char="•"/>
            </a:pPr>
            <a:r>
              <a:rPr lang="en-US" dirty="0"/>
              <a:t>Respiratory failure</a:t>
            </a:r>
          </a:p>
          <a:p>
            <a:pPr lvl="2">
              <a:buFont typeface="Arial" panose="020B0604020202020204" pitchFamily="34" charset="0"/>
              <a:buChar char="•"/>
            </a:pPr>
            <a:r>
              <a:rPr lang="en-US" dirty="0"/>
              <a:t>Acute respiratory distress syndrome (ARDS)</a:t>
            </a:r>
          </a:p>
          <a:p>
            <a:pPr lvl="2">
              <a:buFont typeface="Arial" panose="020B0604020202020204" pitchFamily="34" charset="0"/>
              <a:buChar char="•"/>
            </a:pPr>
            <a:r>
              <a:rPr lang="en-US" dirty="0"/>
              <a:t>Multi-organ failure (refractory shock, sepsis, renal failure)</a:t>
            </a:r>
          </a:p>
          <a:p>
            <a:pPr lvl="2">
              <a:buFont typeface="Arial" panose="020B0604020202020204" pitchFamily="34" charset="0"/>
              <a:buChar char="•"/>
            </a:pPr>
            <a:r>
              <a:rPr lang="en-US" dirty="0"/>
              <a:t>Nosocomial pneumonia (ventilator-associated pneumonia)</a:t>
            </a:r>
          </a:p>
        </p:txBody>
      </p:sp>
      <p:sp>
        <p:nvSpPr>
          <p:cNvPr id="4" name="TextBox 3"/>
          <p:cNvSpPr txBox="1"/>
          <p:nvPr/>
        </p:nvSpPr>
        <p:spPr>
          <a:xfrm>
            <a:off x="5662246" y="6314686"/>
            <a:ext cx="3259015" cy="523220"/>
          </a:xfrm>
          <a:prstGeom prst="rect">
            <a:avLst/>
          </a:prstGeom>
          <a:noFill/>
        </p:spPr>
        <p:txBody>
          <a:bodyPr wrap="square" rtlCol="0">
            <a:spAutoFit/>
          </a:bodyPr>
          <a:lstStyle/>
          <a:p>
            <a:r>
              <a:rPr lang="en-US" sz="1400" i="1" dirty="0"/>
              <a:t>Gao H N </a:t>
            </a:r>
            <a:r>
              <a:rPr lang="en-US" sz="1400" i="1" dirty="0" err="1"/>
              <a:t>Engl</a:t>
            </a:r>
            <a:r>
              <a:rPr lang="en-US" sz="1400" i="1" dirty="0"/>
              <a:t> J Med 2013 </a:t>
            </a:r>
          </a:p>
          <a:p>
            <a:endParaRPr lang="en-US" sz="1400" i="1" dirty="0"/>
          </a:p>
        </p:txBody>
      </p:sp>
    </p:spTree>
    <p:extLst>
      <p:ext uri="{BB962C8B-B14F-4D97-AF65-F5344CB8AC3E}">
        <p14:creationId xmlns:p14="http://schemas.microsoft.com/office/powerpoint/2010/main" val="7823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854" y="723641"/>
            <a:ext cx="8543418" cy="567298"/>
          </a:xfrm>
        </p:spPr>
        <p:txBody>
          <a:bodyPr/>
          <a:lstStyle/>
          <a:p>
            <a:r>
              <a:rPr lang="en-US" dirty="0">
                <a:solidFill>
                  <a:schemeClr val="tx1"/>
                </a:solidFill>
              </a:rPr>
              <a:t>A(H7N9) Virus Infection: Lower Respiratory Tract Infection</a:t>
            </a:r>
          </a:p>
        </p:txBody>
      </p:sp>
      <p:pic>
        <p:nvPicPr>
          <p:cNvPr id="8" name="Picture 7"/>
          <p:cNvPicPr>
            <a:picLocks noChangeAspect="1"/>
          </p:cNvPicPr>
          <p:nvPr/>
        </p:nvPicPr>
        <p:blipFill>
          <a:blip r:embed="rId3"/>
          <a:stretch>
            <a:fillRect/>
          </a:stretch>
        </p:blipFill>
        <p:spPr>
          <a:xfrm>
            <a:off x="259605" y="1447450"/>
            <a:ext cx="4155244" cy="2248061"/>
          </a:xfrm>
          <a:prstGeom prst="rect">
            <a:avLst/>
          </a:prstGeom>
        </p:spPr>
      </p:pic>
      <p:pic>
        <p:nvPicPr>
          <p:cNvPr id="9" name="Picture 8"/>
          <p:cNvPicPr>
            <a:picLocks noChangeAspect="1"/>
          </p:cNvPicPr>
          <p:nvPr/>
        </p:nvPicPr>
        <p:blipFill>
          <a:blip r:embed="rId4"/>
          <a:stretch>
            <a:fillRect/>
          </a:stretch>
        </p:blipFill>
        <p:spPr>
          <a:xfrm>
            <a:off x="4520028" y="1490672"/>
            <a:ext cx="4194899" cy="2213599"/>
          </a:xfrm>
          <a:prstGeom prst="rect">
            <a:avLst/>
          </a:prstGeom>
        </p:spPr>
      </p:pic>
      <p:sp>
        <p:nvSpPr>
          <p:cNvPr id="5" name="Rectangle 4"/>
          <p:cNvSpPr/>
          <p:nvPr/>
        </p:nvSpPr>
        <p:spPr>
          <a:xfrm>
            <a:off x="6839129" y="6309081"/>
            <a:ext cx="2060308" cy="523220"/>
          </a:xfrm>
          <a:prstGeom prst="rect">
            <a:avLst/>
          </a:prstGeom>
        </p:spPr>
        <p:txBody>
          <a:bodyPr wrap="none">
            <a:spAutoFit/>
          </a:bodyPr>
          <a:lstStyle/>
          <a:p>
            <a:r>
              <a:rPr lang="en-US" sz="1400" i="1" dirty="0"/>
              <a:t>Gao R N </a:t>
            </a:r>
            <a:r>
              <a:rPr lang="en-US" sz="1400" i="1" dirty="0" err="1"/>
              <a:t>Engl</a:t>
            </a:r>
            <a:r>
              <a:rPr lang="en-US" sz="1400" i="1" dirty="0"/>
              <a:t> j Med 2013</a:t>
            </a:r>
          </a:p>
          <a:p>
            <a:r>
              <a:rPr lang="en-US" sz="1400" i="1" dirty="0"/>
              <a:t>Gao H N </a:t>
            </a:r>
            <a:r>
              <a:rPr lang="en-US" sz="1400" i="1" dirty="0" err="1"/>
              <a:t>Engl</a:t>
            </a:r>
            <a:r>
              <a:rPr lang="en-US" sz="1400" i="1" dirty="0"/>
              <a:t> J Med 2013 </a:t>
            </a:r>
          </a:p>
        </p:txBody>
      </p:sp>
      <p:sp>
        <p:nvSpPr>
          <p:cNvPr id="6" name="Rectangle 5"/>
          <p:cNvSpPr/>
          <p:nvPr/>
        </p:nvSpPr>
        <p:spPr>
          <a:xfrm>
            <a:off x="259605" y="901"/>
            <a:ext cx="8336978" cy="830997"/>
          </a:xfrm>
          <a:prstGeom prst="rect">
            <a:avLst/>
          </a:prstGeom>
        </p:spPr>
        <p:txBody>
          <a:bodyPr wrap="square">
            <a:spAutoFit/>
          </a:bodyPr>
          <a:lstStyle/>
          <a:p>
            <a:r>
              <a:rPr lang="en-US" sz="2400" b="1" dirty="0">
                <a:solidFill>
                  <a:schemeClr val="bg2"/>
                </a:solidFill>
                <a:latin typeface="+mj-lt"/>
              </a:rPr>
              <a:t>A(H7N9) Virus Infection: Lower Respiratory Tract Infections (LRTI) </a:t>
            </a:r>
          </a:p>
        </p:txBody>
      </p:sp>
      <p:sp>
        <p:nvSpPr>
          <p:cNvPr id="3" name="TextBox 2"/>
          <p:cNvSpPr txBox="1"/>
          <p:nvPr/>
        </p:nvSpPr>
        <p:spPr>
          <a:xfrm>
            <a:off x="657165" y="4094978"/>
            <a:ext cx="7725726" cy="2123658"/>
          </a:xfrm>
          <a:prstGeom prst="rect">
            <a:avLst/>
          </a:prstGeom>
          <a:noFill/>
        </p:spPr>
        <p:txBody>
          <a:bodyPr wrap="square" rtlCol="0">
            <a:spAutoFit/>
          </a:bodyPr>
          <a:lstStyle/>
          <a:p>
            <a:r>
              <a:rPr lang="en-US" sz="2600" dirty="0">
                <a:latin typeface="Arial" panose="020B0604020202020204" pitchFamily="34" charset="0"/>
                <a:cs typeface="Arial" panose="020B0604020202020204" pitchFamily="34" charset="0"/>
              </a:rPr>
              <a:t>Case series of 111 hospitalized A(H7N9) patients: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61% had chronic medical conditions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97% had pneumonia</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77% were admitted to an intensive care unit</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71% had ARDS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1715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44"/>
            <a:ext cx="8543418" cy="567298"/>
          </a:xfrm>
        </p:spPr>
        <p:txBody>
          <a:bodyPr/>
          <a:lstStyle/>
          <a:p>
            <a:r>
              <a:rPr lang="en-US" dirty="0"/>
              <a:t>Signs and Symptoms at Hospital Admission in A(H7N9) Patients</a:t>
            </a:r>
          </a:p>
        </p:txBody>
      </p:sp>
      <p:sp>
        <p:nvSpPr>
          <p:cNvPr id="3" name="Content Placeholder 2"/>
          <p:cNvSpPr>
            <a:spLocks noGrp="1"/>
          </p:cNvSpPr>
          <p:nvPr>
            <p:ph idx="1"/>
          </p:nvPr>
        </p:nvSpPr>
        <p:spPr>
          <a:xfrm>
            <a:off x="457200" y="914400"/>
            <a:ext cx="8229600" cy="5416060"/>
          </a:xfrm>
        </p:spPr>
        <p:txBody>
          <a:bodyPr>
            <a:normAutofit/>
          </a:bodyPr>
          <a:lstStyle/>
          <a:p>
            <a:pPr marL="0" indent="0">
              <a:buNone/>
            </a:pPr>
            <a:r>
              <a:rPr lang="en-US" sz="2800" dirty="0"/>
              <a:t>Admission findings in A(H7N9) patients with pneumonia (N = 288)</a:t>
            </a:r>
          </a:p>
          <a:p>
            <a:pPr marL="0" indent="0">
              <a:buNone/>
            </a:pPr>
            <a:endParaRPr lang="en-US" sz="2800" dirty="0"/>
          </a:p>
          <a:p>
            <a:pPr marL="457200" lvl="1" indent="0">
              <a:buNone/>
            </a:pPr>
            <a:r>
              <a:rPr lang="en-US" sz="2600" dirty="0"/>
              <a:t>Fever: 98%</a:t>
            </a:r>
          </a:p>
          <a:p>
            <a:pPr lvl="1">
              <a:buFont typeface="Arial" panose="020B0604020202020204" pitchFamily="34" charset="0"/>
              <a:buChar char="•"/>
            </a:pPr>
            <a:endParaRPr lang="en-US" sz="2600" dirty="0"/>
          </a:p>
          <a:p>
            <a:pPr marL="457200" lvl="1" indent="0">
              <a:buNone/>
            </a:pPr>
            <a:r>
              <a:rPr lang="en-US" sz="2600" dirty="0"/>
              <a:t>Cough: 92%</a:t>
            </a:r>
          </a:p>
          <a:p>
            <a:pPr lvl="2">
              <a:buFont typeface="Arial" panose="020B0604020202020204" pitchFamily="34" charset="0"/>
              <a:buChar char="•"/>
            </a:pPr>
            <a:r>
              <a:rPr lang="en-US" dirty="0"/>
              <a:t>Productive cough: 70%</a:t>
            </a:r>
          </a:p>
          <a:p>
            <a:pPr lvl="2">
              <a:buFont typeface="Arial" panose="020B0604020202020204" pitchFamily="34" charset="0"/>
              <a:buChar char="•"/>
            </a:pPr>
            <a:endParaRPr lang="en-US" dirty="0"/>
          </a:p>
          <a:p>
            <a:pPr marL="457200" lvl="1" indent="0">
              <a:buNone/>
            </a:pPr>
            <a:r>
              <a:rPr lang="en-US" sz="2600" dirty="0"/>
              <a:t>Hemoptysis: 16%</a:t>
            </a:r>
          </a:p>
          <a:p>
            <a:pPr lvl="1">
              <a:buFont typeface="Arial" panose="020B0604020202020204" pitchFamily="34" charset="0"/>
              <a:buChar char="•"/>
            </a:pPr>
            <a:endParaRPr lang="en-US" sz="1300" dirty="0"/>
          </a:p>
          <a:p>
            <a:pPr lvl="1"/>
            <a:endParaRPr lang="en-US" dirty="0"/>
          </a:p>
          <a:p>
            <a:pPr lvl="1"/>
            <a:endParaRPr lang="en-US" dirty="0"/>
          </a:p>
        </p:txBody>
      </p:sp>
      <p:sp>
        <p:nvSpPr>
          <p:cNvPr id="5" name="TextBox 4"/>
          <p:cNvSpPr txBox="1"/>
          <p:nvPr/>
        </p:nvSpPr>
        <p:spPr>
          <a:xfrm>
            <a:off x="6752491" y="6389078"/>
            <a:ext cx="2274277" cy="307777"/>
          </a:xfrm>
          <a:prstGeom prst="rect">
            <a:avLst/>
          </a:prstGeom>
          <a:noFill/>
        </p:spPr>
        <p:txBody>
          <a:bodyPr wrap="square" rtlCol="0">
            <a:spAutoFit/>
          </a:bodyPr>
          <a:lstStyle/>
          <a:p>
            <a:r>
              <a:rPr lang="en-US" sz="1400" i="1" dirty="0"/>
              <a:t>Cao Critical Care Med 2016 </a:t>
            </a:r>
          </a:p>
        </p:txBody>
      </p:sp>
    </p:spTree>
    <p:extLst>
      <p:ext uri="{BB962C8B-B14F-4D97-AF65-F5344CB8AC3E}">
        <p14:creationId xmlns:p14="http://schemas.microsoft.com/office/powerpoint/2010/main" val="72073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18" y="25864"/>
            <a:ext cx="8543418" cy="567298"/>
          </a:xfrm>
        </p:spPr>
        <p:txBody>
          <a:bodyPr/>
          <a:lstStyle/>
          <a:p>
            <a:r>
              <a:rPr lang="en-US" dirty="0"/>
              <a:t>Learning Objectives</a:t>
            </a:r>
          </a:p>
        </p:txBody>
      </p:sp>
      <p:sp>
        <p:nvSpPr>
          <p:cNvPr id="5" name="Content Placeholder 4"/>
          <p:cNvSpPr>
            <a:spLocks noGrp="1"/>
          </p:cNvSpPr>
          <p:nvPr>
            <p:ph idx="1"/>
          </p:nvPr>
        </p:nvSpPr>
        <p:spPr>
          <a:xfrm>
            <a:off x="457200" y="1201006"/>
            <a:ext cx="8001235" cy="4525963"/>
          </a:xfrm>
        </p:spPr>
        <p:txBody>
          <a:bodyPr>
            <a:normAutofit lnSpcReduction="10000"/>
          </a:bodyPr>
          <a:lstStyle/>
          <a:p>
            <a:r>
              <a:rPr lang="en-US" sz="2800" dirty="0"/>
              <a:t>Understand the clinical features and epidemiology of infection with novel influenza A viruses</a:t>
            </a:r>
          </a:p>
          <a:p>
            <a:pPr marL="0" indent="0">
              <a:buNone/>
            </a:pPr>
            <a:endParaRPr lang="en-US" sz="2800" dirty="0"/>
          </a:p>
          <a:p>
            <a:r>
              <a:rPr lang="en-US" sz="2800" dirty="0"/>
              <a:t>Understand the clinical spectrum of illness with A(H7N9) virus infection</a:t>
            </a:r>
          </a:p>
          <a:p>
            <a:endParaRPr lang="en-US" sz="2800" dirty="0"/>
          </a:p>
          <a:p>
            <a:r>
              <a:rPr lang="en-US" sz="2800" dirty="0"/>
              <a:t>Describe the clinical features of patients with A(H7N9) virus infection at hospital admission, and complications</a:t>
            </a:r>
          </a:p>
          <a:p>
            <a:endParaRPr lang="en-US" sz="2800" dirty="0"/>
          </a:p>
          <a:p>
            <a:endParaRPr lang="en-US" sz="1200" dirty="0"/>
          </a:p>
        </p:txBody>
      </p:sp>
    </p:spTree>
    <p:extLst>
      <p:ext uri="{BB962C8B-B14F-4D97-AF65-F5344CB8AC3E}">
        <p14:creationId xmlns:p14="http://schemas.microsoft.com/office/powerpoint/2010/main" val="372337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13" y="21843"/>
            <a:ext cx="8543418" cy="529701"/>
          </a:xfrm>
        </p:spPr>
        <p:txBody>
          <a:bodyPr>
            <a:normAutofit/>
          </a:bodyPr>
          <a:lstStyle/>
          <a:p>
            <a:r>
              <a:rPr lang="en-US" dirty="0"/>
              <a:t>Laboratory Findings at Hospital Admission in A(H7N9) Patients</a:t>
            </a:r>
          </a:p>
        </p:txBody>
      </p:sp>
      <p:sp>
        <p:nvSpPr>
          <p:cNvPr id="3" name="Content Placeholder 2"/>
          <p:cNvSpPr>
            <a:spLocks noGrp="1"/>
          </p:cNvSpPr>
          <p:nvPr>
            <p:ph idx="1"/>
          </p:nvPr>
        </p:nvSpPr>
        <p:spPr>
          <a:xfrm>
            <a:off x="200967" y="899652"/>
            <a:ext cx="8825801" cy="5430808"/>
          </a:xfrm>
        </p:spPr>
        <p:txBody>
          <a:bodyPr>
            <a:normAutofit/>
          </a:bodyPr>
          <a:lstStyle/>
          <a:p>
            <a:pPr marL="0" indent="0">
              <a:buNone/>
            </a:pPr>
            <a:r>
              <a:rPr lang="en-US" sz="2800" dirty="0"/>
              <a:t>Laboratory findings at hospital admission in A(H7N9) patients with pneumonia (N = 288)</a:t>
            </a:r>
          </a:p>
          <a:p>
            <a:pPr marL="0" indent="0">
              <a:buNone/>
            </a:pPr>
            <a:endParaRPr lang="en-US" sz="2800" dirty="0"/>
          </a:p>
          <a:p>
            <a:pPr marL="457200" lvl="1" indent="0">
              <a:buNone/>
            </a:pPr>
            <a:r>
              <a:rPr lang="en-US" sz="2600" dirty="0"/>
              <a:t>WBC, median: 4.5 x 10</a:t>
            </a:r>
            <a:r>
              <a:rPr lang="en-US" sz="2600" baseline="30000" dirty="0"/>
              <a:t>9</a:t>
            </a:r>
            <a:r>
              <a:rPr lang="en-US" sz="2600" dirty="0"/>
              <a:t>/L   </a:t>
            </a:r>
          </a:p>
          <a:p>
            <a:pPr lvl="2">
              <a:buFont typeface="Arial" panose="020B0604020202020204" pitchFamily="34" charset="0"/>
              <a:buChar char="•"/>
            </a:pPr>
            <a:r>
              <a:rPr lang="en-US" dirty="0"/>
              <a:t>Lymphocyte count, median: 0.5 x 10</a:t>
            </a:r>
            <a:r>
              <a:rPr lang="en-US" baseline="30000" dirty="0"/>
              <a:t>9</a:t>
            </a:r>
            <a:r>
              <a:rPr lang="en-US" dirty="0"/>
              <a:t>/L (  )</a:t>
            </a:r>
          </a:p>
          <a:p>
            <a:pPr marL="914400" lvl="2" indent="0">
              <a:buNone/>
            </a:pPr>
            <a:endParaRPr lang="en-US" dirty="0"/>
          </a:p>
          <a:p>
            <a:pPr marL="457200" lvl="1" indent="0">
              <a:buNone/>
            </a:pPr>
            <a:r>
              <a:rPr lang="en-US" sz="2600" dirty="0"/>
              <a:t>Platelet count, median: 123 x 10</a:t>
            </a:r>
            <a:r>
              <a:rPr lang="en-US" sz="2600" baseline="30000" dirty="0"/>
              <a:t>9</a:t>
            </a:r>
            <a:r>
              <a:rPr lang="en-US" sz="2600" dirty="0"/>
              <a:t>/L (  )</a:t>
            </a:r>
          </a:p>
          <a:p>
            <a:pPr marL="457200" lvl="1" indent="0">
              <a:buNone/>
            </a:pPr>
            <a:endParaRPr lang="en-US" sz="2600" dirty="0"/>
          </a:p>
          <a:p>
            <a:pPr marL="457200" lvl="1" indent="0">
              <a:buNone/>
            </a:pPr>
            <a:r>
              <a:rPr lang="en-US" sz="2600" dirty="0"/>
              <a:t>Serum creatinine, median: 73 µ</a:t>
            </a:r>
            <a:r>
              <a:rPr lang="en-US" sz="2600" dirty="0" err="1"/>
              <a:t>mol</a:t>
            </a:r>
            <a:r>
              <a:rPr lang="en-US" sz="2600" dirty="0"/>
              <a:t>/L (0.83 mg/</a:t>
            </a:r>
            <a:r>
              <a:rPr lang="en-US" sz="2600" dirty="0" err="1"/>
              <a:t>dL</a:t>
            </a:r>
            <a:r>
              <a:rPr lang="en-US" sz="2600" dirty="0"/>
              <a:t>)  (    )</a:t>
            </a:r>
          </a:p>
          <a:p>
            <a:pPr marL="457200" lvl="1" indent="0">
              <a:buNone/>
            </a:pPr>
            <a:endParaRPr lang="en-US" sz="2600" dirty="0"/>
          </a:p>
          <a:p>
            <a:pPr marL="457200" lvl="1" indent="0">
              <a:buNone/>
            </a:pPr>
            <a:r>
              <a:rPr lang="en-US" sz="2600" dirty="0"/>
              <a:t>Serum lactate dehydrogenase, median: 572 U/L(  )</a:t>
            </a:r>
          </a:p>
          <a:p>
            <a:pPr lvl="1"/>
            <a:endParaRPr lang="en-US" dirty="0"/>
          </a:p>
          <a:p>
            <a:pPr lvl="1"/>
            <a:endParaRPr lang="en-US" dirty="0"/>
          </a:p>
        </p:txBody>
      </p:sp>
      <p:sp>
        <p:nvSpPr>
          <p:cNvPr id="5" name="TextBox 4"/>
          <p:cNvSpPr txBox="1"/>
          <p:nvPr/>
        </p:nvSpPr>
        <p:spPr>
          <a:xfrm>
            <a:off x="6752491" y="6389078"/>
            <a:ext cx="2274277" cy="307777"/>
          </a:xfrm>
          <a:prstGeom prst="rect">
            <a:avLst/>
          </a:prstGeom>
          <a:noFill/>
        </p:spPr>
        <p:txBody>
          <a:bodyPr wrap="square" rtlCol="0">
            <a:spAutoFit/>
          </a:bodyPr>
          <a:lstStyle/>
          <a:p>
            <a:r>
              <a:rPr lang="en-US" sz="1400" i="1" dirty="0"/>
              <a:t>Cao Critical Care Med 2016 </a:t>
            </a:r>
          </a:p>
        </p:txBody>
      </p:sp>
      <p:cxnSp>
        <p:nvCxnSpPr>
          <p:cNvPr id="6" name="Straight Arrow Connector 5"/>
          <p:cNvCxnSpPr/>
          <p:nvPr/>
        </p:nvCxnSpPr>
        <p:spPr>
          <a:xfrm>
            <a:off x="6933363" y="2868151"/>
            <a:ext cx="0" cy="38183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135932" y="3861080"/>
            <a:ext cx="0" cy="1959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950022" y="5596605"/>
            <a:ext cx="0" cy="4220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8346128" y="4922074"/>
            <a:ext cx="545123"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626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88" y="38468"/>
            <a:ext cx="8543418" cy="567298"/>
          </a:xfrm>
        </p:spPr>
        <p:txBody>
          <a:bodyPr/>
          <a:lstStyle/>
          <a:p>
            <a:r>
              <a:rPr lang="en-US" dirty="0"/>
              <a:t>Laboratory Findings at Hospital Admission in A(H7N9) Patients</a:t>
            </a:r>
          </a:p>
        </p:txBody>
      </p:sp>
      <p:sp>
        <p:nvSpPr>
          <p:cNvPr id="3" name="Content Placeholder 2"/>
          <p:cNvSpPr>
            <a:spLocks noGrp="1"/>
          </p:cNvSpPr>
          <p:nvPr>
            <p:ph idx="1"/>
          </p:nvPr>
        </p:nvSpPr>
        <p:spPr>
          <a:xfrm>
            <a:off x="457200" y="1045028"/>
            <a:ext cx="8386509" cy="4525963"/>
          </a:xfrm>
        </p:spPr>
        <p:txBody>
          <a:bodyPr>
            <a:normAutofit/>
          </a:bodyPr>
          <a:lstStyle/>
          <a:p>
            <a:pPr marL="0" indent="0">
              <a:buNone/>
            </a:pPr>
            <a:r>
              <a:rPr lang="en-US" sz="2800" dirty="0"/>
              <a:t>Laboratory findings at hospital admission in A(H7N9) patients (N = 111)</a:t>
            </a:r>
          </a:p>
          <a:p>
            <a:pPr lvl="1">
              <a:buFont typeface="Arial" panose="020B0604020202020204" pitchFamily="34" charset="0"/>
              <a:buChar char="•"/>
            </a:pPr>
            <a:r>
              <a:rPr lang="en-US" sz="2600" dirty="0"/>
              <a:t>C-reactive protein, median: 65 mg/L (   )</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err="1"/>
              <a:t>Procalcitonin</a:t>
            </a:r>
            <a:r>
              <a:rPr lang="en-US" sz="2600" dirty="0"/>
              <a:t>, median: 0.4 ng/mL (       )</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Aspartate aminotransferase, median: 53 U/L (  )</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err="1"/>
              <a:t>Creatine</a:t>
            </a:r>
            <a:r>
              <a:rPr lang="en-US" sz="2600" dirty="0"/>
              <a:t> kinase, median: 196 U/L (   )</a:t>
            </a:r>
          </a:p>
          <a:p>
            <a:pPr marL="457200" lvl="1" indent="0">
              <a:buNone/>
            </a:pPr>
            <a:endParaRPr lang="en-US" dirty="0"/>
          </a:p>
          <a:p>
            <a:pPr lvl="1"/>
            <a:endParaRPr lang="en-US" dirty="0"/>
          </a:p>
        </p:txBody>
      </p:sp>
      <p:sp>
        <p:nvSpPr>
          <p:cNvPr id="6" name="TextBox 5"/>
          <p:cNvSpPr txBox="1"/>
          <p:nvPr/>
        </p:nvSpPr>
        <p:spPr>
          <a:xfrm>
            <a:off x="6740768" y="6400801"/>
            <a:ext cx="2098431" cy="307777"/>
          </a:xfrm>
          <a:prstGeom prst="rect">
            <a:avLst/>
          </a:prstGeom>
          <a:noFill/>
        </p:spPr>
        <p:txBody>
          <a:bodyPr wrap="square" rtlCol="0">
            <a:spAutoFit/>
          </a:bodyPr>
          <a:lstStyle/>
          <a:p>
            <a:r>
              <a:rPr lang="en-US" sz="1400" i="1" dirty="0"/>
              <a:t>Gao H N </a:t>
            </a:r>
            <a:r>
              <a:rPr lang="en-US" sz="1400" i="1" dirty="0" err="1"/>
              <a:t>Engl</a:t>
            </a:r>
            <a:r>
              <a:rPr lang="en-US" sz="1400" i="1" dirty="0"/>
              <a:t> J Med 2013 </a:t>
            </a:r>
          </a:p>
        </p:txBody>
      </p:sp>
      <p:cxnSp>
        <p:nvCxnSpPr>
          <p:cNvPr id="5" name="Straight Arrow Connector 4"/>
          <p:cNvCxnSpPr/>
          <p:nvPr/>
        </p:nvCxnSpPr>
        <p:spPr>
          <a:xfrm flipV="1">
            <a:off x="6863017" y="1858945"/>
            <a:ext cx="0" cy="4421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507980" y="4705976"/>
            <a:ext cx="0" cy="4421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8075510" y="3871965"/>
            <a:ext cx="0" cy="22106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338409" y="3014507"/>
            <a:ext cx="524608"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88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63" y="38468"/>
            <a:ext cx="8543418" cy="567298"/>
          </a:xfrm>
        </p:spPr>
        <p:txBody>
          <a:bodyPr/>
          <a:lstStyle/>
          <a:p>
            <a:r>
              <a:rPr lang="en-US" dirty="0"/>
              <a:t>Radiographic Findings with A(H7N9) Pneumonia</a:t>
            </a:r>
          </a:p>
        </p:txBody>
      </p:sp>
      <p:sp>
        <p:nvSpPr>
          <p:cNvPr id="3" name="Content Placeholder 2"/>
          <p:cNvSpPr>
            <a:spLocks noGrp="1"/>
          </p:cNvSpPr>
          <p:nvPr>
            <p:ph idx="1"/>
          </p:nvPr>
        </p:nvSpPr>
        <p:spPr>
          <a:xfrm>
            <a:off x="457200" y="914400"/>
            <a:ext cx="7795847" cy="4525963"/>
          </a:xfrm>
        </p:spPr>
        <p:txBody>
          <a:bodyPr/>
          <a:lstStyle/>
          <a:p>
            <a:pPr marL="0" indent="0">
              <a:buNone/>
            </a:pPr>
            <a:r>
              <a:rPr lang="en-US" sz="2800" dirty="0"/>
              <a:t>Chest CT admission findings (N = 22)</a:t>
            </a:r>
          </a:p>
          <a:p>
            <a:endParaRPr lang="en-US" sz="2800" dirty="0"/>
          </a:p>
          <a:p>
            <a:pPr lvl="1">
              <a:buFont typeface="Arial" panose="020B0604020202020204" pitchFamily="34" charset="0"/>
              <a:buChar char="•"/>
            </a:pPr>
            <a:r>
              <a:rPr lang="en-US" sz="2600" dirty="0"/>
              <a:t>Bilateral ground glass opacities &amp; consolidation: 91%</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Air </a:t>
            </a:r>
            <a:r>
              <a:rPr lang="en-US" sz="2600" dirty="0" err="1"/>
              <a:t>bronchograms</a:t>
            </a:r>
            <a:r>
              <a:rPr lang="en-US" sz="2600" dirty="0"/>
              <a:t>: 68%</a:t>
            </a:r>
          </a:p>
          <a:p>
            <a:pPr lvl="1">
              <a:buFont typeface="Arial" panose="020B0604020202020204" pitchFamily="34" charset="0"/>
              <a:buChar char="•"/>
            </a:pPr>
            <a:endParaRPr lang="en-US" sz="2600" dirty="0"/>
          </a:p>
          <a:p>
            <a:pPr lvl="1">
              <a:buFont typeface="Arial" panose="020B0604020202020204" pitchFamily="34" charset="0"/>
              <a:buChar char="•"/>
            </a:pPr>
            <a:r>
              <a:rPr lang="en-US" sz="2600" dirty="0"/>
              <a:t>Pleural effusion: 55%</a:t>
            </a:r>
          </a:p>
          <a:p>
            <a:pPr lvl="1"/>
            <a:endParaRPr lang="en-US" dirty="0"/>
          </a:p>
        </p:txBody>
      </p:sp>
      <p:sp>
        <p:nvSpPr>
          <p:cNvPr id="4" name="TextBox 3"/>
          <p:cNvSpPr txBox="1"/>
          <p:nvPr/>
        </p:nvSpPr>
        <p:spPr>
          <a:xfrm>
            <a:off x="7174523" y="6389078"/>
            <a:ext cx="1711569" cy="307777"/>
          </a:xfrm>
          <a:prstGeom prst="rect">
            <a:avLst/>
          </a:prstGeom>
          <a:noFill/>
        </p:spPr>
        <p:txBody>
          <a:bodyPr wrap="square" rtlCol="0">
            <a:spAutoFit/>
          </a:bodyPr>
          <a:lstStyle/>
          <a:p>
            <a:r>
              <a:rPr lang="en-US" sz="1400" i="1" dirty="0"/>
              <a:t>Feng </a:t>
            </a:r>
            <a:r>
              <a:rPr lang="en-US" sz="1400" i="1" dirty="0" err="1"/>
              <a:t>PLoS</a:t>
            </a:r>
            <a:r>
              <a:rPr lang="en-US" sz="1400" i="1" dirty="0"/>
              <a:t> ONE 2014 </a:t>
            </a:r>
          </a:p>
        </p:txBody>
      </p:sp>
    </p:spTree>
    <p:extLst>
      <p:ext uri="{BB962C8B-B14F-4D97-AF65-F5344CB8AC3E}">
        <p14:creationId xmlns:p14="http://schemas.microsoft.com/office/powerpoint/2010/main" val="196227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63" y="7329"/>
            <a:ext cx="8543418" cy="567298"/>
          </a:xfrm>
        </p:spPr>
        <p:txBody>
          <a:bodyPr/>
          <a:lstStyle/>
          <a:p>
            <a:r>
              <a:rPr lang="en-US" dirty="0"/>
              <a:t>Radiographic Findings – A(H7N9) pneumonia</a:t>
            </a:r>
          </a:p>
        </p:txBody>
      </p:sp>
      <p:sp>
        <p:nvSpPr>
          <p:cNvPr id="4" name="TextBox 3"/>
          <p:cNvSpPr txBox="1"/>
          <p:nvPr/>
        </p:nvSpPr>
        <p:spPr>
          <a:xfrm>
            <a:off x="6822830" y="6518031"/>
            <a:ext cx="2379783" cy="307777"/>
          </a:xfrm>
          <a:prstGeom prst="rect">
            <a:avLst/>
          </a:prstGeom>
          <a:noFill/>
        </p:spPr>
        <p:txBody>
          <a:bodyPr wrap="square" rtlCol="0">
            <a:spAutoFit/>
          </a:bodyPr>
          <a:lstStyle/>
          <a:p>
            <a:r>
              <a:rPr lang="en-US" sz="1400" i="1" dirty="0"/>
              <a:t>Gao H N </a:t>
            </a:r>
            <a:r>
              <a:rPr lang="en-US" sz="1400" i="1" dirty="0" err="1"/>
              <a:t>Engl</a:t>
            </a:r>
            <a:r>
              <a:rPr lang="en-US" sz="1400" i="1" dirty="0"/>
              <a:t> J Med 2013</a:t>
            </a:r>
          </a:p>
        </p:txBody>
      </p:sp>
      <p:pic>
        <p:nvPicPr>
          <p:cNvPr id="5" name="Picture 4"/>
          <p:cNvPicPr>
            <a:picLocks noChangeAspect="1"/>
          </p:cNvPicPr>
          <p:nvPr/>
        </p:nvPicPr>
        <p:blipFill>
          <a:blip r:embed="rId3"/>
          <a:stretch>
            <a:fillRect/>
          </a:stretch>
        </p:blipFill>
        <p:spPr>
          <a:xfrm>
            <a:off x="1348153" y="437198"/>
            <a:ext cx="5990373" cy="6139735"/>
          </a:xfrm>
          <a:prstGeom prst="rect">
            <a:avLst/>
          </a:prstGeom>
        </p:spPr>
      </p:pic>
    </p:spTree>
    <p:extLst>
      <p:ext uri="{BB962C8B-B14F-4D97-AF65-F5344CB8AC3E}">
        <p14:creationId xmlns:p14="http://schemas.microsoft.com/office/powerpoint/2010/main" val="276213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38" y="38468"/>
            <a:ext cx="8543418" cy="567298"/>
          </a:xfrm>
        </p:spPr>
        <p:txBody>
          <a:bodyPr/>
          <a:lstStyle/>
          <a:p>
            <a:r>
              <a:rPr lang="en-US" dirty="0"/>
              <a:t>Radiographic Findings – A(H7N9) pneumonia</a:t>
            </a:r>
          </a:p>
        </p:txBody>
      </p:sp>
      <p:pic>
        <p:nvPicPr>
          <p:cNvPr id="4" name="Picture 3"/>
          <p:cNvPicPr>
            <a:picLocks noChangeAspect="1"/>
          </p:cNvPicPr>
          <p:nvPr/>
        </p:nvPicPr>
        <p:blipFill>
          <a:blip r:embed="rId3"/>
          <a:stretch>
            <a:fillRect/>
          </a:stretch>
        </p:blipFill>
        <p:spPr>
          <a:xfrm>
            <a:off x="725334" y="1221993"/>
            <a:ext cx="3317963" cy="1770452"/>
          </a:xfrm>
          <a:prstGeom prst="rect">
            <a:avLst/>
          </a:prstGeom>
        </p:spPr>
      </p:pic>
      <p:pic>
        <p:nvPicPr>
          <p:cNvPr id="5" name="Picture 4"/>
          <p:cNvPicPr>
            <a:picLocks noChangeAspect="1"/>
          </p:cNvPicPr>
          <p:nvPr/>
        </p:nvPicPr>
        <p:blipFill>
          <a:blip r:embed="rId4"/>
          <a:stretch>
            <a:fillRect/>
          </a:stretch>
        </p:blipFill>
        <p:spPr>
          <a:xfrm>
            <a:off x="4414313" y="1265950"/>
            <a:ext cx="3861063" cy="1770452"/>
          </a:xfrm>
          <a:prstGeom prst="rect">
            <a:avLst/>
          </a:prstGeom>
        </p:spPr>
      </p:pic>
      <p:sp>
        <p:nvSpPr>
          <p:cNvPr id="6" name="TextBox 5"/>
          <p:cNvSpPr txBox="1"/>
          <p:nvPr/>
        </p:nvSpPr>
        <p:spPr>
          <a:xfrm>
            <a:off x="1764321" y="865243"/>
            <a:ext cx="2133918" cy="369332"/>
          </a:xfrm>
          <a:prstGeom prst="rect">
            <a:avLst/>
          </a:prstGeom>
          <a:noFill/>
        </p:spPr>
        <p:txBody>
          <a:bodyPr wrap="none" rtlCol="0">
            <a:spAutoFit/>
          </a:bodyPr>
          <a:lstStyle/>
          <a:p>
            <a:pPr defTabSz="685800"/>
            <a:r>
              <a:rPr lang="en-US" b="1" dirty="0">
                <a:latin typeface="Arial" panose="020B0604020202020204" pitchFamily="34" charset="0"/>
                <a:cs typeface="Arial" panose="020B0604020202020204" pitchFamily="34" charset="0"/>
              </a:rPr>
              <a:t>27-yo male (died) </a:t>
            </a:r>
          </a:p>
        </p:txBody>
      </p:sp>
      <p:sp>
        <p:nvSpPr>
          <p:cNvPr id="7" name="TextBox 6"/>
          <p:cNvSpPr txBox="1"/>
          <p:nvPr/>
        </p:nvSpPr>
        <p:spPr>
          <a:xfrm>
            <a:off x="5549019" y="934236"/>
            <a:ext cx="2339102" cy="369332"/>
          </a:xfrm>
          <a:prstGeom prst="rect">
            <a:avLst/>
          </a:prstGeom>
          <a:noFill/>
        </p:spPr>
        <p:txBody>
          <a:bodyPr wrap="none" rtlCol="0">
            <a:spAutoFit/>
          </a:bodyPr>
          <a:lstStyle/>
          <a:p>
            <a:pPr defTabSz="685800"/>
            <a:r>
              <a:rPr lang="en-US" b="1" dirty="0">
                <a:latin typeface="Arial" panose="020B0604020202020204" pitchFamily="34" charset="0"/>
                <a:cs typeface="Arial" panose="020B0604020202020204" pitchFamily="34" charset="0"/>
              </a:rPr>
              <a:t>35-yo female (died) </a:t>
            </a:r>
          </a:p>
        </p:txBody>
      </p:sp>
      <p:sp>
        <p:nvSpPr>
          <p:cNvPr id="8" name="TextBox 7"/>
          <p:cNvSpPr txBox="1"/>
          <p:nvPr/>
        </p:nvSpPr>
        <p:spPr>
          <a:xfrm>
            <a:off x="853920" y="2943408"/>
            <a:ext cx="1577676" cy="338554"/>
          </a:xfrm>
          <a:prstGeom prst="rect">
            <a:avLst/>
          </a:prstGeom>
          <a:noFill/>
        </p:spPr>
        <p:txBody>
          <a:bodyPr wrap="none" rtlCol="0">
            <a:spAutoFit/>
          </a:bodyPr>
          <a:lstStyle/>
          <a:p>
            <a:pPr defTabSz="685800"/>
            <a:r>
              <a:rPr lang="en-US" sz="1600" b="1" dirty="0">
                <a:latin typeface="Arial" panose="020B0604020202020204" pitchFamily="34" charset="0"/>
                <a:cs typeface="Arial" panose="020B0604020202020204" pitchFamily="34" charset="0"/>
              </a:rPr>
              <a:t>Illness day #7 </a:t>
            </a:r>
          </a:p>
        </p:txBody>
      </p:sp>
      <p:sp>
        <p:nvSpPr>
          <p:cNvPr id="9" name="TextBox 8"/>
          <p:cNvSpPr txBox="1"/>
          <p:nvPr/>
        </p:nvSpPr>
        <p:spPr>
          <a:xfrm>
            <a:off x="2569759" y="2953799"/>
            <a:ext cx="1691489" cy="338554"/>
          </a:xfrm>
          <a:prstGeom prst="rect">
            <a:avLst/>
          </a:prstGeom>
          <a:noFill/>
        </p:spPr>
        <p:txBody>
          <a:bodyPr wrap="none" rtlCol="0">
            <a:spAutoFit/>
          </a:bodyPr>
          <a:lstStyle/>
          <a:p>
            <a:pPr defTabSz="685800"/>
            <a:r>
              <a:rPr lang="en-US" sz="1600" b="1" dirty="0">
                <a:latin typeface="Arial" panose="020B0604020202020204" pitchFamily="34" charset="0"/>
                <a:cs typeface="Arial" panose="020B0604020202020204" pitchFamily="34" charset="0"/>
              </a:rPr>
              <a:t>Illness day #13 </a:t>
            </a:r>
          </a:p>
        </p:txBody>
      </p:sp>
      <p:sp>
        <p:nvSpPr>
          <p:cNvPr id="10" name="TextBox 9"/>
          <p:cNvSpPr txBox="1"/>
          <p:nvPr/>
        </p:nvSpPr>
        <p:spPr>
          <a:xfrm>
            <a:off x="4718541" y="3025464"/>
            <a:ext cx="1577676" cy="338554"/>
          </a:xfrm>
          <a:prstGeom prst="rect">
            <a:avLst/>
          </a:prstGeom>
          <a:noFill/>
        </p:spPr>
        <p:txBody>
          <a:bodyPr wrap="none" rtlCol="0">
            <a:spAutoFit/>
          </a:bodyPr>
          <a:lstStyle/>
          <a:p>
            <a:pPr defTabSz="685800"/>
            <a:r>
              <a:rPr lang="en-US" sz="1600" b="1" dirty="0">
                <a:latin typeface="Arial" panose="020B0604020202020204" pitchFamily="34" charset="0"/>
                <a:cs typeface="Arial" panose="020B0604020202020204" pitchFamily="34" charset="0"/>
              </a:rPr>
              <a:t>Illness day #7 </a:t>
            </a:r>
          </a:p>
        </p:txBody>
      </p:sp>
      <p:sp>
        <p:nvSpPr>
          <p:cNvPr id="11" name="TextBox 10"/>
          <p:cNvSpPr txBox="1"/>
          <p:nvPr/>
        </p:nvSpPr>
        <p:spPr>
          <a:xfrm>
            <a:off x="6582245" y="3025472"/>
            <a:ext cx="1691489" cy="338554"/>
          </a:xfrm>
          <a:prstGeom prst="rect">
            <a:avLst/>
          </a:prstGeom>
          <a:noFill/>
        </p:spPr>
        <p:txBody>
          <a:bodyPr wrap="none" rtlCol="0">
            <a:spAutoFit/>
          </a:bodyPr>
          <a:lstStyle/>
          <a:p>
            <a:pPr defTabSz="685800"/>
            <a:r>
              <a:rPr lang="en-US" sz="1600" b="1" dirty="0">
                <a:latin typeface="Arial" panose="020B0604020202020204" pitchFamily="34" charset="0"/>
                <a:cs typeface="Arial" panose="020B0604020202020204" pitchFamily="34" charset="0"/>
              </a:rPr>
              <a:t>Illness day #13 </a:t>
            </a:r>
          </a:p>
        </p:txBody>
      </p:sp>
      <p:pic>
        <p:nvPicPr>
          <p:cNvPr id="12" name="Picture 11"/>
          <p:cNvPicPr>
            <a:picLocks noChangeAspect="1"/>
          </p:cNvPicPr>
          <p:nvPr/>
        </p:nvPicPr>
        <p:blipFill>
          <a:blip r:embed="rId5"/>
          <a:stretch>
            <a:fillRect/>
          </a:stretch>
        </p:blipFill>
        <p:spPr>
          <a:xfrm>
            <a:off x="1041857" y="3772800"/>
            <a:ext cx="2128445" cy="1577187"/>
          </a:xfrm>
          <a:prstGeom prst="rect">
            <a:avLst/>
          </a:prstGeom>
        </p:spPr>
      </p:pic>
      <p:pic>
        <p:nvPicPr>
          <p:cNvPr id="13" name="Picture 12"/>
          <p:cNvPicPr>
            <a:picLocks noChangeAspect="1"/>
          </p:cNvPicPr>
          <p:nvPr/>
        </p:nvPicPr>
        <p:blipFill>
          <a:blip r:embed="rId6"/>
          <a:stretch>
            <a:fillRect/>
          </a:stretch>
        </p:blipFill>
        <p:spPr>
          <a:xfrm>
            <a:off x="3286205" y="3796730"/>
            <a:ext cx="2240651" cy="1594336"/>
          </a:xfrm>
          <a:prstGeom prst="rect">
            <a:avLst/>
          </a:prstGeom>
        </p:spPr>
      </p:pic>
      <p:pic>
        <p:nvPicPr>
          <p:cNvPr id="14" name="Picture 13"/>
          <p:cNvPicPr>
            <a:picLocks noChangeAspect="1"/>
          </p:cNvPicPr>
          <p:nvPr/>
        </p:nvPicPr>
        <p:blipFill>
          <a:blip r:embed="rId7"/>
          <a:stretch>
            <a:fillRect/>
          </a:stretch>
        </p:blipFill>
        <p:spPr>
          <a:xfrm>
            <a:off x="5616046" y="3829234"/>
            <a:ext cx="2227882" cy="1585762"/>
          </a:xfrm>
          <a:prstGeom prst="rect">
            <a:avLst/>
          </a:prstGeom>
        </p:spPr>
      </p:pic>
      <p:sp>
        <p:nvSpPr>
          <p:cNvPr id="15" name="TextBox 14"/>
          <p:cNvSpPr txBox="1"/>
          <p:nvPr/>
        </p:nvSpPr>
        <p:spPr>
          <a:xfrm>
            <a:off x="2566241" y="3448315"/>
            <a:ext cx="3556835" cy="369332"/>
          </a:xfrm>
          <a:prstGeom prst="rect">
            <a:avLst/>
          </a:prstGeom>
          <a:noFill/>
        </p:spPr>
        <p:txBody>
          <a:bodyPr wrap="square" rtlCol="0">
            <a:spAutoFit/>
          </a:bodyPr>
          <a:lstStyle/>
          <a:p>
            <a:pPr algn="ctr" defTabSz="685800"/>
            <a:r>
              <a:rPr lang="en-US" b="1" dirty="0">
                <a:latin typeface="Arial" panose="020B0604020202020204" pitchFamily="34" charset="0"/>
                <a:cs typeface="Arial" panose="020B0604020202020204" pitchFamily="34" charset="0"/>
              </a:rPr>
              <a:t>61-yo female (survived) </a:t>
            </a:r>
          </a:p>
        </p:txBody>
      </p:sp>
      <p:sp>
        <p:nvSpPr>
          <p:cNvPr id="16" name="TextBox 15"/>
          <p:cNvSpPr txBox="1"/>
          <p:nvPr/>
        </p:nvSpPr>
        <p:spPr>
          <a:xfrm>
            <a:off x="1332164" y="5373819"/>
            <a:ext cx="1941557" cy="338554"/>
          </a:xfrm>
          <a:prstGeom prst="rect">
            <a:avLst/>
          </a:prstGeom>
          <a:noFill/>
        </p:spPr>
        <p:txBody>
          <a:bodyPr wrap="none" rtlCol="0">
            <a:spAutoFit/>
          </a:bodyPr>
          <a:lstStyle/>
          <a:p>
            <a:pPr defTabSz="685800"/>
            <a:r>
              <a:rPr lang="en-US" sz="1600" b="1" dirty="0">
                <a:latin typeface="Arial" panose="020B0604020202020204" pitchFamily="34" charset="0"/>
                <a:cs typeface="Arial" panose="020B0604020202020204" pitchFamily="34" charset="0"/>
              </a:rPr>
              <a:t>Day of admission </a:t>
            </a:r>
          </a:p>
        </p:txBody>
      </p:sp>
      <p:sp>
        <p:nvSpPr>
          <p:cNvPr id="17" name="TextBox 16"/>
          <p:cNvSpPr txBox="1"/>
          <p:nvPr/>
        </p:nvSpPr>
        <p:spPr>
          <a:xfrm>
            <a:off x="3706887" y="5420708"/>
            <a:ext cx="1672253" cy="338554"/>
          </a:xfrm>
          <a:prstGeom prst="rect">
            <a:avLst/>
          </a:prstGeom>
          <a:noFill/>
        </p:spPr>
        <p:txBody>
          <a:bodyPr wrap="none" rtlCol="0">
            <a:spAutoFit/>
          </a:bodyPr>
          <a:lstStyle/>
          <a:p>
            <a:pPr defTabSz="685800"/>
            <a:r>
              <a:rPr lang="en-US" sz="1600" b="1" dirty="0">
                <a:latin typeface="Arial" panose="020B0604020202020204" pitchFamily="34" charset="0"/>
                <a:cs typeface="Arial" panose="020B0604020202020204" pitchFamily="34" charset="0"/>
              </a:rPr>
              <a:t>Hospital day #</a:t>
            </a:r>
            <a:r>
              <a:rPr lang="en-US" sz="1350" b="1" dirty="0">
                <a:latin typeface="Arial" panose="020B0604020202020204" pitchFamily="34" charset="0"/>
                <a:cs typeface="Arial" panose="020B0604020202020204" pitchFamily="34" charset="0"/>
              </a:rPr>
              <a:t>4</a:t>
            </a:r>
          </a:p>
        </p:txBody>
      </p:sp>
      <p:sp>
        <p:nvSpPr>
          <p:cNvPr id="18" name="TextBox 17"/>
          <p:cNvSpPr txBox="1"/>
          <p:nvPr/>
        </p:nvSpPr>
        <p:spPr>
          <a:xfrm>
            <a:off x="5958778" y="5420704"/>
            <a:ext cx="1803699" cy="338554"/>
          </a:xfrm>
          <a:prstGeom prst="rect">
            <a:avLst/>
          </a:prstGeom>
          <a:noFill/>
        </p:spPr>
        <p:txBody>
          <a:bodyPr wrap="none" rtlCol="0">
            <a:spAutoFit/>
          </a:bodyPr>
          <a:lstStyle/>
          <a:p>
            <a:pPr defTabSz="685800"/>
            <a:r>
              <a:rPr lang="en-US" sz="1600" b="1" dirty="0">
                <a:latin typeface="Arial" panose="020B0604020202020204" pitchFamily="34" charset="0"/>
                <a:cs typeface="Arial" panose="020B0604020202020204" pitchFamily="34" charset="0"/>
              </a:rPr>
              <a:t>Hospital day #13</a:t>
            </a:r>
          </a:p>
        </p:txBody>
      </p:sp>
      <p:sp>
        <p:nvSpPr>
          <p:cNvPr id="19" name="TextBox 18"/>
          <p:cNvSpPr txBox="1"/>
          <p:nvPr/>
        </p:nvSpPr>
        <p:spPr>
          <a:xfrm>
            <a:off x="6581105" y="6310440"/>
            <a:ext cx="2472413" cy="523220"/>
          </a:xfrm>
          <a:prstGeom prst="rect">
            <a:avLst/>
          </a:prstGeom>
          <a:noFill/>
        </p:spPr>
        <p:txBody>
          <a:bodyPr wrap="square" rtlCol="0">
            <a:spAutoFit/>
          </a:bodyPr>
          <a:lstStyle/>
          <a:p>
            <a:pPr defTabSz="685800"/>
            <a:r>
              <a:rPr lang="en-US" sz="1400" i="1" dirty="0">
                <a:latin typeface="Calibri"/>
              </a:rPr>
              <a:t>Gao R NEJM 2013; Wang </a:t>
            </a:r>
            <a:r>
              <a:rPr lang="en-US" sz="1400" i="1" dirty="0" err="1">
                <a:latin typeface="Calibri"/>
              </a:rPr>
              <a:t>Amer</a:t>
            </a:r>
            <a:r>
              <a:rPr lang="en-US" sz="1400" i="1" dirty="0">
                <a:latin typeface="Calibri"/>
              </a:rPr>
              <a:t> J </a:t>
            </a:r>
            <a:r>
              <a:rPr lang="en-US" sz="1400" i="1" dirty="0" err="1">
                <a:latin typeface="Calibri"/>
              </a:rPr>
              <a:t>Resp</a:t>
            </a:r>
            <a:r>
              <a:rPr lang="en-US" sz="1400" i="1" dirty="0">
                <a:latin typeface="Calibri"/>
              </a:rPr>
              <a:t> </a:t>
            </a:r>
            <a:r>
              <a:rPr lang="en-US" sz="1400" i="1" dirty="0" err="1">
                <a:latin typeface="Calibri"/>
              </a:rPr>
              <a:t>Crit</a:t>
            </a:r>
            <a:r>
              <a:rPr lang="en-US" sz="1400" i="1" dirty="0">
                <a:latin typeface="Calibri"/>
              </a:rPr>
              <a:t> Care Med 2013</a:t>
            </a:r>
          </a:p>
        </p:txBody>
      </p:sp>
    </p:spTree>
    <p:extLst>
      <p:ext uri="{BB962C8B-B14F-4D97-AF65-F5344CB8AC3E}">
        <p14:creationId xmlns:p14="http://schemas.microsoft.com/office/powerpoint/2010/main" val="289404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63" y="11551"/>
            <a:ext cx="8543418" cy="567298"/>
          </a:xfrm>
        </p:spPr>
        <p:txBody>
          <a:bodyPr/>
          <a:lstStyle/>
          <a:p>
            <a:r>
              <a:rPr lang="en-US" dirty="0"/>
              <a:t>Clinical Complications in Hospitalized A(H7N9) Patients</a:t>
            </a:r>
          </a:p>
        </p:txBody>
      </p:sp>
      <p:sp>
        <p:nvSpPr>
          <p:cNvPr id="4" name="TextBox 3"/>
          <p:cNvSpPr txBox="1"/>
          <p:nvPr/>
        </p:nvSpPr>
        <p:spPr>
          <a:xfrm>
            <a:off x="6764217" y="6550223"/>
            <a:ext cx="2379783" cy="307777"/>
          </a:xfrm>
          <a:prstGeom prst="rect">
            <a:avLst/>
          </a:prstGeom>
          <a:noFill/>
        </p:spPr>
        <p:txBody>
          <a:bodyPr wrap="square" rtlCol="0">
            <a:spAutoFit/>
          </a:bodyPr>
          <a:lstStyle/>
          <a:p>
            <a:r>
              <a:rPr lang="en-US" sz="1400" i="1" dirty="0"/>
              <a:t>Gao H N </a:t>
            </a:r>
            <a:r>
              <a:rPr lang="en-US" sz="1400" i="1" dirty="0" err="1"/>
              <a:t>Engl</a:t>
            </a:r>
            <a:r>
              <a:rPr lang="en-US" sz="1400" i="1" dirty="0"/>
              <a:t> J Med 2013 </a:t>
            </a:r>
          </a:p>
        </p:txBody>
      </p:sp>
      <p:graphicFrame>
        <p:nvGraphicFramePr>
          <p:cNvPr id="6" name="Table 5"/>
          <p:cNvGraphicFramePr>
            <a:graphicFrameLocks noGrp="1"/>
          </p:cNvGraphicFramePr>
          <p:nvPr>
            <p:extLst>
              <p:ext uri="{D42A27DB-BD31-4B8C-83A1-F6EECF244321}">
                <p14:modId xmlns:p14="http://schemas.microsoft.com/office/powerpoint/2010/main" val="482668460"/>
              </p:ext>
            </p:extLst>
          </p:nvPr>
        </p:nvGraphicFramePr>
        <p:xfrm>
          <a:off x="364060" y="803598"/>
          <a:ext cx="8123274" cy="5366923"/>
        </p:xfrm>
        <a:graphic>
          <a:graphicData uri="http://schemas.openxmlformats.org/drawingml/2006/table">
            <a:tbl>
              <a:tblPr>
                <a:tableStyleId>{C4B1156A-380E-4F78-BDF5-A606A8083BF9}</a:tableStyleId>
              </a:tblPr>
              <a:tblGrid>
                <a:gridCol w="6153698">
                  <a:extLst>
                    <a:ext uri="{9D8B030D-6E8A-4147-A177-3AD203B41FA5}">
                      <a16:colId xmlns:a16="http://schemas.microsoft.com/office/drawing/2014/main" val="3018495688"/>
                    </a:ext>
                  </a:extLst>
                </a:gridCol>
                <a:gridCol w="1969576">
                  <a:extLst>
                    <a:ext uri="{9D8B030D-6E8A-4147-A177-3AD203B41FA5}">
                      <a16:colId xmlns:a16="http://schemas.microsoft.com/office/drawing/2014/main" val="1355039178"/>
                    </a:ext>
                  </a:extLst>
                </a:gridCol>
              </a:tblGrid>
              <a:tr h="482871">
                <a:tc>
                  <a:txBody>
                    <a:bodyPr/>
                    <a:lstStyle/>
                    <a:p>
                      <a:r>
                        <a:rPr lang="en-US" sz="2200" dirty="0"/>
                        <a:t>Pneumonia</a:t>
                      </a:r>
                    </a:p>
                  </a:txBody>
                  <a:tcPr/>
                </a:tc>
                <a:tc>
                  <a:txBody>
                    <a:bodyPr/>
                    <a:lstStyle/>
                    <a:p>
                      <a:r>
                        <a:rPr lang="en-US" sz="2200" dirty="0"/>
                        <a:t>97%</a:t>
                      </a:r>
                    </a:p>
                  </a:txBody>
                  <a:tcPr/>
                </a:tc>
                <a:extLst>
                  <a:ext uri="{0D108BD9-81ED-4DB2-BD59-A6C34878D82A}">
                    <a16:rowId xmlns:a16="http://schemas.microsoft.com/office/drawing/2014/main" val="2443087825"/>
                  </a:ext>
                </a:extLst>
              </a:tr>
              <a:tr h="722054">
                <a:tc>
                  <a:txBody>
                    <a:bodyPr/>
                    <a:lstStyle/>
                    <a:p>
                      <a:r>
                        <a:rPr lang="en-US" sz="2200" dirty="0"/>
                        <a:t>Hypoxemia requiring supplemental oxygen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100%</a:t>
                      </a:r>
                    </a:p>
                    <a:p>
                      <a:endParaRPr lang="en-US" sz="2200" dirty="0"/>
                    </a:p>
                  </a:txBody>
                  <a:tcPr/>
                </a:tc>
                <a:extLst>
                  <a:ext uri="{0D108BD9-81ED-4DB2-BD59-A6C34878D82A}">
                    <a16:rowId xmlns:a16="http://schemas.microsoft.com/office/drawing/2014/main" val="2673306278"/>
                  </a:ext>
                </a:extLst>
              </a:tr>
              <a:tr h="722054">
                <a:tc>
                  <a:txBody>
                    <a:bodyPr/>
                    <a:lstStyle/>
                    <a:p>
                      <a:r>
                        <a:rPr lang="en-US" sz="2200" dirty="0"/>
                        <a:t>Respiratory failure (requiring invasive mechanical ventilation)</a:t>
                      </a:r>
                    </a:p>
                  </a:txBody>
                  <a:tcPr/>
                </a:tc>
                <a:tc>
                  <a:txBody>
                    <a:bodyPr/>
                    <a:lstStyle/>
                    <a:p>
                      <a:r>
                        <a:rPr lang="en-US" sz="2200" dirty="0"/>
                        <a:t>59%</a:t>
                      </a:r>
                    </a:p>
                  </a:txBody>
                  <a:tcPr/>
                </a:tc>
                <a:extLst>
                  <a:ext uri="{0D108BD9-81ED-4DB2-BD59-A6C34878D82A}">
                    <a16:rowId xmlns:a16="http://schemas.microsoft.com/office/drawing/2014/main" val="3710666959"/>
                  </a:ext>
                </a:extLst>
              </a:tr>
              <a:tr h="550943">
                <a:tc>
                  <a:txBody>
                    <a:bodyPr/>
                    <a:lstStyle/>
                    <a:p>
                      <a:r>
                        <a:rPr lang="en-US" sz="2200" dirty="0"/>
                        <a:t>Acute Respiratory Distress Syndrome (ARDS)</a:t>
                      </a:r>
                    </a:p>
                  </a:txBody>
                  <a:tcPr/>
                </a:tc>
                <a:tc>
                  <a:txBody>
                    <a:bodyPr/>
                    <a:lstStyle/>
                    <a:p>
                      <a:r>
                        <a:rPr lang="en-US" sz="2200" dirty="0"/>
                        <a:t>71%</a:t>
                      </a:r>
                    </a:p>
                  </a:txBody>
                  <a:tcPr/>
                </a:tc>
                <a:extLst>
                  <a:ext uri="{0D108BD9-81ED-4DB2-BD59-A6C34878D82A}">
                    <a16:rowId xmlns:a16="http://schemas.microsoft.com/office/drawing/2014/main" val="2983532929"/>
                  </a:ext>
                </a:extLst>
              </a:tr>
              <a:tr h="722054">
                <a:tc>
                  <a:txBody>
                    <a:bodyPr/>
                    <a:lstStyle/>
                    <a:p>
                      <a:r>
                        <a:rPr lang="en-US" sz="2200" dirty="0"/>
                        <a:t>Shock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26%</a:t>
                      </a:r>
                    </a:p>
                    <a:p>
                      <a:endParaRPr lang="en-US" sz="2200" dirty="0"/>
                    </a:p>
                  </a:txBody>
                  <a:tcPr/>
                </a:tc>
                <a:extLst>
                  <a:ext uri="{0D108BD9-81ED-4DB2-BD59-A6C34878D82A}">
                    <a16:rowId xmlns:a16="http://schemas.microsoft.com/office/drawing/2014/main" val="620600073"/>
                  </a:ext>
                </a:extLst>
              </a:tr>
              <a:tr h="722054">
                <a:tc>
                  <a:txBody>
                    <a:bodyPr/>
                    <a:lstStyle/>
                    <a:p>
                      <a:r>
                        <a:rPr lang="en-US" sz="2200" dirty="0"/>
                        <a:t>Renal failure requiring continuous renal replacement therapy (CRRT)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26%</a:t>
                      </a:r>
                    </a:p>
                    <a:p>
                      <a:endParaRPr lang="en-US" sz="2200" dirty="0"/>
                    </a:p>
                  </a:txBody>
                  <a:tcPr/>
                </a:tc>
                <a:extLst>
                  <a:ext uri="{0D108BD9-81ED-4DB2-BD59-A6C34878D82A}">
                    <a16:rowId xmlns:a16="http://schemas.microsoft.com/office/drawing/2014/main" val="1584899500"/>
                  </a:ext>
                </a:extLst>
              </a:tr>
              <a:tr h="523109">
                <a:tc>
                  <a:txBody>
                    <a:bodyPr/>
                    <a:lstStyle/>
                    <a:p>
                      <a:r>
                        <a:rPr lang="en-US" sz="2200" dirty="0"/>
                        <a:t>Acute kidney injury</a:t>
                      </a:r>
                    </a:p>
                  </a:txBody>
                  <a:tcPr/>
                </a:tc>
                <a:tc>
                  <a:txBody>
                    <a:bodyPr/>
                    <a:lstStyle/>
                    <a:p>
                      <a:r>
                        <a:rPr lang="en-US" sz="2200" dirty="0"/>
                        <a:t>16%</a:t>
                      </a:r>
                    </a:p>
                  </a:txBody>
                  <a:tcPr/>
                </a:tc>
                <a:extLst>
                  <a:ext uri="{0D108BD9-81ED-4DB2-BD59-A6C34878D82A}">
                    <a16:rowId xmlns:a16="http://schemas.microsoft.com/office/drawing/2014/main" val="3665053534"/>
                  </a:ext>
                </a:extLst>
              </a:tr>
              <a:tr h="722054">
                <a:tc>
                  <a:txBody>
                    <a:bodyPr/>
                    <a:lstStyle/>
                    <a:p>
                      <a:r>
                        <a:rPr lang="en-US" sz="2200" dirty="0"/>
                        <a:t>Rhabdomyolysis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10% </a:t>
                      </a:r>
                    </a:p>
                    <a:p>
                      <a:endParaRPr lang="en-US" sz="2200" dirty="0"/>
                    </a:p>
                  </a:txBody>
                  <a:tcPr/>
                </a:tc>
                <a:extLst>
                  <a:ext uri="{0D108BD9-81ED-4DB2-BD59-A6C34878D82A}">
                    <a16:rowId xmlns:a16="http://schemas.microsoft.com/office/drawing/2014/main" val="1346877074"/>
                  </a:ext>
                </a:extLst>
              </a:tr>
            </a:tbl>
          </a:graphicData>
        </a:graphic>
      </p:graphicFrame>
    </p:spTree>
    <p:extLst>
      <p:ext uri="{BB962C8B-B14F-4D97-AF65-F5344CB8AC3E}">
        <p14:creationId xmlns:p14="http://schemas.microsoft.com/office/powerpoint/2010/main" val="234204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988" y="23954"/>
            <a:ext cx="8543418" cy="567298"/>
          </a:xfrm>
        </p:spPr>
        <p:txBody>
          <a:bodyPr/>
          <a:lstStyle/>
          <a:p>
            <a:r>
              <a:rPr lang="en-US" dirty="0"/>
              <a:t>Clinical Complications in Hospitalized A(H7N9) Patients</a:t>
            </a:r>
          </a:p>
        </p:txBody>
      </p:sp>
      <p:sp>
        <p:nvSpPr>
          <p:cNvPr id="3" name="Content Placeholder 2"/>
          <p:cNvSpPr>
            <a:spLocks noGrp="1"/>
          </p:cNvSpPr>
          <p:nvPr>
            <p:ph idx="1"/>
          </p:nvPr>
        </p:nvSpPr>
        <p:spPr>
          <a:xfrm>
            <a:off x="457200" y="914400"/>
            <a:ext cx="8048128" cy="5241851"/>
          </a:xfrm>
        </p:spPr>
        <p:txBody>
          <a:bodyPr>
            <a:normAutofit/>
          </a:bodyPr>
          <a:lstStyle/>
          <a:p>
            <a:pPr marL="0" indent="0">
              <a:buNone/>
            </a:pPr>
            <a:r>
              <a:rPr lang="en-US" sz="3700" dirty="0"/>
              <a:t>Fatal complications:</a:t>
            </a:r>
          </a:p>
          <a:p>
            <a:pPr lvl="1">
              <a:buFont typeface="Arial" panose="020B0604020202020204" pitchFamily="34" charset="0"/>
              <a:buChar char="•"/>
            </a:pPr>
            <a:r>
              <a:rPr lang="en-US" sz="3400" dirty="0"/>
              <a:t>Refractory hypoxemia </a:t>
            </a:r>
          </a:p>
          <a:p>
            <a:pPr lvl="1">
              <a:buFont typeface="Arial" panose="020B0604020202020204" pitchFamily="34" charset="0"/>
              <a:buChar char="•"/>
            </a:pPr>
            <a:r>
              <a:rPr lang="en-US" sz="3400" dirty="0"/>
              <a:t>Shock </a:t>
            </a:r>
          </a:p>
          <a:p>
            <a:pPr lvl="1">
              <a:buFont typeface="Arial" panose="020B0604020202020204" pitchFamily="34" charset="0"/>
              <a:buChar char="•"/>
            </a:pPr>
            <a:r>
              <a:rPr lang="en-US" sz="3400" dirty="0"/>
              <a:t>Acute heart failure </a:t>
            </a:r>
          </a:p>
          <a:p>
            <a:pPr lvl="1">
              <a:buFont typeface="Arial" panose="020B0604020202020204" pitchFamily="34" charset="0"/>
              <a:buChar char="•"/>
            </a:pPr>
            <a:r>
              <a:rPr lang="en-US" sz="3400" dirty="0"/>
              <a:t>Secondary bacterial or fungal infection (nosocomial infection)</a:t>
            </a:r>
          </a:p>
          <a:p>
            <a:pPr lvl="1">
              <a:buFont typeface="Arial" panose="020B0604020202020204" pitchFamily="34" charset="0"/>
              <a:buChar char="•"/>
            </a:pPr>
            <a:r>
              <a:rPr lang="en-US" sz="3400" dirty="0"/>
              <a:t>Arrhythmia</a:t>
            </a:r>
          </a:p>
          <a:p>
            <a:pPr marL="0" indent="0">
              <a:buNone/>
            </a:pPr>
            <a:r>
              <a:rPr lang="en-US" dirty="0"/>
              <a:t> </a:t>
            </a:r>
          </a:p>
          <a:p>
            <a:endParaRPr lang="en-US" dirty="0"/>
          </a:p>
        </p:txBody>
      </p:sp>
      <p:sp>
        <p:nvSpPr>
          <p:cNvPr id="4" name="TextBox 3"/>
          <p:cNvSpPr txBox="1"/>
          <p:nvPr/>
        </p:nvSpPr>
        <p:spPr>
          <a:xfrm>
            <a:off x="6822830" y="6459416"/>
            <a:ext cx="2379783" cy="307777"/>
          </a:xfrm>
          <a:prstGeom prst="rect">
            <a:avLst/>
          </a:prstGeom>
          <a:noFill/>
        </p:spPr>
        <p:txBody>
          <a:bodyPr wrap="square" rtlCol="0">
            <a:spAutoFit/>
          </a:bodyPr>
          <a:lstStyle/>
          <a:p>
            <a:r>
              <a:rPr lang="en-US" sz="1400" i="1" dirty="0"/>
              <a:t>Gao H N </a:t>
            </a:r>
            <a:r>
              <a:rPr lang="en-US" sz="1400" i="1" dirty="0" err="1"/>
              <a:t>Engl</a:t>
            </a:r>
            <a:r>
              <a:rPr lang="en-US" sz="1400" i="1" dirty="0"/>
              <a:t> J Med 2013 </a:t>
            </a:r>
          </a:p>
        </p:txBody>
      </p:sp>
    </p:spTree>
    <p:extLst>
      <p:ext uri="{BB962C8B-B14F-4D97-AF65-F5344CB8AC3E}">
        <p14:creationId xmlns:p14="http://schemas.microsoft.com/office/powerpoint/2010/main" val="238926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13" y="111038"/>
            <a:ext cx="8543418" cy="567298"/>
          </a:xfrm>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normAutofit fontScale="85000" lnSpcReduction="20000"/>
          </a:bodyPr>
          <a:lstStyle/>
          <a:p>
            <a:pPr marL="0" indent="0">
              <a:buNone/>
            </a:pPr>
            <a:r>
              <a:rPr lang="en-US" dirty="0"/>
              <a:t>In your country/region, do you typically have all the necessary equipment and capacity to quickly diagnose and treat patients with novel influenza A virus infections and with related clinical complications?</a:t>
            </a:r>
          </a:p>
          <a:p>
            <a:pPr marL="0" indent="0">
              <a:buNone/>
            </a:pPr>
            <a:endParaRPr lang="en-US" dirty="0"/>
          </a:p>
          <a:p>
            <a:pPr marL="0" indent="0">
              <a:buNone/>
            </a:pPr>
            <a:r>
              <a:rPr lang="en-US" dirty="0"/>
              <a:t>If not, what types of equipment and capacity do you most need?</a:t>
            </a:r>
          </a:p>
          <a:p>
            <a:pPr marL="0" indent="0">
              <a:buNone/>
            </a:pPr>
            <a:endParaRPr lang="en-US" dirty="0"/>
          </a:p>
          <a:p>
            <a:pPr marL="0" indent="0">
              <a:buNone/>
            </a:pPr>
            <a:r>
              <a:rPr lang="en-US" dirty="0"/>
              <a:t>What systems does your country have in place to assess equipment and capacity needs at the sub-national level?</a:t>
            </a:r>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2879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81" y="23958"/>
            <a:ext cx="8543418" cy="567298"/>
          </a:xfrm>
        </p:spPr>
        <p:txBody>
          <a:bodyPr/>
          <a:lstStyle/>
          <a:p>
            <a:r>
              <a:rPr lang="en-US" dirty="0"/>
              <a:t>A(H7N9) Virus Infection Induces Cytokines &amp; Chemokines </a:t>
            </a:r>
          </a:p>
        </p:txBody>
      </p:sp>
      <p:pic>
        <p:nvPicPr>
          <p:cNvPr id="6" name="Picture 5"/>
          <p:cNvPicPr>
            <a:picLocks noChangeAspect="1"/>
          </p:cNvPicPr>
          <p:nvPr/>
        </p:nvPicPr>
        <p:blipFill>
          <a:blip r:embed="rId3"/>
          <a:stretch>
            <a:fillRect/>
          </a:stretch>
        </p:blipFill>
        <p:spPr>
          <a:xfrm>
            <a:off x="904875" y="1337223"/>
            <a:ext cx="3429427" cy="1296870"/>
          </a:xfrm>
          <a:prstGeom prst="rect">
            <a:avLst/>
          </a:prstGeom>
        </p:spPr>
      </p:pic>
      <p:pic>
        <p:nvPicPr>
          <p:cNvPr id="8" name="Picture 7"/>
          <p:cNvPicPr>
            <a:picLocks noChangeAspect="1"/>
          </p:cNvPicPr>
          <p:nvPr/>
        </p:nvPicPr>
        <p:blipFill>
          <a:blip r:embed="rId4"/>
          <a:stretch>
            <a:fillRect/>
          </a:stretch>
        </p:blipFill>
        <p:spPr>
          <a:xfrm>
            <a:off x="4614815" y="1337224"/>
            <a:ext cx="3293192" cy="1300454"/>
          </a:xfrm>
          <a:prstGeom prst="rect">
            <a:avLst/>
          </a:prstGeom>
        </p:spPr>
      </p:pic>
      <p:pic>
        <p:nvPicPr>
          <p:cNvPr id="10" name="Picture 9"/>
          <p:cNvPicPr>
            <a:picLocks noChangeAspect="1"/>
          </p:cNvPicPr>
          <p:nvPr/>
        </p:nvPicPr>
        <p:blipFill>
          <a:blip r:embed="rId5"/>
          <a:stretch>
            <a:fillRect/>
          </a:stretch>
        </p:blipFill>
        <p:spPr>
          <a:xfrm>
            <a:off x="780610" y="2998812"/>
            <a:ext cx="3553691" cy="2300760"/>
          </a:xfrm>
          <a:prstGeom prst="rect">
            <a:avLst/>
          </a:prstGeom>
        </p:spPr>
      </p:pic>
      <p:pic>
        <p:nvPicPr>
          <p:cNvPr id="12" name="Picture 11"/>
          <p:cNvPicPr>
            <a:picLocks noChangeAspect="1"/>
          </p:cNvPicPr>
          <p:nvPr/>
        </p:nvPicPr>
        <p:blipFill>
          <a:blip r:embed="rId6"/>
          <a:stretch>
            <a:fillRect/>
          </a:stretch>
        </p:blipFill>
        <p:spPr>
          <a:xfrm>
            <a:off x="4425697" y="2998812"/>
            <a:ext cx="4511498" cy="1021576"/>
          </a:xfrm>
          <a:prstGeom prst="rect">
            <a:avLst/>
          </a:prstGeom>
        </p:spPr>
      </p:pic>
      <p:sp>
        <p:nvSpPr>
          <p:cNvPr id="7" name="TextBox 6"/>
          <p:cNvSpPr txBox="1"/>
          <p:nvPr/>
        </p:nvSpPr>
        <p:spPr>
          <a:xfrm>
            <a:off x="5556739" y="6154618"/>
            <a:ext cx="3540369" cy="523220"/>
          </a:xfrm>
          <a:prstGeom prst="rect">
            <a:avLst/>
          </a:prstGeom>
          <a:noFill/>
        </p:spPr>
        <p:txBody>
          <a:bodyPr wrap="square" rtlCol="0">
            <a:spAutoFit/>
          </a:bodyPr>
          <a:lstStyle/>
          <a:p>
            <a:r>
              <a:rPr lang="en-US" sz="1400" i="1" dirty="0"/>
              <a:t>Zhao J Gen Virology 2016; Zeng J Virology 2015; Guo </a:t>
            </a:r>
            <a:r>
              <a:rPr lang="en-US" sz="1400" i="1" dirty="0" err="1"/>
              <a:t>Sci</a:t>
            </a:r>
            <a:r>
              <a:rPr lang="en-US" sz="1400" i="1" dirty="0"/>
              <a:t> Reports 2015; Wang PNAS 2014 </a:t>
            </a:r>
          </a:p>
        </p:txBody>
      </p:sp>
    </p:spTree>
    <p:extLst>
      <p:ext uri="{BB962C8B-B14F-4D97-AF65-F5344CB8AC3E}">
        <p14:creationId xmlns:p14="http://schemas.microsoft.com/office/powerpoint/2010/main" val="2405298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38" y="23953"/>
            <a:ext cx="8543418" cy="567298"/>
          </a:xfrm>
        </p:spPr>
        <p:txBody>
          <a:bodyPr/>
          <a:lstStyle/>
          <a:p>
            <a:r>
              <a:rPr lang="en-US" dirty="0"/>
              <a:t>A(H7N9) Virus Infection Induces Cytokines &amp; Chemokines </a:t>
            </a:r>
          </a:p>
        </p:txBody>
      </p:sp>
      <p:sp>
        <p:nvSpPr>
          <p:cNvPr id="3" name="Content Placeholder 2"/>
          <p:cNvSpPr>
            <a:spLocks noGrp="1"/>
          </p:cNvSpPr>
          <p:nvPr>
            <p:ph idx="1"/>
          </p:nvPr>
        </p:nvSpPr>
        <p:spPr>
          <a:xfrm>
            <a:off x="157716" y="595950"/>
            <a:ext cx="8591107" cy="5684269"/>
          </a:xfrm>
        </p:spPr>
        <p:txBody>
          <a:bodyPr>
            <a:normAutofit/>
          </a:bodyPr>
          <a:lstStyle/>
          <a:p>
            <a:pPr marL="0" indent="0">
              <a:buNone/>
            </a:pPr>
            <a:r>
              <a:rPr lang="en-US" sz="2800" dirty="0"/>
              <a:t>A(H7N9) virus infection of the respiratory tract induces pro-inflammatory cytokines and chemokines</a:t>
            </a:r>
            <a:br>
              <a:rPr lang="en-US" sz="2800" dirty="0"/>
            </a:br>
            <a:endParaRPr lang="en-US" sz="2800" dirty="0"/>
          </a:p>
          <a:p>
            <a:pPr lvl="1">
              <a:buFont typeface="Arial" panose="020B0604020202020204" pitchFamily="34" charset="0"/>
              <a:buChar char="•"/>
            </a:pPr>
            <a:r>
              <a:rPr lang="en-US" sz="2400" dirty="0"/>
              <a:t>From </a:t>
            </a:r>
            <a:r>
              <a:rPr lang="en-US" sz="2400" i="1" dirty="0"/>
              <a:t>in-vitro</a:t>
            </a:r>
            <a:r>
              <a:rPr lang="en-US" sz="2400" dirty="0"/>
              <a:t>, and </a:t>
            </a:r>
            <a:r>
              <a:rPr lang="en-US" sz="2400" i="1" dirty="0"/>
              <a:t>in-vivo studies</a:t>
            </a:r>
            <a:r>
              <a:rPr lang="en-US" sz="2400" dirty="0"/>
              <a:t>, and A(H7N9) patients </a:t>
            </a:r>
            <a:br>
              <a:rPr lang="en-US" sz="2400" dirty="0"/>
            </a:br>
            <a:endParaRPr lang="en-US" sz="2400" dirty="0"/>
          </a:p>
          <a:p>
            <a:pPr lvl="1">
              <a:buFont typeface="Arial" panose="020B0604020202020204" pitchFamily="34" charset="0"/>
              <a:buChar char="•"/>
            </a:pPr>
            <a:r>
              <a:rPr lang="en-US" sz="2400" dirty="0"/>
              <a:t>Can result in reduced interferon response (suppresses antiviral response)</a:t>
            </a:r>
            <a:br>
              <a:rPr lang="en-US" sz="2400" dirty="0"/>
            </a:br>
            <a:endParaRPr lang="en-US" sz="2400" dirty="0"/>
          </a:p>
          <a:p>
            <a:pPr lvl="1">
              <a:buFont typeface="Arial" panose="020B0604020202020204" pitchFamily="34" charset="0"/>
              <a:buChar char="•"/>
            </a:pPr>
            <a:r>
              <a:rPr lang="en-US" sz="2400" dirty="0"/>
              <a:t>Levels of pro-inflammatory cytokines and chemokines in A(H7N9) patients are lower than HPAI H5N1 virus, but higher than seasonal influenza A (H1N1pdm09 virus infection)</a:t>
            </a:r>
          </a:p>
          <a:p>
            <a:pPr lvl="2">
              <a:buFont typeface="Courier New" panose="02070309020205020404" pitchFamily="49" charset="0"/>
              <a:buChar char="o"/>
            </a:pPr>
            <a:endParaRPr lang="en-US" sz="2000" dirty="0"/>
          </a:p>
        </p:txBody>
      </p:sp>
      <p:sp>
        <p:nvSpPr>
          <p:cNvPr id="5" name="TextBox 4"/>
          <p:cNvSpPr txBox="1"/>
          <p:nvPr/>
        </p:nvSpPr>
        <p:spPr>
          <a:xfrm>
            <a:off x="484074" y="6430004"/>
            <a:ext cx="7938392" cy="415498"/>
          </a:xfrm>
          <a:prstGeom prst="rect">
            <a:avLst/>
          </a:prstGeom>
          <a:noFill/>
        </p:spPr>
        <p:txBody>
          <a:bodyPr wrap="none" rtlCol="0">
            <a:spAutoFit/>
          </a:bodyPr>
          <a:lstStyle/>
          <a:p>
            <a:pPr defTabSz="342900"/>
            <a:r>
              <a:rPr lang="en-US" sz="1050" i="1" dirty="0">
                <a:solidFill>
                  <a:srgbClr val="2C343E"/>
                </a:solidFill>
              </a:rPr>
              <a:t>Chi JID 2013; Wang PNAS 2014; Huang </a:t>
            </a:r>
            <a:r>
              <a:rPr lang="en-US" sz="1050" i="1" dirty="0" err="1">
                <a:solidFill>
                  <a:srgbClr val="2C343E"/>
                </a:solidFill>
              </a:rPr>
              <a:t>PLoS</a:t>
            </a:r>
            <a:r>
              <a:rPr lang="en-US" sz="1050" i="1" dirty="0">
                <a:solidFill>
                  <a:srgbClr val="2C343E"/>
                </a:solidFill>
              </a:rPr>
              <a:t> ONE 2014; Shen </a:t>
            </a:r>
            <a:r>
              <a:rPr lang="en-US" sz="1050" i="1" dirty="0" err="1">
                <a:solidFill>
                  <a:srgbClr val="2C343E"/>
                </a:solidFill>
              </a:rPr>
              <a:t>Clin</a:t>
            </a:r>
            <a:r>
              <a:rPr lang="en-US" sz="1050" i="1" dirty="0">
                <a:solidFill>
                  <a:srgbClr val="2C343E"/>
                </a:solidFill>
              </a:rPr>
              <a:t> Micro Infect 2014; </a:t>
            </a:r>
            <a:r>
              <a:rPr lang="en-US" sz="1050" i="1" dirty="0" err="1">
                <a:solidFill>
                  <a:srgbClr val="2C343E"/>
                </a:solidFill>
              </a:rPr>
              <a:t>Meliopoulos</a:t>
            </a:r>
            <a:r>
              <a:rPr lang="en-US" sz="1050" i="1" dirty="0">
                <a:solidFill>
                  <a:srgbClr val="2C343E"/>
                </a:solidFill>
              </a:rPr>
              <a:t> J Virology 2014; Guo Scientific Reports 2015; </a:t>
            </a:r>
          </a:p>
          <a:p>
            <a:pPr defTabSz="342900"/>
            <a:r>
              <a:rPr lang="en-US" sz="1050" i="1" dirty="0">
                <a:solidFill>
                  <a:srgbClr val="2C343E"/>
                </a:solidFill>
              </a:rPr>
              <a:t>Zeng J Virology 2015; Zhao J General Virology 2016; Yang </a:t>
            </a:r>
            <a:r>
              <a:rPr lang="en-US" sz="1050" i="1" dirty="0" err="1">
                <a:solidFill>
                  <a:srgbClr val="2C343E"/>
                </a:solidFill>
              </a:rPr>
              <a:t>PloS</a:t>
            </a:r>
            <a:r>
              <a:rPr lang="en-US" sz="1050" i="1" dirty="0">
                <a:solidFill>
                  <a:srgbClr val="2C343E"/>
                </a:solidFill>
              </a:rPr>
              <a:t> ONE 2015; Hu </a:t>
            </a:r>
            <a:r>
              <a:rPr lang="en-US" sz="1050" i="1" dirty="0" err="1">
                <a:solidFill>
                  <a:srgbClr val="2C343E"/>
                </a:solidFill>
              </a:rPr>
              <a:t>Clin</a:t>
            </a:r>
            <a:r>
              <a:rPr lang="en-US" sz="1050" i="1" dirty="0">
                <a:solidFill>
                  <a:srgbClr val="2C343E"/>
                </a:solidFill>
              </a:rPr>
              <a:t> </a:t>
            </a:r>
            <a:r>
              <a:rPr lang="en-US" sz="1050" i="1" dirty="0" err="1">
                <a:solidFill>
                  <a:srgbClr val="2C343E"/>
                </a:solidFill>
              </a:rPr>
              <a:t>Microbiol</a:t>
            </a:r>
            <a:r>
              <a:rPr lang="en-US" sz="1050" i="1" dirty="0">
                <a:solidFill>
                  <a:srgbClr val="2C343E"/>
                </a:solidFill>
              </a:rPr>
              <a:t> Infect 2015  </a:t>
            </a:r>
          </a:p>
        </p:txBody>
      </p:sp>
    </p:spTree>
    <p:extLst>
      <p:ext uri="{BB962C8B-B14F-4D97-AF65-F5344CB8AC3E}">
        <p14:creationId xmlns:p14="http://schemas.microsoft.com/office/powerpoint/2010/main" val="310260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9184"/>
            <a:ext cx="8747125" cy="1143000"/>
          </a:xfrm>
        </p:spPr>
        <p:txBody>
          <a:bodyPr/>
          <a:lstStyle/>
          <a:p>
            <a:pPr eaLnBrk="1" hangingPunct="1"/>
            <a:r>
              <a:rPr lang="en-US" altLang="en-US" dirty="0"/>
              <a:t>Clinical Manifestations of A(H5N1) and A(H7N9) Virus Infections</a:t>
            </a:r>
          </a:p>
        </p:txBody>
      </p:sp>
      <p:sp>
        <p:nvSpPr>
          <p:cNvPr id="31747" name="Rectangle 3"/>
          <p:cNvSpPr>
            <a:spLocks noGrp="1" noChangeArrowheads="1"/>
          </p:cNvSpPr>
          <p:nvPr>
            <p:ph idx="1"/>
          </p:nvPr>
        </p:nvSpPr>
        <p:spPr>
          <a:xfrm>
            <a:off x="3975352" y="849578"/>
            <a:ext cx="5283545" cy="4391162"/>
          </a:xfrm>
        </p:spPr>
        <p:txBody>
          <a:bodyPr>
            <a:normAutofit fontScale="62500" lnSpcReduction="20000"/>
          </a:bodyPr>
          <a:lstStyle/>
          <a:p>
            <a:pPr marL="0" indent="0" eaLnBrk="1" hangingPunct="1">
              <a:buNone/>
            </a:pPr>
            <a:r>
              <a:rPr lang="en-US" altLang="en-US" sz="4400" dirty="0"/>
              <a:t>Common signs and symptoms:</a:t>
            </a:r>
          </a:p>
          <a:p>
            <a:pPr lvl="1">
              <a:buFont typeface="Arial" panose="020B0604020202020204" pitchFamily="34" charset="0"/>
              <a:buChar char="•"/>
            </a:pPr>
            <a:r>
              <a:rPr lang="en-US" altLang="en-US" sz="4200" dirty="0"/>
              <a:t>Fever ≥38</a:t>
            </a:r>
            <a:r>
              <a:rPr lang="en-US" altLang="en-US" sz="4200" dirty="0">
                <a:sym typeface="Symbol" panose="05050102010706020507" pitchFamily="18" charset="2"/>
              </a:rPr>
              <a:t>C (100.4F)</a:t>
            </a:r>
            <a:r>
              <a:rPr lang="en-US" altLang="en-US" sz="4200" dirty="0"/>
              <a:t>, cough, sore throat, fatigue, myalgia</a:t>
            </a:r>
          </a:p>
          <a:p>
            <a:pPr marL="457200" lvl="1" indent="0">
              <a:buNone/>
            </a:pPr>
            <a:endParaRPr lang="en-US" altLang="en-US" sz="4200" dirty="0"/>
          </a:p>
          <a:p>
            <a:pPr lvl="1">
              <a:buFont typeface="Arial" panose="020B0604020202020204" pitchFamily="34" charset="0"/>
              <a:buChar char="•"/>
            </a:pPr>
            <a:r>
              <a:rPr lang="en-US" altLang="en-US" sz="4200" dirty="0"/>
              <a:t>Conjunctivitis has not been reported for A(H5N1) or A(H7N9) virus infections, but has been reported for other H7 virus infections e.g. A(H7N2, H7N3, H7N7)</a:t>
            </a:r>
          </a:p>
          <a:p>
            <a:pPr lvl="1" eaLnBrk="1" hangingPunct="1">
              <a:buFont typeface="Arial" panose="020B0604020202020204" pitchFamily="34" charset="0"/>
              <a:buChar char="•"/>
            </a:pPr>
            <a:endParaRPr lang="en-US" altLang="en-US" sz="4200" dirty="0"/>
          </a:p>
          <a:p>
            <a:pPr lvl="1" eaLnBrk="1" hangingPunct="1"/>
            <a:endParaRPr lang="en-US" altLang="en-US" sz="4200" dirty="0"/>
          </a:p>
          <a:p>
            <a:endParaRPr lang="en-US" altLang="en-US" sz="2800" dirty="0"/>
          </a:p>
        </p:txBody>
      </p:sp>
      <p:pic>
        <p:nvPicPr>
          <p:cNvPr id="3" name="Picture 2">
            <a:extLst>
              <a:ext uri="{FF2B5EF4-FFF2-40B4-BE49-F238E27FC236}">
                <a16:creationId xmlns:a16="http://schemas.microsoft.com/office/drawing/2014/main" id="{1AD06BF5-F73D-497E-8145-9F0006F07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87" y="1175360"/>
            <a:ext cx="3617028" cy="2408941"/>
          </a:xfrm>
          <a:prstGeom prst="rect">
            <a:avLst/>
          </a:prstGeom>
        </p:spPr>
      </p:pic>
      <p:sp>
        <p:nvSpPr>
          <p:cNvPr id="2" name="Rectangle 1">
            <a:extLst>
              <a:ext uri="{FF2B5EF4-FFF2-40B4-BE49-F238E27FC236}">
                <a16:creationId xmlns:a16="http://schemas.microsoft.com/office/drawing/2014/main" id="{2010ACBE-E2AB-49E5-A845-BFB2F674F45F}"/>
              </a:ext>
            </a:extLst>
          </p:cNvPr>
          <p:cNvSpPr/>
          <p:nvPr/>
        </p:nvSpPr>
        <p:spPr>
          <a:xfrm>
            <a:off x="0" y="4820865"/>
            <a:ext cx="9315395" cy="1723549"/>
          </a:xfrm>
          <a:prstGeom prst="rect">
            <a:avLst/>
          </a:prstGeom>
        </p:spPr>
        <p:txBody>
          <a:bodyPr wrap="square">
            <a:spAutoFit/>
          </a:bodyPr>
          <a:lstStyle/>
          <a:p>
            <a:r>
              <a:rPr lang="en-US" altLang="en-US" sz="2800" dirty="0">
                <a:latin typeface="Arial" panose="020B0604020202020204" pitchFamily="34" charset="0"/>
                <a:cs typeface="Arial" panose="020B0604020202020204" pitchFamily="34" charset="0"/>
              </a:rPr>
              <a:t>Other less common signs:</a:t>
            </a:r>
          </a:p>
          <a:p>
            <a:pPr lvl="1">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Diarrhea, vomiting, abdominal pain, chest pain</a:t>
            </a:r>
          </a:p>
          <a:p>
            <a:pPr lvl="2">
              <a:buFont typeface="Calibri" panose="020F0502020204030204" pitchFamily="34" charset="0"/>
              <a:buChar char="⁻"/>
            </a:pPr>
            <a:r>
              <a:rPr lang="en-US" altLang="en-US" sz="2600" dirty="0">
                <a:latin typeface="Arial" panose="020B0604020202020204" pitchFamily="34" charset="0"/>
                <a:cs typeface="Arial" panose="020B0604020202020204" pitchFamily="34" charset="0"/>
              </a:rPr>
              <a:t>Diarrhea is more commonly reported for A(H5N1) than  </a:t>
            </a:r>
            <a:br>
              <a:rPr lang="en-US" altLang="en-US" sz="2600" dirty="0">
                <a:latin typeface="Arial" panose="020B0604020202020204" pitchFamily="34" charset="0"/>
                <a:cs typeface="Arial" panose="020B0604020202020204" pitchFamily="34" charset="0"/>
              </a:rPr>
            </a:br>
            <a:r>
              <a:rPr lang="en-US" altLang="en-US" sz="2600" dirty="0">
                <a:latin typeface="Arial" panose="020B0604020202020204" pitchFamily="34" charset="0"/>
                <a:cs typeface="Arial" panose="020B0604020202020204" pitchFamily="34" charset="0"/>
              </a:rPr>
              <a:t> A(H7N9) and seasonal influenza</a:t>
            </a:r>
          </a:p>
        </p:txBody>
      </p:sp>
    </p:spTree>
    <p:extLst>
      <p:ext uri="{BB962C8B-B14F-4D97-AF65-F5344CB8AC3E}">
        <p14:creationId xmlns:p14="http://schemas.microsoft.com/office/powerpoint/2010/main" val="139518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8" y="36357"/>
            <a:ext cx="8543418" cy="567298"/>
          </a:xfrm>
        </p:spPr>
        <p:txBody>
          <a:bodyPr/>
          <a:lstStyle/>
          <a:p>
            <a:r>
              <a:rPr lang="en-US" dirty="0"/>
              <a:t>Pathogenesis of A(H7N9) Virus Infection</a:t>
            </a:r>
          </a:p>
        </p:txBody>
      </p:sp>
      <p:sp>
        <p:nvSpPr>
          <p:cNvPr id="3" name="Content Placeholder 2"/>
          <p:cNvSpPr>
            <a:spLocks noGrp="1"/>
          </p:cNvSpPr>
          <p:nvPr>
            <p:ph idx="1"/>
          </p:nvPr>
        </p:nvSpPr>
        <p:spPr>
          <a:xfrm>
            <a:off x="457200" y="914400"/>
            <a:ext cx="5932967" cy="5744309"/>
          </a:xfrm>
        </p:spPr>
        <p:txBody>
          <a:bodyPr>
            <a:normAutofit/>
          </a:bodyPr>
          <a:lstStyle/>
          <a:p>
            <a:pPr marL="0" indent="0">
              <a:buNone/>
            </a:pPr>
            <a:r>
              <a:rPr lang="en-US" sz="3000" dirty="0"/>
              <a:t>Pathogenesis</a:t>
            </a:r>
          </a:p>
          <a:p>
            <a:pPr marL="0" indent="0">
              <a:buNone/>
            </a:pPr>
            <a:endParaRPr lang="en-US" sz="3000" dirty="0"/>
          </a:p>
          <a:p>
            <a:pPr>
              <a:buFont typeface="Arial" panose="020B0604020202020204" pitchFamily="34" charset="0"/>
              <a:buChar char="•"/>
            </a:pPr>
            <a:r>
              <a:rPr lang="en-US" sz="2800" dirty="0"/>
              <a:t>High respiratory tract viral load, prolonged viral replication</a:t>
            </a:r>
          </a:p>
          <a:p>
            <a:pPr>
              <a:buFont typeface="Arial" panose="020B0604020202020204" pitchFamily="34" charset="0"/>
              <a:buChar char="•"/>
            </a:pPr>
            <a:endParaRPr lang="en-US" sz="1700" dirty="0"/>
          </a:p>
          <a:p>
            <a:pPr>
              <a:buFont typeface="Arial" panose="020B0604020202020204" pitchFamily="34" charset="0"/>
              <a:buChar char="•"/>
            </a:pPr>
            <a:r>
              <a:rPr lang="en-US" sz="2800" dirty="0"/>
              <a:t>Induction of cytokines and chemokines, resulting in inflammatory tissue damage (e.g. ARDS, multi-organ failure)</a:t>
            </a:r>
          </a:p>
          <a:p>
            <a:pPr>
              <a:buFont typeface="Arial" panose="020B0604020202020204" pitchFamily="34" charset="0"/>
              <a:buChar char="•"/>
            </a:pPr>
            <a:endParaRPr lang="en-US" sz="1700" dirty="0"/>
          </a:p>
        </p:txBody>
      </p:sp>
      <p:sp>
        <p:nvSpPr>
          <p:cNvPr id="4" name="TextBox 3"/>
          <p:cNvSpPr txBox="1"/>
          <p:nvPr/>
        </p:nvSpPr>
        <p:spPr>
          <a:xfrm>
            <a:off x="6735651" y="6389078"/>
            <a:ext cx="2150442" cy="307777"/>
          </a:xfrm>
          <a:prstGeom prst="rect">
            <a:avLst/>
          </a:prstGeom>
          <a:noFill/>
        </p:spPr>
        <p:txBody>
          <a:bodyPr wrap="square" rtlCol="0">
            <a:spAutoFit/>
          </a:bodyPr>
          <a:lstStyle/>
          <a:p>
            <a:r>
              <a:rPr lang="en-US" sz="1400" i="1" dirty="0"/>
              <a:t>Cao Critical Care Med 2016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191" y="545336"/>
            <a:ext cx="2626215" cy="2954762"/>
          </a:xfrm>
          <a:prstGeom prst="rect">
            <a:avLst/>
          </a:prstGeom>
        </p:spPr>
      </p:pic>
    </p:spTree>
    <p:extLst>
      <p:ext uri="{BB962C8B-B14F-4D97-AF65-F5344CB8AC3E}">
        <p14:creationId xmlns:p14="http://schemas.microsoft.com/office/powerpoint/2010/main" val="18549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13" y="38471"/>
            <a:ext cx="8543418" cy="567298"/>
          </a:xfrm>
        </p:spPr>
        <p:txBody>
          <a:bodyPr/>
          <a:lstStyle/>
          <a:p>
            <a:r>
              <a:rPr lang="en-US" dirty="0"/>
              <a:t>Pathogenesis of A(H7N9) Virus Infection</a:t>
            </a:r>
          </a:p>
        </p:txBody>
      </p:sp>
      <p:sp>
        <p:nvSpPr>
          <p:cNvPr id="3" name="Content Placeholder 2"/>
          <p:cNvSpPr>
            <a:spLocks noGrp="1"/>
          </p:cNvSpPr>
          <p:nvPr>
            <p:ph idx="1"/>
          </p:nvPr>
        </p:nvSpPr>
        <p:spPr>
          <a:xfrm>
            <a:off x="457200" y="914400"/>
            <a:ext cx="8428893" cy="5744309"/>
          </a:xfrm>
        </p:spPr>
        <p:txBody>
          <a:bodyPr>
            <a:normAutofit/>
          </a:bodyPr>
          <a:lstStyle/>
          <a:p>
            <a:pPr marL="0" indent="0">
              <a:buNone/>
            </a:pPr>
            <a:r>
              <a:rPr lang="en-US" sz="3000" dirty="0"/>
              <a:t>Contributing factors to disease severity</a:t>
            </a:r>
            <a:r>
              <a:rPr lang="en-US" dirty="0"/>
              <a:t>:</a:t>
            </a:r>
          </a:p>
          <a:p>
            <a:pPr marL="0" indent="0">
              <a:buNone/>
            </a:pPr>
            <a:endParaRPr lang="en-US" dirty="0"/>
          </a:p>
          <a:p>
            <a:pPr marL="457200" lvl="1" indent="0">
              <a:buNone/>
            </a:pPr>
            <a:r>
              <a:rPr lang="en-US" dirty="0"/>
              <a:t>Underlying host factors </a:t>
            </a:r>
          </a:p>
          <a:p>
            <a:pPr lvl="2"/>
            <a:r>
              <a:rPr lang="en-US" dirty="0"/>
              <a:t>Older age, reduced immune function, co-morbidities</a:t>
            </a:r>
          </a:p>
          <a:p>
            <a:pPr lvl="1">
              <a:buFont typeface="Arial" panose="020B0604020202020204" pitchFamily="34" charset="0"/>
              <a:buChar char="•"/>
            </a:pPr>
            <a:endParaRPr lang="en-US" dirty="0"/>
          </a:p>
          <a:p>
            <a:pPr marL="457200" lvl="1" indent="0">
              <a:buNone/>
            </a:pPr>
            <a:r>
              <a:rPr lang="en-US" dirty="0"/>
              <a:t>Use of high-dose corticosteroids associated with:</a:t>
            </a:r>
          </a:p>
          <a:p>
            <a:pPr lvl="2"/>
            <a:r>
              <a:rPr lang="en-US" dirty="0"/>
              <a:t>Prolonged A(H7N9) viral shedding</a:t>
            </a:r>
          </a:p>
          <a:p>
            <a:pPr lvl="2"/>
            <a:r>
              <a:rPr lang="en-US" dirty="0"/>
              <a:t>Nosocomial infection</a:t>
            </a:r>
          </a:p>
          <a:p>
            <a:pPr lvl="2"/>
            <a:r>
              <a:rPr lang="en-US" dirty="0"/>
              <a:t>Ventilator-associated pneumonia</a:t>
            </a:r>
          </a:p>
          <a:p>
            <a:pPr lvl="2"/>
            <a:r>
              <a:rPr lang="en-US" dirty="0"/>
              <a:t>30-day and 60-day mortality</a:t>
            </a:r>
          </a:p>
        </p:txBody>
      </p:sp>
      <p:sp>
        <p:nvSpPr>
          <p:cNvPr id="4" name="TextBox 3"/>
          <p:cNvSpPr txBox="1"/>
          <p:nvPr/>
        </p:nvSpPr>
        <p:spPr>
          <a:xfrm>
            <a:off x="6735651" y="6389078"/>
            <a:ext cx="2150442" cy="307777"/>
          </a:xfrm>
          <a:prstGeom prst="rect">
            <a:avLst/>
          </a:prstGeom>
          <a:noFill/>
        </p:spPr>
        <p:txBody>
          <a:bodyPr wrap="square" rtlCol="0">
            <a:spAutoFit/>
          </a:bodyPr>
          <a:lstStyle/>
          <a:p>
            <a:r>
              <a:rPr lang="en-US" sz="1400" i="1" dirty="0"/>
              <a:t>Cao Critical Care Med 2016 </a:t>
            </a:r>
          </a:p>
        </p:txBody>
      </p:sp>
    </p:spTree>
    <p:extLst>
      <p:ext uri="{BB962C8B-B14F-4D97-AF65-F5344CB8AC3E}">
        <p14:creationId xmlns:p14="http://schemas.microsoft.com/office/powerpoint/2010/main" val="23526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41" y="-17858"/>
            <a:ext cx="8543418" cy="567298"/>
          </a:xfrm>
        </p:spPr>
        <p:txBody>
          <a:bodyPr/>
          <a:lstStyle/>
          <a:p>
            <a:r>
              <a:rPr lang="en-US" dirty="0"/>
              <a:t>Pathogenesis of A(H7N9) Virus Infection</a:t>
            </a:r>
          </a:p>
        </p:txBody>
      </p:sp>
      <p:sp>
        <p:nvSpPr>
          <p:cNvPr id="3" name="Content Placeholder 2"/>
          <p:cNvSpPr>
            <a:spLocks noGrp="1"/>
          </p:cNvSpPr>
          <p:nvPr>
            <p:ph idx="1"/>
          </p:nvPr>
        </p:nvSpPr>
        <p:spPr>
          <a:xfrm>
            <a:off x="176984" y="825912"/>
            <a:ext cx="8605873" cy="5744309"/>
          </a:xfrm>
        </p:spPr>
        <p:txBody>
          <a:bodyPr>
            <a:normAutofit/>
          </a:bodyPr>
          <a:lstStyle/>
          <a:p>
            <a:pPr marL="0" indent="0">
              <a:buNone/>
            </a:pPr>
            <a:r>
              <a:rPr lang="en-US" sz="2500" dirty="0"/>
              <a:t>Contributing factors to disease severity:</a:t>
            </a:r>
          </a:p>
          <a:p>
            <a:pPr marL="0" indent="0">
              <a:buNone/>
            </a:pPr>
            <a:endParaRPr lang="en-US" dirty="0"/>
          </a:p>
          <a:p>
            <a:pPr marL="457200" lvl="1" indent="0">
              <a:buNone/>
            </a:pPr>
            <a:r>
              <a:rPr lang="en-US" sz="2500" dirty="0"/>
              <a:t>Emergence of antiviral resistance during treatment</a:t>
            </a:r>
          </a:p>
          <a:p>
            <a:pPr lvl="2"/>
            <a:r>
              <a:rPr lang="en-US" dirty="0"/>
              <a:t>Resistance to neuraminidase inhibitors identified in ~10% of A(H7N9) patients during 2016-2017 </a:t>
            </a:r>
          </a:p>
          <a:p>
            <a:pPr lvl="3"/>
            <a:r>
              <a:rPr lang="en-US" dirty="0"/>
              <a:t>After neuraminidase inhibitor (oseltamivir or peramivir) treatment was started </a:t>
            </a:r>
          </a:p>
          <a:p>
            <a:pPr lvl="3">
              <a:buFont typeface="Courier New" panose="02070309020205020404" pitchFamily="49" charset="0"/>
              <a:buChar char="o"/>
            </a:pPr>
            <a:endParaRPr lang="en-US" dirty="0"/>
          </a:p>
          <a:p>
            <a:pPr marL="457200" lvl="1" indent="0">
              <a:buNone/>
            </a:pPr>
            <a:r>
              <a:rPr lang="en-US" sz="2500" dirty="0"/>
              <a:t>Nosocomial infection (ventilator-associated pneumonia)</a:t>
            </a:r>
          </a:p>
          <a:p>
            <a:pPr lvl="2"/>
            <a:r>
              <a:rPr lang="en-US" dirty="0"/>
              <a:t>Multi-antibiotic resistant Gram negative bacterial infection</a:t>
            </a:r>
          </a:p>
          <a:p>
            <a:pPr lvl="2"/>
            <a:r>
              <a:rPr lang="en-US" dirty="0"/>
              <a:t>Prolonged use of empiric broad-spectrum antibiotics without de-escalation may be contributory</a:t>
            </a:r>
          </a:p>
        </p:txBody>
      </p:sp>
      <p:sp>
        <p:nvSpPr>
          <p:cNvPr id="4" name="TextBox 3"/>
          <p:cNvSpPr txBox="1"/>
          <p:nvPr/>
        </p:nvSpPr>
        <p:spPr>
          <a:xfrm>
            <a:off x="6735651" y="6389078"/>
            <a:ext cx="2150442" cy="307777"/>
          </a:xfrm>
          <a:prstGeom prst="rect">
            <a:avLst/>
          </a:prstGeom>
          <a:noFill/>
        </p:spPr>
        <p:txBody>
          <a:bodyPr wrap="square" rtlCol="0">
            <a:spAutoFit/>
          </a:bodyPr>
          <a:lstStyle/>
          <a:p>
            <a:r>
              <a:rPr lang="en-US" sz="1400" i="1" dirty="0"/>
              <a:t>Cao Critical Care Med 2016 </a:t>
            </a:r>
          </a:p>
        </p:txBody>
      </p:sp>
    </p:spTree>
    <p:extLst>
      <p:ext uri="{BB962C8B-B14F-4D97-AF65-F5344CB8AC3E}">
        <p14:creationId xmlns:p14="http://schemas.microsoft.com/office/powerpoint/2010/main" val="98915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38" y="11551"/>
            <a:ext cx="8543418" cy="627080"/>
          </a:xfrm>
        </p:spPr>
        <p:txBody>
          <a:bodyPr/>
          <a:lstStyle/>
          <a:p>
            <a:r>
              <a:rPr lang="en-US" dirty="0"/>
              <a:t>A(H7N9) Viremia not proven to date</a:t>
            </a:r>
          </a:p>
        </p:txBody>
      </p:sp>
      <p:sp>
        <p:nvSpPr>
          <p:cNvPr id="3" name="Content Placeholder 2"/>
          <p:cNvSpPr>
            <a:spLocks noGrp="1"/>
          </p:cNvSpPr>
          <p:nvPr>
            <p:ph idx="1"/>
          </p:nvPr>
        </p:nvSpPr>
        <p:spPr>
          <a:xfrm>
            <a:off x="457200" y="914400"/>
            <a:ext cx="7989512" cy="5181603"/>
          </a:xfrm>
        </p:spPr>
        <p:txBody>
          <a:bodyPr>
            <a:normAutofit/>
          </a:bodyPr>
          <a:lstStyle/>
          <a:p>
            <a:pPr marL="0" indent="0">
              <a:buNone/>
            </a:pPr>
            <a:r>
              <a:rPr lang="en-US" sz="3000" dirty="0"/>
              <a:t>A(H7N9) viral RNA has been detected in multiple clinical specimens in fatal and non-fatal patients (blood, urine, feces)</a:t>
            </a:r>
          </a:p>
          <a:p>
            <a:pPr marL="0" indent="0">
              <a:buNone/>
            </a:pPr>
            <a:endParaRPr lang="en-US" sz="1000" dirty="0"/>
          </a:p>
          <a:p>
            <a:pPr lvl="1">
              <a:buFont typeface="Arial" panose="020B0604020202020204" pitchFamily="34" charset="0"/>
              <a:buChar char="•"/>
            </a:pPr>
            <a:r>
              <a:rPr lang="en-US" dirty="0"/>
              <a:t>Suggests, but does not mean, that infectious A(H7N9) virus is present</a:t>
            </a:r>
          </a:p>
          <a:p>
            <a:pPr lvl="1">
              <a:buFont typeface="Arial" panose="020B0604020202020204" pitchFamily="34" charset="0"/>
              <a:buChar char="•"/>
            </a:pPr>
            <a:endParaRPr lang="en-US" sz="1000" dirty="0"/>
          </a:p>
          <a:p>
            <a:pPr lvl="1">
              <a:buFont typeface="Arial" panose="020B0604020202020204" pitchFamily="34" charset="0"/>
              <a:buChar char="•"/>
            </a:pPr>
            <a:r>
              <a:rPr lang="en-US" dirty="0"/>
              <a:t>A(H7N9) virus has not to date been isolated from extra-pulmonary clinical specimens </a:t>
            </a:r>
          </a:p>
          <a:p>
            <a:pPr marL="914400" lvl="2" indent="0">
              <a:buNone/>
            </a:pPr>
            <a:r>
              <a:rPr lang="en-US" dirty="0"/>
              <a:t>- A(H7N9) viremia has not been proven to date</a:t>
            </a:r>
          </a:p>
          <a:p>
            <a:pPr lvl="2">
              <a:buFont typeface="Wingdings" panose="05000000000000000000" pitchFamily="2" charset="2"/>
              <a:buChar char="Ø"/>
            </a:pPr>
            <a:endParaRPr lang="en-US" dirty="0"/>
          </a:p>
        </p:txBody>
      </p:sp>
      <p:sp>
        <p:nvSpPr>
          <p:cNvPr id="4" name="TextBox 3"/>
          <p:cNvSpPr txBox="1"/>
          <p:nvPr/>
        </p:nvSpPr>
        <p:spPr>
          <a:xfrm>
            <a:off x="6928833" y="6096003"/>
            <a:ext cx="1910363" cy="523220"/>
          </a:xfrm>
          <a:prstGeom prst="rect">
            <a:avLst/>
          </a:prstGeom>
          <a:noFill/>
        </p:spPr>
        <p:txBody>
          <a:bodyPr wrap="square" rtlCol="0">
            <a:spAutoFit/>
          </a:bodyPr>
          <a:lstStyle/>
          <a:p>
            <a:r>
              <a:rPr lang="en-US" sz="1400" i="1" dirty="0"/>
              <a:t>Yu </a:t>
            </a:r>
            <a:r>
              <a:rPr lang="en-US" sz="1400" i="1" dirty="0" err="1"/>
              <a:t>Clin</a:t>
            </a:r>
            <a:r>
              <a:rPr lang="en-US" sz="1400" i="1" dirty="0"/>
              <a:t> Infect Dis 2013</a:t>
            </a:r>
          </a:p>
          <a:p>
            <a:r>
              <a:rPr lang="en-US" sz="1400" i="1" dirty="0"/>
              <a:t>Lu </a:t>
            </a:r>
            <a:r>
              <a:rPr lang="en-US" sz="1400" i="1" dirty="0" err="1"/>
              <a:t>PLoS</a:t>
            </a:r>
            <a:r>
              <a:rPr lang="en-US" sz="1400" i="1" dirty="0"/>
              <a:t> ONE 2014 </a:t>
            </a:r>
          </a:p>
        </p:txBody>
      </p:sp>
    </p:spTree>
    <p:extLst>
      <p:ext uri="{BB962C8B-B14F-4D97-AF65-F5344CB8AC3E}">
        <p14:creationId xmlns:p14="http://schemas.microsoft.com/office/powerpoint/2010/main" val="2555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03" y="39321"/>
            <a:ext cx="8543418" cy="567298"/>
          </a:xfrm>
        </p:spPr>
        <p:txBody>
          <a:bodyPr/>
          <a:lstStyle/>
          <a:p>
            <a:r>
              <a:rPr lang="en-US" dirty="0"/>
              <a:t>Summary</a:t>
            </a:r>
          </a:p>
        </p:txBody>
      </p:sp>
      <p:sp>
        <p:nvSpPr>
          <p:cNvPr id="3" name="Content Placeholder 2"/>
          <p:cNvSpPr>
            <a:spLocks noGrp="1"/>
          </p:cNvSpPr>
          <p:nvPr>
            <p:ph idx="1"/>
          </p:nvPr>
        </p:nvSpPr>
        <p:spPr>
          <a:xfrm>
            <a:off x="299503" y="743578"/>
            <a:ext cx="8641583" cy="5888333"/>
          </a:xfrm>
        </p:spPr>
        <p:txBody>
          <a:bodyPr>
            <a:normAutofit/>
          </a:bodyPr>
          <a:lstStyle/>
          <a:p>
            <a:pPr marL="57150" indent="0">
              <a:buNone/>
            </a:pPr>
            <a:r>
              <a:rPr lang="en-US" sz="3000" dirty="0"/>
              <a:t>Common findings in patients with A(H5N1) or A(H7N9) virus infections:</a:t>
            </a:r>
          </a:p>
          <a:p>
            <a:pPr marL="57150" indent="0">
              <a:buNone/>
            </a:pPr>
            <a:endParaRPr lang="en-US" sz="3000" dirty="0"/>
          </a:p>
          <a:p>
            <a:pPr>
              <a:buFont typeface="Arial" panose="020B0604020202020204" pitchFamily="34" charset="0"/>
              <a:buChar char="•"/>
            </a:pPr>
            <a:r>
              <a:rPr lang="en-US" sz="2400" dirty="0"/>
              <a:t>Initial signs and symptoms</a:t>
            </a:r>
          </a:p>
          <a:p>
            <a:pPr lvl="1">
              <a:buFont typeface="Arial" panose="020B0604020202020204" pitchFamily="34" charset="0"/>
              <a:buChar char="•"/>
            </a:pPr>
            <a:r>
              <a:rPr lang="en-US" sz="2400" dirty="0"/>
              <a:t>Fever, cough, sore throat, fatigue, muscle aches</a:t>
            </a:r>
            <a:endParaRPr lang="en-US" sz="2400" strike="dblStrike" dirty="0"/>
          </a:p>
          <a:p>
            <a:pPr lvl="1">
              <a:buFont typeface="Arial" panose="020B0604020202020204" pitchFamily="34" charset="0"/>
              <a:buChar char="•"/>
            </a:pPr>
            <a:r>
              <a:rPr lang="en-US" sz="2400" dirty="0"/>
              <a:t>Gastrointestinal symptoms </a:t>
            </a:r>
          </a:p>
          <a:p>
            <a:pPr lvl="2">
              <a:buFont typeface="Arial" panose="020B0604020202020204" pitchFamily="34" charset="0"/>
              <a:buChar char="•"/>
            </a:pPr>
            <a:r>
              <a:rPr lang="en-US" dirty="0"/>
              <a:t>Less common with A(H7N9) virus infection</a:t>
            </a:r>
          </a:p>
          <a:p>
            <a:pPr lvl="2">
              <a:buFont typeface="Arial" panose="020B0604020202020204" pitchFamily="34" charset="0"/>
              <a:buChar char="•"/>
            </a:pPr>
            <a:endParaRPr lang="en-US" dirty="0"/>
          </a:p>
          <a:p>
            <a:pPr>
              <a:buFont typeface="Arial" panose="020B0604020202020204" pitchFamily="34" charset="0"/>
              <a:buChar char="•"/>
            </a:pPr>
            <a:r>
              <a:rPr lang="en-US" dirty="0"/>
              <a:t>Novel influenza A virus infections cannot be clinically distinguished from severe seasonal influenza without confirmatory laboratory findings (e.g. </a:t>
            </a:r>
            <a:r>
              <a:rPr lang="en-US" dirty="0" err="1"/>
              <a:t>rt</a:t>
            </a:r>
            <a:r>
              <a:rPr lang="en-US" dirty="0"/>
              <a:t>-PCR or viral culture).</a:t>
            </a:r>
          </a:p>
          <a:p>
            <a:pPr lvl="2">
              <a:buFont typeface="Arial" panose="020B0604020202020204" pitchFamily="34" charset="0"/>
              <a:buChar char="•"/>
            </a:pPr>
            <a:endParaRPr lang="en-US" dirty="0"/>
          </a:p>
          <a:p>
            <a:pPr lvl="2">
              <a:buFont typeface="Arial" panose="020B0604020202020204" pitchFamily="34" charset="0"/>
              <a:buChar char="•"/>
            </a:pPr>
            <a:endParaRPr lang="en-US" sz="2000" dirty="0"/>
          </a:p>
          <a:p>
            <a:pPr marL="0" indent="0">
              <a:buNone/>
            </a:pPr>
            <a:endParaRPr lang="en-US" dirty="0"/>
          </a:p>
          <a:p>
            <a:endParaRPr lang="en-US" sz="2800" dirty="0"/>
          </a:p>
          <a:p>
            <a:pPr lvl="1"/>
            <a:endParaRPr lang="en-US" dirty="0"/>
          </a:p>
        </p:txBody>
      </p:sp>
    </p:spTree>
    <p:extLst>
      <p:ext uri="{BB962C8B-B14F-4D97-AF65-F5344CB8AC3E}">
        <p14:creationId xmlns:p14="http://schemas.microsoft.com/office/powerpoint/2010/main" val="23815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63" y="23954"/>
            <a:ext cx="8543418" cy="600162"/>
          </a:xfrm>
        </p:spPr>
        <p:txBody>
          <a:bodyPr/>
          <a:lstStyle/>
          <a:p>
            <a:r>
              <a:rPr lang="en-US" dirty="0"/>
              <a:t>Summary (continued)</a:t>
            </a:r>
          </a:p>
        </p:txBody>
      </p:sp>
      <p:sp>
        <p:nvSpPr>
          <p:cNvPr id="3" name="Content Placeholder 2"/>
          <p:cNvSpPr>
            <a:spLocks noGrp="1"/>
          </p:cNvSpPr>
          <p:nvPr>
            <p:ph idx="1"/>
          </p:nvPr>
        </p:nvSpPr>
        <p:spPr>
          <a:xfrm>
            <a:off x="299503" y="545336"/>
            <a:ext cx="8641583" cy="6196658"/>
          </a:xfrm>
        </p:spPr>
        <p:txBody>
          <a:bodyPr>
            <a:normAutofit fontScale="77500" lnSpcReduction="20000"/>
          </a:bodyPr>
          <a:lstStyle/>
          <a:p>
            <a:pPr marL="0" indent="0">
              <a:buNone/>
            </a:pPr>
            <a:endParaRPr lang="en-US" dirty="0"/>
          </a:p>
          <a:p>
            <a:pPr marL="0" indent="0">
              <a:buNone/>
            </a:pPr>
            <a:r>
              <a:rPr lang="en-US" sz="3000" dirty="0"/>
              <a:t>Among patients with A(H7N9) virus infection:</a:t>
            </a:r>
          </a:p>
          <a:p>
            <a:pPr marL="0" indent="0">
              <a:buNone/>
            </a:pPr>
            <a:endParaRPr lang="en-US" sz="3000" dirty="0"/>
          </a:p>
          <a:p>
            <a:r>
              <a:rPr lang="en-US" sz="3000" dirty="0"/>
              <a:t>Wide clinical spectrum (asymptomatic infection, mild to severe illness)</a:t>
            </a:r>
          </a:p>
          <a:p>
            <a:endParaRPr lang="en-US" sz="3000" dirty="0"/>
          </a:p>
          <a:p>
            <a:r>
              <a:rPr lang="en-US" sz="2800" dirty="0"/>
              <a:t>Case fatality proportion in hospitalized patients: 40%</a:t>
            </a:r>
          </a:p>
          <a:p>
            <a:endParaRPr lang="en-US" sz="2800" dirty="0"/>
          </a:p>
          <a:p>
            <a:r>
              <a:rPr lang="en-US" sz="2800" dirty="0"/>
              <a:t>A(H7N9) virus infection induces cytokines and chemokines, resulting in inflammatory tissue damage</a:t>
            </a:r>
          </a:p>
          <a:p>
            <a:endParaRPr lang="en-US" sz="2800" dirty="0"/>
          </a:p>
          <a:p>
            <a:r>
              <a:rPr lang="en-US" sz="2800" dirty="0"/>
              <a:t>Complications include: </a:t>
            </a:r>
          </a:p>
          <a:p>
            <a:pPr marL="0" indent="0">
              <a:buNone/>
            </a:pPr>
            <a:r>
              <a:rPr lang="en-US" sz="2800" dirty="0"/>
              <a:t>	Respiratory failure, ARDS, multi-organ failure, ventilator-</a:t>
            </a:r>
            <a:br>
              <a:rPr lang="en-US" sz="2800" dirty="0"/>
            </a:br>
            <a:r>
              <a:rPr lang="en-US" sz="2800" dirty="0"/>
              <a:t>      associated pneumonia </a:t>
            </a:r>
          </a:p>
          <a:p>
            <a:endParaRPr lang="en-US" sz="2800" dirty="0"/>
          </a:p>
          <a:p>
            <a:r>
              <a:rPr lang="en-US" sz="2800" dirty="0"/>
              <a:t>Contributing factors to disease severity:</a:t>
            </a:r>
          </a:p>
          <a:p>
            <a:pPr lvl="1"/>
            <a:r>
              <a:rPr lang="en-US" sz="2400" dirty="0"/>
              <a:t>Host factors: older age, reduced immune function, co-morbidities</a:t>
            </a:r>
          </a:p>
          <a:p>
            <a:pPr lvl="1"/>
            <a:r>
              <a:rPr lang="en-US" sz="2400" dirty="0"/>
              <a:t>High dose corticosteroid treatment (should be avoided) </a:t>
            </a:r>
          </a:p>
          <a:p>
            <a:pPr lvl="1"/>
            <a:r>
              <a:rPr lang="en-US" sz="2400" dirty="0"/>
              <a:t>Antiviral resistance</a:t>
            </a:r>
          </a:p>
          <a:p>
            <a:pPr lvl="1"/>
            <a:endParaRPr lang="en-US" sz="2400" dirty="0"/>
          </a:p>
          <a:p>
            <a:endParaRPr lang="en-US" sz="2800" dirty="0"/>
          </a:p>
          <a:p>
            <a:pPr lvl="1"/>
            <a:endParaRPr lang="en-US" dirty="0"/>
          </a:p>
        </p:txBody>
      </p:sp>
    </p:spTree>
    <p:extLst>
      <p:ext uri="{BB962C8B-B14F-4D97-AF65-F5344CB8AC3E}">
        <p14:creationId xmlns:p14="http://schemas.microsoft.com/office/powerpoint/2010/main" val="208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130787" y="963990"/>
            <a:ext cx="8229600" cy="2751522"/>
          </a:xfrm>
          <a:prstGeom prst="rect">
            <a:avLst/>
          </a:prstGeom>
          <a:noFill/>
        </p:spPr>
        <p:txBody>
          <a:bodyPr wrap="square" rtlCol="0">
            <a:spAutoFit/>
          </a:bodyPr>
          <a:lstStyle/>
          <a:p>
            <a:pPr marL="0" indent="0">
              <a:buNone/>
            </a:pPr>
            <a:r>
              <a:rPr lang="en-US" dirty="0"/>
              <a:t>Thank You!</a:t>
            </a:r>
          </a:p>
          <a:p>
            <a:endParaRPr lang="en-US" i="1" dirty="0"/>
          </a:p>
          <a:p>
            <a:pPr marL="0" indent="0">
              <a:buNone/>
            </a:pPr>
            <a:r>
              <a:rPr lang="en-US" sz="2000" i="1" dirty="0"/>
              <a:t>The findings and conclusions in this presentation are those of the authors and do not necessarily represent the official position of the Centers for Disease Control and Prevention</a:t>
            </a:r>
            <a:r>
              <a:rPr lang="en-US" sz="2000" dirty="0"/>
              <a:t>.</a:t>
            </a:r>
          </a:p>
          <a:p>
            <a:pPr marL="0" indent="0">
              <a:buNone/>
            </a:pPr>
            <a:endParaRPr lang="en-US" dirty="0"/>
          </a:p>
        </p:txBody>
      </p:sp>
    </p:spTree>
    <p:extLst>
      <p:ext uri="{BB962C8B-B14F-4D97-AF65-F5344CB8AC3E}">
        <p14:creationId xmlns:p14="http://schemas.microsoft.com/office/powerpoint/2010/main" val="323802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5786" y="0"/>
            <a:ext cx="8747125" cy="1143000"/>
          </a:xfrm>
        </p:spPr>
        <p:txBody>
          <a:bodyPr/>
          <a:lstStyle/>
          <a:p>
            <a:pPr eaLnBrk="1" hangingPunct="1"/>
            <a:r>
              <a:rPr lang="en-US" altLang="en-US" dirty="0"/>
              <a:t>Clinical Manifestations of A(H5N1) and A(H7N9) Virus Infections</a:t>
            </a:r>
          </a:p>
        </p:txBody>
      </p:sp>
      <p:sp>
        <p:nvSpPr>
          <p:cNvPr id="31747" name="Rectangle 3"/>
          <p:cNvSpPr>
            <a:spLocks noGrp="1" noChangeArrowheads="1"/>
          </p:cNvSpPr>
          <p:nvPr>
            <p:ph idx="1"/>
          </p:nvPr>
        </p:nvSpPr>
        <p:spPr>
          <a:xfrm>
            <a:off x="3713018" y="748145"/>
            <a:ext cx="5417130" cy="5902037"/>
          </a:xfrm>
        </p:spPr>
        <p:txBody>
          <a:bodyPr>
            <a:normAutofit fontScale="85000" lnSpcReduction="20000"/>
          </a:bodyPr>
          <a:lstStyle/>
          <a:p>
            <a:r>
              <a:rPr lang="en-US" altLang="en-US" dirty="0"/>
              <a:t>The spectrum of illness caused by avian influenza A virus infection is wide and may include:</a:t>
            </a:r>
            <a:endParaRPr lang="en-US" altLang="en-US" strike="dblStrike" dirty="0"/>
          </a:p>
          <a:p>
            <a:pPr lvl="1"/>
            <a:r>
              <a:rPr lang="en-US" altLang="en-US" dirty="0"/>
              <a:t>Mild illness (upper respiratory tract symptoms, conjunctivitis with some H7 virus infections)</a:t>
            </a:r>
          </a:p>
          <a:p>
            <a:pPr lvl="1"/>
            <a:r>
              <a:rPr lang="en-US" altLang="en-US" dirty="0"/>
              <a:t>Pneumonia</a:t>
            </a:r>
          </a:p>
          <a:p>
            <a:pPr lvl="1"/>
            <a:r>
              <a:rPr lang="en-US" altLang="en-US" dirty="0"/>
              <a:t>Multi-organ failure </a:t>
            </a:r>
          </a:p>
          <a:p>
            <a:endParaRPr lang="en-US" altLang="en-US" dirty="0"/>
          </a:p>
          <a:p>
            <a:r>
              <a:rPr lang="en-US" altLang="en-US" dirty="0"/>
              <a:t>CXR findings consistent with pneumonia on admission</a:t>
            </a:r>
          </a:p>
          <a:p>
            <a:pPr marL="0" indent="0">
              <a:buNone/>
            </a:pPr>
            <a:endParaRPr lang="en-US" altLang="en-US" dirty="0"/>
          </a:p>
          <a:p>
            <a:r>
              <a:rPr lang="en-US" altLang="en-US" dirty="0"/>
              <a:t>Rapid clinical deterioration </a:t>
            </a:r>
          </a:p>
          <a:p>
            <a:pPr marL="0" indent="0">
              <a:buNone/>
            </a:pPr>
            <a:r>
              <a:rPr lang="en-US" altLang="en-US" dirty="0"/>
              <a:t> </a:t>
            </a:r>
            <a:endParaRPr lang="en-US" altLang="en-US" sz="2400" dirty="0"/>
          </a:p>
          <a:p>
            <a:pPr lvl="1" eaLnBrk="1" hangingPunct="1"/>
            <a:endParaRPr lang="en-US" altLang="en-US" sz="2400" dirty="0"/>
          </a:p>
          <a:p>
            <a:endParaRPr lang="en-US" altLang="en-US" sz="2800" dirty="0"/>
          </a:p>
        </p:txBody>
      </p:sp>
      <p:pic>
        <p:nvPicPr>
          <p:cNvPr id="3" name="Picture 2">
            <a:extLst>
              <a:ext uri="{FF2B5EF4-FFF2-40B4-BE49-F238E27FC236}">
                <a16:creationId xmlns:a16="http://schemas.microsoft.com/office/drawing/2014/main" id="{C5D8B81A-2611-4B41-BC93-BF167FB02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00" y="2001650"/>
            <a:ext cx="3615317" cy="2415031"/>
          </a:xfrm>
          <a:prstGeom prst="rect">
            <a:avLst/>
          </a:prstGeom>
        </p:spPr>
      </p:pic>
    </p:spTree>
    <p:extLst>
      <p:ext uri="{BB962C8B-B14F-4D97-AF65-F5344CB8AC3E}">
        <p14:creationId xmlns:p14="http://schemas.microsoft.com/office/powerpoint/2010/main" val="9107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467806" y="1784712"/>
            <a:ext cx="8229600" cy="4525963"/>
          </a:xfrm>
        </p:spPr>
        <p:txBody>
          <a:bodyPr>
            <a:normAutofit fontScale="92500"/>
          </a:bodyPr>
          <a:lstStyle/>
          <a:p>
            <a:pPr marL="0" indent="0">
              <a:buNone/>
            </a:pPr>
            <a:r>
              <a:rPr lang="en-US" dirty="0"/>
              <a:t>In your country/region, what are the significant challenges associated with diagnosing and treating patients with novel influenza A virus infection?</a:t>
            </a:r>
          </a:p>
          <a:p>
            <a:pPr marL="0" indent="0">
              <a:buNone/>
            </a:pPr>
            <a:endParaRPr lang="en-US" dirty="0"/>
          </a:p>
          <a:p>
            <a:pPr marL="0" indent="0">
              <a:buNone/>
            </a:pPr>
            <a:r>
              <a:rPr lang="en-US" dirty="0"/>
              <a:t>In your country/region, how often do hospital and clinic health care workers receive updated training on diagnosing, treating and caring for patients with novel influenza A virus infections?</a:t>
            </a:r>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24501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18" y="25388"/>
            <a:ext cx="8543418" cy="567298"/>
          </a:xfrm>
        </p:spPr>
        <p:txBody>
          <a:bodyPr/>
          <a:lstStyle/>
          <a:p>
            <a:r>
              <a:rPr lang="en-US" dirty="0"/>
              <a:t>Epidemiology of A(H7N9) Patients</a:t>
            </a:r>
          </a:p>
        </p:txBody>
      </p:sp>
      <p:sp>
        <p:nvSpPr>
          <p:cNvPr id="5" name="Content Placeholder 4"/>
          <p:cNvSpPr>
            <a:spLocks noGrp="1"/>
          </p:cNvSpPr>
          <p:nvPr>
            <p:ph idx="1"/>
          </p:nvPr>
        </p:nvSpPr>
        <p:spPr>
          <a:xfrm>
            <a:off x="457200" y="812800"/>
            <a:ext cx="8071574" cy="5318372"/>
          </a:xfrm>
        </p:spPr>
        <p:txBody>
          <a:bodyPr>
            <a:normAutofit fontScale="92500" lnSpcReduction="10000"/>
          </a:bodyPr>
          <a:lstStyle/>
          <a:p>
            <a:pPr marL="0" indent="0">
              <a:buNone/>
            </a:pPr>
            <a:r>
              <a:rPr lang="en-US" sz="3000" b="1" dirty="0"/>
              <a:t>2013 – 2018:</a:t>
            </a:r>
          </a:p>
          <a:p>
            <a:pPr marL="0" indent="0">
              <a:buNone/>
            </a:pPr>
            <a:endParaRPr lang="en-US" sz="3000" dirty="0"/>
          </a:p>
          <a:p>
            <a:pPr lvl="1">
              <a:buFont typeface="Arial" panose="020B0604020202020204" pitchFamily="34" charset="0"/>
              <a:buChar char="•"/>
            </a:pPr>
            <a:r>
              <a:rPr lang="en-US" sz="2600" dirty="0"/>
              <a:t>Six epidemics of human infections with A(H7N9) virus in mainland China  </a:t>
            </a:r>
          </a:p>
          <a:p>
            <a:pPr lvl="1">
              <a:buFont typeface="Arial" panose="020B0604020202020204" pitchFamily="34" charset="0"/>
              <a:buChar char="•"/>
            </a:pPr>
            <a:endParaRPr lang="en-US" sz="1000" dirty="0"/>
          </a:p>
          <a:p>
            <a:pPr lvl="1">
              <a:buFont typeface="Arial" panose="020B0604020202020204" pitchFamily="34" charset="0"/>
              <a:buChar char="•"/>
            </a:pPr>
            <a:r>
              <a:rPr lang="en-US" dirty="0"/>
              <a:t>5</a:t>
            </a:r>
            <a:r>
              <a:rPr lang="en-US" baseline="30000" dirty="0"/>
              <a:t>th</a:t>
            </a:r>
            <a:r>
              <a:rPr lang="en-US" dirty="0"/>
              <a:t> epidemic (2016-2017): large increase in # of cases and wide geographic distribution throughout China</a:t>
            </a:r>
          </a:p>
          <a:p>
            <a:pPr lvl="1">
              <a:buFont typeface="Arial" panose="020B0604020202020204" pitchFamily="34" charset="0"/>
              <a:buChar char="•"/>
            </a:pPr>
            <a:endParaRPr lang="en-US" sz="1000" dirty="0"/>
          </a:p>
          <a:p>
            <a:pPr lvl="1">
              <a:buFont typeface="Arial" panose="020B0604020202020204" pitchFamily="34" charset="0"/>
              <a:buChar char="•"/>
            </a:pPr>
            <a:r>
              <a:rPr lang="en-US" sz="2600" dirty="0"/>
              <a:t>Case fatality proportion in hospitalized A(H7N9) patients: ~ 40%</a:t>
            </a:r>
          </a:p>
          <a:p>
            <a:pPr lvl="2">
              <a:buFont typeface="Courier New" panose="02070309020205020404" pitchFamily="49" charset="0"/>
              <a:buChar char="o"/>
            </a:pPr>
            <a:r>
              <a:rPr lang="en-US" dirty="0"/>
              <a:t>Unchanged clinical severity </a:t>
            </a:r>
          </a:p>
          <a:p>
            <a:pPr lvl="2">
              <a:buFont typeface="Courier New" panose="02070309020205020404" pitchFamily="49" charset="0"/>
              <a:buChar char="o"/>
            </a:pPr>
            <a:r>
              <a:rPr lang="en-US" dirty="0"/>
              <a:t>~80% admitted to an intensive care unit</a:t>
            </a:r>
          </a:p>
          <a:p>
            <a:pPr lvl="1">
              <a:buFont typeface="Courier New" panose="02070309020205020404" pitchFamily="49" charset="0"/>
              <a:buChar char="o"/>
            </a:pPr>
            <a:endParaRPr lang="en-US" sz="1000" dirty="0"/>
          </a:p>
          <a:p>
            <a:pPr lvl="1">
              <a:buFont typeface="Arial" panose="020B0604020202020204" pitchFamily="34" charset="0"/>
              <a:buChar char="•"/>
            </a:pPr>
            <a:r>
              <a:rPr lang="en-US" sz="2600" dirty="0"/>
              <a:t>Median age: ~ 57 years</a:t>
            </a:r>
          </a:p>
          <a:p>
            <a:pPr marL="0" indent="0">
              <a:buNone/>
            </a:pPr>
            <a:endParaRPr lang="en-US" dirty="0"/>
          </a:p>
        </p:txBody>
      </p:sp>
      <p:sp>
        <p:nvSpPr>
          <p:cNvPr id="2" name="TextBox 1"/>
          <p:cNvSpPr txBox="1"/>
          <p:nvPr/>
        </p:nvSpPr>
        <p:spPr>
          <a:xfrm>
            <a:off x="5744305" y="6131172"/>
            <a:ext cx="3262292" cy="523220"/>
          </a:xfrm>
          <a:prstGeom prst="rect">
            <a:avLst/>
          </a:prstGeom>
          <a:noFill/>
        </p:spPr>
        <p:txBody>
          <a:bodyPr wrap="square" rtlCol="0">
            <a:spAutoFit/>
          </a:bodyPr>
          <a:lstStyle/>
          <a:p>
            <a:r>
              <a:rPr lang="en-US" sz="1400" i="1" dirty="0"/>
              <a:t>Kile MMWR 2017; Zhou Emerging Infect Dis 2017; Wang Lancet Infect Dis 2017</a:t>
            </a:r>
          </a:p>
        </p:txBody>
      </p:sp>
    </p:spTree>
    <p:extLst>
      <p:ext uri="{BB962C8B-B14F-4D97-AF65-F5344CB8AC3E}">
        <p14:creationId xmlns:p14="http://schemas.microsoft.com/office/powerpoint/2010/main" val="143274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8898" y="25388"/>
            <a:ext cx="8543418" cy="567298"/>
          </a:xfrm>
        </p:spPr>
        <p:txBody>
          <a:bodyPr/>
          <a:lstStyle/>
          <a:p>
            <a:r>
              <a:rPr lang="en-US" dirty="0"/>
              <a:t>Epidemiology of A(H7N9) Patients: Exported Cases</a:t>
            </a:r>
          </a:p>
        </p:txBody>
      </p:sp>
      <p:sp>
        <p:nvSpPr>
          <p:cNvPr id="5" name="Content Placeholder 4"/>
          <p:cNvSpPr>
            <a:spLocks noGrp="1"/>
          </p:cNvSpPr>
          <p:nvPr>
            <p:ph idx="1"/>
          </p:nvPr>
        </p:nvSpPr>
        <p:spPr>
          <a:xfrm>
            <a:off x="457199" y="914400"/>
            <a:ext cx="8357191" cy="5241156"/>
          </a:xfrm>
        </p:spPr>
        <p:txBody>
          <a:bodyPr>
            <a:normAutofit/>
          </a:bodyPr>
          <a:lstStyle/>
          <a:p>
            <a:pPr marL="0" indent="0">
              <a:buNone/>
            </a:pPr>
            <a:r>
              <a:rPr lang="en-US" sz="2800" dirty="0"/>
              <a:t>Some patients acquired A(H7N9) virus infection in mainland China and traveled to other countries where A(H7N9) virus infection was identified</a:t>
            </a:r>
          </a:p>
          <a:p>
            <a:pPr marL="0" indent="0">
              <a:buNone/>
            </a:pPr>
            <a:endParaRPr lang="en-US" sz="3000" dirty="0"/>
          </a:p>
          <a:p>
            <a:pPr marL="0" indent="0">
              <a:buNone/>
            </a:pPr>
            <a:endParaRPr lang="en-US" sz="3000" dirty="0"/>
          </a:p>
          <a:p>
            <a:pPr marL="457200" lvl="1" indent="0">
              <a:buNone/>
            </a:pPr>
            <a:endParaRPr lang="en-US" sz="1500" dirty="0"/>
          </a:p>
        </p:txBody>
      </p:sp>
      <p:sp>
        <p:nvSpPr>
          <p:cNvPr id="2" name="TextBox 1"/>
          <p:cNvSpPr txBox="1"/>
          <p:nvPr/>
        </p:nvSpPr>
        <p:spPr>
          <a:xfrm>
            <a:off x="4254114" y="6263010"/>
            <a:ext cx="4560276" cy="523220"/>
          </a:xfrm>
          <a:prstGeom prst="rect">
            <a:avLst/>
          </a:prstGeom>
          <a:noFill/>
        </p:spPr>
        <p:txBody>
          <a:bodyPr wrap="square" rtlCol="0">
            <a:spAutoFit/>
          </a:bodyPr>
          <a:lstStyle/>
          <a:p>
            <a:r>
              <a:rPr lang="en-US" sz="1400" i="1" dirty="0"/>
              <a:t>WHO 2017; Yang J Formosa Med </a:t>
            </a:r>
            <a:r>
              <a:rPr lang="en-US" sz="1400" i="1" dirty="0" err="1"/>
              <a:t>Assoc</a:t>
            </a:r>
            <a:r>
              <a:rPr lang="en-US" sz="1400" i="1" dirty="0"/>
              <a:t> 2017; William </a:t>
            </a:r>
            <a:r>
              <a:rPr lang="en-US" sz="1400" i="1" dirty="0" err="1"/>
              <a:t>Emerg</a:t>
            </a:r>
            <a:r>
              <a:rPr lang="en-US" sz="1400" i="1" dirty="0"/>
              <a:t> </a:t>
            </a:r>
          </a:p>
          <a:p>
            <a:r>
              <a:rPr lang="en-US" sz="1400" i="1" dirty="0"/>
              <a:t>Infect Dis 2015; Skowronski </a:t>
            </a:r>
            <a:r>
              <a:rPr lang="en-US" sz="1400" i="1" dirty="0" err="1"/>
              <a:t>Emerg</a:t>
            </a:r>
            <a:r>
              <a:rPr lang="en-US" sz="1400" i="1" dirty="0"/>
              <a:t> Infect Dis 2016</a:t>
            </a:r>
          </a:p>
        </p:txBody>
      </p:sp>
      <p:graphicFrame>
        <p:nvGraphicFramePr>
          <p:cNvPr id="6" name="Table 5"/>
          <p:cNvGraphicFramePr>
            <a:graphicFrameLocks noGrp="1"/>
          </p:cNvGraphicFramePr>
          <p:nvPr>
            <p:extLst>
              <p:ext uri="{D42A27DB-BD31-4B8C-83A1-F6EECF244321}">
                <p14:modId xmlns:p14="http://schemas.microsoft.com/office/powerpoint/2010/main" val="2974966069"/>
              </p:ext>
            </p:extLst>
          </p:nvPr>
        </p:nvGraphicFramePr>
        <p:xfrm>
          <a:off x="636962" y="2488018"/>
          <a:ext cx="7577469" cy="3730383"/>
        </p:xfrm>
        <a:graphic>
          <a:graphicData uri="http://schemas.openxmlformats.org/drawingml/2006/table">
            <a:tbl>
              <a:tblPr firstRow="1" bandRow="1">
                <a:tableStyleId>{5C22544A-7EE6-4342-B048-85BDC9FD1C3A}</a:tableStyleId>
              </a:tblPr>
              <a:tblGrid>
                <a:gridCol w="2017721">
                  <a:extLst>
                    <a:ext uri="{9D8B030D-6E8A-4147-A177-3AD203B41FA5}">
                      <a16:colId xmlns:a16="http://schemas.microsoft.com/office/drawing/2014/main" val="1640468362"/>
                    </a:ext>
                  </a:extLst>
                </a:gridCol>
                <a:gridCol w="5559748">
                  <a:extLst>
                    <a:ext uri="{9D8B030D-6E8A-4147-A177-3AD203B41FA5}">
                      <a16:colId xmlns:a16="http://schemas.microsoft.com/office/drawing/2014/main" val="404938057"/>
                    </a:ext>
                  </a:extLst>
                </a:gridCol>
              </a:tblGrid>
              <a:tr h="529983">
                <a:tc>
                  <a:txBody>
                    <a:bodyPr/>
                    <a:lstStyle/>
                    <a:p>
                      <a:r>
                        <a:rPr lang="en-US" sz="2400" dirty="0">
                          <a:solidFill>
                            <a:schemeClr val="tx1"/>
                          </a:solidFill>
                        </a:rPr>
                        <a:t>Timeline</a:t>
                      </a:r>
                    </a:p>
                  </a:txBody>
                  <a:tcPr>
                    <a:noFill/>
                  </a:tcPr>
                </a:tc>
                <a:tc>
                  <a:txBody>
                    <a:bodyPr/>
                    <a:lstStyle/>
                    <a:p>
                      <a:endParaRPr lang="en-US" sz="2400" dirty="0">
                        <a:solidFill>
                          <a:schemeClr val="tx1"/>
                        </a:solidFill>
                      </a:endParaRPr>
                    </a:p>
                  </a:txBody>
                  <a:tcPr>
                    <a:noFill/>
                  </a:tcPr>
                </a:tc>
                <a:extLst>
                  <a:ext uri="{0D108BD9-81ED-4DB2-BD59-A6C34878D82A}">
                    <a16:rowId xmlns:a16="http://schemas.microsoft.com/office/drawing/2014/main" val="875654735"/>
                  </a:ext>
                </a:extLst>
              </a:tr>
              <a:tr h="1171227">
                <a:tc>
                  <a:txBody>
                    <a:bodyPr/>
                    <a:lstStyle/>
                    <a:p>
                      <a:r>
                        <a:rPr lang="en-US" sz="2000" dirty="0"/>
                        <a:t>2013 - 2017</a:t>
                      </a:r>
                    </a:p>
                  </a:txBody>
                  <a:tcPr>
                    <a:noFill/>
                  </a:tcPr>
                </a:tc>
                <a:tc>
                  <a:txBody>
                    <a:bodyPr/>
                    <a:lstStyle/>
                    <a:p>
                      <a:r>
                        <a:rPr lang="en-US" sz="2400" dirty="0"/>
                        <a:t>Five patients were hospitalized in Taiwan after travel from mainland China, including two fatal cases </a:t>
                      </a:r>
                    </a:p>
                  </a:txBody>
                  <a:tcPr>
                    <a:noFill/>
                  </a:tcPr>
                </a:tc>
                <a:extLst>
                  <a:ext uri="{0D108BD9-81ED-4DB2-BD59-A6C34878D82A}">
                    <a16:rowId xmlns:a16="http://schemas.microsoft.com/office/drawing/2014/main" val="758961170"/>
                  </a:ext>
                </a:extLst>
              </a:tr>
              <a:tr h="790581">
                <a:tc>
                  <a:txBody>
                    <a:bodyPr/>
                    <a:lstStyle/>
                    <a:p>
                      <a:r>
                        <a:rPr lang="en-US" sz="2000" dirty="0"/>
                        <a:t>2014</a:t>
                      </a:r>
                    </a:p>
                  </a:txBody>
                  <a:tcPr>
                    <a:noFill/>
                  </a:tcPr>
                </a:tc>
                <a:tc>
                  <a:txBody>
                    <a:bodyPr/>
                    <a:lstStyle/>
                    <a:p>
                      <a:r>
                        <a:rPr lang="en-US" sz="2400" dirty="0"/>
                        <a:t>One Chinese traveler was hospitalized with critical illness in Malaysia </a:t>
                      </a:r>
                    </a:p>
                  </a:txBody>
                  <a:tcPr>
                    <a:noFill/>
                  </a:tcPr>
                </a:tc>
                <a:extLst>
                  <a:ext uri="{0D108BD9-81ED-4DB2-BD59-A6C34878D82A}">
                    <a16:rowId xmlns:a16="http://schemas.microsoft.com/office/drawing/2014/main" val="3718928951"/>
                  </a:ext>
                </a:extLst>
              </a:tr>
              <a:tr h="1180853">
                <a:tc>
                  <a:txBody>
                    <a:bodyPr/>
                    <a:lstStyle/>
                    <a:p>
                      <a:r>
                        <a:rPr lang="en-US" sz="2000" dirty="0"/>
                        <a:t>2015</a:t>
                      </a:r>
                    </a:p>
                  </a:txBody>
                  <a:tcPr>
                    <a:noFill/>
                  </a:tcPr>
                </a:tc>
                <a:tc>
                  <a:txBody>
                    <a:bodyPr/>
                    <a:lstStyle/>
                    <a:p>
                      <a:r>
                        <a:rPr lang="en-US" sz="2400" dirty="0"/>
                        <a:t>Two adults with mild respiratory illness (not hospitalized) were identified in Canada after travel to mainland China </a:t>
                      </a:r>
                    </a:p>
                  </a:txBody>
                  <a:tcPr>
                    <a:noFill/>
                  </a:tcPr>
                </a:tc>
                <a:extLst>
                  <a:ext uri="{0D108BD9-81ED-4DB2-BD59-A6C34878D82A}">
                    <a16:rowId xmlns:a16="http://schemas.microsoft.com/office/drawing/2014/main" val="752541163"/>
                  </a:ext>
                </a:extLst>
              </a:tr>
            </a:tbl>
          </a:graphicData>
        </a:graphic>
      </p:graphicFrame>
    </p:spTree>
    <p:extLst>
      <p:ext uri="{BB962C8B-B14F-4D97-AF65-F5344CB8AC3E}">
        <p14:creationId xmlns:p14="http://schemas.microsoft.com/office/powerpoint/2010/main" val="316629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08" y="39902"/>
            <a:ext cx="8543418" cy="567298"/>
          </a:xfrm>
        </p:spPr>
        <p:txBody>
          <a:bodyPr/>
          <a:lstStyle/>
          <a:p>
            <a:r>
              <a:rPr lang="en-US" dirty="0"/>
              <a:t>Epidemiology of A(H7N9) Patients: Risk Factors</a:t>
            </a:r>
          </a:p>
        </p:txBody>
      </p:sp>
      <p:sp>
        <p:nvSpPr>
          <p:cNvPr id="5" name="Content Placeholder 4"/>
          <p:cNvSpPr>
            <a:spLocks noGrp="1"/>
          </p:cNvSpPr>
          <p:nvPr>
            <p:ph idx="1"/>
          </p:nvPr>
        </p:nvSpPr>
        <p:spPr>
          <a:xfrm>
            <a:off x="457200" y="1005840"/>
            <a:ext cx="8229600" cy="5139779"/>
          </a:xfrm>
        </p:spPr>
        <p:txBody>
          <a:bodyPr>
            <a:normAutofit lnSpcReduction="10000"/>
          </a:bodyPr>
          <a:lstStyle/>
          <a:p>
            <a:pPr marL="0" indent="0">
              <a:buNone/>
            </a:pPr>
            <a:r>
              <a:rPr lang="en-US" sz="3000" dirty="0"/>
              <a:t>Most A(H7N9) virus infections reflect sporadic poultry-to-human transmission </a:t>
            </a:r>
          </a:p>
          <a:p>
            <a:endParaRPr lang="en-US" sz="3000" dirty="0"/>
          </a:p>
          <a:p>
            <a:pPr marL="0" indent="0">
              <a:buNone/>
            </a:pPr>
            <a:r>
              <a:rPr lang="en-US" sz="3000" dirty="0"/>
              <a:t>Risk factors for infection: </a:t>
            </a:r>
          </a:p>
          <a:p>
            <a:pPr lvl="1">
              <a:buFont typeface="Arial" panose="020B0604020202020204" pitchFamily="34" charset="0"/>
              <a:buChar char="•"/>
            </a:pPr>
            <a:r>
              <a:rPr lang="en-US" sz="2600" dirty="0"/>
              <a:t>Raising backyard poultry at                            home</a:t>
            </a:r>
          </a:p>
          <a:p>
            <a:pPr lvl="1">
              <a:buFont typeface="Arial" panose="020B0604020202020204" pitchFamily="34" charset="0"/>
              <a:buChar char="•"/>
            </a:pPr>
            <a:r>
              <a:rPr lang="en-US" sz="2600" dirty="0"/>
              <a:t>Visiting a live poultry market</a:t>
            </a:r>
          </a:p>
          <a:p>
            <a:pPr lvl="1">
              <a:buFont typeface="Arial" panose="020B0604020202020204" pitchFamily="34" charset="0"/>
              <a:buChar char="•"/>
            </a:pPr>
            <a:r>
              <a:rPr lang="en-US" sz="2600" dirty="0"/>
              <a:t>Direct contact with live poultry                               in live poultry markets</a:t>
            </a:r>
          </a:p>
          <a:p>
            <a:pPr lvl="1">
              <a:buFont typeface="Arial" panose="020B0604020202020204" pitchFamily="34" charset="0"/>
              <a:buChar char="•"/>
            </a:pPr>
            <a:r>
              <a:rPr lang="en-US" sz="2600" dirty="0"/>
              <a:t>Having one or more chronic                        diseases</a:t>
            </a:r>
          </a:p>
        </p:txBody>
      </p:sp>
      <p:sp>
        <p:nvSpPr>
          <p:cNvPr id="2" name="TextBox 1"/>
          <p:cNvSpPr txBox="1"/>
          <p:nvPr/>
        </p:nvSpPr>
        <p:spPr>
          <a:xfrm>
            <a:off x="5593076" y="6431280"/>
            <a:ext cx="3300199" cy="307777"/>
          </a:xfrm>
          <a:prstGeom prst="rect">
            <a:avLst/>
          </a:prstGeom>
          <a:noFill/>
        </p:spPr>
        <p:txBody>
          <a:bodyPr wrap="none" rtlCol="0">
            <a:spAutoFit/>
          </a:bodyPr>
          <a:lstStyle/>
          <a:p>
            <a:r>
              <a:rPr lang="en-US" sz="1400" i="1" dirty="0"/>
              <a:t>Zhou Open Forum Infectious Diseases 2016</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962" y="2055848"/>
            <a:ext cx="2927614" cy="3039762"/>
          </a:xfrm>
          <a:prstGeom prst="rect">
            <a:avLst/>
          </a:prstGeom>
        </p:spPr>
      </p:pic>
    </p:spTree>
    <p:extLst>
      <p:ext uri="{BB962C8B-B14F-4D97-AF65-F5344CB8AC3E}">
        <p14:creationId xmlns:p14="http://schemas.microsoft.com/office/powerpoint/2010/main" val="184650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08" y="39902"/>
            <a:ext cx="8543418" cy="567298"/>
          </a:xfrm>
        </p:spPr>
        <p:txBody>
          <a:bodyPr/>
          <a:lstStyle/>
          <a:p>
            <a:r>
              <a:rPr lang="en-US" dirty="0"/>
              <a:t>Epidemiology of A(H7N9) Patients: Exposure History</a:t>
            </a:r>
          </a:p>
        </p:txBody>
      </p:sp>
      <p:sp>
        <p:nvSpPr>
          <p:cNvPr id="5" name="Content Placeholder 4"/>
          <p:cNvSpPr>
            <a:spLocks noGrp="1"/>
          </p:cNvSpPr>
          <p:nvPr>
            <p:ph idx="1"/>
          </p:nvPr>
        </p:nvSpPr>
        <p:spPr>
          <a:xfrm>
            <a:off x="457199" y="797441"/>
            <a:ext cx="8510954" cy="5358115"/>
          </a:xfrm>
        </p:spPr>
        <p:txBody>
          <a:bodyPr>
            <a:normAutofit lnSpcReduction="10000"/>
          </a:bodyPr>
          <a:lstStyle/>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dirty="0"/>
              <a:t>Clinicians need to ask about A(H7N9) virus exposures (poultry and sick persons) in mainland China, and potentially in other countries in the future</a:t>
            </a:r>
          </a:p>
          <a:p>
            <a:pPr marL="457200" lvl="1" indent="0">
              <a:buNone/>
            </a:pPr>
            <a:endParaRPr lang="en-US" sz="15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575" y="797441"/>
            <a:ext cx="5422604" cy="3412356"/>
          </a:xfrm>
          <a:prstGeom prst="rect">
            <a:avLst/>
          </a:prstGeom>
        </p:spPr>
      </p:pic>
    </p:spTree>
    <p:extLst>
      <p:ext uri="{BB962C8B-B14F-4D97-AF65-F5344CB8AC3E}">
        <p14:creationId xmlns:p14="http://schemas.microsoft.com/office/powerpoint/2010/main" val="1336542756"/>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7EE053-5543-4587-BA42-6EB40266D5D4}"/>
</file>

<file path=customXml/itemProps2.xml><?xml version="1.0" encoding="utf-8"?>
<ds:datastoreItem xmlns:ds="http://schemas.openxmlformats.org/officeDocument/2006/customXml" ds:itemID="{6ECF10B4-0FE1-4706-83FD-436F7B79F1D6}"/>
</file>

<file path=customXml/itemProps3.xml><?xml version="1.0" encoding="utf-8"?>
<ds:datastoreItem xmlns:ds="http://schemas.openxmlformats.org/officeDocument/2006/customXml" ds:itemID="{109CDB50-7EFB-4BE6-A420-DC10D1ED1BE4}"/>
</file>

<file path=customXml/itemProps4.xml><?xml version="1.0" encoding="utf-8"?>
<ds:datastoreItem xmlns:ds="http://schemas.openxmlformats.org/officeDocument/2006/customXml" ds:itemID="{D6DB02FC-E203-43AF-B02A-383330F32BF4}"/>
</file>

<file path=docProps/app.xml><?xml version="1.0" encoding="utf-8"?>
<Properties xmlns="http://schemas.openxmlformats.org/officeDocument/2006/extended-properties" xmlns:vt="http://schemas.openxmlformats.org/officeDocument/2006/docPropsVTypes">
  <Template>Office Theme</Template>
  <TotalTime>14139</TotalTime>
  <Words>4931</Words>
  <Application>Microsoft Office PowerPoint</Application>
  <PresentationFormat>On-screen Show (4:3)</PresentationFormat>
  <Paragraphs>517</Paragraphs>
  <Slides>36</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Calibri</vt:lpstr>
      <vt:lpstr>Courier New</vt:lpstr>
      <vt:lpstr>Myriad Web Pro</vt:lpstr>
      <vt:lpstr>Symbol</vt:lpstr>
      <vt:lpstr>Wingdings</vt:lpstr>
      <vt:lpstr>NCEH_ATSDR_combined</vt:lpstr>
      <vt:lpstr>Thin Blue Line Influenza Division</vt:lpstr>
      <vt:lpstr>4_Office Theme</vt:lpstr>
      <vt:lpstr>Module C1  Novel Influenza A  Clinical Case Presentation and Clinical Course</vt:lpstr>
      <vt:lpstr>Learning Objectives</vt:lpstr>
      <vt:lpstr>Clinical Manifestations of A(H5N1) and A(H7N9) Virus Infections</vt:lpstr>
      <vt:lpstr>Clinical Manifestations of A(H5N1) and A(H7N9) Virus Infections</vt:lpstr>
      <vt:lpstr> Discussion Questions</vt:lpstr>
      <vt:lpstr>Epidemiology of A(H7N9) Patients</vt:lpstr>
      <vt:lpstr>Epidemiology of A(H7N9) Patients: Exported Cases</vt:lpstr>
      <vt:lpstr>Epidemiology of A(H7N9) Patients: Risk Factors</vt:lpstr>
      <vt:lpstr>Epidemiology of A(H7N9) Patients: Exposure History</vt:lpstr>
      <vt:lpstr> Discussion Questions</vt:lpstr>
      <vt:lpstr>Epidemiology of H7N9 Patients: Human-to-human Transmission</vt:lpstr>
      <vt:lpstr>Estimated Incubation Period (poultry-to-human)</vt:lpstr>
      <vt:lpstr>Characteristics of Hospitalized A(H7N9) Patients: LPAI A(H7N9)</vt:lpstr>
      <vt:lpstr>Characteristics of Hospitalized A(H7N9) Patients: HPAI A(H7N9)</vt:lpstr>
      <vt:lpstr>Asymptomatic A(H7N9) Virus Infection and Mild Illness </vt:lpstr>
      <vt:lpstr>Asymptomatic A(H7N9) Virus Infection and Mild Illness </vt:lpstr>
      <vt:lpstr>A(H7N9) Virus Infection: LRTI and Complications </vt:lpstr>
      <vt:lpstr>A(H7N9) Virus Infection: Lower Respiratory Tract Infection</vt:lpstr>
      <vt:lpstr>Signs and Symptoms at Hospital Admission in A(H7N9) Patients</vt:lpstr>
      <vt:lpstr>Laboratory Findings at Hospital Admission in A(H7N9) Patients</vt:lpstr>
      <vt:lpstr>Laboratory Findings at Hospital Admission in A(H7N9) Patients</vt:lpstr>
      <vt:lpstr>Radiographic Findings with A(H7N9) Pneumonia</vt:lpstr>
      <vt:lpstr>Radiographic Findings – A(H7N9) pneumonia</vt:lpstr>
      <vt:lpstr>Radiographic Findings – A(H7N9) pneumonia</vt:lpstr>
      <vt:lpstr>Clinical Complications in Hospitalized A(H7N9) Patients</vt:lpstr>
      <vt:lpstr>Clinical Complications in Hospitalized A(H7N9) Patients</vt:lpstr>
      <vt:lpstr> Discussion Questions</vt:lpstr>
      <vt:lpstr>A(H7N9) Virus Infection Induces Cytokines &amp; Chemokines </vt:lpstr>
      <vt:lpstr>A(H7N9) Virus Infection Induces Cytokines &amp; Chemokines </vt:lpstr>
      <vt:lpstr>Pathogenesis of A(H7N9) Virus Infection</vt:lpstr>
      <vt:lpstr>Pathogenesis of A(H7N9) Virus Infection</vt:lpstr>
      <vt:lpstr>Pathogenesis of A(H7N9) Virus Infection</vt:lpstr>
      <vt:lpstr>A(H7N9) Viremia not proven to date</vt:lpstr>
      <vt:lpstr>Summary</vt:lpstr>
      <vt:lpstr>Summary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1150</cp:revision>
  <dcterms:created xsi:type="dcterms:W3CDTF">2016-11-05T00:46:08Z</dcterms:created>
  <dcterms:modified xsi:type="dcterms:W3CDTF">2018-06-21T14:22:58Z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68f5b903-7607-4efd-ac42-c37f47a9fbd1</vt:lpwstr>
  </property>
</Properties>
</file>