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34.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slides/slide35.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9.xml" ContentType="application/vnd.openxmlformats-officedocument.presentationml.notesSlide+xml"/>
  <Override PartName="/ppt/notesSlides/notesSlide41.xml" ContentType="application/vnd.openxmlformats-officedocument.presentationml.notesSlide+xml"/>
  <Override PartName="/ppt/notesSlides/notesSlide54.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67"/>
  </p:notesMasterIdLst>
  <p:handoutMasterIdLst>
    <p:handoutMasterId r:id="rId68"/>
  </p:handoutMasterIdLst>
  <p:sldIdLst>
    <p:sldId id="701" r:id="rId4"/>
    <p:sldId id="705" r:id="rId5"/>
    <p:sldId id="706" r:id="rId6"/>
    <p:sldId id="707" r:id="rId7"/>
    <p:sldId id="900" r:id="rId8"/>
    <p:sldId id="932" r:id="rId9"/>
    <p:sldId id="711" r:id="rId10"/>
    <p:sldId id="901" r:id="rId11"/>
    <p:sldId id="713" r:id="rId12"/>
    <p:sldId id="903" r:id="rId13"/>
    <p:sldId id="905" r:id="rId14"/>
    <p:sldId id="906" r:id="rId15"/>
    <p:sldId id="715" r:id="rId16"/>
    <p:sldId id="716" r:id="rId17"/>
    <p:sldId id="789" r:id="rId18"/>
    <p:sldId id="908" r:id="rId19"/>
    <p:sldId id="792" r:id="rId20"/>
    <p:sldId id="887" r:id="rId21"/>
    <p:sldId id="909" r:id="rId22"/>
    <p:sldId id="910" r:id="rId23"/>
    <p:sldId id="911" r:id="rId24"/>
    <p:sldId id="912" r:id="rId25"/>
    <p:sldId id="913" r:id="rId26"/>
    <p:sldId id="914" r:id="rId27"/>
    <p:sldId id="871" r:id="rId28"/>
    <p:sldId id="915" r:id="rId29"/>
    <p:sldId id="916" r:id="rId30"/>
    <p:sldId id="917" r:id="rId31"/>
    <p:sldId id="793" r:id="rId32"/>
    <p:sldId id="734" r:id="rId33"/>
    <p:sldId id="735" r:id="rId34"/>
    <p:sldId id="874" r:id="rId35"/>
    <p:sldId id="736" r:id="rId36"/>
    <p:sldId id="873" r:id="rId37"/>
    <p:sldId id="918" r:id="rId38"/>
    <p:sldId id="737" r:id="rId39"/>
    <p:sldId id="738" r:id="rId40"/>
    <p:sldId id="935" r:id="rId41"/>
    <p:sldId id="739" r:id="rId42"/>
    <p:sldId id="740" r:id="rId43"/>
    <p:sldId id="919" r:id="rId44"/>
    <p:sldId id="920" r:id="rId45"/>
    <p:sldId id="743" r:id="rId46"/>
    <p:sldId id="744" r:id="rId47"/>
    <p:sldId id="831" r:id="rId48"/>
    <p:sldId id="921" r:id="rId49"/>
    <p:sldId id="745" r:id="rId50"/>
    <p:sldId id="746" r:id="rId51"/>
    <p:sldId id="922" r:id="rId52"/>
    <p:sldId id="889" r:id="rId53"/>
    <p:sldId id="923" r:id="rId54"/>
    <p:sldId id="748" r:id="rId55"/>
    <p:sldId id="924" r:id="rId56"/>
    <p:sldId id="925" r:id="rId57"/>
    <p:sldId id="936" r:id="rId58"/>
    <p:sldId id="876" r:id="rId59"/>
    <p:sldId id="827" r:id="rId60"/>
    <p:sldId id="875" r:id="rId61"/>
    <p:sldId id="828" r:id="rId62"/>
    <p:sldId id="829" r:id="rId63"/>
    <p:sldId id="830" r:id="rId64"/>
    <p:sldId id="699" r:id="rId65"/>
    <p:sldId id="937" r:id="rId6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Singleton, Nickie (CDC/CGH/DGHT)" initials="WN(" lastIdx="3" clrIdx="0">
    <p:extLst>
      <p:ext uri="{19B8F6BF-5375-455C-9EA6-DF929625EA0E}">
        <p15:presenceInfo xmlns:p15="http://schemas.microsoft.com/office/powerpoint/2012/main" userId="S-1-5-21-1207783550-2075000910-922709458-617161" providerId="AD"/>
      </p:ext>
    </p:extLst>
  </p:cmAuthor>
  <p:cmAuthor id="2" name="Havers, Fiona (CDC/OID/NCIRD)" initials="HF(" lastIdx="7" clrIdx="1">
    <p:extLst>
      <p:ext uri="{19B8F6BF-5375-455C-9EA6-DF929625EA0E}">
        <p15:presenceInfo xmlns:p15="http://schemas.microsoft.com/office/powerpoint/2012/main" userId="S-1-5-21-1207783550-2075000910-922709458-375134" providerId="AD"/>
      </p:ext>
    </p:extLst>
  </p:cmAuthor>
  <p:cmAuthor id="3" name="Brettania" initials="B" lastIdx="6" clrIdx="2">
    <p:extLst>
      <p:ext uri="{19B8F6BF-5375-455C-9EA6-DF929625EA0E}">
        <p15:presenceInfo xmlns:p15="http://schemas.microsoft.com/office/powerpoint/2012/main" userId="Brettania" providerId="None"/>
      </p:ext>
    </p:extLst>
  </p:cmAuthor>
  <p:cmAuthor id="4" name="McFarland, Jeffrey (CDC/OID/NCIRD)" initials="MJ(" lastIdx="14" clrIdx="3">
    <p:extLst>
      <p:ext uri="{19B8F6BF-5375-455C-9EA6-DF929625EA0E}">
        <p15:presenceInfo xmlns:p15="http://schemas.microsoft.com/office/powerpoint/2012/main" userId="S-1-5-21-1207783550-2075000910-922709458-171150" providerId="AD"/>
      </p:ext>
    </p:extLst>
  </p:cmAuthor>
  <p:cmAuthor id="5" name="Fry, Alicia (CDC/OID/NCIRD)" initials="FA(" lastIdx="8" clrIdx="4">
    <p:extLst>
      <p:ext uri="{19B8F6BF-5375-455C-9EA6-DF929625EA0E}">
        <p15:presenceInfo xmlns:p15="http://schemas.microsoft.com/office/powerpoint/2012/main" userId="S-1-5-21-1207783550-2075000910-922709458-192800" providerId="AD"/>
      </p:ext>
    </p:extLst>
  </p:cmAuthor>
  <p:cmAuthor id="6" name="Tokars, Jerome (Jerry) (CDC/OID/NCIRD)" initials="TJ((" lastIdx="3" clrIdx="5">
    <p:extLst>
      <p:ext uri="{19B8F6BF-5375-455C-9EA6-DF929625EA0E}">
        <p15:presenceInfo xmlns:p15="http://schemas.microsoft.com/office/powerpoint/2012/main" userId="S-1-5-21-1207783550-2075000910-922709458-191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1"/>
    <a:srgbClr val="003CB4"/>
    <a:srgbClr val="08BDE8"/>
    <a:srgbClr val="00359E"/>
    <a:srgbClr val="003399"/>
    <a:srgbClr val="F5E3BF"/>
    <a:srgbClr val="9E9A88"/>
    <a:srgbClr val="F6EFD6"/>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2" autoAdjust="0"/>
    <p:restoredTop sz="46642" autoAdjust="0"/>
  </p:normalViewPr>
  <p:slideViewPr>
    <p:cSldViewPr snapToGrid="0">
      <p:cViewPr varScale="1">
        <p:scale>
          <a:sx n="37" d="100"/>
          <a:sy n="37" d="100"/>
        </p:scale>
        <p:origin x="2899"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298"/>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77" Type="http://schemas.openxmlformats.org/officeDocument/2006/relationships/customXml" Target="../customXml/item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2A669F-EA6A-4C65-A591-AFC22723B393}" type="datetimeFigureOut">
              <a:rPr lang="en-US" smtClean="0"/>
              <a:t>6/22/2018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DCF1E9E-07D6-4120-89BF-899091FE996B}" type="slidenum">
              <a:rPr lang="en-US" smtClean="0"/>
              <a:t>‹#›</a:t>
            </a:fld>
            <a:endParaRPr lang="en-US"/>
          </a:p>
        </p:txBody>
      </p:sp>
    </p:spTree>
    <p:extLst>
      <p:ext uri="{BB962C8B-B14F-4D97-AF65-F5344CB8AC3E}">
        <p14:creationId xmlns:p14="http://schemas.microsoft.com/office/powerpoint/2010/main" val="324922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DVJNWefmHj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who.int/csr/resources/publications/swineflu/clinical_management_h1n1.pdf?ua=1"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As a background note this module includes what</a:t>
            </a:r>
            <a:r>
              <a:rPr lang="en-US" altLang="zh-CN" baseline="0" dirty="0"/>
              <a:t> is known about a</a:t>
            </a:r>
            <a:r>
              <a:rPr lang="en-US" sz="1200" dirty="0"/>
              <a:t>ssessment, diagnosis and management of patients with novel influenza A virus infections. Many of the data are </a:t>
            </a:r>
            <a:r>
              <a:rPr lang="en-US" altLang="zh-CN" dirty="0"/>
              <a:t>based on observational case series of</a:t>
            </a:r>
            <a:r>
              <a:rPr lang="en-US" altLang="zh-CN" baseline="0" dirty="0"/>
              <a:t> novel influenza A virus infections,</a:t>
            </a:r>
            <a:r>
              <a:rPr lang="en-US" altLang="zh-CN" dirty="0"/>
              <a:t> patient results from in vitro and animal model studies, and the extrapolation of data from high quality studies conducted to evaluate the treatment and chemoprophylaxis of normal, or “seasonal”, influenza. In some cases further data are needed for stronger recommendations.</a:t>
            </a:r>
            <a:endParaRPr lang="en-US" dirty="0"/>
          </a:p>
          <a:p>
            <a:endParaRPr lang="en-US" altLang="zh-CN" b="1" dirty="0"/>
          </a:p>
        </p:txBody>
      </p:sp>
    </p:spTree>
    <p:extLst>
      <p:ext uri="{BB962C8B-B14F-4D97-AF65-F5344CB8AC3E}">
        <p14:creationId xmlns:p14="http://schemas.microsoft.com/office/powerpoint/2010/main" val="215274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0F8F9"/>
                </a:solidFill>
                <a:latin typeface="Arial" panose="020B0604020202020204" pitchFamily="34" charset="0"/>
              </a:rPr>
              <a:t>What are the critical pieces of epidemiologic information that must be collected from a patient with illness that is clinically compatible with a novel influenza A virus infection?</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i="1" dirty="0">
                <a:latin typeface="Arial" panose="020B0604020202020204" pitchFamily="34" charset="0"/>
              </a:rPr>
              <a:t>Answer: </a:t>
            </a:r>
          </a:p>
          <a:p>
            <a:pPr>
              <a:buClrTx/>
              <a:buFont typeface="Arial" panose="020B0604020202020204" pitchFamily="34" charset="0"/>
              <a:buChar char="•"/>
            </a:pPr>
            <a:r>
              <a:rPr lang="en-US" altLang="en-US" sz="2000" dirty="0"/>
              <a:t>Occupational exposure - Animal culler, veterinarian, etc., health care workers</a:t>
            </a:r>
          </a:p>
          <a:p>
            <a:pPr>
              <a:buClrTx/>
              <a:buFont typeface="Arial" panose="020B0604020202020204" pitchFamily="34" charset="0"/>
              <a:buChar char="•"/>
            </a:pPr>
            <a:endParaRPr lang="en-US" altLang="en-US" sz="1000" dirty="0"/>
          </a:p>
          <a:p>
            <a:pPr>
              <a:buClrTx/>
              <a:buFont typeface="Arial" panose="020B0604020202020204" pitchFamily="34" charset="0"/>
              <a:buChar char="•"/>
            </a:pPr>
            <a:r>
              <a:rPr lang="en-US" altLang="en-US" sz="2000" dirty="0"/>
              <a:t>Residence or travel in area affected by avian influenza outbreaks in birds or animals (e.g., poultry market)</a:t>
            </a:r>
          </a:p>
          <a:p>
            <a:pPr>
              <a:buClrTx/>
              <a:buFont typeface="Arial" panose="020B0604020202020204" pitchFamily="34" charset="0"/>
              <a:buChar char="•"/>
            </a:pPr>
            <a:endParaRPr lang="en-US" altLang="en-US" sz="1000" dirty="0"/>
          </a:p>
          <a:p>
            <a:pPr>
              <a:buClrTx/>
              <a:buFont typeface="Arial" panose="020B0604020202020204" pitchFamily="34" charset="0"/>
              <a:buChar char="•"/>
            </a:pPr>
            <a:r>
              <a:rPr lang="en-US" altLang="en-US" sz="2000" dirty="0"/>
              <a:t>Direct contact with dead or diseased birds or other animals in affected area</a:t>
            </a:r>
          </a:p>
          <a:p>
            <a:pPr lvl="1">
              <a:buClrTx/>
              <a:buFont typeface="Arial" panose="020B0604020202020204" pitchFamily="34" charset="0"/>
              <a:buChar char="•"/>
            </a:pPr>
            <a:r>
              <a:rPr lang="en-US" altLang="en-US" sz="1800" dirty="0"/>
              <a:t>Frequently not seen for A(H7N9) virus infection of poultry</a:t>
            </a:r>
          </a:p>
          <a:p>
            <a:pPr lvl="1">
              <a:buClrTx/>
              <a:buFont typeface="Arial" panose="020B0604020202020204" pitchFamily="34" charset="0"/>
              <a:buChar char="•"/>
            </a:pPr>
            <a:endParaRPr lang="en-US" altLang="en-US" sz="1000" dirty="0"/>
          </a:p>
          <a:p>
            <a:pPr>
              <a:buClrTx/>
              <a:buFont typeface="Arial" panose="020B0604020202020204" pitchFamily="34" charset="0"/>
              <a:buChar char="•"/>
            </a:pPr>
            <a:r>
              <a:rPr lang="en-US" altLang="en-US" sz="2000" dirty="0"/>
              <a:t>Close unprotected contact with a person with novel influenza A  virus infection, or unexplained moderate or severe acute respiratory illness</a:t>
            </a:r>
          </a:p>
          <a:p>
            <a:pPr eaLnBrk="1" hangingPunct="1">
              <a:buFontTx/>
              <a:buNone/>
            </a:pPr>
            <a:endParaRPr lang="en-US" alt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Image: https://www.cdc.gov/flu/about/qa/antiviralresistance.htm</a:t>
            </a:r>
          </a:p>
          <a:p>
            <a:pPr eaLnBrk="1" hangingPunct="1">
              <a:buFontTx/>
              <a:buNone/>
            </a:pPr>
            <a:endParaRPr lang="en-US" altLang="en-US" sz="1000" i="1" dirty="0">
              <a:latin typeface="Arial" panose="020B0604020202020204" pitchFamily="34" charset="0"/>
            </a:endParaRPr>
          </a:p>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10</a:t>
            </a:fld>
            <a:endParaRPr lang="en-US" altLang="en-US"/>
          </a:p>
        </p:txBody>
      </p:sp>
    </p:spTree>
    <p:extLst>
      <p:ext uri="{BB962C8B-B14F-4D97-AF65-F5344CB8AC3E}">
        <p14:creationId xmlns:p14="http://schemas.microsoft.com/office/powerpoint/2010/main" val="339145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a:t>
            </a:r>
            <a:r>
              <a:rPr lang="en-US" baseline="0" dirty="0"/>
              <a:t> suspicion of </a:t>
            </a:r>
            <a:r>
              <a:rPr lang="en-US" b="0" i="0" baseline="0" dirty="0"/>
              <a:t>possible novel influenza A virus infection is based upon acute respiratory illness and recent exposure to avian and/or novel influenza A virus, such as in the 7 days before onset of illness. </a:t>
            </a:r>
          </a:p>
          <a:p>
            <a:endParaRPr lang="en-US" b="0" i="0" baseline="0" dirty="0"/>
          </a:p>
          <a:p>
            <a:r>
              <a:rPr lang="en-US" b="0" i="0" baseline="0" dirty="0"/>
              <a:t>Such exposures could be direct contact with well-appearing, sick or dead poultry; or indirect such as visiting a live poultry market, or close contact with an ill person with acute respiratory illness, especially if they are suspected or confirmed with novel influenza A virus infection.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342697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most common etiologies are…</a:t>
            </a:r>
          </a:p>
          <a:p>
            <a:endParaRPr lang="en-US" baseline="0" dirty="0"/>
          </a:p>
          <a:p>
            <a:r>
              <a:rPr lang="en-US" baseline="0" dirty="0"/>
              <a:t>Even in persons with poultry exposure, the most common cause of acute respiratory illness is community-acquired respiratory virus infection, including seasonal influenza A or B virus infection or other human respiratory virus infection. </a:t>
            </a:r>
          </a:p>
          <a:p>
            <a:endParaRPr lang="en-US" baseline="0" dirty="0"/>
          </a:p>
          <a:p>
            <a:r>
              <a:rPr lang="en-US" baseline="0" dirty="0"/>
              <a:t>Even in patients with pneumonia, community-acquired pneumonia is far more likely than A(H7N9) or A(H5N1) virus infection. Depending on the setting and clinical presentation, etiologies such as TB, fungal infections, or diseases such as </a:t>
            </a:r>
            <a:r>
              <a:rPr lang="en-US" baseline="0" dirty="0" err="1"/>
              <a:t>meliodosis</a:t>
            </a:r>
            <a:r>
              <a:rPr lang="en-US" baseline="0" dirty="0"/>
              <a:t> should be considered as well. </a:t>
            </a:r>
          </a:p>
          <a:p>
            <a:endParaRPr lang="en-US" baseline="0" dirty="0"/>
          </a:p>
          <a:p>
            <a:r>
              <a:rPr lang="en-US" baseline="0" dirty="0"/>
              <a:t>Photo: Purchased from Shutterstock. </a:t>
            </a:r>
            <a:r>
              <a:rPr lang="en-US" sz="1200" b="0" i="0" kern="1200" dirty="0">
                <a:solidFill>
                  <a:schemeClr val="tx1"/>
                </a:solidFill>
                <a:effectLst/>
                <a:latin typeface="+mn-lt"/>
                <a:ea typeface="+mn-ea"/>
                <a:cs typeface="+mn-cs"/>
              </a:rPr>
              <a:t>Stock photo ID: 87998860</a:t>
            </a:r>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4040070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Nasopharyngeal swab collection video:  </a:t>
            </a:r>
            <a:r>
              <a:rPr lang="en-US" dirty="0">
                <a:hlinkClick r:id="rId3"/>
              </a:rPr>
              <a:t>https://www.youtube.com/watch?v=DVJNWefmHjE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Purchased from Shutterstock. </a:t>
            </a:r>
            <a:r>
              <a:rPr lang="en-US" sz="1200" b="0" i="0" kern="1200" dirty="0">
                <a:solidFill>
                  <a:schemeClr val="tx1"/>
                </a:solidFill>
                <a:effectLst/>
                <a:latin typeface="+mn-lt"/>
                <a:ea typeface="+mn-ea"/>
                <a:cs typeface="+mn-cs"/>
              </a:rPr>
              <a:t>Stock photo ID: 469573808</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118510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txBox="1">
            <a:spLocks noGrp="1" noChangeArrowheads="1"/>
          </p:cNvSpPr>
          <p:nvPr/>
        </p:nvSpPr>
        <p:spPr bwMode="auto">
          <a:xfrm>
            <a:off x="0" y="0"/>
            <a:ext cx="3105997" cy="47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947" tIns="47474" rIns="94947" bIns="47474"/>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Module 4: Case Management of Suspect Human Avian Influenza Infection; Parts 1 &amp; 2</a:t>
            </a:r>
          </a:p>
        </p:txBody>
      </p:sp>
      <p:sp>
        <p:nvSpPr>
          <p:cNvPr id="155651" name="Rectangle 7"/>
          <p:cNvSpPr txBox="1">
            <a:spLocks noGrp="1" noChangeArrowheads="1"/>
          </p:cNvSpPr>
          <p:nvPr/>
        </p:nvSpPr>
        <p:spPr bwMode="auto">
          <a:xfrm>
            <a:off x="4058568" y="8976836"/>
            <a:ext cx="3105997" cy="47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947" tIns="47474" rIns="94947" bIns="47474" anchor="b"/>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9745C3-B794-49A1-A6E3-7DB2DDA1574A}" type="slidenum">
              <a:rPr lang="en-US" altLang="en-US" sz="1200"/>
              <a:pPr algn="r" eaLnBrk="1" hangingPunct="1"/>
              <a:t>14</a:t>
            </a:fld>
            <a:endParaRPr lang="en-US" altLang="en-US" sz="120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Now let’s turn to the Diagnostic and Laboratory testing of patients</a:t>
            </a:r>
            <a:r>
              <a:rPr lang="en-US" altLang="en-US" sz="1400" baseline="0" dirty="0">
                <a:latin typeface="Arial" panose="020B0604020202020204" pitchFamily="34" charset="0"/>
              </a:rPr>
              <a:t> suspected to be infected with novel influenza A viruses</a:t>
            </a:r>
            <a:endParaRPr lang="en-US" altLang="en-US" sz="1400" dirty="0">
              <a:latin typeface="Arial" panose="020B0604020202020204" pitchFamily="34" charset="0"/>
            </a:endParaRPr>
          </a:p>
          <a:p>
            <a:pPr eaLnBrk="1" hangingPunct="1"/>
            <a:endParaRPr lang="en-US" altLang="en-US" sz="1400" dirty="0">
              <a:latin typeface="Arial" panose="020B0604020202020204" pitchFamily="34" charset="0"/>
            </a:endParaRPr>
          </a:p>
          <a:p>
            <a:pPr eaLnBrk="1" hangingPunct="1"/>
            <a:r>
              <a:rPr lang="en-US" altLang="en-US" sz="1400" dirty="0">
                <a:latin typeface="Arial" panose="020B0604020202020204" pitchFamily="34" charset="0"/>
              </a:rPr>
              <a:t>There are three steps involved:</a:t>
            </a:r>
          </a:p>
          <a:p>
            <a:pPr eaLnBrk="1" hangingPunct="1"/>
            <a:r>
              <a:rPr lang="en-US" altLang="en-US" sz="1400" dirty="0">
                <a:latin typeface="Arial" panose="020B0604020202020204" pitchFamily="34" charset="0"/>
              </a:rPr>
              <a:t> </a:t>
            </a:r>
          </a:p>
          <a:p>
            <a:pPr eaLnBrk="1" hangingPunct="1">
              <a:buFontTx/>
              <a:buChar char="•"/>
            </a:pPr>
            <a:r>
              <a:rPr lang="en-US" altLang="en-US" sz="1000" dirty="0">
                <a:latin typeface="Arial" panose="020B0604020202020204" pitchFamily="34" charset="0"/>
              </a:rPr>
              <a:t>First, Clinical specimen collection</a:t>
            </a:r>
          </a:p>
          <a:p>
            <a:pPr marL="757066" lvl="1" indent="139119">
              <a:buFontTx/>
              <a:buChar char="•"/>
            </a:pPr>
            <a:endParaRPr lang="en-US" altLang="en-US" sz="1000" dirty="0">
              <a:latin typeface="Arial" panose="020B0604020202020204" pitchFamily="34" charset="0"/>
            </a:endParaRPr>
          </a:p>
          <a:p>
            <a:pPr eaLnBrk="1" hangingPunct="1">
              <a:buFontTx/>
              <a:buChar char="•"/>
            </a:pPr>
            <a:r>
              <a:rPr lang="en-US" altLang="en-US" sz="1000" dirty="0">
                <a:latin typeface="Arial" panose="020B0604020202020204" pitchFamily="34" charset="0"/>
              </a:rPr>
              <a:t>Second, ordering the correct diagnostic tests and laboratory testing</a:t>
            </a:r>
          </a:p>
          <a:p>
            <a:pPr eaLnBrk="1" hangingPunct="1">
              <a:buFontTx/>
              <a:buChar char="•"/>
            </a:pPr>
            <a:endParaRPr lang="en-US" altLang="en-US" sz="1000" dirty="0">
              <a:latin typeface="Arial" panose="020B0604020202020204" pitchFamily="34" charset="0"/>
            </a:endParaRPr>
          </a:p>
          <a:p>
            <a:pPr eaLnBrk="1" hangingPunct="1">
              <a:buFontTx/>
              <a:buChar char="•"/>
            </a:pPr>
            <a:r>
              <a:rPr lang="en-US" altLang="en-US" sz="1000" dirty="0">
                <a:latin typeface="Arial" panose="020B0604020202020204" pitchFamily="34" charset="0"/>
              </a:rPr>
              <a:t>Third, Imaging - </a:t>
            </a:r>
            <a:r>
              <a:rPr lang="en-US" altLang="en-US" dirty="0">
                <a:latin typeface="Arial" panose="020B0604020202020204" pitchFamily="34" charset="0"/>
              </a:rPr>
              <a:t>Chest X-ray</a:t>
            </a:r>
          </a:p>
          <a:p>
            <a:pPr eaLnBrk="1" hangingPunct="1"/>
            <a:endParaRPr lang="en-US" altLang="en-US" sz="1400" dirty="0">
              <a:latin typeface="Arial" panose="020B0604020202020204" pitchFamily="34" charset="0"/>
            </a:endParaRPr>
          </a:p>
          <a:p>
            <a:pPr eaLnBrk="1" hangingPunct="1"/>
            <a:r>
              <a:rPr lang="en-US" altLang="en-US" sz="1400" dirty="0">
                <a:latin typeface="Arial" panose="020B0604020202020204" pitchFamily="34" charset="0"/>
              </a:rPr>
              <a:t>Purchased from Shutterstock. </a:t>
            </a:r>
            <a:r>
              <a:rPr lang="en-US" sz="1200" b="0" i="0" kern="1200" dirty="0">
                <a:solidFill>
                  <a:schemeClr val="tx1"/>
                </a:solidFill>
                <a:effectLst/>
                <a:latin typeface="+mn-lt"/>
                <a:ea typeface="+mn-ea"/>
                <a:cs typeface="+mn-cs"/>
              </a:rPr>
              <a:t>Stock photo ID: 121977448</a:t>
            </a:r>
            <a:endParaRPr lang="en-US" altLang="en-US" sz="1400" dirty="0">
              <a:latin typeface="Arial" panose="020B0604020202020204" pitchFamily="34" charset="0"/>
            </a:endParaRPr>
          </a:p>
          <a:p>
            <a:pPr eaLnBrk="1" hangingPunct="1"/>
            <a:endParaRPr lang="en-US" altLang="en-US" sz="1400" dirty="0">
              <a:latin typeface="Arial" panose="020B0604020202020204" pitchFamily="34" charset="0"/>
            </a:endParaRPr>
          </a:p>
          <a:p>
            <a:pPr eaLnBrk="1" hangingPunct="1"/>
            <a:endParaRPr lang="en-US" altLang="en-US" sz="1400" dirty="0">
              <a:latin typeface="Arial" panose="020B0604020202020204" pitchFamily="34" charset="0"/>
            </a:endParaRPr>
          </a:p>
        </p:txBody>
      </p:sp>
    </p:spTree>
    <p:extLst>
      <p:ext uri="{BB962C8B-B14F-4D97-AF65-F5344CB8AC3E}">
        <p14:creationId xmlns:p14="http://schemas.microsoft.com/office/powerpoint/2010/main" val="405504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optimal specimens for confirming infection may vary depending upon the novel influenza A virus in question.  Upper respiratory specimen collection options include nasopharyngeal swabs or nasal aspirates/washes (typically done in young infants), throat swabs, and nasal swabs.  The WHO has not yet issued guidance </a:t>
            </a:r>
            <a:r>
              <a:rPr lang="en-US" b="0" baseline="0" dirty="0"/>
              <a:t>on optimal specimens for detection of novel influenza A(H7N9) viruses in humans, but guidance for specimen collection confirmation of A(H5N1) virus infection emphasized collection of an oropharyngeal swab.  </a:t>
            </a:r>
          </a:p>
          <a:p>
            <a:endParaRPr lang="en-US" b="0" baseline="0" dirty="0"/>
          </a:p>
          <a:p>
            <a:r>
              <a:rPr lang="en-US" b="0" baseline="0" dirty="0"/>
              <a:t>Collecting </a:t>
            </a:r>
            <a:r>
              <a:rPr lang="en-US" b="0" i="1" u="sng" baseline="0" dirty="0"/>
              <a:t>combined</a:t>
            </a:r>
            <a:r>
              <a:rPr lang="en-US" b="0" baseline="0" dirty="0"/>
              <a:t> specimens that include a nasopharyngeal swab or nasal swab </a:t>
            </a:r>
            <a:r>
              <a:rPr lang="en-US" b="0" i="1" u="sng" baseline="0" dirty="0"/>
              <a:t>plus</a:t>
            </a:r>
            <a:r>
              <a:rPr lang="en-US" b="0" baseline="0" dirty="0"/>
              <a:t> a throat swab may increase the chance of detection of viruses with tropisms for the upper or lower respiratory tract in humans. If a nasopharyngeal swab cannot be collected, a nasal swab may be taken in its place.  Nasopharyngeal washes are also acceptable upper respiratory specimens.</a:t>
            </a:r>
          </a:p>
          <a:p>
            <a:endParaRPr lang="en-US" b="0" baseline="0" dirty="0"/>
          </a:p>
          <a:p>
            <a:r>
              <a:rPr lang="en-US" b="0" baseline="0" dirty="0"/>
              <a:t>Lower respiratory tract specimens may also be collected for testing but are most likely to be available from hospitalized and/or critically ill patients.  These include endotracheal aspirates that can be collected from intubated patients, bronchoalveolar lavage specimens, and pleural fluid collected by thoracentesis with or without a chest tube.  Note that BAL or pleural fluid should only be tested if it is being collected for another purpose.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Photo: Purchased from Shutterstock. </a:t>
            </a:r>
            <a:r>
              <a:rPr lang="en-US" sz="1200" b="0" i="0" kern="1200" dirty="0">
                <a:solidFill>
                  <a:schemeClr val="tx1"/>
                </a:solidFill>
                <a:effectLst/>
                <a:latin typeface="+mn-lt"/>
                <a:ea typeface="+mn-ea"/>
                <a:cs typeface="+mn-cs"/>
              </a:rPr>
              <a:t>Stock photo ID: 469573808</a:t>
            </a:r>
            <a:endParaRPr lang="en-US" b="0" dirty="0"/>
          </a:p>
          <a:p>
            <a:endParaRPr lang="en-US" b="0" baseline="0" dirty="0"/>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34574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optimal specimens for confirming infection may vary depending upon the novel influenza A virus in question.  </a:t>
            </a:r>
          </a:p>
          <a:p>
            <a:endParaRPr lang="en-US" baseline="0" dirty="0"/>
          </a:p>
          <a:p>
            <a:r>
              <a:rPr lang="en-US" baseline="0" dirty="0"/>
              <a:t>It is also recommended to collect multiple specimens from different sites and at different time points during the illness from persons with suspected infection, especially if the initial specimen is negative for the novel influenza A virus but a novel influenza A virus infection is highly suspected based on contact and/or clinical history.  </a:t>
            </a:r>
          </a:p>
          <a:p>
            <a:endParaRPr lang="en-US" baseline="0" dirty="0"/>
          </a:p>
          <a:p>
            <a:r>
              <a:rPr lang="en-US" baseline="0" dirty="0"/>
              <a:t>The first respiratory specimen should be collected as early as possible during the illness episode.</a:t>
            </a:r>
          </a:p>
          <a:p>
            <a:endParaRPr lang="en-US" baseline="0" dirty="0"/>
          </a:p>
          <a:p>
            <a:r>
              <a:rPr lang="en-US" baseline="0" dirty="0"/>
              <a:t>Treatment should not be withheld or delayed for a specimen.  </a:t>
            </a:r>
          </a:p>
          <a:p>
            <a:endParaRPr lang="en-US" baseline="0" dirty="0"/>
          </a:p>
          <a:p>
            <a:r>
              <a:rPr lang="en-US" baseline="0" dirty="0"/>
              <a:t>You may also consider collecting acute and convalescent sera for novel influenza A virus infection.  The acute serum sample should be collected within 7 days of symptom onset and the convalescent serum sample should be collected 2-4 weeks later.  However, this will not help inform clinical management, and may only be helpful with a retrospective diagnosis if </a:t>
            </a:r>
            <a:r>
              <a:rPr lang="en-US" baseline="0" dirty="0" err="1"/>
              <a:t>virologic</a:t>
            </a:r>
            <a:r>
              <a:rPr lang="en-US" baseline="0" dirty="0"/>
              <a:t> testing is negative.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267194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txBox="1">
            <a:spLocks noGrp="1" noChangeArrowheads="1"/>
          </p:cNvSpPr>
          <p:nvPr/>
        </p:nvSpPr>
        <p:spPr bwMode="auto">
          <a:xfrm>
            <a:off x="0" y="0"/>
            <a:ext cx="3105997" cy="47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947" tIns="47474" rIns="94947" bIns="47474"/>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Module 4: Case Management of Suspect Human Avian Influenza Infection; Parts 1 &amp; 2</a:t>
            </a:r>
          </a:p>
        </p:txBody>
      </p:sp>
      <p:sp>
        <p:nvSpPr>
          <p:cNvPr id="158723" name="Rectangle 7"/>
          <p:cNvSpPr txBox="1">
            <a:spLocks noGrp="1" noChangeArrowheads="1"/>
          </p:cNvSpPr>
          <p:nvPr/>
        </p:nvSpPr>
        <p:spPr bwMode="auto">
          <a:xfrm>
            <a:off x="4058568" y="8976836"/>
            <a:ext cx="3105997" cy="47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947" tIns="47474" rIns="94947" bIns="47474" anchor="b"/>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2993A6-432F-47F0-B4B9-B58CB29C93E5}" type="slidenum">
              <a:rPr lang="en-US" altLang="en-US" sz="1200"/>
              <a:pPr algn="r" eaLnBrk="1" hangingPunct="1"/>
              <a:t>17</a:t>
            </a:fld>
            <a:endParaRPr lang="en-US" altLang="en-US" sz="1200"/>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rPr>
              <a:t>When collecting specimens for novel influenza A virus testing,</a:t>
            </a:r>
            <a:r>
              <a:rPr lang="en-US" altLang="en-US" dirty="0">
                <a:latin typeface="Arial" panose="020B0604020202020204" pitchFamily="34" charset="0"/>
              </a:rPr>
              <a:t> all respiratory secretions, blood, and bodily fluids of patients should be considered potentially infected with novel influenza viruses, and appropriate infection control measures should be taken, including correct use of personal protective equipment and adherence to appropriate infection control precautions. There</a:t>
            </a:r>
            <a:r>
              <a:rPr lang="en-US" altLang="en-US" baseline="0" dirty="0">
                <a:latin typeface="Arial" panose="020B0604020202020204" pitchFamily="34" charset="0"/>
              </a:rPr>
              <a:t> will be more on this in the infection control modules (modules C5 and C6).</a:t>
            </a:r>
          </a:p>
          <a:p>
            <a:pPr eaLnBrk="1" hangingPunct="1"/>
            <a:endParaRPr lang="en-US" altLang="en-US"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rPr>
              <a:t>Image: Purchased from Shutterstock. </a:t>
            </a:r>
            <a:r>
              <a:rPr lang="en-US" sz="1200" b="0" i="0" kern="1200" dirty="0">
                <a:solidFill>
                  <a:schemeClr val="tx1"/>
                </a:solidFill>
                <a:effectLst/>
                <a:latin typeface="+mn-lt"/>
                <a:ea typeface="+mn-ea"/>
                <a:cs typeface="+mn-cs"/>
              </a:rPr>
              <a:t>Stock photo ID: 755082100</a:t>
            </a:r>
            <a:endParaRPr lang="en-US" altLang="en-US"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sz="1600" dirty="0">
              <a:latin typeface="Arial" panose="020B0604020202020204" pitchFamily="34" charset="0"/>
            </a:endParaRPr>
          </a:p>
          <a:p>
            <a:pPr lvl="1" eaLnBrk="1" hangingPunct="1"/>
            <a:endParaRPr lang="en-US" altLang="en-US" sz="1600" dirty="0">
              <a:latin typeface="Arial" panose="020B0604020202020204" pitchFamily="34" charset="0"/>
            </a:endParaRPr>
          </a:p>
          <a:p>
            <a:pPr lvl="1" eaLnBrk="1" hangingPunct="1"/>
            <a:endParaRPr lang="en-US" altLang="en-US" sz="1600" dirty="0">
              <a:latin typeface="Arial" panose="020B0604020202020204" pitchFamily="34" charset="0"/>
            </a:endParaRPr>
          </a:p>
        </p:txBody>
      </p:sp>
    </p:spTree>
    <p:extLst>
      <p:ext uri="{BB962C8B-B14F-4D97-AF65-F5344CB8AC3E}">
        <p14:creationId xmlns:p14="http://schemas.microsoft.com/office/powerpoint/2010/main" val="387286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a:t>
            </a:r>
            <a:r>
              <a:rPr lang="en-US" baseline="0" dirty="0"/>
              <a:t> diagnosis is based upon reverse transcription polymerase chain reaction (RT-PCR) testing of respiratory specimens. This testing must be performed in a public health laboratory. </a:t>
            </a:r>
          </a:p>
          <a:p>
            <a:endParaRPr lang="en-US" baseline="0" dirty="0"/>
          </a:p>
          <a:p>
            <a:r>
              <a:rPr lang="en-US" baseline="0" dirty="0"/>
              <a:t>It is important to understand that commercially available influenza tests cannot specifically identify A(H7N9) virus, and cannot distinguish between seasonal influenza A virus infection and A(H7N9) virus infection. </a:t>
            </a:r>
          </a:p>
          <a:p>
            <a:endParaRPr lang="en-US" baseline="0" dirty="0"/>
          </a:p>
          <a:p>
            <a:r>
              <a:rPr lang="en-US" baseline="0" dirty="0"/>
              <a:t>The kind of respiratory specimens to collect from the patient depends on the symptoms and illness severity. A patient with upper respiratory tract symptoms should have a combined nasopharyngeal or nasal swab and throat swab collected.  You can also obtain sputum if available.</a:t>
            </a:r>
          </a:p>
          <a:p>
            <a:endParaRPr lang="en-US" baseline="0" dirty="0"/>
          </a:p>
          <a:p>
            <a:r>
              <a:rPr lang="en-US" baseline="0" dirty="0"/>
              <a:t>A patient with pneumonia should have a combined nasopharyngeal or nasal swab and throat swab collected.  Sputum should also be collected.</a:t>
            </a:r>
          </a:p>
          <a:p>
            <a:endParaRPr lang="en-US" baseline="0" dirty="0"/>
          </a:p>
          <a:p>
            <a:r>
              <a:rPr lang="en-US" baseline="0" dirty="0"/>
              <a:t>A patient with respiratory failure should have an endotracheal aspirate collected. If </a:t>
            </a:r>
            <a:r>
              <a:rPr lang="en-US" baseline="0" dirty="0" err="1"/>
              <a:t>bronchoalveolar</a:t>
            </a:r>
            <a:r>
              <a:rPr lang="en-US" baseline="0" dirty="0"/>
              <a:t> lavage fluid is collected for other diagnostic purposes, it can be tested for novel influenza A virus infection. </a:t>
            </a:r>
          </a:p>
          <a:p>
            <a:endParaRPr lang="en-US" baseline="0" dirty="0"/>
          </a:p>
          <a:p>
            <a:r>
              <a:rPr lang="en-US" baseline="0" dirty="0"/>
              <a:t>If conjunctivitis is present, collect a conjunctival swab.</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patient who tests negative for a novel influenza A virus but who has a high clinical and epidemiological suspicion, continue neuraminidase inhibitor treatment, collect additional respiratory tract specimens from multiple sites at multiple times, and re-test.</a:t>
            </a:r>
          </a:p>
          <a:p>
            <a:endParaRPr lang="en-US" baseline="0" dirty="0"/>
          </a:p>
          <a:p>
            <a:r>
              <a:rPr lang="en-US" baseline="0" dirty="0"/>
              <a:t>It is very important to follow recommend infection prevention and control measures when collecting respiratory specimens from patients with suspected novel influenza A virus infections.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310216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a:t>
            </a:r>
            <a:r>
              <a:rPr lang="en-US" baseline="0" dirty="0"/>
              <a:t> diagnosis of any influenza virus infection is based upon reverse transcription polymerase chain reaction (RT-PCR) testing of respiratory specimens. This testing must be performed in an approved laboratory. In most countries this will be a public health laboratory</a:t>
            </a:r>
          </a:p>
          <a:p>
            <a:endParaRPr lang="en-US" baseline="0" dirty="0"/>
          </a:p>
          <a:p>
            <a:r>
              <a:rPr lang="en-US" baseline="0" dirty="0"/>
              <a:t>It is important to understand that commercially available influenza tests cannot specifically identify A(H7N9) virus, and cannot distinguish between seasonal influenza A virus infection and A(H7N9) virus infection. </a:t>
            </a:r>
          </a:p>
          <a:p>
            <a:endParaRPr lang="en-US" baseline="0" dirty="0"/>
          </a:p>
          <a:p>
            <a:r>
              <a:rPr lang="en-US" baseline="0" dirty="0"/>
              <a:t>The kind of respiratory specimens to collect from the patient depends upon the symptoms and illness severity. A patient with upper respiratory tract symptoms should have a combined nasopharyngeal or nasal swab and throat swab collected.  You can also obtain sputum if available.</a:t>
            </a:r>
          </a:p>
          <a:p>
            <a:endParaRPr lang="en-US" baseline="0" dirty="0"/>
          </a:p>
          <a:p>
            <a:r>
              <a:rPr lang="en-US" baseline="0" dirty="0"/>
              <a:t>A patient with pneumonia should have a combined nasopharyngeal or nasal swab and throat swab collected.  Sputum should also be collected.</a:t>
            </a:r>
          </a:p>
          <a:p>
            <a:endParaRPr lang="en-US" baseline="0" dirty="0"/>
          </a:p>
          <a:p>
            <a:r>
              <a:rPr lang="en-US" baseline="0" dirty="0"/>
              <a:t>A patient with respiratory failure should have an endotracheal aspirate collected. If </a:t>
            </a:r>
            <a:r>
              <a:rPr lang="en-US" baseline="0" dirty="0" err="1"/>
              <a:t>bronchoalveolar</a:t>
            </a:r>
            <a:r>
              <a:rPr lang="en-US" baseline="0" dirty="0"/>
              <a:t> lavage fluid is collected for other diagnostic purposes, it can be tested for novel influenza A virus infection. </a:t>
            </a:r>
          </a:p>
          <a:p>
            <a:endParaRPr lang="en-US" baseline="0" dirty="0"/>
          </a:p>
          <a:p>
            <a:r>
              <a:rPr lang="en-US" baseline="0" dirty="0"/>
              <a:t>If conjunctivitis is present, collect a conjunctival swab.</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patient who tests negative for a novel influenza A virus but who has a high clinical and epidemiological suspicion, continue neuraminidase inhibitor treatment, collect additional respiratory tract specimens from multiple sites at multiple times, and re-test.</a:t>
            </a:r>
          </a:p>
          <a:p>
            <a:endParaRPr lang="en-US" baseline="0" dirty="0"/>
          </a:p>
          <a:p>
            <a:r>
              <a:rPr lang="en-US" baseline="0" dirty="0"/>
              <a:t>It is very important to follow recommend infection prevention and control measures when collecting respiratory specimens from patients with suspected novel influenza A virus infections.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285707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4541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BFFEE1-6C16-4B38-AE7A-9C8C90BCBCC6}" type="slidenum">
              <a:rPr lang="en-US" altLang="en-US"/>
              <a:pPr eaLnBrk="1" hangingPunct="1"/>
              <a:t>2</a:t>
            </a:fld>
            <a:endParaRPr lang="en-US" altLang="en-US"/>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Let’s start with how to assess patients suspected to</a:t>
            </a:r>
            <a:r>
              <a:rPr lang="en-US" altLang="en-US" baseline="0" dirty="0">
                <a:latin typeface="Arial" panose="020B0604020202020204" pitchFamily="34" charset="0"/>
              </a:rPr>
              <a:t> have </a:t>
            </a:r>
            <a:r>
              <a:rPr lang="en-US" altLang="en-US" dirty="0">
                <a:latin typeface="Arial" panose="020B0604020202020204" pitchFamily="34" charset="0"/>
              </a:rPr>
              <a:t>novel influenza A virus infections.</a:t>
            </a:r>
            <a:endParaRPr lang="th-TH" altLang="en-US" dirty="0">
              <a:latin typeface="Arial" panose="020B0604020202020204" pitchFamily="34" charset="0"/>
            </a:endParaRPr>
          </a:p>
        </p:txBody>
      </p:sp>
    </p:spTree>
    <p:extLst>
      <p:ext uri="{BB962C8B-B14F-4D97-AF65-F5344CB8AC3E}">
        <p14:creationId xmlns:p14="http://schemas.microsoft.com/office/powerpoint/2010/main" val="287285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Even PCR tests can have false negatives, depending on timing of sample collection, quality and type of sample, and other factors. </a:t>
            </a:r>
            <a:r>
              <a:rPr lang="en-US" dirty="0"/>
              <a:t>In a patient who tests negative for a novel influenza A virus but who is of high clinical and epidemiological suspicion, continue recommended</a:t>
            </a:r>
            <a:r>
              <a:rPr lang="en-US" baseline="0" dirty="0"/>
              <a:t> antiviral</a:t>
            </a:r>
            <a:r>
              <a:rPr lang="en-US" dirty="0"/>
              <a:t> treatment (not adamantine drugs), collect additional respiratory tract specimens from multiple sites at multiple times, and re-test.</a:t>
            </a:r>
          </a:p>
          <a:p>
            <a:endParaRPr lang="en-US" baseline="0" dirty="0"/>
          </a:p>
          <a:p>
            <a:r>
              <a:rPr lang="en-US" baseline="0" dirty="0"/>
              <a:t>It is very important to follow recommend infection prevention and control measures when collecting respiratory specimens from patients with suspected novel influenza A virus infections.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1890056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1000" i="1" dirty="0">
              <a:latin typeface="Arial" panose="020B0604020202020204" pitchFamily="34" charset="0"/>
            </a:endParaRPr>
          </a:p>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21</a:t>
            </a:fld>
            <a:endParaRPr lang="en-US" altLang="en-US"/>
          </a:p>
        </p:txBody>
      </p:sp>
    </p:spTree>
    <p:extLst>
      <p:ext uri="{BB962C8B-B14F-4D97-AF65-F5344CB8AC3E}">
        <p14:creationId xmlns:p14="http://schemas.microsoft.com/office/powerpoint/2010/main" val="1822345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Image: https://www.cdc.gov/flu/about/qa/antiviralresistance.htm</a:t>
            </a:r>
          </a:p>
          <a:p>
            <a:pPr eaLnBrk="1" hangingPunct="1">
              <a:buFontTx/>
              <a:buNone/>
            </a:pPr>
            <a:endParaRPr lang="en-US" altLang="en-US" sz="1000" i="1" dirty="0">
              <a:latin typeface="Arial" panose="020B0604020202020204" pitchFamily="34" charset="0"/>
            </a:endParaRPr>
          </a:p>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22</a:t>
            </a:fld>
            <a:endParaRPr lang="en-US" altLang="en-US"/>
          </a:p>
        </p:txBody>
      </p:sp>
    </p:spTree>
    <p:extLst>
      <p:ext uri="{BB962C8B-B14F-4D97-AF65-F5344CB8AC3E}">
        <p14:creationId xmlns:p14="http://schemas.microsoft.com/office/powerpoint/2010/main" val="375192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23</a:t>
            </a:fld>
            <a:endParaRPr lang="en-US" altLang="en-US"/>
          </a:p>
        </p:txBody>
      </p:sp>
    </p:spTree>
    <p:extLst>
      <p:ext uri="{BB962C8B-B14F-4D97-AF65-F5344CB8AC3E}">
        <p14:creationId xmlns:p14="http://schemas.microsoft.com/office/powerpoint/2010/main" val="324481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differentiate hospitalized patients who are not intubated from those who are.  An ET tube aspirate is the optimal specimen choice only if the patient is already intubated.  Also emphasize that we would still want a paired specimen in this scenario (ET tube aspirate plus NP swab).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Image: https://www.cdc.gov/flu/about/qa/antiviralresistance.htm</a:t>
            </a:r>
          </a:p>
          <a:p>
            <a:pPr eaLnBrk="1" hangingPunct="1">
              <a:buFontTx/>
              <a:buNone/>
            </a:pPr>
            <a:endParaRPr lang="en-US" altLang="en-US" sz="1000" i="1" dirty="0">
              <a:latin typeface="Arial" panose="020B0604020202020204" pitchFamily="34" charset="0"/>
            </a:endParaRPr>
          </a:p>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24</a:t>
            </a:fld>
            <a:endParaRPr lang="en-US" altLang="en-US"/>
          </a:p>
        </p:txBody>
      </p:sp>
    </p:spTree>
    <p:extLst>
      <p:ext uri="{BB962C8B-B14F-4D97-AF65-F5344CB8AC3E}">
        <p14:creationId xmlns:p14="http://schemas.microsoft.com/office/powerpoint/2010/main" val="293988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sz="1000" b="1" dirty="0">
                <a:latin typeface="Arial" panose="020B0604020202020204" pitchFamily="34" charset="0"/>
              </a:rPr>
              <a:t>Facilitator: link to/mention key lab modules on this section:  (Lab modules 1 and 3)</a:t>
            </a:r>
          </a:p>
          <a:p>
            <a:pPr>
              <a:lnSpc>
                <a:spcPct val="80000"/>
              </a:lnSpc>
            </a:pPr>
            <a:endParaRPr lang="en-US" altLang="en-US" sz="1000" b="1" dirty="0">
              <a:latin typeface="Arial" panose="020B0604020202020204" pitchFamily="34" charset="0"/>
            </a:endParaRPr>
          </a:p>
          <a:p>
            <a:pPr>
              <a:lnSpc>
                <a:spcPct val="80000"/>
              </a:lnSpc>
            </a:pPr>
            <a:r>
              <a:rPr lang="en-US" altLang="en-US" sz="1000" dirty="0">
                <a:latin typeface="Arial" panose="020B0604020202020204" pitchFamily="34" charset="0"/>
              </a:rPr>
              <a:t>There are several ways to diagnose a human case of avian influenza A virus infection.  Which diagnostic test one uses will depend on the specimen type, laboratory safety and assay capabilities. </a:t>
            </a:r>
          </a:p>
          <a:p>
            <a:pPr>
              <a:lnSpc>
                <a:spcPct val="80000"/>
              </a:lnSpc>
            </a:pPr>
            <a:endParaRPr lang="en-US" altLang="en-US" sz="1000" dirty="0">
              <a:latin typeface="Arial" panose="020B0604020202020204" pitchFamily="34" charset="0"/>
            </a:endParaRPr>
          </a:p>
          <a:p>
            <a:pPr>
              <a:lnSpc>
                <a:spcPct val="80000"/>
              </a:lnSpc>
            </a:pPr>
            <a:r>
              <a:rPr lang="en-US" altLang="en-US" sz="1000" dirty="0">
                <a:latin typeface="Arial" panose="020B0604020202020204" pitchFamily="34" charset="0"/>
              </a:rPr>
              <a:t>Respiratory specimens are the most common sample available for testing. </a:t>
            </a:r>
            <a:r>
              <a:rPr lang="en-US" sz="1000" kern="1200" dirty="0">
                <a:solidFill>
                  <a:schemeClr val="tx1"/>
                </a:solidFill>
                <a:effectLst/>
                <a:latin typeface="+mn-lt"/>
                <a:ea typeface="+mn-ea"/>
                <a:cs typeface="+mn-cs"/>
              </a:rPr>
              <a:t>An ET tube aspirate is the optimal specimen choice only if the patient is already intubated.  </a:t>
            </a:r>
            <a:r>
              <a:rPr lang="en-US" altLang="en-US" sz="1000" dirty="0">
                <a:latin typeface="Arial" panose="020B0604020202020204" pitchFamily="34" charset="0"/>
              </a:rPr>
              <a:t>RT-PCR-based techniques are the most commonly used diagnostic assay for detecting</a:t>
            </a:r>
            <a:r>
              <a:rPr lang="en-US" altLang="en-US" sz="1000" baseline="0" dirty="0">
                <a:latin typeface="Arial" panose="020B0604020202020204" pitchFamily="34" charset="0"/>
              </a:rPr>
              <a:t> </a:t>
            </a:r>
            <a:r>
              <a:rPr lang="en-US" altLang="en-US" sz="1000" dirty="0">
                <a:latin typeface="Arial" panose="020B0604020202020204" pitchFamily="34" charset="0"/>
              </a:rPr>
              <a:t>novel influenza A virus infection and can be performed directly on respiratory specimens. Specimens from suspected/probable cases need to be tested by RT-PCR while specimens with “un-</a:t>
            </a:r>
            <a:r>
              <a:rPr lang="en-US" altLang="en-US" sz="1000" dirty="0" err="1">
                <a:latin typeface="Arial" panose="020B0604020202020204" pitchFamily="34" charset="0"/>
              </a:rPr>
              <a:t>subtypable</a:t>
            </a:r>
            <a:r>
              <a:rPr lang="en-US" altLang="en-US" sz="1000" dirty="0">
                <a:latin typeface="Arial" panose="020B0604020202020204" pitchFamily="34" charset="0"/>
              </a:rPr>
              <a:t>” results should be sent to a WHO Collaborating Centre for further testing (per WHO H7 surveillance guidance).  Laboratories that have Biosafety level three capacity can perform viral isolation techniques. </a:t>
            </a:r>
          </a:p>
          <a:p>
            <a:pPr>
              <a:lnSpc>
                <a:spcPct val="80000"/>
              </a:lnSpc>
            </a:pPr>
            <a:endParaRPr lang="en-US" altLang="en-US" sz="1000" dirty="0">
              <a:latin typeface="Arial" panose="020B0604020202020204" pitchFamily="34" charset="0"/>
            </a:endParaRPr>
          </a:p>
          <a:p>
            <a:pPr>
              <a:lnSpc>
                <a:spcPct val="80000"/>
              </a:lnSpc>
            </a:pPr>
            <a:r>
              <a:rPr lang="en-US" altLang="en-US" sz="1000" dirty="0">
                <a:latin typeface="Arial" panose="020B0604020202020204" pitchFamily="34" charset="0"/>
              </a:rPr>
              <a:t>Immunofluorescence assays and</a:t>
            </a:r>
            <a:r>
              <a:rPr lang="en-US" altLang="en-US" sz="1000" baseline="0" dirty="0">
                <a:latin typeface="Arial" panose="020B0604020202020204" pitchFamily="34" charset="0"/>
              </a:rPr>
              <a:t> </a:t>
            </a:r>
            <a:r>
              <a:rPr lang="en-US" altLang="en-US" sz="1000" dirty="0">
                <a:latin typeface="Arial" panose="020B0604020202020204" pitchFamily="34" charset="0"/>
              </a:rPr>
              <a:t>commercially available rapid antigen detection tests can be used to screen for influenza type A viruses but these are not recommended and should not be used to confirm novel influenza infection. These assays will not differentiate subtype, so a second test, like RT-PCR, must be performed to identify if the subtype is a seasonal influenza</a:t>
            </a:r>
            <a:r>
              <a:rPr lang="en-US" altLang="en-US" sz="1000" baseline="0" dirty="0">
                <a:latin typeface="Arial" panose="020B0604020202020204" pitchFamily="34" charset="0"/>
              </a:rPr>
              <a:t> A virus or a novel influenza A virus. </a:t>
            </a:r>
            <a:r>
              <a:rPr lang="en-US" altLang="en-US" sz="1000" dirty="0">
                <a:latin typeface="Arial" panose="020B0604020202020204" pitchFamily="34" charset="0"/>
              </a:rPr>
              <a:t> </a:t>
            </a:r>
            <a:endParaRPr lang="en-US" altLang="en-US" sz="700" dirty="0">
              <a:latin typeface="Arial" panose="020B0604020202020204" pitchFamily="34" charset="0"/>
            </a:endParaRPr>
          </a:p>
          <a:p>
            <a:pPr>
              <a:lnSpc>
                <a:spcPct val="80000"/>
              </a:lnSpc>
            </a:pPr>
            <a:endParaRPr lang="en-US" altLang="en-US" sz="700" dirty="0">
              <a:latin typeface="Arial" panose="020B0604020202020204" pitchFamily="34" charset="0"/>
            </a:endParaRPr>
          </a:p>
          <a:p>
            <a:pPr>
              <a:lnSpc>
                <a:spcPct val="80000"/>
              </a:lnSpc>
            </a:pPr>
            <a:r>
              <a:rPr lang="en-US" altLang="en-US" sz="900" dirty="0">
                <a:latin typeface="Arial" panose="020B0604020202020204" pitchFamily="34" charset="0"/>
              </a:rPr>
              <a:t>We will mention some of these methods here, but they are covered in more detail in Laboratory modules 1 and 3.  </a:t>
            </a:r>
            <a:br>
              <a:rPr lang="en-US" altLang="en-US" sz="900" dirty="0">
                <a:latin typeface="Arial" panose="020B0604020202020204" pitchFamily="34" charset="0"/>
              </a:rPr>
            </a:br>
            <a:endParaRPr lang="en-US" altLang="en-US" sz="900" dirty="0">
              <a:latin typeface="Arial" panose="020B0604020202020204" pitchFamily="34" charset="0"/>
            </a:endParaRPr>
          </a:p>
        </p:txBody>
      </p:sp>
    </p:spTree>
    <p:extLst>
      <p:ext uri="{BB962C8B-B14F-4D97-AF65-F5344CB8AC3E}">
        <p14:creationId xmlns:p14="http://schemas.microsoft.com/office/powerpoint/2010/main" val="3625490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sz="1000" b="1" dirty="0">
                <a:latin typeface="Arial" panose="020B0604020202020204" pitchFamily="34" charset="0"/>
              </a:rPr>
              <a:t>Facilitator: link to/mention key lab modules on this section:  (Lab modules 1 and 3)</a:t>
            </a:r>
          </a:p>
          <a:p>
            <a:pPr>
              <a:lnSpc>
                <a:spcPct val="80000"/>
              </a:lnSpc>
            </a:pPr>
            <a:endParaRPr lang="en-US" altLang="en-US" sz="1000" b="1" dirty="0">
              <a:latin typeface="Arial" panose="020B0604020202020204" pitchFamily="34" charset="0"/>
            </a:endParaRPr>
          </a:p>
          <a:p>
            <a:pPr>
              <a:lnSpc>
                <a:spcPct val="80000"/>
              </a:lnSpc>
            </a:pPr>
            <a:r>
              <a:rPr lang="en-US" altLang="en-US" sz="1000" dirty="0">
                <a:latin typeface="Arial" panose="020B0604020202020204" pitchFamily="34" charset="0"/>
              </a:rPr>
              <a:t>There are several ways to diagnose a human case of avian influenza A virus infection.  Which diagnostic test one uses will depend on the specimen type, laboratory safety and assay capabilities. </a:t>
            </a:r>
          </a:p>
          <a:p>
            <a:pPr>
              <a:lnSpc>
                <a:spcPct val="80000"/>
              </a:lnSpc>
            </a:pPr>
            <a:endParaRPr lang="en-US" altLang="en-US" sz="1000" dirty="0">
              <a:latin typeface="Arial" panose="020B0604020202020204" pitchFamily="34" charset="0"/>
            </a:endParaRPr>
          </a:p>
          <a:p>
            <a:pPr>
              <a:lnSpc>
                <a:spcPct val="80000"/>
              </a:lnSpc>
            </a:pPr>
            <a:r>
              <a:rPr lang="en-US" altLang="en-US" sz="1000" dirty="0">
                <a:latin typeface="Arial" panose="020B0604020202020204" pitchFamily="34" charset="0"/>
              </a:rPr>
              <a:t>Serum can be collected</a:t>
            </a:r>
            <a:r>
              <a:rPr lang="en-US" altLang="en-US" sz="1000" baseline="0" dirty="0">
                <a:latin typeface="Arial" panose="020B0604020202020204" pitchFamily="34" charset="0"/>
              </a:rPr>
              <a:t> and tested, with paired sera preferred.  Paired acute and convalescent sera are needed to establish a retrospective diagnosis, and will not inform clinical management of the patient. </a:t>
            </a:r>
            <a:endParaRPr lang="en-US" altLang="en-US" sz="1000" dirty="0">
              <a:latin typeface="Arial" panose="020B0604020202020204" pitchFamily="34" charset="0"/>
            </a:endParaRPr>
          </a:p>
          <a:p>
            <a:pPr>
              <a:lnSpc>
                <a:spcPct val="80000"/>
              </a:lnSpc>
            </a:pPr>
            <a:endParaRPr lang="en-US" altLang="en-US" sz="700" dirty="0">
              <a:latin typeface="Arial" panose="020B0604020202020204" pitchFamily="34" charset="0"/>
            </a:endParaRPr>
          </a:p>
          <a:p>
            <a:pPr>
              <a:lnSpc>
                <a:spcPct val="80000"/>
              </a:lnSpc>
            </a:pPr>
            <a:r>
              <a:rPr lang="en-US" altLang="en-US" sz="700" dirty="0">
                <a:latin typeface="Arial" panose="020B0604020202020204" pitchFamily="34" charset="0"/>
              </a:rPr>
              <a:t>Lastly chest x-rays can provide important evidence of infection and disease progression.  </a:t>
            </a:r>
          </a:p>
          <a:p>
            <a:pPr>
              <a:lnSpc>
                <a:spcPct val="80000"/>
              </a:lnSpc>
            </a:pPr>
            <a:endParaRPr lang="en-US" altLang="en-US" sz="700" dirty="0">
              <a:latin typeface="Arial" panose="020B0604020202020204" pitchFamily="34" charset="0"/>
            </a:endParaRPr>
          </a:p>
          <a:p>
            <a:pPr>
              <a:lnSpc>
                <a:spcPct val="80000"/>
              </a:lnSpc>
            </a:pPr>
            <a:r>
              <a:rPr lang="en-US" altLang="en-US" sz="900" dirty="0">
                <a:latin typeface="Arial" panose="020B0604020202020204" pitchFamily="34" charset="0"/>
              </a:rPr>
              <a:t>We will mention some of these methods here, but they are covered in more detail in Laboratory modules 1 and 3. </a:t>
            </a:r>
            <a:br>
              <a:rPr lang="en-US" altLang="en-US" sz="900" dirty="0">
                <a:latin typeface="Arial" panose="020B0604020202020204" pitchFamily="34" charset="0"/>
              </a:rPr>
            </a:br>
            <a:endParaRPr lang="en-US" altLang="en-US" sz="900" dirty="0">
              <a:latin typeface="Arial" panose="020B0604020202020204" pitchFamily="34" charset="0"/>
            </a:endParaRPr>
          </a:p>
        </p:txBody>
      </p:sp>
    </p:spTree>
    <p:extLst>
      <p:ext uri="{BB962C8B-B14F-4D97-AF65-F5344CB8AC3E}">
        <p14:creationId xmlns:p14="http://schemas.microsoft.com/office/powerpoint/2010/main" val="4094171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27</a:t>
            </a:fld>
            <a:endParaRPr lang="en-US" altLang="en-US"/>
          </a:p>
        </p:txBody>
      </p:sp>
    </p:spTree>
    <p:extLst>
      <p:ext uri="{BB962C8B-B14F-4D97-AF65-F5344CB8AC3E}">
        <p14:creationId xmlns:p14="http://schemas.microsoft.com/office/powerpoint/2010/main" val="28279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28</a:t>
            </a:fld>
            <a:endParaRPr lang="en-US" altLang="en-US"/>
          </a:p>
        </p:txBody>
      </p:sp>
    </p:spTree>
    <p:extLst>
      <p:ext uri="{BB962C8B-B14F-4D97-AF65-F5344CB8AC3E}">
        <p14:creationId xmlns:p14="http://schemas.microsoft.com/office/powerpoint/2010/main" val="3607209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29852" y="4464209"/>
            <a:ext cx="13936416" cy="2840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9984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4643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DDBA05-BD19-49AC-B525-A8F2051D4CB1}" type="slidenum">
              <a:rPr lang="en-US" altLang="en-US"/>
              <a:pPr eaLnBrk="1" hangingPunct="1"/>
              <a:t>3</a:t>
            </a:fld>
            <a:endParaRPr lang="en-US" altLang="en-US"/>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xfrm>
            <a:off x="717268" y="4490032"/>
            <a:ext cx="6113004" cy="42527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rPr>
              <a:t>Remember the signs and </a:t>
            </a:r>
            <a:r>
              <a:rPr lang="en-US" altLang="en-US" sz="1600" b="0" dirty="0">
                <a:latin typeface="Arial" panose="020B0604020202020204" pitchFamily="34" charset="0"/>
              </a:rPr>
              <a:t>symptoms in novel influenza patients are not specific, many of the clinical signs of disease will appear like other respiratory disorders.  So the logical question when assessing a patient is:</a:t>
            </a:r>
          </a:p>
          <a:p>
            <a:pPr eaLnBrk="1" hangingPunct="1"/>
            <a:r>
              <a:rPr lang="en-US" altLang="en-US" sz="1600" b="0" dirty="0">
                <a:latin typeface="Arial" panose="020B0604020202020204" pitchFamily="34" charset="0"/>
              </a:rPr>
              <a:t> </a:t>
            </a:r>
          </a:p>
          <a:p>
            <a:pPr eaLnBrk="1" hangingPunct="1"/>
            <a:r>
              <a:rPr lang="en-US" altLang="en-US" sz="1600" b="0" dirty="0">
                <a:latin typeface="Arial" panose="020B0604020202020204" pitchFamily="34" charset="0"/>
              </a:rPr>
              <a:t>“Does the patient have clinical signs of respiratory disease consistent with novel influenza A virus infection?”  (</a:t>
            </a:r>
            <a:r>
              <a:rPr lang="en-US" altLang="en-US" b="0" dirty="0">
                <a:latin typeface="Arial" panose="020B0604020202020204" pitchFamily="34" charset="0"/>
              </a:rPr>
              <a:t>Fever </a:t>
            </a:r>
            <a:r>
              <a:rPr lang="en-US" altLang="en-US" b="0" dirty="0">
                <a:latin typeface="Arial" panose="020B0604020202020204" pitchFamily="34" charset="0"/>
                <a:cs typeface="Arial" panose="020B0604020202020204" pitchFamily="34" charset="0"/>
              </a:rPr>
              <a:t>≥38</a:t>
            </a:r>
            <a:r>
              <a:rPr lang="en-US" altLang="en-US" b="0" dirty="0">
                <a:latin typeface="Arial" panose="020B0604020202020204" pitchFamily="34" charset="0"/>
                <a:cs typeface="Arial" panose="020B0604020202020204" pitchFamily="34" charset="0"/>
                <a:sym typeface="Symbol" panose="05050102010706020507" pitchFamily="18" charset="2"/>
              </a:rPr>
              <a:t>C</a:t>
            </a:r>
            <a:r>
              <a:rPr lang="en-US" altLang="en-US" b="0" dirty="0">
                <a:latin typeface="Arial" panose="020B0604020202020204" pitchFamily="34" charset="0"/>
              </a:rPr>
              <a:t>, cough, shortness of breath, and difficulty breathing)</a:t>
            </a:r>
          </a:p>
          <a:p>
            <a:pPr eaLnBrk="1" hangingPunct="1"/>
            <a:endParaRPr lang="en-US" altLang="en-US" sz="1600" b="0" dirty="0">
              <a:latin typeface="Arial" panose="020B0604020202020204" pitchFamily="34" charset="0"/>
            </a:endParaRPr>
          </a:p>
          <a:p>
            <a:pPr eaLnBrk="1" hangingPunct="1">
              <a:buFontTx/>
              <a:buAutoNum type="arabicPeriod"/>
            </a:pPr>
            <a:r>
              <a:rPr lang="en-US" altLang="en-US" sz="1600" b="0" dirty="0">
                <a:latin typeface="Arial" panose="020B0604020202020204" pitchFamily="34" charset="0"/>
              </a:rPr>
              <a:t>You will need to collect information about the clinical history, as well as data on clinical findings, including laboratory test results. </a:t>
            </a:r>
          </a:p>
          <a:p>
            <a:pPr eaLnBrk="1" hangingPunct="1">
              <a:buFontTx/>
              <a:buAutoNum type="arabicPeriod"/>
            </a:pPr>
            <a:r>
              <a:rPr lang="en-US" altLang="en-US" sz="1600" b="0" dirty="0">
                <a:latin typeface="Arial" panose="020B0604020202020204" pitchFamily="34" charset="0"/>
              </a:rPr>
              <a:t>Next, evaluate the epidemiological data to determine whether the patient may have been exposed to avian or novel influenza virus (for example, risk factors such as exposure to sick or dead poultry or to a human A(H5N1) case).  </a:t>
            </a:r>
          </a:p>
          <a:p>
            <a:pPr eaLnBrk="1" hangingPunct="1">
              <a:buFontTx/>
              <a:buAutoNum type="arabicPeriod"/>
            </a:pPr>
            <a:r>
              <a:rPr lang="en-US" altLang="en-US" sz="1600" b="0" dirty="0">
                <a:latin typeface="Arial" panose="020B0604020202020204" pitchFamily="34" charset="0"/>
              </a:rPr>
              <a:t>Finally, consider the clinical, laboratory, and epidemiological information all together to assess whether novel influenza A virus infection is a likely possibility for the patient.</a:t>
            </a:r>
          </a:p>
          <a:p>
            <a:pPr eaLnBrk="1" hangingPunct="1">
              <a:lnSpc>
                <a:spcPct val="80000"/>
              </a:lnSpc>
            </a:pPr>
            <a:endParaRPr lang="en-US" altLang="en-US" sz="1600" b="0" dirty="0">
              <a:latin typeface="Arial" panose="020B0604020202020204" pitchFamily="34" charset="0"/>
            </a:endParaRPr>
          </a:p>
        </p:txBody>
      </p:sp>
    </p:spTree>
    <p:extLst>
      <p:ext uri="{BB962C8B-B14F-4D97-AF65-F5344CB8AC3E}">
        <p14:creationId xmlns:p14="http://schemas.microsoft.com/office/powerpoint/2010/main" val="4010372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Current clinical management for patients with influenza include:</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Supportive</a:t>
            </a:r>
            <a:r>
              <a:rPr lang="en-US" altLang="en-US" baseline="0" dirty="0">
                <a:latin typeface="Arial" panose="020B0604020202020204" pitchFamily="34" charset="0"/>
              </a:rPr>
              <a:t> Care</a:t>
            </a:r>
            <a:endParaRPr lang="en-US" altLang="en-US" dirty="0">
              <a:latin typeface="Arial" panose="020B0604020202020204" pitchFamily="34" charset="0"/>
            </a:endParaRPr>
          </a:p>
          <a:p>
            <a:pPr>
              <a:buFontTx/>
              <a:buChar char="•"/>
            </a:pPr>
            <a:r>
              <a:rPr lang="en-US" altLang="en-US" dirty="0">
                <a:latin typeface="Arial" panose="020B0604020202020204" pitchFamily="34" charset="0"/>
              </a:rPr>
              <a:t>Antiviral</a:t>
            </a:r>
            <a:r>
              <a:rPr lang="en-US" altLang="en-US" baseline="0" dirty="0">
                <a:latin typeface="Arial" panose="020B0604020202020204" pitchFamily="34" charset="0"/>
              </a:rPr>
              <a:t> Treatment with a </a:t>
            </a:r>
            <a:r>
              <a:rPr lang="en-US" altLang="en-US" dirty="0">
                <a:latin typeface="Arial" panose="020B0604020202020204" pitchFamily="34" charset="0"/>
              </a:rPr>
              <a:t>Neuraminidase Inhibitor, such as </a:t>
            </a:r>
            <a:r>
              <a:rPr lang="en-US" altLang="en-US" dirty="0" err="1">
                <a:latin typeface="Arial" panose="020B0604020202020204" pitchFamily="34" charset="0"/>
              </a:rPr>
              <a:t>Oseltamivir</a:t>
            </a:r>
            <a:r>
              <a:rPr lang="en-US" altLang="en-US" dirty="0">
                <a:latin typeface="Arial" panose="020B0604020202020204" pitchFamily="34" charset="0"/>
              </a:rPr>
              <a:t> or Zanamivir, and</a:t>
            </a:r>
          </a:p>
          <a:p>
            <a:pPr>
              <a:buFontTx/>
              <a:buChar char="•"/>
            </a:pPr>
            <a:r>
              <a:rPr lang="en-US" altLang="en-US" dirty="0">
                <a:latin typeface="Arial" panose="020B0604020202020204" pitchFamily="34" charset="0"/>
              </a:rPr>
              <a:t>Other Treatments</a:t>
            </a:r>
          </a:p>
          <a:p>
            <a:endParaRPr lang="en-US" altLang="en-US" dirty="0">
              <a:latin typeface="Arial" panose="020B0604020202020204" pitchFamily="34" charset="0"/>
            </a:endParaRPr>
          </a:p>
          <a:p>
            <a:r>
              <a:rPr lang="en-US" altLang="en-US" dirty="0">
                <a:latin typeface="Arial" panose="020B0604020202020204" pitchFamily="34" charset="0"/>
              </a:rPr>
              <a:t>We will talk about each of these in turn, and we will also address the issue of chemoprophylaxis at different doses, and the different recommendations that exist for human cases of influenza A(H5N1) and influenza A(H7N9) virus infections. </a:t>
            </a:r>
          </a:p>
          <a:p>
            <a:endParaRPr lang="en-US" altLang="en-US" dirty="0">
              <a:latin typeface="Arial" panose="020B0604020202020204" pitchFamily="34" charset="0"/>
            </a:endParaRPr>
          </a:p>
          <a:p>
            <a:r>
              <a:rPr lang="en-US" altLang="en-US" dirty="0">
                <a:latin typeface="Arial" panose="020B0604020202020204" pitchFamily="34" charset="0"/>
              </a:rPr>
              <a:t>Top photo: Purchased from Shutterstock. </a:t>
            </a:r>
            <a:r>
              <a:rPr lang="en-US" sz="1200" b="0" i="0" kern="1200" dirty="0">
                <a:solidFill>
                  <a:schemeClr val="tx1"/>
                </a:solidFill>
                <a:effectLst/>
                <a:latin typeface="+mn-lt"/>
                <a:ea typeface="+mn-ea"/>
                <a:cs typeface="+mn-cs"/>
              </a:rPr>
              <a:t>Stock photo ID: 755195509</a:t>
            </a:r>
          </a:p>
          <a:p>
            <a:endParaRPr lang="en-US"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Bottom photo: Purchased from Shutterstock. </a:t>
            </a:r>
            <a:r>
              <a:rPr lang="en-US" sz="1200" b="0" i="0" kern="1200" dirty="0">
                <a:solidFill>
                  <a:schemeClr val="tx1"/>
                </a:solidFill>
                <a:effectLst/>
                <a:latin typeface="+mn-lt"/>
                <a:ea typeface="+mn-ea"/>
                <a:cs typeface="+mn-cs"/>
              </a:rPr>
              <a:t>Stock photo ID: 35242501</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541575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7510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FAA559-58B9-4BF7-83D5-578C200B1EF5}" type="slidenum">
              <a:rPr lang="en-US" altLang="en-US"/>
              <a:pPr eaLnBrk="1" hangingPunct="1"/>
              <a:t>31</a:t>
            </a:fld>
            <a:endParaRPr lang="en-US" altLang="en-US"/>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solidFill>
                  <a:schemeClr val="folHlink"/>
                </a:solidFill>
                <a:latin typeface="Arial" panose="020B0604020202020204" pitchFamily="34" charset="0"/>
              </a:rPr>
              <a:t>Never forget, routine clinical management includes the following: </a:t>
            </a:r>
          </a:p>
          <a:p>
            <a:pPr eaLnBrk="1" hangingPunct="1"/>
            <a:endParaRPr lang="en-US" altLang="en-US" sz="1400" dirty="0">
              <a:solidFill>
                <a:schemeClr val="folHlink"/>
              </a:solidFill>
              <a:latin typeface="Arial" panose="020B0604020202020204" pitchFamily="34" charset="0"/>
            </a:endParaRPr>
          </a:p>
          <a:p>
            <a:pPr eaLnBrk="1" hangingPunct="1"/>
            <a:r>
              <a:rPr lang="en-US" altLang="en-US" sz="1400" dirty="0">
                <a:solidFill>
                  <a:schemeClr val="folHlink"/>
                </a:solidFill>
                <a:latin typeface="Arial" panose="020B0604020202020204" pitchFamily="34" charset="0"/>
              </a:rPr>
              <a:t>Following</a:t>
            </a:r>
            <a:r>
              <a:rPr lang="en-US" altLang="en-US" sz="1400" baseline="0" dirty="0">
                <a:solidFill>
                  <a:schemeClr val="folHlink"/>
                </a:solidFill>
                <a:latin typeface="Arial" panose="020B0604020202020204" pitchFamily="34" charset="0"/>
              </a:rPr>
              <a:t> recommended </a:t>
            </a:r>
            <a:r>
              <a:rPr lang="en-US" altLang="en-US" sz="1400" dirty="0">
                <a:solidFill>
                  <a:schemeClr val="folHlink"/>
                </a:solidFill>
                <a:latin typeface="Arial" panose="020B0604020202020204" pitchFamily="34" charset="0"/>
              </a:rPr>
              <a:t>infection prevention and control measures:</a:t>
            </a:r>
          </a:p>
          <a:p>
            <a:pPr eaLnBrk="1" hangingPunct="1">
              <a:buSzPct val="80000"/>
              <a:buFontTx/>
              <a:buChar char="•"/>
            </a:pPr>
            <a:r>
              <a:rPr lang="en-US" altLang="en-US" dirty="0">
                <a:latin typeface="Arial" panose="020B0604020202020204" pitchFamily="34" charset="0"/>
              </a:rPr>
              <a:t>Start with isolation of the patient,</a:t>
            </a:r>
          </a:p>
          <a:p>
            <a:pPr eaLnBrk="1" hangingPunct="1">
              <a:buSzPct val="80000"/>
              <a:buFontTx/>
              <a:buChar char="•"/>
            </a:pPr>
            <a:r>
              <a:rPr lang="en-US" altLang="en-US" dirty="0">
                <a:latin typeface="Arial" panose="020B0604020202020204" pitchFamily="34" charset="0"/>
              </a:rPr>
              <a:t>Implementation of infection control precautions (discussed further in infection control module)</a:t>
            </a:r>
          </a:p>
          <a:p>
            <a:pPr eaLnBrk="1" hangingPunct="1">
              <a:buSzPct val="80000"/>
              <a:buFontTx/>
              <a:buChar char="•"/>
            </a:pPr>
            <a:r>
              <a:rPr lang="en-US" altLang="en-US" b="0" dirty="0">
                <a:latin typeface="Arial" panose="020B0604020202020204" pitchFamily="34" charset="0"/>
              </a:rPr>
              <a:t>All bodily fluids, secretions, and clinical specimens from a patient with suspected novel influenza A virus</a:t>
            </a:r>
            <a:r>
              <a:rPr lang="en-US" altLang="en-US" b="0" baseline="0" dirty="0">
                <a:latin typeface="Arial" panose="020B0604020202020204" pitchFamily="34" charset="0"/>
              </a:rPr>
              <a:t> infection </a:t>
            </a:r>
            <a:r>
              <a:rPr lang="en-US" altLang="en-US" b="0" dirty="0">
                <a:latin typeface="Arial" panose="020B0604020202020204" pitchFamily="34" charset="0"/>
              </a:rPr>
              <a:t>should be considered potentially infectious</a:t>
            </a:r>
          </a:p>
          <a:p>
            <a:pPr eaLnBrk="1" hangingPunct="1">
              <a:buSzPct val="80000"/>
              <a:buFontTx/>
              <a:buChar char="•"/>
            </a:pPr>
            <a:r>
              <a:rPr lang="en-US" altLang="en-US" dirty="0">
                <a:latin typeface="Arial" panose="020B0604020202020204" pitchFamily="34" charset="0"/>
              </a:rPr>
              <a:t>Use of proper personal protective equipment (PPE) should be routine for caregivers, including health care workers and family members</a:t>
            </a:r>
          </a:p>
          <a:p>
            <a:pPr eaLnBrk="1" hangingPunct="1">
              <a:buSzPct val="80000"/>
            </a:pPr>
            <a:endParaRPr lang="en-US" altLang="ja-JP" sz="1400" dirty="0">
              <a:solidFill>
                <a:schemeClr val="folHlink"/>
              </a:solidFill>
              <a:latin typeface="Arial" panose="020B0604020202020204" pitchFamily="34" charset="0"/>
            </a:endParaRPr>
          </a:p>
          <a:p>
            <a:pPr eaLnBrk="1" hangingPunct="1">
              <a:buSzPct val="80000"/>
            </a:pPr>
            <a:r>
              <a:rPr lang="en-US" altLang="ja-JP" sz="1400" dirty="0">
                <a:solidFill>
                  <a:schemeClr val="folHlink"/>
                </a:solidFill>
                <a:latin typeface="Arial" panose="020B0604020202020204" pitchFamily="34" charset="0"/>
              </a:rPr>
              <a:t>Supportive care measures for the patient include: </a:t>
            </a:r>
          </a:p>
          <a:p>
            <a:pPr eaLnBrk="1" hangingPunct="1">
              <a:buSzPct val="80000"/>
              <a:buFontTx/>
              <a:buChar char="•"/>
            </a:pPr>
            <a:r>
              <a:rPr lang="en-US" altLang="ja-JP" dirty="0">
                <a:latin typeface="Arial" panose="020B0604020202020204" pitchFamily="34" charset="0"/>
              </a:rPr>
              <a:t>Supplemental oxygen</a:t>
            </a:r>
          </a:p>
          <a:p>
            <a:pPr eaLnBrk="1" hangingPunct="1">
              <a:buFontTx/>
              <a:buChar char="•"/>
            </a:pPr>
            <a:r>
              <a:rPr lang="en-US" altLang="ja-JP" dirty="0">
                <a:latin typeface="Arial" panose="020B0604020202020204" pitchFamily="34" charset="0"/>
              </a:rPr>
              <a:t>And mechanical ventilation for respiratory failure in the intensive care unit</a:t>
            </a:r>
          </a:p>
          <a:p>
            <a:pPr eaLnBrk="1" hangingPunct="1"/>
            <a:endParaRPr lang="en-US" altLang="ja-JP" dirty="0">
              <a:latin typeface="Arial" panose="020B0604020202020204" pitchFamily="34" charset="0"/>
            </a:endParaRPr>
          </a:p>
          <a:p>
            <a:pPr eaLnBrk="1" hangingPunct="1"/>
            <a:r>
              <a:rPr lang="en-US" altLang="ja-JP" b="1" dirty="0">
                <a:latin typeface="Arial" panose="020B0604020202020204" pitchFamily="34" charset="0"/>
              </a:rPr>
              <a:t>For the health care provider, PPE and not antiviral usage is the first line of defense!</a:t>
            </a:r>
          </a:p>
          <a:p>
            <a:pPr lvl="1" eaLnBrk="1" hangingPunct="1"/>
            <a:endParaRPr lang="en-US" altLang="ja-JP" b="1" dirty="0">
              <a:latin typeface="Arial" panose="020B0604020202020204" pitchFamily="34" charset="0"/>
            </a:endParaRPr>
          </a:p>
          <a:p>
            <a:pPr lvl="1" eaLnBrk="1" hangingPunct="1"/>
            <a:endParaRPr lang="en-US" altLang="ja-JP" b="1" dirty="0">
              <a:latin typeface="Arial" panose="020B0604020202020204" pitchFamily="34" charset="0"/>
            </a:endParaRPr>
          </a:p>
          <a:p>
            <a:pPr eaLnBrk="1" hangingPunct="1"/>
            <a:endParaRPr lang="en-US" altLang="en-US" sz="300" dirty="0">
              <a:latin typeface="Arial" panose="020B0604020202020204" pitchFamily="34" charset="0"/>
            </a:endParaRPr>
          </a:p>
        </p:txBody>
      </p:sp>
    </p:spTree>
    <p:extLst>
      <p:ext uri="{BB962C8B-B14F-4D97-AF65-F5344CB8AC3E}">
        <p14:creationId xmlns:p14="http://schemas.microsoft.com/office/powerpoint/2010/main" val="2333487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7510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FAA559-58B9-4BF7-83D5-578C200B1EF5}" type="slidenum">
              <a:rPr lang="en-US" altLang="en-US"/>
              <a:pPr eaLnBrk="1" hangingPunct="1"/>
              <a:t>32</a:t>
            </a:fld>
            <a:endParaRPr lang="en-US" altLang="en-US"/>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b="0" dirty="0">
                <a:latin typeface="Arial" panose="020B0604020202020204" pitchFamily="34" charset="0"/>
              </a:rPr>
              <a:t>Infection control includes patient isolation and infection control precautions.</a:t>
            </a:r>
          </a:p>
          <a:p>
            <a:pPr eaLnBrk="1" hangingPunct="1"/>
            <a:endParaRPr lang="en-US" altLang="ja-JP" b="0" dirty="0">
              <a:latin typeface="Arial" panose="020B0604020202020204" pitchFamily="34" charset="0"/>
            </a:endParaRPr>
          </a:p>
          <a:p>
            <a:pPr eaLnBrk="1" hangingPunct="1"/>
            <a:r>
              <a:rPr lang="en-US" altLang="ja-JP" b="1" dirty="0">
                <a:latin typeface="Arial" panose="020B0604020202020204" pitchFamily="34" charset="0"/>
              </a:rPr>
              <a:t>For the health care provider, PPE and not antiviral chemoprophylaxis is the first line of defense!</a:t>
            </a:r>
          </a:p>
          <a:p>
            <a:pPr eaLnBrk="1" hangingPunct="1"/>
            <a:endParaRPr lang="en-US" altLang="ja-JP" b="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a:latin typeface="Arial" panose="020B0604020202020204" pitchFamily="34" charset="0"/>
              </a:rPr>
              <a:t>Left Image: Purchased from Shutterstock. </a:t>
            </a:r>
            <a:r>
              <a:rPr lang="en-US" sz="1200" b="0" i="0" kern="1200" dirty="0">
                <a:solidFill>
                  <a:schemeClr val="tx1"/>
                </a:solidFill>
                <a:effectLst/>
                <a:latin typeface="+mn-lt"/>
                <a:ea typeface="+mn-ea"/>
                <a:cs typeface="+mn-cs"/>
              </a:rPr>
              <a:t>Stock photo ID: 473421406</a:t>
            </a:r>
            <a:endParaRPr lang="en-US" altLang="ja-JP" b="0" dirty="0">
              <a:latin typeface="Arial" panose="020B0604020202020204" pitchFamily="34" charset="0"/>
            </a:endParaRPr>
          </a:p>
          <a:p>
            <a:pPr eaLnBrk="1" hangingPunct="1"/>
            <a:r>
              <a:rPr lang="en-US" altLang="ja-JP" b="0" dirty="0">
                <a:latin typeface="Arial" panose="020B0604020202020204" pitchFamily="34" charset="0"/>
              </a:rPr>
              <a:t>Right Image: Purchased from Shutterstock. </a:t>
            </a:r>
            <a:r>
              <a:rPr lang="en-US" sz="1200" b="0" i="0" kern="1200" dirty="0">
                <a:solidFill>
                  <a:schemeClr val="tx1"/>
                </a:solidFill>
                <a:effectLst/>
                <a:latin typeface="+mn-lt"/>
                <a:ea typeface="+mn-ea"/>
                <a:cs typeface="+mn-cs"/>
              </a:rPr>
              <a:t>Stock photo ID: 88400317</a:t>
            </a:r>
            <a:endParaRPr lang="en-US" altLang="ja-JP" b="0" dirty="0">
              <a:latin typeface="Arial" panose="020B0604020202020204" pitchFamily="34" charset="0"/>
            </a:endParaRPr>
          </a:p>
          <a:p>
            <a:pPr lvl="1" eaLnBrk="1" hangingPunct="1"/>
            <a:endParaRPr lang="en-US" altLang="ja-JP" b="1" dirty="0">
              <a:latin typeface="Arial" panose="020B0604020202020204" pitchFamily="34" charset="0"/>
            </a:endParaRPr>
          </a:p>
          <a:p>
            <a:pPr lvl="1" eaLnBrk="1" hangingPunct="1"/>
            <a:endParaRPr lang="en-US" altLang="ja-JP" b="1" dirty="0">
              <a:latin typeface="Arial" panose="020B0604020202020204" pitchFamily="34" charset="0"/>
            </a:endParaRPr>
          </a:p>
          <a:p>
            <a:pPr eaLnBrk="1" hangingPunct="1"/>
            <a:endParaRPr lang="en-US" altLang="en-US" sz="300" dirty="0">
              <a:latin typeface="Arial" panose="020B0604020202020204" pitchFamily="34" charset="0"/>
            </a:endParaRPr>
          </a:p>
        </p:txBody>
      </p:sp>
    </p:spTree>
    <p:extLst>
      <p:ext uri="{BB962C8B-B14F-4D97-AF65-F5344CB8AC3E}">
        <p14:creationId xmlns:p14="http://schemas.microsoft.com/office/powerpoint/2010/main" val="384337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Antiviral</a:t>
            </a:r>
            <a:r>
              <a:rPr lang="en-US" baseline="0" dirty="0"/>
              <a:t> treatment with a neuraminidase inhibitor drug, such as oseltamivir, </a:t>
            </a:r>
            <a:r>
              <a:rPr lang="en-US" baseline="0" dirty="0" err="1"/>
              <a:t>zanamivir</a:t>
            </a:r>
            <a:r>
              <a:rPr lang="en-US" baseline="0" dirty="0"/>
              <a:t>, or </a:t>
            </a:r>
            <a:r>
              <a:rPr lang="en-US" baseline="0" dirty="0" err="1"/>
              <a:t>peramivir</a:t>
            </a:r>
            <a:r>
              <a:rPr lang="en-US" baseline="0" dirty="0"/>
              <a:t>, should be started as soon as possible once novel influenza A virus infections are suspected. </a:t>
            </a:r>
          </a:p>
          <a:p>
            <a:endParaRPr lang="en-US" baseline="0" dirty="0"/>
          </a:p>
          <a:p>
            <a:r>
              <a:rPr lang="en-US" baseline="0" dirty="0"/>
              <a:t>The greatest clinical benefit of antiviral treatment is when treatment is started as early as possible after the illness begins. </a:t>
            </a:r>
          </a:p>
          <a:p>
            <a:endParaRPr lang="en-US" baseline="0" dirty="0"/>
          </a:p>
          <a:p>
            <a:r>
              <a:rPr lang="en-US" baseline="0" dirty="0"/>
              <a:t>Most A(H7N9) patients have received late antiviral treatment when severe pneumonia is already present and the effectiveness of antiviral treatment is likely lower than when started earlier.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Bottom photo: Purchased from Shutterstock. </a:t>
            </a:r>
            <a:r>
              <a:rPr lang="en-US" sz="1200" b="0" i="0" kern="1200" dirty="0">
                <a:solidFill>
                  <a:schemeClr val="tx1"/>
                </a:solidFill>
                <a:effectLst/>
                <a:latin typeface="+mn-lt"/>
                <a:ea typeface="+mn-ea"/>
                <a:cs typeface="+mn-cs"/>
              </a:rPr>
              <a:t>Stock photo ID: 35242501</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1711922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Antiviral</a:t>
            </a:r>
            <a:r>
              <a:rPr lang="en-US" baseline="0" dirty="0"/>
              <a:t> treatment with a neuraminidase inhibitor drug, such as oseltamivir, </a:t>
            </a:r>
            <a:r>
              <a:rPr lang="en-US" baseline="0" dirty="0" err="1"/>
              <a:t>zanamivir</a:t>
            </a:r>
            <a:r>
              <a:rPr lang="en-US" baseline="0" dirty="0"/>
              <a:t>, or </a:t>
            </a:r>
            <a:r>
              <a:rPr lang="en-US" baseline="0" dirty="0" err="1"/>
              <a:t>peramivir</a:t>
            </a:r>
            <a:r>
              <a:rPr lang="en-US" baseline="0" dirty="0"/>
              <a:t>, should be started as soon as possible once novel influenza A virus infections are suspected. </a:t>
            </a:r>
          </a:p>
          <a:p>
            <a:endParaRPr lang="en-US" baseline="0" dirty="0"/>
          </a:p>
          <a:p>
            <a:r>
              <a:rPr lang="en-US" baseline="0" dirty="0"/>
              <a:t>The greatest clinical benefit of antiviral treatment is when treatment is started as early as possible after the illness begins. </a:t>
            </a:r>
          </a:p>
          <a:p>
            <a:endParaRPr lang="en-US" baseline="0" dirty="0"/>
          </a:p>
          <a:p>
            <a:r>
              <a:rPr lang="en-US" baseline="0" dirty="0"/>
              <a:t>Most A(H7N9) patients have received late antiviral treatment when severe pneumonia is already present and the effectiveness of antiviral treatment is likely lower than when started earlier.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2204593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929852" y="4464209"/>
            <a:ext cx="18965403" cy="289866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latin typeface="Arial" panose="020B0604020202020204" pitchFamily="34" charset="0"/>
              </a:rPr>
              <a:t>Antiviral drugs are </a:t>
            </a:r>
            <a:r>
              <a:rPr lang="en-US" altLang="en-US" dirty="0">
                <a:latin typeface="Arial" panose="020B0604020202020204" pitchFamily="34" charset="0"/>
              </a:rPr>
              <a:t>used for treatment and prevention of seasonal human influenza A and B virus infections.  </a:t>
            </a:r>
          </a:p>
          <a:p>
            <a:pPr eaLnBrk="1" hangingPunct="1"/>
            <a:endParaRPr lang="en-US" altLang="en-US" u="sng" dirty="0">
              <a:latin typeface="Arial" panose="020B0604020202020204" pitchFamily="34" charset="0"/>
            </a:endParaRPr>
          </a:p>
          <a:p>
            <a:pPr eaLnBrk="1" hangingPunct="1"/>
            <a:r>
              <a:rPr lang="en-US" altLang="en-US" dirty="0">
                <a:latin typeface="Arial" panose="020B0604020202020204" pitchFamily="34" charset="0"/>
              </a:rPr>
              <a:t>Although their effectiveness for treating patients</a:t>
            </a:r>
            <a:r>
              <a:rPr lang="en-US" altLang="en-US" baseline="0" dirty="0">
                <a:latin typeface="Arial" panose="020B0604020202020204" pitchFamily="34" charset="0"/>
              </a:rPr>
              <a:t> with A(H7N9) virus infection </a:t>
            </a:r>
            <a:r>
              <a:rPr lang="en-US" altLang="en-US" dirty="0">
                <a:latin typeface="Arial" panose="020B0604020202020204" pitchFamily="34" charset="0"/>
              </a:rPr>
              <a:t>is unknown, they are the WHO’s recommended first line of therapy for treatment and prevention of A(H7N9) virus infection.</a:t>
            </a:r>
            <a:r>
              <a:rPr lang="en-US" altLang="en-US" baseline="0" dirty="0">
                <a:latin typeface="Arial" panose="020B0604020202020204" pitchFamily="34" charset="0"/>
              </a:rPr>
              <a:t> </a:t>
            </a:r>
            <a:endParaRPr lang="en-US" altLang="en-US" dirty="0">
              <a:latin typeface="Arial" panose="020B0604020202020204" pitchFamily="34" charset="0"/>
            </a:endParaRPr>
          </a:p>
          <a:p>
            <a:pPr eaLnBrk="1" hangingPunct="1"/>
            <a:endParaRPr lang="en-US" altLang="en-US" sz="1600" dirty="0">
              <a:latin typeface="Arial" panose="020B0604020202020204" pitchFamily="34" charset="0"/>
            </a:endParaRPr>
          </a:p>
          <a:p>
            <a:pPr eaLnBrk="1" hangingPunct="1"/>
            <a:r>
              <a:rPr lang="en-US" altLang="en-US" sz="1600" dirty="0">
                <a:latin typeface="Arial" panose="020B0604020202020204" pitchFamily="34" charset="0"/>
              </a:rPr>
              <a:t>It is very important that you should not wait for a laboratory diagnosis before initiating treatment with antivirals if you are concerned about A(H7N9) virus infection; all suspected A(H5N1) or</a:t>
            </a:r>
            <a:r>
              <a:rPr lang="en-US" altLang="en-US" sz="1600" baseline="0" dirty="0">
                <a:latin typeface="Arial" panose="020B0604020202020204" pitchFamily="34" charset="0"/>
              </a:rPr>
              <a:t> A(H7N9) </a:t>
            </a:r>
            <a:r>
              <a:rPr lang="en-US" altLang="en-US" sz="1600" dirty="0">
                <a:latin typeface="Arial" panose="020B0604020202020204" pitchFamily="34" charset="0"/>
              </a:rPr>
              <a:t>patients should begin antiviral treatment as soon as possible if available. </a:t>
            </a:r>
          </a:p>
          <a:p>
            <a:pPr eaLnBrk="1" hangingPunct="1"/>
            <a:endParaRPr lang="en-US" altLang="en-US" dirty="0">
              <a:latin typeface="Arial" panose="020B0604020202020204" pitchFamily="34" charset="0"/>
            </a:endParaRPr>
          </a:p>
          <a:p>
            <a:pPr eaLnBrk="1" hangingPunct="1"/>
            <a:endParaRPr lang="en-US" altLang="en-US" sz="16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614151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929852" y="4464209"/>
            <a:ext cx="19025447" cy="7198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Currently the most useful class of antiviral drugs for the treatment of seasonal influenza virus infections are the neuraminidase inhibitors.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Neuraminidase inhibitors do just that – they inhibit the neuraminidase enzyme which provides the bond between the infected cell and new virus particles, this prevents new influenza virus particles from being released from the infected cell. The newly formed virus particles cannot be released to go on and infect other cells. </a:t>
            </a: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Note for post-workshop: think about replacing image in the future. “</a:t>
            </a:r>
            <a:r>
              <a:rPr lang="en-US" sz="1200" b="1" kern="1200" dirty="0">
                <a:solidFill>
                  <a:schemeClr val="tx1"/>
                </a:solidFill>
                <a:effectLst/>
                <a:latin typeface="+mn-lt"/>
                <a:ea typeface="+mn-ea"/>
                <a:cs typeface="+mn-cs"/>
              </a:rPr>
              <a:t>I’ve seen several images used in our CDC AV talks and I think NEJM has a nice one but not sure if we can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 now, image: </a:t>
            </a:r>
            <a:r>
              <a:rPr lang="en-US" sz="1200" b="0" kern="1200" dirty="0">
                <a:solidFill>
                  <a:schemeClr val="tx1"/>
                </a:solidFill>
                <a:effectLst/>
                <a:latin typeface="+mn-lt"/>
                <a:ea typeface="+mn-ea"/>
                <a:cs typeface="+mn-cs"/>
              </a:rPr>
              <a:t>https://pediatricassociatesnc.com/wp-content/uploads/sites/116/2016/09/flu-300x178.png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05582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p>
          <a:p>
            <a:r>
              <a:rPr lang="en-US" dirty="0"/>
              <a:t>If there is still time, also discuss the other questions.  </a:t>
            </a:r>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1545328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929852" y="4464209"/>
            <a:ext cx="10682746" cy="296484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Of the neuraminidase inhibitors, oseltamivir is the most widely available drug. It is a</a:t>
            </a:r>
            <a:r>
              <a:rPr lang="en-US" altLang="en-US" sz="1300" dirty="0">
                <a:latin typeface="Arial" panose="020B0604020202020204" pitchFamily="34" charset="0"/>
              </a:rPr>
              <a:t>vailable as a capsule or suspension administered by mouth. F</a:t>
            </a:r>
            <a:r>
              <a:rPr lang="en-US" altLang="en-US" sz="1300" dirty="0">
                <a:latin typeface="Arial" panose="020B0604020202020204" pitchFamily="34" charset="0"/>
                <a:cs typeface="Arial" panose="020B0604020202020204" pitchFamily="34" charset="0"/>
              </a:rPr>
              <a:t>or pediatric patients, the dosage depends on age and weight. For treatment of human influenza A or B virus infection, oseltamivir is administered twice a day, for 5 days. Side effects are generally mild, and may include nausea, vomiting. </a:t>
            </a:r>
          </a:p>
          <a:p>
            <a:pPr eaLnBrk="1" hangingPunct="1"/>
            <a:endParaRPr lang="en-US" altLang="en-US" sz="1300" dirty="0">
              <a:latin typeface="Arial" panose="020B0604020202020204" pitchFamily="34" charset="0"/>
              <a:cs typeface="Arial" panose="020B0604020202020204" pitchFamily="34" charset="0"/>
            </a:endParaRPr>
          </a:p>
          <a:p>
            <a:pPr eaLnBrk="1" hangingPunct="1"/>
            <a:endParaRPr lang="en-US" altLang="en-US" sz="1300"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endParaRPr>
          </a:p>
          <a:p>
            <a:pPr eaLnBrk="1" hangingPunct="1"/>
            <a:endParaRPr lang="en-US" altLang="en-US" sz="16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627440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929852" y="4464209"/>
            <a:ext cx="11838163" cy="20868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Although the effectiveness of antiviral treatment for A(H7N9) virus</a:t>
            </a:r>
            <a:r>
              <a:rPr lang="en-US" altLang="en-US" baseline="0" dirty="0">
                <a:latin typeface="Arial" panose="020B0604020202020204" pitchFamily="34" charset="0"/>
              </a:rPr>
              <a:t> </a:t>
            </a:r>
            <a:r>
              <a:rPr lang="en-US" altLang="en-US" dirty="0">
                <a:latin typeface="Arial" panose="020B0604020202020204" pitchFamily="34" charset="0"/>
              </a:rPr>
              <a:t>infection is unknown, nonetheless, oseltamivir is currently recommended as first line therapy for A(H7N9) and</a:t>
            </a:r>
            <a:r>
              <a:rPr lang="en-US" altLang="en-US" baseline="0" dirty="0">
                <a:latin typeface="Arial" panose="020B0604020202020204" pitchFamily="34" charset="0"/>
              </a:rPr>
              <a:t> other </a:t>
            </a:r>
            <a:r>
              <a:rPr lang="en-US" altLang="en-US" dirty="0">
                <a:latin typeface="Arial" panose="020B0604020202020204" pitchFamily="34" charset="0"/>
              </a:rPr>
              <a:t>novel influenza A</a:t>
            </a:r>
            <a:r>
              <a:rPr lang="en-US" altLang="en-US" baseline="0" dirty="0">
                <a:latin typeface="Arial" panose="020B0604020202020204" pitchFamily="34" charset="0"/>
              </a:rPr>
              <a:t> v</a:t>
            </a:r>
            <a:r>
              <a:rPr lang="en-US" altLang="en-US" dirty="0">
                <a:latin typeface="Arial" panose="020B0604020202020204" pitchFamily="34" charset="0"/>
              </a:rPr>
              <a:t>irus infections. </a:t>
            </a:r>
          </a:p>
          <a:p>
            <a:pPr lvl="1" eaLnBrk="1" hangingPunct="1"/>
            <a:endParaRPr lang="en-US" altLang="en-US" sz="400" dirty="0">
              <a:latin typeface="Arial" panose="020B0604020202020204" pitchFamily="34" charset="0"/>
            </a:endParaRPr>
          </a:p>
          <a:p>
            <a:pPr lvl="1" eaLnBrk="1" hangingPunct="1"/>
            <a:endParaRPr lang="en-US" altLang="en-US" sz="400" dirty="0">
              <a:latin typeface="Arial" panose="020B0604020202020204" pitchFamily="34" charset="0"/>
            </a:endParaRPr>
          </a:p>
          <a:p>
            <a:pPr eaLnBrk="1" hangingPunct="1"/>
            <a:endParaRPr lang="en-US" altLang="en-US" sz="1600" dirty="0">
              <a:latin typeface="Arial" panose="020B0604020202020204" pitchFamily="34" charset="0"/>
            </a:endParaRPr>
          </a:p>
          <a:p>
            <a:pPr eaLnBrk="1" hangingPunct="1"/>
            <a:endParaRPr lang="en-US" altLang="en-US" sz="16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04296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4745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5C45FE-1B63-4007-BFCD-C7F448A08189}" type="slidenum">
              <a:rPr lang="en-US" altLang="en-US"/>
              <a:pPr eaLnBrk="1" hangingPunct="1"/>
              <a:t>4</a:t>
            </a:fld>
            <a:endParaRPr lang="en-US" altLang="en-US"/>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Let’s review the clinical information that you as the clinician should collect:</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Date of illness onset</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Signs and symptoms before hospital admission, at admission, and during hospitalization</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Routine laboratory testing results if available</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Complications (if present) and their dates of onset</a:t>
            </a:r>
            <a:endParaRPr lang="en-US" altLang="en-US" dirty="0">
              <a:latin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ü"/>
            </a:pPr>
            <a:r>
              <a:rPr lang="en-US" altLang="en-US" dirty="0">
                <a:latin typeface="Arial" panose="020B0604020202020204" pitchFamily="34" charset="0"/>
              </a:rPr>
              <a:t>Whether or not clinical specimens were collected for novel influenza A virus testing, and the results if available</a:t>
            </a:r>
          </a:p>
          <a:p>
            <a:pPr marL="171450" indent="-171450" eaLnBrk="1" hangingPunct="1">
              <a:buFont typeface="Wingdings" panose="05000000000000000000" pitchFamily="2" charset="2"/>
              <a:buChar char="ü"/>
            </a:pPr>
            <a:r>
              <a:rPr lang="en-US" altLang="en-US" dirty="0">
                <a:latin typeface="Arial" panose="020B0604020202020204" pitchFamily="34" charset="0"/>
              </a:rPr>
              <a:t>History</a:t>
            </a:r>
            <a:r>
              <a:rPr lang="en-US" altLang="en-US" baseline="0" dirty="0">
                <a:latin typeface="Arial" panose="020B0604020202020204" pitchFamily="34" charset="0"/>
              </a:rPr>
              <a:t> of influenza vaccination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200" dirty="0"/>
              <a:t>History, timing and type of antiviral use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is also important to note what infection control precautions were used in the clinical management of the patient and if potential breaks in precautions could have occurred during  patient care. This is important to identify healthcare workers or other persons who may have been exposed to the patient. </a:t>
            </a: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Photo: https://phil.cdc.gov/phil/details.asp  Image ID# 20576</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78007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929852" y="4464209"/>
            <a:ext cx="11838163" cy="20868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However, effectiveness in seasonal </a:t>
            </a:r>
            <a:r>
              <a:rPr lang="en-US" altLang="en-US" u="sng" dirty="0">
                <a:latin typeface="Arial" panose="020B0604020202020204" pitchFamily="34" charset="0"/>
              </a:rPr>
              <a:t>human</a:t>
            </a:r>
            <a:r>
              <a:rPr lang="en-US" altLang="en-US" dirty="0">
                <a:latin typeface="Arial" panose="020B0604020202020204" pitchFamily="34" charset="0"/>
              </a:rPr>
              <a:t> influenza A has shown that it reduces influenza symptoms by 1 day when administered within 2 days of illness onset in outpatients with mild uncomplicated influenza, and may reduce lower respiratory tract complications and hospitalization due to seasonal influenza.</a:t>
            </a:r>
          </a:p>
          <a:p>
            <a:pPr eaLnBrk="1" hangingPunct="1"/>
            <a:endParaRPr lang="en-US" altLang="en-US" sz="400" dirty="0">
              <a:latin typeface="Arial" panose="020B0604020202020204" pitchFamily="34" charset="0"/>
            </a:endParaRPr>
          </a:p>
          <a:p>
            <a:pPr eaLnBrk="1" hangingPunct="1"/>
            <a:r>
              <a:rPr lang="en-US" altLang="en-US" sz="400" dirty="0">
                <a:latin typeface="Arial" panose="020B0604020202020204" pitchFamily="34" charset="0"/>
              </a:rPr>
              <a:t>Observational studies in hospitalized adult</a:t>
            </a:r>
            <a:r>
              <a:rPr lang="en-US" altLang="en-US" sz="400" baseline="0" dirty="0">
                <a:latin typeface="Arial" panose="020B0604020202020204" pitchFamily="34" charset="0"/>
              </a:rPr>
              <a:t> </a:t>
            </a:r>
            <a:r>
              <a:rPr lang="en-US" altLang="en-US" sz="400" dirty="0">
                <a:latin typeface="Arial" panose="020B0604020202020204" pitchFamily="34" charset="0"/>
              </a:rPr>
              <a:t>patients with pandemic and seasonal influenza A,</a:t>
            </a:r>
            <a:r>
              <a:rPr lang="en-US" altLang="en-US" sz="400" baseline="0" dirty="0">
                <a:latin typeface="Arial" panose="020B0604020202020204" pitchFamily="34" charset="0"/>
              </a:rPr>
              <a:t> including a large meta-analysis, have reported survival benefit with early versus later initiation of antiviral treatment, and antiviral treatment at any time versus no treatment. </a:t>
            </a:r>
            <a:endParaRPr lang="en-US" altLang="en-US" sz="400" dirty="0">
              <a:latin typeface="Arial" panose="020B0604020202020204" pitchFamily="34" charset="0"/>
            </a:endParaRPr>
          </a:p>
          <a:p>
            <a:pPr lvl="1" eaLnBrk="1" hangingPunct="1"/>
            <a:endParaRPr lang="en-US" altLang="en-US" sz="400" dirty="0">
              <a:latin typeface="Arial" panose="020B0604020202020204" pitchFamily="34" charset="0"/>
            </a:endParaRPr>
          </a:p>
          <a:p>
            <a:pPr eaLnBrk="1" hangingPunct="1"/>
            <a:endParaRPr lang="en-US" altLang="en-US" sz="1600" dirty="0">
              <a:latin typeface="Arial" panose="020B0604020202020204" pitchFamily="34" charset="0"/>
            </a:endParaRPr>
          </a:p>
          <a:p>
            <a:pPr eaLnBrk="1" hangingPunct="1"/>
            <a:endParaRPr lang="en-US" altLang="en-US" sz="16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815430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929852" y="4464209"/>
            <a:ext cx="11838163" cy="20868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combined experience with oseltamivir treatment supports the belief that oseltamivir given orally at approved dosages for at least 5 days is beneficial for treatment of A(H5N1) influenza, particularly if treatment is started early in the course of illness.</a:t>
            </a:r>
            <a:endParaRPr lang="en-US" altLang="en-US" sz="1600" dirty="0"/>
          </a:p>
          <a:p>
            <a:pPr eaLnBrk="1" hangingPunct="1"/>
            <a:endParaRPr lang="en-US" altLang="en-US" sz="1600" dirty="0">
              <a:latin typeface="Arial" panose="020B0604020202020204" pitchFamily="34" charset="0"/>
            </a:endParaRPr>
          </a:p>
          <a:p>
            <a:pPr eaLnBrk="1" hangingPunct="1"/>
            <a:endParaRPr lang="en-US" altLang="en-US" sz="16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816173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929852" y="4464209"/>
            <a:ext cx="12566791" cy="30713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First, we will briefly review the most current WHO guidance regarding recommended antiviral</a:t>
            </a:r>
            <a:r>
              <a:rPr lang="en-US" altLang="en-US" baseline="0" dirty="0">
                <a:latin typeface="Arial" panose="020B0604020202020204" pitchFamily="34" charset="0"/>
              </a:rPr>
              <a:t> treatment. </a:t>
            </a:r>
          </a:p>
          <a:p>
            <a:pPr eaLnBrk="1" hangingPunct="1"/>
            <a:endParaRPr lang="en-US" altLang="en-US" sz="1400" dirty="0">
              <a:solidFill>
                <a:schemeClr val="folHlink"/>
              </a:solidFill>
              <a:latin typeface="Arial" panose="020B0604020202020204" pitchFamily="34" charset="0"/>
            </a:endParaRPr>
          </a:p>
          <a:p>
            <a:pPr eaLnBrk="1" hangingPunct="1"/>
            <a:r>
              <a:rPr lang="en-US" altLang="en-US" sz="1400" dirty="0">
                <a:solidFill>
                  <a:schemeClr val="folHlink"/>
                </a:solidFill>
                <a:latin typeface="Arial" panose="020B0604020202020204" pitchFamily="34" charset="0"/>
              </a:rPr>
              <a:t>T</a:t>
            </a:r>
            <a:r>
              <a:rPr lang="en-US" altLang="en-US" dirty="0">
                <a:latin typeface="Arial" panose="020B0604020202020204" pitchFamily="34" charset="0"/>
              </a:rPr>
              <a:t>he optimal dosage and duration for treatment of novel influenza A virus</a:t>
            </a:r>
            <a:r>
              <a:rPr lang="en-US" altLang="en-US" baseline="0" dirty="0">
                <a:latin typeface="Arial" panose="020B0604020202020204" pitchFamily="34" charset="0"/>
              </a:rPr>
              <a:t> infections </a:t>
            </a:r>
            <a:r>
              <a:rPr lang="en-US" altLang="en-US" dirty="0">
                <a:latin typeface="Arial" panose="020B0604020202020204" pitchFamily="34" charset="0"/>
              </a:rPr>
              <a:t>with oseltamivir is unknown, although the WHO recommends the same dosage as seasonal influenza (capsule and oral suspension) be used. Pediatric dosing is determined based upon age and weight.</a:t>
            </a: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If there is no clinical improvement after a 5-day course, you can extend duration of therapy.</a:t>
            </a:r>
            <a:r>
              <a:rPr lang="en-US" altLang="en-US" sz="1200" baseline="0" dirty="0"/>
              <a:t> The </a:t>
            </a:r>
            <a:r>
              <a:rPr lang="en-US" altLang="en-US" dirty="0">
                <a:latin typeface="Arial" panose="020B0604020202020204" pitchFamily="34" charset="0"/>
              </a:rPr>
              <a:t>WHO recommends that when patients</a:t>
            </a:r>
            <a:r>
              <a:rPr lang="en-US" altLang="en-US" baseline="0" dirty="0">
                <a:latin typeface="Arial" panose="020B0604020202020204" pitchFamily="34" charset="0"/>
              </a:rPr>
              <a:t> are treated </a:t>
            </a:r>
            <a:r>
              <a:rPr lang="en-US" altLang="en-US" dirty="0">
                <a:latin typeface="Arial" panose="020B0604020202020204" pitchFamily="34" charset="0"/>
              </a:rPr>
              <a:t>one should consider a </a:t>
            </a:r>
            <a:r>
              <a:rPr lang="en-US" altLang="en-US" u="sng" dirty="0">
                <a:latin typeface="Arial" panose="020B0604020202020204" pitchFamily="34" charset="0"/>
              </a:rPr>
              <a:t>longer treatment period</a:t>
            </a:r>
            <a:r>
              <a:rPr lang="en-US" altLang="en-US" dirty="0">
                <a:latin typeface="Arial" panose="020B0604020202020204" pitchFamily="34" charset="0"/>
              </a:rPr>
              <a:t> (7 to 10 days), and </a:t>
            </a:r>
            <a:r>
              <a:rPr lang="en-US" altLang="en-US" u="sng" dirty="0">
                <a:latin typeface="Arial" panose="020B0604020202020204" pitchFamily="34" charset="0"/>
              </a:rPr>
              <a:t>higher doses</a:t>
            </a:r>
            <a:r>
              <a:rPr lang="en-US" altLang="en-US" dirty="0">
                <a:latin typeface="Arial" panose="020B0604020202020204" pitchFamily="34" charset="0"/>
              </a:rPr>
              <a:t> (150 mg per dose) on a case-by-case basis, especially in patients with progressive disease.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52741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929853" y="4464209"/>
            <a:ext cx="14452459" cy="250002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we talked about previously, </a:t>
            </a:r>
            <a:r>
              <a:rPr lang="en-US" altLang="en-US" dirty="0" err="1">
                <a:latin typeface="Arial" panose="020B0604020202020204" pitchFamily="34" charset="0"/>
              </a:rPr>
              <a:t>Oseltamivir</a:t>
            </a:r>
            <a:r>
              <a:rPr lang="en-US" altLang="en-US" dirty="0">
                <a:latin typeface="Arial" panose="020B0604020202020204" pitchFamily="34" charset="0"/>
              </a:rPr>
              <a:t> treatment should be started as early as possible in patients with suspected avian influenza A virus infection. Limited data suggest its usefulness in reducing avian influenza-associated mortality. </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In addition, oseltamivir should be administered to patients with suspected novel influenza A virus infection even when they present to medical care with severe disease late in their illness because such patients can have prolonged virus replication. </a:t>
            </a:r>
          </a:p>
          <a:p>
            <a:pPr eaLnBrk="1" hangingPunct="1"/>
            <a:endParaRPr lang="en-US" altLang="en-US" dirty="0">
              <a:latin typeface="Arial" panose="020B0604020202020204" pitchFamily="34" charset="0"/>
            </a:endParaRPr>
          </a:p>
          <a:p>
            <a:pPr lvl="0" defTabSz="914400">
              <a:defRPr/>
            </a:pPr>
            <a:r>
              <a:rPr lang="en-US" altLang="en-US" dirty="0">
                <a:latin typeface="Arial" panose="020B0604020202020204" pitchFamily="34" charset="0"/>
              </a:rPr>
              <a:t>Photo: Purchased from Shutterstock. </a:t>
            </a:r>
            <a:r>
              <a:rPr lang="en-US" dirty="0"/>
              <a:t>Stock photo ID: 35242501</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lvl="2"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88635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Finally keep in mind that oseltamivir resistance has been reported during treatment of a small number of  patients with A(H5N1) or A(H7N9) virus infection. Zanamivir, if available and not contraindicated, can </a:t>
            </a:r>
            <a:r>
              <a:rPr lang="en-US" altLang="en-US" b="0" baseline="0" dirty="0">
                <a:solidFill>
                  <a:srgbClr val="FF0000"/>
                </a:solidFill>
                <a:latin typeface="Arial" panose="020B0604020202020204" pitchFamily="34" charset="0"/>
              </a:rPr>
              <a:t>potentially</a:t>
            </a:r>
            <a:r>
              <a:rPr lang="en-US" altLang="en-US" b="1" baseline="0" dirty="0">
                <a:solidFill>
                  <a:srgbClr val="FF0000"/>
                </a:solidFill>
                <a:latin typeface="Arial" panose="020B0604020202020204" pitchFamily="34" charset="0"/>
              </a:rPr>
              <a:t> </a:t>
            </a:r>
            <a:r>
              <a:rPr lang="en-US" altLang="en-US" dirty="0">
                <a:latin typeface="Arial" panose="020B0604020202020204" pitchFamily="34" charset="0"/>
              </a:rPr>
              <a:t>treat oseltamivir-resistant H5N1 virus infection.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However, resistance to all neuraminidase</a:t>
            </a:r>
            <a:r>
              <a:rPr lang="en-US" altLang="en-US" baseline="0" dirty="0">
                <a:latin typeface="Arial" panose="020B0604020202020204" pitchFamily="34" charset="0"/>
              </a:rPr>
              <a:t> inhibitors has been reported in some A(H7N9) patients during antiviral treatment. In hospitalized patients with suspected or confirmed resistance due to the R292K mutation in viral neuraminidase, zanamivir will not be effective because this mutation confers resistance to all neuraminidase inhibitor antiviral drugs.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45</a:t>
            </a:fld>
            <a:endParaRPr lang="en-US"/>
          </a:p>
        </p:txBody>
      </p:sp>
    </p:spTree>
    <p:extLst>
      <p:ext uri="{BB962C8B-B14F-4D97-AF65-F5344CB8AC3E}">
        <p14:creationId xmlns:p14="http://schemas.microsoft.com/office/powerpoint/2010/main" val="3971642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Finally keep in mind that </a:t>
            </a:r>
            <a:r>
              <a:rPr lang="en-US" altLang="en-US" dirty="0" err="1">
                <a:latin typeface="Arial" panose="020B0604020202020204" pitchFamily="34" charset="0"/>
              </a:rPr>
              <a:t>oseltamivir</a:t>
            </a:r>
            <a:r>
              <a:rPr lang="en-US" altLang="en-US" dirty="0">
                <a:latin typeface="Arial" panose="020B0604020202020204" pitchFamily="34" charset="0"/>
              </a:rPr>
              <a:t> resistance has been reported during treatment of a small number of  patients with A(H5N1) or A(H7N9) virus infection. Zanamivir, if available and not contraindicated, can </a:t>
            </a:r>
            <a:r>
              <a:rPr lang="en-US" altLang="en-US" b="0" u="none" dirty="0">
                <a:latin typeface="Arial" panose="020B0604020202020204" pitchFamily="34" charset="0"/>
              </a:rPr>
              <a:t>potentially</a:t>
            </a:r>
            <a:r>
              <a:rPr lang="en-US" altLang="en-US" b="0" u="none" baseline="0" dirty="0">
                <a:latin typeface="Arial" panose="020B0604020202020204" pitchFamily="34" charset="0"/>
              </a:rPr>
              <a:t> </a:t>
            </a:r>
            <a:r>
              <a:rPr lang="en-US" altLang="en-US" u="sng" dirty="0">
                <a:latin typeface="Arial" panose="020B0604020202020204" pitchFamily="34" charset="0"/>
              </a:rPr>
              <a:t>t</a:t>
            </a:r>
            <a:r>
              <a:rPr lang="en-US" altLang="en-US" dirty="0">
                <a:latin typeface="Arial" panose="020B0604020202020204" pitchFamily="34" charset="0"/>
              </a:rPr>
              <a:t>reat </a:t>
            </a:r>
            <a:r>
              <a:rPr lang="en-US" altLang="en-US" dirty="0" err="1">
                <a:latin typeface="Arial" panose="020B0604020202020204" pitchFamily="34" charset="0"/>
              </a:rPr>
              <a:t>oseltamivir</a:t>
            </a:r>
            <a:r>
              <a:rPr lang="en-US" altLang="en-US" dirty="0">
                <a:latin typeface="Arial" panose="020B0604020202020204" pitchFamily="34" charset="0"/>
              </a:rPr>
              <a:t>-resistant A(H5N1) virus infection.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However, resistance to all neuraminidase</a:t>
            </a:r>
            <a:r>
              <a:rPr lang="en-US" altLang="en-US" baseline="0" dirty="0">
                <a:latin typeface="Arial" panose="020B0604020202020204" pitchFamily="34" charset="0"/>
              </a:rPr>
              <a:t> inhibitors has been reported in some A(H7N9) patients during antiviral treatment. In hospitalized patients with suspected or confirmed resistance due to the R292K mutation in viral neuraminidase, </a:t>
            </a:r>
            <a:r>
              <a:rPr lang="en-US" altLang="en-US" baseline="0" dirty="0" err="1">
                <a:latin typeface="Arial" panose="020B0604020202020204" pitchFamily="34" charset="0"/>
              </a:rPr>
              <a:t>zanamivir</a:t>
            </a:r>
            <a:r>
              <a:rPr lang="en-US" altLang="en-US" baseline="0" dirty="0">
                <a:latin typeface="Arial" panose="020B0604020202020204" pitchFamily="34" charset="0"/>
              </a:rPr>
              <a:t> will not be effective because this mutation confers resistance to all neuraminidase inhibitor antiviral drugs.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46</a:t>
            </a:fld>
            <a:endParaRPr lang="en-US"/>
          </a:p>
        </p:txBody>
      </p:sp>
    </p:spTree>
    <p:extLst>
      <p:ext uri="{BB962C8B-B14F-4D97-AF65-F5344CB8AC3E}">
        <p14:creationId xmlns:p14="http://schemas.microsoft.com/office/powerpoint/2010/main" val="2347051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929852" y="4464209"/>
            <a:ext cx="11255587" cy="23789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rPr>
              <a:t>Zanamivir is a neuraminidase inhibitor antiviral that is not widely available for the treatment of influenza. </a:t>
            </a:r>
            <a:r>
              <a:rPr lang="en-US" altLang="en-US" dirty="0">
                <a:latin typeface="Arial" panose="020B0604020202020204" pitchFamily="34" charset="0"/>
              </a:rPr>
              <a:t>It is an orally inhaled powder which is administered by mouth via a special inhaler device (shown here) .</a:t>
            </a:r>
          </a:p>
          <a:p>
            <a:pPr eaLnBrk="1" hangingPunct="1"/>
            <a:endParaRPr lang="en-US" altLang="en-US" sz="500" dirty="0">
              <a:latin typeface="Arial" panose="020B0604020202020204" pitchFamily="34" charset="0"/>
            </a:endParaRPr>
          </a:p>
          <a:p>
            <a:pPr eaLnBrk="1" hangingPunct="1"/>
            <a:r>
              <a:rPr lang="en-US" altLang="en-US" dirty="0">
                <a:latin typeface="Arial" panose="020B0604020202020204" pitchFamily="34" charset="0"/>
              </a:rPr>
              <a:t>Zanamivir is approved in the U.S. for early treatment of uncomplicated seasonal influenza in patients aged 7 years and older, and for the prevention of seasonal influenza in patients aged 5 years and older. Treatment dosage for seasonal influenza is 2 inhalations in the morning and 2 inhalations</a:t>
            </a:r>
            <a:r>
              <a:rPr lang="en-US" altLang="en-US" baseline="0" dirty="0">
                <a:latin typeface="Arial" panose="020B0604020202020204" pitchFamily="34" charset="0"/>
              </a:rPr>
              <a:t> </a:t>
            </a:r>
            <a:r>
              <a:rPr lang="en-US" altLang="en-US" dirty="0">
                <a:latin typeface="Arial" panose="020B0604020202020204" pitchFamily="34" charset="0"/>
              </a:rPr>
              <a:t>at night for 5 days. Side effects may include wheezing and </a:t>
            </a:r>
            <a:r>
              <a:rPr lang="en-US" altLang="en-US" b="0" dirty="0">
                <a:latin typeface="Arial" panose="020B0604020202020204" pitchFamily="34" charset="0"/>
              </a:rPr>
              <a:t>breathing problems.</a:t>
            </a:r>
          </a:p>
          <a:p>
            <a:pPr eaLnBrk="1" hangingPunct="1"/>
            <a:endParaRPr lang="en-US" altLang="en-US" b="0" dirty="0">
              <a:latin typeface="Arial" panose="020B0604020202020204" pitchFamily="34" charset="0"/>
            </a:endParaRPr>
          </a:p>
          <a:p>
            <a:pPr eaLnBrk="1" hangingPunct="1">
              <a:lnSpc>
                <a:spcPct val="80000"/>
              </a:lnSpc>
            </a:pPr>
            <a:r>
              <a:rPr lang="en-US" altLang="en-US" sz="1200" b="0" dirty="0">
                <a:solidFill>
                  <a:schemeClr val="folHlink"/>
                </a:solidFill>
                <a:latin typeface="Arial" panose="020B0604020202020204" pitchFamily="34" charset="0"/>
              </a:rPr>
              <a:t>Certain precautions should be taken with Zanamivir. Inhaled</a:t>
            </a:r>
            <a:r>
              <a:rPr lang="en-US" altLang="en-US" sz="1200" b="0" baseline="0" dirty="0">
                <a:solidFill>
                  <a:schemeClr val="folHlink"/>
                </a:solidFill>
                <a:latin typeface="Arial" panose="020B0604020202020204" pitchFamily="34" charset="0"/>
              </a:rPr>
              <a:t> </a:t>
            </a:r>
            <a:r>
              <a:rPr lang="en-US" altLang="en-US" sz="1200" b="0" dirty="0">
                <a:latin typeface="Arial" panose="020B0604020202020204" pitchFamily="34" charset="0"/>
              </a:rPr>
              <a:t>Zanamivir is not recommended for people who have chronic lung disease such as asthma or chronic obstructive pulmonary disease. It may cause bronchospasm in these patients. It is also normally not recommended for use during pregnancy or nursing, as the effects on the unborn child or nursing infant are unknown. However, if there is strong suspicion for novel influenza A virus infection and there is evidence of oseltamivir-resistant novel influenza A</a:t>
            </a:r>
            <a:r>
              <a:rPr lang="en-US" altLang="en-US" sz="1200" b="0" baseline="0" dirty="0">
                <a:latin typeface="Arial" panose="020B0604020202020204" pitchFamily="34" charset="0"/>
              </a:rPr>
              <a:t> </a:t>
            </a:r>
            <a:r>
              <a:rPr lang="en-US" altLang="en-US" sz="1200" b="0" dirty="0">
                <a:latin typeface="Arial" panose="020B0604020202020204" pitchFamily="34" charset="0"/>
              </a:rPr>
              <a:t>virus infection, and the pregnant woman patient is</a:t>
            </a:r>
            <a:r>
              <a:rPr lang="en-US" altLang="en-US" sz="1200" b="0" baseline="0" dirty="0">
                <a:latin typeface="Arial" panose="020B0604020202020204" pitchFamily="34" charset="0"/>
              </a:rPr>
              <a:t> severely ill, </a:t>
            </a:r>
            <a:r>
              <a:rPr lang="en-US" altLang="en-US" sz="1200" b="0" dirty="0">
                <a:latin typeface="Arial" panose="020B0604020202020204" pitchFamily="34" charset="0"/>
              </a:rPr>
              <a:t>the benefits may outweigh the risks. </a:t>
            </a:r>
          </a:p>
          <a:p>
            <a:pPr eaLnBrk="1" hangingPunct="1">
              <a:lnSpc>
                <a:spcPct val="80000"/>
              </a:lnSpc>
            </a:pPr>
            <a:endParaRPr lang="en-US" altLang="en-US" sz="1200" b="0" dirty="0">
              <a:latin typeface="Arial" panose="020B0604020202020204" pitchFamily="34" charset="0"/>
            </a:endParaRPr>
          </a:p>
          <a:p>
            <a:pPr eaLnBrk="1" hangingPunct="1">
              <a:lnSpc>
                <a:spcPct val="80000"/>
              </a:lnSpc>
            </a:pPr>
            <a:r>
              <a:rPr lang="en-US" altLang="en-US" sz="1200" b="0" dirty="0">
                <a:latin typeface="Arial" panose="020B0604020202020204" pitchFamily="34" charset="0"/>
              </a:rPr>
              <a:t>Furthermore,</a:t>
            </a:r>
            <a:r>
              <a:rPr lang="en-US" altLang="en-US" sz="1200" b="0" baseline="0" dirty="0">
                <a:latin typeface="Arial" panose="020B0604020202020204" pitchFamily="34" charset="0"/>
              </a:rPr>
              <a:t> inhaled Zanamivir should not be given to patients with severe respiratory disease and there are very limited data on Zanamivir treatment in hospitalized patients. Importantly, Zanamivir should not be given as an aerosolized or nebulized medication to critically </a:t>
            </a:r>
            <a:r>
              <a:rPr lang="en-US" altLang="en-US" sz="1200" baseline="0" dirty="0">
                <a:latin typeface="Arial" panose="020B0604020202020204" pitchFamily="34" charset="0"/>
              </a:rPr>
              <a:t>ill patients, especially those receiving invasive mechanical ventilation.  </a:t>
            </a:r>
          </a:p>
          <a:p>
            <a:pPr eaLnBrk="1" hangingPunct="1">
              <a:lnSpc>
                <a:spcPct val="80000"/>
              </a:lnSpc>
            </a:pPr>
            <a:endParaRPr lang="en-US" altLang="en-US" sz="1200" baseline="0" dirty="0">
              <a:latin typeface="Arial" panose="020B0604020202020204" pitchFamily="34" charset="0"/>
            </a:endParaRPr>
          </a:p>
          <a:p>
            <a:pPr eaLnBrk="1" hangingPunct="1">
              <a:lnSpc>
                <a:spcPct val="80000"/>
              </a:lnSpc>
            </a:pPr>
            <a:r>
              <a:rPr lang="en-US" altLang="en-US" sz="1200" baseline="0" dirty="0">
                <a:latin typeface="Arial" panose="020B0604020202020204" pitchFamily="34" charset="0"/>
              </a:rPr>
              <a:t>Photo: purchased from Shutterstock. </a:t>
            </a:r>
            <a:r>
              <a:rPr lang="en-US" sz="1200" b="0" i="0" kern="1200" dirty="0">
                <a:solidFill>
                  <a:schemeClr val="tx1"/>
                </a:solidFill>
                <a:effectLst/>
                <a:latin typeface="+mn-lt"/>
                <a:ea typeface="+mn-ea"/>
                <a:cs typeface="+mn-cs"/>
              </a:rPr>
              <a:t>Stock photo ID: 755195509</a:t>
            </a:r>
            <a:endParaRPr lang="en-US" altLang="en-US" sz="12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3814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929852" y="4464209"/>
            <a:ext cx="7296009" cy="2169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solidFill>
                  <a:schemeClr val="folHlink"/>
                </a:solidFill>
                <a:latin typeface="Arial" panose="020B0604020202020204" pitchFamily="34" charset="0"/>
              </a:rPr>
              <a:t>T</a:t>
            </a:r>
            <a:r>
              <a:rPr lang="en-US" altLang="en-US" dirty="0">
                <a:latin typeface="Arial" panose="020B0604020202020204" pitchFamily="34" charset="0"/>
              </a:rPr>
              <a:t>he effectiveness of </a:t>
            </a:r>
            <a:r>
              <a:rPr lang="en-US" altLang="en-US" dirty="0" err="1">
                <a:latin typeface="Arial" panose="020B0604020202020204" pitchFamily="34" charset="0"/>
              </a:rPr>
              <a:t>zanamivir</a:t>
            </a:r>
            <a:r>
              <a:rPr lang="en-US" altLang="en-US" dirty="0">
                <a:latin typeface="Arial" panose="020B0604020202020204" pitchFamily="34" charset="0"/>
              </a:rPr>
              <a:t> for treatment of novel influenza A virus infections is also unknown. It can be used as </a:t>
            </a:r>
            <a:r>
              <a:rPr lang="en-US" altLang="en-US" u="sng" dirty="0">
                <a:latin typeface="Arial" panose="020B0604020202020204" pitchFamily="34" charset="0"/>
              </a:rPr>
              <a:t>second line therapy</a:t>
            </a:r>
            <a:r>
              <a:rPr lang="en-US" altLang="en-US" dirty="0">
                <a:latin typeface="Arial" panose="020B0604020202020204" pitchFamily="34" charset="0"/>
              </a:rPr>
              <a:t> for A(H5N1) and A(H7N9) virus infections, these viruses are resistant to oseltamivir, but susceptible to zanamivir.</a:t>
            </a:r>
          </a:p>
          <a:p>
            <a:pPr lvl="1" eaLnBrk="1" hangingPunct="1">
              <a:lnSpc>
                <a:spcPct val="80000"/>
              </a:lnSpc>
            </a:pPr>
            <a:endParaRPr lang="en-US" altLang="en-US" sz="3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solidFill>
                <a:schemeClr val="folHlink"/>
              </a:solidFill>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835347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929852" y="4464209"/>
            <a:ext cx="7296009" cy="2169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Zanamivir is approved for use in </a:t>
            </a:r>
            <a:r>
              <a:rPr lang="en-US" altLang="en-US" sz="1600" dirty="0">
                <a:latin typeface="Arial" panose="020B0604020202020204" pitchFamily="34" charset="0"/>
              </a:rPr>
              <a:t>patients with seasonal</a:t>
            </a:r>
            <a:r>
              <a:rPr lang="en-US" altLang="en-US" sz="1600" baseline="0" dirty="0">
                <a:latin typeface="Arial" panose="020B0604020202020204" pitchFamily="34" charset="0"/>
              </a:rPr>
              <a:t> </a:t>
            </a:r>
            <a:r>
              <a:rPr lang="en-US" altLang="en-US" dirty="0">
                <a:solidFill>
                  <a:schemeClr val="folHlink"/>
                </a:solidFill>
                <a:latin typeface="Arial" panose="020B0604020202020204" pitchFamily="34" charset="0"/>
              </a:rPr>
              <a:t>influenza virus infection. It r</a:t>
            </a:r>
            <a:r>
              <a:rPr lang="en-US" altLang="en-US" dirty="0">
                <a:latin typeface="Arial" panose="020B0604020202020204" pitchFamily="34" charset="0"/>
              </a:rPr>
              <a:t>educes influenza symptoms by 1 day when administered within 2 days of illness onset, and may reduce lower respiratory tract complications and hospitalization due to seasonal influenza.</a:t>
            </a:r>
          </a:p>
          <a:p>
            <a:pPr eaLnBrk="1" hangingPunct="1"/>
            <a:endParaRPr lang="en-US" altLang="en-US" dirty="0">
              <a:latin typeface="Arial" panose="020B0604020202020204" pitchFamily="34" charset="0"/>
            </a:endParaRPr>
          </a:p>
          <a:p>
            <a:pPr marL="0" lvl="1"/>
            <a:r>
              <a:rPr lang="en-US" altLang="en-US" dirty="0">
                <a:latin typeface="Arial" panose="020B0604020202020204" pitchFamily="34" charset="0"/>
              </a:rPr>
              <a:t>In addition, Oseltamivir-resistant influenza A(H1N1)pdm09 viruses remain sensitive to zanamivir.</a:t>
            </a:r>
          </a:p>
          <a:p>
            <a:pPr lvl="1" eaLnBrk="1" hangingPunct="1">
              <a:lnSpc>
                <a:spcPct val="80000"/>
              </a:lnSpc>
            </a:pPr>
            <a:endParaRPr lang="en-US" altLang="en-US" sz="300" dirty="0">
              <a:latin typeface="Arial" panose="020B0604020202020204" pitchFamily="34" charset="0"/>
            </a:endParaRPr>
          </a:p>
          <a:p>
            <a:pPr eaLnBrk="1" hangingPunct="1">
              <a:lnSpc>
                <a:spcPct val="80000"/>
              </a:lnSpc>
            </a:pPr>
            <a:r>
              <a:rPr lang="en-US" altLang="en-US" sz="900" dirty="0">
                <a:solidFill>
                  <a:schemeClr val="folHlink"/>
                </a:solidFill>
                <a:latin typeface="Arial" panose="020B0604020202020204" pitchFamily="34" charset="0"/>
              </a:rPr>
              <a:t>Antiviral resistance to </a:t>
            </a:r>
            <a:r>
              <a:rPr lang="en-US" altLang="en-US" sz="900" dirty="0" err="1">
                <a:solidFill>
                  <a:schemeClr val="folHlink"/>
                </a:solidFill>
                <a:latin typeface="Arial" panose="020B0604020202020204" pitchFamily="34" charset="0"/>
              </a:rPr>
              <a:t>zanamivir</a:t>
            </a:r>
            <a:r>
              <a:rPr lang="en-US" altLang="en-US" sz="900" dirty="0">
                <a:solidFill>
                  <a:schemeClr val="folHlink"/>
                </a:solidFill>
                <a:latin typeface="Arial" panose="020B0604020202020204" pitchFamily="34" charset="0"/>
              </a:rPr>
              <a:t> is v</a:t>
            </a:r>
            <a:r>
              <a:rPr lang="en-US" altLang="en-US" sz="900" dirty="0">
                <a:latin typeface="Arial" panose="020B0604020202020204" pitchFamily="34" charset="0"/>
              </a:rPr>
              <a:t>ery low for </a:t>
            </a:r>
            <a:r>
              <a:rPr lang="en-US" altLang="en-US" sz="900" u="sng" dirty="0">
                <a:latin typeface="Arial" panose="020B0604020202020204" pitchFamily="34" charset="0"/>
              </a:rPr>
              <a:t>human seasonal influenza</a:t>
            </a:r>
            <a:r>
              <a:rPr lang="en-US" altLang="en-US" sz="900" dirty="0">
                <a:latin typeface="Arial" panose="020B0604020202020204" pitchFamily="34" charset="0"/>
              </a:rPr>
              <a:t> A(H1) and (H3) viruses. </a:t>
            </a:r>
            <a:r>
              <a:rPr lang="en-US" altLang="ja-JP" sz="900" dirty="0">
                <a:latin typeface="Arial" panose="020B0604020202020204" pitchFamily="34" charset="0"/>
              </a:rPr>
              <a:t>Also, </a:t>
            </a:r>
            <a:r>
              <a:rPr lang="en-US" altLang="ja-JP" sz="900" dirty="0" err="1">
                <a:latin typeface="Arial" panose="020B0604020202020204" pitchFamily="34" charset="0"/>
              </a:rPr>
              <a:t>zanamivir</a:t>
            </a:r>
            <a:r>
              <a:rPr lang="en-US" altLang="ja-JP" sz="900" dirty="0">
                <a:latin typeface="Arial" panose="020B0604020202020204" pitchFamily="34" charset="0"/>
              </a:rPr>
              <a:t> may be used to treat </a:t>
            </a:r>
            <a:r>
              <a:rPr lang="en-US" altLang="ja-JP" sz="900" dirty="0" err="1">
                <a:latin typeface="Arial" panose="020B0604020202020204" pitchFamily="34" charset="0"/>
              </a:rPr>
              <a:t>oseltamivir</a:t>
            </a:r>
            <a:r>
              <a:rPr lang="en-US" altLang="ja-JP" sz="900" dirty="0">
                <a:latin typeface="Arial" panose="020B0604020202020204" pitchFamily="34" charset="0"/>
              </a:rPr>
              <a:t>-resistant avian influenza A virus infections if antiviral resistance patterns are known. </a:t>
            </a:r>
            <a:endParaRPr lang="en-US" altLang="en-US" sz="9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solidFill>
                <a:schemeClr val="folHlink"/>
              </a:solidFill>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395676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Peramivir</a:t>
            </a:r>
            <a:r>
              <a:rPr lang="en-US" dirty="0"/>
              <a:t> is a</a:t>
            </a:r>
            <a:r>
              <a:rPr lang="en-US" baseline="0" dirty="0"/>
              <a:t>n intravenous neuraminidase inhibitor that is approved in several countries for early treatment of uncomplicated influenza in outpatients aged 2 years and older. It is given as one intravenous dose that is equal to 5 days of </a:t>
            </a:r>
            <a:r>
              <a:rPr lang="en-US" baseline="0" dirty="0" err="1"/>
              <a:t>oseltamivir</a:t>
            </a:r>
            <a:r>
              <a:rPr lang="en-US" baseline="0" dirty="0"/>
              <a:t> treatment. </a:t>
            </a:r>
          </a:p>
          <a:p>
            <a:endParaRPr lang="en-US" baseline="0" dirty="0"/>
          </a:p>
          <a:p>
            <a:r>
              <a:rPr lang="en-US" baseline="0" dirty="0"/>
              <a:t>There are no data on the effectiveness of </a:t>
            </a:r>
            <a:r>
              <a:rPr lang="en-US" baseline="0" dirty="0" err="1"/>
              <a:t>peramivir</a:t>
            </a:r>
            <a:r>
              <a:rPr lang="en-US" baseline="0" dirty="0"/>
              <a:t> treatment of A(H5N1) or A(H7N9) patients. </a:t>
            </a:r>
          </a:p>
          <a:p>
            <a:endParaRPr lang="en-US" baseline="0" dirty="0"/>
          </a:p>
          <a:p>
            <a:r>
              <a:rPr lang="en-US" baseline="0" dirty="0"/>
              <a:t>A(H7N9) viruses that are resistant to </a:t>
            </a:r>
            <a:r>
              <a:rPr lang="en-US" baseline="0" dirty="0" err="1"/>
              <a:t>oseltamivir</a:t>
            </a:r>
            <a:r>
              <a:rPr lang="en-US" baseline="0" dirty="0"/>
              <a:t> are commonly resistant to </a:t>
            </a:r>
            <a:r>
              <a:rPr lang="en-US" baseline="0" dirty="0" err="1"/>
              <a:t>peramivir</a:t>
            </a:r>
            <a:r>
              <a:rPr lang="en-US" baseline="0" dirty="0"/>
              <a:t>. </a:t>
            </a:r>
          </a:p>
          <a:p>
            <a:endParaRPr lang="en-US" baseline="0" dirty="0"/>
          </a:p>
          <a:p>
            <a:r>
              <a:rPr lang="en-US" baseline="0" dirty="0"/>
              <a:t>Peramivir is not currently included in the WHO clinical management guidelines. </a:t>
            </a:r>
          </a:p>
          <a:p>
            <a:endParaRPr lang="en-US" baseline="0" dirty="0"/>
          </a:p>
          <a:p>
            <a:r>
              <a:rPr lang="en-US" baseline="0" dirty="0"/>
              <a:t>Photo: purchased from Shutterstock.</a:t>
            </a:r>
            <a:r>
              <a:rPr lang="en-US" sz="1200" b="0" i="0" kern="1200" dirty="0">
                <a:solidFill>
                  <a:schemeClr val="tx1"/>
                </a:solidFill>
                <a:effectLst/>
                <a:latin typeface="+mn-lt"/>
                <a:ea typeface="+mn-ea"/>
                <a:cs typeface="+mn-cs"/>
              </a:rPr>
              <a:t> Stock photo ID: 526465792</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50</a:t>
            </a:fld>
            <a:endParaRPr lang="en-US"/>
          </a:p>
        </p:txBody>
      </p:sp>
    </p:spTree>
    <p:extLst>
      <p:ext uri="{BB962C8B-B14F-4D97-AF65-F5344CB8AC3E}">
        <p14:creationId xmlns:p14="http://schemas.microsoft.com/office/powerpoint/2010/main" val="299067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4745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5C45FE-1B63-4007-BFCD-C7F448A08189}" type="slidenum">
              <a:rPr lang="en-US" altLang="en-US"/>
              <a:pPr eaLnBrk="1" hangingPunct="1"/>
              <a:t>5</a:t>
            </a:fld>
            <a:endParaRPr lang="en-US" altLang="en-US"/>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medical chart should include</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Demographic information</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Medical history</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Illness signs and symptoms</a:t>
            </a:r>
            <a:endParaRPr lang="en-US" altLang="en-US" dirty="0">
              <a:latin typeface="Arial" panose="020B0604020202020204" pitchFamily="34" charset="0"/>
              <a:sym typeface="Wingdings" panose="05000000000000000000" pitchFamily="2" charset="2"/>
            </a:endParaRPr>
          </a:p>
          <a:p>
            <a:pPr eaLnBrk="1" hangingPunct="1"/>
            <a:r>
              <a:rPr lang="en-US" altLang="en-US" dirty="0">
                <a:latin typeface="Arial" panose="020B0604020202020204" pitchFamily="34" charset="0"/>
                <a:sym typeface="Wingdings" panose="05000000000000000000" pitchFamily="2" charset="2"/>
              </a:rPr>
              <a:t></a:t>
            </a:r>
            <a:r>
              <a:rPr lang="en-US" altLang="en-US" dirty="0">
                <a:latin typeface="Arial" panose="020B0604020202020204" pitchFamily="34" charset="0"/>
              </a:rPr>
              <a:t>  Physical examination findings</a:t>
            </a:r>
            <a:endParaRPr lang="en-US" altLang="en-US" dirty="0">
              <a:latin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ü"/>
            </a:pPr>
            <a:r>
              <a:rPr lang="en-US" altLang="en-US" dirty="0">
                <a:latin typeface="Arial" panose="020B0604020202020204" pitchFamily="34" charset="0"/>
              </a:rPr>
              <a:t>Treatment notes</a:t>
            </a:r>
          </a:p>
          <a:p>
            <a:pPr marL="171450" indent="-171450" eaLnBrk="1" hangingPunct="1">
              <a:buFont typeface="Wingdings" panose="05000000000000000000" pitchFamily="2" charset="2"/>
              <a:buChar char="ü"/>
            </a:pPr>
            <a:r>
              <a:rPr lang="en-US" altLang="en-US" dirty="0">
                <a:latin typeface="Arial" panose="020B0604020202020204" pitchFamily="34" charset="0"/>
              </a:rPr>
              <a:t>Laboratory testing results</a:t>
            </a:r>
          </a:p>
          <a:p>
            <a:pPr marL="171450" indent="-171450" eaLnBrk="1" hangingPunct="1">
              <a:buFont typeface="Wingdings" panose="05000000000000000000" pitchFamily="2" charset="2"/>
              <a:buChar char="ü"/>
            </a:pPr>
            <a:r>
              <a:rPr lang="en-US" altLang="en-US" dirty="0">
                <a:latin typeface="Arial" panose="020B0604020202020204" pitchFamily="34" charset="0"/>
              </a:rPr>
              <a:t>History</a:t>
            </a:r>
            <a:r>
              <a:rPr lang="en-US" altLang="en-US" baseline="0" dirty="0">
                <a:latin typeface="Arial" panose="020B0604020202020204" pitchFamily="34" charset="0"/>
              </a:rPr>
              <a:t> of influenza vaccination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200" dirty="0"/>
              <a:t>History, timing and type of antiviral use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buClrTx/>
              <a:buSzTx/>
              <a:buFontTx/>
              <a:buNone/>
            </a:pPr>
            <a:r>
              <a:rPr lang="en-US" altLang="en-US" sz="1200" b="0" dirty="0">
                <a:latin typeface="Arial" panose="020B0604020202020204" pitchFamily="34" charset="0"/>
                <a:cs typeface="Arial" panose="020B0604020202020204" pitchFamily="34" charset="0"/>
              </a:rPr>
              <a:t>Photo: Centers for Disease Control and Prevention</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21978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Peramivir</a:t>
            </a:r>
            <a:r>
              <a:rPr lang="en-US" dirty="0"/>
              <a:t> is a</a:t>
            </a:r>
            <a:r>
              <a:rPr lang="en-US" baseline="0" dirty="0"/>
              <a:t>n intravenous neuraminidase inhibitor that is approved in several countries for early treatment of uncomplicated influenza in outpatients aged 2 years and older. It is given as one intravenous dose for 5 days. </a:t>
            </a:r>
          </a:p>
          <a:p>
            <a:endParaRPr lang="en-US" baseline="0" dirty="0"/>
          </a:p>
          <a:p>
            <a:r>
              <a:rPr lang="en-US" baseline="0" dirty="0"/>
              <a:t>There are no data on the effectiveness of </a:t>
            </a:r>
            <a:r>
              <a:rPr lang="en-US" baseline="0" dirty="0" err="1"/>
              <a:t>peramivir</a:t>
            </a:r>
            <a:r>
              <a:rPr lang="en-US" baseline="0" dirty="0"/>
              <a:t> treatment of A(H5N1) or A(H7N9) patients. </a:t>
            </a:r>
          </a:p>
          <a:p>
            <a:endParaRPr lang="en-US" baseline="0" dirty="0"/>
          </a:p>
          <a:p>
            <a:r>
              <a:rPr lang="en-US" baseline="0" dirty="0"/>
              <a:t>A(H7N9) viruses that are resistant to </a:t>
            </a:r>
            <a:r>
              <a:rPr lang="en-US" baseline="0" dirty="0" err="1"/>
              <a:t>oseltamivir</a:t>
            </a:r>
            <a:r>
              <a:rPr lang="en-US" baseline="0" dirty="0"/>
              <a:t> are commonly resistant to </a:t>
            </a:r>
            <a:r>
              <a:rPr lang="en-US" baseline="0" dirty="0" err="1"/>
              <a:t>peramivir</a:t>
            </a:r>
            <a:r>
              <a:rPr lang="en-US" baseline="0" dirty="0"/>
              <a:t>. </a:t>
            </a:r>
          </a:p>
          <a:p>
            <a:endParaRPr lang="en-US" baseline="0" dirty="0"/>
          </a:p>
          <a:p>
            <a:r>
              <a:rPr lang="en-US" baseline="0" dirty="0"/>
              <a:t>Peramivir is not currently included in the WHO clinical management guidelines.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purchased from Shutterstock.</a:t>
            </a:r>
            <a:r>
              <a:rPr lang="en-US" sz="1200" b="0" i="0" kern="1200" dirty="0">
                <a:solidFill>
                  <a:schemeClr val="tx1"/>
                </a:solidFill>
                <a:effectLst/>
                <a:latin typeface="+mn-lt"/>
                <a:ea typeface="+mn-ea"/>
                <a:cs typeface="+mn-cs"/>
              </a:rPr>
              <a:t> Stock photo ID: 526465792</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51</a:t>
            </a:fld>
            <a:endParaRPr lang="en-US"/>
          </a:p>
        </p:txBody>
      </p:sp>
    </p:spTree>
    <p:extLst>
      <p:ext uri="{BB962C8B-B14F-4D97-AF65-F5344CB8AC3E}">
        <p14:creationId xmlns:p14="http://schemas.microsoft.com/office/powerpoint/2010/main" val="2181480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929853" y="4464209"/>
            <a:ext cx="10129379" cy="394128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solidFill>
                  <a:schemeClr val="folHlink"/>
                </a:solidFill>
                <a:latin typeface="Arial" panose="020B0604020202020204" pitchFamily="34" charset="0"/>
              </a:rPr>
              <a:t>There are a couple of other antiviral medications</a:t>
            </a:r>
            <a:r>
              <a:rPr lang="en-US" altLang="en-US" sz="1400" baseline="0" dirty="0">
                <a:solidFill>
                  <a:schemeClr val="folHlink"/>
                </a:solidFill>
                <a:latin typeface="Arial" panose="020B0604020202020204" pitchFamily="34" charset="0"/>
              </a:rPr>
              <a:t> for </a:t>
            </a:r>
            <a:r>
              <a:rPr lang="en-US" altLang="en-US" sz="1400" dirty="0">
                <a:solidFill>
                  <a:schemeClr val="folHlink"/>
                </a:solidFill>
                <a:latin typeface="Arial" panose="020B0604020202020204" pitchFamily="34" charset="0"/>
              </a:rPr>
              <a:t>treatment</a:t>
            </a:r>
            <a:r>
              <a:rPr lang="en-US" altLang="en-US" sz="1400" baseline="0" dirty="0">
                <a:solidFill>
                  <a:schemeClr val="folHlink"/>
                </a:solidFill>
                <a:latin typeface="Arial" panose="020B0604020202020204" pitchFamily="34" charset="0"/>
              </a:rPr>
              <a:t> of seasonal influenza</a:t>
            </a:r>
            <a:r>
              <a:rPr lang="en-US" altLang="en-US" sz="1400" dirty="0">
                <a:solidFill>
                  <a:schemeClr val="folHlink"/>
                </a:solidFill>
                <a:latin typeface="Arial" panose="020B0604020202020204" pitchFamily="34" charset="0"/>
              </a:rPr>
              <a:t> that have been available for many years.</a:t>
            </a:r>
            <a:r>
              <a:rPr lang="en-US" altLang="en-US" sz="1400" baseline="0" dirty="0">
                <a:solidFill>
                  <a:schemeClr val="folHlink"/>
                </a:solidFill>
                <a:latin typeface="Arial" panose="020B0604020202020204" pitchFamily="34" charset="0"/>
              </a:rPr>
              <a:t> </a:t>
            </a:r>
          </a:p>
          <a:p>
            <a:pPr eaLnBrk="1" hangingPunct="1"/>
            <a:endParaRPr lang="en-US" altLang="en-US" sz="1400" dirty="0">
              <a:solidFill>
                <a:schemeClr val="folHlink"/>
              </a:solidFill>
              <a:latin typeface="Arial" panose="020B0604020202020204" pitchFamily="34" charset="0"/>
            </a:endParaRPr>
          </a:p>
          <a:p>
            <a:pPr eaLnBrk="1" hangingPunct="1"/>
            <a:r>
              <a:rPr lang="en-US" altLang="en-US" sz="1400" dirty="0">
                <a:solidFill>
                  <a:schemeClr val="folHlink"/>
                </a:solidFill>
                <a:latin typeface="Arial" panose="020B0604020202020204" pitchFamily="34" charset="0"/>
              </a:rPr>
              <a:t>Amantadine and </a:t>
            </a:r>
            <a:r>
              <a:rPr lang="en-US" altLang="en-US" sz="1400" dirty="0" err="1">
                <a:solidFill>
                  <a:schemeClr val="folHlink"/>
                </a:solidFill>
                <a:latin typeface="Arial" panose="020B0604020202020204" pitchFamily="34" charset="0"/>
              </a:rPr>
              <a:t>Rimantadine</a:t>
            </a:r>
            <a:r>
              <a:rPr lang="en-US" altLang="en-US" sz="1400" dirty="0">
                <a:solidFill>
                  <a:schemeClr val="folHlink"/>
                </a:solidFill>
                <a:latin typeface="Arial" panose="020B0604020202020204" pitchFamily="34" charset="0"/>
              </a:rPr>
              <a:t> are two drugs that belong to the </a:t>
            </a:r>
            <a:r>
              <a:rPr lang="en-US" altLang="en-US" sz="1400" dirty="0" err="1">
                <a:solidFill>
                  <a:schemeClr val="folHlink"/>
                </a:solidFill>
                <a:latin typeface="Arial" panose="020B0604020202020204" pitchFamily="34" charset="0"/>
              </a:rPr>
              <a:t>adamantane</a:t>
            </a:r>
            <a:r>
              <a:rPr lang="en-US" altLang="en-US" sz="1400" dirty="0">
                <a:solidFill>
                  <a:schemeClr val="folHlink"/>
                </a:solidFill>
                <a:latin typeface="Arial" panose="020B0604020202020204" pitchFamily="34" charset="0"/>
              </a:rPr>
              <a:t> family of antivirals. </a:t>
            </a:r>
          </a:p>
          <a:p>
            <a:pPr eaLnBrk="1" hangingPunct="1">
              <a:buFontTx/>
              <a:buChar char="•"/>
            </a:pPr>
            <a:r>
              <a:rPr lang="en-US" altLang="en-US" dirty="0">
                <a:latin typeface="Arial" panose="020B0604020202020204" pitchFamily="34" charset="0"/>
              </a:rPr>
              <a:t>They are chemically related, orally administered drugs. </a:t>
            </a:r>
          </a:p>
          <a:p>
            <a:pPr eaLnBrk="1" hangingPunct="1">
              <a:buFontTx/>
              <a:buChar char="•"/>
            </a:pPr>
            <a:r>
              <a:rPr lang="en-US" altLang="en-US" dirty="0">
                <a:latin typeface="Arial" panose="020B0604020202020204" pitchFamily="34" charset="0"/>
              </a:rPr>
              <a:t>Both can reduce viral replication of influenza A viruses; they have no activity against influenza B viruses</a:t>
            </a:r>
          </a:p>
          <a:p>
            <a:pPr eaLnBrk="1" hangingPunct="1">
              <a:buFontTx/>
              <a:buChar char="•"/>
            </a:pPr>
            <a:r>
              <a:rPr lang="en-US" altLang="en-US" dirty="0">
                <a:latin typeface="Arial" panose="020B0604020202020204" pitchFamily="34" charset="0"/>
              </a:rPr>
              <a:t>However, both have a high frequency of resistance with circulating human influenza A(H1) and A(H3) viruses:</a:t>
            </a:r>
          </a:p>
          <a:p>
            <a:pPr lvl="1" eaLnBrk="1" hangingPunct="1">
              <a:buFontTx/>
              <a:buChar char="•"/>
            </a:pPr>
            <a:r>
              <a:rPr lang="en-US" altLang="en-US" u="sng" dirty="0">
                <a:latin typeface="Arial" panose="020B0604020202020204" pitchFamily="34" charset="0"/>
              </a:rPr>
              <a:t>THEREFORE</a:t>
            </a:r>
            <a:r>
              <a:rPr lang="en-US" altLang="en-US" dirty="0">
                <a:latin typeface="Arial" panose="020B0604020202020204" pitchFamily="34" charset="0"/>
              </a:rPr>
              <a:t>, neither drug is recommended for the treatment of </a:t>
            </a:r>
            <a:r>
              <a:rPr lang="en-US" altLang="en-US" u="sng" dirty="0">
                <a:latin typeface="Arial" panose="020B0604020202020204" pitchFamily="34" charset="0"/>
              </a:rPr>
              <a:t>human influenza</a:t>
            </a:r>
            <a:r>
              <a:rPr lang="en-US" altLang="en-US" dirty="0">
                <a:latin typeface="Arial" panose="020B0604020202020204" pitchFamily="34" charset="0"/>
              </a:rPr>
              <a:t> A(H1) or A(H3) viruses</a:t>
            </a:r>
            <a:endParaRPr lang="en-US" altLang="en-US" u="sng" dirty="0">
              <a:latin typeface="Arial" panose="020B0604020202020204" pitchFamily="34" charset="0"/>
            </a:endParaRPr>
          </a:p>
          <a:p>
            <a:pPr lvl="1" eaLnBrk="1" hangingPunct="1">
              <a:buFontTx/>
              <a:buChar char="•"/>
            </a:pPr>
            <a:r>
              <a:rPr lang="en-US" altLang="en-US" u="sng" dirty="0">
                <a:latin typeface="Arial" panose="020B0604020202020204" pitchFamily="34" charset="0"/>
              </a:rPr>
              <a:t>Also, neither</a:t>
            </a:r>
            <a:r>
              <a:rPr lang="en-US" altLang="en-US" dirty="0">
                <a:latin typeface="Arial" panose="020B0604020202020204" pitchFamily="34" charset="0"/>
              </a:rPr>
              <a:t> drug is recommended for use as primary treatment of A(H5N1) or</a:t>
            </a:r>
            <a:r>
              <a:rPr lang="en-US" altLang="en-US" baseline="0" dirty="0">
                <a:latin typeface="Arial" panose="020B0604020202020204" pitchFamily="34" charset="0"/>
              </a:rPr>
              <a:t> A(H7N9) </a:t>
            </a:r>
            <a:r>
              <a:rPr lang="en-US" altLang="en-US" dirty="0">
                <a:latin typeface="Arial" panose="020B0604020202020204" pitchFamily="34" charset="0"/>
              </a:rPr>
              <a:t>virus infection, as nearly all virus isolates demonstrate resistance.</a:t>
            </a:r>
          </a:p>
          <a:p>
            <a:pPr lvl="1" eaLnBrk="1" hangingPunct="1">
              <a:buFontTx/>
              <a:buChar char="•"/>
            </a:pPr>
            <a:endParaRPr lang="en-US" altLang="en-US" dirty="0">
              <a:latin typeface="Arial" panose="020B0604020202020204" pitchFamily="34" charset="0"/>
            </a:endParaRPr>
          </a:p>
          <a:p>
            <a:pPr eaLnBrk="1" hangingPunct="1"/>
            <a:r>
              <a:rPr lang="en-US" altLang="en-US" dirty="0">
                <a:latin typeface="Arial" panose="020B0604020202020204" pitchFamily="34" charset="0"/>
              </a:rPr>
              <a:t>During treatment</a:t>
            </a:r>
            <a:r>
              <a:rPr lang="en-US" altLang="en-US" baseline="0" dirty="0">
                <a:latin typeface="Arial" panose="020B0604020202020204" pitchFamily="34" charset="0"/>
              </a:rPr>
              <a:t> of influenza A virus infection that is susceptible to amantadine and </a:t>
            </a:r>
            <a:r>
              <a:rPr lang="en-US" altLang="en-US" baseline="0" dirty="0" err="1">
                <a:latin typeface="Arial" panose="020B0604020202020204" pitchFamily="34" charset="0"/>
              </a:rPr>
              <a:t>rimantadine</a:t>
            </a:r>
            <a:r>
              <a:rPr lang="en-US" altLang="en-US" baseline="0" dirty="0">
                <a:latin typeface="Arial" panose="020B0604020202020204" pitchFamily="34" charset="0"/>
              </a:rPr>
              <a:t>, r</a:t>
            </a:r>
            <a:r>
              <a:rPr lang="en-US" altLang="en-US" dirty="0">
                <a:latin typeface="Arial" panose="020B0604020202020204" pitchFamily="34" charset="0"/>
              </a:rPr>
              <a:t>esistance to these drugs develops rapidly.  Adverse effects with these drugs include gastrointestinal and neurological symptoms. Neither amantadine or </a:t>
            </a:r>
            <a:r>
              <a:rPr lang="en-US" altLang="en-US" dirty="0" err="1">
                <a:latin typeface="Arial" panose="020B0604020202020204" pitchFamily="34" charset="0"/>
              </a:rPr>
              <a:t>rimantadine</a:t>
            </a:r>
            <a:r>
              <a:rPr lang="en-US" altLang="en-US" dirty="0">
                <a:latin typeface="Arial" panose="020B0604020202020204" pitchFamily="34" charset="0"/>
              </a:rPr>
              <a:t> is recommended to treat suspected novel influenza A virus infections due to resistance</a:t>
            </a:r>
            <a:r>
              <a:rPr lang="en-US" altLang="en-US" baseline="0" dirty="0">
                <a:latin typeface="Arial" panose="020B0604020202020204" pitchFamily="34" charset="0"/>
              </a:rPr>
              <a:t> to these drugs. </a:t>
            </a:r>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a:p>
            <a:pPr lvl="1" eaLnBrk="1" hangingPunct="1"/>
            <a:endParaRPr lang="en-US" altLang="en-US" sz="500" dirty="0">
              <a:latin typeface="Arial" panose="020B0604020202020204" pitchFamily="34" charset="0"/>
            </a:endParaRPr>
          </a:p>
          <a:p>
            <a:pPr lvl="1"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4142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1000"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53</a:t>
            </a:fld>
            <a:endParaRPr lang="en-US" altLang="en-US"/>
          </a:p>
        </p:txBody>
      </p:sp>
    </p:spTree>
    <p:extLst>
      <p:ext uri="{BB962C8B-B14F-4D97-AF65-F5344CB8AC3E}">
        <p14:creationId xmlns:p14="http://schemas.microsoft.com/office/powerpoint/2010/main" val="1989250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AutoNum type="alphaUcPeriod"/>
            </a:pPr>
            <a:r>
              <a:rPr lang="en-US" altLang="en-US" i="1" dirty="0">
                <a:latin typeface="Arial" panose="020B0604020202020204" pitchFamily="34" charset="0"/>
              </a:rPr>
              <a:t>Note: if</a:t>
            </a:r>
            <a:r>
              <a:rPr lang="en-US" altLang="en-US" i="1" baseline="0" dirty="0">
                <a:latin typeface="Arial" panose="020B0604020202020204" pitchFamily="34" charset="0"/>
              </a:rPr>
              <a:t> questions come up re: duration of therapy: </a:t>
            </a:r>
          </a:p>
          <a:p>
            <a:pPr marL="0" indent="0">
              <a:buNone/>
            </a:pPr>
            <a:r>
              <a:rPr lang="en-US" altLang="en-US" i="1" baseline="0" dirty="0">
                <a:latin typeface="Arial" panose="020B0604020202020204" pitchFamily="34" charset="0"/>
              </a:rPr>
              <a:t>For speaker: Per the WHO, the </a:t>
            </a:r>
            <a:r>
              <a:rPr lang="en-US" altLang="en-US" sz="1200" i="0" kern="1200" baseline="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uration of antiviral therapy “should be guided by the clinical course of the disease in the patient. Continued fever and clinical deterioration may suggest ongoing viral replication, although the possibilities of bacterial superinfection and other nosocomial complications should be evaluated. If no clinical improvement has been observed after a standard 5-day course, the </a:t>
            </a:r>
            <a:r>
              <a:rPr lang="en-US" sz="1200" kern="1200" dirty="0" err="1">
                <a:solidFill>
                  <a:schemeClr val="tx1"/>
                </a:solidFill>
                <a:effectLst/>
                <a:latin typeface="+mn-lt"/>
                <a:ea typeface="+mn-ea"/>
                <a:cs typeface="+mn-cs"/>
              </a:rPr>
              <a:t>oseltamivir</a:t>
            </a:r>
            <a:r>
              <a:rPr lang="en-US" sz="1200" kern="1200" dirty="0">
                <a:solidFill>
                  <a:schemeClr val="tx1"/>
                </a:solidFill>
                <a:effectLst/>
                <a:latin typeface="+mn-lt"/>
                <a:ea typeface="+mn-ea"/>
                <a:cs typeface="+mn-cs"/>
              </a:rPr>
              <a:t> therapy may be extended for a further 5 days.”</a:t>
            </a:r>
            <a:endParaRPr lang="en-US" altLang="en-US"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54</a:t>
            </a:fld>
            <a:endParaRPr lang="en-US" altLang="en-US"/>
          </a:p>
        </p:txBody>
      </p:sp>
    </p:spTree>
    <p:extLst>
      <p:ext uri="{BB962C8B-B14F-4D97-AF65-F5344CB8AC3E}">
        <p14:creationId xmlns:p14="http://schemas.microsoft.com/office/powerpoint/2010/main" val="3785124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p>
          <a:p>
            <a:r>
              <a:rPr lang="en-US" dirty="0"/>
              <a:t>If there is still time, also discuss the other questions.  </a:t>
            </a:r>
          </a:p>
        </p:txBody>
      </p:sp>
      <p:sp>
        <p:nvSpPr>
          <p:cNvPr id="4" name="Slide Number Placeholder 3"/>
          <p:cNvSpPr>
            <a:spLocks noGrp="1"/>
          </p:cNvSpPr>
          <p:nvPr>
            <p:ph type="sldNum" sz="quarter" idx="10"/>
          </p:nvPr>
        </p:nvSpPr>
        <p:spPr/>
        <p:txBody>
          <a:bodyPr/>
          <a:lstStyle/>
          <a:p>
            <a:fld id="{CFFD42C0-7943-494E-B8BD-92EE9084E6F0}" type="slidenum">
              <a:rPr lang="en-US" smtClean="0"/>
              <a:t>55</a:t>
            </a:fld>
            <a:endParaRPr lang="en-US"/>
          </a:p>
        </p:txBody>
      </p:sp>
    </p:spTree>
    <p:extLst>
      <p:ext uri="{BB962C8B-B14F-4D97-AF65-F5344CB8AC3E}">
        <p14:creationId xmlns:p14="http://schemas.microsoft.com/office/powerpoint/2010/main" val="37748057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A(H7N9)</a:t>
            </a:r>
            <a:r>
              <a:rPr lang="en-US" baseline="0" dirty="0"/>
              <a:t> patients have been hospitalized with severe pneumonia, and nearly 80% have required intensive care.</a:t>
            </a:r>
          </a:p>
          <a:p>
            <a:endParaRPr lang="en-US" baseline="0" dirty="0"/>
          </a:p>
          <a:p>
            <a:r>
              <a:rPr lang="en-US" baseline="0" dirty="0"/>
              <a:t>Clinical management has included antiviral treatment with a neuraminidase inhibitor drug (oseltamivir, zanamivir, or peramivir), and supportive care for complications, such as mechanical ventilation for respiratory failure, vasopressors for refractory shock, dialysis for acute kidney failure, and ARDS rescue therapies such as ECMO. </a:t>
            </a:r>
          </a:p>
          <a:p>
            <a:endParaRPr lang="en-US" baseline="0" dirty="0"/>
          </a:p>
          <a:p>
            <a:r>
              <a:rPr lang="en-US" baseline="0" dirty="0"/>
              <a:t>Antibiotics have been given for suspected bacterial infection. </a:t>
            </a:r>
          </a:p>
          <a:p>
            <a:endParaRPr lang="en-US" baseline="0" dirty="0"/>
          </a:p>
          <a:p>
            <a:r>
              <a:rPr lang="en-US" baseline="0" dirty="0"/>
              <a:t>Adjunctive therapy has included corticosteroids, which are not recommended.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57</a:t>
            </a:fld>
            <a:endParaRPr lang="en-US"/>
          </a:p>
        </p:txBody>
      </p:sp>
    </p:spTree>
    <p:extLst>
      <p:ext uri="{BB962C8B-B14F-4D97-AF65-F5344CB8AC3E}">
        <p14:creationId xmlns:p14="http://schemas.microsoft.com/office/powerpoint/2010/main" val="2252545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a:t>
            </a:r>
            <a:r>
              <a:rPr lang="en-US" baseline="0" dirty="0"/>
              <a:t> use for patients with pneumonia should follow local guidelines for treatment of community-acquired pneumonia. </a:t>
            </a:r>
          </a:p>
          <a:p>
            <a:endParaRPr lang="en-US" baseline="0" dirty="0"/>
          </a:p>
          <a:p>
            <a:r>
              <a:rPr lang="en-US" baseline="0" dirty="0"/>
              <a:t>In patients with suspected or confirmed novel influenza virus infections who do not need mechanical ventilation and do not have other indications for antibiotics, the use of prophylactic antibiotics is not recommended by the WHO. </a:t>
            </a:r>
          </a:p>
          <a:p>
            <a:endParaRPr lang="en-US" baseline="0" dirty="0"/>
          </a:p>
          <a:p>
            <a:r>
              <a:rPr lang="en-US" baseline="0" dirty="0"/>
              <a:t>In patients with suspected or confirmed novel influenza A virus infections who require mechanical ventilation, clinical practice guidelines should be followed for the use of antibiotics for prevention or treatment of ventilator-associated or hospital acquired pneumonia.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NOTE: This is based on </a:t>
            </a:r>
            <a:r>
              <a:rPr lang="en-US" altLang="ja-JP" sz="1200" dirty="0">
                <a:solidFill>
                  <a:schemeClr val="tx1">
                    <a:lumMod val="50000"/>
                  </a:schemeClr>
                </a:solidFill>
                <a:ea typeface="MS PGothic" panose="020B0600070205080204" pitchFamily="34" charset="-128"/>
              </a:rPr>
              <a:t>WHO guidelines developed for influenza A(H5N1)</a:t>
            </a:r>
            <a:endParaRPr lang="en-US" sz="1200"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58</a:t>
            </a:fld>
            <a:endParaRPr lang="en-US"/>
          </a:p>
        </p:txBody>
      </p:sp>
    </p:spTree>
    <p:extLst>
      <p:ext uri="{BB962C8B-B14F-4D97-AF65-F5344CB8AC3E}">
        <p14:creationId xmlns:p14="http://schemas.microsoft.com/office/powerpoint/2010/main" val="1740023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Corticosteroid</a:t>
            </a:r>
            <a:r>
              <a:rPr lang="en-US" baseline="0" dirty="0"/>
              <a:t> treatment has been administered to nearly half of A(H7N9) patients, including high-dose corticosteroids for treatment of ARDS. However, high-dose corticosteroid treatment in A(H7N9) patients has resulted in longer duration of A(H7N9) viral shedding, increased risk of bacterial supra-infection, and increased 30-day and 60-day mortality. </a:t>
            </a:r>
          </a:p>
          <a:p>
            <a:endParaRPr lang="en-US" baseline="0" dirty="0"/>
          </a:p>
          <a:p>
            <a:r>
              <a:rPr lang="en-US" baseline="0" dirty="0"/>
              <a:t>Therefore, corticosteroids, and especially high-dose corticosteroids are not recommended for H7N9 patients. Reducing high-dose corticosteroid treatment in A(H7N9) patients may reduce hospital-acquired infection and ventilator-associated pneumonia, and could improve survival. The 2017 Chinese A(H7N9) Clinical Management Guidelines recommends against using high-dose corticosteroids in A(H7N9) patients. </a:t>
            </a:r>
          </a:p>
          <a:p>
            <a:endParaRPr lang="en-US" baseline="0" dirty="0"/>
          </a:p>
          <a:p>
            <a:r>
              <a:rPr lang="en-US" baseline="0" dirty="0"/>
              <a:t>However, for refractory septic shock, the use of low-dose corticosteroids such as hydrocortisone are recommended by the most recent Surviving Sepsis Guidelines.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59</a:t>
            </a:fld>
            <a:endParaRPr lang="en-US"/>
          </a:p>
        </p:txBody>
      </p:sp>
    </p:spTree>
    <p:extLst>
      <p:ext uri="{BB962C8B-B14F-4D97-AF65-F5344CB8AC3E}">
        <p14:creationId xmlns:p14="http://schemas.microsoft.com/office/powerpoint/2010/main" val="2007720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a:t>
            </a:r>
            <a:r>
              <a:rPr lang="en-US" baseline="0" dirty="0"/>
              <a:t> for management of a patient with suspected novel influenza A virus infection includes first implementing recommended infection and control measures, including isolating the patient. Caregivers and visitors should be limited, and should be educated and equipped with recommended personal protective equipment. </a:t>
            </a:r>
          </a:p>
          <a:p>
            <a:endParaRPr lang="en-US" baseline="0" dirty="0"/>
          </a:p>
          <a:p>
            <a:r>
              <a:rPr lang="en-US" baseline="0" dirty="0"/>
              <a:t>Antiviral treatment with a neuraminidase inhibitor such as </a:t>
            </a:r>
            <a:r>
              <a:rPr lang="en-US" baseline="0" dirty="0" err="1"/>
              <a:t>oseltamivir</a:t>
            </a:r>
            <a:r>
              <a:rPr lang="en-US" baseline="0" dirty="0"/>
              <a:t> should be started as soon as possible. </a:t>
            </a:r>
          </a:p>
          <a:p>
            <a:endParaRPr lang="en-US" baseline="0" dirty="0"/>
          </a:p>
          <a:p>
            <a:r>
              <a:rPr lang="en-US" baseline="0" dirty="0"/>
              <a:t>Local and or national public health authorities should be contacted immediately to arrange A(H7N9) testing. </a:t>
            </a:r>
          </a:p>
          <a:p>
            <a:endParaRPr lang="en-US" baseline="0" dirty="0"/>
          </a:p>
          <a:p>
            <a:r>
              <a:rPr lang="en-US" baseline="0" dirty="0"/>
              <a:t>Respiratory specimens should be collected and sent for influenza A and A(H7N9) virus testing at a public health laboratory. </a:t>
            </a:r>
          </a:p>
          <a:p>
            <a:endParaRPr lang="en-US" baseline="0" dirty="0"/>
          </a:p>
          <a:p>
            <a:r>
              <a:rPr lang="en-US" baseline="0" dirty="0"/>
              <a:t>Supportive care should be provided as indicated.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60</a:t>
            </a:fld>
            <a:endParaRPr lang="en-US"/>
          </a:p>
        </p:txBody>
      </p:sp>
    </p:spTree>
    <p:extLst>
      <p:ext uri="{BB962C8B-B14F-4D97-AF65-F5344CB8AC3E}">
        <p14:creationId xmlns:p14="http://schemas.microsoft.com/office/powerpoint/2010/main" val="3882912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confirmed novel influenza A virus infections, high-dose</a:t>
            </a:r>
            <a:r>
              <a:rPr lang="en-US" baseline="0" dirty="0"/>
              <a:t> corticosteroids should not be given. </a:t>
            </a:r>
          </a:p>
          <a:p>
            <a:endParaRPr lang="en-US" baseline="0" dirty="0"/>
          </a:p>
          <a:p>
            <a:r>
              <a:rPr lang="en-US" baseline="0" dirty="0"/>
              <a:t>Antibiotics should be de-escalated or discontinued if bacterial co-infection is not suspected or identified. Other tests can help inform whether antibiotics should be continued, such as </a:t>
            </a:r>
            <a:r>
              <a:rPr lang="en-US" baseline="0" dirty="0" err="1"/>
              <a:t>Procalcitonin</a:t>
            </a:r>
            <a:r>
              <a:rPr lang="en-US" baseline="0" dirty="0"/>
              <a:t>, CRP, and WBC testing. </a:t>
            </a:r>
          </a:p>
          <a:p>
            <a:endParaRPr lang="en-US" baseline="0" dirty="0"/>
          </a:p>
          <a:p>
            <a:r>
              <a:rPr lang="en-US" baseline="0" dirty="0"/>
              <a:t>Since most patients deteriorate and require admission to an intensive care unit, supportive care, including advanced organ support, is very important. Critical care physicians should be an important part of the clinical management team. </a:t>
            </a:r>
          </a:p>
          <a:p>
            <a:endParaRPr lang="en-US" baseline="0" dirty="0"/>
          </a:p>
          <a:p>
            <a:r>
              <a:rPr lang="en-US" sz="1200" b="1" i="0" kern="1200" dirty="0">
                <a:solidFill>
                  <a:schemeClr val="tx1"/>
                </a:solidFill>
                <a:effectLst/>
                <a:latin typeface="+mn-lt"/>
                <a:ea typeface="+mn-ea"/>
                <a:cs typeface="+mn-cs"/>
              </a:rPr>
              <a:t>Reference for first bullet point:</a:t>
            </a:r>
          </a:p>
          <a:p>
            <a:r>
              <a:rPr lang="en-US" sz="1200" b="0" i="0" kern="1200" dirty="0">
                <a:solidFill>
                  <a:schemeClr val="tx1"/>
                </a:solidFill>
                <a:effectLst/>
                <a:latin typeface="+mn-lt"/>
                <a:ea typeface="+mn-ea"/>
                <a:cs typeface="+mn-cs"/>
              </a:rPr>
              <a:t>Page 10 of the WHO Clinical management of human infection with pandemic (H1N1) 2009: revised guidance: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High dose systemic corticosteroids and other adjunctive therapies for viral pneumonitis are not recommended for use outside of the context of clinical trials. Low doses of corticosteroids may be considered for patients in septic shock who require vasopressors. Prolonged use of systemic high-dose corticosteroids can result in serious adverse events in influenza virus-infected patients, including opportunistic infection and possibly prolonged viral replication. Consequently, corticosteroids should be avoided unless indicated for another reason.</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3"/>
              </a:rPr>
              <a:t>http://www.who.int/csr/resources/publications/swineflu/clinical_management_h1n1.pdf?ua=1</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61</a:t>
            </a:fld>
            <a:endParaRPr lang="en-US"/>
          </a:p>
        </p:txBody>
      </p:sp>
    </p:spTree>
    <p:extLst>
      <p:ext uri="{BB962C8B-B14F-4D97-AF65-F5344CB8AC3E}">
        <p14:creationId xmlns:p14="http://schemas.microsoft.com/office/powerpoint/2010/main" val="395139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for the main question.   </a:t>
            </a:r>
          </a:p>
          <a:p>
            <a:endParaRPr lang="en-US" dirty="0"/>
          </a:p>
          <a:p>
            <a:r>
              <a:rPr lang="en-US" dirty="0"/>
              <a:t>If there is still time, also discuss the other questions.  </a:t>
            </a:r>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42805687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244" eaLnBrk="0" hangingPunct="0">
              <a:defRPr>
                <a:solidFill>
                  <a:schemeClr val="tx1"/>
                </a:solidFill>
                <a:latin typeface="Arial" panose="020B0604020202020204" pitchFamily="34" charset="0"/>
              </a:defRPr>
            </a:lvl1pPr>
            <a:lvl2pPr marL="757066" indent="-291179" defTabSz="949244" eaLnBrk="0" hangingPunct="0">
              <a:defRPr>
                <a:solidFill>
                  <a:schemeClr val="tx1"/>
                </a:solidFill>
                <a:latin typeface="Arial" panose="020B0604020202020204" pitchFamily="34" charset="0"/>
              </a:defRPr>
            </a:lvl2pPr>
            <a:lvl3pPr marL="1164717" indent="-232943" defTabSz="949244" eaLnBrk="0" hangingPunct="0">
              <a:defRPr>
                <a:solidFill>
                  <a:schemeClr val="tx1"/>
                </a:solidFill>
                <a:latin typeface="Arial" panose="020B0604020202020204" pitchFamily="34" charset="0"/>
              </a:defRPr>
            </a:lvl3pPr>
            <a:lvl4pPr marL="1630604" indent="-232943" defTabSz="949244" eaLnBrk="0" hangingPunct="0">
              <a:defRPr>
                <a:solidFill>
                  <a:schemeClr val="tx1"/>
                </a:solidFill>
                <a:latin typeface="Arial" panose="020B0604020202020204" pitchFamily="34" charset="0"/>
              </a:defRPr>
            </a:lvl4pPr>
            <a:lvl5pPr marL="2096491" indent="-232943" defTabSz="949244" eaLnBrk="0" hangingPunct="0">
              <a:defRPr>
                <a:solidFill>
                  <a:schemeClr val="tx1"/>
                </a:solidFill>
                <a:latin typeface="Arial" panose="020B0604020202020204" pitchFamily="34" charset="0"/>
              </a:defRPr>
            </a:lvl5pPr>
            <a:lvl6pPr marL="2562377" indent="-232943" defTabSz="949244" eaLnBrk="0" fontAlgn="base" hangingPunct="0">
              <a:spcBef>
                <a:spcPct val="0"/>
              </a:spcBef>
              <a:spcAft>
                <a:spcPct val="0"/>
              </a:spcAft>
              <a:defRPr>
                <a:solidFill>
                  <a:schemeClr val="tx1"/>
                </a:solidFill>
                <a:latin typeface="Arial" panose="020B0604020202020204" pitchFamily="34" charset="0"/>
              </a:defRPr>
            </a:lvl6pPr>
            <a:lvl7pPr marL="3028264" indent="-232943" defTabSz="949244" eaLnBrk="0" fontAlgn="base" hangingPunct="0">
              <a:spcBef>
                <a:spcPct val="0"/>
              </a:spcBef>
              <a:spcAft>
                <a:spcPct val="0"/>
              </a:spcAft>
              <a:defRPr>
                <a:solidFill>
                  <a:schemeClr val="tx1"/>
                </a:solidFill>
                <a:latin typeface="Arial" panose="020B0604020202020204" pitchFamily="34" charset="0"/>
              </a:defRPr>
            </a:lvl7pPr>
            <a:lvl8pPr marL="3494151" indent="-232943" defTabSz="949244" eaLnBrk="0" fontAlgn="base" hangingPunct="0">
              <a:spcBef>
                <a:spcPct val="0"/>
              </a:spcBef>
              <a:spcAft>
                <a:spcPct val="0"/>
              </a:spcAft>
              <a:defRPr>
                <a:solidFill>
                  <a:schemeClr val="tx1"/>
                </a:solidFill>
                <a:latin typeface="Arial" panose="020B0604020202020204" pitchFamily="34" charset="0"/>
              </a:defRPr>
            </a:lvl8pPr>
            <a:lvl9pPr marL="3960038" indent="-232943" defTabSz="949244"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20173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244" eaLnBrk="0" hangingPunct="0">
              <a:defRPr>
                <a:solidFill>
                  <a:schemeClr val="tx1"/>
                </a:solidFill>
                <a:latin typeface="Arial" panose="020B0604020202020204" pitchFamily="34" charset="0"/>
              </a:defRPr>
            </a:lvl1pPr>
            <a:lvl2pPr marL="757066" indent="-291179" defTabSz="949244" eaLnBrk="0" hangingPunct="0">
              <a:defRPr>
                <a:solidFill>
                  <a:schemeClr val="tx1"/>
                </a:solidFill>
                <a:latin typeface="Arial" panose="020B0604020202020204" pitchFamily="34" charset="0"/>
              </a:defRPr>
            </a:lvl2pPr>
            <a:lvl3pPr marL="1164717" indent="-232943" defTabSz="949244" eaLnBrk="0" hangingPunct="0">
              <a:defRPr>
                <a:solidFill>
                  <a:schemeClr val="tx1"/>
                </a:solidFill>
                <a:latin typeface="Arial" panose="020B0604020202020204" pitchFamily="34" charset="0"/>
              </a:defRPr>
            </a:lvl3pPr>
            <a:lvl4pPr marL="1630604" indent="-232943" defTabSz="949244" eaLnBrk="0" hangingPunct="0">
              <a:defRPr>
                <a:solidFill>
                  <a:schemeClr val="tx1"/>
                </a:solidFill>
                <a:latin typeface="Arial" panose="020B0604020202020204" pitchFamily="34" charset="0"/>
              </a:defRPr>
            </a:lvl4pPr>
            <a:lvl5pPr marL="2096491" indent="-232943" defTabSz="949244" eaLnBrk="0" hangingPunct="0">
              <a:defRPr>
                <a:solidFill>
                  <a:schemeClr val="tx1"/>
                </a:solidFill>
                <a:latin typeface="Arial" panose="020B0604020202020204" pitchFamily="34" charset="0"/>
              </a:defRPr>
            </a:lvl5pPr>
            <a:lvl6pPr marL="2562377" indent="-232943" defTabSz="949244" eaLnBrk="0" fontAlgn="base" hangingPunct="0">
              <a:spcBef>
                <a:spcPct val="0"/>
              </a:spcBef>
              <a:spcAft>
                <a:spcPct val="0"/>
              </a:spcAft>
              <a:defRPr>
                <a:solidFill>
                  <a:schemeClr val="tx1"/>
                </a:solidFill>
                <a:latin typeface="Arial" panose="020B0604020202020204" pitchFamily="34" charset="0"/>
              </a:defRPr>
            </a:lvl6pPr>
            <a:lvl7pPr marL="3028264" indent="-232943" defTabSz="949244" eaLnBrk="0" fontAlgn="base" hangingPunct="0">
              <a:spcBef>
                <a:spcPct val="0"/>
              </a:spcBef>
              <a:spcAft>
                <a:spcPct val="0"/>
              </a:spcAft>
              <a:defRPr>
                <a:solidFill>
                  <a:schemeClr val="tx1"/>
                </a:solidFill>
                <a:latin typeface="Arial" panose="020B0604020202020204" pitchFamily="34" charset="0"/>
              </a:defRPr>
            </a:lvl7pPr>
            <a:lvl8pPr marL="3494151" indent="-232943" defTabSz="949244" eaLnBrk="0" fontAlgn="base" hangingPunct="0">
              <a:spcBef>
                <a:spcPct val="0"/>
              </a:spcBef>
              <a:spcAft>
                <a:spcPct val="0"/>
              </a:spcAft>
              <a:defRPr>
                <a:solidFill>
                  <a:schemeClr val="tx1"/>
                </a:solidFill>
                <a:latin typeface="Arial" panose="020B0604020202020204" pitchFamily="34" charset="0"/>
              </a:defRPr>
            </a:lvl8pPr>
            <a:lvl9pPr marL="3960038" indent="-232943" defTabSz="94924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CF72BC-231C-4AA0-A663-382FC4EC73F9}" type="slidenum">
              <a:rPr lang="en-US" altLang="en-US"/>
              <a:t>62</a:t>
            </a:fld>
            <a:endParaRPr lang="en-US" altLang="en-US"/>
          </a:p>
        </p:txBody>
      </p:sp>
      <p:sp>
        <p:nvSpPr>
          <p:cNvPr id="201732" name="Rectangle 2"/>
          <p:cNvSpPr>
            <a:spLocks noGrp="1" noRot="1" noChangeAspect="1" noChangeArrowheads="1" noTextEdit="1"/>
          </p:cNvSpPr>
          <p:nvPr>
            <p:ph type="sldImg"/>
          </p:nvPr>
        </p:nvSpPr>
        <p:spPr/>
      </p:sp>
      <p:sp>
        <p:nvSpPr>
          <p:cNvPr id="20173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h-TH" altLang="en-US" dirty="0">
              <a:latin typeface="Arial" panose="020B0604020202020204" pitchFamily="34" charset="0"/>
            </a:endParaRPr>
          </a:p>
        </p:txBody>
      </p:sp>
    </p:spTree>
    <p:extLst>
      <p:ext uri="{BB962C8B-B14F-4D97-AF65-F5344CB8AC3E}">
        <p14:creationId xmlns:p14="http://schemas.microsoft.com/office/powerpoint/2010/main" val="74355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155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7A88FE-8EA5-487E-845A-C90D34D4DA7B}" type="slidenum">
              <a:rPr lang="en-US" altLang="en-US"/>
              <a:pPr eaLnBrk="1" hangingPunct="1"/>
              <a:t>7</a:t>
            </a:fld>
            <a:endParaRPr lang="en-US" altLang="en-US"/>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xfrm>
            <a:off x="0" y="4490032"/>
            <a:ext cx="7166187" cy="42527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In </a:t>
            </a:r>
            <a:r>
              <a:rPr lang="en-US" altLang="en-US" sz="1400" b="0" dirty="0">
                <a:latin typeface="Arial" panose="020B0604020202020204" pitchFamily="34" charset="0"/>
              </a:rPr>
              <a:t>addition to clinical findings, it is essential to determine if the patient has a history consistent with exposure to avian</a:t>
            </a:r>
            <a:r>
              <a:rPr lang="en-US" altLang="en-US" sz="1400" b="0" baseline="0" dirty="0">
                <a:latin typeface="Arial" panose="020B0604020202020204" pitchFamily="34" charset="0"/>
              </a:rPr>
              <a:t> and/or novel influenza</a:t>
            </a:r>
            <a:r>
              <a:rPr lang="en-US" altLang="en-US" sz="1400" b="0" dirty="0">
                <a:latin typeface="Arial" panose="020B0604020202020204" pitchFamily="34" charset="0"/>
              </a:rPr>
              <a:t> A virus. So that requires clinicians</a:t>
            </a:r>
            <a:r>
              <a:rPr lang="en-US" altLang="en-US" sz="1400" b="0" baseline="0" dirty="0">
                <a:latin typeface="Arial" panose="020B0604020202020204" pitchFamily="34" charset="0"/>
              </a:rPr>
              <a:t> to ask the patients about recent exposures of interest.</a:t>
            </a:r>
            <a:endParaRPr lang="en-US" altLang="en-US" sz="1400" b="0" dirty="0">
              <a:latin typeface="Arial" panose="020B0604020202020204" pitchFamily="34" charset="0"/>
            </a:endParaRPr>
          </a:p>
          <a:p>
            <a:pPr eaLnBrk="1" hangingPunct="1"/>
            <a:endParaRPr lang="en-US" altLang="en-US" sz="1400" b="0" dirty="0">
              <a:latin typeface="Arial" panose="020B0604020202020204" pitchFamily="34" charset="0"/>
            </a:endParaRPr>
          </a:p>
          <a:p>
            <a:pPr eaLnBrk="1" hangingPunct="1"/>
            <a:r>
              <a:rPr lang="en-US" altLang="en-US" sz="1400" b="0" dirty="0">
                <a:latin typeface="Arial" panose="020B0604020202020204" pitchFamily="34" charset="0"/>
              </a:rPr>
              <a:t>Situations with potential for avian</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 exposure include:</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sz="1400" b="0" dirty="0">
                <a:latin typeface="Arial" panose="020B0604020202020204" pitchFamily="34" charset="0"/>
              </a:rPr>
              <a:t>Occupational exposure to poultry, including to sick or dead poultry, through work as an animal culler, veterinarian, etc., or exposure to specimens in a laboratory, or exposure to novel </a:t>
            </a:r>
            <a:r>
              <a:rPr lang="en-US" altLang="en-US" sz="1400" b="0" baseline="0" dirty="0">
                <a:latin typeface="Arial" panose="020B0604020202020204" pitchFamily="34" charset="0"/>
              </a:rPr>
              <a:t>influenza</a:t>
            </a:r>
            <a:r>
              <a:rPr lang="en-US" altLang="en-US" sz="1400" b="0" dirty="0">
                <a:latin typeface="Arial" panose="020B0604020202020204" pitchFamily="34" charset="0"/>
              </a:rPr>
              <a:t> A virus-infected patient by a health care worker. </a:t>
            </a:r>
            <a:r>
              <a:rPr lang="en-US" sz="1400" dirty="0"/>
              <a:t>In some populations, the vast majority of adults and even children may have exposure to live poultry.  In such situations, it is more important to focus on the occupational exposure, since almost everyone has some potential exposure in their everyday life.</a:t>
            </a:r>
          </a:p>
          <a:p>
            <a:pPr eaLnBrk="1" hangingPunct="1">
              <a:buFontTx/>
              <a:buChar char="•"/>
            </a:pPr>
            <a:r>
              <a:rPr lang="en-US" altLang="en-US" sz="1400" b="0" dirty="0">
                <a:latin typeface="Arial" panose="020B0604020202020204" pitchFamily="34" charset="0"/>
              </a:rPr>
              <a:t>Living in an area  or travel to an area affected by avian</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 outbreaks in birds or other animals (for example visiting a live poultry market). </a:t>
            </a:r>
            <a:r>
              <a:rPr lang="en-US" altLang="en-US" sz="1400" b="0" baseline="0" dirty="0">
                <a:latin typeface="Arial" panose="020B0604020202020204" pitchFamily="34" charset="0"/>
              </a:rPr>
              <a:t>Note that clinicians must stay attuned to notifications from public health officials about what areas are currently affected by novel influenza A viruses and ask patients specifically about living or travelling to these areas.</a:t>
            </a:r>
            <a:endParaRPr lang="en-US" altLang="en-US" sz="1400" b="0" dirty="0">
              <a:latin typeface="Arial" panose="020B0604020202020204" pitchFamily="34" charset="0"/>
            </a:endParaRPr>
          </a:p>
          <a:p>
            <a:pPr eaLnBrk="1" hangingPunct="1">
              <a:buFontTx/>
              <a:buChar char="•"/>
            </a:pPr>
            <a:r>
              <a:rPr lang="en-US" altLang="en-US" sz="1400" b="0" dirty="0">
                <a:latin typeface="Arial" panose="020B0604020202020204" pitchFamily="34" charset="0"/>
              </a:rPr>
              <a:t>Direct contact with dead or diseased birds or other animals in an affected area.</a:t>
            </a:r>
            <a:r>
              <a:rPr lang="en-US" altLang="en-US" sz="1400" b="0" baseline="0" dirty="0">
                <a:latin typeface="Arial" panose="020B0604020202020204" pitchFamily="34" charset="0"/>
              </a:rPr>
              <a:t>  </a:t>
            </a:r>
            <a:endParaRPr lang="en-US" altLang="en-US" sz="1400" b="0" dirty="0">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400" b="0" dirty="0"/>
              <a:t>Not necessary for </a:t>
            </a:r>
            <a:r>
              <a:rPr lang="en-US" sz="1400" baseline="0" dirty="0"/>
              <a:t>A(H7N9)</a:t>
            </a:r>
            <a:r>
              <a:rPr lang="en-US" sz="1400" b="0" dirty="0"/>
              <a:t> virus, which may NOT cause symptoms in poultry</a:t>
            </a:r>
            <a:r>
              <a:rPr lang="en-US" altLang="en-US" sz="1400" b="0" baseline="0" dirty="0">
                <a:latin typeface="Arial" panose="020B0604020202020204" pitchFamily="34" charset="0"/>
              </a:rPr>
              <a:t>.</a:t>
            </a:r>
            <a:endParaRPr lang="en-US" sz="1400" b="0" dirty="0"/>
          </a:p>
          <a:p>
            <a:pPr lvl="1" eaLnBrk="1" hangingPunct="1">
              <a:buFontTx/>
              <a:buChar char="•"/>
            </a:pPr>
            <a:endParaRPr lang="en-US" altLang="en-US" sz="1400" b="0" dirty="0">
              <a:latin typeface="Arial" panose="020B0604020202020204" pitchFamily="34" charset="0"/>
            </a:endParaRPr>
          </a:p>
          <a:p>
            <a:pPr eaLnBrk="1" hangingPunct="1">
              <a:buFontTx/>
              <a:buChar char="•"/>
            </a:pPr>
            <a:r>
              <a:rPr lang="en-US" altLang="en-US" sz="1400" b="0" dirty="0">
                <a:latin typeface="Arial" panose="020B0604020202020204" pitchFamily="34" charset="0"/>
              </a:rPr>
              <a:t>Close contact with an ill patient with novel</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a:t>
            </a:r>
            <a:r>
              <a:rPr lang="en-US" altLang="en-US" sz="1400" b="0" baseline="0" dirty="0">
                <a:latin typeface="Arial" panose="020B0604020202020204" pitchFamily="34" charset="0"/>
              </a:rPr>
              <a:t> virus infection </a:t>
            </a:r>
            <a:r>
              <a:rPr lang="en-US" altLang="en-US" sz="1400" b="0" dirty="0">
                <a:latin typeface="Arial" panose="020B0604020202020204" pitchFamily="34" charset="0"/>
              </a:rPr>
              <a:t>or a person with unexplained severe acute respiratory illness. </a:t>
            </a:r>
          </a:p>
          <a:p>
            <a:pPr eaLnBrk="1" hangingPunct="1"/>
            <a:endParaRPr lang="en-US" altLang="en-US" b="0" dirty="0">
              <a:latin typeface="Arial" panose="020B0604020202020204" pitchFamily="34" charset="0"/>
            </a:endParaRPr>
          </a:p>
          <a:p>
            <a:pPr eaLnBrk="1" hangingPunct="1"/>
            <a:r>
              <a:rPr lang="en-US" altLang="en-US" b="0" dirty="0">
                <a:latin typeface="Arial" panose="020B0604020202020204" pitchFamily="34" charset="0"/>
              </a:rPr>
              <a:t>Even if there are NO reports of ill poultry in a location, there could be disease in that area, depending upon the quality of animal surveillance. </a:t>
            </a:r>
            <a:r>
              <a:rPr lang="en-US" altLang="en-US" sz="1200" b="0" dirty="0">
                <a:latin typeface="Arial" panose="020B0604020202020204" pitchFamily="34" charset="0"/>
              </a:rPr>
              <a:t>Avian</a:t>
            </a:r>
            <a:r>
              <a:rPr lang="en-US" altLang="en-US" sz="1200" b="0" baseline="0" dirty="0">
                <a:latin typeface="Arial" panose="020B0604020202020204" pitchFamily="34" charset="0"/>
              </a:rPr>
              <a:t> influenza</a:t>
            </a:r>
            <a:r>
              <a:rPr lang="en-US" altLang="en-US" b="0" dirty="0">
                <a:latin typeface="Arial" panose="020B0604020202020204" pitchFamily="34" charset="0"/>
              </a:rPr>
              <a:t> viruses can spread rapidly among poultry. The virus may also be new to an area that has previously had no reports of </a:t>
            </a:r>
            <a:r>
              <a:rPr lang="en-US" altLang="en-US" sz="1200" b="0" dirty="0">
                <a:latin typeface="Arial" panose="020B0604020202020204" pitchFamily="34" charset="0"/>
              </a:rPr>
              <a:t>avian</a:t>
            </a:r>
            <a:r>
              <a:rPr lang="en-US" altLang="en-US" sz="1200" b="0" baseline="0" dirty="0">
                <a:latin typeface="Arial" panose="020B0604020202020204" pitchFamily="34" charset="0"/>
              </a:rPr>
              <a:t> influenza</a:t>
            </a:r>
            <a:r>
              <a:rPr lang="en-US" altLang="en-US" b="0" dirty="0">
                <a:latin typeface="Arial" panose="020B0604020202020204" pitchFamily="34" charset="0"/>
              </a:rPr>
              <a:t> A virus activity.  Remember</a:t>
            </a:r>
            <a:r>
              <a:rPr lang="en-US" altLang="en-US" b="0" baseline="0" dirty="0">
                <a:latin typeface="Arial" panose="020B0604020202020204" pitchFamily="34" charset="0"/>
              </a:rPr>
              <a:t> that A(H7N9) virus doesn’t necessarily cause illness symptoms in infected birds, and i</a:t>
            </a:r>
            <a:r>
              <a:rPr lang="en-US" altLang="en-US" b="0" dirty="0">
                <a:latin typeface="Arial" panose="020B0604020202020204" pitchFamily="34" charset="0"/>
              </a:rPr>
              <a:t>f a poultry H5 vaccine is used, poultry may not get sick and die, but could still be infected with </a:t>
            </a:r>
            <a:r>
              <a:rPr lang="en-US" altLang="en-US" sz="1200" b="0" dirty="0">
                <a:latin typeface="Arial" panose="020B0604020202020204" pitchFamily="34" charset="0"/>
              </a:rPr>
              <a:t>A(H5N1)</a:t>
            </a:r>
            <a:r>
              <a:rPr lang="en-US" altLang="en-US" b="0" dirty="0">
                <a:latin typeface="Arial" panose="020B0604020202020204" pitchFamily="34" charset="0"/>
              </a:rPr>
              <a:t> viruses. </a:t>
            </a:r>
            <a:endParaRPr lang="en-US" altLang="en-US" sz="1400" b="0" dirty="0">
              <a:latin typeface="Arial" panose="020B0604020202020204" pitchFamily="34" charset="0"/>
            </a:endParaRPr>
          </a:p>
          <a:p>
            <a:pPr eaLnBrk="1" hangingPunct="1"/>
            <a:endParaRPr lang="en-US" altLang="en-US" sz="1400" b="0" dirty="0">
              <a:latin typeface="Arial" panose="020B0604020202020204" pitchFamily="34" charset="0"/>
            </a:endParaRPr>
          </a:p>
          <a:p>
            <a:pPr eaLnBrk="1" hangingPunct="1"/>
            <a:r>
              <a:rPr lang="en-US" altLang="en-US" sz="1400" b="0" dirty="0">
                <a:latin typeface="Arial" panose="020B0604020202020204" pitchFamily="34" charset="0"/>
              </a:rPr>
              <a:t>Note that in countries where avian</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viruses have been identified as a cause of illness in animals and/or as causing novel infections in people, the diagnosis of novel</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 infection should be included as a possibility in the differential diagnosis of </a:t>
            </a:r>
            <a:r>
              <a:rPr lang="en-US" altLang="en-US" sz="1400" b="0" i="1" dirty="0">
                <a:latin typeface="Arial" panose="020B0604020202020204" pitchFamily="34" charset="0"/>
              </a:rPr>
              <a:t>all</a:t>
            </a:r>
            <a:r>
              <a:rPr lang="en-US" altLang="en-US" sz="1400" b="0" dirty="0">
                <a:latin typeface="Arial" panose="020B0604020202020204" pitchFamily="34" charset="0"/>
              </a:rPr>
              <a:t> persons who have severe, unexplained, acute febrile respiratory illness. </a:t>
            </a:r>
          </a:p>
          <a:p>
            <a:pPr eaLnBrk="1" hangingPunct="1"/>
            <a:endParaRPr lang="en-US" altLang="en-US" sz="1400" b="0" dirty="0">
              <a:latin typeface="Arial" panose="020B0604020202020204" pitchFamily="34" charset="0"/>
            </a:endParaRPr>
          </a:p>
        </p:txBody>
      </p:sp>
    </p:spTree>
    <p:extLst>
      <p:ext uri="{BB962C8B-B14F-4D97-AF65-F5344CB8AC3E}">
        <p14:creationId xmlns:p14="http://schemas.microsoft.com/office/powerpoint/2010/main" val="96295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155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7A88FE-8EA5-487E-845A-C90D34D4DA7B}" type="slidenum">
              <a:rPr lang="en-US" altLang="en-US"/>
              <a:pPr eaLnBrk="1" hangingPunct="1"/>
              <a:t>8</a:t>
            </a:fld>
            <a:endParaRPr lang="en-US" altLang="en-US"/>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xfrm>
            <a:off x="0" y="4490032"/>
            <a:ext cx="7166187" cy="42527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In </a:t>
            </a:r>
            <a:r>
              <a:rPr lang="en-US" altLang="en-US" sz="1400" b="0" dirty="0">
                <a:latin typeface="Arial" panose="020B0604020202020204" pitchFamily="34" charset="0"/>
              </a:rPr>
              <a:t>addition to clinical findings, it is essential to determine if the patient has a history consistent with exposure to avian and/or novel</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 So that requires us to consider the epidemiologic context of the case:</a:t>
            </a:r>
          </a:p>
          <a:p>
            <a:pPr eaLnBrk="1" hangingPunct="1"/>
            <a:endParaRPr lang="en-US" altLang="en-US" sz="1400" dirty="0">
              <a:latin typeface="Arial" panose="020B0604020202020204" pitchFamily="34" charset="0"/>
            </a:endParaRPr>
          </a:p>
          <a:p>
            <a:pPr eaLnBrk="1" hangingPunct="1"/>
            <a:r>
              <a:rPr lang="en-US" altLang="en-US" sz="1400" b="0" dirty="0">
                <a:latin typeface="Arial" panose="020B0604020202020204" pitchFamily="34" charset="0"/>
              </a:rPr>
              <a:t>In countries where avian</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viruses have been identified as a cause of illness in animals or novel influenza infections in people, the diagnosis of novel</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 virus infection should be included as a possibility in the differential diagnosis of </a:t>
            </a:r>
            <a:r>
              <a:rPr lang="en-US" altLang="en-US" sz="1400" b="0" i="1" dirty="0">
                <a:latin typeface="Arial" panose="020B0604020202020204" pitchFamily="34" charset="0"/>
              </a:rPr>
              <a:t>all</a:t>
            </a:r>
            <a:r>
              <a:rPr lang="en-US" altLang="en-US" sz="1400" b="0" dirty="0">
                <a:latin typeface="Arial" panose="020B0604020202020204" pitchFamily="34" charset="0"/>
              </a:rPr>
              <a:t> persons who have severe, unexplained, acute febrile respiratory illness. </a:t>
            </a:r>
          </a:p>
          <a:p>
            <a:pPr eaLnBrk="1" hangingPunct="1"/>
            <a:endParaRPr lang="en-US" altLang="en-US" sz="1400" dirty="0">
              <a:latin typeface="Arial" panose="020B0604020202020204" pitchFamily="34" charset="0"/>
            </a:endParaRPr>
          </a:p>
          <a:p>
            <a:pPr eaLnBrk="1" hangingPunct="1"/>
            <a:r>
              <a:rPr lang="en-US" altLang="en-US" sz="1400" dirty="0">
                <a:latin typeface="Arial" panose="020B0604020202020204" pitchFamily="34" charset="0"/>
              </a:rPr>
              <a:t>Situations with potential for </a:t>
            </a:r>
            <a:r>
              <a:rPr lang="en-US" altLang="en-US" sz="1400" b="0" i="0" dirty="0">
                <a:latin typeface="Arial" panose="020B0604020202020204" pitchFamily="34" charset="0"/>
              </a:rPr>
              <a:t>avian and/or novel</a:t>
            </a:r>
            <a:r>
              <a:rPr lang="en-US" altLang="en-US" sz="1400" b="0" i="0" baseline="0" dirty="0">
                <a:latin typeface="Arial" panose="020B0604020202020204" pitchFamily="34" charset="0"/>
              </a:rPr>
              <a:t> influenza</a:t>
            </a:r>
            <a:r>
              <a:rPr lang="en-US" altLang="en-US" sz="1400" b="0" i="0" dirty="0">
                <a:latin typeface="Arial" panose="020B0604020202020204" pitchFamily="34" charset="0"/>
              </a:rPr>
              <a:t> A virus exposure include:</a:t>
            </a:r>
            <a:br>
              <a:rPr lang="en-US" altLang="en-US" sz="1400" b="0" i="0" dirty="0">
                <a:latin typeface="Arial" panose="020B0604020202020204" pitchFamily="34" charset="0"/>
              </a:rPr>
            </a:br>
            <a:endParaRPr lang="en-US" altLang="en-US" sz="1400" b="0" i="0" dirty="0">
              <a:latin typeface="Arial" panose="020B0604020202020204" pitchFamily="34" charset="0"/>
            </a:endParaRPr>
          </a:p>
          <a:p>
            <a:pPr eaLnBrk="1" hangingPunct="1">
              <a:buFontTx/>
              <a:buChar char="•"/>
            </a:pPr>
            <a:r>
              <a:rPr lang="en-US" altLang="en-US" sz="1400" b="0" i="0" dirty="0">
                <a:latin typeface="Arial" panose="020B0604020202020204" pitchFamily="34" charset="0"/>
              </a:rPr>
              <a:t>Occupational exposure to poultry, including to sick or dead poultry, through work as an animal culler, veterinarian, or exposure to specimens in a laboratory, or exposure to a novel </a:t>
            </a:r>
            <a:r>
              <a:rPr lang="en-US" altLang="en-US" sz="1400" b="0" i="0" baseline="0" dirty="0">
                <a:latin typeface="Arial" panose="020B0604020202020204" pitchFamily="34" charset="0"/>
              </a:rPr>
              <a:t>influenza</a:t>
            </a:r>
            <a:r>
              <a:rPr lang="en-US" altLang="en-US" sz="1400" b="0" i="0" dirty="0">
                <a:latin typeface="Arial" panose="020B0604020202020204" pitchFamily="34" charset="0"/>
              </a:rPr>
              <a:t> A virus infected patient by a health care worker</a:t>
            </a:r>
          </a:p>
          <a:p>
            <a:pPr eaLnBrk="1" hangingPunct="1">
              <a:buFontTx/>
              <a:buChar char="•"/>
            </a:pPr>
            <a:r>
              <a:rPr lang="en-US" altLang="en-US" sz="1400" b="0" i="0" dirty="0">
                <a:latin typeface="Arial" panose="020B0604020202020204" pitchFamily="34" charset="0"/>
              </a:rPr>
              <a:t>Living in an area  or travel to an area affected by avian</a:t>
            </a:r>
            <a:r>
              <a:rPr lang="en-US" altLang="en-US" sz="1400" b="0" i="0" baseline="0" dirty="0">
                <a:latin typeface="Arial" panose="020B0604020202020204" pitchFamily="34" charset="0"/>
              </a:rPr>
              <a:t> influenza</a:t>
            </a:r>
            <a:r>
              <a:rPr lang="en-US" altLang="en-US" sz="1400" b="0" i="0" dirty="0">
                <a:latin typeface="Arial" panose="020B0604020202020204" pitchFamily="34" charset="0"/>
              </a:rPr>
              <a:t> A vir</a:t>
            </a:r>
            <a:r>
              <a:rPr lang="en-US" altLang="en-US" sz="1400" dirty="0">
                <a:latin typeface="Arial" panose="020B0604020202020204" pitchFamily="34" charset="0"/>
              </a:rPr>
              <a:t>us outbreaks in birds or other animals (for example visiting a live poultry market)</a:t>
            </a:r>
          </a:p>
          <a:p>
            <a:pPr eaLnBrk="1" hangingPunct="1">
              <a:buFontTx/>
              <a:buChar char="•"/>
            </a:pPr>
            <a:r>
              <a:rPr lang="en-US" altLang="en-US" sz="1400" dirty="0">
                <a:latin typeface="Arial" panose="020B0604020202020204" pitchFamily="34" charset="0"/>
              </a:rPr>
              <a:t>Direct contact with dead or diseased birds or other animals in an affected area</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400" dirty="0"/>
              <a:t>Intensive contact with apparently healthy birds for A(H7N9) virus, which usually does NOT cause symptoms in infected poultry </a:t>
            </a:r>
          </a:p>
          <a:p>
            <a:pPr eaLnBrk="1" hangingPunct="1">
              <a:buFontTx/>
              <a:buChar char="•"/>
            </a:pPr>
            <a:r>
              <a:rPr lang="en-US" altLang="en-US" sz="1400" dirty="0">
                <a:latin typeface="Arial" panose="020B0604020202020204" pitchFamily="34" charset="0"/>
              </a:rPr>
              <a:t>Close contact with an ill patient </a:t>
            </a:r>
            <a:r>
              <a:rPr lang="en-US" altLang="en-US" sz="1400" b="0" dirty="0">
                <a:latin typeface="Arial" panose="020B0604020202020204" pitchFamily="34" charset="0"/>
              </a:rPr>
              <a:t>with novel</a:t>
            </a:r>
            <a:r>
              <a:rPr lang="en-US" altLang="en-US" sz="1400" b="0" baseline="0" dirty="0">
                <a:latin typeface="Arial" panose="020B0604020202020204" pitchFamily="34" charset="0"/>
              </a:rPr>
              <a:t> influenza</a:t>
            </a:r>
            <a:r>
              <a:rPr lang="en-US" altLang="en-US" sz="1400" b="0" dirty="0">
                <a:latin typeface="Arial" panose="020B0604020202020204" pitchFamily="34" charset="0"/>
              </a:rPr>
              <a:t> </a:t>
            </a:r>
            <a:r>
              <a:rPr lang="en-US" altLang="en-US" sz="1400" dirty="0">
                <a:latin typeface="Arial" panose="020B0604020202020204" pitchFamily="34" charset="0"/>
              </a:rPr>
              <a:t>A</a:t>
            </a:r>
            <a:r>
              <a:rPr lang="en-US" altLang="en-US" sz="1400" baseline="0" dirty="0">
                <a:latin typeface="Arial" panose="020B0604020202020204" pitchFamily="34" charset="0"/>
              </a:rPr>
              <a:t> virus infection </a:t>
            </a:r>
            <a:r>
              <a:rPr lang="en-US" altLang="en-US" sz="1400" dirty="0">
                <a:latin typeface="Arial" panose="020B0604020202020204" pitchFamily="34" charset="0"/>
              </a:rPr>
              <a:t>or a person with unexplained severe acute respiratory illness. </a:t>
            </a:r>
          </a:p>
          <a:p>
            <a:pPr eaLnBrk="1" hangingPunct="1"/>
            <a:endParaRPr lang="en-US" altLang="en-US" b="1" dirty="0">
              <a:latin typeface="Arial" panose="020B0604020202020204" pitchFamily="34" charset="0"/>
            </a:endParaRPr>
          </a:p>
          <a:p>
            <a:pPr eaLnBrk="1" hangingPunct="1"/>
            <a:r>
              <a:rPr lang="en-US" altLang="en-US" dirty="0">
                <a:latin typeface="Arial" panose="020B0604020202020204" pitchFamily="34" charset="0"/>
              </a:rPr>
              <a:t>Even if there are NO reports of ill poultry in a location, there could be disease in that area, depending upon the quality of animal surveillance. </a:t>
            </a:r>
            <a:r>
              <a:rPr lang="en-US" altLang="en-US" sz="1200" dirty="0">
                <a:latin typeface="Arial" panose="020B0604020202020204" pitchFamily="34" charset="0"/>
              </a:rPr>
              <a:t>Avian</a:t>
            </a:r>
            <a:r>
              <a:rPr lang="en-US" altLang="en-US" sz="1200" baseline="0" dirty="0">
                <a:latin typeface="Arial" panose="020B0604020202020204" pitchFamily="34" charset="0"/>
              </a:rPr>
              <a:t> influenza</a:t>
            </a:r>
            <a:r>
              <a:rPr lang="en-US" altLang="en-US" dirty="0">
                <a:latin typeface="Arial" panose="020B0604020202020204" pitchFamily="34" charset="0"/>
              </a:rPr>
              <a:t> viruses can spread rapidly among poultry. The virus may also be new to an area that has previously had no reports of </a:t>
            </a:r>
            <a:r>
              <a:rPr lang="en-US" altLang="en-US" sz="1200" dirty="0">
                <a:latin typeface="Arial" panose="020B0604020202020204" pitchFamily="34" charset="0"/>
              </a:rPr>
              <a:t>avian</a:t>
            </a:r>
            <a:r>
              <a:rPr lang="en-US" altLang="en-US" sz="1200" baseline="0" dirty="0">
                <a:latin typeface="Arial" panose="020B0604020202020204" pitchFamily="34" charset="0"/>
              </a:rPr>
              <a:t> influenza</a:t>
            </a:r>
            <a:r>
              <a:rPr lang="en-US" altLang="en-US" dirty="0">
                <a:latin typeface="Arial" panose="020B0604020202020204" pitchFamily="34" charset="0"/>
              </a:rPr>
              <a:t> A virus activity.  Remember</a:t>
            </a:r>
            <a:r>
              <a:rPr lang="en-US" altLang="en-US" baseline="0" dirty="0">
                <a:latin typeface="Arial" panose="020B0604020202020204" pitchFamily="34" charset="0"/>
              </a:rPr>
              <a:t> that A(H7N9) </a:t>
            </a:r>
            <a:r>
              <a:rPr lang="en-US" altLang="en-US" b="0" baseline="0" dirty="0">
                <a:latin typeface="Arial" panose="020B0604020202020204" pitchFamily="34" charset="0"/>
              </a:rPr>
              <a:t>virus usually doesn’t </a:t>
            </a:r>
            <a:r>
              <a:rPr lang="en-US" altLang="en-US" baseline="0" dirty="0">
                <a:latin typeface="Arial" panose="020B0604020202020204" pitchFamily="34" charset="0"/>
              </a:rPr>
              <a:t>cause illness symptoms in infected birds, and i</a:t>
            </a:r>
            <a:r>
              <a:rPr lang="en-US" altLang="en-US" dirty="0">
                <a:latin typeface="Arial" panose="020B0604020202020204" pitchFamily="34" charset="0"/>
              </a:rPr>
              <a:t>f poultry </a:t>
            </a:r>
            <a:r>
              <a:rPr lang="en-US" altLang="en-US" sz="1200" b="0" dirty="0">
                <a:latin typeface="Arial" panose="020B0604020202020204" pitchFamily="34" charset="0"/>
              </a:rPr>
              <a:t>A(H5)</a:t>
            </a:r>
            <a:r>
              <a:rPr lang="en-US" altLang="en-US" dirty="0">
                <a:latin typeface="Arial" panose="020B0604020202020204" pitchFamily="34" charset="0"/>
              </a:rPr>
              <a:t> vaccine is used, poultry may not get sick and die, but could still be infected with </a:t>
            </a:r>
            <a:r>
              <a:rPr lang="en-US" altLang="en-US" sz="1200" b="0" dirty="0">
                <a:latin typeface="Arial" panose="020B0604020202020204" pitchFamily="34" charset="0"/>
              </a:rPr>
              <a:t>A(H5N1)</a:t>
            </a:r>
            <a:r>
              <a:rPr lang="en-US" altLang="en-US" dirty="0">
                <a:latin typeface="Arial" panose="020B0604020202020204" pitchFamily="34" charset="0"/>
              </a:rPr>
              <a:t> viruses. </a:t>
            </a:r>
          </a:p>
        </p:txBody>
      </p:sp>
    </p:spTree>
    <p:extLst>
      <p:ext uri="{BB962C8B-B14F-4D97-AF65-F5344CB8AC3E}">
        <p14:creationId xmlns:p14="http://schemas.microsoft.com/office/powerpoint/2010/main" val="366958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0F8F9"/>
                </a:solidFill>
                <a:latin typeface="Arial" panose="020B0604020202020204" pitchFamily="34" charset="0"/>
              </a:rPr>
              <a:t>What are the critical pieces of information related to exposure history that must be collected from a patient with illness that </a:t>
            </a:r>
            <a:r>
              <a:rPr lang="en-US" altLang="en-US" b="0" dirty="0">
                <a:solidFill>
                  <a:srgbClr val="F0F8F9"/>
                </a:solidFill>
                <a:latin typeface="Arial" panose="020B0604020202020204" pitchFamily="34" charset="0"/>
              </a:rPr>
              <a:t>is clinically compatible with a novel influenza A virus infection?</a:t>
            </a:r>
          </a:p>
          <a:p>
            <a:endParaRPr lang="en-US" altLang="en-US" b="0" dirty="0">
              <a:latin typeface="Arial" panose="020B0604020202020204" pitchFamily="34" charset="0"/>
            </a:endParaRPr>
          </a:p>
          <a:p>
            <a:endParaRPr lang="en-US" altLang="en-US" b="0" dirty="0">
              <a:latin typeface="Arial" panose="020B0604020202020204" pitchFamily="34" charset="0"/>
            </a:endParaRPr>
          </a:p>
          <a:p>
            <a:r>
              <a:rPr lang="en-US" altLang="en-US" b="0" i="1" dirty="0">
                <a:latin typeface="Arial" panose="020B0604020202020204" pitchFamily="34" charset="0"/>
              </a:rPr>
              <a:t>Answer: </a:t>
            </a:r>
          </a:p>
          <a:p>
            <a:pPr>
              <a:buFontTx/>
              <a:buChar char="•"/>
            </a:pPr>
            <a:r>
              <a:rPr lang="en-US" altLang="en-US" sz="1000" b="0" i="1" dirty="0">
                <a:latin typeface="Arial" panose="020B0604020202020204" pitchFamily="34" charset="0"/>
              </a:rPr>
              <a:t>Occupational exposure </a:t>
            </a:r>
            <a:r>
              <a:rPr lang="en-US" altLang="en-US" sz="1100" b="0" i="1" dirty="0">
                <a:latin typeface="Arial" panose="020B0604020202020204" pitchFamily="34" charset="0"/>
              </a:rPr>
              <a:t>Animal culler, veterinarian, etc., health care workers</a:t>
            </a:r>
          </a:p>
          <a:p>
            <a:pPr eaLnBrk="1" hangingPunct="1">
              <a:buFontTx/>
              <a:buChar char="•"/>
            </a:pPr>
            <a:r>
              <a:rPr lang="en-US" altLang="en-US" sz="1000" b="0" i="1" dirty="0">
                <a:latin typeface="Arial" panose="020B0604020202020204" pitchFamily="34" charset="0"/>
              </a:rPr>
              <a:t>Residence or travel in area affected by avian influenza virus outbreaks in birds or animals (e.g., poultry markets)</a:t>
            </a:r>
          </a:p>
          <a:p>
            <a:pPr eaLnBrk="1" hangingPunct="1">
              <a:buFontTx/>
              <a:buChar char="•"/>
            </a:pPr>
            <a:r>
              <a:rPr lang="en-US" altLang="en-US" sz="1000" b="0" i="1" dirty="0">
                <a:latin typeface="Arial" panose="020B0604020202020204" pitchFamily="34" charset="0"/>
              </a:rPr>
              <a:t> These</a:t>
            </a:r>
            <a:r>
              <a:rPr lang="en-US" altLang="en-US" sz="1000" b="0" i="1" baseline="0" dirty="0">
                <a:latin typeface="Arial" panose="020B0604020202020204" pitchFamily="34" charset="0"/>
              </a:rPr>
              <a:t> could be areas with known circulation of any avian influenza A viruses that have been shown to cause illness in humans</a:t>
            </a:r>
            <a:endParaRPr lang="en-US" altLang="en-US" sz="1000" b="0" i="1" dirty="0">
              <a:latin typeface="Arial" panose="020B0604020202020204" pitchFamily="34" charset="0"/>
            </a:endParaRPr>
          </a:p>
          <a:p>
            <a:pPr eaLnBrk="1" hangingPunct="1">
              <a:buFontTx/>
              <a:buChar char="•"/>
            </a:pPr>
            <a:r>
              <a:rPr lang="en-US" altLang="en-US" sz="1000" b="0" i="1" dirty="0">
                <a:latin typeface="Arial" panose="020B0604020202020204" pitchFamily="34" charset="0"/>
              </a:rPr>
              <a:t>Direct contact with dead or diseased birds or other animals in affected area</a:t>
            </a:r>
          </a:p>
          <a:p>
            <a:pPr eaLnBrk="1" hangingPunct="1">
              <a:buFontTx/>
              <a:buChar char="•"/>
            </a:pPr>
            <a:r>
              <a:rPr lang="en-US" altLang="en-US" sz="1000" b="0" i="1" dirty="0">
                <a:latin typeface="Arial" panose="020B0604020202020204" pitchFamily="34" charset="0"/>
              </a:rPr>
              <a:t>Close unprotected</a:t>
            </a:r>
            <a:r>
              <a:rPr lang="en-US" altLang="en-US" sz="1000" b="0" i="1" baseline="0" dirty="0">
                <a:latin typeface="Arial" panose="020B0604020202020204" pitchFamily="34" charset="0"/>
              </a:rPr>
              <a:t> </a:t>
            </a:r>
            <a:r>
              <a:rPr lang="en-US" altLang="en-US" sz="1000" b="0" i="1" dirty="0">
                <a:latin typeface="Arial" panose="020B0604020202020204" pitchFamily="34" charset="0"/>
              </a:rPr>
              <a:t>contact with a person with a novel</a:t>
            </a:r>
            <a:r>
              <a:rPr lang="en-US" altLang="en-US" sz="1000" b="0" i="1" baseline="0" dirty="0">
                <a:latin typeface="Arial" panose="020B0604020202020204" pitchFamily="34" charset="0"/>
              </a:rPr>
              <a:t> influenza</a:t>
            </a:r>
            <a:r>
              <a:rPr lang="en-US" altLang="en-US" sz="1000" b="0" i="1" dirty="0">
                <a:latin typeface="Arial" panose="020B0604020202020204" pitchFamily="34" charset="0"/>
              </a:rPr>
              <a:t> virus infection, unexplained moderate or severe acute respiratory 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Image: https://www.cdc.gov/flu/about/qa/antiviralresistance.htm</a:t>
            </a:r>
          </a:p>
          <a:p>
            <a:pPr eaLnBrk="1" hangingPunct="1">
              <a:buFontTx/>
              <a:buNone/>
            </a:pPr>
            <a:endParaRPr lang="en-US" altLang="en-US" sz="1000" b="0" i="1" dirty="0">
              <a:latin typeface="Arial" panose="020B0604020202020204" pitchFamily="34" charset="0"/>
            </a:endParaRPr>
          </a:p>
          <a:p>
            <a:endParaRPr lang="en-US" altLang="en-US" b="0" i="1" dirty="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5360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04DF7-9908-4BD2-8699-1AE5DD229AFD}" type="slidenum">
              <a:rPr lang="en-US" altLang="en-US"/>
              <a:pPr eaLnBrk="1" hangingPunct="1"/>
              <a:t>9</a:t>
            </a:fld>
            <a:endParaRPr lang="en-US" altLang="en-US"/>
          </a:p>
        </p:txBody>
      </p:sp>
    </p:spTree>
    <p:extLst>
      <p:ext uri="{BB962C8B-B14F-4D97-AF65-F5344CB8AC3E}">
        <p14:creationId xmlns:p14="http://schemas.microsoft.com/office/powerpoint/2010/main" val="2319509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a:t>‹#›</a:t>
            </a:r>
            <a:endParaRPr lang="en-US" dirty="0"/>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46C3AD-F6A9-4E9C-9521-510BEB57E5B8}" type="slidenum">
              <a:rPr lang="en-US" altLang="en-US"/>
              <a:t>‹#›</a:t>
            </a:fld>
            <a:endParaRPr lang="en-US" altLang="en-US"/>
          </a:p>
        </p:txBody>
      </p:sp>
    </p:spTree>
    <p:extLst>
      <p:ext uri="{BB962C8B-B14F-4D97-AF65-F5344CB8AC3E}">
        <p14:creationId xmlns:p14="http://schemas.microsoft.com/office/powerpoint/2010/main" val="2135206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FFFF00"/>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F73AE1-EC42-4304-BCBC-DD619AB65827}" type="slidenum">
              <a:rPr lang="en-US" altLang="en-US"/>
              <a:pPr/>
              <a:t>‹#›</a:t>
            </a:fld>
            <a:endParaRPr lang="en-US" altLang="en-US"/>
          </a:p>
        </p:txBody>
      </p:sp>
    </p:spTree>
    <p:extLst>
      <p:ext uri="{BB962C8B-B14F-4D97-AF65-F5344CB8AC3E}">
        <p14:creationId xmlns:p14="http://schemas.microsoft.com/office/powerpoint/2010/main" val="16131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143000"/>
            <a:ext cx="8229600" cy="4648201"/>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819361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t>
            </a: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a:t>‹#›</a:t>
            </a:r>
            <a:endParaRPr lang="en-US" dirty="0"/>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a:t>‹#›</a:t>
            </a:r>
            <a:endParaRPr lang="en-US" dirty="0"/>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a:t>
            </a:r>
            <a:endParaRPr lang="en-US" dirty="0"/>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a:t>‹#›</a:t>
            </a:r>
            <a:endParaRPr lang="en-US" dirty="0"/>
          </a:p>
        </p:txBody>
      </p:sp>
      <p:pic>
        <p:nvPicPr>
          <p:cNvPr id="11" name="Picture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20" r:id="rId9"/>
    <p:sldLayoutId id="2147483821" r:id="rId10"/>
    <p:sldLayoutId id="2147483822" r:id="rId11"/>
  </p:sldLayoutIdLst>
  <p:hf sldNum="0"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who.int/csr/resources/publications/surveillance/CDS_EPR_ARO_2006_1.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hyperlink" Target="https://www.cdc.gov/flu/avianflu/severe-potential.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ho.int/csr/resources/publications/surveillance/CDS_EPR_ARO_2006_1.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cdc.gov/flu/avianflu/severe-potential.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86/656317"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86/656317"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86/656317"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www.who.int/csr/resources/publications/swineflu/clinical_management_h1n1.pdf?ua=1"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www.who.int/medicines/publications/WHO_PSM_PAR_2006.6.pdf"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hyperlink" Target="http://www.who.int/csr/disease/avian_influenza/guidelines/ClinicalManagement07.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99309" y="1234440"/>
            <a:ext cx="5181600" cy="1182224"/>
          </a:xfrm>
        </p:spPr>
        <p:txBody>
          <a:bodyPr>
            <a:normAutofit fontScale="90000"/>
          </a:bodyPr>
          <a:lstStyle/>
          <a:p>
            <a:pPr algn="ctr"/>
            <a:r>
              <a:rPr lang="en-US" sz="3600" dirty="0"/>
              <a:t>Module C2</a:t>
            </a:r>
            <a:br>
              <a:rPr lang="en-US" sz="3600" dirty="0"/>
            </a:br>
            <a:br>
              <a:rPr lang="en-US" sz="3600" dirty="0"/>
            </a:br>
            <a:r>
              <a:rPr lang="en-US" sz="3600" dirty="0"/>
              <a:t>Assessment, diagnosis and management of patients with novel influenza A virus infections </a:t>
            </a:r>
            <a:endParaRPr lang="en-US" sz="3600" dirty="0">
              <a:solidFill>
                <a:srgbClr val="005DAA"/>
              </a:solidFill>
            </a:endParaRPr>
          </a:p>
        </p:txBody>
      </p:sp>
    </p:spTree>
    <p:extLst>
      <p:ext uri="{BB962C8B-B14F-4D97-AF65-F5344CB8AC3E}">
        <p14:creationId xmlns:p14="http://schemas.microsoft.com/office/powerpoint/2010/main" val="380702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 answer</a:t>
            </a:r>
          </a:p>
        </p:txBody>
      </p:sp>
      <p:sp>
        <p:nvSpPr>
          <p:cNvPr id="48131" name="Content Placeholder 3"/>
          <p:cNvSpPr>
            <a:spLocks noGrp="1"/>
          </p:cNvSpPr>
          <p:nvPr>
            <p:ph idx="1"/>
          </p:nvPr>
        </p:nvSpPr>
        <p:spPr>
          <a:xfrm>
            <a:off x="147235" y="852408"/>
            <a:ext cx="8229600" cy="5799909"/>
          </a:xfrm>
        </p:spPr>
        <p:txBody>
          <a:bodyPr>
            <a:normAutofit fontScale="92500" lnSpcReduction="10000"/>
          </a:bodyPr>
          <a:lstStyle/>
          <a:p>
            <a:pPr eaLnBrk="1" hangingPunct="1">
              <a:buFontTx/>
              <a:buNone/>
            </a:pPr>
            <a:r>
              <a:rPr lang="en-US" altLang="en-US" sz="2400" b="1" dirty="0"/>
              <a:t>    What are the critical pieces of epidemiologic information that must be collected from a patient with illness that is clinically compatible with a novel influenza A virus infection?</a:t>
            </a:r>
          </a:p>
          <a:p>
            <a:pPr eaLnBrk="1" hangingPunct="1">
              <a:buFontTx/>
              <a:buNone/>
            </a:pPr>
            <a:endParaRPr lang="en-US" altLang="en-US" sz="2400" b="1" dirty="0"/>
          </a:p>
          <a:p>
            <a:pPr eaLnBrk="1" hangingPunct="1">
              <a:buFontTx/>
              <a:buNone/>
            </a:pPr>
            <a:r>
              <a:rPr lang="en-US" altLang="en-US" sz="2400" b="1" dirty="0">
                <a:solidFill>
                  <a:srgbClr val="FF0000"/>
                </a:solidFill>
              </a:rPr>
              <a:t>Whether there was any of the following:</a:t>
            </a:r>
          </a:p>
          <a:p>
            <a:pPr eaLnBrk="1" hangingPunct="1">
              <a:buFontTx/>
              <a:buNone/>
            </a:pPr>
            <a:endParaRPr lang="en-US" altLang="en-US" sz="2400" b="1" dirty="0">
              <a:solidFill>
                <a:srgbClr val="FF0000"/>
              </a:solidFill>
            </a:endParaRPr>
          </a:p>
          <a:p>
            <a:pPr>
              <a:buClrTx/>
              <a:buFont typeface="Arial" panose="020B0604020202020204" pitchFamily="34" charset="0"/>
              <a:buChar char="•"/>
            </a:pPr>
            <a:r>
              <a:rPr lang="en-US" altLang="en-US" sz="2000" dirty="0">
                <a:solidFill>
                  <a:srgbClr val="FF0000"/>
                </a:solidFill>
              </a:rPr>
              <a:t>Occupational exposure - Animal culler, veterinarian, etc., health care workers</a:t>
            </a:r>
          </a:p>
          <a:p>
            <a:pPr>
              <a:buClrTx/>
              <a:buFont typeface="Arial" panose="020B0604020202020204" pitchFamily="34" charset="0"/>
              <a:buChar char="•"/>
            </a:pPr>
            <a:endParaRPr lang="en-US" altLang="en-US" sz="1000" dirty="0">
              <a:solidFill>
                <a:srgbClr val="FF0000"/>
              </a:solidFill>
            </a:endParaRPr>
          </a:p>
          <a:p>
            <a:pPr>
              <a:buClrTx/>
              <a:buFont typeface="Arial" panose="020B0604020202020204" pitchFamily="34" charset="0"/>
              <a:buChar char="•"/>
            </a:pPr>
            <a:r>
              <a:rPr lang="en-US" altLang="en-US" sz="2000" dirty="0">
                <a:solidFill>
                  <a:srgbClr val="FF0000"/>
                </a:solidFill>
              </a:rPr>
              <a:t>Residence or travel in area affected by avian influenza outbreaks in birds or animals (e.g., poultry market)</a:t>
            </a:r>
          </a:p>
          <a:p>
            <a:pPr>
              <a:buClrTx/>
              <a:buFont typeface="Arial" panose="020B0604020202020204" pitchFamily="34" charset="0"/>
              <a:buChar char="•"/>
            </a:pPr>
            <a:endParaRPr lang="en-US" altLang="en-US" sz="1000" dirty="0">
              <a:solidFill>
                <a:srgbClr val="FF0000"/>
              </a:solidFill>
            </a:endParaRPr>
          </a:p>
          <a:p>
            <a:pPr>
              <a:buClrTx/>
              <a:buFont typeface="Arial" panose="020B0604020202020204" pitchFamily="34" charset="0"/>
              <a:buChar char="•"/>
            </a:pPr>
            <a:r>
              <a:rPr lang="en-US" altLang="en-US" sz="2000" dirty="0">
                <a:solidFill>
                  <a:srgbClr val="FF0000"/>
                </a:solidFill>
              </a:rPr>
              <a:t>Direct contact with dead or diseased birds or other animals in affected area</a:t>
            </a:r>
          </a:p>
          <a:p>
            <a:pPr lvl="1">
              <a:buClrTx/>
              <a:buFont typeface="Arial" panose="020B0604020202020204" pitchFamily="34" charset="0"/>
              <a:buChar char="•"/>
            </a:pPr>
            <a:r>
              <a:rPr lang="en-US" altLang="en-US" sz="1800" dirty="0">
                <a:solidFill>
                  <a:srgbClr val="FF0000"/>
                </a:solidFill>
              </a:rPr>
              <a:t>Frequently not seen for A(H7N9) virus infection of poultry</a:t>
            </a:r>
          </a:p>
          <a:p>
            <a:pPr lvl="1">
              <a:buClrTx/>
              <a:buFont typeface="Arial" panose="020B0604020202020204" pitchFamily="34" charset="0"/>
              <a:buChar char="•"/>
            </a:pPr>
            <a:endParaRPr lang="en-US" altLang="en-US" sz="1000" dirty="0">
              <a:solidFill>
                <a:srgbClr val="FF0000"/>
              </a:solidFill>
            </a:endParaRPr>
          </a:p>
          <a:p>
            <a:pPr>
              <a:buClrTx/>
              <a:buFont typeface="Arial" panose="020B0604020202020204" pitchFamily="34" charset="0"/>
              <a:buChar char="•"/>
            </a:pPr>
            <a:r>
              <a:rPr lang="en-US" altLang="en-US" sz="2000" dirty="0">
                <a:solidFill>
                  <a:srgbClr val="FF0000"/>
                </a:solidFill>
              </a:rPr>
              <a:t>Close unprotected contact with a person with novel influenza A  virus infection, or unexplained moderate or severe acute respiratory illness</a:t>
            </a:r>
          </a:p>
          <a:p>
            <a:pPr eaLnBrk="1" hangingPunct="1">
              <a:buFontTx/>
              <a:buNone/>
            </a:pPr>
            <a:endParaRPr lang="en-US" altLang="en-US" sz="2400" dirty="0">
              <a:solidFill>
                <a:srgbClr val="FF0000"/>
              </a:solidFill>
            </a:endParaRPr>
          </a:p>
        </p:txBody>
      </p:sp>
      <p:pic>
        <p:nvPicPr>
          <p:cNvPr id="6"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8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Suspected Novel Influenza A Virus Infection</a:t>
            </a:r>
          </a:p>
        </p:txBody>
      </p:sp>
      <p:sp>
        <p:nvSpPr>
          <p:cNvPr id="3" name="Content Placeholder 2"/>
          <p:cNvSpPr>
            <a:spLocks noGrp="1"/>
          </p:cNvSpPr>
          <p:nvPr>
            <p:ph idx="1"/>
          </p:nvPr>
        </p:nvSpPr>
        <p:spPr>
          <a:xfrm>
            <a:off x="457200" y="914399"/>
            <a:ext cx="8229600" cy="5548393"/>
          </a:xfrm>
        </p:spPr>
        <p:txBody>
          <a:bodyPr>
            <a:normAutofit lnSpcReduction="10000"/>
          </a:bodyPr>
          <a:lstStyle/>
          <a:p>
            <a:pPr marL="0" indent="0">
              <a:buNone/>
            </a:pPr>
            <a:r>
              <a:rPr lang="en-US" sz="3000" b="1" dirty="0"/>
              <a:t>Clinical suspicion: </a:t>
            </a:r>
            <a:r>
              <a:rPr lang="en-US" sz="3000" dirty="0"/>
              <a:t>acute respiratory illness and </a:t>
            </a:r>
            <a:r>
              <a:rPr lang="en-US" sz="3000" u="sng" dirty="0"/>
              <a:t>recent</a:t>
            </a:r>
            <a:r>
              <a:rPr lang="en-US" sz="3000" dirty="0"/>
              <a:t> exposure to avian and/or novel influenza A virus</a:t>
            </a:r>
          </a:p>
          <a:p>
            <a:pPr marL="0" indent="0">
              <a:buNone/>
            </a:pPr>
            <a:endParaRPr lang="en-US" sz="1000" dirty="0"/>
          </a:p>
          <a:p>
            <a:pPr lvl="1">
              <a:buFont typeface="Arial" panose="020B0604020202020204" pitchFamily="34" charset="0"/>
              <a:buChar char="•"/>
            </a:pPr>
            <a:r>
              <a:rPr lang="en-US" dirty="0"/>
              <a:t>Exposure to poultry</a:t>
            </a:r>
          </a:p>
          <a:p>
            <a:pPr lvl="2">
              <a:buFont typeface="Arial" panose="020B0604020202020204" pitchFamily="34" charset="0"/>
              <a:buChar char="•"/>
            </a:pPr>
            <a:r>
              <a:rPr lang="en-US" dirty="0"/>
              <a:t>Direct: touching, raising, slaughtering, preparing poultry 	(well-appearing, sick or dead)</a:t>
            </a:r>
          </a:p>
          <a:p>
            <a:pPr lvl="2">
              <a:buFont typeface="Arial" panose="020B0604020202020204" pitchFamily="34" charset="0"/>
              <a:buChar char="•"/>
            </a:pPr>
            <a:r>
              <a:rPr lang="en-US" dirty="0"/>
              <a:t>Indirect: visiting a live poultry market</a:t>
            </a:r>
          </a:p>
          <a:p>
            <a:pPr lvl="2">
              <a:buFont typeface="Arial" panose="020B0604020202020204" pitchFamily="34" charset="0"/>
              <a:buChar char="•"/>
            </a:pPr>
            <a:endParaRPr lang="en-US" dirty="0"/>
          </a:p>
          <a:p>
            <a:pPr lvl="1">
              <a:buFont typeface="Arial" panose="020B0604020202020204" pitchFamily="34" charset="0"/>
              <a:buChar char="•"/>
            </a:pPr>
            <a:r>
              <a:rPr lang="en-US" dirty="0"/>
              <a:t>Exposure to an ill person with respiratory illness who has been diagnosed with novel influenza A virus infection or is suspected of having novel A virus infection based on their exposure history </a:t>
            </a:r>
          </a:p>
        </p:txBody>
      </p:sp>
    </p:spTree>
    <p:extLst>
      <p:ext uri="{BB962C8B-B14F-4D97-AF65-F5344CB8AC3E}">
        <p14:creationId xmlns:p14="http://schemas.microsoft.com/office/powerpoint/2010/main" val="407438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Suspected Novel</a:t>
            </a:r>
            <a:r>
              <a:rPr lang="en-US" dirty="0">
                <a:solidFill>
                  <a:srgbClr val="FF0000"/>
                </a:solidFill>
              </a:rPr>
              <a:t> </a:t>
            </a:r>
            <a:r>
              <a:rPr lang="en-US" dirty="0"/>
              <a:t>Influenza A Virus Infection</a:t>
            </a:r>
          </a:p>
        </p:txBody>
      </p:sp>
      <p:sp>
        <p:nvSpPr>
          <p:cNvPr id="3" name="Content Placeholder 2"/>
          <p:cNvSpPr>
            <a:spLocks noGrp="1"/>
          </p:cNvSpPr>
          <p:nvPr>
            <p:ph idx="1"/>
          </p:nvPr>
        </p:nvSpPr>
        <p:spPr>
          <a:xfrm>
            <a:off x="457200" y="914400"/>
            <a:ext cx="8229600" cy="5734594"/>
          </a:xfrm>
        </p:spPr>
        <p:txBody>
          <a:bodyPr>
            <a:normAutofit/>
          </a:bodyPr>
          <a:lstStyle/>
          <a:p>
            <a:pPr marL="0" indent="0">
              <a:buNone/>
            </a:pPr>
            <a:r>
              <a:rPr lang="en-US" sz="3000" dirty="0"/>
              <a:t>Differential diagnosis: most common etiologies</a:t>
            </a:r>
          </a:p>
          <a:p>
            <a:pPr marL="0" indent="0">
              <a:buNone/>
            </a:pPr>
            <a:endParaRPr lang="en-US" sz="1000" dirty="0"/>
          </a:p>
          <a:p>
            <a:pPr marL="457200" lvl="1" indent="0">
              <a:buNone/>
            </a:pPr>
            <a:r>
              <a:rPr lang="en-US" dirty="0"/>
              <a:t>Respiratory viral infection </a:t>
            </a:r>
          </a:p>
          <a:p>
            <a:pPr lvl="2">
              <a:buFont typeface="Arial" panose="020B0604020202020204" pitchFamily="34" charset="0"/>
              <a:buChar char="•"/>
            </a:pPr>
            <a:r>
              <a:rPr lang="en-US" dirty="0"/>
              <a:t>Seasonal influenza A or B virus </a:t>
            </a:r>
          </a:p>
          <a:p>
            <a:pPr lvl="2">
              <a:buFont typeface="Arial" panose="020B0604020202020204" pitchFamily="34" charset="0"/>
              <a:buChar char="•"/>
            </a:pPr>
            <a:r>
              <a:rPr lang="en-US" dirty="0"/>
              <a:t>RSV</a:t>
            </a:r>
          </a:p>
          <a:p>
            <a:pPr lvl="2">
              <a:buFont typeface="Arial" panose="020B0604020202020204" pitchFamily="34" charset="0"/>
              <a:buChar char="•"/>
            </a:pPr>
            <a:r>
              <a:rPr lang="en-US" dirty="0"/>
              <a:t>Adenovirus</a:t>
            </a:r>
          </a:p>
          <a:p>
            <a:pPr lvl="2">
              <a:buFont typeface="Arial" panose="020B0604020202020204" pitchFamily="34" charset="0"/>
              <a:buChar char="•"/>
            </a:pPr>
            <a:r>
              <a:rPr lang="en-US" dirty="0"/>
              <a:t>Etc.</a:t>
            </a:r>
          </a:p>
          <a:p>
            <a:pPr lvl="2">
              <a:buFont typeface="Arial" panose="020B0604020202020204" pitchFamily="34" charset="0"/>
              <a:buChar char="•"/>
            </a:pPr>
            <a:endParaRPr lang="en-US" dirty="0"/>
          </a:p>
          <a:p>
            <a:pPr marL="457200" lvl="1" indent="0">
              <a:buNone/>
            </a:pPr>
            <a:r>
              <a:rPr lang="en-US" dirty="0"/>
              <a:t>Community-acquired pneumonia</a:t>
            </a:r>
          </a:p>
          <a:p>
            <a:pPr lvl="2">
              <a:buFont typeface="Arial" panose="020B0604020202020204" pitchFamily="34" charset="0"/>
              <a:buChar char="•"/>
            </a:pPr>
            <a:r>
              <a:rPr lang="en-US" dirty="0"/>
              <a:t>Viral</a:t>
            </a:r>
          </a:p>
          <a:p>
            <a:pPr lvl="2">
              <a:buFont typeface="Arial" panose="020B0604020202020204" pitchFamily="34" charset="0"/>
              <a:buChar char="•"/>
            </a:pPr>
            <a:r>
              <a:rPr lang="en-US" dirty="0"/>
              <a:t>Bacterial</a:t>
            </a:r>
          </a:p>
          <a:p>
            <a:pPr lvl="2">
              <a:buFont typeface="Arial" panose="020B0604020202020204" pitchFamily="34" charset="0"/>
              <a:buChar char="•"/>
            </a:pPr>
            <a:r>
              <a:rPr lang="en-US" dirty="0"/>
              <a:t>Mycoplasma</a:t>
            </a:r>
          </a:p>
          <a:p>
            <a:pPr lvl="2">
              <a:buFont typeface="Arial" panose="020B0604020202020204" pitchFamily="34" charset="0"/>
              <a:buChar char="•"/>
            </a:pPr>
            <a:r>
              <a:rPr lang="en-US" dirty="0"/>
              <a:t>Co-infection</a:t>
            </a:r>
          </a:p>
        </p:txBody>
      </p:sp>
      <p:pic>
        <p:nvPicPr>
          <p:cNvPr id="5" name="Picture 4">
            <a:extLst>
              <a:ext uri="{FF2B5EF4-FFF2-40B4-BE49-F238E27FC236}">
                <a16:creationId xmlns:a16="http://schemas.microsoft.com/office/drawing/2014/main" id="{EFDF5481-5743-41A9-BF19-D0E6988FC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43" y="2512103"/>
            <a:ext cx="2634344" cy="1759742"/>
          </a:xfrm>
          <a:prstGeom prst="rect">
            <a:avLst/>
          </a:prstGeom>
        </p:spPr>
      </p:pic>
    </p:spTree>
    <p:extLst>
      <p:ext uri="{BB962C8B-B14F-4D97-AF65-F5344CB8AC3E}">
        <p14:creationId xmlns:p14="http://schemas.microsoft.com/office/powerpoint/2010/main" val="180277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a:xfrm>
            <a:off x="685800" y="993956"/>
            <a:ext cx="7772400" cy="1470025"/>
          </a:xfrm>
        </p:spPr>
        <p:txBody>
          <a:bodyPr>
            <a:normAutofit/>
          </a:bodyPr>
          <a:lstStyle/>
          <a:p>
            <a:pPr eaLnBrk="1" hangingPunct="1"/>
            <a:r>
              <a:rPr lang="en-US" altLang="en-US" sz="4400" b="1" dirty="0">
                <a:solidFill>
                  <a:srgbClr val="003399"/>
                </a:solidFill>
                <a:latin typeface="Arial" panose="020B0604020202020204" pitchFamily="34" charset="0"/>
                <a:cs typeface="Arial" panose="020B0604020202020204" pitchFamily="34" charset="0"/>
              </a:rPr>
              <a:t>Specimen Collection and Diagnostic Testing</a:t>
            </a:r>
          </a:p>
        </p:txBody>
      </p:sp>
      <p:pic>
        <p:nvPicPr>
          <p:cNvPr id="3" name="Picture 2">
            <a:extLst>
              <a:ext uri="{FF2B5EF4-FFF2-40B4-BE49-F238E27FC236}">
                <a16:creationId xmlns:a16="http://schemas.microsoft.com/office/drawing/2014/main" id="{7874E831-0359-46FE-BC1A-F3631AFE6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528" y="2919983"/>
            <a:ext cx="4819699" cy="3219559"/>
          </a:xfrm>
          <a:prstGeom prst="rect">
            <a:avLst/>
          </a:prstGeom>
        </p:spPr>
      </p:pic>
    </p:spTree>
    <p:extLst>
      <p:ext uri="{BB962C8B-B14F-4D97-AF65-F5344CB8AC3E}">
        <p14:creationId xmlns:p14="http://schemas.microsoft.com/office/powerpoint/2010/main" val="222175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160336" y="580847"/>
            <a:ext cx="8826909" cy="1229133"/>
          </a:xfrm>
        </p:spPr>
        <p:txBody>
          <a:bodyPr>
            <a:noAutofit/>
          </a:bodyPr>
          <a:lstStyle/>
          <a:p>
            <a:pPr algn="ctr" eaLnBrk="1" hangingPunct="1"/>
            <a:r>
              <a:rPr lang="en-US" altLang="en-US" sz="3000" b="0" dirty="0">
                <a:solidFill>
                  <a:schemeClr val="tx1"/>
                </a:solidFill>
                <a:latin typeface="Arial" panose="020B0604020202020204" pitchFamily="34" charset="0"/>
                <a:cs typeface="Arial" panose="020B0604020202020204" pitchFamily="34" charset="0"/>
              </a:rPr>
              <a:t>Diagnostic and Laboratory Testing:</a:t>
            </a:r>
            <a:br>
              <a:rPr lang="en-US" altLang="en-US" sz="3000" b="0" dirty="0">
                <a:solidFill>
                  <a:schemeClr val="tx1"/>
                </a:solidFill>
                <a:latin typeface="Arial" panose="020B0604020202020204" pitchFamily="34" charset="0"/>
                <a:cs typeface="Arial" panose="020B0604020202020204" pitchFamily="34" charset="0"/>
              </a:rPr>
            </a:br>
            <a:r>
              <a:rPr lang="en-US" altLang="en-US" sz="3000" b="0" dirty="0">
                <a:solidFill>
                  <a:schemeClr val="tx1"/>
                </a:solidFill>
                <a:latin typeface="Arial" panose="020B0604020202020204" pitchFamily="34" charset="0"/>
                <a:cs typeface="Arial" panose="020B0604020202020204" pitchFamily="34" charset="0"/>
              </a:rPr>
              <a:t>Suspected Human Infections with Novel Influenza A Viruses</a:t>
            </a:r>
          </a:p>
        </p:txBody>
      </p:sp>
      <p:sp>
        <p:nvSpPr>
          <p:cNvPr id="53252" name="Rectangle 3"/>
          <p:cNvSpPr>
            <a:spLocks noGrp="1" noChangeArrowheads="1"/>
          </p:cNvSpPr>
          <p:nvPr>
            <p:ph type="body" idx="4294967295"/>
          </p:nvPr>
        </p:nvSpPr>
        <p:spPr>
          <a:xfrm>
            <a:off x="333102" y="2443485"/>
            <a:ext cx="7489825" cy="3787277"/>
          </a:xfrm>
        </p:spPr>
        <p:txBody>
          <a:bodyPr/>
          <a:lstStyle/>
          <a:p>
            <a:pPr eaLnBrk="1" hangingPunct="1">
              <a:buClr>
                <a:srgbClr val="000099"/>
              </a:buClr>
              <a:buFont typeface="Arial" panose="020B0604020202020204" pitchFamily="34" charset="0"/>
              <a:buChar char="•"/>
            </a:pPr>
            <a:r>
              <a:rPr lang="en-US" altLang="en-US" dirty="0"/>
              <a:t>Clinical specimen collection</a:t>
            </a:r>
          </a:p>
          <a:p>
            <a:pPr lvl="1" eaLnBrk="1" hangingPunct="1">
              <a:buClr>
                <a:srgbClr val="000099"/>
              </a:buClr>
              <a:buFont typeface="Arial" panose="020B0604020202020204" pitchFamily="34" charset="0"/>
              <a:buChar char="•"/>
            </a:pPr>
            <a:endParaRPr lang="en-US" altLang="en-US" dirty="0"/>
          </a:p>
          <a:p>
            <a:pPr eaLnBrk="1" hangingPunct="1">
              <a:buClr>
                <a:srgbClr val="000099"/>
              </a:buClr>
              <a:buFont typeface="Arial" panose="020B0604020202020204" pitchFamily="34" charset="0"/>
              <a:buChar char="•"/>
            </a:pPr>
            <a:r>
              <a:rPr lang="en-US" altLang="en-US" dirty="0"/>
              <a:t>Diagnostic tests</a:t>
            </a:r>
          </a:p>
          <a:p>
            <a:pPr lvl="1" eaLnBrk="1" hangingPunct="1">
              <a:buClr>
                <a:srgbClr val="000099"/>
              </a:buClr>
              <a:buSzPct val="100000"/>
              <a:buFont typeface="Courier New" panose="02070309020205020404" pitchFamily="49" charset="0"/>
              <a:buChar char="o"/>
            </a:pPr>
            <a:r>
              <a:rPr lang="en-US" altLang="en-US" dirty="0"/>
              <a:t> Laboratory testing</a:t>
            </a:r>
          </a:p>
          <a:p>
            <a:pPr eaLnBrk="1" hangingPunct="1">
              <a:buClr>
                <a:srgbClr val="000099"/>
              </a:buClr>
              <a:buFont typeface="Arial" panose="020B0604020202020204" pitchFamily="34" charset="0"/>
              <a:buChar char="•"/>
            </a:pPr>
            <a:endParaRPr lang="en-US" altLang="en-US" sz="2800" dirty="0"/>
          </a:p>
          <a:p>
            <a:pPr eaLnBrk="1" hangingPunct="1">
              <a:buClr>
                <a:srgbClr val="000099"/>
              </a:buClr>
              <a:buFont typeface="Arial" panose="020B0604020202020204" pitchFamily="34" charset="0"/>
              <a:buChar char="•"/>
            </a:pPr>
            <a:r>
              <a:rPr lang="en-US" altLang="en-US" dirty="0"/>
              <a:t>Imaging</a:t>
            </a:r>
          </a:p>
          <a:p>
            <a:pPr lvl="1" eaLnBrk="1" hangingPunct="1">
              <a:buClr>
                <a:srgbClr val="000099"/>
              </a:buClr>
              <a:buSzPct val="100000"/>
              <a:buFont typeface="Arial" panose="020B0604020202020204" pitchFamily="34" charset="0"/>
              <a:buChar char="•"/>
            </a:pPr>
            <a:r>
              <a:rPr lang="en-US" altLang="en-US" dirty="0"/>
              <a:t>Chest X-ray</a:t>
            </a:r>
          </a:p>
          <a:p>
            <a:pPr eaLnBrk="1" hangingPunct="1">
              <a:buClr>
                <a:srgbClr val="000099"/>
              </a:buClr>
              <a:buFont typeface="Arial" panose="020B0604020202020204" pitchFamily="34" charset="0"/>
              <a:buChar char="•"/>
            </a:pPr>
            <a:endParaRPr lang="en-US" altLang="en-US" sz="2800" dirty="0"/>
          </a:p>
        </p:txBody>
      </p:sp>
      <p:pic>
        <p:nvPicPr>
          <p:cNvPr id="3" name="Picture 2">
            <a:extLst>
              <a:ext uri="{FF2B5EF4-FFF2-40B4-BE49-F238E27FC236}">
                <a16:creationId xmlns:a16="http://schemas.microsoft.com/office/drawing/2014/main" id="{DF5216AF-6788-467D-9A70-46C395C68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829" y="3587639"/>
            <a:ext cx="4341684" cy="2900245"/>
          </a:xfrm>
          <a:prstGeom prst="rect">
            <a:avLst/>
          </a:prstGeom>
        </p:spPr>
      </p:pic>
    </p:spTree>
    <p:extLst>
      <p:ext uri="{BB962C8B-B14F-4D97-AF65-F5344CB8AC3E}">
        <p14:creationId xmlns:p14="http://schemas.microsoft.com/office/powerpoint/2010/main" val="98333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5" y="852408"/>
            <a:ext cx="8595581" cy="5405428"/>
          </a:xfrm>
        </p:spPr>
        <p:txBody>
          <a:bodyPr>
            <a:normAutofit fontScale="85000" lnSpcReduction="10000"/>
          </a:bodyPr>
          <a:lstStyle/>
          <a:p>
            <a:pPr marL="0" indent="0">
              <a:lnSpc>
                <a:spcPct val="120000"/>
              </a:lnSpc>
              <a:buNone/>
            </a:pPr>
            <a:r>
              <a:rPr lang="en-US" altLang="en-US" sz="3000" b="0" dirty="0">
                <a:solidFill>
                  <a:schemeClr val="tx1"/>
                </a:solidFill>
              </a:rPr>
              <a:t>Upper respiratory tract specimens</a:t>
            </a:r>
          </a:p>
          <a:p>
            <a:pPr lvl="1">
              <a:lnSpc>
                <a:spcPct val="120000"/>
              </a:lnSpc>
              <a:buFont typeface="Arial" panose="020B0604020202020204" pitchFamily="34" charset="0"/>
              <a:buChar char="•"/>
            </a:pPr>
            <a:r>
              <a:rPr lang="en-US" altLang="en-US" sz="2600" dirty="0">
                <a:solidFill>
                  <a:schemeClr val="tx1"/>
                </a:solidFill>
              </a:rPr>
              <a:t>Nasopharyngeal swab or nasal swab combined with a throat swab (may be placed in same VTM)</a:t>
            </a:r>
          </a:p>
          <a:p>
            <a:pPr marL="457200" lvl="1" indent="0">
              <a:lnSpc>
                <a:spcPct val="120000"/>
              </a:lnSpc>
              <a:buNone/>
            </a:pPr>
            <a:br>
              <a:rPr lang="en-US" altLang="en-US" sz="2600" dirty="0">
                <a:solidFill>
                  <a:schemeClr val="tx1"/>
                </a:solidFill>
              </a:rPr>
            </a:br>
            <a:endParaRPr lang="en-US" altLang="en-US" sz="1100" dirty="0">
              <a:solidFill>
                <a:schemeClr val="tx1"/>
              </a:solidFill>
            </a:endParaRPr>
          </a:p>
          <a:p>
            <a:pPr marL="0" indent="0">
              <a:lnSpc>
                <a:spcPct val="120000"/>
              </a:lnSpc>
              <a:buNone/>
            </a:pPr>
            <a:r>
              <a:rPr lang="en-US" altLang="en-US" sz="3000" b="0" dirty="0">
                <a:solidFill>
                  <a:schemeClr val="tx1"/>
                </a:solidFill>
              </a:rPr>
              <a:t>Lower respiratory tract specimens </a:t>
            </a:r>
          </a:p>
          <a:p>
            <a:pPr marL="0" indent="0">
              <a:lnSpc>
                <a:spcPct val="120000"/>
              </a:lnSpc>
              <a:buNone/>
            </a:pPr>
            <a:r>
              <a:rPr lang="en-US" altLang="en-US" sz="3000" b="0" dirty="0">
                <a:solidFill>
                  <a:schemeClr val="tx1"/>
                </a:solidFill>
              </a:rPr>
              <a:t>(if available in the course of clinical care)</a:t>
            </a:r>
          </a:p>
          <a:p>
            <a:pPr lvl="1">
              <a:lnSpc>
                <a:spcPct val="120000"/>
              </a:lnSpc>
              <a:buFont typeface="Arial" panose="020B0604020202020204" pitchFamily="34" charset="0"/>
              <a:buChar char="•"/>
            </a:pPr>
            <a:r>
              <a:rPr lang="en-US" altLang="en-US" sz="2600" dirty="0">
                <a:solidFill>
                  <a:schemeClr val="tx1"/>
                </a:solidFill>
              </a:rPr>
              <a:t>Endotracheal aspirates </a:t>
            </a:r>
          </a:p>
          <a:p>
            <a:pPr lvl="1">
              <a:lnSpc>
                <a:spcPct val="120000"/>
              </a:lnSpc>
              <a:buFont typeface="Arial" panose="020B0604020202020204" pitchFamily="34" charset="0"/>
              <a:buChar char="•"/>
            </a:pPr>
            <a:r>
              <a:rPr lang="en-US" altLang="en-US" sz="2600" dirty="0">
                <a:solidFill>
                  <a:schemeClr val="tx1"/>
                </a:solidFill>
              </a:rPr>
              <a:t>Bronchiolalveolar lavage (BAL)</a:t>
            </a:r>
          </a:p>
          <a:p>
            <a:pPr lvl="1">
              <a:lnSpc>
                <a:spcPct val="120000"/>
              </a:lnSpc>
              <a:buFont typeface="Arial" panose="020B0604020202020204" pitchFamily="34" charset="0"/>
              <a:buChar char="•"/>
            </a:pPr>
            <a:r>
              <a:rPr lang="en-US" altLang="en-US" sz="2600" dirty="0">
                <a:solidFill>
                  <a:schemeClr val="tx1"/>
                </a:solidFill>
              </a:rPr>
              <a:t>Pleural fluid from chest tubes</a:t>
            </a:r>
          </a:p>
          <a:p>
            <a:pPr lvl="2">
              <a:lnSpc>
                <a:spcPct val="120000"/>
              </a:lnSpc>
            </a:pPr>
            <a:r>
              <a:rPr lang="en-US" altLang="en-US" sz="1600" dirty="0">
                <a:solidFill>
                  <a:schemeClr val="tx1"/>
                </a:solidFill>
              </a:rPr>
              <a:t>BAL or pleural fluid should only be tested if they were collected for another purpose</a:t>
            </a:r>
            <a:br>
              <a:rPr lang="en-US" altLang="en-US" dirty="0">
                <a:solidFill>
                  <a:schemeClr val="tx1"/>
                </a:solidFill>
              </a:rPr>
            </a:br>
            <a:endParaRPr lang="en-US" altLang="en-US" dirty="0">
              <a:solidFill>
                <a:schemeClr val="tx1"/>
              </a:solidFill>
            </a:endParaRPr>
          </a:p>
          <a:p>
            <a:pPr marL="0" indent="0">
              <a:lnSpc>
                <a:spcPct val="120000"/>
              </a:lnSpc>
              <a:buNone/>
            </a:pPr>
            <a:r>
              <a:rPr lang="en-US" altLang="en-US" sz="3000" b="0" dirty="0">
                <a:solidFill>
                  <a:schemeClr val="tx1"/>
                </a:solidFill>
              </a:rPr>
              <a:t>Conjunctival swabs if there is evidence of conjunctivitis</a:t>
            </a:r>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80000"/>
              </a:lnSpc>
            </a:pPr>
            <a:endParaRPr lang="en-US" altLang="en-US" dirty="0">
              <a:solidFill>
                <a:schemeClr val="tx1"/>
              </a:solidFill>
            </a:endParaRPr>
          </a:p>
          <a:p>
            <a:endParaRPr lang="en-US" dirty="0"/>
          </a:p>
        </p:txBody>
      </p:sp>
      <p:sp>
        <p:nvSpPr>
          <p:cNvPr id="5" name="TextBox 4">
            <a:extLst>
              <a:ext uri="{FF2B5EF4-FFF2-40B4-BE49-F238E27FC236}">
                <a16:creationId xmlns:a16="http://schemas.microsoft.com/office/drawing/2014/main" id="{644467C4-E32F-47C9-86C8-6F5ECE09EAE2}"/>
              </a:ext>
            </a:extLst>
          </p:cNvPr>
          <p:cNvSpPr txBox="1"/>
          <p:nvPr/>
        </p:nvSpPr>
        <p:spPr>
          <a:xfrm>
            <a:off x="300446" y="6257835"/>
            <a:ext cx="8725988" cy="1077218"/>
          </a:xfrm>
          <a:prstGeom prst="rect">
            <a:avLst/>
          </a:prstGeom>
          <a:noFill/>
        </p:spPr>
        <p:txBody>
          <a:bodyPr wrap="square" rtlCol="0">
            <a:spAutoFit/>
          </a:bodyPr>
          <a:lstStyle/>
          <a:p>
            <a:r>
              <a:rPr lang="en-US" sz="1400" dirty="0">
                <a:hlinkClick r:id="rId3"/>
              </a:rPr>
              <a:t>http://www.who.int/csr/resources/publications/surveillance/CDS_EPR_ARO_2006_1.pdf</a:t>
            </a:r>
            <a:endParaRPr lang="en-US" sz="1400" dirty="0"/>
          </a:p>
          <a:p>
            <a:r>
              <a:rPr lang="en-US" sz="1400" dirty="0">
                <a:hlinkClick r:id="rId4"/>
              </a:rPr>
              <a:t>https://www.cdc.gov/flu/avianflu/severe-potential.htm</a:t>
            </a:r>
            <a:endParaRPr lang="en-US" sz="1400" dirty="0"/>
          </a:p>
          <a:p>
            <a:endParaRPr lang="en-US" dirty="0"/>
          </a:p>
          <a:p>
            <a:endParaRPr lang="en-US" dirty="0"/>
          </a:p>
        </p:txBody>
      </p:sp>
      <p:sp>
        <p:nvSpPr>
          <p:cNvPr id="7" name="Title 1"/>
          <p:cNvSpPr>
            <a:spLocks noGrp="1"/>
          </p:cNvSpPr>
          <p:nvPr>
            <p:ph type="title"/>
          </p:nvPr>
        </p:nvSpPr>
        <p:spPr>
          <a:xfrm>
            <a:off x="153988" y="-52958"/>
            <a:ext cx="8543418" cy="567298"/>
          </a:xfrm>
        </p:spPr>
        <p:txBody>
          <a:bodyPr>
            <a:normAutofit/>
          </a:bodyPr>
          <a:lstStyle/>
          <a:p>
            <a:r>
              <a:rPr lang="en-US" sz="2400" dirty="0">
                <a:solidFill>
                  <a:schemeClr val="tx2"/>
                </a:solidFill>
                <a:cs typeface="Arial" panose="020B0604020202020204" pitchFamily="34" charset="0"/>
              </a:rPr>
              <a:t>Specimens for Novel Influenza A Virus Testing</a:t>
            </a:r>
            <a:endParaRPr lang="en-US" sz="2400" dirty="0">
              <a:solidFill>
                <a:schemeClr val="tx2"/>
              </a:solidFill>
            </a:endParaRPr>
          </a:p>
        </p:txBody>
      </p:sp>
      <p:pic>
        <p:nvPicPr>
          <p:cNvPr id="6" name="Picture 5">
            <a:extLst>
              <a:ext uri="{FF2B5EF4-FFF2-40B4-BE49-F238E27FC236}">
                <a16:creationId xmlns:a16="http://schemas.microsoft.com/office/drawing/2014/main" id="{1773FBEF-D8E3-4262-8A6B-9C41858F2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786" y="1843314"/>
            <a:ext cx="2020701" cy="1349828"/>
          </a:xfrm>
          <a:prstGeom prst="rect">
            <a:avLst/>
          </a:prstGeom>
        </p:spPr>
      </p:pic>
    </p:spTree>
    <p:extLst>
      <p:ext uri="{BB962C8B-B14F-4D97-AF65-F5344CB8AC3E}">
        <p14:creationId xmlns:p14="http://schemas.microsoft.com/office/powerpoint/2010/main" val="3709265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89" y="852406"/>
            <a:ext cx="8757536" cy="5498418"/>
          </a:xfrm>
        </p:spPr>
        <p:txBody>
          <a:bodyPr>
            <a:normAutofit fontScale="77500" lnSpcReduction="20000"/>
          </a:bodyPr>
          <a:lstStyle/>
          <a:p>
            <a:pPr>
              <a:lnSpc>
                <a:spcPct val="120000"/>
              </a:lnSpc>
              <a:buFont typeface="Arial" panose="020B0604020202020204" pitchFamily="34" charset="0"/>
              <a:buChar char="•"/>
            </a:pPr>
            <a:r>
              <a:rPr lang="en-US" altLang="en-US" sz="3600" b="0" dirty="0">
                <a:solidFill>
                  <a:schemeClr val="tx1"/>
                </a:solidFill>
              </a:rPr>
              <a:t>Collect multiple specimens from different sites and at different time points when possible; first respiratory specimen should be collected </a:t>
            </a:r>
            <a:r>
              <a:rPr lang="en-US" altLang="en-US" sz="3600" b="0" i="1" dirty="0">
                <a:solidFill>
                  <a:schemeClr val="tx1"/>
                </a:solidFill>
              </a:rPr>
              <a:t>as early as possible during illness episode</a:t>
            </a:r>
          </a:p>
          <a:p>
            <a:pPr>
              <a:lnSpc>
                <a:spcPct val="120000"/>
              </a:lnSpc>
              <a:buFont typeface="Arial" panose="020B0604020202020204" pitchFamily="34" charset="0"/>
              <a:buChar char="•"/>
            </a:pPr>
            <a:endParaRPr lang="en-US" altLang="en-US" sz="1400" b="0" dirty="0">
              <a:solidFill>
                <a:schemeClr val="tx1"/>
              </a:solidFill>
            </a:endParaRPr>
          </a:p>
          <a:p>
            <a:pPr>
              <a:lnSpc>
                <a:spcPct val="120000"/>
              </a:lnSpc>
              <a:buFont typeface="Arial" panose="020B0604020202020204" pitchFamily="34" charset="0"/>
              <a:buChar char="•"/>
            </a:pPr>
            <a:r>
              <a:rPr lang="en-US" altLang="en-US" sz="3600" b="0" dirty="0">
                <a:solidFill>
                  <a:schemeClr val="tx1"/>
                </a:solidFill>
              </a:rPr>
              <a:t>Administer oseltamivir as soon as a diagnosis of a novel influenza A virus infection is considered</a:t>
            </a:r>
            <a:br>
              <a:rPr lang="en-US" altLang="en-US" sz="3200" b="0" dirty="0">
                <a:solidFill>
                  <a:schemeClr val="tx1"/>
                </a:solidFill>
              </a:rPr>
            </a:br>
            <a:endParaRPr lang="en-US" altLang="en-US" sz="1300" b="0" dirty="0">
              <a:solidFill>
                <a:schemeClr val="tx1"/>
              </a:solidFill>
            </a:endParaRPr>
          </a:p>
          <a:p>
            <a:pPr>
              <a:lnSpc>
                <a:spcPct val="120000"/>
              </a:lnSpc>
              <a:buFont typeface="Arial" panose="020B0604020202020204" pitchFamily="34" charset="0"/>
              <a:buChar char="•"/>
            </a:pPr>
            <a:r>
              <a:rPr lang="en-US" altLang="en-US" sz="3600" b="0" dirty="0">
                <a:solidFill>
                  <a:schemeClr val="tx1"/>
                </a:solidFill>
              </a:rPr>
              <a:t>Do not delay oseltamivir treatment for specimen collection</a:t>
            </a:r>
          </a:p>
          <a:p>
            <a:pPr>
              <a:lnSpc>
                <a:spcPct val="120000"/>
              </a:lnSpc>
              <a:buFont typeface="Arial" panose="020B0604020202020204" pitchFamily="34" charset="0"/>
              <a:buChar char="•"/>
            </a:pPr>
            <a:endParaRPr lang="en-US" altLang="en-US" sz="1300" b="0" dirty="0">
              <a:solidFill>
                <a:schemeClr val="tx1"/>
              </a:solidFill>
            </a:endParaRPr>
          </a:p>
          <a:p>
            <a:pPr>
              <a:lnSpc>
                <a:spcPct val="120000"/>
              </a:lnSpc>
              <a:buFont typeface="Arial" panose="020B0604020202020204" pitchFamily="34" charset="0"/>
              <a:buChar char="•"/>
            </a:pPr>
            <a:r>
              <a:rPr lang="en-US" altLang="en-US" sz="3600" b="0" dirty="0">
                <a:solidFill>
                  <a:schemeClr val="tx1"/>
                </a:solidFill>
              </a:rPr>
              <a:t>Consider collection of acute and convalescent sera</a:t>
            </a:r>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80000"/>
              </a:lnSpc>
            </a:pPr>
            <a:endParaRPr lang="en-US" altLang="en-US" dirty="0">
              <a:solidFill>
                <a:schemeClr val="tx1"/>
              </a:solidFill>
            </a:endParaRPr>
          </a:p>
          <a:p>
            <a:endParaRPr lang="en-US" dirty="0"/>
          </a:p>
        </p:txBody>
      </p:sp>
      <p:sp>
        <p:nvSpPr>
          <p:cNvPr id="5" name="TextBox 4">
            <a:extLst>
              <a:ext uri="{FF2B5EF4-FFF2-40B4-BE49-F238E27FC236}">
                <a16:creationId xmlns:a16="http://schemas.microsoft.com/office/drawing/2014/main" id="{644467C4-E32F-47C9-86C8-6F5ECE09EAE2}"/>
              </a:ext>
            </a:extLst>
          </p:cNvPr>
          <p:cNvSpPr txBox="1"/>
          <p:nvPr/>
        </p:nvSpPr>
        <p:spPr>
          <a:xfrm>
            <a:off x="300446" y="6257835"/>
            <a:ext cx="8725988" cy="1077218"/>
          </a:xfrm>
          <a:prstGeom prst="rect">
            <a:avLst/>
          </a:prstGeom>
          <a:noFill/>
        </p:spPr>
        <p:txBody>
          <a:bodyPr wrap="square" rtlCol="0">
            <a:spAutoFit/>
          </a:bodyPr>
          <a:lstStyle/>
          <a:p>
            <a:r>
              <a:rPr lang="en-US" sz="1400" dirty="0">
                <a:hlinkClick r:id="rId3"/>
              </a:rPr>
              <a:t>http://www.who.int/csr/resources/publications/surveillance/CDS_EPR_ARO_2006_1.pdf</a:t>
            </a:r>
            <a:endParaRPr lang="en-US" sz="1400" dirty="0"/>
          </a:p>
          <a:p>
            <a:r>
              <a:rPr lang="en-US" sz="1400" dirty="0">
                <a:hlinkClick r:id="rId4"/>
              </a:rPr>
              <a:t>https://www.cdc.gov/flu/avianflu/severe-potential.htm</a:t>
            </a:r>
            <a:endParaRPr lang="en-US" sz="1400" dirty="0"/>
          </a:p>
          <a:p>
            <a:endParaRPr lang="en-US" dirty="0"/>
          </a:p>
          <a:p>
            <a:endParaRPr lang="en-US" dirty="0"/>
          </a:p>
        </p:txBody>
      </p:sp>
      <p:sp>
        <p:nvSpPr>
          <p:cNvPr id="7" name="Title 1"/>
          <p:cNvSpPr>
            <a:spLocks noGrp="1"/>
          </p:cNvSpPr>
          <p:nvPr>
            <p:ph type="title"/>
          </p:nvPr>
        </p:nvSpPr>
        <p:spPr>
          <a:xfrm>
            <a:off x="153988" y="-21962"/>
            <a:ext cx="8543418" cy="567298"/>
          </a:xfrm>
        </p:spPr>
        <p:txBody>
          <a:bodyPr>
            <a:normAutofit/>
          </a:bodyPr>
          <a:lstStyle/>
          <a:p>
            <a:r>
              <a:rPr lang="en-US" sz="2400" dirty="0">
                <a:solidFill>
                  <a:schemeClr val="tx2"/>
                </a:solidFill>
                <a:cs typeface="Arial" panose="020B0604020202020204" pitchFamily="34" charset="0"/>
              </a:rPr>
              <a:t>Specimens for Novel Influenza A Virus Testing</a:t>
            </a:r>
            <a:endParaRPr lang="en-US" sz="2400" dirty="0">
              <a:solidFill>
                <a:schemeClr val="tx2"/>
              </a:solidFill>
            </a:endParaRPr>
          </a:p>
        </p:txBody>
      </p:sp>
    </p:spTree>
    <p:extLst>
      <p:ext uri="{BB962C8B-B14F-4D97-AF65-F5344CB8AC3E}">
        <p14:creationId xmlns:p14="http://schemas.microsoft.com/office/powerpoint/2010/main" val="811260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body" idx="4294967295"/>
          </p:nvPr>
        </p:nvSpPr>
        <p:spPr>
          <a:xfrm>
            <a:off x="271221" y="914400"/>
            <a:ext cx="8132763" cy="5602514"/>
          </a:xfrm>
        </p:spPr>
        <p:txBody>
          <a:bodyPr>
            <a:normAutofit/>
          </a:bodyPr>
          <a:lstStyle/>
          <a:p>
            <a:pPr marL="0" indent="0" eaLnBrk="1" hangingPunct="1">
              <a:lnSpc>
                <a:spcPct val="80000"/>
              </a:lnSpc>
              <a:buClr>
                <a:srgbClr val="000099"/>
              </a:buClr>
              <a:buNone/>
            </a:pPr>
            <a:r>
              <a:rPr lang="en-US" altLang="en-US" dirty="0"/>
              <a:t>All respiratory secretions and bodily fluids of patients with novel influenza A virus infection should be considered potentially infectious!</a:t>
            </a:r>
          </a:p>
          <a:p>
            <a:pPr marL="0" indent="0" eaLnBrk="1" hangingPunct="1">
              <a:lnSpc>
                <a:spcPct val="80000"/>
              </a:lnSpc>
              <a:buClr>
                <a:srgbClr val="000099"/>
              </a:buClr>
              <a:buNone/>
            </a:pPr>
            <a:endParaRPr lang="en-US" dirty="0"/>
          </a:p>
          <a:p>
            <a:pPr marL="0" indent="0">
              <a:lnSpc>
                <a:spcPct val="80000"/>
              </a:lnSpc>
              <a:buClr>
                <a:srgbClr val="000099"/>
              </a:buClr>
              <a:buNone/>
            </a:pPr>
            <a:r>
              <a:rPr lang="en-US" dirty="0"/>
              <a:t>Follow recommended infection prevention and control measures:</a:t>
            </a:r>
          </a:p>
          <a:p>
            <a:pPr marL="0" indent="0">
              <a:lnSpc>
                <a:spcPct val="80000"/>
              </a:lnSpc>
              <a:buClr>
                <a:srgbClr val="000099"/>
              </a:buClr>
              <a:buNone/>
            </a:pPr>
            <a:endParaRPr lang="en-US" dirty="0"/>
          </a:p>
          <a:p>
            <a:pPr>
              <a:lnSpc>
                <a:spcPct val="80000"/>
              </a:lnSpc>
              <a:buClr>
                <a:srgbClr val="000099"/>
              </a:buClr>
              <a:buFont typeface="Arial" panose="020B0604020202020204" pitchFamily="34" charset="0"/>
              <a:buChar char="•"/>
            </a:pPr>
            <a:r>
              <a:rPr lang="en-US" sz="2400" dirty="0"/>
              <a:t>Includes putting on (donning) and taking off (doffing) recommended proper personal protective equipment (PPE) when collecting respiratory specimens from a patient with suspected novel influenza virus infection</a:t>
            </a:r>
          </a:p>
          <a:p>
            <a:pPr>
              <a:lnSpc>
                <a:spcPct val="80000"/>
              </a:lnSpc>
              <a:buClr>
                <a:srgbClr val="000099"/>
              </a:buClr>
              <a:buFont typeface="Arial" panose="020B0604020202020204" pitchFamily="34" charset="0"/>
              <a:buChar char="•"/>
            </a:pPr>
            <a:endParaRPr lang="en-US" sz="2400" dirty="0"/>
          </a:p>
          <a:p>
            <a:pPr>
              <a:lnSpc>
                <a:spcPct val="80000"/>
              </a:lnSpc>
              <a:buClr>
                <a:srgbClr val="000099"/>
              </a:buClr>
              <a:buFont typeface="Arial" panose="020B0604020202020204" pitchFamily="34" charset="0"/>
              <a:buChar char="•"/>
            </a:pPr>
            <a:r>
              <a:rPr lang="en-US" sz="2400" dirty="0"/>
              <a:t>More information in infection control modules</a:t>
            </a:r>
          </a:p>
          <a:p>
            <a:pPr lvl="1">
              <a:lnSpc>
                <a:spcPct val="80000"/>
              </a:lnSpc>
              <a:buClr>
                <a:srgbClr val="000099"/>
              </a:buClr>
              <a:buFont typeface="Arial" panose="020B0604020202020204" pitchFamily="34" charset="0"/>
              <a:buChar char="•"/>
            </a:pPr>
            <a:endParaRPr lang="en-US" sz="1600" dirty="0"/>
          </a:p>
          <a:p>
            <a:pPr eaLnBrk="1" hangingPunct="1">
              <a:lnSpc>
                <a:spcPct val="80000"/>
              </a:lnSpc>
            </a:pPr>
            <a:endParaRPr lang="en-US" altLang="en-US" sz="2800" dirty="0"/>
          </a:p>
          <a:p>
            <a:pPr eaLnBrk="1" hangingPunct="1">
              <a:lnSpc>
                <a:spcPct val="80000"/>
              </a:lnSpc>
              <a:buFontTx/>
              <a:buNone/>
            </a:pPr>
            <a:endParaRPr lang="en-US" altLang="en-US" sz="2800" dirty="0"/>
          </a:p>
        </p:txBody>
      </p:sp>
      <p:sp>
        <p:nvSpPr>
          <p:cNvPr id="6" name="Title 1"/>
          <p:cNvSpPr txBox="1">
            <a:spLocks/>
          </p:cNvSpPr>
          <p:nvPr/>
        </p:nvSpPr>
        <p:spPr>
          <a:xfrm>
            <a:off x="-16490" y="-21962"/>
            <a:ext cx="8543418" cy="567298"/>
          </a:xfrm>
          <a:prstGeom prst="rect">
            <a:avLst/>
          </a:prstGeom>
        </p:spPr>
        <p:txBody>
          <a:bodyPr>
            <a:normAutofit/>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sz="2400" dirty="0">
                <a:solidFill>
                  <a:schemeClr val="tx2"/>
                </a:solidFill>
                <a:cs typeface="Arial" panose="020B0604020202020204" pitchFamily="34" charset="0"/>
              </a:rPr>
              <a:t>Collecting Human Specimens for Novel Influenza A Virus Testing</a:t>
            </a:r>
            <a:endParaRPr lang="en-US" sz="2400" dirty="0">
              <a:solidFill>
                <a:schemeClr val="tx2"/>
              </a:solidFill>
            </a:endParaRPr>
          </a:p>
        </p:txBody>
      </p:sp>
    </p:spTree>
    <p:extLst>
      <p:ext uri="{BB962C8B-B14F-4D97-AF65-F5344CB8AC3E}">
        <p14:creationId xmlns:p14="http://schemas.microsoft.com/office/powerpoint/2010/main" val="23645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Novel Influenza A Virus Infections</a:t>
            </a:r>
          </a:p>
        </p:txBody>
      </p:sp>
      <p:sp>
        <p:nvSpPr>
          <p:cNvPr id="3" name="Content Placeholder 2"/>
          <p:cNvSpPr>
            <a:spLocks noGrp="1"/>
          </p:cNvSpPr>
          <p:nvPr>
            <p:ph idx="1"/>
          </p:nvPr>
        </p:nvSpPr>
        <p:spPr>
          <a:xfrm>
            <a:off x="216977" y="914401"/>
            <a:ext cx="8679051" cy="5760720"/>
          </a:xfrm>
        </p:spPr>
        <p:txBody>
          <a:bodyPr>
            <a:normAutofit/>
          </a:bodyPr>
          <a:lstStyle/>
          <a:p>
            <a:pPr marL="0" indent="0">
              <a:buNone/>
            </a:pPr>
            <a:r>
              <a:rPr lang="en-US" sz="3000" dirty="0"/>
              <a:t>Specific diagnosis of novel influenza A virus infection</a:t>
            </a:r>
          </a:p>
          <a:p>
            <a:pPr marL="0" indent="0">
              <a:buNone/>
            </a:pPr>
            <a:endParaRPr lang="en-US" sz="1100" dirty="0"/>
          </a:p>
          <a:p>
            <a:pPr lvl="1">
              <a:buFont typeface="Arial" panose="020B0604020202020204" pitchFamily="34" charset="0"/>
              <a:buChar char="•"/>
            </a:pPr>
            <a:r>
              <a:rPr lang="en-US" dirty="0"/>
              <a:t>RT-PCR testing of respiratory specimens</a:t>
            </a:r>
          </a:p>
          <a:p>
            <a:pPr marL="457200" lvl="1" indent="0">
              <a:buNone/>
            </a:pPr>
            <a:endParaRPr lang="en-US" dirty="0"/>
          </a:p>
          <a:p>
            <a:pPr lvl="1">
              <a:buFont typeface="Arial" panose="020B0604020202020204" pitchFamily="34" charset="0"/>
              <a:buChar char="•"/>
            </a:pPr>
            <a:r>
              <a:rPr lang="en-US" dirty="0"/>
              <a:t>Performed at a public health laboratory</a:t>
            </a:r>
          </a:p>
          <a:p>
            <a:pPr lvl="2">
              <a:buFont typeface="Arial" panose="020B0604020202020204" pitchFamily="34" charset="0"/>
              <a:buChar char="•"/>
            </a:pPr>
            <a:r>
              <a:rPr lang="en-US" sz="2200" dirty="0"/>
              <a:t>Must use specific primers &amp; probes to detect A(H7N9) viral RNA</a:t>
            </a:r>
          </a:p>
          <a:p>
            <a:pPr lvl="2">
              <a:buFont typeface="Arial" panose="020B0604020202020204" pitchFamily="34" charset="0"/>
              <a:buChar char="•"/>
            </a:pPr>
            <a:r>
              <a:rPr lang="en-US" sz="2200" dirty="0"/>
              <a:t>Commercially available influenza tests cannot specifically identify A(H7N9) virus infection (or many other novel influenza A viruses) and do not distinguish A(H7N9) virus from seasonal influenza A viruses</a:t>
            </a:r>
          </a:p>
          <a:p>
            <a:pPr lvl="2">
              <a:buFont typeface="Arial" panose="020B0604020202020204" pitchFamily="34" charset="0"/>
              <a:buChar char="•"/>
            </a:pPr>
            <a:endParaRPr lang="en-US" sz="2200" dirty="0"/>
          </a:p>
          <a:p>
            <a:pPr marL="4572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231350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Novel Influenza A Virus Infections</a:t>
            </a:r>
          </a:p>
        </p:txBody>
      </p:sp>
      <p:sp>
        <p:nvSpPr>
          <p:cNvPr id="3" name="Content Placeholder 2"/>
          <p:cNvSpPr>
            <a:spLocks noGrp="1"/>
          </p:cNvSpPr>
          <p:nvPr>
            <p:ph idx="1"/>
          </p:nvPr>
        </p:nvSpPr>
        <p:spPr>
          <a:xfrm>
            <a:off x="457200" y="914400"/>
            <a:ext cx="8386509" cy="5071739"/>
          </a:xfrm>
        </p:spPr>
        <p:txBody>
          <a:bodyPr>
            <a:normAutofit fontScale="70000" lnSpcReduction="20000"/>
          </a:bodyPr>
          <a:lstStyle/>
          <a:p>
            <a:pPr marL="0" indent="0">
              <a:buNone/>
            </a:pPr>
            <a:r>
              <a:rPr lang="en-US" sz="4300" dirty="0"/>
              <a:t>Respiratory specimens to collect from any suspected novel influenza virus infection* </a:t>
            </a:r>
          </a:p>
          <a:p>
            <a:pPr marL="0" indent="0">
              <a:buNone/>
            </a:pPr>
            <a:endParaRPr lang="en-US" sz="1200" dirty="0"/>
          </a:p>
          <a:p>
            <a:pPr lvl="1">
              <a:buFont typeface="Arial" panose="020B0604020202020204" pitchFamily="34" charset="0"/>
              <a:buChar char="•"/>
            </a:pPr>
            <a:r>
              <a:rPr lang="en-US" sz="3400" dirty="0"/>
              <a:t>Patient with upper respiratory tract disease</a:t>
            </a:r>
          </a:p>
          <a:p>
            <a:pPr lvl="2">
              <a:buFont typeface="Arial" panose="020B0604020202020204" pitchFamily="34" charset="0"/>
              <a:buChar char="•"/>
            </a:pPr>
            <a:r>
              <a:rPr lang="en-US" sz="2600" dirty="0"/>
              <a:t>Combined nasopharyngeal or nasal swab and throat swab</a:t>
            </a:r>
          </a:p>
          <a:p>
            <a:pPr lvl="2">
              <a:buFont typeface="Arial" panose="020B0604020202020204" pitchFamily="34" charset="0"/>
              <a:buChar char="•"/>
            </a:pPr>
            <a:r>
              <a:rPr lang="en-US" sz="2600" dirty="0"/>
              <a:t>Can also obtain sputum if available</a:t>
            </a:r>
          </a:p>
          <a:p>
            <a:pPr marL="914400" lvl="2" indent="0">
              <a:buNone/>
            </a:pPr>
            <a:endParaRPr lang="en-US" sz="1400" dirty="0"/>
          </a:p>
          <a:p>
            <a:pPr lvl="1">
              <a:buFont typeface="Arial" panose="020B0604020202020204" pitchFamily="34" charset="0"/>
              <a:buChar char="•"/>
            </a:pPr>
            <a:r>
              <a:rPr lang="en-US" sz="3400" dirty="0"/>
              <a:t>Patient with pneumonia</a:t>
            </a:r>
          </a:p>
          <a:p>
            <a:pPr lvl="2">
              <a:buFont typeface="Arial" panose="020B0604020202020204" pitchFamily="34" charset="0"/>
              <a:buChar char="•"/>
            </a:pPr>
            <a:r>
              <a:rPr lang="en-US" sz="2600" dirty="0"/>
              <a:t>Combined nasopharyngeal or nasal swab and throat swab</a:t>
            </a:r>
          </a:p>
          <a:p>
            <a:pPr lvl="2">
              <a:buFont typeface="Arial" panose="020B0604020202020204" pitchFamily="34" charset="0"/>
              <a:buChar char="•"/>
            </a:pPr>
            <a:r>
              <a:rPr lang="en-US" sz="2600" dirty="0"/>
              <a:t>Sputum</a:t>
            </a:r>
          </a:p>
          <a:p>
            <a:pPr marL="914400" lvl="2" indent="0">
              <a:buNone/>
            </a:pPr>
            <a:endParaRPr lang="en-US" sz="1400" dirty="0"/>
          </a:p>
          <a:p>
            <a:pPr lvl="1">
              <a:buFont typeface="Arial" panose="020B0604020202020204" pitchFamily="34" charset="0"/>
              <a:buChar char="•"/>
            </a:pPr>
            <a:r>
              <a:rPr lang="en-US" sz="3400" dirty="0"/>
              <a:t>Patient with respiratory failure</a:t>
            </a:r>
          </a:p>
          <a:p>
            <a:pPr lvl="2">
              <a:buFont typeface="Arial" panose="020B0604020202020204" pitchFamily="34" charset="0"/>
              <a:buChar char="•"/>
            </a:pPr>
            <a:r>
              <a:rPr lang="en-US" sz="2600" dirty="0"/>
              <a:t>Sputum</a:t>
            </a:r>
          </a:p>
          <a:p>
            <a:pPr lvl="2">
              <a:buFont typeface="Arial" panose="020B0604020202020204" pitchFamily="34" charset="0"/>
              <a:buChar char="•"/>
            </a:pPr>
            <a:r>
              <a:rPr lang="en-US" sz="2600" dirty="0"/>
              <a:t>Endotracheal aspirate, bronchoalveolar lavage fluid</a:t>
            </a:r>
          </a:p>
          <a:p>
            <a:pPr lvl="2">
              <a:buFont typeface="Arial" panose="020B0604020202020204" pitchFamily="34" charset="0"/>
              <a:buChar char="•"/>
            </a:pPr>
            <a:endParaRPr lang="en-US" sz="1400" dirty="0"/>
          </a:p>
          <a:p>
            <a:pPr lvl="1">
              <a:buFont typeface="Arial" panose="020B0604020202020204" pitchFamily="34" charset="0"/>
              <a:buChar char="•"/>
            </a:pPr>
            <a:r>
              <a:rPr lang="en-US" sz="3400" dirty="0"/>
              <a:t>Patient with conjunctivitis</a:t>
            </a:r>
          </a:p>
          <a:p>
            <a:pPr lvl="2">
              <a:buFont typeface="Arial" panose="020B0604020202020204" pitchFamily="34" charset="0"/>
              <a:buChar char="•"/>
            </a:pPr>
            <a:r>
              <a:rPr lang="en-US" sz="2600" dirty="0"/>
              <a:t>Conjunctival swab</a:t>
            </a:r>
          </a:p>
          <a:p>
            <a:pPr marL="457200" lvl="1" indent="0">
              <a:buNone/>
            </a:pPr>
            <a:endParaRPr lang="en-US" dirty="0"/>
          </a:p>
          <a:p>
            <a:pPr marL="457200" lvl="1" indent="0">
              <a:buNone/>
            </a:pPr>
            <a:endParaRPr lang="en-US" dirty="0"/>
          </a:p>
          <a:p>
            <a:pPr lvl="1"/>
            <a:endParaRPr lang="en-US" dirty="0"/>
          </a:p>
        </p:txBody>
      </p:sp>
      <p:sp>
        <p:nvSpPr>
          <p:cNvPr id="4" name="TextBox 3"/>
          <p:cNvSpPr txBox="1"/>
          <p:nvPr/>
        </p:nvSpPr>
        <p:spPr>
          <a:xfrm>
            <a:off x="155448" y="5986139"/>
            <a:ext cx="8990012" cy="830997"/>
          </a:xfrm>
          <a:prstGeom prst="rect">
            <a:avLst/>
          </a:prstGeom>
          <a:noFill/>
        </p:spPr>
        <p:txBody>
          <a:bodyPr wrap="square" rtlCol="0">
            <a:spAutoFit/>
          </a:bodyPr>
          <a:lstStyle/>
          <a:p>
            <a:r>
              <a:rPr lang="en-US" sz="1600" i="1" dirty="0"/>
              <a:t>*Follow recommended infection prevention and control measures, including putting on (donning) and taking off (doffing) recommended proper personal protective equipment (PPE) when collecting respiratory specimens from a patient with suspected  A(H7N9) virus infection</a:t>
            </a:r>
          </a:p>
        </p:txBody>
      </p:sp>
    </p:spTree>
    <p:extLst>
      <p:ext uri="{BB962C8B-B14F-4D97-AF65-F5344CB8AC3E}">
        <p14:creationId xmlns:p14="http://schemas.microsoft.com/office/powerpoint/2010/main" val="220957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43000" y="2204188"/>
            <a:ext cx="6858000" cy="2387600"/>
          </a:xfrm>
        </p:spPr>
        <p:txBody>
          <a:bodyPr>
            <a:normAutofit fontScale="90000"/>
          </a:bodyPr>
          <a:lstStyle/>
          <a:p>
            <a:pPr eaLnBrk="1" hangingPunct="1"/>
            <a:r>
              <a:rPr lang="en-US" altLang="en-US" dirty="0"/>
              <a:t>Assessing Patients with Suspected </a:t>
            </a:r>
            <a:br>
              <a:rPr lang="en-US" altLang="en-US" dirty="0"/>
            </a:br>
            <a:r>
              <a:rPr lang="en-US" altLang="en-US" dirty="0"/>
              <a:t>Novel Influenza A Virus Infection</a:t>
            </a:r>
          </a:p>
        </p:txBody>
      </p:sp>
    </p:spTree>
    <p:extLst>
      <p:ext uri="{BB962C8B-B14F-4D97-AF65-F5344CB8AC3E}">
        <p14:creationId xmlns:p14="http://schemas.microsoft.com/office/powerpoint/2010/main" val="306735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Novel Influenza A Virus Infections</a:t>
            </a:r>
          </a:p>
        </p:txBody>
      </p:sp>
      <p:sp>
        <p:nvSpPr>
          <p:cNvPr id="3" name="Content Placeholder 2"/>
          <p:cNvSpPr>
            <a:spLocks noGrp="1"/>
          </p:cNvSpPr>
          <p:nvPr>
            <p:ph idx="1"/>
          </p:nvPr>
        </p:nvSpPr>
        <p:spPr>
          <a:xfrm>
            <a:off x="263471" y="805912"/>
            <a:ext cx="8694549" cy="6251381"/>
          </a:xfrm>
        </p:spPr>
        <p:txBody>
          <a:bodyPr>
            <a:normAutofit lnSpcReduction="10000"/>
          </a:bodyPr>
          <a:lstStyle/>
          <a:p>
            <a:pPr marL="0" indent="0">
              <a:buNone/>
            </a:pPr>
            <a:r>
              <a:rPr lang="en-US" dirty="0"/>
              <a:t>If a patient tests negative for a novel influenza A virus BUT the clinician has a high clinical and epidemiological suspicion:</a:t>
            </a:r>
          </a:p>
          <a:p>
            <a:pPr marL="0" indent="0">
              <a:buNone/>
            </a:pPr>
            <a:endParaRPr lang="en-US" dirty="0"/>
          </a:p>
          <a:p>
            <a:pPr lvl="1"/>
            <a:r>
              <a:rPr lang="en-US" dirty="0"/>
              <a:t>Continue antiviral treatment </a:t>
            </a:r>
          </a:p>
          <a:p>
            <a:pPr lvl="1"/>
            <a:endParaRPr lang="en-US" dirty="0"/>
          </a:p>
          <a:p>
            <a:pPr lvl="1"/>
            <a:r>
              <a:rPr lang="en-US" dirty="0"/>
              <a:t>Collect additional respiratory tract specimens from multiple sites at multiple times</a:t>
            </a:r>
          </a:p>
          <a:p>
            <a:pPr lvl="1"/>
            <a:endParaRPr lang="en-US" dirty="0"/>
          </a:p>
          <a:p>
            <a:pPr lvl="1"/>
            <a:r>
              <a:rPr lang="en-US" dirty="0"/>
              <a:t>Re-test</a:t>
            </a:r>
          </a:p>
          <a:p>
            <a:pPr lvl="1"/>
            <a:endParaRPr lang="en-US" dirty="0"/>
          </a:p>
          <a:p>
            <a:pPr lvl="1"/>
            <a:r>
              <a:rPr lang="en-US" dirty="0"/>
              <a:t>Continue recommended infection control and isolation procedures</a:t>
            </a:r>
          </a:p>
          <a:p>
            <a:pPr marL="4572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32296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a:t>
            </a:r>
          </a:p>
        </p:txBody>
      </p:sp>
      <p:sp>
        <p:nvSpPr>
          <p:cNvPr id="48131" name="Content Placeholder 3"/>
          <p:cNvSpPr>
            <a:spLocks noGrp="1"/>
          </p:cNvSpPr>
          <p:nvPr>
            <p:ph idx="1"/>
          </p:nvPr>
        </p:nvSpPr>
        <p:spPr>
          <a:xfrm>
            <a:off x="457200" y="914400"/>
            <a:ext cx="8229600" cy="5068389"/>
          </a:xfrm>
        </p:spPr>
        <p:txBody>
          <a:bodyPr>
            <a:normAutofit/>
          </a:bodyPr>
          <a:lstStyle/>
          <a:p>
            <a:pPr algn="ctr" eaLnBrk="1" hangingPunct="1">
              <a:buFontTx/>
              <a:buNone/>
            </a:pPr>
            <a:endParaRPr lang="en-US" altLang="en-US" sz="4300" b="1" dirty="0">
              <a:solidFill>
                <a:srgbClr val="9FE8F9"/>
              </a:solidFill>
            </a:endParaRPr>
          </a:p>
          <a:p>
            <a:pPr marL="0" indent="0">
              <a:buNone/>
            </a:pPr>
            <a:r>
              <a:rPr lang="en-US" altLang="en-US" sz="4400" b="1" dirty="0"/>
              <a:t>What are the optimal specimens to collect from an ambulatory suspected case of novel influenza A virus infection? </a:t>
            </a: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40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 answer</a:t>
            </a:r>
          </a:p>
        </p:txBody>
      </p:sp>
      <p:sp>
        <p:nvSpPr>
          <p:cNvPr id="48131" name="Content Placeholder 3"/>
          <p:cNvSpPr>
            <a:spLocks noGrp="1"/>
          </p:cNvSpPr>
          <p:nvPr>
            <p:ph idx="1"/>
          </p:nvPr>
        </p:nvSpPr>
        <p:spPr>
          <a:xfrm>
            <a:off x="457200" y="914400"/>
            <a:ext cx="8229600" cy="5617029"/>
          </a:xfrm>
        </p:spPr>
        <p:txBody>
          <a:bodyPr>
            <a:normAutofit fontScale="92500"/>
          </a:bodyPr>
          <a:lstStyle/>
          <a:p>
            <a:pPr marL="0" indent="0">
              <a:buNone/>
            </a:pPr>
            <a:r>
              <a:rPr lang="en-US" altLang="en-US" sz="4300" b="1" dirty="0"/>
              <a:t>What are the optimal specimens to collect from an ambulatory suspected case of novel influenza A virus infection?</a:t>
            </a:r>
          </a:p>
          <a:p>
            <a:pPr marL="0" indent="0">
              <a:buNone/>
            </a:pPr>
            <a:endParaRPr lang="en-US" sz="4400" dirty="0"/>
          </a:p>
          <a:p>
            <a:pPr marL="0" indent="0">
              <a:buNone/>
            </a:pPr>
            <a:r>
              <a:rPr lang="en-US" sz="4300" dirty="0">
                <a:solidFill>
                  <a:srgbClr val="FF0000"/>
                </a:solidFill>
              </a:rPr>
              <a:t>Nasopharyngeal swab or nasal swab combined with a throat swab</a:t>
            </a:r>
            <a:endParaRPr lang="en-US" altLang="en-US" sz="4300" dirty="0">
              <a:solidFill>
                <a:srgbClr val="FF0000"/>
              </a:solidFill>
            </a:endParaRPr>
          </a:p>
          <a:p>
            <a:pPr marL="0" indent="0">
              <a:buNone/>
            </a:pPr>
            <a:r>
              <a:rPr lang="en-US" altLang="en-US" sz="4400" b="1" dirty="0"/>
              <a:t> </a:t>
            </a: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41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a:t>
            </a:r>
          </a:p>
        </p:txBody>
      </p:sp>
      <p:sp>
        <p:nvSpPr>
          <p:cNvPr id="48131" name="Content Placeholder 3"/>
          <p:cNvSpPr>
            <a:spLocks noGrp="1"/>
          </p:cNvSpPr>
          <p:nvPr>
            <p:ph idx="1"/>
          </p:nvPr>
        </p:nvSpPr>
        <p:spPr>
          <a:xfrm>
            <a:off x="457200" y="914400"/>
            <a:ext cx="8229600" cy="5068389"/>
          </a:xfrm>
        </p:spPr>
        <p:txBody>
          <a:bodyPr>
            <a:normAutofit/>
          </a:bodyPr>
          <a:lstStyle/>
          <a:p>
            <a:pPr algn="ctr" eaLnBrk="1" hangingPunct="1">
              <a:buFontTx/>
              <a:buNone/>
            </a:pPr>
            <a:endParaRPr lang="en-US" altLang="en-US" sz="4300" b="1" dirty="0">
              <a:solidFill>
                <a:srgbClr val="9FE8F9"/>
              </a:solidFill>
            </a:endParaRPr>
          </a:p>
          <a:p>
            <a:pPr marL="0" indent="0">
              <a:buNone/>
            </a:pPr>
            <a:r>
              <a:rPr lang="en-US" altLang="en-US" sz="4400" b="1" dirty="0"/>
              <a:t>What are the optimal specimens to collect from hospitalized patients with suspected novel influenza A virus infections? </a:t>
            </a: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9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 - answer</a:t>
            </a:r>
          </a:p>
        </p:txBody>
      </p:sp>
      <p:sp>
        <p:nvSpPr>
          <p:cNvPr id="48131" name="Content Placeholder 3"/>
          <p:cNvSpPr>
            <a:spLocks noGrp="1"/>
          </p:cNvSpPr>
          <p:nvPr>
            <p:ph idx="1"/>
          </p:nvPr>
        </p:nvSpPr>
        <p:spPr>
          <a:xfrm>
            <a:off x="300251" y="818866"/>
            <a:ext cx="8397155" cy="5830128"/>
          </a:xfrm>
        </p:spPr>
        <p:txBody>
          <a:bodyPr>
            <a:normAutofit fontScale="77500" lnSpcReduction="20000"/>
          </a:bodyPr>
          <a:lstStyle/>
          <a:p>
            <a:pPr marL="0" indent="0">
              <a:buNone/>
            </a:pPr>
            <a:r>
              <a:rPr lang="en-US" altLang="en-US" dirty="0"/>
              <a:t>What are the optimal specimens to collect from hospitalized patients with suspected novel influenza A virus infections? </a:t>
            </a:r>
          </a:p>
          <a:p>
            <a:pPr>
              <a:buNone/>
            </a:pPr>
            <a:endParaRPr lang="en-US" altLang="en-US" sz="2400" dirty="0"/>
          </a:p>
          <a:p>
            <a:pPr>
              <a:buNone/>
            </a:pPr>
            <a:endParaRPr lang="en-US" altLang="en-US" sz="2400" dirty="0"/>
          </a:p>
          <a:p>
            <a:pPr>
              <a:buNone/>
            </a:pPr>
            <a:r>
              <a:rPr lang="en-US" altLang="en-US" sz="2900" dirty="0">
                <a:solidFill>
                  <a:srgbClr val="FF0000"/>
                </a:solidFill>
              </a:rPr>
              <a:t>Answer:</a:t>
            </a:r>
          </a:p>
          <a:p>
            <a:pPr>
              <a:buNone/>
            </a:pPr>
            <a:endParaRPr lang="en-US" altLang="en-US" sz="2900" dirty="0">
              <a:solidFill>
                <a:srgbClr val="FF0000"/>
              </a:solidFill>
            </a:endParaRPr>
          </a:p>
          <a:p>
            <a:pPr>
              <a:buNone/>
            </a:pPr>
            <a:r>
              <a:rPr lang="en-US" altLang="en-US" sz="2900" u="sng" dirty="0">
                <a:solidFill>
                  <a:srgbClr val="FF0000"/>
                </a:solidFill>
              </a:rPr>
              <a:t>If the patient is not intubated</a:t>
            </a:r>
            <a:r>
              <a:rPr lang="en-US" altLang="en-US" sz="2900" dirty="0">
                <a:solidFill>
                  <a:srgbClr val="FF0000"/>
                </a:solidFill>
              </a:rPr>
              <a:t>:</a:t>
            </a:r>
          </a:p>
          <a:p>
            <a:r>
              <a:rPr lang="en-US" dirty="0">
                <a:solidFill>
                  <a:srgbClr val="FF0000"/>
                </a:solidFill>
              </a:rPr>
              <a:t>Nasopharyngeal swab </a:t>
            </a:r>
          </a:p>
          <a:p>
            <a:r>
              <a:rPr lang="en-US" dirty="0">
                <a:solidFill>
                  <a:srgbClr val="FF0000"/>
                </a:solidFill>
              </a:rPr>
              <a:t>Nasal swab combined with a throat swab</a:t>
            </a:r>
            <a:endParaRPr lang="en-US" altLang="en-US" dirty="0">
              <a:solidFill>
                <a:srgbClr val="FF0000"/>
              </a:solidFill>
            </a:endParaRPr>
          </a:p>
          <a:p>
            <a:endParaRPr lang="en-US" altLang="en-US" sz="2900" dirty="0">
              <a:solidFill>
                <a:srgbClr val="FF0000"/>
              </a:solidFill>
            </a:endParaRPr>
          </a:p>
          <a:p>
            <a:pPr>
              <a:buNone/>
            </a:pPr>
            <a:endParaRPr lang="en-US" altLang="en-US" sz="2900" dirty="0">
              <a:solidFill>
                <a:srgbClr val="FF0000"/>
              </a:solidFill>
            </a:endParaRPr>
          </a:p>
          <a:p>
            <a:pPr>
              <a:buNone/>
            </a:pPr>
            <a:r>
              <a:rPr lang="en-US" altLang="en-US" sz="2900" u="sng" dirty="0">
                <a:solidFill>
                  <a:srgbClr val="FF0000"/>
                </a:solidFill>
              </a:rPr>
              <a:t>Only if the patient is already intubated </a:t>
            </a:r>
          </a:p>
          <a:p>
            <a:pPr>
              <a:buNone/>
            </a:pPr>
            <a:r>
              <a:rPr lang="en-US" altLang="en-US" sz="2900" dirty="0">
                <a:solidFill>
                  <a:srgbClr val="FF0000"/>
                </a:solidFill>
              </a:rPr>
              <a:t>(mechanically ventilated patients):</a:t>
            </a:r>
          </a:p>
          <a:p>
            <a:r>
              <a:rPr lang="en-US" altLang="en-US" sz="2900" dirty="0">
                <a:solidFill>
                  <a:srgbClr val="FF0000"/>
                </a:solidFill>
              </a:rPr>
              <a:t>Endotracheal tube aspirate</a:t>
            </a:r>
          </a:p>
          <a:p>
            <a:r>
              <a:rPr lang="en-US" altLang="en-US" sz="2900" dirty="0">
                <a:solidFill>
                  <a:srgbClr val="FF0000"/>
                </a:solidFill>
              </a:rPr>
              <a:t>Paired with NP swab</a:t>
            </a:r>
          </a:p>
          <a:p>
            <a:pPr>
              <a:buNone/>
            </a:pPr>
            <a:endParaRPr lang="en-US" altLang="en-US" sz="2900" dirty="0">
              <a:solidFill>
                <a:srgbClr val="FF0000"/>
              </a:solidFill>
            </a:endParaRP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13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0393" y="0"/>
            <a:ext cx="8229600" cy="1143000"/>
          </a:xfrm>
        </p:spPr>
        <p:txBody>
          <a:bodyPr/>
          <a:lstStyle/>
          <a:p>
            <a:pPr eaLnBrk="1" hangingPunct="1"/>
            <a:r>
              <a:rPr lang="en-US" altLang="en-US" dirty="0"/>
              <a:t>Diagnosis of Novel Influenza A Virus Infections</a:t>
            </a:r>
          </a:p>
        </p:txBody>
      </p:sp>
      <p:sp>
        <p:nvSpPr>
          <p:cNvPr id="60419" name="Rectangle 3"/>
          <p:cNvSpPr>
            <a:spLocks noGrp="1" noChangeArrowheads="1"/>
          </p:cNvSpPr>
          <p:nvPr>
            <p:ph idx="1"/>
          </p:nvPr>
        </p:nvSpPr>
        <p:spPr>
          <a:xfrm>
            <a:off x="490393" y="723331"/>
            <a:ext cx="8339708" cy="6134669"/>
          </a:xfrm>
        </p:spPr>
        <p:txBody>
          <a:bodyPr>
            <a:normAutofit fontScale="85000" lnSpcReduction="20000"/>
          </a:bodyPr>
          <a:lstStyle/>
          <a:p>
            <a:pPr eaLnBrk="1" hangingPunct="1">
              <a:lnSpc>
                <a:spcPct val="90000"/>
              </a:lnSpc>
              <a:buFontTx/>
              <a:buNone/>
            </a:pPr>
            <a:r>
              <a:rPr lang="en-US" altLang="en-US" sz="3000" u="sng" dirty="0"/>
              <a:t>Tests on respiratory specimens</a:t>
            </a:r>
            <a:endParaRPr lang="en-US" altLang="en-US" sz="2400" u="sng" dirty="0"/>
          </a:p>
          <a:p>
            <a:pPr eaLnBrk="1" hangingPunct="1">
              <a:lnSpc>
                <a:spcPct val="90000"/>
              </a:lnSpc>
            </a:pPr>
            <a:r>
              <a:rPr lang="en-US" altLang="en-US" sz="2800" dirty="0"/>
              <a:t>PCR-based techniques:  most sensitive</a:t>
            </a:r>
          </a:p>
          <a:p>
            <a:pPr lvl="1">
              <a:lnSpc>
                <a:spcPct val="90000"/>
              </a:lnSpc>
            </a:pPr>
            <a:endParaRPr lang="en-US" altLang="en-US" sz="1000" dirty="0"/>
          </a:p>
          <a:p>
            <a:pPr eaLnBrk="1" hangingPunct="1">
              <a:lnSpc>
                <a:spcPct val="90000"/>
              </a:lnSpc>
            </a:pPr>
            <a:r>
              <a:rPr lang="en-US" altLang="en-US" sz="2800" dirty="0"/>
              <a:t>Virus isolation</a:t>
            </a:r>
          </a:p>
          <a:p>
            <a:pPr eaLnBrk="1" hangingPunct="1">
              <a:lnSpc>
                <a:spcPct val="90000"/>
              </a:lnSpc>
            </a:pPr>
            <a:endParaRPr lang="en-US" altLang="en-US" sz="2800" dirty="0"/>
          </a:p>
          <a:p>
            <a:pPr marL="0" indent="0" eaLnBrk="1" hangingPunct="1">
              <a:lnSpc>
                <a:spcPct val="90000"/>
              </a:lnSpc>
              <a:buNone/>
            </a:pPr>
            <a:r>
              <a:rPr lang="en-US" altLang="en-US" sz="2800" u="sng" dirty="0"/>
              <a:t>Specimens from</a:t>
            </a:r>
            <a:r>
              <a:rPr lang="en-US" altLang="en-US" sz="2800" dirty="0"/>
              <a:t>:</a:t>
            </a:r>
          </a:p>
          <a:p>
            <a:pPr eaLnBrk="1" hangingPunct="1">
              <a:lnSpc>
                <a:spcPct val="90000"/>
              </a:lnSpc>
            </a:pPr>
            <a:r>
              <a:rPr lang="en-US" altLang="en-US" sz="2800" dirty="0"/>
              <a:t>Suspected/probable cases: test by RT-PCR</a:t>
            </a:r>
          </a:p>
          <a:p>
            <a:pPr eaLnBrk="1" hangingPunct="1">
              <a:lnSpc>
                <a:spcPct val="90000"/>
              </a:lnSpc>
            </a:pPr>
            <a:r>
              <a:rPr lang="en-US" altLang="en-US" sz="2800" dirty="0"/>
              <a:t>“Un-</a:t>
            </a:r>
            <a:r>
              <a:rPr lang="en-US" altLang="en-US" sz="2800" dirty="0" err="1"/>
              <a:t>subtypable</a:t>
            </a:r>
            <a:r>
              <a:rPr lang="en-US" altLang="en-US" sz="2800" dirty="0"/>
              <a:t>” results: send to a WHO Collaborating Centre for further testing per WHO H7 surveillance guidance</a:t>
            </a:r>
          </a:p>
          <a:p>
            <a:pPr eaLnBrk="1" hangingPunct="1">
              <a:lnSpc>
                <a:spcPct val="90000"/>
              </a:lnSpc>
            </a:pPr>
            <a:endParaRPr lang="en-US" altLang="en-US" sz="2800" dirty="0"/>
          </a:p>
          <a:p>
            <a:pPr eaLnBrk="1" hangingPunct="1">
              <a:lnSpc>
                <a:spcPct val="90000"/>
              </a:lnSpc>
            </a:pPr>
            <a:endParaRPr lang="en-US" altLang="en-US" sz="2800" dirty="0"/>
          </a:p>
          <a:p>
            <a:pPr marL="0" indent="0" eaLnBrk="1" hangingPunct="1">
              <a:lnSpc>
                <a:spcPct val="90000"/>
              </a:lnSpc>
              <a:buNone/>
            </a:pPr>
            <a:r>
              <a:rPr lang="en-US" altLang="en-US" sz="2800" u="sng" dirty="0"/>
              <a:t>Not recommended / should not be used to confirm novel influenza infection</a:t>
            </a:r>
            <a:r>
              <a:rPr lang="en-US" altLang="en-US" sz="2800" dirty="0"/>
              <a:t>:</a:t>
            </a:r>
          </a:p>
          <a:p>
            <a:pPr eaLnBrk="1" hangingPunct="1">
              <a:lnSpc>
                <a:spcPct val="90000"/>
              </a:lnSpc>
            </a:pPr>
            <a:endParaRPr lang="en-US" altLang="en-US" sz="1000" dirty="0"/>
          </a:p>
          <a:p>
            <a:pPr eaLnBrk="1" hangingPunct="1">
              <a:lnSpc>
                <a:spcPct val="90000"/>
              </a:lnSpc>
            </a:pPr>
            <a:r>
              <a:rPr lang="en-US" altLang="en-US" sz="2800" dirty="0"/>
              <a:t>Immunofluorescence</a:t>
            </a:r>
          </a:p>
          <a:p>
            <a:pPr eaLnBrk="1" hangingPunct="1">
              <a:lnSpc>
                <a:spcPct val="90000"/>
              </a:lnSpc>
            </a:pPr>
            <a:endParaRPr lang="en-US" altLang="en-US" sz="1000" dirty="0"/>
          </a:p>
          <a:p>
            <a:pPr eaLnBrk="1" hangingPunct="1">
              <a:lnSpc>
                <a:spcPct val="90000"/>
              </a:lnSpc>
            </a:pPr>
            <a:r>
              <a:rPr lang="en-US" altLang="en-US" sz="2800" dirty="0"/>
              <a:t>Rapid antigen detection (influenza A or B virus)</a:t>
            </a:r>
          </a:p>
          <a:p>
            <a:pPr lvl="1"/>
            <a:r>
              <a:rPr lang="en-US" altLang="en-US" sz="2200" dirty="0"/>
              <a:t>Very low accuracy to detect novel influenza A viruses</a:t>
            </a:r>
          </a:p>
          <a:p>
            <a:pPr lvl="1"/>
            <a:r>
              <a:rPr lang="en-US" altLang="en-US" sz="2200" dirty="0"/>
              <a:t>Cannot distinguish seasonal influenza A virus from novel influenza A virus</a:t>
            </a:r>
          </a:p>
          <a:p>
            <a:pPr marL="457200" lvl="1" indent="0" eaLnBrk="1" hangingPunct="1">
              <a:lnSpc>
                <a:spcPct val="90000"/>
              </a:lnSpc>
              <a:buNone/>
            </a:pPr>
            <a:endParaRPr lang="en-US" altLang="en-US" sz="1200" dirty="0"/>
          </a:p>
          <a:p>
            <a:pPr eaLnBrk="1" hangingPunct="1">
              <a:lnSpc>
                <a:spcPct val="90000"/>
              </a:lnSpc>
              <a:buFontTx/>
              <a:buNone/>
            </a:pPr>
            <a:endParaRPr lang="en-US" altLang="en-US" sz="2400" dirty="0"/>
          </a:p>
        </p:txBody>
      </p:sp>
    </p:spTree>
    <p:extLst>
      <p:ext uri="{BB962C8B-B14F-4D97-AF65-F5344CB8AC3E}">
        <p14:creationId xmlns:p14="http://schemas.microsoft.com/office/powerpoint/2010/main" val="3470377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0393" y="0"/>
            <a:ext cx="8229600" cy="1143000"/>
          </a:xfrm>
        </p:spPr>
        <p:txBody>
          <a:bodyPr/>
          <a:lstStyle/>
          <a:p>
            <a:pPr eaLnBrk="1" hangingPunct="1"/>
            <a:r>
              <a:rPr lang="en-US" altLang="en-US" dirty="0"/>
              <a:t>Diagnosis of Novel Influenza A Virus Infections</a:t>
            </a:r>
          </a:p>
        </p:txBody>
      </p:sp>
      <p:sp>
        <p:nvSpPr>
          <p:cNvPr id="60419" name="Rectangle 3"/>
          <p:cNvSpPr>
            <a:spLocks noGrp="1" noChangeArrowheads="1"/>
          </p:cNvSpPr>
          <p:nvPr>
            <p:ph idx="1"/>
          </p:nvPr>
        </p:nvSpPr>
        <p:spPr>
          <a:xfrm>
            <a:off x="457200" y="914400"/>
            <a:ext cx="7955107" cy="5760720"/>
          </a:xfrm>
        </p:spPr>
        <p:txBody>
          <a:bodyPr>
            <a:normAutofit fontScale="92500" lnSpcReduction="10000"/>
          </a:bodyPr>
          <a:lstStyle/>
          <a:p>
            <a:pPr eaLnBrk="1" hangingPunct="1">
              <a:lnSpc>
                <a:spcPct val="90000"/>
              </a:lnSpc>
              <a:buFontTx/>
              <a:buNone/>
            </a:pPr>
            <a:r>
              <a:rPr lang="en-US" altLang="en-US" sz="2400" u="sng" dirty="0"/>
              <a:t>Tests on serum </a:t>
            </a:r>
          </a:p>
          <a:p>
            <a:pPr eaLnBrk="1" hangingPunct="1">
              <a:lnSpc>
                <a:spcPct val="90000"/>
              </a:lnSpc>
            </a:pPr>
            <a:r>
              <a:rPr lang="en-US" altLang="en-US" sz="2400" dirty="0"/>
              <a:t>Measurement of specific antibodies (retrospective diagnosis)</a:t>
            </a:r>
          </a:p>
          <a:p>
            <a:pPr eaLnBrk="1" hangingPunct="1">
              <a:lnSpc>
                <a:spcPct val="90000"/>
              </a:lnSpc>
            </a:pPr>
            <a:r>
              <a:rPr lang="en-US" altLang="en-US" sz="2400" dirty="0"/>
              <a:t>Paired sera preferred</a:t>
            </a:r>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marL="0" indent="0" eaLnBrk="1" hangingPunct="1">
              <a:lnSpc>
                <a:spcPct val="90000"/>
              </a:lnSpc>
              <a:buNone/>
            </a:pPr>
            <a:r>
              <a:rPr lang="en-US" altLang="en-US" sz="2400" u="sng" dirty="0"/>
              <a:t>Optimal time ranges for sera collection</a:t>
            </a:r>
            <a:r>
              <a:rPr lang="en-US" altLang="en-US" sz="2400" dirty="0"/>
              <a:t>:</a:t>
            </a:r>
          </a:p>
          <a:p>
            <a:pPr>
              <a:lnSpc>
                <a:spcPct val="90000"/>
              </a:lnSpc>
            </a:pPr>
            <a:r>
              <a:rPr lang="en-US" altLang="en-US" sz="2400" dirty="0"/>
              <a:t>Acute-phase: </a:t>
            </a:r>
            <a:r>
              <a:rPr lang="en-US" sz="2400" dirty="0"/>
              <a:t>within 7 days of illness onset</a:t>
            </a:r>
            <a:endParaRPr lang="en-US" altLang="en-US" sz="2400" dirty="0"/>
          </a:p>
          <a:p>
            <a:pPr>
              <a:lnSpc>
                <a:spcPct val="90000"/>
              </a:lnSpc>
            </a:pPr>
            <a:r>
              <a:rPr lang="en-US" altLang="en-US" sz="2400" dirty="0"/>
              <a:t>Convalescent-phase: </a:t>
            </a:r>
            <a:r>
              <a:rPr lang="en-US" sz="2400" dirty="0"/>
              <a:t>2-4 weeks after illness onset</a:t>
            </a:r>
          </a:p>
          <a:p>
            <a:pPr>
              <a:lnSpc>
                <a:spcPct val="90000"/>
              </a:lnSpc>
            </a:pPr>
            <a:endParaRPr lang="en-US" altLang="en-US" sz="2400" dirty="0">
              <a:solidFill>
                <a:srgbClr val="FF0000"/>
              </a:solidFill>
            </a:endParaRPr>
          </a:p>
          <a:p>
            <a:pPr marL="0" indent="0">
              <a:lnSpc>
                <a:spcPct val="90000"/>
              </a:lnSpc>
              <a:buNone/>
            </a:pPr>
            <a:endParaRPr lang="en-US" altLang="en-US" sz="2400" dirty="0">
              <a:solidFill>
                <a:srgbClr val="FF0000"/>
              </a:solidFill>
            </a:endParaRPr>
          </a:p>
          <a:p>
            <a:pPr eaLnBrk="1" hangingPunct="1">
              <a:lnSpc>
                <a:spcPct val="90000"/>
              </a:lnSpc>
              <a:buFontTx/>
              <a:buNone/>
            </a:pPr>
            <a:endParaRPr lang="en-US" altLang="en-US" sz="2400" dirty="0"/>
          </a:p>
          <a:p>
            <a:pPr eaLnBrk="1" hangingPunct="1">
              <a:lnSpc>
                <a:spcPct val="90000"/>
              </a:lnSpc>
              <a:buFontTx/>
              <a:buNone/>
            </a:pPr>
            <a:endParaRPr lang="en-US" altLang="en-US" sz="2400" dirty="0"/>
          </a:p>
          <a:p>
            <a:pPr eaLnBrk="1" hangingPunct="1">
              <a:lnSpc>
                <a:spcPct val="90000"/>
              </a:lnSpc>
              <a:buFontTx/>
              <a:buNone/>
            </a:pPr>
            <a:r>
              <a:rPr lang="en-US" altLang="en-US" sz="2400" u="sng" dirty="0"/>
              <a:t>Other tools</a:t>
            </a:r>
            <a:endParaRPr lang="en-US" altLang="en-US" sz="2400" u="sng" dirty="0">
              <a:solidFill>
                <a:schemeClr val="folHlink"/>
              </a:solidFill>
            </a:endParaRPr>
          </a:p>
          <a:p>
            <a:pPr eaLnBrk="1" hangingPunct="1">
              <a:lnSpc>
                <a:spcPct val="90000"/>
              </a:lnSpc>
            </a:pPr>
            <a:r>
              <a:rPr lang="en-US" altLang="en-US" sz="2400" dirty="0"/>
              <a:t>Chest X-Ray</a:t>
            </a:r>
          </a:p>
          <a:p>
            <a:pPr eaLnBrk="1" hangingPunct="1">
              <a:lnSpc>
                <a:spcPct val="90000"/>
              </a:lnSpc>
              <a:buFontTx/>
              <a:buNone/>
            </a:pPr>
            <a:endParaRPr lang="en-US" altLang="en-US" sz="2400" dirty="0"/>
          </a:p>
        </p:txBody>
      </p:sp>
    </p:spTree>
    <p:extLst>
      <p:ext uri="{BB962C8B-B14F-4D97-AF65-F5344CB8AC3E}">
        <p14:creationId xmlns:p14="http://schemas.microsoft.com/office/powerpoint/2010/main" val="339020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a:t>
            </a:r>
          </a:p>
        </p:txBody>
      </p:sp>
      <p:sp>
        <p:nvSpPr>
          <p:cNvPr id="48131" name="Content Placeholder 3"/>
          <p:cNvSpPr>
            <a:spLocks noGrp="1"/>
          </p:cNvSpPr>
          <p:nvPr>
            <p:ph idx="1"/>
          </p:nvPr>
        </p:nvSpPr>
        <p:spPr>
          <a:xfrm>
            <a:off x="457200" y="914400"/>
            <a:ext cx="8054788" cy="5734594"/>
          </a:xfrm>
        </p:spPr>
        <p:txBody>
          <a:bodyPr>
            <a:normAutofit/>
          </a:bodyPr>
          <a:lstStyle/>
          <a:p>
            <a:pPr marL="0" indent="0">
              <a:buNone/>
            </a:pPr>
            <a:r>
              <a:rPr lang="en-US" altLang="en-US" b="1" dirty="0"/>
              <a:t>What is the most sensitive and specific laboratory test for diagnosis of novel influenza A virus infections?</a:t>
            </a:r>
          </a:p>
          <a:p>
            <a:pPr marL="0" indent="0" algn="ctr">
              <a:buNone/>
            </a:pPr>
            <a:endParaRPr lang="en-US" altLang="en-US" dirty="0"/>
          </a:p>
          <a:p>
            <a:pPr marL="914400" lvl="1" indent="-514350">
              <a:buFont typeface="Arial" panose="020B0604020202020204" pitchFamily="34" charset="0"/>
              <a:buAutoNum type="alphaLcPeriod"/>
            </a:pPr>
            <a:r>
              <a:rPr lang="en-US" altLang="en-US" dirty="0"/>
              <a:t>Real-time RT-PCR</a:t>
            </a:r>
          </a:p>
          <a:p>
            <a:pPr marL="914400" lvl="1" indent="-514350">
              <a:buFont typeface="Arial" panose="020B0604020202020204" pitchFamily="34" charset="0"/>
              <a:buAutoNum type="alphaLcPeriod"/>
            </a:pPr>
            <a:r>
              <a:rPr lang="en-US" altLang="en-US" dirty="0"/>
              <a:t>Rapid influenza test</a:t>
            </a:r>
          </a:p>
          <a:p>
            <a:pPr marL="914400" lvl="1" indent="-514350">
              <a:buFont typeface="Arial" panose="020B0604020202020204" pitchFamily="34" charset="0"/>
              <a:buAutoNum type="alphaLcPeriod"/>
            </a:pPr>
            <a:r>
              <a:rPr lang="en-US" altLang="en-US" dirty="0"/>
              <a:t>Chest X-ray</a:t>
            </a:r>
          </a:p>
          <a:p>
            <a:pPr marL="914400" lvl="1" indent="-514350">
              <a:buFont typeface="Arial" panose="020B0604020202020204" pitchFamily="34" charset="0"/>
              <a:buAutoNum type="alphaLcPeriod"/>
            </a:pPr>
            <a:r>
              <a:rPr lang="en-US" altLang="en-US" dirty="0"/>
              <a:t>Serology</a:t>
            </a: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03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 answer</a:t>
            </a:r>
          </a:p>
        </p:txBody>
      </p:sp>
      <p:sp>
        <p:nvSpPr>
          <p:cNvPr id="48131" name="Content Placeholder 3"/>
          <p:cNvSpPr>
            <a:spLocks noGrp="1"/>
          </p:cNvSpPr>
          <p:nvPr>
            <p:ph idx="1"/>
          </p:nvPr>
        </p:nvSpPr>
        <p:spPr>
          <a:xfrm>
            <a:off x="457200" y="914400"/>
            <a:ext cx="8054788" cy="5734594"/>
          </a:xfrm>
        </p:spPr>
        <p:txBody>
          <a:bodyPr>
            <a:normAutofit/>
          </a:bodyPr>
          <a:lstStyle/>
          <a:p>
            <a:pPr marL="0" indent="0">
              <a:buNone/>
            </a:pPr>
            <a:r>
              <a:rPr lang="en-US" altLang="en-US" b="1" dirty="0"/>
              <a:t>What is the most sensitive and specific laboratory test for diagnosis of novel influenza A virus infections?</a:t>
            </a:r>
          </a:p>
          <a:p>
            <a:pPr marL="0" indent="0" algn="ctr">
              <a:buNone/>
            </a:pPr>
            <a:endParaRPr lang="en-US" altLang="en-US" dirty="0"/>
          </a:p>
          <a:p>
            <a:pPr marL="914400" lvl="1" indent="-514350">
              <a:buClr>
                <a:srgbClr val="FF0000"/>
              </a:buClr>
              <a:buFont typeface="Arial" panose="020B0604020202020204" pitchFamily="34" charset="0"/>
              <a:buAutoNum type="alphaLcPeriod"/>
            </a:pPr>
            <a:r>
              <a:rPr lang="en-US" altLang="en-US" sz="3200" b="1" dirty="0">
                <a:solidFill>
                  <a:srgbClr val="FF0000"/>
                </a:solidFill>
              </a:rPr>
              <a:t>Real-time RT-PCR</a:t>
            </a:r>
          </a:p>
          <a:p>
            <a:pPr marL="914400" lvl="1" indent="-514350">
              <a:buClr>
                <a:schemeClr val="tx2">
                  <a:lumMod val="75000"/>
                </a:schemeClr>
              </a:buClr>
              <a:buFont typeface="Arial" panose="020B0604020202020204" pitchFamily="34" charset="0"/>
              <a:buAutoNum type="alphaLcPeriod"/>
            </a:pPr>
            <a:r>
              <a:rPr lang="en-US" altLang="en-US" dirty="0">
                <a:solidFill>
                  <a:srgbClr val="E4E4E1"/>
                </a:solidFill>
              </a:rPr>
              <a:t>Rapid influenza test</a:t>
            </a:r>
          </a:p>
          <a:p>
            <a:pPr marL="914400" lvl="1" indent="-514350">
              <a:buClr>
                <a:schemeClr val="tx2">
                  <a:lumMod val="75000"/>
                </a:schemeClr>
              </a:buClr>
              <a:buFont typeface="Arial" panose="020B0604020202020204" pitchFamily="34" charset="0"/>
              <a:buAutoNum type="alphaLcPeriod"/>
            </a:pPr>
            <a:r>
              <a:rPr lang="en-US" altLang="en-US" dirty="0">
                <a:solidFill>
                  <a:srgbClr val="E4E4E1"/>
                </a:solidFill>
              </a:rPr>
              <a:t>Chest X-ray</a:t>
            </a:r>
          </a:p>
          <a:p>
            <a:pPr marL="914400" lvl="1" indent="-514350">
              <a:buClr>
                <a:schemeClr val="tx2">
                  <a:lumMod val="75000"/>
                </a:schemeClr>
              </a:buClr>
              <a:buFont typeface="Arial" panose="020B0604020202020204" pitchFamily="34" charset="0"/>
              <a:buAutoNum type="alphaLcPeriod"/>
            </a:pPr>
            <a:r>
              <a:rPr lang="en-US" altLang="en-US" dirty="0">
                <a:solidFill>
                  <a:srgbClr val="E4E4E1"/>
                </a:solidFill>
              </a:rPr>
              <a:t>Serology</a:t>
            </a:r>
          </a:p>
          <a:p>
            <a:pPr eaLnBrk="1" hangingPunct="1">
              <a:buFontTx/>
              <a:buNone/>
            </a:pPr>
            <a:endParaRPr lang="en-US" altLang="en-US" sz="2400" b="1"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63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77863" y="3563813"/>
            <a:ext cx="7788275" cy="1143000"/>
          </a:xfrm>
        </p:spPr>
        <p:txBody>
          <a:bodyPr>
            <a:normAutofit fontScale="90000"/>
          </a:bodyPr>
          <a:lstStyle/>
          <a:p>
            <a:pPr eaLnBrk="1" hangingPunct="1"/>
            <a:r>
              <a:rPr lang="en-US" altLang="en-US" dirty="0">
                <a:solidFill>
                  <a:srgbClr val="003399"/>
                </a:solidFill>
              </a:rPr>
              <a:t>Clinical Management of Patients with Suspected Novel Influenza A Virus Infections</a:t>
            </a:r>
          </a:p>
        </p:txBody>
      </p:sp>
    </p:spTree>
    <p:extLst>
      <p:ext uri="{BB962C8B-B14F-4D97-AF65-F5344CB8AC3E}">
        <p14:creationId xmlns:p14="http://schemas.microsoft.com/office/powerpoint/2010/main" val="39648618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Assessing Patients with Suspected Infections</a:t>
            </a:r>
          </a:p>
        </p:txBody>
      </p:sp>
      <p:sp>
        <p:nvSpPr>
          <p:cNvPr id="43011" name="Rectangle 3"/>
          <p:cNvSpPr>
            <a:spLocks noGrp="1" noChangeArrowheads="1"/>
          </p:cNvSpPr>
          <p:nvPr>
            <p:ph idx="1"/>
          </p:nvPr>
        </p:nvSpPr>
        <p:spPr>
          <a:xfrm>
            <a:off x="457200" y="914400"/>
            <a:ext cx="8229600" cy="4895850"/>
          </a:xfrm>
        </p:spPr>
        <p:txBody>
          <a:bodyPr/>
          <a:lstStyle/>
          <a:p>
            <a:pPr marL="0" indent="0" eaLnBrk="1" fontAlgn="ctr" hangingPunct="1">
              <a:buFontTx/>
              <a:buNone/>
            </a:pPr>
            <a:r>
              <a:rPr lang="en-US" altLang="en-US" sz="2800" dirty="0"/>
              <a:t>Does the patient have findings consistent with novel influenza A virus infection?</a:t>
            </a:r>
          </a:p>
          <a:p>
            <a:pPr marL="0" indent="0" eaLnBrk="1" hangingPunct="1"/>
            <a:endParaRPr lang="en-US" altLang="en-US" sz="1200" dirty="0"/>
          </a:p>
          <a:p>
            <a:pPr marL="909638" lvl="1" indent="-503238" eaLnBrk="1" hangingPunct="1">
              <a:buFontTx/>
              <a:buAutoNum type="arabicPeriod"/>
            </a:pPr>
            <a:r>
              <a:rPr lang="en-US" altLang="en-US" dirty="0"/>
              <a:t>Collect clinical history and data on clinical findings </a:t>
            </a:r>
          </a:p>
          <a:p>
            <a:pPr marL="909638" lvl="1" indent="-503238" eaLnBrk="1" hangingPunct="1">
              <a:buFontTx/>
              <a:buAutoNum type="arabicPeriod"/>
            </a:pPr>
            <a:endParaRPr lang="en-US" altLang="en-US" sz="1200" dirty="0"/>
          </a:p>
          <a:p>
            <a:pPr marL="909638" lvl="1" indent="-503238" eaLnBrk="1" hangingPunct="1">
              <a:buFontTx/>
              <a:buAutoNum type="arabicPeriod"/>
            </a:pPr>
            <a:r>
              <a:rPr lang="en-US" altLang="en-US" dirty="0"/>
              <a:t>Evaluate exposure history</a:t>
            </a:r>
          </a:p>
          <a:p>
            <a:pPr marL="909638" lvl="1" indent="-503238" eaLnBrk="1" hangingPunct="1">
              <a:buFontTx/>
              <a:buAutoNum type="arabicPeriod"/>
            </a:pPr>
            <a:endParaRPr lang="en-US" altLang="en-US" sz="1200" dirty="0"/>
          </a:p>
          <a:p>
            <a:pPr marL="909638" lvl="1" indent="-503238" eaLnBrk="1" hangingPunct="1">
              <a:buFontTx/>
              <a:buAutoNum type="arabicPeriod"/>
            </a:pPr>
            <a:r>
              <a:rPr lang="en-US" altLang="en-US" dirty="0"/>
              <a:t>Consider clinical, laboratory, and </a:t>
            </a:r>
            <a:r>
              <a:rPr lang="en-US" altLang="en-US"/>
              <a:t>exposure history together</a:t>
            </a:r>
            <a:endParaRPr lang="en-US" altLang="en-US" dirty="0"/>
          </a:p>
        </p:txBody>
      </p:sp>
    </p:spTree>
    <p:extLst>
      <p:ext uri="{BB962C8B-B14F-4D97-AF65-F5344CB8AC3E}">
        <p14:creationId xmlns:p14="http://schemas.microsoft.com/office/powerpoint/2010/main" val="413067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41325" y="498620"/>
            <a:ext cx="8229600" cy="1143000"/>
          </a:xfrm>
        </p:spPr>
        <p:txBody>
          <a:bodyPr/>
          <a:lstStyle/>
          <a:p>
            <a:pPr eaLnBrk="1" hangingPunct="1"/>
            <a:r>
              <a:rPr lang="en-US" altLang="en-US"/>
              <a:t>Treatment for Influenza Viruses</a:t>
            </a:r>
            <a:br>
              <a:rPr lang="en-US" altLang="en-US"/>
            </a:br>
            <a:endParaRPr lang="en-US" altLang="en-US"/>
          </a:p>
        </p:txBody>
      </p:sp>
      <p:sp>
        <p:nvSpPr>
          <p:cNvPr id="71683" name="Rectangle 3"/>
          <p:cNvSpPr>
            <a:spLocks noGrp="1" noChangeArrowheads="1"/>
          </p:cNvSpPr>
          <p:nvPr>
            <p:ph idx="1"/>
          </p:nvPr>
        </p:nvSpPr>
        <p:spPr>
          <a:xfrm>
            <a:off x="936625" y="1811338"/>
            <a:ext cx="5022850" cy="3948112"/>
          </a:xfrm>
        </p:spPr>
        <p:txBody>
          <a:bodyPr>
            <a:normAutofit/>
          </a:bodyPr>
          <a:lstStyle/>
          <a:p>
            <a:pPr eaLnBrk="1" hangingPunct="1"/>
            <a:r>
              <a:rPr lang="en-US" altLang="en-US" sz="2800" dirty="0"/>
              <a:t>Clinical Management</a:t>
            </a:r>
          </a:p>
          <a:p>
            <a:pPr eaLnBrk="1" hangingPunct="1"/>
            <a:endParaRPr lang="en-US" altLang="en-US" sz="2800" dirty="0"/>
          </a:p>
          <a:p>
            <a:pPr eaLnBrk="1" hangingPunct="1"/>
            <a:r>
              <a:rPr lang="en-US" altLang="en-US" sz="2800" dirty="0"/>
              <a:t>Neuraminidase Inhibitors</a:t>
            </a:r>
          </a:p>
          <a:p>
            <a:pPr eaLnBrk="1" hangingPunct="1"/>
            <a:endParaRPr lang="en-US" altLang="en-US" sz="2800" dirty="0"/>
          </a:p>
          <a:p>
            <a:pPr eaLnBrk="1" hangingPunct="1"/>
            <a:r>
              <a:rPr lang="en-US" altLang="en-US" sz="2800" dirty="0"/>
              <a:t>Other Treatments</a:t>
            </a:r>
          </a:p>
          <a:p>
            <a:pPr eaLnBrk="1" hangingPunct="1"/>
            <a:endParaRPr lang="en-US" altLang="en-US" sz="2800" dirty="0"/>
          </a:p>
        </p:txBody>
      </p:sp>
      <p:pic>
        <p:nvPicPr>
          <p:cNvPr id="3" name="Picture 2">
            <a:extLst>
              <a:ext uri="{FF2B5EF4-FFF2-40B4-BE49-F238E27FC236}">
                <a16:creationId xmlns:a16="http://schemas.microsoft.com/office/drawing/2014/main" id="{AB62B7BB-5565-41FE-8C3E-BBBFA0502A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59475" y="861181"/>
            <a:ext cx="2711449" cy="1807633"/>
          </a:xfrm>
          <a:prstGeom prst="rect">
            <a:avLst/>
          </a:prstGeom>
        </p:spPr>
      </p:pic>
      <p:pic>
        <p:nvPicPr>
          <p:cNvPr id="5" name="Picture 4">
            <a:extLst>
              <a:ext uri="{FF2B5EF4-FFF2-40B4-BE49-F238E27FC236}">
                <a16:creationId xmlns:a16="http://schemas.microsoft.com/office/drawing/2014/main" id="{59C932F4-6188-4C9A-8F6B-A8CCCE26E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048" y="3166727"/>
            <a:ext cx="2864181" cy="1913273"/>
          </a:xfrm>
          <a:prstGeom prst="rect">
            <a:avLst/>
          </a:prstGeom>
        </p:spPr>
      </p:pic>
    </p:spTree>
    <p:extLst>
      <p:ext uri="{BB962C8B-B14F-4D97-AF65-F5344CB8AC3E}">
        <p14:creationId xmlns:p14="http://schemas.microsoft.com/office/powerpoint/2010/main" val="77484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3291" y="0"/>
            <a:ext cx="8229600" cy="768350"/>
          </a:xfrm>
        </p:spPr>
        <p:txBody>
          <a:bodyPr/>
          <a:lstStyle/>
          <a:p>
            <a:pPr eaLnBrk="1" hangingPunct="1"/>
            <a:r>
              <a:rPr lang="en-US" altLang="en-US" dirty="0"/>
              <a:t>Clinical Management</a:t>
            </a:r>
          </a:p>
        </p:txBody>
      </p:sp>
      <p:sp>
        <p:nvSpPr>
          <p:cNvPr id="72707" name="Rectangle 3"/>
          <p:cNvSpPr>
            <a:spLocks noGrp="1" noChangeArrowheads="1"/>
          </p:cNvSpPr>
          <p:nvPr>
            <p:ph idx="1"/>
          </p:nvPr>
        </p:nvSpPr>
        <p:spPr>
          <a:xfrm>
            <a:off x="457200" y="914400"/>
            <a:ext cx="8333509" cy="5943600"/>
          </a:xfrm>
        </p:spPr>
        <p:txBody>
          <a:bodyPr>
            <a:normAutofit/>
          </a:bodyPr>
          <a:lstStyle/>
          <a:p>
            <a:pPr marL="0" indent="0" eaLnBrk="1" hangingPunct="1">
              <a:buNone/>
            </a:pPr>
            <a:r>
              <a:rPr lang="en-US" altLang="ja-JP" sz="3000" dirty="0">
                <a:ea typeface="MS PGothic" panose="020B0600070205080204" pitchFamily="34" charset="-128"/>
              </a:rPr>
              <a:t>Supportive care:</a:t>
            </a:r>
          </a:p>
          <a:p>
            <a:pPr marL="0" indent="0" eaLnBrk="1" hangingPunct="1">
              <a:buNone/>
            </a:pPr>
            <a:endParaRPr lang="en-US" altLang="ja-JP" sz="3000" dirty="0">
              <a:ea typeface="MS PGothic" panose="020B0600070205080204" pitchFamily="34" charset="-128"/>
            </a:endParaRPr>
          </a:p>
          <a:p>
            <a:pPr lvl="1">
              <a:buFont typeface="Arial" panose="020B0604020202020204" pitchFamily="34" charset="0"/>
              <a:buChar char="•"/>
            </a:pPr>
            <a:r>
              <a:rPr lang="en-US" sz="2400" dirty="0"/>
              <a:t>Supplemental oxygen</a:t>
            </a:r>
          </a:p>
          <a:p>
            <a:pPr lvl="1">
              <a:buFont typeface="Arial" panose="020B0604020202020204" pitchFamily="34" charset="0"/>
              <a:buChar char="•"/>
            </a:pPr>
            <a:endParaRPr lang="en-US" sz="1000" dirty="0"/>
          </a:p>
          <a:p>
            <a:pPr lvl="1">
              <a:buFont typeface="Arial" panose="020B0604020202020204" pitchFamily="34" charset="0"/>
              <a:buChar char="•"/>
            </a:pPr>
            <a:r>
              <a:rPr lang="en-US" sz="2400" dirty="0"/>
              <a:t>Non-invasive or invasive mechanical ventilation for respiratory failure</a:t>
            </a:r>
          </a:p>
          <a:p>
            <a:pPr lvl="1">
              <a:buFont typeface="Arial" panose="020B0604020202020204" pitchFamily="34" charset="0"/>
              <a:buChar char="•"/>
            </a:pPr>
            <a:endParaRPr lang="en-US" sz="1000" dirty="0"/>
          </a:p>
          <a:p>
            <a:pPr lvl="1">
              <a:buFont typeface="Arial" panose="020B0604020202020204" pitchFamily="34" charset="0"/>
              <a:buChar char="•"/>
            </a:pPr>
            <a:r>
              <a:rPr lang="en-US" sz="2400" dirty="0"/>
              <a:t>Vasopressors for refractory shock</a:t>
            </a:r>
          </a:p>
          <a:p>
            <a:pPr lvl="1">
              <a:buFont typeface="Arial" panose="020B0604020202020204" pitchFamily="34" charset="0"/>
              <a:buChar char="•"/>
            </a:pPr>
            <a:endParaRPr lang="en-US" sz="1000" dirty="0"/>
          </a:p>
          <a:p>
            <a:pPr lvl="1">
              <a:buFont typeface="Arial" panose="020B0604020202020204" pitchFamily="34" charset="0"/>
              <a:buChar char="•"/>
            </a:pPr>
            <a:r>
              <a:rPr lang="en-US" sz="2400" dirty="0"/>
              <a:t>Dialysis for renal failure</a:t>
            </a:r>
          </a:p>
          <a:p>
            <a:pPr lvl="1">
              <a:buFont typeface="Arial" panose="020B0604020202020204" pitchFamily="34" charset="0"/>
              <a:buChar char="•"/>
            </a:pPr>
            <a:endParaRPr lang="en-US" sz="1000" dirty="0"/>
          </a:p>
          <a:p>
            <a:pPr lvl="1">
              <a:buFont typeface="Arial" panose="020B0604020202020204" pitchFamily="34" charset="0"/>
              <a:buChar char="•"/>
            </a:pPr>
            <a:r>
              <a:rPr lang="en-US" sz="2400" dirty="0"/>
              <a:t>ECMO for ARDS</a:t>
            </a:r>
          </a:p>
          <a:p>
            <a:pPr lvl="1">
              <a:buFont typeface="Arial" panose="020B0604020202020204" pitchFamily="34" charset="0"/>
              <a:buChar char="•"/>
            </a:pPr>
            <a:endParaRPr lang="en-US" sz="1000" dirty="0"/>
          </a:p>
          <a:p>
            <a:pPr lvl="1">
              <a:buFont typeface="Arial" panose="020B0604020202020204" pitchFamily="34" charset="0"/>
              <a:buChar char="•"/>
            </a:pPr>
            <a:r>
              <a:rPr lang="en-US" sz="2400" dirty="0"/>
              <a:t>Antibiotics for possible bacterial infection, if indicated</a:t>
            </a:r>
          </a:p>
          <a:p>
            <a:pPr marL="457200" lvl="1" indent="0" eaLnBrk="1" hangingPunct="1">
              <a:buNone/>
            </a:pPr>
            <a:endParaRPr lang="en-US" altLang="ja-JP" sz="2400" dirty="0">
              <a:ea typeface="MS PGothic" panose="020B0600070205080204" pitchFamily="34" charset="-128"/>
            </a:endParaRPr>
          </a:p>
          <a:p>
            <a:pPr lvl="2"/>
            <a:endParaRPr lang="en-US" sz="2000" dirty="0"/>
          </a:p>
          <a:p>
            <a:pPr lvl="1"/>
            <a:endParaRPr lang="en-US" altLang="ja-JP" sz="2400" b="1" dirty="0">
              <a:solidFill>
                <a:schemeClr val="folHlink"/>
              </a:solidFill>
              <a:ea typeface="MS PGothic" panose="020B0600070205080204" pitchFamily="34" charset="-128"/>
            </a:endParaRPr>
          </a:p>
          <a:p>
            <a:pPr lvl="2"/>
            <a:endParaRPr lang="en-US" altLang="ja-JP" sz="2000" b="1" dirty="0">
              <a:solidFill>
                <a:schemeClr val="folHlink"/>
              </a:solidFill>
              <a:ea typeface="MS PGothic" panose="020B0600070205080204" pitchFamily="34" charset="-128"/>
            </a:endParaRPr>
          </a:p>
          <a:p>
            <a:pPr lvl="1" eaLnBrk="1" hangingPunct="1">
              <a:buFontTx/>
              <a:buChar char="•"/>
            </a:pPr>
            <a:endParaRPr lang="en-US" altLang="ja-JP" sz="2400" dirty="0">
              <a:ea typeface="MS PGothic" panose="020B0600070205080204" pitchFamily="34" charset="-128"/>
            </a:endParaRPr>
          </a:p>
          <a:p>
            <a:pPr eaLnBrk="1" hangingPunct="1"/>
            <a:endParaRPr lang="en-US" altLang="en-US" sz="2400" dirty="0"/>
          </a:p>
        </p:txBody>
      </p:sp>
    </p:spTree>
    <p:extLst>
      <p:ext uri="{BB962C8B-B14F-4D97-AF65-F5344CB8AC3E}">
        <p14:creationId xmlns:p14="http://schemas.microsoft.com/office/powerpoint/2010/main" val="2554028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3291" y="0"/>
            <a:ext cx="8229600" cy="768350"/>
          </a:xfrm>
        </p:spPr>
        <p:txBody>
          <a:bodyPr/>
          <a:lstStyle/>
          <a:p>
            <a:pPr eaLnBrk="1" hangingPunct="1"/>
            <a:r>
              <a:rPr lang="en-US" altLang="en-US" dirty="0"/>
              <a:t>Clinical Management</a:t>
            </a:r>
          </a:p>
        </p:txBody>
      </p:sp>
      <p:sp>
        <p:nvSpPr>
          <p:cNvPr id="72707" name="Rectangle 3"/>
          <p:cNvSpPr>
            <a:spLocks noGrp="1" noChangeArrowheads="1"/>
          </p:cNvSpPr>
          <p:nvPr>
            <p:ph idx="1"/>
          </p:nvPr>
        </p:nvSpPr>
        <p:spPr>
          <a:xfrm>
            <a:off x="170481" y="914400"/>
            <a:ext cx="8725546" cy="5703376"/>
          </a:xfrm>
        </p:spPr>
        <p:txBody>
          <a:bodyPr>
            <a:normAutofit lnSpcReduction="10000"/>
          </a:bodyPr>
          <a:lstStyle/>
          <a:p>
            <a:pPr marL="0" indent="0" eaLnBrk="1" hangingPunct="1">
              <a:buNone/>
            </a:pPr>
            <a:r>
              <a:rPr lang="en-US" altLang="en-US" sz="3000" dirty="0"/>
              <a:t>Infection control:</a:t>
            </a:r>
          </a:p>
          <a:p>
            <a:pPr marL="0" indent="0" eaLnBrk="1" hangingPunct="1">
              <a:buNone/>
            </a:pPr>
            <a:endParaRPr lang="en-US" altLang="en-US" sz="3000" dirty="0"/>
          </a:p>
          <a:p>
            <a:pPr lvl="1" eaLnBrk="1" hangingPunct="1">
              <a:buSzPct val="80000"/>
              <a:buFont typeface="Arial" panose="020B0604020202020204" pitchFamily="34" charset="0"/>
              <a:buChar char="•"/>
            </a:pPr>
            <a:r>
              <a:rPr lang="en-US" altLang="en-US" dirty="0"/>
              <a:t>Isolate patient</a:t>
            </a:r>
          </a:p>
          <a:p>
            <a:pPr lvl="1" eaLnBrk="1" hangingPunct="1">
              <a:buSzPct val="80000"/>
              <a:buFont typeface="Arial" panose="020B0604020202020204" pitchFamily="34" charset="0"/>
              <a:buChar char="•"/>
            </a:pPr>
            <a:endParaRPr lang="en-US" altLang="en-US" dirty="0"/>
          </a:p>
          <a:p>
            <a:pPr lvl="1" eaLnBrk="1" hangingPunct="1">
              <a:buSzPct val="80000"/>
              <a:buFont typeface="Arial" panose="020B0604020202020204" pitchFamily="34" charset="0"/>
              <a:buChar char="•"/>
            </a:pPr>
            <a:r>
              <a:rPr lang="en-US" altLang="en-US" dirty="0"/>
              <a:t>Implement infection control precautions </a:t>
            </a:r>
          </a:p>
          <a:p>
            <a:pPr lvl="2" eaLnBrk="1" hangingPunct="1">
              <a:buSzPct val="80000"/>
              <a:buFont typeface="Arial" panose="020B0604020202020204" pitchFamily="34" charset="0"/>
              <a:buChar char="•"/>
            </a:pPr>
            <a:r>
              <a:rPr lang="en-US" altLang="en-US" dirty="0"/>
              <a:t>All bodily fluids, secretions, clinical specimens should be considered potentially infectious</a:t>
            </a:r>
          </a:p>
          <a:p>
            <a:pPr lvl="2" eaLnBrk="1" hangingPunct="1">
              <a:buSzPct val="80000"/>
              <a:buFont typeface="Arial" panose="020B0604020202020204" pitchFamily="34" charset="0"/>
              <a:buChar char="•"/>
            </a:pPr>
            <a:r>
              <a:rPr lang="en-US" altLang="en-US" dirty="0"/>
              <a:t>Proper personal protective equipment (PPE) for caregivers</a:t>
            </a:r>
          </a:p>
          <a:p>
            <a:pPr marL="914400" lvl="2" indent="0" eaLnBrk="1" hangingPunct="1">
              <a:buSzPct val="80000"/>
              <a:buNone/>
            </a:pPr>
            <a:endParaRPr lang="en-US" altLang="en-US" dirty="0"/>
          </a:p>
          <a:p>
            <a:pPr marL="914400" lvl="2" indent="0" eaLnBrk="1" hangingPunct="1">
              <a:buSzPct val="80000"/>
              <a:buNone/>
            </a:pPr>
            <a:endParaRPr lang="en-US" altLang="en-US" dirty="0"/>
          </a:p>
          <a:p>
            <a:pPr marL="0" indent="0" algn="ctr">
              <a:buNone/>
            </a:pPr>
            <a:r>
              <a:rPr lang="en-US" altLang="ja-JP" sz="2800" b="1" dirty="0">
                <a:ea typeface="MS PGothic" panose="020B0600070205080204" pitchFamily="34" charset="-128"/>
              </a:rPr>
              <a:t>For the health care provider, PPE is the first line of defense (and not antiviral chemoprophylaxis)!</a:t>
            </a:r>
          </a:p>
          <a:p>
            <a:pPr lvl="1" eaLnBrk="1" hangingPunct="1"/>
            <a:endParaRPr lang="en-US" altLang="ja-JP" sz="2400" b="1" dirty="0">
              <a:solidFill>
                <a:schemeClr val="folHlink"/>
              </a:solidFill>
              <a:ea typeface="MS PGothic" panose="020B0600070205080204" pitchFamily="34" charset="-128"/>
            </a:endParaRPr>
          </a:p>
          <a:p>
            <a:pPr lvl="1" eaLnBrk="1" hangingPunct="1">
              <a:buFontTx/>
              <a:buChar char="•"/>
            </a:pPr>
            <a:endParaRPr lang="en-US" altLang="ja-JP" sz="2400" dirty="0">
              <a:ea typeface="MS PGothic" panose="020B0600070205080204" pitchFamily="34" charset="-128"/>
            </a:endParaRPr>
          </a:p>
          <a:p>
            <a:pPr eaLnBrk="1" hangingPunct="1"/>
            <a:endParaRPr lang="en-US" altLang="en-US" sz="2400" dirty="0"/>
          </a:p>
        </p:txBody>
      </p:sp>
      <p:pic>
        <p:nvPicPr>
          <p:cNvPr id="3" name="Picture 2">
            <a:extLst>
              <a:ext uri="{FF2B5EF4-FFF2-40B4-BE49-F238E27FC236}">
                <a16:creationId xmlns:a16="http://schemas.microsoft.com/office/drawing/2014/main" id="{9622DFE5-22C5-46BC-9639-CBC88B7EC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052" y="815413"/>
            <a:ext cx="2407893" cy="1608473"/>
          </a:xfrm>
          <a:prstGeom prst="rect">
            <a:avLst/>
          </a:prstGeom>
        </p:spPr>
      </p:pic>
      <p:pic>
        <p:nvPicPr>
          <p:cNvPr id="8" name="Picture 7">
            <a:extLst>
              <a:ext uri="{FF2B5EF4-FFF2-40B4-BE49-F238E27FC236}">
                <a16:creationId xmlns:a16="http://schemas.microsoft.com/office/drawing/2014/main" id="{8A0A9795-14DD-4211-995B-DD80146DB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84" y="620490"/>
            <a:ext cx="1423416" cy="2130862"/>
          </a:xfrm>
          <a:prstGeom prst="rect">
            <a:avLst/>
          </a:prstGeom>
        </p:spPr>
      </p:pic>
    </p:spTree>
    <p:extLst>
      <p:ext uri="{BB962C8B-B14F-4D97-AF65-F5344CB8AC3E}">
        <p14:creationId xmlns:p14="http://schemas.microsoft.com/office/powerpoint/2010/main" val="375856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ctrTitle"/>
          </p:nvPr>
        </p:nvSpPr>
        <p:spPr>
          <a:xfrm>
            <a:off x="685800" y="2130425"/>
            <a:ext cx="7772400" cy="1470025"/>
          </a:xfrm>
        </p:spPr>
        <p:txBody>
          <a:bodyPr>
            <a:normAutofit/>
          </a:bodyPr>
          <a:lstStyle/>
          <a:p>
            <a:r>
              <a:rPr lang="en-US" altLang="en-US" dirty="0">
                <a:solidFill>
                  <a:srgbClr val="003399"/>
                </a:solidFill>
              </a:rPr>
              <a:t>Antiviral Medications</a:t>
            </a:r>
          </a:p>
        </p:txBody>
      </p:sp>
    </p:spTree>
    <p:extLst>
      <p:ext uri="{BB962C8B-B14F-4D97-AF65-F5344CB8AC3E}">
        <p14:creationId xmlns:p14="http://schemas.microsoft.com/office/powerpoint/2010/main" val="12474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 Treatment</a:t>
            </a:r>
          </a:p>
        </p:txBody>
      </p:sp>
      <p:sp>
        <p:nvSpPr>
          <p:cNvPr id="3" name="Content Placeholder 2"/>
          <p:cNvSpPr>
            <a:spLocks noGrp="1"/>
          </p:cNvSpPr>
          <p:nvPr>
            <p:ph idx="1"/>
          </p:nvPr>
        </p:nvSpPr>
        <p:spPr>
          <a:xfrm>
            <a:off x="457200" y="914400"/>
            <a:ext cx="8386509" cy="6005911"/>
          </a:xfrm>
        </p:spPr>
        <p:txBody>
          <a:bodyPr>
            <a:normAutofit/>
          </a:bodyPr>
          <a:lstStyle/>
          <a:p>
            <a:r>
              <a:rPr lang="en-US" sz="2800" dirty="0"/>
              <a:t>WHO guidelines have not been specifically updated for A(H7N9), but recommendations for A(H5N1) apply</a:t>
            </a:r>
          </a:p>
          <a:p>
            <a:pPr marL="0" indent="0">
              <a:buNone/>
            </a:pPr>
            <a:r>
              <a:rPr lang="en-US" sz="2800" dirty="0"/>
              <a:t> </a:t>
            </a:r>
          </a:p>
          <a:p>
            <a:r>
              <a:rPr lang="en-US" sz="2800" dirty="0"/>
              <a:t>Most A(H7N9) patients have received late antiviral treatment after severe disease is present</a:t>
            </a:r>
          </a:p>
          <a:p>
            <a:pPr lvl="1">
              <a:buFont typeface="Arial" panose="020B0604020202020204" pitchFamily="34" charset="0"/>
              <a:buChar char="•"/>
            </a:pPr>
            <a:r>
              <a:rPr lang="en-US" sz="2600" dirty="0"/>
              <a:t>Median time from illness onset to starting antiviral treatment: approximately 6 days</a:t>
            </a:r>
          </a:p>
          <a:p>
            <a:pPr marL="914400" lvl="2" indent="0">
              <a:buNone/>
            </a:pPr>
            <a:endParaRPr lang="en-US" sz="2200" dirty="0"/>
          </a:p>
          <a:p>
            <a:pPr marL="0" indent="0">
              <a:buNone/>
            </a:pPr>
            <a:r>
              <a:rPr lang="en-US" dirty="0"/>
              <a:t> </a:t>
            </a:r>
          </a:p>
          <a:p>
            <a:pPr lvl="1">
              <a:buFont typeface="Arial" panose="020B0604020202020204" pitchFamily="34" charset="0"/>
              <a:buChar char="•"/>
            </a:pPr>
            <a:endParaRPr lang="en-US" sz="2600" dirty="0"/>
          </a:p>
        </p:txBody>
      </p:sp>
      <p:sp>
        <p:nvSpPr>
          <p:cNvPr id="4" name="TextBox 3"/>
          <p:cNvSpPr txBox="1"/>
          <p:nvPr/>
        </p:nvSpPr>
        <p:spPr>
          <a:xfrm>
            <a:off x="6438781" y="6368937"/>
            <a:ext cx="2440605" cy="307777"/>
          </a:xfrm>
          <a:prstGeom prst="rect">
            <a:avLst/>
          </a:prstGeom>
          <a:noFill/>
        </p:spPr>
        <p:txBody>
          <a:bodyPr wrap="none" rtlCol="0">
            <a:spAutoFit/>
          </a:bodyPr>
          <a:lstStyle/>
          <a:p>
            <a:r>
              <a:rPr lang="en-US" sz="1400" i="1" dirty="0"/>
              <a:t>Zhou Emerging Infect Dis 2017 </a:t>
            </a:r>
          </a:p>
        </p:txBody>
      </p:sp>
      <p:pic>
        <p:nvPicPr>
          <p:cNvPr id="7" name="Picture 6">
            <a:extLst>
              <a:ext uri="{FF2B5EF4-FFF2-40B4-BE49-F238E27FC236}">
                <a16:creationId xmlns:a16="http://schemas.microsoft.com/office/drawing/2014/main" id="{4FC4DADB-7B8E-4ACD-8591-391A9090C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484" y="4731636"/>
            <a:ext cx="3011714" cy="1973963"/>
          </a:xfrm>
          <a:prstGeom prst="rect">
            <a:avLst/>
          </a:prstGeom>
        </p:spPr>
      </p:pic>
    </p:spTree>
    <p:extLst>
      <p:ext uri="{BB962C8B-B14F-4D97-AF65-F5344CB8AC3E}">
        <p14:creationId xmlns:p14="http://schemas.microsoft.com/office/powerpoint/2010/main" val="395581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 Treatment</a:t>
            </a:r>
          </a:p>
        </p:txBody>
      </p:sp>
      <p:sp>
        <p:nvSpPr>
          <p:cNvPr id="3" name="Content Placeholder 2"/>
          <p:cNvSpPr>
            <a:spLocks noGrp="1"/>
          </p:cNvSpPr>
          <p:nvPr>
            <p:ph idx="1"/>
          </p:nvPr>
        </p:nvSpPr>
        <p:spPr>
          <a:xfrm>
            <a:off x="457200" y="914400"/>
            <a:ext cx="8386509" cy="6005911"/>
          </a:xfrm>
        </p:spPr>
        <p:txBody>
          <a:bodyPr>
            <a:normAutofit/>
          </a:bodyPr>
          <a:lstStyle/>
          <a:p>
            <a:pPr marL="914400" lvl="2" indent="0">
              <a:buNone/>
            </a:pPr>
            <a:endParaRPr lang="en-US" sz="2200" dirty="0"/>
          </a:p>
          <a:p>
            <a:pPr marL="0" indent="0">
              <a:buNone/>
            </a:pPr>
            <a:r>
              <a:rPr lang="en-US" dirty="0"/>
              <a:t>Antiviral treatment with a neuraminidase inhibitor drug should be started as soon as possible once a novel influenza A virus is suspected. </a:t>
            </a:r>
          </a:p>
          <a:p>
            <a:pPr marL="457200" lvl="1" indent="0">
              <a:buNone/>
            </a:pPr>
            <a:endParaRPr lang="en-US" dirty="0"/>
          </a:p>
          <a:p>
            <a:pPr lvl="1">
              <a:buFont typeface="Arial" panose="020B0604020202020204" pitchFamily="34" charset="0"/>
              <a:buChar char="•"/>
            </a:pPr>
            <a:r>
              <a:rPr lang="en-US" sz="2400" dirty="0"/>
              <a:t>The greatest clinical benefit of antiviral treatment is when treatment is started as early as possible after the illness begins</a:t>
            </a:r>
            <a:endParaRPr lang="en-US" sz="2600" dirty="0"/>
          </a:p>
        </p:txBody>
      </p:sp>
      <p:sp>
        <p:nvSpPr>
          <p:cNvPr id="4" name="TextBox 3"/>
          <p:cNvSpPr txBox="1"/>
          <p:nvPr/>
        </p:nvSpPr>
        <p:spPr>
          <a:xfrm>
            <a:off x="6438781" y="6368937"/>
            <a:ext cx="2440605" cy="307777"/>
          </a:xfrm>
          <a:prstGeom prst="rect">
            <a:avLst/>
          </a:prstGeom>
          <a:noFill/>
        </p:spPr>
        <p:txBody>
          <a:bodyPr wrap="none" rtlCol="0">
            <a:spAutoFit/>
          </a:bodyPr>
          <a:lstStyle/>
          <a:p>
            <a:r>
              <a:rPr lang="en-US" sz="1400" i="1" dirty="0"/>
              <a:t>Zhou Emerging Infect Dis 2017 </a:t>
            </a:r>
          </a:p>
        </p:txBody>
      </p:sp>
    </p:spTree>
    <p:extLst>
      <p:ext uri="{BB962C8B-B14F-4D97-AF65-F5344CB8AC3E}">
        <p14:creationId xmlns:p14="http://schemas.microsoft.com/office/powerpoint/2010/main" val="1479174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0"/>
            <a:ext cx="7772400" cy="1143000"/>
          </a:xfrm>
        </p:spPr>
        <p:txBody>
          <a:bodyPr/>
          <a:lstStyle/>
          <a:p>
            <a:pPr eaLnBrk="1" hangingPunct="1"/>
            <a:r>
              <a:rPr lang="en-US" altLang="en-US" dirty="0"/>
              <a:t>Neuraminidase Inhibitors (NAIs)</a:t>
            </a:r>
          </a:p>
        </p:txBody>
      </p:sp>
      <p:sp>
        <p:nvSpPr>
          <p:cNvPr id="71683" name="Rectangle 3"/>
          <p:cNvSpPr>
            <a:spLocks noGrp="1" noChangeArrowheads="1"/>
          </p:cNvSpPr>
          <p:nvPr>
            <p:ph idx="1"/>
          </p:nvPr>
        </p:nvSpPr>
        <p:spPr>
          <a:xfrm>
            <a:off x="294467" y="914399"/>
            <a:ext cx="8617057" cy="5525589"/>
          </a:xfrm>
        </p:spPr>
        <p:txBody>
          <a:bodyPr>
            <a:normAutofit fontScale="85000" lnSpcReduction="10000"/>
          </a:bodyPr>
          <a:lstStyle/>
          <a:p>
            <a:pPr marL="0" indent="0">
              <a:buNone/>
            </a:pPr>
            <a:r>
              <a:rPr lang="en-US" sz="3000" dirty="0"/>
              <a:t>Antivirals include the neuraminidase inhibitors (NAIs):</a:t>
            </a:r>
          </a:p>
          <a:p>
            <a:pPr lvl="1">
              <a:buFont typeface="Arial" panose="020B0604020202020204" pitchFamily="34" charset="0"/>
              <a:buChar char="•"/>
            </a:pPr>
            <a:r>
              <a:rPr lang="en-US" dirty="0" err="1"/>
              <a:t>Oseltamivir</a:t>
            </a:r>
            <a:r>
              <a:rPr lang="en-US" dirty="0"/>
              <a:t> (Tamiflu ®): oral </a:t>
            </a:r>
          </a:p>
          <a:p>
            <a:pPr lvl="1">
              <a:buFont typeface="Arial" panose="020B0604020202020204" pitchFamily="34" charset="0"/>
              <a:buChar char="•"/>
            </a:pPr>
            <a:r>
              <a:rPr lang="en-US" dirty="0"/>
              <a:t>Zanamivir (Relenza ®): inhaled</a:t>
            </a:r>
          </a:p>
          <a:p>
            <a:pPr lvl="1">
              <a:buFont typeface="Arial" panose="020B0604020202020204" pitchFamily="34" charset="0"/>
              <a:buChar char="•"/>
            </a:pPr>
            <a:r>
              <a:rPr lang="en-US" dirty="0" err="1"/>
              <a:t>Peramivir</a:t>
            </a:r>
            <a:r>
              <a:rPr lang="en-US" dirty="0"/>
              <a:t> (</a:t>
            </a:r>
            <a:r>
              <a:rPr lang="en-US" dirty="0" err="1"/>
              <a:t>Rabivab</a:t>
            </a:r>
            <a:r>
              <a:rPr lang="en-US" dirty="0"/>
              <a:t>®): IV </a:t>
            </a:r>
          </a:p>
          <a:p>
            <a:pPr marL="0" indent="0">
              <a:buNone/>
            </a:pPr>
            <a:endParaRPr lang="en-US" sz="3000" dirty="0"/>
          </a:p>
          <a:p>
            <a:pPr eaLnBrk="1" hangingPunct="1">
              <a:lnSpc>
                <a:spcPct val="90000"/>
              </a:lnSpc>
              <a:spcBef>
                <a:spcPct val="0"/>
              </a:spcBef>
              <a:spcAft>
                <a:spcPts val="1800"/>
              </a:spcAft>
              <a:defRPr/>
            </a:pPr>
            <a:r>
              <a:rPr lang="en-US" dirty="0"/>
              <a:t>Used for the treatment and  prevention of seasonal influenza A and B virus infections </a:t>
            </a:r>
          </a:p>
          <a:p>
            <a:pPr>
              <a:lnSpc>
                <a:spcPct val="90000"/>
              </a:lnSpc>
              <a:spcBef>
                <a:spcPct val="0"/>
              </a:spcBef>
              <a:spcAft>
                <a:spcPts val="1800"/>
              </a:spcAft>
              <a:defRPr/>
            </a:pPr>
            <a:r>
              <a:rPr lang="en-US" dirty="0"/>
              <a:t>Optimal dosing and duration of NAI treatment for A(H7N9) patients is not established</a:t>
            </a:r>
          </a:p>
          <a:p>
            <a:pPr eaLnBrk="1" hangingPunct="1">
              <a:lnSpc>
                <a:spcPct val="90000"/>
              </a:lnSpc>
              <a:spcBef>
                <a:spcPct val="0"/>
              </a:spcBef>
              <a:spcAft>
                <a:spcPts val="1800"/>
              </a:spcAft>
              <a:defRPr/>
            </a:pPr>
            <a:r>
              <a:rPr lang="en-US" dirty="0"/>
              <a:t>Effectiveness against A(H7N9) virus infection is assumed based on experiences with other novel viruses</a:t>
            </a:r>
          </a:p>
          <a:p>
            <a:pPr lvl="1">
              <a:lnSpc>
                <a:spcPct val="90000"/>
              </a:lnSpc>
              <a:spcBef>
                <a:spcPct val="0"/>
              </a:spcBef>
              <a:spcAft>
                <a:spcPts val="1800"/>
              </a:spcAft>
              <a:defRPr/>
            </a:pPr>
            <a:r>
              <a:rPr lang="en-US" dirty="0"/>
              <a:t>WHO’s recommended first line of therapy</a:t>
            </a:r>
          </a:p>
        </p:txBody>
      </p:sp>
    </p:spTree>
    <p:extLst>
      <p:ext uri="{BB962C8B-B14F-4D97-AF65-F5344CB8AC3E}">
        <p14:creationId xmlns:p14="http://schemas.microsoft.com/office/powerpoint/2010/main" val="55667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a:t>Neuraminidase Inhibitors</a:t>
            </a:r>
          </a:p>
        </p:txBody>
      </p:sp>
      <p:sp>
        <p:nvSpPr>
          <p:cNvPr id="75779" name="Rectangle 3"/>
          <p:cNvSpPr>
            <a:spLocks noGrp="1" noChangeArrowheads="1"/>
          </p:cNvSpPr>
          <p:nvPr>
            <p:ph idx="1"/>
          </p:nvPr>
        </p:nvSpPr>
        <p:spPr>
          <a:xfrm>
            <a:off x="38746" y="867905"/>
            <a:ext cx="8240206" cy="5811864"/>
          </a:xfrm>
        </p:spPr>
        <p:txBody>
          <a:bodyPr>
            <a:normAutofit fontScale="92500" lnSpcReduction="20000"/>
          </a:bodyPr>
          <a:lstStyle/>
          <a:p>
            <a:pPr eaLnBrk="1" hangingPunct="1">
              <a:lnSpc>
                <a:spcPct val="110000"/>
              </a:lnSpc>
              <a:defRPr/>
            </a:pPr>
            <a:r>
              <a:rPr lang="en-US" dirty="0"/>
              <a:t>Inhibit the neuraminidase enzyme which provides the bond between the infected cell and new virus particles</a:t>
            </a:r>
          </a:p>
          <a:p>
            <a:pPr eaLnBrk="1" hangingPunct="1">
              <a:lnSpc>
                <a:spcPct val="110000"/>
              </a:lnSpc>
              <a:defRPr/>
            </a:pPr>
            <a:endParaRPr lang="en-US" dirty="0"/>
          </a:p>
          <a:p>
            <a:pPr eaLnBrk="1" hangingPunct="1">
              <a:lnSpc>
                <a:spcPct val="110000"/>
              </a:lnSpc>
              <a:defRPr/>
            </a:pPr>
            <a:r>
              <a:rPr lang="en-US" dirty="0"/>
              <a:t>Prevents the release of new virus particles from the infected cell</a:t>
            </a:r>
          </a:p>
          <a:p>
            <a:pPr eaLnBrk="1" hangingPunct="1">
              <a:lnSpc>
                <a:spcPct val="110000"/>
              </a:lnSpc>
              <a:defRPr/>
            </a:pPr>
            <a:endParaRPr lang="en-US" dirty="0"/>
          </a:p>
          <a:p>
            <a:pPr eaLnBrk="1" hangingPunct="1">
              <a:lnSpc>
                <a:spcPct val="110000"/>
              </a:lnSpc>
              <a:defRPr/>
            </a:pPr>
            <a:r>
              <a:rPr lang="en-US" dirty="0"/>
              <a:t>Virus particles cannot go on to </a:t>
            </a:r>
          </a:p>
          <a:p>
            <a:pPr marL="0" indent="0" eaLnBrk="1" hangingPunct="1">
              <a:lnSpc>
                <a:spcPct val="110000"/>
              </a:lnSpc>
              <a:buNone/>
              <a:defRPr/>
            </a:pPr>
            <a:r>
              <a:rPr lang="en-US" dirty="0"/>
              <a:t>    infect other cells</a:t>
            </a:r>
          </a:p>
          <a:p>
            <a:pPr eaLnBrk="1" hangingPunct="1">
              <a:lnSpc>
                <a:spcPct val="110000"/>
              </a:lnSpc>
              <a:defRPr/>
            </a:pPr>
            <a:endParaRPr lang="en-US" dirty="0"/>
          </a:p>
          <a:p>
            <a:pPr eaLnBrk="1" hangingPunct="1">
              <a:lnSpc>
                <a:spcPct val="110000"/>
              </a:lnSpc>
              <a:defRPr/>
            </a:pPr>
            <a:r>
              <a:rPr lang="en-US" dirty="0"/>
              <a:t>The sooner treatment is started, </a:t>
            </a:r>
          </a:p>
          <a:p>
            <a:pPr marL="0" indent="0" eaLnBrk="1" hangingPunct="1">
              <a:lnSpc>
                <a:spcPct val="110000"/>
              </a:lnSpc>
              <a:buNone/>
              <a:defRPr/>
            </a:pPr>
            <a:r>
              <a:rPr lang="en-US" dirty="0"/>
              <a:t>    the more effective it is</a:t>
            </a:r>
          </a:p>
          <a:p>
            <a:pPr lvl="1" eaLnBrk="1" hangingPunct="1">
              <a:lnSpc>
                <a:spcPct val="110000"/>
              </a:lnSpc>
              <a:defRPr/>
            </a:pPr>
            <a:endParaRPr lang="en-US" dirty="0"/>
          </a:p>
        </p:txBody>
      </p:sp>
      <p:pic>
        <p:nvPicPr>
          <p:cNvPr id="3" name="Picture 2">
            <a:extLst>
              <a:ext uri="{FF2B5EF4-FFF2-40B4-BE49-F238E27FC236}">
                <a16:creationId xmlns:a16="http://schemas.microsoft.com/office/drawing/2014/main" id="{04891E44-6EA0-4312-8D46-E446AFD1A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36" y="3487118"/>
            <a:ext cx="3115001" cy="1848233"/>
          </a:xfrm>
          <a:prstGeom prst="rect">
            <a:avLst/>
          </a:prstGeom>
        </p:spPr>
      </p:pic>
    </p:spTree>
    <p:extLst>
      <p:ext uri="{BB962C8B-B14F-4D97-AF65-F5344CB8AC3E}">
        <p14:creationId xmlns:p14="http://schemas.microsoft.com/office/powerpoint/2010/main" val="4037065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40615"/>
            <a:ext cx="8229600" cy="4525963"/>
          </a:xfrm>
        </p:spPr>
        <p:txBody>
          <a:bodyPr>
            <a:normAutofit/>
          </a:bodyPr>
          <a:lstStyle/>
          <a:p>
            <a:pPr marL="0" indent="0">
              <a:buNone/>
            </a:pPr>
            <a:r>
              <a:rPr lang="en-US" dirty="0"/>
              <a:t>How does your country / region make sure appropriate antivirals are readily and consistently available at the individual hospital / clinic level in case of a novel influenza outbreak?</a:t>
            </a:r>
          </a:p>
          <a:p>
            <a:pPr marL="0" indent="0">
              <a:buNone/>
            </a:pPr>
            <a:endParaRPr lang="en-US" dirty="0"/>
          </a:p>
          <a:p>
            <a:pPr marL="0" indent="0">
              <a:buNone/>
            </a:pPr>
            <a:r>
              <a:rPr lang="en-US" dirty="0"/>
              <a:t>If there are challenges with this provision, what are the barriers?</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97511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78691" y="0"/>
            <a:ext cx="8229600" cy="1143000"/>
          </a:xfrm>
        </p:spPr>
        <p:txBody>
          <a:bodyPr/>
          <a:lstStyle/>
          <a:p>
            <a:pPr eaLnBrk="1" hangingPunct="1"/>
            <a:r>
              <a:rPr lang="en-US" altLang="en-US"/>
              <a:t>Oseltamivir</a:t>
            </a:r>
          </a:p>
        </p:txBody>
      </p:sp>
      <p:sp>
        <p:nvSpPr>
          <p:cNvPr id="76803" name="Rectangle 3"/>
          <p:cNvSpPr>
            <a:spLocks noGrp="1" noChangeArrowheads="1"/>
          </p:cNvSpPr>
          <p:nvPr>
            <p:ph idx="1"/>
          </p:nvPr>
        </p:nvSpPr>
        <p:spPr>
          <a:xfrm>
            <a:off x="378691" y="914400"/>
            <a:ext cx="8408848" cy="5734594"/>
          </a:xfrm>
        </p:spPr>
        <p:txBody>
          <a:bodyPr>
            <a:normAutofit fontScale="92500" lnSpcReduction="10000"/>
          </a:bodyPr>
          <a:lstStyle/>
          <a:p>
            <a:pPr marL="0" indent="0">
              <a:spcBef>
                <a:spcPct val="0"/>
              </a:spcBef>
              <a:spcAft>
                <a:spcPts val="1800"/>
              </a:spcAft>
              <a:buNone/>
              <a:defRPr/>
            </a:pPr>
            <a:r>
              <a:rPr lang="en-US" dirty="0"/>
              <a:t>The WHO recommended </a:t>
            </a:r>
            <a:r>
              <a:rPr lang="en-US" u="sng" dirty="0"/>
              <a:t>first line</a:t>
            </a:r>
            <a:r>
              <a:rPr lang="en-US" dirty="0"/>
              <a:t> therapy for treatment and prevention of influenza A(H5N1) and influenza A(H7N9)</a:t>
            </a:r>
          </a:p>
          <a:p>
            <a:pPr>
              <a:spcBef>
                <a:spcPct val="0"/>
              </a:spcBef>
              <a:spcAft>
                <a:spcPts val="1800"/>
              </a:spcAft>
              <a:defRPr/>
            </a:pPr>
            <a:endParaRPr lang="en-US" dirty="0"/>
          </a:p>
          <a:p>
            <a:pPr marL="0" indent="0">
              <a:lnSpc>
                <a:spcPct val="90000"/>
              </a:lnSpc>
              <a:spcBef>
                <a:spcPct val="0"/>
              </a:spcBef>
              <a:spcAft>
                <a:spcPts val="1800"/>
              </a:spcAft>
              <a:buNone/>
              <a:defRPr/>
            </a:pPr>
            <a:r>
              <a:rPr lang="en-US" dirty="0"/>
              <a:t>Treatment should be given as soon as possible</a:t>
            </a:r>
          </a:p>
          <a:p>
            <a:pPr marL="0" indent="0" eaLnBrk="1" hangingPunct="1">
              <a:spcAft>
                <a:spcPct val="20000"/>
              </a:spcAft>
              <a:buNone/>
            </a:pPr>
            <a:r>
              <a:rPr lang="en-US" altLang="en-US" dirty="0"/>
              <a:t>Available as a capsule or suspension administered by mouth</a:t>
            </a:r>
          </a:p>
          <a:p>
            <a:pPr lvl="1" eaLnBrk="1" hangingPunct="1">
              <a:spcAft>
                <a:spcPct val="20000"/>
              </a:spcAft>
            </a:pPr>
            <a:r>
              <a:rPr lang="en-US" altLang="en-US" dirty="0">
                <a:cs typeface="Arial" panose="020B0604020202020204" pitchFamily="34" charset="0"/>
              </a:rPr>
              <a:t>Pediatric dosage depends on age and weight</a:t>
            </a:r>
          </a:p>
          <a:p>
            <a:pPr lvl="1" eaLnBrk="1" hangingPunct="1">
              <a:spcAft>
                <a:spcPct val="20000"/>
              </a:spcAft>
            </a:pPr>
            <a:r>
              <a:rPr lang="en-US" altLang="en-US" dirty="0">
                <a:cs typeface="Arial" panose="020B0604020202020204" pitchFamily="34" charset="0"/>
              </a:rPr>
              <a:t>For treatment of seasonal influenza, administered twice a day for 5 days</a:t>
            </a:r>
          </a:p>
          <a:p>
            <a:pPr lvl="1" eaLnBrk="1" hangingPunct="1">
              <a:spcAft>
                <a:spcPct val="20000"/>
              </a:spcAft>
            </a:pPr>
            <a:r>
              <a:rPr lang="en-US" altLang="en-US" dirty="0">
                <a:cs typeface="Arial" panose="020B0604020202020204" pitchFamily="34" charset="0"/>
              </a:rPr>
              <a:t>Side effects: nausea, vomiting</a:t>
            </a:r>
          </a:p>
        </p:txBody>
      </p:sp>
    </p:spTree>
    <p:extLst>
      <p:ext uri="{BB962C8B-B14F-4D97-AF65-F5344CB8AC3E}">
        <p14:creationId xmlns:p14="http://schemas.microsoft.com/office/powerpoint/2010/main" val="155062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sz="half" idx="1"/>
          </p:nvPr>
        </p:nvSpPr>
        <p:spPr>
          <a:xfrm>
            <a:off x="102917" y="473452"/>
            <a:ext cx="8645560" cy="5522976"/>
          </a:xfrm>
        </p:spPr>
        <p:txBody>
          <a:bodyPr>
            <a:noAutofit/>
          </a:bodyPr>
          <a:lstStyle/>
          <a:p>
            <a:pPr eaLnBrk="1" hangingPunct="1">
              <a:lnSpc>
                <a:spcPct val="90000"/>
              </a:lnSpc>
              <a:buClr>
                <a:srgbClr val="002060"/>
              </a:buClr>
              <a:buFont typeface="Wingdings" panose="05000000000000000000" pitchFamily="2" charset="2"/>
              <a:buChar char="ü"/>
            </a:pPr>
            <a:r>
              <a:rPr lang="en-US" altLang="en-US" sz="2800" dirty="0"/>
              <a:t>Date of illness onset</a:t>
            </a:r>
          </a:p>
          <a:p>
            <a:pPr eaLnBrk="1" hangingPunct="1">
              <a:lnSpc>
                <a:spcPct val="90000"/>
              </a:lnSpc>
              <a:buClr>
                <a:srgbClr val="002060"/>
              </a:buClr>
              <a:buFont typeface="Wingdings" panose="05000000000000000000" pitchFamily="2" charset="2"/>
              <a:buChar char="ü"/>
            </a:pPr>
            <a:endParaRPr lang="en-US" altLang="en-US" sz="1000" dirty="0"/>
          </a:p>
          <a:p>
            <a:pPr eaLnBrk="1" hangingPunct="1">
              <a:lnSpc>
                <a:spcPct val="90000"/>
              </a:lnSpc>
              <a:buClr>
                <a:srgbClr val="002060"/>
              </a:buClr>
              <a:buFont typeface="Wingdings" panose="05000000000000000000" pitchFamily="2" charset="2"/>
              <a:buChar char="ü"/>
            </a:pPr>
            <a:r>
              <a:rPr lang="en-US" altLang="en-US" sz="2800" dirty="0"/>
              <a:t>Signs and symptoms</a:t>
            </a:r>
          </a:p>
          <a:p>
            <a:pPr marL="0" indent="0" eaLnBrk="1" hangingPunct="1">
              <a:lnSpc>
                <a:spcPct val="90000"/>
              </a:lnSpc>
              <a:buClr>
                <a:srgbClr val="002060"/>
              </a:buClr>
              <a:buNone/>
            </a:pPr>
            <a:endParaRPr lang="en-US" altLang="en-US" sz="1000" dirty="0"/>
          </a:p>
          <a:p>
            <a:pPr eaLnBrk="1" hangingPunct="1">
              <a:lnSpc>
                <a:spcPct val="90000"/>
              </a:lnSpc>
              <a:buClr>
                <a:srgbClr val="002060"/>
              </a:buClr>
              <a:buFont typeface="Wingdings" panose="05000000000000000000" pitchFamily="2" charset="2"/>
              <a:buChar char="ü"/>
            </a:pPr>
            <a:r>
              <a:rPr lang="en-US" altLang="en-US" sz="2800" dirty="0"/>
              <a:t>Routine laboratory results</a:t>
            </a:r>
          </a:p>
          <a:p>
            <a:pPr eaLnBrk="1" hangingPunct="1">
              <a:lnSpc>
                <a:spcPct val="90000"/>
              </a:lnSpc>
              <a:buClr>
                <a:srgbClr val="002060"/>
              </a:buClr>
              <a:buFont typeface="Wingdings" panose="05000000000000000000" pitchFamily="2" charset="2"/>
              <a:buChar char="ü"/>
            </a:pPr>
            <a:endParaRPr lang="en-US" altLang="en-US" sz="1000" dirty="0"/>
          </a:p>
          <a:p>
            <a:pPr>
              <a:buClr>
                <a:srgbClr val="002060"/>
              </a:buClr>
              <a:buFont typeface="Wingdings" panose="05000000000000000000" pitchFamily="2" charset="2"/>
              <a:buChar char="ü"/>
            </a:pPr>
            <a:r>
              <a:rPr lang="en-US" altLang="en-US" sz="2800" dirty="0"/>
              <a:t>Complications</a:t>
            </a:r>
          </a:p>
          <a:p>
            <a:pPr lvl="1">
              <a:buClr>
                <a:srgbClr val="002060"/>
              </a:buClr>
              <a:buFont typeface="Arial" panose="020B0604020202020204" pitchFamily="34" charset="0"/>
              <a:buChar char="•"/>
            </a:pPr>
            <a:r>
              <a:rPr lang="en-US" altLang="en-US" dirty="0"/>
              <a:t>Type and date of onset</a:t>
            </a:r>
          </a:p>
          <a:p>
            <a:pPr lvl="1">
              <a:buClr>
                <a:srgbClr val="002060"/>
              </a:buClr>
              <a:buFont typeface="Wingdings" panose="05000000000000000000" pitchFamily="2" charset="2"/>
              <a:buChar char="ü"/>
            </a:pPr>
            <a:endParaRPr lang="en-US" altLang="en-US" sz="1000" dirty="0"/>
          </a:p>
          <a:p>
            <a:pPr>
              <a:buClr>
                <a:srgbClr val="002060"/>
              </a:buClr>
              <a:buFont typeface="Wingdings" panose="05000000000000000000" pitchFamily="2" charset="2"/>
              <a:buChar char="ü"/>
            </a:pPr>
            <a:r>
              <a:rPr lang="en-US" altLang="en-US" sz="2800" dirty="0"/>
              <a:t>Clinical specimens collected for novel influenza testing</a:t>
            </a:r>
          </a:p>
          <a:p>
            <a:pPr>
              <a:buClr>
                <a:srgbClr val="002060"/>
              </a:buClr>
              <a:buFont typeface="Wingdings" panose="05000000000000000000" pitchFamily="2" charset="2"/>
              <a:buChar char="ü"/>
            </a:pPr>
            <a:endParaRPr lang="en-US" altLang="en-US" sz="1000" dirty="0"/>
          </a:p>
          <a:p>
            <a:pPr>
              <a:buClr>
                <a:srgbClr val="002060"/>
              </a:buClr>
              <a:buFont typeface="Wingdings" panose="05000000000000000000" pitchFamily="2" charset="2"/>
              <a:buChar char="ü"/>
            </a:pPr>
            <a:r>
              <a:rPr lang="en-US" altLang="en-US" sz="2800" dirty="0"/>
              <a:t>Precautions used, breaks in precautions</a:t>
            </a:r>
            <a:br>
              <a:rPr lang="en-US" altLang="en-US" sz="2800" dirty="0"/>
            </a:br>
            <a:endParaRPr lang="en-US" altLang="en-US" sz="2800" dirty="0"/>
          </a:p>
          <a:p>
            <a:pPr eaLnBrk="1" hangingPunct="1">
              <a:lnSpc>
                <a:spcPct val="90000"/>
              </a:lnSpc>
              <a:buClr>
                <a:srgbClr val="002060"/>
              </a:buClr>
              <a:buFont typeface="Wingdings" panose="05000000000000000000" pitchFamily="2" charset="2"/>
              <a:buChar char="ü"/>
            </a:pPr>
            <a:r>
              <a:rPr lang="en-US" altLang="en-US" sz="2800" dirty="0"/>
              <a:t>History of influenza vaccination</a:t>
            </a:r>
            <a:br>
              <a:rPr lang="en-US" altLang="en-US" sz="2800" dirty="0"/>
            </a:br>
            <a:endParaRPr lang="en-US" altLang="en-US" sz="2800" dirty="0"/>
          </a:p>
          <a:p>
            <a:pPr eaLnBrk="1" hangingPunct="1">
              <a:lnSpc>
                <a:spcPct val="90000"/>
              </a:lnSpc>
              <a:buClr>
                <a:srgbClr val="002060"/>
              </a:buClr>
              <a:buFont typeface="Wingdings" panose="05000000000000000000" pitchFamily="2" charset="2"/>
              <a:buChar char="ü"/>
            </a:pPr>
            <a:r>
              <a:rPr lang="en-US" altLang="en-US" sz="2800" dirty="0"/>
              <a:t>History, timing and type of antiviral use</a:t>
            </a:r>
          </a:p>
        </p:txBody>
      </p:sp>
      <p:pic>
        <p:nvPicPr>
          <p:cNvPr id="5" name="Picture 4">
            <a:extLst>
              <a:ext uri="{FF2B5EF4-FFF2-40B4-BE49-F238E27FC236}">
                <a16:creationId xmlns:a16="http://schemas.microsoft.com/office/drawing/2014/main" id="{3193D738-F316-471C-8172-F4673B1B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076" y="914400"/>
            <a:ext cx="3776202" cy="2837546"/>
          </a:xfrm>
          <a:prstGeom prst="rect">
            <a:avLst/>
          </a:prstGeom>
        </p:spPr>
      </p:pic>
      <p:sp>
        <p:nvSpPr>
          <p:cNvPr id="7" name="Rectangle 2"/>
          <p:cNvSpPr>
            <a:spLocks noGrp="1" noChangeArrowheads="1"/>
          </p:cNvSpPr>
          <p:nvPr>
            <p:ph type="title"/>
          </p:nvPr>
        </p:nvSpPr>
        <p:spPr>
          <a:xfrm>
            <a:off x="153988" y="-21962"/>
            <a:ext cx="8543418" cy="567298"/>
          </a:xfrm>
        </p:spPr>
        <p:txBody>
          <a:bodyPr/>
          <a:lstStyle/>
          <a:p>
            <a:pPr eaLnBrk="1" hangingPunct="1"/>
            <a:r>
              <a:rPr lang="en-US" altLang="en-US" dirty="0">
                <a:solidFill>
                  <a:schemeClr val="bg2"/>
                </a:solidFill>
              </a:rPr>
              <a:t>Clinical Data to Collect</a:t>
            </a:r>
          </a:p>
        </p:txBody>
      </p:sp>
    </p:spTree>
    <p:extLst>
      <p:ext uri="{BB962C8B-B14F-4D97-AF65-F5344CB8AC3E}">
        <p14:creationId xmlns:p14="http://schemas.microsoft.com/office/powerpoint/2010/main" val="91910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Oseltamivir: Effectiveness</a:t>
            </a:r>
          </a:p>
        </p:txBody>
      </p:sp>
      <p:sp>
        <p:nvSpPr>
          <p:cNvPr id="77827" name="Rectangle 3"/>
          <p:cNvSpPr>
            <a:spLocks noGrp="1" noChangeArrowheads="1"/>
          </p:cNvSpPr>
          <p:nvPr>
            <p:ph idx="1"/>
          </p:nvPr>
        </p:nvSpPr>
        <p:spPr>
          <a:xfrm>
            <a:off x="457200" y="914400"/>
            <a:ext cx="8229600" cy="4525963"/>
          </a:xfrm>
        </p:spPr>
        <p:txBody>
          <a:bodyPr>
            <a:normAutofit/>
          </a:bodyPr>
          <a:lstStyle/>
          <a:p>
            <a:pPr marL="0" indent="0" eaLnBrk="1" hangingPunct="1">
              <a:buNone/>
            </a:pPr>
            <a:r>
              <a:rPr lang="en-US" altLang="en-US" sz="3000" dirty="0"/>
              <a:t>Limited data on effectiveness for treatment of A(H7N9) virus infection </a:t>
            </a:r>
          </a:p>
          <a:p>
            <a:pPr marL="0" indent="0" eaLnBrk="1" hangingPunct="1">
              <a:buNone/>
            </a:pPr>
            <a:endParaRPr lang="en-US" altLang="en-US" sz="3000" dirty="0"/>
          </a:p>
          <a:p>
            <a:pPr lvl="1">
              <a:buFont typeface="Arial" panose="020B0604020202020204" pitchFamily="34" charset="0"/>
              <a:buChar char="•"/>
            </a:pPr>
            <a:r>
              <a:rPr lang="en-US" altLang="en-US" sz="2600" dirty="0"/>
              <a:t>Data from studies of influenza A (H5N1) and seasonal influenza</a:t>
            </a:r>
            <a:br>
              <a:rPr lang="en-US" altLang="en-US" sz="2600" dirty="0"/>
            </a:br>
            <a:endParaRPr lang="en-US" altLang="en-US" sz="2600" dirty="0"/>
          </a:p>
          <a:p>
            <a:pPr lvl="1" eaLnBrk="1" hangingPunct="1">
              <a:buFont typeface="Arial" panose="020B0604020202020204" pitchFamily="34" charset="0"/>
              <a:buChar char="•"/>
            </a:pPr>
            <a:endParaRPr lang="en-US" altLang="en-US" sz="1200" dirty="0"/>
          </a:p>
          <a:p>
            <a:pPr lvl="1" eaLnBrk="1" hangingPunct="1"/>
            <a:endParaRPr lang="en-US" altLang="en-US" sz="2900" dirty="0"/>
          </a:p>
          <a:p>
            <a:pPr lvl="1" eaLnBrk="1" hangingPunct="1"/>
            <a:endParaRPr lang="en-US" altLang="en-US" sz="2900" dirty="0"/>
          </a:p>
        </p:txBody>
      </p:sp>
      <p:sp>
        <p:nvSpPr>
          <p:cNvPr id="5" name="TextBox 4"/>
          <p:cNvSpPr txBox="1"/>
          <p:nvPr/>
        </p:nvSpPr>
        <p:spPr>
          <a:xfrm>
            <a:off x="375061" y="5753190"/>
            <a:ext cx="8768939" cy="523220"/>
          </a:xfrm>
          <a:prstGeom prst="rect">
            <a:avLst/>
          </a:prstGeom>
          <a:noFill/>
        </p:spPr>
        <p:txBody>
          <a:bodyPr wrap="none" rtlCol="0">
            <a:spAutoFit/>
          </a:bodyPr>
          <a:lstStyle/>
          <a:p>
            <a:r>
              <a:rPr lang="en-US" sz="1400" i="1" dirty="0" err="1"/>
              <a:t>Muthuri</a:t>
            </a:r>
            <a:r>
              <a:rPr lang="en-US" sz="1400" i="1" dirty="0"/>
              <a:t> Lancet </a:t>
            </a:r>
            <a:r>
              <a:rPr lang="en-US" sz="1400" i="1" dirty="0" err="1"/>
              <a:t>Resp</a:t>
            </a:r>
            <a:r>
              <a:rPr lang="en-US" sz="1400" i="1" dirty="0"/>
              <a:t> Med 2014</a:t>
            </a:r>
          </a:p>
          <a:p>
            <a:r>
              <a:rPr lang="en-US" sz="1400" i="1" dirty="0"/>
              <a:t>Couch et al. The Journal of Infectious Diseases</a:t>
            </a:r>
            <a:r>
              <a:rPr lang="en-US" sz="1400" dirty="0"/>
              <a:t>, Volume 202, Issue 8, 15 October 2010 </a:t>
            </a:r>
            <a:r>
              <a:rPr lang="en-US" sz="1400" dirty="0">
                <a:hlinkClick r:id="rId3"/>
              </a:rPr>
              <a:t>https://doi.org/10.1086/656317</a:t>
            </a:r>
            <a:endParaRPr lang="en-US" sz="1400" i="1" dirty="0"/>
          </a:p>
        </p:txBody>
      </p:sp>
    </p:spTree>
    <p:extLst>
      <p:ext uri="{BB962C8B-B14F-4D97-AF65-F5344CB8AC3E}">
        <p14:creationId xmlns:p14="http://schemas.microsoft.com/office/powerpoint/2010/main" val="751288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Oseltamivir: Effectiveness</a:t>
            </a:r>
          </a:p>
        </p:txBody>
      </p:sp>
      <p:sp>
        <p:nvSpPr>
          <p:cNvPr id="77827" name="Rectangle 3"/>
          <p:cNvSpPr>
            <a:spLocks noGrp="1" noChangeArrowheads="1"/>
          </p:cNvSpPr>
          <p:nvPr>
            <p:ph idx="1"/>
          </p:nvPr>
        </p:nvSpPr>
        <p:spPr>
          <a:xfrm>
            <a:off x="263471" y="914399"/>
            <a:ext cx="8423329" cy="5114441"/>
          </a:xfrm>
        </p:spPr>
        <p:txBody>
          <a:bodyPr>
            <a:normAutofit fontScale="85000" lnSpcReduction="20000"/>
          </a:bodyPr>
          <a:lstStyle/>
          <a:p>
            <a:pPr marL="0" indent="0" eaLnBrk="1" hangingPunct="1">
              <a:buNone/>
            </a:pPr>
            <a:r>
              <a:rPr lang="en-US" altLang="en-US" dirty="0"/>
              <a:t>For Seasonal Influenza:</a:t>
            </a:r>
          </a:p>
          <a:p>
            <a:pPr marL="0" indent="0" eaLnBrk="1" hangingPunct="1">
              <a:buNone/>
            </a:pPr>
            <a:endParaRPr lang="en-US" altLang="en-US" dirty="0"/>
          </a:p>
          <a:p>
            <a:pPr marL="0" indent="0">
              <a:buNone/>
            </a:pPr>
            <a:r>
              <a:rPr lang="en-US" altLang="en-US" sz="3400" dirty="0"/>
              <a:t>Reduces influenza symptoms by 1 day when administered within 2 days of illness onset</a:t>
            </a:r>
          </a:p>
          <a:p>
            <a:pPr>
              <a:buFont typeface="Arial" panose="020B0604020202020204" pitchFamily="34" charset="0"/>
              <a:buChar char="•"/>
            </a:pPr>
            <a:endParaRPr lang="en-US" altLang="en-US" sz="3400" dirty="0"/>
          </a:p>
          <a:p>
            <a:pPr marL="0" indent="0">
              <a:buNone/>
            </a:pPr>
            <a:r>
              <a:rPr lang="en-US" altLang="en-US" sz="3400" dirty="0"/>
              <a:t>Reduces lower respiratory tract complications, pneumonia, and hospitalization</a:t>
            </a:r>
          </a:p>
          <a:p>
            <a:pPr marL="0" indent="0">
              <a:buNone/>
            </a:pPr>
            <a:endParaRPr lang="en-US" altLang="en-US" sz="3400" dirty="0"/>
          </a:p>
          <a:p>
            <a:pPr lvl="1">
              <a:buFont typeface="Arial" panose="020B0604020202020204" pitchFamily="34" charset="0"/>
              <a:buChar char="•"/>
            </a:pPr>
            <a:r>
              <a:rPr lang="en-US" sz="3000" dirty="0"/>
              <a:t>A meta-analysis of observational studies indicated that the greatest clinical benefit, including increasing survival, in hospitalized adults with seasonal influenza, is from early NAI treatment versus late initiation or no treatment</a:t>
            </a:r>
          </a:p>
          <a:p>
            <a:pPr marL="457200" lvl="1" indent="0" eaLnBrk="1" hangingPunct="1">
              <a:buNone/>
            </a:pPr>
            <a:endParaRPr lang="en-US" altLang="en-US" sz="2900" dirty="0"/>
          </a:p>
          <a:p>
            <a:pPr lvl="1" eaLnBrk="1" hangingPunct="1"/>
            <a:endParaRPr lang="en-US" altLang="en-US" sz="2900" dirty="0"/>
          </a:p>
        </p:txBody>
      </p:sp>
      <p:sp>
        <p:nvSpPr>
          <p:cNvPr id="5" name="TextBox 4"/>
          <p:cNvSpPr txBox="1"/>
          <p:nvPr/>
        </p:nvSpPr>
        <p:spPr>
          <a:xfrm>
            <a:off x="375061" y="6140645"/>
            <a:ext cx="8768939" cy="523220"/>
          </a:xfrm>
          <a:prstGeom prst="rect">
            <a:avLst/>
          </a:prstGeom>
          <a:noFill/>
        </p:spPr>
        <p:txBody>
          <a:bodyPr wrap="none" rtlCol="0">
            <a:spAutoFit/>
          </a:bodyPr>
          <a:lstStyle/>
          <a:p>
            <a:r>
              <a:rPr lang="en-US" sz="1400" i="1" dirty="0" err="1"/>
              <a:t>Muthuri</a:t>
            </a:r>
            <a:r>
              <a:rPr lang="en-US" sz="1400" i="1" dirty="0"/>
              <a:t> Lancet </a:t>
            </a:r>
            <a:r>
              <a:rPr lang="en-US" sz="1400" i="1" dirty="0" err="1"/>
              <a:t>Resp</a:t>
            </a:r>
            <a:r>
              <a:rPr lang="en-US" sz="1400" i="1" dirty="0"/>
              <a:t> Med 2014</a:t>
            </a:r>
          </a:p>
          <a:p>
            <a:r>
              <a:rPr lang="en-US" sz="1400" i="1" dirty="0"/>
              <a:t>Couch et al. The Journal of Infectious Diseases</a:t>
            </a:r>
            <a:r>
              <a:rPr lang="en-US" sz="1400" dirty="0"/>
              <a:t>, Volume 202, Issue 8, 15 October 2010 </a:t>
            </a:r>
            <a:r>
              <a:rPr lang="en-US" sz="1400" dirty="0">
                <a:hlinkClick r:id="rId3"/>
              </a:rPr>
              <a:t>https://doi.org/10.1086/656317</a:t>
            </a:r>
            <a:endParaRPr lang="en-US" sz="1400" i="1" dirty="0"/>
          </a:p>
        </p:txBody>
      </p:sp>
    </p:spTree>
    <p:extLst>
      <p:ext uri="{BB962C8B-B14F-4D97-AF65-F5344CB8AC3E}">
        <p14:creationId xmlns:p14="http://schemas.microsoft.com/office/powerpoint/2010/main" val="2837058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Oseltamivir: Effectiveness</a:t>
            </a:r>
          </a:p>
        </p:txBody>
      </p:sp>
      <p:sp>
        <p:nvSpPr>
          <p:cNvPr id="77827" name="Rectangle 3"/>
          <p:cNvSpPr>
            <a:spLocks noGrp="1" noChangeArrowheads="1"/>
          </p:cNvSpPr>
          <p:nvPr>
            <p:ph idx="1"/>
          </p:nvPr>
        </p:nvSpPr>
        <p:spPr>
          <a:xfrm>
            <a:off x="457200" y="914400"/>
            <a:ext cx="8229600" cy="4838790"/>
          </a:xfrm>
        </p:spPr>
        <p:txBody>
          <a:bodyPr>
            <a:normAutofit/>
          </a:bodyPr>
          <a:lstStyle/>
          <a:p>
            <a:pPr marL="0" indent="0" eaLnBrk="1" hangingPunct="1">
              <a:buNone/>
            </a:pPr>
            <a:r>
              <a:rPr lang="en-US" altLang="en-US" sz="3000" dirty="0"/>
              <a:t>For Seasonal Influenza:</a:t>
            </a:r>
          </a:p>
          <a:p>
            <a:pPr marL="0" indent="0" eaLnBrk="1" hangingPunct="1">
              <a:buNone/>
            </a:pPr>
            <a:r>
              <a:rPr lang="en-US" altLang="en-US" sz="3000" dirty="0"/>
              <a:t> </a:t>
            </a:r>
          </a:p>
          <a:p>
            <a:pPr marL="457200" lvl="1" indent="0">
              <a:buNone/>
            </a:pPr>
            <a:r>
              <a:rPr lang="en-US" dirty="0"/>
              <a:t>The combined experience with oseltamivir treatment supports the belief that oseltamivir given orally at approved dosages for at least 5 days is beneficial for treatment of A(H5N1) influenza, particularly if treatment is started early in the course of illness.</a:t>
            </a:r>
            <a:endParaRPr lang="en-US" altLang="en-US" dirty="0"/>
          </a:p>
          <a:p>
            <a:pPr lvl="1" eaLnBrk="1" hangingPunct="1"/>
            <a:endParaRPr lang="en-US" altLang="en-US" sz="2900" dirty="0"/>
          </a:p>
          <a:p>
            <a:pPr lvl="1" eaLnBrk="1" hangingPunct="1"/>
            <a:endParaRPr lang="en-US" altLang="en-US" sz="2900" dirty="0"/>
          </a:p>
        </p:txBody>
      </p:sp>
      <p:sp>
        <p:nvSpPr>
          <p:cNvPr id="5" name="TextBox 4"/>
          <p:cNvSpPr txBox="1"/>
          <p:nvPr/>
        </p:nvSpPr>
        <p:spPr>
          <a:xfrm>
            <a:off x="375061" y="5753190"/>
            <a:ext cx="8768939" cy="523220"/>
          </a:xfrm>
          <a:prstGeom prst="rect">
            <a:avLst/>
          </a:prstGeom>
          <a:noFill/>
        </p:spPr>
        <p:txBody>
          <a:bodyPr wrap="none" rtlCol="0">
            <a:spAutoFit/>
          </a:bodyPr>
          <a:lstStyle/>
          <a:p>
            <a:r>
              <a:rPr lang="en-US" sz="1400" i="1" dirty="0" err="1"/>
              <a:t>Muthuri</a:t>
            </a:r>
            <a:r>
              <a:rPr lang="en-US" sz="1400" i="1" dirty="0"/>
              <a:t> Lancet </a:t>
            </a:r>
            <a:r>
              <a:rPr lang="en-US" sz="1400" i="1" dirty="0" err="1"/>
              <a:t>Resp</a:t>
            </a:r>
            <a:r>
              <a:rPr lang="en-US" sz="1400" i="1" dirty="0"/>
              <a:t> Med 2014</a:t>
            </a:r>
          </a:p>
          <a:p>
            <a:r>
              <a:rPr lang="en-US" sz="1400" i="1" dirty="0"/>
              <a:t>Couch et al. The Journal of Infectious Diseases</a:t>
            </a:r>
            <a:r>
              <a:rPr lang="en-US" sz="1400" dirty="0"/>
              <a:t>, Volume 202, Issue 8, 15 October 2010 </a:t>
            </a:r>
            <a:r>
              <a:rPr lang="en-US" sz="1400" dirty="0">
                <a:hlinkClick r:id="rId3"/>
              </a:rPr>
              <a:t>https://doi.org/10.1086/656317</a:t>
            </a:r>
            <a:endParaRPr lang="en-US" sz="1400" i="1" dirty="0"/>
          </a:p>
        </p:txBody>
      </p:sp>
    </p:spTree>
    <p:extLst>
      <p:ext uri="{BB962C8B-B14F-4D97-AF65-F5344CB8AC3E}">
        <p14:creationId xmlns:p14="http://schemas.microsoft.com/office/powerpoint/2010/main" val="532082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altLang="en-US" dirty="0"/>
              <a:t>Recommended Treatment</a:t>
            </a:r>
          </a:p>
        </p:txBody>
      </p:sp>
      <p:sp>
        <p:nvSpPr>
          <p:cNvPr id="80899" name="Rectangle 3"/>
          <p:cNvSpPr>
            <a:spLocks noGrp="1" noChangeArrowheads="1"/>
          </p:cNvSpPr>
          <p:nvPr>
            <p:ph idx="1"/>
          </p:nvPr>
        </p:nvSpPr>
        <p:spPr>
          <a:xfrm>
            <a:off x="526943" y="914400"/>
            <a:ext cx="8617057" cy="5943600"/>
          </a:xfrm>
        </p:spPr>
        <p:txBody>
          <a:bodyPr>
            <a:normAutofit fontScale="70000" lnSpcReduction="20000"/>
          </a:bodyPr>
          <a:lstStyle/>
          <a:p>
            <a:pPr marL="0" indent="0" eaLnBrk="1" hangingPunct="1">
              <a:lnSpc>
                <a:spcPct val="90000"/>
              </a:lnSpc>
              <a:buNone/>
            </a:pPr>
            <a:r>
              <a:rPr lang="en-US" altLang="en-US" sz="2800" dirty="0"/>
              <a:t>Data limited to inform optimal dosage and duration for influenza A(H5N1), A(H7N9) and other novel influenza A virus infections</a:t>
            </a:r>
          </a:p>
          <a:p>
            <a:pPr eaLnBrk="1" hangingPunct="1">
              <a:lnSpc>
                <a:spcPct val="90000"/>
              </a:lnSpc>
            </a:pPr>
            <a:endParaRPr lang="en-US" altLang="en-US" sz="2800" dirty="0"/>
          </a:p>
          <a:p>
            <a:pPr marL="0" indent="0" eaLnBrk="1" hangingPunct="1">
              <a:buNone/>
            </a:pPr>
            <a:r>
              <a:rPr lang="en-US" altLang="en-US" sz="2800" dirty="0"/>
              <a:t>The WHO recommends a similar dosage to seasonal influenza (capsule and oral suspension)</a:t>
            </a:r>
          </a:p>
          <a:p>
            <a:pPr marL="0" indent="0" eaLnBrk="1" hangingPunct="1">
              <a:buNone/>
            </a:pPr>
            <a:endParaRPr lang="en-US" altLang="en-US" sz="2800" dirty="0">
              <a:solidFill>
                <a:srgbClr val="003399"/>
              </a:solidFill>
            </a:endParaRPr>
          </a:p>
          <a:p>
            <a:pPr marL="0" indent="0" eaLnBrk="1" hangingPunct="1">
              <a:buNone/>
            </a:pPr>
            <a:r>
              <a:rPr lang="en-US" altLang="en-US" sz="2800" b="1" dirty="0">
                <a:solidFill>
                  <a:srgbClr val="003399"/>
                </a:solidFill>
              </a:rPr>
              <a:t>	</a:t>
            </a:r>
            <a:r>
              <a:rPr lang="en-US" altLang="en-US" sz="2400" b="1" dirty="0">
                <a:solidFill>
                  <a:srgbClr val="003399"/>
                </a:solidFill>
              </a:rPr>
              <a:t>Adults:  75 mg twice per day (adults)</a:t>
            </a:r>
          </a:p>
          <a:p>
            <a:pPr marL="0" indent="0" eaLnBrk="1" hangingPunct="1">
              <a:buNone/>
            </a:pPr>
            <a:r>
              <a:rPr lang="en-US" altLang="en-US" sz="2400" b="1" dirty="0">
                <a:solidFill>
                  <a:srgbClr val="003399"/>
                </a:solidFill>
              </a:rPr>
              <a:t>	Children:</a:t>
            </a:r>
          </a:p>
          <a:p>
            <a:pPr marL="0" indent="0">
              <a:buNone/>
            </a:pPr>
            <a:r>
              <a:rPr lang="en-US" altLang="en-US" sz="2400" b="1" dirty="0">
                <a:solidFill>
                  <a:srgbClr val="003399"/>
                </a:solidFill>
              </a:rPr>
              <a:t>		If less than 1 year old:    3 mg/kg/dose twice daily</a:t>
            </a:r>
          </a:p>
          <a:p>
            <a:pPr marL="0" indent="0">
              <a:buNone/>
            </a:pPr>
            <a:r>
              <a:rPr lang="en-US" altLang="en-US" sz="2400" b="1" dirty="0">
                <a:solidFill>
                  <a:srgbClr val="003399"/>
                </a:solidFill>
              </a:rPr>
              <a:t>		If 1 year old or greater:    </a:t>
            </a:r>
          </a:p>
          <a:p>
            <a:pPr marL="0" indent="0">
              <a:buNone/>
            </a:pPr>
            <a:r>
              <a:rPr lang="en-US" altLang="en-US" sz="2400" b="1" dirty="0">
                <a:solidFill>
                  <a:srgbClr val="003399"/>
                </a:solidFill>
              </a:rPr>
              <a:t>			15 kg or less, the dose is 30 mg twice a day </a:t>
            </a:r>
          </a:p>
          <a:p>
            <a:pPr marL="0" indent="0">
              <a:buNone/>
            </a:pPr>
            <a:r>
              <a:rPr lang="en-US" altLang="en-US" sz="2400" b="1" dirty="0">
                <a:solidFill>
                  <a:srgbClr val="003399"/>
                </a:solidFill>
              </a:rPr>
              <a:t>			&gt;15 to 23 kg, the dose is 45 mg twice a day </a:t>
            </a:r>
          </a:p>
          <a:p>
            <a:pPr marL="0" indent="0">
              <a:buNone/>
            </a:pPr>
            <a:r>
              <a:rPr lang="en-US" altLang="en-US" sz="2400" b="1" dirty="0">
                <a:solidFill>
                  <a:srgbClr val="003399"/>
                </a:solidFill>
              </a:rPr>
              <a:t>			&gt;23 to 40 kg, the dose is 60 mg twice a day </a:t>
            </a:r>
          </a:p>
          <a:p>
            <a:pPr marL="0" indent="0">
              <a:buNone/>
            </a:pPr>
            <a:r>
              <a:rPr lang="en-US" altLang="en-US" sz="2400" b="1" dirty="0">
                <a:solidFill>
                  <a:srgbClr val="003399"/>
                </a:solidFill>
              </a:rPr>
              <a:t>			&gt;40 kg, the dose is 75 mg twice a day</a:t>
            </a:r>
          </a:p>
          <a:p>
            <a:pPr marL="0" indent="0" eaLnBrk="1" hangingPunct="1">
              <a:buNone/>
            </a:pPr>
            <a:endParaRPr lang="en-US" altLang="en-US" sz="2400" dirty="0">
              <a:solidFill>
                <a:srgbClr val="003399"/>
              </a:solidFill>
            </a:endParaRPr>
          </a:p>
          <a:p>
            <a:pPr marL="457200" lvl="1" indent="0" eaLnBrk="1" hangingPunct="1">
              <a:buNone/>
            </a:pPr>
            <a:endParaRPr lang="en-US" altLang="en-US" sz="2400" dirty="0"/>
          </a:p>
          <a:p>
            <a:pPr lvl="1" eaLnBrk="1" hangingPunct="1">
              <a:buFont typeface="Courier New" panose="02070309020205020404" pitchFamily="49" charset="0"/>
              <a:buChar char="o"/>
            </a:pPr>
            <a:r>
              <a:rPr lang="en-US" altLang="en-US" sz="2400" dirty="0"/>
              <a:t>WHO: If no clinical improvement after a 5-day course, can extend duration of therapy</a:t>
            </a:r>
          </a:p>
          <a:p>
            <a:pPr lvl="1" eaLnBrk="1" hangingPunct="1">
              <a:buFont typeface="Courier New" panose="02070309020205020404" pitchFamily="49" charset="0"/>
              <a:buChar char="o"/>
            </a:pPr>
            <a:endParaRPr lang="en-US" altLang="en-US" sz="2400" dirty="0"/>
          </a:p>
          <a:p>
            <a:pPr lvl="1" eaLnBrk="1" hangingPunct="1">
              <a:buFont typeface="Courier New" panose="02070309020205020404" pitchFamily="49" charset="0"/>
              <a:buChar char="o"/>
            </a:pPr>
            <a:r>
              <a:rPr lang="en-US" altLang="en-US" sz="2400" dirty="0"/>
              <a:t>Consider </a:t>
            </a:r>
            <a:r>
              <a:rPr lang="en-US" altLang="en-US" sz="2400" u="sng" dirty="0"/>
              <a:t>longer treatment</a:t>
            </a:r>
            <a:r>
              <a:rPr lang="en-US" altLang="en-US" sz="2400" dirty="0"/>
              <a:t>, and </a:t>
            </a:r>
            <a:r>
              <a:rPr lang="en-US" altLang="en-US" sz="2400" u="sng" dirty="0"/>
              <a:t>higher doses</a:t>
            </a:r>
            <a:r>
              <a:rPr lang="en-US" altLang="en-US" sz="2400" dirty="0"/>
              <a:t> (150 mg in adults)  on a case by case basis, especially in patient with progressive disease, but evidence of clinical benefit is sparse</a:t>
            </a:r>
          </a:p>
          <a:p>
            <a:pPr lvl="1" eaLnBrk="1" hangingPunct="1"/>
            <a:endParaRPr lang="en-US" altLang="en-US" sz="1200" dirty="0"/>
          </a:p>
        </p:txBody>
      </p:sp>
    </p:spTree>
    <p:extLst>
      <p:ext uri="{BB962C8B-B14F-4D97-AF65-F5344CB8AC3E}">
        <p14:creationId xmlns:p14="http://schemas.microsoft.com/office/powerpoint/2010/main" val="3505739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tLang="en-US" sz="3600" dirty="0"/>
              <a:t>Oseltamivir Treatment </a:t>
            </a:r>
          </a:p>
        </p:txBody>
      </p:sp>
      <p:sp>
        <p:nvSpPr>
          <p:cNvPr id="81923" name="Rectangle 3"/>
          <p:cNvSpPr>
            <a:spLocks noGrp="1" noChangeArrowheads="1"/>
          </p:cNvSpPr>
          <p:nvPr>
            <p:ph idx="1"/>
          </p:nvPr>
        </p:nvSpPr>
        <p:spPr/>
        <p:txBody>
          <a:bodyPr>
            <a:normAutofit/>
          </a:bodyPr>
          <a:lstStyle/>
          <a:p>
            <a:pPr marL="0" indent="0" eaLnBrk="1" hangingPunct="1">
              <a:buNone/>
            </a:pPr>
            <a:r>
              <a:rPr lang="en-US" altLang="en-US" sz="2800" dirty="0"/>
              <a:t>Should be started as early as possible in patients with suspected novel influenza A virus infection</a:t>
            </a:r>
          </a:p>
          <a:p>
            <a:pPr lvl="1"/>
            <a:r>
              <a:rPr lang="en-US" altLang="en-US" sz="2400" dirty="0"/>
              <a:t>Evidence of improved outcomes in patients infected with A(H7N9) who are treated early with </a:t>
            </a:r>
            <a:r>
              <a:rPr lang="en-US" altLang="en-US" sz="2400" dirty="0" err="1"/>
              <a:t>oseltamivir</a:t>
            </a:r>
            <a:endParaRPr lang="en-US" altLang="en-US" sz="2400" dirty="0"/>
          </a:p>
          <a:p>
            <a:pPr marL="0" indent="0" eaLnBrk="1" hangingPunct="1">
              <a:buNone/>
            </a:pPr>
            <a:endParaRPr lang="en-US" altLang="en-US" sz="2800" dirty="0"/>
          </a:p>
          <a:p>
            <a:pPr marL="0" indent="0" eaLnBrk="1" hangingPunct="1">
              <a:buNone/>
            </a:pPr>
            <a:r>
              <a:rPr lang="en-US" altLang="en-US" sz="2800" dirty="0"/>
              <a:t>Warranted even with late presentation</a:t>
            </a:r>
          </a:p>
          <a:p>
            <a:pPr marL="0" indent="0" eaLnBrk="1" hangingPunct="1">
              <a:buNone/>
            </a:pPr>
            <a:endParaRPr lang="en-US" altLang="en-US" sz="2800" dirty="0"/>
          </a:p>
        </p:txBody>
      </p:sp>
      <p:sp>
        <p:nvSpPr>
          <p:cNvPr id="2" name="TextBox 1"/>
          <p:cNvSpPr txBox="1"/>
          <p:nvPr/>
        </p:nvSpPr>
        <p:spPr>
          <a:xfrm>
            <a:off x="5548395" y="6435081"/>
            <a:ext cx="3722449" cy="307777"/>
          </a:xfrm>
          <a:prstGeom prst="rect">
            <a:avLst/>
          </a:prstGeom>
          <a:noFill/>
        </p:spPr>
        <p:txBody>
          <a:bodyPr wrap="square" rtlCol="0">
            <a:spAutoFit/>
          </a:bodyPr>
          <a:lstStyle/>
          <a:p>
            <a:r>
              <a:rPr lang="en-US" sz="1400" i="1" dirty="0"/>
              <a:t>Zheng, Clinical Infectious Diseases, 2017. </a:t>
            </a:r>
          </a:p>
        </p:txBody>
      </p:sp>
      <p:pic>
        <p:nvPicPr>
          <p:cNvPr id="6" name="Picture 5">
            <a:extLst>
              <a:ext uri="{FF2B5EF4-FFF2-40B4-BE49-F238E27FC236}">
                <a16:creationId xmlns:a16="http://schemas.microsoft.com/office/drawing/2014/main" id="{A5D42389-3943-46E7-B736-883619B24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67" y="4124665"/>
            <a:ext cx="3602933" cy="2406759"/>
          </a:xfrm>
          <a:prstGeom prst="rect">
            <a:avLst/>
          </a:prstGeom>
        </p:spPr>
      </p:pic>
    </p:spTree>
    <p:extLst>
      <p:ext uri="{BB962C8B-B14F-4D97-AF65-F5344CB8AC3E}">
        <p14:creationId xmlns:p14="http://schemas.microsoft.com/office/powerpoint/2010/main" val="4140247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 Treatment: NAI Resistance</a:t>
            </a:r>
          </a:p>
        </p:txBody>
      </p:sp>
      <p:sp>
        <p:nvSpPr>
          <p:cNvPr id="3" name="Content Placeholder 2"/>
          <p:cNvSpPr>
            <a:spLocks noGrp="1"/>
          </p:cNvSpPr>
          <p:nvPr>
            <p:ph idx="1"/>
          </p:nvPr>
        </p:nvSpPr>
        <p:spPr>
          <a:xfrm>
            <a:off x="457200" y="914400"/>
            <a:ext cx="8386509" cy="6005911"/>
          </a:xfrm>
        </p:spPr>
        <p:txBody>
          <a:bodyPr>
            <a:normAutofit/>
          </a:bodyPr>
          <a:lstStyle/>
          <a:p>
            <a:pPr marL="0" indent="0">
              <a:buNone/>
            </a:pPr>
            <a:r>
              <a:rPr lang="en-US" altLang="en-US" sz="3000" dirty="0"/>
              <a:t>Resistance has been reported during treatment of a small number of A(H5N1) and A(H7N9) patients</a:t>
            </a:r>
          </a:p>
          <a:p>
            <a:pPr marL="0" indent="0">
              <a:buNone/>
            </a:pPr>
            <a:endParaRPr lang="en-US" altLang="en-US" sz="3000" dirty="0"/>
          </a:p>
          <a:p>
            <a:pPr marL="0" indent="0">
              <a:buNone/>
            </a:pPr>
            <a:r>
              <a:rPr lang="en-US" sz="3000" dirty="0"/>
              <a:t>Resistance to NAIs can emerge during NAI treatment</a:t>
            </a:r>
          </a:p>
          <a:p>
            <a:pPr lvl="1">
              <a:buFont typeface="Arial" panose="020B0604020202020204" pitchFamily="34" charset="0"/>
              <a:buChar char="•"/>
            </a:pPr>
            <a:r>
              <a:rPr lang="en-US" sz="2600" dirty="0"/>
              <a:t>Emergence of R292K mutation in A(H7N9) viral neuraminidase </a:t>
            </a:r>
          </a:p>
          <a:p>
            <a:pPr>
              <a:buFont typeface="Arial" panose="020B0604020202020204" pitchFamily="34" charset="0"/>
              <a:buChar char="•"/>
            </a:pPr>
            <a:endParaRPr lang="en-US" sz="3000" dirty="0"/>
          </a:p>
          <a:p>
            <a:pPr>
              <a:buFont typeface="Arial" panose="020B0604020202020204" pitchFamily="34" charset="0"/>
              <a:buChar char="•"/>
            </a:pPr>
            <a:endParaRPr lang="en-US" sz="3000" dirty="0"/>
          </a:p>
          <a:p>
            <a:pPr>
              <a:buFont typeface="Arial" panose="020B0604020202020204" pitchFamily="34" charset="0"/>
              <a:buChar char="•"/>
            </a:pPr>
            <a:endParaRPr lang="en-US" sz="3000" dirty="0"/>
          </a:p>
          <a:p>
            <a:pPr lvl="1">
              <a:buFont typeface="Arial" panose="020B0604020202020204" pitchFamily="34" charset="0"/>
              <a:buChar char="•"/>
            </a:pPr>
            <a:endParaRPr lang="en-US" altLang="en-US" i="1" dirty="0"/>
          </a:p>
          <a:p>
            <a:pPr>
              <a:buFont typeface="Wingdings" panose="05000000000000000000" pitchFamily="2" charset="2"/>
              <a:buChar char="Ø"/>
            </a:pPr>
            <a:endParaRPr lang="en-US" sz="3000" dirty="0"/>
          </a:p>
        </p:txBody>
      </p:sp>
      <p:sp>
        <p:nvSpPr>
          <p:cNvPr id="4" name="TextBox 3"/>
          <p:cNvSpPr txBox="1"/>
          <p:nvPr/>
        </p:nvSpPr>
        <p:spPr>
          <a:xfrm>
            <a:off x="6284232" y="6459306"/>
            <a:ext cx="2716898" cy="307777"/>
          </a:xfrm>
          <a:prstGeom prst="rect">
            <a:avLst/>
          </a:prstGeom>
          <a:noFill/>
        </p:spPr>
        <p:txBody>
          <a:bodyPr wrap="none" rtlCol="0">
            <a:spAutoFit/>
          </a:bodyPr>
          <a:lstStyle/>
          <a:p>
            <a:r>
              <a:rPr lang="en-US" sz="1400" i="1" dirty="0"/>
              <a:t>Hu Lancet 2013; Kile MMWR 2017 </a:t>
            </a:r>
          </a:p>
        </p:txBody>
      </p:sp>
      <p:pic>
        <p:nvPicPr>
          <p:cNvPr id="5" name="Picture 4"/>
          <p:cNvPicPr>
            <a:picLocks noChangeAspect="1"/>
          </p:cNvPicPr>
          <p:nvPr/>
        </p:nvPicPr>
        <p:blipFill>
          <a:blip r:embed="rId3"/>
          <a:stretch>
            <a:fillRect/>
          </a:stretch>
        </p:blipFill>
        <p:spPr>
          <a:xfrm>
            <a:off x="1096961" y="4493904"/>
            <a:ext cx="7039650" cy="1781178"/>
          </a:xfrm>
          <a:prstGeom prst="rect">
            <a:avLst/>
          </a:prstGeom>
        </p:spPr>
      </p:pic>
    </p:spTree>
    <p:extLst>
      <p:ext uri="{BB962C8B-B14F-4D97-AF65-F5344CB8AC3E}">
        <p14:creationId xmlns:p14="http://schemas.microsoft.com/office/powerpoint/2010/main" val="2449699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 Treatment: NAI Resistance</a:t>
            </a:r>
          </a:p>
        </p:txBody>
      </p:sp>
      <p:sp>
        <p:nvSpPr>
          <p:cNvPr id="3" name="Content Placeholder 2"/>
          <p:cNvSpPr>
            <a:spLocks noGrp="1"/>
          </p:cNvSpPr>
          <p:nvPr>
            <p:ph idx="1"/>
          </p:nvPr>
        </p:nvSpPr>
        <p:spPr>
          <a:xfrm>
            <a:off x="457200" y="914400"/>
            <a:ext cx="8386509" cy="6005911"/>
          </a:xfrm>
        </p:spPr>
        <p:txBody>
          <a:bodyPr>
            <a:normAutofit/>
          </a:bodyPr>
          <a:lstStyle/>
          <a:p>
            <a:pPr marL="0" indent="0">
              <a:buNone/>
            </a:pPr>
            <a:r>
              <a:rPr lang="en-US" sz="3000" dirty="0"/>
              <a:t>Resistance to all NAIs identified during NAI treatment in 10% of patients during 2016-2017</a:t>
            </a:r>
          </a:p>
          <a:p>
            <a:pPr lvl="1">
              <a:buFont typeface="Arial" panose="020B0604020202020204" pitchFamily="34" charset="0"/>
              <a:buChar char="•"/>
            </a:pPr>
            <a:endParaRPr lang="en-US" altLang="en-US" sz="1300" i="1" dirty="0"/>
          </a:p>
          <a:p>
            <a:pPr lvl="1"/>
            <a:r>
              <a:rPr lang="en-US" altLang="en-US" i="1" dirty="0"/>
              <a:t>Zanamivir can potentially treat oseltamivir-resistant viruses, but not with the R292K mutation</a:t>
            </a:r>
          </a:p>
          <a:p>
            <a:pPr lvl="1">
              <a:buFont typeface="Arial" panose="020B0604020202020204" pitchFamily="34" charset="0"/>
              <a:buChar char="•"/>
            </a:pPr>
            <a:endParaRPr lang="en-US" altLang="en-US" i="1" dirty="0"/>
          </a:p>
          <a:p>
            <a:pPr>
              <a:buFont typeface="Wingdings" panose="05000000000000000000" pitchFamily="2" charset="2"/>
              <a:buChar char="Ø"/>
            </a:pPr>
            <a:endParaRPr lang="en-US" sz="3000" dirty="0"/>
          </a:p>
        </p:txBody>
      </p:sp>
      <p:sp>
        <p:nvSpPr>
          <p:cNvPr id="4" name="TextBox 3"/>
          <p:cNvSpPr txBox="1"/>
          <p:nvPr/>
        </p:nvSpPr>
        <p:spPr>
          <a:xfrm>
            <a:off x="6284232" y="6381816"/>
            <a:ext cx="2716898" cy="307777"/>
          </a:xfrm>
          <a:prstGeom prst="rect">
            <a:avLst/>
          </a:prstGeom>
          <a:noFill/>
        </p:spPr>
        <p:txBody>
          <a:bodyPr wrap="none" rtlCol="0">
            <a:spAutoFit/>
          </a:bodyPr>
          <a:lstStyle/>
          <a:p>
            <a:r>
              <a:rPr lang="en-US" sz="1400" i="1" dirty="0"/>
              <a:t>Hu Lancet 2013; Kile MMWR 2017 </a:t>
            </a:r>
          </a:p>
        </p:txBody>
      </p:sp>
    </p:spTree>
    <p:extLst>
      <p:ext uri="{BB962C8B-B14F-4D97-AF65-F5344CB8AC3E}">
        <p14:creationId xmlns:p14="http://schemas.microsoft.com/office/powerpoint/2010/main" val="4125097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altLang="en-US" sz="3600" dirty="0"/>
              <a:t>Zanamivir</a:t>
            </a:r>
          </a:p>
        </p:txBody>
      </p:sp>
      <p:sp>
        <p:nvSpPr>
          <p:cNvPr id="82947" name="Rectangle 3"/>
          <p:cNvSpPr>
            <a:spLocks noGrp="1" noChangeArrowheads="1"/>
          </p:cNvSpPr>
          <p:nvPr>
            <p:ph idx="1"/>
          </p:nvPr>
        </p:nvSpPr>
        <p:spPr>
          <a:xfrm>
            <a:off x="278970" y="914400"/>
            <a:ext cx="6524786" cy="5695406"/>
          </a:xfrm>
        </p:spPr>
        <p:txBody>
          <a:bodyPr>
            <a:normAutofit fontScale="70000" lnSpcReduction="20000"/>
          </a:bodyPr>
          <a:lstStyle/>
          <a:p>
            <a:pPr eaLnBrk="1" hangingPunct="1">
              <a:lnSpc>
                <a:spcPct val="120000"/>
              </a:lnSpc>
              <a:defRPr/>
            </a:pPr>
            <a:r>
              <a:rPr lang="en-US" sz="3100" dirty="0"/>
              <a:t>Orally inhaled powder – administered by mouth via special device</a:t>
            </a:r>
          </a:p>
          <a:p>
            <a:pPr eaLnBrk="1" hangingPunct="1">
              <a:lnSpc>
                <a:spcPct val="120000"/>
              </a:lnSpc>
              <a:defRPr/>
            </a:pPr>
            <a:endParaRPr lang="en-US" sz="1600" dirty="0"/>
          </a:p>
          <a:p>
            <a:pPr eaLnBrk="1" hangingPunct="1">
              <a:lnSpc>
                <a:spcPct val="120000"/>
              </a:lnSpc>
              <a:defRPr/>
            </a:pPr>
            <a:r>
              <a:rPr lang="en-US" sz="3100" dirty="0"/>
              <a:t>Approved in the U.S. for treatment of seasonal influenza in patients aged 7 years and older</a:t>
            </a:r>
          </a:p>
          <a:p>
            <a:pPr eaLnBrk="1" hangingPunct="1">
              <a:lnSpc>
                <a:spcPct val="120000"/>
              </a:lnSpc>
              <a:defRPr/>
            </a:pPr>
            <a:endParaRPr lang="en-US" sz="1600" dirty="0"/>
          </a:p>
          <a:p>
            <a:pPr eaLnBrk="1" hangingPunct="1">
              <a:lnSpc>
                <a:spcPct val="120000"/>
              </a:lnSpc>
              <a:defRPr/>
            </a:pPr>
            <a:r>
              <a:rPr lang="en-US" sz="3100" dirty="0"/>
              <a:t>Treatment dosage for seasonal influenza is two puff in the morning and two at night</a:t>
            </a:r>
            <a:br>
              <a:rPr lang="en-US" sz="3100" dirty="0"/>
            </a:br>
            <a:r>
              <a:rPr lang="en-US" sz="3100" dirty="0"/>
              <a:t>for 5 days</a:t>
            </a:r>
          </a:p>
          <a:p>
            <a:pPr eaLnBrk="1" hangingPunct="1">
              <a:lnSpc>
                <a:spcPct val="120000"/>
              </a:lnSpc>
              <a:defRPr/>
            </a:pPr>
            <a:endParaRPr lang="en-US" sz="1600" dirty="0"/>
          </a:p>
          <a:p>
            <a:pPr eaLnBrk="1" hangingPunct="1">
              <a:lnSpc>
                <a:spcPct val="120000"/>
              </a:lnSpc>
              <a:buFont typeface="Arial" panose="020B0604020202020204" pitchFamily="34" charset="0"/>
              <a:buChar char="•"/>
              <a:defRPr/>
            </a:pPr>
            <a:r>
              <a:rPr lang="en-US" sz="3100" dirty="0"/>
              <a:t>Side effects</a:t>
            </a:r>
          </a:p>
          <a:p>
            <a:pPr lvl="1" eaLnBrk="1" hangingPunct="1">
              <a:lnSpc>
                <a:spcPct val="120000"/>
              </a:lnSpc>
              <a:buFont typeface="Arial" panose="020B0604020202020204" pitchFamily="34" charset="0"/>
              <a:buChar char="•"/>
              <a:defRPr/>
            </a:pPr>
            <a:r>
              <a:rPr lang="en-US" sz="3100" dirty="0"/>
              <a:t>Wheezing and breathing problems</a:t>
            </a:r>
          </a:p>
          <a:p>
            <a:pPr marL="457200" lvl="1" indent="0" eaLnBrk="1" hangingPunct="1">
              <a:lnSpc>
                <a:spcPct val="120000"/>
              </a:lnSpc>
              <a:buNone/>
              <a:defRPr/>
            </a:pPr>
            <a:endParaRPr lang="en-US" sz="1400" dirty="0"/>
          </a:p>
          <a:p>
            <a:pPr>
              <a:lnSpc>
                <a:spcPct val="90000"/>
              </a:lnSpc>
              <a:buFont typeface="Arial" panose="020B0604020202020204" pitchFamily="34" charset="0"/>
              <a:buChar char="•"/>
            </a:pPr>
            <a:r>
              <a:rPr lang="en-US" altLang="en-US" sz="3100" dirty="0"/>
              <a:t>Not recommended for</a:t>
            </a:r>
          </a:p>
          <a:p>
            <a:pPr lvl="1">
              <a:lnSpc>
                <a:spcPct val="90000"/>
              </a:lnSpc>
              <a:buFont typeface="Arial" panose="020B0604020202020204" pitchFamily="34" charset="0"/>
              <a:buChar char="•"/>
            </a:pPr>
            <a:r>
              <a:rPr lang="en-US" altLang="en-US" sz="3100" dirty="0"/>
              <a:t>People with chronic respiratory disease </a:t>
            </a:r>
          </a:p>
          <a:p>
            <a:pPr lvl="1">
              <a:lnSpc>
                <a:spcPct val="90000"/>
              </a:lnSpc>
              <a:buFont typeface="Arial" panose="020B0604020202020204" pitchFamily="34" charset="0"/>
              <a:buChar char="•"/>
            </a:pPr>
            <a:r>
              <a:rPr lang="en-US" altLang="en-US" sz="3100" dirty="0"/>
              <a:t>Pregnant or nursing females</a:t>
            </a:r>
          </a:p>
          <a:p>
            <a:pPr lvl="1" eaLnBrk="1" hangingPunct="1">
              <a:lnSpc>
                <a:spcPct val="120000"/>
              </a:lnSpc>
              <a:defRPr/>
            </a:pPr>
            <a:endParaRPr lang="en-US" sz="2400" dirty="0"/>
          </a:p>
        </p:txBody>
      </p:sp>
      <p:pic>
        <p:nvPicPr>
          <p:cNvPr id="3" name="Picture 2">
            <a:extLst>
              <a:ext uri="{FF2B5EF4-FFF2-40B4-BE49-F238E27FC236}">
                <a16:creationId xmlns:a16="http://schemas.microsoft.com/office/drawing/2014/main" id="{BF548429-C4AE-4B63-8200-A0F7FB18789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21615" y="3251200"/>
            <a:ext cx="3004460" cy="2002973"/>
          </a:xfrm>
          <a:prstGeom prst="rect">
            <a:avLst/>
          </a:prstGeom>
        </p:spPr>
      </p:pic>
    </p:spTree>
    <p:extLst>
      <p:ext uri="{BB962C8B-B14F-4D97-AF65-F5344CB8AC3E}">
        <p14:creationId xmlns:p14="http://schemas.microsoft.com/office/powerpoint/2010/main" val="2795709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dirty="0"/>
              <a:t>Zanamivir: Effectiveness</a:t>
            </a:r>
          </a:p>
        </p:txBody>
      </p:sp>
      <p:sp>
        <p:nvSpPr>
          <p:cNvPr id="83971" name="Rectangle 3"/>
          <p:cNvSpPr>
            <a:spLocks noGrp="1" noChangeArrowheads="1"/>
          </p:cNvSpPr>
          <p:nvPr>
            <p:ph idx="1"/>
          </p:nvPr>
        </p:nvSpPr>
        <p:spPr>
          <a:xfrm>
            <a:off x="457200" y="914400"/>
            <a:ext cx="8229600" cy="5643154"/>
          </a:xfrm>
        </p:spPr>
        <p:txBody>
          <a:bodyPr>
            <a:normAutofit/>
          </a:bodyPr>
          <a:lstStyle/>
          <a:p>
            <a:pPr marL="0" indent="0" eaLnBrk="1" hangingPunct="1">
              <a:lnSpc>
                <a:spcPct val="110000"/>
              </a:lnSpc>
              <a:buNone/>
              <a:defRPr/>
            </a:pPr>
            <a:r>
              <a:rPr lang="en-US" sz="3000" dirty="0"/>
              <a:t>Effectiveness for novel influenza  A virus infections is unknown</a:t>
            </a:r>
          </a:p>
          <a:p>
            <a:pPr lvl="1">
              <a:lnSpc>
                <a:spcPct val="110000"/>
              </a:lnSpc>
              <a:defRPr/>
            </a:pPr>
            <a:r>
              <a:rPr lang="en-US" dirty="0"/>
              <a:t>Used as </a:t>
            </a:r>
            <a:r>
              <a:rPr lang="en-US" u="sng" dirty="0"/>
              <a:t>second line</a:t>
            </a:r>
            <a:r>
              <a:rPr lang="en-US" dirty="0"/>
              <a:t> therapy for </a:t>
            </a:r>
            <a:r>
              <a:rPr lang="en-US" altLang="en-US" dirty="0"/>
              <a:t>A(H5N1)</a:t>
            </a:r>
            <a:r>
              <a:rPr lang="en-US" dirty="0"/>
              <a:t> and A(H7N9) virus infections when virus is resistant to oseltamivir</a:t>
            </a:r>
          </a:p>
          <a:p>
            <a:pPr marL="457200" lvl="1" indent="0" eaLnBrk="1" hangingPunct="1">
              <a:lnSpc>
                <a:spcPct val="110000"/>
              </a:lnSpc>
              <a:buNone/>
              <a:defRPr/>
            </a:pPr>
            <a:endParaRPr lang="en-US" dirty="0"/>
          </a:p>
          <a:p>
            <a:pPr marL="0" indent="0">
              <a:buNone/>
            </a:pPr>
            <a:r>
              <a:rPr lang="en-US" dirty="0"/>
              <a:t>Per WHO guidelines for </a:t>
            </a:r>
            <a:r>
              <a:rPr lang="en-US" altLang="en-US" dirty="0"/>
              <a:t>A(H5N1</a:t>
            </a:r>
            <a:r>
              <a:rPr lang="en-US" altLang="en-US" b="1" dirty="0"/>
              <a:t>)</a:t>
            </a:r>
            <a:r>
              <a:rPr lang="en-US" b="1" dirty="0"/>
              <a:t>:</a:t>
            </a:r>
            <a:r>
              <a:rPr lang="en-US" dirty="0"/>
              <a:t> for seasonal influenza, quality of evidence is lower for the use of zanamivir compared to oseltamivir</a:t>
            </a:r>
          </a:p>
          <a:p>
            <a:pPr lvl="1" eaLnBrk="1" hangingPunct="1">
              <a:lnSpc>
                <a:spcPct val="110000"/>
              </a:lnSpc>
              <a:buFontTx/>
              <a:buNone/>
              <a:defRPr/>
            </a:pPr>
            <a:endParaRPr lang="en-US" sz="1800" dirty="0"/>
          </a:p>
        </p:txBody>
      </p:sp>
    </p:spTree>
    <p:extLst>
      <p:ext uri="{BB962C8B-B14F-4D97-AF65-F5344CB8AC3E}">
        <p14:creationId xmlns:p14="http://schemas.microsoft.com/office/powerpoint/2010/main" val="260904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dirty="0"/>
              <a:t>Zanamivir: Effectiveness</a:t>
            </a:r>
          </a:p>
        </p:txBody>
      </p:sp>
      <p:sp>
        <p:nvSpPr>
          <p:cNvPr id="83971" name="Rectangle 3"/>
          <p:cNvSpPr>
            <a:spLocks noGrp="1" noChangeArrowheads="1"/>
          </p:cNvSpPr>
          <p:nvPr>
            <p:ph idx="1"/>
          </p:nvPr>
        </p:nvSpPr>
        <p:spPr>
          <a:xfrm>
            <a:off x="457199" y="805913"/>
            <a:ext cx="8407831" cy="5873856"/>
          </a:xfrm>
        </p:spPr>
        <p:txBody>
          <a:bodyPr>
            <a:normAutofit fontScale="85000" lnSpcReduction="10000"/>
          </a:bodyPr>
          <a:lstStyle/>
          <a:p>
            <a:pPr marL="0" indent="0" eaLnBrk="1" hangingPunct="1">
              <a:lnSpc>
                <a:spcPct val="110000"/>
              </a:lnSpc>
              <a:buNone/>
              <a:defRPr/>
            </a:pPr>
            <a:r>
              <a:rPr lang="en-US" dirty="0"/>
              <a:t>Effectiveness in seasonal influenza: </a:t>
            </a:r>
          </a:p>
          <a:p>
            <a:pPr marL="0" indent="0" eaLnBrk="1" hangingPunct="1">
              <a:lnSpc>
                <a:spcPct val="110000"/>
              </a:lnSpc>
              <a:buNone/>
              <a:defRPr/>
            </a:pPr>
            <a:endParaRPr lang="en-US" dirty="0"/>
          </a:p>
          <a:p>
            <a:pPr lvl="1">
              <a:lnSpc>
                <a:spcPct val="110000"/>
              </a:lnSpc>
              <a:defRPr/>
            </a:pPr>
            <a:r>
              <a:rPr lang="en-US" dirty="0"/>
              <a:t>Can reduce influenza symptoms by 1 day if administered within 48 hours</a:t>
            </a:r>
          </a:p>
          <a:p>
            <a:pPr lvl="1">
              <a:lnSpc>
                <a:spcPct val="110000"/>
              </a:lnSpc>
              <a:defRPr/>
            </a:pPr>
            <a:r>
              <a:rPr lang="en-US" dirty="0"/>
              <a:t>Reduces lower respiratory tract complications</a:t>
            </a:r>
          </a:p>
          <a:p>
            <a:pPr lvl="1">
              <a:lnSpc>
                <a:spcPct val="110000"/>
              </a:lnSpc>
              <a:defRPr/>
            </a:pPr>
            <a:r>
              <a:rPr lang="en-US" dirty="0"/>
              <a:t>Oseltamivir-resistant influenza A(H1N1)pdm09 viruses remain sensitive to zanamivir</a:t>
            </a:r>
          </a:p>
          <a:p>
            <a:pPr lvl="1" eaLnBrk="1" hangingPunct="1">
              <a:lnSpc>
                <a:spcPct val="110000"/>
              </a:lnSpc>
              <a:buFont typeface="Courier New" panose="02070309020205020404" pitchFamily="49" charset="0"/>
              <a:buChar char="o"/>
              <a:defRPr/>
            </a:pPr>
            <a:endParaRPr lang="en-US" dirty="0"/>
          </a:p>
          <a:p>
            <a:pPr marL="0" indent="0">
              <a:lnSpc>
                <a:spcPct val="90000"/>
              </a:lnSpc>
              <a:buNone/>
            </a:pPr>
            <a:r>
              <a:rPr lang="en-US" altLang="en-US" dirty="0"/>
              <a:t>Resistance:</a:t>
            </a:r>
          </a:p>
          <a:p>
            <a:pPr marL="0" indent="0">
              <a:lnSpc>
                <a:spcPct val="90000"/>
              </a:lnSpc>
              <a:buNone/>
            </a:pPr>
            <a:endParaRPr lang="en-US" altLang="en-US" dirty="0"/>
          </a:p>
          <a:p>
            <a:pPr lvl="1">
              <a:lnSpc>
                <a:spcPct val="90000"/>
              </a:lnSpc>
            </a:pPr>
            <a:r>
              <a:rPr lang="en-US" altLang="en-US" dirty="0"/>
              <a:t>Very low for human influenza A (H1 and H3) viruses</a:t>
            </a:r>
          </a:p>
          <a:p>
            <a:pPr lvl="1">
              <a:lnSpc>
                <a:spcPct val="90000"/>
              </a:lnSpc>
            </a:pPr>
            <a:r>
              <a:rPr lang="en-US" altLang="en-US" dirty="0"/>
              <a:t>Can be used if antiviral resistance patterns are known</a:t>
            </a:r>
          </a:p>
          <a:p>
            <a:pPr lvl="2">
              <a:lnSpc>
                <a:spcPct val="90000"/>
              </a:lnSpc>
            </a:pPr>
            <a:r>
              <a:rPr lang="en-US" altLang="en-US" dirty="0"/>
              <a:t>Probably not for H7N9 virus infection if resistance is suspected or confirmed</a:t>
            </a:r>
          </a:p>
        </p:txBody>
      </p:sp>
    </p:spTree>
    <p:extLst>
      <p:ext uri="{BB962C8B-B14F-4D97-AF65-F5344CB8AC3E}">
        <p14:creationId xmlns:p14="http://schemas.microsoft.com/office/powerpoint/2010/main" val="42881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sz="half" idx="1"/>
          </p:nvPr>
        </p:nvSpPr>
        <p:spPr>
          <a:xfrm>
            <a:off x="457200" y="914400"/>
            <a:ext cx="8046720" cy="5522976"/>
          </a:xfrm>
        </p:spPr>
        <p:txBody>
          <a:bodyPr>
            <a:noAutofit/>
          </a:bodyPr>
          <a:lstStyle/>
          <a:p>
            <a:pPr>
              <a:lnSpc>
                <a:spcPct val="150000"/>
              </a:lnSpc>
              <a:buClr>
                <a:srgbClr val="000099"/>
              </a:buClr>
            </a:pPr>
            <a:r>
              <a:rPr lang="en-US" altLang="en-US" sz="2800" dirty="0"/>
              <a:t>Age and sex</a:t>
            </a:r>
          </a:p>
          <a:p>
            <a:pPr>
              <a:lnSpc>
                <a:spcPct val="150000"/>
              </a:lnSpc>
              <a:buClr>
                <a:srgbClr val="000099"/>
              </a:buClr>
            </a:pPr>
            <a:r>
              <a:rPr lang="en-US" altLang="en-US" sz="2800" dirty="0"/>
              <a:t>Medical history </a:t>
            </a:r>
          </a:p>
          <a:p>
            <a:pPr>
              <a:lnSpc>
                <a:spcPct val="150000"/>
              </a:lnSpc>
              <a:buClr>
                <a:srgbClr val="000099"/>
              </a:buClr>
            </a:pPr>
            <a:r>
              <a:rPr lang="en-US" altLang="en-US" sz="2800" dirty="0"/>
              <a:t>Illness signs and symptoms</a:t>
            </a:r>
          </a:p>
          <a:p>
            <a:pPr>
              <a:lnSpc>
                <a:spcPct val="150000"/>
              </a:lnSpc>
              <a:buClr>
                <a:srgbClr val="000099"/>
              </a:buClr>
            </a:pPr>
            <a:r>
              <a:rPr lang="en-US" altLang="en-US" sz="2800" dirty="0"/>
              <a:t>Physical examination findings</a:t>
            </a:r>
          </a:p>
          <a:p>
            <a:pPr>
              <a:lnSpc>
                <a:spcPct val="150000"/>
              </a:lnSpc>
              <a:buClr>
                <a:srgbClr val="000099"/>
              </a:buClr>
            </a:pPr>
            <a:r>
              <a:rPr lang="en-US" altLang="en-US" sz="2800" dirty="0"/>
              <a:t>Treatment</a:t>
            </a:r>
          </a:p>
          <a:p>
            <a:pPr>
              <a:lnSpc>
                <a:spcPct val="150000"/>
              </a:lnSpc>
              <a:buClr>
                <a:srgbClr val="000099"/>
              </a:buClr>
            </a:pPr>
            <a:r>
              <a:rPr lang="en-US" altLang="en-US" sz="2800" dirty="0"/>
              <a:t>Laboratory testing results</a:t>
            </a:r>
          </a:p>
          <a:p>
            <a:pPr>
              <a:lnSpc>
                <a:spcPct val="150000"/>
              </a:lnSpc>
              <a:buClr>
                <a:srgbClr val="000099"/>
              </a:buClr>
            </a:pPr>
            <a:r>
              <a:rPr lang="en-US" altLang="en-US" sz="2800" dirty="0"/>
              <a:t>History of influenza vaccination</a:t>
            </a:r>
          </a:p>
          <a:p>
            <a:pPr>
              <a:lnSpc>
                <a:spcPct val="150000"/>
              </a:lnSpc>
              <a:buClr>
                <a:srgbClr val="000099"/>
              </a:buClr>
            </a:pPr>
            <a:r>
              <a:rPr lang="en-US" altLang="en-US" sz="2800" dirty="0"/>
              <a:t>History, timing and type of antiviral use</a:t>
            </a:r>
          </a:p>
          <a:p>
            <a:pPr marL="0" indent="0" eaLnBrk="1" hangingPunct="1">
              <a:lnSpc>
                <a:spcPct val="90000"/>
              </a:lnSpc>
              <a:buClr>
                <a:srgbClr val="002060"/>
              </a:buClr>
              <a:buNone/>
            </a:pPr>
            <a:endParaRPr lang="en-US" altLang="en-US" sz="2800" dirty="0"/>
          </a:p>
        </p:txBody>
      </p:sp>
      <p:sp>
        <p:nvSpPr>
          <p:cNvPr id="7" name="Rectangle 2"/>
          <p:cNvSpPr>
            <a:spLocks noGrp="1" noChangeArrowheads="1"/>
          </p:cNvSpPr>
          <p:nvPr>
            <p:ph type="title"/>
          </p:nvPr>
        </p:nvSpPr>
        <p:spPr>
          <a:xfrm>
            <a:off x="153988" y="-21962"/>
            <a:ext cx="8543418" cy="567298"/>
          </a:xfrm>
        </p:spPr>
        <p:txBody>
          <a:bodyPr/>
          <a:lstStyle/>
          <a:p>
            <a:pPr eaLnBrk="1" hangingPunct="1"/>
            <a:r>
              <a:rPr lang="en-US" altLang="en-US" dirty="0">
                <a:solidFill>
                  <a:schemeClr val="bg2"/>
                </a:solidFill>
              </a:rPr>
              <a:t>Medical Chart Should Include:</a:t>
            </a:r>
          </a:p>
        </p:txBody>
      </p:sp>
      <p:pic>
        <p:nvPicPr>
          <p:cNvPr id="6" name="Picture 5" descr="PHIL Image 1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619" y="1300819"/>
            <a:ext cx="2871787"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40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Peramivir</a:t>
            </a:r>
            <a:endParaRPr lang="en-US" dirty="0"/>
          </a:p>
        </p:txBody>
      </p:sp>
      <p:sp>
        <p:nvSpPr>
          <p:cNvPr id="3" name="Content Placeholder 2"/>
          <p:cNvSpPr>
            <a:spLocks noGrp="1"/>
          </p:cNvSpPr>
          <p:nvPr>
            <p:ph idx="1"/>
          </p:nvPr>
        </p:nvSpPr>
        <p:spPr>
          <a:xfrm>
            <a:off x="457200" y="914400"/>
            <a:ext cx="8229600" cy="4924697"/>
          </a:xfrm>
        </p:spPr>
        <p:txBody>
          <a:bodyPr>
            <a:normAutofit/>
          </a:bodyPr>
          <a:lstStyle/>
          <a:p>
            <a:r>
              <a:rPr lang="en-US" sz="3000" dirty="0"/>
              <a:t>Relatively new neuraminidase inhibitor</a:t>
            </a:r>
          </a:p>
          <a:p>
            <a:endParaRPr lang="en-US" sz="3000" dirty="0"/>
          </a:p>
          <a:p>
            <a:r>
              <a:rPr lang="en-US" sz="3000" dirty="0"/>
              <a:t>Parenteral formulation</a:t>
            </a:r>
          </a:p>
          <a:p>
            <a:endParaRPr lang="en-US" sz="3000" dirty="0"/>
          </a:p>
          <a:p>
            <a:r>
              <a:rPr lang="en-US" sz="3000" dirty="0"/>
              <a:t>Approved in several countries for early treatment of acute uncomplicated influenza in persons aged ≥2 years</a:t>
            </a:r>
          </a:p>
          <a:p>
            <a:endParaRPr lang="en-US" sz="3000" dirty="0"/>
          </a:p>
          <a:p>
            <a:pPr marL="0" indent="0">
              <a:buNone/>
            </a:pPr>
            <a:endParaRPr lang="en-US" dirty="0"/>
          </a:p>
        </p:txBody>
      </p:sp>
      <p:pic>
        <p:nvPicPr>
          <p:cNvPr id="6" name="Picture 5">
            <a:extLst>
              <a:ext uri="{FF2B5EF4-FFF2-40B4-BE49-F238E27FC236}">
                <a16:creationId xmlns:a16="http://schemas.microsoft.com/office/drawing/2014/main" id="{7FDE6782-1B19-432C-8F80-53CFF326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491" y="4191638"/>
            <a:ext cx="3722915" cy="2472016"/>
          </a:xfrm>
          <a:prstGeom prst="rect">
            <a:avLst/>
          </a:prstGeom>
        </p:spPr>
      </p:pic>
    </p:spTree>
    <p:extLst>
      <p:ext uri="{BB962C8B-B14F-4D97-AF65-F5344CB8AC3E}">
        <p14:creationId xmlns:p14="http://schemas.microsoft.com/office/powerpoint/2010/main" val="3550530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Peramivir</a:t>
            </a:r>
            <a:endParaRPr lang="en-US" dirty="0"/>
          </a:p>
        </p:txBody>
      </p:sp>
      <p:sp>
        <p:nvSpPr>
          <p:cNvPr id="3" name="Content Placeholder 2"/>
          <p:cNvSpPr>
            <a:spLocks noGrp="1"/>
          </p:cNvSpPr>
          <p:nvPr>
            <p:ph idx="1"/>
          </p:nvPr>
        </p:nvSpPr>
        <p:spPr>
          <a:xfrm>
            <a:off x="457200" y="914400"/>
            <a:ext cx="8229600" cy="4924697"/>
          </a:xfrm>
        </p:spPr>
        <p:txBody>
          <a:bodyPr>
            <a:normAutofit lnSpcReduction="10000"/>
          </a:bodyPr>
          <a:lstStyle/>
          <a:p>
            <a:r>
              <a:rPr lang="en-US" sz="3000" dirty="0"/>
              <a:t>Treatment dosage: One 600 mg dose, via intravenous infusion for 15-30 minutes, for 5 days</a:t>
            </a:r>
          </a:p>
          <a:p>
            <a:endParaRPr lang="en-US" sz="3000" dirty="0"/>
          </a:p>
          <a:p>
            <a:r>
              <a:rPr lang="en-US" sz="3000" dirty="0"/>
              <a:t>Data lacking for human infection with novel influenza A viruses</a:t>
            </a:r>
          </a:p>
          <a:p>
            <a:pPr lvl="1"/>
            <a:r>
              <a:rPr lang="en-US" sz="2000" dirty="0"/>
              <a:t>Influenza A(H7N9) viruses that are resistant to oseltamivir are commonly resistant to </a:t>
            </a:r>
            <a:r>
              <a:rPr lang="en-US" sz="2000" dirty="0" err="1"/>
              <a:t>peramivir</a:t>
            </a:r>
            <a:endParaRPr lang="en-US" sz="2000" dirty="0"/>
          </a:p>
          <a:p>
            <a:pPr lvl="1"/>
            <a:endParaRPr lang="en-US" sz="2000" dirty="0"/>
          </a:p>
          <a:p>
            <a:r>
              <a:rPr lang="en-US" sz="3000" dirty="0"/>
              <a:t>Not currently included in WHO clinical management guidelines</a:t>
            </a:r>
          </a:p>
          <a:p>
            <a:pPr marL="0" indent="0">
              <a:buNone/>
            </a:pPr>
            <a:endParaRPr lang="en-US" dirty="0"/>
          </a:p>
        </p:txBody>
      </p:sp>
      <p:pic>
        <p:nvPicPr>
          <p:cNvPr id="5" name="Picture 4">
            <a:extLst>
              <a:ext uri="{FF2B5EF4-FFF2-40B4-BE49-F238E27FC236}">
                <a16:creationId xmlns:a16="http://schemas.microsoft.com/office/drawing/2014/main" id="{8279E662-5B85-4650-B957-7C105E91D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70" y="5097908"/>
            <a:ext cx="2489201" cy="1652830"/>
          </a:xfrm>
          <a:prstGeom prst="rect">
            <a:avLst/>
          </a:prstGeom>
        </p:spPr>
      </p:pic>
    </p:spTree>
    <p:extLst>
      <p:ext uri="{BB962C8B-B14F-4D97-AF65-F5344CB8AC3E}">
        <p14:creationId xmlns:p14="http://schemas.microsoft.com/office/powerpoint/2010/main" val="1793173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pPr eaLnBrk="1" hangingPunct="1"/>
            <a:r>
              <a:rPr lang="en-US" altLang="en-US" dirty="0"/>
              <a:t>Adamantanes</a:t>
            </a:r>
          </a:p>
        </p:txBody>
      </p:sp>
      <p:sp>
        <p:nvSpPr>
          <p:cNvPr id="86019" name="Rectangle 3"/>
          <p:cNvSpPr>
            <a:spLocks noGrp="1" noChangeArrowheads="1"/>
          </p:cNvSpPr>
          <p:nvPr>
            <p:ph idx="1"/>
          </p:nvPr>
        </p:nvSpPr>
        <p:spPr>
          <a:xfrm>
            <a:off x="457200" y="914399"/>
            <a:ext cx="8229600" cy="5682343"/>
          </a:xfrm>
        </p:spPr>
        <p:txBody>
          <a:bodyPr/>
          <a:lstStyle/>
          <a:p>
            <a:pPr eaLnBrk="1" hangingPunct="1">
              <a:buFontTx/>
              <a:buNone/>
            </a:pPr>
            <a:r>
              <a:rPr lang="en-US" altLang="en-US" sz="3000" dirty="0"/>
              <a:t>Amantadine and </a:t>
            </a:r>
            <a:r>
              <a:rPr lang="en-US" altLang="en-US" sz="3000" dirty="0" err="1"/>
              <a:t>Rimantadine</a:t>
            </a:r>
            <a:endParaRPr lang="en-US" altLang="en-US" sz="3000" dirty="0"/>
          </a:p>
          <a:p>
            <a:pPr eaLnBrk="1" hangingPunct="1"/>
            <a:r>
              <a:rPr lang="en-US" altLang="en-US" sz="2800" dirty="0"/>
              <a:t>Chemically related, orally administered drugs</a:t>
            </a:r>
          </a:p>
          <a:p>
            <a:pPr eaLnBrk="1" hangingPunct="1"/>
            <a:endParaRPr lang="en-US" altLang="en-US" sz="2800" dirty="0"/>
          </a:p>
          <a:p>
            <a:pPr eaLnBrk="1" hangingPunct="1">
              <a:buFont typeface="Arial" panose="020B0604020202020204" pitchFamily="34" charset="0"/>
              <a:buChar char="•"/>
            </a:pPr>
            <a:r>
              <a:rPr lang="en-US" altLang="en-US" sz="2800" dirty="0"/>
              <a:t>High frequency of resistance among circulating human influenza A (H1 and H3) viruses</a:t>
            </a:r>
          </a:p>
          <a:p>
            <a:pPr eaLnBrk="1" hangingPunct="1">
              <a:buFont typeface="Arial" panose="020B0604020202020204" pitchFamily="34" charset="0"/>
              <a:buChar char="•"/>
            </a:pPr>
            <a:endParaRPr lang="en-US" altLang="en-US" sz="2800" dirty="0"/>
          </a:p>
          <a:p>
            <a:pPr lvl="1"/>
            <a:r>
              <a:rPr lang="en-US" altLang="en-US" sz="2400" dirty="0"/>
              <a:t>Not recommended for treatment of human influenza A</a:t>
            </a:r>
          </a:p>
          <a:p>
            <a:pPr lvl="1"/>
            <a:r>
              <a:rPr lang="en-US" altLang="en-US" sz="2400" dirty="0"/>
              <a:t>Resistance develops rapidly among influenza A viruses</a:t>
            </a:r>
          </a:p>
          <a:p>
            <a:pPr lvl="1"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2800" dirty="0"/>
              <a:t>NOT recommended for A(H5N1), A(H7N9) or other novel influenza A virus infections </a:t>
            </a:r>
          </a:p>
          <a:p>
            <a:pPr lvl="1" eaLnBrk="1" hangingPunct="1">
              <a:buFontTx/>
              <a:buChar char="•"/>
            </a:pPr>
            <a:endParaRPr lang="en-US" altLang="en-US" sz="1000" dirty="0"/>
          </a:p>
        </p:txBody>
      </p:sp>
    </p:spTree>
    <p:extLst>
      <p:ext uri="{BB962C8B-B14F-4D97-AF65-F5344CB8AC3E}">
        <p14:creationId xmlns:p14="http://schemas.microsoft.com/office/powerpoint/2010/main" val="938754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a:t>
            </a:r>
          </a:p>
        </p:txBody>
      </p:sp>
      <p:sp>
        <p:nvSpPr>
          <p:cNvPr id="48131" name="Content Placeholder 3"/>
          <p:cNvSpPr>
            <a:spLocks noGrp="1"/>
          </p:cNvSpPr>
          <p:nvPr>
            <p:ph idx="1"/>
          </p:nvPr>
        </p:nvSpPr>
        <p:spPr>
          <a:xfrm>
            <a:off x="153988" y="914400"/>
            <a:ext cx="8689566" cy="5943600"/>
          </a:xfrm>
        </p:spPr>
        <p:txBody>
          <a:bodyPr>
            <a:normAutofit fontScale="85000" lnSpcReduction="10000"/>
          </a:bodyPr>
          <a:lstStyle/>
          <a:p>
            <a:pPr>
              <a:lnSpc>
                <a:spcPct val="90000"/>
              </a:lnSpc>
              <a:buNone/>
            </a:pPr>
            <a:r>
              <a:rPr lang="en-US" altLang="en-US" sz="3900" b="1" dirty="0"/>
              <a:t>   According to the WHO, what drug is the first-line for treatment of patients with novel influenza A(H5N1) virus infection? </a:t>
            </a:r>
          </a:p>
          <a:p>
            <a:pPr algn="ctr">
              <a:lnSpc>
                <a:spcPct val="90000"/>
              </a:lnSpc>
              <a:buNone/>
            </a:pPr>
            <a:endParaRPr lang="en-US" altLang="en-US" dirty="0"/>
          </a:p>
          <a:p>
            <a:pPr marL="914400" lvl="1" indent="-514350">
              <a:lnSpc>
                <a:spcPct val="90000"/>
              </a:lnSpc>
              <a:buFont typeface="Arial" panose="020B0604020202020204" pitchFamily="34" charset="0"/>
              <a:buAutoNum type="alphaLcPeriod"/>
            </a:pPr>
            <a:r>
              <a:rPr lang="en-US" altLang="en-US" sz="3300" dirty="0" err="1"/>
              <a:t>Oseltamivir</a:t>
            </a:r>
            <a:r>
              <a:rPr lang="en-US" altLang="en-US" sz="3300" dirty="0"/>
              <a:t>, 75 mg twice per day, 5+ days</a:t>
            </a:r>
          </a:p>
          <a:p>
            <a:pPr marL="914400" lvl="1" indent="-514350">
              <a:lnSpc>
                <a:spcPct val="90000"/>
              </a:lnSpc>
              <a:buFont typeface="Arial" panose="020B0604020202020204" pitchFamily="34" charset="0"/>
              <a:buAutoNum type="alphaLcPeriod"/>
            </a:pPr>
            <a:r>
              <a:rPr lang="en-US" altLang="en-US" sz="3300" dirty="0" err="1"/>
              <a:t>Zanamirvir</a:t>
            </a:r>
            <a:r>
              <a:rPr lang="en-US" altLang="en-US" sz="3300" dirty="0"/>
              <a:t>, 75 mg twice per day, 5+ days</a:t>
            </a:r>
          </a:p>
          <a:p>
            <a:pPr marL="914400" lvl="1" indent="-514350">
              <a:lnSpc>
                <a:spcPct val="90000"/>
              </a:lnSpc>
              <a:buFont typeface="Arial" panose="020B0604020202020204" pitchFamily="34" charset="0"/>
              <a:buAutoNum type="alphaLcPeriod"/>
            </a:pPr>
            <a:r>
              <a:rPr lang="en-US" altLang="en-US" sz="3300" dirty="0" err="1"/>
              <a:t>Amandatine</a:t>
            </a:r>
            <a:r>
              <a:rPr lang="en-US" altLang="en-US" sz="3300" dirty="0"/>
              <a:t>, 75 mg twice per day, 7-10 days</a:t>
            </a:r>
          </a:p>
          <a:p>
            <a:pPr marL="914400" lvl="1" indent="-514350">
              <a:lnSpc>
                <a:spcPct val="90000"/>
              </a:lnSpc>
              <a:buFont typeface="Arial" panose="020B0604020202020204" pitchFamily="34" charset="0"/>
              <a:buAutoNum type="alphaLcPeriod"/>
            </a:pPr>
            <a:r>
              <a:rPr lang="en-US" altLang="en-US" sz="3300" dirty="0" err="1"/>
              <a:t>Rimantadine</a:t>
            </a:r>
            <a:r>
              <a:rPr lang="en-US" altLang="en-US" sz="3300" dirty="0"/>
              <a:t>, 75 mg twice per day, 7-10 days</a:t>
            </a:r>
          </a:p>
          <a:p>
            <a:pPr marL="400050" lvl="1" indent="0">
              <a:lnSpc>
                <a:spcPct val="90000"/>
              </a:lnSpc>
              <a:buNone/>
            </a:pPr>
            <a:endParaRPr lang="en-US" altLang="en-US" dirty="0">
              <a:solidFill>
                <a:srgbClr val="9FE8F9"/>
              </a:solidFill>
            </a:endParaRPr>
          </a:p>
          <a:p>
            <a:pPr marL="400050" lvl="1" indent="0">
              <a:lnSpc>
                <a:spcPct val="90000"/>
              </a:lnSpc>
              <a:buNone/>
            </a:pPr>
            <a:endParaRPr lang="en-US" altLang="en-US" dirty="0">
              <a:solidFill>
                <a:srgbClr val="9FE8F9"/>
              </a:solidFill>
            </a:endParaRPr>
          </a:p>
          <a:p>
            <a:pPr marL="0" indent="0">
              <a:buNone/>
            </a:pPr>
            <a:r>
              <a:rPr lang="en-US" altLang="en-US" sz="2600" dirty="0"/>
              <a:t>*This applies to any suspected novel influenza A virus infection even though the evidence is based on experiences with seasonal influenza as well as influenza A(H5N1)</a:t>
            </a:r>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966129" y="5549916"/>
            <a:ext cx="1239863" cy="14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939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 - answer</a:t>
            </a:r>
          </a:p>
        </p:txBody>
      </p:sp>
      <p:sp>
        <p:nvSpPr>
          <p:cNvPr id="48131" name="Content Placeholder 3"/>
          <p:cNvSpPr>
            <a:spLocks noGrp="1"/>
          </p:cNvSpPr>
          <p:nvPr>
            <p:ph idx="1"/>
          </p:nvPr>
        </p:nvSpPr>
        <p:spPr>
          <a:xfrm>
            <a:off x="153988" y="914400"/>
            <a:ext cx="8689566" cy="5943600"/>
          </a:xfrm>
        </p:spPr>
        <p:txBody>
          <a:bodyPr>
            <a:normAutofit fontScale="85000" lnSpcReduction="10000"/>
          </a:bodyPr>
          <a:lstStyle/>
          <a:p>
            <a:pPr>
              <a:lnSpc>
                <a:spcPct val="90000"/>
              </a:lnSpc>
              <a:buNone/>
            </a:pPr>
            <a:r>
              <a:rPr lang="en-US" altLang="en-US" sz="3900" b="1" dirty="0"/>
              <a:t>   According to the WHO, what drug is the first-line for treatment of patients with novel influenza A(H5N1) virus infection? </a:t>
            </a:r>
          </a:p>
          <a:p>
            <a:pPr algn="ctr">
              <a:lnSpc>
                <a:spcPct val="90000"/>
              </a:lnSpc>
              <a:buNone/>
            </a:pPr>
            <a:endParaRPr lang="en-US" altLang="en-US" dirty="0"/>
          </a:p>
          <a:p>
            <a:pPr marL="914400" lvl="1" indent="-514350">
              <a:lnSpc>
                <a:spcPct val="90000"/>
              </a:lnSpc>
              <a:buFont typeface="Arial" panose="020B0604020202020204" pitchFamily="34" charset="0"/>
              <a:buAutoNum type="alphaLcPeriod"/>
            </a:pPr>
            <a:r>
              <a:rPr lang="en-US" altLang="en-US" sz="3300" b="1" dirty="0" err="1">
                <a:solidFill>
                  <a:srgbClr val="FF0000"/>
                </a:solidFill>
              </a:rPr>
              <a:t>Oseltamivir</a:t>
            </a:r>
            <a:r>
              <a:rPr lang="en-US" altLang="en-US" sz="3300" b="1" dirty="0">
                <a:solidFill>
                  <a:srgbClr val="FF0000"/>
                </a:solidFill>
              </a:rPr>
              <a:t>, 75 mg twice per day, 5+ days</a:t>
            </a:r>
          </a:p>
          <a:p>
            <a:pPr marL="914400" lvl="1" indent="-514350">
              <a:lnSpc>
                <a:spcPct val="90000"/>
              </a:lnSpc>
              <a:buClr>
                <a:schemeClr val="accent6">
                  <a:lumMod val="40000"/>
                  <a:lumOff val="60000"/>
                </a:schemeClr>
              </a:buClr>
              <a:buFont typeface="Arial" panose="020B0604020202020204" pitchFamily="34" charset="0"/>
              <a:buAutoNum type="alphaLcPeriod"/>
            </a:pPr>
            <a:r>
              <a:rPr lang="en-US" altLang="en-US" sz="3300" dirty="0" err="1">
                <a:solidFill>
                  <a:schemeClr val="accent6">
                    <a:lumMod val="40000"/>
                    <a:lumOff val="60000"/>
                  </a:schemeClr>
                </a:solidFill>
              </a:rPr>
              <a:t>Zanamirvir</a:t>
            </a:r>
            <a:r>
              <a:rPr lang="en-US" altLang="en-US" sz="3300" dirty="0">
                <a:solidFill>
                  <a:schemeClr val="accent6">
                    <a:lumMod val="40000"/>
                    <a:lumOff val="60000"/>
                  </a:schemeClr>
                </a:solidFill>
              </a:rPr>
              <a:t>, 75 mg twice per day, 5+ days</a:t>
            </a:r>
          </a:p>
          <a:p>
            <a:pPr marL="914400" lvl="1" indent="-514350">
              <a:lnSpc>
                <a:spcPct val="90000"/>
              </a:lnSpc>
              <a:buClr>
                <a:schemeClr val="accent6">
                  <a:lumMod val="40000"/>
                  <a:lumOff val="60000"/>
                </a:schemeClr>
              </a:buClr>
              <a:buFont typeface="Arial" panose="020B0604020202020204" pitchFamily="34" charset="0"/>
              <a:buAutoNum type="alphaLcPeriod"/>
            </a:pPr>
            <a:r>
              <a:rPr lang="en-US" altLang="en-US" sz="3300" dirty="0" err="1">
                <a:solidFill>
                  <a:schemeClr val="accent6">
                    <a:lumMod val="40000"/>
                    <a:lumOff val="60000"/>
                  </a:schemeClr>
                </a:solidFill>
              </a:rPr>
              <a:t>Amandatine</a:t>
            </a:r>
            <a:r>
              <a:rPr lang="en-US" altLang="en-US" sz="3300" dirty="0">
                <a:solidFill>
                  <a:schemeClr val="accent6">
                    <a:lumMod val="40000"/>
                    <a:lumOff val="60000"/>
                  </a:schemeClr>
                </a:solidFill>
              </a:rPr>
              <a:t>, 75 mg twice per day, 7-10 days</a:t>
            </a:r>
          </a:p>
          <a:p>
            <a:pPr marL="914400" lvl="1" indent="-514350">
              <a:lnSpc>
                <a:spcPct val="90000"/>
              </a:lnSpc>
              <a:buClr>
                <a:schemeClr val="accent6">
                  <a:lumMod val="40000"/>
                  <a:lumOff val="60000"/>
                </a:schemeClr>
              </a:buClr>
              <a:buFont typeface="Arial" panose="020B0604020202020204" pitchFamily="34" charset="0"/>
              <a:buAutoNum type="alphaLcPeriod"/>
            </a:pPr>
            <a:r>
              <a:rPr lang="en-US" altLang="en-US" sz="3300" dirty="0" err="1">
                <a:solidFill>
                  <a:schemeClr val="accent6">
                    <a:lumMod val="40000"/>
                    <a:lumOff val="60000"/>
                  </a:schemeClr>
                </a:solidFill>
              </a:rPr>
              <a:t>Rimantadine</a:t>
            </a:r>
            <a:r>
              <a:rPr lang="en-US" altLang="en-US" sz="3300" dirty="0">
                <a:solidFill>
                  <a:schemeClr val="accent6">
                    <a:lumMod val="40000"/>
                    <a:lumOff val="60000"/>
                  </a:schemeClr>
                </a:solidFill>
              </a:rPr>
              <a:t>, 75 mg twice per day, 7-10 days</a:t>
            </a:r>
          </a:p>
          <a:p>
            <a:pPr marL="914400" lvl="1" indent="-514350">
              <a:lnSpc>
                <a:spcPct val="90000"/>
              </a:lnSpc>
              <a:buFont typeface="Arial" panose="020B0604020202020204" pitchFamily="34" charset="0"/>
              <a:buAutoNum type="alphaLcPeriod"/>
            </a:pPr>
            <a:endParaRPr lang="en-US" altLang="en-US" sz="3300" dirty="0">
              <a:solidFill>
                <a:srgbClr val="9FE8F9"/>
              </a:solidFill>
            </a:endParaRPr>
          </a:p>
          <a:p>
            <a:pPr marL="400050" lvl="1" indent="0">
              <a:lnSpc>
                <a:spcPct val="90000"/>
              </a:lnSpc>
              <a:buNone/>
            </a:pPr>
            <a:endParaRPr lang="en-US" altLang="en-US" dirty="0">
              <a:solidFill>
                <a:srgbClr val="9FE8F9"/>
              </a:solidFill>
            </a:endParaRPr>
          </a:p>
          <a:p>
            <a:pPr marL="0" indent="0">
              <a:buNone/>
            </a:pPr>
            <a:r>
              <a:rPr lang="en-US" altLang="en-US" sz="2600" dirty="0"/>
              <a:t>*This applies to any suspected novel influenza A virus       infection even though the evidence is based on experiences with seasonal influenza as well as influenza A(H5N1)</a:t>
            </a:r>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935132" y="5616203"/>
            <a:ext cx="1208868" cy="137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07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40615"/>
            <a:ext cx="8229600" cy="4525963"/>
          </a:xfrm>
        </p:spPr>
        <p:txBody>
          <a:bodyPr>
            <a:normAutofit/>
          </a:bodyPr>
          <a:lstStyle/>
          <a:p>
            <a:pPr marL="0" indent="0">
              <a:buNone/>
            </a:pPr>
            <a:r>
              <a:rPr lang="en-US" dirty="0"/>
              <a:t>What monitoring plan do you have in place in your country / region to monitor novel influenza viruses for resistance to antiviral drugs?</a:t>
            </a:r>
          </a:p>
          <a:p>
            <a:pPr marL="0" indent="0">
              <a:buNone/>
            </a:pPr>
            <a:endParaRPr lang="en-US" dirty="0"/>
          </a:p>
          <a:p>
            <a:pPr marL="0" indent="0">
              <a:buNone/>
            </a:pPr>
            <a:r>
              <a:rPr lang="en-US" dirty="0"/>
              <a:t>Do clinicians have access to data on antiviral resistance?</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726190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ctrTitle"/>
          </p:nvPr>
        </p:nvSpPr>
        <p:spPr>
          <a:xfrm>
            <a:off x="801915" y="3627119"/>
            <a:ext cx="7772400" cy="1470025"/>
          </a:xfrm>
        </p:spPr>
        <p:txBody>
          <a:bodyPr>
            <a:normAutofit fontScale="90000"/>
          </a:bodyPr>
          <a:lstStyle/>
          <a:p>
            <a:r>
              <a:rPr lang="en-US" altLang="en-US" dirty="0">
                <a:solidFill>
                  <a:srgbClr val="003399"/>
                </a:solidFill>
              </a:rPr>
              <a:t>Additional Interventions for Patients with Suspected Novel </a:t>
            </a:r>
            <a:br>
              <a:rPr lang="en-US" altLang="en-US" dirty="0">
                <a:solidFill>
                  <a:srgbClr val="003399"/>
                </a:solidFill>
              </a:rPr>
            </a:br>
            <a:r>
              <a:rPr lang="en-US" altLang="en-US" dirty="0">
                <a:solidFill>
                  <a:srgbClr val="003399"/>
                </a:solidFill>
              </a:rPr>
              <a:t>Influenza A Virus Infections</a:t>
            </a:r>
          </a:p>
        </p:txBody>
      </p:sp>
    </p:spTree>
    <p:extLst>
      <p:ext uri="{BB962C8B-B14F-4D97-AF65-F5344CB8AC3E}">
        <p14:creationId xmlns:p14="http://schemas.microsoft.com/office/powerpoint/2010/main" val="2059783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 </a:t>
            </a:r>
          </a:p>
        </p:txBody>
      </p:sp>
      <p:sp>
        <p:nvSpPr>
          <p:cNvPr id="3" name="Content Placeholder 2"/>
          <p:cNvSpPr>
            <a:spLocks noGrp="1"/>
          </p:cNvSpPr>
          <p:nvPr>
            <p:ph idx="1"/>
          </p:nvPr>
        </p:nvSpPr>
        <p:spPr>
          <a:xfrm>
            <a:off x="457200" y="914400"/>
            <a:ext cx="8551750" cy="5307597"/>
          </a:xfrm>
        </p:spPr>
        <p:txBody>
          <a:bodyPr>
            <a:normAutofit fontScale="92500" lnSpcReduction="10000"/>
          </a:bodyPr>
          <a:lstStyle/>
          <a:p>
            <a:pPr marL="0" indent="0">
              <a:buNone/>
            </a:pPr>
            <a:r>
              <a:rPr lang="en-US" sz="2800" dirty="0"/>
              <a:t>To date, most A(H7N9) patients are admitted to hospital with viral pneumonia and many require intensive care unit admission</a:t>
            </a:r>
          </a:p>
          <a:p>
            <a:endParaRPr lang="en-US" sz="1200" dirty="0"/>
          </a:p>
          <a:p>
            <a:pPr marL="0" indent="0">
              <a:buNone/>
            </a:pPr>
            <a:r>
              <a:rPr lang="en-US" sz="2600" dirty="0"/>
              <a:t>Clinical management has included:</a:t>
            </a:r>
          </a:p>
          <a:p>
            <a:pPr lvl="1"/>
            <a:r>
              <a:rPr lang="en-US" sz="2200" dirty="0"/>
              <a:t>Antiviral treatment with a NAI (oseltamivir or </a:t>
            </a:r>
            <a:r>
              <a:rPr lang="en-US" sz="2200" dirty="0" err="1"/>
              <a:t>peramivir</a:t>
            </a:r>
            <a:r>
              <a:rPr lang="en-US" sz="2200" dirty="0"/>
              <a:t>)</a:t>
            </a:r>
          </a:p>
          <a:p>
            <a:pPr lvl="1"/>
            <a:r>
              <a:rPr lang="en-US" sz="2200" dirty="0"/>
              <a:t>Supportive care</a:t>
            </a:r>
          </a:p>
          <a:p>
            <a:pPr lvl="2"/>
            <a:r>
              <a:rPr lang="en-US" sz="1800" dirty="0"/>
              <a:t>Supplemental oxygen</a:t>
            </a:r>
          </a:p>
          <a:p>
            <a:pPr lvl="2"/>
            <a:r>
              <a:rPr lang="en-US" sz="1800" dirty="0"/>
              <a:t>Non-invasive or invasive mechanical ventilation for respiratory failure</a:t>
            </a:r>
          </a:p>
          <a:p>
            <a:pPr lvl="2"/>
            <a:r>
              <a:rPr lang="en-US" sz="1800" dirty="0"/>
              <a:t>Vasopressors for refractory shock</a:t>
            </a:r>
          </a:p>
          <a:p>
            <a:pPr lvl="2"/>
            <a:r>
              <a:rPr lang="en-US" sz="1800" dirty="0"/>
              <a:t>Dialysis for renal failure</a:t>
            </a:r>
          </a:p>
          <a:p>
            <a:pPr lvl="2"/>
            <a:r>
              <a:rPr lang="en-US" sz="1800" dirty="0"/>
              <a:t>ECMO for ARDS</a:t>
            </a:r>
          </a:p>
          <a:p>
            <a:pPr lvl="2"/>
            <a:r>
              <a:rPr lang="en-US" sz="1800" dirty="0"/>
              <a:t>Antibiotics for possible bacterial infection</a:t>
            </a:r>
            <a:br>
              <a:rPr lang="en-US" sz="1800" dirty="0"/>
            </a:br>
            <a:endParaRPr lang="en-US" sz="1800" dirty="0"/>
          </a:p>
          <a:p>
            <a:pPr lvl="1"/>
            <a:r>
              <a:rPr lang="en-US" sz="2200" dirty="0"/>
              <a:t>Adjunctive therapy</a:t>
            </a:r>
          </a:p>
          <a:p>
            <a:pPr lvl="2">
              <a:buFont typeface="Arial" panose="020B0604020202020204" pitchFamily="34" charset="0"/>
              <a:buChar char="•"/>
            </a:pPr>
            <a:r>
              <a:rPr lang="en-US" sz="1800" dirty="0"/>
              <a:t>Corticosteroids are not recommended</a:t>
            </a:r>
          </a:p>
        </p:txBody>
      </p:sp>
      <p:sp>
        <p:nvSpPr>
          <p:cNvPr id="5" name="Rectangle 4"/>
          <p:cNvSpPr/>
          <p:nvPr/>
        </p:nvSpPr>
        <p:spPr>
          <a:xfrm>
            <a:off x="6701796" y="6221997"/>
            <a:ext cx="2020233" cy="523220"/>
          </a:xfrm>
          <a:prstGeom prst="rect">
            <a:avLst/>
          </a:prstGeom>
        </p:spPr>
        <p:txBody>
          <a:bodyPr wrap="none">
            <a:spAutoFit/>
          </a:bodyPr>
          <a:lstStyle/>
          <a:p>
            <a:r>
              <a:rPr lang="en-US" sz="1400" i="1" dirty="0"/>
              <a:t>Gao H N </a:t>
            </a:r>
            <a:r>
              <a:rPr lang="en-US" sz="1400" i="1" dirty="0" err="1"/>
              <a:t>Engl</a:t>
            </a:r>
            <a:r>
              <a:rPr lang="en-US" sz="1400" i="1" dirty="0"/>
              <a:t> J Med 2013</a:t>
            </a:r>
          </a:p>
          <a:p>
            <a:r>
              <a:rPr lang="en-US" sz="1400" i="1" dirty="0"/>
              <a:t>Cao </a:t>
            </a:r>
            <a:r>
              <a:rPr lang="en-US" sz="1400" i="1" dirty="0" err="1"/>
              <a:t>Crit</a:t>
            </a:r>
            <a:r>
              <a:rPr lang="en-US" sz="1400" i="1" dirty="0"/>
              <a:t> Care Med 2016 </a:t>
            </a:r>
          </a:p>
        </p:txBody>
      </p:sp>
    </p:spTree>
    <p:extLst>
      <p:ext uri="{BB962C8B-B14F-4D97-AF65-F5344CB8AC3E}">
        <p14:creationId xmlns:p14="http://schemas.microsoft.com/office/powerpoint/2010/main" val="1624645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a:t>
            </a:r>
          </a:p>
        </p:txBody>
      </p:sp>
      <p:sp>
        <p:nvSpPr>
          <p:cNvPr id="3" name="Content Placeholder 2"/>
          <p:cNvSpPr>
            <a:spLocks noGrp="1"/>
          </p:cNvSpPr>
          <p:nvPr>
            <p:ph idx="1"/>
          </p:nvPr>
        </p:nvSpPr>
        <p:spPr>
          <a:xfrm>
            <a:off x="78422" y="545337"/>
            <a:ext cx="8694550" cy="5626864"/>
          </a:xfrm>
        </p:spPr>
        <p:txBody>
          <a:bodyPr>
            <a:noAutofit/>
          </a:bodyPr>
          <a:lstStyle/>
          <a:p>
            <a:pPr marL="0" indent="0">
              <a:buNone/>
            </a:pPr>
            <a:r>
              <a:rPr lang="en-US" altLang="ja-JP" sz="2400" dirty="0">
                <a:ea typeface="MS PGothic" panose="020B0600070205080204" pitchFamily="34" charset="-128"/>
              </a:rPr>
              <a:t>Antibiotic use for patients with suspected novel influenza A virus infections</a:t>
            </a:r>
            <a:br>
              <a:rPr lang="en-US" altLang="ja-JP" sz="2400" dirty="0">
                <a:ea typeface="MS PGothic" panose="020B0600070205080204" pitchFamily="34" charset="-128"/>
              </a:rPr>
            </a:br>
            <a:endParaRPr lang="en-US" altLang="ja-JP" sz="2400" dirty="0">
              <a:ea typeface="MS PGothic" panose="020B0600070205080204" pitchFamily="34" charset="-128"/>
            </a:endParaRPr>
          </a:p>
          <a:p>
            <a:pPr lvl="1">
              <a:buFont typeface="Arial" panose="020B0604020202020204" pitchFamily="34" charset="0"/>
              <a:buChar char="•"/>
            </a:pPr>
            <a:r>
              <a:rPr lang="en-US" sz="2400" dirty="0"/>
              <a:t>Severe community-acquired pneumonia </a:t>
            </a:r>
          </a:p>
          <a:p>
            <a:pPr lvl="2">
              <a:buFont typeface="Arial" panose="020B0604020202020204" pitchFamily="34" charset="0"/>
              <a:buChar char="•"/>
            </a:pPr>
            <a:r>
              <a:rPr lang="en-US" sz="2000" dirty="0"/>
              <a:t>Follow appropriate clinical practice guidelines</a:t>
            </a:r>
          </a:p>
          <a:p>
            <a:pPr lvl="1">
              <a:buFont typeface="Arial" panose="020B0604020202020204" pitchFamily="34" charset="0"/>
              <a:buChar char="•"/>
            </a:pPr>
            <a:r>
              <a:rPr lang="en-US" sz="2400" dirty="0"/>
              <a:t>Confirmed or strongly suspected infection with novel influenza A viruses for patients who do not need mechanical ventilation and have no other indication for antibiotics </a:t>
            </a:r>
          </a:p>
          <a:p>
            <a:pPr lvl="2">
              <a:buFont typeface="Arial" panose="020B0604020202020204" pitchFamily="34" charset="0"/>
              <a:buChar char="•"/>
            </a:pPr>
            <a:r>
              <a:rPr lang="en-US" sz="2000" dirty="0"/>
              <a:t>Do not administer prophylactic antibiotics </a:t>
            </a:r>
          </a:p>
          <a:p>
            <a:pPr lvl="1">
              <a:buFont typeface="Arial" panose="020B0604020202020204" pitchFamily="34" charset="0"/>
              <a:buChar char="•"/>
            </a:pPr>
            <a:r>
              <a:rPr lang="en-US" sz="2400" dirty="0"/>
              <a:t>Confirmed or strongly suspected infection with novel influenza A viruses for patients who need mechanical ventilation</a:t>
            </a:r>
            <a:endParaRPr lang="en-US" sz="2000" dirty="0"/>
          </a:p>
          <a:p>
            <a:pPr lvl="2"/>
            <a:r>
              <a:rPr lang="en-US" sz="2000" dirty="0"/>
              <a:t>Follow clinical practice guidelines for the prevention or treatment of ventilator associated or hospital acquired pneumonia</a:t>
            </a:r>
            <a:endParaRPr lang="en-US" dirty="0"/>
          </a:p>
        </p:txBody>
      </p:sp>
      <p:sp>
        <p:nvSpPr>
          <p:cNvPr id="4" name="Rectangle 3"/>
          <p:cNvSpPr/>
          <p:nvPr/>
        </p:nvSpPr>
        <p:spPr>
          <a:xfrm>
            <a:off x="-571500" y="6396335"/>
            <a:ext cx="9715500" cy="369332"/>
          </a:xfrm>
          <a:prstGeom prst="rect">
            <a:avLst/>
          </a:prstGeom>
        </p:spPr>
        <p:txBody>
          <a:bodyPr wrap="square">
            <a:spAutoFit/>
          </a:bodyPr>
          <a:lstStyle/>
          <a:p>
            <a:pPr lvl="2"/>
            <a:r>
              <a:rPr lang="en-US" i="1" dirty="0">
                <a:solidFill>
                  <a:schemeClr val="tx1">
                    <a:lumMod val="50000"/>
                  </a:schemeClr>
                </a:solidFill>
              </a:rPr>
              <a:t>NOTE: This is based on </a:t>
            </a:r>
            <a:r>
              <a:rPr lang="en-US" altLang="ja-JP" i="1" dirty="0">
                <a:solidFill>
                  <a:schemeClr val="tx1">
                    <a:lumMod val="50000"/>
                  </a:schemeClr>
                </a:solidFill>
                <a:ea typeface="MS PGothic" panose="020B0600070205080204" pitchFamily="34" charset="-128"/>
              </a:rPr>
              <a:t>WHO guidelines developed for influenza A(H5N1)</a:t>
            </a:r>
            <a:endParaRPr lang="en-US" sz="2400" dirty="0">
              <a:solidFill>
                <a:schemeClr val="tx1">
                  <a:lumMod val="50000"/>
                </a:schemeClr>
              </a:solidFill>
            </a:endParaRPr>
          </a:p>
        </p:txBody>
      </p:sp>
    </p:spTree>
    <p:extLst>
      <p:ext uri="{BB962C8B-B14F-4D97-AF65-F5344CB8AC3E}">
        <p14:creationId xmlns:p14="http://schemas.microsoft.com/office/powerpoint/2010/main" val="1454330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 Recommendations </a:t>
            </a:r>
          </a:p>
        </p:txBody>
      </p:sp>
      <p:sp>
        <p:nvSpPr>
          <p:cNvPr id="8" name="Title 1"/>
          <p:cNvSpPr txBox="1">
            <a:spLocks/>
          </p:cNvSpPr>
          <p:nvPr/>
        </p:nvSpPr>
        <p:spPr>
          <a:xfrm>
            <a:off x="1265899" y="1123506"/>
            <a:ext cx="6661166" cy="440359"/>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2100"/>
              <a:t>Can Appropriate Use of Corticosteroids Reduce Mortality?</a:t>
            </a:r>
            <a:endParaRPr lang="en-US" sz="2100" dirty="0"/>
          </a:p>
        </p:txBody>
      </p:sp>
      <p:sp>
        <p:nvSpPr>
          <p:cNvPr id="9" name="Subtitle 2"/>
          <p:cNvSpPr txBox="1">
            <a:spLocks/>
          </p:cNvSpPr>
          <p:nvPr/>
        </p:nvSpPr>
        <p:spPr>
          <a:xfrm>
            <a:off x="457200" y="914399"/>
            <a:ext cx="8386509" cy="534271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Corticosteroids used in 46% of H7N9 patients</a:t>
            </a:r>
          </a:p>
          <a:p>
            <a:endParaRPr lang="en-US" sz="675" dirty="0"/>
          </a:p>
          <a:p>
            <a:r>
              <a:rPr lang="en-US" sz="2800" dirty="0"/>
              <a:t>High-dose corticosteroid treatment </a:t>
            </a:r>
          </a:p>
          <a:p>
            <a:pPr marL="685800" lvl="1" indent="-342900">
              <a:buFont typeface="Arial" panose="020B0604020202020204" pitchFamily="34" charset="0"/>
              <a:buChar char="•"/>
            </a:pPr>
            <a:r>
              <a:rPr lang="en-US" sz="1800" dirty="0"/>
              <a:t>Used by critical care physicians for treatment of ARDS</a:t>
            </a:r>
          </a:p>
          <a:p>
            <a:pPr marL="685800" lvl="1" indent="-342900">
              <a:buFont typeface="Arial" panose="020B0604020202020204" pitchFamily="34" charset="0"/>
              <a:buChar char="•"/>
            </a:pPr>
            <a:r>
              <a:rPr lang="en-US" sz="1800" dirty="0"/>
              <a:t>Increased duration of influenza viral shedding; Increased bacterial supra-infection; Increased mortality</a:t>
            </a:r>
          </a:p>
          <a:p>
            <a:pPr marL="685800" lvl="1" indent="-342900">
              <a:buFont typeface="Arial" panose="020B0604020202020204" pitchFamily="34" charset="0"/>
              <a:buChar char="•"/>
            </a:pPr>
            <a:endParaRPr lang="en-US" sz="675" dirty="0"/>
          </a:p>
          <a:p>
            <a:pPr>
              <a:buFont typeface="Arial" panose="020B0604020202020204" pitchFamily="34" charset="0"/>
              <a:buChar char="•"/>
            </a:pPr>
            <a:r>
              <a:rPr lang="en-US" sz="2800" dirty="0"/>
              <a:t>Low-dose corticosteroids are indicated for refractory septic shock (hydrocortisone 200 mg/24 hours)</a:t>
            </a:r>
          </a:p>
          <a:p>
            <a:pPr marL="0" indent="0">
              <a:buNone/>
            </a:pPr>
            <a:endParaRPr lang="en-US" sz="675" dirty="0"/>
          </a:p>
          <a:p>
            <a:pPr marL="0" indent="0">
              <a:buNone/>
            </a:pPr>
            <a:endParaRPr lang="en-US" sz="675" dirty="0"/>
          </a:p>
          <a:p>
            <a:pPr>
              <a:buFont typeface="Arial" panose="020B0604020202020204" pitchFamily="34" charset="0"/>
              <a:buChar char="•"/>
            </a:pPr>
            <a:r>
              <a:rPr lang="en-US" sz="2800" dirty="0"/>
              <a:t>2017 Chinese A(H7N9) Clinical Management Guidelines</a:t>
            </a:r>
          </a:p>
          <a:p>
            <a:pPr marL="685800" lvl="1" indent="-342900">
              <a:buFont typeface="Arial" panose="020B0604020202020204" pitchFamily="34" charset="0"/>
              <a:buChar char="•"/>
            </a:pPr>
            <a:r>
              <a:rPr lang="en-US" sz="1800" dirty="0">
                <a:solidFill>
                  <a:schemeClr val="tx1">
                    <a:lumMod val="50000"/>
                  </a:schemeClr>
                </a:solidFill>
              </a:rPr>
              <a:t>Do not give high-dose corticosteroids to H7N9 patients</a:t>
            </a:r>
          </a:p>
          <a:p>
            <a:pPr marL="457200" lvl="1" indent="0">
              <a:buNone/>
            </a:pPr>
            <a:endParaRPr lang="en-US" dirty="0"/>
          </a:p>
          <a:p>
            <a:endParaRPr lang="en-US" dirty="0"/>
          </a:p>
          <a:p>
            <a:pPr marL="685800" lvl="1" indent="-342900">
              <a:buFont typeface="Arial"/>
              <a:buChar char="•"/>
            </a:pPr>
            <a:endParaRPr lang="en-US" sz="1800" dirty="0"/>
          </a:p>
          <a:p>
            <a:endParaRPr lang="en-US" dirty="0"/>
          </a:p>
          <a:p>
            <a:endParaRPr lang="en-US" sz="2100" dirty="0"/>
          </a:p>
          <a:p>
            <a:endParaRPr lang="en-US" sz="2100" dirty="0"/>
          </a:p>
        </p:txBody>
      </p:sp>
      <p:sp>
        <p:nvSpPr>
          <p:cNvPr id="10" name="TextBox 9"/>
          <p:cNvSpPr txBox="1"/>
          <p:nvPr/>
        </p:nvSpPr>
        <p:spPr>
          <a:xfrm>
            <a:off x="6099214" y="6139273"/>
            <a:ext cx="3044786" cy="738664"/>
          </a:xfrm>
          <a:prstGeom prst="rect">
            <a:avLst/>
          </a:prstGeom>
          <a:noFill/>
        </p:spPr>
        <p:txBody>
          <a:bodyPr wrap="none" rtlCol="0">
            <a:spAutoFit/>
          </a:bodyPr>
          <a:lstStyle/>
          <a:p>
            <a:pPr defTabSz="342900"/>
            <a:r>
              <a:rPr lang="en-US" sz="1400" i="1" dirty="0">
                <a:solidFill>
                  <a:prstClr val="black"/>
                </a:solidFill>
              </a:rPr>
              <a:t>Wang Lancet Infectious Diseases 2017</a:t>
            </a:r>
          </a:p>
          <a:p>
            <a:pPr defTabSz="342900"/>
            <a:r>
              <a:rPr lang="en-US" sz="1400" i="1" dirty="0">
                <a:solidFill>
                  <a:prstClr val="black"/>
                </a:solidFill>
              </a:rPr>
              <a:t>Cao Critical Care Medicine 2016</a:t>
            </a:r>
          </a:p>
          <a:p>
            <a:pPr defTabSz="342900"/>
            <a:r>
              <a:rPr lang="en-US" sz="1400" i="1" dirty="0">
                <a:solidFill>
                  <a:prstClr val="black"/>
                </a:solidFill>
              </a:rPr>
              <a:t>Surviving Sepsis Guidelines 2016 </a:t>
            </a:r>
          </a:p>
        </p:txBody>
      </p:sp>
    </p:spTree>
    <p:extLst>
      <p:ext uri="{BB962C8B-B14F-4D97-AF65-F5344CB8AC3E}">
        <p14:creationId xmlns:p14="http://schemas.microsoft.com/office/powerpoint/2010/main" val="48185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fontScale="92500" lnSpcReduction="10000"/>
          </a:bodyPr>
          <a:lstStyle/>
          <a:p>
            <a:pPr marL="0" indent="0">
              <a:buNone/>
            </a:pPr>
            <a:r>
              <a:rPr lang="en-US" dirty="0"/>
              <a:t>What types of templates or guidance does your country / region / hospital have in place to assist health care providers in assessing and managing potential cases of novel influenza?</a:t>
            </a:r>
          </a:p>
          <a:p>
            <a:pPr marL="0" indent="0">
              <a:buNone/>
            </a:pPr>
            <a:endParaRPr lang="en-US" dirty="0"/>
          </a:p>
          <a:p>
            <a:pPr lvl="1"/>
            <a:r>
              <a:rPr lang="en-US" dirty="0"/>
              <a:t>Who is involved in development of these materials and how often are they developed?</a:t>
            </a:r>
          </a:p>
          <a:p>
            <a:pPr lvl="1"/>
            <a:endParaRPr lang="en-US" dirty="0"/>
          </a:p>
          <a:p>
            <a:pPr lvl="1"/>
            <a:r>
              <a:rPr lang="en-US" dirty="0"/>
              <a:t>How do you make sure these materials are available to clinicians in your hospital?</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6597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 Recommendations </a:t>
            </a:r>
          </a:p>
        </p:txBody>
      </p:sp>
      <p:sp>
        <p:nvSpPr>
          <p:cNvPr id="3" name="Content Placeholder 2"/>
          <p:cNvSpPr>
            <a:spLocks noGrp="1"/>
          </p:cNvSpPr>
          <p:nvPr>
            <p:ph idx="1"/>
          </p:nvPr>
        </p:nvSpPr>
        <p:spPr>
          <a:xfrm>
            <a:off x="457200" y="914400"/>
            <a:ext cx="8386509" cy="5603631"/>
          </a:xfrm>
        </p:spPr>
        <p:txBody>
          <a:bodyPr>
            <a:normAutofit lnSpcReduction="10000"/>
          </a:bodyPr>
          <a:lstStyle/>
          <a:p>
            <a:pPr marL="0" indent="0">
              <a:buNone/>
            </a:pPr>
            <a:r>
              <a:rPr lang="en-US" sz="2800" dirty="0"/>
              <a:t>Suspected novel influenza A infections:</a:t>
            </a:r>
          </a:p>
          <a:p>
            <a:pPr marL="0" indent="0">
              <a:buNone/>
            </a:pPr>
            <a:endParaRPr lang="en-US" sz="2800" dirty="0"/>
          </a:p>
          <a:p>
            <a:pPr>
              <a:buFont typeface="Arial" panose="020B0604020202020204" pitchFamily="34" charset="0"/>
              <a:buChar char="•"/>
            </a:pPr>
            <a:r>
              <a:rPr lang="en-US" sz="2600" dirty="0"/>
              <a:t>Implement recommended infection prevention and control (IPC) measures, including patient isolation</a:t>
            </a:r>
          </a:p>
          <a:p>
            <a:pPr>
              <a:buFont typeface="Arial" panose="020B0604020202020204" pitchFamily="34" charset="0"/>
              <a:buChar char="•"/>
            </a:pPr>
            <a:endParaRPr lang="en-US" sz="1000" dirty="0"/>
          </a:p>
          <a:p>
            <a:pPr>
              <a:buFont typeface="Arial" panose="020B0604020202020204" pitchFamily="34" charset="0"/>
              <a:buChar char="•"/>
            </a:pPr>
            <a:r>
              <a:rPr lang="en-US" sz="2600" dirty="0"/>
              <a:t>Start antiviral treatment with an NAI (oral oseltamivir) as soon as possible without waiting for testing results</a:t>
            </a:r>
          </a:p>
          <a:p>
            <a:pPr>
              <a:buFont typeface="Arial" panose="020B0604020202020204" pitchFamily="34" charset="0"/>
              <a:buChar char="•"/>
            </a:pPr>
            <a:endParaRPr lang="en-US" sz="1100" dirty="0"/>
          </a:p>
          <a:p>
            <a:pPr>
              <a:buFont typeface="Arial" panose="020B0604020202020204" pitchFamily="34" charset="0"/>
              <a:buChar char="•"/>
            </a:pPr>
            <a:r>
              <a:rPr lang="en-US" sz="2600" dirty="0"/>
              <a:t>Contact local/national public health authorities as soon as possible</a:t>
            </a:r>
          </a:p>
          <a:p>
            <a:pPr>
              <a:buFont typeface="Arial" panose="020B0604020202020204" pitchFamily="34" charset="0"/>
              <a:buChar char="•"/>
            </a:pPr>
            <a:endParaRPr lang="en-US" sz="1000" dirty="0"/>
          </a:p>
          <a:p>
            <a:pPr>
              <a:buFont typeface="Arial" panose="020B0604020202020204" pitchFamily="34" charset="0"/>
              <a:buChar char="•"/>
            </a:pPr>
            <a:r>
              <a:rPr lang="en-US" sz="2600" dirty="0"/>
              <a:t>Collect respiratory specimens for influenza A virus testing by RT-PCR at a public health laboratory</a:t>
            </a:r>
          </a:p>
          <a:p>
            <a:pPr>
              <a:buFont typeface="Arial" panose="020B0604020202020204" pitchFamily="34" charset="0"/>
              <a:buChar char="•"/>
            </a:pPr>
            <a:endParaRPr lang="en-US" sz="1000" dirty="0"/>
          </a:p>
          <a:p>
            <a:pPr>
              <a:buFont typeface="Arial" panose="020B0604020202020204" pitchFamily="34" charset="0"/>
              <a:buChar char="•"/>
            </a:pPr>
            <a:r>
              <a:rPr lang="en-US" sz="2600" dirty="0"/>
              <a:t>Provide supportive care as indicated </a:t>
            </a:r>
          </a:p>
          <a:p>
            <a:endParaRPr lang="en-US" sz="2600" dirty="0"/>
          </a:p>
          <a:p>
            <a:pPr marL="0" indent="0">
              <a:buNone/>
            </a:pPr>
            <a:endParaRPr lang="en-US" dirty="0"/>
          </a:p>
        </p:txBody>
      </p:sp>
    </p:spTree>
    <p:extLst>
      <p:ext uri="{BB962C8B-B14F-4D97-AF65-F5344CB8AC3E}">
        <p14:creationId xmlns:p14="http://schemas.microsoft.com/office/powerpoint/2010/main" val="1685596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 Recommendations </a:t>
            </a:r>
          </a:p>
        </p:txBody>
      </p:sp>
      <p:sp>
        <p:nvSpPr>
          <p:cNvPr id="3" name="Content Placeholder 2"/>
          <p:cNvSpPr>
            <a:spLocks noGrp="1"/>
          </p:cNvSpPr>
          <p:nvPr>
            <p:ph idx="1"/>
          </p:nvPr>
        </p:nvSpPr>
        <p:spPr>
          <a:xfrm>
            <a:off x="457200" y="743922"/>
            <a:ext cx="8386509" cy="5685692"/>
          </a:xfrm>
        </p:spPr>
        <p:txBody>
          <a:bodyPr>
            <a:normAutofit fontScale="92500"/>
          </a:bodyPr>
          <a:lstStyle/>
          <a:p>
            <a:pPr marL="0" indent="0">
              <a:buNone/>
            </a:pPr>
            <a:r>
              <a:rPr lang="en-US" sz="3000" dirty="0"/>
              <a:t>Confirmed novel influenza A virus infection</a:t>
            </a:r>
          </a:p>
          <a:p>
            <a:r>
              <a:rPr lang="en-US" sz="2800" dirty="0"/>
              <a:t>Do not give high-dose corticosteroids; only low-dose corticosteroids (hydrocortisone) is indicated for refractory septic shock*</a:t>
            </a:r>
          </a:p>
          <a:p>
            <a:endParaRPr lang="en-US" sz="2800" dirty="0"/>
          </a:p>
          <a:p>
            <a:r>
              <a:rPr lang="en-US" sz="2800" dirty="0"/>
              <a:t>De-escalate or discontinue antibiotics if bacterial co-infection is not suspected or identified (consider results of </a:t>
            </a:r>
            <a:r>
              <a:rPr lang="en-US" sz="2800" dirty="0" err="1"/>
              <a:t>Procalcitonin</a:t>
            </a:r>
            <a:r>
              <a:rPr lang="en-US" sz="2800" dirty="0"/>
              <a:t>, CRP, WBC testing) </a:t>
            </a:r>
          </a:p>
          <a:p>
            <a:endParaRPr lang="en-US" sz="2400" dirty="0"/>
          </a:p>
          <a:p>
            <a:r>
              <a:rPr lang="en-US" sz="2800" dirty="0"/>
              <a:t>Provide supportive care and critical care management as indicated (supplemental oxygen, mechanical ventilation, intravenous fluids, vasopressors, renal dialysis, etc.) </a:t>
            </a:r>
          </a:p>
        </p:txBody>
      </p:sp>
      <p:sp>
        <p:nvSpPr>
          <p:cNvPr id="4" name="TextBox 3">
            <a:extLst>
              <a:ext uri="{FF2B5EF4-FFF2-40B4-BE49-F238E27FC236}">
                <a16:creationId xmlns:a16="http://schemas.microsoft.com/office/drawing/2014/main" id="{8853B0D0-A11F-41E6-877C-423435325779}"/>
              </a:ext>
            </a:extLst>
          </p:cNvPr>
          <p:cNvSpPr txBox="1"/>
          <p:nvPr/>
        </p:nvSpPr>
        <p:spPr>
          <a:xfrm>
            <a:off x="666427" y="6478292"/>
            <a:ext cx="8030979" cy="323165"/>
          </a:xfrm>
          <a:prstGeom prst="rect">
            <a:avLst/>
          </a:prstGeom>
          <a:noFill/>
        </p:spPr>
        <p:txBody>
          <a:bodyPr wrap="square" rtlCol="0">
            <a:spAutoFit/>
          </a:bodyPr>
          <a:lstStyle/>
          <a:p>
            <a:r>
              <a:rPr lang="en-US" sz="1500" u="sng" dirty="0">
                <a:hlinkClick r:id="rId3"/>
              </a:rPr>
              <a:t>* http://www.who.int/csr/resources/publications/swineflu/clinical_management_h1n1.pdf?ua=1</a:t>
            </a:r>
            <a:endParaRPr lang="en-US" sz="1500" u="sng" dirty="0"/>
          </a:p>
        </p:txBody>
      </p:sp>
    </p:spTree>
    <p:extLst>
      <p:ext uri="{BB962C8B-B14F-4D97-AF65-F5344CB8AC3E}">
        <p14:creationId xmlns:p14="http://schemas.microsoft.com/office/powerpoint/2010/main" val="3632101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467833"/>
            <a:ext cx="8229600" cy="1143000"/>
          </a:xfrm>
        </p:spPr>
        <p:txBody>
          <a:bodyPr/>
          <a:lstStyle/>
          <a:p>
            <a:pPr eaLnBrk="1" hangingPunct="1"/>
            <a:r>
              <a:rPr lang="en-US" altLang="en-US" dirty="0">
                <a:solidFill>
                  <a:schemeClr val="tx1"/>
                </a:solidFill>
              </a:rPr>
              <a:t>References</a:t>
            </a:r>
          </a:p>
        </p:txBody>
      </p:sp>
      <p:sp>
        <p:nvSpPr>
          <p:cNvPr id="104451" name="Rectangle 3"/>
          <p:cNvSpPr>
            <a:spLocks noGrp="1" noChangeArrowheads="1"/>
          </p:cNvSpPr>
          <p:nvPr>
            <p:ph idx="1"/>
          </p:nvPr>
        </p:nvSpPr>
        <p:spPr>
          <a:xfrm>
            <a:off x="133350" y="1466850"/>
            <a:ext cx="8791575" cy="5089525"/>
          </a:xfrm>
        </p:spPr>
        <p:txBody>
          <a:bodyPr/>
          <a:lstStyle/>
          <a:p>
            <a:pPr eaLnBrk="1" hangingPunct="1">
              <a:lnSpc>
                <a:spcPct val="80000"/>
              </a:lnSpc>
            </a:pPr>
            <a:endParaRPr lang="en-US" altLang="en-US" sz="800" dirty="0"/>
          </a:p>
          <a:p>
            <a:pPr marL="0" indent="0" eaLnBrk="1" hangingPunct="1">
              <a:lnSpc>
                <a:spcPct val="80000"/>
              </a:lnSpc>
              <a:buNone/>
            </a:pPr>
            <a:r>
              <a:rPr lang="en-US" altLang="en-US" sz="1800" dirty="0"/>
              <a:t>WHO. WHO Rapid Advice Guidelines for pharmacological management of human infection with avian influenza A (H5N1) virus. 2006 </a:t>
            </a:r>
            <a:r>
              <a:rPr lang="en-US" altLang="en-US" sz="1800" dirty="0">
                <a:hlinkClick r:id="rId3"/>
              </a:rPr>
              <a:t>http://www.who.int/medicines/publications/WHO_PSM_PAR_2006.6.pdf</a:t>
            </a:r>
            <a:endParaRPr lang="en-US" altLang="en-US" sz="1800" dirty="0"/>
          </a:p>
          <a:p>
            <a:pPr marL="0" indent="0" eaLnBrk="1" hangingPunct="1">
              <a:lnSpc>
                <a:spcPct val="80000"/>
              </a:lnSpc>
              <a:buNone/>
            </a:pPr>
            <a:endParaRPr lang="en-US" altLang="en-US" sz="1800" dirty="0"/>
          </a:p>
          <a:p>
            <a:pPr marL="0" indent="0" eaLnBrk="1" hangingPunct="1">
              <a:lnSpc>
                <a:spcPct val="80000"/>
              </a:lnSpc>
              <a:buNone/>
            </a:pPr>
            <a:endParaRPr lang="en-US" altLang="en-US" sz="1800" dirty="0"/>
          </a:p>
          <a:p>
            <a:pPr marL="0" indent="0" eaLnBrk="1" hangingPunct="1">
              <a:lnSpc>
                <a:spcPct val="80000"/>
              </a:lnSpc>
              <a:buNone/>
            </a:pPr>
            <a:endParaRPr lang="en-US" altLang="en-US" sz="1800" dirty="0"/>
          </a:p>
          <a:p>
            <a:pPr eaLnBrk="1" hangingPunct="1">
              <a:lnSpc>
                <a:spcPct val="80000"/>
              </a:lnSpc>
            </a:pPr>
            <a:endParaRPr lang="en-US" altLang="en-US" sz="800" dirty="0"/>
          </a:p>
          <a:p>
            <a:pPr marL="0" indent="0" eaLnBrk="1" hangingPunct="1">
              <a:lnSpc>
                <a:spcPct val="80000"/>
              </a:lnSpc>
              <a:buNone/>
            </a:pPr>
            <a:r>
              <a:rPr lang="en-US" altLang="en-US" sz="1800" dirty="0"/>
              <a:t>Clinical management of human infection with avian influenza A (H5N1) virus. 15 August 2007. </a:t>
            </a:r>
            <a:r>
              <a:rPr lang="en-US" altLang="en-US" sz="1800" dirty="0">
                <a:hlinkClick r:id="rId4"/>
              </a:rPr>
              <a:t>http://www.who.int/csr/disease/avian_influenza/guidelines/ClinicalManagement07.pdf</a:t>
            </a:r>
            <a:endParaRPr lang="en-US" altLang="en-US" sz="1800" dirty="0"/>
          </a:p>
          <a:p>
            <a:pPr eaLnBrk="1" hangingPunct="1">
              <a:lnSpc>
                <a:spcPct val="80000"/>
              </a:lnSpc>
            </a:pPr>
            <a:endParaRPr lang="en-US" altLang="en-US" sz="1800" dirty="0"/>
          </a:p>
        </p:txBody>
      </p:sp>
    </p:spTree>
    <p:extLst>
      <p:ext uri="{BB962C8B-B14F-4D97-AF65-F5344CB8AC3E}">
        <p14:creationId xmlns:p14="http://schemas.microsoft.com/office/powerpoint/2010/main" val="1319767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30787" y="963990"/>
            <a:ext cx="8229600" cy="2751522"/>
          </a:xfrm>
          <a:prstGeom prst="rect">
            <a:avLst/>
          </a:prstGeom>
          <a:noFill/>
        </p:spPr>
        <p:txBody>
          <a:bodyPr wrap="square" rtlCol="0">
            <a:spAutoFit/>
          </a:bodyPr>
          <a:lstStyle/>
          <a:p>
            <a:pPr marL="0" indent="0">
              <a:buNone/>
            </a:pPr>
            <a:r>
              <a:rPr lang="en-US" dirty="0"/>
              <a:t>Thank You!</a:t>
            </a:r>
          </a:p>
          <a:p>
            <a:endParaRPr lang="en-US" i="1" dirty="0"/>
          </a:p>
          <a:p>
            <a:pPr marL="0" indent="0">
              <a:buNone/>
            </a:pPr>
            <a:r>
              <a:rPr lang="en-US" sz="2000" i="1" dirty="0"/>
              <a:t>The findings and conclusions in this presentation are those of the authors and do not necessarily represent the official position of the Centers for Disease Control and Prevention</a:t>
            </a:r>
            <a:r>
              <a:rPr lang="en-US" sz="2000" dirty="0"/>
              <a:t>.</a:t>
            </a:r>
          </a:p>
          <a:p>
            <a:pPr marL="0" indent="0">
              <a:buNone/>
            </a:pPr>
            <a:endParaRPr lang="en-US" dirty="0"/>
          </a:p>
        </p:txBody>
      </p:sp>
    </p:spTree>
    <p:extLst>
      <p:ext uri="{BB962C8B-B14F-4D97-AF65-F5344CB8AC3E}">
        <p14:creationId xmlns:p14="http://schemas.microsoft.com/office/powerpoint/2010/main" val="68517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idx="1"/>
          </p:nvPr>
        </p:nvSpPr>
        <p:spPr>
          <a:xfrm>
            <a:off x="300038" y="836910"/>
            <a:ext cx="8549494" cy="5253038"/>
          </a:xfrm>
        </p:spPr>
        <p:txBody>
          <a:bodyPr>
            <a:normAutofit/>
          </a:bodyPr>
          <a:lstStyle/>
          <a:p>
            <a:pPr eaLnBrk="1" hangingPunct="1">
              <a:buFontTx/>
              <a:buNone/>
              <a:defRPr/>
            </a:pPr>
            <a:r>
              <a:rPr lang="en-US" sz="2500" dirty="0"/>
              <a:t>Potential exposure to avian and/or novel influenza A viruses:</a:t>
            </a:r>
          </a:p>
          <a:p>
            <a:pPr>
              <a:defRPr/>
            </a:pPr>
            <a:r>
              <a:rPr lang="en-US" sz="2500" dirty="0"/>
              <a:t>Occupational exposure </a:t>
            </a:r>
          </a:p>
          <a:p>
            <a:pPr lvl="1" eaLnBrk="1" hangingPunct="1">
              <a:buFont typeface="Arial" panose="020B0604020202020204" pitchFamily="34" charset="0"/>
              <a:buChar char="•"/>
              <a:defRPr/>
            </a:pPr>
            <a:r>
              <a:rPr lang="en-US" sz="2500" dirty="0"/>
              <a:t>Animal culler, veterinarian, health care workers, etc.</a:t>
            </a:r>
          </a:p>
          <a:p>
            <a:pPr lvl="1">
              <a:buFont typeface="Arial" panose="020B0604020202020204" pitchFamily="34" charset="0"/>
              <a:buChar char="•"/>
              <a:defRPr/>
            </a:pPr>
            <a:r>
              <a:rPr lang="en-US" sz="2500" dirty="0"/>
              <a:t>In some populations, the vast majority of adults and even children may have exposure to live poultry.  In such situations, it is more important to focus on the occupational exposure, since almost everyone has some potential exposure in their everyday life.</a:t>
            </a:r>
          </a:p>
          <a:p>
            <a:pPr>
              <a:defRPr/>
            </a:pPr>
            <a:r>
              <a:rPr lang="en-US" sz="2500" dirty="0"/>
              <a:t>Living or travelling in area affected by avian influenza outbreaks in birds or other animals (e.g., poultry market)</a:t>
            </a:r>
          </a:p>
        </p:txBody>
      </p:sp>
      <p:sp>
        <p:nvSpPr>
          <p:cNvPr id="48133" name="Text Box 5"/>
          <p:cNvSpPr txBox="1">
            <a:spLocks noChangeArrowheads="1"/>
          </p:cNvSpPr>
          <p:nvPr/>
        </p:nvSpPr>
        <p:spPr bwMode="auto">
          <a:xfrm>
            <a:off x="77925" y="5412230"/>
            <a:ext cx="8695544" cy="1355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400" b="1" dirty="0">
                <a:solidFill>
                  <a:srgbClr val="C00000"/>
                </a:solidFill>
                <a:latin typeface="+mj-lt"/>
                <a:cs typeface="Times New Roman" panose="02020603050405020304" pitchFamily="18" charset="0"/>
              </a:rPr>
              <a:t>Warning</a:t>
            </a:r>
            <a:r>
              <a:rPr lang="en-US" altLang="en-US" sz="2400" b="1" dirty="0">
                <a:solidFill>
                  <a:srgbClr val="C00000"/>
                </a:solidFill>
                <a:latin typeface="+mj-lt"/>
              </a:rPr>
              <a:t>!  </a:t>
            </a:r>
          </a:p>
          <a:p>
            <a:pPr algn="ctr" eaLnBrk="1" hangingPunct="1">
              <a:lnSpc>
                <a:spcPct val="80000"/>
              </a:lnSpc>
              <a:spcBef>
                <a:spcPct val="20000"/>
              </a:spcBef>
            </a:pPr>
            <a:r>
              <a:rPr lang="en-US" altLang="en-US" sz="2400" b="1" dirty="0">
                <a:latin typeface="+mj-lt"/>
                <a:cs typeface="Times New Roman" panose="02020603050405020304" pitchFamily="18" charset="0"/>
              </a:rPr>
              <a:t>Even if there are NO reports of ill poultry in a location, there could be disease in that area, especially if A(H7N9) is the virus circulating or poultry influenza vaccines are used</a:t>
            </a:r>
            <a:endParaRPr lang="en-US" altLang="en-US" sz="2400" dirty="0">
              <a:latin typeface="+mj-lt"/>
              <a:cs typeface="Times New Roman" panose="02020603050405020304" pitchFamily="18" charset="0"/>
            </a:endParaRPr>
          </a:p>
        </p:txBody>
      </p:sp>
      <p:sp>
        <p:nvSpPr>
          <p:cNvPr id="2" name="Title 1"/>
          <p:cNvSpPr>
            <a:spLocks noGrp="1"/>
          </p:cNvSpPr>
          <p:nvPr>
            <p:ph type="title"/>
          </p:nvPr>
        </p:nvSpPr>
        <p:spPr/>
        <p:txBody>
          <a:bodyPr/>
          <a:lstStyle/>
          <a:p>
            <a:r>
              <a:rPr lang="en-US" altLang="en-US" dirty="0"/>
              <a:t>Exposure History</a:t>
            </a:r>
            <a:endParaRPr lang="en-US" dirty="0"/>
          </a:p>
        </p:txBody>
      </p:sp>
    </p:spTree>
    <p:extLst>
      <p:ext uri="{BB962C8B-B14F-4D97-AF65-F5344CB8AC3E}">
        <p14:creationId xmlns:p14="http://schemas.microsoft.com/office/powerpoint/2010/main" val="232851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idx="1"/>
          </p:nvPr>
        </p:nvSpPr>
        <p:spPr>
          <a:xfrm>
            <a:off x="153989" y="852408"/>
            <a:ext cx="8726540" cy="5253038"/>
          </a:xfrm>
        </p:spPr>
        <p:txBody>
          <a:bodyPr>
            <a:normAutofit/>
          </a:bodyPr>
          <a:lstStyle/>
          <a:p>
            <a:pPr eaLnBrk="1" hangingPunct="1">
              <a:buFontTx/>
              <a:buNone/>
              <a:defRPr/>
            </a:pPr>
            <a:r>
              <a:rPr lang="en-US" sz="2500" dirty="0"/>
              <a:t>Potential exposure to avian and/or novel influenza A viruses:</a:t>
            </a:r>
          </a:p>
          <a:p>
            <a:pPr eaLnBrk="1" hangingPunct="1">
              <a:buFontTx/>
              <a:buNone/>
              <a:defRPr/>
            </a:pPr>
            <a:endParaRPr lang="en-US" sz="2500" dirty="0"/>
          </a:p>
          <a:p>
            <a:pPr>
              <a:defRPr/>
            </a:pPr>
            <a:r>
              <a:rPr lang="en-US" sz="2500" dirty="0"/>
              <a:t>Direct contact with dead or diseased birds or other animals in affected area</a:t>
            </a:r>
            <a:br>
              <a:rPr lang="en-US" sz="2500" dirty="0"/>
            </a:br>
            <a:endParaRPr lang="en-US" sz="2500" dirty="0"/>
          </a:p>
          <a:p>
            <a:pPr>
              <a:defRPr/>
            </a:pPr>
            <a:r>
              <a:rPr lang="en-US" sz="2500" dirty="0"/>
              <a:t>Intensive contact with apparently healthy birds for A(H7N9) virus, which usually does NOT cause symptoms in infected poultry </a:t>
            </a:r>
          </a:p>
          <a:p>
            <a:pPr lvl="1">
              <a:buFont typeface="Arial" panose="020B0604020202020204" pitchFamily="34" charset="0"/>
              <a:buChar char="•"/>
              <a:defRPr/>
            </a:pPr>
            <a:endParaRPr lang="en-US" sz="2500" dirty="0"/>
          </a:p>
          <a:p>
            <a:pPr>
              <a:defRPr/>
            </a:pPr>
            <a:r>
              <a:rPr lang="en-US" sz="2500" dirty="0"/>
              <a:t>Close contact with a person with novel influenza A virus infection or unexplained moderate or severe acute respiratory illness</a:t>
            </a:r>
          </a:p>
        </p:txBody>
      </p:sp>
      <p:sp>
        <p:nvSpPr>
          <p:cNvPr id="48133" name="Text Box 5"/>
          <p:cNvSpPr txBox="1">
            <a:spLocks noChangeArrowheads="1"/>
          </p:cNvSpPr>
          <p:nvPr/>
        </p:nvSpPr>
        <p:spPr bwMode="auto">
          <a:xfrm>
            <a:off x="0" y="6045470"/>
            <a:ext cx="8580491"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dirty="0">
                <a:solidFill>
                  <a:srgbClr val="C00000"/>
                </a:solidFill>
                <a:latin typeface="Times New Roman" panose="02020603050405020304" pitchFamily="18" charset="0"/>
                <a:cs typeface="Times New Roman" panose="02020603050405020304" pitchFamily="18" charset="0"/>
              </a:rPr>
              <a:t>Warning</a:t>
            </a:r>
            <a:r>
              <a:rPr lang="en-US" altLang="en-US" b="1" dirty="0">
                <a:solidFill>
                  <a:srgbClr val="C00000"/>
                </a:solidFill>
              </a:rPr>
              <a:t>!  </a:t>
            </a:r>
          </a:p>
          <a:p>
            <a:pPr algn="ctr" eaLnBrk="1" hangingPunct="1">
              <a:lnSpc>
                <a:spcPct val="80000"/>
              </a:lnSpc>
              <a:spcBef>
                <a:spcPct val="20000"/>
              </a:spcBef>
            </a:pPr>
            <a:r>
              <a:rPr lang="en-US" altLang="en-US" b="1" dirty="0">
                <a:latin typeface="Times New Roman" panose="02020603050405020304" pitchFamily="18" charset="0"/>
                <a:cs typeface="Times New Roman" panose="02020603050405020304" pitchFamily="18" charset="0"/>
              </a:rPr>
              <a:t>Even if NO reports of ill poultry in a location, there could be disease in that area, especially if A(H7N9) is the virus circulating or poultry influenza vaccines are used</a:t>
            </a:r>
            <a:endParaRPr lang="en-US" altLang="en-US"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p:txBody>
          <a:bodyPr/>
          <a:lstStyle/>
          <a:p>
            <a:r>
              <a:rPr lang="en-US" altLang="en-US" dirty="0"/>
              <a:t>Exposure History</a:t>
            </a:r>
            <a:endParaRPr lang="en-US" dirty="0"/>
          </a:p>
        </p:txBody>
      </p:sp>
    </p:spTree>
    <p:extLst>
      <p:ext uri="{BB962C8B-B14F-4D97-AF65-F5344CB8AC3E}">
        <p14:creationId xmlns:p14="http://schemas.microsoft.com/office/powerpoint/2010/main" val="87689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altLang="en-US" dirty="0"/>
              <a:t>Knowledge Check</a:t>
            </a:r>
          </a:p>
        </p:txBody>
      </p:sp>
      <p:sp>
        <p:nvSpPr>
          <p:cNvPr id="48131" name="Content Placeholder 3"/>
          <p:cNvSpPr>
            <a:spLocks noGrp="1"/>
          </p:cNvSpPr>
          <p:nvPr>
            <p:ph idx="1"/>
          </p:nvPr>
        </p:nvSpPr>
        <p:spPr>
          <a:xfrm>
            <a:off x="457200" y="914400"/>
            <a:ext cx="8229600" cy="5068389"/>
          </a:xfrm>
        </p:spPr>
        <p:txBody>
          <a:bodyPr>
            <a:normAutofit lnSpcReduction="10000"/>
          </a:bodyPr>
          <a:lstStyle/>
          <a:p>
            <a:pPr algn="ctr" eaLnBrk="1" hangingPunct="1">
              <a:buFontTx/>
              <a:buNone/>
            </a:pPr>
            <a:endParaRPr lang="en-US" altLang="en-US" sz="4300" b="1" dirty="0">
              <a:solidFill>
                <a:srgbClr val="9FE8F9"/>
              </a:solidFill>
            </a:endParaRPr>
          </a:p>
          <a:p>
            <a:pPr eaLnBrk="1" hangingPunct="1">
              <a:buFontTx/>
              <a:buNone/>
            </a:pPr>
            <a:r>
              <a:rPr lang="en-US" altLang="en-US" sz="4300" dirty="0"/>
              <a:t>  What are the critical pieces of information related to exposure history that must be collected from a patient with illness that is clinically compatible with a novel influenza A virus infection?</a:t>
            </a:r>
          </a:p>
          <a:p>
            <a:pPr eaLnBrk="1" hangingPunct="1">
              <a:buFontTx/>
              <a:buNone/>
            </a:pPr>
            <a:endParaRPr lang="en-US" altLang="en-US" sz="2400" dirty="0"/>
          </a:p>
        </p:txBody>
      </p:sp>
      <p:pic>
        <p:nvPicPr>
          <p:cNvPr id="7" name="Picture 6" descr="http://www.cdc.gov/h1n1flu/images/3D_Influenza_transparent_key_pieslice_med.gif"/>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7103"/>
          <a:stretch/>
        </p:blipFill>
        <p:spPr bwMode="auto">
          <a:xfrm>
            <a:off x="7889966" y="5564776"/>
            <a:ext cx="1254034" cy="1427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94275"/>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695D68-039C-433E-8D6D-4204F7054B33}"/>
</file>

<file path=customXml/itemProps2.xml><?xml version="1.0" encoding="utf-8"?>
<ds:datastoreItem xmlns:ds="http://schemas.openxmlformats.org/officeDocument/2006/customXml" ds:itemID="{1F00BDE5-A7E0-400A-9E5F-28DF0EA24618}"/>
</file>

<file path=customXml/itemProps3.xml><?xml version="1.0" encoding="utf-8"?>
<ds:datastoreItem xmlns:ds="http://schemas.openxmlformats.org/officeDocument/2006/customXml" ds:itemID="{42BBD167-9133-47EB-8601-4493951D91E9}"/>
</file>

<file path=customXml/itemProps4.xml><?xml version="1.0" encoding="utf-8"?>
<ds:datastoreItem xmlns:ds="http://schemas.openxmlformats.org/officeDocument/2006/customXml" ds:itemID="{7C04764B-A50C-44B9-BE0D-F3CAE1BE1E25}"/>
</file>

<file path=docProps/app.xml><?xml version="1.0" encoding="utf-8"?>
<Properties xmlns="http://schemas.openxmlformats.org/officeDocument/2006/extended-properties" xmlns:vt="http://schemas.openxmlformats.org/officeDocument/2006/docPropsVTypes">
  <Template>Office Theme</Template>
  <TotalTime>13979</TotalTime>
  <Words>9670</Words>
  <Application>Microsoft Office PowerPoint</Application>
  <PresentationFormat>On-screen Show (4:3)</PresentationFormat>
  <Paragraphs>995</Paragraphs>
  <Slides>63</Slides>
  <Notes>60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63</vt:i4>
      </vt:variant>
    </vt:vector>
  </HeadingPairs>
  <TitlesOfParts>
    <vt:vector size="77" baseType="lpstr">
      <vt:lpstr>等线</vt:lpstr>
      <vt:lpstr>MS PGothic</vt:lpstr>
      <vt:lpstr>游ゴシック</vt:lpstr>
      <vt:lpstr>Arial</vt:lpstr>
      <vt:lpstr>Calibri</vt:lpstr>
      <vt:lpstr>Cordia New</vt:lpstr>
      <vt:lpstr>Courier New</vt:lpstr>
      <vt:lpstr>Myriad Web Pro</vt:lpstr>
      <vt:lpstr>Symbol</vt:lpstr>
      <vt:lpstr>Times New Roman</vt:lpstr>
      <vt:lpstr>Wingdings</vt:lpstr>
      <vt:lpstr>NCEH_ATSDR_combined</vt:lpstr>
      <vt:lpstr>Thin Blue Line Influenza Division</vt:lpstr>
      <vt:lpstr>4_Office Theme</vt:lpstr>
      <vt:lpstr>Module C2  Assessment, diagnosis and management of patients with novel influenza A virus infections </vt:lpstr>
      <vt:lpstr>Assessing Patients with Suspected  Novel Influenza A Virus Infection</vt:lpstr>
      <vt:lpstr>Assessing Patients with Suspected Infections</vt:lpstr>
      <vt:lpstr>Clinical Data to Collect</vt:lpstr>
      <vt:lpstr>Medical Chart Should Include:</vt:lpstr>
      <vt:lpstr> Discussion Questions</vt:lpstr>
      <vt:lpstr>Exposure History</vt:lpstr>
      <vt:lpstr>Exposure History</vt:lpstr>
      <vt:lpstr>Knowledge Check</vt:lpstr>
      <vt:lpstr>Knowledge Check- answer</vt:lpstr>
      <vt:lpstr>Diagnosis of Suspected Novel Influenza A Virus Infection</vt:lpstr>
      <vt:lpstr>Diagnosis of Suspected Novel Influenza A Virus Infection</vt:lpstr>
      <vt:lpstr>Specimen Collection and Diagnostic Testing</vt:lpstr>
      <vt:lpstr>Diagnostic and Laboratory Testing: Suspected Human Infections with Novel Influenza A Viruses</vt:lpstr>
      <vt:lpstr>Specimens for Novel Influenza A Virus Testing</vt:lpstr>
      <vt:lpstr>Specimens for Novel Influenza A Virus Testing</vt:lpstr>
      <vt:lpstr>PowerPoint Presentation</vt:lpstr>
      <vt:lpstr>Diagnosing Novel Influenza A Virus Infections</vt:lpstr>
      <vt:lpstr>Diagnosing Novel Influenza A Virus Infections</vt:lpstr>
      <vt:lpstr>Diagnosing Novel Influenza A Virus Infections</vt:lpstr>
      <vt:lpstr>Knowledge Check</vt:lpstr>
      <vt:lpstr>Knowledge Check- answer</vt:lpstr>
      <vt:lpstr>Knowledge Check</vt:lpstr>
      <vt:lpstr>Knowledge Check - answer</vt:lpstr>
      <vt:lpstr>Diagnosis of Novel Influenza A Virus Infections</vt:lpstr>
      <vt:lpstr>Diagnosis of Novel Influenza A Virus Infections</vt:lpstr>
      <vt:lpstr>Knowledge Check</vt:lpstr>
      <vt:lpstr>Knowledge Check- answer</vt:lpstr>
      <vt:lpstr>Clinical Management of Patients with Suspected Novel Influenza A Virus Infections</vt:lpstr>
      <vt:lpstr>Treatment for Influenza Viruses </vt:lpstr>
      <vt:lpstr>Clinical Management</vt:lpstr>
      <vt:lpstr>Clinical Management</vt:lpstr>
      <vt:lpstr>Antiviral Medications</vt:lpstr>
      <vt:lpstr>Antiviral Treatment</vt:lpstr>
      <vt:lpstr>Antiviral Treatment</vt:lpstr>
      <vt:lpstr>Neuraminidase Inhibitors (NAIs)</vt:lpstr>
      <vt:lpstr>Neuraminidase Inhibitors</vt:lpstr>
      <vt:lpstr> Discussion Questions</vt:lpstr>
      <vt:lpstr>Oseltamivir</vt:lpstr>
      <vt:lpstr>Oseltamivir: Effectiveness</vt:lpstr>
      <vt:lpstr>Oseltamivir: Effectiveness</vt:lpstr>
      <vt:lpstr>Oseltamivir: Effectiveness</vt:lpstr>
      <vt:lpstr>Recommended Treatment</vt:lpstr>
      <vt:lpstr>Oseltamivir Treatment </vt:lpstr>
      <vt:lpstr>Antiviral Treatment: NAI Resistance</vt:lpstr>
      <vt:lpstr>Antiviral Treatment: NAI Resistance</vt:lpstr>
      <vt:lpstr>Zanamivir</vt:lpstr>
      <vt:lpstr>Zanamivir: Effectiveness</vt:lpstr>
      <vt:lpstr>Zanamivir: Effectiveness</vt:lpstr>
      <vt:lpstr>Peramivir</vt:lpstr>
      <vt:lpstr>Peramivir</vt:lpstr>
      <vt:lpstr>Adamantanes</vt:lpstr>
      <vt:lpstr>Knowledge Check</vt:lpstr>
      <vt:lpstr>Knowledge Check - answer</vt:lpstr>
      <vt:lpstr> Discussion Questions</vt:lpstr>
      <vt:lpstr>Additional Interventions for Patients with Suspected Novel  Influenza A Virus Infections</vt:lpstr>
      <vt:lpstr>Clinical Management </vt:lpstr>
      <vt:lpstr>Clinical Management</vt:lpstr>
      <vt:lpstr>Clinical Management Recommendations </vt:lpstr>
      <vt:lpstr>Clinical Management Recommendations </vt:lpstr>
      <vt:lpstr>Clinical Management Recommendations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1067</cp:revision>
  <dcterms:created xsi:type="dcterms:W3CDTF">2016-11-05T00:46:08Z</dcterms:created>
  <dcterms:modified xsi:type="dcterms:W3CDTF">2018-06-21T17:06:11Z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9657c4e4-ccb8-4ee0-8dde-8478f633d38d</vt:lpwstr>
  </property>
</Properties>
</file>