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26"/>
  </p:notesMasterIdLst>
  <p:handoutMasterIdLst>
    <p:handoutMasterId r:id="rId27"/>
  </p:handoutMasterIdLst>
  <p:sldIdLst>
    <p:sldId id="762" r:id="rId4"/>
    <p:sldId id="874" r:id="rId5"/>
    <p:sldId id="769" r:id="rId6"/>
    <p:sldId id="877" r:id="rId7"/>
    <p:sldId id="878" r:id="rId8"/>
    <p:sldId id="768" r:id="rId9"/>
    <p:sldId id="890" r:id="rId10"/>
    <p:sldId id="880" r:id="rId11"/>
    <p:sldId id="869" r:id="rId12"/>
    <p:sldId id="870" r:id="rId13"/>
    <p:sldId id="868" r:id="rId14"/>
    <p:sldId id="888" r:id="rId15"/>
    <p:sldId id="887" r:id="rId16"/>
    <p:sldId id="873" r:id="rId17"/>
    <p:sldId id="770" r:id="rId18"/>
    <p:sldId id="775" r:id="rId19"/>
    <p:sldId id="773" r:id="rId20"/>
    <p:sldId id="872" r:id="rId21"/>
    <p:sldId id="889" r:id="rId22"/>
    <p:sldId id="700" r:id="rId23"/>
    <p:sldId id="763" r:id="rId24"/>
    <p:sldId id="764"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Brettania" initials="B" lastIdx="7" clrIdx="1">
    <p:extLst/>
  </p:cmAuthor>
  <p:cmAuthor id="3" name="Fry, Alicia (CDC/OID/NCIRD)" initials="FA(" lastIdx="3" clrIdx="2">
    <p:extLst/>
  </p:cmAuthor>
  <p:cmAuthor id="4" name="Millman, Alexander J. (CDC/OID/NCIRD)" initials="MAJ(" lastIdx="11" clrIdx="3">
    <p:extLst>
      <p:ext uri="{19B8F6BF-5375-455C-9EA6-DF929625EA0E}">
        <p15:presenceInfo xmlns:p15="http://schemas.microsoft.com/office/powerpoint/2012/main" userId="S-1-5-21-1207783550-2075000910-922709458-276196" providerId="AD"/>
      </p:ext>
    </p:extLst>
  </p:cmAuthor>
  <p:cmAuthor id="5" name="Grohskopf, Lisa A. (CDC/OID/NCIRD)" initials="GLA(" lastIdx="5" clrIdx="4">
    <p:extLst>
      <p:ext uri="{19B8F6BF-5375-455C-9EA6-DF929625EA0E}">
        <p15:presenceInfo xmlns:p15="http://schemas.microsoft.com/office/powerpoint/2012/main" userId="S-1-5-21-1207783550-2075000910-922709458-177498" providerId="AD"/>
      </p:ext>
    </p:extLst>
  </p:cmAuthor>
  <p:cmAuthor id="6" name="Tokars, Jerome (Jerry) (CDC/OID/NCIRD)" initials="TJ((" lastIdx="7" clrIdx="5">
    <p:extLst>
      <p:ext uri="{19B8F6BF-5375-455C-9EA6-DF929625EA0E}">
        <p15:presenceInfo xmlns:p15="http://schemas.microsoft.com/office/powerpoint/2012/main" userId="S-1-5-21-1207783550-2075000910-922709458-191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A88"/>
    <a:srgbClr val="08BDE8"/>
    <a:srgbClr val="00359E"/>
    <a:srgbClr val="003CB4"/>
    <a:srgbClr val="003399"/>
    <a:srgbClr val="F5E3BF"/>
    <a:srgbClr val="E4E4E1"/>
    <a:srgbClr val="F6EFD6"/>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7" autoAdjust="0"/>
    <p:restoredTop sz="69639" autoAdjust="0"/>
  </p:normalViewPr>
  <p:slideViewPr>
    <p:cSldViewPr snapToGrid="0">
      <p:cViewPr varScale="1">
        <p:scale>
          <a:sx n="57" d="100"/>
          <a:sy n="57" d="100"/>
        </p:scale>
        <p:origin x="2117" y="70"/>
      </p:cViewPr>
      <p:guideLst>
        <p:guide orient="horz" pos="2160"/>
        <p:guide pos="2880"/>
      </p:guideLst>
    </p:cSldViewPr>
  </p:slideViewPr>
  <p:outlineViewPr>
    <p:cViewPr>
      <p:scale>
        <a:sx n="33" d="100"/>
        <a:sy n="33" d="100"/>
      </p:scale>
      <p:origin x="0" y="-31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2" d="100"/>
          <a:sy n="72" d="100"/>
        </p:scale>
        <p:origin x="158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2A669F-EA6A-4C65-A591-AFC22723B393}" type="datetimeFigureOut">
              <a:rPr lang="en-US" smtClean="0"/>
              <a:t>6/22/2018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DCF1E9E-07D6-4120-89BF-899091FE996B}" type="slidenum">
              <a:rPr lang="en-US" smtClean="0"/>
              <a:t>‹#›</a:t>
            </a:fld>
            <a:endParaRPr lang="en-US"/>
          </a:p>
        </p:txBody>
      </p:sp>
    </p:spTree>
    <p:extLst>
      <p:ext uri="{BB962C8B-B14F-4D97-AF65-F5344CB8AC3E}">
        <p14:creationId xmlns:p14="http://schemas.microsoft.com/office/powerpoint/2010/main" val="324922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C026DF-EBA0-49FF-B460-D5B2A48D6F9E}" type="datetimeFigureOut">
              <a:rPr lang="en-US" smtClean="0"/>
              <a:t>6/22/2018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b="0" dirty="0"/>
          </a:p>
        </p:txBody>
      </p:sp>
    </p:spTree>
    <p:extLst>
      <p:ext uri="{BB962C8B-B14F-4D97-AF65-F5344CB8AC3E}">
        <p14:creationId xmlns:p14="http://schemas.microsoft.com/office/powerpoint/2010/main" val="326402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review key concepts from</a:t>
            </a:r>
            <a:r>
              <a:rPr lang="en-US" baseline="0" dirty="0"/>
              <a:t> slide 9:</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4228340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discuss this question with participants. Also review key concepts from slides 8 and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confirmed infections or symptomatic adults, </a:t>
            </a:r>
            <a:r>
              <a:rPr lang="en-US" sz="1200" dirty="0" err="1"/>
              <a:t>oseltamivir</a:t>
            </a:r>
            <a:r>
              <a:rPr lang="en-US" sz="1200" dirty="0"/>
              <a:t> 75mg twice daily should be used as soon as possible</a:t>
            </a:r>
          </a:p>
          <a:p>
            <a:endParaRPr lang="en-US" dirty="0"/>
          </a:p>
          <a:p>
            <a:pPr marL="0" indent="0">
              <a:buNone/>
            </a:pPr>
            <a:r>
              <a:rPr lang="en-US" sz="2400" dirty="0"/>
              <a:t>Empiric post-exposure use of </a:t>
            </a:r>
            <a:r>
              <a:rPr lang="en-US" sz="2400" dirty="0" err="1"/>
              <a:t>oseltamivir</a:t>
            </a:r>
            <a:r>
              <a:rPr lang="en-US" sz="2400" dirty="0"/>
              <a:t> for prevention of illness can be considered for the following asymptomatic persons who had A(</a:t>
            </a:r>
            <a:r>
              <a:rPr lang="en-US" sz="2400" b="0" dirty="0"/>
              <a:t>H7N9) virus exposure: </a:t>
            </a:r>
            <a:endParaRPr lang="en-US" sz="800" b="0" dirty="0"/>
          </a:p>
          <a:p>
            <a:pPr lvl="1"/>
            <a:r>
              <a:rPr lang="en-US" sz="2000" b="0" dirty="0"/>
              <a:t>Underlying medical </a:t>
            </a:r>
            <a:r>
              <a:rPr lang="en-US" sz="2000" dirty="0"/>
              <a:t>conditions who have a recent exposure to poultry, live poultry market or environments contaminated by H7N9 virus</a:t>
            </a:r>
          </a:p>
          <a:p>
            <a:pPr lvl="1"/>
            <a:endParaRPr lang="en-US" sz="900" dirty="0"/>
          </a:p>
          <a:p>
            <a:pPr lvl="1"/>
            <a:r>
              <a:rPr lang="en-US" sz="2000" dirty="0"/>
              <a:t>A substantial unprotected or prolonged exposure to an ill patient with an influenza A(H7N9) virus infection</a:t>
            </a:r>
          </a:p>
          <a:p>
            <a:pPr lvl="2"/>
            <a:r>
              <a:rPr lang="en-US" sz="1800" dirty="0"/>
              <a:t>Unprotected healthcare workers</a:t>
            </a:r>
          </a:p>
          <a:p>
            <a:pPr lvl="2"/>
            <a:r>
              <a:rPr lang="en-US" sz="1800" dirty="0"/>
              <a:t>Aerosol generating procedures</a:t>
            </a:r>
          </a:p>
          <a:p>
            <a:pPr lvl="2"/>
            <a:endParaRPr lang="en-US" sz="900" dirty="0"/>
          </a:p>
          <a:p>
            <a:pPr lvl="1"/>
            <a:r>
              <a:rPr lang="en-US" sz="2000" dirty="0"/>
              <a:t>Higher risk of complications from influenza virus infection</a:t>
            </a:r>
          </a:p>
          <a:p>
            <a:pPr lvl="2"/>
            <a:r>
              <a:rPr lang="en-US" sz="1800" dirty="0"/>
              <a:t>Patients with immunosuppression</a:t>
            </a:r>
          </a:p>
          <a:p>
            <a:pPr lvl="2"/>
            <a:r>
              <a:rPr lang="en-US" sz="1800" dirty="0"/>
              <a:t>Neonates / infants</a:t>
            </a:r>
          </a:p>
          <a:p>
            <a:pPr lvl="2"/>
            <a:r>
              <a:rPr lang="en-US" sz="1800" dirty="0"/>
              <a:t>Pregnant and early post-partum women</a:t>
            </a:r>
          </a:p>
          <a:p>
            <a:pPr lvl="2"/>
            <a:r>
              <a:rPr lang="en-US" sz="1800" dirty="0"/>
              <a:t>Elderly adults</a:t>
            </a:r>
          </a:p>
          <a:p>
            <a:pPr lvl="2"/>
            <a:r>
              <a:rPr lang="en-US" sz="1800" dirty="0"/>
              <a:t>Persons with chronic co-morbidities</a:t>
            </a:r>
          </a:p>
          <a:p>
            <a:pPr lvl="2"/>
            <a:r>
              <a:rPr lang="en-US" sz="1800" dirty="0"/>
              <a:t>Other highly vulnerable patients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137149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background information about a patient. We will review this information and then proceed to a discussion question on the next slide.</a:t>
            </a:r>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169508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patient—yes</a:t>
            </a:r>
          </a:p>
          <a:p>
            <a:r>
              <a:rPr lang="en-US" dirty="0"/>
              <a:t>Son—probably not. </a:t>
            </a:r>
          </a:p>
          <a:p>
            <a:r>
              <a:rPr lang="en-US" dirty="0"/>
              <a:t>Daughter-in-law—</a:t>
            </a:r>
            <a:r>
              <a:rPr lang="en-US" baseline="0" dirty="0"/>
              <a:t>high risk for influenza complications (pregnant)</a:t>
            </a:r>
          </a:p>
          <a:p>
            <a:r>
              <a:rPr lang="en-US" baseline="0" dirty="0"/>
              <a:t>Physician—higher risk because (high risk, aerosol generating procedures)</a:t>
            </a:r>
          </a:p>
          <a:p>
            <a:r>
              <a:rPr lang="en-US" baseline="0" dirty="0"/>
              <a:t>Janitor--not</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3499398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t>
            </a:r>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312483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Ask participants to discuss if influenza </a:t>
            </a:r>
            <a:r>
              <a:rPr lang="en-US" b="0" dirty="0"/>
              <a:t>antiviral medications</a:t>
            </a:r>
            <a:r>
              <a:rPr lang="en-US" b="0" baseline="0" dirty="0"/>
              <a:t> </a:t>
            </a:r>
            <a:r>
              <a:rPr lang="en-US" b="0" dirty="0"/>
              <a:t>are readily available</a:t>
            </a:r>
            <a:r>
              <a:rPr lang="en-US" b="0" baseline="0" dirty="0"/>
              <a:t> at first-line health centers in their country/region.  If supplies are limited, how do you prioritize </a:t>
            </a:r>
            <a:r>
              <a:rPr lang="en-US" baseline="0" dirty="0"/>
              <a:t>use?</a:t>
            </a:r>
            <a:endParaRPr lang="en-US" dirty="0"/>
          </a:p>
          <a:p>
            <a:endParaRPr lang="en-US" sz="2400" dirty="0"/>
          </a:p>
          <a:p>
            <a:r>
              <a:rPr lang="en-US" sz="2400" dirty="0"/>
              <a:t>In settings with limited antiviral availability, symptomatic individuals should be prioritized for treatment </a:t>
            </a:r>
          </a:p>
          <a:p>
            <a:pPr lvl="1"/>
            <a:r>
              <a:rPr lang="en-US" sz="2000" dirty="0"/>
              <a:t>Asymptomatic individuals should be monitored and started on treatment if symptoms develop</a:t>
            </a:r>
          </a:p>
          <a:p>
            <a:pPr lvl="1"/>
            <a:r>
              <a:rPr lang="en-US" sz="2000" dirty="0"/>
              <a:t>Risk should be used to determine which exposed asymptomatic individuals may benefit from use of antiviral drugs to prevent infection</a:t>
            </a:r>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312754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Ask participants to discuss the risks related to not using antiviral treatment on exposed asymptomatic persons.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Potential risks of not using antiviral treatment on asymptomatic persons</a:t>
            </a:r>
          </a:p>
          <a:p>
            <a:pPr marL="171450" indent="-171450">
              <a:buFont typeface="Arial" panose="020B0604020202020204" pitchFamily="34" charset="0"/>
              <a:buChar char="•"/>
            </a:pPr>
            <a:r>
              <a:rPr lang="en-US" b="0" dirty="0"/>
              <a:t>Exposed, susceptible person develops illness that possibly could have been prevented – this new infection puts more people at risk of exposure</a:t>
            </a:r>
          </a:p>
          <a:p>
            <a:pPr marL="171450" indent="-171450">
              <a:buFont typeface="Arial" panose="020B0604020202020204" pitchFamily="34" charset="0"/>
              <a:buChar char="•"/>
            </a:pPr>
            <a:r>
              <a:rPr lang="en-US" b="0" dirty="0"/>
              <a:t>Any human infection with a novel influenza A virus could offer the virus an opportunity to recombine with a seasonal influenza A virus, with the possibility of producing a new influenza A virus that spreads more easily among humans (pandemic potential)</a:t>
            </a:r>
          </a:p>
          <a:p>
            <a:pPr marL="171450" indent="-171450">
              <a:buFont typeface="Arial" panose="020B0604020202020204" pitchFamily="34" charset="0"/>
              <a:buChar char="•"/>
            </a:pPr>
            <a:r>
              <a:rPr lang="en-US" b="0" dirty="0"/>
              <a:t>Increased anxiety</a:t>
            </a:r>
            <a:r>
              <a:rPr lang="en-US" b="0" baseline="0" dirty="0"/>
              <a:t> and fear among exposed persons</a:t>
            </a:r>
            <a:endParaRPr lang="en-US" b="0" dirty="0"/>
          </a:p>
          <a:p>
            <a:pPr marL="171450" indent="-171450">
              <a:buFont typeface="Arial" panose="020B0604020202020204" pitchFamily="34" charset="0"/>
              <a:buChar char="•"/>
            </a:pPr>
            <a:r>
              <a:rPr lang="en-US" b="0" dirty="0"/>
              <a:t>Others?</a:t>
            </a:r>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1405665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647186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21</a:t>
            </a:fld>
            <a:endParaRPr lang="en-US"/>
          </a:p>
        </p:txBody>
      </p:sp>
    </p:spTree>
    <p:extLst>
      <p:ext uri="{BB962C8B-B14F-4D97-AF65-F5344CB8AC3E}">
        <p14:creationId xmlns:p14="http://schemas.microsoft.com/office/powerpoint/2010/main" val="263169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27329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Calibri"/>
              </a:rPr>
              <a:t>Image</a:t>
            </a:r>
            <a:r>
              <a:rPr lang="en-US" sz="1200" b="0" kern="1200" dirty="0">
                <a:solidFill>
                  <a:schemeClr val="tx1"/>
                </a:solidFill>
                <a:effectLst/>
                <a:latin typeface="+mn-lt"/>
                <a:ea typeface="+mn-ea"/>
                <a:cs typeface="+mn-cs"/>
              </a:rPr>
              <a:t>: https://</a:t>
            </a:r>
            <a:r>
              <a:rPr lang="en-US" sz="1200" b="0" kern="1200" dirty="0" err="1">
                <a:solidFill>
                  <a:schemeClr val="tx1"/>
                </a:solidFill>
                <a:effectLst/>
                <a:latin typeface="+mn-lt"/>
                <a:ea typeface="+mn-ea"/>
                <a:cs typeface="+mn-cs"/>
              </a:rPr>
              <a:t>www.cdc.gov</a:t>
            </a:r>
            <a:r>
              <a:rPr lang="en-US" sz="1200" b="0" kern="1200" dirty="0">
                <a:solidFill>
                  <a:schemeClr val="tx1"/>
                </a:solidFill>
                <a:effectLst/>
                <a:latin typeface="+mn-lt"/>
                <a:ea typeface="+mn-ea"/>
                <a:cs typeface="+mn-cs"/>
              </a:rPr>
              <a:t>/flu/</a:t>
            </a:r>
            <a:r>
              <a:rPr lang="en-US" sz="1200" b="0" kern="1200" dirty="0" err="1">
                <a:solidFill>
                  <a:schemeClr val="tx1"/>
                </a:solidFill>
                <a:effectLst/>
                <a:latin typeface="+mn-lt"/>
                <a:ea typeface="+mn-ea"/>
                <a:cs typeface="+mn-cs"/>
              </a:rPr>
              <a:t>images.htm</a:t>
            </a:r>
            <a:endParaRPr lang="en-US" b="0" dirty="0"/>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a:p>
        </p:txBody>
      </p:sp>
    </p:spTree>
    <p:extLst>
      <p:ext uri="{BB962C8B-B14F-4D97-AF65-F5344CB8AC3E}">
        <p14:creationId xmlns:p14="http://schemas.microsoft.com/office/powerpoint/2010/main" val="7990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Don’t go into detail</a:t>
            </a:r>
            <a:r>
              <a:rPr lang="en-US" b="1" i="1" baseline="0" dirty="0"/>
              <a:t> on this slide. </a:t>
            </a:r>
            <a:endParaRPr lang="en-US" b="1" i="1" dirty="0"/>
          </a:p>
          <a:p>
            <a:endParaRPr lang="en-US" b="1" i="1" dirty="0"/>
          </a:p>
          <a:p>
            <a:r>
              <a:rPr lang="en-US" b="1" i="1" dirty="0"/>
              <a:t>High risk</a:t>
            </a:r>
          </a:p>
          <a:p>
            <a:r>
              <a:rPr lang="en-US" dirty="0"/>
              <a:t>Household or close family contacts of a strongly suspected or confirmed H5N1</a:t>
            </a:r>
          </a:p>
          <a:p>
            <a:r>
              <a:rPr lang="en-US" dirty="0"/>
              <a:t>patient, because of potential exposure to a common environmental or poultry source</a:t>
            </a:r>
          </a:p>
          <a:p>
            <a:r>
              <a:rPr lang="en-US" dirty="0"/>
              <a:t>as well as exposure to the index case</a:t>
            </a:r>
          </a:p>
          <a:p>
            <a:r>
              <a:rPr lang="en-US" b="1" i="1" dirty="0"/>
              <a:t>Moderate risk exposure groups are currently defined as:</a:t>
            </a:r>
          </a:p>
          <a:p>
            <a:r>
              <a:rPr lang="en-US" dirty="0"/>
              <a:t>Personnel involved in handling sick animals or decontaminating affected</a:t>
            </a:r>
          </a:p>
          <a:p>
            <a:r>
              <a:rPr lang="en-US" dirty="0"/>
              <a:t>environments (including animal disposal) if personal protective equipment may not</a:t>
            </a:r>
          </a:p>
          <a:p>
            <a:r>
              <a:rPr lang="en-US" dirty="0"/>
              <a:t>have been used properly.</a:t>
            </a:r>
          </a:p>
          <a:p>
            <a:r>
              <a:rPr lang="en-US" dirty="0"/>
              <a:t>• Individuals with unprotected and very close direct exposure to sick or dead animals</a:t>
            </a:r>
          </a:p>
          <a:p>
            <a:r>
              <a:rPr lang="en-US" dirty="0"/>
              <a:t>infected with the H5N1 virus or to particular birds that have been directly implicated</a:t>
            </a:r>
          </a:p>
          <a:p>
            <a:r>
              <a:rPr lang="en-US" dirty="0"/>
              <a:t>in human cases.</a:t>
            </a:r>
          </a:p>
          <a:p>
            <a:r>
              <a:rPr lang="en-US" dirty="0"/>
              <a:t>• Health care personnel in close contact with strongly suspected or confirmed H5N1</a:t>
            </a:r>
          </a:p>
          <a:p>
            <a:r>
              <a:rPr lang="en-US" dirty="0"/>
              <a:t>patients, for example during intubation or performing tracheal suctioning, or</a:t>
            </a:r>
          </a:p>
          <a:p>
            <a:r>
              <a:rPr lang="en-US" dirty="0"/>
              <a:t>delivering </a:t>
            </a:r>
            <a:r>
              <a:rPr lang="en-US" dirty="0" err="1"/>
              <a:t>nebulised</a:t>
            </a:r>
            <a:r>
              <a:rPr lang="en-US" dirty="0"/>
              <a:t> drugs, or handling inadequately screened/sealed body fluids</a:t>
            </a:r>
          </a:p>
          <a:p>
            <a:r>
              <a:rPr lang="en-US" dirty="0"/>
              <a:t>without any or with insufficient personal protective equipment. This group also</a:t>
            </a:r>
          </a:p>
          <a:p>
            <a:r>
              <a:rPr lang="en-US" dirty="0"/>
              <a:t>includes laboratory personnel who might have an unprotected exposure to virus containing</a:t>
            </a:r>
          </a:p>
          <a:p>
            <a:r>
              <a:rPr lang="en-US" dirty="0"/>
              <a:t>samples.</a:t>
            </a:r>
          </a:p>
          <a:p>
            <a:endParaRPr lang="en-US" dirty="0"/>
          </a:p>
          <a:p>
            <a:r>
              <a:rPr lang="en-US" b="1" i="1" dirty="0"/>
              <a:t>Low risk exposure groups are currently defined as:</a:t>
            </a:r>
          </a:p>
          <a:p>
            <a:r>
              <a:rPr lang="en-US" dirty="0"/>
              <a:t>• Health care workers not in close contact (distance greater than 1 </a:t>
            </a:r>
            <a:r>
              <a:rPr lang="en-US" dirty="0" err="1"/>
              <a:t>metre</a:t>
            </a:r>
            <a:r>
              <a:rPr lang="en-US" dirty="0"/>
              <a:t>) with a</a:t>
            </a:r>
          </a:p>
          <a:p>
            <a:r>
              <a:rPr lang="en-US" dirty="0"/>
              <a:t>strongly suspected or confirmed H5N1 patient and having no direct contact with</a:t>
            </a:r>
          </a:p>
          <a:p>
            <a:r>
              <a:rPr lang="en-US" dirty="0"/>
              <a:t>infectious material from that patient.</a:t>
            </a:r>
          </a:p>
          <a:p>
            <a:r>
              <a:rPr lang="en-US" dirty="0"/>
              <a:t>Health care workers who used appropriate personal protective equipment during</a:t>
            </a:r>
          </a:p>
          <a:p>
            <a:r>
              <a:rPr lang="en-US" dirty="0"/>
              <a:t>exposure to H5N1 patients.</a:t>
            </a:r>
          </a:p>
          <a:p>
            <a:r>
              <a:rPr lang="en-US" dirty="0"/>
              <a:t>• Personnel involved in culling non‐infected or likely non‐infected animal populations</a:t>
            </a:r>
          </a:p>
          <a:p>
            <a:r>
              <a:rPr lang="en-US" dirty="0"/>
              <a:t>as a control measure.</a:t>
            </a:r>
          </a:p>
          <a:p>
            <a:r>
              <a:rPr lang="en-US" dirty="0"/>
              <a:t>• Personnel involved in handling sick animals or decontaminating affected</a:t>
            </a:r>
          </a:p>
          <a:p>
            <a:r>
              <a:rPr lang="en-US" dirty="0"/>
              <a:t>environments (including animal disposal), who used proper personal protective</a:t>
            </a:r>
          </a:p>
          <a:p>
            <a:r>
              <a:rPr lang="en-US" dirty="0"/>
              <a:t>equipment.</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65005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Poultry/environment-to-human transmission of H7N9 virus is rare.</a:t>
            </a:r>
          </a:p>
          <a:p>
            <a:pPr lvl="1"/>
            <a:r>
              <a:rPr lang="en-US" dirty="0"/>
              <a:t>Human-to-human H7N9 virus transmission is uncommon</a:t>
            </a:r>
          </a:p>
          <a:p>
            <a:pPr lvl="2"/>
            <a:r>
              <a:rPr lang="en-US" dirty="0"/>
              <a:t>From</a:t>
            </a:r>
            <a:r>
              <a:rPr lang="en-US" baseline="0" dirty="0"/>
              <a:t> published H7N9 guidance: </a:t>
            </a:r>
            <a:r>
              <a:rPr lang="en-US" dirty="0"/>
              <a:t>“Thought to have occurred in only a few occasions among family members, and has not been reported in healthcare workers.”</a:t>
            </a:r>
          </a:p>
          <a:p>
            <a:pPr lvl="3"/>
            <a:r>
              <a:rPr lang="en-US" dirty="0"/>
              <a:t>This is outdated, as since it was published,</a:t>
            </a:r>
            <a:r>
              <a:rPr lang="en-US" baseline="0" dirty="0"/>
              <a:t> </a:t>
            </a:r>
            <a:r>
              <a:rPr lang="en-US" dirty="0"/>
              <a:t>have been some reports of nosocomial transmission. Guidance</a:t>
            </a:r>
            <a:r>
              <a:rPr lang="en-US" baseline="0" dirty="0"/>
              <a:t> m</a:t>
            </a:r>
            <a:r>
              <a:rPr lang="en-US" dirty="0"/>
              <a:t>ay be reconsidered if nosocomial transmission more common. </a:t>
            </a:r>
          </a:p>
          <a:p>
            <a:pPr lvl="1"/>
            <a:r>
              <a:rPr lang="en-US" dirty="0"/>
              <a:t>No evidence of sustained human-to-human H7N9 virus transmission to date. </a:t>
            </a:r>
          </a:p>
          <a:p>
            <a:pPr marL="457200" lvl="1" indent="0">
              <a:buNone/>
            </a:pPr>
            <a:endParaRPr lang="en-US" dirty="0"/>
          </a:p>
          <a:p>
            <a:r>
              <a:rPr lang="en-US" dirty="0"/>
              <a:t>Reports of </a:t>
            </a:r>
            <a:r>
              <a:rPr lang="en-US" dirty="0" err="1"/>
              <a:t>oseltamivir</a:t>
            </a:r>
            <a:r>
              <a:rPr lang="en-US" dirty="0"/>
              <a:t> resistance after once a</a:t>
            </a:r>
            <a:r>
              <a:rPr lang="en-US" baseline="0" dirty="0"/>
              <a:t> day dosing</a:t>
            </a:r>
            <a:endParaRPr lang="en-US" dirty="0"/>
          </a:p>
          <a:p>
            <a:pPr lvl="1"/>
            <a:r>
              <a:rPr lang="en-US" dirty="0"/>
              <a:t>During the 2009 H1N1 pandemic, the standard regimen for post-exposure antiviral dosing for seasonal influenza may have increased the risk of emergence of oseltamivir-resistant H1N1 virus infection</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335714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Initiation of empiric post-exposure antiviral treatment: </a:t>
            </a:r>
          </a:p>
          <a:p>
            <a:pPr lvl="1"/>
            <a:r>
              <a:rPr lang="en-US" dirty="0"/>
              <a:t>Oseltamivir 75 mg orally </a:t>
            </a:r>
            <a:r>
              <a:rPr lang="en-US" b="1" dirty="0"/>
              <a:t>twice </a:t>
            </a:r>
            <a:r>
              <a:rPr lang="en-US" dirty="0"/>
              <a:t>daily for 5 days</a:t>
            </a:r>
          </a:p>
          <a:p>
            <a:pPr lvl="1"/>
            <a:r>
              <a:rPr lang="en-US" dirty="0"/>
              <a:t>Rational</a:t>
            </a:r>
            <a:r>
              <a:rPr lang="en-US" baseline="0" dirty="0"/>
              <a:t> for this is that is p</a:t>
            </a:r>
            <a:r>
              <a:rPr lang="en-US" dirty="0"/>
              <a:t>resumes influenza virus infection</a:t>
            </a:r>
            <a:r>
              <a:rPr lang="en-US" baseline="0" dirty="0"/>
              <a:t> has occurred</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a:p>
        </p:txBody>
      </p:sp>
    </p:spTree>
    <p:extLst>
      <p:ext uri="{BB962C8B-B14F-4D97-AF65-F5344CB8AC3E}">
        <p14:creationId xmlns:p14="http://schemas.microsoft.com/office/powerpoint/2010/main" val="209377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the WHO doesn’t recommend routine post-exposure use of antiviral drugs for any group</a:t>
            </a:r>
            <a:r>
              <a:rPr lang="en-US" baseline="0" dirty="0"/>
              <a:t> and never</a:t>
            </a:r>
            <a:r>
              <a:rPr lang="en-US" dirty="0"/>
              <a:t> </a:t>
            </a:r>
            <a:r>
              <a:rPr lang="en-US" baseline="0" dirty="0"/>
              <a:t>for asymptomatic persons who do not meet previous criteria, don’t forget to properly assess, manage and promptly treat anyone with exposure who does develop symptoms, as discussed in clinical module 2.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10</a:t>
            </a:fld>
            <a:endParaRPr lang="en-US"/>
          </a:p>
        </p:txBody>
      </p:sp>
    </p:spTree>
    <p:extLst>
      <p:ext uri="{BB962C8B-B14F-4D97-AF65-F5344CB8AC3E}">
        <p14:creationId xmlns:p14="http://schemas.microsoft.com/office/powerpoint/2010/main" val="172907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lack of knowledge on appropriate dose and duration of </a:t>
            </a:r>
            <a:r>
              <a:rPr lang="en-US" b="0" dirty="0"/>
              <a:t>antiviral use </a:t>
            </a:r>
            <a:r>
              <a:rPr lang="en-US" dirty="0"/>
              <a:t>after exposure to A(H7N9) virus. </a:t>
            </a:r>
          </a:p>
          <a:p>
            <a:endParaRPr lang="en-US" dirty="0"/>
          </a:p>
          <a:p>
            <a:r>
              <a:rPr lang="en-US" dirty="0"/>
              <a:t>Severely immunosuppressed persons have a higher risk of</a:t>
            </a:r>
            <a:r>
              <a:rPr lang="en-US" baseline="0" dirty="0"/>
              <a:t> having their diagnosis missed, and thus they are at risk of being potentially inappropriately treated  if treated with once daily dosing. </a:t>
            </a:r>
            <a:endParaRPr lang="en-US" dirty="0"/>
          </a:p>
          <a:p>
            <a:pPr lvl="1"/>
            <a:r>
              <a:rPr lang="en-US" dirty="0"/>
              <a:t>Such patients may not manifest fever with influenza virus infection or who might have atypical symptoms </a:t>
            </a:r>
          </a:p>
          <a:p>
            <a:pPr lvl="1"/>
            <a:r>
              <a:rPr lang="en-US" dirty="0"/>
              <a:t>Such patients may not meet a definition of influenza-like illness.</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245717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challenge</a:t>
            </a:r>
            <a:r>
              <a:rPr lang="en-US" baseline="0" dirty="0"/>
              <a:t> using </a:t>
            </a:r>
            <a:r>
              <a:rPr lang="en-US" baseline="0" dirty="0" err="1"/>
              <a:t>oseltamivir</a:t>
            </a:r>
            <a:r>
              <a:rPr lang="en-US" baseline="0" dirty="0"/>
              <a:t> for treatment and prevention avian influenza infection is that </a:t>
            </a:r>
            <a:r>
              <a:rPr lang="en-US" baseline="0" dirty="0" err="1"/>
              <a:t>oseltamivir</a:t>
            </a:r>
            <a:r>
              <a:rPr lang="en-US" baseline="0" dirty="0"/>
              <a:t> supplies may be limited in certain settings. </a:t>
            </a:r>
          </a:p>
          <a:p>
            <a:endParaRPr lang="en-US" baseline="0" dirty="0"/>
          </a:p>
          <a:p>
            <a:r>
              <a:rPr lang="en-US" baseline="0" dirty="0"/>
              <a:t>WHO provides general guidance on supply management at first-level health care facilities, which may be useful in considering strategies for standard procedures of supply management at first-level health care facilities.</a:t>
            </a:r>
          </a:p>
          <a:p>
            <a:endParaRPr lang="en-US" baseline="0" dirty="0"/>
          </a:p>
          <a:p>
            <a:r>
              <a:rPr lang="en-US" baseline="0" dirty="0"/>
              <a:t>Given possible constraints on oseltamivir supply in certain settings, the fundamental principle for usage in settings with limited antiviral availability, symptomatic individuals should be prioritized for treatment.  Exposed individuals should be monitored and started on treatment as soon as possible symptoms develop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1827942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a:cs typeface="Calibri"/>
              </a:defRPr>
            </a:lvl1pPr>
          </a:lstStyle>
          <a:p>
            <a:endParaRPr lang="en-US" dirty="0"/>
          </a:p>
        </p:txBody>
      </p:sp>
      <p:sp>
        <p:nvSpPr>
          <p:cNvPr id="8" name="Date Placeholder 7"/>
          <p:cNvSpPr>
            <a:spLocks noGrp="1"/>
          </p:cNvSpPr>
          <p:nvPr>
            <p:ph type="dt" sz="half" idx="11"/>
          </p:nvPr>
        </p:nvSpPr>
        <p:spPr/>
        <p:txBody>
          <a:bodyPr/>
          <a:lstStyle/>
          <a:p>
            <a:r>
              <a:rPr lang="en-US"/>
              <a:t>‹#›</a:t>
            </a:r>
            <a:endParaRPr lang="en-US" dirty="0"/>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FFFF00"/>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F73AE1-EC42-4304-BCBC-DD619AB65827}" type="slidenum">
              <a:rPr lang="en-US" altLang="en-US"/>
              <a:pPr/>
              <a:t>‹#›</a:t>
            </a:fld>
            <a:endParaRPr lang="en-US" altLang="en-US"/>
          </a:p>
        </p:txBody>
      </p:sp>
    </p:spTree>
    <p:extLst>
      <p:ext uri="{BB962C8B-B14F-4D97-AF65-F5344CB8AC3E}">
        <p14:creationId xmlns:p14="http://schemas.microsoft.com/office/powerpoint/2010/main" val="16131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2162"/>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143000"/>
            <a:ext cx="8229600" cy="4648201"/>
          </a:xfrm>
          <a:prstGeom prst="rect">
            <a:avLst/>
          </a:prstGeom>
        </p:spPr>
        <p:txBody>
          <a:bodyPr/>
          <a:lstStyle>
            <a:lvl1pPr>
              <a:buClr>
                <a:schemeClr val="tx1"/>
              </a:buClr>
              <a:buSzPct val="70000"/>
              <a:buFont typeface="Wingdings" pitchFamily="2" charset="2"/>
              <a:buChar char="q"/>
              <a:defRPr sz="2400" b="1" baseline="0">
                <a:solidFill>
                  <a:schemeClr val="bg2"/>
                </a:solidFill>
                <a:latin typeface="Calibri"/>
              </a:defRPr>
            </a:lvl1pPr>
            <a:lvl2pPr>
              <a:buClr>
                <a:schemeClr val="tx1"/>
              </a:buClr>
              <a:buSzPct val="100000"/>
              <a:buFont typeface="Wingdings" pitchFamily="2" charset="2"/>
              <a:buChar char="§"/>
              <a:defRPr sz="2000">
                <a:solidFill>
                  <a:schemeClr val="bg2"/>
                </a:solidFill>
                <a:latin typeface="Calibri"/>
              </a:defRPr>
            </a:lvl2pPr>
            <a:lvl3pPr>
              <a:buClr>
                <a:schemeClr val="tx1"/>
              </a:buClr>
              <a:buSzPct val="100000"/>
              <a:buFont typeface="Arial" pitchFamily="34" charset="0"/>
              <a:buChar char="•"/>
              <a:defRPr sz="1800">
                <a:solidFill>
                  <a:schemeClr val="bg2"/>
                </a:solidFill>
                <a:latin typeface="Calibri"/>
              </a:defRPr>
            </a:lvl3pPr>
            <a:lvl4pPr>
              <a:buClr>
                <a:schemeClr val="tx1"/>
              </a:buClr>
              <a:buSzPct val="70000"/>
              <a:buFont typeface="Courier New" pitchFamily="49" charset="0"/>
              <a:buChar char="o"/>
              <a:defRPr sz="1800" baseline="0">
                <a:solidFill>
                  <a:schemeClr val="bg2"/>
                </a:solidFill>
                <a:latin typeface="Calibri"/>
              </a:defRPr>
            </a:lvl4pPr>
            <a:lvl5pPr>
              <a:buClr>
                <a:schemeClr val="tx1"/>
              </a:buClr>
              <a:buSzPct val="70000"/>
              <a:buFont typeface="Arial" pitchFamily="34" charset="0"/>
              <a:buChar char="•"/>
              <a:defRPr sz="1800">
                <a:solidFill>
                  <a:schemeClr val="bg2"/>
                </a:solidFill>
                <a:latin typeface="Calibri"/>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819361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t>
            </a: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a:t>‹#›</a:t>
            </a:r>
            <a:endParaRPr lang="en-US" dirty="0"/>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atin typeface="Calibri"/>
              </a:defRPr>
            </a:lvl1pPr>
            <a:lvl2pPr>
              <a:buClr>
                <a:srgbClr val="333399"/>
              </a:buClr>
              <a:defRPr lang="en-US" sz="2800" dirty="0" smtClean="0">
                <a:latin typeface="Calibri"/>
              </a:defRPr>
            </a:lvl2pPr>
            <a:lvl3pPr>
              <a:buClr>
                <a:srgbClr val="174C7D"/>
              </a:buClr>
              <a:defRPr lang="en-US" sz="2400" dirty="0" smtClean="0">
                <a:latin typeface="Calibri"/>
              </a:defRPr>
            </a:lvl3pPr>
            <a:lvl4pPr>
              <a:defRPr lang="en-US" sz="2000" dirty="0" smtClean="0">
                <a:latin typeface="Calibri"/>
              </a:defRPr>
            </a:lvl4pPr>
            <a:lvl5pPr>
              <a:defRPr lang="en-US" sz="160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a:t>‹#›</a:t>
            </a:r>
            <a:endParaRPr lang="en-US" dirty="0"/>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a:t>
            </a:r>
            <a:endParaRPr lang="en-US" dirty="0"/>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Calibri"/>
                <a:cs typeface="Calibri"/>
              </a:defRPr>
            </a:lvl1pPr>
          </a:lstStyle>
          <a:p>
            <a:r>
              <a:rPr lang="en-US" dirty="0"/>
              <a:t>‹#›</a:t>
            </a:r>
          </a:p>
        </p:txBody>
      </p:sp>
      <p:pic>
        <p:nvPicPr>
          <p:cNvPr id="11" name="Picture 10"/>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 id="2147483821" r:id="rId10"/>
    <p:sldLayoutId id="2147483822" r:id="rId11"/>
  </p:sldLayoutIdLst>
  <p:hf sldNum="0" hdr="0" ftr="0" dt="0"/>
  <p:txStyles>
    <p:titleStyle>
      <a:lvl1pPr algn="l" defTabSz="457200" rtl="0" eaLnBrk="1" latinLnBrk="0" hangingPunct="1">
        <a:spcBef>
          <a:spcPct val="0"/>
        </a:spcBef>
        <a:buNone/>
        <a:defRPr sz="2800" b="1" kern="1200">
          <a:solidFill>
            <a:srgbClr val="0066CC"/>
          </a:solidFill>
          <a:latin typeface="+mj-lt"/>
          <a:ea typeface="+mj-ea"/>
          <a:cs typeface="Calibri"/>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Calibri"/>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Calibri"/>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Calibri"/>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Calibri"/>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influenza/human_animal_interface/influenza_h7n9/13_January_2013_PEP_recs.pdf?ua=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who.int/hiv/pub/imai/national/handbook/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csr/resources/publications/influenza/WHO_CDS_EPR_GIP_2006_4/en/"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www.who.int/influenza/resources/documents/clinical_management_h5n1_15_08_2007/en/index.html" TargetMode="External"/><Relationship Id="rId5" Type="http://schemas.openxmlformats.org/officeDocument/2006/relationships/hyperlink" Target="http://www.who.int/influenza/surveillance_monitoring/global_surveillance_h5_guidelines_06_02_2004/en/index.html" TargetMode="External"/><Relationship Id="rId4" Type="http://schemas.openxmlformats.org/officeDocument/2006/relationships/hyperlink" Target="http://www.who.int/influenza/resources/documents/case_definition2006_08_29/en/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ho.int/influenza/human_animal_interface/influenza_h7n9/InterimSurveillanceRecH7N9_10May13.pdf" TargetMode="External"/><Relationship Id="rId2" Type="http://schemas.openxmlformats.org/officeDocument/2006/relationships/hyperlink" Target="http://www.who.int/influenza/human_animal_interface/influenza_h7n9/en/index.html" TargetMode="External"/><Relationship Id="rId1" Type="http://schemas.openxmlformats.org/officeDocument/2006/relationships/slideLayout" Target="../slideLayouts/slideLayout14.xml"/><Relationship Id="rId5" Type="http://schemas.openxmlformats.org/officeDocument/2006/relationships/hyperlink" Target="http://apps.who.int/iris/bitstream/10665/250130/1/WHO-OHE-PED-GIP-2016.2-eng.pdf?ua=1" TargetMode="External"/><Relationship Id="rId4" Type="http://schemas.openxmlformats.org/officeDocument/2006/relationships/hyperlink" Target="http://www.who.int/influenza/human_animal_interface/influenza_h7n9/13_January_2013_PEP_recs.pdf?ua=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who.int/influenza/human_animal_interface/influenza_h7n9/13_January_2013_PEP_recs.pdf?ua=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who.int/influenza/human_animal_interface/influenza_h7n9/13_January_2013_PEP_recs.pdf?ua=1"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who.int/influenza/human_animal_interface/influenza_h7n9/13_January_2013_PEP_recs.pdf?ua=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985012"/>
            <a:ext cx="5181600" cy="1182224"/>
          </a:xfrm>
        </p:spPr>
        <p:txBody>
          <a:bodyPr>
            <a:normAutofit fontScale="90000"/>
          </a:bodyPr>
          <a:lstStyle/>
          <a:p>
            <a:pPr algn="ctr"/>
            <a:r>
              <a:rPr lang="en-US" sz="3600" dirty="0"/>
              <a:t>Module C3</a:t>
            </a:r>
            <a:br>
              <a:rPr lang="en-US" sz="3600" dirty="0"/>
            </a:br>
            <a:br>
              <a:rPr lang="en-US" sz="3600" dirty="0"/>
            </a:br>
            <a:r>
              <a:rPr lang="en-US" sz="3600" dirty="0"/>
              <a:t>Post-exposure Management of Human Infection with Novel Influenza A Viruses:</a:t>
            </a:r>
            <a:br>
              <a:rPr lang="en-US" sz="3600" dirty="0"/>
            </a:br>
            <a:r>
              <a:rPr lang="en-US" sz="3600" dirty="0"/>
              <a:t>Use of Neuraminidase Inhibitors</a:t>
            </a:r>
            <a:endParaRPr lang="en-US" sz="3600" dirty="0">
              <a:solidFill>
                <a:srgbClr val="005DAA"/>
              </a:solidFill>
            </a:endParaRPr>
          </a:p>
        </p:txBody>
      </p:sp>
      <p:sp>
        <p:nvSpPr>
          <p:cNvPr id="6" name="Subtitle 4"/>
          <p:cNvSpPr txBox="1"/>
          <p:nvPr/>
        </p:nvSpPr>
        <p:spPr bwMode="auto">
          <a:xfrm>
            <a:off x="3860284" y="4795840"/>
            <a:ext cx="467062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lvl1pPr marL="0" indent="0" algn="l" rtl="0" eaLnBrk="0" fontAlgn="base" hangingPunct="0">
              <a:spcBef>
                <a:spcPct val="20000"/>
              </a:spcBef>
              <a:spcAft>
                <a:spcPct val="0"/>
              </a:spcAft>
              <a:buClr>
                <a:srgbClr val="0070C0"/>
              </a:buClr>
              <a:buFont typeface="Wingdings" panose="05000000000000000000" pitchFamily="2" charset="2"/>
              <a:buNone/>
              <a:defRPr sz="2000" b="1" kern="1200" baseline="0">
                <a:solidFill>
                  <a:srgbClr val="0039A6"/>
                </a:solidFill>
                <a:effectLst/>
                <a:latin typeface="Calibri" panose="020F0502020204030204" pitchFamily="34" charset="0"/>
                <a:ea typeface="+mn-ea"/>
                <a:cs typeface="+mn-cs"/>
              </a:defRPr>
            </a:lvl1pPr>
            <a:lvl2pPr marL="457200" indent="0" algn="ctr" rtl="0" eaLnBrk="0" fontAlgn="base" hangingPunct="0">
              <a:spcBef>
                <a:spcPct val="20000"/>
              </a:spcBef>
              <a:spcAft>
                <a:spcPct val="0"/>
              </a:spcAft>
              <a:buClr>
                <a:srgbClr val="0070C0"/>
              </a:buClr>
              <a:buFont typeface="Calibri" panose="020F050202020403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Clr>
                <a:srgbClr val="0070C0"/>
              </a:buClr>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0965"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165"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36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565"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1991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633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anose="05000000000000000000" pitchFamily="2" charset="2"/>
              <a:buNone/>
              <a:defRPr/>
            </a:pPr>
            <a:endParaRPr kumimoji="0" lang="en-US" sz="2400" b="1" i="0" u="none" strike="noStrike" kern="1200" cap="none" spc="0" normalizeH="0" baseline="0" noProof="0" dirty="0">
              <a:ln>
                <a:noFill/>
              </a:ln>
              <a:solidFill>
                <a:srgbClr val="005DAA"/>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3306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5" y="-26973"/>
            <a:ext cx="8383023" cy="567298"/>
          </a:xfrm>
        </p:spPr>
        <p:txBody>
          <a:bodyPr>
            <a:normAutofit/>
          </a:bodyPr>
          <a:lstStyle/>
          <a:p>
            <a:r>
              <a:rPr lang="en-US" dirty="0"/>
              <a:t>Asymptomatic Persons with A(H7N9) Virus Exposure</a:t>
            </a:r>
          </a:p>
        </p:txBody>
      </p:sp>
      <p:sp>
        <p:nvSpPr>
          <p:cNvPr id="3" name="Content Placeholder 2"/>
          <p:cNvSpPr>
            <a:spLocks noGrp="1"/>
          </p:cNvSpPr>
          <p:nvPr>
            <p:ph idx="1"/>
          </p:nvPr>
        </p:nvSpPr>
        <p:spPr>
          <a:xfrm>
            <a:off x="310897" y="939801"/>
            <a:ext cx="8229600" cy="5431502"/>
          </a:xfrm>
        </p:spPr>
        <p:txBody>
          <a:bodyPr>
            <a:noAutofit/>
          </a:bodyPr>
          <a:lstStyle/>
          <a:p>
            <a:pPr marL="0" indent="0">
              <a:buNone/>
            </a:pPr>
            <a:r>
              <a:rPr lang="en-US" sz="2800" dirty="0"/>
              <a:t>The WHO does not recommend routine post-exposure use of antiviral drugs for any group and never for asymptomatic persons who do not meet previous criteria</a:t>
            </a:r>
          </a:p>
          <a:p>
            <a:pPr marL="0" indent="0">
              <a:buNone/>
            </a:pPr>
            <a:endParaRPr lang="en-US" sz="1000" dirty="0"/>
          </a:p>
          <a:p>
            <a:pPr marL="0" indent="0">
              <a:buNone/>
            </a:pPr>
            <a:r>
              <a:rPr lang="en-US" sz="2800" dirty="0"/>
              <a:t>However:</a:t>
            </a:r>
          </a:p>
          <a:p>
            <a:pPr marL="0" indent="0">
              <a:buNone/>
            </a:pPr>
            <a:endParaRPr lang="en-US" sz="1000" dirty="0"/>
          </a:p>
          <a:p>
            <a:r>
              <a:rPr lang="en-US" sz="2800" dirty="0"/>
              <a:t>If an exposed person not initially given post-exposure antivirals later develops symptoms, they should be tested, managed and given prompt empiric antiviral treatment</a:t>
            </a:r>
          </a:p>
          <a:p>
            <a:endParaRPr lang="en-US" sz="1000" dirty="0"/>
          </a:p>
          <a:p>
            <a:r>
              <a:rPr lang="en-US" sz="2800" dirty="0"/>
              <a:t>Low threshold to treat symptomatic exposed persons, even if patient has mild symptoms</a:t>
            </a:r>
          </a:p>
        </p:txBody>
      </p:sp>
    </p:spTree>
    <p:extLst>
      <p:ext uri="{BB962C8B-B14F-4D97-AF65-F5344CB8AC3E}">
        <p14:creationId xmlns:p14="http://schemas.microsoft.com/office/powerpoint/2010/main" val="358092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71" y="-50654"/>
            <a:ext cx="8482334" cy="567298"/>
          </a:xfrm>
        </p:spPr>
        <p:txBody>
          <a:bodyPr>
            <a:normAutofit/>
          </a:bodyPr>
          <a:lstStyle/>
          <a:p>
            <a:r>
              <a:rPr lang="en-US" dirty="0"/>
              <a:t>Evidence for A(H7N9) Antiviral Guidance</a:t>
            </a:r>
          </a:p>
        </p:txBody>
      </p:sp>
      <p:sp>
        <p:nvSpPr>
          <p:cNvPr id="3" name="Content Placeholder 2"/>
          <p:cNvSpPr>
            <a:spLocks noGrp="1"/>
          </p:cNvSpPr>
          <p:nvPr>
            <p:ph idx="1"/>
          </p:nvPr>
        </p:nvSpPr>
        <p:spPr>
          <a:xfrm>
            <a:off x="374765" y="1227227"/>
            <a:ext cx="8165732" cy="4525963"/>
          </a:xfrm>
        </p:spPr>
        <p:txBody>
          <a:bodyPr>
            <a:normAutofit lnSpcReduction="10000"/>
          </a:bodyPr>
          <a:lstStyle/>
          <a:p>
            <a:pPr marL="0" indent="0">
              <a:buNone/>
            </a:pPr>
            <a:r>
              <a:rPr lang="en-US" dirty="0"/>
              <a:t>Lack of knowledge on appropriate dose and duration of antiviral use to prevent illness for asymptomatic individuals after exposure to A(H7N9) virus</a:t>
            </a:r>
          </a:p>
          <a:p>
            <a:endParaRPr lang="en-US" dirty="0"/>
          </a:p>
          <a:p>
            <a:pPr marL="0" indent="0">
              <a:buNone/>
            </a:pPr>
            <a:r>
              <a:rPr lang="en-US" dirty="0"/>
              <a:t>Severely immunosuppressed persons:</a:t>
            </a:r>
          </a:p>
          <a:p>
            <a:pPr lvl="1"/>
            <a:r>
              <a:rPr lang="en-US" dirty="0"/>
              <a:t>May not manifest fever with influenza virus infection or may have atypical symptoms </a:t>
            </a:r>
          </a:p>
          <a:p>
            <a:pPr lvl="1"/>
            <a:r>
              <a:rPr lang="en-US" dirty="0"/>
              <a:t>May not meet a definition of influenza-like illness</a:t>
            </a:r>
          </a:p>
        </p:txBody>
      </p:sp>
      <p:sp>
        <p:nvSpPr>
          <p:cNvPr id="4" name="TextBox 3"/>
          <p:cNvSpPr txBox="1"/>
          <p:nvPr/>
        </p:nvSpPr>
        <p:spPr>
          <a:xfrm>
            <a:off x="310896" y="6399645"/>
            <a:ext cx="8386509" cy="692497"/>
          </a:xfrm>
          <a:prstGeom prst="rect">
            <a:avLst/>
          </a:prstGeom>
          <a:noFill/>
        </p:spPr>
        <p:txBody>
          <a:bodyPr wrap="square" rtlCol="0">
            <a:spAutoFit/>
          </a:bodyPr>
          <a:lstStyle/>
          <a:p>
            <a:r>
              <a:rPr lang="en-US" sz="1050" dirty="0"/>
              <a:t>Ref: Post-exposure antiviral chemoprophylaxis of close contacts of a patient with confirmed H7N9 virus infection and/or high risk poultry/environmental exposures </a:t>
            </a:r>
            <a:r>
              <a:rPr lang="en-US" sz="1050" dirty="0">
                <a:hlinkClick r:id="rId3"/>
              </a:rPr>
              <a:t>http://www.who.int/influenza/human_animal_interface/influenza_h7n9/13_January_2013_PEP_recs.pdf?ua=1</a:t>
            </a:r>
            <a:endParaRPr lang="en-US" sz="1050" dirty="0"/>
          </a:p>
          <a:p>
            <a:endParaRPr lang="en-US" dirty="0"/>
          </a:p>
        </p:txBody>
      </p:sp>
    </p:spTree>
    <p:extLst>
      <p:ext uri="{BB962C8B-B14F-4D97-AF65-F5344CB8AC3E}">
        <p14:creationId xmlns:p14="http://schemas.microsoft.com/office/powerpoint/2010/main" val="234943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853"/>
            <a:ext cx="8543418" cy="567298"/>
          </a:xfrm>
        </p:spPr>
        <p:txBody>
          <a:bodyPr/>
          <a:lstStyle/>
          <a:p>
            <a:r>
              <a:rPr lang="en-US" dirty="0"/>
              <a:t>Settings with limited supplies of </a:t>
            </a:r>
            <a:r>
              <a:rPr lang="en-US" dirty="0" err="1"/>
              <a:t>oseltamivir</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Oseltamivir</a:t>
            </a:r>
            <a:r>
              <a:rPr lang="en-US" dirty="0"/>
              <a:t> supplies may be limited in certain settings</a:t>
            </a:r>
          </a:p>
          <a:p>
            <a:endParaRPr lang="en-US" dirty="0"/>
          </a:p>
          <a:p>
            <a:r>
              <a:rPr lang="en-US" dirty="0"/>
              <a:t>WHO provides general guidance on supply management at first-level health care facilities</a:t>
            </a:r>
          </a:p>
          <a:p>
            <a:endParaRPr lang="en-US" dirty="0"/>
          </a:p>
          <a:p>
            <a:r>
              <a:rPr lang="en-US" dirty="0"/>
              <a:t>In settings with limited antiviral availability, </a:t>
            </a:r>
            <a:r>
              <a:rPr lang="en-US" b="1" dirty="0"/>
              <a:t>treatment of symptomatic individuals should be prioritized </a:t>
            </a:r>
          </a:p>
          <a:p>
            <a:pPr lvl="1"/>
            <a:r>
              <a:rPr lang="en-US" sz="2600" dirty="0"/>
              <a:t>Exposed individuals should be monitored and started on treatment as soon as possible if symptoms develop</a:t>
            </a:r>
          </a:p>
          <a:p>
            <a:endParaRPr lang="en-US" dirty="0"/>
          </a:p>
        </p:txBody>
      </p:sp>
      <p:sp>
        <p:nvSpPr>
          <p:cNvPr id="4" name="TextBox 3"/>
          <p:cNvSpPr txBox="1"/>
          <p:nvPr/>
        </p:nvSpPr>
        <p:spPr>
          <a:xfrm>
            <a:off x="153988" y="6504972"/>
            <a:ext cx="7820969" cy="646331"/>
          </a:xfrm>
          <a:prstGeom prst="rect">
            <a:avLst/>
          </a:prstGeom>
          <a:noFill/>
        </p:spPr>
        <p:txBody>
          <a:bodyPr wrap="square" rtlCol="0">
            <a:spAutoFit/>
          </a:bodyPr>
          <a:lstStyle/>
          <a:p>
            <a:r>
              <a:rPr lang="en-US" dirty="0">
                <a:hlinkClick r:id="rId3"/>
              </a:rPr>
              <a:t>http://www.who.int/hiv/pub/imai/national/handbook/en/</a:t>
            </a:r>
            <a:endParaRPr lang="en-US" dirty="0"/>
          </a:p>
          <a:p>
            <a:endParaRPr lang="en-US" dirty="0"/>
          </a:p>
        </p:txBody>
      </p:sp>
    </p:spTree>
    <p:extLst>
      <p:ext uri="{BB962C8B-B14F-4D97-AF65-F5344CB8AC3E}">
        <p14:creationId xmlns:p14="http://schemas.microsoft.com/office/powerpoint/2010/main" val="90011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90599"/>
            <a:ext cx="8543418" cy="567298"/>
          </a:xfrm>
        </p:spPr>
        <p:txBody>
          <a:bodyPr/>
          <a:lstStyle/>
          <a:p>
            <a:r>
              <a:rPr lang="en-US" dirty="0"/>
              <a:t>Key Concepts</a:t>
            </a:r>
          </a:p>
        </p:txBody>
      </p:sp>
      <p:sp>
        <p:nvSpPr>
          <p:cNvPr id="3" name="Content Placeholder 2"/>
          <p:cNvSpPr>
            <a:spLocks noGrp="1"/>
          </p:cNvSpPr>
          <p:nvPr>
            <p:ph idx="1"/>
          </p:nvPr>
        </p:nvSpPr>
        <p:spPr>
          <a:xfrm>
            <a:off x="310897" y="1050247"/>
            <a:ext cx="8229600" cy="5445984"/>
          </a:xfrm>
        </p:spPr>
        <p:txBody>
          <a:bodyPr>
            <a:normAutofit/>
          </a:bodyPr>
          <a:lstStyle/>
          <a:p>
            <a:r>
              <a:rPr lang="en-US" sz="2400" dirty="0"/>
              <a:t>Antivirals should be used to treat influenza virus infection in symptomatic individuals </a:t>
            </a:r>
          </a:p>
          <a:p>
            <a:pPr lvl="1"/>
            <a:r>
              <a:rPr lang="en-US" sz="2000" dirty="0"/>
              <a:t>Treat as soon as possible</a:t>
            </a:r>
          </a:p>
          <a:p>
            <a:pPr lvl="1"/>
            <a:r>
              <a:rPr lang="en-US" sz="2000" dirty="0"/>
              <a:t>Test, but do not delay treatment to wait for laboratory confirmation</a:t>
            </a:r>
          </a:p>
          <a:p>
            <a:pPr marL="457200" lvl="1" indent="0">
              <a:buNone/>
            </a:pPr>
            <a:r>
              <a:rPr lang="en-US" sz="2000" dirty="0"/>
              <a:t> </a:t>
            </a:r>
            <a:endParaRPr lang="en-US" sz="2400" dirty="0"/>
          </a:p>
          <a:p>
            <a:r>
              <a:rPr lang="en-US" sz="2400" dirty="0"/>
              <a:t>Antivirals can be used to prevent influenza virus infection in asymptomatic individuals if given early after exposure</a:t>
            </a:r>
          </a:p>
          <a:p>
            <a:endParaRPr lang="en-US" sz="2400" dirty="0"/>
          </a:p>
          <a:p>
            <a:r>
              <a:rPr lang="en-US" sz="2400" dirty="0"/>
              <a:t>In settings with limited antiviral availability, symptomatic individuals should be prioritized for treatment </a:t>
            </a:r>
          </a:p>
          <a:p>
            <a:pPr lvl="1"/>
            <a:r>
              <a:rPr lang="en-US" sz="2000" dirty="0"/>
              <a:t>Asymptomatic individuals should be monitored and started on treatment if symptoms develop</a:t>
            </a:r>
          </a:p>
          <a:p>
            <a:pPr lvl="1"/>
            <a:r>
              <a:rPr lang="en-US" sz="2000" dirty="0"/>
              <a:t>Risk should be used to determine which exposed asymptomatic individuals may benefit from use of antiviral drugs to prevent infection</a:t>
            </a:r>
          </a:p>
          <a:p>
            <a:pPr marL="457200" lvl="1" indent="0">
              <a:buNone/>
            </a:pPr>
            <a:endParaRPr lang="en-US" sz="2000" dirty="0"/>
          </a:p>
        </p:txBody>
      </p:sp>
    </p:spTree>
    <p:extLst>
      <p:ext uri="{BB962C8B-B14F-4D97-AF65-F5344CB8AC3E}">
        <p14:creationId xmlns:p14="http://schemas.microsoft.com/office/powerpoint/2010/main" val="182686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86589-A135-4B65-B7E4-DDBF8A039267}"/>
              </a:ext>
            </a:extLst>
          </p:cNvPr>
          <p:cNvSpPr>
            <a:spLocks noGrp="1"/>
          </p:cNvSpPr>
          <p:nvPr>
            <p:ph idx="1"/>
          </p:nvPr>
        </p:nvSpPr>
        <p:spPr>
          <a:xfrm>
            <a:off x="457200" y="1853091"/>
            <a:ext cx="8229600" cy="4547710"/>
          </a:xfrm>
        </p:spPr>
        <p:txBody>
          <a:bodyPr>
            <a:normAutofit/>
          </a:bodyPr>
          <a:lstStyle/>
          <a:p>
            <a:pPr marL="0" indent="0">
              <a:buNone/>
            </a:pPr>
            <a:r>
              <a:rPr lang="en-US" sz="2800" b="0" dirty="0">
                <a:solidFill>
                  <a:schemeClr val="tx1"/>
                </a:solidFill>
              </a:rPr>
              <a:t>In your country / region, is there timely training on use of antivirals for post exposure of novel/avian influenza A virus?  </a:t>
            </a:r>
          </a:p>
        </p:txBody>
      </p:sp>
      <p:sp>
        <p:nvSpPr>
          <p:cNvPr id="5" name="Title 1">
            <a:extLst>
              <a:ext uri="{FF2B5EF4-FFF2-40B4-BE49-F238E27FC236}">
                <a16:creationId xmlns:a16="http://schemas.microsoft.com/office/drawing/2014/main" id="{C7E9EC7E-C64F-4E34-BE0A-46AAF5EA1A55}"/>
              </a:ext>
            </a:extLst>
          </p:cNvPr>
          <p:cNvSpPr>
            <a:spLocks noGrp="1"/>
          </p:cNvSpPr>
          <p:nvPr>
            <p:ph type="title"/>
          </p:nvPr>
        </p:nvSpPr>
        <p:spPr>
          <a:xfrm>
            <a:off x="287412" y="103301"/>
            <a:ext cx="8543418" cy="469002"/>
          </a:xfrm>
        </p:spPr>
        <p:txBody>
          <a:bodyPr>
            <a:noAutofit/>
          </a:bodyPr>
          <a:lstStyle/>
          <a:p>
            <a:r>
              <a:rPr lang="en-US" sz="2400" dirty="0">
                <a:solidFill>
                  <a:schemeClr val="bg2"/>
                </a:solidFill>
              </a:rPr>
              <a:t>Discussion Questions</a:t>
            </a:r>
          </a:p>
        </p:txBody>
      </p:sp>
      <p:pic>
        <p:nvPicPr>
          <p:cNvPr id="4" name="Picture 3">
            <a:extLst>
              <a:ext uri="{FF2B5EF4-FFF2-40B4-BE49-F238E27FC236}">
                <a16:creationId xmlns:a16="http://schemas.microsoft.com/office/drawing/2014/main" id="{7C075B62-C7AC-477D-9B63-3DD62B8D4CFC}"/>
              </a:ext>
            </a:extLst>
          </p:cNvPr>
          <p:cNvPicPr>
            <a:picLocks noChangeAspect="1"/>
          </p:cNvPicPr>
          <p:nvPr/>
        </p:nvPicPr>
        <p:blipFill>
          <a:blip r:embed="rId3"/>
          <a:stretch>
            <a:fillRect/>
          </a:stretch>
        </p:blipFill>
        <p:spPr>
          <a:xfrm>
            <a:off x="110204" y="648853"/>
            <a:ext cx="1985296" cy="948106"/>
          </a:xfrm>
          <a:prstGeom prst="rect">
            <a:avLst/>
          </a:prstGeom>
        </p:spPr>
      </p:pic>
    </p:spTree>
    <p:extLst>
      <p:ext uri="{BB962C8B-B14F-4D97-AF65-F5344CB8AC3E}">
        <p14:creationId xmlns:p14="http://schemas.microsoft.com/office/powerpoint/2010/main" val="38468018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29" y="-80208"/>
            <a:ext cx="8543418" cy="567298"/>
          </a:xfrm>
        </p:spPr>
        <p:txBody>
          <a:bodyPr/>
          <a:lstStyle/>
          <a:p>
            <a:r>
              <a:rPr lang="en-US" dirty="0"/>
              <a:t>Background Information for Review Question</a:t>
            </a:r>
          </a:p>
        </p:txBody>
      </p:sp>
      <p:sp>
        <p:nvSpPr>
          <p:cNvPr id="3" name="Content Placeholder 2"/>
          <p:cNvSpPr>
            <a:spLocks noGrp="1"/>
          </p:cNvSpPr>
          <p:nvPr>
            <p:ph idx="1"/>
          </p:nvPr>
        </p:nvSpPr>
        <p:spPr>
          <a:xfrm>
            <a:off x="195629" y="947369"/>
            <a:ext cx="8748711" cy="5747822"/>
          </a:xfrm>
        </p:spPr>
        <p:txBody>
          <a:bodyPr>
            <a:normAutofit fontScale="92500" lnSpcReduction="20000"/>
          </a:bodyPr>
          <a:lstStyle/>
          <a:p>
            <a:pPr marL="0" indent="0">
              <a:buNone/>
            </a:pPr>
            <a:r>
              <a:rPr lang="en-US" dirty="0"/>
              <a:t>A patient was admitted to the general hospital ward 5 days previously for pneumonia. </a:t>
            </a:r>
          </a:p>
          <a:p>
            <a:pPr marL="0" indent="0">
              <a:buNone/>
            </a:pPr>
            <a:endParaRPr lang="en-US" dirty="0"/>
          </a:p>
          <a:p>
            <a:pPr marL="457200" lvl="1" indent="0">
              <a:buNone/>
            </a:pPr>
            <a:r>
              <a:rPr lang="en-US" dirty="0"/>
              <a:t>The patient:</a:t>
            </a:r>
          </a:p>
          <a:p>
            <a:pPr lvl="1"/>
            <a:r>
              <a:rPr lang="en-US" dirty="0"/>
              <a:t>Was symptomatic for two days prior to hospitalization</a:t>
            </a:r>
          </a:p>
          <a:p>
            <a:pPr lvl="1"/>
            <a:endParaRPr lang="en-US" dirty="0"/>
          </a:p>
          <a:p>
            <a:pPr lvl="1"/>
            <a:r>
              <a:rPr lang="en-US" dirty="0"/>
              <a:t>Was not placed on isolation at that time and shared a general ward room with 3 other people</a:t>
            </a:r>
          </a:p>
          <a:p>
            <a:pPr lvl="1"/>
            <a:endParaRPr lang="en-US" dirty="0"/>
          </a:p>
          <a:p>
            <a:pPr lvl="1"/>
            <a:r>
              <a:rPr lang="en-US" dirty="0"/>
              <a:t>Deteriorated clinically and was intubated and transferred to the ICU</a:t>
            </a:r>
          </a:p>
          <a:p>
            <a:pPr lvl="1"/>
            <a:endParaRPr lang="en-US" dirty="0"/>
          </a:p>
          <a:p>
            <a:pPr lvl="1"/>
            <a:r>
              <a:rPr lang="en-US" dirty="0"/>
              <a:t>Had laboratory testing that </a:t>
            </a:r>
            <a:r>
              <a:rPr lang="en-US" b="1" dirty="0"/>
              <a:t>confirmed avian influenza A(H7N9) virus </a:t>
            </a:r>
            <a:r>
              <a:rPr lang="en-US" dirty="0"/>
              <a:t>infection today</a:t>
            </a:r>
          </a:p>
        </p:txBody>
      </p:sp>
    </p:spTree>
    <p:extLst>
      <p:ext uri="{BB962C8B-B14F-4D97-AF65-F5344CB8AC3E}">
        <p14:creationId xmlns:p14="http://schemas.microsoft.com/office/powerpoint/2010/main" val="316522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3" y="-93087"/>
            <a:ext cx="8543418" cy="567298"/>
          </a:xfrm>
        </p:spPr>
        <p:txBody>
          <a:bodyPr/>
          <a:lstStyle/>
          <a:p>
            <a:r>
              <a:rPr lang="en-US" dirty="0"/>
              <a:t>Review Question (continued)</a:t>
            </a:r>
          </a:p>
        </p:txBody>
      </p:sp>
      <p:sp>
        <p:nvSpPr>
          <p:cNvPr id="3" name="Content Placeholder 2"/>
          <p:cNvSpPr>
            <a:spLocks noGrp="1"/>
          </p:cNvSpPr>
          <p:nvPr>
            <p:ph idx="1"/>
          </p:nvPr>
        </p:nvSpPr>
        <p:spPr>
          <a:xfrm>
            <a:off x="213914" y="745837"/>
            <a:ext cx="8553703" cy="5678032"/>
          </a:xfrm>
        </p:spPr>
        <p:txBody>
          <a:bodyPr>
            <a:normAutofit fontScale="62500" lnSpcReduction="20000"/>
          </a:bodyPr>
          <a:lstStyle/>
          <a:p>
            <a:pPr marL="0" indent="0">
              <a:buNone/>
            </a:pPr>
            <a:r>
              <a:rPr lang="en-US" sz="4300" dirty="0"/>
              <a:t>Which of the following people are considered to have a</a:t>
            </a:r>
            <a:r>
              <a:rPr lang="en-US" sz="4300" strike="sngStrike" dirty="0"/>
              <a:t> </a:t>
            </a:r>
            <a:r>
              <a:rPr lang="en-US" sz="4300" dirty="0"/>
              <a:t>higher risk of exposure to an influenza A(H7N9) virus infection?</a:t>
            </a:r>
          </a:p>
          <a:p>
            <a:endParaRPr lang="en-US" dirty="0"/>
          </a:p>
          <a:p>
            <a:pPr lvl="1"/>
            <a:r>
              <a:rPr lang="en-US" sz="3400" dirty="0"/>
              <a:t>An immunocompromised cancer patient, whose bed was next to the patient for 5 days</a:t>
            </a:r>
          </a:p>
          <a:p>
            <a:pPr lvl="1"/>
            <a:endParaRPr lang="en-US" sz="3400" dirty="0"/>
          </a:p>
          <a:p>
            <a:pPr lvl="1"/>
            <a:r>
              <a:rPr lang="en-US" sz="3400" dirty="0"/>
              <a:t>The healthy 30 year-old son, who visited the patient twice and cared for the patient in the hospital</a:t>
            </a:r>
          </a:p>
          <a:p>
            <a:pPr lvl="1"/>
            <a:endParaRPr lang="en-US" sz="3400" dirty="0"/>
          </a:p>
          <a:p>
            <a:pPr lvl="1"/>
            <a:r>
              <a:rPr lang="en-US" sz="3400" dirty="0"/>
              <a:t>The pregnant daughter-in-law, who visited and cared for the patient prior to being in the hospital</a:t>
            </a:r>
          </a:p>
          <a:p>
            <a:pPr lvl="1"/>
            <a:endParaRPr lang="en-US" sz="3400" dirty="0"/>
          </a:p>
          <a:p>
            <a:pPr lvl="1"/>
            <a:r>
              <a:rPr lang="en-US" sz="3400" dirty="0"/>
              <a:t>The physician, who intubated the patient and who may have had a breach in PPE</a:t>
            </a:r>
          </a:p>
          <a:p>
            <a:pPr lvl="1"/>
            <a:endParaRPr lang="en-US" sz="3400" dirty="0"/>
          </a:p>
          <a:p>
            <a:pPr lvl="1"/>
            <a:r>
              <a:rPr lang="en-US" sz="3400" dirty="0"/>
              <a:t>The 25 year-old janitor, who cleaned the patient’s room once before diagnosis</a:t>
            </a:r>
          </a:p>
          <a:p>
            <a:pPr lvl="1"/>
            <a:endParaRPr lang="en-US" dirty="0"/>
          </a:p>
        </p:txBody>
      </p:sp>
    </p:spTree>
    <p:extLst>
      <p:ext uri="{BB962C8B-B14F-4D97-AF65-F5344CB8AC3E}">
        <p14:creationId xmlns:p14="http://schemas.microsoft.com/office/powerpoint/2010/main" val="169763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599"/>
            <a:ext cx="8543418" cy="567298"/>
          </a:xfrm>
        </p:spPr>
        <p:txBody>
          <a:bodyPr/>
          <a:lstStyle/>
          <a:p>
            <a:r>
              <a:rPr lang="en-US" dirty="0"/>
              <a:t>Review Question</a:t>
            </a:r>
          </a:p>
        </p:txBody>
      </p:sp>
      <p:sp>
        <p:nvSpPr>
          <p:cNvPr id="3" name="Content Placeholder 2"/>
          <p:cNvSpPr>
            <a:spLocks noGrp="1"/>
          </p:cNvSpPr>
          <p:nvPr>
            <p:ph idx="1"/>
          </p:nvPr>
        </p:nvSpPr>
        <p:spPr/>
        <p:txBody>
          <a:bodyPr>
            <a:normAutofit fontScale="92500"/>
          </a:bodyPr>
          <a:lstStyle/>
          <a:p>
            <a:pPr marL="0" indent="0">
              <a:buNone/>
            </a:pPr>
            <a:r>
              <a:rPr lang="en-US" dirty="0"/>
              <a:t>If at-risk asymptomatic persons are to receive post-exposure antiviral treatment, what drug and dose should be used for those exposed </a:t>
            </a:r>
            <a:r>
              <a:rPr lang="en-US"/>
              <a:t>to A(H7N9)? </a:t>
            </a:r>
            <a:endParaRPr lang="en-US" dirty="0"/>
          </a:p>
          <a:p>
            <a:pPr marL="0" indent="0">
              <a:buNone/>
            </a:pPr>
            <a:endParaRPr lang="en-US" dirty="0"/>
          </a:p>
          <a:p>
            <a:pPr marL="457200" lvl="1" indent="0">
              <a:buNone/>
            </a:pPr>
            <a:r>
              <a:rPr lang="en-US" dirty="0"/>
              <a:t>A. Oseltamivir 75 mg </a:t>
            </a:r>
            <a:r>
              <a:rPr lang="en-US" dirty="0" err="1"/>
              <a:t>po</a:t>
            </a:r>
            <a:r>
              <a:rPr lang="en-US" dirty="0"/>
              <a:t> daily for 10 days</a:t>
            </a:r>
          </a:p>
          <a:p>
            <a:pPr lvl="1"/>
            <a:endParaRPr lang="en-US" dirty="0"/>
          </a:p>
          <a:p>
            <a:pPr marL="457200" lvl="1" indent="0">
              <a:buNone/>
            </a:pPr>
            <a:r>
              <a:rPr lang="en-US" dirty="0"/>
              <a:t>B. Oseltamivir 75 mg </a:t>
            </a:r>
            <a:r>
              <a:rPr lang="en-US" dirty="0" err="1"/>
              <a:t>po</a:t>
            </a:r>
            <a:r>
              <a:rPr lang="en-US" dirty="0"/>
              <a:t> twice daily for 5 days</a:t>
            </a:r>
          </a:p>
          <a:p>
            <a:pPr lvl="1"/>
            <a:endParaRPr lang="en-US" dirty="0"/>
          </a:p>
          <a:p>
            <a:pPr marL="457200" lvl="1" indent="0">
              <a:buNone/>
            </a:pPr>
            <a:r>
              <a:rPr lang="en-US" dirty="0"/>
              <a:t>C. Zanamivir 75 mg inhaled twice daily for 5 days</a:t>
            </a:r>
          </a:p>
        </p:txBody>
      </p:sp>
    </p:spTree>
    <p:extLst>
      <p:ext uri="{BB962C8B-B14F-4D97-AF65-F5344CB8AC3E}">
        <p14:creationId xmlns:p14="http://schemas.microsoft.com/office/powerpoint/2010/main" val="50874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86589-A135-4B65-B7E4-DDBF8A039267}"/>
              </a:ext>
            </a:extLst>
          </p:cNvPr>
          <p:cNvSpPr>
            <a:spLocks noGrp="1"/>
          </p:cNvSpPr>
          <p:nvPr>
            <p:ph idx="1"/>
          </p:nvPr>
        </p:nvSpPr>
        <p:spPr>
          <a:xfrm>
            <a:off x="457200" y="1803400"/>
            <a:ext cx="8229600" cy="4648201"/>
          </a:xfrm>
        </p:spPr>
        <p:txBody>
          <a:bodyPr>
            <a:normAutofit/>
          </a:bodyPr>
          <a:lstStyle/>
          <a:p>
            <a:pPr marL="0" indent="0">
              <a:buNone/>
            </a:pPr>
            <a:r>
              <a:rPr lang="en-US" sz="2800" b="0" dirty="0">
                <a:solidFill>
                  <a:schemeClr val="tx1"/>
                </a:solidFill>
              </a:rPr>
              <a:t>In your country/region, are influenza antiviral medications readily available at first-line health centers?  If supplies are limited, how do you prioritize use?   </a:t>
            </a:r>
          </a:p>
        </p:txBody>
      </p:sp>
      <p:sp>
        <p:nvSpPr>
          <p:cNvPr id="5" name="Title 1">
            <a:extLst>
              <a:ext uri="{FF2B5EF4-FFF2-40B4-BE49-F238E27FC236}">
                <a16:creationId xmlns:a16="http://schemas.microsoft.com/office/drawing/2014/main" id="{C7E9EC7E-C64F-4E34-BE0A-46AAF5EA1A55}"/>
              </a:ext>
            </a:extLst>
          </p:cNvPr>
          <p:cNvSpPr>
            <a:spLocks noGrp="1"/>
          </p:cNvSpPr>
          <p:nvPr>
            <p:ph type="title"/>
          </p:nvPr>
        </p:nvSpPr>
        <p:spPr>
          <a:xfrm>
            <a:off x="0" y="-157870"/>
            <a:ext cx="8543418" cy="469002"/>
          </a:xfrm>
        </p:spPr>
        <p:txBody>
          <a:bodyPr>
            <a:noAutofit/>
          </a:bodyPr>
          <a:lstStyle/>
          <a:p>
            <a:r>
              <a:rPr lang="en-US" sz="2400" dirty="0">
                <a:solidFill>
                  <a:schemeClr val="bg2"/>
                </a:solidFill>
              </a:rPr>
              <a:t>Discussion Questions</a:t>
            </a:r>
          </a:p>
        </p:txBody>
      </p:sp>
      <p:pic>
        <p:nvPicPr>
          <p:cNvPr id="6" name="Picture 5">
            <a:extLst>
              <a:ext uri="{FF2B5EF4-FFF2-40B4-BE49-F238E27FC236}">
                <a16:creationId xmlns:a16="http://schemas.microsoft.com/office/drawing/2014/main" id="{A8077B6F-0C3E-4D62-A589-FA7C0993AC0A}"/>
              </a:ext>
            </a:extLst>
          </p:cNvPr>
          <p:cNvPicPr>
            <a:picLocks noChangeAspect="1"/>
          </p:cNvPicPr>
          <p:nvPr/>
        </p:nvPicPr>
        <p:blipFill>
          <a:blip r:embed="rId3"/>
          <a:stretch>
            <a:fillRect/>
          </a:stretch>
        </p:blipFill>
        <p:spPr>
          <a:xfrm>
            <a:off x="110204" y="648853"/>
            <a:ext cx="1985296" cy="948106"/>
          </a:xfrm>
          <a:prstGeom prst="rect">
            <a:avLst/>
          </a:prstGeom>
        </p:spPr>
      </p:pic>
    </p:spTree>
    <p:extLst>
      <p:ext uri="{BB962C8B-B14F-4D97-AF65-F5344CB8AC3E}">
        <p14:creationId xmlns:p14="http://schemas.microsoft.com/office/powerpoint/2010/main" val="30893330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86589-A135-4B65-B7E4-DDBF8A039267}"/>
              </a:ext>
            </a:extLst>
          </p:cNvPr>
          <p:cNvSpPr>
            <a:spLocks noGrp="1"/>
          </p:cNvSpPr>
          <p:nvPr>
            <p:ph idx="1"/>
          </p:nvPr>
        </p:nvSpPr>
        <p:spPr>
          <a:xfrm>
            <a:off x="457200" y="1803400"/>
            <a:ext cx="8229600" cy="4648201"/>
          </a:xfrm>
        </p:spPr>
        <p:txBody>
          <a:bodyPr>
            <a:normAutofit/>
          </a:bodyPr>
          <a:lstStyle/>
          <a:p>
            <a:pPr marL="0" indent="0">
              <a:buNone/>
            </a:pPr>
            <a:r>
              <a:rPr lang="en-US" sz="2800" b="0" dirty="0">
                <a:solidFill>
                  <a:schemeClr val="tx1"/>
                </a:solidFill>
              </a:rPr>
              <a:t>What are some potential risks of not using antiviral treatment for asymptomatic persons exposed to a novel influenza A virus?</a:t>
            </a:r>
          </a:p>
        </p:txBody>
      </p:sp>
      <p:sp>
        <p:nvSpPr>
          <p:cNvPr id="5" name="Title 1">
            <a:extLst>
              <a:ext uri="{FF2B5EF4-FFF2-40B4-BE49-F238E27FC236}">
                <a16:creationId xmlns:a16="http://schemas.microsoft.com/office/drawing/2014/main" id="{C7E9EC7E-C64F-4E34-BE0A-46AAF5EA1A55}"/>
              </a:ext>
            </a:extLst>
          </p:cNvPr>
          <p:cNvSpPr>
            <a:spLocks noGrp="1"/>
          </p:cNvSpPr>
          <p:nvPr>
            <p:ph type="title"/>
          </p:nvPr>
        </p:nvSpPr>
        <p:spPr>
          <a:xfrm>
            <a:off x="0" y="-157870"/>
            <a:ext cx="8543418" cy="469002"/>
          </a:xfrm>
        </p:spPr>
        <p:txBody>
          <a:bodyPr>
            <a:noAutofit/>
          </a:bodyPr>
          <a:lstStyle/>
          <a:p>
            <a:r>
              <a:rPr lang="en-US" sz="2400" dirty="0">
                <a:solidFill>
                  <a:schemeClr val="bg2"/>
                </a:solidFill>
              </a:rPr>
              <a:t>Discussion Questions</a:t>
            </a:r>
          </a:p>
        </p:txBody>
      </p:sp>
      <p:pic>
        <p:nvPicPr>
          <p:cNvPr id="6" name="Picture 5">
            <a:extLst>
              <a:ext uri="{FF2B5EF4-FFF2-40B4-BE49-F238E27FC236}">
                <a16:creationId xmlns:a16="http://schemas.microsoft.com/office/drawing/2014/main" id="{A8077B6F-0C3E-4D62-A589-FA7C0993AC0A}"/>
              </a:ext>
            </a:extLst>
          </p:cNvPr>
          <p:cNvPicPr>
            <a:picLocks noChangeAspect="1"/>
          </p:cNvPicPr>
          <p:nvPr/>
        </p:nvPicPr>
        <p:blipFill>
          <a:blip r:embed="rId3"/>
          <a:stretch>
            <a:fillRect/>
          </a:stretch>
        </p:blipFill>
        <p:spPr>
          <a:xfrm>
            <a:off x="110204" y="648853"/>
            <a:ext cx="1985296" cy="948106"/>
          </a:xfrm>
          <a:prstGeom prst="rect">
            <a:avLst/>
          </a:prstGeom>
        </p:spPr>
      </p:pic>
    </p:spTree>
    <p:extLst>
      <p:ext uri="{BB962C8B-B14F-4D97-AF65-F5344CB8AC3E}">
        <p14:creationId xmlns:p14="http://schemas.microsoft.com/office/powerpoint/2010/main" val="4007319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 y="-117665"/>
            <a:ext cx="8543418" cy="567298"/>
          </a:xfrm>
        </p:spPr>
        <p:txBody>
          <a:bodyPr/>
          <a:lstStyle/>
          <a:p>
            <a:r>
              <a:rPr lang="en-US" dirty="0"/>
              <a:t>Key Concepts</a:t>
            </a:r>
          </a:p>
        </p:txBody>
      </p:sp>
      <p:sp>
        <p:nvSpPr>
          <p:cNvPr id="3" name="Content Placeholder 2"/>
          <p:cNvSpPr>
            <a:spLocks noGrp="1"/>
          </p:cNvSpPr>
          <p:nvPr>
            <p:ph idx="1"/>
          </p:nvPr>
        </p:nvSpPr>
        <p:spPr>
          <a:xfrm>
            <a:off x="310897" y="1050247"/>
            <a:ext cx="8229600" cy="5445984"/>
          </a:xfrm>
        </p:spPr>
        <p:txBody>
          <a:bodyPr>
            <a:normAutofit fontScale="92500" lnSpcReduction="10000"/>
          </a:bodyPr>
          <a:lstStyle/>
          <a:p>
            <a:r>
              <a:rPr lang="en-US" sz="2400" dirty="0"/>
              <a:t>Antiviral medications should be used to treat symptomatic persons that a clinician thinks may have an avian/novel influenza A virus infection </a:t>
            </a:r>
          </a:p>
          <a:p>
            <a:pPr lvl="1"/>
            <a:r>
              <a:rPr lang="en-US" sz="2000" dirty="0"/>
              <a:t>Treat as soon as possible</a:t>
            </a:r>
          </a:p>
          <a:p>
            <a:pPr lvl="1"/>
            <a:r>
              <a:rPr lang="en-US" sz="2000" dirty="0"/>
              <a:t>Test, but do not delay treatment to wait for laboratory confirmation</a:t>
            </a:r>
          </a:p>
          <a:p>
            <a:pPr marL="457200" lvl="1" indent="0">
              <a:buNone/>
            </a:pPr>
            <a:r>
              <a:rPr lang="en-US" sz="2000" dirty="0"/>
              <a:t> </a:t>
            </a:r>
            <a:endParaRPr lang="en-US" sz="2400" dirty="0"/>
          </a:p>
          <a:p>
            <a:r>
              <a:rPr lang="en-US" sz="2400" dirty="0"/>
              <a:t>Antiviral medications can be used to prevent influenza virus infection in asymptomatic individuals if treatment is started promptly after exposure</a:t>
            </a:r>
          </a:p>
          <a:p>
            <a:endParaRPr lang="en-US" sz="2400" dirty="0"/>
          </a:p>
          <a:p>
            <a:r>
              <a:rPr lang="en-US" sz="2400" dirty="0"/>
              <a:t>In settings with limited antiviral availability, symptomatic individuals should be prioritized for treatment </a:t>
            </a:r>
          </a:p>
          <a:p>
            <a:pPr lvl="1"/>
            <a:r>
              <a:rPr lang="en-US" sz="2000" dirty="0"/>
              <a:t>Asymptomatic individuals should be monitored and started on treatment doses of antiviral medications if symptoms develop</a:t>
            </a:r>
          </a:p>
          <a:p>
            <a:pPr lvl="1"/>
            <a:r>
              <a:rPr lang="en-US" sz="2000" dirty="0"/>
              <a:t>Epidemiologic assessment of the degree of potential exposure to the virus should be used to determine which exposed asymptomatic individuals may benefit from use of antiviral drugs to prevent infection.</a:t>
            </a:r>
          </a:p>
        </p:txBody>
      </p:sp>
    </p:spTree>
    <p:extLst>
      <p:ext uri="{BB962C8B-B14F-4D97-AF65-F5344CB8AC3E}">
        <p14:creationId xmlns:p14="http://schemas.microsoft.com/office/powerpoint/2010/main" val="1859332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9241" y="2496629"/>
            <a:ext cx="5047423" cy="1162051"/>
          </a:xfrm>
        </p:spPr>
        <p:txBody>
          <a:bodyPr>
            <a:normAutofit/>
          </a:bodyPr>
          <a:lstStyle/>
          <a:p>
            <a:pPr algn="ctr"/>
            <a:r>
              <a:rPr lang="en-US" dirty="0"/>
              <a:t>Thank you</a:t>
            </a:r>
          </a:p>
        </p:txBody>
      </p:sp>
      <p:sp>
        <p:nvSpPr>
          <p:cNvPr id="2" name="TextBox 1"/>
          <p:cNvSpPr txBox="1"/>
          <p:nvPr/>
        </p:nvSpPr>
        <p:spPr>
          <a:xfrm>
            <a:off x="5074276" y="4185634"/>
            <a:ext cx="2910625" cy="2031325"/>
          </a:xfrm>
          <a:prstGeom prst="rect">
            <a:avLst/>
          </a:prstGeom>
          <a:noFill/>
        </p:spPr>
        <p:txBody>
          <a:bodyPr wrap="square" rtlCol="0">
            <a:spAutoFit/>
          </a:bodyPr>
          <a:lstStyle/>
          <a:p>
            <a:r>
              <a:rPr lang="en-US" dirty="0">
                <a:solidFill>
                  <a:schemeClr val="tx2"/>
                </a:solidFill>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8709593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6" y="-313104"/>
            <a:ext cx="8229600" cy="792162"/>
          </a:xfrm>
        </p:spPr>
        <p:txBody>
          <a:bodyPr>
            <a:normAutofit/>
          </a:bodyPr>
          <a:lstStyle/>
          <a:p>
            <a:r>
              <a:rPr lang="en-US" sz="2400" dirty="0">
                <a:solidFill>
                  <a:schemeClr val="bg2"/>
                </a:solidFill>
              </a:rPr>
              <a:t>Resources</a:t>
            </a:r>
          </a:p>
        </p:txBody>
      </p:sp>
      <p:sp>
        <p:nvSpPr>
          <p:cNvPr id="3" name="Content Placeholder 2"/>
          <p:cNvSpPr>
            <a:spLocks noGrp="1"/>
          </p:cNvSpPr>
          <p:nvPr>
            <p:ph idx="1"/>
          </p:nvPr>
        </p:nvSpPr>
        <p:spPr>
          <a:xfrm>
            <a:off x="152400" y="1143000"/>
            <a:ext cx="8686800" cy="5549900"/>
          </a:xfrm>
        </p:spPr>
        <p:txBody>
          <a:bodyPr>
            <a:normAutofit fontScale="92500" lnSpcReduction="20000"/>
          </a:bodyPr>
          <a:lstStyle/>
          <a:p>
            <a:r>
              <a:rPr lang="en-US" dirty="0">
                <a:solidFill>
                  <a:schemeClr val="tx1"/>
                </a:solidFill>
              </a:rPr>
              <a:t>WHO guidelines for investigation of human cases of avian influenza A(H5N1)</a:t>
            </a:r>
          </a:p>
          <a:p>
            <a:pPr lvl="1"/>
            <a:r>
              <a:rPr lang="en-US" sz="2200" dirty="0">
                <a:solidFill>
                  <a:schemeClr val="tx1"/>
                </a:solidFill>
                <a:hlinkClick r:id="rId3"/>
              </a:rPr>
              <a:t>http://www.who.int/csr/resources/publications/influenza/WHO_CDS_EPR_GIP_2006_4/en/</a:t>
            </a:r>
            <a:endParaRPr lang="en-US" sz="2200" dirty="0">
              <a:solidFill>
                <a:schemeClr val="tx1"/>
              </a:solidFill>
            </a:endParaRPr>
          </a:p>
          <a:p>
            <a:pPr lvl="1"/>
            <a:endParaRPr lang="en-US" sz="2200" dirty="0">
              <a:solidFill>
                <a:schemeClr val="tx1"/>
              </a:solidFill>
            </a:endParaRPr>
          </a:p>
          <a:p>
            <a:r>
              <a:rPr lang="en-US" sz="2600" dirty="0">
                <a:solidFill>
                  <a:schemeClr val="tx1"/>
                </a:solidFill>
              </a:rPr>
              <a:t>WHO case definitions for human infections with influenza A(H5N1) virus</a:t>
            </a:r>
          </a:p>
          <a:p>
            <a:pPr lvl="1"/>
            <a:r>
              <a:rPr lang="en-US" sz="2200" dirty="0">
                <a:solidFill>
                  <a:schemeClr val="tx1"/>
                </a:solidFill>
                <a:hlinkClick r:id="rId4"/>
              </a:rPr>
              <a:t>http://www.who.int/influenza/resources/documents/case_definition2006_08_29/en/index.html</a:t>
            </a:r>
            <a:endParaRPr lang="en-US" sz="2200" dirty="0">
              <a:solidFill>
                <a:schemeClr val="tx1"/>
              </a:solidFill>
            </a:endParaRPr>
          </a:p>
          <a:p>
            <a:pPr lvl="1"/>
            <a:endParaRPr lang="en-US" sz="2200" dirty="0">
              <a:solidFill>
                <a:schemeClr val="tx1"/>
              </a:solidFill>
            </a:endParaRPr>
          </a:p>
          <a:p>
            <a:r>
              <a:rPr lang="en-US" sz="2600" dirty="0">
                <a:solidFill>
                  <a:schemeClr val="tx1"/>
                </a:solidFill>
              </a:rPr>
              <a:t>WHO guidelines for global surveillance of influenza A(H5N1)</a:t>
            </a:r>
          </a:p>
          <a:p>
            <a:pPr lvl="1"/>
            <a:r>
              <a:rPr lang="en-US" sz="2200" dirty="0">
                <a:solidFill>
                  <a:schemeClr val="tx1"/>
                </a:solidFill>
                <a:hlinkClick r:id="rId5"/>
              </a:rPr>
              <a:t>http://www.who.int/influenza/surveillance_monitoring/global_surveillance_h5_guidelines_06_02_2004/en/index.html</a:t>
            </a:r>
            <a:endParaRPr lang="en-US" sz="2200" dirty="0">
              <a:solidFill>
                <a:schemeClr val="tx1"/>
              </a:solidFill>
            </a:endParaRPr>
          </a:p>
          <a:p>
            <a:pPr lvl="1"/>
            <a:endParaRPr lang="en-US" sz="2200" dirty="0">
              <a:solidFill>
                <a:schemeClr val="tx1"/>
              </a:solidFill>
            </a:endParaRPr>
          </a:p>
          <a:p>
            <a:r>
              <a:rPr lang="en-US" sz="2600" dirty="0">
                <a:solidFill>
                  <a:schemeClr val="tx1"/>
                </a:solidFill>
              </a:rPr>
              <a:t>Clinical management of human infection with avian influenza A (H5N1) virus</a:t>
            </a:r>
          </a:p>
          <a:p>
            <a:pPr lvl="1"/>
            <a:r>
              <a:rPr lang="en-US" sz="2200" dirty="0">
                <a:solidFill>
                  <a:schemeClr val="tx1"/>
                </a:solidFill>
                <a:hlinkClick r:id="rId6"/>
              </a:rPr>
              <a:t>http://www.who.int/influenza/resources/documents/clinical_management_h5n1_15_08_2007/en/index.html</a:t>
            </a:r>
            <a:endParaRPr lang="en-US" sz="2200" dirty="0">
              <a:solidFill>
                <a:schemeClr val="tx1"/>
              </a:solidFill>
            </a:endParaRPr>
          </a:p>
          <a:p>
            <a:pPr marL="457200" lvl="1" indent="0">
              <a:buNone/>
            </a:pPr>
            <a:endParaRPr lang="en-US" b="1"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9664019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
            <a:ext cx="8229600" cy="792162"/>
          </a:xfrm>
        </p:spPr>
        <p:txBody>
          <a:bodyPr/>
          <a:lstStyle/>
          <a:p>
            <a:r>
              <a:rPr lang="en-US" dirty="0">
                <a:solidFill>
                  <a:schemeClr val="bg2"/>
                </a:solidFill>
              </a:rPr>
              <a:t>Resources</a:t>
            </a:r>
          </a:p>
        </p:txBody>
      </p:sp>
      <p:sp>
        <p:nvSpPr>
          <p:cNvPr id="3" name="Content Placeholder 2"/>
          <p:cNvSpPr>
            <a:spLocks noGrp="1"/>
          </p:cNvSpPr>
          <p:nvPr>
            <p:ph idx="1"/>
          </p:nvPr>
        </p:nvSpPr>
        <p:spPr>
          <a:xfrm>
            <a:off x="228600" y="939800"/>
            <a:ext cx="8674100" cy="5664200"/>
          </a:xfrm>
        </p:spPr>
        <p:txBody>
          <a:bodyPr>
            <a:normAutofit fontScale="92500" lnSpcReduction="20000"/>
          </a:bodyPr>
          <a:lstStyle/>
          <a:p>
            <a:r>
              <a:rPr lang="en-US" dirty="0">
                <a:solidFill>
                  <a:schemeClr val="tx1"/>
                </a:solidFill>
              </a:rPr>
              <a:t>Avian Influenza A(H7N9) virus</a:t>
            </a:r>
          </a:p>
          <a:p>
            <a:pPr lvl="1"/>
            <a:r>
              <a:rPr lang="en-US" dirty="0">
                <a:solidFill>
                  <a:schemeClr val="tx1"/>
                </a:solidFill>
                <a:hlinkClick r:id="rId2"/>
              </a:rPr>
              <a:t>http://www.who.int/influenza/human_animal_interface/influenza_h7n9/en/index.html</a:t>
            </a:r>
            <a:endParaRPr lang="en-US" dirty="0">
              <a:solidFill>
                <a:schemeClr val="tx1"/>
              </a:solidFill>
            </a:endParaRPr>
          </a:p>
          <a:p>
            <a:pPr marL="457200" lvl="1" indent="0">
              <a:buNone/>
            </a:pPr>
            <a:endParaRPr lang="en-US" dirty="0">
              <a:solidFill>
                <a:schemeClr val="tx1"/>
              </a:solidFill>
            </a:endParaRPr>
          </a:p>
          <a:p>
            <a:r>
              <a:rPr lang="en-US" dirty="0">
                <a:solidFill>
                  <a:schemeClr val="tx1"/>
                </a:solidFill>
              </a:rPr>
              <a:t>Interim WHO surveillance recommendations for human infection with avian influenza A(H7N9) virus </a:t>
            </a:r>
          </a:p>
          <a:p>
            <a:pPr lvl="1"/>
            <a:r>
              <a:rPr lang="en-US" dirty="0">
                <a:solidFill>
                  <a:schemeClr val="tx1"/>
                </a:solidFill>
                <a:hlinkClick r:id="rId3"/>
              </a:rPr>
              <a:t>http://www.who.int/influenza/human_animal_interface/influenza_h7n9/InterimSurveillanceRecH7N9_10May13.pdf</a:t>
            </a:r>
            <a:endParaRPr lang="en-US" dirty="0">
              <a:solidFill>
                <a:schemeClr val="tx1"/>
              </a:solidFill>
            </a:endParaRPr>
          </a:p>
          <a:p>
            <a:endParaRPr lang="en-US" dirty="0">
              <a:solidFill>
                <a:schemeClr val="tx1"/>
              </a:solidFill>
            </a:endParaRPr>
          </a:p>
          <a:p>
            <a:r>
              <a:rPr lang="en-US" dirty="0">
                <a:solidFill>
                  <a:schemeClr val="tx1"/>
                </a:solidFill>
              </a:rPr>
              <a:t>Post-exposure antiviral chemoprophylaxis of close contacts of a patient with confirmed H7N9 virus infection and/or high risk poultry/environmental exposures</a:t>
            </a:r>
          </a:p>
          <a:p>
            <a:pPr lvl="1"/>
            <a:r>
              <a:rPr lang="en-US" dirty="0">
                <a:solidFill>
                  <a:schemeClr val="tx1"/>
                </a:solidFill>
                <a:hlinkClick r:id="rId4"/>
              </a:rPr>
              <a:t>http://www.who.int/influenza/human_animal_interface/influenza_h7n9/13_January_2013_PEP_recs.pdf?ua=1</a:t>
            </a:r>
            <a:endParaRPr lang="en-US" dirty="0">
              <a:solidFill>
                <a:schemeClr val="tx1"/>
              </a:solidFill>
            </a:endParaRPr>
          </a:p>
          <a:p>
            <a:endParaRPr lang="en-US" dirty="0">
              <a:solidFill>
                <a:schemeClr val="tx1"/>
              </a:solidFill>
            </a:endParaRPr>
          </a:p>
          <a:p>
            <a:r>
              <a:rPr lang="en-US" dirty="0">
                <a:solidFill>
                  <a:schemeClr val="tx1"/>
                </a:solidFill>
              </a:rPr>
              <a:t>Tool for influenza pandemic risk assessment (TIPRA)</a:t>
            </a:r>
          </a:p>
          <a:p>
            <a:pPr lvl="1"/>
            <a:r>
              <a:rPr lang="en-US" dirty="0">
                <a:solidFill>
                  <a:schemeClr val="tx1"/>
                </a:solidFill>
                <a:hlinkClick r:id="rId5"/>
              </a:rPr>
              <a:t>http://apps.who.int/iris/bitstream/10665/250130/1/WHO-OHE-PED-GIP-2016.2-eng.pdf?ua=1</a:t>
            </a:r>
            <a:endParaRPr lang="en-US" dirty="0">
              <a:solidFill>
                <a:schemeClr val="tx1"/>
              </a:solidFill>
            </a:endParaRP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211451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91" y="-54028"/>
            <a:ext cx="8543418" cy="567298"/>
          </a:xfrm>
        </p:spPr>
        <p:txBody>
          <a:bodyPr/>
          <a:lstStyle/>
          <a:p>
            <a:r>
              <a:rPr lang="en-US" dirty="0"/>
              <a:t>WHO </a:t>
            </a:r>
            <a:r>
              <a:rPr lang="en-US" dirty="0" err="1"/>
              <a:t>Oseltamivir</a:t>
            </a:r>
            <a:r>
              <a:rPr lang="en-US" dirty="0"/>
              <a:t> Treatment Guidance</a:t>
            </a:r>
          </a:p>
        </p:txBody>
      </p:sp>
      <p:sp>
        <p:nvSpPr>
          <p:cNvPr id="3" name="Content Placeholder 2"/>
          <p:cNvSpPr>
            <a:spLocks noGrp="1"/>
          </p:cNvSpPr>
          <p:nvPr>
            <p:ph idx="1"/>
          </p:nvPr>
        </p:nvSpPr>
        <p:spPr>
          <a:xfrm>
            <a:off x="235877" y="567492"/>
            <a:ext cx="8265645" cy="1895960"/>
          </a:xfrm>
        </p:spPr>
        <p:txBody>
          <a:bodyPr>
            <a:normAutofit/>
          </a:bodyPr>
          <a:lstStyle/>
          <a:p>
            <a:pPr marL="0" indent="0">
              <a:buNone/>
            </a:pPr>
            <a:r>
              <a:rPr lang="en-US" sz="2800" dirty="0"/>
              <a:t>For any symptomatic patients suspected to have a novel influenza A virus infection, the WHO recommends antiviral treatment with a neuraminidase inhibitor, such as oseltamivir, as soon as possible</a:t>
            </a:r>
          </a:p>
          <a:p>
            <a:pPr marL="0" indent="0">
              <a:buNone/>
            </a:pPr>
            <a:endParaRPr lang="en-US" sz="2800" dirty="0"/>
          </a:p>
        </p:txBody>
      </p:sp>
      <p:sp>
        <p:nvSpPr>
          <p:cNvPr id="6" name="TextBox 5">
            <a:extLst>
              <a:ext uri="{FF2B5EF4-FFF2-40B4-BE49-F238E27FC236}">
                <a16:creationId xmlns:a16="http://schemas.microsoft.com/office/drawing/2014/main" id="{05974E19-E62B-4426-9448-B404990B505F}"/>
              </a:ext>
            </a:extLst>
          </p:cNvPr>
          <p:cNvSpPr txBox="1"/>
          <p:nvPr/>
        </p:nvSpPr>
        <p:spPr>
          <a:xfrm>
            <a:off x="2768600" y="6172200"/>
            <a:ext cx="800100" cy="199381"/>
          </a:xfrm>
          <a:prstGeom prst="rect">
            <a:avLst/>
          </a:prstGeom>
          <a:solidFill>
            <a:schemeClr val="bg2"/>
          </a:solidFill>
        </p:spPr>
        <p:txBody>
          <a:bodyPr wrap="square" rtlCol="0">
            <a:spAutoFit/>
          </a:bodyPr>
          <a:lstStyle/>
          <a:p>
            <a:endParaRPr lang="en-US" dirty="0"/>
          </a:p>
        </p:txBody>
      </p:sp>
      <p:pic>
        <p:nvPicPr>
          <p:cNvPr id="8" name="Picture 7" descr="3D_Influenza_black_no_key_pieslice_sm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69" y="2366179"/>
            <a:ext cx="4471154" cy="3756354"/>
          </a:xfrm>
          <a:prstGeom prst="rect">
            <a:avLst/>
          </a:prstGeom>
        </p:spPr>
      </p:pic>
      <p:sp>
        <p:nvSpPr>
          <p:cNvPr id="9" name="TextBox 8"/>
          <p:cNvSpPr txBox="1"/>
          <p:nvPr/>
        </p:nvSpPr>
        <p:spPr>
          <a:xfrm>
            <a:off x="206898" y="2741331"/>
            <a:ext cx="4236923" cy="2554545"/>
          </a:xfrm>
          <a:prstGeom prst="rect">
            <a:avLst/>
          </a:prstGeom>
          <a:noFill/>
        </p:spPr>
        <p:txBody>
          <a:bodyPr wrap="square" rtlCol="0">
            <a:spAutoFit/>
          </a:bodyPr>
          <a:lstStyle/>
          <a:p>
            <a:pPr>
              <a:spcAft>
                <a:spcPts val="1200"/>
              </a:spcAft>
            </a:pPr>
            <a:r>
              <a:rPr lang="en-US" sz="2800" dirty="0"/>
              <a:t>Neuraminidase inhibitors work best early in infection:</a:t>
            </a:r>
          </a:p>
          <a:p>
            <a:pPr>
              <a:spcAft>
                <a:spcPts val="1200"/>
              </a:spcAft>
            </a:pPr>
            <a:endParaRPr lang="en-US" sz="2800" i="1" dirty="0"/>
          </a:p>
          <a:p>
            <a:pPr>
              <a:spcAft>
                <a:spcPts val="1200"/>
              </a:spcAft>
            </a:pPr>
            <a:r>
              <a:rPr lang="en-US" sz="2800" i="1" dirty="0"/>
              <a:t>Don’t wait for lab results to start treatment</a:t>
            </a:r>
          </a:p>
        </p:txBody>
      </p:sp>
      <p:sp>
        <p:nvSpPr>
          <p:cNvPr id="4" name="Rectangle 3">
            <a:extLst>
              <a:ext uri="{FF2B5EF4-FFF2-40B4-BE49-F238E27FC236}">
                <a16:creationId xmlns:a16="http://schemas.microsoft.com/office/drawing/2014/main" id="{2519D592-C0B0-43A2-AEBF-1B8042B0B267}"/>
              </a:ext>
            </a:extLst>
          </p:cNvPr>
          <p:cNvSpPr/>
          <p:nvPr/>
        </p:nvSpPr>
        <p:spPr>
          <a:xfrm>
            <a:off x="96991" y="6122533"/>
            <a:ext cx="7236049" cy="646331"/>
          </a:xfrm>
          <a:prstGeom prst="rect">
            <a:avLst/>
          </a:prstGeom>
        </p:spPr>
        <p:txBody>
          <a:bodyPr wrap="square">
            <a:spAutoFit/>
          </a:bodyPr>
          <a:lstStyle/>
          <a:p>
            <a:r>
              <a:rPr lang="en-US" dirty="0"/>
              <a:t>http://www.who.int/csr/resources/publications/swineflu/h1n1_guidelines_pharmaceutical_mngt.pdf?ua=1</a:t>
            </a:r>
          </a:p>
        </p:txBody>
      </p:sp>
    </p:spTree>
    <p:extLst>
      <p:ext uri="{BB962C8B-B14F-4D97-AF65-F5344CB8AC3E}">
        <p14:creationId xmlns:p14="http://schemas.microsoft.com/office/powerpoint/2010/main" val="238311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 y="-16582"/>
            <a:ext cx="8543418" cy="567298"/>
          </a:xfrm>
        </p:spPr>
        <p:txBody>
          <a:bodyPr/>
          <a:lstStyle/>
          <a:p>
            <a:r>
              <a:rPr lang="en-US" dirty="0"/>
              <a:t>WHO A(H5N1) and A(H7N9) Guidance </a:t>
            </a:r>
          </a:p>
        </p:txBody>
      </p:sp>
      <p:sp>
        <p:nvSpPr>
          <p:cNvPr id="3" name="Content Placeholder 2"/>
          <p:cNvSpPr>
            <a:spLocks noGrp="1"/>
          </p:cNvSpPr>
          <p:nvPr>
            <p:ph idx="1"/>
          </p:nvPr>
        </p:nvSpPr>
        <p:spPr>
          <a:xfrm>
            <a:off x="310140" y="1234936"/>
            <a:ext cx="8229600" cy="4525963"/>
          </a:xfrm>
        </p:spPr>
        <p:txBody>
          <a:bodyPr>
            <a:normAutofit fontScale="70000" lnSpcReduction="20000"/>
          </a:bodyPr>
          <a:lstStyle/>
          <a:p>
            <a:r>
              <a:rPr lang="en-US" dirty="0"/>
              <a:t>WHO has published guidance for the treatment and post exposure prevention of infection with avian influenza A(H5N1) virus</a:t>
            </a:r>
          </a:p>
          <a:p>
            <a:endParaRPr lang="en-US" dirty="0"/>
          </a:p>
          <a:p>
            <a:r>
              <a:rPr lang="en-US" dirty="0"/>
              <a:t>WHO has </a:t>
            </a:r>
            <a:r>
              <a:rPr lang="en-US" u="sng" dirty="0"/>
              <a:t>not</a:t>
            </a:r>
            <a:r>
              <a:rPr lang="en-US" dirty="0"/>
              <a:t> published guidance for treatment of infection with avian influenza A(H7N9) virus</a:t>
            </a:r>
            <a:br>
              <a:rPr lang="en-US" dirty="0"/>
            </a:br>
            <a:endParaRPr lang="en-US" dirty="0"/>
          </a:p>
          <a:p>
            <a:pPr marL="0" indent="0">
              <a:buNone/>
            </a:pPr>
            <a:r>
              <a:rPr lang="en-US" dirty="0"/>
              <a:t>	- Guidance for treatment of A(H5N1) virus is applicable</a:t>
            </a:r>
          </a:p>
          <a:p>
            <a:pPr marL="0" indent="0">
              <a:buNone/>
            </a:pPr>
            <a:endParaRPr lang="en-US" dirty="0"/>
          </a:p>
          <a:p>
            <a:pPr marL="0" indent="0">
              <a:buNone/>
            </a:pPr>
            <a:r>
              <a:rPr lang="en-US" dirty="0"/>
              <a:t>WHO has published guidance for use of antivirals for post-exposure prevention of infection of close contacts of a patient with confirmed avian influenza A(H7N9) virus infection and/or high risk poultry/environmental exposures </a:t>
            </a:r>
            <a:br>
              <a:rPr lang="en-US" dirty="0"/>
            </a:br>
            <a:endParaRPr lang="en-US" dirty="0"/>
          </a:p>
          <a:p>
            <a:pPr marL="0" indent="0">
              <a:buNone/>
            </a:pPr>
            <a:r>
              <a:rPr lang="en-US" dirty="0"/>
              <a:t>	- </a:t>
            </a:r>
            <a:r>
              <a:rPr lang="en-US" i="1" dirty="0"/>
              <a:t>It is different from guidance for post-exposure prevention of </a:t>
            </a:r>
            <a:br>
              <a:rPr lang="en-US" i="1" dirty="0"/>
            </a:br>
            <a:r>
              <a:rPr lang="en-US" i="1" dirty="0"/>
              <a:t>          avian influenza A(H5N1) virus infection </a:t>
            </a:r>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49847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 y="-48395"/>
            <a:ext cx="8543418" cy="567298"/>
          </a:xfrm>
        </p:spPr>
        <p:txBody>
          <a:bodyPr/>
          <a:lstStyle/>
          <a:p>
            <a:r>
              <a:rPr lang="en-US" dirty="0" err="1"/>
              <a:t>Oseltamivir</a:t>
            </a:r>
            <a:r>
              <a:rPr lang="en-US" dirty="0"/>
              <a:t> Use for Avian Influenza A(H5N1) Virus</a:t>
            </a:r>
          </a:p>
        </p:txBody>
      </p:sp>
      <p:sp>
        <p:nvSpPr>
          <p:cNvPr id="3" name="Content Placeholder 2"/>
          <p:cNvSpPr>
            <a:spLocks noGrp="1"/>
          </p:cNvSpPr>
          <p:nvPr>
            <p:ph idx="1"/>
          </p:nvPr>
        </p:nvSpPr>
        <p:spPr/>
        <p:txBody>
          <a:bodyPr>
            <a:noAutofit/>
          </a:bodyPr>
          <a:lstStyle/>
          <a:p>
            <a:r>
              <a:rPr lang="en-US" sz="2400" u="sng" dirty="0"/>
              <a:t>Treatment</a:t>
            </a:r>
            <a:r>
              <a:rPr lang="en-US" sz="2400" dirty="0"/>
              <a:t>: For confirmed infections or symptomatic adults, </a:t>
            </a:r>
            <a:r>
              <a:rPr lang="en-US" sz="2400" dirty="0" err="1"/>
              <a:t>oseltamivir</a:t>
            </a:r>
            <a:r>
              <a:rPr lang="en-US" sz="2400" dirty="0"/>
              <a:t> 75mg twice daily should be used as soon as possible</a:t>
            </a:r>
          </a:p>
          <a:p>
            <a:pPr marL="0" indent="0">
              <a:buNone/>
            </a:pPr>
            <a:endParaRPr lang="en-US" sz="2400" dirty="0"/>
          </a:p>
          <a:p>
            <a:r>
              <a:rPr lang="en-US" sz="2400" u="sng" dirty="0"/>
              <a:t>Prevention</a:t>
            </a:r>
            <a:r>
              <a:rPr lang="en-US" sz="2400" dirty="0"/>
              <a:t>: For asymptomatic adults at risk (next slide), </a:t>
            </a:r>
            <a:r>
              <a:rPr lang="en-US" sz="2400" dirty="0" err="1"/>
              <a:t>oseltamvir</a:t>
            </a:r>
            <a:r>
              <a:rPr lang="en-US" sz="2400" dirty="0"/>
              <a:t> 75mg once daily is recommended for 7-10 days</a:t>
            </a:r>
          </a:p>
          <a:p>
            <a:endParaRPr lang="en-US" sz="2400" dirty="0"/>
          </a:p>
          <a:p>
            <a:r>
              <a:rPr lang="en-US" sz="2400" dirty="0"/>
              <a:t>Weight-adjusted doses recommended for children one year of age or older</a:t>
            </a:r>
          </a:p>
          <a:p>
            <a:endParaRPr lang="en-US" sz="2400" dirty="0"/>
          </a:p>
          <a:p>
            <a:pPr marL="0" indent="0">
              <a:buNone/>
            </a:pPr>
            <a:br>
              <a:rPr lang="en-US" sz="2000" dirty="0"/>
            </a:br>
            <a:endParaRPr lang="en-US" sz="2000" dirty="0"/>
          </a:p>
        </p:txBody>
      </p:sp>
      <p:sp>
        <p:nvSpPr>
          <p:cNvPr id="4" name="Rectangle 3"/>
          <p:cNvSpPr/>
          <p:nvPr/>
        </p:nvSpPr>
        <p:spPr>
          <a:xfrm>
            <a:off x="153988" y="6211669"/>
            <a:ext cx="8843708" cy="646331"/>
          </a:xfrm>
          <a:prstGeom prst="rect">
            <a:avLst/>
          </a:prstGeom>
        </p:spPr>
        <p:txBody>
          <a:bodyPr wrap="square">
            <a:spAutoFit/>
          </a:bodyPr>
          <a:lstStyle/>
          <a:p>
            <a:r>
              <a:rPr lang="en-US" b="1" dirty="0"/>
              <a:t>WHO Rapid Advice Guidelines on pharmacological management of humans infected with avian influenza A (H5N1) virus, May 2006</a:t>
            </a:r>
          </a:p>
        </p:txBody>
      </p:sp>
    </p:spTree>
    <p:extLst>
      <p:ext uri="{BB962C8B-B14F-4D97-AF65-F5344CB8AC3E}">
        <p14:creationId xmlns:p14="http://schemas.microsoft.com/office/powerpoint/2010/main" val="57857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478"/>
            <a:ext cx="8543418" cy="567298"/>
          </a:xfrm>
        </p:spPr>
        <p:txBody>
          <a:bodyPr/>
          <a:lstStyle/>
          <a:p>
            <a:r>
              <a:rPr lang="en-US" dirty="0"/>
              <a:t>Definition for A(H5N1): Level of Risk Exposure Groups*</a:t>
            </a:r>
          </a:p>
        </p:txBody>
      </p:sp>
      <p:sp>
        <p:nvSpPr>
          <p:cNvPr id="3" name="Content Placeholder 2"/>
          <p:cNvSpPr>
            <a:spLocks noGrp="1"/>
          </p:cNvSpPr>
          <p:nvPr>
            <p:ph idx="1"/>
          </p:nvPr>
        </p:nvSpPr>
        <p:spPr>
          <a:xfrm>
            <a:off x="247650" y="463820"/>
            <a:ext cx="8648700" cy="6039465"/>
          </a:xfrm>
        </p:spPr>
        <p:txBody>
          <a:bodyPr>
            <a:noAutofit/>
          </a:bodyPr>
          <a:lstStyle/>
          <a:p>
            <a:pPr marL="0" indent="0">
              <a:buNone/>
            </a:pPr>
            <a:r>
              <a:rPr lang="en-US" sz="1800" b="1" i="1" dirty="0"/>
              <a:t>High risk – (should use antivirals)</a:t>
            </a:r>
          </a:p>
          <a:p>
            <a:r>
              <a:rPr lang="en-US" sz="1700" dirty="0"/>
              <a:t>Household or close family contacts of a suspected or confirmed A(H5N1) patient</a:t>
            </a:r>
          </a:p>
          <a:p>
            <a:endParaRPr lang="en-US" sz="800" dirty="0"/>
          </a:p>
          <a:p>
            <a:pPr marL="0" indent="0">
              <a:buNone/>
            </a:pPr>
            <a:r>
              <a:rPr lang="en-US" sz="1800" b="1" i="1" dirty="0"/>
              <a:t>Moderate risk – (might use antivirals)</a:t>
            </a:r>
          </a:p>
          <a:p>
            <a:r>
              <a:rPr lang="en-US" sz="1700" dirty="0"/>
              <a:t>Personnel involved in handling sick animals or decontaminating affected environments (including animal disposal) if PPE may not have been used properly.</a:t>
            </a:r>
          </a:p>
          <a:p>
            <a:r>
              <a:rPr lang="en-US" sz="1700" dirty="0"/>
              <a:t>Individuals with unprotected and very close direct exposure to sick or dead animals infected with the A(H5N1) virus or to particular birds that have been directly implicated in human cases.</a:t>
            </a:r>
          </a:p>
          <a:p>
            <a:r>
              <a:rPr lang="en-US" sz="1700" dirty="0"/>
              <a:t>Health care personnel in close contact with suspected or confirmed A(H5N1) patients,  without any or with insufficient PPE</a:t>
            </a:r>
          </a:p>
          <a:p>
            <a:r>
              <a:rPr lang="en-US" sz="1700" dirty="0"/>
              <a:t>Lab personnel who might have an unprotected exposure to virus containing samples</a:t>
            </a:r>
          </a:p>
          <a:p>
            <a:endParaRPr lang="en-US" sz="800" b="1" i="1" dirty="0"/>
          </a:p>
          <a:p>
            <a:pPr marL="0" indent="0">
              <a:buNone/>
            </a:pPr>
            <a:r>
              <a:rPr lang="en-US" sz="1800" b="1" i="1" dirty="0"/>
              <a:t>Low risk – (should probably not use antivirals)</a:t>
            </a:r>
          </a:p>
          <a:p>
            <a:r>
              <a:rPr lang="en-US" sz="1700" dirty="0"/>
              <a:t>Health care workers not in close contact (distance greater than 1 </a:t>
            </a:r>
            <a:r>
              <a:rPr lang="en-US" sz="1700" dirty="0" err="1"/>
              <a:t>metre</a:t>
            </a:r>
            <a:r>
              <a:rPr lang="en-US" sz="1700" dirty="0"/>
              <a:t>) with a strongly suspected or confirmed A(H5N1) patient and having no direct contact with infectious material from that patient</a:t>
            </a:r>
          </a:p>
          <a:p>
            <a:r>
              <a:rPr lang="en-US" sz="1700" dirty="0"/>
              <a:t>Health care workers who used appropriate PPE during exposure to A(H5N1) patients</a:t>
            </a:r>
          </a:p>
          <a:p>
            <a:r>
              <a:rPr lang="en-US" sz="1700" dirty="0"/>
              <a:t>Personnel involved in culling non‐infected or likely non‐infected animal populations as a control measure</a:t>
            </a:r>
          </a:p>
          <a:p>
            <a:r>
              <a:rPr lang="en-US" sz="1700" dirty="0"/>
              <a:t>Personnel involved in handling sick animals or decontaminating affected environments (including animal disposal), who used proper PPE</a:t>
            </a:r>
          </a:p>
          <a:p>
            <a:pPr marL="0" indent="0">
              <a:buNone/>
            </a:pPr>
            <a:r>
              <a:rPr lang="en-US" sz="1200" dirty="0"/>
              <a:t>*Applies to asymptomatic persons only. All symptomatic persons should be treated as soon as possible</a:t>
            </a:r>
          </a:p>
        </p:txBody>
      </p:sp>
    </p:spTree>
    <p:extLst>
      <p:ext uri="{BB962C8B-B14F-4D97-AF65-F5344CB8AC3E}">
        <p14:creationId xmlns:p14="http://schemas.microsoft.com/office/powerpoint/2010/main" val="94109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9" y="-41042"/>
            <a:ext cx="8283713" cy="555362"/>
          </a:xfrm>
        </p:spPr>
        <p:txBody>
          <a:bodyPr>
            <a:normAutofit/>
          </a:bodyPr>
          <a:lstStyle/>
          <a:p>
            <a:r>
              <a:rPr lang="en-US" dirty="0"/>
              <a:t>Evidence for A(H7N9) Antiviral Guidance</a:t>
            </a:r>
          </a:p>
        </p:txBody>
      </p:sp>
      <p:sp>
        <p:nvSpPr>
          <p:cNvPr id="3" name="Content Placeholder 2"/>
          <p:cNvSpPr>
            <a:spLocks noGrp="1"/>
          </p:cNvSpPr>
          <p:nvPr>
            <p:ph idx="1"/>
          </p:nvPr>
        </p:nvSpPr>
        <p:spPr>
          <a:xfrm>
            <a:off x="113469" y="619399"/>
            <a:ext cx="9140536" cy="6067586"/>
          </a:xfrm>
        </p:spPr>
        <p:txBody>
          <a:bodyPr>
            <a:normAutofit fontScale="70000" lnSpcReduction="20000"/>
          </a:bodyPr>
          <a:lstStyle/>
          <a:p>
            <a:pPr marL="0" indent="0">
              <a:buNone/>
            </a:pPr>
            <a:r>
              <a:rPr lang="en-US" sz="3400" b="1" dirty="0"/>
              <a:t>Epidemiological transmission patterns of A(H7N9) virus</a:t>
            </a:r>
          </a:p>
          <a:p>
            <a:pPr marL="0" indent="0">
              <a:buNone/>
            </a:pPr>
            <a:endParaRPr lang="en-US" sz="1400" dirty="0"/>
          </a:p>
          <a:p>
            <a:pPr>
              <a:spcAft>
                <a:spcPts val="600"/>
              </a:spcAft>
            </a:pPr>
            <a:r>
              <a:rPr lang="en-US" dirty="0"/>
              <a:t>Poultry / environment-to-human transmission of A(H7N9) virus is rare</a:t>
            </a:r>
          </a:p>
          <a:p>
            <a:pPr>
              <a:spcAft>
                <a:spcPts val="600"/>
              </a:spcAft>
            </a:pPr>
            <a:r>
              <a:rPr lang="en-US" dirty="0"/>
              <a:t>Human-to-human A(H7N9) virus transmission is uncommon</a:t>
            </a:r>
          </a:p>
          <a:p>
            <a:pPr lvl="1">
              <a:spcAft>
                <a:spcPts val="600"/>
              </a:spcAft>
            </a:pPr>
            <a:r>
              <a:rPr lang="en-US" dirty="0"/>
              <a:t>“Thought to have occurred in only a few occasions among family members, and has not been reported in healthcare workers.”</a:t>
            </a:r>
          </a:p>
          <a:p>
            <a:pPr lvl="1">
              <a:spcAft>
                <a:spcPts val="600"/>
              </a:spcAft>
            </a:pPr>
            <a:r>
              <a:rPr lang="en-US" dirty="0"/>
              <a:t>There have been some reports of nosocomial transmission</a:t>
            </a:r>
          </a:p>
          <a:p>
            <a:pPr lvl="1">
              <a:spcAft>
                <a:spcPts val="600"/>
              </a:spcAft>
            </a:pPr>
            <a:r>
              <a:rPr lang="en-US" dirty="0"/>
              <a:t>May be reconsidered if nosocomial transmission more common</a:t>
            </a:r>
          </a:p>
          <a:p>
            <a:pPr>
              <a:spcAft>
                <a:spcPts val="600"/>
              </a:spcAft>
            </a:pPr>
            <a:r>
              <a:rPr lang="en-US" dirty="0"/>
              <a:t>No evidence of sustained human-to-human A(H7N9) virus transmission to date</a:t>
            </a:r>
          </a:p>
          <a:p>
            <a:pPr>
              <a:spcAft>
                <a:spcPts val="600"/>
              </a:spcAft>
            </a:pPr>
            <a:r>
              <a:rPr lang="en-US" dirty="0"/>
              <a:t>Reports of the acquisition of antiviral resistance emerging during antiviral use</a:t>
            </a:r>
          </a:p>
          <a:p>
            <a:pPr marL="0" indent="0">
              <a:buNone/>
            </a:pPr>
            <a:r>
              <a:rPr lang="en-US" sz="3400" b="1" dirty="0"/>
              <a:t>Reports of oseltamivir resistance after once a day dosing</a:t>
            </a:r>
          </a:p>
          <a:p>
            <a:pPr marL="0" indent="0">
              <a:buNone/>
            </a:pPr>
            <a:endParaRPr lang="en-US" sz="1400" dirty="0"/>
          </a:p>
          <a:p>
            <a:pPr>
              <a:spcAft>
                <a:spcPts val="600"/>
              </a:spcAft>
            </a:pPr>
            <a:r>
              <a:rPr lang="en-US" dirty="0"/>
              <a:t>During the 2009 A(H1N1)pdm09 pandemic, several reports suggested </a:t>
            </a:r>
            <a:r>
              <a:rPr lang="en-US" dirty="0" err="1"/>
              <a:t>oseltamivir</a:t>
            </a:r>
            <a:r>
              <a:rPr lang="en-US" dirty="0"/>
              <a:t> resistance emerged among persons taking once a day dosing</a:t>
            </a:r>
          </a:p>
        </p:txBody>
      </p:sp>
      <p:sp>
        <p:nvSpPr>
          <p:cNvPr id="4" name="TextBox 3"/>
          <p:cNvSpPr txBox="1"/>
          <p:nvPr/>
        </p:nvSpPr>
        <p:spPr>
          <a:xfrm>
            <a:off x="310896" y="6259945"/>
            <a:ext cx="8386509" cy="854080"/>
          </a:xfrm>
          <a:prstGeom prst="rect">
            <a:avLst/>
          </a:prstGeom>
          <a:noFill/>
        </p:spPr>
        <p:txBody>
          <a:bodyPr wrap="square" rtlCol="0">
            <a:spAutoFit/>
          </a:bodyPr>
          <a:lstStyle/>
          <a:p>
            <a:r>
              <a:rPr lang="en-US" sz="1050" dirty="0"/>
              <a:t>Ref: Post-exposure antiviral chemoprophylaxis of close contacts of a patient with confirmed H7N9 virus infection and/or high risk poultry/environmental exposures </a:t>
            </a:r>
            <a:r>
              <a:rPr lang="en-US" sz="1050" dirty="0">
                <a:hlinkClick r:id="rId3"/>
              </a:rPr>
              <a:t>http://www.who.int/influenza/human_animal_interface/influenza_h7n9/13_January_2013_PEP_recs.pdf?ua=1</a:t>
            </a:r>
            <a:endParaRPr lang="en-US" sz="1050" dirty="0"/>
          </a:p>
          <a:p>
            <a:r>
              <a:rPr lang="en-US" sz="1050" dirty="0"/>
              <a:t>Ref: Baz M, et al. . Emergence of </a:t>
            </a:r>
            <a:r>
              <a:rPr lang="en-US" sz="1050" dirty="0" err="1"/>
              <a:t>oseltamivir</a:t>
            </a:r>
            <a:r>
              <a:rPr lang="en-US" sz="1050" dirty="0"/>
              <a:t>-resistant pandemic H1N1 virus during prophylaxis. N </a:t>
            </a:r>
            <a:r>
              <a:rPr lang="en-US" sz="1050" dirty="0" err="1"/>
              <a:t>Engl</a:t>
            </a:r>
            <a:r>
              <a:rPr lang="en-US" sz="1050" dirty="0"/>
              <a:t> J Med 2009; 361:2296–7.</a:t>
            </a:r>
          </a:p>
          <a:p>
            <a:endParaRPr lang="en-US" dirty="0"/>
          </a:p>
        </p:txBody>
      </p:sp>
    </p:spTree>
    <p:extLst>
      <p:ext uri="{BB962C8B-B14F-4D97-AF65-F5344CB8AC3E}">
        <p14:creationId xmlns:p14="http://schemas.microsoft.com/office/powerpoint/2010/main" val="273727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13"/>
            <a:ext cx="8543418" cy="567298"/>
          </a:xfrm>
        </p:spPr>
        <p:txBody>
          <a:bodyPr/>
          <a:lstStyle/>
          <a:p>
            <a:r>
              <a:rPr lang="en-US" dirty="0" err="1"/>
              <a:t>Oseltamivir</a:t>
            </a:r>
            <a:r>
              <a:rPr lang="en-US" dirty="0"/>
              <a:t> Use for Influenza A(H7N9)</a:t>
            </a:r>
          </a:p>
        </p:txBody>
      </p:sp>
      <p:sp>
        <p:nvSpPr>
          <p:cNvPr id="3" name="Content Placeholder 2"/>
          <p:cNvSpPr>
            <a:spLocks noGrp="1"/>
          </p:cNvSpPr>
          <p:nvPr>
            <p:ph idx="1"/>
          </p:nvPr>
        </p:nvSpPr>
        <p:spPr/>
        <p:txBody>
          <a:bodyPr>
            <a:normAutofit fontScale="92500" lnSpcReduction="10000"/>
          </a:bodyPr>
          <a:lstStyle/>
          <a:p>
            <a:r>
              <a:rPr lang="en-US" sz="2800" u="sng" dirty="0"/>
              <a:t>Treatme</a:t>
            </a:r>
            <a:r>
              <a:rPr lang="en-US" sz="2800" dirty="0"/>
              <a:t>nt: For confirmed infections or symptomatic adults, </a:t>
            </a:r>
            <a:r>
              <a:rPr lang="en-US" sz="2800" dirty="0" err="1"/>
              <a:t>oseltamivir</a:t>
            </a:r>
            <a:r>
              <a:rPr lang="en-US" sz="2800" dirty="0"/>
              <a:t> 75mg twice daily should be used as soon as possible</a:t>
            </a:r>
          </a:p>
          <a:p>
            <a:endParaRPr lang="en-US" sz="2800" dirty="0"/>
          </a:p>
          <a:p>
            <a:r>
              <a:rPr lang="en-US" sz="2800" u="sng" dirty="0"/>
              <a:t>Prevention</a:t>
            </a:r>
            <a:r>
              <a:rPr lang="en-US" sz="2800" dirty="0"/>
              <a:t>: Routine post-exposure use of antiviral medications to prevent illness is generally not recommended</a:t>
            </a:r>
          </a:p>
          <a:p>
            <a:pPr lvl="1"/>
            <a:r>
              <a:rPr lang="en-US" sz="2400" dirty="0"/>
              <a:t>For some asymptomatic adults at risk (next slide), empiric use of  oseltamivir 75 mg twice daily for 5 days (treatment dose) can be considered</a:t>
            </a:r>
            <a:br>
              <a:rPr lang="en-US" sz="2400" dirty="0"/>
            </a:br>
            <a:endParaRPr lang="en-US" sz="2400" dirty="0"/>
          </a:p>
          <a:p>
            <a:r>
              <a:rPr lang="en-US" sz="2800" dirty="0"/>
              <a:t>Weight-adjusted doses for children 1-12 years of age</a:t>
            </a:r>
          </a:p>
        </p:txBody>
      </p:sp>
      <p:sp>
        <p:nvSpPr>
          <p:cNvPr id="4" name="TextBox 3"/>
          <p:cNvSpPr txBox="1"/>
          <p:nvPr/>
        </p:nvSpPr>
        <p:spPr>
          <a:xfrm>
            <a:off x="310896" y="6481332"/>
            <a:ext cx="8386509" cy="415498"/>
          </a:xfrm>
          <a:prstGeom prst="rect">
            <a:avLst/>
          </a:prstGeom>
          <a:noFill/>
        </p:spPr>
        <p:txBody>
          <a:bodyPr wrap="square" rtlCol="0">
            <a:spAutoFit/>
          </a:bodyPr>
          <a:lstStyle/>
          <a:p>
            <a:r>
              <a:rPr lang="en-US" sz="1050" dirty="0"/>
              <a:t>Ref: Post-exposure antiviral chemoprophylaxis of close contacts of a patient with confirmed H7N9 virus infection and/or high risk poultry/environmental exposures </a:t>
            </a:r>
            <a:r>
              <a:rPr lang="en-US" sz="1050" dirty="0">
                <a:hlinkClick r:id="rId2"/>
              </a:rPr>
              <a:t>http://www.who.int/influenza/human_animal_interface/influenza_h7n9/13_January_2013_PEP_recs.pdf?ua=1</a:t>
            </a:r>
            <a:endParaRPr lang="en-US" sz="1050" dirty="0"/>
          </a:p>
        </p:txBody>
      </p:sp>
    </p:spTree>
    <p:extLst>
      <p:ext uri="{BB962C8B-B14F-4D97-AF65-F5344CB8AC3E}">
        <p14:creationId xmlns:p14="http://schemas.microsoft.com/office/powerpoint/2010/main" val="29054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87"/>
            <a:ext cx="8543418" cy="567298"/>
          </a:xfrm>
        </p:spPr>
        <p:txBody>
          <a:bodyPr/>
          <a:lstStyle/>
          <a:p>
            <a:r>
              <a:rPr lang="en-US" dirty="0"/>
              <a:t>WHO: A(H7N9) Post-Exposure Use for Prevention </a:t>
            </a:r>
          </a:p>
        </p:txBody>
      </p:sp>
      <p:sp>
        <p:nvSpPr>
          <p:cNvPr id="3" name="Content Placeholder 2"/>
          <p:cNvSpPr>
            <a:spLocks noGrp="1"/>
          </p:cNvSpPr>
          <p:nvPr>
            <p:ph idx="1"/>
          </p:nvPr>
        </p:nvSpPr>
        <p:spPr>
          <a:xfrm>
            <a:off x="137851" y="553669"/>
            <a:ext cx="8732597" cy="5809129"/>
          </a:xfrm>
        </p:spPr>
        <p:txBody>
          <a:bodyPr>
            <a:noAutofit/>
          </a:bodyPr>
          <a:lstStyle/>
          <a:p>
            <a:pPr marL="0" indent="0">
              <a:buNone/>
            </a:pPr>
            <a:r>
              <a:rPr lang="en-US" sz="2400" dirty="0"/>
              <a:t>Empiric post-exposure use of </a:t>
            </a:r>
            <a:r>
              <a:rPr lang="en-US" sz="2400" dirty="0" err="1"/>
              <a:t>oseltamivir</a:t>
            </a:r>
            <a:r>
              <a:rPr lang="en-US" sz="2400" dirty="0"/>
              <a:t> for prevention of illness can be considered for the following asymptomatic persons who had A(H7N9) virus exposure: </a:t>
            </a:r>
            <a:endParaRPr lang="en-US" sz="800" dirty="0"/>
          </a:p>
          <a:p>
            <a:pPr lvl="1"/>
            <a:r>
              <a:rPr lang="en-US" sz="2000" dirty="0"/>
              <a:t>Underlying medical conditions who have a recent exposure to poultry, live poultry market or environments contaminated by A(H7N9) virus</a:t>
            </a:r>
          </a:p>
          <a:p>
            <a:pPr lvl="1"/>
            <a:endParaRPr lang="en-US" sz="900" dirty="0"/>
          </a:p>
          <a:p>
            <a:pPr lvl="1"/>
            <a:r>
              <a:rPr lang="en-US" sz="2000" dirty="0"/>
              <a:t>A substantial unprotected or prolonged exposure to an ill patient with</a:t>
            </a:r>
            <a:r>
              <a:rPr lang="en-US" sz="2000" strike="dblStrike" dirty="0">
                <a:solidFill>
                  <a:srgbClr val="FF0000"/>
                </a:solidFill>
              </a:rPr>
              <a:t> </a:t>
            </a:r>
            <a:r>
              <a:rPr lang="en-US" sz="2000" dirty="0"/>
              <a:t>influenza A(H7N9) virus infection</a:t>
            </a:r>
          </a:p>
          <a:p>
            <a:pPr lvl="2"/>
            <a:r>
              <a:rPr lang="en-US" sz="1800" dirty="0"/>
              <a:t>Unprotected healthcare workers</a:t>
            </a:r>
          </a:p>
          <a:p>
            <a:pPr lvl="2"/>
            <a:r>
              <a:rPr lang="en-US" sz="1800" dirty="0"/>
              <a:t>Aerosol generating procedures</a:t>
            </a:r>
          </a:p>
          <a:p>
            <a:pPr lvl="2"/>
            <a:endParaRPr lang="en-US" sz="900" dirty="0"/>
          </a:p>
          <a:p>
            <a:pPr lvl="1"/>
            <a:r>
              <a:rPr lang="en-US" sz="2000" dirty="0"/>
              <a:t>Higher risk of complications from influenza virus infection</a:t>
            </a:r>
          </a:p>
          <a:p>
            <a:pPr lvl="2"/>
            <a:r>
              <a:rPr lang="en-US" sz="1800" dirty="0"/>
              <a:t>Patients with immunosuppression</a:t>
            </a:r>
          </a:p>
          <a:p>
            <a:pPr lvl="2"/>
            <a:r>
              <a:rPr lang="en-US" sz="1800" dirty="0"/>
              <a:t>Neonates / infants</a:t>
            </a:r>
          </a:p>
          <a:p>
            <a:pPr lvl="2"/>
            <a:r>
              <a:rPr lang="en-US" sz="1800" dirty="0"/>
              <a:t>Pregnant and early post-partum women</a:t>
            </a:r>
          </a:p>
          <a:p>
            <a:pPr lvl="2"/>
            <a:r>
              <a:rPr lang="en-US" sz="1800" dirty="0"/>
              <a:t>Elderly adults</a:t>
            </a:r>
          </a:p>
          <a:p>
            <a:pPr lvl="2"/>
            <a:r>
              <a:rPr lang="en-US" sz="1800" dirty="0"/>
              <a:t>Persons with chronic co-morbidities</a:t>
            </a:r>
          </a:p>
          <a:p>
            <a:pPr lvl="2"/>
            <a:r>
              <a:rPr lang="en-US" sz="1800" dirty="0"/>
              <a:t>Other highly vulnerable patients</a:t>
            </a:r>
          </a:p>
        </p:txBody>
      </p:sp>
      <p:sp>
        <p:nvSpPr>
          <p:cNvPr id="4" name="TextBox 3"/>
          <p:cNvSpPr txBox="1"/>
          <p:nvPr/>
        </p:nvSpPr>
        <p:spPr>
          <a:xfrm>
            <a:off x="310896" y="6481332"/>
            <a:ext cx="8386509" cy="415498"/>
          </a:xfrm>
          <a:prstGeom prst="rect">
            <a:avLst/>
          </a:prstGeom>
          <a:noFill/>
        </p:spPr>
        <p:txBody>
          <a:bodyPr wrap="square" rtlCol="0">
            <a:spAutoFit/>
          </a:bodyPr>
          <a:lstStyle/>
          <a:p>
            <a:r>
              <a:rPr lang="en-US" sz="1050" dirty="0"/>
              <a:t>Ref: Post-exposure antiviral chemoprophylaxis of close contacts of a patient with confirmed  A(H7N9) virus infection and/or high risk poultry/environmental exposures </a:t>
            </a:r>
            <a:r>
              <a:rPr lang="en-US" sz="1050" dirty="0">
                <a:hlinkClick r:id="rId3"/>
              </a:rPr>
              <a:t>http://www.who.int/influenza/human_animal_interface/influenza_h7n9/13_January_2013_PEP_recs.pdf?ua=1</a:t>
            </a:r>
            <a:endParaRPr lang="en-US" sz="1050" dirty="0"/>
          </a:p>
        </p:txBody>
      </p:sp>
    </p:spTree>
    <p:extLst>
      <p:ext uri="{BB962C8B-B14F-4D97-AF65-F5344CB8AC3E}">
        <p14:creationId xmlns:p14="http://schemas.microsoft.com/office/powerpoint/2010/main" val="1514074106"/>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8889C-EA98-433C-8530-C7D2700AD953}"/>
</file>

<file path=customXml/itemProps2.xml><?xml version="1.0" encoding="utf-8"?>
<ds:datastoreItem xmlns:ds="http://schemas.openxmlformats.org/officeDocument/2006/customXml" ds:itemID="{1B3FFB1E-F1EE-4DE4-9DF6-AE9364F6FB4C}"/>
</file>

<file path=customXml/itemProps3.xml><?xml version="1.0" encoding="utf-8"?>
<ds:datastoreItem xmlns:ds="http://schemas.openxmlformats.org/officeDocument/2006/customXml" ds:itemID="{621BB90A-7308-4E77-B84D-0BF2CC3A6263}"/>
</file>

<file path=customXml/itemProps4.xml><?xml version="1.0" encoding="utf-8"?>
<ds:datastoreItem xmlns:ds="http://schemas.openxmlformats.org/officeDocument/2006/customXml" ds:itemID="{F8E50454-BB6B-4FB8-A9BB-2DE2DE3C9B01}"/>
</file>

<file path=docProps/app.xml><?xml version="1.0" encoding="utf-8"?>
<Properties xmlns="http://schemas.openxmlformats.org/officeDocument/2006/extended-properties" xmlns:vt="http://schemas.openxmlformats.org/officeDocument/2006/docPropsVTypes">
  <Template>Office Theme</Template>
  <TotalTime>14203</TotalTime>
  <Words>3215</Words>
  <Application>Microsoft Office PowerPoint</Application>
  <PresentationFormat>On-screen Show (4:3)</PresentationFormat>
  <Paragraphs>293</Paragraphs>
  <Slides>22</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等线</vt:lpstr>
      <vt:lpstr>Arial</vt:lpstr>
      <vt:lpstr>Calibri</vt:lpstr>
      <vt:lpstr>Courier New</vt:lpstr>
      <vt:lpstr>Myriad Web Pro</vt:lpstr>
      <vt:lpstr>Wingdings</vt:lpstr>
      <vt:lpstr>NCEH_ATSDR_combined</vt:lpstr>
      <vt:lpstr>Thin Blue Line Influenza Division</vt:lpstr>
      <vt:lpstr>4_Office Theme</vt:lpstr>
      <vt:lpstr>Module C3  Post-exposure Management of Human Infection with Novel Influenza A Viruses: Use of Neuraminidase Inhibitors</vt:lpstr>
      <vt:lpstr>Key Concepts</vt:lpstr>
      <vt:lpstr>WHO Oseltamivir Treatment Guidance</vt:lpstr>
      <vt:lpstr>WHO A(H5N1) and A(H7N9) Guidance </vt:lpstr>
      <vt:lpstr>Oseltamivir Use for Avian Influenza A(H5N1) Virus</vt:lpstr>
      <vt:lpstr>Definition for A(H5N1): Level of Risk Exposure Groups*</vt:lpstr>
      <vt:lpstr>Evidence for A(H7N9) Antiviral Guidance</vt:lpstr>
      <vt:lpstr>Oseltamivir Use for Influenza A(H7N9)</vt:lpstr>
      <vt:lpstr>WHO: A(H7N9) Post-Exposure Use for Prevention </vt:lpstr>
      <vt:lpstr>Asymptomatic Persons with A(H7N9) Virus Exposure</vt:lpstr>
      <vt:lpstr>Evidence for A(H7N9) Antiviral Guidance</vt:lpstr>
      <vt:lpstr>Settings with limited supplies of oseltamivir</vt:lpstr>
      <vt:lpstr>Key Concepts</vt:lpstr>
      <vt:lpstr>Discussion Questions</vt:lpstr>
      <vt:lpstr>Background Information for Review Question</vt:lpstr>
      <vt:lpstr>Review Question (continued)</vt:lpstr>
      <vt:lpstr>Review Question</vt:lpstr>
      <vt:lpstr>Discussion Questions</vt:lpstr>
      <vt:lpstr>Discussion Questions</vt:lpstr>
      <vt:lpstr>Thank you</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1106</cp:revision>
  <dcterms:created xsi:type="dcterms:W3CDTF">2016-11-05T00:46:08Z</dcterms:created>
  <dcterms:modified xsi:type="dcterms:W3CDTF">2018-06-21T17:05:40Z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7fd0049f-2684-4777-b4c0-df03bd900b08</vt:lpwstr>
  </property>
</Properties>
</file>