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40"/>
  </p:notesMasterIdLst>
  <p:sldIdLst>
    <p:sldId id="351" r:id="rId4"/>
    <p:sldId id="623" r:id="rId5"/>
    <p:sldId id="624" r:id="rId6"/>
    <p:sldId id="626" r:id="rId7"/>
    <p:sldId id="627" r:id="rId8"/>
    <p:sldId id="685" r:id="rId9"/>
    <p:sldId id="629" r:id="rId10"/>
    <p:sldId id="695" r:id="rId11"/>
    <p:sldId id="630" r:id="rId12"/>
    <p:sldId id="678" r:id="rId13"/>
    <p:sldId id="693" r:id="rId14"/>
    <p:sldId id="679" r:id="rId15"/>
    <p:sldId id="686" r:id="rId16"/>
    <p:sldId id="682" r:id="rId17"/>
    <p:sldId id="643" r:id="rId18"/>
    <p:sldId id="694" r:id="rId19"/>
    <p:sldId id="680" r:id="rId20"/>
    <p:sldId id="696" r:id="rId21"/>
    <p:sldId id="691" r:id="rId22"/>
    <p:sldId id="651" r:id="rId23"/>
    <p:sldId id="652" r:id="rId24"/>
    <p:sldId id="687" r:id="rId25"/>
    <p:sldId id="690" r:id="rId26"/>
    <p:sldId id="684" r:id="rId27"/>
    <p:sldId id="689" r:id="rId28"/>
    <p:sldId id="659" r:id="rId29"/>
    <p:sldId id="660" r:id="rId30"/>
    <p:sldId id="664" r:id="rId31"/>
    <p:sldId id="665" r:id="rId32"/>
    <p:sldId id="666" r:id="rId33"/>
    <p:sldId id="688" r:id="rId34"/>
    <p:sldId id="667" r:id="rId35"/>
    <p:sldId id="681" r:id="rId36"/>
    <p:sldId id="671" r:id="rId37"/>
    <p:sldId id="692" r:id="rId38"/>
    <p:sldId id="69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kars, Jerome (Jerry) (CDC/OID/NCIRD)" initials="TJ((" lastIdx="9" clrIdx="6">
    <p:extLst>
      <p:ext uri="{19B8F6BF-5375-455C-9EA6-DF929625EA0E}">
        <p15:presenceInfo xmlns:p15="http://schemas.microsoft.com/office/powerpoint/2012/main" userId="S-1-5-21-1207783550-2075000910-922709458-191641" providerId="AD"/>
      </p:ext>
    </p:extLst>
  </p:cmAuthor>
  <p:cmAuthor id="1" name="Havers, Fiona (CDC/OID/NCIRD)" initials="HF(" lastIdx="19" clrIdx="0">
    <p:extLst/>
  </p:cmAuthor>
  <p:cmAuthor id="2" name="Zhang, Ran (CDC/CGH/DGHP)" initials="ZR(" lastIdx="1" clrIdx="1">
    <p:extLst/>
  </p:cmAuthor>
  <p:cmAuthor id="3" name="Joshua Mott" initials="JM" lastIdx="9" clrIdx="2">
    <p:extLst/>
  </p:cmAuthor>
  <p:cmAuthor id="4" name="igg0" initials="igg0" lastIdx="4" clrIdx="3">
    <p:extLst/>
  </p:cmAuthor>
  <p:cmAuthor id="5" name="Azziz-Baumgartner, Eduardo (CDC/OID/NCIRD)" initials="AE(" lastIdx="6" clrIdx="4">
    <p:extLst>
      <p:ext uri="{19B8F6BF-5375-455C-9EA6-DF929625EA0E}">
        <p15:presenceInfo xmlns:p15="http://schemas.microsoft.com/office/powerpoint/2012/main" userId="S-1-5-21-1207783550-2075000910-922709458-175630" providerId="AD"/>
      </p:ext>
    </p:extLst>
  </p:cmAuthor>
  <p:cmAuthor id="6" name="Olsen, Sonja (CDC/OID/NCIRD)" initials="OS(" lastIdx="4" clrIdx="5">
    <p:extLst>
      <p:ext uri="{19B8F6BF-5375-455C-9EA6-DF929625EA0E}">
        <p15:presenceInfo xmlns:p15="http://schemas.microsoft.com/office/powerpoint/2012/main" userId="S-1-5-21-1207783550-2075000910-922709458-191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D51"/>
    <a:srgbClr val="000000"/>
    <a:srgbClr val="003399"/>
    <a:srgbClr val="F5E3BF"/>
    <a:srgbClr val="E4E4E1"/>
    <a:srgbClr val="9E9A88"/>
    <a:srgbClr val="F6EFD6"/>
    <a:srgbClr val="FFFF99"/>
    <a:srgbClr val="000099"/>
    <a:srgbClr val="99C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0" autoAdjust="0"/>
    <p:restoredTop sz="69776" autoAdjust="0"/>
  </p:normalViewPr>
  <p:slideViewPr>
    <p:cSldViewPr snapToGrid="0">
      <p:cViewPr varScale="1">
        <p:scale>
          <a:sx n="58" d="100"/>
          <a:sy n="58" d="100"/>
        </p:scale>
        <p:origin x="1913" y="19"/>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026DF-EBA0-49FF-B460-D5B2A48D6F9E}" type="datetimeFigureOut">
              <a:rPr lang="en-US" smtClean="0"/>
              <a:t>6/22/2018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dirty="0"/>
          </a:p>
        </p:txBody>
      </p:sp>
    </p:spTree>
    <p:extLst>
      <p:ext uri="{BB962C8B-B14F-4D97-AF65-F5344CB8AC3E}">
        <p14:creationId xmlns:p14="http://schemas.microsoft.com/office/powerpoint/2010/main" val="338973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F0A-77FF-40DB-B4F8-BB71C5F6B6BF}" type="slidenum">
              <a:rPr lang="en-US" altLang="en-US"/>
              <a:pPr/>
              <a:t>12</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dirty="0"/>
          </a:p>
          <a:p>
            <a:endParaRPr lang="en-US" altLang="en-US" dirty="0"/>
          </a:p>
        </p:txBody>
      </p:sp>
    </p:spTree>
    <p:extLst>
      <p:ext uri="{BB962C8B-B14F-4D97-AF65-F5344CB8AC3E}">
        <p14:creationId xmlns:p14="http://schemas.microsoft.com/office/powerpoint/2010/main" val="44670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discuss resources they have available in their country to implement these individual level strategies.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391909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F0A-77FF-40DB-B4F8-BB71C5F6B6BF}" type="slidenum">
              <a:rPr lang="en-US" altLang="en-US"/>
              <a:pPr/>
              <a:t>14</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during a severe pandemic, pregnant women and other persons at high risk for influenza complications might use face masks if unable to avoid crowded settings, especially if no pandemic vaccine is available. In addition, persons caring for ill family members at home (e.g., a parent of a child exhibiting influenza symptoms) might use face masks to avoid infection when in close contact with a patient, just as health care personnel wear masks in health care settings.</a:t>
            </a:r>
            <a:endParaRPr lang="en-US" sz="1400"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70322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4D543-E262-42E0-95A7-BC13A90967B9}" type="slidenum">
              <a:rPr lang="en-US" altLang="en-US"/>
              <a:pPr/>
              <a:t>15</a:t>
            </a:fld>
            <a:endParaRPr lang="en-US" alt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740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F0A-77FF-40DB-B4F8-BB71C5F6B6BF}" type="slidenum">
              <a:rPr lang="en-US" altLang="en-US"/>
              <a:pPr/>
              <a:t>17</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8813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F0A-77FF-40DB-B4F8-BB71C5F6B6BF}" type="slidenum">
              <a:rPr lang="en-US" altLang="en-US"/>
              <a:pPr/>
              <a:t>18</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567725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89830-9109-4918-8FC3-4BFD8EC24109}" type="slidenum">
              <a:rPr lang="en-US" altLang="en-US"/>
              <a:pPr/>
              <a:t>20</a:t>
            </a:fld>
            <a:endParaRPr lang="en-US" alt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Facilitator note: </a:t>
            </a:r>
            <a:r>
              <a:rPr lang="en-US" altLang="en-US" sz="1200" b="1" dirty="0"/>
              <a:t>Please adapt this content to your country when training in-country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p>
          <a:p>
            <a:r>
              <a:rPr lang="en-US" altLang="en-US" dirty="0"/>
              <a:t>In most countries public health officials have the legal authority to enforce isolation/quarantine measures, however, the laws are different for each country. Prior to a pandemic phase, officials should review laws to ensure consistency across provincial governments and to ensure sufficient powers are given to public health.</a:t>
            </a:r>
          </a:p>
          <a:p>
            <a:pPr lvl="1"/>
            <a:r>
              <a:rPr lang="en-US" altLang="en-US" dirty="0"/>
              <a:t>Specific legal issues to consider for your country are: </a:t>
            </a:r>
          </a:p>
          <a:p>
            <a:pPr lvl="1"/>
            <a:r>
              <a:rPr lang="en-US" altLang="en-US" dirty="0"/>
              <a:t>-Which agency has this legal authority to enforce isolation, quarantine and other social distancing measures?</a:t>
            </a:r>
          </a:p>
          <a:p>
            <a:pPr lvl="1"/>
            <a:r>
              <a:rPr lang="en-US" altLang="en-US" dirty="0"/>
              <a:t>-Under what conditions can this authority be used?</a:t>
            </a:r>
          </a:p>
          <a:p>
            <a:pPr lvl="1"/>
            <a:r>
              <a:rPr lang="en-US" altLang="en-US" dirty="0"/>
              <a:t>-How are quarantine &amp; isolation enforced?  Some nations may use law enforcement (police force or military), while others the judicial system.  </a:t>
            </a:r>
          </a:p>
          <a:p>
            <a:pPr lvl="1"/>
            <a:r>
              <a:rPr lang="en-US" altLang="en-US" dirty="0"/>
              <a:t>-What are the consequences for violating quarantine? </a:t>
            </a:r>
          </a:p>
          <a:p>
            <a:pPr lvl="1"/>
            <a:r>
              <a:rPr lang="en-US" altLang="en-US" dirty="0"/>
              <a:t>Other things to consider are cross-border legal issues and coordination between national and provincial governments.</a:t>
            </a:r>
          </a:p>
          <a:p>
            <a:pPr lvl="1"/>
            <a:endParaRPr lang="en-US" altLang="en-US" dirty="0"/>
          </a:p>
          <a:p>
            <a:pPr lvl="1"/>
            <a:r>
              <a:rPr lang="en-US" altLang="en-US" b="1" dirty="0"/>
              <a:t>Facilitator: Please adapt this content to your country’s specific situation by asking participants to </a:t>
            </a:r>
            <a:r>
              <a:rPr lang="en-GB" altLang="en-US" b="1" dirty="0"/>
              <a:t>provide specific answers to these questions for your country.</a:t>
            </a:r>
            <a:endParaRPr lang="en-US" altLang="en-US" b="1" dirty="0"/>
          </a:p>
          <a:p>
            <a:endParaRPr lang="en-US" altLang="en-US" dirty="0"/>
          </a:p>
        </p:txBody>
      </p:sp>
    </p:spTree>
    <p:extLst>
      <p:ext uri="{BB962C8B-B14F-4D97-AF65-F5344CB8AC3E}">
        <p14:creationId xmlns:p14="http://schemas.microsoft.com/office/powerpoint/2010/main" val="235145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E6674-0BE5-429E-BBA8-96ECBFBEEE2B}" type="slidenum">
              <a:rPr lang="en-US" altLang="en-US"/>
              <a:pPr/>
              <a:t>21</a:t>
            </a:fld>
            <a:endParaRPr lang="en-US" alt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Facilitator note: </a:t>
            </a:r>
            <a:r>
              <a:rPr lang="en-US" altLang="en-US" sz="1200" b="1" dirty="0"/>
              <a:t>Please adapt this content to your country when training in-country.</a:t>
            </a:r>
          </a:p>
          <a:p>
            <a:endParaRPr lang="en-US" altLang="en-US" dirty="0"/>
          </a:p>
        </p:txBody>
      </p:sp>
    </p:spTree>
    <p:extLst>
      <p:ext uri="{BB962C8B-B14F-4D97-AF65-F5344CB8AC3E}">
        <p14:creationId xmlns:p14="http://schemas.microsoft.com/office/powerpoint/2010/main" val="4069671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who in their location/country has the authority to issue orders about NPIs. Also ask participants who typically enforces those orders.  </a:t>
            </a:r>
          </a:p>
          <a:p>
            <a:endParaRPr lang="en-US" dirty="0"/>
          </a:p>
          <a:p>
            <a:r>
              <a:rPr lang="en-US" dirty="0"/>
              <a:t>If there is still time, also discuss the second question.  (this question will be animated on the slide so the facilitator can show it only if there is time)</a:t>
            </a:r>
          </a:p>
        </p:txBody>
      </p:sp>
      <p:sp>
        <p:nvSpPr>
          <p:cNvPr id="4" name="Slide Number Placeholder 3"/>
          <p:cNvSpPr>
            <a:spLocks noGrp="1"/>
          </p:cNvSpPr>
          <p:nvPr>
            <p:ph type="sldNum" sz="quarter" idx="10"/>
          </p:nvPr>
        </p:nvSpPr>
        <p:spPr/>
        <p:txBody>
          <a:bodyPr/>
          <a:lstStyle/>
          <a:p>
            <a:fld id="{CFFD42C0-7943-494E-B8BD-92EE9084E6F0}" type="slidenum">
              <a:rPr lang="en-US" smtClean="0"/>
              <a:t>22</a:t>
            </a:fld>
            <a:endParaRPr lang="en-US"/>
          </a:p>
        </p:txBody>
      </p:sp>
    </p:spTree>
    <p:extLst>
      <p:ext uri="{BB962C8B-B14F-4D97-AF65-F5344CB8AC3E}">
        <p14:creationId xmlns:p14="http://schemas.microsoft.com/office/powerpoint/2010/main" val="2952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928E2-99AD-44D1-9E67-A0A01AFB9CD1}" type="slidenum">
              <a:rPr lang="en-US" altLang="en-US"/>
              <a:pPr/>
              <a:t>2</a:t>
            </a:fld>
            <a:endParaRPr lang="en-US" altLang="en-US"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tLang="en-US" dirty="0"/>
              <a:t>The learning objectives for this module are: </a:t>
            </a:r>
          </a:p>
        </p:txBody>
      </p:sp>
    </p:spTree>
    <p:extLst>
      <p:ext uri="{BB962C8B-B14F-4D97-AF65-F5344CB8AC3E}">
        <p14:creationId xmlns:p14="http://schemas.microsoft.com/office/powerpoint/2010/main" val="2736935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23</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24</a:t>
            </a:fld>
            <a:endParaRPr lang="en-US"/>
          </a:p>
        </p:txBody>
      </p:sp>
    </p:spTree>
    <p:extLst>
      <p:ext uri="{BB962C8B-B14F-4D97-AF65-F5344CB8AC3E}">
        <p14:creationId xmlns:p14="http://schemas.microsoft.com/office/powerpoint/2010/main" val="2852661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25</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20CE0-BC77-4756-87BE-8D6EEABF79BE}" type="slidenum">
              <a:rPr lang="en-US" altLang="en-US"/>
              <a:pPr/>
              <a:t>26</a:t>
            </a:fld>
            <a:endParaRPr lang="en-US" alt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ltLang="en-US" dirty="0"/>
              <a:t>Although this will be specific to your country, working with non-governmental organizations will enhance the effectiveness of government to implement some of these measures.  NGOs can be helpful in spreading health related messages, they can also assist in contacting community leaders to get buy-in and, in some cases, they may even be able to assist directly.  For example, some community groups may volunteer to assist with health monitoring or providing necessities to quarantined and isolated groups.  Within each country and province, health officials can determine which NGOs they should work with.</a:t>
            </a:r>
          </a:p>
        </p:txBody>
      </p:sp>
    </p:spTree>
    <p:extLst>
      <p:ext uri="{BB962C8B-B14F-4D97-AF65-F5344CB8AC3E}">
        <p14:creationId xmlns:p14="http://schemas.microsoft.com/office/powerpoint/2010/main" val="2895616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13E5B-6507-446C-ACF3-3FF953006AE4}" type="slidenum">
              <a:rPr lang="en-US" altLang="en-US"/>
              <a:pPr/>
              <a:t>27</a:t>
            </a:fld>
            <a:endParaRPr lang="en-US" alt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ltLang="en-US" dirty="0"/>
              <a:t>It has been shown that combining measures is more effective at reducing spread of disease then using just 1. The importance of non-pharmaceutical interventions is that they can delay the spread of disease, allowing time for vaccine development and other response measures.  Thus combining measures may enhance effectiveness.</a:t>
            </a:r>
          </a:p>
          <a:p>
            <a:endParaRPr lang="en-US" altLang="en-US" dirty="0"/>
          </a:p>
        </p:txBody>
      </p:sp>
    </p:spTree>
    <p:extLst>
      <p:ext uri="{BB962C8B-B14F-4D97-AF65-F5344CB8AC3E}">
        <p14:creationId xmlns:p14="http://schemas.microsoft.com/office/powerpoint/2010/main" val="2288984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3A3FD-7199-46B6-8429-3CB43F84878B}" type="slidenum">
              <a:rPr lang="en-US" altLang="en-US"/>
              <a:pPr/>
              <a:t>28</a:t>
            </a:fld>
            <a:endParaRPr lang="en-US" alt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ltLang="en-US" dirty="0"/>
              <a:t>Self-health monitoring could be helpful in some situations.  Sufficient information must be sent to the population in order for it to be effective.  Hotlines to answer the public’s questions about signs and symptoms may reduce the burden on clinics and hospitals.</a:t>
            </a:r>
          </a:p>
          <a:p>
            <a:endParaRPr lang="en-US" altLang="en-US" dirty="0"/>
          </a:p>
          <a:p>
            <a:r>
              <a:rPr lang="en-US" altLang="en-US" dirty="0"/>
              <a:t>Health monitoring and medical care are critical parts of implementing isolation and quarantine.  Health care providers must have the most up-to-date information about AI.  Officials must ensure that there are as many providers available as possible.  Contingency plans are necessary in the event of health care providers becoming ill, or not coming to work due to family illness or fear of illness. </a:t>
            </a:r>
          </a:p>
          <a:p>
            <a:endParaRPr lang="en-US" altLang="en-US" dirty="0"/>
          </a:p>
        </p:txBody>
      </p:sp>
    </p:spTree>
    <p:extLst>
      <p:ext uri="{BB962C8B-B14F-4D97-AF65-F5344CB8AC3E}">
        <p14:creationId xmlns:p14="http://schemas.microsoft.com/office/powerpoint/2010/main" val="283455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81E52-6131-42F1-AFAA-42F0E30125CF}" type="slidenum">
              <a:rPr lang="en-US" altLang="en-US"/>
              <a:pPr/>
              <a:t>29</a:t>
            </a:fld>
            <a:endParaRPr lang="en-US" altLang="en-US" dirty="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ltLang="en-US" dirty="0"/>
              <a:t>Currently there is a lot of evidence regarding the effectiveness of some non-pharmaceutical interventions but limited evidence for others. This may be an opportunity to add to the body of evidence and improve our use of these interventions.  An evaluation plan for each of the non-pharmaceutical interventions can be created prior to the pandemic.  An evaluation plan helps develop ideas about what types of things are important to measure and in what detail.  A few general questions to ask about an intervention are: How many cases were prevented? What were the unforeseen negative and positive impacts of the intervention?  Should the intervention be recommended to other nations or for other epidemics?  </a:t>
            </a:r>
          </a:p>
        </p:txBody>
      </p:sp>
    </p:spTree>
    <p:extLst>
      <p:ext uri="{BB962C8B-B14F-4D97-AF65-F5344CB8AC3E}">
        <p14:creationId xmlns:p14="http://schemas.microsoft.com/office/powerpoint/2010/main" val="385013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112E5-260D-429C-841C-4741FD73789E}" type="slidenum">
              <a:rPr lang="en-US" altLang="en-US"/>
              <a:pPr/>
              <a:t>30</a:t>
            </a:fld>
            <a:endParaRPr lang="en-US" altLang="en-US" dirty="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ltLang="en-US" dirty="0"/>
              <a:t>In order to scale back on the intervention measure, officials will have to decide when they feel the spread of disease has been effectively contained.  Some things to look at on the population level are the number of new cases being reported in the population and if disease has spread to surrounding areas.</a:t>
            </a:r>
          </a:p>
        </p:txBody>
      </p:sp>
    </p:spTree>
    <p:extLst>
      <p:ext uri="{BB962C8B-B14F-4D97-AF65-F5344CB8AC3E}">
        <p14:creationId xmlns:p14="http://schemas.microsoft.com/office/powerpoint/2010/main" val="3692599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how they would determine the efficacy of certain NPIs in their country/location.</a:t>
            </a:r>
          </a:p>
          <a:p>
            <a:endParaRPr lang="en-US" dirty="0"/>
          </a:p>
          <a:p>
            <a:r>
              <a:rPr lang="en-US" dirty="0"/>
              <a:t>If there is still time, also discuss the second question.  (this question can be animated on the slide so the facilitator can show it only if there is time)</a:t>
            </a:r>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dirty="0"/>
          </a:p>
        </p:txBody>
      </p:sp>
    </p:spTree>
    <p:extLst>
      <p:ext uri="{BB962C8B-B14F-4D97-AF65-F5344CB8AC3E}">
        <p14:creationId xmlns:p14="http://schemas.microsoft.com/office/powerpoint/2010/main" val="139315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23254-B1D3-4A6B-828C-11A90AA8A81D}" type="slidenum">
              <a:rPr lang="en-US" altLang="en-US"/>
              <a:pPr/>
              <a:t>32</a:t>
            </a:fld>
            <a:endParaRPr lang="en-US" altLang="en-US" dirty="0"/>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ltLang="en-US" dirty="0"/>
              <a:t>In conclusion we have reviewed individual and community level non-pharmaceutical interventions.  NPIs are likely useful in delaying and reducing disease transmission, and may decrease health and human impacts.  To be most effective, NPIs should be used in coordination with other interventions, and implemented early.  Alway</a:t>
            </a:r>
            <a:r>
              <a:rPr lang="en-US" altLang="en-US" dirty="0">
                <a:cs typeface="Times New Roman" panose="02020603050405020304" pitchFamily="18" charset="0"/>
              </a:rPr>
              <a:t>s keep in mind that these interventions must be planned, implemented and evaluated within the local context.</a:t>
            </a:r>
            <a:endParaRPr lang="en-US" altLang="en-US" dirty="0"/>
          </a:p>
          <a:p>
            <a:endParaRPr lang="en-US" altLang="en-US" dirty="0"/>
          </a:p>
        </p:txBody>
      </p:sp>
    </p:spTree>
    <p:extLst>
      <p:ext uri="{BB962C8B-B14F-4D97-AF65-F5344CB8AC3E}">
        <p14:creationId xmlns:p14="http://schemas.microsoft.com/office/powerpoint/2010/main" val="140918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94606-4807-4267-8CC3-00D9E715A052}" type="slidenum">
              <a:rPr lang="en-US" altLang="en-US"/>
              <a:pPr/>
              <a:t>3</a:t>
            </a:fld>
            <a:endParaRPr lang="en-US" altLang="en-US"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8875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33</a:t>
            </a:fld>
            <a:endParaRPr lang="en-US" dirty="0"/>
          </a:p>
        </p:txBody>
      </p:sp>
    </p:spTree>
    <p:extLst>
      <p:ext uri="{BB962C8B-B14F-4D97-AF65-F5344CB8AC3E}">
        <p14:creationId xmlns:p14="http://schemas.microsoft.com/office/powerpoint/2010/main" val="157437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10745-D9C4-4CFD-8143-801C382EDDC4}" type="slidenum">
              <a:rPr lang="en-US" altLang="en-US"/>
              <a:pPr/>
              <a:t>4</a:t>
            </a:fld>
            <a:endParaRPr lang="en-US" alt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ltLang="en-US" dirty="0"/>
              <a:t>At our current capacity, our best countermeasure, vaccination, will probably be unavailable during the first wave of an influenza pandemic.  Antiviral treatment, which was discussed in the previous lecture, may improve outcomes but will have only modest effects on reducing or preventing transmission,  and antiviral prophylaxis may have more substantial effects on reducing transmission.  </a:t>
            </a:r>
          </a:p>
        </p:txBody>
      </p:sp>
    </p:spTree>
    <p:extLst>
      <p:ext uri="{BB962C8B-B14F-4D97-AF65-F5344CB8AC3E}">
        <p14:creationId xmlns:p14="http://schemas.microsoft.com/office/powerpoint/2010/main" val="176391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1D0C5-C180-40FA-A668-7F70C9F72B7E}" type="slidenum">
              <a:rPr lang="en-US" altLang="en-US"/>
              <a:pPr/>
              <a:t>5</a:t>
            </a:fld>
            <a:endParaRPr lang="en-US" alt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ltLang="en-US" dirty="0"/>
              <a:t>Modeling suggests that the implementation of non-pharmaceutical interventions can work in three ways to mitigate the overall effects of an influenza pandemic, and to shift and alter the overall shape of the epidemic curve, as illustrated in this slide.  First, NPIs can delay disease transmission and the timing of the outbreak peak.  Second, they can spread out and lower the peak burden on healthcare infrastructure, and third they can diminish overall cases and therefore health impacts.   </a:t>
            </a:r>
          </a:p>
        </p:txBody>
      </p:sp>
    </p:spTree>
    <p:extLst>
      <p:ext uri="{BB962C8B-B14F-4D97-AF65-F5344CB8AC3E}">
        <p14:creationId xmlns:p14="http://schemas.microsoft.com/office/powerpoint/2010/main" val="2516066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335990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BEDCD-36BF-4AA3-A309-EE555CAD4582}" type="slidenum">
              <a:rPr lang="en-US" altLang="en-US"/>
              <a:pPr/>
              <a:t>7</a:t>
            </a:fld>
            <a:endParaRPr lang="en-US" alt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altLang="en-US" dirty="0"/>
              <a:t>Before we begin our discussions of NPIs, we should state that there is an evidence base for non-pharmaceutical interventions. The importance of non-pharmaceutical interventions is that they may successfully delay the spread of disease, while vaccine development or other response measures are being actively pursued—and they should be used in coordination with other interventions.</a:t>
            </a:r>
          </a:p>
        </p:txBody>
      </p:sp>
    </p:spTree>
    <p:extLst>
      <p:ext uri="{BB962C8B-B14F-4D97-AF65-F5344CB8AC3E}">
        <p14:creationId xmlns:p14="http://schemas.microsoft.com/office/powerpoint/2010/main" val="4136773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F0A-77FF-40DB-B4F8-BB71C5F6B6BF}" type="slidenum">
              <a:rPr lang="en-US" altLang="en-US"/>
              <a:pPr/>
              <a:t>9</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ltLang="en-US" dirty="0"/>
              <a:t>With that introduction, we can begin to discuss individual level NPIs.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12392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A3F0A-77FF-40DB-B4F8-BB71C5F6B6BF}" type="slidenum">
              <a:rPr lang="en-US" altLang="en-US"/>
              <a:pPr/>
              <a:t>10</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ltLang="en-US" dirty="0"/>
              <a:t>We will discuss personal protective measures….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438898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Calibri" panose="020F050202020403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lvl1pPr>
              <a:defRPr/>
            </a:lvl1p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A4EB87-9E59-4646-AD56-9422CF31DA4E}" type="slidenum">
              <a:rPr lang="en-US" altLang="en-US"/>
              <a:pPr/>
              <a:t>‹#›</a:t>
            </a:fld>
            <a:endParaRPr lang="en-US" altLang="en-US"/>
          </a:p>
        </p:txBody>
      </p:sp>
    </p:spTree>
    <p:extLst>
      <p:ext uri="{BB962C8B-B14F-4D97-AF65-F5344CB8AC3E}">
        <p14:creationId xmlns:p14="http://schemas.microsoft.com/office/powerpoint/2010/main" val="210156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DF14AC47-C650-414D-81E5-B04CA6729FD8}" type="slidenum">
              <a:rPr lang="en-US" altLang="en-US"/>
              <a:pPr/>
              <a:t>‹#›</a:t>
            </a:fld>
            <a:endParaRPr lang="en-US" altLang="en-US"/>
          </a:p>
        </p:txBody>
      </p:sp>
    </p:spTree>
    <p:extLst>
      <p:ext uri="{BB962C8B-B14F-4D97-AF65-F5344CB8AC3E}">
        <p14:creationId xmlns:p14="http://schemas.microsoft.com/office/powerpoint/2010/main" val="387579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63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6/22/2018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lvl1pPr>
              <a:defRPr/>
            </a:lvl1p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atin typeface="Calibri" panose="020F0502020204030204" pitchFamily="34" charset="0"/>
              </a:defRPr>
            </a:lvl1pPr>
            <a:lvl2pPr>
              <a:buClr>
                <a:srgbClr val="333399"/>
              </a:buClr>
              <a:defRPr lang="en-US" sz="2800" dirty="0" smtClean="0">
                <a:latin typeface="Calibri" panose="020F0502020204030204" pitchFamily="34" charset="0"/>
              </a:defRPr>
            </a:lvl2pPr>
            <a:lvl3pPr>
              <a:buClr>
                <a:srgbClr val="174C7D"/>
              </a:buClr>
              <a:defRPr lang="en-US" sz="2400" dirty="0" smtClean="0">
                <a:latin typeface="Calibri" panose="020F0502020204030204" pitchFamily="34" charset="0"/>
              </a:defRPr>
            </a:lvl3pPr>
            <a:lvl4pPr>
              <a:defRPr lang="en-US" sz="2000" dirty="0" smtClean="0">
                <a:latin typeface="Calibri" panose="020F0502020204030204" pitchFamily="34" charset="0"/>
              </a:defRPr>
            </a:lvl4pPr>
            <a:lvl5pPr>
              <a:defRPr lang="en-US" sz="1600" dirty="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lvl1pPr>
              <a:defRPr/>
            </a:lvl1p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panose="020F0502020204030204" pitchFamily="34" charset="0"/>
              </a:defRPr>
            </a:lvl1pPr>
            <a:lvl2pPr>
              <a:defRPr lang="en-US" dirty="0" smtClean="0">
                <a:latin typeface="Calibri" panose="020F0502020204030204" pitchFamily="34" charset="0"/>
              </a:defRPr>
            </a:lvl2pPr>
            <a:lvl3pPr>
              <a:defRPr lang="en-US" dirty="0" smtClean="0">
                <a:latin typeface="Calibri" panose="020F0502020204030204" pitchFamily="34" charset="0"/>
              </a:defRPr>
            </a:lvl3pPr>
            <a:lvl4pPr>
              <a:defRPr lang="en-US" dirty="0" smtClean="0">
                <a:latin typeface="Calibri" panose="020F0502020204030204" pitchFamily="34" charset="0"/>
              </a:defRPr>
            </a:lvl4pPr>
            <a:lvl5pPr>
              <a:defRPr lang="en-US" sz="1050" dirty="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lvl1pPr>
              <a:defRPr/>
            </a:lvl1p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panose="020F0502020204030204" pitchFamily="34" charset="0"/>
              </a:defRPr>
            </a:lvl1pPr>
            <a:lvl2pPr>
              <a:defRPr lang="en-US" dirty="0" smtClean="0">
                <a:latin typeface="Calibri" panose="020F0502020204030204" pitchFamily="34" charset="0"/>
              </a:defRPr>
            </a:lvl2pPr>
            <a:lvl3pPr>
              <a:defRPr lang="en-US" dirty="0" smtClean="0">
                <a:latin typeface="Calibri" panose="020F0502020204030204" pitchFamily="34" charset="0"/>
              </a:defRPr>
            </a:lvl3pPr>
            <a:lvl4pPr>
              <a:defRPr lang="en-US" dirty="0" smtClean="0">
                <a:latin typeface="Calibri" panose="020F0502020204030204" pitchFamily="34" charset="0"/>
              </a:defRPr>
            </a:lvl4pPr>
            <a:lvl5pPr>
              <a:defRPr lang="en-US" sz="1050" dirty="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lvl1pPr>
              <a:defRPr/>
            </a:lvl1p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Calibri" panose="020F0502020204030204" pitchFamily="34" charset="0"/>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lvl1pPr>
              <a:defRPr/>
            </a:lvl1pPr>
          </a:lstStyle>
          <a:p>
            <a:r>
              <a:rPr lang="en-US" dirty="0"/>
              <a:t>‹#›</a:t>
            </a:r>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dirty="0"/>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atin typeface="Calibri" panose="020F0502020204030204" pitchFamily="34" charset="0"/>
              </a:defRPr>
            </a:lvl1pPr>
            <a:lvl2pPr>
              <a:defRPr lang="en-US" dirty="0" smtClean="0">
                <a:latin typeface="Calibri" panose="020F0502020204030204" pitchFamily="34" charset="0"/>
              </a:defRPr>
            </a:lvl2pPr>
            <a:lvl3pPr>
              <a:defRPr lang="en-US" dirty="0" smtClean="0">
                <a:latin typeface="Calibri" panose="020F0502020204030204" pitchFamily="34" charset="0"/>
              </a:defRPr>
            </a:lvl3pPr>
            <a:lvl4pPr>
              <a:defRPr lang="en-US" dirty="0" smtClean="0">
                <a:latin typeface="Calibri" panose="020F0502020204030204" pitchFamily="34" charset="0"/>
              </a:defRPr>
            </a:lvl4pPr>
            <a:lvl5pPr>
              <a:defRPr lang="en-US" sz="1050" dirty="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atin typeface="Calibri" panose="020F0502020204030204" pitchFamily="34" charset="0"/>
              </a:defRPr>
            </a:lvl1pPr>
            <a:lvl2pPr>
              <a:defRPr lang="en-US" dirty="0" smtClean="0">
                <a:latin typeface="Calibri" panose="020F0502020204030204" pitchFamily="34" charset="0"/>
              </a:defRPr>
            </a:lvl2pPr>
            <a:lvl3pPr>
              <a:defRPr lang="en-US" dirty="0" smtClean="0">
                <a:latin typeface="Calibri" panose="020F0502020204030204" pitchFamily="34" charset="0"/>
              </a:defRPr>
            </a:lvl3pPr>
            <a:lvl4pPr>
              <a:defRPr lang="en-US" dirty="0" smtClean="0">
                <a:latin typeface="Calibri" panose="020F0502020204030204" pitchFamily="34" charset="0"/>
              </a:defRPr>
            </a:lvl4pPr>
            <a:lvl5pPr>
              <a:defRPr lang="en-US" sz="1050" dirty="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lvl1pPr>
              <a:defRPr/>
            </a:lvl1p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w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Calibri" panose="020F0502020204030204" pitchFamily="34" charset="0"/>
                <a:cs typeface="Arial"/>
              </a:defRPr>
            </a:lvl1pPr>
          </a:lstStyle>
          <a:p>
            <a:r>
              <a:rPr lang="en-US" dirty="0"/>
              <a:t>‹#›</a:t>
            </a:r>
          </a:p>
        </p:txBody>
      </p:sp>
      <p:pic>
        <p:nvPicPr>
          <p:cNvPr id="11" name="Picture 10"/>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9" r:id="rId9"/>
    <p:sldLayoutId id="2147483821" r:id="rId10"/>
    <p:sldLayoutId id="2147483822" r:id="rId11"/>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train.org/cdctrain/course/1051645/"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hyperlink" Target="https://www.ncbi.nlm.nih.gov/pubmed/24983124"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od/science/integrity/phethics/panFlu_Ethic_Guidelines.pdf" TargetMode="External"/><Relationship Id="rId2" Type="http://schemas.openxmlformats.org/officeDocument/2006/relationships/hyperlink" Target="https://www.cdc.gov/mmwr/volumes/66/rr/rr6601a1.htm" TargetMode="External"/><Relationship Id="rId1" Type="http://schemas.openxmlformats.org/officeDocument/2006/relationships/slideLayout" Target="../slideLayouts/slideLayout5.xml"/><Relationship Id="rId4" Type="http://schemas.openxmlformats.org/officeDocument/2006/relationships/hyperlink" Target="https://www.cdc.gov/nonpharmaceutical-intervention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2" y="1645920"/>
            <a:ext cx="5368097" cy="1182224"/>
          </a:xfrm>
        </p:spPr>
        <p:txBody>
          <a:bodyPr>
            <a:normAutofit fontScale="90000"/>
          </a:bodyPr>
          <a:lstStyle/>
          <a:p>
            <a:pPr algn="ctr">
              <a:lnSpc>
                <a:spcPct val="90000"/>
              </a:lnSpc>
            </a:pPr>
            <a:r>
              <a:rPr lang="en-US" sz="3600" dirty="0">
                <a:solidFill>
                  <a:srgbClr val="005DAA"/>
                </a:solidFill>
                <a:latin typeface="Calibri" panose="020F0502020204030204" pitchFamily="34" charset="0"/>
              </a:rPr>
              <a:t>Module C4</a:t>
            </a:r>
            <a:br>
              <a:rPr lang="en-US" sz="3600" dirty="0">
                <a:solidFill>
                  <a:srgbClr val="005DAA"/>
                </a:solidFill>
                <a:latin typeface="Calibri" panose="020F0502020204030204" pitchFamily="34" charset="0"/>
              </a:rPr>
            </a:br>
            <a:br>
              <a:rPr lang="en-US" sz="3600" dirty="0">
                <a:solidFill>
                  <a:srgbClr val="005DAA"/>
                </a:solidFill>
                <a:latin typeface="Calibri" panose="020F0502020204030204" pitchFamily="34" charset="0"/>
              </a:rPr>
            </a:br>
            <a:r>
              <a:rPr lang="en-US" sz="3600" dirty="0">
                <a:solidFill>
                  <a:srgbClr val="005DAA"/>
                </a:solidFill>
                <a:latin typeface="Calibri" panose="020F0502020204030204" pitchFamily="34" charset="0"/>
              </a:rPr>
              <a:t>Use of N</a:t>
            </a:r>
            <a:r>
              <a:rPr lang="en-US" altLang="en-US" sz="3600" dirty="0">
                <a:solidFill>
                  <a:srgbClr val="005DAA"/>
                </a:solidFill>
                <a:latin typeface="Calibri" panose="020F0502020204030204" pitchFamily="34" charset="0"/>
              </a:rPr>
              <a:t>on-Pharmaceutical Interventions (NPIs)</a:t>
            </a:r>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549"/>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
        <p:nvSpPr>
          <p:cNvPr id="9" name="Rectangle 4"/>
          <p:cNvSpPr txBox="1">
            <a:spLocks noChangeArrowheads="1"/>
          </p:cNvSpPr>
          <p:nvPr/>
        </p:nvSpPr>
        <p:spPr>
          <a:xfrm>
            <a:off x="214201" y="715661"/>
            <a:ext cx="8584600" cy="5876486"/>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Calibri" panose="020F050202020403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Calibri" panose="020F050202020403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altLang="en-US" sz="2400" b="1" u="sng" dirty="0"/>
              <a:t>Individual level</a:t>
            </a:r>
          </a:p>
          <a:p>
            <a:pPr>
              <a:lnSpc>
                <a:spcPct val="90000"/>
              </a:lnSpc>
              <a:buFontTx/>
              <a:buNone/>
            </a:pPr>
            <a:endParaRPr lang="en-US" altLang="en-US" sz="2000" b="1" u="sng" dirty="0"/>
          </a:p>
          <a:p>
            <a:pPr marL="0" indent="0">
              <a:lnSpc>
                <a:spcPct val="90000"/>
              </a:lnSpc>
              <a:buNone/>
            </a:pPr>
            <a:r>
              <a:rPr lang="en-US" sz="2400" b="1" dirty="0"/>
              <a:t>Personal protective measures for everyday use</a:t>
            </a:r>
          </a:p>
          <a:p>
            <a:pPr marL="0" indent="0">
              <a:lnSpc>
                <a:spcPct val="90000"/>
              </a:lnSpc>
              <a:buNone/>
            </a:pPr>
            <a:endParaRPr lang="en-US" altLang="en-US" sz="1000" dirty="0"/>
          </a:p>
          <a:p>
            <a:pPr lvl="1">
              <a:lnSpc>
                <a:spcPct val="90000"/>
              </a:lnSpc>
            </a:pPr>
            <a:r>
              <a:rPr lang="en-US" sz="2200" b="1" dirty="0"/>
              <a:t>Voluntary home isolation of ill persons</a:t>
            </a:r>
          </a:p>
          <a:p>
            <a:pPr lvl="1">
              <a:lnSpc>
                <a:spcPct val="90000"/>
              </a:lnSpc>
              <a:buFont typeface="Wingdings" panose="05000000000000000000" pitchFamily="2" charset="2"/>
              <a:buChar char="ü"/>
            </a:pPr>
            <a:r>
              <a:rPr lang="en-US" sz="2200" dirty="0"/>
              <a:t>Persons with signs / symptoms of influenza should stay home for at least 24 hours after a fever or signs of a fever (chills, sweating, and feeling warm or flushed), except to obtain medical care or other necessities</a:t>
            </a:r>
          </a:p>
          <a:p>
            <a:pPr lvl="1">
              <a:lnSpc>
                <a:spcPct val="90000"/>
              </a:lnSpc>
              <a:buFont typeface="Wingdings" panose="05000000000000000000" pitchFamily="2" charset="2"/>
              <a:buChar char="ü"/>
            </a:pPr>
            <a:endParaRPr lang="en-US" sz="2000" baseline="30000" dirty="0"/>
          </a:p>
          <a:p>
            <a:pPr lvl="1">
              <a:lnSpc>
                <a:spcPct val="90000"/>
              </a:lnSpc>
            </a:pPr>
            <a:r>
              <a:rPr lang="en-US" sz="2200" b="1" dirty="0"/>
              <a:t>Respiratory etiquette</a:t>
            </a:r>
          </a:p>
          <a:p>
            <a:pPr lvl="1">
              <a:lnSpc>
                <a:spcPct val="90000"/>
              </a:lnSpc>
              <a:buFont typeface="Wingdings" panose="05000000000000000000" pitchFamily="2" charset="2"/>
              <a:buChar char="ü"/>
            </a:pPr>
            <a:r>
              <a:rPr lang="en-US" sz="2200" dirty="0"/>
              <a:t>Persons cover coughs and sneezes, preferably with a tissue, and then dispose of tissues and disinfect hands immediately after a cough or sneeze</a:t>
            </a:r>
          </a:p>
          <a:p>
            <a:pPr lvl="1">
              <a:lnSpc>
                <a:spcPct val="90000"/>
              </a:lnSpc>
              <a:buFont typeface="Wingdings" panose="05000000000000000000" pitchFamily="2" charset="2"/>
              <a:buChar char="ü"/>
            </a:pPr>
            <a:r>
              <a:rPr lang="en-US" sz="2200" dirty="0"/>
              <a:t>Touching the eyes, nose, and mouth should be avoided to help slow the spread of micro-organisms</a:t>
            </a:r>
          </a:p>
          <a:p>
            <a:pPr marL="457200" lvl="1" indent="0">
              <a:lnSpc>
                <a:spcPct val="90000"/>
              </a:lnSpc>
              <a:buNone/>
            </a:pPr>
            <a:endParaRPr lang="en-US" sz="1000" dirty="0"/>
          </a:p>
        </p:txBody>
      </p:sp>
    </p:spTree>
    <p:extLst>
      <p:ext uri="{BB962C8B-B14F-4D97-AF65-F5344CB8AC3E}">
        <p14:creationId xmlns:p14="http://schemas.microsoft.com/office/powerpoint/2010/main" val="23651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1227227"/>
            <a:ext cx="8464297" cy="4525963"/>
          </a:xfrm>
        </p:spPr>
        <p:txBody>
          <a:bodyPr/>
          <a:lstStyle/>
          <a:p>
            <a:pPr marL="457200" lvl="1" indent="0">
              <a:lnSpc>
                <a:spcPct val="90000"/>
              </a:lnSpc>
              <a:buNone/>
            </a:pPr>
            <a:r>
              <a:rPr lang="en-US" altLang="en-US" sz="2400" b="1" u="sng" dirty="0"/>
              <a:t>Individual level</a:t>
            </a:r>
          </a:p>
          <a:p>
            <a:pPr lvl="1">
              <a:lnSpc>
                <a:spcPct val="90000"/>
              </a:lnSpc>
            </a:pPr>
            <a:endParaRPr lang="en-US" sz="2400" b="1" dirty="0"/>
          </a:p>
          <a:p>
            <a:pPr lvl="1">
              <a:lnSpc>
                <a:spcPct val="90000"/>
              </a:lnSpc>
            </a:pPr>
            <a:r>
              <a:rPr lang="en-US" sz="2400" b="1" dirty="0"/>
              <a:t>Hand hygiene</a:t>
            </a:r>
          </a:p>
          <a:p>
            <a:pPr lvl="1">
              <a:lnSpc>
                <a:spcPct val="90000"/>
              </a:lnSpc>
              <a:buFont typeface="Wingdings" panose="05000000000000000000" pitchFamily="2" charset="2"/>
              <a:buChar char="ü"/>
            </a:pPr>
            <a:r>
              <a:rPr lang="en-US" sz="2400" dirty="0"/>
              <a:t>Persons perform regular and thorough hand washing with soap and water or alcohol based hand rub (&gt;70% alcohol)</a:t>
            </a:r>
            <a:endParaRPr lang="en-US" sz="2000" b="1" dirty="0">
              <a:solidFill>
                <a:schemeClr val="tx2">
                  <a:lumMod val="65000"/>
                </a:schemeClr>
              </a:solidFill>
            </a:endParaRPr>
          </a:p>
          <a:p>
            <a:pPr>
              <a:lnSpc>
                <a:spcPct val="90000"/>
              </a:lnSpc>
            </a:pPr>
            <a:endParaRPr lang="en-US" sz="2000" b="1" dirty="0">
              <a:solidFill>
                <a:schemeClr val="tx2">
                  <a:lumMod val="65000"/>
                </a:schemeClr>
              </a:solidFill>
            </a:endParaRPr>
          </a:p>
          <a:p>
            <a:pPr>
              <a:lnSpc>
                <a:spcPct val="90000"/>
              </a:lnSpc>
            </a:pPr>
            <a:endParaRPr lang="en-US" sz="2000" b="1" dirty="0">
              <a:solidFill>
                <a:schemeClr val="tx2">
                  <a:lumMod val="65000"/>
                </a:schemeClr>
              </a:solidFill>
            </a:endParaRPr>
          </a:p>
          <a:p>
            <a:pPr>
              <a:lnSpc>
                <a:spcPct val="90000"/>
              </a:lnSpc>
            </a:pPr>
            <a:endParaRPr lang="en-US" sz="2000" b="1" dirty="0">
              <a:solidFill>
                <a:schemeClr val="tx2">
                  <a:lumMod val="65000"/>
                </a:schemeClr>
              </a:solidFill>
            </a:endParaRPr>
          </a:p>
          <a:p>
            <a:pPr>
              <a:lnSpc>
                <a:spcPct val="90000"/>
              </a:lnSpc>
            </a:pPr>
            <a:endParaRPr lang="en-US" sz="2000" b="1" dirty="0">
              <a:solidFill>
                <a:schemeClr val="tx2">
                  <a:lumMod val="65000"/>
                </a:schemeClr>
              </a:solidFill>
            </a:endParaRPr>
          </a:p>
          <a:p>
            <a:pPr>
              <a:lnSpc>
                <a:spcPct val="90000"/>
              </a:lnSpc>
            </a:pPr>
            <a:endParaRPr lang="en-US" sz="2000" b="1" dirty="0">
              <a:solidFill>
                <a:schemeClr val="tx2">
                  <a:lumMod val="65000"/>
                </a:schemeClr>
              </a:solidFill>
            </a:endParaRPr>
          </a:p>
          <a:p>
            <a:pPr>
              <a:lnSpc>
                <a:spcPct val="90000"/>
              </a:lnSpc>
            </a:pPr>
            <a:endParaRPr lang="en-US" sz="2000" b="1" dirty="0">
              <a:solidFill>
                <a:schemeClr val="tx2">
                  <a:lumMod val="65000"/>
                </a:schemeClr>
              </a:solidFill>
            </a:endParaRPr>
          </a:p>
          <a:p>
            <a:endParaRPr lang="en-US" dirty="0"/>
          </a:p>
        </p:txBody>
      </p:sp>
      <p:sp>
        <p:nvSpPr>
          <p:cNvPr id="7" name="Rectangle 6"/>
          <p:cNvSpPr/>
          <p:nvPr/>
        </p:nvSpPr>
        <p:spPr>
          <a:xfrm>
            <a:off x="0" y="-87549"/>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Tree>
    <p:extLst>
      <p:ext uri="{BB962C8B-B14F-4D97-AF65-F5344CB8AC3E}">
        <p14:creationId xmlns:p14="http://schemas.microsoft.com/office/powerpoint/2010/main" val="62962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821"/>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
        <p:nvSpPr>
          <p:cNvPr id="9" name="Rectangle 4"/>
          <p:cNvSpPr txBox="1">
            <a:spLocks noChangeArrowheads="1"/>
          </p:cNvSpPr>
          <p:nvPr/>
        </p:nvSpPr>
        <p:spPr>
          <a:xfrm>
            <a:off x="221734" y="770315"/>
            <a:ext cx="8597224" cy="5701605"/>
          </a:xfrm>
          <a:prstGeom prst="rect">
            <a:avLst/>
          </a:prstGeom>
        </p:spPr>
        <p:txBody>
          <a:bodyPr vert="horz" lIns="91440" tIns="45720" rIns="91440" bIns="45720" rtlCol="0">
            <a:normAutofit lnSpcReduction="10000"/>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Calibri" panose="020F050202020403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Calibri" panose="020F050202020403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altLang="en-US" sz="2400" b="1" u="sng" dirty="0"/>
              <a:t>Individual level</a:t>
            </a:r>
          </a:p>
          <a:p>
            <a:pPr>
              <a:lnSpc>
                <a:spcPct val="90000"/>
              </a:lnSpc>
              <a:buFontTx/>
              <a:buNone/>
            </a:pPr>
            <a:endParaRPr lang="en-US" altLang="en-US" sz="2400" b="1" u="sng" dirty="0"/>
          </a:p>
          <a:p>
            <a:pPr marL="0" indent="0">
              <a:lnSpc>
                <a:spcPct val="90000"/>
              </a:lnSpc>
              <a:buNone/>
            </a:pPr>
            <a:r>
              <a:rPr lang="en-US" sz="2400" b="1" dirty="0"/>
              <a:t>Personal protective measures reserved for pandemics</a:t>
            </a:r>
          </a:p>
          <a:p>
            <a:pPr marL="0" indent="0">
              <a:lnSpc>
                <a:spcPct val="90000"/>
              </a:lnSpc>
              <a:buNone/>
            </a:pPr>
            <a:endParaRPr lang="en-US" sz="1000" dirty="0"/>
          </a:p>
          <a:p>
            <a:pPr lvl="1">
              <a:lnSpc>
                <a:spcPct val="90000"/>
              </a:lnSpc>
            </a:pPr>
            <a:r>
              <a:rPr lang="en-US" sz="2200" b="1" dirty="0"/>
              <a:t>Voluntary home quarantine of exposed household members </a:t>
            </a:r>
          </a:p>
          <a:p>
            <a:pPr lvl="1">
              <a:lnSpc>
                <a:spcPct val="90000"/>
              </a:lnSpc>
              <a:spcAft>
                <a:spcPts val="600"/>
              </a:spcAft>
              <a:buFont typeface="Wingdings" panose="05000000000000000000" pitchFamily="2" charset="2"/>
              <a:buChar char="ü"/>
            </a:pPr>
            <a:r>
              <a:rPr lang="en-US" sz="2200" dirty="0"/>
              <a:t>Voluntary home quarantine of non-ill household members of persons with </a:t>
            </a:r>
            <a:r>
              <a:rPr lang="en-US" sz="2200" dirty="0">
                <a:solidFill>
                  <a:srgbClr val="4A4D51"/>
                </a:solidFill>
              </a:rPr>
              <a:t>influenza to </a:t>
            </a:r>
            <a:r>
              <a:rPr lang="en-US" sz="2200" dirty="0"/>
              <a:t>help</a:t>
            </a:r>
            <a:r>
              <a:rPr lang="en-US" sz="2200" strike="sngStrike" dirty="0"/>
              <a:t>s</a:t>
            </a:r>
            <a:r>
              <a:rPr lang="en-US" sz="2200" dirty="0"/>
              <a:t> prevent disease spread from households to other places </a:t>
            </a:r>
          </a:p>
          <a:p>
            <a:pPr lvl="1">
              <a:lnSpc>
                <a:spcPct val="90000"/>
              </a:lnSpc>
              <a:spcAft>
                <a:spcPts val="600"/>
              </a:spcAft>
              <a:buFont typeface="Wingdings" panose="05000000000000000000" pitchFamily="2" charset="2"/>
              <a:buChar char="ü"/>
            </a:pPr>
            <a:r>
              <a:rPr lang="en-US" sz="2200" dirty="0"/>
              <a:t>Exposed household members of symptomatic persons (with confirmed or probable pandemic influenza) should stay home for up to 3 days starting from their initial contact with the ill person </a:t>
            </a:r>
          </a:p>
          <a:p>
            <a:pPr lvl="1">
              <a:lnSpc>
                <a:spcPct val="90000"/>
              </a:lnSpc>
              <a:spcAft>
                <a:spcPts val="600"/>
              </a:spcAft>
              <a:buFont typeface="Wingdings" panose="05000000000000000000" pitchFamily="2" charset="2"/>
              <a:buChar char="ü"/>
            </a:pPr>
            <a:r>
              <a:rPr lang="en-US" sz="2200" dirty="0"/>
              <a:t>If they then become ill, they should practice voluntary home isolation</a:t>
            </a:r>
          </a:p>
          <a:p>
            <a:pPr lvl="1">
              <a:lnSpc>
                <a:spcPct val="90000"/>
              </a:lnSpc>
              <a:buFont typeface="Wingdings" panose="05000000000000000000" pitchFamily="2" charset="2"/>
              <a:buChar char="ü"/>
            </a:pPr>
            <a:endParaRPr lang="en-US" sz="2200" dirty="0"/>
          </a:p>
          <a:p>
            <a:pPr marL="457200" lvl="1" indent="0">
              <a:lnSpc>
                <a:spcPct val="90000"/>
              </a:lnSpc>
              <a:buNone/>
            </a:pPr>
            <a:r>
              <a:rPr lang="en-US" sz="2200" dirty="0"/>
              <a:t>*U.S. CDC might recommend voluntary home quarantine of exposed household members as a personal protective measure during severe, very severe, or extreme influenza pandemics </a:t>
            </a:r>
          </a:p>
        </p:txBody>
      </p:sp>
    </p:spTree>
    <p:extLst>
      <p:ext uri="{BB962C8B-B14F-4D97-AF65-F5344CB8AC3E}">
        <p14:creationId xmlns:p14="http://schemas.microsoft.com/office/powerpoint/2010/main" val="308282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4" y="-83545"/>
            <a:ext cx="8543418" cy="567298"/>
          </a:xfrm>
        </p:spPr>
        <p:txBody>
          <a:bodyPr/>
          <a:lstStyle/>
          <a:p>
            <a:r>
              <a:rPr lang="en-US" dirty="0"/>
              <a:t> Discussion Question</a:t>
            </a:r>
          </a:p>
        </p:txBody>
      </p:sp>
      <p:sp>
        <p:nvSpPr>
          <p:cNvPr id="3" name="Content Placeholder 2"/>
          <p:cNvSpPr>
            <a:spLocks noGrp="1"/>
          </p:cNvSpPr>
          <p:nvPr>
            <p:ph idx="1"/>
          </p:nvPr>
        </p:nvSpPr>
        <p:spPr>
          <a:xfrm>
            <a:off x="467806" y="1675528"/>
            <a:ext cx="8229600" cy="4525963"/>
          </a:xfrm>
        </p:spPr>
        <p:txBody>
          <a:bodyPr/>
          <a:lstStyle/>
          <a:p>
            <a:endParaRPr lang="en-US" dirty="0"/>
          </a:p>
          <a:p>
            <a:pPr marL="0" indent="0">
              <a:buNone/>
            </a:pPr>
            <a:r>
              <a:rPr lang="en-US" dirty="0"/>
              <a:t>What resources do you have in your country to publicize and implement individual level personal protective strategies?</a:t>
            </a:r>
          </a:p>
          <a:p>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11321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93" y="-97277"/>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
        <p:nvSpPr>
          <p:cNvPr id="9" name="Rectangle 4"/>
          <p:cNvSpPr txBox="1">
            <a:spLocks noChangeArrowheads="1"/>
          </p:cNvSpPr>
          <p:nvPr/>
        </p:nvSpPr>
        <p:spPr>
          <a:xfrm>
            <a:off x="272129" y="770315"/>
            <a:ext cx="8503066" cy="5701605"/>
          </a:xfrm>
          <a:prstGeom prst="rect">
            <a:avLst/>
          </a:prstGeom>
        </p:spPr>
        <p:txBody>
          <a:bodyPr vert="horz" lIns="91440" tIns="45720" rIns="91440" bIns="45720" rtlCol="0">
            <a:normAutofit lnSpcReduction="10000"/>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Calibri" panose="020F050202020403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Calibri" panose="020F050202020403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altLang="en-US" sz="2800" b="1" u="sng" dirty="0"/>
              <a:t>Individual level</a:t>
            </a:r>
          </a:p>
          <a:p>
            <a:pPr>
              <a:lnSpc>
                <a:spcPct val="90000"/>
              </a:lnSpc>
              <a:buFontTx/>
              <a:buNone/>
            </a:pPr>
            <a:endParaRPr lang="en-US" altLang="en-US" sz="2800" b="1" u="sng" dirty="0"/>
          </a:p>
          <a:p>
            <a:pPr marL="0" indent="0">
              <a:lnSpc>
                <a:spcPct val="90000"/>
              </a:lnSpc>
              <a:buNone/>
            </a:pPr>
            <a:r>
              <a:rPr lang="en-US" sz="2800" b="1" dirty="0"/>
              <a:t>Personal protective measures reserved for pandemics</a:t>
            </a:r>
          </a:p>
          <a:p>
            <a:pPr marL="0" indent="0">
              <a:lnSpc>
                <a:spcPct val="90000"/>
              </a:lnSpc>
              <a:buNone/>
            </a:pPr>
            <a:endParaRPr lang="en-US" sz="1050" b="1" dirty="0"/>
          </a:p>
          <a:p>
            <a:pPr lvl="1">
              <a:lnSpc>
                <a:spcPct val="90000"/>
              </a:lnSpc>
            </a:pPr>
            <a:r>
              <a:rPr lang="en-US" b="1" dirty="0"/>
              <a:t>Voluntary home quarantine of exposed household members </a:t>
            </a:r>
          </a:p>
          <a:p>
            <a:pPr marL="457200" lvl="1" indent="0">
              <a:lnSpc>
                <a:spcPct val="90000"/>
              </a:lnSpc>
              <a:buNone/>
            </a:pPr>
            <a:endParaRPr lang="en-US" dirty="0"/>
          </a:p>
          <a:p>
            <a:pPr lvl="1">
              <a:lnSpc>
                <a:spcPct val="90000"/>
              </a:lnSpc>
            </a:pPr>
            <a:r>
              <a:rPr lang="en-US" b="1" dirty="0"/>
              <a:t>Use of face masks in community settings when ill</a:t>
            </a:r>
          </a:p>
          <a:p>
            <a:pPr lvl="1">
              <a:lnSpc>
                <a:spcPct val="90000"/>
              </a:lnSpc>
              <a:buFont typeface="Wingdings" panose="05000000000000000000" pitchFamily="2" charset="2"/>
              <a:buChar char="ü"/>
            </a:pPr>
            <a:r>
              <a:rPr lang="en-US" dirty="0"/>
              <a:t>Use of face masks by ill persons - a source control measure during severe, very severe, or extreme influenza pandemics when crowded community settings cannot be avoided or when ill persons are in close contact with others</a:t>
            </a:r>
            <a:endParaRPr lang="en-US" altLang="en-US" dirty="0"/>
          </a:p>
          <a:p>
            <a:pPr marL="457200" lvl="1" indent="0">
              <a:lnSpc>
                <a:spcPct val="90000"/>
              </a:lnSpc>
              <a:buNone/>
            </a:pPr>
            <a:endParaRPr lang="en-US" sz="2000" dirty="0"/>
          </a:p>
          <a:p>
            <a:pPr marL="457200" lvl="1" indent="0">
              <a:lnSpc>
                <a:spcPct val="90000"/>
              </a:lnSpc>
              <a:buNone/>
            </a:pPr>
            <a:r>
              <a:rPr lang="en-US" dirty="0"/>
              <a:t>*Use of face masks by well persons – U.S. CDC does not routin</a:t>
            </a:r>
            <a:r>
              <a:rPr lang="en-US" dirty="0">
                <a:solidFill>
                  <a:srgbClr val="4A4D51"/>
                </a:solidFill>
              </a:rPr>
              <a:t>ely recommend this in the home or other community settings as a means of avoiding infection except during severe pandemics</a:t>
            </a:r>
          </a:p>
        </p:txBody>
      </p:sp>
    </p:spTree>
    <p:extLst>
      <p:ext uri="{BB962C8B-B14F-4D97-AF65-F5344CB8AC3E}">
        <p14:creationId xmlns:p14="http://schemas.microsoft.com/office/powerpoint/2010/main" val="120284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425300" y="780974"/>
            <a:ext cx="8144542" cy="5875005"/>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altLang="en-US" sz="2600" b="1" u="sng" dirty="0">
                <a:latin typeface="Calibri" panose="020F0502020204030204" pitchFamily="34" charset="0"/>
              </a:rPr>
              <a:t>Community level</a:t>
            </a:r>
          </a:p>
          <a:p>
            <a:pPr>
              <a:lnSpc>
                <a:spcPct val="90000"/>
              </a:lnSpc>
              <a:buFontTx/>
              <a:buNone/>
            </a:pPr>
            <a:endParaRPr lang="en-US" altLang="en-US" sz="2500" b="1" u="sng" dirty="0">
              <a:latin typeface="Calibri" panose="020F0502020204030204" pitchFamily="34" charset="0"/>
            </a:endParaRPr>
          </a:p>
          <a:p>
            <a:pPr>
              <a:lnSpc>
                <a:spcPct val="90000"/>
              </a:lnSpc>
            </a:pPr>
            <a:r>
              <a:rPr lang="en-US" altLang="en-US" b="1" dirty="0">
                <a:latin typeface="Calibri" panose="020F0502020204030204" pitchFamily="34" charset="0"/>
              </a:rPr>
              <a:t>School closures and dismissals</a:t>
            </a:r>
          </a:p>
          <a:p>
            <a:pPr>
              <a:lnSpc>
                <a:spcPct val="90000"/>
              </a:lnSpc>
              <a:buFont typeface="Wingdings" panose="05000000000000000000" pitchFamily="2" charset="2"/>
              <a:buChar char="ü"/>
            </a:pPr>
            <a:r>
              <a:rPr lang="en-US" sz="2400" dirty="0">
                <a:latin typeface="Calibri" panose="020F0502020204030204" pitchFamily="34" charset="0"/>
              </a:rPr>
              <a:t>These include temporary closures and dismissals of child care facilities, schools and institutions of higher education</a:t>
            </a:r>
          </a:p>
          <a:p>
            <a:pPr>
              <a:lnSpc>
                <a:spcPct val="90000"/>
              </a:lnSpc>
              <a:buFont typeface="Wingdings" panose="05000000000000000000" pitchFamily="2" charset="2"/>
              <a:buChar char="ü"/>
            </a:pPr>
            <a:r>
              <a:rPr lang="en-US" sz="2400" dirty="0">
                <a:latin typeface="Calibri" panose="020F0502020204030204" pitchFamily="34" charset="0"/>
              </a:rPr>
              <a:t>School Closure - closing a school and sending all the students and staff members home</a:t>
            </a:r>
          </a:p>
          <a:p>
            <a:pPr>
              <a:lnSpc>
                <a:spcPct val="90000"/>
              </a:lnSpc>
              <a:buFont typeface="Wingdings" panose="05000000000000000000" pitchFamily="2" charset="2"/>
              <a:buChar char="ü"/>
            </a:pPr>
            <a:r>
              <a:rPr lang="en-US" sz="2400" dirty="0">
                <a:latin typeface="Calibri" panose="020F0502020204030204" pitchFamily="34" charset="0"/>
              </a:rPr>
              <a:t>School Dismissal - a school might stay open for staff members while the children stay home</a:t>
            </a:r>
          </a:p>
          <a:p>
            <a:pPr>
              <a:lnSpc>
                <a:spcPct val="90000"/>
              </a:lnSpc>
              <a:buFont typeface="Wingdings" panose="05000000000000000000" pitchFamily="2" charset="2"/>
              <a:buChar char="ü"/>
            </a:pPr>
            <a:endParaRPr lang="en-US" altLang="en-US" sz="2000" b="1" dirty="0">
              <a:latin typeface="Calibri" panose="020F0502020204030204" pitchFamily="34" charset="0"/>
            </a:endParaRPr>
          </a:p>
        </p:txBody>
      </p:sp>
      <p:sp>
        <p:nvSpPr>
          <p:cNvPr id="5" name="Rectangle 4"/>
          <p:cNvSpPr/>
          <p:nvPr/>
        </p:nvSpPr>
        <p:spPr>
          <a:xfrm>
            <a:off x="0" y="-97277"/>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Tree>
    <p:extLst>
      <p:ext uri="{BB962C8B-B14F-4D97-AF65-F5344CB8AC3E}">
        <p14:creationId xmlns:p14="http://schemas.microsoft.com/office/powerpoint/2010/main" val="204466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F14AC47-C650-414D-81E5-B04CA6729FD8}" type="slidenum">
              <a:rPr lang="en-US" altLang="en-US" smtClean="0"/>
              <a:pPr/>
              <a:t>16</a:t>
            </a:fld>
            <a:endParaRPr lang="en-US" altLang="en-US"/>
          </a:p>
        </p:txBody>
      </p:sp>
      <p:sp>
        <p:nvSpPr>
          <p:cNvPr id="4" name="Rectangle 3"/>
          <p:cNvSpPr/>
          <p:nvPr/>
        </p:nvSpPr>
        <p:spPr>
          <a:xfrm>
            <a:off x="76200" y="0"/>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
        <p:nvSpPr>
          <p:cNvPr id="5" name="Rectangle 5"/>
          <p:cNvSpPr txBox="1">
            <a:spLocks noChangeArrowheads="1"/>
          </p:cNvSpPr>
          <p:nvPr/>
        </p:nvSpPr>
        <p:spPr>
          <a:xfrm>
            <a:off x="425300" y="780974"/>
            <a:ext cx="8144542" cy="5875005"/>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altLang="en-US" sz="2600" b="1" u="sng" dirty="0">
                <a:latin typeface="Calibri" panose="020F0502020204030204" pitchFamily="34" charset="0"/>
              </a:rPr>
              <a:t>Community level</a:t>
            </a:r>
          </a:p>
          <a:p>
            <a:pPr>
              <a:lnSpc>
                <a:spcPct val="90000"/>
              </a:lnSpc>
              <a:buFontTx/>
              <a:buNone/>
            </a:pPr>
            <a:endParaRPr lang="en-US" altLang="en-US" sz="2500" b="1" u="sng" dirty="0">
              <a:latin typeface="Calibri" panose="020F0502020204030204" pitchFamily="34" charset="0"/>
            </a:endParaRPr>
          </a:p>
          <a:p>
            <a:r>
              <a:rPr lang="en-US" sz="2400" b="1" dirty="0">
                <a:latin typeface="Calibri" panose="020F0502020204030204" pitchFamily="34" charset="0"/>
              </a:rPr>
              <a:t>Social distancing measures for schools, workplaces, and mass gatherings </a:t>
            </a:r>
          </a:p>
          <a:p>
            <a:pPr>
              <a:buFont typeface="Wingdings" panose="05000000000000000000" pitchFamily="2" charset="2"/>
              <a:buChar char="ü"/>
            </a:pPr>
            <a:r>
              <a:rPr lang="en-US" sz="2200" dirty="0">
                <a:latin typeface="Calibri" panose="020F0502020204030204" pitchFamily="34" charset="0"/>
              </a:rPr>
              <a:t>Increasing the distance to at least six feet between symptomatic persons when possible might reduce person-to-person transmission. </a:t>
            </a:r>
          </a:p>
          <a:p>
            <a:pPr lvl="1">
              <a:buFont typeface="Arial" panose="020B0604020202020204" pitchFamily="34" charset="0"/>
              <a:buChar char="•"/>
            </a:pPr>
            <a:r>
              <a:rPr lang="en-US" sz="2200" dirty="0">
                <a:latin typeface="Calibri" panose="020F0502020204030204" pitchFamily="34" charset="0"/>
              </a:rPr>
              <a:t>This applies to apparently healthy persons without symptoms. </a:t>
            </a:r>
          </a:p>
          <a:p>
            <a:pPr lvl="1">
              <a:buFont typeface="Arial" panose="020B0604020202020204" pitchFamily="34" charset="0"/>
              <a:buChar char="•"/>
            </a:pPr>
            <a:r>
              <a:rPr lang="en-US" sz="2200" dirty="0">
                <a:latin typeface="Calibri" panose="020F0502020204030204" pitchFamily="34" charset="0"/>
              </a:rPr>
              <a:t>In the event of a very severe or extreme pandemic, non ill persons should stay at least three feet apart.</a:t>
            </a:r>
          </a:p>
          <a:p>
            <a:pPr>
              <a:buFont typeface="Wingdings" panose="05000000000000000000" pitchFamily="2" charset="2"/>
              <a:buChar char="ü"/>
            </a:pPr>
            <a:r>
              <a:rPr lang="en-US" sz="2200" dirty="0">
                <a:latin typeface="Calibri" panose="020F0502020204030204" pitchFamily="34" charset="0"/>
              </a:rPr>
              <a:t>Persons in community settings who show symptoms consistent with influenza and who might be infected with (probable) pandemic influenza should be separated from well persons as soon as practical, be sent home, and practice voluntary home isolation.</a:t>
            </a:r>
          </a:p>
        </p:txBody>
      </p:sp>
    </p:spTree>
    <p:extLst>
      <p:ext uri="{BB962C8B-B14F-4D97-AF65-F5344CB8AC3E}">
        <p14:creationId xmlns:p14="http://schemas.microsoft.com/office/powerpoint/2010/main" val="216123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276"/>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
        <p:nvSpPr>
          <p:cNvPr id="5" name="Rectangle 4"/>
          <p:cNvSpPr/>
          <p:nvPr/>
        </p:nvSpPr>
        <p:spPr>
          <a:xfrm>
            <a:off x="328612" y="618030"/>
            <a:ext cx="8382000" cy="5958554"/>
          </a:xfrm>
          <a:prstGeom prst="rect">
            <a:avLst/>
          </a:prstGeom>
        </p:spPr>
        <p:txBody>
          <a:bodyPr wrap="square">
            <a:spAutoFit/>
          </a:bodyPr>
          <a:lstStyle/>
          <a:p>
            <a:r>
              <a:rPr lang="en-US" sz="2800" b="1" u="sng" dirty="0"/>
              <a:t>Environmental Level</a:t>
            </a:r>
          </a:p>
          <a:p>
            <a:endParaRPr lang="en-US" sz="2500" b="1" u="sng" dirty="0"/>
          </a:p>
          <a:p>
            <a:pPr marL="342900" indent="-342900">
              <a:lnSpc>
                <a:spcPct val="70000"/>
              </a:lnSpc>
              <a:spcBef>
                <a:spcPct val="20000"/>
              </a:spcBef>
              <a:spcAft>
                <a:spcPts val="1200"/>
              </a:spcAft>
              <a:buClr>
                <a:schemeClr val="bg1"/>
              </a:buClr>
              <a:buFont typeface="Arial"/>
              <a:buChar char="•"/>
            </a:pPr>
            <a:r>
              <a:rPr lang="en-US" sz="2600" b="1" dirty="0">
                <a:latin typeface="Calibri" panose="020F0502020204030204" pitchFamily="34" charset="0"/>
                <a:cs typeface="Arial" panose="020B0604020202020204" pitchFamily="34" charset="0"/>
              </a:rPr>
              <a:t>Environmental Surface Cleaning Measures</a:t>
            </a:r>
          </a:p>
          <a:p>
            <a:pPr marL="342900" indent="-342900">
              <a:lnSpc>
                <a:spcPct val="90000"/>
              </a:lnSpc>
              <a:spcBef>
                <a:spcPts val="600"/>
              </a:spcBef>
              <a:spcAft>
                <a:spcPts val="1200"/>
              </a:spcAft>
              <a:buClr>
                <a:schemeClr val="bg1"/>
              </a:buClr>
              <a:buFont typeface="Wingdings" panose="05000000000000000000" pitchFamily="2" charset="2"/>
              <a:buChar char="ü"/>
            </a:pPr>
            <a:r>
              <a:rPr lang="en-US" sz="2400" dirty="0"/>
              <a:t>Routine use of cleaning measures that eliminate viruses from contaminated surfaces might reduce the spread of influenza viruses</a:t>
            </a:r>
          </a:p>
          <a:p>
            <a:pPr marL="342900" indent="-342900">
              <a:lnSpc>
                <a:spcPct val="90000"/>
              </a:lnSpc>
              <a:spcBef>
                <a:spcPts val="600"/>
              </a:spcBef>
              <a:spcAft>
                <a:spcPts val="1200"/>
              </a:spcAft>
              <a:buClr>
                <a:schemeClr val="bg1"/>
              </a:buClr>
              <a:buFont typeface="Wingdings" panose="05000000000000000000" pitchFamily="2" charset="2"/>
              <a:buChar char="ü"/>
            </a:pPr>
            <a:r>
              <a:rPr lang="en-US" sz="2400" dirty="0"/>
              <a:t>Environmental surface cleaning measures are recommended for frequently touched surfaces and objects wherever people gather (e.g., schools, clinics, and hospitals)</a:t>
            </a:r>
          </a:p>
          <a:p>
            <a:pPr marL="342900" indent="-342900">
              <a:lnSpc>
                <a:spcPct val="90000"/>
              </a:lnSpc>
              <a:spcBef>
                <a:spcPts val="600"/>
              </a:spcBef>
              <a:spcAft>
                <a:spcPts val="1200"/>
              </a:spcAft>
              <a:buClr>
                <a:schemeClr val="bg1"/>
              </a:buClr>
              <a:buFont typeface="Wingdings" panose="05000000000000000000" pitchFamily="2" charset="2"/>
              <a:buChar char="ü"/>
            </a:pPr>
            <a:r>
              <a:rPr lang="en-US" sz="2400" dirty="0">
                <a:latin typeface="Calibri" panose="020F0502020204030204" pitchFamily="34" charset="0"/>
                <a:cs typeface="Arial" panose="020B0604020202020204" pitchFamily="34" charset="0"/>
              </a:rPr>
              <a:t>Frequently touched surfaces / objects include but are not limited to:</a:t>
            </a:r>
          </a:p>
          <a:p>
            <a:pPr marL="800100" lvl="1" indent="-342900">
              <a:spcBef>
                <a:spcPts val="600"/>
              </a:spcBef>
              <a:buClr>
                <a:schemeClr val="bg1"/>
              </a:buClr>
              <a:buFont typeface="Wingdings" panose="05000000000000000000" pitchFamily="2" charset="2"/>
              <a:buChar char="ü"/>
            </a:pPr>
            <a:r>
              <a:rPr lang="en-US" sz="2400" dirty="0">
                <a:latin typeface="Calibri" panose="020F0502020204030204" pitchFamily="34" charset="0"/>
                <a:cs typeface="Arial" panose="020B0604020202020204" pitchFamily="34" charset="0"/>
              </a:rPr>
              <a:t>Counters, tabletops, doorknobs, frequently pushed door surfaces, touchscreens, water taps, sinks, examination tables etc..</a:t>
            </a:r>
          </a:p>
        </p:txBody>
      </p:sp>
    </p:spTree>
    <p:extLst>
      <p:ext uri="{BB962C8B-B14F-4D97-AF65-F5344CB8AC3E}">
        <p14:creationId xmlns:p14="http://schemas.microsoft.com/office/powerpoint/2010/main" val="334635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7276"/>
            <a:ext cx="7198360" cy="461665"/>
          </a:xfrm>
          <a:prstGeom prst="rect">
            <a:avLst/>
          </a:prstGeom>
        </p:spPr>
        <p:txBody>
          <a:bodyPr wrap="square">
            <a:spAutoFit/>
          </a:bodyPr>
          <a:lstStyle/>
          <a:p>
            <a:r>
              <a:rPr lang="en-US" altLang="en-US" sz="2400" b="1" dirty="0">
                <a:solidFill>
                  <a:schemeClr val="bg2"/>
                </a:solidFill>
              </a:rPr>
              <a:t>But what about airport screening for influenza?</a:t>
            </a:r>
            <a:endParaRPr lang="en-US" sz="2400" b="1" dirty="0"/>
          </a:p>
        </p:txBody>
      </p:sp>
      <p:sp>
        <p:nvSpPr>
          <p:cNvPr id="5" name="Rectangle 4"/>
          <p:cNvSpPr/>
          <p:nvPr/>
        </p:nvSpPr>
        <p:spPr>
          <a:xfrm>
            <a:off x="328612" y="618030"/>
            <a:ext cx="8007992" cy="5324535"/>
          </a:xfrm>
          <a:prstGeom prst="rect">
            <a:avLst/>
          </a:prstGeom>
        </p:spPr>
        <p:txBody>
          <a:bodyPr wrap="square">
            <a:spAutoFit/>
          </a:bodyPr>
          <a:lstStyle/>
          <a:p>
            <a:r>
              <a:rPr lang="en-US" sz="2800" b="1" u="sng" dirty="0"/>
              <a:t>Airport Thermal Image Scanning</a:t>
            </a:r>
          </a:p>
          <a:p>
            <a:endParaRPr lang="en-US" sz="2400" b="1" u="sng" dirty="0"/>
          </a:p>
          <a:p>
            <a:pPr marL="457200" indent="-457200">
              <a:buFont typeface="Arial" panose="020B0604020202020204" pitchFamily="34" charset="0"/>
              <a:buChar char="•"/>
            </a:pPr>
            <a:r>
              <a:rPr lang="en-US" sz="2400" dirty="0"/>
              <a:t>May really only work if they dissuade the sick from travelling while symptomatic</a:t>
            </a:r>
          </a:p>
          <a:p>
            <a:pPr marL="457200" indent="-457200">
              <a:buFont typeface="Arial" panose="020B0604020202020204" pitchFamily="34" charset="0"/>
              <a:buChar char="•"/>
            </a:pPr>
            <a:r>
              <a:rPr lang="en-US" sz="2400" dirty="0"/>
              <a:t>Airport screening has performed moderately well in detecting persons febrile with influenza</a:t>
            </a:r>
          </a:p>
          <a:p>
            <a:pPr marL="457200" indent="-457200">
              <a:buFont typeface="Arial" panose="020B0604020202020204" pitchFamily="34" charset="0"/>
              <a:buChar char="•"/>
            </a:pPr>
            <a:r>
              <a:rPr lang="en-US" sz="2400" dirty="0"/>
              <a:t>However the proportion of influenza-infected travelers who were febrile was low and screening was not much better than chance at identifying travelers likely to be influenza-infected. </a:t>
            </a:r>
          </a:p>
          <a:p>
            <a:pPr marL="457200" indent="-457200">
              <a:buFont typeface="Arial" panose="020B0604020202020204" pitchFamily="34" charset="0"/>
              <a:buChar char="•"/>
            </a:pPr>
            <a:r>
              <a:rPr lang="en-US" sz="2400" dirty="0"/>
              <a:t>As many influenza can be afebrile, findings suggest that thermal image screening s unlikely to be effective for entry screening with the intention of preventing entry of the virus into a country.</a:t>
            </a:r>
          </a:p>
        </p:txBody>
      </p:sp>
    </p:spTree>
    <p:extLst>
      <p:ext uri="{BB962C8B-B14F-4D97-AF65-F5344CB8AC3E}">
        <p14:creationId xmlns:p14="http://schemas.microsoft.com/office/powerpoint/2010/main" val="182802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91208" y="4477176"/>
            <a:ext cx="4861697" cy="1479948"/>
          </a:xfrm>
        </p:spPr>
        <p:txBody>
          <a:bodyPr>
            <a:normAutofit/>
          </a:bodyPr>
          <a:lstStyle/>
          <a:p>
            <a:r>
              <a:rPr lang="en-US" altLang="en-US" dirty="0"/>
              <a:t>Legal and Ethical Considerations</a:t>
            </a:r>
            <a:endParaRPr lang="en-US" dirty="0"/>
          </a:p>
        </p:txBody>
      </p:sp>
    </p:spTree>
    <p:extLst>
      <p:ext uri="{BB962C8B-B14F-4D97-AF65-F5344CB8AC3E}">
        <p14:creationId xmlns:p14="http://schemas.microsoft.com/office/powerpoint/2010/main" val="30524753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15078" y="-90056"/>
            <a:ext cx="8543418" cy="567298"/>
          </a:xfrm>
        </p:spPr>
        <p:txBody>
          <a:bodyPr/>
          <a:lstStyle/>
          <a:p>
            <a:r>
              <a:rPr lang="en-US" altLang="en-US" dirty="0"/>
              <a:t>Learning Objectives</a:t>
            </a:r>
          </a:p>
        </p:txBody>
      </p:sp>
      <p:sp>
        <p:nvSpPr>
          <p:cNvPr id="206851" name="Rectangle 3"/>
          <p:cNvSpPr>
            <a:spLocks noGrp="1" noChangeArrowheads="1"/>
          </p:cNvSpPr>
          <p:nvPr>
            <p:ph type="body" idx="1"/>
          </p:nvPr>
        </p:nvSpPr>
        <p:spPr>
          <a:xfrm>
            <a:off x="457200" y="1206907"/>
            <a:ext cx="8552985" cy="5112613"/>
          </a:xfrm>
        </p:spPr>
        <p:txBody>
          <a:bodyPr>
            <a:normAutofit/>
          </a:bodyPr>
          <a:lstStyle/>
          <a:p>
            <a:pPr>
              <a:lnSpc>
                <a:spcPct val="90000"/>
              </a:lnSpc>
            </a:pPr>
            <a:r>
              <a:rPr lang="en-US" altLang="en-US" sz="2800" dirty="0"/>
              <a:t>Introduce non-pharmaceutical interventions</a:t>
            </a:r>
          </a:p>
          <a:p>
            <a:pPr>
              <a:lnSpc>
                <a:spcPct val="90000"/>
              </a:lnSpc>
            </a:pPr>
            <a:endParaRPr lang="en-US" altLang="en-US" sz="2800" dirty="0"/>
          </a:p>
          <a:p>
            <a:pPr>
              <a:lnSpc>
                <a:spcPct val="90000"/>
              </a:lnSpc>
            </a:pPr>
            <a:r>
              <a:rPr lang="en-US" altLang="en-US" sz="2800" dirty="0"/>
              <a:t>Understand when and how to use non-pharmaceutical interventions</a:t>
            </a:r>
          </a:p>
          <a:p>
            <a:pPr>
              <a:lnSpc>
                <a:spcPct val="90000"/>
              </a:lnSpc>
            </a:pPr>
            <a:endParaRPr lang="en-US" altLang="en-US" sz="2800" dirty="0"/>
          </a:p>
          <a:p>
            <a:pPr>
              <a:lnSpc>
                <a:spcPct val="90000"/>
              </a:lnSpc>
            </a:pPr>
            <a:r>
              <a:rPr lang="en-US" altLang="en-US" sz="2800" dirty="0"/>
              <a:t>Describe the factors involved in using non-pharmaceutical interventions</a:t>
            </a:r>
          </a:p>
          <a:p>
            <a:pPr>
              <a:lnSpc>
                <a:spcPct val="90000"/>
              </a:lnSpc>
            </a:pPr>
            <a:endParaRPr lang="en-US" altLang="en-US" sz="2800" dirty="0"/>
          </a:p>
          <a:p>
            <a:pPr>
              <a:lnSpc>
                <a:spcPct val="90000"/>
              </a:lnSpc>
            </a:pPr>
            <a:r>
              <a:rPr lang="en-US" altLang="en-US" sz="2800" dirty="0"/>
              <a:t>List useful resources on non-pharmaceutical interventions</a:t>
            </a:r>
          </a:p>
          <a:p>
            <a:pPr>
              <a:lnSpc>
                <a:spcPct val="90000"/>
              </a:lnSpc>
            </a:pPr>
            <a:endParaRPr lang="en-US" altLang="en-US" dirty="0"/>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59148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0" y="-109511"/>
            <a:ext cx="8543418" cy="567298"/>
          </a:xfrm>
        </p:spPr>
        <p:txBody>
          <a:bodyPr/>
          <a:lstStyle/>
          <a:p>
            <a:r>
              <a:rPr lang="en-US" altLang="en-US" dirty="0"/>
              <a:t>Legal Considerations </a:t>
            </a:r>
          </a:p>
        </p:txBody>
      </p:sp>
      <p:sp>
        <p:nvSpPr>
          <p:cNvPr id="240643" name="Rectangle 3"/>
          <p:cNvSpPr>
            <a:spLocks noGrp="1" noChangeArrowheads="1"/>
          </p:cNvSpPr>
          <p:nvPr>
            <p:ph type="body" idx="1"/>
          </p:nvPr>
        </p:nvSpPr>
        <p:spPr>
          <a:xfrm>
            <a:off x="310897" y="1034187"/>
            <a:ext cx="8476264" cy="5082133"/>
          </a:xfrm>
        </p:spPr>
        <p:txBody>
          <a:bodyPr>
            <a:normAutofit fontScale="92500" lnSpcReduction="20000"/>
          </a:bodyPr>
          <a:lstStyle/>
          <a:p>
            <a:r>
              <a:rPr lang="en-US" altLang="en-US" sz="2800" dirty="0"/>
              <a:t>Health officials have legal authority </a:t>
            </a:r>
          </a:p>
          <a:p>
            <a:pPr lvl="1"/>
            <a:r>
              <a:rPr lang="en-US" altLang="en-US" sz="2400" dirty="0"/>
              <a:t>Laws differ by country </a:t>
            </a:r>
          </a:p>
          <a:p>
            <a:pPr lvl="1"/>
            <a:r>
              <a:rPr lang="en-US" altLang="en-US" sz="2400" dirty="0"/>
              <a:t>Review existing laws prior to a pandemic</a:t>
            </a:r>
          </a:p>
          <a:p>
            <a:pPr lvl="1"/>
            <a:endParaRPr lang="en-US" altLang="en-US" sz="2400" dirty="0"/>
          </a:p>
          <a:p>
            <a:r>
              <a:rPr lang="en-US" altLang="en-US" sz="2800" dirty="0"/>
              <a:t>Some questions to consider:</a:t>
            </a:r>
          </a:p>
          <a:p>
            <a:pPr lvl="1"/>
            <a:r>
              <a:rPr lang="en-US" altLang="en-US" sz="2400" dirty="0"/>
              <a:t>Which agency has legal authority?</a:t>
            </a:r>
          </a:p>
          <a:p>
            <a:pPr lvl="1"/>
            <a:r>
              <a:rPr lang="en-US" altLang="en-US" sz="2400" dirty="0"/>
              <a:t>Under what conditions can authority be used?</a:t>
            </a:r>
          </a:p>
          <a:p>
            <a:endParaRPr lang="en-US" altLang="en-US" sz="2800" dirty="0"/>
          </a:p>
          <a:p>
            <a:r>
              <a:rPr lang="en-US" altLang="en-US" sz="2800" dirty="0"/>
              <a:t>Administrative communication &amp; coordination</a:t>
            </a:r>
          </a:p>
          <a:p>
            <a:pPr lvl="1"/>
            <a:r>
              <a:rPr lang="en-US" altLang="en-US" sz="2400" dirty="0"/>
              <a:t>Define who will make decisions about which NPIs to use</a:t>
            </a:r>
          </a:p>
          <a:p>
            <a:pPr lvl="1"/>
            <a:r>
              <a:rPr lang="en-US" altLang="en-US" sz="2400" dirty="0"/>
              <a:t>Define who will be responsible for implementation and enforcement</a:t>
            </a:r>
          </a:p>
          <a:p>
            <a:pPr lvl="1"/>
            <a:r>
              <a:rPr lang="en-US" altLang="en-US" sz="2400" dirty="0"/>
              <a:t>Rapid response teams, MOH and WHO should communicate regularly and coordinate activities</a:t>
            </a:r>
          </a:p>
          <a:p>
            <a:pPr lvl="1"/>
            <a:endParaRPr lang="en-US" altLang="en-US" sz="2400" dirty="0"/>
          </a:p>
        </p:txBody>
      </p:sp>
      <p:sp>
        <p:nvSpPr>
          <p:cNvPr id="5" name="Text Box 4">
            <a:extLst>
              <a:ext uri="{FF2B5EF4-FFF2-40B4-BE49-F238E27FC236}">
                <a16:creationId xmlns:a16="http://schemas.microsoft.com/office/drawing/2014/main" id="{04C1FB1B-96C3-47F7-8B3D-83D71729DB22}"/>
              </a:ext>
            </a:extLst>
          </p:cNvPr>
          <p:cNvSpPr txBox="1">
            <a:spLocks noChangeArrowheads="1"/>
          </p:cNvSpPr>
          <p:nvPr/>
        </p:nvSpPr>
        <p:spPr bwMode="auto">
          <a:xfrm>
            <a:off x="85671" y="6017770"/>
            <a:ext cx="8823325"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lgn="ctr">
              <a:lnSpc>
                <a:spcPct val="90000"/>
              </a:lnSpc>
              <a:spcBef>
                <a:spcPct val="20000"/>
              </a:spcBef>
            </a:pPr>
            <a:r>
              <a:rPr lang="en-US" altLang="en-US" sz="2400" b="1" dirty="0"/>
              <a:t>Note: These considerations will vary by country </a:t>
            </a:r>
          </a:p>
          <a:p>
            <a:pPr algn="ctr">
              <a:spcBef>
                <a:spcPct val="50000"/>
              </a:spcBef>
            </a:pPr>
            <a:endParaRPr lang="en-US" altLang="en-US" dirty="0"/>
          </a:p>
        </p:txBody>
      </p:sp>
    </p:spTree>
    <p:extLst>
      <p:ext uri="{BB962C8B-B14F-4D97-AF65-F5344CB8AC3E}">
        <p14:creationId xmlns:p14="http://schemas.microsoft.com/office/powerpoint/2010/main" val="343927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94520" y="0"/>
            <a:ext cx="8543418" cy="567298"/>
          </a:xfrm>
        </p:spPr>
        <p:txBody>
          <a:bodyPr/>
          <a:lstStyle/>
          <a:p>
            <a:r>
              <a:rPr lang="en-US" altLang="en-US" dirty="0"/>
              <a:t>Ethical Considerations</a:t>
            </a:r>
          </a:p>
        </p:txBody>
      </p:sp>
      <p:sp>
        <p:nvSpPr>
          <p:cNvPr id="7" name="Rectangle 3"/>
          <p:cNvSpPr txBox="1">
            <a:spLocks noChangeArrowheads="1"/>
          </p:cNvSpPr>
          <p:nvPr/>
        </p:nvSpPr>
        <p:spPr>
          <a:xfrm>
            <a:off x="310897" y="921256"/>
            <a:ext cx="8229600" cy="7394669"/>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Calibri" panose="020F050202020403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Calibri" panose="020F050202020403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Calibri" panose="020F050202020403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Calibri" panose="020F050202020403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Balance individual liberty with community interests</a:t>
            </a:r>
          </a:p>
          <a:p>
            <a:pPr marL="0" indent="0">
              <a:buNone/>
            </a:pPr>
            <a:r>
              <a:rPr lang="en-US" sz="2400" dirty="0"/>
              <a:t> </a:t>
            </a:r>
          </a:p>
          <a:p>
            <a:r>
              <a:rPr lang="en-US" sz="2400" dirty="0"/>
              <a:t>Community-level measures may have secondary consequences such as economic loss and/or reduced availability of certain services</a:t>
            </a:r>
          </a:p>
          <a:p>
            <a:pPr marL="0" indent="0">
              <a:buNone/>
            </a:pPr>
            <a:endParaRPr lang="en-US" sz="2400" dirty="0"/>
          </a:p>
          <a:p>
            <a:r>
              <a:rPr lang="en-US" sz="2400" dirty="0"/>
              <a:t>Prior to implementation, communication is necessary with public to gain acceptance and cooperation</a:t>
            </a:r>
          </a:p>
          <a:p>
            <a:pPr marL="0" indent="0">
              <a:buNone/>
            </a:pPr>
            <a:endParaRPr lang="en-US" sz="2400" dirty="0"/>
          </a:p>
          <a:p>
            <a:r>
              <a:rPr lang="en-US" sz="2400" dirty="0"/>
              <a:t>Health authorities encouraged to be transparent and accountable</a:t>
            </a:r>
          </a:p>
          <a:p>
            <a:pPr marL="0" indent="0">
              <a:buNone/>
            </a:pPr>
            <a:endParaRPr lang="en-US" altLang="en-US" sz="2800" dirty="0"/>
          </a:p>
        </p:txBody>
      </p:sp>
      <p:sp>
        <p:nvSpPr>
          <p:cNvPr id="5" name="Text Box 4">
            <a:extLst>
              <a:ext uri="{FF2B5EF4-FFF2-40B4-BE49-F238E27FC236}">
                <a16:creationId xmlns:a16="http://schemas.microsoft.com/office/drawing/2014/main" id="{3C0C0B22-677F-4608-8E52-FB7981A330A1}"/>
              </a:ext>
            </a:extLst>
          </p:cNvPr>
          <p:cNvSpPr txBox="1">
            <a:spLocks noChangeArrowheads="1"/>
          </p:cNvSpPr>
          <p:nvPr/>
        </p:nvSpPr>
        <p:spPr bwMode="auto">
          <a:xfrm>
            <a:off x="94520" y="6017770"/>
            <a:ext cx="8823325"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lgn="ctr">
              <a:lnSpc>
                <a:spcPct val="90000"/>
              </a:lnSpc>
              <a:spcBef>
                <a:spcPct val="20000"/>
              </a:spcBef>
            </a:pPr>
            <a:r>
              <a:rPr lang="en-US" altLang="en-US" sz="2400" b="1" dirty="0"/>
              <a:t>Note: These considerations will vary by country </a:t>
            </a:r>
          </a:p>
          <a:p>
            <a:pPr algn="ctr">
              <a:spcBef>
                <a:spcPct val="50000"/>
              </a:spcBef>
            </a:pPr>
            <a:endParaRPr lang="en-US" altLang="en-US" dirty="0"/>
          </a:p>
        </p:txBody>
      </p:sp>
    </p:spTree>
    <p:extLst>
      <p:ext uri="{BB962C8B-B14F-4D97-AF65-F5344CB8AC3E}">
        <p14:creationId xmlns:p14="http://schemas.microsoft.com/office/powerpoint/2010/main" val="298048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545"/>
            <a:ext cx="8543418" cy="567298"/>
          </a:xfrm>
        </p:spPr>
        <p:txBody>
          <a:bodyPr/>
          <a:lstStyle/>
          <a:p>
            <a:r>
              <a:rPr lang="en-US" dirty="0"/>
              <a:t> Discussion Questions</a:t>
            </a:r>
          </a:p>
        </p:txBody>
      </p:sp>
      <p:sp>
        <p:nvSpPr>
          <p:cNvPr id="3" name="Content Placeholder 2"/>
          <p:cNvSpPr>
            <a:spLocks noGrp="1"/>
          </p:cNvSpPr>
          <p:nvPr>
            <p:ph idx="1"/>
          </p:nvPr>
        </p:nvSpPr>
        <p:spPr>
          <a:xfrm>
            <a:off x="467806" y="1799512"/>
            <a:ext cx="8229600" cy="4525963"/>
          </a:xfrm>
        </p:spPr>
        <p:txBody>
          <a:bodyPr>
            <a:normAutofit/>
          </a:bodyPr>
          <a:lstStyle/>
          <a:p>
            <a:r>
              <a:rPr lang="en-US" sz="2800" dirty="0"/>
              <a:t>Who has the authority to </a:t>
            </a:r>
            <a:r>
              <a:rPr lang="en-US" sz="2800" dirty="0">
                <a:solidFill>
                  <a:srgbClr val="4A4D51"/>
                </a:solidFill>
              </a:rPr>
              <a:t>issue recommendations or orders about NPIs in your country / location</a:t>
            </a:r>
            <a:r>
              <a:rPr lang="en-US" sz="2800" dirty="0"/>
              <a:t>, and who enforces those orders?</a:t>
            </a:r>
          </a:p>
          <a:p>
            <a:endParaRPr lang="en-US" sz="2800" dirty="0"/>
          </a:p>
          <a:p>
            <a:r>
              <a:rPr lang="en-US" sz="2800" dirty="0"/>
              <a:t>Consider the ethical issues involved with quarantine and/or isolation restrictions. In your country, what are some strategies to ensure compliance, while taking into account ethical issues, that have been used or could be used?</a:t>
            </a:r>
          </a:p>
          <a:p>
            <a:endParaRPr lang="en-US" sz="2800" dirty="0"/>
          </a:p>
          <a:p>
            <a:endParaRPr lang="en-US" sz="2800"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76797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8294" y="4477176"/>
            <a:ext cx="5234612" cy="1479948"/>
          </a:xfrm>
        </p:spPr>
        <p:txBody>
          <a:bodyPr>
            <a:normAutofit fontScale="90000"/>
          </a:bodyPr>
          <a:lstStyle/>
          <a:p>
            <a:r>
              <a:rPr lang="en-US" dirty="0"/>
              <a:t>Preparedness and Response Framework for Pandemic Influenza </a:t>
            </a:r>
          </a:p>
        </p:txBody>
      </p:sp>
    </p:spTree>
    <p:extLst>
      <p:ext uri="{BB962C8B-B14F-4D97-AF65-F5344CB8AC3E}">
        <p14:creationId xmlns:p14="http://schemas.microsoft.com/office/powerpoint/2010/main" val="38844299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8" y="-26025"/>
            <a:ext cx="8543418" cy="567298"/>
          </a:xfrm>
        </p:spPr>
        <p:txBody>
          <a:bodyPr/>
          <a:lstStyle/>
          <a:p>
            <a:r>
              <a:rPr lang="en-US" dirty="0"/>
              <a:t>Phases and Intervals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368" y="777889"/>
            <a:ext cx="9108632" cy="5890909"/>
          </a:xfrm>
        </p:spPr>
      </p:pic>
      <p:sp>
        <p:nvSpPr>
          <p:cNvPr id="5" name="Down Arrow 4"/>
          <p:cNvSpPr/>
          <p:nvPr/>
        </p:nvSpPr>
        <p:spPr>
          <a:xfrm>
            <a:off x="4303777" y="3530303"/>
            <a:ext cx="243840" cy="386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27509" y="3177719"/>
            <a:ext cx="904240" cy="369332"/>
          </a:xfrm>
          <a:prstGeom prst="rect">
            <a:avLst/>
          </a:prstGeom>
          <a:noFill/>
        </p:spPr>
        <p:txBody>
          <a:bodyPr wrap="square" rtlCol="0">
            <a:spAutoFit/>
          </a:bodyPr>
          <a:lstStyle/>
          <a:p>
            <a:r>
              <a:rPr lang="en-US" dirty="0"/>
              <a:t>NPIs</a:t>
            </a:r>
          </a:p>
        </p:txBody>
      </p:sp>
      <p:sp>
        <p:nvSpPr>
          <p:cNvPr id="7" name="Down Arrow 6"/>
          <p:cNvSpPr/>
          <p:nvPr/>
        </p:nvSpPr>
        <p:spPr>
          <a:xfrm>
            <a:off x="5002991" y="3160971"/>
            <a:ext cx="243840" cy="386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836778" y="2791639"/>
            <a:ext cx="904240" cy="369332"/>
          </a:xfrm>
          <a:prstGeom prst="rect">
            <a:avLst/>
          </a:prstGeom>
          <a:noFill/>
        </p:spPr>
        <p:txBody>
          <a:bodyPr wrap="square" rtlCol="0">
            <a:spAutoFit/>
          </a:bodyPr>
          <a:lstStyle/>
          <a:p>
            <a:r>
              <a:rPr lang="en-US" dirty="0"/>
              <a:t>NPIs</a:t>
            </a:r>
          </a:p>
        </p:txBody>
      </p:sp>
      <p:sp>
        <p:nvSpPr>
          <p:cNvPr id="9" name="Down Arrow 8"/>
          <p:cNvSpPr/>
          <p:nvPr/>
        </p:nvSpPr>
        <p:spPr>
          <a:xfrm>
            <a:off x="5533137" y="2559086"/>
            <a:ext cx="243840" cy="386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66924" y="2189754"/>
            <a:ext cx="904240" cy="369332"/>
          </a:xfrm>
          <a:prstGeom prst="rect">
            <a:avLst/>
          </a:prstGeom>
          <a:noFill/>
        </p:spPr>
        <p:txBody>
          <a:bodyPr wrap="square" rtlCol="0">
            <a:spAutoFit/>
          </a:bodyPr>
          <a:lstStyle/>
          <a:p>
            <a:r>
              <a:rPr lang="en-US" dirty="0"/>
              <a:t>NPIs</a:t>
            </a:r>
          </a:p>
        </p:txBody>
      </p:sp>
      <p:sp>
        <p:nvSpPr>
          <p:cNvPr id="11" name="Right Arrow 10"/>
          <p:cNvSpPr/>
          <p:nvPr/>
        </p:nvSpPr>
        <p:spPr>
          <a:xfrm>
            <a:off x="914846" y="4201502"/>
            <a:ext cx="7924354" cy="19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37829" y="4115724"/>
            <a:ext cx="904240" cy="369332"/>
          </a:xfrm>
          <a:prstGeom prst="rect">
            <a:avLst/>
          </a:prstGeom>
          <a:noFill/>
        </p:spPr>
        <p:txBody>
          <a:bodyPr wrap="square" rtlCol="0">
            <a:spAutoFit/>
          </a:bodyPr>
          <a:lstStyle/>
          <a:p>
            <a:r>
              <a:rPr lang="en-US" dirty="0"/>
              <a:t>NPIs</a:t>
            </a:r>
          </a:p>
        </p:txBody>
      </p:sp>
    </p:spTree>
    <p:extLst>
      <p:ext uri="{BB962C8B-B14F-4D97-AF65-F5344CB8AC3E}">
        <p14:creationId xmlns:p14="http://schemas.microsoft.com/office/powerpoint/2010/main" val="14223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7716" y="4632042"/>
            <a:ext cx="4094415" cy="1376774"/>
          </a:xfrm>
        </p:spPr>
        <p:txBody>
          <a:bodyPr>
            <a:normAutofit fontScale="90000"/>
          </a:bodyPr>
          <a:lstStyle/>
          <a:p>
            <a:r>
              <a:rPr lang="en-US" altLang="en-US" dirty="0"/>
              <a:t>Implementation of Non-Pharmaceutical Interventions </a:t>
            </a:r>
            <a:endParaRPr lang="en-US" dirty="0"/>
          </a:p>
        </p:txBody>
      </p:sp>
    </p:spTree>
    <p:extLst>
      <p:ext uri="{BB962C8B-B14F-4D97-AF65-F5344CB8AC3E}">
        <p14:creationId xmlns:p14="http://schemas.microsoft.com/office/powerpoint/2010/main" val="39251546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92039" y="-80328"/>
            <a:ext cx="8543418" cy="567298"/>
          </a:xfrm>
        </p:spPr>
        <p:txBody>
          <a:bodyPr/>
          <a:lstStyle/>
          <a:p>
            <a:r>
              <a:rPr lang="en-US" altLang="en-US" dirty="0"/>
              <a:t>Coordination</a:t>
            </a:r>
          </a:p>
        </p:txBody>
      </p:sp>
      <p:sp>
        <p:nvSpPr>
          <p:cNvPr id="259075" name="Rectangle 3"/>
          <p:cNvSpPr>
            <a:spLocks noGrp="1" noChangeArrowheads="1"/>
          </p:cNvSpPr>
          <p:nvPr>
            <p:ph type="body" idx="1"/>
          </p:nvPr>
        </p:nvSpPr>
        <p:spPr>
          <a:xfrm>
            <a:off x="310896" y="1227227"/>
            <a:ext cx="8579103" cy="4525963"/>
          </a:xfrm>
        </p:spPr>
        <p:txBody>
          <a:bodyPr>
            <a:normAutofit fontScale="92500" lnSpcReduction="10000"/>
          </a:bodyPr>
          <a:lstStyle/>
          <a:p>
            <a:pPr marL="0" indent="0">
              <a:lnSpc>
                <a:spcPct val="90000"/>
              </a:lnSpc>
              <a:buNone/>
            </a:pPr>
            <a:r>
              <a:rPr lang="en-US" altLang="en-US" sz="2800" dirty="0"/>
              <a:t>Multi-sectoral government agencies, public health organizations, community organizations, etc. must work together</a:t>
            </a:r>
          </a:p>
          <a:p>
            <a:pPr marL="0" indent="0">
              <a:lnSpc>
                <a:spcPct val="90000"/>
              </a:lnSpc>
              <a:buNone/>
            </a:pPr>
            <a:endParaRPr lang="en-US" altLang="en-US" sz="2800" dirty="0"/>
          </a:p>
          <a:p>
            <a:pPr marL="0" indent="0">
              <a:lnSpc>
                <a:spcPct val="90000"/>
              </a:lnSpc>
              <a:buNone/>
            </a:pPr>
            <a:r>
              <a:rPr lang="en-US" altLang="en-US" sz="2800" dirty="0"/>
              <a:t>Risk Communications is Essential – earliest involvement is key</a:t>
            </a:r>
          </a:p>
          <a:p>
            <a:pPr lvl="1">
              <a:lnSpc>
                <a:spcPct val="90000"/>
              </a:lnSpc>
            </a:pPr>
            <a:r>
              <a:rPr lang="en-US" altLang="en-US" sz="2400" dirty="0"/>
              <a:t>Help spread health messages – Risk Communication is key to enhancing these measures’ effectiveness</a:t>
            </a:r>
          </a:p>
          <a:p>
            <a:pPr lvl="1">
              <a:lnSpc>
                <a:spcPct val="90000"/>
              </a:lnSpc>
            </a:pPr>
            <a:r>
              <a:rPr lang="en-US" altLang="en-US" sz="2400" dirty="0"/>
              <a:t>Get community acceptance / “buy in”  for interventions</a:t>
            </a:r>
          </a:p>
          <a:p>
            <a:pPr lvl="1">
              <a:lnSpc>
                <a:spcPct val="90000"/>
              </a:lnSpc>
            </a:pPr>
            <a:r>
              <a:rPr lang="en-US" altLang="en-US" sz="2400" dirty="0"/>
              <a:t>Assist directly with health monitoring, medical care, etc.</a:t>
            </a:r>
          </a:p>
          <a:p>
            <a:pPr lvl="1">
              <a:lnSpc>
                <a:spcPct val="90000"/>
              </a:lnSpc>
            </a:pPr>
            <a:r>
              <a:rPr lang="en-US" altLang="en-US" sz="2400" dirty="0"/>
              <a:t>Develop a Risk Communications plan including NPIs before event takes place</a:t>
            </a:r>
          </a:p>
          <a:p>
            <a:pPr marL="0" indent="0">
              <a:lnSpc>
                <a:spcPct val="90000"/>
              </a:lnSpc>
              <a:buNone/>
            </a:pPr>
            <a:r>
              <a:rPr lang="en-US" altLang="en-US" sz="2800" dirty="0"/>
              <a:t>Planning is key to successful implementation</a:t>
            </a:r>
          </a:p>
        </p:txBody>
      </p:sp>
      <p:sp>
        <p:nvSpPr>
          <p:cNvPr id="259076" name="Text Box 4"/>
          <p:cNvSpPr txBox="1">
            <a:spLocks noChangeArrowheads="1"/>
          </p:cNvSpPr>
          <p:nvPr/>
        </p:nvSpPr>
        <p:spPr bwMode="auto">
          <a:xfrm>
            <a:off x="92039" y="6017770"/>
            <a:ext cx="8823325"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lnSpc>
                <a:spcPct val="90000"/>
              </a:lnSpc>
              <a:spcBef>
                <a:spcPct val="20000"/>
              </a:spcBef>
            </a:pPr>
            <a:r>
              <a:rPr lang="en-US" altLang="en-US" sz="2400" b="1" dirty="0"/>
              <a:t>Note: This process must be adapted specifically to each country </a:t>
            </a:r>
          </a:p>
          <a:p>
            <a:pPr algn="ctr">
              <a:spcBef>
                <a:spcPct val="50000"/>
              </a:spcBef>
            </a:pPr>
            <a:endParaRPr lang="en-US" altLang="en-US" dirty="0"/>
          </a:p>
        </p:txBody>
      </p:sp>
    </p:spTree>
    <p:extLst>
      <p:ext uri="{BB962C8B-B14F-4D97-AF65-F5344CB8AC3E}">
        <p14:creationId xmlns:p14="http://schemas.microsoft.com/office/powerpoint/2010/main" val="349976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0" y="-70601"/>
            <a:ext cx="8543418" cy="567298"/>
          </a:xfrm>
        </p:spPr>
        <p:txBody>
          <a:bodyPr/>
          <a:lstStyle/>
          <a:p>
            <a:r>
              <a:rPr lang="en-US" altLang="en-US" dirty="0"/>
              <a:t>Concurrent Measures</a:t>
            </a:r>
          </a:p>
        </p:txBody>
      </p:sp>
      <p:sp>
        <p:nvSpPr>
          <p:cNvPr id="295939" name="Rectangle 3"/>
          <p:cNvSpPr>
            <a:spLocks noGrp="1" noChangeArrowheads="1"/>
          </p:cNvSpPr>
          <p:nvPr>
            <p:ph type="body" idx="1"/>
          </p:nvPr>
        </p:nvSpPr>
        <p:spPr/>
        <p:txBody>
          <a:bodyPr/>
          <a:lstStyle/>
          <a:p>
            <a:r>
              <a:rPr lang="en-US" altLang="en-US" sz="2800" dirty="0"/>
              <a:t>Combining measures may enhance effectiveness</a:t>
            </a:r>
          </a:p>
          <a:p>
            <a:pPr>
              <a:lnSpc>
                <a:spcPct val="90000"/>
              </a:lnSpc>
              <a:buFontTx/>
              <a:buNone/>
            </a:pPr>
            <a:endParaRPr lang="en-US" altLang="en-US" sz="2800" dirty="0"/>
          </a:p>
          <a:p>
            <a:pPr>
              <a:lnSpc>
                <a:spcPct val="90000"/>
              </a:lnSpc>
            </a:pPr>
            <a:r>
              <a:rPr lang="en-US" altLang="en-US" sz="2800" dirty="0"/>
              <a:t>Early implementation is essential</a:t>
            </a:r>
          </a:p>
          <a:p>
            <a:pPr>
              <a:lnSpc>
                <a:spcPct val="90000"/>
              </a:lnSpc>
            </a:pPr>
            <a:endParaRPr lang="en-US" altLang="en-US" sz="2800" dirty="0"/>
          </a:p>
          <a:p>
            <a:pPr>
              <a:lnSpc>
                <a:spcPct val="90000"/>
              </a:lnSpc>
            </a:pPr>
            <a:r>
              <a:rPr lang="en-US" altLang="en-US" sz="2800" dirty="0"/>
              <a:t>NPIs can delay spread of disease, allowing time for vaccine development and other response measures</a:t>
            </a:r>
          </a:p>
          <a:p>
            <a:pPr lvl="1">
              <a:lnSpc>
                <a:spcPct val="90000"/>
              </a:lnSpc>
              <a:buFontTx/>
              <a:buNone/>
            </a:pPr>
            <a:endParaRPr lang="en-US" altLang="en-US" sz="2400" dirty="0"/>
          </a:p>
          <a:p>
            <a:pPr lvl="1">
              <a:lnSpc>
                <a:spcPct val="90000"/>
              </a:lnSpc>
            </a:pPr>
            <a:endParaRPr lang="en-US" altLang="en-US" sz="2400" dirty="0"/>
          </a:p>
        </p:txBody>
      </p:sp>
    </p:spTree>
    <p:extLst>
      <p:ext uri="{BB962C8B-B14F-4D97-AF65-F5344CB8AC3E}">
        <p14:creationId xmlns:p14="http://schemas.microsoft.com/office/powerpoint/2010/main" val="3869060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53988" y="-90056"/>
            <a:ext cx="8543418" cy="567298"/>
          </a:xfrm>
        </p:spPr>
        <p:txBody>
          <a:bodyPr/>
          <a:lstStyle/>
          <a:p>
            <a:r>
              <a:rPr lang="en-US" altLang="en-US" dirty="0"/>
              <a:t>Health Monitoring and Medical Care</a:t>
            </a:r>
          </a:p>
        </p:txBody>
      </p:sp>
      <p:sp>
        <p:nvSpPr>
          <p:cNvPr id="269315" name="Rectangle 3"/>
          <p:cNvSpPr>
            <a:spLocks noGrp="1" noChangeArrowheads="1"/>
          </p:cNvSpPr>
          <p:nvPr>
            <p:ph type="body" idx="1"/>
          </p:nvPr>
        </p:nvSpPr>
        <p:spPr/>
        <p:txBody>
          <a:bodyPr/>
          <a:lstStyle/>
          <a:p>
            <a:r>
              <a:rPr lang="en-US" altLang="en-US" sz="2800" dirty="0"/>
              <a:t>Self-monitoring for illness may reduce burden on hospitals and clinics</a:t>
            </a:r>
          </a:p>
          <a:p>
            <a:pPr lvl="1"/>
            <a:r>
              <a:rPr lang="en-US" altLang="en-US" sz="2400" dirty="0"/>
              <a:t>Hotlines to answer questions about signs and symptoms</a:t>
            </a:r>
          </a:p>
          <a:p>
            <a:pPr lvl="1"/>
            <a:endParaRPr lang="en-US" altLang="en-US" sz="2400" dirty="0"/>
          </a:p>
          <a:p>
            <a:r>
              <a:rPr lang="en-US" altLang="en-US" sz="2800" dirty="0"/>
              <a:t>Effective medical care requires well trained staff</a:t>
            </a:r>
          </a:p>
          <a:p>
            <a:pPr lvl="1"/>
            <a:r>
              <a:rPr lang="en-US" altLang="en-US" sz="2400" dirty="0"/>
              <a:t>Ensure health care providers are available</a:t>
            </a:r>
          </a:p>
          <a:p>
            <a:pPr lvl="1"/>
            <a:endParaRPr lang="en-US" altLang="en-US" dirty="0"/>
          </a:p>
        </p:txBody>
      </p:sp>
    </p:spTree>
    <p:extLst>
      <p:ext uri="{BB962C8B-B14F-4D97-AF65-F5344CB8AC3E}">
        <p14:creationId xmlns:p14="http://schemas.microsoft.com/office/powerpoint/2010/main" val="403684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33338" y="-99784"/>
            <a:ext cx="8543418" cy="567298"/>
          </a:xfrm>
        </p:spPr>
        <p:txBody>
          <a:bodyPr/>
          <a:lstStyle/>
          <a:p>
            <a:r>
              <a:rPr lang="en-US" altLang="en-US" dirty="0"/>
              <a:t>Evaluation</a:t>
            </a:r>
          </a:p>
        </p:txBody>
      </p:sp>
      <p:sp>
        <p:nvSpPr>
          <p:cNvPr id="271363" name="Rectangle 3"/>
          <p:cNvSpPr>
            <a:spLocks noGrp="1" noChangeArrowheads="1"/>
          </p:cNvSpPr>
          <p:nvPr>
            <p:ph type="body" idx="1"/>
          </p:nvPr>
        </p:nvSpPr>
        <p:spPr>
          <a:xfrm>
            <a:off x="290247" y="969116"/>
            <a:ext cx="8229600" cy="5308135"/>
          </a:xfrm>
        </p:spPr>
        <p:txBody>
          <a:bodyPr>
            <a:normAutofit lnSpcReduction="10000"/>
          </a:bodyPr>
          <a:lstStyle/>
          <a:p>
            <a:r>
              <a:rPr lang="en-US" altLang="en-US" sz="2800" dirty="0"/>
              <a:t>More evidence about NPIs is needed </a:t>
            </a:r>
          </a:p>
          <a:p>
            <a:pPr lvl="1"/>
            <a:r>
              <a:rPr lang="en-US" altLang="en-US" sz="2400" dirty="0"/>
              <a:t>Opportunity to add to the body of evidence</a:t>
            </a:r>
          </a:p>
          <a:p>
            <a:endParaRPr lang="en-US" altLang="en-US" sz="2800" dirty="0"/>
          </a:p>
          <a:p>
            <a:r>
              <a:rPr lang="en-US" altLang="en-US" sz="2800" dirty="0"/>
              <a:t>Consider creating plan to evaluate effectiveness of NPIs prior to novel virus outbreak or pandemic</a:t>
            </a:r>
          </a:p>
          <a:p>
            <a:pPr lvl="1"/>
            <a:r>
              <a:rPr lang="en-US" sz="2400" dirty="0"/>
              <a:t>Degree of transmission and severity of the evolving pandemic</a:t>
            </a:r>
          </a:p>
          <a:p>
            <a:pPr lvl="1"/>
            <a:r>
              <a:rPr lang="en-US" sz="2400" dirty="0"/>
              <a:t>Type and degree of NPI implementation</a:t>
            </a:r>
          </a:p>
          <a:p>
            <a:pPr lvl="1"/>
            <a:r>
              <a:rPr lang="en-US" sz="2400" dirty="0"/>
              <a:t>Level of compliance with NPI measures and the emergence of intervention fatigue</a:t>
            </a:r>
          </a:p>
          <a:p>
            <a:pPr lvl="1"/>
            <a:r>
              <a:rPr lang="en-US" sz="2400" dirty="0"/>
              <a:t>Effectiveness of NPIs in mitigating pandemic impact</a:t>
            </a:r>
          </a:p>
          <a:p>
            <a:pPr lvl="1"/>
            <a:r>
              <a:rPr lang="en-US" sz="2400" dirty="0"/>
              <a:t>Secondary consequences of NPIs and the effectiveness of strategies to mitigate them</a:t>
            </a:r>
          </a:p>
          <a:p>
            <a:pPr lvl="1"/>
            <a:endParaRPr lang="en-US" altLang="en-US" sz="2400" dirty="0"/>
          </a:p>
          <a:p>
            <a:pPr lvl="1"/>
            <a:endParaRPr lang="en-US" altLang="en-US" dirty="0"/>
          </a:p>
        </p:txBody>
      </p:sp>
    </p:spTree>
    <p:extLst>
      <p:ext uri="{BB962C8B-B14F-4D97-AF65-F5344CB8AC3E}">
        <p14:creationId xmlns:p14="http://schemas.microsoft.com/office/powerpoint/2010/main" val="400170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85894" y="-80328"/>
            <a:ext cx="8543418" cy="567298"/>
          </a:xfrm>
        </p:spPr>
        <p:txBody>
          <a:bodyPr/>
          <a:lstStyle/>
          <a:p>
            <a:r>
              <a:rPr lang="en-US" altLang="en-US" dirty="0"/>
              <a:t>Session Outline</a:t>
            </a:r>
          </a:p>
        </p:txBody>
      </p:sp>
      <p:sp>
        <p:nvSpPr>
          <p:cNvPr id="169987" name="Rectangle 3"/>
          <p:cNvSpPr>
            <a:spLocks noGrp="1" noChangeArrowheads="1"/>
          </p:cNvSpPr>
          <p:nvPr>
            <p:ph type="body" idx="1"/>
          </p:nvPr>
        </p:nvSpPr>
        <p:spPr>
          <a:xfrm>
            <a:off x="310897" y="1145947"/>
            <a:ext cx="8229600" cy="4525963"/>
          </a:xfrm>
        </p:spPr>
        <p:txBody>
          <a:bodyPr/>
          <a:lstStyle/>
          <a:p>
            <a:pPr marL="660400" indent="-660400">
              <a:buFontTx/>
              <a:buNone/>
            </a:pPr>
            <a:endParaRPr lang="en-US" altLang="en-US" dirty="0"/>
          </a:p>
          <a:p>
            <a:pPr marL="660400" indent="-660400">
              <a:buFontTx/>
              <a:buNone/>
            </a:pPr>
            <a:endParaRPr lang="en-US" altLang="en-US" dirty="0"/>
          </a:p>
          <a:p>
            <a:pPr marL="1035050" lvl="1" indent="-577850">
              <a:buFontTx/>
              <a:buNone/>
            </a:pPr>
            <a:endParaRPr lang="en-US" altLang="en-US" dirty="0"/>
          </a:p>
          <a:p>
            <a:pPr marL="1035050" lvl="1" indent="-577850">
              <a:buFontTx/>
              <a:buNone/>
            </a:pPr>
            <a:endParaRPr lang="en-US" altLang="en-US" dirty="0"/>
          </a:p>
          <a:p>
            <a:pPr marL="1035050" lvl="1" indent="-577850">
              <a:buFontTx/>
              <a:buNone/>
            </a:pPr>
            <a:endParaRPr lang="en-US" altLang="en-US" dirty="0"/>
          </a:p>
        </p:txBody>
      </p:sp>
      <p:sp>
        <p:nvSpPr>
          <p:cNvPr id="169988" name="Rectangle 4"/>
          <p:cNvSpPr>
            <a:spLocks noChangeArrowheads="1"/>
          </p:cNvSpPr>
          <p:nvPr/>
        </p:nvSpPr>
        <p:spPr bwMode="auto">
          <a:xfrm>
            <a:off x="433412" y="1227455"/>
            <a:ext cx="844296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fontAlgn="base">
              <a:spcBef>
                <a:spcPct val="20000"/>
              </a:spcBef>
              <a:spcAft>
                <a:spcPct val="0"/>
              </a:spcAft>
              <a:buChar char="»"/>
              <a:defRPr sz="2000" b="1">
                <a:solidFill>
                  <a:schemeClr val="tx1"/>
                </a:solidFill>
                <a:latin typeface="Arial" panose="020B0604020202020204" pitchFamily="34" charset="0"/>
              </a:defRPr>
            </a:lvl6pPr>
            <a:lvl7pPr marL="2971800" indent="-228600" fontAlgn="base">
              <a:spcBef>
                <a:spcPct val="20000"/>
              </a:spcBef>
              <a:spcAft>
                <a:spcPct val="0"/>
              </a:spcAft>
              <a:buChar char="»"/>
              <a:defRPr sz="2000" b="1">
                <a:solidFill>
                  <a:schemeClr val="tx1"/>
                </a:solidFill>
                <a:latin typeface="Arial" panose="020B0604020202020204" pitchFamily="34" charset="0"/>
              </a:defRPr>
            </a:lvl7pPr>
            <a:lvl8pPr marL="3429000" indent="-228600" fontAlgn="base">
              <a:spcBef>
                <a:spcPct val="20000"/>
              </a:spcBef>
              <a:spcAft>
                <a:spcPct val="0"/>
              </a:spcAft>
              <a:buChar char="»"/>
              <a:defRPr sz="2000" b="1">
                <a:solidFill>
                  <a:schemeClr val="tx1"/>
                </a:solidFill>
                <a:latin typeface="Arial" panose="020B0604020202020204" pitchFamily="34" charset="0"/>
              </a:defRPr>
            </a:lvl8pPr>
            <a:lvl9pPr marL="3886200" indent="-228600" fontAlgn="base">
              <a:spcBef>
                <a:spcPct val="20000"/>
              </a:spcBef>
              <a:spcAft>
                <a:spcPct val="0"/>
              </a:spcAft>
              <a:buChar char="»"/>
              <a:defRPr sz="2000" b="1">
                <a:solidFill>
                  <a:schemeClr val="tx1"/>
                </a:solidFill>
                <a:latin typeface="Arial" panose="020B0604020202020204" pitchFamily="34" charset="0"/>
              </a:defRPr>
            </a:lvl9pPr>
          </a:lstStyle>
          <a:p>
            <a:pPr>
              <a:lnSpc>
                <a:spcPct val="90000"/>
              </a:lnSpc>
              <a:buClr>
                <a:srgbClr val="0070C0"/>
              </a:buClr>
              <a:buFont typeface="Arial"/>
              <a:buChar char="•"/>
            </a:pPr>
            <a:r>
              <a:rPr lang="en-US" altLang="en-US" b="0" dirty="0">
                <a:latin typeface="Calibri" panose="020F0502020204030204" pitchFamily="34" charset="0"/>
                <a:cs typeface="Arial" panose="020B0604020202020204" pitchFamily="34" charset="0"/>
              </a:rPr>
              <a:t>Overview of non-pharmaceutical Interventions</a:t>
            </a:r>
          </a:p>
          <a:p>
            <a:pPr>
              <a:lnSpc>
                <a:spcPct val="90000"/>
              </a:lnSpc>
              <a:buClr>
                <a:srgbClr val="0070C0"/>
              </a:buClr>
              <a:buFont typeface="Arial"/>
              <a:buChar char="•"/>
            </a:pPr>
            <a:r>
              <a:rPr lang="en-US" altLang="en-US" b="0" dirty="0">
                <a:latin typeface="Calibri" panose="020F0502020204030204" pitchFamily="34" charset="0"/>
                <a:cs typeface="Arial" panose="020B0604020202020204" pitchFamily="34" charset="0"/>
              </a:rPr>
              <a:t>Legal and ethical considerations</a:t>
            </a:r>
          </a:p>
          <a:p>
            <a:pPr>
              <a:lnSpc>
                <a:spcPct val="90000"/>
              </a:lnSpc>
              <a:buClr>
                <a:srgbClr val="0070C0"/>
              </a:buClr>
              <a:buFont typeface="Arial"/>
              <a:buChar char="•"/>
            </a:pPr>
            <a:r>
              <a:rPr lang="en-US" b="0" dirty="0">
                <a:latin typeface="Calibri" panose="020F0502020204030204" pitchFamily="34" charset="0"/>
                <a:cs typeface="Arial" panose="020B0604020202020204" pitchFamily="34" charset="0"/>
              </a:rPr>
              <a:t>Preparedness and response framework for pandemic influenza </a:t>
            </a:r>
          </a:p>
          <a:p>
            <a:pPr>
              <a:lnSpc>
                <a:spcPct val="90000"/>
              </a:lnSpc>
              <a:buClr>
                <a:srgbClr val="0070C0"/>
              </a:buClr>
              <a:buFont typeface="Arial"/>
              <a:buChar char="•"/>
            </a:pPr>
            <a:r>
              <a:rPr lang="en-US" altLang="en-US" b="0" dirty="0">
                <a:latin typeface="Calibri" panose="020F0502020204030204" pitchFamily="34" charset="0"/>
                <a:cs typeface="Arial" panose="020B0604020202020204" pitchFamily="34" charset="0"/>
              </a:rPr>
              <a:t>Implementation of non-pharmaceutical interventions</a:t>
            </a:r>
          </a:p>
          <a:p>
            <a:pPr>
              <a:lnSpc>
                <a:spcPct val="90000"/>
              </a:lnSpc>
              <a:buClr>
                <a:srgbClr val="0070C0"/>
              </a:buClr>
              <a:buFont typeface="Arial"/>
              <a:buChar char="•"/>
            </a:pPr>
            <a:r>
              <a:rPr lang="en-US" altLang="en-US" b="0" dirty="0">
                <a:latin typeface="Calibri" panose="020F0502020204030204" pitchFamily="34" charset="0"/>
                <a:cs typeface="Arial" panose="020B0604020202020204" pitchFamily="34" charset="0"/>
              </a:rPr>
              <a:t>Useful resources</a:t>
            </a:r>
          </a:p>
          <a:p>
            <a:pPr>
              <a:lnSpc>
                <a:spcPct val="90000"/>
              </a:lnSpc>
              <a:buClr>
                <a:srgbClr val="0070C0"/>
              </a:buClr>
              <a:buFont typeface="Arial"/>
              <a:buChar char="•"/>
            </a:pPr>
            <a:endParaRPr lang="en-US" altLang="en-US" sz="2800" b="0" dirty="0">
              <a:latin typeface="Calibri" panose="020F0502020204030204" pitchFamily="34" charset="0"/>
              <a:cs typeface="Arial" panose="020B0604020202020204" pitchFamily="34" charset="0"/>
            </a:endParaRPr>
          </a:p>
          <a:p>
            <a:endParaRPr lang="en-US" altLang="en-US" dirty="0">
              <a:latin typeface="Calibri" panose="020F0502020204030204" pitchFamily="34" charset="0"/>
            </a:endParaRPr>
          </a:p>
        </p:txBody>
      </p:sp>
    </p:spTree>
    <p:extLst>
      <p:ext uri="{BB962C8B-B14F-4D97-AF65-F5344CB8AC3E}">
        <p14:creationId xmlns:p14="http://schemas.microsoft.com/office/powerpoint/2010/main" val="3872114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80328"/>
            <a:ext cx="8543418" cy="567298"/>
          </a:xfrm>
        </p:spPr>
        <p:txBody>
          <a:bodyPr/>
          <a:lstStyle/>
          <a:p>
            <a:r>
              <a:rPr lang="en-US" altLang="en-US" dirty="0"/>
              <a:t>Scaling Back</a:t>
            </a:r>
          </a:p>
        </p:txBody>
      </p:sp>
      <p:sp>
        <p:nvSpPr>
          <p:cNvPr id="273411" name="Rectangle 3"/>
          <p:cNvSpPr>
            <a:spLocks noGrp="1" noChangeArrowheads="1"/>
          </p:cNvSpPr>
          <p:nvPr>
            <p:ph type="body" idx="1"/>
          </p:nvPr>
        </p:nvSpPr>
        <p:spPr/>
        <p:txBody>
          <a:bodyPr>
            <a:normAutofit/>
          </a:bodyPr>
          <a:lstStyle/>
          <a:p>
            <a:pPr marL="0" indent="0">
              <a:buNone/>
            </a:pPr>
            <a:r>
              <a:rPr lang="en-US" altLang="en-US" sz="2800" dirty="0"/>
              <a:t>What requirements are necessary prior to scaling back?</a:t>
            </a:r>
          </a:p>
          <a:p>
            <a:pPr lvl="1"/>
            <a:r>
              <a:rPr lang="en-US" altLang="en-US" sz="2400" dirty="0"/>
              <a:t>Number of new cases</a:t>
            </a:r>
          </a:p>
          <a:p>
            <a:pPr lvl="1"/>
            <a:r>
              <a:rPr lang="en-US" altLang="en-US" sz="2400" dirty="0"/>
              <a:t>Spread of disease to surrounding areas</a:t>
            </a:r>
          </a:p>
        </p:txBody>
      </p:sp>
    </p:spTree>
    <p:extLst>
      <p:ext uri="{BB962C8B-B14F-4D97-AF65-F5344CB8AC3E}">
        <p14:creationId xmlns:p14="http://schemas.microsoft.com/office/powerpoint/2010/main" val="43408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68"/>
            <a:ext cx="8543418" cy="567298"/>
          </a:xfrm>
        </p:spPr>
        <p:txBody>
          <a:bodyPr/>
          <a:lstStyle/>
          <a:p>
            <a:r>
              <a:rPr lang="en-US" dirty="0"/>
              <a:t> Discussion Questions</a:t>
            </a:r>
          </a:p>
        </p:txBody>
      </p:sp>
      <p:sp>
        <p:nvSpPr>
          <p:cNvPr id="3" name="Content Placeholder 2"/>
          <p:cNvSpPr>
            <a:spLocks noGrp="1"/>
          </p:cNvSpPr>
          <p:nvPr>
            <p:ph idx="1"/>
          </p:nvPr>
        </p:nvSpPr>
        <p:spPr>
          <a:xfrm>
            <a:off x="467806" y="1817099"/>
            <a:ext cx="8229600" cy="4384392"/>
          </a:xfrm>
        </p:spPr>
        <p:txBody>
          <a:bodyPr>
            <a:normAutofit/>
          </a:bodyPr>
          <a:lstStyle/>
          <a:p>
            <a:r>
              <a:rPr lang="en-US" sz="2800" dirty="0"/>
              <a:t>In your country / region, what are some ways that you might determine the effectiveness of specific NP interventions implemented during the early stages of an outbreak?</a:t>
            </a:r>
          </a:p>
          <a:p>
            <a:endParaRPr lang="en-US" sz="2800" dirty="0"/>
          </a:p>
          <a:p>
            <a:r>
              <a:rPr lang="en-US" sz="2800" dirty="0"/>
              <a:t>What actions might you take if the current NP interventions did not slow the spread of disease?</a:t>
            </a:r>
          </a:p>
          <a:p>
            <a:endParaRPr lang="en-US" sz="2800" dirty="0"/>
          </a:p>
          <a:p>
            <a:endParaRPr lang="en-US" sz="2800"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548784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24281" y="-126459"/>
            <a:ext cx="8229600" cy="1143000"/>
          </a:xfrm>
        </p:spPr>
        <p:txBody>
          <a:bodyPr/>
          <a:lstStyle/>
          <a:p>
            <a:r>
              <a:rPr lang="en-US" altLang="en-US" dirty="0"/>
              <a:t>Summary  </a:t>
            </a:r>
          </a:p>
        </p:txBody>
      </p:sp>
      <p:sp>
        <p:nvSpPr>
          <p:cNvPr id="286723" name="Rectangle 3"/>
          <p:cNvSpPr>
            <a:spLocks noGrp="1" noChangeArrowheads="1"/>
          </p:cNvSpPr>
          <p:nvPr>
            <p:ph type="body" idx="1"/>
          </p:nvPr>
        </p:nvSpPr>
        <p:spPr>
          <a:xfrm>
            <a:off x="264313" y="1099689"/>
            <a:ext cx="8570912" cy="5249834"/>
          </a:xfrm>
        </p:spPr>
        <p:txBody>
          <a:bodyPr>
            <a:normAutofit/>
          </a:bodyPr>
          <a:lstStyle/>
          <a:p>
            <a:pPr>
              <a:spcBef>
                <a:spcPct val="5000"/>
              </a:spcBef>
            </a:pPr>
            <a:r>
              <a:rPr lang="en-US" altLang="en-US" sz="2400" dirty="0"/>
              <a:t>NPIs </a:t>
            </a:r>
            <a:r>
              <a:rPr lang="en-US" sz="2400" dirty="0"/>
              <a:t>include actions that persons and communities can take to help slow the spread of influenza viruses and that are </a:t>
            </a:r>
            <a:r>
              <a:rPr lang="en-US" altLang="en-US" sz="2400" dirty="0"/>
              <a:t>likely to decrease health and human impact</a:t>
            </a:r>
          </a:p>
          <a:p>
            <a:pPr>
              <a:spcBef>
                <a:spcPct val="5000"/>
              </a:spcBef>
            </a:pPr>
            <a:endParaRPr lang="en-US" altLang="en-US" sz="1400" dirty="0"/>
          </a:p>
          <a:p>
            <a:r>
              <a:rPr lang="en-US" altLang="en-US" sz="2400" dirty="0"/>
              <a:t>NPIs should be used in coordination with other interventions, and early implementation is crucial</a:t>
            </a:r>
          </a:p>
          <a:p>
            <a:endParaRPr lang="en-US" altLang="en-US" sz="1400" dirty="0"/>
          </a:p>
          <a:p>
            <a:r>
              <a:rPr lang="en-US" altLang="en-US" sz="2400" dirty="0">
                <a:cs typeface="Times New Roman" panose="02020603050405020304" pitchFamily="18" charset="0"/>
              </a:rPr>
              <a:t>All measures should be implemented within the context of the local situation</a:t>
            </a:r>
          </a:p>
          <a:p>
            <a:endParaRPr lang="en-US" altLang="en-US" sz="1400" dirty="0">
              <a:cs typeface="Times New Roman" panose="02020603050405020304" pitchFamily="18" charset="0"/>
            </a:endParaRPr>
          </a:p>
          <a:p>
            <a:r>
              <a:rPr lang="en-US" altLang="en-US" sz="2400" dirty="0">
                <a:cs typeface="Times New Roman" panose="02020603050405020304" pitchFamily="18" charset="0"/>
              </a:rPr>
              <a:t>Consider how to develop country-specific plans and implement them based on local context</a:t>
            </a:r>
          </a:p>
          <a:p>
            <a:endParaRPr lang="en-US" altLang="en-US" sz="1400" dirty="0">
              <a:cs typeface="Times New Roman" panose="02020603050405020304" pitchFamily="18" charset="0"/>
            </a:endParaRPr>
          </a:p>
          <a:p>
            <a:r>
              <a:rPr lang="en-US" altLang="en-US" sz="2400" dirty="0">
                <a:cs typeface="Times New Roman" panose="02020603050405020304" pitchFamily="18" charset="0"/>
              </a:rPr>
              <a:t>Multi-sectoral coordination is needed</a:t>
            </a:r>
            <a:endParaRPr lang="en-US" altLang="en-US" sz="2400" dirty="0"/>
          </a:p>
        </p:txBody>
      </p:sp>
    </p:spTree>
    <p:extLst>
      <p:ext uri="{BB962C8B-B14F-4D97-AF65-F5344CB8AC3E}">
        <p14:creationId xmlns:p14="http://schemas.microsoft.com/office/powerpoint/2010/main" val="266725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87680"/>
            <a:ext cx="8229600" cy="1295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6000" b="1" kern="1200">
                <a:solidFill>
                  <a:srgbClr val="0066CC"/>
                </a:solidFill>
                <a:latin typeface="+mj-lt"/>
                <a:ea typeface="+mj-ea"/>
                <a:cs typeface="Arial"/>
              </a:defRPr>
            </a:lvl1pPr>
          </a:lstStyle>
          <a:p>
            <a:r>
              <a:rPr lang="en-US" sz="3200" dirty="0">
                <a:cs typeface="Arial" panose="020B0604020202020204" pitchFamily="34" charset="0"/>
              </a:rPr>
              <a:t>Training for Public Health Professionals </a:t>
            </a:r>
            <a:br>
              <a:rPr lang="en-US" sz="3200" dirty="0">
                <a:cs typeface="Arial" panose="020B0604020202020204" pitchFamily="34" charset="0"/>
              </a:rPr>
            </a:br>
            <a:r>
              <a:rPr lang="en-US" sz="3200" dirty="0">
                <a:cs typeface="Arial" panose="020B0604020202020204" pitchFamily="34" charset="0"/>
              </a:rPr>
              <a:t>on Implementation of NPIs</a:t>
            </a:r>
          </a:p>
        </p:txBody>
      </p:sp>
      <p:sp>
        <p:nvSpPr>
          <p:cNvPr id="6" name="Content Placeholder 2"/>
          <p:cNvSpPr txBox="1">
            <a:spLocks/>
          </p:cNvSpPr>
          <p:nvPr/>
        </p:nvSpPr>
        <p:spPr>
          <a:xfrm>
            <a:off x="217681" y="1838895"/>
            <a:ext cx="4120639" cy="365760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Clr>
                <a:schemeClr val="bg2"/>
              </a:buClr>
              <a:buSzPct val="70000"/>
            </a:pPr>
            <a:r>
              <a:rPr lang="en-US" sz="2000" b="1" dirty="0">
                <a:solidFill>
                  <a:srgbClr val="000000"/>
                </a:solidFill>
                <a:cs typeface="Arial" panose="020B0604020202020204" pitchFamily="34" charset="0"/>
              </a:rPr>
              <a:t>Web-based “NPI 101” course:</a:t>
            </a:r>
          </a:p>
          <a:p>
            <a:pPr marL="230188" indent="-230188" algn="l">
              <a:lnSpc>
                <a:spcPct val="110000"/>
              </a:lnSpc>
              <a:buClr>
                <a:srgbClr val="0070C0"/>
              </a:buClr>
              <a:buSzPct val="100000"/>
              <a:buFont typeface="Arial" panose="020B0604020202020204" pitchFamily="34" charset="0"/>
              <a:buChar char="•"/>
            </a:pPr>
            <a:r>
              <a:rPr lang="en-US" sz="2000" dirty="0">
                <a:cs typeface="Arial" panose="020B0604020202020204" pitchFamily="34" charset="0"/>
              </a:rPr>
              <a:t>Content based on U.S. public health professionals’ </a:t>
            </a:r>
            <a:r>
              <a:rPr lang="lv-LV" sz="2000" dirty="0">
                <a:cs typeface="Arial" panose="020B0604020202020204" pitchFamily="34" charset="0"/>
              </a:rPr>
              <a:t>expressed </a:t>
            </a:r>
            <a:r>
              <a:rPr lang="en-US" sz="2000" dirty="0">
                <a:cs typeface="Arial" panose="020B0604020202020204" pitchFamily="34" charset="0"/>
              </a:rPr>
              <a:t>needs</a:t>
            </a:r>
          </a:p>
          <a:p>
            <a:pPr marL="230188" indent="-230188" algn="l">
              <a:lnSpc>
                <a:spcPct val="110000"/>
              </a:lnSpc>
              <a:buClr>
                <a:srgbClr val="0070C0"/>
              </a:buClr>
              <a:buSzPct val="100000"/>
              <a:buFont typeface="Arial" panose="020B0604020202020204" pitchFamily="34" charset="0"/>
              <a:buChar char="•"/>
            </a:pPr>
            <a:r>
              <a:rPr lang="en-US" sz="2000" dirty="0">
                <a:cs typeface="Arial" panose="020B0604020202020204" pitchFamily="34" charset="0"/>
              </a:rPr>
              <a:t>Course includes:</a:t>
            </a:r>
          </a:p>
          <a:p>
            <a:pPr marL="687388" lvl="2" indent="-230188" algn="l">
              <a:lnSpc>
                <a:spcPct val="110000"/>
              </a:lnSpc>
              <a:buClr>
                <a:srgbClr val="0070C0"/>
              </a:buClr>
              <a:buSzPct val="100000"/>
              <a:buFont typeface="Arial" panose="020B0604020202020204" pitchFamily="34" charset="0"/>
              <a:buChar char="•"/>
            </a:pPr>
            <a:r>
              <a:rPr lang="en-US" dirty="0">
                <a:cs typeface="Arial" panose="020B0604020202020204" pitchFamily="34" charset="0"/>
              </a:rPr>
              <a:t>Overview and use of NPIs in flu prevention</a:t>
            </a:r>
          </a:p>
          <a:p>
            <a:pPr marL="687388" lvl="2" indent="-230188" algn="l">
              <a:lnSpc>
                <a:spcPct val="110000"/>
              </a:lnSpc>
              <a:buClr>
                <a:srgbClr val="0070C0"/>
              </a:buClr>
              <a:buSzPct val="100000"/>
              <a:buFont typeface="Arial" panose="020B0604020202020204" pitchFamily="34" charset="0"/>
              <a:buChar char="•"/>
            </a:pPr>
            <a:r>
              <a:rPr lang="en-US" dirty="0">
                <a:cs typeface="Arial" panose="020B0604020202020204" pitchFamily="34" charset="0"/>
              </a:rPr>
              <a:t>Decision-making process around NPI implementation for certain audiences and community settings using interactive scenario</a:t>
            </a:r>
          </a:p>
        </p:txBody>
      </p:sp>
      <p:sp>
        <p:nvSpPr>
          <p:cNvPr id="8" name="TextBox 7"/>
          <p:cNvSpPr txBox="1"/>
          <p:nvPr/>
        </p:nvSpPr>
        <p:spPr>
          <a:xfrm>
            <a:off x="295275" y="5827324"/>
            <a:ext cx="12306265" cy="369332"/>
          </a:xfrm>
          <a:prstGeom prst="rect">
            <a:avLst/>
          </a:prstGeom>
          <a:noFill/>
        </p:spPr>
        <p:txBody>
          <a:bodyPr wrap="square" rtlCol="0">
            <a:spAutoFit/>
          </a:bodyPr>
          <a:lstStyle/>
          <a:p>
            <a:r>
              <a:rPr lang="en-US" b="1" dirty="0"/>
              <a:t>Course Link on CDC TRAIN: </a:t>
            </a:r>
            <a:r>
              <a:rPr lang="en-US" b="1" dirty="0">
                <a:hlinkClick r:id="rId3"/>
              </a:rPr>
              <a:t>https://www.train.org/cdctrain/course/1051645/</a:t>
            </a:r>
            <a:endParaRPr lang="en-US" sz="2800" b="1" dirty="0"/>
          </a:p>
        </p:txBody>
      </p:sp>
      <p:pic>
        <p:nvPicPr>
          <p:cNvPr id="2" name="Picture 1"/>
          <p:cNvPicPr>
            <a:picLocks noChangeAspect="1"/>
          </p:cNvPicPr>
          <p:nvPr/>
        </p:nvPicPr>
        <p:blipFill>
          <a:blip r:embed="rId4"/>
          <a:stretch>
            <a:fillRect/>
          </a:stretch>
        </p:blipFill>
        <p:spPr>
          <a:xfrm>
            <a:off x="4439920" y="2190827"/>
            <a:ext cx="4481000" cy="3341293"/>
          </a:xfrm>
          <a:prstGeom prst="rect">
            <a:avLst/>
          </a:prstGeom>
          <a:ln>
            <a:solidFill>
              <a:schemeClr val="accent5">
                <a:lumMod val="75000"/>
              </a:schemeClr>
            </a:solidFill>
          </a:ln>
        </p:spPr>
      </p:pic>
      <p:sp>
        <p:nvSpPr>
          <p:cNvPr id="3" name="Rectangle 2"/>
          <p:cNvSpPr/>
          <p:nvPr/>
        </p:nvSpPr>
        <p:spPr>
          <a:xfrm>
            <a:off x="-87549" y="-55515"/>
            <a:ext cx="3185481" cy="424732"/>
          </a:xfrm>
          <a:prstGeom prst="rect">
            <a:avLst/>
          </a:prstGeom>
        </p:spPr>
        <p:txBody>
          <a:bodyPr wrap="square">
            <a:spAutoFit/>
          </a:bodyPr>
          <a:lstStyle/>
          <a:p>
            <a:pPr>
              <a:lnSpc>
                <a:spcPct val="90000"/>
              </a:lnSpc>
              <a:buClr>
                <a:srgbClr val="0070C0"/>
              </a:buClr>
              <a:buFont typeface="Arial"/>
              <a:buChar char="•"/>
            </a:pPr>
            <a:r>
              <a:rPr lang="en-US" altLang="en-US" sz="2400" b="1" dirty="0">
                <a:solidFill>
                  <a:schemeClr val="bg2"/>
                </a:solidFill>
                <a:latin typeface="+mj-lt"/>
                <a:ea typeface="+mj-ea"/>
                <a:cs typeface="Arial"/>
              </a:rPr>
              <a:t>Useful Resources</a:t>
            </a:r>
          </a:p>
        </p:txBody>
      </p:sp>
    </p:spTree>
    <p:extLst>
      <p:ext uri="{BB962C8B-B14F-4D97-AF65-F5344CB8AC3E}">
        <p14:creationId xmlns:p14="http://schemas.microsoft.com/office/powerpoint/2010/main" val="969743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81432" y="-80328"/>
            <a:ext cx="8543418" cy="567298"/>
          </a:xfrm>
        </p:spPr>
        <p:txBody>
          <a:bodyPr/>
          <a:lstStyle/>
          <a:p>
            <a:r>
              <a:rPr lang="en-US" altLang="en-US" dirty="0"/>
              <a:t>References</a:t>
            </a:r>
          </a:p>
        </p:txBody>
      </p:sp>
      <p:sp>
        <p:nvSpPr>
          <p:cNvPr id="283651" name="Rectangle 3"/>
          <p:cNvSpPr>
            <a:spLocks noGrp="1" noChangeArrowheads="1"/>
          </p:cNvSpPr>
          <p:nvPr>
            <p:ph type="body" idx="1"/>
          </p:nvPr>
        </p:nvSpPr>
        <p:spPr>
          <a:xfrm>
            <a:off x="395250" y="915029"/>
            <a:ext cx="8229600" cy="5338762"/>
          </a:xfrm>
        </p:spPr>
        <p:txBody>
          <a:bodyPr>
            <a:normAutofit lnSpcReduction="10000"/>
          </a:bodyPr>
          <a:lstStyle/>
          <a:p>
            <a:pPr>
              <a:lnSpc>
                <a:spcPct val="80000"/>
              </a:lnSpc>
            </a:pPr>
            <a:r>
              <a:rPr lang="en-US" sz="2400" dirty="0">
                <a:hlinkClick r:id="rId2"/>
              </a:rPr>
              <a:t>Infection Prevention and Control of Epidemic- and Pandemic-Prone Acute Respiratory Infections in Health Care.</a:t>
            </a:r>
            <a:r>
              <a:rPr lang="en-US" sz="2400" dirty="0"/>
              <a:t> World Health Organization, 2014</a:t>
            </a:r>
          </a:p>
          <a:p>
            <a:pPr>
              <a:lnSpc>
                <a:spcPct val="80000"/>
              </a:lnSpc>
            </a:pPr>
            <a:endParaRPr lang="en-US" sz="2400" dirty="0"/>
          </a:p>
          <a:p>
            <a:pPr>
              <a:lnSpc>
                <a:spcPct val="80000"/>
              </a:lnSpc>
            </a:pPr>
            <a:r>
              <a:rPr lang="en-US" sz="2400" dirty="0"/>
              <a:t>“Effectiveness of Masks and Respirators Against Respiratory Infections in Healthcare Workers: A Systematic Review and Meta-Analysis.” Offeddu V, Yung CF, Low MSF, and Tam CC. </a:t>
            </a:r>
            <a:r>
              <a:rPr lang="en-US" sz="2400" i="1" dirty="0" err="1"/>
              <a:t>Clin</a:t>
            </a:r>
            <a:r>
              <a:rPr lang="en-US" sz="2400" i="1" dirty="0"/>
              <a:t> Infect Dis</a:t>
            </a:r>
            <a:r>
              <a:rPr lang="en-US" sz="2400" dirty="0"/>
              <a:t>. 2017 Nov 13;65(11):1934-1942</a:t>
            </a:r>
          </a:p>
          <a:p>
            <a:pPr>
              <a:lnSpc>
                <a:spcPct val="80000"/>
              </a:lnSpc>
            </a:pPr>
            <a:endParaRPr lang="en-US" sz="2400" dirty="0"/>
          </a:p>
          <a:p>
            <a:pPr>
              <a:lnSpc>
                <a:spcPct val="80000"/>
              </a:lnSpc>
            </a:pPr>
            <a:r>
              <a:rPr lang="en-US" sz="2400" dirty="0"/>
              <a:t>“The efficacy of medical masks and respirators against respiratory infection in  healthcare workers.” </a:t>
            </a:r>
            <a:r>
              <a:rPr lang="en-US" sz="2400" dirty="0" err="1"/>
              <a:t>MacIntyre</a:t>
            </a:r>
            <a:r>
              <a:rPr lang="en-US" sz="2400" dirty="0"/>
              <a:t> CR, </a:t>
            </a:r>
            <a:r>
              <a:rPr lang="en-US" sz="2400" dirty="0" err="1"/>
              <a:t>Chughtai</a:t>
            </a:r>
            <a:r>
              <a:rPr lang="en-US" sz="2400" dirty="0"/>
              <a:t> AA, Rahman B, et al.  </a:t>
            </a:r>
            <a:r>
              <a:rPr lang="en-US" sz="2400" i="1" dirty="0"/>
              <a:t>Influenza Other </a:t>
            </a:r>
            <a:r>
              <a:rPr lang="en-US" sz="2400" i="1" dirty="0" err="1"/>
              <a:t>Respir</a:t>
            </a:r>
            <a:r>
              <a:rPr lang="en-US" sz="2400" i="1" dirty="0"/>
              <a:t> Viruses</a:t>
            </a:r>
            <a:r>
              <a:rPr lang="en-US" sz="2400" dirty="0"/>
              <a:t>. 2017 Nov;11(6):511-517.</a:t>
            </a:r>
          </a:p>
          <a:p>
            <a:pPr>
              <a:lnSpc>
                <a:spcPct val="80000"/>
              </a:lnSpc>
            </a:pPr>
            <a:endParaRPr lang="en-US" sz="2400" dirty="0"/>
          </a:p>
          <a:p>
            <a:pPr>
              <a:lnSpc>
                <a:spcPct val="80000"/>
              </a:lnSpc>
            </a:pPr>
            <a:r>
              <a:rPr lang="en-US" sz="2400" dirty="0"/>
              <a:t>“Cluster </a:t>
            </a:r>
            <a:r>
              <a:rPr lang="en-US" sz="2400" dirty="0" err="1"/>
              <a:t>randomised</a:t>
            </a:r>
            <a:r>
              <a:rPr lang="en-US" sz="2400" dirty="0"/>
              <a:t> controlled trial to examine medical mask use as source control for people with respiratory illness.” </a:t>
            </a:r>
            <a:r>
              <a:rPr lang="en-US" sz="2400" dirty="0" err="1"/>
              <a:t>MacIntyre</a:t>
            </a:r>
            <a:r>
              <a:rPr lang="en-US" sz="2400" dirty="0"/>
              <a:t> CR, Zhang Y, </a:t>
            </a:r>
            <a:r>
              <a:rPr lang="en-US" sz="2400" dirty="0" err="1"/>
              <a:t>Chughtai</a:t>
            </a:r>
            <a:r>
              <a:rPr lang="en-US" sz="2400" dirty="0"/>
              <a:t> AA, et al. </a:t>
            </a:r>
            <a:r>
              <a:rPr lang="nl-NL" sz="2400" i="1" dirty="0"/>
              <a:t>BMJ Open</a:t>
            </a:r>
            <a:r>
              <a:rPr lang="nl-NL" sz="2400" dirty="0"/>
              <a:t>. 2016 Dec 30;6(12):e012330</a:t>
            </a:r>
            <a:endParaRPr lang="en-US" sz="2400" dirty="0"/>
          </a:p>
          <a:p>
            <a:pPr>
              <a:lnSpc>
                <a:spcPct val="80000"/>
              </a:lnSpc>
            </a:pPr>
            <a:endParaRPr lang="en-US" sz="2400" dirty="0"/>
          </a:p>
        </p:txBody>
      </p:sp>
    </p:spTree>
    <p:extLst>
      <p:ext uri="{BB962C8B-B14F-4D97-AF65-F5344CB8AC3E}">
        <p14:creationId xmlns:p14="http://schemas.microsoft.com/office/powerpoint/2010/main" val="1638970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a:normAutofit fontScale="92500" lnSpcReduction="20000"/>
          </a:bodyPr>
          <a:lstStyle/>
          <a:p>
            <a:pPr>
              <a:lnSpc>
                <a:spcPct val="80000"/>
              </a:lnSpc>
            </a:pPr>
            <a:r>
              <a:rPr lang="en-US" dirty="0"/>
              <a:t>Community Mitigation Guidelines to Prevent Pandemic Influenza — United States, 2017 </a:t>
            </a:r>
            <a:r>
              <a:rPr lang="en-US" altLang="en-US" dirty="0">
                <a:hlinkClick r:id="rId2"/>
              </a:rPr>
              <a:t>https://www.cdc.gov/mmwr/volumes/66/rr/rr6601a1.htm</a:t>
            </a:r>
            <a:r>
              <a:rPr lang="en-US" altLang="en-US" dirty="0"/>
              <a:t> </a:t>
            </a:r>
          </a:p>
          <a:p>
            <a:pPr>
              <a:lnSpc>
                <a:spcPct val="80000"/>
              </a:lnSpc>
            </a:pPr>
            <a:endParaRPr lang="en-US" altLang="en-US" dirty="0"/>
          </a:p>
          <a:p>
            <a:r>
              <a:rPr lang="en-US" dirty="0"/>
              <a:t>Ethical Guidelines in Pandemic Influenza </a:t>
            </a:r>
            <a:r>
              <a:rPr lang="en-US" altLang="en-US" dirty="0">
                <a:hlinkClick r:id="rId3"/>
              </a:rPr>
              <a:t>https://www.cdc.gov/od/science/integrity/phethics/panFlu_Ethic_Guidelines.pdf</a:t>
            </a:r>
            <a:endParaRPr lang="en-US" altLang="en-US" dirty="0"/>
          </a:p>
          <a:p>
            <a:endParaRPr lang="en-US" altLang="en-US" dirty="0">
              <a:hlinkClick r:id="rId4"/>
            </a:endParaRPr>
          </a:p>
          <a:p>
            <a:r>
              <a:rPr lang="en-US" dirty="0"/>
              <a:t>Non-pharmaceutical Interventions (NPIs) </a:t>
            </a:r>
            <a:r>
              <a:rPr lang="en-US" altLang="en-US" dirty="0">
                <a:hlinkClick r:id="rId4"/>
              </a:rPr>
              <a:t>https://www.cdc.gov/nonpharmaceutical-interventions/</a:t>
            </a:r>
            <a:r>
              <a:rPr lang="en-US" altLang="en-US" dirty="0"/>
              <a:t> </a:t>
            </a:r>
          </a:p>
          <a:p>
            <a:endParaRPr lang="en-US" dirty="0"/>
          </a:p>
        </p:txBody>
      </p:sp>
    </p:spTree>
    <p:extLst>
      <p:ext uri="{BB962C8B-B14F-4D97-AF65-F5344CB8AC3E}">
        <p14:creationId xmlns:p14="http://schemas.microsoft.com/office/powerpoint/2010/main" val="526923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926D-FB28-4034-9187-A17E4EB0CA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176DA9-3DC7-4A01-B426-8D5088C3165B}"/>
              </a:ext>
            </a:extLst>
          </p:cNvPr>
          <p:cNvSpPr>
            <a:spLocks noGrp="1"/>
          </p:cNvSpPr>
          <p:nvPr>
            <p:ph idx="1"/>
          </p:nvPr>
        </p:nvSpPr>
        <p:spPr/>
        <p:txBody>
          <a:bodyPr/>
          <a:lstStyle/>
          <a:p>
            <a:pPr marL="0" indent="0">
              <a:buNone/>
            </a:pPr>
            <a:r>
              <a:rPr lang="en-US" dirty="0"/>
              <a:t>Thank You!</a:t>
            </a:r>
          </a:p>
          <a:p>
            <a:endParaRPr lang="en-US" i="1" dirty="0"/>
          </a:p>
          <a:p>
            <a:pPr marL="0" indent="0">
              <a:buNone/>
            </a:pPr>
            <a:r>
              <a:rPr lang="en-US" i="1" dirty="0"/>
              <a:t>The findings and conclusions in this presentation are those of the authors and do not necessarily represent the official position of the Centers for Disease Control and Prevention</a:t>
            </a:r>
            <a:r>
              <a:rPr lang="en-US" dirty="0"/>
              <a:t>.</a:t>
            </a:r>
          </a:p>
          <a:p>
            <a:endParaRPr lang="en-US" dirty="0"/>
          </a:p>
        </p:txBody>
      </p:sp>
    </p:spTree>
    <p:extLst>
      <p:ext uri="{BB962C8B-B14F-4D97-AF65-F5344CB8AC3E}">
        <p14:creationId xmlns:p14="http://schemas.microsoft.com/office/powerpoint/2010/main" val="305767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511175" y="614597"/>
            <a:ext cx="8328025" cy="5590941"/>
          </a:xfrm>
          <a:noFill/>
          <a:ln/>
        </p:spPr>
        <p:txBody>
          <a:bodyPr>
            <a:normAutofit fontScale="92500" lnSpcReduction="10000"/>
          </a:bodyPr>
          <a:lstStyle/>
          <a:p>
            <a:pPr marL="0" indent="0">
              <a:spcBef>
                <a:spcPct val="5000"/>
              </a:spcBef>
              <a:buNone/>
            </a:pPr>
            <a:r>
              <a:rPr lang="en-US" altLang="en-US" sz="2800" b="1" dirty="0"/>
              <a:t>NPIs:</a:t>
            </a:r>
            <a:r>
              <a:rPr lang="en-US" sz="2800" b="1" dirty="0"/>
              <a:t> Our Earliest Line of Defense</a:t>
            </a:r>
          </a:p>
          <a:p>
            <a:pPr marL="0" indent="0">
              <a:spcBef>
                <a:spcPct val="5000"/>
              </a:spcBef>
              <a:buNone/>
            </a:pPr>
            <a:r>
              <a:rPr lang="en-US" sz="2400" b="1" dirty="0"/>
              <a:t> </a:t>
            </a:r>
          </a:p>
          <a:p>
            <a:pPr>
              <a:spcBef>
                <a:spcPct val="5000"/>
              </a:spcBef>
            </a:pPr>
            <a:r>
              <a:rPr lang="en-US" altLang="en-US" sz="2400" dirty="0"/>
              <a:t>When an influenza pandemic </a:t>
            </a:r>
            <a:r>
              <a:rPr lang="en-US" sz="2400" dirty="0"/>
              <a:t>emerges, the </a:t>
            </a:r>
            <a:r>
              <a:rPr lang="en-US" altLang="en-US" sz="2400" dirty="0"/>
              <a:t>most effective countermeasure – vaccination – may be unavailable during the first wave of the pandemic</a:t>
            </a:r>
          </a:p>
          <a:p>
            <a:pPr>
              <a:spcBef>
                <a:spcPct val="5000"/>
              </a:spcBef>
            </a:pPr>
            <a:endParaRPr lang="en-US" altLang="en-US" sz="2400" dirty="0"/>
          </a:p>
          <a:p>
            <a:pPr>
              <a:spcBef>
                <a:spcPct val="5000"/>
              </a:spcBef>
            </a:pPr>
            <a:r>
              <a:rPr lang="en-US" altLang="en-US" sz="2400" dirty="0"/>
              <a:t>Antiviral treatment may improve outcomes but will possibly have only modest effects on transmission, </a:t>
            </a:r>
            <a:r>
              <a:rPr lang="en-US" sz="2400" dirty="0"/>
              <a:t>or may quickly become ineffective due to the emergence of drug resistance</a:t>
            </a:r>
          </a:p>
          <a:p>
            <a:pPr>
              <a:spcBef>
                <a:spcPct val="5000"/>
              </a:spcBef>
            </a:pPr>
            <a:endParaRPr lang="en-US" altLang="en-US" sz="2400" dirty="0"/>
          </a:p>
          <a:p>
            <a:pPr>
              <a:spcBef>
                <a:spcPct val="5000"/>
              </a:spcBef>
            </a:pPr>
            <a:r>
              <a:rPr lang="en-US" sz="2400" dirty="0"/>
              <a:t>N95 respirators have been shown to provide superior protection for droplet or airborne‐transmitted infections than medical masks </a:t>
            </a:r>
            <a:r>
              <a:rPr lang="en-US" altLang="en-US" sz="2400" dirty="0"/>
              <a:t>(</a:t>
            </a:r>
            <a:r>
              <a:rPr lang="en-US" altLang="en-US" sz="2400" dirty="0" err="1"/>
              <a:t>MacIntyre</a:t>
            </a:r>
            <a:r>
              <a:rPr lang="en-US" altLang="en-US" sz="2400" dirty="0"/>
              <a:t> et al, 2017)</a:t>
            </a:r>
            <a:r>
              <a:rPr lang="en-US" sz="2400" dirty="0"/>
              <a:t>.</a:t>
            </a:r>
          </a:p>
          <a:p>
            <a:pPr>
              <a:spcBef>
                <a:spcPct val="5000"/>
              </a:spcBef>
            </a:pPr>
            <a:endParaRPr lang="en-US" altLang="en-US" sz="2400" dirty="0"/>
          </a:p>
          <a:p>
            <a:pPr>
              <a:spcBef>
                <a:spcPct val="5000"/>
              </a:spcBef>
            </a:pPr>
            <a:r>
              <a:rPr lang="en-US" altLang="en-US" sz="2400" dirty="0"/>
              <a:t>There is also limited evidence that suggests a potential benefit of medical masks for source control in patients with respiratory illness, but larger trials are needed (</a:t>
            </a:r>
            <a:r>
              <a:rPr lang="en-US" altLang="en-US" sz="2400" dirty="0" err="1"/>
              <a:t>MacIntyre</a:t>
            </a:r>
            <a:r>
              <a:rPr lang="en-US" altLang="en-US" sz="2400" dirty="0"/>
              <a:t> et al, 2016).</a:t>
            </a:r>
          </a:p>
          <a:p>
            <a:pPr>
              <a:spcBef>
                <a:spcPct val="5000"/>
              </a:spcBef>
            </a:pPr>
            <a:endParaRPr lang="en-US" altLang="en-US" sz="2400" dirty="0"/>
          </a:p>
        </p:txBody>
      </p:sp>
      <p:sp>
        <p:nvSpPr>
          <p:cNvPr id="5" name="Rectangle 2"/>
          <p:cNvSpPr>
            <a:spLocks noGrp="1" noChangeArrowheads="1"/>
          </p:cNvSpPr>
          <p:nvPr>
            <p:ph type="title"/>
          </p:nvPr>
        </p:nvSpPr>
        <p:spPr>
          <a:xfrm>
            <a:off x="143382" y="0"/>
            <a:ext cx="8543418" cy="935097"/>
          </a:xfrm>
        </p:spPr>
        <p:txBody>
          <a:bodyPr/>
          <a:lstStyle/>
          <a:p>
            <a:r>
              <a:rPr lang="en-US" altLang="en-US" dirty="0">
                <a:solidFill>
                  <a:schemeClr val="bg2"/>
                </a:solidFill>
              </a:rPr>
              <a:t>Overview of Non-Pharmaceutical Interventions (NPIs)</a:t>
            </a:r>
          </a:p>
        </p:txBody>
      </p:sp>
    </p:spTree>
    <p:extLst>
      <p:ext uri="{BB962C8B-B14F-4D97-AF65-F5344CB8AC3E}">
        <p14:creationId xmlns:p14="http://schemas.microsoft.com/office/powerpoint/2010/main" val="316619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Text Box 3"/>
          <p:cNvSpPr txBox="1">
            <a:spLocks noChangeArrowheads="1"/>
          </p:cNvSpPr>
          <p:nvPr/>
        </p:nvSpPr>
        <p:spPr bwMode="auto">
          <a:xfrm>
            <a:off x="914400" y="1234440"/>
            <a:ext cx="762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r>
              <a:rPr lang="en-US" altLang="en-US" sz="2000" b="1" dirty="0">
                <a:solidFill>
                  <a:srgbClr val="000000"/>
                </a:solidFill>
                <a:latin typeface="Calibri" panose="020F0502020204030204" pitchFamily="34" charset="0"/>
              </a:rPr>
              <a:t>①.  Delay disease transmission and outbreak peak</a:t>
            </a:r>
          </a:p>
          <a:p>
            <a:r>
              <a:rPr lang="en-US" altLang="en-US" sz="2000" b="1" dirty="0">
                <a:solidFill>
                  <a:srgbClr val="000000"/>
                </a:solidFill>
                <a:latin typeface="Calibri" panose="020F0502020204030204" pitchFamily="34" charset="0"/>
              </a:rPr>
              <a:t>②.  </a:t>
            </a:r>
            <a:r>
              <a:rPr lang="en-US" altLang="en-US" sz="2000" b="1" dirty="0">
                <a:latin typeface="Calibri" panose="020F0502020204030204" pitchFamily="34" charset="0"/>
              </a:rPr>
              <a:t>Spread out the </a:t>
            </a:r>
            <a:r>
              <a:rPr lang="en-US" altLang="en-US" sz="2000" b="1" dirty="0">
                <a:solidFill>
                  <a:srgbClr val="000000"/>
                </a:solidFill>
                <a:latin typeface="Calibri" panose="020F0502020204030204" pitchFamily="34" charset="0"/>
              </a:rPr>
              <a:t>burden on healthcare infrastructure</a:t>
            </a:r>
          </a:p>
          <a:p>
            <a:r>
              <a:rPr lang="en-US" altLang="en-US" sz="2000" b="1" dirty="0">
                <a:solidFill>
                  <a:srgbClr val="000000"/>
                </a:solidFill>
                <a:latin typeface="Calibri" panose="020F0502020204030204" pitchFamily="34" charset="0"/>
              </a:rPr>
              <a:t>③.  Diminish overall cases and health impacts</a:t>
            </a:r>
          </a:p>
        </p:txBody>
      </p:sp>
      <p:pic>
        <p:nvPicPr>
          <p:cNvPr id="4" name="Picture 3"/>
          <p:cNvPicPr>
            <a:picLocks noChangeAspect="1"/>
          </p:cNvPicPr>
          <p:nvPr/>
        </p:nvPicPr>
        <p:blipFill>
          <a:blip r:embed="rId3"/>
          <a:stretch>
            <a:fillRect/>
          </a:stretch>
        </p:blipFill>
        <p:spPr>
          <a:xfrm>
            <a:off x="143382" y="2679688"/>
            <a:ext cx="8084459" cy="4178312"/>
          </a:xfrm>
          <a:prstGeom prst="rect">
            <a:avLst/>
          </a:prstGeom>
        </p:spPr>
      </p:pic>
      <p:sp>
        <p:nvSpPr>
          <p:cNvPr id="8" name="Rectangle 2"/>
          <p:cNvSpPr>
            <a:spLocks noGrp="1" noChangeArrowheads="1"/>
          </p:cNvSpPr>
          <p:nvPr>
            <p:ph type="title"/>
          </p:nvPr>
        </p:nvSpPr>
        <p:spPr>
          <a:xfrm>
            <a:off x="143382" y="-107005"/>
            <a:ext cx="8543418" cy="935097"/>
          </a:xfrm>
        </p:spPr>
        <p:txBody>
          <a:bodyPr/>
          <a:lstStyle/>
          <a:p>
            <a:r>
              <a:rPr lang="en-US" altLang="en-US" dirty="0">
                <a:solidFill>
                  <a:schemeClr val="bg2"/>
                </a:solidFill>
              </a:rPr>
              <a:t>Overview of Non-Pharmaceutical Interventions (NPIs)</a:t>
            </a:r>
          </a:p>
        </p:txBody>
      </p:sp>
      <p:sp>
        <p:nvSpPr>
          <p:cNvPr id="5" name="TextBox 4"/>
          <p:cNvSpPr txBox="1"/>
          <p:nvPr/>
        </p:nvSpPr>
        <p:spPr>
          <a:xfrm>
            <a:off x="1225686" y="3809311"/>
            <a:ext cx="1614791" cy="584775"/>
          </a:xfrm>
          <a:prstGeom prst="rect">
            <a:avLst/>
          </a:prstGeom>
          <a:solidFill>
            <a:schemeClr val="bg2"/>
          </a:solidFill>
        </p:spPr>
        <p:txBody>
          <a:bodyPr wrap="square" rtlCol="0">
            <a:spAutoFit/>
          </a:bodyPr>
          <a:lstStyle/>
          <a:p>
            <a:r>
              <a:rPr lang="en-US" sz="1600" b="1" dirty="0">
                <a:latin typeface="Arial" panose="020B0604020202020204" pitchFamily="34" charset="0"/>
                <a:cs typeface="Arial" panose="020B0604020202020204" pitchFamily="34" charset="0"/>
              </a:rPr>
              <a:t>               Outbreak:</a:t>
            </a:r>
          </a:p>
        </p:txBody>
      </p:sp>
      <p:sp>
        <p:nvSpPr>
          <p:cNvPr id="9" name="TextBox 8"/>
          <p:cNvSpPr txBox="1"/>
          <p:nvPr/>
        </p:nvSpPr>
        <p:spPr>
          <a:xfrm>
            <a:off x="5959814" y="5187396"/>
            <a:ext cx="1763948" cy="584775"/>
          </a:xfrm>
          <a:prstGeom prst="rect">
            <a:avLst/>
          </a:prstGeom>
          <a:solidFill>
            <a:schemeClr val="bg2"/>
          </a:solidFill>
        </p:spPr>
        <p:txBody>
          <a:bodyPr wrap="square" rtlCol="0">
            <a:spAutoFit/>
          </a:bodyPr>
          <a:lstStyle/>
          <a:p>
            <a:r>
              <a:rPr lang="en-US" sz="1600" b="1" dirty="0">
                <a:latin typeface="Arial" panose="020B0604020202020204" pitchFamily="34" charset="0"/>
                <a:cs typeface="Arial" panose="020B0604020202020204" pitchFamily="34" charset="0"/>
              </a:rPr>
              <a:t>               Outbreak:</a:t>
            </a:r>
          </a:p>
        </p:txBody>
      </p:sp>
    </p:spTree>
    <p:extLst>
      <p:ext uri="{BB962C8B-B14F-4D97-AF65-F5344CB8AC3E}">
        <p14:creationId xmlns:p14="http://schemas.microsoft.com/office/powerpoint/2010/main" val="399772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28399900"/>
              </p:ext>
            </p:extLst>
          </p:nvPr>
        </p:nvGraphicFramePr>
        <p:xfrm>
          <a:off x="302259" y="683262"/>
          <a:ext cx="8646162" cy="5973728"/>
        </p:xfrm>
        <a:graphic>
          <a:graphicData uri="http://schemas.openxmlformats.org/drawingml/2006/table">
            <a:tbl>
              <a:tblPr firstRow="1" bandRow="1">
                <a:tableStyleId>{9D7B26C5-4107-4FEC-AEDC-1716B250A1EF}</a:tableStyleId>
              </a:tblPr>
              <a:tblGrid>
                <a:gridCol w="1755141">
                  <a:extLst>
                    <a:ext uri="{9D8B030D-6E8A-4147-A177-3AD203B41FA5}">
                      <a16:colId xmlns:a16="http://schemas.microsoft.com/office/drawing/2014/main" val="20000"/>
                    </a:ext>
                  </a:extLst>
                </a:gridCol>
                <a:gridCol w="5076825">
                  <a:extLst>
                    <a:ext uri="{9D8B030D-6E8A-4147-A177-3AD203B41FA5}">
                      <a16:colId xmlns:a16="http://schemas.microsoft.com/office/drawing/2014/main" val="20001"/>
                    </a:ext>
                  </a:extLst>
                </a:gridCol>
                <a:gridCol w="1814196">
                  <a:extLst>
                    <a:ext uri="{9D8B030D-6E8A-4147-A177-3AD203B41FA5}">
                      <a16:colId xmlns:a16="http://schemas.microsoft.com/office/drawing/2014/main" val="20002"/>
                    </a:ext>
                  </a:extLst>
                </a:gridCol>
              </a:tblGrid>
              <a:tr h="388172">
                <a:tc>
                  <a:txBody>
                    <a:bodyPr/>
                    <a:lstStyle/>
                    <a:p>
                      <a:r>
                        <a:rPr lang="en-US" sz="2000" dirty="0">
                          <a:effectLst/>
                        </a:rPr>
                        <a:t>NPI category</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NPIs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Timing</a:t>
                      </a:r>
                      <a:endParaRPr lang="en-US" sz="2000" dirty="0"/>
                    </a:p>
                  </a:txBody>
                  <a:tcPr/>
                </a:tc>
                <a:extLst>
                  <a:ext uri="{0D108BD9-81ED-4DB2-BD59-A6C34878D82A}">
                    <a16:rowId xmlns:a16="http://schemas.microsoft.com/office/drawing/2014/main" val="10000"/>
                  </a:ext>
                </a:extLst>
              </a:tr>
              <a:tr h="12839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effectLst/>
                        </a:rPr>
                        <a:t>Personal</a:t>
                      </a:r>
                      <a:endParaRPr lang="en-US" sz="2000" dirty="0">
                        <a:effectLst/>
                      </a:endParaRPr>
                    </a:p>
                    <a:p>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Personal protective measures for everyday use:</a:t>
                      </a:r>
                      <a:r>
                        <a:rPr lang="en-US" sz="2000" baseline="0"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effectLst/>
                        </a:rPr>
                        <a:t>1) </a:t>
                      </a:r>
                      <a:r>
                        <a:rPr lang="en-US" sz="2000" dirty="0">
                          <a:effectLst/>
                        </a:rPr>
                        <a:t>Voluntary home isolation of ill persons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2) Respiratory etiquette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3) Hand hygiene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Recommended at all times</a:t>
                      </a:r>
                    </a:p>
                    <a:p>
                      <a:endParaRPr lang="en-US" sz="2000" dirty="0"/>
                    </a:p>
                  </a:txBody>
                  <a:tcPr/>
                </a:tc>
                <a:extLst>
                  <a:ext uri="{0D108BD9-81ED-4DB2-BD59-A6C34878D82A}">
                    <a16:rowId xmlns:a16="http://schemas.microsoft.com/office/drawing/2014/main" val="10001"/>
                  </a:ext>
                </a:extLst>
              </a:tr>
              <a:tr h="1881141">
                <a:tc>
                  <a:txBody>
                    <a:bodyPr/>
                    <a:lstStyle/>
                    <a:p>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Personal protective measures reserved for pandemics: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1) Voluntary home quarantine of </a:t>
                      </a:r>
                      <a:r>
                        <a:rPr lang="en-US" sz="2000" dirty="0"/>
                        <a:t>exposed household members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2) Use of face masks </a:t>
                      </a:r>
                      <a:r>
                        <a:rPr lang="en-US" sz="2000" dirty="0"/>
                        <a:t>in community settings when ill</a:t>
                      </a:r>
                      <a:endParaRPr lang="en-US" sz="2000" dirty="0">
                        <a:effectLs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Reserved for pandemics</a:t>
                      </a:r>
                    </a:p>
                    <a:p>
                      <a:endParaRPr lang="en-US" sz="2000" dirty="0"/>
                    </a:p>
                  </a:txBody>
                  <a:tcPr/>
                </a:tc>
                <a:extLst>
                  <a:ext uri="{0D108BD9-81ED-4DB2-BD59-A6C34878D82A}">
                    <a16:rowId xmlns:a16="http://schemas.microsoft.com/office/drawing/2014/main" val="10002"/>
                  </a:ext>
                </a:extLst>
              </a:tr>
              <a:tr h="6867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effectLst/>
                        </a:rPr>
                        <a:t>Community</a:t>
                      </a:r>
                      <a:endParaRPr lang="en-US" sz="2000" dirty="0">
                        <a:effectLst/>
                      </a:endParaRPr>
                    </a:p>
                    <a:p>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School closures and dismissals </a:t>
                      </a:r>
                    </a:p>
                    <a:p>
                      <a:endParaRPr lang="en-US" sz="2000" dirty="0"/>
                    </a:p>
                  </a:txBody>
                  <a:tcPr/>
                </a:tc>
                <a:tc>
                  <a:txBody>
                    <a:bodyPr/>
                    <a:lstStyle/>
                    <a:p>
                      <a:pPr algn="l"/>
                      <a:r>
                        <a:rPr lang="en-US" sz="2000" dirty="0">
                          <a:effectLst/>
                        </a:rPr>
                        <a:t>Reserved for pandemics</a:t>
                      </a:r>
                    </a:p>
                  </a:txBody>
                  <a:tcPr/>
                </a:tc>
                <a:extLst>
                  <a:ext uri="{0D108BD9-81ED-4DB2-BD59-A6C34878D82A}">
                    <a16:rowId xmlns:a16="http://schemas.microsoft.com/office/drawing/2014/main" val="10003"/>
                  </a:ext>
                </a:extLst>
              </a:tr>
              <a:tr h="694902">
                <a:tc>
                  <a:txBody>
                    <a:bodyPr/>
                    <a:lstStyle/>
                    <a:p>
                      <a:endParaRPr lang="en-US" sz="2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Social distancing </a:t>
                      </a:r>
                      <a:r>
                        <a:rPr lang="en-US" sz="2000" kern="1200" dirty="0">
                          <a:solidFill>
                            <a:schemeClr val="tx1"/>
                          </a:solidFill>
                          <a:effectLst/>
                          <a:latin typeface="+mn-lt"/>
                          <a:ea typeface="+mn-ea"/>
                          <a:cs typeface="+mn-cs"/>
                        </a:rPr>
                        <a:t>measures for schools, workplaces, and mass gatherings </a:t>
                      </a:r>
                      <a:endParaRPr lang="en-US" sz="2000" dirty="0"/>
                    </a:p>
                  </a:txBody>
                  <a:tcPr/>
                </a:tc>
                <a:tc>
                  <a:txBody>
                    <a:bodyPr/>
                    <a:lstStyle/>
                    <a:p>
                      <a:pPr algn="l"/>
                      <a:r>
                        <a:rPr lang="en-US" sz="2000" kern="1200" dirty="0">
                          <a:solidFill>
                            <a:schemeClr val="tx1"/>
                          </a:solidFill>
                          <a:effectLst/>
                          <a:latin typeface="+mn-lt"/>
                          <a:ea typeface="+mn-ea"/>
                          <a:cs typeface="+mn-cs"/>
                        </a:rPr>
                        <a:t>Reserved for pandemics</a:t>
                      </a:r>
                    </a:p>
                  </a:txBody>
                  <a:tcPr/>
                </a:tc>
                <a:extLst>
                  <a:ext uri="{0D108BD9-81ED-4DB2-BD59-A6C34878D82A}">
                    <a16:rowId xmlns:a16="http://schemas.microsoft.com/office/drawing/2014/main" val="10004"/>
                  </a:ext>
                </a:extLst>
              </a:tr>
              <a:tr h="9445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effectLst/>
                        </a:rPr>
                        <a:t>Environmental</a:t>
                      </a:r>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Environmental surface cleaning measures</a:t>
                      </a:r>
                    </a:p>
                    <a:p>
                      <a:endParaRPr lang="en-US"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Recommended at all times</a:t>
                      </a:r>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0" y="-107004"/>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cxnSp>
        <p:nvCxnSpPr>
          <p:cNvPr id="5" name="Straight Connector 4"/>
          <p:cNvCxnSpPr/>
          <p:nvPr/>
        </p:nvCxnSpPr>
        <p:spPr>
          <a:xfrm>
            <a:off x="311202" y="4322074"/>
            <a:ext cx="8646162" cy="0"/>
          </a:xfrm>
          <a:prstGeom prst="line">
            <a:avLst/>
          </a:prstGeom>
          <a:ln w="15875" cap="sq">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11202" y="6019149"/>
            <a:ext cx="8646162" cy="0"/>
          </a:xfrm>
          <a:prstGeom prst="line">
            <a:avLst/>
          </a:prstGeom>
          <a:ln w="15875" cap="sq">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02259" y="1087368"/>
            <a:ext cx="8646162" cy="0"/>
          </a:xfrm>
          <a:prstGeom prst="line">
            <a:avLst/>
          </a:prstGeom>
          <a:ln w="15875" cap="sq">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94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0" y="-97277"/>
            <a:ext cx="8543418" cy="567298"/>
          </a:xfrm>
        </p:spPr>
        <p:txBody>
          <a:bodyPr/>
          <a:lstStyle/>
          <a:p>
            <a:r>
              <a:rPr lang="en-US" altLang="en-US" dirty="0"/>
              <a:t>Considerations for Non-Pharmaceutical Interventions</a:t>
            </a:r>
          </a:p>
        </p:txBody>
      </p:sp>
      <p:sp>
        <p:nvSpPr>
          <p:cNvPr id="310275" name="Rectangle 3"/>
          <p:cNvSpPr>
            <a:spLocks noGrp="1" noChangeArrowheads="1"/>
          </p:cNvSpPr>
          <p:nvPr>
            <p:ph type="body" idx="1"/>
          </p:nvPr>
        </p:nvSpPr>
        <p:spPr>
          <a:xfrm>
            <a:off x="316624" y="1149116"/>
            <a:ext cx="8371309" cy="5496560"/>
          </a:xfrm>
        </p:spPr>
        <p:txBody>
          <a:bodyPr>
            <a:normAutofit fontScale="92500" lnSpcReduction="10000"/>
          </a:bodyPr>
          <a:lstStyle/>
          <a:p>
            <a:r>
              <a:rPr lang="en-US" sz="2800" dirty="0"/>
              <a:t>There is a strong evidence base for the effectiveness of some NPIs</a:t>
            </a:r>
          </a:p>
          <a:p>
            <a:pPr lvl="1"/>
            <a:r>
              <a:rPr lang="en-US" dirty="0"/>
              <a:t>Dozens of articles and systematic reviews </a:t>
            </a:r>
          </a:p>
          <a:p>
            <a:pPr lvl="1"/>
            <a:r>
              <a:rPr lang="en-US" altLang="en-US" dirty="0"/>
              <a:t>Many lessons learnt from the 2009 H1N1 pandemic</a:t>
            </a:r>
          </a:p>
          <a:p>
            <a:pPr lvl="1">
              <a:buFont typeface="Wingdings" panose="05000000000000000000" pitchFamily="2" charset="2"/>
              <a:buChar char="§"/>
            </a:pPr>
            <a:endParaRPr lang="en-US" altLang="en-US" sz="2400" dirty="0"/>
          </a:p>
          <a:p>
            <a:r>
              <a:rPr lang="en-US" altLang="en-US" sz="2800" dirty="0"/>
              <a:t>But a very limited evidence base for others….</a:t>
            </a:r>
          </a:p>
          <a:p>
            <a:endParaRPr lang="en-US" altLang="en-US" sz="2800" dirty="0"/>
          </a:p>
          <a:p>
            <a:r>
              <a:rPr lang="en-US" altLang="en-US" sz="2800" dirty="0"/>
              <a:t>Tailor NPIs to each locality</a:t>
            </a:r>
          </a:p>
          <a:p>
            <a:endParaRPr lang="en-US" altLang="en-US" sz="2800" dirty="0"/>
          </a:p>
          <a:p>
            <a:r>
              <a:rPr lang="en-US" altLang="en-US" sz="2800" dirty="0"/>
              <a:t>NPIs likely useful in delaying spread of disease</a:t>
            </a:r>
          </a:p>
          <a:p>
            <a:pPr lvl="1"/>
            <a:r>
              <a:rPr lang="en-US" altLang="en-US" dirty="0"/>
              <a:t>Should be used in coordination with other interventions, i.e., pandemic influenza vaccines, antivirals</a:t>
            </a:r>
          </a:p>
          <a:p>
            <a:pPr>
              <a:buFontTx/>
              <a:buNone/>
            </a:pPr>
            <a:endParaRPr lang="en-US" altLang="en-US" sz="2800" dirty="0"/>
          </a:p>
        </p:txBody>
      </p:sp>
    </p:spTree>
    <p:extLst>
      <p:ext uri="{BB962C8B-B14F-4D97-AF65-F5344CB8AC3E}">
        <p14:creationId xmlns:p14="http://schemas.microsoft.com/office/powerpoint/2010/main" val="143165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Definitions:</a:t>
            </a:r>
          </a:p>
          <a:p>
            <a:pPr lvl="1"/>
            <a:r>
              <a:rPr lang="en-US" b="1" dirty="0"/>
              <a:t>Isolation</a:t>
            </a:r>
            <a:r>
              <a:rPr lang="en-US" dirty="0"/>
              <a:t> separates sick people with a contagious disease from people who are not sick.</a:t>
            </a:r>
          </a:p>
          <a:p>
            <a:pPr lvl="1"/>
            <a:endParaRPr lang="en-US" dirty="0"/>
          </a:p>
          <a:p>
            <a:pPr lvl="1"/>
            <a:r>
              <a:rPr lang="en-US" b="1" dirty="0"/>
              <a:t>Quarantine</a:t>
            </a:r>
            <a:r>
              <a:rPr lang="en-US" dirty="0"/>
              <a:t> separates and restricts the movement of people who were exposed to a contagious disease. This is done to ensure they get prompt treatment and do not infect others if they become sick.</a:t>
            </a:r>
            <a:endParaRPr lang="en-US" dirty="0">
              <a:effectLst/>
            </a:endParaRPr>
          </a:p>
        </p:txBody>
      </p:sp>
      <p:sp>
        <p:nvSpPr>
          <p:cNvPr id="4" name="Rectangle 2"/>
          <p:cNvSpPr txBox="1">
            <a:spLocks noChangeArrowheads="1"/>
          </p:cNvSpPr>
          <p:nvPr/>
        </p:nvSpPr>
        <p:spPr>
          <a:xfrm>
            <a:off x="0" y="-77822"/>
            <a:ext cx="8543418" cy="567298"/>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altLang="en-US" dirty="0"/>
              <a:t>Considerations for Non-Pharmaceutical Interventions</a:t>
            </a:r>
          </a:p>
        </p:txBody>
      </p:sp>
    </p:spTree>
    <p:extLst>
      <p:ext uri="{BB962C8B-B14F-4D97-AF65-F5344CB8AC3E}">
        <p14:creationId xmlns:p14="http://schemas.microsoft.com/office/powerpoint/2010/main" val="169779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821"/>
            <a:ext cx="7198360" cy="461665"/>
          </a:xfrm>
          <a:prstGeom prst="rect">
            <a:avLst/>
          </a:prstGeom>
        </p:spPr>
        <p:txBody>
          <a:bodyPr wrap="square">
            <a:spAutoFit/>
          </a:bodyPr>
          <a:lstStyle/>
          <a:p>
            <a:r>
              <a:rPr lang="en-US" altLang="en-US" sz="2400" b="1" dirty="0">
                <a:solidFill>
                  <a:schemeClr val="bg2"/>
                </a:solidFill>
              </a:rPr>
              <a:t>Overview of Non-Pharmaceutical Interventions (NPIs)</a:t>
            </a:r>
            <a:endParaRPr lang="en-US" sz="2400" b="1" dirty="0"/>
          </a:p>
        </p:txBody>
      </p:sp>
      <p:sp>
        <p:nvSpPr>
          <p:cNvPr id="9" name="Rectangle 4"/>
          <p:cNvSpPr txBox="1">
            <a:spLocks noChangeArrowheads="1"/>
          </p:cNvSpPr>
          <p:nvPr/>
        </p:nvSpPr>
        <p:spPr>
          <a:xfrm>
            <a:off x="271213" y="752353"/>
            <a:ext cx="8457036" cy="5701605"/>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Calibri" panose="020F050202020403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Calibri" panose="020F050202020403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Calibri" panose="020F050202020403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endParaRPr lang="en-US" altLang="en-US" sz="1400" dirty="0"/>
          </a:p>
          <a:p>
            <a:pPr>
              <a:lnSpc>
                <a:spcPct val="90000"/>
              </a:lnSpc>
              <a:buFontTx/>
              <a:buNone/>
            </a:pPr>
            <a:r>
              <a:rPr lang="en-US" altLang="en-US" sz="2800" b="1" u="sng" dirty="0"/>
              <a:t>Individual level</a:t>
            </a:r>
          </a:p>
          <a:p>
            <a:pPr>
              <a:lnSpc>
                <a:spcPct val="90000"/>
              </a:lnSpc>
              <a:buFontTx/>
              <a:buNone/>
            </a:pPr>
            <a:endParaRPr lang="en-US" altLang="en-US" sz="2800" b="1" u="sng" dirty="0"/>
          </a:p>
          <a:p>
            <a:pPr>
              <a:lnSpc>
                <a:spcPct val="90000"/>
              </a:lnSpc>
            </a:pPr>
            <a:r>
              <a:rPr lang="en-US" sz="2800" b="1" dirty="0"/>
              <a:t>Personal protective measures for everyday use</a:t>
            </a:r>
          </a:p>
          <a:p>
            <a:pPr lvl="1">
              <a:lnSpc>
                <a:spcPct val="90000"/>
              </a:lnSpc>
            </a:pPr>
            <a:r>
              <a:rPr lang="en-US" sz="2800" dirty="0"/>
              <a:t>Voluntary home isolation of ill persons</a:t>
            </a:r>
          </a:p>
          <a:p>
            <a:pPr lvl="1">
              <a:lnSpc>
                <a:spcPct val="90000"/>
              </a:lnSpc>
            </a:pPr>
            <a:r>
              <a:rPr lang="en-US" sz="2800" dirty="0"/>
              <a:t>Respiratory etiquette</a:t>
            </a:r>
          </a:p>
          <a:p>
            <a:pPr lvl="1">
              <a:lnSpc>
                <a:spcPct val="90000"/>
              </a:lnSpc>
            </a:pPr>
            <a:r>
              <a:rPr lang="en-US" sz="2800" dirty="0"/>
              <a:t>Hand hygiene</a:t>
            </a:r>
          </a:p>
          <a:p>
            <a:pPr lvl="1">
              <a:lnSpc>
                <a:spcPct val="90000"/>
              </a:lnSpc>
              <a:buFont typeface="Wingdings" panose="05000000000000000000" pitchFamily="2" charset="2"/>
              <a:buChar char="§"/>
            </a:pPr>
            <a:endParaRPr lang="en-US" altLang="en-US" dirty="0"/>
          </a:p>
          <a:p>
            <a:pPr>
              <a:lnSpc>
                <a:spcPct val="90000"/>
              </a:lnSpc>
            </a:pPr>
            <a:r>
              <a:rPr lang="en-US" sz="2800" b="1" dirty="0"/>
              <a:t>Personal protective measures reserved for pandemics</a:t>
            </a:r>
          </a:p>
          <a:p>
            <a:pPr lvl="1">
              <a:lnSpc>
                <a:spcPct val="90000"/>
              </a:lnSpc>
            </a:pPr>
            <a:r>
              <a:rPr lang="en-US" sz="2800" dirty="0"/>
              <a:t>Voluntary home quarantine of exposed household members</a:t>
            </a:r>
          </a:p>
          <a:p>
            <a:pPr lvl="1">
              <a:lnSpc>
                <a:spcPct val="90000"/>
              </a:lnSpc>
            </a:pPr>
            <a:r>
              <a:rPr lang="en-US" sz="2800" dirty="0"/>
              <a:t>Use of face masks in community settings when ill</a:t>
            </a:r>
            <a:endParaRPr lang="en-US" altLang="en-US" sz="2800" dirty="0"/>
          </a:p>
        </p:txBody>
      </p:sp>
    </p:spTree>
    <p:extLst>
      <p:ext uri="{BB962C8B-B14F-4D97-AF65-F5344CB8AC3E}">
        <p14:creationId xmlns:p14="http://schemas.microsoft.com/office/powerpoint/2010/main" val="2485467465"/>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5F6CE4-0A3B-4360-81FE-74BA2A5F7D52}"/>
</file>

<file path=customXml/itemProps2.xml><?xml version="1.0" encoding="utf-8"?>
<ds:datastoreItem xmlns:ds="http://schemas.openxmlformats.org/officeDocument/2006/customXml" ds:itemID="{AC8D15D0-8978-44D0-B6FB-CB348A6BDFE6}"/>
</file>

<file path=customXml/itemProps3.xml><?xml version="1.0" encoding="utf-8"?>
<ds:datastoreItem xmlns:ds="http://schemas.openxmlformats.org/officeDocument/2006/customXml" ds:itemID="{021DB50B-C7E4-4A6D-A55D-465D198BE9C2}"/>
</file>

<file path=customXml/itemProps4.xml><?xml version="1.0" encoding="utf-8"?>
<ds:datastoreItem xmlns:ds="http://schemas.openxmlformats.org/officeDocument/2006/customXml" ds:itemID="{82EA82F4-9BDC-4F8C-9778-8687D7C421D7}"/>
</file>

<file path=docProps/app.xml><?xml version="1.0" encoding="utf-8"?>
<Properties xmlns="http://schemas.openxmlformats.org/officeDocument/2006/extended-properties" xmlns:vt="http://schemas.openxmlformats.org/officeDocument/2006/docPropsVTypes">
  <Template>Office Theme</Template>
  <TotalTime>15214</TotalTime>
  <Words>3397</Words>
  <Application>Microsoft Office PowerPoint</Application>
  <PresentationFormat>On-screen Show (4:3)</PresentationFormat>
  <Paragraphs>341</Paragraphs>
  <Slides>36</Slides>
  <Notes>30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Courier New</vt:lpstr>
      <vt:lpstr>Myriad Web Pro</vt:lpstr>
      <vt:lpstr>Times New Roman</vt:lpstr>
      <vt:lpstr>Wingdings</vt:lpstr>
      <vt:lpstr>NCEH_ATSDR_combined</vt:lpstr>
      <vt:lpstr>Thin Blue Line Influenza Division</vt:lpstr>
      <vt:lpstr>4_Office Theme</vt:lpstr>
      <vt:lpstr>Module C4  Use of Non-Pharmaceutical Interventions (NPIs)</vt:lpstr>
      <vt:lpstr>Learning Objectives</vt:lpstr>
      <vt:lpstr>Session Outline</vt:lpstr>
      <vt:lpstr>Overview of Non-Pharmaceutical Interventions (NPIs)</vt:lpstr>
      <vt:lpstr>Overview of Non-Pharmaceutical Interventions (NPIs)</vt:lpstr>
      <vt:lpstr>PowerPoint Presentation</vt:lpstr>
      <vt:lpstr>Considerations for Non-Pharmaceutical Interventions</vt:lpstr>
      <vt:lpstr>PowerPoint Presentation</vt:lpstr>
      <vt:lpstr>PowerPoint Presentation</vt:lpstr>
      <vt:lpstr>PowerPoint Presentation</vt:lpstr>
      <vt:lpstr>PowerPoint Presentation</vt:lpstr>
      <vt:lpstr>PowerPoint Presentation</vt:lpstr>
      <vt:lpstr> Discussion Question</vt:lpstr>
      <vt:lpstr>PowerPoint Presentation</vt:lpstr>
      <vt:lpstr>PowerPoint Presentation</vt:lpstr>
      <vt:lpstr>PowerPoint Presentation</vt:lpstr>
      <vt:lpstr>PowerPoint Presentation</vt:lpstr>
      <vt:lpstr>PowerPoint Presentation</vt:lpstr>
      <vt:lpstr>Legal and Ethical Considerations</vt:lpstr>
      <vt:lpstr>Legal Considerations </vt:lpstr>
      <vt:lpstr>Ethical Considerations</vt:lpstr>
      <vt:lpstr> Discussion Questions</vt:lpstr>
      <vt:lpstr>Preparedness and Response Framework for Pandemic Influenza </vt:lpstr>
      <vt:lpstr>Phases and Intervals</vt:lpstr>
      <vt:lpstr>Implementation of Non-Pharmaceutical Interventions </vt:lpstr>
      <vt:lpstr>Coordination</vt:lpstr>
      <vt:lpstr>Concurrent Measures</vt:lpstr>
      <vt:lpstr>Health Monitoring and Medical Care</vt:lpstr>
      <vt:lpstr>Evaluation</vt:lpstr>
      <vt:lpstr>Scaling Back</vt:lpstr>
      <vt:lpstr> Discussion Questions</vt:lpstr>
      <vt:lpstr>Summary  </vt:lpstr>
      <vt:lpstr>PowerPoint Presentation</vt:lpstr>
      <vt:lpstr>References</vt:lpstr>
      <vt:lpstr>References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508</cp:revision>
  <dcterms:created xsi:type="dcterms:W3CDTF">2016-11-05T00:46:08Z</dcterms:created>
  <dcterms:modified xsi:type="dcterms:W3CDTF">2018-06-21T17:07:54Z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0x010100390AD7E96537B94AB4EC30E09548A917</vt:lpwstr>
  </property>
  <property fmtid="{D5CDD505-2E9C-101B-9397-08002B2CF9AE}" pid="4" name="_dlc_DocIdItemGuid">
    <vt:lpwstr>a273ffc2-cd0b-4f73-972d-eddc64113b3b</vt:lpwstr>
  </property>
</Properties>
</file>