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44.xml" ContentType="application/vnd.openxmlformats-officedocument.presentationml.slide+xml"/>
  <Override PartName="/ppt/slides/slide6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61.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notesSlides/notesSlide47.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50.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notesSlides/notesSlide27.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Layouts/slideLayout4.xml" ContentType="application/vnd.openxmlformats-officedocument.presentationml.slideLayout+xml"/>
  <Override PartName="/ppt/notesSlides/notesSlide19.xml" ContentType="application/vnd.openxmlformats-officedocument.presentationml.notesSlide+xml"/>
  <Override PartName="/ppt/notesSlides/notesSlide33.xml" ContentType="application/vnd.openxmlformats-officedocument.presentationml.notesSlide+xml"/>
  <Override PartName="/ppt/notesSlides/notesSlide16.xml" ContentType="application/vnd.openxmlformats-officedocument.presentationml.notesSlide+xml"/>
  <Override PartName="/ppt/notesSlides/notesSlide44.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slideLayouts/slideLayout8.xml" ContentType="application/vnd.openxmlformats-officedocument.presentationml.slideLayout+xml"/>
  <Override PartName="/ppt/notesSlides/notesSlide41.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38.xml" ContentType="application/vnd.openxmlformats-officedocument.presentationml.notesSlide+xml"/>
  <Override PartName="/ppt/slideLayouts/slideLayout6.xml" ContentType="application/vnd.openxmlformats-officedocument.presentationml.slideLayout+xml"/>
  <Override PartName="/ppt/notesSlides/notesSlide39.xml" ContentType="application/vnd.openxmlformats-officedocument.presentationml.notesSlide+xml"/>
  <Override PartName="/ppt/slideLayouts/slideLayout5.xml" ContentType="application/vnd.openxmlformats-officedocument.presentationml.slideLayout+xml"/>
  <Override PartName="/ppt/notesSlides/notesSlide20.xml" ContentType="application/vnd.openxmlformats-officedocument.presentationml.notesSlide+xml"/>
  <Override PartName="/ppt/diagrams/drawing1.xml" ContentType="application/vnd.ms-office.drawingml.diagramDrawing+xml"/>
  <Override PartName="/ppt/theme/theme4.xml" ContentType="application/vnd.openxmlformats-officedocument.theme+xml"/>
  <Override PartName="/ppt/diagrams/quickStyle1.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diagrams/layout1.xml" ContentType="application/vnd.openxmlformats-officedocument.drawingml.diagramLayout+xml"/>
  <Override PartName="/ppt/notesMasters/notesMaster1.xml" ContentType="application/vnd.openxmlformats-officedocument.presentationml.notesMaster+xml"/>
  <Override PartName="/ppt/theme/theme5.xml" ContentType="application/vnd.openxmlformats-officedocument.theme+xml"/>
  <Override PartName="/ppt/diagrams/colors1.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1" r:id="rId2"/>
    <p:sldMasterId id="2147483734" r:id="rId3"/>
  </p:sldMasterIdLst>
  <p:notesMasterIdLst>
    <p:notesMasterId r:id="rId82"/>
  </p:notesMasterIdLst>
  <p:handoutMasterIdLst>
    <p:handoutMasterId r:id="rId83"/>
  </p:handoutMasterIdLst>
  <p:sldIdLst>
    <p:sldId id="351" r:id="rId4"/>
    <p:sldId id="622" r:id="rId5"/>
    <p:sldId id="725" r:id="rId6"/>
    <p:sldId id="716" r:id="rId7"/>
    <p:sldId id="717" r:id="rId8"/>
    <p:sldId id="718" r:id="rId9"/>
    <p:sldId id="719" r:id="rId10"/>
    <p:sldId id="720" r:id="rId11"/>
    <p:sldId id="756" r:id="rId12"/>
    <p:sldId id="721" r:id="rId13"/>
    <p:sldId id="722" r:id="rId14"/>
    <p:sldId id="723" r:id="rId15"/>
    <p:sldId id="724" r:id="rId16"/>
    <p:sldId id="705" r:id="rId17"/>
    <p:sldId id="726" r:id="rId18"/>
    <p:sldId id="749" r:id="rId19"/>
    <p:sldId id="727" r:id="rId20"/>
    <p:sldId id="728" r:id="rId21"/>
    <p:sldId id="710" r:id="rId22"/>
    <p:sldId id="729" r:id="rId23"/>
    <p:sldId id="731" r:id="rId24"/>
    <p:sldId id="626" r:id="rId25"/>
    <p:sldId id="709" r:id="rId26"/>
    <p:sldId id="733" r:id="rId27"/>
    <p:sldId id="757" r:id="rId28"/>
    <p:sldId id="734" r:id="rId29"/>
    <p:sldId id="735" r:id="rId30"/>
    <p:sldId id="699" r:id="rId31"/>
    <p:sldId id="700" r:id="rId32"/>
    <p:sldId id="698" r:id="rId33"/>
    <p:sldId id="763" r:id="rId34"/>
    <p:sldId id="764" r:id="rId35"/>
    <p:sldId id="765" r:id="rId36"/>
    <p:sldId id="766" r:id="rId37"/>
    <p:sldId id="767" r:id="rId38"/>
    <p:sldId id="768" r:id="rId39"/>
    <p:sldId id="769" r:id="rId40"/>
    <p:sldId id="770" r:id="rId41"/>
    <p:sldId id="771" r:id="rId42"/>
    <p:sldId id="772" r:id="rId43"/>
    <p:sldId id="773" r:id="rId44"/>
    <p:sldId id="774" r:id="rId45"/>
    <p:sldId id="775" r:id="rId46"/>
    <p:sldId id="776" r:id="rId47"/>
    <p:sldId id="777" r:id="rId48"/>
    <p:sldId id="778" r:id="rId49"/>
    <p:sldId id="779" r:id="rId50"/>
    <p:sldId id="780" r:id="rId51"/>
    <p:sldId id="781" r:id="rId52"/>
    <p:sldId id="782" r:id="rId53"/>
    <p:sldId id="783" r:id="rId54"/>
    <p:sldId id="784" r:id="rId55"/>
    <p:sldId id="785" r:id="rId56"/>
    <p:sldId id="786" r:id="rId57"/>
    <p:sldId id="751" r:id="rId58"/>
    <p:sldId id="758" r:id="rId59"/>
    <p:sldId id="754" r:id="rId60"/>
    <p:sldId id="638" r:id="rId61"/>
    <p:sldId id="736" r:id="rId62"/>
    <p:sldId id="737" r:id="rId63"/>
    <p:sldId id="759" r:id="rId64"/>
    <p:sldId id="738" r:id="rId65"/>
    <p:sldId id="752" r:id="rId66"/>
    <p:sldId id="741" r:id="rId67"/>
    <p:sldId id="753" r:id="rId68"/>
    <p:sldId id="762" r:id="rId69"/>
    <p:sldId id="740" r:id="rId70"/>
    <p:sldId id="761" r:id="rId71"/>
    <p:sldId id="739" r:id="rId72"/>
    <p:sldId id="742" r:id="rId73"/>
    <p:sldId id="743" r:id="rId74"/>
    <p:sldId id="744" r:id="rId75"/>
    <p:sldId id="760" r:id="rId76"/>
    <p:sldId id="746" r:id="rId77"/>
    <p:sldId id="643" r:id="rId78"/>
    <p:sldId id="747" r:id="rId79"/>
    <p:sldId id="686" r:id="rId80"/>
    <p:sldId id="750" r:id="rId8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Mott" initials="JM" lastIdx="11" clrIdx="0">
    <p:extLst>
      <p:ext uri="{19B8F6BF-5375-455C-9EA6-DF929625EA0E}">
        <p15:presenceInfo xmlns:p15="http://schemas.microsoft.com/office/powerpoint/2012/main" userId="S-1-5-21-1367833166-335969387-2033415169-10363" providerId="AD"/>
      </p:ext>
    </p:extLst>
  </p:cmAuthor>
  <p:cmAuthor id="2" name="Azziz-Baumgartner, Eduardo (CDC/OID/NCIRD)" initials="AE(" lastIdx="1" clrIdx="1">
    <p:extLst>
      <p:ext uri="{19B8F6BF-5375-455C-9EA6-DF929625EA0E}">
        <p15:presenceInfo xmlns:p15="http://schemas.microsoft.com/office/powerpoint/2012/main" userId="S-1-5-21-1207783550-2075000910-922709458-175630" providerId="AD"/>
      </p:ext>
    </p:extLst>
  </p:cmAuthor>
  <p:cmAuthor id="3" name="Olsen, Sonja (CDC/OID/NCIRD)" initials="OS(" lastIdx="5" clrIdx="2">
    <p:extLst>
      <p:ext uri="{19B8F6BF-5375-455C-9EA6-DF929625EA0E}">
        <p15:presenceInfo xmlns:p15="http://schemas.microsoft.com/office/powerpoint/2012/main" userId="S-1-5-21-1207783550-2075000910-922709458-191202" providerId="AD"/>
      </p:ext>
    </p:extLst>
  </p:cmAuthor>
  <p:cmAuthor id="4" name="Mott, Joshua (CDC/OID/NCIRD)" initials="MJ(" lastIdx="1" clrIdx="3">
    <p:extLst>
      <p:ext uri="{19B8F6BF-5375-455C-9EA6-DF929625EA0E}">
        <p15:presenceInfo xmlns:p15="http://schemas.microsoft.com/office/powerpoint/2012/main" userId="S-1-5-21-1207783550-2075000910-922709458-149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5E3BF"/>
    <a:srgbClr val="E4E4E1"/>
    <a:srgbClr val="9E9A88"/>
    <a:srgbClr val="F6EFD6"/>
    <a:srgbClr val="FFFF99"/>
    <a:srgbClr val="000099"/>
    <a:srgbClr val="000000"/>
    <a:srgbClr val="99C8B7"/>
    <a:srgbClr val="005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0" autoAdjust="0"/>
    <p:restoredTop sz="73710" autoAdjust="0"/>
  </p:normalViewPr>
  <p:slideViewPr>
    <p:cSldViewPr snapToGrid="0">
      <p:cViewPr varScale="1">
        <p:scale>
          <a:sx n="61" d="100"/>
          <a:sy n="61" d="100"/>
        </p:scale>
        <p:origin x="1562" y="31"/>
      </p:cViewPr>
      <p:guideLst/>
    </p:cSldViewPr>
  </p:slideViewPr>
  <p:notesTextViewPr>
    <p:cViewPr>
      <p:scale>
        <a:sx n="3" d="2"/>
        <a:sy n="3" d="2"/>
      </p:scale>
      <p:origin x="0" y="0"/>
    </p:cViewPr>
  </p:notesTextViewPr>
  <p:sorterViewPr>
    <p:cViewPr varScale="1">
      <p:scale>
        <a:sx n="100" d="100"/>
        <a:sy n="100" d="100"/>
      </p:scale>
      <p:origin x="0" y="-75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ommentAuthors" Target="commentAuthors.xml"/><Relationship Id="rId89" Type="http://schemas.openxmlformats.org/officeDocument/2006/relationships/customXml" Target="../customXml/item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customXml" Target="../customXml/item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2" loCatId="picture" qsTypeId="urn:microsoft.com/office/officeart/2005/8/quickstyle/simple2" qsCatId="simple" csTypeId="urn:microsoft.com/office/officeart/2005/8/colors/accent0_1" csCatId="mainScheme" phldr="1"/>
      <dgm:spPr/>
    </dgm:pt>
    <dgm:pt modelId="{87089907-15A3-4F88-AB36-16B9C5189F0C}">
      <dgm:prSet phldrT="[Text]" custT="1"/>
      <dgm:spPr/>
      <dgm:t>
        <a:bodyPr/>
        <a:lstStyle/>
        <a:p>
          <a:r>
            <a:rPr lang="en-US" sz="3600" b="0" dirty="0"/>
            <a:t>Protect yourself                       </a:t>
          </a:r>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custT="1"/>
      <dgm:spPr/>
      <dgm:t>
        <a:bodyPr/>
        <a:lstStyle/>
        <a:p>
          <a:r>
            <a:rPr lang="en-US" sz="3600" b="0" dirty="0"/>
            <a:t>Protect your patients</a:t>
          </a:r>
        </a:p>
      </dgm:t>
    </dgm:pt>
    <dgm:pt modelId="{E008AB85-20B1-41BC-BB13-873DF96F9DFD}" type="sibTrans" cxnId="{70A0557B-5C40-497C-B33F-BC798C32CBF5}">
      <dgm:prSet/>
      <dgm:spPr/>
      <dgm:t>
        <a:bodyPr/>
        <a:lstStyle/>
        <a:p>
          <a:endParaRPr lang="en-US"/>
        </a:p>
      </dgm:t>
    </dgm:pt>
    <dgm:pt modelId="{7735610C-E366-4291-B937-C1A1296A0DAD}" type="parTrans" cxnId="{70A0557B-5C40-497C-B33F-BC798C32CBF5}">
      <dgm:prSet/>
      <dgm:spPr/>
      <dgm:t>
        <a:bodyPr/>
        <a:lstStyle/>
        <a:p>
          <a:endParaRPr lang="en-US"/>
        </a:p>
      </dgm:t>
    </dgm:pt>
    <dgm:pt modelId="{0FBCE746-975C-4F2C-A1DD-B86595BE076C}">
      <dgm:prSet phldrT="[Text]" custT="1"/>
      <dgm:spPr/>
      <dgm:t>
        <a:bodyPr/>
        <a:lstStyle/>
        <a:p>
          <a:r>
            <a:rPr lang="en-US" sz="3600" b="0" dirty="0"/>
            <a:t>Protect your community</a:t>
          </a:r>
        </a:p>
      </dgm:t>
    </dgm:pt>
    <dgm:pt modelId="{C78A942B-0ACA-4AB3-A74E-44DA01A2F0F2}" type="sibTrans" cxnId="{7A7DD3C3-906F-498A-953C-01D7EE8E9399}">
      <dgm:prSet/>
      <dgm:spPr/>
      <dgm:t>
        <a:bodyPr/>
        <a:lstStyle/>
        <a:p>
          <a:endParaRPr lang="en-US"/>
        </a:p>
      </dgm:t>
    </dgm:pt>
    <dgm:pt modelId="{67370F93-8B20-4E0A-8E4F-FA7DEA9985FE}" type="par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custScaleX="193740" custScaleY="137963" custLinFactNeighborX="-44944" custLinFactNeighborY="18528"/>
      <dgm:spPr>
        <a:noFill/>
        <a:ln>
          <a:noFill/>
        </a:ln>
      </dgm:spPr>
    </dgm:pt>
    <dgm:pt modelId="{FDD833EF-6F8A-476A-A54B-6800A19C256C}" type="pres">
      <dgm:prSet presAssocID="{87089907-15A3-4F88-AB36-16B9C5189F0C}" presName="txShp" presStyleLbl="node1" presStyleIdx="0" presStyleCnt="3" custScaleX="86273" custLinFactNeighborX="10082" custLinFactNeighborY="14397">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ScaleX="202095" custScaleY="164359" custLinFactNeighborX="-36283" custLinFactNeighborY="10809"/>
      <dgm:spPr>
        <a:noFill/>
        <a:ln>
          <a:noFill/>
        </a:ln>
      </dgm:spPr>
    </dgm:pt>
    <dgm:pt modelId="{772DF848-F876-4E65-A2BD-C09A6BFFAE5F}" type="pres">
      <dgm:prSet presAssocID="{4258337F-007C-446F-9CA3-A9E83DF9C024}" presName="txShp" presStyleLbl="node1" presStyleIdx="1" presStyleCnt="3" custScaleX="85395" custLinFactNeighborX="9536" custLinFactNeighborY="5897">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ScaleX="205964" custScaleY="127803" custLinFactNeighborX="-41584" custLinFactNeighborY="-3559"/>
      <dgm:spPr>
        <a:noFill/>
        <a:ln>
          <a:noFill/>
        </a:ln>
      </dgm:spPr>
    </dgm:pt>
    <dgm:pt modelId="{09203B30-FA18-44D7-86FB-20BD61E8BD7A}" type="pres">
      <dgm:prSet presAssocID="{0FBCE746-975C-4F2C-A1DD-B86595BE076C}" presName="txShp" presStyleLbl="node1" presStyleIdx="2" presStyleCnt="3" custScaleX="84285" custLinFactNeighborX="9924" custLinFactNeighborY="-13819">
        <dgm:presLayoutVars>
          <dgm:bulletEnabled val="1"/>
        </dgm:presLayoutVars>
      </dgm:prSet>
      <dgm:spPr/>
    </dgm:pt>
  </dgm:ptLst>
  <dgm:cxnLst>
    <dgm:cxn modelId="{80DC3907-C8C5-480F-8C05-46B30592DD28}" type="presOf" srcId="{87089907-15A3-4F88-AB36-16B9C5189F0C}" destId="{FDD833EF-6F8A-476A-A54B-6800A19C256C}" srcOrd="0" destOrd="0" presId="urn:microsoft.com/office/officeart/2005/8/layout/vList3#2"/>
    <dgm:cxn modelId="{70A0557B-5C40-497C-B33F-BC798C32CBF5}" srcId="{AEC618A7-A5BF-48C4-ABAD-49FB29DC1EF5}" destId="{4258337F-007C-446F-9CA3-A9E83DF9C024}" srcOrd="1" destOrd="0" parTransId="{7735610C-E366-4291-B937-C1A1296A0DAD}" sibTransId="{E008AB85-20B1-41BC-BB13-873DF96F9DFD}"/>
    <dgm:cxn modelId="{C5A4168F-FBEE-4D4B-8928-1EDD70DE69C5}" srcId="{AEC618A7-A5BF-48C4-ABAD-49FB29DC1EF5}" destId="{87089907-15A3-4F88-AB36-16B9C5189F0C}" srcOrd="0" destOrd="0" parTransId="{136185CC-469D-4CC0-BFB6-63DA275D7664}" sibTransId="{41B5D14C-492F-4891-A9E0-B73F1BB1484F}"/>
    <dgm:cxn modelId="{F49DA099-0F36-402D-BDD4-0A2682DEC532}" type="presOf" srcId="{0FBCE746-975C-4F2C-A1DD-B86595BE076C}" destId="{09203B30-FA18-44D7-86FB-20BD61E8BD7A}" srcOrd="0" destOrd="0" presId="urn:microsoft.com/office/officeart/2005/8/layout/vList3#2"/>
    <dgm:cxn modelId="{7A7DD3C3-906F-498A-953C-01D7EE8E9399}" srcId="{AEC618A7-A5BF-48C4-ABAD-49FB29DC1EF5}" destId="{0FBCE746-975C-4F2C-A1DD-B86595BE076C}" srcOrd="2" destOrd="0" parTransId="{67370F93-8B20-4E0A-8E4F-FA7DEA9985FE}" sibTransId="{C78A942B-0ACA-4AB3-A74E-44DA01A2F0F2}"/>
    <dgm:cxn modelId="{7EA766E1-A85E-49BC-9A47-02679162D7B8}" type="presOf" srcId="{AEC618A7-A5BF-48C4-ABAD-49FB29DC1EF5}" destId="{210CA00C-BBDD-47C0-B13C-91B202FE6590}" srcOrd="0" destOrd="0" presId="urn:microsoft.com/office/officeart/2005/8/layout/vList3#2"/>
    <dgm:cxn modelId="{0D3CA6E3-77FE-4E5E-B068-1446E9024552}" type="presOf" srcId="{4258337F-007C-446F-9CA3-A9E83DF9C024}" destId="{772DF848-F876-4E65-A2BD-C09A6BFFAE5F}" srcOrd="0" destOrd="0" presId="urn:microsoft.com/office/officeart/2005/8/layout/vList3#2"/>
    <dgm:cxn modelId="{0C11557C-97C6-4D08-BD3F-6CE7C8C3022D}" type="presParOf" srcId="{210CA00C-BBDD-47C0-B13C-91B202FE6590}" destId="{A3093074-9A5B-4BE6-B1D2-B39BA070B7EE}" srcOrd="0" destOrd="0" presId="urn:microsoft.com/office/officeart/2005/8/layout/vList3#2"/>
    <dgm:cxn modelId="{4FA7EAB7-4AD6-4819-B072-6D266427E334}" type="presParOf" srcId="{A3093074-9A5B-4BE6-B1D2-B39BA070B7EE}" destId="{D079DF44-C7F4-4106-8E37-2EFBE5D7A03F}" srcOrd="0" destOrd="0" presId="urn:microsoft.com/office/officeart/2005/8/layout/vList3#2"/>
    <dgm:cxn modelId="{2DF097B7-1C56-4D32-8D6A-3A8D788DFFCC}" type="presParOf" srcId="{A3093074-9A5B-4BE6-B1D2-B39BA070B7EE}" destId="{FDD833EF-6F8A-476A-A54B-6800A19C256C}" srcOrd="1" destOrd="0" presId="urn:microsoft.com/office/officeart/2005/8/layout/vList3#2"/>
    <dgm:cxn modelId="{594765C1-B0AB-4301-AA9A-7FB654413D4D}" type="presParOf" srcId="{210CA00C-BBDD-47C0-B13C-91B202FE6590}" destId="{96239AB5-9E4F-4730-B1C2-CA2E013DB837}" srcOrd="1" destOrd="0" presId="urn:microsoft.com/office/officeart/2005/8/layout/vList3#2"/>
    <dgm:cxn modelId="{89720647-FD82-4CC0-9877-04AF34402D81}" type="presParOf" srcId="{210CA00C-BBDD-47C0-B13C-91B202FE6590}" destId="{8D6649E2-A448-470A-94C1-8C096B34F2FD}" srcOrd="2" destOrd="0" presId="urn:microsoft.com/office/officeart/2005/8/layout/vList3#2"/>
    <dgm:cxn modelId="{A444552D-1AAA-40CB-BB29-2D98DA0B98D8}" type="presParOf" srcId="{8D6649E2-A448-470A-94C1-8C096B34F2FD}" destId="{E45A1FE0-4459-477E-AE70-917AE5EF85BA}" srcOrd="0" destOrd="0" presId="urn:microsoft.com/office/officeart/2005/8/layout/vList3#2"/>
    <dgm:cxn modelId="{AF23EE7B-1BC1-4246-AC68-DC1DD3BB685F}" type="presParOf" srcId="{8D6649E2-A448-470A-94C1-8C096B34F2FD}" destId="{772DF848-F876-4E65-A2BD-C09A6BFFAE5F}" srcOrd="1" destOrd="0" presId="urn:microsoft.com/office/officeart/2005/8/layout/vList3#2"/>
    <dgm:cxn modelId="{BC043F75-B073-4C2A-BC03-6A99124AE4D9}" type="presParOf" srcId="{210CA00C-BBDD-47C0-B13C-91B202FE6590}" destId="{B9AE875A-DB17-44D7-B057-F4A3546B1B64}" srcOrd="3" destOrd="0" presId="urn:microsoft.com/office/officeart/2005/8/layout/vList3#2"/>
    <dgm:cxn modelId="{FC8E3A75-98DB-495D-B9CA-C6DDA8C1D3D7}" type="presParOf" srcId="{210CA00C-BBDD-47C0-B13C-91B202FE6590}" destId="{29F145AB-9903-4D57-AA3C-24188B02EFCB}" srcOrd="4" destOrd="0" presId="urn:microsoft.com/office/officeart/2005/8/layout/vList3#2"/>
    <dgm:cxn modelId="{3326F074-617D-4EE5-B489-D68471E84084}" type="presParOf" srcId="{29F145AB-9903-4D57-AA3C-24188B02EFCB}" destId="{4CB1AFCE-2253-4C2A-B958-1ABC178F491C}" srcOrd="0" destOrd="0" presId="urn:microsoft.com/office/officeart/2005/8/layout/vList3#2"/>
    <dgm:cxn modelId="{57DF0AF1-CFBE-4884-93CD-BDD20043A660}" type="presParOf" srcId="{29F145AB-9903-4D57-AA3C-24188B02EFCB}" destId="{09203B30-FA18-44D7-86FB-20BD61E8BD7A}"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2874827" y="359065"/>
          <a:ext cx="4459145" cy="1073031"/>
        </a:xfrm>
        <a:prstGeom prst="homePlat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317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Protect yourself                       </a:t>
          </a:r>
        </a:p>
      </dsp:txBody>
      <dsp:txXfrm rot="10800000">
        <a:off x="3143085" y="359065"/>
        <a:ext cx="4190887" cy="1073031"/>
      </dsp:txXfrm>
    </dsp:sp>
    <dsp:sp modelId="{D079DF44-C7F4-4106-8E37-2EFBE5D7A03F}">
      <dsp:nvSpPr>
        <dsp:cNvPr id="0" name=""/>
        <dsp:cNvSpPr/>
      </dsp:nvSpPr>
      <dsp:spPr>
        <a:xfrm>
          <a:off x="477265" y="199715"/>
          <a:ext cx="2078891" cy="1480386"/>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72DF848-F876-4E65-A2BD-C09A6BFFAE5F}">
      <dsp:nvSpPr>
        <dsp:cNvPr id="0" name=""/>
        <dsp:cNvSpPr/>
      </dsp:nvSpPr>
      <dsp:spPr>
        <a:xfrm rot="10800000">
          <a:off x="2903055" y="2210170"/>
          <a:ext cx="4413765" cy="1073031"/>
        </a:xfrm>
        <a:prstGeom prst="homePlat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317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Protect your patients</a:t>
          </a:r>
        </a:p>
      </dsp:txBody>
      <dsp:txXfrm rot="10800000">
        <a:off x="3171313" y="2210170"/>
        <a:ext cx="4145507" cy="1073031"/>
      </dsp:txXfrm>
    </dsp:sp>
    <dsp:sp modelId="{E45A1FE0-4459-477E-AE70-917AE5EF85BA}">
      <dsp:nvSpPr>
        <dsp:cNvPr id="0" name=""/>
        <dsp:cNvSpPr/>
      </dsp:nvSpPr>
      <dsp:spPr>
        <a:xfrm>
          <a:off x="559133" y="1917582"/>
          <a:ext cx="2168542" cy="1763623"/>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9203B30-FA18-44D7-86FB-20BD61E8BD7A}">
      <dsp:nvSpPr>
        <dsp:cNvPr id="0" name=""/>
        <dsp:cNvSpPr/>
      </dsp:nvSpPr>
      <dsp:spPr>
        <a:xfrm rot="10800000">
          <a:off x="2976517" y="3886415"/>
          <a:ext cx="4356393" cy="1073031"/>
        </a:xfrm>
        <a:prstGeom prst="homePlat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7317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Protect your community</a:t>
          </a:r>
        </a:p>
      </dsp:txBody>
      <dsp:txXfrm rot="10800000">
        <a:off x="3244775" y="3886415"/>
        <a:ext cx="4088135" cy="1073031"/>
      </dsp:txXfrm>
    </dsp:sp>
    <dsp:sp modelId="{4CB1AFCE-2253-4C2A-B958-1ABC178F491C}">
      <dsp:nvSpPr>
        <dsp:cNvPr id="0" name=""/>
        <dsp:cNvSpPr/>
      </dsp:nvSpPr>
      <dsp:spPr>
        <a:xfrm>
          <a:off x="506216" y="3847340"/>
          <a:ext cx="2210058" cy="1371366"/>
        </a:xfrm>
        <a:prstGeom prst="ellipse">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0BBF0EF-EB75-4BCC-9F63-60D559517B62}" type="datetimeFigureOut">
              <a:rPr lang="en-US" smtClean="0"/>
              <a:t>6/22/2018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E30512-8AE6-4659-8239-4E2C97FDD1A3}" type="slidenum">
              <a:rPr lang="en-US" smtClean="0"/>
              <a:t>‹#›</a:t>
            </a:fld>
            <a:endParaRPr lang="en-US"/>
          </a:p>
        </p:txBody>
      </p:sp>
    </p:spTree>
    <p:extLst>
      <p:ext uri="{BB962C8B-B14F-4D97-AF65-F5344CB8AC3E}">
        <p14:creationId xmlns:p14="http://schemas.microsoft.com/office/powerpoint/2010/main" val="7020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C026DF-EBA0-49FF-B460-D5B2A48D6F9E}" type="datetimeFigureOut">
              <a:rPr lang="en-US" smtClean="0"/>
              <a:t>6/22/2018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FD42C0-7943-494E-B8BD-92EE9084E6F0}" type="slidenum">
              <a:rPr lang="en-US" smtClean="0"/>
              <a:t>‹#›</a:t>
            </a:fld>
            <a:endParaRPr lang="en-US"/>
          </a:p>
        </p:txBody>
      </p:sp>
    </p:spTree>
    <p:extLst>
      <p:ext uri="{BB962C8B-B14F-4D97-AF65-F5344CB8AC3E}">
        <p14:creationId xmlns:p14="http://schemas.microsoft.com/office/powerpoint/2010/main" val="101535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1</a:t>
            </a:fld>
            <a:endParaRPr lang="en-US"/>
          </a:p>
        </p:txBody>
      </p:sp>
    </p:spTree>
    <p:extLst>
      <p:ext uri="{BB962C8B-B14F-4D97-AF65-F5344CB8AC3E}">
        <p14:creationId xmlns:p14="http://schemas.microsoft.com/office/powerpoint/2010/main" val="1819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have 2 minutes. Could you please work with the person next to you and try to think of a few points regarding why you think this diagram is not ideal.  </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Facilitator note:  Ask a few people to talk about their answers before showing the next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Answers: the arrows have one direction. There should be more arrows pointing back and forth between boxes as shown in the next slide.</a:t>
            </a: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12</a:t>
            </a:fld>
            <a:endParaRPr lang="en-US"/>
          </a:p>
        </p:txBody>
      </p:sp>
    </p:spTree>
    <p:extLst>
      <p:ext uri="{BB962C8B-B14F-4D97-AF65-F5344CB8AC3E}">
        <p14:creationId xmlns:p14="http://schemas.microsoft.com/office/powerpoint/2010/main" val="2622724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Answers: the arrows on the previous slide went in just one direction. There should be more arrows pointing back and forth between boxes as shown in this slide.</a:t>
            </a: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13</a:t>
            </a:fld>
            <a:endParaRPr lang="en-US"/>
          </a:p>
        </p:txBody>
      </p:sp>
    </p:spTree>
    <p:extLst>
      <p:ext uri="{BB962C8B-B14F-4D97-AF65-F5344CB8AC3E}">
        <p14:creationId xmlns:p14="http://schemas.microsoft.com/office/powerpoint/2010/main" val="163454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only limited and </a:t>
            </a:r>
            <a:r>
              <a:rPr lang="en-US" dirty="0" err="1"/>
              <a:t>unsustained</a:t>
            </a:r>
            <a:r>
              <a:rPr lang="en-US" dirty="0"/>
              <a:t> human to human transmission of H7N9 influenza,</a:t>
            </a:r>
            <a:r>
              <a:rPr lang="en-US" baseline="0" dirty="0"/>
              <a:t> but n</a:t>
            </a:r>
            <a:r>
              <a:rPr lang="en-US" dirty="0"/>
              <a:t>osocomial transmissions have been reported.</a:t>
            </a:r>
          </a:p>
          <a:p>
            <a:pPr defTabSz="931774">
              <a:defRPr/>
            </a:pPr>
            <a:endParaRPr lang="en-US" altLang="en-US" dirty="0"/>
          </a:p>
          <a:p>
            <a:pPr defTabSz="931774">
              <a:defRPr/>
            </a:pPr>
            <a:r>
              <a:rPr lang="en-US" altLang="en-US" dirty="0">
                <a:solidFill>
                  <a:srgbClr val="FF0000"/>
                </a:solidFill>
              </a:rPr>
              <a:t>A pandemic virus may develop from viral adaptation to human hosts, either by mutations or </a:t>
            </a:r>
            <a:r>
              <a:rPr lang="en-US" altLang="en-US" dirty="0" err="1">
                <a:solidFill>
                  <a:srgbClr val="FF0000"/>
                </a:solidFill>
              </a:rPr>
              <a:t>reassortment</a:t>
            </a:r>
            <a:r>
              <a:rPr lang="en-US" altLang="en-US" dirty="0">
                <a:solidFill>
                  <a:srgbClr val="FF0000"/>
                </a:solidFill>
              </a:rPr>
              <a:t> between influenza viruses.  This could be a virus that is readily transmissible, causes severe disease and against which there is no preexisting immunity</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FFD42C0-7943-494E-B8BD-92EE9084E6F0}" type="slidenum">
              <a:rPr lang="en-US" smtClean="0"/>
              <a:t>14</a:t>
            </a:fld>
            <a:endParaRPr lang="en-US"/>
          </a:p>
        </p:txBody>
      </p:sp>
    </p:spTree>
    <p:extLst>
      <p:ext uri="{BB962C8B-B14F-4D97-AF65-F5344CB8AC3E}">
        <p14:creationId xmlns:p14="http://schemas.microsoft.com/office/powerpoint/2010/main" val="329176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copyright unknown, no similar replacement image found</a:t>
            </a:r>
          </a:p>
        </p:txBody>
      </p:sp>
      <p:sp>
        <p:nvSpPr>
          <p:cNvPr id="4" name="Slide Number Placeholder 3"/>
          <p:cNvSpPr>
            <a:spLocks noGrp="1"/>
          </p:cNvSpPr>
          <p:nvPr>
            <p:ph type="sldNum" sz="quarter" idx="10"/>
          </p:nvPr>
        </p:nvSpPr>
        <p:spPr/>
        <p:txBody>
          <a:bodyPr/>
          <a:lstStyle/>
          <a:p>
            <a:fld id="{CFFD42C0-7943-494E-B8BD-92EE9084E6F0}" type="slidenum">
              <a:rPr lang="en-US" smtClean="0"/>
              <a:t>17</a:t>
            </a:fld>
            <a:endParaRPr lang="en-US"/>
          </a:p>
        </p:txBody>
      </p:sp>
    </p:spTree>
    <p:extLst>
      <p:ext uri="{BB962C8B-B14F-4D97-AF65-F5344CB8AC3E}">
        <p14:creationId xmlns:p14="http://schemas.microsoft.com/office/powerpoint/2010/main" val="409248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copyright unknown, no similar replacement image found</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18</a:t>
            </a:fld>
            <a:endParaRPr lang="en-US"/>
          </a:p>
        </p:txBody>
      </p:sp>
    </p:spTree>
    <p:extLst>
      <p:ext uri="{BB962C8B-B14F-4D97-AF65-F5344CB8AC3E}">
        <p14:creationId xmlns:p14="http://schemas.microsoft.com/office/powerpoint/2010/main" val="3107616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copyright unknown, no similar replacement image found</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19</a:t>
            </a:fld>
            <a:endParaRPr lang="en-US"/>
          </a:p>
        </p:txBody>
      </p:sp>
    </p:spTree>
    <p:extLst>
      <p:ext uri="{BB962C8B-B14F-4D97-AF65-F5344CB8AC3E}">
        <p14:creationId xmlns:p14="http://schemas.microsoft.com/office/powerpoint/2010/main" val="198984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Purchased from Shutterstock.</a:t>
            </a:r>
            <a:r>
              <a:rPr lang="en-US" sz="1200" b="0" i="0" kern="1200" dirty="0">
                <a:solidFill>
                  <a:schemeClr val="tx1"/>
                </a:solidFill>
                <a:effectLst/>
                <a:latin typeface="+mn-lt"/>
                <a:ea typeface="+mn-ea"/>
                <a:cs typeface="+mn-cs"/>
              </a:rPr>
              <a:t> Stock illustration ID: 624397796</a:t>
            </a: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20</a:t>
            </a:fld>
            <a:endParaRPr lang="en-US"/>
          </a:p>
        </p:txBody>
      </p:sp>
    </p:spTree>
    <p:extLst>
      <p:ext uri="{BB962C8B-B14F-4D97-AF65-F5344CB8AC3E}">
        <p14:creationId xmlns:p14="http://schemas.microsoft.com/office/powerpoint/2010/main" val="136542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Standard Precautions are intended to be applied to the care of all patients in all healthcare settings, regardless of the suspected or confirmed presence of an infectious agent. (HICPAC)</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21</a:t>
            </a:fld>
            <a:endParaRPr lang="en-US"/>
          </a:p>
        </p:txBody>
      </p:sp>
    </p:spTree>
    <p:extLst>
      <p:ext uri="{BB962C8B-B14F-4D97-AF65-F5344CB8AC3E}">
        <p14:creationId xmlns:p14="http://schemas.microsoft.com/office/powerpoint/2010/main" val="264576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Standard Precautions are intended to be applied to the care of all patients in all healthcare settings, regardless of the suspected or confirmed presence of an infectious agent. (HICPAC)</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22</a:t>
            </a:fld>
            <a:endParaRPr lang="en-US"/>
          </a:p>
        </p:txBody>
      </p:sp>
    </p:spTree>
    <p:extLst>
      <p:ext uri="{BB962C8B-B14F-4D97-AF65-F5344CB8AC3E}">
        <p14:creationId xmlns:p14="http://schemas.microsoft.com/office/powerpoint/2010/main" val="182802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23</a:t>
            </a:fld>
            <a:endParaRPr lang="en-US"/>
          </a:p>
        </p:txBody>
      </p:sp>
    </p:spTree>
    <p:extLst>
      <p:ext uri="{BB962C8B-B14F-4D97-AF65-F5344CB8AC3E}">
        <p14:creationId xmlns:p14="http://schemas.microsoft.com/office/powerpoint/2010/main" val="25551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FD42C0-7943-494E-B8BD-92EE9084E6F0}" type="slidenum">
              <a:rPr lang="en-US" smtClean="0"/>
              <a:t>2</a:t>
            </a:fld>
            <a:endParaRPr lang="en-US"/>
          </a:p>
        </p:txBody>
      </p:sp>
    </p:spTree>
    <p:extLst>
      <p:ext uri="{BB962C8B-B14F-4D97-AF65-F5344CB8AC3E}">
        <p14:creationId xmlns:p14="http://schemas.microsoft.com/office/powerpoint/2010/main" val="138832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24</a:t>
            </a:fld>
            <a:endParaRPr lang="en-US"/>
          </a:p>
        </p:txBody>
      </p:sp>
    </p:spTree>
    <p:extLst>
      <p:ext uri="{BB962C8B-B14F-4D97-AF65-F5344CB8AC3E}">
        <p14:creationId xmlns:p14="http://schemas.microsoft.com/office/powerpoint/2010/main" val="872930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Take 5 minutes to lead a brief discussion with the entire group.   Ask participants to volunteer to state how often they have training on standard precaution procedures.</a:t>
            </a:r>
          </a:p>
          <a:p>
            <a:endParaRPr lang="en-US" dirty="0"/>
          </a:p>
          <a:p>
            <a:r>
              <a:rPr lang="en-US" dirty="0"/>
              <a:t>If there is still time, also discuss the second and third questions.  (these questions will be animated on the slide so the facilitator can show it only if there is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FD42C0-7943-494E-B8BD-92EE9084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55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26</a:t>
            </a:fld>
            <a:endParaRPr lang="en-US"/>
          </a:p>
        </p:txBody>
      </p:sp>
    </p:spTree>
    <p:extLst>
      <p:ext uri="{BB962C8B-B14F-4D97-AF65-F5344CB8AC3E}">
        <p14:creationId xmlns:p14="http://schemas.microsoft.com/office/powerpoint/2010/main" val="422655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Contact Precautions is for suspected or known infections that are spread by touch or contact with the patient or the patient’s environment</a:t>
            </a:r>
          </a:p>
          <a:p>
            <a:pPr defTabSz="931774">
              <a:defRPr/>
            </a:pPr>
            <a:endParaRPr lang="en-US" dirty="0"/>
          </a:p>
          <a:p>
            <a:pPr defTabSz="931774">
              <a:defRPr/>
            </a:pPr>
            <a:r>
              <a:rPr lang="en-US" dirty="0"/>
              <a:t>Image: Purchased from Shutterstock. </a:t>
            </a:r>
            <a:r>
              <a:rPr lang="en-US" sz="1200" b="0" i="0" kern="1200" dirty="0">
                <a:solidFill>
                  <a:schemeClr val="tx1"/>
                </a:solidFill>
                <a:effectLst/>
                <a:latin typeface="+mn-lt"/>
                <a:ea typeface="+mn-ea"/>
                <a:cs typeface="+mn-cs"/>
              </a:rPr>
              <a:t>Stock photo ID: 549442960</a:t>
            </a: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28</a:t>
            </a:fld>
            <a:endParaRPr lang="en-US"/>
          </a:p>
        </p:txBody>
      </p:sp>
    </p:spTree>
    <p:extLst>
      <p:ext uri="{BB962C8B-B14F-4D97-AF65-F5344CB8AC3E}">
        <p14:creationId xmlns:p14="http://schemas.microsoft.com/office/powerpoint/2010/main" val="790842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Droplet Precautions is for suspected or known infections </a:t>
            </a:r>
            <a:r>
              <a:rPr lang="en-US" altLang="ja-JP" dirty="0"/>
              <a:t>spread by splashes generated by coughs, sneezes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Image: Purchased from Shutterstock. </a:t>
            </a:r>
            <a:r>
              <a:rPr lang="en-US" sz="1200" b="0" i="0" kern="1200" dirty="0">
                <a:solidFill>
                  <a:schemeClr val="tx1"/>
                </a:solidFill>
                <a:effectLst/>
                <a:latin typeface="+mn-lt"/>
                <a:ea typeface="+mn-ea"/>
                <a:cs typeface="+mn-cs"/>
              </a:rPr>
              <a:t>Stock photo ID: 549442960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Purchased from Shutterstock. </a:t>
            </a:r>
            <a:r>
              <a:rPr lang="en-US" sz="1200" b="0" i="0" kern="1200" dirty="0">
                <a:solidFill>
                  <a:schemeClr val="tx1"/>
                </a:solidFill>
                <a:effectLst/>
                <a:latin typeface="+mn-lt"/>
                <a:ea typeface="+mn-ea"/>
                <a:cs typeface="+mn-cs"/>
              </a:rPr>
              <a:t>Stock photo ID: 88400317</a:t>
            </a: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29</a:t>
            </a:fld>
            <a:endParaRPr lang="en-US"/>
          </a:p>
        </p:txBody>
      </p:sp>
    </p:spTree>
    <p:extLst>
      <p:ext uri="{BB962C8B-B14F-4D97-AF65-F5344CB8AC3E}">
        <p14:creationId xmlns:p14="http://schemas.microsoft.com/office/powerpoint/2010/main" val="161052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Airborne infection isolation room (AIIR)</a:t>
            </a:r>
          </a:p>
          <a:p>
            <a:endParaRPr lang="en-US" dirty="0"/>
          </a:p>
          <a:p>
            <a:pPr defTabSz="931774">
              <a:defRPr/>
            </a:pPr>
            <a:r>
              <a:rPr lang="en-US" dirty="0"/>
              <a:t>Infections spread by </a:t>
            </a:r>
            <a:r>
              <a:rPr lang="en-US" altLang="ja-JP" dirty="0"/>
              <a:t>particles that remain viable and suspended in the air for long periods of time</a:t>
            </a:r>
          </a:p>
          <a:p>
            <a:pPr defTabSz="931774">
              <a:defRPr/>
            </a:pPr>
            <a:endParaRPr lang="en-US" altLang="ja-JP" dirty="0"/>
          </a:p>
          <a:p>
            <a:pPr defTabSz="931774">
              <a:defRPr/>
            </a:pPr>
            <a:r>
              <a:rPr lang="en-US" altLang="ja-JP" dirty="0"/>
              <a:t>Image: Purchased from Shutterstock. </a:t>
            </a:r>
            <a:r>
              <a:rPr lang="en-US" sz="1200" b="0" i="0" kern="1200" dirty="0">
                <a:solidFill>
                  <a:schemeClr val="tx1"/>
                </a:solidFill>
                <a:effectLst/>
                <a:latin typeface="+mn-lt"/>
                <a:ea typeface="+mn-ea"/>
                <a:cs typeface="+mn-cs"/>
              </a:rPr>
              <a:t>Stock photo ID: 185179208</a:t>
            </a:r>
            <a:endParaRPr lang="en-US" altLang="ja-JP"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30</a:t>
            </a:fld>
            <a:endParaRPr lang="en-US"/>
          </a:p>
        </p:txBody>
      </p:sp>
    </p:spTree>
    <p:extLst>
      <p:ext uri="{BB962C8B-B14F-4D97-AF65-F5344CB8AC3E}">
        <p14:creationId xmlns:p14="http://schemas.microsoft.com/office/powerpoint/2010/main" val="2924654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32</a:t>
            </a:fld>
            <a:endParaRPr lang="en-US"/>
          </a:p>
        </p:txBody>
      </p:sp>
    </p:spTree>
    <p:extLst>
      <p:ext uri="{BB962C8B-B14F-4D97-AF65-F5344CB8AC3E}">
        <p14:creationId xmlns:p14="http://schemas.microsoft.com/office/powerpoint/2010/main" val="93480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33</a:t>
            </a:fld>
            <a:endParaRPr lang="en-US"/>
          </a:p>
        </p:txBody>
      </p:sp>
    </p:spTree>
    <p:extLst>
      <p:ext uri="{BB962C8B-B14F-4D97-AF65-F5344CB8AC3E}">
        <p14:creationId xmlns:p14="http://schemas.microsoft.com/office/powerpoint/2010/main" val="4164591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34</a:t>
            </a:fld>
            <a:endParaRPr lang="en-US"/>
          </a:p>
        </p:txBody>
      </p:sp>
    </p:spTree>
    <p:extLst>
      <p:ext uri="{BB962C8B-B14F-4D97-AF65-F5344CB8AC3E}">
        <p14:creationId xmlns:p14="http://schemas.microsoft.com/office/powerpoint/2010/main" val="2532322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doffed first, followed by goggles or face shield,</a:t>
            </a:r>
            <a:r>
              <a:rPr lang="en-US" altLang="en-US" baseline="0" dirty="0"/>
              <a:t> then gown, then mask or respirator.</a:t>
            </a:r>
            <a:r>
              <a:rPr lang="en-US" altLang="en-US" dirty="0"/>
              <a:t>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40</a:t>
            </a:fld>
            <a:endParaRPr lang="en-US"/>
          </a:p>
        </p:txBody>
      </p:sp>
    </p:spTree>
    <p:extLst>
      <p:ext uri="{BB962C8B-B14F-4D97-AF65-F5344CB8AC3E}">
        <p14:creationId xmlns:p14="http://schemas.microsoft.com/office/powerpoint/2010/main" val="2390826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Purchased on Shutterstock. </a:t>
            </a:r>
            <a:r>
              <a:rPr lang="en-US" sz="1200" b="0" i="0" kern="1200" dirty="0">
                <a:solidFill>
                  <a:schemeClr val="tx1"/>
                </a:solidFill>
                <a:effectLst/>
                <a:latin typeface="+mn-lt"/>
                <a:ea typeface="+mn-ea"/>
                <a:cs typeface="+mn-cs"/>
              </a:rPr>
              <a:t>Stock vector ID: 760361773</a:t>
            </a:r>
          </a:p>
          <a:p>
            <a:br>
              <a:rPr lang="en-US" dirty="0"/>
            </a:b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4</a:t>
            </a:fld>
            <a:endParaRPr lang="en-US"/>
          </a:p>
        </p:txBody>
      </p:sp>
    </p:spTree>
    <p:extLst>
      <p:ext uri="{BB962C8B-B14F-4D97-AF65-F5344CB8AC3E}">
        <p14:creationId xmlns:p14="http://schemas.microsoft.com/office/powerpoint/2010/main" val="3979133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doffed first, followed by goggles or face shield,</a:t>
            </a:r>
            <a:r>
              <a:rPr lang="en-US" altLang="en-US" baseline="0" dirty="0"/>
              <a:t> then gown, then mask or respirator.</a:t>
            </a:r>
            <a:r>
              <a:rPr lang="en-US" altLang="en-US" dirty="0"/>
              <a:t>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41</a:t>
            </a:fld>
            <a:endParaRPr lang="en-US"/>
          </a:p>
        </p:txBody>
      </p:sp>
    </p:spTree>
    <p:extLst>
      <p:ext uri="{BB962C8B-B14F-4D97-AF65-F5344CB8AC3E}">
        <p14:creationId xmlns:p14="http://schemas.microsoft.com/office/powerpoint/2010/main" val="2261952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Note: this is an example of a good AIIR.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Can someone tell me what you see in this image?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Facilitator note: ask a few people to describe the image, then say “As you can see, it has an anteroom-that’s where HCP put on and take off PPE, and there is a toilet ensuite- which is important for patient isolation.”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Facilitator note: Then ask these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do you think the arrows represent?</a:t>
            </a:r>
          </a:p>
          <a:p>
            <a:r>
              <a:rPr lang="en-US" sz="1200" b="0" i="0" kern="1200" dirty="0">
                <a:solidFill>
                  <a:schemeClr val="tx1"/>
                </a:solidFill>
                <a:effectLst/>
                <a:latin typeface="+mn-lt"/>
                <a:ea typeface="+mn-ea"/>
                <a:cs typeface="+mn-cs"/>
              </a:rPr>
              <a:t>Answer: airflow.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According to this air flow, what do you think the pressure in the room would be? </a:t>
            </a:r>
          </a:p>
          <a:p>
            <a:r>
              <a:rPr lang="en-US" sz="1200" b="0" i="0" kern="1200" dirty="0">
                <a:solidFill>
                  <a:schemeClr val="tx1"/>
                </a:solidFill>
                <a:effectLst/>
                <a:latin typeface="+mn-lt"/>
                <a:ea typeface="+mn-ea"/>
                <a:cs typeface="+mn-cs"/>
              </a:rPr>
              <a:t>Answer: Negative pressure.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would you do if you cannot have a system to generate such an airflow? </a:t>
            </a:r>
          </a:p>
          <a:p>
            <a:r>
              <a:rPr lang="en-US" sz="1200" b="0" i="0" kern="1200" dirty="0">
                <a:solidFill>
                  <a:schemeClr val="tx1"/>
                </a:solidFill>
                <a:effectLst/>
                <a:latin typeface="+mn-lt"/>
                <a:ea typeface="+mn-ea"/>
                <a:cs typeface="+mn-cs"/>
              </a:rPr>
              <a:t>Answer: consider natural ventilation</a:t>
            </a: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55</a:t>
            </a:fld>
            <a:endParaRPr lang="en-US"/>
          </a:p>
        </p:txBody>
      </p:sp>
    </p:spTree>
    <p:extLst>
      <p:ext uri="{BB962C8B-B14F-4D97-AF65-F5344CB8AC3E}">
        <p14:creationId xmlns:p14="http://schemas.microsoft.com/office/powerpoint/2010/main" val="703292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Take 5 minutes to lead a brief discussion with the entire group.   Ask participants to volunteer to state how often they have training on transmission-based procedures.</a:t>
            </a:r>
          </a:p>
          <a:p>
            <a:endParaRPr lang="en-US" dirty="0"/>
          </a:p>
          <a:p>
            <a:r>
              <a:rPr lang="en-US" dirty="0"/>
              <a:t>If there is still time, also discuss the second question.  (this question will be animated on the slide so the facilitator can show it only if there is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FD42C0-7943-494E-B8BD-92EE9084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14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Recommendations in the following slides are based on WHO Interim Infection Control Guideline for Healthcare Facilities. It was published in 2007 before H7N9 was identified. According to limited information we currently have, it is possible there may be a higher risk of human-to-human transmission for H7N9 than H5N1.</a:t>
            </a: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58</a:t>
            </a:fld>
            <a:endParaRPr lang="en-US"/>
          </a:p>
        </p:txBody>
      </p:sp>
    </p:spTree>
    <p:extLst>
      <p:ext uri="{BB962C8B-B14F-4D97-AF65-F5344CB8AC3E}">
        <p14:creationId xmlns:p14="http://schemas.microsoft.com/office/powerpoint/2010/main" val="210988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59</a:t>
            </a:fld>
            <a:endParaRPr lang="en-US"/>
          </a:p>
        </p:txBody>
      </p:sp>
    </p:spTree>
    <p:extLst>
      <p:ext uri="{BB962C8B-B14F-4D97-AF65-F5344CB8AC3E}">
        <p14:creationId xmlns:p14="http://schemas.microsoft.com/office/powerpoint/2010/main" val="54986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60</a:t>
            </a:fld>
            <a:endParaRPr lang="en-US"/>
          </a:p>
        </p:txBody>
      </p:sp>
    </p:spTree>
    <p:extLst>
      <p:ext uri="{BB962C8B-B14F-4D97-AF65-F5344CB8AC3E}">
        <p14:creationId xmlns:p14="http://schemas.microsoft.com/office/powerpoint/2010/main" val="196488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Take 5 minutes to lead a brief discussion with the entire group.   Ask participants if any of the recommendations are difficult to implement where they work.</a:t>
            </a:r>
          </a:p>
          <a:p>
            <a:endParaRPr lang="en-US" dirty="0"/>
          </a:p>
          <a:p>
            <a:r>
              <a:rPr lang="en-US" dirty="0"/>
              <a:t>If there is still time, also discuss the second question.  (this question can be animated on the slide so the facilitator can show it only if there is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FD42C0-7943-494E-B8BD-92EE9084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216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purchased from Shutterstock.</a:t>
            </a:r>
          </a:p>
          <a:p>
            <a:endParaRPr lang="en-US" dirty="0"/>
          </a:p>
          <a:p>
            <a:r>
              <a:rPr lang="en-US" dirty="0"/>
              <a:t>Top left: </a:t>
            </a:r>
            <a:r>
              <a:rPr lang="en-US" sz="1200" b="0" i="0" kern="1200" dirty="0">
                <a:solidFill>
                  <a:schemeClr val="tx1"/>
                </a:solidFill>
                <a:effectLst/>
                <a:latin typeface="+mn-lt"/>
                <a:ea typeface="+mn-ea"/>
                <a:cs typeface="+mn-cs"/>
              </a:rPr>
              <a:t>Stock illustration ID: 224864566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Top right: Stock photo ID: 410205490</a:t>
            </a:r>
            <a:endParaRPr lang="en-US" dirty="0"/>
          </a:p>
          <a:p>
            <a:endParaRPr lang="en-US" dirty="0"/>
          </a:p>
          <a:p>
            <a:r>
              <a:rPr lang="en-US" dirty="0"/>
              <a:t>Bottom left: </a:t>
            </a:r>
            <a:r>
              <a:rPr lang="en-US" sz="1200" b="0" i="0" kern="1200" dirty="0">
                <a:solidFill>
                  <a:schemeClr val="tx1"/>
                </a:solidFill>
                <a:effectLst/>
                <a:latin typeface="+mn-lt"/>
                <a:ea typeface="+mn-ea"/>
                <a:cs typeface="+mn-cs"/>
              </a:rPr>
              <a:t>Stock photo ID: 368558357</a:t>
            </a:r>
            <a:endParaRPr lang="en-US" dirty="0"/>
          </a:p>
          <a:p>
            <a:endParaRPr lang="en-US" dirty="0"/>
          </a:p>
          <a:p>
            <a:r>
              <a:rPr lang="en-US" dirty="0"/>
              <a:t>Bottom right: </a:t>
            </a:r>
            <a:r>
              <a:rPr lang="en-US" sz="1200" b="0" i="0" kern="1200" dirty="0">
                <a:solidFill>
                  <a:schemeClr val="tx1"/>
                </a:solidFill>
                <a:effectLst/>
                <a:latin typeface="+mn-lt"/>
                <a:ea typeface="+mn-ea"/>
                <a:cs typeface="+mn-cs"/>
              </a:rPr>
              <a:t>Stock photo ID: 165429086</a:t>
            </a: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62</a:t>
            </a:fld>
            <a:endParaRPr lang="en-US"/>
          </a:p>
        </p:txBody>
      </p:sp>
    </p:spTree>
    <p:extLst>
      <p:ext uri="{BB962C8B-B14F-4D97-AF65-F5344CB8AC3E}">
        <p14:creationId xmlns:p14="http://schemas.microsoft.com/office/powerpoint/2010/main" val="3005534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purchased from Shutterstock.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left: </a:t>
            </a:r>
            <a:r>
              <a:rPr lang="en-US" sz="1200" b="0" i="0" kern="1200" dirty="0">
                <a:solidFill>
                  <a:schemeClr val="tx1"/>
                </a:solidFill>
                <a:effectLst/>
                <a:latin typeface="+mn-lt"/>
                <a:ea typeface="+mn-ea"/>
                <a:cs typeface="+mn-cs"/>
              </a:rPr>
              <a:t>Stock photo ID: 165429086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Bottom right:  Stock photo ID: 534374536</a:t>
            </a: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63</a:t>
            </a:fld>
            <a:endParaRPr lang="en-US"/>
          </a:p>
        </p:txBody>
      </p:sp>
    </p:spTree>
    <p:extLst>
      <p:ext uri="{BB962C8B-B14F-4D97-AF65-F5344CB8AC3E}">
        <p14:creationId xmlns:p14="http://schemas.microsoft.com/office/powerpoint/2010/main" val="104242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*AIIR if available (CDC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door closed and windows open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Patient should wear facemask at all times if tolerable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HCP should wear N95 mask to provide care </a:t>
            </a:r>
          </a:p>
          <a:p>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64</a:t>
            </a:fld>
            <a:endParaRPr lang="en-US"/>
          </a:p>
        </p:txBody>
      </p:sp>
    </p:spTree>
    <p:extLst>
      <p:ext uri="{BB962C8B-B14F-4D97-AF65-F5344CB8AC3E}">
        <p14:creationId xmlns:p14="http://schemas.microsoft.com/office/powerpoint/2010/main" val="213177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Purchased on Shutterstock. </a:t>
            </a:r>
            <a:r>
              <a:rPr lang="en-US" sz="1200" b="0" i="0" kern="1200" dirty="0">
                <a:solidFill>
                  <a:schemeClr val="tx1"/>
                </a:solidFill>
                <a:effectLst/>
                <a:latin typeface="+mn-lt"/>
                <a:ea typeface="+mn-ea"/>
                <a:cs typeface="+mn-cs"/>
              </a:rPr>
              <a:t>Stock vector ID: 584901160</a:t>
            </a:r>
          </a:p>
          <a:p>
            <a:br>
              <a:rPr lang="en-US" dirty="0"/>
            </a:br>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a:t>
            </a:fld>
            <a:endParaRPr lang="en-US"/>
          </a:p>
        </p:txBody>
      </p:sp>
    </p:spTree>
    <p:extLst>
      <p:ext uri="{BB962C8B-B14F-4D97-AF65-F5344CB8AC3E}">
        <p14:creationId xmlns:p14="http://schemas.microsoft.com/office/powerpoint/2010/main" val="2996999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65</a:t>
            </a:fld>
            <a:endParaRPr lang="en-US"/>
          </a:p>
        </p:txBody>
      </p:sp>
    </p:spTree>
    <p:extLst>
      <p:ext uri="{BB962C8B-B14F-4D97-AF65-F5344CB8AC3E}">
        <p14:creationId xmlns:p14="http://schemas.microsoft.com/office/powerpoint/2010/main" val="85914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66</a:t>
            </a:fld>
            <a:endParaRPr lang="en-US"/>
          </a:p>
        </p:txBody>
      </p:sp>
    </p:spTree>
    <p:extLst>
      <p:ext uri="{BB962C8B-B14F-4D97-AF65-F5344CB8AC3E}">
        <p14:creationId xmlns:p14="http://schemas.microsoft.com/office/powerpoint/2010/main" val="726685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68</a:t>
            </a:fld>
            <a:endParaRPr lang="en-US"/>
          </a:p>
        </p:txBody>
      </p:sp>
    </p:spTree>
    <p:extLst>
      <p:ext uri="{BB962C8B-B14F-4D97-AF65-F5344CB8AC3E}">
        <p14:creationId xmlns:p14="http://schemas.microsoft.com/office/powerpoint/2010/main" val="3165320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you remember from the previous slide, HCP need to apply contact and droplet precautions to prevent H7N9 transmission. Gloves and gowns are needed for contact precautions and masks and face shield are for droplet precautions. Masks will prevent droplets from landing on HCP’s mucus membranes in the nose and mouth and face shields prevent droplets from landing on mucus membranes of the eyes.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Left Image: Purchased from Shutterstock. </a:t>
            </a:r>
            <a:r>
              <a:rPr lang="en-US" sz="1200" b="0" i="0" kern="1200" dirty="0">
                <a:solidFill>
                  <a:schemeClr val="tx1"/>
                </a:solidFill>
                <a:effectLst/>
                <a:latin typeface="+mn-lt"/>
                <a:ea typeface="+mn-ea"/>
                <a:cs typeface="+mn-cs"/>
              </a:rPr>
              <a:t>Stock photo ID: 185179208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Image: Purchased from Shutterstock. </a:t>
            </a:r>
            <a:r>
              <a:rPr lang="en-US" sz="1200" b="0" i="0" kern="1200" dirty="0">
                <a:solidFill>
                  <a:schemeClr val="tx1"/>
                </a:solidFill>
                <a:effectLst/>
                <a:latin typeface="+mn-lt"/>
                <a:ea typeface="+mn-ea"/>
                <a:cs typeface="+mn-cs"/>
              </a:rPr>
              <a:t>Stock photo ID: 549442960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Image: Purchased from Shutterstock. </a:t>
            </a:r>
            <a:r>
              <a:rPr lang="en-US" sz="1200" b="0" i="0" kern="1200" dirty="0">
                <a:solidFill>
                  <a:schemeClr val="tx1"/>
                </a:solidFill>
                <a:effectLst/>
                <a:latin typeface="+mn-lt"/>
                <a:ea typeface="+mn-ea"/>
                <a:cs typeface="+mn-cs"/>
              </a:rPr>
              <a:t>Stock photo ID: 88400317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69</a:t>
            </a:fld>
            <a:endParaRPr lang="en-US"/>
          </a:p>
        </p:txBody>
      </p:sp>
    </p:spTree>
    <p:extLst>
      <p:ext uri="{BB962C8B-B14F-4D97-AF65-F5344CB8AC3E}">
        <p14:creationId xmlns:p14="http://schemas.microsoft.com/office/powerpoint/2010/main" val="2549666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70</a:t>
            </a:fld>
            <a:endParaRPr lang="en-US"/>
          </a:p>
        </p:txBody>
      </p:sp>
    </p:spTree>
    <p:extLst>
      <p:ext uri="{BB962C8B-B14F-4D97-AF65-F5344CB8AC3E}">
        <p14:creationId xmlns:p14="http://schemas.microsoft.com/office/powerpoint/2010/main" val="887290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71</a:t>
            </a:fld>
            <a:endParaRPr lang="en-US"/>
          </a:p>
        </p:txBody>
      </p:sp>
    </p:spTree>
    <p:extLst>
      <p:ext uri="{BB962C8B-B14F-4D97-AF65-F5344CB8AC3E}">
        <p14:creationId xmlns:p14="http://schemas.microsoft.com/office/powerpoint/2010/main" val="16475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   The answer is on the next slide.</a:t>
            </a:r>
          </a:p>
          <a:p>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Top 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vector ID: 760361773</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72</a:t>
            </a:fld>
            <a:endParaRPr lang="en-US"/>
          </a:p>
        </p:txBody>
      </p:sp>
    </p:spTree>
    <p:extLst>
      <p:ext uri="{BB962C8B-B14F-4D97-AF65-F5344CB8AC3E}">
        <p14:creationId xmlns:p14="http://schemas.microsoft.com/office/powerpoint/2010/main" val="3440784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Exposed visitors should be advised to report any symptoms of acute illness to their health care provider for a period of at least 10 days after the last known exposure</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75</a:t>
            </a:fld>
            <a:endParaRPr lang="en-US"/>
          </a:p>
        </p:txBody>
      </p:sp>
    </p:spTree>
    <p:extLst>
      <p:ext uri="{BB962C8B-B14F-4D97-AF65-F5344CB8AC3E}">
        <p14:creationId xmlns:p14="http://schemas.microsoft.com/office/powerpoint/2010/main" val="3401939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76</a:t>
            </a:fld>
            <a:endParaRPr lang="en-US"/>
          </a:p>
        </p:txBody>
      </p:sp>
    </p:spTree>
    <p:extLst>
      <p:ext uri="{BB962C8B-B14F-4D97-AF65-F5344CB8AC3E}">
        <p14:creationId xmlns:p14="http://schemas.microsoft.com/office/powerpoint/2010/main" val="4081202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unprotected exposure (i.e., not wearing respiratory protection at the time of contact),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*CDC; Consider excluding HCP with unprotected exposures from work for 10 days</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77</a:t>
            </a:fld>
            <a:endParaRPr lang="en-US"/>
          </a:p>
        </p:txBody>
      </p:sp>
    </p:spTree>
    <p:extLst>
      <p:ext uri="{BB962C8B-B14F-4D97-AF65-F5344CB8AC3E}">
        <p14:creationId xmlns:p14="http://schemas.microsoft.com/office/powerpoint/2010/main" val="86821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Purchased on Shutterstock. </a:t>
            </a:r>
            <a:r>
              <a:rPr lang="en-US" sz="1200" b="0" i="0" kern="1200" dirty="0">
                <a:solidFill>
                  <a:schemeClr val="tx1"/>
                </a:solidFill>
                <a:effectLst/>
                <a:latin typeface="+mn-lt"/>
                <a:ea typeface="+mn-ea"/>
                <a:cs typeface="+mn-cs"/>
              </a:rPr>
              <a:t>Stock vector ID: 584901160</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a:t>
            </a:fld>
            <a:endParaRPr lang="en-US"/>
          </a:p>
        </p:txBody>
      </p:sp>
    </p:spTree>
    <p:extLst>
      <p:ext uri="{BB962C8B-B14F-4D97-AF65-F5344CB8AC3E}">
        <p14:creationId xmlns:p14="http://schemas.microsoft.com/office/powerpoint/2010/main" val="927147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Image: Purchased on Shutterstock. </a:t>
            </a:r>
            <a:r>
              <a:rPr lang="en-US" sz="1200" b="0" i="0" kern="1200" dirty="0">
                <a:solidFill>
                  <a:schemeClr val="tx1"/>
                </a:solidFill>
                <a:effectLst/>
                <a:latin typeface="+mn-lt"/>
                <a:ea typeface="+mn-ea"/>
                <a:cs typeface="+mn-cs"/>
              </a:rPr>
              <a:t>Stock vector ID: 584901160</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78</a:t>
            </a:fld>
            <a:endParaRPr lang="en-US"/>
          </a:p>
        </p:txBody>
      </p:sp>
    </p:spTree>
    <p:extLst>
      <p:ext uri="{BB962C8B-B14F-4D97-AF65-F5344CB8AC3E}">
        <p14:creationId xmlns:p14="http://schemas.microsoft.com/office/powerpoint/2010/main" val="146961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Purchased on Shutterstock. </a:t>
            </a:r>
            <a:r>
              <a:rPr lang="en-US" sz="1200" b="0" i="0" kern="1200" dirty="0">
                <a:solidFill>
                  <a:schemeClr val="tx1"/>
                </a:solidFill>
                <a:effectLst/>
                <a:latin typeface="+mn-lt"/>
                <a:ea typeface="+mn-ea"/>
                <a:cs typeface="+mn-cs"/>
              </a:rPr>
              <a:t>Stock vector ID: 584901160</a:t>
            </a:r>
          </a:p>
          <a:p>
            <a:endParaRPr lang="en-US" dirty="0"/>
          </a:p>
        </p:txBody>
      </p:sp>
      <p:sp>
        <p:nvSpPr>
          <p:cNvPr id="4" name="Slide Number Placeholder 3"/>
          <p:cNvSpPr>
            <a:spLocks noGrp="1"/>
          </p:cNvSpPr>
          <p:nvPr>
            <p:ph type="sldNum" sz="quarter" idx="10"/>
          </p:nvPr>
        </p:nvSpPr>
        <p:spPr/>
        <p:txBody>
          <a:bodyPr/>
          <a:lstStyle/>
          <a:p>
            <a:fld id="{CFFD42C0-7943-494E-B8BD-92EE9084E6F0}" type="slidenum">
              <a:rPr lang="en-US" smtClean="0"/>
              <a:t>8</a:t>
            </a:fld>
            <a:endParaRPr lang="en-US"/>
          </a:p>
        </p:txBody>
      </p:sp>
    </p:spTree>
    <p:extLst>
      <p:ext uri="{BB962C8B-B14F-4D97-AF65-F5344CB8AC3E}">
        <p14:creationId xmlns:p14="http://schemas.microsoft.com/office/powerpoint/2010/main" val="95980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Take 5 minutes to lead a brief discussion with the entire group.   Ask participants to volunteer to state how often they have ICP refresher training.</a:t>
            </a:r>
          </a:p>
          <a:p>
            <a:endParaRPr lang="en-US" dirty="0"/>
          </a:p>
          <a:p>
            <a:r>
              <a:rPr lang="en-US" dirty="0"/>
              <a:t>If there is still time, also discuss the second question.  (this question can be animated on the slide so the facilitator can show it only if there is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FD42C0-7943-494E-B8BD-92EE9084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34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Purchased on Shutterstock. </a:t>
            </a:r>
            <a:r>
              <a:rPr lang="en-US" sz="1200" b="0" i="0" kern="1200" dirty="0">
                <a:solidFill>
                  <a:schemeClr val="tx1"/>
                </a:solidFill>
                <a:effectLst/>
                <a:latin typeface="+mn-lt"/>
                <a:ea typeface="+mn-ea"/>
                <a:cs typeface="+mn-cs"/>
              </a:rPr>
              <a:t>Stock photo ID: 88400317</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Purchased on Shutterstock. </a:t>
            </a:r>
            <a:r>
              <a:rPr lang="en-US" sz="1200" b="0" i="0" kern="1200" dirty="0">
                <a:solidFill>
                  <a:schemeClr val="tx1"/>
                </a:solidFill>
                <a:effectLst/>
                <a:latin typeface="+mn-lt"/>
                <a:ea typeface="+mn-ea"/>
                <a:cs typeface="+mn-cs"/>
              </a:rPr>
              <a:t>Stock photo ID: 684243691</a:t>
            </a:r>
            <a:endParaRPr lang="en-US" dirty="0"/>
          </a:p>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10</a:t>
            </a:fld>
            <a:endParaRPr lang="en-US" dirty="0"/>
          </a:p>
        </p:txBody>
      </p:sp>
    </p:spTree>
    <p:extLst>
      <p:ext uri="{BB962C8B-B14F-4D97-AF65-F5344CB8AC3E}">
        <p14:creationId xmlns:p14="http://schemas.microsoft.com/office/powerpoint/2010/main" val="301791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next 2 slides, we will work in pairs to think about how transmission may occur between the factors/people listed in each box.</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FD42C0-7943-494E-B8BD-92EE9084E6F0}" type="slidenum">
              <a:rPr lang="en-US" smtClean="0"/>
              <a:t>11</a:t>
            </a:fld>
            <a:endParaRPr lang="en-US"/>
          </a:p>
        </p:txBody>
      </p:sp>
    </p:spTree>
    <p:extLst>
      <p:ext uri="{BB962C8B-B14F-4D97-AF65-F5344CB8AC3E}">
        <p14:creationId xmlns:p14="http://schemas.microsoft.com/office/powerpoint/2010/main" val="4277108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chemeClr val="tx2">
            <a:lumMod val="5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4694" y="4467097"/>
            <a:ext cx="5047423" cy="1162051"/>
          </a:xfrm>
          <a:prstGeom prst="rect">
            <a:avLst/>
          </a:prstGeom>
        </p:spPr>
        <p:txBody>
          <a:bodyPr lIns="91416" tIns="45708" rIns="91416" bIns="45708"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3704692" y="5900928"/>
            <a:ext cx="5047424"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047" indent="0">
              <a:buNone/>
              <a:defRPr sz="1800">
                <a:solidFill>
                  <a:schemeClr val="tx1">
                    <a:tint val="75000"/>
                  </a:schemeClr>
                </a:solidFill>
              </a:defRPr>
            </a:lvl2pPr>
            <a:lvl3pPr marL="914108" indent="0">
              <a:buNone/>
              <a:defRPr sz="1600">
                <a:solidFill>
                  <a:schemeClr val="tx1">
                    <a:tint val="75000"/>
                  </a:schemeClr>
                </a:solidFill>
              </a:defRPr>
            </a:lvl3pPr>
            <a:lvl4pPr marL="1371158" indent="0">
              <a:buNone/>
              <a:defRPr sz="1400">
                <a:solidFill>
                  <a:schemeClr val="tx1">
                    <a:tint val="75000"/>
                  </a:schemeClr>
                </a:solidFill>
              </a:defRPr>
            </a:lvl4pPr>
            <a:lvl5pPr marL="1828213" indent="0">
              <a:buNone/>
              <a:defRPr sz="1400">
                <a:solidFill>
                  <a:schemeClr val="tx1">
                    <a:tint val="75000"/>
                  </a:schemeClr>
                </a:solidFill>
              </a:defRPr>
            </a:lvl5pPr>
            <a:lvl6pPr marL="2285259" indent="0">
              <a:buNone/>
              <a:defRPr sz="1400">
                <a:solidFill>
                  <a:schemeClr val="tx1">
                    <a:tint val="75000"/>
                  </a:schemeClr>
                </a:solidFill>
              </a:defRPr>
            </a:lvl6pPr>
            <a:lvl7pPr marL="2742306" indent="0">
              <a:buNone/>
              <a:defRPr sz="1400">
                <a:solidFill>
                  <a:schemeClr val="tx1">
                    <a:tint val="75000"/>
                  </a:schemeClr>
                </a:solidFill>
              </a:defRPr>
            </a:lvl7pPr>
            <a:lvl8pPr marL="3199360" indent="0">
              <a:buNone/>
              <a:defRPr sz="1400">
                <a:solidFill>
                  <a:schemeClr val="tx1">
                    <a:tint val="75000"/>
                  </a:schemeClr>
                </a:solidFill>
              </a:defRPr>
            </a:lvl8pPr>
            <a:lvl9pPr marL="3656411" indent="0">
              <a:buNone/>
              <a:defRPr sz="1400">
                <a:solidFill>
                  <a:schemeClr val="tx1">
                    <a:tint val="75000"/>
                  </a:schemeClr>
                </a:solidFill>
              </a:defRPr>
            </a:lvl9pPr>
          </a:lstStyle>
          <a:p>
            <a:pPr lvl="0"/>
            <a:endParaRPr lang="en-US" dirty="0"/>
          </a:p>
        </p:txBody>
      </p:sp>
      <p:pic>
        <p:nvPicPr>
          <p:cNvPr id="4" name="Picture 6" descr="http://www.cdc.gov/flu/images/h1n1/3D_Influenza/3D_Influenza_transparent_no_key_full_lrg2.gif"/>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7107"/>
          <a:stretch/>
        </p:blipFill>
        <p:spPr bwMode="auto">
          <a:xfrm rot="5400000">
            <a:off x="-1750376" y="1528743"/>
            <a:ext cx="7394093" cy="392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559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ABB8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4762" y="2089968"/>
            <a:ext cx="4414837" cy="1483741"/>
          </a:xfrm>
        </p:spPr>
        <p:txBody>
          <a:bodyPr anchor="t">
            <a:noAutofit/>
          </a:bodyPr>
          <a:lstStyle>
            <a:lvl1pPr algn="l">
              <a:lnSpc>
                <a:spcPct val="80000"/>
              </a:lnSpc>
              <a:defRPr sz="4400" b="1" cap="all">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3776662" y="3721745"/>
            <a:ext cx="4452937" cy="1500187"/>
          </a:xfrm>
        </p:spPr>
        <p:txBody>
          <a:bodyPr anchor="t">
            <a:normAutofit/>
          </a:bodyPr>
          <a:lstStyle>
            <a:lvl1pPr marL="0" indent="0">
              <a:buNone/>
              <a:defRPr sz="1600">
                <a:solidFill>
                  <a:srgbClr val="00000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p:txBody>
          <a:bodyPr/>
          <a:lstStyle/>
          <a:p>
            <a:r>
              <a:rPr lang="en-US"/>
              <a:t>‹#›</a:t>
            </a:r>
            <a:endParaRPr lang="en-US" dirty="0"/>
          </a:p>
        </p:txBody>
      </p:sp>
      <p:pic>
        <p:nvPicPr>
          <p:cNvPr id="5" name="Picture 2" descr="http://www.iqsolutions.com/sites/default/files/US-CD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12" b="18725"/>
          <a:stretch/>
        </p:blipFill>
        <p:spPr bwMode="auto">
          <a:xfrm>
            <a:off x="8248923" y="63635"/>
            <a:ext cx="623385" cy="287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rus3.png"/>
          <p:cNvPicPr>
            <a:picLocks noChangeAspect="1"/>
          </p:cNvPicPr>
          <p:nvPr userDrawn="1"/>
        </p:nvPicPr>
        <p:blipFill rotWithShape="1">
          <a:blip r:embed="rId3">
            <a:extLst>
              <a:ext uri="{28A0092B-C50C-407E-A947-70E740481C1C}">
                <a14:useLocalDpi xmlns:a14="http://schemas.microsoft.com/office/drawing/2010/main" val="0"/>
              </a:ext>
            </a:extLst>
          </a:blip>
          <a:srcRect l="48817"/>
          <a:stretch/>
        </p:blipFill>
        <p:spPr bwMode="auto">
          <a:xfrm>
            <a:off x="0" y="-134912"/>
            <a:ext cx="3725222" cy="70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9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lvl1pPr>
              <a:defRPr lang="en-US" sz="2400"/>
            </a:lvl1pPr>
          </a:lstStyle>
          <a:p>
            <a:pPr lvl="0">
              <a:lnSpc>
                <a:spcPct val="100000"/>
              </a:lnSpc>
            </a:pPr>
            <a:r>
              <a:rPr lang="en-US"/>
              <a:t>Click to edit Master title style</a:t>
            </a:r>
          </a:p>
        </p:txBody>
      </p:sp>
      <p:sp>
        <p:nvSpPr>
          <p:cNvPr id="3" name="Content Placeholder 2"/>
          <p:cNvSpPr>
            <a:spLocks noGrp="1"/>
          </p:cNvSpPr>
          <p:nvPr>
            <p:ph sz="half" idx="1"/>
          </p:nvPr>
        </p:nvSpPr>
        <p:spPr>
          <a:xfrm>
            <a:off x="457200" y="1728215"/>
            <a:ext cx="4038600" cy="3394075"/>
          </a:xfrm>
        </p:spPr>
        <p:txBody>
          <a:bodyPr vert="horz" lIns="91440" tIns="45720" rIns="91440" bIns="45720" rtlCol="0">
            <a:normAutofit/>
          </a:bodyPr>
          <a:lstStyle>
            <a:lvl1pPr>
              <a:defRPr lang="en-US" sz="1800" dirty="0" smtClean="0"/>
            </a:lvl1pPr>
            <a:lvl2pPr>
              <a:defRPr lang="en-US" dirty="0" smtClean="0"/>
            </a:lvl2pPr>
            <a:lvl3pPr>
              <a:defRPr lang="en-US" dirty="0" smtClean="0"/>
            </a:lvl3pPr>
            <a:lvl4pPr>
              <a:defRPr lang="en-US" dirty="0" smtClean="0"/>
            </a:lvl4pPr>
            <a:lvl5pPr>
              <a:defRPr lang="en-US" sz="10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28215"/>
            <a:ext cx="4038600" cy="3394075"/>
          </a:xfrm>
        </p:spPr>
        <p:txBody>
          <a:bodyPr vert="horz" lIns="91440" tIns="45720" rIns="91440" bIns="45720" rtlCol="0">
            <a:normAutofit/>
          </a:bodyPr>
          <a:lstStyle>
            <a:lvl1pPr>
              <a:defRPr lang="en-US" sz="1800" dirty="0" smtClean="0"/>
            </a:lvl1pPr>
            <a:lvl2pPr>
              <a:defRPr lang="en-US" dirty="0" smtClean="0"/>
            </a:lvl2pPr>
            <a:lvl3pPr>
              <a:defRPr lang="en-US" dirty="0" smtClean="0"/>
            </a:lvl3pPr>
            <a:lvl4pPr>
              <a:defRPr lang="en-US" dirty="0" smtClean="0"/>
            </a:lvl4pPr>
            <a:lvl5pPr>
              <a:defRPr lang="en-US" sz="10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r>
              <a:rPr lang="en-US"/>
              <a:t>‹#›</a:t>
            </a:r>
            <a:endParaRPr lang="en-US" dirty="0"/>
          </a:p>
        </p:txBody>
      </p:sp>
    </p:spTree>
    <p:extLst>
      <p:ext uri="{BB962C8B-B14F-4D97-AF65-F5344CB8AC3E}">
        <p14:creationId xmlns:p14="http://schemas.microsoft.com/office/powerpoint/2010/main" val="657194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382" y="482541"/>
            <a:ext cx="8543418" cy="564483"/>
          </a:xfrm>
        </p:spPr>
        <p:txBody>
          <a:bodyPr anchor="t">
            <a:normAutofit/>
          </a:bodyPr>
          <a:lstStyle>
            <a:lvl1pPr>
              <a:defRPr sz="2000"/>
            </a:lvl1pPr>
          </a:lstStyle>
          <a:p>
            <a:r>
              <a:rPr lang="en-US" dirty="0"/>
              <a:t>Click to edit Master title style</a:t>
            </a:r>
          </a:p>
        </p:txBody>
      </p:sp>
      <p:sp>
        <p:nvSpPr>
          <p:cNvPr id="7" name="Picture Placeholder 6"/>
          <p:cNvSpPr>
            <a:spLocks noGrp="1"/>
          </p:cNvSpPr>
          <p:nvPr>
            <p:ph type="pic" sz="quarter" idx="10"/>
          </p:nvPr>
        </p:nvSpPr>
        <p:spPr>
          <a:xfrm>
            <a:off x="142876" y="1138767"/>
            <a:ext cx="8856663" cy="5217584"/>
          </a:xfrm>
        </p:spPr>
        <p:txBody>
          <a:bodyPr>
            <a:normAutofit/>
          </a:bodyPr>
          <a:lstStyle>
            <a:lvl1pPr>
              <a:defRPr sz="1600">
                <a:latin typeface="Arial" panose="020B0604020202020204" pitchFamily="34" charset="0"/>
                <a:cs typeface="Arial" panose="020B0604020202020204" pitchFamily="34" charset="0"/>
              </a:defRPr>
            </a:lvl1pPr>
          </a:lstStyle>
          <a:p>
            <a:endParaRPr lang="en-US" dirty="0"/>
          </a:p>
        </p:txBody>
      </p:sp>
      <p:sp>
        <p:nvSpPr>
          <p:cNvPr id="8" name="Date Placeholder 7"/>
          <p:cNvSpPr>
            <a:spLocks noGrp="1"/>
          </p:cNvSpPr>
          <p:nvPr>
            <p:ph type="dt" sz="half" idx="11"/>
          </p:nvPr>
        </p:nvSpPr>
        <p:spPr/>
        <p:txBody>
          <a:bodyPr/>
          <a:lstStyle/>
          <a:p>
            <a:r>
              <a:rPr lang="en-US"/>
              <a:t>‹#›</a:t>
            </a:r>
            <a:endParaRPr lang="en-US" dirty="0"/>
          </a:p>
        </p:txBody>
      </p:sp>
    </p:spTree>
    <p:extLst>
      <p:ext uri="{BB962C8B-B14F-4D97-AF65-F5344CB8AC3E}">
        <p14:creationId xmlns:p14="http://schemas.microsoft.com/office/powerpoint/2010/main" val="1084106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a:t>
            </a:r>
            <a:endParaRPr lang="en-US" dirty="0"/>
          </a:p>
        </p:txBody>
      </p:sp>
    </p:spTree>
    <p:extLst>
      <p:ext uri="{BB962C8B-B14F-4D97-AF65-F5344CB8AC3E}">
        <p14:creationId xmlns:p14="http://schemas.microsoft.com/office/powerpoint/2010/main" val="84198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color_background">
    <p:bg>
      <p:bgPr>
        <a:solidFill>
          <a:schemeClr val="tx1">
            <a:lumMod val="5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4694" y="4467097"/>
            <a:ext cx="5047423" cy="1162051"/>
          </a:xfrm>
          <a:prstGeom prst="rect">
            <a:avLst/>
          </a:prstGeom>
        </p:spPr>
        <p:txBody>
          <a:bodyPr lIns="91416" tIns="45708" rIns="91416" bIns="45708"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3704692" y="5900928"/>
            <a:ext cx="5047424"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047" indent="0">
              <a:buNone/>
              <a:defRPr sz="1800">
                <a:solidFill>
                  <a:schemeClr val="tx1">
                    <a:tint val="75000"/>
                  </a:schemeClr>
                </a:solidFill>
              </a:defRPr>
            </a:lvl2pPr>
            <a:lvl3pPr marL="914108" indent="0">
              <a:buNone/>
              <a:defRPr sz="1600">
                <a:solidFill>
                  <a:schemeClr val="tx1">
                    <a:tint val="75000"/>
                  </a:schemeClr>
                </a:solidFill>
              </a:defRPr>
            </a:lvl3pPr>
            <a:lvl4pPr marL="1371158" indent="0">
              <a:buNone/>
              <a:defRPr sz="1400">
                <a:solidFill>
                  <a:schemeClr val="tx1">
                    <a:tint val="75000"/>
                  </a:schemeClr>
                </a:solidFill>
              </a:defRPr>
            </a:lvl4pPr>
            <a:lvl5pPr marL="1828213" indent="0">
              <a:buNone/>
              <a:defRPr sz="1400">
                <a:solidFill>
                  <a:schemeClr val="tx1">
                    <a:tint val="75000"/>
                  </a:schemeClr>
                </a:solidFill>
              </a:defRPr>
            </a:lvl5pPr>
            <a:lvl6pPr marL="2285259" indent="0">
              <a:buNone/>
              <a:defRPr sz="1400">
                <a:solidFill>
                  <a:schemeClr val="tx1">
                    <a:tint val="75000"/>
                  </a:schemeClr>
                </a:solidFill>
              </a:defRPr>
            </a:lvl6pPr>
            <a:lvl7pPr marL="2742306" indent="0">
              <a:buNone/>
              <a:defRPr sz="1400">
                <a:solidFill>
                  <a:schemeClr val="tx1">
                    <a:tint val="75000"/>
                  </a:schemeClr>
                </a:solidFill>
              </a:defRPr>
            </a:lvl7pPr>
            <a:lvl8pPr marL="3199360" indent="0">
              <a:buNone/>
              <a:defRPr sz="1400">
                <a:solidFill>
                  <a:schemeClr val="tx1">
                    <a:tint val="75000"/>
                  </a:schemeClr>
                </a:solidFill>
              </a:defRPr>
            </a:lvl8pPr>
            <a:lvl9pPr marL="3656411" indent="0">
              <a:buNone/>
              <a:defRPr sz="1400">
                <a:solidFill>
                  <a:schemeClr val="tx1">
                    <a:tint val="75000"/>
                  </a:schemeClr>
                </a:solidFill>
              </a:defRPr>
            </a:lvl9pPr>
          </a:lstStyle>
          <a:p>
            <a:pPr lvl="0"/>
            <a:endParaRPr lang="en-US" dirty="0"/>
          </a:p>
        </p:txBody>
      </p:sp>
      <p:pic>
        <p:nvPicPr>
          <p:cNvPr id="4" name="Picture 6" descr="http://www.cdc.gov/flu/images/h1n1/3D_Influenza/3D_Influenza_transparent_no_key_full_lrg2.gif"/>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7107"/>
          <a:stretch/>
        </p:blipFill>
        <p:spPr bwMode="auto">
          <a:xfrm rot="5400000">
            <a:off x="-1750376" y="1528743"/>
            <a:ext cx="7394093" cy="392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07560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C4B1C-3210-4271-9F49-13B30D21D439}" type="slidenum">
              <a:rPr lang="en-US" smtClean="0"/>
              <a:t>‹#›</a:t>
            </a:fld>
            <a:endParaRPr lang="en-US"/>
          </a:p>
        </p:txBody>
      </p:sp>
    </p:spTree>
    <p:extLst>
      <p:ext uri="{BB962C8B-B14F-4D97-AF65-F5344CB8AC3E}">
        <p14:creationId xmlns:p14="http://schemas.microsoft.com/office/powerpoint/2010/main" val="408174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chemeClr val="tx1">
            <a:lumMod val="5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4694" y="4467097"/>
            <a:ext cx="5047423" cy="1162051"/>
          </a:xfrm>
          <a:prstGeom prst="rect">
            <a:avLst/>
          </a:prstGeom>
        </p:spPr>
        <p:txBody>
          <a:bodyPr lIns="91416" tIns="45708" rIns="91416" bIns="45708"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3704692" y="5900928"/>
            <a:ext cx="5047424"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047" indent="0">
              <a:buNone/>
              <a:defRPr sz="1800">
                <a:solidFill>
                  <a:schemeClr val="tx1">
                    <a:tint val="75000"/>
                  </a:schemeClr>
                </a:solidFill>
              </a:defRPr>
            </a:lvl2pPr>
            <a:lvl3pPr marL="914108" indent="0">
              <a:buNone/>
              <a:defRPr sz="1600">
                <a:solidFill>
                  <a:schemeClr val="tx1">
                    <a:tint val="75000"/>
                  </a:schemeClr>
                </a:solidFill>
              </a:defRPr>
            </a:lvl3pPr>
            <a:lvl4pPr marL="1371158" indent="0">
              <a:buNone/>
              <a:defRPr sz="1400">
                <a:solidFill>
                  <a:schemeClr val="tx1">
                    <a:tint val="75000"/>
                  </a:schemeClr>
                </a:solidFill>
              </a:defRPr>
            </a:lvl4pPr>
            <a:lvl5pPr marL="1828213" indent="0">
              <a:buNone/>
              <a:defRPr sz="1400">
                <a:solidFill>
                  <a:schemeClr val="tx1">
                    <a:tint val="75000"/>
                  </a:schemeClr>
                </a:solidFill>
              </a:defRPr>
            </a:lvl5pPr>
            <a:lvl6pPr marL="2285259" indent="0">
              <a:buNone/>
              <a:defRPr sz="1400">
                <a:solidFill>
                  <a:schemeClr val="tx1">
                    <a:tint val="75000"/>
                  </a:schemeClr>
                </a:solidFill>
              </a:defRPr>
            </a:lvl6pPr>
            <a:lvl7pPr marL="2742306" indent="0">
              <a:buNone/>
              <a:defRPr sz="1400">
                <a:solidFill>
                  <a:schemeClr val="tx1">
                    <a:tint val="75000"/>
                  </a:schemeClr>
                </a:solidFill>
              </a:defRPr>
            </a:lvl7pPr>
            <a:lvl8pPr marL="3199360" indent="0">
              <a:buNone/>
              <a:defRPr sz="1400">
                <a:solidFill>
                  <a:schemeClr val="tx1">
                    <a:tint val="75000"/>
                  </a:schemeClr>
                </a:solidFill>
              </a:defRPr>
            </a:lvl8pPr>
            <a:lvl9pPr marL="3656411" indent="0">
              <a:buNone/>
              <a:defRPr sz="1400">
                <a:solidFill>
                  <a:schemeClr val="tx1">
                    <a:tint val="75000"/>
                  </a:schemeClr>
                </a:solidFill>
              </a:defRPr>
            </a:lvl9pPr>
          </a:lstStyle>
          <a:p>
            <a:pPr lvl="0"/>
            <a:endParaRPr lang="en-US" dirty="0"/>
          </a:p>
        </p:txBody>
      </p:sp>
      <p:pic>
        <p:nvPicPr>
          <p:cNvPr id="4" name="Picture 6" descr="http://www.cdc.gov/flu/images/h1n1/3D_Influenza/3D_Influenza_transparent_no_key_full_lrg2.gif"/>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7107"/>
          <a:stretch/>
        </p:blipFill>
        <p:spPr bwMode="auto">
          <a:xfrm rot="5400000">
            <a:off x="-1750376" y="1528743"/>
            <a:ext cx="7394093" cy="392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394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913601"/>
            <a:ext cx="9144000" cy="944417"/>
          </a:xfrm>
          <a:prstGeom prst="rect">
            <a:avLst/>
          </a:prstGeom>
        </p:spPr>
      </p:pic>
      <p:sp>
        <p:nvSpPr>
          <p:cNvPr id="3" name="TextBox 2"/>
          <p:cNvSpPr txBox="1"/>
          <p:nvPr userDrawn="1"/>
        </p:nvSpPr>
        <p:spPr>
          <a:xfrm>
            <a:off x="112832" y="4943041"/>
            <a:ext cx="6639341" cy="830972"/>
          </a:xfrm>
          <a:prstGeom prst="rect">
            <a:avLst/>
          </a:prstGeom>
          <a:noFill/>
        </p:spPr>
        <p:txBody>
          <a:bodyPr wrap="square" lIns="91416" tIns="45708" rIns="91416" bIns="45708" rtlCol="0">
            <a:spAutoFit/>
          </a:bodyPr>
          <a:lstStyle/>
          <a:p>
            <a:r>
              <a:rPr lang="en-US" sz="1200" dirty="0">
                <a:solidFill>
                  <a:srgbClr val="695E4A"/>
                </a:solidFill>
                <a:latin typeface="Calibri" panose="020F0502020204030204" pitchFamily="34" charset="0"/>
              </a:rPr>
              <a:t>For more information:</a:t>
            </a:r>
          </a:p>
          <a:p>
            <a:r>
              <a:rPr lang="en-US" sz="1200" dirty="0">
                <a:solidFill>
                  <a:srgbClr val="695E4A"/>
                </a:solidFill>
                <a:latin typeface="Calibri" panose="020F0502020204030204" pitchFamily="34" charset="0"/>
              </a:rPr>
              <a:t>Visit</a:t>
            </a:r>
            <a:r>
              <a:rPr lang="en-US" sz="1200" baseline="0" dirty="0">
                <a:solidFill>
                  <a:srgbClr val="695E4A"/>
                </a:solidFill>
                <a:latin typeface="Calibri" panose="020F0502020204030204" pitchFamily="34" charset="0"/>
              </a:rPr>
              <a:t> www.cdc.gov/flu</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a:t>
            </a: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4811"/>
          <a:stretch/>
        </p:blipFill>
        <p:spPr>
          <a:xfrm>
            <a:off x="2436893" y="1143095"/>
            <a:ext cx="4315281" cy="3424981"/>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5237" y="-17637"/>
            <a:ext cx="9144000" cy="150413"/>
          </a:xfrm>
          <a:prstGeom prst="rect">
            <a:avLst/>
          </a:prstGeom>
        </p:spPr>
      </p:pic>
    </p:spTree>
    <p:extLst>
      <p:ext uri="{BB962C8B-B14F-4D97-AF65-F5344CB8AC3E}">
        <p14:creationId xmlns:p14="http://schemas.microsoft.com/office/powerpoint/2010/main" val="6062054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a:t>
            </a:r>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BC1F756-1F5D-414B-896C-7B4278D2AF69}" type="slidenum">
              <a:rPr lang="en-US" altLang="en-US"/>
              <a:pPr/>
              <a:t>‹#›</a:t>
            </a:fld>
            <a:endParaRPr lang="en-US" altLang="en-US"/>
          </a:p>
        </p:txBody>
      </p:sp>
    </p:spTree>
    <p:extLst>
      <p:ext uri="{BB962C8B-B14F-4D97-AF65-F5344CB8AC3E}">
        <p14:creationId xmlns:p14="http://schemas.microsoft.com/office/powerpoint/2010/main" val="405910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solidFill>
                  <a:prstClr val="black">
                    <a:tint val="75000"/>
                  </a:prstClr>
                </a:solidFill>
              </a:rPr>
              <a:t>‹#›</a:t>
            </a: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653A87D-6865-46C2-9C90-1D2A20A6B1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624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0056" y="1868488"/>
            <a:ext cx="4324149" cy="1470025"/>
          </a:xfrm>
        </p:spPr>
        <p:txBody>
          <a:bodyPr anchor="t"/>
          <a:lstStyle>
            <a:lvl1pPr>
              <a:defRPr>
                <a:solidFill>
                  <a:srgbClr val="14497C"/>
                </a:solidFill>
              </a:defRPr>
            </a:lvl1pPr>
          </a:lstStyle>
          <a:p>
            <a:endParaRPr lang="en-US" dirty="0"/>
          </a:p>
        </p:txBody>
      </p:sp>
      <p:sp>
        <p:nvSpPr>
          <p:cNvPr id="13" name="Date Placeholder 12"/>
          <p:cNvSpPr>
            <a:spLocks noGrp="1"/>
          </p:cNvSpPr>
          <p:nvPr>
            <p:ph type="dt" sz="half" idx="11"/>
          </p:nvPr>
        </p:nvSpPr>
        <p:spPr/>
        <p:txBody>
          <a:bodyPr/>
          <a:lstStyle/>
          <a:p>
            <a:r>
              <a:rPr lang="en-US"/>
              <a:t>‹#›</a:t>
            </a:r>
            <a:endParaRPr lang="en-US" dirty="0"/>
          </a:p>
        </p:txBody>
      </p:sp>
      <p:pic>
        <p:nvPicPr>
          <p:cNvPr id="8206" name="Picture 14" descr="http://www.hhs.gov/idealab/wp-content/uploads/2016/06/hh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47514" y="572714"/>
            <a:ext cx="1082497" cy="1082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dc.gov/flu/images/h1n1/3D_Influenza/3D_Influenza_transparent_no_key_full_lrg2.gif"/>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47107"/>
          <a:stretch/>
        </p:blipFill>
        <p:spPr bwMode="auto">
          <a:xfrm rot="5400000">
            <a:off x="-1750376" y="1528743"/>
            <a:ext cx="7394093" cy="392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1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0896" y="-21962"/>
            <a:ext cx="8386510" cy="567298"/>
          </a:xfrm>
        </p:spPr>
        <p:txBody>
          <a:bodyPr anchor="t">
            <a:normAutofit/>
          </a:bodyPr>
          <a:lstStyle>
            <a:lvl1pPr>
              <a:lnSpc>
                <a:spcPct val="100000"/>
              </a:lnSpc>
              <a:defRPr sz="28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310896" y="649480"/>
            <a:ext cx="8386509" cy="5785601"/>
          </a:xfrm>
        </p:spPr>
        <p:txBody>
          <a:bodyPr vert="horz" lIns="91440" tIns="45720" rIns="91440" bIns="45720" rtlCol="0">
            <a:normAutofit/>
          </a:bodyPr>
          <a:lstStyle>
            <a:lvl1pPr marL="342900" indent="-342900">
              <a:buClr>
                <a:srgbClr val="0070C0"/>
              </a:buClr>
              <a:buFont typeface="Wingdings" panose="05000000000000000000" pitchFamily="2" charset="2"/>
              <a:buChar char="§"/>
              <a:defRPr lang="en-US" sz="3200" dirty="0" smtClean="0">
                <a:latin typeface="+mn-lt"/>
              </a:defRPr>
            </a:lvl1pPr>
            <a:lvl2pPr marL="742950" indent="-285750">
              <a:buClr>
                <a:srgbClr val="333399"/>
              </a:buClr>
              <a:buFont typeface="Arial" panose="020B0604020202020204" pitchFamily="34" charset="0"/>
              <a:buChar char="•"/>
              <a:defRPr lang="en-US" sz="2800" dirty="0" smtClean="0">
                <a:solidFill>
                  <a:schemeClr val="tx1"/>
                </a:solidFill>
                <a:latin typeface="+mn-lt"/>
              </a:defRPr>
            </a:lvl2pPr>
            <a:lvl3pPr marL="1143000" indent="-228600">
              <a:buClr>
                <a:srgbClr val="174C7D"/>
              </a:buClr>
              <a:buSzPct val="80000"/>
              <a:buFont typeface="Courier New" panose="02070309020205020404" pitchFamily="49" charset="0"/>
              <a:buChar char="o"/>
              <a:defRPr lang="en-US" sz="2400" dirty="0" smtClean="0">
                <a:latin typeface="+mn-lt"/>
              </a:defRPr>
            </a:lvl3pPr>
            <a:lvl4pPr>
              <a:defRPr lang="en-US" sz="2000" dirty="0" smtClean="0">
                <a:latin typeface="+mn-lt"/>
              </a:defRPr>
            </a:lvl4pPr>
            <a:lvl5pPr>
              <a:defRPr lang="en-US" sz="1600" dirty="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0"/>
          </p:nvPr>
        </p:nvSpPr>
        <p:spPr>
          <a:xfrm>
            <a:off x="93643" y="6435082"/>
            <a:ext cx="2133600" cy="365125"/>
          </a:xfrm>
        </p:spPr>
        <p:txBody>
          <a:bodyPr/>
          <a:lstStyle/>
          <a:p>
            <a:r>
              <a:rPr lang="en-US"/>
              <a:t>‹#›</a:t>
            </a:r>
            <a:endParaRPr lang="en-US" dirty="0"/>
          </a:p>
        </p:txBody>
      </p:sp>
    </p:spTree>
    <p:extLst>
      <p:ext uri="{BB962C8B-B14F-4D97-AF65-F5344CB8AC3E}">
        <p14:creationId xmlns:p14="http://schemas.microsoft.com/office/powerpoint/2010/main" val="381114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5" name="Rectangle 4"/>
          <p:cNvSpPr/>
          <p:nvPr userDrawn="1"/>
        </p:nvSpPr>
        <p:spPr>
          <a:xfrm>
            <a:off x="5558542" y="456664"/>
            <a:ext cx="3585459" cy="6333744"/>
          </a:xfrm>
          <a:prstGeom prst="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457200" y="1927964"/>
            <a:ext cx="4957169" cy="4525963"/>
          </a:xfrm>
        </p:spPr>
        <p:txBody>
          <a:bodyPr vert="horz" lIns="91440" tIns="45720" rIns="91440" bIns="45720" rtlCol="0">
            <a:normAutofit/>
          </a:bodyPr>
          <a:lstStyle>
            <a:lvl1pPr>
              <a:defRPr lang="en-US" sz="1800" dirty="0" smtClean="0"/>
            </a:lvl1pPr>
            <a:lvl2pPr>
              <a:defRPr lang="en-US" dirty="0" smtClean="0"/>
            </a:lvl2pPr>
            <a:lvl3pPr>
              <a:defRPr lang="en-US" dirty="0" smtClean="0"/>
            </a:lvl3pPr>
            <a:lvl4pPr>
              <a:defRPr lang="en-US" dirty="0" smtClean="0"/>
            </a:lvl4pPr>
            <a:lvl5pPr>
              <a:defRPr lang="en-US" sz="10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43382" y="482540"/>
            <a:ext cx="5270986" cy="1229115"/>
          </a:xfrm>
        </p:spPr>
        <p:txBody>
          <a:bodyPr anchor="t">
            <a:normAutofit/>
          </a:bodyPr>
          <a:lstStyle>
            <a:lvl1pPr>
              <a:lnSpc>
                <a:spcPct val="100000"/>
              </a:lnSpc>
              <a:defRPr sz="2400"/>
            </a:lvl1pPr>
          </a:lstStyle>
          <a:p>
            <a:r>
              <a:rPr lang="en-US" dirty="0"/>
              <a:t>Click to edit Master title style</a:t>
            </a:r>
          </a:p>
        </p:txBody>
      </p:sp>
      <p:sp>
        <p:nvSpPr>
          <p:cNvPr id="6" name="Date Placeholder 5"/>
          <p:cNvSpPr>
            <a:spLocks noGrp="1"/>
          </p:cNvSpPr>
          <p:nvPr>
            <p:ph type="dt" sz="half" idx="10"/>
          </p:nvPr>
        </p:nvSpPr>
        <p:spPr/>
        <p:txBody>
          <a:bodyPr/>
          <a:lstStyle/>
          <a:p>
            <a:r>
              <a:rPr lang="en-US"/>
              <a:t>‹#›</a:t>
            </a:r>
            <a:endParaRPr lang="en-US" dirty="0"/>
          </a:p>
        </p:txBody>
      </p:sp>
    </p:spTree>
    <p:extLst>
      <p:ext uri="{BB962C8B-B14F-4D97-AF65-F5344CB8AC3E}">
        <p14:creationId xmlns:p14="http://schemas.microsoft.com/office/powerpoint/2010/main" val="361951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5" name="Rectangle 4"/>
          <p:cNvSpPr/>
          <p:nvPr userDrawn="1"/>
        </p:nvSpPr>
        <p:spPr>
          <a:xfrm>
            <a:off x="5558542" y="351368"/>
            <a:ext cx="3585459" cy="6333744"/>
          </a:xfrm>
          <a:prstGeom prst="rect">
            <a:avLst/>
          </a:prstGeom>
          <a:solidFill>
            <a:srgbClr val="EAE6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457200" y="1927964"/>
            <a:ext cx="4957169" cy="4525963"/>
          </a:xfrm>
        </p:spPr>
        <p:txBody>
          <a:bodyPr vert="horz" lIns="91440" tIns="45720" rIns="91440" bIns="45720" rtlCol="0">
            <a:normAutofit/>
          </a:bodyPr>
          <a:lstStyle>
            <a:lvl1pPr>
              <a:defRPr lang="en-US" sz="1800" dirty="0" smtClean="0"/>
            </a:lvl1pPr>
            <a:lvl2pPr>
              <a:defRPr lang="en-US" dirty="0" smtClean="0"/>
            </a:lvl2pPr>
            <a:lvl3pPr>
              <a:defRPr lang="en-US" dirty="0" smtClean="0"/>
            </a:lvl3pPr>
            <a:lvl4pPr>
              <a:defRPr lang="en-US" dirty="0" smtClean="0"/>
            </a:lvl4pPr>
            <a:lvl5pPr>
              <a:defRPr lang="en-US" sz="10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43382" y="482540"/>
            <a:ext cx="5270986" cy="1229115"/>
          </a:xfrm>
        </p:spPr>
        <p:txBody>
          <a:bodyPr vert="horz" lIns="91440" tIns="45720" rIns="91440" bIns="45720" rtlCol="0" anchor="t">
            <a:normAutofit/>
          </a:bodyPr>
          <a:lstStyle>
            <a:lvl1pPr>
              <a:defRPr lang="en-US" sz="2400" dirty="0"/>
            </a:lvl1pPr>
          </a:lstStyle>
          <a:p>
            <a:pPr lvl="0">
              <a:lnSpc>
                <a:spcPct val="100000"/>
              </a:lnSpc>
            </a:pPr>
            <a:r>
              <a:rPr lang="en-US" dirty="0"/>
              <a:t>Click to edit Master title style</a:t>
            </a:r>
          </a:p>
        </p:txBody>
      </p:sp>
      <p:sp>
        <p:nvSpPr>
          <p:cNvPr id="2" name="Date Placeholder 1"/>
          <p:cNvSpPr>
            <a:spLocks noGrp="1"/>
          </p:cNvSpPr>
          <p:nvPr>
            <p:ph type="dt" sz="half" idx="10"/>
          </p:nvPr>
        </p:nvSpPr>
        <p:spPr/>
        <p:txBody>
          <a:bodyPr/>
          <a:lstStyle/>
          <a:p>
            <a:r>
              <a:rPr lang="en-US"/>
              <a:t>‹#›</a:t>
            </a:r>
            <a:endParaRPr lang="en-US" dirty="0"/>
          </a:p>
        </p:txBody>
      </p:sp>
    </p:spTree>
    <p:extLst>
      <p:ext uri="{BB962C8B-B14F-4D97-AF65-F5344CB8AC3E}">
        <p14:creationId xmlns:p14="http://schemas.microsoft.com/office/powerpoint/2010/main" val="246485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w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3.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400956887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819" r:id="rId4"/>
  </p:sldLayoutIdLst>
  <p:transition>
    <p:fad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047" algn="ctr" rtl="0" fontAlgn="base">
        <a:spcBef>
          <a:spcPct val="0"/>
        </a:spcBef>
        <a:spcAft>
          <a:spcPct val="0"/>
        </a:spcAft>
        <a:defRPr sz="4400">
          <a:solidFill>
            <a:schemeClr val="tx1"/>
          </a:solidFill>
          <a:latin typeface="Myriad Web Pro" panose="020B0503030403020204" pitchFamily="34" charset="0"/>
        </a:defRPr>
      </a:lvl6pPr>
      <a:lvl7pPr marL="914108" algn="ctr" rtl="0" fontAlgn="base">
        <a:spcBef>
          <a:spcPct val="0"/>
        </a:spcBef>
        <a:spcAft>
          <a:spcPct val="0"/>
        </a:spcAft>
        <a:defRPr sz="4400">
          <a:solidFill>
            <a:schemeClr val="tx1"/>
          </a:solidFill>
          <a:latin typeface="Myriad Web Pro" panose="020B0503030403020204" pitchFamily="34" charset="0"/>
        </a:defRPr>
      </a:lvl7pPr>
      <a:lvl8pPr marL="1371158" algn="ctr" rtl="0" fontAlgn="base">
        <a:spcBef>
          <a:spcPct val="0"/>
        </a:spcBef>
        <a:spcAft>
          <a:spcPct val="0"/>
        </a:spcAft>
        <a:defRPr sz="4400">
          <a:solidFill>
            <a:schemeClr val="tx1"/>
          </a:solidFill>
          <a:latin typeface="Myriad Web Pro" panose="020B0503030403020204" pitchFamily="34" charset="0"/>
        </a:defRPr>
      </a:lvl8pPr>
      <a:lvl9pPr marL="1828213" algn="ctr" rtl="0" fontAlgn="base">
        <a:spcBef>
          <a:spcPct val="0"/>
        </a:spcBef>
        <a:spcAft>
          <a:spcPct val="0"/>
        </a:spcAft>
        <a:defRPr sz="4400">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70C0"/>
        </a:buClr>
        <a:buFont typeface="Wingdings" panose="05000000000000000000" pitchFamily="2" charset="2"/>
        <a:buChar char="§"/>
        <a:defRPr sz="3200" kern="1200">
          <a:solidFill>
            <a:srgbClr val="000000"/>
          </a:solidFill>
          <a:latin typeface="Calibri" panose="020F0502020204030204" pitchFamily="34" charset="0"/>
          <a:ea typeface="+mn-ea"/>
          <a:cs typeface="+mn-cs"/>
        </a:defRPr>
      </a:lvl1pPr>
      <a:lvl2pPr marL="914244" indent="-457189" algn="l" rtl="0" eaLnBrk="0" fontAlgn="base" hangingPunct="0">
        <a:spcBef>
          <a:spcPct val="20000"/>
        </a:spcBef>
        <a:spcAft>
          <a:spcPct val="0"/>
        </a:spcAft>
        <a:buClr>
          <a:srgbClr val="0070C0"/>
        </a:buClr>
        <a:buFont typeface="Calibri" panose="020F0502020204030204" pitchFamily="34" charset="0"/>
        <a:buChar char="–"/>
        <a:defRPr sz="2800" kern="1200">
          <a:solidFill>
            <a:srgbClr val="000000"/>
          </a:solidFill>
          <a:latin typeface="Calibri" panose="020F0502020204030204" pitchFamily="34" charset="0"/>
          <a:ea typeface="+mn-ea"/>
          <a:cs typeface="+mn-cs"/>
        </a:defRPr>
      </a:lvl2pPr>
      <a:lvl3pPr marL="1295098" indent="-380990" algn="l" rtl="0" eaLnBrk="0" fontAlgn="base" hangingPunct="0">
        <a:spcBef>
          <a:spcPct val="20000"/>
        </a:spcBef>
        <a:spcAft>
          <a:spcPct val="0"/>
        </a:spcAft>
        <a:buClr>
          <a:srgbClr val="0070C0"/>
        </a:buClr>
        <a:buFont typeface="Arial" panose="020B0604020202020204" pitchFamily="34" charset="0"/>
        <a:buChar char="•"/>
        <a:defRPr sz="2400" kern="1200">
          <a:solidFill>
            <a:srgbClr val="000000"/>
          </a:solidFill>
          <a:latin typeface="Calibri" panose="020F0502020204030204" pitchFamily="34" charset="0"/>
          <a:ea typeface="+mn-ea"/>
          <a:cs typeface="+mn-cs"/>
        </a:defRPr>
      </a:lvl3pPr>
      <a:lvl4pPr marL="1752148" indent="-380990" algn="l" rtl="0" eaLnBrk="0" fontAlgn="base" hangingPunct="0">
        <a:spcBef>
          <a:spcPct val="20000"/>
        </a:spcBef>
        <a:spcAft>
          <a:spcPct val="0"/>
        </a:spcAft>
        <a:buClr>
          <a:srgbClr val="0070C0"/>
        </a:buClr>
        <a:buFont typeface="Arial" panose="020B0604020202020204" pitchFamily="34" charset="0"/>
        <a:buChar char="•"/>
        <a:defRPr sz="2000" kern="1200">
          <a:solidFill>
            <a:srgbClr val="000000"/>
          </a:solidFill>
          <a:latin typeface="Calibri" panose="020F0502020204030204" pitchFamily="34" charset="0"/>
          <a:ea typeface="+mn-ea"/>
          <a:cs typeface="+mn-cs"/>
        </a:defRPr>
      </a:lvl4pPr>
      <a:lvl5pPr marL="2209203" indent="-380990" algn="l" rtl="0" eaLnBrk="0" fontAlgn="base" hangingPunct="0">
        <a:spcBef>
          <a:spcPct val="20000"/>
        </a:spcBef>
        <a:spcAft>
          <a:spcPct val="0"/>
        </a:spcAft>
        <a:buClr>
          <a:srgbClr val="0070C0"/>
        </a:buClr>
        <a:buFont typeface="Arial" panose="020B0604020202020204" pitchFamily="34" charset="0"/>
        <a:buChar char="•"/>
        <a:defRPr sz="2000" kern="1200">
          <a:solidFill>
            <a:srgbClr val="000000"/>
          </a:solidFill>
          <a:latin typeface="Calibri" panose="020F0502020204030204" pitchFamily="34" charset="0"/>
          <a:ea typeface="+mn-ea"/>
          <a:cs typeface="+mn-cs"/>
        </a:defRPr>
      </a:lvl5pPr>
      <a:lvl6pPr marL="2513781" indent="-228522" algn="l" defTabSz="9141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38" indent="-228522" algn="l" defTabSz="9141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9" indent="-228522" algn="l" defTabSz="9141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9" indent="-228522" algn="l" defTabSz="9141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08" rtl="0" eaLnBrk="1" latinLnBrk="0" hangingPunct="1">
        <a:defRPr sz="1800" kern="1200">
          <a:solidFill>
            <a:schemeClr val="tx1"/>
          </a:solidFill>
          <a:latin typeface="+mn-lt"/>
          <a:ea typeface="+mn-ea"/>
          <a:cs typeface="+mn-cs"/>
        </a:defRPr>
      </a:lvl1pPr>
      <a:lvl2pPr marL="457047" algn="l" defTabSz="914108" rtl="0" eaLnBrk="1" latinLnBrk="0" hangingPunct="1">
        <a:defRPr sz="1800" kern="1200">
          <a:solidFill>
            <a:schemeClr val="tx1"/>
          </a:solidFill>
          <a:latin typeface="+mn-lt"/>
          <a:ea typeface="+mn-ea"/>
          <a:cs typeface="+mn-cs"/>
        </a:defRPr>
      </a:lvl2pPr>
      <a:lvl3pPr marL="914108" algn="l" defTabSz="914108" rtl="0" eaLnBrk="1" latinLnBrk="0" hangingPunct="1">
        <a:defRPr sz="1800" kern="1200">
          <a:solidFill>
            <a:schemeClr val="tx1"/>
          </a:solidFill>
          <a:latin typeface="+mn-lt"/>
          <a:ea typeface="+mn-ea"/>
          <a:cs typeface="+mn-cs"/>
        </a:defRPr>
      </a:lvl3pPr>
      <a:lvl4pPr marL="1371158" algn="l" defTabSz="914108" rtl="0" eaLnBrk="1" latinLnBrk="0" hangingPunct="1">
        <a:defRPr sz="1800" kern="1200">
          <a:solidFill>
            <a:schemeClr val="tx1"/>
          </a:solidFill>
          <a:latin typeface="+mn-lt"/>
          <a:ea typeface="+mn-ea"/>
          <a:cs typeface="+mn-cs"/>
        </a:defRPr>
      </a:lvl4pPr>
      <a:lvl5pPr marL="1828213" algn="l" defTabSz="914108" rtl="0" eaLnBrk="1" latinLnBrk="0" hangingPunct="1">
        <a:defRPr sz="1800" kern="1200">
          <a:solidFill>
            <a:schemeClr val="tx1"/>
          </a:solidFill>
          <a:latin typeface="+mn-lt"/>
          <a:ea typeface="+mn-ea"/>
          <a:cs typeface="+mn-cs"/>
        </a:defRPr>
      </a:lvl5pPr>
      <a:lvl6pPr marL="2285259" algn="l" defTabSz="914108" rtl="0" eaLnBrk="1" latinLnBrk="0" hangingPunct="1">
        <a:defRPr sz="1800" kern="1200">
          <a:solidFill>
            <a:schemeClr val="tx1"/>
          </a:solidFill>
          <a:latin typeface="+mn-lt"/>
          <a:ea typeface="+mn-ea"/>
          <a:cs typeface="+mn-cs"/>
        </a:defRPr>
      </a:lvl6pPr>
      <a:lvl7pPr marL="2742306" algn="l" defTabSz="914108" rtl="0" eaLnBrk="1" latinLnBrk="0" hangingPunct="1">
        <a:defRPr sz="1800" kern="1200">
          <a:solidFill>
            <a:schemeClr val="tx1"/>
          </a:solidFill>
          <a:latin typeface="+mn-lt"/>
          <a:ea typeface="+mn-ea"/>
          <a:cs typeface="+mn-cs"/>
        </a:defRPr>
      </a:lvl7pPr>
      <a:lvl8pPr marL="3199360" algn="l" defTabSz="914108" rtl="0" eaLnBrk="1" latinLnBrk="0" hangingPunct="1">
        <a:defRPr sz="1800" kern="1200">
          <a:solidFill>
            <a:schemeClr val="tx1"/>
          </a:solidFill>
          <a:latin typeface="+mn-lt"/>
          <a:ea typeface="+mn-ea"/>
          <a:cs typeface="+mn-cs"/>
        </a:defRPr>
      </a:lvl8pPr>
      <a:lvl9pPr marL="3656411" algn="l" defTabSz="9141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a:solidFill>
                  <a:prstClr val="black">
                    <a:tint val="75000"/>
                  </a:prstClr>
                </a:solidFill>
              </a:rPr>
              <a:t>‹#›</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0722228-8467-42C0-ADA1-522605E4C2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4584976"/>
      </p:ext>
    </p:extLst>
  </p:cSld>
  <p:clrMap bg1="lt1" tx1="dk1" bg2="lt2" tx2="dk2" accent1="accent1" accent2="accent2" accent3="accent3" accent4="accent4" accent5="accent5" accent6="accent6" hlink="hlink" folHlink="folHlink"/>
  <p:sldLayoutIdLst>
    <p:sldLayoutId id="2147483728" r:id="rId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988" y="426069"/>
            <a:ext cx="8543418" cy="9350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0897" y="1530584"/>
            <a:ext cx="8229600" cy="4525963"/>
          </a:xfrm>
          <a:prstGeom prst="rect">
            <a:avLst/>
          </a:prstGeom>
        </p:spPr>
        <p:txBody>
          <a:bodyPr vert="horz" lIns="91440" tIns="45720" rIns="91440" bIns="45720" rtlCol="0">
            <a:normAutofit/>
          </a:bodyPr>
          <a:lstStyle/>
          <a:p>
            <a:pPr lvl="0"/>
            <a:r>
              <a:rPr kumimoji="0" lang="en-US" sz="2400" b="0" i="0" u="none" strike="noStrike" kern="1200" cap="none" spc="0" normalizeH="0" baseline="0" noProof="0" dirty="0">
                <a:ln>
                  <a:noFill/>
                </a:ln>
                <a:solidFill>
                  <a:srgbClr val="2C343E"/>
                </a:solidFill>
                <a:effectLst/>
                <a:uLnTx/>
                <a:uFillTx/>
                <a:latin typeface="+mn-lt"/>
                <a:ea typeface="+mn-ea"/>
                <a:cs typeface="+mn-cs"/>
              </a:rPr>
              <a:t>Click to edit Master text styles</a:t>
            </a:r>
          </a:p>
          <a:p>
            <a:pPr lvl="1"/>
            <a:r>
              <a:rPr kumimoji="0" lang="en-US" sz="2000" b="0" i="0" u="none" strike="noStrike" kern="1200" cap="none" spc="0" normalizeH="0" baseline="0" noProof="0" dirty="0">
                <a:ln>
                  <a:noFill/>
                </a:ln>
                <a:solidFill>
                  <a:srgbClr val="2C343E"/>
                </a:solidFill>
                <a:effectLst/>
                <a:uLnTx/>
                <a:uFillTx/>
                <a:latin typeface="+mn-lt"/>
                <a:ea typeface="+mn-ea"/>
                <a:cs typeface="+mn-cs"/>
              </a:rPr>
              <a:t>Second level</a:t>
            </a:r>
          </a:p>
          <a:p>
            <a:pPr lvl="2"/>
            <a:r>
              <a:rPr kumimoji="0" lang="en-US" sz="1800" b="0" i="0" u="none" strike="noStrike" kern="1200" cap="none" spc="0" normalizeH="0" baseline="0" noProof="0" dirty="0">
                <a:ln>
                  <a:noFill/>
                </a:ln>
                <a:solidFill>
                  <a:srgbClr val="2C343E"/>
                </a:solidFill>
                <a:effectLst/>
                <a:uLnTx/>
                <a:uFillTx/>
                <a:latin typeface="+mn-lt"/>
                <a:ea typeface="+mn-ea"/>
                <a:cs typeface="+mn-cs"/>
              </a:rPr>
              <a:t>Third level</a:t>
            </a:r>
          </a:p>
          <a:p>
            <a:pPr lvl="3"/>
            <a:r>
              <a:rPr kumimoji="0" lang="en-US" sz="1600" b="0" i="0" u="none" strike="noStrike" kern="1200" cap="none" spc="0" normalizeH="0" baseline="0" noProof="0" dirty="0">
                <a:ln>
                  <a:noFill/>
                </a:ln>
                <a:solidFill>
                  <a:srgbClr val="2C343E"/>
                </a:solidFill>
                <a:effectLst/>
                <a:uLnTx/>
                <a:uFillTx/>
                <a:latin typeface="+mn-lt"/>
                <a:ea typeface="+mn-ea"/>
                <a:cs typeface="+mn-cs"/>
              </a:rPr>
              <a:t>Fourth level</a:t>
            </a:r>
          </a:p>
          <a:p>
            <a:pPr lvl="4"/>
            <a:r>
              <a:rPr kumimoji="0" lang="en-US" sz="1600" b="0" i="0" u="none" strike="noStrike" kern="1200" cap="none" spc="0" normalizeH="0" baseline="0" noProof="0" dirty="0">
                <a:ln>
                  <a:noFill/>
                </a:ln>
                <a:solidFill>
                  <a:srgbClr val="2C343E"/>
                </a:solidFill>
                <a:effectLst/>
                <a:uLnTx/>
                <a:uFillTx/>
                <a:latin typeface="+mn-lt"/>
                <a:ea typeface="+mn-ea"/>
                <a:cs typeface="+mn-cs"/>
              </a:rPr>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800">
                <a:solidFill>
                  <a:srgbClr val="2C343E"/>
                </a:solidFill>
                <a:latin typeface="Arial"/>
                <a:cs typeface="Arial"/>
              </a:defRPr>
            </a:lvl1pPr>
          </a:lstStyle>
          <a:p>
            <a:r>
              <a:rPr lang="en-US"/>
              <a:t>‹#›</a:t>
            </a:r>
            <a:endParaRPr lang="en-US" dirty="0"/>
          </a:p>
        </p:txBody>
      </p:sp>
      <p:pic>
        <p:nvPicPr>
          <p:cNvPr id="11" name="Picture 10"/>
          <p:cNvPicPr>
            <a:picLocks noChangeAspect="1"/>
          </p:cNvPicPr>
          <p:nvPr userDrawn="1"/>
        </p:nvPicPr>
        <p:blipFill rotWithShape="1">
          <a:blip r:embed="rId12" cstate="print">
            <a:extLst>
              <a:ext uri="{28A0092B-C50C-407E-A947-70E740481C1C}">
                <a14:useLocalDpi xmlns:a14="http://schemas.microsoft.com/office/drawing/2010/main" val="0"/>
              </a:ext>
            </a:extLst>
          </a:blip>
          <a:srcRect t="-1" r="15319" b="12824"/>
          <a:stretch/>
        </p:blipFill>
        <p:spPr>
          <a:xfrm>
            <a:off x="0" y="-14386"/>
            <a:ext cx="9144000" cy="496928"/>
          </a:xfrm>
          <a:prstGeom prst="rect">
            <a:avLst/>
          </a:prstGeom>
        </p:spPr>
      </p:pic>
      <p:pic>
        <p:nvPicPr>
          <p:cNvPr id="12" name="Picture 6" descr="Image result for cdc logo centers for disease"/>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994" t="12974" r="852" b="9326"/>
          <a:stretch/>
        </p:blipFill>
        <p:spPr bwMode="auto">
          <a:xfrm>
            <a:off x="7639396" y="1417638"/>
            <a:ext cx="498764" cy="3948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cdc logo centers for disease"/>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994" t="12975" r="852" b="36295"/>
          <a:stretch/>
        </p:blipFill>
        <p:spPr bwMode="auto">
          <a:xfrm>
            <a:off x="8259130" y="-9611"/>
            <a:ext cx="888302" cy="459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7202659" y="33253"/>
            <a:ext cx="1046018" cy="369332"/>
          </a:xfrm>
          <a:prstGeom prst="rect">
            <a:avLst/>
          </a:prstGeom>
          <a:noFill/>
        </p:spPr>
        <p:txBody>
          <a:bodyPr wrap="square" rtlCol="0">
            <a:spAutoFit/>
          </a:bodyPr>
          <a:lstStyle/>
          <a:p>
            <a:r>
              <a:rPr lang="en-US" sz="1800" dirty="0">
                <a:solidFill>
                  <a:schemeClr val="accent6">
                    <a:lumMod val="20000"/>
                    <a:lumOff val="80000"/>
                  </a:schemeClr>
                </a:solidFill>
              </a:rPr>
              <a:t>Influenza </a:t>
            </a:r>
          </a:p>
        </p:txBody>
      </p:sp>
    </p:spTree>
    <p:extLst>
      <p:ext uri="{BB962C8B-B14F-4D97-AF65-F5344CB8AC3E}">
        <p14:creationId xmlns:p14="http://schemas.microsoft.com/office/powerpoint/2010/main" val="17127138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41" r:id="rId4"/>
    <p:sldLayoutId id="2147483749" r:id="rId5"/>
    <p:sldLayoutId id="2147483750" r:id="rId6"/>
    <p:sldLayoutId id="2147483751" r:id="rId7"/>
    <p:sldLayoutId id="2147483752" r:id="rId8"/>
    <p:sldLayoutId id="2147483818" r:id="rId9"/>
    <p:sldLayoutId id="2147483820" r:id="rId10"/>
  </p:sldLayoutIdLst>
  <p:hf sldNum="0" hdr="0" ftr="0" dt="0"/>
  <p:txStyles>
    <p:titleStyle>
      <a:lvl1pPr algn="l" defTabSz="457200" rtl="0" eaLnBrk="1" latinLnBrk="0" hangingPunct="1">
        <a:spcBef>
          <a:spcPct val="0"/>
        </a:spcBef>
        <a:buNone/>
        <a:defRPr sz="2800" b="1" kern="1200">
          <a:solidFill>
            <a:srgbClr val="0066CC"/>
          </a:solidFill>
          <a:latin typeface="+mj-lt"/>
          <a:ea typeface="+mj-ea"/>
          <a:cs typeface="Arial"/>
        </a:defRPr>
      </a:lvl1pPr>
    </p:titleStyle>
    <p:bodyStyle>
      <a:lvl1pPr marL="342900" marR="0" indent="-342900" algn="l" defTabSz="457200" rtl="0" eaLnBrk="1" fontAlgn="auto" latinLnBrk="0" hangingPunct="1">
        <a:lnSpc>
          <a:spcPct val="100000"/>
        </a:lnSpc>
        <a:spcBef>
          <a:spcPct val="20000"/>
        </a:spcBef>
        <a:spcAft>
          <a:spcPts val="0"/>
        </a:spcAft>
        <a:buClr>
          <a:schemeClr val="bg1"/>
        </a:buClr>
        <a:buSzTx/>
        <a:buFont typeface="Arial"/>
        <a:buChar char="•"/>
        <a:tabLst/>
        <a:defRPr lang="en-US" sz="2800" kern="1200" noProof="0" dirty="0" smtClean="0">
          <a:solidFill>
            <a:schemeClr val="tx1"/>
          </a:solidFill>
          <a:latin typeface="Arial" panose="020B0604020202020204" pitchFamily="34" charset="0"/>
          <a:ea typeface="+mn-ea"/>
          <a:cs typeface="Arial" panose="020B0604020202020204" pitchFamily="34" charset="0"/>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Courier New" panose="02070309020205020404" pitchFamily="49" charset="0"/>
        <a:buChar char="­"/>
        <a:tabLst/>
        <a:defRPr lang="en-US" sz="2400" kern="1200" noProof="0" dirty="0" smtClean="0">
          <a:solidFill>
            <a:schemeClr val="tx1"/>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Arial"/>
        <a:buChar char="•"/>
        <a:tabLst/>
        <a:defRPr lang="en-US" sz="2000" kern="1200" noProof="0" dirty="0" smtClean="0">
          <a:solidFill>
            <a:schemeClr val="tx1"/>
          </a:solidFill>
          <a:latin typeface="Arial" panose="020B0604020202020204" pitchFamily="34" charset="0"/>
          <a:ea typeface="+mn-ea"/>
          <a:cs typeface="Arial" panose="020B0604020202020204" pitchFamily="34" charset="0"/>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Arial"/>
        <a:buChar char="–"/>
        <a:tabLst/>
        <a:defRPr lang="en-US" sz="1800" kern="1200" noProof="0" dirty="0" smtClean="0">
          <a:solidFill>
            <a:schemeClr val="tx1"/>
          </a:solidFill>
          <a:latin typeface="Arial" panose="020B0604020202020204" pitchFamily="34" charset="0"/>
          <a:ea typeface="+mn-ea"/>
          <a:cs typeface="Arial" panose="020B0604020202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6"/>
        </a:buClr>
        <a:buSzPct val="80000"/>
        <a:buFont typeface="Wingdings" charset="2"/>
        <a:buChar char="§"/>
        <a:tabLst/>
        <a:defRPr lang="en-US" sz="1800" kern="1200" noProof="0" dirty="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wpro.who.int/emerging_diseases/documents/docs/AI_Inf_Control_Guide_10May2007.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43823" y="1645920"/>
            <a:ext cx="5181600" cy="1182224"/>
          </a:xfrm>
        </p:spPr>
        <p:txBody>
          <a:bodyPr>
            <a:normAutofit fontScale="90000"/>
          </a:bodyPr>
          <a:lstStyle/>
          <a:p>
            <a:pPr algn="ctr"/>
            <a:r>
              <a:rPr lang="en-US" sz="3600" dirty="0">
                <a:solidFill>
                  <a:srgbClr val="005DAA"/>
                </a:solidFill>
              </a:rPr>
              <a:t>Module C5</a:t>
            </a:r>
            <a:br>
              <a:rPr lang="en-US" sz="3600" dirty="0">
                <a:solidFill>
                  <a:srgbClr val="005DAA"/>
                </a:solidFill>
              </a:rPr>
            </a:br>
            <a:br>
              <a:rPr lang="en-US" sz="3600" dirty="0">
                <a:solidFill>
                  <a:srgbClr val="005DAA"/>
                </a:solidFill>
              </a:rPr>
            </a:br>
            <a:r>
              <a:rPr lang="en-US" sz="3600" dirty="0">
                <a:solidFill>
                  <a:srgbClr val="005DAA"/>
                </a:solidFill>
              </a:rPr>
              <a:t>Infection Control in Healthcare Settings</a:t>
            </a:r>
          </a:p>
        </p:txBody>
      </p:sp>
    </p:spTree>
    <p:extLst>
      <p:ext uri="{BB962C8B-B14F-4D97-AF65-F5344CB8AC3E}">
        <p14:creationId xmlns:p14="http://schemas.microsoft.com/office/powerpoint/2010/main" val="411197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78" y="476106"/>
            <a:ext cx="8229600" cy="715962"/>
          </a:xfrm>
        </p:spPr>
        <p:txBody>
          <a:bodyPr>
            <a:normAutofit/>
          </a:bodyPr>
          <a:lstStyle/>
          <a:p>
            <a:r>
              <a:rPr lang="en-US" sz="3600" b="1" dirty="0">
                <a:solidFill>
                  <a:schemeClr val="tx1"/>
                </a:solidFill>
              </a:rPr>
              <a:t>Goals of Infection Prevention and Control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41075300"/>
              </p:ext>
            </p:extLst>
          </p:nvPr>
        </p:nvGraphicFramePr>
        <p:xfrm>
          <a:off x="477982" y="1164936"/>
          <a:ext cx="7772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500CAA5-B97A-4F52-8FCB-9FF25E0B3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377" y="2031707"/>
            <a:ext cx="2551299" cy="1704268"/>
          </a:xfrm>
          <a:prstGeom prst="rect">
            <a:avLst/>
          </a:prstGeom>
        </p:spPr>
      </p:pic>
      <p:pic>
        <p:nvPicPr>
          <p:cNvPr id="10" name="Picture 9">
            <a:extLst>
              <a:ext uri="{FF2B5EF4-FFF2-40B4-BE49-F238E27FC236}">
                <a16:creationId xmlns:a16="http://schemas.microsoft.com/office/drawing/2014/main" id="{6C8E3194-B442-445F-A12A-D54DE4ED87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377" y="4572004"/>
            <a:ext cx="2551300" cy="1704268"/>
          </a:xfrm>
          <a:prstGeom prst="rect">
            <a:avLst/>
          </a:prstGeom>
        </p:spPr>
      </p:pic>
    </p:spTree>
    <p:extLst>
      <p:ext uri="{BB962C8B-B14F-4D97-AF65-F5344CB8AC3E}">
        <p14:creationId xmlns:p14="http://schemas.microsoft.com/office/powerpoint/2010/main" val="3983868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37" y="555257"/>
            <a:ext cx="8543418" cy="567298"/>
          </a:xfrm>
        </p:spPr>
        <p:txBody>
          <a:bodyPr>
            <a:noAutofit/>
          </a:bodyPr>
          <a:lstStyle/>
          <a:p>
            <a:pPr algn="ctr"/>
            <a:r>
              <a:rPr lang="en-US" b="1" dirty="0">
                <a:solidFill>
                  <a:schemeClr val="tx1"/>
                </a:solidFill>
              </a:rPr>
              <a:t>Work in Pairs: Add Arrows to Show Directions Of Transmission in Healthcare Settings</a:t>
            </a:r>
            <a:endParaRPr lang="fr-FR" b="1" dirty="0">
              <a:solidFill>
                <a:schemeClr val="tx1"/>
              </a:solidFill>
            </a:endParaRPr>
          </a:p>
        </p:txBody>
      </p:sp>
      <p:sp>
        <p:nvSpPr>
          <p:cNvPr id="6" name="Rectangle 5"/>
          <p:cNvSpPr/>
          <p:nvPr/>
        </p:nvSpPr>
        <p:spPr>
          <a:xfrm>
            <a:off x="1295400" y="1668379"/>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sp>
        <p:nvSpPr>
          <p:cNvPr id="7" name="Rectangle 6"/>
          <p:cNvSpPr/>
          <p:nvPr/>
        </p:nvSpPr>
        <p:spPr>
          <a:xfrm>
            <a:off x="5755106" y="4896126"/>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Healthcare personnel</a:t>
            </a:r>
            <a:endParaRPr lang="fr-FR" dirty="0">
              <a:solidFill>
                <a:schemeClr val="bg2"/>
              </a:solidFill>
            </a:endParaRPr>
          </a:p>
        </p:txBody>
      </p:sp>
      <p:sp>
        <p:nvSpPr>
          <p:cNvPr id="10" name="Rectangle 9"/>
          <p:cNvSpPr/>
          <p:nvPr/>
        </p:nvSpPr>
        <p:spPr>
          <a:xfrm>
            <a:off x="1295400" y="4896126"/>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Visitors/Family members</a:t>
            </a:r>
            <a:endParaRPr lang="fr-FR" dirty="0">
              <a:solidFill>
                <a:schemeClr val="bg2"/>
              </a:solidFill>
            </a:endParaRPr>
          </a:p>
        </p:txBody>
      </p:sp>
      <p:sp>
        <p:nvSpPr>
          <p:cNvPr id="21" name="Rectangle 20"/>
          <p:cNvSpPr/>
          <p:nvPr/>
        </p:nvSpPr>
        <p:spPr>
          <a:xfrm>
            <a:off x="5755106" y="1668379"/>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sp>
        <p:nvSpPr>
          <p:cNvPr id="3" name="TextBox 2"/>
          <p:cNvSpPr txBox="1"/>
          <p:nvPr/>
        </p:nvSpPr>
        <p:spPr>
          <a:xfrm>
            <a:off x="3505200" y="3200400"/>
            <a:ext cx="2057400" cy="1015663"/>
          </a:xfrm>
          <a:prstGeom prst="rect">
            <a:avLst/>
          </a:prstGeom>
          <a:solidFill>
            <a:srgbClr val="00B0F0"/>
          </a:solidFill>
          <a:ln>
            <a:solidFill>
              <a:schemeClr val="tx1"/>
            </a:solidFill>
          </a:ln>
        </p:spPr>
        <p:txBody>
          <a:bodyPr wrap="square" rtlCol="0">
            <a:spAutoFit/>
          </a:bodyPr>
          <a:lstStyle/>
          <a:p>
            <a:endParaRPr lang="en-US" sz="2000" b="1" dirty="0">
              <a:solidFill>
                <a:schemeClr val="bg2"/>
              </a:solidFill>
            </a:endParaRPr>
          </a:p>
          <a:p>
            <a:pPr algn="ctr"/>
            <a:r>
              <a:rPr lang="en-US" sz="2000" b="1" dirty="0">
                <a:solidFill>
                  <a:schemeClr val="bg2"/>
                </a:solidFill>
              </a:rPr>
              <a:t>Environment</a:t>
            </a:r>
          </a:p>
          <a:p>
            <a:endParaRPr lang="en-US" sz="2000" b="1" dirty="0">
              <a:solidFill>
                <a:schemeClr val="bg2"/>
              </a:solidFill>
            </a:endParaRPr>
          </a:p>
        </p:txBody>
      </p:sp>
    </p:spTree>
    <p:extLst>
      <p:ext uri="{BB962C8B-B14F-4D97-AF65-F5344CB8AC3E}">
        <p14:creationId xmlns:p14="http://schemas.microsoft.com/office/powerpoint/2010/main" val="216655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51855"/>
            <a:ext cx="8386510" cy="567298"/>
          </a:xfrm>
        </p:spPr>
        <p:txBody>
          <a:bodyPr>
            <a:noAutofit/>
          </a:bodyPr>
          <a:lstStyle/>
          <a:p>
            <a:r>
              <a:rPr lang="en-US" sz="3200" b="1" dirty="0"/>
              <a:t>Critique this Diagram</a:t>
            </a:r>
            <a:endParaRPr lang="fr-FR" sz="3200" b="1" dirty="0"/>
          </a:p>
        </p:txBody>
      </p:sp>
      <p:sp>
        <p:nvSpPr>
          <p:cNvPr id="6" name="Rectangle 5"/>
          <p:cNvSpPr/>
          <p:nvPr/>
        </p:nvSpPr>
        <p:spPr>
          <a:xfrm>
            <a:off x="1295400" y="1668379"/>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sp>
        <p:nvSpPr>
          <p:cNvPr id="7" name="Rectangle 6"/>
          <p:cNvSpPr/>
          <p:nvPr/>
        </p:nvSpPr>
        <p:spPr>
          <a:xfrm>
            <a:off x="5755106" y="4896126"/>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Healthcare personnel</a:t>
            </a:r>
            <a:endParaRPr lang="fr-FR" dirty="0">
              <a:solidFill>
                <a:schemeClr val="bg2"/>
              </a:solidFill>
            </a:endParaRPr>
          </a:p>
        </p:txBody>
      </p:sp>
      <p:sp>
        <p:nvSpPr>
          <p:cNvPr id="10" name="Rectangle 9"/>
          <p:cNvSpPr/>
          <p:nvPr/>
        </p:nvSpPr>
        <p:spPr>
          <a:xfrm>
            <a:off x="1295400" y="4896126"/>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Visitors/Family members</a:t>
            </a:r>
            <a:endParaRPr lang="fr-FR" dirty="0">
              <a:solidFill>
                <a:schemeClr val="bg2"/>
              </a:solidFill>
            </a:endParaRPr>
          </a:p>
        </p:txBody>
      </p:sp>
      <p:sp>
        <p:nvSpPr>
          <p:cNvPr id="21" name="Rectangle 20"/>
          <p:cNvSpPr/>
          <p:nvPr/>
        </p:nvSpPr>
        <p:spPr>
          <a:xfrm>
            <a:off x="5755106" y="1668379"/>
            <a:ext cx="1905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cxnSp>
        <p:nvCxnSpPr>
          <p:cNvPr id="8" name="Straight Arrow Connector 7"/>
          <p:cNvCxnSpPr>
            <a:stCxn id="6" idx="3"/>
            <a:endCxn id="21" idx="1"/>
          </p:cNvCxnSpPr>
          <p:nvPr/>
        </p:nvCxnSpPr>
        <p:spPr>
          <a:xfrm>
            <a:off x="3200400" y="2125579"/>
            <a:ext cx="25547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0"/>
          </p:cNvCxnSpPr>
          <p:nvPr/>
        </p:nvCxnSpPr>
        <p:spPr>
          <a:xfrm>
            <a:off x="6707606" y="2582779"/>
            <a:ext cx="0" cy="2313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a:endCxn id="10" idx="0"/>
          </p:cNvCxnSpPr>
          <p:nvPr/>
        </p:nvCxnSpPr>
        <p:spPr>
          <a:xfrm>
            <a:off x="2247900" y="2582779"/>
            <a:ext cx="0" cy="2313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83655" y="3420416"/>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2"/>
                </a:solidFill>
              </a:rPr>
              <a:t>No</a:t>
            </a:r>
            <a:endParaRPr lang="fr-FR" sz="4800" dirty="0">
              <a:solidFill>
                <a:schemeClr val="bg2"/>
              </a:solidFill>
            </a:endParaRPr>
          </a:p>
        </p:txBody>
      </p:sp>
      <p:sp>
        <p:nvSpPr>
          <p:cNvPr id="3" name="TextBox 2"/>
          <p:cNvSpPr txBox="1"/>
          <p:nvPr/>
        </p:nvSpPr>
        <p:spPr>
          <a:xfrm>
            <a:off x="3390900" y="3333480"/>
            <a:ext cx="2173706" cy="1015663"/>
          </a:xfrm>
          <a:prstGeom prst="rect">
            <a:avLst/>
          </a:prstGeom>
          <a:solidFill>
            <a:srgbClr val="00B0F0"/>
          </a:solidFill>
          <a:ln>
            <a:solidFill>
              <a:schemeClr val="tx1"/>
            </a:solidFill>
          </a:ln>
        </p:spPr>
        <p:txBody>
          <a:bodyPr wrap="square" rtlCol="0">
            <a:spAutoFit/>
          </a:bodyPr>
          <a:lstStyle/>
          <a:p>
            <a:pPr algn="ctr"/>
            <a:endParaRPr lang="en-US" sz="2000" b="1" dirty="0">
              <a:solidFill>
                <a:schemeClr val="bg2"/>
              </a:solidFill>
            </a:endParaRPr>
          </a:p>
          <a:p>
            <a:pPr algn="ctr"/>
            <a:r>
              <a:rPr lang="en-US" sz="2000" b="1" dirty="0">
                <a:solidFill>
                  <a:schemeClr val="bg2"/>
                </a:solidFill>
              </a:rPr>
              <a:t>Environment</a:t>
            </a:r>
          </a:p>
          <a:p>
            <a:pPr algn="ctr"/>
            <a:endParaRPr lang="en-US" sz="2000" dirty="0">
              <a:solidFill>
                <a:schemeClr val="bg2"/>
              </a:solidFill>
            </a:endParaRPr>
          </a:p>
        </p:txBody>
      </p:sp>
    </p:spTree>
    <p:extLst>
      <p:ext uri="{BB962C8B-B14F-4D97-AF65-F5344CB8AC3E}">
        <p14:creationId xmlns:p14="http://schemas.microsoft.com/office/powerpoint/2010/main" val="32044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335" y="-180565"/>
            <a:ext cx="8543418" cy="567298"/>
          </a:xfrm>
        </p:spPr>
        <p:txBody>
          <a:bodyPr>
            <a:noAutofit/>
          </a:bodyPr>
          <a:lstStyle/>
          <a:p>
            <a:pPr algn="ctr"/>
            <a:r>
              <a:rPr lang="en-US" sz="3200" b="1" dirty="0">
                <a:solidFill>
                  <a:schemeClr val="tx2"/>
                </a:solidFill>
              </a:rPr>
              <a:t>Critique this Diagram</a:t>
            </a:r>
            <a:endParaRPr lang="fr-FR" sz="3200" b="1" dirty="0">
              <a:solidFill>
                <a:schemeClr val="tx2"/>
              </a:solidFill>
            </a:endParaRPr>
          </a:p>
        </p:txBody>
      </p:sp>
      <p:sp>
        <p:nvSpPr>
          <p:cNvPr id="6" name="Rectangle 5"/>
          <p:cNvSpPr/>
          <p:nvPr/>
        </p:nvSpPr>
        <p:spPr>
          <a:xfrm>
            <a:off x="1295400" y="1668379"/>
            <a:ext cx="19050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sp>
        <p:nvSpPr>
          <p:cNvPr id="7" name="Rectangle 6"/>
          <p:cNvSpPr/>
          <p:nvPr/>
        </p:nvSpPr>
        <p:spPr>
          <a:xfrm>
            <a:off x="5755106" y="4896126"/>
            <a:ext cx="19050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Healthcare personnel</a:t>
            </a:r>
            <a:endParaRPr lang="fr-FR" dirty="0">
              <a:solidFill>
                <a:schemeClr val="bg2"/>
              </a:solidFill>
            </a:endParaRPr>
          </a:p>
        </p:txBody>
      </p:sp>
      <p:sp>
        <p:nvSpPr>
          <p:cNvPr id="10" name="Rectangle 9"/>
          <p:cNvSpPr/>
          <p:nvPr/>
        </p:nvSpPr>
        <p:spPr>
          <a:xfrm>
            <a:off x="1295400" y="4896126"/>
            <a:ext cx="19050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Visitors/Family members</a:t>
            </a:r>
            <a:endParaRPr lang="fr-FR" dirty="0">
              <a:solidFill>
                <a:schemeClr val="bg2"/>
              </a:solidFill>
            </a:endParaRPr>
          </a:p>
        </p:txBody>
      </p:sp>
      <p:sp>
        <p:nvSpPr>
          <p:cNvPr id="21" name="Rectangle 20"/>
          <p:cNvSpPr/>
          <p:nvPr/>
        </p:nvSpPr>
        <p:spPr>
          <a:xfrm>
            <a:off x="5755106" y="1668379"/>
            <a:ext cx="19050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Patients</a:t>
            </a:r>
            <a:endParaRPr lang="fr-FR" dirty="0">
              <a:solidFill>
                <a:schemeClr val="bg2"/>
              </a:solidFill>
            </a:endParaRPr>
          </a:p>
        </p:txBody>
      </p:sp>
      <p:cxnSp>
        <p:nvCxnSpPr>
          <p:cNvPr id="8" name="Straight Arrow Connector 7"/>
          <p:cNvCxnSpPr/>
          <p:nvPr/>
        </p:nvCxnSpPr>
        <p:spPr>
          <a:xfrm>
            <a:off x="3200400" y="1981200"/>
            <a:ext cx="25547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0"/>
          </p:cNvCxnSpPr>
          <p:nvPr/>
        </p:nvCxnSpPr>
        <p:spPr>
          <a:xfrm>
            <a:off x="6707606" y="2582779"/>
            <a:ext cx="0" cy="2313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a:endCxn id="10" idx="0"/>
          </p:cNvCxnSpPr>
          <p:nvPr/>
        </p:nvCxnSpPr>
        <p:spPr>
          <a:xfrm>
            <a:off x="2247900" y="2582779"/>
            <a:ext cx="0" cy="2313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296196" y="3313904"/>
            <a:ext cx="1104499" cy="914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2"/>
                </a:solidFill>
              </a:rPr>
              <a:t>Yes</a:t>
            </a:r>
            <a:endParaRPr lang="fr-FR" sz="4800" dirty="0">
              <a:solidFill>
                <a:schemeClr val="bg2"/>
              </a:solidFill>
            </a:endParaRPr>
          </a:p>
        </p:txBody>
      </p:sp>
      <p:cxnSp>
        <p:nvCxnSpPr>
          <p:cNvPr id="14" name="Straight Arrow Connector 13"/>
          <p:cNvCxnSpPr/>
          <p:nvPr/>
        </p:nvCxnSpPr>
        <p:spPr>
          <a:xfrm flipV="1">
            <a:off x="6477000" y="2582779"/>
            <a:ext cx="0" cy="2313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67000" y="2582779"/>
            <a:ext cx="0" cy="23037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00400" y="5486400"/>
            <a:ext cx="25547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200400" y="5257800"/>
            <a:ext cx="25547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200400" y="2209800"/>
            <a:ext cx="25547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6495" y="3313904"/>
            <a:ext cx="2224750" cy="1015663"/>
          </a:xfrm>
          <a:prstGeom prst="rect">
            <a:avLst/>
          </a:prstGeom>
          <a:solidFill>
            <a:srgbClr val="00B0F0"/>
          </a:solidFill>
          <a:ln>
            <a:solidFill>
              <a:schemeClr val="tx1"/>
            </a:solidFill>
          </a:ln>
        </p:spPr>
        <p:txBody>
          <a:bodyPr wrap="square" rtlCol="0">
            <a:spAutoFit/>
          </a:bodyPr>
          <a:lstStyle/>
          <a:p>
            <a:pPr algn="ctr"/>
            <a:endParaRPr lang="en-US" sz="2000" b="1" dirty="0">
              <a:solidFill>
                <a:schemeClr val="bg2"/>
              </a:solidFill>
            </a:endParaRPr>
          </a:p>
          <a:p>
            <a:pPr algn="ctr"/>
            <a:r>
              <a:rPr lang="en-US" sz="2000" b="1" dirty="0">
                <a:solidFill>
                  <a:schemeClr val="bg2"/>
                </a:solidFill>
              </a:rPr>
              <a:t>Environment</a:t>
            </a:r>
          </a:p>
          <a:p>
            <a:pPr algn="ctr"/>
            <a:endParaRPr lang="en-US" sz="2000" b="1" dirty="0">
              <a:solidFill>
                <a:schemeClr val="bg2"/>
              </a:solidFill>
            </a:endParaRPr>
          </a:p>
        </p:txBody>
      </p:sp>
      <p:cxnSp>
        <p:nvCxnSpPr>
          <p:cNvPr id="24" name="Straight Arrow Connector 23"/>
          <p:cNvCxnSpPr/>
          <p:nvPr/>
        </p:nvCxnSpPr>
        <p:spPr>
          <a:xfrm flipV="1">
            <a:off x="5336007" y="2500970"/>
            <a:ext cx="486554" cy="8129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064411" y="4279312"/>
            <a:ext cx="555088" cy="6055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336007" y="4279312"/>
            <a:ext cx="539324" cy="6499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094012" y="2582779"/>
            <a:ext cx="525487" cy="7821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185786" y="4326360"/>
            <a:ext cx="600854" cy="7028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200400" y="4349061"/>
            <a:ext cx="681240" cy="5802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3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235" y="-164494"/>
            <a:ext cx="8543418" cy="567298"/>
          </a:xfrm>
        </p:spPr>
        <p:txBody>
          <a:bodyPr>
            <a:noAutofit/>
          </a:bodyPr>
          <a:lstStyle/>
          <a:p>
            <a:pPr algn="ctr"/>
            <a:r>
              <a:rPr lang="en-US" sz="3000" dirty="0">
                <a:solidFill>
                  <a:schemeClr val="tx2"/>
                </a:solidFill>
              </a:rPr>
              <a:t>Importance of IPC in Healthcare Settings</a:t>
            </a:r>
          </a:p>
        </p:txBody>
      </p:sp>
      <p:sp>
        <p:nvSpPr>
          <p:cNvPr id="3" name="Content Placeholder 2"/>
          <p:cNvSpPr>
            <a:spLocks noGrp="1"/>
          </p:cNvSpPr>
          <p:nvPr>
            <p:ph idx="1"/>
          </p:nvPr>
        </p:nvSpPr>
        <p:spPr>
          <a:xfrm>
            <a:off x="310897" y="904498"/>
            <a:ext cx="8229600" cy="5266879"/>
          </a:xfrm>
        </p:spPr>
        <p:txBody>
          <a:bodyPr>
            <a:normAutofit fontScale="92500" lnSpcReduction="10000"/>
          </a:bodyPr>
          <a:lstStyle/>
          <a:p>
            <a:r>
              <a:rPr lang="en-US" dirty="0"/>
              <a:t>Prevent spread of pathogens </a:t>
            </a:r>
          </a:p>
          <a:p>
            <a:endParaRPr lang="en-US" dirty="0"/>
          </a:p>
          <a:p>
            <a:r>
              <a:rPr lang="en-US" dirty="0"/>
              <a:t>Protect patients, visitors/family members, and health care workers</a:t>
            </a:r>
          </a:p>
          <a:p>
            <a:endParaRPr lang="en-US" dirty="0"/>
          </a:p>
          <a:p>
            <a:r>
              <a:rPr lang="en-US" dirty="0"/>
              <a:t>Contain emerging pathogens (e.g., Ebola, influenza) that amplify in healthcare settings </a:t>
            </a:r>
          </a:p>
          <a:p>
            <a:endParaRPr lang="en-US" dirty="0"/>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Note: IPC must be practiced every day during 			      patient care and strengthened when an    	   	      outbreak occurs</a:t>
            </a:r>
            <a:endParaRPr lang="en-US" dirty="0"/>
          </a:p>
        </p:txBody>
      </p:sp>
    </p:spTree>
    <p:extLst>
      <p:ext uri="{BB962C8B-B14F-4D97-AF65-F5344CB8AC3E}">
        <p14:creationId xmlns:p14="http://schemas.microsoft.com/office/powerpoint/2010/main" val="414080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48818"/>
            <a:ext cx="8386510" cy="567298"/>
          </a:xfrm>
        </p:spPr>
        <p:txBody>
          <a:bodyPr/>
          <a:lstStyle/>
          <a:p>
            <a:r>
              <a:rPr lang="en-US" dirty="0"/>
              <a:t>Next Topics </a:t>
            </a:r>
          </a:p>
        </p:txBody>
      </p:sp>
      <p:sp>
        <p:nvSpPr>
          <p:cNvPr id="3" name="Content Placeholder 2"/>
          <p:cNvSpPr>
            <a:spLocks noGrp="1"/>
          </p:cNvSpPr>
          <p:nvPr>
            <p:ph idx="1"/>
          </p:nvPr>
        </p:nvSpPr>
        <p:spPr/>
        <p:txBody>
          <a:bodyPr>
            <a:normAutofit/>
          </a:bodyPr>
          <a:lstStyle/>
          <a:p>
            <a:r>
              <a:rPr lang="en-US" dirty="0"/>
              <a:t>General IPC </a:t>
            </a:r>
          </a:p>
          <a:p>
            <a:endParaRPr lang="en-US" dirty="0"/>
          </a:p>
          <a:p>
            <a:r>
              <a:rPr lang="en-US" dirty="0"/>
              <a:t>IPC for Novel Influenza A Viruses associated with severe disease</a:t>
            </a:r>
          </a:p>
          <a:p>
            <a:endParaRPr lang="en-US" dirty="0"/>
          </a:p>
          <a:p>
            <a:r>
              <a:rPr lang="en-US" dirty="0"/>
              <a:t>Considerations for IPC preparedness</a:t>
            </a:r>
          </a:p>
          <a:p>
            <a:endParaRPr lang="en-US" dirty="0"/>
          </a:p>
          <a:p>
            <a:r>
              <a:rPr lang="en-US" dirty="0"/>
              <a:t>Practical scenario  </a:t>
            </a:r>
          </a:p>
          <a:p>
            <a:endParaRPr lang="en-US" dirty="0"/>
          </a:p>
        </p:txBody>
      </p:sp>
    </p:spTree>
    <p:extLst>
      <p:ext uri="{BB962C8B-B14F-4D97-AF65-F5344CB8AC3E}">
        <p14:creationId xmlns:p14="http://schemas.microsoft.com/office/powerpoint/2010/main" val="154589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noAutofit/>
          </a:bodyPr>
          <a:lstStyle/>
          <a:p>
            <a:pPr algn="ctr"/>
            <a:r>
              <a:rPr lang="en-US" sz="4400" b="1" dirty="0">
                <a:solidFill>
                  <a:schemeClr val="tx1"/>
                </a:solidFill>
              </a:rPr>
              <a:t>Section 2</a:t>
            </a:r>
            <a:br>
              <a:rPr lang="en-US" sz="4400" b="1" dirty="0">
                <a:solidFill>
                  <a:schemeClr val="tx1"/>
                </a:solidFill>
              </a:rPr>
            </a:br>
            <a:r>
              <a:rPr lang="en-US" sz="4400" b="1" dirty="0">
                <a:solidFill>
                  <a:schemeClr val="tx1"/>
                </a:solidFill>
              </a:rPr>
              <a:t>General Infection Prevention and Control </a:t>
            </a:r>
          </a:p>
        </p:txBody>
      </p:sp>
    </p:spTree>
    <p:extLst>
      <p:ext uri="{BB962C8B-B14F-4D97-AF65-F5344CB8AC3E}">
        <p14:creationId xmlns:p14="http://schemas.microsoft.com/office/powerpoint/2010/main" val="391607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 y="-173106"/>
            <a:ext cx="8386510" cy="567298"/>
          </a:xfrm>
        </p:spPr>
        <p:txBody>
          <a:bodyPr/>
          <a:lstStyle/>
          <a:p>
            <a:r>
              <a:rPr lang="en-US" dirty="0"/>
              <a:t>General IPC</a:t>
            </a:r>
          </a:p>
        </p:txBody>
      </p:sp>
      <p:pic>
        <p:nvPicPr>
          <p:cNvPr id="4" name="Content Placeholder 5" descr="C:\Users\terry\Documents\1. International\WHO\WHO SL Tasks\WHO Slides\1. WHO 1 day IPC Course - Apr 2015\Chain of infection TG.pn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163" y="1778714"/>
            <a:ext cx="4146967" cy="4525963"/>
          </a:xfrm>
          <a:prstGeom prst="rect">
            <a:avLst/>
          </a:prstGeom>
          <a:noFill/>
          <a:ln>
            <a:solidFill>
              <a:schemeClr val="tx1"/>
            </a:solidFill>
          </a:ln>
        </p:spPr>
      </p:pic>
      <p:sp>
        <p:nvSpPr>
          <p:cNvPr id="5" name="Rectangle 4"/>
          <p:cNvSpPr/>
          <p:nvPr/>
        </p:nvSpPr>
        <p:spPr>
          <a:xfrm>
            <a:off x="2556703" y="744722"/>
            <a:ext cx="3889591" cy="584775"/>
          </a:xfrm>
          <a:prstGeom prst="rect">
            <a:avLst/>
          </a:prstGeom>
        </p:spPr>
        <p:txBody>
          <a:bodyPr wrap="none">
            <a:spAutoFit/>
          </a:bodyPr>
          <a:lstStyle/>
          <a:p>
            <a:r>
              <a:rPr lang="en-US" sz="3200" b="1" dirty="0"/>
              <a:t>Chain of Transmission</a:t>
            </a:r>
          </a:p>
        </p:txBody>
      </p:sp>
      <p:sp>
        <p:nvSpPr>
          <p:cNvPr id="12" name="TextBox 11"/>
          <p:cNvSpPr txBox="1"/>
          <p:nvPr/>
        </p:nvSpPr>
        <p:spPr>
          <a:xfrm>
            <a:off x="266878" y="2905182"/>
            <a:ext cx="2180675" cy="1815882"/>
          </a:xfrm>
          <a:prstGeom prst="rect">
            <a:avLst/>
          </a:prstGeom>
          <a:noFill/>
        </p:spPr>
        <p:txBody>
          <a:bodyPr wrap="square" rtlCol="0">
            <a:spAutoFit/>
          </a:bodyPr>
          <a:lstStyle/>
          <a:p>
            <a:pPr>
              <a:spcAft>
                <a:spcPts val="600"/>
              </a:spcAft>
            </a:pPr>
            <a:r>
              <a:rPr lang="en-US" sz="2800" dirty="0"/>
              <a:t>For infection to spread, all steps </a:t>
            </a:r>
            <a:r>
              <a:rPr lang="en-US" sz="2800" u="sng" dirty="0"/>
              <a:t>must</a:t>
            </a:r>
            <a:r>
              <a:rPr lang="en-US" sz="2800" dirty="0"/>
              <a:t> be connected</a:t>
            </a:r>
          </a:p>
        </p:txBody>
      </p:sp>
    </p:spTree>
    <p:extLst>
      <p:ext uri="{BB962C8B-B14F-4D97-AF65-F5344CB8AC3E}">
        <p14:creationId xmlns:p14="http://schemas.microsoft.com/office/powerpoint/2010/main" val="4127596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34750"/>
            <a:ext cx="8386510" cy="567298"/>
          </a:xfrm>
        </p:spPr>
        <p:txBody>
          <a:bodyPr/>
          <a:lstStyle/>
          <a:p>
            <a:r>
              <a:rPr lang="en-US" dirty="0"/>
              <a:t>General IPC</a:t>
            </a:r>
          </a:p>
        </p:txBody>
      </p:sp>
      <p:pic>
        <p:nvPicPr>
          <p:cNvPr id="4" name="Content Placeholder 5" descr="C:\Users\terry\Documents\1. International\WHO\WHO SL Tasks\WHO Slides\1. WHO 1 day IPC Course - Apr 2015\Chain of infection TG.pn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163" y="1778714"/>
            <a:ext cx="4146967" cy="4525963"/>
          </a:xfrm>
          <a:prstGeom prst="rect">
            <a:avLst/>
          </a:prstGeom>
          <a:noFill/>
          <a:ln>
            <a:solidFill>
              <a:schemeClr val="tx1"/>
            </a:solidFill>
          </a:ln>
        </p:spPr>
      </p:pic>
      <p:sp>
        <p:nvSpPr>
          <p:cNvPr id="5" name="Rectangle 4"/>
          <p:cNvSpPr/>
          <p:nvPr/>
        </p:nvSpPr>
        <p:spPr>
          <a:xfrm>
            <a:off x="2556703" y="744722"/>
            <a:ext cx="3889591" cy="584775"/>
          </a:xfrm>
          <a:prstGeom prst="rect">
            <a:avLst/>
          </a:prstGeom>
        </p:spPr>
        <p:txBody>
          <a:bodyPr wrap="none">
            <a:spAutoFit/>
          </a:bodyPr>
          <a:lstStyle/>
          <a:p>
            <a:r>
              <a:rPr lang="en-US" sz="3200" b="1" dirty="0"/>
              <a:t>Chain of Transmission</a:t>
            </a:r>
          </a:p>
        </p:txBody>
      </p:sp>
      <p:sp>
        <p:nvSpPr>
          <p:cNvPr id="6" name="TextBox 5"/>
          <p:cNvSpPr txBox="1"/>
          <p:nvPr/>
        </p:nvSpPr>
        <p:spPr>
          <a:xfrm>
            <a:off x="153988" y="1608768"/>
            <a:ext cx="2814990" cy="4785926"/>
          </a:xfrm>
          <a:prstGeom prst="rect">
            <a:avLst/>
          </a:prstGeom>
          <a:noFill/>
        </p:spPr>
        <p:txBody>
          <a:bodyPr wrap="square" rtlCol="0">
            <a:spAutoFit/>
          </a:bodyPr>
          <a:lstStyle/>
          <a:p>
            <a:pPr>
              <a:spcAft>
                <a:spcPts val="600"/>
              </a:spcAft>
            </a:pPr>
            <a:r>
              <a:rPr lang="en-US" sz="2800" dirty="0"/>
              <a:t>Please give examples of:</a:t>
            </a:r>
          </a:p>
          <a:p>
            <a:pPr marL="514350" indent="-514350">
              <a:spcAft>
                <a:spcPts val="600"/>
              </a:spcAft>
              <a:buAutoNum type="arabicPeriod"/>
            </a:pPr>
            <a:r>
              <a:rPr lang="en-US" sz="2800" dirty="0"/>
              <a:t>Pathogen</a:t>
            </a:r>
          </a:p>
          <a:p>
            <a:pPr marL="514350" indent="-514350">
              <a:spcAft>
                <a:spcPts val="600"/>
              </a:spcAft>
              <a:buAutoNum type="arabicPeriod"/>
            </a:pPr>
            <a:r>
              <a:rPr lang="en-US" sz="2800" dirty="0"/>
              <a:t>Reservoir</a:t>
            </a:r>
          </a:p>
          <a:p>
            <a:pPr marL="514350" indent="-514350">
              <a:spcAft>
                <a:spcPts val="600"/>
              </a:spcAft>
              <a:buAutoNum type="arabicPeriod"/>
            </a:pPr>
            <a:r>
              <a:rPr lang="en-US" sz="2800" dirty="0"/>
              <a:t>Port of Exit and Entry </a:t>
            </a:r>
          </a:p>
          <a:p>
            <a:pPr marL="514350" indent="-514350">
              <a:spcAft>
                <a:spcPts val="600"/>
              </a:spcAft>
              <a:buAutoNum type="arabicPeriod"/>
            </a:pPr>
            <a:r>
              <a:rPr lang="en-US" sz="2800" dirty="0"/>
              <a:t>Mode of Transmission </a:t>
            </a:r>
          </a:p>
          <a:p>
            <a:pPr marL="514350" indent="-514350">
              <a:spcAft>
                <a:spcPts val="600"/>
              </a:spcAft>
              <a:buAutoNum type="arabicPeriod"/>
            </a:pPr>
            <a:r>
              <a:rPr lang="en-US" sz="2800" dirty="0"/>
              <a:t>Susceptible host </a:t>
            </a:r>
          </a:p>
        </p:txBody>
      </p:sp>
    </p:spTree>
    <p:extLst>
      <p:ext uri="{BB962C8B-B14F-4D97-AF65-F5344CB8AC3E}">
        <p14:creationId xmlns:p14="http://schemas.microsoft.com/office/powerpoint/2010/main" val="35274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22" y="-104357"/>
            <a:ext cx="8386510" cy="567298"/>
          </a:xfrm>
        </p:spPr>
        <p:txBody>
          <a:bodyPr/>
          <a:lstStyle/>
          <a:p>
            <a:r>
              <a:rPr lang="en-US" dirty="0"/>
              <a:t>General IPC</a:t>
            </a:r>
          </a:p>
        </p:txBody>
      </p:sp>
      <p:pic>
        <p:nvPicPr>
          <p:cNvPr id="4" name="Content Placeholder 5" descr="C:\Users\terry\Documents\1. International\WHO\WHO SL Tasks\WHO Slides\1. WHO 1 day IPC Course - Apr 2015\Chain of infection TG.pn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163" y="1778714"/>
            <a:ext cx="4146967" cy="4525963"/>
          </a:xfrm>
          <a:prstGeom prst="rect">
            <a:avLst/>
          </a:prstGeom>
          <a:noFill/>
          <a:ln>
            <a:solidFill>
              <a:schemeClr val="tx1"/>
            </a:solidFill>
          </a:ln>
        </p:spPr>
      </p:pic>
      <p:sp>
        <p:nvSpPr>
          <p:cNvPr id="5" name="Rectangle 4"/>
          <p:cNvSpPr/>
          <p:nvPr/>
        </p:nvSpPr>
        <p:spPr>
          <a:xfrm>
            <a:off x="2556703" y="744722"/>
            <a:ext cx="3889591" cy="584775"/>
          </a:xfrm>
          <a:prstGeom prst="rect">
            <a:avLst/>
          </a:prstGeom>
        </p:spPr>
        <p:txBody>
          <a:bodyPr wrap="none">
            <a:spAutoFit/>
          </a:bodyPr>
          <a:lstStyle/>
          <a:p>
            <a:r>
              <a:rPr lang="en-US" sz="3200" b="1" dirty="0"/>
              <a:t>Chain of Transmission</a:t>
            </a:r>
          </a:p>
        </p:txBody>
      </p:sp>
      <p:sp>
        <p:nvSpPr>
          <p:cNvPr id="6" name="Multiply 5"/>
          <p:cNvSpPr/>
          <p:nvPr/>
        </p:nvSpPr>
        <p:spPr>
          <a:xfrm>
            <a:off x="3002847" y="1981200"/>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y 6"/>
          <p:cNvSpPr/>
          <p:nvPr/>
        </p:nvSpPr>
        <p:spPr>
          <a:xfrm>
            <a:off x="2294443" y="3660846"/>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p:cNvSpPr/>
          <p:nvPr/>
        </p:nvSpPr>
        <p:spPr>
          <a:xfrm>
            <a:off x="3002847" y="5188591"/>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p:cNvSpPr/>
          <p:nvPr/>
        </p:nvSpPr>
        <p:spPr>
          <a:xfrm>
            <a:off x="5288847" y="5366330"/>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ultiply 9"/>
          <p:cNvSpPr/>
          <p:nvPr/>
        </p:nvSpPr>
        <p:spPr>
          <a:xfrm>
            <a:off x="5909762" y="3588755"/>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ultiply 10"/>
          <p:cNvSpPr/>
          <p:nvPr/>
        </p:nvSpPr>
        <p:spPr>
          <a:xfrm>
            <a:off x="5212647" y="2126248"/>
            <a:ext cx="1394230" cy="96418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8192" y="1681841"/>
            <a:ext cx="2182812" cy="1384995"/>
          </a:xfrm>
          <a:prstGeom prst="rect">
            <a:avLst/>
          </a:prstGeom>
          <a:noFill/>
        </p:spPr>
        <p:txBody>
          <a:bodyPr wrap="square" rtlCol="0">
            <a:spAutoFit/>
          </a:bodyPr>
          <a:lstStyle/>
          <a:p>
            <a:pPr>
              <a:spcAft>
                <a:spcPts val="600"/>
              </a:spcAft>
            </a:pPr>
            <a:r>
              <a:rPr lang="en-US" sz="2800" dirty="0"/>
              <a:t>IPC’s goal is to break the links</a:t>
            </a:r>
          </a:p>
        </p:txBody>
      </p:sp>
    </p:spTree>
    <p:extLst>
      <p:ext uri="{BB962C8B-B14F-4D97-AF65-F5344CB8AC3E}">
        <p14:creationId xmlns:p14="http://schemas.microsoft.com/office/powerpoint/2010/main" val="21513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73917"/>
            <a:ext cx="8386510" cy="567298"/>
          </a:xfrm>
        </p:spPr>
        <p:txBody>
          <a:bodyPr>
            <a:normAutofit fontScale="90000"/>
          </a:bodyPr>
          <a:lstStyle/>
          <a:p>
            <a:r>
              <a:rPr lang="en-US" dirty="0"/>
              <a:t>Learning Objectives</a:t>
            </a:r>
            <a:br>
              <a:rPr lang="en-US" dirty="0"/>
            </a:br>
            <a:endParaRPr lang="en-US" dirty="0"/>
          </a:p>
        </p:txBody>
      </p:sp>
      <p:sp>
        <p:nvSpPr>
          <p:cNvPr id="3" name="Content Placeholder 2"/>
          <p:cNvSpPr>
            <a:spLocks noGrp="1"/>
          </p:cNvSpPr>
          <p:nvPr>
            <p:ph idx="1"/>
          </p:nvPr>
        </p:nvSpPr>
        <p:spPr>
          <a:xfrm>
            <a:off x="310897" y="756357"/>
            <a:ext cx="8229600" cy="5897362"/>
          </a:xfrm>
        </p:spPr>
        <p:txBody>
          <a:bodyPr>
            <a:normAutofit lnSpcReduction="10000"/>
          </a:bodyPr>
          <a:lstStyle/>
          <a:p>
            <a:pPr>
              <a:spcBef>
                <a:spcPts val="600"/>
              </a:spcBef>
              <a:spcAft>
                <a:spcPts val="600"/>
              </a:spcAft>
            </a:pPr>
            <a:r>
              <a:rPr lang="en-US" dirty="0"/>
              <a:t>Correctly describe the importance of infection prevention and control (IPC)</a:t>
            </a:r>
          </a:p>
          <a:p>
            <a:pPr>
              <a:spcBef>
                <a:spcPts val="600"/>
              </a:spcBef>
              <a:spcAft>
                <a:spcPts val="600"/>
              </a:spcAft>
            </a:pPr>
            <a:endParaRPr lang="en-US" dirty="0"/>
          </a:p>
          <a:p>
            <a:pPr>
              <a:spcBef>
                <a:spcPts val="600"/>
              </a:spcBef>
              <a:spcAft>
                <a:spcPts val="600"/>
              </a:spcAft>
            </a:pPr>
            <a:r>
              <a:rPr lang="en-US" dirty="0"/>
              <a:t>Correctly describe the chain of transmission in healthcare settings </a:t>
            </a:r>
          </a:p>
          <a:p>
            <a:pPr>
              <a:spcBef>
                <a:spcPts val="600"/>
              </a:spcBef>
              <a:spcAft>
                <a:spcPts val="600"/>
              </a:spcAft>
            </a:pPr>
            <a:endParaRPr lang="en-US" dirty="0"/>
          </a:p>
          <a:p>
            <a:pPr>
              <a:spcBef>
                <a:spcPts val="600"/>
              </a:spcBef>
              <a:spcAft>
                <a:spcPts val="600"/>
              </a:spcAft>
            </a:pPr>
            <a:r>
              <a:rPr lang="en-US" dirty="0"/>
              <a:t>Name 7 components of standard precautions</a:t>
            </a:r>
          </a:p>
          <a:p>
            <a:pPr>
              <a:spcBef>
                <a:spcPts val="600"/>
              </a:spcBef>
              <a:spcAft>
                <a:spcPts val="600"/>
              </a:spcAft>
            </a:pPr>
            <a:endParaRPr lang="en-US" dirty="0"/>
          </a:p>
          <a:p>
            <a:r>
              <a:rPr lang="en-US" dirty="0"/>
              <a:t>Describe current IPC recommendations for emerging respiratory pathogens </a:t>
            </a:r>
          </a:p>
        </p:txBody>
      </p:sp>
    </p:spTree>
    <p:extLst>
      <p:ext uri="{BB962C8B-B14F-4D97-AF65-F5344CB8AC3E}">
        <p14:creationId xmlns:p14="http://schemas.microsoft.com/office/powerpoint/2010/main" val="175419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7" y="745682"/>
            <a:ext cx="8543418" cy="567298"/>
          </a:xfrm>
        </p:spPr>
        <p:txBody>
          <a:bodyPr>
            <a:normAutofit fontScale="90000"/>
          </a:bodyPr>
          <a:lstStyle/>
          <a:p>
            <a:pPr algn="ctr"/>
            <a:r>
              <a:rPr lang="en-US" sz="4000" b="1" dirty="0">
                <a:solidFill>
                  <a:schemeClr val="tx1"/>
                </a:solidFill>
              </a:rPr>
              <a:t>How Can You Break the Links?</a:t>
            </a:r>
          </a:p>
        </p:txBody>
      </p:sp>
      <p:sp>
        <p:nvSpPr>
          <p:cNvPr id="3" name="Content Placeholder 2"/>
          <p:cNvSpPr>
            <a:spLocks noGrp="1"/>
          </p:cNvSpPr>
          <p:nvPr>
            <p:ph idx="1"/>
          </p:nvPr>
        </p:nvSpPr>
        <p:spPr>
          <a:xfrm>
            <a:off x="310897" y="1227227"/>
            <a:ext cx="8229600" cy="5083262"/>
          </a:xfrm>
        </p:spPr>
        <p:txBody>
          <a:bodyPr>
            <a:normAutofit/>
          </a:bodyPr>
          <a:lstStyle/>
          <a:p>
            <a:endParaRPr lang="en-US" dirty="0"/>
          </a:p>
          <a:p>
            <a:endParaRPr lang="en-US" dirty="0"/>
          </a:p>
          <a:p>
            <a:endParaRPr lang="en-US" dirty="0"/>
          </a:p>
          <a:p>
            <a:endParaRPr lang="en-US" dirty="0"/>
          </a:p>
          <a:p>
            <a:endParaRPr lang="en-US" dirty="0"/>
          </a:p>
          <a:p>
            <a:r>
              <a:rPr lang="en-US" dirty="0"/>
              <a:t>Follow Standard Precautions</a:t>
            </a:r>
          </a:p>
          <a:p>
            <a:pPr marL="0" indent="0">
              <a:buNone/>
            </a:pPr>
            <a:r>
              <a:rPr lang="en-US" dirty="0"/>
              <a:t>		AND</a:t>
            </a:r>
          </a:p>
          <a:p>
            <a:r>
              <a:rPr lang="en-US" dirty="0"/>
              <a:t>Transmission-based Precautions</a:t>
            </a:r>
          </a:p>
        </p:txBody>
      </p:sp>
      <p:pic>
        <p:nvPicPr>
          <p:cNvPr id="6" name="Picture 5">
            <a:extLst>
              <a:ext uri="{FF2B5EF4-FFF2-40B4-BE49-F238E27FC236}">
                <a16:creationId xmlns:a16="http://schemas.microsoft.com/office/drawing/2014/main" id="{6EA18AE3-0672-42A1-BB60-C9B6E010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084" y="1373168"/>
            <a:ext cx="4132217" cy="2520652"/>
          </a:xfrm>
          <a:prstGeom prst="rect">
            <a:avLst/>
          </a:prstGeom>
        </p:spPr>
      </p:pic>
    </p:spTree>
    <p:extLst>
      <p:ext uri="{BB962C8B-B14F-4D97-AF65-F5344CB8AC3E}">
        <p14:creationId xmlns:p14="http://schemas.microsoft.com/office/powerpoint/2010/main" val="3839583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70" y="-145858"/>
            <a:ext cx="8386510" cy="567298"/>
          </a:xfrm>
        </p:spPr>
        <p:txBody>
          <a:bodyPr/>
          <a:lstStyle/>
          <a:p>
            <a:r>
              <a:rPr lang="en-US" dirty="0"/>
              <a:t>General IPC</a:t>
            </a:r>
          </a:p>
        </p:txBody>
      </p:sp>
      <p:sp>
        <p:nvSpPr>
          <p:cNvPr id="3" name="Content Placeholder 2"/>
          <p:cNvSpPr>
            <a:spLocks noGrp="1"/>
          </p:cNvSpPr>
          <p:nvPr>
            <p:ph idx="1"/>
          </p:nvPr>
        </p:nvSpPr>
        <p:spPr/>
        <p:txBody>
          <a:bodyPr>
            <a:normAutofit/>
          </a:bodyPr>
          <a:lstStyle/>
          <a:p>
            <a:pPr marL="0" indent="0">
              <a:buNone/>
            </a:pPr>
            <a:r>
              <a:rPr lang="en-US" dirty="0"/>
              <a:t>What are Standard Precautions?</a:t>
            </a:r>
          </a:p>
          <a:p>
            <a:pPr marL="0" indent="0">
              <a:buNone/>
            </a:pPr>
            <a:endParaRPr lang="en-US" dirty="0"/>
          </a:p>
        </p:txBody>
      </p:sp>
      <p:pic>
        <p:nvPicPr>
          <p:cNvPr id="9" name="Picture 8">
            <a:extLst>
              <a:ext uri="{FF2B5EF4-FFF2-40B4-BE49-F238E27FC236}">
                <a16:creationId xmlns:a16="http://schemas.microsoft.com/office/drawing/2014/main" id="{D7D342D3-EE9B-422E-9294-2BB1FC1C01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94726" y="2206508"/>
            <a:ext cx="5020029" cy="4651492"/>
          </a:xfrm>
          <a:prstGeom prst="rect">
            <a:avLst/>
          </a:prstGeom>
        </p:spPr>
      </p:pic>
      <p:pic>
        <p:nvPicPr>
          <p:cNvPr id="7" name="Picture 6">
            <a:extLst>
              <a:ext uri="{FF2B5EF4-FFF2-40B4-BE49-F238E27FC236}">
                <a16:creationId xmlns:a16="http://schemas.microsoft.com/office/drawing/2014/main" id="{0F874D28-3715-44D9-BDCC-AAEAA99258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00397" y="1750427"/>
            <a:ext cx="2318657" cy="2318657"/>
          </a:xfrm>
          <a:prstGeom prst="rect">
            <a:avLst/>
          </a:prstGeom>
        </p:spPr>
      </p:pic>
    </p:spTree>
    <p:extLst>
      <p:ext uri="{BB962C8B-B14F-4D97-AF65-F5344CB8AC3E}">
        <p14:creationId xmlns:p14="http://schemas.microsoft.com/office/powerpoint/2010/main" val="51285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3" y="-112486"/>
            <a:ext cx="8386510" cy="567298"/>
          </a:xfrm>
        </p:spPr>
        <p:txBody>
          <a:bodyPr/>
          <a:lstStyle/>
          <a:p>
            <a:r>
              <a:rPr lang="en-US" dirty="0"/>
              <a:t>General IPC</a:t>
            </a:r>
          </a:p>
        </p:txBody>
      </p:sp>
      <p:sp>
        <p:nvSpPr>
          <p:cNvPr id="3" name="Content Placeholder 2"/>
          <p:cNvSpPr>
            <a:spLocks noGrp="1"/>
          </p:cNvSpPr>
          <p:nvPr>
            <p:ph idx="1"/>
          </p:nvPr>
        </p:nvSpPr>
        <p:spPr>
          <a:xfrm>
            <a:off x="310897" y="654757"/>
            <a:ext cx="8494436" cy="5098434"/>
          </a:xfrm>
        </p:spPr>
        <p:txBody>
          <a:bodyPr>
            <a:normAutofit/>
          </a:bodyPr>
          <a:lstStyle/>
          <a:p>
            <a:pPr marL="0" indent="0">
              <a:buNone/>
            </a:pPr>
            <a:r>
              <a:rPr lang="en-US" dirty="0"/>
              <a:t>What are Standard Precautions?</a:t>
            </a:r>
          </a:p>
          <a:p>
            <a:pPr marL="0" indent="0">
              <a:buNone/>
            </a:pPr>
            <a:endParaRPr lang="en-US" dirty="0"/>
          </a:p>
          <a:p>
            <a:pPr marL="0" indent="0">
              <a:buNone/>
            </a:pPr>
            <a:r>
              <a:rPr lang="en-US" dirty="0"/>
              <a:t>Foundation for preventing transmission of infectious agents in all healthcare settings and assume that every person is potentially infected or colonized with a pathogen that could be transmitted in the healthcare setting</a:t>
            </a:r>
          </a:p>
        </p:txBody>
      </p:sp>
    </p:spTree>
    <p:extLst>
      <p:ext uri="{BB962C8B-B14F-4D97-AF65-F5344CB8AC3E}">
        <p14:creationId xmlns:p14="http://schemas.microsoft.com/office/powerpoint/2010/main" val="273667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87" y="-113865"/>
            <a:ext cx="8386510" cy="567298"/>
          </a:xfrm>
        </p:spPr>
        <p:txBody>
          <a:bodyPr/>
          <a:lstStyle/>
          <a:p>
            <a:r>
              <a:rPr lang="en-US" dirty="0"/>
              <a:t>General IPC</a:t>
            </a:r>
          </a:p>
        </p:txBody>
      </p:sp>
      <p:sp>
        <p:nvSpPr>
          <p:cNvPr id="3" name="Content Placeholder 2"/>
          <p:cNvSpPr>
            <a:spLocks noGrp="1"/>
          </p:cNvSpPr>
          <p:nvPr>
            <p:ph idx="1"/>
          </p:nvPr>
        </p:nvSpPr>
        <p:spPr>
          <a:xfrm>
            <a:off x="310897" y="1140177"/>
            <a:ext cx="8229600" cy="5185977"/>
          </a:xfrm>
        </p:spPr>
        <p:txBody>
          <a:bodyPr>
            <a:normAutofit/>
          </a:bodyPr>
          <a:lstStyle/>
          <a:p>
            <a:pPr marL="0" indent="0">
              <a:buNone/>
            </a:pPr>
            <a:r>
              <a:rPr lang="en-US" dirty="0"/>
              <a:t>What are the key elements of Standard Precautions? </a:t>
            </a:r>
            <a:endParaRPr lang="en-US" i="1" dirty="0"/>
          </a:p>
        </p:txBody>
      </p:sp>
      <p:pic>
        <p:nvPicPr>
          <p:cNvPr id="7" name="Picture 6">
            <a:extLst>
              <a:ext uri="{FF2B5EF4-FFF2-40B4-BE49-F238E27FC236}">
                <a16:creationId xmlns:a16="http://schemas.microsoft.com/office/drawing/2014/main" id="{2C74C215-4236-4864-801C-33457A8CF0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3293" y="2278763"/>
            <a:ext cx="4954708" cy="4579235"/>
          </a:xfrm>
          <a:prstGeom prst="rect">
            <a:avLst/>
          </a:prstGeom>
        </p:spPr>
      </p:pic>
      <p:pic>
        <p:nvPicPr>
          <p:cNvPr id="9" name="Picture 8">
            <a:extLst>
              <a:ext uri="{FF2B5EF4-FFF2-40B4-BE49-F238E27FC236}">
                <a16:creationId xmlns:a16="http://schemas.microsoft.com/office/drawing/2014/main" id="{937147FF-EE15-4D73-A62C-F1D1739F7F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08955" y="1946368"/>
            <a:ext cx="2645229" cy="2645229"/>
          </a:xfrm>
          <a:prstGeom prst="rect">
            <a:avLst/>
          </a:prstGeom>
        </p:spPr>
      </p:pic>
    </p:spTree>
    <p:extLst>
      <p:ext uri="{BB962C8B-B14F-4D97-AF65-F5344CB8AC3E}">
        <p14:creationId xmlns:p14="http://schemas.microsoft.com/office/powerpoint/2010/main" val="2901112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2" y="-132405"/>
            <a:ext cx="8386510" cy="567298"/>
          </a:xfrm>
        </p:spPr>
        <p:txBody>
          <a:bodyPr/>
          <a:lstStyle/>
          <a:p>
            <a:r>
              <a:rPr lang="en-US" dirty="0"/>
              <a:t>General IPC</a:t>
            </a:r>
          </a:p>
        </p:txBody>
      </p:sp>
      <p:sp>
        <p:nvSpPr>
          <p:cNvPr id="3" name="Content Placeholder 2"/>
          <p:cNvSpPr>
            <a:spLocks noGrp="1"/>
          </p:cNvSpPr>
          <p:nvPr>
            <p:ph idx="1"/>
          </p:nvPr>
        </p:nvSpPr>
        <p:spPr>
          <a:xfrm>
            <a:off x="310897" y="1140177"/>
            <a:ext cx="8229600" cy="5185977"/>
          </a:xfrm>
        </p:spPr>
        <p:txBody>
          <a:bodyPr>
            <a:normAutofit fontScale="92500" lnSpcReduction="10000"/>
          </a:bodyPr>
          <a:lstStyle/>
          <a:p>
            <a:pPr marL="0" indent="0">
              <a:buNone/>
            </a:pPr>
            <a:r>
              <a:rPr lang="en-US" dirty="0"/>
              <a:t>What are the key elements of Standard Precautions? </a:t>
            </a:r>
          </a:p>
          <a:p>
            <a:pPr marL="0" indent="0">
              <a:buNone/>
            </a:pPr>
            <a:endParaRPr lang="en-US" i="1" dirty="0"/>
          </a:p>
          <a:p>
            <a:r>
              <a:rPr lang="en-US" dirty="0"/>
              <a:t>Hand hygiene</a:t>
            </a:r>
          </a:p>
          <a:p>
            <a:r>
              <a:rPr lang="en-US" dirty="0"/>
              <a:t>Personal protective equipment (PPE)</a:t>
            </a:r>
          </a:p>
          <a:p>
            <a:r>
              <a:rPr lang="en-US" dirty="0"/>
              <a:t>Environmental cleaning and disinfection</a:t>
            </a:r>
          </a:p>
          <a:p>
            <a:r>
              <a:rPr lang="en-US" dirty="0"/>
              <a:t>Injection safety</a:t>
            </a:r>
          </a:p>
          <a:p>
            <a:r>
              <a:rPr lang="en-US" dirty="0"/>
              <a:t>Reprocessing of medical equipment </a:t>
            </a:r>
          </a:p>
          <a:p>
            <a:r>
              <a:rPr lang="en-US" dirty="0"/>
              <a:t>Linen and waste management</a:t>
            </a:r>
          </a:p>
          <a:p>
            <a:r>
              <a:rPr lang="en-US" dirty="0"/>
              <a:t>Respiratory hygiene and cough etiquette</a:t>
            </a:r>
          </a:p>
          <a:p>
            <a:pPr marL="0" indent="0">
              <a:buNone/>
            </a:pPr>
            <a:endParaRPr lang="en-US" i="1" dirty="0"/>
          </a:p>
        </p:txBody>
      </p:sp>
    </p:spTree>
    <p:extLst>
      <p:ext uri="{BB962C8B-B14F-4D97-AF65-F5344CB8AC3E}">
        <p14:creationId xmlns:p14="http://schemas.microsoft.com/office/powerpoint/2010/main" val="26165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105090"/>
            <a:ext cx="8386510" cy="567298"/>
          </a:xfrm>
        </p:spPr>
        <p:txBody>
          <a:bodyPr/>
          <a:lstStyle/>
          <a:p>
            <a:r>
              <a:rPr lang="en-US" dirty="0"/>
              <a:t> Discussion Questions</a:t>
            </a:r>
          </a:p>
        </p:txBody>
      </p:sp>
      <p:sp>
        <p:nvSpPr>
          <p:cNvPr id="3" name="Content Placeholder 2"/>
          <p:cNvSpPr>
            <a:spLocks noGrp="1"/>
          </p:cNvSpPr>
          <p:nvPr>
            <p:ph idx="1"/>
          </p:nvPr>
        </p:nvSpPr>
        <p:spPr>
          <a:xfrm>
            <a:off x="467806" y="1675528"/>
            <a:ext cx="8229600" cy="4525963"/>
          </a:xfrm>
        </p:spPr>
        <p:txBody>
          <a:bodyPr>
            <a:normAutofit/>
          </a:bodyPr>
          <a:lstStyle/>
          <a:p>
            <a:pPr marL="0" indent="0">
              <a:buNone/>
            </a:pPr>
            <a:endParaRPr lang="en-US" dirty="0">
              <a:solidFill>
                <a:srgbClr val="FF0000"/>
              </a:solidFill>
            </a:endParaRPr>
          </a:p>
          <a:p>
            <a:pPr marL="0" indent="0">
              <a:buNone/>
            </a:pPr>
            <a:r>
              <a:rPr lang="en-US" dirty="0"/>
              <a:t>How often do you have training on standard precaution procedures as part of your job?</a:t>
            </a:r>
          </a:p>
          <a:p>
            <a:pPr marL="0" indent="0">
              <a:buNone/>
            </a:pPr>
            <a:endParaRPr lang="en-US" dirty="0"/>
          </a:p>
          <a:p>
            <a:pPr marL="0" indent="0">
              <a:buNone/>
            </a:pPr>
            <a:r>
              <a:rPr lang="en-US" dirty="0"/>
              <a:t>Do you feel you have all the equipment and resources you need to implement standard precautions?  If not, what are the challenges?</a:t>
            </a:r>
          </a:p>
          <a:p>
            <a:pPr marL="0" indent="0">
              <a:buNone/>
            </a:pPr>
            <a:endParaRPr lang="en-US" dirty="0"/>
          </a:p>
          <a:p>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84804" y="483753"/>
            <a:ext cx="2422422" cy="1156862"/>
          </a:xfrm>
          <a:prstGeom prst="rect">
            <a:avLst/>
          </a:prstGeom>
        </p:spPr>
      </p:pic>
    </p:spTree>
    <p:extLst>
      <p:ext uri="{BB962C8B-B14F-4D97-AF65-F5344CB8AC3E}">
        <p14:creationId xmlns:p14="http://schemas.microsoft.com/office/powerpoint/2010/main" val="801062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94699"/>
            <a:ext cx="8386510" cy="567298"/>
          </a:xfrm>
        </p:spPr>
        <p:txBody>
          <a:bodyPr/>
          <a:lstStyle/>
          <a:p>
            <a:r>
              <a:rPr lang="en-US" dirty="0"/>
              <a:t>General IPC</a:t>
            </a:r>
          </a:p>
        </p:txBody>
      </p:sp>
      <p:sp>
        <p:nvSpPr>
          <p:cNvPr id="3" name="Content Placeholder 2"/>
          <p:cNvSpPr>
            <a:spLocks noGrp="1"/>
          </p:cNvSpPr>
          <p:nvPr>
            <p:ph idx="1"/>
          </p:nvPr>
        </p:nvSpPr>
        <p:spPr/>
        <p:txBody>
          <a:bodyPr/>
          <a:lstStyle/>
          <a:p>
            <a:pPr marL="0" indent="0">
              <a:buNone/>
            </a:pPr>
            <a:r>
              <a:rPr lang="en-US" dirty="0"/>
              <a:t>Can you define Transmission-based Precautions? </a:t>
            </a:r>
          </a:p>
        </p:txBody>
      </p:sp>
      <p:pic>
        <p:nvPicPr>
          <p:cNvPr id="7" name="Picture 6">
            <a:extLst>
              <a:ext uri="{FF2B5EF4-FFF2-40B4-BE49-F238E27FC236}">
                <a16:creationId xmlns:a16="http://schemas.microsoft.com/office/drawing/2014/main" id="{A5CE1AA4-C808-4084-A5AD-002E1B9C83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33470" y="1794976"/>
            <a:ext cx="5464166" cy="5063023"/>
          </a:xfrm>
          <a:prstGeom prst="rect">
            <a:avLst/>
          </a:prstGeom>
        </p:spPr>
      </p:pic>
      <p:pic>
        <p:nvPicPr>
          <p:cNvPr id="9" name="Picture 8">
            <a:extLst>
              <a:ext uri="{FF2B5EF4-FFF2-40B4-BE49-F238E27FC236}">
                <a16:creationId xmlns:a16="http://schemas.microsoft.com/office/drawing/2014/main" id="{D49E2855-96D1-407E-9F57-E765F39A77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2613" y="1476102"/>
            <a:ext cx="3082831" cy="3082831"/>
          </a:xfrm>
          <a:prstGeom prst="rect">
            <a:avLst/>
          </a:prstGeom>
        </p:spPr>
      </p:pic>
    </p:spTree>
    <p:extLst>
      <p:ext uri="{BB962C8B-B14F-4D97-AF65-F5344CB8AC3E}">
        <p14:creationId xmlns:p14="http://schemas.microsoft.com/office/powerpoint/2010/main" val="1750421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20" y="-98407"/>
            <a:ext cx="8386510" cy="567298"/>
          </a:xfrm>
        </p:spPr>
        <p:txBody>
          <a:bodyPr/>
          <a:lstStyle/>
          <a:p>
            <a:r>
              <a:rPr lang="en-US" dirty="0"/>
              <a:t>General IPC</a:t>
            </a:r>
          </a:p>
        </p:txBody>
      </p:sp>
      <p:sp>
        <p:nvSpPr>
          <p:cNvPr id="3" name="Content Placeholder 2"/>
          <p:cNvSpPr>
            <a:spLocks noGrp="1"/>
          </p:cNvSpPr>
          <p:nvPr>
            <p:ph idx="1"/>
          </p:nvPr>
        </p:nvSpPr>
        <p:spPr/>
        <p:txBody>
          <a:bodyPr/>
          <a:lstStyle/>
          <a:p>
            <a:pPr marL="0" indent="0">
              <a:buNone/>
            </a:pPr>
            <a:r>
              <a:rPr lang="en-US" dirty="0"/>
              <a:t>Can you define Transmission-based Precautions?</a:t>
            </a:r>
          </a:p>
          <a:p>
            <a:pPr marL="0" indent="0">
              <a:buNone/>
            </a:pPr>
            <a:endParaRPr lang="en-US" dirty="0"/>
          </a:p>
          <a:p>
            <a:pPr marL="0" indent="0">
              <a:buNone/>
            </a:pPr>
            <a:r>
              <a:rPr lang="en-US" dirty="0"/>
              <a:t>Precautions to prevent infections based on modes of transmission </a:t>
            </a:r>
          </a:p>
          <a:p>
            <a:pPr lvl="1">
              <a:buFont typeface="Wingdings" panose="05000000000000000000" pitchFamily="2" charset="2"/>
              <a:buChar char="§"/>
            </a:pPr>
            <a:r>
              <a:rPr lang="en-US" dirty="0">
                <a:solidFill>
                  <a:schemeClr val="tx1"/>
                </a:solidFill>
              </a:rPr>
              <a:t>Contact Precautions </a:t>
            </a:r>
          </a:p>
          <a:p>
            <a:pPr lvl="1">
              <a:buFont typeface="Wingdings" panose="05000000000000000000" pitchFamily="2" charset="2"/>
              <a:buChar char="§"/>
            </a:pPr>
            <a:r>
              <a:rPr lang="en-US" dirty="0">
                <a:solidFill>
                  <a:schemeClr val="tx1"/>
                </a:solidFill>
              </a:rPr>
              <a:t>Droplet Precautions </a:t>
            </a:r>
          </a:p>
          <a:p>
            <a:pPr lvl="1">
              <a:buFont typeface="Wingdings" panose="05000000000000000000" pitchFamily="2" charset="2"/>
              <a:buChar char="§"/>
            </a:pPr>
            <a:r>
              <a:rPr lang="en-US" dirty="0">
                <a:solidFill>
                  <a:schemeClr val="tx1"/>
                </a:solidFill>
              </a:rPr>
              <a:t>Air-borne Precautions </a:t>
            </a:r>
          </a:p>
        </p:txBody>
      </p:sp>
    </p:spTree>
    <p:extLst>
      <p:ext uri="{BB962C8B-B14F-4D97-AF65-F5344CB8AC3E}">
        <p14:creationId xmlns:p14="http://schemas.microsoft.com/office/powerpoint/2010/main" val="4218453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5" y="-137712"/>
            <a:ext cx="8386510" cy="567298"/>
          </a:xfrm>
        </p:spPr>
        <p:txBody>
          <a:bodyPr/>
          <a:lstStyle/>
          <a:p>
            <a:r>
              <a:rPr lang="en-US" dirty="0"/>
              <a:t>Transmission-Based Contact Precautions</a:t>
            </a:r>
          </a:p>
        </p:txBody>
      </p:sp>
      <p:sp>
        <p:nvSpPr>
          <p:cNvPr id="3" name="Content Placeholder 2"/>
          <p:cNvSpPr>
            <a:spLocks noGrp="1"/>
          </p:cNvSpPr>
          <p:nvPr>
            <p:ph idx="1"/>
          </p:nvPr>
        </p:nvSpPr>
        <p:spPr>
          <a:xfrm>
            <a:off x="595709" y="846092"/>
            <a:ext cx="8263477" cy="4865160"/>
          </a:xfrm>
        </p:spPr>
        <p:txBody>
          <a:bodyPr>
            <a:noAutofit/>
          </a:bodyPr>
          <a:lstStyle/>
          <a:p>
            <a:r>
              <a:rPr lang="en-US" sz="2800" i="1" dirty="0"/>
              <a:t>Example?</a:t>
            </a:r>
          </a:p>
          <a:p>
            <a:pPr marL="0" indent="0">
              <a:buNone/>
            </a:pPr>
            <a:r>
              <a:rPr lang="en-US" sz="2800" dirty="0"/>
              <a:t>	M</a:t>
            </a:r>
            <a:r>
              <a:rPr lang="en-US" sz="2400" dirty="0"/>
              <a:t>ethicillin-resistant </a:t>
            </a:r>
            <a:r>
              <a:rPr lang="en-US" sz="2400" i="1" dirty="0"/>
              <a:t>Staphylococcus aureus</a:t>
            </a:r>
            <a:r>
              <a:rPr lang="en-US" sz="2400" dirty="0"/>
              <a:t> (MRSA),  	</a:t>
            </a:r>
            <a:r>
              <a:rPr lang="en-US" sz="2400" dirty="0" err="1"/>
              <a:t>carbapenem</a:t>
            </a:r>
            <a:r>
              <a:rPr lang="en-US" sz="2400" dirty="0"/>
              <a:t>-resistant </a:t>
            </a:r>
            <a:r>
              <a:rPr lang="en-US" sz="2400" dirty="0" err="1"/>
              <a:t>Enterobacteriaceae</a:t>
            </a:r>
            <a:r>
              <a:rPr lang="en-US" sz="2400" dirty="0"/>
              <a:t>, </a:t>
            </a:r>
            <a:r>
              <a:rPr lang="en-US" sz="2400" i="1" dirty="0"/>
              <a:t>Clostridium 	difficile</a:t>
            </a:r>
            <a:endParaRPr lang="en-US" altLang="ja-JP" sz="2400" dirty="0"/>
          </a:p>
          <a:p>
            <a:r>
              <a:rPr lang="en-US" altLang="ja-JP" sz="2800" i="1" dirty="0"/>
              <a:t>Placement?</a:t>
            </a:r>
          </a:p>
          <a:p>
            <a:pPr marL="0" indent="0">
              <a:buNone/>
            </a:pPr>
            <a:r>
              <a:rPr lang="en-US" altLang="ja-JP" sz="2800" dirty="0"/>
              <a:t>	Ideally, single room</a:t>
            </a:r>
          </a:p>
          <a:p>
            <a:r>
              <a:rPr lang="en-US" sz="2800" i="1" dirty="0"/>
              <a:t>PPE?</a:t>
            </a:r>
          </a:p>
          <a:p>
            <a:pPr marL="0" indent="0">
              <a:buNone/>
            </a:pPr>
            <a:r>
              <a:rPr lang="en-US" sz="2800" dirty="0"/>
              <a:t>	Gown and gloves</a:t>
            </a:r>
          </a:p>
          <a:p>
            <a:pPr>
              <a:tabLst>
                <a:tab pos="509588" algn="l"/>
              </a:tabLst>
            </a:pPr>
            <a:r>
              <a:rPr lang="en-US" sz="2800" i="1" dirty="0"/>
              <a:t>Rationale</a:t>
            </a:r>
          </a:p>
          <a:p>
            <a:pPr marL="0" indent="0">
              <a:buNone/>
            </a:pPr>
            <a:r>
              <a:rPr lang="en-US" sz="2800" i="1" dirty="0"/>
              <a:t>	</a:t>
            </a:r>
            <a:r>
              <a:rPr lang="en-US" sz="2800" dirty="0"/>
              <a:t>Transmissions occur through healthcare personnel  </a:t>
            </a:r>
          </a:p>
          <a:p>
            <a:pPr marL="0" indent="0">
              <a:buNone/>
            </a:pPr>
            <a:r>
              <a:rPr lang="en-US" sz="2800" dirty="0"/>
              <a:t>     (HCP)’s hands and clothes  </a:t>
            </a:r>
          </a:p>
          <a:p>
            <a:pPr marL="0" indent="0">
              <a:buNone/>
            </a:pPr>
            <a:endParaRPr lang="en-US" sz="2800" dirty="0"/>
          </a:p>
        </p:txBody>
      </p:sp>
      <p:pic>
        <p:nvPicPr>
          <p:cNvPr id="5" name="Picture 4">
            <a:extLst>
              <a:ext uri="{FF2B5EF4-FFF2-40B4-BE49-F238E27FC236}">
                <a16:creationId xmlns:a16="http://schemas.microsoft.com/office/drawing/2014/main" id="{FAC0D150-FCE5-4479-AA2C-00CCD3C9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0" y="2587750"/>
            <a:ext cx="3056712" cy="2139698"/>
          </a:xfrm>
          <a:prstGeom prst="rect">
            <a:avLst/>
          </a:prstGeom>
        </p:spPr>
      </p:pic>
    </p:spTree>
    <p:extLst>
      <p:ext uri="{BB962C8B-B14F-4D97-AF65-F5344CB8AC3E}">
        <p14:creationId xmlns:p14="http://schemas.microsoft.com/office/powerpoint/2010/main" val="14046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94699"/>
            <a:ext cx="8386510" cy="567298"/>
          </a:xfrm>
        </p:spPr>
        <p:txBody>
          <a:bodyPr/>
          <a:lstStyle/>
          <a:p>
            <a:r>
              <a:rPr lang="en-US" dirty="0"/>
              <a:t>Transmission-Based Droplet Precautions</a:t>
            </a:r>
          </a:p>
        </p:txBody>
      </p:sp>
      <p:sp>
        <p:nvSpPr>
          <p:cNvPr id="3" name="Content Placeholder 2"/>
          <p:cNvSpPr>
            <a:spLocks noGrp="1"/>
          </p:cNvSpPr>
          <p:nvPr>
            <p:ph idx="1"/>
          </p:nvPr>
        </p:nvSpPr>
        <p:spPr>
          <a:xfrm>
            <a:off x="535747" y="833075"/>
            <a:ext cx="8229600" cy="4525963"/>
          </a:xfrm>
        </p:spPr>
        <p:txBody>
          <a:bodyPr>
            <a:noAutofit/>
          </a:bodyPr>
          <a:lstStyle/>
          <a:p>
            <a:r>
              <a:rPr lang="en-US" altLang="ja-JP" sz="2800" i="1" dirty="0"/>
              <a:t>Example?</a:t>
            </a:r>
          </a:p>
          <a:p>
            <a:pPr marL="0" indent="0">
              <a:lnSpc>
                <a:spcPct val="95000"/>
              </a:lnSpc>
              <a:buNone/>
            </a:pPr>
            <a:r>
              <a:rPr lang="en-US" altLang="ja-JP" sz="2800" dirty="0"/>
              <a:t>	Meningitis, pertussis, seasonal influenza</a:t>
            </a:r>
          </a:p>
          <a:p>
            <a:pPr>
              <a:lnSpc>
                <a:spcPct val="95000"/>
              </a:lnSpc>
            </a:pPr>
            <a:r>
              <a:rPr lang="en-US" altLang="ja-JP" sz="2800" i="1" dirty="0"/>
              <a:t>Placement?</a:t>
            </a:r>
          </a:p>
          <a:p>
            <a:pPr marL="0" indent="0">
              <a:lnSpc>
                <a:spcPct val="95000"/>
              </a:lnSpc>
              <a:buNone/>
            </a:pPr>
            <a:r>
              <a:rPr lang="en-US" altLang="ja-JP" sz="2800" dirty="0"/>
              <a:t>	Ideally, single room</a:t>
            </a:r>
          </a:p>
          <a:p>
            <a:pPr marL="0" indent="0">
              <a:lnSpc>
                <a:spcPct val="95000"/>
              </a:lnSpc>
              <a:buNone/>
            </a:pPr>
            <a:r>
              <a:rPr lang="en-US" sz="2800" i="1" dirty="0"/>
              <a:t>	</a:t>
            </a:r>
            <a:r>
              <a:rPr lang="en-US" sz="2800" dirty="0"/>
              <a:t>&gt;1 m apart </a:t>
            </a:r>
          </a:p>
          <a:p>
            <a:pPr>
              <a:lnSpc>
                <a:spcPct val="95000"/>
              </a:lnSpc>
            </a:pPr>
            <a:r>
              <a:rPr lang="en-US" sz="2800" i="1" dirty="0"/>
              <a:t>PPE?</a:t>
            </a:r>
          </a:p>
          <a:p>
            <a:pPr marL="0" indent="0">
              <a:lnSpc>
                <a:spcPct val="95000"/>
              </a:lnSpc>
              <a:buNone/>
            </a:pPr>
            <a:r>
              <a:rPr lang="en-US" altLang="ja-JP" sz="2800" dirty="0"/>
              <a:t>	Eye protection and a mask, or face shield</a:t>
            </a:r>
          </a:p>
          <a:p>
            <a:r>
              <a:rPr lang="en-US" sz="2800" dirty="0"/>
              <a:t> </a:t>
            </a:r>
            <a:r>
              <a:rPr lang="en-US" sz="2800" i="1" dirty="0"/>
              <a:t>Rationale</a:t>
            </a:r>
          </a:p>
          <a:p>
            <a:pPr marL="0" indent="0">
              <a:buNone/>
            </a:pPr>
            <a:r>
              <a:rPr lang="en-US" sz="2800" i="1" dirty="0"/>
              <a:t>	</a:t>
            </a:r>
            <a:r>
              <a:rPr lang="en-US" sz="2800" dirty="0"/>
              <a:t>Transmissions occur through droplets that land 	within one meter</a:t>
            </a:r>
            <a:endParaRPr lang="en-US" altLang="ja-JP" sz="2800" dirty="0"/>
          </a:p>
        </p:txBody>
      </p:sp>
      <p:pic>
        <p:nvPicPr>
          <p:cNvPr id="10" name="Picture 9">
            <a:extLst>
              <a:ext uri="{FF2B5EF4-FFF2-40B4-BE49-F238E27FC236}">
                <a16:creationId xmlns:a16="http://schemas.microsoft.com/office/drawing/2014/main" id="{DB22FF3A-9CEE-41F9-AAE9-00E2573F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720" y="2052172"/>
            <a:ext cx="2416632" cy="1691642"/>
          </a:xfrm>
          <a:prstGeom prst="rect">
            <a:avLst/>
          </a:prstGeom>
        </p:spPr>
      </p:pic>
      <p:pic>
        <p:nvPicPr>
          <p:cNvPr id="5" name="Picture 4">
            <a:extLst>
              <a:ext uri="{FF2B5EF4-FFF2-40B4-BE49-F238E27FC236}">
                <a16:creationId xmlns:a16="http://schemas.microsoft.com/office/drawing/2014/main" id="{DDF15422-A8E7-4F1E-9979-5B13E4431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95" y="5323553"/>
            <a:ext cx="2034558" cy="1359085"/>
          </a:xfrm>
          <a:prstGeom prst="rect">
            <a:avLst/>
          </a:prstGeom>
        </p:spPr>
      </p:pic>
    </p:spTree>
    <p:extLst>
      <p:ext uri="{BB962C8B-B14F-4D97-AF65-F5344CB8AC3E}">
        <p14:creationId xmlns:p14="http://schemas.microsoft.com/office/powerpoint/2010/main" val="18779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noAutofit/>
          </a:bodyPr>
          <a:lstStyle/>
          <a:p>
            <a:pPr algn="ctr"/>
            <a:r>
              <a:rPr lang="en-US" sz="4400" b="1" dirty="0">
                <a:solidFill>
                  <a:schemeClr val="tx1"/>
                </a:solidFill>
              </a:rPr>
              <a:t>Section 1</a:t>
            </a:r>
            <a:br>
              <a:rPr lang="en-US" sz="4400" b="1" dirty="0">
                <a:solidFill>
                  <a:schemeClr val="tx1"/>
                </a:solidFill>
              </a:rPr>
            </a:br>
            <a:r>
              <a:rPr lang="en-US" sz="4400" b="1" dirty="0">
                <a:solidFill>
                  <a:schemeClr val="tx1"/>
                </a:solidFill>
              </a:rPr>
              <a:t>Importance of IPC in the </a:t>
            </a:r>
            <a:br>
              <a:rPr lang="en-US" sz="4400" b="1" dirty="0">
                <a:solidFill>
                  <a:schemeClr val="tx1"/>
                </a:solidFill>
              </a:rPr>
            </a:br>
            <a:r>
              <a:rPr lang="en-US" sz="4400" b="1" dirty="0">
                <a:solidFill>
                  <a:schemeClr val="tx1"/>
                </a:solidFill>
              </a:rPr>
              <a:t>Healthcare Facility</a:t>
            </a:r>
          </a:p>
        </p:txBody>
      </p:sp>
    </p:spTree>
    <p:extLst>
      <p:ext uri="{BB962C8B-B14F-4D97-AF65-F5344CB8AC3E}">
        <p14:creationId xmlns:p14="http://schemas.microsoft.com/office/powerpoint/2010/main" val="3986819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94699"/>
            <a:ext cx="8386510" cy="567298"/>
          </a:xfrm>
        </p:spPr>
        <p:txBody>
          <a:bodyPr/>
          <a:lstStyle/>
          <a:p>
            <a:r>
              <a:rPr lang="en-US" dirty="0"/>
              <a:t>Transmission-Based Airborne Precautions</a:t>
            </a:r>
          </a:p>
        </p:txBody>
      </p:sp>
      <p:sp>
        <p:nvSpPr>
          <p:cNvPr id="3" name="Content Placeholder 2"/>
          <p:cNvSpPr>
            <a:spLocks noGrp="1"/>
          </p:cNvSpPr>
          <p:nvPr>
            <p:ph idx="1"/>
          </p:nvPr>
        </p:nvSpPr>
        <p:spPr>
          <a:xfrm>
            <a:off x="610700" y="778137"/>
            <a:ext cx="8229600" cy="4525963"/>
          </a:xfrm>
        </p:spPr>
        <p:txBody>
          <a:bodyPr>
            <a:noAutofit/>
          </a:bodyPr>
          <a:lstStyle/>
          <a:p>
            <a:r>
              <a:rPr lang="en-US" sz="2800" i="1" dirty="0"/>
              <a:t>Example?</a:t>
            </a:r>
          </a:p>
          <a:p>
            <a:pPr marL="0" indent="0">
              <a:buNone/>
            </a:pPr>
            <a:r>
              <a:rPr lang="en-US" sz="2800" dirty="0"/>
              <a:t>	Tuberculosis, measles, chickenpox</a:t>
            </a:r>
          </a:p>
          <a:p>
            <a:r>
              <a:rPr lang="en-US" altLang="ja-JP" sz="2800" i="1" dirty="0"/>
              <a:t>Placement?</a:t>
            </a:r>
          </a:p>
          <a:p>
            <a:pPr marL="0" indent="0">
              <a:buNone/>
            </a:pPr>
            <a:r>
              <a:rPr lang="en-US" altLang="ja-JP" sz="2800" dirty="0"/>
              <a:t>	 Airborne infection isolation room (AIIR*)</a:t>
            </a:r>
            <a:endParaRPr lang="en-US" sz="2800" dirty="0"/>
          </a:p>
          <a:p>
            <a:pPr>
              <a:lnSpc>
                <a:spcPct val="115000"/>
              </a:lnSpc>
            </a:pPr>
            <a:r>
              <a:rPr lang="en-US" sz="2800" i="1" dirty="0"/>
              <a:t>PPE?</a:t>
            </a:r>
          </a:p>
          <a:p>
            <a:pPr marL="0" indent="0">
              <a:lnSpc>
                <a:spcPct val="115000"/>
              </a:lnSpc>
              <a:buNone/>
            </a:pPr>
            <a:r>
              <a:rPr lang="en-US" altLang="ja-JP" sz="2800" dirty="0"/>
              <a:t>	N-95 or higher respirator</a:t>
            </a:r>
          </a:p>
          <a:p>
            <a:r>
              <a:rPr lang="en-US" sz="2800" dirty="0"/>
              <a:t> </a:t>
            </a:r>
            <a:r>
              <a:rPr lang="en-US" sz="2800" i="1" dirty="0"/>
              <a:t>Rationale</a:t>
            </a:r>
          </a:p>
          <a:p>
            <a:pPr marL="0" indent="0">
              <a:buNone/>
            </a:pPr>
            <a:r>
              <a:rPr lang="en-US" sz="2800" i="1" dirty="0"/>
              <a:t>	</a:t>
            </a:r>
            <a:r>
              <a:rPr lang="en-US" sz="2800" dirty="0"/>
              <a:t>Transmissions occur through small particles (&lt;5µm) 	floating in the air</a:t>
            </a:r>
          </a:p>
          <a:p>
            <a:pPr marL="0" indent="0">
              <a:lnSpc>
                <a:spcPct val="115000"/>
              </a:lnSpc>
              <a:buNone/>
            </a:pPr>
            <a:endParaRPr lang="en-US" sz="2800" dirty="0"/>
          </a:p>
        </p:txBody>
      </p:sp>
      <p:pic>
        <p:nvPicPr>
          <p:cNvPr id="5" name="Picture 4">
            <a:extLst>
              <a:ext uri="{FF2B5EF4-FFF2-40B4-BE49-F238E27FC236}">
                <a16:creationId xmlns:a16="http://schemas.microsoft.com/office/drawing/2014/main" id="{574239B7-17A6-4A6C-BA9A-BCBD242D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79" y="2823099"/>
            <a:ext cx="2656114" cy="1747723"/>
          </a:xfrm>
          <a:prstGeom prst="rect">
            <a:avLst/>
          </a:prstGeom>
        </p:spPr>
      </p:pic>
    </p:spTree>
    <p:extLst>
      <p:ext uri="{BB962C8B-B14F-4D97-AF65-F5344CB8AC3E}">
        <p14:creationId xmlns:p14="http://schemas.microsoft.com/office/powerpoint/2010/main" val="26441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Putting on PPE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196" y="2954617"/>
            <a:ext cx="4572000" cy="3429000"/>
          </a:xfrm>
          <a:prstGeom prst="rect">
            <a:avLst/>
          </a:prstGeom>
        </p:spPr>
      </p:pic>
    </p:spTree>
    <p:extLst>
      <p:ext uri="{BB962C8B-B14F-4D97-AF65-F5344CB8AC3E}">
        <p14:creationId xmlns:p14="http://schemas.microsoft.com/office/powerpoint/2010/main" val="1900872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8" y="-125722"/>
            <a:ext cx="8386510" cy="567298"/>
          </a:xfrm>
        </p:spPr>
        <p:txBody>
          <a:bodyPr>
            <a:normAutofit/>
          </a:bodyPr>
          <a:lstStyle/>
          <a:p>
            <a:r>
              <a:rPr lang="en-US" b="1" dirty="0"/>
              <a:t>What is the Correct Order for Putting on a PPE?</a:t>
            </a:r>
            <a:endParaRPr lang="en-GB"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781" y="1136159"/>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839" y="4130678"/>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836" y="3072989"/>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291375" y="1409991"/>
            <a:ext cx="1709159" cy="1524000"/>
          </a:xfrm>
        </p:spPr>
      </p:pic>
      <p:sp>
        <p:nvSpPr>
          <p:cNvPr id="10" name="TextBox 9"/>
          <p:cNvSpPr txBox="1"/>
          <p:nvPr/>
        </p:nvSpPr>
        <p:spPr>
          <a:xfrm>
            <a:off x="527957" y="217232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1170959" y="5600247"/>
            <a:ext cx="7198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solidFill>
                  <a:schemeClr val="tx1"/>
                </a:solidFill>
                <a:latin typeface="+mn-lt"/>
              </a:rPr>
              <a:t>*</a:t>
            </a:r>
            <a:r>
              <a:rPr lang="en-US" altLang="en-US" sz="2400" b="1" dirty="0">
                <a:solidFill>
                  <a:schemeClr val="tx1"/>
                </a:solidFill>
                <a:latin typeface="+mn-lt"/>
              </a:rPr>
              <a:t>Combination of PPE will affect sequence – be practical</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6100" y="4231388"/>
            <a:ext cx="1299113" cy="129911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3404" y="3023726"/>
            <a:ext cx="1756377" cy="1398076"/>
          </a:xfrm>
          <a:prstGeom prst="rect">
            <a:avLst/>
          </a:prstGeom>
        </p:spPr>
      </p:pic>
    </p:spTree>
    <p:extLst>
      <p:ext uri="{BB962C8B-B14F-4D97-AF65-F5344CB8AC3E}">
        <p14:creationId xmlns:p14="http://schemas.microsoft.com/office/powerpoint/2010/main" val="1607986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47" y="-121862"/>
            <a:ext cx="8386510" cy="567298"/>
          </a:xfrm>
        </p:spPr>
        <p:txBody>
          <a:bodyPr>
            <a:normAutofit/>
          </a:bodyPr>
          <a:lstStyle/>
          <a:p>
            <a:r>
              <a:rPr lang="en-US" b="1" dirty="0"/>
              <a:t>What is the Correct Order for Putting on a PPE?</a:t>
            </a:r>
            <a:endParaRPr lang="en-GB"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302879"/>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797" y="2773805"/>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15" y="4550310"/>
            <a:ext cx="1752600" cy="1091604"/>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816541" y="1476690"/>
            <a:ext cx="1709159" cy="1524000"/>
          </a:xfrm>
        </p:spPr>
      </p:pic>
      <p:sp>
        <p:nvSpPr>
          <p:cNvPr id="10" name="TextBox 9"/>
          <p:cNvSpPr txBox="1"/>
          <p:nvPr/>
        </p:nvSpPr>
        <p:spPr>
          <a:xfrm>
            <a:off x="693385" y="2332219"/>
            <a:ext cx="3911872" cy="2554545"/>
          </a:xfrm>
          <a:prstGeom prst="rect">
            <a:avLst/>
          </a:prstGeom>
          <a:noFill/>
        </p:spPr>
        <p:txBody>
          <a:bodyPr wrap="square" rtlCol="0">
            <a:spAutoFit/>
          </a:bodyPr>
          <a:lstStyle/>
          <a:p>
            <a:pPr marL="342900" indent="-342900">
              <a:buFont typeface="+mj-lt"/>
              <a:buAutoNum type="arabicPeriod"/>
            </a:pPr>
            <a:r>
              <a:rPr lang="en-US" sz="3200" dirty="0"/>
              <a:t>Gown</a:t>
            </a:r>
          </a:p>
          <a:p>
            <a:pPr marL="342900" indent="-342900">
              <a:buFont typeface="+mj-lt"/>
              <a:buAutoNum type="arabicPeriod"/>
            </a:pPr>
            <a:r>
              <a:rPr lang="en-US" sz="3200" dirty="0"/>
              <a:t>Mask or Respirator</a:t>
            </a:r>
          </a:p>
          <a:p>
            <a:pPr marL="342900" indent="-342900">
              <a:buFont typeface="+mj-lt"/>
              <a:buAutoNum type="arabicPeriod"/>
            </a:pPr>
            <a:r>
              <a:rPr lang="en-US" sz="3200" dirty="0"/>
              <a:t>Googles or Face shield</a:t>
            </a:r>
          </a:p>
          <a:p>
            <a:pPr marL="342900" indent="-342900">
              <a:buFont typeface="+mj-lt"/>
              <a:buAutoNum type="arabicPeriod"/>
            </a:pPr>
            <a:r>
              <a:rPr lang="en-US" sz="3200" dirty="0"/>
              <a:t>Gloves</a:t>
            </a:r>
          </a:p>
        </p:txBody>
      </p:sp>
      <p:sp>
        <p:nvSpPr>
          <p:cNvPr id="11" name="Text Box 4"/>
          <p:cNvSpPr txBox="1">
            <a:spLocks noChangeArrowheads="1"/>
          </p:cNvSpPr>
          <p:nvPr/>
        </p:nvSpPr>
        <p:spPr bwMode="auto">
          <a:xfrm>
            <a:off x="1151723" y="5600247"/>
            <a:ext cx="7237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solidFill>
                  <a:schemeClr val="tx1"/>
                </a:solidFill>
                <a:latin typeface="+mn-lt"/>
              </a:rPr>
              <a:t>*Combination of PPE will affect sequence – be practical</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3907" y="3143160"/>
            <a:ext cx="1546164" cy="15461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9844" y="4141373"/>
            <a:ext cx="1560101" cy="1241840"/>
          </a:xfrm>
          <a:prstGeom prst="rect">
            <a:avLst/>
          </a:prstGeom>
        </p:spPr>
      </p:pic>
    </p:spTree>
    <p:extLst>
      <p:ext uri="{BB962C8B-B14F-4D97-AF65-F5344CB8AC3E}">
        <p14:creationId xmlns:p14="http://schemas.microsoft.com/office/powerpoint/2010/main" val="79187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249"/>
            <a:ext cx="8386510" cy="567298"/>
          </a:xfrm>
        </p:spPr>
        <p:txBody>
          <a:bodyPr/>
          <a:lstStyle/>
          <a:p>
            <a:r>
              <a:rPr lang="en-US" b="1" dirty="0"/>
              <a:t>How to Put on a Gown</a:t>
            </a:r>
            <a:endParaRPr lang="en-GB" b="1" dirty="0"/>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pPr>
              <a:spcBef>
                <a:spcPts val="0"/>
              </a:spcBef>
            </a:pPr>
            <a:r>
              <a:rPr lang="en-US" dirty="0"/>
              <a:t>Select appropriate type and size</a:t>
            </a:r>
          </a:p>
          <a:p>
            <a:pPr>
              <a:spcBef>
                <a:spcPts val="0"/>
              </a:spcBef>
            </a:pPr>
            <a:endParaRPr lang="en-US" dirty="0"/>
          </a:p>
          <a:p>
            <a:pPr>
              <a:spcBef>
                <a:spcPts val="0"/>
              </a:spcBef>
            </a:pPr>
            <a:r>
              <a:rPr lang="en-US" dirty="0"/>
              <a:t>Opening is in the back</a:t>
            </a:r>
          </a:p>
          <a:p>
            <a:pPr>
              <a:spcBef>
                <a:spcPts val="0"/>
              </a:spcBef>
            </a:pPr>
            <a:endParaRPr lang="en-US" dirty="0"/>
          </a:p>
          <a:p>
            <a:pPr>
              <a:spcBef>
                <a:spcPts val="0"/>
              </a:spcBef>
            </a:pPr>
            <a:r>
              <a:rPr lang="en-US" dirty="0"/>
              <a:t>Secure at neck and waist</a:t>
            </a:r>
          </a:p>
          <a:p>
            <a:pPr>
              <a:spcBef>
                <a:spcPts val="0"/>
              </a:spcBef>
            </a:pPr>
            <a:endParaRPr lang="en-US" dirty="0"/>
          </a:p>
          <a:p>
            <a:pPr>
              <a:spcBef>
                <a:spcPts val="0"/>
              </a:spcBef>
            </a:pPr>
            <a:r>
              <a:rPr lang="en-US" dirty="0"/>
              <a:t>If gown is too small, use two gowns</a:t>
            </a:r>
          </a:p>
          <a:p>
            <a:pPr lvl="1">
              <a:spcBef>
                <a:spcPts val="0"/>
              </a:spcBef>
            </a:pPr>
            <a:r>
              <a:rPr lang="en-US" dirty="0"/>
              <a:t>Gown #1 ties in front</a:t>
            </a:r>
          </a:p>
          <a:p>
            <a:pPr lvl="1">
              <a:spcBef>
                <a:spcPts val="0"/>
              </a:spcBef>
            </a:pPr>
            <a:r>
              <a:rPr lang="en-US" dirty="0"/>
              <a:t>Gown #2 ties in back</a:t>
            </a:r>
          </a:p>
          <a:p>
            <a:pPr>
              <a:spcBef>
                <a:spcPts val="0"/>
              </a:spcBef>
            </a:pPr>
            <a:endParaRPr lang="en-GB" dirty="0"/>
          </a:p>
        </p:txBody>
      </p:sp>
      <p:pic>
        <p:nvPicPr>
          <p:cNvPr id="6" name="Picture 5" descr="1A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32756"/>
            <a:ext cx="1725613"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B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038600"/>
            <a:ext cx="17256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05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494"/>
            <a:ext cx="8386510" cy="567298"/>
          </a:xfrm>
        </p:spPr>
        <p:txBody>
          <a:bodyPr/>
          <a:lstStyle/>
          <a:p>
            <a:r>
              <a:rPr lang="en-US" b="1" dirty="0"/>
              <a:t>How to Put On a Mask</a:t>
            </a:r>
            <a:endParaRPr lang="en-GB" b="1" dirty="0"/>
          </a:p>
        </p:txBody>
      </p:sp>
      <p:sp>
        <p:nvSpPr>
          <p:cNvPr id="3" name="Content Placeholder 2"/>
          <p:cNvSpPr>
            <a:spLocks noGrp="1"/>
          </p:cNvSpPr>
          <p:nvPr>
            <p:ph idx="1"/>
          </p:nvPr>
        </p:nvSpPr>
        <p:spPr>
          <a:xfrm>
            <a:off x="1011362" y="1072399"/>
            <a:ext cx="8386509" cy="5785601"/>
          </a:xfrm>
        </p:spPr>
        <p:txBody>
          <a:bodyPr/>
          <a:lstStyle/>
          <a:p>
            <a:pPr>
              <a:spcBef>
                <a:spcPts val="0"/>
              </a:spcBef>
            </a:pPr>
            <a:r>
              <a:rPr lang="en-US" dirty="0"/>
              <a:t>Place over nose, mouth and chin</a:t>
            </a:r>
          </a:p>
          <a:p>
            <a:pPr>
              <a:spcBef>
                <a:spcPts val="0"/>
              </a:spcBef>
            </a:pPr>
            <a:endParaRPr lang="en-US" dirty="0"/>
          </a:p>
          <a:p>
            <a:pPr>
              <a:spcBef>
                <a:spcPts val="0"/>
              </a:spcBef>
            </a:pPr>
            <a:r>
              <a:rPr lang="en-US" dirty="0"/>
              <a:t>Fit flexible nose piece over nose bridge</a:t>
            </a:r>
          </a:p>
          <a:p>
            <a:pPr>
              <a:spcBef>
                <a:spcPts val="0"/>
              </a:spcBef>
            </a:pPr>
            <a:endParaRPr lang="en-US" dirty="0"/>
          </a:p>
          <a:p>
            <a:pPr>
              <a:spcBef>
                <a:spcPts val="0"/>
              </a:spcBef>
            </a:pPr>
            <a:r>
              <a:rPr lang="en-US" dirty="0"/>
              <a:t>Secure on head with ties or elastic</a:t>
            </a:r>
          </a:p>
          <a:p>
            <a:pPr>
              <a:spcBef>
                <a:spcPts val="0"/>
              </a:spcBef>
            </a:pPr>
            <a:endParaRPr lang="en-US" dirty="0"/>
          </a:p>
          <a:p>
            <a:pPr>
              <a:spcBef>
                <a:spcPts val="0"/>
              </a:spcBef>
            </a:pPr>
            <a:r>
              <a:rPr lang="en-US" dirty="0"/>
              <a:t>Adjust to fit</a:t>
            </a:r>
          </a:p>
          <a:p>
            <a:endParaRPr lang="en-GB" dirty="0"/>
          </a:p>
        </p:txBody>
      </p:sp>
      <p:pic>
        <p:nvPicPr>
          <p:cNvPr id="6" name="Picture 6" descr="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617" y="4210334"/>
            <a:ext cx="1630363" cy="186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934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31292" y="2563437"/>
            <a:ext cx="1850203" cy="21524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46250"/>
            <a:ext cx="8386510" cy="567298"/>
          </a:xfrm>
        </p:spPr>
        <p:txBody>
          <a:bodyPr>
            <a:normAutofit/>
          </a:bodyPr>
          <a:lstStyle/>
          <a:p>
            <a:r>
              <a:rPr lang="en-US" b="1" dirty="0"/>
              <a:t>How to Put On a Particulate Respirator</a:t>
            </a:r>
            <a:endParaRPr lang="en-GB" b="1" dirty="0"/>
          </a:p>
        </p:txBody>
      </p:sp>
      <p:sp>
        <p:nvSpPr>
          <p:cNvPr id="3" name="Content Placeholder 2"/>
          <p:cNvSpPr>
            <a:spLocks noGrp="1"/>
          </p:cNvSpPr>
          <p:nvPr>
            <p:ph idx="1"/>
          </p:nvPr>
        </p:nvSpPr>
        <p:spPr>
          <a:xfrm>
            <a:off x="430306" y="672353"/>
            <a:ext cx="7226088" cy="5960459"/>
          </a:xfrm>
        </p:spPr>
        <p:txBody>
          <a:bodyPr>
            <a:normAutofit lnSpcReduction="10000"/>
          </a:bodyPr>
          <a:lstStyle/>
          <a:p>
            <a:pPr>
              <a:spcBef>
                <a:spcPts val="0"/>
              </a:spcBef>
            </a:pPr>
            <a:r>
              <a:rPr lang="en-US" dirty="0"/>
              <a:t>Place over nose, mouth and chin</a:t>
            </a:r>
          </a:p>
          <a:p>
            <a:pPr>
              <a:spcBef>
                <a:spcPts val="0"/>
              </a:spcBef>
            </a:pPr>
            <a:endParaRPr lang="en-US" dirty="0"/>
          </a:p>
          <a:p>
            <a:pPr>
              <a:spcBef>
                <a:spcPts val="0"/>
              </a:spcBef>
            </a:pPr>
            <a:r>
              <a:rPr lang="en-US" dirty="0"/>
              <a:t>Fit flexible nose piece over nose bridge</a:t>
            </a:r>
          </a:p>
          <a:p>
            <a:pPr>
              <a:spcBef>
                <a:spcPts val="0"/>
              </a:spcBef>
            </a:pPr>
            <a:endParaRPr lang="en-US" dirty="0"/>
          </a:p>
          <a:p>
            <a:pPr>
              <a:spcBef>
                <a:spcPts val="0"/>
              </a:spcBef>
            </a:pPr>
            <a:r>
              <a:rPr lang="en-US" dirty="0"/>
              <a:t>Secure on head with elastic</a:t>
            </a:r>
          </a:p>
          <a:p>
            <a:pPr>
              <a:spcBef>
                <a:spcPts val="0"/>
              </a:spcBef>
            </a:pPr>
            <a:endParaRPr lang="en-US" dirty="0"/>
          </a:p>
          <a:p>
            <a:pPr>
              <a:spcBef>
                <a:spcPts val="0"/>
              </a:spcBef>
            </a:pPr>
            <a:r>
              <a:rPr lang="en-US" dirty="0"/>
              <a:t>Adjust to fit</a:t>
            </a:r>
          </a:p>
          <a:p>
            <a:pPr>
              <a:spcBef>
                <a:spcPts val="0"/>
              </a:spcBef>
            </a:pPr>
            <a:endParaRPr lang="en-US" dirty="0"/>
          </a:p>
          <a:p>
            <a:pPr>
              <a:spcBef>
                <a:spcPts val="0"/>
              </a:spcBef>
            </a:pPr>
            <a:r>
              <a:rPr lang="en-US" dirty="0"/>
              <a:t>Perform a fit check – </a:t>
            </a:r>
          </a:p>
          <a:p>
            <a:pPr>
              <a:spcBef>
                <a:spcPts val="0"/>
              </a:spcBef>
            </a:pPr>
            <a:endParaRPr lang="en-US" dirty="0"/>
          </a:p>
          <a:p>
            <a:pPr lvl="1">
              <a:spcBef>
                <a:spcPts val="0"/>
              </a:spcBef>
            </a:pPr>
            <a:r>
              <a:rPr lang="en-US" dirty="0"/>
              <a:t>Inhale – respirator should collapse</a:t>
            </a:r>
          </a:p>
          <a:p>
            <a:pPr lvl="1">
              <a:spcBef>
                <a:spcPts val="0"/>
              </a:spcBef>
            </a:pPr>
            <a:endParaRPr lang="en-US" dirty="0"/>
          </a:p>
          <a:p>
            <a:pPr lvl="1">
              <a:spcBef>
                <a:spcPts val="0"/>
              </a:spcBef>
            </a:pPr>
            <a:r>
              <a:rPr lang="en-US" dirty="0"/>
              <a:t>Exhale – check for leakage around face</a:t>
            </a:r>
          </a:p>
          <a:p>
            <a:pPr>
              <a:spcBef>
                <a:spcPts val="0"/>
              </a:spcBef>
            </a:pPr>
            <a:endParaRPr lang="en-GB" dirty="0"/>
          </a:p>
        </p:txBody>
      </p:sp>
    </p:spTree>
    <p:extLst>
      <p:ext uri="{BB962C8B-B14F-4D97-AF65-F5344CB8AC3E}">
        <p14:creationId xmlns:p14="http://schemas.microsoft.com/office/powerpoint/2010/main" val="2381355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739"/>
            <a:ext cx="8386510" cy="567298"/>
          </a:xfrm>
        </p:spPr>
        <p:txBody>
          <a:bodyPr>
            <a:normAutofit/>
          </a:bodyPr>
          <a:lstStyle/>
          <a:p>
            <a:r>
              <a:rPr lang="en-US" b="1" dirty="0"/>
              <a:t>How to Put On Eye and Face Protection</a:t>
            </a:r>
            <a:endParaRPr lang="en-GB" b="1" dirty="0"/>
          </a:p>
        </p:txBody>
      </p:sp>
      <p:sp>
        <p:nvSpPr>
          <p:cNvPr id="3" name="Content Placeholder 2"/>
          <p:cNvSpPr>
            <a:spLocks noGrp="1"/>
          </p:cNvSpPr>
          <p:nvPr>
            <p:ph idx="1"/>
          </p:nvPr>
        </p:nvSpPr>
        <p:spPr>
          <a:xfrm>
            <a:off x="443752" y="1465729"/>
            <a:ext cx="5181600" cy="4525963"/>
          </a:xfrm>
        </p:spPr>
        <p:txBody>
          <a:bodyPr>
            <a:normAutofit fontScale="92500" lnSpcReduction="20000"/>
          </a:bodyPr>
          <a:lstStyle/>
          <a:p>
            <a:pPr>
              <a:spcBef>
                <a:spcPts val="0"/>
              </a:spcBef>
            </a:pPr>
            <a:r>
              <a:rPr lang="en-US" dirty="0"/>
              <a:t>GOGGLES: Position goggles over eyes and secure to the head using the ear pieces or headband</a:t>
            </a:r>
          </a:p>
          <a:p>
            <a:pPr>
              <a:spcBef>
                <a:spcPts val="0"/>
              </a:spcBef>
            </a:pPr>
            <a:endParaRPr lang="en-US" dirty="0"/>
          </a:p>
          <a:p>
            <a:pPr marL="0" indent="0">
              <a:spcBef>
                <a:spcPts val="0"/>
              </a:spcBef>
              <a:buNone/>
            </a:pPr>
            <a:r>
              <a:rPr lang="en-US" dirty="0"/>
              <a:t>OR</a:t>
            </a:r>
          </a:p>
          <a:p>
            <a:pPr>
              <a:spcBef>
                <a:spcPts val="0"/>
              </a:spcBef>
            </a:pPr>
            <a:endParaRPr lang="en-US" dirty="0"/>
          </a:p>
          <a:p>
            <a:pPr>
              <a:spcBef>
                <a:spcPts val="0"/>
              </a:spcBef>
            </a:pPr>
            <a:r>
              <a:rPr lang="en-US" dirty="0"/>
              <a:t>FACE SHEILD: Position face shield over face and secure on brow with headband</a:t>
            </a:r>
          </a:p>
          <a:p>
            <a:pPr>
              <a:spcBef>
                <a:spcPts val="0"/>
              </a:spcBef>
            </a:pPr>
            <a:endParaRPr lang="en-US" dirty="0"/>
          </a:p>
          <a:p>
            <a:pPr>
              <a:spcBef>
                <a:spcPts val="0"/>
              </a:spcBef>
            </a:pPr>
            <a:r>
              <a:rPr lang="en-US" dirty="0"/>
              <a:t>Adjust to fit comfortably</a:t>
            </a:r>
          </a:p>
          <a:p>
            <a:pPr marL="0" indent="0">
              <a:spcBef>
                <a:spcPts val="0"/>
              </a:spcBef>
              <a:buNone/>
            </a:pPr>
            <a:endParaRPr lang="en-US" dirty="0"/>
          </a:p>
          <a:p>
            <a:endParaRPr lang="en-GB" dirty="0"/>
          </a:p>
        </p:txBody>
      </p:sp>
      <p:pic>
        <p:nvPicPr>
          <p:cNvPr id="6" name="Picture 5" descr="3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48400" y="1621971"/>
            <a:ext cx="1931988" cy="19669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4B_up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44999" y="4068763"/>
            <a:ext cx="1930400" cy="2057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16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739"/>
            <a:ext cx="8386510" cy="567298"/>
          </a:xfrm>
        </p:spPr>
        <p:txBody>
          <a:bodyPr/>
          <a:lstStyle/>
          <a:p>
            <a:r>
              <a:rPr lang="en-US" b="1" dirty="0"/>
              <a:t>How to Put On Gloves</a:t>
            </a:r>
            <a:endParaRPr lang="en-GB" b="1" dirty="0"/>
          </a:p>
        </p:txBody>
      </p:sp>
      <p:sp>
        <p:nvSpPr>
          <p:cNvPr id="3" name="Content Placeholder 2"/>
          <p:cNvSpPr>
            <a:spLocks noGrp="1"/>
          </p:cNvSpPr>
          <p:nvPr>
            <p:ph idx="1"/>
          </p:nvPr>
        </p:nvSpPr>
        <p:spPr/>
        <p:txBody>
          <a:bodyPr/>
          <a:lstStyle/>
          <a:p>
            <a:pPr>
              <a:spcBef>
                <a:spcPts val="0"/>
              </a:spcBef>
            </a:pPr>
            <a:r>
              <a:rPr lang="en-US" dirty="0"/>
              <a:t>Put on gloves last</a:t>
            </a:r>
          </a:p>
          <a:p>
            <a:pPr>
              <a:spcBef>
                <a:spcPts val="0"/>
              </a:spcBef>
            </a:pPr>
            <a:endParaRPr lang="en-US" dirty="0"/>
          </a:p>
          <a:p>
            <a:pPr>
              <a:spcBef>
                <a:spcPts val="0"/>
              </a:spcBef>
            </a:pPr>
            <a:r>
              <a:rPr lang="en-US" dirty="0"/>
              <a:t>Select correct type and size</a:t>
            </a:r>
          </a:p>
          <a:p>
            <a:pPr>
              <a:spcBef>
                <a:spcPts val="0"/>
              </a:spcBef>
            </a:pPr>
            <a:endParaRPr lang="en-US" dirty="0"/>
          </a:p>
          <a:p>
            <a:pPr>
              <a:spcBef>
                <a:spcPts val="0"/>
              </a:spcBef>
            </a:pPr>
            <a:r>
              <a:rPr lang="en-US" dirty="0"/>
              <a:t>Insert hands into gloves</a:t>
            </a:r>
          </a:p>
          <a:p>
            <a:pPr>
              <a:spcBef>
                <a:spcPts val="0"/>
              </a:spcBef>
            </a:pPr>
            <a:endParaRPr lang="en-US" dirty="0"/>
          </a:p>
          <a:p>
            <a:pPr>
              <a:spcBef>
                <a:spcPts val="0"/>
              </a:spcBef>
            </a:pPr>
            <a:r>
              <a:rPr lang="en-US" dirty="0"/>
              <a:t>Extend gloves over isolation gown cuffs</a:t>
            </a:r>
          </a:p>
          <a:p>
            <a:endParaRPr lang="en-GB" dirty="0"/>
          </a:p>
        </p:txBody>
      </p:sp>
      <p:pic>
        <p:nvPicPr>
          <p:cNvPr id="6" name="Picture 5" descr="5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28805" y="1250577"/>
            <a:ext cx="2768600" cy="20621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12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Removing PPE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2831838"/>
            <a:ext cx="4572000" cy="3429000"/>
          </a:xfrm>
          <a:prstGeom prst="rect">
            <a:avLst/>
          </a:prstGeom>
        </p:spPr>
      </p:pic>
    </p:spTree>
    <p:extLst>
      <p:ext uri="{BB962C8B-B14F-4D97-AF65-F5344CB8AC3E}">
        <p14:creationId xmlns:p14="http://schemas.microsoft.com/office/powerpoint/2010/main" val="2659602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6418" y="2618509"/>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Please raise your hand if you have</a:t>
            </a:r>
            <a:endParaRPr lang="fr-FR" dirty="0"/>
          </a:p>
        </p:txBody>
      </p:sp>
      <p:sp>
        <p:nvSpPr>
          <p:cNvPr id="8" name="Title 1"/>
          <p:cNvSpPr txBox="1">
            <a:spLocks/>
          </p:cNvSpPr>
          <p:nvPr/>
        </p:nvSpPr>
        <p:spPr>
          <a:xfrm>
            <a:off x="457200" y="914400"/>
            <a:ext cx="8229600" cy="1676400"/>
          </a:xfrm>
          <a:prstGeom prst="rect">
            <a:avLst/>
          </a:prstGeom>
        </p:spPr>
        <p:txBody>
          <a:bodyPr vert="horz" lIns="91440" tIns="45720" rIns="91440" bIns="45720" rtlCol="0" anchor="t">
            <a:normAutofit/>
          </a:bodyPr>
          <a:lstStyle>
            <a:lvl1pPr algn="l" defTabSz="457200" rtl="0" eaLnBrk="1" latinLnBrk="0" hangingPunct="1">
              <a:lnSpc>
                <a:spcPct val="100000"/>
              </a:lnSpc>
              <a:spcBef>
                <a:spcPct val="0"/>
              </a:spcBef>
              <a:buNone/>
              <a:defRPr sz="2400" b="1" kern="1200">
                <a:solidFill>
                  <a:schemeClr val="bg2"/>
                </a:solidFill>
                <a:latin typeface="+mj-lt"/>
                <a:ea typeface="+mj-ea"/>
                <a:cs typeface="Arial"/>
              </a:defRPr>
            </a:lvl1pPr>
          </a:lstStyle>
          <a:p>
            <a:pPr algn="ctr"/>
            <a:r>
              <a:rPr lang="en-US" sz="4400">
                <a:solidFill>
                  <a:schemeClr val="tx1"/>
                </a:solidFill>
              </a:rPr>
              <a:t>Have You Heard the Term IPC Before?</a:t>
            </a:r>
            <a:endParaRPr lang="fr-FR" sz="4400" dirty="0">
              <a:solidFill>
                <a:schemeClr val="tx1"/>
              </a:solidFill>
            </a:endParaRPr>
          </a:p>
        </p:txBody>
      </p:sp>
      <p:pic>
        <p:nvPicPr>
          <p:cNvPr id="3" name="Picture 2">
            <a:extLst>
              <a:ext uri="{FF2B5EF4-FFF2-40B4-BE49-F238E27FC236}">
                <a16:creationId xmlns:a16="http://schemas.microsoft.com/office/drawing/2014/main" id="{874493B3-241C-4B3D-BB69-CB08171623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87506" y="3622662"/>
            <a:ext cx="3491674" cy="3235338"/>
          </a:xfrm>
          <a:prstGeom prst="rect">
            <a:avLst/>
          </a:prstGeom>
        </p:spPr>
      </p:pic>
    </p:spTree>
    <p:extLst>
      <p:ext uri="{BB962C8B-B14F-4D97-AF65-F5344CB8AC3E}">
        <p14:creationId xmlns:p14="http://schemas.microsoft.com/office/powerpoint/2010/main" val="409380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32" y="-117020"/>
            <a:ext cx="8386510" cy="567298"/>
          </a:xfrm>
        </p:spPr>
        <p:txBody>
          <a:bodyPr>
            <a:normAutofit/>
          </a:bodyPr>
          <a:lstStyle/>
          <a:p>
            <a:r>
              <a:rPr lang="en-US" b="1" dirty="0"/>
              <a:t>What is the Correct Order for Removing PPE?</a:t>
            </a:r>
            <a:endParaRPr lang="en-GB"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43" y="150653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037" y="299064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2749" y="4345133"/>
            <a:ext cx="1704634" cy="1061728"/>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770246" y="1660750"/>
            <a:ext cx="1709159" cy="1524000"/>
          </a:xfrm>
        </p:spPr>
      </p:pic>
      <p:sp>
        <p:nvSpPr>
          <p:cNvPr id="10" name="TextBox 9"/>
          <p:cNvSpPr txBox="1"/>
          <p:nvPr/>
        </p:nvSpPr>
        <p:spPr>
          <a:xfrm>
            <a:off x="527957" y="217232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1151723" y="5600247"/>
            <a:ext cx="7237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solidFill>
                  <a:schemeClr val="tx1"/>
                </a:solidFill>
                <a:latin typeface="+mn-lt"/>
              </a:rPr>
              <a:t>*Combination of PPE will affect sequence – be practical</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9652" y="3305080"/>
            <a:ext cx="1166972" cy="116697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0546" y="4331608"/>
            <a:ext cx="1696938" cy="1350763"/>
          </a:xfrm>
          <a:prstGeom prst="rect">
            <a:avLst/>
          </a:prstGeom>
        </p:spPr>
      </p:pic>
    </p:spTree>
    <p:extLst>
      <p:ext uri="{BB962C8B-B14F-4D97-AF65-F5344CB8AC3E}">
        <p14:creationId xmlns:p14="http://schemas.microsoft.com/office/powerpoint/2010/main" val="126194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150"/>
            <a:ext cx="8386510" cy="567298"/>
          </a:xfrm>
        </p:spPr>
        <p:txBody>
          <a:bodyPr>
            <a:normAutofit/>
          </a:bodyPr>
          <a:lstStyle/>
          <a:p>
            <a:r>
              <a:rPr lang="en-US" b="1" dirty="0"/>
              <a:t>What is the Correct Order for Removing PPE?</a:t>
            </a:r>
            <a:endParaRPr lang="en-GB"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503" y="1608720"/>
            <a:ext cx="1576030" cy="15760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666" y="3099541"/>
            <a:ext cx="1399781" cy="13997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459" y="4389852"/>
            <a:ext cx="1854341" cy="1154973"/>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770246" y="1660750"/>
            <a:ext cx="1709159" cy="1524000"/>
          </a:xfrm>
        </p:spPr>
      </p:pic>
      <p:sp>
        <p:nvSpPr>
          <p:cNvPr id="10" name="TextBox 9"/>
          <p:cNvSpPr txBox="1"/>
          <p:nvPr/>
        </p:nvSpPr>
        <p:spPr>
          <a:xfrm>
            <a:off x="457200" y="2332219"/>
            <a:ext cx="4347523" cy="2062103"/>
          </a:xfrm>
          <a:prstGeom prst="rect">
            <a:avLst/>
          </a:prstGeom>
          <a:noFill/>
        </p:spPr>
        <p:txBody>
          <a:bodyPr wrap="square" rtlCol="0">
            <a:spAutoFit/>
          </a:bodyPr>
          <a:lstStyle/>
          <a:p>
            <a:pPr marL="342900" indent="-342900">
              <a:buFont typeface="+mj-lt"/>
              <a:buAutoNum type="arabicPeriod"/>
            </a:pPr>
            <a:r>
              <a:rPr lang="en-US" sz="3200" dirty="0"/>
              <a:t>Gloves </a:t>
            </a:r>
          </a:p>
          <a:p>
            <a:pPr marL="342900" indent="-342900">
              <a:buFont typeface="+mj-lt"/>
              <a:buAutoNum type="arabicPeriod"/>
            </a:pPr>
            <a:r>
              <a:rPr lang="en-US" sz="3200" dirty="0"/>
              <a:t>Goggles or Face shield</a:t>
            </a:r>
          </a:p>
          <a:p>
            <a:pPr marL="342900" indent="-342900">
              <a:buFont typeface="+mj-lt"/>
              <a:buAutoNum type="arabicPeriod"/>
            </a:pPr>
            <a:r>
              <a:rPr lang="en-US" sz="3200" dirty="0"/>
              <a:t>Gown</a:t>
            </a:r>
          </a:p>
          <a:p>
            <a:pPr marL="342900" indent="-342900">
              <a:buFont typeface="+mj-lt"/>
              <a:buAutoNum type="arabicPeriod"/>
            </a:pPr>
            <a:r>
              <a:rPr lang="en-US" sz="3200" dirty="0"/>
              <a:t>Mask or Respirator</a:t>
            </a:r>
          </a:p>
        </p:txBody>
      </p:sp>
      <p:sp>
        <p:nvSpPr>
          <p:cNvPr id="11" name="Text Box 4"/>
          <p:cNvSpPr txBox="1">
            <a:spLocks noChangeArrowheads="1"/>
          </p:cNvSpPr>
          <p:nvPr/>
        </p:nvSpPr>
        <p:spPr bwMode="auto">
          <a:xfrm>
            <a:off x="1152906" y="5950150"/>
            <a:ext cx="7198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solidFill>
                  <a:schemeClr val="tx1"/>
                </a:solidFill>
                <a:latin typeface="+mn-lt"/>
              </a:rPr>
              <a:t>*</a:t>
            </a:r>
            <a:r>
              <a:rPr lang="en-US" altLang="en-US" sz="2400" b="1" dirty="0">
                <a:solidFill>
                  <a:schemeClr val="tx1"/>
                </a:solidFill>
                <a:latin typeface="+mn-lt"/>
              </a:rPr>
              <a:t>Combination of PPE will affect sequence – be practical</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4570" y="3147689"/>
            <a:ext cx="1362075" cy="136207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4735" y="4304643"/>
            <a:ext cx="1988779" cy="1583068"/>
          </a:xfrm>
          <a:prstGeom prst="rect">
            <a:avLst/>
          </a:prstGeom>
        </p:spPr>
      </p:pic>
    </p:spTree>
    <p:extLst>
      <p:ext uri="{BB962C8B-B14F-4D97-AF65-F5344CB8AC3E}">
        <p14:creationId xmlns:p14="http://schemas.microsoft.com/office/powerpoint/2010/main" val="1443672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882"/>
            <a:ext cx="8386510" cy="567298"/>
          </a:xfrm>
        </p:spPr>
        <p:txBody>
          <a:bodyPr/>
          <a:lstStyle/>
          <a:p>
            <a:r>
              <a:rPr lang="en-GB" b="1" dirty="0"/>
              <a:t>How to Remove Gloves </a:t>
            </a:r>
          </a:p>
        </p:txBody>
      </p:sp>
      <p:sp>
        <p:nvSpPr>
          <p:cNvPr id="3" name="Content Placeholder 2"/>
          <p:cNvSpPr>
            <a:spLocks noGrp="1"/>
          </p:cNvSpPr>
          <p:nvPr>
            <p:ph idx="1"/>
          </p:nvPr>
        </p:nvSpPr>
        <p:spPr>
          <a:xfrm>
            <a:off x="3886200" y="1600200"/>
            <a:ext cx="4800600" cy="4525963"/>
          </a:xfrm>
        </p:spPr>
        <p:txBody>
          <a:bodyPr/>
          <a:lstStyle/>
          <a:p>
            <a:pPr>
              <a:spcBef>
                <a:spcPts val="0"/>
              </a:spcBef>
            </a:pPr>
            <a:r>
              <a:rPr lang="en-US" dirty="0"/>
              <a:t>Grasp outside edge near wrist</a:t>
            </a:r>
          </a:p>
          <a:p>
            <a:pPr>
              <a:spcBef>
                <a:spcPts val="0"/>
              </a:spcBef>
            </a:pPr>
            <a:endParaRPr lang="en-US" dirty="0"/>
          </a:p>
          <a:p>
            <a:pPr>
              <a:spcBef>
                <a:spcPts val="0"/>
              </a:spcBef>
            </a:pPr>
            <a:r>
              <a:rPr lang="en-US" dirty="0"/>
              <a:t>Peel away from hand, turning glove inside-out</a:t>
            </a:r>
          </a:p>
          <a:p>
            <a:pPr>
              <a:spcBef>
                <a:spcPts val="0"/>
              </a:spcBef>
            </a:pPr>
            <a:endParaRPr lang="en-US" dirty="0"/>
          </a:p>
          <a:p>
            <a:pPr>
              <a:spcBef>
                <a:spcPts val="0"/>
              </a:spcBef>
            </a:pPr>
            <a:r>
              <a:rPr lang="en-US" dirty="0"/>
              <a:t>Hold in opposite gloved hand</a:t>
            </a:r>
          </a:p>
          <a:p>
            <a:endParaRPr lang="en-GB" dirty="0"/>
          </a:p>
        </p:txBody>
      </p:sp>
      <p:pic>
        <p:nvPicPr>
          <p:cNvPr id="6" name="Picture 4" descr="6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19200" y="1828800"/>
            <a:ext cx="2424831" cy="3505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177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1" y="-137372"/>
            <a:ext cx="8386510" cy="567298"/>
          </a:xfrm>
        </p:spPr>
        <p:txBody>
          <a:bodyPr/>
          <a:lstStyle/>
          <a:p>
            <a:r>
              <a:rPr lang="en-US" b="1" dirty="0"/>
              <a:t>How to Remove Gloves (cont.)</a:t>
            </a:r>
            <a:endParaRPr lang="en-GB" b="1" dirty="0"/>
          </a:p>
        </p:txBody>
      </p:sp>
      <p:sp>
        <p:nvSpPr>
          <p:cNvPr id="3" name="Content Placeholder 2"/>
          <p:cNvSpPr>
            <a:spLocks noGrp="1"/>
          </p:cNvSpPr>
          <p:nvPr>
            <p:ph idx="1"/>
          </p:nvPr>
        </p:nvSpPr>
        <p:spPr>
          <a:xfrm>
            <a:off x="4752540" y="1600200"/>
            <a:ext cx="3934260" cy="4525963"/>
          </a:xfrm>
        </p:spPr>
        <p:txBody>
          <a:bodyPr>
            <a:normAutofit fontScale="92500" lnSpcReduction="10000"/>
          </a:bodyPr>
          <a:lstStyle/>
          <a:p>
            <a:pPr>
              <a:spcBef>
                <a:spcPts val="0"/>
              </a:spcBef>
            </a:pPr>
            <a:r>
              <a:rPr lang="en-US" dirty="0"/>
              <a:t>Slide ungloved finger under the wrist of the remaining glove</a:t>
            </a:r>
          </a:p>
          <a:p>
            <a:pPr>
              <a:spcBef>
                <a:spcPts val="0"/>
              </a:spcBef>
            </a:pPr>
            <a:endParaRPr lang="en-US" dirty="0"/>
          </a:p>
          <a:p>
            <a:pPr>
              <a:spcBef>
                <a:spcPts val="0"/>
              </a:spcBef>
            </a:pPr>
            <a:r>
              <a:rPr lang="en-US" dirty="0"/>
              <a:t>Peel off from inside, creating a bag for both gloves</a:t>
            </a:r>
          </a:p>
          <a:p>
            <a:pPr>
              <a:spcBef>
                <a:spcPts val="0"/>
              </a:spcBef>
            </a:pPr>
            <a:endParaRPr lang="en-US" dirty="0"/>
          </a:p>
          <a:p>
            <a:pPr>
              <a:spcBef>
                <a:spcPts val="0"/>
              </a:spcBef>
            </a:pPr>
            <a:r>
              <a:rPr lang="en-US" dirty="0"/>
              <a:t>Discard in appropriate waste bin</a:t>
            </a:r>
          </a:p>
        </p:txBody>
      </p:sp>
      <p:pic>
        <p:nvPicPr>
          <p:cNvPr id="6" name="Picture 6" descr="6B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51" y="1600200"/>
            <a:ext cx="1933575"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2526156" y="3710457"/>
            <a:ext cx="2011854" cy="2645893"/>
          </a:xfrm>
          <a:prstGeom prst="rect">
            <a:avLst/>
          </a:prstGeom>
        </p:spPr>
      </p:pic>
    </p:spTree>
    <p:extLst>
      <p:ext uri="{BB962C8B-B14F-4D97-AF65-F5344CB8AC3E}">
        <p14:creationId xmlns:p14="http://schemas.microsoft.com/office/powerpoint/2010/main" val="2597808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1" y="-137372"/>
            <a:ext cx="8386510" cy="567298"/>
          </a:xfrm>
        </p:spPr>
        <p:txBody>
          <a:bodyPr>
            <a:normAutofit/>
          </a:bodyPr>
          <a:lstStyle/>
          <a:p>
            <a:r>
              <a:rPr lang="en-US" b="1" dirty="0"/>
              <a:t>How to Remove Goggles or Face Shield</a:t>
            </a:r>
            <a:endParaRPr lang="en-GB" b="1" dirty="0"/>
          </a:p>
        </p:txBody>
      </p:sp>
      <p:sp>
        <p:nvSpPr>
          <p:cNvPr id="3" name="Content Placeholder 2"/>
          <p:cNvSpPr>
            <a:spLocks noGrp="1"/>
          </p:cNvSpPr>
          <p:nvPr>
            <p:ph idx="1"/>
          </p:nvPr>
        </p:nvSpPr>
        <p:spPr>
          <a:xfrm>
            <a:off x="4419600" y="1600200"/>
            <a:ext cx="4267200" cy="4525963"/>
          </a:xfrm>
        </p:spPr>
        <p:txBody>
          <a:bodyPr>
            <a:normAutofit lnSpcReduction="10000"/>
          </a:bodyPr>
          <a:lstStyle/>
          <a:p>
            <a:pPr>
              <a:spcBef>
                <a:spcPts val="0"/>
              </a:spcBef>
            </a:pPr>
            <a:r>
              <a:rPr lang="en-US" dirty="0"/>
              <a:t>Grasp ear or head pieces with ungloved hands</a:t>
            </a:r>
          </a:p>
          <a:p>
            <a:pPr>
              <a:spcBef>
                <a:spcPts val="0"/>
              </a:spcBef>
            </a:pPr>
            <a:endParaRPr lang="en-US" dirty="0"/>
          </a:p>
          <a:p>
            <a:pPr>
              <a:spcBef>
                <a:spcPts val="0"/>
              </a:spcBef>
            </a:pPr>
            <a:r>
              <a:rPr lang="en-US" dirty="0"/>
              <a:t>Lift away from face</a:t>
            </a:r>
          </a:p>
          <a:p>
            <a:pPr>
              <a:spcBef>
                <a:spcPts val="0"/>
              </a:spcBef>
            </a:pPr>
            <a:endParaRPr lang="en-US" dirty="0"/>
          </a:p>
          <a:p>
            <a:pPr>
              <a:spcBef>
                <a:spcPts val="0"/>
              </a:spcBef>
            </a:pPr>
            <a:r>
              <a:rPr lang="en-US" dirty="0"/>
              <a:t>Place in designated receptacle for reprocessing or disposal</a:t>
            </a:r>
          </a:p>
          <a:p>
            <a:pPr>
              <a:spcBef>
                <a:spcPts val="0"/>
              </a:spcBef>
            </a:pPr>
            <a:endParaRPr lang="en-GB" dirty="0"/>
          </a:p>
        </p:txBody>
      </p:sp>
      <p:pic>
        <p:nvPicPr>
          <p:cNvPr id="6" name="Picture 6" descr="7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37" y="1875632"/>
            <a:ext cx="19415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7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7" y="4296230"/>
            <a:ext cx="26289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705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55" y="-110739"/>
            <a:ext cx="8386510" cy="567298"/>
          </a:xfrm>
        </p:spPr>
        <p:txBody>
          <a:bodyPr/>
          <a:lstStyle/>
          <a:p>
            <a:r>
              <a:rPr lang="en-US" b="1" dirty="0"/>
              <a:t>How to Remove an Isolation Gown</a:t>
            </a:r>
            <a:endParaRPr lang="en-GB" b="1" dirty="0"/>
          </a:p>
        </p:txBody>
      </p:sp>
      <p:sp>
        <p:nvSpPr>
          <p:cNvPr id="3" name="Content Placeholder 2"/>
          <p:cNvSpPr>
            <a:spLocks noGrp="1"/>
          </p:cNvSpPr>
          <p:nvPr>
            <p:ph idx="1"/>
          </p:nvPr>
        </p:nvSpPr>
        <p:spPr>
          <a:xfrm>
            <a:off x="4114800" y="1600200"/>
            <a:ext cx="4572000" cy="4525963"/>
          </a:xfrm>
        </p:spPr>
        <p:txBody>
          <a:bodyPr>
            <a:normAutofit fontScale="92500" lnSpcReduction="20000"/>
          </a:bodyPr>
          <a:lstStyle/>
          <a:p>
            <a:pPr>
              <a:spcBef>
                <a:spcPts val="0"/>
              </a:spcBef>
            </a:pPr>
            <a:r>
              <a:rPr lang="en-US" dirty="0"/>
              <a:t>Unfasten ties</a:t>
            </a:r>
          </a:p>
          <a:p>
            <a:pPr>
              <a:spcBef>
                <a:spcPts val="0"/>
              </a:spcBef>
            </a:pPr>
            <a:endParaRPr lang="en-US" dirty="0"/>
          </a:p>
          <a:p>
            <a:pPr>
              <a:spcBef>
                <a:spcPts val="0"/>
              </a:spcBef>
            </a:pPr>
            <a:r>
              <a:rPr lang="en-US" dirty="0"/>
              <a:t>Peel gown away from neck and shoulder</a:t>
            </a:r>
          </a:p>
          <a:p>
            <a:pPr>
              <a:spcBef>
                <a:spcPts val="0"/>
              </a:spcBef>
            </a:pPr>
            <a:endParaRPr lang="en-US" dirty="0"/>
          </a:p>
          <a:p>
            <a:pPr>
              <a:spcBef>
                <a:spcPts val="0"/>
              </a:spcBef>
            </a:pPr>
            <a:r>
              <a:rPr lang="en-US" dirty="0"/>
              <a:t>Turn contaminated outside toward the inside</a:t>
            </a:r>
          </a:p>
          <a:p>
            <a:pPr>
              <a:spcBef>
                <a:spcPts val="0"/>
              </a:spcBef>
            </a:pPr>
            <a:endParaRPr lang="en-US" dirty="0"/>
          </a:p>
          <a:p>
            <a:pPr>
              <a:spcBef>
                <a:spcPts val="0"/>
              </a:spcBef>
            </a:pPr>
            <a:r>
              <a:rPr lang="en-US" dirty="0"/>
              <a:t>Fold or roll into a bundle</a:t>
            </a:r>
          </a:p>
          <a:p>
            <a:pPr>
              <a:spcBef>
                <a:spcPts val="0"/>
              </a:spcBef>
            </a:pPr>
            <a:endParaRPr lang="en-US" dirty="0"/>
          </a:p>
          <a:p>
            <a:pPr>
              <a:spcBef>
                <a:spcPts val="0"/>
              </a:spcBef>
            </a:pPr>
            <a:r>
              <a:rPr lang="en-US" dirty="0"/>
              <a:t>Discard in appropriate waste bin</a:t>
            </a:r>
          </a:p>
          <a:p>
            <a:endParaRPr lang="en-GB" dirty="0"/>
          </a:p>
        </p:txBody>
      </p:sp>
      <p:grpSp>
        <p:nvGrpSpPr>
          <p:cNvPr id="6" name="Group 9"/>
          <p:cNvGrpSpPr>
            <a:grpSpLocks/>
          </p:cNvGrpSpPr>
          <p:nvPr/>
        </p:nvGrpSpPr>
        <p:grpSpPr bwMode="auto">
          <a:xfrm>
            <a:off x="606765" y="1606096"/>
            <a:ext cx="2225675" cy="2192337"/>
            <a:chOff x="601" y="1084"/>
            <a:chExt cx="1577" cy="1554"/>
          </a:xfrm>
        </p:grpSpPr>
        <p:pic>
          <p:nvPicPr>
            <p:cNvPr id="7" name="Picture 6" descr="8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084"/>
              <a:ext cx="88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 y="1084"/>
              <a:ext cx="643"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8C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29" y="3945390"/>
            <a:ext cx="149542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831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69" y="-141848"/>
            <a:ext cx="8386510" cy="567298"/>
          </a:xfrm>
        </p:spPr>
        <p:txBody>
          <a:bodyPr/>
          <a:lstStyle/>
          <a:p>
            <a:r>
              <a:rPr lang="en-US" b="1" dirty="0"/>
              <a:t>How to Remove a Mask</a:t>
            </a:r>
            <a:endParaRPr lang="en-GB" b="1" dirty="0"/>
          </a:p>
        </p:txBody>
      </p:sp>
      <p:sp>
        <p:nvSpPr>
          <p:cNvPr id="3" name="Content Placeholder 2"/>
          <p:cNvSpPr>
            <a:spLocks noGrp="1"/>
          </p:cNvSpPr>
          <p:nvPr>
            <p:ph idx="1"/>
          </p:nvPr>
        </p:nvSpPr>
        <p:spPr>
          <a:xfrm>
            <a:off x="4138862" y="1600200"/>
            <a:ext cx="4547937" cy="4525963"/>
          </a:xfrm>
        </p:spPr>
        <p:txBody>
          <a:bodyPr/>
          <a:lstStyle/>
          <a:p>
            <a:r>
              <a:rPr lang="en-US" dirty="0"/>
              <a:t>Untie the bottom tie, then top tie</a:t>
            </a:r>
          </a:p>
          <a:p>
            <a:endParaRPr lang="en-US" dirty="0"/>
          </a:p>
          <a:p>
            <a:r>
              <a:rPr lang="en-US" dirty="0"/>
              <a:t>Remove from face and discard in appropriate waste bin</a:t>
            </a:r>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7587" y="3949700"/>
            <a:ext cx="2039937" cy="21764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9" y="1716881"/>
            <a:ext cx="26812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099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250"/>
            <a:ext cx="8386510" cy="567298"/>
          </a:xfrm>
        </p:spPr>
        <p:txBody>
          <a:bodyPr>
            <a:normAutofit/>
          </a:bodyPr>
          <a:lstStyle/>
          <a:p>
            <a:r>
              <a:rPr lang="en-US" b="1" dirty="0"/>
              <a:t>How to Remove a Particulate Respirator</a:t>
            </a:r>
            <a:endParaRPr lang="en-GB" b="1" dirty="0"/>
          </a:p>
        </p:txBody>
      </p:sp>
      <p:sp>
        <p:nvSpPr>
          <p:cNvPr id="3" name="Content Placeholder 2"/>
          <p:cNvSpPr>
            <a:spLocks noGrp="1"/>
          </p:cNvSpPr>
          <p:nvPr>
            <p:ph idx="1"/>
          </p:nvPr>
        </p:nvSpPr>
        <p:spPr>
          <a:xfrm>
            <a:off x="4191000" y="1600200"/>
            <a:ext cx="4495800" cy="4525963"/>
          </a:xfrm>
        </p:spPr>
        <p:txBody>
          <a:bodyPr/>
          <a:lstStyle/>
          <a:p>
            <a:pPr>
              <a:spcBef>
                <a:spcPts val="0"/>
              </a:spcBef>
            </a:pPr>
            <a:r>
              <a:rPr lang="en-US" dirty="0"/>
              <a:t>Lift the bottom elastic over your head first</a:t>
            </a:r>
          </a:p>
          <a:p>
            <a:pPr>
              <a:spcBef>
                <a:spcPts val="0"/>
              </a:spcBef>
            </a:pPr>
            <a:endParaRPr lang="en-US" dirty="0"/>
          </a:p>
          <a:p>
            <a:pPr>
              <a:spcBef>
                <a:spcPts val="0"/>
              </a:spcBef>
            </a:pPr>
            <a:r>
              <a:rPr lang="en-US" dirty="0"/>
              <a:t>Then lift off the top elastic</a:t>
            </a:r>
          </a:p>
          <a:p>
            <a:pPr>
              <a:spcBef>
                <a:spcPts val="0"/>
              </a:spcBef>
            </a:pPr>
            <a:endParaRPr lang="en-US" dirty="0"/>
          </a:p>
          <a:p>
            <a:pPr>
              <a:spcBef>
                <a:spcPts val="0"/>
              </a:spcBef>
            </a:pPr>
            <a:r>
              <a:rPr lang="en-US" dirty="0"/>
              <a:t>Discard in appropriate waste bin</a:t>
            </a:r>
          </a:p>
          <a:p>
            <a:pPr>
              <a:spcBef>
                <a:spcPts val="0"/>
              </a:spcBef>
            </a:pPr>
            <a:endParaRPr lang="en-GB"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2337594"/>
            <a:ext cx="3140075" cy="3098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67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What if PPE is Not Available?</a:t>
            </a:r>
            <a:endParaRPr lang="en-GB"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308350"/>
            <a:ext cx="2438400" cy="3048000"/>
          </a:xfrm>
          <a:prstGeom prst="rect">
            <a:avLst/>
          </a:prstGeom>
        </p:spPr>
      </p:pic>
    </p:spTree>
    <p:extLst>
      <p:ext uri="{BB962C8B-B14F-4D97-AF65-F5344CB8AC3E}">
        <p14:creationId xmlns:p14="http://schemas.microsoft.com/office/powerpoint/2010/main" val="4191673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40" y="-140595"/>
            <a:ext cx="8386510" cy="567298"/>
          </a:xfrm>
        </p:spPr>
        <p:txBody>
          <a:bodyPr/>
          <a:lstStyle/>
          <a:p>
            <a:r>
              <a:rPr lang="en-GB" b="1" dirty="0"/>
              <a:t>No Gloves Available?</a:t>
            </a:r>
          </a:p>
        </p:txBody>
      </p:sp>
      <p:sp>
        <p:nvSpPr>
          <p:cNvPr id="3" name="Content Placeholder 2"/>
          <p:cNvSpPr>
            <a:spLocks noGrp="1"/>
          </p:cNvSpPr>
          <p:nvPr>
            <p:ph idx="1"/>
          </p:nvPr>
        </p:nvSpPr>
        <p:spPr>
          <a:xfrm>
            <a:off x="393310" y="1593969"/>
            <a:ext cx="8229600" cy="4525963"/>
          </a:xfrm>
        </p:spPr>
        <p:txBody>
          <a:bodyPr>
            <a:normAutofit/>
          </a:bodyPr>
          <a:lstStyle/>
          <a:p>
            <a:pPr marL="0" indent="0">
              <a:buNone/>
            </a:pPr>
            <a:r>
              <a:rPr lang="en-US" dirty="0"/>
              <a:t>If gloves are not available, what would you do?</a:t>
            </a:r>
          </a:p>
          <a:p>
            <a:pPr lvl="1">
              <a:buFont typeface="Arial" panose="020B0604020202020204" pitchFamily="34" charset="0"/>
              <a:buChar char="•"/>
            </a:pPr>
            <a:r>
              <a:rPr lang="en-US" dirty="0"/>
              <a:t>Use plastic bags attached and closed with tape or elastic bands</a:t>
            </a:r>
          </a:p>
          <a:p>
            <a:pPr lvl="1">
              <a:buFont typeface="Arial" panose="020B0604020202020204" pitchFamily="34" charset="0"/>
              <a:buChar char="•"/>
            </a:pPr>
            <a:r>
              <a:rPr lang="en-US" dirty="0"/>
              <a:t>Make sure there are no holes prior to use</a:t>
            </a:r>
          </a:p>
          <a:p>
            <a:pPr lvl="1">
              <a:buFont typeface="Arial" panose="020B0604020202020204" pitchFamily="34" charset="0"/>
              <a:buChar char="•"/>
            </a:pPr>
            <a:r>
              <a:rPr lang="en-US" dirty="0"/>
              <a:t>Dispose in the medical waste bin after use</a:t>
            </a:r>
            <a:endParaRPr lang="en-GB" dirty="0"/>
          </a:p>
        </p:txBody>
      </p:sp>
      <p:pic>
        <p:nvPicPr>
          <p:cNvPr id="6" name="Picture 5"/>
          <p:cNvPicPr>
            <a:picLocks noChangeAspect="1"/>
          </p:cNvPicPr>
          <p:nvPr/>
        </p:nvPicPr>
        <p:blipFill>
          <a:blip r:embed="rId2"/>
          <a:stretch>
            <a:fillRect/>
          </a:stretch>
        </p:blipFill>
        <p:spPr>
          <a:xfrm>
            <a:off x="3429000" y="4495800"/>
            <a:ext cx="1778390" cy="1486266"/>
          </a:xfrm>
          <a:prstGeom prst="rect">
            <a:avLst/>
          </a:prstGeom>
          <a:ln w="25400">
            <a:solidFill>
              <a:schemeClr val="tx1"/>
            </a:solidFill>
          </a:ln>
        </p:spPr>
      </p:pic>
    </p:spTree>
    <p:extLst>
      <p:ext uri="{BB962C8B-B14F-4D97-AF65-F5344CB8AC3E}">
        <p14:creationId xmlns:p14="http://schemas.microsoft.com/office/powerpoint/2010/main" val="1645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4000" b="1" dirty="0">
                <a:solidFill>
                  <a:schemeClr val="tx1"/>
                </a:solidFill>
              </a:rPr>
              <a:t>What Does </a:t>
            </a:r>
            <a:r>
              <a:rPr lang="en-US" sz="5400" b="1" dirty="0">
                <a:solidFill>
                  <a:schemeClr val="tx1"/>
                </a:solidFill>
              </a:rPr>
              <a:t>IPC</a:t>
            </a:r>
            <a:r>
              <a:rPr lang="en-US" sz="4000" b="1" dirty="0">
                <a:solidFill>
                  <a:schemeClr val="tx1"/>
                </a:solidFill>
              </a:rPr>
              <a:t> Stand For? </a:t>
            </a:r>
            <a:endParaRPr lang="fr-FR" sz="4000" b="1" dirty="0">
              <a:solidFill>
                <a:schemeClr val="tx1"/>
              </a:solidFill>
            </a:endParaRPr>
          </a:p>
        </p:txBody>
      </p:sp>
      <p:sp>
        <p:nvSpPr>
          <p:cNvPr id="6" name="Title 1"/>
          <p:cNvSpPr txBox="1">
            <a:spLocks/>
          </p:cNvSpPr>
          <p:nvPr/>
        </p:nvSpPr>
        <p:spPr>
          <a:xfrm>
            <a:off x="457199" y="1600200"/>
            <a:ext cx="4532489" cy="465384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I = Infection </a:t>
            </a:r>
          </a:p>
          <a:p>
            <a:pPr algn="l"/>
            <a:endParaRPr lang="en-US" dirty="0"/>
          </a:p>
          <a:p>
            <a:pPr algn="l"/>
            <a:r>
              <a:rPr lang="en-US" dirty="0"/>
              <a:t>P = Prevention</a:t>
            </a:r>
          </a:p>
          <a:p>
            <a:pPr algn="l"/>
            <a:endParaRPr lang="en-US" dirty="0"/>
          </a:p>
          <a:p>
            <a:pPr algn="l"/>
            <a:r>
              <a:rPr lang="en-US" dirty="0"/>
              <a:t>(and)</a:t>
            </a:r>
          </a:p>
          <a:p>
            <a:pPr algn="l"/>
            <a:endParaRPr lang="en-US" dirty="0"/>
          </a:p>
          <a:p>
            <a:pPr algn="l"/>
            <a:r>
              <a:rPr lang="en-US" dirty="0"/>
              <a:t>C = Control </a:t>
            </a:r>
            <a:endParaRPr lang="fr-FR" dirty="0"/>
          </a:p>
        </p:txBody>
      </p:sp>
    </p:spTree>
    <p:extLst>
      <p:ext uri="{BB962C8B-B14F-4D97-AF65-F5344CB8AC3E}">
        <p14:creationId xmlns:p14="http://schemas.microsoft.com/office/powerpoint/2010/main" val="363495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983"/>
            <a:ext cx="8386510" cy="567298"/>
          </a:xfrm>
        </p:spPr>
        <p:txBody>
          <a:bodyPr/>
          <a:lstStyle/>
          <a:p>
            <a:r>
              <a:rPr lang="en-US" b="1" dirty="0"/>
              <a:t>No Boots Available?</a:t>
            </a:r>
            <a:endParaRPr lang="en-GB" b="1" dirty="0"/>
          </a:p>
        </p:txBody>
      </p:sp>
      <p:sp>
        <p:nvSpPr>
          <p:cNvPr id="3" name="Content Placeholder 2"/>
          <p:cNvSpPr>
            <a:spLocks noGrp="1"/>
          </p:cNvSpPr>
          <p:nvPr>
            <p:ph idx="1"/>
          </p:nvPr>
        </p:nvSpPr>
        <p:spPr/>
        <p:txBody>
          <a:bodyPr/>
          <a:lstStyle/>
          <a:p>
            <a:pPr marL="0" indent="0">
              <a:buNone/>
            </a:pPr>
            <a:r>
              <a:rPr lang="en-US" dirty="0"/>
              <a:t>If boots are not available, what would you do?</a:t>
            </a:r>
          </a:p>
          <a:p>
            <a:pPr marL="857250" lvl="1" indent="-457200">
              <a:buFont typeface="Arial" panose="020B0604020202020204" pitchFamily="34" charset="0"/>
              <a:buChar char="•"/>
            </a:pPr>
            <a:r>
              <a:rPr lang="en-US" dirty="0"/>
              <a:t>Wear two layers of plastic bags and tie with tape</a:t>
            </a:r>
          </a:p>
          <a:p>
            <a:pPr marL="857250" lvl="1" indent="-457200">
              <a:buFont typeface="Arial" panose="020B0604020202020204" pitchFamily="34" charset="0"/>
              <a:buChar char="•"/>
            </a:pPr>
            <a:r>
              <a:rPr lang="en-US" dirty="0"/>
              <a:t>Dispose after use</a:t>
            </a:r>
            <a:endParaRPr lang="en-GB" dirty="0"/>
          </a:p>
        </p:txBody>
      </p:sp>
      <p:pic>
        <p:nvPicPr>
          <p:cNvPr id="6" name="Picture 5"/>
          <p:cNvPicPr>
            <a:picLocks noChangeAspect="1"/>
          </p:cNvPicPr>
          <p:nvPr/>
        </p:nvPicPr>
        <p:blipFill>
          <a:blip r:embed="rId2"/>
          <a:stretch>
            <a:fillRect/>
          </a:stretch>
        </p:blipFill>
        <p:spPr>
          <a:xfrm>
            <a:off x="3441594" y="3581400"/>
            <a:ext cx="2260812" cy="2245999"/>
          </a:xfrm>
          <a:prstGeom prst="rect">
            <a:avLst/>
          </a:prstGeom>
          <a:solidFill>
            <a:schemeClr val="bg1"/>
          </a:solidFill>
          <a:ln w="25400">
            <a:solidFill>
              <a:schemeClr val="tx1"/>
            </a:solidFill>
          </a:ln>
        </p:spPr>
      </p:pic>
    </p:spTree>
    <p:extLst>
      <p:ext uri="{BB962C8B-B14F-4D97-AF65-F5344CB8AC3E}">
        <p14:creationId xmlns:p14="http://schemas.microsoft.com/office/powerpoint/2010/main" val="152648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0" y="-155127"/>
            <a:ext cx="8386510" cy="567298"/>
          </a:xfrm>
        </p:spPr>
        <p:txBody>
          <a:bodyPr/>
          <a:lstStyle/>
          <a:p>
            <a:r>
              <a:rPr lang="en-US" b="1" dirty="0"/>
              <a:t>No Gown Available?</a:t>
            </a:r>
            <a:endParaRPr lang="en-GB" b="1" dirty="0"/>
          </a:p>
        </p:txBody>
      </p:sp>
      <p:sp>
        <p:nvSpPr>
          <p:cNvPr id="3" name="Content Placeholder 2"/>
          <p:cNvSpPr>
            <a:spLocks noGrp="1"/>
          </p:cNvSpPr>
          <p:nvPr>
            <p:ph idx="1"/>
          </p:nvPr>
        </p:nvSpPr>
        <p:spPr>
          <a:xfrm>
            <a:off x="596504" y="1010988"/>
            <a:ext cx="8291698" cy="2590800"/>
          </a:xfrm>
        </p:spPr>
        <p:txBody>
          <a:bodyPr>
            <a:normAutofit lnSpcReduction="10000"/>
          </a:bodyPr>
          <a:lstStyle/>
          <a:p>
            <a:pPr marL="0" indent="0">
              <a:buNone/>
            </a:pPr>
            <a:r>
              <a:rPr lang="en-US" dirty="0"/>
              <a:t>If gowns are not available, what would you do?</a:t>
            </a:r>
            <a:endParaRPr lang="en-GB" dirty="0"/>
          </a:p>
          <a:p>
            <a:r>
              <a:rPr lang="en-US" dirty="0"/>
              <a:t>Wear a cotton surgical gown that can be washed and reused</a:t>
            </a:r>
          </a:p>
          <a:p>
            <a:r>
              <a:rPr lang="en-US" dirty="0"/>
              <a:t>Alternatively, you can get gowns sewn from local fabric. Gowns must be:</a:t>
            </a:r>
          </a:p>
          <a:p>
            <a:endParaRPr lang="en-US" dirty="0"/>
          </a:p>
        </p:txBody>
      </p:sp>
      <p:pic>
        <p:nvPicPr>
          <p:cNvPr id="6" name="Picture 5"/>
          <p:cNvPicPr>
            <a:picLocks noChangeAspect="1"/>
          </p:cNvPicPr>
          <p:nvPr/>
        </p:nvPicPr>
        <p:blipFill>
          <a:blip r:embed="rId2"/>
          <a:stretch>
            <a:fillRect/>
          </a:stretch>
        </p:blipFill>
        <p:spPr>
          <a:xfrm>
            <a:off x="6896879" y="3439035"/>
            <a:ext cx="2091748" cy="1922198"/>
          </a:xfrm>
          <a:prstGeom prst="rect">
            <a:avLst/>
          </a:prstGeom>
          <a:solidFill>
            <a:schemeClr val="bg1"/>
          </a:solidFill>
          <a:ln w="25400">
            <a:solidFill>
              <a:schemeClr val="tx1"/>
            </a:solidFill>
          </a:ln>
        </p:spPr>
      </p:pic>
      <p:sp>
        <p:nvSpPr>
          <p:cNvPr id="7" name="Content Placeholder 2"/>
          <p:cNvSpPr txBox="1">
            <a:spLocks/>
          </p:cNvSpPr>
          <p:nvPr/>
        </p:nvSpPr>
        <p:spPr>
          <a:xfrm>
            <a:off x="596504" y="3594769"/>
            <a:ext cx="6400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Open at the back and close with ties at the neck and waist</a:t>
            </a:r>
          </a:p>
          <a:p>
            <a:pPr lvl="1"/>
            <a:r>
              <a:rPr lang="en-US" dirty="0"/>
              <a:t>Knee-length with collar wraps around the neck and elastic bands to close the gown around the wrist</a:t>
            </a:r>
            <a:endParaRPr lang="en-GB" dirty="0"/>
          </a:p>
        </p:txBody>
      </p:sp>
    </p:spTree>
    <p:extLst>
      <p:ext uri="{BB962C8B-B14F-4D97-AF65-F5344CB8AC3E}">
        <p14:creationId xmlns:p14="http://schemas.microsoft.com/office/powerpoint/2010/main" val="51848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222"/>
            <a:ext cx="8386510" cy="567298"/>
          </a:xfrm>
        </p:spPr>
        <p:txBody>
          <a:bodyPr/>
          <a:lstStyle/>
          <a:p>
            <a:r>
              <a:rPr lang="en-US" b="1" dirty="0"/>
              <a:t>No Aprons Available?</a:t>
            </a:r>
            <a:endParaRPr lang="en-GB" b="1" dirty="0"/>
          </a:p>
        </p:txBody>
      </p:sp>
      <p:sp>
        <p:nvSpPr>
          <p:cNvPr id="3" name="Content Placeholder 2"/>
          <p:cNvSpPr>
            <a:spLocks noGrp="1"/>
          </p:cNvSpPr>
          <p:nvPr>
            <p:ph idx="1"/>
          </p:nvPr>
        </p:nvSpPr>
        <p:spPr>
          <a:xfrm>
            <a:off x="457200" y="911259"/>
            <a:ext cx="8229600" cy="1984342"/>
          </a:xfrm>
        </p:spPr>
        <p:txBody>
          <a:bodyPr>
            <a:normAutofit/>
          </a:bodyPr>
          <a:lstStyle/>
          <a:p>
            <a:pPr marL="0" indent="0">
              <a:buNone/>
            </a:pPr>
            <a:r>
              <a:rPr lang="en-US" dirty="0"/>
              <a:t>If aprons are not available, what would you do?</a:t>
            </a:r>
          </a:p>
          <a:p>
            <a:pPr lvl="1">
              <a:buFont typeface="Arial" panose="020B0604020202020204" pitchFamily="34" charset="0"/>
              <a:buChar char="•"/>
            </a:pPr>
            <a:r>
              <a:rPr lang="en-US" dirty="0"/>
              <a:t>Make aprons from plastic sheeting, large trash bags, rubber coated or plastic cloth normally used to cover kitchen tables</a:t>
            </a:r>
          </a:p>
        </p:txBody>
      </p:sp>
      <p:pic>
        <p:nvPicPr>
          <p:cNvPr id="6" name="Picture 5"/>
          <p:cNvPicPr>
            <a:picLocks noChangeAspect="1"/>
          </p:cNvPicPr>
          <p:nvPr/>
        </p:nvPicPr>
        <p:blipFill>
          <a:blip r:embed="rId2"/>
          <a:stretch>
            <a:fillRect/>
          </a:stretch>
        </p:blipFill>
        <p:spPr>
          <a:xfrm>
            <a:off x="7162800" y="3634433"/>
            <a:ext cx="1708321" cy="2391714"/>
          </a:xfrm>
          <a:prstGeom prst="rect">
            <a:avLst/>
          </a:prstGeom>
          <a:solidFill>
            <a:schemeClr val="bg1"/>
          </a:solidFill>
          <a:ln w="25400">
            <a:solidFill>
              <a:schemeClr val="tx1"/>
            </a:solidFill>
          </a:ln>
        </p:spPr>
      </p:pic>
      <p:sp>
        <p:nvSpPr>
          <p:cNvPr id="7" name="Content Placeholder 2"/>
          <p:cNvSpPr txBox="1">
            <a:spLocks/>
          </p:cNvSpPr>
          <p:nvPr/>
        </p:nvSpPr>
        <p:spPr>
          <a:xfrm>
            <a:off x="457200" y="2978147"/>
            <a:ext cx="6705600" cy="3048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3000" dirty="0"/>
              <a:t>The apron should:</a:t>
            </a:r>
          </a:p>
          <a:p>
            <a:pPr lvl="2">
              <a:buFont typeface="Symbol" panose="05050102010706020507" pitchFamily="18" charset="2"/>
              <a:buChar char="-"/>
            </a:pPr>
            <a:r>
              <a:rPr lang="en-US" dirty="0"/>
              <a:t>Be impermeable to liquid</a:t>
            </a:r>
          </a:p>
          <a:p>
            <a:pPr lvl="2">
              <a:buFont typeface="Symbol" panose="05050102010706020507" pitchFamily="18" charset="2"/>
              <a:buChar char="-"/>
            </a:pPr>
            <a:r>
              <a:rPr lang="en-US" dirty="0"/>
              <a:t>Have hooks or ties that fasten around the neck </a:t>
            </a:r>
          </a:p>
          <a:p>
            <a:pPr lvl="2">
              <a:buFont typeface="Symbol" panose="05050102010706020507" pitchFamily="18" charset="2"/>
              <a:buChar char="-"/>
            </a:pPr>
            <a:r>
              <a:rPr lang="en-US" dirty="0"/>
              <a:t>Have ties at the waist that reach around and tie at the back</a:t>
            </a:r>
          </a:p>
          <a:p>
            <a:pPr lvl="2">
              <a:buFont typeface="Symbol" panose="05050102010706020507" pitchFamily="18" charset="2"/>
              <a:buChar char="-"/>
            </a:pPr>
            <a:r>
              <a:rPr lang="en-US" dirty="0"/>
              <a:t>Be long enough to cover the top of the boots to provide additional protection from spills running inside boots</a:t>
            </a:r>
          </a:p>
        </p:txBody>
      </p:sp>
    </p:spTree>
    <p:extLst>
      <p:ext uri="{BB962C8B-B14F-4D97-AF65-F5344CB8AC3E}">
        <p14:creationId xmlns:p14="http://schemas.microsoft.com/office/powerpoint/2010/main" val="5479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127"/>
            <a:ext cx="8386510" cy="567298"/>
          </a:xfrm>
        </p:spPr>
        <p:txBody>
          <a:bodyPr/>
          <a:lstStyle/>
          <a:p>
            <a:r>
              <a:rPr lang="en-US" b="1" dirty="0"/>
              <a:t>No Masks Available?</a:t>
            </a:r>
            <a:endParaRPr lang="en-GB" b="1" dirty="0"/>
          </a:p>
        </p:txBody>
      </p:sp>
      <p:sp>
        <p:nvSpPr>
          <p:cNvPr id="3" name="Content Placeholder 2"/>
          <p:cNvSpPr>
            <a:spLocks noGrp="1"/>
          </p:cNvSpPr>
          <p:nvPr>
            <p:ph idx="1"/>
          </p:nvPr>
        </p:nvSpPr>
        <p:spPr/>
        <p:txBody>
          <a:bodyPr/>
          <a:lstStyle/>
          <a:p>
            <a:pPr marL="0" indent="0">
              <a:buNone/>
            </a:pPr>
            <a:r>
              <a:rPr lang="en-US" dirty="0"/>
              <a:t>If a disposable mask is not available, what would you do?</a:t>
            </a:r>
          </a:p>
          <a:p>
            <a:r>
              <a:rPr lang="en-US" dirty="0"/>
              <a:t>Use a clean large cloth, such as a scarf or other material to cover the mouth and nose</a:t>
            </a:r>
          </a:p>
          <a:p>
            <a:pPr lvl="1"/>
            <a:r>
              <a:rPr lang="en-US" dirty="0"/>
              <a:t>Make sure it is tied securely</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4405312"/>
            <a:ext cx="4191000" cy="2095500"/>
          </a:xfrm>
          <a:prstGeom prst="rect">
            <a:avLst/>
          </a:prstGeom>
        </p:spPr>
      </p:pic>
    </p:spTree>
    <p:extLst>
      <p:ext uri="{BB962C8B-B14F-4D97-AF65-F5344CB8AC3E}">
        <p14:creationId xmlns:p14="http://schemas.microsoft.com/office/powerpoint/2010/main" val="16661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 y="-164005"/>
            <a:ext cx="8386510" cy="567298"/>
          </a:xfrm>
        </p:spPr>
        <p:txBody>
          <a:bodyPr>
            <a:normAutofit/>
          </a:bodyPr>
          <a:lstStyle/>
          <a:p>
            <a:r>
              <a:rPr lang="en-US" b="1" dirty="0"/>
              <a:t>No Goggles or Face Shield Available?</a:t>
            </a:r>
            <a:endParaRPr lang="en-GB" b="1" dirty="0"/>
          </a:p>
        </p:txBody>
      </p:sp>
      <p:sp>
        <p:nvSpPr>
          <p:cNvPr id="3" name="Content Placeholder 2"/>
          <p:cNvSpPr>
            <a:spLocks noGrp="1"/>
          </p:cNvSpPr>
          <p:nvPr>
            <p:ph idx="1"/>
          </p:nvPr>
        </p:nvSpPr>
        <p:spPr>
          <a:xfrm>
            <a:off x="310896" y="881496"/>
            <a:ext cx="8386509" cy="5785601"/>
          </a:xfrm>
        </p:spPr>
        <p:txBody>
          <a:bodyPr>
            <a:normAutofit/>
          </a:bodyPr>
          <a:lstStyle/>
          <a:p>
            <a:pPr marL="0" indent="0">
              <a:buNone/>
            </a:pPr>
            <a:r>
              <a:rPr lang="en-US" sz="2400" dirty="0"/>
              <a:t>If goggles or a face shield are not available, what would you do?</a:t>
            </a:r>
          </a:p>
          <a:p>
            <a:r>
              <a:rPr lang="en-US" sz="2400" dirty="0"/>
              <a:t>Obtain eyeglasses with clear lenses from a local eyeglass shop or in the market</a:t>
            </a:r>
          </a:p>
          <a:p>
            <a:pPr lvl="1"/>
            <a:r>
              <a:rPr lang="en-US" sz="2400" dirty="0"/>
              <a:t>Place ties on the ear holders </a:t>
            </a:r>
          </a:p>
          <a:p>
            <a:pPr lvl="1"/>
            <a:r>
              <a:rPr lang="en-US" sz="2400" dirty="0"/>
              <a:t>Tie the eyeglasses around the back of the head so they will not fall off when a healthcare worker bends over a patient</a:t>
            </a:r>
          </a:p>
          <a:p>
            <a:r>
              <a:rPr lang="en-US" sz="2400" dirty="0"/>
              <a:t>REMEMBER: The order of doffing is critical regardless of whether you are using standard issue or improvised PPE!</a:t>
            </a:r>
            <a:endParaRPr lang="en-GB"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954" y="4482852"/>
            <a:ext cx="1616075" cy="1616075"/>
          </a:xfrm>
          <a:prstGeom prst="rect">
            <a:avLst/>
          </a:prstGeom>
        </p:spPr>
      </p:pic>
    </p:spTree>
    <p:extLst>
      <p:ext uri="{BB962C8B-B14F-4D97-AF65-F5344CB8AC3E}">
        <p14:creationId xmlns:p14="http://schemas.microsoft.com/office/powerpoint/2010/main" val="29301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94699"/>
            <a:ext cx="8386510" cy="567298"/>
          </a:xfrm>
        </p:spPr>
        <p:txBody>
          <a:bodyPr/>
          <a:lstStyle/>
          <a:p>
            <a:r>
              <a:rPr lang="en-US" dirty="0"/>
              <a:t>Airborne Infection Isolation Room (AIIR) </a:t>
            </a:r>
          </a:p>
        </p:txBody>
      </p:sp>
      <p:sp>
        <p:nvSpPr>
          <p:cNvPr id="4" name="Content Placeholder 3"/>
          <p:cNvSpPr txBox="1">
            <a:spLocks noGrp="1"/>
          </p:cNvSpPr>
          <p:nvPr>
            <p:ph idx="1"/>
          </p:nvPr>
        </p:nvSpPr>
        <p:spPr>
          <a:xfrm>
            <a:off x="310896" y="649480"/>
            <a:ext cx="8386509" cy="830997"/>
          </a:xfrm>
          <a:prstGeom prst="rect">
            <a:avLst/>
          </a:prstGeom>
          <a:noFill/>
        </p:spPr>
        <p:txBody>
          <a:bodyPr wrap="square" rtlCol="0">
            <a:spAutoFit/>
          </a:bodyPr>
          <a:lstStyle/>
          <a:p>
            <a:pPr marL="0" indent="0">
              <a:buNone/>
            </a:pPr>
            <a:r>
              <a:rPr lang="en-US" sz="2400" dirty="0"/>
              <a:t>AIIR is an isolation room designed with special air handling and ventilation systems to prevent transmission of airborne infections</a:t>
            </a:r>
          </a:p>
        </p:txBody>
      </p:sp>
      <p:pic>
        <p:nvPicPr>
          <p:cNvPr id="5" name="Picture 4"/>
          <p:cNvPicPr>
            <a:picLocks noChangeAspect="1"/>
          </p:cNvPicPr>
          <p:nvPr/>
        </p:nvPicPr>
        <p:blipFill>
          <a:blip r:embed="rId3"/>
          <a:stretch>
            <a:fillRect/>
          </a:stretch>
        </p:blipFill>
        <p:spPr>
          <a:xfrm>
            <a:off x="1913350" y="1953953"/>
            <a:ext cx="5181600" cy="3981450"/>
          </a:xfrm>
          <a:prstGeom prst="rect">
            <a:avLst/>
          </a:prstGeom>
        </p:spPr>
      </p:pic>
      <p:sp>
        <p:nvSpPr>
          <p:cNvPr id="6" name="Rectangle 5"/>
          <p:cNvSpPr/>
          <p:nvPr/>
        </p:nvSpPr>
        <p:spPr>
          <a:xfrm>
            <a:off x="1219084" y="6039547"/>
            <a:ext cx="6570132" cy="461665"/>
          </a:xfrm>
          <a:prstGeom prst="rect">
            <a:avLst/>
          </a:prstGeom>
        </p:spPr>
        <p:txBody>
          <a:bodyPr wrap="square">
            <a:spAutoFit/>
          </a:bodyPr>
          <a:lstStyle/>
          <a:p>
            <a:r>
              <a:rPr lang="en-US" sz="1200" dirty="0"/>
              <a:t>https://www.researchgate.net/figure/44671285_fig1_Figure-1-An-illustration-of-the-currently-recommended-ventilation-design-for-airborne</a:t>
            </a:r>
          </a:p>
        </p:txBody>
      </p:sp>
    </p:spTree>
    <p:extLst>
      <p:ext uri="{BB962C8B-B14F-4D97-AF65-F5344CB8AC3E}">
        <p14:creationId xmlns:p14="http://schemas.microsoft.com/office/powerpoint/2010/main" val="5189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4" y="-118458"/>
            <a:ext cx="8386510" cy="567298"/>
          </a:xfrm>
        </p:spPr>
        <p:txBody>
          <a:bodyPr/>
          <a:lstStyle/>
          <a:p>
            <a:r>
              <a:rPr lang="en-US" dirty="0"/>
              <a:t> Discussion Questions</a:t>
            </a:r>
          </a:p>
        </p:txBody>
      </p:sp>
      <p:sp>
        <p:nvSpPr>
          <p:cNvPr id="3" name="Content Placeholder 2"/>
          <p:cNvSpPr>
            <a:spLocks noGrp="1"/>
          </p:cNvSpPr>
          <p:nvPr>
            <p:ph idx="1"/>
          </p:nvPr>
        </p:nvSpPr>
        <p:spPr>
          <a:xfrm>
            <a:off x="467806" y="1675528"/>
            <a:ext cx="8229600" cy="4525963"/>
          </a:xfrm>
        </p:spPr>
        <p:txBody>
          <a:bodyPr>
            <a:normAutofit/>
          </a:bodyPr>
          <a:lstStyle/>
          <a:p>
            <a:pPr marL="0" indent="0">
              <a:buNone/>
            </a:pPr>
            <a:endParaRPr lang="en-US" dirty="0">
              <a:solidFill>
                <a:srgbClr val="FF0000"/>
              </a:solidFill>
            </a:endParaRPr>
          </a:p>
          <a:p>
            <a:pPr marL="0" indent="0">
              <a:buNone/>
            </a:pPr>
            <a:r>
              <a:rPr lang="en-US" dirty="0"/>
              <a:t>How often do you have training on transmission-based procedures as part of your job?</a:t>
            </a:r>
          </a:p>
          <a:p>
            <a:pPr marL="0" indent="0">
              <a:buNone/>
            </a:pPr>
            <a:endParaRPr lang="en-US" dirty="0"/>
          </a:p>
          <a:p>
            <a:pPr marL="0" indent="0">
              <a:buNone/>
            </a:pPr>
            <a:r>
              <a:rPr lang="en-US" dirty="0"/>
              <a:t>How do transmission-based precautions work in your country or specific location for droplet and air-borne transmission specifically?</a:t>
            </a:r>
          </a:p>
          <a:p>
            <a:pPr marL="0" indent="0">
              <a:buNone/>
            </a:pPr>
            <a:endParaRPr lang="en-US" dirty="0">
              <a:solidFill>
                <a:srgbClr val="FF0000"/>
              </a:solidFill>
            </a:endParaRPr>
          </a:p>
          <a:p>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84804" y="483753"/>
            <a:ext cx="2422422" cy="1156862"/>
          </a:xfrm>
          <a:prstGeom prst="rect">
            <a:avLst/>
          </a:prstGeom>
        </p:spPr>
      </p:pic>
    </p:spTree>
    <p:extLst>
      <p:ext uri="{BB962C8B-B14F-4D97-AF65-F5344CB8AC3E}">
        <p14:creationId xmlns:p14="http://schemas.microsoft.com/office/powerpoint/2010/main" val="3434837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noAutofit/>
          </a:bodyPr>
          <a:lstStyle/>
          <a:p>
            <a:pPr algn="ctr"/>
            <a:r>
              <a:rPr lang="en-US" sz="4400" b="1" dirty="0">
                <a:solidFill>
                  <a:schemeClr val="tx1"/>
                </a:solidFill>
              </a:rPr>
              <a:t>Section 3</a:t>
            </a:r>
            <a:br>
              <a:rPr lang="en-US" sz="4400" b="1" dirty="0">
                <a:solidFill>
                  <a:schemeClr val="tx1"/>
                </a:solidFill>
              </a:rPr>
            </a:br>
            <a:r>
              <a:rPr lang="en-US" sz="4400" dirty="0">
                <a:solidFill>
                  <a:schemeClr val="tx1"/>
                </a:solidFill>
              </a:rPr>
              <a:t>IPC guideline for novel influenza A</a:t>
            </a:r>
            <a:endParaRPr lang="en-US" sz="4400" b="1" dirty="0">
              <a:solidFill>
                <a:schemeClr val="tx1"/>
              </a:solidFill>
            </a:endParaRPr>
          </a:p>
        </p:txBody>
      </p:sp>
    </p:spTree>
    <p:extLst>
      <p:ext uri="{BB962C8B-B14F-4D97-AF65-F5344CB8AC3E}">
        <p14:creationId xmlns:p14="http://schemas.microsoft.com/office/powerpoint/2010/main" val="4114924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6" y="-116989"/>
            <a:ext cx="8386510" cy="567298"/>
          </a:xfrm>
        </p:spPr>
        <p:txBody>
          <a:bodyPr/>
          <a:lstStyle/>
          <a:p>
            <a:r>
              <a:rPr lang="en-US" dirty="0"/>
              <a:t>WHO IPC Guideline for Avian Influenza</a:t>
            </a:r>
          </a:p>
        </p:txBody>
      </p:sp>
      <p:sp>
        <p:nvSpPr>
          <p:cNvPr id="3" name="Content Placeholder 2"/>
          <p:cNvSpPr>
            <a:spLocks noGrp="1"/>
          </p:cNvSpPr>
          <p:nvPr>
            <p:ph idx="1"/>
          </p:nvPr>
        </p:nvSpPr>
        <p:spPr>
          <a:xfrm>
            <a:off x="365488" y="940625"/>
            <a:ext cx="8229600" cy="1397842"/>
          </a:xfrm>
          <a:noFill/>
          <a:ln>
            <a:solidFill>
              <a:srgbClr val="002060"/>
            </a:solidFill>
          </a:ln>
        </p:spPr>
        <p:txBody>
          <a:bodyPr>
            <a:normAutofit/>
          </a:bodyPr>
          <a:lstStyle/>
          <a:p>
            <a:pPr marL="0" indent="0">
              <a:buNone/>
            </a:pPr>
            <a:r>
              <a:rPr lang="en-US" sz="2000" dirty="0"/>
              <a:t>Avian Influenza, Including Influenza A (H5N1), in Humans: WHO Interim Infection Control Guideline for Health Care Facilities</a:t>
            </a:r>
            <a:br>
              <a:rPr lang="en-US" sz="2000" dirty="0"/>
            </a:br>
            <a:r>
              <a:rPr lang="en-US" sz="2000" dirty="0">
                <a:hlinkClick r:id="rId3"/>
              </a:rPr>
              <a:t>http://www.wpro.who.int/emerging_diseases/documents/docs/AI_Inf_Control_Guide_10May2007.pdf</a:t>
            </a:r>
            <a:endParaRPr lang="en-US" sz="2400" dirty="0"/>
          </a:p>
          <a:p>
            <a:endParaRPr lang="en-US" sz="2400" dirty="0"/>
          </a:p>
        </p:txBody>
      </p:sp>
      <p:sp>
        <p:nvSpPr>
          <p:cNvPr id="4" name="Rectangle 3"/>
          <p:cNvSpPr/>
          <p:nvPr/>
        </p:nvSpPr>
        <p:spPr>
          <a:xfrm>
            <a:off x="800715" y="2751801"/>
            <a:ext cx="7359145" cy="1815882"/>
          </a:xfrm>
          <a:prstGeom prst="rect">
            <a:avLst/>
          </a:prstGeom>
        </p:spPr>
        <p:txBody>
          <a:bodyPr wrap="square">
            <a:spAutoFit/>
          </a:bodyPr>
          <a:lstStyle/>
          <a:p>
            <a:r>
              <a:rPr lang="en-US" sz="2800" dirty="0"/>
              <a:t>Published in 2007 – before H7N9 was identified</a:t>
            </a:r>
          </a:p>
          <a:p>
            <a:endParaRPr lang="en-US" sz="2800" dirty="0"/>
          </a:p>
          <a:p>
            <a:r>
              <a:rPr lang="en-US" sz="2800" dirty="0"/>
              <a:t>There may be higher risk of human-to-human transmission for H7N9 than H5N1</a:t>
            </a:r>
          </a:p>
        </p:txBody>
      </p:sp>
    </p:spTree>
    <p:extLst>
      <p:ext uri="{BB962C8B-B14F-4D97-AF65-F5344CB8AC3E}">
        <p14:creationId xmlns:p14="http://schemas.microsoft.com/office/powerpoint/2010/main" val="3448153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96" y="973037"/>
            <a:ext cx="8386509" cy="5785601"/>
          </a:xfrm>
        </p:spPr>
        <p:txBody>
          <a:bodyPr>
            <a:normAutofit/>
          </a:bodyPr>
          <a:lstStyle/>
          <a:p>
            <a:r>
              <a:rPr lang="en-US" dirty="0"/>
              <a:t>Standard Precautions and Droplet Precautions should be used in all healthcare facilities </a:t>
            </a:r>
          </a:p>
          <a:p>
            <a:endParaRPr lang="en-US" dirty="0"/>
          </a:p>
          <a:p>
            <a:r>
              <a:rPr lang="en-US" dirty="0"/>
              <a:t>For aerosol-generating procedures, apply Airborne Precautions</a:t>
            </a:r>
          </a:p>
          <a:p>
            <a:endParaRPr lang="en-US" dirty="0"/>
          </a:p>
          <a:p>
            <a:endParaRPr lang="en-US" dirty="0"/>
          </a:p>
        </p:txBody>
      </p:sp>
      <p:sp>
        <p:nvSpPr>
          <p:cNvPr id="5" name="Title 1"/>
          <p:cNvSpPr>
            <a:spLocks noGrp="1"/>
          </p:cNvSpPr>
          <p:nvPr>
            <p:ph type="title"/>
          </p:nvPr>
        </p:nvSpPr>
        <p:spPr>
          <a:xfrm>
            <a:off x="310896" y="-94699"/>
            <a:ext cx="8386510" cy="567298"/>
          </a:xfrm>
        </p:spPr>
        <p:txBody>
          <a:bodyPr/>
          <a:lstStyle/>
          <a:p>
            <a:r>
              <a:rPr lang="en-US" dirty="0"/>
              <a:t>WHO IPC Guideline for Avian Influenza</a:t>
            </a:r>
          </a:p>
        </p:txBody>
      </p:sp>
    </p:spTree>
    <p:extLst>
      <p:ext uri="{BB962C8B-B14F-4D97-AF65-F5344CB8AC3E}">
        <p14:creationId xmlns:p14="http://schemas.microsoft.com/office/powerpoint/2010/main" val="194437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7" y="479932"/>
            <a:ext cx="8543418" cy="567298"/>
          </a:xfrm>
        </p:spPr>
        <p:txBody>
          <a:bodyPr>
            <a:normAutofit fontScale="90000"/>
          </a:bodyPr>
          <a:lstStyle/>
          <a:p>
            <a:pPr algn="ctr"/>
            <a:r>
              <a:rPr lang="en-US" sz="4000" b="1" dirty="0">
                <a:solidFill>
                  <a:schemeClr val="tx1"/>
                </a:solidFill>
              </a:rPr>
              <a:t>Question</a:t>
            </a:r>
          </a:p>
        </p:txBody>
      </p:sp>
      <p:sp>
        <p:nvSpPr>
          <p:cNvPr id="3" name="Content Placeholder 2"/>
          <p:cNvSpPr>
            <a:spLocks noGrp="1"/>
          </p:cNvSpPr>
          <p:nvPr>
            <p:ph idx="1"/>
          </p:nvPr>
        </p:nvSpPr>
        <p:spPr>
          <a:xfrm>
            <a:off x="457200" y="1430866"/>
            <a:ext cx="8229600" cy="762000"/>
          </a:xfrm>
        </p:spPr>
        <p:txBody>
          <a:bodyPr>
            <a:normAutofit/>
          </a:bodyPr>
          <a:lstStyle/>
          <a:p>
            <a:pPr marL="0" indent="0">
              <a:buNone/>
            </a:pPr>
            <a:r>
              <a:rPr lang="en-US" altLang="en-US" b="1" dirty="0"/>
              <a:t>Why practice IPC in the healthcare  facility?</a:t>
            </a:r>
          </a:p>
        </p:txBody>
      </p:sp>
      <p:pic>
        <p:nvPicPr>
          <p:cNvPr id="8" name="Picture 7">
            <a:extLst>
              <a:ext uri="{FF2B5EF4-FFF2-40B4-BE49-F238E27FC236}">
                <a16:creationId xmlns:a16="http://schemas.microsoft.com/office/drawing/2014/main" id="{C8D93326-97DD-4134-9E4D-4A6999A20B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4338" y="2240280"/>
            <a:ext cx="4617720" cy="4617720"/>
          </a:xfrm>
          <a:prstGeom prst="rect">
            <a:avLst/>
          </a:prstGeom>
        </p:spPr>
      </p:pic>
    </p:spTree>
    <p:extLst>
      <p:ext uri="{BB962C8B-B14F-4D97-AF65-F5344CB8AC3E}">
        <p14:creationId xmlns:p14="http://schemas.microsoft.com/office/powerpoint/2010/main" val="2726701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2" y="-105090"/>
            <a:ext cx="8386510" cy="567298"/>
          </a:xfrm>
        </p:spPr>
        <p:txBody>
          <a:bodyPr/>
          <a:lstStyle/>
          <a:p>
            <a:r>
              <a:rPr lang="en-US" dirty="0"/>
              <a:t>Overview of Recommendations: Avian Influenza </a:t>
            </a:r>
          </a:p>
        </p:txBody>
      </p:sp>
      <p:sp>
        <p:nvSpPr>
          <p:cNvPr id="3" name="Content Placeholder 2"/>
          <p:cNvSpPr>
            <a:spLocks noGrp="1"/>
          </p:cNvSpPr>
          <p:nvPr>
            <p:ph idx="1"/>
          </p:nvPr>
        </p:nvSpPr>
        <p:spPr>
          <a:xfrm>
            <a:off x="310896" y="1001172"/>
            <a:ext cx="8386509" cy="5785601"/>
          </a:xfrm>
        </p:spPr>
        <p:txBody>
          <a:bodyPr>
            <a:normAutofit/>
          </a:bodyPr>
          <a:lstStyle/>
          <a:p>
            <a:r>
              <a:rPr lang="en-US" dirty="0"/>
              <a:t>Minimize exposures upon arrival </a:t>
            </a:r>
          </a:p>
          <a:p>
            <a:r>
              <a:rPr lang="en-US" dirty="0"/>
              <a:t>Isolation or patient placement </a:t>
            </a:r>
          </a:p>
          <a:p>
            <a:r>
              <a:rPr lang="en-US" dirty="0"/>
              <a:t>PPE </a:t>
            </a:r>
          </a:p>
          <a:p>
            <a:r>
              <a:rPr lang="en-US" dirty="0"/>
              <a:t>Precautions for aerosol-generating procedures</a:t>
            </a:r>
          </a:p>
          <a:p>
            <a:r>
              <a:rPr lang="en-US" dirty="0"/>
              <a:t>Visitor access </a:t>
            </a:r>
          </a:p>
          <a:p>
            <a:r>
              <a:rPr lang="en-US" dirty="0"/>
              <a:t>Environmental cleaning </a:t>
            </a:r>
          </a:p>
          <a:p>
            <a:r>
              <a:rPr lang="en-US" dirty="0"/>
              <a:t>Monitor exposed healthcare personnel </a:t>
            </a:r>
          </a:p>
        </p:txBody>
      </p:sp>
    </p:spTree>
    <p:extLst>
      <p:ext uri="{BB962C8B-B14F-4D97-AF65-F5344CB8AC3E}">
        <p14:creationId xmlns:p14="http://schemas.microsoft.com/office/powerpoint/2010/main" val="163147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4" y="-118458"/>
            <a:ext cx="8386510" cy="567298"/>
          </a:xfrm>
        </p:spPr>
        <p:txBody>
          <a:bodyPr/>
          <a:lstStyle/>
          <a:p>
            <a:r>
              <a:rPr lang="en-US" dirty="0"/>
              <a:t> Discussion Questions</a:t>
            </a:r>
          </a:p>
        </p:txBody>
      </p:sp>
      <p:sp>
        <p:nvSpPr>
          <p:cNvPr id="3" name="Content Placeholder 2"/>
          <p:cNvSpPr>
            <a:spLocks noGrp="1"/>
          </p:cNvSpPr>
          <p:nvPr>
            <p:ph idx="1"/>
          </p:nvPr>
        </p:nvSpPr>
        <p:spPr>
          <a:xfrm>
            <a:off x="467806" y="1675528"/>
            <a:ext cx="8229600" cy="4525963"/>
          </a:xfrm>
        </p:spPr>
        <p:txBody>
          <a:bodyPr>
            <a:normAutofit fontScale="85000" lnSpcReduction="10000"/>
          </a:bodyPr>
          <a:lstStyle/>
          <a:p>
            <a:pPr marL="0" indent="0">
              <a:buNone/>
            </a:pPr>
            <a:r>
              <a:rPr lang="en-US" dirty="0"/>
              <a:t>Is following any of the WHO recommendations problematic in your country or specific location?</a:t>
            </a:r>
          </a:p>
          <a:p>
            <a:r>
              <a:rPr lang="en-US" dirty="0"/>
              <a:t>	e.g., limiting/controlling visitor access, access   </a:t>
            </a:r>
          </a:p>
          <a:p>
            <a:pPr marL="0" indent="0">
              <a:buNone/>
            </a:pPr>
            <a:r>
              <a:rPr lang="en-US" dirty="0"/>
              <a:t>     to PPE, lack of sufficient space for isolation, lack of </a:t>
            </a:r>
          </a:p>
          <a:p>
            <a:pPr marL="0" indent="0">
              <a:buNone/>
            </a:pPr>
            <a:r>
              <a:rPr lang="en-US" dirty="0"/>
              <a:t>     proper cleaning supplies/equipment, etc.?</a:t>
            </a:r>
          </a:p>
          <a:p>
            <a:pPr marL="0" indent="0">
              <a:buNone/>
            </a:pPr>
            <a:endParaRPr lang="en-US" dirty="0"/>
          </a:p>
          <a:p>
            <a:pPr marL="0" indent="0">
              <a:buNone/>
            </a:pPr>
            <a:r>
              <a:rPr lang="en-US" dirty="0"/>
              <a:t>If certain WHO recommendations are difficult to follow where you work, why is this and what do you think is needed to make the recommendations easier to follow/implement?</a:t>
            </a:r>
          </a:p>
          <a:p>
            <a:pPr marL="0" indent="0">
              <a:buNone/>
            </a:pPr>
            <a:endParaRPr lang="en-US" dirty="0">
              <a:solidFill>
                <a:srgbClr val="FF0000"/>
              </a:solidFill>
            </a:endParaRPr>
          </a:p>
          <a:p>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84804" y="483753"/>
            <a:ext cx="2422422" cy="1156862"/>
          </a:xfrm>
          <a:prstGeom prst="rect">
            <a:avLst/>
          </a:prstGeom>
        </p:spPr>
      </p:pic>
    </p:spTree>
    <p:extLst>
      <p:ext uri="{BB962C8B-B14F-4D97-AF65-F5344CB8AC3E}">
        <p14:creationId xmlns:p14="http://schemas.microsoft.com/office/powerpoint/2010/main" val="1315711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3" y="-58838"/>
            <a:ext cx="8386510" cy="567298"/>
          </a:xfrm>
        </p:spPr>
        <p:txBody>
          <a:bodyPr>
            <a:noAutofit/>
          </a:bodyPr>
          <a:lstStyle/>
          <a:p>
            <a:r>
              <a:rPr lang="en-US" sz="2000" dirty="0"/>
              <a:t>Minimize Potential Exposures upon Arrival at Health Care Facility</a:t>
            </a:r>
            <a:br>
              <a:rPr lang="en-US" sz="2000" dirty="0"/>
            </a:br>
            <a:endParaRPr lang="en-US" sz="2000" dirty="0"/>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Respiratory hygiene and cough etiquette for all</a:t>
            </a:r>
          </a:p>
          <a:p>
            <a:endParaRPr lang="en-US" dirty="0">
              <a:solidFill>
                <a:schemeClr val="tx1"/>
              </a:solidFill>
            </a:endParaRPr>
          </a:p>
          <a:p>
            <a:endParaRPr lang="en-US" dirty="0"/>
          </a:p>
          <a:p>
            <a:endParaRPr lang="en-US" dirty="0">
              <a:solidFill>
                <a:schemeClr val="tx1"/>
              </a:solidFill>
            </a:endParaRPr>
          </a:p>
          <a:p>
            <a:endParaRPr lang="en-US" dirty="0"/>
          </a:p>
          <a:p>
            <a:pPr marL="0" indent="0">
              <a:buNone/>
            </a:pPr>
            <a:r>
              <a:rPr lang="en-US" dirty="0"/>
              <a:t>M</a:t>
            </a:r>
            <a:r>
              <a:rPr lang="en-US" dirty="0">
                <a:solidFill>
                  <a:schemeClr val="tx1"/>
                </a:solidFill>
              </a:rPr>
              <a:t>ask for patients with </a:t>
            </a:r>
            <a:r>
              <a:rPr lang="en-US" dirty="0"/>
              <a:t>flu</a:t>
            </a:r>
            <a:r>
              <a:rPr lang="en-US" dirty="0">
                <a:solidFill>
                  <a:schemeClr val="tx1"/>
                </a:solidFill>
              </a:rPr>
              <a:t> symptoms </a:t>
            </a:r>
          </a:p>
          <a:p>
            <a:pPr lvl="1"/>
            <a:endParaRPr lang="en-US" dirty="0"/>
          </a:p>
        </p:txBody>
      </p:sp>
      <p:pic>
        <p:nvPicPr>
          <p:cNvPr id="10" name="Picture 9">
            <a:extLst>
              <a:ext uri="{FF2B5EF4-FFF2-40B4-BE49-F238E27FC236}">
                <a16:creationId xmlns:a16="http://schemas.microsoft.com/office/drawing/2014/main" id="{95F21FFE-690C-4142-9B6C-DF6AEC184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961" y="4101737"/>
            <a:ext cx="2134515" cy="2270761"/>
          </a:xfrm>
          <a:prstGeom prst="rect">
            <a:avLst/>
          </a:prstGeom>
        </p:spPr>
      </p:pic>
      <p:pic>
        <p:nvPicPr>
          <p:cNvPr id="12" name="Picture 11">
            <a:extLst>
              <a:ext uri="{FF2B5EF4-FFF2-40B4-BE49-F238E27FC236}">
                <a16:creationId xmlns:a16="http://schemas.microsoft.com/office/drawing/2014/main" id="{02F2D306-4EFF-400D-9F72-408D4200E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933" y="4304459"/>
            <a:ext cx="2756265" cy="1841185"/>
          </a:xfrm>
          <a:prstGeom prst="rect">
            <a:avLst/>
          </a:prstGeom>
        </p:spPr>
      </p:pic>
      <p:pic>
        <p:nvPicPr>
          <p:cNvPr id="14" name="Picture 13">
            <a:extLst>
              <a:ext uri="{FF2B5EF4-FFF2-40B4-BE49-F238E27FC236}">
                <a16:creationId xmlns:a16="http://schemas.microsoft.com/office/drawing/2014/main" id="{26735E42-FACC-4DF8-85AA-3020954ED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423" y="1648096"/>
            <a:ext cx="1807025" cy="1807025"/>
          </a:xfrm>
          <a:prstGeom prst="rect">
            <a:avLst/>
          </a:prstGeom>
        </p:spPr>
      </p:pic>
      <p:pic>
        <p:nvPicPr>
          <p:cNvPr id="16" name="Picture 15">
            <a:extLst>
              <a:ext uri="{FF2B5EF4-FFF2-40B4-BE49-F238E27FC236}">
                <a16:creationId xmlns:a16="http://schemas.microsoft.com/office/drawing/2014/main" id="{7864E3DF-34BA-4E04-B3CA-F69AC2C423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9268" y="1595413"/>
            <a:ext cx="2705127" cy="1807025"/>
          </a:xfrm>
          <a:prstGeom prst="rect">
            <a:avLst/>
          </a:prstGeom>
        </p:spPr>
      </p:pic>
    </p:spTree>
    <p:extLst>
      <p:ext uri="{BB962C8B-B14F-4D97-AF65-F5344CB8AC3E}">
        <p14:creationId xmlns:p14="http://schemas.microsoft.com/office/powerpoint/2010/main" val="4054001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pPr marL="0" indent="0">
              <a:buNone/>
            </a:pPr>
            <a:r>
              <a:rPr lang="en-US" dirty="0"/>
              <a:t>Early recognition and isolation of cases</a:t>
            </a:r>
          </a:p>
          <a:p>
            <a:pPr marL="800100" indent="-457200">
              <a:buFont typeface="Arial" panose="020B0604020202020204" pitchFamily="34" charset="0"/>
              <a:buChar char="•"/>
            </a:pPr>
            <a:r>
              <a:rPr lang="en-US" dirty="0"/>
              <a:t>Droplet precautions for flu symptoms</a:t>
            </a:r>
          </a:p>
          <a:p>
            <a:pPr marL="800100" indent="-457200">
              <a:buFont typeface="Arial" panose="020B0604020202020204" pitchFamily="34" charset="0"/>
              <a:buChar char="•"/>
            </a:pPr>
            <a:r>
              <a:rPr lang="en-US" dirty="0">
                <a:solidFill>
                  <a:schemeClr val="tx1"/>
                </a:solidFill>
              </a:rPr>
              <a:t>Separate patients with flu symptoms </a:t>
            </a:r>
          </a:p>
          <a:p>
            <a:endParaRPr lang="en-US" dirty="0">
              <a:solidFill>
                <a:schemeClr val="tx1"/>
              </a:solidFill>
            </a:endParaRP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5A0B2903-EA33-4588-8EEB-17FC9BC92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73" y="3383280"/>
            <a:ext cx="2545864" cy="2708366"/>
          </a:xfrm>
          <a:prstGeom prst="rect">
            <a:avLst/>
          </a:prstGeom>
        </p:spPr>
      </p:pic>
      <p:pic>
        <p:nvPicPr>
          <p:cNvPr id="9" name="Picture 8">
            <a:extLst>
              <a:ext uri="{FF2B5EF4-FFF2-40B4-BE49-F238E27FC236}">
                <a16:creationId xmlns:a16="http://schemas.microsoft.com/office/drawing/2014/main" id="{5C89900C-FFA3-4B16-B384-69F97FCDC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343" y="3450771"/>
            <a:ext cx="2708366" cy="2708366"/>
          </a:xfrm>
          <a:prstGeom prst="rect">
            <a:avLst/>
          </a:prstGeom>
        </p:spPr>
      </p:pic>
      <p:sp>
        <p:nvSpPr>
          <p:cNvPr id="8" name="Title 1"/>
          <p:cNvSpPr>
            <a:spLocks noGrp="1"/>
          </p:cNvSpPr>
          <p:nvPr>
            <p:ph type="title"/>
          </p:nvPr>
        </p:nvSpPr>
        <p:spPr>
          <a:xfrm>
            <a:off x="73943" y="-58838"/>
            <a:ext cx="8386510" cy="567298"/>
          </a:xfrm>
        </p:spPr>
        <p:txBody>
          <a:bodyPr>
            <a:noAutofit/>
          </a:bodyPr>
          <a:lstStyle/>
          <a:p>
            <a:r>
              <a:rPr lang="en-US" sz="2000" dirty="0"/>
              <a:t>Minimize Potential Exposures upon Arrival at Health Care Facility</a:t>
            </a:r>
            <a:br>
              <a:rPr lang="en-US" sz="2000" dirty="0"/>
            </a:br>
            <a:endParaRPr lang="en-US" sz="2000" dirty="0"/>
          </a:p>
        </p:txBody>
      </p:sp>
    </p:spTree>
    <p:extLst>
      <p:ext uri="{BB962C8B-B14F-4D97-AF65-F5344CB8AC3E}">
        <p14:creationId xmlns:p14="http://schemas.microsoft.com/office/powerpoint/2010/main" val="1773355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16"/>
            <a:ext cx="8386510" cy="567298"/>
          </a:xfrm>
        </p:spPr>
        <p:txBody>
          <a:bodyPr>
            <a:normAutofit fontScale="90000"/>
          </a:bodyPr>
          <a:lstStyle/>
          <a:p>
            <a:r>
              <a:rPr lang="en-US" dirty="0"/>
              <a:t>Isolation or Patient Placement </a:t>
            </a:r>
            <a:br>
              <a:rPr lang="en-US" dirty="0"/>
            </a:br>
            <a:endParaRPr lang="en-US" dirty="0"/>
          </a:p>
        </p:txBody>
      </p:sp>
      <p:sp>
        <p:nvSpPr>
          <p:cNvPr id="3" name="Content Placeholder 2"/>
          <p:cNvSpPr>
            <a:spLocks noGrp="1"/>
          </p:cNvSpPr>
          <p:nvPr>
            <p:ph idx="1"/>
          </p:nvPr>
        </p:nvSpPr>
        <p:spPr/>
        <p:txBody>
          <a:bodyPr>
            <a:normAutofit/>
          </a:bodyPr>
          <a:lstStyle/>
          <a:p>
            <a:r>
              <a:rPr lang="en-US" dirty="0"/>
              <a:t>Place a patient in an adequately ventilated single room*</a:t>
            </a:r>
          </a:p>
          <a:p>
            <a:endParaRPr lang="en-US" dirty="0"/>
          </a:p>
          <a:p>
            <a:r>
              <a:rPr lang="en-US" dirty="0"/>
              <a:t>If a single room is not available, </a:t>
            </a:r>
            <a:r>
              <a:rPr lang="en-US" dirty="0" err="1"/>
              <a:t>cohorting</a:t>
            </a:r>
            <a:r>
              <a:rPr lang="en-US" dirty="0"/>
              <a:t> patients in designated room</a:t>
            </a:r>
          </a:p>
          <a:p>
            <a:endParaRPr lang="en-US" dirty="0"/>
          </a:p>
        </p:txBody>
      </p:sp>
      <p:pic>
        <p:nvPicPr>
          <p:cNvPr id="4" name="Picture 3"/>
          <p:cNvPicPr>
            <a:picLocks noChangeAspect="1"/>
          </p:cNvPicPr>
          <p:nvPr/>
        </p:nvPicPr>
        <p:blipFill>
          <a:blip r:embed="rId3"/>
          <a:stretch>
            <a:fillRect/>
          </a:stretch>
        </p:blipFill>
        <p:spPr>
          <a:xfrm>
            <a:off x="2319579" y="3523431"/>
            <a:ext cx="3985506" cy="2999999"/>
          </a:xfrm>
          <a:prstGeom prst="rect">
            <a:avLst/>
          </a:prstGeom>
        </p:spPr>
      </p:pic>
      <p:sp>
        <p:nvSpPr>
          <p:cNvPr id="5" name="Rectangle 4"/>
          <p:cNvSpPr/>
          <p:nvPr/>
        </p:nvSpPr>
        <p:spPr>
          <a:xfrm>
            <a:off x="2319579" y="6611779"/>
            <a:ext cx="7213598" cy="246221"/>
          </a:xfrm>
          <a:prstGeom prst="rect">
            <a:avLst/>
          </a:prstGeom>
        </p:spPr>
        <p:txBody>
          <a:bodyPr wrap="square">
            <a:spAutoFit/>
          </a:bodyPr>
          <a:lstStyle/>
          <a:p>
            <a:r>
              <a:rPr lang="en-US" sz="1000" dirty="0"/>
              <a:t>https://www.google.com/search?biw=1680&amp;bih=944&amp;tbm=isch&amp;sa=1&amp;q=cohort+rooms+for+flu&amp;oq=cohort+rooms+for+flu&amp;gs</a:t>
            </a:r>
          </a:p>
        </p:txBody>
      </p:sp>
    </p:spTree>
    <p:extLst>
      <p:ext uri="{BB962C8B-B14F-4D97-AF65-F5344CB8AC3E}">
        <p14:creationId xmlns:p14="http://schemas.microsoft.com/office/powerpoint/2010/main" val="273273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617"/>
            <a:ext cx="8386510" cy="567298"/>
          </a:xfrm>
        </p:spPr>
        <p:txBody>
          <a:bodyPr>
            <a:normAutofit fontScale="90000"/>
          </a:bodyPr>
          <a:lstStyle/>
          <a:p>
            <a:r>
              <a:rPr lang="en-US" dirty="0"/>
              <a:t>Isolation or Patient Placement </a:t>
            </a:r>
            <a:br>
              <a:rPr lang="en-US" dirty="0"/>
            </a:br>
            <a:endParaRPr lang="en-US" dirty="0"/>
          </a:p>
        </p:txBody>
      </p:sp>
      <p:sp>
        <p:nvSpPr>
          <p:cNvPr id="3" name="Content Placeholder 2"/>
          <p:cNvSpPr>
            <a:spLocks noGrp="1"/>
          </p:cNvSpPr>
          <p:nvPr>
            <p:ph idx="1"/>
          </p:nvPr>
        </p:nvSpPr>
        <p:spPr>
          <a:xfrm>
            <a:off x="310896" y="1029308"/>
            <a:ext cx="8386509" cy="5785601"/>
          </a:xfrm>
        </p:spPr>
        <p:txBody>
          <a:bodyPr>
            <a:normAutofit/>
          </a:bodyPr>
          <a:lstStyle/>
          <a:p>
            <a:r>
              <a:rPr lang="en-US" dirty="0"/>
              <a:t>Limit patient movement in the facility as much as possible</a:t>
            </a:r>
          </a:p>
          <a:p>
            <a:endParaRPr lang="en-US" dirty="0"/>
          </a:p>
          <a:p>
            <a:r>
              <a:rPr lang="en-US" dirty="0"/>
              <a:t>Limit the number of persons entering the isolation room</a:t>
            </a:r>
          </a:p>
          <a:p>
            <a:endParaRPr lang="en-US" dirty="0"/>
          </a:p>
          <a:p>
            <a:r>
              <a:rPr lang="en-US" dirty="0"/>
              <a:t>Keep &gt;1m distance between beds</a:t>
            </a:r>
          </a:p>
          <a:p>
            <a:endParaRPr lang="en-US" dirty="0"/>
          </a:p>
          <a:p>
            <a:endParaRPr lang="en-US" dirty="0"/>
          </a:p>
        </p:txBody>
      </p:sp>
    </p:spTree>
    <p:extLst>
      <p:ext uri="{BB962C8B-B14F-4D97-AF65-F5344CB8AC3E}">
        <p14:creationId xmlns:p14="http://schemas.microsoft.com/office/powerpoint/2010/main" val="10305986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3" y="-21962"/>
            <a:ext cx="8386510" cy="567298"/>
          </a:xfrm>
        </p:spPr>
        <p:txBody>
          <a:bodyPr>
            <a:normAutofit/>
          </a:bodyPr>
          <a:lstStyle/>
          <a:p>
            <a:r>
              <a:rPr lang="en-US" sz="2200" dirty="0"/>
              <a:t>Discussion Question</a:t>
            </a:r>
          </a:p>
        </p:txBody>
      </p:sp>
      <p:sp>
        <p:nvSpPr>
          <p:cNvPr id="3" name="Content Placeholder 2"/>
          <p:cNvSpPr>
            <a:spLocks noGrp="1"/>
          </p:cNvSpPr>
          <p:nvPr>
            <p:ph idx="1"/>
          </p:nvPr>
        </p:nvSpPr>
        <p:spPr/>
        <p:txBody>
          <a:bodyPr/>
          <a:lstStyle/>
          <a:p>
            <a:pPr marL="0" indent="0">
              <a:buNone/>
            </a:pPr>
            <a:r>
              <a:rPr lang="en-US" dirty="0"/>
              <a:t>What infection precautions do you need to provide care to confirmed, probable, or patient under investigation (PUI)?</a:t>
            </a:r>
          </a:p>
        </p:txBody>
      </p:sp>
      <p:pic>
        <p:nvPicPr>
          <p:cNvPr id="7" name="Picture 6">
            <a:extLst>
              <a:ext uri="{FF2B5EF4-FFF2-40B4-BE49-F238E27FC236}">
                <a16:creationId xmlns:a16="http://schemas.microsoft.com/office/drawing/2014/main" id="{AC5A8D03-CF7F-47AF-9925-50E7D52BF7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0489" y="2460690"/>
            <a:ext cx="4745709" cy="4397310"/>
          </a:xfrm>
          <a:prstGeom prst="rect">
            <a:avLst/>
          </a:prstGeom>
        </p:spPr>
      </p:pic>
      <p:pic>
        <p:nvPicPr>
          <p:cNvPr id="9" name="Picture 8">
            <a:extLst>
              <a:ext uri="{FF2B5EF4-FFF2-40B4-BE49-F238E27FC236}">
                <a16:creationId xmlns:a16="http://schemas.microsoft.com/office/drawing/2014/main" id="{4D46B951-E80E-487C-88C6-34069D7F44F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81252" y="2356546"/>
            <a:ext cx="2502835" cy="2502835"/>
          </a:xfrm>
          <a:prstGeom prst="rect">
            <a:avLst/>
          </a:prstGeom>
        </p:spPr>
      </p:pic>
    </p:spTree>
    <p:extLst>
      <p:ext uri="{BB962C8B-B14F-4D97-AF65-F5344CB8AC3E}">
        <p14:creationId xmlns:p14="http://schemas.microsoft.com/office/powerpoint/2010/main" val="2746317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1962"/>
            <a:ext cx="7929993" cy="484806"/>
          </a:xfrm>
        </p:spPr>
        <p:txBody>
          <a:bodyPr>
            <a:noAutofit/>
          </a:bodyPr>
          <a:lstStyle/>
          <a:p>
            <a:r>
              <a:rPr lang="en-US" sz="2000" dirty="0"/>
              <a:t>Discussion Question -  answer</a:t>
            </a:r>
            <a:br>
              <a:rPr lang="en-US" sz="2000" dirty="0"/>
            </a:br>
            <a:endParaRPr lang="en-US" sz="2000" dirty="0"/>
          </a:p>
        </p:txBody>
      </p:sp>
      <p:sp>
        <p:nvSpPr>
          <p:cNvPr id="4" name="Content Placeholder 2"/>
          <p:cNvSpPr>
            <a:spLocks noGrp="1"/>
          </p:cNvSpPr>
          <p:nvPr>
            <p:ph idx="1"/>
          </p:nvPr>
        </p:nvSpPr>
        <p:spPr>
          <a:xfrm>
            <a:off x="310896" y="878080"/>
            <a:ext cx="8386509" cy="5785601"/>
          </a:xfrm>
        </p:spPr>
        <p:txBody>
          <a:bodyPr>
            <a:normAutofit/>
          </a:bodyPr>
          <a:lstStyle/>
          <a:p>
            <a:pPr marL="0" indent="0">
              <a:buNone/>
            </a:pPr>
            <a:r>
              <a:rPr lang="en-US" b="1" dirty="0"/>
              <a:t>Question:  </a:t>
            </a:r>
            <a:r>
              <a:rPr lang="en-US" dirty="0"/>
              <a:t>What infection precautions do you need to provide care to confirmed, probable, or patient under investigation (PUI)?</a:t>
            </a:r>
          </a:p>
          <a:p>
            <a:pPr marL="0" indent="0">
              <a:buNone/>
            </a:pPr>
            <a:endParaRPr lang="en-US" dirty="0"/>
          </a:p>
          <a:p>
            <a:pPr marL="0" indent="0">
              <a:buNone/>
            </a:pPr>
            <a:endParaRPr lang="en-US" dirty="0"/>
          </a:p>
          <a:p>
            <a:pPr marL="0" indent="0">
              <a:buNone/>
            </a:pPr>
            <a:r>
              <a:rPr lang="en-US" b="1" dirty="0"/>
              <a:t>Answer: </a:t>
            </a:r>
            <a:r>
              <a:rPr lang="en-US" dirty="0"/>
              <a:t>Standard Precautions PLUS Droplet Precautions at the minimum</a:t>
            </a:r>
          </a:p>
          <a:p>
            <a:pPr marL="0" indent="0">
              <a:buNone/>
            </a:pPr>
            <a:r>
              <a:rPr lang="en-US" dirty="0"/>
              <a:t> </a:t>
            </a:r>
          </a:p>
        </p:txBody>
      </p:sp>
    </p:spTree>
    <p:extLst>
      <p:ext uri="{BB962C8B-B14F-4D97-AF65-F5344CB8AC3E}">
        <p14:creationId xmlns:p14="http://schemas.microsoft.com/office/powerpoint/2010/main" val="27602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3" y="-21962"/>
            <a:ext cx="8386510" cy="567298"/>
          </a:xfrm>
        </p:spPr>
        <p:txBody>
          <a:bodyPr>
            <a:normAutofit/>
          </a:bodyPr>
          <a:lstStyle/>
          <a:p>
            <a:r>
              <a:rPr lang="en-US" sz="2200" dirty="0"/>
              <a:t>Discussion Question</a:t>
            </a:r>
          </a:p>
        </p:txBody>
      </p:sp>
      <p:sp>
        <p:nvSpPr>
          <p:cNvPr id="3" name="Content Placeholder 2"/>
          <p:cNvSpPr>
            <a:spLocks noGrp="1"/>
          </p:cNvSpPr>
          <p:nvPr>
            <p:ph idx="1"/>
          </p:nvPr>
        </p:nvSpPr>
        <p:spPr/>
        <p:txBody>
          <a:bodyPr/>
          <a:lstStyle/>
          <a:p>
            <a:pPr marL="0" indent="0">
              <a:buNone/>
            </a:pPr>
            <a:r>
              <a:rPr lang="en-US" dirty="0"/>
              <a:t>Upon entry into the isolation room, what PPE do you wear?</a:t>
            </a:r>
          </a:p>
        </p:txBody>
      </p:sp>
      <p:pic>
        <p:nvPicPr>
          <p:cNvPr id="7" name="Picture 6">
            <a:extLst>
              <a:ext uri="{FF2B5EF4-FFF2-40B4-BE49-F238E27FC236}">
                <a16:creationId xmlns:a16="http://schemas.microsoft.com/office/drawing/2014/main" id="{A2881D1F-0700-4DC1-857A-BE6CC57A93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86167" y="1854537"/>
            <a:ext cx="5385789" cy="4990400"/>
          </a:xfrm>
          <a:prstGeom prst="rect">
            <a:avLst/>
          </a:prstGeom>
        </p:spPr>
      </p:pic>
      <p:pic>
        <p:nvPicPr>
          <p:cNvPr id="9" name="Picture 8">
            <a:extLst>
              <a:ext uri="{FF2B5EF4-FFF2-40B4-BE49-F238E27FC236}">
                <a16:creationId xmlns:a16="http://schemas.microsoft.com/office/drawing/2014/main" id="{F6BD5AE0-059E-443A-A494-3B4CF3DB5E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28558" y="1469568"/>
            <a:ext cx="2945674" cy="2945674"/>
          </a:xfrm>
          <a:prstGeom prst="rect">
            <a:avLst/>
          </a:prstGeom>
        </p:spPr>
      </p:pic>
    </p:spTree>
    <p:extLst>
      <p:ext uri="{BB962C8B-B14F-4D97-AF65-F5344CB8AC3E}">
        <p14:creationId xmlns:p14="http://schemas.microsoft.com/office/powerpoint/2010/main" val="960330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1962"/>
            <a:ext cx="7929993" cy="484806"/>
          </a:xfrm>
        </p:spPr>
        <p:txBody>
          <a:bodyPr>
            <a:noAutofit/>
          </a:bodyPr>
          <a:lstStyle/>
          <a:p>
            <a:r>
              <a:rPr lang="en-US" sz="2000" dirty="0"/>
              <a:t>Discussion Question -  answer</a:t>
            </a:r>
          </a:p>
        </p:txBody>
      </p:sp>
      <p:sp>
        <p:nvSpPr>
          <p:cNvPr id="4" name="Content Placeholder 2"/>
          <p:cNvSpPr>
            <a:spLocks noGrp="1"/>
          </p:cNvSpPr>
          <p:nvPr>
            <p:ph idx="1"/>
          </p:nvPr>
        </p:nvSpPr>
        <p:spPr>
          <a:xfrm>
            <a:off x="310896" y="649480"/>
            <a:ext cx="8386509" cy="5785601"/>
          </a:xfrm>
        </p:spPr>
        <p:txBody>
          <a:bodyPr>
            <a:normAutofit/>
          </a:bodyPr>
          <a:lstStyle/>
          <a:p>
            <a:pPr marL="0" indent="0">
              <a:buNone/>
            </a:pPr>
            <a:r>
              <a:rPr lang="en-US" dirty="0"/>
              <a:t>Upon entry into the isolation room, what PPE do you wear?</a:t>
            </a:r>
          </a:p>
          <a:p>
            <a:pPr marL="0" indent="0">
              <a:buNone/>
            </a:pPr>
            <a:endParaRPr lang="en-US" dirty="0"/>
          </a:p>
          <a:p>
            <a:pPr marL="0" indent="0">
              <a:buNone/>
            </a:pPr>
            <a:r>
              <a:rPr lang="en-US" dirty="0"/>
              <a:t>Gloves, gown, mask, eye protection</a:t>
            </a:r>
          </a:p>
        </p:txBody>
      </p:sp>
      <p:sp>
        <p:nvSpPr>
          <p:cNvPr id="12" name="TextBox 11"/>
          <p:cNvSpPr txBox="1"/>
          <p:nvPr/>
        </p:nvSpPr>
        <p:spPr>
          <a:xfrm>
            <a:off x="3769065" y="5790720"/>
            <a:ext cx="1609543" cy="830997"/>
          </a:xfrm>
          <a:prstGeom prst="rect">
            <a:avLst/>
          </a:prstGeom>
          <a:noFill/>
        </p:spPr>
        <p:txBody>
          <a:bodyPr wrap="none" rtlCol="0">
            <a:spAutoFit/>
          </a:bodyPr>
          <a:lstStyle/>
          <a:p>
            <a:r>
              <a:rPr lang="en-US" sz="4800" dirty="0"/>
              <a:t>Why?</a:t>
            </a:r>
          </a:p>
        </p:txBody>
      </p:sp>
      <p:pic>
        <p:nvPicPr>
          <p:cNvPr id="7" name="Picture 6">
            <a:extLst>
              <a:ext uri="{FF2B5EF4-FFF2-40B4-BE49-F238E27FC236}">
                <a16:creationId xmlns:a16="http://schemas.microsoft.com/office/drawing/2014/main" id="{281E4DED-007F-49B2-8E04-D7393CD69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300" y="3574868"/>
            <a:ext cx="2087879" cy="1461515"/>
          </a:xfrm>
          <a:prstGeom prst="rect">
            <a:avLst/>
          </a:prstGeom>
        </p:spPr>
      </p:pic>
      <p:pic>
        <p:nvPicPr>
          <p:cNvPr id="9" name="Picture 8">
            <a:extLst>
              <a:ext uri="{FF2B5EF4-FFF2-40B4-BE49-F238E27FC236}">
                <a16:creationId xmlns:a16="http://schemas.microsoft.com/office/drawing/2014/main" id="{9AF0B53C-49B9-4986-8EE7-8F6077632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696" y="4037947"/>
            <a:ext cx="1981918" cy="1323921"/>
          </a:xfrm>
          <a:prstGeom prst="rect">
            <a:avLst/>
          </a:prstGeom>
        </p:spPr>
      </p:pic>
      <p:pic>
        <p:nvPicPr>
          <p:cNvPr id="15" name="Picture 14">
            <a:extLst>
              <a:ext uri="{FF2B5EF4-FFF2-40B4-BE49-F238E27FC236}">
                <a16:creationId xmlns:a16="http://schemas.microsoft.com/office/drawing/2014/main" id="{4326C0DB-39CE-4510-B7B5-ADE53E3AC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36" y="4037947"/>
            <a:ext cx="2221149" cy="1461516"/>
          </a:xfrm>
          <a:prstGeom prst="rect">
            <a:avLst/>
          </a:prstGeom>
        </p:spPr>
      </p:pic>
    </p:spTree>
    <p:extLst>
      <p:ext uri="{BB962C8B-B14F-4D97-AF65-F5344CB8AC3E}">
        <p14:creationId xmlns:p14="http://schemas.microsoft.com/office/powerpoint/2010/main" val="4674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83845" y="2560205"/>
            <a:ext cx="5635956" cy="3810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70C0"/>
              </a:buClr>
              <a:buFont typeface="Wingdings" panose="05000000000000000000" pitchFamily="2" charset="2"/>
              <a:buChar char="§"/>
            </a:pPr>
            <a:r>
              <a:rPr lang="en-US" dirty="0"/>
              <a:t>Pathogens are too small to see with the naked eye but can cause infections</a:t>
            </a:r>
          </a:p>
          <a:p>
            <a:pPr>
              <a:buClr>
                <a:srgbClr val="0070C0"/>
              </a:buClr>
              <a:buFont typeface="Wingdings" panose="05000000000000000000" pitchFamily="2" charset="2"/>
              <a:buChar char="§"/>
            </a:pPr>
            <a:endParaRPr lang="en-US" dirty="0"/>
          </a:p>
          <a:p>
            <a:pPr>
              <a:buClr>
                <a:srgbClr val="0070C0"/>
              </a:buClr>
              <a:buFont typeface="Wingdings" panose="05000000000000000000" pitchFamily="2" charset="2"/>
              <a:buChar char="§"/>
            </a:pPr>
            <a:r>
              <a:rPr lang="en-US" dirty="0"/>
              <a:t>You don’t know who has an infection</a:t>
            </a:r>
          </a:p>
          <a:p>
            <a:pPr>
              <a:buClr>
                <a:srgbClr val="0070C0"/>
              </a:buClr>
              <a:buFont typeface="Wingdings" panose="05000000000000000000" pitchFamily="2" charset="2"/>
              <a:buChar char="§"/>
            </a:pPr>
            <a:endParaRPr lang="en-US" dirty="0"/>
          </a:p>
          <a:p>
            <a:pPr>
              <a:buClr>
                <a:srgbClr val="0070C0"/>
              </a:buClr>
              <a:buFont typeface="Wingdings" panose="05000000000000000000" pitchFamily="2" charset="2"/>
              <a:buChar char="§"/>
            </a:pPr>
            <a:r>
              <a:rPr lang="en-US" dirty="0"/>
              <a:t>IPC can prevent spread of pathogens</a:t>
            </a:r>
          </a:p>
        </p:txBody>
      </p:sp>
      <p:sp>
        <p:nvSpPr>
          <p:cNvPr id="3" name="Content Placeholder 2"/>
          <p:cNvSpPr>
            <a:spLocks noGrp="1"/>
          </p:cNvSpPr>
          <p:nvPr>
            <p:ph idx="1"/>
          </p:nvPr>
        </p:nvSpPr>
        <p:spPr>
          <a:xfrm>
            <a:off x="457200" y="1428928"/>
            <a:ext cx="8229600" cy="715961"/>
          </a:xfrm>
        </p:spPr>
        <p:txBody>
          <a:bodyPr>
            <a:normAutofit/>
          </a:bodyPr>
          <a:lstStyle/>
          <a:p>
            <a:pPr marL="0" indent="0">
              <a:buNone/>
            </a:pPr>
            <a:r>
              <a:rPr lang="en-US" altLang="en-US" b="1" dirty="0"/>
              <a:t>Why practice IPC in the healthcare  facility?</a:t>
            </a:r>
          </a:p>
        </p:txBody>
      </p:sp>
      <p:pic>
        <p:nvPicPr>
          <p:cNvPr id="9" name="Picture 8">
            <a:extLst>
              <a:ext uri="{FF2B5EF4-FFF2-40B4-BE49-F238E27FC236}">
                <a16:creationId xmlns:a16="http://schemas.microsoft.com/office/drawing/2014/main" id="{5FB818D3-2912-421C-A82C-7FBC2BFBF7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6443" y="3455126"/>
            <a:ext cx="2762794" cy="2762794"/>
          </a:xfrm>
          <a:prstGeom prst="rect">
            <a:avLst/>
          </a:prstGeom>
        </p:spPr>
      </p:pic>
    </p:spTree>
    <p:extLst>
      <p:ext uri="{BB962C8B-B14F-4D97-AF65-F5344CB8AC3E}">
        <p14:creationId xmlns:p14="http://schemas.microsoft.com/office/powerpoint/2010/main" val="363258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09" y="-106138"/>
            <a:ext cx="8386510" cy="567298"/>
          </a:xfrm>
        </p:spPr>
        <p:txBody>
          <a:bodyPr>
            <a:normAutofit/>
          </a:bodyPr>
          <a:lstStyle/>
          <a:p>
            <a:r>
              <a:rPr lang="en-US" sz="2400" dirty="0"/>
              <a:t>Discussion Question</a:t>
            </a:r>
          </a:p>
        </p:txBody>
      </p:sp>
      <p:sp>
        <p:nvSpPr>
          <p:cNvPr id="3" name="Content Placeholder 2"/>
          <p:cNvSpPr>
            <a:spLocks noGrp="1"/>
          </p:cNvSpPr>
          <p:nvPr>
            <p:ph idx="1"/>
          </p:nvPr>
        </p:nvSpPr>
        <p:spPr/>
        <p:txBody>
          <a:bodyPr/>
          <a:lstStyle/>
          <a:p>
            <a:pPr marL="0" indent="0">
              <a:buNone/>
            </a:pPr>
            <a:r>
              <a:rPr lang="en-US" dirty="0"/>
              <a:t>What are examples of aerosol-generating procedures? </a:t>
            </a:r>
          </a:p>
        </p:txBody>
      </p:sp>
      <p:pic>
        <p:nvPicPr>
          <p:cNvPr id="7" name="Picture 6">
            <a:extLst>
              <a:ext uri="{FF2B5EF4-FFF2-40B4-BE49-F238E27FC236}">
                <a16:creationId xmlns:a16="http://schemas.microsoft.com/office/drawing/2014/main" id="{635FED56-1451-4A6D-A713-F20F52F5DA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90223" y="1916016"/>
            <a:ext cx="5333537" cy="4941984"/>
          </a:xfrm>
          <a:prstGeom prst="rect">
            <a:avLst/>
          </a:prstGeom>
        </p:spPr>
      </p:pic>
      <p:pic>
        <p:nvPicPr>
          <p:cNvPr id="9" name="Picture 8">
            <a:extLst>
              <a:ext uri="{FF2B5EF4-FFF2-40B4-BE49-F238E27FC236}">
                <a16:creationId xmlns:a16="http://schemas.microsoft.com/office/drawing/2014/main" id="{CE8FD2B5-14BC-47FF-83FA-01BEB1D809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2250" y="1926766"/>
            <a:ext cx="2475411" cy="2475411"/>
          </a:xfrm>
          <a:prstGeom prst="rect">
            <a:avLst/>
          </a:prstGeom>
        </p:spPr>
      </p:pic>
    </p:spTree>
    <p:extLst>
      <p:ext uri="{BB962C8B-B14F-4D97-AF65-F5344CB8AC3E}">
        <p14:creationId xmlns:p14="http://schemas.microsoft.com/office/powerpoint/2010/main" val="94740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 y="-110739"/>
            <a:ext cx="8386510" cy="567298"/>
          </a:xfrm>
        </p:spPr>
        <p:txBody>
          <a:bodyPr>
            <a:normAutofit/>
          </a:bodyPr>
          <a:lstStyle/>
          <a:p>
            <a:r>
              <a:rPr lang="en-US" sz="2400" dirty="0"/>
              <a:t>Discussion Question -  answer</a:t>
            </a:r>
          </a:p>
        </p:txBody>
      </p:sp>
      <p:sp>
        <p:nvSpPr>
          <p:cNvPr id="3" name="Content Placeholder 2"/>
          <p:cNvSpPr>
            <a:spLocks noGrp="1"/>
          </p:cNvSpPr>
          <p:nvPr>
            <p:ph idx="1"/>
          </p:nvPr>
        </p:nvSpPr>
        <p:spPr>
          <a:xfrm>
            <a:off x="310896" y="832361"/>
            <a:ext cx="8386509" cy="5785601"/>
          </a:xfrm>
        </p:spPr>
        <p:txBody>
          <a:bodyPr/>
          <a:lstStyle/>
          <a:p>
            <a:pPr marL="0" indent="0">
              <a:buNone/>
            </a:pPr>
            <a:r>
              <a:rPr lang="en-US" dirty="0"/>
              <a:t>What are examples of aerosol-generating procedures? </a:t>
            </a:r>
          </a:p>
          <a:p>
            <a:pPr marL="0" indent="0">
              <a:buNone/>
            </a:pPr>
            <a:endParaRPr lang="en-US" dirty="0"/>
          </a:p>
          <a:p>
            <a:r>
              <a:rPr lang="en-US" dirty="0"/>
              <a:t>Suctioning of airways</a:t>
            </a:r>
          </a:p>
          <a:p>
            <a:r>
              <a:rPr lang="en-US" dirty="0"/>
              <a:t>Elective intubation or extubation</a:t>
            </a:r>
          </a:p>
          <a:p>
            <a:r>
              <a:rPr lang="en-US" dirty="0"/>
              <a:t>Cardiopulmonary resuscitation</a:t>
            </a:r>
          </a:p>
          <a:p>
            <a:r>
              <a:rPr lang="en-US" dirty="0"/>
              <a:t>Bronchoscopy </a:t>
            </a:r>
          </a:p>
          <a:p>
            <a:r>
              <a:rPr lang="en-US" dirty="0"/>
              <a:t>Sputum induction</a:t>
            </a:r>
          </a:p>
          <a:p>
            <a:r>
              <a:rPr lang="en-US" dirty="0"/>
              <a:t>Autopsies</a:t>
            </a:r>
          </a:p>
        </p:txBody>
      </p:sp>
    </p:spTree>
    <p:extLst>
      <p:ext uri="{BB962C8B-B14F-4D97-AF65-F5344CB8AC3E}">
        <p14:creationId xmlns:p14="http://schemas.microsoft.com/office/powerpoint/2010/main" val="28921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124"/>
            <a:ext cx="8386510" cy="567298"/>
          </a:xfrm>
        </p:spPr>
        <p:txBody>
          <a:bodyPr>
            <a:normAutofit/>
          </a:bodyPr>
          <a:lstStyle/>
          <a:p>
            <a:r>
              <a:rPr lang="en-US" sz="2400" dirty="0"/>
              <a:t>Discussion Question</a:t>
            </a:r>
          </a:p>
        </p:txBody>
      </p:sp>
      <p:sp>
        <p:nvSpPr>
          <p:cNvPr id="3" name="Content Placeholder 2"/>
          <p:cNvSpPr>
            <a:spLocks noGrp="1"/>
          </p:cNvSpPr>
          <p:nvPr>
            <p:ph idx="1"/>
          </p:nvPr>
        </p:nvSpPr>
        <p:spPr/>
        <p:txBody>
          <a:bodyPr/>
          <a:lstStyle/>
          <a:p>
            <a:pPr marL="0" indent="0">
              <a:buNone/>
            </a:pPr>
            <a:r>
              <a:rPr lang="en-US" dirty="0"/>
              <a:t>Why do aerosol-generating procedures have a higher transmission risk? </a:t>
            </a:r>
          </a:p>
        </p:txBody>
      </p:sp>
      <p:pic>
        <p:nvPicPr>
          <p:cNvPr id="7" name="Picture 6">
            <a:extLst>
              <a:ext uri="{FF2B5EF4-FFF2-40B4-BE49-F238E27FC236}">
                <a16:creationId xmlns:a16="http://schemas.microsoft.com/office/drawing/2014/main" id="{24DF8D9C-B9C4-4F82-AF48-BC3C48380D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86167" y="2158092"/>
            <a:ext cx="5072280" cy="4699907"/>
          </a:xfrm>
          <a:prstGeom prst="rect">
            <a:avLst/>
          </a:prstGeom>
        </p:spPr>
      </p:pic>
      <p:pic>
        <p:nvPicPr>
          <p:cNvPr id="9" name="Picture 8">
            <a:extLst>
              <a:ext uri="{FF2B5EF4-FFF2-40B4-BE49-F238E27FC236}">
                <a16:creationId xmlns:a16="http://schemas.microsoft.com/office/drawing/2014/main" id="{6AB8F916-2DF6-4DA1-92FE-76C43AB9E0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11439" y="1763480"/>
            <a:ext cx="2756263" cy="2756263"/>
          </a:xfrm>
          <a:prstGeom prst="rect">
            <a:avLst/>
          </a:prstGeom>
        </p:spPr>
      </p:pic>
    </p:spTree>
    <p:extLst>
      <p:ext uri="{BB962C8B-B14F-4D97-AF65-F5344CB8AC3E}">
        <p14:creationId xmlns:p14="http://schemas.microsoft.com/office/powerpoint/2010/main" val="871595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351"/>
            <a:ext cx="8386510" cy="567298"/>
          </a:xfrm>
        </p:spPr>
        <p:txBody>
          <a:bodyPr>
            <a:normAutofit/>
          </a:bodyPr>
          <a:lstStyle/>
          <a:p>
            <a:r>
              <a:rPr lang="en-US" sz="2400" dirty="0"/>
              <a:t>Discussion Question -  answer</a:t>
            </a:r>
          </a:p>
        </p:txBody>
      </p:sp>
      <p:sp>
        <p:nvSpPr>
          <p:cNvPr id="3" name="Content Placeholder 2"/>
          <p:cNvSpPr>
            <a:spLocks noGrp="1"/>
          </p:cNvSpPr>
          <p:nvPr>
            <p:ph idx="1"/>
          </p:nvPr>
        </p:nvSpPr>
        <p:spPr/>
        <p:txBody>
          <a:bodyPr/>
          <a:lstStyle/>
          <a:p>
            <a:pPr marL="0" indent="0">
              <a:buNone/>
            </a:pPr>
            <a:r>
              <a:rPr lang="en-US" b="1" dirty="0"/>
              <a:t>Question: </a:t>
            </a:r>
            <a:r>
              <a:rPr lang="en-US" dirty="0"/>
              <a:t>Why do aerosol-generating procedures have a higher transmission risk? </a:t>
            </a:r>
          </a:p>
          <a:p>
            <a:pPr marL="0" indent="0">
              <a:buNone/>
            </a:pPr>
            <a:endParaRPr lang="en-US" dirty="0"/>
          </a:p>
          <a:p>
            <a:pPr marL="0" indent="0">
              <a:buNone/>
            </a:pPr>
            <a:r>
              <a:rPr lang="en-US" b="1" dirty="0"/>
              <a:t>Answer: </a:t>
            </a:r>
            <a:r>
              <a:rPr lang="en-US" dirty="0"/>
              <a:t>These procedures are more likely to generate higher concentrations of infectious respiratory aerosols than coughing, sneezing, talking, or breathing</a:t>
            </a:r>
          </a:p>
        </p:txBody>
      </p:sp>
    </p:spTree>
    <p:extLst>
      <p:ext uri="{BB962C8B-B14F-4D97-AF65-F5344CB8AC3E}">
        <p14:creationId xmlns:p14="http://schemas.microsoft.com/office/powerpoint/2010/main" val="31020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616"/>
            <a:ext cx="8386510" cy="567298"/>
          </a:xfrm>
        </p:spPr>
        <p:txBody>
          <a:bodyPr>
            <a:normAutofit/>
          </a:bodyPr>
          <a:lstStyle/>
          <a:p>
            <a:r>
              <a:rPr lang="en-US" sz="2400" dirty="0"/>
              <a:t>Precautions During Aerosol-generating Procedures</a:t>
            </a:r>
          </a:p>
        </p:txBody>
      </p:sp>
      <p:sp>
        <p:nvSpPr>
          <p:cNvPr id="6" name="Content Placeholder 5"/>
          <p:cNvSpPr>
            <a:spLocks noGrp="1"/>
          </p:cNvSpPr>
          <p:nvPr>
            <p:ph idx="1"/>
          </p:nvPr>
        </p:nvSpPr>
        <p:spPr/>
        <p:txBody>
          <a:bodyPr>
            <a:normAutofit lnSpcReduction="10000"/>
          </a:bodyPr>
          <a:lstStyle/>
          <a:p>
            <a:r>
              <a:rPr lang="en-US" dirty="0"/>
              <a:t>Conduct procedure only if medically necessary and cannot be postponed</a:t>
            </a:r>
          </a:p>
          <a:p>
            <a:endParaRPr lang="en-US" dirty="0"/>
          </a:p>
          <a:p>
            <a:r>
              <a:rPr lang="en-US" dirty="0"/>
              <a:t>Minimize number of HCP</a:t>
            </a:r>
          </a:p>
          <a:p>
            <a:endParaRPr lang="en-US" dirty="0"/>
          </a:p>
          <a:p>
            <a:r>
              <a:rPr lang="en-US" dirty="0"/>
              <a:t>Conduct procedures in an AIIR when available</a:t>
            </a:r>
          </a:p>
          <a:p>
            <a:endParaRPr lang="en-US" dirty="0"/>
          </a:p>
          <a:p>
            <a:r>
              <a:rPr lang="en-US" dirty="0"/>
              <a:t>Wear respiratory protection (N95 mask)</a:t>
            </a:r>
          </a:p>
          <a:p>
            <a:endParaRPr lang="en-US" dirty="0"/>
          </a:p>
          <a:p>
            <a:r>
              <a:rPr lang="en-US" dirty="0"/>
              <a:t>Conduct environmental cleaning following procedures</a:t>
            </a:r>
          </a:p>
        </p:txBody>
      </p:sp>
    </p:spTree>
    <p:extLst>
      <p:ext uri="{BB962C8B-B14F-4D97-AF65-F5344CB8AC3E}">
        <p14:creationId xmlns:p14="http://schemas.microsoft.com/office/powerpoint/2010/main" val="1089613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5" y="-110738"/>
            <a:ext cx="8386510" cy="567298"/>
          </a:xfrm>
        </p:spPr>
        <p:txBody>
          <a:bodyPr>
            <a:normAutofit fontScale="90000"/>
          </a:bodyPr>
          <a:lstStyle/>
          <a:p>
            <a:r>
              <a:rPr lang="en-US" dirty="0"/>
              <a:t>Visitors Access</a:t>
            </a:r>
            <a:br>
              <a:rPr lang="en-US" dirty="0"/>
            </a:br>
            <a:endParaRPr lang="en-US" dirty="0"/>
          </a:p>
        </p:txBody>
      </p:sp>
      <p:sp>
        <p:nvSpPr>
          <p:cNvPr id="3" name="Content Placeholder 2"/>
          <p:cNvSpPr>
            <a:spLocks noGrp="1"/>
          </p:cNvSpPr>
          <p:nvPr>
            <p:ph idx="1"/>
          </p:nvPr>
        </p:nvSpPr>
        <p:spPr/>
        <p:txBody>
          <a:bodyPr>
            <a:noAutofit/>
          </a:bodyPr>
          <a:lstStyle/>
          <a:p>
            <a:pPr marL="0" indent="0">
              <a:buNone/>
            </a:pPr>
            <a:r>
              <a:rPr lang="en-US" dirty="0"/>
              <a:t>Limit visitors</a:t>
            </a:r>
          </a:p>
          <a:p>
            <a:endParaRPr lang="en-US" dirty="0"/>
          </a:p>
          <a:p>
            <a:pPr marL="0" indent="0">
              <a:buNone/>
            </a:pPr>
            <a:r>
              <a:rPr lang="en-US" dirty="0"/>
              <a:t>Visits to isolation room should be scheduled, controlled, kept track of </a:t>
            </a:r>
          </a:p>
          <a:p>
            <a:pPr lvl="1"/>
            <a:r>
              <a:rPr lang="en-US" dirty="0">
                <a:solidFill>
                  <a:schemeClr val="tx1"/>
                </a:solidFill>
              </a:rPr>
              <a:t>Screening for flu symptoms before arriving in hospital </a:t>
            </a:r>
          </a:p>
          <a:p>
            <a:pPr lvl="1"/>
            <a:r>
              <a:rPr lang="en-US" dirty="0">
                <a:solidFill>
                  <a:schemeClr val="tx1"/>
                </a:solidFill>
              </a:rPr>
              <a:t>Providing instructions of precautions to visitors</a:t>
            </a:r>
          </a:p>
          <a:p>
            <a:pPr lvl="1"/>
            <a:r>
              <a:rPr lang="en-US" dirty="0">
                <a:solidFill>
                  <a:schemeClr val="tx1"/>
                </a:solidFill>
              </a:rPr>
              <a:t>Reporting flu signs and symptoms if any  </a:t>
            </a:r>
          </a:p>
          <a:p>
            <a:endParaRPr lang="en-US" sz="2800" dirty="0"/>
          </a:p>
        </p:txBody>
      </p:sp>
    </p:spTree>
    <p:extLst>
      <p:ext uri="{BB962C8B-B14F-4D97-AF65-F5344CB8AC3E}">
        <p14:creationId xmlns:p14="http://schemas.microsoft.com/office/powerpoint/2010/main" val="26857802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Environmental Cleaning and Waste and Laundry Management </a:t>
            </a:r>
          </a:p>
        </p:txBody>
      </p:sp>
      <p:sp>
        <p:nvSpPr>
          <p:cNvPr id="3" name="Content Placeholder 2"/>
          <p:cNvSpPr>
            <a:spLocks noGrp="1"/>
          </p:cNvSpPr>
          <p:nvPr>
            <p:ph idx="1"/>
          </p:nvPr>
        </p:nvSpPr>
        <p:spPr/>
        <p:txBody>
          <a:bodyPr>
            <a:normAutofit/>
          </a:bodyPr>
          <a:lstStyle/>
          <a:p>
            <a:pPr marL="0" indent="0">
              <a:buNone/>
            </a:pPr>
            <a:r>
              <a:rPr lang="en-US" sz="2800" dirty="0"/>
              <a:t>Surfaces</a:t>
            </a:r>
          </a:p>
          <a:p>
            <a:pPr lvl="1"/>
            <a:r>
              <a:rPr lang="en-US" sz="2400" dirty="0">
                <a:solidFill>
                  <a:schemeClr val="tx1"/>
                </a:solidFill>
              </a:rPr>
              <a:t>Standard cleaning and disinfection procedures are adequate </a:t>
            </a:r>
          </a:p>
          <a:p>
            <a:endParaRPr lang="en-US" sz="2800" dirty="0"/>
          </a:p>
          <a:p>
            <a:pPr marL="0" indent="0">
              <a:buNone/>
            </a:pPr>
            <a:r>
              <a:rPr lang="en-US" sz="2800" dirty="0"/>
              <a:t>Laundry and food utensils, and medical waste</a:t>
            </a:r>
          </a:p>
          <a:p>
            <a:pPr lvl="1"/>
            <a:r>
              <a:rPr lang="en-US" sz="2400" dirty="0">
                <a:solidFill>
                  <a:schemeClr val="tx1"/>
                </a:solidFill>
              </a:rPr>
              <a:t>Follow hospital standard procedures (e.g., cleaned, then sanitized as appropriate)</a:t>
            </a:r>
          </a:p>
          <a:p>
            <a:endParaRPr lang="en-US" sz="2800" dirty="0"/>
          </a:p>
          <a:p>
            <a:pPr marL="0" indent="0">
              <a:buNone/>
            </a:pPr>
            <a:r>
              <a:rPr lang="en-US" sz="2800" dirty="0"/>
              <a:t>Waste</a:t>
            </a:r>
          </a:p>
          <a:p>
            <a:pPr lvl="1"/>
            <a:r>
              <a:rPr lang="en-US" sz="2400" dirty="0">
                <a:solidFill>
                  <a:schemeClr val="tx1"/>
                </a:solidFill>
              </a:rPr>
              <a:t>Treat as infectious waste</a:t>
            </a:r>
          </a:p>
          <a:p>
            <a:pPr lvl="1"/>
            <a:r>
              <a:rPr lang="en-US" sz="2400" dirty="0">
                <a:solidFill>
                  <a:schemeClr val="tx1"/>
                </a:solidFill>
              </a:rPr>
              <a:t>Follow local recommendations if needed </a:t>
            </a:r>
          </a:p>
          <a:p>
            <a:pPr lvl="1"/>
            <a:endParaRPr lang="en-US" sz="2400" dirty="0"/>
          </a:p>
        </p:txBody>
      </p:sp>
    </p:spTree>
    <p:extLst>
      <p:ext uri="{BB962C8B-B14F-4D97-AF65-F5344CB8AC3E}">
        <p14:creationId xmlns:p14="http://schemas.microsoft.com/office/powerpoint/2010/main" val="2426771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Monitor and Manage Ill and Exposed Healthcare Personnel </a:t>
            </a:r>
          </a:p>
        </p:txBody>
      </p:sp>
      <p:sp>
        <p:nvSpPr>
          <p:cNvPr id="3" name="Content Placeholder 2"/>
          <p:cNvSpPr>
            <a:spLocks noGrp="1"/>
          </p:cNvSpPr>
          <p:nvPr>
            <p:ph idx="1"/>
          </p:nvPr>
        </p:nvSpPr>
        <p:spPr>
          <a:xfrm>
            <a:off x="310896" y="804228"/>
            <a:ext cx="8386509" cy="5785601"/>
          </a:xfrm>
        </p:spPr>
        <p:txBody>
          <a:bodyPr>
            <a:normAutofit/>
          </a:bodyPr>
          <a:lstStyle/>
          <a:p>
            <a:r>
              <a:rPr lang="en-US" sz="2800" dirty="0"/>
              <a:t>Keep track of HCP having contacts with patient or patient care environment </a:t>
            </a:r>
          </a:p>
          <a:p>
            <a:endParaRPr lang="en-US" sz="2800" dirty="0"/>
          </a:p>
          <a:p>
            <a:r>
              <a:rPr lang="en-US" sz="2800" dirty="0"/>
              <a:t>Monitor symptoms for 10 days after last known contact with patient</a:t>
            </a:r>
          </a:p>
          <a:p>
            <a:endParaRPr lang="en-US" sz="2800" dirty="0"/>
          </a:p>
          <a:p>
            <a:r>
              <a:rPr lang="en-US" sz="2800" dirty="0"/>
              <a:t>HCP with patient contact AND developed flu symptoms should not report to work</a:t>
            </a:r>
          </a:p>
          <a:p>
            <a:endParaRPr lang="en-US" sz="2800" dirty="0"/>
          </a:p>
          <a:p>
            <a:endParaRPr lang="en-US" sz="2800" dirty="0"/>
          </a:p>
        </p:txBody>
      </p:sp>
    </p:spTree>
    <p:extLst>
      <p:ext uri="{BB962C8B-B14F-4D97-AF65-F5344CB8AC3E}">
        <p14:creationId xmlns:p14="http://schemas.microsoft.com/office/powerpoint/2010/main" val="182211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EEBF5-E0FB-4DD7-89F7-6ABF6B390A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04704" y="1051559"/>
            <a:ext cx="5022669" cy="5022669"/>
          </a:xfrm>
          <a:prstGeom prst="rect">
            <a:avLst/>
          </a:prstGeom>
        </p:spPr>
      </p:pic>
    </p:spTree>
    <p:extLst>
      <p:ext uri="{BB962C8B-B14F-4D97-AF65-F5344CB8AC3E}">
        <p14:creationId xmlns:p14="http://schemas.microsoft.com/office/powerpoint/2010/main" val="24919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2514600"/>
            <a:ext cx="53340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70C0"/>
              </a:buClr>
              <a:buNone/>
            </a:pPr>
            <a:r>
              <a:rPr lang="en-US" b="1" dirty="0"/>
              <a:t>Everyone</a:t>
            </a:r>
          </a:p>
          <a:p>
            <a:pPr>
              <a:buClr>
                <a:srgbClr val="0070C0"/>
              </a:buClr>
              <a:buFont typeface="Wingdings" panose="05000000000000000000" pitchFamily="2" charset="2"/>
              <a:buChar char="§"/>
            </a:pPr>
            <a:r>
              <a:rPr lang="en-US" dirty="0"/>
              <a:t>Patients</a:t>
            </a:r>
          </a:p>
          <a:p>
            <a:pPr>
              <a:buClr>
                <a:srgbClr val="0070C0"/>
              </a:buClr>
              <a:buFont typeface="Wingdings" panose="05000000000000000000" pitchFamily="2" charset="2"/>
              <a:buChar char="§"/>
            </a:pPr>
            <a:r>
              <a:rPr lang="en-US" dirty="0"/>
              <a:t>Healthcare personnel</a:t>
            </a:r>
          </a:p>
          <a:p>
            <a:pPr>
              <a:buClr>
                <a:srgbClr val="0070C0"/>
              </a:buClr>
              <a:buFont typeface="Wingdings" panose="05000000000000000000" pitchFamily="2" charset="2"/>
              <a:buChar char="§"/>
            </a:pPr>
            <a:r>
              <a:rPr lang="en-US" dirty="0"/>
              <a:t>Visitors/family members</a:t>
            </a:r>
          </a:p>
          <a:p>
            <a:pPr>
              <a:buClr>
                <a:srgbClr val="0070C0"/>
              </a:buClr>
              <a:buFont typeface="Wingdings" panose="05000000000000000000" pitchFamily="2" charset="2"/>
              <a:buChar char="§"/>
            </a:pPr>
            <a:endParaRPr lang="en-US" b="1" dirty="0"/>
          </a:p>
        </p:txBody>
      </p:sp>
      <p:sp>
        <p:nvSpPr>
          <p:cNvPr id="3" name="Content Placeholder 2"/>
          <p:cNvSpPr>
            <a:spLocks noGrp="1"/>
          </p:cNvSpPr>
          <p:nvPr>
            <p:ph idx="1"/>
          </p:nvPr>
        </p:nvSpPr>
        <p:spPr>
          <a:xfrm>
            <a:off x="457200" y="1219200"/>
            <a:ext cx="8229600" cy="1143001"/>
          </a:xfrm>
        </p:spPr>
        <p:txBody>
          <a:bodyPr>
            <a:normAutofit/>
          </a:bodyPr>
          <a:lstStyle/>
          <a:p>
            <a:pPr marL="0" indent="0">
              <a:buNone/>
            </a:pPr>
            <a:r>
              <a:rPr lang="en-US" altLang="en-US" b="1" dirty="0"/>
              <a:t>Who is at Risk of Infections in Healthcare Settings?</a:t>
            </a:r>
          </a:p>
        </p:txBody>
      </p:sp>
      <p:pic>
        <p:nvPicPr>
          <p:cNvPr id="9" name="Picture 8">
            <a:extLst>
              <a:ext uri="{FF2B5EF4-FFF2-40B4-BE49-F238E27FC236}">
                <a16:creationId xmlns:a16="http://schemas.microsoft.com/office/drawing/2014/main" id="{FCCC3A8B-74CA-4FC6-A1B6-1C591B6BD2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88437" y="2606041"/>
            <a:ext cx="3141616" cy="3141616"/>
          </a:xfrm>
          <a:prstGeom prst="rect">
            <a:avLst/>
          </a:prstGeom>
        </p:spPr>
      </p:pic>
    </p:spTree>
    <p:extLst>
      <p:ext uri="{BB962C8B-B14F-4D97-AF65-F5344CB8AC3E}">
        <p14:creationId xmlns:p14="http://schemas.microsoft.com/office/powerpoint/2010/main" val="4223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94699"/>
            <a:ext cx="8386510" cy="567298"/>
          </a:xfrm>
        </p:spPr>
        <p:txBody>
          <a:bodyPr/>
          <a:lstStyle/>
          <a:p>
            <a:r>
              <a:rPr lang="en-US" dirty="0"/>
              <a:t> Discussion Questions</a:t>
            </a:r>
          </a:p>
        </p:txBody>
      </p:sp>
      <p:sp>
        <p:nvSpPr>
          <p:cNvPr id="3" name="Content Placeholder 2"/>
          <p:cNvSpPr>
            <a:spLocks noGrp="1"/>
          </p:cNvSpPr>
          <p:nvPr>
            <p:ph idx="1"/>
          </p:nvPr>
        </p:nvSpPr>
        <p:spPr>
          <a:xfrm>
            <a:off x="467806" y="1675528"/>
            <a:ext cx="8229600" cy="4525963"/>
          </a:xfrm>
        </p:spPr>
        <p:txBody>
          <a:bodyPr/>
          <a:lstStyle/>
          <a:p>
            <a:pPr marL="0" indent="0">
              <a:buNone/>
            </a:pPr>
            <a:r>
              <a:rPr lang="en-US" dirty="0"/>
              <a:t>How often do you have refresher training on IPC?</a:t>
            </a:r>
          </a:p>
          <a:p>
            <a:pPr marL="0" indent="0">
              <a:buNone/>
            </a:pPr>
            <a:endParaRPr lang="en-US" dirty="0"/>
          </a:p>
          <a:p>
            <a:pPr marL="0" indent="0">
              <a:buNone/>
            </a:pPr>
            <a:r>
              <a:rPr lang="en-US" dirty="0"/>
              <a:t>What challenges do you typically encounter when doing IPC in your country or specific location?</a:t>
            </a:r>
          </a:p>
          <a:p>
            <a:pPr marL="0" indent="0">
              <a:buNone/>
            </a:pPr>
            <a:endParaRPr lang="en-US" dirty="0">
              <a:solidFill>
                <a:srgbClr val="FF0000"/>
              </a:solidFill>
            </a:endParaRPr>
          </a:p>
          <a:p>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84804" y="483753"/>
            <a:ext cx="2422422" cy="1156862"/>
          </a:xfrm>
          <a:prstGeom prst="rect">
            <a:avLst/>
          </a:prstGeom>
        </p:spPr>
      </p:pic>
    </p:spTree>
    <p:extLst>
      <p:ext uri="{BB962C8B-B14F-4D97-AF65-F5344CB8AC3E}">
        <p14:creationId xmlns:p14="http://schemas.microsoft.com/office/powerpoint/2010/main" val="2648096307"/>
      </p:ext>
    </p:extLst>
  </p:cSld>
  <p:clrMapOvr>
    <a:masterClrMapping/>
  </p:clrMapOvr>
</p:sld>
</file>

<file path=ppt/theme/theme1.xml><?xml version="1.0" encoding="utf-8"?>
<a:theme xmlns:a="http://schemas.openxmlformats.org/drawingml/2006/main" name="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Thin Blue Line Influenza Divis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Custom 2">
      <a:dk1>
        <a:srgbClr val="2C343E"/>
      </a:dk1>
      <a:lt1>
        <a:srgbClr val="228E92"/>
      </a:lt1>
      <a:dk2>
        <a:srgbClr val="FFFFFF"/>
      </a:dk2>
      <a:lt2>
        <a:srgbClr val="FFFFFF"/>
      </a:lt2>
      <a:accent1>
        <a:srgbClr val="F15856"/>
      </a:accent1>
      <a:accent2>
        <a:srgbClr val="F16122"/>
      </a:accent2>
      <a:accent3>
        <a:srgbClr val="57A286"/>
      </a:accent3>
      <a:accent4>
        <a:srgbClr val="31A1B3"/>
      </a:accent4>
      <a:accent5>
        <a:srgbClr val="605654"/>
      </a:accent5>
      <a:accent6>
        <a:srgbClr val="8C8C8C"/>
      </a:accent6>
      <a:hlink>
        <a:srgbClr val="31A1B3"/>
      </a:hlink>
      <a:folHlink>
        <a:srgbClr val="3077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0AD7E96537B94AB4EC30E09548A917" ma:contentTypeVersion="5" ma:contentTypeDescription="Create a new document." ma:contentTypeScope="" ma:versionID="ce60b4cfb1a7110a98cea5ecebabfc2e">
  <xsd:schema xmlns:xsd="http://www.w3.org/2001/XMLSchema" xmlns:xs="http://www.w3.org/2001/XMLSchema" xmlns:p="http://schemas.microsoft.com/office/2006/metadata/properties" xmlns:ns1="http://schemas.microsoft.com/sharepoint/v3" xmlns:ns2="3799590d-c3a7-4d9f-9fd3-14518cc8349c" targetNamespace="http://schemas.microsoft.com/office/2006/metadata/properties" ma:root="true" ma:fieldsID="5fe5df2a2e45b182e18d734ef2c73c14" ns1:_="" ns2:_="">
    <xsd:import namespace="http://schemas.microsoft.com/sharepoint/v3"/>
    <xsd:import namespace="3799590d-c3a7-4d9f-9fd3-14518cc8349c"/>
    <xsd:element name="properties">
      <xsd:complexType>
        <xsd:sequence>
          <xsd:element name="documentManagement">
            <xsd:complexType>
              <xsd:all>
                <xsd:element ref="ns1:PublishingStartDate" minOccurs="0"/>
                <xsd:element ref="ns1:PublishingExpirationDate" minOccurs="0"/>
                <xsd:element ref="ns2:Doc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99590d-c3a7-4d9f-9fd3-14518cc8349c" elementFormDefault="qualified">
    <xsd:import namespace="http://schemas.microsoft.com/office/2006/documentManagement/types"/>
    <xsd:import namespace="http://schemas.microsoft.com/office/infopath/2007/PartnerControls"/>
    <xsd:element name="DocType" ma:index="10" nillable="true" ma:displayName="DocType" ma:format="Dropdown" ma:internalName="DocType">
      <xsd:simpleType>
        <xsd:restriction base="dms:Choice">
          <xsd:enumeration value="Toolkit"/>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Type xmlns="3799590d-c3a7-4d9f-9fd3-14518cc8349c" xsi:nil="true"/>
    <PublishingExpirationDate xmlns="http://schemas.microsoft.com/sharepoint/v3" xsi:nil="true"/>
    <PublishingStartDate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310820C2B321D4E8763D7A7E1D29559" ma:contentTypeVersion="1" ma:contentTypeDescription="Create a new document." ma:contentTypeScope="" ma:versionID="5797d8799613f1ecf3704615f2bb2008">
  <xsd:schema xmlns:xsd="http://www.w3.org/2001/XMLSchema" xmlns:xs="http://www.w3.org/2001/XMLSchema" xmlns:p="http://schemas.microsoft.com/office/2006/metadata/properties" xmlns:ns2="5af08be3-da31-4ed0-bd15-c2f68cc29029" targetNamespace="http://schemas.microsoft.com/office/2006/metadata/properties" ma:root="true" ma:fieldsID="01afd40105b7c9b5a72189ac5a361998" ns2:_="">
    <xsd:import namespace="5af08be3-da31-4ed0-bd15-c2f68cc29029"/>
    <xsd:element name="properties">
      <xsd:complexType>
        <xsd:sequence>
          <xsd:element name="documentManagement">
            <xsd:complexType>
              <xsd:all>
                <xsd:element ref="ns2:Description"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08be3-da31-4ed0-bd15-c2f68cc29029" elementFormDefault="qualified">
    <xsd:import namespace="http://schemas.microsoft.com/office/2006/documentManagement/types"/>
    <xsd:import namespace="http://schemas.microsoft.com/office/infopath/2007/PartnerControls"/>
    <xsd:element name="Description" ma:index="4" nillable="true" ma:displayName="Description" ma:internalName="Description">
      <xsd:simpleType>
        <xsd:restriction base="dms:Note">
          <xsd:maxLength value="255"/>
        </xsd:restriction>
      </xsd:simpleType>
    </xsd:element>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634A2-EC63-4153-ACE0-ED5ABDB1CB75}"/>
</file>

<file path=customXml/itemProps2.xml><?xml version="1.0" encoding="utf-8"?>
<ds:datastoreItem xmlns:ds="http://schemas.openxmlformats.org/officeDocument/2006/customXml" ds:itemID="{40F205C5-B210-4527-AB1C-1533780F8B9C}"/>
</file>

<file path=customXml/itemProps3.xml><?xml version="1.0" encoding="utf-8"?>
<ds:datastoreItem xmlns:ds="http://schemas.openxmlformats.org/officeDocument/2006/customXml" ds:itemID="{35397CC4-D64F-48B9-B32E-B14CEFF1BB86}"/>
</file>

<file path=customXml/itemProps4.xml><?xml version="1.0" encoding="utf-8"?>
<ds:datastoreItem xmlns:ds="http://schemas.openxmlformats.org/officeDocument/2006/customXml" ds:itemID="{1FFDBB5E-3790-42AE-A73A-B823167BC7F4}"/>
</file>

<file path=docProps/app.xml><?xml version="1.0" encoding="utf-8"?>
<Properties xmlns="http://schemas.openxmlformats.org/officeDocument/2006/extended-properties" xmlns:vt="http://schemas.openxmlformats.org/officeDocument/2006/docPropsVTypes">
  <Template>Office Theme</Template>
  <TotalTime>15057</TotalTime>
  <Words>3671</Words>
  <Application>Microsoft Office PowerPoint</Application>
  <PresentationFormat>On-screen Show (4:3)</PresentationFormat>
  <Paragraphs>610</Paragraphs>
  <Slides>78</Slides>
  <Notes>50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78</vt:i4>
      </vt:variant>
    </vt:vector>
  </HeadingPairs>
  <TitlesOfParts>
    <vt:vector size="90" baseType="lpstr">
      <vt:lpstr>ＭＳ Ｐゴシック</vt:lpstr>
      <vt:lpstr>游ゴシック</vt:lpstr>
      <vt:lpstr>Arial</vt:lpstr>
      <vt:lpstr>Calibri</vt:lpstr>
      <vt:lpstr>Courier New</vt:lpstr>
      <vt:lpstr>Myriad Web Pro</vt:lpstr>
      <vt:lpstr>Symbol</vt:lpstr>
      <vt:lpstr>Times New Roman</vt:lpstr>
      <vt:lpstr>Wingdings</vt:lpstr>
      <vt:lpstr>NCEH_ATSDR_combined</vt:lpstr>
      <vt:lpstr>Thin Blue Line Influenza Division</vt:lpstr>
      <vt:lpstr>4_Office Theme</vt:lpstr>
      <vt:lpstr>Module C5  Infection Control in Healthcare Settings</vt:lpstr>
      <vt:lpstr>Learning Objectives </vt:lpstr>
      <vt:lpstr>Section 1 Importance of IPC in the  Healthcare Facility</vt:lpstr>
      <vt:lpstr>PowerPoint Presentation</vt:lpstr>
      <vt:lpstr>What Does IPC Stand For? </vt:lpstr>
      <vt:lpstr>Question</vt:lpstr>
      <vt:lpstr>PowerPoint Presentation</vt:lpstr>
      <vt:lpstr>PowerPoint Presentation</vt:lpstr>
      <vt:lpstr> Discussion Questions</vt:lpstr>
      <vt:lpstr>Goals of Infection Prevention and Control </vt:lpstr>
      <vt:lpstr>Work in Pairs: Add Arrows to Show Directions Of Transmission in Healthcare Settings</vt:lpstr>
      <vt:lpstr>Critique this Diagram</vt:lpstr>
      <vt:lpstr>Critique this Diagram</vt:lpstr>
      <vt:lpstr>Importance of IPC in Healthcare Settings</vt:lpstr>
      <vt:lpstr>Next Topics </vt:lpstr>
      <vt:lpstr>Section 2 General Infection Prevention and Control </vt:lpstr>
      <vt:lpstr>General IPC</vt:lpstr>
      <vt:lpstr>General IPC</vt:lpstr>
      <vt:lpstr>General IPC</vt:lpstr>
      <vt:lpstr>How Can You Break the Links?</vt:lpstr>
      <vt:lpstr>General IPC</vt:lpstr>
      <vt:lpstr>General IPC</vt:lpstr>
      <vt:lpstr>General IPC</vt:lpstr>
      <vt:lpstr>General IPC</vt:lpstr>
      <vt:lpstr> Discussion Questions</vt:lpstr>
      <vt:lpstr>General IPC</vt:lpstr>
      <vt:lpstr>General IPC</vt:lpstr>
      <vt:lpstr>Transmission-Based Contact Precautions</vt:lpstr>
      <vt:lpstr>Transmission-Based Droplet Precautions</vt:lpstr>
      <vt:lpstr>Transmission-Based Airborne Precautions</vt:lpstr>
      <vt:lpstr>Putting on PPE</vt:lpstr>
      <vt:lpstr>What is the Correct Order for Putting on a PPE?</vt:lpstr>
      <vt:lpstr>What is the Correct Order for Putting on a PPE?</vt:lpstr>
      <vt:lpstr>How to Put on a Gown</vt:lpstr>
      <vt:lpstr>How to Put On a Mask</vt:lpstr>
      <vt:lpstr>How to Put On a Particulate Respirator</vt:lpstr>
      <vt:lpstr>How to Put On Eye and Face Protection</vt:lpstr>
      <vt:lpstr>How to Put On Gloves</vt:lpstr>
      <vt:lpstr>Removing PPE</vt:lpstr>
      <vt:lpstr>What is the Correct Order for Removing PPE?</vt:lpstr>
      <vt:lpstr>What is the Correct Order for Removing PPE?</vt:lpstr>
      <vt:lpstr>How to Remove Gloves </vt:lpstr>
      <vt:lpstr>How to Remove Gloves (cont.)</vt:lpstr>
      <vt:lpstr>How to Remove Goggles or Face Shield</vt:lpstr>
      <vt:lpstr>How to Remove an Isolation Gown</vt:lpstr>
      <vt:lpstr>How to Remove a Mask</vt:lpstr>
      <vt:lpstr>How to Remove a Particulate Respirator</vt:lpstr>
      <vt:lpstr>What if PPE is Not Available?</vt:lpstr>
      <vt:lpstr>No Gloves Available?</vt:lpstr>
      <vt:lpstr>No Boots Available?</vt:lpstr>
      <vt:lpstr>No Gown Available?</vt:lpstr>
      <vt:lpstr>No Aprons Available?</vt:lpstr>
      <vt:lpstr>No Masks Available?</vt:lpstr>
      <vt:lpstr>No Goggles or Face Shield Available?</vt:lpstr>
      <vt:lpstr>Airborne Infection Isolation Room (AIIR) </vt:lpstr>
      <vt:lpstr> Discussion Questions</vt:lpstr>
      <vt:lpstr>Section 3 IPC guideline for novel influenza A</vt:lpstr>
      <vt:lpstr>WHO IPC Guideline for Avian Influenza</vt:lpstr>
      <vt:lpstr>WHO IPC Guideline for Avian Influenza</vt:lpstr>
      <vt:lpstr>Overview of Recommendations: Avian Influenza </vt:lpstr>
      <vt:lpstr> Discussion Questions</vt:lpstr>
      <vt:lpstr>Minimize Potential Exposures upon Arrival at Health Care Facility </vt:lpstr>
      <vt:lpstr>Minimize Potential Exposures upon Arrival at Health Care Facility </vt:lpstr>
      <vt:lpstr>Isolation or Patient Placement  </vt:lpstr>
      <vt:lpstr>Isolation or Patient Placement  </vt:lpstr>
      <vt:lpstr>Discussion Question</vt:lpstr>
      <vt:lpstr>Discussion Question -  answer </vt:lpstr>
      <vt:lpstr>Discussion Question</vt:lpstr>
      <vt:lpstr>Discussion Question -  answer</vt:lpstr>
      <vt:lpstr>Discussion Question</vt:lpstr>
      <vt:lpstr>Discussion Question -  answer</vt:lpstr>
      <vt:lpstr>Discussion Question</vt:lpstr>
      <vt:lpstr>Discussion Question -  answer</vt:lpstr>
      <vt:lpstr>Precautions During Aerosol-generating Procedures</vt:lpstr>
      <vt:lpstr>Visitors Access </vt:lpstr>
      <vt:lpstr>Environmental Cleaning and Waste and Laundry Management </vt:lpstr>
      <vt:lpstr>Monitor and Manage Ill and Exposed Healthcare Personnel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Jernigan</dc:creator>
  <cp:lastModifiedBy>Joshua Mott</cp:lastModifiedBy>
  <cp:revision>559</cp:revision>
  <cp:lastPrinted>2017-09-15T16:38:34Z</cp:lastPrinted>
  <dcterms:created xsi:type="dcterms:W3CDTF">2016-11-05T00:46:08Z</dcterms:created>
  <dcterms:modified xsi:type="dcterms:W3CDTF">2018-06-21T17:10:13Z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0x010100390AD7E96537B94AB4EC30E09548A917</vt:lpwstr>
  </property>
  <property fmtid="{D5CDD505-2E9C-101B-9397-08002B2CF9AE}" pid="3" name="_dlc_DocIdItemGuid">
    <vt:lpwstr>c0d1ec84-905c-4047-a0bf-533d6fecee4b</vt:lpwstr>
  </property>
</Properties>
</file>