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diagrams/data1.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slides/slide7.xml" ContentType="application/vnd.openxmlformats-officedocument.presentationml.slide+xml"/>
  <Override PartName="/ppt/slides/slide39.xml" ContentType="application/vnd.openxmlformats-officedocument.presentationml.slide+xml"/>
  <Override PartName="/ppt/slides/slide38.xml" ContentType="application/vnd.openxmlformats-officedocument.presentationml.slide+xml"/>
  <Override PartName="/ppt/slides/slide37.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6.xml" ContentType="application/vnd.openxmlformats-officedocument.presentationml.slide+xml"/>
  <Override PartName="/ppt/slides/slide46.xml" ContentType="application/vnd.openxmlformats-officedocument.presentationml.slide+xml"/>
  <Override PartName="/ppt/slides/slide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45.xml" ContentType="application/vnd.openxmlformats-officedocument.presentationml.slide+xml"/>
  <Override PartName="/ppt/slides/slide44.xml" ContentType="application/vnd.openxmlformats-officedocument.presentationml.slide+xml"/>
  <Override PartName="/ppt/slides/slide43.xml" ContentType="application/vnd.openxmlformats-officedocument.presentationml.slide+xml"/>
  <Override PartName="/ppt/slides/slide30.xml" ContentType="application/vnd.openxmlformats-officedocument.presentationml.slide+xml"/>
  <Override PartName="/ppt/slides/slide2.xml" ContentType="application/vnd.openxmlformats-officedocument.presentationml.slide+xml"/>
  <Override PartName="/ppt/slides/slide28.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17.xml" ContentType="application/vnd.openxmlformats-officedocument.presentationml.slide+xml"/>
  <Override PartName="/ppt/slides/slide29.xml" ContentType="application/vnd.openxmlformats-officedocument.presentationml.slide+xml"/>
  <Override PartName="/ppt/slides/slide19.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2.xml" ContentType="application/vnd.openxmlformats-officedocument.presentationml.slide+xml"/>
  <Override PartName="/ppt/slides/slide18.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Slides/notesSlide46.xml" ContentType="application/vnd.openxmlformats-officedocument.presentationml.notesSlide+xml"/>
  <Override PartName="/ppt/notesSlides/notesSlide32.xml" ContentType="application/vnd.openxmlformats-officedocument.presentationml.notesSlide+xml"/>
  <Override PartName="/ppt/notesSlides/notesSlide31.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0.xml" ContentType="application/vnd.openxmlformats-officedocument.presentationml.notesSlide+xml"/>
  <Override PartName="/ppt/notesSlides/notesSlide29.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slideMasters/slideMaster4.xml" ContentType="application/vnd.openxmlformats-officedocument.presentationml.slideMaster+xml"/>
  <Override PartName="/ppt/notesSlides/notesSlide41.xml" ContentType="application/vnd.openxmlformats-officedocument.presentationml.notesSlide+xml"/>
  <Override PartName="/ppt/slideMasters/slideMaster3.xml" ContentType="application/vnd.openxmlformats-officedocument.presentationml.slideMaster+xml"/>
  <Override PartName="/ppt/slideMasters/slideMaster1.xml" ContentType="application/vnd.openxmlformats-officedocument.presentationml.slideMaster+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26.xml" ContentType="application/vnd.openxmlformats-officedocument.presentationml.notesSlide+xml"/>
  <Override PartName="/ppt/slideMasters/slideMaster2.xml" ContentType="application/vnd.openxmlformats-officedocument.presentationml.slideMaster+xml"/>
  <Override PartName="/ppt/notesSlides/notesSlide40.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25.xml" ContentType="application/vnd.openxmlformats-officedocument.presentationml.notesSlid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notesSlides/notesSlide6.xml" ContentType="application/vnd.openxmlformats-officedocument.presentationml.notesSlide+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notesSlides/notesSlide18.xml" ContentType="application/vnd.openxmlformats-officedocument.presentationml.notesSlide+xml"/>
  <Override PartName="/ppt/notesSlides/notesSlide24.xml" ContentType="application/vnd.openxmlformats-officedocument.presentationml.notesSlide+xml"/>
  <Override PartName="/ppt/notesSlides/notesSlide23.xml" ContentType="application/vnd.openxmlformats-officedocument.presentationml.notesSlide+xml"/>
  <Override PartName="/ppt/notesSlides/notesSlide22.xml" ContentType="application/vnd.openxmlformats-officedocument.presentationml.notesSlide+xml"/>
  <Override PartName="/ppt/notesSlides/notesSlide21.xml" ContentType="application/vnd.openxmlformats-officedocument.presentationml.notesSlide+xml"/>
  <Override PartName="/ppt/notesSlides/notesSlide20.xml" ContentType="application/vnd.openxmlformats-officedocument.presentationml.notesSlide+xml"/>
  <Override PartName="/ppt/notesSlides/notesSlide19.xml" ContentType="application/vnd.openxmlformats-officedocument.presentationml.notesSlide+xml"/>
  <Override PartName="/ppt/notesSlides/notesSlide14.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handoutMasters/handoutMaster1.xml" ContentType="application/vnd.openxmlformats-officedocument.presentationml.handoutMaster+xml"/>
  <Override PartName="/ppt/diagrams/colors2.xml" ContentType="application/vnd.openxmlformats-officedocument.drawingml.diagramColors+xml"/>
  <Override PartName="/ppt/theme/theme1.xml" ContentType="application/vnd.openxmlformats-officedocument.theme+xml"/>
  <Override PartName="/ppt/commentAuthors.xml" ContentType="application/vnd.openxmlformats-officedocument.presentationml.commentAuthors+xml"/>
  <Override PartName="/ppt/theme/theme3.xml" ContentType="application/vnd.openxmlformats-officedocument.theme+xml"/>
  <Override PartName="/ppt/theme/theme2.xml" ContentType="application/vnd.openxmlformats-officedocument.theme+xml"/>
  <Override PartName="/ppt/theme/theme6.xml" ContentType="application/vnd.openxmlformats-officedocument.theme+xml"/>
  <Override PartName="/ppt/theme/theme5.xml" ContentType="application/vnd.openxmlformats-officedocument.theme+xml"/>
  <Override PartName="/ppt/theme/theme4.xml" ContentType="application/vnd.openxmlformats-officedocument.theme+xml"/>
  <Override PartName="/ppt/diagrams/colors1.xml" ContentType="application/vnd.openxmlformats-officedocument.drawingml.diagramColors+xml"/>
  <Override PartName="/ppt/diagrams/quickStyle1.xml" ContentType="application/vnd.openxmlformats-officedocument.drawingml.diagramStyle+xml"/>
  <Override PartName="/ppt/diagrams/layout1.xml" ContentType="application/vnd.openxmlformats-officedocument.drawingml.diagramLayout+xml"/>
  <Override PartName="/ppt/notesMasters/notesMaster1.xml" ContentType="application/vnd.openxmlformats-officedocument.presentationml.notesMaster+xml"/>
  <Override PartName="/ppt/diagrams/drawing1.xml" ContentType="application/vnd.ms-office.drawingml.diagramDrawing+xml"/>
  <Override PartName="/ppt/diagrams/layout2.xml" ContentType="application/vnd.openxmlformats-officedocument.drawingml.diagramLayout+xml"/>
  <Override PartName="/ppt/diagrams/drawing2.xml" ContentType="application/vnd.ms-office.drawingml.diagramDrawing+xml"/>
  <Override PartName="/ppt/diagrams/quickStyle2.xml" ContentType="application/vnd.openxmlformats-officedocument.drawingml.diagramStyl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721" r:id="rId2"/>
    <p:sldMasterId id="2147483734" r:id="rId3"/>
    <p:sldMasterId id="2147483819" r:id="rId4"/>
  </p:sldMasterIdLst>
  <p:notesMasterIdLst>
    <p:notesMasterId r:id="rId51"/>
  </p:notesMasterIdLst>
  <p:handoutMasterIdLst>
    <p:handoutMasterId r:id="rId52"/>
  </p:handoutMasterIdLst>
  <p:sldIdLst>
    <p:sldId id="351" r:id="rId5"/>
    <p:sldId id="690" r:id="rId6"/>
    <p:sldId id="693" r:id="rId7"/>
    <p:sldId id="713" r:id="rId8"/>
    <p:sldId id="697" r:id="rId9"/>
    <p:sldId id="611" r:id="rId10"/>
    <p:sldId id="698" r:id="rId11"/>
    <p:sldId id="714" r:id="rId12"/>
    <p:sldId id="659" r:id="rId13"/>
    <p:sldId id="715" r:id="rId14"/>
    <p:sldId id="700" r:id="rId15"/>
    <p:sldId id="716" r:id="rId16"/>
    <p:sldId id="680" r:id="rId17"/>
    <p:sldId id="718" r:id="rId18"/>
    <p:sldId id="692" r:id="rId19"/>
    <p:sldId id="669" r:id="rId20"/>
    <p:sldId id="624" r:id="rId21"/>
    <p:sldId id="670" r:id="rId22"/>
    <p:sldId id="720" r:id="rId23"/>
    <p:sldId id="721" r:id="rId24"/>
    <p:sldId id="709" r:id="rId25"/>
    <p:sldId id="682" r:id="rId26"/>
    <p:sldId id="722" r:id="rId27"/>
    <p:sldId id="711" r:id="rId28"/>
    <p:sldId id="703" r:id="rId29"/>
    <p:sldId id="732" r:id="rId30"/>
    <p:sldId id="704" r:id="rId31"/>
    <p:sldId id="661" r:id="rId32"/>
    <p:sldId id="683" r:id="rId33"/>
    <p:sldId id="737" r:id="rId34"/>
    <p:sldId id="727" r:id="rId35"/>
    <p:sldId id="734" r:id="rId36"/>
    <p:sldId id="735" r:id="rId37"/>
    <p:sldId id="736" r:id="rId38"/>
    <p:sldId id="724" r:id="rId39"/>
    <p:sldId id="731" r:id="rId40"/>
    <p:sldId id="688" r:id="rId41"/>
    <p:sldId id="729" r:id="rId42"/>
    <p:sldId id="627" r:id="rId43"/>
    <p:sldId id="699" r:id="rId44"/>
    <p:sldId id="628" r:id="rId45"/>
    <p:sldId id="632" r:id="rId46"/>
    <p:sldId id="712" r:id="rId47"/>
    <p:sldId id="635" r:id="rId48"/>
    <p:sldId id="730" r:id="rId49"/>
    <p:sldId id="621" r:id="rId50"/>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yman, Meghan Marie (CDC/OID/NCEZID)" initials="LMM(" lastIdx="30" clrIdx="0">
    <p:extLst>
      <p:ext uri="{19B8F6BF-5375-455C-9EA6-DF929625EA0E}">
        <p15:presenceInfo xmlns:p15="http://schemas.microsoft.com/office/powerpoint/2012/main" userId="S-1-5-21-1207783550-2075000910-922709458-430597" providerId="AD"/>
      </p:ext>
    </p:extLst>
  </p:cmAuthor>
  <p:cmAuthor id="2" name="Lyman, Meghan Marie (CDC/OID/NCEZID)" initials="yeo4" lastIdx="1" clrIdx="1">
    <p:extLst>
      <p:ext uri="{19B8F6BF-5375-455C-9EA6-DF929625EA0E}">
        <p15:presenceInfo xmlns:p15="http://schemas.microsoft.com/office/powerpoint/2012/main" userId="Lyman, Meghan Marie (CDC/OID/NCEZID)" providerId="None"/>
      </p:ext>
    </p:extLst>
  </p:cmAuthor>
  <p:cmAuthor id="3" name="Joshua Mott" initials="JM" lastIdx="8" clrIdx="2">
    <p:extLst>
      <p:ext uri="{19B8F6BF-5375-455C-9EA6-DF929625EA0E}">
        <p15:presenceInfo xmlns:p15="http://schemas.microsoft.com/office/powerpoint/2012/main" userId="S-1-5-21-1367833166-335969387-2033415169-10363" providerId="AD"/>
      </p:ext>
    </p:extLst>
  </p:cmAuthor>
  <p:cmAuthor id="4" name="Olsen, Sonja (CDC/OID/NCIRD)" initials="OS(" lastIdx="2" clrIdx="3">
    <p:extLst>
      <p:ext uri="{19B8F6BF-5375-455C-9EA6-DF929625EA0E}">
        <p15:presenceInfo xmlns:p15="http://schemas.microsoft.com/office/powerpoint/2012/main" userId="S-1-5-21-1207783550-2075000910-922709458-191202" providerId="AD"/>
      </p:ext>
    </p:extLst>
  </p:cmAuthor>
  <p:cmAuthor id="5" name="Tokars, Jerome (Jerry) (CDC/OID/NCIRD)" initials="TJ((" lastIdx="11" clrIdx="4">
    <p:extLst>
      <p:ext uri="{19B8F6BF-5375-455C-9EA6-DF929625EA0E}">
        <p15:presenceInfo xmlns:p15="http://schemas.microsoft.com/office/powerpoint/2012/main" userId="S-1-5-21-1207783550-2075000910-922709458-191641" providerId="AD"/>
      </p:ext>
    </p:extLst>
  </p:cmAuthor>
  <p:cmAuthor id="6" name="Posner, Sam (CDC/OID/NCIRD)" initials="PS(" lastIdx="2" clrIdx="5">
    <p:extLst>
      <p:ext uri="{19B8F6BF-5375-455C-9EA6-DF929625EA0E}">
        <p15:presenceInfo xmlns:p15="http://schemas.microsoft.com/office/powerpoint/2012/main" userId="S-1-5-21-1207783550-2075000910-922709458-20289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3399"/>
    <a:srgbClr val="F5E3BF"/>
    <a:srgbClr val="E4E4E1"/>
    <a:srgbClr val="9E9A88"/>
    <a:srgbClr val="F6EFD6"/>
    <a:srgbClr val="FFFF99"/>
    <a:srgbClr val="000099"/>
    <a:srgbClr val="99C8B7"/>
    <a:srgbClr val="005B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785" autoAdjust="0"/>
    <p:restoredTop sz="67786" autoAdjust="0"/>
  </p:normalViewPr>
  <p:slideViewPr>
    <p:cSldViewPr snapToGrid="0">
      <p:cViewPr varScale="1">
        <p:scale>
          <a:sx n="56" d="100"/>
          <a:sy n="56" d="100"/>
        </p:scale>
        <p:origin x="2016" y="3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commentAuthors" Target="commentAuthors.xml"/><Relationship Id="rId58" Type="http://schemas.openxmlformats.org/officeDocument/2006/relationships/customXml" Target="../customXml/item1.xml"/><Relationship Id="rId5" Type="http://schemas.openxmlformats.org/officeDocument/2006/relationships/slide" Target="slides/slide1.xml"/><Relationship Id="rId61" Type="http://schemas.openxmlformats.org/officeDocument/2006/relationships/customXml" Target="../customXml/item4.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8" Type="http://schemas.openxmlformats.org/officeDocument/2006/relationships/slide" Target="slides/slide4.xml"/><Relationship Id="rId51"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customXml" Target="../customXml/item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ableStyles" Target="tableStyle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877E404-84D9-43E5-85EE-219C86DBA09F}" type="doc">
      <dgm:prSet loTypeId="urn:microsoft.com/office/officeart/2005/8/layout/pyramid2" loCatId="pyramid" qsTypeId="urn:microsoft.com/office/officeart/2005/8/quickstyle/simple1" qsCatId="simple" csTypeId="urn:microsoft.com/office/officeart/2005/8/colors/accent1_2" csCatId="accent1" phldr="1"/>
      <dgm:spPr/>
    </dgm:pt>
    <dgm:pt modelId="{2B9B2180-C87F-4335-8B4A-7EDD5138AB0C}">
      <dgm:prSet phldrT="[Text]"/>
      <dgm:spPr/>
      <dgm:t>
        <a:bodyPr/>
        <a:lstStyle/>
        <a:p>
          <a:r>
            <a:rPr lang="en-US" dirty="0"/>
            <a:t>Referral</a:t>
          </a:r>
        </a:p>
      </dgm:t>
    </dgm:pt>
    <dgm:pt modelId="{8AB63375-DCBB-4C19-BB5D-B6F949397343}" type="parTrans" cxnId="{FC4E5209-9E9B-4D14-8C9B-640C8D07F236}">
      <dgm:prSet/>
      <dgm:spPr/>
      <dgm:t>
        <a:bodyPr/>
        <a:lstStyle/>
        <a:p>
          <a:endParaRPr lang="en-US"/>
        </a:p>
      </dgm:t>
    </dgm:pt>
    <dgm:pt modelId="{B85E7875-7E34-44F7-AD64-AC69CF66AC59}" type="sibTrans" cxnId="{FC4E5209-9E9B-4D14-8C9B-640C8D07F236}">
      <dgm:prSet/>
      <dgm:spPr/>
      <dgm:t>
        <a:bodyPr/>
        <a:lstStyle/>
        <a:p>
          <a:endParaRPr lang="en-US"/>
        </a:p>
      </dgm:t>
    </dgm:pt>
    <dgm:pt modelId="{1D4E8621-C025-4DE1-9BA1-AE9CDCA1BCB8}">
      <dgm:prSet phldrT="[Text]"/>
      <dgm:spPr/>
      <dgm:t>
        <a:bodyPr/>
        <a:lstStyle/>
        <a:p>
          <a:r>
            <a:rPr lang="en-US" dirty="0"/>
            <a:t>All facilities</a:t>
          </a:r>
        </a:p>
      </dgm:t>
    </dgm:pt>
    <dgm:pt modelId="{D511CB26-DA8F-4061-934B-44A3FD45979A}" type="parTrans" cxnId="{9E5FE61E-2CE9-4CBA-B307-7D22966696F0}">
      <dgm:prSet/>
      <dgm:spPr/>
      <dgm:t>
        <a:bodyPr/>
        <a:lstStyle/>
        <a:p>
          <a:endParaRPr lang="en-US"/>
        </a:p>
      </dgm:t>
    </dgm:pt>
    <dgm:pt modelId="{6257548C-0D02-4EC9-BB8F-FE4C735D14FC}" type="sibTrans" cxnId="{9E5FE61E-2CE9-4CBA-B307-7D22966696F0}">
      <dgm:prSet/>
      <dgm:spPr/>
      <dgm:t>
        <a:bodyPr/>
        <a:lstStyle/>
        <a:p>
          <a:endParaRPr lang="en-US"/>
        </a:p>
      </dgm:t>
    </dgm:pt>
    <dgm:pt modelId="{87E886EB-6461-4582-9CE2-16C4726BAD8A}" type="pres">
      <dgm:prSet presAssocID="{4877E404-84D9-43E5-85EE-219C86DBA09F}" presName="compositeShape" presStyleCnt="0">
        <dgm:presLayoutVars>
          <dgm:dir/>
          <dgm:resizeHandles/>
        </dgm:presLayoutVars>
      </dgm:prSet>
      <dgm:spPr/>
    </dgm:pt>
    <dgm:pt modelId="{608A2D8F-AADB-4C39-96CD-D28DA05D17BD}" type="pres">
      <dgm:prSet presAssocID="{4877E404-84D9-43E5-85EE-219C86DBA09F}" presName="pyramid" presStyleLbl="node1" presStyleIdx="0" presStyleCnt="1"/>
      <dgm:spPr/>
    </dgm:pt>
    <dgm:pt modelId="{AE72BF30-2838-4770-AD41-ACBF641B0615}" type="pres">
      <dgm:prSet presAssocID="{4877E404-84D9-43E5-85EE-219C86DBA09F}" presName="theList" presStyleCnt="0"/>
      <dgm:spPr/>
    </dgm:pt>
    <dgm:pt modelId="{9E683057-0766-4068-AE4B-B8814006B48F}" type="pres">
      <dgm:prSet presAssocID="{2B9B2180-C87F-4335-8B4A-7EDD5138AB0C}" presName="aNode" presStyleLbl="fgAcc1" presStyleIdx="0" presStyleCnt="2">
        <dgm:presLayoutVars>
          <dgm:bulletEnabled val="1"/>
        </dgm:presLayoutVars>
      </dgm:prSet>
      <dgm:spPr/>
    </dgm:pt>
    <dgm:pt modelId="{0C8FEE76-01A1-49B9-9696-381EF55A9BE3}" type="pres">
      <dgm:prSet presAssocID="{2B9B2180-C87F-4335-8B4A-7EDD5138AB0C}" presName="aSpace" presStyleCnt="0"/>
      <dgm:spPr/>
    </dgm:pt>
    <dgm:pt modelId="{7D89FB9C-FC85-4D19-8694-8C982938F814}" type="pres">
      <dgm:prSet presAssocID="{1D4E8621-C025-4DE1-9BA1-AE9CDCA1BCB8}" presName="aNode" presStyleLbl="fgAcc1" presStyleIdx="1" presStyleCnt="2" custLinFactY="11192" custLinFactNeighborX="-296" custLinFactNeighborY="100000">
        <dgm:presLayoutVars>
          <dgm:bulletEnabled val="1"/>
        </dgm:presLayoutVars>
      </dgm:prSet>
      <dgm:spPr/>
    </dgm:pt>
    <dgm:pt modelId="{5FF6BDD9-0347-4122-8883-C62A4701B071}" type="pres">
      <dgm:prSet presAssocID="{1D4E8621-C025-4DE1-9BA1-AE9CDCA1BCB8}" presName="aSpace" presStyleCnt="0"/>
      <dgm:spPr/>
    </dgm:pt>
  </dgm:ptLst>
  <dgm:cxnLst>
    <dgm:cxn modelId="{FC4E5209-9E9B-4D14-8C9B-640C8D07F236}" srcId="{4877E404-84D9-43E5-85EE-219C86DBA09F}" destId="{2B9B2180-C87F-4335-8B4A-7EDD5138AB0C}" srcOrd="0" destOrd="0" parTransId="{8AB63375-DCBB-4C19-BB5D-B6F949397343}" sibTransId="{B85E7875-7E34-44F7-AD64-AC69CF66AC59}"/>
    <dgm:cxn modelId="{9E5FE61E-2CE9-4CBA-B307-7D22966696F0}" srcId="{4877E404-84D9-43E5-85EE-219C86DBA09F}" destId="{1D4E8621-C025-4DE1-9BA1-AE9CDCA1BCB8}" srcOrd="1" destOrd="0" parTransId="{D511CB26-DA8F-4061-934B-44A3FD45979A}" sibTransId="{6257548C-0D02-4EC9-BB8F-FE4C735D14FC}"/>
    <dgm:cxn modelId="{DFE47A61-CCBB-4D5C-85C7-320BB03CA2C4}" type="presOf" srcId="{1D4E8621-C025-4DE1-9BA1-AE9CDCA1BCB8}" destId="{7D89FB9C-FC85-4D19-8694-8C982938F814}" srcOrd="0" destOrd="0" presId="urn:microsoft.com/office/officeart/2005/8/layout/pyramid2"/>
    <dgm:cxn modelId="{9FF961C9-EBDB-45B8-B121-4456456C1D2A}" type="presOf" srcId="{4877E404-84D9-43E5-85EE-219C86DBA09F}" destId="{87E886EB-6461-4582-9CE2-16C4726BAD8A}" srcOrd="0" destOrd="0" presId="urn:microsoft.com/office/officeart/2005/8/layout/pyramid2"/>
    <dgm:cxn modelId="{C3EF83E8-989E-41F1-9DAF-586EB7830A91}" type="presOf" srcId="{2B9B2180-C87F-4335-8B4A-7EDD5138AB0C}" destId="{9E683057-0766-4068-AE4B-B8814006B48F}" srcOrd="0" destOrd="0" presId="urn:microsoft.com/office/officeart/2005/8/layout/pyramid2"/>
    <dgm:cxn modelId="{BB85EA34-84E1-4066-A7D5-2A8B4BA1BE95}" type="presParOf" srcId="{87E886EB-6461-4582-9CE2-16C4726BAD8A}" destId="{608A2D8F-AADB-4C39-96CD-D28DA05D17BD}" srcOrd="0" destOrd="0" presId="urn:microsoft.com/office/officeart/2005/8/layout/pyramid2"/>
    <dgm:cxn modelId="{3DBA96DD-E1D2-43EA-BBFC-098DBBD675A6}" type="presParOf" srcId="{87E886EB-6461-4582-9CE2-16C4726BAD8A}" destId="{AE72BF30-2838-4770-AD41-ACBF641B0615}" srcOrd="1" destOrd="0" presId="urn:microsoft.com/office/officeart/2005/8/layout/pyramid2"/>
    <dgm:cxn modelId="{833E9FE6-3F7D-4141-A9C5-0C10FAB3DE12}" type="presParOf" srcId="{AE72BF30-2838-4770-AD41-ACBF641B0615}" destId="{9E683057-0766-4068-AE4B-B8814006B48F}" srcOrd="0" destOrd="0" presId="urn:microsoft.com/office/officeart/2005/8/layout/pyramid2"/>
    <dgm:cxn modelId="{647DF1CF-D410-4C52-8BE5-A09EC7B83D04}" type="presParOf" srcId="{AE72BF30-2838-4770-AD41-ACBF641B0615}" destId="{0C8FEE76-01A1-49B9-9696-381EF55A9BE3}" srcOrd="1" destOrd="0" presId="urn:microsoft.com/office/officeart/2005/8/layout/pyramid2"/>
    <dgm:cxn modelId="{E77E9102-3230-402E-A7A2-BEAA59423869}" type="presParOf" srcId="{AE72BF30-2838-4770-AD41-ACBF641B0615}" destId="{7D89FB9C-FC85-4D19-8694-8C982938F814}" srcOrd="2" destOrd="0" presId="urn:microsoft.com/office/officeart/2005/8/layout/pyramid2"/>
    <dgm:cxn modelId="{F01DD1AC-DE7C-4B2A-A9D8-A0C19FB6188B}" type="presParOf" srcId="{AE72BF30-2838-4770-AD41-ACBF641B0615}" destId="{5FF6BDD9-0347-4122-8883-C62A4701B071}" srcOrd="3"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877E404-84D9-43E5-85EE-219C86DBA09F}" type="doc">
      <dgm:prSet loTypeId="urn:microsoft.com/office/officeart/2005/8/layout/pyramid2" loCatId="pyramid" qsTypeId="urn:microsoft.com/office/officeart/2005/8/quickstyle/simple1" qsCatId="simple" csTypeId="urn:microsoft.com/office/officeart/2005/8/colors/accent1_2" csCatId="accent1" phldr="1"/>
      <dgm:spPr/>
    </dgm:pt>
    <dgm:pt modelId="{2B9B2180-C87F-4335-8B4A-7EDD5138AB0C}">
      <dgm:prSet phldrT="[Text]"/>
      <dgm:spPr/>
      <dgm:t>
        <a:bodyPr/>
        <a:lstStyle/>
        <a:p>
          <a:r>
            <a:rPr lang="en-US" dirty="0"/>
            <a:t>Referral</a:t>
          </a:r>
        </a:p>
      </dgm:t>
    </dgm:pt>
    <dgm:pt modelId="{8AB63375-DCBB-4C19-BB5D-B6F949397343}" type="parTrans" cxnId="{FC4E5209-9E9B-4D14-8C9B-640C8D07F236}">
      <dgm:prSet/>
      <dgm:spPr/>
      <dgm:t>
        <a:bodyPr/>
        <a:lstStyle/>
        <a:p>
          <a:endParaRPr lang="en-US"/>
        </a:p>
      </dgm:t>
    </dgm:pt>
    <dgm:pt modelId="{B85E7875-7E34-44F7-AD64-AC69CF66AC59}" type="sibTrans" cxnId="{FC4E5209-9E9B-4D14-8C9B-640C8D07F236}">
      <dgm:prSet/>
      <dgm:spPr/>
      <dgm:t>
        <a:bodyPr/>
        <a:lstStyle/>
        <a:p>
          <a:endParaRPr lang="en-US"/>
        </a:p>
      </dgm:t>
    </dgm:pt>
    <dgm:pt modelId="{1D4E8621-C025-4DE1-9BA1-AE9CDCA1BCB8}">
      <dgm:prSet phldrT="[Text]"/>
      <dgm:spPr/>
      <dgm:t>
        <a:bodyPr/>
        <a:lstStyle/>
        <a:p>
          <a:r>
            <a:rPr lang="en-US" dirty="0"/>
            <a:t>All facilities</a:t>
          </a:r>
        </a:p>
      </dgm:t>
    </dgm:pt>
    <dgm:pt modelId="{D511CB26-DA8F-4061-934B-44A3FD45979A}" type="parTrans" cxnId="{9E5FE61E-2CE9-4CBA-B307-7D22966696F0}">
      <dgm:prSet/>
      <dgm:spPr/>
      <dgm:t>
        <a:bodyPr/>
        <a:lstStyle/>
        <a:p>
          <a:endParaRPr lang="en-US"/>
        </a:p>
      </dgm:t>
    </dgm:pt>
    <dgm:pt modelId="{6257548C-0D02-4EC9-BB8F-FE4C735D14FC}" type="sibTrans" cxnId="{9E5FE61E-2CE9-4CBA-B307-7D22966696F0}">
      <dgm:prSet/>
      <dgm:spPr/>
      <dgm:t>
        <a:bodyPr/>
        <a:lstStyle/>
        <a:p>
          <a:endParaRPr lang="en-US"/>
        </a:p>
      </dgm:t>
    </dgm:pt>
    <dgm:pt modelId="{87E886EB-6461-4582-9CE2-16C4726BAD8A}" type="pres">
      <dgm:prSet presAssocID="{4877E404-84D9-43E5-85EE-219C86DBA09F}" presName="compositeShape" presStyleCnt="0">
        <dgm:presLayoutVars>
          <dgm:dir/>
          <dgm:resizeHandles/>
        </dgm:presLayoutVars>
      </dgm:prSet>
      <dgm:spPr/>
    </dgm:pt>
    <dgm:pt modelId="{608A2D8F-AADB-4C39-96CD-D28DA05D17BD}" type="pres">
      <dgm:prSet presAssocID="{4877E404-84D9-43E5-85EE-219C86DBA09F}" presName="pyramid" presStyleLbl="node1" presStyleIdx="0" presStyleCnt="1"/>
      <dgm:spPr/>
    </dgm:pt>
    <dgm:pt modelId="{AE72BF30-2838-4770-AD41-ACBF641B0615}" type="pres">
      <dgm:prSet presAssocID="{4877E404-84D9-43E5-85EE-219C86DBA09F}" presName="theList" presStyleCnt="0"/>
      <dgm:spPr/>
    </dgm:pt>
    <dgm:pt modelId="{9E683057-0766-4068-AE4B-B8814006B48F}" type="pres">
      <dgm:prSet presAssocID="{2B9B2180-C87F-4335-8B4A-7EDD5138AB0C}" presName="aNode" presStyleLbl="fgAcc1" presStyleIdx="0" presStyleCnt="2">
        <dgm:presLayoutVars>
          <dgm:bulletEnabled val="1"/>
        </dgm:presLayoutVars>
      </dgm:prSet>
      <dgm:spPr/>
    </dgm:pt>
    <dgm:pt modelId="{0C8FEE76-01A1-49B9-9696-381EF55A9BE3}" type="pres">
      <dgm:prSet presAssocID="{2B9B2180-C87F-4335-8B4A-7EDD5138AB0C}" presName="aSpace" presStyleCnt="0"/>
      <dgm:spPr/>
    </dgm:pt>
    <dgm:pt modelId="{7D89FB9C-FC85-4D19-8694-8C982938F814}" type="pres">
      <dgm:prSet presAssocID="{1D4E8621-C025-4DE1-9BA1-AE9CDCA1BCB8}" presName="aNode" presStyleLbl="fgAcc1" presStyleIdx="1" presStyleCnt="2" custLinFactY="11192" custLinFactNeighborX="-296" custLinFactNeighborY="100000">
        <dgm:presLayoutVars>
          <dgm:bulletEnabled val="1"/>
        </dgm:presLayoutVars>
      </dgm:prSet>
      <dgm:spPr/>
    </dgm:pt>
    <dgm:pt modelId="{5FF6BDD9-0347-4122-8883-C62A4701B071}" type="pres">
      <dgm:prSet presAssocID="{1D4E8621-C025-4DE1-9BA1-AE9CDCA1BCB8}" presName="aSpace" presStyleCnt="0"/>
      <dgm:spPr/>
    </dgm:pt>
  </dgm:ptLst>
  <dgm:cxnLst>
    <dgm:cxn modelId="{FC4E5209-9E9B-4D14-8C9B-640C8D07F236}" srcId="{4877E404-84D9-43E5-85EE-219C86DBA09F}" destId="{2B9B2180-C87F-4335-8B4A-7EDD5138AB0C}" srcOrd="0" destOrd="0" parTransId="{8AB63375-DCBB-4C19-BB5D-B6F949397343}" sibTransId="{B85E7875-7E34-44F7-AD64-AC69CF66AC59}"/>
    <dgm:cxn modelId="{9E5FE61E-2CE9-4CBA-B307-7D22966696F0}" srcId="{4877E404-84D9-43E5-85EE-219C86DBA09F}" destId="{1D4E8621-C025-4DE1-9BA1-AE9CDCA1BCB8}" srcOrd="1" destOrd="0" parTransId="{D511CB26-DA8F-4061-934B-44A3FD45979A}" sibTransId="{6257548C-0D02-4EC9-BB8F-FE4C735D14FC}"/>
    <dgm:cxn modelId="{DFE47A61-CCBB-4D5C-85C7-320BB03CA2C4}" type="presOf" srcId="{1D4E8621-C025-4DE1-9BA1-AE9CDCA1BCB8}" destId="{7D89FB9C-FC85-4D19-8694-8C982938F814}" srcOrd="0" destOrd="0" presId="urn:microsoft.com/office/officeart/2005/8/layout/pyramid2"/>
    <dgm:cxn modelId="{9FF961C9-EBDB-45B8-B121-4456456C1D2A}" type="presOf" srcId="{4877E404-84D9-43E5-85EE-219C86DBA09F}" destId="{87E886EB-6461-4582-9CE2-16C4726BAD8A}" srcOrd="0" destOrd="0" presId="urn:microsoft.com/office/officeart/2005/8/layout/pyramid2"/>
    <dgm:cxn modelId="{C3EF83E8-989E-41F1-9DAF-586EB7830A91}" type="presOf" srcId="{2B9B2180-C87F-4335-8B4A-7EDD5138AB0C}" destId="{9E683057-0766-4068-AE4B-B8814006B48F}" srcOrd="0" destOrd="0" presId="urn:microsoft.com/office/officeart/2005/8/layout/pyramid2"/>
    <dgm:cxn modelId="{BB85EA34-84E1-4066-A7D5-2A8B4BA1BE95}" type="presParOf" srcId="{87E886EB-6461-4582-9CE2-16C4726BAD8A}" destId="{608A2D8F-AADB-4C39-96CD-D28DA05D17BD}" srcOrd="0" destOrd="0" presId="urn:microsoft.com/office/officeart/2005/8/layout/pyramid2"/>
    <dgm:cxn modelId="{3DBA96DD-E1D2-43EA-BBFC-098DBBD675A6}" type="presParOf" srcId="{87E886EB-6461-4582-9CE2-16C4726BAD8A}" destId="{AE72BF30-2838-4770-AD41-ACBF641B0615}" srcOrd="1" destOrd="0" presId="urn:microsoft.com/office/officeart/2005/8/layout/pyramid2"/>
    <dgm:cxn modelId="{833E9FE6-3F7D-4141-A9C5-0C10FAB3DE12}" type="presParOf" srcId="{AE72BF30-2838-4770-AD41-ACBF641B0615}" destId="{9E683057-0766-4068-AE4B-B8814006B48F}" srcOrd="0" destOrd="0" presId="urn:microsoft.com/office/officeart/2005/8/layout/pyramid2"/>
    <dgm:cxn modelId="{647DF1CF-D410-4C52-8BE5-A09EC7B83D04}" type="presParOf" srcId="{AE72BF30-2838-4770-AD41-ACBF641B0615}" destId="{0C8FEE76-01A1-49B9-9696-381EF55A9BE3}" srcOrd="1" destOrd="0" presId="urn:microsoft.com/office/officeart/2005/8/layout/pyramid2"/>
    <dgm:cxn modelId="{E77E9102-3230-402E-A7A2-BEAA59423869}" type="presParOf" srcId="{AE72BF30-2838-4770-AD41-ACBF641B0615}" destId="{7D89FB9C-FC85-4D19-8694-8C982938F814}" srcOrd="2" destOrd="0" presId="urn:microsoft.com/office/officeart/2005/8/layout/pyramid2"/>
    <dgm:cxn modelId="{F01DD1AC-DE7C-4B2A-A9D8-A0C19FB6188B}" type="presParOf" srcId="{AE72BF30-2838-4770-AD41-ACBF641B0615}" destId="{5FF6BDD9-0347-4122-8883-C62A4701B071}" srcOrd="3"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8A2D8F-AADB-4C39-96CD-D28DA05D17BD}">
      <dsp:nvSpPr>
        <dsp:cNvPr id="0" name=""/>
        <dsp:cNvSpPr/>
      </dsp:nvSpPr>
      <dsp:spPr>
        <a:xfrm>
          <a:off x="0" y="0"/>
          <a:ext cx="3967296" cy="4064000"/>
        </a:xfrm>
        <a:prstGeom prst="triangl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E683057-0766-4068-AE4B-B8814006B48F}">
      <dsp:nvSpPr>
        <dsp:cNvPr id="0" name=""/>
        <dsp:cNvSpPr/>
      </dsp:nvSpPr>
      <dsp:spPr>
        <a:xfrm>
          <a:off x="1983648" y="406796"/>
          <a:ext cx="2578742" cy="1444624"/>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dirty="0"/>
            <a:t>Referral</a:t>
          </a:r>
        </a:p>
      </dsp:txBody>
      <dsp:txXfrm>
        <a:off x="2054169" y="477317"/>
        <a:ext cx="2437700" cy="1303582"/>
      </dsp:txXfrm>
    </dsp:sp>
    <dsp:sp modelId="{7D89FB9C-FC85-4D19-8694-8C982938F814}">
      <dsp:nvSpPr>
        <dsp:cNvPr id="0" name=""/>
        <dsp:cNvSpPr/>
      </dsp:nvSpPr>
      <dsp:spPr>
        <a:xfrm>
          <a:off x="1976015" y="2374260"/>
          <a:ext cx="2578742" cy="1444624"/>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dirty="0"/>
            <a:t>All facilities</a:t>
          </a:r>
        </a:p>
      </dsp:txBody>
      <dsp:txXfrm>
        <a:off x="2046536" y="2444781"/>
        <a:ext cx="2437700" cy="130358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8A2D8F-AADB-4C39-96CD-D28DA05D17BD}">
      <dsp:nvSpPr>
        <dsp:cNvPr id="0" name=""/>
        <dsp:cNvSpPr/>
      </dsp:nvSpPr>
      <dsp:spPr>
        <a:xfrm>
          <a:off x="0" y="0"/>
          <a:ext cx="3967296" cy="4064000"/>
        </a:xfrm>
        <a:prstGeom prst="triangl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E683057-0766-4068-AE4B-B8814006B48F}">
      <dsp:nvSpPr>
        <dsp:cNvPr id="0" name=""/>
        <dsp:cNvSpPr/>
      </dsp:nvSpPr>
      <dsp:spPr>
        <a:xfrm>
          <a:off x="1983648" y="406796"/>
          <a:ext cx="2578742" cy="1444624"/>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dirty="0"/>
            <a:t>Referral</a:t>
          </a:r>
        </a:p>
      </dsp:txBody>
      <dsp:txXfrm>
        <a:off x="2054169" y="477317"/>
        <a:ext cx="2437700" cy="1303582"/>
      </dsp:txXfrm>
    </dsp:sp>
    <dsp:sp modelId="{7D89FB9C-FC85-4D19-8694-8C982938F814}">
      <dsp:nvSpPr>
        <dsp:cNvPr id="0" name=""/>
        <dsp:cNvSpPr/>
      </dsp:nvSpPr>
      <dsp:spPr>
        <a:xfrm>
          <a:off x="1976015" y="2374260"/>
          <a:ext cx="2578742" cy="1444624"/>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dirty="0"/>
            <a:t>All facilities</a:t>
          </a:r>
        </a:p>
      </dsp:txBody>
      <dsp:txXfrm>
        <a:off x="2046536" y="2444781"/>
        <a:ext cx="2437700" cy="1303582"/>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A99F7ADA-C935-4EDE-A8E6-492C1ABAE7C3}" type="datetimeFigureOut">
              <a:rPr lang="en-US" smtClean="0"/>
              <a:t>6/22/2018</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4F09EAA2-865D-465E-BBFA-D426B397D375}" type="slidenum">
              <a:rPr lang="en-US" smtClean="0"/>
              <a:t>‹#›</a:t>
            </a:fld>
            <a:endParaRPr lang="en-US"/>
          </a:p>
        </p:txBody>
      </p:sp>
    </p:spTree>
    <p:extLst>
      <p:ext uri="{BB962C8B-B14F-4D97-AF65-F5344CB8AC3E}">
        <p14:creationId xmlns:p14="http://schemas.microsoft.com/office/powerpoint/2010/main" val="29912807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74C026DF-EBA0-49FF-B460-D5B2A48D6F9E}" type="datetimeFigureOut">
              <a:rPr lang="en-US" smtClean="0"/>
              <a:t>6/22/2018</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CFFD42C0-7943-494E-B8BD-92EE9084E6F0}" type="slidenum">
              <a:rPr lang="en-US" smtClean="0"/>
              <a:t>‹#›</a:t>
            </a:fld>
            <a:endParaRPr lang="en-US"/>
          </a:p>
        </p:txBody>
      </p:sp>
    </p:spTree>
    <p:extLst>
      <p:ext uri="{BB962C8B-B14F-4D97-AF65-F5344CB8AC3E}">
        <p14:creationId xmlns:p14="http://schemas.microsoft.com/office/powerpoint/2010/main" val="10153591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FD42C0-7943-494E-B8BD-92EE9084E6F0}" type="slidenum">
              <a:rPr lang="en-US" smtClean="0"/>
              <a:t>1</a:t>
            </a:fld>
            <a:endParaRPr lang="en-US"/>
          </a:p>
        </p:txBody>
      </p:sp>
    </p:spTree>
    <p:extLst>
      <p:ext uri="{BB962C8B-B14F-4D97-AF65-F5344CB8AC3E}">
        <p14:creationId xmlns:p14="http://schemas.microsoft.com/office/powerpoint/2010/main" val="18703648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aseline="0" dirty="0"/>
              <a:t>It is also important to consider the location where cases are identified (outpatient, inpatient, or upon initial presentation.</a:t>
            </a:r>
          </a:p>
          <a:p>
            <a:endParaRPr lang="en-US" sz="1200" baseline="0" dirty="0"/>
          </a:p>
          <a:p>
            <a:endParaRPr lang="en-US" sz="1200" baseline="0" dirty="0"/>
          </a:p>
          <a:p>
            <a:r>
              <a:rPr lang="en-US" b="1" dirty="0"/>
              <a:t>Image: Patient in bed https://openclipart.org/detail/272617/girl-in-the-hospital (no copyright restrictions)</a:t>
            </a:r>
          </a:p>
          <a:p>
            <a:endParaRPr lang="en-US" b="1" dirty="0"/>
          </a:p>
          <a:p>
            <a:r>
              <a:rPr lang="en-US" b="1" dirty="0"/>
              <a:t>Image REQUIRES ATTRIBUTION: Clinic waiting room graphic</a:t>
            </a:r>
          </a:p>
          <a:p>
            <a:r>
              <a:rPr lang="en-US" b="1" dirty="0"/>
              <a:t>https://www.123rf.com/photo_49817543_busy-hospital-corridor-activities-nurse-patient-in-queue-waiting-doctor-crowded.html?term=waiting+room</a:t>
            </a:r>
          </a:p>
          <a:p>
            <a:r>
              <a:rPr lang="en-US" b="1" dirty="0"/>
              <a:t>According to the site, the image can be used ‘in a PowerPoint presentation provided that a reasonably prominent statement is included on the same page as the Content as follows: "Certain images and/or photos on this page are the copyrighted property of 123RF Limited, its Contributors or Licensed Partners and are being used with permission under license. These images and/or photos may not be copied or downloaded without permission from 123RF Limited.“’</a:t>
            </a:r>
          </a:p>
          <a:p>
            <a:endParaRPr lang="en-US" b="1" baseline="0" dirty="0"/>
          </a:p>
          <a:p>
            <a:endParaRPr lang="en-US" b="1" baseline="0" dirty="0"/>
          </a:p>
          <a:p>
            <a:r>
              <a:rPr lang="en-US" b="1" baseline="0" dirty="0"/>
              <a:t>Image: Ambulance http://www.clipartlord.com/category/transportation-clip-art/cars-clip-art/ambulance-clip-art/ (no copyright restrictions)</a:t>
            </a:r>
          </a:p>
          <a:p>
            <a:endParaRPr lang="en-US" sz="1200" baseline="0" dirty="0"/>
          </a:p>
        </p:txBody>
      </p:sp>
      <p:sp>
        <p:nvSpPr>
          <p:cNvPr id="4" name="Slide Number Placeholder 3"/>
          <p:cNvSpPr>
            <a:spLocks noGrp="1"/>
          </p:cNvSpPr>
          <p:nvPr>
            <p:ph type="sldNum" sz="quarter" idx="10"/>
          </p:nvPr>
        </p:nvSpPr>
        <p:spPr/>
        <p:txBody>
          <a:bodyPr/>
          <a:lstStyle/>
          <a:p>
            <a:fld id="{CFFD42C0-7943-494E-B8BD-92EE9084E6F0}" type="slidenum">
              <a:rPr lang="en-US" smtClean="0"/>
              <a:t>10</a:t>
            </a:fld>
            <a:endParaRPr lang="en-US"/>
          </a:p>
        </p:txBody>
      </p:sp>
    </p:spTree>
    <p:extLst>
      <p:ext uri="{BB962C8B-B14F-4D97-AF65-F5344CB8AC3E}">
        <p14:creationId xmlns:p14="http://schemas.microsoft.com/office/powerpoint/2010/main" val="24633364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Isolation for</a:t>
            </a:r>
            <a:r>
              <a:rPr lang="en-US" baseline="0" dirty="0"/>
              <a:t> H5N1 in one southeast Asian country was based on diagnostic testing, not symptoms.  Patients were not isolated until lab tests confirmed the diagnosis, so they were initially admitted to the ward where other patients and healthcare workers were exposed. </a:t>
            </a: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Image: </a:t>
            </a:r>
            <a:r>
              <a:rPr lang="en-US" sz="1200" b="0" i="0" kern="1200" dirty="0">
                <a:solidFill>
                  <a:schemeClr val="tx1"/>
                </a:solidFill>
                <a:effectLst/>
                <a:latin typeface="+mn-lt"/>
                <a:ea typeface="+mn-ea"/>
                <a:cs typeface="+mn-cs"/>
              </a:rPr>
              <a:t>https://phil.cdc.gov/phil/details.asp </a:t>
            </a:r>
            <a:r>
              <a:rPr lang="en-US" b="0" dirty="0"/>
              <a:t>CDC Image ID #</a:t>
            </a:r>
            <a:r>
              <a:rPr lang="en-US" sz="1200" b="0" i="0" kern="1200" dirty="0">
                <a:solidFill>
                  <a:schemeClr val="tx1"/>
                </a:solidFill>
                <a:effectLst/>
                <a:latin typeface="+mn-lt"/>
                <a:ea typeface="+mn-ea"/>
                <a:cs typeface="+mn-cs"/>
              </a:rPr>
              <a:t>15704 </a:t>
            </a:r>
          </a:p>
          <a:p>
            <a:endParaRPr lang="en-US" dirty="0"/>
          </a:p>
        </p:txBody>
      </p:sp>
      <p:sp>
        <p:nvSpPr>
          <p:cNvPr id="4" name="Slide Number Placeholder 3"/>
          <p:cNvSpPr>
            <a:spLocks noGrp="1"/>
          </p:cNvSpPr>
          <p:nvPr>
            <p:ph type="sldNum" sz="quarter" idx="10"/>
          </p:nvPr>
        </p:nvSpPr>
        <p:spPr/>
        <p:txBody>
          <a:bodyPr/>
          <a:lstStyle/>
          <a:p>
            <a:fld id="{CFFD42C0-7943-494E-B8BD-92EE9084E6F0}" type="slidenum">
              <a:rPr lang="en-US" smtClean="0"/>
              <a:t>11</a:t>
            </a:fld>
            <a:endParaRPr lang="en-US"/>
          </a:p>
        </p:txBody>
      </p:sp>
    </p:spTree>
    <p:extLst>
      <p:ext uri="{BB962C8B-B14F-4D97-AF65-F5344CB8AC3E}">
        <p14:creationId xmlns:p14="http://schemas.microsoft.com/office/powerpoint/2010/main" val="5306037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Identifying cases can also be challenging when symptoms are nonspecific</a:t>
            </a:r>
            <a:r>
              <a:rPr lang="en-US" baseline="0" dirty="0"/>
              <a:t> for illnesses such as influenza, MERS, SARS.  Even some of the symptoms for Ebola were nonspecific, so a standardized case definition was developed, as well as a</a:t>
            </a:r>
            <a:r>
              <a:rPr lang="en-US" dirty="0"/>
              <a:t> flowchart/algorithm </a:t>
            </a:r>
            <a:r>
              <a:rPr lang="en-US" baseline="0" dirty="0"/>
              <a:t>to help with identification of Ebola cases during screening.</a:t>
            </a:r>
          </a:p>
          <a:p>
            <a:endParaRPr lang="en-US" dirty="0"/>
          </a:p>
        </p:txBody>
      </p:sp>
      <p:sp>
        <p:nvSpPr>
          <p:cNvPr id="4" name="Slide Number Placeholder 3"/>
          <p:cNvSpPr>
            <a:spLocks noGrp="1"/>
          </p:cNvSpPr>
          <p:nvPr>
            <p:ph type="sldNum" sz="quarter" idx="10"/>
          </p:nvPr>
        </p:nvSpPr>
        <p:spPr/>
        <p:txBody>
          <a:bodyPr/>
          <a:lstStyle/>
          <a:p>
            <a:fld id="{CFFD42C0-7943-494E-B8BD-92EE9084E6F0}" type="slidenum">
              <a:rPr lang="en-US" smtClean="0"/>
              <a:t>12</a:t>
            </a:fld>
            <a:endParaRPr lang="en-US"/>
          </a:p>
        </p:txBody>
      </p:sp>
    </p:spTree>
    <p:extLst>
      <p:ext uri="{BB962C8B-B14F-4D97-AF65-F5344CB8AC3E}">
        <p14:creationId xmlns:p14="http://schemas.microsoft.com/office/powerpoint/2010/main" val="20534572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baseline="0" dirty="0"/>
              <a:t>For H7N9, transmission occurs </a:t>
            </a:r>
            <a:r>
              <a:rPr lang="en-US" sz="1200" dirty="0"/>
              <a:t>by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touching infected birds or exposure to a contaminated environment then touching eyes, nose, mouth</a:t>
            </a:r>
          </a:p>
          <a:p>
            <a:pPr marL="171450" lvl="0" indent="-171450">
              <a:buFont typeface="Arial" panose="020B0604020202020204" pitchFamily="34" charset="0"/>
              <a:buChar char="•"/>
            </a:pPr>
            <a:r>
              <a:rPr lang="en-US" sz="1200" kern="1200" baseline="0" dirty="0">
                <a:solidFill>
                  <a:schemeClr val="tx1"/>
                </a:solidFill>
                <a:effectLst/>
                <a:latin typeface="+mn-lt"/>
                <a:ea typeface="+mn-ea"/>
                <a:cs typeface="+mn-cs"/>
              </a:rPr>
              <a:t>some</a:t>
            </a:r>
            <a:r>
              <a:rPr lang="en-US" sz="1200" kern="1200" dirty="0">
                <a:solidFill>
                  <a:schemeClr val="tx1"/>
                </a:solidFill>
                <a:effectLst/>
                <a:latin typeface="+mn-lt"/>
                <a:ea typeface="+mn-ea"/>
                <a:cs typeface="+mn-cs"/>
              </a:rPr>
              <a:t> studies have shown that the virus is likely aerosolized with transmissibility by droplets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person-to-person spread:</a:t>
            </a:r>
            <a:r>
              <a:rPr lang="en-US" sz="1200" baseline="0" dirty="0"/>
              <a:t>  </a:t>
            </a:r>
            <a:r>
              <a:rPr lang="en-US" sz="1200" dirty="0"/>
              <a:t>no evidence of sustained person-to-person spread,</a:t>
            </a:r>
            <a:r>
              <a:rPr lang="en-US" sz="1200" baseline="0" dirty="0"/>
              <a:t> but r</a:t>
            </a:r>
            <a:r>
              <a:rPr lang="en-US" sz="1200" kern="1200" dirty="0">
                <a:solidFill>
                  <a:schemeClr val="tx1"/>
                </a:solidFill>
                <a:effectLst/>
                <a:latin typeface="+mn-lt"/>
                <a:ea typeface="+mn-ea"/>
                <a:cs typeface="+mn-cs"/>
              </a:rPr>
              <a:t>isk of human-to-human transmission is possibly higher for H7N9 than for H5N1</a:t>
            </a:r>
            <a:endParaRPr lang="en-US" sz="1200" kern="1200" baseline="0" dirty="0">
              <a:solidFill>
                <a:schemeClr val="tx1"/>
              </a:solidFill>
              <a:effectLst/>
              <a:latin typeface="+mn-lt"/>
              <a:ea typeface="+mn-ea"/>
              <a:cs typeface="+mn-cs"/>
            </a:endParaRPr>
          </a:p>
          <a:p>
            <a:pPr marL="0" lvl="0" indent="0">
              <a:buFont typeface="Arial" panose="020B0604020202020204" pitchFamily="34" charset="0"/>
              <a:buNone/>
            </a:pPr>
            <a:endParaRPr lang="en-US" sz="1200" dirty="0"/>
          </a:p>
          <a:p>
            <a:pPr marL="0" lvl="0" indent="0">
              <a:buFont typeface="Arial" panose="020B0604020202020204" pitchFamily="34" charset="0"/>
              <a:buNone/>
            </a:pPr>
            <a:r>
              <a:rPr lang="en-US" sz="1200" dirty="0"/>
              <a:t>References: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Fang CF, Ma MJ, Zhan BD, Lai SM, Hu Y, Yang XX, et</a:t>
            </a:r>
            <a:r>
              <a:rPr lang="en-US" baseline="0" dirty="0"/>
              <a:t> al</a:t>
            </a:r>
            <a:r>
              <a:rPr lang="en-US" dirty="0"/>
              <a:t>.</a:t>
            </a:r>
            <a:r>
              <a:rPr lang="en-US" baseline="0" dirty="0"/>
              <a:t>  Nosocomial transmission of avian influenza A (H7N9) virus in China: epidemiological investigation.  BMJ 2015;351:h5765.</a:t>
            </a: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err="1"/>
              <a:t>Farooqui</a:t>
            </a:r>
            <a:r>
              <a:rPr lang="en-US" baseline="0" dirty="0"/>
              <a:t> A, Liu W, Zeng T, Liu Y, Zhang L, Khan A, et al.  </a:t>
            </a:r>
            <a:r>
              <a:rPr lang="en-US" dirty="0"/>
              <a:t>Probable Hospital Cluster of H7N9 Influenza Infection. NEJM 2016;374 (6):596-599.</a:t>
            </a:r>
          </a:p>
          <a:p>
            <a:pPr marL="171450" lvl="0" indent="-171450">
              <a:buFont typeface="Arial" panose="020B0604020202020204" pitchFamily="34" charset="0"/>
              <a:buChar char="•"/>
            </a:pPr>
            <a:r>
              <a:rPr lang="en-US" sz="1200" dirty="0"/>
              <a:t>Zhou J, Wu J, Zeng X, Huang G, Zou L, Song Y, et al. Isolation of H65N6, H7N9 and H9N2 avian influenza A viruses from air sampled at live poultry markets.</a:t>
            </a:r>
            <a:r>
              <a:rPr lang="en-US" sz="1200" baseline="0" dirty="0"/>
              <a:t> </a:t>
            </a:r>
            <a:r>
              <a:rPr lang="en-US" sz="1200" dirty="0"/>
              <a:t>Surveillance and Outbreak Report</a:t>
            </a:r>
            <a:r>
              <a:rPr lang="en-US" sz="1200" baseline="0" dirty="0"/>
              <a:t> 2016;</a:t>
            </a:r>
            <a:r>
              <a:rPr lang="en-US" sz="1200" dirty="0"/>
              <a:t>21(35):p11-30331.</a:t>
            </a:r>
          </a:p>
          <a:p>
            <a:pPr marL="171450" lvl="0" indent="-171450">
              <a:buFont typeface="Arial" panose="020B0604020202020204" pitchFamily="34" charset="0"/>
              <a:buChar char="•"/>
            </a:pPr>
            <a:endParaRPr lang="en-US" sz="12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t>Chicken image: </a:t>
            </a:r>
            <a:r>
              <a:rPr lang="en-US" b="0" dirty="0"/>
              <a:t>https://openclipart.org/detail/248294/chickens-coloured </a:t>
            </a:r>
            <a:r>
              <a:rPr lang="en-US" sz="1200" b="0" dirty="0"/>
              <a:t>(no copyright restrictions)</a:t>
            </a:r>
          </a:p>
          <a:p>
            <a:pPr marL="0" lvl="0" indent="0">
              <a:buFont typeface="Arial" panose="020B0604020202020204" pitchFamily="34" charset="0"/>
              <a:buNone/>
            </a:pPr>
            <a:r>
              <a:rPr lang="en-US" sz="1200" b="0" dirty="0"/>
              <a:t>Sneezing image: Purchased from Shutterstock. </a:t>
            </a:r>
            <a:r>
              <a:rPr lang="en-US" sz="1200" b="0" i="0" kern="1200" dirty="0">
                <a:solidFill>
                  <a:schemeClr val="tx1"/>
                </a:solidFill>
                <a:effectLst/>
                <a:latin typeface="+mn-lt"/>
                <a:ea typeface="+mn-ea"/>
                <a:cs typeface="+mn-cs"/>
              </a:rPr>
              <a:t>Stock vector ID: 201932494</a:t>
            </a:r>
            <a:endParaRPr lang="en-US" dirty="0"/>
          </a:p>
        </p:txBody>
      </p:sp>
      <p:sp>
        <p:nvSpPr>
          <p:cNvPr id="4" name="Slide Number Placeholder 3"/>
          <p:cNvSpPr>
            <a:spLocks noGrp="1"/>
          </p:cNvSpPr>
          <p:nvPr>
            <p:ph type="sldNum" sz="quarter" idx="10"/>
          </p:nvPr>
        </p:nvSpPr>
        <p:spPr/>
        <p:txBody>
          <a:bodyPr/>
          <a:lstStyle/>
          <a:p>
            <a:fld id="{CFFD42C0-7943-494E-B8BD-92EE9084E6F0}" type="slidenum">
              <a:rPr lang="en-US" smtClean="0"/>
              <a:t>13</a:t>
            </a:fld>
            <a:endParaRPr lang="en-US"/>
          </a:p>
        </p:txBody>
      </p:sp>
    </p:spTree>
    <p:extLst>
      <p:ext uri="{BB962C8B-B14F-4D97-AF65-F5344CB8AC3E}">
        <p14:creationId xmlns:p14="http://schemas.microsoft.com/office/powerpoint/2010/main" val="21773458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have been several potential instances of nosocomial transmission of H7N9 documented, although an unidentified</a:t>
            </a:r>
            <a:r>
              <a:rPr lang="en-US" baseline="0" dirty="0"/>
              <a:t> environmental exposure cannot be completely ruled out.</a:t>
            </a:r>
            <a:endParaRPr lang="en-US" dirty="0"/>
          </a:p>
          <a:p>
            <a:endParaRPr lang="en-US" dirty="0"/>
          </a:p>
          <a:p>
            <a:r>
              <a:rPr lang="en-US" dirty="0"/>
              <a:t>Fang CF, Ma MJ, Zhan BD, Lai SM, Hu Y, Yang XX, et</a:t>
            </a:r>
            <a:r>
              <a:rPr lang="en-US" baseline="0" dirty="0"/>
              <a:t> al</a:t>
            </a:r>
            <a:r>
              <a:rPr lang="en-US" dirty="0"/>
              <a:t>.</a:t>
            </a:r>
            <a:r>
              <a:rPr lang="en-US" baseline="0" dirty="0"/>
              <a:t>  Nosocomial transmission of avian influenza A (H7N9) virus in China: epidemiological investigation.  BMJ 2015;351:h5765.</a:t>
            </a:r>
            <a:endParaRPr lang="en-US" dirty="0"/>
          </a:p>
          <a:p>
            <a:r>
              <a:rPr lang="en-US" dirty="0"/>
              <a:t>Index</a:t>
            </a:r>
            <a:r>
              <a:rPr lang="en-US" baseline="0" dirty="0"/>
              <a:t> patient had exposure to poultry market and the other patient had no bird/poultry exposures.  Both patients were admitted to adjacent beds on the same 3 bed ward for 5 days and became symptomatic afterwards.</a:t>
            </a:r>
          </a:p>
          <a:p>
            <a:r>
              <a:rPr lang="en-US" baseline="0" dirty="0"/>
              <a:t>Genome sequence of both patients were nearly identical.</a:t>
            </a:r>
            <a:endParaRPr lang="en-US" dirty="0"/>
          </a:p>
          <a:p>
            <a:endParaRPr lang="en-US" dirty="0"/>
          </a:p>
          <a:p>
            <a:r>
              <a:rPr lang="en-US" dirty="0"/>
              <a:t>Chen H, Liu S, Liu J, Chai C, Mao H, Yu Zhao, et al.</a:t>
            </a:r>
            <a:r>
              <a:rPr lang="en-US" baseline="0" dirty="0"/>
              <a:t>  Nosocomial Co-Transmission of Avian Influenza A (H7N9) and A (H1N1)pdm09 Viruses between 2 Patients with Hematologic Disorders. EID 2016;22(4):598-607.</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I</a:t>
            </a:r>
            <a:r>
              <a:rPr lang="en-US" dirty="0"/>
              <a:t>ndex patient had exposure to poultry markets and underwent aerosol-generating procedure (oxygen mask inhalation,</a:t>
            </a:r>
            <a:r>
              <a:rPr lang="en-US" baseline="0" dirty="0"/>
              <a:t> </a:t>
            </a:r>
            <a:r>
              <a:rPr lang="en-US" dirty="0"/>
              <a:t>negative pressure suction,</a:t>
            </a:r>
            <a:r>
              <a:rPr lang="en-US" baseline="0" dirty="0"/>
              <a:t> intubation, mechanical ventilation) during his hospitalization.  The other patient had no avian exposure.</a:t>
            </a:r>
            <a:r>
              <a:rPr lang="en-US" dirty="0"/>
              <a:t> Viral genetic</a:t>
            </a:r>
            <a:r>
              <a:rPr lang="en-US" baseline="0" dirty="0"/>
              <a:t> sequences from both patients were identical.</a:t>
            </a:r>
          </a:p>
          <a:p>
            <a:endParaRPr lang="en-US" dirty="0"/>
          </a:p>
          <a:p>
            <a:r>
              <a:rPr lang="en-US" dirty="0" err="1"/>
              <a:t>Farooqui</a:t>
            </a:r>
            <a:r>
              <a:rPr lang="en-US" baseline="0" dirty="0"/>
              <a:t> A, Liu W, Zeng T, Liu Y, Zhang L, Khan A, et al.  </a:t>
            </a:r>
            <a:r>
              <a:rPr lang="en-US" dirty="0"/>
              <a:t>Probable Hospital Cluster of H7N9 Influenza Infection. NEJM 2016;374 (6):596-599.</a:t>
            </a:r>
          </a:p>
          <a:p>
            <a:r>
              <a:rPr lang="en-US" dirty="0"/>
              <a:t>Index patient with exposure to live poultry.  Doctors had close contact with index patients.  3 isolates were more closely</a:t>
            </a:r>
            <a:r>
              <a:rPr lang="en-US" baseline="0" dirty="0"/>
              <a:t> related than other samples</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CFFD42C0-7943-494E-B8BD-92EE9084E6F0}" type="slidenum">
              <a:rPr lang="en-US" smtClean="0"/>
              <a:t>14</a:t>
            </a:fld>
            <a:endParaRPr lang="en-US"/>
          </a:p>
        </p:txBody>
      </p:sp>
    </p:spTree>
    <p:extLst>
      <p:ext uri="{BB962C8B-B14F-4D97-AF65-F5344CB8AC3E}">
        <p14:creationId xmlns:p14="http://schemas.microsoft.com/office/powerpoint/2010/main" val="15555041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In the Middle East during MERS, crowding made isolation challenging, especially in the emergency department or waiting rooms.  After an outbreak, early PPE use such as distributing masks to patients with respiratory complaints was used to prevent transmission in waiting areas and </a:t>
            </a:r>
            <a:r>
              <a:rPr lang="en-US" baseline="0" dirty="0" err="1"/>
              <a:t>cohorting</a:t>
            </a:r>
            <a:r>
              <a:rPr lang="en-US" baseline="0" dirty="0"/>
              <a:t> was used to isolate cases when single isolation rooms were not available. </a:t>
            </a:r>
          </a:p>
          <a:p>
            <a:endParaRPr lang="en-US" baseline="0" dirty="0"/>
          </a:p>
        </p:txBody>
      </p:sp>
      <p:sp>
        <p:nvSpPr>
          <p:cNvPr id="4" name="Slide Number Placeholder 3"/>
          <p:cNvSpPr>
            <a:spLocks noGrp="1"/>
          </p:cNvSpPr>
          <p:nvPr>
            <p:ph type="sldNum" sz="quarter" idx="10"/>
          </p:nvPr>
        </p:nvSpPr>
        <p:spPr/>
        <p:txBody>
          <a:bodyPr/>
          <a:lstStyle/>
          <a:p>
            <a:fld id="{CFFD42C0-7943-494E-B8BD-92EE9084E6F0}" type="slidenum">
              <a:rPr lang="en-US" smtClean="0"/>
              <a:t>15</a:t>
            </a:fld>
            <a:endParaRPr lang="en-US"/>
          </a:p>
        </p:txBody>
      </p:sp>
    </p:spTree>
    <p:extLst>
      <p:ext uri="{BB962C8B-B14F-4D97-AF65-F5344CB8AC3E}">
        <p14:creationId xmlns:p14="http://schemas.microsoft.com/office/powerpoint/2010/main" val="16038900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dirty="0"/>
              <a:t>Similarly, in West Africa during Ebola, isolation</a:t>
            </a:r>
            <a:r>
              <a:rPr lang="en-US" baseline="0" dirty="0"/>
              <a:t> rooms were often not available so facilities had to use creative alternatives to prevent transmission including </a:t>
            </a:r>
            <a:r>
              <a:rPr lang="en-US" dirty="0"/>
              <a:t>moving triage and isolation areas outdoors,</a:t>
            </a:r>
            <a:r>
              <a:rPr lang="en-US" baseline="0" dirty="0"/>
              <a:t> c</a:t>
            </a:r>
            <a:r>
              <a:rPr lang="en-US" dirty="0"/>
              <a:t>ohorting suspected and confirmed patients,</a:t>
            </a:r>
            <a:r>
              <a:rPr lang="en-US" baseline="0" dirty="0"/>
              <a:t> and </a:t>
            </a:r>
            <a:r>
              <a:rPr lang="en-US" dirty="0"/>
              <a:t>prioritizing separate bathrooms.</a:t>
            </a:r>
          </a:p>
          <a:p>
            <a:pPr marL="0" lvl="0" indent="0">
              <a:buFont typeface="Arial" panose="020B0604020202020204" pitchFamily="34" charset="0"/>
              <a:buNone/>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Image: </a:t>
            </a:r>
            <a:r>
              <a:rPr lang="en-US" b="0" dirty="0"/>
              <a:t>Clip art found at http://clipart-library.com/clipart/1390155.htm, but not clear if it’s free for use. No replacement image found that shows general care and isolation area.</a:t>
            </a:r>
          </a:p>
          <a:p>
            <a:pPr marL="0" lvl="0" indent="0">
              <a:buFont typeface="Arial" panose="020B0604020202020204" pitchFamily="34" charset="0"/>
              <a:buNone/>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CFFD42C0-7943-494E-B8BD-92EE9084E6F0}" type="slidenum">
              <a:rPr lang="en-US" smtClean="0"/>
              <a:t>16</a:t>
            </a:fld>
            <a:endParaRPr lang="en-US"/>
          </a:p>
        </p:txBody>
      </p:sp>
    </p:spTree>
    <p:extLst>
      <p:ext uri="{BB962C8B-B14F-4D97-AF65-F5344CB8AC3E}">
        <p14:creationId xmlns:p14="http://schemas.microsoft.com/office/powerpoint/2010/main" val="18973549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Public</a:t>
            </a:r>
            <a:r>
              <a:rPr lang="en-US" baseline="0" dirty="0"/>
              <a:t> health reporting and communication systems allow surveillance information to be shared to guide the public health response, specifically by ensuring that facilities with cases have sufficient IPC resources and support and coordinating the transfer of cases to another facility when necessary because appropriate IPC is not possible.</a:t>
            </a:r>
          </a:p>
          <a:p>
            <a:pPr marL="0" indent="0">
              <a:buFont typeface="Arial" panose="020B0604020202020204" pitchFamily="34" charset="0"/>
              <a:buNone/>
            </a:pPr>
            <a:endParaRPr lang="en-US" baseline="0" dirty="0"/>
          </a:p>
          <a:p>
            <a:pPr marL="0" indent="0">
              <a:buFont typeface="Arial" panose="020B0604020202020204" pitchFamily="34" charset="0"/>
              <a:buNone/>
            </a:pPr>
            <a:r>
              <a:rPr lang="en-US" baseline="0" dirty="0"/>
              <a:t>The IPC activities must be tailored based on the information communicated through this public health reporting system, including epidemiology (e.g. patient population, risk factors) and number of cases</a:t>
            </a:r>
          </a:p>
          <a:p>
            <a:pPr marL="0" indent="0">
              <a:buFont typeface="Arial" panose="020B0604020202020204" pitchFamily="34" charset="0"/>
              <a:buNone/>
            </a:pPr>
            <a:endParaRPr lang="en-US" baseline="0" dirty="0"/>
          </a:p>
          <a:p>
            <a:pPr marL="0" indent="0">
              <a:buFont typeface="Arial" panose="020B0604020202020204" pitchFamily="34" charset="0"/>
              <a:buNone/>
            </a:pPr>
            <a:r>
              <a:rPr lang="en-US" baseline="0" dirty="0"/>
              <a:t>Image purchased from Shutterstock. </a:t>
            </a:r>
            <a:r>
              <a:rPr lang="en-US" sz="1200" b="0" i="0" kern="1200" dirty="0">
                <a:solidFill>
                  <a:schemeClr val="tx1"/>
                </a:solidFill>
                <a:effectLst/>
                <a:latin typeface="+mn-lt"/>
                <a:ea typeface="+mn-ea"/>
                <a:cs typeface="+mn-cs"/>
              </a:rPr>
              <a:t>Stock vector ID: 533872648</a:t>
            </a:r>
            <a:endParaRPr lang="en-US" baseline="0" dirty="0"/>
          </a:p>
          <a:p>
            <a:pPr marL="0" indent="0">
              <a:buFont typeface="Arial" panose="020B0604020202020204" pitchFamily="34" charset="0"/>
              <a:buNone/>
            </a:pPr>
            <a:endParaRPr lang="en-US" baseline="0" dirty="0"/>
          </a:p>
          <a:p>
            <a:pPr marL="0" indent="0">
              <a:buFont typeface="Arial" panose="020B0604020202020204" pitchFamily="34" charset="0"/>
              <a:buNone/>
            </a:pPr>
            <a:endParaRPr lang="en-US" baseline="0" dirty="0"/>
          </a:p>
          <a:p>
            <a:pPr marL="0" indent="0">
              <a:buFont typeface="Arial" panose="020B0604020202020204" pitchFamily="34" charset="0"/>
              <a:buNone/>
            </a:pPr>
            <a:endParaRPr lang="en-US" baseline="0" dirty="0"/>
          </a:p>
        </p:txBody>
      </p:sp>
      <p:sp>
        <p:nvSpPr>
          <p:cNvPr id="4" name="Slide Number Placeholder 3"/>
          <p:cNvSpPr>
            <a:spLocks noGrp="1"/>
          </p:cNvSpPr>
          <p:nvPr>
            <p:ph type="sldNum" sz="quarter" idx="10"/>
          </p:nvPr>
        </p:nvSpPr>
        <p:spPr/>
        <p:txBody>
          <a:bodyPr/>
          <a:lstStyle/>
          <a:p>
            <a:fld id="{CFFD42C0-7943-494E-B8BD-92EE9084E6F0}" type="slidenum">
              <a:rPr lang="en-US" smtClean="0"/>
              <a:t>17</a:t>
            </a:fld>
            <a:endParaRPr lang="en-US"/>
          </a:p>
        </p:txBody>
      </p:sp>
    </p:spTree>
    <p:extLst>
      <p:ext uri="{BB962C8B-B14F-4D97-AF65-F5344CB8AC3E}">
        <p14:creationId xmlns:p14="http://schemas.microsoft.com/office/powerpoint/2010/main" val="8468226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an example of a</a:t>
            </a:r>
            <a:r>
              <a:rPr lang="en-US" baseline="0" dirty="0"/>
              <a:t>n algorithm NYC developed for facilities to identify, isolate, and inform in the event of highly infectious diseases.</a:t>
            </a:r>
          </a:p>
          <a:p>
            <a:endParaRPr lang="en-US" baseline="0" dirty="0"/>
          </a:p>
        </p:txBody>
      </p:sp>
      <p:sp>
        <p:nvSpPr>
          <p:cNvPr id="4" name="Slide Number Placeholder 3"/>
          <p:cNvSpPr>
            <a:spLocks noGrp="1"/>
          </p:cNvSpPr>
          <p:nvPr>
            <p:ph type="sldNum" sz="quarter" idx="10"/>
          </p:nvPr>
        </p:nvSpPr>
        <p:spPr/>
        <p:txBody>
          <a:bodyPr/>
          <a:lstStyle/>
          <a:p>
            <a:fld id="{CFFD42C0-7943-494E-B8BD-92EE9084E6F0}" type="slidenum">
              <a:rPr lang="en-US" smtClean="0"/>
              <a:t>18</a:t>
            </a:fld>
            <a:endParaRPr lang="en-US"/>
          </a:p>
        </p:txBody>
      </p:sp>
    </p:spTree>
    <p:extLst>
      <p:ext uri="{BB962C8B-B14F-4D97-AF65-F5344CB8AC3E}">
        <p14:creationId xmlns:p14="http://schemas.microsoft.com/office/powerpoint/2010/main" val="37166650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FD42C0-7943-494E-B8BD-92EE9084E6F0}" type="slidenum">
              <a:rPr lang="en-US" smtClean="0"/>
              <a:t>19</a:t>
            </a:fld>
            <a:endParaRPr lang="en-US"/>
          </a:p>
        </p:txBody>
      </p:sp>
    </p:spTree>
    <p:extLst>
      <p:ext uri="{BB962C8B-B14F-4D97-AF65-F5344CB8AC3E}">
        <p14:creationId xmlns:p14="http://schemas.microsoft.com/office/powerpoint/2010/main" val="6489698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CFFD42C0-7943-494E-B8BD-92EE9084E6F0}" type="slidenum">
              <a:rPr lang="en-US" smtClean="0"/>
              <a:t>2</a:t>
            </a:fld>
            <a:endParaRPr lang="en-US"/>
          </a:p>
        </p:txBody>
      </p:sp>
    </p:spTree>
    <p:extLst>
      <p:ext uri="{BB962C8B-B14F-4D97-AF65-F5344CB8AC3E}">
        <p14:creationId xmlns:p14="http://schemas.microsoft.com/office/powerpoint/2010/main" val="33958309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Preparedness is defined as a </a:t>
            </a:r>
            <a:r>
              <a:rPr lang="en-US" i="1" u="sng" dirty="0"/>
              <a:t>continuous cycle</a:t>
            </a:r>
            <a:r>
              <a:rPr lang="en-US" dirty="0"/>
              <a:t>.</a:t>
            </a:r>
            <a:r>
              <a:rPr lang="en-US" baseline="0" dirty="0"/>
              <a:t>  </a:t>
            </a:r>
            <a:r>
              <a:rPr lang="en-US" sz="1400" baseline="0" dirty="0"/>
              <a:t>We are focusing on the planning phase, but that includes thinking through and making decisions regarding these other steps.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CFFD42C0-7943-494E-B8BD-92EE9084E6F0}" type="slidenum">
              <a:rPr lang="en-US" smtClean="0"/>
              <a:t>20</a:t>
            </a:fld>
            <a:endParaRPr lang="en-US"/>
          </a:p>
        </p:txBody>
      </p:sp>
    </p:spTree>
    <p:extLst>
      <p:ext uri="{BB962C8B-B14F-4D97-AF65-F5344CB8AC3E}">
        <p14:creationId xmlns:p14="http://schemas.microsoft.com/office/powerpoint/2010/main" val="25379667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Facilitator notes:   Take 5 minutes to lead a brief discussion with the entire group.   Ask participants to volunteer to state any whether they make use of national and/or regional ICPs.</a:t>
            </a:r>
          </a:p>
          <a:p>
            <a:endParaRPr lang="en-US" dirty="0"/>
          </a:p>
          <a:p>
            <a:r>
              <a:rPr lang="en-US" dirty="0"/>
              <a:t>If there is still time, also discuss the second question.  (this question can be animated on the slide so the facilitator can show it only if there is time)</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FFD42C0-7943-494E-B8BD-92EE9084E6F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08063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IPC preparedness relies on guidance documents and implementations</a:t>
            </a:r>
            <a:r>
              <a:rPr lang="en-US" baseline="0" dirty="0"/>
              <a:t> tools often created at the national level and adapted by individual facilities.</a:t>
            </a:r>
            <a:endParaRPr lang="en-US" dirty="0"/>
          </a:p>
        </p:txBody>
      </p:sp>
      <p:sp>
        <p:nvSpPr>
          <p:cNvPr id="4" name="Slide Number Placeholder 3"/>
          <p:cNvSpPr>
            <a:spLocks noGrp="1"/>
          </p:cNvSpPr>
          <p:nvPr>
            <p:ph type="sldNum" sz="quarter" idx="10"/>
          </p:nvPr>
        </p:nvSpPr>
        <p:spPr/>
        <p:txBody>
          <a:bodyPr/>
          <a:lstStyle/>
          <a:p>
            <a:fld id="{CFFD42C0-7943-494E-B8BD-92EE9084E6F0}" type="slidenum">
              <a:rPr lang="en-US" smtClean="0"/>
              <a:t>22</a:t>
            </a:fld>
            <a:endParaRPr lang="en-US"/>
          </a:p>
        </p:txBody>
      </p:sp>
    </p:spTree>
    <p:extLst>
      <p:ext uri="{BB962C8B-B14F-4D97-AF65-F5344CB8AC3E}">
        <p14:creationId xmlns:p14="http://schemas.microsoft.com/office/powerpoint/2010/main" val="16210168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Established</a:t>
            </a:r>
            <a:r>
              <a:rPr lang="en-US" baseline="0" dirty="0"/>
              <a:t> or new reporting or communication mechanisms can be used to share surveillance information about cases by hospitals or individual patients, but must be timely.  This information allows facilities to adjust IPC activities (e.g. screening, isolation) based on accurate and timely information for their area and ensure appropriate IPC supplies.</a:t>
            </a:r>
          </a:p>
          <a:p>
            <a:pPr marL="0" indent="0">
              <a:buFont typeface="Arial" panose="020B0604020202020204" pitchFamily="34" charset="0"/>
              <a:buNone/>
            </a:pPr>
            <a:endParaRPr lang="en-US" baseline="0" dirty="0"/>
          </a:p>
          <a:p>
            <a:pPr marL="0" indent="0">
              <a:buFont typeface="Arial" panose="020B0604020202020204" pitchFamily="34" charset="0"/>
              <a:buNone/>
            </a:pPr>
            <a:r>
              <a:rPr lang="en-US" baseline="0" dirty="0"/>
              <a:t>For example, knowledge of cases nearby may prompt facilities to prepare non-clinical spaces to accommodate patients in isolation.  Also, information about the demographics or risk factors of cases identified in the region would help facilities adjust their screening system and algorithms. </a:t>
            </a:r>
          </a:p>
          <a:p>
            <a:pPr marL="0" indent="0">
              <a:buFont typeface="Arial" panose="020B0604020202020204" pitchFamily="34" charset="0"/>
              <a:buNone/>
            </a:pPr>
            <a:endParaRPr lang="en-US" baseline="0" dirty="0"/>
          </a:p>
          <a:p>
            <a:pPr marL="0" indent="0">
              <a:buFont typeface="Arial" panose="020B0604020202020204" pitchFamily="34" charset="0"/>
              <a:buNone/>
            </a:pPr>
            <a:r>
              <a:rPr lang="en-US" baseline="0" dirty="0"/>
              <a:t>Image: </a:t>
            </a:r>
            <a:r>
              <a:rPr lang="en-US" b="0" dirty="0"/>
              <a:t>https://commons.wikimedia.org/wiki/File:Ghozt_Tramp_-_Business_Communication_Duplicat_model.jpg by </a:t>
            </a:r>
            <a:r>
              <a:rPr lang="en-US" b="0" dirty="0" err="1"/>
              <a:t>Ghozt</a:t>
            </a:r>
            <a:r>
              <a:rPr lang="en-US" b="0" dirty="0"/>
              <a:t> Tramp (attribution required)</a:t>
            </a:r>
          </a:p>
        </p:txBody>
      </p:sp>
      <p:sp>
        <p:nvSpPr>
          <p:cNvPr id="4" name="Slide Number Placeholder 3"/>
          <p:cNvSpPr>
            <a:spLocks noGrp="1"/>
          </p:cNvSpPr>
          <p:nvPr>
            <p:ph type="sldNum" sz="quarter" idx="10"/>
          </p:nvPr>
        </p:nvSpPr>
        <p:spPr/>
        <p:txBody>
          <a:bodyPr/>
          <a:lstStyle/>
          <a:p>
            <a:fld id="{CFFD42C0-7943-494E-B8BD-92EE9084E6F0}" type="slidenum">
              <a:rPr lang="en-US" smtClean="0"/>
              <a:t>23</a:t>
            </a:fld>
            <a:endParaRPr lang="en-US"/>
          </a:p>
        </p:txBody>
      </p:sp>
    </p:spTree>
    <p:extLst>
      <p:ext uri="{BB962C8B-B14F-4D97-AF65-F5344CB8AC3E}">
        <p14:creationId xmlns:p14="http://schemas.microsoft.com/office/powerpoint/2010/main" val="1633180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Facilitator notes:   Take 5 minutes to lead a brief discussion with the entire group.   Ask participants to volunteer to state the ICP reporting mechanisms they have in place where they work.</a:t>
            </a:r>
          </a:p>
          <a:p>
            <a:endParaRPr lang="en-US" dirty="0"/>
          </a:p>
          <a:p>
            <a:r>
              <a:rPr lang="en-US" dirty="0"/>
              <a:t>If there is still time, also discuss the second question.  (this question can be animated on the slide so the facilitator can show it only if there is time)</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FFD42C0-7943-494E-B8BD-92EE9084E6F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397656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During H5N1, one country</a:t>
            </a:r>
            <a:r>
              <a:rPr lang="en-US" baseline="0" dirty="0"/>
              <a:t> in </a:t>
            </a:r>
            <a:r>
              <a:rPr lang="en-US" dirty="0"/>
              <a:t>southeast Asian </a:t>
            </a:r>
            <a:endParaRPr lang="en-US" baseline="0" dirty="0"/>
          </a:p>
          <a:p>
            <a:pPr marL="171450" indent="-171450">
              <a:buFont typeface="Arial" panose="020B0604020202020204" pitchFamily="34" charset="0"/>
              <a:buChar char="•"/>
            </a:pPr>
            <a:r>
              <a:rPr lang="en-US" baseline="0" dirty="0"/>
              <a:t>Established a hotline to report cases so that case identification was possible prior to or without presentation to the hospital, thereby minimizing exposures to others</a:t>
            </a:r>
          </a:p>
          <a:p>
            <a:pPr marL="171450" indent="-171450">
              <a:buFont typeface="Arial" panose="020B0604020202020204" pitchFamily="34" charset="0"/>
              <a:buChar char="•"/>
            </a:pPr>
            <a:r>
              <a:rPr lang="en-US" baseline="0" dirty="0"/>
              <a:t>Used a messaging system to send relevant alerts or updates related to the outbreak to all clinicians and public health</a:t>
            </a:r>
            <a:endParaRPr lang="en-US" dirty="0"/>
          </a:p>
        </p:txBody>
      </p:sp>
      <p:sp>
        <p:nvSpPr>
          <p:cNvPr id="4" name="Slide Number Placeholder 3"/>
          <p:cNvSpPr>
            <a:spLocks noGrp="1"/>
          </p:cNvSpPr>
          <p:nvPr>
            <p:ph type="sldNum" sz="quarter" idx="10"/>
          </p:nvPr>
        </p:nvSpPr>
        <p:spPr/>
        <p:txBody>
          <a:bodyPr/>
          <a:lstStyle/>
          <a:p>
            <a:fld id="{CFFD42C0-7943-494E-B8BD-92EE9084E6F0}" type="slidenum">
              <a:rPr lang="en-US" smtClean="0"/>
              <a:t>25</a:t>
            </a:fld>
            <a:endParaRPr lang="en-US"/>
          </a:p>
        </p:txBody>
      </p:sp>
    </p:spTree>
    <p:extLst>
      <p:ext uri="{BB962C8B-B14F-4D97-AF65-F5344CB8AC3E}">
        <p14:creationId xmlns:p14="http://schemas.microsoft.com/office/powerpoint/2010/main" val="27041479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During a plague outbreak in SE Africa, health facilities could not communicate with</a:t>
            </a:r>
            <a:r>
              <a:rPr lang="en-US" baseline="0" dirty="0"/>
              <a:t> public health officials because of limited cellular service (and even transportation was difficult because of limited road access).  Because of this, they were not able to report surveillance data or receive guidance and support on case management from the national level.  They used local NGO communication networks to communicate information between remote facilities and national public health authorities.</a:t>
            </a:r>
          </a:p>
          <a:p>
            <a:endParaRPr lang="en-US" baseline="0" dirty="0"/>
          </a:p>
          <a:p>
            <a:r>
              <a:rPr lang="en-US" baseline="0" dirty="0"/>
              <a:t>Photo purchased from Shutterstock. </a:t>
            </a:r>
            <a:r>
              <a:rPr lang="en-US" sz="1200" b="0" i="0" kern="1200" dirty="0">
                <a:solidFill>
                  <a:schemeClr val="tx1"/>
                </a:solidFill>
                <a:effectLst/>
                <a:latin typeface="+mn-lt"/>
                <a:ea typeface="+mn-ea"/>
                <a:cs typeface="+mn-cs"/>
              </a:rPr>
              <a:t>Stock vector ID: 724575262</a:t>
            </a:r>
            <a:endParaRPr lang="en-US" dirty="0"/>
          </a:p>
        </p:txBody>
      </p:sp>
      <p:sp>
        <p:nvSpPr>
          <p:cNvPr id="4" name="Slide Number Placeholder 3"/>
          <p:cNvSpPr>
            <a:spLocks noGrp="1"/>
          </p:cNvSpPr>
          <p:nvPr>
            <p:ph type="sldNum" sz="quarter" idx="10"/>
          </p:nvPr>
        </p:nvSpPr>
        <p:spPr/>
        <p:txBody>
          <a:bodyPr/>
          <a:lstStyle/>
          <a:p>
            <a:fld id="{CFFD42C0-7943-494E-B8BD-92EE9084E6F0}" type="slidenum">
              <a:rPr lang="en-US" smtClean="0"/>
              <a:t>26</a:t>
            </a:fld>
            <a:endParaRPr lang="en-US"/>
          </a:p>
        </p:txBody>
      </p:sp>
    </p:spTree>
    <p:extLst>
      <p:ext uri="{BB962C8B-B14F-4D97-AF65-F5344CB8AC3E}">
        <p14:creationId xmlns:p14="http://schemas.microsoft.com/office/powerpoint/2010/main" val="10857506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US, </a:t>
            </a:r>
            <a:r>
              <a:rPr lang="en-US" baseline="0" dirty="0"/>
              <a:t>several email networks have been established to share urgent public health information to a large audience.</a:t>
            </a:r>
            <a:endParaRPr lang="en-US" dirty="0"/>
          </a:p>
        </p:txBody>
      </p:sp>
      <p:sp>
        <p:nvSpPr>
          <p:cNvPr id="4" name="Slide Number Placeholder 3"/>
          <p:cNvSpPr>
            <a:spLocks noGrp="1"/>
          </p:cNvSpPr>
          <p:nvPr>
            <p:ph type="sldNum" sz="quarter" idx="10"/>
          </p:nvPr>
        </p:nvSpPr>
        <p:spPr/>
        <p:txBody>
          <a:bodyPr/>
          <a:lstStyle/>
          <a:p>
            <a:fld id="{CFFD42C0-7943-494E-B8BD-92EE9084E6F0}" type="slidenum">
              <a:rPr lang="en-US" smtClean="0"/>
              <a:t>27</a:t>
            </a:fld>
            <a:endParaRPr lang="en-US"/>
          </a:p>
        </p:txBody>
      </p:sp>
    </p:spTree>
    <p:extLst>
      <p:ext uri="{BB962C8B-B14F-4D97-AF65-F5344CB8AC3E}">
        <p14:creationId xmlns:p14="http://schemas.microsoft.com/office/powerpoint/2010/main" val="20898415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3600" dirty="0"/>
              <a:t>It is important to identify leadership at the national and facility level as well as plan for clinical staff to care for suspected or confirmed cases in isolation.  Ideally,</a:t>
            </a:r>
            <a:r>
              <a:rPr lang="en-US" sz="3600" baseline="0" dirty="0"/>
              <a:t> the number of these dedicated clinical staff would be minimized to limit the number of staff exposed and there would be staff </a:t>
            </a:r>
            <a:r>
              <a:rPr lang="en-US" sz="3600" baseline="0" dirty="0" err="1"/>
              <a:t>cohorting</a:t>
            </a:r>
            <a:r>
              <a:rPr lang="en-US" sz="3600" baseline="0" dirty="0"/>
              <a:t> so these staff would not care for other patients to limit the possibility of transmission via healthcare workers to other patients. Dedicating staff in this way can be logistically difficult and a staffing plan </a:t>
            </a:r>
            <a:r>
              <a:rPr lang="en-US" sz="3600" dirty="0"/>
              <a:t>should</a:t>
            </a:r>
            <a:r>
              <a:rPr lang="en-US" sz="3600" baseline="0" dirty="0"/>
              <a:t> be established prior to the first case of H7N9 presenting to a facility so the leadership and staff can act swiftly and effectively to implement preparedness plans.</a:t>
            </a:r>
            <a:endParaRPr lang="en-US" dirty="0"/>
          </a:p>
          <a:p>
            <a:endParaRPr lang="en-US" dirty="0"/>
          </a:p>
        </p:txBody>
      </p:sp>
      <p:sp>
        <p:nvSpPr>
          <p:cNvPr id="4" name="Slide Number Placeholder 3"/>
          <p:cNvSpPr>
            <a:spLocks noGrp="1"/>
          </p:cNvSpPr>
          <p:nvPr>
            <p:ph type="sldNum" sz="quarter" idx="10"/>
          </p:nvPr>
        </p:nvSpPr>
        <p:spPr/>
        <p:txBody>
          <a:bodyPr/>
          <a:lstStyle/>
          <a:p>
            <a:fld id="{CFFD42C0-7943-494E-B8BD-92EE9084E6F0}" type="slidenum">
              <a:rPr lang="en-US" smtClean="0"/>
              <a:t>28</a:t>
            </a:fld>
            <a:endParaRPr lang="en-US"/>
          </a:p>
        </p:txBody>
      </p:sp>
    </p:spTree>
    <p:extLst>
      <p:ext uri="{BB962C8B-B14F-4D97-AF65-F5344CB8AC3E}">
        <p14:creationId xmlns:p14="http://schemas.microsoft.com/office/powerpoint/2010/main" val="36214493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Training is an important part of routine IPC, as well as IPC specific to an emerging pathogen.  In addition to ensuring a quality IPC foundation for staff, specific training on pathogens of interest (such as H7N9) should be developed and conducted prior to presentation of the first H7N9 case so that staff are prepared to implement correct IPC immediately.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For H7N9, this might include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-what clinical information to use to identify potential cases (exposures to sick birds or bird markets, respiratory symptoms as mentioned earlier)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-how to appropriately isolate the patient, including what PPE is required (gloves, gown, N95 mask, and eye protection), how to use it correctly, where the patient should be isolated (in an AIIR or adequately ventilated single room)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Training should include multiple methods at the national and facility levels.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Image: </a:t>
            </a:r>
            <a:r>
              <a:rPr lang="en-US" b="0" baseline="0" dirty="0"/>
              <a:t>https://openclipart.org/detail/284227/classroom-silhouette-169-hd-with-transparent-blackboard</a:t>
            </a:r>
          </a:p>
        </p:txBody>
      </p:sp>
      <p:sp>
        <p:nvSpPr>
          <p:cNvPr id="4" name="Slide Number Placeholder 3"/>
          <p:cNvSpPr>
            <a:spLocks noGrp="1"/>
          </p:cNvSpPr>
          <p:nvPr>
            <p:ph type="sldNum" sz="quarter" idx="10"/>
          </p:nvPr>
        </p:nvSpPr>
        <p:spPr/>
        <p:txBody>
          <a:bodyPr/>
          <a:lstStyle/>
          <a:p>
            <a:fld id="{CFFD42C0-7943-494E-B8BD-92EE9084E6F0}" type="slidenum">
              <a:rPr lang="en-US" smtClean="0"/>
              <a:t>29</a:t>
            </a:fld>
            <a:endParaRPr lang="en-US"/>
          </a:p>
        </p:txBody>
      </p:sp>
    </p:spTree>
    <p:extLst>
      <p:ext uri="{BB962C8B-B14F-4D97-AF65-F5344CB8AC3E}">
        <p14:creationId xmlns:p14="http://schemas.microsoft.com/office/powerpoint/2010/main" val="4101878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presentation will focus on the WHY, WHAT, and HOW of</a:t>
            </a:r>
            <a:r>
              <a:rPr lang="en-US" baseline="0" dirty="0"/>
              <a:t> IPC preparedness</a:t>
            </a:r>
            <a:endParaRPr lang="en-US" dirty="0"/>
          </a:p>
        </p:txBody>
      </p:sp>
      <p:sp>
        <p:nvSpPr>
          <p:cNvPr id="4" name="Slide Number Placeholder 3"/>
          <p:cNvSpPr>
            <a:spLocks noGrp="1"/>
          </p:cNvSpPr>
          <p:nvPr>
            <p:ph type="sldNum" sz="quarter" idx="10"/>
          </p:nvPr>
        </p:nvSpPr>
        <p:spPr/>
        <p:txBody>
          <a:bodyPr/>
          <a:lstStyle/>
          <a:p>
            <a:fld id="{CFFD42C0-7943-494E-B8BD-92EE9084E6F0}" type="slidenum">
              <a:rPr lang="en-US" smtClean="0"/>
              <a:t>3</a:t>
            </a:fld>
            <a:endParaRPr lang="en-US"/>
          </a:p>
        </p:txBody>
      </p:sp>
    </p:spTree>
    <p:extLst>
      <p:ext uri="{BB962C8B-B14F-4D97-AF65-F5344CB8AC3E}">
        <p14:creationId xmlns:p14="http://schemas.microsoft.com/office/powerpoint/2010/main" val="9094686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Recommendations are that a potential H7N9 cases should be in an adequately ventilated single room, AIIR if available (per CDC guidance).</a:t>
            </a:r>
          </a:p>
          <a:p>
            <a:r>
              <a:rPr lang="en-US" baseline="0" dirty="0"/>
              <a:t>If AIIR or single isolation rooms are limited, those available should be used strategically for the sickest or most contagious cases or used to cohort multiple cases.  </a:t>
            </a:r>
          </a:p>
          <a:p>
            <a:r>
              <a:rPr lang="en-US" dirty="0"/>
              <a:t>Because not</a:t>
            </a:r>
            <a:r>
              <a:rPr lang="en-US" baseline="0" dirty="0"/>
              <a:t> all hospitals may have appropriate isolation rooms, s</a:t>
            </a:r>
            <a:r>
              <a:rPr lang="en-US" dirty="0"/>
              <a:t>trategies</a:t>
            </a:r>
            <a:r>
              <a:rPr lang="en-US" baseline="0" dirty="0"/>
              <a:t> to most efficiently use these isolation rooms </a:t>
            </a:r>
            <a:r>
              <a:rPr lang="en-US" dirty="0"/>
              <a:t>can incorporate multiple hospitals in a geographic area</a:t>
            </a:r>
            <a:r>
              <a:rPr lang="en-US" baseline="0" dirty="0"/>
              <a:t>.</a:t>
            </a:r>
          </a:p>
          <a:p>
            <a:r>
              <a:rPr lang="en-US" baseline="0" dirty="0"/>
              <a:t>But when sufficient isolation rooms are not available, consider alternatives to reduce the likelihood of transmission such as…</a:t>
            </a:r>
            <a:endParaRPr lang="en-US" dirty="0"/>
          </a:p>
        </p:txBody>
      </p:sp>
      <p:sp>
        <p:nvSpPr>
          <p:cNvPr id="4" name="Slide Number Placeholder 3"/>
          <p:cNvSpPr>
            <a:spLocks noGrp="1"/>
          </p:cNvSpPr>
          <p:nvPr>
            <p:ph type="sldNum" sz="quarter" idx="10"/>
          </p:nvPr>
        </p:nvSpPr>
        <p:spPr/>
        <p:txBody>
          <a:bodyPr/>
          <a:lstStyle/>
          <a:p>
            <a:fld id="{CFFD42C0-7943-494E-B8BD-92EE9084E6F0}" type="slidenum">
              <a:rPr lang="en-US" smtClean="0"/>
              <a:t>30</a:t>
            </a:fld>
            <a:endParaRPr lang="en-US"/>
          </a:p>
        </p:txBody>
      </p:sp>
    </p:spTree>
    <p:extLst>
      <p:ext uri="{BB962C8B-B14F-4D97-AF65-F5344CB8AC3E}">
        <p14:creationId xmlns:p14="http://schemas.microsoft.com/office/powerpoint/2010/main" val="292301842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copyright information unknown, no replacement found.</a:t>
            </a:r>
          </a:p>
        </p:txBody>
      </p:sp>
      <p:sp>
        <p:nvSpPr>
          <p:cNvPr id="4" name="Slide Number Placeholder 3"/>
          <p:cNvSpPr>
            <a:spLocks noGrp="1"/>
          </p:cNvSpPr>
          <p:nvPr>
            <p:ph type="sldNum" sz="quarter" idx="10"/>
          </p:nvPr>
        </p:nvSpPr>
        <p:spPr/>
        <p:txBody>
          <a:bodyPr/>
          <a:lstStyle/>
          <a:p>
            <a:fld id="{CFFD42C0-7943-494E-B8BD-92EE9084E6F0}" type="slidenum">
              <a:rPr lang="en-US" smtClean="0"/>
              <a:t>31</a:t>
            </a:fld>
            <a:endParaRPr lang="en-US"/>
          </a:p>
        </p:txBody>
      </p:sp>
    </p:spTree>
    <p:extLst>
      <p:ext uri="{BB962C8B-B14F-4D97-AF65-F5344CB8AC3E}">
        <p14:creationId xmlns:p14="http://schemas.microsoft.com/office/powerpoint/2010/main" val="69802379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Photos purchased from Shutterstock</a:t>
            </a:r>
          </a:p>
          <a:p>
            <a:endParaRPr lang="en-US" dirty="0"/>
          </a:p>
          <a:p>
            <a:r>
              <a:rPr lang="en-US" dirty="0"/>
              <a:t>Left image: </a:t>
            </a:r>
            <a:r>
              <a:rPr lang="en-US" sz="1200" b="0" i="0" kern="1200" dirty="0">
                <a:solidFill>
                  <a:schemeClr val="tx1"/>
                </a:solidFill>
                <a:effectLst/>
                <a:latin typeface="+mn-lt"/>
                <a:ea typeface="+mn-ea"/>
                <a:cs typeface="+mn-cs"/>
              </a:rPr>
              <a:t>Stock vector ID: 396462556</a:t>
            </a:r>
            <a:endParaRPr lang="en-US" dirty="0"/>
          </a:p>
          <a:p>
            <a:r>
              <a:rPr lang="en-US" dirty="0"/>
              <a:t>Right image: </a:t>
            </a:r>
            <a:r>
              <a:rPr lang="en-US" sz="1200" b="0" i="0" kern="1200" dirty="0">
                <a:solidFill>
                  <a:schemeClr val="tx1"/>
                </a:solidFill>
                <a:effectLst/>
                <a:latin typeface="+mn-lt"/>
                <a:ea typeface="+mn-ea"/>
                <a:cs typeface="+mn-cs"/>
              </a:rPr>
              <a:t>Stock photo ID: 190963136</a:t>
            </a:r>
            <a:endParaRPr lang="en-US" dirty="0"/>
          </a:p>
        </p:txBody>
      </p:sp>
      <p:sp>
        <p:nvSpPr>
          <p:cNvPr id="4" name="Slide Number Placeholder 3"/>
          <p:cNvSpPr>
            <a:spLocks noGrp="1"/>
          </p:cNvSpPr>
          <p:nvPr>
            <p:ph type="sldNum" sz="quarter" idx="10"/>
          </p:nvPr>
        </p:nvSpPr>
        <p:spPr/>
        <p:txBody>
          <a:bodyPr/>
          <a:lstStyle/>
          <a:p>
            <a:fld id="{CFFD42C0-7943-494E-B8BD-92EE9084E6F0}" type="slidenum">
              <a:rPr lang="en-US" smtClean="0"/>
              <a:t>32</a:t>
            </a:fld>
            <a:endParaRPr lang="en-US"/>
          </a:p>
        </p:txBody>
      </p:sp>
    </p:spTree>
    <p:extLst>
      <p:ext uri="{BB962C8B-B14F-4D97-AF65-F5344CB8AC3E}">
        <p14:creationId xmlns:p14="http://schemas.microsoft.com/office/powerpoint/2010/main" val="32659093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https://www.ncbi.nlm.nih.gov/books/NBK143274/#ch5.s27</a:t>
            </a:r>
          </a:p>
          <a:p>
            <a:endParaRPr lang="en-US" dirty="0"/>
          </a:p>
        </p:txBody>
      </p:sp>
      <p:sp>
        <p:nvSpPr>
          <p:cNvPr id="4" name="Slide Number Placeholder 3"/>
          <p:cNvSpPr>
            <a:spLocks noGrp="1"/>
          </p:cNvSpPr>
          <p:nvPr>
            <p:ph type="sldNum" sz="quarter" idx="10"/>
          </p:nvPr>
        </p:nvSpPr>
        <p:spPr/>
        <p:txBody>
          <a:bodyPr/>
          <a:lstStyle/>
          <a:p>
            <a:fld id="{CFFD42C0-7943-494E-B8BD-92EE9084E6F0}" type="slidenum">
              <a:rPr lang="en-US" smtClean="0"/>
              <a:t>33</a:t>
            </a:fld>
            <a:endParaRPr lang="en-US"/>
          </a:p>
        </p:txBody>
      </p:sp>
    </p:spTree>
    <p:extLst>
      <p:ext uri="{BB962C8B-B14F-4D97-AF65-F5344CB8AC3E}">
        <p14:creationId xmlns:p14="http://schemas.microsoft.com/office/powerpoint/2010/main" val="16956608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https://www.ncbi.nlm.nih.gov/books/NBK143274/#ch5.s27</a:t>
            </a:r>
          </a:p>
          <a:p>
            <a:endParaRPr lang="en-US" dirty="0"/>
          </a:p>
        </p:txBody>
      </p:sp>
      <p:sp>
        <p:nvSpPr>
          <p:cNvPr id="4" name="Slide Number Placeholder 3"/>
          <p:cNvSpPr>
            <a:spLocks noGrp="1"/>
          </p:cNvSpPr>
          <p:nvPr>
            <p:ph type="sldNum" sz="quarter" idx="10"/>
          </p:nvPr>
        </p:nvSpPr>
        <p:spPr/>
        <p:txBody>
          <a:bodyPr/>
          <a:lstStyle/>
          <a:p>
            <a:fld id="{CFFD42C0-7943-494E-B8BD-92EE9084E6F0}" type="slidenum">
              <a:rPr lang="en-US" smtClean="0"/>
              <a:t>34</a:t>
            </a:fld>
            <a:endParaRPr lang="en-US"/>
          </a:p>
        </p:txBody>
      </p:sp>
    </p:spTree>
    <p:extLst>
      <p:ext uri="{BB962C8B-B14F-4D97-AF65-F5344CB8AC3E}">
        <p14:creationId xmlns:p14="http://schemas.microsoft.com/office/powerpoint/2010/main" val="290088596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aseline="0" dirty="0"/>
              <a:t>Isolation of cases involves factors other than just the isolation room including the delivery of clinical care, patient transport, and PPE.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aseline="0" dirty="0"/>
              <a:t>Provide as much care as possible in isolation and have pre-determined criteria for the procedures, tests, and other care that are appropriate or necessary to do outside of isolation.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aseline="0" dirty="0"/>
              <a:t>Transporting H7N9 cases should be minimized as much as possible, should involved appropriate PPE, and use paths with minimal contact with others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aseline="0" dirty="0"/>
              <a:t>Because of the high risk of H7N9, there should be policy that restricts visitors as much as possible.</a:t>
            </a:r>
            <a:endParaRPr lang="en-US" sz="1200" dirty="0"/>
          </a:p>
        </p:txBody>
      </p:sp>
      <p:sp>
        <p:nvSpPr>
          <p:cNvPr id="4" name="Slide Number Placeholder 3"/>
          <p:cNvSpPr>
            <a:spLocks noGrp="1"/>
          </p:cNvSpPr>
          <p:nvPr>
            <p:ph type="sldNum" sz="quarter" idx="10"/>
          </p:nvPr>
        </p:nvSpPr>
        <p:spPr/>
        <p:txBody>
          <a:bodyPr/>
          <a:lstStyle/>
          <a:p>
            <a:fld id="{CFFD42C0-7943-494E-B8BD-92EE9084E6F0}" type="slidenum">
              <a:rPr lang="en-US" smtClean="0"/>
              <a:t>35</a:t>
            </a:fld>
            <a:endParaRPr lang="en-US"/>
          </a:p>
        </p:txBody>
      </p:sp>
    </p:spTree>
    <p:extLst>
      <p:ext uri="{BB962C8B-B14F-4D97-AF65-F5344CB8AC3E}">
        <p14:creationId xmlns:p14="http://schemas.microsoft.com/office/powerpoint/2010/main" val="87426683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Facilitator notes:   Take 5 minutes to lead a brief discussion with the entire group.   Ask participants to volunteer to state which isolation measure infrastructure they have available where they work.</a:t>
            </a:r>
          </a:p>
          <a:p>
            <a:endParaRPr lang="en-US" dirty="0"/>
          </a:p>
          <a:p>
            <a:r>
              <a:rPr lang="en-US" dirty="0"/>
              <a:t>If there is still time, also discuss the second and third questions.  (these questions can be animated on the slide so the facilitator can show them only if there is time)</a:t>
            </a:r>
          </a:p>
          <a:p>
            <a:endParaRPr lang="en-US" dirty="0"/>
          </a:p>
          <a:p>
            <a:r>
              <a:rPr lang="en-US" dirty="0"/>
              <a:t>Ask about: What if no isolation rooms</a:t>
            </a:r>
            <a:r>
              <a:rPr lang="en-US" baseline="0" dirty="0"/>
              <a:t> exist??</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FFD42C0-7943-494E-B8BD-92EE9084E6F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7923075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aseline="0" dirty="0"/>
              <a:t>Because not all facilities have the same needs, each facility needs to have the appropriate supplies available (e.g. PPE, diagnostic tests, disposable equipment) to serve their expected function, especially when supplies are limited.  Some things can be stockpiled, but redistribution of supplies to a ward or hospital with one or more H7N9 cases from other wards or hospitals may be necessary. </a:t>
            </a:r>
          </a:p>
          <a:p>
            <a:pPr defTabSz="931774">
              <a:defRPr/>
            </a:pPr>
            <a:r>
              <a:rPr lang="en-US" baseline="0" dirty="0"/>
              <a:t>Image purchased from Shutterstock. </a:t>
            </a:r>
            <a:r>
              <a:rPr lang="en-US" sz="1200" b="0" i="0" kern="1200" dirty="0">
                <a:solidFill>
                  <a:schemeClr val="tx1"/>
                </a:solidFill>
                <a:effectLst/>
                <a:latin typeface="+mn-lt"/>
                <a:ea typeface="+mn-ea"/>
                <a:cs typeface="+mn-cs"/>
              </a:rPr>
              <a:t>Stock photo ID: 225428374</a:t>
            </a:r>
            <a:endParaRPr lang="en-US" dirty="0"/>
          </a:p>
        </p:txBody>
      </p:sp>
      <p:sp>
        <p:nvSpPr>
          <p:cNvPr id="4" name="Slide Number Placeholder 3"/>
          <p:cNvSpPr>
            <a:spLocks noGrp="1"/>
          </p:cNvSpPr>
          <p:nvPr>
            <p:ph type="sldNum" sz="quarter" idx="10"/>
          </p:nvPr>
        </p:nvSpPr>
        <p:spPr/>
        <p:txBody>
          <a:bodyPr/>
          <a:lstStyle/>
          <a:p>
            <a:fld id="{CFFD42C0-7943-494E-B8BD-92EE9084E6F0}" type="slidenum">
              <a:rPr lang="en-US" smtClean="0"/>
              <a:t>37</a:t>
            </a:fld>
            <a:endParaRPr lang="en-US"/>
          </a:p>
        </p:txBody>
      </p:sp>
    </p:spTree>
    <p:extLst>
      <p:ext uri="{BB962C8B-B14F-4D97-AF65-F5344CB8AC3E}">
        <p14:creationId xmlns:p14="http://schemas.microsoft.com/office/powerpoint/2010/main" val="70860279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Strategies for successful implementation involve close communication between the national and facility level, especially when resources are limited</a:t>
            </a:r>
            <a:endParaRPr lang="en-US" dirty="0"/>
          </a:p>
        </p:txBody>
      </p:sp>
      <p:sp>
        <p:nvSpPr>
          <p:cNvPr id="4" name="Slide Number Placeholder 3"/>
          <p:cNvSpPr>
            <a:spLocks noGrp="1"/>
          </p:cNvSpPr>
          <p:nvPr>
            <p:ph type="sldNum" sz="quarter" idx="10"/>
          </p:nvPr>
        </p:nvSpPr>
        <p:spPr/>
        <p:txBody>
          <a:bodyPr/>
          <a:lstStyle/>
          <a:p>
            <a:fld id="{CFFD42C0-7943-494E-B8BD-92EE9084E6F0}" type="slidenum">
              <a:rPr lang="en-US" smtClean="0"/>
              <a:t>38</a:t>
            </a:fld>
            <a:endParaRPr lang="en-US"/>
          </a:p>
        </p:txBody>
      </p:sp>
    </p:spTree>
    <p:extLst>
      <p:ext uri="{BB962C8B-B14F-4D97-AF65-F5344CB8AC3E}">
        <p14:creationId xmlns:p14="http://schemas.microsoft.com/office/powerpoint/2010/main" val="75130398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tiered referral system </a:t>
            </a:r>
            <a:r>
              <a:rPr lang="en-US" baseline="0" dirty="0"/>
              <a:t>is most appropriate when there are few cases of a highly pathogenic or novel illness such as H7N9 and resources are limited. </a:t>
            </a:r>
            <a:r>
              <a:rPr lang="en-US" i="1" u="sng" baseline="0" dirty="0"/>
              <a:t>All</a:t>
            </a:r>
            <a:r>
              <a:rPr lang="en-US" baseline="0" dirty="0"/>
              <a:t> facilities should be able to </a:t>
            </a:r>
            <a:r>
              <a:rPr lang="en-US" u="sng" baseline="0" dirty="0"/>
              <a:t>identify</a:t>
            </a:r>
            <a:r>
              <a:rPr lang="en-US" baseline="0" dirty="0"/>
              <a:t> cases, safely </a:t>
            </a:r>
            <a:r>
              <a:rPr lang="en-US" u="sng" baseline="0" dirty="0"/>
              <a:t>isolate</a:t>
            </a:r>
            <a:r>
              <a:rPr lang="en-US" baseline="0" dirty="0"/>
              <a:t> cases, and </a:t>
            </a:r>
            <a:r>
              <a:rPr lang="en-US" u="sng" baseline="0" dirty="0"/>
              <a:t>inform</a:t>
            </a:r>
            <a:r>
              <a:rPr lang="en-US" baseline="0" dirty="0"/>
              <a:t> public health authorities, but all facilities may not have the resources to provide long-term, advanced care.</a:t>
            </a:r>
          </a:p>
          <a:p>
            <a:endParaRPr lang="en-US" baseline="0" dirty="0"/>
          </a:p>
          <a:p>
            <a:r>
              <a:rPr lang="en-US" sz="1200" kern="1200" baseline="0" dirty="0">
                <a:solidFill>
                  <a:schemeClr val="tx1"/>
                </a:solidFill>
                <a:effectLst/>
                <a:latin typeface="+mn-lt"/>
                <a:ea typeface="+mn-ea"/>
                <a:cs typeface="+mn-cs"/>
              </a:rPr>
              <a:t>Images: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baseline="0" dirty="0">
                <a:solidFill>
                  <a:schemeClr val="tx1"/>
                </a:solidFill>
                <a:effectLst/>
                <a:latin typeface="+mn-lt"/>
                <a:ea typeface="+mn-ea"/>
                <a:cs typeface="+mn-cs"/>
              </a:rPr>
              <a:t>https://thenounproject.com/term/magnifying-glass/1373211/ by </a:t>
            </a:r>
            <a:r>
              <a:rPr lang="en-US" sz="1200" b="0" kern="1200" baseline="0" dirty="0" err="1">
                <a:solidFill>
                  <a:schemeClr val="tx1"/>
                </a:solidFill>
                <a:effectLst/>
                <a:latin typeface="+mn-lt"/>
                <a:ea typeface="+mn-ea"/>
                <a:cs typeface="+mn-cs"/>
              </a:rPr>
              <a:t>n.o.o.m</a:t>
            </a:r>
            <a:r>
              <a:rPr lang="en-US" sz="1200" b="0" kern="1200" baseline="0" dirty="0">
                <a:solidFill>
                  <a:schemeClr val="tx1"/>
                </a:solidFill>
                <a:effectLst/>
                <a:latin typeface="+mn-lt"/>
                <a:ea typeface="+mn-ea"/>
                <a:cs typeface="+mn-cs"/>
              </a:rPr>
              <a:t>. (attribution required)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baseline="0" dirty="0">
                <a:solidFill>
                  <a:schemeClr val="tx1"/>
                </a:solidFill>
                <a:effectLst/>
                <a:latin typeface="+mn-lt"/>
                <a:ea typeface="+mn-ea"/>
                <a:cs typeface="+mn-cs"/>
              </a:rPr>
              <a:t>https://thenounproject.com/term/people/1033536/ by Adrien Coquet (attribution required)</a:t>
            </a:r>
          </a:p>
          <a:p>
            <a:r>
              <a:rPr lang="en-US" sz="1200" b="0" kern="1200" baseline="0" dirty="0">
                <a:solidFill>
                  <a:schemeClr val="tx1"/>
                </a:solidFill>
                <a:effectLst/>
                <a:latin typeface="+mn-lt"/>
                <a:ea typeface="+mn-ea"/>
                <a:cs typeface="+mn-cs"/>
              </a:rPr>
              <a:t>https://thenounproject.com/term/user/1222481/ by Juan Carlos Altamirano (attribution required)</a:t>
            </a:r>
          </a:p>
          <a:p>
            <a:endParaRPr lang="en-US" baseline="0" dirty="0"/>
          </a:p>
        </p:txBody>
      </p:sp>
      <p:sp>
        <p:nvSpPr>
          <p:cNvPr id="4" name="Slide Number Placeholder 3"/>
          <p:cNvSpPr>
            <a:spLocks noGrp="1"/>
          </p:cNvSpPr>
          <p:nvPr>
            <p:ph type="sldNum" sz="quarter" idx="10"/>
          </p:nvPr>
        </p:nvSpPr>
        <p:spPr/>
        <p:txBody>
          <a:bodyPr/>
          <a:lstStyle/>
          <a:p>
            <a:fld id="{CFFD42C0-7943-494E-B8BD-92EE9084E6F0}" type="slidenum">
              <a:rPr lang="en-US" smtClean="0"/>
              <a:t>39</a:t>
            </a:fld>
            <a:endParaRPr lang="en-US"/>
          </a:p>
        </p:txBody>
      </p:sp>
    </p:spTree>
    <p:extLst>
      <p:ext uri="{BB962C8B-B14F-4D97-AF65-F5344CB8AC3E}">
        <p14:creationId xmlns:p14="http://schemas.microsoft.com/office/powerpoint/2010/main" val="32243881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FD42C0-7943-494E-B8BD-92EE9084E6F0}" type="slidenum">
              <a:rPr lang="en-US" smtClean="0"/>
              <a:t>4</a:t>
            </a:fld>
            <a:endParaRPr lang="en-US"/>
          </a:p>
        </p:txBody>
      </p:sp>
    </p:spTree>
    <p:extLst>
      <p:ext uri="{BB962C8B-B14F-4D97-AF65-F5344CB8AC3E}">
        <p14:creationId xmlns:p14="http://schemas.microsoft.com/office/powerpoint/2010/main" val="352387457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Because the ability of all facilities to appropriately manage a case may be limited, patients may need to be transferred to a referral facility that is better capacitated to effectively isolate patients, implement special precautions, or administer advanced clinical care. </a:t>
            </a:r>
            <a:endParaRPr lang="en-US" dirty="0"/>
          </a:p>
        </p:txBody>
      </p:sp>
      <p:sp>
        <p:nvSpPr>
          <p:cNvPr id="4" name="Slide Number Placeholder 3"/>
          <p:cNvSpPr>
            <a:spLocks noGrp="1"/>
          </p:cNvSpPr>
          <p:nvPr>
            <p:ph type="sldNum" sz="quarter" idx="10"/>
          </p:nvPr>
        </p:nvSpPr>
        <p:spPr/>
        <p:txBody>
          <a:bodyPr/>
          <a:lstStyle/>
          <a:p>
            <a:fld id="{CFFD42C0-7943-494E-B8BD-92EE9084E6F0}" type="slidenum">
              <a:rPr lang="en-US" smtClean="0"/>
              <a:t>40</a:t>
            </a:fld>
            <a:endParaRPr lang="en-US"/>
          </a:p>
        </p:txBody>
      </p:sp>
    </p:spTree>
    <p:extLst>
      <p:ext uri="{BB962C8B-B14F-4D97-AF65-F5344CB8AC3E}">
        <p14:creationId xmlns:p14="http://schemas.microsoft.com/office/powerpoint/2010/main" val="58678410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During Ebola, the US established a tiered referral system with 3 tiers of healthcare facilities that each had different responsibilities</a:t>
            </a:r>
            <a:r>
              <a:rPr lang="en-US" baseline="0" dirty="0"/>
              <a:t> and different requirements for supplies and resources. </a:t>
            </a:r>
          </a:p>
        </p:txBody>
      </p:sp>
      <p:sp>
        <p:nvSpPr>
          <p:cNvPr id="4" name="Slide Number Placeholder 3"/>
          <p:cNvSpPr>
            <a:spLocks noGrp="1"/>
          </p:cNvSpPr>
          <p:nvPr>
            <p:ph type="sldNum" sz="quarter" idx="10"/>
          </p:nvPr>
        </p:nvSpPr>
        <p:spPr/>
        <p:txBody>
          <a:bodyPr/>
          <a:lstStyle/>
          <a:p>
            <a:fld id="{CFFD42C0-7943-494E-B8BD-92EE9084E6F0}" type="slidenum">
              <a:rPr lang="en-US" smtClean="0"/>
              <a:t>41</a:t>
            </a:fld>
            <a:endParaRPr lang="en-US"/>
          </a:p>
        </p:txBody>
      </p:sp>
    </p:spTree>
    <p:extLst>
      <p:ext uri="{BB962C8B-B14F-4D97-AF65-F5344CB8AC3E}">
        <p14:creationId xmlns:p14="http://schemas.microsoft.com/office/powerpoint/2010/main" val="120820552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‘Ring IPC’ strategy </a:t>
            </a:r>
            <a:r>
              <a:rPr lang="en-US" baseline="0" dirty="0"/>
              <a:t>focuses limited resources to the facilities at highest risk of transmission and is most applicable when there is a limited number of cases.  During the Ebola epidemic in Liberia, Ring IPC was used to target resources and training to high-risk facilities to prevent Ebola transmission.</a:t>
            </a:r>
          </a:p>
          <a:p>
            <a:endParaRPr lang="en-US" baseline="0" dirty="0"/>
          </a:p>
          <a:p>
            <a:r>
              <a:rPr lang="en-US" baseline="0" dirty="0"/>
              <a:t>Image source unknown. </a:t>
            </a:r>
            <a:endParaRPr lang="en-US" dirty="0"/>
          </a:p>
        </p:txBody>
      </p:sp>
      <p:sp>
        <p:nvSpPr>
          <p:cNvPr id="4" name="Slide Number Placeholder 3"/>
          <p:cNvSpPr>
            <a:spLocks noGrp="1"/>
          </p:cNvSpPr>
          <p:nvPr>
            <p:ph type="sldNum" sz="quarter" idx="10"/>
          </p:nvPr>
        </p:nvSpPr>
        <p:spPr/>
        <p:txBody>
          <a:bodyPr/>
          <a:lstStyle/>
          <a:p>
            <a:fld id="{CFFD42C0-7943-494E-B8BD-92EE9084E6F0}" type="slidenum">
              <a:rPr lang="en-US" smtClean="0"/>
              <a:t>42</a:t>
            </a:fld>
            <a:endParaRPr lang="en-US"/>
          </a:p>
        </p:txBody>
      </p:sp>
    </p:spTree>
    <p:extLst>
      <p:ext uri="{BB962C8B-B14F-4D97-AF65-F5344CB8AC3E}">
        <p14:creationId xmlns:p14="http://schemas.microsoft.com/office/powerpoint/2010/main" val="149287292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Facilitator notes:   Take 5 minutes to lead a brief discussion with the entire group.   Ask participants to volunteer to state the challenges they have encountered with coordinating IPC between levels.</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FFD42C0-7943-494E-B8BD-92EE9084E6F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319884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Because it can be difficult to predict</a:t>
            </a:r>
            <a:r>
              <a:rPr lang="en-US" baseline="0" dirty="0"/>
              <a:t> the emergence of novel pathogens, IPC preparedness plans need to be sustainable.</a:t>
            </a:r>
            <a:endParaRPr lang="en-US" dirty="0"/>
          </a:p>
        </p:txBody>
      </p:sp>
      <p:sp>
        <p:nvSpPr>
          <p:cNvPr id="4" name="Slide Number Placeholder 3"/>
          <p:cNvSpPr>
            <a:spLocks noGrp="1"/>
          </p:cNvSpPr>
          <p:nvPr>
            <p:ph type="sldNum" sz="quarter" idx="10"/>
          </p:nvPr>
        </p:nvSpPr>
        <p:spPr/>
        <p:txBody>
          <a:bodyPr/>
          <a:lstStyle/>
          <a:p>
            <a:fld id="{CFFD42C0-7943-494E-B8BD-92EE9084E6F0}" type="slidenum">
              <a:rPr lang="en-US" smtClean="0"/>
              <a:t>44</a:t>
            </a:fld>
            <a:endParaRPr lang="en-US"/>
          </a:p>
        </p:txBody>
      </p:sp>
    </p:spTree>
    <p:extLst>
      <p:ext uri="{BB962C8B-B14F-4D97-AF65-F5344CB8AC3E}">
        <p14:creationId xmlns:p14="http://schemas.microsoft.com/office/powerpoint/2010/main" val="365007948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strong IPC foundation is important</a:t>
            </a:r>
            <a:r>
              <a:rPr lang="en-US" baseline="0" dirty="0"/>
              <a:t> for routine healthcare as well as planning for the emergence of novel pathogens.  </a:t>
            </a:r>
            <a:r>
              <a:rPr lang="en-US" dirty="0"/>
              <a:t>In 2016, the WHO released Guidelines on the Core</a:t>
            </a:r>
            <a:r>
              <a:rPr lang="en-US" baseline="0" dirty="0"/>
              <a:t> Components of IPC </a:t>
            </a:r>
            <a:r>
              <a:rPr lang="en-US" baseline="0" dirty="0" err="1"/>
              <a:t>Programmes</a:t>
            </a:r>
            <a:r>
              <a:rPr lang="en-US" baseline="0" dirty="0"/>
              <a:t> at the </a:t>
            </a:r>
            <a:r>
              <a:rPr lang="en-US" i="1" u="sng" baseline="0" dirty="0"/>
              <a:t>National</a:t>
            </a:r>
            <a:r>
              <a:rPr lang="en-US" baseline="0" dirty="0"/>
              <a:t> and </a:t>
            </a:r>
            <a:r>
              <a:rPr lang="en-US" i="1" u="sng" baseline="0" dirty="0"/>
              <a:t>Facility</a:t>
            </a:r>
            <a:r>
              <a:rPr lang="en-US" baseline="0" dirty="0"/>
              <a:t> Level describing 8 components required of a strong IPC program which can effectively prevent transmission of illnesses such as H7N9 in the healthcare setting</a:t>
            </a:r>
            <a:endParaRPr lang="en-US" sz="1200" dirty="0"/>
          </a:p>
        </p:txBody>
      </p:sp>
      <p:sp>
        <p:nvSpPr>
          <p:cNvPr id="4" name="Slide Number Placeholder 3"/>
          <p:cNvSpPr>
            <a:spLocks noGrp="1"/>
          </p:cNvSpPr>
          <p:nvPr>
            <p:ph type="sldNum" sz="quarter" idx="10"/>
          </p:nvPr>
        </p:nvSpPr>
        <p:spPr/>
        <p:txBody>
          <a:bodyPr/>
          <a:lstStyle/>
          <a:p>
            <a:fld id="{CFFD42C0-7943-494E-B8BD-92EE9084E6F0}" type="slidenum">
              <a:rPr lang="en-US" smtClean="0"/>
              <a:t>45</a:t>
            </a:fld>
            <a:endParaRPr lang="en-US"/>
          </a:p>
        </p:txBody>
      </p:sp>
    </p:spTree>
    <p:extLst>
      <p:ext uri="{BB962C8B-B14F-4D97-AF65-F5344CB8AC3E}">
        <p14:creationId xmlns:p14="http://schemas.microsoft.com/office/powerpoint/2010/main" val="240462285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FFD42C0-7943-494E-B8BD-92EE9084E6F0}" type="slidenum">
              <a:rPr lang="en-US" smtClean="0"/>
              <a:t>46</a:t>
            </a:fld>
            <a:endParaRPr lang="en-US"/>
          </a:p>
        </p:txBody>
      </p:sp>
    </p:spTree>
    <p:extLst>
      <p:ext uri="{BB962C8B-B14F-4D97-AF65-F5344CB8AC3E}">
        <p14:creationId xmlns:p14="http://schemas.microsoft.com/office/powerpoint/2010/main" val="24416139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IPC</a:t>
            </a:r>
            <a:r>
              <a:rPr lang="en-US" baseline="0" dirty="0"/>
              <a:t> preparedness is important to avoid healthcare transmission, outbreaks, or epidemics of illnesses like influenza, MERS, and SARS.  The public relies on healthcare to prevent and treat illnesses, not expose them to illnesses.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t>Images: https://www.nytimes.com/2015/06/09/world/asia/mers-viruss-path-one-man-many-south-korean-hospitals.html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t>http://www.nytimes.com/2007/01/10/world/americas/10canada.html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CFFD42C0-7943-494E-B8BD-92EE9084E6F0}" type="slidenum">
              <a:rPr lang="en-US" smtClean="0"/>
              <a:t>5</a:t>
            </a:fld>
            <a:endParaRPr lang="en-US"/>
          </a:p>
        </p:txBody>
      </p:sp>
    </p:spTree>
    <p:extLst>
      <p:ext uri="{BB962C8B-B14F-4D97-AF65-F5344CB8AC3E}">
        <p14:creationId xmlns:p14="http://schemas.microsoft.com/office/powerpoint/2010/main" val="16716417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These are the 3 goals of IPC preparedness when </a:t>
            </a:r>
            <a:r>
              <a:rPr lang="en-US" baseline="0" dirty="0"/>
              <a:t>a new, unusual, or unanticipated situation occurs, such as a novel infection, outbreak, or epidemic</a:t>
            </a:r>
          </a:p>
          <a:p>
            <a:endParaRPr lang="en-US" dirty="0"/>
          </a:p>
        </p:txBody>
      </p:sp>
      <p:sp>
        <p:nvSpPr>
          <p:cNvPr id="4" name="Slide Number Placeholder 3"/>
          <p:cNvSpPr>
            <a:spLocks noGrp="1"/>
          </p:cNvSpPr>
          <p:nvPr>
            <p:ph type="sldNum" sz="quarter" idx="10"/>
          </p:nvPr>
        </p:nvSpPr>
        <p:spPr/>
        <p:txBody>
          <a:bodyPr/>
          <a:lstStyle/>
          <a:p>
            <a:fld id="{CFFD42C0-7943-494E-B8BD-92EE9084E6F0}" type="slidenum">
              <a:rPr lang="en-US" smtClean="0"/>
              <a:t>6</a:t>
            </a:fld>
            <a:endParaRPr lang="en-US"/>
          </a:p>
        </p:txBody>
      </p:sp>
    </p:spTree>
    <p:extLst>
      <p:ext uri="{BB962C8B-B14F-4D97-AF65-F5344CB8AC3E}">
        <p14:creationId xmlns:p14="http://schemas.microsoft.com/office/powerpoint/2010/main" val="42888295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IPC</a:t>
            </a:r>
            <a:r>
              <a:rPr lang="en-US" baseline="0" dirty="0"/>
              <a:t> preparedness happens at the national, regional, and facility level and involves coordination between all of these levels.</a:t>
            </a:r>
            <a:endParaRPr lang="en-US" dirty="0"/>
          </a:p>
        </p:txBody>
      </p:sp>
      <p:sp>
        <p:nvSpPr>
          <p:cNvPr id="4" name="Slide Number Placeholder 3"/>
          <p:cNvSpPr>
            <a:spLocks noGrp="1"/>
          </p:cNvSpPr>
          <p:nvPr>
            <p:ph type="sldNum" sz="quarter" idx="10"/>
          </p:nvPr>
        </p:nvSpPr>
        <p:spPr/>
        <p:txBody>
          <a:bodyPr/>
          <a:lstStyle/>
          <a:p>
            <a:fld id="{CFFD42C0-7943-494E-B8BD-92EE9084E6F0}" type="slidenum">
              <a:rPr lang="en-US" smtClean="0"/>
              <a:t>7</a:t>
            </a:fld>
            <a:endParaRPr lang="en-US"/>
          </a:p>
        </p:txBody>
      </p:sp>
    </p:spTree>
    <p:extLst>
      <p:ext uri="{BB962C8B-B14F-4D97-AF65-F5344CB8AC3E}">
        <p14:creationId xmlns:p14="http://schemas.microsoft.com/office/powerpoint/2010/main" val="27708594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National</a:t>
            </a:r>
            <a:r>
              <a:rPr lang="en-US" sz="1200" kern="1200" baseline="0" dirty="0">
                <a:solidFill>
                  <a:schemeClr val="tx1"/>
                </a:solidFill>
                <a:effectLst/>
                <a:latin typeface="+mn-lt"/>
                <a:ea typeface="+mn-ea"/>
                <a:cs typeface="+mn-cs"/>
              </a:rPr>
              <a:t> and facility efforts should aim to increase the ability of </a:t>
            </a:r>
            <a:r>
              <a:rPr lang="en-US" sz="1200" b="1" i="1" u="sng" kern="1200" baseline="0" dirty="0">
                <a:solidFill>
                  <a:schemeClr val="tx1"/>
                </a:solidFill>
                <a:effectLst/>
                <a:latin typeface="+mn-lt"/>
                <a:ea typeface="+mn-ea"/>
                <a:cs typeface="+mn-cs"/>
              </a:rPr>
              <a:t>all</a:t>
            </a:r>
            <a:r>
              <a:rPr lang="en-US" sz="1200" kern="1200" baseline="0" dirty="0">
                <a:solidFill>
                  <a:schemeClr val="tx1"/>
                </a:solidFill>
                <a:effectLst/>
                <a:latin typeface="+mn-lt"/>
                <a:ea typeface="+mn-ea"/>
                <a:cs typeface="+mn-cs"/>
              </a:rPr>
              <a:t> healthcare facilities to identify a case of H7N9 , isolate a case of H7N9, and inform the public health community in order to prevent illnesses from spreading within healthcare.</a:t>
            </a:r>
          </a:p>
          <a:p>
            <a:endParaRPr lang="en-US" sz="1200" kern="1200" baseline="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Images: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baseline="0" dirty="0">
                <a:solidFill>
                  <a:schemeClr val="tx1"/>
                </a:solidFill>
                <a:effectLst/>
                <a:latin typeface="+mn-lt"/>
                <a:ea typeface="+mn-ea"/>
                <a:cs typeface="+mn-cs"/>
              </a:rPr>
              <a:t>https://thenounproject.com/term/magnifying-glass/1373211/ by </a:t>
            </a:r>
            <a:r>
              <a:rPr lang="en-US" sz="1200" b="1" kern="1200" baseline="0" dirty="0" err="1">
                <a:solidFill>
                  <a:schemeClr val="tx1"/>
                </a:solidFill>
                <a:effectLst/>
                <a:latin typeface="+mn-lt"/>
                <a:ea typeface="+mn-ea"/>
                <a:cs typeface="+mn-cs"/>
              </a:rPr>
              <a:t>n.o.o.m</a:t>
            </a:r>
            <a:r>
              <a:rPr lang="en-US" sz="1200" b="1" kern="1200" baseline="0" dirty="0">
                <a:solidFill>
                  <a:schemeClr val="tx1"/>
                </a:solidFill>
                <a:effectLst/>
                <a:latin typeface="+mn-lt"/>
                <a:ea typeface="+mn-ea"/>
                <a:cs typeface="+mn-cs"/>
              </a:rPr>
              <a:t>. (attribution required)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baseline="0" dirty="0">
                <a:solidFill>
                  <a:schemeClr val="tx1"/>
                </a:solidFill>
                <a:effectLst/>
                <a:latin typeface="+mn-lt"/>
                <a:ea typeface="+mn-ea"/>
                <a:cs typeface="+mn-cs"/>
              </a:rPr>
              <a:t>https://thenounproject.com/term/people/1033536/ by Adrien Coquet (attribution required)</a:t>
            </a:r>
          </a:p>
          <a:p>
            <a:r>
              <a:rPr lang="en-US" sz="1200" b="1" kern="1200" baseline="0" dirty="0">
                <a:solidFill>
                  <a:schemeClr val="tx1"/>
                </a:solidFill>
                <a:effectLst/>
                <a:latin typeface="+mn-lt"/>
                <a:ea typeface="+mn-ea"/>
                <a:cs typeface="+mn-cs"/>
              </a:rPr>
              <a:t>https://thenounproject.com/term/user/1222481/ by Juan Carlos Altamirano (attribution required)</a:t>
            </a:r>
          </a:p>
          <a:p>
            <a:r>
              <a:rPr lang="en-US" sz="1200" b="1" kern="1200" baseline="0" dirty="0">
                <a:solidFill>
                  <a:schemeClr val="tx1"/>
                </a:solidFill>
                <a:effectLst/>
                <a:latin typeface="+mn-lt"/>
                <a:ea typeface="+mn-ea"/>
                <a:cs typeface="+mn-cs"/>
              </a:rPr>
              <a:t>Inform icon found: https://thenounproject.com/term/talk/232877/ (requires attribution)</a:t>
            </a:r>
            <a:endParaRPr lang="en-US" sz="1200" b="1"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FFD42C0-7943-494E-B8BD-92EE9084E6F0}" type="slidenum">
              <a:rPr lang="en-US" smtClean="0"/>
              <a:t>8</a:t>
            </a:fld>
            <a:endParaRPr lang="en-US"/>
          </a:p>
        </p:txBody>
      </p:sp>
    </p:spTree>
    <p:extLst>
      <p:ext uri="{BB962C8B-B14F-4D97-AF65-F5344CB8AC3E}">
        <p14:creationId xmlns:p14="http://schemas.microsoft.com/office/powerpoint/2010/main" val="29774275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The first step in preventing spread of an illness</a:t>
            </a:r>
            <a:r>
              <a:rPr lang="en-US" sz="1200" baseline="0" dirty="0"/>
              <a:t> is identification of cases.  </a:t>
            </a:r>
            <a:r>
              <a:rPr lang="en-US" sz="1200" dirty="0"/>
              <a:t>To effectively identify a case,</a:t>
            </a:r>
            <a:r>
              <a:rPr lang="en-US" sz="1200" baseline="0" dirty="0"/>
              <a:t> it is important to consider i</a:t>
            </a:r>
            <a:r>
              <a:rPr lang="en-US" baseline="0" dirty="0"/>
              <a:t>nformation about the pathogen (patient risk factors or exposures, clinical presentation) and the role of diagnostic testing (availability and timeliness, how test results are used).</a:t>
            </a:r>
          </a:p>
          <a:p>
            <a:r>
              <a:rPr lang="en-US" baseline="0" dirty="0"/>
              <a:t>For H7N9, exposure to sick birds or bird markets, travel to affected area, or presenting with respiratory symptoms is all important information that can be used to identify cases.  Initial identification of H7N9 cases is often based only on this clinical information because rapid diagnostics are not recommended and confirmatory testing results are delayed.   If isolation and management waited until confirmatory testing results were available, many others would be exposed to the case during this delay.</a:t>
            </a:r>
          </a:p>
          <a:p>
            <a:r>
              <a:rPr lang="en-US" b="1" baseline="0" dirty="0"/>
              <a:t>Image: </a:t>
            </a:r>
            <a:r>
              <a:rPr lang="en-US" sz="1200" b="1" i="0" kern="1200" dirty="0">
                <a:solidFill>
                  <a:schemeClr val="tx1"/>
                </a:solidFill>
                <a:effectLst/>
                <a:latin typeface="+mn-lt"/>
                <a:ea typeface="+mn-ea"/>
                <a:cs typeface="+mn-cs"/>
              </a:rPr>
              <a:t>https://phil.cdc.gov/Details.aspx?pid=20638</a:t>
            </a:r>
            <a:endParaRPr lang="en-US" baseline="0" dirty="0"/>
          </a:p>
        </p:txBody>
      </p:sp>
      <p:sp>
        <p:nvSpPr>
          <p:cNvPr id="4" name="Slide Number Placeholder 3"/>
          <p:cNvSpPr>
            <a:spLocks noGrp="1"/>
          </p:cNvSpPr>
          <p:nvPr>
            <p:ph type="sldNum" sz="quarter" idx="10"/>
          </p:nvPr>
        </p:nvSpPr>
        <p:spPr/>
        <p:txBody>
          <a:bodyPr/>
          <a:lstStyle/>
          <a:p>
            <a:fld id="{CFFD42C0-7943-494E-B8BD-92EE9084E6F0}" type="slidenum">
              <a:rPr lang="en-US" smtClean="0"/>
              <a:t>9</a:t>
            </a:fld>
            <a:endParaRPr lang="en-US"/>
          </a:p>
        </p:txBody>
      </p:sp>
    </p:spTree>
    <p:extLst>
      <p:ext uri="{BB962C8B-B14F-4D97-AF65-F5344CB8AC3E}">
        <p14:creationId xmlns:p14="http://schemas.microsoft.com/office/powerpoint/2010/main" val="29474071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chemeClr val="tx2">
            <a:lumMod val="50000"/>
            <a:alpha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04694" y="4467097"/>
            <a:ext cx="5047423" cy="1162051"/>
          </a:xfrm>
          <a:prstGeom prst="rect">
            <a:avLst/>
          </a:prstGeom>
        </p:spPr>
        <p:txBody>
          <a:bodyPr lIns="91416" tIns="45708" rIns="91416" bIns="45708" anchor="b"/>
          <a:lstStyle>
            <a:lvl1pPr algn="l">
              <a:defRPr sz="3600" b="1" baseline="0">
                <a:solidFill>
                  <a:schemeClr val="bg2"/>
                </a:solidFill>
                <a:effectLst/>
                <a:latin typeface="Calibri" pitchFamily="34" charset="0"/>
              </a:defRPr>
            </a:lvl1pPr>
          </a:lstStyle>
          <a:p>
            <a:endParaRPr lang="en-US" dirty="0"/>
          </a:p>
        </p:txBody>
      </p:sp>
      <p:sp>
        <p:nvSpPr>
          <p:cNvPr id="5" name="Text Placeholder 2"/>
          <p:cNvSpPr>
            <a:spLocks noGrp="1"/>
          </p:cNvSpPr>
          <p:nvPr>
            <p:ph type="body" idx="1"/>
          </p:nvPr>
        </p:nvSpPr>
        <p:spPr>
          <a:xfrm>
            <a:off x="3704692" y="5900928"/>
            <a:ext cx="5047424" cy="568325"/>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047" indent="0">
              <a:buNone/>
              <a:defRPr sz="1800">
                <a:solidFill>
                  <a:schemeClr val="tx1">
                    <a:tint val="75000"/>
                  </a:schemeClr>
                </a:solidFill>
              </a:defRPr>
            </a:lvl2pPr>
            <a:lvl3pPr marL="914108" indent="0">
              <a:buNone/>
              <a:defRPr sz="1600">
                <a:solidFill>
                  <a:schemeClr val="tx1">
                    <a:tint val="75000"/>
                  </a:schemeClr>
                </a:solidFill>
              </a:defRPr>
            </a:lvl3pPr>
            <a:lvl4pPr marL="1371158" indent="0">
              <a:buNone/>
              <a:defRPr sz="1400">
                <a:solidFill>
                  <a:schemeClr val="tx1">
                    <a:tint val="75000"/>
                  </a:schemeClr>
                </a:solidFill>
              </a:defRPr>
            </a:lvl4pPr>
            <a:lvl5pPr marL="1828213" indent="0">
              <a:buNone/>
              <a:defRPr sz="1400">
                <a:solidFill>
                  <a:schemeClr val="tx1">
                    <a:tint val="75000"/>
                  </a:schemeClr>
                </a:solidFill>
              </a:defRPr>
            </a:lvl5pPr>
            <a:lvl6pPr marL="2285259" indent="0">
              <a:buNone/>
              <a:defRPr sz="1400">
                <a:solidFill>
                  <a:schemeClr val="tx1">
                    <a:tint val="75000"/>
                  </a:schemeClr>
                </a:solidFill>
              </a:defRPr>
            </a:lvl6pPr>
            <a:lvl7pPr marL="2742306" indent="0">
              <a:buNone/>
              <a:defRPr sz="1400">
                <a:solidFill>
                  <a:schemeClr val="tx1">
                    <a:tint val="75000"/>
                  </a:schemeClr>
                </a:solidFill>
              </a:defRPr>
            </a:lvl7pPr>
            <a:lvl8pPr marL="3199360" indent="0">
              <a:buNone/>
              <a:defRPr sz="1400">
                <a:solidFill>
                  <a:schemeClr val="tx1">
                    <a:tint val="75000"/>
                  </a:schemeClr>
                </a:solidFill>
              </a:defRPr>
            </a:lvl8pPr>
            <a:lvl9pPr marL="3656411" indent="0">
              <a:buNone/>
              <a:defRPr sz="1400">
                <a:solidFill>
                  <a:schemeClr val="tx1">
                    <a:tint val="75000"/>
                  </a:schemeClr>
                </a:solidFill>
              </a:defRPr>
            </a:lvl9pPr>
          </a:lstStyle>
          <a:p>
            <a:pPr lvl="0"/>
            <a:endParaRPr lang="en-US" dirty="0"/>
          </a:p>
        </p:txBody>
      </p:sp>
      <p:pic>
        <p:nvPicPr>
          <p:cNvPr id="4" name="Picture 6" descr="http://www.cdc.gov/flu/images/h1n1/3D_Influenza/3D_Influenza_transparent_no_key_full_lrg2.gif"/>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b="47107"/>
          <a:stretch/>
        </p:blipFill>
        <p:spPr bwMode="auto">
          <a:xfrm rot="5400000">
            <a:off x="-1750376" y="1528743"/>
            <a:ext cx="7394093" cy="39206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5255999"/>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382" y="482541"/>
            <a:ext cx="8543418" cy="564483"/>
          </a:xfrm>
        </p:spPr>
        <p:txBody>
          <a:bodyPr anchor="t">
            <a:normAutofit/>
          </a:bodyPr>
          <a:lstStyle>
            <a:lvl1pPr>
              <a:defRPr sz="2000"/>
            </a:lvl1pPr>
          </a:lstStyle>
          <a:p>
            <a:r>
              <a:rPr lang="en-US" dirty="0"/>
              <a:t>Click to edit Master title style</a:t>
            </a:r>
          </a:p>
        </p:txBody>
      </p:sp>
      <p:sp>
        <p:nvSpPr>
          <p:cNvPr id="7" name="Picture Placeholder 6"/>
          <p:cNvSpPr>
            <a:spLocks noGrp="1"/>
          </p:cNvSpPr>
          <p:nvPr>
            <p:ph type="pic" sz="quarter" idx="10"/>
          </p:nvPr>
        </p:nvSpPr>
        <p:spPr>
          <a:xfrm>
            <a:off x="142876" y="1138767"/>
            <a:ext cx="8856663" cy="5217584"/>
          </a:xfrm>
        </p:spPr>
        <p:txBody>
          <a:bodyPr>
            <a:normAutofit/>
          </a:bodyPr>
          <a:lstStyle>
            <a:lvl1pPr>
              <a:defRPr sz="1600">
                <a:latin typeface="Arial" panose="020B0604020202020204" pitchFamily="34" charset="0"/>
                <a:cs typeface="Arial" panose="020B0604020202020204" pitchFamily="34" charset="0"/>
              </a:defRPr>
            </a:lvl1pPr>
          </a:lstStyle>
          <a:p>
            <a:endParaRPr lang="en-US" dirty="0"/>
          </a:p>
        </p:txBody>
      </p:sp>
      <p:sp>
        <p:nvSpPr>
          <p:cNvPr id="8" name="Date Placeholder 7"/>
          <p:cNvSpPr>
            <a:spLocks noGrp="1"/>
          </p:cNvSpPr>
          <p:nvPr>
            <p:ph type="dt" sz="half" idx="11"/>
          </p:nvPr>
        </p:nvSpPr>
        <p:spPr/>
        <p:txBody>
          <a:bodyPr/>
          <a:lstStyle/>
          <a:p>
            <a:r>
              <a:rPr lang="en-US" dirty="0"/>
              <a:t>‹#›</a:t>
            </a:r>
          </a:p>
        </p:txBody>
      </p:sp>
    </p:spTree>
    <p:extLst>
      <p:ext uri="{BB962C8B-B14F-4D97-AF65-F5344CB8AC3E}">
        <p14:creationId xmlns:p14="http://schemas.microsoft.com/office/powerpoint/2010/main" val="10841063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r>
              <a:rPr lang="en-US" dirty="0"/>
              <a:t>‹#›</a:t>
            </a:r>
          </a:p>
        </p:txBody>
      </p:sp>
    </p:spTree>
    <p:extLst>
      <p:ext uri="{BB962C8B-B14F-4D97-AF65-F5344CB8AC3E}">
        <p14:creationId xmlns:p14="http://schemas.microsoft.com/office/powerpoint/2010/main" val="8419857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2_color_background">
    <p:bg>
      <p:bgPr>
        <a:solidFill>
          <a:schemeClr val="tx1">
            <a:lumMod val="50000"/>
            <a:alpha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04694" y="4467097"/>
            <a:ext cx="5047423" cy="1162051"/>
          </a:xfrm>
          <a:prstGeom prst="rect">
            <a:avLst/>
          </a:prstGeom>
        </p:spPr>
        <p:txBody>
          <a:bodyPr lIns="91416" tIns="45708" rIns="91416" bIns="45708" anchor="b"/>
          <a:lstStyle>
            <a:lvl1pPr algn="l">
              <a:defRPr sz="3600" b="1" baseline="0">
                <a:solidFill>
                  <a:schemeClr val="bg2"/>
                </a:solidFill>
                <a:effectLst/>
                <a:latin typeface="Calibri" pitchFamily="34" charset="0"/>
              </a:defRPr>
            </a:lvl1pPr>
          </a:lstStyle>
          <a:p>
            <a:endParaRPr lang="en-US" dirty="0"/>
          </a:p>
        </p:txBody>
      </p:sp>
      <p:sp>
        <p:nvSpPr>
          <p:cNvPr id="5" name="Text Placeholder 2"/>
          <p:cNvSpPr>
            <a:spLocks noGrp="1"/>
          </p:cNvSpPr>
          <p:nvPr>
            <p:ph type="body" idx="1"/>
          </p:nvPr>
        </p:nvSpPr>
        <p:spPr>
          <a:xfrm>
            <a:off x="3704692" y="5900928"/>
            <a:ext cx="5047424" cy="568325"/>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047" indent="0">
              <a:buNone/>
              <a:defRPr sz="1800">
                <a:solidFill>
                  <a:schemeClr val="tx1">
                    <a:tint val="75000"/>
                  </a:schemeClr>
                </a:solidFill>
              </a:defRPr>
            </a:lvl2pPr>
            <a:lvl3pPr marL="914108" indent="0">
              <a:buNone/>
              <a:defRPr sz="1600">
                <a:solidFill>
                  <a:schemeClr val="tx1">
                    <a:tint val="75000"/>
                  </a:schemeClr>
                </a:solidFill>
              </a:defRPr>
            </a:lvl3pPr>
            <a:lvl4pPr marL="1371158" indent="0">
              <a:buNone/>
              <a:defRPr sz="1400">
                <a:solidFill>
                  <a:schemeClr val="tx1">
                    <a:tint val="75000"/>
                  </a:schemeClr>
                </a:solidFill>
              </a:defRPr>
            </a:lvl4pPr>
            <a:lvl5pPr marL="1828213" indent="0">
              <a:buNone/>
              <a:defRPr sz="1400">
                <a:solidFill>
                  <a:schemeClr val="tx1">
                    <a:tint val="75000"/>
                  </a:schemeClr>
                </a:solidFill>
              </a:defRPr>
            </a:lvl5pPr>
            <a:lvl6pPr marL="2285259" indent="0">
              <a:buNone/>
              <a:defRPr sz="1400">
                <a:solidFill>
                  <a:schemeClr val="tx1">
                    <a:tint val="75000"/>
                  </a:schemeClr>
                </a:solidFill>
              </a:defRPr>
            </a:lvl6pPr>
            <a:lvl7pPr marL="2742306" indent="0">
              <a:buNone/>
              <a:defRPr sz="1400">
                <a:solidFill>
                  <a:schemeClr val="tx1">
                    <a:tint val="75000"/>
                  </a:schemeClr>
                </a:solidFill>
              </a:defRPr>
            </a:lvl7pPr>
            <a:lvl8pPr marL="3199360" indent="0">
              <a:buNone/>
              <a:defRPr sz="1400">
                <a:solidFill>
                  <a:schemeClr val="tx1">
                    <a:tint val="75000"/>
                  </a:schemeClr>
                </a:solidFill>
              </a:defRPr>
            </a:lvl8pPr>
            <a:lvl9pPr marL="3656411" indent="0">
              <a:buNone/>
              <a:defRPr sz="1400">
                <a:solidFill>
                  <a:schemeClr val="tx1">
                    <a:tint val="75000"/>
                  </a:schemeClr>
                </a:solidFill>
              </a:defRPr>
            </a:lvl9pPr>
          </a:lstStyle>
          <a:p>
            <a:pPr lvl="0"/>
            <a:endParaRPr lang="en-US" dirty="0"/>
          </a:p>
        </p:txBody>
      </p:sp>
      <p:pic>
        <p:nvPicPr>
          <p:cNvPr id="4" name="Picture 6" descr="http://www.cdc.gov/flu/images/h1n1/3D_Influenza/3D_Influenza_transparent_no_key_full_lrg2.gif"/>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b="47107"/>
          <a:stretch/>
        </p:blipFill>
        <p:spPr bwMode="auto">
          <a:xfrm rot="5400000">
            <a:off x="-1750376" y="1528743"/>
            <a:ext cx="7394093" cy="39206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70756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060056" y="1868488"/>
            <a:ext cx="4324149" cy="1470025"/>
          </a:xfrm>
        </p:spPr>
        <p:txBody>
          <a:bodyPr anchor="t"/>
          <a:lstStyle>
            <a:lvl1pPr>
              <a:defRPr>
                <a:solidFill>
                  <a:srgbClr val="14497C"/>
                </a:solidFill>
              </a:defRPr>
            </a:lvl1pPr>
          </a:lstStyle>
          <a:p>
            <a:endParaRPr lang="en-US" dirty="0"/>
          </a:p>
        </p:txBody>
      </p:sp>
      <p:sp>
        <p:nvSpPr>
          <p:cNvPr id="13" name="Date Placeholder 12"/>
          <p:cNvSpPr>
            <a:spLocks noGrp="1"/>
          </p:cNvSpPr>
          <p:nvPr>
            <p:ph type="dt" sz="half" idx="11"/>
          </p:nvPr>
        </p:nvSpPr>
        <p:spPr/>
        <p:txBody>
          <a:bodyPr/>
          <a:lstStyle/>
          <a:p>
            <a:r>
              <a:rPr lang="en-US" dirty="0"/>
              <a:t>‹#›</a:t>
            </a:r>
          </a:p>
        </p:txBody>
      </p:sp>
      <p:pic>
        <p:nvPicPr>
          <p:cNvPr id="8206" name="Picture 14" descr="http://www.hhs.gov/idealab/wp-content/uploads/2016/06/hhslogo.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747514" y="572714"/>
            <a:ext cx="1082497" cy="108249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http://www.cdc.gov/flu/images/h1n1/3D_Influenza/3D_Influenza_transparent_no_key_full_lrg2.gif"/>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b="47107"/>
          <a:stretch/>
        </p:blipFill>
        <p:spPr bwMode="auto">
          <a:xfrm rot="5400000">
            <a:off x="-1750376" y="1528743"/>
            <a:ext cx="7394093" cy="39206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54454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3988" y="-21962"/>
            <a:ext cx="8543418" cy="567298"/>
          </a:xfrm>
        </p:spPr>
        <p:txBody>
          <a:bodyPr anchor="t">
            <a:normAutofit/>
          </a:bodyPr>
          <a:lstStyle>
            <a:lvl1pPr>
              <a:lnSpc>
                <a:spcPct val="100000"/>
              </a:lnSpc>
              <a:defRPr sz="2400">
                <a:solidFill>
                  <a:schemeClr val="bg2"/>
                </a:solidFill>
              </a:defRPr>
            </a:lvl1pPr>
          </a:lstStyle>
          <a:p>
            <a:r>
              <a:rPr lang="en-US" dirty="0"/>
              <a:t>Click to edit Master title style</a:t>
            </a:r>
          </a:p>
        </p:txBody>
      </p:sp>
      <p:sp>
        <p:nvSpPr>
          <p:cNvPr id="3" name="Content Placeholder 2"/>
          <p:cNvSpPr>
            <a:spLocks noGrp="1"/>
          </p:cNvSpPr>
          <p:nvPr>
            <p:ph idx="1"/>
          </p:nvPr>
        </p:nvSpPr>
        <p:spPr>
          <a:xfrm>
            <a:off x="310897" y="1162572"/>
            <a:ext cx="8229600" cy="4525963"/>
          </a:xfrm>
        </p:spPr>
        <p:txBody>
          <a:bodyPr vert="horz" lIns="91440" tIns="45720" rIns="91440" bIns="45720" rtlCol="0">
            <a:normAutofit/>
          </a:bodyPr>
          <a:lstStyle>
            <a:lvl1pPr>
              <a:buClr>
                <a:srgbClr val="0070C0"/>
              </a:buClr>
              <a:defRPr lang="en-US" sz="3200" dirty="0" smtClean="0">
                <a:latin typeface="+mn-lt"/>
              </a:defRPr>
            </a:lvl1pPr>
            <a:lvl2pPr>
              <a:buClr>
                <a:srgbClr val="333399"/>
              </a:buClr>
              <a:defRPr lang="en-US" sz="2800" dirty="0" smtClean="0">
                <a:latin typeface="+mn-lt"/>
              </a:defRPr>
            </a:lvl2pPr>
            <a:lvl3pPr>
              <a:buClr>
                <a:srgbClr val="174C7D"/>
              </a:buClr>
              <a:defRPr lang="en-US" sz="2400" dirty="0" smtClean="0">
                <a:latin typeface="+mn-lt"/>
              </a:defRPr>
            </a:lvl3pPr>
            <a:lvl4pPr>
              <a:defRPr lang="en-US" sz="2000" dirty="0" smtClean="0">
                <a:latin typeface="+mn-lt"/>
              </a:defRPr>
            </a:lvl4pPr>
            <a:lvl5pPr>
              <a:defRPr lang="en-US" sz="1600" dirty="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Date Placeholder 12"/>
          <p:cNvSpPr>
            <a:spLocks noGrp="1"/>
          </p:cNvSpPr>
          <p:nvPr>
            <p:ph type="dt" sz="half" idx="10"/>
          </p:nvPr>
        </p:nvSpPr>
        <p:spPr>
          <a:xfrm>
            <a:off x="6406897" y="6379664"/>
            <a:ext cx="2133600" cy="365125"/>
          </a:xfrm>
        </p:spPr>
        <p:txBody>
          <a:bodyPr/>
          <a:lstStyle/>
          <a:p>
            <a:pPr algn="r"/>
            <a:r>
              <a:rPr lang="en-US" dirty="0"/>
              <a:t>‹#›</a:t>
            </a:r>
          </a:p>
        </p:txBody>
      </p:sp>
    </p:spTree>
    <p:extLst>
      <p:ext uri="{BB962C8B-B14F-4D97-AF65-F5344CB8AC3E}">
        <p14:creationId xmlns:p14="http://schemas.microsoft.com/office/powerpoint/2010/main" val="3435026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5" name="Rectangle 4"/>
          <p:cNvSpPr/>
          <p:nvPr userDrawn="1"/>
        </p:nvSpPr>
        <p:spPr>
          <a:xfrm>
            <a:off x="5558542" y="456664"/>
            <a:ext cx="3585459" cy="6333744"/>
          </a:xfrm>
          <a:prstGeom prst="rect">
            <a:avLst/>
          </a:prstGeom>
          <a:solidFill>
            <a:srgbClr val="CCE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3" name="Content Placeholder 2"/>
          <p:cNvSpPr>
            <a:spLocks noGrp="1"/>
          </p:cNvSpPr>
          <p:nvPr>
            <p:ph idx="1"/>
          </p:nvPr>
        </p:nvSpPr>
        <p:spPr>
          <a:xfrm>
            <a:off x="457200" y="1927964"/>
            <a:ext cx="4957169" cy="4525963"/>
          </a:xfrm>
        </p:spPr>
        <p:txBody>
          <a:bodyPr vert="horz" lIns="91440" tIns="45720" rIns="91440" bIns="45720" rtlCol="0">
            <a:normAutofit/>
          </a:bodyPr>
          <a:lstStyle>
            <a:lvl1pPr>
              <a:defRPr lang="en-US" sz="1800" dirty="0" smtClean="0"/>
            </a:lvl1pPr>
            <a:lvl2pPr>
              <a:defRPr lang="en-US" dirty="0" smtClean="0"/>
            </a:lvl2pPr>
            <a:lvl3pPr>
              <a:defRPr lang="en-US" dirty="0" smtClean="0"/>
            </a:lvl3pPr>
            <a:lvl4pPr>
              <a:defRPr lang="en-US" dirty="0" smtClean="0"/>
            </a:lvl4pPr>
            <a:lvl5pPr>
              <a:defRPr lang="en-US" sz="1050"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1"/>
          <p:cNvSpPr>
            <a:spLocks noGrp="1"/>
          </p:cNvSpPr>
          <p:nvPr>
            <p:ph type="title"/>
          </p:nvPr>
        </p:nvSpPr>
        <p:spPr>
          <a:xfrm>
            <a:off x="143382" y="482540"/>
            <a:ext cx="5270986" cy="1229115"/>
          </a:xfrm>
        </p:spPr>
        <p:txBody>
          <a:bodyPr anchor="t">
            <a:normAutofit/>
          </a:bodyPr>
          <a:lstStyle>
            <a:lvl1pPr>
              <a:lnSpc>
                <a:spcPct val="100000"/>
              </a:lnSpc>
              <a:defRPr sz="2400"/>
            </a:lvl1pPr>
          </a:lstStyle>
          <a:p>
            <a:r>
              <a:rPr lang="en-US" dirty="0"/>
              <a:t>Click to edit Master title style</a:t>
            </a:r>
          </a:p>
        </p:txBody>
      </p:sp>
      <p:sp>
        <p:nvSpPr>
          <p:cNvPr id="6" name="Date Placeholder 5"/>
          <p:cNvSpPr>
            <a:spLocks noGrp="1"/>
          </p:cNvSpPr>
          <p:nvPr>
            <p:ph type="dt" sz="half" idx="10"/>
          </p:nvPr>
        </p:nvSpPr>
        <p:spPr/>
        <p:txBody>
          <a:bodyPr/>
          <a:lstStyle/>
          <a:p>
            <a:r>
              <a:rPr lang="en-US" dirty="0"/>
              <a:t>‹#›</a:t>
            </a:r>
          </a:p>
        </p:txBody>
      </p:sp>
    </p:spTree>
    <p:extLst>
      <p:ext uri="{BB962C8B-B14F-4D97-AF65-F5344CB8AC3E}">
        <p14:creationId xmlns:p14="http://schemas.microsoft.com/office/powerpoint/2010/main" val="16798064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5" name="Rectangle 4"/>
          <p:cNvSpPr/>
          <p:nvPr userDrawn="1"/>
        </p:nvSpPr>
        <p:spPr>
          <a:xfrm>
            <a:off x="5558542" y="351368"/>
            <a:ext cx="3585459" cy="6333744"/>
          </a:xfrm>
          <a:prstGeom prst="rect">
            <a:avLst/>
          </a:prstGeom>
          <a:solidFill>
            <a:srgbClr val="EAE6E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3" name="Content Placeholder 2"/>
          <p:cNvSpPr>
            <a:spLocks noGrp="1"/>
          </p:cNvSpPr>
          <p:nvPr>
            <p:ph idx="1"/>
          </p:nvPr>
        </p:nvSpPr>
        <p:spPr>
          <a:xfrm>
            <a:off x="457200" y="1927964"/>
            <a:ext cx="4957169" cy="4525963"/>
          </a:xfrm>
        </p:spPr>
        <p:txBody>
          <a:bodyPr vert="horz" lIns="91440" tIns="45720" rIns="91440" bIns="45720" rtlCol="0">
            <a:normAutofit/>
          </a:bodyPr>
          <a:lstStyle>
            <a:lvl1pPr>
              <a:defRPr lang="en-US" sz="1800" dirty="0" smtClean="0"/>
            </a:lvl1pPr>
            <a:lvl2pPr>
              <a:defRPr lang="en-US" dirty="0" smtClean="0"/>
            </a:lvl2pPr>
            <a:lvl3pPr>
              <a:defRPr lang="en-US" dirty="0" smtClean="0"/>
            </a:lvl3pPr>
            <a:lvl4pPr>
              <a:defRPr lang="en-US" dirty="0" smtClean="0"/>
            </a:lvl4pPr>
            <a:lvl5pPr>
              <a:defRPr lang="en-US" sz="1050"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1"/>
          <p:cNvSpPr>
            <a:spLocks noGrp="1"/>
          </p:cNvSpPr>
          <p:nvPr>
            <p:ph type="title"/>
          </p:nvPr>
        </p:nvSpPr>
        <p:spPr>
          <a:xfrm>
            <a:off x="143382" y="482540"/>
            <a:ext cx="5270986" cy="1229115"/>
          </a:xfrm>
        </p:spPr>
        <p:txBody>
          <a:bodyPr vert="horz" lIns="91440" tIns="45720" rIns="91440" bIns="45720" rtlCol="0" anchor="t">
            <a:normAutofit/>
          </a:bodyPr>
          <a:lstStyle>
            <a:lvl1pPr>
              <a:defRPr lang="en-US" sz="2400" dirty="0"/>
            </a:lvl1pPr>
          </a:lstStyle>
          <a:p>
            <a:pPr lvl="0">
              <a:lnSpc>
                <a:spcPct val="100000"/>
              </a:lnSpc>
            </a:pPr>
            <a:r>
              <a:rPr lang="en-US" dirty="0"/>
              <a:t>Click to edit Master title style</a:t>
            </a:r>
          </a:p>
        </p:txBody>
      </p:sp>
      <p:sp>
        <p:nvSpPr>
          <p:cNvPr id="2" name="Date Placeholder 1"/>
          <p:cNvSpPr>
            <a:spLocks noGrp="1"/>
          </p:cNvSpPr>
          <p:nvPr>
            <p:ph type="dt" sz="half" idx="10"/>
          </p:nvPr>
        </p:nvSpPr>
        <p:spPr/>
        <p:txBody>
          <a:bodyPr/>
          <a:lstStyle/>
          <a:p>
            <a:r>
              <a:rPr lang="en-US" dirty="0"/>
              <a:t>‹#›</a:t>
            </a:r>
          </a:p>
        </p:txBody>
      </p:sp>
    </p:spTree>
    <p:extLst>
      <p:ext uri="{BB962C8B-B14F-4D97-AF65-F5344CB8AC3E}">
        <p14:creationId xmlns:p14="http://schemas.microsoft.com/office/powerpoint/2010/main" val="18662366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rgbClr val="ABB8AA"/>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4762" y="2089968"/>
            <a:ext cx="4414837" cy="1483741"/>
          </a:xfrm>
        </p:spPr>
        <p:txBody>
          <a:bodyPr anchor="t">
            <a:noAutofit/>
          </a:bodyPr>
          <a:lstStyle>
            <a:lvl1pPr algn="l">
              <a:lnSpc>
                <a:spcPct val="80000"/>
              </a:lnSpc>
              <a:defRPr sz="4400" b="1" cap="all">
                <a:solidFill>
                  <a:srgbClr val="000000"/>
                </a:solidFill>
                <a:latin typeface="+mn-lt"/>
              </a:defRPr>
            </a:lvl1pPr>
          </a:lstStyle>
          <a:p>
            <a:r>
              <a:rPr lang="en-US" dirty="0"/>
              <a:t>Click to edit Master title style</a:t>
            </a:r>
          </a:p>
        </p:txBody>
      </p:sp>
      <p:sp>
        <p:nvSpPr>
          <p:cNvPr id="3" name="Text Placeholder 2"/>
          <p:cNvSpPr>
            <a:spLocks noGrp="1"/>
          </p:cNvSpPr>
          <p:nvPr>
            <p:ph type="body" idx="1"/>
          </p:nvPr>
        </p:nvSpPr>
        <p:spPr>
          <a:xfrm>
            <a:off x="3776662" y="3721745"/>
            <a:ext cx="4452937" cy="1500187"/>
          </a:xfrm>
        </p:spPr>
        <p:txBody>
          <a:bodyPr anchor="t">
            <a:normAutofit/>
          </a:bodyPr>
          <a:lstStyle>
            <a:lvl1pPr marL="0" indent="0">
              <a:buNone/>
              <a:defRPr sz="1600">
                <a:solidFill>
                  <a:srgbClr val="000000"/>
                </a:solidFill>
                <a:latin typeface="Arial"/>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7" name="Date Placeholder 6"/>
          <p:cNvSpPr>
            <a:spLocks noGrp="1"/>
          </p:cNvSpPr>
          <p:nvPr>
            <p:ph type="dt" sz="half" idx="10"/>
          </p:nvPr>
        </p:nvSpPr>
        <p:spPr/>
        <p:txBody>
          <a:bodyPr/>
          <a:lstStyle/>
          <a:p>
            <a:r>
              <a:rPr lang="en-US" dirty="0"/>
              <a:t>‹#›</a:t>
            </a:r>
          </a:p>
        </p:txBody>
      </p:sp>
      <p:pic>
        <p:nvPicPr>
          <p:cNvPr id="5" name="Picture 2" descr="http://www.iqsolutions.com/sites/default/files/US-CDC-Logo.pn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4912" b="18725"/>
          <a:stretch/>
        </p:blipFill>
        <p:spPr bwMode="auto">
          <a:xfrm>
            <a:off x="8248923" y="63635"/>
            <a:ext cx="623385" cy="28773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virus3.png"/>
          <p:cNvPicPr>
            <a:picLocks noChangeAspect="1"/>
          </p:cNvPicPr>
          <p:nvPr userDrawn="1"/>
        </p:nvPicPr>
        <p:blipFill rotWithShape="1">
          <a:blip r:embed="rId3">
            <a:extLst>
              <a:ext uri="{28A0092B-C50C-407E-A947-70E740481C1C}">
                <a14:useLocalDpi xmlns:a14="http://schemas.microsoft.com/office/drawing/2010/main" val="0"/>
              </a:ext>
            </a:extLst>
          </a:blip>
          <a:srcRect l="48817"/>
          <a:stretch/>
        </p:blipFill>
        <p:spPr bwMode="auto">
          <a:xfrm>
            <a:off x="0" y="-134912"/>
            <a:ext cx="3725222" cy="706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984007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t">
            <a:normAutofit/>
          </a:bodyPr>
          <a:lstStyle>
            <a:lvl1pPr>
              <a:defRPr lang="en-US" sz="2400"/>
            </a:lvl1pPr>
          </a:lstStyle>
          <a:p>
            <a:pPr lvl="0">
              <a:lnSpc>
                <a:spcPct val="100000"/>
              </a:lnSpc>
            </a:pPr>
            <a:r>
              <a:rPr lang="en-US"/>
              <a:t>Click to edit Master title style</a:t>
            </a:r>
          </a:p>
        </p:txBody>
      </p:sp>
      <p:sp>
        <p:nvSpPr>
          <p:cNvPr id="3" name="Content Placeholder 2"/>
          <p:cNvSpPr>
            <a:spLocks noGrp="1"/>
          </p:cNvSpPr>
          <p:nvPr>
            <p:ph sz="half" idx="1"/>
          </p:nvPr>
        </p:nvSpPr>
        <p:spPr>
          <a:xfrm>
            <a:off x="457200" y="1728215"/>
            <a:ext cx="4038600" cy="3394075"/>
          </a:xfrm>
        </p:spPr>
        <p:txBody>
          <a:bodyPr vert="horz" lIns="91440" tIns="45720" rIns="91440" bIns="45720" rtlCol="0">
            <a:normAutofit/>
          </a:bodyPr>
          <a:lstStyle>
            <a:lvl1pPr>
              <a:defRPr lang="en-US" sz="1800" dirty="0" smtClean="0"/>
            </a:lvl1pPr>
            <a:lvl2pPr>
              <a:defRPr lang="en-US" dirty="0" smtClean="0"/>
            </a:lvl2pPr>
            <a:lvl3pPr>
              <a:defRPr lang="en-US" dirty="0" smtClean="0"/>
            </a:lvl3pPr>
            <a:lvl4pPr>
              <a:defRPr lang="en-US" dirty="0" smtClean="0"/>
            </a:lvl4pPr>
            <a:lvl5pPr>
              <a:defRPr lang="en-US" sz="1050"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728215"/>
            <a:ext cx="4038600" cy="3394075"/>
          </a:xfrm>
        </p:spPr>
        <p:txBody>
          <a:bodyPr vert="horz" lIns="91440" tIns="45720" rIns="91440" bIns="45720" rtlCol="0">
            <a:normAutofit/>
          </a:bodyPr>
          <a:lstStyle>
            <a:lvl1pPr>
              <a:defRPr lang="en-US" sz="1800" dirty="0" smtClean="0"/>
            </a:lvl1pPr>
            <a:lvl2pPr>
              <a:defRPr lang="en-US" dirty="0" smtClean="0"/>
            </a:lvl2pPr>
            <a:lvl3pPr>
              <a:defRPr lang="en-US" dirty="0" smtClean="0"/>
            </a:lvl3pPr>
            <a:lvl4pPr>
              <a:defRPr lang="en-US" dirty="0" smtClean="0"/>
            </a:lvl4pPr>
            <a:lvl5pPr>
              <a:defRPr lang="en-US" sz="1050"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7"/>
          <p:cNvSpPr>
            <a:spLocks noGrp="1"/>
          </p:cNvSpPr>
          <p:nvPr>
            <p:ph type="dt" sz="half" idx="10"/>
          </p:nvPr>
        </p:nvSpPr>
        <p:spPr/>
        <p:txBody>
          <a:bodyPr/>
          <a:lstStyle/>
          <a:p>
            <a:r>
              <a:rPr lang="en-US" dirty="0"/>
              <a:t>‹#›</a:t>
            </a:r>
          </a:p>
        </p:txBody>
      </p:sp>
    </p:spTree>
    <p:extLst>
      <p:ext uri="{BB962C8B-B14F-4D97-AF65-F5344CB8AC3E}">
        <p14:creationId xmlns:p14="http://schemas.microsoft.com/office/powerpoint/2010/main" val="20727284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382" y="482541"/>
            <a:ext cx="8543418" cy="564483"/>
          </a:xfrm>
        </p:spPr>
        <p:txBody>
          <a:bodyPr anchor="t">
            <a:normAutofit/>
          </a:bodyPr>
          <a:lstStyle>
            <a:lvl1pPr>
              <a:defRPr sz="2000"/>
            </a:lvl1pPr>
          </a:lstStyle>
          <a:p>
            <a:r>
              <a:rPr lang="en-US" dirty="0"/>
              <a:t>Click to edit Master title style</a:t>
            </a:r>
          </a:p>
        </p:txBody>
      </p:sp>
      <p:sp>
        <p:nvSpPr>
          <p:cNvPr id="7" name="Picture Placeholder 6"/>
          <p:cNvSpPr>
            <a:spLocks noGrp="1"/>
          </p:cNvSpPr>
          <p:nvPr>
            <p:ph type="pic" sz="quarter" idx="10"/>
          </p:nvPr>
        </p:nvSpPr>
        <p:spPr>
          <a:xfrm>
            <a:off x="142876" y="1138767"/>
            <a:ext cx="8856663" cy="5217584"/>
          </a:xfrm>
        </p:spPr>
        <p:txBody>
          <a:bodyPr>
            <a:normAutofit/>
          </a:bodyPr>
          <a:lstStyle>
            <a:lvl1pPr>
              <a:defRPr sz="1600">
                <a:latin typeface="Arial" panose="020B0604020202020204" pitchFamily="34" charset="0"/>
                <a:cs typeface="Arial" panose="020B0604020202020204" pitchFamily="34" charset="0"/>
              </a:defRPr>
            </a:lvl1pPr>
          </a:lstStyle>
          <a:p>
            <a:endParaRPr lang="en-US" dirty="0"/>
          </a:p>
        </p:txBody>
      </p:sp>
      <p:sp>
        <p:nvSpPr>
          <p:cNvPr id="8" name="Date Placeholder 7"/>
          <p:cNvSpPr>
            <a:spLocks noGrp="1"/>
          </p:cNvSpPr>
          <p:nvPr>
            <p:ph type="dt" sz="half" idx="11"/>
          </p:nvPr>
        </p:nvSpPr>
        <p:spPr/>
        <p:txBody>
          <a:bodyPr/>
          <a:lstStyle/>
          <a:p>
            <a:r>
              <a:rPr lang="en-US" dirty="0"/>
              <a:t>‹#›</a:t>
            </a:r>
          </a:p>
        </p:txBody>
      </p:sp>
    </p:spTree>
    <p:extLst>
      <p:ext uri="{BB962C8B-B14F-4D97-AF65-F5344CB8AC3E}">
        <p14:creationId xmlns:p14="http://schemas.microsoft.com/office/powerpoint/2010/main" val="4880885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olor_background">
    <p:bg>
      <p:bgPr>
        <a:solidFill>
          <a:schemeClr val="tx1">
            <a:lumMod val="50000"/>
            <a:alpha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04694" y="4467097"/>
            <a:ext cx="5047423" cy="1162051"/>
          </a:xfrm>
          <a:prstGeom prst="rect">
            <a:avLst/>
          </a:prstGeom>
        </p:spPr>
        <p:txBody>
          <a:bodyPr lIns="91416" tIns="45708" rIns="91416" bIns="45708" anchor="b"/>
          <a:lstStyle>
            <a:lvl1pPr algn="l">
              <a:defRPr sz="3600" b="1" baseline="0">
                <a:solidFill>
                  <a:schemeClr val="bg2"/>
                </a:solidFill>
                <a:effectLst/>
                <a:latin typeface="Calibri" pitchFamily="34" charset="0"/>
              </a:defRPr>
            </a:lvl1pPr>
          </a:lstStyle>
          <a:p>
            <a:endParaRPr lang="en-US" dirty="0"/>
          </a:p>
        </p:txBody>
      </p:sp>
      <p:sp>
        <p:nvSpPr>
          <p:cNvPr id="5" name="Text Placeholder 2"/>
          <p:cNvSpPr>
            <a:spLocks noGrp="1"/>
          </p:cNvSpPr>
          <p:nvPr>
            <p:ph type="body" idx="1"/>
          </p:nvPr>
        </p:nvSpPr>
        <p:spPr>
          <a:xfrm>
            <a:off x="3704692" y="5900928"/>
            <a:ext cx="5047424" cy="568325"/>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047" indent="0">
              <a:buNone/>
              <a:defRPr sz="1800">
                <a:solidFill>
                  <a:schemeClr val="tx1">
                    <a:tint val="75000"/>
                  </a:schemeClr>
                </a:solidFill>
              </a:defRPr>
            </a:lvl2pPr>
            <a:lvl3pPr marL="914108" indent="0">
              <a:buNone/>
              <a:defRPr sz="1600">
                <a:solidFill>
                  <a:schemeClr val="tx1">
                    <a:tint val="75000"/>
                  </a:schemeClr>
                </a:solidFill>
              </a:defRPr>
            </a:lvl3pPr>
            <a:lvl4pPr marL="1371158" indent="0">
              <a:buNone/>
              <a:defRPr sz="1400">
                <a:solidFill>
                  <a:schemeClr val="tx1">
                    <a:tint val="75000"/>
                  </a:schemeClr>
                </a:solidFill>
              </a:defRPr>
            </a:lvl4pPr>
            <a:lvl5pPr marL="1828213" indent="0">
              <a:buNone/>
              <a:defRPr sz="1400">
                <a:solidFill>
                  <a:schemeClr val="tx1">
                    <a:tint val="75000"/>
                  </a:schemeClr>
                </a:solidFill>
              </a:defRPr>
            </a:lvl5pPr>
            <a:lvl6pPr marL="2285259" indent="0">
              <a:buNone/>
              <a:defRPr sz="1400">
                <a:solidFill>
                  <a:schemeClr val="tx1">
                    <a:tint val="75000"/>
                  </a:schemeClr>
                </a:solidFill>
              </a:defRPr>
            </a:lvl6pPr>
            <a:lvl7pPr marL="2742306" indent="0">
              <a:buNone/>
              <a:defRPr sz="1400">
                <a:solidFill>
                  <a:schemeClr val="tx1">
                    <a:tint val="75000"/>
                  </a:schemeClr>
                </a:solidFill>
              </a:defRPr>
            </a:lvl7pPr>
            <a:lvl8pPr marL="3199360" indent="0">
              <a:buNone/>
              <a:defRPr sz="1400">
                <a:solidFill>
                  <a:schemeClr val="tx1">
                    <a:tint val="75000"/>
                  </a:schemeClr>
                </a:solidFill>
              </a:defRPr>
            </a:lvl8pPr>
            <a:lvl9pPr marL="3656411" indent="0">
              <a:buNone/>
              <a:defRPr sz="1400">
                <a:solidFill>
                  <a:schemeClr val="tx1">
                    <a:tint val="75000"/>
                  </a:schemeClr>
                </a:solidFill>
              </a:defRPr>
            </a:lvl9pPr>
          </a:lstStyle>
          <a:p>
            <a:pPr lvl="0"/>
            <a:endParaRPr lang="en-US" dirty="0"/>
          </a:p>
        </p:txBody>
      </p:sp>
      <p:pic>
        <p:nvPicPr>
          <p:cNvPr id="4" name="Picture 6" descr="http://www.cdc.gov/flu/images/h1n1/3D_Influenza/3D_Influenza_transparent_no_key_full_lrg2.gif"/>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b="47107"/>
          <a:stretch/>
        </p:blipFill>
        <p:spPr bwMode="auto">
          <a:xfrm rot="5400000">
            <a:off x="-1750376" y="1528743"/>
            <a:ext cx="7394093" cy="39206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2539401"/>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r>
              <a:rPr lang="en-US" dirty="0"/>
              <a:t>‹#›</a:t>
            </a:r>
          </a:p>
        </p:txBody>
      </p:sp>
    </p:spTree>
    <p:extLst>
      <p:ext uri="{BB962C8B-B14F-4D97-AF65-F5344CB8AC3E}">
        <p14:creationId xmlns:p14="http://schemas.microsoft.com/office/powerpoint/2010/main" val="40103679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color_background">
    <p:bg>
      <p:bgPr>
        <a:solidFill>
          <a:schemeClr val="tx1">
            <a:lumMod val="50000"/>
            <a:alpha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04694" y="4467097"/>
            <a:ext cx="5047423" cy="1162051"/>
          </a:xfrm>
          <a:prstGeom prst="rect">
            <a:avLst/>
          </a:prstGeom>
        </p:spPr>
        <p:txBody>
          <a:bodyPr lIns="91416" tIns="45708" rIns="91416" bIns="45708" anchor="b"/>
          <a:lstStyle>
            <a:lvl1pPr algn="l">
              <a:defRPr sz="3600" b="1" baseline="0">
                <a:solidFill>
                  <a:schemeClr val="bg2"/>
                </a:solidFill>
                <a:effectLst/>
                <a:latin typeface="Calibri" pitchFamily="34" charset="0"/>
              </a:defRPr>
            </a:lvl1pPr>
          </a:lstStyle>
          <a:p>
            <a:endParaRPr lang="en-US" dirty="0"/>
          </a:p>
        </p:txBody>
      </p:sp>
      <p:sp>
        <p:nvSpPr>
          <p:cNvPr id="5" name="Text Placeholder 2"/>
          <p:cNvSpPr>
            <a:spLocks noGrp="1"/>
          </p:cNvSpPr>
          <p:nvPr>
            <p:ph type="body" idx="1"/>
          </p:nvPr>
        </p:nvSpPr>
        <p:spPr>
          <a:xfrm>
            <a:off x="3704692" y="5900928"/>
            <a:ext cx="5047424" cy="568325"/>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047" indent="0">
              <a:buNone/>
              <a:defRPr sz="1800">
                <a:solidFill>
                  <a:schemeClr val="tx1">
                    <a:tint val="75000"/>
                  </a:schemeClr>
                </a:solidFill>
              </a:defRPr>
            </a:lvl2pPr>
            <a:lvl3pPr marL="914108" indent="0">
              <a:buNone/>
              <a:defRPr sz="1600">
                <a:solidFill>
                  <a:schemeClr val="tx1">
                    <a:tint val="75000"/>
                  </a:schemeClr>
                </a:solidFill>
              </a:defRPr>
            </a:lvl3pPr>
            <a:lvl4pPr marL="1371158" indent="0">
              <a:buNone/>
              <a:defRPr sz="1400">
                <a:solidFill>
                  <a:schemeClr val="tx1">
                    <a:tint val="75000"/>
                  </a:schemeClr>
                </a:solidFill>
              </a:defRPr>
            </a:lvl4pPr>
            <a:lvl5pPr marL="1828213" indent="0">
              <a:buNone/>
              <a:defRPr sz="1400">
                <a:solidFill>
                  <a:schemeClr val="tx1">
                    <a:tint val="75000"/>
                  </a:schemeClr>
                </a:solidFill>
              </a:defRPr>
            </a:lvl5pPr>
            <a:lvl6pPr marL="2285259" indent="0">
              <a:buNone/>
              <a:defRPr sz="1400">
                <a:solidFill>
                  <a:schemeClr val="tx1">
                    <a:tint val="75000"/>
                  </a:schemeClr>
                </a:solidFill>
              </a:defRPr>
            </a:lvl6pPr>
            <a:lvl7pPr marL="2742306" indent="0">
              <a:buNone/>
              <a:defRPr sz="1400">
                <a:solidFill>
                  <a:schemeClr val="tx1">
                    <a:tint val="75000"/>
                  </a:schemeClr>
                </a:solidFill>
              </a:defRPr>
            </a:lvl7pPr>
            <a:lvl8pPr marL="3199360" indent="0">
              <a:buNone/>
              <a:defRPr sz="1400">
                <a:solidFill>
                  <a:schemeClr val="tx1">
                    <a:tint val="75000"/>
                  </a:schemeClr>
                </a:solidFill>
              </a:defRPr>
            </a:lvl8pPr>
            <a:lvl9pPr marL="3656411" indent="0">
              <a:buNone/>
              <a:defRPr sz="1400">
                <a:solidFill>
                  <a:schemeClr val="tx1">
                    <a:tint val="75000"/>
                  </a:schemeClr>
                </a:solidFill>
              </a:defRPr>
            </a:lvl9pPr>
          </a:lstStyle>
          <a:p>
            <a:pPr lvl="0"/>
            <a:endParaRPr lang="en-US" dirty="0"/>
          </a:p>
        </p:txBody>
      </p:sp>
      <p:pic>
        <p:nvPicPr>
          <p:cNvPr id="4" name="Picture 6" descr="http://www.cdc.gov/flu/images/h1n1/3D_Influenza/3D_Influenza_transparent_no_key_full_lrg2.gif"/>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b="47107"/>
          <a:stretch/>
        </p:blipFill>
        <p:spPr bwMode="auto">
          <a:xfrm rot="5400000">
            <a:off x="-1750376" y="1528743"/>
            <a:ext cx="7394093" cy="39206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9677563"/>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58561F82-5FC6-441E-A0FA-1FC97DC41D77}" type="slidenum">
              <a:rPr lang="en-US"/>
              <a:pPr/>
              <a:t>‹#›</a:t>
            </a:fld>
            <a:endParaRPr lang="en-US"/>
          </a:p>
        </p:txBody>
      </p:sp>
    </p:spTree>
    <p:extLst>
      <p:ext uri="{BB962C8B-B14F-4D97-AF65-F5344CB8AC3E}">
        <p14:creationId xmlns:p14="http://schemas.microsoft.com/office/powerpoint/2010/main" val="38899240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2B6AE34-E9D3-405F-9F3C-A686378C5136}" type="datetime1">
              <a:rPr lang="en-US" smtClean="0">
                <a:solidFill>
                  <a:prstClr val="black">
                    <a:tint val="75000"/>
                  </a:prstClr>
                </a:solidFill>
              </a:rPr>
              <a:pPr>
                <a:defRPr/>
              </a:pPr>
              <a:t>6/22/2018</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8653A87D-6865-46C2-9C90-1D2A20A6B13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7062499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060056" y="1868488"/>
            <a:ext cx="4324149" cy="1470025"/>
          </a:xfrm>
        </p:spPr>
        <p:txBody>
          <a:bodyPr anchor="t"/>
          <a:lstStyle>
            <a:lvl1pPr>
              <a:defRPr>
                <a:solidFill>
                  <a:srgbClr val="14497C"/>
                </a:solidFill>
              </a:defRPr>
            </a:lvl1pPr>
          </a:lstStyle>
          <a:p>
            <a:endParaRPr lang="en-US" dirty="0"/>
          </a:p>
        </p:txBody>
      </p:sp>
      <p:sp>
        <p:nvSpPr>
          <p:cNvPr id="13" name="Date Placeholder 12"/>
          <p:cNvSpPr>
            <a:spLocks noGrp="1"/>
          </p:cNvSpPr>
          <p:nvPr>
            <p:ph type="dt" sz="half" idx="11"/>
          </p:nvPr>
        </p:nvSpPr>
        <p:spPr/>
        <p:txBody>
          <a:bodyPr/>
          <a:lstStyle/>
          <a:p>
            <a:r>
              <a:rPr lang="en-US" dirty="0"/>
              <a:t>‹#›</a:t>
            </a:r>
          </a:p>
        </p:txBody>
      </p:sp>
      <p:pic>
        <p:nvPicPr>
          <p:cNvPr id="8206" name="Picture 14" descr="http://www.hhs.gov/idealab/wp-content/uploads/2016/06/hhslogo.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747514" y="572714"/>
            <a:ext cx="1082497" cy="108249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http://www.cdc.gov/flu/images/h1n1/3D_Influenza/3D_Influenza_transparent_no_key_full_lrg2.gif"/>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b="47107"/>
          <a:stretch/>
        </p:blipFill>
        <p:spPr bwMode="auto">
          <a:xfrm rot="5400000">
            <a:off x="-1750376" y="1528743"/>
            <a:ext cx="7394093" cy="39206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95169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3988" y="-21962"/>
            <a:ext cx="8543418" cy="567298"/>
          </a:xfrm>
        </p:spPr>
        <p:txBody>
          <a:bodyPr anchor="t">
            <a:normAutofit/>
          </a:bodyPr>
          <a:lstStyle>
            <a:lvl1pPr>
              <a:lnSpc>
                <a:spcPct val="100000"/>
              </a:lnSpc>
              <a:defRPr sz="2400">
                <a:solidFill>
                  <a:schemeClr val="bg2"/>
                </a:solidFill>
              </a:defRPr>
            </a:lvl1pPr>
          </a:lstStyle>
          <a:p>
            <a:r>
              <a:rPr lang="en-US" dirty="0"/>
              <a:t>Click to edit Master title style</a:t>
            </a:r>
          </a:p>
        </p:txBody>
      </p:sp>
      <p:sp>
        <p:nvSpPr>
          <p:cNvPr id="3" name="Content Placeholder 2"/>
          <p:cNvSpPr>
            <a:spLocks noGrp="1"/>
          </p:cNvSpPr>
          <p:nvPr>
            <p:ph idx="1"/>
          </p:nvPr>
        </p:nvSpPr>
        <p:spPr>
          <a:xfrm>
            <a:off x="310897" y="1227227"/>
            <a:ext cx="8229600" cy="4525963"/>
          </a:xfrm>
        </p:spPr>
        <p:txBody>
          <a:bodyPr vert="horz" lIns="91440" tIns="45720" rIns="91440" bIns="45720" rtlCol="0">
            <a:normAutofit/>
          </a:bodyPr>
          <a:lstStyle>
            <a:lvl1pPr>
              <a:buClr>
                <a:srgbClr val="0070C0"/>
              </a:buClr>
              <a:defRPr lang="en-US" sz="3200" dirty="0" smtClean="0"/>
            </a:lvl1pPr>
            <a:lvl2pPr>
              <a:buClr>
                <a:srgbClr val="333399"/>
              </a:buClr>
              <a:defRPr lang="en-US" sz="2800" dirty="0" smtClean="0"/>
            </a:lvl2pPr>
            <a:lvl3pPr>
              <a:buClr>
                <a:srgbClr val="174C7D"/>
              </a:buClr>
              <a:defRPr lang="en-US" sz="2400" dirty="0" smtClean="0"/>
            </a:lvl3pPr>
            <a:lvl4pPr>
              <a:defRPr lang="en-US" sz="2000" dirty="0" smtClean="0"/>
            </a:lvl4pPr>
            <a:lvl5pPr>
              <a:defRPr lang="en-US" sz="1600"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Date Placeholder 12"/>
          <p:cNvSpPr>
            <a:spLocks noGrp="1"/>
          </p:cNvSpPr>
          <p:nvPr>
            <p:ph type="dt" sz="half" idx="10"/>
          </p:nvPr>
        </p:nvSpPr>
        <p:spPr>
          <a:xfrm>
            <a:off x="93643" y="6435082"/>
            <a:ext cx="2133600" cy="365125"/>
          </a:xfrm>
        </p:spPr>
        <p:txBody>
          <a:bodyPr/>
          <a:lstStyle/>
          <a:p>
            <a:r>
              <a:rPr lang="en-US" dirty="0"/>
              <a:t>‹#›</a:t>
            </a:r>
          </a:p>
        </p:txBody>
      </p:sp>
    </p:spTree>
    <p:extLst>
      <p:ext uri="{BB962C8B-B14F-4D97-AF65-F5344CB8AC3E}">
        <p14:creationId xmlns:p14="http://schemas.microsoft.com/office/powerpoint/2010/main" val="38111469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spTree>
      <p:nvGrpSpPr>
        <p:cNvPr id="1" name=""/>
        <p:cNvGrpSpPr/>
        <p:nvPr/>
      </p:nvGrpSpPr>
      <p:grpSpPr>
        <a:xfrm>
          <a:off x="0" y="0"/>
          <a:ext cx="0" cy="0"/>
          <a:chOff x="0" y="0"/>
          <a:chExt cx="0" cy="0"/>
        </a:xfrm>
      </p:grpSpPr>
      <p:sp>
        <p:nvSpPr>
          <p:cNvPr id="5" name="Rectangle 4"/>
          <p:cNvSpPr/>
          <p:nvPr userDrawn="1"/>
        </p:nvSpPr>
        <p:spPr>
          <a:xfrm>
            <a:off x="5558542" y="456664"/>
            <a:ext cx="3585459" cy="6333744"/>
          </a:xfrm>
          <a:prstGeom prst="rect">
            <a:avLst/>
          </a:prstGeom>
          <a:solidFill>
            <a:srgbClr val="CCE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3" name="Content Placeholder 2"/>
          <p:cNvSpPr>
            <a:spLocks noGrp="1"/>
          </p:cNvSpPr>
          <p:nvPr>
            <p:ph idx="1"/>
          </p:nvPr>
        </p:nvSpPr>
        <p:spPr>
          <a:xfrm>
            <a:off x="457200" y="1927964"/>
            <a:ext cx="4957169" cy="4525963"/>
          </a:xfrm>
        </p:spPr>
        <p:txBody>
          <a:bodyPr vert="horz" lIns="91440" tIns="45720" rIns="91440" bIns="45720" rtlCol="0">
            <a:normAutofit/>
          </a:bodyPr>
          <a:lstStyle>
            <a:lvl1pPr>
              <a:defRPr lang="en-US" sz="1800" dirty="0" smtClean="0"/>
            </a:lvl1pPr>
            <a:lvl2pPr>
              <a:defRPr lang="en-US" dirty="0" smtClean="0"/>
            </a:lvl2pPr>
            <a:lvl3pPr>
              <a:defRPr lang="en-US" dirty="0" smtClean="0"/>
            </a:lvl3pPr>
            <a:lvl4pPr>
              <a:defRPr lang="en-US" dirty="0" smtClean="0"/>
            </a:lvl4pPr>
            <a:lvl5pPr>
              <a:defRPr lang="en-US" sz="1050"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1"/>
          <p:cNvSpPr>
            <a:spLocks noGrp="1"/>
          </p:cNvSpPr>
          <p:nvPr>
            <p:ph type="title"/>
          </p:nvPr>
        </p:nvSpPr>
        <p:spPr>
          <a:xfrm>
            <a:off x="143382" y="482540"/>
            <a:ext cx="5270986" cy="1229115"/>
          </a:xfrm>
        </p:spPr>
        <p:txBody>
          <a:bodyPr anchor="t">
            <a:normAutofit/>
          </a:bodyPr>
          <a:lstStyle>
            <a:lvl1pPr>
              <a:lnSpc>
                <a:spcPct val="100000"/>
              </a:lnSpc>
              <a:defRPr sz="2400"/>
            </a:lvl1pPr>
          </a:lstStyle>
          <a:p>
            <a:r>
              <a:rPr lang="en-US" dirty="0"/>
              <a:t>Click to edit Master title style</a:t>
            </a:r>
          </a:p>
        </p:txBody>
      </p:sp>
      <p:sp>
        <p:nvSpPr>
          <p:cNvPr id="6" name="Date Placeholder 5"/>
          <p:cNvSpPr>
            <a:spLocks noGrp="1"/>
          </p:cNvSpPr>
          <p:nvPr>
            <p:ph type="dt" sz="half" idx="10"/>
          </p:nvPr>
        </p:nvSpPr>
        <p:spPr/>
        <p:txBody>
          <a:bodyPr/>
          <a:lstStyle/>
          <a:p>
            <a:r>
              <a:rPr lang="en-US" dirty="0"/>
              <a:t>‹#›</a:t>
            </a:r>
          </a:p>
        </p:txBody>
      </p:sp>
    </p:spTree>
    <p:extLst>
      <p:ext uri="{BB962C8B-B14F-4D97-AF65-F5344CB8AC3E}">
        <p14:creationId xmlns:p14="http://schemas.microsoft.com/office/powerpoint/2010/main" val="36195101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3_Title and Content">
    <p:spTree>
      <p:nvGrpSpPr>
        <p:cNvPr id="1" name=""/>
        <p:cNvGrpSpPr/>
        <p:nvPr/>
      </p:nvGrpSpPr>
      <p:grpSpPr>
        <a:xfrm>
          <a:off x="0" y="0"/>
          <a:ext cx="0" cy="0"/>
          <a:chOff x="0" y="0"/>
          <a:chExt cx="0" cy="0"/>
        </a:xfrm>
      </p:grpSpPr>
      <p:sp>
        <p:nvSpPr>
          <p:cNvPr id="5" name="Rectangle 4"/>
          <p:cNvSpPr/>
          <p:nvPr userDrawn="1"/>
        </p:nvSpPr>
        <p:spPr>
          <a:xfrm>
            <a:off x="5558542" y="351368"/>
            <a:ext cx="3585459" cy="6333744"/>
          </a:xfrm>
          <a:prstGeom prst="rect">
            <a:avLst/>
          </a:prstGeom>
          <a:solidFill>
            <a:srgbClr val="EAE6E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3" name="Content Placeholder 2"/>
          <p:cNvSpPr>
            <a:spLocks noGrp="1"/>
          </p:cNvSpPr>
          <p:nvPr>
            <p:ph idx="1"/>
          </p:nvPr>
        </p:nvSpPr>
        <p:spPr>
          <a:xfrm>
            <a:off x="457200" y="1927964"/>
            <a:ext cx="4957169" cy="4525963"/>
          </a:xfrm>
        </p:spPr>
        <p:txBody>
          <a:bodyPr vert="horz" lIns="91440" tIns="45720" rIns="91440" bIns="45720" rtlCol="0">
            <a:normAutofit/>
          </a:bodyPr>
          <a:lstStyle>
            <a:lvl1pPr>
              <a:defRPr lang="en-US" sz="1800" dirty="0" smtClean="0"/>
            </a:lvl1pPr>
            <a:lvl2pPr>
              <a:defRPr lang="en-US" dirty="0" smtClean="0"/>
            </a:lvl2pPr>
            <a:lvl3pPr>
              <a:defRPr lang="en-US" dirty="0" smtClean="0"/>
            </a:lvl3pPr>
            <a:lvl4pPr>
              <a:defRPr lang="en-US" dirty="0" smtClean="0"/>
            </a:lvl4pPr>
            <a:lvl5pPr>
              <a:defRPr lang="en-US" sz="1050"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1"/>
          <p:cNvSpPr>
            <a:spLocks noGrp="1"/>
          </p:cNvSpPr>
          <p:nvPr>
            <p:ph type="title"/>
          </p:nvPr>
        </p:nvSpPr>
        <p:spPr>
          <a:xfrm>
            <a:off x="143382" y="482540"/>
            <a:ext cx="5270986" cy="1229115"/>
          </a:xfrm>
        </p:spPr>
        <p:txBody>
          <a:bodyPr vert="horz" lIns="91440" tIns="45720" rIns="91440" bIns="45720" rtlCol="0" anchor="t">
            <a:normAutofit/>
          </a:bodyPr>
          <a:lstStyle>
            <a:lvl1pPr>
              <a:defRPr lang="en-US" sz="2400" dirty="0"/>
            </a:lvl1pPr>
          </a:lstStyle>
          <a:p>
            <a:pPr lvl="0">
              <a:lnSpc>
                <a:spcPct val="100000"/>
              </a:lnSpc>
            </a:pPr>
            <a:r>
              <a:rPr lang="en-US" dirty="0"/>
              <a:t>Click to edit Master title style</a:t>
            </a:r>
          </a:p>
        </p:txBody>
      </p:sp>
      <p:sp>
        <p:nvSpPr>
          <p:cNvPr id="2" name="Date Placeholder 1"/>
          <p:cNvSpPr>
            <a:spLocks noGrp="1"/>
          </p:cNvSpPr>
          <p:nvPr>
            <p:ph type="dt" sz="half" idx="10"/>
          </p:nvPr>
        </p:nvSpPr>
        <p:spPr/>
        <p:txBody>
          <a:bodyPr/>
          <a:lstStyle/>
          <a:p>
            <a:r>
              <a:rPr lang="en-US" dirty="0"/>
              <a:t>‹#›</a:t>
            </a:r>
          </a:p>
        </p:txBody>
      </p:sp>
    </p:spTree>
    <p:extLst>
      <p:ext uri="{BB962C8B-B14F-4D97-AF65-F5344CB8AC3E}">
        <p14:creationId xmlns:p14="http://schemas.microsoft.com/office/powerpoint/2010/main" val="2464853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rgbClr val="ABB8AA"/>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4762" y="2089968"/>
            <a:ext cx="4414837" cy="1483741"/>
          </a:xfrm>
        </p:spPr>
        <p:txBody>
          <a:bodyPr anchor="t">
            <a:noAutofit/>
          </a:bodyPr>
          <a:lstStyle>
            <a:lvl1pPr algn="l">
              <a:lnSpc>
                <a:spcPct val="80000"/>
              </a:lnSpc>
              <a:defRPr sz="4400" b="1" cap="all">
                <a:solidFill>
                  <a:srgbClr val="000000"/>
                </a:solidFill>
                <a:latin typeface="+mn-lt"/>
              </a:defRPr>
            </a:lvl1pPr>
          </a:lstStyle>
          <a:p>
            <a:r>
              <a:rPr lang="en-US" dirty="0"/>
              <a:t>Click to edit Master title style</a:t>
            </a:r>
          </a:p>
        </p:txBody>
      </p:sp>
      <p:sp>
        <p:nvSpPr>
          <p:cNvPr id="3" name="Text Placeholder 2"/>
          <p:cNvSpPr>
            <a:spLocks noGrp="1"/>
          </p:cNvSpPr>
          <p:nvPr>
            <p:ph type="body" idx="1"/>
          </p:nvPr>
        </p:nvSpPr>
        <p:spPr>
          <a:xfrm>
            <a:off x="3776662" y="3721745"/>
            <a:ext cx="4452937" cy="1500187"/>
          </a:xfrm>
        </p:spPr>
        <p:txBody>
          <a:bodyPr anchor="t">
            <a:normAutofit/>
          </a:bodyPr>
          <a:lstStyle>
            <a:lvl1pPr marL="0" indent="0">
              <a:buNone/>
              <a:defRPr sz="1600">
                <a:solidFill>
                  <a:srgbClr val="000000"/>
                </a:solidFill>
                <a:latin typeface="Arial"/>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7" name="Date Placeholder 6"/>
          <p:cNvSpPr>
            <a:spLocks noGrp="1"/>
          </p:cNvSpPr>
          <p:nvPr>
            <p:ph type="dt" sz="half" idx="10"/>
          </p:nvPr>
        </p:nvSpPr>
        <p:spPr/>
        <p:txBody>
          <a:bodyPr/>
          <a:lstStyle/>
          <a:p>
            <a:r>
              <a:rPr lang="en-US" dirty="0"/>
              <a:t>‹#›</a:t>
            </a:r>
          </a:p>
        </p:txBody>
      </p:sp>
      <p:pic>
        <p:nvPicPr>
          <p:cNvPr id="5" name="Picture 2" descr="http://www.iqsolutions.com/sites/default/files/US-CDC-Logo.pn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4912" b="18725"/>
          <a:stretch/>
        </p:blipFill>
        <p:spPr bwMode="auto">
          <a:xfrm>
            <a:off x="8248923" y="63635"/>
            <a:ext cx="623385" cy="28773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virus3.png"/>
          <p:cNvPicPr>
            <a:picLocks noChangeAspect="1"/>
          </p:cNvPicPr>
          <p:nvPr userDrawn="1"/>
        </p:nvPicPr>
        <p:blipFill rotWithShape="1">
          <a:blip r:embed="rId3">
            <a:extLst>
              <a:ext uri="{28A0092B-C50C-407E-A947-70E740481C1C}">
                <a14:useLocalDpi xmlns:a14="http://schemas.microsoft.com/office/drawing/2010/main" val="0"/>
              </a:ext>
            </a:extLst>
          </a:blip>
          <a:srcRect l="48817"/>
          <a:stretch/>
        </p:blipFill>
        <p:spPr bwMode="auto">
          <a:xfrm>
            <a:off x="0" y="-134912"/>
            <a:ext cx="3725222" cy="706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337917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t">
            <a:normAutofit/>
          </a:bodyPr>
          <a:lstStyle>
            <a:lvl1pPr>
              <a:defRPr lang="en-US" sz="2400"/>
            </a:lvl1pPr>
          </a:lstStyle>
          <a:p>
            <a:pPr lvl="0">
              <a:lnSpc>
                <a:spcPct val="100000"/>
              </a:lnSpc>
            </a:pPr>
            <a:r>
              <a:rPr lang="en-US"/>
              <a:t>Click to edit Master title style</a:t>
            </a:r>
          </a:p>
        </p:txBody>
      </p:sp>
      <p:sp>
        <p:nvSpPr>
          <p:cNvPr id="3" name="Content Placeholder 2"/>
          <p:cNvSpPr>
            <a:spLocks noGrp="1"/>
          </p:cNvSpPr>
          <p:nvPr>
            <p:ph sz="half" idx="1"/>
          </p:nvPr>
        </p:nvSpPr>
        <p:spPr>
          <a:xfrm>
            <a:off x="457200" y="1728215"/>
            <a:ext cx="4038600" cy="3394075"/>
          </a:xfrm>
        </p:spPr>
        <p:txBody>
          <a:bodyPr vert="horz" lIns="91440" tIns="45720" rIns="91440" bIns="45720" rtlCol="0">
            <a:normAutofit/>
          </a:bodyPr>
          <a:lstStyle>
            <a:lvl1pPr>
              <a:defRPr lang="en-US" sz="1800" dirty="0" smtClean="0"/>
            </a:lvl1pPr>
            <a:lvl2pPr>
              <a:defRPr lang="en-US" dirty="0" smtClean="0"/>
            </a:lvl2pPr>
            <a:lvl3pPr>
              <a:defRPr lang="en-US" dirty="0" smtClean="0"/>
            </a:lvl3pPr>
            <a:lvl4pPr>
              <a:defRPr lang="en-US" dirty="0" smtClean="0"/>
            </a:lvl4pPr>
            <a:lvl5pPr>
              <a:defRPr lang="en-US" sz="1050"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728215"/>
            <a:ext cx="4038600" cy="3394075"/>
          </a:xfrm>
        </p:spPr>
        <p:txBody>
          <a:bodyPr vert="horz" lIns="91440" tIns="45720" rIns="91440" bIns="45720" rtlCol="0">
            <a:normAutofit/>
          </a:bodyPr>
          <a:lstStyle>
            <a:lvl1pPr>
              <a:defRPr lang="en-US" sz="1800" dirty="0" smtClean="0"/>
            </a:lvl1pPr>
            <a:lvl2pPr>
              <a:defRPr lang="en-US" dirty="0" smtClean="0"/>
            </a:lvl2pPr>
            <a:lvl3pPr>
              <a:defRPr lang="en-US" dirty="0" smtClean="0"/>
            </a:lvl3pPr>
            <a:lvl4pPr>
              <a:defRPr lang="en-US" dirty="0" smtClean="0"/>
            </a:lvl4pPr>
            <a:lvl5pPr>
              <a:defRPr lang="en-US" sz="1050"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7"/>
          <p:cNvSpPr>
            <a:spLocks noGrp="1"/>
          </p:cNvSpPr>
          <p:nvPr>
            <p:ph type="dt" sz="half" idx="10"/>
          </p:nvPr>
        </p:nvSpPr>
        <p:spPr/>
        <p:txBody>
          <a:bodyPr/>
          <a:lstStyle/>
          <a:p>
            <a:r>
              <a:rPr lang="en-US" dirty="0"/>
              <a:t>‹#›</a:t>
            </a:r>
          </a:p>
        </p:txBody>
      </p:sp>
    </p:spTree>
    <p:extLst>
      <p:ext uri="{BB962C8B-B14F-4D97-AF65-F5344CB8AC3E}">
        <p14:creationId xmlns:p14="http://schemas.microsoft.com/office/powerpoint/2010/main" val="65719475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image" Target="../media/image4.png"/><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image" Target="../media/image3.png"/><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image" Target="../media/image2.wmf"/><Relationship Id="rId5" Type="http://schemas.openxmlformats.org/officeDocument/2006/relationships/slideLayout" Target="../slideLayouts/slideLayout8.xml"/><Relationship Id="rId10" Type="http://schemas.openxmlformats.org/officeDocument/2006/relationships/theme" Target="../theme/theme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3.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image" Target="../media/image2.wmf"/><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theme" Target="../theme/theme4.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628651" y="1826684"/>
            <a:ext cx="78867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Tree>
    <p:extLst>
      <p:ext uri="{BB962C8B-B14F-4D97-AF65-F5344CB8AC3E}">
        <p14:creationId xmlns:p14="http://schemas.microsoft.com/office/powerpoint/2010/main" val="4009568878"/>
      </p:ext>
    </p:extLst>
  </p:cSld>
  <p:clrMap bg1="lt1" tx1="dk1" bg2="lt2" tx2="dk2" accent1="accent1" accent2="accent2" accent3="accent3" accent4="accent4" accent5="accent5" accent6="accent6" hlink="hlink" folHlink="folHlink"/>
  <p:sldLayoutIdLst>
    <p:sldLayoutId id="2147483680" r:id="rId1"/>
    <p:sldLayoutId id="2147483681" r:id="rId2"/>
  </p:sldLayoutIdLst>
  <p:transition>
    <p:fade/>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yriad Web Pro" panose="020B0503030403020204" pitchFamily="34" charset="0"/>
        </a:defRPr>
      </a:lvl2pPr>
      <a:lvl3pPr algn="ctr" rtl="0" eaLnBrk="0" fontAlgn="base" hangingPunct="0">
        <a:spcBef>
          <a:spcPct val="0"/>
        </a:spcBef>
        <a:spcAft>
          <a:spcPct val="0"/>
        </a:spcAft>
        <a:defRPr sz="4400">
          <a:solidFill>
            <a:schemeClr val="tx1"/>
          </a:solidFill>
          <a:latin typeface="Myriad Web Pro" panose="020B0503030403020204" pitchFamily="34" charset="0"/>
        </a:defRPr>
      </a:lvl3pPr>
      <a:lvl4pPr algn="ctr" rtl="0" eaLnBrk="0" fontAlgn="base" hangingPunct="0">
        <a:spcBef>
          <a:spcPct val="0"/>
        </a:spcBef>
        <a:spcAft>
          <a:spcPct val="0"/>
        </a:spcAft>
        <a:defRPr sz="4400">
          <a:solidFill>
            <a:schemeClr val="tx1"/>
          </a:solidFill>
          <a:latin typeface="Myriad Web Pro" panose="020B0503030403020204" pitchFamily="34" charset="0"/>
        </a:defRPr>
      </a:lvl4pPr>
      <a:lvl5pPr algn="ctr" rtl="0" eaLnBrk="0" fontAlgn="base" hangingPunct="0">
        <a:spcBef>
          <a:spcPct val="0"/>
        </a:spcBef>
        <a:spcAft>
          <a:spcPct val="0"/>
        </a:spcAft>
        <a:defRPr sz="4400">
          <a:solidFill>
            <a:schemeClr val="tx1"/>
          </a:solidFill>
          <a:latin typeface="Myriad Web Pro" panose="020B0503030403020204" pitchFamily="34" charset="0"/>
        </a:defRPr>
      </a:lvl5pPr>
      <a:lvl6pPr marL="457047" algn="ctr" rtl="0" fontAlgn="base">
        <a:spcBef>
          <a:spcPct val="0"/>
        </a:spcBef>
        <a:spcAft>
          <a:spcPct val="0"/>
        </a:spcAft>
        <a:defRPr sz="4400">
          <a:solidFill>
            <a:schemeClr val="tx1"/>
          </a:solidFill>
          <a:latin typeface="Myriad Web Pro" panose="020B0503030403020204" pitchFamily="34" charset="0"/>
        </a:defRPr>
      </a:lvl6pPr>
      <a:lvl7pPr marL="914108" algn="ctr" rtl="0" fontAlgn="base">
        <a:spcBef>
          <a:spcPct val="0"/>
        </a:spcBef>
        <a:spcAft>
          <a:spcPct val="0"/>
        </a:spcAft>
        <a:defRPr sz="4400">
          <a:solidFill>
            <a:schemeClr val="tx1"/>
          </a:solidFill>
          <a:latin typeface="Myriad Web Pro" panose="020B0503030403020204" pitchFamily="34" charset="0"/>
        </a:defRPr>
      </a:lvl7pPr>
      <a:lvl8pPr marL="1371158" algn="ctr" rtl="0" fontAlgn="base">
        <a:spcBef>
          <a:spcPct val="0"/>
        </a:spcBef>
        <a:spcAft>
          <a:spcPct val="0"/>
        </a:spcAft>
        <a:defRPr sz="4400">
          <a:solidFill>
            <a:schemeClr val="tx1"/>
          </a:solidFill>
          <a:latin typeface="Myriad Web Pro" panose="020B0503030403020204" pitchFamily="34" charset="0"/>
        </a:defRPr>
      </a:lvl8pPr>
      <a:lvl9pPr marL="1828213" algn="ctr" rtl="0" fontAlgn="base">
        <a:spcBef>
          <a:spcPct val="0"/>
        </a:spcBef>
        <a:spcAft>
          <a:spcPct val="0"/>
        </a:spcAft>
        <a:defRPr sz="4400">
          <a:solidFill>
            <a:schemeClr val="tx1"/>
          </a:solidFill>
          <a:latin typeface="Myriad Web Pro" panose="020B0503030403020204" pitchFamily="34" charset="0"/>
        </a:defRPr>
      </a:lvl9pPr>
    </p:titleStyle>
    <p:bodyStyle>
      <a:lvl1pPr marL="457189" indent="-457189" algn="l" rtl="0" eaLnBrk="0" fontAlgn="base" hangingPunct="0">
        <a:spcBef>
          <a:spcPct val="20000"/>
        </a:spcBef>
        <a:spcAft>
          <a:spcPct val="0"/>
        </a:spcAft>
        <a:buClr>
          <a:srgbClr val="0070C0"/>
        </a:buClr>
        <a:buFont typeface="Wingdings" panose="05000000000000000000" pitchFamily="2" charset="2"/>
        <a:buChar char="§"/>
        <a:defRPr sz="3200" kern="1200">
          <a:solidFill>
            <a:srgbClr val="000000"/>
          </a:solidFill>
          <a:latin typeface="Calibri" panose="020F0502020204030204" pitchFamily="34" charset="0"/>
          <a:ea typeface="+mn-ea"/>
          <a:cs typeface="+mn-cs"/>
        </a:defRPr>
      </a:lvl1pPr>
      <a:lvl2pPr marL="914244" indent="-457189" algn="l" rtl="0" eaLnBrk="0" fontAlgn="base" hangingPunct="0">
        <a:spcBef>
          <a:spcPct val="20000"/>
        </a:spcBef>
        <a:spcAft>
          <a:spcPct val="0"/>
        </a:spcAft>
        <a:buClr>
          <a:srgbClr val="0070C0"/>
        </a:buClr>
        <a:buFont typeface="Calibri" panose="020F0502020204030204" pitchFamily="34" charset="0"/>
        <a:buChar char="–"/>
        <a:defRPr sz="2800" kern="1200">
          <a:solidFill>
            <a:srgbClr val="000000"/>
          </a:solidFill>
          <a:latin typeface="Calibri" panose="020F0502020204030204" pitchFamily="34" charset="0"/>
          <a:ea typeface="+mn-ea"/>
          <a:cs typeface="+mn-cs"/>
        </a:defRPr>
      </a:lvl2pPr>
      <a:lvl3pPr marL="1295098" indent="-380990" algn="l" rtl="0" eaLnBrk="0" fontAlgn="base" hangingPunct="0">
        <a:spcBef>
          <a:spcPct val="20000"/>
        </a:spcBef>
        <a:spcAft>
          <a:spcPct val="0"/>
        </a:spcAft>
        <a:buClr>
          <a:srgbClr val="0070C0"/>
        </a:buClr>
        <a:buFont typeface="Arial" panose="020B0604020202020204" pitchFamily="34" charset="0"/>
        <a:buChar char="•"/>
        <a:defRPr sz="2400" kern="1200">
          <a:solidFill>
            <a:srgbClr val="000000"/>
          </a:solidFill>
          <a:latin typeface="Calibri" panose="020F0502020204030204" pitchFamily="34" charset="0"/>
          <a:ea typeface="+mn-ea"/>
          <a:cs typeface="+mn-cs"/>
        </a:defRPr>
      </a:lvl3pPr>
      <a:lvl4pPr marL="1752148" indent="-380990" algn="l" rtl="0" eaLnBrk="0" fontAlgn="base" hangingPunct="0">
        <a:spcBef>
          <a:spcPct val="20000"/>
        </a:spcBef>
        <a:spcAft>
          <a:spcPct val="0"/>
        </a:spcAft>
        <a:buClr>
          <a:srgbClr val="0070C0"/>
        </a:buClr>
        <a:buFont typeface="Arial" panose="020B0604020202020204" pitchFamily="34" charset="0"/>
        <a:buChar char="•"/>
        <a:defRPr sz="2000" kern="1200">
          <a:solidFill>
            <a:srgbClr val="000000"/>
          </a:solidFill>
          <a:latin typeface="Calibri" panose="020F0502020204030204" pitchFamily="34" charset="0"/>
          <a:ea typeface="+mn-ea"/>
          <a:cs typeface="+mn-cs"/>
        </a:defRPr>
      </a:lvl4pPr>
      <a:lvl5pPr marL="2209203" indent="-380990" algn="l" rtl="0" eaLnBrk="0" fontAlgn="base" hangingPunct="0">
        <a:spcBef>
          <a:spcPct val="20000"/>
        </a:spcBef>
        <a:spcAft>
          <a:spcPct val="0"/>
        </a:spcAft>
        <a:buClr>
          <a:srgbClr val="0070C0"/>
        </a:buClr>
        <a:buFont typeface="Arial" panose="020B0604020202020204" pitchFamily="34" charset="0"/>
        <a:buChar char="•"/>
        <a:defRPr sz="2000" kern="1200">
          <a:solidFill>
            <a:srgbClr val="000000"/>
          </a:solidFill>
          <a:latin typeface="Calibri" panose="020F0502020204030204" pitchFamily="34" charset="0"/>
          <a:ea typeface="+mn-ea"/>
          <a:cs typeface="+mn-cs"/>
        </a:defRPr>
      </a:lvl5pPr>
      <a:lvl6pPr marL="2513781" indent="-228522" algn="l" defTabSz="91410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838" indent="-228522" algn="l" defTabSz="91410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889" indent="-228522" algn="l" defTabSz="91410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939" indent="-228522" algn="l" defTabSz="91410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08" rtl="0" eaLnBrk="1" latinLnBrk="0" hangingPunct="1">
        <a:defRPr sz="1800" kern="1200">
          <a:solidFill>
            <a:schemeClr val="tx1"/>
          </a:solidFill>
          <a:latin typeface="+mn-lt"/>
          <a:ea typeface="+mn-ea"/>
          <a:cs typeface="+mn-cs"/>
        </a:defRPr>
      </a:lvl1pPr>
      <a:lvl2pPr marL="457047" algn="l" defTabSz="914108" rtl="0" eaLnBrk="1" latinLnBrk="0" hangingPunct="1">
        <a:defRPr sz="1800" kern="1200">
          <a:solidFill>
            <a:schemeClr val="tx1"/>
          </a:solidFill>
          <a:latin typeface="+mn-lt"/>
          <a:ea typeface="+mn-ea"/>
          <a:cs typeface="+mn-cs"/>
        </a:defRPr>
      </a:lvl2pPr>
      <a:lvl3pPr marL="914108" algn="l" defTabSz="914108" rtl="0" eaLnBrk="1" latinLnBrk="0" hangingPunct="1">
        <a:defRPr sz="1800" kern="1200">
          <a:solidFill>
            <a:schemeClr val="tx1"/>
          </a:solidFill>
          <a:latin typeface="+mn-lt"/>
          <a:ea typeface="+mn-ea"/>
          <a:cs typeface="+mn-cs"/>
        </a:defRPr>
      </a:lvl3pPr>
      <a:lvl4pPr marL="1371158" algn="l" defTabSz="914108" rtl="0" eaLnBrk="1" latinLnBrk="0" hangingPunct="1">
        <a:defRPr sz="1800" kern="1200">
          <a:solidFill>
            <a:schemeClr val="tx1"/>
          </a:solidFill>
          <a:latin typeface="+mn-lt"/>
          <a:ea typeface="+mn-ea"/>
          <a:cs typeface="+mn-cs"/>
        </a:defRPr>
      </a:lvl4pPr>
      <a:lvl5pPr marL="1828213" algn="l" defTabSz="914108" rtl="0" eaLnBrk="1" latinLnBrk="0" hangingPunct="1">
        <a:defRPr sz="1800" kern="1200">
          <a:solidFill>
            <a:schemeClr val="tx1"/>
          </a:solidFill>
          <a:latin typeface="+mn-lt"/>
          <a:ea typeface="+mn-ea"/>
          <a:cs typeface="+mn-cs"/>
        </a:defRPr>
      </a:lvl5pPr>
      <a:lvl6pPr marL="2285259" algn="l" defTabSz="914108" rtl="0" eaLnBrk="1" latinLnBrk="0" hangingPunct="1">
        <a:defRPr sz="1800" kern="1200">
          <a:solidFill>
            <a:schemeClr val="tx1"/>
          </a:solidFill>
          <a:latin typeface="+mn-lt"/>
          <a:ea typeface="+mn-ea"/>
          <a:cs typeface="+mn-cs"/>
        </a:defRPr>
      </a:lvl6pPr>
      <a:lvl7pPr marL="2742306" algn="l" defTabSz="914108" rtl="0" eaLnBrk="1" latinLnBrk="0" hangingPunct="1">
        <a:defRPr sz="1800" kern="1200">
          <a:solidFill>
            <a:schemeClr val="tx1"/>
          </a:solidFill>
          <a:latin typeface="+mn-lt"/>
          <a:ea typeface="+mn-ea"/>
          <a:cs typeface="+mn-cs"/>
        </a:defRPr>
      </a:lvl7pPr>
      <a:lvl8pPr marL="3199360" algn="l" defTabSz="914108" rtl="0" eaLnBrk="1" latinLnBrk="0" hangingPunct="1">
        <a:defRPr sz="1800" kern="1200">
          <a:solidFill>
            <a:schemeClr val="tx1"/>
          </a:solidFill>
          <a:latin typeface="+mn-lt"/>
          <a:ea typeface="+mn-ea"/>
          <a:cs typeface="+mn-cs"/>
        </a:defRPr>
      </a:lvl8pPr>
      <a:lvl9pPr marL="3656411" algn="l" defTabSz="914108"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Text Placeholder 2"/>
          <p:cNvSpPr>
            <a:spLocks noGrp="1"/>
          </p:cNvSpPr>
          <p:nvPr>
            <p:ph type="body" idx="1"/>
          </p:nvPr>
        </p:nvSpPr>
        <p:spPr bwMode="auto">
          <a:xfrm>
            <a:off x="457200" y="1600202"/>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07F04DF4-78F5-4785-99FF-A9874FB21477}" type="datetime1">
              <a:rPr lang="en-US">
                <a:solidFill>
                  <a:prstClr val="black">
                    <a:tint val="75000"/>
                  </a:prstClr>
                </a:solidFill>
              </a:rPr>
              <a:pPr>
                <a:defRPr/>
              </a:pPr>
              <a:t>6/22/2018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50722228-8467-42C0-ADA1-522605E4C2F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074584976"/>
      </p:ext>
    </p:extLst>
  </p:cSld>
  <p:clrMap bg1="lt1" tx1="dk1" bg2="lt2" tx2="dk2" accent1="accent1" accent2="accent2" accent3="accent3" accent4="accent4" accent5="accent5" accent6="accent6" hlink="hlink" folHlink="folHlink"/>
  <p:sldLayoutIdLst>
    <p:sldLayoutId id="2147483728" r:id="rId1"/>
  </p:sldLayoutIdLst>
  <p:hf hdr="0" ftr="0" dt="0"/>
  <p:txStyles>
    <p:titleStyle>
      <a:lvl1pPr algn="ctr" defTabSz="457200" rtl="0" fontAlgn="base">
        <a:spcBef>
          <a:spcPct val="0"/>
        </a:spcBef>
        <a:spcAft>
          <a:spcPct val="0"/>
        </a:spcAft>
        <a:defRPr sz="4400" kern="1200">
          <a:solidFill>
            <a:schemeClr val="tx1"/>
          </a:solidFill>
          <a:latin typeface="+mj-lt"/>
          <a:ea typeface="+mj-ea"/>
          <a:cs typeface="+mj-cs"/>
        </a:defRPr>
      </a:lvl1pPr>
      <a:lvl2pPr algn="ctr" defTabSz="457200" rtl="0" fontAlgn="base">
        <a:spcBef>
          <a:spcPct val="0"/>
        </a:spcBef>
        <a:spcAft>
          <a:spcPct val="0"/>
        </a:spcAft>
        <a:defRPr sz="4400">
          <a:solidFill>
            <a:schemeClr val="tx1"/>
          </a:solidFill>
          <a:latin typeface="Calibri" pitchFamily="34" charset="0"/>
        </a:defRPr>
      </a:lvl2pPr>
      <a:lvl3pPr algn="ctr" defTabSz="457200" rtl="0" fontAlgn="base">
        <a:spcBef>
          <a:spcPct val="0"/>
        </a:spcBef>
        <a:spcAft>
          <a:spcPct val="0"/>
        </a:spcAft>
        <a:defRPr sz="4400">
          <a:solidFill>
            <a:schemeClr val="tx1"/>
          </a:solidFill>
          <a:latin typeface="Calibri" pitchFamily="34" charset="0"/>
        </a:defRPr>
      </a:lvl3pPr>
      <a:lvl4pPr algn="ctr" defTabSz="457200" rtl="0" fontAlgn="base">
        <a:spcBef>
          <a:spcPct val="0"/>
        </a:spcBef>
        <a:spcAft>
          <a:spcPct val="0"/>
        </a:spcAft>
        <a:defRPr sz="4400">
          <a:solidFill>
            <a:schemeClr val="tx1"/>
          </a:solidFill>
          <a:latin typeface="Calibri" pitchFamily="34" charset="0"/>
        </a:defRPr>
      </a:lvl4pPr>
      <a:lvl5pPr algn="ctr" defTabSz="457200" rtl="0" fontAlgn="base">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3988" y="426069"/>
            <a:ext cx="8543418" cy="935097"/>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10897" y="1530584"/>
            <a:ext cx="8229600" cy="4525963"/>
          </a:xfrm>
          <a:prstGeom prst="rect">
            <a:avLst/>
          </a:prstGeom>
        </p:spPr>
        <p:txBody>
          <a:bodyPr vert="horz" lIns="91440" tIns="45720" rIns="91440" bIns="45720" rtlCol="0">
            <a:normAutofit/>
          </a:bodyPr>
          <a:lstStyle/>
          <a:p>
            <a:pPr lvl="0"/>
            <a:r>
              <a:rPr kumimoji="0" lang="en-US" sz="2400" b="0" i="0" u="none" strike="noStrike" kern="1200" cap="none" spc="0" normalizeH="0" baseline="0" noProof="0" dirty="0">
                <a:ln>
                  <a:noFill/>
                </a:ln>
                <a:solidFill>
                  <a:srgbClr val="2C343E"/>
                </a:solidFill>
                <a:effectLst/>
                <a:uLnTx/>
                <a:uFillTx/>
                <a:latin typeface="+mn-lt"/>
                <a:ea typeface="+mn-ea"/>
                <a:cs typeface="+mn-cs"/>
              </a:rPr>
              <a:t>Click to edit Master text styles</a:t>
            </a:r>
          </a:p>
          <a:p>
            <a:pPr lvl="1"/>
            <a:r>
              <a:rPr kumimoji="0" lang="en-US" sz="2000" b="0" i="0" u="none" strike="noStrike" kern="1200" cap="none" spc="0" normalizeH="0" baseline="0" noProof="0" dirty="0">
                <a:ln>
                  <a:noFill/>
                </a:ln>
                <a:solidFill>
                  <a:srgbClr val="2C343E"/>
                </a:solidFill>
                <a:effectLst/>
                <a:uLnTx/>
                <a:uFillTx/>
                <a:latin typeface="+mn-lt"/>
                <a:ea typeface="+mn-ea"/>
                <a:cs typeface="+mn-cs"/>
              </a:rPr>
              <a:t>Second level</a:t>
            </a:r>
          </a:p>
          <a:p>
            <a:pPr lvl="2"/>
            <a:r>
              <a:rPr kumimoji="0" lang="en-US" sz="1800" b="0" i="0" u="none" strike="noStrike" kern="1200" cap="none" spc="0" normalizeH="0" baseline="0" noProof="0" dirty="0">
                <a:ln>
                  <a:noFill/>
                </a:ln>
                <a:solidFill>
                  <a:srgbClr val="2C343E"/>
                </a:solidFill>
                <a:effectLst/>
                <a:uLnTx/>
                <a:uFillTx/>
                <a:latin typeface="+mn-lt"/>
                <a:ea typeface="+mn-ea"/>
                <a:cs typeface="+mn-cs"/>
              </a:rPr>
              <a:t>Third level</a:t>
            </a:r>
          </a:p>
          <a:p>
            <a:pPr lvl="3"/>
            <a:r>
              <a:rPr kumimoji="0" lang="en-US" sz="1600" b="0" i="0" u="none" strike="noStrike" kern="1200" cap="none" spc="0" normalizeH="0" baseline="0" noProof="0" dirty="0">
                <a:ln>
                  <a:noFill/>
                </a:ln>
                <a:solidFill>
                  <a:srgbClr val="2C343E"/>
                </a:solidFill>
                <a:effectLst/>
                <a:uLnTx/>
                <a:uFillTx/>
                <a:latin typeface="+mn-lt"/>
                <a:ea typeface="+mn-ea"/>
                <a:cs typeface="+mn-cs"/>
              </a:rPr>
              <a:t>Fourth level</a:t>
            </a:r>
          </a:p>
          <a:p>
            <a:pPr lvl="4"/>
            <a:r>
              <a:rPr kumimoji="0" lang="en-US" sz="1600" b="0" i="0" u="none" strike="noStrike" kern="1200" cap="none" spc="0" normalizeH="0" baseline="0" noProof="0" dirty="0">
                <a:ln>
                  <a:noFill/>
                </a:ln>
                <a:solidFill>
                  <a:srgbClr val="2C343E"/>
                </a:solidFill>
                <a:effectLst/>
                <a:uLnTx/>
                <a:uFillTx/>
                <a:latin typeface="+mn-lt"/>
                <a:ea typeface="+mn-ea"/>
                <a:cs typeface="+mn-cs"/>
              </a:rPr>
              <a:t>Fifth level</a:t>
            </a:r>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800">
                <a:solidFill>
                  <a:srgbClr val="2C343E"/>
                </a:solidFill>
                <a:latin typeface="Arial"/>
                <a:cs typeface="Arial"/>
              </a:defRPr>
            </a:lvl1pPr>
          </a:lstStyle>
          <a:p>
            <a:r>
              <a:rPr lang="en-US" dirty="0"/>
              <a:t>‹#›</a:t>
            </a:r>
          </a:p>
        </p:txBody>
      </p:sp>
      <p:pic>
        <p:nvPicPr>
          <p:cNvPr id="11" name="Picture 10"/>
          <p:cNvPicPr>
            <a:picLocks noChangeAspect="1"/>
          </p:cNvPicPr>
          <p:nvPr userDrawn="1"/>
        </p:nvPicPr>
        <p:blipFill rotWithShape="1">
          <a:blip r:embed="rId11" cstate="hqprint">
            <a:extLst>
              <a:ext uri="{28A0092B-C50C-407E-A947-70E740481C1C}">
                <a14:useLocalDpi xmlns:a14="http://schemas.microsoft.com/office/drawing/2010/main" val="0"/>
              </a:ext>
            </a:extLst>
          </a:blip>
          <a:srcRect t="-1" r="15319" b="12824"/>
          <a:stretch/>
        </p:blipFill>
        <p:spPr>
          <a:xfrm>
            <a:off x="0" y="-14386"/>
            <a:ext cx="9144000" cy="496928"/>
          </a:xfrm>
          <a:prstGeom prst="rect">
            <a:avLst/>
          </a:prstGeom>
        </p:spPr>
      </p:pic>
      <p:pic>
        <p:nvPicPr>
          <p:cNvPr id="12" name="Picture 6" descr="Image result for cdc logo centers for disease"/>
          <p:cNvPicPr>
            <a:picLocks noChangeAspect="1" noChangeArrowheads="1"/>
          </p:cNvPicPr>
          <p:nvPr userDrawn="1"/>
        </p:nvPicPr>
        <p:blipFill rotWithShape="1">
          <a:blip r:embed="rId12" cstate="print">
            <a:extLst>
              <a:ext uri="{28A0092B-C50C-407E-A947-70E740481C1C}">
                <a14:useLocalDpi xmlns:a14="http://schemas.microsoft.com/office/drawing/2010/main" val="0"/>
              </a:ext>
            </a:extLst>
          </a:blip>
          <a:srcRect l="994" t="12974" r="852" b="9326"/>
          <a:stretch/>
        </p:blipFill>
        <p:spPr bwMode="auto">
          <a:xfrm>
            <a:off x="7639396" y="1417638"/>
            <a:ext cx="498764" cy="39483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Image result for cdc logo centers for disease"/>
          <p:cNvPicPr>
            <a:picLocks noChangeAspect="1" noChangeArrowheads="1"/>
          </p:cNvPicPr>
          <p:nvPr userDrawn="1"/>
        </p:nvPicPr>
        <p:blipFill rotWithShape="1">
          <a:blip r:embed="rId13" cstate="print">
            <a:extLst>
              <a:ext uri="{28A0092B-C50C-407E-A947-70E740481C1C}">
                <a14:useLocalDpi xmlns:a14="http://schemas.microsoft.com/office/drawing/2010/main" val="0"/>
              </a:ext>
            </a:extLst>
          </a:blip>
          <a:srcRect l="994" t="12975" r="852" b="36295"/>
          <a:stretch/>
        </p:blipFill>
        <p:spPr bwMode="auto">
          <a:xfrm>
            <a:off x="8259130" y="-9611"/>
            <a:ext cx="888302" cy="45911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userDrawn="1"/>
        </p:nvSpPr>
        <p:spPr>
          <a:xfrm>
            <a:off x="7202659" y="33253"/>
            <a:ext cx="1046018" cy="369332"/>
          </a:xfrm>
          <a:prstGeom prst="rect">
            <a:avLst/>
          </a:prstGeom>
          <a:noFill/>
        </p:spPr>
        <p:txBody>
          <a:bodyPr wrap="square" rtlCol="0">
            <a:spAutoFit/>
          </a:bodyPr>
          <a:lstStyle/>
          <a:p>
            <a:r>
              <a:rPr lang="en-US" sz="1800" dirty="0">
                <a:solidFill>
                  <a:schemeClr val="accent6">
                    <a:lumMod val="20000"/>
                    <a:lumOff val="80000"/>
                  </a:schemeClr>
                </a:solidFill>
              </a:rPr>
              <a:t>Influenza </a:t>
            </a:r>
          </a:p>
        </p:txBody>
      </p:sp>
    </p:spTree>
    <p:extLst>
      <p:ext uri="{BB962C8B-B14F-4D97-AF65-F5344CB8AC3E}">
        <p14:creationId xmlns:p14="http://schemas.microsoft.com/office/powerpoint/2010/main" val="1712713855"/>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41" r:id="rId4"/>
    <p:sldLayoutId id="2147483749" r:id="rId5"/>
    <p:sldLayoutId id="2147483750" r:id="rId6"/>
    <p:sldLayoutId id="2147483751" r:id="rId7"/>
    <p:sldLayoutId id="2147483752" r:id="rId8"/>
    <p:sldLayoutId id="2147483818" r:id="rId9"/>
  </p:sldLayoutIdLst>
  <p:hf hdr="0" ftr="0" dt="0"/>
  <p:txStyles>
    <p:titleStyle>
      <a:lvl1pPr algn="l" defTabSz="457200" rtl="0" eaLnBrk="1" latinLnBrk="0" hangingPunct="1">
        <a:spcBef>
          <a:spcPct val="0"/>
        </a:spcBef>
        <a:buNone/>
        <a:defRPr sz="2800" b="1" kern="1200">
          <a:solidFill>
            <a:srgbClr val="0066CC"/>
          </a:solidFill>
          <a:latin typeface="+mj-lt"/>
          <a:ea typeface="+mj-ea"/>
          <a:cs typeface="Arial"/>
        </a:defRPr>
      </a:lvl1pPr>
    </p:titleStyle>
    <p:bodyStyle>
      <a:lvl1pPr marL="342900" marR="0" indent="-342900" algn="l" defTabSz="457200" rtl="0" eaLnBrk="1" fontAlgn="auto" latinLnBrk="0" hangingPunct="1">
        <a:lnSpc>
          <a:spcPct val="100000"/>
        </a:lnSpc>
        <a:spcBef>
          <a:spcPct val="20000"/>
        </a:spcBef>
        <a:spcAft>
          <a:spcPts val="0"/>
        </a:spcAft>
        <a:buClr>
          <a:schemeClr val="bg1"/>
        </a:buClr>
        <a:buSzTx/>
        <a:buFont typeface="Arial"/>
        <a:buChar char="•"/>
        <a:tabLst/>
        <a:defRPr lang="en-US" sz="2800" kern="1200" noProof="0" dirty="0" smtClean="0">
          <a:solidFill>
            <a:schemeClr val="tx1"/>
          </a:solidFill>
          <a:latin typeface="Arial" panose="020B0604020202020204" pitchFamily="34" charset="0"/>
          <a:ea typeface="+mn-ea"/>
          <a:cs typeface="Arial" panose="020B0604020202020204" pitchFamily="34" charset="0"/>
        </a:defRPr>
      </a:lvl1pPr>
      <a:lvl2pPr marL="742950" marR="0" indent="-285750" algn="l" defTabSz="457200" rtl="0" eaLnBrk="1" fontAlgn="auto" latinLnBrk="0" hangingPunct="1">
        <a:lnSpc>
          <a:spcPct val="100000"/>
        </a:lnSpc>
        <a:spcBef>
          <a:spcPct val="20000"/>
        </a:spcBef>
        <a:spcAft>
          <a:spcPts val="0"/>
        </a:spcAft>
        <a:buClr>
          <a:schemeClr val="accent6"/>
        </a:buClr>
        <a:buSzTx/>
        <a:buFont typeface="Courier New" panose="02070309020205020404" pitchFamily="49" charset="0"/>
        <a:buChar char="­"/>
        <a:tabLst/>
        <a:defRPr lang="en-US" sz="2400" kern="1200" noProof="0" dirty="0" smtClean="0">
          <a:solidFill>
            <a:schemeClr val="tx1"/>
          </a:solidFill>
          <a:latin typeface="Arial" panose="020B0604020202020204" pitchFamily="34" charset="0"/>
          <a:ea typeface="+mn-ea"/>
          <a:cs typeface="Arial" panose="020B0604020202020204" pitchFamily="34" charset="0"/>
        </a:defRPr>
      </a:lvl2pPr>
      <a:lvl3pPr marL="1143000" marR="0" indent="-228600" algn="l" defTabSz="457200" rtl="0" eaLnBrk="1" fontAlgn="auto" latinLnBrk="0" hangingPunct="1">
        <a:lnSpc>
          <a:spcPct val="100000"/>
        </a:lnSpc>
        <a:spcBef>
          <a:spcPct val="20000"/>
        </a:spcBef>
        <a:spcAft>
          <a:spcPts val="0"/>
        </a:spcAft>
        <a:buClr>
          <a:schemeClr val="accent6"/>
        </a:buClr>
        <a:buSzTx/>
        <a:buFont typeface="Arial"/>
        <a:buChar char="•"/>
        <a:tabLst/>
        <a:defRPr lang="en-US" sz="2000" kern="1200" noProof="0" dirty="0" smtClean="0">
          <a:solidFill>
            <a:schemeClr val="tx1"/>
          </a:solidFill>
          <a:latin typeface="Arial" panose="020B0604020202020204" pitchFamily="34" charset="0"/>
          <a:ea typeface="+mn-ea"/>
          <a:cs typeface="Arial" panose="020B0604020202020204" pitchFamily="34" charset="0"/>
        </a:defRPr>
      </a:lvl3pPr>
      <a:lvl4pPr marL="1600200" marR="0" indent="-228600" algn="l" defTabSz="457200" rtl="0" eaLnBrk="1" fontAlgn="auto" latinLnBrk="0" hangingPunct="1">
        <a:lnSpc>
          <a:spcPct val="100000"/>
        </a:lnSpc>
        <a:spcBef>
          <a:spcPct val="20000"/>
        </a:spcBef>
        <a:spcAft>
          <a:spcPts val="0"/>
        </a:spcAft>
        <a:buClr>
          <a:schemeClr val="accent6"/>
        </a:buClr>
        <a:buSzTx/>
        <a:buFont typeface="Arial"/>
        <a:buChar char="–"/>
        <a:tabLst/>
        <a:defRPr lang="en-US" sz="1800" kern="1200" noProof="0" dirty="0" smtClean="0">
          <a:solidFill>
            <a:schemeClr val="tx1"/>
          </a:solidFill>
          <a:latin typeface="Arial" panose="020B0604020202020204" pitchFamily="34" charset="0"/>
          <a:ea typeface="+mn-ea"/>
          <a:cs typeface="Arial" panose="020B0604020202020204" pitchFamily="34" charset="0"/>
        </a:defRPr>
      </a:lvl4pPr>
      <a:lvl5pPr marL="2057400" marR="0" indent="-228600" algn="l" defTabSz="457200" rtl="0" eaLnBrk="1" fontAlgn="auto" latinLnBrk="0" hangingPunct="1">
        <a:lnSpc>
          <a:spcPct val="100000"/>
        </a:lnSpc>
        <a:spcBef>
          <a:spcPct val="20000"/>
        </a:spcBef>
        <a:spcAft>
          <a:spcPts val="0"/>
        </a:spcAft>
        <a:buClr>
          <a:schemeClr val="accent6"/>
        </a:buClr>
        <a:buSzPct val="80000"/>
        <a:buFont typeface="Wingdings" charset="2"/>
        <a:buChar char="§"/>
        <a:tabLst/>
        <a:defRPr lang="en-US" sz="1800" kern="1200" noProof="0" dirty="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3988" y="426069"/>
            <a:ext cx="8543418" cy="935097"/>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10897" y="1530584"/>
            <a:ext cx="8229600" cy="4525963"/>
          </a:xfrm>
          <a:prstGeom prst="rect">
            <a:avLst/>
          </a:prstGeom>
        </p:spPr>
        <p:txBody>
          <a:bodyPr vert="horz" lIns="91440" tIns="45720" rIns="91440" bIns="45720" rtlCol="0">
            <a:normAutofit/>
          </a:bodyPr>
          <a:lstStyle/>
          <a:p>
            <a:pPr lvl="0"/>
            <a:r>
              <a:rPr kumimoji="0" lang="en-US" sz="2400" b="0" i="0" u="none" strike="noStrike" kern="1200" cap="none" spc="0" normalizeH="0" baseline="0" noProof="0" dirty="0">
                <a:ln>
                  <a:noFill/>
                </a:ln>
                <a:solidFill>
                  <a:srgbClr val="2C343E"/>
                </a:solidFill>
                <a:effectLst/>
                <a:uLnTx/>
                <a:uFillTx/>
                <a:latin typeface="+mn-lt"/>
                <a:ea typeface="+mn-ea"/>
                <a:cs typeface="+mn-cs"/>
              </a:rPr>
              <a:t>Click to edit Master text styles</a:t>
            </a:r>
          </a:p>
          <a:p>
            <a:pPr lvl="1"/>
            <a:r>
              <a:rPr kumimoji="0" lang="en-US" sz="2000" b="0" i="0" u="none" strike="noStrike" kern="1200" cap="none" spc="0" normalizeH="0" baseline="0" noProof="0" dirty="0">
                <a:ln>
                  <a:noFill/>
                </a:ln>
                <a:solidFill>
                  <a:srgbClr val="2C343E"/>
                </a:solidFill>
                <a:effectLst/>
                <a:uLnTx/>
                <a:uFillTx/>
                <a:latin typeface="+mn-lt"/>
                <a:ea typeface="+mn-ea"/>
                <a:cs typeface="+mn-cs"/>
              </a:rPr>
              <a:t>Second level</a:t>
            </a:r>
          </a:p>
          <a:p>
            <a:pPr lvl="2"/>
            <a:r>
              <a:rPr kumimoji="0" lang="en-US" sz="1800" b="0" i="0" u="none" strike="noStrike" kern="1200" cap="none" spc="0" normalizeH="0" baseline="0" noProof="0" dirty="0">
                <a:ln>
                  <a:noFill/>
                </a:ln>
                <a:solidFill>
                  <a:srgbClr val="2C343E"/>
                </a:solidFill>
                <a:effectLst/>
                <a:uLnTx/>
                <a:uFillTx/>
                <a:latin typeface="+mn-lt"/>
                <a:ea typeface="+mn-ea"/>
                <a:cs typeface="+mn-cs"/>
              </a:rPr>
              <a:t>Third level</a:t>
            </a:r>
          </a:p>
          <a:p>
            <a:pPr lvl="3"/>
            <a:r>
              <a:rPr kumimoji="0" lang="en-US" sz="1600" b="0" i="0" u="none" strike="noStrike" kern="1200" cap="none" spc="0" normalizeH="0" baseline="0" noProof="0" dirty="0">
                <a:ln>
                  <a:noFill/>
                </a:ln>
                <a:solidFill>
                  <a:srgbClr val="2C343E"/>
                </a:solidFill>
                <a:effectLst/>
                <a:uLnTx/>
                <a:uFillTx/>
                <a:latin typeface="+mn-lt"/>
                <a:ea typeface="+mn-ea"/>
                <a:cs typeface="+mn-cs"/>
              </a:rPr>
              <a:t>Fourth level</a:t>
            </a:r>
          </a:p>
          <a:p>
            <a:pPr lvl="4"/>
            <a:r>
              <a:rPr kumimoji="0" lang="en-US" sz="1600" b="0" i="0" u="none" strike="noStrike" kern="1200" cap="none" spc="0" normalizeH="0" baseline="0" noProof="0" dirty="0">
                <a:ln>
                  <a:noFill/>
                </a:ln>
                <a:solidFill>
                  <a:srgbClr val="2C343E"/>
                </a:solidFill>
                <a:effectLst/>
                <a:uLnTx/>
                <a:uFillTx/>
                <a:latin typeface="+mn-lt"/>
                <a:ea typeface="+mn-ea"/>
                <a:cs typeface="+mn-cs"/>
              </a:rPr>
              <a:t>Fifth level</a:t>
            </a:r>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800">
                <a:solidFill>
                  <a:srgbClr val="2C343E"/>
                </a:solidFill>
                <a:latin typeface="Arial"/>
                <a:cs typeface="Arial"/>
              </a:defRPr>
            </a:lvl1pPr>
          </a:lstStyle>
          <a:p>
            <a:r>
              <a:rPr lang="en-US" dirty="0"/>
              <a:t>‹#›</a:t>
            </a:r>
          </a:p>
        </p:txBody>
      </p:sp>
      <p:pic>
        <p:nvPicPr>
          <p:cNvPr id="11" name="Picture 10"/>
          <p:cNvPicPr>
            <a:picLocks noChangeAspect="1"/>
          </p:cNvPicPr>
          <p:nvPr userDrawn="1"/>
        </p:nvPicPr>
        <p:blipFill rotWithShape="1">
          <a:blip r:embed="rId12" cstate="hqprint">
            <a:extLst>
              <a:ext uri="{28A0092B-C50C-407E-A947-70E740481C1C}">
                <a14:useLocalDpi xmlns:a14="http://schemas.microsoft.com/office/drawing/2010/main" val="0"/>
              </a:ext>
            </a:extLst>
          </a:blip>
          <a:srcRect t="-1" r="15319" b="12824"/>
          <a:stretch/>
        </p:blipFill>
        <p:spPr>
          <a:xfrm>
            <a:off x="0" y="-14386"/>
            <a:ext cx="9144000" cy="496928"/>
          </a:xfrm>
          <a:prstGeom prst="rect">
            <a:avLst/>
          </a:prstGeom>
        </p:spPr>
      </p:pic>
      <p:pic>
        <p:nvPicPr>
          <p:cNvPr id="12" name="Picture 6" descr="Image result for cdc logo centers for disease"/>
          <p:cNvPicPr>
            <a:picLocks noChangeAspect="1" noChangeArrowheads="1"/>
          </p:cNvPicPr>
          <p:nvPr userDrawn="1"/>
        </p:nvPicPr>
        <p:blipFill rotWithShape="1">
          <a:blip r:embed="rId13" cstate="print">
            <a:extLst>
              <a:ext uri="{28A0092B-C50C-407E-A947-70E740481C1C}">
                <a14:useLocalDpi xmlns:a14="http://schemas.microsoft.com/office/drawing/2010/main" val="0"/>
              </a:ext>
            </a:extLst>
          </a:blip>
          <a:srcRect l="994" t="12974" r="852" b="9326"/>
          <a:stretch/>
        </p:blipFill>
        <p:spPr bwMode="auto">
          <a:xfrm>
            <a:off x="7639396" y="1417638"/>
            <a:ext cx="498764" cy="39483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Image result for cdc logo centers for disease"/>
          <p:cNvPicPr>
            <a:picLocks noChangeAspect="1" noChangeArrowheads="1"/>
          </p:cNvPicPr>
          <p:nvPr userDrawn="1"/>
        </p:nvPicPr>
        <p:blipFill rotWithShape="1">
          <a:blip r:embed="rId14" cstate="print">
            <a:extLst>
              <a:ext uri="{28A0092B-C50C-407E-A947-70E740481C1C}">
                <a14:useLocalDpi xmlns:a14="http://schemas.microsoft.com/office/drawing/2010/main" val="0"/>
              </a:ext>
            </a:extLst>
          </a:blip>
          <a:srcRect l="994" t="12975" r="852" b="36295"/>
          <a:stretch/>
        </p:blipFill>
        <p:spPr bwMode="auto">
          <a:xfrm>
            <a:off x="8259130" y="-9611"/>
            <a:ext cx="888302" cy="45911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userDrawn="1"/>
        </p:nvSpPr>
        <p:spPr>
          <a:xfrm>
            <a:off x="7202659" y="33253"/>
            <a:ext cx="1046018" cy="369332"/>
          </a:xfrm>
          <a:prstGeom prst="rect">
            <a:avLst/>
          </a:prstGeom>
          <a:noFill/>
        </p:spPr>
        <p:txBody>
          <a:bodyPr wrap="square" rtlCol="0">
            <a:spAutoFit/>
          </a:bodyPr>
          <a:lstStyle/>
          <a:p>
            <a:r>
              <a:rPr lang="en-US" sz="1800" dirty="0">
                <a:solidFill>
                  <a:schemeClr val="accent6">
                    <a:lumMod val="20000"/>
                    <a:lumOff val="80000"/>
                  </a:schemeClr>
                </a:solidFill>
              </a:rPr>
              <a:t>Influenza </a:t>
            </a:r>
          </a:p>
        </p:txBody>
      </p:sp>
    </p:spTree>
    <p:extLst>
      <p:ext uri="{BB962C8B-B14F-4D97-AF65-F5344CB8AC3E}">
        <p14:creationId xmlns:p14="http://schemas.microsoft.com/office/powerpoint/2010/main" val="17387213"/>
      </p:ext>
    </p:extLst>
  </p:cSld>
  <p:clrMap bg1="lt1" tx1="dk1" bg2="lt2" tx2="dk2" accent1="accent1" accent2="accent2" accent3="accent3" accent4="accent4" accent5="accent5" accent6="accent6" hlink="hlink" folHlink="folHlink"/>
  <p:sldLayoutIdLst>
    <p:sldLayoutId id="2147483820" r:id="rId1"/>
    <p:sldLayoutId id="2147483821" r:id="rId2"/>
    <p:sldLayoutId id="2147483822" r:id="rId3"/>
    <p:sldLayoutId id="2147483823" r:id="rId4"/>
    <p:sldLayoutId id="2147483824" r:id="rId5"/>
    <p:sldLayoutId id="2147483825" r:id="rId6"/>
    <p:sldLayoutId id="2147483826" r:id="rId7"/>
    <p:sldLayoutId id="2147483827" r:id="rId8"/>
    <p:sldLayoutId id="2147483828" r:id="rId9"/>
    <p:sldLayoutId id="2147483829" r:id="rId10"/>
  </p:sldLayoutIdLst>
  <p:hf hdr="0" ftr="0" dt="0"/>
  <p:txStyles>
    <p:titleStyle>
      <a:lvl1pPr algn="l" defTabSz="457200" rtl="0" eaLnBrk="1" latinLnBrk="0" hangingPunct="1">
        <a:spcBef>
          <a:spcPct val="0"/>
        </a:spcBef>
        <a:buNone/>
        <a:defRPr sz="2800" b="1" kern="1200">
          <a:solidFill>
            <a:srgbClr val="0066CC"/>
          </a:solidFill>
          <a:latin typeface="+mj-lt"/>
          <a:ea typeface="+mj-ea"/>
          <a:cs typeface="Arial"/>
        </a:defRPr>
      </a:lvl1pPr>
    </p:titleStyle>
    <p:bodyStyle>
      <a:lvl1pPr marL="342900" marR="0" indent="-342900" algn="l" defTabSz="457200" rtl="0" eaLnBrk="1" fontAlgn="auto" latinLnBrk="0" hangingPunct="1">
        <a:lnSpc>
          <a:spcPct val="100000"/>
        </a:lnSpc>
        <a:spcBef>
          <a:spcPct val="20000"/>
        </a:spcBef>
        <a:spcAft>
          <a:spcPts val="0"/>
        </a:spcAft>
        <a:buClr>
          <a:schemeClr val="bg1"/>
        </a:buClr>
        <a:buSzTx/>
        <a:buFont typeface="Arial"/>
        <a:buChar char="•"/>
        <a:tabLst/>
        <a:defRPr lang="en-US" sz="2800" kern="1200" noProof="0" dirty="0" smtClean="0">
          <a:solidFill>
            <a:schemeClr val="tx1"/>
          </a:solidFill>
          <a:latin typeface="Arial" panose="020B0604020202020204" pitchFamily="34" charset="0"/>
          <a:ea typeface="+mn-ea"/>
          <a:cs typeface="Arial" panose="020B0604020202020204" pitchFamily="34" charset="0"/>
        </a:defRPr>
      </a:lvl1pPr>
      <a:lvl2pPr marL="742950" marR="0" indent="-285750" algn="l" defTabSz="457200" rtl="0" eaLnBrk="1" fontAlgn="auto" latinLnBrk="0" hangingPunct="1">
        <a:lnSpc>
          <a:spcPct val="100000"/>
        </a:lnSpc>
        <a:spcBef>
          <a:spcPct val="20000"/>
        </a:spcBef>
        <a:spcAft>
          <a:spcPts val="0"/>
        </a:spcAft>
        <a:buClr>
          <a:schemeClr val="accent6"/>
        </a:buClr>
        <a:buSzTx/>
        <a:buFont typeface="Courier New" panose="02070309020205020404" pitchFamily="49" charset="0"/>
        <a:buChar char="­"/>
        <a:tabLst/>
        <a:defRPr lang="en-US" sz="2400" kern="1200" noProof="0" dirty="0" smtClean="0">
          <a:solidFill>
            <a:schemeClr val="tx1"/>
          </a:solidFill>
          <a:latin typeface="Arial" panose="020B0604020202020204" pitchFamily="34" charset="0"/>
          <a:ea typeface="+mn-ea"/>
          <a:cs typeface="Arial" panose="020B0604020202020204" pitchFamily="34" charset="0"/>
        </a:defRPr>
      </a:lvl2pPr>
      <a:lvl3pPr marL="1143000" marR="0" indent="-228600" algn="l" defTabSz="457200" rtl="0" eaLnBrk="1" fontAlgn="auto" latinLnBrk="0" hangingPunct="1">
        <a:lnSpc>
          <a:spcPct val="100000"/>
        </a:lnSpc>
        <a:spcBef>
          <a:spcPct val="20000"/>
        </a:spcBef>
        <a:spcAft>
          <a:spcPts val="0"/>
        </a:spcAft>
        <a:buClr>
          <a:schemeClr val="accent6"/>
        </a:buClr>
        <a:buSzTx/>
        <a:buFont typeface="Arial"/>
        <a:buChar char="•"/>
        <a:tabLst/>
        <a:defRPr lang="en-US" sz="2000" kern="1200" noProof="0" dirty="0" smtClean="0">
          <a:solidFill>
            <a:schemeClr val="tx1"/>
          </a:solidFill>
          <a:latin typeface="Arial" panose="020B0604020202020204" pitchFamily="34" charset="0"/>
          <a:ea typeface="+mn-ea"/>
          <a:cs typeface="Arial" panose="020B0604020202020204" pitchFamily="34" charset="0"/>
        </a:defRPr>
      </a:lvl3pPr>
      <a:lvl4pPr marL="1600200" marR="0" indent="-228600" algn="l" defTabSz="457200" rtl="0" eaLnBrk="1" fontAlgn="auto" latinLnBrk="0" hangingPunct="1">
        <a:lnSpc>
          <a:spcPct val="100000"/>
        </a:lnSpc>
        <a:spcBef>
          <a:spcPct val="20000"/>
        </a:spcBef>
        <a:spcAft>
          <a:spcPts val="0"/>
        </a:spcAft>
        <a:buClr>
          <a:schemeClr val="accent6"/>
        </a:buClr>
        <a:buSzTx/>
        <a:buFont typeface="Arial"/>
        <a:buChar char="–"/>
        <a:tabLst/>
        <a:defRPr lang="en-US" sz="1800" kern="1200" noProof="0" dirty="0" smtClean="0">
          <a:solidFill>
            <a:schemeClr val="tx1"/>
          </a:solidFill>
          <a:latin typeface="Arial" panose="020B0604020202020204" pitchFamily="34" charset="0"/>
          <a:ea typeface="+mn-ea"/>
          <a:cs typeface="Arial" panose="020B0604020202020204" pitchFamily="34" charset="0"/>
        </a:defRPr>
      </a:lvl4pPr>
      <a:lvl5pPr marL="2057400" marR="0" indent="-228600" algn="l" defTabSz="457200" rtl="0" eaLnBrk="1" fontAlgn="auto" latinLnBrk="0" hangingPunct="1">
        <a:lnSpc>
          <a:spcPct val="100000"/>
        </a:lnSpc>
        <a:spcBef>
          <a:spcPct val="20000"/>
        </a:spcBef>
        <a:spcAft>
          <a:spcPts val="0"/>
        </a:spcAft>
        <a:buClr>
          <a:schemeClr val="accent6"/>
        </a:buClr>
        <a:buSzPct val="80000"/>
        <a:buFont typeface="Wingdings" charset="2"/>
        <a:buChar char="§"/>
        <a:tabLst/>
        <a:defRPr lang="en-US" sz="1800" kern="1200" noProof="0" dirty="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15.png"/><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image" Target="../media/image24.png"/><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image" Target="../media/image27.png"/><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5.xml"/><Relationship Id="rId5" Type="http://schemas.openxmlformats.org/officeDocument/2006/relationships/image" Target="../media/image22.png"/><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image" Target="../media/image33.png"/><Relationship Id="rId5" Type="http://schemas.openxmlformats.org/officeDocument/2006/relationships/image" Target="../media/image22.pn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6.xml"/><Relationship Id="rId1" Type="http://schemas.openxmlformats.org/officeDocument/2006/relationships/slideLayout" Target="../slideLayouts/slideLayout5.xml"/><Relationship Id="rId4" Type="http://schemas.openxmlformats.org/officeDocument/2006/relationships/image" Target="../media/image38.jpeg"/></Relationships>
</file>

<file path=ppt/slides/_rels/slide2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image" Target="../media/image11.png"/><Relationship Id="rId5" Type="http://schemas.openxmlformats.org/officeDocument/2006/relationships/image" Target="../media/image41.png"/><Relationship Id="rId4" Type="http://schemas.openxmlformats.org/officeDocument/2006/relationships/image" Target="../media/image40.png"/></Relationships>
</file>

<file path=ppt/slides/_rels/slide28.x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notesSlide" Target="../notesSlides/notesSlide28.xml"/><Relationship Id="rId1" Type="http://schemas.openxmlformats.org/officeDocument/2006/relationships/slideLayout" Target="../slideLayouts/slideLayout5.xml"/><Relationship Id="rId5" Type="http://schemas.openxmlformats.org/officeDocument/2006/relationships/image" Target="../media/image44.png"/><Relationship Id="rId4" Type="http://schemas.openxmlformats.org/officeDocument/2006/relationships/image" Target="../media/image43.png"/></Relationships>
</file>

<file path=ppt/slides/_rels/slide2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1.xml"/><Relationship Id="rId1" Type="http://schemas.openxmlformats.org/officeDocument/2006/relationships/slideLayout" Target="../slideLayouts/slideLayout5.xml"/><Relationship Id="rId4" Type="http://schemas.openxmlformats.org/officeDocument/2006/relationships/image" Target="../media/image47.png"/></Relationships>
</file>

<file path=ppt/slides/_rels/slide32.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32.xml"/><Relationship Id="rId1" Type="http://schemas.openxmlformats.org/officeDocument/2006/relationships/slideLayout" Target="../slideLayouts/slideLayout5.xml"/><Relationship Id="rId4" Type="http://schemas.openxmlformats.org/officeDocument/2006/relationships/image" Target="../media/image49.jpg"/></Relationships>
</file>

<file path=ppt/slides/_rels/slide33.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33.xml"/><Relationship Id="rId1" Type="http://schemas.openxmlformats.org/officeDocument/2006/relationships/slideLayout" Target="../slideLayouts/slideLayout5.xml"/><Relationship Id="rId4" Type="http://schemas.openxmlformats.org/officeDocument/2006/relationships/image" Target="../media/image51.jpeg"/></Relationships>
</file>

<file path=ppt/slides/_rels/slide3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9.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22.png"/><Relationship Id="rId4" Type="http://schemas.openxmlformats.org/officeDocument/2006/relationships/diagramLayout" Target="../diagrams/layout1.xml"/><Relationship Id="rId9" Type="http://schemas.openxmlformats.org/officeDocument/2006/relationships/image" Target="../media/image5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0.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643823" y="1645920"/>
            <a:ext cx="5181600" cy="1182224"/>
          </a:xfrm>
        </p:spPr>
        <p:txBody>
          <a:bodyPr>
            <a:normAutofit fontScale="90000"/>
          </a:bodyPr>
          <a:lstStyle/>
          <a:p>
            <a:pPr algn="ctr"/>
            <a:r>
              <a:rPr lang="en-US" sz="3600" dirty="0">
                <a:solidFill>
                  <a:srgbClr val="005DAA"/>
                </a:solidFill>
              </a:rPr>
              <a:t>Module C6</a:t>
            </a:r>
            <a:br>
              <a:rPr lang="en-US" sz="3600" dirty="0">
                <a:solidFill>
                  <a:srgbClr val="005DAA"/>
                </a:solidFill>
              </a:rPr>
            </a:br>
            <a:br>
              <a:rPr lang="en-US" sz="3600" dirty="0">
                <a:solidFill>
                  <a:srgbClr val="005DAA"/>
                </a:solidFill>
              </a:rPr>
            </a:br>
            <a:r>
              <a:rPr lang="en-US" sz="3600" dirty="0">
                <a:solidFill>
                  <a:srgbClr val="005DAA"/>
                </a:solidFill>
              </a:rPr>
              <a:t>Infection Prevention &amp; Control Preparedness</a:t>
            </a:r>
          </a:p>
        </p:txBody>
      </p:sp>
      <p:sp>
        <p:nvSpPr>
          <p:cNvPr id="6" name="Subtitle 4"/>
          <p:cNvSpPr txBox="1">
            <a:spLocks/>
          </p:cNvSpPr>
          <p:nvPr/>
        </p:nvSpPr>
        <p:spPr bwMode="auto">
          <a:xfrm>
            <a:off x="3860284" y="3957640"/>
            <a:ext cx="467062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lvl1pPr marL="0" indent="0" algn="l" rtl="0" eaLnBrk="0" fontAlgn="base" hangingPunct="0">
              <a:spcBef>
                <a:spcPct val="20000"/>
              </a:spcBef>
              <a:spcAft>
                <a:spcPct val="0"/>
              </a:spcAft>
              <a:buClr>
                <a:srgbClr val="0070C0"/>
              </a:buClr>
              <a:buFont typeface="Wingdings" panose="05000000000000000000" pitchFamily="2" charset="2"/>
              <a:buNone/>
              <a:defRPr sz="2000" b="1" kern="1200" baseline="0">
                <a:solidFill>
                  <a:srgbClr val="0039A6"/>
                </a:solidFill>
                <a:effectLst/>
                <a:latin typeface="Calibri" pitchFamily="34" charset="0"/>
                <a:ea typeface="+mn-ea"/>
                <a:cs typeface="+mn-cs"/>
              </a:defRPr>
            </a:lvl1pPr>
            <a:lvl2pPr marL="457047" indent="0" algn="ctr" rtl="0" eaLnBrk="0" fontAlgn="base" hangingPunct="0">
              <a:spcBef>
                <a:spcPct val="20000"/>
              </a:spcBef>
              <a:spcAft>
                <a:spcPct val="0"/>
              </a:spcAft>
              <a:buClr>
                <a:srgbClr val="0070C0"/>
              </a:buClr>
              <a:buFont typeface="Calibri" panose="020F0502020204030204" pitchFamily="34" charset="0"/>
              <a:buNone/>
              <a:defRPr sz="2800" kern="1200">
                <a:solidFill>
                  <a:schemeClr val="tx1">
                    <a:tint val="75000"/>
                  </a:schemeClr>
                </a:solidFill>
                <a:latin typeface="Calibri" panose="020F0502020204030204" pitchFamily="34" charset="0"/>
                <a:ea typeface="+mn-ea"/>
                <a:cs typeface="+mn-cs"/>
              </a:defRPr>
            </a:lvl2pPr>
            <a:lvl3pPr marL="914108" indent="0" algn="ctr" rtl="0" eaLnBrk="0" fontAlgn="base" hangingPunct="0">
              <a:spcBef>
                <a:spcPct val="20000"/>
              </a:spcBef>
              <a:spcAft>
                <a:spcPct val="0"/>
              </a:spcAft>
              <a:buClr>
                <a:srgbClr val="0070C0"/>
              </a:buClr>
              <a:buFont typeface="Arial" panose="020B0604020202020204" pitchFamily="34" charset="0"/>
              <a:buNone/>
              <a:defRPr sz="2400" kern="1200">
                <a:solidFill>
                  <a:schemeClr val="tx1">
                    <a:tint val="75000"/>
                  </a:schemeClr>
                </a:solidFill>
                <a:latin typeface="Calibri" panose="020F0502020204030204" pitchFamily="34" charset="0"/>
                <a:ea typeface="+mn-ea"/>
                <a:cs typeface="+mn-cs"/>
              </a:defRPr>
            </a:lvl3pPr>
            <a:lvl4pPr marL="1371158" indent="0" algn="ctr" rtl="0" eaLnBrk="0" fontAlgn="base" hangingPunct="0">
              <a:spcBef>
                <a:spcPct val="20000"/>
              </a:spcBef>
              <a:spcAft>
                <a:spcPct val="0"/>
              </a:spcAft>
              <a:buClr>
                <a:srgbClr val="0070C0"/>
              </a:buClr>
              <a:buFont typeface="Arial" panose="020B0604020202020204" pitchFamily="34" charset="0"/>
              <a:buNone/>
              <a:defRPr sz="2000" kern="1200">
                <a:solidFill>
                  <a:schemeClr val="tx1">
                    <a:tint val="75000"/>
                  </a:schemeClr>
                </a:solidFill>
                <a:latin typeface="Calibri" panose="020F0502020204030204" pitchFamily="34" charset="0"/>
                <a:ea typeface="+mn-ea"/>
                <a:cs typeface="+mn-cs"/>
              </a:defRPr>
            </a:lvl4pPr>
            <a:lvl5pPr marL="1828213" indent="0" algn="ctr" rtl="0" eaLnBrk="0" fontAlgn="base" hangingPunct="0">
              <a:spcBef>
                <a:spcPct val="20000"/>
              </a:spcBef>
              <a:spcAft>
                <a:spcPct val="0"/>
              </a:spcAft>
              <a:buClr>
                <a:srgbClr val="0070C0"/>
              </a:buClr>
              <a:buFont typeface="Arial" panose="020B0604020202020204" pitchFamily="34" charset="0"/>
              <a:buNone/>
              <a:defRPr sz="2000" kern="1200">
                <a:solidFill>
                  <a:schemeClr val="tx1">
                    <a:tint val="75000"/>
                  </a:schemeClr>
                </a:solidFill>
                <a:latin typeface="Calibri" panose="020F0502020204030204" pitchFamily="34" charset="0"/>
                <a:ea typeface="+mn-ea"/>
                <a:cs typeface="+mn-cs"/>
              </a:defRPr>
            </a:lvl5pPr>
            <a:lvl6pPr marL="2285259" indent="0" algn="ctr" defTabSz="914108"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2306" indent="0" algn="ctr" defTabSz="914108"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199360" indent="0" algn="ctr" defTabSz="914108"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6411" indent="0" algn="ctr" defTabSz="914108"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0" marR="0" lvl="0" indent="0" algn="ctr" defTabSz="914400" rtl="0" eaLnBrk="0" fontAlgn="base" latinLnBrk="0" hangingPunct="0">
              <a:lnSpc>
                <a:spcPct val="100000"/>
              </a:lnSpc>
              <a:spcBef>
                <a:spcPct val="20000"/>
              </a:spcBef>
              <a:spcAft>
                <a:spcPct val="0"/>
              </a:spcAft>
              <a:buClr>
                <a:srgbClr val="0070C0"/>
              </a:buClr>
              <a:buSzTx/>
              <a:buFont typeface="Wingdings" panose="05000000000000000000" pitchFamily="2" charset="2"/>
              <a:buNone/>
              <a:tabLst/>
              <a:defRPr/>
            </a:pPr>
            <a:r>
              <a:rPr kumimoji="0" lang="en-US" sz="2400" b="1" i="0" u="none" strike="noStrike" kern="1200" cap="none" spc="0" normalizeH="0" baseline="0" noProof="0" dirty="0">
                <a:ln>
                  <a:noFill/>
                </a:ln>
                <a:solidFill>
                  <a:srgbClr val="005DAA"/>
                </a:solidFill>
                <a:effectLst/>
                <a:uLnTx/>
                <a:uFillTx/>
                <a:latin typeface="Calibri" pitchFamily="34" charset="0"/>
                <a:ea typeface="+mn-ea"/>
                <a:cs typeface="+mn-cs"/>
              </a:rPr>
              <a:t>Division of Healthcare Quality Promotion</a:t>
            </a:r>
          </a:p>
        </p:txBody>
      </p:sp>
      <p:sp>
        <p:nvSpPr>
          <p:cNvPr id="8" name="Text Placeholder 5"/>
          <p:cNvSpPr txBox="1">
            <a:spLocks/>
          </p:cNvSpPr>
          <p:nvPr/>
        </p:nvSpPr>
        <p:spPr bwMode="auto">
          <a:xfrm>
            <a:off x="3899309" y="5400077"/>
            <a:ext cx="4670628" cy="781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lvl1pPr marL="0" indent="0" algn="l" rtl="0" eaLnBrk="0" fontAlgn="base" hangingPunct="0">
              <a:lnSpc>
                <a:spcPts val="2000"/>
              </a:lnSpc>
              <a:spcBef>
                <a:spcPct val="20000"/>
              </a:spcBef>
              <a:spcAft>
                <a:spcPct val="0"/>
              </a:spcAft>
              <a:buClr>
                <a:srgbClr val="0070C0"/>
              </a:buClr>
              <a:buFont typeface="Wingdings" panose="05000000000000000000" pitchFamily="2" charset="2"/>
              <a:buNone/>
              <a:defRPr sz="1800" kern="1200" baseline="0">
                <a:solidFill>
                  <a:srgbClr val="0039A6"/>
                </a:solidFill>
                <a:latin typeface="Calibri" pitchFamily="34" charset="0"/>
                <a:ea typeface="+mn-ea"/>
                <a:cs typeface="+mn-cs"/>
              </a:defRPr>
            </a:lvl1pPr>
            <a:lvl2pPr marL="914244" indent="-457189" algn="ctr" rtl="0" eaLnBrk="0" fontAlgn="base" hangingPunct="0">
              <a:spcBef>
                <a:spcPct val="20000"/>
              </a:spcBef>
              <a:spcAft>
                <a:spcPct val="0"/>
              </a:spcAft>
              <a:buClr>
                <a:srgbClr val="0070C0"/>
              </a:buClr>
              <a:buFont typeface="Calibri" panose="020F0502020204030204" pitchFamily="34" charset="0"/>
              <a:buChar char="–"/>
              <a:defRPr sz="2800" kern="1200">
                <a:solidFill>
                  <a:schemeClr val="tx2"/>
                </a:solidFill>
                <a:latin typeface="Calibri" panose="020F0502020204030204" pitchFamily="34" charset="0"/>
                <a:ea typeface="+mn-ea"/>
                <a:cs typeface="+mn-cs"/>
              </a:defRPr>
            </a:lvl2pPr>
            <a:lvl3pPr marL="1295098" indent="-380990" algn="ctr" rtl="0" eaLnBrk="0" fontAlgn="base" hangingPunct="0">
              <a:spcBef>
                <a:spcPct val="20000"/>
              </a:spcBef>
              <a:spcAft>
                <a:spcPct val="0"/>
              </a:spcAft>
              <a:buClr>
                <a:srgbClr val="0070C0"/>
              </a:buClr>
              <a:buFont typeface="Arial" panose="020B0604020202020204" pitchFamily="34" charset="0"/>
              <a:buChar char="•"/>
              <a:defRPr sz="2400" kern="1200">
                <a:solidFill>
                  <a:schemeClr val="tx2"/>
                </a:solidFill>
                <a:latin typeface="Calibri" panose="020F0502020204030204" pitchFamily="34" charset="0"/>
                <a:ea typeface="+mn-ea"/>
                <a:cs typeface="+mn-cs"/>
              </a:defRPr>
            </a:lvl3pPr>
            <a:lvl4pPr marL="1752148" indent="-380990" algn="ctr" rtl="0" eaLnBrk="0" fontAlgn="base" hangingPunct="0">
              <a:spcBef>
                <a:spcPct val="20000"/>
              </a:spcBef>
              <a:spcAft>
                <a:spcPct val="0"/>
              </a:spcAft>
              <a:buClr>
                <a:srgbClr val="0070C0"/>
              </a:buClr>
              <a:buFont typeface="Arial" panose="020B0604020202020204" pitchFamily="34" charset="0"/>
              <a:buChar char="•"/>
              <a:defRPr sz="2000" kern="1200">
                <a:solidFill>
                  <a:schemeClr val="tx2"/>
                </a:solidFill>
                <a:latin typeface="Calibri" panose="020F0502020204030204" pitchFamily="34" charset="0"/>
                <a:ea typeface="+mn-ea"/>
                <a:cs typeface="+mn-cs"/>
              </a:defRPr>
            </a:lvl4pPr>
            <a:lvl5pPr marL="2209203" indent="-380990" algn="ctr" rtl="0" eaLnBrk="0" fontAlgn="base" hangingPunct="0">
              <a:spcBef>
                <a:spcPct val="20000"/>
              </a:spcBef>
              <a:spcAft>
                <a:spcPct val="0"/>
              </a:spcAft>
              <a:buClr>
                <a:srgbClr val="0070C0"/>
              </a:buClr>
              <a:buFont typeface="Arial" panose="020B0604020202020204" pitchFamily="34" charset="0"/>
              <a:buChar char="•"/>
              <a:defRPr sz="2000" kern="1200">
                <a:solidFill>
                  <a:schemeClr val="tx2"/>
                </a:solidFill>
                <a:latin typeface="Calibri" panose="020F0502020204030204" pitchFamily="34" charset="0"/>
                <a:ea typeface="+mn-ea"/>
                <a:cs typeface="+mn-cs"/>
              </a:defRPr>
            </a:lvl5pPr>
            <a:lvl6pPr marL="2513781" indent="-228522" algn="l" defTabSz="91410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838" indent="-228522" algn="l" defTabSz="91410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889" indent="-228522" algn="l" defTabSz="91410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939" indent="-228522" algn="l" defTabSz="91410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0" fontAlgn="base" latinLnBrk="0" hangingPunct="0">
              <a:lnSpc>
                <a:spcPts val="2000"/>
              </a:lnSpc>
              <a:spcBef>
                <a:spcPct val="20000"/>
              </a:spcBef>
              <a:spcAft>
                <a:spcPct val="0"/>
              </a:spcAft>
              <a:buClr>
                <a:srgbClr val="0070C0"/>
              </a:buClr>
              <a:buSzTx/>
              <a:buFont typeface="Wingdings" panose="05000000000000000000" pitchFamily="2" charset="2"/>
              <a:buNone/>
              <a:tabLst/>
              <a:defRPr/>
            </a:pPr>
            <a:r>
              <a:rPr kumimoji="0" lang="en-US" sz="2000" b="0" i="0" u="none" strike="noStrike" kern="1200" cap="none" spc="0" normalizeH="0" baseline="0" noProof="0" dirty="0">
                <a:ln>
                  <a:noFill/>
                </a:ln>
                <a:solidFill>
                  <a:srgbClr val="005DAA"/>
                </a:solidFill>
                <a:effectLst/>
                <a:uLnTx/>
                <a:uFillTx/>
                <a:latin typeface="Calibri" pitchFamily="34" charset="0"/>
                <a:ea typeface="+mn-ea"/>
                <a:cs typeface="+mn-cs"/>
              </a:rPr>
              <a:t>Centers for Disease Control and Prevention</a:t>
            </a:r>
          </a:p>
        </p:txBody>
      </p:sp>
    </p:spTree>
    <p:extLst>
      <p:ext uri="{BB962C8B-B14F-4D97-AF65-F5344CB8AC3E}">
        <p14:creationId xmlns:p14="http://schemas.microsoft.com/office/powerpoint/2010/main" val="41119779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6377884" y="4258297"/>
            <a:ext cx="2102147" cy="1806805"/>
          </a:xfrm>
          <a:prstGeom prst="rect">
            <a:avLst/>
          </a:prstGeom>
        </p:spPr>
      </p:pic>
      <p:sp>
        <p:nvSpPr>
          <p:cNvPr id="4" name="Title 3"/>
          <p:cNvSpPr>
            <a:spLocks noGrp="1"/>
          </p:cNvSpPr>
          <p:nvPr>
            <p:ph type="title"/>
          </p:nvPr>
        </p:nvSpPr>
        <p:spPr>
          <a:xfrm>
            <a:off x="0" y="-129060"/>
            <a:ext cx="8543418" cy="567298"/>
          </a:xfrm>
        </p:spPr>
        <p:txBody>
          <a:bodyPr>
            <a:normAutofit/>
          </a:bodyPr>
          <a:lstStyle/>
          <a:p>
            <a:r>
              <a:rPr lang="en-US" sz="2700" dirty="0"/>
              <a:t>Identify</a:t>
            </a:r>
            <a:endParaRPr lang="en-US" dirty="0"/>
          </a:p>
        </p:txBody>
      </p:sp>
      <p:sp>
        <p:nvSpPr>
          <p:cNvPr id="5" name="Content Placeholder 4"/>
          <p:cNvSpPr>
            <a:spLocks noGrp="1"/>
          </p:cNvSpPr>
          <p:nvPr>
            <p:ph idx="1"/>
          </p:nvPr>
        </p:nvSpPr>
        <p:spPr>
          <a:xfrm>
            <a:off x="1028701" y="685800"/>
            <a:ext cx="4494276" cy="5413785"/>
          </a:xfrm>
        </p:spPr>
        <p:txBody>
          <a:bodyPr>
            <a:normAutofit/>
          </a:bodyPr>
          <a:lstStyle/>
          <a:p>
            <a:pPr marL="0" indent="0">
              <a:buNone/>
            </a:pPr>
            <a:r>
              <a:rPr lang="en-US" dirty="0">
                <a:solidFill>
                  <a:srgbClr val="000000"/>
                </a:solidFill>
              </a:rPr>
              <a:t>Identification Locations</a:t>
            </a:r>
          </a:p>
          <a:p>
            <a:pPr marL="0" indent="0">
              <a:buNone/>
            </a:pPr>
            <a:endParaRPr lang="en-US" sz="1800" dirty="0"/>
          </a:p>
          <a:p>
            <a:r>
              <a:rPr lang="en-US" sz="2800" dirty="0"/>
              <a:t>Outpatient</a:t>
            </a:r>
          </a:p>
          <a:p>
            <a:endParaRPr lang="en-US" sz="1800" dirty="0"/>
          </a:p>
          <a:p>
            <a:r>
              <a:rPr lang="en-US" sz="2800" dirty="0"/>
              <a:t>Inpatient</a:t>
            </a:r>
          </a:p>
          <a:p>
            <a:endParaRPr lang="en-US" sz="1800" dirty="0"/>
          </a:p>
          <a:p>
            <a:r>
              <a:rPr lang="en-US" sz="2800" dirty="0"/>
              <a:t>Upon arrival to healthcare facilities</a:t>
            </a:r>
          </a:p>
          <a:p>
            <a:pPr lvl="1"/>
            <a:endParaRPr lang="en-US" sz="2000" dirty="0"/>
          </a:p>
          <a:p>
            <a:pPr marL="0" indent="0">
              <a:buNone/>
            </a:pPr>
            <a:endParaRPr lang="en-US" dirty="0"/>
          </a:p>
        </p:txBody>
      </p:sp>
      <p:pic>
        <p:nvPicPr>
          <p:cNvPr id="9" name="Picture 8"/>
          <p:cNvPicPr>
            <a:picLocks noChangeAspect="1"/>
          </p:cNvPicPr>
          <p:nvPr/>
        </p:nvPicPr>
        <p:blipFill rotWithShape="1">
          <a:blip r:embed="rId4"/>
          <a:srcRect b="9056"/>
          <a:stretch/>
        </p:blipFill>
        <p:spPr>
          <a:xfrm>
            <a:off x="5013521" y="1622195"/>
            <a:ext cx="2657475" cy="1559243"/>
          </a:xfrm>
          <a:prstGeom prst="rect">
            <a:avLst/>
          </a:prstGeom>
        </p:spPr>
      </p:pic>
      <p:pic>
        <p:nvPicPr>
          <p:cNvPr id="11" name="Picture 10"/>
          <p:cNvPicPr>
            <a:picLocks noChangeAspect="1"/>
          </p:cNvPicPr>
          <p:nvPr/>
        </p:nvPicPr>
        <p:blipFill>
          <a:blip r:embed="rId5"/>
          <a:stretch>
            <a:fillRect/>
          </a:stretch>
        </p:blipFill>
        <p:spPr>
          <a:xfrm>
            <a:off x="3392137" y="4859276"/>
            <a:ext cx="2067120" cy="1341035"/>
          </a:xfrm>
          <a:prstGeom prst="rect">
            <a:avLst/>
          </a:prstGeom>
        </p:spPr>
      </p:pic>
      <p:pic>
        <p:nvPicPr>
          <p:cNvPr id="10" name="Picture 4" descr="https://d30y9cdsu7xlg0.cloudfront.net/png/629796-200.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3953" y="685800"/>
            <a:ext cx="704747" cy="70474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1DAD95DD-CC1E-4036-83BA-4D2DD0729402}"/>
              </a:ext>
            </a:extLst>
          </p:cNvPr>
          <p:cNvSpPr txBox="1"/>
          <p:nvPr/>
        </p:nvSpPr>
        <p:spPr>
          <a:xfrm>
            <a:off x="5189517" y="3429000"/>
            <a:ext cx="3507889" cy="584775"/>
          </a:xfrm>
          <a:prstGeom prst="rect">
            <a:avLst/>
          </a:prstGeom>
          <a:noFill/>
        </p:spPr>
        <p:txBody>
          <a:bodyPr wrap="square" rtlCol="0">
            <a:spAutoFit/>
          </a:bodyPr>
          <a:lstStyle/>
          <a:p>
            <a:r>
              <a:rPr lang="en-US" sz="800" dirty="0"/>
              <a:t>Certain images and/or photos on this page are the copyrighted property of 123RF Limited, its Contributors or Licensed Partners and are being used with permission under license. These images and/or photos may not be copied or downloaded without permission from 123RF Limited</a:t>
            </a:r>
          </a:p>
        </p:txBody>
      </p:sp>
    </p:spTree>
    <p:extLst>
      <p:ext uri="{BB962C8B-B14F-4D97-AF65-F5344CB8AC3E}">
        <p14:creationId xmlns:p14="http://schemas.microsoft.com/office/powerpoint/2010/main" val="38015627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0617"/>
            <a:ext cx="8543418" cy="567298"/>
          </a:xfrm>
        </p:spPr>
        <p:txBody>
          <a:bodyPr/>
          <a:lstStyle/>
          <a:p>
            <a:r>
              <a:rPr lang="en-US" dirty="0"/>
              <a:t>Identify:  Examples</a:t>
            </a:r>
          </a:p>
        </p:txBody>
      </p:sp>
      <p:sp>
        <p:nvSpPr>
          <p:cNvPr id="3" name="Content Placeholder 2"/>
          <p:cNvSpPr>
            <a:spLocks noGrp="1"/>
          </p:cNvSpPr>
          <p:nvPr>
            <p:ph idx="1"/>
          </p:nvPr>
        </p:nvSpPr>
        <p:spPr>
          <a:xfrm>
            <a:off x="858735" y="737937"/>
            <a:ext cx="7681761" cy="5015254"/>
          </a:xfrm>
        </p:spPr>
        <p:txBody>
          <a:bodyPr>
            <a:normAutofit/>
          </a:bodyPr>
          <a:lstStyle/>
          <a:p>
            <a:pPr marL="0" indent="0">
              <a:buNone/>
            </a:pPr>
            <a:r>
              <a:rPr lang="en-US" dirty="0"/>
              <a:t>Identification:  A(H5N1) in Southeast Asia</a:t>
            </a:r>
          </a:p>
          <a:p>
            <a:r>
              <a:rPr lang="en-US" sz="2800" dirty="0"/>
              <a:t>Identification based on diagnostic tests, not symptoms</a:t>
            </a:r>
          </a:p>
          <a:p>
            <a:r>
              <a:rPr lang="en-US" sz="2800" dirty="0"/>
              <a:t>Many cases were identified after admission</a:t>
            </a:r>
          </a:p>
          <a:p>
            <a:r>
              <a:rPr lang="en-US" sz="2800" dirty="0"/>
              <a:t>Delayed appropriate precautions, resulting in exposure to others</a:t>
            </a:r>
          </a:p>
          <a:p>
            <a:endParaRPr lang="en-US" dirty="0"/>
          </a:p>
        </p:txBody>
      </p:sp>
      <p:pic>
        <p:nvPicPr>
          <p:cNvPr id="5" name="Picture 4" descr="https://d30y9cdsu7xlg0.cloudfront.net/png/629796-20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988" y="685800"/>
            <a:ext cx="704747" cy="70474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PHIL Image 15704">
            <a:extLst>
              <a:ext uri="{FF2B5EF4-FFF2-40B4-BE49-F238E27FC236}">
                <a16:creationId xmlns:a16="http://schemas.microsoft.com/office/drawing/2014/main" id="{8086F3ED-81C4-43CD-A970-624A797AD63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6200" y="4047547"/>
            <a:ext cx="3695852" cy="24920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6215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7212"/>
            <a:ext cx="8543418" cy="567298"/>
          </a:xfrm>
        </p:spPr>
        <p:txBody>
          <a:bodyPr/>
          <a:lstStyle/>
          <a:p>
            <a:r>
              <a:rPr lang="en-US" dirty="0"/>
              <a:t>Identify:  Examples</a:t>
            </a:r>
          </a:p>
        </p:txBody>
      </p:sp>
      <p:sp>
        <p:nvSpPr>
          <p:cNvPr id="3" name="Content Placeholder 2"/>
          <p:cNvSpPr>
            <a:spLocks noGrp="1"/>
          </p:cNvSpPr>
          <p:nvPr>
            <p:ph idx="1"/>
          </p:nvPr>
        </p:nvSpPr>
        <p:spPr>
          <a:xfrm>
            <a:off x="933855" y="737937"/>
            <a:ext cx="7606642" cy="5015254"/>
          </a:xfrm>
        </p:spPr>
        <p:txBody>
          <a:bodyPr>
            <a:normAutofit/>
          </a:bodyPr>
          <a:lstStyle/>
          <a:p>
            <a:pPr marL="0" indent="0">
              <a:buNone/>
            </a:pPr>
            <a:r>
              <a:rPr lang="en-US" dirty="0"/>
              <a:t>Identification:  Ebola in West Africa</a:t>
            </a:r>
          </a:p>
          <a:p>
            <a:r>
              <a:rPr lang="en-US" sz="2800" dirty="0"/>
              <a:t>Identification was difficult because of nonspecific symptoms</a:t>
            </a:r>
          </a:p>
          <a:p>
            <a:r>
              <a:rPr lang="en-US" sz="2800" dirty="0"/>
              <a:t>Improved by standardized case definitions and algorithms</a:t>
            </a:r>
          </a:p>
          <a:p>
            <a:endParaRPr lang="en-US" dirty="0"/>
          </a:p>
        </p:txBody>
      </p:sp>
      <p:pic>
        <p:nvPicPr>
          <p:cNvPr id="5" name="Picture 4" descr="https://d30y9cdsu7xlg0.cloudfront.net/png/629796-20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9108" y="737937"/>
            <a:ext cx="704747" cy="70474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a:stretch>
            <a:fillRect/>
          </a:stretch>
        </p:blipFill>
        <p:spPr>
          <a:xfrm>
            <a:off x="1716079" y="3245564"/>
            <a:ext cx="5419235" cy="3564278"/>
          </a:xfrm>
          <a:prstGeom prst="rect">
            <a:avLst/>
          </a:prstGeom>
        </p:spPr>
      </p:pic>
    </p:spTree>
    <p:extLst>
      <p:ext uri="{BB962C8B-B14F-4D97-AF65-F5344CB8AC3E}">
        <p14:creationId xmlns:p14="http://schemas.microsoft.com/office/powerpoint/2010/main" val="24640257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4819"/>
            <a:ext cx="8543418" cy="567298"/>
          </a:xfrm>
        </p:spPr>
        <p:txBody>
          <a:bodyPr/>
          <a:lstStyle/>
          <a:p>
            <a:r>
              <a:rPr lang="en-US" dirty="0"/>
              <a:t>Isolate</a:t>
            </a:r>
          </a:p>
        </p:txBody>
      </p:sp>
      <p:sp>
        <p:nvSpPr>
          <p:cNvPr id="3" name="Content Placeholder 2"/>
          <p:cNvSpPr>
            <a:spLocks noGrp="1"/>
          </p:cNvSpPr>
          <p:nvPr>
            <p:ph idx="1"/>
          </p:nvPr>
        </p:nvSpPr>
        <p:spPr>
          <a:xfrm>
            <a:off x="833808" y="838200"/>
            <a:ext cx="7643442" cy="5676899"/>
          </a:xfrm>
        </p:spPr>
        <p:txBody>
          <a:bodyPr>
            <a:normAutofit/>
          </a:bodyPr>
          <a:lstStyle/>
          <a:p>
            <a:r>
              <a:rPr lang="en-US" sz="3000" dirty="0"/>
              <a:t>Appropriate isolation depends on mode of transmission</a:t>
            </a:r>
          </a:p>
          <a:p>
            <a:endParaRPr lang="en-US" sz="1800" dirty="0"/>
          </a:p>
          <a:p>
            <a:r>
              <a:rPr lang="en-US" sz="3000" dirty="0"/>
              <a:t>Mode of transmission for A(H7N9)</a:t>
            </a:r>
          </a:p>
          <a:p>
            <a:pPr marL="0" indent="0">
              <a:buNone/>
            </a:pPr>
            <a:endParaRPr lang="en-US" sz="1000" dirty="0"/>
          </a:p>
          <a:p>
            <a:pPr lvl="1"/>
            <a:r>
              <a:rPr lang="en-US" sz="2000" dirty="0"/>
              <a:t>Touching infected birds or environment then touching eyes, nose, mouth</a:t>
            </a:r>
          </a:p>
          <a:p>
            <a:pPr lvl="1"/>
            <a:r>
              <a:rPr lang="en-US" sz="2000" dirty="0"/>
              <a:t>droplets/particles that land in eyes, nose, or mouth </a:t>
            </a:r>
            <a:endParaRPr lang="en-US" sz="2000" strike="sngStrike" dirty="0"/>
          </a:p>
          <a:p>
            <a:pPr lvl="1"/>
            <a:r>
              <a:rPr lang="en-US" sz="2000" dirty="0"/>
              <a:t>Person-to-person spread (uncommon, non-sustained) by touching or droplets</a:t>
            </a:r>
          </a:p>
          <a:p>
            <a:pPr lvl="1"/>
            <a:endParaRPr lang="en-US" sz="3000" dirty="0"/>
          </a:p>
          <a:p>
            <a:endParaRPr lang="en-US" sz="3400" dirty="0"/>
          </a:p>
          <a:p>
            <a:endParaRPr lang="en-US" sz="3400" dirty="0"/>
          </a:p>
          <a:p>
            <a:endParaRPr lang="en-US" sz="3400" dirty="0"/>
          </a:p>
        </p:txBody>
      </p:sp>
      <p:pic>
        <p:nvPicPr>
          <p:cNvPr id="7" name="Picture 8" descr="https://d30y9cdsu7xlg0.cloudfront.net/png/170322-20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988" y="962345"/>
            <a:ext cx="679820" cy="67982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4"/>
          <a:stretch>
            <a:fillRect/>
          </a:stretch>
        </p:blipFill>
        <p:spPr>
          <a:xfrm>
            <a:off x="317111" y="5264029"/>
            <a:ext cx="2511172" cy="1593971"/>
          </a:xfrm>
          <a:prstGeom prst="rect">
            <a:avLst/>
          </a:prstGeom>
        </p:spPr>
      </p:pic>
      <p:pic>
        <p:nvPicPr>
          <p:cNvPr id="10" name="Picture 9"/>
          <p:cNvPicPr>
            <a:picLocks noChangeAspect="1"/>
          </p:cNvPicPr>
          <p:nvPr/>
        </p:nvPicPr>
        <p:blipFill rotWithShape="1">
          <a:blip r:embed="rId5"/>
          <a:srcRect t="17223" r="2784" b="5308"/>
          <a:stretch/>
        </p:blipFill>
        <p:spPr>
          <a:xfrm>
            <a:off x="6024782" y="4952999"/>
            <a:ext cx="3119218" cy="1905001"/>
          </a:xfrm>
          <a:prstGeom prst="rect">
            <a:avLst/>
          </a:prstGeom>
        </p:spPr>
      </p:pic>
    </p:spTree>
    <p:extLst>
      <p:ext uri="{BB962C8B-B14F-4D97-AF65-F5344CB8AC3E}">
        <p14:creationId xmlns:p14="http://schemas.microsoft.com/office/powerpoint/2010/main" val="6181376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0558"/>
            <a:ext cx="8543418" cy="567298"/>
          </a:xfrm>
        </p:spPr>
        <p:txBody>
          <a:bodyPr>
            <a:noAutofit/>
          </a:bodyPr>
          <a:lstStyle/>
          <a:p>
            <a:r>
              <a:rPr lang="en-US" dirty="0"/>
              <a:t>Healthcare or Nosocomial Transmission</a:t>
            </a:r>
            <a:br>
              <a:rPr lang="en-US" dirty="0"/>
            </a:br>
            <a:endParaRPr lang="en-US" dirty="0"/>
          </a:p>
        </p:txBody>
      </p:sp>
      <p:sp>
        <p:nvSpPr>
          <p:cNvPr id="3" name="Content Placeholder 2"/>
          <p:cNvSpPr>
            <a:spLocks noGrp="1"/>
          </p:cNvSpPr>
          <p:nvPr>
            <p:ph idx="1"/>
          </p:nvPr>
        </p:nvSpPr>
        <p:spPr>
          <a:xfrm>
            <a:off x="78830" y="685799"/>
            <a:ext cx="9061027" cy="5067391"/>
          </a:xfrm>
        </p:spPr>
        <p:txBody>
          <a:bodyPr>
            <a:normAutofit/>
          </a:bodyPr>
          <a:lstStyle/>
          <a:p>
            <a:pPr marL="0" indent="0">
              <a:buNone/>
            </a:pPr>
            <a:r>
              <a:rPr lang="en-US" sz="2750" dirty="0"/>
              <a:t>Healthcare or nosocomial transmission of A(H7N9) in China</a:t>
            </a:r>
          </a:p>
        </p:txBody>
      </p:sp>
      <p:pic>
        <p:nvPicPr>
          <p:cNvPr id="10" name="Picture 9"/>
          <p:cNvPicPr>
            <a:picLocks noChangeAspect="1"/>
          </p:cNvPicPr>
          <p:nvPr/>
        </p:nvPicPr>
        <p:blipFill rotWithShape="1">
          <a:blip r:embed="rId3"/>
          <a:srcRect l="13992" r="7695" b="21302"/>
          <a:stretch/>
        </p:blipFill>
        <p:spPr>
          <a:xfrm>
            <a:off x="1531561" y="4396902"/>
            <a:ext cx="5699112" cy="2132645"/>
          </a:xfrm>
          <a:prstGeom prst="rect">
            <a:avLst/>
          </a:prstGeom>
          <a:effectLst>
            <a:glow rad="63500">
              <a:schemeClr val="accent6">
                <a:satMod val="175000"/>
                <a:alpha val="40000"/>
              </a:schemeClr>
            </a:glow>
          </a:effectLst>
        </p:spPr>
      </p:pic>
      <p:pic>
        <p:nvPicPr>
          <p:cNvPr id="11" name="Picture 10"/>
          <p:cNvPicPr>
            <a:picLocks noChangeAspect="1"/>
          </p:cNvPicPr>
          <p:nvPr/>
        </p:nvPicPr>
        <p:blipFill rotWithShape="1">
          <a:blip r:embed="rId4"/>
          <a:srcRect t="6838" b="-1080"/>
          <a:stretch/>
        </p:blipFill>
        <p:spPr>
          <a:xfrm>
            <a:off x="78830" y="1784872"/>
            <a:ext cx="4271237" cy="2163806"/>
          </a:xfrm>
          <a:prstGeom prst="rect">
            <a:avLst/>
          </a:prstGeom>
          <a:effectLst>
            <a:glow rad="63500">
              <a:schemeClr val="accent6">
                <a:satMod val="175000"/>
                <a:alpha val="40000"/>
              </a:schemeClr>
            </a:glow>
          </a:effectLst>
        </p:spPr>
      </p:pic>
      <p:pic>
        <p:nvPicPr>
          <p:cNvPr id="12" name="Picture 11"/>
          <p:cNvPicPr>
            <a:picLocks noChangeAspect="1"/>
          </p:cNvPicPr>
          <p:nvPr/>
        </p:nvPicPr>
        <p:blipFill rotWithShape="1">
          <a:blip r:embed="rId5"/>
          <a:srcRect l="20045" r="2770"/>
          <a:stretch/>
        </p:blipFill>
        <p:spPr>
          <a:xfrm>
            <a:off x="4480584" y="1784872"/>
            <a:ext cx="4548403" cy="2163806"/>
          </a:xfrm>
          <a:prstGeom prst="rect">
            <a:avLst/>
          </a:prstGeom>
          <a:effectLst>
            <a:glow rad="63500">
              <a:schemeClr val="accent6">
                <a:satMod val="175000"/>
                <a:alpha val="40000"/>
              </a:schemeClr>
            </a:glow>
          </a:effectLst>
        </p:spPr>
      </p:pic>
    </p:spTree>
    <p:extLst>
      <p:ext uri="{BB962C8B-B14F-4D97-AF65-F5344CB8AC3E}">
        <p14:creationId xmlns:p14="http://schemas.microsoft.com/office/powerpoint/2010/main" val="37260471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21" y="-73832"/>
            <a:ext cx="8543418" cy="567298"/>
          </a:xfrm>
        </p:spPr>
        <p:txBody>
          <a:bodyPr/>
          <a:lstStyle/>
          <a:p>
            <a:r>
              <a:rPr lang="en-US" dirty="0"/>
              <a:t>Isolation:  Examples</a:t>
            </a:r>
          </a:p>
        </p:txBody>
      </p:sp>
      <p:sp>
        <p:nvSpPr>
          <p:cNvPr id="3" name="Content Placeholder 2"/>
          <p:cNvSpPr>
            <a:spLocks noGrp="1"/>
          </p:cNvSpPr>
          <p:nvPr>
            <p:ph idx="1"/>
          </p:nvPr>
        </p:nvSpPr>
        <p:spPr>
          <a:xfrm>
            <a:off x="833809" y="654499"/>
            <a:ext cx="7706688" cy="5098692"/>
          </a:xfrm>
        </p:spPr>
        <p:txBody>
          <a:bodyPr>
            <a:normAutofit/>
          </a:bodyPr>
          <a:lstStyle/>
          <a:p>
            <a:pPr marL="0" indent="0">
              <a:buNone/>
            </a:pPr>
            <a:r>
              <a:rPr lang="en-US" dirty="0"/>
              <a:t>MERS in the Middle East</a:t>
            </a:r>
          </a:p>
          <a:p>
            <a:r>
              <a:rPr lang="en-US" sz="2800" dirty="0"/>
              <a:t>Crowding makes isolation difficult</a:t>
            </a:r>
          </a:p>
          <a:p>
            <a:r>
              <a:rPr lang="en-US" sz="2800" dirty="0"/>
              <a:t>Improved early PPE use upon presentation and </a:t>
            </a:r>
            <a:r>
              <a:rPr lang="en-US" sz="2800" dirty="0" err="1"/>
              <a:t>cohorting</a:t>
            </a:r>
            <a:endParaRPr lang="en-US" sz="2800" dirty="0"/>
          </a:p>
          <a:p>
            <a:endParaRPr lang="en-US" dirty="0"/>
          </a:p>
        </p:txBody>
      </p:sp>
      <p:pic>
        <p:nvPicPr>
          <p:cNvPr id="5" name="Picture 4"/>
          <p:cNvPicPr>
            <a:picLocks noChangeAspect="1"/>
          </p:cNvPicPr>
          <p:nvPr/>
        </p:nvPicPr>
        <p:blipFill>
          <a:blip r:embed="rId3"/>
          <a:stretch>
            <a:fillRect/>
          </a:stretch>
        </p:blipFill>
        <p:spPr>
          <a:xfrm>
            <a:off x="2213990" y="3289223"/>
            <a:ext cx="4653965" cy="3291829"/>
          </a:xfrm>
          <a:prstGeom prst="rect">
            <a:avLst/>
          </a:prstGeom>
        </p:spPr>
      </p:pic>
      <p:sp>
        <p:nvSpPr>
          <p:cNvPr id="10" name="TextBox 9"/>
          <p:cNvSpPr txBox="1"/>
          <p:nvPr/>
        </p:nvSpPr>
        <p:spPr>
          <a:xfrm>
            <a:off x="5354180" y="6642556"/>
            <a:ext cx="3789820" cy="215444"/>
          </a:xfrm>
          <a:prstGeom prst="rect">
            <a:avLst/>
          </a:prstGeom>
          <a:noFill/>
        </p:spPr>
        <p:txBody>
          <a:bodyPr wrap="none" rtlCol="0">
            <a:spAutoFit/>
          </a:bodyPr>
          <a:lstStyle/>
          <a:p>
            <a:r>
              <a:rPr lang="en-US" sz="800" dirty="0">
                <a:solidFill>
                  <a:srgbClr val="000000"/>
                </a:solidFill>
              </a:rPr>
              <a:t>https://cilisos.my/first-ebola-now-mers-should-malaysians-worry-about-an-outbreak/</a:t>
            </a:r>
          </a:p>
        </p:txBody>
      </p:sp>
      <p:pic>
        <p:nvPicPr>
          <p:cNvPr id="6" name="Picture 8" descr="https://d30y9cdsu7xlg0.cloudfront.net/png/170322-200.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3988" y="654499"/>
            <a:ext cx="679820" cy="6798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70381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61" y="-74682"/>
            <a:ext cx="8543418" cy="567298"/>
          </a:xfrm>
        </p:spPr>
        <p:txBody>
          <a:bodyPr/>
          <a:lstStyle/>
          <a:p>
            <a:r>
              <a:rPr lang="en-US" dirty="0"/>
              <a:t>Isolation:  Examples</a:t>
            </a:r>
          </a:p>
        </p:txBody>
      </p:sp>
      <p:pic>
        <p:nvPicPr>
          <p:cNvPr id="16" name="Picture 15"/>
          <p:cNvPicPr>
            <a:picLocks noChangeAspect="1"/>
          </p:cNvPicPr>
          <p:nvPr/>
        </p:nvPicPr>
        <p:blipFill>
          <a:blip r:embed="rId3"/>
          <a:stretch>
            <a:fillRect/>
          </a:stretch>
        </p:blipFill>
        <p:spPr>
          <a:xfrm>
            <a:off x="1337103" y="2250959"/>
            <a:ext cx="6376563" cy="4386682"/>
          </a:xfrm>
          <a:prstGeom prst="rect">
            <a:avLst/>
          </a:prstGeom>
        </p:spPr>
      </p:pic>
      <p:sp>
        <p:nvSpPr>
          <p:cNvPr id="5" name="Rectangle 4"/>
          <p:cNvSpPr/>
          <p:nvPr/>
        </p:nvSpPr>
        <p:spPr>
          <a:xfrm>
            <a:off x="1337103" y="2354319"/>
            <a:ext cx="2958067" cy="1025015"/>
          </a:xfrm>
          <a:prstGeom prst="rect">
            <a:avLst/>
          </a:prstGeom>
          <a:solidFill>
            <a:schemeClr val="bg2"/>
          </a:solidFill>
          <a:ln>
            <a:solidFill>
              <a:schemeClr val="bg2"/>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9" name="Rectangle 8"/>
          <p:cNvSpPr/>
          <p:nvPr/>
        </p:nvSpPr>
        <p:spPr>
          <a:xfrm>
            <a:off x="4985813" y="2354318"/>
            <a:ext cx="2958067" cy="1025015"/>
          </a:xfrm>
          <a:prstGeom prst="rect">
            <a:avLst/>
          </a:prstGeom>
          <a:solidFill>
            <a:schemeClr val="bg2"/>
          </a:solidFill>
          <a:ln>
            <a:solidFill>
              <a:schemeClr val="bg2"/>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6" name="Picture 5"/>
          <p:cNvPicPr>
            <a:picLocks noChangeAspect="1"/>
          </p:cNvPicPr>
          <p:nvPr/>
        </p:nvPicPr>
        <p:blipFill rotWithShape="1">
          <a:blip r:embed="rId3"/>
          <a:srcRect l="56413" r="20642" b="90556"/>
          <a:stretch/>
        </p:blipFill>
        <p:spPr>
          <a:xfrm>
            <a:off x="6212578" y="2929782"/>
            <a:ext cx="1463041" cy="414238"/>
          </a:xfrm>
          <a:prstGeom prst="rect">
            <a:avLst/>
          </a:prstGeom>
        </p:spPr>
      </p:pic>
      <p:pic>
        <p:nvPicPr>
          <p:cNvPr id="7" name="Picture 6"/>
          <p:cNvPicPr>
            <a:picLocks noChangeAspect="1"/>
          </p:cNvPicPr>
          <p:nvPr/>
        </p:nvPicPr>
        <p:blipFill rotWithShape="1">
          <a:blip r:embed="rId3"/>
          <a:srcRect r="68810" b="91240"/>
          <a:stretch/>
        </p:blipFill>
        <p:spPr>
          <a:xfrm>
            <a:off x="646460" y="2995028"/>
            <a:ext cx="1988840" cy="384305"/>
          </a:xfrm>
          <a:prstGeom prst="rect">
            <a:avLst/>
          </a:prstGeom>
        </p:spPr>
      </p:pic>
      <p:sp>
        <p:nvSpPr>
          <p:cNvPr id="3" name="Content Placeholder 2"/>
          <p:cNvSpPr>
            <a:spLocks noGrp="1"/>
          </p:cNvSpPr>
          <p:nvPr>
            <p:ph idx="1"/>
          </p:nvPr>
        </p:nvSpPr>
        <p:spPr>
          <a:xfrm>
            <a:off x="833808" y="763793"/>
            <a:ext cx="7706688" cy="1935604"/>
          </a:xfrm>
        </p:spPr>
        <p:txBody>
          <a:bodyPr>
            <a:normAutofit fontScale="77500" lnSpcReduction="20000"/>
          </a:bodyPr>
          <a:lstStyle/>
          <a:p>
            <a:pPr marL="0" indent="0">
              <a:buNone/>
            </a:pPr>
            <a:r>
              <a:rPr lang="en-US" sz="4100" dirty="0"/>
              <a:t>Ebola in West Africa</a:t>
            </a:r>
          </a:p>
          <a:p>
            <a:pPr>
              <a:lnSpc>
                <a:spcPct val="120000"/>
              </a:lnSpc>
            </a:pPr>
            <a:r>
              <a:rPr lang="en-US" sz="3300" dirty="0"/>
              <a:t>Outdoor triage and isolation</a:t>
            </a:r>
          </a:p>
          <a:p>
            <a:pPr>
              <a:lnSpc>
                <a:spcPct val="120000"/>
              </a:lnSpc>
            </a:pPr>
            <a:r>
              <a:rPr lang="en-US" sz="3300" dirty="0" err="1"/>
              <a:t>Cohorting</a:t>
            </a:r>
            <a:endParaRPr lang="en-US" sz="3300" dirty="0"/>
          </a:p>
          <a:p>
            <a:pPr>
              <a:lnSpc>
                <a:spcPct val="120000"/>
              </a:lnSpc>
            </a:pPr>
            <a:r>
              <a:rPr lang="en-US" sz="3300" dirty="0"/>
              <a:t>Separate bathrooms</a:t>
            </a:r>
          </a:p>
          <a:p>
            <a:endParaRPr lang="en-US" dirty="0"/>
          </a:p>
        </p:txBody>
      </p:sp>
      <p:sp>
        <p:nvSpPr>
          <p:cNvPr id="8" name="Rectangle 7"/>
          <p:cNvSpPr/>
          <p:nvPr/>
        </p:nvSpPr>
        <p:spPr>
          <a:xfrm>
            <a:off x="3910927" y="4444300"/>
            <a:ext cx="1074886" cy="2000856"/>
          </a:xfrm>
          <a:prstGeom prst="rect">
            <a:avLst/>
          </a:prstGeom>
          <a:solidFill>
            <a:schemeClr val="bg2"/>
          </a:solidFill>
          <a:ln>
            <a:solidFill>
              <a:schemeClr val="bg2"/>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4" name="Picture 3"/>
          <p:cNvPicPr>
            <a:picLocks noChangeAspect="1"/>
          </p:cNvPicPr>
          <p:nvPr/>
        </p:nvPicPr>
        <p:blipFill rotWithShape="1">
          <a:blip r:embed="rId4"/>
          <a:srcRect t="1928" r="-6576" b="2155"/>
          <a:stretch/>
        </p:blipFill>
        <p:spPr>
          <a:xfrm>
            <a:off x="3982098" y="4428534"/>
            <a:ext cx="932543" cy="2023562"/>
          </a:xfrm>
          <a:prstGeom prst="rect">
            <a:avLst/>
          </a:prstGeom>
        </p:spPr>
      </p:pic>
      <p:pic>
        <p:nvPicPr>
          <p:cNvPr id="11" name="Picture 8" descr="https://d30y9cdsu7xlg0.cloudfront.net/png/170322-200.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3988" y="640431"/>
            <a:ext cx="679820" cy="6798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81933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29772"/>
            <a:ext cx="8543418" cy="567298"/>
          </a:xfrm>
        </p:spPr>
        <p:txBody>
          <a:bodyPr/>
          <a:lstStyle/>
          <a:p>
            <a:r>
              <a:rPr lang="en-US" dirty="0"/>
              <a:t>Inform</a:t>
            </a:r>
          </a:p>
        </p:txBody>
      </p:sp>
      <p:sp>
        <p:nvSpPr>
          <p:cNvPr id="5" name="Content Placeholder 4"/>
          <p:cNvSpPr>
            <a:spLocks noGrp="1"/>
          </p:cNvSpPr>
          <p:nvPr>
            <p:ph idx="1"/>
          </p:nvPr>
        </p:nvSpPr>
        <p:spPr>
          <a:xfrm>
            <a:off x="963168" y="755535"/>
            <a:ext cx="7734238" cy="4997656"/>
          </a:xfrm>
        </p:spPr>
        <p:txBody>
          <a:bodyPr>
            <a:normAutofit/>
          </a:bodyPr>
          <a:lstStyle/>
          <a:p>
            <a:r>
              <a:rPr lang="en-US" dirty="0"/>
              <a:t>Public health reporting systems allow case information to guide IPC response</a:t>
            </a:r>
          </a:p>
          <a:p>
            <a:pPr lvl="1"/>
            <a:r>
              <a:rPr lang="en-US" dirty="0"/>
              <a:t>Ensuring facilities with cases have sufficient IPC resources and support</a:t>
            </a:r>
          </a:p>
          <a:p>
            <a:pPr lvl="1"/>
            <a:r>
              <a:rPr lang="en-US" dirty="0"/>
              <a:t>Coordinating transfer of cases to another facility (when necessary)</a:t>
            </a:r>
          </a:p>
          <a:p>
            <a:r>
              <a:rPr lang="en-US" dirty="0"/>
              <a:t>IPC activities must be tailored based on epidemiology and number of cases</a:t>
            </a:r>
          </a:p>
          <a:p>
            <a:pPr marL="0" indent="0">
              <a:buNone/>
            </a:pPr>
            <a:endParaRPr lang="en-US" dirty="0"/>
          </a:p>
        </p:txBody>
      </p:sp>
      <p:pic>
        <p:nvPicPr>
          <p:cNvPr id="6" name="Picture 5" descr="https://d30y9cdsu7xlg0.cloudfront.net/png/232877-20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988" y="755535"/>
            <a:ext cx="714198" cy="71419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4"/>
          <a:stretch>
            <a:fillRect/>
          </a:stretch>
        </p:blipFill>
        <p:spPr>
          <a:xfrm>
            <a:off x="3403600" y="4702139"/>
            <a:ext cx="3018330" cy="2026907"/>
          </a:xfrm>
          <a:prstGeom prst="rect">
            <a:avLst/>
          </a:prstGeom>
        </p:spPr>
      </p:pic>
    </p:spTree>
    <p:extLst>
      <p:ext uri="{BB962C8B-B14F-4D97-AF65-F5344CB8AC3E}">
        <p14:creationId xmlns:p14="http://schemas.microsoft.com/office/powerpoint/2010/main" val="35211504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7359"/>
            <a:ext cx="8543418" cy="567298"/>
          </a:xfrm>
        </p:spPr>
        <p:txBody>
          <a:bodyPr/>
          <a:lstStyle/>
          <a:p>
            <a:r>
              <a:rPr lang="en-US" dirty="0"/>
              <a:t>Identify, Isolate, Inform</a:t>
            </a:r>
          </a:p>
        </p:txBody>
      </p:sp>
      <p:pic>
        <p:nvPicPr>
          <p:cNvPr id="4" name="Content Placeholder 3"/>
          <p:cNvPicPr>
            <a:picLocks noGrp="1" noChangeAspect="1"/>
          </p:cNvPicPr>
          <p:nvPr>
            <p:ph idx="1"/>
          </p:nvPr>
        </p:nvPicPr>
        <p:blipFill>
          <a:blip r:embed="rId3"/>
          <a:stretch>
            <a:fillRect/>
          </a:stretch>
        </p:blipFill>
        <p:spPr>
          <a:xfrm>
            <a:off x="771858" y="825134"/>
            <a:ext cx="8377211" cy="5099172"/>
          </a:xfrm>
          <a:prstGeom prst="rect">
            <a:avLst/>
          </a:prstGeom>
        </p:spPr>
      </p:pic>
      <p:sp>
        <p:nvSpPr>
          <p:cNvPr id="7" name="TextBox 6"/>
          <p:cNvSpPr txBox="1"/>
          <p:nvPr/>
        </p:nvSpPr>
        <p:spPr>
          <a:xfrm rot="16200000">
            <a:off x="-258772" y="1872732"/>
            <a:ext cx="928459"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Identify</a:t>
            </a:r>
          </a:p>
        </p:txBody>
      </p:sp>
      <p:sp>
        <p:nvSpPr>
          <p:cNvPr id="8" name="TextBox 7"/>
          <p:cNvSpPr txBox="1"/>
          <p:nvPr/>
        </p:nvSpPr>
        <p:spPr>
          <a:xfrm rot="16200000">
            <a:off x="-278181" y="3439523"/>
            <a:ext cx="864339"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Isolate</a:t>
            </a:r>
          </a:p>
        </p:txBody>
      </p:sp>
      <p:sp>
        <p:nvSpPr>
          <p:cNvPr id="9" name="TextBox 8"/>
          <p:cNvSpPr txBox="1"/>
          <p:nvPr/>
        </p:nvSpPr>
        <p:spPr>
          <a:xfrm rot="16200000">
            <a:off x="-217518" y="5120025"/>
            <a:ext cx="838691"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Inform</a:t>
            </a:r>
          </a:p>
        </p:txBody>
      </p:sp>
      <p:sp>
        <p:nvSpPr>
          <p:cNvPr id="10" name="TextBox 9"/>
          <p:cNvSpPr txBox="1"/>
          <p:nvPr/>
        </p:nvSpPr>
        <p:spPr>
          <a:xfrm>
            <a:off x="4960463" y="6629224"/>
            <a:ext cx="4289957" cy="215444"/>
          </a:xfrm>
          <a:prstGeom prst="rect">
            <a:avLst/>
          </a:prstGeom>
          <a:noFill/>
        </p:spPr>
        <p:txBody>
          <a:bodyPr wrap="none" rtlCol="0">
            <a:spAutoFit/>
          </a:bodyPr>
          <a:lstStyle/>
          <a:p>
            <a:r>
              <a:rPr lang="en-US" sz="800" dirty="0"/>
              <a:t>https://www1.nyc.gov/assets/doh/downloads/pdf/em/algorithm-template-infectious-disease.pdf</a:t>
            </a:r>
          </a:p>
        </p:txBody>
      </p:sp>
      <p:pic>
        <p:nvPicPr>
          <p:cNvPr id="11" name="Picture 4" descr="https://d30y9cdsu7xlg0.cloudfront.net/png/629796-200.png"/>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311503" y="1827220"/>
            <a:ext cx="460355" cy="46035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8" descr="https://d30y9cdsu7xlg0.cloudfront.net/png/170322-200.png"/>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234866" y="3438402"/>
            <a:ext cx="498938" cy="49893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0" descr="https://d30y9cdsu7xlg0.cloudfront.net/png/232877-200.png"/>
          <p:cNvPicPr>
            <a:picLocks noChangeAspect="1" noChangeArrowheads="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338655" y="5088167"/>
            <a:ext cx="405816" cy="405816"/>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1062570" y="1593168"/>
            <a:ext cx="4013524" cy="1044522"/>
          </a:xfrm>
          <a:prstGeom prst="rect">
            <a:avLst/>
          </a:prstGeom>
          <a:gradFill>
            <a:gsLst>
              <a:gs pos="0">
                <a:schemeClr val="accent1">
                  <a:tint val="100000"/>
                  <a:shade val="100000"/>
                  <a:satMod val="130000"/>
                  <a:alpha val="0"/>
                </a:schemeClr>
              </a:gs>
              <a:gs pos="0">
                <a:schemeClr val="accent1">
                  <a:tint val="50000"/>
                  <a:shade val="100000"/>
                  <a:satMod val="350000"/>
                  <a:alpha val="25000"/>
                </a:schemeClr>
              </a:gs>
            </a:gsLst>
          </a:grad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1167007" y="2637689"/>
            <a:ext cx="7858459" cy="2056169"/>
          </a:xfrm>
          <a:prstGeom prst="rect">
            <a:avLst/>
          </a:prstGeom>
          <a:gradFill>
            <a:gsLst>
              <a:gs pos="0">
                <a:schemeClr val="accent1">
                  <a:tint val="100000"/>
                  <a:shade val="100000"/>
                  <a:satMod val="130000"/>
                  <a:alpha val="0"/>
                </a:schemeClr>
              </a:gs>
              <a:gs pos="0">
                <a:schemeClr val="accent4">
                  <a:alpha val="25000"/>
                </a:schemeClr>
              </a:gs>
            </a:gsLst>
          </a:grad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6456147" y="4707947"/>
            <a:ext cx="2569319" cy="1337254"/>
          </a:xfrm>
          <a:prstGeom prst="rect">
            <a:avLst/>
          </a:prstGeom>
          <a:gradFill>
            <a:gsLst>
              <a:gs pos="0">
                <a:schemeClr val="accent1">
                  <a:tint val="100000"/>
                  <a:shade val="100000"/>
                  <a:satMod val="130000"/>
                  <a:alpha val="0"/>
                </a:schemeClr>
              </a:gs>
              <a:gs pos="0">
                <a:srgbClr val="FFC000">
                  <a:alpha val="25000"/>
                </a:srgbClr>
              </a:gs>
            </a:gsLst>
          </a:grad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11400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988" y="-80387"/>
            <a:ext cx="8543418" cy="567298"/>
          </a:xfrm>
        </p:spPr>
        <p:txBody>
          <a:bodyPr/>
          <a:lstStyle/>
          <a:p>
            <a:r>
              <a:rPr lang="en-US" dirty="0"/>
              <a:t>Outline</a:t>
            </a:r>
          </a:p>
        </p:txBody>
      </p:sp>
      <p:sp>
        <p:nvSpPr>
          <p:cNvPr id="3" name="Content Placeholder 2"/>
          <p:cNvSpPr>
            <a:spLocks noGrp="1"/>
          </p:cNvSpPr>
          <p:nvPr>
            <p:ph idx="1"/>
          </p:nvPr>
        </p:nvSpPr>
        <p:spPr>
          <a:xfrm>
            <a:off x="310897" y="938783"/>
            <a:ext cx="8564162" cy="5486401"/>
          </a:xfrm>
        </p:spPr>
        <p:txBody>
          <a:bodyPr>
            <a:normAutofit/>
          </a:bodyPr>
          <a:lstStyle/>
          <a:p>
            <a:pPr marL="0" lvl="0" indent="0">
              <a:buNone/>
            </a:pPr>
            <a:r>
              <a:rPr lang="en-US" dirty="0"/>
              <a:t>Outline</a:t>
            </a:r>
          </a:p>
          <a:p>
            <a:pPr lvl="0"/>
            <a:r>
              <a:rPr lang="en-US" sz="2800" dirty="0"/>
              <a:t>WHY: Importance of IPC preparedness</a:t>
            </a:r>
          </a:p>
          <a:p>
            <a:r>
              <a:rPr lang="en-US" sz="2800" dirty="0"/>
              <a:t>WHAT: Elements of IPC preparedness</a:t>
            </a:r>
          </a:p>
          <a:p>
            <a:pPr lvl="1"/>
            <a:r>
              <a:rPr lang="en-US" sz="2400" dirty="0"/>
              <a:t>IPC guidance and standard operating procedures (</a:t>
            </a:r>
            <a:r>
              <a:rPr lang="en-US" sz="2400" dirty="0" err="1"/>
              <a:t>SoPs</a:t>
            </a:r>
            <a:r>
              <a:rPr lang="en-US" sz="2400" dirty="0"/>
              <a:t>)</a:t>
            </a:r>
          </a:p>
          <a:p>
            <a:pPr lvl="1"/>
            <a:r>
              <a:rPr lang="en-US" sz="2400" dirty="0"/>
              <a:t>Reporting and communication systems</a:t>
            </a:r>
          </a:p>
          <a:p>
            <a:pPr lvl="1"/>
            <a:r>
              <a:rPr lang="en-US" sz="2400" dirty="0"/>
              <a:t>Staffing</a:t>
            </a:r>
          </a:p>
          <a:p>
            <a:pPr lvl="1"/>
            <a:r>
              <a:rPr lang="en-US" sz="2400" dirty="0"/>
              <a:t>Training</a:t>
            </a:r>
          </a:p>
          <a:p>
            <a:pPr lvl="1"/>
            <a:r>
              <a:rPr lang="en-US" sz="2400" dirty="0"/>
              <a:t>Isolation</a:t>
            </a:r>
          </a:p>
          <a:p>
            <a:pPr lvl="1"/>
            <a:r>
              <a:rPr lang="en-US" sz="2400" dirty="0"/>
              <a:t>Supplies</a:t>
            </a:r>
            <a:endParaRPr lang="en-US" sz="2800" dirty="0"/>
          </a:p>
          <a:p>
            <a:r>
              <a:rPr lang="en-US" sz="2800" dirty="0"/>
              <a:t>HOW: Strategies for IPC preparedness</a:t>
            </a:r>
          </a:p>
        </p:txBody>
      </p:sp>
      <p:sp>
        <p:nvSpPr>
          <p:cNvPr id="4" name="Rectangle 3"/>
          <p:cNvSpPr/>
          <p:nvPr/>
        </p:nvSpPr>
        <p:spPr>
          <a:xfrm>
            <a:off x="153988" y="2015053"/>
            <a:ext cx="8543418" cy="3545991"/>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364659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790" y="-115062"/>
            <a:ext cx="8543418" cy="723900"/>
          </a:xfrm>
        </p:spPr>
        <p:txBody>
          <a:bodyPr/>
          <a:lstStyle/>
          <a:p>
            <a:r>
              <a:rPr lang="en-US" dirty="0"/>
              <a:t>Learning Objectives</a:t>
            </a:r>
          </a:p>
        </p:txBody>
      </p:sp>
      <p:sp>
        <p:nvSpPr>
          <p:cNvPr id="3" name="Content Placeholder 2"/>
          <p:cNvSpPr>
            <a:spLocks noGrp="1"/>
          </p:cNvSpPr>
          <p:nvPr>
            <p:ph idx="1"/>
          </p:nvPr>
        </p:nvSpPr>
        <p:spPr>
          <a:xfrm>
            <a:off x="544010" y="1227227"/>
            <a:ext cx="7996487" cy="4525963"/>
          </a:xfrm>
        </p:spPr>
        <p:txBody>
          <a:bodyPr>
            <a:normAutofit/>
          </a:bodyPr>
          <a:lstStyle/>
          <a:p>
            <a:r>
              <a:rPr lang="en-US" sz="2800" dirty="0"/>
              <a:t>Describe the importance of Infection Prevention and Control (IPC) preparedness</a:t>
            </a:r>
          </a:p>
          <a:p>
            <a:endParaRPr lang="en-US" sz="2800" dirty="0"/>
          </a:p>
          <a:p>
            <a:r>
              <a:rPr lang="en-US" sz="2800" dirty="0"/>
              <a:t>Describe the elements of IPC preparedness</a:t>
            </a:r>
          </a:p>
          <a:p>
            <a:endParaRPr lang="en-US" sz="2800" dirty="0"/>
          </a:p>
          <a:p>
            <a:r>
              <a:rPr lang="en-US" sz="2800" dirty="0"/>
              <a:t>Describe different strategies for IPC preparedness </a:t>
            </a:r>
          </a:p>
        </p:txBody>
      </p:sp>
    </p:spTree>
    <p:extLst>
      <p:ext uri="{BB962C8B-B14F-4D97-AF65-F5344CB8AC3E}">
        <p14:creationId xmlns:p14="http://schemas.microsoft.com/office/powerpoint/2010/main" val="40351375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812" y="-94156"/>
            <a:ext cx="8543418" cy="567298"/>
          </a:xfrm>
        </p:spPr>
        <p:txBody>
          <a:bodyPr/>
          <a:lstStyle/>
          <a:p>
            <a:r>
              <a:rPr lang="en-US" dirty="0"/>
              <a:t>Preparedness</a:t>
            </a:r>
          </a:p>
        </p:txBody>
      </p:sp>
      <p:sp>
        <p:nvSpPr>
          <p:cNvPr id="3" name="Content Placeholder 2"/>
          <p:cNvSpPr>
            <a:spLocks noGrp="1"/>
          </p:cNvSpPr>
          <p:nvPr>
            <p:ph idx="1"/>
          </p:nvPr>
        </p:nvSpPr>
        <p:spPr>
          <a:xfrm>
            <a:off x="310897" y="818149"/>
            <a:ext cx="8229600" cy="2109057"/>
          </a:xfrm>
        </p:spPr>
        <p:txBody>
          <a:bodyPr>
            <a:normAutofit fontScale="92500"/>
          </a:bodyPr>
          <a:lstStyle/>
          <a:p>
            <a:pPr marL="0" indent="0">
              <a:buNone/>
            </a:pPr>
            <a:r>
              <a:rPr lang="en-US" sz="3300" b="1" dirty="0"/>
              <a:t>Preparedness</a:t>
            </a:r>
            <a:r>
              <a:rPr lang="en-US" sz="3300" dirty="0"/>
              <a:t>: </a:t>
            </a:r>
            <a:r>
              <a:rPr lang="en-US" dirty="0"/>
              <a:t>a continuous cycle of planning, organizing, equipping, training, exercising, evaluating, and taking corrective action in an effort to ensure effective coordination</a:t>
            </a:r>
            <a:endParaRPr lang="en-US" sz="3300" dirty="0"/>
          </a:p>
        </p:txBody>
      </p:sp>
      <p:pic>
        <p:nvPicPr>
          <p:cNvPr id="14" name="Picture 13"/>
          <p:cNvPicPr>
            <a:picLocks noChangeAspect="1"/>
          </p:cNvPicPr>
          <p:nvPr/>
        </p:nvPicPr>
        <p:blipFill>
          <a:blip r:embed="rId3"/>
          <a:stretch>
            <a:fillRect/>
          </a:stretch>
        </p:blipFill>
        <p:spPr>
          <a:xfrm>
            <a:off x="1795869" y="2756204"/>
            <a:ext cx="4048125" cy="4055779"/>
          </a:xfrm>
          <a:prstGeom prst="rect">
            <a:avLst/>
          </a:prstGeom>
        </p:spPr>
      </p:pic>
      <p:sp>
        <p:nvSpPr>
          <p:cNvPr id="7" name="Rectangle 6"/>
          <p:cNvSpPr/>
          <p:nvPr/>
        </p:nvSpPr>
        <p:spPr>
          <a:xfrm>
            <a:off x="4385521" y="3617221"/>
            <a:ext cx="968188" cy="537883"/>
          </a:xfrm>
          <a:prstGeom prst="rect">
            <a:avLst/>
          </a:pr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6639788" y="6660844"/>
            <a:ext cx="2504212" cy="215444"/>
          </a:xfrm>
          <a:prstGeom prst="rect">
            <a:avLst/>
          </a:prstGeom>
          <a:noFill/>
        </p:spPr>
        <p:txBody>
          <a:bodyPr wrap="none" rtlCol="0">
            <a:spAutoFit/>
          </a:bodyPr>
          <a:lstStyle/>
          <a:p>
            <a:r>
              <a:rPr lang="en-US" sz="800" dirty="0"/>
              <a:t>http://www.nwp.usace.army.mil/Missions/Emergency/</a:t>
            </a:r>
          </a:p>
        </p:txBody>
      </p:sp>
    </p:spTree>
    <p:extLst>
      <p:ext uri="{BB962C8B-B14F-4D97-AF65-F5344CB8AC3E}">
        <p14:creationId xmlns:p14="http://schemas.microsoft.com/office/powerpoint/2010/main" val="3639056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3545"/>
            <a:ext cx="8543418" cy="567298"/>
          </a:xfrm>
        </p:spPr>
        <p:txBody>
          <a:bodyPr/>
          <a:lstStyle/>
          <a:p>
            <a:r>
              <a:rPr lang="en-US" dirty="0"/>
              <a:t> Discussion Questions</a:t>
            </a:r>
          </a:p>
        </p:txBody>
      </p:sp>
      <p:sp>
        <p:nvSpPr>
          <p:cNvPr id="3" name="Content Placeholder 2"/>
          <p:cNvSpPr>
            <a:spLocks noGrp="1"/>
          </p:cNvSpPr>
          <p:nvPr>
            <p:ph idx="1"/>
          </p:nvPr>
        </p:nvSpPr>
        <p:spPr>
          <a:xfrm>
            <a:off x="467806" y="1675528"/>
            <a:ext cx="8229600" cy="4525963"/>
          </a:xfrm>
        </p:spPr>
        <p:txBody>
          <a:bodyPr/>
          <a:lstStyle/>
          <a:p>
            <a:r>
              <a:rPr lang="en-US" dirty="0"/>
              <a:t>Do you have national or facility-level IPC preparedness plans?</a:t>
            </a:r>
          </a:p>
          <a:p>
            <a:endParaRPr lang="en-US" dirty="0"/>
          </a:p>
          <a:p>
            <a:r>
              <a:rPr lang="en-US" dirty="0"/>
              <a:t>Who is responsible for developing these plans…and then updating or improving the plans?</a:t>
            </a:r>
          </a:p>
          <a:p>
            <a:endParaRPr lang="en-US" dirty="0"/>
          </a:p>
          <a:p>
            <a:endParaRPr lang="en-US" dirty="0"/>
          </a:p>
        </p:txBody>
      </p:sp>
      <p:pic>
        <p:nvPicPr>
          <p:cNvPr id="9" name="Picture 8"/>
          <p:cNvPicPr>
            <a:picLocks noChangeAspect="1"/>
          </p:cNvPicPr>
          <p:nvPr/>
        </p:nvPicPr>
        <p:blipFill>
          <a:blip r:embed="rId3"/>
          <a:stretch>
            <a:fillRect/>
          </a:stretch>
        </p:blipFill>
        <p:spPr>
          <a:xfrm>
            <a:off x="84804" y="483753"/>
            <a:ext cx="2422422" cy="1156862"/>
          </a:xfrm>
          <a:prstGeom prst="rect">
            <a:avLst/>
          </a:prstGeom>
        </p:spPr>
      </p:pic>
    </p:spTree>
    <p:extLst>
      <p:ext uri="{BB962C8B-B14F-4D97-AF65-F5344CB8AC3E}">
        <p14:creationId xmlns:p14="http://schemas.microsoft.com/office/powerpoint/2010/main" val="4245018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9676"/>
            <a:ext cx="8543418" cy="567298"/>
          </a:xfrm>
        </p:spPr>
        <p:txBody>
          <a:bodyPr/>
          <a:lstStyle/>
          <a:p>
            <a:r>
              <a:rPr lang="en-US" dirty="0"/>
              <a:t>IPC Preparedness Plan</a:t>
            </a:r>
          </a:p>
        </p:txBody>
      </p:sp>
      <p:sp>
        <p:nvSpPr>
          <p:cNvPr id="3" name="Content Placeholder 2"/>
          <p:cNvSpPr>
            <a:spLocks noGrp="1"/>
          </p:cNvSpPr>
          <p:nvPr>
            <p:ph idx="1"/>
          </p:nvPr>
        </p:nvSpPr>
        <p:spPr>
          <a:xfrm>
            <a:off x="310897" y="1035587"/>
            <a:ext cx="8229600" cy="4717604"/>
          </a:xfrm>
        </p:spPr>
        <p:txBody>
          <a:bodyPr>
            <a:normAutofit/>
          </a:bodyPr>
          <a:lstStyle/>
          <a:p>
            <a:r>
              <a:rPr lang="en-US" sz="2800" dirty="0"/>
              <a:t>Consider national IPC preparedness guidance</a:t>
            </a:r>
          </a:p>
          <a:p>
            <a:endParaRPr lang="en-US" sz="2400" dirty="0"/>
          </a:p>
          <a:p>
            <a:r>
              <a:rPr lang="en-US" sz="2800" dirty="0"/>
              <a:t>Consider SOPs and tools to aid implementation</a:t>
            </a:r>
          </a:p>
          <a:p>
            <a:pPr lvl="1"/>
            <a:r>
              <a:rPr lang="en-US" sz="2400" dirty="0"/>
              <a:t>Standardized case criteria and definitions</a:t>
            </a:r>
          </a:p>
          <a:p>
            <a:pPr lvl="1"/>
            <a:r>
              <a:rPr lang="en-US" sz="2400" dirty="0"/>
              <a:t>Flowcharts and algorithms for screening and clinical care</a:t>
            </a:r>
          </a:p>
          <a:p>
            <a:pPr lvl="1"/>
            <a:r>
              <a:rPr lang="en-US" sz="2400" dirty="0"/>
              <a:t>Criteria for patients needing specific transmission-based isolation precautions</a:t>
            </a:r>
            <a:endParaRPr lang="en-US" sz="2800" dirty="0"/>
          </a:p>
          <a:p>
            <a:endParaRPr lang="en-US" sz="2800" dirty="0"/>
          </a:p>
          <a:p>
            <a:r>
              <a:rPr lang="en-US" sz="2800" dirty="0"/>
              <a:t>Adapt for facility level implementation</a:t>
            </a:r>
          </a:p>
        </p:txBody>
      </p:sp>
    </p:spTree>
    <p:extLst>
      <p:ext uri="{BB962C8B-B14F-4D97-AF65-F5344CB8AC3E}">
        <p14:creationId xmlns:p14="http://schemas.microsoft.com/office/powerpoint/2010/main" val="33842720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3988" y="-110634"/>
            <a:ext cx="8543418" cy="567298"/>
          </a:xfrm>
        </p:spPr>
        <p:txBody>
          <a:bodyPr/>
          <a:lstStyle/>
          <a:p>
            <a:r>
              <a:rPr lang="en-US" dirty="0"/>
              <a:t>Communication and Reporting</a:t>
            </a:r>
          </a:p>
        </p:txBody>
      </p:sp>
      <p:sp>
        <p:nvSpPr>
          <p:cNvPr id="5" name="Content Placeholder 4"/>
          <p:cNvSpPr>
            <a:spLocks noGrp="1"/>
          </p:cNvSpPr>
          <p:nvPr>
            <p:ph idx="1"/>
          </p:nvPr>
        </p:nvSpPr>
        <p:spPr>
          <a:xfrm>
            <a:off x="153988" y="545336"/>
            <a:ext cx="8990011" cy="5207855"/>
          </a:xfrm>
        </p:spPr>
        <p:txBody>
          <a:bodyPr>
            <a:normAutofit/>
          </a:bodyPr>
          <a:lstStyle/>
          <a:p>
            <a:pPr marL="0" indent="0">
              <a:buNone/>
            </a:pPr>
            <a:r>
              <a:rPr lang="en-US" sz="3100" dirty="0"/>
              <a:t>Public Health Reporting &amp; Communication System</a:t>
            </a:r>
          </a:p>
          <a:p>
            <a:r>
              <a:rPr lang="en-US" sz="2800" dirty="0"/>
              <a:t>Consider using established or </a:t>
            </a:r>
            <a:r>
              <a:rPr lang="en-US" sz="2800" i="1" u="sng" dirty="0"/>
              <a:t>new</a:t>
            </a:r>
            <a:r>
              <a:rPr lang="en-US" sz="2800" dirty="0"/>
              <a:t> reporting mechanisms</a:t>
            </a:r>
          </a:p>
          <a:p>
            <a:r>
              <a:rPr lang="en-US" sz="2800" dirty="0"/>
              <a:t>Timeliness is critical--Established reportable disease surveillance may </a:t>
            </a:r>
            <a:r>
              <a:rPr lang="en-US" sz="2800" i="1" dirty="0"/>
              <a:t>not </a:t>
            </a:r>
            <a:r>
              <a:rPr lang="en-US" sz="2800" dirty="0"/>
              <a:t>be timely</a:t>
            </a:r>
            <a:r>
              <a:rPr lang="en-US" sz="2800" i="1" dirty="0"/>
              <a:t> </a:t>
            </a:r>
            <a:r>
              <a:rPr lang="en-US" sz="2800" dirty="0"/>
              <a:t>enough</a:t>
            </a:r>
          </a:p>
          <a:p>
            <a:r>
              <a:rPr lang="en-US" sz="2800" dirty="0"/>
              <a:t>Consider hospital-based reporting vs self-reporting by individual patients</a:t>
            </a:r>
          </a:p>
          <a:p>
            <a:endParaRPr lang="en-US" dirty="0"/>
          </a:p>
        </p:txBody>
      </p:sp>
      <p:pic>
        <p:nvPicPr>
          <p:cNvPr id="6" name="Picture 2" descr="File:Ghozt Tramp - Business Communication Duplicat model.jpg">
            <a:extLst>
              <a:ext uri="{FF2B5EF4-FFF2-40B4-BE49-F238E27FC236}">
                <a16:creationId xmlns:a16="http://schemas.microsoft.com/office/drawing/2014/main" id="{7B067F2A-2568-473F-AF69-9D828E8059E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6722"/>
          <a:stretch/>
        </p:blipFill>
        <p:spPr bwMode="auto">
          <a:xfrm>
            <a:off x="2671663" y="3943350"/>
            <a:ext cx="3691083" cy="282597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FD12CC1-DE36-4912-B00A-4254A1482B0B}"/>
              </a:ext>
            </a:extLst>
          </p:cNvPr>
          <p:cNvSpPr txBox="1"/>
          <p:nvPr/>
        </p:nvSpPr>
        <p:spPr>
          <a:xfrm>
            <a:off x="1703912" y="6642556"/>
            <a:ext cx="5890161" cy="215444"/>
          </a:xfrm>
          <a:prstGeom prst="rect">
            <a:avLst/>
          </a:prstGeom>
          <a:noFill/>
        </p:spPr>
        <p:txBody>
          <a:bodyPr wrap="square" rtlCol="0">
            <a:spAutoFit/>
          </a:bodyPr>
          <a:lstStyle/>
          <a:p>
            <a:r>
              <a:rPr lang="en-US" sz="800" dirty="0"/>
              <a:t>https://commons.wikimedia.org/wiki/File:Ghozt_Tramp_-_Business_Communication_Duplicat_model.jpg by </a:t>
            </a:r>
            <a:r>
              <a:rPr lang="en-US" sz="800" dirty="0" err="1"/>
              <a:t>Ghozt</a:t>
            </a:r>
            <a:r>
              <a:rPr lang="en-US" sz="800" dirty="0"/>
              <a:t> Tramp </a:t>
            </a:r>
          </a:p>
        </p:txBody>
      </p:sp>
    </p:spTree>
    <p:extLst>
      <p:ext uri="{BB962C8B-B14F-4D97-AF65-F5344CB8AC3E}">
        <p14:creationId xmlns:p14="http://schemas.microsoft.com/office/powerpoint/2010/main" val="10086884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409" y="-118458"/>
            <a:ext cx="8543418" cy="567298"/>
          </a:xfrm>
        </p:spPr>
        <p:txBody>
          <a:bodyPr/>
          <a:lstStyle/>
          <a:p>
            <a:r>
              <a:rPr lang="en-US" dirty="0"/>
              <a:t> Discussion Questions</a:t>
            </a:r>
          </a:p>
        </p:txBody>
      </p:sp>
      <p:sp>
        <p:nvSpPr>
          <p:cNvPr id="3" name="Content Placeholder 2"/>
          <p:cNvSpPr>
            <a:spLocks noGrp="1"/>
          </p:cNvSpPr>
          <p:nvPr>
            <p:ph idx="1"/>
          </p:nvPr>
        </p:nvSpPr>
        <p:spPr>
          <a:xfrm>
            <a:off x="467806" y="1675528"/>
            <a:ext cx="8229600" cy="4897394"/>
          </a:xfrm>
        </p:spPr>
        <p:txBody>
          <a:bodyPr>
            <a:normAutofit/>
          </a:bodyPr>
          <a:lstStyle/>
          <a:p>
            <a:r>
              <a:rPr lang="en-US" dirty="0"/>
              <a:t>How is public health information (including surveillance data) reported in your country?</a:t>
            </a:r>
          </a:p>
          <a:p>
            <a:endParaRPr lang="en-US" dirty="0"/>
          </a:p>
          <a:p>
            <a:r>
              <a:rPr lang="en-US" dirty="0"/>
              <a:t>Is that information used to guide IPC response activities?</a:t>
            </a:r>
          </a:p>
          <a:p>
            <a:endParaRPr lang="en-US" dirty="0"/>
          </a:p>
        </p:txBody>
      </p:sp>
      <p:pic>
        <p:nvPicPr>
          <p:cNvPr id="9" name="Picture 8"/>
          <p:cNvPicPr>
            <a:picLocks noChangeAspect="1"/>
          </p:cNvPicPr>
          <p:nvPr/>
        </p:nvPicPr>
        <p:blipFill>
          <a:blip r:embed="rId3"/>
          <a:stretch>
            <a:fillRect/>
          </a:stretch>
        </p:blipFill>
        <p:spPr>
          <a:xfrm>
            <a:off x="84804" y="483753"/>
            <a:ext cx="2422422" cy="1156862"/>
          </a:xfrm>
          <a:prstGeom prst="rect">
            <a:avLst/>
          </a:prstGeom>
        </p:spPr>
      </p:pic>
    </p:spTree>
    <p:extLst>
      <p:ext uri="{BB962C8B-B14F-4D97-AF65-F5344CB8AC3E}">
        <p14:creationId xmlns:p14="http://schemas.microsoft.com/office/powerpoint/2010/main" val="145100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22" y="-44805"/>
            <a:ext cx="8543418" cy="567298"/>
          </a:xfrm>
        </p:spPr>
        <p:txBody>
          <a:bodyPr/>
          <a:lstStyle/>
          <a:p>
            <a:r>
              <a:rPr lang="en-US" dirty="0"/>
              <a:t>Inform:  Examples</a:t>
            </a:r>
          </a:p>
        </p:txBody>
      </p:sp>
      <p:sp>
        <p:nvSpPr>
          <p:cNvPr id="3" name="Content Placeholder 2"/>
          <p:cNvSpPr>
            <a:spLocks noGrp="1"/>
          </p:cNvSpPr>
          <p:nvPr>
            <p:ph idx="1"/>
          </p:nvPr>
        </p:nvSpPr>
        <p:spPr>
          <a:xfrm>
            <a:off x="1047750" y="737937"/>
            <a:ext cx="7492746" cy="5015254"/>
          </a:xfrm>
        </p:spPr>
        <p:txBody>
          <a:bodyPr>
            <a:normAutofit/>
          </a:bodyPr>
          <a:lstStyle/>
          <a:p>
            <a:pPr marL="0" indent="0">
              <a:buNone/>
            </a:pPr>
            <a:r>
              <a:rPr lang="en-US" dirty="0"/>
              <a:t>A(H5N1) in Southeast Asia</a:t>
            </a:r>
          </a:p>
          <a:p>
            <a:r>
              <a:rPr lang="en-US" sz="2800" dirty="0"/>
              <a:t>Established a hotline for self-reporting</a:t>
            </a:r>
          </a:p>
          <a:p>
            <a:r>
              <a:rPr lang="en-US" sz="2800" dirty="0"/>
              <a:t>Used large-scale messaging to alert all clinicians and public health officials (i.e., </a:t>
            </a:r>
            <a:r>
              <a:rPr lang="en-US" sz="2800" dirty="0" err="1"/>
              <a:t>GeoChat</a:t>
            </a:r>
            <a:r>
              <a:rPr lang="en-US" sz="2800" dirty="0"/>
              <a:t>) </a:t>
            </a:r>
          </a:p>
          <a:p>
            <a:endParaRPr lang="en-US" dirty="0"/>
          </a:p>
        </p:txBody>
      </p:sp>
      <p:pic>
        <p:nvPicPr>
          <p:cNvPr id="4" name="Picture 3"/>
          <p:cNvPicPr>
            <a:picLocks noChangeAspect="1"/>
          </p:cNvPicPr>
          <p:nvPr/>
        </p:nvPicPr>
        <p:blipFill rotWithShape="1">
          <a:blip r:embed="rId3"/>
          <a:srcRect t="8840" b="6980"/>
          <a:stretch/>
        </p:blipFill>
        <p:spPr>
          <a:xfrm>
            <a:off x="1466545" y="3158724"/>
            <a:ext cx="5487985" cy="3464822"/>
          </a:xfrm>
          <a:prstGeom prst="rect">
            <a:avLst/>
          </a:prstGeom>
        </p:spPr>
      </p:pic>
      <p:sp>
        <p:nvSpPr>
          <p:cNvPr id="6" name="TextBox 5"/>
          <p:cNvSpPr txBox="1"/>
          <p:nvPr/>
        </p:nvSpPr>
        <p:spPr>
          <a:xfrm>
            <a:off x="6241529" y="6623546"/>
            <a:ext cx="2935419" cy="215444"/>
          </a:xfrm>
          <a:prstGeom prst="rect">
            <a:avLst/>
          </a:prstGeom>
          <a:noFill/>
        </p:spPr>
        <p:txBody>
          <a:bodyPr wrap="none" rtlCol="0">
            <a:spAutoFit/>
          </a:bodyPr>
          <a:lstStyle/>
          <a:p>
            <a:r>
              <a:rPr lang="en-US" sz="800" dirty="0"/>
              <a:t>http://blog.socialmaximizer.com/tips-to-build-social-media-trust/</a:t>
            </a:r>
          </a:p>
        </p:txBody>
      </p:sp>
      <p:pic>
        <p:nvPicPr>
          <p:cNvPr id="7" name="Picture 6" descr="https://d30y9cdsu7xlg0.cloudfront.net/png/232877-200.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9332" y="556094"/>
            <a:ext cx="714198" cy="7141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99856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489" y="-76727"/>
            <a:ext cx="8543418" cy="567298"/>
          </a:xfrm>
        </p:spPr>
        <p:txBody>
          <a:bodyPr/>
          <a:lstStyle/>
          <a:p>
            <a:r>
              <a:rPr lang="en-US" dirty="0"/>
              <a:t>Inform:  Examples</a:t>
            </a:r>
          </a:p>
        </p:txBody>
      </p:sp>
      <p:sp>
        <p:nvSpPr>
          <p:cNvPr id="3" name="Content Placeholder 2"/>
          <p:cNvSpPr>
            <a:spLocks noGrp="1"/>
          </p:cNvSpPr>
          <p:nvPr>
            <p:ph idx="1"/>
          </p:nvPr>
        </p:nvSpPr>
        <p:spPr>
          <a:xfrm>
            <a:off x="1047750" y="737937"/>
            <a:ext cx="7492746" cy="5015254"/>
          </a:xfrm>
        </p:spPr>
        <p:txBody>
          <a:bodyPr>
            <a:normAutofit/>
          </a:bodyPr>
          <a:lstStyle/>
          <a:p>
            <a:pPr marL="0" indent="0">
              <a:buNone/>
            </a:pPr>
            <a:r>
              <a:rPr lang="en-US" dirty="0"/>
              <a:t>During a plague outbreak in Southeast Africa</a:t>
            </a:r>
          </a:p>
          <a:p>
            <a:r>
              <a:rPr lang="en-US" sz="2800" dirty="0"/>
              <a:t>Limited cellular service and road access prevented communication</a:t>
            </a:r>
          </a:p>
          <a:p>
            <a:r>
              <a:rPr lang="en-US" sz="2800" dirty="0"/>
              <a:t>Used local NGO communication networks</a:t>
            </a:r>
          </a:p>
          <a:p>
            <a:endParaRPr lang="en-US" dirty="0"/>
          </a:p>
        </p:txBody>
      </p:sp>
      <p:pic>
        <p:nvPicPr>
          <p:cNvPr id="7" name="Picture 6" descr="https://d30y9cdsu7xlg0.cloudfront.net/png/232877-20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2486" y="562511"/>
            <a:ext cx="714198" cy="71419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330447A9-724D-462A-9F6A-218574C6AFFC}"/>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2838202" y="3526968"/>
            <a:ext cx="3143992" cy="3143992"/>
          </a:xfrm>
          <a:prstGeom prst="rect">
            <a:avLst/>
          </a:prstGeom>
        </p:spPr>
      </p:pic>
    </p:spTree>
    <p:extLst>
      <p:ext uri="{BB962C8B-B14F-4D97-AF65-F5344CB8AC3E}">
        <p14:creationId xmlns:p14="http://schemas.microsoft.com/office/powerpoint/2010/main" val="41556018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22" y="-67024"/>
            <a:ext cx="8543418" cy="567298"/>
          </a:xfrm>
        </p:spPr>
        <p:txBody>
          <a:bodyPr/>
          <a:lstStyle/>
          <a:p>
            <a:r>
              <a:rPr lang="en-US" dirty="0"/>
              <a:t>Communication and Reporting</a:t>
            </a:r>
          </a:p>
        </p:txBody>
      </p:sp>
      <p:sp>
        <p:nvSpPr>
          <p:cNvPr id="3" name="Content Placeholder 2"/>
          <p:cNvSpPr>
            <a:spLocks noGrp="1"/>
          </p:cNvSpPr>
          <p:nvPr>
            <p:ph idx="1"/>
          </p:nvPr>
        </p:nvSpPr>
        <p:spPr>
          <a:xfrm>
            <a:off x="868186" y="737937"/>
            <a:ext cx="7672310" cy="5015254"/>
          </a:xfrm>
        </p:spPr>
        <p:txBody>
          <a:bodyPr>
            <a:normAutofit/>
          </a:bodyPr>
          <a:lstStyle/>
          <a:p>
            <a:pPr marL="0" indent="0">
              <a:buNone/>
            </a:pPr>
            <a:r>
              <a:rPr lang="en-US" dirty="0"/>
              <a:t>United States</a:t>
            </a:r>
          </a:p>
          <a:p>
            <a:r>
              <a:rPr lang="en-US" sz="2800" dirty="0"/>
              <a:t>Email networks may help to share information about urgent public health incidents</a:t>
            </a:r>
          </a:p>
          <a:p>
            <a:endParaRPr lang="en-US" dirty="0"/>
          </a:p>
        </p:txBody>
      </p:sp>
      <p:pic>
        <p:nvPicPr>
          <p:cNvPr id="1026" name="Picture 2" descr="Health Alert Network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5230" y="3896027"/>
            <a:ext cx="2580932" cy="124745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a:stretch>
            <a:fillRect/>
          </a:stretch>
        </p:blipFill>
        <p:spPr>
          <a:xfrm>
            <a:off x="1853387" y="5239779"/>
            <a:ext cx="5144619" cy="1226610"/>
          </a:xfrm>
          <a:prstGeom prst="rect">
            <a:avLst/>
          </a:prstGeom>
        </p:spPr>
      </p:pic>
      <p:pic>
        <p:nvPicPr>
          <p:cNvPr id="6" name="Picture 5"/>
          <p:cNvPicPr>
            <a:picLocks noChangeAspect="1"/>
          </p:cNvPicPr>
          <p:nvPr/>
        </p:nvPicPr>
        <p:blipFill rotWithShape="1">
          <a:blip r:embed="rId5"/>
          <a:srcRect l="3504" t="8333"/>
          <a:stretch/>
        </p:blipFill>
        <p:spPr>
          <a:xfrm>
            <a:off x="2489200" y="2751195"/>
            <a:ext cx="4741535" cy="988737"/>
          </a:xfrm>
          <a:prstGeom prst="rect">
            <a:avLst/>
          </a:prstGeom>
        </p:spPr>
      </p:pic>
      <p:pic>
        <p:nvPicPr>
          <p:cNvPr id="7" name="Picture 6" descr="https://d30y9cdsu7xlg0.cloudfront.net/png/232877-200.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3988" y="600021"/>
            <a:ext cx="714198" cy="7141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9202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988" y="-128726"/>
            <a:ext cx="8543418" cy="567298"/>
          </a:xfrm>
        </p:spPr>
        <p:txBody>
          <a:bodyPr/>
          <a:lstStyle/>
          <a:p>
            <a:r>
              <a:rPr lang="en-US" dirty="0"/>
              <a:t>IPC Staffing</a:t>
            </a:r>
          </a:p>
        </p:txBody>
      </p:sp>
      <p:sp>
        <p:nvSpPr>
          <p:cNvPr id="3" name="Content Placeholder 2"/>
          <p:cNvSpPr>
            <a:spLocks noGrp="1"/>
          </p:cNvSpPr>
          <p:nvPr>
            <p:ph idx="1"/>
          </p:nvPr>
        </p:nvSpPr>
        <p:spPr>
          <a:xfrm>
            <a:off x="310897" y="850232"/>
            <a:ext cx="8229600" cy="4902959"/>
          </a:xfrm>
        </p:spPr>
        <p:txBody>
          <a:bodyPr>
            <a:normAutofit/>
          </a:bodyPr>
          <a:lstStyle/>
          <a:p>
            <a:pPr marL="0" indent="0">
              <a:buNone/>
            </a:pPr>
            <a:endParaRPr lang="en-US" dirty="0"/>
          </a:p>
          <a:p>
            <a:r>
              <a:rPr lang="en-US" sz="2800" dirty="0"/>
              <a:t>Who are national IPC leadership?</a:t>
            </a:r>
          </a:p>
          <a:p>
            <a:r>
              <a:rPr lang="en-US" sz="2800" dirty="0"/>
              <a:t>Consider identifying IPC leadership and staff at each facility</a:t>
            </a:r>
          </a:p>
          <a:p>
            <a:r>
              <a:rPr lang="en-US" sz="2800" dirty="0"/>
              <a:t>Consider a clinical staffing plan, ideally with dedicated staff for novel influenza cases</a:t>
            </a:r>
            <a:endParaRPr lang="en-US" sz="4400" dirty="0"/>
          </a:p>
          <a:p>
            <a:pPr marL="0" indent="0">
              <a:buNone/>
            </a:pPr>
            <a:endParaRPr lang="en-US" sz="4400" dirty="0"/>
          </a:p>
          <a:p>
            <a:pPr marL="0" indent="0">
              <a:buNone/>
            </a:pPr>
            <a:endParaRPr lang="en-US" sz="4400" b="1" dirty="0"/>
          </a:p>
        </p:txBody>
      </p:sp>
      <p:pic>
        <p:nvPicPr>
          <p:cNvPr id="5" name="Picture 3" descr="C:\Users\gqo1\AppData\Local\Microsoft\Windows\Temporary Internet Files\Content.IE5\COBTN3D2\MC900023468[1].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372865" y="3926226"/>
            <a:ext cx="1809478" cy="233943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850788" y="3786391"/>
            <a:ext cx="1068577" cy="196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830215" y="3786391"/>
            <a:ext cx="1590541" cy="196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72207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369" y="-108629"/>
            <a:ext cx="8543418" cy="567298"/>
          </a:xfrm>
        </p:spPr>
        <p:txBody>
          <a:bodyPr/>
          <a:lstStyle/>
          <a:p>
            <a:r>
              <a:rPr lang="en-US" dirty="0"/>
              <a:t>IPC Training</a:t>
            </a:r>
          </a:p>
        </p:txBody>
      </p:sp>
      <p:sp>
        <p:nvSpPr>
          <p:cNvPr id="3" name="Content Placeholder 2"/>
          <p:cNvSpPr>
            <a:spLocks noGrp="1"/>
          </p:cNvSpPr>
          <p:nvPr>
            <p:ph idx="1"/>
          </p:nvPr>
        </p:nvSpPr>
        <p:spPr>
          <a:xfrm>
            <a:off x="310897" y="946484"/>
            <a:ext cx="8229600" cy="4806707"/>
          </a:xfrm>
        </p:spPr>
        <p:txBody>
          <a:bodyPr>
            <a:normAutofit/>
          </a:bodyPr>
          <a:lstStyle/>
          <a:p>
            <a:r>
              <a:rPr lang="en-US" dirty="0"/>
              <a:t>Consider quality IPC foundation for all staff</a:t>
            </a:r>
          </a:p>
          <a:p>
            <a:r>
              <a:rPr lang="en-US" dirty="0"/>
              <a:t>Think about developing standardized training materials for IPC specific to A(H7N9)</a:t>
            </a:r>
          </a:p>
          <a:p>
            <a:r>
              <a:rPr lang="en-US" dirty="0"/>
              <a:t>National training or training-of-trainers (TOT) improves standardization</a:t>
            </a:r>
          </a:p>
          <a:p>
            <a:r>
              <a:rPr lang="en-US" dirty="0"/>
              <a:t>Multiple training methods and conduct refresher trainings are always helpful</a:t>
            </a:r>
          </a:p>
          <a:p>
            <a:pPr lvl="1"/>
            <a:endParaRPr lang="en-US" dirty="0"/>
          </a:p>
          <a:p>
            <a:pPr marL="0" indent="0">
              <a:buNone/>
            </a:pPr>
            <a:endParaRPr lang="en-US" sz="4400" b="1" dirty="0"/>
          </a:p>
        </p:txBody>
      </p:sp>
      <p:pic>
        <p:nvPicPr>
          <p:cNvPr id="6" name="Picture 2" descr="Classroom Silhouette 16:9 (HD) with transparent blackboard by AdamStanislav">
            <a:extLst>
              <a:ext uri="{FF2B5EF4-FFF2-40B4-BE49-F238E27FC236}">
                <a16:creationId xmlns:a16="http://schemas.microsoft.com/office/drawing/2014/main" id="{A3FD1BCD-7F83-4819-886E-DB85D0F9A218}"/>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5756944" y="4398271"/>
            <a:ext cx="3236330" cy="23086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35252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078" y="-108830"/>
            <a:ext cx="8543418" cy="567298"/>
          </a:xfrm>
        </p:spPr>
        <p:txBody>
          <a:bodyPr/>
          <a:lstStyle/>
          <a:p>
            <a:r>
              <a:rPr lang="en-US" dirty="0"/>
              <a:t>Outline</a:t>
            </a:r>
          </a:p>
        </p:txBody>
      </p:sp>
      <p:sp>
        <p:nvSpPr>
          <p:cNvPr id="3" name="Content Placeholder 2"/>
          <p:cNvSpPr>
            <a:spLocks noGrp="1"/>
          </p:cNvSpPr>
          <p:nvPr>
            <p:ph idx="1"/>
          </p:nvPr>
        </p:nvSpPr>
        <p:spPr>
          <a:xfrm>
            <a:off x="310897" y="938783"/>
            <a:ext cx="8564162" cy="5486401"/>
          </a:xfrm>
        </p:spPr>
        <p:txBody>
          <a:bodyPr>
            <a:normAutofit/>
          </a:bodyPr>
          <a:lstStyle/>
          <a:p>
            <a:pPr lvl="0"/>
            <a:r>
              <a:rPr lang="en-US" sz="2800" dirty="0"/>
              <a:t>WHY: Importance of IPC preparedness</a:t>
            </a:r>
          </a:p>
          <a:p>
            <a:pPr lvl="0"/>
            <a:endParaRPr lang="en-US" sz="2800" dirty="0"/>
          </a:p>
          <a:p>
            <a:r>
              <a:rPr lang="en-US" sz="2800" dirty="0"/>
              <a:t>WHAT: Elements of IPC preparedness</a:t>
            </a:r>
          </a:p>
          <a:p>
            <a:endParaRPr lang="en-US" sz="2800" dirty="0"/>
          </a:p>
          <a:p>
            <a:r>
              <a:rPr lang="en-US" sz="2800" dirty="0"/>
              <a:t>HOW: Strategies for IPC preparedness</a:t>
            </a:r>
          </a:p>
        </p:txBody>
      </p:sp>
    </p:spTree>
    <p:extLst>
      <p:ext uri="{BB962C8B-B14F-4D97-AF65-F5344CB8AC3E}">
        <p14:creationId xmlns:p14="http://schemas.microsoft.com/office/powerpoint/2010/main" val="27414127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0897" y="0"/>
            <a:ext cx="8543418" cy="567298"/>
          </a:xfrm>
        </p:spPr>
        <p:txBody>
          <a:bodyPr/>
          <a:lstStyle/>
          <a:p>
            <a:r>
              <a:rPr lang="en-US" dirty="0"/>
              <a:t>Isolation</a:t>
            </a:r>
          </a:p>
        </p:txBody>
      </p:sp>
      <p:sp>
        <p:nvSpPr>
          <p:cNvPr id="3" name="Content Placeholder 2"/>
          <p:cNvSpPr>
            <a:spLocks noGrp="1"/>
          </p:cNvSpPr>
          <p:nvPr>
            <p:ph idx="1"/>
          </p:nvPr>
        </p:nvSpPr>
        <p:spPr>
          <a:xfrm>
            <a:off x="310897" y="668063"/>
            <a:ext cx="8229600" cy="5085128"/>
          </a:xfrm>
        </p:spPr>
        <p:txBody>
          <a:bodyPr/>
          <a:lstStyle/>
          <a:p>
            <a:pPr marL="0" indent="0">
              <a:buNone/>
            </a:pPr>
            <a:r>
              <a:rPr lang="en-US" dirty="0"/>
              <a:t>Isolation rooms</a:t>
            </a:r>
          </a:p>
          <a:p>
            <a:pPr>
              <a:buFont typeface="Arial" panose="020B0604020202020204" pitchFamily="34" charset="0"/>
              <a:buChar char="•"/>
            </a:pPr>
            <a:r>
              <a:rPr lang="en-US" sz="2800" dirty="0"/>
              <a:t>Is there availability and capability of AIIR* or ventilated single isolation rooms?</a:t>
            </a:r>
          </a:p>
          <a:p>
            <a:pPr>
              <a:buFont typeface="Arial" panose="020B0604020202020204" pitchFamily="34" charset="0"/>
              <a:buChar char="•"/>
            </a:pPr>
            <a:r>
              <a:rPr lang="en-US" sz="2800" dirty="0"/>
              <a:t>Can you use available isolation rooms strategically?</a:t>
            </a:r>
          </a:p>
          <a:p>
            <a:r>
              <a:rPr lang="en-US" sz="2800" dirty="0"/>
              <a:t>Are there effective alternatives when demand is greater than availability?</a:t>
            </a:r>
          </a:p>
          <a:p>
            <a:endParaRPr lang="en-US" dirty="0"/>
          </a:p>
        </p:txBody>
      </p:sp>
      <p:sp>
        <p:nvSpPr>
          <p:cNvPr id="4" name="TextBox 3"/>
          <p:cNvSpPr txBox="1"/>
          <p:nvPr/>
        </p:nvSpPr>
        <p:spPr>
          <a:xfrm>
            <a:off x="874643" y="6519446"/>
            <a:ext cx="3297698" cy="338554"/>
          </a:xfrm>
          <a:prstGeom prst="rect">
            <a:avLst/>
          </a:prstGeom>
          <a:noFill/>
        </p:spPr>
        <p:txBody>
          <a:bodyPr wrap="none" rtlCol="0">
            <a:spAutoFit/>
          </a:bodyPr>
          <a:lstStyle/>
          <a:p>
            <a:r>
              <a:rPr lang="en-US" sz="1600" dirty="0">
                <a:latin typeface="Arial" panose="020B0604020202020204" pitchFamily="34" charset="0"/>
                <a:cs typeface="Arial" panose="020B0604020202020204" pitchFamily="34" charset="0"/>
              </a:rPr>
              <a:t>*Airborne Infection Isolation Room</a:t>
            </a:r>
          </a:p>
        </p:txBody>
      </p:sp>
    </p:spTree>
    <p:extLst>
      <p:ext uri="{BB962C8B-B14F-4D97-AF65-F5344CB8AC3E}">
        <p14:creationId xmlns:p14="http://schemas.microsoft.com/office/powerpoint/2010/main" val="30538148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91" y="-47412"/>
            <a:ext cx="8543418" cy="567298"/>
          </a:xfrm>
        </p:spPr>
        <p:txBody>
          <a:bodyPr/>
          <a:lstStyle/>
          <a:p>
            <a:r>
              <a:rPr lang="en-US" dirty="0"/>
              <a:t>Isolation</a:t>
            </a:r>
          </a:p>
        </p:txBody>
      </p:sp>
      <p:sp>
        <p:nvSpPr>
          <p:cNvPr id="3" name="Content Placeholder 2"/>
          <p:cNvSpPr>
            <a:spLocks noGrp="1"/>
          </p:cNvSpPr>
          <p:nvPr>
            <p:ph idx="1"/>
          </p:nvPr>
        </p:nvSpPr>
        <p:spPr>
          <a:xfrm>
            <a:off x="310897" y="668063"/>
            <a:ext cx="8229600" cy="5085128"/>
          </a:xfrm>
        </p:spPr>
        <p:txBody>
          <a:bodyPr/>
          <a:lstStyle/>
          <a:p>
            <a:pPr marL="0" indent="0">
              <a:buNone/>
            </a:pPr>
            <a:r>
              <a:rPr lang="en-US" dirty="0"/>
              <a:t>Isolation rooms</a:t>
            </a:r>
          </a:p>
          <a:p>
            <a:pPr>
              <a:buFont typeface="Arial" panose="020B0604020202020204" pitchFamily="34" charset="0"/>
              <a:buChar char="•"/>
            </a:pPr>
            <a:r>
              <a:rPr lang="en-US" sz="2800" dirty="0"/>
              <a:t>Make a plan for the availability and capability of isolation rooms</a:t>
            </a:r>
          </a:p>
          <a:p>
            <a:pPr>
              <a:buFont typeface="Arial" panose="020B0604020202020204" pitchFamily="34" charset="0"/>
              <a:buChar char="•"/>
            </a:pPr>
            <a:r>
              <a:rPr lang="en-US" sz="2800" dirty="0"/>
              <a:t>Use available isolation rooms strategically</a:t>
            </a:r>
          </a:p>
          <a:p>
            <a:r>
              <a:rPr lang="en-US" sz="2800" dirty="0"/>
              <a:t>Consider effective alternatives when demand is greater than availability</a:t>
            </a:r>
          </a:p>
          <a:p>
            <a:endParaRPr lang="en-US" dirty="0"/>
          </a:p>
        </p:txBody>
      </p:sp>
      <p:pic>
        <p:nvPicPr>
          <p:cNvPr id="27" name="Picture 26"/>
          <p:cNvPicPr>
            <a:picLocks noChangeAspect="1"/>
          </p:cNvPicPr>
          <p:nvPr/>
        </p:nvPicPr>
        <p:blipFill rotWithShape="1">
          <a:blip r:embed="rId3">
            <a:extLst>
              <a:ext uri="{28A0092B-C50C-407E-A947-70E740481C1C}">
                <a14:useLocalDpi xmlns:a14="http://schemas.microsoft.com/office/drawing/2010/main" val="0"/>
              </a:ext>
            </a:extLst>
          </a:blip>
          <a:srcRect b="9803"/>
          <a:stretch/>
        </p:blipFill>
        <p:spPr>
          <a:xfrm>
            <a:off x="2718288" y="3755624"/>
            <a:ext cx="3855233" cy="2846344"/>
          </a:xfrm>
          <a:prstGeom prst="rect">
            <a:avLst/>
          </a:prstGeom>
        </p:spPr>
      </p:pic>
      <p:sp>
        <p:nvSpPr>
          <p:cNvPr id="25" name="TextBox 24"/>
          <p:cNvSpPr txBox="1"/>
          <p:nvPr/>
        </p:nvSpPr>
        <p:spPr>
          <a:xfrm>
            <a:off x="3510640" y="3755478"/>
            <a:ext cx="1566721" cy="369332"/>
          </a:xfrm>
          <a:prstGeom prst="rect">
            <a:avLst/>
          </a:prstGeom>
          <a:solidFill>
            <a:srgbClr val="00B0F0"/>
          </a:solidFill>
        </p:spPr>
        <p:txBody>
          <a:bodyPr wrap="square" rtlCol="0">
            <a:spAutoFit/>
          </a:bodyPr>
          <a:lstStyle/>
          <a:p>
            <a:r>
              <a:rPr lang="en-US" b="1" dirty="0"/>
              <a:t>H7N9 patients</a:t>
            </a:r>
          </a:p>
        </p:txBody>
      </p:sp>
      <p:sp>
        <p:nvSpPr>
          <p:cNvPr id="26" name="TextBox 25"/>
          <p:cNvSpPr txBox="1"/>
          <p:nvPr/>
        </p:nvSpPr>
        <p:spPr>
          <a:xfrm>
            <a:off x="4853073" y="5836441"/>
            <a:ext cx="2157327" cy="369332"/>
          </a:xfrm>
          <a:prstGeom prst="rect">
            <a:avLst/>
          </a:prstGeom>
          <a:solidFill>
            <a:schemeClr val="accent2">
              <a:lumMod val="75000"/>
            </a:schemeClr>
          </a:solidFill>
        </p:spPr>
        <p:txBody>
          <a:bodyPr wrap="square" rtlCol="0">
            <a:spAutoFit/>
          </a:bodyPr>
          <a:lstStyle/>
          <a:p>
            <a:r>
              <a:rPr lang="en-US" b="1" dirty="0"/>
              <a:t>Non-H7N9 patients</a:t>
            </a:r>
          </a:p>
        </p:txBody>
      </p:sp>
      <p:pic>
        <p:nvPicPr>
          <p:cNvPr id="28" name="Picture 27"/>
          <p:cNvPicPr>
            <a:picLocks noChangeAspect="1"/>
          </p:cNvPicPr>
          <p:nvPr/>
        </p:nvPicPr>
        <p:blipFill rotWithShape="1">
          <a:blip r:embed="rId4" cstate="hqprint">
            <a:extLst>
              <a:ext uri="{28A0092B-C50C-407E-A947-70E740481C1C}">
                <a14:useLocalDpi xmlns:a14="http://schemas.microsoft.com/office/drawing/2010/main" val="0"/>
              </a:ext>
            </a:extLst>
          </a:blip>
          <a:srcRect l="27244" r="23831"/>
          <a:stretch/>
        </p:blipFill>
        <p:spPr>
          <a:xfrm>
            <a:off x="3995355" y="4244547"/>
            <a:ext cx="279533" cy="571356"/>
          </a:xfrm>
          <a:prstGeom prst="rect">
            <a:avLst/>
          </a:prstGeom>
        </p:spPr>
      </p:pic>
      <p:pic>
        <p:nvPicPr>
          <p:cNvPr id="29" name="Picture 28"/>
          <p:cNvPicPr>
            <a:picLocks noChangeAspect="1"/>
          </p:cNvPicPr>
          <p:nvPr/>
        </p:nvPicPr>
        <p:blipFill rotWithShape="1">
          <a:blip r:embed="rId4" cstate="hqprint">
            <a:extLst>
              <a:ext uri="{28A0092B-C50C-407E-A947-70E740481C1C}">
                <a14:useLocalDpi xmlns:a14="http://schemas.microsoft.com/office/drawing/2010/main" val="0"/>
              </a:ext>
            </a:extLst>
          </a:blip>
          <a:srcRect l="27244" r="23831"/>
          <a:stretch/>
        </p:blipFill>
        <p:spPr>
          <a:xfrm>
            <a:off x="4392466" y="4148649"/>
            <a:ext cx="279533" cy="571356"/>
          </a:xfrm>
          <a:prstGeom prst="rect">
            <a:avLst/>
          </a:prstGeom>
        </p:spPr>
      </p:pic>
      <p:pic>
        <p:nvPicPr>
          <p:cNvPr id="30" name="Picture 29"/>
          <p:cNvPicPr>
            <a:picLocks noChangeAspect="1"/>
          </p:cNvPicPr>
          <p:nvPr/>
        </p:nvPicPr>
        <p:blipFill rotWithShape="1">
          <a:blip r:embed="rId4" cstate="hqprint">
            <a:extLst>
              <a:ext uri="{28A0092B-C50C-407E-A947-70E740481C1C}">
                <a14:useLocalDpi xmlns:a14="http://schemas.microsoft.com/office/drawing/2010/main" val="0"/>
              </a:ext>
            </a:extLst>
          </a:blip>
          <a:srcRect l="27244" r="23831"/>
          <a:stretch/>
        </p:blipFill>
        <p:spPr>
          <a:xfrm>
            <a:off x="5077361" y="5196564"/>
            <a:ext cx="279533" cy="571356"/>
          </a:xfrm>
          <a:prstGeom prst="rect">
            <a:avLst/>
          </a:prstGeom>
        </p:spPr>
      </p:pic>
      <p:pic>
        <p:nvPicPr>
          <p:cNvPr id="31" name="Picture 30"/>
          <p:cNvPicPr>
            <a:picLocks noChangeAspect="1"/>
          </p:cNvPicPr>
          <p:nvPr/>
        </p:nvPicPr>
        <p:blipFill rotWithShape="1">
          <a:blip r:embed="rId4" cstate="hqprint">
            <a:extLst>
              <a:ext uri="{28A0092B-C50C-407E-A947-70E740481C1C}">
                <a14:useLocalDpi xmlns:a14="http://schemas.microsoft.com/office/drawing/2010/main" val="0"/>
              </a:ext>
            </a:extLst>
          </a:blip>
          <a:srcRect l="27244" r="23831"/>
          <a:stretch/>
        </p:blipFill>
        <p:spPr>
          <a:xfrm>
            <a:off x="5356894" y="5048387"/>
            <a:ext cx="279533" cy="571356"/>
          </a:xfrm>
          <a:prstGeom prst="rect">
            <a:avLst/>
          </a:prstGeom>
        </p:spPr>
      </p:pic>
      <p:pic>
        <p:nvPicPr>
          <p:cNvPr id="32" name="Picture 31"/>
          <p:cNvPicPr>
            <a:picLocks noChangeAspect="1"/>
          </p:cNvPicPr>
          <p:nvPr/>
        </p:nvPicPr>
        <p:blipFill rotWithShape="1">
          <a:blip r:embed="rId4" cstate="hqprint">
            <a:extLst>
              <a:ext uri="{28A0092B-C50C-407E-A947-70E740481C1C}">
                <a14:useLocalDpi xmlns:a14="http://schemas.microsoft.com/office/drawing/2010/main" val="0"/>
              </a:ext>
            </a:extLst>
          </a:blip>
          <a:srcRect l="27244" r="23831"/>
          <a:stretch/>
        </p:blipFill>
        <p:spPr>
          <a:xfrm>
            <a:off x="5636427" y="5120703"/>
            <a:ext cx="279533" cy="571356"/>
          </a:xfrm>
          <a:prstGeom prst="rect">
            <a:avLst/>
          </a:prstGeom>
        </p:spPr>
      </p:pic>
      <p:sp>
        <p:nvSpPr>
          <p:cNvPr id="11" name="TextBox 10"/>
          <p:cNvSpPr txBox="1"/>
          <p:nvPr/>
        </p:nvSpPr>
        <p:spPr>
          <a:xfrm>
            <a:off x="3510640" y="6288480"/>
            <a:ext cx="3274081" cy="461665"/>
          </a:xfrm>
          <a:prstGeom prst="rect">
            <a:avLst/>
          </a:prstGeom>
          <a:noFill/>
        </p:spPr>
        <p:txBody>
          <a:bodyPr wrap="square" rtlCol="0">
            <a:spAutoFit/>
          </a:bodyPr>
          <a:lstStyle/>
          <a:p>
            <a:r>
              <a:rPr lang="en-US" sz="2400" b="1" dirty="0" err="1"/>
              <a:t>Cohorting</a:t>
            </a:r>
            <a:endParaRPr lang="en-US" sz="2000" b="1" dirty="0"/>
          </a:p>
        </p:txBody>
      </p:sp>
    </p:spTree>
    <p:extLst>
      <p:ext uri="{BB962C8B-B14F-4D97-AF65-F5344CB8AC3E}">
        <p14:creationId xmlns:p14="http://schemas.microsoft.com/office/powerpoint/2010/main" val="17201121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988" y="-112426"/>
            <a:ext cx="8543418" cy="567298"/>
          </a:xfrm>
        </p:spPr>
        <p:txBody>
          <a:bodyPr/>
          <a:lstStyle/>
          <a:p>
            <a:r>
              <a:rPr lang="en-US" dirty="0"/>
              <a:t>Isolation</a:t>
            </a:r>
          </a:p>
        </p:txBody>
      </p:sp>
      <p:sp>
        <p:nvSpPr>
          <p:cNvPr id="3" name="Content Placeholder 2"/>
          <p:cNvSpPr>
            <a:spLocks noGrp="1"/>
          </p:cNvSpPr>
          <p:nvPr>
            <p:ph idx="1"/>
          </p:nvPr>
        </p:nvSpPr>
        <p:spPr>
          <a:xfrm>
            <a:off x="310897" y="668063"/>
            <a:ext cx="8229600" cy="5085128"/>
          </a:xfrm>
        </p:spPr>
        <p:txBody>
          <a:bodyPr/>
          <a:lstStyle/>
          <a:p>
            <a:pPr marL="0" indent="0">
              <a:buNone/>
            </a:pPr>
            <a:r>
              <a:rPr lang="en-US" dirty="0"/>
              <a:t>Isolation rooms</a:t>
            </a:r>
          </a:p>
          <a:p>
            <a:pPr>
              <a:buFont typeface="Arial" panose="020B0604020202020204" pitchFamily="34" charset="0"/>
              <a:buChar char="•"/>
            </a:pPr>
            <a:r>
              <a:rPr lang="en-US" sz="2800" dirty="0"/>
              <a:t>Make a plan for the availability and capability of isolation rooms</a:t>
            </a:r>
          </a:p>
          <a:p>
            <a:pPr>
              <a:buFont typeface="Arial" panose="020B0604020202020204" pitchFamily="34" charset="0"/>
              <a:buChar char="•"/>
            </a:pPr>
            <a:r>
              <a:rPr lang="en-US" sz="2800" dirty="0"/>
              <a:t>Use available isolation rooms strategically</a:t>
            </a:r>
          </a:p>
          <a:p>
            <a:r>
              <a:rPr lang="en-US" sz="2800" dirty="0"/>
              <a:t>Consider effective alternatives when demand is greater than availability</a:t>
            </a:r>
          </a:p>
          <a:p>
            <a:endParaRPr lang="en-US" dirty="0"/>
          </a:p>
        </p:txBody>
      </p:sp>
      <p:sp>
        <p:nvSpPr>
          <p:cNvPr id="13" name="TextBox 12"/>
          <p:cNvSpPr txBox="1"/>
          <p:nvPr/>
        </p:nvSpPr>
        <p:spPr>
          <a:xfrm>
            <a:off x="2116750" y="6250031"/>
            <a:ext cx="4617894" cy="461665"/>
          </a:xfrm>
          <a:prstGeom prst="rect">
            <a:avLst/>
          </a:prstGeom>
          <a:noFill/>
        </p:spPr>
        <p:txBody>
          <a:bodyPr wrap="square" rtlCol="0">
            <a:spAutoFit/>
          </a:bodyPr>
          <a:lstStyle/>
          <a:p>
            <a:r>
              <a:rPr lang="en-US" sz="2400" b="1" dirty="0"/>
              <a:t>Creative use of non-clinical areas</a:t>
            </a:r>
          </a:p>
        </p:txBody>
      </p:sp>
      <p:pic>
        <p:nvPicPr>
          <p:cNvPr id="6" name="Picture 5">
            <a:extLst>
              <a:ext uri="{FF2B5EF4-FFF2-40B4-BE49-F238E27FC236}">
                <a16:creationId xmlns:a16="http://schemas.microsoft.com/office/drawing/2014/main" id="{F139A21D-1BE1-4D59-99E5-5D019D2E376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54302" y="3828481"/>
            <a:ext cx="3401117" cy="2264702"/>
          </a:xfrm>
          <a:prstGeom prst="rect">
            <a:avLst/>
          </a:prstGeom>
        </p:spPr>
      </p:pic>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t="20420" r="30634" b="28708"/>
          <a:stretch/>
        </p:blipFill>
        <p:spPr>
          <a:xfrm>
            <a:off x="4425697" y="3828481"/>
            <a:ext cx="4114800" cy="2264702"/>
          </a:xfrm>
          <a:prstGeom prst="rect">
            <a:avLst/>
          </a:prstGeom>
        </p:spPr>
      </p:pic>
    </p:spTree>
    <p:extLst>
      <p:ext uri="{BB962C8B-B14F-4D97-AF65-F5344CB8AC3E}">
        <p14:creationId xmlns:p14="http://schemas.microsoft.com/office/powerpoint/2010/main" val="41034166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7251"/>
            <a:ext cx="8543418" cy="567298"/>
          </a:xfrm>
        </p:spPr>
        <p:txBody>
          <a:bodyPr/>
          <a:lstStyle/>
          <a:p>
            <a:r>
              <a:rPr lang="en-US" dirty="0"/>
              <a:t>Isolation</a:t>
            </a:r>
          </a:p>
        </p:txBody>
      </p:sp>
      <p:sp>
        <p:nvSpPr>
          <p:cNvPr id="3" name="Content Placeholder 2"/>
          <p:cNvSpPr>
            <a:spLocks noGrp="1"/>
          </p:cNvSpPr>
          <p:nvPr>
            <p:ph idx="1"/>
          </p:nvPr>
        </p:nvSpPr>
        <p:spPr>
          <a:xfrm>
            <a:off x="310897" y="668063"/>
            <a:ext cx="8229600" cy="5085128"/>
          </a:xfrm>
        </p:spPr>
        <p:txBody>
          <a:bodyPr/>
          <a:lstStyle/>
          <a:p>
            <a:pPr marL="0" indent="0">
              <a:buNone/>
            </a:pPr>
            <a:r>
              <a:rPr lang="en-US" dirty="0"/>
              <a:t>Isolation rooms</a:t>
            </a:r>
          </a:p>
          <a:p>
            <a:pPr>
              <a:buFont typeface="Arial" panose="020B0604020202020204" pitchFamily="34" charset="0"/>
              <a:buChar char="•"/>
            </a:pPr>
            <a:r>
              <a:rPr lang="en-US" sz="2800" dirty="0"/>
              <a:t>Make a plan for the availability and capability of isolation rooms</a:t>
            </a:r>
          </a:p>
          <a:p>
            <a:pPr>
              <a:buFont typeface="Arial" panose="020B0604020202020204" pitchFamily="34" charset="0"/>
              <a:buChar char="•"/>
            </a:pPr>
            <a:r>
              <a:rPr lang="en-US" sz="2800" dirty="0"/>
              <a:t>Use available isolation rooms strategically</a:t>
            </a:r>
          </a:p>
          <a:p>
            <a:r>
              <a:rPr lang="en-US" sz="2800" dirty="0"/>
              <a:t>Consider effective alternatives when demand is greater than availability</a:t>
            </a:r>
          </a:p>
          <a:p>
            <a:endParaRPr lang="en-US" dirty="0"/>
          </a:p>
        </p:txBody>
      </p:sp>
      <p:sp>
        <p:nvSpPr>
          <p:cNvPr id="7" name="TextBox 6"/>
          <p:cNvSpPr txBox="1"/>
          <p:nvPr/>
        </p:nvSpPr>
        <p:spPr>
          <a:xfrm>
            <a:off x="1745858" y="6209036"/>
            <a:ext cx="5359678" cy="461665"/>
          </a:xfrm>
          <a:prstGeom prst="rect">
            <a:avLst/>
          </a:prstGeom>
          <a:noFill/>
        </p:spPr>
        <p:txBody>
          <a:bodyPr wrap="square" rtlCol="0">
            <a:spAutoFit/>
          </a:bodyPr>
          <a:lstStyle/>
          <a:p>
            <a:r>
              <a:rPr lang="en-US" sz="2400" b="1" dirty="0"/>
              <a:t>Walls or partitions to separate patients</a:t>
            </a:r>
          </a:p>
        </p:txBody>
      </p:sp>
      <p:pic>
        <p:nvPicPr>
          <p:cNvPr id="9" name="Picture 8"/>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650888" y="3752850"/>
            <a:ext cx="2456186" cy="2456186"/>
          </a:xfrm>
          <a:prstGeom prst="rect">
            <a:avLst/>
          </a:prstGeom>
        </p:spPr>
      </p:pic>
      <p:pic>
        <p:nvPicPr>
          <p:cNvPr id="10" name="Picture 9"/>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473224" y="3905250"/>
            <a:ext cx="2952474" cy="2214356"/>
          </a:xfrm>
          <a:prstGeom prst="rect">
            <a:avLst/>
          </a:prstGeom>
        </p:spPr>
      </p:pic>
    </p:spTree>
    <p:extLst>
      <p:ext uri="{BB962C8B-B14F-4D97-AF65-F5344CB8AC3E}">
        <p14:creationId xmlns:p14="http://schemas.microsoft.com/office/powerpoint/2010/main" val="30577417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21" y="-126064"/>
            <a:ext cx="8543418" cy="567298"/>
          </a:xfrm>
        </p:spPr>
        <p:txBody>
          <a:bodyPr/>
          <a:lstStyle/>
          <a:p>
            <a:r>
              <a:rPr lang="en-US" dirty="0"/>
              <a:t>Isolation</a:t>
            </a:r>
          </a:p>
        </p:txBody>
      </p:sp>
      <p:sp>
        <p:nvSpPr>
          <p:cNvPr id="3" name="Content Placeholder 2"/>
          <p:cNvSpPr>
            <a:spLocks noGrp="1"/>
          </p:cNvSpPr>
          <p:nvPr>
            <p:ph idx="1"/>
          </p:nvPr>
        </p:nvSpPr>
        <p:spPr>
          <a:xfrm>
            <a:off x="310897" y="668063"/>
            <a:ext cx="8229600" cy="5085128"/>
          </a:xfrm>
        </p:spPr>
        <p:txBody>
          <a:bodyPr/>
          <a:lstStyle/>
          <a:p>
            <a:pPr marL="0" indent="0">
              <a:buNone/>
            </a:pPr>
            <a:r>
              <a:rPr lang="en-US" dirty="0"/>
              <a:t>Isolation rooms</a:t>
            </a:r>
          </a:p>
          <a:p>
            <a:pPr>
              <a:buFont typeface="Arial" panose="020B0604020202020204" pitchFamily="34" charset="0"/>
              <a:buChar char="•"/>
            </a:pPr>
            <a:r>
              <a:rPr lang="en-US" sz="2800" dirty="0"/>
              <a:t>Make a plan for the availability and capability of isolation rooms</a:t>
            </a:r>
          </a:p>
          <a:p>
            <a:pPr>
              <a:buFont typeface="Arial" panose="020B0604020202020204" pitchFamily="34" charset="0"/>
              <a:buChar char="•"/>
            </a:pPr>
            <a:r>
              <a:rPr lang="en-US" sz="2800" dirty="0"/>
              <a:t>Use available isolation rooms strategically</a:t>
            </a:r>
          </a:p>
          <a:p>
            <a:r>
              <a:rPr lang="en-US" sz="2800" dirty="0"/>
              <a:t>Consider effective alternatives when demand is greater than availability</a:t>
            </a:r>
          </a:p>
          <a:p>
            <a:endParaRPr lang="en-US" dirty="0"/>
          </a:p>
        </p:txBody>
      </p:sp>
      <p:pic>
        <p:nvPicPr>
          <p:cNvPr id="4" name="Picture 3"/>
          <p:cNvPicPr>
            <a:picLocks noChangeAspect="1"/>
          </p:cNvPicPr>
          <p:nvPr/>
        </p:nvPicPr>
        <p:blipFill rotWithShape="1">
          <a:blip r:embed="rId3"/>
          <a:srcRect l="8266" t="29805"/>
          <a:stretch/>
        </p:blipFill>
        <p:spPr>
          <a:xfrm>
            <a:off x="3491407" y="3886200"/>
            <a:ext cx="2634531" cy="2516963"/>
          </a:xfrm>
          <a:prstGeom prst="rect">
            <a:avLst/>
          </a:prstGeom>
        </p:spPr>
      </p:pic>
      <p:sp>
        <p:nvSpPr>
          <p:cNvPr id="6" name="TextBox 5"/>
          <p:cNvSpPr txBox="1"/>
          <p:nvPr/>
        </p:nvSpPr>
        <p:spPr>
          <a:xfrm>
            <a:off x="2767132" y="6301763"/>
            <a:ext cx="3743141" cy="461665"/>
          </a:xfrm>
          <a:prstGeom prst="rect">
            <a:avLst/>
          </a:prstGeom>
          <a:noFill/>
        </p:spPr>
        <p:txBody>
          <a:bodyPr wrap="none" rtlCol="0">
            <a:spAutoFit/>
          </a:bodyPr>
          <a:lstStyle/>
          <a:p>
            <a:r>
              <a:rPr lang="en-US" sz="2400" b="1" dirty="0"/>
              <a:t>Filters or natural ventilation</a:t>
            </a:r>
          </a:p>
        </p:txBody>
      </p:sp>
      <p:sp>
        <p:nvSpPr>
          <p:cNvPr id="5" name="TextBox 4"/>
          <p:cNvSpPr txBox="1"/>
          <p:nvPr/>
        </p:nvSpPr>
        <p:spPr>
          <a:xfrm>
            <a:off x="6510273" y="6611778"/>
            <a:ext cx="2672526" cy="492443"/>
          </a:xfrm>
          <a:prstGeom prst="rect">
            <a:avLst/>
          </a:prstGeom>
          <a:noFill/>
        </p:spPr>
        <p:txBody>
          <a:bodyPr wrap="none" rtlCol="0">
            <a:spAutoFit/>
          </a:bodyPr>
          <a:lstStyle/>
          <a:p>
            <a:r>
              <a:rPr lang="en-US" sz="800" dirty="0"/>
              <a:t>https://www.ncbi.nlm.nih.gov/books/NBK143274/#ch5.s27</a:t>
            </a:r>
          </a:p>
          <a:p>
            <a:endParaRPr lang="en-US" dirty="0"/>
          </a:p>
        </p:txBody>
      </p:sp>
      <p:sp>
        <p:nvSpPr>
          <p:cNvPr id="7" name="TextBox 6"/>
          <p:cNvSpPr txBox="1"/>
          <p:nvPr/>
        </p:nvSpPr>
        <p:spPr>
          <a:xfrm>
            <a:off x="3813869" y="5980020"/>
            <a:ext cx="1837206" cy="307777"/>
          </a:xfrm>
          <a:prstGeom prst="rect">
            <a:avLst/>
          </a:prstGeom>
          <a:solidFill>
            <a:schemeClr val="bg2"/>
          </a:solidFill>
        </p:spPr>
        <p:txBody>
          <a:bodyPr wrap="square" rtlCol="0">
            <a:spAutoFit/>
          </a:bodyPr>
          <a:lstStyle/>
          <a:p>
            <a:r>
              <a:rPr lang="en-US" sz="1400" b="1" dirty="0">
                <a:latin typeface="Arial Black" panose="020B0A04020102020204" pitchFamily="34" charset="0"/>
                <a:cs typeface="Arial" panose="020B0604020202020204" pitchFamily="34" charset="0"/>
              </a:rPr>
              <a:t>Cross-flow wind</a:t>
            </a:r>
          </a:p>
        </p:txBody>
      </p:sp>
    </p:spTree>
    <p:extLst>
      <p:ext uri="{BB962C8B-B14F-4D97-AF65-F5344CB8AC3E}">
        <p14:creationId xmlns:p14="http://schemas.microsoft.com/office/powerpoint/2010/main" val="20715616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9627"/>
            <a:ext cx="8543418" cy="567298"/>
          </a:xfrm>
        </p:spPr>
        <p:txBody>
          <a:bodyPr/>
          <a:lstStyle/>
          <a:p>
            <a:r>
              <a:rPr lang="en-US" dirty="0"/>
              <a:t>Isolation</a:t>
            </a:r>
          </a:p>
        </p:txBody>
      </p:sp>
      <p:sp>
        <p:nvSpPr>
          <p:cNvPr id="3" name="Content Placeholder 2"/>
          <p:cNvSpPr>
            <a:spLocks noGrp="1"/>
          </p:cNvSpPr>
          <p:nvPr>
            <p:ph idx="1"/>
          </p:nvPr>
        </p:nvSpPr>
        <p:spPr>
          <a:xfrm>
            <a:off x="310897" y="654518"/>
            <a:ext cx="8229600" cy="5860581"/>
          </a:xfrm>
        </p:spPr>
        <p:txBody>
          <a:bodyPr>
            <a:normAutofit/>
          </a:bodyPr>
          <a:lstStyle/>
          <a:p>
            <a:pPr marL="0" indent="0">
              <a:buNone/>
            </a:pPr>
            <a:r>
              <a:rPr lang="en-US" dirty="0"/>
              <a:t>Additional considerations for isolating cases</a:t>
            </a:r>
          </a:p>
          <a:p>
            <a:pPr marL="0" indent="0">
              <a:buNone/>
            </a:pPr>
            <a:endParaRPr lang="en-US" sz="1800" dirty="0"/>
          </a:p>
          <a:p>
            <a:r>
              <a:rPr lang="en-US" sz="2800" dirty="0"/>
              <a:t>Clinical care</a:t>
            </a:r>
          </a:p>
          <a:p>
            <a:endParaRPr lang="en-US" sz="1600" dirty="0"/>
          </a:p>
          <a:p>
            <a:r>
              <a:rPr lang="en-US" sz="2800" dirty="0"/>
              <a:t>Patient transport (within and between facilities)</a:t>
            </a:r>
          </a:p>
          <a:p>
            <a:pPr lvl="1"/>
            <a:r>
              <a:rPr lang="en-US" sz="2400" dirty="0"/>
              <a:t>PPE</a:t>
            </a:r>
          </a:p>
          <a:p>
            <a:pPr lvl="1"/>
            <a:r>
              <a:rPr lang="en-US" sz="2400" dirty="0"/>
              <a:t>Paths that minimize contact with others</a:t>
            </a:r>
          </a:p>
          <a:p>
            <a:endParaRPr lang="en-US" sz="1600" dirty="0"/>
          </a:p>
          <a:p>
            <a:r>
              <a:rPr lang="en-US" sz="2800" dirty="0"/>
              <a:t>Visitor’s policy</a:t>
            </a:r>
          </a:p>
          <a:p>
            <a:endParaRPr lang="en-US" sz="2900" dirty="0"/>
          </a:p>
        </p:txBody>
      </p:sp>
    </p:spTree>
    <p:extLst>
      <p:ext uri="{BB962C8B-B14F-4D97-AF65-F5344CB8AC3E}">
        <p14:creationId xmlns:p14="http://schemas.microsoft.com/office/powerpoint/2010/main" val="42568067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1138" y="92338"/>
            <a:ext cx="8543418" cy="567298"/>
          </a:xfrm>
        </p:spPr>
        <p:txBody>
          <a:bodyPr/>
          <a:lstStyle/>
          <a:p>
            <a:r>
              <a:rPr lang="en-US" dirty="0"/>
              <a:t> Discussion Questions</a:t>
            </a:r>
          </a:p>
        </p:txBody>
      </p:sp>
      <p:sp>
        <p:nvSpPr>
          <p:cNvPr id="3" name="Content Placeholder 2"/>
          <p:cNvSpPr>
            <a:spLocks noGrp="1"/>
          </p:cNvSpPr>
          <p:nvPr>
            <p:ph idx="1"/>
          </p:nvPr>
        </p:nvSpPr>
        <p:spPr>
          <a:xfrm>
            <a:off x="467806" y="1675528"/>
            <a:ext cx="8229600" cy="4525963"/>
          </a:xfrm>
        </p:spPr>
        <p:txBody>
          <a:bodyPr>
            <a:normAutofit/>
          </a:bodyPr>
          <a:lstStyle/>
          <a:p>
            <a:r>
              <a:rPr lang="en-US" dirty="0"/>
              <a:t>Which isolation measures have you used?</a:t>
            </a:r>
          </a:p>
          <a:p>
            <a:endParaRPr lang="en-US" dirty="0"/>
          </a:p>
          <a:p>
            <a:r>
              <a:rPr lang="en-US" dirty="0"/>
              <a:t>What challenges have you had in implementing isolation measures?</a:t>
            </a:r>
          </a:p>
          <a:p>
            <a:endParaRPr lang="en-US" dirty="0"/>
          </a:p>
          <a:p>
            <a:r>
              <a:rPr lang="en-US" dirty="0"/>
              <a:t>What could you do at your hospital if no isolations rooms were available?</a:t>
            </a:r>
          </a:p>
        </p:txBody>
      </p:sp>
      <p:pic>
        <p:nvPicPr>
          <p:cNvPr id="9" name="Picture 8"/>
          <p:cNvPicPr>
            <a:picLocks noChangeAspect="1"/>
          </p:cNvPicPr>
          <p:nvPr/>
        </p:nvPicPr>
        <p:blipFill>
          <a:blip r:embed="rId3"/>
          <a:stretch>
            <a:fillRect/>
          </a:stretch>
        </p:blipFill>
        <p:spPr>
          <a:xfrm>
            <a:off x="84804" y="483753"/>
            <a:ext cx="2422422" cy="1156862"/>
          </a:xfrm>
          <a:prstGeom prst="rect">
            <a:avLst/>
          </a:prstGeom>
        </p:spPr>
      </p:pic>
    </p:spTree>
    <p:extLst>
      <p:ext uri="{BB962C8B-B14F-4D97-AF65-F5344CB8AC3E}">
        <p14:creationId xmlns:p14="http://schemas.microsoft.com/office/powerpoint/2010/main" val="808505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2830"/>
            <a:ext cx="8543418" cy="567298"/>
          </a:xfrm>
        </p:spPr>
        <p:txBody>
          <a:bodyPr/>
          <a:lstStyle/>
          <a:p>
            <a:r>
              <a:rPr lang="en-US" dirty="0"/>
              <a:t>IPC Supplies</a:t>
            </a:r>
          </a:p>
        </p:txBody>
      </p:sp>
      <p:sp>
        <p:nvSpPr>
          <p:cNvPr id="3" name="Content Placeholder 2"/>
          <p:cNvSpPr>
            <a:spLocks noGrp="1"/>
          </p:cNvSpPr>
          <p:nvPr>
            <p:ph idx="1"/>
          </p:nvPr>
        </p:nvSpPr>
        <p:spPr>
          <a:xfrm>
            <a:off x="310897" y="474468"/>
            <a:ext cx="8229600" cy="4393030"/>
          </a:xfrm>
        </p:spPr>
        <p:txBody>
          <a:bodyPr>
            <a:normAutofit/>
          </a:bodyPr>
          <a:lstStyle/>
          <a:p>
            <a:pPr marL="0" indent="0">
              <a:buNone/>
            </a:pPr>
            <a:endParaRPr lang="en-US" dirty="0"/>
          </a:p>
          <a:p>
            <a:r>
              <a:rPr lang="en-US" sz="2800" dirty="0"/>
              <a:t>Do facilities have appropriate supplies to fulfill function? </a:t>
            </a:r>
          </a:p>
          <a:p>
            <a:endParaRPr lang="en-US" sz="1800" dirty="0"/>
          </a:p>
          <a:p>
            <a:r>
              <a:rPr lang="en-US" sz="2800" dirty="0"/>
              <a:t>Are there plans for timely procurement and distribution of supplies (e.g., stockpiling, redistribution)?</a:t>
            </a:r>
          </a:p>
          <a:p>
            <a:pPr marL="0" indent="0">
              <a:buNone/>
            </a:pPr>
            <a:endParaRPr lang="en-US" sz="4400" b="1" dirty="0"/>
          </a:p>
        </p:txBody>
      </p:sp>
      <p:pic>
        <p:nvPicPr>
          <p:cNvPr id="9" name="Picture 8">
            <a:extLst>
              <a:ext uri="{FF2B5EF4-FFF2-40B4-BE49-F238E27FC236}">
                <a16:creationId xmlns:a16="http://schemas.microsoft.com/office/drawing/2014/main" id="{D9BE3E2A-F762-42EB-9260-190024F8DEC1}"/>
              </a:ext>
            </a:extLst>
          </p:cNvPr>
          <p:cNvPicPr>
            <a:picLocks noChangeAspect="1"/>
          </p:cNvPicPr>
          <p:nvPr/>
        </p:nvPicPr>
        <p:blipFill rotWithShape="1">
          <a:blip r:embed="rId3">
            <a:extLst>
              <a:ext uri="{28A0092B-C50C-407E-A947-70E740481C1C}">
                <a14:useLocalDpi xmlns:a14="http://schemas.microsoft.com/office/drawing/2010/main" val="0"/>
              </a:ext>
            </a:extLst>
          </a:blip>
          <a:srcRect t="10824"/>
          <a:stretch/>
        </p:blipFill>
        <p:spPr>
          <a:xfrm>
            <a:off x="3774031" y="3789946"/>
            <a:ext cx="2227474" cy="2973595"/>
          </a:xfrm>
          <a:prstGeom prst="rect">
            <a:avLst/>
          </a:prstGeom>
        </p:spPr>
      </p:pic>
    </p:spTree>
    <p:extLst>
      <p:ext uri="{BB962C8B-B14F-4D97-AF65-F5344CB8AC3E}">
        <p14:creationId xmlns:p14="http://schemas.microsoft.com/office/powerpoint/2010/main" val="39765515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338" y="111388"/>
            <a:ext cx="8543418" cy="567298"/>
          </a:xfrm>
        </p:spPr>
        <p:txBody>
          <a:bodyPr/>
          <a:lstStyle/>
          <a:p>
            <a:r>
              <a:rPr lang="en-US" dirty="0"/>
              <a:t>Outline</a:t>
            </a:r>
          </a:p>
        </p:txBody>
      </p:sp>
      <p:sp>
        <p:nvSpPr>
          <p:cNvPr id="3" name="Content Placeholder 2"/>
          <p:cNvSpPr>
            <a:spLocks noGrp="1"/>
          </p:cNvSpPr>
          <p:nvPr>
            <p:ph idx="1"/>
          </p:nvPr>
        </p:nvSpPr>
        <p:spPr>
          <a:xfrm>
            <a:off x="310897" y="938783"/>
            <a:ext cx="8564162" cy="5486401"/>
          </a:xfrm>
        </p:spPr>
        <p:txBody>
          <a:bodyPr>
            <a:normAutofit/>
          </a:bodyPr>
          <a:lstStyle/>
          <a:p>
            <a:pPr marL="0" lvl="0" indent="0">
              <a:buNone/>
            </a:pPr>
            <a:r>
              <a:rPr lang="en-US" dirty="0"/>
              <a:t>Outline</a:t>
            </a:r>
          </a:p>
          <a:p>
            <a:pPr lvl="0"/>
            <a:r>
              <a:rPr lang="en-US" sz="2800" dirty="0"/>
              <a:t>WHY: Importance of IPC preparedness</a:t>
            </a:r>
          </a:p>
          <a:p>
            <a:r>
              <a:rPr lang="en-US" sz="2800" dirty="0"/>
              <a:t>WHAT: Elements of IPC preparedness</a:t>
            </a:r>
          </a:p>
          <a:p>
            <a:r>
              <a:rPr lang="en-US" sz="2800" dirty="0"/>
              <a:t>HOW: Strategies for IPC preparedness</a:t>
            </a:r>
          </a:p>
          <a:p>
            <a:pPr lvl="1"/>
            <a:r>
              <a:rPr lang="en-US" sz="2400" dirty="0"/>
              <a:t>Establish a tiered referral system</a:t>
            </a:r>
          </a:p>
          <a:p>
            <a:pPr lvl="1"/>
            <a:r>
              <a:rPr lang="en-US" sz="2400" dirty="0"/>
              <a:t>Use Ring IPC to target resources</a:t>
            </a:r>
          </a:p>
          <a:p>
            <a:pPr lvl="1"/>
            <a:r>
              <a:rPr lang="en-US" sz="2400" dirty="0"/>
              <a:t>Ensure sustainability</a:t>
            </a:r>
          </a:p>
          <a:p>
            <a:pPr lvl="1"/>
            <a:r>
              <a:rPr lang="en-US" sz="2400" dirty="0"/>
              <a:t>Build a strong IPC foundation</a:t>
            </a:r>
          </a:p>
          <a:p>
            <a:pPr lvl="1"/>
            <a:endParaRPr lang="en-US" sz="2400" dirty="0">
              <a:solidFill>
                <a:srgbClr val="FF0000"/>
              </a:solidFill>
            </a:endParaRPr>
          </a:p>
          <a:p>
            <a:endParaRPr lang="en-US" sz="2800" dirty="0"/>
          </a:p>
        </p:txBody>
      </p:sp>
      <p:sp>
        <p:nvSpPr>
          <p:cNvPr id="4" name="Rectangle 3"/>
          <p:cNvSpPr/>
          <p:nvPr/>
        </p:nvSpPr>
        <p:spPr>
          <a:xfrm>
            <a:off x="153988" y="2556588"/>
            <a:ext cx="8543418" cy="2295330"/>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015631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2989"/>
            <a:ext cx="8543418" cy="567298"/>
          </a:xfrm>
        </p:spPr>
        <p:txBody>
          <a:bodyPr>
            <a:normAutofit fontScale="90000"/>
          </a:bodyPr>
          <a:lstStyle/>
          <a:p>
            <a:r>
              <a:rPr lang="en-US" sz="2700" dirty="0"/>
              <a:t>Tiered Referral System</a:t>
            </a:r>
            <a:br>
              <a:rPr lang="en-US" dirty="0"/>
            </a:br>
            <a:endParaRPr lang="en-US" dirty="0"/>
          </a:p>
        </p:txBody>
      </p:sp>
      <p:sp>
        <p:nvSpPr>
          <p:cNvPr id="3" name="Content Placeholder 2"/>
          <p:cNvSpPr>
            <a:spLocks noGrp="1"/>
          </p:cNvSpPr>
          <p:nvPr>
            <p:ph idx="1"/>
          </p:nvPr>
        </p:nvSpPr>
        <p:spPr>
          <a:xfrm>
            <a:off x="457200" y="952500"/>
            <a:ext cx="8083296" cy="4595739"/>
          </a:xfrm>
        </p:spPr>
        <p:txBody>
          <a:bodyPr>
            <a:normAutofit/>
          </a:bodyPr>
          <a:lstStyle/>
          <a:p>
            <a:pPr marL="0" lvl="0" indent="0">
              <a:buNone/>
            </a:pPr>
            <a:r>
              <a:rPr lang="en-US" sz="2400" dirty="0"/>
              <a:t>Few cases of a highly pathogenic or novel illness (i.e., Ebola, A(H7N9))</a:t>
            </a:r>
            <a:endParaRPr lang="en-US" sz="2400" i="1" dirty="0"/>
          </a:p>
          <a:p>
            <a:endParaRPr lang="en-US" sz="2400" i="1" dirty="0"/>
          </a:p>
          <a:p>
            <a:endParaRPr lang="en-US" dirty="0"/>
          </a:p>
        </p:txBody>
      </p:sp>
      <p:cxnSp>
        <p:nvCxnSpPr>
          <p:cNvPr id="8" name="Straight Arrow Connector 7"/>
          <p:cNvCxnSpPr/>
          <p:nvPr/>
        </p:nvCxnSpPr>
        <p:spPr>
          <a:xfrm>
            <a:off x="4715623" y="5501270"/>
            <a:ext cx="914400" cy="4434"/>
          </a:xfrm>
          <a:prstGeom prst="straightConnector1">
            <a:avLst/>
          </a:prstGeom>
          <a:ln w="41275">
            <a:tailEnd type="triangle"/>
          </a:ln>
        </p:spPr>
        <p:style>
          <a:lnRef idx="2">
            <a:schemeClr val="accent1"/>
          </a:lnRef>
          <a:fillRef idx="0">
            <a:schemeClr val="accent1"/>
          </a:fillRef>
          <a:effectRef idx="1">
            <a:schemeClr val="accent1"/>
          </a:effectRef>
          <a:fontRef idx="minor">
            <a:schemeClr val="tx1"/>
          </a:fontRef>
        </p:style>
      </p:cxnSp>
      <p:sp>
        <p:nvSpPr>
          <p:cNvPr id="20" name="Content Placeholder 4"/>
          <p:cNvSpPr txBox="1">
            <a:spLocks/>
          </p:cNvSpPr>
          <p:nvPr/>
        </p:nvSpPr>
        <p:spPr>
          <a:xfrm>
            <a:off x="6563229" y="3026019"/>
            <a:ext cx="1690100" cy="666184"/>
          </a:xfrm>
          <a:prstGeom prst="rect">
            <a:avLst/>
          </a:prstGeom>
        </p:spPr>
        <p:txBody>
          <a:bodyPr vert="horz" lIns="91440" tIns="45720" rIns="91440" bIns="45720" rtlCol="0">
            <a:normAutofit/>
          </a:bodyPr>
          <a:lstStyle>
            <a:lvl1pPr marL="342900" marR="0" indent="-342900" algn="l" defTabSz="457200" rtl="0" eaLnBrk="1" fontAlgn="auto" latinLnBrk="0" hangingPunct="1">
              <a:lnSpc>
                <a:spcPct val="100000"/>
              </a:lnSpc>
              <a:spcBef>
                <a:spcPct val="20000"/>
              </a:spcBef>
              <a:spcAft>
                <a:spcPts val="0"/>
              </a:spcAft>
              <a:buClr>
                <a:srgbClr val="0070C0"/>
              </a:buClr>
              <a:buSzTx/>
              <a:buFont typeface="Arial"/>
              <a:buChar char="•"/>
              <a:tabLst/>
              <a:defRPr lang="en-US" sz="3200" kern="1200" noProof="0" dirty="0" smtClean="0">
                <a:solidFill>
                  <a:schemeClr val="tx1"/>
                </a:solidFill>
                <a:latin typeface="Arial" panose="020B0604020202020204" pitchFamily="34" charset="0"/>
                <a:ea typeface="+mn-ea"/>
                <a:cs typeface="Arial" panose="020B0604020202020204" pitchFamily="34" charset="0"/>
              </a:defRPr>
            </a:lvl1pPr>
            <a:lvl2pPr marL="742950" marR="0" indent="-285750" algn="l" defTabSz="457200" rtl="0" eaLnBrk="1" fontAlgn="auto" latinLnBrk="0" hangingPunct="1">
              <a:lnSpc>
                <a:spcPct val="100000"/>
              </a:lnSpc>
              <a:spcBef>
                <a:spcPct val="20000"/>
              </a:spcBef>
              <a:spcAft>
                <a:spcPts val="0"/>
              </a:spcAft>
              <a:buClr>
                <a:srgbClr val="333399"/>
              </a:buClr>
              <a:buSzTx/>
              <a:buFont typeface="Courier New" panose="02070309020205020404" pitchFamily="49" charset="0"/>
              <a:buChar char="­"/>
              <a:tabLst/>
              <a:defRPr lang="en-US" sz="2800" kern="1200" noProof="0" dirty="0" smtClean="0">
                <a:solidFill>
                  <a:schemeClr val="tx1"/>
                </a:solidFill>
                <a:latin typeface="Arial" panose="020B0604020202020204" pitchFamily="34" charset="0"/>
                <a:ea typeface="+mn-ea"/>
                <a:cs typeface="Arial" panose="020B0604020202020204" pitchFamily="34" charset="0"/>
              </a:defRPr>
            </a:lvl2pPr>
            <a:lvl3pPr marL="1143000" marR="0" indent="-228600" algn="l" defTabSz="457200" rtl="0" eaLnBrk="1" fontAlgn="auto" latinLnBrk="0" hangingPunct="1">
              <a:lnSpc>
                <a:spcPct val="100000"/>
              </a:lnSpc>
              <a:spcBef>
                <a:spcPct val="20000"/>
              </a:spcBef>
              <a:spcAft>
                <a:spcPts val="0"/>
              </a:spcAft>
              <a:buClr>
                <a:srgbClr val="174C7D"/>
              </a:buClr>
              <a:buSzTx/>
              <a:buFont typeface="Arial"/>
              <a:buChar char="•"/>
              <a:tabLst/>
              <a:defRPr lang="en-US" sz="2400" kern="1200" noProof="0" dirty="0" smtClean="0">
                <a:solidFill>
                  <a:schemeClr val="tx1"/>
                </a:solidFill>
                <a:latin typeface="Arial" panose="020B0604020202020204" pitchFamily="34" charset="0"/>
                <a:ea typeface="+mn-ea"/>
                <a:cs typeface="Arial" panose="020B0604020202020204" pitchFamily="34" charset="0"/>
              </a:defRPr>
            </a:lvl3pPr>
            <a:lvl4pPr marL="1600200" marR="0" indent="-228600" algn="l" defTabSz="457200" rtl="0" eaLnBrk="1" fontAlgn="auto" latinLnBrk="0" hangingPunct="1">
              <a:lnSpc>
                <a:spcPct val="100000"/>
              </a:lnSpc>
              <a:spcBef>
                <a:spcPct val="20000"/>
              </a:spcBef>
              <a:spcAft>
                <a:spcPts val="0"/>
              </a:spcAft>
              <a:buClr>
                <a:schemeClr val="accent6"/>
              </a:buClr>
              <a:buSzTx/>
              <a:buFont typeface="Arial"/>
              <a:buChar char="–"/>
              <a:tabLst/>
              <a:defRPr lang="en-US" sz="2000" kern="1200" noProof="0" dirty="0" smtClean="0">
                <a:solidFill>
                  <a:schemeClr val="tx1"/>
                </a:solidFill>
                <a:latin typeface="Arial" panose="020B0604020202020204" pitchFamily="34" charset="0"/>
                <a:ea typeface="+mn-ea"/>
                <a:cs typeface="Arial" panose="020B0604020202020204" pitchFamily="34" charset="0"/>
              </a:defRPr>
            </a:lvl4pPr>
            <a:lvl5pPr marL="2057400" marR="0" indent="-228600" algn="l" defTabSz="457200" rtl="0" eaLnBrk="1" fontAlgn="auto" latinLnBrk="0" hangingPunct="1">
              <a:lnSpc>
                <a:spcPct val="100000"/>
              </a:lnSpc>
              <a:spcBef>
                <a:spcPct val="20000"/>
              </a:spcBef>
              <a:spcAft>
                <a:spcPts val="0"/>
              </a:spcAft>
              <a:buClr>
                <a:schemeClr val="accent6"/>
              </a:buClr>
              <a:buSzPct val="80000"/>
              <a:buFont typeface="Wingdings" charset="2"/>
              <a:buChar char="§"/>
              <a:tabLst/>
              <a:defRPr lang="en-US" sz="1600" kern="1200" noProof="0" dirty="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dirty="0"/>
              <a:t>Identify</a:t>
            </a:r>
          </a:p>
          <a:p>
            <a:endParaRPr lang="en-US" dirty="0"/>
          </a:p>
        </p:txBody>
      </p:sp>
      <p:sp>
        <p:nvSpPr>
          <p:cNvPr id="21" name="Content Placeholder 4"/>
          <p:cNvSpPr txBox="1">
            <a:spLocks/>
          </p:cNvSpPr>
          <p:nvPr/>
        </p:nvSpPr>
        <p:spPr>
          <a:xfrm>
            <a:off x="6581890" y="4229087"/>
            <a:ext cx="1690100" cy="666184"/>
          </a:xfrm>
          <a:prstGeom prst="rect">
            <a:avLst/>
          </a:prstGeom>
        </p:spPr>
        <p:txBody>
          <a:bodyPr vert="horz" lIns="91440" tIns="45720" rIns="91440" bIns="45720" rtlCol="0">
            <a:normAutofit/>
          </a:bodyPr>
          <a:lstStyle>
            <a:lvl1pPr marL="342900" marR="0" indent="-342900" algn="l" defTabSz="457200" rtl="0" eaLnBrk="1" fontAlgn="auto" latinLnBrk="0" hangingPunct="1">
              <a:lnSpc>
                <a:spcPct val="100000"/>
              </a:lnSpc>
              <a:spcBef>
                <a:spcPct val="20000"/>
              </a:spcBef>
              <a:spcAft>
                <a:spcPts val="0"/>
              </a:spcAft>
              <a:buClr>
                <a:srgbClr val="0070C0"/>
              </a:buClr>
              <a:buSzTx/>
              <a:buFont typeface="Arial"/>
              <a:buChar char="•"/>
              <a:tabLst/>
              <a:defRPr lang="en-US" sz="3200" kern="1200" noProof="0" dirty="0" smtClean="0">
                <a:solidFill>
                  <a:schemeClr val="tx1"/>
                </a:solidFill>
                <a:latin typeface="Arial" panose="020B0604020202020204" pitchFamily="34" charset="0"/>
                <a:ea typeface="+mn-ea"/>
                <a:cs typeface="Arial" panose="020B0604020202020204" pitchFamily="34" charset="0"/>
              </a:defRPr>
            </a:lvl1pPr>
            <a:lvl2pPr marL="742950" marR="0" indent="-285750" algn="l" defTabSz="457200" rtl="0" eaLnBrk="1" fontAlgn="auto" latinLnBrk="0" hangingPunct="1">
              <a:lnSpc>
                <a:spcPct val="100000"/>
              </a:lnSpc>
              <a:spcBef>
                <a:spcPct val="20000"/>
              </a:spcBef>
              <a:spcAft>
                <a:spcPts val="0"/>
              </a:spcAft>
              <a:buClr>
                <a:srgbClr val="333399"/>
              </a:buClr>
              <a:buSzTx/>
              <a:buFont typeface="Courier New" panose="02070309020205020404" pitchFamily="49" charset="0"/>
              <a:buChar char="­"/>
              <a:tabLst/>
              <a:defRPr lang="en-US" sz="2800" kern="1200" noProof="0" dirty="0" smtClean="0">
                <a:solidFill>
                  <a:schemeClr val="tx1"/>
                </a:solidFill>
                <a:latin typeface="Arial" panose="020B0604020202020204" pitchFamily="34" charset="0"/>
                <a:ea typeface="+mn-ea"/>
                <a:cs typeface="Arial" panose="020B0604020202020204" pitchFamily="34" charset="0"/>
              </a:defRPr>
            </a:lvl2pPr>
            <a:lvl3pPr marL="1143000" marR="0" indent="-228600" algn="l" defTabSz="457200" rtl="0" eaLnBrk="1" fontAlgn="auto" latinLnBrk="0" hangingPunct="1">
              <a:lnSpc>
                <a:spcPct val="100000"/>
              </a:lnSpc>
              <a:spcBef>
                <a:spcPct val="20000"/>
              </a:spcBef>
              <a:spcAft>
                <a:spcPts val="0"/>
              </a:spcAft>
              <a:buClr>
                <a:srgbClr val="174C7D"/>
              </a:buClr>
              <a:buSzTx/>
              <a:buFont typeface="Arial"/>
              <a:buChar char="•"/>
              <a:tabLst/>
              <a:defRPr lang="en-US" sz="2400" kern="1200" noProof="0" dirty="0" smtClean="0">
                <a:solidFill>
                  <a:schemeClr val="tx1"/>
                </a:solidFill>
                <a:latin typeface="Arial" panose="020B0604020202020204" pitchFamily="34" charset="0"/>
                <a:ea typeface="+mn-ea"/>
                <a:cs typeface="Arial" panose="020B0604020202020204" pitchFamily="34" charset="0"/>
              </a:defRPr>
            </a:lvl3pPr>
            <a:lvl4pPr marL="1600200" marR="0" indent="-228600" algn="l" defTabSz="457200" rtl="0" eaLnBrk="1" fontAlgn="auto" latinLnBrk="0" hangingPunct="1">
              <a:lnSpc>
                <a:spcPct val="100000"/>
              </a:lnSpc>
              <a:spcBef>
                <a:spcPct val="20000"/>
              </a:spcBef>
              <a:spcAft>
                <a:spcPts val="0"/>
              </a:spcAft>
              <a:buClr>
                <a:schemeClr val="accent6"/>
              </a:buClr>
              <a:buSzTx/>
              <a:buFont typeface="Arial"/>
              <a:buChar char="–"/>
              <a:tabLst/>
              <a:defRPr lang="en-US" sz="2000" kern="1200" noProof="0" dirty="0" smtClean="0">
                <a:solidFill>
                  <a:schemeClr val="tx1"/>
                </a:solidFill>
                <a:latin typeface="Arial" panose="020B0604020202020204" pitchFamily="34" charset="0"/>
                <a:ea typeface="+mn-ea"/>
                <a:cs typeface="Arial" panose="020B0604020202020204" pitchFamily="34" charset="0"/>
              </a:defRPr>
            </a:lvl4pPr>
            <a:lvl5pPr marL="2057400" marR="0" indent="-228600" algn="l" defTabSz="457200" rtl="0" eaLnBrk="1" fontAlgn="auto" latinLnBrk="0" hangingPunct="1">
              <a:lnSpc>
                <a:spcPct val="100000"/>
              </a:lnSpc>
              <a:spcBef>
                <a:spcPct val="20000"/>
              </a:spcBef>
              <a:spcAft>
                <a:spcPts val="0"/>
              </a:spcAft>
              <a:buClr>
                <a:schemeClr val="accent6"/>
              </a:buClr>
              <a:buSzPct val="80000"/>
              <a:buFont typeface="Wingdings" charset="2"/>
              <a:buChar char="§"/>
              <a:tabLst/>
              <a:defRPr lang="en-US" sz="1600" kern="1200" noProof="0" dirty="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dirty="0"/>
              <a:t>Isolate</a:t>
            </a:r>
          </a:p>
          <a:p>
            <a:endParaRPr lang="en-US" dirty="0"/>
          </a:p>
        </p:txBody>
      </p:sp>
      <p:sp>
        <p:nvSpPr>
          <p:cNvPr id="22" name="Content Placeholder 4"/>
          <p:cNvSpPr txBox="1">
            <a:spLocks/>
          </p:cNvSpPr>
          <p:nvPr/>
        </p:nvSpPr>
        <p:spPr>
          <a:xfrm>
            <a:off x="6581890" y="5464950"/>
            <a:ext cx="1690100" cy="666184"/>
          </a:xfrm>
          <a:prstGeom prst="rect">
            <a:avLst/>
          </a:prstGeom>
        </p:spPr>
        <p:txBody>
          <a:bodyPr vert="horz" lIns="91440" tIns="45720" rIns="91440" bIns="45720" rtlCol="0">
            <a:normAutofit/>
          </a:bodyPr>
          <a:lstStyle>
            <a:lvl1pPr marL="342900" marR="0" indent="-342900" algn="l" defTabSz="457200" rtl="0" eaLnBrk="1" fontAlgn="auto" latinLnBrk="0" hangingPunct="1">
              <a:lnSpc>
                <a:spcPct val="100000"/>
              </a:lnSpc>
              <a:spcBef>
                <a:spcPct val="20000"/>
              </a:spcBef>
              <a:spcAft>
                <a:spcPts val="0"/>
              </a:spcAft>
              <a:buClr>
                <a:srgbClr val="0070C0"/>
              </a:buClr>
              <a:buSzTx/>
              <a:buFont typeface="Arial"/>
              <a:buChar char="•"/>
              <a:tabLst/>
              <a:defRPr lang="en-US" sz="3200" kern="1200" noProof="0" dirty="0" smtClean="0">
                <a:solidFill>
                  <a:schemeClr val="tx1"/>
                </a:solidFill>
                <a:latin typeface="Arial" panose="020B0604020202020204" pitchFamily="34" charset="0"/>
                <a:ea typeface="+mn-ea"/>
                <a:cs typeface="Arial" panose="020B0604020202020204" pitchFamily="34" charset="0"/>
              </a:defRPr>
            </a:lvl1pPr>
            <a:lvl2pPr marL="742950" marR="0" indent="-285750" algn="l" defTabSz="457200" rtl="0" eaLnBrk="1" fontAlgn="auto" latinLnBrk="0" hangingPunct="1">
              <a:lnSpc>
                <a:spcPct val="100000"/>
              </a:lnSpc>
              <a:spcBef>
                <a:spcPct val="20000"/>
              </a:spcBef>
              <a:spcAft>
                <a:spcPts val="0"/>
              </a:spcAft>
              <a:buClr>
                <a:srgbClr val="333399"/>
              </a:buClr>
              <a:buSzTx/>
              <a:buFont typeface="Courier New" panose="02070309020205020404" pitchFamily="49" charset="0"/>
              <a:buChar char="­"/>
              <a:tabLst/>
              <a:defRPr lang="en-US" sz="2800" kern="1200" noProof="0" dirty="0" smtClean="0">
                <a:solidFill>
                  <a:schemeClr val="tx1"/>
                </a:solidFill>
                <a:latin typeface="Arial" panose="020B0604020202020204" pitchFamily="34" charset="0"/>
                <a:ea typeface="+mn-ea"/>
                <a:cs typeface="Arial" panose="020B0604020202020204" pitchFamily="34" charset="0"/>
              </a:defRPr>
            </a:lvl2pPr>
            <a:lvl3pPr marL="1143000" marR="0" indent="-228600" algn="l" defTabSz="457200" rtl="0" eaLnBrk="1" fontAlgn="auto" latinLnBrk="0" hangingPunct="1">
              <a:lnSpc>
                <a:spcPct val="100000"/>
              </a:lnSpc>
              <a:spcBef>
                <a:spcPct val="20000"/>
              </a:spcBef>
              <a:spcAft>
                <a:spcPts val="0"/>
              </a:spcAft>
              <a:buClr>
                <a:srgbClr val="174C7D"/>
              </a:buClr>
              <a:buSzTx/>
              <a:buFont typeface="Arial"/>
              <a:buChar char="•"/>
              <a:tabLst/>
              <a:defRPr lang="en-US" sz="2400" kern="1200" noProof="0" dirty="0" smtClean="0">
                <a:solidFill>
                  <a:schemeClr val="tx1"/>
                </a:solidFill>
                <a:latin typeface="Arial" panose="020B0604020202020204" pitchFamily="34" charset="0"/>
                <a:ea typeface="+mn-ea"/>
                <a:cs typeface="Arial" panose="020B0604020202020204" pitchFamily="34" charset="0"/>
              </a:defRPr>
            </a:lvl3pPr>
            <a:lvl4pPr marL="1600200" marR="0" indent="-228600" algn="l" defTabSz="457200" rtl="0" eaLnBrk="1" fontAlgn="auto" latinLnBrk="0" hangingPunct="1">
              <a:lnSpc>
                <a:spcPct val="100000"/>
              </a:lnSpc>
              <a:spcBef>
                <a:spcPct val="20000"/>
              </a:spcBef>
              <a:spcAft>
                <a:spcPts val="0"/>
              </a:spcAft>
              <a:buClr>
                <a:schemeClr val="accent6"/>
              </a:buClr>
              <a:buSzTx/>
              <a:buFont typeface="Arial"/>
              <a:buChar char="–"/>
              <a:tabLst/>
              <a:defRPr lang="en-US" sz="2000" kern="1200" noProof="0" dirty="0" smtClean="0">
                <a:solidFill>
                  <a:schemeClr val="tx1"/>
                </a:solidFill>
                <a:latin typeface="Arial" panose="020B0604020202020204" pitchFamily="34" charset="0"/>
                <a:ea typeface="+mn-ea"/>
                <a:cs typeface="Arial" panose="020B0604020202020204" pitchFamily="34" charset="0"/>
              </a:defRPr>
            </a:lvl4pPr>
            <a:lvl5pPr marL="2057400" marR="0" indent="-228600" algn="l" defTabSz="457200" rtl="0" eaLnBrk="1" fontAlgn="auto" latinLnBrk="0" hangingPunct="1">
              <a:lnSpc>
                <a:spcPct val="100000"/>
              </a:lnSpc>
              <a:spcBef>
                <a:spcPct val="20000"/>
              </a:spcBef>
              <a:spcAft>
                <a:spcPts val="0"/>
              </a:spcAft>
              <a:buClr>
                <a:schemeClr val="accent6"/>
              </a:buClr>
              <a:buSzPct val="80000"/>
              <a:buFont typeface="Wingdings" charset="2"/>
              <a:buChar char="§"/>
              <a:tabLst/>
              <a:defRPr lang="en-US" sz="1600" kern="1200" noProof="0" dirty="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dirty="0"/>
              <a:t>Inform</a:t>
            </a:r>
          </a:p>
          <a:p>
            <a:endParaRPr lang="en-US" dirty="0"/>
          </a:p>
        </p:txBody>
      </p:sp>
      <p:sp>
        <p:nvSpPr>
          <p:cNvPr id="24" name="Curved Down Arrow 23"/>
          <p:cNvSpPr/>
          <p:nvPr/>
        </p:nvSpPr>
        <p:spPr>
          <a:xfrm rot="5400000">
            <a:off x="7674573" y="3680383"/>
            <a:ext cx="1356054" cy="458444"/>
          </a:xfrm>
          <a:prstGeom prst="curvedDownArrow">
            <a:avLst/>
          </a:prstGeom>
          <a:solidFill>
            <a:schemeClr val="bg2">
              <a:lumMod val="65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chemeClr val="tx1"/>
              </a:solidFill>
            </a:endParaRPr>
          </a:p>
        </p:txBody>
      </p:sp>
      <p:sp>
        <p:nvSpPr>
          <p:cNvPr id="25" name="Curved Down Arrow 24"/>
          <p:cNvSpPr/>
          <p:nvPr/>
        </p:nvSpPr>
        <p:spPr>
          <a:xfrm rot="5400000">
            <a:off x="7685325" y="5040774"/>
            <a:ext cx="1313822" cy="458444"/>
          </a:xfrm>
          <a:prstGeom prst="curvedDownArrow">
            <a:avLst/>
          </a:prstGeom>
          <a:solidFill>
            <a:schemeClr val="bg2">
              <a:lumMod val="65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chemeClr val="tx1"/>
              </a:solidFill>
            </a:endParaRPr>
          </a:p>
        </p:txBody>
      </p:sp>
      <p:sp>
        <p:nvSpPr>
          <p:cNvPr id="26" name="Rectangle 25"/>
          <p:cNvSpPr/>
          <p:nvPr/>
        </p:nvSpPr>
        <p:spPr>
          <a:xfrm>
            <a:off x="5649522" y="2882493"/>
            <a:ext cx="3307866" cy="3428412"/>
          </a:xfrm>
          <a:prstGeom prst="rect">
            <a:avLst/>
          </a:prstGeom>
          <a:noFill/>
          <a:ln w="28575">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aphicFrame>
        <p:nvGraphicFramePr>
          <p:cNvPr id="27" name="Diagram 26"/>
          <p:cNvGraphicFramePr/>
          <p:nvPr>
            <p:extLst>
              <p:ext uri="{D42A27DB-BD31-4B8C-83A1-F6EECF244321}">
                <p14:modId xmlns:p14="http://schemas.microsoft.com/office/powerpoint/2010/main" val="1019445229"/>
              </p:ext>
            </p:extLst>
          </p:nvPr>
        </p:nvGraphicFramePr>
        <p:xfrm>
          <a:off x="153988" y="2411249"/>
          <a:ext cx="4562391"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29" name="Straight Connector 28"/>
          <p:cNvCxnSpPr/>
          <p:nvPr/>
        </p:nvCxnSpPr>
        <p:spPr>
          <a:xfrm>
            <a:off x="1086523" y="4540663"/>
            <a:ext cx="2097741" cy="10758"/>
          </a:xfrm>
          <a:prstGeom prst="line">
            <a:avLst/>
          </a:prstGeom>
          <a:ln>
            <a:solidFill>
              <a:schemeClr val="accent4"/>
            </a:solidFill>
          </a:ln>
        </p:spPr>
        <p:style>
          <a:lnRef idx="2">
            <a:schemeClr val="accent1"/>
          </a:lnRef>
          <a:fillRef idx="0">
            <a:schemeClr val="accent1"/>
          </a:fillRef>
          <a:effectRef idx="1">
            <a:schemeClr val="accent1"/>
          </a:effectRef>
          <a:fontRef idx="minor">
            <a:schemeClr val="tx1"/>
          </a:fontRef>
        </p:style>
      </p:cxnSp>
      <p:pic>
        <p:nvPicPr>
          <p:cNvPr id="15" name="Picture 10" descr="https://d30y9cdsu7xlg0.cloudfront.net/png/232877-200.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62656" y="5415653"/>
            <a:ext cx="587851" cy="587851"/>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99785C30-9BF1-4BD8-A9E6-15D3D94529B3}"/>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5819091" y="3013858"/>
            <a:ext cx="743461" cy="743461"/>
          </a:xfrm>
          <a:prstGeom prst="rect">
            <a:avLst/>
          </a:prstGeom>
        </p:spPr>
      </p:pic>
      <p:pic>
        <p:nvPicPr>
          <p:cNvPr id="19" name="Picture 8" descr="https://d30y9cdsu7xlg0.cloudfront.net/png/170322-200.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816671" y="4246576"/>
            <a:ext cx="679820" cy="6798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8590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4" grpId="0" animBg="1"/>
      <p:bldP spid="25" grpId="0" animBg="1"/>
      <p:bldP spid="2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1398"/>
            <a:ext cx="8543418" cy="567298"/>
          </a:xfrm>
        </p:spPr>
        <p:txBody>
          <a:bodyPr/>
          <a:lstStyle/>
          <a:p>
            <a:r>
              <a:rPr lang="en-US" dirty="0"/>
              <a:t>Outline</a:t>
            </a:r>
          </a:p>
        </p:txBody>
      </p:sp>
      <p:sp>
        <p:nvSpPr>
          <p:cNvPr id="3" name="Content Placeholder 2"/>
          <p:cNvSpPr>
            <a:spLocks noGrp="1"/>
          </p:cNvSpPr>
          <p:nvPr>
            <p:ph idx="1"/>
          </p:nvPr>
        </p:nvSpPr>
        <p:spPr>
          <a:xfrm>
            <a:off x="310897" y="938783"/>
            <a:ext cx="8564162" cy="5486401"/>
          </a:xfrm>
        </p:spPr>
        <p:txBody>
          <a:bodyPr>
            <a:normAutofit/>
          </a:bodyPr>
          <a:lstStyle/>
          <a:p>
            <a:pPr lvl="0"/>
            <a:r>
              <a:rPr lang="en-US" sz="2800" dirty="0"/>
              <a:t>WHY: Importance of IPC preparedness</a:t>
            </a:r>
          </a:p>
          <a:p>
            <a:pPr lvl="1"/>
            <a:r>
              <a:rPr lang="en-US" sz="2400" dirty="0"/>
              <a:t>Purpose and goals</a:t>
            </a:r>
          </a:p>
          <a:p>
            <a:pPr lvl="1"/>
            <a:r>
              <a:rPr lang="en-US" sz="2400" dirty="0"/>
              <a:t>Identify, Isolate, Inform</a:t>
            </a:r>
            <a:endParaRPr lang="en-US" sz="2800" dirty="0"/>
          </a:p>
          <a:p>
            <a:pPr lvl="0"/>
            <a:endParaRPr lang="en-US" sz="2800" dirty="0"/>
          </a:p>
          <a:p>
            <a:r>
              <a:rPr lang="en-US" sz="2800" dirty="0"/>
              <a:t>WHAT: Elements of IPC preparedness</a:t>
            </a:r>
          </a:p>
          <a:p>
            <a:endParaRPr lang="en-US" sz="2800" dirty="0"/>
          </a:p>
          <a:p>
            <a:r>
              <a:rPr lang="en-US" sz="2800" dirty="0"/>
              <a:t>HOW: Strategies for IPC preparedness</a:t>
            </a:r>
          </a:p>
        </p:txBody>
      </p:sp>
      <p:sp>
        <p:nvSpPr>
          <p:cNvPr id="4" name="Rectangle 3"/>
          <p:cNvSpPr/>
          <p:nvPr/>
        </p:nvSpPr>
        <p:spPr>
          <a:xfrm>
            <a:off x="310896" y="762000"/>
            <a:ext cx="8386509" cy="1790700"/>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33353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0710"/>
            <a:ext cx="8543418" cy="567298"/>
          </a:xfrm>
        </p:spPr>
        <p:txBody>
          <a:bodyPr/>
          <a:lstStyle/>
          <a:p>
            <a:r>
              <a:rPr lang="en-US" dirty="0"/>
              <a:t>Tiered Referral System</a:t>
            </a:r>
          </a:p>
        </p:txBody>
      </p:sp>
      <p:sp>
        <p:nvSpPr>
          <p:cNvPr id="3" name="Content Placeholder 2"/>
          <p:cNvSpPr>
            <a:spLocks noGrp="1"/>
          </p:cNvSpPr>
          <p:nvPr>
            <p:ph idx="1"/>
          </p:nvPr>
        </p:nvSpPr>
        <p:spPr>
          <a:xfrm>
            <a:off x="514350" y="959212"/>
            <a:ext cx="8107962" cy="4525963"/>
          </a:xfrm>
        </p:spPr>
        <p:txBody>
          <a:bodyPr>
            <a:normAutofit/>
          </a:bodyPr>
          <a:lstStyle/>
          <a:p>
            <a:pPr marL="0" lvl="0" indent="0">
              <a:buNone/>
            </a:pPr>
            <a:r>
              <a:rPr lang="en-US" sz="2400" dirty="0"/>
              <a:t>Few cases of a highly pathogenic or novel illness (i.e., Ebola, A(H7N9))</a:t>
            </a:r>
            <a:endParaRPr lang="en-US" sz="2400" i="1" dirty="0"/>
          </a:p>
          <a:p>
            <a:endParaRPr lang="en-US" sz="2400" i="1" dirty="0"/>
          </a:p>
          <a:p>
            <a:endParaRPr lang="en-US" dirty="0"/>
          </a:p>
        </p:txBody>
      </p:sp>
      <p:graphicFrame>
        <p:nvGraphicFramePr>
          <p:cNvPr id="5" name="Diagram 4"/>
          <p:cNvGraphicFramePr/>
          <p:nvPr>
            <p:extLst>
              <p:ext uri="{D42A27DB-BD31-4B8C-83A1-F6EECF244321}">
                <p14:modId xmlns:p14="http://schemas.microsoft.com/office/powerpoint/2010/main" val="854408017"/>
              </p:ext>
            </p:extLst>
          </p:nvPr>
        </p:nvGraphicFramePr>
        <p:xfrm>
          <a:off x="235803" y="2348185"/>
          <a:ext cx="4562391"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7" name="Straight Arrow Connector 6"/>
          <p:cNvCxnSpPr/>
          <p:nvPr/>
        </p:nvCxnSpPr>
        <p:spPr>
          <a:xfrm>
            <a:off x="4798194" y="3004575"/>
            <a:ext cx="914400" cy="0"/>
          </a:xfrm>
          <a:prstGeom prst="straightConnector1">
            <a:avLst/>
          </a:prstGeom>
          <a:ln w="41275">
            <a:tailEnd type="triangle"/>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5704737" y="2566625"/>
            <a:ext cx="3383280" cy="1985159"/>
          </a:xfrm>
          <a:prstGeom prst="rect">
            <a:avLst/>
          </a:prstGeom>
          <a:noFill/>
          <a:ln w="28575">
            <a:solidFill>
              <a:schemeClr val="accent1"/>
            </a:solidFill>
          </a:ln>
        </p:spPr>
        <p:txBody>
          <a:bodyPr wrap="square" tIns="0" rtlCol="0">
            <a:spAutoFit/>
          </a:bodyPr>
          <a:lstStyle/>
          <a:p>
            <a:pPr lvl="0">
              <a:lnSpc>
                <a:spcPct val="150000"/>
              </a:lnSpc>
            </a:pPr>
            <a:r>
              <a:rPr lang="en-US" sz="2800" dirty="0"/>
              <a:t>Prolonged isolation</a:t>
            </a:r>
          </a:p>
          <a:p>
            <a:pPr>
              <a:lnSpc>
                <a:spcPct val="150000"/>
              </a:lnSpc>
            </a:pPr>
            <a:r>
              <a:rPr lang="en-US" sz="2800" dirty="0"/>
              <a:t>Special precautions</a:t>
            </a:r>
          </a:p>
          <a:p>
            <a:pPr lvl="0">
              <a:lnSpc>
                <a:spcPct val="150000"/>
              </a:lnSpc>
            </a:pPr>
            <a:r>
              <a:rPr lang="en-US" sz="2800" dirty="0"/>
              <a:t>Advanced clinical care</a:t>
            </a:r>
          </a:p>
        </p:txBody>
      </p:sp>
      <p:cxnSp>
        <p:nvCxnSpPr>
          <p:cNvPr id="6" name="Straight Connector 5"/>
          <p:cNvCxnSpPr/>
          <p:nvPr/>
        </p:nvCxnSpPr>
        <p:spPr>
          <a:xfrm>
            <a:off x="1168338" y="4508380"/>
            <a:ext cx="2097741" cy="10758"/>
          </a:xfrm>
          <a:prstGeom prst="line">
            <a:avLst/>
          </a:prstGeom>
          <a:ln>
            <a:solidFill>
              <a:schemeClr val="accent4"/>
            </a:solidFill>
          </a:ln>
        </p:spPr>
        <p:style>
          <a:lnRef idx="2">
            <a:schemeClr val="accent1"/>
          </a:lnRef>
          <a:fillRef idx="0">
            <a:schemeClr val="accent1"/>
          </a:fillRef>
          <a:effectRef idx="1">
            <a:schemeClr val="accent1"/>
          </a:effectRef>
          <a:fontRef idx="minor">
            <a:schemeClr val="tx1"/>
          </a:fontRef>
        </p:style>
      </p:cxnSp>
      <p:sp>
        <p:nvSpPr>
          <p:cNvPr id="4" name="Up Arrow 3"/>
          <p:cNvSpPr/>
          <p:nvPr/>
        </p:nvSpPr>
        <p:spPr>
          <a:xfrm>
            <a:off x="3915261" y="4198477"/>
            <a:ext cx="562708" cy="492370"/>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08012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8629"/>
            <a:ext cx="8543418" cy="567298"/>
          </a:xfrm>
        </p:spPr>
        <p:txBody>
          <a:bodyPr/>
          <a:lstStyle/>
          <a:p>
            <a:r>
              <a:rPr lang="en-US" dirty="0"/>
              <a:t>Tiered Referral System:  Ebola Example</a:t>
            </a:r>
          </a:p>
        </p:txBody>
      </p:sp>
      <p:pic>
        <p:nvPicPr>
          <p:cNvPr id="5" name="Picture 4"/>
          <p:cNvPicPr/>
          <p:nvPr/>
        </p:nvPicPr>
        <p:blipFill rotWithShape="1">
          <a:blip r:embed="rId3"/>
          <a:srcRect l="2506" t="71154" b="18723"/>
          <a:stretch/>
        </p:blipFill>
        <p:spPr>
          <a:xfrm>
            <a:off x="538540" y="4302978"/>
            <a:ext cx="8158866" cy="1128363"/>
          </a:xfrm>
          <a:prstGeom prst="rect">
            <a:avLst/>
          </a:prstGeom>
        </p:spPr>
      </p:pic>
      <p:sp>
        <p:nvSpPr>
          <p:cNvPr id="14" name="TextBox 13"/>
          <p:cNvSpPr txBox="1"/>
          <p:nvPr/>
        </p:nvSpPr>
        <p:spPr>
          <a:xfrm>
            <a:off x="5929659" y="6642556"/>
            <a:ext cx="3214341" cy="215444"/>
          </a:xfrm>
          <a:prstGeom prst="rect">
            <a:avLst/>
          </a:prstGeom>
          <a:noFill/>
        </p:spPr>
        <p:txBody>
          <a:bodyPr wrap="none" rtlCol="0">
            <a:spAutoFit/>
          </a:bodyPr>
          <a:lstStyle/>
          <a:p>
            <a:r>
              <a:rPr lang="en-US" sz="800" dirty="0"/>
              <a:t>https://www.cdc.gov/vhf/ebola/healthcare-us/preparing/hospitals.html</a:t>
            </a:r>
          </a:p>
        </p:txBody>
      </p:sp>
      <p:pic>
        <p:nvPicPr>
          <p:cNvPr id="7" name="Picture 6"/>
          <p:cNvPicPr/>
          <p:nvPr/>
        </p:nvPicPr>
        <p:blipFill rotWithShape="1">
          <a:blip r:embed="rId3"/>
          <a:srcRect l="2506" t="18002" b="66200"/>
          <a:stretch/>
        </p:blipFill>
        <p:spPr>
          <a:xfrm>
            <a:off x="538540" y="1985779"/>
            <a:ext cx="8158866" cy="2349154"/>
          </a:xfrm>
          <a:prstGeom prst="rect">
            <a:avLst/>
          </a:prstGeom>
        </p:spPr>
      </p:pic>
      <p:sp>
        <p:nvSpPr>
          <p:cNvPr id="4" name="Rectangle 3"/>
          <p:cNvSpPr/>
          <p:nvPr/>
        </p:nvSpPr>
        <p:spPr>
          <a:xfrm>
            <a:off x="6366933" y="4324170"/>
            <a:ext cx="1981200" cy="383296"/>
          </a:xfrm>
          <a:prstGeom prst="rect">
            <a:avLst/>
          </a:prstGeom>
          <a:solidFill>
            <a:schemeClr val="tx2">
              <a:lumMod val="65000"/>
            </a:schemeClr>
          </a:solidFill>
          <a:ln>
            <a:solidFill>
              <a:schemeClr val="bg2">
                <a:lumMod val="6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8" name="TextBox 7"/>
          <p:cNvSpPr txBox="1"/>
          <p:nvPr/>
        </p:nvSpPr>
        <p:spPr>
          <a:xfrm>
            <a:off x="1099598" y="5452533"/>
            <a:ext cx="1479892" cy="369332"/>
          </a:xfrm>
          <a:prstGeom prst="rect">
            <a:avLst/>
          </a:prstGeom>
          <a:noFill/>
        </p:spPr>
        <p:txBody>
          <a:bodyPr wrap="none" rtlCol="0">
            <a:spAutoFit/>
          </a:bodyPr>
          <a:lstStyle/>
          <a:p>
            <a:r>
              <a:rPr lang="en-US" b="1" dirty="0">
                <a:solidFill>
                  <a:schemeClr val="accent6">
                    <a:lumMod val="75000"/>
                  </a:schemeClr>
                </a:solidFill>
                <a:latin typeface="Arial" panose="020B0604020202020204" pitchFamily="34" charset="0"/>
                <a:cs typeface="Arial" panose="020B0604020202020204" pitchFamily="34" charset="0"/>
              </a:rPr>
              <a:t>12-24 hours</a:t>
            </a:r>
          </a:p>
        </p:txBody>
      </p:sp>
      <p:sp>
        <p:nvSpPr>
          <p:cNvPr id="12" name="TextBox 11"/>
          <p:cNvSpPr txBox="1"/>
          <p:nvPr/>
        </p:nvSpPr>
        <p:spPr>
          <a:xfrm>
            <a:off x="4083211" y="5457915"/>
            <a:ext cx="1107996" cy="369332"/>
          </a:xfrm>
          <a:prstGeom prst="rect">
            <a:avLst/>
          </a:prstGeom>
          <a:noFill/>
        </p:spPr>
        <p:txBody>
          <a:bodyPr wrap="none" rtlCol="0">
            <a:spAutoFit/>
          </a:bodyPr>
          <a:lstStyle/>
          <a:p>
            <a:r>
              <a:rPr lang="en-US" b="1" dirty="0">
                <a:solidFill>
                  <a:schemeClr val="accent6">
                    <a:lumMod val="75000"/>
                  </a:schemeClr>
                </a:solidFill>
                <a:latin typeface="Arial" panose="020B0604020202020204" pitchFamily="34" charset="0"/>
                <a:cs typeface="Arial" panose="020B0604020202020204" pitchFamily="34" charset="0"/>
              </a:rPr>
              <a:t>4-5 days</a:t>
            </a:r>
          </a:p>
        </p:txBody>
      </p:sp>
      <p:sp>
        <p:nvSpPr>
          <p:cNvPr id="15" name="TextBox 14"/>
          <p:cNvSpPr txBox="1"/>
          <p:nvPr/>
        </p:nvSpPr>
        <p:spPr>
          <a:xfrm>
            <a:off x="6908800" y="5452533"/>
            <a:ext cx="965200" cy="369332"/>
          </a:xfrm>
          <a:prstGeom prst="rect">
            <a:avLst/>
          </a:prstGeom>
          <a:noFill/>
        </p:spPr>
        <p:txBody>
          <a:bodyPr wrap="square" rtlCol="0">
            <a:spAutoFit/>
          </a:bodyPr>
          <a:lstStyle/>
          <a:p>
            <a:r>
              <a:rPr lang="en-US" b="1" dirty="0">
                <a:solidFill>
                  <a:schemeClr val="accent6">
                    <a:lumMod val="75000"/>
                  </a:schemeClr>
                </a:solidFill>
                <a:latin typeface="Arial" panose="020B0604020202020204" pitchFamily="34" charset="0"/>
                <a:cs typeface="Arial" panose="020B0604020202020204" pitchFamily="34" charset="0"/>
              </a:rPr>
              <a:t>weeks</a:t>
            </a:r>
          </a:p>
        </p:txBody>
      </p:sp>
    </p:spTree>
    <p:extLst>
      <p:ext uri="{BB962C8B-B14F-4D97-AF65-F5344CB8AC3E}">
        <p14:creationId xmlns:p14="http://schemas.microsoft.com/office/powerpoint/2010/main" val="223491593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8615"/>
            <a:ext cx="8543418" cy="567298"/>
          </a:xfrm>
        </p:spPr>
        <p:txBody>
          <a:bodyPr/>
          <a:lstStyle/>
          <a:p>
            <a:r>
              <a:rPr lang="en-US" dirty="0"/>
              <a:t>Ring IPC</a:t>
            </a:r>
          </a:p>
        </p:txBody>
      </p:sp>
      <p:sp>
        <p:nvSpPr>
          <p:cNvPr id="3" name="Content Placeholder 2"/>
          <p:cNvSpPr>
            <a:spLocks noGrp="1"/>
          </p:cNvSpPr>
          <p:nvPr>
            <p:ph idx="1"/>
          </p:nvPr>
        </p:nvSpPr>
        <p:spPr>
          <a:xfrm>
            <a:off x="310896" y="689810"/>
            <a:ext cx="8833103" cy="3689685"/>
          </a:xfrm>
        </p:spPr>
        <p:txBody>
          <a:bodyPr>
            <a:normAutofit fontScale="92500" lnSpcReduction="10000"/>
          </a:bodyPr>
          <a:lstStyle/>
          <a:p>
            <a:pPr marL="0" indent="0">
              <a:buNone/>
            </a:pPr>
            <a:r>
              <a:rPr lang="en-US" dirty="0"/>
              <a:t>Focusing limited resources on high-risk healthcare facilities</a:t>
            </a:r>
          </a:p>
          <a:p>
            <a:pPr lvl="1"/>
            <a:endParaRPr lang="en-US" sz="1900" dirty="0"/>
          </a:p>
          <a:p>
            <a:pPr marL="0" indent="0">
              <a:buNone/>
            </a:pPr>
            <a:r>
              <a:rPr lang="en-US" dirty="0"/>
              <a:t>Used in Liberia during the Ebola epidemic with targeted resources to facilities with:</a:t>
            </a:r>
          </a:p>
          <a:p>
            <a:pPr lvl="1"/>
            <a:r>
              <a:rPr lang="en-US" dirty="0"/>
              <a:t>Health care workers with a known Ebola exposure</a:t>
            </a:r>
          </a:p>
          <a:p>
            <a:pPr lvl="1"/>
            <a:r>
              <a:rPr lang="en-US" dirty="0"/>
              <a:t>Neighboring facilities that treated an Ebola case</a:t>
            </a:r>
          </a:p>
          <a:p>
            <a:pPr lvl="1"/>
            <a:r>
              <a:rPr lang="en-US" dirty="0"/>
              <a:t>Close proximity to the residence of an Ebola case</a:t>
            </a:r>
          </a:p>
          <a:p>
            <a:endParaRPr lang="en-US" dirty="0"/>
          </a:p>
          <a:p>
            <a:endParaRPr lang="en-US" dirty="0"/>
          </a:p>
          <a:p>
            <a:endParaRPr lang="en-US" dirty="0"/>
          </a:p>
        </p:txBody>
      </p:sp>
      <p:pic>
        <p:nvPicPr>
          <p:cNvPr id="4" name="Picture 3"/>
          <p:cNvPicPr>
            <a:picLocks noChangeAspect="1"/>
          </p:cNvPicPr>
          <p:nvPr/>
        </p:nvPicPr>
        <p:blipFill>
          <a:blip r:embed="rId3"/>
          <a:stretch>
            <a:fillRect/>
          </a:stretch>
        </p:blipFill>
        <p:spPr>
          <a:xfrm>
            <a:off x="2451108" y="4083291"/>
            <a:ext cx="4035035" cy="2774709"/>
          </a:xfrm>
          <a:prstGeom prst="rect">
            <a:avLst/>
          </a:prstGeom>
        </p:spPr>
      </p:pic>
      <p:pic>
        <p:nvPicPr>
          <p:cNvPr id="5" name="Picture 4"/>
          <p:cNvPicPr>
            <a:picLocks noChangeAspect="1"/>
          </p:cNvPicPr>
          <p:nvPr/>
        </p:nvPicPr>
        <p:blipFill rotWithShape="1">
          <a:blip r:embed="rId3"/>
          <a:srcRect l="34411" t="27162" r="38146" b="39907"/>
          <a:stretch/>
        </p:blipFill>
        <p:spPr>
          <a:xfrm>
            <a:off x="3768435" y="4929741"/>
            <a:ext cx="1412059" cy="1165234"/>
          </a:xfrm>
          <a:prstGeom prst="rect">
            <a:avLst/>
          </a:prstGeom>
          <a:solidFill>
            <a:schemeClr val="bg2"/>
          </a:solidFill>
        </p:spPr>
      </p:pic>
      <p:sp>
        <p:nvSpPr>
          <p:cNvPr id="6" name="TextBox 5"/>
          <p:cNvSpPr txBox="1"/>
          <p:nvPr/>
        </p:nvSpPr>
        <p:spPr>
          <a:xfrm>
            <a:off x="3768435" y="4929741"/>
            <a:ext cx="1336965" cy="954107"/>
          </a:xfrm>
          <a:prstGeom prst="rect">
            <a:avLst/>
          </a:prstGeom>
          <a:solidFill>
            <a:schemeClr val="bg2"/>
          </a:solidFill>
        </p:spPr>
        <p:txBody>
          <a:bodyPr wrap="square" rtlCol="0">
            <a:spAutoFit/>
          </a:bodyPr>
          <a:lstStyle/>
          <a:p>
            <a:pPr algn="ctr"/>
            <a:r>
              <a:rPr lang="en-US" sz="2800" dirty="0"/>
              <a:t>Ebola case</a:t>
            </a:r>
          </a:p>
        </p:txBody>
      </p:sp>
    </p:spTree>
    <p:extLst>
      <p:ext uri="{BB962C8B-B14F-4D97-AF65-F5344CB8AC3E}">
        <p14:creationId xmlns:p14="http://schemas.microsoft.com/office/powerpoint/2010/main" val="16377929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188" y="111388"/>
            <a:ext cx="8543418" cy="567298"/>
          </a:xfrm>
        </p:spPr>
        <p:txBody>
          <a:bodyPr/>
          <a:lstStyle/>
          <a:p>
            <a:r>
              <a:rPr lang="en-US" dirty="0"/>
              <a:t> Discussion Questions</a:t>
            </a:r>
          </a:p>
        </p:txBody>
      </p:sp>
      <p:sp>
        <p:nvSpPr>
          <p:cNvPr id="3" name="Content Placeholder 2"/>
          <p:cNvSpPr>
            <a:spLocks noGrp="1"/>
          </p:cNvSpPr>
          <p:nvPr>
            <p:ph idx="1"/>
          </p:nvPr>
        </p:nvSpPr>
        <p:spPr>
          <a:xfrm>
            <a:off x="467806" y="1675528"/>
            <a:ext cx="8229600" cy="4525963"/>
          </a:xfrm>
        </p:spPr>
        <p:txBody>
          <a:bodyPr/>
          <a:lstStyle/>
          <a:p>
            <a:r>
              <a:rPr lang="en-US" dirty="0"/>
              <a:t>What challenges have you encountered in coordinating IPC between the national and facility levels? </a:t>
            </a:r>
          </a:p>
          <a:p>
            <a:endParaRPr lang="en-US" dirty="0"/>
          </a:p>
          <a:p>
            <a:endParaRPr lang="en-US" dirty="0"/>
          </a:p>
        </p:txBody>
      </p:sp>
      <p:pic>
        <p:nvPicPr>
          <p:cNvPr id="9" name="Picture 8"/>
          <p:cNvPicPr>
            <a:picLocks noChangeAspect="1"/>
          </p:cNvPicPr>
          <p:nvPr/>
        </p:nvPicPr>
        <p:blipFill>
          <a:blip r:embed="rId3"/>
          <a:stretch>
            <a:fillRect/>
          </a:stretch>
        </p:blipFill>
        <p:spPr>
          <a:xfrm>
            <a:off x="84804" y="483753"/>
            <a:ext cx="2422422" cy="1156862"/>
          </a:xfrm>
          <a:prstGeom prst="rect">
            <a:avLst/>
          </a:prstGeom>
        </p:spPr>
      </p:pic>
    </p:spTree>
    <p:extLst>
      <p:ext uri="{BB962C8B-B14F-4D97-AF65-F5344CB8AC3E}">
        <p14:creationId xmlns:p14="http://schemas.microsoft.com/office/powerpoint/2010/main" val="264809630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4220"/>
            <a:ext cx="8543418" cy="567298"/>
          </a:xfrm>
        </p:spPr>
        <p:txBody>
          <a:bodyPr/>
          <a:lstStyle/>
          <a:p>
            <a:r>
              <a:rPr lang="en-US" dirty="0"/>
              <a:t>Sustainability</a:t>
            </a:r>
          </a:p>
        </p:txBody>
      </p:sp>
      <p:sp>
        <p:nvSpPr>
          <p:cNvPr id="3" name="Content Placeholder 2"/>
          <p:cNvSpPr>
            <a:spLocks noGrp="1"/>
          </p:cNvSpPr>
          <p:nvPr>
            <p:ph idx="1"/>
          </p:nvPr>
        </p:nvSpPr>
        <p:spPr>
          <a:xfrm>
            <a:off x="310897" y="946485"/>
            <a:ext cx="8229600" cy="4806706"/>
          </a:xfrm>
        </p:spPr>
        <p:txBody>
          <a:bodyPr/>
          <a:lstStyle/>
          <a:p>
            <a:pPr lvl="0"/>
            <a:r>
              <a:rPr lang="en-US" sz="2800" dirty="0"/>
              <a:t>Leadership buy-in and advocacy</a:t>
            </a:r>
          </a:p>
          <a:p>
            <a:pPr lvl="0"/>
            <a:endParaRPr lang="en-US" sz="2800" dirty="0"/>
          </a:p>
          <a:p>
            <a:pPr lvl="0"/>
            <a:r>
              <a:rPr lang="en-US" sz="2800" dirty="0"/>
              <a:t>Finances</a:t>
            </a:r>
          </a:p>
          <a:p>
            <a:pPr lvl="0"/>
            <a:endParaRPr lang="en-US" sz="2800" dirty="0"/>
          </a:p>
          <a:p>
            <a:pPr lvl="0"/>
            <a:r>
              <a:rPr lang="en-US" sz="2800" dirty="0"/>
              <a:t>Knowledge and guidance</a:t>
            </a:r>
          </a:p>
          <a:p>
            <a:pPr lvl="0"/>
            <a:endParaRPr lang="en-US" sz="2800" dirty="0"/>
          </a:p>
          <a:p>
            <a:pPr lvl="0"/>
            <a:r>
              <a:rPr lang="en-US" sz="2800" dirty="0"/>
              <a:t>Supplies and equipment</a:t>
            </a:r>
          </a:p>
          <a:p>
            <a:pPr lvl="0"/>
            <a:endParaRPr lang="en-US" sz="2800" dirty="0"/>
          </a:p>
          <a:p>
            <a:pPr lvl="0"/>
            <a:r>
              <a:rPr lang="en-US" sz="2800" dirty="0"/>
              <a:t>Strong IPC foundation</a:t>
            </a:r>
          </a:p>
          <a:p>
            <a:pPr marL="0" indent="0">
              <a:buNone/>
            </a:pPr>
            <a:endParaRPr lang="en-US" dirty="0"/>
          </a:p>
        </p:txBody>
      </p:sp>
      <p:pic>
        <p:nvPicPr>
          <p:cNvPr id="5" name="Picture 4"/>
          <p:cNvPicPr>
            <a:picLocks noChangeAspect="1"/>
          </p:cNvPicPr>
          <p:nvPr/>
        </p:nvPicPr>
        <p:blipFill>
          <a:blip r:embed="rId3"/>
          <a:stretch>
            <a:fillRect/>
          </a:stretch>
        </p:blipFill>
        <p:spPr>
          <a:xfrm>
            <a:off x="5352474" y="1566827"/>
            <a:ext cx="3511274" cy="3566021"/>
          </a:xfrm>
          <a:prstGeom prst="rect">
            <a:avLst/>
          </a:prstGeom>
        </p:spPr>
      </p:pic>
      <p:sp>
        <p:nvSpPr>
          <p:cNvPr id="6" name="TextBox 5"/>
          <p:cNvSpPr txBox="1"/>
          <p:nvPr/>
        </p:nvSpPr>
        <p:spPr>
          <a:xfrm>
            <a:off x="6639788" y="6666960"/>
            <a:ext cx="2504212" cy="215444"/>
          </a:xfrm>
          <a:prstGeom prst="rect">
            <a:avLst/>
          </a:prstGeom>
          <a:noFill/>
        </p:spPr>
        <p:txBody>
          <a:bodyPr wrap="none" rtlCol="0">
            <a:spAutoFit/>
          </a:bodyPr>
          <a:lstStyle/>
          <a:p>
            <a:r>
              <a:rPr lang="en-US" sz="800" dirty="0"/>
              <a:t>http://www.nwp.usace.army.mil/Missions/Emergency/</a:t>
            </a:r>
          </a:p>
        </p:txBody>
      </p:sp>
    </p:spTree>
    <p:extLst>
      <p:ext uri="{BB962C8B-B14F-4D97-AF65-F5344CB8AC3E}">
        <p14:creationId xmlns:p14="http://schemas.microsoft.com/office/powerpoint/2010/main" val="409480729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41882"/>
            <a:ext cx="8543418" cy="567298"/>
          </a:xfrm>
        </p:spPr>
        <p:txBody>
          <a:bodyPr/>
          <a:lstStyle/>
          <a:p>
            <a:r>
              <a:rPr lang="en-US" dirty="0"/>
              <a:t>IPC Foundation</a:t>
            </a:r>
          </a:p>
        </p:txBody>
      </p:sp>
      <p:sp>
        <p:nvSpPr>
          <p:cNvPr id="5" name="Content Placeholder 4"/>
          <p:cNvSpPr>
            <a:spLocks noGrp="1"/>
          </p:cNvSpPr>
          <p:nvPr>
            <p:ph idx="1"/>
          </p:nvPr>
        </p:nvSpPr>
        <p:spPr>
          <a:xfrm>
            <a:off x="310897" y="1031132"/>
            <a:ext cx="8229600" cy="4722059"/>
          </a:xfrm>
        </p:spPr>
        <p:txBody>
          <a:bodyPr>
            <a:normAutofit/>
          </a:bodyPr>
          <a:lstStyle/>
          <a:p>
            <a:pPr marL="0" lvl="0" indent="0">
              <a:buNone/>
            </a:pPr>
            <a:r>
              <a:rPr lang="en-US" sz="2800" dirty="0"/>
              <a:t>Build a strong IPC foundation at the national and facility level</a:t>
            </a:r>
          </a:p>
          <a:p>
            <a:endParaRPr lang="en-US" sz="2800" dirty="0"/>
          </a:p>
          <a:p>
            <a:endParaRPr lang="en-US" sz="2800" dirty="0"/>
          </a:p>
        </p:txBody>
      </p:sp>
      <p:pic>
        <p:nvPicPr>
          <p:cNvPr id="2" name="Picture 1"/>
          <p:cNvPicPr>
            <a:picLocks noChangeAspect="1"/>
          </p:cNvPicPr>
          <p:nvPr/>
        </p:nvPicPr>
        <p:blipFill rotWithShape="1">
          <a:blip r:embed="rId3"/>
          <a:srcRect l="6509" t="5342" r="22484" b="51189"/>
          <a:stretch/>
        </p:blipFill>
        <p:spPr>
          <a:xfrm>
            <a:off x="1368971" y="2408884"/>
            <a:ext cx="5535797" cy="1966554"/>
          </a:xfrm>
          <a:prstGeom prst="rect">
            <a:avLst/>
          </a:prstGeom>
        </p:spPr>
      </p:pic>
      <p:pic>
        <p:nvPicPr>
          <p:cNvPr id="3" name="Picture 2"/>
          <p:cNvPicPr>
            <a:picLocks noChangeAspect="1"/>
          </p:cNvPicPr>
          <p:nvPr/>
        </p:nvPicPr>
        <p:blipFill rotWithShape="1">
          <a:blip r:embed="rId3"/>
          <a:srcRect l="67526" t="82033" r="3943"/>
          <a:stretch/>
        </p:blipFill>
        <p:spPr>
          <a:xfrm>
            <a:off x="4755125" y="3791717"/>
            <a:ext cx="2149643" cy="785556"/>
          </a:xfrm>
          <a:prstGeom prst="rect">
            <a:avLst/>
          </a:prstGeom>
        </p:spPr>
      </p:pic>
      <p:sp>
        <p:nvSpPr>
          <p:cNvPr id="6" name="TextBox 5"/>
          <p:cNvSpPr txBox="1"/>
          <p:nvPr/>
        </p:nvSpPr>
        <p:spPr>
          <a:xfrm>
            <a:off x="6521166" y="6642556"/>
            <a:ext cx="2622834" cy="215444"/>
          </a:xfrm>
          <a:prstGeom prst="rect">
            <a:avLst/>
          </a:prstGeom>
          <a:noFill/>
        </p:spPr>
        <p:txBody>
          <a:bodyPr wrap="none" rtlCol="0">
            <a:spAutoFit/>
          </a:bodyPr>
          <a:lstStyle/>
          <a:p>
            <a:r>
              <a:rPr lang="en-US" sz="800" dirty="0"/>
              <a:t>http://www.who.int/gpsc/ipc-components-guidelines/en/</a:t>
            </a:r>
          </a:p>
        </p:txBody>
      </p:sp>
    </p:spTree>
    <p:extLst>
      <p:ext uri="{BB962C8B-B14F-4D97-AF65-F5344CB8AC3E}">
        <p14:creationId xmlns:p14="http://schemas.microsoft.com/office/powerpoint/2010/main" val="352759002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Thank you</a:t>
            </a:r>
          </a:p>
        </p:txBody>
      </p:sp>
    </p:spTree>
    <p:extLst>
      <p:ext uri="{BB962C8B-B14F-4D97-AF65-F5344CB8AC3E}">
        <p14:creationId xmlns:p14="http://schemas.microsoft.com/office/powerpoint/2010/main" val="4711549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7974"/>
            <a:ext cx="8543418" cy="567298"/>
          </a:xfrm>
        </p:spPr>
        <p:txBody>
          <a:bodyPr/>
          <a:lstStyle/>
          <a:p>
            <a:r>
              <a:rPr lang="en-US" dirty="0"/>
              <a:t>Why is IPC Preparedness Important?</a:t>
            </a:r>
          </a:p>
        </p:txBody>
      </p:sp>
      <p:pic>
        <p:nvPicPr>
          <p:cNvPr id="7" name="Picture 6"/>
          <p:cNvPicPr>
            <a:picLocks noChangeAspect="1"/>
          </p:cNvPicPr>
          <p:nvPr/>
        </p:nvPicPr>
        <p:blipFill rotWithShape="1">
          <a:blip r:embed="rId3"/>
          <a:srcRect l="9507" t="37847" r="23004" b="22234"/>
          <a:stretch/>
        </p:blipFill>
        <p:spPr>
          <a:xfrm>
            <a:off x="288099" y="1146048"/>
            <a:ext cx="7726101" cy="2584704"/>
          </a:xfrm>
          <a:prstGeom prst="rect">
            <a:avLst/>
          </a:prstGeom>
          <a:ln>
            <a:solidFill>
              <a:schemeClr val="accent5">
                <a:lumMod val="75000"/>
              </a:schemeClr>
            </a:solidFill>
          </a:ln>
        </p:spPr>
      </p:pic>
      <p:pic>
        <p:nvPicPr>
          <p:cNvPr id="12" name="Picture 11"/>
          <p:cNvPicPr>
            <a:picLocks noChangeAspect="1"/>
          </p:cNvPicPr>
          <p:nvPr/>
        </p:nvPicPr>
        <p:blipFill rotWithShape="1">
          <a:blip r:embed="rId4"/>
          <a:srcRect l="14192" t="40427" r="46542" b="31398"/>
          <a:stretch/>
        </p:blipFill>
        <p:spPr>
          <a:xfrm>
            <a:off x="2570449" y="3500538"/>
            <a:ext cx="6287413" cy="2536399"/>
          </a:xfrm>
          <a:prstGeom prst="rect">
            <a:avLst/>
          </a:prstGeom>
          <a:ln>
            <a:solidFill>
              <a:schemeClr val="accent5">
                <a:lumMod val="75000"/>
              </a:schemeClr>
            </a:solidFill>
          </a:ln>
        </p:spPr>
      </p:pic>
    </p:spTree>
    <p:extLst>
      <p:ext uri="{BB962C8B-B14F-4D97-AF65-F5344CB8AC3E}">
        <p14:creationId xmlns:p14="http://schemas.microsoft.com/office/powerpoint/2010/main" val="1364770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27118"/>
            <a:ext cx="8543418" cy="567298"/>
          </a:xfrm>
        </p:spPr>
        <p:txBody>
          <a:bodyPr/>
          <a:lstStyle/>
          <a:p>
            <a:r>
              <a:rPr lang="en-US" dirty="0"/>
              <a:t>Goals of IPC Preparedness</a:t>
            </a:r>
          </a:p>
        </p:txBody>
      </p:sp>
      <p:sp>
        <p:nvSpPr>
          <p:cNvPr id="5" name="Content Placeholder 4"/>
          <p:cNvSpPr>
            <a:spLocks noGrp="1"/>
          </p:cNvSpPr>
          <p:nvPr>
            <p:ph idx="1"/>
          </p:nvPr>
        </p:nvSpPr>
        <p:spPr/>
        <p:txBody>
          <a:bodyPr>
            <a:normAutofit/>
          </a:bodyPr>
          <a:lstStyle/>
          <a:p>
            <a:r>
              <a:rPr lang="en-US" sz="2800" dirty="0"/>
              <a:t>Contain and prevent pathogen transmission</a:t>
            </a:r>
          </a:p>
          <a:p>
            <a:pPr lvl="0"/>
            <a:endParaRPr lang="en-US" sz="2800" dirty="0"/>
          </a:p>
          <a:p>
            <a:r>
              <a:rPr lang="en-US" sz="2800" dirty="0"/>
              <a:t>Keep healthcare workers and other patients safe</a:t>
            </a:r>
          </a:p>
          <a:p>
            <a:endParaRPr lang="en-US" sz="2800" dirty="0"/>
          </a:p>
          <a:p>
            <a:r>
              <a:rPr lang="en-US" sz="2800" dirty="0"/>
              <a:t>Maintain functioning of healthcare services</a:t>
            </a:r>
          </a:p>
          <a:p>
            <a:endParaRPr lang="en-US" dirty="0"/>
          </a:p>
          <a:p>
            <a:endParaRPr lang="en-US" dirty="0"/>
          </a:p>
        </p:txBody>
      </p:sp>
    </p:spTree>
    <p:extLst>
      <p:ext uri="{BB962C8B-B14F-4D97-AF65-F5344CB8AC3E}">
        <p14:creationId xmlns:p14="http://schemas.microsoft.com/office/powerpoint/2010/main" val="37233719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0542"/>
            <a:ext cx="8543418" cy="567298"/>
          </a:xfrm>
        </p:spPr>
        <p:txBody>
          <a:bodyPr/>
          <a:lstStyle/>
          <a:p>
            <a:r>
              <a:rPr lang="en-US" dirty="0"/>
              <a:t>Preparedness</a:t>
            </a:r>
          </a:p>
        </p:txBody>
      </p:sp>
      <p:sp>
        <p:nvSpPr>
          <p:cNvPr id="3" name="Content Placeholder 2"/>
          <p:cNvSpPr>
            <a:spLocks noGrp="1"/>
          </p:cNvSpPr>
          <p:nvPr>
            <p:ph idx="1"/>
          </p:nvPr>
        </p:nvSpPr>
        <p:spPr/>
        <p:txBody>
          <a:bodyPr/>
          <a:lstStyle/>
          <a:p>
            <a:pPr marL="0" indent="0">
              <a:buNone/>
            </a:pPr>
            <a:r>
              <a:rPr lang="en-US" sz="3300" dirty="0"/>
              <a:t>Preparedness happens at all levels</a:t>
            </a:r>
          </a:p>
          <a:p>
            <a:pPr marL="0" indent="0">
              <a:buNone/>
            </a:pPr>
            <a:r>
              <a:rPr lang="en-US" sz="3300" dirty="0"/>
              <a:t> </a:t>
            </a:r>
          </a:p>
          <a:p>
            <a:pPr lvl="1"/>
            <a:r>
              <a:rPr lang="en-US" dirty="0"/>
              <a:t>National</a:t>
            </a:r>
          </a:p>
          <a:p>
            <a:pPr lvl="1"/>
            <a:r>
              <a:rPr lang="en-US" dirty="0"/>
              <a:t>Regional </a:t>
            </a:r>
          </a:p>
          <a:p>
            <a:pPr lvl="1"/>
            <a:r>
              <a:rPr lang="en-US" dirty="0"/>
              <a:t>Facility </a:t>
            </a:r>
          </a:p>
          <a:p>
            <a:endParaRPr lang="en-US" dirty="0"/>
          </a:p>
        </p:txBody>
      </p:sp>
      <p:pic>
        <p:nvPicPr>
          <p:cNvPr id="4" name="Picture 3"/>
          <p:cNvPicPr>
            <a:picLocks noChangeAspect="1"/>
          </p:cNvPicPr>
          <p:nvPr/>
        </p:nvPicPr>
        <p:blipFill rotWithShape="1">
          <a:blip r:embed="rId3"/>
          <a:srcRect t="2082"/>
          <a:stretch/>
        </p:blipFill>
        <p:spPr>
          <a:xfrm>
            <a:off x="4500998" y="2865021"/>
            <a:ext cx="4196408" cy="3287210"/>
          </a:xfrm>
          <a:prstGeom prst="rect">
            <a:avLst/>
          </a:prstGeom>
        </p:spPr>
      </p:pic>
      <p:sp>
        <p:nvSpPr>
          <p:cNvPr id="5" name="TextBox 4"/>
          <p:cNvSpPr txBox="1"/>
          <p:nvPr/>
        </p:nvSpPr>
        <p:spPr>
          <a:xfrm>
            <a:off x="6114003" y="6642556"/>
            <a:ext cx="3029997" cy="215444"/>
          </a:xfrm>
          <a:prstGeom prst="rect">
            <a:avLst/>
          </a:prstGeom>
          <a:noFill/>
        </p:spPr>
        <p:txBody>
          <a:bodyPr wrap="none" rtlCol="0">
            <a:spAutoFit/>
          </a:bodyPr>
          <a:lstStyle/>
          <a:p>
            <a:r>
              <a:rPr lang="en-US" sz="800" dirty="0"/>
              <a:t>http://www.psdgraphics.com/psd-icons/psd-magnifier-zoom-icons/</a:t>
            </a:r>
          </a:p>
        </p:txBody>
      </p:sp>
    </p:spTree>
    <p:extLst>
      <p:ext uri="{BB962C8B-B14F-4D97-AF65-F5344CB8AC3E}">
        <p14:creationId xmlns:p14="http://schemas.microsoft.com/office/powerpoint/2010/main" val="40097545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90542"/>
            <a:ext cx="8543418" cy="567298"/>
          </a:xfrm>
        </p:spPr>
        <p:txBody>
          <a:bodyPr/>
          <a:lstStyle/>
          <a:p>
            <a:r>
              <a:rPr lang="en-US" dirty="0"/>
              <a:t>Identify, Isolate, Inform</a:t>
            </a:r>
          </a:p>
        </p:txBody>
      </p:sp>
      <p:sp>
        <p:nvSpPr>
          <p:cNvPr id="5" name="Content Placeholder 4"/>
          <p:cNvSpPr>
            <a:spLocks noGrp="1"/>
          </p:cNvSpPr>
          <p:nvPr>
            <p:ph idx="1"/>
          </p:nvPr>
        </p:nvSpPr>
        <p:spPr>
          <a:xfrm>
            <a:off x="722900" y="3048147"/>
            <a:ext cx="2362301" cy="856880"/>
          </a:xfrm>
        </p:spPr>
        <p:txBody>
          <a:bodyPr>
            <a:normAutofit/>
          </a:bodyPr>
          <a:lstStyle/>
          <a:p>
            <a:pPr marL="0" indent="0">
              <a:buNone/>
            </a:pPr>
            <a:r>
              <a:rPr lang="en-US" sz="4800" dirty="0"/>
              <a:t>Identify</a:t>
            </a:r>
            <a:endParaRPr lang="en-US" dirty="0"/>
          </a:p>
          <a:p>
            <a:endParaRPr lang="en-US" dirty="0"/>
          </a:p>
        </p:txBody>
      </p:sp>
      <p:pic>
        <p:nvPicPr>
          <p:cNvPr id="1034" name="Picture 10" descr="https://d30y9cdsu7xlg0.cloudfront.net/png/232877-20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4466" y="3751982"/>
            <a:ext cx="923872" cy="92387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571419" y="3036852"/>
            <a:ext cx="2143701" cy="1107996"/>
          </a:xfrm>
          <a:prstGeom prst="rect">
            <a:avLst/>
          </a:prstGeom>
          <a:noFill/>
        </p:spPr>
        <p:txBody>
          <a:bodyPr wrap="square" rtlCol="0">
            <a:spAutoFit/>
          </a:bodyPr>
          <a:lstStyle/>
          <a:p>
            <a:r>
              <a:rPr lang="en-US" sz="4800" dirty="0">
                <a:latin typeface="Arial" panose="020B0604020202020204" pitchFamily="34" charset="0"/>
                <a:cs typeface="Arial" panose="020B0604020202020204" pitchFamily="34" charset="0"/>
              </a:rPr>
              <a:t>Isolate</a:t>
            </a:r>
          </a:p>
          <a:p>
            <a:endParaRPr lang="en-US" dirty="0"/>
          </a:p>
        </p:txBody>
      </p:sp>
      <p:sp>
        <p:nvSpPr>
          <p:cNvPr id="3" name="Rectangle 2"/>
          <p:cNvSpPr/>
          <p:nvPr/>
        </p:nvSpPr>
        <p:spPr>
          <a:xfrm>
            <a:off x="6298264" y="3036852"/>
            <a:ext cx="2255955" cy="830997"/>
          </a:xfrm>
          <a:prstGeom prst="rect">
            <a:avLst/>
          </a:prstGeom>
        </p:spPr>
        <p:txBody>
          <a:bodyPr wrap="square">
            <a:spAutoFit/>
          </a:bodyPr>
          <a:lstStyle/>
          <a:p>
            <a:r>
              <a:rPr lang="en-US" sz="4800" dirty="0">
                <a:latin typeface="Arial" panose="020B0604020202020204" pitchFamily="34" charset="0"/>
                <a:cs typeface="Arial" panose="020B0604020202020204" pitchFamily="34" charset="0"/>
              </a:rPr>
              <a:t>Inform</a:t>
            </a:r>
          </a:p>
        </p:txBody>
      </p:sp>
      <p:sp>
        <p:nvSpPr>
          <p:cNvPr id="6" name="Curved Down Arrow 5"/>
          <p:cNvSpPr/>
          <p:nvPr/>
        </p:nvSpPr>
        <p:spPr>
          <a:xfrm>
            <a:off x="1651120" y="1995672"/>
            <a:ext cx="2868162" cy="926592"/>
          </a:xfrm>
          <a:prstGeom prst="curvedDownArrow">
            <a:avLst/>
          </a:prstGeom>
          <a:solidFill>
            <a:schemeClr val="bg2">
              <a:lumMod val="65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chemeClr val="tx1"/>
              </a:solidFill>
            </a:endParaRPr>
          </a:p>
        </p:txBody>
      </p:sp>
      <p:sp>
        <p:nvSpPr>
          <p:cNvPr id="12" name="Curved Down Arrow 11"/>
          <p:cNvSpPr/>
          <p:nvPr/>
        </p:nvSpPr>
        <p:spPr>
          <a:xfrm>
            <a:off x="4615709" y="1972669"/>
            <a:ext cx="2868162" cy="926592"/>
          </a:xfrm>
          <a:prstGeom prst="curvedDownArrow">
            <a:avLst/>
          </a:prstGeom>
          <a:solidFill>
            <a:schemeClr val="bg2">
              <a:lumMod val="65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chemeClr val="tx1"/>
              </a:solidFill>
            </a:endParaRPr>
          </a:p>
        </p:txBody>
      </p:sp>
      <p:pic>
        <p:nvPicPr>
          <p:cNvPr id="11" name="Picture 10">
            <a:extLst>
              <a:ext uri="{FF2B5EF4-FFF2-40B4-BE49-F238E27FC236}">
                <a16:creationId xmlns:a16="http://schemas.microsoft.com/office/drawing/2014/main" id="{A3B74E2C-1D6D-42CB-8E45-1F61FBCDD188}"/>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104770" y="3833254"/>
            <a:ext cx="1467677" cy="1467677"/>
          </a:xfrm>
          <a:prstGeom prst="rect">
            <a:avLst/>
          </a:prstGeom>
        </p:spPr>
      </p:pic>
      <p:pic>
        <p:nvPicPr>
          <p:cNvPr id="13" name="Picture 12">
            <a:extLst>
              <a:ext uri="{FF2B5EF4-FFF2-40B4-BE49-F238E27FC236}">
                <a16:creationId xmlns:a16="http://schemas.microsoft.com/office/drawing/2014/main" id="{917F7B8D-4DC9-4872-A7DE-724177B74879}"/>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4144501" y="3750395"/>
            <a:ext cx="897983" cy="897983"/>
          </a:xfrm>
          <a:prstGeom prst="rect">
            <a:avLst/>
          </a:prstGeom>
        </p:spPr>
      </p:pic>
      <p:pic>
        <p:nvPicPr>
          <p:cNvPr id="14" name="Picture 13">
            <a:extLst>
              <a:ext uri="{FF2B5EF4-FFF2-40B4-BE49-F238E27FC236}">
                <a16:creationId xmlns:a16="http://schemas.microsoft.com/office/drawing/2014/main" id="{62A69A1A-2850-4DA1-88E3-32F22E3DFEAA}"/>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4357122" y="4349597"/>
            <a:ext cx="517173" cy="517173"/>
          </a:xfrm>
          <a:prstGeom prst="rect">
            <a:avLst/>
          </a:prstGeom>
        </p:spPr>
      </p:pic>
    </p:spTree>
    <p:extLst>
      <p:ext uri="{BB962C8B-B14F-4D97-AF65-F5344CB8AC3E}">
        <p14:creationId xmlns:p14="http://schemas.microsoft.com/office/powerpoint/2010/main" val="34474665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3988" y="-118736"/>
            <a:ext cx="8543418" cy="567298"/>
          </a:xfrm>
        </p:spPr>
        <p:txBody>
          <a:bodyPr>
            <a:normAutofit/>
          </a:bodyPr>
          <a:lstStyle/>
          <a:p>
            <a:r>
              <a:rPr lang="en-US" sz="2700" dirty="0"/>
              <a:t>Identify</a:t>
            </a:r>
            <a:endParaRPr lang="en-US" dirty="0"/>
          </a:p>
        </p:txBody>
      </p:sp>
      <p:sp>
        <p:nvSpPr>
          <p:cNvPr id="5" name="Content Placeholder 4"/>
          <p:cNvSpPr>
            <a:spLocks noGrp="1"/>
          </p:cNvSpPr>
          <p:nvPr>
            <p:ph idx="1"/>
          </p:nvPr>
        </p:nvSpPr>
        <p:spPr>
          <a:xfrm>
            <a:off x="1028700" y="685800"/>
            <a:ext cx="7872109" cy="5413785"/>
          </a:xfrm>
        </p:spPr>
        <p:txBody>
          <a:bodyPr>
            <a:normAutofit/>
          </a:bodyPr>
          <a:lstStyle/>
          <a:p>
            <a:pPr marL="0" indent="0">
              <a:buNone/>
            </a:pPr>
            <a:r>
              <a:rPr lang="en-US" dirty="0">
                <a:solidFill>
                  <a:srgbClr val="000000"/>
                </a:solidFill>
              </a:rPr>
              <a:t>Information used to identify cases</a:t>
            </a:r>
          </a:p>
          <a:p>
            <a:pPr marL="0" indent="0">
              <a:buNone/>
            </a:pPr>
            <a:endParaRPr lang="en-US" sz="1800" dirty="0"/>
          </a:p>
          <a:p>
            <a:r>
              <a:rPr lang="en-US" sz="2800" dirty="0"/>
              <a:t>Clinical information</a:t>
            </a:r>
          </a:p>
          <a:p>
            <a:pPr lvl="1"/>
            <a:r>
              <a:rPr lang="en-US" sz="2400" dirty="0"/>
              <a:t>Risk factors</a:t>
            </a:r>
          </a:p>
          <a:p>
            <a:pPr lvl="1"/>
            <a:r>
              <a:rPr lang="en-US" sz="2400" dirty="0"/>
              <a:t>Exposures (e.g., sick birds or bird markets, travel)</a:t>
            </a:r>
          </a:p>
          <a:p>
            <a:pPr lvl="1"/>
            <a:r>
              <a:rPr lang="en-US" sz="2400" dirty="0"/>
              <a:t>Clinical presentation (e.g., more severe illness)</a:t>
            </a:r>
          </a:p>
          <a:p>
            <a:pPr marL="0" indent="0">
              <a:buNone/>
            </a:pPr>
            <a:endParaRPr lang="en-US" sz="1800" dirty="0"/>
          </a:p>
          <a:p>
            <a:r>
              <a:rPr lang="en-US" sz="2800" dirty="0"/>
              <a:t>Availability and Timeliness of diagnostic testing</a:t>
            </a:r>
            <a:endParaRPr lang="en-US" sz="2400" dirty="0"/>
          </a:p>
          <a:p>
            <a:pPr lvl="1"/>
            <a:r>
              <a:rPr lang="en-US" sz="2400" dirty="0"/>
              <a:t>Rapid diagnostics not recommended for A(H7N9)</a:t>
            </a:r>
          </a:p>
          <a:p>
            <a:pPr lvl="1"/>
            <a:r>
              <a:rPr lang="en-US" sz="2400" dirty="0"/>
              <a:t>Availability of A(H7N9) confirmatory testing         varies and results may be delayed</a:t>
            </a:r>
          </a:p>
          <a:p>
            <a:pPr lvl="1"/>
            <a:endParaRPr lang="en-US" sz="2400" dirty="0"/>
          </a:p>
          <a:p>
            <a:pPr lvl="1"/>
            <a:endParaRPr lang="en-US" sz="2000" dirty="0"/>
          </a:p>
          <a:p>
            <a:pPr marL="0" indent="0">
              <a:buNone/>
            </a:pPr>
            <a:endParaRPr lang="en-US" dirty="0"/>
          </a:p>
        </p:txBody>
      </p:sp>
      <p:pic>
        <p:nvPicPr>
          <p:cNvPr id="10" name="Picture 4" descr="https://d30y9cdsu7xlg0.cloudfront.net/png/629796-20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988" y="685800"/>
            <a:ext cx="704747" cy="70474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s://phil.cdc.gov/PHIL_Images/20638/20638_lores.jpg">
            <a:extLst>
              <a:ext uri="{FF2B5EF4-FFF2-40B4-BE49-F238E27FC236}">
                <a16:creationId xmlns:a16="http://schemas.microsoft.com/office/drawing/2014/main" id="{820529C6-F404-4C11-8C9D-8AF08D29C14B}"/>
              </a:ext>
            </a:extLst>
          </p:cNvPr>
          <p:cNvPicPr>
            <a:picLocks noChangeAspect="1" noChangeArrowheads="1"/>
          </p:cNvPicPr>
          <p:nvPr/>
        </p:nvPicPr>
        <p:blipFill rotWithShape="1">
          <a:blip r:embed="rId4" cstate="hqprint">
            <a:extLst>
              <a:ext uri="{28A0092B-C50C-407E-A947-70E740481C1C}">
                <a14:useLocalDpi xmlns:a14="http://schemas.microsoft.com/office/drawing/2010/main" val="0"/>
              </a:ext>
            </a:extLst>
          </a:blip>
          <a:srcRect b="21648"/>
          <a:stretch/>
        </p:blipFill>
        <p:spPr bwMode="auto">
          <a:xfrm>
            <a:off x="7809533" y="5259379"/>
            <a:ext cx="1261241" cy="1492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0875015"/>
      </p:ext>
    </p:extLst>
  </p:cSld>
  <p:clrMapOvr>
    <a:masterClrMapping/>
  </p:clrMapOvr>
</p:sld>
</file>

<file path=ppt/theme/theme1.xml><?xml version="1.0" encoding="utf-8"?>
<a:theme xmlns:a="http://schemas.openxmlformats.org/drawingml/2006/main" name="NCEH_ATSDR_combined">
  <a:themeElements>
    <a:clrScheme name="CDC OD Dark PPT Colors">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FFC000"/>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2.xml><?xml version="1.0" encoding="utf-8"?>
<a:theme xmlns:a="http://schemas.openxmlformats.org/drawingml/2006/main" name="Thin Blue Line Influenza Divis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4_Office Theme">
  <a:themeElements>
    <a:clrScheme name="Custom 2">
      <a:dk1>
        <a:srgbClr val="2C343E"/>
      </a:dk1>
      <a:lt1>
        <a:srgbClr val="228E92"/>
      </a:lt1>
      <a:dk2>
        <a:srgbClr val="FFFFFF"/>
      </a:dk2>
      <a:lt2>
        <a:srgbClr val="FFFFFF"/>
      </a:lt2>
      <a:accent1>
        <a:srgbClr val="F15856"/>
      </a:accent1>
      <a:accent2>
        <a:srgbClr val="F16122"/>
      </a:accent2>
      <a:accent3>
        <a:srgbClr val="57A286"/>
      </a:accent3>
      <a:accent4>
        <a:srgbClr val="31A1B3"/>
      </a:accent4>
      <a:accent5>
        <a:srgbClr val="605654"/>
      </a:accent5>
      <a:accent6>
        <a:srgbClr val="8C8C8C"/>
      </a:accent6>
      <a:hlink>
        <a:srgbClr val="31A1B3"/>
      </a:hlink>
      <a:folHlink>
        <a:srgbClr val="3077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5_Office Theme">
  <a:themeElements>
    <a:clrScheme name="Custom 2">
      <a:dk1>
        <a:srgbClr val="2C343E"/>
      </a:dk1>
      <a:lt1>
        <a:srgbClr val="228E92"/>
      </a:lt1>
      <a:dk2>
        <a:srgbClr val="FFFFFF"/>
      </a:dk2>
      <a:lt2>
        <a:srgbClr val="FFFFFF"/>
      </a:lt2>
      <a:accent1>
        <a:srgbClr val="F15856"/>
      </a:accent1>
      <a:accent2>
        <a:srgbClr val="F16122"/>
      </a:accent2>
      <a:accent3>
        <a:srgbClr val="57A286"/>
      </a:accent3>
      <a:accent4>
        <a:srgbClr val="31A1B3"/>
      </a:accent4>
      <a:accent5>
        <a:srgbClr val="605654"/>
      </a:accent5>
      <a:accent6>
        <a:srgbClr val="8C8C8C"/>
      </a:accent6>
      <a:hlink>
        <a:srgbClr val="31A1B3"/>
      </a:hlink>
      <a:folHlink>
        <a:srgbClr val="3077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DocType xmlns="3799590d-c3a7-4d9f-9fd3-14518cc8349c" xsi:nil="true"/>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310820C2B321D4E8763D7A7E1D29559" ma:contentTypeVersion="1" ma:contentTypeDescription="Create a new document." ma:contentTypeScope="" ma:versionID="5797d8799613f1ecf3704615f2bb2008">
  <xsd:schema xmlns:xsd="http://www.w3.org/2001/XMLSchema" xmlns:xs="http://www.w3.org/2001/XMLSchema" xmlns:p="http://schemas.microsoft.com/office/2006/metadata/properties" xmlns:ns2="5af08be3-da31-4ed0-bd15-c2f68cc29029" targetNamespace="http://schemas.microsoft.com/office/2006/metadata/properties" ma:root="true" ma:fieldsID="01afd40105b7c9b5a72189ac5a361998" ns2:_="">
    <xsd:import namespace="5af08be3-da31-4ed0-bd15-c2f68cc29029"/>
    <xsd:element name="properties">
      <xsd:complexType>
        <xsd:sequence>
          <xsd:element name="documentManagement">
            <xsd:complexType>
              <xsd:all>
                <xsd:element ref="ns2:Description" minOccurs="0"/>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af08be3-da31-4ed0-bd15-c2f68cc29029" elementFormDefault="qualified">
    <xsd:import namespace="http://schemas.microsoft.com/office/2006/documentManagement/types"/>
    <xsd:import namespace="http://schemas.microsoft.com/office/infopath/2007/PartnerControls"/>
    <xsd:element name="Description" ma:index="4" nillable="true" ma:displayName="Description" ma:internalName="Description">
      <xsd:simpleType>
        <xsd:restriction base="dms:Note">
          <xsd:maxLength value="255"/>
        </xsd:restriction>
      </xsd:simpleType>
    </xsd:element>
    <xsd:element name="_dlc_DocId" ma:index="5" nillable="true" ma:displayName="Document ID Value" ma:description="The value of the document ID assigned to this item." ma:internalName="_dlc_DocId" ma:readOnly="true">
      <xsd:simpleType>
        <xsd:restriction base="dms:Text"/>
      </xsd:simpleType>
    </xsd:element>
    <xsd:element name="_dlc_DocIdUrl" ma:index="6"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7"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8"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ct:contentTypeSchema xmlns:ct="http://schemas.microsoft.com/office/2006/metadata/contentType" xmlns:ma="http://schemas.microsoft.com/office/2006/metadata/properties/metaAttributes" ct:_="" ma:_="" ma:contentTypeName="Document" ma:contentTypeID="0x010100390AD7E96537B94AB4EC30E09548A917" ma:contentTypeVersion="5" ma:contentTypeDescription="Create a new document." ma:contentTypeScope="" ma:versionID="ce60b4cfb1a7110a98cea5ecebabfc2e">
  <xsd:schema xmlns:xsd="http://www.w3.org/2001/XMLSchema" xmlns:xs="http://www.w3.org/2001/XMLSchema" xmlns:p="http://schemas.microsoft.com/office/2006/metadata/properties" xmlns:ns1="http://schemas.microsoft.com/sharepoint/v3" xmlns:ns2="3799590d-c3a7-4d9f-9fd3-14518cc8349c" targetNamespace="http://schemas.microsoft.com/office/2006/metadata/properties" ma:root="true" ma:fieldsID="5fe5df2a2e45b182e18d734ef2c73c14" ns1:_="" ns2:_="">
    <xsd:import namespace="http://schemas.microsoft.com/sharepoint/v3"/>
    <xsd:import namespace="3799590d-c3a7-4d9f-9fd3-14518cc8349c"/>
    <xsd:element name="properties">
      <xsd:complexType>
        <xsd:sequence>
          <xsd:element name="documentManagement">
            <xsd:complexType>
              <xsd:all>
                <xsd:element ref="ns1:PublishingStartDate" minOccurs="0"/>
                <xsd:element ref="ns1:PublishingExpirationDate" minOccurs="0"/>
                <xsd:element ref="ns2:DocTyp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799590d-c3a7-4d9f-9fd3-14518cc8349c" elementFormDefault="qualified">
    <xsd:import namespace="http://schemas.microsoft.com/office/2006/documentManagement/types"/>
    <xsd:import namespace="http://schemas.microsoft.com/office/infopath/2007/PartnerControls"/>
    <xsd:element name="DocType" ma:index="10" nillable="true" ma:displayName="DocType" ma:format="Dropdown" ma:internalName="DocType">
      <xsd:simpleType>
        <xsd:restriction base="dms:Choice">
          <xsd:enumeration value="Toolkit"/>
          <xsd:enumeration value="Other"/>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18BA5F8-B7A5-4C6A-84AB-45488CB63453}"/>
</file>

<file path=customXml/itemProps2.xml><?xml version="1.0" encoding="utf-8"?>
<ds:datastoreItem xmlns:ds="http://schemas.openxmlformats.org/officeDocument/2006/customXml" ds:itemID="{92D309F4-62F8-4C59-ADCD-090EB114B97F}"/>
</file>

<file path=customXml/itemProps3.xml><?xml version="1.0" encoding="utf-8"?>
<ds:datastoreItem xmlns:ds="http://schemas.openxmlformats.org/officeDocument/2006/customXml" ds:itemID="{0AB78FBF-29DF-4A47-BF6E-E8BA058CF4B9}"/>
</file>

<file path=customXml/itemProps4.xml><?xml version="1.0" encoding="utf-8"?>
<ds:datastoreItem xmlns:ds="http://schemas.openxmlformats.org/officeDocument/2006/customXml" ds:itemID="{5EB18B71-FB19-4E41-8544-063F09985722}"/>
</file>

<file path=docProps/app.xml><?xml version="1.0" encoding="utf-8"?>
<Properties xmlns="http://schemas.openxmlformats.org/officeDocument/2006/extended-properties" xmlns:vt="http://schemas.openxmlformats.org/officeDocument/2006/docPropsVTypes">
  <Template>Office Theme</Template>
  <TotalTime>25101</TotalTime>
  <Words>4561</Words>
  <Application>Microsoft Office PowerPoint</Application>
  <PresentationFormat>On-screen Show (4:3)</PresentationFormat>
  <Paragraphs>450</Paragraphs>
  <Slides>46</Slides>
  <Notes>46</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46</vt:i4>
      </vt:variant>
    </vt:vector>
  </HeadingPairs>
  <TitlesOfParts>
    <vt:vector size="56" baseType="lpstr">
      <vt:lpstr>Arial</vt:lpstr>
      <vt:lpstr>Arial Black</vt:lpstr>
      <vt:lpstr>Calibri</vt:lpstr>
      <vt:lpstr>Courier New</vt:lpstr>
      <vt:lpstr>Myriad Web Pro</vt:lpstr>
      <vt:lpstr>Wingdings</vt:lpstr>
      <vt:lpstr>NCEH_ATSDR_combined</vt:lpstr>
      <vt:lpstr>Thin Blue Line Influenza Division</vt:lpstr>
      <vt:lpstr>4_Office Theme</vt:lpstr>
      <vt:lpstr>5_Office Theme</vt:lpstr>
      <vt:lpstr>Module C6  Infection Prevention &amp; Control Preparedness</vt:lpstr>
      <vt:lpstr>Learning Objectives</vt:lpstr>
      <vt:lpstr>Outline</vt:lpstr>
      <vt:lpstr>Outline</vt:lpstr>
      <vt:lpstr>Why is IPC Preparedness Important?</vt:lpstr>
      <vt:lpstr>Goals of IPC Preparedness</vt:lpstr>
      <vt:lpstr>Preparedness</vt:lpstr>
      <vt:lpstr>Identify, Isolate, Inform</vt:lpstr>
      <vt:lpstr>Identify</vt:lpstr>
      <vt:lpstr>Identify</vt:lpstr>
      <vt:lpstr>Identify:  Examples</vt:lpstr>
      <vt:lpstr>Identify:  Examples</vt:lpstr>
      <vt:lpstr>Isolate</vt:lpstr>
      <vt:lpstr>Healthcare or Nosocomial Transmission </vt:lpstr>
      <vt:lpstr>Isolation:  Examples</vt:lpstr>
      <vt:lpstr>Isolation:  Examples</vt:lpstr>
      <vt:lpstr>Inform</vt:lpstr>
      <vt:lpstr>Identify, Isolate, Inform</vt:lpstr>
      <vt:lpstr>Outline</vt:lpstr>
      <vt:lpstr>Preparedness</vt:lpstr>
      <vt:lpstr> Discussion Questions</vt:lpstr>
      <vt:lpstr>IPC Preparedness Plan</vt:lpstr>
      <vt:lpstr>Communication and Reporting</vt:lpstr>
      <vt:lpstr> Discussion Questions</vt:lpstr>
      <vt:lpstr>Inform:  Examples</vt:lpstr>
      <vt:lpstr>Inform:  Examples</vt:lpstr>
      <vt:lpstr>Communication and Reporting</vt:lpstr>
      <vt:lpstr>IPC Staffing</vt:lpstr>
      <vt:lpstr>IPC Training</vt:lpstr>
      <vt:lpstr>Isolation</vt:lpstr>
      <vt:lpstr>Isolation</vt:lpstr>
      <vt:lpstr>Isolation</vt:lpstr>
      <vt:lpstr>Isolation</vt:lpstr>
      <vt:lpstr>Isolation</vt:lpstr>
      <vt:lpstr>Isolation</vt:lpstr>
      <vt:lpstr> Discussion Questions</vt:lpstr>
      <vt:lpstr>IPC Supplies</vt:lpstr>
      <vt:lpstr>Outline</vt:lpstr>
      <vt:lpstr>Tiered Referral System </vt:lpstr>
      <vt:lpstr>Tiered Referral System</vt:lpstr>
      <vt:lpstr>Tiered Referral System:  Ebola Example</vt:lpstr>
      <vt:lpstr>Ring IPC</vt:lpstr>
      <vt:lpstr> Discussion Questions</vt:lpstr>
      <vt:lpstr>Sustainability</vt:lpstr>
      <vt:lpstr>IPC Foundation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 Jernigan</dc:creator>
  <cp:lastModifiedBy>Joshua Mott</cp:lastModifiedBy>
  <cp:revision>746</cp:revision>
  <cp:lastPrinted>2017-10-16T18:50:06Z</cp:lastPrinted>
  <dcterms:created xsi:type="dcterms:W3CDTF">2016-11-05T00:46:08Z</dcterms:created>
  <dcterms:modified xsi:type="dcterms:W3CDTF">2018-06-21T17:23:45Z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0x010100390AD7E96537B94AB4EC30E09548A917</vt:lpwstr>
  </property>
  <property fmtid="{D5CDD505-2E9C-101B-9397-08002B2CF9AE}" pid="3" name="_dlc_DocIdItemGuid">
    <vt:lpwstr>9a7604c5-fbde-4cd0-927a-70f954087c35</vt:lpwstr>
  </property>
</Properties>
</file>