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4.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46.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50.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49.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35.xml" ContentType="application/vnd.openxmlformats-officedocument.presentationml.notesSlide+xml"/>
  <Override PartName="/ppt/notesSlides/notesSlide58.xml" ContentType="application/vnd.openxmlformats-officedocument.presentationml.notesSlide+xml"/>
  <Override PartName="/ppt/notesSlides/notesSlide61.xml" ContentType="application/vnd.openxmlformats-officedocument.presentationml.notesSlide+xml"/>
  <Override PartName="/ppt/theme/theme5.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drawing2.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68"/>
  </p:notesMasterIdLst>
  <p:handoutMasterIdLst>
    <p:handoutMasterId r:id="rId69"/>
  </p:handoutMasterIdLst>
  <p:sldIdLst>
    <p:sldId id="622" r:id="rId4"/>
    <p:sldId id="623" r:id="rId5"/>
    <p:sldId id="624" r:id="rId6"/>
    <p:sldId id="625" r:id="rId7"/>
    <p:sldId id="626" r:id="rId8"/>
    <p:sldId id="670" r:id="rId9"/>
    <p:sldId id="693" r:id="rId10"/>
    <p:sldId id="694" r:id="rId11"/>
    <p:sldId id="687" r:id="rId12"/>
    <p:sldId id="669" r:id="rId13"/>
    <p:sldId id="696" r:id="rId14"/>
    <p:sldId id="695" r:id="rId15"/>
    <p:sldId id="697" r:id="rId16"/>
    <p:sldId id="631" r:id="rId17"/>
    <p:sldId id="632" r:id="rId18"/>
    <p:sldId id="678" r:id="rId19"/>
    <p:sldId id="633" r:id="rId20"/>
    <p:sldId id="634" r:id="rId21"/>
    <p:sldId id="635" r:id="rId22"/>
    <p:sldId id="679" r:id="rId23"/>
    <p:sldId id="637" r:id="rId24"/>
    <p:sldId id="638" r:id="rId25"/>
    <p:sldId id="639" r:id="rId26"/>
    <p:sldId id="640" r:id="rId27"/>
    <p:sldId id="641" r:id="rId28"/>
    <p:sldId id="643" r:id="rId29"/>
    <p:sldId id="642" r:id="rId30"/>
    <p:sldId id="644" r:id="rId31"/>
    <p:sldId id="636" r:id="rId32"/>
    <p:sldId id="645" r:id="rId33"/>
    <p:sldId id="691" r:id="rId34"/>
    <p:sldId id="681" r:id="rId35"/>
    <p:sldId id="676" r:id="rId36"/>
    <p:sldId id="674" r:id="rId37"/>
    <p:sldId id="673" r:id="rId38"/>
    <p:sldId id="682" r:id="rId39"/>
    <p:sldId id="683" r:id="rId40"/>
    <p:sldId id="686" r:id="rId41"/>
    <p:sldId id="684" r:id="rId42"/>
    <p:sldId id="685" r:id="rId43"/>
    <p:sldId id="692" r:id="rId44"/>
    <p:sldId id="648" r:id="rId45"/>
    <p:sldId id="649" r:id="rId46"/>
    <p:sldId id="651" r:id="rId47"/>
    <p:sldId id="652" r:id="rId48"/>
    <p:sldId id="653" r:id="rId49"/>
    <p:sldId id="654" r:id="rId50"/>
    <p:sldId id="655" r:id="rId51"/>
    <p:sldId id="656" r:id="rId52"/>
    <p:sldId id="657" r:id="rId53"/>
    <p:sldId id="658" r:id="rId54"/>
    <p:sldId id="659" r:id="rId55"/>
    <p:sldId id="660" r:id="rId56"/>
    <p:sldId id="661" r:id="rId57"/>
    <p:sldId id="662" r:id="rId58"/>
    <p:sldId id="663" r:id="rId59"/>
    <p:sldId id="664" r:id="rId60"/>
    <p:sldId id="665" r:id="rId61"/>
    <p:sldId id="666" r:id="rId62"/>
    <p:sldId id="667" r:id="rId63"/>
    <p:sldId id="688" r:id="rId64"/>
    <p:sldId id="672" r:id="rId65"/>
    <p:sldId id="675" r:id="rId66"/>
    <p:sldId id="680"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Beneden, Chris A. (CDC/OID/NCIRD)" initials="VBCA(" lastIdx="9" clrIdx="0">
    <p:extLst>
      <p:ext uri="{19B8F6BF-5375-455C-9EA6-DF929625EA0E}">
        <p15:presenceInfo xmlns:p15="http://schemas.microsoft.com/office/powerpoint/2012/main" userId="S-1-5-21-1207783550-2075000910-922709458-192481" providerId="AD"/>
      </p:ext>
    </p:extLst>
  </p:cmAuthor>
  <p:cmAuthor id="2" name="Rolfes, Melissa (CDC/OID/NCIRD)" initials="RM(" lastIdx="6" clrIdx="1">
    <p:extLst>
      <p:ext uri="{19B8F6BF-5375-455C-9EA6-DF929625EA0E}">
        <p15:presenceInfo xmlns:p15="http://schemas.microsoft.com/office/powerpoint/2012/main" userId="S-1-5-21-1207783550-2075000910-922709458-430599" providerId="AD"/>
      </p:ext>
    </p:extLst>
  </p:cmAuthor>
  <p:cmAuthor id="3" name="EPUser" initials="E" lastIdx="27" clrIdx="2">
    <p:extLst>
      <p:ext uri="{19B8F6BF-5375-455C-9EA6-DF929625EA0E}">
        <p15:presenceInfo xmlns:p15="http://schemas.microsoft.com/office/powerpoint/2012/main" userId="EPUser" providerId="None"/>
      </p:ext>
    </p:extLst>
  </p:cmAuthor>
  <p:cmAuthor id="4" name="Joshua Mott" initials="JM" lastIdx="1" clrIdx="3">
    <p:extLst>
      <p:ext uri="{19B8F6BF-5375-455C-9EA6-DF929625EA0E}">
        <p15:presenceInfo xmlns:p15="http://schemas.microsoft.com/office/powerpoint/2012/main" userId="4a7c80f6ff9aac49" providerId="Windows Live"/>
      </p:ext>
    </p:extLst>
  </p:cmAuthor>
  <p:cmAuthor id="5" name="Tokars, Jerome (Jerry) (CDC/OID/NCIRD)" initials="TJ((" lastIdx="12" clrIdx="4">
    <p:extLst>
      <p:ext uri="{19B8F6BF-5375-455C-9EA6-DF929625EA0E}">
        <p15:presenceInfo xmlns:p15="http://schemas.microsoft.com/office/powerpoint/2012/main" userId="S-1-5-21-1207783550-2075000910-922709458-191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1"/>
    <a:srgbClr val="005B99"/>
    <a:srgbClr val="000000"/>
    <a:srgbClr val="003399"/>
    <a:srgbClr val="000099"/>
    <a:srgbClr val="F5E3BF"/>
    <a:srgbClr val="9E9A88"/>
    <a:srgbClr val="F6EFD6"/>
    <a:srgbClr val="FFFF99"/>
    <a:srgbClr val="99C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3" autoAdjust="0"/>
    <p:restoredTop sz="88199" autoAdjust="0"/>
  </p:normalViewPr>
  <p:slideViewPr>
    <p:cSldViewPr snapToGrid="0">
      <p:cViewPr varScale="1">
        <p:scale>
          <a:sx n="74" d="100"/>
          <a:sy n="74" d="100"/>
        </p:scale>
        <p:origin x="1157" y="29"/>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77"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78"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FA9C4-730F-4A62-9A0F-A7F5358AD802}" type="doc">
      <dgm:prSet loTypeId="urn:microsoft.com/office/officeart/2005/8/layout/venn1" loCatId="relationship" qsTypeId="urn:microsoft.com/office/officeart/2005/8/quickstyle/simple1" qsCatId="simple" csTypeId="urn:microsoft.com/office/officeart/2005/8/colors/accent1_2" csCatId="accent1" phldr="1"/>
      <dgm:spPr/>
    </dgm:pt>
    <dgm:pt modelId="{E5EF481D-7499-49A8-A8C8-8A57B1087CFC}">
      <dgm:prSet phldrT="[Text]"/>
      <dgm:spPr>
        <a:solidFill>
          <a:schemeClr val="accent1">
            <a:lumMod val="60000"/>
            <a:lumOff val="40000"/>
            <a:alpha val="50000"/>
          </a:schemeClr>
        </a:solidFill>
      </dgm:spPr>
      <dgm:t>
        <a:bodyPr/>
        <a:lstStyle/>
        <a:p>
          <a:r>
            <a:rPr lang="en-US" dirty="0"/>
            <a:t>Hazard Assessment</a:t>
          </a:r>
        </a:p>
      </dgm:t>
    </dgm:pt>
    <dgm:pt modelId="{C8F848FF-79E3-4D0A-91EB-992B70ACF4D4}" type="parTrans" cxnId="{AAA11550-8AF2-4058-894D-404E39DE4793}">
      <dgm:prSet/>
      <dgm:spPr/>
      <dgm:t>
        <a:bodyPr/>
        <a:lstStyle/>
        <a:p>
          <a:endParaRPr lang="en-US"/>
        </a:p>
      </dgm:t>
    </dgm:pt>
    <dgm:pt modelId="{BC3B1916-C490-4967-AA2F-855F1F492A20}" type="sibTrans" cxnId="{AAA11550-8AF2-4058-894D-404E39DE4793}">
      <dgm:prSet/>
      <dgm:spPr/>
      <dgm:t>
        <a:bodyPr/>
        <a:lstStyle/>
        <a:p>
          <a:endParaRPr lang="en-US"/>
        </a:p>
      </dgm:t>
    </dgm:pt>
    <dgm:pt modelId="{D8EE3D09-4F87-4D22-B981-91E62931CAA5}">
      <dgm:prSet phldrT="[Text]"/>
      <dgm:spPr>
        <a:solidFill>
          <a:srgbClr val="92D050">
            <a:alpha val="50000"/>
          </a:srgbClr>
        </a:solidFill>
      </dgm:spPr>
      <dgm:t>
        <a:bodyPr/>
        <a:lstStyle/>
        <a:p>
          <a:r>
            <a:rPr lang="en-US" dirty="0"/>
            <a:t>Exposure Assessment</a:t>
          </a:r>
        </a:p>
      </dgm:t>
    </dgm:pt>
    <dgm:pt modelId="{EE5B898C-FBC5-483D-9E78-046698869C95}" type="parTrans" cxnId="{A38E095B-15DA-48E2-8832-DA896C93CC36}">
      <dgm:prSet/>
      <dgm:spPr/>
      <dgm:t>
        <a:bodyPr/>
        <a:lstStyle/>
        <a:p>
          <a:endParaRPr lang="en-US"/>
        </a:p>
      </dgm:t>
    </dgm:pt>
    <dgm:pt modelId="{86A9CA5D-7A9D-4CDC-9AD3-F83BBBB53D4C}" type="sibTrans" cxnId="{A38E095B-15DA-48E2-8832-DA896C93CC36}">
      <dgm:prSet/>
      <dgm:spPr/>
      <dgm:t>
        <a:bodyPr/>
        <a:lstStyle/>
        <a:p>
          <a:endParaRPr lang="en-US"/>
        </a:p>
      </dgm:t>
    </dgm:pt>
    <dgm:pt modelId="{219E0017-F514-40E9-806C-8C32D4860080}">
      <dgm:prSet phldrT="[Text]"/>
      <dgm:spPr>
        <a:solidFill>
          <a:srgbClr val="FFFF00">
            <a:alpha val="50000"/>
          </a:srgbClr>
        </a:solidFill>
      </dgm:spPr>
      <dgm:t>
        <a:bodyPr/>
        <a:lstStyle/>
        <a:p>
          <a:r>
            <a:rPr lang="en-US" dirty="0"/>
            <a:t>Context Assessment</a:t>
          </a:r>
        </a:p>
      </dgm:t>
    </dgm:pt>
    <dgm:pt modelId="{6D5B9E61-A76A-4744-85C4-CD3BFA3CA4AB}" type="parTrans" cxnId="{89071680-5989-486F-B52A-B3D989BE221E}">
      <dgm:prSet/>
      <dgm:spPr/>
      <dgm:t>
        <a:bodyPr/>
        <a:lstStyle/>
        <a:p>
          <a:endParaRPr lang="en-US"/>
        </a:p>
      </dgm:t>
    </dgm:pt>
    <dgm:pt modelId="{AE774E45-87E1-49C1-A732-AC8807EDE18D}" type="sibTrans" cxnId="{89071680-5989-486F-B52A-B3D989BE221E}">
      <dgm:prSet/>
      <dgm:spPr/>
      <dgm:t>
        <a:bodyPr/>
        <a:lstStyle/>
        <a:p>
          <a:endParaRPr lang="en-US"/>
        </a:p>
      </dgm:t>
    </dgm:pt>
    <dgm:pt modelId="{41658A1A-554A-4F7A-9E38-2C8C187EB795}" type="pres">
      <dgm:prSet presAssocID="{CE9FA9C4-730F-4A62-9A0F-A7F5358AD802}" presName="compositeShape" presStyleCnt="0">
        <dgm:presLayoutVars>
          <dgm:chMax val="7"/>
          <dgm:dir/>
          <dgm:resizeHandles val="exact"/>
        </dgm:presLayoutVars>
      </dgm:prSet>
      <dgm:spPr/>
    </dgm:pt>
    <dgm:pt modelId="{6B60E359-C465-4FE7-9A2D-606DF2940391}" type="pres">
      <dgm:prSet presAssocID="{E5EF481D-7499-49A8-A8C8-8A57B1087CFC}" presName="circ1" presStyleLbl="vennNode1" presStyleIdx="0" presStyleCnt="3"/>
      <dgm:spPr/>
    </dgm:pt>
    <dgm:pt modelId="{DC3DBFB4-7530-4418-BD98-A0F243DF7433}" type="pres">
      <dgm:prSet presAssocID="{E5EF481D-7499-49A8-A8C8-8A57B1087CFC}" presName="circ1Tx" presStyleLbl="revTx" presStyleIdx="0" presStyleCnt="0">
        <dgm:presLayoutVars>
          <dgm:chMax val="0"/>
          <dgm:chPref val="0"/>
          <dgm:bulletEnabled val="1"/>
        </dgm:presLayoutVars>
      </dgm:prSet>
      <dgm:spPr/>
    </dgm:pt>
    <dgm:pt modelId="{06CD1491-B5F9-44A8-BAB5-3BE32C3B5961}" type="pres">
      <dgm:prSet presAssocID="{D8EE3D09-4F87-4D22-B981-91E62931CAA5}" presName="circ2" presStyleLbl="vennNode1" presStyleIdx="1" presStyleCnt="3"/>
      <dgm:spPr/>
    </dgm:pt>
    <dgm:pt modelId="{4ACD0D63-913B-4A23-BB83-B4AD76F1911E}" type="pres">
      <dgm:prSet presAssocID="{D8EE3D09-4F87-4D22-B981-91E62931CAA5}" presName="circ2Tx" presStyleLbl="revTx" presStyleIdx="0" presStyleCnt="0">
        <dgm:presLayoutVars>
          <dgm:chMax val="0"/>
          <dgm:chPref val="0"/>
          <dgm:bulletEnabled val="1"/>
        </dgm:presLayoutVars>
      </dgm:prSet>
      <dgm:spPr/>
    </dgm:pt>
    <dgm:pt modelId="{C1BC64DA-402B-49F3-8E22-1BA4D27443B6}" type="pres">
      <dgm:prSet presAssocID="{219E0017-F514-40E9-806C-8C32D4860080}" presName="circ3" presStyleLbl="vennNode1" presStyleIdx="2" presStyleCnt="3"/>
      <dgm:spPr/>
    </dgm:pt>
    <dgm:pt modelId="{A8B35F1F-41CF-406B-947D-238A6AC54914}" type="pres">
      <dgm:prSet presAssocID="{219E0017-F514-40E9-806C-8C32D4860080}" presName="circ3Tx" presStyleLbl="revTx" presStyleIdx="0" presStyleCnt="0">
        <dgm:presLayoutVars>
          <dgm:chMax val="0"/>
          <dgm:chPref val="0"/>
          <dgm:bulletEnabled val="1"/>
        </dgm:presLayoutVars>
      </dgm:prSet>
      <dgm:spPr/>
    </dgm:pt>
  </dgm:ptLst>
  <dgm:cxnLst>
    <dgm:cxn modelId="{5AFFA115-62D3-4B9D-902F-807EB3F67359}" type="presOf" srcId="{E5EF481D-7499-49A8-A8C8-8A57B1087CFC}" destId="{6B60E359-C465-4FE7-9A2D-606DF2940391}" srcOrd="0" destOrd="0" presId="urn:microsoft.com/office/officeart/2005/8/layout/venn1"/>
    <dgm:cxn modelId="{A38E095B-15DA-48E2-8832-DA896C93CC36}" srcId="{CE9FA9C4-730F-4A62-9A0F-A7F5358AD802}" destId="{D8EE3D09-4F87-4D22-B981-91E62931CAA5}" srcOrd="1" destOrd="0" parTransId="{EE5B898C-FBC5-483D-9E78-046698869C95}" sibTransId="{86A9CA5D-7A9D-4CDC-9AD3-F83BBBB53D4C}"/>
    <dgm:cxn modelId="{AAA11550-8AF2-4058-894D-404E39DE4793}" srcId="{CE9FA9C4-730F-4A62-9A0F-A7F5358AD802}" destId="{E5EF481D-7499-49A8-A8C8-8A57B1087CFC}" srcOrd="0" destOrd="0" parTransId="{C8F848FF-79E3-4D0A-91EB-992B70ACF4D4}" sibTransId="{BC3B1916-C490-4967-AA2F-855F1F492A20}"/>
    <dgm:cxn modelId="{89071680-5989-486F-B52A-B3D989BE221E}" srcId="{CE9FA9C4-730F-4A62-9A0F-A7F5358AD802}" destId="{219E0017-F514-40E9-806C-8C32D4860080}" srcOrd="2" destOrd="0" parTransId="{6D5B9E61-A76A-4744-85C4-CD3BFA3CA4AB}" sibTransId="{AE774E45-87E1-49C1-A732-AC8807EDE18D}"/>
    <dgm:cxn modelId="{EB6F6C80-5F84-404D-A525-C81F1E3FCBEC}" type="presOf" srcId="{219E0017-F514-40E9-806C-8C32D4860080}" destId="{C1BC64DA-402B-49F3-8E22-1BA4D27443B6}" srcOrd="0" destOrd="0" presId="urn:microsoft.com/office/officeart/2005/8/layout/venn1"/>
    <dgm:cxn modelId="{C4852C8F-BC6B-4F03-B945-8AAD6520B4DB}" type="presOf" srcId="{219E0017-F514-40E9-806C-8C32D4860080}" destId="{A8B35F1F-41CF-406B-947D-238A6AC54914}" srcOrd="1" destOrd="0" presId="urn:microsoft.com/office/officeart/2005/8/layout/venn1"/>
    <dgm:cxn modelId="{7CF1D6B9-9EF9-4C07-B1E8-18E9B7A7C099}" type="presOf" srcId="{E5EF481D-7499-49A8-A8C8-8A57B1087CFC}" destId="{DC3DBFB4-7530-4418-BD98-A0F243DF7433}" srcOrd="1" destOrd="0" presId="urn:microsoft.com/office/officeart/2005/8/layout/venn1"/>
    <dgm:cxn modelId="{4A24F5BF-2C35-413D-B786-926D141ADEB5}" type="presOf" srcId="{D8EE3D09-4F87-4D22-B981-91E62931CAA5}" destId="{4ACD0D63-913B-4A23-BB83-B4AD76F1911E}" srcOrd="1" destOrd="0" presId="urn:microsoft.com/office/officeart/2005/8/layout/venn1"/>
    <dgm:cxn modelId="{629AFBD2-3D73-4871-9D09-1553E5C890B6}" type="presOf" srcId="{D8EE3D09-4F87-4D22-B981-91E62931CAA5}" destId="{06CD1491-B5F9-44A8-BAB5-3BE32C3B5961}" srcOrd="0" destOrd="0" presId="urn:microsoft.com/office/officeart/2005/8/layout/venn1"/>
    <dgm:cxn modelId="{8603DDFE-9A5F-45FB-8805-53B92A267504}" type="presOf" srcId="{CE9FA9C4-730F-4A62-9A0F-A7F5358AD802}" destId="{41658A1A-554A-4F7A-9E38-2C8C187EB795}" srcOrd="0" destOrd="0" presId="urn:microsoft.com/office/officeart/2005/8/layout/venn1"/>
    <dgm:cxn modelId="{FDEDA070-F382-4E43-8D3C-A68F910357FC}" type="presParOf" srcId="{41658A1A-554A-4F7A-9E38-2C8C187EB795}" destId="{6B60E359-C465-4FE7-9A2D-606DF2940391}" srcOrd="0" destOrd="0" presId="urn:microsoft.com/office/officeart/2005/8/layout/venn1"/>
    <dgm:cxn modelId="{333BDA79-F993-4A3F-A051-23C85ECD271D}" type="presParOf" srcId="{41658A1A-554A-4F7A-9E38-2C8C187EB795}" destId="{DC3DBFB4-7530-4418-BD98-A0F243DF7433}" srcOrd="1" destOrd="0" presId="urn:microsoft.com/office/officeart/2005/8/layout/venn1"/>
    <dgm:cxn modelId="{5E0846E6-DD9F-4183-986E-F61F2940D17E}" type="presParOf" srcId="{41658A1A-554A-4F7A-9E38-2C8C187EB795}" destId="{06CD1491-B5F9-44A8-BAB5-3BE32C3B5961}" srcOrd="2" destOrd="0" presId="urn:microsoft.com/office/officeart/2005/8/layout/venn1"/>
    <dgm:cxn modelId="{19E19F5A-A033-4914-8C5C-067E0AD0A303}" type="presParOf" srcId="{41658A1A-554A-4F7A-9E38-2C8C187EB795}" destId="{4ACD0D63-913B-4A23-BB83-B4AD76F1911E}" srcOrd="3" destOrd="0" presId="urn:microsoft.com/office/officeart/2005/8/layout/venn1"/>
    <dgm:cxn modelId="{84DB17A5-27A1-4FEB-8CF7-DB2A320844F2}" type="presParOf" srcId="{41658A1A-554A-4F7A-9E38-2C8C187EB795}" destId="{C1BC64DA-402B-49F3-8E22-1BA4D27443B6}" srcOrd="4" destOrd="0" presId="urn:microsoft.com/office/officeart/2005/8/layout/venn1"/>
    <dgm:cxn modelId="{9FD97579-06C7-4CF5-8B91-ADE92AF61A62}" type="presParOf" srcId="{41658A1A-554A-4F7A-9E38-2C8C187EB795}" destId="{A8B35F1F-41CF-406B-947D-238A6AC5491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FA9C4-730F-4A62-9A0F-A7F5358AD802}" type="doc">
      <dgm:prSet loTypeId="urn:microsoft.com/office/officeart/2005/8/layout/venn1" loCatId="relationship" qsTypeId="urn:microsoft.com/office/officeart/2005/8/quickstyle/simple1" qsCatId="simple" csTypeId="urn:microsoft.com/office/officeart/2005/8/colors/accent1_2" csCatId="accent1" phldr="1"/>
      <dgm:spPr/>
    </dgm:pt>
    <dgm:pt modelId="{E5EF481D-7499-49A8-A8C8-8A57B1087CFC}">
      <dgm:prSet phldrT="[Text]"/>
      <dgm:spPr>
        <a:solidFill>
          <a:schemeClr val="accent1">
            <a:lumMod val="60000"/>
            <a:lumOff val="40000"/>
            <a:alpha val="50000"/>
          </a:schemeClr>
        </a:solidFill>
      </dgm:spPr>
      <dgm:t>
        <a:bodyPr/>
        <a:lstStyle/>
        <a:p>
          <a:r>
            <a:rPr lang="en-US" dirty="0"/>
            <a:t>Hazard Assessment</a:t>
          </a:r>
        </a:p>
      </dgm:t>
    </dgm:pt>
    <dgm:pt modelId="{C8F848FF-79E3-4D0A-91EB-992B70ACF4D4}" type="parTrans" cxnId="{AAA11550-8AF2-4058-894D-404E39DE4793}">
      <dgm:prSet/>
      <dgm:spPr/>
      <dgm:t>
        <a:bodyPr/>
        <a:lstStyle/>
        <a:p>
          <a:endParaRPr lang="en-US"/>
        </a:p>
      </dgm:t>
    </dgm:pt>
    <dgm:pt modelId="{BC3B1916-C490-4967-AA2F-855F1F492A20}" type="sibTrans" cxnId="{AAA11550-8AF2-4058-894D-404E39DE4793}">
      <dgm:prSet/>
      <dgm:spPr/>
      <dgm:t>
        <a:bodyPr/>
        <a:lstStyle/>
        <a:p>
          <a:endParaRPr lang="en-US"/>
        </a:p>
      </dgm:t>
    </dgm:pt>
    <dgm:pt modelId="{D8EE3D09-4F87-4D22-B981-91E62931CAA5}">
      <dgm:prSet phldrT="[Text]"/>
      <dgm:spPr>
        <a:solidFill>
          <a:srgbClr val="92D050">
            <a:alpha val="50000"/>
          </a:srgbClr>
        </a:solidFill>
      </dgm:spPr>
      <dgm:t>
        <a:bodyPr/>
        <a:lstStyle/>
        <a:p>
          <a:r>
            <a:rPr lang="en-US" dirty="0"/>
            <a:t>Exposure Assessment</a:t>
          </a:r>
        </a:p>
      </dgm:t>
    </dgm:pt>
    <dgm:pt modelId="{EE5B898C-FBC5-483D-9E78-046698869C95}" type="parTrans" cxnId="{A38E095B-15DA-48E2-8832-DA896C93CC36}">
      <dgm:prSet/>
      <dgm:spPr/>
      <dgm:t>
        <a:bodyPr/>
        <a:lstStyle/>
        <a:p>
          <a:endParaRPr lang="en-US"/>
        </a:p>
      </dgm:t>
    </dgm:pt>
    <dgm:pt modelId="{86A9CA5D-7A9D-4CDC-9AD3-F83BBBB53D4C}" type="sibTrans" cxnId="{A38E095B-15DA-48E2-8832-DA896C93CC36}">
      <dgm:prSet/>
      <dgm:spPr/>
      <dgm:t>
        <a:bodyPr/>
        <a:lstStyle/>
        <a:p>
          <a:endParaRPr lang="en-US"/>
        </a:p>
      </dgm:t>
    </dgm:pt>
    <dgm:pt modelId="{219E0017-F514-40E9-806C-8C32D4860080}">
      <dgm:prSet phldrT="[Text]"/>
      <dgm:spPr>
        <a:solidFill>
          <a:srgbClr val="FFFF00">
            <a:alpha val="50000"/>
          </a:srgbClr>
        </a:solidFill>
      </dgm:spPr>
      <dgm:t>
        <a:bodyPr/>
        <a:lstStyle/>
        <a:p>
          <a:r>
            <a:rPr lang="en-US" dirty="0"/>
            <a:t>Context Assessment</a:t>
          </a:r>
        </a:p>
      </dgm:t>
    </dgm:pt>
    <dgm:pt modelId="{6D5B9E61-A76A-4744-85C4-CD3BFA3CA4AB}" type="parTrans" cxnId="{89071680-5989-486F-B52A-B3D989BE221E}">
      <dgm:prSet/>
      <dgm:spPr/>
      <dgm:t>
        <a:bodyPr/>
        <a:lstStyle/>
        <a:p>
          <a:endParaRPr lang="en-US"/>
        </a:p>
      </dgm:t>
    </dgm:pt>
    <dgm:pt modelId="{AE774E45-87E1-49C1-A732-AC8807EDE18D}" type="sibTrans" cxnId="{89071680-5989-486F-B52A-B3D989BE221E}">
      <dgm:prSet/>
      <dgm:spPr/>
      <dgm:t>
        <a:bodyPr/>
        <a:lstStyle/>
        <a:p>
          <a:endParaRPr lang="en-US"/>
        </a:p>
      </dgm:t>
    </dgm:pt>
    <dgm:pt modelId="{41658A1A-554A-4F7A-9E38-2C8C187EB795}" type="pres">
      <dgm:prSet presAssocID="{CE9FA9C4-730F-4A62-9A0F-A7F5358AD802}" presName="compositeShape" presStyleCnt="0">
        <dgm:presLayoutVars>
          <dgm:chMax val="7"/>
          <dgm:dir/>
          <dgm:resizeHandles val="exact"/>
        </dgm:presLayoutVars>
      </dgm:prSet>
      <dgm:spPr/>
    </dgm:pt>
    <dgm:pt modelId="{6B60E359-C465-4FE7-9A2D-606DF2940391}" type="pres">
      <dgm:prSet presAssocID="{E5EF481D-7499-49A8-A8C8-8A57B1087CFC}" presName="circ1" presStyleLbl="vennNode1" presStyleIdx="0" presStyleCnt="3"/>
      <dgm:spPr/>
    </dgm:pt>
    <dgm:pt modelId="{DC3DBFB4-7530-4418-BD98-A0F243DF7433}" type="pres">
      <dgm:prSet presAssocID="{E5EF481D-7499-49A8-A8C8-8A57B1087CFC}" presName="circ1Tx" presStyleLbl="revTx" presStyleIdx="0" presStyleCnt="0">
        <dgm:presLayoutVars>
          <dgm:chMax val="0"/>
          <dgm:chPref val="0"/>
          <dgm:bulletEnabled val="1"/>
        </dgm:presLayoutVars>
      </dgm:prSet>
      <dgm:spPr/>
    </dgm:pt>
    <dgm:pt modelId="{06CD1491-B5F9-44A8-BAB5-3BE32C3B5961}" type="pres">
      <dgm:prSet presAssocID="{D8EE3D09-4F87-4D22-B981-91E62931CAA5}" presName="circ2" presStyleLbl="vennNode1" presStyleIdx="1" presStyleCnt="3"/>
      <dgm:spPr/>
    </dgm:pt>
    <dgm:pt modelId="{4ACD0D63-913B-4A23-BB83-B4AD76F1911E}" type="pres">
      <dgm:prSet presAssocID="{D8EE3D09-4F87-4D22-B981-91E62931CAA5}" presName="circ2Tx" presStyleLbl="revTx" presStyleIdx="0" presStyleCnt="0">
        <dgm:presLayoutVars>
          <dgm:chMax val="0"/>
          <dgm:chPref val="0"/>
          <dgm:bulletEnabled val="1"/>
        </dgm:presLayoutVars>
      </dgm:prSet>
      <dgm:spPr/>
    </dgm:pt>
    <dgm:pt modelId="{C1BC64DA-402B-49F3-8E22-1BA4D27443B6}" type="pres">
      <dgm:prSet presAssocID="{219E0017-F514-40E9-806C-8C32D4860080}" presName="circ3" presStyleLbl="vennNode1" presStyleIdx="2" presStyleCnt="3" custLinFactNeighborX="-4036" custLinFactNeighborY="-2263"/>
      <dgm:spPr/>
    </dgm:pt>
    <dgm:pt modelId="{A8B35F1F-41CF-406B-947D-238A6AC54914}" type="pres">
      <dgm:prSet presAssocID="{219E0017-F514-40E9-806C-8C32D4860080}" presName="circ3Tx" presStyleLbl="revTx" presStyleIdx="0" presStyleCnt="0">
        <dgm:presLayoutVars>
          <dgm:chMax val="0"/>
          <dgm:chPref val="0"/>
          <dgm:bulletEnabled val="1"/>
        </dgm:presLayoutVars>
      </dgm:prSet>
      <dgm:spPr/>
    </dgm:pt>
  </dgm:ptLst>
  <dgm:cxnLst>
    <dgm:cxn modelId="{5AFFA115-62D3-4B9D-902F-807EB3F67359}" type="presOf" srcId="{E5EF481D-7499-49A8-A8C8-8A57B1087CFC}" destId="{6B60E359-C465-4FE7-9A2D-606DF2940391}" srcOrd="0" destOrd="0" presId="urn:microsoft.com/office/officeart/2005/8/layout/venn1"/>
    <dgm:cxn modelId="{A38E095B-15DA-48E2-8832-DA896C93CC36}" srcId="{CE9FA9C4-730F-4A62-9A0F-A7F5358AD802}" destId="{D8EE3D09-4F87-4D22-B981-91E62931CAA5}" srcOrd="1" destOrd="0" parTransId="{EE5B898C-FBC5-483D-9E78-046698869C95}" sibTransId="{86A9CA5D-7A9D-4CDC-9AD3-F83BBBB53D4C}"/>
    <dgm:cxn modelId="{AAA11550-8AF2-4058-894D-404E39DE4793}" srcId="{CE9FA9C4-730F-4A62-9A0F-A7F5358AD802}" destId="{E5EF481D-7499-49A8-A8C8-8A57B1087CFC}" srcOrd="0" destOrd="0" parTransId="{C8F848FF-79E3-4D0A-91EB-992B70ACF4D4}" sibTransId="{BC3B1916-C490-4967-AA2F-855F1F492A20}"/>
    <dgm:cxn modelId="{89071680-5989-486F-B52A-B3D989BE221E}" srcId="{CE9FA9C4-730F-4A62-9A0F-A7F5358AD802}" destId="{219E0017-F514-40E9-806C-8C32D4860080}" srcOrd="2" destOrd="0" parTransId="{6D5B9E61-A76A-4744-85C4-CD3BFA3CA4AB}" sibTransId="{AE774E45-87E1-49C1-A732-AC8807EDE18D}"/>
    <dgm:cxn modelId="{EB6F6C80-5F84-404D-A525-C81F1E3FCBEC}" type="presOf" srcId="{219E0017-F514-40E9-806C-8C32D4860080}" destId="{C1BC64DA-402B-49F3-8E22-1BA4D27443B6}" srcOrd="0" destOrd="0" presId="urn:microsoft.com/office/officeart/2005/8/layout/venn1"/>
    <dgm:cxn modelId="{C4852C8F-BC6B-4F03-B945-8AAD6520B4DB}" type="presOf" srcId="{219E0017-F514-40E9-806C-8C32D4860080}" destId="{A8B35F1F-41CF-406B-947D-238A6AC54914}" srcOrd="1" destOrd="0" presId="urn:microsoft.com/office/officeart/2005/8/layout/venn1"/>
    <dgm:cxn modelId="{7CF1D6B9-9EF9-4C07-B1E8-18E9B7A7C099}" type="presOf" srcId="{E5EF481D-7499-49A8-A8C8-8A57B1087CFC}" destId="{DC3DBFB4-7530-4418-BD98-A0F243DF7433}" srcOrd="1" destOrd="0" presId="urn:microsoft.com/office/officeart/2005/8/layout/venn1"/>
    <dgm:cxn modelId="{4A24F5BF-2C35-413D-B786-926D141ADEB5}" type="presOf" srcId="{D8EE3D09-4F87-4D22-B981-91E62931CAA5}" destId="{4ACD0D63-913B-4A23-BB83-B4AD76F1911E}" srcOrd="1" destOrd="0" presId="urn:microsoft.com/office/officeart/2005/8/layout/venn1"/>
    <dgm:cxn modelId="{629AFBD2-3D73-4871-9D09-1553E5C890B6}" type="presOf" srcId="{D8EE3D09-4F87-4D22-B981-91E62931CAA5}" destId="{06CD1491-B5F9-44A8-BAB5-3BE32C3B5961}" srcOrd="0" destOrd="0" presId="urn:microsoft.com/office/officeart/2005/8/layout/venn1"/>
    <dgm:cxn modelId="{8603DDFE-9A5F-45FB-8805-53B92A267504}" type="presOf" srcId="{CE9FA9C4-730F-4A62-9A0F-A7F5358AD802}" destId="{41658A1A-554A-4F7A-9E38-2C8C187EB795}" srcOrd="0" destOrd="0" presId="urn:microsoft.com/office/officeart/2005/8/layout/venn1"/>
    <dgm:cxn modelId="{FDEDA070-F382-4E43-8D3C-A68F910357FC}" type="presParOf" srcId="{41658A1A-554A-4F7A-9E38-2C8C187EB795}" destId="{6B60E359-C465-4FE7-9A2D-606DF2940391}" srcOrd="0" destOrd="0" presId="urn:microsoft.com/office/officeart/2005/8/layout/venn1"/>
    <dgm:cxn modelId="{333BDA79-F993-4A3F-A051-23C85ECD271D}" type="presParOf" srcId="{41658A1A-554A-4F7A-9E38-2C8C187EB795}" destId="{DC3DBFB4-7530-4418-BD98-A0F243DF7433}" srcOrd="1" destOrd="0" presId="urn:microsoft.com/office/officeart/2005/8/layout/venn1"/>
    <dgm:cxn modelId="{5E0846E6-DD9F-4183-986E-F61F2940D17E}" type="presParOf" srcId="{41658A1A-554A-4F7A-9E38-2C8C187EB795}" destId="{06CD1491-B5F9-44A8-BAB5-3BE32C3B5961}" srcOrd="2" destOrd="0" presId="urn:microsoft.com/office/officeart/2005/8/layout/venn1"/>
    <dgm:cxn modelId="{19E19F5A-A033-4914-8C5C-067E0AD0A303}" type="presParOf" srcId="{41658A1A-554A-4F7A-9E38-2C8C187EB795}" destId="{4ACD0D63-913B-4A23-BB83-B4AD76F1911E}" srcOrd="3" destOrd="0" presId="urn:microsoft.com/office/officeart/2005/8/layout/venn1"/>
    <dgm:cxn modelId="{84DB17A5-27A1-4FEB-8CF7-DB2A320844F2}" type="presParOf" srcId="{41658A1A-554A-4F7A-9E38-2C8C187EB795}" destId="{C1BC64DA-402B-49F3-8E22-1BA4D27443B6}" srcOrd="4" destOrd="0" presId="urn:microsoft.com/office/officeart/2005/8/layout/venn1"/>
    <dgm:cxn modelId="{9FD97579-06C7-4CF5-8B91-ADE92AF61A62}" type="presParOf" srcId="{41658A1A-554A-4F7A-9E38-2C8C187EB795}" destId="{A8B35F1F-41CF-406B-947D-238A6AC54914}"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359-C465-4FE7-9A2D-606DF2940391}">
      <dsp:nvSpPr>
        <dsp:cNvPr id="0" name=""/>
        <dsp:cNvSpPr/>
      </dsp:nvSpPr>
      <dsp:spPr>
        <a:xfrm>
          <a:off x="1686003" y="46659"/>
          <a:ext cx="2239653" cy="2239653"/>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Hazard Assessment</a:t>
          </a:r>
        </a:p>
      </dsp:txBody>
      <dsp:txXfrm>
        <a:off x="1984623" y="438598"/>
        <a:ext cx="1642412" cy="1007844"/>
      </dsp:txXfrm>
    </dsp:sp>
    <dsp:sp modelId="{06CD1491-B5F9-44A8-BAB5-3BE32C3B5961}">
      <dsp:nvSpPr>
        <dsp:cNvPr id="0" name=""/>
        <dsp:cNvSpPr/>
      </dsp:nvSpPr>
      <dsp:spPr>
        <a:xfrm>
          <a:off x="2494144" y="1446442"/>
          <a:ext cx="2239653" cy="2239653"/>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Exposure Assessment</a:t>
          </a:r>
        </a:p>
      </dsp:txBody>
      <dsp:txXfrm>
        <a:off x="3179105" y="2025020"/>
        <a:ext cx="1343792" cy="1231809"/>
      </dsp:txXfrm>
    </dsp:sp>
    <dsp:sp modelId="{C1BC64DA-402B-49F3-8E22-1BA4D27443B6}">
      <dsp:nvSpPr>
        <dsp:cNvPr id="0" name=""/>
        <dsp:cNvSpPr/>
      </dsp:nvSpPr>
      <dsp:spPr>
        <a:xfrm>
          <a:off x="877861" y="1446442"/>
          <a:ext cx="2239653" cy="2239653"/>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Context Assessment</a:t>
          </a:r>
        </a:p>
      </dsp:txBody>
      <dsp:txXfrm>
        <a:off x="1088762" y="2025020"/>
        <a:ext cx="1343792" cy="1231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E359-C465-4FE7-9A2D-606DF2940391}">
      <dsp:nvSpPr>
        <dsp:cNvPr id="0" name=""/>
        <dsp:cNvSpPr/>
      </dsp:nvSpPr>
      <dsp:spPr>
        <a:xfrm>
          <a:off x="708007" y="18327"/>
          <a:ext cx="879740" cy="879740"/>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Hazard Assessment</a:t>
          </a:r>
        </a:p>
      </dsp:txBody>
      <dsp:txXfrm>
        <a:off x="825306" y="172282"/>
        <a:ext cx="645142" cy="395883"/>
      </dsp:txXfrm>
    </dsp:sp>
    <dsp:sp modelId="{06CD1491-B5F9-44A8-BAB5-3BE32C3B5961}">
      <dsp:nvSpPr>
        <dsp:cNvPr id="0" name=""/>
        <dsp:cNvSpPr/>
      </dsp:nvSpPr>
      <dsp:spPr>
        <a:xfrm>
          <a:off x="1025446" y="568165"/>
          <a:ext cx="879740" cy="879740"/>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Exposure Assessment</a:t>
          </a:r>
        </a:p>
      </dsp:txBody>
      <dsp:txXfrm>
        <a:off x="1294500" y="795431"/>
        <a:ext cx="527844" cy="483857"/>
      </dsp:txXfrm>
    </dsp:sp>
    <dsp:sp modelId="{C1BC64DA-402B-49F3-8E22-1BA4D27443B6}">
      <dsp:nvSpPr>
        <dsp:cNvPr id="0" name=""/>
        <dsp:cNvSpPr/>
      </dsp:nvSpPr>
      <dsp:spPr>
        <a:xfrm>
          <a:off x="355061" y="548257"/>
          <a:ext cx="879740" cy="879740"/>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en-US" sz="800" kern="1200" dirty="0"/>
            <a:t>Context Assessment</a:t>
          </a:r>
        </a:p>
      </dsp:txBody>
      <dsp:txXfrm>
        <a:off x="437903" y="775523"/>
        <a:ext cx="527844" cy="4838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68D9E8-91ED-486E-8D32-D91278A7A1FD}" type="datetimeFigureOut">
              <a:rPr lang="en-US" smtClean="0"/>
              <a:t>6/26/2018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2BB217C-39F5-41B4-9188-DD4948C2CB21}" type="slidenum">
              <a:rPr lang="en-US" smtClean="0"/>
              <a:t>‹#›</a:t>
            </a:fld>
            <a:endParaRPr lang="en-US"/>
          </a:p>
        </p:txBody>
      </p:sp>
    </p:spTree>
    <p:extLst>
      <p:ext uri="{BB962C8B-B14F-4D97-AF65-F5344CB8AC3E}">
        <p14:creationId xmlns:p14="http://schemas.microsoft.com/office/powerpoint/2010/main" val="3856105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C026DF-EBA0-49FF-B460-D5B2A48D6F9E}" type="datetimeFigureOut">
              <a:rPr lang="en-US" smtClean="0"/>
              <a:t>6/26/2018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outlook.office.com/owa/?realm=ad.unc.edu&amp;path=/mail/inbox/r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who.int/csr/resources/publications/HSE_GAR_ARO_2012_1/en/"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apps.who.int/iris/bitstream/10665/250130/1/WHO-OHE-PED-GIP-2016.2-eng.pdf?ua=1" TargetMode="External"/><Relationship Id="rId4" Type="http://schemas.openxmlformats.org/officeDocument/2006/relationships/hyperlink" Target="http://www.who.int/ihr/publications/WHO_HSE_GCR_LYO_2014.4/en/"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who.int/csr/resources/publications/HSE_GAR_ARO_2012_1/en/"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apps.who.int/iris/bitstream/10665/250130/1/WHO-OHE-PED-GIP-2016.2-eng.pdf?ua=1" TargetMode="External"/><Relationship Id="rId4" Type="http://schemas.openxmlformats.org/officeDocument/2006/relationships/hyperlink" Target="http://www.who.int/ihr/publications/WHO_HSE_GCR_LYO_2014.4/e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a:p>
        </p:txBody>
      </p:sp>
    </p:spTree>
    <p:extLst>
      <p:ext uri="{BB962C8B-B14F-4D97-AF65-F5344CB8AC3E}">
        <p14:creationId xmlns:p14="http://schemas.microsoft.com/office/powerpoint/2010/main" val="361395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From WHO’s Early detection, assessment and response to acute public health events: Implementation of Early Warning and Response with a focus on Event-Based Surveillance. Interim Version: WHO/HSE/GCR/LYO/2014.4</a:t>
            </a:r>
          </a:p>
          <a:p>
            <a:endParaRPr lang="en-US" baseline="0" dirty="0"/>
          </a:p>
          <a:p>
            <a:r>
              <a:rPr lang="en-US" dirty="0"/>
              <a:t>Sources of information that can be used for the early warning function go far beyond traditional disease-based surveillance (including laboratory confirmation) and syndromic surveillance. They encompass environmental/ecological surveillance (e.g. vector density, water/air quality, climatic data, etc.) and health-related </a:t>
            </a:r>
            <a:r>
              <a:rPr lang="en-US" dirty="0" err="1"/>
              <a:t>behavioural</a:t>
            </a:r>
            <a:r>
              <a:rPr lang="en-US" dirty="0"/>
              <a:t> information (e.g. monitoring of absenteeism in schools or in workplaces, medicine sales and paramedical product such as insect repellent, activities on internet or social networks, etc.) (Figure 1). EWAR should therefore be designed to be sensitive and to detect and respond rapidly to signals and alerts coming from both formal and informal sources, within and outside of the health sector.</a:t>
            </a:r>
          </a:p>
          <a:p>
            <a:endParaRPr lang="en-US" dirty="0"/>
          </a:p>
          <a:p>
            <a:r>
              <a:rPr lang="en-US" dirty="0"/>
              <a:t>As recognized by the WHO mandate in IHR Article 9 related to the use of other sources of information, the national EWAR should integrate collection and analysis of information from any sources beyond that generated by the health system. This type of surveillance is called “Event-Based Surveillance” (EBS). By collecting information before human cases occur or before an event is detected and/or reported through conventional recording and reporting systems, EBS significantly increases the sensitivity of the surveillance system. An effective early warning function ensures a rapid response to acute public health events of all origins, resulting in mitigation of the public health impact. This requires reinforced coordination and close collaboration with all stakeholders within and outside of the health sector.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noted later in this presentation EBS signals may have low specificity and a verification step is needed before further action is taken</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10</a:t>
            </a:fld>
            <a:endParaRPr lang="en-US"/>
          </a:p>
        </p:txBody>
      </p:sp>
    </p:spTree>
    <p:extLst>
      <p:ext uri="{BB962C8B-B14F-4D97-AF65-F5344CB8AC3E}">
        <p14:creationId xmlns:p14="http://schemas.microsoft.com/office/powerpoint/2010/main" val="295877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Alternative to slide #8</a:t>
            </a:r>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206518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190477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33158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let’s delve into the sources and steps of EBS in</a:t>
            </a:r>
            <a:r>
              <a:rPr lang="en-US" altLang="en-US" baseline="0" dirty="0"/>
              <a:t> more detail.  </a:t>
            </a:r>
            <a:r>
              <a:rPr lang="en-US" altLang="en-US" dirty="0"/>
              <a:t>There are many possible reporting sources for EBS.  At its core, EBS is based on a multi-sectorial approach and should include sources outside the traditional healthcare</a:t>
            </a:r>
            <a:r>
              <a:rPr lang="en-US" altLang="en-US" baseline="0" dirty="0"/>
              <a:t> system, </a:t>
            </a:r>
            <a:r>
              <a:rPr lang="en-US" altLang="en-US" u="none" baseline="0" dirty="0"/>
              <a:t>and collaboration between human and animal sectors. </a:t>
            </a:r>
            <a:r>
              <a:rPr lang="en-US" dirty="0"/>
              <a:t>Animal sectors may include veterinary, agriculture, pet trade, and wildlife.</a:t>
            </a:r>
            <a:endParaRPr lang="en-US" altLang="en-US" u="none" dirty="0"/>
          </a:p>
          <a:p>
            <a:endParaRPr lang="en-US" altLang="en-US" dirty="0"/>
          </a:p>
          <a:p>
            <a:r>
              <a:rPr lang="en-US" altLang="en-US" dirty="0"/>
              <a:t>[Review</a:t>
            </a:r>
            <a:r>
              <a:rPr lang="en-US" altLang="en-US" baseline="0" dirty="0"/>
              <a:t> the sources shown on this slide]</a:t>
            </a:r>
          </a:p>
          <a:p>
            <a:r>
              <a:rPr lang="en-US" altLang="en-US" baseline="0" dirty="0"/>
              <a:t>In particular, engaging village health workers may be useful in many countries.  </a:t>
            </a:r>
          </a:p>
          <a:p>
            <a:endParaRPr lang="en-US" altLang="en-US" baseline="0" dirty="0"/>
          </a:p>
          <a:p>
            <a:r>
              <a:rPr lang="en-US" altLang="en-US" baseline="0" dirty="0"/>
              <a:t>The WHO manual on </a:t>
            </a:r>
            <a:r>
              <a:rPr lang="en-US" dirty="0">
                <a:solidFill>
                  <a:schemeClr val="tx1"/>
                </a:solidFill>
              </a:rPr>
              <a:t>Early Detection, Assessment and Response to Acute Public Health Events includes</a:t>
            </a:r>
            <a:r>
              <a:rPr lang="en-US" baseline="0" dirty="0">
                <a:solidFill>
                  <a:schemeClr val="tx1"/>
                </a:solidFill>
              </a:rPr>
              <a:t> a list of regional and international websites involved in early warning.</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271BC5DD-F843-4EAB-A8C1-BD26EF957EE1}" type="slidenum">
              <a:rPr lang="en-US" smtClean="0"/>
              <a:t>14</a:t>
            </a:fld>
            <a:endParaRPr lang="en-US"/>
          </a:p>
        </p:txBody>
      </p:sp>
    </p:spTree>
    <p:extLst>
      <p:ext uri="{BB962C8B-B14F-4D97-AF65-F5344CB8AC3E}">
        <p14:creationId xmlns:p14="http://schemas.microsoft.com/office/powerpoint/2010/main" val="270234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describe</a:t>
            </a:r>
            <a:r>
              <a:rPr lang="en-US" baseline="0" dirty="0"/>
              <a:t> an existing surveillance system in their country/location</a:t>
            </a:r>
            <a:r>
              <a:rPr lang="en-US" dirty="0"/>
              <a:t>.</a:t>
            </a:r>
          </a:p>
          <a:p>
            <a:endParaRPr lang="en-US" baseline="0" dirty="0"/>
          </a:p>
          <a:p>
            <a:endParaRPr lang="en-US" dirty="0">
              <a:solidFill>
                <a:srgbClr val="0070C0"/>
              </a:solidFill>
            </a:endParaRPr>
          </a:p>
          <a:p>
            <a:r>
              <a:rPr lang="en-US" dirty="0">
                <a:solidFill>
                  <a:srgbClr val="0070C0"/>
                </a:solidFill>
              </a:rPr>
              <a:t>Examples include:</a:t>
            </a:r>
          </a:p>
          <a:p>
            <a:r>
              <a:rPr lang="en-US" dirty="0">
                <a:solidFill>
                  <a:srgbClr val="0070C0"/>
                </a:solidFill>
              </a:rPr>
              <a:t>IBS often involves passive reporting whereas EBS often involves active reporting.  IBS is often conducted with fixed sources</a:t>
            </a:r>
          </a:p>
          <a:p>
            <a:r>
              <a:rPr lang="en-US" dirty="0">
                <a:solidFill>
                  <a:srgbClr val="0070C0"/>
                </a:solidFill>
              </a:rPr>
              <a:t>whereas sources of EBS are often ad hoc.  IBS is based on a clear and defined case definitions whereas EBS often does not</a:t>
            </a:r>
          </a:p>
          <a:p>
            <a:r>
              <a:rPr lang="en-US" dirty="0">
                <a:solidFill>
                  <a:srgbClr val="0070C0"/>
                </a:solidFill>
              </a:rPr>
              <a:t>utilize case definitions.    </a:t>
            </a:r>
          </a:p>
          <a:p>
            <a:endParaRPr lang="en-US" dirty="0">
              <a:solidFill>
                <a:srgbClr val="0070C0"/>
              </a:solidFill>
            </a:endParaRPr>
          </a:p>
          <a:p>
            <a:r>
              <a:rPr lang="en-US" dirty="0">
                <a:solidFill>
                  <a:srgbClr val="0070C0"/>
                </a:solidFill>
              </a:rPr>
              <a:t>Key point refresher:  IBS and EBS are complementary and sometimes certain attributes may overlap.</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267601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a:t>
            </a:r>
          </a:p>
          <a:p>
            <a:r>
              <a:rPr lang="en-US" dirty="0"/>
              <a:t>1: IBS</a:t>
            </a:r>
          </a:p>
          <a:p>
            <a:r>
              <a:rPr lang="en-US" dirty="0"/>
              <a:t>2:</a:t>
            </a:r>
            <a:r>
              <a:rPr lang="en-US" baseline="0" dirty="0"/>
              <a:t> EBS</a:t>
            </a:r>
          </a:p>
          <a:p>
            <a:r>
              <a:rPr lang="en-US" baseline="0" dirty="0"/>
              <a:t>3. EBS</a:t>
            </a:r>
          </a:p>
          <a:p>
            <a:r>
              <a:rPr lang="en-US" baseline="0" dirty="0"/>
              <a:t>4. IBS</a:t>
            </a:r>
          </a:p>
          <a:p>
            <a:endParaRPr lang="en-US" baseline="0" dirty="0"/>
          </a:p>
          <a:p>
            <a:r>
              <a:rPr lang="en-US" baseline="0" dirty="0"/>
              <a:t>Source: WHO’s manual on Early Detection, Assessment and Response to Acute Public Health Events  (2014) </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109587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talk about the steps involved in EBS.  There are 7 key steps:</a:t>
            </a:r>
          </a:p>
          <a:p>
            <a:pPr marL="232943" indent="-232943" defTabSz="931774">
              <a:buFontTx/>
              <a:buAutoNum type="arabicParenR"/>
              <a:defRPr/>
            </a:pPr>
            <a:r>
              <a:rPr lang="en-US" baseline="0" dirty="0"/>
              <a:t>First, when EBS is being set-up, it is important to define events of interest that should be reported. This includes w</a:t>
            </a:r>
            <a:r>
              <a:rPr lang="en-US" dirty="0"/>
              <a:t>orking with stakeholders to define the list of events to monitor</a:t>
            </a:r>
            <a:r>
              <a:rPr lang="en-US" baseline="0" dirty="0"/>
              <a:t> and reassessing and modifying the list periodically, as needed.</a:t>
            </a:r>
          </a:p>
          <a:p>
            <a:pPr marL="232943" indent="-232943">
              <a:buAutoNum type="arabicParenR"/>
            </a:pPr>
            <a:r>
              <a:rPr lang="en-US" baseline="0" dirty="0"/>
              <a:t>When an event occurs, the reporter must generate a health event report with basic initial information. The mechanism of reporting should be outlined and standardized including to whom reporting should occur and in what manner.</a:t>
            </a:r>
          </a:p>
          <a:p>
            <a:pPr marL="232943" indent="-232943">
              <a:buAutoNum type="arabicParenR"/>
            </a:pPr>
            <a:r>
              <a:rPr lang="en-US" baseline="0" dirty="0"/>
              <a:t>The next step is to assess if the signal that is being reported is an event of interest. </a:t>
            </a:r>
          </a:p>
          <a:p>
            <a:pPr marL="232943" indent="-232943">
              <a:buAutoNum type="arabicParenR"/>
            </a:pPr>
            <a:r>
              <a:rPr lang="en-US" baseline="0" dirty="0"/>
              <a:t>Followed by confirming the event.</a:t>
            </a:r>
          </a:p>
          <a:p>
            <a:pPr marL="232943" indent="-232943">
              <a:buAutoNum type="arabicParenR"/>
            </a:pPr>
            <a:r>
              <a:rPr lang="en-US" baseline="0" dirty="0"/>
              <a:t>Then the event must be assessed to decide whether a response is necessary and to guide the scale of the response.</a:t>
            </a:r>
          </a:p>
          <a:p>
            <a:pPr marL="232943" indent="-232943">
              <a:buAutoNum type="arabicParenR"/>
            </a:pPr>
            <a:r>
              <a:rPr lang="en-US" baseline="0" dirty="0"/>
              <a:t>The event should be communicated to the appropriate stakeholders</a:t>
            </a:r>
          </a:p>
          <a:p>
            <a:pPr marL="232943" indent="-232943">
              <a:buAutoNum type="arabicParenR"/>
            </a:pPr>
            <a:r>
              <a:rPr lang="en-US" baseline="0" dirty="0"/>
              <a:t>Finally, if the risk assessment indicates that a response is warranted, the fifth step is to implement timely and appropriate public health </a:t>
            </a:r>
            <a:r>
              <a:rPr lang="en-US" dirty="0"/>
              <a:t> or animal health </a:t>
            </a:r>
            <a:r>
              <a:rPr lang="en-US" baseline="0" dirty="0"/>
              <a:t>response.</a:t>
            </a:r>
          </a:p>
          <a:p>
            <a:pPr marL="232943" indent="-232943">
              <a:buAutoNum type="arabicParenR"/>
            </a:pPr>
            <a:endParaRPr lang="en-US" baseline="0" dirty="0"/>
          </a:p>
          <a:p>
            <a:r>
              <a:rPr lang="en-US" baseline="0" dirty="0"/>
              <a:t>We will use the next few slides to talk about each of these steps in more detail.</a:t>
            </a:r>
          </a:p>
          <a:p>
            <a:endParaRPr lang="en-US" baseline="0" dirty="0"/>
          </a:p>
          <a:p>
            <a:r>
              <a:rPr lang="en-US" baseline="0" dirty="0"/>
              <a:t>Image purchased from Shutterstock. </a:t>
            </a:r>
            <a:r>
              <a:rPr lang="en-US" dirty="0"/>
              <a:t>Stock vector ID: 620651927</a:t>
            </a:r>
          </a:p>
        </p:txBody>
      </p:sp>
      <p:sp>
        <p:nvSpPr>
          <p:cNvPr id="4" name="Slide Number Placeholder 3"/>
          <p:cNvSpPr>
            <a:spLocks noGrp="1"/>
          </p:cNvSpPr>
          <p:nvPr>
            <p:ph type="sldNum" sz="quarter" idx="10"/>
          </p:nvPr>
        </p:nvSpPr>
        <p:spPr/>
        <p:txBody>
          <a:bodyPr/>
          <a:lstStyle/>
          <a:p>
            <a:fld id="{271BC5DD-F843-4EAB-A8C1-BD26EF957EE1}" type="slidenum">
              <a:rPr lang="en-US" smtClean="0"/>
              <a:t>17</a:t>
            </a:fld>
            <a:endParaRPr lang="en-US"/>
          </a:p>
        </p:txBody>
      </p:sp>
    </p:spTree>
    <p:extLst>
      <p:ext uri="{BB962C8B-B14F-4D97-AF65-F5344CB8AC3E}">
        <p14:creationId xmlns:p14="http://schemas.microsoft.com/office/powerpoint/2010/main" val="3904020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a:t>
            </a:r>
            <a:r>
              <a:rPr lang="en-US" altLang="en-US" baseline="0" dirty="0"/>
              <a:t> a first step in setting up EBS, it is important to define a preliminary list of events that would be considered unusual and would warrant rapid reporting, monitoring and further investigation.  Note that as data are gathered through EBS and IBS and/or as the local and national context changes, you may need to modify the initial list of events if they are thought to be too sensitive or restrictive.   </a:t>
            </a:r>
          </a:p>
          <a:p>
            <a:endParaRPr lang="en-US" altLang="en-US" baseline="0" dirty="0"/>
          </a:p>
          <a:p>
            <a:r>
              <a:rPr lang="en-US" altLang="en-US" baseline="0" dirty="0"/>
              <a:t>This slide and the next slide provide examples of what might be defined as an unusual respiratory event of interest.  Let’s start with events that represent unusual cases of severe respiratory infection illness .  </a:t>
            </a:r>
          </a:p>
          <a:p>
            <a:endParaRPr lang="en-US" altLang="en-US" baseline="0" dirty="0"/>
          </a:p>
          <a:p>
            <a:pPr defTabSz="931774">
              <a:defRPr/>
            </a:pPr>
            <a:r>
              <a:rPr lang="en-US" altLang="en-US" baseline="0" dirty="0"/>
              <a:t>[Review the examples on this slides].  </a:t>
            </a:r>
          </a:p>
          <a:p>
            <a:pPr defTabSz="931774">
              <a:defRPr/>
            </a:pPr>
            <a:r>
              <a:rPr lang="en-US" altLang="en-US" baseline="0" dirty="0"/>
              <a:t>An example of severe respiratory illness cases in people who have traveled to areas where virus circulation has pandemic potential would be </a:t>
            </a:r>
            <a:r>
              <a:rPr lang="en-US" dirty="0">
                <a:latin typeface="Calibri" panose="020F0502020204030204" pitchFamily="34" charset="0"/>
                <a:ea typeface="Calibri" panose="020F0502020204030204" pitchFamily="34" charset="0"/>
                <a:cs typeface="Times New Roman" panose="02020603050405020304" pitchFamily="18" charset="0"/>
              </a:rPr>
              <a:t>travelers with </a:t>
            </a:r>
            <a:r>
              <a:rPr lang="en-US" altLang="en-US" baseline="0" dirty="0"/>
              <a:t>severe respiratory illness </a:t>
            </a:r>
            <a:r>
              <a:rPr lang="en-US" dirty="0">
                <a:latin typeface="Calibri" panose="020F0502020204030204" pitchFamily="34" charset="0"/>
                <a:ea typeface="Calibri" panose="020F0502020204030204" pitchFamily="34" charset="0"/>
                <a:cs typeface="Times New Roman" panose="02020603050405020304" pitchFamily="18" charset="0"/>
              </a:rPr>
              <a:t> who have returned from an area with endemic MERS infections.</a:t>
            </a:r>
          </a:p>
          <a:p>
            <a:endParaRPr lang="en-US" altLang="en-US" baseline="0" dirty="0"/>
          </a:p>
          <a:p>
            <a:r>
              <a:rPr lang="en-US" altLang="en-US" baseline="0" dirty="0"/>
              <a:t>Question mark photo: Purchased from Shutterstock. </a:t>
            </a:r>
            <a:r>
              <a:rPr lang="en-US" dirty="0"/>
              <a:t>Stock vector ID: 584901160</a:t>
            </a:r>
            <a:endParaRPr lang="en-US" altLang="en-US" baseline="0" dirty="0"/>
          </a:p>
          <a:p>
            <a:r>
              <a:rPr lang="en-US" altLang="en-US" baseline="0" dirty="0"/>
              <a:t>Syringe photo: Purchased from Shutterstock. </a:t>
            </a:r>
            <a:r>
              <a:rPr lang="en-US" dirty="0"/>
              <a:t>Stock photo ID: 526465792</a:t>
            </a:r>
            <a:endParaRPr lang="en-US" altLang="en-US" baseline="0" dirty="0"/>
          </a:p>
          <a:p>
            <a:r>
              <a:rPr lang="en-US" altLang="en-US" baseline="0" dirty="0"/>
              <a:t>Chicken photo: Purchased from Shutterstock. </a:t>
            </a:r>
            <a:r>
              <a:rPr lang="en-US" dirty="0"/>
              <a:t>Stock photo ID: 273937919</a:t>
            </a:r>
          </a:p>
          <a:p>
            <a:r>
              <a:rPr lang="en-US" altLang="en-US" dirty="0"/>
              <a:t>Health worker photo: </a:t>
            </a:r>
            <a:r>
              <a:rPr lang="en-US" altLang="en-US" baseline="0" dirty="0"/>
              <a:t>Purchased from Shutterstock. </a:t>
            </a:r>
            <a:r>
              <a:rPr lang="en-US" dirty="0"/>
              <a:t>Stock photo ID: 755082100</a:t>
            </a:r>
          </a:p>
          <a:p>
            <a:r>
              <a:rPr lang="en-US" altLang="en-US" dirty="0"/>
              <a:t>Globe/travel photo: </a:t>
            </a:r>
            <a:r>
              <a:rPr lang="en-US" altLang="en-US" baseline="0" dirty="0"/>
              <a:t>Purchased from Shutterstock. </a:t>
            </a:r>
            <a:r>
              <a:rPr lang="en-US" dirty="0"/>
              <a:t>Stock vector ID: 350819573</a:t>
            </a:r>
            <a:endParaRPr lang="en-US" altLang="en-US" baseline="0" dirty="0"/>
          </a:p>
          <a:p>
            <a:endParaRPr lang="en-US" altLang="en-US" baseline="0" dirty="0"/>
          </a:p>
          <a:p>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A77F78-894E-4540-B04C-28F770DDED41}" type="slidenum">
              <a:rPr lang="en-US" altLang="en-US">
                <a:solidFill>
                  <a:srgbClr val="000000"/>
                </a:solidFill>
                <a:latin typeface="Times New Roman" panose="02020603050405020304" pitchFamily="18" charset="0"/>
              </a:rPr>
              <a:pPr>
                <a:spcBef>
                  <a:spcPct val="0"/>
                </a:spcBef>
              </a:pPr>
              <a:t>18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7737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r>
              <a:rPr lang="en-US" altLang="en-US" dirty="0"/>
              <a:t>Unusual</a:t>
            </a:r>
            <a:r>
              <a:rPr lang="en-US" altLang="en-US" baseline="0" dirty="0"/>
              <a:t> disease clusters may also represent unusual respiratory events. For example, two or more SARI or pneumonia cases in members of the same family, social group, or work that occur within 2 weeks of each other could be considered an unusual respiratory event of interest.  </a:t>
            </a:r>
          </a:p>
          <a:p>
            <a:pPr marL="174708" indent="-174708"/>
            <a:endParaRPr lang="en-US" altLang="en-US" baseline="0" dirty="0"/>
          </a:p>
          <a:p>
            <a:pPr marL="174708" indent="-174708"/>
            <a:r>
              <a:rPr lang="en-US" altLang="en-US" baseline="0" dirty="0"/>
              <a:t>Some other respiratory events of interest are also shown here:</a:t>
            </a:r>
          </a:p>
          <a:p>
            <a:pPr marL="232943" indent="-232943">
              <a:buAutoNum type="arabicParenR"/>
            </a:pPr>
            <a:r>
              <a:rPr lang="en-US" altLang="en-US" baseline="0" dirty="0"/>
              <a:t>Respiratory events that raise concern, fear, or alarm in the community.</a:t>
            </a:r>
          </a:p>
          <a:p>
            <a:pPr marL="232943" indent="-232943">
              <a:buAutoNum type="arabicParenR"/>
            </a:pPr>
            <a:r>
              <a:rPr lang="en-US" altLang="en-US" baseline="0" dirty="0"/>
              <a:t>An unexplained, unusual death that raises concern in the community</a:t>
            </a:r>
          </a:p>
          <a:p>
            <a:pPr marL="232943" indent="-232943">
              <a:buAutoNum type="arabicParenR"/>
            </a:pPr>
            <a:r>
              <a:rPr lang="en-US" altLang="en-US" baseline="0" dirty="0"/>
              <a:t>Outbreaks of death or illness in poultry or other animals.  </a:t>
            </a:r>
          </a:p>
          <a:p>
            <a:pPr marL="232943" indent="-232943">
              <a:buAutoNum type="arabicParenR"/>
            </a:pPr>
            <a:endParaRPr lang="en-US" altLang="en-US" baseline="0" dirty="0"/>
          </a:p>
          <a:p>
            <a:pPr defTabSz="931774">
              <a:defRPr/>
            </a:pPr>
            <a:r>
              <a:rPr lang="en-US" altLang="en-US" baseline="0" dirty="0"/>
              <a:t>Question mark photo: Purchased from Shutterstock. </a:t>
            </a:r>
            <a:r>
              <a:rPr lang="en-US" dirty="0"/>
              <a:t>Stock vector ID: 584901160</a:t>
            </a:r>
          </a:p>
          <a:p>
            <a:pPr marL="232943" indent="-232943">
              <a:buAutoNum type="arabicParenR"/>
            </a:pPr>
            <a:endParaRPr lang="en-US" altLang="en-US" baseline="0" dirty="0"/>
          </a:p>
          <a:p>
            <a:pPr defTabSz="931774">
              <a:defRPr/>
            </a:pPr>
            <a:r>
              <a:rPr lang="en-US" altLang="en-US" baseline="0" dirty="0"/>
              <a:t>Poultry photo: Purchased from Shutterstock. </a:t>
            </a:r>
            <a:r>
              <a:rPr lang="en-US" dirty="0"/>
              <a:t>Stock photo ID: 380607640</a:t>
            </a:r>
            <a:endParaRPr lang="en-US" altLang="en-US" baseline="0" dirty="0"/>
          </a:p>
          <a:p>
            <a:pPr marL="232943" indent="-232943">
              <a:buAutoNum type="arabicParenR"/>
            </a:pPr>
            <a:endParaRPr lang="en-US"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113D26-DB44-4EF1-B073-8B6D4F1744BF}" type="slidenum">
              <a:rPr lang="en-US" altLang="en-US">
                <a:solidFill>
                  <a:srgbClr val="000000"/>
                </a:solidFill>
                <a:latin typeface="Times New Roman" panose="02020603050405020304" pitchFamily="18" charset="0"/>
              </a:rPr>
              <a:pPr>
                <a:spcBef>
                  <a:spcPct val="0"/>
                </a:spcBef>
              </a:pPr>
              <a:t>19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251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3321911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p>
          <a:p>
            <a:endParaRPr lang="en-US" dirty="0"/>
          </a:p>
          <a:p>
            <a:r>
              <a:rPr lang="en-US" dirty="0"/>
              <a:t>Points</a:t>
            </a:r>
            <a:r>
              <a:rPr lang="en-US" baseline="0" dirty="0"/>
              <a:t> to emphasize: </a:t>
            </a:r>
          </a:p>
          <a:p>
            <a:r>
              <a:rPr lang="en-US" baseline="0" dirty="0"/>
              <a:t>Each country or jurisdiction will need to decide what diseases, triggers, events are important to be tracked</a:t>
            </a:r>
          </a:p>
          <a:p>
            <a:r>
              <a:rPr lang="en-US" baseline="0" dirty="0"/>
              <a:t>These decisions need to balance the need to create a very sensitive system with the local resources or capacity to investigate each and every signal or possible event</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1150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country/region</a:t>
            </a:r>
            <a:r>
              <a:rPr lang="en-US" baseline="0" dirty="0"/>
              <a:t> determines what events are to be monitored by EBS, the community needs to be informed. </a:t>
            </a:r>
          </a:p>
          <a:p>
            <a:endParaRPr lang="en-US" baseline="0" dirty="0"/>
          </a:p>
          <a:p>
            <a:r>
              <a:rPr lang="en-US" dirty="0"/>
              <a:t>Implementing EBS successfully</a:t>
            </a:r>
            <a:r>
              <a:rPr lang="en-US" baseline="0" dirty="0"/>
              <a:t> also requires initial and periodic refresher training of those who are expected to report so that they clearly understand what constitutes an event that should be reported.   It can also be helpful to create printed materials outlining reportable events as a reference to EBS system participants.  For example, this informational poster includes pictures and text defining reportable events through EBS for respiratory illness in Bangladesh. </a:t>
            </a:r>
            <a:endParaRPr lang="en-US" dirty="0"/>
          </a:p>
        </p:txBody>
      </p:sp>
      <p:sp>
        <p:nvSpPr>
          <p:cNvPr id="4" name="Slide Number Placeholder 3"/>
          <p:cNvSpPr>
            <a:spLocks noGrp="1"/>
          </p:cNvSpPr>
          <p:nvPr>
            <p:ph type="sldNum" sz="quarter" idx="10"/>
          </p:nvPr>
        </p:nvSpPr>
        <p:spPr/>
        <p:txBody>
          <a:bodyPr/>
          <a:lstStyle/>
          <a:p>
            <a:fld id="{EBE9F164-749D-4DEF-B234-7455C6795039}" type="slidenum">
              <a:rPr lang="en-US" smtClean="0"/>
              <a:t>21</a:t>
            </a:fld>
            <a:endParaRPr lang="en-US"/>
          </a:p>
        </p:txBody>
      </p:sp>
    </p:spTree>
    <p:extLst>
      <p:ext uri="{BB962C8B-B14F-4D97-AF65-F5344CB8AC3E}">
        <p14:creationId xmlns:p14="http://schemas.microsoft.com/office/powerpoint/2010/main" val="100657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example of training materials that include pictorial representations of reportable events, as well as information about how to report an event (e.g. hotlines) is shown here.  This informational poster includes pictures and text defining reportable events of poultry die-offs in Laos. </a:t>
            </a:r>
            <a:endParaRPr lang="en-US" dirty="0"/>
          </a:p>
        </p:txBody>
      </p:sp>
      <p:sp>
        <p:nvSpPr>
          <p:cNvPr id="4" name="Slide Number Placeholder 3"/>
          <p:cNvSpPr>
            <a:spLocks noGrp="1"/>
          </p:cNvSpPr>
          <p:nvPr>
            <p:ph type="sldNum" sz="quarter" idx="10"/>
          </p:nvPr>
        </p:nvSpPr>
        <p:spPr/>
        <p:txBody>
          <a:bodyPr/>
          <a:lstStyle/>
          <a:p>
            <a:fld id="{EBE9F164-749D-4DEF-B234-7455C6795039}" type="slidenum">
              <a:rPr lang="en-US" smtClean="0"/>
              <a:t>22</a:t>
            </a:fld>
            <a:endParaRPr lang="en-US"/>
          </a:p>
        </p:txBody>
      </p:sp>
    </p:spTree>
    <p:extLst>
      <p:ext uri="{BB962C8B-B14F-4D97-AF65-F5344CB8AC3E}">
        <p14:creationId xmlns:p14="http://schemas.microsoft.com/office/powerpoint/2010/main" val="1472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dirty="0"/>
              <a:t>Basic information about every health event should be reported to facilitate confirmation and assessment of the event.  The information should be collected</a:t>
            </a:r>
            <a:r>
              <a:rPr lang="en-US" altLang="en-US" baseline="0" dirty="0"/>
              <a:t> in a standardized manner and the level of detail should be based upon information that is needed to guide action.</a:t>
            </a:r>
          </a:p>
          <a:p>
            <a:endParaRPr lang="en-US" altLang="en-US" dirty="0"/>
          </a:p>
          <a:p>
            <a:r>
              <a:rPr lang="en-US" altLang="en-US" dirty="0"/>
              <a:t>Data from each reported event should be collected and stored systematically. A basic form should be used to collect initial information including</a:t>
            </a:r>
          </a:p>
          <a:p>
            <a:pPr lvl="1"/>
            <a:r>
              <a:rPr lang="en-US" altLang="en-US" dirty="0"/>
              <a:t>Date of the report and the reporters contact information</a:t>
            </a:r>
          </a:p>
          <a:p>
            <a:pPr lvl="1"/>
            <a:r>
              <a:rPr lang="en-US" altLang="en-US" dirty="0"/>
              <a:t>Description</a:t>
            </a:r>
            <a:r>
              <a:rPr lang="en-US" altLang="en-US" baseline="0" dirty="0"/>
              <a:t> of the event</a:t>
            </a:r>
            <a:endParaRPr lang="en-US" altLang="en-US" dirty="0"/>
          </a:p>
          <a:p>
            <a:pPr lvl="1"/>
            <a:r>
              <a:rPr lang="en-US" altLang="en-US" dirty="0"/>
              <a:t>Date and time of event</a:t>
            </a:r>
          </a:p>
          <a:p>
            <a:pPr lvl="1"/>
            <a:r>
              <a:rPr lang="en-US" altLang="en-US" dirty="0"/>
              <a:t>Location</a:t>
            </a:r>
            <a:r>
              <a:rPr lang="en-US" altLang="en-US" baseline="0" dirty="0"/>
              <a:t> of the event</a:t>
            </a:r>
          </a:p>
          <a:p>
            <a:pPr lvl="1"/>
            <a:r>
              <a:rPr lang="en-US" altLang="en-US" baseline="0" dirty="0"/>
              <a:t>Number of individuals affected</a:t>
            </a:r>
          </a:p>
          <a:p>
            <a:pPr lvl="1"/>
            <a:r>
              <a:rPr lang="en-US" altLang="en-US" baseline="0" dirty="0"/>
              <a:t>Number of deaths</a:t>
            </a:r>
          </a:p>
          <a:p>
            <a:pPr lvl="1"/>
            <a:r>
              <a:rPr lang="en-US" altLang="en-US" baseline="0" dirty="0"/>
              <a:t>Other pertinent information, including whether a</a:t>
            </a:r>
            <a:r>
              <a:rPr lang="en-US" altLang="en-US" dirty="0"/>
              <a:t>ny actions have already been taken</a:t>
            </a:r>
          </a:p>
          <a:p>
            <a:endParaRPr lang="en-US" altLang="en-US" dirty="0"/>
          </a:p>
        </p:txBody>
      </p:sp>
      <p:sp>
        <p:nvSpPr>
          <p:cNvPr id="22532" name="Slide Number Placeholder 3"/>
          <p:cNvSpPr>
            <a:spLocks noGrp="1"/>
          </p:cNvSpPr>
          <p:nvPr>
            <p:ph type="sldNum" sz="quarter" idx="5"/>
          </p:nvPr>
        </p:nvSpPr>
        <p:spPr>
          <a:noFill/>
        </p:spPr>
        <p:txBody>
          <a:bodyPr/>
          <a:lstStyle>
            <a:lvl1pPr defTabSz="949568">
              <a:defRPr>
                <a:solidFill>
                  <a:schemeClr val="tx1"/>
                </a:solidFill>
                <a:latin typeface="Arial" panose="020B0604020202020204" pitchFamily="34" charset="0"/>
              </a:defRPr>
            </a:lvl1pPr>
            <a:lvl2pPr marL="757066" indent="-291179" defTabSz="949568">
              <a:defRPr>
                <a:solidFill>
                  <a:schemeClr val="tx1"/>
                </a:solidFill>
                <a:latin typeface="Arial" panose="020B0604020202020204" pitchFamily="34" charset="0"/>
              </a:defRPr>
            </a:lvl2pPr>
            <a:lvl3pPr marL="1164717" indent="-232943" defTabSz="949568">
              <a:defRPr>
                <a:solidFill>
                  <a:schemeClr val="tx1"/>
                </a:solidFill>
                <a:latin typeface="Arial" panose="020B0604020202020204" pitchFamily="34" charset="0"/>
              </a:defRPr>
            </a:lvl3pPr>
            <a:lvl4pPr marL="1630604" indent="-232943" defTabSz="949568">
              <a:defRPr>
                <a:solidFill>
                  <a:schemeClr val="tx1"/>
                </a:solidFill>
                <a:latin typeface="Arial" panose="020B0604020202020204" pitchFamily="34" charset="0"/>
              </a:defRPr>
            </a:lvl4pPr>
            <a:lvl5pPr marL="2096491" indent="-232943" defTabSz="949568">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fld id="{B2C98EA2-C7E4-4F2A-AEFC-E1E076074AF8}"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390244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Ideally, EBS should use existing public health infrastructure for reporting and the reporting structure should be clearly defined.  Those involved in EBS reporting should have a clear understanding of the type of event that they should report and how to report an event. </a:t>
            </a:r>
          </a:p>
          <a:p>
            <a:endParaRPr lang="en-US" baseline="0" dirty="0"/>
          </a:p>
          <a:p>
            <a:r>
              <a:rPr lang="en-US" baseline="0" dirty="0"/>
              <a:t>Reporters also need access to the necessary forms and/or equipment to submit reports in a timely manner.  For examples, if village health workers are expected to transmit reports electronically, then they need access to consistent internet access by computers, mobile phones, or other devices.  Hotlines and mechanisms for reporting 24/7 may also be used to facilitate timely reporting of events.  </a:t>
            </a:r>
          </a:p>
          <a:p>
            <a:endParaRPr lang="en-US" baseline="0" dirty="0"/>
          </a:p>
          <a:p>
            <a:r>
              <a:rPr lang="en-US" baseline="0" dirty="0"/>
              <a:t>This is a pamphlet from Bangladesh on which several hotline numbers are listed for community-based reporters to use to reach EBS staff.</a:t>
            </a:r>
          </a:p>
          <a:p>
            <a:endParaRPr lang="en-US" baseline="0" dirty="0"/>
          </a:p>
          <a:p>
            <a:r>
              <a:rPr lang="en-US" baseline="0" dirty="0"/>
              <a:t>EWAR:  Early warning and response</a:t>
            </a:r>
          </a:p>
        </p:txBody>
      </p:sp>
      <p:sp>
        <p:nvSpPr>
          <p:cNvPr id="4" name="Slide Number Placeholder 3"/>
          <p:cNvSpPr>
            <a:spLocks noGrp="1"/>
          </p:cNvSpPr>
          <p:nvPr>
            <p:ph type="sldNum" sz="quarter" idx="10"/>
          </p:nvPr>
        </p:nvSpPr>
        <p:spPr/>
        <p:txBody>
          <a:bodyPr/>
          <a:lstStyle/>
          <a:p>
            <a:fld id="{EBE9F164-749D-4DEF-B234-7455C6795039}" type="slidenum">
              <a:rPr lang="en-US" smtClean="0"/>
              <a:t>24</a:t>
            </a:fld>
            <a:endParaRPr lang="en-US"/>
          </a:p>
        </p:txBody>
      </p:sp>
    </p:spTree>
    <p:extLst>
      <p:ext uri="{BB962C8B-B14F-4D97-AF65-F5344CB8AC3E}">
        <p14:creationId xmlns:p14="http://schemas.microsoft.com/office/powerpoint/2010/main" val="313902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on the previous slide, having a clearly</a:t>
            </a:r>
            <a:r>
              <a:rPr lang="en-US" baseline="0" dirty="0"/>
              <a:t> defined reporting structure is an important part of surveillance in general and EBS in particular.  This is an example of the reporting structure used in Cameroon. There is bidirectional flow of information flowing from the community level through health workers and traditional healers up through the health area, district level, regional level and finally the national level.  The reporting structure will vary by country but should include important stakeholders and allow reporting from the community/hospital level up through the national level.  </a:t>
            </a:r>
            <a:endParaRPr lang="en-US" dirty="0"/>
          </a:p>
        </p:txBody>
      </p:sp>
      <p:sp>
        <p:nvSpPr>
          <p:cNvPr id="4" name="Slide Number Placeholder 3"/>
          <p:cNvSpPr>
            <a:spLocks noGrp="1"/>
          </p:cNvSpPr>
          <p:nvPr>
            <p:ph type="sldNum" sz="quarter" idx="10"/>
          </p:nvPr>
        </p:nvSpPr>
        <p:spPr/>
        <p:txBody>
          <a:bodyPr/>
          <a:lstStyle/>
          <a:p>
            <a:fld id="{EBE9F164-749D-4DEF-B234-7455C6795039}" type="slidenum">
              <a:rPr lang="en-US" smtClean="0"/>
              <a:t>25</a:t>
            </a:fld>
            <a:endParaRPr lang="en-US"/>
          </a:p>
        </p:txBody>
      </p:sp>
    </p:spTree>
    <p:extLst>
      <p:ext uri="{BB962C8B-B14F-4D97-AF65-F5344CB8AC3E}">
        <p14:creationId xmlns:p14="http://schemas.microsoft.com/office/powerpoint/2010/main" val="2297672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Single</a:t>
            </a:r>
            <a:r>
              <a:rPr lang="en-US" b="1" baseline="0" dirty="0"/>
              <a:t> cases meeting certain criteria may also be events of interest.  For example:  [review the 5 bullets on this slide]</a:t>
            </a:r>
            <a:endParaRPr lang="en-US" dirty="0"/>
          </a:p>
          <a:p>
            <a:endParaRPr lang="en-US" dirty="0"/>
          </a:p>
          <a:p>
            <a:endParaRPr lang="en-US" dirty="0">
              <a:hlinkClick r:id="" action="ppaction://noaction"/>
            </a:endParaRPr>
          </a:p>
          <a:p>
            <a:endParaRPr lang="en-US" dirty="0">
              <a:hlinkClick r:id="" action="ppaction://noaction"/>
            </a:endParaRPr>
          </a:p>
          <a:p>
            <a:endParaRPr lang="en-US" dirty="0"/>
          </a:p>
        </p:txBody>
      </p:sp>
      <p:sp>
        <p:nvSpPr>
          <p:cNvPr id="4" name="Header Placeholder 3"/>
          <p:cNvSpPr>
            <a:spLocks noGrp="1"/>
          </p:cNvSpPr>
          <p:nvPr>
            <p:ph type="hdr" sz="quarter" idx="10"/>
          </p:nvPr>
        </p:nvSpPr>
        <p:spPr/>
        <p:txBody>
          <a:bodyPr/>
          <a:lstStyle/>
          <a:p>
            <a:pPr>
              <a:defRPr/>
            </a:pPr>
            <a:r>
              <a:rPr lang="en-US" altLang="en-US" dirty="0"/>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26</a:t>
            </a:fld>
            <a:endParaRPr lang="en-US" altLang="en-US" dirty="0"/>
          </a:p>
        </p:txBody>
      </p:sp>
    </p:spTree>
    <p:extLst>
      <p:ext uri="{BB962C8B-B14F-4D97-AF65-F5344CB8AC3E}">
        <p14:creationId xmlns:p14="http://schemas.microsoft.com/office/powerpoint/2010/main" val="345520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Clusters</a:t>
            </a:r>
            <a:r>
              <a:rPr lang="en-US" b="1" baseline="0" dirty="0"/>
              <a:t> of ill persons may represent events of interest.  For example:</a:t>
            </a:r>
          </a:p>
          <a:p>
            <a:r>
              <a:rPr lang="en-US" b="1" baseline="0" dirty="0"/>
              <a:t>[Review the 3 bullets on this slide]</a:t>
            </a:r>
            <a:endParaRPr lang="en-US" b="1"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dirty="0"/>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27</a:t>
            </a:fld>
            <a:endParaRPr lang="en-US" altLang="en-US" dirty="0"/>
          </a:p>
        </p:txBody>
      </p:sp>
    </p:spTree>
    <p:extLst>
      <p:ext uri="{BB962C8B-B14F-4D97-AF65-F5344CB8AC3E}">
        <p14:creationId xmlns:p14="http://schemas.microsoft.com/office/powerpoint/2010/main" val="1217299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Lastly, an outbreak of death or illness in birds or a sudden, unusual event, or reported increase in severe disease, or unexplained death would constitute an event of interest that would warrant further investigation.  </a:t>
            </a:r>
          </a:p>
          <a:p>
            <a:pPr defTabSz="931774">
              <a:defRPr/>
            </a:pPr>
            <a:endParaRPr lang="en-US" dirty="0"/>
          </a:p>
          <a:p>
            <a:endParaRPr lang="en-US" dirty="0"/>
          </a:p>
          <a:p>
            <a:endParaRPr lang="en-US" dirty="0">
              <a:hlinkClick r:id="rId3"/>
            </a:endParaRPr>
          </a:p>
          <a:p>
            <a:endParaRPr lang="en-US" dirty="0"/>
          </a:p>
        </p:txBody>
      </p:sp>
      <p:sp>
        <p:nvSpPr>
          <p:cNvPr id="4" name="Header Placeholder 3"/>
          <p:cNvSpPr>
            <a:spLocks noGrp="1"/>
          </p:cNvSpPr>
          <p:nvPr>
            <p:ph type="hdr" sz="quarter" idx="10"/>
          </p:nvPr>
        </p:nvSpPr>
        <p:spPr/>
        <p:txBody>
          <a:bodyPr/>
          <a:lstStyle/>
          <a:p>
            <a:pPr>
              <a:defRPr/>
            </a:pPr>
            <a:r>
              <a:rPr lang="en-US" altLang="en-US" dirty="0"/>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28</a:t>
            </a:fld>
            <a:endParaRPr lang="en-US" altLang="en-US" dirty="0"/>
          </a:p>
        </p:txBody>
      </p:sp>
    </p:spTree>
    <p:extLst>
      <p:ext uri="{BB962C8B-B14F-4D97-AF65-F5344CB8AC3E}">
        <p14:creationId xmlns:p14="http://schemas.microsoft.com/office/powerpoint/2010/main" val="596778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an event is reported from </a:t>
            </a:r>
            <a:r>
              <a:rPr lang="en-US" dirty="0"/>
              <a:t>a community or hospital-based source, the RRT must assess the credibility of the event. This is the process by which a report from the community, media or health care worker is reviewed and substantiated (i.e., the reported event is considered to have truly occurred). Because the sources of information for event-based surveillance are diverse and of variable quality, it is important to determine if the information is accurate. For example, false information or inaccurate rumors should be eliminated and information form unreliable sources should be confirmed.</a:t>
            </a:r>
          </a:p>
          <a:p>
            <a:r>
              <a:rPr lang="en-US" dirty="0"/>
              <a:t> </a:t>
            </a:r>
          </a:p>
          <a:p>
            <a:pPr marL="232943" indent="-232943" defTabSz="931774">
              <a:buFontTx/>
              <a:buAutoNum type="arabicParenR"/>
              <a:defRPr/>
            </a:pPr>
            <a:endParaRPr lang="en-US" baseline="0" dirty="0"/>
          </a:p>
        </p:txBody>
      </p:sp>
      <p:sp>
        <p:nvSpPr>
          <p:cNvPr id="4" name="Slide Number Placeholder 3"/>
          <p:cNvSpPr>
            <a:spLocks noGrp="1"/>
          </p:cNvSpPr>
          <p:nvPr>
            <p:ph type="sldNum" sz="quarter" idx="10"/>
          </p:nvPr>
        </p:nvSpPr>
        <p:spPr/>
        <p:txBody>
          <a:bodyPr/>
          <a:lstStyle/>
          <a:p>
            <a:fld id="{271BC5DD-F843-4EAB-A8C1-BD26EF957EE1}" type="slidenum">
              <a:rPr lang="en-US" smtClean="0"/>
              <a:t>29</a:t>
            </a:fld>
            <a:endParaRPr lang="en-US"/>
          </a:p>
        </p:txBody>
      </p:sp>
    </p:spTree>
    <p:extLst>
      <p:ext uri="{BB962C8B-B14F-4D97-AF65-F5344CB8AC3E}">
        <p14:creationId xmlns:p14="http://schemas.microsoft.com/office/powerpoint/2010/main" val="278608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module will cover the</a:t>
            </a:r>
            <a:r>
              <a:rPr lang="en-US" baseline="0" dirty="0"/>
              <a:t> rationale for conducting surveillance for unusual respiratory events; what constitutes surveillance; what characterizes event based surveillance (EBS) versus indicator-based surveillance (IBS), and the definition of an ‘event.’  </a:t>
            </a:r>
          </a:p>
          <a:p>
            <a:pPr defTabSz="931774">
              <a:defRPr/>
            </a:pPr>
            <a:endParaRPr lang="en-US" baseline="0" dirty="0"/>
          </a:p>
          <a:p>
            <a:pPr defTabSz="931774">
              <a:defRPr/>
            </a:pPr>
            <a:r>
              <a:rPr lang="en-US" baseline="0" dirty="0"/>
              <a:t>We will then shift to a focus on EBS for the remainder of the talk, including the steps of EBS, considerations for implementing EBS, EBS evaluation, and the elements of conducting successful EBS.  </a:t>
            </a:r>
          </a:p>
          <a:p>
            <a:pPr defTabSz="931774">
              <a:defRPr/>
            </a:pPr>
            <a:endParaRPr lang="en-US" baseline="0" dirty="0"/>
          </a:p>
          <a:p>
            <a:pPr defTabSz="931774">
              <a:defRPr/>
            </a:pPr>
            <a:r>
              <a:rPr lang="en-US" baseline="0" dirty="0"/>
              <a:t>This presentation is meant to provide an overview of these core topics and has been adapted from the WHO manual on </a:t>
            </a:r>
            <a:r>
              <a:rPr lang="en-US" baseline="0" dirty="0">
                <a:solidFill>
                  <a:schemeClr val="tx1"/>
                </a:solidFill>
              </a:rPr>
              <a:t>E</a:t>
            </a:r>
            <a:r>
              <a:rPr lang="en-US" dirty="0">
                <a:solidFill>
                  <a:schemeClr val="tx1"/>
                </a:solidFill>
              </a:rPr>
              <a:t>arly Detection, Assessment and Response to Acute Public Health Events.  Each of the topics</a:t>
            </a:r>
            <a:r>
              <a:rPr lang="en-US" baseline="0" dirty="0">
                <a:solidFill>
                  <a:schemeClr val="tx1"/>
                </a:solidFill>
              </a:rPr>
              <a:t> in this module is covered in more details in the WHO manual (the link to which is found at the end of this slide set).  </a:t>
            </a:r>
          </a:p>
          <a:p>
            <a:pPr defTabSz="931774">
              <a:defRPr/>
            </a:pPr>
            <a:endParaRPr lang="en-US" baseline="0" dirty="0">
              <a:solidFill>
                <a:schemeClr val="tx1"/>
              </a:solidFill>
            </a:endParaRPr>
          </a:p>
          <a:p>
            <a:pPr defTabSz="931774">
              <a:defRPr/>
            </a:pPr>
            <a:r>
              <a:rPr lang="en-US" baseline="0" dirty="0">
                <a:solidFill>
                  <a:schemeClr val="tx1"/>
                </a:solidFill>
              </a:rPr>
              <a:t>Since EBS is meant to deal with many epidemic and pandemic threats, </a:t>
            </a:r>
            <a:r>
              <a:rPr lang="en-US" u="sng" baseline="0" dirty="0">
                <a:solidFill>
                  <a:schemeClr val="tx1"/>
                </a:solidFill>
              </a:rPr>
              <a:t>the focus of this module will be on respiratory events, as history suggests they are the most likely types of events to produce pandemics.</a:t>
            </a:r>
            <a:endParaRPr lang="en-US" u="sng"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dirty="0"/>
          </a:p>
        </p:txBody>
      </p:sp>
    </p:spTree>
    <p:extLst>
      <p:ext uri="{BB962C8B-B14F-4D97-AF65-F5344CB8AC3E}">
        <p14:creationId xmlns:p14="http://schemas.microsoft.com/office/powerpoint/2010/main" val="210219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dirty="0"/>
              <a:t>Event assessment is the process by which the available information about a confirmed</a:t>
            </a:r>
            <a:r>
              <a:rPr lang="en-US" baseline="0" dirty="0"/>
              <a:t> </a:t>
            </a:r>
            <a:r>
              <a:rPr lang="en-US" dirty="0"/>
              <a:t>event is analyzed and a judgement is made as to whether the event</a:t>
            </a:r>
            <a:r>
              <a:rPr lang="en-US" baseline="0" dirty="0"/>
              <a:t> represents a</a:t>
            </a:r>
            <a:r>
              <a:rPr lang="en-US" dirty="0"/>
              <a:t> </a:t>
            </a:r>
            <a:r>
              <a:rPr lang="en-US" altLang="en-US" baseline="0" dirty="0"/>
              <a:t>potential risk to human health and whether a response is required .  According to the WHO manual, risk assessment is ‘[see quote in slide]’.</a:t>
            </a:r>
          </a:p>
          <a:p>
            <a:endParaRPr lang="en-US" altLang="en-US" baseline="0" dirty="0"/>
          </a:p>
          <a:p>
            <a:r>
              <a:rPr lang="en-US" altLang="en-US" baseline="0" dirty="0"/>
              <a:t>Note that risk assessment is a continuous and ongoing process. An initial assessment should be made </a:t>
            </a:r>
            <a:r>
              <a:rPr lang="en-US" altLang="en-US" u="sng" baseline="0" dirty="0"/>
              <a:t>within 48 hours </a:t>
            </a:r>
            <a:r>
              <a:rPr lang="en-US" altLang="en-US" baseline="0" dirty="0"/>
              <a:t>of identifying an event and </a:t>
            </a:r>
            <a:r>
              <a:rPr lang="en-US" altLang="en-US" u="sng" baseline="0" dirty="0"/>
              <a:t>reassessed over time</a:t>
            </a:r>
            <a:r>
              <a:rPr lang="en-US" altLang="en-US" baseline="0" dirty="0"/>
              <a:t> as more information becomes available.  Subject matter experts should be engaged in the risk assessment process and the overall risk assessment is usually based on the expert opinion of the risk assessment team.</a:t>
            </a:r>
          </a:p>
          <a:p>
            <a:endParaRPr lang="en-US" altLang="en-US" baseline="0" dirty="0"/>
          </a:p>
          <a:p>
            <a:endParaRPr lang="en-US" altLang="en-US" baseline="0" dirty="0"/>
          </a:p>
          <a:p>
            <a:endParaRPr lang="en-US" altLang="en-US" baseline="0" dirty="0"/>
          </a:p>
        </p:txBody>
      </p:sp>
      <p:sp>
        <p:nvSpPr>
          <p:cNvPr id="28676" name="Slide Number Placeholder 3"/>
          <p:cNvSpPr>
            <a:spLocks noGrp="1"/>
          </p:cNvSpPr>
          <p:nvPr>
            <p:ph type="sldNum" sz="quarter" idx="5"/>
          </p:nvPr>
        </p:nvSpPr>
        <p:spPr>
          <a:noFill/>
        </p:spPr>
        <p:txBody>
          <a:bodyPr/>
          <a:lstStyle>
            <a:lvl1pPr defTabSz="949568">
              <a:defRPr>
                <a:solidFill>
                  <a:schemeClr val="tx1"/>
                </a:solidFill>
                <a:latin typeface="Arial" panose="020B0604020202020204" pitchFamily="34" charset="0"/>
              </a:defRPr>
            </a:lvl1pPr>
            <a:lvl2pPr marL="757066" indent="-291179" defTabSz="949568">
              <a:defRPr>
                <a:solidFill>
                  <a:schemeClr val="tx1"/>
                </a:solidFill>
                <a:latin typeface="Arial" panose="020B0604020202020204" pitchFamily="34" charset="0"/>
              </a:defRPr>
            </a:lvl2pPr>
            <a:lvl3pPr marL="1164717" indent="-232943" defTabSz="949568">
              <a:defRPr>
                <a:solidFill>
                  <a:schemeClr val="tx1"/>
                </a:solidFill>
                <a:latin typeface="Arial" panose="020B0604020202020204" pitchFamily="34" charset="0"/>
              </a:defRPr>
            </a:lvl3pPr>
            <a:lvl4pPr marL="1630604" indent="-232943" defTabSz="949568">
              <a:defRPr>
                <a:solidFill>
                  <a:schemeClr val="tx1"/>
                </a:solidFill>
                <a:latin typeface="Arial" panose="020B0604020202020204" pitchFamily="34" charset="0"/>
              </a:defRPr>
            </a:lvl4pPr>
            <a:lvl5pPr marL="2096491" indent="-232943" defTabSz="949568">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fld id="{ED95A2DF-0421-4BAC-8D10-A28D373520CC}" type="slidenum">
              <a:rPr lang="en-US" altLang="en-US" smtClean="0">
                <a:solidFill>
                  <a:srgbClr val="000000"/>
                </a:solidFill>
              </a:rPr>
              <a:pPr/>
              <a:t>30</a:t>
            </a:fld>
            <a:endParaRPr lang="en-US" altLang="en-US" dirty="0">
              <a:solidFill>
                <a:srgbClr val="000000"/>
              </a:solidFill>
            </a:endParaRPr>
          </a:p>
        </p:txBody>
      </p:sp>
    </p:spTree>
    <p:extLst>
      <p:ext uri="{BB962C8B-B14F-4D97-AF65-F5344CB8AC3E}">
        <p14:creationId xmlns:p14="http://schemas.microsoft.com/office/powerpoint/2010/main" val="2987444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are outlining the risk assessment process that occurs within an EBS, such that reported events are assessed for the risk such an event poses to human health. </a:t>
            </a:r>
          </a:p>
          <a:p>
            <a:endParaRPr lang="en-US" baseline="0" dirty="0"/>
          </a:p>
          <a:p>
            <a:endParaRPr lang="en-US" baseline="0" dirty="0"/>
          </a:p>
          <a:p>
            <a:r>
              <a:rPr lang="en-US" baseline="0" dirty="0"/>
              <a:t>This risk assessment is focused on a specific event of interest and is different and distinct from influenza virus-specific risk assessments. These influenza-specific risk assessments look at the pandemic risk of a specific virus.  WHO’s influenza virus-specific risk assessment is called the Tool for Influenza Pandemic Risk Assessment (TIPRA) and CDC has another influenza-specific tool, called the IRAT. </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ltLang="en-US" dirty="0"/>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31</a:t>
            </a:fld>
            <a:endParaRPr lang="en-US" altLang="en-US" dirty="0"/>
          </a:p>
        </p:txBody>
      </p:sp>
    </p:spTree>
    <p:extLst>
      <p:ext uri="{BB962C8B-B14F-4D97-AF65-F5344CB8AC3E}">
        <p14:creationId xmlns:p14="http://schemas.microsoft.com/office/powerpoint/2010/main" val="2064505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altLang="en-US" baseline="0" dirty="0"/>
              <a:t>We are focused on the assessing the risk of a report event and the questions on this slide can help guide a risk assessment.   If the answer is yes to any of these questions then a more robust investigation is warranted.  </a:t>
            </a:r>
          </a:p>
          <a:p>
            <a:endParaRPr lang="en-US" altLang="en-US" baseline="0" dirty="0"/>
          </a:p>
          <a:p>
            <a:r>
              <a:rPr lang="en-US" altLang="en-US" baseline="0" dirty="0"/>
              <a:t>Note: </a:t>
            </a:r>
            <a:r>
              <a:rPr lang="en-US" dirty="0"/>
              <a:t>in most cases there isn’t any lab criteria to go on at this stage so you would be looking at suspected cases of novel influenza.</a:t>
            </a:r>
          </a:p>
          <a:p>
            <a:r>
              <a:rPr lang="en-US" dirty="0"/>
              <a:t> </a:t>
            </a:r>
          </a:p>
          <a:p>
            <a:endParaRPr lang="en-US" altLang="en-US" baseline="0" dirty="0"/>
          </a:p>
          <a:p>
            <a:endParaRPr lang="en-US" altLang="en-US" baseline="0" dirty="0"/>
          </a:p>
        </p:txBody>
      </p:sp>
      <p:sp>
        <p:nvSpPr>
          <p:cNvPr id="28676" name="Slide Number Placeholder 3"/>
          <p:cNvSpPr>
            <a:spLocks noGrp="1"/>
          </p:cNvSpPr>
          <p:nvPr>
            <p:ph type="sldNum" sz="quarter" idx="5"/>
          </p:nvPr>
        </p:nvSpPr>
        <p:spPr>
          <a:noFill/>
        </p:spPr>
        <p:txBody>
          <a:bodyPr/>
          <a:lstStyle>
            <a:lvl1pPr defTabSz="949568">
              <a:defRPr>
                <a:solidFill>
                  <a:schemeClr val="tx1"/>
                </a:solidFill>
                <a:latin typeface="Arial" panose="020B0604020202020204" pitchFamily="34" charset="0"/>
              </a:defRPr>
            </a:lvl1pPr>
            <a:lvl2pPr marL="757066" indent="-291179" defTabSz="949568">
              <a:defRPr>
                <a:solidFill>
                  <a:schemeClr val="tx1"/>
                </a:solidFill>
                <a:latin typeface="Arial" panose="020B0604020202020204" pitchFamily="34" charset="0"/>
              </a:defRPr>
            </a:lvl2pPr>
            <a:lvl3pPr marL="1164717" indent="-232943" defTabSz="949568">
              <a:defRPr>
                <a:solidFill>
                  <a:schemeClr val="tx1"/>
                </a:solidFill>
                <a:latin typeface="Arial" panose="020B0604020202020204" pitchFamily="34" charset="0"/>
              </a:defRPr>
            </a:lvl3pPr>
            <a:lvl4pPr marL="1630604" indent="-232943" defTabSz="949568">
              <a:defRPr>
                <a:solidFill>
                  <a:schemeClr val="tx1"/>
                </a:solidFill>
                <a:latin typeface="Arial" panose="020B0604020202020204" pitchFamily="34" charset="0"/>
              </a:defRPr>
            </a:lvl4pPr>
            <a:lvl5pPr marL="2096491" indent="-232943" defTabSz="949568">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fld id="{ED95A2DF-0421-4BAC-8D10-A28D373520CC}" type="slidenum">
              <a:rPr lang="en-US" altLang="en-US" smtClean="0">
                <a:solidFill>
                  <a:srgbClr val="000000"/>
                </a:solidFill>
              </a:rPr>
              <a:pPr/>
              <a:t>32</a:t>
            </a:fld>
            <a:endParaRPr lang="en-US" altLang="en-US" dirty="0">
              <a:solidFill>
                <a:srgbClr val="000000"/>
              </a:solidFill>
            </a:endParaRPr>
          </a:p>
        </p:txBody>
      </p:sp>
    </p:spTree>
    <p:extLst>
      <p:ext uri="{BB962C8B-B14F-4D97-AF65-F5344CB8AC3E}">
        <p14:creationId xmlns:p14="http://schemas.microsoft.com/office/powerpoint/2010/main" val="2486295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EWAR, the risk assessment is a </a:t>
            </a:r>
            <a:r>
              <a:rPr lang="en-US" u="sng" dirty="0"/>
              <a:t>systematic</a:t>
            </a:r>
            <a:r>
              <a:rPr lang="en-US" dirty="0"/>
              <a:t> and </a:t>
            </a:r>
            <a:r>
              <a:rPr lang="en-US" u="sng" dirty="0"/>
              <a:t>continuous</a:t>
            </a:r>
            <a:r>
              <a:rPr lang="en-US" dirty="0"/>
              <a:t> process for gathering, assessing and documenting information to provide the basis for taking action to manage and reduce the negative consequences of an acute public health event.  An initial assessment should be made within 48 hours of identifying an event and reassessed over time as more information becomes available.  Subject matter experts should be engaged in the risk assessment process and the overall risk assessment is usually based on the expert opinion of the risk assessment team.</a:t>
            </a:r>
          </a:p>
          <a:p>
            <a:endParaRPr lang="en-US" dirty="0"/>
          </a:p>
          <a:p>
            <a:endParaRPr lang="en-US" dirty="0"/>
          </a:p>
          <a:p>
            <a:r>
              <a:rPr lang="en-US" dirty="0"/>
              <a:t>Additional details about the risk assessment process can be found in the following WHO manuals and publications:</a:t>
            </a:r>
          </a:p>
          <a:p>
            <a:pPr marL="174708" indent="-174708">
              <a:buFont typeface="Arial" panose="020B0604020202020204" pitchFamily="34" charset="0"/>
              <a:buChar char="•"/>
            </a:pPr>
            <a:r>
              <a:rPr lang="en-US" dirty="0">
                <a:solidFill>
                  <a:schemeClr val="tx1"/>
                </a:solidFill>
              </a:rPr>
              <a:t>Rapid Risk Assessment of Acute Public Health Events. (2012)</a:t>
            </a:r>
          </a:p>
          <a:p>
            <a:r>
              <a:rPr lang="en-US" u="sng" dirty="0">
                <a:hlinkClick r:id="rId3"/>
              </a:rPr>
              <a:t>http://www.who.int/csr/resources/publications/HSE_GAR_ARO_2012_1/en/</a:t>
            </a:r>
            <a:r>
              <a:rPr lang="en-US" dirty="0"/>
              <a:t> </a:t>
            </a:r>
          </a:p>
          <a:p>
            <a:pPr marL="174708" indent="-174708">
              <a:buFont typeface="Arial" panose="020B0604020202020204" pitchFamily="34" charset="0"/>
              <a:buChar char="•"/>
            </a:pPr>
            <a:r>
              <a:rPr lang="en-US" dirty="0">
                <a:solidFill>
                  <a:schemeClr val="tx1"/>
                </a:solidFill>
              </a:rPr>
              <a:t>Early Detection, assessment and response to acute public health evets: Implementation of Early Warning and Response with a Focus on Event-Based Surveillance. (2014)</a:t>
            </a:r>
          </a:p>
          <a:p>
            <a:r>
              <a:rPr lang="en-US" dirty="0">
                <a:solidFill>
                  <a:schemeClr val="tx1"/>
                </a:solidFill>
                <a:hlinkClick r:id="rId4"/>
              </a:rPr>
              <a:t>http://www.who.int/ihr/publications/WHO_HSE_GCR_LYO_2014.4/en/</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Tool for influenza pandemic risk assessment (TIPRA)</a:t>
            </a:r>
          </a:p>
          <a:p>
            <a:r>
              <a:rPr lang="en-US" dirty="0">
                <a:solidFill>
                  <a:schemeClr val="tx1"/>
                </a:solidFill>
                <a:hlinkClick r:id="rId5"/>
              </a:rPr>
              <a:t>http://apps.who.int/iris/bitstream/10665/250130/1/WHO-OHE-PED-GIP-2016.2-eng.pdf?ua=1</a:t>
            </a:r>
            <a:endParaRPr lang="en-US" dirty="0">
              <a:solidFill>
                <a:schemeClr val="tx1"/>
              </a:solidFill>
            </a:endParaRPr>
          </a:p>
          <a:p>
            <a:endParaRPr lang="en-US" dirty="0">
              <a:solidFill>
                <a:schemeClr val="tx1"/>
              </a:solidFill>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33</a:t>
            </a:fld>
            <a:endParaRPr lang="en-US" dirty="0"/>
          </a:p>
        </p:txBody>
      </p:sp>
    </p:spTree>
    <p:extLst>
      <p:ext uri="{BB962C8B-B14F-4D97-AF65-F5344CB8AC3E}">
        <p14:creationId xmlns:p14="http://schemas.microsoft.com/office/powerpoint/2010/main" val="2938412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WHO’s general approach to risk assessment includes three components of the assessment:  the suspected or known </a:t>
            </a:r>
            <a:r>
              <a:rPr lang="en-US" i="1" dirty="0"/>
              <a:t>hazard</a:t>
            </a:r>
            <a:r>
              <a:rPr lang="en-US" dirty="0"/>
              <a:t>, the level of possible </a:t>
            </a:r>
            <a:r>
              <a:rPr lang="en-US" i="1" dirty="0"/>
              <a:t>exposure</a:t>
            </a:r>
            <a:r>
              <a:rPr lang="en-US" dirty="0"/>
              <a:t> to the hazard, and the </a:t>
            </a:r>
            <a:r>
              <a:rPr lang="en-US" i="1" dirty="0"/>
              <a:t>context</a:t>
            </a:r>
            <a:r>
              <a:rPr lang="en-US" dirty="0"/>
              <a:t> in which the even is occurring.  The questions that you saw on the previous slide help inform these three components.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3734711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component, hazard, refers to the pathogen(s) or other etiology thought to be causing the event.  If laboratory-confirmation is available, then identifying the hazard is relatively straightforward.  However, early in event detection, the hazard may not be known. In this case, a differential of possible hazards should be developing taking into consideration clinical features, seasonality, geographic area affected, and persons/populations affected.</a:t>
            </a:r>
          </a:p>
          <a:p>
            <a:endParaRPr lang="en-US" dirty="0"/>
          </a:p>
          <a:p>
            <a:endParaRPr lang="en-US" dirty="0"/>
          </a:p>
          <a:p>
            <a:r>
              <a:rPr lang="en-US" dirty="0"/>
              <a:t>Additional details about the risk assessment process can be found in the following WHO manuals and publications:</a:t>
            </a:r>
          </a:p>
          <a:p>
            <a:pPr marL="174708" indent="-174708">
              <a:buFont typeface="Arial" panose="020B0604020202020204" pitchFamily="34" charset="0"/>
              <a:buChar char="•"/>
            </a:pPr>
            <a:r>
              <a:rPr lang="en-US" dirty="0">
                <a:solidFill>
                  <a:schemeClr val="tx1"/>
                </a:solidFill>
              </a:rPr>
              <a:t>Rapid Risk Assessment of Acute Public Health Events. (2012)</a:t>
            </a:r>
          </a:p>
          <a:p>
            <a:r>
              <a:rPr lang="en-US" u="sng" dirty="0">
                <a:hlinkClick r:id="rId3"/>
              </a:rPr>
              <a:t>http://www.who.int/csr/resources/publications/HSE_GAR_ARO_2012_1/en/</a:t>
            </a:r>
            <a:r>
              <a:rPr lang="en-US" dirty="0"/>
              <a:t> </a:t>
            </a:r>
          </a:p>
          <a:p>
            <a:pPr marL="174708" indent="-174708">
              <a:buFont typeface="Arial" panose="020B0604020202020204" pitchFamily="34" charset="0"/>
              <a:buChar char="•"/>
            </a:pPr>
            <a:r>
              <a:rPr lang="en-US" dirty="0">
                <a:solidFill>
                  <a:schemeClr val="tx1"/>
                </a:solidFill>
              </a:rPr>
              <a:t>Early Detection, assessment and response to acute public health evets: Implementation of Early Warning and Response with a Focus on Event-Based Surveillance. (2014)</a:t>
            </a:r>
          </a:p>
          <a:p>
            <a:r>
              <a:rPr lang="en-US" dirty="0">
                <a:solidFill>
                  <a:schemeClr val="tx1"/>
                </a:solidFill>
                <a:hlinkClick r:id="rId4"/>
              </a:rPr>
              <a:t>http://www.who.int/ihr/publications/WHO_HSE_GCR_LYO_2014.4/en/</a:t>
            </a:r>
            <a:endParaRPr lang="en-US" dirty="0">
              <a:solidFill>
                <a:schemeClr val="tx1"/>
              </a:solidFill>
            </a:endParaRPr>
          </a:p>
          <a:p>
            <a:pPr marL="174708" indent="-174708">
              <a:buFont typeface="Arial" panose="020B0604020202020204" pitchFamily="34" charset="0"/>
              <a:buChar char="•"/>
            </a:pPr>
            <a:r>
              <a:rPr lang="en-US" dirty="0">
                <a:solidFill>
                  <a:schemeClr val="tx1"/>
                </a:solidFill>
              </a:rPr>
              <a:t>Tool for influenza pandemic risk assessment (TIPRA)</a:t>
            </a:r>
          </a:p>
          <a:p>
            <a:r>
              <a:rPr lang="en-US" dirty="0">
                <a:solidFill>
                  <a:schemeClr val="tx1"/>
                </a:solidFill>
                <a:hlinkClick r:id="rId5"/>
              </a:rPr>
              <a:t>http://apps.who.int/iris/bitstream/10665/250130/1/WHO-OHE-PED-GIP-2016.2-eng.pdf?ua=1</a:t>
            </a:r>
            <a:endParaRPr lang="en-US" dirty="0">
              <a:solidFill>
                <a:schemeClr val="tx1"/>
              </a:solidFill>
            </a:endParaRPr>
          </a:p>
          <a:p>
            <a:endParaRPr lang="en-US" dirty="0">
              <a:solidFill>
                <a:schemeClr val="tx1"/>
              </a:solidFill>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dirty="0"/>
          </a:p>
        </p:txBody>
      </p:sp>
    </p:spTree>
    <p:extLst>
      <p:ext uri="{BB962C8B-B14F-4D97-AF65-F5344CB8AC3E}">
        <p14:creationId xmlns:p14="http://schemas.microsoft.com/office/powerpoint/2010/main" val="792220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dirty="0"/>
              <a:t>For more information on risk assessment:</a:t>
            </a:r>
          </a:p>
          <a:p>
            <a:pPr defTabSz="931774">
              <a:defRPr/>
            </a:pPr>
            <a:r>
              <a:rPr lang="en-US" dirty="0"/>
              <a:t>Rapid Risk Assessment of Acute Public Health Events. Geneva: World Health Organization; 2012 (WHO/HSE/GAR/ARO/2012.1; http://whqlibdoc.who.int/hq/2012/WHO_HSE_GAR_ARO_2012.1_eng.pdf , accessed 31 March 2014).</a:t>
            </a:r>
          </a:p>
          <a:p>
            <a:pPr defTabSz="931774">
              <a:defRPr/>
            </a:pPr>
            <a:r>
              <a:rPr lang="en-US" dirty="0"/>
              <a:t>Operational guidance on rapid risk assessment methodology. Stockholm: ECDC; 2011 (http://ecdc.europa.eu/en/publications/Publications/1108_TED_Risk_Assessment_Methodology_Guidance.pdf, accessed 31 March 2014).</a:t>
            </a:r>
          </a:p>
          <a:p>
            <a:pPr defTabSz="931774">
              <a:defRPr/>
            </a:pPr>
            <a:r>
              <a:rPr lang="en-US" dirty="0"/>
              <a:t>Guide for Application of Risk Analysis Principles and Procedures during Food Safety Emergencies. Rome: FAO/WHO; 2011. (http://www.fao.org/docrep/014/ba0092e/ba0092e00.pdf, accessed 31 March 2014).</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36</a:t>
            </a:fld>
            <a:endParaRPr lang="en-US"/>
          </a:p>
        </p:txBody>
      </p:sp>
    </p:spTree>
    <p:extLst>
      <p:ext uri="{BB962C8B-B14F-4D97-AF65-F5344CB8AC3E}">
        <p14:creationId xmlns:p14="http://schemas.microsoft.com/office/powerpoint/2010/main" val="3860356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a:t>
            </a:r>
            <a:r>
              <a:rPr lang="en-US" baseline="0" dirty="0"/>
              <a:t> developed a risk matrix which can be used by the team assessing the public health event to estimate:</a:t>
            </a:r>
          </a:p>
          <a:p>
            <a:r>
              <a:rPr lang="en-US" dirty="0"/>
              <a:t>-the likelihood of further spread of severe cases of respiratory disease and, </a:t>
            </a:r>
          </a:p>
          <a:p>
            <a:r>
              <a:rPr lang="en-US" dirty="0"/>
              <a:t>-the consequences (type and magnitude) to public health if this were to occur </a:t>
            </a:r>
          </a:p>
        </p:txBody>
      </p:sp>
      <p:sp>
        <p:nvSpPr>
          <p:cNvPr id="4" name="Slide Number Placeholder 3"/>
          <p:cNvSpPr>
            <a:spLocks noGrp="1"/>
          </p:cNvSpPr>
          <p:nvPr>
            <p:ph type="sldNum" sz="quarter" idx="10"/>
          </p:nvPr>
        </p:nvSpPr>
        <p:spPr/>
        <p:txBody>
          <a:bodyPr/>
          <a:lstStyle/>
          <a:p>
            <a:fld id="{CFFD42C0-7943-494E-B8BD-92EE9084E6F0}" type="slidenum">
              <a:rPr lang="en-US" smtClean="0"/>
              <a:t>37</a:t>
            </a:fld>
            <a:endParaRPr lang="en-US"/>
          </a:p>
        </p:txBody>
      </p:sp>
    </p:spTree>
    <p:extLst>
      <p:ext uri="{BB962C8B-B14F-4D97-AF65-F5344CB8AC3E}">
        <p14:creationId xmlns:p14="http://schemas.microsoft.com/office/powerpoint/2010/main" val="2836632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level of overall risk then has corresponding</a:t>
            </a:r>
            <a:r>
              <a:rPr lang="en-US" baseline="0" dirty="0"/>
              <a:t> actions. </a:t>
            </a:r>
          </a:p>
          <a:p>
            <a:endParaRPr lang="en-US" baseline="0" dirty="0"/>
          </a:p>
          <a:p>
            <a:r>
              <a:rPr lang="en-US" baseline="0" dirty="0"/>
              <a:t>For example, a low risk event may be able to be managed according to standard response protocols or routine surveillance. </a:t>
            </a:r>
          </a:p>
          <a:p>
            <a:endParaRPr lang="en-US" baseline="0" dirty="0"/>
          </a:p>
          <a:p>
            <a:r>
              <a:rPr lang="en-US" baseline="0" dirty="0"/>
              <a:t>Moderate Risk events may need enhanced activities, such as surveillance or specific control measures. </a:t>
            </a:r>
          </a:p>
          <a:p>
            <a:endParaRPr lang="en-US" baseline="0" dirty="0"/>
          </a:p>
          <a:p>
            <a:r>
              <a:rPr lang="en-US" baseline="0" dirty="0"/>
              <a:t>High risk events may require the attention of senior management or leadership, whether because command or control structures need to be established or because additional control measures may be needed, some of which may have significant consequences. </a:t>
            </a:r>
          </a:p>
          <a:p>
            <a:endParaRPr lang="en-US" baseline="0" dirty="0"/>
          </a:p>
          <a:p>
            <a:r>
              <a:rPr lang="en-US" baseline="0" dirty="0"/>
              <a:t>Very high risk events require immediate response and attention, including reporting and action outside of normal work hours. Control measures would be needed and the risk of serious consequences is highly likely.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2002634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the participants</a:t>
            </a:r>
            <a:r>
              <a:rPr lang="en-US" baseline="0" dirty="0"/>
              <a:t> to estimate the likelihood of further disease spread and the likelihood of severe consequences of the scenario shown. </a:t>
            </a:r>
          </a:p>
          <a:p>
            <a:endParaRPr lang="en-US" baseline="0" dirty="0"/>
          </a:p>
          <a:p>
            <a:r>
              <a:rPr lang="en-US" baseline="0" dirty="0"/>
              <a:t>Is the likelihood of further spread how or high?</a:t>
            </a:r>
          </a:p>
          <a:p>
            <a:r>
              <a:rPr lang="en-US" baseline="0" dirty="0"/>
              <a:t>Are the expected consequences mild or severe? </a:t>
            </a:r>
          </a:p>
          <a:p>
            <a:endParaRPr lang="en-US" baseline="0" dirty="0"/>
          </a:p>
          <a:p>
            <a:r>
              <a:rPr lang="en-US" dirty="0"/>
              <a:t>(Discussion from</a:t>
            </a:r>
            <a:r>
              <a:rPr lang="en-US" baseline="0" dirty="0"/>
              <a:t> WHO document to guide discussion—if needed: </a:t>
            </a:r>
          </a:p>
          <a:p>
            <a:r>
              <a:rPr lang="en-US" baseline="0" dirty="0"/>
              <a:t>Information used to assess the likelihood of further spread: </a:t>
            </a:r>
          </a:p>
          <a:p>
            <a:r>
              <a:rPr lang="en-US" baseline="0" dirty="0"/>
              <a:t>• cases are still being reported 17 days after the first known cases were detected </a:t>
            </a:r>
          </a:p>
          <a:p>
            <a:r>
              <a:rPr lang="en-US" baseline="0" dirty="0"/>
              <a:t>• the specific hazard and mode(s) of transmission have not been identified </a:t>
            </a:r>
          </a:p>
          <a:p>
            <a:r>
              <a:rPr lang="en-US" baseline="0" dirty="0"/>
              <a:t>• it is also likely that some cases are not being detected (e.g. mild cases are less likely to seek care from health services and are therefore not included in the official reports). </a:t>
            </a:r>
          </a:p>
          <a:p>
            <a:r>
              <a:rPr lang="en-US" baseline="0" dirty="0"/>
              <a:t>Therefore it is highly likely that further cases will occur if nothing is done. </a:t>
            </a:r>
          </a:p>
          <a:p>
            <a:endParaRPr lang="en-US" baseline="0" dirty="0"/>
          </a:p>
          <a:p>
            <a:r>
              <a:rPr lang="en-US" baseline="0" dirty="0"/>
              <a:t>Information used to assess the consequences of further spread: </a:t>
            </a:r>
          </a:p>
          <a:p>
            <a:r>
              <a:rPr lang="en-US" baseline="0" dirty="0"/>
              <a:t>• the disease has a high case fatality ratio </a:t>
            </a:r>
          </a:p>
          <a:p>
            <a:r>
              <a:rPr lang="en-US" baseline="0" dirty="0"/>
              <a:t>• the health-care system is poor and the ability to treat the cases is already limited</a:t>
            </a:r>
          </a:p>
          <a:p>
            <a:r>
              <a:rPr lang="en-US" baseline="0" dirty="0"/>
              <a:t>• negative economic and social impact of the cases and deaths in the affected communities </a:t>
            </a:r>
          </a:p>
          <a:p>
            <a:r>
              <a:rPr lang="en-US" baseline="0" dirty="0"/>
              <a:t>• there is potential for unrest in communities because of cultural beliefs that sorcery is causing the deaths </a:t>
            </a:r>
          </a:p>
          <a:p>
            <a:r>
              <a:rPr lang="en-US" baseline="0" dirty="0"/>
              <a:t>• the event is occurring in a border area and could affect the </a:t>
            </a:r>
            <a:r>
              <a:rPr lang="en-US" baseline="0" dirty="0" err="1"/>
              <a:t>neighbouring</a:t>
            </a:r>
            <a:r>
              <a:rPr lang="en-US" baseline="0" dirty="0"/>
              <a:t> country. </a:t>
            </a:r>
          </a:p>
          <a:p>
            <a:r>
              <a:rPr lang="en-US" baseline="0" dirty="0"/>
              <a:t>Therefore the consequences if further cases occur will be severe. </a:t>
            </a:r>
          </a:p>
          <a:p>
            <a:r>
              <a:rPr lang="en-US" baseline="0" dirty="0"/>
              <a:t>Using the risk matrix to combine the estimate of the likelihood and the estimate of consequences leads to an estimate of the overall risk; in this case, the overall level of risk is high.</a:t>
            </a:r>
          </a:p>
          <a:p>
            <a:r>
              <a:rPr lang="en-US" baseline="0" dirty="0"/>
              <a:t>The confidence in the risk assessment is low-medium. Although the report is from a local HCW, the information is limited and it is not clear if the HCW has examined the suspect cases or is reporting a </a:t>
            </a:r>
            <a:r>
              <a:rPr lang="en-US" baseline="0" dirty="0" err="1"/>
              <a:t>rumour</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39</a:t>
            </a:fld>
            <a:endParaRPr lang="en-US"/>
          </a:p>
        </p:txBody>
      </p:sp>
    </p:spTree>
    <p:extLst>
      <p:ext uri="{BB962C8B-B14F-4D97-AF65-F5344CB8AC3E}">
        <p14:creationId xmlns:p14="http://schemas.microsoft.com/office/powerpoint/2010/main" val="39047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45782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communication is an integral part of the risk management process</a:t>
            </a:r>
          </a:p>
          <a:p>
            <a:r>
              <a:rPr lang="en-US" dirty="0"/>
              <a:t>There are two equally important components to risk communication:</a:t>
            </a:r>
            <a:br>
              <a:rPr lang="en-US" dirty="0"/>
            </a:br>
            <a:endParaRPr lang="en-US" dirty="0"/>
          </a:p>
          <a:p>
            <a:r>
              <a:rPr lang="en-US" dirty="0"/>
              <a:t>• Operational communication: The structured communication that organizations use to</a:t>
            </a:r>
            <a:r>
              <a:rPr lang="en-US" baseline="0" dirty="0"/>
              <a:t> communicate internally and with people outside their organization. </a:t>
            </a:r>
          </a:p>
          <a:p>
            <a:endParaRPr lang="en-US" dirty="0"/>
          </a:p>
          <a:p>
            <a:r>
              <a:rPr lang="en-US" dirty="0"/>
              <a:t>• Communication with the public: Communication to provide key findings from risk assessments at regular intervals. Regular communication helps to ensure that the public is informed of the nature and level of risks and the desired </a:t>
            </a:r>
            <a:r>
              <a:rPr lang="en-US" dirty="0" err="1"/>
              <a:t>behavioural</a:t>
            </a:r>
            <a:r>
              <a:rPr lang="en-US" dirty="0"/>
              <a:t> changes that can minimize them.</a:t>
            </a:r>
          </a:p>
          <a:p>
            <a:endParaRPr lang="en-US" dirty="0"/>
          </a:p>
          <a:p>
            <a:r>
              <a:rPr lang="en-US" dirty="0"/>
              <a:t>At the start of the risk assessment, the team should identify stakeholders. The communication strategy for each public health event should be agreed as soon as possible to ensure that there is two-way communication between the risk management team and stakeholders. </a:t>
            </a:r>
          </a:p>
          <a:p>
            <a:r>
              <a:rPr lang="en-US" dirty="0"/>
              <a:t>The strategy should include: </a:t>
            </a:r>
          </a:p>
          <a:p>
            <a:r>
              <a:rPr lang="en-US" dirty="0"/>
              <a:t>• how the team will provide regular feedback on the risk assessment, and in what format;</a:t>
            </a:r>
          </a:p>
          <a:p>
            <a:r>
              <a:rPr lang="en-US" dirty="0"/>
              <a:t>• clearly defined roles and responsibilities (e.g. focal points) for communications functions; </a:t>
            </a:r>
          </a:p>
          <a:p>
            <a:r>
              <a:rPr lang="en-US" dirty="0"/>
              <a:t>• how and in what format the information should be presented to stakeholders and the public.</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40</a:t>
            </a:fld>
            <a:endParaRPr lang="en-US"/>
          </a:p>
        </p:txBody>
      </p:sp>
    </p:spTree>
    <p:extLst>
      <p:ext uri="{BB962C8B-B14F-4D97-AF65-F5344CB8AC3E}">
        <p14:creationId xmlns:p14="http://schemas.microsoft.com/office/powerpoint/2010/main" val="2846561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rPr>
              <a:t>Alternative to slide #35</a:t>
            </a:r>
          </a:p>
          <a:p>
            <a:endParaRPr lang="en-US"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Relevant, periodic and useful feedback is essential to maintaining EBS systems. Without relevant and useful feedback people will stop reporting events. The format should be simple, adapted to the audience, and include regular updates on confirmation, assessment and response. Consider providing extra data to the media who provide the initial report. Include data on event-based surveillance in surveillance bulletins and publish regular reviews and evaluations of the system. </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41</a:t>
            </a:fld>
            <a:endParaRPr lang="en-US"/>
          </a:p>
        </p:txBody>
      </p:sp>
    </p:spTree>
    <p:extLst>
      <p:ext uri="{BB962C8B-B14F-4D97-AF65-F5344CB8AC3E}">
        <p14:creationId xmlns:p14="http://schemas.microsoft.com/office/powerpoint/2010/main" val="2710414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rPr>
              <a:t>Once an event is confirmed and is considered to be a potential risk to public health based on the risk assessment, the event should be triaged to determine if it warrants a partial or full-scale investigation; </a:t>
            </a:r>
            <a:r>
              <a:rPr lang="en-US" sz="1600" b="1" dirty="0">
                <a:latin typeface="Arial" panose="020B0604020202020204" pitchFamily="34" charset="0"/>
              </a:rPr>
              <a:t>not all events will require a full scale investigation.  </a:t>
            </a:r>
            <a:r>
              <a:rPr lang="en-US" sz="1600" dirty="0">
                <a:latin typeface="Arial" panose="020B0604020202020204" pitchFamily="34" charset="0"/>
              </a:rPr>
              <a:t>Epidemiologists or public health experts with general expertise in public health should be engaged in the triage process. </a:t>
            </a:r>
            <a:r>
              <a:rPr lang="en-US" sz="1600" u="sng" dirty="0">
                <a:latin typeface="Arial" panose="020B0604020202020204" pitchFamily="34" charset="0"/>
              </a:rPr>
              <a:t>If an animal event is reported, public health veterinarians </a:t>
            </a:r>
            <a:r>
              <a:rPr lang="en-US" u="sng" dirty="0"/>
              <a:t>and veterinary specialists for the species in question </a:t>
            </a:r>
            <a:r>
              <a:rPr lang="en-US" sz="1600" u="sng" dirty="0">
                <a:latin typeface="Arial" panose="020B0604020202020204" pitchFamily="34" charset="0"/>
              </a:rPr>
              <a:t>should be engaged. </a:t>
            </a:r>
            <a:r>
              <a:rPr lang="en-US" sz="1600" dirty="0">
                <a:latin typeface="Arial" panose="020B0604020202020204" pitchFamily="34" charset="0"/>
              </a:rPr>
              <a:t>A response can be organized from either the local or national level. There should be clear procedures for responding to an event, including definition of roles and responsibilities of key responders and other stakeholders.  The response may also be linked with a national Emergency Response Center.  The steps involved in assembling and deploying a rapid response team and in conducting a case and outbreak investigation will be covered in more detail during Modules 3 and 4.  </a:t>
            </a:r>
          </a:p>
          <a:p>
            <a:endParaRPr lang="en-US" sz="1600" dirty="0">
              <a:latin typeface="Arial" panose="020B0604020202020204" pitchFamily="34" charset="0"/>
            </a:endParaRPr>
          </a:p>
          <a:p>
            <a:endParaRPr lang="en-US" sz="1600" dirty="0">
              <a:latin typeface="Arial" panose="020B0604020202020204" pitchFamily="34" charset="0"/>
            </a:endParaRPr>
          </a:p>
          <a:p>
            <a:r>
              <a:rPr lang="en-US" dirty="0"/>
              <a:t>When considering whether to do a partial or full-scale investigation, this is where countries need guidance on how to separate noise from real event signals quickly so that they are not “over responding” to small events and over committing human and laboratory resources.</a:t>
            </a:r>
          </a:p>
          <a:p>
            <a:endParaRPr lang="en-US" dirty="0"/>
          </a:p>
          <a:p>
            <a:r>
              <a:rPr lang="en-US" dirty="0"/>
              <a:t> I was thinking examples of events where you “stop” after an initial assessment and those where you “go” and do a more comprehensive investigation is what I was referring to.</a:t>
            </a:r>
            <a:endParaRPr lang="en-US" sz="1600" dirty="0">
              <a:latin typeface="Arial" panose="020B0604020202020204" pitchFamily="34" charset="0"/>
            </a:endParaRPr>
          </a:p>
          <a:p>
            <a:endParaRPr lang="en-US" sz="1600" dirty="0">
              <a:latin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ltLang="en-US"/>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42</a:t>
            </a:fld>
            <a:endParaRPr lang="en-US" altLang="en-US"/>
          </a:p>
        </p:txBody>
      </p:sp>
    </p:spTree>
    <p:extLst>
      <p:ext uri="{BB962C8B-B14F-4D97-AF65-F5344CB8AC3E}">
        <p14:creationId xmlns:p14="http://schemas.microsoft.com/office/powerpoint/2010/main" val="3010439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rPr>
              <a:t>The goal of instituting control measures is to mitigate the impact of the acute public health event and prevent further spread of the disease. The choice of control measures that are implemented should be guided by the likely effectiveness and consequences of the control measures.  Control measures may include </a:t>
            </a:r>
          </a:p>
          <a:p>
            <a:pPr marL="291179" indent="-291179">
              <a:buFont typeface="Arial" panose="020B0604020202020204" pitchFamily="34" charset="0"/>
              <a:buChar char="•"/>
            </a:pPr>
            <a:r>
              <a:rPr lang="en-US" sz="1600" dirty="0">
                <a:latin typeface="Arial" panose="020B0604020202020204" pitchFamily="34" charset="0"/>
              </a:rPr>
              <a:t>infection control measures at the community and hospital levels, </a:t>
            </a:r>
          </a:p>
          <a:p>
            <a:pPr marL="291179" indent="-291179">
              <a:buFont typeface="Arial" panose="020B0604020202020204" pitchFamily="34" charset="0"/>
              <a:buChar char="•"/>
            </a:pPr>
            <a:r>
              <a:rPr lang="en-US" sz="1600" dirty="0">
                <a:latin typeface="Arial" panose="020B0604020202020204" pitchFamily="34" charset="0"/>
              </a:rPr>
              <a:t>implementing social distancing measures </a:t>
            </a:r>
            <a:r>
              <a:rPr lang="en-US" sz="1600" i="1" dirty="0">
                <a:latin typeface="Arial" panose="020B0604020202020204" pitchFamily="34" charset="0"/>
              </a:rPr>
              <a:t>as indicated </a:t>
            </a:r>
            <a:r>
              <a:rPr lang="en-US" sz="1600" dirty="0">
                <a:latin typeface="Arial" panose="020B0604020202020204" pitchFamily="34" charset="0"/>
              </a:rPr>
              <a:t>such as school closure and public health messaging to ill persons to stay at home while symptomatic, </a:t>
            </a:r>
          </a:p>
          <a:p>
            <a:pPr marL="291179" indent="-291179">
              <a:buFont typeface="Arial" panose="020B0604020202020204" pitchFamily="34" charset="0"/>
              <a:buChar char="•"/>
            </a:pPr>
            <a:r>
              <a:rPr lang="en-US" sz="1600" dirty="0">
                <a:latin typeface="Arial" panose="020B0604020202020204" pitchFamily="34" charset="0"/>
              </a:rPr>
              <a:t>use of vaccines if available and appropriate for the pathogen that has been identified </a:t>
            </a:r>
          </a:p>
          <a:p>
            <a:pPr marL="291179" indent="-291179">
              <a:buFont typeface="Arial" panose="020B0604020202020204" pitchFamily="34" charset="0"/>
              <a:buChar char="•"/>
            </a:pPr>
            <a:r>
              <a:rPr lang="en-US" sz="1600" dirty="0">
                <a:latin typeface="Arial" panose="020B0604020202020204" pitchFamily="34" charset="0"/>
              </a:rPr>
              <a:t>antiviral and antibiotics </a:t>
            </a:r>
            <a:r>
              <a:rPr lang="en-US" sz="1600" i="1" dirty="0">
                <a:latin typeface="Arial" panose="020B0604020202020204" pitchFamily="34" charset="0"/>
              </a:rPr>
              <a:t>as indicated</a:t>
            </a:r>
            <a:r>
              <a:rPr lang="en-US" sz="1600" dirty="0">
                <a:latin typeface="Arial" panose="020B0604020202020204" pitchFamily="34" charset="0"/>
              </a:rPr>
              <a:t>.  </a:t>
            </a:r>
          </a:p>
          <a:p>
            <a:endParaRPr lang="en-US" sz="1600" u="sng" dirty="0">
              <a:latin typeface="Arial" panose="020B0604020202020204" pitchFamily="34" charset="0"/>
            </a:endParaRPr>
          </a:p>
          <a:p>
            <a:r>
              <a:rPr lang="en-US" sz="1600" u="sng" dirty="0">
                <a:latin typeface="Arial" panose="020B0604020202020204" pitchFamily="34" charset="0"/>
              </a:rPr>
              <a:t>Control and biocontainment as well as vaccines may be applicable if an animal event is reported such as a poultry die-off and should follow the </a:t>
            </a:r>
            <a:r>
              <a:rPr lang="en-US" sz="1600" u="sng" dirty="0" err="1">
                <a:latin typeface="Arial" panose="020B0604020202020204" pitchFamily="34" charset="0"/>
              </a:rPr>
              <a:t>guidances</a:t>
            </a:r>
            <a:r>
              <a:rPr lang="en-US" sz="1600" u="sng" dirty="0">
                <a:latin typeface="Arial" panose="020B0604020202020204" pitchFamily="34" charset="0"/>
              </a:rPr>
              <a:t> of international organizations such as OIE and FAO as taught in the veterinary technical modules.</a:t>
            </a:r>
          </a:p>
          <a:p>
            <a:r>
              <a:rPr lang="en-US" sz="1600" dirty="0">
                <a:latin typeface="Arial" panose="020B0604020202020204" pitchFamily="34" charset="0"/>
              </a:rPr>
              <a:t>Infection control procedures for novel influenza viruses and other novel respiratory pathogens are covered in more detail in the clinical modules.  </a:t>
            </a:r>
          </a:p>
          <a:p>
            <a:endParaRPr lang="en-US" sz="1600" dirty="0">
              <a:latin typeface="Arial" panose="020B0604020202020204" pitchFamily="34" charset="0"/>
            </a:endParaRPr>
          </a:p>
          <a:p>
            <a:pPr defTabSz="931774">
              <a:defRPr/>
            </a:pPr>
            <a:r>
              <a:rPr lang="en-US" sz="1600" dirty="0">
                <a:latin typeface="Arial" panose="020B0604020202020204" pitchFamily="34" charset="0"/>
              </a:rPr>
              <a:t>Risk communication is also a part of the response and requires timely and ongoing communication with the community and other stakeholders.  Effective and clear communication is typically needed at various times during an outbreak investigation. </a:t>
            </a:r>
            <a:r>
              <a:rPr lang="en-US" dirty="0"/>
              <a:t>If an animal outbreak is involved, risk communication should be coordinated between public health and animal health sectors. </a:t>
            </a:r>
            <a:endParaRPr lang="en-US" sz="1600" dirty="0">
              <a:latin typeface="Arial" panose="020B0604020202020204" pitchFamily="34" charset="0"/>
            </a:endParaRPr>
          </a:p>
          <a:p>
            <a:endParaRPr lang="en-US" sz="1600" dirty="0">
              <a:latin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ltLang="en-US"/>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43</a:t>
            </a:fld>
            <a:endParaRPr lang="en-US" altLang="en-US"/>
          </a:p>
        </p:txBody>
      </p:sp>
    </p:spTree>
    <p:extLst>
      <p:ext uri="{BB962C8B-B14F-4D97-AF65-F5344CB8AC3E}">
        <p14:creationId xmlns:p14="http://schemas.microsoft.com/office/powerpoint/2010/main" val="2101911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a:t>Facilitator Notes: These review questions may be included if appropriate for the audience</a:t>
            </a:r>
          </a:p>
          <a:p>
            <a:pPr>
              <a:lnSpc>
                <a:spcPct val="80000"/>
              </a:lnSpc>
            </a:pPr>
            <a:endParaRPr lang="en-US" altLang="en-US" sz="1000" dirty="0"/>
          </a:p>
          <a:p>
            <a:pPr>
              <a:lnSpc>
                <a:spcPct val="80000"/>
              </a:lnSpc>
            </a:pPr>
            <a:r>
              <a:rPr lang="en-US" altLang="en-US" sz="1000" dirty="0"/>
              <a:t>What are the 7 steps outlined</a:t>
            </a:r>
            <a:r>
              <a:rPr lang="en-US" altLang="en-US" sz="1000" baseline="0" dirty="0"/>
              <a:t> as part of </a:t>
            </a:r>
            <a:r>
              <a:rPr lang="en-US" altLang="en-US" sz="1000" dirty="0"/>
              <a:t>event-based surveillance?</a:t>
            </a:r>
          </a:p>
          <a:p>
            <a:pPr eaLnBrk="1" hangingPunct="1">
              <a:lnSpc>
                <a:spcPct val="80000"/>
              </a:lnSpc>
            </a:pPr>
            <a:endParaRPr lang="en-US" altLang="en-US" sz="1000" dirty="0"/>
          </a:p>
          <a:p>
            <a:pPr eaLnBrk="1" hangingPunct="1">
              <a:lnSpc>
                <a:spcPct val="80000"/>
              </a:lnSpc>
            </a:pPr>
            <a:r>
              <a:rPr lang="en-US" altLang="en-US" sz="1000" i="1" dirty="0"/>
              <a:t>Answer:</a:t>
            </a:r>
          </a:p>
          <a:p>
            <a:pPr marL="342900" indent="-342900">
              <a:lnSpc>
                <a:spcPct val="100000"/>
              </a:lnSpc>
              <a:buFont typeface="+mj-lt"/>
              <a:buAutoNum type="arabicPeriod"/>
            </a:pPr>
            <a:r>
              <a:rPr lang="en-US" sz="1000" dirty="0"/>
              <a:t>Define events of interest that should be reported</a:t>
            </a:r>
          </a:p>
          <a:p>
            <a:pPr marL="342900" indent="-342900">
              <a:lnSpc>
                <a:spcPct val="100000"/>
              </a:lnSpc>
              <a:buFont typeface="+mj-lt"/>
              <a:buAutoNum type="arabicPeriod"/>
            </a:pPr>
            <a:r>
              <a:rPr lang="en-US" sz="1000" dirty="0"/>
              <a:t>Generate health event report with basic initial information</a:t>
            </a:r>
          </a:p>
          <a:p>
            <a:pPr marL="342900" indent="-342900">
              <a:lnSpc>
                <a:spcPct val="100000"/>
              </a:lnSpc>
              <a:buFont typeface="+mj-lt"/>
              <a:buAutoNum type="arabicPeriod"/>
            </a:pPr>
            <a:r>
              <a:rPr lang="en-US" sz="1000" dirty="0"/>
              <a:t>Assess if a signal is an event of interest</a:t>
            </a:r>
          </a:p>
          <a:p>
            <a:pPr marL="342900" indent="-342900">
              <a:lnSpc>
                <a:spcPct val="100000"/>
              </a:lnSpc>
              <a:buFont typeface="+mj-lt"/>
              <a:buAutoNum type="arabicPeriod"/>
            </a:pPr>
            <a:r>
              <a:rPr lang="en-US" sz="1000" dirty="0"/>
              <a:t>Verify the event</a:t>
            </a:r>
          </a:p>
          <a:p>
            <a:pPr marL="342900" indent="-342900">
              <a:lnSpc>
                <a:spcPct val="100000"/>
              </a:lnSpc>
              <a:buFont typeface="+mj-lt"/>
              <a:buAutoNum type="arabicPeriod"/>
            </a:pPr>
            <a:r>
              <a:rPr lang="en-US" sz="1000" dirty="0"/>
              <a:t>Assess the risk posed by event </a:t>
            </a:r>
          </a:p>
          <a:p>
            <a:pPr marL="342900" indent="-342900">
              <a:lnSpc>
                <a:spcPct val="100000"/>
              </a:lnSpc>
              <a:buFont typeface="+mj-lt"/>
              <a:buAutoNum type="arabicPeriod"/>
            </a:pPr>
            <a:r>
              <a:rPr lang="en-US" sz="1000" dirty="0"/>
              <a:t>Communicate </a:t>
            </a:r>
          </a:p>
          <a:p>
            <a:pPr marL="342900" indent="-342900">
              <a:lnSpc>
                <a:spcPct val="100000"/>
              </a:lnSpc>
              <a:buFont typeface="+mj-lt"/>
              <a:buAutoNum type="arabicPeriod"/>
            </a:pPr>
            <a:r>
              <a:rPr lang="en-US" sz="1000" dirty="0"/>
              <a:t>Response (as indicated)</a:t>
            </a:r>
          </a:p>
          <a:p>
            <a:pPr eaLnBrk="1" hangingPunct="1">
              <a:lnSpc>
                <a:spcPct val="80000"/>
              </a:lnSpc>
            </a:pPr>
            <a:endParaRPr lang="en-US" altLang="en-US" sz="1000"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69" eaLnBrk="0" hangingPunct="0">
              <a:defRPr sz="1000" b="1">
                <a:solidFill>
                  <a:schemeClr val="tx1"/>
                </a:solidFill>
                <a:latin typeface="Arial" pitchFamily="34" charset="0"/>
                <a:cs typeface="Arial" pitchFamily="34" charset="0"/>
              </a:defRPr>
            </a:lvl1pPr>
            <a:lvl2pPr marL="755552" indent="-290597" defTabSz="947669" eaLnBrk="0" hangingPunct="0">
              <a:defRPr sz="1000" b="1">
                <a:solidFill>
                  <a:schemeClr val="tx1"/>
                </a:solidFill>
                <a:latin typeface="Arial" pitchFamily="34" charset="0"/>
                <a:cs typeface="Arial" pitchFamily="34" charset="0"/>
              </a:defRPr>
            </a:lvl2pPr>
            <a:lvl3pPr marL="1162388" indent="-232478" defTabSz="947669" eaLnBrk="0" hangingPunct="0">
              <a:defRPr sz="1000" b="1">
                <a:solidFill>
                  <a:schemeClr val="tx1"/>
                </a:solidFill>
                <a:latin typeface="Arial" pitchFamily="34" charset="0"/>
                <a:cs typeface="Arial" pitchFamily="34" charset="0"/>
              </a:defRPr>
            </a:lvl3pPr>
            <a:lvl4pPr marL="1627343" indent="-232478" defTabSz="947669" eaLnBrk="0" hangingPunct="0">
              <a:defRPr sz="1000" b="1">
                <a:solidFill>
                  <a:schemeClr val="tx1"/>
                </a:solidFill>
                <a:latin typeface="Arial" pitchFamily="34" charset="0"/>
                <a:cs typeface="Arial" pitchFamily="34" charset="0"/>
              </a:defRPr>
            </a:lvl4pPr>
            <a:lvl5pPr marL="2092297" indent="-232478" defTabSz="947669" eaLnBrk="0" hangingPunct="0">
              <a:defRPr sz="1000" b="1">
                <a:solidFill>
                  <a:schemeClr val="tx1"/>
                </a:solidFill>
                <a:latin typeface="Arial" pitchFamily="34" charset="0"/>
                <a:cs typeface="Arial" pitchFamily="34" charset="0"/>
              </a:defRPr>
            </a:lvl5pPr>
            <a:lvl6pPr marL="2557253"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3022207"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87163"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952118"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294FFC43-E049-4AAC-A482-974B585F7A1C}" type="slidenum">
              <a:rPr lang="en-US" altLang="en-US" sz="1200" b="0"/>
              <a:pPr eaLnBrk="1" hangingPunct="1"/>
              <a:t>44</a:t>
            </a:fld>
            <a:endParaRPr lang="en-US" altLang="en-US" sz="1200" b="0"/>
          </a:p>
        </p:txBody>
      </p:sp>
    </p:spTree>
    <p:extLst>
      <p:ext uri="{BB962C8B-B14F-4D97-AF65-F5344CB8AC3E}">
        <p14:creationId xmlns:p14="http://schemas.microsoft.com/office/powerpoint/2010/main" val="3959725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describe</a:t>
            </a:r>
            <a:r>
              <a:rPr lang="en-US" baseline="0" dirty="0"/>
              <a:t> the challenges they might face in an EBS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45</a:t>
            </a:fld>
            <a:endParaRPr lang="en-US"/>
          </a:p>
        </p:txBody>
      </p:sp>
    </p:spTree>
    <p:extLst>
      <p:ext uri="{BB962C8B-B14F-4D97-AF65-F5344CB8AC3E}">
        <p14:creationId xmlns:p14="http://schemas.microsoft.com/office/powerpoint/2010/main" val="3833384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en-US" altLang="en-US" sz="1000" dirty="0"/>
              <a:t>Facilitator Notes: These review questions may be included if appropriate for the audience</a:t>
            </a:r>
          </a:p>
          <a:p>
            <a:pPr eaLnBrk="1" hangingPunct="1">
              <a:lnSpc>
                <a:spcPct val="80000"/>
              </a:lnSpc>
            </a:pPr>
            <a:endParaRPr lang="en-US" altLang="en-US" sz="1000" dirty="0"/>
          </a:p>
          <a:p>
            <a:pPr eaLnBrk="1" hangingPunct="1">
              <a:lnSpc>
                <a:spcPct val="80000"/>
              </a:lnSpc>
            </a:pPr>
            <a:r>
              <a:rPr lang="en-US" altLang="en-US" sz="1000" dirty="0"/>
              <a:t>What are the goals and components of general risk assessment as outlined by WHO</a:t>
            </a:r>
            <a:r>
              <a:rPr lang="en-US" altLang="en-US" sz="1000" dirty="0">
                <a:solidFill>
                  <a:srgbClr val="66FFFF"/>
                </a:solidFill>
              </a:rPr>
              <a:t>?</a:t>
            </a:r>
          </a:p>
          <a:p>
            <a:pPr eaLnBrk="1" hangingPunct="1">
              <a:lnSpc>
                <a:spcPct val="80000"/>
              </a:lnSpc>
            </a:pPr>
            <a:endParaRPr lang="en-US" altLang="en-US" sz="1000" dirty="0"/>
          </a:p>
          <a:p>
            <a:pPr eaLnBrk="1" hangingPunct="1">
              <a:lnSpc>
                <a:spcPct val="80000"/>
              </a:lnSpc>
            </a:pPr>
            <a:r>
              <a:rPr lang="en-US" altLang="en-US" sz="1000" i="1" dirty="0"/>
              <a:t>Answer:</a:t>
            </a:r>
          </a:p>
          <a:p>
            <a:pPr eaLnBrk="1" hangingPunct="1">
              <a:lnSpc>
                <a:spcPct val="80000"/>
              </a:lnSpc>
            </a:pPr>
            <a:endParaRPr lang="en-US" altLang="en-US" sz="1000" i="1" dirty="0"/>
          </a:p>
          <a:p>
            <a:r>
              <a:rPr lang="en-US" sz="1000" dirty="0">
                <a:solidFill>
                  <a:srgbClr val="0070C0"/>
                </a:solidFill>
              </a:rPr>
              <a:t>Goal is to estimate the level of risk in order to develop the appropriate plans for control of the public health event.</a:t>
            </a:r>
          </a:p>
          <a:p>
            <a:r>
              <a:rPr lang="en-US" sz="1000" dirty="0">
                <a:solidFill>
                  <a:srgbClr val="0070C0"/>
                </a:solidFill>
              </a:rPr>
              <a:t>Components of general risk assessment are hazard, exposure, and  context assessment.</a:t>
            </a:r>
          </a:p>
          <a:p>
            <a:pPr eaLnBrk="1" hangingPunct="1">
              <a:lnSpc>
                <a:spcPct val="80000"/>
              </a:lnSpc>
            </a:pPr>
            <a:endParaRPr lang="en-US" altLang="en-US" sz="1000"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69" eaLnBrk="0" hangingPunct="0">
              <a:defRPr sz="1000" b="1">
                <a:solidFill>
                  <a:schemeClr val="tx1"/>
                </a:solidFill>
                <a:latin typeface="Arial" pitchFamily="34" charset="0"/>
                <a:cs typeface="Arial" pitchFamily="34" charset="0"/>
              </a:defRPr>
            </a:lvl1pPr>
            <a:lvl2pPr marL="755552" indent="-290597" defTabSz="947669" eaLnBrk="0" hangingPunct="0">
              <a:defRPr sz="1000" b="1">
                <a:solidFill>
                  <a:schemeClr val="tx1"/>
                </a:solidFill>
                <a:latin typeface="Arial" pitchFamily="34" charset="0"/>
                <a:cs typeface="Arial" pitchFamily="34" charset="0"/>
              </a:defRPr>
            </a:lvl2pPr>
            <a:lvl3pPr marL="1162388" indent="-232478" defTabSz="947669" eaLnBrk="0" hangingPunct="0">
              <a:defRPr sz="1000" b="1">
                <a:solidFill>
                  <a:schemeClr val="tx1"/>
                </a:solidFill>
                <a:latin typeface="Arial" pitchFamily="34" charset="0"/>
                <a:cs typeface="Arial" pitchFamily="34" charset="0"/>
              </a:defRPr>
            </a:lvl3pPr>
            <a:lvl4pPr marL="1627343" indent="-232478" defTabSz="947669" eaLnBrk="0" hangingPunct="0">
              <a:defRPr sz="1000" b="1">
                <a:solidFill>
                  <a:schemeClr val="tx1"/>
                </a:solidFill>
                <a:latin typeface="Arial" pitchFamily="34" charset="0"/>
                <a:cs typeface="Arial" pitchFamily="34" charset="0"/>
              </a:defRPr>
            </a:lvl4pPr>
            <a:lvl5pPr marL="2092297" indent="-232478" defTabSz="947669" eaLnBrk="0" hangingPunct="0">
              <a:defRPr sz="1000" b="1">
                <a:solidFill>
                  <a:schemeClr val="tx1"/>
                </a:solidFill>
                <a:latin typeface="Arial" pitchFamily="34" charset="0"/>
                <a:cs typeface="Arial" pitchFamily="34" charset="0"/>
              </a:defRPr>
            </a:lvl5pPr>
            <a:lvl6pPr marL="2557253"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3022207"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87163"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952118"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294FFC43-E049-4AAC-A482-974B585F7A1C}" type="slidenum">
              <a:rPr lang="en-US" altLang="en-US" sz="1200" b="0"/>
              <a:pPr eaLnBrk="1" hangingPunct="1"/>
              <a:t>46</a:t>
            </a:fld>
            <a:endParaRPr lang="en-US" altLang="en-US" sz="1200" b="0"/>
          </a:p>
        </p:txBody>
      </p:sp>
    </p:spTree>
    <p:extLst>
      <p:ext uri="{BB962C8B-B14F-4D97-AF65-F5344CB8AC3E}">
        <p14:creationId xmlns:p14="http://schemas.microsoft.com/office/powerpoint/2010/main" val="1699871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en-US" altLang="en-US" sz="1000" dirty="0"/>
              <a:t>Facilitator Notes: These review questions may be included if appropriate for the audience</a:t>
            </a:r>
            <a:endParaRPr lang="en-US" altLang="en-US" sz="1000" dirty="0">
              <a:solidFill>
                <a:srgbClr val="66FFFF"/>
              </a:solidFill>
            </a:endParaRPr>
          </a:p>
          <a:p>
            <a:pPr eaLnBrk="1" hangingPunct="1">
              <a:lnSpc>
                <a:spcPct val="80000"/>
              </a:lnSpc>
            </a:pPr>
            <a:endParaRPr lang="en-US" altLang="en-US" sz="1000" dirty="0">
              <a:solidFill>
                <a:srgbClr val="66FFFF"/>
              </a:solidFill>
            </a:endParaRPr>
          </a:p>
          <a:p>
            <a:pPr eaLnBrk="1" hangingPunct="1">
              <a:lnSpc>
                <a:spcPct val="80000"/>
              </a:lnSpc>
            </a:pPr>
            <a:r>
              <a:rPr lang="en-US" altLang="en-US" sz="1000" dirty="0">
                <a:solidFill>
                  <a:srgbClr val="66FFFF"/>
                </a:solidFill>
              </a:rPr>
              <a:t>What are some resources available from WHO on public health risk assessment?</a:t>
            </a:r>
          </a:p>
          <a:p>
            <a:pPr eaLnBrk="1" hangingPunct="1">
              <a:lnSpc>
                <a:spcPct val="80000"/>
              </a:lnSpc>
            </a:pPr>
            <a:endParaRPr lang="en-US" altLang="en-US" sz="1000" dirty="0"/>
          </a:p>
          <a:p>
            <a:pPr eaLnBrk="1" hangingPunct="1">
              <a:lnSpc>
                <a:spcPct val="80000"/>
              </a:lnSpc>
            </a:pPr>
            <a:r>
              <a:rPr lang="en-US" altLang="en-US" sz="1000" i="1" dirty="0"/>
              <a:t>Answer:</a:t>
            </a:r>
          </a:p>
          <a:p>
            <a:pPr marL="174708" indent="-174708">
              <a:buFont typeface="Arial" panose="020B0604020202020204" pitchFamily="34" charset="0"/>
              <a:buChar char="•"/>
            </a:pPr>
            <a:r>
              <a:rPr lang="en-US" sz="1000" dirty="0">
                <a:solidFill>
                  <a:srgbClr val="0070C0"/>
                </a:solidFill>
              </a:rPr>
              <a:t>Rapid Risk Assessment of Acute Public Health Events. (2012)</a:t>
            </a:r>
          </a:p>
          <a:p>
            <a:pPr marL="174708" indent="-174708">
              <a:buFont typeface="Arial" panose="020B0604020202020204" pitchFamily="34" charset="0"/>
              <a:buChar char="•"/>
            </a:pPr>
            <a:r>
              <a:rPr lang="en-US" sz="1000" dirty="0">
                <a:solidFill>
                  <a:srgbClr val="0070C0"/>
                </a:solidFill>
              </a:rPr>
              <a:t>Early Detection, assessment and response to acute public health evets: Implementation of Early Warning and Response with a Focus on Event-Based Surveillance. (2014)</a:t>
            </a:r>
          </a:p>
          <a:p>
            <a:pPr eaLnBrk="1" hangingPunct="1">
              <a:lnSpc>
                <a:spcPct val="80000"/>
              </a:lnSpc>
            </a:pPr>
            <a:r>
              <a:rPr lang="en-US" altLang="en-US" sz="1000" dirty="0"/>
              <a:t>Other answers are also possible.</a:t>
            </a:r>
          </a:p>
          <a:p>
            <a:pPr eaLnBrk="1" hangingPunct="1">
              <a:lnSpc>
                <a:spcPct val="80000"/>
              </a:lnSpc>
            </a:pPr>
            <a:endParaRPr lang="en-US" altLang="en-US" sz="1000" dirty="0"/>
          </a:p>
          <a:p>
            <a:pPr eaLnBrk="1" hangingPunct="1">
              <a:lnSpc>
                <a:spcPct val="80000"/>
              </a:lnSpc>
            </a:pPr>
            <a:endParaRPr lang="en-US" altLang="en-US" sz="10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altLang="en-US" sz="1000" dirty="0"/>
              <a:t>WHO also has a tool for specifically</a:t>
            </a:r>
            <a:r>
              <a:rPr lang="en-US" altLang="en-US" sz="1000" baseline="0" dirty="0"/>
              <a:t> assessing an influenza virus’s risk of pandemic potential (</a:t>
            </a:r>
            <a:r>
              <a:rPr lang="en-US" sz="1000" dirty="0">
                <a:solidFill>
                  <a:srgbClr val="0070C0"/>
                </a:solidFill>
              </a:rPr>
              <a:t>Tool for influenza pandemic risk assessment (TIPRA).  (2016) </a:t>
            </a:r>
            <a:r>
              <a:rPr lang="en-US" sz="1000" dirty="0">
                <a:solidFill>
                  <a:schemeClr val="tx1"/>
                </a:solidFill>
              </a:rPr>
              <a:t>)</a:t>
            </a:r>
            <a:endParaRPr lang="en-US" sz="1000" dirty="0">
              <a:solidFill>
                <a:srgbClr val="0070C0"/>
              </a:solidFill>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69" eaLnBrk="0" hangingPunct="0">
              <a:defRPr sz="1000" b="1">
                <a:solidFill>
                  <a:schemeClr val="tx1"/>
                </a:solidFill>
                <a:latin typeface="Arial" pitchFamily="34" charset="0"/>
                <a:cs typeface="Arial" pitchFamily="34" charset="0"/>
              </a:defRPr>
            </a:lvl1pPr>
            <a:lvl2pPr marL="755552" indent="-290597" defTabSz="947669" eaLnBrk="0" hangingPunct="0">
              <a:defRPr sz="1000" b="1">
                <a:solidFill>
                  <a:schemeClr val="tx1"/>
                </a:solidFill>
                <a:latin typeface="Arial" pitchFamily="34" charset="0"/>
                <a:cs typeface="Arial" pitchFamily="34" charset="0"/>
              </a:defRPr>
            </a:lvl2pPr>
            <a:lvl3pPr marL="1162388" indent="-232478" defTabSz="947669" eaLnBrk="0" hangingPunct="0">
              <a:defRPr sz="1000" b="1">
                <a:solidFill>
                  <a:schemeClr val="tx1"/>
                </a:solidFill>
                <a:latin typeface="Arial" pitchFamily="34" charset="0"/>
                <a:cs typeface="Arial" pitchFamily="34" charset="0"/>
              </a:defRPr>
            </a:lvl3pPr>
            <a:lvl4pPr marL="1627343" indent="-232478" defTabSz="947669" eaLnBrk="0" hangingPunct="0">
              <a:defRPr sz="1000" b="1">
                <a:solidFill>
                  <a:schemeClr val="tx1"/>
                </a:solidFill>
                <a:latin typeface="Arial" pitchFamily="34" charset="0"/>
                <a:cs typeface="Arial" pitchFamily="34" charset="0"/>
              </a:defRPr>
            </a:lvl4pPr>
            <a:lvl5pPr marL="2092297" indent="-232478" defTabSz="947669" eaLnBrk="0" hangingPunct="0">
              <a:defRPr sz="1000" b="1">
                <a:solidFill>
                  <a:schemeClr val="tx1"/>
                </a:solidFill>
                <a:latin typeface="Arial" pitchFamily="34" charset="0"/>
                <a:cs typeface="Arial" pitchFamily="34" charset="0"/>
              </a:defRPr>
            </a:lvl5pPr>
            <a:lvl6pPr marL="2557253"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6pPr>
            <a:lvl7pPr marL="3022207"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7pPr>
            <a:lvl8pPr marL="3487163"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8pPr>
            <a:lvl9pPr marL="3952118" indent="-232478" defTabSz="947669" eaLnBrk="0" fontAlgn="base" hangingPunct="0">
              <a:spcBef>
                <a:spcPct val="20000"/>
              </a:spcBef>
              <a:spcAft>
                <a:spcPct val="0"/>
              </a:spcAft>
              <a:buChar char="•"/>
              <a:defRPr sz="1000" b="1">
                <a:solidFill>
                  <a:schemeClr val="tx1"/>
                </a:solidFill>
                <a:latin typeface="Arial" pitchFamily="34" charset="0"/>
                <a:cs typeface="Arial" pitchFamily="34" charset="0"/>
              </a:defRPr>
            </a:lvl9pPr>
          </a:lstStyle>
          <a:p>
            <a:pPr eaLnBrk="1" hangingPunct="1"/>
            <a:fld id="{294FFC43-E049-4AAC-A482-974B585F7A1C}" type="slidenum">
              <a:rPr lang="en-US" altLang="en-US" sz="1200" b="0"/>
              <a:pPr eaLnBrk="1" hangingPunct="1"/>
              <a:t>47</a:t>
            </a:fld>
            <a:endParaRPr lang="en-US" altLang="en-US" sz="1200" b="0"/>
          </a:p>
        </p:txBody>
      </p:sp>
    </p:spTree>
    <p:extLst>
      <p:ext uri="{BB962C8B-B14F-4D97-AF65-F5344CB8AC3E}">
        <p14:creationId xmlns:p14="http://schemas.microsoft.com/office/powerpoint/2010/main" val="4047706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with indicator-based surveillance, EBS systems need to be monitored and undergo periodic evaluation.  Many (but not all) of the performance indicators used to evaluate IBS also apply in the evaluation of EBS.   A full discussion of EBS evaluation is beyond the scope of this training.  However, key performance indicators that should be assessed for an EBS system include those shown here and more detailed information is available in the WHO manual on early detection, assessment and response to acute public health events available at the link at the bottom of this slide.</a:t>
            </a:r>
          </a:p>
          <a:p>
            <a:r>
              <a:rPr lang="en-US" baseline="0" dirty="0"/>
              <a:t> </a:t>
            </a:r>
          </a:p>
          <a:p>
            <a:r>
              <a:rPr lang="en-US" baseline="0" dirty="0"/>
              <a:t>Timeliness:  Timeliness is a major objective of EBS, so it is important to assess the time interval between different phases of event detection and reporting.  For example, assess the time interval between the onset of symptoms of the first case and detection through EBS.</a:t>
            </a:r>
          </a:p>
          <a:p>
            <a:r>
              <a:rPr lang="en-US" baseline="0" dirty="0"/>
              <a:t>PPV:  Refers to the probability that a signal detected through EBS reflects a true health risk.</a:t>
            </a:r>
          </a:p>
          <a:p>
            <a:r>
              <a:rPr lang="en-US" baseline="0" dirty="0"/>
              <a:t>Representativeness: Evaluation of representativeness should consider both geographic representation and subject matter representation meaning that ideally EBS will detect all targeted health risks equally well.  </a:t>
            </a:r>
            <a:br>
              <a:rPr lang="en-US" baseline="0" dirty="0"/>
            </a:br>
            <a:r>
              <a:rPr lang="en-US" baseline="0" dirty="0"/>
              <a:t>Usefulness:  One way to assess the usefulness of EBS is to determine the proportion of health risks that were detected primarily through EBS (as opposed to through other systems).  </a:t>
            </a:r>
          </a:p>
        </p:txBody>
      </p:sp>
      <p:sp>
        <p:nvSpPr>
          <p:cNvPr id="4" name="Slide Number Placeholder 3"/>
          <p:cNvSpPr>
            <a:spLocks noGrp="1"/>
          </p:cNvSpPr>
          <p:nvPr>
            <p:ph type="sldNum" sz="quarter" idx="10"/>
          </p:nvPr>
        </p:nvSpPr>
        <p:spPr/>
        <p:txBody>
          <a:bodyPr/>
          <a:lstStyle/>
          <a:p>
            <a:fld id="{CFFD42C0-7943-494E-B8BD-92EE9084E6F0}" type="slidenum">
              <a:rPr lang="en-US" smtClean="0"/>
              <a:t>48</a:t>
            </a:fld>
            <a:endParaRPr lang="en-US"/>
          </a:p>
        </p:txBody>
      </p:sp>
    </p:spTree>
    <p:extLst>
      <p:ext uri="{BB962C8B-B14F-4D97-AF65-F5344CB8AC3E}">
        <p14:creationId xmlns:p14="http://schemas.microsoft.com/office/powerpoint/2010/main" val="3824210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Now that we have talked about the steps in EBS, key activities for setting up EBS, and important attributes of an EBS system that should be evaluated periodically, let’s review elements that are important to conducting successful EBS.  These include:</a:t>
            </a:r>
            <a:br>
              <a:rPr lang="en-US" dirty="0"/>
            </a:br>
            <a:br>
              <a:rPr lang="en-US" dirty="0"/>
            </a:br>
            <a:r>
              <a:rPr lang="en-US" dirty="0"/>
              <a:t>1) Fostering close links between all levels of the response chain, including bidirectional flow of information that includes reporting and timely feedback to reporters and other stakeholders.</a:t>
            </a:r>
          </a:p>
          <a:p>
            <a:pPr>
              <a:defRPr/>
            </a:pPr>
            <a:r>
              <a:rPr lang="en-US" dirty="0"/>
              <a:t>2) A clear understanding of roles at each level in the response chain.</a:t>
            </a:r>
          </a:p>
          <a:p>
            <a:pPr>
              <a:defRPr/>
            </a:pPr>
            <a:r>
              <a:rPr lang="en-US" dirty="0"/>
              <a:t>3) Timely communication of information</a:t>
            </a:r>
          </a:p>
          <a:p>
            <a:pPr>
              <a:defRPr/>
            </a:pPr>
            <a:r>
              <a:rPr lang="en-US" dirty="0"/>
              <a:t>4) Systematic collection of data</a:t>
            </a:r>
          </a:p>
          <a:p>
            <a:pPr>
              <a:defRPr/>
            </a:pPr>
            <a:r>
              <a:rPr lang="en-US" dirty="0"/>
              <a:t>5) Regular monitoring and evaluation</a:t>
            </a:r>
          </a:p>
          <a:p>
            <a:r>
              <a:rPr lang="en-US" dirty="0"/>
              <a:t>6) </a:t>
            </a:r>
            <a:r>
              <a:rPr lang="en-US" dirty="0" err="1"/>
              <a:t>Multisectoral</a:t>
            </a:r>
            <a:r>
              <a:rPr lang="en-US" dirty="0"/>
              <a:t>  approach involving human, animal, and environmental components.</a:t>
            </a:r>
          </a:p>
          <a:p>
            <a:pPr>
              <a:defRPr/>
            </a:pPr>
            <a:endParaRPr lang="en-US" dirty="0"/>
          </a:p>
        </p:txBody>
      </p:sp>
      <p:sp>
        <p:nvSpPr>
          <p:cNvPr id="34820" name="Slide Number Placeholder 3"/>
          <p:cNvSpPr>
            <a:spLocks noGrp="1"/>
          </p:cNvSpPr>
          <p:nvPr>
            <p:ph type="sldNum" sz="quarter" idx="5"/>
          </p:nvPr>
        </p:nvSpPr>
        <p:spPr>
          <a:noFill/>
        </p:spPr>
        <p:txBody>
          <a:bodyPr/>
          <a:lstStyle>
            <a:lvl1pPr defTabSz="949568">
              <a:defRPr>
                <a:solidFill>
                  <a:schemeClr val="tx1"/>
                </a:solidFill>
                <a:latin typeface="Arial" panose="020B0604020202020204" pitchFamily="34" charset="0"/>
              </a:defRPr>
            </a:lvl1pPr>
            <a:lvl2pPr marL="757066" indent="-291179" defTabSz="949568">
              <a:defRPr>
                <a:solidFill>
                  <a:schemeClr val="tx1"/>
                </a:solidFill>
                <a:latin typeface="Arial" panose="020B0604020202020204" pitchFamily="34" charset="0"/>
              </a:defRPr>
            </a:lvl2pPr>
            <a:lvl3pPr marL="1164717" indent="-232943" defTabSz="949568">
              <a:defRPr>
                <a:solidFill>
                  <a:schemeClr val="tx1"/>
                </a:solidFill>
                <a:latin typeface="Arial" panose="020B0604020202020204" pitchFamily="34" charset="0"/>
              </a:defRPr>
            </a:lvl3pPr>
            <a:lvl4pPr marL="1630604" indent="-232943" defTabSz="949568">
              <a:defRPr>
                <a:solidFill>
                  <a:schemeClr val="tx1"/>
                </a:solidFill>
                <a:latin typeface="Arial" panose="020B0604020202020204" pitchFamily="34" charset="0"/>
              </a:defRPr>
            </a:lvl4pPr>
            <a:lvl5pPr marL="2096491" indent="-232943" defTabSz="949568">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fld id="{276F6D09-A65E-44D6-B86F-10386608D66E}" type="slidenum">
              <a:rPr lang="en-US" altLang="en-US" smtClean="0"/>
              <a:pPr/>
              <a:t>49</a:t>
            </a:fld>
            <a:endParaRPr lang="en-US" altLang="en-US"/>
          </a:p>
        </p:txBody>
      </p:sp>
    </p:spTree>
    <p:extLst>
      <p:ext uri="{BB962C8B-B14F-4D97-AF65-F5344CB8AC3E}">
        <p14:creationId xmlns:p14="http://schemas.microsoft.com/office/powerpoint/2010/main" val="364369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a:t>
            </a:r>
            <a:r>
              <a:rPr lang="en-US" baseline="0" dirty="0"/>
              <a:t> Health Assembly developed the International Health Regulations (IHR) to put into place measures </a:t>
            </a:r>
            <a:r>
              <a:rPr lang="en-US" u="sng" baseline="0" dirty="0"/>
              <a:t>to prevent the international spread of disease</a:t>
            </a:r>
            <a:r>
              <a:rPr lang="en-US" baseline="0" dirty="0"/>
              <a:t>. According to the IHR, an event is ‘a manifestation of disease or an occurrence that creates the potential for disease’.   IHR further defines an ‘urgent event’ as one ‘with serious public health impact and/or unusual or unexpected nature with high potential for spread.’</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dirty="0"/>
          </a:p>
        </p:txBody>
      </p:sp>
    </p:spTree>
    <p:extLst>
      <p:ext uri="{BB962C8B-B14F-4D97-AF65-F5344CB8AC3E}">
        <p14:creationId xmlns:p14="http://schemas.microsoft.com/office/powerpoint/2010/main" val="3771762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No, “Stop”</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50</a:t>
            </a:fld>
            <a:endParaRPr lang="en-US"/>
          </a:p>
        </p:txBody>
      </p:sp>
    </p:spTree>
    <p:extLst>
      <p:ext uri="{BB962C8B-B14F-4D97-AF65-F5344CB8AC3E}">
        <p14:creationId xmlns:p14="http://schemas.microsoft.com/office/powerpoint/2010/main" val="3295225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Yes, “go”</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51</a:t>
            </a:fld>
            <a:endParaRPr lang="en-US"/>
          </a:p>
        </p:txBody>
      </p:sp>
    </p:spTree>
    <p:extLst>
      <p:ext uri="{BB962C8B-B14F-4D97-AF65-F5344CB8AC3E}">
        <p14:creationId xmlns:p14="http://schemas.microsoft.com/office/powerpoint/2010/main" val="1396327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No, “stop”</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52</a:t>
            </a:fld>
            <a:endParaRPr lang="en-US"/>
          </a:p>
        </p:txBody>
      </p:sp>
    </p:spTree>
    <p:extLst>
      <p:ext uri="{BB962C8B-B14F-4D97-AF65-F5344CB8AC3E}">
        <p14:creationId xmlns:p14="http://schemas.microsoft.com/office/powerpoint/2010/main" val="3537162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Yes, “go”</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53</a:t>
            </a:fld>
            <a:endParaRPr lang="en-US"/>
          </a:p>
        </p:txBody>
      </p:sp>
    </p:spTree>
    <p:extLst>
      <p:ext uri="{BB962C8B-B14F-4D97-AF65-F5344CB8AC3E}">
        <p14:creationId xmlns:p14="http://schemas.microsoft.com/office/powerpoint/2010/main" val="747069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Yes, “go”</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54</a:t>
            </a:fld>
            <a:endParaRPr lang="en-US"/>
          </a:p>
        </p:txBody>
      </p:sp>
    </p:spTree>
    <p:extLst>
      <p:ext uri="{BB962C8B-B14F-4D97-AF65-F5344CB8AC3E}">
        <p14:creationId xmlns:p14="http://schemas.microsoft.com/office/powerpoint/2010/main" val="31243245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No, “stop”</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55</a:t>
            </a:fld>
            <a:endParaRPr lang="en-US"/>
          </a:p>
        </p:txBody>
      </p:sp>
    </p:spTree>
    <p:extLst>
      <p:ext uri="{BB962C8B-B14F-4D97-AF65-F5344CB8AC3E}">
        <p14:creationId xmlns:p14="http://schemas.microsoft.com/office/powerpoint/2010/main" val="1858680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Yes, “go”</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56</a:t>
            </a:fld>
            <a:endParaRPr lang="en-US"/>
          </a:p>
        </p:txBody>
      </p:sp>
    </p:spTree>
    <p:extLst>
      <p:ext uri="{BB962C8B-B14F-4D97-AF65-F5344CB8AC3E}">
        <p14:creationId xmlns:p14="http://schemas.microsoft.com/office/powerpoint/2010/main" val="1167896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Yes, “go”</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57</a:t>
            </a:fld>
            <a:endParaRPr lang="en-US"/>
          </a:p>
        </p:txBody>
      </p:sp>
    </p:spTree>
    <p:extLst>
      <p:ext uri="{BB962C8B-B14F-4D97-AF65-F5344CB8AC3E}">
        <p14:creationId xmlns:p14="http://schemas.microsoft.com/office/powerpoint/2010/main" val="2896199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a minute to lead a brief discussion with the entire group.   Ask participants to answer whether they would “stop” or “go” for each example.</a:t>
            </a:r>
          </a:p>
          <a:p>
            <a:endParaRPr lang="en-US" dirty="0"/>
          </a:p>
          <a:p>
            <a:r>
              <a:rPr lang="en-US" dirty="0"/>
              <a:t>Answer: No, “stop”</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58</a:t>
            </a:fld>
            <a:endParaRPr lang="en-US"/>
          </a:p>
        </p:txBody>
      </p:sp>
    </p:spTree>
    <p:extLst>
      <p:ext uri="{BB962C8B-B14F-4D97-AF65-F5344CB8AC3E}">
        <p14:creationId xmlns:p14="http://schemas.microsoft.com/office/powerpoint/2010/main" val="768379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63835-AB13-4A54-9D60-C54031A9D56B}" type="slidenum">
              <a:rPr lang="en-US" smtClean="0"/>
              <a:t>59</a:t>
            </a:fld>
            <a:endParaRPr lang="en-US"/>
          </a:p>
        </p:txBody>
      </p:sp>
    </p:spTree>
    <p:extLst>
      <p:ext uri="{BB962C8B-B14F-4D97-AF65-F5344CB8AC3E}">
        <p14:creationId xmlns:p14="http://schemas.microsoft.com/office/powerpoint/2010/main" val="110218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 bit more about EBS.  As we already</a:t>
            </a:r>
            <a:r>
              <a:rPr lang="en-US" baseline="0" dirty="0"/>
              <a:t> mentioned, EBS involves the organized and rapid capture of information with a focus on events that pose a potential risk to public health.  Data can be obtained from official data as well as informal or unofficial sources.  Examples of the latter include rumors and ad hoc reports.  Data may be transmitted through formal channels and informal channels. </a:t>
            </a:r>
            <a:r>
              <a:rPr lang="en-US" dirty="0"/>
              <a:t>Events can involve humans or animals.</a:t>
            </a:r>
          </a:p>
          <a:p>
            <a:endParaRPr lang="en-US" dirty="0"/>
          </a:p>
          <a:p>
            <a:endParaRPr lang="en-US" dirty="0"/>
          </a:p>
          <a:p>
            <a:r>
              <a:rPr lang="en-US" dirty="0"/>
              <a:t>Many</a:t>
            </a:r>
            <a:r>
              <a:rPr lang="en-US" baseline="0" dirty="0"/>
              <a:t> of you may be familiar with the WHO’s Early Warning and Response System (or EWAR). An event-based surveillance is a functional component of EWAR. EBS is also a requirement of IHR. </a:t>
            </a:r>
            <a:endParaRPr lang="en-US" dirty="0"/>
          </a:p>
          <a:p>
            <a:endParaRPr lang="en-US" dirty="0"/>
          </a:p>
          <a:p>
            <a:pPr defTabSz="931774">
              <a:defRPr/>
            </a:pPr>
            <a:r>
              <a:rPr lang="en-US" i="1" dirty="0">
                <a:solidFill>
                  <a:srgbClr val="0070C0"/>
                </a:solidFill>
              </a:rPr>
              <a:t>EBS allows for reporting by healthcare personnel working at any hospital in the country.  EBS usually does not utilize case definitions.    </a:t>
            </a:r>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1168578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60</a:t>
            </a:fld>
            <a:endParaRPr lang="en-US"/>
          </a:p>
        </p:txBody>
      </p:sp>
    </p:spTree>
    <p:extLst>
      <p:ext uri="{BB962C8B-B14F-4D97-AF65-F5344CB8AC3E}">
        <p14:creationId xmlns:p14="http://schemas.microsoft.com/office/powerpoint/2010/main" val="12131865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Alternative to slide #7</a:t>
            </a:r>
          </a:p>
          <a:p>
            <a:endParaRPr lang="en-US" dirty="0"/>
          </a:p>
          <a:p>
            <a:r>
              <a:rPr lang="en-US" dirty="0"/>
              <a:t>Now let’s talk a bit more about EBS.  As we already</a:t>
            </a:r>
            <a:r>
              <a:rPr lang="en-US" baseline="0" dirty="0"/>
              <a:t> mentioned, EBS involves the organized and rapid capture of information with a focus on events that pose a potential risk to public health.  Data can be obtained from official data as well as informal or unofficial sources.  Examples of the latter include rumors and ad hoc reports.  Data may be transmitted through formal channels and informal channels. </a:t>
            </a:r>
            <a:r>
              <a:rPr lang="en-US" dirty="0"/>
              <a:t>Events can involve humans or animals.</a:t>
            </a:r>
          </a:p>
          <a:p>
            <a:endParaRPr lang="en-US" dirty="0"/>
          </a:p>
          <a:p>
            <a:pPr defTabSz="931774">
              <a:defRPr/>
            </a:pPr>
            <a:r>
              <a:rPr lang="en-US" i="1" dirty="0">
                <a:solidFill>
                  <a:srgbClr val="0070C0"/>
                </a:solidFill>
              </a:rPr>
              <a:t>EBS allows for reporting by healthcare personnel working at any hospital in the country.  EBS usually does not utilize case definitions.    </a:t>
            </a:r>
          </a:p>
          <a:p>
            <a:endParaRPr lang="en-US" dirty="0"/>
          </a:p>
        </p:txBody>
      </p:sp>
      <p:sp>
        <p:nvSpPr>
          <p:cNvPr id="4" name="Header Placeholder 3"/>
          <p:cNvSpPr>
            <a:spLocks noGrp="1"/>
          </p:cNvSpPr>
          <p:nvPr>
            <p:ph type="hdr" sz="quarter" idx="10"/>
          </p:nvPr>
        </p:nvSpPr>
        <p:spPr/>
        <p:txBody>
          <a:bodyPr/>
          <a:lstStyle/>
          <a:p>
            <a:pPr>
              <a:defRPr/>
            </a:pPr>
            <a:r>
              <a:rPr lang="en-US" altLang="en-US"/>
              <a:t>Module 2: ABCs of Influenza and Pandemics</a:t>
            </a:r>
          </a:p>
        </p:txBody>
      </p:sp>
      <p:sp>
        <p:nvSpPr>
          <p:cNvPr id="5" name="Slide Number Placeholder 4"/>
          <p:cNvSpPr>
            <a:spLocks noGrp="1"/>
          </p:cNvSpPr>
          <p:nvPr>
            <p:ph type="sldNum" sz="quarter" idx="11"/>
          </p:nvPr>
        </p:nvSpPr>
        <p:spPr/>
        <p:txBody>
          <a:bodyPr/>
          <a:lstStyle/>
          <a:p>
            <a:pPr>
              <a:defRPr/>
            </a:pPr>
            <a:fld id="{BBCA69D5-FCC9-4965-B9CC-361A139796C8}" type="slidenum">
              <a:rPr lang="en-US" altLang="en-US" smtClean="0"/>
              <a:pPr>
                <a:defRPr/>
              </a:pPr>
              <a:t>61</a:t>
            </a:fld>
            <a:endParaRPr lang="en-US" altLang="en-US"/>
          </a:p>
        </p:txBody>
      </p:sp>
    </p:spTree>
    <p:extLst>
      <p:ext uri="{BB962C8B-B14F-4D97-AF65-F5344CB8AC3E}">
        <p14:creationId xmlns:p14="http://schemas.microsoft.com/office/powerpoint/2010/main" val="667051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World Health Organization. Early detection, assessment and response to acute public health events: implementation of early warning and response with a focus on event-based surveillance, 2014.  Contract No.: WHO/GSE.GCR/LYO/2014.4.</a:t>
            </a:r>
          </a:p>
        </p:txBody>
      </p:sp>
      <p:sp>
        <p:nvSpPr>
          <p:cNvPr id="4" name="Slide Number Placeholder 3"/>
          <p:cNvSpPr>
            <a:spLocks noGrp="1"/>
          </p:cNvSpPr>
          <p:nvPr>
            <p:ph type="sldNum" sz="quarter" idx="10"/>
          </p:nvPr>
        </p:nvSpPr>
        <p:spPr/>
        <p:txBody>
          <a:bodyPr/>
          <a:lstStyle/>
          <a:p>
            <a:fld id="{CFFD42C0-7943-494E-B8BD-92EE9084E6F0}" type="slidenum">
              <a:rPr lang="en-US" smtClean="0"/>
              <a:t>62</a:t>
            </a:fld>
            <a:endParaRPr lang="en-US"/>
          </a:p>
        </p:txBody>
      </p:sp>
    </p:spTree>
    <p:extLst>
      <p:ext uri="{BB962C8B-B14F-4D97-AF65-F5344CB8AC3E}">
        <p14:creationId xmlns:p14="http://schemas.microsoft.com/office/powerpoint/2010/main" val="2800969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63</a:t>
            </a:fld>
            <a:endParaRPr lang="en-US"/>
          </a:p>
        </p:txBody>
      </p:sp>
    </p:spTree>
    <p:extLst>
      <p:ext uri="{BB962C8B-B14F-4D97-AF65-F5344CB8AC3E}">
        <p14:creationId xmlns:p14="http://schemas.microsoft.com/office/powerpoint/2010/main" val="1867233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64</a:t>
            </a:fld>
            <a:endParaRPr lang="en-US"/>
          </a:p>
        </p:txBody>
      </p:sp>
    </p:spTree>
    <p:extLst>
      <p:ext uri="{BB962C8B-B14F-4D97-AF65-F5344CB8AC3E}">
        <p14:creationId xmlns:p14="http://schemas.microsoft.com/office/powerpoint/2010/main" val="215888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269725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primary objectives of EBS is to detect outbreaks, IBS has the added objectives of monitoring disease trends, seasonality, burden of disease, and risk factors. This makes it very different and because it has all of these objectives may be less effective on its own than EBS at detecting outbreaks. This is why the two systems are complementary. IBS typically includes official and credible reports of disease entities from health care providers while EBS may come from formal (e.g. health care settings) or informal (e.g. communities and other institutions) reports that may not be official</a:t>
            </a:r>
            <a:r>
              <a:rPr lang="en-US" strike="sngStrike" baseline="0" dirty="0"/>
              <a:t>s</a:t>
            </a:r>
            <a:r>
              <a:rPr lang="en-US" dirty="0"/>
              <a:t> and require a verification that the report is credible. Typically EBS includes reports as events occur. These events may be of unknown cause and without laboratory information. IBS reporting often occurs on a standard time pattern (e.g. weekly or monthly), often requiring the receipt of laboratory results before reporting. EBS can be used in any location that has participants willing and trained to report, while IBS often requires reporting from health care infrastructure. Finally EBS is broad in that it can report events of unknown cause, or even an unknown disease while IBS usually includes reporting of known diseases.</a:t>
            </a:r>
          </a:p>
          <a:p>
            <a:endParaRPr lang="en-US" dirty="0"/>
          </a:p>
          <a:p>
            <a:r>
              <a:rPr lang="en-US" dirty="0">
                <a:solidFill>
                  <a:srgbClr val="0070C0"/>
                </a:solidFill>
              </a:rPr>
              <a:t>IBS often involves passive reporting whereas EBS often involves active reporting.  IBS is often conducted with fixed sources</a:t>
            </a:r>
          </a:p>
          <a:p>
            <a:r>
              <a:rPr lang="en-US" dirty="0">
                <a:solidFill>
                  <a:srgbClr val="0070C0"/>
                </a:solidFill>
              </a:rPr>
              <a:t>whereas sources of EBS are often </a:t>
            </a:r>
            <a:r>
              <a:rPr lang="en-US" i="1" dirty="0">
                <a:solidFill>
                  <a:srgbClr val="0070C0"/>
                </a:solidFill>
              </a:rPr>
              <a:t>ad hoc</a:t>
            </a:r>
            <a:r>
              <a:rPr lang="en-US" dirty="0">
                <a:solidFill>
                  <a:srgbClr val="0070C0"/>
                </a:solidFill>
              </a:rPr>
              <a:t>.  IBS is based on a clear and defined case definitions whereas EBS often does not</a:t>
            </a:r>
          </a:p>
          <a:p>
            <a:r>
              <a:rPr lang="en-US" dirty="0">
                <a:solidFill>
                  <a:srgbClr val="0070C0"/>
                </a:solidFill>
              </a:rPr>
              <a:t>utilize case definitions.    </a:t>
            </a:r>
          </a:p>
          <a:p>
            <a:endParaRPr lang="en-US" dirty="0">
              <a:solidFill>
                <a:srgbClr val="0070C0"/>
              </a:solidFill>
            </a:endParaRPr>
          </a:p>
          <a:p>
            <a:r>
              <a:rPr lang="en-US" b="1" dirty="0">
                <a:solidFill>
                  <a:srgbClr val="0070C0"/>
                </a:solidFill>
              </a:rPr>
              <a:t>Key Point: </a:t>
            </a:r>
            <a:r>
              <a:rPr lang="en-US" dirty="0">
                <a:solidFill>
                  <a:srgbClr val="0070C0"/>
                </a:solidFill>
              </a:rPr>
              <a:t>EBS and IBS are complementary to each other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291888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Surveillance</a:t>
            </a:r>
            <a:r>
              <a:rPr lang="en-US" baseline="0" dirty="0"/>
              <a:t> can be divided into indicator-based surveillance (IBS) and event-based surveillance (EBS).  </a:t>
            </a:r>
          </a:p>
          <a:p>
            <a:endParaRPr lang="en-US" baseline="0" dirty="0"/>
          </a:p>
          <a:p>
            <a:r>
              <a:rPr lang="en-US" baseline="0" dirty="0"/>
              <a:t>The processes and characteristics of data collection through IBS and EBS are shown here.  Note that IBS and EBS are </a:t>
            </a:r>
            <a:r>
              <a:rPr lang="en-US" u="sng" baseline="0" dirty="0"/>
              <a:t>complementary </a:t>
            </a:r>
            <a:r>
              <a:rPr lang="en-US" baseline="0" dirty="0"/>
              <a:t>forms of surveillance, and both contribute to an early warning system focused on rapid and appropriate response to outbreaks such as those caused by novel respiratory pathogens.</a:t>
            </a:r>
          </a:p>
          <a:p>
            <a:endParaRPr lang="en-US" baseline="0" dirty="0"/>
          </a:p>
          <a:p>
            <a:r>
              <a:rPr lang="en-US" baseline="0" dirty="0"/>
              <a:t>IBS involves systematic collection and monitoring of structured data such as indicators that come from predominantly (but not always) healthcare based sources. Under IBS, data is collected routinely and is often collected passively.  Established case definitions are used and these may be disease-specific such as a case definition for novel influenza A infection or syndromic such as a case definition for influenza-like illness or severe acute respiratory infection. To identify events or signals, data are analyzed in comparison to baseline values and thresholds.  Examples of IBS include epidemiological surveillance, mandatory notification, sentinel surveillance, syndromic surveillance, mortality data, and laboratory data</a:t>
            </a:r>
            <a:r>
              <a:rPr lang="en-US" u="none" baseline="0" dirty="0"/>
              <a:t>.</a:t>
            </a:r>
            <a:r>
              <a:rPr lang="en-US" u="none" baseline="0" dirty="0">
                <a:solidFill>
                  <a:srgbClr val="FF0000"/>
                </a:solidFill>
              </a:rPr>
              <a:t> An event might also be detected in indicator based surveillance if a case meeting a case definition has an association with an exposure of concern.</a:t>
            </a:r>
          </a:p>
          <a:p>
            <a:endParaRPr lang="en-US" baseline="0" dirty="0"/>
          </a:p>
          <a:p>
            <a:r>
              <a:rPr lang="en-US" baseline="0" dirty="0"/>
              <a:t>EBS involves organized collection of </a:t>
            </a:r>
            <a:r>
              <a:rPr lang="en-US" i="1" baseline="0" dirty="0"/>
              <a:t>ad hoc </a:t>
            </a:r>
            <a:r>
              <a:rPr lang="en-US" baseline="0" dirty="0"/>
              <a:t>data, often through active reporting from a variety of diverse sources that may not be defined/identified ahead of time.  EBS is often considered more flexible and timely than indicator-based surveillance.  We will talk about examples of sources of EBS later in this presentation.</a:t>
            </a:r>
          </a:p>
          <a:p>
            <a:endParaRPr lang="en-US" baseline="0" dirty="0"/>
          </a:p>
          <a:p>
            <a:pPr defTabSz="931774">
              <a:defRPr/>
            </a:pPr>
            <a:r>
              <a:rPr lang="en-US" dirty="0"/>
              <a:t>These types of surveillance are also critically important for detecting disease events in animals – primarily domestic but also wild animals.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dirty="0"/>
          </a:p>
        </p:txBody>
      </p:sp>
    </p:spTree>
    <p:extLst>
      <p:ext uri="{BB962C8B-B14F-4D97-AF65-F5344CB8AC3E}">
        <p14:creationId xmlns:p14="http://schemas.microsoft.com/office/powerpoint/2010/main" val="3415865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4"/>
          <p:cNvSpPr>
            <a:spLocks noGrp="1"/>
          </p:cNvSpPr>
          <p:nvPr>
            <p:ph type="dt" sz="half" idx="10"/>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92162"/>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143000"/>
            <a:ext cx="8229600" cy="4648201"/>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
        <p:nvSpPr>
          <p:cNvPr id="5" name="Date Placeholder 4"/>
          <p:cNvSpPr>
            <a:spLocks noGrp="1"/>
          </p:cNvSpPr>
          <p:nvPr>
            <p:ph type="dt" sz="half" idx="11"/>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10012024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4"/>
          <p:cNvSpPr>
            <a:spLocks noGrp="1"/>
          </p:cNvSpPr>
          <p:nvPr>
            <p:ph type="dt" sz="half" idx="10"/>
          </p:nvPr>
        </p:nvSpPr>
        <p:spPr>
          <a:xfrm>
            <a:off x="6406897" y="6364897"/>
            <a:ext cx="2133600" cy="365125"/>
          </a:xfrm>
          <a:prstGeom prst="rect">
            <a:avLst/>
          </a:prstGeom>
        </p:spPr>
        <p:txBody>
          <a:bodyPr/>
          <a:lstStyle>
            <a:lvl1pPr>
              <a:defRPr>
                <a:solidFill>
                  <a:schemeClr val="bg2"/>
                </a:solidFill>
              </a:defRPr>
            </a:lvl1pPr>
          </a:lstStyle>
          <a:p>
            <a:r>
              <a:rPr lang="en-US"/>
              <a:t>‹#›</a:t>
            </a:r>
            <a:endParaRPr lang="en-US" dirty="0"/>
          </a:p>
        </p:txBody>
      </p:sp>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t>
            </a: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a:xfrm>
            <a:off x="6406897" y="6364897"/>
            <a:ext cx="2133600" cy="365125"/>
          </a:xfrm>
          <a:prstGeom prst="rect">
            <a:avLst/>
          </a:prstGeom>
        </p:spPr>
        <p:txBody>
          <a:bodyPr/>
          <a:lstStyle/>
          <a:p>
            <a:r>
              <a:rPr lang="en-US"/>
              <a:t>‹#›</a:t>
            </a:r>
            <a:endParaRPr lang="en-US" dirty="0"/>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6406897" y="6252518"/>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6406897" y="6364897"/>
            <a:ext cx="2133600" cy="365125"/>
          </a:xfrm>
          <a:prstGeom prst="rect">
            <a:avLst/>
          </a:prstGeom>
        </p:spPr>
        <p:txBody>
          <a:bodyPr/>
          <a:lstStyle/>
          <a:p>
            <a:r>
              <a:rPr lang="en-US"/>
              <a:t>‹#›</a:t>
            </a:r>
            <a:endParaRPr lang="en-US" dirty="0"/>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6406897" y="6364897"/>
            <a:ext cx="2133600" cy="365125"/>
          </a:xfrm>
          <a:prstGeom prst="rect">
            <a:avLst/>
          </a:prstGeom>
        </p:spPr>
        <p:txBody>
          <a:bodyPr/>
          <a:lstStyle/>
          <a:p>
            <a:r>
              <a:rPr lang="en-US"/>
              <a:t>‹#›</a:t>
            </a:r>
            <a:endParaRPr lang="en-US" dirty="0"/>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w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3.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rgbClr val="000000"/>
                </a:solidFill>
              </a:defRPr>
            </a:lvl1pPr>
          </a:lstStyle>
          <a:p>
            <a:fld id="{60834170-589E-43F7-96D5-26236BB17338}" type="slidenum">
              <a:rPr lang="en-US" smtClean="0"/>
              <a:pPr/>
              <a:t>‹#›</a:t>
            </a:fld>
            <a:endParaRPr lang="en-US"/>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
        <p:nvSpPr>
          <p:cNvPr id="5" name="Slide Number Placeholder 4"/>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2F5F0-37EA-45B6-A2E0-32A9E7CC4A36}" type="slidenum">
              <a:rPr lang="en-US" smtClean="0"/>
              <a:t>‹#›</a:t>
            </a:fld>
            <a:endParaRPr lang="en-US"/>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 id="2147483819" r:id="rId10"/>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who.int/ihr/publications/WHO_HSE_GCR_LYO_2014.4/en/"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 Id="rId9" Type="http://schemas.openxmlformats.org/officeDocument/2006/relationships/image" Target="../media/image3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who.int/ihr/publications/WHO_HSE_GCR_LYO_2014.4/en/"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who.int/ihr/publications/WHO_HSE_GCR_LYO_2014.4/en/"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who.int/ihr/publications/WHO_HSE_GCR_LYO_2014.4/en/" TargetMode="External"/><Relationship Id="rId7" Type="http://schemas.openxmlformats.org/officeDocument/2006/relationships/diagramColors" Target="../diagrams/colors2.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who.int/risk-communication/background/en/"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who.int/ihr/publications/WHO_HSE_GCR_LYO_2014.4/en/"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ihr/publications/9789241580496/e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www.who.int/ihr/publications/WHO_HSE_GCR_LYO_2014.4/en/"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hyperlink" Target="http://apps.who.int/iris/bitstream/10665/250130/1/WHO-OHE-PED-GIP-2016.2-eng.pdf?ua=1" TargetMode="External"/><Relationship Id="rId5" Type="http://schemas.openxmlformats.org/officeDocument/2006/relationships/hyperlink" Target="http://www.who.int/csr/resources/publications/HSE_GAR_ARO_2012_1/en/" TargetMode="External"/><Relationship Id="rId4" Type="http://schemas.openxmlformats.org/officeDocument/2006/relationships/hyperlink" Target="http://www.who.int/ihr/publications/9789241580496/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globalhealth/healthprotection/gddopscenter/how.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cdc.gov/globalhealth/healthprotection/gddopscenter/how.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sz="3600">
                <a:solidFill>
                  <a:srgbClr val="005DAA"/>
                </a:solidFill>
              </a:rPr>
              <a:t>Module E1</a:t>
            </a:r>
            <a:br>
              <a:rPr lang="en-US" sz="3600">
                <a:solidFill>
                  <a:srgbClr val="005DAA"/>
                </a:solidFill>
              </a:rPr>
            </a:br>
            <a:br>
              <a:rPr lang="en-US" sz="3600">
                <a:solidFill>
                  <a:srgbClr val="005DAA"/>
                </a:solidFill>
              </a:rPr>
            </a:br>
            <a:r>
              <a:rPr lang="en-US" sz="3600">
                <a:solidFill>
                  <a:srgbClr val="005DAA"/>
                </a:solidFill>
              </a:rPr>
              <a:t>Role of Indicator and Event-based Surveillance in Pandemic Early Warning</a:t>
            </a:r>
            <a:endParaRPr lang="en-US" sz="3600" dirty="0">
              <a:solidFill>
                <a:srgbClr val="005DAA"/>
              </a:solidFill>
            </a:endParaRPr>
          </a:p>
        </p:txBody>
      </p:sp>
      <p:sp>
        <p:nvSpPr>
          <p:cNvPr id="6" name="Subtitle 4"/>
          <p:cNvSpPr txBox="1">
            <a:spLocks/>
          </p:cNvSpPr>
          <p:nvPr/>
        </p:nvSpPr>
        <p:spPr bwMode="auto">
          <a:xfrm>
            <a:off x="3860284" y="3957640"/>
            <a:ext cx="46706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Clr>
                <a:srgbClr val="0070C0"/>
              </a:buClr>
              <a:buFont typeface="Wingdings" panose="05000000000000000000" pitchFamily="2" charset="2"/>
              <a:buNone/>
              <a:defRPr sz="2000" b="1" kern="1200" baseline="0">
                <a:solidFill>
                  <a:srgbClr val="0039A6"/>
                </a:solidFill>
                <a:effectLst/>
                <a:latin typeface="Calibri" pitchFamily="34" charset="0"/>
                <a:ea typeface="+mn-ea"/>
                <a:cs typeface="+mn-cs"/>
              </a:defRPr>
            </a:lvl1pPr>
            <a:lvl2pPr marL="457047" indent="0" algn="ctr" rtl="0" eaLnBrk="0" fontAlgn="base" hangingPunct="0">
              <a:spcBef>
                <a:spcPct val="20000"/>
              </a:spcBef>
              <a:spcAft>
                <a:spcPct val="0"/>
              </a:spcAft>
              <a:buClr>
                <a:srgbClr val="0070C0"/>
              </a:buClr>
              <a:buFont typeface="Calibri" panose="020F0502020204030204" pitchFamily="34" charset="0"/>
              <a:buNone/>
              <a:defRPr sz="2800" kern="1200">
                <a:solidFill>
                  <a:schemeClr val="tx1">
                    <a:tint val="75000"/>
                  </a:schemeClr>
                </a:solidFill>
                <a:latin typeface="Calibri" panose="020F0502020204030204" pitchFamily="34" charset="0"/>
                <a:ea typeface="+mn-ea"/>
                <a:cs typeface="+mn-cs"/>
              </a:defRPr>
            </a:lvl2pPr>
            <a:lvl3pPr marL="914108" indent="0" algn="ctr" rtl="0" eaLnBrk="0" fontAlgn="base" hangingPunct="0">
              <a:spcBef>
                <a:spcPct val="20000"/>
              </a:spcBef>
              <a:spcAft>
                <a:spcPct val="0"/>
              </a:spcAft>
              <a:buClr>
                <a:srgbClr val="0070C0"/>
              </a:buClr>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158"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213"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259"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306"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60"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411"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anose="05000000000000000000" pitchFamily="2" charset="2"/>
              <a:buNone/>
              <a:tabLst/>
              <a:defRPr/>
            </a:pPr>
            <a:endParaRPr kumimoji="0" lang="en-US" sz="2400" b="1" i="0" u="none" strike="noStrike" kern="1200" cap="none" spc="0" normalizeH="0" baseline="0" noProof="0" dirty="0">
              <a:ln>
                <a:noFill/>
              </a:ln>
              <a:solidFill>
                <a:srgbClr val="005DAA"/>
              </a:solidFill>
              <a:effectLst/>
              <a:uLnTx/>
              <a:uFillTx/>
              <a:latin typeface="Calibri" pitchFamily="34" charset="0"/>
              <a:ea typeface="+mn-ea"/>
              <a:cs typeface="+mn-cs"/>
            </a:endParaRPr>
          </a:p>
        </p:txBody>
      </p:sp>
      <p:sp>
        <p:nvSpPr>
          <p:cNvPr id="8" name="Text Placeholder 5"/>
          <p:cNvSpPr txBox="1">
            <a:spLocks/>
          </p:cNvSpPr>
          <p:nvPr/>
        </p:nvSpPr>
        <p:spPr bwMode="auto">
          <a:xfrm>
            <a:off x="3899309" y="5400077"/>
            <a:ext cx="4670628" cy="78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0070C0"/>
              </a:buClr>
              <a:buFont typeface="Wingdings" panose="05000000000000000000" pitchFamily="2" charset="2"/>
              <a:buNone/>
              <a:defRPr sz="1800" kern="1200" baseline="0">
                <a:solidFill>
                  <a:srgbClr val="0039A6"/>
                </a:solidFill>
                <a:latin typeface="Calibri" pitchFamily="34" charset="0"/>
                <a:ea typeface="+mn-ea"/>
                <a:cs typeface="+mn-cs"/>
              </a:defRPr>
            </a:lvl1pPr>
            <a:lvl2pPr marL="914244" indent="-457189" algn="ctr" rtl="0" eaLnBrk="0" fontAlgn="base" hangingPunct="0">
              <a:spcBef>
                <a:spcPct val="20000"/>
              </a:spcBef>
              <a:spcAft>
                <a:spcPct val="0"/>
              </a:spcAft>
              <a:buClr>
                <a:srgbClr val="0070C0"/>
              </a:buClr>
              <a:buFont typeface="Calibri" panose="020F0502020204030204" pitchFamily="34" charset="0"/>
              <a:buChar char="–"/>
              <a:defRPr sz="2800" kern="1200">
                <a:solidFill>
                  <a:schemeClr val="tx2"/>
                </a:solidFill>
                <a:latin typeface="Calibri" panose="020F0502020204030204" pitchFamily="34" charset="0"/>
                <a:ea typeface="+mn-ea"/>
                <a:cs typeface="+mn-cs"/>
              </a:defRPr>
            </a:lvl2pPr>
            <a:lvl3pPr marL="1295098" indent="-380990" algn="ctr" rtl="0" eaLnBrk="0" fontAlgn="base" hangingPunct="0">
              <a:spcBef>
                <a:spcPct val="20000"/>
              </a:spcBef>
              <a:spcAft>
                <a:spcPct val="0"/>
              </a:spcAft>
              <a:buClr>
                <a:srgbClr val="0070C0"/>
              </a:buClr>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752148" indent="-380990" algn="ctr" rtl="0" eaLnBrk="0" fontAlgn="base" hangingPunct="0">
              <a:spcBef>
                <a:spcPct val="20000"/>
              </a:spcBef>
              <a:spcAft>
                <a:spcPct val="0"/>
              </a:spcAft>
              <a:buClr>
                <a:srgbClr val="0070C0"/>
              </a:buClr>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209203" indent="-380990" algn="ctr" rtl="0" eaLnBrk="0" fontAlgn="base" hangingPunct="0">
              <a:spcBef>
                <a:spcPct val="20000"/>
              </a:spcBef>
              <a:spcAft>
                <a:spcPct val="0"/>
              </a:spcAft>
              <a:buClr>
                <a:srgbClr val="0070C0"/>
              </a:buClr>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ct val="20000"/>
              </a:spcBef>
              <a:spcAft>
                <a:spcPct val="0"/>
              </a:spcAft>
              <a:buClr>
                <a:srgbClr val="0070C0"/>
              </a:buClr>
              <a:buSzTx/>
              <a:buFont typeface="Wingdings" panose="05000000000000000000" pitchFamily="2" charset="2"/>
              <a:buNone/>
              <a:tabLst/>
              <a:defRPr/>
            </a:pPr>
            <a:endParaRPr kumimoji="0" lang="en-US" sz="2000" b="0" i="0" u="none" strike="noStrike" kern="1200" cap="none" spc="0" normalizeH="0" baseline="0" noProof="0" dirty="0">
              <a:ln>
                <a:noFill/>
              </a:ln>
              <a:solidFill>
                <a:srgbClr val="005DAA"/>
              </a:solidFill>
              <a:effectLst/>
              <a:uLnTx/>
              <a:uFillTx/>
              <a:latin typeface="Calibri" pitchFamily="34" charset="0"/>
              <a:ea typeface="+mn-ea"/>
              <a:cs typeface="+mn-cs"/>
            </a:endParaRPr>
          </a:p>
        </p:txBody>
      </p:sp>
    </p:spTree>
    <p:extLst>
      <p:ext uri="{BB962C8B-B14F-4D97-AF65-F5344CB8AC3E}">
        <p14:creationId xmlns:p14="http://schemas.microsoft.com/office/powerpoint/2010/main" val="297809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5041" t="13319" r="26255" b="21123"/>
          <a:stretch/>
        </p:blipFill>
        <p:spPr>
          <a:xfrm>
            <a:off x="164091" y="1411306"/>
            <a:ext cx="6264030" cy="4740435"/>
          </a:xfrm>
          <a:prstGeom prst="rect">
            <a:avLst/>
          </a:prstGeom>
        </p:spPr>
      </p:pic>
      <p:sp>
        <p:nvSpPr>
          <p:cNvPr id="6" name="TextBox 5"/>
          <p:cNvSpPr txBox="1"/>
          <p:nvPr/>
        </p:nvSpPr>
        <p:spPr>
          <a:xfrm>
            <a:off x="438411" y="457199"/>
            <a:ext cx="8130402" cy="954107"/>
          </a:xfrm>
          <a:prstGeom prst="rect">
            <a:avLst/>
          </a:prstGeom>
          <a:noFill/>
        </p:spPr>
        <p:txBody>
          <a:bodyPr wrap="square" rtlCol="0">
            <a:spAutoFit/>
          </a:bodyPr>
          <a:lstStyle/>
          <a:p>
            <a:pPr algn="ctr"/>
            <a:r>
              <a:rPr lang="en-US" sz="2800" b="1" dirty="0">
                <a:solidFill>
                  <a:srgbClr val="0070C0"/>
                </a:solidFill>
              </a:rPr>
              <a:t>WHO’s Overview of public health surveillance and response functions</a:t>
            </a:r>
          </a:p>
        </p:txBody>
      </p:sp>
      <p:sp>
        <p:nvSpPr>
          <p:cNvPr id="2" name="Rectangle 1"/>
          <p:cNvSpPr/>
          <p:nvPr/>
        </p:nvSpPr>
        <p:spPr>
          <a:xfrm>
            <a:off x="0" y="6151741"/>
            <a:ext cx="8887968" cy="646331"/>
          </a:xfrm>
          <a:prstGeom prst="rect">
            <a:avLst/>
          </a:prstGeom>
        </p:spPr>
        <p:txBody>
          <a:bodyPr wrap="square">
            <a:spAutoFit/>
          </a:bodyPr>
          <a:lstStyle/>
          <a:p>
            <a:r>
              <a:rPr lang="en-US" dirty="0"/>
              <a:t>http://apps.who.int/iris/bitstream/handle/10665/112667/WHO_HSE_GCR_LYO_2014.4_eng.pdf;sequence=1</a:t>
            </a:r>
          </a:p>
        </p:txBody>
      </p:sp>
      <p:sp>
        <p:nvSpPr>
          <p:cNvPr id="4" name="Rectangular Callout 3"/>
          <p:cNvSpPr/>
          <p:nvPr/>
        </p:nvSpPr>
        <p:spPr>
          <a:xfrm>
            <a:off x="6803136" y="1411306"/>
            <a:ext cx="2039997" cy="4129958"/>
          </a:xfrm>
          <a:prstGeom prst="wedgeRectCallout">
            <a:avLst>
              <a:gd name="adj1" fmla="val -129791"/>
              <a:gd name="adj2" fmla="val 6991"/>
            </a:avLst>
          </a:prstGeom>
          <a:solidFill>
            <a:srgbClr val="E4E4E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As noted later in this presentation EBS signals may have low specificity and a verification step is needed before further action is taken</a:t>
            </a:r>
          </a:p>
        </p:txBody>
      </p:sp>
    </p:spTree>
    <p:extLst>
      <p:ext uri="{BB962C8B-B14F-4D97-AF65-F5344CB8AC3E}">
        <p14:creationId xmlns:p14="http://schemas.microsoft.com/office/powerpoint/2010/main" val="141611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06" y="581229"/>
            <a:ext cx="8543418" cy="567298"/>
          </a:xfrm>
        </p:spPr>
        <p:txBody>
          <a:bodyPr>
            <a:noAutofit/>
          </a:bodyPr>
          <a:lstStyle/>
          <a:p>
            <a:r>
              <a:rPr lang="en-US" sz="3200" dirty="0">
                <a:solidFill>
                  <a:srgbClr val="0070C0"/>
                </a:solidFill>
              </a:rPr>
              <a:t>Rationale for EBS</a:t>
            </a:r>
          </a:p>
        </p:txBody>
      </p:sp>
      <p:pic>
        <p:nvPicPr>
          <p:cNvPr id="4" name="Picture 3"/>
          <p:cNvPicPr>
            <a:picLocks noChangeAspect="1"/>
          </p:cNvPicPr>
          <p:nvPr/>
        </p:nvPicPr>
        <p:blipFill rotWithShape="1">
          <a:blip r:embed="rId3"/>
          <a:srcRect l="18625" t="17822" r="23125" b="9289"/>
          <a:stretch/>
        </p:blipFill>
        <p:spPr>
          <a:xfrm>
            <a:off x="969264" y="1083246"/>
            <a:ext cx="7808976" cy="5496448"/>
          </a:xfrm>
          <a:prstGeom prst="rect">
            <a:avLst/>
          </a:prstGeom>
        </p:spPr>
      </p:pic>
      <p:sp>
        <p:nvSpPr>
          <p:cNvPr id="5" name="Rectangle 4"/>
          <p:cNvSpPr/>
          <p:nvPr/>
        </p:nvSpPr>
        <p:spPr>
          <a:xfrm>
            <a:off x="694944" y="6395028"/>
            <a:ext cx="9011224" cy="369332"/>
          </a:xfrm>
          <a:prstGeom prst="rect">
            <a:avLst/>
          </a:prstGeom>
        </p:spPr>
        <p:txBody>
          <a:bodyPr wrap="square">
            <a:spAutoFit/>
          </a:bodyPr>
          <a:lstStyle/>
          <a:p>
            <a:r>
              <a:rPr lang="en-US" dirty="0"/>
              <a:t>http://www.wpro.who.int/emerging_diseases/documents/docs/eventbasedsurv.pdf</a:t>
            </a:r>
          </a:p>
        </p:txBody>
      </p:sp>
    </p:spTree>
    <p:extLst>
      <p:ext uri="{BB962C8B-B14F-4D97-AF65-F5344CB8AC3E}">
        <p14:creationId xmlns:p14="http://schemas.microsoft.com/office/powerpoint/2010/main" val="404414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Example from Vietnam</a:t>
            </a:r>
          </a:p>
        </p:txBody>
      </p:sp>
      <p:sp>
        <p:nvSpPr>
          <p:cNvPr id="3" name="Content Placeholder 2"/>
          <p:cNvSpPr>
            <a:spLocks noGrp="1"/>
          </p:cNvSpPr>
          <p:nvPr>
            <p:ph idx="1"/>
          </p:nvPr>
        </p:nvSpPr>
        <p:spPr>
          <a:xfrm>
            <a:off x="153988" y="4595018"/>
            <a:ext cx="8229600" cy="4525963"/>
          </a:xfrm>
        </p:spPr>
        <p:txBody>
          <a:bodyPr>
            <a:normAutofit/>
          </a:bodyPr>
          <a:lstStyle/>
          <a:p>
            <a:r>
              <a:rPr lang="en-US" sz="1600" dirty="0"/>
              <a:t>Notable outbreaks have been including numerous foodborne outbreaks; hand, foot, and mouth disease; mumps; diphtheria; and chickenpox.</a:t>
            </a:r>
          </a:p>
          <a:p>
            <a:r>
              <a:rPr lang="en-US" sz="1600" dirty="0"/>
              <a:t>This program significantly decreases the time to reporting of outbreaks, relative to IBS.</a:t>
            </a:r>
          </a:p>
          <a:p>
            <a:endParaRPr lang="en-US" sz="1600" dirty="0"/>
          </a:p>
          <a:p>
            <a:pPr marL="0" indent="0">
              <a:buNone/>
            </a:pPr>
            <a:r>
              <a:rPr lang="en-US" sz="1600" dirty="0"/>
              <a:t>https://www.cdc.gov/globalhealth/security/stories/community-based_surveillance.html</a:t>
            </a:r>
          </a:p>
        </p:txBody>
      </p:sp>
      <p:pic>
        <p:nvPicPr>
          <p:cNvPr id="5" name="Picture 4"/>
          <p:cNvPicPr>
            <a:picLocks noChangeAspect="1"/>
          </p:cNvPicPr>
          <p:nvPr/>
        </p:nvPicPr>
        <p:blipFill rotWithShape="1">
          <a:blip r:embed="rId3"/>
          <a:srcRect l="29750" t="44619" r="17625" b="22555"/>
          <a:stretch/>
        </p:blipFill>
        <p:spPr>
          <a:xfrm>
            <a:off x="467806" y="932688"/>
            <a:ext cx="8229600" cy="3785616"/>
          </a:xfrm>
          <a:prstGeom prst="rect">
            <a:avLst/>
          </a:prstGeom>
        </p:spPr>
      </p:pic>
      <p:sp>
        <p:nvSpPr>
          <p:cNvPr id="6" name="Title 1">
            <a:extLst>
              <a:ext uri="{FF2B5EF4-FFF2-40B4-BE49-F238E27FC236}">
                <a16:creationId xmlns:a16="http://schemas.microsoft.com/office/drawing/2014/main" id="{62BDFCD5-8A8F-44A1-A468-1D334DB8C9E2}"/>
              </a:ext>
            </a:extLst>
          </p:cNvPr>
          <p:cNvSpPr txBox="1">
            <a:spLocks/>
          </p:cNvSpPr>
          <p:nvPr/>
        </p:nvSpPr>
        <p:spPr>
          <a:xfrm>
            <a:off x="467806" y="455363"/>
            <a:ext cx="8543418" cy="567298"/>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sz="3200" dirty="0">
                <a:solidFill>
                  <a:srgbClr val="0070C0"/>
                </a:solidFill>
              </a:rPr>
              <a:t>An Example from Vietnam</a:t>
            </a:r>
          </a:p>
        </p:txBody>
      </p:sp>
    </p:spTree>
    <p:extLst>
      <p:ext uri="{BB962C8B-B14F-4D97-AF65-F5344CB8AC3E}">
        <p14:creationId xmlns:p14="http://schemas.microsoft.com/office/powerpoint/2010/main" val="227609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0" y="330062"/>
            <a:ext cx="8543418" cy="567298"/>
          </a:xfrm>
        </p:spPr>
        <p:txBody>
          <a:bodyPr/>
          <a:lstStyle/>
          <a:p>
            <a:r>
              <a:rPr lang="en-US" dirty="0">
                <a:solidFill>
                  <a:srgbClr val="0070C0"/>
                </a:solidFill>
              </a:rPr>
              <a:t>Balancing Sensitivity and Specificity</a:t>
            </a:r>
          </a:p>
        </p:txBody>
      </p:sp>
      <p:sp>
        <p:nvSpPr>
          <p:cNvPr id="3" name="Content Placeholder 2"/>
          <p:cNvSpPr>
            <a:spLocks noGrp="1"/>
          </p:cNvSpPr>
          <p:nvPr>
            <p:ph idx="1"/>
          </p:nvPr>
        </p:nvSpPr>
        <p:spPr>
          <a:xfrm>
            <a:off x="0" y="3348414"/>
            <a:ext cx="8229600" cy="4525963"/>
          </a:xfrm>
        </p:spPr>
        <p:txBody>
          <a:bodyPr>
            <a:normAutofit/>
          </a:bodyPr>
          <a:lstStyle/>
          <a:p>
            <a:r>
              <a:rPr lang="en-US" sz="1600" dirty="0"/>
              <a:t>For influenza there is the potential for an EBS system to detect a novel virus in a person with mild or severe respiratory symptoms who has had possible exposure to poultry, or has traveled from a  high risk location prior to any decision to seek care.</a:t>
            </a:r>
            <a:br>
              <a:rPr lang="en-US" sz="1600" dirty="0"/>
            </a:br>
            <a:endParaRPr lang="en-US" sz="1600" dirty="0"/>
          </a:p>
          <a:p>
            <a:r>
              <a:rPr lang="en-US" sz="1600" dirty="0"/>
              <a:t>Because IBS for influenza typically occurs in sentinel hospitals (and not in all locations) these people might not be captured rapidly, or at all, in traditional sentinel (IBS) systems.</a:t>
            </a:r>
          </a:p>
          <a:p>
            <a:endParaRPr lang="en-US" sz="1600" dirty="0"/>
          </a:p>
          <a:p>
            <a:r>
              <a:rPr lang="en-US" sz="1600" dirty="0"/>
              <a:t>However most people with these exposures will not be sick with novel influenza viruses (e.g. during influenza season they are probably more likely to have seasonal influenza) so for this reason event definitions and verification processes must be carefully created and then adjusted to balance sensitivity and specificity to allow the system to be sustainable.</a:t>
            </a:r>
          </a:p>
          <a:p>
            <a:endParaRPr lang="en-US" sz="1600" dirty="0"/>
          </a:p>
        </p:txBody>
      </p:sp>
      <p:pic>
        <p:nvPicPr>
          <p:cNvPr id="4" name="Picture 3"/>
          <p:cNvPicPr>
            <a:picLocks noChangeAspect="1"/>
          </p:cNvPicPr>
          <p:nvPr/>
        </p:nvPicPr>
        <p:blipFill rotWithShape="1">
          <a:blip r:embed="rId3"/>
          <a:srcRect l="23499" t="29889" r="53694" b="33049"/>
          <a:stretch/>
        </p:blipFill>
        <p:spPr>
          <a:xfrm>
            <a:off x="2650526" y="778742"/>
            <a:ext cx="2940818" cy="2569672"/>
          </a:xfrm>
          <a:prstGeom prst="rect">
            <a:avLst/>
          </a:prstGeom>
        </p:spPr>
      </p:pic>
      <p:sp>
        <p:nvSpPr>
          <p:cNvPr id="6" name="TextBox 5"/>
          <p:cNvSpPr txBox="1"/>
          <p:nvPr/>
        </p:nvSpPr>
        <p:spPr>
          <a:xfrm>
            <a:off x="2489201" y="2679700"/>
            <a:ext cx="1138453" cy="369332"/>
          </a:xfrm>
          <a:prstGeom prst="rect">
            <a:avLst/>
          </a:prstGeom>
          <a:noFill/>
        </p:spPr>
        <p:txBody>
          <a:bodyPr wrap="none" rtlCol="0">
            <a:spAutoFit/>
          </a:bodyPr>
          <a:lstStyle/>
          <a:p>
            <a:r>
              <a:rPr lang="en-US" dirty="0"/>
              <a:t>Sensitivity</a:t>
            </a:r>
          </a:p>
        </p:txBody>
      </p:sp>
      <p:sp>
        <p:nvSpPr>
          <p:cNvPr id="8" name="TextBox 7"/>
          <p:cNvSpPr txBox="1"/>
          <p:nvPr/>
        </p:nvSpPr>
        <p:spPr>
          <a:xfrm>
            <a:off x="4457700" y="2679700"/>
            <a:ext cx="1133644" cy="369332"/>
          </a:xfrm>
          <a:prstGeom prst="rect">
            <a:avLst/>
          </a:prstGeom>
          <a:noFill/>
        </p:spPr>
        <p:txBody>
          <a:bodyPr wrap="none" rtlCol="0">
            <a:spAutoFit/>
          </a:bodyPr>
          <a:lstStyle/>
          <a:p>
            <a:r>
              <a:rPr lang="en-US" dirty="0"/>
              <a:t>Specificity</a:t>
            </a:r>
          </a:p>
        </p:txBody>
      </p:sp>
    </p:spTree>
    <p:extLst>
      <p:ext uri="{BB962C8B-B14F-4D97-AF65-F5344CB8AC3E}">
        <p14:creationId xmlns:p14="http://schemas.microsoft.com/office/powerpoint/2010/main" val="418579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68432" y="388693"/>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rgbClr val="0070C0"/>
                </a:solidFill>
              </a:rPr>
              <a:t>Sources of Reports in EBS</a:t>
            </a:r>
          </a:p>
        </p:txBody>
      </p:sp>
      <p:pic>
        <p:nvPicPr>
          <p:cNvPr id="2" name="Picture 1"/>
          <p:cNvPicPr>
            <a:picLocks noChangeAspect="1"/>
          </p:cNvPicPr>
          <p:nvPr/>
        </p:nvPicPr>
        <p:blipFill rotWithShape="1">
          <a:blip r:embed="rId3"/>
          <a:srcRect l="33099" t="17409" r="36180" b="16550"/>
          <a:stretch/>
        </p:blipFill>
        <p:spPr>
          <a:xfrm>
            <a:off x="2541433" y="811010"/>
            <a:ext cx="4545168" cy="5495877"/>
          </a:xfrm>
          <a:prstGeom prst="rect">
            <a:avLst/>
          </a:prstGeom>
        </p:spPr>
      </p:pic>
      <p:sp>
        <p:nvSpPr>
          <p:cNvPr id="3" name="Rectangle 2"/>
          <p:cNvSpPr/>
          <p:nvPr/>
        </p:nvSpPr>
        <p:spPr>
          <a:xfrm>
            <a:off x="393700" y="6445555"/>
            <a:ext cx="9042400" cy="369332"/>
          </a:xfrm>
          <a:prstGeom prst="rect">
            <a:avLst/>
          </a:prstGeom>
        </p:spPr>
        <p:txBody>
          <a:bodyPr wrap="square">
            <a:spAutoFit/>
          </a:bodyPr>
          <a:lstStyle/>
          <a:p>
            <a:r>
              <a:rPr lang="en-US" dirty="0"/>
              <a:t>http://www.wpro.who.int/emerging_diseases/documents/docs/eventbasedsurv.pdf</a:t>
            </a:r>
          </a:p>
        </p:txBody>
      </p:sp>
    </p:spTree>
    <p:extLst>
      <p:ext uri="{BB962C8B-B14F-4D97-AF65-F5344CB8AC3E}">
        <p14:creationId xmlns:p14="http://schemas.microsoft.com/office/powerpoint/2010/main" val="20041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4" y="0"/>
            <a:ext cx="8543418" cy="567297"/>
          </a:xfrm>
        </p:spPr>
        <p:txBody>
          <a:bodyPr/>
          <a:lstStyle/>
          <a:p>
            <a:r>
              <a:rPr lang="en-US" dirty="0"/>
              <a:t> Discussion Question #1:</a:t>
            </a:r>
          </a:p>
        </p:txBody>
      </p:sp>
      <p:sp>
        <p:nvSpPr>
          <p:cNvPr id="3" name="Content Placeholder 2"/>
          <p:cNvSpPr>
            <a:spLocks noGrp="1"/>
          </p:cNvSpPr>
          <p:nvPr>
            <p:ph idx="1"/>
          </p:nvPr>
        </p:nvSpPr>
        <p:spPr>
          <a:xfrm>
            <a:off x="643406" y="1767690"/>
            <a:ext cx="8229600" cy="4525963"/>
          </a:xfrm>
        </p:spPr>
        <p:txBody>
          <a:bodyPr>
            <a:normAutofit/>
          </a:bodyPr>
          <a:lstStyle/>
          <a:p>
            <a:pPr marL="0" indent="0">
              <a:buNone/>
            </a:pPr>
            <a:r>
              <a:rPr lang="en-US" sz="2800" dirty="0"/>
              <a:t>What are some sources of event-based surveillance in your country or specific location?</a:t>
            </a:r>
          </a:p>
          <a:p>
            <a:endParaRPr lang="en-US" altLang="en-US" sz="2800" dirty="0"/>
          </a:p>
          <a:p>
            <a:r>
              <a:rPr lang="en-US" sz="2800" dirty="0"/>
              <a:t>Examples from community groups:</a:t>
            </a:r>
          </a:p>
          <a:p>
            <a:endParaRPr lang="en-US" sz="2800" dirty="0"/>
          </a:p>
          <a:p>
            <a:r>
              <a:rPr lang="en-US" sz="2800" dirty="0"/>
              <a:t>Examples from medical settings: </a:t>
            </a:r>
          </a:p>
        </p:txBody>
      </p:sp>
      <p:pic>
        <p:nvPicPr>
          <p:cNvPr id="9" name="Picture 8"/>
          <p:cNvPicPr>
            <a:picLocks noChangeAspect="1"/>
          </p:cNvPicPr>
          <p:nvPr/>
        </p:nvPicPr>
        <p:blipFill>
          <a:blip r:embed="rId3"/>
          <a:stretch>
            <a:fillRect/>
          </a:stretch>
        </p:blipFill>
        <p:spPr>
          <a:xfrm>
            <a:off x="84804" y="567297"/>
            <a:ext cx="2709226" cy="1200393"/>
          </a:xfrm>
          <a:prstGeom prst="rect">
            <a:avLst/>
          </a:prstGeom>
        </p:spPr>
      </p:pic>
    </p:spTree>
    <p:extLst>
      <p:ext uri="{BB962C8B-B14F-4D97-AF65-F5344CB8AC3E}">
        <p14:creationId xmlns:p14="http://schemas.microsoft.com/office/powerpoint/2010/main" val="7674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4429"/>
            <a:ext cx="8543418" cy="567298"/>
          </a:xfrm>
        </p:spPr>
        <p:txBody>
          <a:bodyPr/>
          <a:lstStyle/>
          <a:p>
            <a:r>
              <a:rPr lang="en-US" dirty="0"/>
              <a:t>Knowledge Check #1: </a:t>
            </a:r>
          </a:p>
        </p:txBody>
      </p:sp>
      <p:sp>
        <p:nvSpPr>
          <p:cNvPr id="3" name="Content Placeholder 2"/>
          <p:cNvSpPr>
            <a:spLocks noGrp="1"/>
          </p:cNvSpPr>
          <p:nvPr>
            <p:ph idx="1"/>
          </p:nvPr>
        </p:nvSpPr>
        <p:spPr>
          <a:xfrm>
            <a:off x="310897" y="1640615"/>
            <a:ext cx="8229600" cy="4525963"/>
          </a:xfrm>
        </p:spPr>
        <p:txBody>
          <a:bodyPr>
            <a:normAutofit fontScale="77500" lnSpcReduction="20000"/>
          </a:bodyPr>
          <a:lstStyle/>
          <a:p>
            <a:pPr marL="0" indent="0">
              <a:buNone/>
            </a:pPr>
            <a:r>
              <a:rPr lang="en-US" sz="2800" dirty="0"/>
              <a:t>Are the following examples of IBS or EBS?</a:t>
            </a:r>
          </a:p>
          <a:p>
            <a:pPr marL="0" indent="0">
              <a:buNone/>
            </a:pPr>
            <a:endParaRPr lang="en-US" sz="2800" dirty="0"/>
          </a:p>
          <a:p>
            <a:pPr marL="514350" indent="-514350">
              <a:spcAft>
                <a:spcPts val="1200"/>
              </a:spcAft>
              <a:buFont typeface="+mj-lt"/>
              <a:buAutoNum type="arabicPeriod"/>
            </a:pPr>
            <a:r>
              <a:rPr lang="en-US" sz="2800" dirty="0"/>
              <a:t>An increase in the number of suspected deaths from cholera (using national case definition), drawing on health facility records</a:t>
            </a:r>
          </a:p>
          <a:p>
            <a:pPr marL="514350" indent="-514350">
              <a:spcAft>
                <a:spcPts val="1200"/>
              </a:spcAft>
              <a:buFont typeface="+mj-lt"/>
              <a:buAutoNum type="arabicPeriod"/>
            </a:pPr>
            <a:r>
              <a:rPr lang="en-US" sz="2800" dirty="0"/>
              <a:t>Villagers complain to their local leader about the stench from the hundreds of dead fish that appeared in the river yesterday</a:t>
            </a:r>
          </a:p>
          <a:p>
            <a:pPr marL="514350" indent="-514350">
              <a:spcAft>
                <a:spcPts val="1200"/>
              </a:spcAft>
              <a:buFont typeface="+mj-lt"/>
              <a:buAutoNum type="arabicPeriod"/>
            </a:pPr>
            <a:r>
              <a:rPr lang="en-US" sz="2800" dirty="0"/>
              <a:t>A factory director contacts health authorities and complains about a constant increase of workers on sick leave</a:t>
            </a:r>
          </a:p>
          <a:p>
            <a:pPr marL="514350" indent="-514350">
              <a:spcAft>
                <a:spcPts val="1200"/>
              </a:spcAft>
              <a:buFont typeface="+mj-lt"/>
              <a:buAutoNum type="arabicPeriod"/>
            </a:pPr>
            <a:r>
              <a:rPr lang="en-US" sz="2800" dirty="0"/>
              <a:t>The central pharmacy reports to the health authority that the sale of anti-malarial drugs in non-endemic areas has exceeded the normal pattern</a:t>
            </a: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43548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4718" y="448552"/>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sz="3200" dirty="0">
                <a:solidFill>
                  <a:srgbClr val="0070C0"/>
                </a:solidFill>
              </a:rPr>
              <a:t>Steps of EBS</a:t>
            </a:r>
          </a:p>
        </p:txBody>
      </p:sp>
      <p:sp>
        <p:nvSpPr>
          <p:cNvPr id="8" name="Content Placeholder 2"/>
          <p:cNvSpPr>
            <a:spLocks noGrp="1"/>
          </p:cNvSpPr>
          <p:nvPr>
            <p:ph idx="1"/>
          </p:nvPr>
        </p:nvSpPr>
        <p:spPr>
          <a:xfrm>
            <a:off x="558834" y="1372714"/>
            <a:ext cx="7532980" cy="5148259"/>
          </a:xfrm>
        </p:spPr>
        <p:txBody>
          <a:bodyPr>
            <a:normAutofit fontScale="92500" lnSpcReduction="20000"/>
          </a:bodyPr>
          <a:lstStyle/>
          <a:p>
            <a:pPr marL="342900" indent="-342900">
              <a:lnSpc>
                <a:spcPct val="100000"/>
              </a:lnSpc>
              <a:buFont typeface="+mj-lt"/>
              <a:buAutoNum type="arabicPeriod"/>
            </a:pPr>
            <a:r>
              <a:rPr lang="en-US" sz="2600" dirty="0"/>
              <a:t>Define events of interest that should be reported</a:t>
            </a:r>
          </a:p>
          <a:p>
            <a:pPr marL="514350" indent="-514350">
              <a:lnSpc>
                <a:spcPct val="100000"/>
              </a:lnSpc>
              <a:buFont typeface="+mj-lt"/>
              <a:buAutoNum type="arabicPeriod"/>
            </a:pPr>
            <a:endParaRPr lang="en-US" sz="2600" dirty="0"/>
          </a:p>
          <a:p>
            <a:pPr marL="342900" indent="-342900">
              <a:lnSpc>
                <a:spcPct val="100000"/>
              </a:lnSpc>
              <a:buFont typeface="+mj-lt"/>
              <a:buAutoNum type="arabicPeriod"/>
            </a:pPr>
            <a:r>
              <a:rPr lang="en-US" sz="2600" dirty="0"/>
              <a:t>Generate health event report with basic initial information</a:t>
            </a:r>
          </a:p>
          <a:p>
            <a:pPr marL="342900" indent="-342900">
              <a:lnSpc>
                <a:spcPct val="100000"/>
              </a:lnSpc>
              <a:buFont typeface="+mj-lt"/>
              <a:buAutoNum type="arabicPeriod"/>
            </a:pPr>
            <a:endParaRPr lang="en-US" sz="1700" dirty="0"/>
          </a:p>
          <a:p>
            <a:pPr marL="342900" indent="-342900">
              <a:lnSpc>
                <a:spcPct val="100000"/>
              </a:lnSpc>
              <a:buFont typeface="+mj-lt"/>
              <a:buAutoNum type="arabicPeriod"/>
            </a:pPr>
            <a:r>
              <a:rPr lang="en-US" sz="2600" dirty="0"/>
              <a:t>Assess if a signal is an event of interest</a:t>
            </a:r>
          </a:p>
          <a:p>
            <a:pPr marL="514350" indent="-514350">
              <a:lnSpc>
                <a:spcPct val="100000"/>
              </a:lnSpc>
              <a:buFont typeface="+mj-lt"/>
              <a:buAutoNum type="arabicPeriod"/>
            </a:pPr>
            <a:endParaRPr lang="en-US" sz="2600" dirty="0"/>
          </a:p>
          <a:p>
            <a:pPr marL="342900" indent="-342900">
              <a:lnSpc>
                <a:spcPct val="100000"/>
              </a:lnSpc>
              <a:buFont typeface="+mj-lt"/>
              <a:buAutoNum type="arabicPeriod"/>
            </a:pPr>
            <a:r>
              <a:rPr lang="en-US" sz="2600" dirty="0"/>
              <a:t>Verify the event</a:t>
            </a:r>
          </a:p>
          <a:p>
            <a:pPr marL="342900" indent="-342900">
              <a:lnSpc>
                <a:spcPct val="100000"/>
              </a:lnSpc>
              <a:buFont typeface="+mj-lt"/>
              <a:buAutoNum type="arabicPeriod"/>
            </a:pPr>
            <a:endParaRPr lang="en-US" sz="1700" dirty="0"/>
          </a:p>
          <a:p>
            <a:pPr marL="342900" indent="-342900">
              <a:lnSpc>
                <a:spcPct val="100000"/>
              </a:lnSpc>
              <a:buFont typeface="+mj-lt"/>
              <a:buAutoNum type="arabicPeriod"/>
            </a:pPr>
            <a:r>
              <a:rPr lang="en-US" sz="2600" dirty="0"/>
              <a:t>Assess the risk posed by event </a:t>
            </a:r>
          </a:p>
          <a:p>
            <a:pPr marL="342900" indent="-342900">
              <a:lnSpc>
                <a:spcPct val="100000"/>
              </a:lnSpc>
              <a:buFont typeface="+mj-lt"/>
              <a:buAutoNum type="arabicPeriod"/>
            </a:pPr>
            <a:endParaRPr lang="en-US" sz="1700" dirty="0"/>
          </a:p>
          <a:p>
            <a:pPr marL="342900" indent="-342900">
              <a:lnSpc>
                <a:spcPct val="100000"/>
              </a:lnSpc>
              <a:buFont typeface="+mj-lt"/>
              <a:buAutoNum type="arabicPeriod"/>
            </a:pPr>
            <a:r>
              <a:rPr lang="en-US" sz="2600" dirty="0"/>
              <a:t>Communicate </a:t>
            </a:r>
          </a:p>
          <a:p>
            <a:pPr marL="342900" indent="-342900">
              <a:lnSpc>
                <a:spcPct val="100000"/>
              </a:lnSpc>
              <a:buFont typeface="+mj-lt"/>
              <a:buAutoNum type="arabicPeriod"/>
            </a:pPr>
            <a:endParaRPr lang="en-US" sz="1700" dirty="0"/>
          </a:p>
          <a:p>
            <a:pPr marL="342900" indent="-342900">
              <a:lnSpc>
                <a:spcPct val="100000"/>
              </a:lnSpc>
              <a:buFont typeface="+mj-lt"/>
              <a:buAutoNum type="arabicPeriod"/>
            </a:pPr>
            <a:r>
              <a:rPr lang="en-US" sz="2600" dirty="0"/>
              <a:t>Response (as indicated)</a:t>
            </a:r>
          </a:p>
          <a:p>
            <a:pPr marL="0" indent="0">
              <a:buNone/>
            </a:pPr>
            <a:endParaRPr lang="en-US" sz="2400" dirty="0">
              <a:hlinkClick r:id="rId3"/>
            </a:endParaRPr>
          </a:p>
          <a:p>
            <a:pPr marL="0" indent="0">
              <a:buNone/>
            </a:pPr>
            <a:r>
              <a:rPr lang="en-US" sz="1400" u="sng" dirty="0">
                <a:hlinkClick r:id="rId3"/>
              </a:rPr>
              <a:t>http://www.who.int/ihr/publications/WHO_HSE_GCR_LYO_2014.4/en/</a:t>
            </a:r>
            <a:endParaRPr lang="en-US" sz="1400" u="sng" dirty="0"/>
          </a:p>
        </p:txBody>
      </p:sp>
      <p:pic>
        <p:nvPicPr>
          <p:cNvPr id="3" name="Picture 2">
            <a:extLst>
              <a:ext uri="{FF2B5EF4-FFF2-40B4-BE49-F238E27FC236}">
                <a16:creationId xmlns:a16="http://schemas.microsoft.com/office/drawing/2014/main" id="{60AD9568-F0CC-4C1A-A0CA-279A9479C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785" y="3256822"/>
            <a:ext cx="2839351" cy="2839351"/>
          </a:xfrm>
          <a:prstGeom prst="rect">
            <a:avLst/>
          </a:prstGeom>
        </p:spPr>
      </p:pic>
    </p:spTree>
    <p:extLst>
      <p:ext uri="{BB962C8B-B14F-4D97-AF65-F5344CB8AC3E}">
        <p14:creationId xmlns:p14="http://schemas.microsoft.com/office/powerpoint/2010/main" val="145762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7"/>
          <p:cNvSpPr txBox="1"/>
          <p:nvPr/>
        </p:nvSpPr>
        <p:spPr>
          <a:xfrm>
            <a:off x="326269" y="1364068"/>
            <a:ext cx="8763000" cy="4894263"/>
          </a:xfrm>
          <a:prstGeom prst="rect">
            <a:avLst/>
          </a:prstGeom>
          <a:solidFill>
            <a:schemeClr val="tx2">
              <a:lumMod val="20000"/>
              <a:lumOff val="80000"/>
            </a:schemeClr>
          </a:solidFill>
        </p:spPr>
        <p:txBody>
          <a:bodyPr>
            <a:spAutoFit/>
          </a:bodyPr>
          <a:lstStyle/>
          <a:p>
            <a:pPr>
              <a:defRPr/>
            </a:pPr>
            <a:r>
              <a:rPr lang="en-US" sz="2800" b="1" dirty="0">
                <a:latin typeface="+mj-lt"/>
              </a:rPr>
              <a:t>UNUSUAL </a:t>
            </a:r>
            <a:r>
              <a:rPr lang="en-US" altLang="en-US" sz="2800" dirty="0">
                <a:solidFill>
                  <a:srgbClr val="000000"/>
                </a:solidFill>
              </a:rPr>
              <a:t>Severe Respiratory Illness</a:t>
            </a:r>
            <a:endParaRPr lang="en-US" sz="2800" b="1" dirty="0">
              <a:latin typeface="+mj-lt"/>
            </a:endParaRPr>
          </a:p>
          <a:p>
            <a:pPr eaLnBrk="1" hangingPunct="1">
              <a:defRPr/>
            </a:pPr>
            <a:endParaRPr lang="en-US" sz="1000" b="1" dirty="0">
              <a:latin typeface="+mj-lt"/>
            </a:endParaRPr>
          </a:p>
          <a:p>
            <a:pPr eaLnBrk="1" hangingPunct="1">
              <a:defRPr/>
            </a:pPr>
            <a:endParaRPr lang="en-US" sz="2800" b="1" dirty="0">
              <a:latin typeface="+mj-lt"/>
            </a:endParaRPr>
          </a:p>
          <a:p>
            <a:pPr eaLnBrk="1" hangingPunct="1">
              <a:defRPr/>
            </a:pPr>
            <a:r>
              <a:rPr lang="en-US" sz="2800" b="1" dirty="0">
                <a:latin typeface="+mj-lt"/>
              </a:rPr>
              <a:t> </a:t>
            </a:r>
          </a:p>
          <a:p>
            <a:pPr eaLnBrk="1" hangingPunct="1">
              <a:defRPr/>
            </a:pPr>
            <a:endParaRPr lang="en-US" sz="600" b="1" dirty="0">
              <a:latin typeface="+mj-lt"/>
            </a:endParaRPr>
          </a:p>
          <a:p>
            <a:pPr eaLnBrk="1" hangingPunct="1">
              <a:defRPr/>
            </a:pPr>
            <a:r>
              <a:rPr lang="es-ES" sz="800" dirty="0">
                <a:latin typeface="+mj-lt"/>
              </a:rPr>
              <a:t>   </a:t>
            </a:r>
          </a:p>
          <a:p>
            <a:pPr eaLnBrk="1" hangingPunct="1">
              <a:defRPr/>
            </a:pPr>
            <a:r>
              <a:rPr lang="es-ES" sz="2000" dirty="0">
                <a:latin typeface="+mj-lt"/>
              </a:rPr>
              <a:t>                </a:t>
            </a:r>
          </a:p>
          <a:p>
            <a:pPr eaLnBrk="1" hangingPunct="1">
              <a:defRPr/>
            </a:pPr>
            <a:r>
              <a:rPr lang="es-ES" sz="2000" b="1" dirty="0">
                <a:latin typeface="+mj-lt"/>
              </a:rPr>
              <a:t>                </a:t>
            </a:r>
          </a:p>
          <a:p>
            <a:pPr eaLnBrk="1" hangingPunct="1">
              <a:defRPr/>
            </a:pPr>
            <a:r>
              <a:rPr lang="es-ES" sz="2000" b="1" dirty="0">
                <a:latin typeface="+mj-lt"/>
              </a:rPr>
              <a:t> </a:t>
            </a:r>
            <a:r>
              <a:rPr lang="es-ES" dirty="0">
                <a:latin typeface="+mj-lt"/>
              </a:rPr>
              <a:t>                          </a:t>
            </a:r>
          </a:p>
          <a:p>
            <a:pPr eaLnBrk="1" hangingPunct="1">
              <a:defRPr/>
            </a:pPr>
            <a:r>
              <a:rPr lang="es-ES" dirty="0">
                <a:latin typeface="+mj-lt"/>
              </a:rPr>
              <a:t>                   </a:t>
            </a:r>
          </a:p>
          <a:p>
            <a:pPr eaLnBrk="1" hangingPunct="1">
              <a:defRPr/>
            </a:pPr>
            <a:r>
              <a:rPr lang="es-ES" dirty="0">
                <a:latin typeface="+mj-lt"/>
              </a:rPr>
              <a:t>                 </a:t>
            </a:r>
          </a:p>
          <a:p>
            <a:pPr eaLnBrk="1" hangingPunct="1">
              <a:defRPr/>
            </a:pPr>
            <a:r>
              <a:rPr lang="es-ES" dirty="0">
                <a:latin typeface="+mj-lt"/>
              </a:rPr>
              <a:t>              </a:t>
            </a:r>
          </a:p>
          <a:p>
            <a:pPr eaLnBrk="1" hangingPunct="1">
              <a:defRPr/>
            </a:pPr>
            <a:endParaRPr lang="es-ES" dirty="0">
              <a:latin typeface="+mj-lt"/>
            </a:endParaRPr>
          </a:p>
          <a:p>
            <a:pPr eaLnBrk="1" hangingPunct="1">
              <a:defRPr/>
            </a:pPr>
            <a:endParaRPr lang="es-ES" dirty="0">
              <a:latin typeface="+mj-lt"/>
            </a:endParaRPr>
          </a:p>
          <a:p>
            <a:pPr eaLnBrk="1" hangingPunct="1">
              <a:defRPr/>
            </a:pPr>
            <a:endParaRPr lang="es-ES" dirty="0">
              <a:latin typeface="+mj-lt"/>
            </a:endParaRPr>
          </a:p>
          <a:p>
            <a:pPr eaLnBrk="1" hangingPunct="1">
              <a:defRPr/>
            </a:pPr>
            <a:endParaRPr lang="es-ES" dirty="0">
              <a:latin typeface="+mj-lt"/>
            </a:endParaRPr>
          </a:p>
          <a:p>
            <a:pPr eaLnBrk="1" hangingPunct="1">
              <a:defRPr/>
            </a:pPr>
            <a:r>
              <a:rPr lang="es-ES" dirty="0">
                <a:latin typeface="+mj-lt"/>
              </a:rPr>
              <a:t>                 </a:t>
            </a:r>
          </a:p>
        </p:txBody>
      </p:sp>
      <p:sp>
        <p:nvSpPr>
          <p:cNvPr id="88074" name="20 Rectángulo"/>
          <p:cNvSpPr>
            <a:spLocks noChangeArrowheads="1"/>
          </p:cNvSpPr>
          <p:nvPr/>
        </p:nvSpPr>
        <p:spPr bwMode="auto">
          <a:xfrm>
            <a:off x="5736816" y="5484537"/>
            <a:ext cx="327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0000"/>
                </a:solidFill>
                <a:latin typeface="+mj-lt"/>
              </a:rPr>
              <a:t>Unexplained illness in a health worker who attends to patients with respiratory disease</a:t>
            </a:r>
            <a:endParaRPr lang="en-US" altLang="en-US" sz="1800" dirty="0">
              <a:latin typeface="+mj-lt"/>
            </a:endParaRPr>
          </a:p>
        </p:txBody>
      </p:sp>
      <p:sp>
        <p:nvSpPr>
          <p:cNvPr id="88076" name="22 Rectángulo"/>
          <p:cNvSpPr>
            <a:spLocks noChangeArrowheads="1"/>
          </p:cNvSpPr>
          <p:nvPr/>
        </p:nvSpPr>
        <p:spPr bwMode="auto">
          <a:xfrm>
            <a:off x="6117816" y="3420332"/>
            <a:ext cx="289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solidFill>
                  <a:srgbClr val="000000"/>
                </a:solidFill>
                <a:latin typeface="+mj-lt"/>
              </a:rPr>
              <a:t>Occurring in person(s) with contact with sick animals </a:t>
            </a:r>
            <a:r>
              <a:rPr lang="en-US" altLang="en-US" sz="1800" b="1" dirty="0">
                <a:latin typeface="+mj-lt"/>
              </a:rPr>
              <a:t>or who works with animals  </a:t>
            </a:r>
          </a:p>
        </p:txBody>
      </p:sp>
      <p:sp>
        <p:nvSpPr>
          <p:cNvPr id="88077" name="23 Rectángulo"/>
          <p:cNvSpPr>
            <a:spLocks noChangeArrowheads="1"/>
          </p:cNvSpPr>
          <p:nvPr/>
        </p:nvSpPr>
        <p:spPr bwMode="auto">
          <a:xfrm>
            <a:off x="1138238" y="4710420"/>
            <a:ext cx="350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latin typeface="+mj-lt"/>
              </a:rPr>
              <a:t>Cases in people who have traveled to areas where virus circulation has pandemic potential </a:t>
            </a:r>
          </a:p>
        </p:txBody>
      </p:sp>
      <p:sp>
        <p:nvSpPr>
          <p:cNvPr id="23" name="1 Título"/>
          <p:cNvSpPr txBox="1">
            <a:spLocks/>
          </p:cNvSpPr>
          <p:nvPr/>
        </p:nvSpPr>
        <p:spPr>
          <a:xfrm>
            <a:off x="145641" y="504311"/>
            <a:ext cx="8448675" cy="647700"/>
          </a:xfrm>
          <a:prstGeom prst="rect">
            <a:avLst/>
          </a:prstGeom>
        </p:spPr>
        <p:txBody>
          <a:bodyPr lIns="0" rIns="0"/>
          <a:lstStyle/>
          <a:p>
            <a:pPr eaLnBrk="1" fontAlgn="auto" hangingPunct="1">
              <a:spcAft>
                <a:spcPts val="0"/>
              </a:spcAft>
              <a:defRPr/>
            </a:pPr>
            <a:r>
              <a:rPr lang="en-US" sz="2800" b="1" dirty="0">
                <a:solidFill>
                  <a:srgbClr val="0070C0"/>
                </a:solidFill>
                <a:latin typeface="+mj-lt"/>
                <a:ea typeface="+mj-ea"/>
                <a:cs typeface="Times New Roman" panose="02020603050405020304" pitchFamily="18" charset="0"/>
              </a:rPr>
              <a:t>EBS Step 1: Define events of interest that should be reported</a:t>
            </a:r>
          </a:p>
        </p:txBody>
      </p:sp>
      <p:sp>
        <p:nvSpPr>
          <p:cNvPr id="22" name="Rectangle 21"/>
          <p:cNvSpPr/>
          <p:nvPr/>
        </p:nvSpPr>
        <p:spPr>
          <a:xfrm>
            <a:off x="145641" y="6393689"/>
            <a:ext cx="3345788" cy="230832"/>
          </a:xfrm>
          <a:prstGeom prst="rect">
            <a:avLst/>
          </a:prstGeom>
        </p:spPr>
        <p:txBody>
          <a:bodyPr wrap="none">
            <a:spAutoFit/>
          </a:bodyPr>
          <a:lstStyle/>
          <a:p>
            <a:r>
              <a:rPr lang="en-US" sz="900" b="1" dirty="0"/>
              <a:t>Influenza virus image CDC/ Dr. Erskine. L. Palmer; Dr. M. L. Martin</a:t>
            </a:r>
          </a:p>
        </p:txBody>
      </p:sp>
      <p:sp>
        <p:nvSpPr>
          <p:cNvPr id="24" name="21 Rectángulo"/>
          <p:cNvSpPr>
            <a:spLocks noChangeArrowheads="1"/>
          </p:cNvSpPr>
          <p:nvPr/>
        </p:nvSpPr>
        <p:spPr bwMode="auto">
          <a:xfrm>
            <a:off x="1278255" y="3451677"/>
            <a:ext cx="335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0000"/>
                </a:solidFill>
                <a:latin typeface="+mj-lt"/>
              </a:rPr>
              <a:t>From influenza viruses that are not circulating in humans</a:t>
            </a:r>
          </a:p>
        </p:txBody>
      </p:sp>
      <p:sp>
        <p:nvSpPr>
          <p:cNvPr id="25" name="28 Rectángulo"/>
          <p:cNvSpPr>
            <a:spLocks noChangeArrowheads="1"/>
          </p:cNvSpPr>
          <p:nvPr/>
        </p:nvSpPr>
        <p:spPr bwMode="auto">
          <a:xfrm>
            <a:off x="1447800" y="220980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0000"/>
                </a:solidFill>
                <a:latin typeface="+mj-lt"/>
              </a:rPr>
              <a:t>Severe disease in an otherwise young and healthy person</a:t>
            </a:r>
            <a:endParaRPr lang="en-US" altLang="en-US" sz="1800" b="1" dirty="0">
              <a:solidFill>
                <a:srgbClr val="FF0000"/>
              </a:solidFill>
              <a:latin typeface="+mj-lt"/>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16" y="3516049"/>
            <a:ext cx="969102" cy="827613"/>
          </a:xfrm>
          <a:prstGeom prst="rect">
            <a:avLst/>
          </a:prstGeom>
        </p:spPr>
      </p:pic>
      <p:pic>
        <p:nvPicPr>
          <p:cNvPr id="3" name="Picture 2">
            <a:extLst>
              <a:ext uri="{FF2B5EF4-FFF2-40B4-BE49-F238E27FC236}">
                <a16:creationId xmlns:a16="http://schemas.microsoft.com/office/drawing/2014/main" id="{CD294FE0-D88B-47E6-A4CE-4F7728423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9978" y="3368576"/>
            <a:ext cx="1817376" cy="1235815"/>
          </a:xfrm>
          <a:prstGeom prst="rect">
            <a:avLst/>
          </a:prstGeom>
        </p:spPr>
      </p:pic>
      <p:pic>
        <p:nvPicPr>
          <p:cNvPr id="5" name="Picture 4">
            <a:extLst>
              <a:ext uri="{FF2B5EF4-FFF2-40B4-BE49-F238E27FC236}">
                <a16:creationId xmlns:a16="http://schemas.microsoft.com/office/drawing/2014/main" id="{8B7547C1-F786-4E83-A1B2-A4C4E459DC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88" y="2145893"/>
            <a:ext cx="1246407" cy="827614"/>
          </a:xfrm>
          <a:prstGeom prst="rect">
            <a:avLst/>
          </a:prstGeom>
        </p:spPr>
      </p:pic>
      <p:pic>
        <p:nvPicPr>
          <p:cNvPr id="7" name="Picture 6">
            <a:extLst>
              <a:ext uri="{FF2B5EF4-FFF2-40B4-BE49-F238E27FC236}">
                <a16:creationId xmlns:a16="http://schemas.microsoft.com/office/drawing/2014/main" id="{684D9298-BB3F-4143-BE91-90AD15FB5B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7598" y="5484537"/>
            <a:ext cx="1808439" cy="1208037"/>
          </a:xfrm>
          <a:prstGeom prst="rect">
            <a:avLst/>
          </a:prstGeom>
        </p:spPr>
      </p:pic>
      <p:pic>
        <p:nvPicPr>
          <p:cNvPr id="9" name="Picture 8">
            <a:extLst>
              <a:ext uri="{FF2B5EF4-FFF2-40B4-BE49-F238E27FC236}">
                <a16:creationId xmlns:a16="http://schemas.microsoft.com/office/drawing/2014/main" id="{B85A29AF-C46B-4F4A-B75D-338E19F586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650" t="21842" r="19378" b="16565"/>
          <a:stretch/>
        </p:blipFill>
        <p:spPr>
          <a:xfrm>
            <a:off x="41668" y="4592998"/>
            <a:ext cx="1099763" cy="1148641"/>
          </a:xfrm>
          <a:prstGeom prst="rect">
            <a:avLst/>
          </a:prstGeom>
        </p:spPr>
      </p:pic>
      <p:pic>
        <p:nvPicPr>
          <p:cNvPr id="11" name="Picture 10">
            <a:extLst>
              <a:ext uri="{FF2B5EF4-FFF2-40B4-BE49-F238E27FC236}">
                <a16:creationId xmlns:a16="http://schemas.microsoft.com/office/drawing/2014/main" id="{C82B33A5-0864-4EEE-ABA2-341831B470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5937" y="1487424"/>
            <a:ext cx="1589186" cy="1589186"/>
          </a:xfrm>
          <a:prstGeom prst="rect">
            <a:avLst/>
          </a:prstGeom>
        </p:spPr>
      </p:pic>
    </p:spTree>
    <p:extLst>
      <p:ext uri="{BB962C8B-B14F-4D97-AF65-F5344CB8AC3E}">
        <p14:creationId xmlns:p14="http://schemas.microsoft.com/office/powerpoint/2010/main" val="92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0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4" grpId="0"/>
      <p:bldP spid="88076" grpId="0"/>
      <p:bldP spid="88077"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8803" y="556116"/>
            <a:ext cx="8262938" cy="4370427"/>
          </a:xfrm>
          <a:prstGeom prst="rect">
            <a:avLst/>
          </a:prstGeom>
          <a:solidFill>
            <a:schemeClr val="tx2">
              <a:lumMod val="20000"/>
              <a:lumOff val="80000"/>
            </a:schemeClr>
          </a:solidFill>
        </p:spPr>
        <p:txBody>
          <a:bodyPr>
            <a:spAutoFit/>
          </a:bodyPr>
          <a:lstStyle/>
          <a:p>
            <a:pPr eaLnBrk="1" hangingPunct="1">
              <a:defRPr/>
            </a:pPr>
            <a:r>
              <a:rPr lang="en-US" sz="2800" b="1" dirty="0">
                <a:solidFill>
                  <a:srgbClr val="0070C0"/>
                </a:solidFill>
              </a:rPr>
              <a:t>Unusual Disease Clusters (Outbreaks):</a:t>
            </a:r>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r>
              <a:rPr lang="en-US" sz="2800" b="1" dirty="0"/>
              <a:t> </a:t>
            </a:r>
          </a:p>
          <a:p>
            <a:pPr eaLnBrk="1" hangingPunct="1">
              <a:defRPr/>
            </a:pPr>
            <a:endParaRPr lang="en-US" sz="600" b="1" dirty="0"/>
          </a:p>
          <a:p>
            <a:pPr eaLnBrk="1" hangingPunct="1">
              <a:defRPr/>
            </a:pPr>
            <a:endParaRPr lang="en-US" sz="2000" dirty="0"/>
          </a:p>
          <a:p>
            <a:pPr eaLnBrk="1" hangingPunct="1">
              <a:defRPr/>
            </a:pPr>
            <a:endParaRPr lang="es-ES" sz="2800" b="1" dirty="0"/>
          </a:p>
          <a:p>
            <a:pPr eaLnBrk="1" hangingPunct="1">
              <a:defRPr/>
            </a:pPr>
            <a:endParaRPr lang="es-ES" sz="2800" b="1" dirty="0"/>
          </a:p>
          <a:p>
            <a:pPr eaLnBrk="1" hangingPunct="1">
              <a:defRPr/>
            </a:pPr>
            <a:endParaRPr lang="es-ES" sz="2800" b="1" dirty="0"/>
          </a:p>
        </p:txBody>
      </p:sp>
      <p:sp>
        <p:nvSpPr>
          <p:cNvPr id="90116" name="12 Rectángulo"/>
          <p:cNvSpPr>
            <a:spLocks noChangeArrowheads="1"/>
          </p:cNvSpPr>
          <p:nvPr/>
        </p:nvSpPr>
        <p:spPr bwMode="auto">
          <a:xfrm>
            <a:off x="141922" y="1291256"/>
            <a:ext cx="50039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spcBef>
                <a:spcPct val="0"/>
              </a:spcBef>
            </a:pPr>
            <a:r>
              <a:rPr lang="en-US" altLang="en-US" sz="2400" b="1" dirty="0">
                <a:latin typeface="+mn-lt"/>
              </a:rPr>
              <a:t>Two or more SARI or hospitalized </a:t>
            </a:r>
            <a:r>
              <a:rPr lang="en-US" altLang="en-US" sz="2400" b="1" dirty="0">
                <a:solidFill>
                  <a:srgbClr val="000000"/>
                </a:solidFill>
                <a:latin typeface="+mn-lt"/>
              </a:rPr>
              <a:t>pneumonia cases in members of the same family, social group or workplace (within 2 weeks)</a:t>
            </a:r>
          </a:p>
        </p:txBody>
      </p:sp>
      <p:sp>
        <p:nvSpPr>
          <p:cNvPr id="8" name="TextBox 7"/>
          <p:cNvSpPr txBox="1"/>
          <p:nvPr/>
        </p:nvSpPr>
        <p:spPr>
          <a:xfrm>
            <a:off x="141922" y="3195161"/>
            <a:ext cx="3965576" cy="3693319"/>
          </a:xfrm>
          <a:prstGeom prst="rect">
            <a:avLst/>
          </a:prstGeom>
          <a:noFill/>
        </p:spPr>
        <p:txBody>
          <a:bodyPr wrap="square">
            <a:spAutoFit/>
          </a:bodyPr>
          <a:lstStyle/>
          <a:p>
            <a:pPr eaLnBrk="1" hangingPunct="1">
              <a:defRPr/>
            </a:pPr>
            <a:r>
              <a:rPr lang="en-US" sz="2800" b="1" dirty="0"/>
              <a:t> </a:t>
            </a:r>
            <a:r>
              <a:rPr lang="en-US" sz="2800" b="1" dirty="0">
                <a:solidFill>
                  <a:srgbClr val="0070C0"/>
                </a:solidFill>
              </a:rPr>
              <a:t>Other Events of Interest:</a:t>
            </a:r>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endParaRPr lang="en-US" sz="2800" b="1" dirty="0"/>
          </a:p>
          <a:p>
            <a:pPr eaLnBrk="1" hangingPunct="1">
              <a:defRPr/>
            </a:pPr>
            <a:endParaRPr lang="en-US" sz="500" b="1" dirty="0"/>
          </a:p>
          <a:p>
            <a:pPr eaLnBrk="1" hangingPunct="1">
              <a:buFont typeface="Wingdings" pitchFamily="2" charset="2"/>
              <a:buChar char="ü"/>
              <a:defRPr/>
            </a:pPr>
            <a:endParaRPr lang="es-ES" sz="500" dirty="0"/>
          </a:p>
        </p:txBody>
      </p:sp>
      <p:sp>
        <p:nvSpPr>
          <p:cNvPr id="9" name="7 Rectángulo"/>
          <p:cNvSpPr>
            <a:spLocks noChangeArrowheads="1"/>
          </p:cNvSpPr>
          <p:nvPr/>
        </p:nvSpPr>
        <p:spPr bwMode="auto">
          <a:xfrm>
            <a:off x="3048759" y="3979050"/>
            <a:ext cx="601904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ts val="0"/>
              </a:spcBef>
              <a:spcAft>
                <a:spcPts val="600"/>
              </a:spcAft>
            </a:pPr>
            <a:r>
              <a:rPr lang="en-US" altLang="en-US" sz="2400" b="1" dirty="0">
                <a:solidFill>
                  <a:srgbClr val="000000"/>
                </a:solidFill>
                <a:latin typeface="+mj-lt"/>
                <a:ea typeface="Segoe UI Symbol" panose="020B0502040204020203" pitchFamily="34" charset="0"/>
              </a:rPr>
              <a:t>Respiratory event that raises concern, fear or alarm in the community</a:t>
            </a:r>
          </a:p>
          <a:p>
            <a:pPr marL="342900" indent="-342900">
              <a:spcBef>
                <a:spcPts val="0"/>
              </a:spcBef>
              <a:spcAft>
                <a:spcPts val="600"/>
              </a:spcAft>
            </a:pPr>
            <a:r>
              <a:rPr lang="en-US" altLang="en-US" sz="2400" b="1" dirty="0">
                <a:solidFill>
                  <a:srgbClr val="000000"/>
                </a:solidFill>
                <a:latin typeface="+mj-lt"/>
                <a:ea typeface="Segoe UI Symbol" panose="020B0502040204020203" pitchFamily="34" charset="0"/>
              </a:rPr>
              <a:t>Unexplained, unusual death that raises concern in community</a:t>
            </a:r>
            <a:endParaRPr lang="en-US" altLang="en-US" sz="2400" b="1" dirty="0">
              <a:solidFill>
                <a:srgbClr val="FF0000"/>
              </a:solidFill>
              <a:latin typeface="+mj-lt"/>
              <a:ea typeface="Segoe UI Symbol" panose="020B0502040204020203" pitchFamily="34" charset="0"/>
            </a:endParaRPr>
          </a:p>
          <a:p>
            <a:pPr marL="342900" indent="-342900">
              <a:spcBef>
                <a:spcPts val="0"/>
              </a:spcBef>
              <a:spcAft>
                <a:spcPts val="600"/>
              </a:spcAft>
            </a:pPr>
            <a:r>
              <a:rPr lang="en-US" altLang="en-US" sz="2400" b="1" dirty="0">
                <a:solidFill>
                  <a:srgbClr val="000000"/>
                </a:solidFill>
                <a:latin typeface="+mj-lt"/>
                <a:ea typeface="Segoe UI Symbol" panose="020B0502040204020203" pitchFamily="34" charset="0"/>
              </a:rPr>
              <a:t>Outbreaks of death or illness in poultry or other animals</a:t>
            </a:r>
            <a:endParaRPr lang="en-US" altLang="en-US" sz="2400" b="1" dirty="0">
              <a:latin typeface="+mj-lt"/>
              <a:ea typeface="Segoe UI Symbol" panose="020B0502040204020203" pitchFamily="34" charset="0"/>
            </a:endParaRPr>
          </a:p>
        </p:txBody>
      </p:sp>
      <p:pic>
        <p:nvPicPr>
          <p:cNvPr id="11" name="Picture 10">
            <a:extLst>
              <a:ext uri="{FF2B5EF4-FFF2-40B4-BE49-F238E27FC236}">
                <a16:creationId xmlns:a16="http://schemas.microsoft.com/office/drawing/2014/main" id="{6E5E06BB-18D2-4A71-B92E-9E8FFBFDE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896" y="1291256"/>
            <a:ext cx="2385223" cy="2385223"/>
          </a:xfrm>
          <a:prstGeom prst="rect">
            <a:avLst/>
          </a:prstGeom>
        </p:spPr>
      </p:pic>
      <p:pic>
        <p:nvPicPr>
          <p:cNvPr id="3" name="Picture 2">
            <a:extLst>
              <a:ext uri="{FF2B5EF4-FFF2-40B4-BE49-F238E27FC236}">
                <a16:creationId xmlns:a16="http://schemas.microsoft.com/office/drawing/2014/main" id="{2F155DD2-9691-4B78-8DD2-31C7197A5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03" y="4399142"/>
            <a:ext cx="2929956" cy="1957210"/>
          </a:xfrm>
          <a:prstGeom prst="rect">
            <a:avLst/>
          </a:prstGeom>
        </p:spPr>
      </p:pic>
    </p:spTree>
    <p:extLst>
      <p:ext uri="{BB962C8B-B14F-4D97-AF65-F5344CB8AC3E}">
        <p14:creationId xmlns:p14="http://schemas.microsoft.com/office/powerpoint/2010/main" val="57495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604020"/>
            <a:ext cx="8543418" cy="567298"/>
          </a:xfrm>
        </p:spPr>
        <p:txBody>
          <a:bodyPr>
            <a:noAutofit/>
          </a:bodyPr>
          <a:lstStyle/>
          <a:p>
            <a:r>
              <a:rPr lang="en-US" sz="3200">
                <a:solidFill>
                  <a:srgbClr val="0070C0"/>
                </a:solidFill>
              </a:rPr>
              <a:t>Learning Objectives</a:t>
            </a:r>
            <a:endParaRPr lang="en-US" sz="3200" dirty="0">
              <a:solidFill>
                <a:srgbClr val="0070C0"/>
              </a:solidFill>
            </a:endParaRPr>
          </a:p>
        </p:txBody>
      </p:sp>
      <p:sp>
        <p:nvSpPr>
          <p:cNvPr id="3" name="Content Placeholder 2"/>
          <p:cNvSpPr>
            <a:spLocks noGrp="1"/>
          </p:cNvSpPr>
          <p:nvPr>
            <p:ph idx="1"/>
          </p:nvPr>
        </p:nvSpPr>
        <p:spPr>
          <a:xfrm>
            <a:off x="622352" y="1493927"/>
            <a:ext cx="8229600" cy="5364073"/>
          </a:xfrm>
        </p:spPr>
        <p:txBody>
          <a:bodyPr>
            <a:normAutofit/>
          </a:bodyPr>
          <a:lstStyle/>
          <a:p>
            <a:r>
              <a:rPr lang="en-US" sz="2800"/>
              <a:t>Describe the purpose and rationale for conducting surveillance for respiratory events</a:t>
            </a:r>
          </a:p>
          <a:p>
            <a:r>
              <a:rPr lang="en-US" sz="2800"/>
              <a:t>Explain the principles of event- and indicator-based surveillance</a:t>
            </a:r>
          </a:p>
          <a:p>
            <a:r>
              <a:rPr lang="en-US" sz="2800"/>
              <a:t>Define what constitutes an “event” </a:t>
            </a:r>
          </a:p>
          <a:p>
            <a:r>
              <a:rPr lang="en-US" sz="2800"/>
              <a:t>Outline the steps in an event-based surveillance system</a:t>
            </a:r>
          </a:p>
          <a:p>
            <a:r>
              <a:rPr lang="en-US" sz="2800"/>
              <a:t>Discuss the elements of successful event-based surveillance</a:t>
            </a:r>
          </a:p>
          <a:p>
            <a:endParaRPr lang="en-US" sz="2800" dirty="0"/>
          </a:p>
        </p:txBody>
      </p:sp>
    </p:spTree>
    <p:extLst>
      <p:ext uri="{BB962C8B-B14F-4D97-AF65-F5344CB8AC3E}">
        <p14:creationId xmlns:p14="http://schemas.microsoft.com/office/powerpoint/2010/main" val="5822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4" y="0"/>
            <a:ext cx="8543418" cy="567297"/>
          </a:xfrm>
        </p:spPr>
        <p:txBody>
          <a:bodyPr/>
          <a:lstStyle/>
          <a:p>
            <a:r>
              <a:rPr lang="en-US" dirty="0"/>
              <a:t> Discussion Question #2:</a:t>
            </a:r>
          </a:p>
        </p:txBody>
      </p:sp>
      <p:sp>
        <p:nvSpPr>
          <p:cNvPr id="3" name="Content Placeholder 2"/>
          <p:cNvSpPr>
            <a:spLocks noGrp="1"/>
          </p:cNvSpPr>
          <p:nvPr>
            <p:ph idx="1"/>
          </p:nvPr>
        </p:nvSpPr>
        <p:spPr>
          <a:xfrm>
            <a:off x="643406" y="1767690"/>
            <a:ext cx="8229600" cy="4525963"/>
          </a:xfrm>
        </p:spPr>
        <p:txBody>
          <a:bodyPr>
            <a:normAutofit/>
          </a:bodyPr>
          <a:lstStyle/>
          <a:p>
            <a:pPr marL="0" indent="0">
              <a:buNone/>
            </a:pPr>
            <a:r>
              <a:rPr lang="en-US" sz="2800" dirty="0"/>
              <a:t>Should all possible events be included in EBS in all countries?</a:t>
            </a:r>
          </a:p>
          <a:p>
            <a:pPr marL="0" indent="0">
              <a:buNone/>
            </a:pPr>
            <a:endParaRPr lang="en-US" altLang="en-US" sz="2800" dirty="0"/>
          </a:p>
          <a:p>
            <a:pPr marL="0" indent="0">
              <a:buNone/>
            </a:pPr>
            <a:r>
              <a:rPr lang="en-US" altLang="en-US" sz="2800" dirty="0"/>
              <a:t>Why or why not? </a:t>
            </a:r>
          </a:p>
        </p:txBody>
      </p:sp>
      <p:pic>
        <p:nvPicPr>
          <p:cNvPr id="9" name="Picture 8"/>
          <p:cNvPicPr>
            <a:picLocks noChangeAspect="1"/>
          </p:cNvPicPr>
          <p:nvPr/>
        </p:nvPicPr>
        <p:blipFill>
          <a:blip r:embed="rId3"/>
          <a:stretch>
            <a:fillRect/>
          </a:stretch>
        </p:blipFill>
        <p:spPr>
          <a:xfrm>
            <a:off x="84804" y="567297"/>
            <a:ext cx="2709226" cy="1200393"/>
          </a:xfrm>
          <a:prstGeom prst="rect">
            <a:avLst/>
          </a:prstGeom>
        </p:spPr>
      </p:pic>
    </p:spTree>
    <p:extLst>
      <p:ext uri="{BB962C8B-B14F-4D97-AF65-F5344CB8AC3E}">
        <p14:creationId xmlns:p14="http://schemas.microsoft.com/office/powerpoint/2010/main" val="68986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5697" y="2038350"/>
            <a:ext cx="4623641" cy="1948944"/>
          </a:xfrm>
        </p:spPr>
        <p:txBody>
          <a:bodyPr>
            <a:normAutofit/>
          </a:bodyPr>
          <a:lstStyle/>
          <a:p>
            <a:r>
              <a:rPr lang="en-US" sz="2800" dirty="0">
                <a:solidFill>
                  <a:schemeClr val="tx1"/>
                </a:solidFill>
              </a:rPr>
              <a:t>Simple communication of reportable events using plain language, pictures </a:t>
            </a:r>
            <a:r>
              <a:rPr lang="en-US" b="0" dirty="0">
                <a:solidFill>
                  <a:schemeClr val="tx1"/>
                </a:solidFill>
              </a:rPr>
              <a:t>(sample, Bangladesh)</a:t>
            </a:r>
            <a:endParaRPr lang="en-US"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136"/>
          <a:stretch/>
        </p:blipFill>
        <p:spPr>
          <a:xfrm>
            <a:off x="247571" y="1127402"/>
            <a:ext cx="4024139" cy="5057498"/>
          </a:xfrm>
          <a:prstGeom prst="rect">
            <a:avLst/>
          </a:prstGeom>
          <a:ln>
            <a:noFill/>
          </a:ln>
          <a:effectLst>
            <a:outerShdw blurRad="190500" algn="tl" rotWithShape="0">
              <a:srgbClr val="000000">
                <a:alpha val="70000"/>
              </a:srgbClr>
            </a:outerShdw>
          </a:effectLst>
        </p:spPr>
      </p:pic>
      <p:sp>
        <p:nvSpPr>
          <p:cNvPr id="7" name="Title 1"/>
          <p:cNvSpPr txBox="1">
            <a:spLocks/>
          </p:cNvSpPr>
          <p:nvPr/>
        </p:nvSpPr>
        <p:spPr>
          <a:xfrm>
            <a:off x="153988" y="381357"/>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rgbClr val="0070C0"/>
                </a:solidFill>
              </a:rPr>
              <a:t>Training EBS Participants on Reportable Events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542" y="4759890"/>
            <a:ext cx="1583178" cy="1707780"/>
          </a:xfrm>
          <a:prstGeom prst="rect">
            <a:avLst/>
          </a:prstGeom>
        </p:spPr>
      </p:pic>
    </p:spTree>
    <p:extLst>
      <p:ext uri="{BB962C8B-B14F-4D97-AF65-F5344CB8AC3E}">
        <p14:creationId xmlns:p14="http://schemas.microsoft.com/office/powerpoint/2010/main" val="309801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5696" y="1352812"/>
            <a:ext cx="4623641" cy="2055128"/>
          </a:xfrm>
        </p:spPr>
        <p:txBody>
          <a:bodyPr>
            <a:noAutofit/>
          </a:bodyPr>
          <a:lstStyle/>
          <a:p>
            <a:r>
              <a:rPr lang="en-US" sz="2800" dirty="0">
                <a:solidFill>
                  <a:schemeClr val="tx1"/>
                </a:solidFill>
              </a:rPr>
              <a:t>Simple communication of reportable events using plain language, pictures </a:t>
            </a:r>
            <a:br>
              <a:rPr lang="en-US" sz="2800" dirty="0">
                <a:solidFill>
                  <a:schemeClr val="tx1"/>
                </a:solidFill>
              </a:rPr>
            </a:br>
            <a:br>
              <a:rPr lang="en-US" dirty="0">
                <a:solidFill>
                  <a:schemeClr val="tx1"/>
                </a:solidFill>
              </a:rPr>
            </a:br>
            <a:r>
              <a:rPr lang="en-US" sz="1200" b="0" dirty="0">
                <a:solidFill>
                  <a:schemeClr val="tx1"/>
                </a:solidFill>
              </a:rPr>
              <a:t>(source: National center for Laboratory and Epidemiology, Lao PDR)</a:t>
            </a:r>
            <a:endParaRPr lang="en-US" sz="1200" dirty="0">
              <a:solidFill>
                <a:schemeClr val="tx1"/>
              </a:solidFill>
            </a:endParaRPr>
          </a:p>
        </p:txBody>
      </p:sp>
      <p:sp>
        <p:nvSpPr>
          <p:cNvPr id="7" name="Title 1"/>
          <p:cNvSpPr txBox="1">
            <a:spLocks/>
          </p:cNvSpPr>
          <p:nvPr/>
        </p:nvSpPr>
        <p:spPr>
          <a:xfrm>
            <a:off x="153988" y="524273"/>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rgbClr val="0070C0"/>
                </a:solidFill>
              </a:rPr>
              <a:t>Training EBS Participants on Reportable Events</a:t>
            </a:r>
          </a:p>
        </p:txBody>
      </p:sp>
      <p:pic>
        <p:nvPicPr>
          <p:cNvPr id="6" name="Picture 5" descr="Image result for laos avian influenza guidelines">
            <a:extLst>
              <a:ext uri="{FF2B5EF4-FFF2-40B4-BE49-F238E27FC236}">
                <a16:creationId xmlns:a16="http://schemas.microsoft.com/office/drawing/2014/main" id="{BB2B4181-F8A4-45DF-859B-30F69069BB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783" y="1352812"/>
            <a:ext cx="3467134" cy="49732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416" y="3539118"/>
            <a:ext cx="2671181" cy="2671181"/>
          </a:xfrm>
          <a:prstGeom prst="rect">
            <a:avLst/>
          </a:prstGeom>
        </p:spPr>
      </p:pic>
    </p:spTree>
    <p:extLst>
      <p:ext uri="{BB962C8B-B14F-4D97-AF65-F5344CB8AC3E}">
        <p14:creationId xmlns:p14="http://schemas.microsoft.com/office/powerpoint/2010/main" val="207108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05505" y="561979"/>
            <a:ext cx="7855653"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0070C0"/>
                </a:solidFill>
              </a:rPr>
              <a:t>EBS Step 2: Generate a Health Event Report </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734624615"/>
              </p:ext>
            </p:extLst>
          </p:nvPr>
        </p:nvGraphicFramePr>
        <p:xfrm>
          <a:off x="569273" y="1251919"/>
          <a:ext cx="7886700" cy="4579530"/>
        </p:xfrm>
        <a:graphic>
          <a:graphicData uri="http://schemas.openxmlformats.org/drawingml/2006/table">
            <a:tbl>
              <a:tblPr firstRow="1" bandRow="1">
                <a:tableStyleId>{F5AB1C69-6EDB-4FF4-983F-18BD219EF322}</a:tableStyleId>
              </a:tblPr>
              <a:tblGrid>
                <a:gridCol w="514350">
                  <a:extLst>
                    <a:ext uri="{9D8B030D-6E8A-4147-A177-3AD203B41FA5}">
                      <a16:colId xmlns:a16="http://schemas.microsoft.com/office/drawing/2014/main" val="20000"/>
                    </a:ext>
                  </a:extLst>
                </a:gridCol>
                <a:gridCol w="4937760">
                  <a:extLst>
                    <a:ext uri="{9D8B030D-6E8A-4147-A177-3AD203B41FA5}">
                      <a16:colId xmlns:a16="http://schemas.microsoft.com/office/drawing/2014/main" val="20001"/>
                    </a:ext>
                  </a:extLst>
                </a:gridCol>
                <a:gridCol w="2434590">
                  <a:extLst>
                    <a:ext uri="{9D8B030D-6E8A-4147-A177-3AD203B41FA5}">
                      <a16:colId xmlns:a16="http://schemas.microsoft.com/office/drawing/2014/main" val="20002"/>
                    </a:ext>
                  </a:extLst>
                </a:gridCol>
              </a:tblGrid>
              <a:tr h="891405">
                <a:tc gridSpan="3">
                  <a:txBody>
                    <a:bodyPr/>
                    <a:lstStyle/>
                    <a:p>
                      <a:pPr algn="ctr"/>
                      <a:r>
                        <a:rPr lang="en-US" sz="2000" dirty="0">
                          <a:solidFill>
                            <a:schemeClr val="accent3">
                              <a:lumMod val="20000"/>
                              <a:lumOff val="80000"/>
                            </a:schemeClr>
                          </a:solidFill>
                        </a:rPr>
                        <a:t>Health</a:t>
                      </a:r>
                      <a:r>
                        <a:rPr lang="en-US" sz="2000" baseline="0" dirty="0">
                          <a:solidFill>
                            <a:schemeClr val="accent3">
                              <a:lumMod val="20000"/>
                              <a:lumOff val="80000"/>
                            </a:schemeClr>
                          </a:solidFill>
                        </a:rPr>
                        <a:t> Event Report</a:t>
                      </a:r>
                    </a:p>
                    <a:p>
                      <a:pPr algn="ctr"/>
                      <a:r>
                        <a:rPr lang="en-US" sz="2000" dirty="0">
                          <a:solidFill>
                            <a:schemeClr val="accent3">
                              <a:lumMod val="20000"/>
                              <a:lumOff val="80000"/>
                            </a:schemeClr>
                          </a:solidFill>
                        </a:rPr>
                        <a:t>Please send this to your Local Health Office or to your regional</a:t>
                      </a:r>
                      <a:r>
                        <a:rPr lang="en-US" sz="2000" baseline="0" dirty="0">
                          <a:solidFill>
                            <a:schemeClr val="accent3">
                              <a:lumMod val="20000"/>
                              <a:lumOff val="80000"/>
                            </a:schemeClr>
                          </a:solidFill>
                        </a:rPr>
                        <a:t> epidemiology and surveillance unit</a:t>
                      </a:r>
                      <a:endParaRPr lang="en-US" sz="2000" dirty="0">
                        <a:solidFill>
                          <a:schemeClr val="accent3">
                            <a:lumMod val="20000"/>
                            <a:lumOff val="80000"/>
                          </a:schemeClr>
                        </a:solidFill>
                      </a:endParaRPr>
                    </a:p>
                  </a:txBody>
                  <a:tcPr marL="68580" marR="68580" marT="34285" marB="34285"/>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01474">
                <a:tc>
                  <a:txBody>
                    <a:bodyPr/>
                    <a:lstStyle/>
                    <a:p>
                      <a:r>
                        <a:rPr lang="en-US" sz="1500" dirty="0"/>
                        <a:t>1</a:t>
                      </a:r>
                    </a:p>
                  </a:txBody>
                  <a:tcPr marL="68580" marR="68580" marT="34285" marB="34285"/>
                </a:tc>
                <a:tc>
                  <a:txBody>
                    <a:bodyPr/>
                    <a:lstStyle/>
                    <a:p>
                      <a:r>
                        <a:rPr lang="en-US" sz="2000" dirty="0"/>
                        <a:t>Date (today’s date)</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1"/>
                  </a:ext>
                </a:extLst>
              </a:tr>
              <a:tr h="301474">
                <a:tc>
                  <a:txBody>
                    <a:bodyPr/>
                    <a:lstStyle/>
                    <a:p>
                      <a:r>
                        <a:rPr lang="en-US" sz="1500" dirty="0"/>
                        <a:t>2</a:t>
                      </a:r>
                    </a:p>
                  </a:txBody>
                  <a:tcPr marL="68580" marR="68580" marT="34285" marB="34285"/>
                </a:tc>
                <a:tc>
                  <a:txBody>
                    <a:bodyPr/>
                    <a:lstStyle/>
                    <a:p>
                      <a:r>
                        <a:rPr lang="en-US" sz="2000" kern="1200" dirty="0">
                          <a:effectLst/>
                        </a:rPr>
                        <a:t>What do you want to report? What happened?</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2"/>
                  </a:ext>
                </a:extLst>
              </a:tr>
              <a:tr h="301474">
                <a:tc>
                  <a:txBody>
                    <a:bodyPr/>
                    <a:lstStyle/>
                    <a:p>
                      <a:r>
                        <a:rPr lang="en-US" sz="1500" dirty="0"/>
                        <a:t>3</a:t>
                      </a:r>
                    </a:p>
                  </a:txBody>
                  <a:tcPr marL="68580" marR="68580" marT="34285" marB="34285"/>
                </a:tc>
                <a:tc>
                  <a:txBody>
                    <a:bodyPr/>
                    <a:lstStyle/>
                    <a:p>
                      <a:r>
                        <a:rPr lang="en-US" sz="2000" kern="1200" dirty="0">
                          <a:effectLst/>
                        </a:rPr>
                        <a:t>When did this happen? (Month, day, year)</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3"/>
                  </a:ext>
                </a:extLst>
              </a:tr>
              <a:tr h="525700">
                <a:tc>
                  <a:txBody>
                    <a:bodyPr/>
                    <a:lstStyle/>
                    <a:p>
                      <a:r>
                        <a:rPr lang="en-US" sz="1500" dirty="0"/>
                        <a:t>4</a:t>
                      </a:r>
                    </a:p>
                  </a:txBody>
                  <a:tcPr marL="68580" marR="68580" marT="34285" marB="34285"/>
                </a:tc>
                <a:tc>
                  <a:txBody>
                    <a:bodyPr/>
                    <a:lstStyle/>
                    <a:p>
                      <a:pPr eaLnBrk="0" hangingPunct="0"/>
                      <a:r>
                        <a:rPr lang="en-US" sz="2000" kern="1200" dirty="0">
                          <a:effectLst/>
                        </a:rPr>
                        <a:t>Where did this happen?</a:t>
                      </a:r>
                    </a:p>
                    <a:p>
                      <a:r>
                        <a:rPr lang="en-US" sz="2000" kern="1200" dirty="0">
                          <a:effectLst/>
                        </a:rPr>
                        <a:t>(Municipality or City, Province, Region)</a:t>
                      </a:r>
                      <a:endParaRPr lang="en-US" sz="2000" dirty="0">
                        <a:solidFill>
                          <a:schemeClr val="bg2"/>
                        </a:solidFill>
                      </a:endParaRPr>
                    </a:p>
                  </a:txBody>
                  <a:tcPr marL="68580" marR="68580" marT="34285" marB="34285"/>
                </a:tc>
                <a:tc>
                  <a:txBody>
                    <a:bodyPr/>
                    <a:lstStyle/>
                    <a:p>
                      <a:endParaRPr lang="en-US" sz="1600"/>
                    </a:p>
                  </a:txBody>
                  <a:tcPr marL="68580" marR="68580" marT="34285" marB="34285"/>
                </a:tc>
                <a:extLst>
                  <a:ext uri="{0D108BD9-81ED-4DB2-BD59-A6C34878D82A}">
                    <a16:rowId xmlns:a16="http://schemas.microsoft.com/office/drawing/2014/main" val="10004"/>
                  </a:ext>
                </a:extLst>
              </a:tr>
              <a:tr h="301474">
                <a:tc>
                  <a:txBody>
                    <a:bodyPr/>
                    <a:lstStyle/>
                    <a:p>
                      <a:r>
                        <a:rPr lang="en-US" sz="1500" dirty="0"/>
                        <a:t>5</a:t>
                      </a:r>
                    </a:p>
                  </a:txBody>
                  <a:tcPr marL="68580" marR="68580" marT="34285" marB="34285"/>
                </a:tc>
                <a:tc>
                  <a:txBody>
                    <a:bodyPr/>
                    <a:lstStyle/>
                    <a:p>
                      <a:r>
                        <a:rPr lang="en-US" sz="2000" kern="1200" dirty="0">
                          <a:effectLst/>
                        </a:rPr>
                        <a:t>How many have been affected?</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5"/>
                  </a:ext>
                </a:extLst>
              </a:tr>
              <a:tr h="301474">
                <a:tc>
                  <a:txBody>
                    <a:bodyPr/>
                    <a:lstStyle/>
                    <a:p>
                      <a:r>
                        <a:rPr lang="en-US" sz="1500" dirty="0"/>
                        <a:t>6</a:t>
                      </a:r>
                    </a:p>
                  </a:txBody>
                  <a:tcPr marL="68580" marR="68580" marT="34285" marB="34285"/>
                </a:tc>
                <a:tc>
                  <a:txBody>
                    <a:bodyPr/>
                    <a:lstStyle/>
                    <a:p>
                      <a:r>
                        <a:rPr lang="en-US" sz="2000" kern="1200" dirty="0">
                          <a:effectLst/>
                        </a:rPr>
                        <a:t>Has anyone died? How many?</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6"/>
                  </a:ext>
                </a:extLst>
              </a:tr>
              <a:tr h="301474">
                <a:tc>
                  <a:txBody>
                    <a:bodyPr/>
                    <a:lstStyle/>
                    <a:p>
                      <a:r>
                        <a:rPr lang="en-US" sz="1500" dirty="0"/>
                        <a:t>7</a:t>
                      </a:r>
                    </a:p>
                  </a:txBody>
                  <a:tcPr marL="68580" marR="68580" marT="34285" marB="34285"/>
                </a:tc>
                <a:tc>
                  <a:txBody>
                    <a:bodyPr/>
                    <a:lstStyle/>
                    <a:p>
                      <a:r>
                        <a:rPr lang="en-US" sz="2000" kern="1200" dirty="0">
                          <a:effectLst/>
                        </a:rPr>
                        <a:t>Other information you have</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7"/>
                  </a:ext>
                </a:extLst>
              </a:tr>
              <a:tr h="301474">
                <a:tc>
                  <a:txBody>
                    <a:bodyPr/>
                    <a:lstStyle/>
                    <a:p>
                      <a:r>
                        <a:rPr lang="en-US" sz="1500" dirty="0"/>
                        <a:t>8</a:t>
                      </a:r>
                    </a:p>
                  </a:txBody>
                  <a:tcPr marL="68580" marR="68580" marT="34285" marB="34285"/>
                </a:tc>
                <a:tc>
                  <a:txBody>
                    <a:bodyPr/>
                    <a:lstStyle/>
                    <a:p>
                      <a:r>
                        <a:rPr lang="en-US" sz="2000" kern="1200" dirty="0">
                          <a:effectLst/>
                        </a:rPr>
                        <a:t>What is your name and contact number?</a:t>
                      </a:r>
                      <a:endParaRPr lang="en-US" sz="2000" dirty="0">
                        <a:solidFill>
                          <a:schemeClr val="bg2"/>
                        </a:solidFill>
                      </a:endParaRPr>
                    </a:p>
                  </a:txBody>
                  <a:tcPr marL="68580" marR="68580" marT="34285" marB="34285"/>
                </a:tc>
                <a:tc>
                  <a:txBody>
                    <a:bodyPr/>
                    <a:lstStyle/>
                    <a:p>
                      <a:endParaRPr lang="en-US" sz="1600" dirty="0"/>
                    </a:p>
                  </a:txBody>
                  <a:tcPr marL="68580" marR="68580" marT="34285" marB="3428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6991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223" y="1069247"/>
            <a:ext cx="4804733" cy="5384571"/>
          </a:xfrm>
        </p:spPr>
        <p:txBody>
          <a:bodyPr>
            <a:noAutofit/>
          </a:bodyPr>
          <a:lstStyle/>
          <a:p>
            <a:pPr marL="0" indent="0">
              <a:buNone/>
            </a:pPr>
            <a:endParaRPr lang="en-US" sz="2400" dirty="0"/>
          </a:p>
          <a:p>
            <a:r>
              <a:rPr lang="en-US" sz="2400" dirty="0"/>
              <a:t>Use existing public health infrastructure where available</a:t>
            </a:r>
          </a:p>
          <a:p>
            <a:pPr lvl="1"/>
            <a:r>
              <a:rPr lang="en-US" sz="1800" dirty="0"/>
              <a:t>Example: EWAR-type systems</a:t>
            </a:r>
          </a:p>
          <a:p>
            <a:pPr lvl="1"/>
            <a:r>
              <a:rPr lang="en-US" sz="1800" dirty="0"/>
              <a:t>Avoid creating new “parallel” system</a:t>
            </a:r>
          </a:p>
          <a:p>
            <a:pPr lvl="1"/>
            <a:r>
              <a:rPr lang="en-US" sz="1800" dirty="0"/>
              <a:t>Reporting system must fit within national guidance</a:t>
            </a:r>
          </a:p>
          <a:p>
            <a:r>
              <a:rPr lang="en-US" sz="2400" dirty="0"/>
              <a:t>Have clear reporting structure</a:t>
            </a:r>
          </a:p>
          <a:p>
            <a:r>
              <a:rPr lang="en-US" sz="2400" dirty="0"/>
              <a:t>Reporters should have equipment needed to report</a:t>
            </a:r>
          </a:p>
          <a:p>
            <a:r>
              <a:rPr lang="en-US" sz="2400" dirty="0"/>
              <a:t>Easy and existing reporting methods</a:t>
            </a:r>
          </a:p>
          <a:p>
            <a:r>
              <a:rPr lang="en-US" sz="2400" dirty="0"/>
              <a:t>24/7 reporting</a:t>
            </a:r>
          </a:p>
          <a:p>
            <a:endParaRPr lang="en-US" sz="24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80" y="1392600"/>
            <a:ext cx="2847828" cy="4689971"/>
          </a:xfrm>
          <a:prstGeom prst="rect">
            <a:avLst/>
          </a:prstGeom>
        </p:spPr>
      </p:pic>
      <p:grpSp>
        <p:nvGrpSpPr>
          <p:cNvPr id="13" name="Group 12"/>
          <p:cNvGrpSpPr/>
          <p:nvPr/>
        </p:nvGrpSpPr>
        <p:grpSpPr>
          <a:xfrm>
            <a:off x="7031421" y="4227750"/>
            <a:ext cx="1924689" cy="942604"/>
            <a:chOff x="9088916" y="4406747"/>
            <a:chExt cx="2982863" cy="1344058"/>
          </a:xfrm>
        </p:grpSpPr>
        <p:sp>
          <p:nvSpPr>
            <p:cNvPr id="5" name="Line Callout 1 4"/>
            <p:cNvSpPr/>
            <p:nvPr/>
          </p:nvSpPr>
          <p:spPr>
            <a:xfrm>
              <a:off x="10686361" y="4406747"/>
              <a:ext cx="1385418" cy="1344058"/>
            </a:xfrm>
            <a:prstGeom prst="borderCallout1">
              <a:avLst>
                <a:gd name="adj1" fmla="val 54193"/>
                <a:gd name="adj2" fmla="val -381"/>
                <a:gd name="adj3" fmla="val 68913"/>
                <a:gd name="adj4" fmla="val -112287"/>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p:nvCxnSpPr>
          <p:spPr>
            <a:xfrm flipV="1">
              <a:off x="9088916" y="5196462"/>
              <a:ext cx="132202" cy="19078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15539" y="5376231"/>
              <a:ext cx="105579" cy="9915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114505" y="4227750"/>
            <a:ext cx="939329" cy="900246"/>
          </a:xfrm>
          <a:prstGeom prst="rect">
            <a:avLst/>
          </a:prstGeom>
          <a:noFill/>
        </p:spPr>
        <p:txBody>
          <a:bodyPr wrap="square" rtlCol="0">
            <a:spAutoFit/>
          </a:bodyPr>
          <a:lstStyle/>
          <a:p>
            <a:r>
              <a:rPr lang="en-US" sz="1050" dirty="0"/>
              <a:t>Existing hotline reporting system in Bangladesh</a:t>
            </a:r>
          </a:p>
        </p:txBody>
      </p:sp>
      <p:sp>
        <p:nvSpPr>
          <p:cNvPr id="9" name="Title 1"/>
          <p:cNvSpPr txBox="1">
            <a:spLocks/>
          </p:cNvSpPr>
          <p:nvPr/>
        </p:nvSpPr>
        <p:spPr>
          <a:xfrm>
            <a:off x="166012" y="501949"/>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rgbClr val="0070C0"/>
                </a:solidFill>
              </a:rPr>
              <a:t>EBS Step 2: </a:t>
            </a:r>
            <a:r>
              <a:rPr lang="en-US" dirty="0"/>
              <a:t>Generate health event report with basic initial information</a:t>
            </a:r>
          </a:p>
          <a:p>
            <a:endParaRPr lang="en-US" dirty="0">
              <a:solidFill>
                <a:srgbClr val="0070C0"/>
              </a:solidFill>
            </a:endParaRPr>
          </a:p>
        </p:txBody>
      </p:sp>
    </p:spTree>
    <p:extLst>
      <p:ext uri="{BB962C8B-B14F-4D97-AF65-F5344CB8AC3E}">
        <p14:creationId xmlns:p14="http://schemas.microsoft.com/office/powerpoint/2010/main" val="45848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118805" y="450708"/>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rgbClr val="0070C0"/>
                </a:solidFill>
              </a:rPr>
              <a:t>Implementing EBS:  Reporting Structure</a:t>
            </a:r>
          </a:p>
        </p:txBody>
      </p:sp>
      <p:sp>
        <p:nvSpPr>
          <p:cNvPr id="40" name="Title 3"/>
          <p:cNvSpPr>
            <a:spLocks noGrp="1"/>
          </p:cNvSpPr>
          <p:nvPr>
            <p:ph type="title"/>
          </p:nvPr>
        </p:nvSpPr>
        <p:spPr>
          <a:xfrm>
            <a:off x="1979841" y="1946423"/>
            <a:ext cx="2420419" cy="1044952"/>
          </a:xfrm>
        </p:spPr>
        <p:txBody>
          <a:bodyPr>
            <a:normAutofit/>
          </a:bodyPr>
          <a:lstStyle/>
          <a:p>
            <a:r>
              <a:rPr lang="en-US" dirty="0">
                <a:solidFill>
                  <a:schemeClr val="tx1"/>
                </a:solidFill>
              </a:rPr>
              <a:t>Example</a:t>
            </a:r>
            <a:br>
              <a:rPr lang="en-US" dirty="0">
                <a:solidFill>
                  <a:schemeClr val="tx1"/>
                </a:solidFill>
              </a:rPr>
            </a:br>
            <a:endParaRPr lang="en-US"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59" y="2586940"/>
            <a:ext cx="4438984" cy="3142202"/>
          </a:xfrm>
          <a:prstGeom prst="rect">
            <a:avLst/>
          </a:prstGeom>
        </p:spPr>
      </p:pic>
      <p:grpSp>
        <p:nvGrpSpPr>
          <p:cNvPr id="25" name="Group 24">
            <a:extLst>
              <a:ext uri="{FF2B5EF4-FFF2-40B4-BE49-F238E27FC236}">
                <a16:creationId xmlns:a16="http://schemas.microsoft.com/office/drawing/2014/main" id="{FF8AB91C-BB77-4506-90CC-27E30EFB9EFB}"/>
              </a:ext>
            </a:extLst>
          </p:cNvPr>
          <p:cNvGrpSpPr/>
          <p:nvPr/>
        </p:nvGrpSpPr>
        <p:grpSpPr>
          <a:xfrm>
            <a:off x="5152256" y="1023534"/>
            <a:ext cx="3330411" cy="5375957"/>
            <a:chOff x="2920617" y="834181"/>
            <a:chExt cx="3330411" cy="5375957"/>
          </a:xfrm>
        </p:grpSpPr>
        <p:pic>
          <p:nvPicPr>
            <p:cNvPr id="27" name="Picture 7">
              <a:extLst>
                <a:ext uri="{FF2B5EF4-FFF2-40B4-BE49-F238E27FC236}">
                  <a16:creationId xmlns:a16="http://schemas.microsoft.com/office/drawing/2014/main" id="{F7DCADFB-1661-4760-A14F-5F8B0437B1F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31374" y="1766313"/>
              <a:ext cx="1341127" cy="3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a:extLst>
                <a:ext uri="{FF2B5EF4-FFF2-40B4-BE49-F238E27FC236}">
                  <a16:creationId xmlns:a16="http://schemas.microsoft.com/office/drawing/2014/main" id="{C8E9D6AC-6D39-4AF4-A12F-3F7266E5E25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952352" y="1996260"/>
              <a:ext cx="1300668" cy="3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a:extLst>
                <a:ext uri="{FF2B5EF4-FFF2-40B4-BE49-F238E27FC236}">
                  <a16:creationId xmlns:a16="http://schemas.microsoft.com/office/drawing/2014/main" id="{61DD890B-D301-4D14-BC2A-A2366A908E1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090211" y="4268949"/>
              <a:ext cx="1161311" cy="3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4">
              <a:extLst>
                <a:ext uri="{FF2B5EF4-FFF2-40B4-BE49-F238E27FC236}">
                  <a16:creationId xmlns:a16="http://schemas.microsoft.com/office/drawing/2014/main" id="{1757876A-E139-4592-9176-D2835040B42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88316" y="3638959"/>
              <a:ext cx="298194" cy="3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8">
              <a:extLst>
                <a:ext uri="{FF2B5EF4-FFF2-40B4-BE49-F238E27FC236}">
                  <a16:creationId xmlns:a16="http://schemas.microsoft.com/office/drawing/2014/main" id="{1B1748FE-00E3-4D2D-AC59-DB1729C75C6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921860" y="3638959"/>
              <a:ext cx="296696" cy="35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a:extLst>
                <a:ext uri="{FF2B5EF4-FFF2-40B4-BE49-F238E27FC236}">
                  <a16:creationId xmlns:a16="http://schemas.microsoft.com/office/drawing/2014/main" id="{46D2A34D-3C10-450E-83B1-86894B887D6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920617" y="5356738"/>
              <a:ext cx="543943" cy="35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FED703F6-F2D4-4D6E-A58C-190E88ADED1E}"/>
                </a:ext>
              </a:extLst>
            </p:cNvPr>
            <p:cNvSpPr txBox="1"/>
            <p:nvPr/>
          </p:nvSpPr>
          <p:spPr>
            <a:xfrm>
              <a:off x="3550100" y="2754359"/>
              <a:ext cx="2043384" cy="584775"/>
            </a:xfrm>
            <a:prstGeom prst="rect">
              <a:avLst/>
            </a:prstGeom>
            <a:noFill/>
            <a:ln w="25400">
              <a:solidFill>
                <a:srgbClr val="5D8BB6"/>
              </a:solidFill>
            </a:ln>
          </p:spPr>
          <p:txBody>
            <a:bodyPr wrap="square" rtlCol="0">
              <a:spAutoFit/>
            </a:bodyPr>
            <a:lstStyle/>
            <a:p>
              <a:pPr algn="ctr"/>
              <a:r>
                <a:rPr lang="en-US" sz="1600" dirty="0"/>
                <a:t>Health Area </a:t>
              </a:r>
            </a:p>
            <a:p>
              <a:pPr algn="ctr"/>
              <a:r>
                <a:rPr lang="en-US" sz="1600" dirty="0"/>
                <a:t>(Head of AS)</a:t>
              </a:r>
            </a:p>
          </p:txBody>
        </p:sp>
        <p:sp>
          <p:nvSpPr>
            <p:cNvPr id="37" name="TextBox 36">
              <a:extLst>
                <a:ext uri="{FF2B5EF4-FFF2-40B4-BE49-F238E27FC236}">
                  <a16:creationId xmlns:a16="http://schemas.microsoft.com/office/drawing/2014/main" id="{7089A137-08AD-4E5A-AE40-58E8273E35ED}"/>
                </a:ext>
              </a:extLst>
            </p:cNvPr>
            <p:cNvSpPr txBox="1"/>
            <p:nvPr/>
          </p:nvSpPr>
          <p:spPr>
            <a:xfrm>
              <a:off x="3538263" y="3730439"/>
              <a:ext cx="2043384" cy="584775"/>
            </a:xfrm>
            <a:prstGeom prst="rect">
              <a:avLst/>
            </a:prstGeom>
            <a:noFill/>
            <a:ln w="25400">
              <a:solidFill>
                <a:srgbClr val="5D8BB6"/>
              </a:solidFill>
            </a:ln>
          </p:spPr>
          <p:txBody>
            <a:bodyPr wrap="square" rtlCol="0">
              <a:spAutoFit/>
            </a:bodyPr>
            <a:lstStyle/>
            <a:p>
              <a:pPr algn="ctr"/>
              <a:r>
                <a:rPr lang="en-US" sz="1600" dirty="0"/>
                <a:t>Health District</a:t>
              </a:r>
            </a:p>
            <a:p>
              <a:pPr algn="ctr"/>
              <a:r>
                <a:rPr lang="en-US" sz="1600" dirty="0"/>
                <a:t>(Head of DS)</a:t>
              </a:r>
            </a:p>
          </p:txBody>
        </p:sp>
        <p:sp>
          <p:nvSpPr>
            <p:cNvPr id="38" name="TextBox 37">
              <a:extLst>
                <a:ext uri="{FF2B5EF4-FFF2-40B4-BE49-F238E27FC236}">
                  <a16:creationId xmlns:a16="http://schemas.microsoft.com/office/drawing/2014/main" id="{9B86BF65-01D9-4032-AFDA-7E8F64FFA664}"/>
                </a:ext>
              </a:extLst>
            </p:cNvPr>
            <p:cNvSpPr txBox="1"/>
            <p:nvPr/>
          </p:nvSpPr>
          <p:spPr>
            <a:xfrm>
              <a:off x="3608175" y="4748612"/>
              <a:ext cx="2043384" cy="338554"/>
            </a:xfrm>
            <a:prstGeom prst="rect">
              <a:avLst/>
            </a:prstGeom>
            <a:noFill/>
            <a:ln w="25400">
              <a:solidFill>
                <a:srgbClr val="0070C0"/>
              </a:solidFill>
            </a:ln>
          </p:spPr>
          <p:txBody>
            <a:bodyPr wrap="square" rtlCol="0">
              <a:spAutoFit/>
            </a:bodyPr>
            <a:lstStyle/>
            <a:p>
              <a:pPr algn="ctr"/>
              <a:r>
                <a:rPr lang="en-US" sz="1600" dirty="0"/>
                <a:t>Regional Level (DRSP)</a:t>
              </a:r>
            </a:p>
          </p:txBody>
        </p:sp>
        <p:sp>
          <p:nvSpPr>
            <p:cNvPr id="39" name="TextBox 38">
              <a:extLst>
                <a:ext uri="{FF2B5EF4-FFF2-40B4-BE49-F238E27FC236}">
                  <a16:creationId xmlns:a16="http://schemas.microsoft.com/office/drawing/2014/main" id="{531A178C-9A4C-448E-A753-1C81F6BF6C40}"/>
                </a:ext>
              </a:extLst>
            </p:cNvPr>
            <p:cNvSpPr txBox="1"/>
            <p:nvPr/>
          </p:nvSpPr>
          <p:spPr>
            <a:xfrm>
              <a:off x="3649174" y="834181"/>
              <a:ext cx="2043384" cy="1569660"/>
            </a:xfrm>
            <a:prstGeom prst="rect">
              <a:avLst/>
            </a:prstGeom>
            <a:noFill/>
            <a:ln w="25400">
              <a:solidFill>
                <a:srgbClr val="5D8BB6"/>
              </a:solidFill>
            </a:ln>
          </p:spPr>
          <p:txBody>
            <a:bodyPr wrap="square" rtlCol="0">
              <a:spAutoFit/>
            </a:bodyPr>
            <a:lstStyle/>
            <a:p>
              <a:pPr algn="ctr"/>
              <a:r>
                <a:rPr lang="en-US" sz="1600" dirty="0"/>
                <a:t>Community Health Worker (ASC)</a:t>
              </a:r>
            </a:p>
            <a:p>
              <a:pPr algn="ctr"/>
              <a:endParaRPr lang="en-US" sz="1600" dirty="0"/>
            </a:p>
            <a:p>
              <a:pPr algn="ctr"/>
              <a:r>
                <a:rPr lang="en-US" sz="1600" dirty="0"/>
                <a:t>And </a:t>
              </a:r>
            </a:p>
            <a:p>
              <a:pPr algn="ctr"/>
              <a:endParaRPr lang="en-US" sz="1600" dirty="0"/>
            </a:p>
            <a:p>
              <a:pPr algn="ctr"/>
              <a:r>
                <a:rPr lang="en-US" sz="1600" dirty="0"/>
                <a:t>Community healers</a:t>
              </a:r>
            </a:p>
          </p:txBody>
        </p:sp>
        <p:sp>
          <p:nvSpPr>
            <p:cNvPr id="42" name="TextBox 41">
              <a:extLst>
                <a:ext uri="{FF2B5EF4-FFF2-40B4-BE49-F238E27FC236}">
                  <a16:creationId xmlns:a16="http://schemas.microsoft.com/office/drawing/2014/main" id="{C48E410D-DCB6-47AA-BC74-E90AE61039B2}"/>
                </a:ext>
              </a:extLst>
            </p:cNvPr>
            <p:cNvSpPr txBox="1"/>
            <p:nvPr/>
          </p:nvSpPr>
          <p:spPr>
            <a:xfrm>
              <a:off x="3272879" y="5625363"/>
              <a:ext cx="2978149" cy="584775"/>
            </a:xfrm>
            <a:prstGeom prst="rect">
              <a:avLst/>
            </a:prstGeom>
            <a:noFill/>
            <a:ln w="25400">
              <a:solidFill>
                <a:srgbClr val="5D8BB6"/>
              </a:solidFill>
            </a:ln>
          </p:spPr>
          <p:txBody>
            <a:bodyPr wrap="square" rtlCol="0">
              <a:spAutoFit/>
            </a:bodyPr>
            <a:lstStyle/>
            <a:p>
              <a:pPr algn="ctr"/>
              <a:r>
                <a:rPr lang="en-US" sz="1600" b="1" dirty="0"/>
                <a:t>Cameroon public health structure </a:t>
              </a:r>
            </a:p>
          </p:txBody>
        </p:sp>
        <p:sp>
          <p:nvSpPr>
            <p:cNvPr id="43" name="Up-Down Arrow 1">
              <a:extLst>
                <a:ext uri="{FF2B5EF4-FFF2-40B4-BE49-F238E27FC236}">
                  <a16:creationId xmlns:a16="http://schemas.microsoft.com/office/drawing/2014/main" id="{2D55511C-5202-42CC-88F0-8604A46C8D41}"/>
                </a:ext>
              </a:extLst>
            </p:cNvPr>
            <p:cNvSpPr/>
            <p:nvPr/>
          </p:nvSpPr>
          <p:spPr>
            <a:xfrm>
              <a:off x="4542745" y="2426624"/>
              <a:ext cx="118379" cy="296953"/>
            </a:xfrm>
            <a:prstGeom prst="upDownArrow">
              <a:avLst/>
            </a:prstGeom>
            <a:solidFill>
              <a:srgbClr val="5D8BB6"/>
            </a:solidFill>
            <a:ln>
              <a:solidFill>
                <a:srgbClr val="426D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Up-Down Arrow 43">
              <a:extLst>
                <a:ext uri="{FF2B5EF4-FFF2-40B4-BE49-F238E27FC236}">
                  <a16:creationId xmlns:a16="http://schemas.microsoft.com/office/drawing/2014/main" id="{520C8AF7-A738-41F8-9549-D4576BAF50AF}"/>
                </a:ext>
              </a:extLst>
            </p:cNvPr>
            <p:cNvSpPr/>
            <p:nvPr/>
          </p:nvSpPr>
          <p:spPr>
            <a:xfrm>
              <a:off x="4542745" y="3382491"/>
              <a:ext cx="118379" cy="296953"/>
            </a:xfrm>
            <a:prstGeom prst="upDownArrow">
              <a:avLst/>
            </a:prstGeom>
            <a:solidFill>
              <a:srgbClr val="5D8BB6"/>
            </a:solidFill>
            <a:ln>
              <a:solidFill>
                <a:srgbClr val="426D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Up-Down Arrow 44">
              <a:extLst>
                <a:ext uri="{FF2B5EF4-FFF2-40B4-BE49-F238E27FC236}">
                  <a16:creationId xmlns:a16="http://schemas.microsoft.com/office/drawing/2014/main" id="{3178D403-D445-41BC-8AB1-6BF6F90E66EF}"/>
                </a:ext>
              </a:extLst>
            </p:cNvPr>
            <p:cNvSpPr/>
            <p:nvPr/>
          </p:nvSpPr>
          <p:spPr>
            <a:xfrm>
              <a:off x="4542745" y="4362692"/>
              <a:ext cx="118379" cy="296953"/>
            </a:xfrm>
            <a:prstGeom prst="upDownArrow">
              <a:avLst/>
            </a:prstGeom>
            <a:solidFill>
              <a:srgbClr val="5D8BB6"/>
            </a:solidFill>
            <a:ln>
              <a:solidFill>
                <a:srgbClr val="426D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437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8" y="397902"/>
            <a:ext cx="8543418" cy="567298"/>
          </a:xfrm>
        </p:spPr>
        <p:txBody>
          <a:bodyPr>
            <a:normAutofit/>
          </a:bodyPr>
          <a:lstStyle/>
          <a:p>
            <a:r>
              <a:rPr lang="en-US" dirty="0">
                <a:solidFill>
                  <a:srgbClr val="0070C0"/>
                </a:solidFill>
              </a:rPr>
              <a:t>EBS Step 3: </a:t>
            </a:r>
            <a:r>
              <a:rPr lang="en-US" sz="2700" dirty="0">
                <a:solidFill>
                  <a:srgbClr val="0070C0"/>
                </a:solidFill>
              </a:rPr>
              <a:t>Assessing if the Signal is an “Event” of Interest</a:t>
            </a:r>
          </a:p>
        </p:txBody>
      </p:sp>
      <p:sp>
        <p:nvSpPr>
          <p:cNvPr id="3" name="Content Placeholder 2"/>
          <p:cNvSpPr>
            <a:spLocks noGrp="1"/>
          </p:cNvSpPr>
          <p:nvPr>
            <p:ph idx="1"/>
          </p:nvPr>
        </p:nvSpPr>
        <p:spPr>
          <a:xfrm>
            <a:off x="82868" y="965200"/>
            <a:ext cx="8737600" cy="6238240"/>
          </a:xfrm>
        </p:spPr>
        <p:txBody>
          <a:bodyPr>
            <a:noAutofit/>
          </a:bodyPr>
          <a:lstStyle/>
          <a:p>
            <a:pPr marL="0" indent="0">
              <a:buNone/>
            </a:pPr>
            <a:r>
              <a:rPr lang="en-US" sz="1800" i="1" dirty="0"/>
              <a:t>Possible examples of single case events with relevance to influenza</a:t>
            </a:r>
            <a:br>
              <a:rPr lang="en-US" sz="1800" i="1" dirty="0"/>
            </a:br>
            <a:r>
              <a:rPr lang="en-US" sz="1800" i="1" dirty="0"/>
              <a:t>(for discussion or modification)</a:t>
            </a:r>
            <a:r>
              <a:rPr lang="en-US" sz="1800" b="1" dirty="0"/>
              <a:t>:</a:t>
            </a:r>
            <a:br>
              <a:rPr lang="en-US" sz="1800" b="1" dirty="0"/>
            </a:br>
            <a:endParaRPr lang="en-US" sz="1800" b="1" dirty="0"/>
          </a:p>
          <a:p>
            <a:r>
              <a:rPr lang="en-US" sz="1800" dirty="0"/>
              <a:t>Any respiratory illness in a person who is occupationally associated with chickens, pigs, or water fowl or who has been exposed to a poultry die-off</a:t>
            </a:r>
          </a:p>
          <a:p>
            <a:endParaRPr lang="en-US" sz="1800" dirty="0"/>
          </a:p>
          <a:p>
            <a:r>
              <a:rPr lang="en-US" sz="1800" dirty="0"/>
              <a:t>Acute respiratory infection severe enough to recommend hospitalization in a person who recently (within the past 14 days) traveled to China, Middle east, or an area where a pathogen with pandemic potential</a:t>
            </a:r>
          </a:p>
          <a:p>
            <a:endParaRPr lang="en-US" sz="1800" dirty="0"/>
          </a:p>
          <a:p>
            <a:r>
              <a:rPr lang="en-US" sz="1800" dirty="0"/>
              <a:t>Acute respiratory infection severe enough to recommend hospitalization in a healthcare worker who takes care of or was in contact with patient with severe respiratory infection within 14 days of becoming sick</a:t>
            </a:r>
          </a:p>
          <a:p>
            <a:endParaRPr lang="en-US" sz="1800" dirty="0"/>
          </a:p>
          <a:p>
            <a:r>
              <a:rPr lang="en-US" sz="1800" dirty="0"/>
              <a:t>A cluster of acute respiratory infection severe enough to recommend hospitalization that meets the definition of public health emergency of international concern (PHEIC) </a:t>
            </a:r>
          </a:p>
          <a:p>
            <a:endParaRPr lang="en-US" sz="1800" dirty="0"/>
          </a:p>
          <a:p>
            <a:r>
              <a:rPr lang="en-US" sz="1800" dirty="0"/>
              <a:t>A person with any illness due to an untypeable or novel influenza strain</a:t>
            </a:r>
          </a:p>
          <a:p>
            <a:pPr lvl="0"/>
            <a:endParaRPr lang="en-US" sz="1800" i="1" dirty="0"/>
          </a:p>
        </p:txBody>
      </p:sp>
    </p:spTree>
    <p:extLst>
      <p:ext uri="{BB962C8B-B14F-4D97-AF65-F5344CB8AC3E}">
        <p14:creationId xmlns:p14="http://schemas.microsoft.com/office/powerpoint/2010/main" val="58690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95" y="534019"/>
            <a:ext cx="8543418" cy="567298"/>
          </a:xfrm>
        </p:spPr>
        <p:txBody>
          <a:bodyPr>
            <a:normAutofit fontScale="90000"/>
          </a:bodyPr>
          <a:lstStyle/>
          <a:p>
            <a:r>
              <a:rPr lang="en-US" sz="2800" dirty="0">
                <a:solidFill>
                  <a:srgbClr val="0070C0"/>
                </a:solidFill>
              </a:rPr>
              <a:t>EBS Step 3: Assessing if the Signal is an “Event” of Interest</a:t>
            </a:r>
          </a:p>
        </p:txBody>
      </p:sp>
      <p:sp>
        <p:nvSpPr>
          <p:cNvPr id="3" name="Content Placeholder 2"/>
          <p:cNvSpPr>
            <a:spLocks noGrp="1"/>
          </p:cNvSpPr>
          <p:nvPr>
            <p:ph idx="1"/>
          </p:nvPr>
        </p:nvSpPr>
        <p:spPr>
          <a:xfrm>
            <a:off x="298370" y="1026161"/>
            <a:ext cx="8416543" cy="5831839"/>
          </a:xfrm>
        </p:spPr>
        <p:txBody>
          <a:bodyPr>
            <a:normAutofit fontScale="77500" lnSpcReduction="20000"/>
          </a:bodyPr>
          <a:lstStyle/>
          <a:p>
            <a:pPr marL="0" indent="0">
              <a:buNone/>
            </a:pPr>
            <a:r>
              <a:rPr lang="en-US" sz="2300" i="1" dirty="0"/>
              <a:t>Possible examples of case clusters with relevance to influenza </a:t>
            </a:r>
          </a:p>
          <a:p>
            <a:pPr marL="0" indent="0">
              <a:buNone/>
            </a:pPr>
            <a:r>
              <a:rPr lang="en-US" sz="2300" i="1" dirty="0"/>
              <a:t>(for discussion or modification)</a:t>
            </a:r>
            <a:r>
              <a:rPr lang="en-US" sz="2300" b="1" dirty="0"/>
              <a:t>: </a:t>
            </a:r>
            <a:endParaRPr lang="en-US" sz="2300" i="1" dirty="0"/>
          </a:p>
          <a:p>
            <a:pPr marL="0" indent="0">
              <a:buNone/>
            </a:pPr>
            <a:endParaRPr lang="en-US" dirty="0"/>
          </a:p>
          <a:p>
            <a:r>
              <a:rPr lang="en-US" dirty="0"/>
              <a:t>A cluster (5 or more cases within a 2-week period) of ILI cases that occur in a closed setting (school, barracks, elderly home, prison, etc.)</a:t>
            </a:r>
          </a:p>
          <a:p>
            <a:endParaRPr lang="en-US" dirty="0"/>
          </a:p>
          <a:p>
            <a:r>
              <a:rPr lang="en-US" dirty="0"/>
              <a:t>A cluster (5 or more cases within a 2-week period) of ILI  that </a:t>
            </a:r>
            <a:r>
              <a:rPr lang="en-US" u="sng" dirty="0"/>
              <a:t>increases in size</a:t>
            </a:r>
            <a:r>
              <a:rPr lang="en-US" dirty="0"/>
              <a:t> (number of cases) or that </a:t>
            </a:r>
            <a:r>
              <a:rPr lang="en-US" u="sng" dirty="0"/>
              <a:t>continues</a:t>
            </a:r>
            <a:r>
              <a:rPr lang="en-US" dirty="0"/>
              <a:t> despite appropriate interventions</a:t>
            </a:r>
          </a:p>
          <a:p>
            <a:endParaRPr lang="en-US" dirty="0"/>
          </a:p>
          <a:p>
            <a:r>
              <a:rPr lang="en-US" dirty="0"/>
              <a:t>A cluster of 2 or more patients with acute respiratory infection severe enough to recommend hospitalization among epi-linked persons (e.g. same family, same occupational or social group, same closed settings (schools, army barracks etc.) that results in hospital admission</a:t>
            </a:r>
          </a:p>
          <a:p>
            <a:pPr lvl="0"/>
            <a:endParaRPr lang="en-US" sz="2400" i="1" dirty="0"/>
          </a:p>
        </p:txBody>
      </p:sp>
    </p:spTree>
    <p:extLst>
      <p:ext uri="{BB962C8B-B14F-4D97-AF65-F5344CB8AC3E}">
        <p14:creationId xmlns:p14="http://schemas.microsoft.com/office/powerpoint/2010/main" val="1373974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20" y="618184"/>
            <a:ext cx="8543418" cy="567298"/>
          </a:xfrm>
        </p:spPr>
        <p:txBody>
          <a:bodyPr>
            <a:normAutofit/>
          </a:bodyPr>
          <a:lstStyle/>
          <a:p>
            <a:r>
              <a:rPr lang="en-US" dirty="0">
                <a:solidFill>
                  <a:srgbClr val="0070C0"/>
                </a:solidFill>
              </a:rPr>
              <a:t>EBS Step 3: </a:t>
            </a:r>
            <a:r>
              <a:rPr lang="en-US" sz="2700" dirty="0">
                <a:solidFill>
                  <a:srgbClr val="0070C0"/>
                </a:solidFill>
              </a:rPr>
              <a:t>Assessing if the Signal is an “Event” of Interest</a:t>
            </a:r>
          </a:p>
        </p:txBody>
      </p:sp>
      <p:sp>
        <p:nvSpPr>
          <p:cNvPr id="3" name="Content Placeholder 2"/>
          <p:cNvSpPr>
            <a:spLocks noGrp="1"/>
          </p:cNvSpPr>
          <p:nvPr>
            <p:ph idx="1"/>
          </p:nvPr>
        </p:nvSpPr>
        <p:spPr>
          <a:xfrm>
            <a:off x="247458" y="1628837"/>
            <a:ext cx="8416543" cy="3869594"/>
          </a:xfrm>
        </p:spPr>
        <p:txBody>
          <a:bodyPr>
            <a:normAutofit/>
          </a:bodyPr>
          <a:lstStyle/>
          <a:p>
            <a:pPr marL="0" indent="0">
              <a:buNone/>
            </a:pPr>
            <a:r>
              <a:rPr lang="en-US" sz="1800" i="1" dirty="0"/>
              <a:t>Other possible event definitions with relevance to influenza </a:t>
            </a:r>
            <a:br>
              <a:rPr lang="en-US" sz="1800" i="1" dirty="0"/>
            </a:br>
            <a:r>
              <a:rPr lang="en-US" sz="1800" i="1" dirty="0"/>
              <a:t>(for discussion or modification)</a:t>
            </a:r>
            <a:r>
              <a:rPr lang="en-US" sz="1800" dirty="0"/>
              <a:t>:</a:t>
            </a:r>
          </a:p>
          <a:p>
            <a:pPr marL="0" indent="0">
              <a:buNone/>
            </a:pPr>
            <a:endParaRPr lang="en-US" sz="2800" dirty="0"/>
          </a:p>
          <a:p>
            <a:r>
              <a:rPr lang="en-US" sz="2400" dirty="0"/>
              <a:t>Outbreaks of death or illness in fowl (e.g. poultry or ducks)</a:t>
            </a:r>
          </a:p>
          <a:p>
            <a:endParaRPr lang="en-US" sz="2400" dirty="0"/>
          </a:p>
          <a:p>
            <a:r>
              <a:rPr lang="en-US" sz="2400" dirty="0"/>
              <a:t>A sudden, unusual (severity or clinical manifestation) event, or a reported increase in severe disease, or unexplained death (does not have to be respiratory) reported by a clinician or nurse</a:t>
            </a:r>
          </a:p>
          <a:p>
            <a:pPr lvl="0"/>
            <a:endParaRPr lang="en-US" sz="2800" i="1" dirty="0"/>
          </a:p>
        </p:txBody>
      </p:sp>
    </p:spTree>
    <p:extLst>
      <p:ext uri="{BB962C8B-B14F-4D97-AF65-F5344CB8AC3E}">
        <p14:creationId xmlns:p14="http://schemas.microsoft.com/office/powerpoint/2010/main" val="1314961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942" y="523302"/>
            <a:ext cx="8543418" cy="567298"/>
          </a:xfrm>
          <a:prstGeom prst="rect">
            <a:avLst/>
          </a:prstGeom>
        </p:spPr>
        <p:txBody>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US" dirty="0">
                <a:solidFill>
                  <a:srgbClr val="0070C0"/>
                </a:solidFill>
              </a:rPr>
              <a:t>EBS Step 4: </a:t>
            </a:r>
            <a:r>
              <a:rPr lang="en-US" dirty="0"/>
              <a:t>Verify the event</a:t>
            </a:r>
          </a:p>
          <a:p>
            <a:endParaRPr lang="en-US" dirty="0">
              <a:solidFill>
                <a:srgbClr val="0070C0"/>
              </a:solidFill>
            </a:endParaRPr>
          </a:p>
        </p:txBody>
      </p:sp>
      <p:sp>
        <p:nvSpPr>
          <p:cNvPr id="8" name="Content Placeholder 2"/>
          <p:cNvSpPr>
            <a:spLocks noGrp="1"/>
          </p:cNvSpPr>
          <p:nvPr>
            <p:ph idx="1"/>
          </p:nvPr>
        </p:nvSpPr>
        <p:spPr>
          <a:xfrm>
            <a:off x="447584" y="1090600"/>
            <a:ext cx="8514509" cy="5756409"/>
          </a:xfrm>
        </p:spPr>
        <p:txBody>
          <a:bodyPr>
            <a:noAutofit/>
          </a:bodyPr>
          <a:lstStyle/>
          <a:p>
            <a:pPr marL="0" indent="0">
              <a:lnSpc>
                <a:spcPct val="100000"/>
              </a:lnSpc>
              <a:buNone/>
            </a:pPr>
            <a:endParaRPr lang="en-US" sz="2400" dirty="0"/>
          </a:p>
          <a:p>
            <a:pPr lvl="1"/>
            <a:r>
              <a:rPr lang="en-US" sz="2400" dirty="0"/>
              <a:t>Review and substantiate reported events</a:t>
            </a:r>
          </a:p>
          <a:p>
            <a:pPr lvl="2"/>
            <a:r>
              <a:rPr lang="en-US" sz="2000" dirty="0"/>
              <a:t>Is information accurate?</a:t>
            </a:r>
          </a:p>
          <a:p>
            <a:pPr lvl="2"/>
            <a:r>
              <a:rPr lang="en-US" sz="2000" dirty="0"/>
              <a:t>Confirm information especially from unreliable sources</a:t>
            </a:r>
          </a:p>
          <a:p>
            <a:pPr lvl="2"/>
            <a:r>
              <a:rPr lang="en-US" sz="2000" dirty="0"/>
              <a:t>Eliminate information based on inaccurate rumors</a:t>
            </a:r>
          </a:p>
          <a:p>
            <a:pPr marL="400050" lvl="1" indent="0">
              <a:buNone/>
            </a:pPr>
            <a:endParaRPr lang="en-US" sz="2400" dirty="0"/>
          </a:p>
          <a:p>
            <a:pPr marL="0" indent="0">
              <a:buNone/>
            </a:pPr>
            <a:r>
              <a:rPr lang="en-US" sz="2000" b="1" dirty="0"/>
              <a:t>Event reports that are more likely to be true</a:t>
            </a:r>
            <a:r>
              <a:rPr lang="en-US" sz="2000" dirty="0"/>
              <a:t>:</a:t>
            </a:r>
          </a:p>
          <a:p>
            <a:pPr lvl="0"/>
            <a:r>
              <a:rPr lang="en-US" sz="2000" dirty="0"/>
              <a:t>Confirmed by </a:t>
            </a:r>
            <a:r>
              <a:rPr lang="en-US" sz="2000" dirty="0">
                <a:solidFill>
                  <a:srgbClr val="0070C0"/>
                </a:solidFill>
              </a:rPr>
              <a:t>multiple different sources </a:t>
            </a:r>
            <a:r>
              <a:rPr lang="en-US" sz="2000" dirty="0"/>
              <a:t>of information (i.e. not the same source repeated by secondary informants)</a:t>
            </a:r>
          </a:p>
          <a:p>
            <a:pPr lvl="0"/>
            <a:r>
              <a:rPr lang="en-US" sz="2000" dirty="0"/>
              <a:t>Reported by </a:t>
            </a:r>
            <a:r>
              <a:rPr lang="en-US" sz="2000" dirty="0">
                <a:solidFill>
                  <a:srgbClr val="0070C0"/>
                </a:solidFill>
              </a:rPr>
              <a:t>trained health care workers</a:t>
            </a:r>
          </a:p>
          <a:p>
            <a:pPr lvl="0"/>
            <a:r>
              <a:rPr lang="en-US" sz="2000" dirty="0"/>
              <a:t>Include clear information about </a:t>
            </a:r>
            <a:r>
              <a:rPr lang="en-US" sz="2000" dirty="0">
                <a:solidFill>
                  <a:srgbClr val="0070C0"/>
                </a:solidFill>
              </a:rPr>
              <a:t>PERSON, PLACE and TIME</a:t>
            </a:r>
          </a:p>
          <a:p>
            <a:pPr marL="400050" lvl="1" indent="0">
              <a:buNone/>
            </a:pPr>
            <a:r>
              <a:rPr lang="en-US" sz="1600" dirty="0"/>
              <a:t>(i.e., 5 people from village X developed fever and symptoms of upper respiratory infection after having contact with sick chickens over the last 2 weeks).</a:t>
            </a:r>
          </a:p>
          <a:p>
            <a:pPr marL="342900" indent="-342900">
              <a:lnSpc>
                <a:spcPct val="100000"/>
              </a:lnSpc>
              <a:buFont typeface="+mj-lt"/>
              <a:buAutoNum type="arabicPeriod"/>
            </a:pPr>
            <a:endParaRPr lang="en-US" sz="2400" dirty="0"/>
          </a:p>
          <a:p>
            <a:pPr marL="342900" indent="-342900">
              <a:lnSpc>
                <a:spcPct val="100000"/>
              </a:lnSpc>
              <a:buFont typeface="+mj-lt"/>
              <a:buAutoNum type="arabicPeriod"/>
            </a:pPr>
            <a:endParaRPr lang="en-US" sz="2400" dirty="0"/>
          </a:p>
        </p:txBody>
      </p:sp>
    </p:spTree>
    <p:extLst>
      <p:ext uri="{BB962C8B-B14F-4D97-AF65-F5344CB8AC3E}">
        <p14:creationId xmlns:p14="http://schemas.microsoft.com/office/powerpoint/2010/main" val="358049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88" y="516119"/>
            <a:ext cx="8543418" cy="567298"/>
          </a:xfrm>
        </p:spPr>
        <p:txBody>
          <a:bodyPr>
            <a:noAutofit/>
          </a:bodyPr>
          <a:lstStyle/>
          <a:p>
            <a:r>
              <a:rPr lang="en-US" sz="3200">
                <a:solidFill>
                  <a:srgbClr val="0070C0"/>
                </a:solidFill>
              </a:rPr>
              <a:t>Session Overview</a:t>
            </a:r>
            <a:endParaRPr lang="en-US" sz="3200" dirty="0">
              <a:solidFill>
                <a:srgbClr val="0070C0"/>
              </a:solidFill>
            </a:endParaRPr>
          </a:p>
        </p:txBody>
      </p:sp>
      <p:sp>
        <p:nvSpPr>
          <p:cNvPr id="5" name="Content Placeholder 4"/>
          <p:cNvSpPr>
            <a:spLocks noGrp="1"/>
          </p:cNvSpPr>
          <p:nvPr>
            <p:ph idx="1"/>
          </p:nvPr>
        </p:nvSpPr>
        <p:spPr>
          <a:xfrm>
            <a:off x="467806" y="1420410"/>
            <a:ext cx="8229600" cy="5173573"/>
          </a:xfrm>
        </p:spPr>
        <p:txBody>
          <a:bodyPr>
            <a:normAutofit/>
          </a:bodyPr>
          <a:lstStyle/>
          <a:p>
            <a:r>
              <a:rPr lang="en-US" sz="2800" dirty="0"/>
              <a:t>Why conduct surveillance for respiratory events?</a:t>
            </a:r>
          </a:p>
          <a:p>
            <a:r>
              <a:rPr lang="en-US" sz="2800" dirty="0"/>
              <a:t>What is an event?</a:t>
            </a:r>
          </a:p>
          <a:p>
            <a:r>
              <a:rPr lang="en-US" sz="2800" dirty="0"/>
              <a:t>What is surveillance?</a:t>
            </a:r>
          </a:p>
          <a:p>
            <a:pPr lvl="1"/>
            <a:r>
              <a:rPr lang="en-US" sz="2400" dirty="0"/>
              <a:t>Event-based surveillance (EBS)</a:t>
            </a:r>
          </a:p>
          <a:p>
            <a:pPr lvl="1"/>
            <a:r>
              <a:rPr lang="en-US" sz="2400" dirty="0"/>
              <a:t>Indicator-based surveillance (IBS)</a:t>
            </a:r>
          </a:p>
          <a:p>
            <a:r>
              <a:rPr lang="en-US" sz="2800" dirty="0"/>
              <a:t>Steps in event-based surveillance</a:t>
            </a:r>
            <a:endParaRPr lang="en-US" sz="2800" dirty="0">
              <a:solidFill>
                <a:srgbClr val="FF0000"/>
              </a:solidFill>
            </a:endParaRPr>
          </a:p>
          <a:p>
            <a:r>
              <a:rPr lang="en-US" sz="2800" dirty="0"/>
              <a:t>Implementing EBS </a:t>
            </a:r>
          </a:p>
          <a:p>
            <a:r>
              <a:rPr lang="en-US" sz="2800" dirty="0"/>
              <a:t>Evaluating EBS and elements of successful EBS</a:t>
            </a:r>
          </a:p>
          <a:p>
            <a:endParaRPr lang="en-US" sz="2800" dirty="0"/>
          </a:p>
        </p:txBody>
      </p:sp>
    </p:spTree>
    <p:extLst>
      <p:ext uri="{BB962C8B-B14F-4D97-AF65-F5344CB8AC3E}">
        <p14:creationId xmlns:p14="http://schemas.microsoft.com/office/powerpoint/2010/main" val="40876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21970" y="604852"/>
            <a:ext cx="7886700" cy="846137"/>
          </a:xfrm>
        </p:spPr>
        <p:txBody>
          <a:bodyPr>
            <a:normAutofit fontScale="90000"/>
          </a:bodyPr>
          <a:lstStyle/>
          <a:p>
            <a:r>
              <a:rPr lang="en-US" altLang="en-US" sz="3200" dirty="0"/>
              <a:t>Assess the event</a:t>
            </a:r>
            <a:br>
              <a:rPr lang="en-US" altLang="en-US" sz="3600" dirty="0"/>
            </a:br>
            <a:r>
              <a:rPr lang="en-US" altLang="en-US" sz="2000" b="0" dirty="0"/>
              <a:t>Is it a public health threat?</a:t>
            </a:r>
            <a:br>
              <a:rPr lang="en-US" altLang="en-US" sz="2000" b="0" dirty="0"/>
            </a:br>
            <a:r>
              <a:rPr lang="en-US" altLang="en-US" sz="2000" b="0" dirty="0"/>
              <a:t>Is further action warranted?</a:t>
            </a:r>
            <a:br>
              <a:rPr lang="en-US" altLang="en-US" sz="2000" b="0" dirty="0"/>
            </a:br>
            <a:endParaRPr lang="en-US" altLang="en-US" sz="2000" b="0" dirty="0"/>
          </a:p>
        </p:txBody>
      </p:sp>
      <p:sp>
        <p:nvSpPr>
          <p:cNvPr id="5" name="Title 1"/>
          <p:cNvSpPr txBox="1">
            <a:spLocks/>
          </p:cNvSpPr>
          <p:nvPr/>
        </p:nvSpPr>
        <p:spPr>
          <a:xfrm>
            <a:off x="193610" y="744271"/>
            <a:ext cx="8800487" cy="567298"/>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sz="3200" dirty="0">
                <a:solidFill>
                  <a:srgbClr val="005B99"/>
                </a:solidFill>
              </a:rPr>
              <a:t>EBS Step 5: Assess the Risk Posed by the Event</a:t>
            </a:r>
          </a:p>
        </p:txBody>
      </p:sp>
      <p:sp>
        <p:nvSpPr>
          <p:cNvPr id="2" name="TextBox 1"/>
          <p:cNvSpPr txBox="1"/>
          <p:nvPr/>
        </p:nvSpPr>
        <p:spPr>
          <a:xfrm>
            <a:off x="686042" y="2154836"/>
            <a:ext cx="8158163" cy="1384995"/>
          </a:xfrm>
          <a:prstGeom prst="rect">
            <a:avLst/>
          </a:prstGeom>
          <a:noFill/>
        </p:spPr>
        <p:txBody>
          <a:bodyPr wrap="square" rtlCol="0">
            <a:spAutoFit/>
          </a:bodyPr>
          <a:lstStyle/>
          <a:p>
            <a:r>
              <a:rPr lang="en-US" sz="2800" dirty="0"/>
              <a:t>‘Risk assessment [is the] systematic process for gathering, assessing and documenting information to </a:t>
            </a:r>
            <a:r>
              <a:rPr lang="en-US" sz="2800" b="1" dirty="0">
                <a:solidFill>
                  <a:srgbClr val="005B99"/>
                </a:solidFill>
              </a:rPr>
              <a:t>assign a level of risk </a:t>
            </a:r>
            <a:r>
              <a:rPr lang="en-US" sz="2800" dirty="0"/>
              <a:t>to human health to an event.’</a:t>
            </a:r>
          </a:p>
        </p:txBody>
      </p:sp>
      <p:sp>
        <p:nvSpPr>
          <p:cNvPr id="7" name="TextBox 6"/>
          <p:cNvSpPr txBox="1"/>
          <p:nvPr/>
        </p:nvSpPr>
        <p:spPr>
          <a:xfrm>
            <a:off x="193610" y="6211669"/>
            <a:ext cx="7827962" cy="646331"/>
          </a:xfrm>
          <a:prstGeom prst="rect">
            <a:avLst/>
          </a:prstGeom>
          <a:noFill/>
        </p:spPr>
        <p:txBody>
          <a:bodyPr wrap="square" rtlCol="0">
            <a:spAutoFit/>
          </a:bodyPr>
          <a:lstStyle/>
          <a:p>
            <a:r>
              <a:rPr lang="en-US" u="sng" dirty="0">
                <a:hlinkClick r:id="rId3"/>
              </a:rPr>
              <a:t>http://www.who.int/ihr/publications/WHO_HSE_GCR_LYO_2014.4/en/</a:t>
            </a:r>
            <a:endParaRPr lang="en-US" u="sng" dirty="0"/>
          </a:p>
          <a:p>
            <a:endParaRPr lang="en-US" dirty="0"/>
          </a:p>
        </p:txBody>
      </p:sp>
    </p:spTree>
    <p:extLst>
      <p:ext uri="{BB962C8B-B14F-4D97-AF65-F5344CB8AC3E}">
        <p14:creationId xmlns:p14="http://schemas.microsoft.com/office/powerpoint/2010/main" val="300998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95" y="534019"/>
            <a:ext cx="8543418" cy="567298"/>
          </a:xfrm>
        </p:spPr>
        <p:txBody>
          <a:bodyPr>
            <a:normAutofit/>
          </a:bodyPr>
          <a:lstStyle/>
          <a:p>
            <a:r>
              <a:rPr lang="en-US" sz="2800" dirty="0">
                <a:solidFill>
                  <a:srgbClr val="0070C0"/>
                </a:solidFill>
              </a:rPr>
              <a:t>Risk Assessment within EBS</a:t>
            </a:r>
          </a:p>
        </p:txBody>
      </p:sp>
      <p:sp>
        <p:nvSpPr>
          <p:cNvPr id="3" name="Content Placeholder 2"/>
          <p:cNvSpPr>
            <a:spLocks noGrp="1"/>
          </p:cNvSpPr>
          <p:nvPr>
            <p:ph idx="1"/>
          </p:nvPr>
        </p:nvSpPr>
        <p:spPr>
          <a:xfrm>
            <a:off x="298370" y="1301735"/>
            <a:ext cx="8416543" cy="2051684"/>
          </a:xfrm>
        </p:spPr>
        <p:txBody>
          <a:bodyPr>
            <a:normAutofit lnSpcReduction="10000"/>
          </a:bodyPr>
          <a:lstStyle/>
          <a:p>
            <a:pPr marL="0" indent="0">
              <a:buNone/>
            </a:pPr>
            <a:r>
              <a:rPr lang="en-US" sz="2400" dirty="0"/>
              <a:t>Reported events should be assessed for risk to human health</a:t>
            </a:r>
          </a:p>
          <a:p>
            <a:pPr marL="0" indent="0">
              <a:buNone/>
            </a:pPr>
            <a:r>
              <a:rPr lang="en-US" sz="2400" dirty="0"/>
              <a:t> </a:t>
            </a:r>
          </a:p>
          <a:p>
            <a:pPr marL="0" indent="0">
              <a:buNone/>
            </a:pPr>
            <a:r>
              <a:rPr lang="en-US" sz="2400" dirty="0"/>
              <a:t>This assessment process is focused on the event of interest and is different from:</a:t>
            </a:r>
          </a:p>
          <a:p>
            <a:pPr lvl="0"/>
            <a:endParaRPr lang="en-US" sz="2400" i="1" dirty="0"/>
          </a:p>
        </p:txBody>
      </p:sp>
      <p:sp>
        <p:nvSpPr>
          <p:cNvPr id="4" name="Title 1"/>
          <p:cNvSpPr txBox="1">
            <a:spLocks/>
          </p:cNvSpPr>
          <p:nvPr/>
        </p:nvSpPr>
        <p:spPr>
          <a:xfrm>
            <a:off x="171495" y="3353419"/>
            <a:ext cx="8543418" cy="567298"/>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sz="2800" dirty="0">
                <a:solidFill>
                  <a:srgbClr val="0070C0"/>
                </a:solidFill>
              </a:rPr>
              <a:t>Influenza Virus-specific Risk Assessments</a:t>
            </a:r>
          </a:p>
        </p:txBody>
      </p:sp>
      <p:sp>
        <p:nvSpPr>
          <p:cNvPr id="5" name="Content Placeholder 2"/>
          <p:cNvSpPr txBox="1">
            <a:spLocks/>
          </p:cNvSpPr>
          <p:nvPr/>
        </p:nvSpPr>
        <p:spPr>
          <a:xfrm>
            <a:off x="298370" y="4103120"/>
            <a:ext cx="8416543" cy="2488180"/>
          </a:xfrm>
          <a:prstGeom prst="rect">
            <a:avLst/>
          </a:prstGeom>
        </p:spPr>
        <p:txBody>
          <a:bodyPr vert="horz" lIns="91440" tIns="45720" rIns="91440" bIns="45720" rtlCol="0">
            <a:normAutofit fontScale="92500"/>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dirty="0"/>
              <a:t>Influenza-specific risk assessments describe the risk of a specific influenza virus. </a:t>
            </a:r>
          </a:p>
          <a:p>
            <a:pPr marL="0" indent="0">
              <a:buFont typeface="Arial"/>
              <a:buNone/>
            </a:pPr>
            <a:endParaRPr lang="en-US" sz="2400" dirty="0"/>
          </a:p>
          <a:p>
            <a:pPr marL="0" indent="0">
              <a:buFont typeface="Arial"/>
              <a:buNone/>
            </a:pPr>
            <a:r>
              <a:rPr lang="en-US" sz="2400" dirty="0"/>
              <a:t>Examples: </a:t>
            </a:r>
          </a:p>
          <a:p>
            <a:r>
              <a:rPr lang="en-US" sz="2400" dirty="0"/>
              <a:t>WHO’s Tool for Influenza Pandemic Risk Assessment (TIPRA)</a:t>
            </a:r>
          </a:p>
          <a:p>
            <a:r>
              <a:rPr lang="en-US" sz="2400" dirty="0"/>
              <a:t>CDC’s Influenza Risk Assessment Tool (IRAT)</a:t>
            </a:r>
          </a:p>
          <a:p>
            <a:endParaRPr lang="en-US" sz="2400" i="1" dirty="0"/>
          </a:p>
        </p:txBody>
      </p:sp>
    </p:spTree>
    <p:extLst>
      <p:ext uri="{BB962C8B-B14F-4D97-AF65-F5344CB8AC3E}">
        <p14:creationId xmlns:p14="http://schemas.microsoft.com/office/powerpoint/2010/main" val="3592041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21970" y="604852"/>
            <a:ext cx="7886700" cy="846137"/>
          </a:xfrm>
        </p:spPr>
        <p:txBody>
          <a:bodyPr>
            <a:normAutofit fontScale="90000"/>
          </a:bodyPr>
          <a:lstStyle/>
          <a:p>
            <a:r>
              <a:rPr lang="en-US" altLang="en-US" sz="3200" dirty="0"/>
              <a:t>Assess the event</a:t>
            </a:r>
            <a:br>
              <a:rPr lang="en-US" altLang="en-US" sz="3600" dirty="0"/>
            </a:br>
            <a:r>
              <a:rPr lang="en-US" altLang="en-US" sz="2000" b="0" dirty="0"/>
              <a:t>Is it a public health threat?</a:t>
            </a:r>
            <a:br>
              <a:rPr lang="en-US" altLang="en-US" sz="2000" b="0" dirty="0"/>
            </a:br>
            <a:r>
              <a:rPr lang="en-US" altLang="en-US" sz="2000" b="0" dirty="0"/>
              <a:t>Is further action warranted?</a:t>
            </a:r>
            <a:br>
              <a:rPr lang="en-US" altLang="en-US" sz="2000" b="0" dirty="0"/>
            </a:br>
            <a:endParaRPr lang="en-US" altLang="en-US" sz="20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1219180"/>
              </p:ext>
            </p:extLst>
          </p:nvPr>
        </p:nvGraphicFramePr>
        <p:xfrm>
          <a:off x="521970" y="1705288"/>
          <a:ext cx="8158163" cy="4595494"/>
        </p:xfrm>
        <a:graphic>
          <a:graphicData uri="http://schemas.openxmlformats.org/drawingml/2006/table">
            <a:tbl>
              <a:tblPr/>
              <a:tblGrid>
                <a:gridCol w="1280160">
                  <a:extLst>
                    <a:ext uri="{9D8B030D-6E8A-4147-A177-3AD203B41FA5}">
                      <a16:colId xmlns:a16="http://schemas.microsoft.com/office/drawing/2014/main" val="20000"/>
                    </a:ext>
                  </a:extLst>
                </a:gridCol>
                <a:gridCol w="6001377">
                  <a:extLst>
                    <a:ext uri="{9D8B030D-6E8A-4147-A177-3AD203B41FA5}">
                      <a16:colId xmlns:a16="http://schemas.microsoft.com/office/drawing/2014/main" val="20001"/>
                    </a:ext>
                  </a:extLst>
                </a:gridCol>
                <a:gridCol w="451448">
                  <a:extLst>
                    <a:ext uri="{9D8B030D-6E8A-4147-A177-3AD203B41FA5}">
                      <a16:colId xmlns:a16="http://schemas.microsoft.com/office/drawing/2014/main" val="20002"/>
                    </a:ext>
                  </a:extLst>
                </a:gridCol>
                <a:gridCol w="425178">
                  <a:extLst>
                    <a:ext uri="{9D8B030D-6E8A-4147-A177-3AD203B41FA5}">
                      <a16:colId xmlns:a16="http://schemas.microsoft.com/office/drawing/2014/main" val="20003"/>
                    </a:ext>
                  </a:extLst>
                </a:gridCol>
              </a:tblGrid>
              <a:tr h="367198">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E8EAF6"/>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15000"/>
                        </a:lnSpc>
                        <a:spcBef>
                          <a:spcPts val="25"/>
                        </a:spcBef>
                        <a:spcAft>
                          <a:spcPct val="0"/>
                        </a:spcAft>
                        <a:buClrTx/>
                        <a:buSzTx/>
                        <a:buFontTx/>
                        <a:buNone/>
                        <a:tabLst/>
                      </a:pPr>
                      <a:r>
                        <a:rPr kumimoji="0" lang="en-US" altLang="en-US" sz="1400" b="0" i="0" u="none" strike="noStrike" cap="none" normalizeH="0" baseline="0" dirty="0">
                          <a:ln>
                            <a:noFill/>
                          </a:ln>
                          <a:solidFill>
                            <a:srgbClr val="003366"/>
                          </a:solidFill>
                          <a:effectLst/>
                          <a:latin typeface="Arial" panose="020B0604020202020204" pitchFamily="34" charset="0"/>
                        </a:rPr>
                        <a:t> </a:t>
                      </a:r>
                      <a:r>
                        <a:rPr kumimoji="0" lang="en-US" altLang="en-US" sz="1400" b="1" i="0" u="none" strike="noStrike" cap="none" normalizeH="0" baseline="0" dirty="0">
                          <a:ln>
                            <a:noFill/>
                          </a:ln>
                          <a:solidFill>
                            <a:srgbClr val="003366"/>
                          </a:solidFill>
                          <a:effectLst/>
                          <a:latin typeface="Arial" panose="020B0604020202020204" pitchFamily="34" charset="0"/>
                        </a:rPr>
                        <a:t>ASSESSMENT QUESTIONS</a:t>
                      </a:r>
                      <a:endParaRPr kumimoji="0" lang="en-US" altLang="en-US" sz="1400" b="1"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E8EAF6"/>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altLang="en-US" sz="1200" b="1" i="0" u="none" strike="noStrike" cap="none" normalizeH="0" baseline="0" dirty="0">
                          <a:ln>
                            <a:noFill/>
                          </a:ln>
                          <a:solidFill>
                            <a:srgbClr val="003366"/>
                          </a:solidFill>
                          <a:effectLst/>
                          <a:latin typeface="Arial" panose="020B0604020202020204" pitchFamily="34" charset="0"/>
                        </a:rPr>
                        <a:t>YES</a:t>
                      </a:r>
                      <a:endParaRPr kumimoji="0" lang="en-US" altLang="en-US" sz="1200" b="1"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E8EAF6"/>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15000"/>
                        </a:lnSpc>
                        <a:spcBef>
                          <a:spcPts val="50"/>
                        </a:spcBef>
                        <a:spcAft>
                          <a:spcPct val="0"/>
                        </a:spcAft>
                        <a:buClrTx/>
                        <a:buSzTx/>
                        <a:buFontTx/>
                        <a:buNone/>
                        <a:tabLst/>
                      </a:pPr>
                      <a:r>
                        <a:rPr kumimoji="0" lang="en-US" altLang="en-US" sz="1200" b="1" i="0" u="none" strike="noStrike" cap="none" normalizeH="0" baseline="0" dirty="0">
                          <a:ln>
                            <a:noFill/>
                          </a:ln>
                          <a:solidFill>
                            <a:srgbClr val="003366"/>
                          </a:solidFill>
                          <a:effectLst/>
                          <a:latin typeface="Arial" panose="020B0604020202020204" pitchFamily="34" charset="0"/>
                        </a:rPr>
                        <a:t>NO</a:t>
                      </a:r>
                      <a:endParaRPr kumimoji="0" lang="en-US" altLang="en-US" sz="1200" b="1"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E8EAF6"/>
                    </a:solidFill>
                  </a:tcPr>
                </a:tc>
                <a:extLst>
                  <a:ext uri="{0D108BD9-81ED-4DB2-BD59-A6C34878D82A}">
                    <a16:rowId xmlns:a16="http://schemas.microsoft.com/office/drawing/2014/main" val="10000"/>
                  </a:ext>
                </a:extLst>
              </a:tr>
              <a:tr h="513209">
                <a:tc rowSpan="7">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1" i="0" u="none" strike="noStrike" cap="none" normalizeH="0" baseline="0" dirty="0">
                          <a:ln>
                            <a:noFill/>
                          </a:ln>
                          <a:solidFill>
                            <a:srgbClr val="003366"/>
                          </a:solidFill>
                          <a:effectLst/>
                          <a:latin typeface="Arial" panose="020B0604020202020204" pitchFamily="34" charset="0"/>
                        </a:rPr>
                        <a:t>Human heath events</a:t>
                      </a:r>
                      <a:endParaRPr kumimoji="0" lang="en-US" altLang="en-US" sz="1600" b="1"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E8EAF6"/>
                    </a:solidFill>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Does the event involve a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notifiable disease or syndrome </a:t>
                      </a:r>
                      <a:r>
                        <a:rPr kumimoji="0" lang="en-US" altLang="en-US" sz="1600" b="0" i="0" u="none" strike="noStrike" cap="none" normalizeH="0" baseline="0" dirty="0">
                          <a:ln>
                            <a:noFill/>
                          </a:ln>
                          <a:solidFill>
                            <a:sysClr val="windowText" lastClr="000000"/>
                          </a:solidFill>
                          <a:effectLst/>
                          <a:latin typeface="Arial" panose="020B0604020202020204" pitchFamily="34" charset="0"/>
                        </a:rPr>
                        <a:t>(e.g. novel or avian influenza)?</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513209">
                <a:tc vMerge="1">
                  <a:txBody>
                    <a:bodyPr/>
                    <a:lstStyle/>
                    <a:p>
                      <a:endParaRPr lang="en-US"/>
                    </a:p>
                  </a:txBody>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Can the suspected disease cause outbreaks with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a high potential for spread</a:t>
                      </a:r>
                      <a:r>
                        <a:rPr kumimoji="0" lang="en-US" altLang="en-US" sz="1600" b="0" i="0" u="none" strike="noStrike" cap="none" normalizeH="0" baseline="0" dirty="0">
                          <a:ln>
                            <a:noFill/>
                          </a:ln>
                          <a:solidFill>
                            <a:sysClr val="windowText" lastClr="000000"/>
                          </a:solidFill>
                          <a:effectLst/>
                          <a:latin typeface="Arial" panose="020B0604020202020204" pitchFamily="34" charset="0"/>
                        </a:rPr>
                        <a:t> (e.g. novel influenza)?</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2"/>
                  </a:ext>
                </a:extLst>
              </a:tr>
              <a:tr h="513209">
                <a:tc vMerge="1">
                  <a:txBody>
                    <a:bodyPr/>
                    <a:lstStyle/>
                    <a:p>
                      <a:endParaRPr lang="en-US"/>
                    </a:p>
                  </a:txBody>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Is there a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higher than expected mortality or morbidity </a:t>
                      </a:r>
                      <a:r>
                        <a:rPr kumimoji="0" lang="en-US" altLang="en-US" sz="1600" b="0" i="0" u="none" strike="noStrike" cap="none" normalizeH="0" baseline="0" dirty="0">
                          <a:ln>
                            <a:noFill/>
                          </a:ln>
                          <a:solidFill>
                            <a:sysClr val="windowText" lastClr="000000"/>
                          </a:solidFill>
                          <a:effectLst/>
                          <a:latin typeface="Arial" panose="020B0604020202020204" pitchFamily="34" charset="0"/>
                        </a:rPr>
                        <a:t>from the respiratory infection?</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05721">
                <a:tc vMerge="1">
                  <a:txBody>
                    <a:bodyPr/>
                    <a:lstStyle/>
                    <a:p>
                      <a:endParaRPr lang="en-US"/>
                    </a:p>
                  </a:txBody>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Is the disease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unusual/unexpected</a:t>
                      </a:r>
                      <a:r>
                        <a:rPr kumimoji="0" lang="en-US" altLang="en-US" sz="1600" b="0" i="0" u="none" strike="noStrike" cap="none" normalizeH="0" baseline="0" dirty="0">
                          <a:ln>
                            <a:noFill/>
                          </a:ln>
                          <a:solidFill>
                            <a:sysClr val="windowText" lastClr="000000"/>
                          </a:solidFill>
                          <a:effectLst/>
                          <a:latin typeface="Arial" panose="020B0604020202020204" pitchFamily="34" charset="0"/>
                        </a:rPr>
                        <a:t> in the community?</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4"/>
                  </a:ext>
                </a:extLst>
              </a:tr>
              <a:tr h="414310">
                <a:tc vMerge="1">
                  <a:txBody>
                    <a:bodyPr/>
                    <a:lstStyle/>
                    <a:p>
                      <a:endParaRPr lang="en-US"/>
                    </a:p>
                  </a:txBody>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Is there a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cluster</a:t>
                      </a:r>
                      <a:r>
                        <a:rPr kumimoji="0" lang="en-US" altLang="en-US" sz="1600" b="0" i="0" u="none" strike="noStrike" cap="none" normalizeH="0" baseline="0" dirty="0">
                          <a:ln>
                            <a:noFill/>
                          </a:ln>
                          <a:solidFill>
                            <a:sysClr val="windowText" lastClr="000000"/>
                          </a:solidFill>
                          <a:effectLst/>
                          <a:latin typeface="Arial" panose="020B0604020202020204" pitchFamily="34" charset="0"/>
                        </a:rPr>
                        <a:t> of cases or deaths with similar symptoms?</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513209">
                <a:tc vMerge="1">
                  <a:txBody>
                    <a:bodyPr/>
                    <a:lstStyle/>
                    <a:p>
                      <a:endParaRPr lang="en-US"/>
                    </a:p>
                  </a:txBody>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Does the disease have possible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consequences for trade or travel </a:t>
                      </a:r>
                      <a:r>
                        <a:rPr kumimoji="0" lang="en-US" altLang="en-US" sz="1600" b="0" i="0" u="none" strike="noStrike" cap="none" normalizeH="0" baseline="0" dirty="0">
                          <a:ln>
                            <a:noFill/>
                          </a:ln>
                          <a:solidFill>
                            <a:sysClr val="windowText" lastClr="000000"/>
                          </a:solidFill>
                          <a:effectLst/>
                          <a:latin typeface="Arial" panose="020B0604020202020204" pitchFamily="34" charset="0"/>
                        </a:rPr>
                        <a:t>(e.g. SARS, foot and mouth disease)?</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tx2">
                          <a:lumMod val="65000"/>
                        </a:schemeClr>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6"/>
                  </a:ext>
                </a:extLst>
              </a:tr>
              <a:tr h="942220">
                <a:tc vMerge="1">
                  <a:txBody>
                    <a:bodyPr/>
                    <a:lstStyle/>
                    <a:p>
                      <a:endParaRPr lang="en-US"/>
                    </a:p>
                  </a:txBody>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Is there suspected </a:t>
                      </a:r>
                      <a:r>
                        <a:rPr kumimoji="0" lang="en-US" altLang="en-US" sz="1600" b="1" i="0" u="none" strike="noStrike" cap="none" normalizeH="0" baseline="0" dirty="0">
                          <a:ln>
                            <a:noFill/>
                          </a:ln>
                          <a:solidFill>
                            <a:sysClr val="windowText" lastClr="000000"/>
                          </a:solidFill>
                          <a:effectLst/>
                          <a:latin typeface="Arial" panose="020B0604020202020204" pitchFamily="34" charset="0"/>
                        </a:rPr>
                        <a:t>nosocomial spread </a:t>
                      </a:r>
                      <a:r>
                        <a:rPr kumimoji="0" lang="en-US" altLang="en-US" sz="1600" b="0" i="0" u="none" strike="noStrike" cap="none" normalizeH="0" baseline="0" dirty="0">
                          <a:ln>
                            <a:noFill/>
                          </a:ln>
                          <a:solidFill>
                            <a:sysClr val="windowText" lastClr="000000"/>
                          </a:solidFill>
                          <a:effectLst/>
                          <a:latin typeface="Arial" panose="020B0604020202020204" pitchFamily="34" charset="0"/>
                        </a:rPr>
                        <a:t>of the respiratory infection (i.e. is the infection being transmitted within a health care setting)?</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2">
                          <a:lumMod val="6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513209">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l" defTabSz="914400" rtl="0" eaLnBrk="0" fontAlgn="base" latinLnBrk="0" hangingPunct="0">
                        <a:lnSpc>
                          <a:spcPct val="100000"/>
                        </a:lnSpc>
                        <a:spcBef>
                          <a:spcPts val="600"/>
                        </a:spcBef>
                        <a:spcAft>
                          <a:spcPct val="0"/>
                        </a:spcAft>
                        <a:buClrTx/>
                        <a:buSzTx/>
                        <a:buFontTx/>
                        <a:buNone/>
                        <a:tabLst/>
                      </a:pPr>
                      <a:r>
                        <a:rPr kumimoji="0" lang="en-US" altLang="en-US" sz="1600" b="1" i="0" u="none" strike="noStrike" cap="none" normalizeH="0" baseline="0" dirty="0">
                          <a:ln>
                            <a:noFill/>
                          </a:ln>
                          <a:solidFill>
                            <a:srgbClr val="003366"/>
                          </a:solidFill>
                          <a:effectLst/>
                          <a:latin typeface="Arial" panose="020B0604020202020204" pitchFamily="34" charset="0"/>
                        </a:rPr>
                        <a:t>Non-human health event</a:t>
                      </a:r>
                      <a:endParaRPr kumimoji="0" lang="en-US" altLang="en-US" sz="1600" b="1"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rgbClr val="E8EAF6"/>
                    </a:solidFill>
                  </a:tcPr>
                </a:tc>
                <a:tc>
                  <a:txBody>
                    <a:bodyPr/>
                    <a:lstStyle>
                      <a:lvl1pPr marL="61913">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61913" marR="0" lvl="0" indent="0" algn="just" defTabSz="914400" rtl="0" eaLnBrk="0" fontAlgn="base" latinLnBrk="0" hangingPunct="0">
                        <a:lnSpc>
                          <a:spcPct val="100000"/>
                        </a:lnSpc>
                        <a:spcBef>
                          <a:spcPts val="600"/>
                        </a:spcBef>
                        <a:spcAft>
                          <a:spcPct val="0"/>
                        </a:spcAft>
                        <a:buClrTx/>
                        <a:buSzTx/>
                        <a:buFontTx/>
                        <a:buNone/>
                        <a:tabLst/>
                      </a:pPr>
                      <a:r>
                        <a:rPr kumimoji="0" lang="en-US" altLang="en-US" sz="1600" b="0" i="0" u="none" strike="noStrike" cap="none" normalizeH="0" baseline="0" dirty="0">
                          <a:ln>
                            <a:noFill/>
                          </a:ln>
                          <a:solidFill>
                            <a:sysClr val="windowText" lastClr="000000"/>
                          </a:solidFill>
                          <a:effectLst/>
                          <a:latin typeface="Arial" panose="020B0604020202020204" pitchFamily="34" charset="0"/>
                        </a:rPr>
                        <a:t>Does the event have a </a:t>
                      </a:r>
                      <a:r>
                        <a:rPr kumimoji="0" lang="en-US" altLang="en-US" sz="1600" b="1" i="0" u="sng" strike="noStrike" cap="none" normalizeH="0" baseline="0" dirty="0">
                          <a:ln>
                            <a:noFill/>
                          </a:ln>
                          <a:solidFill>
                            <a:sysClr val="windowText" lastClr="000000"/>
                          </a:solidFill>
                          <a:effectLst/>
                          <a:latin typeface="Arial" panose="020B0604020202020204" pitchFamily="34" charset="0"/>
                        </a:rPr>
                        <a:t>known</a:t>
                      </a:r>
                      <a:r>
                        <a:rPr kumimoji="0" lang="en-US" altLang="en-US" sz="1600" b="1" i="0" u="none" strike="noStrike" cap="none" normalizeH="0" baseline="0" dirty="0">
                          <a:ln>
                            <a:noFill/>
                          </a:ln>
                          <a:solidFill>
                            <a:sysClr val="windowText" lastClr="000000"/>
                          </a:solidFill>
                          <a:effectLst/>
                          <a:latin typeface="Arial" panose="020B0604020202020204" pitchFamily="34" charset="0"/>
                        </a:rPr>
                        <a:t> consequence for human health </a:t>
                      </a:r>
                      <a:r>
                        <a:rPr kumimoji="0" lang="en-US" altLang="en-US" sz="1600" b="0" i="0" u="none" strike="noStrike" cap="none" normalizeH="0" baseline="0" dirty="0">
                          <a:ln>
                            <a:noFill/>
                          </a:ln>
                          <a:solidFill>
                            <a:sysClr val="windowText" lastClr="000000"/>
                          </a:solidFill>
                          <a:effectLst/>
                          <a:latin typeface="Arial" panose="020B0604020202020204" pitchFamily="34" charset="0"/>
                        </a:rPr>
                        <a:t>(e.g. suspected novel influenza)?</a:t>
                      </a:r>
                      <a:endParaRPr kumimoji="0" lang="en-US" altLang="en-US" sz="1600" b="0" i="0" u="none" strike="noStrike" cap="none" normalizeH="0" baseline="0" dirty="0">
                        <a:ln>
                          <a:noFill/>
                        </a:ln>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bg2">
                          <a:lumMod val="50000"/>
                        </a:schemeClr>
                      </a:solidFill>
                      <a:prstDash val="solid"/>
                      <a:round/>
                      <a:headEnd type="none" w="med" len="med"/>
                      <a:tailEnd type="none" w="med" len="med"/>
                    </a:lnL>
                    <a:lnR w="12700" cap="flat" cmpd="sng" algn="ctr">
                      <a:solidFill>
                        <a:schemeClr val="tx2">
                          <a:lumMod val="6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2">
                        <a:lumMod val="95000"/>
                      </a:schemeClr>
                    </a:solidFill>
                  </a:tcPr>
                </a:tc>
                <a:tc>
                  <a:txBody>
                    <a:bodyPr/>
                    <a:lstStyle>
                      <a:lvl1pPr>
                        <a:spcBef>
                          <a:spcPct val="20000"/>
                        </a:spcBef>
                        <a:defRPr sz="2800" b="1">
                          <a:solidFill>
                            <a:schemeClr val="tx1"/>
                          </a:solidFill>
                          <a:latin typeface="Arial" panose="020B0604020202020204" pitchFamily="34" charset="0"/>
                        </a:defRPr>
                      </a:lvl1pPr>
                      <a:lvl2pPr marL="742950" indent="-285750">
                        <a:spcBef>
                          <a:spcPct val="20000"/>
                        </a:spcBef>
                        <a:defRPr sz="2400" b="1">
                          <a:solidFill>
                            <a:schemeClr val="tx1"/>
                          </a:solidFill>
                          <a:latin typeface="Arial" panose="020B0604020202020204" pitchFamily="34" charset="0"/>
                        </a:defRPr>
                      </a:lvl2pPr>
                      <a:lvl3pPr marL="1143000" indent="-228600">
                        <a:spcBef>
                          <a:spcPct val="20000"/>
                        </a:spcBef>
                        <a:defRPr sz="2000" b="1">
                          <a:solidFill>
                            <a:schemeClr val="tx1"/>
                          </a:solidFill>
                          <a:latin typeface="Arial" panose="020B0604020202020204" pitchFamily="34" charset="0"/>
                        </a:defRPr>
                      </a:lvl3pPr>
                      <a:lvl4pPr marL="1600200" indent="-228600">
                        <a:spcBef>
                          <a:spcPct val="20000"/>
                        </a:spcBef>
                        <a:defRPr b="1">
                          <a:solidFill>
                            <a:schemeClr val="tx1"/>
                          </a:solidFill>
                          <a:latin typeface="Arial" panose="020B0604020202020204" pitchFamily="34" charset="0"/>
                        </a:defRPr>
                      </a:lvl4pPr>
                      <a:lvl5pPr marL="2057400" indent="-228600">
                        <a:spcBef>
                          <a:spcPct val="20000"/>
                        </a:spcBef>
                        <a:defRPr b="1">
                          <a:solidFill>
                            <a:schemeClr val="tx1"/>
                          </a:solidFill>
                          <a:latin typeface="Arial" panose="020B0604020202020204" pitchFamily="34" charset="0"/>
                        </a:defRPr>
                      </a:lvl5pPr>
                      <a:lvl6pPr marL="2514600" indent="-228600" eaLnBrk="0" fontAlgn="base" hangingPunct="0">
                        <a:spcBef>
                          <a:spcPct val="20000"/>
                        </a:spcBef>
                        <a:spcAft>
                          <a:spcPct val="0"/>
                        </a:spcAft>
                        <a:defRPr b="1">
                          <a:solidFill>
                            <a:schemeClr val="tx1"/>
                          </a:solidFill>
                          <a:latin typeface="Arial" panose="020B0604020202020204" pitchFamily="34" charset="0"/>
                        </a:defRPr>
                      </a:lvl6pPr>
                      <a:lvl7pPr marL="2971800" indent="-228600" eaLnBrk="0" fontAlgn="base" hangingPunct="0">
                        <a:spcBef>
                          <a:spcPct val="20000"/>
                        </a:spcBef>
                        <a:spcAft>
                          <a:spcPct val="0"/>
                        </a:spcAft>
                        <a:defRPr b="1">
                          <a:solidFill>
                            <a:schemeClr val="tx1"/>
                          </a:solidFill>
                          <a:latin typeface="Arial" panose="020B0604020202020204" pitchFamily="34" charset="0"/>
                        </a:defRPr>
                      </a:lvl7pPr>
                      <a:lvl8pPr marL="3429000" indent="-228600" eaLnBrk="0" fontAlgn="base" hangingPunct="0">
                        <a:spcBef>
                          <a:spcPct val="20000"/>
                        </a:spcBef>
                        <a:spcAft>
                          <a:spcPct val="0"/>
                        </a:spcAft>
                        <a:defRPr b="1">
                          <a:solidFill>
                            <a:schemeClr val="tx1"/>
                          </a:solidFill>
                          <a:latin typeface="Arial" panose="020B0604020202020204" pitchFamily="34" charset="0"/>
                        </a:defRPr>
                      </a:lvl8pPr>
                      <a:lvl9pPr marL="3886200" indent="-228600" eaLnBrk="0" fontAlgn="base" hangingPunct="0">
                        <a:spcBef>
                          <a:spcPct val="2000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a:ln>
                            <a:noFill/>
                          </a:ln>
                          <a:solidFill>
                            <a:srgbClr val="003366"/>
                          </a:solidFill>
                          <a:effectLst/>
                          <a:latin typeface="Arial" panose="020B0604020202020204" pitchFamily="34" charset="0"/>
                        </a:rPr>
                        <a:t> </a:t>
                      </a:r>
                      <a:endParaRPr kumimoji="0" lang="en-US" altLang="en-US" sz="1200" b="0" i="0" u="none" strike="noStrike" cap="none" normalizeH="0" baseline="0" dirty="0">
                        <a:ln>
                          <a:noFill/>
                        </a:ln>
                        <a:solidFill>
                          <a:srgbClr val="003366"/>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tx2">
                          <a:lumMod val="6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a:noFill/>
                    </a:lnTlToBr>
                    <a:lnBlToTr>
                      <a:noFill/>
                    </a:lnBlToTr>
                    <a:solidFill>
                      <a:schemeClr val="bg2">
                        <a:lumMod val="95000"/>
                      </a:schemeClr>
                    </a:solidFill>
                  </a:tcPr>
                </a:tc>
                <a:extLst>
                  <a:ext uri="{0D108BD9-81ED-4DB2-BD59-A6C34878D82A}">
                    <a16:rowId xmlns:a16="http://schemas.microsoft.com/office/drawing/2014/main" val="10008"/>
                  </a:ext>
                </a:extLst>
              </a:tr>
            </a:tbl>
          </a:graphicData>
        </a:graphic>
      </p:graphicFrame>
      <p:sp>
        <p:nvSpPr>
          <p:cNvPr id="6" name="Title 1"/>
          <p:cNvSpPr txBox="1">
            <a:spLocks/>
          </p:cNvSpPr>
          <p:nvPr/>
        </p:nvSpPr>
        <p:spPr>
          <a:xfrm>
            <a:off x="343513" y="604852"/>
            <a:ext cx="8800487" cy="567298"/>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sz="3200" dirty="0">
                <a:solidFill>
                  <a:srgbClr val="005B99"/>
                </a:solidFill>
              </a:rPr>
              <a:t>EBS Step 5: Assess the Risk of the Event</a:t>
            </a:r>
          </a:p>
        </p:txBody>
      </p:sp>
    </p:spTree>
    <p:extLst>
      <p:ext uri="{BB962C8B-B14F-4D97-AF65-F5344CB8AC3E}">
        <p14:creationId xmlns:p14="http://schemas.microsoft.com/office/powerpoint/2010/main" val="1875976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3988" y="6484034"/>
            <a:ext cx="7827962" cy="646331"/>
          </a:xfrm>
          <a:prstGeom prst="rect">
            <a:avLst/>
          </a:prstGeom>
          <a:noFill/>
        </p:spPr>
        <p:txBody>
          <a:bodyPr wrap="square" rtlCol="0">
            <a:spAutoFit/>
          </a:bodyPr>
          <a:lstStyle/>
          <a:p>
            <a:r>
              <a:rPr lang="en-US" u="sng" dirty="0">
                <a:hlinkClick r:id="rId3"/>
              </a:rPr>
              <a:t>http://www.who.int/ihr/publications/WHO_HSE_GCR_LYO_2014.4/en/</a:t>
            </a:r>
            <a:endParaRPr lang="en-US" u="sng" dirty="0"/>
          </a:p>
          <a:p>
            <a:endParaRPr lang="en-US" dirty="0"/>
          </a:p>
        </p:txBody>
      </p:sp>
      <p:sp>
        <p:nvSpPr>
          <p:cNvPr id="5" name="Rectangle 4"/>
          <p:cNvSpPr/>
          <p:nvPr/>
        </p:nvSpPr>
        <p:spPr>
          <a:xfrm>
            <a:off x="614597" y="1331704"/>
            <a:ext cx="7585023" cy="4524315"/>
          </a:xfrm>
          <a:prstGeom prst="rect">
            <a:avLst/>
          </a:prstGeom>
        </p:spPr>
        <p:txBody>
          <a:bodyPr wrap="square">
            <a:spAutoFit/>
          </a:bodyPr>
          <a:lstStyle/>
          <a:p>
            <a:r>
              <a:rPr lang="en-US" sz="2400" dirty="0">
                <a:solidFill>
                  <a:srgbClr val="000000"/>
                </a:solidFill>
                <a:latin typeface="Calibri" panose="020F0502020204030204" pitchFamily="34" charset="0"/>
              </a:rPr>
              <a:t>Under the IHR, risk assessment can include assessment of:</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risk to human health, </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risk of international spread of disease, and</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risk of interference with international traffic </a:t>
            </a:r>
          </a:p>
          <a:p>
            <a:endParaRPr lang="en-US" sz="2400" dirty="0">
              <a:solidFill>
                <a:srgbClr val="000000"/>
              </a:solidFill>
              <a:latin typeface="Calibri" panose="020F0502020204030204" pitchFamily="34" charset="0"/>
            </a:endParaRPr>
          </a:p>
          <a:p>
            <a:r>
              <a:rPr lang="en-US" sz="2400" dirty="0"/>
              <a:t>Each must be assessed to determine the level of risk to human health and to establish the nature of the potential mitigation and control measures that can be implemented </a:t>
            </a:r>
          </a:p>
          <a:p>
            <a:endParaRPr lang="en-US" sz="2400" dirty="0"/>
          </a:p>
          <a:p>
            <a:r>
              <a:rPr lang="en-US" sz="2400" dirty="0"/>
              <a:t>Risk assessment is an ongoing process as the level of risk may change over time 	</a:t>
            </a:r>
          </a:p>
          <a:p>
            <a:endParaRPr lang="en-US" sz="2400" dirty="0"/>
          </a:p>
        </p:txBody>
      </p:sp>
      <p:sp>
        <p:nvSpPr>
          <p:cNvPr id="7" name="Title 1"/>
          <p:cNvSpPr txBox="1">
            <a:spLocks/>
          </p:cNvSpPr>
          <p:nvPr/>
        </p:nvSpPr>
        <p:spPr>
          <a:xfrm>
            <a:off x="303890" y="505723"/>
            <a:ext cx="8543418" cy="567298"/>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2400" b="1" kern="1200">
                <a:solidFill>
                  <a:schemeClr val="bg2"/>
                </a:solidFill>
                <a:latin typeface="+mj-lt"/>
                <a:ea typeface="+mj-ea"/>
                <a:cs typeface="Arial"/>
              </a:defRPr>
            </a:lvl1pPr>
          </a:lstStyle>
          <a:p>
            <a:r>
              <a:rPr lang="en-US" sz="3200" dirty="0">
                <a:solidFill>
                  <a:srgbClr val="003399"/>
                </a:solidFill>
              </a:rPr>
              <a:t>What is WHO’s Risk Assessment for Events?</a:t>
            </a:r>
          </a:p>
        </p:txBody>
      </p:sp>
    </p:spTree>
    <p:extLst>
      <p:ext uri="{BB962C8B-B14F-4D97-AF65-F5344CB8AC3E}">
        <p14:creationId xmlns:p14="http://schemas.microsoft.com/office/powerpoint/2010/main" val="60358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260" y="815152"/>
            <a:ext cx="8486340" cy="4525963"/>
          </a:xfrm>
        </p:spPr>
        <p:txBody>
          <a:bodyPr>
            <a:normAutofit/>
          </a:bodyPr>
          <a:lstStyle/>
          <a:p>
            <a:pPr marL="0" indent="0">
              <a:buNone/>
            </a:pPr>
            <a:r>
              <a:rPr lang="en-US" sz="2400" dirty="0"/>
              <a:t>Level of risk assigned to an event is based on 3 components:</a:t>
            </a:r>
          </a:p>
          <a:p>
            <a:pPr lvl="1"/>
            <a:r>
              <a:rPr lang="en-US" sz="2400" dirty="0"/>
              <a:t>suspected or known </a:t>
            </a:r>
            <a:r>
              <a:rPr lang="en-US" sz="2400" b="1" dirty="0">
                <a:solidFill>
                  <a:srgbClr val="0070C0"/>
                </a:solidFill>
              </a:rPr>
              <a:t>hazard</a:t>
            </a:r>
            <a:r>
              <a:rPr lang="en-US" sz="2400" dirty="0"/>
              <a:t>;</a:t>
            </a:r>
          </a:p>
          <a:p>
            <a:pPr lvl="1"/>
            <a:r>
              <a:rPr lang="en-US" sz="2400" dirty="0"/>
              <a:t>possible </a:t>
            </a:r>
            <a:r>
              <a:rPr lang="en-US" sz="2400" b="1" dirty="0">
                <a:solidFill>
                  <a:srgbClr val="0070C0"/>
                </a:solidFill>
              </a:rPr>
              <a:t>exposure</a:t>
            </a:r>
            <a:r>
              <a:rPr lang="en-US" sz="2400" dirty="0"/>
              <a:t> to the hazard</a:t>
            </a:r>
          </a:p>
          <a:p>
            <a:pPr lvl="1"/>
            <a:r>
              <a:rPr lang="en-US" sz="2400" b="1" dirty="0">
                <a:solidFill>
                  <a:srgbClr val="0070C0"/>
                </a:solidFill>
              </a:rPr>
              <a:t>context</a:t>
            </a:r>
            <a:r>
              <a:rPr lang="en-US" sz="2400" dirty="0"/>
              <a:t> in which the event is occurring</a:t>
            </a:r>
          </a:p>
        </p:txBody>
      </p:sp>
      <p:graphicFrame>
        <p:nvGraphicFramePr>
          <p:cNvPr id="4" name="Diagram 3"/>
          <p:cNvGraphicFramePr/>
          <p:nvPr>
            <p:extLst>
              <p:ext uri="{D42A27DB-BD31-4B8C-83A1-F6EECF244321}">
                <p14:modId xmlns:p14="http://schemas.microsoft.com/office/powerpoint/2010/main" val="2689791031"/>
              </p:ext>
            </p:extLst>
          </p:nvPr>
        </p:nvGraphicFramePr>
        <p:xfrm>
          <a:off x="1615858" y="2743200"/>
          <a:ext cx="5611660" cy="373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10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550302"/>
            <a:ext cx="8543418" cy="567298"/>
          </a:xfrm>
        </p:spPr>
        <p:txBody>
          <a:bodyPr>
            <a:noAutofit/>
          </a:bodyPr>
          <a:lstStyle/>
          <a:p>
            <a:r>
              <a:rPr lang="en-US" sz="2800" dirty="0">
                <a:solidFill>
                  <a:srgbClr val="005B99"/>
                </a:solidFill>
              </a:rPr>
              <a:t>Components of WHO EBS Risk Assessment</a:t>
            </a:r>
          </a:p>
        </p:txBody>
      </p:sp>
      <p:sp>
        <p:nvSpPr>
          <p:cNvPr id="3" name="Content Placeholder 2"/>
          <p:cNvSpPr>
            <a:spLocks noGrp="1"/>
          </p:cNvSpPr>
          <p:nvPr>
            <p:ph idx="1"/>
          </p:nvPr>
        </p:nvSpPr>
        <p:spPr>
          <a:xfrm>
            <a:off x="315911" y="1744238"/>
            <a:ext cx="4123742" cy="1054697"/>
          </a:xfrm>
        </p:spPr>
        <p:txBody>
          <a:bodyPr>
            <a:normAutofit/>
          </a:bodyPr>
          <a:lstStyle/>
          <a:p>
            <a:pPr marL="0" indent="0">
              <a:buNone/>
            </a:pPr>
            <a:r>
              <a:rPr lang="en-US" sz="2000" b="1" dirty="0"/>
              <a:t>Hazard: </a:t>
            </a:r>
            <a:r>
              <a:rPr lang="en-US" sz="2000" dirty="0"/>
              <a:t>pathogen(s) or other etiology causing the event and the associated negative health effects</a:t>
            </a:r>
          </a:p>
          <a:p>
            <a:endParaRPr lang="en-US" sz="2000" dirty="0"/>
          </a:p>
          <a:p>
            <a:pPr lvl="4"/>
            <a:endParaRPr lang="en-US" sz="2000" dirty="0">
              <a:solidFill>
                <a:srgbClr val="FF0000"/>
              </a:solidFill>
            </a:endParaRPr>
          </a:p>
          <a:p>
            <a:pPr lvl="1"/>
            <a:endParaRPr lang="en-US" sz="2000" dirty="0"/>
          </a:p>
        </p:txBody>
      </p:sp>
      <p:sp>
        <p:nvSpPr>
          <p:cNvPr id="10" name="TextBox 9"/>
          <p:cNvSpPr txBox="1"/>
          <p:nvPr/>
        </p:nvSpPr>
        <p:spPr>
          <a:xfrm>
            <a:off x="153988" y="6484034"/>
            <a:ext cx="7827962" cy="646331"/>
          </a:xfrm>
          <a:prstGeom prst="rect">
            <a:avLst/>
          </a:prstGeom>
          <a:noFill/>
        </p:spPr>
        <p:txBody>
          <a:bodyPr wrap="square" rtlCol="0">
            <a:spAutoFit/>
          </a:bodyPr>
          <a:lstStyle/>
          <a:p>
            <a:r>
              <a:rPr lang="en-US" u="sng" dirty="0">
                <a:hlinkClick r:id="rId3"/>
              </a:rPr>
              <a:t>http://www.who.int/ihr/publications/WHO_HSE_GCR_LYO_2014.4/en/</a:t>
            </a:r>
            <a:endParaRPr lang="en-US" u="sng" dirty="0"/>
          </a:p>
          <a:p>
            <a:endParaRPr lang="en-US" dirty="0"/>
          </a:p>
        </p:txBody>
      </p:sp>
      <p:graphicFrame>
        <p:nvGraphicFramePr>
          <p:cNvPr id="5" name="Diagram 4"/>
          <p:cNvGraphicFramePr/>
          <p:nvPr>
            <p:extLst>
              <p:ext uri="{D42A27DB-BD31-4B8C-83A1-F6EECF244321}">
                <p14:modId xmlns:p14="http://schemas.microsoft.com/office/powerpoint/2010/main" val="3026503021"/>
              </p:ext>
            </p:extLst>
          </p:nvPr>
        </p:nvGraphicFramePr>
        <p:xfrm>
          <a:off x="3277819" y="5025319"/>
          <a:ext cx="2295755" cy="1466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p:cNvSpPr txBox="1">
            <a:spLocks/>
          </p:cNvSpPr>
          <p:nvPr/>
        </p:nvSpPr>
        <p:spPr>
          <a:xfrm>
            <a:off x="315911" y="4029470"/>
            <a:ext cx="4496721" cy="2219577"/>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4"/>
            <a:endParaRPr lang="en-US" sz="2000" dirty="0">
              <a:solidFill>
                <a:srgbClr val="FF0000"/>
              </a:solidFill>
            </a:endParaRPr>
          </a:p>
          <a:p>
            <a:pPr marL="0" indent="0">
              <a:buFont typeface="Arial"/>
              <a:buNone/>
            </a:pPr>
            <a:r>
              <a:rPr lang="en-US" sz="2000" b="1" dirty="0"/>
              <a:t>Context: </a:t>
            </a:r>
            <a:r>
              <a:rPr lang="en-US" sz="2000" dirty="0"/>
              <a:t>environment or setting in which the event is taking place</a:t>
            </a:r>
          </a:p>
          <a:p>
            <a:pPr lvl="1"/>
            <a:endParaRPr lang="en-US" sz="2000" dirty="0"/>
          </a:p>
        </p:txBody>
      </p:sp>
      <p:sp>
        <p:nvSpPr>
          <p:cNvPr id="7" name="Content Placeholder 2"/>
          <p:cNvSpPr txBox="1">
            <a:spLocks/>
          </p:cNvSpPr>
          <p:nvPr/>
        </p:nvSpPr>
        <p:spPr>
          <a:xfrm>
            <a:off x="315911" y="2723972"/>
            <a:ext cx="4123742" cy="1070812"/>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4"/>
            <a:endParaRPr lang="en-US" sz="2000" dirty="0">
              <a:solidFill>
                <a:srgbClr val="FF0000"/>
              </a:solidFill>
            </a:endParaRPr>
          </a:p>
          <a:p>
            <a:pPr marL="0" indent="0">
              <a:buFont typeface="Arial"/>
              <a:buNone/>
            </a:pPr>
            <a:r>
              <a:rPr lang="en-US" sz="2000" b="1" dirty="0"/>
              <a:t>Exposure: </a:t>
            </a:r>
            <a:r>
              <a:rPr lang="en-US" sz="2000" dirty="0"/>
              <a:t>individuals and populations exposed to the likely hazard</a:t>
            </a:r>
          </a:p>
        </p:txBody>
      </p:sp>
      <p:sp>
        <p:nvSpPr>
          <p:cNvPr id="4" name="TextBox 3"/>
          <p:cNvSpPr txBox="1"/>
          <p:nvPr/>
        </p:nvSpPr>
        <p:spPr>
          <a:xfrm>
            <a:off x="4899142" y="1264240"/>
            <a:ext cx="3272561" cy="1477328"/>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EXAMPLES</a:t>
            </a:r>
          </a:p>
          <a:p>
            <a:pPr algn="ctr"/>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Can be a virus, bacteria—or even biological, chemical cause</a:t>
            </a:r>
          </a:p>
        </p:txBody>
      </p:sp>
      <p:sp>
        <p:nvSpPr>
          <p:cNvPr id="9" name="TextBox 8"/>
          <p:cNvSpPr txBox="1"/>
          <p:nvPr/>
        </p:nvSpPr>
        <p:spPr>
          <a:xfrm>
            <a:off x="4899142" y="2888208"/>
            <a:ext cx="3462805"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Number of people known or likely to have been exposed</a:t>
            </a:r>
          </a:p>
          <a:p>
            <a:r>
              <a:rPr lang="en-US" dirty="0">
                <a:latin typeface="Arial" panose="020B0604020202020204" pitchFamily="34" charset="0"/>
                <a:cs typeface="Arial" panose="020B0604020202020204" pitchFamily="34" charset="0"/>
              </a:rPr>
              <a:t>Number of exposed persons who are susceptible to the hazard</a:t>
            </a:r>
          </a:p>
        </p:txBody>
      </p:sp>
      <p:sp>
        <p:nvSpPr>
          <p:cNvPr id="11" name="TextBox 10"/>
          <p:cNvSpPr txBox="1"/>
          <p:nvPr/>
        </p:nvSpPr>
        <p:spPr>
          <a:xfrm>
            <a:off x="4899142" y="4401678"/>
            <a:ext cx="327256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May include the climate, water systems, health of the population, infrastructure</a:t>
            </a:r>
          </a:p>
        </p:txBody>
      </p:sp>
    </p:spTree>
    <p:extLst>
      <p:ext uri="{BB962C8B-B14F-4D97-AF65-F5344CB8AC3E}">
        <p14:creationId xmlns:p14="http://schemas.microsoft.com/office/powerpoint/2010/main" val="2114022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286" y="1531700"/>
            <a:ext cx="8229600" cy="4525963"/>
          </a:xfrm>
        </p:spPr>
        <p:txBody>
          <a:bodyPr>
            <a:normAutofit/>
          </a:bodyPr>
          <a:lstStyle/>
          <a:p>
            <a:pPr marL="0" indent="0">
              <a:buNone/>
            </a:pPr>
            <a:r>
              <a:rPr lang="en-US" sz="2400" b="1" i="1" dirty="0">
                <a:solidFill>
                  <a:srgbClr val="005B99"/>
                </a:solidFill>
              </a:rPr>
              <a:t>Risk characterization: </a:t>
            </a:r>
            <a:r>
              <a:rPr lang="en-US" sz="2400" dirty="0"/>
              <a:t>the level of risk should be assigned to an event after the hazard, exposure and context assessments are completed</a:t>
            </a:r>
          </a:p>
          <a:p>
            <a:pPr marL="0" indent="0">
              <a:buNone/>
            </a:pPr>
            <a:endParaRPr lang="en-US" sz="2400" dirty="0"/>
          </a:p>
          <a:p>
            <a:pPr marL="0" indent="0">
              <a:buNone/>
            </a:pPr>
            <a:r>
              <a:rPr lang="en-US" sz="2400" dirty="0"/>
              <a:t>Often qualitative, based on the expert opinion of the team</a:t>
            </a:r>
          </a:p>
        </p:txBody>
      </p:sp>
      <p:sp>
        <p:nvSpPr>
          <p:cNvPr id="5" name="Title 1"/>
          <p:cNvSpPr>
            <a:spLocks noGrp="1"/>
          </p:cNvSpPr>
          <p:nvPr>
            <p:ph type="title"/>
          </p:nvPr>
        </p:nvSpPr>
        <p:spPr>
          <a:xfrm>
            <a:off x="153988" y="550302"/>
            <a:ext cx="8543418" cy="567298"/>
          </a:xfrm>
        </p:spPr>
        <p:txBody>
          <a:bodyPr>
            <a:noAutofit/>
          </a:bodyPr>
          <a:lstStyle/>
          <a:p>
            <a:r>
              <a:rPr lang="en-US" sz="2800" dirty="0">
                <a:solidFill>
                  <a:srgbClr val="005B99"/>
                </a:solidFill>
              </a:rPr>
              <a:t>Components of WHO EBS Risk Assessment</a:t>
            </a:r>
          </a:p>
        </p:txBody>
      </p:sp>
      <p:sp>
        <p:nvSpPr>
          <p:cNvPr id="2" name="Rectangle 1"/>
          <p:cNvSpPr/>
          <p:nvPr/>
        </p:nvSpPr>
        <p:spPr>
          <a:xfrm>
            <a:off x="317626" y="6287097"/>
            <a:ext cx="8216142" cy="369332"/>
          </a:xfrm>
          <a:prstGeom prst="rect">
            <a:avLst/>
          </a:prstGeom>
        </p:spPr>
        <p:txBody>
          <a:bodyPr wrap="square">
            <a:spAutoFit/>
          </a:bodyPr>
          <a:lstStyle/>
          <a:p>
            <a:r>
              <a:rPr lang="en-US" dirty="0"/>
              <a:t>http://whqlibdoc.who.int/hq/2012/WHO_HSE_GAR_ARO_2012.1_eng.pdf</a:t>
            </a:r>
          </a:p>
        </p:txBody>
      </p:sp>
    </p:spTree>
    <p:extLst>
      <p:ext uri="{BB962C8B-B14F-4D97-AF65-F5344CB8AC3E}">
        <p14:creationId xmlns:p14="http://schemas.microsoft.com/office/powerpoint/2010/main" val="17113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24" y="748058"/>
            <a:ext cx="8543418" cy="567298"/>
          </a:xfrm>
        </p:spPr>
        <p:txBody>
          <a:bodyPr>
            <a:noAutofit/>
          </a:bodyPr>
          <a:lstStyle/>
          <a:p>
            <a:r>
              <a:rPr lang="en-US" sz="2800" dirty="0">
                <a:solidFill>
                  <a:srgbClr val="005B99"/>
                </a:solidFill>
              </a:rPr>
              <a:t> WHO’s risk matrix showing clearly delimited boundaries between categories</a:t>
            </a:r>
            <a:br>
              <a:rPr lang="en-US" sz="2800" dirty="0">
                <a:solidFill>
                  <a:srgbClr val="005B99"/>
                </a:solidFill>
              </a:rPr>
            </a:br>
            <a:endParaRPr lang="en-US" sz="2800" dirty="0">
              <a:solidFill>
                <a:srgbClr val="005B99"/>
              </a:solidFill>
            </a:endParaRPr>
          </a:p>
        </p:txBody>
      </p:sp>
      <p:pic>
        <p:nvPicPr>
          <p:cNvPr id="4" name="Picture 3"/>
          <p:cNvPicPr>
            <a:picLocks noChangeAspect="1"/>
          </p:cNvPicPr>
          <p:nvPr/>
        </p:nvPicPr>
        <p:blipFill rotWithShape="1">
          <a:blip r:embed="rId3"/>
          <a:srcRect l="25329" t="35879" r="26414" b="20988"/>
          <a:stretch/>
        </p:blipFill>
        <p:spPr>
          <a:xfrm>
            <a:off x="1022352" y="1664912"/>
            <a:ext cx="6942022" cy="4769977"/>
          </a:xfrm>
          <a:prstGeom prst="rect">
            <a:avLst/>
          </a:prstGeom>
        </p:spPr>
      </p:pic>
      <p:sp>
        <p:nvSpPr>
          <p:cNvPr id="5" name="TextBox 4"/>
          <p:cNvSpPr txBox="1"/>
          <p:nvPr/>
        </p:nvSpPr>
        <p:spPr>
          <a:xfrm rot="16200000">
            <a:off x="-590109" y="3548130"/>
            <a:ext cx="3686587" cy="461665"/>
          </a:xfrm>
          <a:prstGeom prst="rect">
            <a:avLst/>
          </a:prstGeom>
          <a:noFill/>
        </p:spPr>
        <p:txBody>
          <a:bodyPr wrap="none" rtlCol="0">
            <a:spAutoFit/>
          </a:bodyPr>
          <a:lstStyle/>
          <a:p>
            <a:r>
              <a:rPr lang="en-US" sz="2400" b="1" dirty="0"/>
              <a:t>likelihood of further spread</a:t>
            </a:r>
          </a:p>
        </p:txBody>
      </p:sp>
      <p:sp>
        <p:nvSpPr>
          <p:cNvPr id="6" name="TextBox 5"/>
          <p:cNvSpPr txBox="1"/>
          <p:nvPr/>
        </p:nvSpPr>
        <p:spPr>
          <a:xfrm>
            <a:off x="1130300" y="6293369"/>
            <a:ext cx="7050648" cy="461665"/>
          </a:xfrm>
          <a:prstGeom prst="rect">
            <a:avLst/>
          </a:prstGeom>
          <a:noFill/>
        </p:spPr>
        <p:txBody>
          <a:bodyPr wrap="none" rtlCol="0">
            <a:spAutoFit/>
          </a:bodyPr>
          <a:lstStyle/>
          <a:p>
            <a:r>
              <a:rPr lang="en-US" sz="2400" b="1" dirty="0"/>
              <a:t>consequences (type and magnitude) to public health </a:t>
            </a:r>
          </a:p>
        </p:txBody>
      </p:sp>
    </p:spTree>
    <p:extLst>
      <p:ext uri="{BB962C8B-B14F-4D97-AF65-F5344CB8AC3E}">
        <p14:creationId xmlns:p14="http://schemas.microsoft.com/office/powerpoint/2010/main" val="940217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18" y="459302"/>
            <a:ext cx="8543418" cy="567298"/>
          </a:xfrm>
        </p:spPr>
        <p:txBody>
          <a:bodyPr>
            <a:normAutofit fontScale="90000"/>
          </a:bodyPr>
          <a:lstStyle/>
          <a:p>
            <a:r>
              <a:rPr lang="en-US" sz="3100" dirty="0">
                <a:solidFill>
                  <a:srgbClr val="0070C0"/>
                </a:solidFill>
              </a:rPr>
              <a:t>Using Risk Assessment to Guide Public Health Response to an Event </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3522" y="1435100"/>
            <a:ext cx="8515914" cy="5182269"/>
          </a:xfrm>
          <a:prstGeom prst="rect">
            <a:avLst/>
          </a:prstGeom>
          <a:noFill/>
          <a:ln>
            <a:noFill/>
          </a:ln>
        </p:spPr>
      </p:pic>
    </p:spTree>
    <p:extLst>
      <p:ext uri="{BB962C8B-B14F-4D97-AF65-F5344CB8AC3E}">
        <p14:creationId xmlns:p14="http://schemas.microsoft.com/office/powerpoint/2010/main" val="168446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4" y="0"/>
            <a:ext cx="8543418" cy="567297"/>
          </a:xfrm>
        </p:spPr>
        <p:txBody>
          <a:bodyPr/>
          <a:lstStyle/>
          <a:p>
            <a:r>
              <a:rPr lang="en-US" dirty="0"/>
              <a:t> Discussion Question #3:</a:t>
            </a:r>
          </a:p>
        </p:txBody>
      </p:sp>
      <p:pic>
        <p:nvPicPr>
          <p:cNvPr id="9" name="Picture 8"/>
          <p:cNvPicPr>
            <a:picLocks noChangeAspect="1"/>
          </p:cNvPicPr>
          <p:nvPr/>
        </p:nvPicPr>
        <p:blipFill>
          <a:blip r:embed="rId3"/>
          <a:stretch>
            <a:fillRect/>
          </a:stretch>
        </p:blipFill>
        <p:spPr>
          <a:xfrm>
            <a:off x="84804" y="567297"/>
            <a:ext cx="2709226" cy="1200393"/>
          </a:xfrm>
          <a:prstGeom prst="rect">
            <a:avLst/>
          </a:prstGeom>
        </p:spPr>
      </p:pic>
      <p:sp>
        <p:nvSpPr>
          <p:cNvPr id="4" name="Content Placeholder 3"/>
          <p:cNvSpPr>
            <a:spLocks noGrp="1"/>
          </p:cNvSpPr>
          <p:nvPr>
            <p:ph idx="1"/>
          </p:nvPr>
        </p:nvSpPr>
        <p:spPr>
          <a:xfrm>
            <a:off x="607714" y="1552074"/>
            <a:ext cx="7633918" cy="4355431"/>
          </a:xfrm>
        </p:spPr>
        <p:txBody>
          <a:bodyPr>
            <a:normAutofit fontScale="70000" lnSpcReduction="20000"/>
          </a:bodyPr>
          <a:lstStyle/>
          <a:p>
            <a:r>
              <a:rPr lang="en-US" sz="3400" dirty="0"/>
              <a:t>A cluster of 22 cases of severe respiratory disease with seven deaths in country x were admitted to hospital over the past 17 days </a:t>
            </a:r>
          </a:p>
          <a:p>
            <a:r>
              <a:rPr lang="en-US" sz="3400" dirty="0"/>
              <a:t>The event is occurring 8 km from the border and cases have been reported from three villages by a local health-care worker (HCW). The area is the poorest in country x and health infrastructure is limited </a:t>
            </a:r>
          </a:p>
          <a:p>
            <a:r>
              <a:rPr lang="en-US" sz="3400" dirty="0"/>
              <a:t>There are also strong beliefs that `strange diseases´ are caused by sorcery </a:t>
            </a:r>
          </a:p>
          <a:p>
            <a:endParaRPr lang="en-US" dirty="0"/>
          </a:p>
          <a:p>
            <a:pPr marL="0" indent="0">
              <a:buNone/>
            </a:pPr>
            <a:r>
              <a:rPr lang="en-US" sz="4000" dirty="0"/>
              <a:t>Likelihood of spread? </a:t>
            </a:r>
          </a:p>
          <a:p>
            <a:pPr marL="0" indent="0">
              <a:buNone/>
            </a:pPr>
            <a:r>
              <a:rPr lang="en-US" sz="4000" dirty="0"/>
              <a:t>Expected consequences? </a:t>
            </a:r>
          </a:p>
          <a:p>
            <a:endParaRPr lang="en-US" dirty="0"/>
          </a:p>
        </p:txBody>
      </p:sp>
      <p:pic>
        <p:nvPicPr>
          <p:cNvPr id="5" name="Picture 4"/>
          <p:cNvPicPr>
            <a:picLocks noChangeAspect="1"/>
          </p:cNvPicPr>
          <p:nvPr/>
        </p:nvPicPr>
        <p:blipFill>
          <a:blip r:embed="rId4"/>
          <a:stretch>
            <a:fillRect/>
          </a:stretch>
        </p:blipFill>
        <p:spPr>
          <a:xfrm>
            <a:off x="4938366" y="4401498"/>
            <a:ext cx="3440301" cy="2364225"/>
          </a:xfrm>
          <a:prstGeom prst="rect">
            <a:avLst/>
          </a:prstGeom>
        </p:spPr>
      </p:pic>
    </p:spTree>
    <p:extLst>
      <p:ext uri="{BB962C8B-B14F-4D97-AF65-F5344CB8AC3E}">
        <p14:creationId xmlns:p14="http://schemas.microsoft.com/office/powerpoint/2010/main" val="361975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89" y="466665"/>
            <a:ext cx="8543418" cy="567298"/>
          </a:xfrm>
        </p:spPr>
        <p:txBody>
          <a:bodyPr>
            <a:noAutofit/>
          </a:bodyPr>
          <a:lstStyle/>
          <a:p>
            <a:r>
              <a:rPr lang="en-US" sz="2800">
                <a:solidFill>
                  <a:srgbClr val="0070C0"/>
                </a:solidFill>
              </a:rPr>
              <a:t>Why Conduct Surveillance for Respiratory Outbreaks?</a:t>
            </a:r>
            <a:endParaRPr lang="en-US" sz="2800" dirty="0">
              <a:solidFill>
                <a:srgbClr val="0070C0"/>
              </a:solidFill>
            </a:endParaRPr>
          </a:p>
        </p:txBody>
      </p:sp>
      <p:sp>
        <p:nvSpPr>
          <p:cNvPr id="3" name="Content Placeholder 2"/>
          <p:cNvSpPr>
            <a:spLocks noGrp="1"/>
          </p:cNvSpPr>
          <p:nvPr>
            <p:ph idx="1"/>
          </p:nvPr>
        </p:nvSpPr>
        <p:spPr>
          <a:xfrm>
            <a:off x="481527" y="1275653"/>
            <a:ext cx="8258610" cy="1565240"/>
          </a:xfrm>
        </p:spPr>
        <p:txBody>
          <a:bodyPr>
            <a:normAutofit fontScale="92500"/>
          </a:bodyPr>
          <a:lstStyle/>
          <a:p>
            <a:pPr marL="0" indent="0">
              <a:buNone/>
            </a:pPr>
            <a:r>
              <a:rPr lang="en-US" sz="2400"/>
              <a:t>To rapidly identify and efficiently respond to respiratory threats </a:t>
            </a:r>
          </a:p>
          <a:p>
            <a:pPr lvl="1"/>
            <a:r>
              <a:rPr lang="en-US" sz="2200"/>
              <a:t>Interrupt disease transmission via control measures</a:t>
            </a:r>
          </a:p>
          <a:p>
            <a:pPr lvl="1"/>
            <a:r>
              <a:rPr lang="en-US" sz="2200"/>
              <a:t>Identify unusual respiratory outbreaks which may be the first signal of a novel virus with pandemic potential</a:t>
            </a:r>
            <a:endParaRPr lang="en-US" sz="2200" dirty="0"/>
          </a:p>
        </p:txBody>
      </p:sp>
      <p:pic>
        <p:nvPicPr>
          <p:cNvPr id="4" name="Picture 3"/>
          <p:cNvPicPr>
            <a:picLocks noChangeAspect="1"/>
          </p:cNvPicPr>
          <p:nvPr/>
        </p:nvPicPr>
        <p:blipFill rotWithShape="1">
          <a:blip r:embed="rId3"/>
          <a:srcRect t="1172"/>
          <a:stretch/>
        </p:blipFill>
        <p:spPr>
          <a:xfrm>
            <a:off x="652157" y="2840893"/>
            <a:ext cx="7917350" cy="4017107"/>
          </a:xfrm>
          <a:prstGeom prst="rect">
            <a:avLst/>
          </a:prstGeom>
        </p:spPr>
      </p:pic>
      <p:sp>
        <p:nvSpPr>
          <p:cNvPr id="5" name="TextBox 4"/>
          <p:cNvSpPr txBox="1"/>
          <p:nvPr/>
        </p:nvSpPr>
        <p:spPr>
          <a:xfrm>
            <a:off x="4842154" y="6442502"/>
            <a:ext cx="4767513" cy="415498"/>
          </a:xfrm>
          <a:prstGeom prst="rect">
            <a:avLst/>
          </a:prstGeom>
          <a:noFill/>
        </p:spPr>
        <p:txBody>
          <a:bodyPr wrap="square" rtlCol="0">
            <a:spAutoFit/>
          </a:bodyPr>
          <a:lstStyle/>
          <a:p>
            <a:pPr algn="ctr"/>
            <a:r>
              <a:rPr lang="en-US" sz="1050" dirty="0"/>
              <a:t>Source: WHO, The World Health Report 2007. </a:t>
            </a:r>
          </a:p>
          <a:p>
            <a:pPr algn="ctr"/>
            <a:r>
              <a:rPr lang="en-US" sz="1050" dirty="0"/>
              <a:t>A Safer Future: global public health security in the 21</a:t>
            </a:r>
            <a:r>
              <a:rPr lang="en-US" sz="1050" baseline="30000" dirty="0"/>
              <a:t>st</a:t>
            </a:r>
            <a:r>
              <a:rPr lang="en-US" sz="1050" dirty="0"/>
              <a:t> century</a:t>
            </a:r>
          </a:p>
        </p:txBody>
      </p:sp>
    </p:spTree>
    <p:extLst>
      <p:ext uri="{BB962C8B-B14F-4D97-AF65-F5344CB8AC3E}">
        <p14:creationId xmlns:p14="http://schemas.microsoft.com/office/powerpoint/2010/main" val="8780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09" y="554186"/>
            <a:ext cx="8543418" cy="567298"/>
          </a:xfrm>
        </p:spPr>
        <p:txBody>
          <a:bodyPr>
            <a:noAutofit/>
          </a:bodyPr>
          <a:lstStyle/>
          <a:p>
            <a:r>
              <a:rPr lang="en-US" sz="2800" dirty="0">
                <a:solidFill>
                  <a:srgbClr val="0070C0"/>
                </a:solidFill>
              </a:rPr>
              <a:t>EBS Step 6: Communicate</a:t>
            </a:r>
            <a:r>
              <a:rPr lang="en-US" sz="2800" dirty="0"/>
              <a:t> Communicate</a:t>
            </a:r>
            <a:endParaRPr lang="en-US" sz="2800" dirty="0">
              <a:solidFill>
                <a:srgbClr val="0070C0"/>
              </a:solidFill>
            </a:endParaRPr>
          </a:p>
        </p:txBody>
      </p:sp>
      <p:sp>
        <p:nvSpPr>
          <p:cNvPr id="3" name="Content Placeholder 2"/>
          <p:cNvSpPr>
            <a:spLocks noGrp="1"/>
          </p:cNvSpPr>
          <p:nvPr>
            <p:ph idx="1"/>
          </p:nvPr>
        </p:nvSpPr>
        <p:spPr>
          <a:xfrm>
            <a:off x="313818" y="1121484"/>
            <a:ext cx="8229600" cy="5078323"/>
          </a:xfrm>
        </p:spPr>
        <p:txBody>
          <a:bodyPr>
            <a:normAutofit fontScale="92500"/>
          </a:bodyPr>
          <a:lstStyle/>
          <a:p>
            <a:pPr marL="0" indent="0">
              <a:buNone/>
            </a:pPr>
            <a:endParaRPr lang="en-US" sz="2400" dirty="0"/>
          </a:p>
          <a:p>
            <a:pPr marL="0" indent="0">
              <a:buNone/>
            </a:pPr>
            <a:r>
              <a:rPr lang="en-US" sz="2400" b="1" dirty="0">
                <a:solidFill>
                  <a:srgbClr val="0070C0"/>
                </a:solidFill>
              </a:rPr>
              <a:t>Operational communication: </a:t>
            </a:r>
            <a:r>
              <a:rPr lang="en-US" sz="2400" dirty="0"/>
              <a:t>between risk assessment team and relevant stakeholders</a:t>
            </a:r>
          </a:p>
          <a:p>
            <a:pPr marL="0" indent="0">
              <a:buNone/>
            </a:pPr>
            <a:endParaRPr lang="en-US" sz="2400" dirty="0"/>
          </a:p>
          <a:p>
            <a:pPr marL="0" indent="0">
              <a:buNone/>
            </a:pPr>
            <a:r>
              <a:rPr lang="en-US" sz="2400" b="1" dirty="0">
                <a:solidFill>
                  <a:srgbClr val="0070C0"/>
                </a:solidFill>
              </a:rPr>
              <a:t>Communication with the public</a:t>
            </a:r>
            <a:r>
              <a:rPr lang="en-US" sz="2400" dirty="0"/>
              <a:t>: Communication to provide key findings from risk assessments at regular intervals</a:t>
            </a:r>
          </a:p>
          <a:p>
            <a:pPr marL="0" indent="0">
              <a:buNone/>
            </a:pPr>
            <a:endParaRPr lang="en-US" sz="2400" dirty="0"/>
          </a:p>
          <a:p>
            <a:r>
              <a:rPr lang="en-US" sz="2400" dirty="0"/>
              <a:t>how the team will provide regular feedback on the risk assessment, and in what format;</a:t>
            </a:r>
          </a:p>
          <a:p>
            <a:r>
              <a:rPr lang="en-US" sz="2400" dirty="0"/>
              <a:t>clearly defined roles and responsibilities (e.g. focal points) for communications functions; </a:t>
            </a:r>
          </a:p>
          <a:p>
            <a:r>
              <a:rPr lang="en-US" sz="2400" dirty="0"/>
              <a:t>how and in what format the information should be presented to stakeholders and the public.</a:t>
            </a:r>
          </a:p>
        </p:txBody>
      </p:sp>
      <p:sp>
        <p:nvSpPr>
          <p:cNvPr id="4" name="Rectangle 3"/>
          <p:cNvSpPr/>
          <p:nvPr/>
        </p:nvSpPr>
        <p:spPr>
          <a:xfrm>
            <a:off x="313817" y="6342330"/>
            <a:ext cx="6929193" cy="369332"/>
          </a:xfrm>
          <a:prstGeom prst="rect">
            <a:avLst/>
          </a:prstGeom>
        </p:spPr>
        <p:txBody>
          <a:bodyPr wrap="square">
            <a:spAutoFit/>
          </a:bodyPr>
          <a:lstStyle/>
          <a:p>
            <a:r>
              <a:rPr lang="en-US" dirty="0">
                <a:solidFill>
                  <a:srgbClr val="00B0F0"/>
                </a:solidFill>
              </a:rPr>
              <a:t>http://www.who.int/risk-communication/guidance</a:t>
            </a:r>
          </a:p>
        </p:txBody>
      </p:sp>
    </p:spTree>
    <p:extLst>
      <p:ext uri="{BB962C8B-B14F-4D97-AF65-F5344CB8AC3E}">
        <p14:creationId xmlns:p14="http://schemas.microsoft.com/office/powerpoint/2010/main" val="3736757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186"/>
            <a:ext cx="8842917" cy="567298"/>
          </a:xfrm>
        </p:spPr>
        <p:txBody>
          <a:bodyPr>
            <a:noAutofit/>
          </a:bodyPr>
          <a:lstStyle/>
          <a:p>
            <a:r>
              <a:rPr lang="en-US" sz="2800" dirty="0">
                <a:solidFill>
                  <a:srgbClr val="0070C0"/>
                </a:solidFill>
              </a:rPr>
              <a:t>Feedback and Communication to Stakeholders</a:t>
            </a:r>
          </a:p>
        </p:txBody>
      </p:sp>
      <p:sp>
        <p:nvSpPr>
          <p:cNvPr id="3" name="Content Placeholder 2"/>
          <p:cNvSpPr>
            <a:spLocks noGrp="1"/>
          </p:cNvSpPr>
          <p:nvPr>
            <p:ph idx="1"/>
          </p:nvPr>
        </p:nvSpPr>
        <p:spPr>
          <a:xfrm>
            <a:off x="313818" y="1275353"/>
            <a:ext cx="8229600" cy="5078323"/>
          </a:xfrm>
        </p:spPr>
        <p:txBody>
          <a:bodyPr>
            <a:normAutofit/>
          </a:bodyPr>
          <a:lstStyle/>
          <a:p>
            <a:pPr marL="0" indent="0">
              <a:buNone/>
            </a:pPr>
            <a:r>
              <a:rPr lang="en-US" sz="2400" dirty="0"/>
              <a:t>Relevant, periodic and useful feedback to stakeholders is </a:t>
            </a:r>
            <a:r>
              <a:rPr lang="en-US" sz="2400" i="1" dirty="0"/>
              <a:t>critical </a:t>
            </a:r>
            <a:r>
              <a:rPr lang="en-US" sz="2400" dirty="0"/>
              <a:t>to maintaining EBS</a:t>
            </a:r>
          </a:p>
          <a:p>
            <a:endParaRPr lang="en-US" sz="2400" dirty="0"/>
          </a:p>
          <a:p>
            <a:pPr marL="0" indent="0">
              <a:buNone/>
            </a:pPr>
            <a:r>
              <a:rPr lang="en-US" sz="2400" dirty="0"/>
              <a:t>Format of feedback should be simple and appropriate to the audience</a:t>
            </a:r>
          </a:p>
          <a:p>
            <a:pPr lvl="1"/>
            <a:r>
              <a:rPr lang="en-US" sz="2400" dirty="0"/>
              <a:t>Include updates on event confirmation, assessment, and response</a:t>
            </a:r>
          </a:p>
          <a:p>
            <a:pPr lvl="1"/>
            <a:r>
              <a:rPr lang="en-US" sz="2400" dirty="0"/>
              <a:t>Include data on EBS in surveillance bulletins and consider publishing reviews and evaluations of the system</a:t>
            </a:r>
          </a:p>
          <a:p>
            <a:pPr lvl="1"/>
            <a:r>
              <a:rPr lang="en-US" sz="2400" dirty="0"/>
              <a:t>Positive reinforcement for local workers</a:t>
            </a:r>
          </a:p>
        </p:txBody>
      </p:sp>
    </p:spTree>
    <p:extLst>
      <p:ext uri="{BB962C8B-B14F-4D97-AF65-F5344CB8AC3E}">
        <p14:creationId xmlns:p14="http://schemas.microsoft.com/office/powerpoint/2010/main" val="3984121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599998"/>
            <a:ext cx="8543418" cy="567298"/>
          </a:xfrm>
        </p:spPr>
        <p:txBody>
          <a:bodyPr>
            <a:noAutofit/>
          </a:bodyPr>
          <a:lstStyle/>
          <a:p>
            <a:r>
              <a:rPr lang="en-US" sz="2800" dirty="0">
                <a:solidFill>
                  <a:srgbClr val="005B99"/>
                </a:solidFill>
              </a:rPr>
              <a:t>EBS Step 7:  Response</a:t>
            </a:r>
          </a:p>
        </p:txBody>
      </p:sp>
      <p:sp>
        <p:nvSpPr>
          <p:cNvPr id="3" name="Content Placeholder 2"/>
          <p:cNvSpPr>
            <a:spLocks noGrp="1"/>
          </p:cNvSpPr>
          <p:nvPr>
            <p:ph idx="1"/>
          </p:nvPr>
        </p:nvSpPr>
        <p:spPr>
          <a:xfrm>
            <a:off x="310897" y="1495928"/>
            <a:ext cx="8229600" cy="6096000"/>
          </a:xfrm>
        </p:spPr>
        <p:txBody>
          <a:bodyPr>
            <a:normAutofit/>
          </a:bodyPr>
          <a:lstStyle/>
          <a:p>
            <a:pPr marL="0" indent="0">
              <a:buNone/>
            </a:pPr>
            <a:r>
              <a:rPr lang="en-US" sz="2400" b="0" dirty="0"/>
              <a:t>Response planning</a:t>
            </a:r>
          </a:p>
          <a:p>
            <a:pPr lvl="1"/>
            <a:r>
              <a:rPr lang="en-US" sz="2400" dirty="0"/>
              <a:t>Scale guided by risk assessment and triage:  partial or full-scale investigation</a:t>
            </a:r>
          </a:p>
          <a:p>
            <a:pPr lvl="1"/>
            <a:r>
              <a:rPr lang="en-US" sz="2400" dirty="0"/>
              <a:t>Organized by local or national level</a:t>
            </a:r>
          </a:p>
          <a:p>
            <a:pPr lvl="1"/>
            <a:r>
              <a:rPr lang="en-US" sz="2400" dirty="0"/>
              <a:t>Should follow clear procedures and include defined roles and responsibilities of responders </a:t>
            </a:r>
          </a:p>
          <a:p>
            <a:pPr lvl="1"/>
            <a:r>
              <a:rPr lang="en-US" sz="2400" dirty="0"/>
              <a:t>May link with national Emergency Response Center</a:t>
            </a:r>
          </a:p>
          <a:p>
            <a:endParaRPr lang="en-US" sz="2400" dirty="0"/>
          </a:p>
          <a:p>
            <a:endParaRPr lang="en-US" sz="2400" dirty="0"/>
          </a:p>
          <a:p>
            <a:endParaRPr lang="en-US" sz="2400" b="0" dirty="0"/>
          </a:p>
        </p:txBody>
      </p:sp>
    </p:spTree>
    <p:extLst>
      <p:ext uri="{BB962C8B-B14F-4D97-AF65-F5344CB8AC3E}">
        <p14:creationId xmlns:p14="http://schemas.microsoft.com/office/powerpoint/2010/main" val="3226634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571848"/>
            <a:ext cx="8543418" cy="567298"/>
          </a:xfrm>
        </p:spPr>
        <p:txBody>
          <a:bodyPr>
            <a:noAutofit/>
          </a:bodyPr>
          <a:lstStyle/>
          <a:p>
            <a:r>
              <a:rPr lang="en-US" sz="2800" dirty="0">
                <a:solidFill>
                  <a:srgbClr val="0070C0"/>
                </a:solidFill>
              </a:rPr>
              <a:t>Response</a:t>
            </a:r>
          </a:p>
        </p:txBody>
      </p:sp>
      <p:sp>
        <p:nvSpPr>
          <p:cNvPr id="3" name="Content Placeholder 2"/>
          <p:cNvSpPr>
            <a:spLocks noGrp="1"/>
          </p:cNvSpPr>
          <p:nvPr>
            <p:ph idx="1"/>
          </p:nvPr>
        </p:nvSpPr>
        <p:spPr>
          <a:xfrm>
            <a:off x="310897" y="762000"/>
            <a:ext cx="8229600" cy="6096000"/>
          </a:xfrm>
        </p:spPr>
        <p:txBody>
          <a:bodyPr>
            <a:normAutofit fontScale="92500" lnSpcReduction="10000"/>
          </a:bodyPr>
          <a:lstStyle/>
          <a:p>
            <a:endParaRPr lang="en-US" sz="2400" dirty="0">
              <a:latin typeface="+mj-lt"/>
            </a:endParaRPr>
          </a:p>
          <a:p>
            <a:pPr marL="0" indent="0">
              <a:buNone/>
            </a:pPr>
            <a:r>
              <a:rPr lang="en-US" sz="2400" dirty="0">
                <a:latin typeface="+mj-lt"/>
              </a:rPr>
              <a:t>Institute control measures:</a:t>
            </a:r>
          </a:p>
          <a:p>
            <a:pPr lvl="1">
              <a:defRPr/>
            </a:pPr>
            <a:r>
              <a:rPr lang="en-US" sz="2400" dirty="0">
                <a:latin typeface="+mj-lt"/>
              </a:rPr>
              <a:t>Infection control (community and hospital)</a:t>
            </a:r>
          </a:p>
          <a:p>
            <a:pPr lvl="1">
              <a:defRPr/>
            </a:pPr>
            <a:r>
              <a:rPr lang="en-US" sz="2400" dirty="0">
                <a:latin typeface="+mj-lt"/>
              </a:rPr>
              <a:t>Social distancing</a:t>
            </a:r>
          </a:p>
          <a:p>
            <a:pPr lvl="1">
              <a:defRPr/>
            </a:pPr>
            <a:r>
              <a:rPr lang="en-US" sz="2400" dirty="0">
                <a:latin typeface="+mj-lt"/>
              </a:rPr>
              <a:t>Vaccines (in humans or animals)</a:t>
            </a:r>
          </a:p>
          <a:p>
            <a:pPr lvl="1">
              <a:defRPr/>
            </a:pPr>
            <a:r>
              <a:rPr lang="en-US" sz="2400" dirty="0">
                <a:latin typeface="+mj-lt"/>
              </a:rPr>
              <a:t>Antivirals/antibiotics as indicated</a:t>
            </a:r>
          </a:p>
          <a:p>
            <a:pPr lvl="1">
              <a:defRPr/>
            </a:pPr>
            <a:r>
              <a:rPr lang="en-US" sz="2400" dirty="0">
                <a:latin typeface="+mj-lt"/>
              </a:rPr>
              <a:t>Animal control and bio-containment strategies</a:t>
            </a:r>
          </a:p>
          <a:p>
            <a:pPr marL="0" indent="0">
              <a:buNone/>
            </a:pPr>
            <a:endParaRPr lang="en-US" sz="2400" dirty="0">
              <a:latin typeface="+mj-lt"/>
            </a:endParaRPr>
          </a:p>
          <a:p>
            <a:pPr marL="0" indent="0">
              <a:buNone/>
            </a:pPr>
            <a:r>
              <a:rPr lang="en-US" sz="2400" dirty="0">
                <a:latin typeface="+mj-lt"/>
              </a:rPr>
              <a:t>Risk communication:</a:t>
            </a:r>
          </a:p>
          <a:p>
            <a:pPr lvl="1"/>
            <a:r>
              <a:rPr lang="en-US" sz="2400" dirty="0">
                <a:latin typeface="+mj-lt"/>
              </a:rPr>
              <a:t>the exchange of real-time information, advice and opinions between experts and people facing threats to their health, economic or social well-being. </a:t>
            </a:r>
          </a:p>
          <a:p>
            <a:pPr lvl="1"/>
            <a:r>
              <a:rPr lang="en-US" sz="2400" dirty="0">
                <a:latin typeface="+mj-lt"/>
              </a:rPr>
              <a:t>The ultimate purpose of risk communication is to enable people at risk to take informed decisions to protect themselves and their loved ones.</a:t>
            </a:r>
            <a:br>
              <a:rPr lang="en-US" sz="2400" dirty="0">
                <a:latin typeface="+mj-lt"/>
              </a:rPr>
            </a:br>
            <a:endParaRPr lang="en-US" sz="2400" dirty="0">
              <a:latin typeface="+mj-lt"/>
            </a:endParaRPr>
          </a:p>
          <a:p>
            <a:pPr lvl="1"/>
            <a:r>
              <a:rPr lang="en-US" sz="2400" dirty="0">
                <a:latin typeface="+mj-lt"/>
                <a:hlinkClick r:id="rId3"/>
              </a:rPr>
              <a:t>www.who.int/risk-communication/background/en/</a:t>
            </a:r>
            <a:r>
              <a:rPr lang="en-US" sz="2400" dirty="0">
                <a:latin typeface="+mj-lt"/>
              </a:rPr>
              <a:t> </a:t>
            </a:r>
          </a:p>
          <a:p>
            <a:endParaRPr lang="en-US" sz="2400" dirty="0"/>
          </a:p>
          <a:p>
            <a:endParaRPr lang="en-US" sz="2400" b="0" dirty="0"/>
          </a:p>
        </p:txBody>
      </p:sp>
    </p:spTree>
    <p:extLst>
      <p:ext uri="{BB962C8B-B14F-4D97-AF65-F5344CB8AC3E}">
        <p14:creationId xmlns:p14="http://schemas.microsoft.com/office/powerpoint/2010/main" val="477545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dirty="0">
                <a:solidFill>
                  <a:srgbClr val="0070C0"/>
                </a:solidFill>
              </a:rPr>
              <a:t>Review Question </a:t>
            </a:r>
            <a:r>
              <a:rPr lang="en-US" altLang="en-US" dirty="0">
                <a:solidFill>
                  <a:srgbClr val="FF0000"/>
                </a:solidFill>
              </a:rPr>
              <a:t>#1</a:t>
            </a:r>
          </a:p>
        </p:txBody>
      </p:sp>
      <p:sp>
        <p:nvSpPr>
          <p:cNvPr id="1659909" name="Rectangle 5"/>
          <p:cNvSpPr>
            <a:spLocks noGrp="1" noChangeArrowheads="1"/>
          </p:cNvSpPr>
          <p:nvPr>
            <p:ph idx="1"/>
          </p:nvPr>
        </p:nvSpPr>
        <p:spPr>
          <a:xfrm>
            <a:off x="457200" y="1600200"/>
            <a:ext cx="8229600" cy="3733800"/>
          </a:xfrm>
        </p:spPr>
        <p:txBody>
          <a:bodyPr>
            <a:normAutofit/>
          </a:bodyPr>
          <a:lstStyle/>
          <a:p>
            <a:pPr marL="0" indent="0" algn="ctr" eaLnBrk="1" hangingPunct="1">
              <a:lnSpc>
                <a:spcPct val="80000"/>
              </a:lnSpc>
              <a:buFontTx/>
              <a:buNone/>
            </a:pPr>
            <a:r>
              <a:rPr lang="en-US" altLang="en-US" sz="3200" dirty="0">
                <a:solidFill>
                  <a:schemeClr val="tx1"/>
                </a:solidFill>
              </a:rPr>
              <a:t>What are the 7 steps outlined as part of event-based surveillance?</a:t>
            </a:r>
          </a:p>
          <a:p>
            <a:pPr marL="0" indent="0" eaLnBrk="1" hangingPunct="1">
              <a:lnSpc>
                <a:spcPct val="80000"/>
              </a:lnSpc>
            </a:pPr>
            <a:endParaRPr lang="en-US" altLang="en-US" sz="3200" dirty="0">
              <a:solidFill>
                <a:schemeClr val="tx1"/>
              </a:solidFill>
            </a:endParaRPr>
          </a:p>
          <a:p>
            <a:pPr marL="0" indent="0" eaLnBrk="1" hangingPunct="1">
              <a:lnSpc>
                <a:spcPct val="80000"/>
              </a:lnSpc>
            </a:pPr>
            <a:endParaRPr lang="en-US" altLang="en-US" sz="3200" dirty="0">
              <a:solidFill>
                <a:schemeClr val="tx1"/>
              </a:solidFill>
            </a:endParaRPr>
          </a:p>
        </p:txBody>
      </p:sp>
    </p:spTree>
    <p:extLst>
      <p:ext uri="{BB962C8B-B14F-4D97-AF65-F5344CB8AC3E}">
        <p14:creationId xmlns:p14="http://schemas.microsoft.com/office/powerpoint/2010/main" val="12846708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82" y="-70439"/>
            <a:ext cx="8543418" cy="567298"/>
          </a:xfrm>
        </p:spPr>
        <p:txBody>
          <a:bodyPr/>
          <a:lstStyle/>
          <a:p>
            <a:r>
              <a:rPr lang="en-US" dirty="0"/>
              <a:t> Discussion Question #4</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In your country or specific location, which of the EBS steps present the most challenges?</a:t>
            </a:r>
          </a:p>
          <a:p>
            <a:endParaRPr lang="en-US" alt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113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dirty="0">
                <a:solidFill>
                  <a:srgbClr val="0070C0"/>
                </a:solidFill>
              </a:rPr>
              <a:t>Review Question </a:t>
            </a:r>
            <a:r>
              <a:rPr lang="en-US" altLang="en-US" dirty="0">
                <a:solidFill>
                  <a:srgbClr val="FF0000"/>
                </a:solidFill>
              </a:rPr>
              <a:t>#2</a:t>
            </a:r>
          </a:p>
        </p:txBody>
      </p:sp>
      <p:sp>
        <p:nvSpPr>
          <p:cNvPr id="1659909" name="Rectangle 5"/>
          <p:cNvSpPr>
            <a:spLocks noGrp="1" noChangeArrowheads="1"/>
          </p:cNvSpPr>
          <p:nvPr>
            <p:ph idx="1"/>
          </p:nvPr>
        </p:nvSpPr>
        <p:spPr>
          <a:xfrm>
            <a:off x="457200" y="1600200"/>
            <a:ext cx="8229600" cy="3733800"/>
          </a:xfrm>
        </p:spPr>
        <p:txBody>
          <a:bodyPr>
            <a:normAutofit/>
          </a:bodyPr>
          <a:lstStyle/>
          <a:p>
            <a:pPr marL="0" indent="0" algn="ctr" eaLnBrk="1" hangingPunct="1">
              <a:lnSpc>
                <a:spcPct val="80000"/>
              </a:lnSpc>
              <a:buFontTx/>
              <a:buNone/>
            </a:pPr>
            <a:r>
              <a:rPr lang="en-US" altLang="en-US" sz="3200" dirty="0">
                <a:solidFill>
                  <a:schemeClr val="tx1"/>
                </a:solidFill>
              </a:rPr>
              <a:t>What are the goals and components of general risk assessment as outlined by the WHO? </a:t>
            </a:r>
          </a:p>
        </p:txBody>
      </p:sp>
    </p:spTree>
    <p:extLst>
      <p:ext uri="{BB962C8B-B14F-4D97-AF65-F5344CB8AC3E}">
        <p14:creationId xmlns:p14="http://schemas.microsoft.com/office/powerpoint/2010/main" val="423255475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dirty="0">
                <a:solidFill>
                  <a:srgbClr val="0070C0"/>
                </a:solidFill>
              </a:rPr>
              <a:t>Review Question </a:t>
            </a:r>
            <a:r>
              <a:rPr lang="en-US" altLang="en-US" dirty="0">
                <a:solidFill>
                  <a:srgbClr val="FF0000"/>
                </a:solidFill>
              </a:rPr>
              <a:t>#3</a:t>
            </a:r>
          </a:p>
        </p:txBody>
      </p:sp>
      <p:sp>
        <p:nvSpPr>
          <p:cNvPr id="1659909" name="Rectangle 5"/>
          <p:cNvSpPr>
            <a:spLocks noGrp="1" noChangeArrowheads="1"/>
          </p:cNvSpPr>
          <p:nvPr>
            <p:ph idx="1"/>
          </p:nvPr>
        </p:nvSpPr>
        <p:spPr>
          <a:xfrm>
            <a:off x="457200" y="1600200"/>
            <a:ext cx="8229600" cy="3733800"/>
          </a:xfrm>
        </p:spPr>
        <p:txBody>
          <a:bodyPr>
            <a:normAutofit/>
          </a:bodyPr>
          <a:lstStyle/>
          <a:p>
            <a:pPr marL="0" indent="0" algn="ctr" eaLnBrk="1" hangingPunct="1">
              <a:lnSpc>
                <a:spcPct val="80000"/>
              </a:lnSpc>
              <a:buFontTx/>
              <a:buNone/>
            </a:pPr>
            <a:r>
              <a:rPr lang="en-US" altLang="en-US" sz="3200" dirty="0">
                <a:solidFill>
                  <a:schemeClr val="tx1"/>
                </a:solidFill>
              </a:rPr>
              <a:t>What are some resources available from the WHO on public health risk assessment that you have used or know about?</a:t>
            </a:r>
          </a:p>
          <a:p>
            <a:pPr marL="0" indent="0" eaLnBrk="1" hangingPunct="1">
              <a:lnSpc>
                <a:spcPct val="80000"/>
              </a:lnSpc>
            </a:pPr>
            <a:endParaRPr lang="en-US" altLang="en-US" sz="3200" dirty="0">
              <a:solidFill>
                <a:schemeClr val="tx1"/>
              </a:solidFill>
            </a:endParaRPr>
          </a:p>
          <a:p>
            <a:pPr marL="0" indent="0" eaLnBrk="1" hangingPunct="1">
              <a:lnSpc>
                <a:spcPct val="80000"/>
              </a:lnSpc>
            </a:pPr>
            <a:endParaRPr lang="en-US" altLang="en-US" sz="3200" dirty="0">
              <a:solidFill>
                <a:schemeClr val="tx1"/>
              </a:solidFill>
            </a:endParaRPr>
          </a:p>
        </p:txBody>
      </p:sp>
    </p:spTree>
    <p:extLst>
      <p:ext uri="{BB962C8B-B14F-4D97-AF65-F5344CB8AC3E}">
        <p14:creationId xmlns:p14="http://schemas.microsoft.com/office/powerpoint/2010/main" val="189592890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9723"/>
            <a:ext cx="8543418" cy="567298"/>
          </a:xfrm>
        </p:spPr>
        <p:txBody>
          <a:bodyPr>
            <a:noAutofit/>
          </a:bodyPr>
          <a:lstStyle/>
          <a:p>
            <a:r>
              <a:rPr lang="en-US" sz="2800" dirty="0">
                <a:solidFill>
                  <a:srgbClr val="005B99"/>
                </a:solidFill>
              </a:rPr>
              <a:t>Monitoring and Evaluation for EBS</a:t>
            </a:r>
          </a:p>
        </p:txBody>
      </p:sp>
      <p:sp>
        <p:nvSpPr>
          <p:cNvPr id="6" name="Content Placeholder 5"/>
          <p:cNvSpPr>
            <a:spLocks noGrp="1"/>
          </p:cNvSpPr>
          <p:nvPr>
            <p:ph idx="1"/>
          </p:nvPr>
        </p:nvSpPr>
        <p:spPr>
          <a:xfrm>
            <a:off x="551528" y="1515985"/>
            <a:ext cx="8229600" cy="4525963"/>
          </a:xfrm>
        </p:spPr>
        <p:txBody>
          <a:bodyPr/>
          <a:lstStyle/>
          <a:p>
            <a:r>
              <a:rPr lang="en-US" dirty="0"/>
              <a:t>Timeliness</a:t>
            </a:r>
          </a:p>
          <a:p>
            <a:r>
              <a:rPr lang="en-US" dirty="0"/>
              <a:t>Positive predictive value</a:t>
            </a:r>
          </a:p>
          <a:p>
            <a:r>
              <a:rPr lang="en-US" dirty="0"/>
              <a:t>Representativeness</a:t>
            </a:r>
          </a:p>
          <a:p>
            <a:r>
              <a:rPr lang="en-US" dirty="0"/>
              <a:t>Usefulness</a:t>
            </a:r>
          </a:p>
        </p:txBody>
      </p:sp>
      <p:sp>
        <p:nvSpPr>
          <p:cNvPr id="5" name="TextBox 4"/>
          <p:cNvSpPr txBox="1"/>
          <p:nvPr/>
        </p:nvSpPr>
        <p:spPr>
          <a:xfrm>
            <a:off x="304800" y="6305550"/>
            <a:ext cx="7905750" cy="646331"/>
          </a:xfrm>
          <a:prstGeom prst="rect">
            <a:avLst/>
          </a:prstGeom>
          <a:noFill/>
        </p:spPr>
        <p:txBody>
          <a:bodyPr wrap="square" rtlCol="0">
            <a:spAutoFit/>
          </a:bodyPr>
          <a:lstStyle/>
          <a:p>
            <a:r>
              <a:rPr lang="en-US" dirty="0">
                <a:hlinkClick r:id="rId3"/>
              </a:rPr>
              <a:t>http://www.who.int/ihr/publications/WHO_HSE_GCR_LYO_2014.4/en/</a:t>
            </a:r>
            <a:endParaRPr lang="en-US" dirty="0"/>
          </a:p>
          <a:p>
            <a:endParaRPr lang="en-US" dirty="0"/>
          </a:p>
        </p:txBody>
      </p:sp>
    </p:spTree>
    <p:extLst>
      <p:ext uri="{BB962C8B-B14F-4D97-AF65-F5344CB8AC3E}">
        <p14:creationId xmlns:p14="http://schemas.microsoft.com/office/powerpoint/2010/main" val="1504394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3830" y="539840"/>
            <a:ext cx="8543418" cy="567298"/>
          </a:xfrm>
        </p:spPr>
        <p:txBody>
          <a:bodyPr>
            <a:noAutofit/>
          </a:bodyPr>
          <a:lstStyle/>
          <a:p>
            <a:r>
              <a:rPr lang="en-US" altLang="en-US" sz="2800" dirty="0">
                <a:solidFill>
                  <a:srgbClr val="005B99"/>
                </a:solidFill>
              </a:rPr>
              <a:t>Elements of a Successful EBS System</a:t>
            </a:r>
          </a:p>
        </p:txBody>
      </p:sp>
      <p:sp>
        <p:nvSpPr>
          <p:cNvPr id="33795" name="Content Placeholder 2"/>
          <p:cNvSpPr>
            <a:spLocks noGrp="1"/>
          </p:cNvSpPr>
          <p:nvPr>
            <p:ph idx="1"/>
          </p:nvPr>
        </p:nvSpPr>
        <p:spPr>
          <a:xfrm>
            <a:off x="310897" y="1636300"/>
            <a:ext cx="8833103" cy="4525963"/>
          </a:xfrm>
        </p:spPr>
        <p:txBody>
          <a:bodyPr>
            <a:normAutofit/>
          </a:bodyPr>
          <a:lstStyle/>
          <a:p>
            <a:r>
              <a:rPr lang="en-US" altLang="en-US" sz="2800" dirty="0"/>
              <a:t>Close links between all levels of response chain</a:t>
            </a:r>
          </a:p>
          <a:p>
            <a:r>
              <a:rPr lang="en-US" altLang="en-US" sz="2800" dirty="0"/>
              <a:t>Clear understanding of the roles at each level</a:t>
            </a:r>
          </a:p>
          <a:p>
            <a:r>
              <a:rPr lang="en-US" altLang="en-US" sz="2800" dirty="0"/>
              <a:t>Timely communication of information</a:t>
            </a:r>
          </a:p>
          <a:p>
            <a:r>
              <a:rPr lang="en-US" altLang="en-US" sz="2800" dirty="0"/>
              <a:t>Systematic collection of data</a:t>
            </a:r>
          </a:p>
          <a:p>
            <a:r>
              <a:rPr lang="en-US" altLang="en-US" sz="2800" dirty="0"/>
              <a:t>Regular monitoring and evaluation</a:t>
            </a:r>
          </a:p>
          <a:p>
            <a:r>
              <a:rPr lang="en-US" sz="2800" dirty="0"/>
              <a:t>Multi-sectoral approach involving human, animal, and environmental components</a:t>
            </a:r>
            <a:endParaRPr lang="en-US" altLang="en-US" sz="2800" dirty="0"/>
          </a:p>
          <a:p>
            <a:endParaRPr lang="en-US" altLang="en-US" sz="2800" dirty="0"/>
          </a:p>
        </p:txBody>
      </p:sp>
    </p:spTree>
    <p:extLst>
      <p:ext uri="{BB962C8B-B14F-4D97-AF65-F5344CB8AC3E}">
        <p14:creationId xmlns:p14="http://schemas.microsoft.com/office/powerpoint/2010/main" val="338680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572312"/>
            <a:ext cx="8543418" cy="567298"/>
          </a:xfrm>
        </p:spPr>
        <p:txBody>
          <a:bodyPr>
            <a:noAutofit/>
          </a:bodyPr>
          <a:lstStyle/>
          <a:p>
            <a:r>
              <a:rPr lang="en-US" sz="3200" dirty="0">
                <a:solidFill>
                  <a:srgbClr val="0070C0"/>
                </a:solidFill>
              </a:rPr>
              <a:t>What is an “Event”?</a:t>
            </a:r>
          </a:p>
        </p:txBody>
      </p:sp>
      <p:sp>
        <p:nvSpPr>
          <p:cNvPr id="3" name="Content Placeholder 2"/>
          <p:cNvSpPr>
            <a:spLocks noGrp="1"/>
          </p:cNvSpPr>
          <p:nvPr>
            <p:ph idx="1"/>
          </p:nvPr>
        </p:nvSpPr>
        <p:spPr>
          <a:xfrm>
            <a:off x="444247" y="1523441"/>
            <a:ext cx="8616536" cy="4525963"/>
          </a:xfrm>
        </p:spPr>
        <p:txBody>
          <a:bodyPr>
            <a:normAutofit/>
          </a:bodyPr>
          <a:lstStyle/>
          <a:p>
            <a:pPr marL="0" indent="0">
              <a:buNone/>
            </a:pPr>
            <a:r>
              <a:rPr lang="en-US" sz="2800" dirty="0"/>
              <a:t>WHO definition of an </a:t>
            </a:r>
            <a:r>
              <a:rPr lang="en-US" sz="2800" b="1" dirty="0"/>
              <a:t>‘event’: </a:t>
            </a:r>
            <a:r>
              <a:rPr lang="en-US" sz="2800" dirty="0"/>
              <a:t>‘A manifestation of a disease or an occurrence that creates the </a:t>
            </a:r>
            <a:r>
              <a:rPr lang="en-US" sz="2800" b="1" dirty="0">
                <a:solidFill>
                  <a:srgbClr val="0070C0"/>
                </a:solidFill>
              </a:rPr>
              <a:t>potential for disease</a:t>
            </a:r>
            <a:r>
              <a:rPr lang="en-US" sz="2800" b="1" dirty="0"/>
              <a:t>.</a:t>
            </a:r>
            <a:r>
              <a:rPr lang="en-US" sz="2800" dirty="0"/>
              <a:t>’</a:t>
            </a:r>
          </a:p>
          <a:p>
            <a:endParaRPr lang="en-US" sz="2800" dirty="0"/>
          </a:p>
          <a:p>
            <a:pPr marL="0" indent="0">
              <a:buNone/>
            </a:pPr>
            <a:r>
              <a:rPr lang="en-US" sz="2800" dirty="0"/>
              <a:t>WHO definition of an </a:t>
            </a:r>
            <a:r>
              <a:rPr lang="en-US" sz="2800" b="1" dirty="0"/>
              <a:t>‘urgent event’</a:t>
            </a:r>
            <a:r>
              <a:rPr lang="en-US" sz="2800" dirty="0"/>
              <a:t>:  ‘[Those with] </a:t>
            </a:r>
            <a:r>
              <a:rPr lang="en-US" sz="2800" b="1" dirty="0">
                <a:solidFill>
                  <a:srgbClr val="0070C0"/>
                </a:solidFill>
              </a:rPr>
              <a:t>serious public health impact </a:t>
            </a:r>
            <a:r>
              <a:rPr lang="en-US" sz="2800" dirty="0"/>
              <a:t>and/or unusual or unexpected nature with </a:t>
            </a:r>
            <a:r>
              <a:rPr lang="en-US" sz="2800" b="1" dirty="0">
                <a:solidFill>
                  <a:srgbClr val="0070C0"/>
                </a:solidFill>
              </a:rPr>
              <a:t>high potential for spread</a:t>
            </a:r>
            <a:r>
              <a:rPr lang="en-US" sz="2800" dirty="0"/>
              <a:t>.’</a:t>
            </a:r>
          </a:p>
          <a:p>
            <a:endParaRPr lang="en-US" sz="2800" dirty="0"/>
          </a:p>
        </p:txBody>
      </p:sp>
      <p:sp>
        <p:nvSpPr>
          <p:cNvPr id="4" name="TextBox 3"/>
          <p:cNvSpPr txBox="1"/>
          <p:nvPr/>
        </p:nvSpPr>
        <p:spPr>
          <a:xfrm>
            <a:off x="444247" y="6249769"/>
            <a:ext cx="8386509" cy="923330"/>
          </a:xfrm>
          <a:prstGeom prst="rect">
            <a:avLst/>
          </a:prstGeom>
          <a:noFill/>
        </p:spPr>
        <p:txBody>
          <a:bodyPr wrap="square" rtlCol="0">
            <a:spAutoFit/>
          </a:bodyPr>
          <a:lstStyle/>
          <a:p>
            <a:r>
              <a:rPr lang="en-US" dirty="0">
                <a:hlinkClick r:id="rId3"/>
              </a:rPr>
              <a:t>http://www.who.int/ihr/publications/9789241580496/en/</a:t>
            </a:r>
            <a:endParaRPr lang="en-US" dirty="0"/>
          </a:p>
          <a:p>
            <a:endParaRPr lang="en-US" dirty="0"/>
          </a:p>
          <a:p>
            <a:endParaRPr lang="en-US" dirty="0"/>
          </a:p>
        </p:txBody>
      </p:sp>
    </p:spTree>
    <p:extLst>
      <p:ext uri="{BB962C8B-B14F-4D97-AF65-F5344CB8AC3E}">
        <p14:creationId xmlns:p14="http://schemas.microsoft.com/office/powerpoint/2010/main" val="1974520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4429"/>
            <a:ext cx="8543418" cy="567298"/>
          </a:xfrm>
        </p:spPr>
        <p:txBody>
          <a:bodyPr/>
          <a:lstStyle/>
          <a:p>
            <a:r>
              <a:rPr lang="en-US" dirty="0"/>
              <a:t>Knowledge Check #2</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Two reported ILI cases in a house or school mates</a:t>
            </a:r>
            <a:endParaRPr lang="en-US" strike="sngStrike" dirty="0">
              <a:solidFill>
                <a:srgbClr val="FF0000"/>
              </a:solidFill>
            </a:endParaRPr>
          </a:p>
          <a:p>
            <a:endParaRPr lang="en-US" alt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50431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9559"/>
            <a:ext cx="8543418" cy="567298"/>
          </a:xfrm>
        </p:spPr>
        <p:txBody>
          <a:bodyPr/>
          <a:lstStyle/>
          <a:p>
            <a:r>
              <a:rPr lang="en-US" dirty="0"/>
              <a:t>Knowledge Check #3</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Two severe acute respiratory illness (SARI) cases in the same week who both work at a local poultry processing plant </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0743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1810"/>
            <a:ext cx="8543418" cy="567298"/>
          </a:xfrm>
        </p:spPr>
        <p:txBody>
          <a:bodyPr/>
          <a:lstStyle/>
          <a:p>
            <a:r>
              <a:rPr lang="en-US" dirty="0"/>
              <a:t>Knowledge Check #4</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One ILI case who had a relative visit from China</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82510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069"/>
            <a:ext cx="8543418" cy="567298"/>
          </a:xfrm>
        </p:spPr>
        <p:txBody>
          <a:bodyPr/>
          <a:lstStyle/>
          <a:p>
            <a:r>
              <a:rPr lang="en-US" dirty="0"/>
              <a:t>Knowledge Check #5</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One ILI case who helped remove dead chickens as part of a response operation in a district</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80202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4429"/>
            <a:ext cx="8543418" cy="567298"/>
          </a:xfrm>
        </p:spPr>
        <p:txBody>
          <a:bodyPr/>
          <a:lstStyle/>
          <a:p>
            <a:r>
              <a:rPr lang="en-US" dirty="0"/>
              <a:t>Knowledge Check #6</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ILI case who visited a live bird market where routine surveillance detected H7N9</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18226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6680"/>
            <a:ext cx="8543418" cy="567298"/>
          </a:xfrm>
        </p:spPr>
        <p:txBody>
          <a:bodyPr/>
          <a:lstStyle/>
          <a:p>
            <a:r>
              <a:rPr lang="en-US" dirty="0"/>
              <a:t>Knowledge Check #7</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A distraught midwife who had a mother die following birth complications and pre-eclampsia</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0325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6680"/>
            <a:ext cx="8543418" cy="567298"/>
          </a:xfrm>
        </p:spPr>
        <p:txBody>
          <a:bodyPr/>
          <a:lstStyle/>
          <a:p>
            <a:r>
              <a:rPr lang="en-US" dirty="0"/>
              <a:t>Knowledge Check #8</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Reported local culling of chickens in several backyard farms in a district, no human illness</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6178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9559"/>
            <a:ext cx="8543418" cy="567298"/>
          </a:xfrm>
        </p:spPr>
        <p:txBody>
          <a:bodyPr/>
          <a:lstStyle/>
          <a:p>
            <a:r>
              <a:rPr lang="en-US" dirty="0"/>
              <a:t>Knowledge Check #9</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A health care worker that has severe acute respiratory illness (SARI)and who has been treating other pneumonia cases</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11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4429"/>
            <a:ext cx="8543418" cy="567298"/>
          </a:xfrm>
        </p:spPr>
        <p:txBody>
          <a:bodyPr/>
          <a:lstStyle/>
          <a:p>
            <a:r>
              <a:rPr lang="en-US" dirty="0"/>
              <a:t>Knowledge Check #10</a:t>
            </a:r>
          </a:p>
        </p:txBody>
      </p:sp>
      <p:sp>
        <p:nvSpPr>
          <p:cNvPr id="3" name="Content Placeholder 2"/>
          <p:cNvSpPr>
            <a:spLocks noGrp="1"/>
          </p:cNvSpPr>
          <p:nvPr>
            <p:ph idx="1"/>
          </p:nvPr>
        </p:nvSpPr>
        <p:spPr>
          <a:xfrm>
            <a:off x="310897" y="1767690"/>
            <a:ext cx="8229600" cy="4525963"/>
          </a:xfrm>
        </p:spPr>
        <p:txBody>
          <a:bodyPr/>
          <a:lstStyle/>
          <a:p>
            <a:pPr marL="0" indent="0">
              <a:buNone/>
            </a:pPr>
            <a:r>
              <a:rPr lang="en-US" dirty="0"/>
              <a:t>Would you “stop” after an initial assessment or would you “go” and do a more comprehensive investigation?</a:t>
            </a:r>
          </a:p>
          <a:p>
            <a:pPr marL="0" indent="0">
              <a:buNone/>
            </a:pPr>
            <a:endParaRPr lang="en-US" dirty="0"/>
          </a:p>
          <a:p>
            <a:pPr marL="0" indent="0">
              <a:buNone/>
            </a:pPr>
            <a:r>
              <a:rPr lang="en-US" dirty="0"/>
              <a:t>Example:   A strange community death reported by a person with altered mental status and no secondary confirmation</a:t>
            </a:r>
            <a:endParaRPr lang="en-US" altLang="en-US" strike="sngStrike"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2101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294"/>
            <a:ext cx="8229600" cy="792162"/>
          </a:xfrm>
        </p:spPr>
        <p:txBody>
          <a:bodyPr/>
          <a:lstStyle/>
          <a:p>
            <a:r>
              <a:rPr lang="en-US" dirty="0">
                <a:solidFill>
                  <a:schemeClr val="tx2"/>
                </a:solidFill>
              </a:rPr>
              <a:t>Resources</a:t>
            </a:r>
          </a:p>
        </p:txBody>
      </p:sp>
      <p:sp>
        <p:nvSpPr>
          <p:cNvPr id="3" name="Content Placeholder 2"/>
          <p:cNvSpPr>
            <a:spLocks noGrp="1"/>
          </p:cNvSpPr>
          <p:nvPr>
            <p:ph idx="1"/>
          </p:nvPr>
        </p:nvSpPr>
        <p:spPr>
          <a:xfrm>
            <a:off x="457200" y="1143000"/>
            <a:ext cx="8229600" cy="5257800"/>
          </a:xfrm>
        </p:spPr>
        <p:txBody>
          <a:bodyPr>
            <a:normAutofit fontScale="92500" lnSpcReduction="20000"/>
          </a:bodyPr>
          <a:lstStyle/>
          <a:p>
            <a:pPr marL="0" indent="0">
              <a:buNone/>
            </a:pPr>
            <a:r>
              <a:rPr lang="en-US" dirty="0">
                <a:solidFill>
                  <a:schemeClr val="tx1"/>
                </a:solidFill>
              </a:rPr>
              <a:t>Early Detection, assessment and response to acute public health evets: Implementation of Early Warning and Response with a Focus on Event-Based Surveillance. (2014)</a:t>
            </a:r>
          </a:p>
          <a:p>
            <a:pPr lvl="1"/>
            <a:r>
              <a:rPr lang="en-US" dirty="0">
                <a:solidFill>
                  <a:schemeClr val="tx1"/>
                </a:solidFill>
                <a:hlinkClick r:id="rId3"/>
              </a:rPr>
              <a:t>http://www.who.int/ihr/publications/WHO_HSE_GCR_LYO_2014.4/en/</a:t>
            </a:r>
            <a:endParaRPr lang="en-US" dirty="0">
              <a:solidFill>
                <a:schemeClr val="tx1"/>
              </a:solidFill>
            </a:endParaRPr>
          </a:p>
          <a:p>
            <a:endParaRPr lang="en-US" b="1" dirty="0">
              <a:solidFill>
                <a:schemeClr val="tx1"/>
              </a:solidFill>
            </a:endParaRPr>
          </a:p>
          <a:p>
            <a:pPr marL="0" indent="0">
              <a:buNone/>
            </a:pPr>
            <a:r>
              <a:rPr lang="en-US" dirty="0">
                <a:solidFill>
                  <a:schemeClr val="tx1"/>
                </a:solidFill>
              </a:rPr>
              <a:t>International Health Regulations, 2</a:t>
            </a:r>
            <a:r>
              <a:rPr lang="en-US" baseline="30000" dirty="0">
                <a:solidFill>
                  <a:schemeClr val="tx1"/>
                </a:solidFill>
              </a:rPr>
              <a:t>nd</a:t>
            </a:r>
            <a:r>
              <a:rPr lang="en-US" dirty="0">
                <a:solidFill>
                  <a:schemeClr val="tx1"/>
                </a:solidFill>
              </a:rPr>
              <a:t> edition. (2005)</a:t>
            </a:r>
          </a:p>
          <a:p>
            <a:pPr lvl="1"/>
            <a:r>
              <a:rPr lang="en-US" dirty="0">
                <a:solidFill>
                  <a:schemeClr val="tx1"/>
                </a:solidFill>
                <a:hlinkClick r:id="rId4"/>
              </a:rPr>
              <a:t>http://www.who.int/ihr/publications/9789241580496/en/</a:t>
            </a:r>
            <a:endParaRPr lang="en-US" dirty="0">
              <a:solidFill>
                <a:schemeClr val="tx1"/>
              </a:solidFill>
            </a:endParaRPr>
          </a:p>
          <a:p>
            <a:endParaRPr lang="en-US" b="1" dirty="0">
              <a:solidFill>
                <a:schemeClr val="tx1"/>
              </a:solidFill>
            </a:endParaRPr>
          </a:p>
          <a:p>
            <a:pPr marL="0" indent="0">
              <a:buNone/>
            </a:pPr>
            <a:r>
              <a:rPr lang="en-US" dirty="0">
                <a:solidFill>
                  <a:schemeClr val="tx1"/>
                </a:solidFill>
              </a:rPr>
              <a:t>Rapid Risk Assessment of Acute Public Health Events. (2012)</a:t>
            </a:r>
          </a:p>
          <a:p>
            <a:pPr lvl="1"/>
            <a:r>
              <a:rPr lang="en-US" u="sng" dirty="0">
                <a:hlinkClick r:id="rId5"/>
              </a:rPr>
              <a:t>http://www.who.int/csr/resources/publications/HSE_GAR_ARO_2012_1/en/</a:t>
            </a:r>
            <a:r>
              <a:rPr lang="en-US" dirty="0"/>
              <a:t> </a:t>
            </a:r>
          </a:p>
          <a:p>
            <a:pPr lvl="1"/>
            <a:endParaRPr lang="en-US" dirty="0"/>
          </a:p>
          <a:p>
            <a:pPr marL="0" indent="0">
              <a:buNone/>
            </a:pPr>
            <a:r>
              <a:rPr lang="en-US" dirty="0">
                <a:solidFill>
                  <a:schemeClr val="tx1"/>
                </a:solidFill>
              </a:rPr>
              <a:t>Tool for influenza pandemic risk assessment (TIPRA) (2016)</a:t>
            </a:r>
          </a:p>
          <a:p>
            <a:pPr lvl="1"/>
            <a:r>
              <a:rPr lang="en-US" dirty="0">
                <a:solidFill>
                  <a:schemeClr val="tx1"/>
                </a:solidFill>
                <a:hlinkClick r:id="rId6"/>
              </a:rPr>
              <a:t>http://apps.who.int/iris/bitstream/10665/250130/1/WHO-OHE-PED-GIP-2016.2-eng.pdf?ua=1</a:t>
            </a:r>
            <a:endParaRPr lang="en-US" dirty="0">
              <a:solidFill>
                <a:schemeClr val="tx1"/>
              </a:solidFill>
            </a:endParaRPr>
          </a:p>
          <a:p>
            <a:pPr lvl="1"/>
            <a:endParaRPr lang="en-US" dirty="0"/>
          </a:p>
          <a:p>
            <a:pPr lvl="1"/>
            <a:endParaRPr lang="en-US" b="1"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6583099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08" y="1627845"/>
            <a:ext cx="8229600" cy="4525963"/>
          </a:xfrm>
        </p:spPr>
        <p:txBody>
          <a:bodyPr>
            <a:normAutofit fontScale="92500"/>
          </a:bodyPr>
          <a:lstStyle/>
          <a:p>
            <a:pPr marL="0" indent="0">
              <a:buNone/>
            </a:pPr>
            <a:r>
              <a:rPr lang="en-US" sz="2800" dirty="0"/>
              <a:t>The organized </a:t>
            </a:r>
            <a:r>
              <a:rPr lang="en-US" sz="2800" b="1" dirty="0">
                <a:solidFill>
                  <a:srgbClr val="0070C0"/>
                </a:solidFill>
              </a:rPr>
              <a:t>collection</a:t>
            </a:r>
            <a:r>
              <a:rPr lang="en-US" sz="2800" dirty="0"/>
              <a:t>, </a:t>
            </a:r>
            <a:r>
              <a:rPr lang="en-US" sz="2800" b="1" dirty="0">
                <a:solidFill>
                  <a:srgbClr val="0070C0"/>
                </a:solidFill>
              </a:rPr>
              <a:t>monitoring</a:t>
            </a:r>
            <a:r>
              <a:rPr lang="en-US" sz="2800" dirty="0"/>
              <a:t>, </a:t>
            </a:r>
            <a:r>
              <a:rPr lang="en-US" sz="2800" b="1" dirty="0">
                <a:solidFill>
                  <a:srgbClr val="0070C0"/>
                </a:solidFill>
              </a:rPr>
              <a:t>assessment</a:t>
            </a:r>
            <a:r>
              <a:rPr lang="en-US" sz="2800" dirty="0"/>
              <a:t> and </a:t>
            </a:r>
            <a:r>
              <a:rPr lang="en-US" sz="2800" b="1" dirty="0">
                <a:solidFill>
                  <a:srgbClr val="0070C0"/>
                </a:solidFill>
              </a:rPr>
              <a:t>interpretation</a:t>
            </a:r>
            <a:r>
              <a:rPr lang="en-US" sz="2800" dirty="0"/>
              <a:t> of mainly </a:t>
            </a:r>
            <a:r>
              <a:rPr lang="en-US" sz="2800" b="1" dirty="0">
                <a:solidFill>
                  <a:srgbClr val="0070C0"/>
                </a:solidFill>
              </a:rPr>
              <a:t>unstructured ad hoc </a:t>
            </a:r>
            <a:r>
              <a:rPr lang="en-US" sz="2800" dirty="0"/>
              <a:t>information regarding health events or risks, which may represent an acute </a:t>
            </a:r>
            <a:r>
              <a:rPr lang="en-US" sz="2800" b="1" dirty="0">
                <a:solidFill>
                  <a:srgbClr val="0070C0"/>
                </a:solidFill>
              </a:rPr>
              <a:t>risk to human health </a:t>
            </a:r>
          </a:p>
          <a:p>
            <a:endParaRPr lang="en-US" sz="2800" dirty="0"/>
          </a:p>
          <a:p>
            <a:pPr marL="0" indent="0">
              <a:buNone/>
            </a:pPr>
            <a:r>
              <a:rPr lang="en-US" sz="2400" dirty="0"/>
              <a:t>EBS:</a:t>
            </a:r>
          </a:p>
          <a:p>
            <a:r>
              <a:rPr lang="en-US" sz="2400" dirty="0"/>
              <a:t>A functional component of WHO’s Early Warning and Response system (EWAR)</a:t>
            </a:r>
          </a:p>
          <a:p>
            <a:r>
              <a:rPr lang="en-US" sz="2400" dirty="0"/>
              <a:t>Requirement of IHR (2005)</a:t>
            </a:r>
          </a:p>
          <a:p>
            <a:endParaRPr lang="en-US" sz="2400" dirty="0"/>
          </a:p>
          <a:p>
            <a:pPr marL="0" indent="0">
              <a:buNone/>
            </a:pPr>
            <a:r>
              <a:rPr lang="en-US" sz="1300" dirty="0"/>
              <a:t>http://apps.who.int/iris/bitstream/handle/10665/112667/WHO_HSE_GCR_LYO_2014.4_eng.pdf;sequence=1</a:t>
            </a:r>
          </a:p>
        </p:txBody>
      </p:sp>
      <p:sp>
        <p:nvSpPr>
          <p:cNvPr id="4" name="Title 1"/>
          <p:cNvSpPr txBox="1">
            <a:spLocks/>
          </p:cNvSpPr>
          <p:nvPr/>
        </p:nvSpPr>
        <p:spPr>
          <a:xfrm>
            <a:off x="310897" y="567521"/>
            <a:ext cx="8229600" cy="553288"/>
          </a:xfrm>
          <a:prstGeom prst="rect">
            <a:avLst/>
          </a:prstGeom>
        </p:spPr>
        <p:txBody>
          <a:bodyPr/>
          <a:lstStyle>
            <a:lvl1pPr algn="ctr" rtl="0" eaLnBrk="0" fontAlgn="base" hangingPunct="0">
              <a:spcBef>
                <a:spcPct val="0"/>
              </a:spcBef>
              <a:spcAft>
                <a:spcPct val="0"/>
              </a:spcAft>
              <a:defRPr sz="4400" b="1" kern="1200">
                <a:solidFill>
                  <a:schemeClr val="folHlink"/>
                </a:solidFill>
                <a:latin typeface="+mj-lt"/>
                <a:ea typeface="+mj-ea"/>
                <a:cs typeface="+mj-cs"/>
              </a:defRPr>
            </a:lvl1pPr>
            <a:lvl2pPr algn="ctr" rtl="0" eaLnBrk="0" fontAlgn="base" hangingPunct="0">
              <a:spcBef>
                <a:spcPct val="0"/>
              </a:spcBef>
              <a:spcAft>
                <a:spcPct val="0"/>
              </a:spcAft>
              <a:defRPr sz="4400" b="1">
                <a:solidFill>
                  <a:schemeClr val="folHlink"/>
                </a:solidFill>
                <a:latin typeface="Arial" panose="020B0604020202020204" pitchFamily="34" charset="0"/>
              </a:defRPr>
            </a:lvl2pPr>
            <a:lvl3pPr algn="ctr" rtl="0" eaLnBrk="0" fontAlgn="base" hangingPunct="0">
              <a:spcBef>
                <a:spcPct val="0"/>
              </a:spcBef>
              <a:spcAft>
                <a:spcPct val="0"/>
              </a:spcAft>
              <a:defRPr sz="4400" b="1">
                <a:solidFill>
                  <a:schemeClr val="folHlink"/>
                </a:solidFill>
                <a:latin typeface="Arial" panose="020B0604020202020204" pitchFamily="34" charset="0"/>
              </a:defRPr>
            </a:lvl3pPr>
            <a:lvl4pPr algn="ctr" rtl="0" eaLnBrk="0" fontAlgn="base" hangingPunct="0">
              <a:spcBef>
                <a:spcPct val="0"/>
              </a:spcBef>
              <a:spcAft>
                <a:spcPct val="0"/>
              </a:spcAft>
              <a:defRPr sz="4400" b="1">
                <a:solidFill>
                  <a:schemeClr val="folHlink"/>
                </a:solidFill>
                <a:latin typeface="Arial" panose="020B0604020202020204" pitchFamily="34" charset="0"/>
              </a:defRPr>
            </a:lvl4pPr>
            <a:lvl5pPr algn="ctr" rtl="0" eaLnBrk="0" fontAlgn="base" hangingPunct="0">
              <a:spcBef>
                <a:spcPct val="0"/>
              </a:spcBef>
              <a:spcAft>
                <a:spcPct val="0"/>
              </a:spcAft>
              <a:defRPr sz="4400" b="1">
                <a:solidFill>
                  <a:schemeClr val="folHlink"/>
                </a:solidFill>
                <a:latin typeface="Arial" panose="020B0604020202020204" pitchFamily="34" charset="0"/>
              </a:defRPr>
            </a:lvl5pPr>
            <a:lvl6pPr marL="457200" algn="ctr" rtl="0" fontAlgn="base">
              <a:spcBef>
                <a:spcPct val="0"/>
              </a:spcBef>
              <a:spcAft>
                <a:spcPct val="0"/>
              </a:spcAft>
              <a:defRPr sz="4400" b="1">
                <a:solidFill>
                  <a:schemeClr val="folHlink"/>
                </a:solidFill>
                <a:latin typeface="Arial" panose="020B0604020202020204" pitchFamily="34" charset="0"/>
              </a:defRPr>
            </a:lvl6pPr>
            <a:lvl7pPr marL="914400" algn="ctr" rtl="0" fontAlgn="base">
              <a:spcBef>
                <a:spcPct val="0"/>
              </a:spcBef>
              <a:spcAft>
                <a:spcPct val="0"/>
              </a:spcAft>
              <a:defRPr sz="4400" b="1">
                <a:solidFill>
                  <a:schemeClr val="folHlink"/>
                </a:solidFill>
                <a:latin typeface="Arial" panose="020B0604020202020204" pitchFamily="34" charset="0"/>
              </a:defRPr>
            </a:lvl7pPr>
            <a:lvl8pPr marL="1371600" algn="ctr" rtl="0" fontAlgn="base">
              <a:spcBef>
                <a:spcPct val="0"/>
              </a:spcBef>
              <a:spcAft>
                <a:spcPct val="0"/>
              </a:spcAft>
              <a:defRPr sz="4400" b="1">
                <a:solidFill>
                  <a:schemeClr val="folHlink"/>
                </a:solidFill>
                <a:latin typeface="Arial" panose="020B0604020202020204" pitchFamily="34" charset="0"/>
              </a:defRPr>
            </a:lvl8pPr>
            <a:lvl9pPr marL="1828800" algn="ctr" rtl="0" fontAlgn="base">
              <a:spcBef>
                <a:spcPct val="0"/>
              </a:spcBef>
              <a:spcAft>
                <a:spcPct val="0"/>
              </a:spcAft>
              <a:defRPr sz="4400" b="1">
                <a:solidFill>
                  <a:schemeClr val="folHlink"/>
                </a:solidFill>
                <a:latin typeface="Arial" panose="020B0604020202020204" pitchFamily="34" charset="0"/>
              </a:defRPr>
            </a:lvl9pPr>
          </a:lstStyle>
          <a:p>
            <a:pPr algn="l"/>
            <a:r>
              <a:rPr lang="en-US" altLang="en-US" sz="3200" dirty="0">
                <a:solidFill>
                  <a:srgbClr val="005B99"/>
                </a:solidFill>
              </a:rPr>
              <a:t>What is Event-Based Surveillance (EBS)?</a:t>
            </a:r>
          </a:p>
        </p:txBody>
      </p:sp>
    </p:spTree>
    <p:extLst>
      <p:ext uri="{BB962C8B-B14F-4D97-AF65-F5344CB8AC3E}">
        <p14:creationId xmlns:p14="http://schemas.microsoft.com/office/powerpoint/2010/main" val="4136973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5744"/>
            <a:ext cx="9136354" cy="6863744"/>
          </a:xfrm>
          <a:prstGeom prst="rect">
            <a:avLst/>
          </a:prstGeom>
        </p:spPr>
      </p:pic>
    </p:spTree>
    <p:extLst>
      <p:ext uri="{BB962C8B-B14F-4D97-AF65-F5344CB8AC3E}">
        <p14:creationId xmlns:p14="http://schemas.microsoft.com/office/powerpoint/2010/main" val="237527843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132" y="1842227"/>
            <a:ext cx="8496300" cy="3954929"/>
          </a:xfrm>
          <a:prstGeom prst="rect">
            <a:avLst/>
          </a:prstGeom>
        </p:spPr>
        <p:txBody>
          <a:bodyPr wrap="square">
            <a:spAutoFit/>
          </a:bodyPr>
          <a:lstStyle/>
          <a:p>
            <a:pPr algn="ctr">
              <a:spcBef>
                <a:spcPts val="600"/>
              </a:spcBef>
              <a:spcAft>
                <a:spcPts val="0"/>
              </a:spcAft>
            </a:pPr>
            <a:r>
              <a:rPr lang="en-US" sz="2400" dirty="0"/>
              <a:t>Organized and rapid capture of information</a:t>
            </a:r>
          </a:p>
          <a:p>
            <a:pPr algn="ctr">
              <a:spcBef>
                <a:spcPts val="600"/>
              </a:spcBef>
              <a:spcAft>
                <a:spcPts val="0"/>
              </a:spcAft>
            </a:pPr>
            <a:endParaRPr lang="en-US" sz="2400" dirty="0"/>
          </a:p>
          <a:p>
            <a:pPr algn="ctr">
              <a:spcBef>
                <a:spcPts val="600"/>
              </a:spcBef>
              <a:spcAft>
                <a:spcPts val="0"/>
              </a:spcAft>
            </a:pPr>
            <a:r>
              <a:rPr lang="en-US" sz="2400" dirty="0"/>
              <a:t>Of events that are a potential </a:t>
            </a:r>
            <a:r>
              <a:rPr lang="en-US" sz="2400" b="1" u="sng" dirty="0">
                <a:solidFill>
                  <a:srgbClr val="0070C0"/>
                </a:solidFill>
              </a:rPr>
              <a:t>risk to public health</a:t>
            </a:r>
          </a:p>
          <a:p>
            <a:pPr algn="ctr">
              <a:spcBef>
                <a:spcPts val="600"/>
              </a:spcBef>
              <a:spcAft>
                <a:spcPts val="0"/>
              </a:spcAft>
            </a:pPr>
            <a:endParaRPr lang="en-US" sz="2400" dirty="0"/>
          </a:p>
          <a:p>
            <a:pPr algn="ctr">
              <a:spcBef>
                <a:spcPts val="600"/>
              </a:spcBef>
              <a:spcAft>
                <a:spcPts val="0"/>
              </a:spcAft>
            </a:pPr>
            <a:r>
              <a:rPr lang="en-US" sz="2400" dirty="0"/>
              <a:t>Obtained from </a:t>
            </a:r>
            <a:r>
              <a:rPr lang="en-US" sz="2400" b="1" u="sng" dirty="0">
                <a:solidFill>
                  <a:srgbClr val="0070C0"/>
                </a:solidFill>
              </a:rPr>
              <a:t>official</a:t>
            </a:r>
            <a:r>
              <a:rPr lang="en-US" sz="2400" dirty="0"/>
              <a:t> data or </a:t>
            </a:r>
            <a:r>
              <a:rPr lang="en-US" sz="2400" b="1" u="sng" dirty="0">
                <a:solidFill>
                  <a:srgbClr val="0070C0"/>
                </a:solidFill>
              </a:rPr>
              <a:t>informal/unofficial</a:t>
            </a:r>
            <a:r>
              <a:rPr lang="en-US" sz="2400" dirty="0"/>
              <a:t> sources such as rumors and other ad-hoc reports </a:t>
            </a:r>
          </a:p>
          <a:p>
            <a:pPr algn="ctr">
              <a:spcBef>
                <a:spcPts val="600"/>
              </a:spcBef>
              <a:spcAft>
                <a:spcPts val="0"/>
              </a:spcAft>
            </a:pPr>
            <a:endParaRPr lang="en-US" sz="2400" dirty="0"/>
          </a:p>
          <a:p>
            <a:pPr algn="ctr">
              <a:spcBef>
                <a:spcPts val="600"/>
              </a:spcBef>
              <a:spcAft>
                <a:spcPts val="0"/>
              </a:spcAft>
            </a:pPr>
            <a:r>
              <a:rPr lang="en-US" sz="2400" dirty="0"/>
              <a:t>Transmitted through </a:t>
            </a:r>
            <a:r>
              <a:rPr lang="en-US" sz="2400" b="1" u="sng" dirty="0">
                <a:solidFill>
                  <a:srgbClr val="0070C0"/>
                </a:solidFill>
              </a:rPr>
              <a:t>formal</a:t>
            </a:r>
            <a:r>
              <a:rPr lang="en-US" sz="2400" dirty="0"/>
              <a:t> channels </a:t>
            </a:r>
          </a:p>
          <a:p>
            <a:pPr algn="ctr">
              <a:spcBef>
                <a:spcPts val="600"/>
              </a:spcBef>
              <a:spcAft>
                <a:spcPts val="0"/>
              </a:spcAft>
            </a:pPr>
            <a:r>
              <a:rPr lang="en-US" sz="2400" dirty="0"/>
              <a:t>and </a:t>
            </a:r>
            <a:r>
              <a:rPr lang="en-US" sz="2400" b="1" u="sng" dirty="0">
                <a:solidFill>
                  <a:srgbClr val="0070C0"/>
                </a:solidFill>
              </a:rPr>
              <a:t>informal</a:t>
            </a:r>
            <a:r>
              <a:rPr lang="en-US" sz="2400" dirty="0"/>
              <a:t> channels </a:t>
            </a:r>
          </a:p>
        </p:txBody>
      </p:sp>
      <p:sp>
        <p:nvSpPr>
          <p:cNvPr id="4" name="Title 1"/>
          <p:cNvSpPr txBox="1">
            <a:spLocks/>
          </p:cNvSpPr>
          <p:nvPr/>
        </p:nvSpPr>
        <p:spPr>
          <a:xfrm>
            <a:off x="914400" y="739320"/>
            <a:ext cx="8229600" cy="553288"/>
          </a:xfrm>
          <a:prstGeom prst="rect">
            <a:avLst/>
          </a:prstGeom>
        </p:spPr>
        <p:txBody>
          <a:bodyPr/>
          <a:lstStyle>
            <a:lvl1pPr algn="ctr" rtl="0" eaLnBrk="0" fontAlgn="base" hangingPunct="0">
              <a:spcBef>
                <a:spcPct val="0"/>
              </a:spcBef>
              <a:spcAft>
                <a:spcPct val="0"/>
              </a:spcAft>
              <a:defRPr sz="4400" b="1" kern="1200">
                <a:solidFill>
                  <a:schemeClr val="folHlink"/>
                </a:solidFill>
                <a:latin typeface="+mj-lt"/>
                <a:ea typeface="+mj-ea"/>
                <a:cs typeface="+mj-cs"/>
              </a:defRPr>
            </a:lvl1pPr>
            <a:lvl2pPr algn="ctr" rtl="0" eaLnBrk="0" fontAlgn="base" hangingPunct="0">
              <a:spcBef>
                <a:spcPct val="0"/>
              </a:spcBef>
              <a:spcAft>
                <a:spcPct val="0"/>
              </a:spcAft>
              <a:defRPr sz="4400" b="1">
                <a:solidFill>
                  <a:schemeClr val="folHlink"/>
                </a:solidFill>
                <a:latin typeface="Arial" panose="020B0604020202020204" pitchFamily="34" charset="0"/>
              </a:defRPr>
            </a:lvl2pPr>
            <a:lvl3pPr algn="ctr" rtl="0" eaLnBrk="0" fontAlgn="base" hangingPunct="0">
              <a:spcBef>
                <a:spcPct val="0"/>
              </a:spcBef>
              <a:spcAft>
                <a:spcPct val="0"/>
              </a:spcAft>
              <a:defRPr sz="4400" b="1">
                <a:solidFill>
                  <a:schemeClr val="folHlink"/>
                </a:solidFill>
                <a:latin typeface="Arial" panose="020B0604020202020204" pitchFamily="34" charset="0"/>
              </a:defRPr>
            </a:lvl3pPr>
            <a:lvl4pPr algn="ctr" rtl="0" eaLnBrk="0" fontAlgn="base" hangingPunct="0">
              <a:spcBef>
                <a:spcPct val="0"/>
              </a:spcBef>
              <a:spcAft>
                <a:spcPct val="0"/>
              </a:spcAft>
              <a:defRPr sz="4400" b="1">
                <a:solidFill>
                  <a:schemeClr val="folHlink"/>
                </a:solidFill>
                <a:latin typeface="Arial" panose="020B0604020202020204" pitchFamily="34" charset="0"/>
              </a:defRPr>
            </a:lvl4pPr>
            <a:lvl5pPr algn="ctr" rtl="0" eaLnBrk="0" fontAlgn="base" hangingPunct="0">
              <a:spcBef>
                <a:spcPct val="0"/>
              </a:spcBef>
              <a:spcAft>
                <a:spcPct val="0"/>
              </a:spcAft>
              <a:defRPr sz="4400" b="1">
                <a:solidFill>
                  <a:schemeClr val="folHlink"/>
                </a:solidFill>
                <a:latin typeface="Arial" panose="020B0604020202020204" pitchFamily="34" charset="0"/>
              </a:defRPr>
            </a:lvl5pPr>
            <a:lvl6pPr marL="457200" algn="ctr" rtl="0" fontAlgn="base">
              <a:spcBef>
                <a:spcPct val="0"/>
              </a:spcBef>
              <a:spcAft>
                <a:spcPct val="0"/>
              </a:spcAft>
              <a:defRPr sz="4400" b="1">
                <a:solidFill>
                  <a:schemeClr val="folHlink"/>
                </a:solidFill>
                <a:latin typeface="Arial" panose="020B0604020202020204" pitchFamily="34" charset="0"/>
              </a:defRPr>
            </a:lvl6pPr>
            <a:lvl7pPr marL="914400" algn="ctr" rtl="0" fontAlgn="base">
              <a:spcBef>
                <a:spcPct val="0"/>
              </a:spcBef>
              <a:spcAft>
                <a:spcPct val="0"/>
              </a:spcAft>
              <a:defRPr sz="4400" b="1">
                <a:solidFill>
                  <a:schemeClr val="folHlink"/>
                </a:solidFill>
                <a:latin typeface="Arial" panose="020B0604020202020204" pitchFamily="34" charset="0"/>
              </a:defRPr>
            </a:lvl7pPr>
            <a:lvl8pPr marL="1371600" algn="ctr" rtl="0" fontAlgn="base">
              <a:spcBef>
                <a:spcPct val="0"/>
              </a:spcBef>
              <a:spcAft>
                <a:spcPct val="0"/>
              </a:spcAft>
              <a:defRPr sz="4400" b="1">
                <a:solidFill>
                  <a:schemeClr val="folHlink"/>
                </a:solidFill>
                <a:latin typeface="Arial" panose="020B0604020202020204" pitchFamily="34" charset="0"/>
              </a:defRPr>
            </a:lvl8pPr>
            <a:lvl9pPr marL="1828800" algn="ctr" rtl="0" fontAlgn="base">
              <a:spcBef>
                <a:spcPct val="0"/>
              </a:spcBef>
              <a:spcAft>
                <a:spcPct val="0"/>
              </a:spcAft>
              <a:defRPr sz="4400" b="1">
                <a:solidFill>
                  <a:schemeClr val="folHlink"/>
                </a:solidFill>
                <a:latin typeface="Arial" panose="020B0604020202020204" pitchFamily="34" charset="0"/>
              </a:defRPr>
            </a:lvl9pPr>
          </a:lstStyle>
          <a:p>
            <a:pPr algn="l"/>
            <a:r>
              <a:rPr lang="en-US" altLang="en-US" sz="3200" dirty="0">
                <a:solidFill>
                  <a:srgbClr val="0070C0"/>
                </a:solidFill>
              </a:rPr>
              <a:t>What is Event-Based Surveillance (EBS)?</a:t>
            </a:r>
          </a:p>
        </p:txBody>
      </p:sp>
      <p:sp>
        <p:nvSpPr>
          <p:cNvPr id="5" name="Down Arrow 4"/>
          <p:cNvSpPr/>
          <p:nvPr/>
        </p:nvSpPr>
        <p:spPr>
          <a:xfrm>
            <a:off x="4337394" y="2282835"/>
            <a:ext cx="241160" cy="53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37394" y="4434613"/>
            <a:ext cx="241160" cy="53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337394" y="3145389"/>
            <a:ext cx="241160" cy="53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737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srcRect l="26494" t="12176" r="27220" b="6058"/>
          <a:stretch/>
        </p:blipFill>
        <p:spPr>
          <a:xfrm>
            <a:off x="1592316" y="703252"/>
            <a:ext cx="6022429" cy="5981327"/>
          </a:xfrm>
          <a:prstGeom prst="rect">
            <a:avLst/>
          </a:prstGeom>
        </p:spPr>
      </p:pic>
    </p:spTree>
    <p:extLst>
      <p:ext uri="{BB962C8B-B14F-4D97-AF65-F5344CB8AC3E}">
        <p14:creationId xmlns:p14="http://schemas.microsoft.com/office/powerpoint/2010/main" val="3823114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2441294" y="991207"/>
            <a:ext cx="3968805" cy="5163739"/>
          </a:xfrm>
          <a:prstGeom prst="rect">
            <a:avLst/>
          </a:prstGeom>
        </p:spPr>
      </p:pic>
    </p:spTree>
    <p:extLst>
      <p:ext uri="{BB962C8B-B14F-4D97-AF65-F5344CB8AC3E}">
        <p14:creationId xmlns:p14="http://schemas.microsoft.com/office/powerpoint/2010/main" val="1099562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863" y="878085"/>
            <a:ext cx="7134727" cy="5262979"/>
          </a:xfrm>
          <a:prstGeom prst="rect">
            <a:avLst/>
          </a:prstGeom>
        </p:spPr>
        <p:txBody>
          <a:bodyPr wrap="square">
            <a:spAutoFit/>
          </a:bodyPr>
          <a:lstStyle/>
          <a:p>
            <a:pPr marL="285750" indent="-285750">
              <a:buFont typeface="Arial" panose="020B0604020202020204" pitchFamily="34" charset="0"/>
              <a:buChar char="•"/>
            </a:pPr>
            <a:r>
              <a:rPr lang="en-US" sz="2400" dirty="0"/>
              <a:t>A </a:t>
            </a:r>
            <a:r>
              <a:rPr lang="en-US" sz="2400" b="1" dirty="0">
                <a:solidFill>
                  <a:srgbClr val="0070C0"/>
                </a:solidFill>
              </a:rPr>
              <a:t>signal </a:t>
            </a:r>
            <a:r>
              <a:rPr lang="en-US" sz="2400" dirty="0"/>
              <a:t>referring to a serious life-threatening disease or epidemic-prone disease does not necessarily mean that this event will be relevant for EBS in general and EWAR in particular. For example, a single case of meningitis in a well-known endemic area (covered by IBS) will not require immediate intervention.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large number of cases does not mean that an event is necessarily “serious”, while a single case of a new disease could represent a genuine threat.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sensationalist report in the press such as “A threefold increase of influenza cases was reported” may actually conform to the known seasonality trend.</a:t>
            </a:r>
          </a:p>
        </p:txBody>
      </p:sp>
    </p:spTree>
    <p:extLst>
      <p:ext uri="{BB962C8B-B14F-4D97-AF65-F5344CB8AC3E}">
        <p14:creationId xmlns:p14="http://schemas.microsoft.com/office/powerpoint/2010/main" val="263580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6B124-4A0F-4DF8-B779-F77E803498FA}"/>
              </a:ext>
            </a:extLst>
          </p:cNvPr>
          <p:cNvSpPr>
            <a:spLocks noGrp="1"/>
          </p:cNvSpPr>
          <p:nvPr>
            <p:ph idx="1"/>
          </p:nvPr>
        </p:nvSpPr>
        <p:spPr>
          <a:xfrm>
            <a:off x="310897" y="1045519"/>
            <a:ext cx="8229600" cy="4525963"/>
          </a:xfrm>
        </p:spPr>
        <p:txBody>
          <a:bodyPr>
            <a:normAutofit fontScale="70000" lnSpcReduction="20000"/>
          </a:bodyPr>
          <a:lstStyle/>
          <a:p>
            <a:pPr marL="0" indent="0">
              <a:buNone/>
            </a:pPr>
            <a:r>
              <a:rPr lang="en-US" sz="4100" b="1" dirty="0">
                <a:solidFill>
                  <a:srgbClr val="005B99"/>
                </a:solidFill>
                <a:latin typeface="+mj-lt"/>
              </a:rPr>
              <a:t>What is indicator-based surveillance (IBS)?</a:t>
            </a:r>
            <a:br>
              <a:rPr lang="en-US" sz="4100" b="1" dirty="0">
                <a:solidFill>
                  <a:srgbClr val="005B99"/>
                </a:solidFill>
                <a:latin typeface="+mj-lt"/>
              </a:rPr>
            </a:br>
            <a:endParaRPr lang="en-US" sz="4100" b="1" dirty="0">
              <a:solidFill>
                <a:srgbClr val="005B99"/>
              </a:solidFill>
              <a:latin typeface="+mj-lt"/>
            </a:endParaRPr>
          </a:p>
          <a:p>
            <a:pPr lvl="1"/>
            <a:r>
              <a:rPr lang="en-US" dirty="0">
                <a:latin typeface="+mj-lt"/>
              </a:rPr>
              <a:t>Indicator-based public health surveillance is a traditional way of reporting diseases to public health officials. </a:t>
            </a:r>
          </a:p>
          <a:p>
            <a:pPr lvl="1"/>
            <a:r>
              <a:rPr lang="en-US" dirty="0">
                <a:latin typeface="+mj-lt"/>
              </a:rPr>
              <a:t>Indicator-based surveillance involves reports of specific diseases from health care providers to public health officials. </a:t>
            </a:r>
          </a:p>
          <a:p>
            <a:pPr lvl="1"/>
            <a:r>
              <a:rPr lang="en-US" dirty="0">
                <a:latin typeface="+mj-lt"/>
              </a:rPr>
              <a:t>Such information may be described as structured information because the information obtained is standardized.</a:t>
            </a:r>
            <a:br>
              <a:rPr lang="en-US" dirty="0">
                <a:latin typeface="+mj-lt"/>
              </a:rPr>
            </a:br>
            <a:endParaRPr lang="en-US" dirty="0">
              <a:latin typeface="+mj-lt"/>
            </a:endParaRPr>
          </a:p>
          <a:p>
            <a:r>
              <a:rPr lang="en-US" dirty="0">
                <a:latin typeface="+mj-lt"/>
              </a:rPr>
              <a:t>An example of information obtained through indicator-based surveillance might be reports received on a regular basis and entered routinely into a disease-reporting database on the number of laboratory-confirmed cases of influenza identified at a hospital laboratory.</a:t>
            </a:r>
          </a:p>
        </p:txBody>
      </p:sp>
      <p:sp>
        <p:nvSpPr>
          <p:cNvPr id="4" name="Rectangle 3">
            <a:extLst>
              <a:ext uri="{FF2B5EF4-FFF2-40B4-BE49-F238E27FC236}">
                <a16:creationId xmlns:a16="http://schemas.microsoft.com/office/drawing/2014/main" id="{6767D79D-9EAC-4016-89D7-D322DD1C3E59}"/>
              </a:ext>
            </a:extLst>
          </p:cNvPr>
          <p:cNvSpPr/>
          <p:nvPr/>
        </p:nvSpPr>
        <p:spPr>
          <a:xfrm>
            <a:off x="738554" y="5884205"/>
            <a:ext cx="7666892" cy="369332"/>
          </a:xfrm>
          <a:prstGeom prst="rect">
            <a:avLst/>
          </a:prstGeom>
        </p:spPr>
        <p:txBody>
          <a:bodyPr wrap="square">
            <a:spAutoFit/>
          </a:bodyPr>
          <a:lstStyle/>
          <a:p>
            <a:r>
              <a:rPr lang="en-US" dirty="0">
                <a:hlinkClick r:id="rId3"/>
              </a:rPr>
              <a:t>https://www.cdc.gov/globalhealth/healthprotection/gddopscenter/how.html</a:t>
            </a:r>
            <a:r>
              <a:rPr lang="en-US" dirty="0"/>
              <a:t> </a:t>
            </a:r>
          </a:p>
        </p:txBody>
      </p:sp>
    </p:spTree>
    <p:extLst>
      <p:ext uri="{BB962C8B-B14F-4D97-AF65-F5344CB8AC3E}">
        <p14:creationId xmlns:p14="http://schemas.microsoft.com/office/powerpoint/2010/main" val="228741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D680-8EB1-44AD-8389-0D4809FE521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DA9270C-2DCC-42B0-B3A4-1D16257D56B4}"/>
              </a:ext>
            </a:extLst>
          </p:cNvPr>
          <p:cNvPicPr>
            <a:picLocks noChangeAspect="1"/>
          </p:cNvPicPr>
          <p:nvPr/>
        </p:nvPicPr>
        <p:blipFill rotWithShape="1">
          <a:blip r:embed="rId3"/>
          <a:srcRect l="25880" t="29943" r="12133" b="17978"/>
          <a:stretch/>
        </p:blipFill>
        <p:spPr>
          <a:xfrm>
            <a:off x="321333" y="1206697"/>
            <a:ext cx="8594067" cy="4677508"/>
          </a:xfrm>
          <a:prstGeom prst="rect">
            <a:avLst/>
          </a:prstGeom>
        </p:spPr>
      </p:pic>
      <p:sp>
        <p:nvSpPr>
          <p:cNvPr id="5" name="TextBox 4">
            <a:extLst>
              <a:ext uri="{FF2B5EF4-FFF2-40B4-BE49-F238E27FC236}">
                <a16:creationId xmlns:a16="http://schemas.microsoft.com/office/drawing/2014/main" id="{217973A6-0335-408B-AE44-8FDDF2A6016A}"/>
              </a:ext>
            </a:extLst>
          </p:cNvPr>
          <p:cNvSpPr txBox="1"/>
          <p:nvPr/>
        </p:nvSpPr>
        <p:spPr>
          <a:xfrm>
            <a:off x="275492" y="741563"/>
            <a:ext cx="7134389" cy="461665"/>
          </a:xfrm>
          <a:prstGeom prst="rect">
            <a:avLst/>
          </a:prstGeom>
          <a:noFill/>
        </p:spPr>
        <p:txBody>
          <a:bodyPr wrap="none" rtlCol="0">
            <a:spAutoFit/>
          </a:bodyPr>
          <a:lstStyle/>
          <a:p>
            <a:r>
              <a:rPr lang="en-US" sz="2400" dirty="0"/>
              <a:t>How is  EBS different from (and complementary to) IBS?</a:t>
            </a:r>
          </a:p>
        </p:txBody>
      </p:sp>
      <p:sp>
        <p:nvSpPr>
          <p:cNvPr id="6" name="Rectangle 5">
            <a:extLst>
              <a:ext uri="{FF2B5EF4-FFF2-40B4-BE49-F238E27FC236}">
                <a16:creationId xmlns:a16="http://schemas.microsoft.com/office/drawing/2014/main" id="{2ED40F83-1D6B-472E-BB2A-165A94D51644}"/>
              </a:ext>
            </a:extLst>
          </p:cNvPr>
          <p:cNvSpPr/>
          <p:nvPr/>
        </p:nvSpPr>
        <p:spPr>
          <a:xfrm>
            <a:off x="592251" y="6060051"/>
            <a:ext cx="7666892" cy="369332"/>
          </a:xfrm>
          <a:prstGeom prst="rect">
            <a:avLst/>
          </a:prstGeom>
        </p:spPr>
        <p:txBody>
          <a:bodyPr wrap="square">
            <a:spAutoFit/>
          </a:bodyPr>
          <a:lstStyle/>
          <a:p>
            <a:r>
              <a:rPr lang="en-US" dirty="0">
                <a:hlinkClick r:id="rId4"/>
              </a:rPr>
              <a:t>https://www.cdc.gov/globalhealth/healthprotection/gddopscenter/how.html</a:t>
            </a:r>
            <a:r>
              <a:rPr lang="en-US" dirty="0"/>
              <a:t> </a:t>
            </a:r>
          </a:p>
        </p:txBody>
      </p:sp>
    </p:spTree>
    <p:extLst>
      <p:ext uri="{BB962C8B-B14F-4D97-AF65-F5344CB8AC3E}">
        <p14:creationId xmlns:p14="http://schemas.microsoft.com/office/powerpoint/2010/main" val="268269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63" y="552732"/>
            <a:ext cx="8839702" cy="567298"/>
          </a:xfrm>
        </p:spPr>
        <p:txBody>
          <a:bodyPr>
            <a:noAutofit/>
          </a:bodyPr>
          <a:lstStyle/>
          <a:p>
            <a:r>
              <a:rPr lang="en-US" sz="2800" dirty="0">
                <a:solidFill>
                  <a:srgbClr val="0070C0"/>
                </a:solidFill>
              </a:rPr>
              <a:t>Events can be detected by two types of surveillance</a:t>
            </a:r>
          </a:p>
        </p:txBody>
      </p:sp>
      <p:graphicFrame>
        <p:nvGraphicFramePr>
          <p:cNvPr id="6" name="Table 5"/>
          <p:cNvGraphicFramePr>
            <a:graphicFrameLocks noGrp="1"/>
          </p:cNvGraphicFramePr>
          <p:nvPr>
            <p:extLst/>
          </p:nvPr>
        </p:nvGraphicFramePr>
        <p:xfrm>
          <a:off x="225172" y="1919577"/>
          <a:ext cx="4114800" cy="4043680"/>
        </p:xfrm>
        <a:graphic>
          <a:graphicData uri="http://schemas.openxmlformats.org/drawingml/2006/table">
            <a:tbl>
              <a:tblPr firstRow="1" bandRow="1">
                <a:tableStyleId>{00A15C55-8517-42AA-B614-E9B94910E393}</a:tableStyleId>
              </a:tblPr>
              <a:tblGrid>
                <a:gridCol w="2028631">
                  <a:extLst>
                    <a:ext uri="{9D8B030D-6E8A-4147-A177-3AD203B41FA5}">
                      <a16:colId xmlns:a16="http://schemas.microsoft.com/office/drawing/2014/main" val="20000"/>
                    </a:ext>
                  </a:extLst>
                </a:gridCol>
                <a:gridCol w="2086169">
                  <a:extLst>
                    <a:ext uri="{9D8B030D-6E8A-4147-A177-3AD203B41FA5}">
                      <a16:colId xmlns:a16="http://schemas.microsoft.com/office/drawing/2014/main" val="20001"/>
                    </a:ext>
                  </a:extLst>
                </a:gridCol>
              </a:tblGrid>
              <a:tr h="370840">
                <a:tc>
                  <a:txBody>
                    <a:bodyPr/>
                    <a:lstStyle/>
                    <a:p>
                      <a:r>
                        <a:rPr lang="en-US" dirty="0">
                          <a:solidFill>
                            <a:schemeClr val="accent4">
                              <a:lumMod val="20000"/>
                              <a:lumOff val="80000"/>
                            </a:schemeClr>
                          </a:solidFill>
                        </a:rPr>
                        <a:t>Process</a:t>
                      </a:r>
                    </a:p>
                  </a:txBody>
                  <a:tcPr/>
                </a:tc>
                <a:tc>
                  <a:txBody>
                    <a:bodyPr/>
                    <a:lstStyle/>
                    <a:p>
                      <a:r>
                        <a:rPr lang="en-US" dirty="0">
                          <a:solidFill>
                            <a:schemeClr val="accent4">
                              <a:lumMod val="20000"/>
                              <a:lumOff val="80000"/>
                            </a:schemeClr>
                          </a:solidFill>
                        </a:rPr>
                        <a:t>Characteristics of Data</a:t>
                      </a:r>
                    </a:p>
                  </a:txBody>
                  <a:tcPr/>
                </a:tc>
                <a:extLst>
                  <a:ext uri="{0D108BD9-81ED-4DB2-BD59-A6C34878D82A}">
                    <a16:rowId xmlns:a16="http://schemas.microsoft.com/office/drawing/2014/main" val="10000"/>
                  </a:ext>
                </a:extLst>
              </a:tr>
              <a:tr h="370840">
                <a:tc>
                  <a:txBody>
                    <a:bodyPr/>
                    <a:lstStyle/>
                    <a:p>
                      <a:r>
                        <a:rPr lang="en-US" dirty="0"/>
                        <a:t>Systematic</a:t>
                      </a:r>
                    </a:p>
                  </a:txBody>
                  <a:tcPr/>
                </a:tc>
                <a:tc>
                  <a:txBody>
                    <a:bodyPr/>
                    <a:lstStyle/>
                    <a:p>
                      <a:r>
                        <a:rPr lang="en-US" dirty="0"/>
                        <a:t>Pre-determined</a:t>
                      </a:r>
                    </a:p>
                  </a:txBody>
                  <a:tcPr/>
                </a:tc>
                <a:extLst>
                  <a:ext uri="{0D108BD9-81ED-4DB2-BD59-A6C34878D82A}">
                    <a16:rowId xmlns:a16="http://schemas.microsoft.com/office/drawing/2014/main" val="10001"/>
                  </a:ext>
                </a:extLst>
              </a:tr>
              <a:tr h="370840">
                <a:tc>
                  <a:txBody>
                    <a:bodyPr/>
                    <a:lstStyle/>
                    <a:p>
                      <a:r>
                        <a:rPr lang="en-US" dirty="0"/>
                        <a:t>Routine</a:t>
                      </a:r>
                    </a:p>
                  </a:txBody>
                  <a:tcPr/>
                </a:tc>
                <a:tc>
                  <a:txBody>
                    <a:bodyPr/>
                    <a:lstStyle/>
                    <a:p>
                      <a:r>
                        <a:rPr lang="en-US" dirty="0"/>
                        <a:t>Standardized</a:t>
                      </a:r>
                    </a:p>
                  </a:txBody>
                  <a:tcPr/>
                </a:tc>
                <a:extLst>
                  <a:ext uri="{0D108BD9-81ED-4DB2-BD59-A6C34878D82A}">
                    <a16:rowId xmlns:a16="http://schemas.microsoft.com/office/drawing/2014/main" val="10002"/>
                  </a:ext>
                </a:extLst>
              </a:tr>
              <a:tr h="370840">
                <a:tc>
                  <a:txBody>
                    <a:bodyPr/>
                    <a:lstStyle/>
                    <a:p>
                      <a:r>
                        <a:rPr lang="en-US" dirty="0"/>
                        <a:t>Passive (mostly)</a:t>
                      </a:r>
                    </a:p>
                  </a:txBody>
                  <a:tcPr/>
                </a:tc>
                <a:tc>
                  <a:txBody>
                    <a:bodyPr/>
                    <a:lstStyle/>
                    <a:p>
                      <a:r>
                        <a:rPr lang="en-US" dirty="0"/>
                        <a:t>Limited</a:t>
                      </a:r>
                    </a:p>
                  </a:txBody>
                  <a:tcPr/>
                </a:tc>
                <a:extLst>
                  <a:ext uri="{0D108BD9-81ED-4DB2-BD59-A6C34878D82A}">
                    <a16:rowId xmlns:a16="http://schemas.microsoft.com/office/drawing/2014/main" val="10003"/>
                  </a:ext>
                </a:extLst>
              </a:tr>
              <a:tr h="370840">
                <a:tc>
                  <a:txBody>
                    <a:bodyPr/>
                    <a:lstStyle/>
                    <a:p>
                      <a:r>
                        <a:rPr lang="en-US" dirty="0"/>
                        <a:t>Fixed sources (e.g.</a:t>
                      </a:r>
                      <a:r>
                        <a:rPr lang="en-US" baseline="0" dirty="0"/>
                        <a:t> sentinel sites)</a:t>
                      </a:r>
                      <a:endParaRPr lang="en-US" dirty="0"/>
                    </a:p>
                  </a:txBody>
                  <a:tcPr/>
                </a:tc>
                <a:tc>
                  <a:txBody>
                    <a:bodyPr/>
                    <a:lstStyle/>
                    <a:p>
                      <a:r>
                        <a:rPr lang="en-US" dirty="0"/>
                        <a:t>Formal</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r>
                        <a:rPr lang="en-US" dirty="0"/>
                        <a:t>Typically</a:t>
                      </a:r>
                      <a:r>
                        <a:rPr lang="en-US" baseline="0" dirty="0"/>
                        <a:t> h</a:t>
                      </a:r>
                      <a:r>
                        <a:rPr lang="en-US" dirty="0"/>
                        <a:t>ealth-care based</a:t>
                      </a:r>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r>
                        <a:rPr lang="en-US" dirty="0"/>
                        <a:t>Routinely analyzed</a:t>
                      </a:r>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r>
                        <a:rPr lang="en-US" dirty="0"/>
                        <a:t>Clear case definitions</a:t>
                      </a:r>
                    </a:p>
                  </a:txBody>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nvPr>
        </p:nvGraphicFramePr>
        <p:xfrm>
          <a:off x="4682872" y="1615206"/>
          <a:ext cx="4114800" cy="4688840"/>
        </p:xfrm>
        <a:graphic>
          <a:graphicData uri="http://schemas.openxmlformats.org/drawingml/2006/table">
            <a:tbl>
              <a:tblPr firstRow="1" bandRow="1">
                <a:tableStyleId>{F5AB1C69-6EDB-4FF4-983F-18BD219EF322}</a:tableStyleId>
              </a:tblPr>
              <a:tblGrid>
                <a:gridCol w="1843658">
                  <a:extLst>
                    <a:ext uri="{9D8B030D-6E8A-4147-A177-3AD203B41FA5}">
                      <a16:colId xmlns:a16="http://schemas.microsoft.com/office/drawing/2014/main" val="20000"/>
                    </a:ext>
                  </a:extLst>
                </a:gridCol>
                <a:gridCol w="2271142">
                  <a:extLst>
                    <a:ext uri="{9D8B030D-6E8A-4147-A177-3AD203B41FA5}">
                      <a16:colId xmlns:a16="http://schemas.microsoft.com/office/drawing/2014/main" val="20001"/>
                    </a:ext>
                  </a:extLst>
                </a:gridCol>
              </a:tblGrid>
              <a:tr h="370840">
                <a:tc>
                  <a:txBody>
                    <a:bodyPr/>
                    <a:lstStyle/>
                    <a:p>
                      <a:r>
                        <a:rPr lang="en-US" dirty="0">
                          <a:solidFill>
                            <a:schemeClr val="accent3">
                              <a:lumMod val="20000"/>
                              <a:lumOff val="80000"/>
                            </a:schemeClr>
                          </a:solidFill>
                        </a:rPr>
                        <a:t>Process</a:t>
                      </a:r>
                    </a:p>
                  </a:txBody>
                  <a:tcPr/>
                </a:tc>
                <a:tc>
                  <a:txBody>
                    <a:bodyPr/>
                    <a:lstStyle/>
                    <a:p>
                      <a:r>
                        <a:rPr lang="en-US" dirty="0">
                          <a:solidFill>
                            <a:schemeClr val="accent3">
                              <a:lumMod val="20000"/>
                              <a:lumOff val="80000"/>
                            </a:schemeClr>
                          </a:solidFill>
                        </a:rPr>
                        <a:t>Characteristics of Data</a:t>
                      </a:r>
                    </a:p>
                  </a:txBody>
                  <a:tcPr/>
                </a:tc>
                <a:extLst>
                  <a:ext uri="{0D108BD9-81ED-4DB2-BD59-A6C34878D82A}">
                    <a16:rowId xmlns:a16="http://schemas.microsoft.com/office/drawing/2014/main" val="10000"/>
                  </a:ext>
                </a:extLst>
              </a:tr>
              <a:tr h="370840">
                <a:tc>
                  <a:txBody>
                    <a:bodyPr/>
                    <a:lstStyle/>
                    <a:p>
                      <a:r>
                        <a:rPr lang="en-US" dirty="0"/>
                        <a:t>Formalized</a:t>
                      </a:r>
                    </a:p>
                  </a:txBody>
                  <a:tcPr/>
                </a:tc>
                <a:tc>
                  <a:txBody>
                    <a:bodyPr/>
                    <a:lstStyle/>
                    <a:p>
                      <a:r>
                        <a:rPr lang="en-US" dirty="0"/>
                        <a:t>Not pre-defined</a:t>
                      </a:r>
                    </a:p>
                  </a:txBody>
                  <a:tcPr/>
                </a:tc>
                <a:extLst>
                  <a:ext uri="{0D108BD9-81ED-4DB2-BD59-A6C34878D82A}">
                    <a16:rowId xmlns:a16="http://schemas.microsoft.com/office/drawing/2014/main" val="10001"/>
                  </a:ext>
                </a:extLst>
              </a:tr>
              <a:tr h="370840">
                <a:tc>
                  <a:txBody>
                    <a:bodyPr/>
                    <a:lstStyle/>
                    <a:p>
                      <a:r>
                        <a:rPr lang="en-US" dirty="0"/>
                        <a:t>Flexible</a:t>
                      </a:r>
                    </a:p>
                  </a:txBody>
                  <a:tcPr/>
                </a:tc>
                <a:tc>
                  <a:txBody>
                    <a:bodyPr/>
                    <a:lstStyle/>
                    <a:p>
                      <a:r>
                        <a:rPr lang="en-US" dirty="0"/>
                        <a:t>Not standardized</a:t>
                      </a:r>
                    </a:p>
                  </a:txBody>
                  <a:tcPr/>
                </a:tc>
                <a:extLst>
                  <a:ext uri="{0D108BD9-81ED-4DB2-BD59-A6C34878D82A}">
                    <a16:rowId xmlns:a16="http://schemas.microsoft.com/office/drawing/2014/main" val="10002"/>
                  </a:ext>
                </a:extLst>
              </a:tr>
              <a:tr h="370840">
                <a:tc>
                  <a:txBody>
                    <a:bodyPr/>
                    <a:lstStyle/>
                    <a:p>
                      <a:r>
                        <a:rPr lang="en-US" dirty="0"/>
                        <a:t>Active</a:t>
                      </a:r>
                    </a:p>
                  </a:txBody>
                  <a:tcPr/>
                </a:tc>
                <a:tc>
                  <a:txBody>
                    <a:bodyPr/>
                    <a:lstStyle/>
                    <a:p>
                      <a:r>
                        <a:rPr lang="en-US" dirty="0"/>
                        <a:t>Multiple</a:t>
                      </a:r>
                      <a:r>
                        <a:rPr lang="en-US" baseline="0" dirty="0"/>
                        <a:t> and Variable</a:t>
                      </a:r>
                      <a:endParaRPr lang="en-US" dirty="0"/>
                    </a:p>
                  </a:txBody>
                  <a:tcPr/>
                </a:tc>
                <a:extLst>
                  <a:ext uri="{0D108BD9-81ED-4DB2-BD59-A6C34878D82A}">
                    <a16:rowId xmlns:a16="http://schemas.microsoft.com/office/drawing/2014/main" val="10003"/>
                  </a:ext>
                </a:extLst>
              </a:tr>
              <a:tr h="370840">
                <a:tc>
                  <a:txBody>
                    <a:bodyPr/>
                    <a:lstStyle/>
                    <a:p>
                      <a:r>
                        <a:rPr lang="en-US" dirty="0"/>
                        <a:t>Ad hoc</a:t>
                      </a:r>
                    </a:p>
                  </a:txBody>
                  <a:tcPr/>
                </a:tc>
                <a:tc>
                  <a:txBody>
                    <a:bodyPr/>
                    <a:lstStyle/>
                    <a:p>
                      <a:r>
                        <a:rPr lang="en-US" dirty="0"/>
                        <a:t>Informal &amp; formal</a:t>
                      </a:r>
                    </a:p>
                  </a:txBody>
                  <a:tcPr/>
                </a:tc>
                <a:extLst>
                  <a:ext uri="{0D108BD9-81ED-4DB2-BD59-A6C34878D82A}">
                    <a16:rowId xmlns:a16="http://schemas.microsoft.com/office/drawing/2014/main" val="10004"/>
                  </a:ext>
                </a:extLst>
              </a:tr>
              <a:tr h="370840">
                <a:tc>
                  <a:txBody>
                    <a:bodyPr/>
                    <a:lstStyle/>
                    <a:p>
                      <a:r>
                        <a:rPr lang="en-US" dirty="0"/>
                        <a:t>Real time</a:t>
                      </a:r>
                    </a:p>
                  </a:txBody>
                  <a:tcPr/>
                </a:tc>
                <a:tc>
                  <a:txBody>
                    <a:bodyPr/>
                    <a:lstStyle/>
                    <a:p>
                      <a:r>
                        <a:rPr lang="en-US" dirty="0"/>
                        <a:t>Reliability not established</a:t>
                      </a:r>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r>
                        <a:rPr lang="en-US" dirty="0"/>
                        <a:t>Multiple sources</a:t>
                      </a:r>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r>
                        <a:rPr lang="en-US" dirty="0"/>
                        <a:t>No clear case</a:t>
                      </a:r>
                      <a:r>
                        <a:rPr lang="en-US" baseline="0" dirty="0"/>
                        <a:t> definitions</a:t>
                      </a:r>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r>
                        <a:rPr lang="en-US" dirty="0"/>
                        <a:t>Collect as much data as possible to assess risk</a:t>
                      </a:r>
                    </a:p>
                  </a:txBody>
                  <a:tcPr/>
                </a:tc>
                <a:extLst>
                  <a:ext uri="{0D108BD9-81ED-4DB2-BD59-A6C34878D82A}">
                    <a16:rowId xmlns:a16="http://schemas.microsoft.com/office/drawing/2014/main" val="10008"/>
                  </a:ext>
                </a:extLst>
              </a:tr>
            </a:tbl>
          </a:graphicData>
        </a:graphic>
      </p:graphicFrame>
      <p:sp>
        <p:nvSpPr>
          <p:cNvPr id="8" name="TextBox 7"/>
          <p:cNvSpPr txBox="1"/>
          <p:nvPr/>
        </p:nvSpPr>
        <p:spPr>
          <a:xfrm>
            <a:off x="239855" y="1168957"/>
            <a:ext cx="4114800" cy="1015663"/>
          </a:xfrm>
          <a:prstGeom prst="rect">
            <a:avLst/>
          </a:prstGeom>
          <a:noFill/>
        </p:spPr>
        <p:txBody>
          <a:bodyPr wrap="square" rtlCol="0">
            <a:spAutoFit/>
          </a:bodyPr>
          <a:lstStyle/>
          <a:p>
            <a:r>
              <a:rPr lang="en-US" sz="2000" b="1" dirty="0"/>
              <a:t>INDICATOR-BASED SURVEILLANCE</a:t>
            </a:r>
          </a:p>
          <a:p>
            <a:r>
              <a:rPr lang="en-US" sz="2000" b="1" dirty="0"/>
              <a:t>(e.g. SARI and ILI surveillance)</a:t>
            </a:r>
          </a:p>
          <a:p>
            <a:endParaRPr lang="en-US" sz="2000" b="1" dirty="0"/>
          </a:p>
        </p:txBody>
      </p:sp>
      <p:sp>
        <p:nvSpPr>
          <p:cNvPr id="11" name="Explosion 1 10"/>
          <p:cNvSpPr/>
          <p:nvPr/>
        </p:nvSpPr>
        <p:spPr>
          <a:xfrm>
            <a:off x="4339972" y="4301545"/>
            <a:ext cx="2324114" cy="212289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2"/>
                </a:solidFill>
              </a:rPr>
              <a:t>RAPID REPORTING</a:t>
            </a:r>
            <a:r>
              <a:rPr lang="en-US" sz="1600" dirty="0">
                <a:solidFill>
                  <a:schemeClr val="bg2"/>
                </a:solidFill>
              </a:rPr>
              <a:t>!</a:t>
            </a:r>
          </a:p>
        </p:txBody>
      </p:sp>
      <p:sp>
        <p:nvSpPr>
          <p:cNvPr id="9" name="TextBox 8"/>
          <p:cNvSpPr txBox="1"/>
          <p:nvPr/>
        </p:nvSpPr>
        <p:spPr>
          <a:xfrm>
            <a:off x="4682872" y="1211691"/>
            <a:ext cx="4114800" cy="400110"/>
          </a:xfrm>
          <a:prstGeom prst="rect">
            <a:avLst/>
          </a:prstGeom>
          <a:noFill/>
        </p:spPr>
        <p:txBody>
          <a:bodyPr wrap="square" rtlCol="0">
            <a:spAutoFit/>
          </a:bodyPr>
          <a:lstStyle/>
          <a:p>
            <a:r>
              <a:rPr lang="en-US" sz="2000" b="1" dirty="0"/>
              <a:t>EVENT-BASED SURVEILLANCE</a:t>
            </a:r>
          </a:p>
        </p:txBody>
      </p:sp>
      <p:sp>
        <p:nvSpPr>
          <p:cNvPr id="12" name="Rounded Rectangle 11"/>
          <p:cNvSpPr/>
          <p:nvPr/>
        </p:nvSpPr>
        <p:spPr>
          <a:xfrm>
            <a:off x="153987" y="4301545"/>
            <a:ext cx="2009663" cy="23535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700" dirty="0"/>
              <a:t>Slow to detect outbreaks </a:t>
            </a:r>
          </a:p>
          <a:p>
            <a:pPr algn="ctr"/>
            <a:r>
              <a:rPr lang="en-US" sz="1700" i="1" dirty="0">
                <a:solidFill>
                  <a:schemeClr val="tx1"/>
                </a:solidFill>
              </a:rPr>
              <a:t>but</a:t>
            </a:r>
            <a:r>
              <a:rPr lang="en-US" sz="1700" dirty="0">
                <a:solidFill>
                  <a:schemeClr val="tx1"/>
                </a:solidFill>
              </a:rPr>
              <a:t> </a:t>
            </a:r>
          </a:p>
          <a:p>
            <a:pPr algn="ctr"/>
            <a:r>
              <a:rPr lang="en-US" sz="1700" dirty="0">
                <a:solidFill>
                  <a:schemeClr val="tx1"/>
                </a:solidFill>
              </a:rPr>
              <a:t>allows monitoring of trends over time and </a:t>
            </a:r>
          </a:p>
          <a:p>
            <a:pPr algn="ctr"/>
            <a:r>
              <a:rPr lang="en-US" sz="1700" dirty="0">
                <a:solidFill>
                  <a:schemeClr val="tx1"/>
                </a:solidFill>
              </a:rPr>
              <a:t>measurement of program impact</a:t>
            </a:r>
          </a:p>
        </p:txBody>
      </p:sp>
      <p:sp>
        <p:nvSpPr>
          <p:cNvPr id="3" name="Rectangle 2"/>
          <p:cNvSpPr/>
          <p:nvPr/>
        </p:nvSpPr>
        <p:spPr>
          <a:xfrm>
            <a:off x="2419410" y="6516547"/>
            <a:ext cx="6165237" cy="276999"/>
          </a:xfrm>
          <a:prstGeom prst="rect">
            <a:avLst/>
          </a:prstGeom>
        </p:spPr>
        <p:txBody>
          <a:bodyPr wrap="square">
            <a:spAutoFit/>
          </a:bodyPr>
          <a:lstStyle/>
          <a:p>
            <a:r>
              <a:rPr lang="en-US" sz="1200"/>
              <a:t>http://www.wpro.who.int/emerging_diseases/documents/docs/eventbasedsurv.pdf</a:t>
            </a:r>
          </a:p>
        </p:txBody>
      </p:sp>
    </p:spTree>
    <p:extLst>
      <p:ext uri="{BB962C8B-B14F-4D97-AF65-F5344CB8AC3E}">
        <p14:creationId xmlns:p14="http://schemas.microsoft.com/office/powerpoint/2010/main" val="27138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EB1FDE-0712-43C3-ADAA-A9111E4E3DFD}"/>
</file>

<file path=customXml/itemProps2.xml><?xml version="1.0" encoding="utf-8"?>
<ds:datastoreItem xmlns:ds="http://schemas.openxmlformats.org/officeDocument/2006/customXml" ds:itemID="{73566F1F-A9FE-4A49-B1EC-AF1170DDB11B}"/>
</file>

<file path=customXml/itemProps3.xml><?xml version="1.0" encoding="utf-8"?>
<ds:datastoreItem xmlns:ds="http://schemas.openxmlformats.org/officeDocument/2006/customXml" ds:itemID="{5FEE9C62-BB04-49D0-922D-F8FDCBB77866}"/>
</file>

<file path=customXml/itemProps4.xml><?xml version="1.0" encoding="utf-8"?>
<ds:datastoreItem xmlns:ds="http://schemas.openxmlformats.org/officeDocument/2006/customXml" ds:itemID="{F8FD7828-2508-455F-850B-D2908025403A}"/>
</file>

<file path=docProps/app.xml><?xml version="1.0" encoding="utf-8"?>
<Properties xmlns="http://schemas.openxmlformats.org/officeDocument/2006/extended-properties" xmlns:vt="http://schemas.openxmlformats.org/officeDocument/2006/docPropsVTypes">
  <Template>Office Theme</Template>
  <TotalTime>11706</TotalTime>
  <Words>9354</Words>
  <Application>Microsoft Office PowerPoint</Application>
  <PresentationFormat>On-screen Show (4:3)</PresentationFormat>
  <Paragraphs>872</Paragraphs>
  <Slides>64</Slides>
  <Notes>64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64</vt:i4>
      </vt:variant>
    </vt:vector>
  </HeadingPairs>
  <TitlesOfParts>
    <vt:vector size="74" baseType="lpstr">
      <vt:lpstr>Arial</vt:lpstr>
      <vt:lpstr>Calibri</vt:lpstr>
      <vt:lpstr>Courier New</vt:lpstr>
      <vt:lpstr>Myriad Web Pro</vt:lpstr>
      <vt:lpstr>Segoe UI Symbol</vt:lpstr>
      <vt:lpstr>Times New Roman</vt:lpstr>
      <vt:lpstr>Wingdings</vt:lpstr>
      <vt:lpstr>NCEH_ATSDR_combined</vt:lpstr>
      <vt:lpstr>Thin Blue Line Influenza Division</vt:lpstr>
      <vt:lpstr>4_Office Theme</vt:lpstr>
      <vt:lpstr>Module E1  Role of Indicator and Event-based Surveillance in Pandemic Early Warning</vt:lpstr>
      <vt:lpstr>Learning Objectives</vt:lpstr>
      <vt:lpstr>Session Overview</vt:lpstr>
      <vt:lpstr>Why Conduct Surveillance for Respiratory Outbreaks?</vt:lpstr>
      <vt:lpstr>What is an “Event”?</vt:lpstr>
      <vt:lpstr>PowerPoint Presentation</vt:lpstr>
      <vt:lpstr>PowerPoint Presentation</vt:lpstr>
      <vt:lpstr>PowerPoint Presentation</vt:lpstr>
      <vt:lpstr>Events can be detected by two types of surveillance</vt:lpstr>
      <vt:lpstr>PowerPoint Presentation</vt:lpstr>
      <vt:lpstr>Rationale for EBS</vt:lpstr>
      <vt:lpstr>An Example from Vietnam</vt:lpstr>
      <vt:lpstr>Balancing Sensitivity and Specificity</vt:lpstr>
      <vt:lpstr>PowerPoint Presentation</vt:lpstr>
      <vt:lpstr> Discussion Question #1:</vt:lpstr>
      <vt:lpstr>Knowledge Check #1: </vt:lpstr>
      <vt:lpstr>PowerPoint Presentation</vt:lpstr>
      <vt:lpstr>PowerPoint Presentation</vt:lpstr>
      <vt:lpstr>PowerPoint Presentation</vt:lpstr>
      <vt:lpstr> Discussion Question #2:</vt:lpstr>
      <vt:lpstr>Simple communication of reportable events using plain language, pictures (sample, Bangladesh)</vt:lpstr>
      <vt:lpstr>Simple communication of reportable events using plain language, pictures   (source: National center for Laboratory and Epidemiology, Lao PDR)</vt:lpstr>
      <vt:lpstr>PowerPoint Presentation</vt:lpstr>
      <vt:lpstr>PowerPoint Presentation</vt:lpstr>
      <vt:lpstr>Example </vt:lpstr>
      <vt:lpstr>EBS Step 3: Assessing if the Signal is an “Event” of Interest</vt:lpstr>
      <vt:lpstr>EBS Step 3: Assessing if the Signal is an “Event” of Interest</vt:lpstr>
      <vt:lpstr>EBS Step 3: Assessing if the Signal is an “Event” of Interest</vt:lpstr>
      <vt:lpstr>PowerPoint Presentation</vt:lpstr>
      <vt:lpstr>Assess the event Is it a public health threat? Is further action warranted? </vt:lpstr>
      <vt:lpstr>Risk Assessment within EBS</vt:lpstr>
      <vt:lpstr>Assess the event Is it a public health threat? Is further action warranted? </vt:lpstr>
      <vt:lpstr>PowerPoint Presentation</vt:lpstr>
      <vt:lpstr>PowerPoint Presentation</vt:lpstr>
      <vt:lpstr>Components of WHO EBS Risk Assessment</vt:lpstr>
      <vt:lpstr>Components of WHO EBS Risk Assessment</vt:lpstr>
      <vt:lpstr> WHO’s risk matrix showing clearly delimited boundaries between categories </vt:lpstr>
      <vt:lpstr>Using Risk Assessment to Guide Public Health Response to an Event </vt:lpstr>
      <vt:lpstr> Discussion Question #3:</vt:lpstr>
      <vt:lpstr>EBS Step 6: Communicate Communicate</vt:lpstr>
      <vt:lpstr>Feedback and Communication to Stakeholders</vt:lpstr>
      <vt:lpstr>EBS Step 7:  Response</vt:lpstr>
      <vt:lpstr>Response</vt:lpstr>
      <vt:lpstr>Review Question #1</vt:lpstr>
      <vt:lpstr> Discussion Question #4</vt:lpstr>
      <vt:lpstr>Review Question #2</vt:lpstr>
      <vt:lpstr>Review Question #3</vt:lpstr>
      <vt:lpstr>Monitoring and Evaluation for EBS</vt:lpstr>
      <vt:lpstr>Elements of a Successful EBS System</vt:lpstr>
      <vt:lpstr>Knowledge Check #2</vt:lpstr>
      <vt:lpstr>Knowledge Check #3</vt:lpstr>
      <vt:lpstr>Knowledge Check #4</vt:lpstr>
      <vt:lpstr>Knowledge Check #5</vt:lpstr>
      <vt:lpstr>Knowledge Check #6</vt:lpstr>
      <vt:lpstr>Knowledge Check #7</vt:lpstr>
      <vt:lpstr>Knowledge Check #8</vt:lpstr>
      <vt:lpstr>Knowledge Check #9</vt:lpstr>
      <vt:lpstr>Knowledge Check #10</vt:lpstr>
      <vt:lpstr>Resources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473</cp:revision>
  <cp:lastPrinted>2018-03-29T15:49:22Z</cp:lastPrinted>
  <dcterms:created xsi:type="dcterms:W3CDTF">2016-11-05T00:46:08Z</dcterms:created>
  <dcterms:modified xsi:type="dcterms:W3CDTF">2018-06-26T03:04:14Z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af13c2ec-93c8-4853-8497-ff5137998885</vt:lpwstr>
  </property>
</Properties>
</file>