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s/slide36.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66.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65.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34.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35.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1.xml" ContentType="application/vnd.openxmlformats-officedocument.presentationml.slideMaster+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22.xml" ContentType="application/vnd.openxmlformats-officedocument.presentationml.notesSlide+xml"/>
  <Override PartName="/ppt/notesSlides/notesSlide13.xml" ContentType="application/vnd.openxmlformats-officedocument.presentationml.notesSlide+xml"/>
  <Override PartName="/ppt/notesSlides/notesSlide33.xml" ContentType="application/vnd.openxmlformats-officedocument.presentationml.notesSlide+xml"/>
  <Override PartName="/ppt/notesSlides/notesSlide30.xml" ContentType="application/vnd.openxmlformats-officedocument.presentationml.notesSlide+xml"/>
  <Override PartName="/ppt/notesSlides/notesSlide45.xml" ContentType="application/vnd.openxmlformats-officedocument.presentationml.notesSlide+xml"/>
  <Override PartName="/ppt/notesSlides/notesSlide35.xml" ContentType="application/vnd.openxmlformats-officedocument.presentationml.notesSlide+xml"/>
  <Override PartName="/ppt/notesSlides/notesSlide29.xml" ContentType="application/vnd.openxmlformats-officedocument.presentationml.notesSlide+xml"/>
  <Override PartName="/ppt/notesSlides/notesSlide44.xml" ContentType="application/vnd.openxmlformats-officedocument.presentationml.notesSlide+xml"/>
  <Override PartName="/ppt/notesSlides/notesSlide43.xml" ContentType="application/vnd.openxmlformats-officedocument.presentationml.notesSlide+xml"/>
  <Override PartName="/ppt/notesSlides/notesSlide42.xml" ContentType="application/vnd.openxmlformats-officedocument.presentationml.notesSlide+xml"/>
  <Override PartName="/ppt/notesSlides/notesSlide40.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31.xml" ContentType="application/vnd.openxmlformats-officedocument.presentationml.notesSlide+xml"/>
  <Override PartName="/ppt/notesSlides/notesSlide34.xml" ContentType="application/vnd.openxmlformats-officedocument.presentationml.notesSlide+xml"/>
  <Override PartName="/ppt/notesSlides/notesSlide46.xml" ContentType="application/vnd.openxmlformats-officedocument.presentationml.notesSlide+xml"/>
  <Override PartName="/ppt/notesSlides/notesSlide28.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9.xml" ContentType="application/vnd.openxmlformats-officedocument.presentationml.notesSlide+xml"/>
  <Override PartName="/ppt/notesSlides/notesSlide27.xml" ContentType="application/vnd.openxmlformats-officedocument.presentationml.notesSlide+xml"/>
  <Override PartName="/ppt/notesSlides/notesSlide38.xml" ContentType="application/vnd.openxmlformats-officedocument.presentationml.notesSlide+xml"/>
  <Override PartName="/ppt/notesSlides/notesSlide26.xml" ContentType="application/vnd.openxmlformats-officedocument.presentationml.notesSlide+xml"/>
  <Override PartName="/ppt/theme/theme3.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21" r:id="rId2"/>
    <p:sldMasterId id="2147483734" r:id="rId3"/>
  </p:sldMasterIdLst>
  <p:notesMasterIdLst>
    <p:notesMasterId r:id="rId70"/>
  </p:notesMasterIdLst>
  <p:handoutMasterIdLst>
    <p:handoutMasterId r:id="rId71"/>
  </p:handoutMasterIdLst>
  <p:sldIdLst>
    <p:sldId id="351" r:id="rId4"/>
    <p:sldId id="625" r:id="rId5"/>
    <p:sldId id="623" r:id="rId6"/>
    <p:sldId id="630" r:id="rId7"/>
    <p:sldId id="680" r:id="rId8"/>
    <p:sldId id="720" r:id="rId9"/>
    <p:sldId id="675" r:id="rId10"/>
    <p:sldId id="721" r:id="rId11"/>
    <p:sldId id="631" r:id="rId12"/>
    <p:sldId id="637" r:id="rId13"/>
    <p:sldId id="730" r:id="rId14"/>
    <p:sldId id="716" r:id="rId15"/>
    <p:sldId id="644" r:id="rId16"/>
    <p:sldId id="646" r:id="rId17"/>
    <p:sldId id="727" r:id="rId18"/>
    <p:sldId id="729" r:id="rId19"/>
    <p:sldId id="691" r:id="rId20"/>
    <p:sldId id="713" r:id="rId21"/>
    <p:sldId id="695" r:id="rId22"/>
    <p:sldId id="694" r:id="rId23"/>
    <p:sldId id="677" r:id="rId24"/>
    <p:sldId id="629" r:id="rId25"/>
    <p:sldId id="717" r:id="rId26"/>
    <p:sldId id="682" r:id="rId27"/>
    <p:sldId id="632" r:id="rId28"/>
    <p:sldId id="633" r:id="rId29"/>
    <p:sldId id="643" r:id="rId30"/>
    <p:sldId id="723" r:id="rId31"/>
    <p:sldId id="724" r:id="rId32"/>
    <p:sldId id="725" r:id="rId33"/>
    <p:sldId id="709" r:id="rId34"/>
    <p:sldId id="696" r:id="rId35"/>
    <p:sldId id="676" r:id="rId36"/>
    <p:sldId id="635" r:id="rId37"/>
    <p:sldId id="683" r:id="rId38"/>
    <p:sldId id="719" r:id="rId39"/>
    <p:sldId id="638" r:id="rId40"/>
    <p:sldId id="718" r:id="rId41"/>
    <p:sldId id="639" r:id="rId42"/>
    <p:sldId id="642" r:id="rId43"/>
    <p:sldId id="653" r:id="rId44"/>
    <p:sldId id="708" r:id="rId45"/>
    <p:sldId id="640" r:id="rId46"/>
    <p:sldId id="684" r:id="rId47"/>
    <p:sldId id="699" r:id="rId48"/>
    <p:sldId id="700" r:id="rId49"/>
    <p:sldId id="701" r:id="rId50"/>
    <p:sldId id="702" r:id="rId51"/>
    <p:sldId id="704" r:id="rId52"/>
    <p:sldId id="705" r:id="rId53"/>
    <p:sldId id="715" r:id="rId54"/>
    <p:sldId id="711" r:id="rId55"/>
    <p:sldId id="681" r:id="rId56"/>
    <p:sldId id="726" r:id="rId57"/>
    <p:sldId id="689" r:id="rId58"/>
    <p:sldId id="731" r:id="rId59"/>
    <p:sldId id="687" r:id="rId60"/>
    <p:sldId id="688" r:id="rId61"/>
    <p:sldId id="703" r:id="rId62"/>
    <p:sldId id="712" r:id="rId63"/>
    <p:sldId id="685" r:id="rId64"/>
    <p:sldId id="663" r:id="rId65"/>
    <p:sldId id="665" r:id="rId66"/>
    <p:sldId id="666" r:id="rId67"/>
    <p:sldId id="707" r:id="rId68"/>
    <p:sldId id="668" r:id="rId6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liams-Singleton, Nickie (CDC/CGH/DGHT)" initials="WN(" lastIdx="5" clrIdx="0">
    <p:extLst>
      <p:ext uri="{19B8F6BF-5375-455C-9EA6-DF929625EA0E}">
        <p15:presenceInfo xmlns:p15="http://schemas.microsoft.com/office/powerpoint/2012/main" userId="S-1-5-21-1207783550-2075000910-922709458-617161" providerId="AD"/>
      </p:ext>
    </p:extLst>
  </p:cmAuthor>
  <p:cmAuthor id="2" name="jwm5" initials="jwm5" lastIdx="3" clrIdx="1">
    <p:extLst>
      <p:ext uri="{19B8F6BF-5375-455C-9EA6-DF929625EA0E}">
        <p15:presenceInfo xmlns:p15="http://schemas.microsoft.com/office/powerpoint/2012/main" userId="jwm5" providerId="None"/>
      </p:ext>
    </p:extLst>
  </p:cmAuthor>
  <p:cmAuthor id="3" name="Joshua Mott" initials="JM" lastIdx="5" clrIdx="2">
    <p:extLst>
      <p:ext uri="{19B8F6BF-5375-455C-9EA6-DF929625EA0E}">
        <p15:presenceInfo xmlns:p15="http://schemas.microsoft.com/office/powerpoint/2012/main" userId="S-1-5-21-1367833166-335969387-2033415169-10363" providerId="AD"/>
      </p:ext>
    </p:extLst>
  </p:cmAuthor>
  <p:cmAuthor id="4" name="Wallace, John" initials="WJ" lastIdx="21" clrIdx="3">
    <p:extLst>
      <p:ext uri="{19B8F6BF-5375-455C-9EA6-DF929625EA0E}">
        <p15:presenceInfo xmlns:p15="http://schemas.microsoft.com/office/powerpoint/2012/main" userId="S-1-5-21-344340502-4252695000-2390403120-1204329" providerId="AD"/>
      </p:ext>
    </p:extLst>
  </p:cmAuthor>
  <p:cmAuthor id="5" name="EPUser" initials="E" lastIdx="25" clrIdx="4">
    <p:extLst>
      <p:ext uri="{19B8F6BF-5375-455C-9EA6-DF929625EA0E}">
        <p15:presenceInfo xmlns:p15="http://schemas.microsoft.com/office/powerpoint/2012/main" userId="EP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82B6E"/>
    <a:srgbClr val="000099"/>
    <a:srgbClr val="000000"/>
    <a:srgbClr val="003399"/>
    <a:srgbClr val="F5E3BF"/>
    <a:srgbClr val="E4E4E1"/>
    <a:srgbClr val="9E9A88"/>
    <a:srgbClr val="F6EFD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7" autoAdjust="0"/>
    <p:restoredTop sz="72596" autoAdjust="0"/>
  </p:normalViewPr>
  <p:slideViewPr>
    <p:cSldViewPr snapToGrid="0">
      <p:cViewPr varScale="1">
        <p:scale>
          <a:sx n="98" d="100"/>
          <a:sy n="98" d="100"/>
        </p:scale>
        <p:origin x="979" y="41"/>
      </p:cViewPr>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86" d="100"/>
          <a:sy n="86" d="100"/>
        </p:scale>
        <p:origin x="1092" y="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16" Type="http://schemas.openxmlformats.org/officeDocument/2006/relationships/slide" Target="slides/slide1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viewProps" Target="viewProps.xml"/><Relationship Id="rId79" Type="http://schemas.openxmlformats.org/officeDocument/2006/relationships/customXml" Target="../customXml/item3.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customXml" Target="../customXml/item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commentAuthors" Target="commentAuthors.xml"/><Relationship Id="rId80" Type="http://schemas.openxmlformats.org/officeDocument/2006/relationships/customXml" Target="../customXml/item4.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handoutMaster" Target="handoutMasters/handoutMaster1.xml"/><Relationship Id="rId2" Type="http://schemas.openxmlformats.org/officeDocument/2006/relationships/slideMaster" Target="slideMasters/slideMaster2.xml"/><Relationship Id="rId29" Type="http://schemas.openxmlformats.org/officeDocument/2006/relationships/slide" Target="slides/slide2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47B41D4-196A-4B76-BB29-ED7AB3F32B09}" type="datetimeFigureOut">
              <a:rPr lang="en-US" smtClean="0"/>
              <a:t>6/30/2018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7E52DE-E842-487C-A8DA-84090E5EFF5A}" type="slidenum">
              <a:rPr lang="en-US" smtClean="0"/>
              <a:t>‹#›</a:t>
            </a:fld>
            <a:endParaRPr lang="en-US"/>
          </a:p>
        </p:txBody>
      </p:sp>
    </p:spTree>
    <p:extLst>
      <p:ext uri="{BB962C8B-B14F-4D97-AF65-F5344CB8AC3E}">
        <p14:creationId xmlns:p14="http://schemas.microsoft.com/office/powerpoint/2010/main" val="33275839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C026DF-EBA0-49FF-B460-D5B2A48D6F9E}" type="datetimeFigureOut">
              <a:rPr lang="en-US" smtClean="0"/>
              <a:t>6/30/2018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FD42C0-7943-494E-B8BD-92EE9084E6F0}" type="slidenum">
              <a:rPr lang="en-US" smtClean="0"/>
              <a:t>‹#›</a:t>
            </a:fld>
            <a:endParaRPr lang="en-US"/>
          </a:p>
        </p:txBody>
      </p:sp>
    </p:spTree>
    <p:extLst>
      <p:ext uri="{BB962C8B-B14F-4D97-AF65-F5344CB8AC3E}">
        <p14:creationId xmlns:p14="http://schemas.microsoft.com/office/powerpoint/2010/main" val="1015359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1</a:t>
            </a:fld>
            <a:endParaRPr lang="en-US"/>
          </a:p>
        </p:txBody>
      </p:sp>
    </p:spTree>
    <p:extLst>
      <p:ext uri="{BB962C8B-B14F-4D97-AF65-F5344CB8AC3E}">
        <p14:creationId xmlns:p14="http://schemas.microsoft.com/office/powerpoint/2010/main" val="1526987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a:t>
            </a:r>
            <a:r>
              <a:rPr lang="en-US" baseline="0" dirty="0"/>
              <a:t> </a:t>
            </a:r>
            <a:r>
              <a:rPr lang="en-US" dirty="0">
                <a:effectLst/>
              </a:rPr>
              <a:t>CDC/ </a:t>
            </a:r>
            <a:r>
              <a:rPr lang="en-US" dirty="0" err="1">
                <a:effectLst/>
              </a:rPr>
              <a:t>Shuqing</a:t>
            </a:r>
            <a:r>
              <a:rPr lang="en-US" dirty="0">
                <a:effectLst/>
              </a:rPr>
              <a:t> Zhao, China</a:t>
            </a:r>
          </a:p>
          <a:p>
            <a:r>
              <a:rPr lang="en-US" dirty="0">
                <a:effectLst/>
              </a:rPr>
              <a:t>Copyright restrictions:</a:t>
            </a:r>
            <a:r>
              <a:rPr lang="en-US" baseline="0" dirty="0">
                <a:effectLst/>
              </a:rPr>
              <a:t>  </a:t>
            </a:r>
            <a:r>
              <a:rPr lang="en-US" b="1" dirty="0">
                <a:effectLst/>
              </a:rPr>
              <a:t>None</a:t>
            </a:r>
            <a:r>
              <a:rPr lang="en-US" dirty="0">
                <a:effectLst/>
              </a:rPr>
              <a:t> - This image is in the public domain and thus free of any copyright restrictions. As a matter of courtesy we request that the content provider be credited and notified in any public or private usage of this image.</a:t>
            </a:r>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11</a:t>
            </a:fld>
            <a:endParaRPr lang="en-US"/>
          </a:p>
        </p:txBody>
      </p:sp>
    </p:spTree>
    <p:extLst>
      <p:ext uri="{BB962C8B-B14F-4D97-AF65-F5344CB8AC3E}">
        <p14:creationId xmlns:p14="http://schemas.microsoft.com/office/powerpoint/2010/main" val="35890546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Facilitator notes:   Take 5 minutes to lead a brief discussion with the entire group.   Ask participants to volunteer to describe</a:t>
            </a:r>
            <a:r>
              <a:rPr lang="en-US" baseline="0" dirty="0"/>
              <a:t> how notification is done in their country/location</a:t>
            </a:r>
            <a:r>
              <a:rPr lang="en-US" dirty="0"/>
              <a:t>. </a:t>
            </a:r>
            <a:r>
              <a:rPr lang="en-US" sz="1200" b="0" i="0" kern="1200" dirty="0">
                <a:solidFill>
                  <a:schemeClr val="tx1"/>
                </a:solidFill>
                <a:effectLst/>
                <a:latin typeface="+mn-lt"/>
                <a:ea typeface="+mn-ea"/>
                <a:cs typeface="+mn-cs"/>
              </a:rPr>
              <a:t>Note: The question is asking about how Ministry of Health/Human health authorities notify all stakeholders of outbreaks of concern such as a A(H7N9) detection in poultry (i.e. what are the communication channels that are in place).   </a:t>
            </a:r>
            <a:endParaRPr lang="en-US" dirty="0"/>
          </a:p>
          <a:p>
            <a:endParaRPr lang="en-US" dirty="0"/>
          </a:p>
          <a:p>
            <a:endParaRPr lang="en-US" dirty="0"/>
          </a:p>
          <a:p>
            <a:r>
              <a:rPr lang="en-US" dirty="0"/>
              <a:t>If time allows,</a:t>
            </a:r>
            <a:r>
              <a:rPr lang="en-US" baseline="0" dirty="0"/>
              <a:t> and depending on the audience, ask the 2</a:t>
            </a:r>
            <a:r>
              <a:rPr lang="en-US" baseline="30000" dirty="0"/>
              <a:t>nd</a:t>
            </a:r>
            <a:r>
              <a:rPr lang="en-US" baseline="0" dirty="0"/>
              <a:t> question to the group</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12</a:t>
            </a:fld>
            <a:endParaRPr lang="en-US"/>
          </a:p>
        </p:txBody>
      </p:sp>
    </p:spTree>
    <p:extLst>
      <p:ext uri="{BB962C8B-B14F-4D97-AF65-F5344CB8AC3E}">
        <p14:creationId xmlns:p14="http://schemas.microsoft.com/office/powerpoint/2010/main" val="719744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a:t>
            </a:r>
            <a:r>
              <a:rPr lang="en-US" baseline="0" dirty="0"/>
              <a:t> </a:t>
            </a:r>
            <a:r>
              <a:rPr lang="en-US" dirty="0">
                <a:effectLst/>
              </a:rPr>
              <a:t>CDC/ Eric </a:t>
            </a:r>
            <a:r>
              <a:rPr lang="en-US" dirty="0" err="1">
                <a:effectLst/>
              </a:rPr>
              <a:t>Grafman</a:t>
            </a:r>
            <a:endParaRPr lang="en-US" dirty="0">
              <a:effectLst/>
            </a:endParaRPr>
          </a:p>
          <a:p>
            <a:r>
              <a:rPr lang="en-US" dirty="0">
                <a:effectLst/>
              </a:rPr>
              <a:t>Copy Restrictions:  </a:t>
            </a:r>
            <a:r>
              <a:rPr lang="en-US" b="1" dirty="0">
                <a:effectLst/>
              </a:rPr>
              <a:t>None</a:t>
            </a:r>
            <a:r>
              <a:rPr lang="en-US" dirty="0">
                <a:effectLst/>
              </a:rPr>
              <a:t> - This image is in the public domain and thus free of any copyright restrictions. As a matter of courtesy we request that the content provider be credited and notified in any public or private usage of this image.</a:t>
            </a:r>
            <a:endParaRPr lang="en-US" dirty="0"/>
          </a:p>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13</a:t>
            </a:fld>
            <a:endParaRPr lang="en-US"/>
          </a:p>
        </p:txBody>
      </p:sp>
    </p:spTree>
    <p:extLst>
      <p:ext uri="{BB962C8B-B14F-4D97-AF65-F5344CB8AC3E}">
        <p14:creationId xmlns:p14="http://schemas.microsoft.com/office/powerpoint/2010/main" val="16179696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defTabSz="923925">
              <a:defRPr>
                <a:solidFill>
                  <a:schemeClr val="tx1"/>
                </a:solidFill>
                <a:latin typeface="Arial" panose="020B0604020202020204" pitchFamily="34" charset="0"/>
              </a:defRPr>
            </a:lvl1pPr>
            <a:lvl2pPr marL="742950" indent="-285750" defTabSz="923925">
              <a:defRPr>
                <a:solidFill>
                  <a:schemeClr val="tx1"/>
                </a:solidFill>
                <a:latin typeface="Arial" panose="020B0604020202020204" pitchFamily="34" charset="0"/>
              </a:defRPr>
            </a:lvl2pPr>
            <a:lvl3pPr marL="1143000" indent="-228600" defTabSz="923925">
              <a:defRPr>
                <a:solidFill>
                  <a:schemeClr val="tx1"/>
                </a:solidFill>
                <a:latin typeface="Arial" panose="020B0604020202020204" pitchFamily="34" charset="0"/>
              </a:defRPr>
            </a:lvl3pPr>
            <a:lvl4pPr marL="1600200" indent="-228600" defTabSz="923925">
              <a:defRPr>
                <a:solidFill>
                  <a:schemeClr val="tx1"/>
                </a:solidFill>
                <a:latin typeface="Arial" panose="020B0604020202020204" pitchFamily="34" charset="0"/>
              </a:defRPr>
            </a:lvl4pPr>
            <a:lvl5pPr marL="2057400" indent="-228600" defTabSz="923925">
              <a:defRPr>
                <a:solidFill>
                  <a:schemeClr val="tx1"/>
                </a:solidFill>
                <a:latin typeface="Arial" panose="020B0604020202020204" pitchFamily="34" charset="0"/>
              </a:defRPr>
            </a:lvl5pPr>
            <a:lvl6pPr marL="2514600" indent="-228600" defTabSz="923925" eaLnBrk="0" fontAlgn="base" hangingPunct="0">
              <a:spcBef>
                <a:spcPct val="0"/>
              </a:spcBef>
              <a:spcAft>
                <a:spcPct val="0"/>
              </a:spcAft>
              <a:defRPr>
                <a:solidFill>
                  <a:schemeClr val="tx1"/>
                </a:solidFill>
                <a:latin typeface="Arial" panose="020B0604020202020204" pitchFamily="34" charset="0"/>
              </a:defRPr>
            </a:lvl6pPr>
            <a:lvl7pPr marL="2971800" indent="-228600" defTabSz="923925" eaLnBrk="0" fontAlgn="base" hangingPunct="0">
              <a:spcBef>
                <a:spcPct val="0"/>
              </a:spcBef>
              <a:spcAft>
                <a:spcPct val="0"/>
              </a:spcAft>
              <a:defRPr>
                <a:solidFill>
                  <a:schemeClr val="tx1"/>
                </a:solidFill>
                <a:latin typeface="Arial" panose="020B0604020202020204" pitchFamily="34" charset="0"/>
              </a:defRPr>
            </a:lvl7pPr>
            <a:lvl8pPr marL="3429000" indent="-228600" defTabSz="923925" eaLnBrk="0" fontAlgn="base" hangingPunct="0">
              <a:spcBef>
                <a:spcPct val="0"/>
              </a:spcBef>
              <a:spcAft>
                <a:spcPct val="0"/>
              </a:spcAft>
              <a:defRPr>
                <a:solidFill>
                  <a:schemeClr val="tx1"/>
                </a:solidFill>
                <a:latin typeface="Arial" panose="020B0604020202020204" pitchFamily="34" charset="0"/>
              </a:defRPr>
            </a:lvl8pPr>
            <a:lvl9pPr marL="3886200" indent="-228600" defTabSz="923925" eaLnBrk="0" fontAlgn="base" hangingPunct="0">
              <a:spcBef>
                <a:spcPct val="0"/>
              </a:spcBef>
              <a:spcAft>
                <a:spcPct val="0"/>
              </a:spcAft>
              <a:defRPr>
                <a:solidFill>
                  <a:schemeClr val="tx1"/>
                </a:solidFill>
                <a:latin typeface="Arial" panose="020B0604020202020204" pitchFamily="34" charset="0"/>
              </a:defRPr>
            </a:lvl9pPr>
          </a:lstStyle>
          <a:p>
            <a:fld id="{3EAAF88A-B90D-4467-874F-9140C0CF5AC2}" type="slidenum">
              <a:rPr lang="en-US" altLang="en-US"/>
              <a:pPr/>
              <a:t>14</a:t>
            </a:fld>
            <a:endParaRPr lang="en-US" alt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endParaRPr lang="en-US" altLang="en-US"/>
          </a:p>
          <a:p>
            <a:pPr eaLnBrk="1" hangingPunct="1"/>
            <a:endParaRPr lang="en-US" altLang="en-US"/>
          </a:p>
        </p:txBody>
      </p:sp>
    </p:spTree>
    <p:extLst>
      <p:ext uri="{BB962C8B-B14F-4D97-AF65-F5344CB8AC3E}">
        <p14:creationId xmlns:p14="http://schemas.microsoft.com/office/powerpoint/2010/main" val="1485908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This is a simple mechanism to increase visibility of risks and assist management decision making.</a:t>
            </a:r>
            <a:endParaRPr lang="en-US" sz="900" dirty="0"/>
          </a:p>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15</a:t>
            </a:fld>
            <a:endParaRPr lang="en-US"/>
          </a:p>
        </p:txBody>
      </p:sp>
    </p:spTree>
    <p:extLst>
      <p:ext uri="{BB962C8B-B14F-4D97-AF65-F5344CB8AC3E}">
        <p14:creationId xmlns:p14="http://schemas.microsoft.com/office/powerpoint/2010/main" val="32804323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TIPRA </a:t>
            </a:r>
            <a:r>
              <a:rPr lang="en-US" sz="9600" dirty="0"/>
              <a:t>which is designed to prioritize pandemic preparedness activities. </a:t>
            </a:r>
          </a:p>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16</a:t>
            </a:fld>
            <a:endParaRPr lang="en-US"/>
          </a:p>
        </p:txBody>
      </p:sp>
    </p:spTree>
    <p:extLst>
      <p:ext uri="{BB962C8B-B14F-4D97-AF65-F5344CB8AC3E}">
        <p14:creationId xmlns:p14="http://schemas.microsoft.com/office/powerpoint/2010/main" val="20761444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Background Image: </a:t>
            </a:r>
          </a:p>
          <a:p>
            <a:r>
              <a:rPr lang="en-US" dirty="0"/>
              <a:t>ID: </a:t>
            </a:r>
            <a:r>
              <a:rPr lang="en-US" dirty="0">
                <a:effectLst/>
              </a:rPr>
              <a:t>15670</a:t>
            </a:r>
            <a:endParaRPr lang="en-US" dirty="0"/>
          </a:p>
          <a:p>
            <a:r>
              <a:rPr lang="en-US" dirty="0">
                <a:effectLst/>
              </a:rPr>
              <a:t>CDC/ Cynthia S. Goldsmith and Thomas Rowe</a:t>
            </a:r>
          </a:p>
          <a:p>
            <a:r>
              <a:rPr lang="en-US" sz="1200" kern="1200" dirty="0">
                <a:solidFill>
                  <a:schemeClr val="tx1"/>
                </a:solidFill>
                <a:effectLst/>
                <a:latin typeface="+mn-lt"/>
                <a:ea typeface="+mn-ea"/>
                <a:cs typeface="+mn-cs"/>
              </a:rPr>
              <a:t>CDC - National Center for Immunization and Respiratory Diseases (NCIRD); Influenza (Flu): Images of Avian Influenza A </a:t>
            </a:r>
            <a:endParaRPr lang="en-US" dirty="0"/>
          </a:p>
          <a:p>
            <a:endParaRPr lang="en-US" dirty="0">
              <a:effectLst/>
            </a:endParaRPr>
          </a:p>
          <a:p>
            <a:r>
              <a:rPr lang="en-US" baseline="0" dirty="0">
                <a:effectLst/>
              </a:rPr>
              <a:t> restrictions: </a:t>
            </a:r>
          </a:p>
          <a:p>
            <a:r>
              <a:rPr lang="en-US" b="1" dirty="0">
                <a:effectLst/>
              </a:rPr>
              <a:t>None</a:t>
            </a:r>
            <a:r>
              <a:rPr lang="en-US" dirty="0">
                <a:effectLst/>
              </a:rPr>
              <a:t> - This image is in the public domain and thus free of any copyright restrictions. As a matter of courtesy we request that the content provider be credited and notified in any public or private usage of this image.</a:t>
            </a:r>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17</a:t>
            </a:fld>
            <a:endParaRPr lang="en-US"/>
          </a:p>
        </p:txBody>
      </p:sp>
    </p:spTree>
    <p:extLst>
      <p:ext uri="{BB962C8B-B14F-4D97-AF65-F5344CB8AC3E}">
        <p14:creationId xmlns:p14="http://schemas.microsoft.com/office/powerpoint/2010/main" val="34866913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Background Image: </a:t>
            </a:r>
          </a:p>
          <a:p>
            <a:r>
              <a:rPr lang="en-US" dirty="0"/>
              <a:t>ID: </a:t>
            </a:r>
            <a:r>
              <a:rPr lang="en-US" dirty="0">
                <a:effectLst/>
              </a:rPr>
              <a:t>15670</a:t>
            </a:r>
            <a:endParaRPr lang="en-US" dirty="0"/>
          </a:p>
          <a:p>
            <a:r>
              <a:rPr lang="en-US" dirty="0">
                <a:effectLst/>
              </a:rPr>
              <a:t>CDC/ Cynthia S. Goldsmith and Thomas Rowe</a:t>
            </a:r>
          </a:p>
          <a:p>
            <a:r>
              <a:rPr lang="en-US" sz="1200" kern="1200" dirty="0">
                <a:solidFill>
                  <a:schemeClr val="tx1"/>
                </a:solidFill>
                <a:effectLst/>
                <a:latin typeface="+mn-lt"/>
                <a:ea typeface="+mn-ea"/>
                <a:cs typeface="+mn-cs"/>
              </a:rPr>
              <a:t>CDC - National Center for Immunization and Respiratory Diseases (NCIRD); Influenza (Flu): Images of Avian Influenza A </a:t>
            </a:r>
            <a:endParaRPr lang="en-US" dirty="0"/>
          </a:p>
          <a:p>
            <a:endParaRPr lang="en-US" dirty="0">
              <a:effectLst/>
            </a:endParaRPr>
          </a:p>
          <a:p>
            <a:r>
              <a:rPr lang="en-US" baseline="0" dirty="0">
                <a:effectLst/>
              </a:rPr>
              <a:t> restrictions: </a:t>
            </a:r>
          </a:p>
          <a:p>
            <a:r>
              <a:rPr lang="en-US" b="1" dirty="0">
                <a:effectLst/>
              </a:rPr>
              <a:t>None</a:t>
            </a:r>
            <a:r>
              <a:rPr lang="en-US" dirty="0">
                <a:effectLst/>
              </a:rPr>
              <a:t> - This image is in the public domain and thus free of any copyright restrictions. As a matter of courtesy we request that the content provider be credited and notified in any public or private usage of this image.</a:t>
            </a:r>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18</a:t>
            </a:fld>
            <a:endParaRPr lang="en-US"/>
          </a:p>
        </p:txBody>
      </p:sp>
    </p:spTree>
    <p:extLst>
      <p:ext uri="{BB962C8B-B14F-4D97-AF65-F5344CB8AC3E}">
        <p14:creationId xmlns:p14="http://schemas.microsoft.com/office/powerpoint/2010/main" val="3273681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Background Image: </a:t>
            </a:r>
          </a:p>
          <a:p>
            <a:r>
              <a:rPr lang="en-US" dirty="0"/>
              <a:t>ID: </a:t>
            </a:r>
            <a:r>
              <a:rPr lang="en-US" dirty="0">
                <a:effectLst/>
              </a:rPr>
              <a:t>15670</a:t>
            </a:r>
            <a:endParaRPr lang="en-US" dirty="0"/>
          </a:p>
          <a:p>
            <a:r>
              <a:rPr lang="en-US" dirty="0">
                <a:effectLst/>
              </a:rPr>
              <a:t>CDC/ Cynthia S. Goldsmith and Thomas Rowe</a:t>
            </a:r>
          </a:p>
          <a:p>
            <a:r>
              <a:rPr lang="en-US" sz="1200" kern="1200" dirty="0">
                <a:solidFill>
                  <a:schemeClr val="tx1"/>
                </a:solidFill>
                <a:effectLst/>
                <a:latin typeface="+mn-lt"/>
                <a:ea typeface="+mn-ea"/>
                <a:cs typeface="+mn-cs"/>
              </a:rPr>
              <a:t>CDC - National Center for Immunization and Respiratory Diseases (NCIRD); Influenza (Flu): Images of Avian Influenza A </a:t>
            </a:r>
            <a:endParaRPr lang="en-US" dirty="0"/>
          </a:p>
          <a:p>
            <a:endParaRPr lang="en-US" dirty="0">
              <a:effectLst/>
            </a:endParaRPr>
          </a:p>
          <a:p>
            <a:r>
              <a:rPr lang="en-US" baseline="0" dirty="0">
                <a:effectLst/>
              </a:rPr>
              <a:t> restrictions: </a:t>
            </a:r>
          </a:p>
          <a:p>
            <a:r>
              <a:rPr lang="en-US" b="1" dirty="0">
                <a:effectLst/>
              </a:rPr>
              <a:t>None</a:t>
            </a:r>
            <a:r>
              <a:rPr lang="en-US" dirty="0">
                <a:effectLst/>
              </a:rPr>
              <a:t> - This image is in the public domain and thus free of any copyright restrictions. As a matter of courtesy we request that the content provider be credited and notified in any public or private usage of this image.</a:t>
            </a:r>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19</a:t>
            </a:fld>
            <a:endParaRPr lang="en-US"/>
          </a:p>
        </p:txBody>
      </p:sp>
    </p:spTree>
    <p:extLst>
      <p:ext uri="{BB962C8B-B14F-4D97-AF65-F5344CB8AC3E}">
        <p14:creationId xmlns:p14="http://schemas.microsoft.com/office/powerpoint/2010/main" val="33663865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Background Image: </a:t>
            </a:r>
          </a:p>
          <a:p>
            <a:r>
              <a:rPr lang="en-US" dirty="0"/>
              <a:t>ID: </a:t>
            </a:r>
            <a:r>
              <a:rPr lang="en-US" dirty="0">
                <a:effectLst/>
              </a:rPr>
              <a:t>15670</a:t>
            </a:r>
            <a:endParaRPr lang="en-US" dirty="0"/>
          </a:p>
          <a:p>
            <a:r>
              <a:rPr lang="en-US" dirty="0">
                <a:effectLst/>
              </a:rPr>
              <a:t>CDC/ Cynthia S. Goldsmith and Thomas Rowe</a:t>
            </a:r>
          </a:p>
          <a:p>
            <a:r>
              <a:rPr lang="en-US" sz="1200" kern="1200" dirty="0">
                <a:solidFill>
                  <a:schemeClr val="tx1"/>
                </a:solidFill>
                <a:effectLst/>
                <a:latin typeface="+mn-lt"/>
                <a:ea typeface="+mn-ea"/>
                <a:cs typeface="+mn-cs"/>
              </a:rPr>
              <a:t>CDC - National Center for Immunization and Respiratory Diseases (NCIRD); Influenza (Flu): Images of Avian Influenza A </a:t>
            </a:r>
            <a:endParaRPr lang="en-US" dirty="0"/>
          </a:p>
          <a:p>
            <a:endParaRPr lang="en-US" dirty="0">
              <a:effectLst/>
            </a:endParaRPr>
          </a:p>
          <a:p>
            <a:endParaRPr lang="en-US" dirty="0">
              <a:effectLst/>
            </a:endParaRPr>
          </a:p>
          <a:p>
            <a:r>
              <a:rPr lang="en-US" baseline="0" dirty="0">
                <a:effectLst/>
              </a:rPr>
              <a:t> restrictions: </a:t>
            </a:r>
          </a:p>
          <a:p>
            <a:r>
              <a:rPr lang="en-US" b="1" dirty="0">
                <a:effectLst/>
              </a:rPr>
              <a:t>None</a:t>
            </a:r>
            <a:r>
              <a:rPr lang="en-US" dirty="0">
                <a:effectLst/>
              </a:rPr>
              <a:t> - This image is in the public domain and thus free of any copyright restrictions. As a matter of courtesy we request that the content provider be credited and notified in any public or private usage of this image.</a:t>
            </a:r>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20</a:t>
            </a:fld>
            <a:endParaRPr lang="en-US"/>
          </a:p>
        </p:txBody>
      </p:sp>
    </p:spTree>
    <p:extLst>
      <p:ext uri="{BB962C8B-B14F-4D97-AF65-F5344CB8AC3E}">
        <p14:creationId xmlns:p14="http://schemas.microsoft.com/office/powerpoint/2010/main" val="2827089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2</a:t>
            </a:fld>
            <a:endParaRPr lang="en-US"/>
          </a:p>
        </p:txBody>
      </p:sp>
    </p:spTree>
    <p:extLst>
      <p:ext uri="{BB962C8B-B14F-4D97-AF65-F5344CB8AC3E}">
        <p14:creationId xmlns:p14="http://schemas.microsoft.com/office/powerpoint/2010/main" val="24043262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notes:   Take 5 minutes to lead a brief discussion with the entire group.   Ask participants to volunteer to describe</a:t>
            </a:r>
            <a:r>
              <a:rPr lang="en-US" baseline="0" dirty="0"/>
              <a:t> how well coordination </a:t>
            </a:r>
            <a:r>
              <a:rPr lang="en-US" baseline="0"/>
              <a:t>has workedin </a:t>
            </a:r>
            <a:r>
              <a:rPr lang="en-US" baseline="0" dirty="0"/>
              <a:t>their country/location</a:t>
            </a:r>
            <a:r>
              <a:rPr lang="en-US" dirty="0"/>
              <a:t>.</a:t>
            </a:r>
          </a:p>
          <a:p>
            <a:endParaRPr lang="en-US" dirty="0"/>
          </a:p>
          <a:p>
            <a:r>
              <a:rPr lang="en-US" dirty="0"/>
              <a:t>If time allows,</a:t>
            </a:r>
            <a:r>
              <a:rPr lang="en-US" baseline="0" dirty="0"/>
              <a:t> and depending on the audience, ask the 2</a:t>
            </a:r>
            <a:r>
              <a:rPr lang="en-US" baseline="30000" dirty="0"/>
              <a:t>nd</a:t>
            </a:r>
            <a:r>
              <a:rPr lang="en-US" baseline="0" dirty="0"/>
              <a:t> question to the group</a:t>
            </a:r>
            <a:endParaRPr lang="en-US" dirty="0"/>
          </a:p>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23</a:t>
            </a:fld>
            <a:endParaRPr lang="en-US"/>
          </a:p>
        </p:txBody>
      </p:sp>
    </p:spTree>
    <p:extLst>
      <p:ext uri="{BB962C8B-B14F-4D97-AF65-F5344CB8AC3E}">
        <p14:creationId xmlns:p14="http://schemas.microsoft.com/office/powerpoint/2010/main" val="6712393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28</a:t>
            </a:fld>
            <a:endParaRPr lang="en-US"/>
          </a:p>
        </p:txBody>
      </p:sp>
    </p:spTree>
    <p:extLst>
      <p:ext uri="{BB962C8B-B14F-4D97-AF65-F5344CB8AC3E}">
        <p14:creationId xmlns:p14="http://schemas.microsoft.com/office/powerpoint/2010/main" val="25032904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Background Image: </a:t>
            </a:r>
          </a:p>
          <a:p>
            <a:r>
              <a:rPr lang="en-US" dirty="0"/>
              <a:t>ID: </a:t>
            </a:r>
            <a:r>
              <a:rPr lang="en-US" dirty="0">
                <a:effectLst/>
              </a:rPr>
              <a:t>15670</a:t>
            </a:r>
            <a:endParaRPr lang="en-US" dirty="0"/>
          </a:p>
          <a:p>
            <a:r>
              <a:rPr lang="en-US" dirty="0">
                <a:effectLst/>
              </a:rPr>
              <a:t>CDC/ Cynthia S. Goldsmith and Thomas Rowe</a:t>
            </a:r>
          </a:p>
          <a:p>
            <a:r>
              <a:rPr lang="en-US" sz="1200" kern="1200" dirty="0">
                <a:solidFill>
                  <a:schemeClr val="tx1"/>
                </a:solidFill>
                <a:effectLst/>
                <a:latin typeface="+mn-lt"/>
                <a:ea typeface="+mn-ea"/>
                <a:cs typeface="+mn-cs"/>
              </a:rPr>
              <a:t>CDC - National Center for Immunization and Respiratory Diseases (NCIRD); Influenza (Flu): Images of Avian Influenza A </a:t>
            </a:r>
            <a:endParaRPr lang="en-US" dirty="0"/>
          </a:p>
          <a:p>
            <a:endParaRPr lang="en-US" dirty="0">
              <a:effectLst/>
            </a:endParaRPr>
          </a:p>
          <a:p>
            <a:endParaRPr lang="en-US" dirty="0">
              <a:effectLst/>
            </a:endParaRPr>
          </a:p>
          <a:p>
            <a:r>
              <a:rPr lang="en-US" baseline="0" dirty="0">
                <a:effectLst/>
              </a:rPr>
              <a:t> restrictions: </a:t>
            </a:r>
          </a:p>
          <a:p>
            <a:r>
              <a:rPr lang="en-US" b="1" dirty="0">
                <a:effectLst/>
              </a:rPr>
              <a:t>None</a:t>
            </a:r>
            <a:r>
              <a:rPr lang="en-US" dirty="0">
                <a:effectLst/>
              </a:rPr>
              <a:t> - This image is in the public domain and thus free of any copyright restrictions. As a matter of courtesy we request that the content provider be credited and notified in any public or private usage of this image.</a:t>
            </a:r>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31</a:t>
            </a:fld>
            <a:endParaRPr lang="en-US"/>
          </a:p>
        </p:txBody>
      </p:sp>
    </p:spTree>
    <p:extLst>
      <p:ext uri="{BB962C8B-B14F-4D97-AF65-F5344CB8AC3E}">
        <p14:creationId xmlns:p14="http://schemas.microsoft.com/office/powerpoint/2010/main" val="17864892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Background Image: </a:t>
            </a:r>
          </a:p>
          <a:p>
            <a:r>
              <a:rPr lang="en-US" dirty="0"/>
              <a:t>ID: </a:t>
            </a:r>
            <a:r>
              <a:rPr lang="en-US" dirty="0">
                <a:effectLst/>
              </a:rPr>
              <a:t>15670</a:t>
            </a:r>
            <a:endParaRPr lang="en-US" dirty="0"/>
          </a:p>
          <a:p>
            <a:r>
              <a:rPr lang="en-US" dirty="0">
                <a:effectLst/>
              </a:rPr>
              <a:t>CDC/ Cynthia S. Goldsmith and Thomas Rowe</a:t>
            </a:r>
          </a:p>
          <a:p>
            <a:r>
              <a:rPr lang="en-US" sz="1200" kern="1200" dirty="0">
                <a:solidFill>
                  <a:schemeClr val="tx1"/>
                </a:solidFill>
                <a:effectLst/>
                <a:latin typeface="+mn-lt"/>
                <a:ea typeface="+mn-ea"/>
                <a:cs typeface="+mn-cs"/>
              </a:rPr>
              <a:t>CDC - National Center for Immunization and Respiratory Diseases (NCIRD); Influenza (Flu): Images of Avian Influenza A </a:t>
            </a:r>
            <a:endParaRPr lang="en-US" dirty="0"/>
          </a:p>
          <a:p>
            <a:endParaRPr lang="en-US" dirty="0">
              <a:effectLst/>
            </a:endParaRPr>
          </a:p>
          <a:p>
            <a:endParaRPr lang="en-US" dirty="0">
              <a:effectLst/>
            </a:endParaRPr>
          </a:p>
          <a:p>
            <a:r>
              <a:rPr lang="en-US" baseline="0" dirty="0">
                <a:effectLst/>
              </a:rPr>
              <a:t> restrictions: </a:t>
            </a:r>
          </a:p>
          <a:p>
            <a:r>
              <a:rPr lang="en-US" b="1" dirty="0">
                <a:effectLst/>
              </a:rPr>
              <a:t>None</a:t>
            </a:r>
            <a:r>
              <a:rPr lang="en-US" dirty="0">
                <a:effectLst/>
              </a:rPr>
              <a:t> - This image is in the public domain and thus free of any copyright restrictions. As a matter of courtesy we request that the content provider be credited and notified in any public or private usage of this image.</a:t>
            </a:r>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32</a:t>
            </a:fld>
            <a:endParaRPr lang="en-US"/>
          </a:p>
        </p:txBody>
      </p:sp>
    </p:spTree>
    <p:extLst>
      <p:ext uri="{BB962C8B-B14F-4D97-AF65-F5344CB8AC3E}">
        <p14:creationId xmlns:p14="http://schemas.microsoft.com/office/powerpoint/2010/main" val="23706697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a:t>
            </a:r>
            <a:r>
              <a:rPr lang="en-US" dirty="0">
                <a:effectLst/>
              </a:rPr>
              <a:t>CDC/ </a:t>
            </a:r>
            <a:r>
              <a:rPr lang="en-US" dirty="0" err="1">
                <a:effectLst/>
              </a:rPr>
              <a:t>Sureyya</a:t>
            </a:r>
            <a:r>
              <a:rPr lang="en-US" dirty="0">
                <a:effectLst/>
              </a:rPr>
              <a:t> </a:t>
            </a:r>
            <a:r>
              <a:rPr lang="en-US" dirty="0" err="1">
                <a:effectLst/>
              </a:rPr>
              <a:t>Hornston</a:t>
            </a:r>
            <a:r>
              <a:rPr lang="en-US" dirty="0">
                <a:effectLst/>
              </a:rPr>
              <a:t>, M.P.H., Ph.D., with the Division of STD Prevention, NCHHSTP</a:t>
            </a:r>
          </a:p>
          <a:p>
            <a:r>
              <a:rPr lang="en-US" dirty="0">
                <a:effectLst/>
              </a:rPr>
              <a:t>Copyright</a:t>
            </a:r>
            <a:r>
              <a:rPr lang="en-US" baseline="0" dirty="0">
                <a:effectLst/>
              </a:rPr>
              <a:t> restrictions: </a:t>
            </a:r>
            <a:r>
              <a:rPr lang="en-US" b="1" dirty="0">
                <a:effectLst/>
              </a:rPr>
              <a:t>None</a:t>
            </a:r>
            <a:r>
              <a:rPr lang="en-US" dirty="0">
                <a:effectLst/>
              </a:rPr>
              <a:t> - This image is in the public domain and thus free of any copyright restrictions. As a matter of courtesy we request that the content provider be credited and notified in any public or private usage of this image. </a:t>
            </a:r>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34</a:t>
            </a:fld>
            <a:endParaRPr lang="en-US"/>
          </a:p>
        </p:txBody>
      </p:sp>
    </p:spTree>
    <p:extLst>
      <p:ext uri="{BB962C8B-B14F-4D97-AF65-F5344CB8AC3E}">
        <p14:creationId xmlns:p14="http://schemas.microsoft.com/office/powerpoint/2010/main" val="23332145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  </a:t>
            </a:r>
            <a:r>
              <a:rPr lang="en-US" dirty="0">
                <a:effectLst/>
              </a:rPr>
              <a:t>CDC/ Jessie Blount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Copyright</a:t>
            </a:r>
            <a:r>
              <a:rPr lang="en-US" baseline="0" dirty="0">
                <a:effectLst/>
              </a:rPr>
              <a:t> restrictions: </a:t>
            </a:r>
            <a:r>
              <a:rPr lang="en-US" b="1" dirty="0">
                <a:effectLst/>
              </a:rPr>
              <a:t>None</a:t>
            </a:r>
            <a:r>
              <a:rPr lang="en-US" dirty="0">
                <a:effectLst/>
              </a:rPr>
              <a:t> - This image is in the public domain and thus free of any copyright restrictions. As a matter of courtesy we request that the content provider be credited and notified in any public or private usage of this image. </a:t>
            </a:r>
            <a:endParaRPr lang="en-US" dirty="0"/>
          </a:p>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37</a:t>
            </a:fld>
            <a:endParaRPr lang="en-US"/>
          </a:p>
        </p:txBody>
      </p:sp>
    </p:spTree>
    <p:extLst>
      <p:ext uri="{BB962C8B-B14F-4D97-AF65-F5344CB8AC3E}">
        <p14:creationId xmlns:p14="http://schemas.microsoft.com/office/powerpoint/2010/main" val="15478420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notes:   Take 5 minutes to lead a brief discussion with the entire group.   Ask participants to volunteer to describe</a:t>
            </a:r>
            <a:r>
              <a:rPr lang="en-US" baseline="0" dirty="0"/>
              <a:t> challenges they have encountered in their country/location when visiting and interviewing at-risk persons following a poultry event detection</a:t>
            </a:r>
            <a:r>
              <a:rPr lang="en-US" dirty="0"/>
              <a:t>.</a:t>
            </a:r>
          </a:p>
          <a:p>
            <a:endParaRPr lang="en-US" dirty="0"/>
          </a:p>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38</a:t>
            </a:fld>
            <a:endParaRPr lang="en-US"/>
          </a:p>
        </p:txBody>
      </p:sp>
    </p:spTree>
    <p:extLst>
      <p:ext uri="{BB962C8B-B14F-4D97-AF65-F5344CB8AC3E}">
        <p14:creationId xmlns:p14="http://schemas.microsoft.com/office/powerpoint/2010/main" val="39843701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p:spPr>
        <p:txBody>
          <a:bodyPr/>
          <a:lstStyle/>
          <a:p>
            <a:pPr eaLnBrk="1" hangingPunct="1"/>
            <a:endParaRPr lang="en-US" altLang="en-US" dirty="0"/>
          </a:p>
        </p:txBody>
      </p:sp>
      <p:sp>
        <p:nvSpPr>
          <p:cNvPr id="28676" name="Slide Number Placeholder 3"/>
          <p:cNvSpPr>
            <a:spLocks noGrp="1"/>
          </p:cNvSpPr>
          <p:nvPr>
            <p:ph type="sldNum" sz="quarter" idx="5"/>
          </p:nvPr>
        </p:nvSpPr>
        <p:spPr>
          <a:noFill/>
        </p:spPr>
        <p:txBody>
          <a:bodyPr/>
          <a:lstStyle>
            <a:lvl1pPr defTabSz="923925">
              <a:defRPr>
                <a:solidFill>
                  <a:schemeClr val="tx1"/>
                </a:solidFill>
                <a:latin typeface="Arial" panose="020B0604020202020204" pitchFamily="34" charset="0"/>
              </a:defRPr>
            </a:lvl1pPr>
            <a:lvl2pPr marL="742950" indent="-285750" defTabSz="923925">
              <a:defRPr>
                <a:solidFill>
                  <a:schemeClr val="tx1"/>
                </a:solidFill>
                <a:latin typeface="Arial" panose="020B0604020202020204" pitchFamily="34" charset="0"/>
              </a:defRPr>
            </a:lvl2pPr>
            <a:lvl3pPr marL="1143000" indent="-228600" defTabSz="923925">
              <a:defRPr>
                <a:solidFill>
                  <a:schemeClr val="tx1"/>
                </a:solidFill>
                <a:latin typeface="Arial" panose="020B0604020202020204" pitchFamily="34" charset="0"/>
              </a:defRPr>
            </a:lvl3pPr>
            <a:lvl4pPr marL="1600200" indent="-228600" defTabSz="923925">
              <a:defRPr>
                <a:solidFill>
                  <a:schemeClr val="tx1"/>
                </a:solidFill>
                <a:latin typeface="Arial" panose="020B0604020202020204" pitchFamily="34" charset="0"/>
              </a:defRPr>
            </a:lvl4pPr>
            <a:lvl5pPr marL="2057400" indent="-228600" defTabSz="923925">
              <a:defRPr>
                <a:solidFill>
                  <a:schemeClr val="tx1"/>
                </a:solidFill>
                <a:latin typeface="Arial" panose="020B0604020202020204" pitchFamily="34" charset="0"/>
              </a:defRPr>
            </a:lvl5pPr>
            <a:lvl6pPr marL="2514600" indent="-228600" defTabSz="923925" eaLnBrk="0" fontAlgn="base" hangingPunct="0">
              <a:spcBef>
                <a:spcPct val="0"/>
              </a:spcBef>
              <a:spcAft>
                <a:spcPct val="0"/>
              </a:spcAft>
              <a:defRPr>
                <a:solidFill>
                  <a:schemeClr val="tx1"/>
                </a:solidFill>
                <a:latin typeface="Arial" panose="020B0604020202020204" pitchFamily="34" charset="0"/>
              </a:defRPr>
            </a:lvl6pPr>
            <a:lvl7pPr marL="2971800" indent="-228600" defTabSz="923925" eaLnBrk="0" fontAlgn="base" hangingPunct="0">
              <a:spcBef>
                <a:spcPct val="0"/>
              </a:spcBef>
              <a:spcAft>
                <a:spcPct val="0"/>
              </a:spcAft>
              <a:defRPr>
                <a:solidFill>
                  <a:schemeClr val="tx1"/>
                </a:solidFill>
                <a:latin typeface="Arial" panose="020B0604020202020204" pitchFamily="34" charset="0"/>
              </a:defRPr>
            </a:lvl7pPr>
            <a:lvl8pPr marL="3429000" indent="-228600" defTabSz="923925" eaLnBrk="0" fontAlgn="base" hangingPunct="0">
              <a:spcBef>
                <a:spcPct val="0"/>
              </a:spcBef>
              <a:spcAft>
                <a:spcPct val="0"/>
              </a:spcAft>
              <a:defRPr>
                <a:solidFill>
                  <a:schemeClr val="tx1"/>
                </a:solidFill>
                <a:latin typeface="Arial" panose="020B0604020202020204" pitchFamily="34" charset="0"/>
              </a:defRPr>
            </a:lvl8pPr>
            <a:lvl9pPr marL="3886200" indent="-228600" defTabSz="923925" eaLnBrk="0" fontAlgn="base" hangingPunct="0">
              <a:spcBef>
                <a:spcPct val="0"/>
              </a:spcBef>
              <a:spcAft>
                <a:spcPct val="0"/>
              </a:spcAft>
              <a:defRPr>
                <a:solidFill>
                  <a:schemeClr val="tx1"/>
                </a:solidFill>
                <a:latin typeface="Arial" panose="020B0604020202020204" pitchFamily="34" charset="0"/>
              </a:defRPr>
            </a:lvl9pPr>
          </a:lstStyle>
          <a:p>
            <a:fld id="{54EE8292-05FA-4F61-AFC2-718C23EA8112}" type="slidenum">
              <a:rPr lang="en-US" altLang="en-US"/>
              <a:pPr/>
              <a:t>39</a:t>
            </a:fld>
            <a:endParaRPr lang="en-US" altLang="en-US"/>
          </a:p>
        </p:txBody>
      </p:sp>
    </p:spTree>
    <p:extLst>
      <p:ext uri="{BB962C8B-B14F-4D97-AF65-F5344CB8AC3E}">
        <p14:creationId xmlns:p14="http://schemas.microsoft.com/office/powerpoint/2010/main" val="42484401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p:spPr>
        <p:txBody>
          <a:bodyPr/>
          <a:lstStyle/>
          <a:p>
            <a:pPr eaLnBrk="1" hangingPunct="1"/>
            <a:endParaRPr lang="en-US" altLang="en-US" dirty="0"/>
          </a:p>
        </p:txBody>
      </p:sp>
      <p:sp>
        <p:nvSpPr>
          <p:cNvPr id="33796" name="Slide Number Placeholder 3"/>
          <p:cNvSpPr>
            <a:spLocks noGrp="1"/>
          </p:cNvSpPr>
          <p:nvPr>
            <p:ph type="sldNum" sz="quarter" idx="5"/>
          </p:nvPr>
        </p:nvSpPr>
        <p:spPr>
          <a:noFill/>
        </p:spPr>
        <p:txBody>
          <a:bodyPr/>
          <a:lstStyle>
            <a:lvl1pPr defTabSz="923925">
              <a:defRPr>
                <a:solidFill>
                  <a:schemeClr val="tx1"/>
                </a:solidFill>
                <a:latin typeface="Arial" panose="020B0604020202020204" pitchFamily="34" charset="0"/>
              </a:defRPr>
            </a:lvl1pPr>
            <a:lvl2pPr marL="742950" indent="-285750" defTabSz="923925">
              <a:defRPr>
                <a:solidFill>
                  <a:schemeClr val="tx1"/>
                </a:solidFill>
                <a:latin typeface="Arial" panose="020B0604020202020204" pitchFamily="34" charset="0"/>
              </a:defRPr>
            </a:lvl2pPr>
            <a:lvl3pPr marL="1143000" indent="-228600" defTabSz="923925">
              <a:defRPr>
                <a:solidFill>
                  <a:schemeClr val="tx1"/>
                </a:solidFill>
                <a:latin typeface="Arial" panose="020B0604020202020204" pitchFamily="34" charset="0"/>
              </a:defRPr>
            </a:lvl3pPr>
            <a:lvl4pPr marL="1600200" indent="-228600" defTabSz="923925">
              <a:defRPr>
                <a:solidFill>
                  <a:schemeClr val="tx1"/>
                </a:solidFill>
                <a:latin typeface="Arial" panose="020B0604020202020204" pitchFamily="34" charset="0"/>
              </a:defRPr>
            </a:lvl4pPr>
            <a:lvl5pPr marL="2057400" indent="-228600" defTabSz="923925">
              <a:defRPr>
                <a:solidFill>
                  <a:schemeClr val="tx1"/>
                </a:solidFill>
                <a:latin typeface="Arial" panose="020B0604020202020204" pitchFamily="34" charset="0"/>
              </a:defRPr>
            </a:lvl5pPr>
            <a:lvl6pPr marL="2514600" indent="-228600" defTabSz="923925" eaLnBrk="0" fontAlgn="base" hangingPunct="0">
              <a:spcBef>
                <a:spcPct val="0"/>
              </a:spcBef>
              <a:spcAft>
                <a:spcPct val="0"/>
              </a:spcAft>
              <a:defRPr>
                <a:solidFill>
                  <a:schemeClr val="tx1"/>
                </a:solidFill>
                <a:latin typeface="Arial" panose="020B0604020202020204" pitchFamily="34" charset="0"/>
              </a:defRPr>
            </a:lvl6pPr>
            <a:lvl7pPr marL="2971800" indent="-228600" defTabSz="923925" eaLnBrk="0" fontAlgn="base" hangingPunct="0">
              <a:spcBef>
                <a:spcPct val="0"/>
              </a:spcBef>
              <a:spcAft>
                <a:spcPct val="0"/>
              </a:spcAft>
              <a:defRPr>
                <a:solidFill>
                  <a:schemeClr val="tx1"/>
                </a:solidFill>
                <a:latin typeface="Arial" panose="020B0604020202020204" pitchFamily="34" charset="0"/>
              </a:defRPr>
            </a:lvl7pPr>
            <a:lvl8pPr marL="3429000" indent="-228600" defTabSz="923925" eaLnBrk="0" fontAlgn="base" hangingPunct="0">
              <a:spcBef>
                <a:spcPct val="0"/>
              </a:spcBef>
              <a:spcAft>
                <a:spcPct val="0"/>
              </a:spcAft>
              <a:defRPr>
                <a:solidFill>
                  <a:schemeClr val="tx1"/>
                </a:solidFill>
                <a:latin typeface="Arial" panose="020B0604020202020204" pitchFamily="34" charset="0"/>
              </a:defRPr>
            </a:lvl8pPr>
            <a:lvl9pPr marL="3886200" indent="-228600" defTabSz="923925" eaLnBrk="0" fontAlgn="base" hangingPunct="0">
              <a:spcBef>
                <a:spcPct val="0"/>
              </a:spcBef>
              <a:spcAft>
                <a:spcPct val="0"/>
              </a:spcAft>
              <a:defRPr>
                <a:solidFill>
                  <a:schemeClr val="tx1"/>
                </a:solidFill>
                <a:latin typeface="Arial" panose="020B0604020202020204" pitchFamily="34" charset="0"/>
              </a:defRPr>
            </a:lvl9pPr>
          </a:lstStyle>
          <a:p>
            <a:fld id="{73E17917-8040-4596-9ED4-F5344626DEF0}" type="slidenum">
              <a:rPr lang="en-US" altLang="en-US"/>
              <a:pPr/>
              <a:t>40</a:t>
            </a:fld>
            <a:endParaRPr lang="en-US" altLang="en-US"/>
          </a:p>
        </p:txBody>
      </p:sp>
    </p:spTree>
    <p:extLst>
      <p:ext uri="{BB962C8B-B14F-4D97-AF65-F5344CB8AC3E}">
        <p14:creationId xmlns:p14="http://schemas.microsoft.com/office/powerpoint/2010/main" val="34674824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defTabSz="923925">
              <a:defRPr>
                <a:solidFill>
                  <a:schemeClr val="tx1"/>
                </a:solidFill>
                <a:latin typeface="Arial" panose="020B0604020202020204" pitchFamily="34" charset="0"/>
              </a:defRPr>
            </a:lvl1pPr>
            <a:lvl2pPr marL="742950" indent="-285750" defTabSz="923925">
              <a:defRPr>
                <a:solidFill>
                  <a:schemeClr val="tx1"/>
                </a:solidFill>
                <a:latin typeface="Arial" panose="020B0604020202020204" pitchFamily="34" charset="0"/>
              </a:defRPr>
            </a:lvl2pPr>
            <a:lvl3pPr marL="1143000" indent="-228600" defTabSz="923925">
              <a:defRPr>
                <a:solidFill>
                  <a:schemeClr val="tx1"/>
                </a:solidFill>
                <a:latin typeface="Arial" panose="020B0604020202020204" pitchFamily="34" charset="0"/>
              </a:defRPr>
            </a:lvl3pPr>
            <a:lvl4pPr marL="1600200" indent="-228600" defTabSz="923925">
              <a:defRPr>
                <a:solidFill>
                  <a:schemeClr val="tx1"/>
                </a:solidFill>
                <a:latin typeface="Arial" panose="020B0604020202020204" pitchFamily="34" charset="0"/>
              </a:defRPr>
            </a:lvl4pPr>
            <a:lvl5pPr marL="2057400" indent="-228600" defTabSz="923925">
              <a:defRPr>
                <a:solidFill>
                  <a:schemeClr val="tx1"/>
                </a:solidFill>
                <a:latin typeface="Arial" panose="020B0604020202020204" pitchFamily="34" charset="0"/>
              </a:defRPr>
            </a:lvl5pPr>
            <a:lvl6pPr marL="2514600" indent="-228600" defTabSz="923925" eaLnBrk="0" fontAlgn="base" hangingPunct="0">
              <a:spcBef>
                <a:spcPct val="0"/>
              </a:spcBef>
              <a:spcAft>
                <a:spcPct val="0"/>
              </a:spcAft>
              <a:defRPr>
                <a:solidFill>
                  <a:schemeClr val="tx1"/>
                </a:solidFill>
                <a:latin typeface="Arial" panose="020B0604020202020204" pitchFamily="34" charset="0"/>
              </a:defRPr>
            </a:lvl6pPr>
            <a:lvl7pPr marL="2971800" indent="-228600" defTabSz="923925" eaLnBrk="0" fontAlgn="base" hangingPunct="0">
              <a:spcBef>
                <a:spcPct val="0"/>
              </a:spcBef>
              <a:spcAft>
                <a:spcPct val="0"/>
              </a:spcAft>
              <a:defRPr>
                <a:solidFill>
                  <a:schemeClr val="tx1"/>
                </a:solidFill>
                <a:latin typeface="Arial" panose="020B0604020202020204" pitchFamily="34" charset="0"/>
              </a:defRPr>
            </a:lvl7pPr>
            <a:lvl8pPr marL="3429000" indent="-228600" defTabSz="923925" eaLnBrk="0" fontAlgn="base" hangingPunct="0">
              <a:spcBef>
                <a:spcPct val="0"/>
              </a:spcBef>
              <a:spcAft>
                <a:spcPct val="0"/>
              </a:spcAft>
              <a:defRPr>
                <a:solidFill>
                  <a:schemeClr val="tx1"/>
                </a:solidFill>
                <a:latin typeface="Arial" panose="020B0604020202020204" pitchFamily="34" charset="0"/>
              </a:defRPr>
            </a:lvl8pPr>
            <a:lvl9pPr marL="3886200" indent="-228600" defTabSz="923925" eaLnBrk="0" fontAlgn="base" hangingPunct="0">
              <a:spcBef>
                <a:spcPct val="0"/>
              </a:spcBef>
              <a:spcAft>
                <a:spcPct val="0"/>
              </a:spcAft>
              <a:defRPr>
                <a:solidFill>
                  <a:schemeClr val="tx1"/>
                </a:solidFill>
                <a:latin typeface="Arial" panose="020B0604020202020204" pitchFamily="34" charset="0"/>
              </a:defRPr>
            </a:lvl9pPr>
          </a:lstStyle>
          <a:p>
            <a:fld id="{9495F6E7-EC6A-4186-AD17-CC353817A5C6}" type="slidenum">
              <a:rPr lang="en-US" altLang="en-US"/>
              <a:pPr/>
              <a:t>41</a:t>
            </a:fld>
            <a:endParaRPr lang="en-US" alt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a:spcBef>
                <a:spcPct val="0"/>
              </a:spcBef>
            </a:pPr>
            <a:r>
              <a:rPr lang="en-US" altLang="en-US" dirty="0"/>
              <a:t>Image:</a:t>
            </a:r>
            <a:r>
              <a:rPr lang="en-US" altLang="en-US" baseline="0" dirty="0"/>
              <a:t> </a:t>
            </a:r>
            <a:r>
              <a:rPr lang="en-US" dirty="0">
                <a:effectLst/>
              </a:rPr>
              <a:t>CDC/ Alyson Rose-Wood</a:t>
            </a:r>
          </a:p>
          <a:p>
            <a:pPr>
              <a:spcBef>
                <a:spcPct val="0"/>
              </a:spcBef>
            </a:pPr>
            <a:r>
              <a:rPr lang="en-US" altLang="en-US" dirty="0">
                <a:effectLst/>
              </a:rPr>
              <a:t>Copyright restrictions:</a:t>
            </a:r>
            <a:r>
              <a:rPr lang="en-US" altLang="en-US" baseline="0" dirty="0">
                <a:effectLst/>
              </a:rPr>
              <a:t>  </a:t>
            </a:r>
            <a:r>
              <a:rPr lang="en-US" b="1" dirty="0">
                <a:effectLst/>
              </a:rPr>
              <a:t>None</a:t>
            </a:r>
            <a:r>
              <a:rPr lang="en-US" dirty="0">
                <a:effectLst/>
              </a:rPr>
              <a:t> - This image is in the public domain and thus free of any copyright restrictions. As a matter of courtesy we request that the content provider be credited and notified in any public or private usage of this image.</a:t>
            </a:r>
          </a:p>
          <a:p>
            <a:pPr>
              <a:spcBef>
                <a:spcPct val="0"/>
              </a:spcBef>
            </a:pPr>
            <a:endParaRPr lang="en-US" altLang="en-US" dirty="0">
              <a:effectLst/>
            </a:endParaRPr>
          </a:p>
          <a:p>
            <a:pPr>
              <a:spcBef>
                <a:spcPct val="0"/>
              </a:spcBef>
            </a:pPr>
            <a:endParaRPr lang="en-US" altLang="en-US" dirty="0"/>
          </a:p>
        </p:txBody>
      </p:sp>
    </p:spTree>
    <p:extLst>
      <p:ext uri="{BB962C8B-B14F-4D97-AF65-F5344CB8AC3E}">
        <p14:creationId xmlns:p14="http://schemas.microsoft.com/office/powerpoint/2010/main" val="2297472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defTabSz="923925">
              <a:defRPr>
                <a:solidFill>
                  <a:schemeClr val="tx1"/>
                </a:solidFill>
                <a:latin typeface="Arial" panose="020B0604020202020204" pitchFamily="34" charset="0"/>
              </a:defRPr>
            </a:lvl1pPr>
            <a:lvl2pPr marL="742950" indent="-285750" defTabSz="923925">
              <a:defRPr>
                <a:solidFill>
                  <a:schemeClr val="tx1"/>
                </a:solidFill>
                <a:latin typeface="Arial" panose="020B0604020202020204" pitchFamily="34" charset="0"/>
              </a:defRPr>
            </a:lvl2pPr>
            <a:lvl3pPr marL="1143000" indent="-228600" defTabSz="923925">
              <a:defRPr>
                <a:solidFill>
                  <a:schemeClr val="tx1"/>
                </a:solidFill>
                <a:latin typeface="Arial" panose="020B0604020202020204" pitchFamily="34" charset="0"/>
              </a:defRPr>
            </a:lvl3pPr>
            <a:lvl4pPr marL="1600200" indent="-228600" defTabSz="923925">
              <a:defRPr>
                <a:solidFill>
                  <a:schemeClr val="tx1"/>
                </a:solidFill>
                <a:latin typeface="Arial" panose="020B0604020202020204" pitchFamily="34" charset="0"/>
              </a:defRPr>
            </a:lvl4pPr>
            <a:lvl5pPr marL="2057400" indent="-228600" defTabSz="923925">
              <a:defRPr>
                <a:solidFill>
                  <a:schemeClr val="tx1"/>
                </a:solidFill>
                <a:latin typeface="Arial" panose="020B0604020202020204" pitchFamily="34" charset="0"/>
              </a:defRPr>
            </a:lvl5pPr>
            <a:lvl6pPr marL="2514600" indent="-228600" defTabSz="923925" eaLnBrk="0" fontAlgn="base" hangingPunct="0">
              <a:spcBef>
                <a:spcPct val="0"/>
              </a:spcBef>
              <a:spcAft>
                <a:spcPct val="0"/>
              </a:spcAft>
              <a:defRPr>
                <a:solidFill>
                  <a:schemeClr val="tx1"/>
                </a:solidFill>
                <a:latin typeface="Arial" panose="020B0604020202020204" pitchFamily="34" charset="0"/>
              </a:defRPr>
            </a:lvl6pPr>
            <a:lvl7pPr marL="2971800" indent="-228600" defTabSz="923925" eaLnBrk="0" fontAlgn="base" hangingPunct="0">
              <a:spcBef>
                <a:spcPct val="0"/>
              </a:spcBef>
              <a:spcAft>
                <a:spcPct val="0"/>
              </a:spcAft>
              <a:defRPr>
                <a:solidFill>
                  <a:schemeClr val="tx1"/>
                </a:solidFill>
                <a:latin typeface="Arial" panose="020B0604020202020204" pitchFamily="34" charset="0"/>
              </a:defRPr>
            </a:lvl7pPr>
            <a:lvl8pPr marL="3429000" indent="-228600" defTabSz="923925" eaLnBrk="0" fontAlgn="base" hangingPunct="0">
              <a:spcBef>
                <a:spcPct val="0"/>
              </a:spcBef>
              <a:spcAft>
                <a:spcPct val="0"/>
              </a:spcAft>
              <a:defRPr>
                <a:solidFill>
                  <a:schemeClr val="tx1"/>
                </a:solidFill>
                <a:latin typeface="Arial" panose="020B0604020202020204" pitchFamily="34" charset="0"/>
              </a:defRPr>
            </a:lvl8pPr>
            <a:lvl9pPr marL="3886200" indent="-228600" defTabSz="923925" eaLnBrk="0" fontAlgn="base" hangingPunct="0">
              <a:spcBef>
                <a:spcPct val="0"/>
              </a:spcBef>
              <a:spcAft>
                <a:spcPct val="0"/>
              </a:spcAft>
              <a:defRPr>
                <a:solidFill>
                  <a:schemeClr val="tx1"/>
                </a:solidFill>
                <a:latin typeface="Arial" panose="020B0604020202020204" pitchFamily="34" charset="0"/>
              </a:defRPr>
            </a:lvl9pPr>
          </a:lstStyle>
          <a:p>
            <a:fld id="{6A72DE0D-37BC-4085-8602-C37DF4DB72E2}" type="slidenum">
              <a:rPr lang="en-US" altLang="en-US"/>
              <a:pPr/>
              <a:t>3</a:t>
            </a:fld>
            <a:endParaRPr lang="en-US" alt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75555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defTabSz="923925">
              <a:defRPr>
                <a:solidFill>
                  <a:schemeClr val="tx1"/>
                </a:solidFill>
                <a:latin typeface="Arial" panose="020B0604020202020204" pitchFamily="34" charset="0"/>
              </a:defRPr>
            </a:lvl1pPr>
            <a:lvl2pPr marL="742950" indent="-285750" defTabSz="923925">
              <a:defRPr>
                <a:solidFill>
                  <a:schemeClr val="tx1"/>
                </a:solidFill>
                <a:latin typeface="Arial" panose="020B0604020202020204" pitchFamily="34" charset="0"/>
              </a:defRPr>
            </a:lvl2pPr>
            <a:lvl3pPr marL="1143000" indent="-228600" defTabSz="923925">
              <a:defRPr>
                <a:solidFill>
                  <a:schemeClr val="tx1"/>
                </a:solidFill>
                <a:latin typeface="Arial" panose="020B0604020202020204" pitchFamily="34" charset="0"/>
              </a:defRPr>
            </a:lvl3pPr>
            <a:lvl4pPr marL="1600200" indent="-228600" defTabSz="923925">
              <a:defRPr>
                <a:solidFill>
                  <a:schemeClr val="tx1"/>
                </a:solidFill>
                <a:latin typeface="Arial" panose="020B0604020202020204" pitchFamily="34" charset="0"/>
              </a:defRPr>
            </a:lvl4pPr>
            <a:lvl5pPr marL="2057400" indent="-228600" defTabSz="923925">
              <a:defRPr>
                <a:solidFill>
                  <a:schemeClr val="tx1"/>
                </a:solidFill>
                <a:latin typeface="Arial" panose="020B0604020202020204" pitchFamily="34" charset="0"/>
              </a:defRPr>
            </a:lvl5pPr>
            <a:lvl6pPr marL="2514600" indent="-228600" defTabSz="923925" eaLnBrk="0" fontAlgn="base" hangingPunct="0">
              <a:spcBef>
                <a:spcPct val="0"/>
              </a:spcBef>
              <a:spcAft>
                <a:spcPct val="0"/>
              </a:spcAft>
              <a:defRPr>
                <a:solidFill>
                  <a:schemeClr val="tx1"/>
                </a:solidFill>
                <a:latin typeface="Arial" panose="020B0604020202020204" pitchFamily="34" charset="0"/>
              </a:defRPr>
            </a:lvl6pPr>
            <a:lvl7pPr marL="2971800" indent="-228600" defTabSz="923925" eaLnBrk="0" fontAlgn="base" hangingPunct="0">
              <a:spcBef>
                <a:spcPct val="0"/>
              </a:spcBef>
              <a:spcAft>
                <a:spcPct val="0"/>
              </a:spcAft>
              <a:defRPr>
                <a:solidFill>
                  <a:schemeClr val="tx1"/>
                </a:solidFill>
                <a:latin typeface="Arial" panose="020B0604020202020204" pitchFamily="34" charset="0"/>
              </a:defRPr>
            </a:lvl7pPr>
            <a:lvl8pPr marL="3429000" indent="-228600" defTabSz="923925" eaLnBrk="0" fontAlgn="base" hangingPunct="0">
              <a:spcBef>
                <a:spcPct val="0"/>
              </a:spcBef>
              <a:spcAft>
                <a:spcPct val="0"/>
              </a:spcAft>
              <a:defRPr>
                <a:solidFill>
                  <a:schemeClr val="tx1"/>
                </a:solidFill>
                <a:latin typeface="Arial" panose="020B0604020202020204" pitchFamily="34" charset="0"/>
              </a:defRPr>
            </a:lvl8pPr>
            <a:lvl9pPr marL="3886200" indent="-228600" defTabSz="923925" eaLnBrk="0" fontAlgn="base" hangingPunct="0">
              <a:spcBef>
                <a:spcPct val="0"/>
              </a:spcBef>
              <a:spcAft>
                <a:spcPct val="0"/>
              </a:spcAft>
              <a:defRPr>
                <a:solidFill>
                  <a:schemeClr val="tx1"/>
                </a:solidFill>
                <a:latin typeface="Arial" panose="020B0604020202020204" pitchFamily="34" charset="0"/>
              </a:defRPr>
            </a:lvl9pPr>
          </a:lstStyle>
          <a:p>
            <a:fld id="{9495F6E7-EC6A-4186-AD17-CC353817A5C6}" type="slidenum">
              <a:rPr lang="en-US" altLang="en-US"/>
              <a:pPr/>
              <a:t>42</a:t>
            </a:fld>
            <a:endParaRPr lang="en-US" alt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a:spcBef>
                <a:spcPct val="0"/>
              </a:spcBef>
            </a:pPr>
            <a:r>
              <a:rPr lang="en-US" altLang="en-US" dirty="0">
                <a:effectLst/>
              </a:rPr>
              <a:t>Image: </a:t>
            </a:r>
            <a:r>
              <a:rPr lang="en-US" dirty="0">
                <a:effectLst/>
              </a:rPr>
              <a:t>CDC/ Dr. Mirza Amir </a:t>
            </a:r>
            <a:r>
              <a:rPr lang="en-US" dirty="0" err="1">
                <a:effectLst/>
              </a:rPr>
              <a:t>Baig</a:t>
            </a:r>
            <a:r>
              <a:rPr lang="en-US" dirty="0">
                <a:effectLst/>
              </a:rPr>
              <a:t>, Pakistan</a:t>
            </a:r>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dirty="0">
                <a:effectLst/>
              </a:rPr>
              <a:t>Copyright restrictions:</a:t>
            </a:r>
            <a:r>
              <a:rPr lang="en-US" altLang="en-US" baseline="0" dirty="0">
                <a:effectLst/>
              </a:rPr>
              <a:t>  </a:t>
            </a:r>
            <a:r>
              <a:rPr lang="en-US" b="1" dirty="0">
                <a:effectLst/>
              </a:rPr>
              <a:t>None</a:t>
            </a:r>
            <a:r>
              <a:rPr lang="en-US" dirty="0">
                <a:effectLst/>
              </a:rPr>
              <a:t> - This image is in the public domain and thus free of any copyright restrictions. As a matter of courtesy we request that the content provider be credited and notified in any public or private usage of this image.</a:t>
            </a:r>
          </a:p>
          <a:p>
            <a:pPr>
              <a:spcBef>
                <a:spcPct val="0"/>
              </a:spcBef>
            </a:pPr>
            <a:endParaRPr lang="en-US" altLang="en-US" dirty="0"/>
          </a:p>
        </p:txBody>
      </p:sp>
    </p:spTree>
    <p:extLst>
      <p:ext uri="{BB962C8B-B14F-4D97-AF65-F5344CB8AC3E}">
        <p14:creationId xmlns:p14="http://schemas.microsoft.com/office/powerpoint/2010/main" val="32329777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p:spPr>
        <p:txBody>
          <a:bodyPr/>
          <a:lstStyle/>
          <a:p>
            <a:r>
              <a:rPr lang="en-US" sz="1200" kern="1200" dirty="0">
                <a:solidFill>
                  <a:schemeClr val="tx1"/>
                </a:solidFill>
                <a:effectLst/>
                <a:latin typeface="+mn-lt"/>
                <a:ea typeface="+mn-ea"/>
                <a:cs typeface="+mn-cs"/>
              </a:rPr>
              <a:t>Key points about the Contact Tracing form:</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Simple, easy to fill out, easy to read.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Only includes useful information.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This is not a form for a research project.</a:t>
            </a:r>
            <a:r>
              <a:rPr lang="en-US" sz="1200" kern="1200" baseline="0" dirty="0">
                <a:solidFill>
                  <a:schemeClr val="tx1"/>
                </a:solidFill>
                <a:effectLst/>
                <a:latin typeface="+mn-lt"/>
                <a:ea typeface="+mn-ea"/>
                <a:cs typeface="+mn-cs"/>
              </a:rPr>
              <a:t> I</a:t>
            </a:r>
            <a:r>
              <a:rPr lang="en-US" sz="1200" kern="1200" dirty="0">
                <a:solidFill>
                  <a:schemeClr val="tx1"/>
                </a:solidFill>
                <a:effectLst/>
                <a:latin typeface="+mn-lt"/>
                <a:ea typeface="+mn-ea"/>
                <a:cs typeface="+mn-cs"/>
              </a:rPr>
              <a:t>t is a form to facilitate contact tracing.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Keep it simple and easy to use.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This form achieves this. </a:t>
            </a:r>
          </a:p>
          <a:p>
            <a:pPr eaLnBrk="1" hangingPunct="1"/>
            <a:endParaRPr lang="en-US" altLang="en-US" dirty="0"/>
          </a:p>
        </p:txBody>
      </p:sp>
      <p:sp>
        <p:nvSpPr>
          <p:cNvPr id="30724" name="Slide Number Placeholder 3"/>
          <p:cNvSpPr>
            <a:spLocks noGrp="1"/>
          </p:cNvSpPr>
          <p:nvPr>
            <p:ph type="sldNum" sz="quarter" idx="5"/>
          </p:nvPr>
        </p:nvSpPr>
        <p:spPr>
          <a:noFill/>
        </p:spPr>
        <p:txBody>
          <a:bodyPr/>
          <a:lstStyle>
            <a:lvl1pPr defTabSz="923925">
              <a:defRPr>
                <a:solidFill>
                  <a:schemeClr val="tx1"/>
                </a:solidFill>
                <a:latin typeface="Arial" panose="020B0604020202020204" pitchFamily="34" charset="0"/>
              </a:defRPr>
            </a:lvl1pPr>
            <a:lvl2pPr marL="742950" indent="-285750" defTabSz="923925">
              <a:defRPr>
                <a:solidFill>
                  <a:schemeClr val="tx1"/>
                </a:solidFill>
                <a:latin typeface="Arial" panose="020B0604020202020204" pitchFamily="34" charset="0"/>
              </a:defRPr>
            </a:lvl2pPr>
            <a:lvl3pPr marL="1143000" indent="-228600" defTabSz="923925">
              <a:defRPr>
                <a:solidFill>
                  <a:schemeClr val="tx1"/>
                </a:solidFill>
                <a:latin typeface="Arial" panose="020B0604020202020204" pitchFamily="34" charset="0"/>
              </a:defRPr>
            </a:lvl3pPr>
            <a:lvl4pPr marL="1600200" indent="-228600" defTabSz="923925">
              <a:defRPr>
                <a:solidFill>
                  <a:schemeClr val="tx1"/>
                </a:solidFill>
                <a:latin typeface="Arial" panose="020B0604020202020204" pitchFamily="34" charset="0"/>
              </a:defRPr>
            </a:lvl4pPr>
            <a:lvl5pPr marL="2057400" indent="-228600" defTabSz="923925">
              <a:defRPr>
                <a:solidFill>
                  <a:schemeClr val="tx1"/>
                </a:solidFill>
                <a:latin typeface="Arial" panose="020B0604020202020204" pitchFamily="34" charset="0"/>
              </a:defRPr>
            </a:lvl5pPr>
            <a:lvl6pPr marL="2514600" indent="-228600" defTabSz="923925" eaLnBrk="0" fontAlgn="base" hangingPunct="0">
              <a:spcBef>
                <a:spcPct val="0"/>
              </a:spcBef>
              <a:spcAft>
                <a:spcPct val="0"/>
              </a:spcAft>
              <a:defRPr>
                <a:solidFill>
                  <a:schemeClr val="tx1"/>
                </a:solidFill>
                <a:latin typeface="Arial" panose="020B0604020202020204" pitchFamily="34" charset="0"/>
              </a:defRPr>
            </a:lvl6pPr>
            <a:lvl7pPr marL="2971800" indent="-228600" defTabSz="923925" eaLnBrk="0" fontAlgn="base" hangingPunct="0">
              <a:spcBef>
                <a:spcPct val="0"/>
              </a:spcBef>
              <a:spcAft>
                <a:spcPct val="0"/>
              </a:spcAft>
              <a:defRPr>
                <a:solidFill>
                  <a:schemeClr val="tx1"/>
                </a:solidFill>
                <a:latin typeface="Arial" panose="020B0604020202020204" pitchFamily="34" charset="0"/>
              </a:defRPr>
            </a:lvl7pPr>
            <a:lvl8pPr marL="3429000" indent="-228600" defTabSz="923925" eaLnBrk="0" fontAlgn="base" hangingPunct="0">
              <a:spcBef>
                <a:spcPct val="0"/>
              </a:spcBef>
              <a:spcAft>
                <a:spcPct val="0"/>
              </a:spcAft>
              <a:defRPr>
                <a:solidFill>
                  <a:schemeClr val="tx1"/>
                </a:solidFill>
                <a:latin typeface="Arial" panose="020B0604020202020204" pitchFamily="34" charset="0"/>
              </a:defRPr>
            </a:lvl8pPr>
            <a:lvl9pPr marL="3886200" indent="-228600" defTabSz="923925" eaLnBrk="0" fontAlgn="base" hangingPunct="0">
              <a:spcBef>
                <a:spcPct val="0"/>
              </a:spcBef>
              <a:spcAft>
                <a:spcPct val="0"/>
              </a:spcAft>
              <a:defRPr>
                <a:solidFill>
                  <a:schemeClr val="tx1"/>
                </a:solidFill>
                <a:latin typeface="Arial" panose="020B0604020202020204" pitchFamily="34" charset="0"/>
              </a:defRPr>
            </a:lvl9pPr>
          </a:lstStyle>
          <a:p>
            <a:fld id="{14F8E4E7-D225-456A-AE42-3EF4DDE05DCA}" type="slidenum">
              <a:rPr lang="en-US" altLang="en-US"/>
              <a:pPr/>
              <a:t>43</a:t>
            </a:fld>
            <a:endParaRPr lang="en-US" altLang="en-US"/>
          </a:p>
        </p:txBody>
      </p:sp>
    </p:spTree>
    <p:extLst>
      <p:ext uri="{BB962C8B-B14F-4D97-AF65-F5344CB8AC3E}">
        <p14:creationId xmlns:p14="http://schemas.microsoft.com/office/powerpoint/2010/main" val="12238041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 the box at the top is the information on the case, the person with confirmed</a:t>
            </a:r>
            <a:r>
              <a:rPr lang="en-US" sz="1200" kern="1200" baseline="0" dirty="0">
                <a:solidFill>
                  <a:schemeClr val="tx1"/>
                </a:solidFill>
                <a:effectLst/>
                <a:latin typeface="+mn-lt"/>
                <a:ea typeface="+mn-ea"/>
                <a:cs typeface="+mn-cs"/>
              </a:rPr>
              <a:t> or</a:t>
            </a:r>
            <a:r>
              <a:rPr lang="en-US" sz="1200" kern="1200" dirty="0">
                <a:solidFill>
                  <a:schemeClr val="tx1"/>
                </a:solidFill>
                <a:effectLst/>
                <a:latin typeface="+mn-lt"/>
                <a:ea typeface="+mn-ea"/>
                <a:cs typeface="+mn-cs"/>
              </a:rPr>
              <a:t> probable A(H7N9) infection. This will usually only be a confirmed case, but could be a probable case if the epidemiologic link were strong enough and the laboratory confirmation not available. </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 see in the columns starting from the left, Family Name, First Name, Age, Sex, Contact Type, Relationship, Address, Date of Exposure, Date Contact First Seen and then columns to record the results of the daily screening.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code for recording these data are recorded below --- codes for type of relationship, type of contact and the results of the daily assessment --- capital S for “seen and healthy”, capital F for “influenza-like illness, notify” and capital T for “not seen”.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Some places choose to also record the name of the health care worker doing the contact tracing. This form does not, but it does record the surveillance site and location of the people, so in practice it should be straightforward to determine who saw the contact on any given day. </a:t>
            </a:r>
          </a:p>
          <a:p>
            <a:pPr eaLnBrk="1" hangingPunct="1"/>
            <a:endParaRPr lang="en-US" altLang="en-US" dirty="0"/>
          </a:p>
        </p:txBody>
      </p:sp>
      <p:sp>
        <p:nvSpPr>
          <p:cNvPr id="30724" name="Slide Number Placeholder 3"/>
          <p:cNvSpPr>
            <a:spLocks noGrp="1"/>
          </p:cNvSpPr>
          <p:nvPr>
            <p:ph type="sldNum" sz="quarter" idx="5"/>
          </p:nvPr>
        </p:nvSpPr>
        <p:spPr>
          <a:noFill/>
        </p:spPr>
        <p:txBody>
          <a:bodyPr/>
          <a:lstStyle>
            <a:lvl1pPr defTabSz="923925">
              <a:defRPr>
                <a:solidFill>
                  <a:schemeClr val="tx1"/>
                </a:solidFill>
                <a:latin typeface="Arial" panose="020B0604020202020204" pitchFamily="34" charset="0"/>
              </a:defRPr>
            </a:lvl1pPr>
            <a:lvl2pPr marL="742950" indent="-285750" defTabSz="923925">
              <a:defRPr>
                <a:solidFill>
                  <a:schemeClr val="tx1"/>
                </a:solidFill>
                <a:latin typeface="Arial" panose="020B0604020202020204" pitchFamily="34" charset="0"/>
              </a:defRPr>
            </a:lvl2pPr>
            <a:lvl3pPr marL="1143000" indent="-228600" defTabSz="923925">
              <a:defRPr>
                <a:solidFill>
                  <a:schemeClr val="tx1"/>
                </a:solidFill>
                <a:latin typeface="Arial" panose="020B0604020202020204" pitchFamily="34" charset="0"/>
              </a:defRPr>
            </a:lvl3pPr>
            <a:lvl4pPr marL="1600200" indent="-228600" defTabSz="923925">
              <a:defRPr>
                <a:solidFill>
                  <a:schemeClr val="tx1"/>
                </a:solidFill>
                <a:latin typeface="Arial" panose="020B0604020202020204" pitchFamily="34" charset="0"/>
              </a:defRPr>
            </a:lvl4pPr>
            <a:lvl5pPr marL="2057400" indent="-228600" defTabSz="923925">
              <a:defRPr>
                <a:solidFill>
                  <a:schemeClr val="tx1"/>
                </a:solidFill>
                <a:latin typeface="Arial" panose="020B0604020202020204" pitchFamily="34" charset="0"/>
              </a:defRPr>
            </a:lvl5pPr>
            <a:lvl6pPr marL="2514600" indent="-228600" defTabSz="923925" eaLnBrk="0" fontAlgn="base" hangingPunct="0">
              <a:spcBef>
                <a:spcPct val="0"/>
              </a:spcBef>
              <a:spcAft>
                <a:spcPct val="0"/>
              </a:spcAft>
              <a:defRPr>
                <a:solidFill>
                  <a:schemeClr val="tx1"/>
                </a:solidFill>
                <a:latin typeface="Arial" panose="020B0604020202020204" pitchFamily="34" charset="0"/>
              </a:defRPr>
            </a:lvl6pPr>
            <a:lvl7pPr marL="2971800" indent="-228600" defTabSz="923925" eaLnBrk="0" fontAlgn="base" hangingPunct="0">
              <a:spcBef>
                <a:spcPct val="0"/>
              </a:spcBef>
              <a:spcAft>
                <a:spcPct val="0"/>
              </a:spcAft>
              <a:defRPr>
                <a:solidFill>
                  <a:schemeClr val="tx1"/>
                </a:solidFill>
                <a:latin typeface="Arial" panose="020B0604020202020204" pitchFamily="34" charset="0"/>
              </a:defRPr>
            </a:lvl7pPr>
            <a:lvl8pPr marL="3429000" indent="-228600" defTabSz="923925" eaLnBrk="0" fontAlgn="base" hangingPunct="0">
              <a:spcBef>
                <a:spcPct val="0"/>
              </a:spcBef>
              <a:spcAft>
                <a:spcPct val="0"/>
              </a:spcAft>
              <a:defRPr>
                <a:solidFill>
                  <a:schemeClr val="tx1"/>
                </a:solidFill>
                <a:latin typeface="Arial" panose="020B0604020202020204" pitchFamily="34" charset="0"/>
              </a:defRPr>
            </a:lvl8pPr>
            <a:lvl9pPr marL="3886200" indent="-228600" defTabSz="923925" eaLnBrk="0" fontAlgn="base" hangingPunct="0">
              <a:spcBef>
                <a:spcPct val="0"/>
              </a:spcBef>
              <a:spcAft>
                <a:spcPct val="0"/>
              </a:spcAft>
              <a:defRPr>
                <a:solidFill>
                  <a:schemeClr val="tx1"/>
                </a:solidFill>
                <a:latin typeface="Arial" panose="020B0604020202020204" pitchFamily="34" charset="0"/>
              </a:defRPr>
            </a:lvl9pPr>
          </a:lstStyle>
          <a:p>
            <a:fld id="{14F8E4E7-D225-456A-AE42-3EF4DDE05DCA}" type="slidenum">
              <a:rPr lang="en-US" altLang="en-US"/>
              <a:pPr/>
              <a:t>44</a:t>
            </a:fld>
            <a:endParaRPr lang="en-US" altLang="en-US"/>
          </a:p>
        </p:txBody>
      </p:sp>
    </p:spTree>
    <p:extLst>
      <p:ext uri="{BB962C8B-B14F-4D97-AF65-F5344CB8AC3E}">
        <p14:creationId xmlns:p14="http://schemas.microsoft.com/office/powerpoint/2010/main" val="26033682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Background Image: </a:t>
            </a:r>
          </a:p>
          <a:p>
            <a:r>
              <a:rPr lang="en-US" dirty="0"/>
              <a:t>ID: </a:t>
            </a:r>
            <a:r>
              <a:rPr lang="en-US" dirty="0">
                <a:effectLst/>
              </a:rPr>
              <a:t>15670</a:t>
            </a:r>
            <a:endParaRPr lang="en-US" dirty="0"/>
          </a:p>
          <a:p>
            <a:r>
              <a:rPr lang="en-US" dirty="0">
                <a:effectLst/>
              </a:rPr>
              <a:t>CDC/ Cynthia S. Goldsmith and Thomas Rowe</a:t>
            </a:r>
          </a:p>
          <a:p>
            <a:r>
              <a:rPr lang="en-US" sz="1200" kern="1200" dirty="0">
                <a:solidFill>
                  <a:schemeClr val="tx1"/>
                </a:solidFill>
                <a:effectLst/>
                <a:latin typeface="+mn-lt"/>
                <a:ea typeface="+mn-ea"/>
                <a:cs typeface="+mn-cs"/>
              </a:rPr>
              <a:t>CDC - National Center for Immunization and Respiratory Diseases (NCIRD); Influenza (Flu): Images of Avian Influenza A </a:t>
            </a:r>
            <a:endParaRPr lang="en-US" dirty="0"/>
          </a:p>
          <a:p>
            <a:endParaRPr lang="en-US" dirty="0">
              <a:effectLst/>
            </a:endParaRPr>
          </a:p>
          <a:p>
            <a:r>
              <a:rPr lang="en-US" baseline="0" dirty="0">
                <a:effectLst/>
              </a:rPr>
              <a:t> restrictions: </a:t>
            </a:r>
          </a:p>
          <a:p>
            <a:r>
              <a:rPr lang="en-US" b="1" dirty="0">
                <a:effectLst/>
              </a:rPr>
              <a:t>None</a:t>
            </a:r>
            <a:r>
              <a:rPr lang="en-US" dirty="0">
                <a:effectLst/>
              </a:rPr>
              <a:t> - This image is in the public domain and thus free of any copyright restrictions. As a matter of courtesy we request that the content provider be credited and notified in any public or private usage of this image.</a:t>
            </a:r>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45</a:t>
            </a:fld>
            <a:endParaRPr lang="en-US"/>
          </a:p>
        </p:txBody>
      </p:sp>
    </p:spTree>
    <p:extLst>
      <p:ext uri="{BB962C8B-B14F-4D97-AF65-F5344CB8AC3E}">
        <p14:creationId xmlns:p14="http://schemas.microsoft.com/office/powerpoint/2010/main" val="27462445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Background Image: </a:t>
            </a:r>
          </a:p>
          <a:p>
            <a:r>
              <a:rPr lang="en-US" dirty="0"/>
              <a:t>ID: </a:t>
            </a:r>
            <a:r>
              <a:rPr lang="en-US" dirty="0">
                <a:effectLst/>
              </a:rPr>
              <a:t>15670</a:t>
            </a:r>
            <a:endParaRPr lang="en-US" dirty="0"/>
          </a:p>
          <a:p>
            <a:r>
              <a:rPr lang="en-US" dirty="0">
                <a:effectLst/>
              </a:rPr>
              <a:t>CDC/ Cynthia S. Goldsmith and Thomas Rowe</a:t>
            </a:r>
          </a:p>
          <a:p>
            <a:r>
              <a:rPr lang="en-US" sz="1200" kern="1200" dirty="0">
                <a:solidFill>
                  <a:schemeClr val="tx1"/>
                </a:solidFill>
                <a:effectLst/>
                <a:latin typeface="+mn-lt"/>
                <a:ea typeface="+mn-ea"/>
                <a:cs typeface="+mn-cs"/>
              </a:rPr>
              <a:t>CDC - National Center for Immunization and Respiratory Diseases (NCIRD); Influenza (Flu): Images of Avian Influenza A </a:t>
            </a:r>
            <a:endParaRPr lang="en-US" dirty="0"/>
          </a:p>
          <a:p>
            <a:endParaRPr lang="en-US" dirty="0">
              <a:effectLst/>
            </a:endParaRPr>
          </a:p>
          <a:p>
            <a:r>
              <a:rPr lang="en-US" baseline="0" dirty="0">
                <a:effectLst/>
              </a:rPr>
              <a:t> restrictions: </a:t>
            </a:r>
          </a:p>
          <a:p>
            <a:r>
              <a:rPr lang="en-US" b="1" dirty="0">
                <a:effectLst/>
              </a:rPr>
              <a:t>None</a:t>
            </a:r>
            <a:r>
              <a:rPr lang="en-US" dirty="0">
                <a:effectLst/>
              </a:rPr>
              <a:t> - This image is in the public domain and thus free of any copyright restrictions. As a matter of courtesy we request that the content provider be credited and notified in any public or private usage of this image.</a:t>
            </a:r>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46</a:t>
            </a:fld>
            <a:endParaRPr lang="en-US"/>
          </a:p>
        </p:txBody>
      </p:sp>
    </p:spTree>
    <p:extLst>
      <p:ext uri="{BB962C8B-B14F-4D97-AF65-F5344CB8AC3E}">
        <p14:creationId xmlns:p14="http://schemas.microsoft.com/office/powerpoint/2010/main" val="22998612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Background Image: </a:t>
            </a:r>
          </a:p>
          <a:p>
            <a:r>
              <a:rPr lang="en-US" dirty="0"/>
              <a:t>ID: </a:t>
            </a:r>
            <a:r>
              <a:rPr lang="en-US" dirty="0">
                <a:effectLst/>
              </a:rPr>
              <a:t>15670</a:t>
            </a:r>
            <a:endParaRPr lang="en-US" dirty="0"/>
          </a:p>
          <a:p>
            <a:r>
              <a:rPr lang="en-US" dirty="0">
                <a:effectLst/>
              </a:rPr>
              <a:t>CDC/ Cynthia S. Goldsmith and Thomas Rowe</a:t>
            </a:r>
          </a:p>
          <a:p>
            <a:r>
              <a:rPr lang="en-US" sz="1200" kern="1200" dirty="0">
                <a:solidFill>
                  <a:schemeClr val="tx1"/>
                </a:solidFill>
                <a:effectLst/>
                <a:latin typeface="+mn-lt"/>
                <a:ea typeface="+mn-ea"/>
                <a:cs typeface="+mn-cs"/>
              </a:rPr>
              <a:t>CDC - National Center for Immunization and Respiratory Diseases (NCIRD); Influenza (Flu): Images of Avian Influenza A </a:t>
            </a:r>
            <a:endParaRPr lang="en-US" dirty="0"/>
          </a:p>
          <a:p>
            <a:r>
              <a:rPr lang="en-US" baseline="0" dirty="0">
                <a:effectLst/>
              </a:rPr>
              <a:t> restrictions: </a:t>
            </a:r>
          </a:p>
          <a:p>
            <a:r>
              <a:rPr lang="en-US" b="1" dirty="0">
                <a:effectLst/>
              </a:rPr>
              <a:t>None</a:t>
            </a:r>
            <a:r>
              <a:rPr lang="en-US" dirty="0">
                <a:effectLst/>
              </a:rPr>
              <a:t> - This image is in the public domain and thus free of any copyright restrictions. As a matter of courtesy we request that the content provider be credited and notified in any public or private usage of this image.</a:t>
            </a:r>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47</a:t>
            </a:fld>
            <a:endParaRPr lang="en-US"/>
          </a:p>
        </p:txBody>
      </p:sp>
    </p:spTree>
    <p:extLst>
      <p:ext uri="{BB962C8B-B14F-4D97-AF65-F5344CB8AC3E}">
        <p14:creationId xmlns:p14="http://schemas.microsoft.com/office/powerpoint/2010/main" val="21416434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Background Image: </a:t>
            </a:r>
          </a:p>
          <a:p>
            <a:r>
              <a:rPr lang="en-US" dirty="0"/>
              <a:t>ID: </a:t>
            </a:r>
            <a:r>
              <a:rPr lang="en-US" dirty="0">
                <a:effectLst/>
              </a:rPr>
              <a:t>15670</a:t>
            </a:r>
            <a:endParaRPr lang="en-US" dirty="0"/>
          </a:p>
          <a:p>
            <a:r>
              <a:rPr lang="en-US" dirty="0">
                <a:effectLst/>
              </a:rPr>
              <a:t>CDC/ Cynthia S. Goldsmith and Thomas Rowe</a:t>
            </a:r>
          </a:p>
          <a:p>
            <a:r>
              <a:rPr lang="en-US" sz="1200" kern="1200" dirty="0">
                <a:solidFill>
                  <a:schemeClr val="tx1"/>
                </a:solidFill>
                <a:effectLst/>
                <a:latin typeface="+mn-lt"/>
                <a:ea typeface="+mn-ea"/>
                <a:cs typeface="+mn-cs"/>
              </a:rPr>
              <a:t>CDC - National Center for Immunization and Respiratory Diseases (NCIRD); Influenza (Flu): Images of Avian Influenza A </a:t>
            </a:r>
            <a:endParaRPr lang="en-US" dirty="0"/>
          </a:p>
          <a:p>
            <a:r>
              <a:rPr lang="en-US" baseline="0" dirty="0">
                <a:effectLst/>
              </a:rPr>
              <a:t> restrictions: </a:t>
            </a:r>
          </a:p>
          <a:p>
            <a:r>
              <a:rPr lang="en-US" b="1" dirty="0">
                <a:effectLst/>
              </a:rPr>
              <a:t>None</a:t>
            </a:r>
            <a:r>
              <a:rPr lang="en-US" dirty="0">
                <a:effectLst/>
              </a:rPr>
              <a:t> - This image is in the public domain and thus free of any copyright restrictions. As a matter of courtesy we request that the content provider be credited and notified in any public or private usage of this image.</a:t>
            </a:r>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48</a:t>
            </a:fld>
            <a:endParaRPr lang="en-US"/>
          </a:p>
        </p:txBody>
      </p:sp>
    </p:spTree>
    <p:extLst>
      <p:ext uri="{BB962C8B-B14F-4D97-AF65-F5344CB8AC3E}">
        <p14:creationId xmlns:p14="http://schemas.microsoft.com/office/powerpoint/2010/main" val="23349111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Background Image: </a:t>
            </a:r>
          </a:p>
          <a:p>
            <a:r>
              <a:rPr lang="en-US" dirty="0"/>
              <a:t>ID: </a:t>
            </a:r>
            <a:r>
              <a:rPr lang="en-US" dirty="0">
                <a:effectLst/>
              </a:rPr>
              <a:t>15670</a:t>
            </a:r>
            <a:endParaRPr lang="en-US" dirty="0"/>
          </a:p>
          <a:p>
            <a:r>
              <a:rPr lang="en-US" dirty="0">
                <a:effectLst/>
              </a:rPr>
              <a:t>CDC/ Cynthia S. Goldsmith and Thomas Rowe</a:t>
            </a:r>
          </a:p>
          <a:p>
            <a:r>
              <a:rPr lang="en-US" sz="1200" kern="1200" dirty="0">
                <a:solidFill>
                  <a:schemeClr val="tx1"/>
                </a:solidFill>
                <a:effectLst/>
                <a:latin typeface="+mn-lt"/>
                <a:ea typeface="+mn-ea"/>
                <a:cs typeface="+mn-cs"/>
              </a:rPr>
              <a:t>CDC - National Center for Immunization and Respiratory Diseases (NCIRD); Influenza (Flu): Images of Avian Influenza A </a:t>
            </a:r>
            <a:endParaRPr lang="en-US" dirty="0"/>
          </a:p>
          <a:p>
            <a:endParaRPr lang="en-US" dirty="0">
              <a:effectLst/>
            </a:endParaRPr>
          </a:p>
          <a:p>
            <a:r>
              <a:rPr lang="en-US" baseline="0" dirty="0">
                <a:effectLst/>
              </a:rPr>
              <a:t> restrictions: </a:t>
            </a:r>
          </a:p>
          <a:p>
            <a:r>
              <a:rPr lang="en-US" b="1" dirty="0">
                <a:effectLst/>
              </a:rPr>
              <a:t>None</a:t>
            </a:r>
            <a:r>
              <a:rPr lang="en-US" dirty="0">
                <a:effectLst/>
              </a:rPr>
              <a:t> - This image is in the public domain and thus free of any copyright restrictions. As a matter of courtesy we request that the content provider be credited and notified in any public or private usage of this image.</a:t>
            </a:r>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49</a:t>
            </a:fld>
            <a:endParaRPr lang="en-US"/>
          </a:p>
        </p:txBody>
      </p:sp>
    </p:spTree>
    <p:extLst>
      <p:ext uri="{BB962C8B-B14F-4D97-AF65-F5344CB8AC3E}">
        <p14:creationId xmlns:p14="http://schemas.microsoft.com/office/powerpoint/2010/main" val="42100652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Background Image: </a:t>
            </a:r>
          </a:p>
          <a:p>
            <a:r>
              <a:rPr lang="en-US" dirty="0"/>
              <a:t>ID: </a:t>
            </a:r>
            <a:r>
              <a:rPr lang="en-US" dirty="0">
                <a:effectLst/>
              </a:rPr>
              <a:t>15670</a:t>
            </a:r>
            <a:endParaRPr lang="en-US" dirty="0"/>
          </a:p>
          <a:p>
            <a:r>
              <a:rPr lang="en-US" dirty="0">
                <a:effectLst/>
              </a:rPr>
              <a:t>CDC/ Cynthia S. Goldsmith and Thomas Rowe</a:t>
            </a:r>
          </a:p>
          <a:p>
            <a:r>
              <a:rPr lang="en-US" sz="1200" kern="1200" dirty="0">
                <a:solidFill>
                  <a:schemeClr val="tx1"/>
                </a:solidFill>
                <a:effectLst/>
                <a:latin typeface="+mn-lt"/>
                <a:ea typeface="+mn-ea"/>
                <a:cs typeface="+mn-cs"/>
              </a:rPr>
              <a:t>CDC - National Center for Immunization and Respiratory Diseases (NCIRD); Influenza (Flu): Images of Avian Influenza A </a:t>
            </a:r>
            <a:endParaRPr lang="en-US" dirty="0"/>
          </a:p>
          <a:p>
            <a:endParaRPr lang="en-US" dirty="0">
              <a:effectLst/>
            </a:endParaRPr>
          </a:p>
          <a:p>
            <a:r>
              <a:rPr lang="en-US" baseline="0" dirty="0">
                <a:effectLst/>
              </a:rPr>
              <a:t> restrictions: </a:t>
            </a:r>
          </a:p>
          <a:p>
            <a:r>
              <a:rPr lang="en-US" b="1" dirty="0">
                <a:effectLst/>
              </a:rPr>
              <a:t>None</a:t>
            </a:r>
            <a:r>
              <a:rPr lang="en-US" dirty="0">
                <a:effectLst/>
              </a:rPr>
              <a:t> - This image is in the public domain and thus free of any copyright restrictions. As a matter of courtesy we request that the content provider be credited and notified in any public or private usage of this image.</a:t>
            </a:r>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50</a:t>
            </a:fld>
            <a:endParaRPr lang="en-US"/>
          </a:p>
        </p:txBody>
      </p:sp>
    </p:spTree>
    <p:extLst>
      <p:ext uri="{BB962C8B-B14F-4D97-AF65-F5344CB8AC3E}">
        <p14:creationId xmlns:p14="http://schemas.microsoft.com/office/powerpoint/2010/main" val="28697463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Background Image: </a:t>
            </a:r>
          </a:p>
          <a:p>
            <a:r>
              <a:rPr lang="en-US" dirty="0"/>
              <a:t>ID: </a:t>
            </a:r>
            <a:r>
              <a:rPr lang="en-US" dirty="0">
                <a:effectLst/>
              </a:rPr>
              <a:t>15670</a:t>
            </a:r>
            <a:endParaRPr lang="en-US" dirty="0"/>
          </a:p>
          <a:p>
            <a:r>
              <a:rPr lang="en-US" dirty="0">
                <a:effectLst/>
              </a:rPr>
              <a:t>CDC/ Cynthia S. Goldsmith and Thomas Rowe</a:t>
            </a:r>
          </a:p>
          <a:p>
            <a:r>
              <a:rPr lang="en-US" sz="1200" kern="1200" dirty="0">
                <a:solidFill>
                  <a:schemeClr val="tx1"/>
                </a:solidFill>
                <a:effectLst/>
                <a:latin typeface="+mn-lt"/>
                <a:ea typeface="+mn-ea"/>
                <a:cs typeface="+mn-cs"/>
              </a:rPr>
              <a:t>CDC - National Center for Immunization and Respiratory Diseases (NCIRD); Influenza (Flu): Images of Avian Influenza A </a:t>
            </a:r>
            <a:endParaRPr lang="en-US" dirty="0"/>
          </a:p>
          <a:p>
            <a:r>
              <a:rPr lang="en-US" baseline="0" dirty="0">
                <a:effectLst/>
              </a:rPr>
              <a:t> restrictions: </a:t>
            </a:r>
          </a:p>
          <a:p>
            <a:r>
              <a:rPr lang="en-US" b="1" dirty="0">
                <a:effectLst/>
              </a:rPr>
              <a:t>None</a:t>
            </a:r>
            <a:r>
              <a:rPr lang="en-US" dirty="0">
                <a:effectLst/>
              </a:rPr>
              <a:t> - This image is in the public domain and thus free of any copyright restrictions. As a matter of courtesy we request that the content provider be credited and notified in any public or private usage of this image.</a:t>
            </a:r>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51</a:t>
            </a:fld>
            <a:endParaRPr lang="en-US"/>
          </a:p>
        </p:txBody>
      </p:sp>
    </p:spTree>
    <p:extLst>
      <p:ext uri="{BB962C8B-B14F-4D97-AF65-F5344CB8AC3E}">
        <p14:creationId xmlns:p14="http://schemas.microsoft.com/office/powerpoint/2010/main" val="1737275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 typeface="Arial" panose="020B0604020202020204" pitchFamily="34" charset="0"/>
              <a:buChar char="•"/>
            </a:pPr>
            <a:r>
              <a:rPr lang="en-US" altLang="en-US" dirty="0"/>
              <a:t>Defining an outbreak of A(H7N9) in poultry</a:t>
            </a:r>
          </a:p>
          <a:p>
            <a:pPr marL="171450" indent="-171450">
              <a:buFont typeface="Arial" panose="020B0604020202020204" pitchFamily="34" charset="0"/>
              <a:buChar char="•"/>
            </a:pPr>
            <a:r>
              <a:rPr lang="en-US" altLang="en-US" dirty="0"/>
              <a:t>Engaging stakeholders </a:t>
            </a:r>
          </a:p>
          <a:p>
            <a:pPr lvl="1"/>
            <a:r>
              <a:rPr lang="en-US" altLang="en-US" dirty="0"/>
              <a:t>(Specific steps once an outbreak is detected for both animal and human health authorities)</a:t>
            </a:r>
          </a:p>
          <a:p>
            <a:pPr marL="171450" indent="-171450">
              <a:buFont typeface="Arial" panose="020B0604020202020204" pitchFamily="34" charset="0"/>
              <a:buChar char="•"/>
            </a:pPr>
            <a:r>
              <a:rPr lang="en-US" altLang="en-US" dirty="0"/>
              <a:t>Investigating humans at risk</a:t>
            </a:r>
          </a:p>
          <a:p>
            <a:pPr marL="914400" lvl="1" indent="-457200">
              <a:buFont typeface="Arial" panose="020B0604020202020204" pitchFamily="34" charset="0"/>
              <a:buChar char="•"/>
            </a:pPr>
            <a:r>
              <a:rPr lang="en-US" altLang="en-US" sz="3200" dirty="0"/>
              <a:t>Surveillance</a:t>
            </a:r>
          </a:p>
          <a:p>
            <a:pPr marL="914400" lvl="1" indent="-457200">
              <a:buFont typeface="Arial" panose="020B0604020202020204" pitchFamily="34" charset="0"/>
              <a:buChar char="•"/>
            </a:pPr>
            <a:r>
              <a:rPr lang="en-US" altLang="en-US" sz="3200" dirty="0"/>
              <a:t>Contact tracing</a:t>
            </a:r>
          </a:p>
          <a:p>
            <a:pPr marL="171450" indent="-171450" eaLnBrk="1" hangingPunct="1">
              <a:buFont typeface="Arial" panose="020B0604020202020204" pitchFamily="34" charset="0"/>
              <a:buChar char="•"/>
            </a:pPr>
            <a:r>
              <a:rPr lang="en-US" altLang="en-US" dirty="0"/>
              <a:t>Ending response</a:t>
            </a:r>
          </a:p>
          <a:p>
            <a:pPr marL="171450" indent="-171450" eaLnBrk="1" hangingPunct="1">
              <a:buFont typeface="Arial" panose="020B0604020202020204" pitchFamily="34" charset="0"/>
              <a:buChar char="•"/>
            </a:pPr>
            <a:r>
              <a:rPr lang="en-US" altLang="en-US" dirty="0"/>
              <a:t>Summary</a:t>
            </a:r>
          </a:p>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4</a:t>
            </a:fld>
            <a:endParaRPr lang="en-US"/>
          </a:p>
        </p:txBody>
      </p:sp>
    </p:spTree>
    <p:extLst>
      <p:ext uri="{BB962C8B-B14F-4D97-AF65-F5344CB8AC3E}">
        <p14:creationId xmlns:p14="http://schemas.microsoft.com/office/powerpoint/2010/main" val="10096504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Background Image: </a:t>
            </a:r>
          </a:p>
          <a:p>
            <a:r>
              <a:rPr lang="en-US" dirty="0"/>
              <a:t>ID: </a:t>
            </a:r>
            <a:r>
              <a:rPr lang="en-US" dirty="0">
                <a:effectLst/>
              </a:rPr>
              <a:t>15670</a:t>
            </a:r>
            <a:endParaRPr lang="en-US" dirty="0"/>
          </a:p>
          <a:p>
            <a:r>
              <a:rPr lang="en-US" dirty="0">
                <a:effectLst/>
              </a:rPr>
              <a:t>CDC/ Cynthia S. Goldsmith and Thomas Rowe</a:t>
            </a:r>
          </a:p>
          <a:p>
            <a:r>
              <a:rPr lang="en-US" sz="1200" kern="1200" dirty="0">
                <a:solidFill>
                  <a:schemeClr val="tx1"/>
                </a:solidFill>
                <a:effectLst/>
                <a:latin typeface="+mn-lt"/>
                <a:ea typeface="+mn-ea"/>
                <a:cs typeface="+mn-cs"/>
              </a:rPr>
              <a:t>CDC - National Center for Immunization and Respiratory Diseases (NCIRD); Influenza (Flu): Images of Avian Influenza A </a:t>
            </a:r>
            <a:endParaRPr lang="en-US" dirty="0"/>
          </a:p>
          <a:p>
            <a:endParaRPr lang="en-US" dirty="0">
              <a:effectLst/>
            </a:endParaRPr>
          </a:p>
          <a:p>
            <a:r>
              <a:rPr lang="en-US" baseline="0" dirty="0">
                <a:effectLst/>
              </a:rPr>
              <a:t> restrictions: </a:t>
            </a:r>
          </a:p>
          <a:p>
            <a:r>
              <a:rPr lang="en-US" b="1" dirty="0">
                <a:effectLst/>
              </a:rPr>
              <a:t>None</a:t>
            </a:r>
            <a:r>
              <a:rPr lang="en-US" dirty="0">
                <a:effectLst/>
              </a:rPr>
              <a:t> - This image is in the public domain and thus free of any copyright restrictions. As a matter of courtesy we request that the content provider be credited and notified in any public or private usage of this image.</a:t>
            </a:r>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52</a:t>
            </a:fld>
            <a:endParaRPr lang="en-US"/>
          </a:p>
        </p:txBody>
      </p:sp>
    </p:spTree>
    <p:extLst>
      <p:ext uri="{BB962C8B-B14F-4D97-AF65-F5344CB8AC3E}">
        <p14:creationId xmlns:p14="http://schemas.microsoft.com/office/powerpoint/2010/main" val="13561921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54</a:t>
            </a:fld>
            <a:endParaRPr lang="en-US"/>
          </a:p>
        </p:txBody>
      </p:sp>
    </p:spTree>
    <p:extLst>
      <p:ext uri="{BB962C8B-B14F-4D97-AF65-F5344CB8AC3E}">
        <p14:creationId xmlns:p14="http://schemas.microsoft.com/office/powerpoint/2010/main" val="3613392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negative laboratory</a:t>
            </a:r>
            <a:r>
              <a:rPr lang="en-US" baseline="0" dirty="0"/>
              <a:t> results </a:t>
            </a:r>
            <a:r>
              <a:rPr lang="en-US" dirty="0"/>
              <a:t>and no other ILI or bird cases, then can stop the response surveillance.</a:t>
            </a:r>
          </a:p>
          <a:p>
            <a:r>
              <a:rPr lang="en-US" dirty="0"/>
              <a:t>If positive laboratory</a:t>
            </a:r>
            <a:r>
              <a:rPr lang="en-US" baseline="0" dirty="0"/>
              <a:t> results</a:t>
            </a:r>
            <a:r>
              <a:rPr lang="en-US" dirty="0"/>
              <a:t>, then reset the clock and restart the response surveillance protocol. </a:t>
            </a:r>
          </a:p>
        </p:txBody>
      </p:sp>
      <p:sp>
        <p:nvSpPr>
          <p:cNvPr id="4" name="Slide Number Placeholder 3"/>
          <p:cNvSpPr>
            <a:spLocks noGrp="1"/>
          </p:cNvSpPr>
          <p:nvPr>
            <p:ph type="sldNum" sz="quarter" idx="10"/>
          </p:nvPr>
        </p:nvSpPr>
        <p:spPr/>
        <p:txBody>
          <a:bodyPr/>
          <a:lstStyle/>
          <a:p>
            <a:fld id="{CFFD42C0-7943-494E-B8BD-92EE9084E6F0}" type="slidenum">
              <a:rPr lang="en-US" smtClean="0"/>
              <a:t>55</a:t>
            </a:fld>
            <a:endParaRPr lang="en-US"/>
          </a:p>
        </p:txBody>
      </p:sp>
    </p:spTree>
    <p:extLst>
      <p:ext uri="{BB962C8B-B14F-4D97-AF65-F5344CB8AC3E}">
        <p14:creationId xmlns:p14="http://schemas.microsoft.com/office/powerpoint/2010/main" val="32914737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negative laboratory</a:t>
            </a:r>
            <a:r>
              <a:rPr lang="en-US" baseline="0" dirty="0"/>
              <a:t> results </a:t>
            </a:r>
            <a:r>
              <a:rPr lang="en-US" dirty="0"/>
              <a:t>and no other ILI or bird cases, then can stop the response surveillance.</a:t>
            </a:r>
          </a:p>
          <a:p>
            <a:r>
              <a:rPr lang="en-US" dirty="0"/>
              <a:t>If positive laboratory</a:t>
            </a:r>
            <a:r>
              <a:rPr lang="en-US" baseline="0" dirty="0"/>
              <a:t> results</a:t>
            </a:r>
            <a:r>
              <a:rPr lang="en-US" dirty="0"/>
              <a:t>, then reset the clock and restart the response surveillance protocol. </a:t>
            </a:r>
          </a:p>
        </p:txBody>
      </p:sp>
      <p:sp>
        <p:nvSpPr>
          <p:cNvPr id="4" name="Slide Number Placeholder 3"/>
          <p:cNvSpPr>
            <a:spLocks noGrp="1"/>
          </p:cNvSpPr>
          <p:nvPr>
            <p:ph type="sldNum" sz="quarter" idx="10"/>
          </p:nvPr>
        </p:nvSpPr>
        <p:spPr/>
        <p:txBody>
          <a:bodyPr/>
          <a:lstStyle/>
          <a:p>
            <a:fld id="{CFFD42C0-7943-494E-B8BD-92EE9084E6F0}" type="slidenum">
              <a:rPr lang="en-US" smtClean="0"/>
              <a:t>56</a:t>
            </a:fld>
            <a:endParaRPr lang="en-US"/>
          </a:p>
        </p:txBody>
      </p:sp>
    </p:spTree>
    <p:extLst>
      <p:ext uri="{BB962C8B-B14F-4D97-AF65-F5344CB8AC3E}">
        <p14:creationId xmlns:p14="http://schemas.microsoft.com/office/powerpoint/2010/main" val="28574775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a:t>When number of cases in persons or birds are too large or over too large an area or both over a short time, must consider that the outbreak cannot be contained and consider changing the response.</a:t>
            </a:r>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When small number of cases over a contiguous area, probably should continue response surveillance protocol.</a:t>
            </a:r>
          </a:p>
          <a:p>
            <a:pPr marL="171450" lvl="0"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When many cases over a large area over a long time, but each case is isolated, probably should continue response surveillance protocol. </a:t>
            </a:r>
          </a:p>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57</a:t>
            </a:fld>
            <a:endParaRPr lang="en-US"/>
          </a:p>
        </p:txBody>
      </p:sp>
    </p:spTree>
    <p:extLst>
      <p:ext uri="{BB962C8B-B14F-4D97-AF65-F5344CB8AC3E}">
        <p14:creationId xmlns:p14="http://schemas.microsoft.com/office/powerpoint/2010/main" val="24252769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Background Image: </a:t>
            </a:r>
          </a:p>
          <a:p>
            <a:r>
              <a:rPr lang="en-US" dirty="0"/>
              <a:t>ID: </a:t>
            </a:r>
            <a:r>
              <a:rPr lang="en-US" dirty="0">
                <a:effectLst/>
              </a:rPr>
              <a:t>15670</a:t>
            </a:r>
            <a:endParaRPr lang="en-US" dirty="0"/>
          </a:p>
          <a:p>
            <a:r>
              <a:rPr lang="en-US" dirty="0">
                <a:effectLst/>
              </a:rPr>
              <a:t>CDC/ Cynthia S. Goldsmith and Thomas Rowe</a:t>
            </a:r>
          </a:p>
          <a:p>
            <a:r>
              <a:rPr lang="en-US" sz="1200" kern="1200" dirty="0">
                <a:solidFill>
                  <a:schemeClr val="tx1"/>
                </a:solidFill>
                <a:effectLst/>
                <a:latin typeface="+mn-lt"/>
                <a:ea typeface="+mn-ea"/>
                <a:cs typeface="+mn-cs"/>
              </a:rPr>
              <a:t>CDC - National Center for Immunization and Respiratory Diseases (NCIRD); Influenza (Flu): Images of Avian Influenza A </a:t>
            </a:r>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59</a:t>
            </a:fld>
            <a:endParaRPr lang="en-US"/>
          </a:p>
        </p:txBody>
      </p:sp>
    </p:spTree>
    <p:extLst>
      <p:ext uri="{BB962C8B-B14F-4D97-AF65-F5344CB8AC3E}">
        <p14:creationId xmlns:p14="http://schemas.microsoft.com/office/powerpoint/2010/main" val="41757604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Background Image: </a:t>
            </a:r>
          </a:p>
          <a:p>
            <a:r>
              <a:rPr lang="en-US" dirty="0"/>
              <a:t>ID: </a:t>
            </a:r>
            <a:r>
              <a:rPr lang="en-US" dirty="0">
                <a:effectLst/>
              </a:rPr>
              <a:t>15670</a:t>
            </a:r>
            <a:endParaRPr lang="en-US" dirty="0"/>
          </a:p>
          <a:p>
            <a:r>
              <a:rPr lang="en-US" dirty="0">
                <a:effectLst/>
              </a:rPr>
              <a:t>CDC/ Cynthia S. Goldsmith and Thomas Rowe</a:t>
            </a:r>
          </a:p>
          <a:p>
            <a:r>
              <a:rPr lang="en-US" sz="1200" kern="1200" dirty="0">
                <a:solidFill>
                  <a:schemeClr val="tx1"/>
                </a:solidFill>
                <a:effectLst/>
                <a:latin typeface="+mn-lt"/>
                <a:ea typeface="+mn-ea"/>
                <a:cs typeface="+mn-cs"/>
              </a:rPr>
              <a:t>CDC - National Center for Immunization and Respiratory Diseases (NCIRD); Influenza (Flu): Images of Avian Influenza A </a:t>
            </a:r>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60</a:t>
            </a:fld>
            <a:endParaRPr lang="en-US"/>
          </a:p>
        </p:txBody>
      </p:sp>
    </p:spTree>
    <p:extLst>
      <p:ext uri="{BB962C8B-B14F-4D97-AF65-F5344CB8AC3E}">
        <p14:creationId xmlns:p14="http://schemas.microsoft.com/office/powerpoint/2010/main" val="1365164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5</a:t>
            </a:fld>
            <a:endParaRPr lang="en-US"/>
          </a:p>
        </p:txBody>
      </p:sp>
    </p:spTree>
    <p:extLst>
      <p:ext uri="{BB962C8B-B14F-4D97-AF65-F5344CB8AC3E}">
        <p14:creationId xmlns:p14="http://schemas.microsoft.com/office/powerpoint/2010/main" val="2088184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6</a:t>
            </a:fld>
            <a:endParaRPr lang="en-US"/>
          </a:p>
        </p:txBody>
      </p:sp>
    </p:spTree>
    <p:extLst>
      <p:ext uri="{BB962C8B-B14F-4D97-AF65-F5344CB8AC3E}">
        <p14:creationId xmlns:p14="http://schemas.microsoft.com/office/powerpoint/2010/main" val="4062618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8</a:t>
            </a:fld>
            <a:endParaRPr lang="en-US"/>
          </a:p>
        </p:txBody>
      </p:sp>
    </p:spTree>
    <p:extLst>
      <p:ext uri="{BB962C8B-B14F-4D97-AF65-F5344CB8AC3E}">
        <p14:creationId xmlns:p14="http://schemas.microsoft.com/office/powerpoint/2010/main" val="3604689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a:t>
            </a:r>
            <a:r>
              <a:rPr lang="en-US" baseline="0" dirty="0"/>
              <a:t> </a:t>
            </a:r>
            <a:r>
              <a:rPr lang="en-US" dirty="0">
                <a:effectLst/>
              </a:rPr>
              <a:t>CDC/ Eric </a:t>
            </a:r>
            <a:r>
              <a:rPr lang="en-US" dirty="0" err="1">
                <a:effectLst/>
              </a:rPr>
              <a:t>Grafman</a:t>
            </a:r>
            <a:endParaRPr lang="en-US" dirty="0">
              <a:effectLst/>
            </a:endParaRPr>
          </a:p>
          <a:p>
            <a:r>
              <a:rPr lang="en-US" dirty="0">
                <a:effectLst/>
              </a:rPr>
              <a:t>Copy Restrictions:  </a:t>
            </a:r>
            <a:r>
              <a:rPr lang="en-US" b="1" dirty="0">
                <a:effectLst/>
              </a:rPr>
              <a:t>None</a:t>
            </a:r>
            <a:r>
              <a:rPr lang="en-US" dirty="0">
                <a:effectLst/>
              </a:rPr>
              <a:t> - This image is in the public domain and thus free of any copyright restrictions. As a matter of courtesy we request that the content provider be credited and notified in any public or private usage of this image.</a:t>
            </a:r>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9</a:t>
            </a:fld>
            <a:endParaRPr lang="en-US"/>
          </a:p>
        </p:txBody>
      </p:sp>
    </p:spTree>
    <p:extLst>
      <p:ext uri="{BB962C8B-B14F-4D97-AF65-F5344CB8AC3E}">
        <p14:creationId xmlns:p14="http://schemas.microsoft.com/office/powerpoint/2010/main" val="3459949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a:t>
            </a:r>
            <a:r>
              <a:rPr lang="en-US" baseline="0" dirty="0"/>
              <a:t> </a:t>
            </a:r>
            <a:r>
              <a:rPr lang="en-US" dirty="0">
                <a:effectLst/>
              </a:rPr>
              <a:t>CDC/ </a:t>
            </a:r>
            <a:r>
              <a:rPr lang="en-US" dirty="0" err="1">
                <a:effectLst/>
              </a:rPr>
              <a:t>Shuqing</a:t>
            </a:r>
            <a:r>
              <a:rPr lang="en-US" dirty="0">
                <a:effectLst/>
              </a:rPr>
              <a:t> Zhao, China</a:t>
            </a:r>
          </a:p>
          <a:p>
            <a:r>
              <a:rPr lang="en-US" dirty="0">
                <a:effectLst/>
              </a:rPr>
              <a:t>Copyright restrictions:</a:t>
            </a:r>
            <a:r>
              <a:rPr lang="en-US" baseline="0" dirty="0">
                <a:effectLst/>
              </a:rPr>
              <a:t>  </a:t>
            </a:r>
            <a:r>
              <a:rPr lang="en-US" b="1" dirty="0">
                <a:effectLst/>
              </a:rPr>
              <a:t>None</a:t>
            </a:r>
            <a:r>
              <a:rPr lang="en-US" dirty="0">
                <a:effectLst/>
              </a:rPr>
              <a:t> - This image is in the public domain and thus free of any copyright restrictions. As a matter of courtesy we request that the content provider be credited and notified in any public or private usage of this image.</a:t>
            </a:r>
            <a:endParaRPr lang="en-US" dirty="0"/>
          </a:p>
        </p:txBody>
      </p:sp>
      <p:sp>
        <p:nvSpPr>
          <p:cNvPr id="4" name="Slide Number Placeholder 3"/>
          <p:cNvSpPr>
            <a:spLocks noGrp="1"/>
          </p:cNvSpPr>
          <p:nvPr>
            <p:ph type="sldNum" sz="quarter" idx="10"/>
          </p:nvPr>
        </p:nvSpPr>
        <p:spPr/>
        <p:txBody>
          <a:bodyPr/>
          <a:lstStyle/>
          <a:p>
            <a:fld id="{CFFD42C0-7943-494E-B8BD-92EE9084E6F0}" type="slidenum">
              <a:rPr lang="en-US" smtClean="0"/>
              <a:t>10</a:t>
            </a:fld>
            <a:endParaRPr lang="en-US"/>
          </a:p>
        </p:txBody>
      </p:sp>
    </p:spTree>
    <p:extLst>
      <p:ext uri="{BB962C8B-B14F-4D97-AF65-F5344CB8AC3E}">
        <p14:creationId xmlns:p14="http://schemas.microsoft.com/office/powerpoint/2010/main" val="18389642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chemeClr val="tx2">
            <a:lumMod val="50000"/>
            <a:alpha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04694" y="4467097"/>
            <a:ext cx="5047423" cy="1162051"/>
          </a:xfrm>
          <a:prstGeom prst="rect">
            <a:avLst/>
          </a:prstGeom>
        </p:spPr>
        <p:txBody>
          <a:bodyPr lIns="91416" tIns="45708" rIns="91416" bIns="45708" anchor="b"/>
          <a:lstStyle>
            <a:lvl1pPr algn="l">
              <a:defRPr sz="3600" b="1" baseline="0">
                <a:solidFill>
                  <a:schemeClr val="bg2"/>
                </a:solidFill>
                <a:effectLst/>
                <a:latin typeface="Calibri" pitchFamily="34" charset="0"/>
              </a:defRPr>
            </a:lvl1pPr>
          </a:lstStyle>
          <a:p>
            <a:endParaRPr lang="en-US" dirty="0"/>
          </a:p>
        </p:txBody>
      </p:sp>
      <p:sp>
        <p:nvSpPr>
          <p:cNvPr id="5" name="Text Placeholder 2"/>
          <p:cNvSpPr>
            <a:spLocks noGrp="1"/>
          </p:cNvSpPr>
          <p:nvPr>
            <p:ph type="body" idx="1"/>
          </p:nvPr>
        </p:nvSpPr>
        <p:spPr>
          <a:xfrm>
            <a:off x="3704692" y="5900928"/>
            <a:ext cx="5047424" cy="568325"/>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047" indent="0">
              <a:buNone/>
              <a:defRPr sz="1800">
                <a:solidFill>
                  <a:schemeClr val="tx1">
                    <a:tint val="75000"/>
                  </a:schemeClr>
                </a:solidFill>
              </a:defRPr>
            </a:lvl2pPr>
            <a:lvl3pPr marL="914108" indent="0">
              <a:buNone/>
              <a:defRPr sz="1600">
                <a:solidFill>
                  <a:schemeClr val="tx1">
                    <a:tint val="75000"/>
                  </a:schemeClr>
                </a:solidFill>
              </a:defRPr>
            </a:lvl3pPr>
            <a:lvl4pPr marL="1371158" indent="0">
              <a:buNone/>
              <a:defRPr sz="1400">
                <a:solidFill>
                  <a:schemeClr val="tx1">
                    <a:tint val="75000"/>
                  </a:schemeClr>
                </a:solidFill>
              </a:defRPr>
            </a:lvl4pPr>
            <a:lvl5pPr marL="1828213" indent="0">
              <a:buNone/>
              <a:defRPr sz="1400">
                <a:solidFill>
                  <a:schemeClr val="tx1">
                    <a:tint val="75000"/>
                  </a:schemeClr>
                </a:solidFill>
              </a:defRPr>
            </a:lvl5pPr>
            <a:lvl6pPr marL="2285259" indent="0">
              <a:buNone/>
              <a:defRPr sz="1400">
                <a:solidFill>
                  <a:schemeClr val="tx1">
                    <a:tint val="75000"/>
                  </a:schemeClr>
                </a:solidFill>
              </a:defRPr>
            </a:lvl6pPr>
            <a:lvl7pPr marL="2742306" indent="0">
              <a:buNone/>
              <a:defRPr sz="1400">
                <a:solidFill>
                  <a:schemeClr val="tx1">
                    <a:tint val="75000"/>
                  </a:schemeClr>
                </a:solidFill>
              </a:defRPr>
            </a:lvl7pPr>
            <a:lvl8pPr marL="3199360" indent="0">
              <a:buNone/>
              <a:defRPr sz="1400">
                <a:solidFill>
                  <a:schemeClr val="tx1">
                    <a:tint val="75000"/>
                  </a:schemeClr>
                </a:solidFill>
              </a:defRPr>
            </a:lvl8pPr>
            <a:lvl9pPr marL="3656411" indent="0">
              <a:buNone/>
              <a:defRPr sz="1400">
                <a:solidFill>
                  <a:schemeClr val="tx1">
                    <a:tint val="75000"/>
                  </a:schemeClr>
                </a:solidFill>
              </a:defRPr>
            </a:lvl9pPr>
          </a:lstStyle>
          <a:p>
            <a:pPr lvl="0"/>
            <a:endParaRPr lang="en-US" dirty="0"/>
          </a:p>
        </p:txBody>
      </p:sp>
      <p:pic>
        <p:nvPicPr>
          <p:cNvPr id="4" name="Picture 6" descr="http://www.cdc.gov/flu/images/h1n1/3D_Influenza/3D_Influenza_transparent_no_key_full_lrg2.gif"/>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47107"/>
          <a:stretch/>
        </p:blipFill>
        <p:spPr bwMode="auto">
          <a:xfrm rot="5400000">
            <a:off x="-1750376" y="1528743"/>
            <a:ext cx="7394093" cy="3920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5255999"/>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rmAutofit/>
          </a:bodyPr>
          <a:lstStyle>
            <a:lvl1pPr>
              <a:defRPr lang="en-US" sz="2400"/>
            </a:lvl1pPr>
          </a:lstStyle>
          <a:p>
            <a:pPr lvl="0">
              <a:lnSpc>
                <a:spcPct val="100000"/>
              </a:lnSpc>
            </a:pPr>
            <a:r>
              <a:rPr lang="en-US"/>
              <a:t>Click to edit Master title style</a:t>
            </a:r>
          </a:p>
        </p:txBody>
      </p:sp>
      <p:sp>
        <p:nvSpPr>
          <p:cNvPr id="3" name="Content Placeholder 2"/>
          <p:cNvSpPr>
            <a:spLocks noGrp="1"/>
          </p:cNvSpPr>
          <p:nvPr>
            <p:ph sz="half" idx="1"/>
          </p:nvPr>
        </p:nvSpPr>
        <p:spPr>
          <a:xfrm>
            <a:off x="457200" y="1728215"/>
            <a:ext cx="4038600" cy="3394075"/>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728215"/>
            <a:ext cx="4038600" cy="3394075"/>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p:cNvSpPr>
            <a:spLocks noGrp="1"/>
          </p:cNvSpPr>
          <p:nvPr>
            <p:ph type="dt" sz="half" idx="10"/>
          </p:nvPr>
        </p:nvSpPr>
        <p:spPr/>
        <p:txBody>
          <a:bodyPr/>
          <a:lstStyle/>
          <a:p>
            <a:r>
              <a:rPr lang="en-US" dirty="0"/>
              <a:t>‹#›</a:t>
            </a:r>
          </a:p>
        </p:txBody>
      </p:sp>
    </p:spTree>
    <p:extLst>
      <p:ext uri="{BB962C8B-B14F-4D97-AF65-F5344CB8AC3E}">
        <p14:creationId xmlns:p14="http://schemas.microsoft.com/office/powerpoint/2010/main" val="657194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382" y="482541"/>
            <a:ext cx="8543418" cy="564483"/>
          </a:xfrm>
        </p:spPr>
        <p:txBody>
          <a:bodyPr anchor="t">
            <a:normAutofit/>
          </a:bodyPr>
          <a:lstStyle>
            <a:lvl1pPr>
              <a:defRPr sz="2000"/>
            </a:lvl1pPr>
          </a:lstStyle>
          <a:p>
            <a:r>
              <a:rPr lang="en-US" dirty="0"/>
              <a:t>Click to edit Master title style</a:t>
            </a:r>
          </a:p>
        </p:txBody>
      </p:sp>
      <p:sp>
        <p:nvSpPr>
          <p:cNvPr id="7" name="Picture Placeholder 6"/>
          <p:cNvSpPr>
            <a:spLocks noGrp="1"/>
          </p:cNvSpPr>
          <p:nvPr>
            <p:ph type="pic" sz="quarter" idx="10"/>
          </p:nvPr>
        </p:nvSpPr>
        <p:spPr>
          <a:xfrm>
            <a:off x="142876" y="1138767"/>
            <a:ext cx="8856663" cy="5217584"/>
          </a:xfrm>
        </p:spPr>
        <p:txBody>
          <a:bodyPr>
            <a:normAutofit/>
          </a:bodyPr>
          <a:lstStyle>
            <a:lvl1pPr>
              <a:defRPr sz="1600">
                <a:latin typeface="Arial" panose="020B0604020202020204" pitchFamily="34" charset="0"/>
                <a:cs typeface="Arial" panose="020B0604020202020204" pitchFamily="34" charset="0"/>
              </a:defRPr>
            </a:lvl1pPr>
          </a:lstStyle>
          <a:p>
            <a:endParaRPr lang="en-US" dirty="0"/>
          </a:p>
        </p:txBody>
      </p:sp>
      <p:sp>
        <p:nvSpPr>
          <p:cNvPr id="8" name="Date Placeholder 7"/>
          <p:cNvSpPr>
            <a:spLocks noGrp="1"/>
          </p:cNvSpPr>
          <p:nvPr>
            <p:ph type="dt" sz="half" idx="11"/>
          </p:nvPr>
        </p:nvSpPr>
        <p:spPr/>
        <p:txBody>
          <a:bodyPr/>
          <a:lstStyle/>
          <a:p>
            <a:r>
              <a:rPr lang="en-US" dirty="0"/>
              <a:t>‹#›</a:t>
            </a:r>
          </a:p>
        </p:txBody>
      </p:sp>
    </p:spTree>
    <p:extLst>
      <p:ext uri="{BB962C8B-B14F-4D97-AF65-F5344CB8AC3E}">
        <p14:creationId xmlns:p14="http://schemas.microsoft.com/office/powerpoint/2010/main" val="1084106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dirty="0"/>
              <a:t>‹#›</a:t>
            </a:r>
          </a:p>
        </p:txBody>
      </p:sp>
    </p:spTree>
    <p:extLst>
      <p:ext uri="{BB962C8B-B14F-4D97-AF65-F5344CB8AC3E}">
        <p14:creationId xmlns:p14="http://schemas.microsoft.com/office/powerpoint/2010/main" val="841985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color_background">
    <p:bg>
      <p:bgPr>
        <a:solidFill>
          <a:schemeClr val="tx1">
            <a:lumMod val="50000"/>
            <a:alpha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04694" y="4467097"/>
            <a:ext cx="5047423" cy="1162051"/>
          </a:xfrm>
          <a:prstGeom prst="rect">
            <a:avLst/>
          </a:prstGeom>
        </p:spPr>
        <p:txBody>
          <a:bodyPr lIns="91416" tIns="45708" rIns="91416" bIns="45708" anchor="b"/>
          <a:lstStyle>
            <a:lvl1pPr algn="l">
              <a:defRPr sz="3600" b="1" baseline="0">
                <a:solidFill>
                  <a:schemeClr val="bg2"/>
                </a:solidFill>
                <a:effectLst/>
                <a:latin typeface="Calibri" pitchFamily="34" charset="0"/>
              </a:defRPr>
            </a:lvl1pPr>
          </a:lstStyle>
          <a:p>
            <a:endParaRPr lang="en-US" dirty="0"/>
          </a:p>
        </p:txBody>
      </p:sp>
      <p:sp>
        <p:nvSpPr>
          <p:cNvPr id="5" name="Text Placeholder 2"/>
          <p:cNvSpPr>
            <a:spLocks noGrp="1"/>
          </p:cNvSpPr>
          <p:nvPr>
            <p:ph type="body" idx="1"/>
          </p:nvPr>
        </p:nvSpPr>
        <p:spPr>
          <a:xfrm>
            <a:off x="3704692" y="5900928"/>
            <a:ext cx="5047424" cy="568325"/>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047" indent="0">
              <a:buNone/>
              <a:defRPr sz="1800">
                <a:solidFill>
                  <a:schemeClr val="tx1">
                    <a:tint val="75000"/>
                  </a:schemeClr>
                </a:solidFill>
              </a:defRPr>
            </a:lvl2pPr>
            <a:lvl3pPr marL="914108" indent="0">
              <a:buNone/>
              <a:defRPr sz="1600">
                <a:solidFill>
                  <a:schemeClr val="tx1">
                    <a:tint val="75000"/>
                  </a:schemeClr>
                </a:solidFill>
              </a:defRPr>
            </a:lvl3pPr>
            <a:lvl4pPr marL="1371158" indent="0">
              <a:buNone/>
              <a:defRPr sz="1400">
                <a:solidFill>
                  <a:schemeClr val="tx1">
                    <a:tint val="75000"/>
                  </a:schemeClr>
                </a:solidFill>
              </a:defRPr>
            </a:lvl4pPr>
            <a:lvl5pPr marL="1828213" indent="0">
              <a:buNone/>
              <a:defRPr sz="1400">
                <a:solidFill>
                  <a:schemeClr val="tx1">
                    <a:tint val="75000"/>
                  </a:schemeClr>
                </a:solidFill>
              </a:defRPr>
            </a:lvl5pPr>
            <a:lvl6pPr marL="2285259" indent="0">
              <a:buNone/>
              <a:defRPr sz="1400">
                <a:solidFill>
                  <a:schemeClr val="tx1">
                    <a:tint val="75000"/>
                  </a:schemeClr>
                </a:solidFill>
              </a:defRPr>
            </a:lvl6pPr>
            <a:lvl7pPr marL="2742306" indent="0">
              <a:buNone/>
              <a:defRPr sz="1400">
                <a:solidFill>
                  <a:schemeClr val="tx1">
                    <a:tint val="75000"/>
                  </a:schemeClr>
                </a:solidFill>
              </a:defRPr>
            </a:lvl7pPr>
            <a:lvl8pPr marL="3199360" indent="0">
              <a:buNone/>
              <a:defRPr sz="1400">
                <a:solidFill>
                  <a:schemeClr val="tx1">
                    <a:tint val="75000"/>
                  </a:schemeClr>
                </a:solidFill>
              </a:defRPr>
            </a:lvl8pPr>
            <a:lvl9pPr marL="3656411" indent="0">
              <a:buNone/>
              <a:defRPr sz="1400">
                <a:solidFill>
                  <a:schemeClr val="tx1">
                    <a:tint val="75000"/>
                  </a:schemeClr>
                </a:solidFill>
              </a:defRPr>
            </a:lvl9pPr>
          </a:lstStyle>
          <a:p>
            <a:pPr lvl="0"/>
            <a:endParaRPr lang="en-US" dirty="0"/>
          </a:p>
        </p:txBody>
      </p:sp>
      <p:pic>
        <p:nvPicPr>
          <p:cNvPr id="4" name="Picture 6" descr="http://www.cdc.gov/flu/images/h1n1/3D_Influenza/3D_Influenza_transparent_no_key_full_lrg2.gif"/>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47107"/>
          <a:stretch/>
        </p:blipFill>
        <p:spPr bwMode="auto">
          <a:xfrm rot="5400000">
            <a:off x="-1750376" y="1528743"/>
            <a:ext cx="7394093" cy="3920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03992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lor_background">
    <p:bg>
      <p:bgPr>
        <a:solidFill>
          <a:schemeClr val="tx1">
            <a:lumMod val="50000"/>
            <a:alpha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04694" y="4467097"/>
            <a:ext cx="5047423" cy="1162051"/>
          </a:xfrm>
          <a:prstGeom prst="rect">
            <a:avLst/>
          </a:prstGeom>
        </p:spPr>
        <p:txBody>
          <a:bodyPr lIns="91416" tIns="45708" rIns="91416" bIns="45708" anchor="b"/>
          <a:lstStyle>
            <a:lvl1pPr algn="l">
              <a:defRPr sz="3600" b="1" baseline="0">
                <a:solidFill>
                  <a:schemeClr val="bg2"/>
                </a:solidFill>
                <a:effectLst/>
                <a:latin typeface="Calibri" pitchFamily="34" charset="0"/>
              </a:defRPr>
            </a:lvl1pPr>
          </a:lstStyle>
          <a:p>
            <a:endParaRPr lang="en-US" dirty="0"/>
          </a:p>
        </p:txBody>
      </p:sp>
      <p:sp>
        <p:nvSpPr>
          <p:cNvPr id="5" name="Text Placeholder 2"/>
          <p:cNvSpPr>
            <a:spLocks noGrp="1"/>
          </p:cNvSpPr>
          <p:nvPr>
            <p:ph type="body" idx="1"/>
          </p:nvPr>
        </p:nvSpPr>
        <p:spPr>
          <a:xfrm>
            <a:off x="3704692" y="5900928"/>
            <a:ext cx="5047424" cy="568325"/>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047" indent="0">
              <a:buNone/>
              <a:defRPr sz="1800">
                <a:solidFill>
                  <a:schemeClr val="tx1">
                    <a:tint val="75000"/>
                  </a:schemeClr>
                </a:solidFill>
              </a:defRPr>
            </a:lvl2pPr>
            <a:lvl3pPr marL="914108" indent="0">
              <a:buNone/>
              <a:defRPr sz="1600">
                <a:solidFill>
                  <a:schemeClr val="tx1">
                    <a:tint val="75000"/>
                  </a:schemeClr>
                </a:solidFill>
              </a:defRPr>
            </a:lvl3pPr>
            <a:lvl4pPr marL="1371158" indent="0">
              <a:buNone/>
              <a:defRPr sz="1400">
                <a:solidFill>
                  <a:schemeClr val="tx1">
                    <a:tint val="75000"/>
                  </a:schemeClr>
                </a:solidFill>
              </a:defRPr>
            </a:lvl4pPr>
            <a:lvl5pPr marL="1828213" indent="0">
              <a:buNone/>
              <a:defRPr sz="1400">
                <a:solidFill>
                  <a:schemeClr val="tx1">
                    <a:tint val="75000"/>
                  </a:schemeClr>
                </a:solidFill>
              </a:defRPr>
            </a:lvl5pPr>
            <a:lvl6pPr marL="2285259" indent="0">
              <a:buNone/>
              <a:defRPr sz="1400">
                <a:solidFill>
                  <a:schemeClr val="tx1">
                    <a:tint val="75000"/>
                  </a:schemeClr>
                </a:solidFill>
              </a:defRPr>
            </a:lvl6pPr>
            <a:lvl7pPr marL="2742306" indent="0">
              <a:buNone/>
              <a:defRPr sz="1400">
                <a:solidFill>
                  <a:schemeClr val="tx1">
                    <a:tint val="75000"/>
                  </a:schemeClr>
                </a:solidFill>
              </a:defRPr>
            </a:lvl7pPr>
            <a:lvl8pPr marL="3199360" indent="0">
              <a:buNone/>
              <a:defRPr sz="1400">
                <a:solidFill>
                  <a:schemeClr val="tx1">
                    <a:tint val="75000"/>
                  </a:schemeClr>
                </a:solidFill>
              </a:defRPr>
            </a:lvl8pPr>
            <a:lvl9pPr marL="3656411" indent="0">
              <a:buNone/>
              <a:defRPr sz="1400">
                <a:solidFill>
                  <a:schemeClr val="tx1">
                    <a:tint val="75000"/>
                  </a:schemeClr>
                </a:solidFill>
              </a:defRPr>
            </a:lvl9pPr>
          </a:lstStyle>
          <a:p>
            <a:pPr lvl="0"/>
            <a:endParaRPr lang="en-US" dirty="0"/>
          </a:p>
        </p:txBody>
      </p:sp>
      <p:pic>
        <p:nvPicPr>
          <p:cNvPr id="4" name="Picture 6" descr="http://www.cdc.gov/flu/images/h1n1/3D_Influenza/3D_Influenza_transparent_no_key_full_lrg2.gif"/>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47107"/>
          <a:stretch/>
        </p:blipFill>
        <p:spPr bwMode="auto">
          <a:xfrm rot="5400000">
            <a:off x="-1750376" y="1528743"/>
            <a:ext cx="7394093" cy="3920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253940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3988" y="-21962"/>
            <a:ext cx="8543418" cy="567298"/>
          </a:xfrm>
        </p:spPr>
        <p:txBody>
          <a:bodyPr anchor="t">
            <a:normAutofit/>
          </a:bodyPr>
          <a:lstStyle>
            <a:lvl1pPr>
              <a:lnSpc>
                <a:spcPct val="100000"/>
              </a:lnSpc>
              <a:defRPr sz="2400">
                <a:solidFill>
                  <a:schemeClr val="bg2"/>
                </a:solidFill>
              </a:defRPr>
            </a:lvl1pPr>
          </a:lstStyle>
          <a:p>
            <a:r>
              <a:rPr lang="en-US" dirty="0"/>
              <a:t>Click to edit Master title style</a:t>
            </a:r>
          </a:p>
        </p:txBody>
      </p:sp>
      <p:sp>
        <p:nvSpPr>
          <p:cNvPr id="3" name="Content Placeholder 2"/>
          <p:cNvSpPr>
            <a:spLocks noGrp="1"/>
          </p:cNvSpPr>
          <p:nvPr>
            <p:ph idx="1"/>
          </p:nvPr>
        </p:nvSpPr>
        <p:spPr>
          <a:xfrm>
            <a:off x="310897" y="1227227"/>
            <a:ext cx="8229600" cy="4525963"/>
          </a:xfrm>
        </p:spPr>
        <p:txBody>
          <a:bodyPr vert="horz" lIns="91440" tIns="45720" rIns="91440" bIns="45720" rtlCol="0">
            <a:normAutofit/>
          </a:bodyPr>
          <a:lstStyle>
            <a:lvl1pPr>
              <a:buClr>
                <a:srgbClr val="0070C0"/>
              </a:buClr>
              <a:defRPr lang="en-US" sz="3200" dirty="0" smtClean="0"/>
            </a:lvl1pPr>
            <a:lvl2pPr>
              <a:buClr>
                <a:srgbClr val="333399"/>
              </a:buClr>
              <a:defRPr lang="en-US" sz="2800" dirty="0" smtClean="0"/>
            </a:lvl2pPr>
            <a:lvl3pPr>
              <a:buClr>
                <a:srgbClr val="174C7D"/>
              </a:buClr>
              <a:defRPr lang="en-US" sz="2400" dirty="0" smtClean="0"/>
            </a:lvl3pPr>
            <a:lvl4pPr>
              <a:defRPr lang="en-US" sz="2000" dirty="0" smtClean="0"/>
            </a:lvl4pPr>
            <a:lvl5pPr>
              <a:defRPr lang="en-US" sz="16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Date Placeholder 12"/>
          <p:cNvSpPr>
            <a:spLocks noGrp="1"/>
          </p:cNvSpPr>
          <p:nvPr>
            <p:ph type="dt" sz="half" idx="10"/>
          </p:nvPr>
        </p:nvSpPr>
        <p:spPr>
          <a:xfrm>
            <a:off x="93643" y="6435082"/>
            <a:ext cx="2133600" cy="365125"/>
          </a:xfrm>
        </p:spPr>
        <p:txBody>
          <a:bodyPr/>
          <a:lstStyle/>
          <a:p>
            <a:r>
              <a:rPr lang="en-US" dirty="0"/>
              <a:t>‹#›</a:t>
            </a:r>
          </a:p>
        </p:txBody>
      </p:sp>
    </p:spTree>
    <p:extLst>
      <p:ext uri="{BB962C8B-B14F-4D97-AF65-F5344CB8AC3E}">
        <p14:creationId xmlns:p14="http://schemas.microsoft.com/office/powerpoint/2010/main" val="137140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2B6AE34-E9D3-405F-9F3C-A686378C5136}" type="datetime1">
              <a:rPr lang="en-US" smtClean="0">
                <a:solidFill>
                  <a:prstClr val="black">
                    <a:tint val="75000"/>
                  </a:prstClr>
                </a:solidFill>
              </a:rPr>
              <a:pPr>
                <a:defRPr/>
              </a:pPr>
              <a:t>6/30/2018</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653A87D-6865-46C2-9C90-1D2A20A6B13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06249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60056" y="1868488"/>
            <a:ext cx="4324149" cy="1470025"/>
          </a:xfrm>
        </p:spPr>
        <p:txBody>
          <a:bodyPr anchor="t"/>
          <a:lstStyle>
            <a:lvl1pPr>
              <a:defRPr>
                <a:solidFill>
                  <a:srgbClr val="14497C"/>
                </a:solidFill>
              </a:defRPr>
            </a:lvl1pPr>
          </a:lstStyle>
          <a:p>
            <a:endParaRPr lang="en-US" dirty="0"/>
          </a:p>
        </p:txBody>
      </p:sp>
      <p:sp>
        <p:nvSpPr>
          <p:cNvPr id="13" name="Date Placeholder 12"/>
          <p:cNvSpPr>
            <a:spLocks noGrp="1"/>
          </p:cNvSpPr>
          <p:nvPr>
            <p:ph type="dt" sz="half" idx="11"/>
          </p:nvPr>
        </p:nvSpPr>
        <p:spPr/>
        <p:txBody>
          <a:bodyPr/>
          <a:lstStyle/>
          <a:p>
            <a:r>
              <a:rPr lang="en-US" dirty="0"/>
              <a:t>‹#›</a:t>
            </a:r>
          </a:p>
        </p:txBody>
      </p:sp>
      <p:pic>
        <p:nvPicPr>
          <p:cNvPr id="8206" name="Picture 14" descr="http://www.hhs.gov/idealab/wp-content/uploads/2016/06/hhs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747514" y="572714"/>
            <a:ext cx="1082497" cy="108249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www.cdc.gov/flu/images/h1n1/3D_Influenza/3D_Influenza_transparent_no_key_full_lrg2.gif"/>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47107"/>
          <a:stretch/>
        </p:blipFill>
        <p:spPr bwMode="auto">
          <a:xfrm rot="5400000">
            <a:off x="-1750376" y="1528743"/>
            <a:ext cx="7394093" cy="3920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9516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3988" y="-21962"/>
            <a:ext cx="8543418" cy="567298"/>
          </a:xfrm>
        </p:spPr>
        <p:txBody>
          <a:bodyPr anchor="t">
            <a:normAutofit/>
          </a:bodyPr>
          <a:lstStyle>
            <a:lvl1pPr>
              <a:lnSpc>
                <a:spcPct val="100000"/>
              </a:lnSpc>
              <a:defRPr sz="2400">
                <a:solidFill>
                  <a:schemeClr val="bg2"/>
                </a:solidFill>
              </a:defRPr>
            </a:lvl1pPr>
          </a:lstStyle>
          <a:p>
            <a:r>
              <a:rPr lang="en-US" dirty="0"/>
              <a:t>Click to edit Master title style</a:t>
            </a:r>
          </a:p>
        </p:txBody>
      </p:sp>
      <p:sp>
        <p:nvSpPr>
          <p:cNvPr id="3" name="Content Placeholder 2"/>
          <p:cNvSpPr>
            <a:spLocks noGrp="1"/>
          </p:cNvSpPr>
          <p:nvPr>
            <p:ph idx="1"/>
          </p:nvPr>
        </p:nvSpPr>
        <p:spPr>
          <a:xfrm>
            <a:off x="310897" y="1227227"/>
            <a:ext cx="8229600" cy="4525963"/>
          </a:xfrm>
        </p:spPr>
        <p:txBody>
          <a:bodyPr vert="horz" lIns="91440" tIns="45720" rIns="91440" bIns="45720" rtlCol="0">
            <a:normAutofit/>
          </a:bodyPr>
          <a:lstStyle>
            <a:lvl1pPr>
              <a:buClr>
                <a:srgbClr val="0070C0"/>
              </a:buClr>
              <a:defRPr lang="en-US" sz="3200" dirty="0" smtClean="0"/>
            </a:lvl1pPr>
            <a:lvl2pPr>
              <a:buClr>
                <a:srgbClr val="333399"/>
              </a:buClr>
              <a:defRPr lang="en-US" sz="2800" dirty="0" smtClean="0"/>
            </a:lvl2pPr>
            <a:lvl3pPr>
              <a:buClr>
                <a:srgbClr val="174C7D"/>
              </a:buClr>
              <a:defRPr lang="en-US" sz="2400" dirty="0" smtClean="0"/>
            </a:lvl3pPr>
            <a:lvl4pPr>
              <a:defRPr lang="en-US" sz="2000" dirty="0" smtClean="0"/>
            </a:lvl4pPr>
            <a:lvl5pPr>
              <a:defRPr lang="en-US" sz="16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Date Placeholder 12"/>
          <p:cNvSpPr>
            <a:spLocks noGrp="1"/>
          </p:cNvSpPr>
          <p:nvPr>
            <p:ph type="dt" sz="half" idx="10"/>
          </p:nvPr>
        </p:nvSpPr>
        <p:spPr>
          <a:xfrm>
            <a:off x="93643" y="6435082"/>
            <a:ext cx="2133600" cy="365125"/>
          </a:xfrm>
        </p:spPr>
        <p:txBody>
          <a:bodyPr/>
          <a:lstStyle/>
          <a:p>
            <a:r>
              <a:rPr lang="en-US" dirty="0"/>
              <a:t>‹#›</a:t>
            </a:r>
          </a:p>
        </p:txBody>
      </p:sp>
    </p:spTree>
    <p:extLst>
      <p:ext uri="{BB962C8B-B14F-4D97-AF65-F5344CB8AC3E}">
        <p14:creationId xmlns:p14="http://schemas.microsoft.com/office/powerpoint/2010/main" val="3811146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5" name="Rectangle 4"/>
          <p:cNvSpPr/>
          <p:nvPr userDrawn="1"/>
        </p:nvSpPr>
        <p:spPr>
          <a:xfrm>
            <a:off x="5558542" y="456664"/>
            <a:ext cx="3585459" cy="6333744"/>
          </a:xfrm>
          <a:prstGeom prst="rect">
            <a:avLst/>
          </a:prstGeom>
          <a:solidFill>
            <a:srgbClr val="CCEC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 name="Content Placeholder 2"/>
          <p:cNvSpPr>
            <a:spLocks noGrp="1"/>
          </p:cNvSpPr>
          <p:nvPr>
            <p:ph idx="1"/>
          </p:nvPr>
        </p:nvSpPr>
        <p:spPr>
          <a:xfrm>
            <a:off x="457200" y="1927964"/>
            <a:ext cx="4957169" cy="4525963"/>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143382" y="482540"/>
            <a:ext cx="5270986" cy="1229115"/>
          </a:xfrm>
        </p:spPr>
        <p:txBody>
          <a:bodyPr anchor="t">
            <a:normAutofit/>
          </a:bodyPr>
          <a:lstStyle>
            <a:lvl1pPr>
              <a:lnSpc>
                <a:spcPct val="100000"/>
              </a:lnSpc>
              <a:defRPr sz="2400"/>
            </a:lvl1pPr>
          </a:lstStyle>
          <a:p>
            <a:r>
              <a:rPr lang="en-US" dirty="0"/>
              <a:t>Click to edit Master title style</a:t>
            </a:r>
          </a:p>
        </p:txBody>
      </p:sp>
      <p:sp>
        <p:nvSpPr>
          <p:cNvPr id="6" name="Date Placeholder 5"/>
          <p:cNvSpPr>
            <a:spLocks noGrp="1"/>
          </p:cNvSpPr>
          <p:nvPr>
            <p:ph type="dt" sz="half" idx="10"/>
          </p:nvPr>
        </p:nvSpPr>
        <p:spPr/>
        <p:txBody>
          <a:bodyPr/>
          <a:lstStyle/>
          <a:p>
            <a:r>
              <a:rPr lang="en-US" dirty="0"/>
              <a:t>‹#›</a:t>
            </a:r>
          </a:p>
        </p:txBody>
      </p:sp>
    </p:spTree>
    <p:extLst>
      <p:ext uri="{BB962C8B-B14F-4D97-AF65-F5344CB8AC3E}">
        <p14:creationId xmlns:p14="http://schemas.microsoft.com/office/powerpoint/2010/main" val="3619510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p:spTree>
      <p:nvGrpSpPr>
        <p:cNvPr id="1" name=""/>
        <p:cNvGrpSpPr/>
        <p:nvPr/>
      </p:nvGrpSpPr>
      <p:grpSpPr>
        <a:xfrm>
          <a:off x="0" y="0"/>
          <a:ext cx="0" cy="0"/>
          <a:chOff x="0" y="0"/>
          <a:chExt cx="0" cy="0"/>
        </a:xfrm>
      </p:grpSpPr>
      <p:sp>
        <p:nvSpPr>
          <p:cNvPr id="5" name="Rectangle 4"/>
          <p:cNvSpPr/>
          <p:nvPr userDrawn="1"/>
        </p:nvSpPr>
        <p:spPr>
          <a:xfrm>
            <a:off x="5558542" y="351368"/>
            <a:ext cx="3585459" cy="6333744"/>
          </a:xfrm>
          <a:prstGeom prst="rect">
            <a:avLst/>
          </a:prstGeom>
          <a:solidFill>
            <a:srgbClr val="EAE6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 name="Content Placeholder 2"/>
          <p:cNvSpPr>
            <a:spLocks noGrp="1"/>
          </p:cNvSpPr>
          <p:nvPr>
            <p:ph idx="1"/>
          </p:nvPr>
        </p:nvSpPr>
        <p:spPr>
          <a:xfrm>
            <a:off x="457200" y="1927964"/>
            <a:ext cx="4957169" cy="4525963"/>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143382" y="482540"/>
            <a:ext cx="5270986" cy="1229115"/>
          </a:xfrm>
        </p:spPr>
        <p:txBody>
          <a:bodyPr vert="horz" lIns="91440" tIns="45720" rIns="91440" bIns="45720" rtlCol="0" anchor="t">
            <a:normAutofit/>
          </a:bodyPr>
          <a:lstStyle>
            <a:lvl1pPr>
              <a:defRPr lang="en-US" sz="2400" dirty="0"/>
            </a:lvl1pPr>
          </a:lstStyle>
          <a:p>
            <a:pPr lvl="0">
              <a:lnSpc>
                <a:spcPct val="100000"/>
              </a:lnSpc>
            </a:pPr>
            <a:r>
              <a:rPr lang="en-US" dirty="0"/>
              <a:t>Click to edit Master title style</a:t>
            </a:r>
          </a:p>
        </p:txBody>
      </p:sp>
      <p:sp>
        <p:nvSpPr>
          <p:cNvPr id="2" name="Date Placeholder 1"/>
          <p:cNvSpPr>
            <a:spLocks noGrp="1"/>
          </p:cNvSpPr>
          <p:nvPr>
            <p:ph type="dt" sz="half" idx="10"/>
          </p:nvPr>
        </p:nvSpPr>
        <p:spPr/>
        <p:txBody>
          <a:bodyPr/>
          <a:lstStyle/>
          <a:p>
            <a:r>
              <a:rPr lang="en-US" dirty="0"/>
              <a:t>‹#›</a:t>
            </a:r>
          </a:p>
        </p:txBody>
      </p:sp>
    </p:spTree>
    <p:extLst>
      <p:ext uri="{BB962C8B-B14F-4D97-AF65-F5344CB8AC3E}">
        <p14:creationId xmlns:p14="http://schemas.microsoft.com/office/powerpoint/2010/main" val="246485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rgbClr val="ABB8A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4762" y="2089968"/>
            <a:ext cx="4414837" cy="1483741"/>
          </a:xfrm>
        </p:spPr>
        <p:txBody>
          <a:bodyPr anchor="t">
            <a:noAutofit/>
          </a:bodyPr>
          <a:lstStyle>
            <a:lvl1pPr algn="l">
              <a:lnSpc>
                <a:spcPct val="80000"/>
              </a:lnSpc>
              <a:defRPr sz="4400" b="1" cap="all">
                <a:solidFill>
                  <a:srgbClr val="000000"/>
                </a:solidFill>
                <a:latin typeface="+mn-lt"/>
              </a:defRPr>
            </a:lvl1pPr>
          </a:lstStyle>
          <a:p>
            <a:r>
              <a:rPr lang="en-US" dirty="0"/>
              <a:t>Click to edit Master title style</a:t>
            </a:r>
          </a:p>
        </p:txBody>
      </p:sp>
      <p:sp>
        <p:nvSpPr>
          <p:cNvPr id="3" name="Text Placeholder 2"/>
          <p:cNvSpPr>
            <a:spLocks noGrp="1"/>
          </p:cNvSpPr>
          <p:nvPr>
            <p:ph type="body" idx="1"/>
          </p:nvPr>
        </p:nvSpPr>
        <p:spPr>
          <a:xfrm>
            <a:off x="3776662" y="3721745"/>
            <a:ext cx="4452937" cy="1500187"/>
          </a:xfrm>
        </p:spPr>
        <p:txBody>
          <a:bodyPr anchor="t">
            <a:normAutofit/>
          </a:bodyPr>
          <a:lstStyle>
            <a:lvl1pPr marL="0" indent="0">
              <a:buNone/>
              <a:defRPr sz="1600">
                <a:solidFill>
                  <a:srgbClr val="000000"/>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Date Placeholder 6"/>
          <p:cNvSpPr>
            <a:spLocks noGrp="1"/>
          </p:cNvSpPr>
          <p:nvPr>
            <p:ph type="dt" sz="half" idx="10"/>
          </p:nvPr>
        </p:nvSpPr>
        <p:spPr/>
        <p:txBody>
          <a:bodyPr/>
          <a:lstStyle/>
          <a:p>
            <a:r>
              <a:rPr lang="en-US" dirty="0"/>
              <a:t>‹#›</a:t>
            </a:r>
          </a:p>
        </p:txBody>
      </p:sp>
      <p:pic>
        <p:nvPicPr>
          <p:cNvPr id="6" name="Picture 5" descr="virus3.png"/>
          <p:cNvPicPr>
            <a:picLocks noChangeAspect="1"/>
          </p:cNvPicPr>
          <p:nvPr userDrawn="1"/>
        </p:nvPicPr>
        <p:blipFill rotWithShape="1">
          <a:blip r:embed="rId2">
            <a:extLst>
              <a:ext uri="{28A0092B-C50C-407E-A947-70E740481C1C}">
                <a14:useLocalDpi xmlns:a14="http://schemas.microsoft.com/office/drawing/2010/main" val="0"/>
              </a:ext>
            </a:extLst>
          </a:blip>
          <a:srcRect l="48817"/>
          <a:stretch/>
        </p:blipFill>
        <p:spPr bwMode="auto">
          <a:xfrm>
            <a:off x="0" y="-134912"/>
            <a:ext cx="3725222" cy="706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37917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4.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image" Target="../media/image3.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image" Target="../media/image2.wmf"/><Relationship Id="rId5" Type="http://schemas.openxmlformats.org/officeDocument/2006/relationships/slideLayout" Target="../slideLayouts/slideLayout9.xml"/><Relationship Id="rId10" Type="http://schemas.openxmlformats.org/officeDocument/2006/relationships/theme" Target="../theme/theme3.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1" y="1826684"/>
            <a:ext cx="78867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4009568878"/>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753" r:id="rId3"/>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047" algn="ctr" rtl="0" fontAlgn="base">
        <a:spcBef>
          <a:spcPct val="0"/>
        </a:spcBef>
        <a:spcAft>
          <a:spcPct val="0"/>
        </a:spcAft>
        <a:defRPr sz="4400">
          <a:solidFill>
            <a:schemeClr val="tx1"/>
          </a:solidFill>
          <a:latin typeface="Myriad Web Pro" panose="020B0503030403020204" pitchFamily="34" charset="0"/>
        </a:defRPr>
      </a:lvl6pPr>
      <a:lvl7pPr marL="914108" algn="ctr" rtl="0" fontAlgn="base">
        <a:spcBef>
          <a:spcPct val="0"/>
        </a:spcBef>
        <a:spcAft>
          <a:spcPct val="0"/>
        </a:spcAft>
        <a:defRPr sz="4400">
          <a:solidFill>
            <a:schemeClr val="tx1"/>
          </a:solidFill>
          <a:latin typeface="Myriad Web Pro" panose="020B0503030403020204" pitchFamily="34" charset="0"/>
        </a:defRPr>
      </a:lvl7pPr>
      <a:lvl8pPr marL="1371158" algn="ctr" rtl="0" fontAlgn="base">
        <a:spcBef>
          <a:spcPct val="0"/>
        </a:spcBef>
        <a:spcAft>
          <a:spcPct val="0"/>
        </a:spcAft>
        <a:defRPr sz="4400">
          <a:solidFill>
            <a:schemeClr val="tx1"/>
          </a:solidFill>
          <a:latin typeface="Myriad Web Pro" panose="020B0503030403020204" pitchFamily="34" charset="0"/>
        </a:defRPr>
      </a:lvl8pPr>
      <a:lvl9pPr marL="1828213" algn="ctr" rtl="0" fontAlgn="base">
        <a:spcBef>
          <a:spcPct val="0"/>
        </a:spcBef>
        <a:spcAft>
          <a:spcPct val="0"/>
        </a:spcAft>
        <a:defRPr sz="4400">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Clr>
          <a:srgbClr val="0070C0"/>
        </a:buClr>
        <a:buFont typeface="Wingdings" panose="05000000000000000000" pitchFamily="2" charset="2"/>
        <a:buChar char="§"/>
        <a:defRPr sz="3200" kern="1200">
          <a:solidFill>
            <a:srgbClr val="000000"/>
          </a:solidFill>
          <a:latin typeface="Calibri" panose="020F0502020204030204" pitchFamily="34" charset="0"/>
          <a:ea typeface="+mn-ea"/>
          <a:cs typeface="+mn-cs"/>
        </a:defRPr>
      </a:lvl1pPr>
      <a:lvl2pPr marL="914244" indent="-457189" algn="l" rtl="0" eaLnBrk="0" fontAlgn="base" hangingPunct="0">
        <a:spcBef>
          <a:spcPct val="20000"/>
        </a:spcBef>
        <a:spcAft>
          <a:spcPct val="0"/>
        </a:spcAft>
        <a:buClr>
          <a:srgbClr val="0070C0"/>
        </a:buClr>
        <a:buFont typeface="Calibri" panose="020F0502020204030204" pitchFamily="34" charset="0"/>
        <a:buChar char="–"/>
        <a:defRPr sz="2800" kern="1200">
          <a:solidFill>
            <a:srgbClr val="000000"/>
          </a:solidFill>
          <a:latin typeface="Calibri" panose="020F0502020204030204" pitchFamily="34" charset="0"/>
          <a:ea typeface="+mn-ea"/>
          <a:cs typeface="+mn-cs"/>
        </a:defRPr>
      </a:lvl2pPr>
      <a:lvl3pPr marL="1295098" indent="-380990" algn="l" rtl="0" eaLnBrk="0" fontAlgn="base" hangingPunct="0">
        <a:spcBef>
          <a:spcPct val="20000"/>
        </a:spcBef>
        <a:spcAft>
          <a:spcPct val="0"/>
        </a:spcAft>
        <a:buClr>
          <a:srgbClr val="0070C0"/>
        </a:buClr>
        <a:buFont typeface="Arial" panose="020B0604020202020204" pitchFamily="34" charset="0"/>
        <a:buChar char="•"/>
        <a:defRPr sz="2400" kern="1200">
          <a:solidFill>
            <a:srgbClr val="000000"/>
          </a:solidFill>
          <a:latin typeface="Calibri" panose="020F0502020204030204" pitchFamily="34" charset="0"/>
          <a:ea typeface="+mn-ea"/>
          <a:cs typeface="+mn-cs"/>
        </a:defRPr>
      </a:lvl3pPr>
      <a:lvl4pPr marL="1752148" indent="-380990" algn="l" rtl="0" eaLnBrk="0" fontAlgn="base" hangingPunct="0">
        <a:spcBef>
          <a:spcPct val="20000"/>
        </a:spcBef>
        <a:spcAft>
          <a:spcPct val="0"/>
        </a:spcAft>
        <a:buClr>
          <a:srgbClr val="0070C0"/>
        </a:buClr>
        <a:buFont typeface="Arial" panose="020B0604020202020204" pitchFamily="34" charset="0"/>
        <a:buChar char="•"/>
        <a:defRPr sz="2000" kern="1200">
          <a:solidFill>
            <a:srgbClr val="000000"/>
          </a:solidFill>
          <a:latin typeface="Calibri" panose="020F0502020204030204" pitchFamily="34" charset="0"/>
          <a:ea typeface="+mn-ea"/>
          <a:cs typeface="+mn-cs"/>
        </a:defRPr>
      </a:lvl4pPr>
      <a:lvl5pPr marL="2209203" indent="-380990" algn="l" rtl="0" eaLnBrk="0" fontAlgn="base" hangingPunct="0">
        <a:spcBef>
          <a:spcPct val="20000"/>
        </a:spcBef>
        <a:spcAft>
          <a:spcPct val="0"/>
        </a:spcAft>
        <a:buClr>
          <a:srgbClr val="0070C0"/>
        </a:buClr>
        <a:buFont typeface="Arial" panose="020B0604020202020204" pitchFamily="34" charset="0"/>
        <a:buChar char="•"/>
        <a:defRPr sz="2000" kern="1200">
          <a:solidFill>
            <a:srgbClr val="000000"/>
          </a:solidFill>
          <a:latin typeface="Calibri" panose="020F0502020204030204" pitchFamily="34" charset="0"/>
          <a:ea typeface="+mn-ea"/>
          <a:cs typeface="+mn-cs"/>
        </a:defRPr>
      </a:lvl5pPr>
      <a:lvl6pPr marL="2513781" indent="-228522" algn="l" defTabSz="91410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838" indent="-228522" algn="l" defTabSz="91410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889" indent="-228522" algn="l" defTabSz="91410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939" indent="-228522" algn="l" defTabSz="91410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08" rtl="0" eaLnBrk="1" latinLnBrk="0" hangingPunct="1">
        <a:defRPr sz="1800" kern="1200">
          <a:solidFill>
            <a:schemeClr val="tx1"/>
          </a:solidFill>
          <a:latin typeface="+mn-lt"/>
          <a:ea typeface="+mn-ea"/>
          <a:cs typeface="+mn-cs"/>
        </a:defRPr>
      </a:lvl1pPr>
      <a:lvl2pPr marL="457047" algn="l" defTabSz="914108" rtl="0" eaLnBrk="1" latinLnBrk="0" hangingPunct="1">
        <a:defRPr sz="1800" kern="1200">
          <a:solidFill>
            <a:schemeClr val="tx1"/>
          </a:solidFill>
          <a:latin typeface="+mn-lt"/>
          <a:ea typeface="+mn-ea"/>
          <a:cs typeface="+mn-cs"/>
        </a:defRPr>
      </a:lvl2pPr>
      <a:lvl3pPr marL="914108" algn="l" defTabSz="914108" rtl="0" eaLnBrk="1" latinLnBrk="0" hangingPunct="1">
        <a:defRPr sz="1800" kern="1200">
          <a:solidFill>
            <a:schemeClr val="tx1"/>
          </a:solidFill>
          <a:latin typeface="+mn-lt"/>
          <a:ea typeface="+mn-ea"/>
          <a:cs typeface="+mn-cs"/>
        </a:defRPr>
      </a:lvl3pPr>
      <a:lvl4pPr marL="1371158" algn="l" defTabSz="914108" rtl="0" eaLnBrk="1" latinLnBrk="0" hangingPunct="1">
        <a:defRPr sz="1800" kern="1200">
          <a:solidFill>
            <a:schemeClr val="tx1"/>
          </a:solidFill>
          <a:latin typeface="+mn-lt"/>
          <a:ea typeface="+mn-ea"/>
          <a:cs typeface="+mn-cs"/>
        </a:defRPr>
      </a:lvl4pPr>
      <a:lvl5pPr marL="1828213" algn="l" defTabSz="914108" rtl="0" eaLnBrk="1" latinLnBrk="0" hangingPunct="1">
        <a:defRPr sz="1800" kern="1200">
          <a:solidFill>
            <a:schemeClr val="tx1"/>
          </a:solidFill>
          <a:latin typeface="+mn-lt"/>
          <a:ea typeface="+mn-ea"/>
          <a:cs typeface="+mn-cs"/>
        </a:defRPr>
      </a:lvl5pPr>
      <a:lvl6pPr marL="2285259" algn="l" defTabSz="914108" rtl="0" eaLnBrk="1" latinLnBrk="0" hangingPunct="1">
        <a:defRPr sz="1800" kern="1200">
          <a:solidFill>
            <a:schemeClr val="tx1"/>
          </a:solidFill>
          <a:latin typeface="+mn-lt"/>
          <a:ea typeface="+mn-ea"/>
          <a:cs typeface="+mn-cs"/>
        </a:defRPr>
      </a:lvl6pPr>
      <a:lvl7pPr marL="2742306" algn="l" defTabSz="914108" rtl="0" eaLnBrk="1" latinLnBrk="0" hangingPunct="1">
        <a:defRPr sz="1800" kern="1200">
          <a:solidFill>
            <a:schemeClr val="tx1"/>
          </a:solidFill>
          <a:latin typeface="+mn-lt"/>
          <a:ea typeface="+mn-ea"/>
          <a:cs typeface="+mn-cs"/>
        </a:defRPr>
      </a:lvl7pPr>
      <a:lvl8pPr marL="3199360" algn="l" defTabSz="914108" rtl="0" eaLnBrk="1" latinLnBrk="0" hangingPunct="1">
        <a:defRPr sz="1800" kern="1200">
          <a:solidFill>
            <a:schemeClr val="tx1"/>
          </a:solidFill>
          <a:latin typeface="+mn-lt"/>
          <a:ea typeface="+mn-ea"/>
          <a:cs typeface="+mn-cs"/>
        </a:defRPr>
      </a:lvl8pPr>
      <a:lvl9pPr marL="3656411" algn="l" defTabSz="91410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07F04DF4-78F5-4785-99FF-A9874FB21477}" type="datetime1">
              <a:rPr lang="en-US">
                <a:solidFill>
                  <a:prstClr val="black">
                    <a:tint val="75000"/>
                  </a:prstClr>
                </a:solidFill>
              </a:rPr>
              <a:pPr>
                <a:defRPr/>
              </a:pPr>
              <a:t>6/30/2018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50722228-8467-42C0-ADA1-522605E4C2F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74584976"/>
      </p:ext>
    </p:extLst>
  </p:cSld>
  <p:clrMap bg1="lt1" tx1="dk1" bg2="lt2" tx2="dk2" accent1="accent1" accent2="accent2" accent3="accent3" accent4="accent4" accent5="accent5" accent6="accent6" hlink="hlink" folHlink="folHlink"/>
  <p:sldLayoutIdLst>
    <p:sldLayoutId id="2147483728" r:id="rId1"/>
  </p:sldLayoutIdLst>
  <p:hf hdr="0" ftr="0" dt="0"/>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3988" y="426069"/>
            <a:ext cx="8543418" cy="93509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10897" y="1530584"/>
            <a:ext cx="8229600" cy="4525963"/>
          </a:xfrm>
          <a:prstGeom prst="rect">
            <a:avLst/>
          </a:prstGeom>
        </p:spPr>
        <p:txBody>
          <a:bodyPr vert="horz" lIns="91440" tIns="45720" rIns="91440" bIns="45720" rtlCol="0">
            <a:normAutofit/>
          </a:bodyPr>
          <a:lstStyle/>
          <a:p>
            <a:pPr lvl="0"/>
            <a:r>
              <a:rPr kumimoji="0" lang="en-US" sz="2400" b="0" i="0" u="none" strike="noStrike" kern="1200" cap="none" spc="0" normalizeH="0" baseline="0" noProof="0" dirty="0">
                <a:ln>
                  <a:noFill/>
                </a:ln>
                <a:solidFill>
                  <a:srgbClr val="2C343E"/>
                </a:solidFill>
                <a:effectLst/>
                <a:uLnTx/>
                <a:uFillTx/>
                <a:latin typeface="+mn-lt"/>
                <a:ea typeface="+mn-ea"/>
                <a:cs typeface="+mn-cs"/>
              </a:rPr>
              <a:t>Click to edit Master text styles</a:t>
            </a:r>
          </a:p>
          <a:p>
            <a:pPr lvl="1"/>
            <a:r>
              <a:rPr kumimoji="0" lang="en-US" sz="2000" b="0" i="0" u="none" strike="noStrike" kern="1200" cap="none" spc="0" normalizeH="0" baseline="0" noProof="0" dirty="0">
                <a:ln>
                  <a:noFill/>
                </a:ln>
                <a:solidFill>
                  <a:srgbClr val="2C343E"/>
                </a:solidFill>
                <a:effectLst/>
                <a:uLnTx/>
                <a:uFillTx/>
                <a:latin typeface="+mn-lt"/>
                <a:ea typeface="+mn-ea"/>
                <a:cs typeface="+mn-cs"/>
              </a:rPr>
              <a:t>Second level</a:t>
            </a:r>
          </a:p>
          <a:p>
            <a:pPr lvl="2"/>
            <a:r>
              <a:rPr kumimoji="0" lang="en-US" sz="1800" b="0" i="0" u="none" strike="noStrike" kern="1200" cap="none" spc="0" normalizeH="0" baseline="0" noProof="0" dirty="0">
                <a:ln>
                  <a:noFill/>
                </a:ln>
                <a:solidFill>
                  <a:srgbClr val="2C343E"/>
                </a:solidFill>
                <a:effectLst/>
                <a:uLnTx/>
                <a:uFillTx/>
                <a:latin typeface="+mn-lt"/>
                <a:ea typeface="+mn-ea"/>
                <a:cs typeface="+mn-cs"/>
              </a:rPr>
              <a:t>Third level</a:t>
            </a:r>
          </a:p>
          <a:p>
            <a:pPr lvl="3"/>
            <a:r>
              <a:rPr kumimoji="0" lang="en-US" sz="1600" b="0" i="0" u="none" strike="noStrike" kern="1200" cap="none" spc="0" normalizeH="0" baseline="0" noProof="0" dirty="0">
                <a:ln>
                  <a:noFill/>
                </a:ln>
                <a:solidFill>
                  <a:srgbClr val="2C343E"/>
                </a:solidFill>
                <a:effectLst/>
                <a:uLnTx/>
                <a:uFillTx/>
                <a:latin typeface="+mn-lt"/>
                <a:ea typeface="+mn-ea"/>
                <a:cs typeface="+mn-cs"/>
              </a:rPr>
              <a:t>Fourth level</a:t>
            </a:r>
          </a:p>
          <a:p>
            <a:pPr lvl="4"/>
            <a:r>
              <a:rPr kumimoji="0" lang="en-US" sz="1600" b="0" i="0" u="none" strike="noStrike" kern="1200" cap="none" spc="0" normalizeH="0" baseline="0" noProof="0" dirty="0">
                <a:ln>
                  <a:noFill/>
                </a:ln>
                <a:solidFill>
                  <a:srgbClr val="2C343E"/>
                </a:solidFill>
                <a:effectLst/>
                <a:uLnTx/>
                <a:uFillTx/>
                <a:latin typeface="+mn-lt"/>
                <a:ea typeface="+mn-ea"/>
                <a:cs typeface="+mn-cs"/>
              </a:rPr>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800">
                <a:solidFill>
                  <a:srgbClr val="2C343E"/>
                </a:solidFill>
                <a:latin typeface="Arial"/>
                <a:cs typeface="Arial"/>
              </a:defRPr>
            </a:lvl1pPr>
          </a:lstStyle>
          <a:p>
            <a:r>
              <a:rPr lang="en-US" dirty="0"/>
              <a:t>‹#›</a:t>
            </a:r>
          </a:p>
        </p:txBody>
      </p:sp>
      <p:pic>
        <p:nvPicPr>
          <p:cNvPr id="11" name="Picture 10"/>
          <p:cNvPicPr>
            <a:picLocks noChangeAspect="1"/>
          </p:cNvPicPr>
          <p:nvPr userDrawn="1"/>
        </p:nvPicPr>
        <p:blipFill rotWithShape="1">
          <a:blip r:embed="rId11" cstate="hqprint">
            <a:extLst>
              <a:ext uri="{28A0092B-C50C-407E-A947-70E740481C1C}">
                <a14:useLocalDpi xmlns:a14="http://schemas.microsoft.com/office/drawing/2010/main" val="0"/>
              </a:ext>
            </a:extLst>
          </a:blip>
          <a:srcRect t="-1" r="15319" b="12824"/>
          <a:stretch/>
        </p:blipFill>
        <p:spPr>
          <a:xfrm>
            <a:off x="0" y="-14386"/>
            <a:ext cx="9144000" cy="496928"/>
          </a:xfrm>
          <a:prstGeom prst="rect">
            <a:avLst/>
          </a:prstGeom>
        </p:spPr>
      </p:pic>
      <p:pic>
        <p:nvPicPr>
          <p:cNvPr id="12" name="Picture 6" descr="Image result for cdc logo centers for disease"/>
          <p:cNvPicPr>
            <a:picLocks noChangeAspect="1" noChangeArrowheads="1"/>
          </p:cNvPicPr>
          <p:nvPr userDrawn="1"/>
        </p:nvPicPr>
        <p:blipFill rotWithShape="1">
          <a:blip r:embed="rId12" cstate="print">
            <a:extLst>
              <a:ext uri="{28A0092B-C50C-407E-A947-70E740481C1C}">
                <a14:useLocalDpi xmlns:a14="http://schemas.microsoft.com/office/drawing/2010/main" val="0"/>
              </a:ext>
            </a:extLst>
          </a:blip>
          <a:srcRect l="994" t="12974" r="852" b="9326"/>
          <a:stretch/>
        </p:blipFill>
        <p:spPr bwMode="auto">
          <a:xfrm>
            <a:off x="7639396" y="1417638"/>
            <a:ext cx="498764" cy="39483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Image result for cdc logo centers for disease"/>
          <p:cNvPicPr>
            <a:picLocks noChangeAspect="1" noChangeArrowheads="1"/>
          </p:cNvPicPr>
          <p:nvPr userDrawn="1"/>
        </p:nvPicPr>
        <p:blipFill rotWithShape="1">
          <a:blip r:embed="rId13" cstate="print">
            <a:extLst>
              <a:ext uri="{28A0092B-C50C-407E-A947-70E740481C1C}">
                <a14:useLocalDpi xmlns:a14="http://schemas.microsoft.com/office/drawing/2010/main" val="0"/>
              </a:ext>
            </a:extLst>
          </a:blip>
          <a:srcRect l="994" t="12975" r="852" b="36295"/>
          <a:stretch/>
        </p:blipFill>
        <p:spPr bwMode="auto">
          <a:xfrm>
            <a:off x="8259130" y="-9611"/>
            <a:ext cx="888302" cy="45911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userDrawn="1"/>
        </p:nvSpPr>
        <p:spPr>
          <a:xfrm>
            <a:off x="7202659" y="33253"/>
            <a:ext cx="1046018" cy="369332"/>
          </a:xfrm>
          <a:prstGeom prst="rect">
            <a:avLst/>
          </a:prstGeom>
          <a:noFill/>
        </p:spPr>
        <p:txBody>
          <a:bodyPr wrap="square" rtlCol="0">
            <a:spAutoFit/>
          </a:bodyPr>
          <a:lstStyle/>
          <a:p>
            <a:r>
              <a:rPr lang="en-US" sz="1800" dirty="0">
                <a:solidFill>
                  <a:schemeClr val="accent6">
                    <a:lumMod val="20000"/>
                    <a:lumOff val="80000"/>
                  </a:schemeClr>
                </a:solidFill>
              </a:rPr>
              <a:t>Influenza </a:t>
            </a:r>
          </a:p>
        </p:txBody>
      </p:sp>
    </p:spTree>
    <p:extLst>
      <p:ext uri="{BB962C8B-B14F-4D97-AF65-F5344CB8AC3E}">
        <p14:creationId xmlns:p14="http://schemas.microsoft.com/office/powerpoint/2010/main" val="1712713855"/>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41" r:id="rId4"/>
    <p:sldLayoutId id="2147483749" r:id="rId5"/>
    <p:sldLayoutId id="2147483750" r:id="rId6"/>
    <p:sldLayoutId id="2147483751" r:id="rId7"/>
    <p:sldLayoutId id="2147483752" r:id="rId8"/>
    <p:sldLayoutId id="2147483754" r:id="rId9"/>
  </p:sldLayoutIdLst>
  <p:hf hdr="0" ftr="0" dt="0"/>
  <p:txStyles>
    <p:titleStyle>
      <a:lvl1pPr algn="l" defTabSz="457200" rtl="0" eaLnBrk="1" latinLnBrk="0" hangingPunct="1">
        <a:spcBef>
          <a:spcPct val="0"/>
        </a:spcBef>
        <a:buNone/>
        <a:defRPr sz="2800" b="1" kern="1200">
          <a:solidFill>
            <a:srgbClr val="0066CC"/>
          </a:solidFill>
          <a:latin typeface="+mj-lt"/>
          <a:ea typeface="+mj-ea"/>
          <a:cs typeface="Arial"/>
        </a:defRPr>
      </a:lvl1pPr>
    </p:titleStyle>
    <p:bodyStyle>
      <a:lvl1pPr marL="342900" marR="0" indent="-342900" algn="l" defTabSz="457200" rtl="0" eaLnBrk="1" fontAlgn="auto" latinLnBrk="0" hangingPunct="1">
        <a:lnSpc>
          <a:spcPct val="100000"/>
        </a:lnSpc>
        <a:spcBef>
          <a:spcPct val="20000"/>
        </a:spcBef>
        <a:spcAft>
          <a:spcPts val="0"/>
        </a:spcAft>
        <a:buClr>
          <a:schemeClr val="bg1"/>
        </a:buClr>
        <a:buSzTx/>
        <a:buFont typeface="Arial"/>
        <a:buChar char="•"/>
        <a:tabLst/>
        <a:defRPr lang="en-US" sz="2800" kern="1200" noProof="0" dirty="0" smtClean="0">
          <a:solidFill>
            <a:schemeClr val="tx1"/>
          </a:solidFill>
          <a:latin typeface="Arial" panose="020B0604020202020204" pitchFamily="34" charset="0"/>
          <a:ea typeface="+mn-ea"/>
          <a:cs typeface="Arial" panose="020B0604020202020204" pitchFamily="34" charset="0"/>
        </a:defRPr>
      </a:lvl1pPr>
      <a:lvl2pPr marL="742950" marR="0" indent="-285750" algn="l" defTabSz="457200" rtl="0" eaLnBrk="1" fontAlgn="auto" latinLnBrk="0" hangingPunct="1">
        <a:lnSpc>
          <a:spcPct val="100000"/>
        </a:lnSpc>
        <a:spcBef>
          <a:spcPct val="20000"/>
        </a:spcBef>
        <a:spcAft>
          <a:spcPts val="0"/>
        </a:spcAft>
        <a:buClr>
          <a:schemeClr val="accent6"/>
        </a:buClr>
        <a:buSzTx/>
        <a:buFont typeface="Courier New" panose="02070309020205020404" pitchFamily="49" charset="0"/>
        <a:buChar char="­"/>
        <a:tabLst/>
        <a:defRPr lang="en-US" sz="2400" kern="1200" noProof="0" dirty="0" smtClean="0">
          <a:solidFill>
            <a:schemeClr val="tx1"/>
          </a:solidFill>
          <a:latin typeface="Arial" panose="020B0604020202020204" pitchFamily="34" charset="0"/>
          <a:ea typeface="+mn-ea"/>
          <a:cs typeface="Arial" panose="020B0604020202020204" pitchFamily="34" charset="0"/>
        </a:defRPr>
      </a:lvl2pPr>
      <a:lvl3pPr marL="1143000" marR="0" indent="-228600" algn="l" defTabSz="457200" rtl="0" eaLnBrk="1" fontAlgn="auto" latinLnBrk="0" hangingPunct="1">
        <a:lnSpc>
          <a:spcPct val="100000"/>
        </a:lnSpc>
        <a:spcBef>
          <a:spcPct val="20000"/>
        </a:spcBef>
        <a:spcAft>
          <a:spcPts val="0"/>
        </a:spcAft>
        <a:buClr>
          <a:schemeClr val="accent6"/>
        </a:buClr>
        <a:buSzTx/>
        <a:buFont typeface="Arial"/>
        <a:buChar char="•"/>
        <a:tabLst/>
        <a:defRPr lang="en-US" sz="2000" kern="1200" noProof="0" dirty="0" smtClean="0">
          <a:solidFill>
            <a:schemeClr val="tx1"/>
          </a:solidFill>
          <a:latin typeface="Arial" panose="020B0604020202020204" pitchFamily="34" charset="0"/>
          <a:ea typeface="+mn-ea"/>
          <a:cs typeface="Arial" panose="020B0604020202020204" pitchFamily="34" charset="0"/>
        </a:defRPr>
      </a:lvl3pPr>
      <a:lvl4pPr marL="1600200" marR="0" indent="-228600" algn="l" defTabSz="457200" rtl="0" eaLnBrk="1" fontAlgn="auto" latinLnBrk="0" hangingPunct="1">
        <a:lnSpc>
          <a:spcPct val="100000"/>
        </a:lnSpc>
        <a:spcBef>
          <a:spcPct val="20000"/>
        </a:spcBef>
        <a:spcAft>
          <a:spcPts val="0"/>
        </a:spcAft>
        <a:buClr>
          <a:schemeClr val="accent6"/>
        </a:buClr>
        <a:buSzTx/>
        <a:buFont typeface="Arial"/>
        <a:buChar char="–"/>
        <a:tabLst/>
        <a:defRPr lang="en-US" sz="1800" kern="1200" noProof="0" dirty="0" smtClean="0">
          <a:solidFill>
            <a:schemeClr val="tx1"/>
          </a:solidFill>
          <a:latin typeface="Arial" panose="020B0604020202020204" pitchFamily="34" charset="0"/>
          <a:ea typeface="+mn-ea"/>
          <a:cs typeface="Arial" panose="020B0604020202020204" pitchFamily="34" charset="0"/>
        </a:defRPr>
      </a:lvl4pPr>
      <a:lvl5pPr marL="2057400" marR="0" indent="-228600" algn="l" defTabSz="457200" rtl="0" eaLnBrk="1" fontAlgn="auto" latinLnBrk="0" hangingPunct="1">
        <a:lnSpc>
          <a:spcPct val="100000"/>
        </a:lnSpc>
        <a:spcBef>
          <a:spcPct val="20000"/>
        </a:spcBef>
        <a:spcAft>
          <a:spcPts val="0"/>
        </a:spcAft>
        <a:buClr>
          <a:schemeClr val="accent6"/>
        </a:buClr>
        <a:buSzPct val="80000"/>
        <a:buFont typeface="Wingdings" charset="2"/>
        <a:buChar char="§"/>
        <a:tabLst/>
        <a:defRPr lang="en-US" sz="1800" kern="1200" noProof="0" dirty="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12.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5.xml"/><Relationship Id="rId1" Type="http://schemas.openxmlformats.org/officeDocument/2006/relationships/slideLayout" Target="../slideLayouts/slideLayout12.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12.xml"/><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1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12.xm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9.xml"/><Relationship Id="rId1" Type="http://schemas.openxmlformats.org/officeDocument/2006/relationships/slideLayout" Target="../slideLayouts/slideLayout12.xml"/><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0.xml"/><Relationship Id="rId1" Type="http://schemas.openxmlformats.org/officeDocument/2006/relationships/slideLayout" Target="../slideLayouts/slideLayout12.xml"/><Relationship Id="rId4" Type="http://schemas.microsoft.com/office/2007/relationships/hdphoto" Target="../media/hdphoto1.wdp"/></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5.xml"/><Relationship Id="rId1" Type="http://schemas.openxmlformats.org/officeDocument/2006/relationships/slideLayout" Target="../slideLayouts/slideLayout1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6.xml"/><Relationship Id="rId1" Type="http://schemas.openxmlformats.org/officeDocument/2006/relationships/slideLayout" Target="../slideLayouts/slideLayout12.xml"/><Relationship Id="rId4" Type="http://schemas.microsoft.com/office/2007/relationships/hdphoto" Target="../media/hdphoto1.wdp"/></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www.globalsecurity.org/security/ops/hsc-scen-3_flu-pandemic-distancing.htm" TargetMode="External"/><Relationship Id="rId2" Type="http://schemas.openxmlformats.org/officeDocument/2006/relationships/hyperlink" Target="http://www.wpro.who.int/NR/rdonlyres/04FA6993-8CD1-4B72-ACB9-EB0EBD3D0CB1/0/Advice10022004rev08112004.pdf" TargetMode="External"/><Relationship Id="rId1" Type="http://schemas.openxmlformats.org/officeDocument/2006/relationships/slideLayout" Target="../slideLayouts/slideLayout6.xml"/><Relationship Id="rId5" Type="http://schemas.openxmlformats.org/officeDocument/2006/relationships/hyperlink" Target="http://www.publichealthlaw.net/MSEHPA/MSEHPA2.pdf" TargetMode="External"/><Relationship Id="rId4" Type="http://schemas.openxmlformats.org/officeDocument/2006/relationships/hyperlink" Target="http://www.cdc.gov/ncidod/dq/index.ht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899309" y="1876612"/>
            <a:ext cx="5181600" cy="1483438"/>
          </a:xfrm>
        </p:spPr>
        <p:txBody>
          <a:bodyPr>
            <a:normAutofit fontScale="90000"/>
          </a:bodyPr>
          <a:lstStyle/>
          <a:p>
            <a:pPr algn="ctr"/>
            <a:r>
              <a:rPr lang="en-US" altLang="en-US" sz="3600" dirty="0"/>
              <a:t>Surveillance in Humans After a Poultry Event Detection</a:t>
            </a:r>
            <a:endParaRPr lang="en-US" sz="3600" dirty="0">
              <a:solidFill>
                <a:srgbClr val="005DAA"/>
              </a:solidFill>
            </a:endParaRPr>
          </a:p>
        </p:txBody>
      </p:sp>
      <p:sp>
        <p:nvSpPr>
          <p:cNvPr id="2" name="TextBox 1"/>
          <p:cNvSpPr txBox="1"/>
          <p:nvPr/>
        </p:nvSpPr>
        <p:spPr>
          <a:xfrm>
            <a:off x="5115858" y="1247124"/>
            <a:ext cx="2940424" cy="477054"/>
          </a:xfrm>
          <a:prstGeom prst="rect">
            <a:avLst/>
          </a:prstGeom>
          <a:noFill/>
        </p:spPr>
        <p:txBody>
          <a:bodyPr wrap="square" rtlCol="0">
            <a:spAutoFit/>
          </a:bodyPr>
          <a:lstStyle/>
          <a:p>
            <a:r>
              <a:rPr lang="en-US" sz="2500" b="1" dirty="0">
                <a:solidFill>
                  <a:srgbClr val="14497C"/>
                </a:solidFill>
                <a:ea typeface="+mj-ea"/>
                <a:cs typeface="Arial"/>
              </a:rPr>
              <a:t>Module E2</a:t>
            </a:r>
            <a:endParaRPr lang="en-US" dirty="0"/>
          </a:p>
        </p:txBody>
      </p:sp>
    </p:spTree>
    <p:extLst>
      <p:ext uri="{BB962C8B-B14F-4D97-AF65-F5344CB8AC3E}">
        <p14:creationId xmlns:p14="http://schemas.microsoft.com/office/powerpoint/2010/main" val="4111977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Enhanced Routine Surveillance</a:t>
            </a:r>
            <a:endParaRPr lang="en-US" dirty="0"/>
          </a:p>
        </p:txBody>
      </p:sp>
      <p:sp>
        <p:nvSpPr>
          <p:cNvPr id="25603" name="Content Placeholder 2"/>
          <p:cNvSpPr>
            <a:spLocks noGrp="1"/>
          </p:cNvSpPr>
          <p:nvPr>
            <p:ph idx="1"/>
          </p:nvPr>
        </p:nvSpPr>
        <p:spPr>
          <a:xfrm>
            <a:off x="227729" y="4050553"/>
            <a:ext cx="8395936" cy="2807446"/>
          </a:xfrm>
        </p:spPr>
        <p:txBody>
          <a:bodyPr>
            <a:normAutofit fontScale="92500" lnSpcReduction="20000"/>
          </a:bodyPr>
          <a:lstStyle/>
          <a:p>
            <a:pPr marL="0" indent="0">
              <a:buNone/>
            </a:pPr>
            <a:r>
              <a:rPr lang="en-US" altLang="en-US" dirty="0">
                <a:latin typeface="+mn-lt"/>
              </a:rPr>
              <a:t>If influenza A(H7N9) is detected notify:</a:t>
            </a:r>
          </a:p>
          <a:p>
            <a:r>
              <a:rPr lang="en-US" altLang="en-US" dirty="0">
                <a:latin typeface="+mn-lt"/>
              </a:rPr>
              <a:t>sentinel surveillance clinics / hospitals</a:t>
            </a:r>
          </a:p>
          <a:p>
            <a:r>
              <a:rPr lang="en-US" altLang="en-US" dirty="0">
                <a:latin typeface="+mn-lt"/>
              </a:rPr>
              <a:t>live bird markets</a:t>
            </a:r>
          </a:p>
          <a:p>
            <a:r>
              <a:rPr lang="en-US" altLang="en-US" dirty="0">
                <a:latin typeface="+mj-lt"/>
              </a:rPr>
              <a:t>the veterinary community</a:t>
            </a:r>
            <a:r>
              <a:rPr lang="en-US" altLang="en-US" dirty="0">
                <a:latin typeface="+mn-lt"/>
              </a:rPr>
              <a:t> </a:t>
            </a:r>
          </a:p>
          <a:p>
            <a:pPr marL="0" indent="0">
              <a:buNone/>
            </a:pPr>
            <a:r>
              <a:rPr lang="en-US" altLang="en-US" dirty="0">
                <a:latin typeface="+mn-lt"/>
              </a:rPr>
              <a:t>All should look for additional cases through their active, laboratory supported sentinel surveillance</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0" y="694944"/>
            <a:ext cx="5205984" cy="3121152"/>
          </a:xfrm>
          <a:prstGeom prst="rect">
            <a:avLst/>
          </a:prstGeom>
        </p:spPr>
      </p:pic>
    </p:spTree>
    <p:extLst>
      <p:ext uri="{BB962C8B-B14F-4D97-AF65-F5344CB8AC3E}">
        <p14:creationId xmlns:p14="http://schemas.microsoft.com/office/powerpoint/2010/main" val="896700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Enhanced Routine Surveillance</a:t>
            </a:r>
            <a:endParaRPr lang="en-US" dirty="0"/>
          </a:p>
        </p:txBody>
      </p:sp>
      <p:sp>
        <p:nvSpPr>
          <p:cNvPr id="25603" name="Content Placeholder 2"/>
          <p:cNvSpPr>
            <a:spLocks noGrp="1"/>
          </p:cNvSpPr>
          <p:nvPr>
            <p:ph idx="1"/>
          </p:nvPr>
        </p:nvSpPr>
        <p:spPr>
          <a:xfrm>
            <a:off x="227729" y="818402"/>
            <a:ext cx="8395936" cy="5118847"/>
          </a:xfrm>
        </p:spPr>
        <p:txBody>
          <a:bodyPr>
            <a:normAutofit lnSpcReduction="10000"/>
          </a:bodyPr>
          <a:lstStyle/>
          <a:p>
            <a:pPr marL="0" indent="0">
              <a:buNone/>
            </a:pPr>
            <a:r>
              <a:rPr lang="en-US" altLang="en-US" dirty="0">
                <a:latin typeface="+mn-lt"/>
              </a:rPr>
              <a:t>In areas at risk for an A(H7N9) outbreak:</a:t>
            </a:r>
            <a:br>
              <a:rPr lang="en-US" altLang="en-US" dirty="0">
                <a:latin typeface="+mn-lt"/>
              </a:rPr>
            </a:br>
            <a:endParaRPr lang="en-US" altLang="en-US" dirty="0">
              <a:latin typeface="+mn-lt"/>
            </a:endParaRPr>
          </a:p>
          <a:p>
            <a:r>
              <a:rPr lang="en-US" altLang="en-US" dirty="0">
                <a:latin typeface="+mn-lt"/>
              </a:rPr>
              <a:t>In the case of a LPAI A(H7N9) virus, a case of confirmed human infection is more likely to be the trigger for a potential poultry outbreak that should be investigated through enhanced poultry and environmental sampling of live bird markets</a:t>
            </a:r>
          </a:p>
          <a:p>
            <a:r>
              <a:rPr lang="en-US" altLang="en-US" dirty="0">
                <a:latin typeface="+mj-lt"/>
              </a:rPr>
              <a:t>Active poultry surveillance in seemingly health birds may also detect this virus</a:t>
            </a:r>
            <a:endParaRPr lang="en-US" altLang="en-US" dirty="0">
              <a:latin typeface="+mn-lt"/>
            </a:endParaRPr>
          </a:p>
        </p:txBody>
      </p:sp>
    </p:spTree>
    <p:extLst>
      <p:ext uri="{BB962C8B-B14F-4D97-AF65-F5344CB8AC3E}">
        <p14:creationId xmlns:p14="http://schemas.microsoft.com/office/powerpoint/2010/main" val="1206750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Discussion Questions</a:t>
            </a:r>
          </a:p>
        </p:txBody>
      </p:sp>
      <p:sp>
        <p:nvSpPr>
          <p:cNvPr id="3" name="Content Placeholder 2"/>
          <p:cNvSpPr>
            <a:spLocks noGrp="1"/>
          </p:cNvSpPr>
          <p:nvPr>
            <p:ph idx="1"/>
          </p:nvPr>
        </p:nvSpPr>
        <p:spPr>
          <a:xfrm>
            <a:off x="310897" y="1767690"/>
            <a:ext cx="8229600" cy="4525963"/>
          </a:xfrm>
        </p:spPr>
        <p:txBody>
          <a:bodyPr>
            <a:normAutofit fontScale="77500" lnSpcReduction="20000"/>
          </a:bodyPr>
          <a:lstStyle/>
          <a:p>
            <a:pPr marL="0" indent="0">
              <a:buNone/>
            </a:pPr>
            <a:r>
              <a:rPr lang="en-US" dirty="0"/>
              <a:t>In your country or specific location, how do Ministry of Health/human health authorities notify stakeholders about outbreaks of concern, including the following?</a:t>
            </a:r>
          </a:p>
          <a:p>
            <a:pPr lvl="1"/>
            <a:r>
              <a:rPr lang="en-US" dirty="0"/>
              <a:t>Sentinel surveillance clinics</a:t>
            </a:r>
          </a:p>
          <a:p>
            <a:pPr lvl="1"/>
            <a:r>
              <a:rPr lang="en-US" dirty="0"/>
              <a:t>Hospitals</a:t>
            </a:r>
          </a:p>
          <a:p>
            <a:pPr lvl="1"/>
            <a:r>
              <a:rPr lang="en-US" dirty="0"/>
              <a:t>Veterinary hospitals</a:t>
            </a:r>
          </a:p>
          <a:p>
            <a:pPr lvl="1"/>
            <a:r>
              <a:rPr lang="en-US" dirty="0"/>
              <a:t>Live bird markets</a:t>
            </a:r>
          </a:p>
          <a:p>
            <a:pPr lvl="1"/>
            <a:r>
              <a:rPr lang="en-US" dirty="0"/>
              <a:t>Etc.</a:t>
            </a:r>
          </a:p>
          <a:p>
            <a:pPr marL="457200" lvl="1" indent="0">
              <a:buNone/>
            </a:pPr>
            <a:endParaRPr lang="en-US" dirty="0"/>
          </a:p>
          <a:p>
            <a:pPr marL="457200" lvl="1" indent="0">
              <a:buNone/>
            </a:pPr>
            <a:endParaRPr lang="en-US" dirty="0"/>
          </a:p>
          <a:p>
            <a:pPr marL="57150" indent="0">
              <a:buNone/>
            </a:pPr>
            <a:r>
              <a:rPr lang="en-US" sz="3600" dirty="0"/>
              <a:t>How straight-forward or difficult has it been to conduct these notifications in your country or specific location?</a:t>
            </a:r>
          </a:p>
          <a:p>
            <a:pPr lvl="1"/>
            <a:endParaRPr lang="en-US" dirty="0">
              <a:solidFill>
                <a:srgbClr val="FF0000"/>
              </a:solidFill>
            </a:endParaRPr>
          </a:p>
          <a:p>
            <a:endParaRPr lang="en-US" altLang="en-US" dirty="0">
              <a:solidFill>
                <a:srgbClr val="FF0000"/>
              </a:solidFill>
            </a:endParaRPr>
          </a:p>
          <a:p>
            <a:endParaRPr lang="en-US" dirty="0">
              <a:solidFill>
                <a:srgbClr val="FF0000"/>
              </a:solidFill>
            </a:endParaRPr>
          </a:p>
        </p:txBody>
      </p:sp>
      <p:pic>
        <p:nvPicPr>
          <p:cNvPr id="9" name="Picture 8"/>
          <p:cNvPicPr>
            <a:picLocks noChangeAspect="1"/>
          </p:cNvPicPr>
          <p:nvPr/>
        </p:nvPicPr>
        <p:blipFill>
          <a:blip r:embed="rId3"/>
          <a:stretch>
            <a:fillRect/>
          </a:stretch>
        </p:blipFill>
        <p:spPr>
          <a:xfrm>
            <a:off x="84804" y="483753"/>
            <a:ext cx="2422422" cy="1156862"/>
          </a:xfrm>
          <a:prstGeom prst="rect">
            <a:avLst/>
          </a:prstGeom>
        </p:spPr>
      </p:pic>
    </p:spTree>
    <p:extLst>
      <p:ext uri="{BB962C8B-B14F-4D97-AF65-F5344CB8AC3E}">
        <p14:creationId xmlns:p14="http://schemas.microsoft.com/office/powerpoint/2010/main" val="2598800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altLang="en-US"/>
              <a:t>Spread of Poultry Outbreak</a:t>
            </a:r>
          </a:p>
        </p:txBody>
      </p:sp>
      <p:sp>
        <p:nvSpPr>
          <p:cNvPr id="35843" name="Content Placeholder 2"/>
          <p:cNvSpPr>
            <a:spLocks noGrp="1"/>
          </p:cNvSpPr>
          <p:nvPr>
            <p:ph idx="1"/>
          </p:nvPr>
        </p:nvSpPr>
        <p:spPr>
          <a:xfrm>
            <a:off x="310898" y="766620"/>
            <a:ext cx="8676692" cy="2345532"/>
          </a:xfrm>
        </p:spPr>
        <p:txBody>
          <a:bodyPr>
            <a:normAutofit fontScale="92500" lnSpcReduction="10000"/>
          </a:bodyPr>
          <a:lstStyle/>
          <a:p>
            <a:pPr marL="0" indent="0">
              <a:buNone/>
            </a:pPr>
            <a:r>
              <a:rPr lang="en-US" altLang="en-US" dirty="0">
                <a:latin typeface="+mn-lt"/>
              </a:rPr>
              <a:t>If the outbreak spreads to new flocks</a:t>
            </a:r>
          </a:p>
          <a:p>
            <a:r>
              <a:rPr lang="en-US" altLang="en-US" dirty="0">
                <a:latin typeface="+mn-lt"/>
              </a:rPr>
              <a:t>more areas must be assessed for humans at risk</a:t>
            </a:r>
          </a:p>
          <a:p>
            <a:r>
              <a:rPr lang="en-US" altLang="en-US" dirty="0">
                <a:latin typeface="+mn-lt"/>
              </a:rPr>
              <a:t>response surveillance protocols must be instituted to stop the outbreak in poultry (discussed further in veterinary surveillance and response modules)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897" y="3585410"/>
            <a:ext cx="4151375" cy="289158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62272" y="3585410"/>
            <a:ext cx="4419598" cy="2891590"/>
          </a:xfrm>
          <a:prstGeom prst="rect">
            <a:avLst/>
          </a:prstGeom>
        </p:spPr>
      </p:pic>
    </p:spTree>
    <p:extLst>
      <p:ext uri="{BB962C8B-B14F-4D97-AF65-F5344CB8AC3E}">
        <p14:creationId xmlns:p14="http://schemas.microsoft.com/office/powerpoint/2010/main" val="8621012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tLang="en-US" dirty="0"/>
              <a:t>Human Outbreak-Specific Factors</a:t>
            </a:r>
          </a:p>
        </p:txBody>
      </p:sp>
      <p:sp>
        <p:nvSpPr>
          <p:cNvPr id="37891" name="Rectangle 3"/>
          <p:cNvSpPr>
            <a:spLocks noGrp="1" noChangeArrowheads="1"/>
          </p:cNvSpPr>
          <p:nvPr>
            <p:ph type="body" idx="1"/>
          </p:nvPr>
        </p:nvSpPr>
        <p:spPr/>
        <p:txBody>
          <a:bodyPr/>
          <a:lstStyle/>
          <a:p>
            <a:pPr marL="0" indent="0" eaLnBrk="1" hangingPunct="1">
              <a:buNone/>
            </a:pPr>
            <a:r>
              <a:rPr lang="en-US" altLang="en-US" dirty="0">
                <a:latin typeface="+mn-lt"/>
              </a:rPr>
              <a:t>Geographic extent of human cases</a:t>
            </a:r>
          </a:p>
          <a:p>
            <a:pPr lvl="1" eaLnBrk="1" hangingPunct="1"/>
            <a:r>
              <a:rPr lang="en-US" altLang="en-US" dirty="0">
                <a:latin typeface="+mn-lt"/>
              </a:rPr>
              <a:t>area small enough that containment would be logistically possible</a:t>
            </a:r>
          </a:p>
          <a:p>
            <a:pPr lvl="1" eaLnBrk="1" hangingPunct="1"/>
            <a:r>
              <a:rPr lang="en-US" altLang="en-US" dirty="0">
                <a:latin typeface="+mn-lt"/>
              </a:rPr>
              <a:t>supply of food, shelter, medical care, etc. to affected area</a:t>
            </a:r>
          </a:p>
          <a:p>
            <a:pPr lvl="1" eaLnBrk="1" hangingPunct="1"/>
            <a:endParaRPr lang="en-US" altLang="en-US" dirty="0">
              <a:latin typeface="+mn-lt"/>
            </a:endParaRPr>
          </a:p>
          <a:p>
            <a:pPr marL="0" indent="0" eaLnBrk="1" hangingPunct="1">
              <a:buNone/>
            </a:pPr>
            <a:r>
              <a:rPr lang="en-US" altLang="en-US" dirty="0">
                <a:latin typeface="+mn-lt"/>
              </a:rPr>
              <a:t>Pandemic potential</a:t>
            </a:r>
          </a:p>
          <a:p>
            <a:pPr lvl="1" eaLnBrk="1" hangingPunct="1"/>
            <a:r>
              <a:rPr lang="en-US" altLang="en-US" dirty="0">
                <a:latin typeface="+mn-lt"/>
              </a:rPr>
              <a:t>Presence of clusters of human cases in defined area over short period of time</a:t>
            </a:r>
          </a:p>
        </p:txBody>
      </p:sp>
    </p:spTree>
    <p:extLst>
      <p:ext uri="{BB962C8B-B14F-4D97-AF65-F5344CB8AC3E}">
        <p14:creationId xmlns:p14="http://schemas.microsoft.com/office/powerpoint/2010/main" val="2878202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Assessment</a:t>
            </a:r>
          </a:p>
        </p:txBody>
      </p:sp>
      <p:sp>
        <p:nvSpPr>
          <p:cNvPr id="3" name="Content Placeholder 2"/>
          <p:cNvSpPr>
            <a:spLocks noGrp="1"/>
          </p:cNvSpPr>
          <p:nvPr>
            <p:ph idx="1"/>
          </p:nvPr>
        </p:nvSpPr>
        <p:spPr>
          <a:xfrm>
            <a:off x="310897" y="798653"/>
            <a:ext cx="8229600" cy="4954537"/>
          </a:xfrm>
        </p:spPr>
        <p:txBody>
          <a:bodyPr>
            <a:normAutofit fontScale="25000" lnSpcReduction="20000"/>
          </a:bodyPr>
          <a:lstStyle/>
          <a:p>
            <a:pPr>
              <a:buFont typeface="Arial" panose="020B0604020202020204" pitchFamily="34" charset="0"/>
              <a:buChar char="•"/>
            </a:pPr>
            <a:r>
              <a:rPr lang="en-US" sz="9600" dirty="0">
                <a:latin typeface="+mn-lt"/>
              </a:rPr>
              <a:t>WHO publication “Rapid Risk Assessment of Acute Public Health Events” *</a:t>
            </a:r>
          </a:p>
          <a:p>
            <a:pPr>
              <a:buFont typeface="Arial" panose="020B0604020202020204" pitchFamily="34" charset="0"/>
              <a:buChar char="•"/>
            </a:pPr>
            <a:r>
              <a:rPr lang="en-US" sz="9600" dirty="0">
                <a:latin typeface="+mn-lt"/>
              </a:rPr>
              <a:t>Components:</a:t>
            </a:r>
          </a:p>
          <a:p>
            <a:pPr lvl="1">
              <a:buFont typeface="Calibri" panose="020F0502020204030204" pitchFamily="34" charset="0"/>
              <a:buChar char="-"/>
            </a:pPr>
            <a:r>
              <a:rPr lang="en-US" sz="9600" dirty="0">
                <a:latin typeface="+mn-lt"/>
              </a:rPr>
              <a:t>Hazard assessment: the virus’ characteristics and consequences of infection</a:t>
            </a:r>
          </a:p>
          <a:p>
            <a:pPr lvl="1">
              <a:buFont typeface="Calibri" panose="020F0502020204030204" pitchFamily="34" charset="0"/>
              <a:buChar char="-"/>
            </a:pPr>
            <a:r>
              <a:rPr lang="en-US" sz="9600" dirty="0">
                <a:latin typeface="+mn-lt"/>
              </a:rPr>
              <a:t>Exposure assessment: number exposed, number susceptible, likelihood of transmission, including both poultry and humans</a:t>
            </a:r>
          </a:p>
          <a:p>
            <a:pPr lvl="1">
              <a:buFont typeface="Calibri" panose="020F0502020204030204" pitchFamily="34" charset="0"/>
              <a:buChar char="-"/>
            </a:pPr>
            <a:r>
              <a:rPr lang="en-US" sz="9600" dirty="0">
                <a:latin typeface="+mn-lt"/>
              </a:rPr>
              <a:t>Content assessment: all factors (not just morbidity/mortality) that effect risk</a:t>
            </a:r>
          </a:p>
          <a:p>
            <a:pPr lvl="2">
              <a:buFont typeface="Wingdings" panose="05000000000000000000" pitchFamily="2" charset="2"/>
              <a:buChar char="§"/>
            </a:pPr>
            <a:r>
              <a:rPr lang="en-US" sz="9600" dirty="0">
                <a:latin typeface="+mn-lt"/>
              </a:rPr>
              <a:t>STEEEP: social, technical and scientific, economic, environmental, ethical, and policy and political</a:t>
            </a:r>
          </a:p>
          <a:p>
            <a:pPr>
              <a:buFont typeface="Arial" panose="020B0604020202020204" pitchFamily="34" charset="0"/>
              <a:buChar char="•"/>
            </a:pPr>
            <a:r>
              <a:rPr lang="en-US" sz="9600" dirty="0">
                <a:latin typeface="+mn-lt"/>
              </a:rPr>
              <a:t>Results in an overall risk characterization</a:t>
            </a:r>
          </a:p>
          <a:p>
            <a:pPr marL="0" indent="0">
              <a:buNone/>
            </a:pPr>
            <a:endParaRPr lang="en-US" sz="6400" dirty="0">
              <a:latin typeface="+mn-lt"/>
            </a:endParaRPr>
          </a:p>
          <a:p>
            <a:pPr marL="0" indent="0">
              <a:buNone/>
            </a:pPr>
            <a:endParaRPr lang="en-US" sz="6400" dirty="0">
              <a:latin typeface="+mn-lt"/>
            </a:endParaRPr>
          </a:p>
          <a:p>
            <a:pPr marL="0" indent="0">
              <a:buNone/>
            </a:pPr>
            <a:r>
              <a:rPr lang="en-US" sz="6400" dirty="0">
                <a:latin typeface="+mn-lt"/>
              </a:rPr>
              <a:t>*http://www.who.int/influenza/human_animal_interface/influenza_A(H7N9)/Risk_Assessment/en/</a:t>
            </a:r>
          </a:p>
        </p:txBody>
      </p:sp>
    </p:spTree>
    <p:extLst>
      <p:ext uri="{BB962C8B-B14F-4D97-AF65-F5344CB8AC3E}">
        <p14:creationId xmlns:p14="http://schemas.microsoft.com/office/powerpoint/2010/main" val="1827344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Assessment</a:t>
            </a:r>
          </a:p>
        </p:txBody>
      </p:sp>
      <p:sp>
        <p:nvSpPr>
          <p:cNvPr id="3" name="Content Placeholder 2"/>
          <p:cNvSpPr>
            <a:spLocks noGrp="1"/>
          </p:cNvSpPr>
          <p:nvPr>
            <p:ph idx="1"/>
          </p:nvPr>
        </p:nvSpPr>
        <p:spPr/>
        <p:txBody>
          <a:bodyPr>
            <a:normAutofit fontScale="25000" lnSpcReduction="20000"/>
          </a:bodyPr>
          <a:lstStyle/>
          <a:p>
            <a:pPr>
              <a:buFont typeface="Arial" panose="020B0604020202020204" pitchFamily="34" charset="0"/>
              <a:buChar char="•"/>
            </a:pPr>
            <a:r>
              <a:rPr lang="en-US" sz="9600" dirty="0"/>
              <a:t>Experts from the outbreak response team can conduct a series of risk assessments</a:t>
            </a:r>
          </a:p>
          <a:p>
            <a:pPr>
              <a:buFont typeface="Arial" panose="020B0604020202020204" pitchFamily="34" charset="0"/>
              <a:buChar char="•"/>
            </a:pPr>
            <a:r>
              <a:rPr lang="en-US" sz="9600" dirty="0"/>
              <a:t>Crucial to decide the key questions, and the data needed, which may change over time</a:t>
            </a:r>
          </a:p>
          <a:p>
            <a:pPr lvl="1">
              <a:buFont typeface="Arial" panose="020B0604020202020204" pitchFamily="34" charset="0"/>
              <a:buChar char="•"/>
            </a:pPr>
            <a:r>
              <a:rPr lang="en-US" sz="9600" dirty="0"/>
              <a:t>What are the virus characteristics? Has it changed?</a:t>
            </a:r>
          </a:p>
          <a:p>
            <a:pPr lvl="1">
              <a:buFont typeface="Arial" panose="020B0604020202020204" pitchFamily="34" charset="0"/>
              <a:buChar char="•"/>
            </a:pPr>
            <a:r>
              <a:rPr lang="en-US" sz="9600" dirty="0"/>
              <a:t>Is there evidence of human to human spread? Is it sustained?</a:t>
            </a:r>
          </a:p>
          <a:p>
            <a:pPr lvl="1">
              <a:buFont typeface="Arial" panose="020B0604020202020204" pitchFamily="34" charset="0"/>
              <a:buChar char="•"/>
            </a:pPr>
            <a:r>
              <a:rPr lang="en-US" sz="9600" dirty="0"/>
              <a:t>What is the spectrum of illness (from asymptomatic to very severe)?</a:t>
            </a:r>
          </a:p>
          <a:p>
            <a:pPr lvl="1">
              <a:buFont typeface="Arial" panose="020B0604020202020204" pitchFamily="34" charset="0"/>
              <a:buChar char="•"/>
            </a:pPr>
            <a:r>
              <a:rPr lang="en-US" sz="9600" dirty="0"/>
              <a:t>Who are most at risk for severe complications? </a:t>
            </a:r>
          </a:p>
        </p:txBody>
      </p:sp>
    </p:spTree>
    <p:extLst>
      <p:ext uri="{BB962C8B-B14F-4D97-AF65-F5344CB8AC3E}">
        <p14:creationId xmlns:p14="http://schemas.microsoft.com/office/powerpoint/2010/main" val="399153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BEBA8EAE-BF5A-486C-A8C5-ECC9F3942E4B}">
                <a14:imgProps xmlns:a14="http://schemas.microsoft.com/office/drawing/2010/main">
                  <a14:imgLayer r:embed="rId4">
                    <a14:imgEffect>
                      <a14:saturation sat="29000"/>
                    </a14:imgEffect>
                  </a14:imgLayer>
                </a14:imgProps>
              </a:ext>
              <a:ext uri="{28A0092B-C50C-407E-A947-70E740481C1C}">
                <a14:useLocalDpi xmlns:a14="http://schemas.microsoft.com/office/drawing/2010/main" val="0"/>
              </a:ext>
            </a:extLst>
          </a:blip>
          <a:stretch>
            <a:fillRect/>
          </a:stretch>
        </p:blipFill>
        <p:spPr>
          <a:xfrm>
            <a:off x="0" y="430307"/>
            <a:ext cx="9144000" cy="6436658"/>
          </a:xfrm>
          <a:prstGeom prst="rect">
            <a:avLst/>
          </a:prstGeom>
          <a:effectLst>
            <a:outerShdw blurRad="50800" dist="50800" dir="5400000" algn="ctr" rotWithShape="0">
              <a:srgbClr val="000000"/>
            </a:outerShdw>
          </a:effectLst>
        </p:spPr>
      </p:pic>
      <p:sp>
        <p:nvSpPr>
          <p:cNvPr id="10" name="Rectangle 9"/>
          <p:cNvSpPr/>
          <p:nvPr/>
        </p:nvSpPr>
        <p:spPr>
          <a:xfrm>
            <a:off x="0" y="430307"/>
            <a:ext cx="9144000" cy="6427694"/>
          </a:xfrm>
          <a:prstGeom prst="rect">
            <a:avLst/>
          </a:prstGeom>
          <a:solidFill>
            <a:srgbClr val="082B6E">
              <a:alpha val="65000"/>
            </a:srgbClr>
          </a:solidFill>
          <a:ln>
            <a:solidFill>
              <a:srgbClr val="082B6E">
                <a:alpha val="74902"/>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p:nvSpPr>
        <p:spPr>
          <a:xfrm>
            <a:off x="510988" y="457200"/>
            <a:ext cx="8122023" cy="923330"/>
          </a:xfrm>
          <a:prstGeom prst="rect">
            <a:avLst/>
          </a:prstGeom>
          <a:noFill/>
        </p:spPr>
        <p:txBody>
          <a:bodyPr wrap="square" rtlCol="0">
            <a:spAutoFit/>
          </a:bodyPr>
          <a:lstStyle/>
          <a:p>
            <a:pPr algn="ctr"/>
            <a:r>
              <a:rPr lang="en-US" sz="5400" b="1" dirty="0">
                <a:solidFill>
                  <a:schemeClr val="tx2"/>
                </a:solidFill>
                <a:latin typeface="Arial" panose="020B0604020202020204" pitchFamily="34" charset="0"/>
                <a:cs typeface="Arial" panose="020B0604020202020204" pitchFamily="34" charset="0"/>
              </a:rPr>
              <a:t>KNOWLEDGE CHECK</a:t>
            </a:r>
          </a:p>
        </p:txBody>
      </p:sp>
      <p:sp>
        <p:nvSpPr>
          <p:cNvPr id="13" name="TextBox 12"/>
          <p:cNvSpPr txBox="1"/>
          <p:nvPr/>
        </p:nvSpPr>
        <p:spPr>
          <a:xfrm>
            <a:off x="0" y="457200"/>
            <a:ext cx="9144000" cy="6647974"/>
          </a:xfrm>
          <a:prstGeom prst="rect">
            <a:avLst/>
          </a:prstGeom>
          <a:noFill/>
        </p:spPr>
        <p:txBody>
          <a:bodyPr wrap="square" rtlCol="0">
            <a:spAutoFit/>
          </a:bodyPr>
          <a:lstStyle/>
          <a:p>
            <a:pPr algn="ctr"/>
            <a:endParaRPr lang="en-US" sz="6000" dirty="0">
              <a:solidFill>
                <a:schemeClr val="tx2"/>
              </a:solidFill>
            </a:endParaRPr>
          </a:p>
          <a:p>
            <a:pPr algn="ctr"/>
            <a:r>
              <a:rPr lang="en-US" sz="6000" dirty="0">
                <a:solidFill>
                  <a:schemeClr val="tx2"/>
                </a:solidFill>
              </a:rPr>
              <a:t>Low pathogenicity avian influenza </a:t>
            </a:r>
            <a:r>
              <a:rPr lang="en-US" sz="6000" dirty="0">
                <a:solidFill>
                  <a:schemeClr val="bg2"/>
                </a:solidFill>
              </a:rPr>
              <a:t>can be detected by visually inspecting </a:t>
            </a:r>
            <a:r>
              <a:rPr lang="en-US" altLang="en-US" sz="6000" dirty="0">
                <a:solidFill>
                  <a:schemeClr val="tx2"/>
                </a:solidFill>
              </a:rPr>
              <a:t>poultry.</a:t>
            </a:r>
          </a:p>
          <a:p>
            <a:pPr algn="ctr"/>
            <a:endParaRPr lang="en-US" altLang="en-US" sz="6000" dirty="0">
              <a:solidFill>
                <a:schemeClr val="tx2"/>
              </a:solidFill>
            </a:endParaRPr>
          </a:p>
          <a:p>
            <a:pPr algn="ctr"/>
            <a:r>
              <a:rPr lang="en-US" altLang="en-US" sz="6000" dirty="0">
                <a:solidFill>
                  <a:schemeClr val="tx2"/>
                </a:solidFill>
              </a:rPr>
              <a:t>True or False?</a:t>
            </a:r>
          </a:p>
          <a:p>
            <a:endParaRPr lang="en-US" sz="6600" b="1" dirty="0">
              <a:solidFill>
                <a:schemeClr val="tx2"/>
              </a:solidFill>
            </a:endParaRPr>
          </a:p>
        </p:txBody>
      </p:sp>
    </p:spTree>
    <p:extLst>
      <p:ext uri="{BB962C8B-B14F-4D97-AF65-F5344CB8AC3E}">
        <p14:creationId xmlns:p14="http://schemas.microsoft.com/office/powerpoint/2010/main" val="10124918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BEBA8EAE-BF5A-486C-A8C5-ECC9F3942E4B}">
                <a14:imgProps xmlns:a14="http://schemas.microsoft.com/office/drawing/2010/main">
                  <a14:imgLayer r:embed="rId4">
                    <a14:imgEffect>
                      <a14:saturation sat="29000"/>
                    </a14:imgEffect>
                  </a14:imgLayer>
                </a14:imgProps>
              </a:ext>
              <a:ext uri="{28A0092B-C50C-407E-A947-70E740481C1C}">
                <a14:useLocalDpi xmlns:a14="http://schemas.microsoft.com/office/drawing/2010/main" val="0"/>
              </a:ext>
            </a:extLst>
          </a:blip>
          <a:stretch>
            <a:fillRect/>
          </a:stretch>
        </p:blipFill>
        <p:spPr>
          <a:xfrm>
            <a:off x="0" y="430307"/>
            <a:ext cx="9144000" cy="6436658"/>
          </a:xfrm>
          <a:prstGeom prst="rect">
            <a:avLst/>
          </a:prstGeom>
          <a:effectLst>
            <a:outerShdw blurRad="50800" dist="50800" dir="5400000" algn="ctr" rotWithShape="0">
              <a:srgbClr val="000000"/>
            </a:outerShdw>
          </a:effectLst>
        </p:spPr>
      </p:pic>
      <p:sp>
        <p:nvSpPr>
          <p:cNvPr id="10" name="Rectangle 9"/>
          <p:cNvSpPr/>
          <p:nvPr/>
        </p:nvSpPr>
        <p:spPr>
          <a:xfrm>
            <a:off x="0" y="430307"/>
            <a:ext cx="9144000" cy="6427694"/>
          </a:xfrm>
          <a:prstGeom prst="rect">
            <a:avLst/>
          </a:prstGeom>
          <a:solidFill>
            <a:srgbClr val="082B6E">
              <a:alpha val="65000"/>
            </a:srgbClr>
          </a:solidFill>
          <a:ln>
            <a:solidFill>
              <a:srgbClr val="082B6E">
                <a:alpha val="74902"/>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p:nvSpPr>
        <p:spPr>
          <a:xfrm>
            <a:off x="510988" y="457200"/>
            <a:ext cx="8122023" cy="923330"/>
          </a:xfrm>
          <a:prstGeom prst="rect">
            <a:avLst/>
          </a:prstGeom>
          <a:noFill/>
        </p:spPr>
        <p:txBody>
          <a:bodyPr wrap="square" rtlCol="0">
            <a:spAutoFit/>
          </a:bodyPr>
          <a:lstStyle/>
          <a:p>
            <a:pPr algn="ctr"/>
            <a:r>
              <a:rPr lang="en-US" sz="5400" b="1" dirty="0">
                <a:solidFill>
                  <a:schemeClr val="tx2"/>
                </a:solidFill>
                <a:latin typeface="Arial" panose="020B0604020202020204" pitchFamily="34" charset="0"/>
                <a:cs typeface="Arial" panose="020B0604020202020204" pitchFamily="34" charset="0"/>
              </a:rPr>
              <a:t>KNOWLEDGE CHECK</a:t>
            </a:r>
          </a:p>
        </p:txBody>
      </p:sp>
      <p:sp>
        <p:nvSpPr>
          <p:cNvPr id="13" name="TextBox 12"/>
          <p:cNvSpPr txBox="1"/>
          <p:nvPr/>
        </p:nvSpPr>
        <p:spPr>
          <a:xfrm>
            <a:off x="0" y="457200"/>
            <a:ext cx="9144000" cy="6647974"/>
          </a:xfrm>
          <a:prstGeom prst="rect">
            <a:avLst/>
          </a:prstGeom>
          <a:noFill/>
        </p:spPr>
        <p:txBody>
          <a:bodyPr wrap="square" rtlCol="0">
            <a:spAutoFit/>
          </a:bodyPr>
          <a:lstStyle/>
          <a:p>
            <a:pPr algn="ctr"/>
            <a:endParaRPr lang="en-US" sz="6000" dirty="0">
              <a:solidFill>
                <a:schemeClr val="tx2"/>
              </a:solidFill>
            </a:endParaRPr>
          </a:p>
          <a:p>
            <a:pPr algn="ctr"/>
            <a:r>
              <a:rPr lang="en-US" sz="6000" dirty="0">
                <a:solidFill>
                  <a:schemeClr val="tx2"/>
                </a:solidFill>
              </a:rPr>
              <a:t>Low pathogenicity avian influenza </a:t>
            </a:r>
            <a:r>
              <a:rPr lang="en-US" sz="6000" dirty="0">
                <a:solidFill>
                  <a:schemeClr val="bg2"/>
                </a:solidFill>
              </a:rPr>
              <a:t>can be detected by visually inspecting </a:t>
            </a:r>
            <a:r>
              <a:rPr lang="en-US" altLang="en-US" sz="6000" dirty="0">
                <a:solidFill>
                  <a:schemeClr val="tx2"/>
                </a:solidFill>
              </a:rPr>
              <a:t>poultry.</a:t>
            </a:r>
          </a:p>
          <a:p>
            <a:pPr algn="ctr"/>
            <a:endParaRPr lang="en-US" altLang="en-US" sz="6000" dirty="0">
              <a:solidFill>
                <a:schemeClr val="tx2"/>
              </a:solidFill>
            </a:endParaRPr>
          </a:p>
          <a:p>
            <a:pPr algn="ctr"/>
            <a:r>
              <a:rPr lang="en-US" altLang="en-US" sz="6000" b="1" dirty="0">
                <a:solidFill>
                  <a:schemeClr val="bg2"/>
                </a:solidFill>
              </a:rPr>
              <a:t>False </a:t>
            </a:r>
          </a:p>
          <a:p>
            <a:endParaRPr lang="en-US" sz="6600" b="1" dirty="0">
              <a:solidFill>
                <a:schemeClr val="tx2"/>
              </a:solidFill>
            </a:endParaRPr>
          </a:p>
        </p:txBody>
      </p:sp>
    </p:spTree>
    <p:extLst>
      <p:ext uri="{BB962C8B-B14F-4D97-AF65-F5344CB8AC3E}">
        <p14:creationId xmlns:p14="http://schemas.microsoft.com/office/powerpoint/2010/main" val="34343698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BEBA8EAE-BF5A-486C-A8C5-ECC9F3942E4B}">
                <a14:imgProps xmlns:a14="http://schemas.microsoft.com/office/drawing/2010/main">
                  <a14:imgLayer r:embed="rId4">
                    <a14:imgEffect>
                      <a14:saturation sat="29000"/>
                    </a14:imgEffect>
                  </a14:imgLayer>
                </a14:imgProps>
              </a:ext>
              <a:ext uri="{28A0092B-C50C-407E-A947-70E740481C1C}">
                <a14:useLocalDpi xmlns:a14="http://schemas.microsoft.com/office/drawing/2010/main" val="0"/>
              </a:ext>
            </a:extLst>
          </a:blip>
          <a:stretch>
            <a:fillRect/>
          </a:stretch>
        </p:blipFill>
        <p:spPr>
          <a:xfrm>
            <a:off x="0" y="430307"/>
            <a:ext cx="9144000" cy="6436658"/>
          </a:xfrm>
          <a:prstGeom prst="rect">
            <a:avLst/>
          </a:prstGeom>
          <a:effectLst>
            <a:outerShdw blurRad="50800" dist="50800" dir="5400000" algn="ctr" rotWithShape="0">
              <a:srgbClr val="000000"/>
            </a:outerShdw>
          </a:effectLst>
        </p:spPr>
      </p:pic>
      <p:sp>
        <p:nvSpPr>
          <p:cNvPr id="10" name="Rectangle 9"/>
          <p:cNvSpPr/>
          <p:nvPr/>
        </p:nvSpPr>
        <p:spPr>
          <a:xfrm>
            <a:off x="0" y="430307"/>
            <a:ext cx="9144000" cy="6427694"/>
          </a:xfrm>
          <a:prstGeom prst="rect">
            <a:avLst/>
          </a:prstGeom>
          <a:solidFill>
            <a:srgbClr val="082B6E">
              <a:alpha val="65000"/>
            </a:srgbClr>
          </a:solidFill>
          <a:ln>
            <a:solidFill>
              <a:srgbClr val="082B6E">
                <a:alpha val="74902"/>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p:nvSpPr>
        <p:spPr>
          <a:xfrm>
            <a:off x="510988" y="457200"/>
            <a:ext cx="8122023" cy="923330"/>
          </a:xfrm>
          <a:prstGeom prst="rect">
            <a:avLst/>
          </a:prstGeom>
          <a:noFill/>
        </p:spPr>
        <p:txBody>
          <a:bodyPr wrap="square" rtlCol="0">
            <a:spAutoFit/>
          </a:bodyPr>
          <a:lstStyle/>
          <a:p>
            <a:pPr algn="ctr"/>
            <a:r>
              <a:rPr lang="en-US" sz="5400" b="1" dirty="0">
                <a:solidFill>
                  <a:schemeClr val="tx2"/>
                </a:solidFill>
                <a:latin typeface="Arial" panose="020B0604020202020204" pitchFamily="34" charset="0"/>
                <a:cs typeface="Arial" panose="020B0604020202020204" pitchFamily="34" charset="0"/>
              </a:rPr>
              <a:t>KNOWLEDGE CHECK</a:t>
            </a:r>
          </a:p>
        </p:txBody>
      </p:sp>
      <p:sp>
        <p:nvSpPr>
          <p:cNvPr id="13" name="TextBox 12"/>
          <p:cNvSpPr txBox="1"/>
          <p:nvPr/>
        </p:nvSpPr>
        <p:spPr>
          <a:xfrm>
            <a:off x="0" y="1864659"/>
            <a:ext cx="9144000" cy="5724644"/>
          </a:xfrm>
          <a:prstGeom prst="rect">
            <a:avLst/>
          </a:prstGeom>
          <a:noFill/>
        </p:spPr>
        <p:txBody>
          <a:bodyPr wrap="square" rtlCol="0">
            <a:spAutoFit/>
          </a:bodyPr>
          <a:lstStyle/>
          <a:p>
            <a:pPr algn="ctr"/>
            <a:endParaRPr lang="en-US" sz="6000" dirty="0">
              <a:solidFill>
                <a:schemeClr val="tx2"/>
              </a:solidFill>
            </a:endParaRPr>
          </a:p>
          <a:p>
            <a:pPr algn="ctr"/>
            <a:r>
              <a:rPr lang="en-US" altLang="en-US" sz="6000" dirty="0">
                <a:solidFill>
                  <a:schemeClr val="tx2"/>
                </a:solidFill>
              </a:rPr>
              <a:t> </a:t>
            </a:r>
            <a:r>
              <a:rPr lang="en-US" altLang="en-US" sz="6000" u="sng" dirty="0">
                <a:solidFill>
                  <a:schemeClr val="tx2"/>
                </a:solidFill>
              </a:rPr>
              <a:t>____________</a:t>
            </a:r>
            <a:r>
              <a:rPr lang="en-US" altLang="en-US" sz="6000" dirty="0">
                <a:solidFill>
                  <a:schemeClr val="tx2"/>
                </a:solidFill>
              </a:rPr>
              <a:t> is key to detecting influenza A(H7N9) in poultry.</a:t>
            </a:r>
          </a:p>
          <a:p>
            <a:pPr algn="ctr"/>
            <a:endParaRPr lang="en-US" altLang="en-US" sz="6000" dirty="0">
              <a:solidFill>
                <a:schemeClr val="tx2"/>
              </a:solidFill>
            </a:endParaRPr>
          </a:p>
          <a:p>
            <a:endParaRPr lang="en-US" sz="6600" b="1" dirty="0">
              <a:solidFill>
                <a:schemeClr val="tx2"/>
              </a:solidFill>
            </a:endParaRPr>
          </a:p>
        </p:txBody>
      </p:sp>
    </p:spTree>
    <p:extLst>
      <p:ext uri="{BB962C8B-B14F-4D97-AF65-F5344CB8AC3E}">
        <p14:creationId xmlns:p14="http://schemas.microsoft.com/office/powerpoint/2010/main" val="2655899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altLang="en-US" dirty="0"/>
              <a:t>Goals </a:t>
            </a:r>
          </a:p>
        </p:txBody>
      </p:sp>
      <p:sp>
        <p:nvSpPr>
          <p:cNvPr id="9219" name="Content Placeholder 2"/>
          <p:cNvSpPr>
            <a:spLocks noGrp="1"/>
          </p:cNvSpPr>
          <p:nvPr>
            <p:ph idx="1"/>
          </p:nvPr>
        </p:nvSpPr>
        <p:spPr>
          <a:xfrm>
            <a:off x="310897" y="914400"/>
            <a:ext cx="8229600" cy="4525963"/>
          </a:xfrm>
        </p:spPr>
        <p:txBody>
          <a:bodyPr/>
          <a:lstStyle/>
          <a:p>
            <a:pPr eaLnBrk="1" hangingPunct="1"/>
            <a:r>
              <a:rPr lang="en-US" altLang="en-US" dirty="0">
                <a:latin typeface="+mn-lt"/>
              </a:rPr>
              <a:t>To detect novel influenza virus infections early</a:t>
            </a:r>
          </a:p>
          <a:p>
            <a:pPr eaLnBrk="1" hangingPunct="1"/>
            <a:endParaRPr lang="en-US" altLang="en-US" dirty="0">
              <a:latin typeface="+mn-lt"/>
            </a:endParaRPr>
          </a:p>
          <a:p>
            <a:pPr eaLnBrk="1" hangingPunct="1"/>
            <a:r>
              <a:rPr lang="en-US" altLang="en-US" dirty="0">
                <a:latin typeface="+mn-lt"/>
              </a:rPr>
              <a:t>To respond quickly and contain novel influenza virus infections</a:t>
            </a:r>
          </a:p>
          <a:p>
            <a:pPr eaLnBrk="1" hangingPunct="1"/>
            <a:endParaRPr lang="en-US" altLang="en-US" dirty="0">
              <a:latin typeface="+mn-lt"/>
            </a:endParaRPr>
          </a:p>
          <a:p>
            <a:r>
              <a:rPr lang="en-US" altLang="en-US" dirty="0">
                <a:latin typeface="+mn-lt"/>
              </a:rPr>
              <a:t>To minimize human exposure to potentially infected poultry and humans</a:t>
            </a:r>
          </a:p>
        </p:txBody>
      </p:sp>
    </p:spTree>
    <p:extLst>
      <p:ext uri="{BB962C8B-B14F-4D97-AF65-F5344CB8AC3E}">
        <p14:creationId xmlns:p14="http://schemas.microsoft.com/office/powerpoint/2010/main" val="7835106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BEBA8EAE-BF5A-486C-A8C5-ECC9F3942E4B}">
                <a14:imgProps xmlns:a14="http://schemas.microsoft.com/office/drawing/2010/main">
                  <a14:imgLayer r:embed="rId4">
                    <a14:imgEffect>
                      <a14:saturation sat="29000"/>
                    </a14:imgEffect>
                  </a14:imgLayer>
                </a14:imgProps>
              </a:ext>
              <a:ext uri="{28A0092B-C50C-407E-A947-70E740481C1C}">
                <a14:useLocalDpi xmlns:a14="http://schemas.microsoft.com/office/drawing/2010/main" val="0"/>
              </a:ext>
            </a:extLst>
          </a:blip>
          <a:stretch>
            <a:fillRect/>
          </a:stretch>
        </p:blipFill>
        <p:spPr>
          <a:xfrm>
            <a:off x="0" y="430307"/>
            <a:ext cx="9144000" cy="6436658"/>
          </a:xfrm>
          <a:prstGeom prst="rect">
            <a:avLst/>
          </a:prstGeom>
          <a:effectLst>
            <a:outerShdw blurRad="50800" dist="50800" dir="5400000" algn="ctr" rotWithShape="0">
              <a:srgbClr val="000000"/>
            </a:outerShdw>
          </a:effectLst>
        </p:spPr>
      </p:pic>
      <p:sp>
        <p:nvSpPr>
          <p:cNvPr id="10" name="Rectangle 9"/>
          <p:cNvSpPr/>
          <p:nvPr/>
        </p:nvSpPr>
        <p:spPr>
          <a:xfrm>
            <a:off x="0" y="430307"/>
            <a:ext cx="9144000" cy="6427694"/>
          </a:xfrm>
          <a:prstGeom prst="rect">
            <a:avLst/>
          </a:prstGeom>
          <a:solidFill>
            <a:srgbClr val="082B6E">
              <a:alpha val="65000"/>
            </a:srgbClr>
          </a:solidFill>
          <a:ln>
            <a:solidFill>
              <a:srgbClr val="082B6E">
                <a:alpha val="74902"/>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p:nvSpPr>
        <p:spPr>
          <a:xfrm>
            <a:off x="510988" y="457200"/>
            <a:ext cx="8122023" cy="923330"/>
          </a:xfrm>
          <a:prstGeom prst="rect">
            <a:avLst/>
          </a:prstGeom>
          <a:noFill/>
        </p:spPr>
        <p:txBody>
          <a:bodyPr wrap="square" rtlCol="0">
            <a:spAutoFit/>
          </a:bodyPr>
          <a:lstStyle/>
          <a:p>
            <a:pPr algn="ctr"/>
            <a:r>
              <a:rPr lang="en-US" sz="5400" b="1" dirty="0">
                <a:solidFill>
                  <a:schemeClr val="tx2"/>
                </a:solidFill>
                <a:latin typeface="Arial" panose="020B0604020202020204" pitchFamily="34" charset="0"/>
                <a:cs typeface="Arial" panose="020B0604020202020204" pitchFamily="34" charset="0"/>
              </a:rPr>
              <a:t>KNOWLEDGE CHECK</a:t>
            </a:r>
          </a:p>
        </p:txBody>
      </p:sp>
      <p:sp>
        <p:nvSpPr>
          <p:cNvPr id="13" name="TextBox 12"/>
          <p:cNvSpPr txBox="1"/>
          <p:nvPr/>
        </p:nvSpPr>
        <p:spPr>
          <a:xfrm>
            <a:off x="0" y="1864659"/>
            <a:ext cx="9144000" cy="5724644"/>
          </a:xfrm>
          <a:prstGeom prst="rect">
            <a:avLst/>
          </a:prstGeom>
          <a:noFill/>
        </p:spPr>
        <p:txBody>
          <a:bodyPr wrap="square" rtlCol="0">
            <a:spAutoFit/>
          </a:bodyPr>
          <a:lstStyle/>
          <a:p>
            <a:pPr algn="ctr"/>
            <a:endParaRPr lang="en-US" sz="6000" dirty="0">
              <a:solidFill>
                <a:schemeClr val="tx2"/>
              </a:solidFill>
            </a:endParaRPr>
          </a:p>
          <a:p>
            <a:pPr algn="ctr"/>
            <a:r>
              <a:rPr lang="en-US" altLang="en-US" sz="6000" dirty="0">
                <a:solidFill>
                  <a:schemeClr val="tx2"/>
                </a:solidFill>
              </a:rPr>
              <a:t> </a:t>
            </a:r>
            <a:r>
              <a:rPr lang="en-US" altLang="en-US" sz="6000" u="sng" dirty="0">
                <a:solidFill>
                  <a:schemeClr val="bg2"/>
                </a:solidFill>
              </a:rPr>
              <a:t>Surveillance with laboratory testing</a:t>
            </a:r>
            <a:r>
              <a:rPr lang="en-US" altLang="en-US" sz="6000" dirty="0">
                <a:solidFill>
                  <a:schemeClr val="tx2"/>
                </a:solidFill>
              </a:rPr>
              <a:t> is key to detecting influenza A(H7N9) in poultry.</a:t>
            </a:r>
          </a:p>
          <a:p>
            <a:pPr algn="ctr"/>
            <a:endParaRPr lang="en-US" altLang="en-US" sz="6000" dirty="0">
              <a:solidFill>
                <a:schemeClr val="tx2"/>
              </a:solidFill>
            </a:endParaRPr>
          </a:p>
          <a:p>
            <a:endParaRPr lang="en-US" sz="6600" b="1" dirty="0">
              <a:solidFill>
                <a:schemeClr val="tx2"/>
              </a:solidFill>
            </a:endParaRPr>
          </a:p>
        </p:txBody>
      </p:sp>
    </p:spTree>
    <p:extLst>
      <p:ext uri="{BB962C8B-B14F-4D97-AF65-F5344CB8AC3E}">
        <p14:creationId xmlns:p14="http://schemas.microsoft.com/office/powerpoint/2010/main" val="15903530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4000" dirty="0"/>
              <a:t>Engaging Stakeholders</a:t>
            </a:r>
          </a:p>
        </p:txBody>
      </p:sp>
    </p:spTree>
    <p:extLst>
      <p:ext uri="{BB962C8B-B14F-4D97-AF65-F5344CB8AC3E}">
        <p14:creationId xmlns:p14="http://schemas.microsoft.com/office/powerpoint/2010/main" val="1924351939"/>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a:bodyPr>
          <a:lstStyle/>
          <a:p>
            <a:pPr eaLnBrk="1" hangingPunct="1"/>
            <a:r>
              <a:rPr lang="en-US" altLang="en-US" dirty="0"/>
              <a:t>General A(H7N9) Preparedness Recommendations </a:t>
            </a:r>
          </a:p>
        </p:txBody>
      </p:sp>
      <p:sp>
        <p:nvSpPr>
          <p:cNvPr id="16387" name="Content Placeholder 2"/>
          <p:cNvSpPr>
            <a:spLocks noGrp="1"/>
          </p:cNvSpPr>
          <p:nvPr>
            <p:ph idx="1"/>
          </p:nvPr>
        </p:nvSpPr>
        <p:spPr>
          <a:xfrm>
            <a:off x="310897" y="914400"/>
            <a:ext cx="8229600" cy="5286589"/>
          </a:xfrm>
        </p:spPr>
        <p:txBody>
          <a:bodyPr>
            <a:normAutofit/>
          </a:bodyPr>
          <a:lstStyle/>
          <a:p>
            <a:pPr eaLnBrk="1" hangingPunct="1"/>
            <a:r>
              <a:rPr lang="en-US" altLang="en-US" dirty="0">
                <a:latin typeface="+mn-lt"/>
              </a:rPr>
              <a:t>Establish laboratory supported active surveillance of poultry</a:t>
            </a:r>
          </a:p>
          <a:p>
            <a:pPr eaLnBrk="1" hangingPunct="1"/>
            <a:endParaRPr lang="en-US" altLang="en-US" sz="1100" dirty="0">
              <a:latin typeface="+mn-lt"/>
            </a:endParaRPr>
          </a:p>
          <a:p>
            <a:pPr eaLnBrk="1" hangingPunct="1"/>
            <a:r>
              <a:rPr lang="en-US" altLang="en-US" dirty="0">
                <a:latin typeface="+mn-lt"/>
              </a:rPr>
              <a:t>Establish coordination of animal and human health authorities</a:t>
            </a:r>
          </a:p>
          <a:p>
            <a:pPr lvl="1" eaLnBrk="1" hangingPunct="1"/>
            <a:r>
              <a:rPr lang="en-US" altLang="en-US" dirty="0">
                <a:latin typeface="+mn-lt"/>
              </a:rPr>
              <a:t>Routine, timely sharing of information</a:t>
            </a:r>
          </a:p>
          <a:p>
            <a:pPr lvl="1" eaLnBrk="1" hangingPunct="1"/>
            <a:r>
              <a:rPr lang="en-US" altLang="en-US" dirty="0">
                <a:latin typeface="+mn-lt"/>
              </a:rPr>
              <a:t>Routine meetings</a:t>
            </a:r>
          </a:p>
          <a:p>
            <a:pPr lvl="1" eaLnBrk="1" hangingPunct="1"/>
            <a:r>
              <a:rPr lang="en-US" altLang="en-US" dirty="0">
                <a:latin typeface="+mn-lt"/>
              </a:rPr>
              <a:t>Plan of Action for coordinated response to an outbreak of A(H7N9) in poultry</a:t>
            </a:r>
          </a:p>
          <a:p>
            <a:pPr lvl="1" eaLnBrk="1" hangingPunct="1"/>
            <a:r>
              <a:rPr lang="en-US" altLang="en-US" dirty="0">
                <a:latin typeface="+mn-lt"/>
              </a:rPr>
              <a:t>Comprehensive and coordinated educational and communication materials</a:t>
            </a:r>
          </a:p>
        </p:txBody>
      </p:sp>
    </p:spTree>
    <p:extLst>
      <p:ext uri="{BB962C8B-B14F-4D97-AF65-F5344CB8AC3E}">
        <p14:creationId xmlns:p14="http://schemas.microsoft.com/office/powerpoint/2010/main" val="36446641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Discussion Question</a:t>
            </a:r>
          </a:p>
        </p:txBody>
      </p:sp>
      <p:sp>
        <p:nvSpPr>
          <p:cNvPr id="3" name="Content Placeholder 2"/>
          <p:cNvSpPr>
            <a:spLocks noGrp="1"/>
          </p:cNvSpPr>
          <p:nvPr>
            <p:ph idx="1"/>
          </p:nvPr>
        </p:nvSpPr>
        <p:spPr>
          <a:xfrm>
            <a:off x="310897" y="1767690"/>
            <a:ext cx="8229600" cy="4525963"/>
          </a:xfrm>
        </p:spPr>
        <p:txBody>
          <a:bodyPr>
            <a:normAutofit/>
          </a:bodyPr>
          <a:lstStyle/>
          <a:p>
            <a:pPr marL="0" indent="0">
              <a:buNone/>
            </a:pPr>
            <a:r>
              <a:rPr lang="en-US" dirty="0"/>
              <a:t>How well have you been able to coordinate between human and animal health authorities in your country or specific location after a poultry event detection?</a:t>
            </a:r>
          </a:p>
          <a:p>
            <a:pPr marL="457200" lvl="1" indent="0">
              <a:buNone/>
            </a:pPr>
            <a:endParaRPr lang="en-US" dirty="0"/>
          </a:p>
          <a:p>
            <a:pPr marL="457200" lvl="1" indent="0">
              <a:buNone/>
            </a:pPr>
            <a:endParaRPr lang="en-US" dirty="0"/>
          </a:p>
          <a:p>
            <a:pPr marL="57150" indent="0">
              <a:buNone/>
            </a:pPr>
            <a:r>
              <a:rPr lang="en-US" sz="3600" dirty="0"/>
              <a:t>If coordination has been challenging, what were some of the main problems?</a:t>
            </a:r>
          </a:p>
          <a:p>
            <a:pPr lvl="1"/>
            <a:endParaRPr lang="en-US" dirty="0"/>
          </a:p>
          <a:p>
            <a:endParaRPr lang="en-US" altLang="en-US" dirty="0"/>
          </a:p>
          <a:p>
            <a:endParaRPr lang="en-US" dirty="0">
              <a:solidFill>
                <a:srgbClr val="FF0000"/>
              </a:solidFill>
            </a:endParaRPr>
          </a:p>
        </p:txBody>
      </p:sp>
      <p:pic>
        <p:nvPicPr>
          <p:cNvPr id="9" name="Picture 8"/>
          <p:cNvPicPr>
            <a:picLocks noChangeAspect="1"/>
          </p:cNvPicPr>
          <p:nvPr/>
        </p:nvPicPr>
        <p:blipFill>
          <a:blip r:embed="rId3"/>
          <a:stretch>
            <a:fillRect/>
          </a:stretch>
        </p:blipFill>
        <p:spPr>
          <a:xfrm>
            <a:off x="84804" y="483753"/>
            <a:ext cx="2422422" cy="1156862"/>
          </a:xfrm>
          <a:prstGeom prst="rect">
            <a:avLst/>
          </a:prstGeom>
        </p:spPr>
      </p:pic>
    </p:spTree>
    <p:extLst>
      <p:ext uri="{BB962C8B-B14F-4D97-AF65-F5344CB8AC3E}">
        <p14:creationId xmlns:p14="http://schemas.microsoft.com/office/powerpoint/2010/main" val="567592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pPr eaLnBrk="1" hangingPunct="1"/>
            <a:r>
              <a:rPr lang="en-US" altLang="en-US" dirty="0"/>
              <a:t>Outbreak Plan of Action </a:t>
            </a:r>
          </a:p>
        </p:txBody>
      </p:sp>
      <p:sp>
        <p:nvSpPr>
          <p:cNvPr id="17411" name="Content Placeholder 2"/>
          <p:cNvSpPr>
            <a:spLocks noGrp="1"/>
          </p:cNvSpPr>
          <p:nvPr>
            <p:ph idx="1"/>
          </p:nvPr>
        </p:nvSpPr>
        <p:spPr>
          <a:xfrm>
            <a:off x="310897" y="914400"/>
            <a:ext cx="8229600" cy="5462016"/>
          </a:xfrm>
        </p:spPr>
        <p:txBody>
          <a:bodyPr>
            <a:normAutofit/>
          </a:bodyPr>
          <a:lstStyle/>
          <a:p>
            <a:pPr eaLnBrk="1" hangingPunct="1"/>
            <a:r>
              <a:rPr lang="en-US" altLang="en-US" dirty="0">
                <a:latin typeface="+mn-lt"/>
              </a:rPr>
              <a:t>Defines an outbreak of A(H7N9) in poultry</a:t>
            </a:r>
          </a:p>
          <a:p>
            <a:pPr eaLnBrk="1" hangingPunct="1"/>
            <a:endParaRPr lang="en-US" altLang="en-US" sz="1000" dirty="0">
              <a:latin typeface="+mn-lt"/>
            </a:endParaRPr>
          </a:p>
          <a:p>
            <a:pPr eaLnBrk="1" hangingPunct="1"/>
            <a:r>
              <a:rPr lang="en-US" altLang="en-US" dirty="0">
                <a:latin typeface="+mn-lt"/>
              </a:rPr>
              <a:t>Defines roles and responsibilities for animal health and human health authorities  </a:t>
            </a:r>
          </a:p>
          <a:p>
            <a:pPr eaLnBrk="1" hangingPunct="1"/>
            <a:endParaRPr lang="en-US" altLang="en-US" sz="1000" dirty="0">
              <a:latin typeface="+mn-lt"/>
            </a:endParaRPr>
          </a:p>
          <a:p>
            <a:pPr eaLnBrk="1" hangingPunct="1"/>
            <a:r>
              <a:rPr lang="en-US" altLang="en-US" dirty="0">
                <a:latin typeface="+mn-lt"/>
              </a:rPr>
              <a:t>Schedule of routine coordination meetings</a:t>
            </a:r>
          </a:p>
          <a:p>
            <a:pPr eaLnBrk="1" hangingPunct="1"/>
            <a:endParaRPr lang="en-US" altLang="en-US" sz="1000" dirty="0">
              <a:latin typeface="+mn-lt"/>
            </a:endParaRPr>
          </a:p>
          <a:p>
            <a:pPr eaLnBrk="1" hangingPunct="1"/>
            <a:r>
              <a:rPr lang="en-US" altLang="en-US" dirty="0">
                <a:latin typeface="+mn-lt"/>
              </a:rPr>
              <a:t>Education and communication strategy </a:t>
            </a:r>
          </a:p>
          <a:p>
            <a:pPr eaLnBrk="1" hangingPunct="1"/>
            <a:endParaRPr lang="en-US" altLang="en-US" sz="1000" dirty="0">
              <a:latin typeface="+mn-lt"/>
            </a:endParaRPr>
          </a:p>
          <a:p>
            <a:pPr eaLnBrk="1" hangingPunct="1"/>
            <a:r>
              <a:rPr lang="en-US" altLang="en-US" dirty="0">
                <a:latin typeface="+mn-lt"/>
              </a:rPr>
              <a:t>Specific steps once an outbreak is detected for both animal and human health authorities</a:t>
            </a:r>
          </a:p>
          <a:p>
            <a:pPr eaLnBrk="1" hangingPunct="1"/>
            <a:endParaRPr lang="en-US" altLang="en-US" sz="1000" dirty="0">
              <a:latin typeface="+mn-lt"/>
            </a:endParaRPr>
          </a:p>
          <a:p>
            <a:pPr eaLnBrk="1" hangingPunct="1"/>
            <a:r>
              <a:rPr lang="en-US" altLang="en-US" dirty="0">
                <a:latin typeface="+mn-lt"/>
              </a:rPr>
              <a:t>Defines the end of an outbreak</a:t>
            </a:r>
          </a:p>
        </p:txBody>
      </p:sp>
    </p:spTree>
    <p:extLst>
      <p:ext uri="{BB962C8B-B14F-4D97-AF65-F5344CB8AC3E}">
        <p14:creationId xmlns:p14="http://schemas.microsoft.com/office/powerpoint/2010/main" val="42418071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dirty="0"/>
              <a:t>Plan of Action:  Animal Health Authorities</a:t>
            </a:r>
          </a:p>
        </p:txBody>
      </p:sp>
      <p:sp>
        <p:nvSpPr>
          <p:cNvPr id="19459" name="Content Placeholder 2"/>
          <p:cNvSpPr>
            <a:spLocks noGrp="1"/>
          </p:cNvSpPr>
          <p:nvPr>
            <p:ph idx="1"/>
          </p:nvPr>
        </p:nvSpPr>
        <p:spPr>
          <a:xfrm>
            <a:off x="310897" y="914400"/>
            <a:ext cx="8229600" cy="5352288"/>
          </a:xfrm>
        </p:spPr>
        <p:txBody>
          <a:bodyPr>
            <a:normAutofit fontScale="92500" lnSpcReduction="20000"/>
          </a:bodyPr>
          <a:lstStyle/>
          <a:p>
            <a:pPr marL="0" indent="0" eaLnBrk="1" hangingPunct="1">
              <a:buNone/>
            </a:pPr>
            <a:r>
              <a:rPr lang="en-US" altLang="en-US" dirty="0">
                <a:latin typeface="+mn-lt"/>
              </a:rPr>
              <a:t>Animal health authorities </a:t>
            </a:r>
          </a:p>
          <a:p>
            <a:pPr lvl="1" eaLnBrk="1" hangingPunct="1"/>
            <a:r>
              <a:rPr lang="en-US" altLang="en-US" dirty="0">
                <a:latin typeface="+mn-lt"/>
              </a:rPr>
              <a:t>Confirm the diagnosis</a:t>
            </a:r>
          </a:p>
          <a:p>
            <a:pPr lvl="1" eaLnBrk="1" hangingPunct="1"/>
            <a:r>
              <a:rPr lang="en-US" altLang="en-US" dirty="0">
                <a:latin typeface="+mn-lt"/>
              </a:rPr>
              <a:t>Contact human health authorities</a:t>
            </a:r>
          </a:p>
          <a:p>
            <a:pPr lvl="1" eaLnBrk="1" hangingPunct="1"/>
            <a:r>
              <a:rPr lang="en-US" altLang="en-US" dirty="0">
                <a:latin typeface="+mn-lt"/>
              </a:rPr>
              <a:t>Go to the site</a:t>
            </a:r>
          </a:p>
          <a:p>
            <a:pPr lvl="1"/>
            <a:r>
              <a:rPr lang="en-US" altLang="en-US" dirty="0">
                <a:latin typeface="+mj-lt"/>
              </a:rPr>
              <a:t>Notify animal diagnostic laboratories</a:t>
            </a:r>
          </a:p>
          <a:p>
            <a:pPr lvl="1"/>
            <a:r>
              <a:rPr lang="en-US" altLang="en-US" dirty="0">
                <a:latin typeface="+mj-lt"/>
              </a:rPr>
              <a:t>Notify veterinary community</a:t>
            </a:r>
          </a:p>
          <a:p>
            <a:pPr lvl="1"/>
            <a:r>
              <a:rPr lang="en-US" altLang="en-US" dirty="0">
                <a:latin typeface="+mj-lt"/>
              </a:rPr>
              <a:t>Coordinate communications with human health authorities</a:t>
            </a:r>
          </a:p>
          <a:p>
            <a:pPr lvl="1" eaLnBrk="1" hangingPunct="1"/>
            <a:r>
              <a:rPr lang="en-US" altLang="en-US" dirty="0">
                <a:latin typeface="+mn-lt"/>
              </a:rPr>
              <a:t>Review the Plan of Action with human health authorities</a:t>
            </a:r>
          </a:p>
          <a:p>
            <a:pPr lvl="1" eaLnBrk="1" hangingPunct="1"/>
            <a:r>
              <a:rPr lang="en-US" altLang="en-US" dirty="0">
                <a:latin typeface="+mn-lt"/>
              </a:rPr>
              <a:t>Conduct the animal health investigation and control activities including culling</a:t>
            </a:r>
          </a:p>
          <a:p>
            <a:pPr lvl="1"/>
            <a:r>
              <a:rPr lang="en-US" altLang="en-US" dirty="0">
                <a:latin typeface="+mn-lt"/>
              </a:rPr>
              <a:t>Plan for disposal of dead birds plus disinfection of the premises (along with other control activities).</a:t>
            </a:r>
          </a:p>
        </p:txBody>
      </p:sp>
    </p:spTree>
    <p:extLst>
      <p:ext uri="{BB962C8B-B14F-4D97-AF65-F5344CB8AC3E}">
        <p14:creationId xmlns:p14="http://schemas.microsoft.com/office/powerpoint/2010/main" val="32262938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2"/>
          <p:cNvSpPr>
            <a:spLocks noGrp="1"/>
          </p:cNvSpPr>
          <p:nvPr>
            <p:ph idx="1"/>
          </p:nvPr>
        </p:nvSpPr>
        <p:spPr>
          <a:xfrm>
            <a:off x="457200" y="914400"/>
            <a:ext cx="8229600" cy="5486400"/>
          </a:xfrm>
        </p:spPr>
        <p:txBody>
          <a:bodyPr>
            <a:normAutofit/>
          </a:bodyPr>
          <a:lstStyle/>
          <a:p>
            <a:pPr marL="0" indent="0" eaLnBrk="1" hangingPunct="1">
              <a:buNone/>
            </a:pPr>
            <a:r>
              <a:rPr lang="en-US" altLang="en-US" dirty="0">
                <a:latin typeface="+mn-lt"/>
              </a:rPr>
              <a:t>Human health authorities</a:t>
            </a:r>
          </a:p>
          <a:p>
            <a:pPr lvl="1" eaLnBrk="1" hangingPunct="1"/>
            <a:r>
              <a:rPr lang="en-US" altLang="en-US" dirty="0">
                <a:latin typeface="+mn-lt"/>
              </a:rPr>
              <a:t>Review the Plan of Action with animal health authorities as soon as possible</a:t>
            </a:r>
          </a:p>
          <a:p>
            <a:pPr lvl="1" eaLnBrk="1" hangingPunct="1"/>
            <a:r>
              <a:rPr lang="en-US" altLang="en-US" dirty="0">
                <a:latin typeface="+mn-lt"/>
              </a:rPr>
              <a:t>Notify relevant authorities at all levels</a:t>
            </a:r>
          </a:p>
          <a:p>
            <a:pPr lvl="1" eaLnBrk="1" hangingPunct="1"/>
            <a:r>
              <a:rPr lang="en-US" altLang="en-US" dirty="0">
                <a:latin typeface="+mn-lt"/>
              </a:rPr>
              <a:t>Notify responsible laboratories, including the National Influenza Center laboratory</a:t>
            </a:r>
          </a:p>
          <a:p>
            <a:pPr lvl="1" eaLnBrk="1" hangingPunct="1"/>
            <a:r>
              <a:rPr lang="en-US" altLang="en-US" dirty="0">
                <a:latin typeface="+mn-lt"/>
              </a:rPr>
              <a:t>Notify nearby clinical services</a:t>
            </a:r>
          </a:p>
          <a:p>
            <a:pPr lvl="1" eaLnBrk="1" hangingPunct="1"/>
            <a:r>
              <a:rPr lang="en-US" altLang="en-US" dirty="0">
                <a:latin typeface="+mn-lt"/>
              </a:rPr>
              <a:t>Initiate communication strategy response</a:t>
            </a:r>
          </a:p>
          <a:p>
            <a:pPr lvl="1" eaLnBrk="1" hangingPunct="1"/>
            <a:r>
              <a:rPr lang="en-US" altLang="en-US" dirty="0">
                <a:latin typeface="+mn-lt"/>
              </a:rPr>
              <a:t>Go to the site</a:t>
            </a:r>
          </a:p>
          <a:p>
            <a:pPr lvl="1" eaLnBrk="1" hangingPunct="1"/>
            <a:r>
              <a:rPr lang="en-US" altLang="en-US" dirty="0">
                <a:latin typeface="+mn-lt"/>
              </a:rPr>
              <a:t>Identify the human population at risk</a:t>
            </a:r>
          </a:p>
        </p:txBody>
      </p:sp>
      <p:sp>
        <p:nvSpPr>
          <p:cNvPr id="2" name="Title 1"/>
          <p:cNvSpPr>
            <a:spLocks noGrp="1"/>
          </p:cNvSpPr>
          <p:nvPr>
            <p:ph type="title"/>
          </p:nvPr>
        </p:nvSpPr>
        <p:spPr/>
        <p:txBody>
          <a:bodyPr/>
          <a:lstStyle/>
          <a:p>
            <a:r>
              <a:rPr lang="en-US" altLang="en-US" dirty="0"/>
              <a:t>Plan of Action:  Human Health Authorities</a:t>
            </a:r>
            <a:endParaRPr lang="en-US" dirty="0"/>
          </a:p>
        </p:txBody>
      </p:sp>
    </p:spTree>
    <p:extLst>
      <p:ext uri="{BB962C8B-B14F-4D97-AF65-F5344CB8AC3E}">
        <p14:creationId xmlns:p14="http://schemas.microsoft.com/office/powerpoint/2010/main" val="41525074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Routine Stakeholder Communication</a:t>
            </a:r>
          </a:p>
        </p:txBody>
      </p:sp>
      <p:sp>
        <p:nvSpPr>
          <p:cNvPr id="34819" name="Content Placeholder 2"/>
          <p:cNvSpPr>
            <a:spLocks noGrp="1"/>
          </p:cNvSpPr>
          <p:nvPr>
            <p:ph idx="1"/>
          </p:nvPr>
        </p:nvSpPr>
        <p:spPr>
          <a:xfrm>
            <a:off x="310897" y="914400"/>
            <a:ext cx="8229600" cy="5585791"/>
          </a:xfrm>
        </p:spPr>
        <p:txBody>
          <a:bodyPr>
            <a:normAutofit fontScale="92500" lnSpcReduction="10000"/>
          </a:bodyPr>
          <a:lstStyle/>
          <a:p>
            <a:pPr eaLnBrk="1" hangingPunct="1"/>
            <a:r>
              <a:rPr lang="en-US" altLang="en-US" dirty="0">
                <a:latin typeface="+mn-lt"/>
              </a:rPr>
              <a:t>Morning meeting with between human and animal health authorities to review new information and confirm activities for the day</a:t>
            </a:r>
          </a:p>
          <a:p>
            <a:pPr eaLnBrk="1" hangingPunct="1"/>
            <a:endParaRPr lang="en-US" altLang="en-US" dirty="0">
              <a:latin typeface="+mn-lt"/>
            </a:endParaRPr>
          </a:p>
          <a:p>
            <a:pPr eaLnBrk="1" hangingPunct="1"/>
            <a:r>
              <a:rPr lang="en-US" altLang="en-US" dirty="0">
                <a:latin typeface="+mn-lt"/>
              </a:rPr>
              <a:t>Evening meeting with animal health authorities to review activities and results of the day and plan for tomorrow</a:t>
            </a:r>
          </a:p>
          <a:p>
            <a:pPr eaLnBrk="1" hangingPunct="1"/>
            <a:endParaRPr lang="en-US" altLang="en-US" dirty="0">
              <a:latin typeface="+mn-lt"/>
            </a:endParaRPr>
          </a:p>
          <a:p>
            <a:pPr eaLnBrk="1" hangingPunct="1"/>
            <a:r>
              <a:rPr lang="en-US" altLang="en-US" dirty="0">
                <a:latin typeface="+mn-lt"/>
              </a:rPr>
              <a:t>Daily unified end of day report to leadership</a:t>
            </a:r>
          </a:p>
          <a:p>
            <a:pPr eaLnBrk="1" hangingPunct="1"/>
            <a:endParaRPr lang="en-US" altLang="en-US" dirty="0">
              <a:latin typeface="+mn-lt"/>
            </a:endParaRPr>
          </a:p>
          <a:p>
            <a:pPr eaLnBrk="1" hangingPunct="1"/>
            <a:r>
              <a:rPr lang="en-US" altLang="en-US" dirty="0">
                <a:latin typeface="+mn-lt"/>
              </a:rPr>
              <a:t>Daily unified press release</a:t>
            </a:r>
          </a:p>
        </p:txBody>
      </p:sp>
    </p:spTree>
    <p:extLst>
      <p:ext uri="{BB962C8B-B14F-4D97-AF65-F5344CB8AC3E}">
        <p14:creationId xmlns:p14="http://schemas.microsoft.com/office/powerpoint/2010/main" val="14648734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Communication</a:t>
            </a:r>
          </a:p>
        </p:txBody>
      </p:sp>
      <p:sp>
        <p:nvSpPr>
          <p:cNvPr id="34819" name="Content Placeholder 2"/>
          <p:cNvSpPr>
            <a:spLocks noGrp="1"/>
          </p:cNvSpPr>
          <p:nvPr>
            <p:ph idx="1"/>
          </p:nvPr>
        </p:nvSpPr>
        <p:spPr>
          <a:xfrm>
            <a:off x="310897" y="545336"/>
            <a:ext cx="8229600" cy="6133256"/>
          </a:xfrm>
        </p:spPr>
        <p:txBody>
          <a:bodyPr>
            <a:normAutofit fontScale="92500" lnSpcReduction="20000"/>
          </a:bodyPr>
          <a:lstStyle/>
          <a:p>
            <a:r>
              <a:rPr lang="en-US" altLang="en-US" sz="3400" dirty="0">
                <a:latin typeface="+mn-lt"/>
              </a:rPr>
              <a:t>Health communication is critical to an optimal outbreak response</a:t>
            </a:r>
          </a:p>
          <a:p>
            <a:r>
              <a:rPr lang="en-US" altLang="en-US" sz="3400" dirty="0">
                <a:latin typeface="+mn-lt"/>
              </a:rPr>
              <a:t>Recommend a professional health communicator to ensure an optimal communication strategy and response</a:t>
            </a:r>
          </a:p>
          <a:p>
            <a:pPr>
              <a:buSzPts val="2900"/>
              <a:buFont typeface="Arial" panose="020B0604020202020204" pitchFamily="34" charset="0"/>
              <a:buChar char="•"/>
            </a:pPr>
            <a:r>
              <a:rPr lang="en-US" sz="3600" dirty="0">
                <a:latin typeface="Calibri" panose="020F0502020204030204" pitchFamily="34" charset="0"/>
              </a:rPr>
              <a:t>Purposes of communications</a:t>
            </a:r>
          </a:p>
          <a:p>
            <a:pPr lvl="1">
              <a:buSzPts val="2600"/>
            </a:pPr>
            <a:r>
              <a:rPr lang="en-US" dirty="0">
                <a:latin typeface="Calibri" panose="020F0502020204030204" pitchFamily="34" charset="0"/>
              </a:rPr>
              <a:t>To provide information</a:t>
            </a:r>
          </a:p>
          <a:p>
            <a:pPr lvl="1">
              <a:buSzPts val="2600"/>
            </a:pPr>
            <a:r>
              <a:rPr lang="en-US" dirty="0">
                <a:latin typeface="Calibri" panose="020F0502020204030204" pitchFamily="34" charset="0"/>
              </a:rPr>
              <a:t>To influence behavior</a:t>
            </a:r>
          </a:p>
          <a:p>
            <a:pPr lvl="1">
              <a:buSzPts val="2600"/>
            </a:pPr>
            <a:r>
              <a:rPr lang="en-US" dirty="0">
                <a:latin typeface="Calibri" panose="020F0502020204030204" pitchFamily="34" charset="0"/>
              </a:rPr>
              <a:t>To motivate action</a:t>
            </a:r>
          </a:p>
          <a:p>
            <a:pPr>
              <a:buSzPts val="2900"/>
              <a:buFont typeface="Arial" panose="020B0604020202020204" pitchFamily="34" charset="0"/>
              <a:buChar char="•"/>
            </a:pPr>
            <a:r>
              <a:rPr lang="en-US" sz="3600" dirty="0">
                <a:latin typeface="Calibri" panose="020F0502020204030204" pitchFamily="34" charset="0"/>
              </a:rPr>
              <a:t>Key factors to consider include the message, audience, medium, timing, and intended impact of the communication</a:t>
            </a:r>
            <a:endParaRPr lang="en-US" sz="3600" strike="sngStrike" dirty="0">
              <a:latin typeface="Calibri" panose="020F0502020204030204" pitchFamily="34" charset="0"/>
            </a:endParaRPr>
          </a:p>
          <a:p>
            <a:pPr>
              <a:buSzPts val="2700"/>
              <a:buFont typeface="Arial" panose="020B0604020202020204" pitchFamily="34" charset="0"/>
              <a:buChar char="•"/>
            </a:pPr>
            <a:r>
              <a:rPr lang="en-US" dirty="0">
                <a:latin typeface="Calibri" panose="020F0502020204030204" pitchFamily="34" charset="0"/>
              </a:rPr>
              <a:t>A good message is clear, informative, concise, accurate, precise and timely</a:t>
            </a:r>
          </a:p>
          <a:p>
            <a:pPr lvl="1"/>
            <a:endParaRPr lang="en-US" altLang="en-US" sz="3000" dirty="0">
              <a:latin typeface="+mn-lt"/>
            </a:endParaRPr>
          </a:p>
          <a:p>
            <a:pPr marL="457200" lvl="1" indent="0">
              <a:buNone/>
            </a:pPr>
            <a:endParaRPr lang="en-US" altLang="en-US" sz="3000" dirty="0">
              <a:latin typeface="+mn-lt"/>
            </a:endParaRPr>
          </a:p>
          <a:p>
            <a:pPr eaLnBrk="1" hangingPunct="1"/>
            <a:endParaRPr lang="en-US" altLang="en-US" dirty="0">
              <a:latin typeface="+mn-lt"/>
            </a:endParaRPr>
          </a:p>
        </p:txBody>
      </p:sp>
    </p:spTree>
    <p:extLst>
      <p:ext uri="{BB962C8B-B14F-4D97-AF65-F5344CB8AC3E}">
        <p14:creationId xmlns:p14="http://schemas.microsoft.com/office/powerpoint/2010/main" val="20543885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Communication</a:t>
            </a:r>
          </a:p>
        </p:txBody>
      </p:sp>
      <p:sp>
        <p:nvSpPr>
          <p:cNvPr id="34819" name="Content Placeholder 2"/>
          <p:cNvSpPr>
            <a:spLocks noGrp="1"/>
          </p:cNvSpPr>
          <p:nvPr>
            <p:ph idx="1"/>
          </p:nvPr>
        </p:nvSpPr>
        <p:spPr>
          <a:xfrm>
            <a:off x="310897" y="914400"/>
            <a:ext cx="8485862" cy="5585791"/>
          </a:xfrm>
        </p:spPr>
        <p:txBody>
          <a:bodyPr>
            <a:normAutofit/>
          </a:bodyPr>
          <a:lstStyle/>
          <a:p>
            <a:pPr>
              <a:buFont typeface="Arial" panose="020B0604020202020204" pitchFamily="34" charset="0"/>
              <a:buChar char="•"/>
            </a:pPr>
            <a:r>
              <a:rPr lang="en-US" altLang="en-US" sz="3000" dirty="0">
                <a:latin typeface="+mn-lt"/>
              </a:rPr>
              <a:t>Daily unified press release is important</a:t>
            </a:r>
          </a:p>
          <a:p>
            <a:pPr>
              <a:buFont typeface="Arial" panose="020B0604020202020204" pitchFamily="34" charset="0"/>
              <a:buChar char="•"/>
            </a:pPr>
            <a:r>
              <a:rPr lang="en-US" altLang="en-US" sz="3000" dirty="0">
                <a:latin typeface="+mn-lt"/>
              </a:rPr>
              <a:t>Can consider different media as appropriate</a:t>
            </a:r>
          </a:p>
          <a:p>
            <a:pPr lvl="1">
              <a:buFont typeface="Arial" panose="020B0604020202020204" pitchFamily="34" charset="0"/>
              <a:buChar char="•"/>
            </a:pPr>
            <a:r>
              <a:rPr lang="en-US" altLang="en-US" sz="2600" dirty="0">
                <a:latin typeface="+mn-lt"/>
              </a:rPr>
              <a:t>Radio</a:t>
            </a:r>
          </a:p>
          <a:p>
            <a:pPr lvl="1">
              <a:buFont typeface="Arial" panose="020B0604020202020204" pitchFamily="34" charset="0"/>
              <a:buChar char="•"/>
            </a:pPr>
            <a:r>
              <a:rPr lang="en-US" altLang="en-US" sz="2600" dirty="0">
                <a:latin typeface="+mn-lt"/>
              </a:rPr>
              <a:t>Television</a:t>
            </a:r>
          </a:p>
          <a:p>
            <a:pPr lvl="1">
              <a:buFont typeface="Arial" panose="020B0604020202020204" pitchFamily="34" charset="0"/>
              <a:buChar char="•"/>
            </a:pPr>
            <a:r>
              <a:rPr lang="en-US" altLang="en-US" sz="2600" dirty="0">
                <a:latin typeface="+mn-lt"/>
              </a:rPr>
              <a:t>Posters</a:t>
            </a:r>
          </a:p>
          <a:p>
            <a:pPr lvl="1">
              <a:buFont typeface="Arial" panose="020B0604020202020204" pitchFamily="34" charset="0"/>
              <a:buChar char="•"/>
            </a:pPr>
            <a:r>
              <a:rPr lang="en-US" altLang="en-US" sz="2600" dirty="0">
                <a:latin typeface="+mn-lt"/>
              </a:rPr>
              <a:t>Internet</a:t>
            </a:r>
          </a:p>
          <a:p>
            <a:pPr lvl="1">
              <a:buFont typeface="Arial" panose="020B0604020202020204" pitchFamily="34" charset="0"/>
              <a:buChar char="•"/>
            </a:pPr>
            <a:r>
              <a:rPr lang="en-US" altLang="en-US" sz="2600" dirty="0">
                <a:latin typeface="+mn-lt"/>
              </a:rPr>
              <a:t>Text messages</a:t>
            </a:r>
          </a:p>
          <a:p>
            <a:pPr>
              <a:buFont typeface="Arial" panose="020B0604020202020204" pitchFamily="34" charset="0"/>
              <a:buChar char="•"/>
            </a:pPr>
            <a:r>
              <a:rPr lang="en-US" altLang="en-US" sz="3000" dirty="0">
                <a:latin typeface="+mn-lt"/>
              </a:rPr>
              <a:t>Adjust target audiences and messages as needed</a:t>
            </a:r>
          </a:p>
          <a:p>
            <a:pPr marL="457200" lvl="1" indent="0">
              <a:buNone/>
            </a:pPr>
            <a:endParaRPr lang="en-US" altLang="en-US" sz="3000" dirty="0">
              <a:latin typeface="+mn-lt"/>
            </a:endParaRPr>
          </a:p>
          <a:p>
            <a:pPr eaLnBrk="1" hangingPunct="1">
              <a:buFont typeface="Arial" panose="020B0604020202020204" pitchFamily="34" charset="0"/>
              <a:buChar char="•"/>
            </a:pPr>
            <a:endParaRPr lang="en-US" altLang="en-US" dirty="0">
              <a:latin typeface="+mn-lt"/>
            </a:endParaRPr>
          </a:p>
        </p:txBody>
      </p:sp>
    </p:spTree>
    <p:extLst>
      <p:ext uri="{BB962C8B-B14F-4D97-AF65-F5344CB8AC3E}">
        <p14:creationId xmlns:p14="http://schemas.microsoft.com/office/powerpoint/2010/main" val="3671601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dirty="0"/>
              <a:t>Learning Objectives</a:t>
            </a:r>
          </a:p>
        </p:txBody>
      </p:sp>
      <p:sp>
        <p:nvSpPr>
          <p:cNvPr id="5123" name="Rectangle 3"/>
          <p:cNvSpPr>
            <a:spLocks noGrp="1" noChangeArrowheads="1"/>
          </p:cNvSpPr>
          <p:nvPr>
            <p:ph type="body" idx="1"/>
          </p:nvPr>
        </p:nvSpPr>
        <p:spPr>
          <a:xfrm>
            <a:off x="310897" y="914400"/>
            <a:ext cx="8229600" cy="5715000"/>
          </a:xfrm>
        </p:spPr>
        <p:txBody>
          <a:bodyPr>
            <a:normAutofit/>
          </a:bodyPr>
          <a:lstStyle/>
          <a:p>
            <a:pPr>
              <a:lnSpc>
                <a:spcPct val="90000"/>
              </a:lnSpc>
            </a:pPr>
            <a:r>
              <a:rPr lang="en-US" altLang="en-US" dirty="0">
                <a:latin typeface="+mn-lt"/>
              </a:rPr>
              <a:t>Define an outbreak of a novel influenza virus in poultry</a:t>
            </a:r>
          </a:p>
          <a:p>
            <a:pPr>
              <a:lnSpc>
                <a:spcPct val="90000"/>
              </a:lnSpc>
            </a:pPr>
            <a:endParaRPr lang="en-US" altLang="en-US" sz="1200" dirty="0">
              <a:latin typeface="+mn-lt"/>
            </a:endParaRPr>
          </a:p>
          <a:p>
            <a:pPr>
              <a:lnSpc>
                <a:spcPct val="90000"/>
              </a:lnSpc>
            </a:pPr>
            <a:r>
              <a:rPr lang="en-US" altLang="en-US" dirty="0">
                <a:latin typeface="+mn-lt"/>
              </a:rPr>
              <a:t>Define stakeholders</a:t>
            </a:r>
          </a:p>
          <a:p>
            <a:pPr>
              <a:lnSpc>
                <a:spcPct val="90000"/>
              </a:lnSpc>
            </a:pPr>
            <a:r>
              <a:rPr lang="en-US" altLang="en-US" dirty="0">
                <a:latin typeface="+mn-lt"/>
              </a:rPr>
              <a:t>Define the human population at risk</a:t>
            </a:r>
          </a:p>
          <a:p>
            <a:pPr marL="0" indent="0">
              <a:lnSpc>
                <a:spcPct val="90000"/>
              </a:lnSpc>
              <a:buNone/>
            </a:pPr>
            <a:endParaRPr lang="en-US" altLang="en-US" sz="1100" dirty="0">
              <a:latin typeface="+mn-lt"/>
            </a:endParaRPr>
          </a:p>
          <a:p>
            <a:pPr>
              <a:lnSpc>
                <a:spcPct val="90000"/>
              </a:lnSpc>
            </a:pPr>
            <a:r>
              <a:rPr lang="en-US" altLang="en-US" dirty="0">
                <a:latin typeface="+mn-lt"/>
              </a:rPr>
              <a:t>Describe the active surveillance process </a:t>
            </a:r>
          </a:p>
          <a:p>
            <a:pPr>
              <a:lnSpc>
                <a:spcPct val="90000"/>
              </a:lnSpc>
            </a:pPr>
            <a:r>
              <a:rPr lang="en-US" altLang="en-US" dirty="0">
                <a:latin typeface="+mn-lt"/>
              </a:rPr>
              <a:t>Describe the risk assessment process</a:t>
            </a:r>
          </a:p>
          <a:p>
            <a:pPr>
              <a:lnSpc>
                <a:spcPct val="90000"/>
              </a:lnSpc>
            </a:pPr>
            <a:r>
              <a:rPr lang="en-US" altLang="en-US" dirty="0">
                <a:latin typeface="+mn-lt"/>
              </a:rPr>
              <a:t>Describe the role of health communication </a:t>
            </a:r>
          </a:p>
          <a:p>
            <a:pPr>
              <a:lnSpc>
                <a:spcPct val="90000"/>
              </a:lnSpc>
            </a:pPr>
            <a:endParaRPr lang="en-US" altLang="en-US" dirty="0">
              <a:latin typeface="+mn-lt"/>
            </a:endParaRPr>
          </a:p>
          <a:p>
            <a:pPr>
              <a:lnSpc>
                <a:spcPct val="90000"/>
              </a:lnSpc>
            </a:pPr>
            <a:endParaRPr lang="en-US" altLang="en-US" sz="1100" dirty="0">
              <a:latin typeface="+mj-lt"/>
            </a:endParaRPr>
          </a:p>
          <a:p>
            <a:pPr>
              <a:lnSpc>
                <a:spcPct val="90000"/>
              </a:lnSpc>
            </a:pPr>
            <a:endParaRPr lang="en-US" altLang="en-US" sz="1100" dirty="0">
              <a:latin typeface="+mj-lt"/>
            </a:endParaRPr>
          </a:p>
          <a:p>
            <a:pPr eaLnBrk="1" hangingPunct="1">
              <a:lnSpc>
                <a:spcPct val="90000"/>
              </a:lnSpc>
            </a:pPr>
            <a:endParaRPr lang="en-US" altLang="en-US" dirty="0"/>
          </a:p>
          <a:p>
            <a:pPr eaLnBrk="1" hangingPunct="1">
              <a:lnSpc>
                <a:spcPct val="90000"/>
              </a:lnSpc>
            </a:pPr>
            <a:endParaRPr lang="en-US" altLang="en-US" dirty="0"/>
          </a:p>
          <a:p>
            <a:pPr eaLnBrk="1" hangingPunct="1">
              <a:lnSpc>
                <a:spcPct val="90000"/>
              </a:lnSpc>
            </a:pPr>
            <a:endParaRPr lang="en-US" altLang="en-US" dirty="0"/>
          </a:p>
        </p:txBody>
      </p:sp>
    </p:spTree>
    <p:extLst>
      <p:ext uri="{BB962C8B-B14F-4D97-AF65-F5344CB8AC3E}">
        <p14:creationId xmlns:p14="http://schemas.microsoft.com/office/powerpoint/2010/main" val="31265764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Communication: Examples</a:t>
            </a:r>
          </a:p>
        </p:txBody>
      </p:sp>
      <p:sp>
        <p:nvSpPr>
          <p:cNvPr id="34819" name="Content Placeholder 2"/>
          <p:cNvSpPr>
            <a:spLocks noGrp="1"/>
          </p:cNvSpPr>
          <p:nvPr>
            <p:ph idx="1"/>
          </p:nvPr>
        </p:nvSpPr>
        <p:spPr>
          <a:xfrm>
            <a:off x="310897" y="914400"/>
            <a:ext cx="8485862" cy="5585791"/>
          </a:xfrm>
        </p:spPr>
        <p:txBody>
          <a:bodyPr>
            <a:normAutofit lnSpcReduction="10000"/>
          </a:bodyPr>
          <a:lstStyle/>
          <a:p>
            <a:pPr>
              <a:buFont typeface="Arial" panose="020B0604020202020204" pitchFamily="34" charset="0"/>
              <a:buChar char="•"/>
            </a:pPr>
            <a:r>
              <a:rPr lang="en-US" altLang="en-US" sz="2400" dirty="0">
                <a:latin typeface="+mn-lt"/>
              </a:rPr>
              <a:t>Overriding communication objective:</a:t>
            </a:r>
          </a:p>
          <a:p>
            <a:pPr lvl="1">
              <a:buFont typeface="Arial" panose="020B0604020202020204" pitchFamily="34" charset="0"/>
              <a:buChar char="•"/>
            </a:pPr>
            <a:r>
              <a:rPr lang="en-US" altLang="en-US" sz="2400" dirty="0">
                <a:latin typeface="+mn-lt"/>
              </a:rPr>
              <a:t>To prevent human cases of A(H7N9) due to this outbreak</a:t>
            </a:r>
          </a:p>
          <a:p>
            <a:pPr>
              <a:buFont typeface="Arial" panose="020B0604020202020204" pitchFamily="34" charset="0"/>
              <a:buChar char="•"/>
            </a:pPr>
            <a:r>
              <a:rPr lang="en-US" altLang="en-US" sz="2400" dirty="0">
                <a:latin typeface="+mn-lt"/>
              </a:rPr>
              <a:t>One of the goals: </a:t>
            </a:r>
          </a:p>
          <a:p>
            <a:pPr lvl="1">
              <a:buFont typeface="Arial" panose="020B0604020202020204" pitchFamily="34" charset="0"/>
              <a:buChar char="•"/>
            </a:pPr>
            <a:r>
              <a:rPr lang="en-US" altLang="en-US" sz="2400" dirty="0">
                <a:latin typeface="+mn-lt"/>
              </a:rPr>
              <a:t>To decrease human exposure to infected poultry</a:t>
            </a:r>
          </a:p>
          <a:p>
            <a:pPr>
              <a:buFont typeface="Arial" panose="020B0604020202020204" pitchFamily="34" charset="0"/>
              <a:buChar char="•"/>
            </a:pPr>
            <a:r>
              <a:rPr lang="en-US" altLang="en-US" sz="2400" dirty="0">
                <a:latin typeface="+mn-lt"/>
              </a:rPr>
              <a:t>Keep the information and advice simple and direct</a:t>
            </a:r>
          </a:p>
          <a:p>
            <a:pPr lvl="1">
              <a:buFont typeface="Arial" panose="020B0604020202020204" pitchFamily="34" charset="0"/>
              <a:buChar char="•"/>
            </a:pPr>
            <a:r>
              <a:rPr lang="en-US" altLang="en-US" sz="2400" dirty="0">
                <a:latin typeface="+mn-lt"/>
              </a:rPr>
              <a:t>Contact with any infected live poultry, dead poultry and / or poultry parts can infect you with A(H7H9)</a:t>
            </a:r>
          </a:p>
          <a:p>
            <a:pPr lvl="1">
              <a:buFont typeface="Arial" panose="020B0604020202020204" pitchFamily="34" charset="0"/>
              <a:buChar char="•"/>
            </a:pPr>
            <a:r>
              <a:rPr lang="en-US" altLang="en-US" sz="2400" dirty="0">
                <a:latin typeface="+mn-lt"/>
              </a:rPr>
              <a:t>Avoid contact, wash hands after any contact</a:t>
            </a:r>
          </a:p>
          <a:p>
            <a:pPr lvl="1">
              <a:buFont typeface="Arial" panose="020B0604020202020204" pitchFamily="34" charset="0"/>
              <a:buChar char="•"/>
            </a:pPr>
            <a:r>
              <a:rPr lang="en-US" altLang="en-US" sz="2400" dirty="0">
                <a:latin typeface="+mn-lt"/>
              </a:rPr>
              <a:t>Use proper PPE (with examples) if contact with poultry is unavoidable</a:t>
            </a:r>
          </a:p>
          <a:p>
            <a:pPr>
              <a:buFont typeface="Arial" panose="020B0604020202020204" pitchFamily="34" charset="0"/>
              <a:buChar char="•"/>
            </a:pPr>
            <a:r>
              <a:rPr lang="en-US" altLang="en-US" sz="2400" dirty="0">
                <a:latin typeface="+mn-lt"/>
              </a:rPr>
              <a:t>Tailor the media and the message to the target population, the general public or selected higher risk populations</a:t>
            </a:r>
          </a:p>
          <a:p>
            <a:pPr>
              <a:buFont typeface="Arial" panose="020B0604020202020204" pitchFamily="34" charset="0"/>
              <a:buChar char="•"/>
            </a:pPr>
            <a:r>
              <a:rPr lang="en-US" altLang="en-US" sz="2400" dirty="0">
                <a:latin typeface="+mn-lt"/>
              </a:rPr>
              <a:t>Evaluate each media and message and modify to increase effectiveness</a:t>
            </a:r>
          </a:p>
          <a:p>
            <a:pPr marL="0" indent="0">
              <a:buNone/>
            </a:pPr>
            <a:endParaRPr lang="en-US" altLang="en-US" sz="3000" dirty="0">
              <a:latin typeface="+mn-lt"/>
            </a:endParaRPr>
          </a:p>
          <a:p>
            <a:pPr lvl="1">
              <a:buFont typeface="Arial" panose="020B0604020202020204" pitchFamily="34" charset="0"/>
              <a:buChar char="•"/>
            </a:pPr>
            <a:endParaRPr lang="en-US" altLang="en-US" sz="3000" dirty="0">
              <a:latin typeface="+mn-lt"/>
            </a:endParaRPr>
          </a:p>
          <a:p>
            <a:pPr eaLnBrk="1" hangingPunct="1">
              <a:buFont typeface="Arial" panose="020B0604020202020204" pitchFamily="34" charset="0"/>
              <a:buChar char="•"/>
            </a:pPr>
            <a:endParaRPr lang="en-US" altLang="en-US" dirty="0">
              <a:latin typeface="+mn-lt"/>
            </a:endParaRPr>
          </a:p>
        </p:txBody>
      </p:sp>
    </p:spTree>
    <p:extLst>
      <p:ext uri="{BB962C8B-B14F-4D97-AF65-F5344CB8AC3E}">
        <p14:creationId xmlns:p14="http://schemas.microsoft.com/office/powerpoint/2010/main" val="31140349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BEBA8EAE-BF5A-486C-A8C5-ECC9F3942E4B}">
                <a14:imgProps xmlns:a14="http://schemas.microsoft.com/office/drawing/2010/main">
                  <a14:imgLayer r:embed="rId4">
                    <a14:imgEffect>
                      <a14:saturation sat="29000"/>
                    </a14:imgEffect>
                  </a14:imgLayer>
                </a14:imgProps>
              </a:ext>
              <a:ext uri="{28A0092B-C50C-407E-A947-70E740481C1C}">
                <a14:useLocalDpi xmlns:a14="http://schemas.microsoft.com/office/drawing/2010/main" val="0"/>
              </a:ext>
            </a:extLst>
          </a:blip>
          <a:stretch>
            <a:fillRect/>
          </a:stretch>
        </p:blipFill>
        <p:spPr>
          <a:xfrm>
            <a:off x="0" y="430307"/>
            <a:ext cx="9144000" cy="6436658"/>
          </a:xfrm>
          <a:prstGeom prst="rect">
            <a:avLst/>
          </a:prstGeom>
          <a:effectLst>
            <a:outerShdw blurRad="50800" dist="50800" dir="5400000" algn="ctr" rotWithShape="0">
              <a:srgbClr val="000000"/>
            </a:outerShdw>
          </a:effectLst>
        </p:spPr>
      </p:pic>
      <p:sp>
        <p:nvSpPr>
          <p:cNvPr id="10" name="Rectangle 9"/>
          <p:cNvSpPr/>
          <p:nvPr/>
        </p:nvSpPr>
        <p:spPr>
          <a:xfrm>
            <a:off x="0" y="430307"/>
            <a:ext cx="9144000" cy="6427694"/>
          </a:xfrm>
          <a:prstGeom prst="rect">
            <a:avLst/>
          </a:prstGeom>
          <a:solidFill>
            <a:srgbClr val="082B6E">
              <a:alpha val="65000"/>
            </a:srgbClr>
          </a:solidFill>
          <a:ln>
            <a:solidFill>
              <a:srgbClr val="082B6E">
                <a:alpha val="74902"/>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p:nvSpPr>
        <p:spPr>
          <a:xfrm>
            <a:off x="510988" y="457200"/>
            <a:ext cx="8122023" cy="923330"/>
          </a:xfrm>
          <a:prstGeom prst="rect">
            <a:avLst/>
          </a:prstGeom>
          <a:noFill/>
        </p:spPr>
        <p:txBody>
          <a:bodyPr wrap="square" rtlCol="0">
            <a:spAutoFit/>
          </a:bodyPr>
          <a:lstStyle/>
          <a:p>
            <a:pPr algn="ctr"/>
            <a:r>
              <a:rPr lang="en-US" sz="5400" b="1" dirty="0">
                <a:solidFill>
                  <a:schemeClr val="tx2"/>
                </a:solidFill>
                <a:latin typeface="Arial" panose="020B0604020202020204" pitchFamily="34" charset="0"/>
                <a:cs typeface="Arial" panose="020B0604020202020204" pitchFamily="34" charset="0"/>
              </a:rPr>
              <a:t>KNOWLEDGE CHECK</a:t>
            </a:r>
          </a:p>
        </p:txBody>
      </p:sp>
      <p:sp>
        <p:nvSpPr>
          <p:cNvPr id="13" name="TextBox 12"/>
          <p:cNvSpPr txBox="1"/>
          <p:nvPr/>
        </p:nvSpPr>
        <p:spPr>
          <a:xfrm>
            <a:off x="0" y="1864659"/>
            <a:ext cx="9144000" cy="3508653"/>
          </a:xfrm>
          <a:prstGeom prst="rect">
            <a:avLst/>
          </a:prstGeom>
          <a:noFill/>
        </p:spPr>
        <p:txBody>
          <a:bodyPr wrap="square" rtlCol="0">
            <a:spAutoFit/>
          </a:bodyPr>
          <a:lstStyle/>
          <a:p>
            <a:pPr algn="ctr"/>
            <a:r>
              <a:rPr lang="en-US" altLang="en-US" sz="3200" b="1" dirty="0">
                <a:solidFill>
                  <a:schemeClr val="tx2"/>
                </a:solidFill>
              </a:rPr>
              <a:t>What actions are included in an outbreak action plan?</a:t>
            </a:r>
          </a:p>
          <a:p>
            <a:endParaRPr lang="en-US" altLang="en-US" sz="3200" dirty="0">
              <a:solidFill>
                <a:schemeClr val="tx2"/>
              </a:solidFill>
            </a:endParaRPr>
          </a:p>
          <a:p>
            <a:pPr algn="ctr"/>
            <a:endParaRPr lang="en-US" altLang="en-US" sz="6000" dirty="0">
              <a:solidFill>
                <a:schemeClr val="tx2"/>
              </a:solidFill>
            </a:endParaRPr>
          </a:p>
          <a:p>
            <a:endParaRPr lang="en-US" sz="6600" b="1" dirty="0">
              <a:solidFill>
                <a:schemeClr val="tx2"/>
              </a:solidFill>
            </a:endParaRPr>
          </a:p>
        </p:txBody>
      </p:sp>
    </p:spTree>
    <p:extLst>
      <p:ext uri="{BB962C8B-B14F-4D97-AF65-F5344CB8AC3E}">
        <p14:creationId xmlns:p14="http://schemas.microsoft.com/office/powerpoint/2010/main" val="30125201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BEBA8EAE-BF5A-486C-A8C5-ECC9F3942E4B}">
                <a14:imgProps xmlns:a14="http://schemas.microsoft.com/office/drawing/2010/main">
                  <a14:imgLayer r:embed="rId4">
                    <a14:imgEffect>
                      <a14:saturation sat="29000"/>
                    </a14:imgEffect>
                  </a14:imgLayer>
                </a14:imgProps>
              </a:ext>
              <a:ext uri="{28A0092B-C50C-407E-A947-70E740481C1C}">
                <a14:useLocalDpi xmlns:a14="http://schemas.microsoft.com/office/drawing/2010/main" val="0"/>
              </a:ext>
            </a:extLst>
          </a:blip>
          <a:stretch>
            <a:fillRect/>
          </a:stretch>
        </p:blipFill>
        <p:spPr>
          <a:xfrm>
            <a:off x="0" y="430307"/>
            <a:ext cx="9144000" cy="6436658"/>
          </a:xfrm>
          <a:prstGeom prst="rect">
            <a:avLst/>
          </a:prstGeom>
          <a:effectLst>
            <a:outerShdw blurRad="50800" dist="50800" dir="5400000" algn="ctr" rotWithShape="0">
              <a:srgbClr val="000000"/>
            </a:outerShdw>
          </a:effectLst>
        </p:spPr>
      </p:pic>
      <p:sp>
        <p:nvSpPr>
          <p:cNvPr id="10" name="Rectangle 9"/>
          <p:cNvSpPr/>
          <p:nvPr/>
        </p:nvSpPr>
        <p:spPr>
          <a:xfrm>
            <a:off x="0" y="430307"/>
            <a:ext cx="9144000" cy="6427694"/>
          </a:xfrm>
          <a:prstGeom prst="rect">
            <a:avLst/>
          </a:prstGeom>
          <a:solidFill>
            <a:srgbClr val="082B6E">
              <a:alpha val="65000"/>
            </a:srgbClr>
          </a:solidFill>
          <a:ln>
            <a:solidFill>
              <a:srgbClr val="082B6E">
                <a:alpha val="74902"/>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p:nvSpPr>
        <p:spPr>
          <a:xfrm>
            <a:off x="510988" y="457200"/>
            <a:ext cx="8122023" cy="923330"/>
          </a:xfrm>
          <a:prstGeom prst="rect">
            <a:avLst/>
          </a:prstGeom>
          <a:noFill/>
        </p:spPr>
        <p:txBody>
          <a:bodyPr wrap="square" rtlCol="0">
            <a:spAutoFit/>
          </a:bodyPr>
          <a:lstStyle/>
          <a:p>
            <a:pPr algn="ctr"/>
            <a:r>
              <a:rPr lang="en-US" sz="5400" b="1" dirty="0">
                <a:solidFill>
                  <a:schemeClr val="tx2"/>
                </a:solidFill>
                <a:latin typeface="Arial" panose="020B0604020202020204" pitchFamily="34" charset="0"/>
                <a:cs typeface="Arial" panose="020B0604020202020204" pitchFamily="34" charset="0"/>
              </a:rPr>
              <a:t>KNOWLEDGE CHECK</a:t>
            </a:r>
          </a:p>
        </p:txBody>
      </p:sp>
      <p:sp>
        <p:nvSpPr>
          <p:cNvPr id="13" name="TextBox 12"/>
          <p:cNvSpPr txBox="1"/>
          <p:nvPr/>
        </p:nvSpPr>
        <p:spPr>
          <a:xfrm>
            <a:off x="0" y="1864659"/>
            <a:ext cx="9144000" cy="6432530"/>
          </a:xfrm>
          <a:prstGeom prst="rect">
            <a:avLst/>
          </a:prstGeom>
          <a:noFill/>
        </p:spPr>
        <p:txBody>
          <a:bodyPr wrap="square" rtlCol="0">
            <a:spAutoFit/>
          </a:bodyPr>
          <a:lstStyle/>
          <a:p>
            <a:r>
              <a:rPr lang="en-US" altLang="en-US" sz="3200" b="1" dirty="0">
                <a:solidFill>
                  <a:schemeClr val="tx2"/>
                </a:solidFill>
              </a:rPr>
              <a:t>Which actions are included in an outbreak action plan?</a:t>
            </a:r>
          </a:p>
          <a:p>
            <a:pPr marL="457200" indent="-457200">
              <a:buFont typeface="Arial" panose="020B0604020202020204" pitchFamily="34" charset="0"/>
              <a:buChar char="•"/>
            </a:pPr>
            <a:r>
              <a:rPr lang="en-US" altLang="en-US" sz="3000" b="1" dirty="0">
                <a:solidFill>
                  <a:schemeClr val="bg2"/>
                </a:solidFill>
              </a:rPr>
              <a:t>Define roles and responsibilities for animal health and human health authorities  </a:t>
            </a:r>
          </a:p>
          <a:p>
            <a:pPr marL="457200" indent="-457200">
              <a:buFont typeface="Arial" panose="020B0604020202020204" pitchFamily="34" charset="0"/>
              <a:buChar char="•"/>
            </a:pPr>
            <a:r>
              <a:rPr lang="en-US" altLang="en-US" sz="3000" b="1" dirty="0">
                <a:solidFill>
                  <a:schemeClr val="bg2"/>
                </a:solidFill>
              </a:rPr>
              <a:t>Schedule of routine coordination meetings</a:t>
            </a:r>
          </a:p>
          <a:p>
            <a:pPr marL="457200" indent="-457200">
              <a:buFont typeface="Arial" panose="020B0604020202020204" pitchFamily="34" charset="0"/>
              <a:buChar char="•"/>
            </a:pPr>
            <a:r>
              <a:rPr lang="en-US" altLang="en-US" sz="3000" b="1" dirty="0">
                <a:solidFill>
                  <a:schemeClr val="bg2"/>
                </a:solidFill>
              </a:rPr>
              <a:t>Define an outbreak of A(H7N9) in poultry</a:t>
            </a:r>
          </a:p>
          <a:p>
            <a:pPr marL="457200" indent="-457200">
              <a:buFont typeface="Arial" panose="020B0604020202020204" pitchFamily="34" charset="0"/>
              <a:buChar char="•"/>
            </a:pPr>
            <a:r>
              <a:rPr lang="en-US" altLang="en-US" sz="3000" b="1" dirty="0">
                <a:solidFill>
                  <a:schemeClr val="bg2"/>
                </a:solidFill>
              </a:rPr>
              <a:t>Education and communication strategy </a:t>
            </a:r>
          </a:p>
          <a:p>
            <a:pPr marL="457200" indent="-457200">
              <a:buFont typeface="Arial" panose="020B0604020202020204" pitchFamily="34" charset="0"/>
              <a:buChar char="•"/>
            </a:pPr>
            <a:r>
              <a:rPr lang="en-US" altLang="en-US" sz="3000" b="1" dirty="0">
                <a:solidFill>
                  <a:schemeClr val="bg2"/>
                </a:solidFill>
              </a:rPr>
              <a:t>Define the end of an outbreak</a:t>
            </a:r>
          </a:p>
          <a:p>
            <a:endParaRPr lang="en-US" altLang="en-US" sz="3200" dirty="0">
              <a:solidFill>
                <a:schemeClr val="tx2"/>
              </a:solidFill>
            </a:endParaRPr>
          </a:p>
          <a:p>
            <a:pPr algn="ctr"/>
            <a:endParaRPr lang="en-US" altLang="en-US" sz="6000" dirty="0">
              <a:solidFill>
                <a:schemeClr val="tx2"/>
              </a:solidFill>
            </a:endParaRPr>
          </a:p>
          <a:p>
            <a:endParaRPr lang="en-US" sz="6600" b="1" dirty="0">
              <a:solidFill>
                <a:schemeClr val="tx2"/>
              </a:solidFill>
            </a:endParaRPr>
          </a:p>
        </p:txBody>
      </p:sp>
    </p:spTree>
    <p:extLst>
      <p:ext uri="{BB962C8B-B14F-4D97-AF65-F5344CB8AC3E}">
        <p14:creationId xmlns:p14="http://schemas.microsoft.com/office/powerpoint/2010/main" val="23527821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4000" dirty="0"/>
              <a:t>Investigating Humans at Risk</a:t>
            </a:r>
            <a:endParaRPr lang="en-US" sz="4000" dirty="0"/>
          </a:p>
        </p:txBody>
      </p:sp>
    </p:spTree>
    <p:extLst>
      <p:ext uri="{BB962C8B-B14F-4D97-AF65-F5344CB8AC3E}">
        <p14:creationId xmlns:p14="http://schemas.microsoft.com/office/powerpoint/2010/main" val="733946296"/>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Human Population at Risk</a:t>
            </a:r>
            <a:endParaRPr lang="en-US" dirty="0"/>
          </a:p>
        </p:txBody>
      </p:sp>
      <p:sp>
        <p:nvSpPr>
          <p:cNvPr id="22531" name="Content Placeholder 2"/>
          <p:cNvSpPr>
            <a:spLocks noGrp="1"/>
          </p:cNvSpPr>
          <p:nvPr>
            <p:ph idx="1"/>
          </p:nvPr>
        </p:nvSpPr>
        <p:spPr>
          <a:xfrm>
            <a:off x="310897" y="914400"/>
            <a:ext cx="4487346" cy="5730240"/>
          </a:xfrm>
        </p:spPr>
        <p:txBody>
          <a:bodyPr>
            <a:normAutofit fontScale="92500" lnSpcReduction="20000"/>
          </a:bodyPr>
          <a:lstStyle/>
          <a:p>
            <a:pPr marL="0" indent="0" eaLnBrk="1" hangingPunct="1">
              <a:buNone/>
            </a:pPr>
            <a:r>
              <a:rPr lang="en-US" altLang="en-US" dirty="0">
                <a:latin typeface="+mn-lt"/>
              </a:rPr>
              <a:t>Risk factors for exposure to infected birds:</a:t>
            </a:r>
          </a:p>
          <a:p>
            <a:pPr lvl="1" eaLnBrk="1" hangingPunct="1"/>
            <a:endParaRPr lang="en-US" altLang="en-US" sz="2400" dirty="0">
              <a:latin typeface="+mn-lt"/>
            </a:endParaRPr>
          </a:p>
          <a:p>
            <a:pPr lvl="1" eaLnBrk="1" hangingPunct="1"/>
            <a:r>
              <a:rPr lang="en-US" altLang="en-US" dirty="0">
                <a:latin typeface="+mn-lt"/>
              </a:rPr>
              <a:t>Keep live poultry in their backyards or homes, or purchase live poultry or birds at markets </a:t>
            </a:r>
          </a:p>
          <a:p>
            <a:pPr lvl="1" eaLnBrk="1" hangingPunct="1"/>
            <a:endParaRPr lang="en-US" altLang="en-US" sz="1200" dirty="0">
              <a:latin typeface="+mn-lt"/>
            </a:endParaRPr>
          </a:p>
          <a:p>
            <a:pPr lvl="1" eaLnBrk="1" hangingPunct="1"/>
            <a:r>
              <a:rPr lang="en-US" altLang="en-US" dirty="0">
                <a:latin typeface="+mn-lt"/>
              </a:rPr>
              <a:t>Slaughter, de-feather, or butcher poultry </a:t>
            </a:r>
          </a:p>
          <a:p>
            <a:pPr lvl="1" eaLnBrk="1" hangingPunct="1"/>
            <a:endParaRPr lang="en-US" altLang="en-US" sz="1200" dirty="0">
              <a:latin typeface="+mn-lt"/>
            </a:endParaRPr>
          </a:p>
          <a:p>
            <a:pPr lvl="1" eaLnBrk="1" hangingPunct="1"/>
            <a:r>
              <a:rPr lang="en-US" altLang="en-US" dirty="0">
                <a:latin typeface="+mn-lt"/>
              </a:rPr>
              <a:t>Handle and prepare raw poultry for further cooking and consumption </a:t>
            </a:r>
          </a:p>
          <a:p>
            <a:pPr lvl="1" eaLnBrk="1" hangingPunct="1"/>
            <a:endParaRPr lang="en-US" altLang="en-US" sz="1200" dirty="0">
              <a:latin typeface="+mn-lt"/>
            </a:endParaRPr>
          </a:p>
          <a:p>
            <a:pPr lvl="1" eaLnBrk="1" hangingPunct="1"/>
            <a:r>
              <a:rPr lang="en-US" altLang="en-US" dirty="0">
                <a:latin typeface="+mn-lt"/>
              </a:rPr>
              <a:t>Transport or sell live poultry or carcasses </a:t>
            </a:r>
          </a:p>
          <a:p>
            <a:pPr lvl="1" eaLnBrk="1" hangingPunct="1"/>
            <a:endParaRPr lang="en-US" altLang="en-US" sz="1100" dirty="0"/>
          </a:p>
        </p:txBody>
      </p:sp>
      <p:pic>
        <p:nvPicPr>
          <p:cNvPr id="5" name="Picture 4">
            <a:extLst>
              <a:ext uri="{FF2B5EF4-FFF2-40B4-BE49-F238E27FC236}">
                <a16:creationId xmlns:a16="http://schemas.microsoft.com/office/drawing/2014/main" id="{D5D0056C-B674-4340-ACC1-A65ABD18579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3337" b="14609"/>
          <a:stretch/>
        </p:blipFill>
        <p:spPr>
          <a:xfrm>
            <a:off x="4627178" y="2990851"/>
            <a:ext cx="4010920" cy="2167554"/>
          </a:xfrm>
          <a:prstGeom prst="rect">
            <a:avLst/>
          </a:prstGeom>
          <a:effectLst>
            <a:outerShdw blurRad="292100" dist="139700" dir="2700000" algn="ctr" rotWithShape="0">
              <a:srgbClr val="000000">
                <a:alpha val="65000"/>
              </a:srgbClr>
            </a:outerShdw>
          </a:effectLst>
        </p:spPr>
      </p:pic>
    </p:spTree>
    <p:extLst>
      <p:ext uri="{BB962C8B-B14F-4D97-AF65-F5344CB8AC3E}">
        <p14:creationId xmlns:p14="http://schemas.microsoft.com/office/powerpoint/2010/main" val="8531914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Human Population at Risk</a:t>
            </a:r>
            <a:endParaRPr lang="en-US" dirty="0"/>
          </a:p>
        </p:txBody>
      </p:sp>
      <p:sp>
        <p:nvSpPr>
          <p:cNvPr id="22531" name="Content Placeholder 2"/>
          <p:cNvSpPr>
            <a:spLocks noGrp="1"/>
          </p:cNvSpPr>
          <p:nvPr>
            <p:ph idx="1"/>
          </p:nvPr>
        </p:nvSpPr>
        <p:spPr>
          <a:xfrm>
            <a:off x="310897" y="914400"/>
            <a:ext cx="8229600" cy="5730240"/>
          </a:xfrm>
        </p:spPr>
        <p:txBody>
          <a:bodyPr>
            <a:normAutofit lnSpcReduction="10000"/>
          </a:bodyPr>
          <a:lstStyle/>
          <a:p>
            <a:pPr marL="0" indent="0" eaLnBrk="1" hangingPunct="1">
              <a:buNone/>
            </a:pPr>
            <a:r>
              <a:rPr lang="en-US" altLang="en-US" dirty="0">
                <a:latin typeface="+mn-lt"/>
              </a:rPr>
              <a:t>Risk factors for exposure to infected birds (continued):</a:t>
            </a:r>
          </a:p>
          <a:p>
            <a:pPr lvl="1" eaLnBrk="1" hangingPunct="1"/>
            <a:endParaRPr lang="en-US" altLang="en-US" sz="1100" dirty="0">
              <a:latin typeface="+mn-lt"/>
            </a:endParaRPr>
          </a:p>
          <a:p>
            <a:pPr lvl="1" eaLnBrk="1" hangingPunct="1"/>
            <a:r>
              <a:rPr lang="en-US" altLang="en-US" dirty="0">
                <a:latin typeface="+mn-lt"/>
              </a:rPr>
              <a:t>Are involved in culling/depopulating/disposing of poultry </a:t>
            </a:r>
          </a:p>
          <a:p>
            <a:pPr lvl="1" eaLnBrk="1" hangingPunct="1"/>
            <a:endParaRPr lang="en-US" altLang="en-US" sz="1300" dirty="0">
              <a:latin typeface="+mn-lt"/>
            </a:endParaRPr>
          </a:p>
          <a:p>
            <a:pPr lvl="1" eaLnBrk="1" hangingPunct="1"/>
            <a:r>
              <a:rPr lang="en-US" altLang="en-US" dirty="0">
                <a:latin typeface="+mn-lt"/>
              </a:rPr>
              <a:t>Work in the poultry industry, including farmers and veterinarians </a:t>
            </a:r>
          </a:p>
          <a:p>
            <a:pPr lvl="1" eaLnBrk="1" hangingPunct="1"/>
            <a:endParaRPr lang="en-US" altLang="en-US" sz="1300" dirty="0">
              <a:latin typeface="+mn-lt"/>
            </a:endParaRPr>
          </a:p>
          <a:p>
            <a:pPr lvl="1" eaLnBrk="1" hangingPunct="1"/>
            <a:r>
              <a:rPr lang="en-US" altLang="en-US" dirty="0">
                <a:latin typeface="+mn-lt"/>
              </a:rPr>
              <a:t>Have contact with poultry by-products (e.g. viscera, manure, feathers) or water contaminated with these by-products (e.g. waste water from a live bird market or a slaughtering facility) </a:t>
            </a:r>
          </a:p>
          <a:p>
            <a:pPr lvl="1" eaLnBrk="1" hangingPunct="1"/>
            <a:endParaRPr lang="en-US" altLang="en-US" sz="1300" dirty="0">
              <a:latin typeface="+mn-lt"/>
            </a:endParaRPr>
          </a:p>
          <a:p>
            <a:pPr lvl="1" eaLnBrk="1" hangingPunct="1"/>
            <a:r>
              <a:rPr lang="en-US" altLang="en-US" dirty="0">
                <a:latin typeface="+mn-lt"/>
              </a:rPr>
              <a:t>Consume raw poultry products</a:t>
            </a:r>
          </a:p>
        </p:txBody>
      </p:sp>
    </p:spTree>
    <p:extLst>
      <p:ext uri="{BB962C8B-B14F-4D97-AF65-F5344CB8AC3E}">
        <p14:creationId xmlns:p14="http://schemas.microsoft.com/office/powerpoint/2010/main" val="40052090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Prioritize Human Population at Risk</a:t>
            </a:r>
            <a:endParaRPr lang="en-US" dirty="0"/>
          </a:p>
        </p:txBody>
      </p:sp>
      <p:sp>
        <p:nvSpPr>
          <p:cNvPr id="22531" name="Content Placeholder 2"/>
          <p:cNvSpPr>
            <a:spLocks noGrp="1"/>
          </p:cNvSpPr>
          <p:nvPr>
            <p:ph idx="1"/>
          </p:nvPr>
        </p:nvSpPr>
        <p:spPr>
          <a:xfrm>
            <a:off x="310897" y="914400"/>
            <a:ext cx="8229600" cy="5730240"/>
          </a:xfrm>
        </p:spPr>
        <p:txBody>
          <a:bodyPr>
            <a:normAutofit fontScale="92500" lnSpcReduction="10000"/>
          </a:bodyPr>
          <a:lstStyle/>
          <a:p>
            <a:pPr eaLnBrk="1" hangingPunct="1">
              <a:buFont typeface="Arial" panose="020B0604020202020204" pitchFamily="34" charset="0"/>
              <a:buChar char="•"/>
            </a:pPr>
            <a:r>
              <a:rPr lang="en-US" altLang="en-US" dirty="0">
                <a:latin typeface="+mn-lt"/>
              </a:rPr>
              <a:t>Not all people with possible exposure to infected birds have the same risk, so must prioritize and focus on higher risk groups</a:t>
            </a:r>
          </a:p>
          <a:p>
            <a:pPr eaLnBrk="1" hangingPunct="1">
              <a:buFont typeface="Arial" panose="020B0604020202020204" pitchFamily="34" charset="0"/>
              <a:buChar char="•"/>
            </a:pPr>
            <a:r>
              <a:rPr lang="en-US" altLang="en-US" dirty="0">
                <a:latin typeface="+mn-lt"/>
              </a:rPr>
              <a:t>Theoretically, higher risk groups have longer and / or more intense exposure to poultry and include people who do the following:</a:t>
            </a:r>
          </a:p>
          <a:p>
            <a:pPr lvl="1">
              <a:buFont typeface="Arial" panose="020B0604020202020204" pitchFamily="34" charset="0"/>
              <a:buChar char="•"/>
            </a:pPr>
            <a:r>
              <a:rPr lang="en-US" altLang="en-US" dirty="0">
                <a:latin typeface="+mn-lt"/>
              </a:rPr>
              <a:t>Poultry farmers</a:t>
            </a:r>
          </a:p>
          <a:p>
            <a:pPr lvl="1">
              <a:buFont typeface="Arial" panose="020B0604020202020204" pitchFamily="34" charset="0"/>
              <a:buChar char="•"/>
            </a:pPr>
            <a:r>
              <a:rPr lang="en-US" altLang="en-US" dirty="0">
                <a:latin typeface="+mn-lt"/>
              </a:rPr>
              <a:t>Transport live poultry</a:t>
            </a:r>
          </a:p>
          <a:p>
            <a:pPr lvl="1">
              <a:buFont typeface="Arial" panose="020B0604020202020204" pitchFamily="34" charset="0"/>
              <a:buChar char="•"/>
            </a:pPr>
            <a:r>
              <a:rPr lang="en-US" altLang="en-US" dirty="0">
                <a:latin typeface="+mn-lt"/>
              </a:rPr>
              <a:t>Sell live poultry</a:t>
            </a:r>
          </a:p>
          <a:p>
            <a:pPr lvl="1">
              <a:buFont typeface="Arial" panose="020B0604020202020204" pitchFamily="34" charset="0"/>
              <a:buChar char="•"/>
            </a:pPr>
            <a:r>
              <a:rPr lang="en-US" altLang="en-US" dirty="0">
                <a:latin typeface="+mn-lt"/>
              </a:rPr>
              <a:t>Slaughter poultry</a:t>
            </a:r>
          </a:p>
          <a:p>
            <a:pPr lvl="1">
              <a:buFont typeface="Arial" panose="020B0604020202020204" pitchFamily="34" charset="0"/>
              <a:buChar char="•"/>
            </a:pPr>
            <a:r>
              <a:rPr lang="en-US" altLang="en-US" dirty="0">
                <a:latin typeface="+mn-lt"/>
              </a:rPr>
              <a:t>Butcher poultry</a:t>
            </a:r>
          </a:p>
          <a:p>
            <a:pPr lvl="1">
              <a:buFont typeface="Arial" panose="020B0604020202020204" pitchFamily="34" charset="0"/>
              <a:buChar char="•"/>
            </a:pPr>
            <a:r>
              <a:rPr lang="en-US" altLang="en-US" dirty="0" err="1">
                <a:latin typeface="+mn-lt"/>
              </a:rPr>
              <a:t>Defeather</a:t>
            </a:r>
            <a:r>
              <a:rPr lang="en-US" altLang="en-US" dirty="0">
                <a:latin typeface="+mn-lt"/>
              </a:rPr>
              <a:t> poultry</a:t>
            </a:r>
          </a:p>
          <a:p>
            <a:pPr lvl="1">
              <a:buFont typeface="Arial" panose="020B0604020202020204" pitchFamily="34" charset="0"/>
              <a:buChar char="•"/>
            </a:pPr>
            <a:r>
              <a:rPr lang="en-US" altLang="en-US" dirty="0">
                <a:latin typeface="+mn-lt"/>
              </a:rPr>
              <a:t>Handle raw carcasses and meat</a:t>
            </a:r>
          </a:p>
          <a:p>
            <a:pPr marL="457200" lvl="1" indent="0">
              <a:buNone/>
            </a:pPr>
            <a:endParaRPr lang="en-US" altLang="en-US" dirty="0">
              <a:latin typeface="+mn-lt"/>
            </a:endParaRPr>
          </a:p>
          <a:p>
            <a:pPr lvl="1">
              <a:buFont typeface="Arial" panose="020B0604020202020204" pitchFamily="34" charset="0"/>
              <a:buChar char="•"/>
            </a:pPr>
            <a:endParaRPr lang="en-US" altLang="en-US" dirty="0">
              <a:latin typeface="+mn-lt"/>
            </a:endParaRPr>
          </a:p>
          <a:p>
            <a:pPr lvl="1">
              <a:buFont typeface="Arial" panose="020B0604020202020204" pitchFamily="34" charset="0"/>
              <a:buChar char="•"/>
            </a:pPr>
            <a:endParaRPr lang="en-US" altLang="en-US" dirty="0">
              <a:latin typeface="+mn-lt"/>
            </a:endParaRPr>
          </a:p>
        </p:txBody>
      </p:sp>
    </p:spTree>
    <p:extLst>
      <p:ext uri="{BB962C8B-B14F-4D97-AF65-F5344CB8AC3E}">
        <p14:creationId xmlns:p14="http://schemas.microsoft.com/office/powerpoint/2010/main" val="21301202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Investigation</a:t>
            </a:r>
            <a:endParaRPr lang="en-US" dirty="0"/>
          </a:p>
        </p:txBody>
      </p:sp>
      <p:sp>
        <p:nvSpPr>
          <p:cNvPr id="26627" name="Content Placeholder 2"/>
          <p:cNvSpPr>
            <a:spLocks noGrp="1"/>
          </p:cNvSpPr>
          <p:nvPr>
            <p:ph idx="1"/>
          </p:nvPr>
        </p:nvSpPr>
        <p:spPr>
          <a:xfrm>
            <a:off x="3553905" y="914400"/>
            <a:ext cx="4986592" cy="5559552"/>
          </a:xfrm>
        </p:spPr>
        <p:txBody>
          <a:bodyPr>
            <a:normAutofit fontScale="85000" lnSpcReduction="20000"/>
          </a:bodyPr>
          <a:lstStyle/>
          <a:p>
            <a:pPr eaLnBrk="1" hangingPunct="1"/>
            <a:r>
              <a:rPr lang="en-US" altLang="en-US" dirty="0">
                <a:latin typeface="+mn-lt"/>
              </a:rPr>
              <a:t>Identify all households and work sites in the area</a:t>
            </a:r>
          </a:p>
          <a:p>
            <a:pPr eaLnBrk="1" hangingPunct="1"/>
            <a:endParaRPr lang="en-US" altLang="en-US" sz="1200" dirty="0">
              <a:latin typeface="+mn-lt"/>
            </a:endParaRPr>
          </a:p>
          <a:p>
            <a:pPr eaLnBrk="1" hangingPunct="1"/>
            <a:r>
              <a:rPr lang="en-US" altLang="en-US" dirty="0">
                <a:latin typeface="+mn-lt"/>
              </a:rPr>
              <a:t>Visit all households and work sites and interview and observe adults for risk of exposure to live poultry</a:t>
            </a:r>
          </a:p>
          <a:p>
            <a:pPr lvl="1" eaLnBrk="1" hangingPunct="1"/>
            <a:r>
              <a:rPr lang="en-US" altLang="en-US" dirty="0">
                <a:latin typeface="+mn-lt"/>
              </a:rPr>
              <a:t>In some rural villages this will be everyone</a:t>
            </a:r>
          </a:p>
          <a:p>
            <a:pPr lvl="1" eaLnBrk="1" hangingPunct="1"/>
            <a:endParaRPr lang="en-US" altLang="en-US" sz="1200" dirty="0">
              <a:latin typeface="+mn-lt"/>
            </a:endParaRPr>
          </a:p>
          <a:p>
            <a:r>
              <a:rPr lang="en-US" altLang="en-US" dirty="0">
                <a:latin typeface="+mn-lt"/>
              </a:rPr>
              <a:t>Record key demographic and contact information</a:t>
            </a:r>
            <a:endParaRPr lang="en-US" altLang="en-US" sz="1200" dirty="0">
              <a:latin typeface="+mn-lt"/>
            </a:endParaRPr>
          </a:p>
          <a:p>
            <a:pPr eaLnBrk="1" hangingPunct="1"/>
            <a:r>
              <a:rPr lang="en-US" altLang="en-US" dirty="0">
                <a:latin typeface="+mn-lt"/>
              </a:rPr>
              <a:t>Visit daily for a minimum of seven days since the last case in a human or bird</a:t>
            </a:r>
          </a:p>
          <a:p>
            <a:pPr eaLnBrk="1" hangingPunct="1"/>
            <a:endParaRPr lang="en-US" altLang="en-US" sz="1100" dirty="0">
              <a:latin typeface="+mn-lt"/>
            </a:endParaRPr>
          </a:p>
          <a:p>
            <a:pPr eaLnBrk="1" hangingPunct="1"/>
            <a:r>
              <a:rPr lang="en-US" altLang="en-US" dirty="0">
                <a:latin typeface="+mn-lt"/>
              </a:rPr>
              <a:t>Monitor all staff</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991" y="1289785"/>
            <a:ext cx="2531460" cy="255400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0992" y="3843786"/>
            <a:ext cx="2531460" cy="2351870"/>
          </a:xfrm>
          <a:prstGeom prst="rect">
            <a:avLst/>
          </a:prstGeom>
        </p:spPr>
      </p:pic>
    </p:spTree>
    <p:extLst>
      <p:ext uri="{BB962C8B-B14F-4D97-AF65-F5344CB8AC3E}">
        <p14:creationId xmlns:p14="http://schemas.microsoft.com/office/powerpoint/2010/main" val="30947842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Discussion Question</a:t>
            </a:r>
          </a:p>
        </p:txBody>
      </p:sp>
      <p:sp>
        <p:nvSpPr>
          <p:cNvPr id="3" name="Content Placeholder 2"/>
          <p:cNvSpPr>
            <a:spLocks noGrp="1"/>
          </p:cNvSpPr>
          <p:nvPr>
            <p:ph idx="1"/>
          </p:nvPr>
        </p:nvSpPr>
        <p:spPr>
          <a:xfrm>
            <a:off x="310897" y="1767690"/>
            <a:ext cx="8229600" cy="4525963"/>
          </a:xfrm>
        </p:spPr>
        <p:txBody>
          <a:bodyPr>
            <a:normAutofit/>
          </a:bodyPr>
          <a:lstStyle/>
          <a:p>
            <a:pPr marL="0" indent="0">
              <a:buNone/>
            </a:pPr>
            <a:r>
              <a:rPr lang="en-US" dirty="0"/>
              <a:t>When doing fieldwork in your country or specific location following a poultry event detection, what challenges have you faced when trying to identify, visit and interview at-risk persons?</a:t>
            </a:r>
          </a:p>
          <a:p>
            <a:pPr marL="457200" lvl="1" indent="0">
              <a:buNone/>
            </a:pPr>
            <a:endParaRPr lang="en-US" dirty="0">
              <a:solidFill>
                <a:srgbClr val="FF0000"/>
              </a:solidFill>
            </a:endParaRPr>
          </a:p>
          <a:p>
            <a:pPr marL="457200" lvl="1" indent="0">
              <a:buNone/>
            </a:pPr>
            <a:endParaRPr lang="en-US" dirty="0">
              <a:solidFill>
                <a:srgbClr val="FF0000"/>
              </a:solidFill>
            </a:endParaRPr>
          </a:p>
          <a:p>
            <a:pPr lvl="1"/>
            <a:endParaRPr lang="en-US" dirty="0">
              <a:solidFill>
                <a:srgbClr val="FF0000"/>
              </a:solidFill>
            </a:endParaRPr>
          </a:p>
          <a:p>
            <a:endParaRPr lang="en-US" altLang="en-US" dirty="0">
              <a:solidFill>
                <a:srgbClr val="FF0000"/>
              </a:solidFill>
            </a:endParaRPr>
          </a:p>
          <a:p>
            <a:endParaRPr lang="en-US" dirty="0">
              <a:solidFill>
                <a:srgbClr val="FF0000"/>
              </a:solidFill>
            </a:endParaRPr>
          </a:p>
        </p:txBody>
      </p:sp>
      <p:pic>
        <p:nvPicPr>
          <p:cNvPr id="9" name="Picture 8"/>
          <p:cNvPicPr>
            <a:picLocks noChangeAspect="1"/>
          </p:cNvPicPr>
          <p:nvPr/>
        </p:nvPicPr>
        <p:blipFill>
          <a:blip r:embed="rId3"/>
          <a:stretch>
            <a:fillRect/>
          </a:stretch>
        </p:blipFill>
        <p:spPr>
          <a:xfrm>
            <a:off x="84804" y="483753"/>
            <a:ext cx="2422422" cy="1156862"/>
          </a:xfrm>
          <a:prstGeom prst="rect">
            <a:avLst/>
          </a:prstGeom>
        </p:spPr>
      </p:pic>
    </p:spTree>
    <p:extLst>
      <p:ext uri="{BB962C8B-B14F-4D97-AF65-F5344CB8AC3E}">
        <p14:creationId xmlns:p14="http://schemas.microsoft.com/office/powerpoint/2010/main" val="4265179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altLang="en-US" dirty="0"/>
              <a:t>Monitor Exposed Persons</a:t>
            </a:r>
          </a:p>
        </p:txBody>
      </p:sp>
      <p:sp>
        <p:nvSpPr>
          <p:cNvPr id="27651" name="Content Placeholder 2"/>
          <p:cNvSpPr>
            <a:spLocks noGrp="1"/>
          </p:cNvSpPr>
          <p:nvPr>
            <p:ph idx="1"/>
          </p:nvPr>
        </p:nvSpPr>
        <p:spPr>
          <a:xfrm>
            <a:off x="310897" y="914400"/>
            <a:ext cx="8229600" cy="5486400"/>
          </a:xfrm>
        </p:spPr>
        <p:txBody>
          <a:bodyPr>
            <a:normAutofit fontScale="92500"/>
          </a:bodyPr>
          <a:lstStyle/>
          <a:p>
            <a:pPr marL="0" indent="0" eaLnBrk="1" hangingPunct="1">
              <a:buNone/>
            </a:pPr>
            <a:r>
              <a:rPr lang="en-US" altLang="en-US" dirty="0">
                <a:latin typeface="+mn-lt"/>
              </a:rPr>
              <a:t>Ask and observe daily for signs and symptoms of respiratory illness or temperature </a:t>
            </a:r>
            <a:r>
              <a:rPr lang="en-US" altLang="en-US" u="sng" dirty="0">
                <a:latin typeface="+mn-lt"/>
              </a:rPr>
              <a:t>&gt;</a:t>
            </a:r>
            <a:r>
              <a:rPr lang="en-US" altLang="en-US" dirty="0">
                <a:latin typeface="+mn-lt"/>
              </a:rPr>
              <a:t> 38</a:t>
            </a:r>
            <a:r>
              <a:rPr lang="en-US" altLang="en-US" baseline="30000" dirty="0">
                <a:latin typeface="+mn-lt"/>
              </a:rPr>
              <a:t>o</a:t>
            </a:r>
            <a:r>
              <a:rPr lang="en-US" altLang="en-US" dirty="0">
                <a:latin typeface="+mn-lt"/>
              </a:rPr>
              <a:t>C</a:t>
            </a:r>
          </a:p>
          <a:p>
            <a:pPr lvl="1"/>
            <a:r>
              <a:rPr lang="en-US" altLang="en-US" dirty="0">
                <a:latin typeface="+mn-lt"/>
              </a:rPr>
              <a:t>If </a:t>
            </a:r>
            <a:r>
              <a:rPr lang="en-US" altLang="en-US" i="1" dirty="0">
                <a:latin typeface="+mn-lt"/>
              </a:rPr>
              <a:t>negative</a:t>
            </a:r>
            <a:r>
              <a:rPr lang="en-US" altLang="en-US" dirty="0">
                <a:latin typeface="+mn-lt"/>
              </a:rPr>
              <a:t> for fever and respiratory symptoms, then record and visit the next day</a:t>
            </a:r>
          </a:p>
          <a:p>
            <a:pPr lvl="1"/>
            <a:r>
              <a:rPr lang="en-US" altLang="en-US" dirty="0">
                <a:latin typeface="+mn-lt"/>
              </a:rPr>
              <a:t>If </a:t>
            </a:r>
            <a:r>
              <a:rPr lang="en-US" altLang="en-US" i="1" dirty="0">
                <a:latin typeface="+mn-lt"/>
              </a:rPr>
              <a:t>positive</a:t>
            </a:r>
            <a:r>
              <a:rPr lang="en-US" altLang="en-US" dirty="0">
                <a:latin typeface="+mn-lt"/>
              </a:rPr>
              <a:t> for fever or respiratory symptoms, then </a:t>
            </a:r>
            <a:r>
              <a:rPr lang="en-US" altLang="en-US" dirty="0">
                <a:latin typeface="+mj-lt"/>
              </a:rPr>
              <a:t>obtain combined nasopharyngeal and oropharyngeal swabs and </a:t>
            </a:r>
          </a:p>
          <a:p>
            <a:pPr lvl="2"/>
            <a:r>
              <a:rPr lang="en-US" altLang="en-US" dirty="0">
                <a:latin typeface="+mj-lt"/>
              </a:rPr>
              <a:t>Isolate the individual until laboratory results are available</a:t>
            </a:r>
          </a:p>
          <a:p>
            <a:pPr lvl="2"/>
            <a:r>
              <a:rPr lang="en-US" altLang="en-US" dirty="0">
                <a:latin typeface="+mj-lt"/>
              </a:rPr>
              <a:t>Consider </a:t>
            </a:r>
            <a:r>
              <a:rPr lang="en-US" altLang="en-US" i="1" dirty="0">
                <a:latin typeface="+mj-lt"/>
              </a:rPr>
              <a:t>immediate empiric </a:t>
            </a:r>
            <a:r>
              <a:rPr lang="en-US" altLang="en-US" dirty="0">
                <a:latin typeface="+mj-lt"/>
              </a:rPr>
              <a:t>antiviral treatment with a neuraminidase inhibitor (if available)</a:t>
            </a:r>
          </a:p>
          <a:p>
            <a:pPr lvl="2"/>
            <a:r>
              <a:rPr lang="en-US" altLang="en-US" dirty="0">
                <a:latin typeface="+mj-lt"/>
              </a:rPr>
              <a:t>Monitor individuals who have been in contact with this person since one day prior to symptom onset until lab results are available (if resources permit) </a:t>
            </a:r>
          </a:p>
          <a:p>
            <a:pPr lvl="2"/>
            <a:endParaRPr lang="en-US" altLang="en-US" dirty="0">
              <a:latin typeface="+mn-lt"/>
            </a:endParaRPr>
          </a:p>
          <a:p>
            <a:pPr marL="0" indent="0">
              <a:buNone/>
            </a:pPr>
            <a:endParaRPr lang="en-US" altLang="en-US" dirty="0">
              <a:latin typeface="+mn-lt"/>
            </a:endParaRPr>
          </a:p>
          <a:p>
            <a:pPr marL="0" indent="0">
              <a:buNone/>
            </a:pPr>
            <a:endParaRPr lang="en-US" altLang="en-US" sz="1000" dirty="0">
              <a:latin typeface="+mn-lt"/>
            </a:endParaRPr>
          </a:p>
          <a:p>
            <a:endParaRPr lang="en-US" altLang="en-US" sz="1000" dirty="0">
              <a:latin typeface="+mn-lt"/>
            </a:endParaRPr>
          </a:p>
          <a:p>
            <a:pPr eaLnBrk="1" hangingPunct="1"/>
            <a:endParaRPr lang="en-US" altLang="en-US" dirty="0">
              <a:latin typeface="+mn-lt"/>
            </a:endParaRPr>
          </a:p>
        </p:txBody>
      </p:sp>
    </p:spTree>
    <p:extLst>
      <p:ext uri="{BB962C8B-B14F-4D97-AF65-F5344CB8AC3E}">
        <p14:creationId xmlns:p14="http://schemas.microsoft.com/office/powerpoint/2010/main" val="592099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a:xfrm>
            <a:off x="457200" y="914400"/>
            <a:ext cx="8345424" cy="5761429"/>
          </a:xfrm>
        </p:spPr>
        <p:txBody>
          <a:bodyPr>
            <a:normAutofit fontScale="92500" lnSpcReduction="10000"/>
          </a:bodyPr>
          <a:lstStyle/>
          <a:p>
            <a:pPr eaLnBrk="1" hangingPunct="1"/>
            <a:r>
              <a:rPr lang="en-US" altLang="en-US" dirty="0">
                <a:latin typeface="+mn-lt"/>
              </a:rPr>
              <a:t>Defining a novel influenza virus outbreak in poultry</a:t>
            </a:r>
          </a:p>
          <a:p>
            <a:pPr eaLnBrk="1" hangingPunct="1"/>
            <a:r>
              <a:rPr lang="en-US" altLang="en-US" dirty="0">
                <a:latin typeface="+mn-lt"/>
              </a:rPr>
              <a:t>Conducting a risk assessment</a:t>
            </a:r>
          </a:p>
          <a:p>
            <a:pPr eaLnBrk="1" hangingPunct="1"/>
            <a:endParaRPr lang="en-US" altLang="en-US" sz="1000" dirty="0">
              <a:latin typeface="+mn-lt"/>
            </a:endParaRPr>
          </a:p>
          <a:p>
            <a:r>
              <a:rPr lang="en-US" altLang="en-US" dirty="0">
                <a:latin typeface="+mn-lt"/>
              </a:rPr>
              <a:t>Engaging stakeholders</a:t>
            </a:r>
          </a:p>
          <a:p>
            <a:r>
              <a:rPr lang="en-US" altLang="en-US" dirty="0">
                <a:latin typeface="+mn-lt"/>
              </a:rPr>
              <a:t>Communication activities</a:t>
            </a:r>
          </a:p>
          <a:p>
            <a:pPr marL="0" indent="0">
              <a:buNone/>
            </a:pPr>
            <a:endParaRPr lang="en-US" altLang="en-US" sz="1000" dirty="0">
              <a:latin typeface="+mn-lt"/>
            </a:endParaRPr>
          </a:p>
          <a:p>
            <a:r>
              <a:rPr lang="en-US" altLang="en-US" dirty="0">
                <a:latin typeface="+mn-lt"/>
              </a:rPr>
              <a:t>Investigating humans at risk</a:t>
            </a:r>
          </a:p>
          <a:p>
            <a:pPr lvl="1"/>
            <a:r>
              <a:rPr lang="en-US" altLang="en-US" sz="3200" dirty="0">
                <a:latin typeface="+mn-lt"/>
              </a:rPr>
              <a:t>Surveillance</a:t>
            </a:r>
          </a:p>
          <a:p>
            <a:pPr lvl="1"/>
            <a:r>
              <a:rPr lang="en-US" altLang="en-US" sz="3200" dirty="0">
                <a:latin typeface="+mn-lt"/>
              </a:rPr>
              <a:t>Contact tracing</a:t>
            </a:r>
          </a:p>
          <a:p>
            <a:pPr marL="457200" lvl="1" indent="0">
              <a:buNone/>
            </a:pPr>
            <a:endParaRPr lang="en-US" altLang="en-US" sz="1000" dirty="0">
              <a:latin typeface="+mn-lt"/>
            </a:endParaRPr>
          </a:p>
          <a:p>
            <a:pPr eaLnBrk="1" hangingPunct="1"/>
            <a:r>
              <a:rPr lang="en-US" altLang="en-US" dirty="0">
                <a:latin typeface="+mn-lt"/>
              </a:rPr>
              <a:t>Ending surveillance activities</a:t>
            </a:r>
          </a:p>
          <a:p>
            <a:pPr marL="0" indent="0" eaLnBrk="1" hangingPunct="1">
              <a:buNone/>
            </a:pPr>
            <a:endParaRPr lang="en-US" altLang="en-US" sz="1000" dirty="0">
              <a:latin typeface="+mn-lt"/>
            </a:endParaRPr>
          </a:p>
          <a:p>
            <a:pPr eaLnBrk="1" hangingPunct="1"/>
            <a:r>
              <a:rPr lang="en-US" altLang="en-US" dirty="0">
                <a:latin typeface="+mn-lt"/>
              </a:rPr>
              <a:t>Summary</a:t>
            </a:r>
          </a:p>
        </p:txBody>
      </p:sp>
      <p:sp>
        <p:nvSpPr>
          <p:cNvPr id="4" name="Title 1"/>
          <p:cNvSpPr>
            <a:spLocks noGrp="1"/>
          </p:cNvSpPr>
          <p:nvPr>
            <p:ph type="title"/>
          </p:nvPr>
        </p:nvSpPr>
        <p:spPr>
          <a:xfrm>
            <a:off x="153988" y="-21962"/>
            <a:ext cx="8543418" cy="567298"/>
          </a:xfrm>
        </p:spPr>
        <p:txBody>
          <a:bodyPr/>
          <a:lstStyle/>
          <a:p>
            <a:pPr eaLnBrk="1" hangingPunct="1"/>
            <a:r>
              <a:rPr lang="en-US" altLang="en-US" dirty="0"/>
              <a:t>Presentation Outline</a:t>
            </a:r>
          </a:p>
        </p:txBody>
      </p:sp>
    </p:spTree>
    <p:extLst>
      <p:ext uri="{BB962C8B-B14F-4D97-AF65-F5344CB8AC3E}">
        <p14:creationId xmlns:p14="http://schemas.microsoft.com/office/powerpoint/2010/main" val="35745260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altLang="en-US" dirty="0"/>
              <a:t>A Confirmed</a:t>
            </a:r>
            <a:r>
              <a:rPr lang="en-US" altLang="en-US" dirty="0">
                <a:solidFill>
                  <a:schemeClr val="accent2"/>
                </a:solidFill>
              </a:rPr>
              <a:t> </a:t>
            </a:r>
            <a:r>
              <a:rPr lang="en-US" altLang="en-US" dirty="0"/>
              <a:t>Human Case</a:t>
            </a:r>
          </a:p>
        </p:txBody>
      </p:sp>
      <p:sp>
        <p:nvSpPr>
          <p:cNvPr id="32771" name="Content Placeholder 2"/>
          <p:cNvSpPr>
            <a:spLocks noGrp="1"/>
          </p:cNvSpPr>
          <p:nvPr>
            <p:ph idx="1"/>
          </p:nvPr>
        </p:nvSpPr>
        <p:spPr>
          <a:xfrm>
            <a:off x="0" y="545336"/>
            <a:ext cx="8997696" cy="5775158"/>
          </a:xfrm>
        </p:spPr>
        <p:txBody>
          <a:bodyPr>
            <a:normAutofit fontScale="25000" lnSpcReduction="20000"/>
          </a:bodyPr>
          <a:lstStyle/>
          <a:p>
            <a:r>
              <a:rPr lang="en-US" altLang="en-US" sz="12000" dirty="0">
                <a:latin typeface="+mn-lt"/>
              </a:rPr>
              <a:t>Defined as a person with laboratory-confirmation of a recent infection with A(H7N9) virus</a:t>
            </a:r>
          </a:p>
          <a:p>
            <a:endParaRPr lang="en-US" altLang="en-US" sz="4000" dirty="0">
              <a:latin typeface="+mn-lt"/>
            </a:endParaRPr>
          </a:p>
          <a:p>
            <a:pPr eaLnBrk="1" hangingPunct="1"/>
            <a:r>
              <a:rPr lang="en-US" altLang="en-US" sz="12000" dirty="0">
                <a:latin typeface="+mn-lt"/>
              </a:rPr>
              <a:t>When first identified in a country considered a public health event of international concern and should be reported to WHO</a:t>
            </a:r>
          </a:p>
          <a:p>
            <a:pPr marL="457200" lvl="1" indent="0">
              <a:buNone/>
            </a:pPr>
            <a:endParaRPr lang="en-US" altLang="en-US" sz="4000" dirty="0">
              <a:latin typeface="+mn-lt"/>
            </a:endParaRPr>
          </a:p>
          <a:p>
            <a:pPr eaLnBrk="1" hangingPunct="1"/>
            <a:r>
              <a:rPr lang="en-US" altLang="en-US" sz="12000" dirty="0">
                <a:latin typeface="+mn-lt"/>
              </a:rPr>
              <a:t>Continue response surveillance efforts</a:t>
            </a:r>
          </a:p>
          <a:p>
            <a:pPr marL="0" indent="0" eaLnBrk="1" hangingPunct="1">
              <a:buNone/>
            </a:pPr>
            <a:endParaRPr lang="en-US" altLang="en-US" sz="4000" dirty="0">
              <a:latin typeface="+mn-lt"/>
            </a:endParaRPr>
          </a:p>
          <a:p>
            <a:pPr eaLnBrk="1" hangingPunct="1"/>
            <a:r>
              <a:rPr lang="en-US" altLang="en-US" sz="12000" dirty="0">
                <a:latin typeface="+mn-lt"/>
              </a:rPr>
              <a:t>Consider mandatory isolation</a:t>
            </a:r>
          </a:p>
          <a:p>
            <a:pPr marL="0" indent="0" eaLnBrk="1" hangingPunct="1">
              <a:buNone/>
            </a:pPr>
            <a:endParaRPr lang="en-US" altLang="en-US" sz="3100" dirty="0">
              <a:latin typeface="+mn-lt"/>
            </a:endParaRPr>
          </a:p>
          <a:p>
            <a:pPr eaLnBrk="1" hangingPunct="1"/>
            <a:r>
              <a:rPr lang="en-US" altLang="en-US" sz="12000" dirty="0">
                <a:latin typeface="+mn-lt"/>
              </a:rPr>
              <a:t>“Resets the clock”, must follow close contacts of this person for </a:t>
            </a:r>
            <a:r>
              <a:rPr lang="en-US" altLang="en-US" sz="12000" u="sng" dirty="0">
                <a:latin typeface="+mn-lt"/>
              </a:rPr>
              <a:t>at least </a:t>
            </a:r>
            <a:r>
              <a:rPr lang="en-US" altLang="en-US" sz="12000" dirty="0">
                <a:latin typeface="+mn-lt"/>
              </a:rPr>
              <a:t>another seven days</a:t>
            </a:r>
          </a:p>
          <a:p>
            <a:pPr eaLnBrk="1" hangingPunct="1"/>
            <a:endParaRPr lang="en-US" altLang="en-US" sz="2500" dirty="0">
              <a:latin typeface="+mn-lt"/>
            </a:endParaRPr>
          </a:p>
          <a:p>
            <a:pPr lvl="1"/>
            <a:r>
              <a:rPr lang="en-US" altLang="en-US" sz="9600" dirty="0">
                <a:latin typeface="+mn-lt"/>
              </a:rPr>
              <a:t>Reassess for persons at risk of exposure to this person and </a:t>
            </a:r>
            <a:r>
              <a:rPr lang="en-US" altLang="en-US" sz="9600" dirty="0">
                <a:latin typeface="+mj-lt"/>
              </a:rPr>
              <a:t>common sources of exposure (e.g. live bird markets)</a:t>
            </a:r>
          </a:p>
          <a:p>
            <a:pPr lvl="1"/>
            <a:r>
              <a:rPr lang="en-US" altLang="en-US" sz="9600" dirty="0">
                <a:latin typeface="+mn-lt"/>
              </a:rPr>
              <a:t>Interviews of newly identified people at risk</a:t>
            </a:r>
          </a:p>
          <a:p>
            <a:pPr lvl="1"/>
            <a:r>
              <a:rPr lang="en-US" altLang="en-US" sz="9600" dirty="0">
                <a:latin typeface="+mn-lt"/>
              </a:rPr>
              <a:t>Process continues until there is no new case for at least seven days</a:t>
            </a:r>
          </a:p>
        </p:txBody>
      </p:sp>
    </p:spTree>
    <p:extLst>
      <p:ext uri="{BB962C8B-B14F-4D97-AF65-F5344CB8AC3E}">
        <p14:creationId xmlns:p14="http://schemas.microsoft.com/office/powerpoint/2010/main" val="15576623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altLang="en-US" dirty="0"/>
              <a:t>Contact Identification </a:t>
            </a:r>
          </a:p>
        </p:txBody>
      </p:sp>
      <p:sp>
        <p:nvSpPr>
          <p:cNvPr id="52227" name="Rectangle 3"/>
          <p:cNvSpPr>
            <a:spLocks noGrp="1" noChangeArrowheads="1"/>
          </p:cNvSpPr>
          <p:nvPr>
            <p:ph type="body" idx="1"/>
          </p:nvPr>
        </p:nvSpPr>
        <p:spPr>
          <a:xfrm>
            <a:off x="3800186" y="545336"/>
            <a:ext cx="4737961" cy="5832549"/>
          </a:xfrm>
        </p:spPr>
        <p:txBody>
          <a:bodyPr>
            <a:normAutofit/>
          </a:bodyPr>
          <a:lstStyle/>
          <a:p>
            <a:pPr marL="0" indent="0" eaLnBrk="1" hangingPunct="1">
              <a:buNone/>
            </a:pPr>
            <a:endParaRPr lang="en-US" altLang="en-US" dirty="0">
              <a:latin typeface="+mn-lt"/>
            </a:endParaRPr>
          </a:p>
          <a:p>
            <a:pPr lvl="1" eaLnBrk="1" hangingPunct="1"/>
            <a:r>
              <a:rPr lang="en-US" altLang="en-US" dirty="0">
                <a:latin typeface="+mn-lt"/>
              </a:rPr>
              <a:t>Interview and simple medical exam, including taking temperature</a:t>
            </a:r>
          </a:p>
          <a:p>
            <a:pPr lvl="1" eaLnBrk="1" hangingPunct="1"/>
            <a:endParaRPr lang="en-US" altLang="en-US" sz="1200" dirty="0">
              <a:latin typeface="+mn-lt"/>
            </a:endParaRPr>
          </a:p>
          <a:p>
            <a:pPr lvl="1" eaLnBrk="1" hangingPunct="1"/>
            <a:r>
              <a:rPr lang="en-US" altLang="en-US" dirty="0">
                <a:latin typeface="+mn-lt"/>
              </a:rPr>
              <a:t>Contact tracing and follow-up</a:t>
            </a:r>
          </a:p>
          <a:p>
            <a:pPr lvl="1" eaLnBrk="1" hangingPunct="1"/>
            <a:endParaRPr lang="en-US" altLang="en-US" sz="1200" dirty="0">
              <a:latin typeface="+mn-lt"/>
            </a:endParaRPr>
          </a:p>
          <a:p>
            <a:pPr lvl="1" eaLnBrk="1" hangingPunct="1"/>
            <a:r>
              <a:rPr lang="en-US" altLang="en-US" dirty="0">
                <a:latin typeface="+mn-lt"/>
              </a:rPr>
              <a:t>Becomes difficult as case load increases</a:t>
            </a:r>
          </a:p>
          <a:p>
            <a:pPr lvl="1" eaLnBrk="1" hangingPunct="1"/>
            <a:endParaRPr lang="en-US" altLang="en-US" sz="1200" dirty="0">
              <a:latin typeface="+mn-lt"/>
            </a:endParaRPr>
          </a:p>
          <a:p>
            <a:pPr lvl="1" eaLnBrk="1" hangingPunct="1"/>
            <a:r>
              <a:rPr lang="en-US" altLang="en-US" dirty="0">
                <a:latin typeface="+mn-lt"/>
              </a:rPr>
              <a:t>Essential during rapid response phase</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2681" y="1901952"/>
            <a:ext cx="3284155" cy="2938272"/>
          </a:xfrm>
          <a:prstGeom prst="rect">
            <a:avLst/>
          </a:prstGeom>
        </p:spPr>
      </p:pic>
    </p:spTree>
    <p:extLst>
      <p:ext uri="{BB962C8B-B14F-4D97-AF65-F5344CB8AC3E}">
        <p14:creationId xmlns:p14="http://schemas.microsoft.com/office/powerpoint/2010/main" val="32321065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altLang="en-US" dirty="0"/>
              <a:t>Contact Tracing</a:t>
            </a:r>
          </a:p>
        </p:txBody>
      </p:sp>
      <p:sp>
        <p:nvSpPr>
          <p:cNvPr id="52227" name="Rectangle 3"/>
          <p:cNvSpPr>
            <a:spLocks noGrp="1" noChangeArrowheads="1"/>
          </p:cNvSpPr>
          <p:nvPr>
            <p:ph type="body" idx="1"/>
          </p:nvPr>
        </p:nvSpPr>
        <p:spPr>
          <a:xfrm>
            <a:off x="310897" y="914400"/>
            <a:ext cx="5736335" cy="5943600"/>
          </a:xfrm>
        </p:spPr>
        <p:txBody>
          <a:bodyPr>
            <a:normAutofit fontScale="92500" lnSpcReduction="20000"/>
          </a:bodyPr>
          <a:lstStyle/>
          <a:p>
            <a:r>
              <a:rPr lang="en-US" altLang="en-US" dirty="0">
                <a:latin typeface="+mn-lt"/>
              </a:rPr>
              <a:t>Contact tracing efforts should focus on persons who had close, unprotected contact with the case patient in the one day before through 14 days after the onset of the case patient’s illness</a:t>
            </a:r>
          </a:p>
          <a:p>
            <a:r>
              <a:rPr lang="en-US" altLang="en-US" dirty="0">
                <a:latin typeface="+mn-lt"/>
              </a:rPr>
              <a:t>Information about close contacts can be obtained from interviews with:</a:t>
            </a:r>
          </a:p>
          <a:p>
            <a:pPr lvl="1"/>
            <a:r>
              <a:rPr lang="en-US" altLang="en-US" dirty="0">
                <a:latin typeface="+mn-lt"/>
              </a:rPr>
              <a:t>Patient  </a:t>
            </a:r>
          </a:p>
          <a:p>
            <a:pPr lvl="1"/>
            <a:r>
              <a:rPr lang="en-US" altLang="en-US" dirty="0">
                <a:latin typeface="+mn-lt"/>
              </a:rPr>
              <a:t>Family members</a:t>
            </a:r>
          </a:p>
          <a:p>
            <a:pPr lvl="1"/>
            <a:r>
              <a:rPr lang="en-US" altLang="en-US" dirty="0">
                <a:latin typeface="+mn-lt"/>
              </a:rPr>
              <a:t>Workplace or school associates</a:t>
            </a:r>
          </a:p>
          <a:p>
            <a:pPr lvl="1"/>
            <a:r>
              <a:rPr lang="en-US" altLang="en-US" dirty="0">
                <a:latin typeface="+mn-lt"/>
              </a:rPr>
              <a:t>Others with knowledge about patient’s recent activities and travels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3602" y="3984859"/>
            <a:ext cx="3096768" cy="2716491"/>
          </a:xfrm>
          <a:prstGeom prst="rect">
            <a:avLst/>
          </a:prstGeom>
        </p:spPr>
      </p:pic>
    </p:spTree>
    <p:extLst>
      <p:ext uri="{BB962C8B-B14F-4D97-AF65-F5344CB8AC3E}">
        <p14:creationId xmlns:p14="http://schemas.microsoft.com/office/powerpoint/2010/main" val="14522782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altLang="en-US" dirty="0"/>
              <a:t>Contact Tracing: Contact Follow-Up Form Template</a:t>
            </a:r>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3988" y="545336"/>
            <a:ext cx="8880283" cy="6184648"/>
          </a:xfrm>
        </p:spPr>
      </p:pic>
    </p:spTree>
    <p:extLst>
      <p:ext uri="{BB962C8B-B14F-4D97-AF65-F5344CB8AC3E}">
        <p14:creationId xmlns:p14="http://schemas.microsoft.com/office/powerpoint/2010/main" val="3253673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dirty="0"/>
              <a:t>Contact Tracing: Contact Follow-Up Form Example</a:t>
            </a:r>
          </a:p>
        </p:txBody>
      </p:sp>
      <p:sp>
        <p:nvSpPr>
          <p:cNvPr id="2" name="Rounded Rectangle 1"/>
          <p:cNvSpPr/>
          <p:nvPr/>
        </p:nvSpPr>
        <p:spPr>
          <a:xfrm>
            <a:off x="1142998" y="3118584"/>
            <a:ext cx="517359" cy="1561699"/>
          </a:xfrm>
          <a:prstGeom prst="roundRect">
            <a:avLst/>
          </a:prstGeom>
          <a:solidFill>
            <a:schemeClr val="bg2"/>
          </a:solidFill>
          <a:ln>
            <a:solidFill>
              <a:schemeClr val="bg2">
                <a:alpha val="69000"/>
              </a:schemeClr>
            </a:solidFill>
          </a:ln>
          <a:effectLst>
            <a:outerShdw blurRad="40000" dist="23000" dir="5400000" rotWithShape="0">
              <a:schemeClr val="bg2">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ounded Rectangle 13"/>
          <p:cNvSpPr/>
          <p:nvPr/>
        </p:nvSpPr>
        <p:spPr>
          <a:xfrm>
            <a:off x="3128211" y="3192216"/>
            <a:ext cx="757989" cy="442765"/>
          </a:xfrm>
          <a:prstGeom prst="roundRect">
            <a:avLst/>
          </a:prstGeom>
          <a:solidFill>
            <a:schemeClr val="bg2"/>
          </a:solidFill>
          <a:ln>
            <a:solidFill>
              <a:schemeClr val="bg2">
                <a:alpha val="69000"/>
              </a:schemeClr>
            </a:solidFill>
          </a:ln>
          <a:effectLst>
            <a:outerShdw blurRad="40000" dist="23000" dir="5400000" rotWithShape="0">
              <a:schemeClr val="bg2">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ounded Rectangle 14"/>
          <p:cNvSpPr/>
          <p:nvPr/>
        </p:nvSpPr>
        <p:spPr>
          <a:xfrm>
            <a:off x="7010400" y="997014"/>
            <a:ext cx="1687006" cy="442765"/>
          </a:xfrm>
          <a:prstGeom prst="roundRect">
            <a:avLst/>
          </a:prstGeom>
          <a:solidFill>
            <a:schemeClr val="bg2"/>
          </a:solidFill>
          <a:ln>
            <a:solidFill>
              <a:schemeClr val="bg2">
                <a:alpha val="69000"/>
              </a:schemeClr>
            </a:solidFill>
          </a:ln>
          <a:effectLst>
            <a:outerShdw blurRad="40000" dist="23000" dir="5400000" rotWithShape="0">
              <a:schemeClr val="bg2">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ounded Rectangle 15"/>
          <p:cNvSpPr/>
          <p:nvPr/>
        </p:nvSpPr>
        <p:spPr>
          <a:xfrm>
            <a:off x="6323138" y="554249"/>
            <a:ext cx="1687006" cy="442765"/>
          </a:xfrm>
          <a:prstGeom prst="roundRect">
            <a:avLst/>
          </a:prstGeom>
          <a:solidFill>
            <a:schemeClr val="bg2"/>
          </a:solidFill>
          <a:ln>
            <a:solidFill>
              <a:schemeClr val="bg2">
                <a:alpha val="69000"/>
              </a:schemeClr>
            </a:solidFill>
          </a:ln>
          <a:effectLst>
            <a:outerShdw blurRad="40000" dist="23000" dir="5400000" rotWithShape="0">
              <a:schemeClr val="bg2">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0896" y="600731"/>
            <a:ext cx="8211312" cy="5765578"/>
          </a:xfrm>
        </p:spPr>
      </p:pic>
    </p:spTree>
    <p:extLst>
      <p:ext uri="{BB962C8B-B14F-4D97-AF65-F5344CB8AC3E}">
        <p14:creationId xmlns:p14="http://schemas.microsoft.com/office/powerpoint/2010/main" val="24373836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BEBA8EAE-BF5A-486C-A8C5-ECC9F3942E4B}">
                <a14:imgProps xmlns:a14="http://schemas.microsoft.com/office/drawing/2010/main">
                  <a14:imgLayer r:embed="rId4">
                    <a14:imgEffect>
                      <a14:saturation sat="29000"/>
                    </a14:imgEffect>
                  </a14:imgLayer>
                </a14:imgProps>
              </a:ext>
              <a:ext uri="{28A0092B-C50C-407E-A947-70E740481C1C}">
                <a14:useLocalDpi xmlns:a14="http://schemas.microsoft.com/office/drawing/2010/main" val="0"/>
              </a:ext>
            </a:extLst>
          </a:blip>
          <a:stretch>
            <a:fillRect/>
          </a:stretch>
        </p:blipFill>
        <p:spPr>
          <a:xfrm>
            <a:off x="0" y="430307"/>
            <a:ext cx="9144000" cy="6436658"/>
          </a:xfrm>
          <a:prstGeom prst="rect">
            <a:avLst/>
          </a:prstGeom>
          <a:effectLst>
            <a:outerShdw blurRad="50800" dist="50800" dir="5400000" algn="ctr" rotWithShape="0">
              <a:srgbClr val="000000"/>
            </a:outerShdw>
          </a:effectLst>
        </p:spPr>
      </p:pic>
      <p:sp>
        <p:nvSpPr>
          <p:cNvPr id="10" name="Rectangle 9"/>
          <p:cNvSpPr/>
          <p:nvPr/>
        </p:nvSpPr>
        <p:spPr>
          <a:xfrm>
            <a:off x="0" y="430307"/>
            <a:ext cx="9144000" cy="6427694"/>
          </a:xfrm>
          <a:prstGeom prst="rect">
            <a:avLst/>
          </a:prstGeom>
          <a:solidFill>
            <a:srgbClr val="082B6E">
              <a:alpha val="65000"/>
            </a:srgbClr>
          </a:solidFill>
          <a:ln>
            <a:solidFill>
              <a:srgbClr val="082B6E">
                <a:alpha val="74902"/>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p:nvSpPr>
        <p:spPr>
          <a:xfrm>
            <a:off x="510988" y="457200"/>
            <a:ext cx="8122023" cy="923330"/>
          </a:xfrm>
          <a:prstGeom prst="rect">
            <a:avLst/>
          </a:prstGeom>
          <a:noFill/>
        </p:spPr>
        <p:txBody>
          <a:bodyPr wrap="square" rtlCol="0">
            <a:spAutoFit/>
          </a:bodyPr>
          <a:lstStyle/>
          <a:p>
            <a:pPr algn="ctr"/>
            <a:r>
              <a:rPr lang="en-US" sz="5400" b="1" dirty="0">
                <a:solidFill>
                  <a:schemeClr val="tx2"/>
                </a:solidFill>
                <a:latin typeface="Arial" panose="020B0604020202020204" pitchFamily="34" charset="0"/>
                <a:cs typeface="Arial" panose="020B0604020202020204" pitchFamily="34" charset="0"/>
              </a:rPr>
              <a:t>KNOWLEDGE CHECK</a:t>
            </a:r>
          </a:p>
        </p:txBody>
      </p:sp>
      <p:sp>
        <p:nvSpPr>
          <p:cNvPr id="13" name="TextBox 12"/>
          <p:cNvSpPr txBox="1"/>
          <p:nvPr/>
        </p:nvSpPr>
        <p:spPr>
          <a:xfrm>
            <a:off x="0" y="1864659"/>
            <a:ext cx="9144000" cy="5724644"/>
          </a:xfrm>
          <a:prstGeom prst="rect">
            <a:avLst/>
          </a:prstGeom>
          <a:noFill/>
        </p:spPr>
        <p:txBody>
          <a:bodyPr wrap="square" rtlCol="0">
            <a:spAutoFit/>
          </a:bodyPr>
          <a:lstStyle/>
          <a:p>
            <a:r>
              <a:rPr lang="en-US" altLang="en-US" sz="4000" b="1" dirty="0">
                <a:solidFill>
                  <a:srgbClr val="FFFFFF"/>
                </a:solidFill>
              </a:rPr>
              <a:t>Mr. Lee  butchers poultry in a factory that recently had a confirmed case of A(H7N9) in its poultry.  Is Mr. Lee at risk for developing A(H7N9) influenza?   </a:t>
            </a:r>
          </a:p>
          <a:p>
            <a:endParaRPr lang="en-US" altLang="en-US" sz="4000" b="1" dirty="0">
              <a:solidFill>
                <a:srgbClr val="FFFFFF"/>
              </a:solidFill>
            </a:endParaRPr>
          </a:p>
          <a:p>
            <a:pPr algn="ctr"/>
            <a:r>
              <a:rPr lang="en-US" altLang="en-US" sz="4000" b="1" dirty="0">
                <a:solidFill>
                  <a:srgbClr val="FFFFFF"/>
                </a:solidFill>
              </a:rPr>
              <a:t>Yes or No?</a:t>
            </a:r>
          </a:p>
          <a:p>
            <a:pPr algn="ctr"/>
            <a:endParaRPr lang="en-US" altLang="en-US" sz="6000" dirty="0">
              <a:solidFill>
                <a:schemeClr val="tx2"/>
              </a:solidFill>
            </a:endParaRPr>
          </a:p>
          <a:p>
            <a:endParaRPr lang="en-US" sz="6600" b="1" dirty="0">
              <a:solidFill>
                <a:schemeClr val="tx2"/>
              </a:solidFill>
            </a:endParaRPr>
          </a:p>
        </p:txBody>
      </p:sp>
    </p:spTree>
    <p:extLst>
      <p:ext uri="{BB962C8B-B14F-4D97-AF65-F5344CB8AC3E}">
        <p14:creationId xmlns:p14="http://schemas.microsoft.com/office/powerpoint/2010/main" val="2389435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BEBA8EAE-BF5A-486C-A8C5-ECC9F3942E4B}">
                <a14:imgProps xmlns:a14="http://schemas.microsoft.com/office/drawing/2010/main">
                  <a14:imgLayer r:embed="rId4">
                    <a14:imgEffect>
                      <a14:saturation sat="29000"/>
                    </a14:imgEffect>
                  </a14:imgLayer>
                </a14:imgProps>
              </a:ext>
              <a:ext uri="{28A0092B-C50C-407E-A947-70E740481C1C}">
                <a14:useLocalDpi xmlns:a14="http://schemas.microsoft.com/office/drawing/2010/main" val="0"/>
              </a:ext>
            </a:extLst>
          </a:blip>
          <a:stretch>
            <a:fillRect/>
          </a:stretch>
        </p:blipFill>
        <p:spPr>
          <a:xfrm>
            <a:off x="0" y="430307"/>
            <a:ext cx="9144000" cy="6436658"/>
          </a:xfrm>
          <a:prstGeom prst="rect">
            <a:avLst/>
          </a:prstGeom>
          <a:effectLst>
            <a:outerShdw blurRad="50800" dist="50800" dir="5400000" algn="ctr" rotWithShape="0">
              <a:srgbClr val="000000"/>
            </a:outerShdw>
          </a:effectLst>
        </p:spPr>
      </p:pic>
      <p:sp>
        <p:nvSpPr>
          <p:cNvPr id="10" name="Rectangle 9"/>
          <p:cNvSpPr/>
          <p:nvPr/>
        </p:nvSpPr>
        <p:spPr>
          <a:xfrm>
            <a:off x="0" y="430307"/>
            <a:ext cx="9144000" cy="6427694"/>
          </a:xfrm>
          <a:prstGeom prst="rect">
            <a:avLst/>
          </a:prstGeom>
          <a:solidFill>
            <a:srgbClr val="082B6E">
              <a:alpha val="65000"/>
            </a:srgbClr>
          </a:solidFill>
          <a:ln>
            <a:solidFill>
              <a:srgbClr val="082B6E">
                <a:alpha val="74902"/>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p:nvSpPr>
        <p:spPr>
          <a:xfrm>
            <a:off x="510988" y="457200"/>
            <a:ext cx="8122023" cy="923330"/>
          </a:xfrm>
          <a:prstGeom prst="rect">
            <a:avLst/>
          </a:prstGeom>
          <a:noFill/>
        </p:spPr>
        <p:txBody>
          <a:bodyPr wrap="square" rtlCol="0">
            <a:spAutoFit/>
          </a:bodyPr>
          <a:lstStyle/>
          <a:p>
            <a:pPr algn="ctr"/>
            <a:r>
              <a:rPr lang="en-US" sz="5400" b="1" dirty="0">
                <a:solidFill>
                  <a:schemeClr val="tx2"/>
                </a:solidFill>
                <a:latin typeface="Arial" panose="020B0604020202020204" pitchFamily="34" charset="0"/>
                <a:cs typeface="Arial" panose="020B0604020202020204" pitchFamily="34" charset="0"/>
              </a:rPr>
              <a:t>KNOWLEDGE CHECK</a:t>
            </a:r>
          </a:p>
        </p:txBody>
      </p:sp>
      <p:sp>
        <p:nvSpPr>
          <p:cNvPr id="13" name="TextBox 12"/>
          <p:cNvSpPr txBox="1"/>
          <p:nvPr/>
        </p:nvSpPr>
        <p:spPr>
          <a:xfrm>
            <a:off x="0" y="1864659"/>
            <a:ext cx="9144000" cy="6032421"/>
          </a:xfrm>
          <a:prstGeom prst="rect">
            <a:avLst/>
          </a:prstGeom>
          <a:noFill/>
        </p:spPr>
        <p:txBody>
          <a:bodyPr wrap="square" rtlCol="0">
            <a:spAutoFit/>
          </a:bodyPr>
          <a:lstStyle/>
          <a:p>
            <a:r>
              <a:rPr lang="en-US" altLang="en-US" sz="4000" b="1" dirty="0">
                <a:solidFill>
                  <a:srgbClr val="FFFFFF"/>
                </a:solidFill>
              </a:rPr>
              <a:t>Mr. Lee  butchers poultry in a factory that recently had a confirmed case of A(H7N9).  Is Mr. Lee at risk for developing A(H7N9) influenza?   </a:t>
            </a:r>
          </a:p>
          <a:p>
            <a:endParaRPr lang="en-US" altLang="en-US" sz="4000" b="1" dirty="0">
              <a:solidFill>
                <a:srgbClr val="FFFFFF"/>
              </a:solidFill>
            </a:endParaRPr>
          </a:p>
          <a:p>
            <a:pPr algn="ctr"/>
            <a:r>
              <a:rPr lang="en-US" altLang="en-US" sz="6000" b="1" dirty="0">
                <a:solidFill>
                  <a:schemeClr val="bg2"/>
                </a:solidFill>
              </a:rPr>
              <a:t>Yes</a:t>
            </a:r>
          </a:p>
          <a:p>
            <a:pPr algn="ctr"/>
            <a:endParaRPr lang="en-US" altLang="en-US" sz="6000" dirty="0">
              <a:solidFill>
                <a:schemeClr val="tx2"/>
              </a:solidFill>
            </a:endParaRPr>
          </a:p>
          <a:p>
            <a:endParaRPr lang="en-US" sz="6600" b="1" dirty="0">
              <a:solidFill>
                <a:schemeClr val="tx2"/>
              </a:solidFill>
            </a:endParaRPr>
          </a:p>
        </p:txBody>
      </p:sp>
    </p:spTree>
    <p:extLst>
      <p:ext uri="{BB962C8B-B14F-4D97-AF65-F5344CB8AC3E}">
        <p14:creationId xmlns:p14="http://schemas.microsoft.com/office/powerpoint/2010/main" val="32346096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BEBA8EAE-BF5A-486C-A8C5-ECC9F3942E4B}">
                <a14:imgProps xmlns:a14="http://schemas.microsoft.com/office/drawing/2010/main">
                  <a14:imgLayer r:embed="rId4">
                    <a14:imgEffect>
                      <a14:saturation sat="29000"/>
                    </a14:imgEffect>
                  </a14:imgLayer>
                </a14:imgProps>
              </a:ext>
              <a:ext uri="{28A0092B-C50C-407E-A947-70E740481C1C}">
                <a14:useLocalDpi xmlns:a14="http://schemas.microsoft.com/office/drawing/2010/main" val="0"/>
              </a:ext>
            </a:extLst>
          </a:blip>
          <a:stretch>
            <a:fillRect/>
          </a:stretch>
        </p:blipFill>
        <p:spPr>
          <a:xfrm>
            <a:off x="0" y="430307"/>
            <a:ext cx="9144000" cy="6436658"/>
          </a:xfrm>
          <a:prstGeom prst="rect">
            <a:avLst/>
          </a:prstGeom>
          <a:effectLst>
            <a:outerShdw blurRad="50800" dist="50800" dir="5400000" algn="ctr" rotWithShape="0">
              <a:srgbClr val="000000"/>
            </a:outerShdw>
          </a:effectLst>
        </p:spPr>
      </p:pic>
      <p:sp>
        <p:nvSpPr>
          <p:cNvPr id="10" name="Rectangle 9"/>
          <p:cNvSpPr/>
          <p:nvPr/>
        </p:nvSpPr>
        <p:spPr>
          <a:xfrm>
            <a:off x="0" y="430307"/>
            <a:ext cx="9144000" cy="6427694"/>
          </a:xfrm>
          <a:prstGeom prst="rect">
            <a:avLst/>
          </a:prstGeom>
          <a:solidFill>
            <a:srgbClr val="082B6E">
              <a:alpha val="65000"/>
            </a:srgbClr>
          </a:solidFill>
          <a:ln>
            <a:solidFill>
              <a:srgbClr val="082B6E">
                <a:alpha val="74902"/>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p:nvSpPr>
        <p:spPr>
          <a:xfrm>
            <a:off x="510988" y="457200"/>
            <a:ext cx="8122023" cy="923330"/>
          </a:xfrm>
          <a:prstGeom prst="rect">
            <a:avLst/>
          </a:prstGeom>
          <a:noFill/>
        </p:spPr>
        <p:txBody>
          <a:bodyPr wrap="square" rtlCol="0">
            <a:spAutoFit/>
          </a:bodyPr>
          <a:lstStyle/>
          <a:p>
            <a:pPr algn="ctr"/>
            <a:r>
              <a:rPr lang="en-US" sz="5400" b="1" dirty="0">
                <a:solidFill>
                  <a:schemeClr val="tx2"/>
                </a:solidFill>
                <a:latin typeface="Arial" panose="020B0604020202020204" pitchFamily="34" charset="0"/>
                <a:cs typeface="Arial" panose="020B0604020202020204" pitchFamily="34" charset="0"/>
              </a:rPr>
              <a:t>KNOWLEDGE CHECK</a:t>
            </a:r>
          </a:p>
        </p:txBody>
      </p:sp>
      <p:sp>
        <p:nvSpPr>
          <p:cNvPr id="13" name="TextBox 12"/>
          <p:cNvSpPr txBox="1"/>
          <p:nvPr/>
        </p:nvSpPr>
        <p:spPr>
          <a:xfrm>
            <a:off x="0" y="1864659"/>
            <a:ext cx="9144000" cy="6955750"/>
          </a:xfrm>
          <a:prstGeom prst="rect">
            <a:avLst/>
          </a:prstGeom>
          <a:noFill/>
        </p:spPr>
        <p:txBody>
          <a:bodyPr wrap="square" rtlCol="0">
            <a:spAutoFit/>
          </a:bodyPr>
          <a:lstStyle/>
          <a:p>
            <a:r>
              <a:rPr lang="en-US" altLang="en-US" sz="4000" b="1" dirty="0">
                <a:solidFill>
                  <a:srgbClr val="FFFFFF"/>
                </a:solidFill>
              </a:rPr>
              <a:t>Dr. Patel is a veterinarian who recently visited a rural community to investigate a reported case of A(H7N9) in a small flock of chickens.  The case was later laboratory confirmed as positive. Is Dr. Patel at risk for developing A(H7N9) influenza?   </a:t>
            </a:r>
          </a:p>
          <a:p>
            <a:endParaRPr lang="en-US" altLang="en-US" sz="4000" b="1" dirty="0">
              <a:solidFill>
                <a:srgbClr val="FFFFFF"/>
              </a:solidFill>
            </a:endParaRPr>
          </a:p>
          <a:p>
            <a:pPr algn="ctr"/>
            <a:r>
              <a:rPr lang="en-US" altLang="en-US" sz="4000" b="1" dirty="0">
                <a:solidFill>
                  <a:srgbClr val="FFFFFF"/>
                </a:solidFill>
              </a:rPr>
              <a:t>Yes or No?</a:t>
            </a:r>
          </a:p>
          <a:p>
            <a:pPr algn="ctr"/>
            <a:endParaRPr lang="en-US" altLang="en-US" sz="6000" dirty="0">
              <a:solidFill>
                <a:schemeClr val="tx2"/>
              </a:solidFill>
            </a:endParaRPr>
          </a:p>
          <a:p>
            <a:endParaRPr lang="en-US" sz="6600" b="1" dirty="0">
              <a:solidFill>
                <a:schemeClr val="tx2"/>
              </a:solidFill>
            </a:endParaRPr>
          </a:p>
        </p:txBody>
      </p:sp>
    </p:spTree>
    <p:extLst>
      <p:ext uri="{BB962C8B-B14F-4D97-AF65-F5344CB8AC3E}">
        <p14:creationId xmlns:p14="http://schemas.microsoft.com/office/powerpoint/2010/main" val="12591525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BEBA8EAE-BF5A-486C-A8C5-ECC9F3942E4B}">
                <a14:imgProps xmlns:a14="http://schemas.microsoft.com/office/drawing/2010/main">
                  <a14:imgLayer r:embed="rId4">
                    <a14:imgEffect>
                      <a14:saturation sat="29000"/>
                    </a14:imgEffect>
                  </a14:imgLayer>
                </a14:imgProps>
              </a:ext>
              <a:ext uri="{28A0092B-C50C-407E-A947-70E740481C1C}">
                <a14:useLocalDpi xmlns:a14="http://schemas.microsoft.com/office/drawing/2010/main" val="0"/>
              </a:ext>
            </a:extLst>
          </a:blip>
          <a:stretch>
            <a:fillRect/>
          </a:stretch>
        </p:blipFill>
        <p:spPr>
          <a:xfrm>
            <a:off x="0" y="430307"/>
            <a:ext cx="9144000" cy="6436658"/>
          </a:xfrm>
          <a:prstGeom prst="rect">
            <a:avLst/>
          </a:prstGeom>
          <a:effectLst>
            <a:outerShdw blurRad="50800" dist="50800" dir="5400000" algn="ctr" rotWithShape="0">
              <a:srgbClr val="000000"/>
            </a:outerShdw>
          </a:effectLst>
        </p:spPr>
      </p:pic>
      <p:sp>
        <p:nvSpPr>
          <p:cNvPr id="10" name="Rectangle 9"/>
          <p:cNvSpPr/>
          <p:nvPr/>
        </p:nvSpPr>
        <p:spPr>
          <a:xfrm>
            <a:off x="0" y="430307"/>
            <a:ext cx="9144000" cy="6427694"/>
          </a:xfrm>
          <a:prstGeom prst="rect">
            <a:avLst/>
          </a:prstGeom>
          <a:solidFill>
            <a:srgbClr val="082B6E">
              <a:alpha val="65000"/>
            </a:srgbClr>
          </a:solidFill>
          <a:ln>
            <a:solidFill>
              <a:srgbClr val="082B6E">
                <a:alpha val="74902"/>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p:nvSpPr>
        <p:spPr>
          <a:xfrm>
            <a:off x="510988" y="457200"/>
            <a:ext cx="8122023" cy="923330"/>
          </a:xfrm>
          <a:prstGeom prst="rect">
            <a:avLst/>
          </a:prstGeom>
          <a:noFill/>
        </p:spPr>
        <p:txBody>
          <a:bodyPr wrap="square" rtlCol="0">
            <a:spAutoFit/>
          </a:bodyPr>
          <a:lstStyle/>
          <a:p>
            <a:pPr algn="ctr"/>
            <a:r>
              <a:rPr lang="en-US" sz="5400" b="1" dirty="0">
                <a:solidFill>
                  <a:schemeClr val="tx2"/>
                </a:solidFill>
                <a:latin typeface="Arial" panose="020B0604020202020204" pitchFamily="34" charset="0"/>
                <a:cs typeface="Arial" panose="020B0604020202020204" pitchFamily="34" charset="0"/>
              </a:rPr>
              <a:t>KNOWLEDGE CHECK</a:t>
            </a:r>
          </a:p>
        </p:txBody>
      </p:sp>
      <p:sp>
        <p:nvSpPr>
          <p:cNvPr id="13" name="TextBox 12"/>
          <p:cNvSpPr txBox="1"/>
          <p:nvPr/>
        </p:nvSpPr>
        <p:spPr>
          <a:xfrm>
            <a:off x="0" y="1864659"/>
            <a:ext cx="9144000" cy="6647974"/>
          </a:xfrm>
          <a:prstGeom prst="rect">
            <a:avLst/>
          </a:prstGeom>
          <a:noFill/>
        </p:spPr>
        <p:txBody>
          <a:bodyPr wrap="square" rtlCol="0">
            <a:spAutoFit/>
          </a:bodyPr>
          <a:lstStyle/>
          <a:p>
            <a:r>
              <a:rPr lang="en-US" altLang="en-US" sz="4000" b="1" dirty="0">
                <a:solidFill>
                  <a:srgbClr val="FFFFFF"/>
                </a:solidFill>
              </a:rPr>
              <a:t>Dr. Patel is a veterinarian who recently visited a rural community to investigate a reported case of A(H7N9) in a small flock of chickens.  The case was later laboratory confirmed as positive. Is Dr. Patel at risk for developing A(H7N9) influenza?   </a:t>
            </a:r>
          </a:p>
          <a:p>
            <a:pPr algn="ctr"/>
            <a:r>
              <a:rPr lang="en-US" altLang="en-US" sz="6000" b="1" dirty="0">
                <a:solidFill>
                  <a:schemeClr val="bg2"/>
                </a:solidFill>
              </a:rPr>
              <a:t>Yes</a:t>
            </a:r>
            <a:r>
              <a:rPr lang="en-US" altLang="en-US" sz="4000" b="1" dirty="0">
                <a:solidFill>
                  <a:schemeClr val="bg2"/>
                </a:solidFill>
              </a:rPr>
              <a:t>  </a:t>
            </a:r>
          </a:p>
          <a:p>
            <a:pPr algn="ctr"/>
            <a:endParaRPr lang="en-US" altLang="en-US" sz="6000" dirty="0">
              <a:solidFill>
                <a:schemeClr val="tx2"/>
              </a:solidFill>
            </a:endParaRPr>
          </a:p>
          <a:p>
            <a:endParaRPr lang="en-US" sz="6600" b="1" dirty="0">
              <a:solidFill>
                <a:schemeClr val="tx2"/>
              </a:solidFill>
            </a:endParaRPr>
          </a:p>
        </p:txBody>
      </p:sp>
    </p:spTree>
    <p:extLst>
      <p:ext uri="{BB962C8B-B14F-4D97-AF65-F5344CB8AC3E}">
        <p14:creationId xmlns:p14="http://schemas.microsoft.com/office/powerpoint/2010/main" val="1287135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BEBA8EAE-BF5A-486C-A8C5-ECC9F3942E4B}">
                <a14:imgProps xmlns:a14="http://schemas.microsoft.com/office/drawing/2010/main">
                  <a14:imgLayer r:embed="rId4">
                    <a14:imgEffect>
                      <a14:saturation sat="29000"/>
                    </a14:imgEffect>
                  </a14:imgLayer>
                </a14:imgProps>
              </a:ext>
              <a:ext uri="{28A0092B-C50C-407E-A947-70E740481C1C}">
                <a14:useLocalDpi xmlns:a14="http://schemas.microsoft.com/office/drawing/2010/main" val="0"/>
              </a:ext>
            </a:extLst>
          </a:blip>
          <a:stretch>
            <a:fillRect/>
          </a:stretch>
        </p:blipFill>
        <p:spPr>
          <a:xfrm>
            <a:off x="0" y="430307"/>
            <a:ext cx="9144000" cy="6436658"/>
          </a:xfrm>
          <a:prstGeom prst="rect">
            <a:avLst/>
          </a:prstGeom>
          <a:effectLst>
            <a:outerShdw blurRad="50800" dist="50800" dir="5400000" algn="ctr" rotWithShape="0">
              <a:srgbClr val="000000"/>
            </a:outerShdw>
          </a:effectLst>
        </p:spPr>
      </p:pic>
      <p:sp>
        <p:nvSpPr>
          <p:cNvPr id="10" name="Rectangle 9"/>
          <p:cNvSpPr/>
          <p:nvPr/>
        </p:nvSpPr>
        <p:spPr>
          <a:xfrm>
            <a:off x="0" y="430307"/>
            <a:ext cx="9144000" cy="6427694"/>
          </a:xfrm>
          <a:prstGeom prst="rect">
            <a:avLst/>
          </a:prstGeom>
          <a:solidFill>
            <a:srgbClr val="082B6E">
              <a:alpha val="65000"/>
            </a:srgbClr>
          </a:solidFill>
          <a:ln>
            <a:solidFill>
              <a:srgbClr val="082B6E">
                <a:alpha val="74902"/>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p:nvSpPr>
        <p:spPr>
          <a:xfrm>
            <a:off x="510988" y="457200"/>
            <a:ext cx="8122023" cy="923330"/>
          </a:xfrm>
          <a:prstGeom prst="rect">
            <a:avLst/>
          </a:prstGeom>
          <a:noFill/>
        </p:spPr>
        <p:txBody>
          <a:bodyPr wrap="square" rtlCol="0">
            <a:spAutoFit/>
          </a:bodyPr>
          <a:lstStyle/>
          <a:p>
            <a:pPr algn="ctr"/>
            <a:r>
              <a:rPr lang="en-US" sz="5400" b="1" dirty="0">
                <a:solidFill>
                  <a:schemeClr val="tx2"/>
                </a:solidFill>
                <a:latin typeface="Arial" panose="020B0604020202020204" pitchFamily="34" charset="0"/>
                <a:cs typeface="Arial" panose="020B0604020202020204" pitchFamily="34" charset="0"/>
              </a:rPr>
              <a:t>KNOWLEDGE CHECK</a:t>
            </a:r>
          </a:p>
        </p:txBody>
      </p:sp>
      <p:sp>
        <p:nvSpPr>
          <p:cNvPr id="13" name="TextBox 12"/>
          <p:cNvSpPr txBox="1"/>
          <p:nvPr/>
        </p:nvSpPr>
        <p:spPr>
          <a:xfrm>
            <a:off x="0" y="1864659"/>
            <a:ext cx="9144000" cy="6955750"/>
          </a:xfrm>
          <a:prstGeom prst="rect">
            <a:avLst/>
          </a:prstGeom>
          <a:noFill/>
        </p:spPr>
        <p:txBody>
          <a:bodyPr wrap="square" rtlCol="0">
            <a:spAutoFit/>
          </a:bodyPr>
          <a:lstStyle/>
          <a:p>
            <a:r>
              <a:rPr lang="en-US" altLang="en-US" sz="4000" b="1" dirty="0">
                <a:solidFill>
                  <a:srgbClr val="FFFFFF"/>
                </a:solidFill>
              </a:rPr>
              <a:t>How long should Dr. Patel be followed after her A(H7N9) exposure? </a:t>
            </a:r>
          </a:p>
          <a:p>
            <a:r>
              <a:rPr lang="en-US" altLang="en-US" sz="4000" b="1" dirty="0">
                <a:solidFill>
                  <a:srgbClr val="FFFFFF"/>
                </a:solidFill>
              </a:rPr>
              <a:t> </a:t>
            </a:r>
          </a:p>
          <a:p>
            <a:pPr marL="571500" indent="-571500">
              <a:buFont typeface="Wingdings" panose="05000000000000000000" pitchFamily="2" charset="2"/>
              <a:buChar char="q"/>
            </a:pPr>
            <a:r>
              <a:rPr lang="en-US" altLang="en-US" sz="4000" b="1" dirty="0">
                <a:solidFill>
                  <a:srgbClr val="FFFFFF"/>
                </a:solidFill>
              </a:rPr>
              <a:t>No follow up</a:t>
            </a:r>
          </a:p>
          <a:p>
            <a:pPr marL="571500" indent="-571500">
              <a:buFont typeface="Wingdings" panose="05000000000000000000" pitchFamily="2" charset="2"/>
              <a:buChar char="q"/>
            </a:pPr>
            <a:r>
              <a:rPr lang="en-US" altLang="en-US" sz="4000" b="1" dirty="0">
                <a:solidFill>
                  <a:srgbClr val="FFFFFF"/>
                </a:solidFill>
              </a:rPr>
              <a:t>At least 3 days</a:t>
            </a:r>
          </a:p>
          <a:p>
            <a:pPr marL="571500" indent="-571500">
              <a:buFont typeface="Wingdings" panose="05000000000000000000" pitchFamily="2" charset="2"/>
              <a:buChar char="q"/>
            </a:pPr>
            <a:r>
              <a:rPr lang="en-US" altLang="en-US" sz="4000" b="1" dirty="0">
                <a:solidFill>
                  <a:srgbClr val="FFFFFF"/>
                </a:solidFill>
              </a:rPr>
              <a:t>At least 5 days</a:t>
            </a:r>
          </a:p>
          <a:p>
            <a:pPr marL="571500" indent="-571500">
              <a:buFont typeface="Wingdings" panose="05000000000000000000" pitchFamily="2" charset="2"/>
              <a:buChar char="q"/>
            </a:pPr>
            <a:r>
              <a:rPr lang="en-US" altLang="en-US" sz="4000" b="1" dirty="0">
                <a:solidFill>
                  <a:srgbClr val="FFFFFF"/>
                </a:solidFill>
              </a:rPr>
              <a:t>At least 7 days</a:t>
            </a:r>
          </a:p>
          <a:p>
            <a:pPr marL="571500" indent="-571500">
              <a:buFont typeface="Wingdings" panose="05000000000000000000" pitchFamily="2" charset="2"/>
              <a:buChar char="q"/>
            </a:pPr>
            <a:endParaRPr lang="en-US" altLang="en-US" sz="4000" b="1" dirty="0">
              <a:solidFill>
                <a:srgbClr val="FFFFFF"/>
              </a:solidFill>
            </a:endParaRPr>
          </a:p>
          <a:p>
            <a:pPr algn="ctr"/>
            <a:endParaRPr lang="en-US" altLang="en-US" sz="6000" dirty="0">
              <a:solidFill>
                <a:schemeClr val="tx2"/>
              </a:solidFill>
            </a:endParaRPr>
          </a:p>
          <a:p>
            <a:endParaRPr lang="en-US" sz="6600" b="1" dirty="0">
              <a:solidFill>
                <a:schemeClr val="tx2"/>
              </a:solidFill>
            </a:endParaRPr>
          </a:p>
        </p:txBody>
      </p:sp>
    </p:spTree>
    <p:extLst>
      <p:ext uri="{BB962C8B-B14F-4D97-AF65-F5344CB8AC3E}">
        <p14:creationId xmlns:p14="http://schemas.microsoft.com/office/powerpoint/2010/main" val="1019915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988" y="-47362"/>
            <a:ext cx="8543418" cy="567298"/>
          </a:xfrm>
        </p:spPr>
        <p:txBody>
          <a:bodyPr/>
          <a:lstStyle/>
          <a:p>
            <a:r>
              <a:rPr lang="en-US" dirty="0"/>
              <a:t>Reminder: High vs. Low Pathogenicity Viruses</a:t>
            </a:r>
          </a:p>
        </p:txBody>
      </p:sp>
      <p:sp>
        <p:nvSpPr>
          <p:cNvPr id="3" name="Content Placeholder 2"/>
          <p:cNvSpPr>
            <a:spLocks noGrp="1"/>
          </p:cNvSpPr>
          <p:nvPr>
            <p:ph idx="1"/>
          </p:nvPr>
        </p:nvSpPr>
        <p:spPr>
          <a:xfrm>
            <a:off x="236668" y="948128"/>
            <a:ext cx="8616876" cy="4525963"/>
          </a:xfrm>
        </p:spPr>
        <p:txBody>
          <a:bodyPr>
            <a:noAutofit/>
          </a:bodyPr>
          <a:lstStyle/>
          <a:p>
            <a:r>
              <a:rPr lang="en-US" sz="2000" dirty="0"/>
              <a:t>Avian influenza A viruses are designated as highly pathogenic avian influenza (HPAI) or low pathogenicity avian influenza (LPAI) based on</a:t>
            </a:r>
          </a:p>
          <a:p>
            <a:pPr lvl="1"/>
            <a:r>
              <a:rPr lang="en-US" sz="2000" dirty="0"/>
              <a:t>molecular characteristics of the virus </a:t>
            </a:r>
          </a:p>
          <a:p>
            <a:pPr lvl="1"/>
            <a:r>
              <a:rPr lang="en-US" sz="2000" dirty="0"/>
              <a:t>ability of the virus to cause disease and mortality </a:t>
            </a:r>
            <a:r>
              <a:rPr lang="en-US" sz="2000" b="1" i="1" dirty="0"/>
              <a:t>in chickens in a laboratory</a:t>
            </a:r>
          </a:p>
          <a:p>
            <a:pPr lvl="1"/>
            <a:endParaRPr lang="en-US" sz="2000" b="1" i="1" dirty="0"/>
          </a:p>
          <a:p>
            <a:r>
              <a:rPr lang="en-US" sz="2000" dirty="0"/>
              <a:t>HPAI and LPAI do not refer to the severity of illness in human infection; both LPAI and HPAI viruses have caused severe illness in humans</a:t>
            </a:r>
          </a:p>
          <a:p>
            <a:endParaRPr lang="en-US" sz="2000" dirty="0"/>
          </a:p>
          <a:p>
            <a:r>
              <a:rPr lang="en-US" sz="2000" dirty="0"/>
              <a:t>HPAI can be detected because of poultry die off or human infection</a:t>
            </a:r>
          </a:p>
          <a:p>
            <a:r>
              <a:rPr lang="en-US" sz="2000" dirty="0"/>
              <a:t>LPAI is likely first identified because of a case of human illness that then triggers additional surveillance of poultry, or from a laboratory detection resulting from routine surveillance of seemingly healthy chickens.</a:t>
            </a:r>
          </a:p>
          <a:p>
            <a:pPr marL="0" indent="0">
              <a:buNone/>
            </a:pPr>
            <a:endParaRPr lang="en-US" sz="2000" dirty="0"/>
          </a:p>
          <a:p>
            <a:r>
              <a:rPr lang="en-US" sz="2000" dirty="0"/>
              <a:t>Both HPAI and LPAI viruses can spread rapidly through poultry flocks</a:t>
            </a:r>
          </a:p>
        </p:txBody>
      </p:sp>
    </p:spTree>
    <p:extLst>
      <p:ext uri="{BB962C8B-B14F-4D97-AF65-F5344CB8AC3E}">
        <p14:creationId xmlns:p14="http://schemas.microsoft.com/office/powerpoint/2010/main" val="4555607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BEBA8EAE-BF5A-486C-A8C5-ECC9F3942E4B}">
                <a14:imgProps xmlns:a14="http://schemas.microsoft.com/office/drawing/2010/main">
                  <a14:imgLayer r:embed="rId4">
                    <a14:imgEffect>
                      <a14:saturation sat="29000"/>
                    </a14:imgEffect>
                  </a14:imgLayer>
                </a14:imgProps>
              </a:ext>
              <a:ext uri="{28A0092B-C50C-407E-A947-70E740481C1C}">
                <a14:useLocalDpi xmlns:a14="http://schemas.microsoft.com/office/drawing/2010/main" val="0"/>
              </a:ext>
            </a:extLst>
          </a:blip>
          <a:stretch>
            <a:fillRect/>
          </a:stretch>
        </p:blipFill>
        <p:spPr>
          <a:xfrm>
            <a:off x="0" y="430307"/>
            <a:ext cx="9144000" cy="6436658"/>
          </a:xfrm>
          <a:prstGeom prst="rect">
            <a:avLst/>
          </a:prstGeom>
          <a:effectLst>
            <a:outerShdw blurRad="50800" dist="50800" dir="5400000" algn="ctr" rotWithShape="0">
              <a:srgbClr val="000000"/>
            </a:outerShdw>
          </a:effectLst>
        </p:spPr>
      </p:pic>
      <p:sp>
        <p:nvSpPr>
          <p:cNvPr id="10" name="Rectangle 9"/>
          <p:cNvSpPr/>
          <p:nvPr/>
        </p:nvSpPr>
        <p:spPr>
          <a:xfrm>
            <a:off x="0" y="430307"/>
            <a:ext cx="9144000" cy="6427694"/>
          </a:xfrm>
          <a:prstGeom prst="rect">
            <a:avLst/>
          </a:prstGeom>
          <a:solidFill>
            <a:srgbClr val="082B6E">
              <a:alpha val="65000"/>
            </a:srgbClr>
          </a:solidFill>
          <a:ln>
            <a:solidFill>
              <a:srgbClr val="082B6E">
                <a:alpha val="74902"/>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p:nvSpPr>
        <p:spPr>
          <a:xfrm>
            <a:off x="510988" y="457200"/>
            <a:ext cx="8122023" cy="923330"/>
          </a:xfrm>
          <a:prstGeom prst="rect">
            <a:avLst/>
          </a:prstGeom>
          <a:noFill/>
        </p:spPr>
        <p:txBody>
          <a:bodyPr wrap="square" rtlCol="0">
            <a:spAutoFit/>
          </a:bodyPr>
          <a:lstStyle/>
          <a:p>
            <a:pPr algn="ctr"/>
            <a:r>
              <a:rPr lang="en-US" sz="5400" b="1" dirty="0">
                <a:solidFill>
                  <a:schemeClr val="tx2"/>
                </a:solidFill>
                <a:latin typeface="Arial" panose="020B0604020202020204" pitchFamily="34" charset="0"/>
                <a:cs typeface="Arial" panose="020B0604020202020204" pitchFamily="34" charset="0"/>
              </a:rPr>
              <a:t>KNOWLEDGE CHECK</a:t>
            </a:r>
          </a:p>
        </p:txBody>
      </p:sp>
      <p:sp>
        <p:nvSpPr>
          <p:cNvPr id="13" name="TextBox 12"/>
          <p:cNvSpPr txBox="1"/>
          <p:nvPr/>
        </p:nvSpPr>
        <p:spPr>
          <a:xfrm>
            <a:off x="0" y="1864659"/>
            <a:ext cx="9144000" cy="7078861"/>
          </a:xfrm>
          <a:prstGeom prst="rect">
            <a:avLst/>
          </a:prstGeom>
          <a:noFill/>
        </p:spPr>
        <p:txBody>
          <a:bodyPr wrap="square" rtlCol="0">
            <a:spAutoFit/>
          </a:bodyPr>
          <a:lstStyle/>
          <a:p>
            <a:r>
              <a:rPr lang="en-US" altLang="en-US" sz="4000" b="1" dirty="0">
                <a:solidFill>
                  <a:srgbClr val="FFFFFF"/>
                </a:solidFill>
              </a:rPr>
              <a:t>How long should Dr. Patel be followed after her A(H7N9) exposure? </a:t>
            </a:r>
          </a:p>
          <a:p>
            <a:r>
              <a:rPr lang="en-US" altLang="en-US" sz="4000" b="1" dirty="0">
                <a:solidFill>
                  <a:srgbClr val="FFFFFF"/>
                </a:solidFill>
              </a:rPr>
              <a:t> </a:t>
            </a:r>
          </a:p>
          <a:p>
            <a:pPr marL="571500" indent="-571500">
              <a:buFont typeface="Wingdings" panose="05000000000000000000" pitchFamily="2" charset="2"/>
              <a:buChar char="q"/>
            </a:pPr>
            <a:r>
              <a:rPr lang="en-US" altLang="en-US" sz="4000" b="1" dirty="0">
                <a:solidFill>
                  <a:srgbClr val="FFFFFF"/>
                </a:solidFill>
              </a:rPr>
              <a:t>No follow up</a:t>
            </a:r>
          </a:p>
          <a:p>
            <a:pPr marL="571500" indent="-571500">
              <a:buFont typeface="Wingdings" panose="05000000000000000000" pitchFamily="2" charset="2"/>
              <a:buChar char="q"/>
            </a:pPr>
            <a:r>
              <a:rPr lang="en-US" altLang="en-US" sz="4000" b="1" dirty="0">
                <a:solidFill>
                  <a:srgbClr val="FFFFFF"/>
                </a:solidFill>
              </a:rPr>
              <a:t>At least 3 days</a:t>
            </a:r>
          </a:p>
          <a:p>
            <a:pPr marL="571500" indent="-571500">
              <a:buFont typeface="Wingdings" panose="05000000000000000000" pitchFamily="2" charset="2"/>
              <a:buChar char="q"/>
            </a:pPr>
            <a:r>
              <a:rPr lang="en-US" altLang="en-US" sz="4000" b="1" dirty="0">
                <a:solidFill>
                  <a:srgbClr val="FFFFFF"/>
                </a:solidFill>
              </a:rPr>
              <a:t>At least 5 days</a:t>
            </a:r>
          </a:p>
          <a:p>
            <a:pPr marL="571500" indent="-571500">
              <a:buFont typeface="Wingdings" panose="05000000000000000000" pitchFamily="2" charset="2"/>
              <a:buChar char="ü"/>
            </a:pPr>
            <a:r>
              <a:rPr lang="en-US" altLang="en-US" sz="4000" b="1" dirty="0">
                <a:solidFill>
                  <a:schemeClr val="bg2"/>
                </a:solidFill>
              </a:rPr>
              <a:t>At least 7 days</a:t>
            </a:r>
          </a:p>
          <a:p>
            <a:pPr marL="571500" indent="-571500">
              <a:buFont typeface="Wingdings" panose="05000000000000000000" pitchFamily="2" charset="2"/>
              <a:buChar char="q"/>
            </a:pPr>
            <a:endParaRPr lang="en-US" altLang="en-US" sz="4000" b="1" dirty="0">
              <a:solidFill>
                <a:srgbClr val="FFFFFF"/>
              </a:solidFill>
            </a:endParaRPr>
          </a:p>
          <a:p>
            <a:pPr algn="ctr"/>
            <a:endParaRPr lang="en-US" altLang="en-US" sz="6000" dirty="0">
              <a:solidFill>
                <a:schemeClr val="tx2"/>
              </a:solidFill>
            </a:endParaRPr>
          </a:p>
          <a:p>
            <a:endParaRPr lang="en-US" sz="6600" b="1" dirty="0">
              <a:solidFill>
                <a:schemeClr val="tx2"/>
              </a:solidFill>
            </a:endParaRPr>
          </a:p>
        </p:txBody>
      </p:sp>
    </p:spTree>
    <p:extLst>
      <p:ext uri="{BB962C8B-B14F-4D97-AF65-F5344CB8AC3E}">
        <p14:creationId xmlns:p14="http://schemas.microsoft.com/office/powerpoint/2010/main" val="12049201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BEBA8EAE-BF5A-486C-A8C5-ECC9F3942E4B}">
                <a14:imgProps xmlns:a14="http://schemas.microsoft.com/office/drawing/2010/main">
                  <a14:imgLayer r:embed="rId4">
                    <a14:imgEffect>
                      <a14:saturation sat="29000"/>
                    </a14:imgEffect>
                  </a14:imgLayer>
                </a14:imgProps>
              </a:ext>
              <a:ext uri="{28A0092B-C50C-407E-A947-70E740481C1C}">
                <a14:useLocalDpi xmlns:a14="http://schemas.microsoft.com/office/drawing/2010/main" val="0"/>
              </a:ext>
            </a:extLst>
          </a:blip>
          <a:stretch>
            <a:fillRect/>
          </a:stretch>
        </p:blipFill>
        <p:spPr>
          <a:xfrm>
            <a:off x="0" y="430307"/>
            <a:ext cx="9144000" cy="6436658"/>
          </a:xfrm>
          <a:prstGeom prst="rect">
            <a:avLst/>
          </a:prstGeom>
          <a:effectLst>
            <a:outerShdw blurRad="50800" dist="50800" dir="5400000" algn="ctr" rotWithShape="0">
              <a:srgbClr val="000000"/>
            </a:outerShdw>
          </a:effectLst>
        </p:spPr>
      </p:pic>
      <p:sp>
        <p:nvSpPr>
          <p:cNvPr id="10" name="Rectangle 9"/>
          <p:cNvSpPr/>
          <p:nvPr/>
        </p:nvSpPr>
        <p:spPr>
          <a:xfrm>
            <a:off x="0" y="430307"/>
            <a:ext cx="9144000" cy="6427694"/>
          </a:xfrm>
          <a:prstGeom prst="rect">
            <a:avLst/>
          </a:prstGeom>
          <a:solidFill>
            <a:srgbClr val="082B6E">
              <a:alpha val="65000"/>
            </a:srgbClr>
          </a:solidFill>
          <a:ln>
            <a:solidFill>
              <a:srgbClr val="082B6E">
                <a:alpha val="74902"/>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p:nvSpPr>
        <p:spPr>
          <a:xfrm>
            <a:off x="510988" y="457200"/>
            <a:ext cx="8122023" cy="923330"/>
          </a:xfrm>
          <a:prstGeom prst="rect">
            <a:avLst/>
          </a:prstGeom>
          <a:noFill/>
        </p:spPr>
        <p:txBody>
          <a:bodyPr wrap="square" rtlCol="0">
            <a:spAutoFit/>
          </a:bodyPr>
          <a:lstStyle/>
          <a:p>
            <a:pPr algn="ctr"/>
            <a:r>
              <a:rPr lang="en-US" sz="5400" b="1" dirty="0">
                <a:solidFill>
                  <a:schemeClr val="tx2"/>
                </a:solidFill>
                <a:latin typeface="Arial" panose="020B0604020202020204" pitchFamily="34" charset="0"/>
                <a:cs typeface="Arial" panose="020B0604020202020204" pitchFamily="34" charset="0"/>
              </a:rPr>
              <a:t>KNOWLEDGE CHECK</a:t>
            </a:r>
          </a:p>
        </p:txBody>
      </p:sp>
      <p:sp>
        <p:nvSpPr>
          <p:cNvPr id="13" name="TextBox 12"/>
          <p:cNvSpPr txBox="1"/>
          <p:nvPr/>
        </p:nvSpPr>
        <p:spPr>
          <a:xfrm>
            <a:off x="19664" y="1864659"/>
            <a:ext cx="9144000" cy="4493538"/>
          </a:xfrm>
          <a:prstGeom prst="rect">
            <a:avLst/>
          </a:prstGeom>
          <a:noFill/>
        </p:spPr>
        <p:txBody>
          <a:bodyPr wrap="square" rtlCol="0">
            <a:spAutoFit/>
          </a:bodyPr>
          <a:lstStyle/>
          <a:p>
            <a:r>
              <a:rPr lang="en-US" altLang="en-US" sz="4000" b="1" dirty="0">
                <a:solidFill>
                  <a:srgbClr val="FFFFFF"/>
                </a:solidFill>
              </a:rPr>
              <a:t>On day 2 after her A(H7N9) exposure, Dr. Patel develops fever.  What steps should be taken? </a:t>
            </a:r>
          </a:p>
          <a:p>
            <a:r>
              <a:rPr lang="en-US" altLang="en-US" sz="4000" b="1" dirty="0">
                <a:solidFill>
                  <a:srgbClr val="FFFFFF"/>
                </a:solidFill>
              </a:rPr>
              <a:t> </a:t>
            </a:r>
          </a:p>
          <a:p>
            <a:pPr algn="ctr"/>
            <a:endParaRPr lang="en-US" altLang="en-US" sz="6000" dirty="0">
              <a:solidFill>
                <a:schemeClr val="tx2"/>
              </a:solidFill>
            </a:endParaRPr>
          </a:p>
          <a:p>
            <a:endParaRPr lang="en-US" sz="6600" b="1" dirty="0">
              <a:solidFill>
                <a:schemeClr val="tx2"/>
              </a:solidFill>
            </a:endParaRPr>
          </a:p>
        </p:txBody>
      </p:sp>
    </p:spTree>
    <p:extLst>
      <p:ext uri="{BB962C8B-B14F-4D97-AF65-F5344CB8AC3E}">
        <p14:creationId xmlns:p14="http://schemas.microsoft.com/office/powerpoint/2010/main" val="8229747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BEBA8EAE-BF5A-486C-A8C5-ECC9F3942E4B}">
                <a14:imgProps xmlns:a14="http://schemas.microsoft.com/office/drawing/2010/main">
                  <a14:imgLayer r:embed="rId4">
                    <a14:imgEffect>
                      <a14:saturation sat="29000"/>
                    </a14:imgEffect>
                  </a14:imgLayer>
                </a14:imgProps>
              </a:ext>
              <a:ext uri="{28A0092B-C50C-407E-A947-70E740481C1C}">
                <a14:useLocalDpi xmlns:a14="http://schemas.microsoft.com/office/drawing/2010/main" val="0"/>
              </a:ext>
            </a:extLst>
          </a:blip>
          <a:stretch>
            <a:fillRect/>
          </a:stretch>
        </p:blipFill>
        <p:spPr>
          <a:xfrm>
            <a:off x="0" y="430307"/>
            <a:ext cx="9144000" cy="6436658"/>
          </a:xfrm>
          <a:prstGeom prst="rect">
            <a:avLst/>
          </a:prstGeom>
          <a:effectLst>
            <a:outerShdw blurRad="50800" dist="50800" dir="5400000" algn="ctr" rotWithShape="0">
              <a:srgbClr val="000000"/>
            </a:outerShdw>
          </a:effectLst>
        </p:spPr>
      </p:pic>
      <p:sp>
        <p:nvSpPr>
          <p:cNvPr id="10" name="Rectangle 9"/>
          <p:cNvSpPr/>
          <p:nvPr/>
        </p:nvSpPr>
        <p:spPr>
          <a:xfrm>
            <a:off x="0" y="430307"/>
            <a:ext cx="9144000" cy="6427694"/>
          </a:xfrm>
          <a:prstGeom prst="rect">
            <a:avLst/>
          </a:prstGeom>
          <a:solidFill>
            <a:srgbClr val="082B6E">
              <a:alpha val="65000"/>
            </a:srgbClr>
          </a:solidFill>
          <a:ln>
            <a:solidFill>
              <a:srgbClr val="082B6E">
                <a:alpha val="74902"/>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p:nvSpPr>
        <p:spPr>
          <a:xfrm>
            <a:off x="510988" y="457200"/>
            <a:ext cx="8122023" cy="923330"/>
          </a:xfrm>
          <a:prstGeom prst="rect">
            <a:avLst/>
          </a:prstGeom>
          <a:noFill/>
        </p:spPr>
        <p:txBody>
          <a:bodyPr wrap="square" rtlCol="0">
            <a:spAutoFit/>
          </a:bodyPr>
          <a:lstStyle/>
          <a:p>
            <a:pPr algn="ctr"/>
            <a:r>
              <a:rPr lang="en-US" sz="5400" b="1" dirty="0">
                <a:solidFill>
                  <a:schemeClr val="tx2"/>
                </a:solidFill>
                <a:latin typeface="Arial" panose="020B0604020202020204" pitchFamily="34" charset="0"/>
                <a:cs typeface="Arial" panose="020B0604020202020204" pitchFamily="34" charset="0"/>
              </a:rPr>
              <a:t>KNOWLEDGE CHECK</a:t>
            </a:r>
          </a:p>
        </p:txBody>
      </p:sp>
      <p:sp>
        <p:nvSpPr>
          <p:cNvPr id="13" name="TextBox 12"/>
          <p:cNvSpPr txBox="1"/>
          <p:nvPr/>
        </p:nvSpPr>
        <p:spPr>
          <a:xfrm>
            <a:off x="0" y="1864659"/>
            <a:ext cx="9144000" cy="7263527"/>
          </a:xfrm>
          <a:prstGeom prst="rect">
            <a:avLst/>
          </a:prstGeom>
          <a:noFill/>
        </p:spPr>
        <p:txBody>
          <a:bodyPr wrap="square" rtlCol="0">
            <a:spAutoFit/>
          </a:bodyPr>
          <a:lstStyle/>
          <a:p>
            <a:r>
              <a:rPr lang="en-US" altLang="en-US" sz="4000" b="1" dirty="0">
                <a:solidFill>
                  <a:srgbClr val="FFFFFF"/>
                </a:solidFill>
              </a:rPr>
              <a:t>On day 2 after her A(H7N9) exposure, Dr. Patel develops fever.  What steps should be taken? </a:t>
            </a:r>
          </a:p>
          <a:p>
            <a:pPr marL="571500" indent="-571500">
              <a:buFont typeface="Arial" panose="020B0604020202020204" pitchFamily="34" charset="0"/>
              <a:buChar char="•"/>
            </a:pPr>
            <a:r>
              <a:rPr lang="en-US" altLang="en-US" sz="3000" b="1" dirty="0">
                <a:solidFill>
                  <a:srgbClr val="FFFFFF"/>
                </a:solidFill>
              </a:rPr>
              <a:t>Combined NP and OP swabs taken for testing for A/A(H7N9) by RT-PCR</a:t>
            </a:r>
          </a:p>
          <a:p>
            <a:pPr marL="571500" indent="-571500">
              <a:buFont typeface="Arial" panose="020B0604020202020204" pitchFamily="34" charset="0"/>
              <a:buChar char="•"/>
            </a:pPr>
            <a:r>
              <a:rPr lang="en-US" altLang="en-US" sz="3000" b="1" dirty="0">
                <a:solidFill>
                  <a:srgbClr val="FFFFFF"/>
                </a:solidFill>
              </a:rPr>
              <a:t>Assure proper isolation per local guidelines</a:t>
            </a:r>
          </a:p>
          <a:p>
            <a:pPr marL="571500" indent="-571500">
              <a:buFont typeface="Arial" panose="020B0604020202020204" pitchFamily="34" charset="0"/>
              <a:buChar char="•"/>
            </a:pPr>
            <a:r>
              <a:rPr lang="en-US" altLang="en-US" sz="3000" b="1" dirty="0">
                <a:solidFill>
                  <a:srgbClr val="FFFFFF"/>
                </a:solidFill>
              </a:rPr>
              <a:t>Ensure empiric antiviral treatment with a neuraminidase inhibitor (if available)</a:t>
            </a:r>
          </a:p>
          <a:p>
            <a:pPr marL="571500" indent="-571500">
              <a:buFont typeface="Arial" panose="020B0604020202020204" pitchFamily="34" charset="0"/>
              <a:buChar char="•"/>
            </a:pPr>
            <a:r>
              <a:rPr lang="en-US" altLang="en-US" sz="3000" b="1" dirty="0">
                <a:solidFill>
                  <a:srgbClr val="FFFFFF"/>
                </a:solidFill>
              </a:rPr>
              <a:t>Initiate contact tracing for her contacts</a:t>
            </a:r>
          </a:p>
          <a:p>
            <a:r>
              <a:rPr lang="en-US" altLang="en-US" sz="4000" b="1" dirty="0">
                <a:solidFill>
                  <a:srgbClr val="FFFFFF"/>
                </a:solidFill>
              </a:rPr>
              <a:t> </a:t>
            </a:r>
          </a:p>
          <a:p>
            <a:pPr algn="ctr"/>
            <a:endParaRPr lang="en-US" altLang="en-US" sz="6000" dirty="0">
              <a:solidFill>
                <a:schemeClr val="tx2"/>
              </a:solidFill>
            </a:endParaRPr>
          </a:p>
          <a:p>
            <a:endParaRPr lang="en-US" sz="6600" b="1" dirty="0">
              <a:solidFill>
                <a:schemeClr val="tx2"/>
              </a:solidFill>
            </a:endParaRPr>
          </a:p>
        </p:txBody>
      </p:sp>
    </p:spTree>
    <p:extLst>
      <p:ext uri="{BB962C8B-B14F-4D97-AF65-F5344CB8AC3E}">
        <p14:creationId xmlns:p14="http://schemas.microsoft.com/office/powerpoint/2010/main" val="8191510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Clr>
                <a:srgbClr val="0070C0"/>
              </a:buClr>
            </a:pPr>
            <a:r>
              <a:rPr lang="en-US" altLang="en-US" sz="4000" dirty="0"/>
              <a:t>Ending Surveillance Activities</a:t>
            </a:r>
          </a:p>
        </p:txBody>
      </p:sp>
    </p:spTree>
    <p:extLst>
      <p:ext uri="{BB962C8B-B14F-4D97-AF65-F5344CB8AC3E}">
        <p14:creationId xmlns:p14="http://schemas.microsoft.com/office/powerpoint/2010/main" val="1775310994"/>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Ending Human Surveillance Activities </a:t>
            </a:r>
          </a:p>
        </p:txBody>
      </p:sp>
      <p:sp>
        <p:nvSpPr>
          <p:cNvPr id="3" name="Content Placeholder 2"/>
          <p:cNvSpPr>
            <a:spLocks noGrp="1"/>
          </p:cNvSpPr>
          <p:nvPr>
            <p:ph idx="1"/>
          </p:nvPr>
        </p:nvSpPr>
        <p:spPr>
          <a:xfrm>
            <a:off x="310897" y="914400"/>
            <a:ext cx="8229600" cy="5513207"/>
          </a:xfrm>
        </p:spPr>
        <p:txBody>
          <a:bodyPr>
            <a:normAutofit/>
          </a:bodyPr>
          <a:lstStyle/>
          <a:p>
            <a:r>
              <a:rPr lang="en-US" dirty="0">
                <a:latin typeface="+mn-lt"/>
              </a:rPr>
              <a:t>Can end human surveillance after there has been no new cases in poultry or humans for two incubation periods (</a:t>
            </a:r>
            <a:r>
              <a:rPr lang="en-US" dirty="0" err="1">
                <a:latin typeface="+mn-lt"/>
              </a:rPr>
              <a:t>ie</a:t>
            </a:r>
            <a:r>
              <a:rPr lang="en-US" dirty="0">
                <a:latin typeface="+mn-lt"/>
              </a:rPr>
              <a:t>. 2 weeks)</a:t>
            </a:r>
          </a:p>
          <a:p>
            <a:pPr lvl="1"/>
            <a:r>
              <a:rPr lang="en-US" dirty="0">
                <a:latin typeface="+mn-lt"/>
              </a:rPr>
              <a:t>Surveillance can end only when there is excellent case finding and surveillance </a:t>
            </a:r>
            <a:r>
              <a:rPr lang="en-US" u="sng" dirty="0">
                <a:latin typeface="+mn-lt"/>
              </a:rPr>
              <a:t>and</a:t>
            </a:r>
            <a:r>
              <a:rPr lang="en-US" dirty="0">
                <a:latin typeface="+mn-lt"/>
              </a:rPr>
              <a:t> subsequent risk assessment concludes the risk is low</a:t>
            </a:r>
          </a:p>
          <a:p>
            <a:r>
              <a:rPr lang="en-US" dirty="0">
                <a:latin typeface="+mn-lt"/>
              </a:rPr>
              <a:t>This may be communicated to the public in the next daily press release</a:t>
            </a:r>
          </a:p>
          <a:p>
            <a:endParaRPr lang="en-US" dirty="0">
              <a:latin typeface="+mn-lt"/>
            </a:endParaRPr>
          </a:p>
          <a:p>
            <a:pPr lvl="1"/>
            <a:endParaRPr lang="en-US" dirty="0"/>
          </a:p>
          <a:p>
            <a:endParaRPr lang="en-US" dirty="0"/>
          </a:p>
          <a:p>
            <a:pPr marL="457200" lvl="1" indent="0">
              <a:buNone/>
            </a:pPr>
            <a:endParaRPr lang="en-US" dirty="0"/>
          </a:p>
        </p:txBody>
      </p:sp>
    </p:spTree>
    <p:extLst>
      <p:ext uri="{BB962C8B-B14F-4D97-AF65-F5344CB8AC3E}">
        <p14:creationId xmlns:p14="http://schemas.microsoft.com/office/powerpoint/2010/main" val="23653840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can surveillance activities stop?</a:t>
            </a:r>
          </a:p>
        </p:txBody>
      </p:sp>
      <p:sp>
        <p:nvSpPr>
          <p:cNvPr id="3" name="Content Placeholder 2"/>
          <p:cNvSpPr>
            <a:spLocks noGrp="1"/>
          </p:cNvSpPr>
          <p:nvPr>
            <p:ph idx="1"/>
          </p:nvPr>
        </p:nvSpPr>
        <p:spPr>
          <a:xfrm>
            <a:off x="310897" y="914400"/>
            <a:ext cx="8229600" cy="5513207"/>
          </a:xfrm>
        </p:spPr>
        <p:txBody>
          <a:bodyPr>
            <a:normAutofit/>
          </a:bodyPr>
          <a:lstStyle/>
          <a:p>
            <a:r>
              <a:rPr lang="en-US" dirty="0">
                <a:latin typeface="+mn-lt"/>
              </a:rPr>
              <a:t>If all people with possible exposure have been identified</a:t>
            </a:r>
          </a:p>
          <a:p>
            <a:r>
              <a:rPr lang="en-US" dirty="0">
                <a:latin typeface="+mn-lt"/>
              </a:rPr>
              <a:t>If all people with possible exposure have been followed for at least seven days and there are no more individuals with fever or respiratory symptoms </a:t>
            </a:r>
          </a:p>
          <a:p>
            <a:r>
              <a:rPr lang="en-US" dirty="0">
                <a:latin typeface="+mn-lt"/>
              </a:rPr>
              <a:t>There are no additional bird cases, and a risk assessment in poultry populations has been completed and is determined to be low</a:t>
            </a:r>
          </a:p>
          <a:p>
            <a:endParaRPr lang="en-US" sz="1000" dirty="0">
              <a:latin typeface="+mn-lt"/>
            </a:endParaRPr>
          </a:p>
          <a:p>
            <a:pPr marL="457200" lvl="1" indent="0">
              <a:buNone/>
            </a:pPr>
            <a:endParaRPr lang="en-US" dirty="0"/>
          </a:p>
        </p:txBody>
      </p:sp>
    </p:spTree>
    <p:extLst>
      <p:ext uri="{BB962C8B-B14F-4D97-AF65-F5344CB8AC3E}">
        <p14:creationId xmlns:p14="http://schemas.microsoft.com/office/powerpoint/2010/main" val="30661844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Ending Surveillance Activities </a:t>
            </a:r>
          </a:p>
        </p:txBody>
      </p:sp>
      <p:sp>
        <p:nvSpPr>
          <p:cNvPr id="3" name="Content Placeholder 2"/>
          <p:cNvSpPr>
            <a:spLocks noGrp="1"/>
          </p:cNvSpPr>
          <p:nvPr>
            <p:ph idx="1"/>
          </p:nvPr>
        </p:nvSpPr>
        <p:spPr>
          <a:xfrm>
            <a:off x="310897" y="914400"/>
            <a:ext cx="8229600" cy="5513207"/>
          </a:xfrm>
        </p:spPr>
        <p:txBody>
          <a:bodyPr>
            <a:normAutofit/>
          </a:bodyPr>
          <a:lstStyle/>
          <a:p>
            <a:endParaRPr lang="en-US" sz="1000" dirty="0">
              <a:latin typeface="+mn-lt"/>
            </a:endParaRPr>
          </a:p>
          <a:p>
            <a:r>
              <a:rPr lang="en-US" dirty="0">
                <a:latin typeface="+mn-lt"/>
              </a:rPr>
              <a:t>If there is a human contact with respiratory symptoms or fever and/or a bird die-off, surveillance must continue until laboratory results are available</a:t>
            </a:r>
          </a:p>
          <a:p>
            <a:pPr lvl="1"/>
            <a:r>
              <a:rPr lang="en-US" dirty="0">
                <a:latin typeface="+mn-lt"/>
              </a:rPr>
              <a:t>Negative laboratory results </a:t>
            </a:r>
            <a:r>
              <a:rPr lang="en-US" dirty="0">
                <a:latin typeface="+mn-lt"/>
                <a:sym typeface="Wingdings" panose="05000000000000000000" pitchFamily="2" charset="2"/>
              </a:rPr>
              <a:t>  Stop</a:t>
            </a:r>
            <a:endParaRPr lang="en-US" dirty="0">
              <a:latin typeface="+mn-lt"/>
            </a:endParaRPr>
          </a:p>
          <a:p>
            <a:pPr lvl="1"/>
            <a:r>
              <a:rPr lang="en-US" dirty="0">
                <a:latin typeface="+mn-lt"/>
              </a:rPr>
              <a:t>Positive laboratory results </a:t>
            </a:r>
            <a:r>
              <a:rPr lang="en-US" dirty="0">
                <a:latin typeface="+mn-lt"/>
                <a:sym typeface="Wingdings" panose="05000000000000000000" pitchFamily="2" charset="2"/>
              </a:rPr>
              <a:t>   Continue</a:t>
            </a:r>
            <a:endParaRPr lang="en-US" dirty="0">
              <a:latin typeface="+mn-lt"/>
            </a:endParaRPr>
          </a:p>
          <a:p>
            <a:pPr lvl="1"/>
            <a:endParaRPr lang="en-US" dirty="0"/>
          </a:p>
          <a:p>
            <a:endParaRPr lang="en-US" dirty="0"/>
          </a:p>
          <a:p>
            <a:pPr marL="457200" lvl="1" indent="0">
              <a:buNone/>
            </a:pPr>
            <a:endParaRPr lang="en-US" dirty="0"/>
          </a:p>
        </p:txBody>
      </p:sp>
    </p:spTree>
    <p:extLst>
      <p:ext uri="{BB962C8B-B14F-4D97-AF65-F5344CB8AC3E}">
        <p14:creationId xmlns:p14="http://schemas.microsoft.com/office/powerpoint/2010/main" val="5269314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Ending Surveillance Activities </a:t>
            </a:r>
          </a:p>
        </p:txBody>
      </p:sp>
      <p:sp>
        <p:nvSpPr>
          <p:cNvPr id="3" name="Content Placeholder 2"/>
          <p:cNvSpPr>
            <a:spLocks noGrp="1"/>
          </p:cNvSpPr>
          <p:nvPr>
            <p:ph idx="1"/>
          </p:nvPr>
        </p:nvSpPr>
        <p:spPr>
          <a:xfrm>
            <a:off x="310897" y="914400"/>
            <a:ext cx="8229600" cy="5630773"/>
          </a:xfrm>
        </p:spPr>
        <p:txBody>
          <a:bodyPr>
            <a:normAutofit/>
          </a:bodyPr>
          <a:lstStyle/>
          <a:p>
            <a:r>
              <a:rPr lang="en-US" sz="3000" dirty="0">
                <a:latin typeface="+mn-lt"/>
              </a:rPr>
              <a:t>With each new laboratory-confirmed case the team must review the situation and modify plans as necessary</a:t>
            </a:r>
          </a:p>
          <a:p>
            <a:pPr marL="457200" lvl="1" indent="0">
              <a:buNone/>
            </a:pPr>
            <a:r>
              <a:rPr lang="en-US" dirty="0">
                <a:latin typeface="+mn-lt"/>
              </a:rPr>
              <a:t> </a:t>
            </a:r>
          </a:p>
          <a:p>
            <a:pPr lvl="1"/>
            <a:endParaRPr lang="en-US"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2148374946"/>
              </p:ext>
            </p:extLst>
          </p:nvPr>
        </p:nvGraphicFramePr>
        <p:xfrm>
          <a:off x="699409" y="2581583"/>
          <a:ext cx="7452576" cy="3017520"/>
        </p:xfrm>
        <a:graphic>
          <a:graphicData uri="http://schemas.openxmlformats.org/drawingml/2006/table">
            <a:tbl>
              <a:tblPr firstRow="1" bandRow="1">
                <a:tableStyleId>{5940675A-B579-460E-94D1-54222C63F5DA}</a:tableStyleId>
              </a:tblPr>
              <a:tblGrid>
                <a:gridCol w="2675803">
                  <a:extLst>
                    <a:ext uri="{9D8B030D-6E8A-4147-A177-3AD203B41FA5}">
                      <a16:colId xmlns:a16="http://schemas.microsoft.com/office/drawing/2014/main" val="2735741068"/>
                    </a:ext>
                  </a:extLst>
                </a:gridCol>
                <a:gridCol w="823301">
                  <a:extLst>
                    <a:ext uri="{9D8B030D-6E8A-4147-A177-3AD203B41FA5}">
                      <a16:colId xmlns:a16="http://schemas.microsoft.com/office/drawing/2014/main" val="2418329242"/>
                    </a:ext>
                  </a:extLst>
                </a:gridCol>
                <a:gridCol w="3953472">
                  <a:extLst>
                    <a:ext uri="{9D8B030D-6E8A-4147-A177-3AD203B41FA5}">
                      <a16:colId xmlns:a16="http://schemas.microsoft.com/office/drawing/2014/main" val="1056241054"/>
                    </a:ext>
                  </a:extLst>
                </a:gridCol>
              </a:tblGrid>
              <a:tr h="75336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t>Large number of cases over large area </a:t>
                      </a:r>
                    </a:p>
                    <a:p>
                      <a:endParaRPr lang="en-US" sz="2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2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000" dirty="0"/>
                        <a:t>Consider</a:t>
                      </a:r>
                      <a:r>
                        <a:rPr lang="en-US" sz="2000" baseline="0" dirty="0"/>
                        <a:t> that outbreak may not be able to be contained and consider changing response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7092142"/>
                  </a:ext>
                </a:extLst>
              </a:tr>
              <a:tr h="75336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t>Small number of cases over a contiguous area </a:t>
                      </a:r>
                    </a:p>
                    <a:p>
                      <a:endParaRPr lang="en-US" sz="2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2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000" dirty="0"/>
                        <a:t>Should probably continue response surveillance protocol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51837341"/>
                  </a:ext>
                </a:extLst>
              </a:tr>
              <a:tr h="75336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t>Isolated cases over a large area  </a:t>
                      </a:r>
                    </a:p>
                    <a:p>
                      <a:endParaRPr lang="en-US" sz="2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US" sz="2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US" sz="2000" dirty="0"/>
                        <a:t>Should probably continue response surveillance protocol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323445631"/>
                  </a:ext>
                </a:extLst>
              </a:tr>
            </a:tbl>
          </a:graphicData>
        </a:graphic>
      </p:graphicFrame>
      <p:sp>
        <p:nvSpPr>
          <p:cNvPr id="8" name="Striped Right Arrow 7"/>
          <p:cNvSpPr/>
          <p:nvPr/>
        </p:nvSpPr>
        <p:spPr>
          <a:xfrm>
            <a:off x="3396247" y="2673759"/>
            <a:ext cx="837127" cy="360608"/>
          </a:xfrm>
          <a:prstGeom prst="striped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9" name="Striped Right Arrow 8"/>
          <p:cNvSpPr/>
          <p:nvPr/>
        </p:nvSpPr>
        <p:spPr>
          <a:xfrm>
            <a:off x="3396246" y="3719020"/>
            <a:ext cx="837127" cy="360608"/>
          </a:xfrm>
          <a:prstGeom prst="striped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0" name="Striped Right Arrow 9"/>
          <p:cNvSpPr/>
          <p:nvPr/>
        </p:nvSpPr>
        <p:spPr>
          <a:xfrm>
            <a:off x="3359669" y="4765714"/>
            <a:ext cx="837127" cy="360608"/>
          </a:xfrm>
          <a:prstGeom prst="striped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6" name="Rectangle 5"/>
          <p:cNvSpPr/>
          <p:nvPr/>
        </p:nvSpPr>
        <p:spPr>
          <a:xfrm>
            <a:off x="153988" y="5798336"/>
            <a:ext cx="8990012" cy="1015663"/>
          </a:xfrm>
          <a:prstGeom prst="rect">
            <a:avLst/>
          </a:prstGeom>
        </p:spPr>
        <p:txBody>
          <a:bodyPr wrap="square">
            <a:spAutoFit/>
          </a:bodyPr>
          <a:lstStyle/>
          <a:p>
            <a:pPr marL="342900" lvl="0" indent="-342900">
              <a:spcBef>
                <a:spcPct val="20000"/>
              </a:spcBef>
              <a:buClr>
                <a:srgbClr val="0070C0"/>
              </a:buClr>
              <a:buFont typeface="Arial"/>
              <a:buChar char="•"/>
            </a:pPr>
            <a:r>
              <a:rPr lang="en-US" sz="3000" dirty="0">
                <a:cs typeface="Arial" panose="020B0604020202020204" pitchFamily="34" charset="0"/>
              </a:rPr>
              <a:t>Requires regular coordination between animal and human health sectors through the response</a:t>
            </a:r>
          </a:p>
        </p:txBody>
      </p:sp>
    </p:spTree>
    <p:extLst>
      <p:ext uri="{BB962C8B-B14F-4D97-AF65-F5344CB8AC3E}">
        <p14:creationId xmlns:p14="http://schemas.microsoft.com/office/powerpoint/2010/main" val="34736265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Ending Surveillance Activities </a:t>
            </a:r>
          </a:p>
        </p:txBody>
      </p:sp>
      <p:sp>
        <p:nvSpPr>
          <p:cNvPr id="3" name="Content Placeholder 2"/>
          <p:cNvSpPr>
            <a:spLocks noGrp="1"/>
          </p:cNvSpPr>
          <p:nvPr>
            <p:ph idx="1"/>
          </p:nvPr>
        </p:nvSpPr>
        <p:spPr>
          <a:xfrm>
            <a:off x="310897" y="914400"/>
            <a:ext cx="8229600" cy="5474825"/>
          </a:xfrm>
        </p:spPr>
        <p:txBody>
          <a:bodyPr>
            <a:normAutofit fontScale="85000" lnSpcReduction="10000"/>
          </a:bodyPr>
          <a:lstStyle/>
          <a:p>
            <a:r>
              <a:rPr lang="en-US" dirty="0">
                <a:latin typeface="+mn-lt"/>
              </a:rPr>
              <a:t>Findings and decisions should be included in the daily joint (animal and human officials) report</a:t>
            </a:r>
          </a:p>
          <a:p>
            <a:endParaRPr lang="en-US" dirty="0">
              <a:latin typeface="+mn-lt"/>
            </a:endParaRPr>
          </a:p>
          <a:p>
            <a:r>
              <a:rPr lang="en-US" dirty="0"/>
              <a:t>Conduct another risk assessment to ensure OIE recommendations for monitoring and controlling AIV in poultry populations have been in place before ending surveillance and response activities</a:t>
            </a:r>
          </a:p>
          <a:p>
            <a:endParaRPr lang="en-US" dirty="0">
              <a:latin typeface="+mn-lt"/>
            </a:endParaRPr>
          </a:p>
          <a:p>
            <a:r>
              <a:rPr lang="en-US" dirty="0">
                <a:latin typeface="+mn-lt"/>
              </a:rPr>
              <a:t>When response surveillance is modified or discontinued, consider a joint summary report including findings, actions, plans and any recommendations to improve the response surveillance protocol</a:t>
            </a:r>
          </a:p>
        </p:txBody>
      </p:sp>
    </p:spTree>
    <p:extLst>
      <p:ext uri="{BB962C8B-B14F-4D97-AF65-F5344CB8AC3E}">
        <p14:creationId xmlns:p14="http://schemas.microsoft.com/office/powerpoint/2010/main" val="42726194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BEBA8EAE-BF5A-486C-A8C5-ECC9F3942E4B}">
                <a14:imgProps xmlns:a14="http://schemas.microsoft.com/office/drawing/2010/main">
                  <a14:imgLayer r:embed="rId4">
                    <a14:imgEffect>
                      <a14:saturation sat="29000"/>
                    </a14:imgEffect>
                  </a14:imgLayer>
                </a14:imgProps>
              </a:ext>
              <a:ext uri="{28A0092B-C50C-407E-A947-70E740481C1C}">
                <a14:useLocalDpi xmlns:a14="http://schemas.microsoft.com/office/drawing/2010/main" val="0"/>
              </a:ext>
            </a:extLst>
          </a:blip>
          <a:stretch>
            <a:fillRect/>
          </a:stretch>
        </p:blipFill>
        <p:spPr>
          <a:xfrm>
            <a:off x="0" y="430307"/>
            <a:ext cx="9144000" cy="6436658"/>
          </a:xfrm>
          <a:prstGeom prst="rect">
            <a:avLst/>
          </a:prstGeom>
          <a:effectLst>
            <a:outerShdw blurRad="50800" dist="50800" dir="5400000" algn="ctr" rotWithShape="0">
              <a:srgbClr val="000000"/>
            </a:outerShdw>
          </a:effectLst>
        </p:spPr>
      </p:pic>
      <p:sp>
        <p:nvSpPr>
          <p:cNvPr id="10" name="Rectangle 9"/>
          <p:cNvSpPr/>
          <p:nvPr/>
        </p:nvSpPr>
        <p:spPr>
          <a:xfrm>
            <a:off x="0" y="430307"/>
            <a:ext cx="9144000" cy="6427694"/>
          </a:xfrm>
          <a:prstGeom prst="rect">
            <a:avLst/>
          </a:prstGeom>
          <a:solidFill>
            <a:srgbClr val="082B6E">
              <a:alpha val="65000"/>
            </a:srgbClr>
          </a:solidFill>
          <a:ln>
            <a:solidFill>
              <a:srgbClr val="082B6E">
                <a:alpha val="74902"/>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p:nvSpPr>
        <p:spPr>
          <a:xfrm>
            <a:off x="510988" y="457200"/>
            <a:ext cx="8122023" cy="923330"/>
          </a:xfrm>
          <a:prstGeom prst="rect">
            <a:avLst/>
          </a:prstGeom>
          <a:noFill/>
        </p:spPr>
        <p:txBody>
          <a:bodyPr wrap="square" rtlCol="0">
            <a:spAutoFit/>
          </a:bodyPr>
          <a:lstStyle/>
          <a:p>
            <a:pPr algn="ctr"/>
            <a:r>
              <a:rPr lang="en-US" sz="5400" b="1" dirty="0">
                <a:solidFill>
                  <a:schemeClr val="tx2"/>
                </a:solidFill>
                <a:latin typeface="Arial" panose="020B0604020202020204" pitchFamily="34" charset="0"/>
                <a:cs typeface="Arial" panose="020B0604020202020204" pitchFamily="34" charset="0"/>
              </a:rPr>
              <a:t>KNOWLEDGE CHECK</a:t>
            </a:r>
          </a:p>
        </p:txBody>
      </p:sp>
      <p:sp>
        <p:nvSpPr>
          <p:cNvPr id="13" name="TextBox 12"/>
          <p:cNvSpPr txBox="1"/>
          <p:nvPr/>
        </p:nvSpPr>
        <p:spPr>
          <a:xfrm>
            <a:off x="0" y="1864659"/>
            <a:ext cx="9144000" cy="3877985"/>
          </a:xfrm>
          <a:prstGeom prst="rect">
            <a:avLst/>
          </a:prstGeom>
          <a:noFill/>
        </p:spPr>
        <p:txBody>
          <a:bodyPr wrap="square" rtlCol="0">
            <a:spAutoFit/>
          </a:bodyPr>
          <a:lstStyle/>
          <a:p>
            <a:r>
              <a:rPr lang="en-US" sz="4000" b="1" dirty="0">
                <a:solidFill>
                  <a:schemeClr val="tx2"/>
                </a:solidFill>
              </a:rPr>
              <a:t>What are the criteria that should be satisfied in order to stop response surveillance activities?</a:t>
            </a:r>
          </a:p>
          <a:p>
            <a:pPr algn="ctr"/>
            <a:endParaRPr lang="en-US" altLang="en-US" sz="6000" dirty="0">
              <a:solidFill>
                <a:schemeClr val="tx2"/>
              </a:solidFill>
            </a:endParaRPr>
          </a:p>
          <a:p>
            <a:endParaRPr lang="en-US" sz="6600" b="1" dirty="0">
              <a:solidFill>
                <a:schemeClr val="tx2"/>
              </a:solidFill>
            </a:endParaRPr>
          </a:p>
        </p:txBody>
      </p:sp>
    </p:spTree>
    <p:extLst>
      <p:ext uri="{BB962C8B-B14F-4D97-AF65-F5344CB8AC3E}">
        <p14:creationId xmlns:p14="http://schemas.microsoft.com/office/powerpoint/2010/main" val="2847505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a:xfrm>
            <a:off x="457200" y="914400"/>
            <a:ext cx="8345424" cy="5761429"/>
          </a:xfrm>
        </p:spPr>
        <p:txBody>
          <a:bodyPr>
            <a:normAutofit/>
          </a:bodyPr>
          <a:lstStyle/>
          <a:p>
            <a:pPr eaLnBrk="1" hangingPunct="1"/>
            <a:r>
              <a:rPr lang="en-US" altLang="en-US" dirty="0">
                <a:latin typeface="+mn-lt"/>
              </a:rPr>
              <a:t>For this talk will use avian influenza A(H7N9) (Asian lineage) as a topical example of a novel influenza virus</a:t>
            </a:r>
          </a:p>
        </p:txBody>
      </p:sp>
      <p:sp>
        <p:nvSpPr>
          <p:cNvPr id="4" name="Title 1"/>
          <p:cNvSpPr>
            <a:spLocks noGrp="1"/>
          </p:cNvSpPr>
          <p:nvPr>
            <p:ph type="title"/>
          </p:nvPr>
        </p:nvSpPr>
        <p:spPr>
          <a:xfrm>
            <a:off x="153988" y="-21962"/>
            <a:ext cx="8543418" cy="567298"/>
          </a:xfrm>
        </p:spPr>
        <p:txBody>
          <a:bodyPr/>
          <a:lstStyle/>
          <a:p>
            <a:pPr eaLnBrk="1" hangingPunct="1"/>
            <a:r>
              <a:rPr lang="en-US" altLang="en-US" dirty="0"/>
              <a:t>A(H7N9) </a:t>
            </a:r>
          </a:p>
        </p:txBody>
      </p:sp>
    </p:spTree>
    <p:extLst>
      <p:ext uri="{BB962C8B-B14F-4D97-AF65-F5344CB8AC3E}">
        <p14:creationId xmlns:p14="http://schemas.microsoft.com/office/powerpoint/2010/main" val="19573525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BEBA8EAE-BF5A-486C-A8C5-ECC9F3942E4B}">
                <a14:imgProps xmlns:a14="http://schemas.microsoft.com/office/drawing/2010/main">
                  <a14:imgLayer r:embed="rId4">
                    <a14:imgEffect>
                      <a14:saturation sat="29000"/>
                    </a14:imgEffect>
                  </a14:imgLayer>
                </a14:imgProps>
              </a:ext>
              <a:ext uri="{28A0092B-C50C-407E-A947-70E740481C1C}">
                <a14:useLocalDpi xmlns:a14="http://schemas.microsoft.com/office/drawing/2010/main" val="0"/>
              </a:ext>
            </a:extLst>
          </a:blip>
          <a:stretch>
            <a:fillRect/>
          </a:stretch>
        </p:blipFill>
        <p:spPr>
          <a:xfrm>
            <a:off x="0" y="430307"/>
            <a:ext cx="9144000" cy="6436658"/>
          </a:xfrm>
          <a:prstGeom prst="rect">
            <a:avLst/>
          </a:prstGeom>
          <a:effectLst>
            <a:outerShdw blurRad="50800" dist="50800" dir="5400000" algn="ctr" rotWithShape="0">
              <a:srgbClr val="000000"/>
            </a:outerShdw>
          </a:effectLst>
        </p:spPr>
      </p:pic>
      <p:sp>
        <p:nvSpPr>
          <p:cNvPr id="10" name="Rectangle 9"/>
          <p:cNvSpPr/>
          <p:nvPr/>
        </p:nvSpPr>
        <p:spPr>
          <a:xfrm>
            <a:off x="0" y="430307"/>
            <a:ext cx="9144000" cy="6427694"/>
          </a:xfrm>
          <a:prstGeom prst="rect">
            <a:avLst/>
          </a:prstGeom>
          <a:solidFill>
            <a:srgbClr val="082B6E">
              <a:alpha val="65000"/>
            </a:srgbClr>
          </a:solidFill>
          <a:ln>
            <a:solidFill>
              <a:srgbClr val="082B6E">
                <a:alpha val="74902"/>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p:nvSpPr>
        <p:spPr>
          <a:xfrm>
            <a:off x="510988" y="457200"/>
            <a:ext cx="8122023" cy="923330"/>
          </a:xfrm>
          <a:prstGeom prst="rect">
            <a:avLst/>
          </a:prstGeom>
          <a:noFill/>
        </p:spPr>
        <p:txBody>
          <a:bodyPr wrap="square" rtlCol="0">
            <a:spAutoFit/>
          </a:bodyPr>
          <a:lstStyle/>
          <a:p>
            <a:pPr algn="ctr"/>
            <a:r>
              <a:rPr lang="en-US" sz="5400" b="1" dirty="0">
                <a:solidFill>
                  <a:schemeClr val="tx2"/>
                </a:solidFill>
                <a:latin typeface="Arial" panose="020B0604020202020204" pitchFamily="34" charset="0"/>
                <a:cs typeface="Arial" panose="020B0604020202020204" pitchFamily="34" charset="0"/>
              </a:rPr>
              <a:t>KNOWLEDGE CHECK</a:t>
            </a:r>
          </a:p>
        </p:txBody>
      </p:sp>
      <p:sp>
        <p:nvSpPr>
          <p:cNvPr id="13" name="TextBox 12"/>
          <p:cNvSpPr txBox="1"/>
          <p:nvPr/>
        </p:nvSpPr>
        <p:spPr>
          <a:xfrm>
            <a:off x="0" y="680095"/>
            <a:ext cx="9144000" cy="8063746"/>
          </a:xfrm>
          <a:prstGeom prst="rect">
            <a:avLst/>
          </a:prstGeom>
          <a:noFill/>
        </p:spPr>
        <p:txBody>
          <a:bodyPr wrap="square" rtlCol="0">
            <a:spAutoFit/>
          </a:bodyPr>
          <a:lstStyle/>
          <a:p>
            <a:br>
              <a:rPr lang="en-US" sz="4000" b="1" dirty="0">
                <a:solidFill>
                  <a:schemeClr val="tx2"/>
                </a:solidFill>
              </a:rPr>
            </a:br>
            <a:r>
              <a:rPr lang="en-US" sz="4000" b="1" dirty="0">
                <a:solidFill>
                  <a:schemeClr val="tx2"/>
                </a:solidFill>
              </a:rPr>
              <a:t>What are the criteria that should be satisfied in order to stop response surveillance activities?</a:t>
            </a:r>
          </a:p>
          <a:p>
            <a:endParaRPr lang="en-US" sz="4000" b="1" dirty="0">
              <a:solidFill>
                <a:schemeClr val="tx2"/>
              </a:solidFill>
            </a:endParaRPr>
          </a:p>
          <a:p>
            <a:r>
              <a:rPr lang="en-US" sz="2400" b="1" dirty="0">
                <a:solidFill>
                  <a:schemeClr val="bg2"/>
                </a:solidFill>
              </a:rPr>
              <a:t>1) All people with possible exposure have been identified and followed for </a:t>
            </a:r>
            <a:r>
              <a:rPr lang="en-US" sz="2400" b="1" i="1" dirty="0">
                <a:solidFill>
                  <a:schemeClr val="bg2"/>
                </a:solidFill>
              </a:rPr>
              <a:t>at least seven days</a:t>
            </a:r>
          </a:p>
          <a:p>
            <a:pPr algn="ctr"/>
            <a:endParaRPr lang="en-US" sz="2400" b="1" dirty="0">
              <a:solidFill>
                <a:schemeClr val="bg2"/>
              </a:solidFill>
            </a:endParaRPr>
          </a:p>
          <a:p>
            <a:r>
              <a:rPr lang="en-US" sz="2400" b="1" dirty="0">
                <a:solidFill>
                  <a:schemeClr val="bg2"/>
                </a:solidFill>
              </a:rPr>
              <a:t>2) No more individuals with fever or respiratory symptoms for two incubation periods</a:t>
            </a:r>
          </a:p>
          <a:p>
            <a:endParaRPr lang="en-US" sz="2400" b="1" dirty="0">
              <a:solidFill>
                <a:schemeClr val="bg2"/>
              </a:solidFill>
            </a:endParaRPr>
          </a:p>
          <a:p>
            <a:r>
              <a:rPr lang="en-US" sz="2400" b="1" dirty="0">
                <a:solidFill>
                  <a:schemeClr val="bg2"/>
                </a:solidFill>
              </a:rPr>
              <a:t>3) No additional bird cases have been identified and proper monitoring and control strategies are in place </a:t>
            </a:r>
          </a:p>
          <a:p>
            <a:pPr algn="ctr"/>
            <a:endParaRPr lang="en-US" altLang="en-US" sz="6000" dirty="0">
              <a:solidFill>
                <a:schemeClr val="bg2"/>
              </a:solidFill>
            </a:endParaRPr>
          </a:p>
          <a:p>
            <a:endParaRPr lang="en-US" sz="6600" b="1" dirty="0">
              <a:solidFill>
                <a:schemeClr val="bg2"/>
              </a:solidFill>
            </a:endParaRPr>
          </a:p>
        </p:txBody>
      </p:sp>
    </p:spTree>
    <p:extLst>
      <p:ext uri="{BB962C8B-B14F-4D97-AF65-F5344CB8AC3E}">
        <p14:creationId xmlns:p14="http://schemas.microsoft.com/office/powerpoint/2010/main" val="12647531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Clr>
                <a:srgbClr val="0070C0"/>
              </a:buClr>
            </a:pPr>
            <a:r>
              <a:rPr lang="en-US" altLang="en-US" sz="4000" dirty="0"/>
              <a:t>Summary</a:t>
            </a:r>
          </a:p>
        </p:txBody>
      </p:sp>
    </p:spTree>
    <p:extLst>
      <p:ext uri="{BB962C8B-B14F-4D97-AF65-F5344CB8AC3E}">
        <p14:creationId xmlns:p14="http://schemas.microsoft.com/office/powerpoint/2010/main" val="994766623"/>
      </p:ext>
    </p:extLst>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pPr eaLnBrk="1" hangingPunct="1"/>
            <a:r>
              <a:rPr lang="en-US" altLang="en-US"/>
              <a:t>Summary (I)</a:t>
            </a:r>
          </a:p>
        </p:txBody>
      </p:sp>
      <p:sp>
        <p:nvSpPr>
          <p:cNvPr id="72707" name="Content Placeholder 2"/>
          <p:cNvSpPr>
            <a:spLocks noGrp="1"/>
          </p:cNvSpPr>
          <p:nvPr>
            <p:ph idx="1"/>
          </p:nvPr>
        </p:nvSpPr>
        <p:spPr>
          <a:xfrm>
            <a:off x="310897" y="914400"/>
            <a:ext cx="8229600" cy="5943600"/>
          </a:xfrm>
        </p:spPr>
        <p:txBody>
          <a:bodyPr>
            <a:normAutofit fontScale="92500" lnSpcReduction="20000"/>
          </a:bodyPr>
          <a:lstStyle/>
          <a:p>
            <a:pPr eaLnBrk="1" hangingPunct="1"/>
            <a:r>
              <a:rPr lang="en-US" altLang="en-US" dirty="0">
                <a:latin typeface="+mn-lt"/>
              </a:rPr>
              <a:t>An outbreak of A(H7N9) in poultry in an previously unaffected country is a public health emergency of international concern and must be reported immediately to the WHO and OIE.</a:t>
            </a:r>
          </a:p>
          <a:p>
            <a:pPr eaLnBrk="1" hangingPunct="1"/>
            <a:endParaRPr lang="en-US" altLang="en-US" sz="1100" dirty="0">
              <a:latin typeface="+mn-lt"/>
            </a:endParaRPr>
          </a:p>
          <a:p>
            <a:pPr eaLnBrk="1" hangingPunct="1"/>
            <a:r>
              <a:rPr lang="en-US" altLang="en-US" dirty="0">
                <a:latin typeface="+mn-lt"/>
              </a:rPr>
              <a:t>Animal and human health authorities should prepare a plan of action for novel influenza within their broader response plans well in advance of an actual response to facilitate a coordinated and comprehensive response.  </a:t>
            </a:r>
          </a:p>
          <a:p>
            <a:pPr eaLnBrk="1" hangingPunct="1"/>
            <a:endParaRPr lang="en-US" altLang="en-US" sz="1100" dirty="0">
              <a:latin typeface="+mn-lt"/>
            </a:endParaRPr>
          </a:p>
          <a:p>
            <a:pPr eaLnBrk="1" hangingPunct="1"/>
            <a:r>
              <a:rPr lang="en-US" altLang="en-US" dirty="0">
                <a:latin typeface="+mn-lt"/>
              </a:rPr>
              <a:t>Responses to poultry outbreaks of avian influenza A(H7N9) are labor and resource intensive</a:t>
            </a:r>
          </a:p>
          <a:p>
            <a:pPr lvl="1"/>
            <a:r>
              <a:rPr lang="en-US" altLang="en-US" dirty="0">
                <a:latin typeface="+mn-lt"/>
              </a:rPr>
              <a:t>Require intensive investigation of the population to identify persons at risk of exposure, followed by daily monitoring </a:t>
            </a:r>
          </a:p>
          <a:p>
            <a:pPr eaLnBrk="1" hangingPunct="1"/>
            <a:endParaRPr lang="en-US" altLang="en-US" dirty="0"/>
          </a:p>
        </p:txBody>
      </p:sp>
    </p:spTree>
    <p:extLst>
      <p:ext uri="{BB962C8B-B14F-4D97-AF65-F5344CB8AC3E}">
        <p14:creationId xmlns:p14="http://schemas.microsoft.com/office/powerpoint/2010/main" val="37310640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pPr eaLnBrk="1" hangingPunct="1"/>
            <a:r>
              <a:rPr lang="en-US" altLang="en-US" dirty="0"/>
              <a:t>Summary (II)</a:t>
            </a:r>
          </a:p>
        </p:txBody>
      </p:sp>
      <p:sp>
        <p:nvSpPr>
          <p:cNvPr id="74755" name="Content Placeholder 2"/>
          <p:cNvSpPr>
            <a:spLocks noGrp="1"/>
          </p:cNvSpPr>
          <p:nvPr>
            <p:ph idx="1"/>
          </p:nvPr>
        </p:nvSpPr>
        <p:spPr>
          <a:xfrm>
            <a:off x="228600" y="914400"/>
            <a:ext cx="8793163" cy="5766816"/>
          </a:xfrm>
        </p:spPr>
        <p:txBody>
          <a:bodyPr>
            <a:normAutofit/>
          </a:bodyPr>
          <a:lstStyle/>
          <a:p>
            <a:pPr eaLnBrk="1" hangingPunct="1"/>
            <a:r>
              <a:rPr lang="en-US" altLang="en-US" dirty="0">
                <a:latin typeface="+mn-lt"/>
              </a:rPr>
              <a:t>Emphasis on daily planning and reporting sessions with animal and human health with daily written updates to higher authorities and daily press releases</a:t>
            </a:r>
          </a:p>
          <a:p>
            <a:pPr eaLnBrk="1" hangingPunct="1"/>
            <a:endParaRPr lang="en-US" altLang="en-US" sz="1000" dirty="0">
              <a:latin typeface="+mn-lt"/>
            </a:endParaRPr>
          </a:p>
          <a:p>
            <a:pPr eaLnBrk="1" hangingPunct="1"/>
            <a:r>
              <a:rPr lang="en-US" altLang="en-US" dirty="0">
                <a:latin typeface="+mn-lt"/>
              </a:rPr>
              <a:t>Must coordinate with key laboratories (human and animal) and get results promptly</a:t>
            </a:r>
          </a:p>
          <a:p>
            <a:pPr eaLnBrk="1" hangingPunct="1"/>
            <a:endParaRPr lang="en-US" altLang="en-US" sz="1000" dirty="0">
              <a:latin typeface="+mn-lt"/>
            </a:endParaRPr>
          </a:p>
          <a:p>
            <a:pPr eaLnBrk="1" hangingPunct="1"/>
            <a:r>
              <a:rPr lang="en-US" altLang="en-US" dirty="0">
                <a:latin typeface="+mn-lt"/>
              </a:rPr>
              <a:t>Repeat investigative processes until the outbreak is over or has spread too far to allow containment, including serial risk assessments</a:t>
            </a:r>
          </a:p>
          <a:p>
            <a:pPr eaLnBrk="1" hangingPunct="1"/>
            <a:endParaRPr lang="en-US" altLang="en-US" dirty="0"/>
          </a:p>
        </p:txBody>
      </p:sp>
    </p:spTree>
    <p:extLst>
      <p:ext uri="{BB962C8B-B14F-4D97-AF65-F5344CB8AC3E}">
        <p14:creationId xmlns:p14="http://schemas.microsoft.com/office/powerpoint/2010/main" val="38055965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pPr eaLnBrk="1" hangingPunct="1"/>
            <a:r>
              <a:rPr lang="en-US" altLang="en-US" dirty="0"/>
              <a:t>Summary (III)</a:t>
            </a:r>
          </a:p>
        </p:txBody>
      </p:sp>
      <p:sp>
        <p:nvSpPr>
          <p:cNvPr id="75779" name="Content Placeholder 2"/>
          <p:cNvSpPr>
            <a:spLocks noGrp="1"/>
          </p:cNvSpPr>
          <p:nvPr>
            <p:ph idx="1"/>
          </p:nvPr>
        </p:nvSpPr>
        <p:spPr>
          <a:xfrm>
            <a:off x="310897" y="914400"/>
            <a:ext cx="8229600" cy="4525963"/>
          </a:xfrm>
        </p:spPr>
        <p:txBody>
          <a:bodyPr/>
          <a:lstStyle/>
          <a:p>
            <a:pPr eaLnBrk="1" hangingPunct="1"/>
            <a:r>
              <a:rPr lang="en-US" altLang="en-US" dirty="0">
                <a:latin typeface="+mn-lt"/>
              </a:rPr>
              <a:t>With proper planning and implementation the impact of an outbreak of A(H7N9) in poultry on humans can be minimized</a:t>
            </a:r>
          </a:p>
          <a:p>
            <a:pPr eaLnBrk="1" hangingPunct="1"/>
            <a:endParaRPr lang="en-US" altLang="en-US" dirty="0">
              <a:latin typeface="+mn-lt"/>
            </a:endParaRPr>
          </a:p>
          <a:p>
            <a:pPr eaLnBrk="1" hangingPunct="1"/>
            <a:r>
              <a:rPr lang="en-US" altLang="en-US" dirty="0">
                <a:latin typeface="+mn-lt"/>
              </a:rPr>
              <a:t>Surveillance should be coordinated across multi-sectoral human and animal health partners</a:t>
            </a:r>
          </a:p>
        </p:txBody>
      </p:sp>
    </p:spTree>
    <p:extLst>
      <p:ext uri="{BB962C8B-B14F-4D97-AF65-F5344CB8AC3E}">
        <p14:creationId xmlns:p14="http://schemas.microsoft.com/office/powerpoint/2010/main" val="4461000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Clr>
                <a:srgbClr val="0070C0"/>
              </a:buClr>
            </a:pPr>
            <a:r>
              <a:rPr lang="en-US" altLang="en-US" sz="4000" dirty="0"/>
              <a:t>Thank You</a:t>
            </a:r>
          </a:p>
        </p:txBody>
      </p:sp>
    </p:spTree>
    <p:extLst>
      <p:ext uri="{BB962C8B-B14F-4D97-AF65-F5344CB8AC3E}">
        <p14:creationId xmlns:p14="http://schemas.microsoft.com/office/powerpoint/2010/main" val="438484286"/>
      </p:ext>
    </p:extLst>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altLang="en-US"/>
              <a:t>References</a:t>
            </a:r>
          </a:p>
        </p:txBody>
      </p:sp>
      <p:sp>
        <p:nvSpPr>
          <p:cNvPr id="76803" name="Rectangle 3"/>
          <p:cNvSpPr>
            <a:spLocks noGrp="1" noChangeArrowheads="1"/>
          </p:cNvSpPr>
          <p:nvPr>
            <p:ph type="body" idx="1"/>
          </p:nvPr>
        </p:nvSpPr>
        <p:spPr>
          <a:xfrm>
            <a:off x="457200" y="879676"/>
            <a:ext cx="8229600" cy="5673524"/>
          </a:xfrm>
        </p:spPr>
        <p:txBody>
          <a:bodyPr>
            <a:normAutofit lnSpcReduction="10000"/>
          </a:bodyPr>
          <a:lstStyle/>
          <a:p>
            <a:pPr eaLnBrk="1" hangingPunct="1">
              <a:lnSpc>
                <a:spcPct val="80000"/>
              </a:lnSpc>
            </a:pPr>
            <a:r>
              <a:rPr lang="en-US" altLang="en-US" sz="1800" dirty="0">
                <a:latin typeface="+mn-lt"/>
              </a:rPr>
              <a:t>WHO Writing Group. </a:t>
            </a:r>
            <a:r>
              <a:rPr lang="en-US" altLang="en-US" sz="1800" dirty="0" err="1">
                <a:latin typeface="+mn-lt"/>
              </a:rPr>
              <a:t>Emerg</a:t>
            </a:r>
            <a:r>
              <a:rPr lang="en-US" altLang="en-US" sz="1800" dirty="0">
                <a:latin typeface="+mn-lt"/>
              </a:rPr>
              <a:t> </a:t>
            </a:r>
            <a:r>
              <a:rPr lang="en-US" altLang="en-US" sz="1800" dirty="0" err="1">
                <a:latin typeface="+mn-lt"/>
              </a:rPr>
              <a:t>Inf</a:t>
            </a:r>
            <a:r>
              <a:rPr lang="en-US" altLang="en-US" sz="1800" dirty="0">
                <a:latin typeface="+mn-lt"/>
              </a:rPr>
              <a:t> Dis 2006;12:88-94. WHO SEARO: Simple public health interventions for Avian Influenza</a:t>
            </a:r>
          </a:p>
          <a:p>
            <a:pPr eaLnBrk="1" hangingPunct="1">
              <a:lnSpc>
                <a:spcPct val="80000"/>
              </a:lnSpc>
            </a:pPr>
            <a:endParaRPr lang="en-US" altLang="en-US" sz="1800" dirty="0">
              <a:latin typeface="+mn-lt"/>
            </a:endParaRPr>
          </a:p>
          <a:p>
            <a:pPr eaLnBrk="1" hangingPunct="1">
              <a:lnSpc>
                <a:spcPct val="80000"/>
              </a:lnSpc>
            </a:pPr>
            <a:r>
              <a:rPr lang="en-US" altLang="en-US" sz="1800" dirty="0">
                <a:latin typeface="+mn-lt"/>
              </a:rPr>
              <a:t>WHO WPRO: Advice for people living in areas affected by bird flu, 8 Nov 2004  </a:t>
            </a:r>
            <a:r>
              <a:rPr lang="en-US" altLang="en-US" sz="1800" dirty="0">
                <a:latin typeface="+mn-lt"/>
                <a:hlinkClick r:id="rId2"/>
              </a:rPr>
              <a:t>http://www.wpro.who.int/NR/rdonlyres/04FA6993-8CD1-4B72-ACB9-EB0EBD3D0CB1/0/Advice10022004rev08112004.pdf</a:t>
            </a:r>
            <a:r>
              <a:rPr lang="en-US" altLang="en-US" sz="1800" dirty="0">
                <a:latin typeface="+mn-lt"/>
              </a:rPr>
              <a:t> </a:t>
            </a:r>
          </a:p>
          <a:p>
            <a:pPr eaLnBrk="1" hangingPunct="1">
              <a:lnSpc>
                <a:spcPct val="80000"/>
              </a:lnSpc>
            </a:pPr>
            <a:endParaRPr lang="en-US" altLang="en-US" sz="1800" dirty="0">
              <a:latin typeface="+mn-lt"/>
            </a:endParaRPr>
          </a:p>
          <a:p>
            <a:pPr eaLnBrk="1" hangingPunct="1">
              <a:lnSpc>
                <a:spcPct val="80000"/>
              </a:lnSpc>
            </a:pPr>
            <a:r>
              <a:rPr lang="en-US" altLang="en-US" sz="1800" dirty="0">
                <a:latin typeface="+mn-lt"/>
              </a:rPr>
              <a:t>Flu Pandemic Mitigation: Social Distancing. GlobalSecurities.org, Sept 2005. </a:t>
            </a:r>
          </a:p>
          <a:p>
            <a:pPr eaLnBrk="1" hangingPunct="1">
              <a:lnSpc>
                <a:spcPct val="80000"/>
              </a:lnSpc>
              <a:buFontTx/>
              <a:buNone/>
            </a:pPr>
            <a:r>
              <a:rPr lang="en-US" altLang="en-US" sz="1800" dirty="0">
                <a:latin typeface="+mn-lt"/>
              </a:rPr>
              <a:t>	</a:t>
            </a:r>
            <a:r>
              <a:rPr lang="en-US" altLang="en-US" sz="1800" dirty="0">
                <a:latin typeface="+mn-lt"/>
                <a:hlinkClick r:id="rId3"/>
              </a:rPr>
              <a:t>http://www.globalsecurity.org/security/ops/hsc-scen-3_flu-pandemic-distancing.htm</a:t>
            </a:r>
            <a:endParaRPr lang="en-US" altLang="en-US" sz="1800" dirty="0">
              <a:latin typeface="+mn-lt"/>
            </a:endParaRPr>
          </a:p>
          <a:p>
            <a:pPr eaLnBrk="1" hangingPunct="1">
              <a:lnSpc>
                <a:spcPct val="80000"/>
              </a:lnSpc>
            </a:pPr>
            <a:endParaRPr lang="en-US" altLang="en-US" sz="1800" dirty="0">
              <a:latin typeface="+mn-lt"/>
            </a:endParaRPr>
          </a:p>
          <a:p>
            <a:pPr eaLnBrk="1" hangingPunct="1">
              <a:lnSpc>
                <a:spcPct val="80000"/>
              </a:lnSpc>
            </a:pPr>
            <a:r>
              <a:rPr lang="en-US" altLang="en-US" sz="1800" dirty="0">
                <a:latin typeface="+mn-lt"/>
              </a:rPr>
              <a:t>Centers for Disease Control and Prevention (2004).  Fact Sheet:  Isolation and Quarantine.  Division of Global Migration and Quarantine, National Center for Infectious Diseases.  </a:t>
            </a:r>
            <a:r>
              <a:rPr lang="en-US" altLang="en-US" sz="1800" dirty="0">
                <a:latin typeface="+mn-lt"/>
                <a:hlinkClick r:id="rId4"/>
              </a:rPr>
              <a:t>http://www.cdc.gov/ncidod/dq/index.htm</a:t>
            </a:r>
            <a:endParaRPr lang="en-US" altLang="en-US" sz="1800" dirty="0">
              <a:latin typeface="+mn-lt"/>
            </a:endParaRPr>
          </a:p>
          <a:p>
            <a:pPr eaLnBrk="1" hangingPunct="1">
              <a:lnSpc>
                <a:spcPct val="80000"/>
              </a:lnSpc>
            </a:pPr>
            <a:endParaRPr lang="en-US" altLang="en-US" sz="1800" dirty="0">
              <a:latin typeface="+mn-lt"/>
            </a:endParaRPr>
          </a:p>
          <a:p>
            <a:pPr eaLnBrk="1" hangingPunct="1">
              <a:lnSpc>
                <a:spcPct val="80000"/>
              </a:lnSpc>
            </a:pPr>
            <a:r>
              <a:rPr lang="en-US" altLang="en-US" sz="1800" dirty="0">
                <a:latin typeface="+mn-lt"/>
              </a:rPr>
              <a:t>Center for Law and the Public's Health (Dec. 2001).  The Model State Emergency Health Powers Act.</a:t>
            </a:r>
            <a:br>
              <a:rPr lang="en-US" altLang="en-US" sz="1800" dirty="0">
                <a:latin typeface="+mn-lt"/>
              </a:rPr>
            </a:br>
            <a:r>
              <a:rPr lang="en-US" altLang="en-US" sz="1800" dirty="0">
                <a:latin typeface="+mn-lt"/>
                <a:hlinkClick r:id="rId5"/>
              </a:rPr>
              <a:t>http://www.publichealthlaw.net/MSEHPA/MSEHPA2.pdf</a:t>
            </a:r>
            <a:r>
              <a:rPr lang="en-US" altLang="en-US" sz="1800" dirty="0">
                <a:latin typeface="+mn-lt"/>
              </a:rPr>
              <a:t> </a:t>
            </a:r>
          </a:p>
          <a:p>
            <a:pPr eaLnBrk="1" hangingPunct="1">
              <a:lnSpc>
                <a:spcPct val="80000"/>
              </a:lnSpc>
            </a:pPr>
            <a:endParaRPr lang="en-US" altLang="en-US" sz="1800" dirty="0">
              <a:latin typeface="+mn-lt"/>
            </a:endParaRPr>
          </a:p>
          <a:p>
            <a:pPr>
              <a:lnSpc>
                <a:spcPct val="80000"/>
              </a:lnSpc>
            </a:pPr>
            <a:r>
              <a:rPr lang="en-US" altLang="en-US" sz="1800" dirty="0">
                <a:latin typeface="+mn-lt"/>
              </a:rPr>
              <a:t>WHO: Rapid Risk Assessment of Acute Public Health Events, WHO/HSE/GAR/ARO/2012.1   </a:t>
            </a:r>
            <a:r>
              <a:rPr lang="en-US" sz="1800" u="sng" dirty="0">
                <a:solidFill>
                  <a:schemeClr val="bg1"/>
                </a:solidFill>
                <a:latin typeface="+mn-lt"/>
              </a:rPr>
              <a:t>http://www.who.int/influenza/human_animal_interface/influenza_A(H7N9)/Risk_Assessment/en/</a:t>
            </a:r>
          </a:p>
          <a:p>
            <a:pPr>
              <a:lnSpc>
                <a:spcPct val="80000"/>
              </a:lnSpc>
            </a:pPr>
            <a:endParaRPr lang="en-US" altLang="en-US" sz="1800" dirty="0">
              <a:latin typeface="+mn-lt"/>
            </a:endParaRPr>
          </a:p>
        </p:txBody>
      </p:sp>
    </p:spTree>
    <p:extLst>
      <p:ext uri="{BB962C8B-B14F-4D97-AF65-F5344CB8AC3E}">
        <p14:creationId xmlns:p14="http://schemas.microsoft.com/office/powerpoint/2010/main" val="3159911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4694" y="4467097"/>
            <a:ext cx="5047423" cy="1162051"/>
          </a:xfrm>
        </p:spPr>
        <p:txBody>
          <a:bodyPr/>
          <a:lstStyle/>
          <a:p>
            <a:pPr eaLnBrk="1" hangingPunct="1"/>
            <a:r>
              <a:rPr lang="en-US" altLang="en-US" sz="4000" dirty="0"/>
              <a:t>Defining an Avian Influenza Outbreak in </a:t>
            </a:r>
            <a:r>
              <a:rPr lang="en-US" altLang="en-US" sz="4400" dirty="0"/>
              <a:t>Poultry</a:t>
            </a:r>
          </a:p>
        </p:txBody>
      </p:sp>
    </p:spTree>
    <p:extLst>
      <p:ext uri="{BB962C8B-B14F-4D97-AF65-F5344CB8AC3E}">
        <p14:creationId xmlns:p14="http://schemas.microsoft.com/office/powerpoint/2010/main" val="278831227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a:xfrm>
            <a:off x="457200" y="914400"/>
            <a:ext cx="8345424" cy="5761429"/>
          </a:xfrm>
        </p:spPr>
        <p:txBody>
          <a:bodyPr>
            <a:normAutofit/>
          </a:bodyPr>
          <a:lstStyle/>
          <a:p>
            <a:pPr eaLnBrk="1" hangingPunct="1"/>
            <a:r>
              <a:rPr lang="en-US" altLang="en-US" dirty="0">
                <a:latin typeface="+mn-lt"/>
              </a:rPr>
              <a:t>The threshold for detecting an outbreak varies by disease and setting.</a:t>
            </a:r>
          </a:p>
          <a:p>
            <a:pPr eaLnBrk="1" hangingPunct="1"/>
            <a:r>
              <a:rPr lang="en-US" altLang="en-US" dirty="0">
                <a:latin typeface="+mn-lt"/>
              </a:rPr>
              <a:t>In a country where an avian influenza virus in poultry that can cause human disease (e.g. A(H5N1) or A(H7N9)) is not endemic, it is likely a single case.</a:t>
            </a:r>
          </a:p>
        </p:txBody>
      </p:sp>
      <p:sp>
        <p:nvSpPr>
          <p:cNvPr id="4" name="Title 1"/>
          <p:cNvSpPr>
            <a:spLocks noGrp="1"/>
          </p:cNvSpPr>
          <p:nvPr>
            <p:ph type="title"/>
          </p:nvPr>
        </p:nvSpPr>
        <p:spPr>
          <a:xfrm>
            <a:off x="153988" y="-21962"/>
            <a:ext cx="8543418" cy="567298"/>
          </a:xfrm>
        </p:spPr>
        <p:txBody>
          <a:bodyPr/>
          <a:lstStyle/>
          <a:p>
            <a:pPr eaLnBrk="1" hangingPunct="1"/>
            <a:r>
              <a:rPr lang="en-US" altLang="en-US" dirty="0"/>
              <a:t>Defining poultry outbreaks with relevance to humans</a:t>
            </a:r>
          </a:p>
        </p:txBody>
      </p:sp>
    </p:spTree>
    <p:extLst>
      <p:ext uri="{BB962C8B-B14F-4D97-AF65-F5344CB8AC3E}">
        <p14:creationId xmlns:p14="http://schemas.microsoft.com/office/powerpoint/2010/main" val="1803625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altLang="en-US" dirty="0"/>
              <a:t>Outbreak of A(H7N9) in Poultry</a:t>
            </a:r>
          </a:p>
        </p:txBody>
      </p:sp>
      <p:sp>
        <p:nvSpPr>
          <p:cNvPr id="18435" name="Content Placeholder 2"/>
          <p:cNvSpPr>
            <a:spLocks noGrp="1"/>
          </p:cNvSpPr>
          <p:nvPr>
            <p:ph idx="1"/>
          </p:nvPr>
        </p:nvSpPr>
        <p:spPr>
          <a:xfrm>
            <a:off x="310898" y="914400"/>
            <a:ext cx="4600468" cy="5769204"/>
          </a:xfrm>
        </p:spPr>
        <p:txBody>
          <a:bodyPr>
            <a:normAutofit fontScale="55000" lnSpcReduction="20000"/>
          </a:bodyPr>
          <a:lstStyle/>
          <a:p>
            <a:pPr eaLnBrk="1" hangingPunct="1"/>
            <a:r>
              <a:rPr lang="en-US" altLang="en-US" sz="3400" dirty="0">
                <a:latin typeface="+mn-lt"/>
              </a:rPr>
              <a:t>Any </a:t>
            </a:r>
            <a:r>
              <a:rPr lang="en-US" altLang="en-US" sz="3400" dirty="0" err="1">
                <a:latin typeface="+mn-lt"/>
              </a:rPr>
              <a:t>asian</a:t>
            </a:r>
            <a:r>
              <a:rPr lang="en-US" altLang="en-US" sz="3400" dirty="0">
                <a:latin typeface="+mn-lt"/>
              </a:rPr>
              <a:t> lineage A(H7N9) detected in poultry in a country where it has not previously been detected constitutes an outbreak; a public health emergency of international concern</a:t>
            </a:r>
          </a:p>
          <a:p>
            <a:pPr lvl="1"/>
            <a:r>
              <a:rPr lang="en-US" altLang="en-US" dirty="0">
                <a:latin typeface="+mn-lt"/>
              </a:rPr>
              <a:t>HPAI (</a:t>
            </a:r>
            <a:r>
              <a:rPr lang="en-US" dirty="0">
                <a:latin typeface="+mn-lt"/>
              </a:rPr>
              <a:t>highly pathogenic avian influenza)</a:t>
            </a:r>
            <a:r>
              <a:rPr lang="en-US" altLang="en-US" dirty="0">
                <a:latin typeface="+mn-lt"/>
              </a:rPr>
              <a:t>: relatively easy to detect as it causes overt disease in poultry</a:t>
            </a:r>
          </a:p>
          <a:p>
            <a:pPr lvl="1"/>
            <a:r>
              <a:rPr lang="en-US" altLang="en-US" dirty="0">
                <a:latin typeface="+mn-lt"/>
              </a:rPr>
              <a:t>LPAI (</a:t>
            </a:r>
            <a:r>
              <a:rPr lang="en-US" dirty="0">
                <a:latin typeface="+mn-lt"/>
              </a:rPr>
              <a:t>low pathogenicity avian influenza)</a:t>
            </a:r>
            <a:r>
              <a:rPr lang="en-US" altLang="en-US" dirty="0">
                <a:latin typeface="+mn-lt"/>
              </a:rPr>
              <a:t>: difficult to detect as it causes no apparent illness or subtle signs/symptoms in poultry</a:t>
            </a:r>
          </a:p>
          <a:p>
            <a:endParaRPr lang="en-US" altLang="en-US" sz="1100" dirty="0">
              <a:latin typeface="+mn-lt"/>
            </a:endParaRPr>
          </a:p>
          <a:p>
            <a:r>
              <a:rPr lang="en-US" altLang="en-US" sz="3400" dirty="0">
                <a:latin typeface="+mn-lt"/>
              </a:rPr>
              <a:t>Report to the </a:t>
            </a:r>
            <a:r>
              <a:rPr lang="en-US" sz="3400" dirty="0">
                <a:latin typeface="+mn-lt"/>
              </a:rPr>
              <a:t>International Health Regulations (</a:t>
            </a:r>
            <a:r>
              <a:rPr lang="en-US" altLang="en-US" sz="3400" dirty="0">
                <a:latin typeface="+mn-lt"/>
              </a:rPr>
              <a:t>IHR)</a:t>
            </a:r>
          </a:p>
          <a:p>
            <a:pPr eaLnBrk="1" hangingPunct="1"/>
            <a:endParaRPr lang="en-US" altLang="en-US" sz="1000" dirty="0">
              <a:latin typeface="+mn-lt"/>
            </a:endParaRPr>
          </a:p>
          <a:p>
            <a:pPr eaLnBrk="1" hangingPunct="1"/>
            <a:r>
              <a:rPr lang="en-US" altLang="en-US" sz="3400" dirty="0">
                <a:latin typeface="+mn-lt"/>
              </a:rPr>
              <a:t>Surveillance key to detecting A(H7N9) in poultry</a:t>
            </a:r>
          </a:p>
          <a:p>
            <a:pPr eaLnBrk="1" hangingPunct="1"/>
            <a:endParaRPr lang="en-US" altLang="en-US" sz="1000" dirty="0">
              <a:latin typeface="+mn-lt"/>
            </a:endParaRPr>
          </a:p>
          <a:p>
            <a:pPr eaLnBrk="1" hangingPunct="1"/>
            <a:r>
              <a:rPr lang="en-US" altLang="en-US" sz="3400" dirty="0">
                <a:latin typeface="+mn-lt"/>
              </a:rPr>
              <a:t>Must respond immediately to all A(H7N9) infections in poultry</a:t>
            </a:r>
          </a:p>
          <a:p>
            <a:pPr eaLnBrk="1" hangingPunct="1"/>
            <a:r>
              <a:rPr lang="en-US" altLang="en-US" sz="3400" dirty="0">
                <a:latin typeface="+mn-lt"/>
              </a:rPr>
              <a:t>See OIE standards for detection and reporting</a:t>
            </a:r>
          </a:p>
          <a:p>
            <a:pPr eaLnBrk="1" hangingPunct="1"/>
            <a:endParaRPr lang="en-US" alt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11366" y="2165915"/>
            <a:ext cx="4108704" cy="3266173"/>
          </a:xfrm>
          <a:prstGeom prst="rect">
            <a:avLst/>
          </a:prstGeom>
        </p:spPr>
      </p:pic>
      <p:sp>
        <p:nvSpPr>
          <p:cNvPr id="3" name="Rectangle 2">
            <a:extLst>
              <a:ext uri="{FF2B5EF4-FFF2-40B4-BE49-F238E27FC236}">
                <a16:creationId xmlns:a16="http://schemas.microsoft.com/office/drawing/2014/main" id="{E6A4E5A3-EA18-4F74-8136-95FFB7291FD5}"/>
              </a:ext>
            </a:extLst>
          </p:cNvPr>
          <p:cNvSpPr/>
          <p:nvPr/>
        </p:nvSpPr>
        <p:spPr>
          <a:xfrm>
            <a:off x="155470" y="6037272"/>
            <a:ext cx="8864600" cy="307777"/>
          </a:xfrm>
          <a:prstGeom prst="rect">
            <a:avLst/>
          </a:prstGeom>
        </p:spPr>
        <p:txBody>
          <a:bodyPr wrap="square">
            <a:spAutoFit/>
          </a:bodyPr>
          <a:lstStyle/>
          <a:p>
            <a:r>
              <a:rPr lang="en-US" sz="1400" dirty="0"/>
              <a:t>http://www.oie.int/fileadmin/Home/eng/Health_standards/tahc/current/chapitre_avian_influenza_viruses.pdf</a:t>
            </a:r>
          </a:p>
        </p:txBody>
      </p:sp>
    </p:spTree>
    <p:extLst>
      <p:ext uri="{BB962C8B-B14F-4D97-AF65-F5344CB8AC3E}">
        <p14:creationId xmlns:p14="http://schemas.microsoft.com/office/powerpoint/2010/main" val="3606144716"/>
      </p:ext>
    </p:extLst>
  </p:cSld>
  <p:clrMapOvr>
    <a:masterClrMapping/>
  </p:clrMapOvr>
</p:sld>
</file>

<file path=ppt/theme/theme1.xml><?xml version="1.0" encoding="utf-8"?>
<a:theme xmlns:a="http://schemas.openxmlformats.org/drawingml/2006/main" name="NCEH_ATSDR_combined">
  <a:themeElements>
    <a:clrScheme name="CDC OD Dark PPT Colors">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FFC000"/>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Thin Blue Line Influenza Divis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4_Office Theme">
  <a:themeElements>
    <a:clrScheme name="Custom 2">
      <a:dk1>
        <a:srgbClr val="2C343E"/>
      </a:dk1>
      <a:lt1>
        <a:srgbClr val="228E92"/>
      </a:lt1>
      <a:dk2>
        <a:srgbClr val="FFFFFF"/>
      </a:dk2>
      <a:lt2>
        <a:srgbClr val="FFFFFF"/>
      </a:lt2>
      <a:accent1>
        <a:srgbClr val="F15856"/>
      </a:accent1>
      <a:accent2>
        <a:srgbClr val="F16122"/>
      </a:accent2>
      <a:accent3>
        <a:srgbClr val="57A286"/>
      </a:accent3>
      <a:accent4>
        <a:srgbClr val="31A1B3"/>
      </a:accent4>
      <a:accent5>
        <a:srgbClr val="605654"/>
      </a:accent5>
      <a:accent6>
        <a:srgbClr val="8C8C8C"/>
      </a:accent6>
      <a:hlink>
        <a:srgbClr val="31A1B3"/>
      </a:hlink>
      <a:folHlink>
        <a:srgbClr val="3077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DocType xmlns="3799590d-c3a7-4d9f-9fd3-14518cc8349c" xsi:nil="true"/>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310820C2B321D4E8763D7A7E1D29559" ma:contentTypeVersion="1" ma:contentTypeDescription="Create a new document." ma:contentTypeScope="" ma:versionID="5797d8799613f1ecf3704615f2bb2008">
  <xsd:schema xmlns:xsd="http://www.w3.org/2001/XMLSchema" xmlns:xs="http://www.w3.org/2001/XMLSchema" xmlns:p="http://schemas.microsoft.com/office/2006/metadata/properties" xmlns:ns2="5af08be3-da31-4ed0-bd15-c2f68cc29029" targetNamespace="http://schemas.microsoft.com/office/2006/metadata/properties" ma:root="true" ma:fieldsID="01afd40105b7c9b5a72189ac5a361998" ns2:_="">
    <xsd:import namespace="5af08be3-da31-4ed0-bd15-c2f68cc29029"/>
    <xsd:element name="properties">
      <xsd:complexType>
        <xsd:sequence>
          <xsd:element name="documentManagement">
            <xsd:complexType>
              <xsd:all>
                <xsd:element ref="ns2:Description"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f08be3-da31-4ed0-bd15-c2f68cc29029" elementFormDefault="qualified">
    <xsd:import namespace="http://schemas.microsoft.com/office/2006/documentManagement/types"/>
    <xsd:import namespace="http://schemas.microsoft.com/office/infopath/2007/PartnerControls"/>
    <xsd:element name="Description" ma:index="4" nillable="true" ma:displayName="Description" ma:internalName="Description">
      <xsd:simpleType>
        <xsd:restriction base="dms:Note">
          <xsd:maxLength value="255"/>
        </xsd:restriction>
      </xsd:simpleType>
    </xsd:element>
    <xsd:element name="_dlc_DocId" ma:index="5" nillable="true" ma:displayName="Document ID Value" ma:description="The value of the document ID assigned to this item." ma:internalName="_dlc_DocId" ma:readOnly="true">
      <xsd:simpleType>
        <xsd:restriction base="dms:Text"/>
      </xsd:simpleType>
    </xsd:element>
    <xsd:element name="_dlc_DocIdUrl" ma:index="6"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7"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ct:contentTypeSchema xmlns:ct="http://schemas.microsoft.com/office/2006/metadata/contentType" xmlns:ma="http://schemas.microsoft.com/office/2006/metadata/properties/metaAttributes" ct:_="" ma:_="" ma:contentTypeName="Document" ma:contentTypeID="0x010100390AD7E96537B94AB4EC30E09548A917" ma:contentTypeVersion="5" ma:contentTypeDescription="Create a new document." ma:contentTypeScope="" ma:versionID="ce60b4cfb1a7110a98cea5ecebabfc2e">
  <xsd:schema xmlns:xsd="http://www.w3.org/2001/XMLSchema" xmlns:xs="http://www.w3.org/2001/XMLSchema" xmlns:p="http://schemas.microsoft.com/office/2006/metadata/properties" xmlns:ns1="http://schemas.microsoft.com/sharepoint/v3" xmlns:ns2="3799590d-c3a7-4d9f-9fd3-14518cc8349c" targetNamespace="http://schemas.microsoft.com/office/2006/metadata/properties" ma:root="true" ma:fieldsID="5fe5df2a2e45b182e18d734ef2c73c14" ns1:_="" ns2:_="">
    <xsd:import namespace="http://schemas.microsoft.com/sharepoint/v3"/>
    <xsd:import namespace="3799590d-c3a7-4d9f-9fd3-14518cc8349c"/>
    <xsd:element name="properties">
      <xsd:complexType>
        <xsd:sequence>
          <xsd:element name="documentManagement">
            <xsd:complexType>
              <xsd:all>
                <xsd:element ref="ns1:PublishingStartDate" minOccurs="0"/>
                <xsd:element ref="ns1:PublishingExpirationDate" minOccurs="0"/>
                <xsd:element ref="ns2:Doc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799590d-c3a7-4d9f-9fd3-14518cc8349c" elementFormDefault="qualified">
    <xsd:import namespace="http://schemas.microsoft.com/office/2006/documentManagement/types"/>
    <xsd:import namespace="http://schemas.microsoft.com/office/infopath/2007/PartnerControls"/>
    <xsd:element name="DocType" ma:index="10" nillable="true" ma:displayName="DocType" ma:format="Dropdown" ma:internalName="DocType">
      <xsd:simpleType>
        <xsd:restriction base="dms:Choice">
          <xsd:enumeration value="Toolkit"/>
          <xsd:enumeration value="Other"/>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06CA42A-3F3E-425E-BA05-A8778A1A5DC1}"/>
</file>

<file path=customXml/itemProps2.xml><?xml version="1.0" encoding="utf-8"?>
<ds:datastoreItem xmlns:ds="http://schemas.openxmlformats.org/officeDocument/2006/customXml" ds:itemID="{44312951-9726-4DD5-8957-315F870D4EC1}"/>
</file>

<file path=customXml/itemProps3.xml><?xml version="1.0" encoding="utf-8"?>
<ds:datastoreItem xmlns:ds="http://schemas.openxmlformats.org/officeDocument/2006/customXml" ds:itemID="{3A984DC6-952E-4315-8AFB-1AF27C49CE5D}"/>
</file>

<file path=customXml/itemProps4.xml><?xml version="1.0" encoding="utf-8"?>
<ds:datastoreItem xmlns:ds="http://schemas.openxmlformats.org/officeDocument/2006/customXml" ds:itemID="{70E31598-8EDB-486C-917F-DDDE15AE3EB4}"/>
</file>

<file path=docProps/app.xml><?xml version="1.0" encoding="utf-8"?>
<Properties xmlns="http://schemas.openxmlformats.org/officeDocument/2006/extended-properties" xmlns:vt="http://schemas.openxmlformats.org/officeDocument/2006/docPropsVTypes">
  <Template>Office Theme</Template>
  <TotalTime>13832</TotalTime>
  <Words>5457</Words>
  <Application>Microsoft Office PowerPoint</Application>
  <PresentationFormat>On-screen Show (4:3)</PresentationFormat>
  <Paragraphs>638</Paragraphs>
  <Slides>66</Slides>
  <Notes>46</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66</vt:i4>
      </vt:variant>
    </vt:vector>
  </HeadingPairs>
  <TitlesOfParts>
    <vt:vector size="74" baseType="lpstr">
      <vt:lpstr>Arial</vt:lpstr>
      <vt:lpstr>Calibri</vt:lpstr>
      <vt:lpstr>Courier New</vt:lpstr>
      <vt:lpstr>Myriad Web Pro</vt:lpstr>
      <vt:lpstr>Wingdings</vt:lpstr>
      <vt:lpstr>NCEH_ATSDR_combined</vt:lpstr>
      <vt:lpstr>Thin Blue Line Influenza Division</vt:lpstr>
      <vt:lpstr>4_Office Theme</vt:lpstr>
      <vt:lpstr>Surveillance in Humans After a Poultry Event Detection</vt:lpstr>
      <vt:lpstr>Goals </vt:lpstr>
      <vt:lpstr>Learning Objectives</vt:lpstr>
      <vt:lpstr>Presentation Outline</vt:lpstr>
      <vt:lpstr>Reminder: High vs. Low Pathogenicity Viruses</vt:lpstr>
      <vt:lpstr>A(H7N9) </vt:lpstr>
      <vt:lpstr>Defining an Avian Influenza Outbreak in Poultry</vt:lpstr>
      <vt:lpstr>Defining poultry outbreaks with relevance to humans</vt:lpstr>
      <vt:lpstr>Outbreak of A(H7N9) in Poultry</vt:lpstr>
      <vt:lpstr>Enhanced Routine Surveillance</vt:lpstr>
      <vt:lpstr>Enhanced Routine Surveillance</vt:lpstr>
      <vt:lpstr> Discussion Questions</vt:lpstr>
      <vt:lpstr>Spread of Poultry Outbreak</vt:lpstr>
      <vt:lpstr>Human Outbreak-Specific Factors</vt:lpstr>
      <vt:lpstr>Risk Assessment</vt:lpstr>
      <vt:lpstr>Risk Assessment</vt:lpstr>
      <vt:lpstr>PowerPoint Presentation</vt:lpstr>
      <vt:lpstr>PowerPoint Presentation</vt:lpstr>
      <vt:lpstr>PowerPoint Presentation</vt:lpstr>
      <vt:lpstr>PowerPoint Presentation</vt:lpstr>
      <vt:lpstr>Engaging Stakeholders</vt:lpstr>
      <vt:lpstr>General A(H7N9) Preparedness Recommendations </vt:lpstr>
      <vt:lpstr> Discussion Question</vt:lpstr>
      <vt:lpstr>Outbreak Plan of Action </vt:lpstr>
      <vt:lpstr>Plan of Action:  Animal Health Authorities</vt:lpstr>
      <vt:lpstr>Plan of Action:  Human Health Authorities</vt:lpstr>
      <vt:lpstr>Routine Stakeholder Communication</vt:lpstr>
      <vt:lpstr>Health Communication</vt:lpstr>
      <vt:lpstr>Health Communication</vt:lpstr>
      <vt:lpstr>Health Communication: Examples</vt:lpstr>
      <vt:lpstr>PowerPoint Presentation</vt:lpstr>
      <vt:lpstr>PowerPoint Presentation</vt:lpstr>
      <vt:lpstr>Investigating Humans at Risk</vt:lpstr>
      <vt:lpstr>Human Population at Risk</vt:lpstr>
      <vt:lpstr>Human Population at Risk</vt:lpstr>
      <vt:lpstr>Prioritize Human Population at Risk</vt:lpstr>
      <vt:lpstr>Investigation</vt:lpstr>
      <vt:lpstr> Discussion Question</vt:lpstr>
      <vt:lpstr>Monitor Exposed Persons</vt:lpstr>
      <vt:lpstr>A Confirmed Human Case</vt:lpstr>
      <vt:lpstr>Contact Identification </vt:lpstr>
      <vt:lpstr>Contact Tracing</vt:lpstr>
      <vt:lpstr>Contact Tracing: Contact Follow-Up Form Template</vt:lpstr>
      <vt:lpstr>Contact Tracing: Contact Follow-Up Form Example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Ending Surveillance Activities</vt:lpstr>
      <vt:lpstr>Ending Human Surveillance Activities </vt:lpstr>
      <vt:lpstr>When can surveillance activities stop?</vt:lpstr>
      <vt:lpstr>Ending Surveillance Activities </vt:lpstr>
      <vt:lpstr>Ending Surveillance Activities </vt:lpstr>
      <vt:lpstr>Ending Surveillance Activities </vt:lpstr>
      <vt:lpstr>PowerPoint Presentation</vt:lpstr>
      <vt:lpstr>PowerPoint Presentation</vt:lpstr>
      <vt:lpstr>Summary</vt:lpstr>
      <vt:lpstr>Summary (I)</vt:lpstr>
      <vt:lpstr>Summary (II)</vt:lpstr>
      <vt:lpstr>Summary (III)</vt:lpstr>
      <vt:lpstr>Thank You</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Jernigan</dc:creator>
  <cp:lastModifiedBy>Joshua Mott</cp:lastModifiedBy>
  <cp:revision>551</cp:revision>
  <dcterms:created xsi:type="dcterms:W3CDTF">2016-11-05T00:46:08Z</dcterms:created>
  <dcterms:modified xsi:type="dcterms:W3CDTF">2018-06-29T21:35:59Z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0x010100390AD7E96537B94AB4EC30E09548A917</vt:lpwstr>
  </property>
  <property fmtid="{D5CDD505-2E9C-101B-9397-08002B2CF9AE}" pid="3" name="_dlc_DocIdItemGuid">
    <vt:lpwstr>150805b4-e8f0-44af-a466-8fd5298ff351</vt:lpwstr>
  </property>
</Properties>
</file>