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5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56"/>
  </p:notesMasterIdLst>
  <p:handoutMasterIdLst>
    <p:handoutMasterId r:id="rId57"/>
  </p:handoutMasterIdLst>
  <p:sldIdLst>
    <p:sldId id="351" r:id="rId4"/>
    <p:sldId id="685" r:id="rId5"/>
    <p:sldId id="686" r:id="rId6"/>
    <p:sldId id="736" r:id="rId7"/>
    <p:sldId id="737" r:id="rId8"/>
    <p:sldId id="730" r:id="rId9"/>
    <p:sldId id="688" r:id="rId10"/>
    <p:sldId id="689" r:id="rId11"/>
    <p:sldId id="691" r:id="rId12"/>
    <p:sldId id="692" r:id="rId13"/>
    <p:sldId id="750" r:id="rId14"/>
    <p:sldId id="751" r:id="rId15"/>
    <p:sldId id="693" r:id="rId16"/>
    <p:sldId id="694" r:id="rId17"/>
    <p:sldId id="774" r:id="rId18"/>
    <p:sldId id="731" r:id="rId19"/>
    <p:sldId id="696" r:id="rId20"/>
    <p:sldId id="697" r:id="rId21"/>
    <p:sldId id="698" r:id="rId22"/>
    <p:sldId id="699" r:id="rId23"/>
    <p:sldId id="700" r:id="rId24"/>
    <p:sldId id="757" r:id="rId25"/>
    <p:sldId id="733" r:id="rId26"/>
    <p:sldId id="703" r:id="rId27"/>
    <p:sldId id="704" r:id="rId28"/>
    <p:sldId id="772" r:id="rId29"/>
    <p:sldId id="705" r:id="rId30"/>
    <p:sldId id="732" r:id="rId31"/>
    <p:sldId id="707" r:id="rId32"/>
    <p:sldId id="708" r:id="rId33"/>
    <p:sldId id="761" r:id="rId34"/>
    <p:sldId id="709" r:id="rId35"/>
    <p:sldId id="710" r:id="rId36"/>
    <p:sldId id="711" r:id="rId37"/>
    <p:sldId id="712" r:id="rId38"/>
    <p:sldId id="713" r:id="rId39"/>
    <p:sldId id="714" r:id="rId40"/>
    <p:sldId id="715" r:id="rId41"/>
    <p:sldId id="717" r:id="rId42"/>
    <p:sldId id="718" r:id="rId43"/>
    <p:sldId id="734" r:id="rId44"/>
    <p:sldId id="720" r:id="rId45"/>
    <p:sldId id="721" r:id="rId46"/>
    <p:sldId id="722" r:id="rId47"/>
    <p:sldId id="723" r:id="rId48"/>
    <p:sldId id="724" r:id="rId49"/>
    <p:sldId id="770" r:id="rId50"/>
    <p:sldId id="725" r:id="rId51"/>
    <p:sldId id="587" r:id="rId52"/>
    <p:sldId id="771" r:id="rId53"/>
    <p:sldId id="727" r:id="rId54"/>
    <p:sldId id="728" r:id="rId5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ziz-Baumgartner, Eduardo (CDC/OID/NCIRD)" initials="AE(" lastIdx="4" clrIdx="0">
    <p:extLst>
      <p:ext uri="{19B8F6BF-5375-455C-9EA6-DF929625EA0E}">
        <p15:presenceInfo xmlns:p15="http://schemas.microsoft.com/office/powerpoint/2012/main" userId="S-1-5-21-1207783550-2075000910-922709458-175630" providerId="AD"/>
      </p:ext>
    </p:extLst>
  </p:cmAuthor>
  <p:cmAuthor id="2" name="Olsen, Sonja (CDC/OID/NCIRD)" initials="OS(" lastIdx="7" clrIdx="1">
    <p:extLst>
      <p:ext uri="{19B8F6BF-5375-455C-9EA6-DF929625EA0E}">
        <p15:presenceInfo xmlns:p15="http://schemas.microsoft.com/office/powerpoint/2012/main" userId="S-1-5-21-1207783550-2075000910-922709458-19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256"/>
    <a:srgbClr val="C7BFCC"/>
    <a:srgbClr val="C6B8C5"/>
    <a:srgbClr val="DCCDCE"/>
    <a:srgbClr val="DBDAE2"/>
    <a:srgbClr val="C4B4BE"/>
    <a:srgbClr val="003399"/>
    <a:srgbClr val="F5E3BF"/>
    <a:srgbClr val="E4E4E1"/>
    <a:srgbClr val="9E9A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16" autoAdjust="0"/>
  </p:normalViewPr>
  <p:slideViewPr>
    <p:cSldViewPr snapToGrid="0">
      <p:cViewPr varScale="1">
        <p:scale>
          <a:sx n="67" d="100"/>
          <a:sy n="67" d="100"/>
        </p:scale>
        <p:origin x="1879" y="36"/>
      </p:cViewPr>
      <p:guideLst/>
    </p:cSldViewPr>
  </p:slideViewPr>
  <p:outlineViewPr>
    <p:cViewPr>
      <p:scale>
        <a:sx n="33" d="100"/>
        <a:sy n="33" d="100"/>
      </p:scale>
      <p:origin x="0" y="-1572"/>
    </p:cViewPr>
  </p:outlineViewPr>
  <p:notesTextViewPr>
    <p:cViewPr>
      <p:scale>
        <a:sx n="3" d="2"/>
        <a:sy n="3" d="2"/>
      </p:scale>
      <p:origin x="0" y="0"/>
    </p:cViewPr>
  </p:notesTextViewPr>
  <p:sorterViewPr>
    <p:cViewPr varScale="1">
      <p:scale>
        <a:sx n="1" d="1"/>
        <a:sy n="1" d="1"/>
      </p:scale>
      <p:origin x="0" y="-3390"/>
    </p:cViewPr>
  </p:sorterViewPr>
  <p:notesViewPr>
    <p:cSldViewPr snapToGrid="0">
      <p:cViewPr varScale="1">
        <p:scale>
          <a:sx n="48" d="100"/>
          <a:sy n="48" d="100"/>
        </p:scale>
        <p:origin x="2733"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66" Type="http://schemas.openxmlformats.org/officeDocument/2006/relationships/customXml" Target="../customXml/item4.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9" rIns="92297" bIns="4614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2297" tIns="46149" rIns="92297" bIns="46149" rtlCol="0"/>
          <a:lstStyle>
            <a:lvl1pPr algn="r">
              <a:defRPr sz="1200"/>
            </a:lvl1pPr>
          </a:lstStyle>
          <a:p>
            <a:fld id="{4FE078EA-2633-4A79-A48A-BC0A3F2BD61F}" type="datetimeFigureOut">
              <a:rPr lang="en-US" smtClean="0"/>
              <a:t>6/22/2018</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2297" tIns="46149" rIns="92297" bIns="461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2297" tIns="46149" rIns="92297" bIns="46149" rtlCol="0" anchor="b"/>
          <a:lstStyle>
            <a:lvl1pPr algn="r">
              <a:defRPr sz="1200"/>
            </a:lvl1pPr>
          </a:lstStyle>
          <a:p>
            <a:fld id="{87E91485-9A52-4446-B110-3236594FFD2B}" type="slidenum">
              <a:rPr lang="en-US" smtClean="0"/>
              <a:t>‹#›</a:t>
            </a:fld>
            <a:endParaRPr lang="en-US" dirty="0"/>
          </a:p>
        </p:txBody>
      </p:sp>
    </p:spTree>
    <p:extLst>
      <p:ext uri="{BB962C8B-B14F-4D97-AF65-F5344CB8AC3E}">
        <p14:creationId xmlns:p14="http://schemas.microsoft.com/office/powerpoint/2010/main" val="1010646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9" rIns="92297" bIns="4614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2297" tIns="46149" rIns="92297" bIns="46149" rtlCol="0"/>
          <a:lstStyle>
            <a:lvl1pPr algn="r">
              <a:defRPr sz="1200"/>
            </a:lvl1pPr>
          </a:lstStyle>
          <a:p>
            <a:fld id="{74C026DF-EBA0-49FF-B460-D5B2A48D6F9E}" type="datetimeFigureOut">
              <a:rPr lang="en-US" smtClean="0"/>
              <a:t>6/22/2018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7" tIns="46149" rIns="92297" bIns="46149"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297" tIns="46149" rIns="92297" bIns="461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2297" tIns="46149" rIns="92297" bIns="461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297" tIns="46149" rIns="92297" bIns="46149" rtlCol="0" anchor="b"/>
          <a:lstStyle>
            <a:lvl1pPr algn="r">
              <a:defRPr sz="1200"/>
            </a:lvl1pPr>
          </a:lstStyle>
          <a:p>
            <a:fld id="{CFFD42C0-7943-494E-B8BD-92EE9084E6F0}" type="slidenum">
              <a:rPr lang="en-US" smtClean="0"/>
              <a:t>‹#›</a:t>
            </a:fld>
            <a:endParaRPr lang="en-US" dirty="0"/>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dirty="0"/>
          </a:p>
        </p:txBody>
      </p:sp>
    </p:spTree>
    <p:extLst>
      <p:ext uri="{BB962C8B-B14F-4D97-AF65-F5344CB8AC3E}">
        <p14:creationId xmlns:p14="http://schemas.microsoft.com/office/powerpoint/2010/main" val="93780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B11103-7833-4891-9B93-F10E3E61819C}" type="slidenum">
              <a:rPr lang="en-US"/>
              <a:pPr/>
              <a:t>10</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206376" y="4490033"/>
            <a:ext cx="6765926" cy="4252781"/>
          </a:xfrm>
        </p:spPr>
        <p:txBody>
          <a:bodyPr/>
          <a:lstStyle/>
          <a:p>
            <a:r>
              <a:rPr lang="en-US" dirty="0"/>
              <a:t>Most outbreaks are never like text book cases, and there will be pieces of information that do not necessarily fit the text book examples. Problem solving capacity within the team will therefore be essential. </a:t>
            </a:r>
          </a:p>
          <a:p>
            <a:endParaRPr lang="en-US" dirty="0"/>
          </a:p>
          <a:p>
            <a:r>
              <a:rPr lang="en-US" dirty="0"/>
              <a:t>Any number of unexpected problems could arise during your investigation, and your team will have to work together to solve them. Problems may range from difficulty in reaching villages, to not being able to talk to doctors or local officials, or to people refusing to cooperate with you. </a:t>
            </a:r>
          </a:p>
          <a:p>
            <a:endParaRPr lang="en-US" dirty="0"/>
          </a:p>
          <a:p>
            <a:pPr lvl="1"/>
            <a:endParaRPr lang="en-US" dirty="0"/>
          </a:p>
          <a:p>
            <a:endParaRPr lang="en-US" dirty="0"/>
          </a:p>
        </p:txBody>
      </p:sp>
    </p:spTree>
    <p:extLst>
      <p:ext uri="{BB962C8B-B14F-4D97-AF65-F5344CB8AC3E}">
        <p14:creationId xmlns:p14="http://schemas.microsoft.com/office/powerpoint/2010/main" val="340825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any especially problematic issues that have faced or believe they might face.</a:t>
            </a:r>
          </a:p>
          <a:p>
            <a:endParaRPr lang="en-US" dirty="0"/>
          </a:p>
          <a:p>
            <a:r>
              <a:rPr lang="en-US" dirty="0"/>
              <a:t>If there is still time, also discuss the second question.  (this question will be animated on the slide so the facilitator can show it only if there is time)</a:t>
            </a:r>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dirty="0"/>
          </a:p>
        </p:txBody>
      </p:sp>
    </p:spTree>
    <p:extLst>
      <p:ext uri="{BB962C8B-B14F-4D97-AF65-F5344CB8AC3E}">
        <p14:creationId xmlns:p14="http://schemas.microsoft.com/office/powerpoint/2010/main" val="346111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B11103-7833-4891-9B93-F10E3E61819C}" type="slidenum">
              <a:rPr lang="en-US"/>
              <a:pPr/>
              <a:t>12</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206376" y="4490033"/>
            <a:ext cx="6765926" cy="4252781"/>
          </a:xfrm>
        </p:spPr>
        <p:txBody>
          <a:bodyPr/>
          <a:lstStyle/>
          <a:p>
            <a:pPr defTabSz="922975">
              <a:defRPr/>
            </a:pPr>
            <a:r>
              <a:rPr lang="en-US" dirty="0"/>
              <a:t>There are two levels of reporting that are important to maintain. First, it is important to keep the team and team leader updated about the progress of the investigation. All team functions will report their findings in a daily meeting. Additionally, any human cases of novel influenza should be reported to the proper authorities, nationally and internationally. Any cases of H5 or H7 infection in poultry, or any cases of highly pathogenic AI in poultry, are reportable to the OIE.</a:t>
            </a:r>
          </a:p>
          <a:p>
            <a:endParaRPr lang="en-US" dirty="0"/>
          </a:p>
          <a:p>
            <a:r>
              <a:rPr lang="en-US" dirty="0"/>
              <a:t>You will learn more specifically about reporting protocol later in this session and in Module 4.  </a:t>
            </a:r>
          </a:p>
          <a:p>
            <a:pPr lvl="1"/>
            <a:endParaRPr lang="en-US" dirty="0"/>
          </a:p>
          <a:p>
            <a:endParaRPr lang="en-US" dirty="0"/>
          </a:p>
        </p:txBody>
      </p:sp>
    </p:spTree>
    <p:extLst>
      <p:ext uri="{BB962C8B-B14F-4D97-AF65-F5344CB8AC3E}">
        <p14:creationId xmlns:p14="http://schemas.microsoft.com/office/powerpoint/2010/main" val="149887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68DF6F-21BC-4914-BE98-5DFD6C2C2E07}" type="slidenum">
              <a:rPr lang="en-US"/>
              <a:pPr/>
              <a:t>13</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dirty="0"/>
              <a:t>Successful outbreak investigations require people from many disciplines who can work well together. </a:t>
            </a:r>
          </a:p>
          <a:p>
            <a:r>
              <a:rPr lang="en-US" dirty="0"/>
              <a:t>Some core roles of the Rapid Response team might include the chief provincial health officer or other provincial representative, an epidemiologist or health officer, a hospital representative: hospital clinical officer, including chief medical officer from a hospital or other hospital representative, and possibly a hospital nurse, and a laboratory technician.</a:t>
            </a:r>
            <a:r>
              <a:rPr lang="en-US" baseline="0" dirty="0"/>
              <a:t>  In addition, </a:t>
            </a:r>
            <a:r>
              <a:rPr lang="en-US" dirty="0"/>
              <a:t> a veterinarian or representative from the ministry of Agriculture will be essential, especially if there is an identified animal outbreak, and a communications specialist should be included.</a:t>
            </a:r>
            <a:r>
              <a:rPr lang="en-US" baseline="0" dirty="0"/>
              <a:t>  </a:t>
            </a:r>
            <a:r>
              <a:rPr lang="en-US" dirty="0"/>
              <a:t>The exact roles that are on teams in each country may vary. For example, some countries may have only national level health officers. Therefore, your team leader may not be a health officer, but another representative of the provincial health office.</a:t>
            </a:r>
          </a:p>
          <a:p>
            <a:endParaRPr lang="en-US" dirty="0"/>
          </a:p>
          <a:p>
            <a:endParaRPr lang="en-US" dirty="0"/>
          </a:p>
        </p:txBody>
      </p:sp>
    </p:spTree>
    <p:extLst>
      <p:ext uri="{BB962C8B-B14F-4D97-AF65-F5344CB8AC3E}">
        <p14:creationId xmlns:p14="http://schemas.microsoft.com/office/powerpoint/2010/main" val="168585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9ADBF9-6885-452F-AB31-309198450494}" type="slidenum">
              <a:rPr lang="en-US"/>
              <a:pPr/>
              <a:t>14</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pPr lvl="0">
              <a:lnSpc>
                <a:spcPct val="80000"/>
              </a:lnSpc>
            </a:pPr>
            <a:r>
              <a:rPr lang="en-US" dirty="0"/>
              <a:t>You might have additional team functions such as logisticians, administrators, interviewers, social mobilization personnel, one or more security officers, and a biosecurity officer. </a:t>
            </a:r>
            <a:r>
              <a:rPr lang="en-US" dirty="0">
                <a:solidFill>
                  <a:schemeClr val="accent1"/>
                </a:solidFill>
              </a:rPr>
              <a:t>Interviewers may interview patients, potential cases, doctors, animal owners or producers and collect human and animal-related data, either in person or by phone.  While a security officer would handle any needed general security issues, a biosecurity officer p</a:t>
            </a:r>
            <a:r>
              <a:rPr lang="en-US" dirty="0"/>
              <a:t>lans and oversees animal movement and animal control and prevention of disease spread between farms, markets, and other venues.  The infection control officer oversees use and distribution of PPE, decontamination processes, and advises health units on proper infection control.  A One Health officer or Environmental Health officer would simply be someone who makes sure that the human side, animal/veterinary side, and agricultural side of the outbreak and response are all being considered.</a:t>
            </a:r>
          </a:p>
          <a:p>
            <a:endParaRPr lang="en-US" dirty="0"/>
          </a:p>
          <a:p>
            <a:r>
              <a:rPr lang="en-US" dirty="0"/>
              <a:t>Keep in mind that not every team will be exactly the same – team composition will depend on who is available and the investigation circumstances.  Furthermore, it is more important that team functions have the knowledge and skills to fulfill their roles than it is to simply fill a team position.  </a:t>
            </a:r>
          </a:p>
          <a:p>
            <a:endParaRPr lang="en-US" dirty="0"/>
          </a:p>
        </p:txBody>
      </p:sp>
    </p:spTree>
    <p:extLst>
      <p:ext uri="{BB962C8B-B14F-4D97-AF65-F5344CB8AC3E}">
        <p14:creationId xmlns:p14="http://schemas.microsoft.com/office/powerpoint/2010/main" val="427606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any specific people, groups or agencies that would be important to be in touch with in their location/country.</a:t>
            </a:r>
          </a:p>
          <a:p>
            <a:endParaRPr lang="en-US" dirty="0"/>
          </a:p>
          <a:p>
            <a:pPr defTabSz="905765">
              <a:defRPr/>
            </a:pPr>
            <a:r>
              <a:rPr lang="en-US" dirty="0"/>
              <a:t>Possible answers may include: </a:t>
            </a:r>
            <a:r>
              <a:rPr lang="en-US" dirty="0">
                <a:solidFill>
                  <a:srgbClr val="FF0000"/>
                </a:solidFill>
              </a:rPr>
              <a:t>fishermen/women, farmers, market workers, bird-enthusiasts, animal breeders, a specific animal health agency, food safety workers, park workers, forest workers, livestock officers, etc.</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dirty="0"/>
          </a:p>
        </p:txBody>
      </p:sp>
    </p:spTree>
    <p:extLst>
      <p:ext uri="{BB962C8B-B14F-4D97-AF65-F5344CB8AC3E}">
        <p14:creationId xmlns:p14="http://schemas.microsoft.com/office/powerpoint/2010/main" val="353780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dirty="0"/>
          </a:p>
        </p:txBody>
      </p:sp>
    </p:spTree>
    <p:extLst>
      <p:ext uri="{BB962C8B-B14F-4D97-AF65-F5344CB8AC3E}">
        <p14:creationId xmlns:p14="http://schemas.microsoft.com/office/powerpoint/2010/main" val="420650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F00C16-8F67-43CC-AA1C-7A297B1CCB23}" type="slidenum">
              <a:rPr lang="en-US"/>
              <a:pPr/>
              <a:t>17</a:t>
            </a:fld>
            <a:endParaRPr 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xfrm>
            <a:off x="625476" y="4412563"/>
            <a:ext cx="6081713" cy="4252781"/>
          </a:xfrm>
        </p:spPr>
        <p:txBody>
          <a:bodyPr/>
          <a:lstStyle/>
          <a:p>
            <a:r>
              <a:rPr lang="en-US" dirty="0"/>
              <a:t>We’ll begin with the team leader.  He or she will be responsible for managing the team and making sure that all work is complete. The team leader will:</a:t>
            </a:r>
          </a:p>
          <a:p>
            <a:r>
              <a:rPr lang="en-US" dirty="0"/>
              <a:t>- Present available information to team functions</a:t>
            </a:r>
          </a:p>
          <a:p>
            <a:r>
              <a:rPr lang="en-US" dirty="0"/>
              <a:t>- Outline the investigation plan</a:t>
            </a:r>
          </a:p>
          <a:p>
            <a:r>
              <a:rPr lang="en-US" dirty="0"/>
              <a:t>- Assign team function roles and responsibilities early in the investigation</a:t>
            </a:r>
          </a:p>
          <a:p>
            <a:r>
              <a:rPr lang="en-US" dirty="0"/>
              <a:t>- Assure that team functions carry out their roles</a:t>
            </a:r>
          </a:p>
          <a:p>
            <a:r>
              <a:rPr lang="en-US" dirty="0"/>
              <a:t>- Make sure that crisis communication with the media takes place.  The team leader may sometimes designate one person to oversee all media communication,</a:t>
            </a:r>
            <a:r>
              <a:rPr lang="en-US" baseline="0" dirty="0"/>
              <a:t> b</a:t>
            </a:r>
            <a:r>
              <a:rPr lang="en-US" dirty="0"/>
              <a:t>ut all functions of the team should understand the crisis communication plan and how daily updates on their work to the team leader are critical to the success of the plan. </a:t>
            </a:r>
            <a:r>
              <a:rPr lang="en-US" altLang="ja-JP" dirty="0"/>
              <a:t>The team leader should also ensure that international reporting is completed and maintain communication with other officials.</a:t>
            </a: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843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99E0F2-10F0-48F1-A50E-FCFB40B27F67}" type="slidenum">
              <a:rPr lang="en-US"/>
              <a:pPr/>
              <a:t>18</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In the first stages of an outbreak, the epidemiologist verifies that an outbreak is actually occurring.  He or she establishes a case definition (which we will talk more about later), and conducts case finding. The epidemiologist also identifies</a:t>
            </a:r>
            <a:r>
              <a:rPr lang="en-GB" dirty="0"/>
              <a:t> what might be causing the illness and how to control it. This requires close coordination</a:t>
            </a:r>
            <a:r>
              <a:rPr lang="en-GB" baseline="0" dirty="0"/>
              <a:t> with proper laboratories.</a:t>
            </a:r>
            <a:r>
              <a:rPr lang="en-GB" dirty="0"/>
              <a:t>  He or she will then work to get infection control measures initiated (and, if there is an animal outbreak, biosecurity measure initiated), and institute case management measures to minimize the number of deaths.  Finally, he or she will be responsible for data collection and analysis.</a:t>
            </a:r>
          </a:p>
        </p:txBody>
      </p:sp>
    </p:spTree>
    <p:extLst>
      <p:ext uri="{BB962C8B-B14F-4D97-AF65-F5344CB8AC3E}">
        <p14:creationId xmlns:p14="http://schemas.microsoft.com/office/powerpoint/2010/main" val="379537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B71242-1C10-4B53-BBEB-503057AB84BE}" type="slidenum">
              <a:rPr lang="en-US"/>
              <a:pPr/>
              <a:t>19</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Some teams might have doctors, nurses, or others who focus on caring for patients. A Chief hospital medical officer or other hospital personnel would advise and assist in managing novel influenza patients, educate hospital staff on infection control measures, and work to implement and supervise infection control measures in clinics, hospitals, and homes.  The Chief medical officer should also be familiar with area hospitals, including the number of beds and medical capability. </a:t>
            </a:r>
            <a:br>
              <a:rPr lang="en-US" dirty="0"/>
            </a:br>
            <a:endParaRPr lang="en-US" dirty="0"/>
          </a:p>
          <a:p>
            <a:r>
              <a:rPr lang="en-US" dirty="0"/>
              <a:t>A senior hospital nurse might have similar duties. He or she may also advise and assist in the collection of clinical specimens from case-patients, and advise healthcare workers and family functions about infection control procedures. </a:t>
            </a:r>
          </a:p>
          <a:p>
            <a:endParaRPr lang="en-US" dirty="0"/>
          </a:p>
        </p:txBody>
      </p:sp>
    </p:spTree>
    <p:extLst>
      <p:ext uri="{BB962C8B-B14F-4D97-AF65-F5344CB8AC3E}">
        <p14:creationId xmlns:p14="http://schemas.microsoft.com/office/powerpoint/2010/main" val="147209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EFE860-3AD9-4237-AA11-83B3C6830C80}" type="slidenum">
              <a:rPr lang="en-US"/>
              <a:pPr/>
              <a:t>2</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Specifically, we will focus on these three aspects of team organization and standards of conduct for outbreak investigations. At the end of this session, you should be able to:</a:t>
            </a:r>
          </a:p>
          <a:p>
            <a:r>
              <a:rPr lang="en-US" dirty="0"/>
              <a:t>- </a:t>
            </a:r>
            <a:r>
              <a:rPr lang="en-US" baseline="0" dirty="0"/>
              <a:t>Identify key functions of a rapid response team.</a:t>
            </a:r>
            <a:endParaRPr lang="en-US" dirty="0"/>
          </a:p>
          <a:p>
            <a:r>
              <a:rPr lang="en-US" dirty="0"/>
              <a:t>- Define the roles and responsibilities of each team function in an novel influenza outbreak investigation;</a:t>
            </a:r>
          </a:p>
          <a:p>
            <a:r>
              <a:rPr lang="en-US" dirty="0"/>
              <a:t>- Know how to enhance coordination and communication among team functions; and</a:t>
            </a:r>
          </a:p>
          <a:p>
            <a:r>
              <a:rPr lang="en-US" dirty="0"/>
              <a:t>- Recognize the standards of ethical conduct for case investigations.</a:t>
            </a:r>
          </a:p>
          <a:p>
            <a:endParaRPr lang="en-US" dirty="0"/>
          </a:p>
        </p:txBody>
      </p:sp>
    </p:spTree>
    <p:extLst>
      <p:ext uri="{BB962C8B-B14F-4D97-AF65-F5344CB8AC3E}">
        <p14:creationId xmlns:p14="http://schemas.microsoft.com/office/powerpoint/2010/main" val="2782677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AF94C2A-7D2B-42E4-9878-E274191B9287}" type="slidenum">
              <a:rPr lang="en-US"/>
              <a:pPr/>
              <a:t>20</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Some teams may include people with scientific training. A senior lab technician or a microbiologist would:</a:t>
            </a:r>
          </a:p>
          <a:p>
            <a:pPr>
              <a:buFontTx/>
              <a:buChar char="-"/>
            </a:pPr>
            <a:r>
              <a:rPr lang="en-US" dirty="0"/>
              <a:t> Advise about</a:t>
            </a:r>
            <a:r>
              <a:rPr lang="en-US" baseline="0" dirty="0"/>
              <a:t> </a:t>
            </a:r>
            <a:r>
              <a:rPr lang="en-US" dirty="0"/>
              <a:t>and assure proper specimen collection, transportation, and storage</a:t>
            </a:r>
          </a:p>
          <a:p>
            <a:pPr>
              <a:buFontTx/>
              <a:buChar char="-"/>
            </a:pPr>
            <a:r>
              <a:rPr lang="en-US" dirty="0"/>
              <a:t> Verify proper laboratory diagnosis of the novel</a:t>
            </a:r>
            <a:r>
              <a:rPr lang="en-US" baseline="0" dirty="0"/>
              <a:t> influenza virus infection</a:t>
            </a:r>
            <a:r>
              <a:rPr lang="en-US" dirty="0"/>
              <a:t> to help refine a case definition</a:t>
            </a:r>
          </a:p>
          <a:p>
            <a:pPr>
              <a:buFontTx/>
              <a:buChar char="-"/>
            </a:pPr>
            <a:r>
              <a:rPr lang="en-US" dirty="0"/>
              <a:t> Know area laboratory capability</a:t>
            </a:r>
          </a:p>
          <a:p>
            <a:pPr>
              <a:buFontTx/>
              <a:buChar char="-"/>
            </a:pPr>
            <a:r>
              <a:rPr lang="en-US" dirty="0"/>
              <a:t> Know or devise a plan for sharing specimens with national or WHO laboratories. </a:t>
            </a:r>
          </a:p>
          <a:p>
            <a:pPr>
              <a:buFontTx/>
              <a:buChar char="-"/>
            </a:pPr>
            <a:endParaRPr lang="en-US" dirty="0"/>
          </a:p>
          <a:p>
            <a:pPr defTabSz="922975">
              <a:defRPr/>
            </a:pPr>
            <a:r>
              <a:rPr lang="en-US" dirty="0"/>
              <a:t>If an animal outbreak is occurring, an animal diagnostic lab representative will need to be involved in a similar capacity.</a:t>
            </a:r>
          </a:p>
          <a:p>
            <a:pPr>
              <a:buFontTx/>
              <a:buChar char="-"/>
            </a:pPr>
            <a:endParaRPr lang="en-US" dirty="0"/>
          </a:p>
        </p:txBody>
      </p:sp>
    </p:spTree>
    <p:extLst>
      <p:ext uri="{BB962C8B-B14F-4D97-AF65-F5344CB8AC3E}">
        <p14:creationId xmlns:p14="http://schemas.microsoft.com/office/powerpoint/2010/main" val="280601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FBB741-C730-480B-8387-D90A21E6A496}" type="slidenum">
              <a:rPr lang="en-US"/>
              <a:pPr/>
              <a:t>21</a:t>
            </a:fld>
            <a:endParaRPr 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dirty="0">
                <a:solidFill>
                  <a:schemeClr val="folHlink"/>
                </a:solidFill>
              </a:rPr>
              <a:t>Veterinarians or other animal</a:t>
            </a:r>
            <a:r>
              <a:rPr lang="en-US" baseline="0" dirty="0">
                <a:solidFill>
                  <a:schemeClr val="folHlink"/>
                </a:solidFill>
              </a:rPr>
              <a:t> biologists are critical functions of a rapid response team that must respond to a novel influenza outbreak.  They serve as l</a:t>
            </a:r>
            <a:r>
              <a:rPr lang="en-US" dirty="0"/>
              <a:t>iaisons with agricultural and wildlife officials,</a:t>
            </a:r>
            <a:r>
              <a:rPr lang="en-US" baseline="0" dirty="0"/>
              <a:t> </a:t>
            </a:r>
            <a:r>
              <a:rPr lang="en-US" dirty="0"/>
              <a:t>the agricultural</a:t>
            </a:r>
            <a:r>
              <a:rPr lang="en-US" baseline="0" dirty="0"/>
              <a:t> </a:t>
            </a:r>
            <a:r>
              <a:rPr lang="en-US" dirty="0"/>
              <a:t>industry</a:t>
            </a:r>
            <a:r>
              <a:rPr lang="en-US" baseline="0" dirty="0"/>
              <a:t> and </a:t>
            </a:r>
            <a:r>
              <a:rPr lang="en-US" dirty="0"/>
              <a:t>animal conservation groups.  They</a:t>
            </a:r>
            <a:r>
              <a:rPr lang="en-US" baseline="0" dirty="0"/>
              <a:t> also p</a:t>
            </a:r>
            <a:r>
              <a:rPr lang="en-US" dirty="0"/>
              <a:t>rovide expertise in bird and</a:t>
            </a:r>
            <a:r>
              <a:rPr lang="en-US" baseline="0" dirty="0"/>
              <a:t> other animal</a:t>
            </a:r>
            <a:r>
              <a:rPr lang="en-US" dirty="0"/>
              <a:t> reservoirs, facilitate identification of infected and exposed birds and other</a:t>
            </a:r>
            <a:r>
              <a:rPr lang="en-US" baseline="0" dirty="0"/>
              <a:t> animal populations, and advise and assist with </a:t>
            </a:r>
            <a:r>
              <a:rPr lang="en-US" dirty="0"/>
              <a:t>control measures of novel influenza in birds, other animals</a:t>
            </a:r>
            <a:r>
              <a:rPr lang="en-US" baseline="0" dirty="0"/>
              <a:t> and humans, including</a:t>
            </a:r>
            <a:r>
              <a:rPr lang="en-US" dirty="0"/>
              <a:t> monitoring and communicating with potentially exposed animal workers</a:t>
            </a:r>
          </a:p>
        </p:txBody>
      </p:sp>
    </p:spTree>
    <p:extLst>
      <p:ext uri="{BB962C8B-B14F-4D97-AF65-F5344CB8AC3E}">
        <p14:creationId xmlns:p14="http://schemas.microsoft.com/office/powerpoint/2010/main" val="162508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5">
              <a:defRPr/>
            </a:pPr>
            <a:r>
              <a:rPr lang="en-US" dirty="0"/>
              <a:t>Facilitator notes:   Take 5 minutes to lead a brief discussion with the entire group.   Ask participants to volunteer to state their experience with coordination and involvement from these different sectors working together.</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dirty="0"/>
          </a:p>
        </p:txBody>
      </p:sp>
    </p:spTree>
    <p:extLst>
      <p:ext uri="{BB962C8B-B14F-4D97-AF65-F5344CB8AC3E}">
        <p14:creationId xmlns:p14="http://schemas.microsoft.com/office/powerpoint/2010/main" val="14156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teams may need other roles filled on a temporary or permanent basis, depending on how the team is structured and the requirements of conducting the investigation. Next we’ll talk about additional professionals that some teams may include.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dirty="0"/>
          </a:p>
        </p:txBody>
      </p:sp>
    </p:spTree>
    <p:extLst>
      <p:ext uri="{BB962C8B-B14F-4D97-AF65-F5344CB8AC3E}">
        <p14:creationId xmlns:p14="http://schemas.microsoft.com/office/powerpoint/2010/main" val="299940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D8CB8C-0816-4926-9010-E26135D37C67}" type="slidenum">
              <a:rPr lang="en-US"/>
              <a:pPr/>
              <a:t>24</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701676" y="4490033"/>
            <a:ext cx="6081713" cy="4252781"/>
          </a:xfrm>
        </p:spPr>
        <p:txBody>
          <a:bodyPr/>
          <a:lstStyle/>
          <a:p>
            <a:r>
              <a:rPr lang="en-US" dirty="0"/>
              <a:t>Someone on the team may be assigned administrative duties or to handle logistics. This may be a separate position, or this person may also have another function on the team. An Operations Manager should manage supplies (This includes obtaining, storing, distributing, and tracking them). This team function should also keep track of finances and expenditures, arrange transportation for team functions, and monitor communications.</a:t>
            </a:r>
          </a:p>
          <a:p>
            <a:pPr lvl="1"/>
            <a:endParaRPr lang="en-US" dirty="0"/>
          </a:p>
        </p:txBody>
      </p:sp>
    </p:spTree>
    <p:extLst>
      <p:ext uri="{BB962C8B-B14F-4D97-AF65-F5344CB8AC3E}">
        <p14:creationId xmlns:p14="http://schemas.microsoft.com/office/powerpoint/2010/main" val="536174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DC9713-2E82-4410-A70B-5FDDA17E1129}" type="slidenum">
              <a:rPr lang="en-US"/>
              <a:pPr/>
              <a:t>25</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dirty="0"/>
              <a:t>Depending on the size and rapidity of the outbreak as well as country or province specific administrative resources, additional team functions may be called into help with the outbreak investigation. For example, interviewers may be called in to assist with collecting information from patients, doctors, animal owners/producers, animal scientists, or others. </a:t>
            </a:r>
          </a:p>
          <a:p>
            <a:endParaRPr lang="en-US" dirty="0"/>
          </a:p>
          <a:p>
            <a:r>
              <a:rPr lang="en-US" dirty="0"/>
              <a:t>There may be someone on the team in the role of Infection Control Officer that is responsible for making sure the team functions stay healthy or ensure they are receiving the appropriate medical care themselves, if needed. </a:t>
            </a:r>
          </a:p>
          <a:p>
            <a:endParaRPr lang="en-US" dirty="0"/>
          </a:p>
          <a:p>
            <a:endParaRPr lang="en-US" dirty="0"/>
          </a:p>
        </p:txBody>
      </p:sp>
    </p:spTree>
    <p:extLst>
      <p:ext uri="{BB962C8B-B14F-4D97-AF65-F5344CB8AC3E}">
        <p14:creationId xmlns:p14="http://schemas.microsoft.com/office/powerpoint/2010/main" val="1807628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DC9713-2E82-4410-A70B-5FDDA17E1129}" type="slidenum">
              <a:rPr lang="en-US"/>
              <a:pPr/>
              <a:t>26</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dirty="0"/>
              <a:t>If you are working in an area where security is an issue, you might have a security officer. The Operations Manager should work with the security officer to coordinate security issues. </a:t>
            </a:r>
          </a:p>
          <a:p>
            <a:endParaRPr lang="en-US" dirty="0">
              <a:solidFill>
                <a:schemeClr val="accent1"/>
              </a:solidFill>
            </a:endParaRPr>
          </a:p>
          <a:p>
            <a:r>
              <a:rPr lang="en-US" dirty="0">
                <a:solidFill>
                  <a:schemeClr val="accent1"/>
                </a:solidFill>
              </a:rPr>
              <a:t>If there are outbreaks in animals, a biosecurity officer p</a:t>
            </a:r>
            <a:r>
              <a:rPr lang="en-US" dirty="0"/>
              <a:t>lans and oversees animal movement and animal control and prevention of disease spread between farms, markets, and other venues.   The One Health officer makes sure that the human side, animal/veterinary side, and agricultural side of the outbreak and response are all being considered</a:t>
            </a:r>
          </a:p>
          <a:p>
            <a:endParaRPr lang="en-US" dirty="0"/>
          </a:p>
          <a:p>
            <a:r>
              <a:rPr lang="en-US" dirty="0"/>
              <a:t>Image: https://phil.cdc.gov/phil/details.asp  Image ID# 14245</a:t>
            </a:r>
          </a:p>
          <a:p>
            <a:endParaRPr lang="en-US" dirty="0"/>
          </a:p>
        </p:txBody>
      </p:sp>
    </p:spTree>
    <p:extLst>
      <p:ext uri="{BB962C8B-B14F-4D97-AF65-F5344CB8AC3E}">
        <p14:creationId xmlns:p14="http://schemas.microsoft.com/office/powerpoint/2010/main" val="89258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07D090-F931-43C1-ACB1-FB84E65682F6}" type="slidenum">
              <a:rPr lang="en-US"/>
              <a:pPr/>
              <a:t>27</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a:t>Keep in mind that not every team will be exactly the same – team composition will be country specific.  It will depend on the human resources capacity you have in your country, the circumstances of the investigation, and the way your country’s government organizes public health, animal health and agricultural issues (centralized versus decentralized).  Use the information presented in this module as a guide to help begin thinking about team composition.  It is more important that team functions have the knowledge and skills to fulfill their roles than it is to simply fill a team position.  </a:t>
            </a:r>
          </a:p>
          <a:p>
            <a:endParaRPr lang="en-US" dirty="0"/>
          </a:p>
          <a:p>
            <a:endParaRPr lang="en-US" dirty="0"/>
          </a:p>
        </p:txBody>
      </p:sp>
    </p:spTree>
    <p:extLst>
      <p:ext uri="{BB962C8B-B14F-4D97-AF65-F5344CB8AC3E}">
        <p14:creationId xmlns:p14="http://schemas.microsoft.com/office/powerpoint/2010/main" val="2212195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understand the roles of the functions of the team, let’s discuss how to enhance the coordination and communication among team functions.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dirty="0"/>
          </a:p>
        </p:txBody>
      </p:sp>
    </p:spTree>
    <p:extLst>
      <p:ext uri="{BB962C8B-B14F-4D97-AF65-F5344CB8AC3E}">
        <p14:creationId xmlns:p14="http://schemas.microsoft.com/office/powerpoint/2010/main" val="2983915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0C25E0-0368-41B1-AFB4-B7EEDC48163C}" type="slidenum">
              <a:rPr lang="en-US"/>
              <a:pPr/>
              <a:t>29</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261938" y="4276991"/>
            <a:ext cx="6748462" cy="4252781"/>
          </a:xfrm>
        </p:spPr>
        <p:txBody>
          <a:bodyPr/>
          <a:lstStyle/>
          <a:p>
            <a:r>
              <a:rPr lang="en-US" b="0" dirty="0"/>
              <a:t>Over the next few slides, we will discuss how</a:t>
            </a:r>
            <a:r>
              <a:rPr lang="en-US" b="0" baseline="0" dirty="0"/>
              <a:t> to effectively coordinate with government departments, international teams, local authorities, and among rapid response team functions.  Effective coordination within the rapid response team is based on clear communication, delegation of responsibilities, establishing clear responsibilities, and using stress management strategies.  </a:t>
            </a:r>
          </a:p>
          <a:p>
            <a:endParaRPr lang="en-US" b="1" baseline="0" dirty="0"/>
          </a:p>
          <a:p>
            <a:endParaRPr lang="en-US" dirty="0"/>
          </a:p>
        </p:txBody>
      </p:sp>
    </p:spTree>
    <p:extLst>
      <p:ext uri="{BB962C8B-B14F-4D97-AF65-F5344CB8AC3E}">
        <p14:creationId xmlns:p14="http://schemas.microsoft.com/office/powerpoint/2010/main" val="5629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067100-7F9F-4DBB-9B73-9793D183F0FD}" type="slidenum">
              <a:rPr lang="en-US"/>
              <a:pPr/>
              <a:t>3</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dirty="0"/>
              <a:t>This session begins with </a:t>
            </a:r>
            <a:r>
              <a:rPr lang="en-US" baseline="0" dirty="0"/>
              <a:t>introducing the concept of a rapid response team and how it may function with other national and international partners.  </a:t>
            </a:r>
            <a:r>
              <a:rPr lang="en-US" dirty="0"/>
              <a:t>We will then introduce the roles and responsibilities of all team members/functions and talk about what you will be expected to do as part of the team. We will discuss some methods to coordinate the team and establish good communication within the team, and we will also discuss standards of ethical conduct that need to be maintained for investigations. Finally, there are some group discussion questions and activities that will encourage you to further explore the presented information, including responsibilities and ethics with your fellow team functions. </a:t>
            </a:r>
          </a:p>
        </p:txBody>
      </p:sp>
    </p:spTree>
    <p:extLst>
      <p:ext uri="{BB962C8B-B14F-4D97-AF65-F5344CB8AC3E}">
        <p14:creationId xmlns:p14="http://schemas.microsoft.com/office/powerpoint/2010/main" val="1922243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dirty="0"/>
          </a:p>
        </p:txBody>
      </p:sp>
    </p:spTree>
    <p:extLst>
      <p:ext uri="{BB962C8B-B14F-4D97-AF65-F5344CB8AC3E}">
        <p14:creationId xmlns:p14="http://schemas.microsoft.com/office/powerpoint/2010/main" val="796367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5">
              <a:defRPr/>
            </a:pPr>
            <a:r>
              <a:rPr lang="en-US" dirty="0"/>
              <a:t>Facilitator notes:   Take 5 minutes to lead a brief discussion with the entire group.   Ask participants to volunteer to state any specific ways that the departments from different sectors (human health, animal health, agricultural/ecological health) communicate with one another.</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dirty="0"/>
          </a:p>
        </p:txBody>
      </p:sp>
    </p:spTree>
    <p:extLst>
      <p:ext uri="{BB962C8B-B14F-4D97-AF65-F5344CB8AC3E}">
        <p14:creationId xmlns:p14="http://schemas.microsoft.com/office/powerpoint/2010/main" val="65845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6CC39BC-F4F4-4466-9892-7D2B60841493}" type="slidenum">
              <a:rPr lang="en-US"/>
              <a:pPr/>
              <a:t>32</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dirty="0"/>
              <a:t>In an outbreak that requires immediate response, it is likely that your country’s government will request assistance from the WHO and other international organizations.  An international team will arrive on the scene soon after they are called. There is no single model for the ways the teams will work together.  Every situation will differ based on the outbreak at hand and the response capacity within your country, so it is important that all team functions be flexible and adaptable to the constantly changing situation.  To ensure smooth</a:t>
            </a:r>
            <a:r>
              <a:rPr lang="en-US" baseline="0" dirty="0"/>
              <a:t> and productive collaboration with international teams, it is important to define roles, responsibilities, and leadership of the different teams at the outset of the outbreak response.  There should also be clear lines of authority and communication.  A routine for reporting of information between teams should be established early to ensure consistent and timely communication of information between teams.</a:t>
            </a:r>
            <a:endParaRPr lang="en-US" dirty="0"/>
          </a:p>
          <a:p>
            <a:endParaRPr lang="en-US" dirty="0"/>
          </a:p>
        </p:txBody>
      </p:sp>
    </p:spTree>
    <p:extLst>
      <p:ext uri="{BB962C8B-B14F-4D97-AF65-F5344CB8AC3E}">
        <p14:creationId xmlns:p14="http://schemas.microsoft.com/office/powerpoint/2010/main" val="919785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D828A2-D670-4DDD-AC63-B9EA978235E4}" type="slidenum">
              <a:rPr lang="en-US"/>
              <a:pPr/>
              <a:t>33</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a:t>The team leader will need to delegate tasks to the persons assigned to team functions. Other team functions may also need to delegate tasks to fellow team functions in order to avoid getting overwhelmed. </a:t>
            </a:r>
          </a:p>
          <a:p>
            <a:r>
              <a:rPr lang="en-US" dirty="0"/>
              <a:t>Keep in mind that there may be a situation in which the team leader is unable to lead.  For example, he or she might be ill, might not have provided pager or e-mail contact information, or could be away on leave.  In case this happens, another team function should be assigned – or delegated – to lead in the team leader’s absence. This alternate person should be ready to take on that responsibility at any time.  </a:t>
            </a:r>
          </a:p>
          <a:p>
            <a:endParaRPr lang="en-US" dirty="0"/>
          </a:p>
        </p:txBody>
      </p:sp>
    </p:spTree>
    <p:extLst>
      <p:ext uri="{BB962C8B-B14F-4D97-AF65-F5344CB8AC3E}">
        <p14:creationId xmlns:p14="http://schemas.microsoft.com/office/powerpoint/2010/main" val="96774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dirty="0"/>
          </a:p>
        </p:txBody>
      </p:sp>
    </p:spTree>
    <p:extLst>
      <p:ext uri="{BB962C8B-B14F-4D97-AF65-F5344CB8AC3E}">
        <p14:creationId xmlns:p14="http://schemas.microsoft.com/office/powerpoint/2010/main" val="1352861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1C245E2-C0B4-4B5C-AE84-54BE8D4C97F5}" type="slidenum">
              <a:rPr lang="en-US"/>
              <a:pPr/>
              <a:t>35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349250" y="4354461"/>
            <a:ext cx="6661151" cy="4252781"/>
          </a:xfrm>
        </p:spPr>
        <p:txBody>
          <a:bodyPr/>
          <a:lstStyle/>
          <a:p>
            <a:r>
              <a:rPr lang="en-US" dirty="0"/>
              <a:t>A database should be established at the</a:t>
            </a:r>
            <a:r>
              <a:rPr lang="en-US" baseline="0" dirty="0"/>
              <a:t> beginning of the investigation with contact information and roles for each rapid response team function.  This information should also be summarized in a brief document and shared with all team functions and the information should be updated regularly. </a:t>
            </a:r>
            <a:r>
              <a:rPr lang="en-US" dirty="0"/>
              <a:t>This way, team</a:t>
            </a:r>
            <a:r>
              <a:rPr lang="en-US" baseline="0" dirty="0"/>
              <a:t> functions</a:t>
            </a:r>
            <a:r>
              <a:rPr lang="en-US" dirty="0"/>
              <a:t> can be contacted quickly whether or not you are in your office, and even if you are on holiday!   Contact information should include people from multiple sectors (human health, animal health, agricultural/ecological health).</a:t>
            </a:r>
          </a:p>
        </p:txBody>
      </p:sp>
    </p:spTree>
    <p:extLst>
      <p:ext uri="{BB962C8B-B14F-4D97-AF65-F5344CB8AC3E}">
        <p14:creationId xmlns:p14="http://schemas.microsoft.com/office/powerpoint/2010/main" val="119845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344A34-0E90-4AE2-86D5-E3B118F05731}" type="slidenum">
              <a:rPr lang="en-US"/>
              <a:pPr/>
              <a:t>36</a:t>
            </a:fld>
            <a:endParaRPr 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152400" y="4373828"/>
            <a:ext cx="6800850" cy="4252781"/>
          </a:xfrm>
        </p:spPr>
        <p:txBody>
          <a:bodyPr/>
          <a:lstStyle/>
          <a:p>
            <a:pPr>
              <a:lnSpc>
                <a:spcPct val="80000"/>
              </a:lnSpc>
            </a:pPr>
            <a:r>
              <a:rPr lang="en-US" dirty="0"/>
              <a:t>At the outset of the outbreak investigation, effective communication channels need to be established. </a:t>
            </a:r>
          </a:p>
          <a:p>
            <a:pPr>
              <a:lnSpc>
                <a:spcPct val="80000"/>
              </a:lnSpc>
            </a:pPr>
            <a:r>
              <a:rPr lang="en-US" dirty="0"/>
              <a:t>First, the team functions need to determine a time when all team functions can either attend a meeting in person or be on a group conference call and participate. Depending on the scale of the outbreak these meetings could be held either daily or weekly, though daily is recommended at the beginning. </a:t>
            </a:r>
          </a:p>
          <a:p>
            <a:pPr>
              <a:lnSpc>
                <a:spcPct val="80000"/>
              </a:lnSpc>
            </a:pPr>
            <a:r>
              <a:rPr lang="en-US" dirty="0"/>
              <a:t>The team leaders provide the team functions with information from all functions that is then used to provide direction for the team functions. The leader, with input from the functions, makes lists and assigns specific roles and activities for each of the team functions.</a:t>
            </a:r>
          </a:p>
          <a:p>
            <a:pPr>
              <a:lnSpc>
                <a:spcPct val="80000"/>
              </a:lnSpc>
            </a:pPr>
            <a:r>
              <a:rPr lang="en-US" dirty="0"/>
              <a:t>In addition, it is important that there is effective communication between team functions and persons living in the community where the suspected case resides. If your country has many local dialects, make sure that at least one function of your team is fluent in the local language. </a:t>
            </a:r>
          </a:p>
          <a:p>
            <a:pPr>
              <a:lnSpc>
                <a:spcPct val="80000"/>
              </a:lnSpc>
            </a:pPr>
            <a:r>
              <a:rPr lang="en-US" dirty="0"/>
              <a:t>One person from the team should be designated as the media contact to ensure that a consistent message with correct information is transmitted to the public. As an outbreak of novel flu can occur in multiple jurisdictions, management of these outbreaks relies on communication among local, state, and national public health agencies. Someone should be in charge of being a liaison between the different sectors (human health, animal health, agricultural/ecological health).</a:t>
            </a:r>
            <a:endParaRPr lang="en-US" b="1" dirty="0"/>
          </a:p>
          <a:p>
            <a:pPr>
              <a:lnSpc>
                <a:spcPct val="80000"/>
              </a:lnSpc>
            </a:pPr>
            <a:endParaRPr lang="en-US" b="1" dirty="0"/>
          </a:p>
          <a:p>
            <a:pPr>
              <a:lnSpc>
                <a:spcPct val="80000"/>
              </a:lnSpc>
            </a:pPr>
            <a:r>
              <a:rPr lang="en-US" sz="1000" b="1" dirty="0"/>
              <a:t> </a:t>
            </a:r>
          </a:p>
        </p:txBody>
      </p:sp>
    </p:spTree>
    <p:extLst>
      <p:ext uri="{BB962C8B-B14F-4D97-AF65-F5344CB8AC3E}">
        <p14:creationId xmlns:p14="http://schemas.microsoft.com/office/powerpoint/2010/main" val="3353465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3B16FD-C0C6-4DD0-A09B-6969D18744F8}" type="slidenum">
              <a:rPr lang="en-US"/>
              <a:pPr/>
              <a:t>37</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a:t>When team functions are in the field or seeking information from potentially exposed people or seeking information from animal owners/producers/scientists, they are required to let the potential subjects being interviewed know who they are, what organization they work for, and what their intentions are. </a:t>
            </a:r>
          </a:p>
          <a:p>
            <a:endParaRPr lang="en-US" dirty="0"/>
          </a:p>
          <a:p>
            <a:r>
              <a:rPr lang="en-US" dirty="0"/>
              <a:t>Additionally, fellow team functions need to be informed of any special interests that individual team functions might have. For example, a team function from the university may want to publish the outbreak summary in a peer review journal.</a:t>
            </a:r>
          </a:p>
          <a:p>
            <a:endParaRPr lang="en-US" dirty="0"/>
          </a:p>
        </p:txBody>
      </p:sp>
    </p:spTree>
    <p:extLst>
      <p:ext uri="{BB962C8B-B14F-4D97-AF65-F5344CB8AC3E}">
        <p14:creationId xmlns:p14="http://schemas.microsoft.com/office/powerpoint/2010/main" val="338677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096B7B-CFB5-4E41-80E2-D1B4AA010D3B}" type="slidenum">
              <a:rPr lang="en-US"/>
              <a:pPr/>
              <a:t>38</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Outbreak investigation documentation procedures will differ from country to country. However, we recommend that all team functions write down all new information on their activities, notes and data collected each day. If the documentation is on the computer, refunction to back up the computer every other day. These notes can be shared with team functions during your regular meetings. These are essential for a daily situation report.</a:t>
            </a:r>
          </a:p>
          <a:p>
            <a:r>
              <a:rPr lang="en-US" dirty="0"/>
              <a:t>Additionally, photographs of investigation sites may be used as part of the investigation documentation.</a:t>
            </a:r>
          </a:p>
        </p:txBody>
      </p:sp>
    </p:spTree>
    <p:extLst>
      <p:ext uri="{BB962C8B-B14F-4D97-AF65-F5344CB8AC3E}">
        <p14:creationId xmlns:p14="http://schemas.microsoft.com/office/powerpoint/2010/main" val="66106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99F5F3-6CDA-42E4-8838-16B293C982C2}" type="slidenum">
              <a:rPr lang="en-US"/>
              <a:pPr/>
              <a:t>39</a:t>
            </a:fld>
            <a:endParaRPr lang="en-US" dirty="0"/>
          </a:p>
        </p:txBody>
      </p:sp>
      <p:sp>
        <p:nvSpPr>
          <p:cNvPr id="131074" name="Rectangle 2"/>
          <p:cNvSpPr>
            <a:spLocks noGrp="1" noRot="1" noChangeAspect="1" noChangeArrowheads="1" noTextEdit="1"/>
          </p:cNvSpPr>
          <p:nvPr>
            <p:ph type="sldImg"/>
          </p:nvPr>
        </p:nvSpPr>
        <p:spPr>
          <a:xfrm>
            <a:off x="1296988" y="819150"/>
            <a:ext cx="4418012" cy="3314700"/>
          </a:xfrm>
          <a:ln/>
        </p:spPr>
      </p:sp>
      <p:sp>
        <p:nvSpPr>
          <p:cNvPr id="131075" name="Rectangle 3"/>
          <p:cNvSpPr>
            <a:spLocks noGrp="1" noChangeArrowheads="1"/>
          </p:cNvSpPr>
          <p:nvPr>
            <p:ph type="body" idx="1"/>
          </p:nvPr>
        </p:nvSpPr>
        <p:spPr>
          <a:xfrm>
            <a:off x="935039" y="4502944"/>
            <a:ext cx="5140324" cy="4273762"/>
          </a:xfrm>
        </p:spPr>
        <p:txBody>
          <a:bodyPr/>
          <a:lstStyle/>
          <a:p>
            <a:pPr>
              <a:buClr>
                <a:schemeClr val="tx1"/>
              </a:buClr>
            </a:pPr>
            <a:r>
              <a:rPr lang="nb-NO" dirty="0"/>
              <a:t>Let’s discuss the specific pieces of information that you should document for review at daily meetings. All steps taken in the investigation and their outcomes should be documented. Any decisions made and the reasons for these decisions should also be documented. It is useful to also include the information that was available at the time of decision making.  Also document any contacts made during the investigation, such as patients, doctors, neighbors, or laboratorians. Be sure that you get their name, position, and a way to contact them.  During daily meetings, designate a team function to take notes (or minutes) of what is discussed. Any follow up action to be taken should be recorded, and the people resonsible for taking those actions should be noted as well.</a:t>
            </a:r>
          </a:p>
          <a:p>
            <a:pPr>
              <a:buClr>
                <a:schemeClr val="tx1"/>
              </a:buClr>
            </a:pPr>
            <a:endParaRPr lang="nb-NO" dirty="0"/>
          </a:p>
          <a:p>
            <a:pPr>
              <a:buClr>
                <a:schemeClr val="tx1"/>
              </a:buClr>
            </a:pPr>
            <a:endParaRPr lang="nb-NO" dirty="0"/>
          </a:p>
          <a:p>
            <a:endParaRPr lang="fr-FR" dirty="0"/>
          </a:p>
        </p:txBody>
      </p:sp>
    </p:spTree>
    <p:extLst>
      <p:ext uri="{BB962C8B-B14F-4D97-AF65-F5344CB8AC3E}">
        <p14:creationId xmlns:p14="http://schemas.microsoft.com/office/powerpoint/2010/main" val="36518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Rapid</a:t>
            </a:r>
            <a:r>
              <a:rPr lang="en-US" baseline="0" dirty="0"/>
              <a:t> Response Team? The team will usually be composed of about 6 people. The team’s main function is to investigate suspected/probable cases of novel influenza within the first 72 hours of a response to a potential human case. The team would ideally work with representatives of the Department of Agriculture/veterinary medicine, with other Ministry of Health personnel, or with international investigators from the World Health Organization although the team may work alone.</a:t>
            </a:r>
          </a:p>
          <a:p>
            <a:endParaRPr lang="en-US" baseline="0" dirty="0"/>
          </a:p>
          <a:p>
            <a:r>
              <a:rPr lang="en-US" baseline="0" dirty="0"/>
              <a:t>Image: https://phil.cdc.gov/phil/details.asp ID# 20991</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dirty="0"/>
          </a:p>
        </p:txBody>
      </p:sp>
    </p:spTree>
    <p:extLst>
      <p:ext uri="{BB962C8B-B14F-4D97-AF65-F5344CB8AC3E}">
        <p14:creationId xmlns:p14="http://schemas.microsoft.com/office/powerpoint/2010/main" val="398347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463E09-1F1D-43C4-8A61-90D9D3CD47ED}" type="slidenum">
              <a:rPr lang="en-US"/>
              <a:pPr/>
              <a:t>40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To gain the most insight from the outbreak investigation, the team should hold a discussion meeting after the outbreak investigation is complete.  This meeting should serve as a forum to discuss what worked and what did </a:t>
            </a:r>
            <a:r>
              <a:rPr lang="en-US" i="1" dirty="0"/>
              <a:t>not</a:t>
            </a:r>
            <a:r>
              <a:rPr lang="en-US" dirty="0"/>
              <a:t> work so investigators can learn from any mistakes made.  </a:t>
            </a:r>
          </a:p>
          <a:p>
            <a:r>
              <a:rPr lang="en-US" dirty="0"/>
              <a:t>Either the team leader or someone who the team leader designates should also write an outbreak investigation report.  The report creates a record of the investigation, and also can be used as a reference the next time an investigation is needed. Furthermore, the evaluation component of a report is necessary to keep donors updated and involved in the work that they are supporting.  </a:t>
            </a:r>
          </a:p>
          <a:p>
            <a:endParaRPr lang="en-US" dirty="0"/>
          </a:p>
        </p:txBody>
      </p:sp>
    </p:spTree>
    <p:extLst>
      <p:ext uri="{BB962C8B-B14F-4D97-AF65-F5344CB8AC3E}">
        <p14:creationId xmlns:p14="http://schemas.microsoft.com/office/powerpoint/2010/main" val="303419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far in this session, we have addressed two of three learning objectives.  You should now know how to:  </a:t>
            </a:r>
          </a:p>
          <a:p>
            <a:r>
              <a:rPr lang="en-US" dirty="0"/>
              <a:t>- Define the roles and responsibilities of each investigation team function </a:t>
            </a:r>
          </a:p>
          <a:p>
            <a:r>
              <a:rPr lang="en-US" dirty="0"/>
              <a:t>Enhance coordination and communication among team functions</a:t>
            </a:r>
          </a:p>
          <a:p>
            <a:r>
              <a:rPr lang="en-US" dirty="0"/>
              <a:t>The final topic that we will discuss will be standards of ethical conduct during an outbreak investigation.  </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41</a:t>
            </a:fld>
            <a:endParaRPr lang="en-US" dirty="0"/>
          </a:p>
        </p:txBody>
      </p:sp>
    </p:spTree>
    <p:extLst>
      <p:ext uri="{BB962C8B-B14F-4D97-AF65-F5344CB8AC3E}">
        <p14:creationId xmlns:p14="http://schemas.microsoft.com/office/powerpoint/2010/main" val="2878413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32B6C2A-2E98-4F5F-8EF2-6F42FA71831E}" type="slidenum">
              <a:rPr lang="en-US"/>
              <a:pPr/>
              <a:t>42</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Specifically, we will discuss the code of ethics, confidentiality, protecting public health, and issues related to the cultural and religious context. </a:t>
            </a:r>
          </a:p>
        </p:txBody>
      </p:sp>
    </p:spTree>
    <p:extLst>
      <p:ext uri="{BB962C8B-B14F-4D97-AF65-F5344CB8AC3E}">
        <p14:creationId xmlns:p14="http://schemas.microsoft.com/office/powerpoint/2010/main" val="1076735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42FD56-FA8F-441E-BE42-158F7A5D32AE}" type="slidenum">
              <a:rPr lang="en-US"/>
              <a:pPr/>
              <a:t>43</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pPr marL="230743" indent="-230743"/>
            <a:r>
              <a:rPr lang="en-US" dirty="0"/>
              <a:t>A code of ethics provides guidelines in conducting health investigations to protect both the public and the investigators. Ethical standards of conduct are critical. In some countries, a formal committee or office may be designated to oversee the ethics of conducting an investigation.  The ethical oversight of public health outbreaks is needed for several reasons: </a:t>
            </a:r>
          </a:p>
          <a:p>
            <a:pPr marL="230743" indent="-230743">
              <a:buFontTx/>
              <a:buAutoNum type="arabicParenR"/>
            </a:pPr>
            <a:r>
              <a:rPr lang="en-US" dirty="0"/>
              <a:t>It is a means of avoiding accidental breaches in confidentiality and stigma</a:t>
            </a:r>
          </a:p>
          <a:p>
            <a:pPr marL="230743" indent="-230743">
              <a:buFontTx/>
              <a:buAutoNum type="arabicParenR"/>
            </a:pPr>
            <a:r>
              <a:rPr lang="en-US" dirty="0"/>
              <a:t>It ensures that the public understands that surveillance will occur and what purpose it serves </a:t>
            </a:r>
          </a:p>
          <a:p>
            <a:pPr marL="230743" indent="-230743">
              <a:buFontTx/>
              <a:buAutoNum type="arabicParenR"/>
            </a:pPr>
            <a:r>
              <a:rPr lang="en-US" dirty="0"/>
              <a:t>It can protect politically sensitive surveillance efforts (Fairchild &amp; Bayer, Science 2004)</a:t>
            </a:r>
          </a:p>
          <a:p>
            <a:pPr marL="230743" indent="-230743"/>
            <a:endParaRPr lang="en-US" dirty="0"/>
          </a:p>
        </p:txBody>
      </p:sp>
    </p:spTree>
    <p:extLst>
      <p:ext uri="{BB962C8B-B14F-4D97-AF65-F5344CB8AC3E}">
        <p14:creationId xmlns:p14="http://schemas.microsoft.com/office/powerpoint/2010/main" val="3535710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DD1D9F-AD23-43A5-948F-C564645AE6CD}" type="slidenum">
              <a:rPr lang="en-US"/>
              <a:pPr/>
              <a:t>44</a:t>
            </a:fld>
            <a:endParaRPr lang="en-US"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a:t>One way in which you will apply the code of ethics is to use consent forms during your investigation.  You will need written consent from case patients and family functions before you can collect information about them.  If you do </a:t>
            </a:r>
            <a:r>
              <a:rPr lang="en-US" i="1" dirty="0"/>
              <a:t>not</a:t>
            </a:r>
            <a:r>
              <a:rPr lang="en-US" dirty="0"/>
              <a:t> obtain consent from an individual, you may not collect information on that individual. Any case patient, family function, or neighbor that you are interviewing or collecting samples from during an investigation should be informed about the investigation – what is being investigated, who is doing the investigation, and why. It is unethical to use data or clinical samples from individuals who did not give their consent.</a:t>
            </a:r>
          </a:p>
        </p:txBody>
      </p:sp>
    </p:spTree>
    <p:extLst>
      <p:ext uri="{BB962C8B-B14F-4D97-AF65-F5344CB8AC3E}">
        <p14:creationId xmlns:p14="http://schemas.microsoft.com/office/powerpoint/2010/main" val="3482484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657CD0-FFA2-499D-99D8-2B328289BA68}" type="slidenum">
              <a:rPr lang="en-US"/>
              <a:pPr/>
              <a:t>45</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Confidentiality is the next standard of ethical conduct that we will discuss. Keeping the names of case-patients and their friends and relatives confidential is very important. There have been many cases in the last few years in which the full names of novel influenza or other cases were released to the media. Reporters and camera men went to their homes and took pictures and wrote stories on them. Sometimes families were forced to close their businesses, and children associated with the patient’s family experienced a lot of stress at school. Furthermore, cultural modesty was disrespected when pictures were taken during their hospital stay. </a:t>
            </a:r>
          </a:p>
          <a:p>
            <a:r>
              <a:rPr lang="en-US" dirty="0"/>
              <a:t>In light of these events, outbreak investigation team functions should keep the names of anyone involved in the investigation confidential. Furthermore, photos of case-patients or their relatives and friends should not be allowed.</a:t>
            </a:r>
          </a:p>
          <a:p>
            <a:endParaRPr lang="en-US" dirty="0"/>
          </a:p>
        </p:txBody>
      </p:sp>
    </p:spTree>
    <p:extLst>
      <p:ext uri="{BB962C8B-B14F-4D97-AF65-F5344CB8AC3E}">
        <p14:creationId xmlns:p14="http://schemas.microsoft.com/office/powerpoint/2010/main" val="2288190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9E39B0-2CA5-4C40-867A-598B62BBA1BB}" type="slidenum">
              <a:rPr lang="en-US"/>
              <a:pPr/>
              <a:t>46</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a:t>[</a:t>
            </a:r>
            <a:r>
              <a:rPr lang="en-US" b="1" i="1" dirty="0"/>
              <a:t>Facilitator Note</a:t>
            </a:r>
            <a:r>
              <a:rPr lang="en-US" i="1" dirty="0"/>
              <a:t>: PLEASE MODIFY THIS SLIDE TO ADDRESS RELIGIOUS OR CULTURAL ISSUES IN YOUR COUNTRY</a:t>
            </a:r>
            <a:r>
              <a:rPr lang="en-US" dirty="0"/>
              <a:t>]</a:t>
            </a:r>
          </a:p>
          <a:p>
            <a:endParaRPr lang="en-US" dirty="0"/>
          </a:p>
          <a:p>
            <a:r>
              <a:rPr lang="en-US" dirty="0"/>
              <a:t>When the investigation team interacts with residents in a local area, team functions should take into consideration the religious beliefs and cultural customs of that community.  Some examples may include religious customs about how to care for a person with illness, or even a deceased body, that might be unsafe if novel influenza is suspected.  Or, in many areas, raising chickens at the home as a source of income may be common, but could present problems for controlling avian influenza in the birds and within the family.</a:t>
            </a:r>
          </a:p>
          <a:p>
            <a:endParaRPr lang="en-US" dirty="0"/>
          </a:p>
        </p:txBody>
      </p:sp>
    </p:spTree>
    <p:extLst>
      <p:ext uri="{BB962C8B-B14F-4D97-AF65-F5344CB8AC3E}">
        <p14:creationId xmlns:p14="http://schemas.microsoft.com/office/powerpoint/2010/main" val="10408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1DEF0DD-5D3A-41D9-BACE-96B831C47F6E}"/>
              </a:ext>
            </a:extLst>
          </p:cNvPr>
          <p:cNvSpPr>
            <a:spLocks noGrp="1"/>
          </p:cNvSpPr>
          <p:nvPr>
            <p:ph type="body" idx="1"/>
          </p:nvPr>
        </p:nvSpPr>
        <p:spPr/>
        <p:txBody>
          <a:bodyPr/>
          <a:lstStyle/>
          <a:p>
            <a:r>
              <a:rPr lang="en-US" dirty="0"/>
              <a:t>Facilitator: Please be sure to prompt people to think about beliefs and customs not just related to human health but also related to topics such as animal health, farming practices, animal breeding practices, etc.</a:t>
            </a:r>
          </a:p>
        </p:txBody>
      </p:sp>
    </p:spTree>
    <p:extLst>
      <p:ext uri="{BB962C8B-B14F-4D97-AF65-F5344CB8AC3E}">
        <p14:creationId xmlns:p14="http://schemas.microsoft.com/office/powerpoint/2010/main" val="552327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225DC2-B4B4-4EB4-B206-58D2DA039CD3}" type="slidenum">
              <a:rPr lang="en-US"/>
              <a:pPr/>
              <a:t>48</a:t>
            </a:fld>
            <a:endParaRPr lang="en-US" dirty="0"/>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473076" y="4490033"/>
            <a:ext cx="6308725" cy="4252781"/>
          </a:xfrm>
        </p:spPr>
        <p:txBody>
          <a:bodyPr/>
          <a:lstStyle/>
          <a:p>
            <a:r>
              <a:rPr lang="en-US" dirty="0"/>
              <a:t>This concludes the lecture portion of this session on team responsibilities, coordination, and ethical conduct.</a:t>
            </a:r>
          </a:p>
          <a:p>
            <a:r>
              <a:rPr lang="en-US" dirty="0"/>
              <a:t>In summary of this session:</a:t>
            </a:r>
          </a:p>
          <a:p>
            <a:r>
              <a:rPr lang="en-US" dirty="0"/>
              <a:t>- Rapid Response Teams acting at the local level assist in preventing the spread of novel influenza. These teams may be the first at the scene, and should be able to initiate a novel influenza investigation and maintain the investigation for 72 hours</a:t>
            </a:r>
          </a:p>
          <a:p>
            <a:r>
              <a:rPr lang="en-US" dirty="0"/>
              <a:t>- There are usually 6 functions or roles per team, but other functions may be added if necessary</a:t>
            </a:r>
          </a:p>
          <a:p>
            <a:r>
              <a:rPr lang="en-US" dirty="0"/>
              <a:t>- Effective teams communicate well and monitor their health. Team functions should try to control their stress level, and should be aware of symptoms of influenza in themselves and their team functions</a:t>
            </a:r>
          </a:p>
          <a:p>
            <a:r>
              <a:rPr lang="en-US" dirty="0"/>
              <a:t>- Teams should use a code of ethical conduct when conducting investigations, including maintaining confidentiality, protecting the public’s health, and respecting cultural and religious beliefs and customs</a:t>
            </a:r>
          </a:p>
          <a:p>
            <a:endParaRPr lang="en-US" dirty="0"/>
          </a:p>
        </p:txBody>
      </p:sp>
    </p:spTree>
    <p:extLst>
      <p:ext uri="{BB962C8B-B14F-4D97-AF65-F5344CB8AC3E}">
        <p14:creationId xmlns:p14="http://schemas.microsoft.com/office/powerpoint/2010/main" val="4005332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49</a:t>
            </a:fld>
            <a:endParaRPr lang="en-US" dirty="0"/>
          </a:p>
        </p:txBody>
      </p:sp>
    </p:spTree>
    <p:extLst>
      <p:ext uri="{BB962C8B-B14F-4D97-AF65-F5344CB8AC3E}">
        <p14:creationId xmlns:p14="http://schemas.microsoft.com/office/powerpoint/2010/main" val="338739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of the rapid response and containment strategy is to assess the possibility that human-to-human transmission of novel influenza has occurred, and then to stop or slow the spread of pandemic influenza at the source. This should minimize global morbidity and mortality.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dirty="0"/>
          </a:p>
        </p:txBody>
      </p:sp>
    </p:spTree>
    <p:extLst>
      <p:ext uri="{BB962C8B-B14F-4D97-AF65-F5344CB8AC3E}">
        <p14:creationId xmlns:p14="http://schemas.microsoft.com/office/powerpoint/2010/main" val="2155893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5">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50</a:t>
            </a:fld>
            <a:endParaRPr lang="en-US" dirty="0"/>
          </a:p>
        </p:txBody>
      </p:sp>
    </p:spTree>
    <p:extLst>
      <p:ext uri="{BB962C8B-B14F-4D97-AF65-F5344CB8AC3E}">
        <p14:creationId xmlns:p14="http://schemas.microsoft.com/office/powerpoint/2010/main" val="1115714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07ABDE-32D6-4CAC-ACA3-095FF964E519}" type="slidenum">
              <a:rPr lang="en-US"/>
              <a:pPr/>
              <a:t>51</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th-TH" dirty="0"/>
          </a:p>
        </p:txBody>
      </p:sp>
    </p:spTree>
    <p:extLst>
      <p:ext uri="{BB962C8B-B14F-4D97-AF65-F5344CB8AC3E}">
        <p14:creationId xmlns:p14="http://schemas.microsoft.com/office/powerpoint/2010/main" val="1757515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88074D-93CD-4E6A-9469-8B05F4621055}" type="slidenum">
              <a:rPr lang="en-US"/>
              <a:pPr/>
              <a:t>52</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th-TH"/>
          </a:p>
        </p:txBody>
      </p:sp>
    </p:spTree>
    <p:extLst>
      <p:ext uri="{BB962C8B-B14F-4D97-AF65-F5344CB8AC3E}">
        <p14:creationId xmlns:p14="http://schemas.microsoft.com/office/powerpoint/2010/main" val="154492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dirty="0"/>
          </a:p>
        </p:txBody>
      </p:sp>
    </p:spTree>
    <p:extLst>
      <p:ext uri="{BB962C8B-B14F-4D97-AF65-F5344CB8AC3E}">
        <p14:creationId xmlns:p14="http://schemas.microsoft.com/office/powerpoint/2010/main" val="29622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9B892C-776A-4D6B-8465-B60FDDC5ECAD}" type="slidenum">
              <a:rPr lang="en-US"/>
              <a:pPr/>
              <a:t>7</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The Ministry of Health will designate teams from each province or other geographical area. The designation of individuals to be on the team may depend upon the political structure of the Ministry of Health, and on the logistical needs of the investigation. </a:t>
            </a:r>
          </a:p>
          <a:p>
            <a:endParaRPr lang="en-US" dirty="0"/>
          </a:p>
        </p:txBody>
      </p:sp>
    </p:spTree>
    <p:extLst>
      <p:ext uri="{BB962C8B-B14F-4D97-AF65-F5344CB8AC3E}">
        <p14:creationId xmlns:p14="http://schemas.microsoft.com/office/powerpoint/2010/main" val="106433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A5FD05-68ED-48D3-AB3A-54E3765D81EF}" type="slidenum">
              <a:rPr lang="en-US"/>
              <a:pPr/>
              <a:t>8</a:t>
            </a:fld>
            <a:endParaRPr 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dirty="0"/>
              <a:t>Responsibilities for a rapid response team include:</a:t>
            </a:r>
          </a:p>
          <a:p>
            <a:r>
              <a:rPr lang="en-US" dirty="0"/>
              <a:t>- Verify any rumor of disease outbreak in the district</a:t>
            </a:r>
          </a:p>
          <a:p>
            <a:r>
              <a:rPr lang="en-US" dirty="0"/>
              <a:t>- Carry out the outbreak investigation to verify etiology and undertake contact tracing. This</a:t>
            </a:r>
            <a:r>
              <a:rPr lang="en-US" baseline="0" dirty="0"/>
              <a:t> requires </a:t>
            </a:r>
            <a:r>
              <a:rPr lang="en-US" baseline="0" dirty="0" err="1"/>
              <a:t>ifficient</a:t>
            </a:r>
            <a:r>
              <a:rPr lang="en-US" baseline="0" dirty="0"/>
              <a:t> </a:t>
            </a:r>
            <a:br>
              <a:rPr lang="en-US" baseline="0" dirty="0"/>
            </a:br>
            <a:r>
              <a:rPr lang="en-US" baseline="0" dirty="0"/>
              <a:t>   coordination between laboratory and epidemiologic components.</a:t>
            </a:r>
            <a:endParaRPr lang="en-US" dirty="0"/>
          </a:p>
          <a:p>
            <a:r>
              <a:rPr lang="en-US" dirty="0"/>
              <a:t>- Propose appropriate ways to stop epidemics</a:t>
            </a:r>
          </a:p>
          <a:p>
            <a:r>
              <a:rPr lang="en-US" dirty="0"/>
              <a:t>- Participate actively in epidemic prevention and control plans</a:t>
            </a:r>
          </a:p>
          <a:p>
            <a:r>
              <a:rPr lang="en-US" dirty="0"/>
              <a:t>- Provide technical support to health facilities during outbreaks or epidemics.</a:t>
            </a:r>
          </a:p>
          <a:p>
            <a:endParaRPr lang="en-US" dirty="0"/>
          </a:p>
        </p:txBody>
      </p:sp>
    </p:spTree>
    <p:extLst>
      <p:ext uri="{BB962C8B-B14F-4D97-AF65-F5344CB8AC3E}">
        <p14:creationId xmlns:p14="http://schemas.microsoft.com/office/powerpoint/2010/main" val="347091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0F9201-B3BF-4183-A07B-FE2B4486553F}" type="slidenum">
              <a:rPr lang="en-US"/>
              <a:pPr/>
              <a:t>9</a:t>
            </a:fld>
            <a:endParaRPr lang="en-US" dirty="0"/>
          </a:p>
        </p:txBody>
      </p:sp>
      <p:sp>
        <p:nvSpPr>
          <p:cNvPr id="107522" name="Rectangle 2"/>
          <p:cNvSpPr>
            <a:spLocks noGrp="1" noRot="1" noChangeAspect="1" noChangeArrowheads="1" noTextEdit="1"/>
          </p:cNvSpPr>
          <p:nvPr>
            <p:ph type="sldImg"/>
          </p:nvPr>
        </p:nvSpPr>
        <p:spPr>
          <a:xfrm>
            <a:off x="1296988" y="819150"/>
            <a:ext cx="4418012" cy="3314700"/>
          </a:xfrm>
          <a:ln/>
        </p:spPr>
      </p:sp>
      <p:sp>
        <p:nvSpPr>
          <p:cNvPr id="107523" name="Rectangle 3"/>
          <p:cNvSpPr>
            <a:spLocks noGrp="1" noChangeArrowheads="1"/>
          </p:cNvSpPr>
          <p:nvPr>
            <p:ph type="body" idx="1"/>
          </p:nvPr>
        </p:nvSpPr>
        <p:spPr>
          <a:xfrm>
            <a:off x="935039" y="4502944"/>
            <a:ext cx="5140324" cy="4273762"/>
          </a:xfrm>
        </p:spPr>
        <p:txBody>
          <a:bodyPr/>
          <a:lstStyle/>
          <a:p>
            <a:r>
              <a:rPr lang="en-US" dirty="0"/>
              <a:t>The advantage of having a team is that it brings together people with different skills and areas of expertise. However, working on a team can also be challenging. In order for a team to be effective, each team function should know what is expected of him or her. Team functions should know what tasks they need to accomplish, what expertise everyone on the team has, and what resources are available for them to use in carrying out their job. </a:t>
            </a:r>
          </a:p>
          <a:p>
            <a:endParaRPr lang="en-US" dirty="0"/>
          </a:p>
          <a:p>
            <a:r>
              <a:rPr lang="en-US" dirty="0"/>
              <a:t>Some questions to ask are, “What is your role on the team?” and, “Who is in charge of the team?”</a:t>
            </a:r>
          </a:p>
          <a:p>
            <a:endParaRPr lang="en-US" dirty="0"/>
          </a:p>
          <a:p>
            <a:endParaRPr lang="en-US" dirty="0"/>
          </a:p>
          <a:p>
            <a:endParaRPr lang="en-US" dirty="0"/>
          </a:p>
          <a:p>
            <a:pPr>
              <a:lnSpc>
                <a:spcPct val="120000"/>
              </a:lnSpc>
            </a:pPr>
            <a:endParaRPr lang="fr-FR" dirty="0"/>
          </a:p>
        </p:txBody>
      </p:sp>
    </p:spTree>
    <p:extLst>
      <p:ext uri="{BB962C8B-B14F-4D97-AF65-F5344CB8AC3E}">
        <p14:creationId xmlns:p14="http://schemas.microsoft.com/office/powerpoint/2010/main" val="119844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561F82-5FC6-441E-A0FA-1FC97DC41D77}" type="slidenum">
              <a:rPr lang="en-US"/>
              <a:pPr/>
              <a:t>‹#›</a:t>
            </a:fld>
            <a:endParaRPr lang="en-US" dirty="0"/>
          </a:p>
        </p:txBody>
      </p:sp>
    </p:spTree>
    <p:extLst>
      <p:ext uri="{BB962C8B-B14F-4D97-AF65-F5344CB8AC3E}">
        <p14:creationId xmlns:p14="http://schemas.microsoft.com/office/powerpoint/2010/main" val="279183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913601"/>
            <a:ext cx="9144000" cy="944417"/>
          </a:xfrm>
          <a:prstGeom prst="rect">
            <a:avLst/>
          </a:prstGeom>
        </p:spPr>
      </p:pic>
      <p:sp>
        <p:nvSpPr>
          <p:cNvPr id="3" name="TextBox 2"/>
          <p:cNvSpPr txBox="1"/>
          <p:nvPr userDrawn="1"/>
        </p:nvSpPr>
        <p:spPr>
          <a:xfrm>
            <a:off x="112832" y="4943041"/>
            <a:ext cx="6639341" cy="830972"/>
          </a:xfrm>
          <a:prstGeom prst="rect">
            <a:avLst/>
          </a:prstGeom>
          <a:noFill/>
        </p:spPr>
        <p:txBody>
          <a:bodyPr wrap="square" lIns="91416" tIns="45708" rIns="91416" bIns="45708" rtlCol="0">
            <a:spAutoFit/>
          </a:bodyPr>
          <a:lstStyle/>
          <a:p>
            <a:r>
              <a:rPr lang="en-US" sz="1200" dirty="0">
                <a:solidFill>
                  <a:srgbClr val="695E4A"/>
                </a:solidFill>
                <a:latin typeface="Calibri" panose="020F0502020204030204" pitchFamily="34" charset="0"/>
              </a:rPr>
              <a:t>For more information:</a:t>
            </a:r>
          </a:p>
          <a:p>
            <a:r>
              <a:rPr lang="en-US" sz="1200" dirty="0">
                <a:solidFill>
                  <a:srgbClr val="695E4A"/>
                </a:solidFill>
                <a:latin typeface="Calibri" panose="020F0502020204030204" pitchFamily="34" charset="0"/>
              </a:rPr>
              <a:t>Visit</a:t>
            </a:r>
            <a:r>
              <a:rPr lang="en-US" sz="1200" baseline="0" dirty="0">
                <a:solidFill>
                  <a:srgbClr val="695E4A"/>
                </a:solidFill>
                <a:latin typeface="Calibri" panose="020F0502020204030204" pitchFamily="34" charset="0"/>
              </a:rPr>
              <a:t> www.cdc.gov/flu</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811"/>
          <a:stretch/>
        </p:blipFill>
        <p:spPr>
          <a:xfrm>
            <a:off x="2436893" y="1143095"/>
            <a:ext cx="4315281" cy="3424981"/>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5237" y="-17637"/>
            <a:ext cx="9144000" cy="150413"/>
          </a:xfrm>
          <a:prstGeom prst="rect">
            <a:avLst/>
          </a:prstGeom>
        </p:spPr>
      </p:pic>
    </p:spTree>
    <p:extLst>
      <p:ext uri="{BB962C8B-B14F-4D97-AF65-F5344CB8AC3E}">
        <p14:creationId xmlns:p14="http://schemas.microsoft.com/office/powerpoint/2010/main" val="606205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6/22/2018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162572"/>
            <a:ext cx="8229600" cy="4525963"/>
          </a:xfrm>
        </p:spPr>
        <p:txBody>
          <a:bodyPr vert="horz" lIns="91440" tIns="45720" rIns="91440" bIns="45720" rtlCol="0">
            <a:normAutofit/>
          </a:bodyPr>
          <a:lstStyle>
            <a:lvl1pPr>
              <a:buClr>
                <a:srgbClr val="0070C0"/>
              </a:buClr>
              <a:defRPr lang="en-US" sz="3200" dirty="0" smtClean="0">
                <a:latin typeface="+mn-lt"/>
              </a:defRPr>
            </a:lvl1pPr>
            <a:lvl2pPr>
              <a:buClr>
                <a:srgbClr val="333399"/>
              </a:buClr>
              <a:defRPr lang="en-US" sz="2800" dirty="0" smtClean="0">
                <a:latin typeface="+mn-lt"/>
              </a:defRPr>
            </a:lvl2pPr>
            <a:lvl3pPr>
              <a:buClr>
                <a:srgbClr val="174C7D"/>
              </a:buClr>
              <a:defRPr lang="en-US" sz="2400" dirty="0" smtClean="0">
                <a:latin typeface="+mn-lt"/>
              </a:defRPr>
            </a:lvl3pPr>
            <a:lvl4pPr>
              <a:defRPr lang="en-US" sz="2000" dirty="0" smtClean="0">
                <a:latin typeface="+mn-lt"/>
              </a:defRPr>
            </a:lvl4pPr>
            <a:lvl5pPr>
              <a:defRPr lang="en-US" sz="160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6406897" y="6379664"/>
            <a:ext cx="2133600" cy="365125"/>
          </a:xfrm>
        </p:spPr>
        <p:txBody>
          <a:bodyPr/>
          <a:lstStyle/>
          <a:p>
            <a:pPr algn="r"/>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 id="2147483821" r:id="rId10"/>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sz="3600" dirty="0">
                <a:solidFill>
                  <a:srgbClr val="005DAA"/>
                </a:solidFill>
              </a:rPr>
              <a:t>Module E3 </a:t>
            </a:r>
            <a:br>
              <a:rPr lang="en-US" sz="3600" dirty="0">
                <a:solidFill>
                  <a:srgbClr val="005DAA"/>
                </a:solidFill>
              </a:rPr>
            </a:br>
            <a:r>
              <a:rPr lang="en-US" sz="3600" dirty="0">
                <a:solidFill>
                  <a:srgbClr val="005DAA"/>
                </a:solidFill>
              </a:rPr>
              <a:t>Forming a Rapid Response Team</a:t>
            </a: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How to Work in a Team</a:t>
            </a:r>
          </a:p>
        </p:txBody>
      </p:sp>
      <p:sp>
        <p:nvSpPr>
          <p:cNvPr id="10243" name="Rectangle 3"/>
          <p:cNvSpPr>
            <a:spLocks noGrp="1" noChangeArrowheads="1"/>
          </p:cNvSpPr>
          <p:nvPr>
            <p:ph type="body" idx="1"/>
          </p:nvPr>
        </p:nvSpPr>
        <p:spPr>
          <a:xfrm>
            <a:off x="576943" y="1066800"/>
            <a:ext cx="8229600" cy="4875213"/>
          </a:xfrm>
        </p:spPr>
        <p:txBody>
          <a:bodyPr/>
          <a:lstStyle/>
          <a:p>
            <a:pPr marL="0" indent="0">
              <a:lnSpc>
                <a:spcPct val="80000"/>
              </a:lnSpc>
              <a:buFontTx/>
              <a:buNone/>
            </a:pPr>
            <a:r>
              <a:rPr lang="en-US" sz="2800" dirty="0"/>
              <a:t>Be able to problem solve when faced with unexpected issues including:</a:t>
            </a:r>
          </a:p>
          <a:p>
            <a:pPr marL="0" indent="0">
              <a:lnSpc>
                <a:spcPct val="80000"/>
              </a:lnSpc>
              <a:buFontTx/>
              <a:buNone/>
            </a:pPr>
            <a:endParaRPr lang="en-US" sz="2800" dirty="0">
              <a:solidFill>
                <a:schemeClr val="folHlink"/>
              </a:solidFill>
            </a:endParaRPr>
          </a:p>
          <a:p>
            <a:pPr marL="1317625" indent="-511175">
              <a:lnSpc>
                <a:spcPct val="80000"/>
              </a:lnSpc>
            </a:pPr>
            <a:r>
              <a:rPr lang="en-US" sz="2800" dirty="0"/>
              <a:t>Transportation</a:t>
            </a:r>
          </a:p>
          <a:p>
            <a:pPr marL="1317625" indent="-511175">
              <a:lnSpc>
                <a:spcPct val="80000"/>
              </a:lnSpc>
            </a:pPr>
            <a:r>
              <a:rPr lang="en-US" sz="2800" dirty="0"/>
              <a:t>Communication / Language barriers</a:t>
            </a:r>
          </a:p>
          <a:p>
            <a:pPr marL="1317625" indent="-511175">
              <a:lnSpc>
                <a:spcPct val="80000"/>
              </a:lnSpc>
            </a:pPr>
            <a:r>
              <a:rPr lang="en-US" sz="2800" dirty="0"/>
              <a:t>Cooperation</a:t>
            </a:r>
          </a:p>
          <a:p>
            <a:pPr marL="1317625" indent="-511175">
              <a:lnSpc>
                <a:spcPct val="80000"/>
              </a:lnSpc>
            </a:pPr>
            <a:r>
              <a:rPr lang="en-US" sz="2800" dirty="0"/>
              <a:t>Flexibility</a:t>
            </a:r>
          </a:p>
          <a:p>
            <a:pPr marL="1317625" indent="-511175">
              <a:lnSpc>
                <a:spcPct val="80000"/>
              </a:lnSpc>
            </a:pPr>
            <a:r>
              <a:rPr lang="en-US" sz="2800" dirty="0"/>
              <a:t>Cultural issues</a:t>
            </a:r>
          </a:p>
          <a:p>
            <a:pPr marL="0" indent="0">
              <a:lnSpc>
                <a:spcPct val="80000"/>
              </a:lnSpc>
              <a:buFontTx/>
              <a:buNone/>
            </a:pPr>
            <a:endParaRPr lang="en-US" sz="2800" dirty="0"/>
          </a:p>
        </p:txBody>
      </p:sp>
    </p:spTree>
    <p:extLst>
      <p:ext uri="{BB962C8B-B14F-4D97-AF65-F5344CB8AC3E}">
        <p14:creationId xmlns:p14="http://schemas.microsoft.com/office/powerpoint/2010/main" val="423577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lstStyle/>
          <a:p>
            <a:r>
              <a:rPr lang="en-US" dirty="0"/>
              <a:t>What are some likely problematic issues that you think might arise in your country or specific location (or that you know have arisen in the past) related to a rapid response team’s work?</a:t>
            </a:r>
          </a:p>
          <a:p>
            <a:endParaRPr lang="en-US" dirty="0"/>
          </a:p>
          <a:p>
            <a:r>
              <a:rPr lang="en-US" dirty="0"/>
              <a:t>How could these issues be addressed or mitigated? </a:t>
            </a: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24501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How to Work in a Team</a:t>
            </a:r>
          </a:p>
        </p:txBody>
      </p:sp>
      <p:sp>
        <p:nvSpPr>
          <p:cNvPr id="10243" name="Rectangle 3"/>
          <p:cNvSpPr>
            <a:spLocks noGrp="1" noChangeArrowheads="1"/>
          </p:cNvSpPr>
          <p:nvPr>
            <p:ph type="body" idx="1"/>
          </p:nvPr>
        </p:nvSpPr>
        <p:spPr>
          <a:xfrm>
            <a:off x="576943" y="1066800"/>
            <a:ext cx="8229600" cy="4875213"/>
          </a:xfrm>
        </p:spPr>
        <p:txBody>
          <a:bodyPr/>
          <a:lstStyle/>
          <a:p>
            <a:pPr marL="0" indent="0">
              <a:lnSpc>
                <a:spcPct val="80000"/>
              </a:lnSpc>
              <a:buFontTx/>
              <a:buNone/>
            </a:pPr>
            <a:endParaRPr lang="en-US" sz="2800" dirty="0"/>
          </a:p>
          <a:p>
            <a:pPr marL="0" indent="0">
              <a:lnSpc>
                <a:spcPct val="80000"/>
              </a:lnSpc>
              <a:buFontTx/>
              <a:buNone/>
            </a:pPr>
            <a:r>
              <a:rPr lang="en-US" sz="2800" dirty="0"/>
              <a:t>Conduct two levels of reporting:</a:t>
            </a:r>
          </a:p>
          <a:p>
            <a:pPr marL="0" indent="0">
              <a:lnSpc>
                <a:spcPct val="80000"/>
              </a:lnSpc>
              <a:buFontTx/>
              <a:buNone/>
            </a:pPr>
            <a:endParaRPr lang="en-US" sz="2800" dirty="0"/>
          </a:p>
          <a:p>
            <a:pPr marL="0" indent="0">
              <a:lnSpc>
                <a:spcPct val="80000"/>
              </a:lnSpc>
              <a:buNone/>
            </a:pPr>
            <a:r>
              <a:rPr lang="en-US" sz="2800" dirty="0"/>
              <a:t>1. All team functions will report their findings in a daily meeting</a:t>
            </a:r>
          </a:p>
          <a:p>
            <a:pPr marL="514350" indent="-514350">
              <a:lnSpc>
                <a:spcPct val="80000"/>
              </a:lnSpc>
              <a:buAutoNum type="arabicPeriod"/>
            </a:pPr>
            <a:endParaRPr lang="en-US" sz="2800" dirty="0"/>
          </a:p>
          <a:p>
            <a:pPr marL="0" indent="0">
              <a:lnSpc>
                <a:spcPct val="80000"/>
              </a:lnSpc>
              <a:buNone/>
            </a:pPr>
            <a:r>
              <a:rPr lang="en-US" sz="2800" dirty="0"/>
              <a:t>2.  Report to officials and international offices</a:t>
            </a:r>
          </a:p>
        </p:txBody>
      </p:sp>
    </p:spTree>
    <p:extLst>
      <p:ext uri="{BB962C8B-B14F-4D97-AF65-F5344CB8AC3E}">
        <p14:creationId xmlns:p14="http://schemas.microsoft.com/office/powerpoint/2010/main" val="235739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53988" y="-21963"/>
            <a:ext cx="8543418" cy="609791"/>
          </a:xfrm>
        </p:spPr>
        <p:txBody>
          <a:bodyPr>
            <a:noAutofit/>
          </a:bodyPr>
          <a:lstStyle/>
          <a:p>
            <a:r>
              <a:rPr lang="en-US" dirty="0"/>
              <a:t>Who is on the Team?</a:t>
            </a:r>
            <a:br>
              <a:rPr lang="en-US" dirty="0"/>
            </a:br>
            <a:r>
              <a:rPr lang="en-US" dirty="0"/>
              <a:t> (Team functions may differ by country)</a:t>
            </a:r>
          </a:p>
        </p:txBody>
      </p:sp>
      <p:sp>
        <p:nvSpPr>
          <p:cNvPr id="190467" name="Rectangle 3"/>
          <p:cNvSpPr>
            <a:spLocks noGrp="1" noChangeArrowheads="1"/>
          </p:cNvSpPr>
          <p:nvPr>
            <p:ph type="body" idx="1"/>
          </p:nvPr>
        </p:nvSpPr>
        <p:spPr>
          <a:xfrm>
            <a:off x="587829" y="920976"/>
            <a:ext cx="8229600" cy="4991100"/>
          </a:xfrm>
        </p:spPr>
        <p:txBody>
          <a:bodyPr>
            <a:normAutofit/>
          </a:bodyPr>
          <a:lstStyle/>
          <a:p>
            <a:pPr marL="609600" indent="-609600" algn="ctr">
              <a:lnSpc>
                <a:spcPct val="90000"/>
              </a:lnSpc>
              <a:buFontTx/>
              <a:buNone/>
            </a:pPr>
            <a:r>
              <a:rPr lang="en-US" dirty="0"/>
              <a:t>Core team roles:</a:t>
            </a:r>
          </a:p>
          <a:p>
            <a:pPr marL="609600" indent="-609600">
              <a:lnSpc>
                <a:spcPct val="90000"/>
              </a:lnSpc>
              <a:spcAft>
                <a:spcPct val="20000"/>
              </a:spcAft>
              <a:buFontTx/>
              <a:buAutoNum type="arabicPeriod"/>
            </a:pPr>
            <a:r>
              <a:rPr lang="en-US" sz="2800" dirty="0"/>
              <a:t>Team Leader</a:t>
            </a:r>
          </a:p>
          <a:p>
            <a:pPr marL="609600" indent="-609600">
              <a:lnSpc>
                <a:spcPct val="90000"/>
              </a:lnSpc>
              <a:spcAft>
                <a:spcPct val="20000"/>
              </a:spcAft>
              <a:buFontTx/>
              <a:buAutoNum type="arabicPeriod"/>
            </a:pPr>
            <a:r>
              <a:rPr lang="en-US" sz="2800" dirty="0"/>
              <a:t>Epidemiologist or Health Officer</a:t>
            </a:r>
          </a:p>
          <a:p>
            <a:pPr marL="609600" indent="-609600">
              <a:lnSpc>
                <a:spcPct val="90000"/>
              </a:lnSpc>
              <a:spcAft>
                <a:spcPct val="20000"/>
              </a:spcAft>
              <a:buFontTx/>
              <a:buAutoNum type="arabicPeriod"/>
            </a:pPr>
            <a:r>
              <a:rPr lang="en-US" sz="2800" dirty="0"/>
              <a:t>Hospital Clinical Officer</a:t>
            </a:r>
          </a:p>
          <a:p>
            <a:pPr marL="990600" lvl="1" indent="-533400">
              <a:lnSpc>
                <a:spcPct val="90000"/>
              </a:lnSpc>
              <a:spcAft>
                <a:spcPct val="20000"/>
              </a:spcAft>
              <a:buFontTx/>
              <a:buAutoNum type="alphaLcPeriod"/>
            </a:pPr>
            <a:r>
              <a:rPr lang="en-US" sz="2400" dirty="0"/>
              <a:t>Chief medical officer or other representative</a:t>
            </a:r>
          </a:p>
          <a:p>
            <a:pPr marL="990600" lvl="1" indent="-533400">
              <a:lnSpc>
                <a:spcPct val="90000"/>
              </a:lnSpc>
              <a:spcAft>
                <a:spcPct val="20000"/>
              </a:spcAft>
              <a:buFontTx/>
              <a:buAutoNum type="alphaLcPeriod"/>
            </a:pPr>
            <a:r>
              <a:rPr lang="en-US" sz="2400" dirty="0"/>
              <a:t>Senior hospital nurse</a:t>
            </a:r>
          </a:p>
          <a:p>
            <a:pPr marL="609600" indent="-609600">
              <a:lnSpc>
                <a:spcPct val="90000"/>
              </a:lnSpc>
              <a:spcAft>
                <a:spcPct val="20000"/>
              </a:spcAft>
              <a:buFontTx/>
              <a:buAutoNum type="arabicPeriod"/>
            </a:pPr>
            <a:r>
              <a:rPr lang="en-US" sz="2800" dirty="0"/>
              <a:t>Senior Laboratory Technician/Scientist</a:t>
            </a:r>
          </a:p>
          <a:p>
            <a:pPr marL="609600" indent="-609600">
              <a:lnSpc>
                <a:spcPct val="90000"/>
              </a:lnSpc>
              <a:spcAft>
                <a:spcPct val="20000"/>
              </a:spcAft>
              <a:buFontTx/>
              <a:buAutoNum type="arabicPeriod"/>
            </a:pPr>
            <a:r>
              <a:rPr lang="en-US" sz="2800" dirty="0"/>
              <a:t>Veterinarian or Animal Health Specialist</a:t>
            </a:r>
          </a:p>
          <a:p>
            <a:pPr marL="609600" indent="-609600">
              <a:lnSpc>
                <a:spcPct val="90000"/>
              </a:lnSpc>
              <a:spcAft>
                <a:spcPct val="20000"/>
              </a:spcAft>
              <a:buFontTx/>
              <a:buAutoNum type="arabicPeriod"/>
            </a:pPr>
            <a:r>
              <a:rPr lang="en-US" sz="2800" dirty="0"/>
              <a:t>Risk communications Specialist</a:t>
            </a:r>
          </a:p>
        </p:txBody>
      </p:sp>
      <p:sp>
        <p:nvSpPr>
          <p:cNvPr id="2" name="TextBox 1"/>
          <p:cNvSpPr txBox="1"/>
          <p:nvPr/>
        </p:nvSpPr>
        <p:spPr>
          <a:xfrm>
            <a:off x="1273628" y="5875892"/>
            <a:ext cx="5780314" cy="369332"/>
          </a:xfrm>
          <a:prstGeom prst="rect">
            <a:avLst/>
          </a:prstGeom>
          <a:noFill/>
        </p:spPr>
        <p:txBody>
          <a:bodyPr wrap="square" rtlCol="0">
            <a:spAutoFit/>
          </a:bodyPr>
          <a:lstStyle/>
          <a:p>
            <a:r>
              <a:rPr lang="en-US" b="1" i="1" dirty="0"/>
              <a:t>Note: Team functions may differ by country</a:t>
            </a:r>
          </a:p>
        </p:txBody>
      </p:sp>
    </p:spTree>
    <p:extLst>
      <p:ext uri="{BB962C8B-B14F-4D97-AF65-F5344CB8AC3E}">
        <p14:creationId xmlns:p14="http://schemas.microsoft.com/office/powerpoint/2010/main" val="348822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dirty="0"/>
              <a:t>Who is on the Team?</a:t>
            </a:r>
          </a:p>
        </p:txBody>
      </p:sp>
      <p:sp>
        <p:nvSpPr>
          <p:cNvPr id="192515" name="Rectangle 3"/>
          <p:cNvSpPr>
            <a:spLocks noGrp="1" noChangeArrowheads="1"/>
          </p:cNvSpPr>
          <p:nvPr>
            <p:ph type="body" idx="1"/>
          </p:nvPr>
        </p:nvSpPr>
        <p:spPr/>
        <p:txBody>
          <a:bodyPr>
            <a:normAutofit fontScale="77500" lnSpcReduction="20000"/>
          </a:bodyPr>
          <a:lstStyle/>
          <a:p>
            <a:pPr marL="609600" indent="-609600" algn="ctr">
              <a:lnSpc>
                <a:spcPct val="90000"/>
              </a:lnSpc>
              <a:buFontTx/>
              <a:buNone/>
            </a:pPr>
            <a:r>
              <a:rPr lang="en-US" sz="3600" dirty="0"/>
              <a:t>Expanded team functions:</a:t>
            </a:r>
          </a:p>
          <a:p>
            <a:pPr marL="609600" indent="-609600">
              <a:lnSpc>
                <a:spcPct val="90000"/>
              </a:lnSpc>
              <a:spcAft>
                <a:spcPct val="40000"/>
              </a:spcAft>
            </a:pPr>
            <a:endParaRPr lang="en-US" dirty="0"/>
          </a:p>
          <a:p>
            <a:pPr marL="609600" indent="-609600">
              <a:lnSpc>
                <a:spcPct val="90000"/>
              </a:lnSpc>
              <a:spcAft>
                <a:spcPct val="40000"/>
              </a:spcAft>
            </a:pPr>
            <a:r>
              <a:rPr lang="en-US" dirty="0"/>
              <a:t>Health Promotion Officer</a:t>
            </a:r>
          </a:p>
          <a:p>
            <a:pPr marL="609600" indent="-609600">
              <a:lnSpc>
                <a:spcPct val="90000"/>
              </a:lnSpc>
              <a:spcAft>
                <a:spcPct val="40000"/>
              </a:spcAft>
            </a:pPr>
            <a:r>
              <a:rPr lang="en-US" dirty="0"/>
              <a:t>Infection Control Officer</a:t>
            </a:r>
          </a:p>
          <a:p>
            <a:pPr marL="609600" indent="-609600">
              <a:lnSpc>
                <a:spcPct val="90000"/>
              </a:lnSpc>
              <a:spcAft>
                <a:spcPct val="40000"/>
              </a:spcAft>
            </a:pPr>
            <a:r>
              <a:rPr lang="en-US" dirty="0"/>
              <a:t>Logisticians / Administrators</a:t>
            </a:r>
          </a:p>
          <a:p>
            <a:pPr marL="609600" indent="-609600">
              <a:lnSpc>
                <a:spcPct val="90000"/>
              </a:lnSpc>
              <a:spcAft>
                <a:spcPct val="40000"/>
              </a:spcAft>
            </a:pPr>
            <a:r>
              <a:rPr lang="en-US" dirty="0"/>
              <a:t>Interviewers</a:t>
            </a:r>
          </a:p>
          <a:p>
            <a:pPr marL="609600" indent="-609600">
              <a:lnSpc>
                <a:spcPct val="90000"/>
              </a:lnSpc>
              <a:spcAft>
                <a:spcPct val="40000"/>
              </a:spcAft>
            </a:pPr>
            <a:r>
              <a:rPr lang="en-US" dirty="0"/>
              <a:t>Security Officer</a:t>
            </a:r>
          </a:p>
          <a:p>
            <a:pPr marL="609600" indent="-609600">
              <a:lnSpc>
                <a:spcPct val="90000"/>
              </a:lnSpc>
              <a:spcAft>
                <a:spcPct val="40000"/>
              </a:spcAft>
            </a:pPr>
            <a:r>
              <a:rPr lang="en-US" dirty="0"/>
              <a:t>Biosecurity Officer</a:t>
            </a:r>
          </a:p>
          <a:p>
            <a:pPr marL="609600" indent="-609600">
              <a:lnSpc>
                <a:spcPct val="90000"/>
              </a:lnSpc>
              <a:spcAft>
                <a:spcPct val="40000"/>
              </a:spcAft>
            </a:pPr>
            <a:r>
              <a:rPr lang="en-US" dirty="0"/>
              <a:t>One Health Officer or Environmental Health Officer</a:t>
            </a:r>
          </a:p>
          <a:p>
            <a:pPr marL="609600" indent="-609600">
              <a:lnSpc>
                <a:spcPct val="90000"/>
              </a:lnSpc>
              <a:spcAft>
                <a:spcPct val="40000"/>
              </a:spcAft>
            </a:pPr>
            <a:endParaRPr lang="en-US" dirty="0"/>
          </a:p>
          <a:p>
            <a:pPr marL="990600" lvl="1" indent="-533400">
              <a:lnSpc>
                <a:spcPct val="90000"/>
              </a:lnSpc>
            </a:pPr>
            <a:endParaRPr lang="en-US" dirty="0"/>
          </a:p>
        </p:txBody>
      </p:sp>
    </p:spTree>
    <p:extLst>
      <p:ext uri="{BB962C8B-B14F-4D97-AF65-F5344CB8AC3E}">
        <p14:creationId xmlns:p14="http://schemas.microsoft.com/office/powerpoint/2010/main" val="130724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310897" y="1797572"/>
            <a:ext cx="8229600" cy="5036522"/>
          </a:xfrm>
        </p:spPr>
        <p:txBody>
          <a:bodyPr>
            <a:normAutofit/>
          </a:bodyPr>
          <a:lstStyle/>
          <a:p>
            <a:pPr marL="0" indent="0">
              <a:buNone/>
            </a:pPr>
            <a:r>
              <a:rPr lang="en-US" dirty="0"/>
              <a:t>Which local people or groups </a:t>
            </a:r>
            <a:r>
              <a:rPr lang="en-US" b="1" dirty="0"/>
              <a:t>should be </a:t>
            </a:r>
            <a:r>
              <a:rPr lang="en-US" dirty="0"/>
              <a:t>engaged to ensure a timely multi-sectoral response to a novel influenza outbreak in your country?   </a:t>
            </a:r>
            <a:endParaRPr lang="en-US" dirty="0">
              <a:solidFill>
                <a:srgbClr val="FF0000"/>
              </a:solidFill>
            </a:endParaRPr>
          </a:p>
          <a:p>
            <a:pPr marL="457200" lvl="1" indent="0">
              <a:buNone/>
            </a:pPr>
            <a:endParaRPr lang="en-US" dirty="0">
              <a:solidFill>
                <a:srgbClr val="FF0000"/>
              </a:solidFill>
            </a:endParaRPr>
          </a:p>
          <a:p>
            <a:endParaRPr lang="en-US" dirty="0">
              <a:solidFill>
                <a:srgbClr val="FF0000"/>
              </a:solidFill>
            </a:endParaRPr>
          </a:p>
        </p:txBody>
      </p:sp>
      <p:pic>
        <p:nvPicPr>
          <p:cNvPr id="4" name="Picture 3">
            <a:extLst>
              <a:ext uri="{FF2B5EF4-FFF2-40B4-BE49-F238E27FC236}">
                <a16:creationId xmlns:a16="http://schemas.microsoft.com/office/drawing/2014/main" id="{259264C5-6A14-416A-B430-E811AC5CB442}"/>
              </a:ext>
            </a:extLst>
          </p:cNvPr>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48434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Core team roles</a:t>
            </a:r>
          </a:p>
        </p:txBody>
      </p:sp>
      <p:sp>
        <p:nvSpPr>
          <p:cNvPr id="4" name="Rectangle 3"/>
          <p:cNvSpPr/>
          <p:nvPr/>
        </p:nvSpPr>
        <p:spPr>
          <a:xfrm>
            <a:off x="7528560" y="1203960"/>
            <a:ext cx="838200" cy="807720"/>
          </a:xfrm>
          <a:prstGeom prst="rect">
            <a:avLst/>
          </a:prstGeom>
          <a:solidFill>
            <a:srgbClr val="4F52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15467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79425" y="0"/>
            <a:ext cx="8229600" cy="1143000"/>
          </a:xfrm>
        </p:spPr>
        <p:txBody>
          <a:bodyPr/>
          <a:lstStyle/>
          <a:p>
            <a:r>
              <a:rPr lang="en-US" dirty="0"/>
              <a:t>Team Leader</a:t>
            </a:r>
          </a:p>
        </p:txBody>
      </p:sp>
      <p:sp>
        <p:nvSpPr>
          <p:cNvPr id="253955" name="Rectangle 3"/>
          <p:cNvSpPr>
            <a:spLocks noGrp="1" noChangeArrowheads="1"/>
          </p:cNvSpPr>
          <p:nvPr>
            <p:ph type="body" idx="1"/>
          </p:nvPr>
        </p:nvSpPr>
        <p:spPr>
          <a:xfrm>
            <a:off x="457200" y="936172"/>
            <a:ext cx="8229600" cy="4910138"/>
          </a:xfrm>
        </p:spPr>
        <p:txBody>
          <a:bodyPr/>
          <a:lstStyle/>
          <a:p>
            <a:pPr marL="0" indent="0">
              <a:lnSpc>
                <a:spcPct val="80000"/>
              </a:lnSpc>
              <a:spcAft>
                <a:spcPct val="30000"/>
              </a:spcAft>
              <a:buNone/>
            </a:pPr>
            <a:r>
              <a:rPr lang="en-US" sz="2800" dirty="0"/>
              <a:t>Chief provincial health officer or other representative</a:t>
            </a:r>
          </a:p>
          <a:p>
            <a:pPr marL="685800" indent="-347663">
              <a:lnSpc>
                <a:spcPct val="80000"/>
              </a:lnSpc>
              <a:spcAft>
                <a:spcPct val="30000"/>
              </a:spcAft>
              <a:buFont typeface="Arial" panose="020B0604020202020204" pitchFamily="34" charset="0"/>
              <a:buChar char="–"/>
            </a:pPr>
            <a:r>
              <a:rPr lang="en-US" sz="2800" dirty="0"/>
              <a:t>Presents available information</a:t>
            </a:r>
          </a:p>
          <a:p>
            <a:pPr marL="685800" indent="-347663">
              <a:lnSpc>
                <a:spcPct val="80000"/>
              </a:lnSpc>
              <a:spcAft>
                <a:spcPct val="30000"/>
              </a:spcAft>
              <a:buFont typeface="Arial" panose="020B0604020202020204" pitchFamily="34" charset="0"/>
              <a:buChar char="–"/>
            </a:pPr>
            <a:r>
              <a:rPr lang="en-US" sz="2800" dirty="0"/>
              <a:t>Outlines investigation plans</a:t>
            </a:r>
          </a:p>
          <a:p>
            <a:pPr marL="685800" indent="-347663">
              <a:lnSpc>
                <a:spcPct val="80000"/>
              </a:lnSpc>
              <a:spcAft>
                <a:spcPct val="30000"/>
              </a:spcAft>
              <a:buFont typeface="Arial" panose="020B0604020202020204" pitchFamily="34" charset="0"/>
              <a:buChar char="–"/>
            </a:pPr>
            <a:r>
              <a:rPr lang="en-US" sz="2800" dirty="0"/>
              <a:t>Assigns roles and responsibilities </a:t>
            </a:r>
          </a:p>
          <a:p>
            <a:pPr marL="685800" indent="-347663">
              <a:lnSpc>
                <a:spcPct val="80000"/>
              </a:lnSpc>
              <a:spcAft>
                <a:spcPct val="30000"/>
              </a:spcAft>
              <a:buFont typeface="Arial" panose="020B0604020202020204" pitchFamily="34" charset="0"/>
              <a:buChar char="–"/>
            </a:pPr>
            <a:r>
              <a:rPr lang="en-US" sz="2800" dirty="0"/>
              <a:t>Oversees team function roles</a:t>
            </a:r>
          </a:p>
          <a:p>
            <a:pPr marL="685800" indent="-347663">
              <a:lnSpc>
                <a:spcPct val="80000"/>
              </a:lnSpc>
              <a:spcAft>
                <a:spcPct val="30000"/>
              </a:spcAft>
              <a:buFont typeface="Arial" panose="020B0604020202020204" pitchFamily="34" charset="0"/>
              <a:buChar char="–"/>
            </a:pPr>
            <a:r>
              <a:rPr lang="en-US" sz="2800" dirty="0"/>
              <a:t>Communicates with media </a:t>
            </a:r>
          </a:p>
          <a:p>
            <a:pPr marL="685800" indent="-347663">
              <a:lnSpc>
                <a:spcPct val="80000"/>
              </a:lnSpc>
              <a:spcAft>
                <a:spcPct val="30000"/>
              </a:spcAft>
              <a:buFont typeface="Arial" panose="020B0604020202020204" pitchFamily="34" charset="0"/>
              <a:buChar char="–"/>
            </a:pPr>
            <a:r>
              <a:rPr lang="en-US" altLang="ja-JP" sz="2800" dirty="0">
                <a:ea typeface="MS PGothic" panose="020B0600070205080204" pitchFamily="34" charset="-128"/>
              </a:rPr>
              <a:t>Conducts international reporting</a:t>
            </a:r>
          </a:p>
          <a:p>
            <a:pPr marL="685800" indent="-347663">
              <a:lnSpc>
                <a:spcPct val="80000"/>
              </a:lnSpc>
              <a:spcAft>
                <a:spcPct val="30000"/>
              </a:spcAft>
              <a:buFont typeface="Arial" panose="020B0604020202020204" pitchFamily="34" charset="0"/>
              <a:buChar char="–"/>
            </a:pPr>
            <a:r>
              <a:rPr lang="en-US" altLang="ja-JP" sz="2800" dirty="0">
                <a:ea typeface="MS PGothic" panose="020B0600070205080204" pitchFamily="34" charset="-128"/>
              </a:rPr>
              <a:t>Communicates with other officials</a:t>
            </a:r>
            <a:endParaRPr lang="en-US" sz="2800" dirty="0">
              <a:ea typeface="MS PGothic" panose="020B0600070205080204" pitchFamily="34" charset="-128"/>
            </a:endParaRPr>
          </a:p>
        </p:txBody>
      </p:sp>
    </p:spTree>
    <p:extLst>
      <p:ext uri="{BB962C8B-B14F-4D97-AF65-F5344CB8AC3E}">
        <p14:creationId xmlns:p14="http://schemas.microsoft.com/office/powerpoint/2010/main" val="201290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581025"/>
          </a:xfrm>
        </p:spPr>
        <p:txBody>
          <a:bodyPr/>
          <a:lstStyle/>
          <a:p>
            <a:r>
              <a:rPr lang="en-US" dirty="0"/>
              <a:t>Epidemiologist or Health Officer</a:t>
            </a:r>
          </a:p>
        </p:txBody>
      </p:sp>
      <p:sp>
        <p:nvSpPr>
          <p:cNvPr id="114691" name="Rectangle 3"/>
          <p:cNvSpPr>
            <a:spLocks noGrp="1" noChangeArrowheads="1"/>
          </p:cNvSpPr>
          <p:nvPr>
            <p:ph type="body" idx="1"/>
          </p:nvPr>
        </p:nvSpPr>
        <p:spPr>
          <a:xfrm>
            <a:off x="0" y="726141"/>
            <a:ext cx="9144000" cy="6131859"/>
          </a:xfrm>
        </p:spPr>
        <p:txBody>
          <a:bodyPr/>
          <a:lstStyle/>
          <a:p>
            <a:pPr marL="1033463" lvl="1" indent="-347663">
              <a:spcAft>
                <a:spcPct val="40000"/>
              </a:spcAft>
            </a:pPr>
            <a:r>
              <a:rPr lang="en-US" dirty="0"/>
              <a:t>Verifies the outbreak and determines etiology</a:t>
            </a:r>
          </a:p>
          <a:p>
            <a:pPr marL="1033463" lvl="1" indent="-347663">
              <a:spcAft>
                <a:spcPct val="40000"/>
              </a:spcAft>
            </a:pPr>
            <a:r>
              <a:rPr lang="en-US" dirty="0"/>
              <a:t>Communicates case definition</a:t>
            </a:r>
          </a:p>
          <a:p>
            <a:pPr marL="1033463" lvl="1" indent="-347663">
              <a:spcAft>
                <a:spcPct val="40000"/>
              </a:spcAft>
            </a:pPr>
            <a:r>
              <a:rPr lang="en-US" dirty="0"/>
              <a:t>Conducts case finding</a:t>
            </a:r>
          </a:p>
          <a:p>
            <a:pPr marL="1033463" lvl="1" indent="-347663">
              <a:spcAft>
                <a:spcPct val="40000"/>
              </a:spcAft>
            </a:pPr>
            <a:r>
              <a:rPr lang="en-GB" dirty="0"/>
              <a:t>Identifies risk factors</a:t>
            </a:r>
          </a:p>
          <a:p>
            <a:pPr marL="1033463" lvl="1" indent="-347663">
              <a:spcAft>
                <a:spcPct val="40000"/>
              </a:spcAft>
            </a:pPr>
            <a:r>
              <a:rPr lang="en-GB" dirty="0"/>
              <a:t>Identifies and coordinates control measures, including biosecurity measures if there is an animal outbreak</a:t>
            </a:r>
          </a:p>
          <a:p>
            <a:pPr marL="1033463" lvl="1" indent="-347663">
              <a:spcAft>
                <a:spcPct val="40000"/>
              </a:spcAft>
            </a:pPr>
            <a:r>
              <a:rPr lang="en-GB" dirty="0"/>
              <a:t>Institutes case management measures</a:t>
            </a:r>
          </a:p>
          <a:p>
            <a:pPr marL="1033463" lvl="1" indent="-347663">
              <a:spcAft>
                <a:spcPct val="40000"/>
              </a:spcAft>
            </a:pPr>
            <a:r>
              <a:rPr lang="en-US" dirty="0"/>
              <a:t>Supervises data collection and data analyses</a:t>
            </a:r>
          </a:p>
        </p:txBody>
      </p:sp>
    </p:spTree>
    <p:extLst>
      <p:ext uri="{BB962C8B-B14F-4D97-AF65-F5344CB8AC3E}">
        <p14:creationId xmlns:p14="http://schemas.microsoft.com/office/powerpoint/2010/main" val="412198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Clinicians</a:t>
            </a:r>
          </a:p>
        </p:txBody>
      </p:sp>
      <p:sp>
        <p:nvSpPr>
          <p:cNvPr id="116739" name="Rectangle 3"/>
          <p:cNvSpPr>
            <a:spLocks noGrp="1" noChangeArrowheads="1"/>
          </p:cNvSpPr>
          <p:nvPr>
            <p:ph type="body" idx="1"/>
          </p:nvPr>
        </p:nvSpPr>
        <p:spPr>
          <a:xfrm>
            <a:off x="467806" y="936243"/>
            <a:ext cx="8229600" cy="4918075"/>
          </a:xfrm>
        </p:spPr>
        <p:txBody>
          <a:bodyPr>
            <a:normAutofit/>
          </a:bodyPr>
          <a:lstStyle/>
          <a:p>
            <a:pPr>
              <a:lnSpc>
                <a:spcPct val="80000"/>
              </a:lnSpc>
              <a:buFontTx/>
              <a:buNone/>
            </a:pPr>
            <a:r>
              <a:rPr lang="en-US" dirty="0"/>
              <a:t>The chief hospital medical officer:</a:t>
            </a:r>
            <a:r>
              <a:rPr lang="en-US" sz="2800" dirty="0"/>
              <a:t> </a:t>
            </a:r>
          </a:p>
          <a:p>
            <a:pPr marL="804863">
              <a:lnSpc>
                <a:spcPct val="80000"/>
              </a:lnSpc>
              <a:buFont typeface="Arial" panose="020B0604020202020204" pitchFamily="34" charset="0"/>
              <a:buChar char="–"/>
            </a:pPr>
            <a:r>
              <a:rPr lang="en-US" sz="2800" dirty="0"/>
              <a:t>Advises and assists in managing patients</a:t>
            </a:r>
          </a:p>
          <a:p>
            <a:pPr marL="804863">
              <a:lnSpc>
                <a:spcPct val="80000"/>
              </a:lnSpc>
              <a:buFont typeface="Arial" panose="020B0604020202020204" pitchFamily="34" charset="0"/>
              <a:buChar char="–"/>
            </a:pPr>
            <a:r>
              <a:rPr lang="en-US" sz="2800" dirty="0"/>
              <a:t>Educates, implements, and supervises infection control measures</a:t>
            </a:r>
          </a:p>
          <a:p>
            <a:pPr marL="804863">
              <a:lnSpc>
                <a:spcPct val="80000"/>
              </a:lnSpc>
              <a:buFont typeface="Arial" panose="020B0604020202020204" pitchFamily="34" charset="0"/>
              <a:buChar char="–"/>
            </a:pPr>
            <a:r>
              <a:rPr lang="en-US" sz="2800" dirty="0"/>
              <a:t>Advises on area hospital bed capacity and medical capability</a:t>
            </a:r>
          </a:p>
          <a:p>
            <a:pPr>
              <a:lnSpc>
                <a:spcPct val="80000"/>
              </a:lnSpc>
            </a:pPr>
            <a:endParaRPr lang="en-US" sz="2800" dirty="0"/>
          </a:p>
          <a:p>
            <a:pPr>
              <a:lnSpc>
                <a:spcPct val="80000"/>
              </a:lnSpc>
              <a:buFontTx/>
              <a:buNone/>
            </a:pPr>
            <a:r>
              <a:rPr lang="en-US" dirty="0"/>
              <a:t>The senior hospital nurse</a:t>
            </a:r>
            <a:r>
              <a:rPr lang="en-US" sz="2800" dirty="0"/>
              <a:t>:</a:t>
            </a:r>
          </a:p>
          <a:p>
            <a:pPr marL="804863" indent="-347663">
              <a:lnSpc>
                <a:spcPct val="80000"/>
              </a:lnSpc>
              <a:buFont typeface="Arial" panose="020B0604020202020204" pitchFamily="34" charset="0"/>
              <a:buChar char="–"/>
            </a:pPr>
            <a:r>
              <a:rPr lang="en-US" sz="2800" dirty="0"/>
              <a:t>Advises and assists in collection of clinical 			specimens from cases/patients</a:t>
            </a:r>
          </a:p>
          <a:p>
            <a:pPr marL="804863" indent="-347663">
              <a:lnSpc>
                <a:spcPct val="80000"/>
              </a:lnSpc>
              <a:buFont typeface="Arial" panose="020B0604020202020204" pitchFamily="34" charset="0"/>
              <a:buChar char="–"/>
            </a:pPr>
            <a:r>
              <a:rPr lang="en-US" sz="2800" dirty="0"/>
              <a:t>Advises on infection control procedures</a:t>
            </a:r>
          </a:p>
        </p:txBody>
      </p:sp>
    </p:spTree>
    <p:extLst>
      <p:ext uri="{BB962C8B-B14F-4D97-AF65-F5344CB8AC3E}">
        <p14:creationId xmlns:p14="http://schemas.microsoft.com/office/powerpoint/2010/main" val="82004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Learning Objectives</a:t>
            </a:r>
          </a:p>
        </p:txBody>
      </p:sp>
      <p:sp>
        <p:nvSpPr>
          <p:cNvPr id="3075" name="Rectangle 3"/>
          <p:cNvSpPr>
            <a:spLocks noGrp="1" noChangeArrowheads="1"/>
          </p:cNvSpPr>
          <p:nvPr>
            <p:ph type="body" idx="1"/>
          </p:nvPr>
        </p:nvSpPr>
        <p:spPr/>
        <p:txBody>
          <a:bodyPr>
            <a:normAutofit/>
          </a:bodyPr>
          <a:lstStyle/>
          <a:p>
            <a:pPr>
              <a:lnSpc>
                <a:spcPct val="90000"/>
              </a:lnSpc>
            </a:pPr>
            <a:r>
              <a:rPr lang="en-US" sz="2800" dirty="0"/>
              <a:t>Recognize which team functions are needed</a:t>
            </a:r>
          </a:p>
          <a:p>
            <a:pPr>
              <a:lnSpc>
                <a:spcPct val="90000"/>
              </a:lnSpc>
            </a:pPr>
            <a:endParaRPr lang="en-US" sz="2800" dirty="0"/>
          </a:p>
          <a:p>
            <a:pPr>
              <a:lnSpc>
                <a:spcPct val="90000"/>
              </a:lnSpc>
            </a:pPr>
            <a:r>
              <a:rPr lang="en-US" sz="2800" dirty="0"/>
              <a:t>Understand the roles and responsibilities of each team function</a:t>
            </a:r>
          </a:p>
          <a:p>
            <a:pPr>
              <a:lnSpc>
                <a:spcPct val="90000"/>
              </a:lnSpc>
              <a:buFontTx/>
              <a:buNone/>
            </a:pPr>
            <a:endParaRPr lang="en-US" sz="2800" dirty="0"/>
          </a:p>
          <a:p>
            <a:pPr>
              <a:lnSpc>
                <a:spcPct val="90000"/>
              </a:lnSpc>
            </a:pPr>
            <a:r>
              <a:rPr lang="en-US" sz="2800" dirty="0"/>
              <a:t>Evaluate and know how to enhance coordination and communication among team functions</a:t>
            </a:r>
          </a:p>
          <a:p>
            <a:pPr>
              <a:lnSpc>
                <a:spcPct val="90000"/>
              </a:lnSpc>
              <a:buFontTx/>
              <a:buNone/>
            </a:pPr>
            <a:endParaRPr lang="en-US" sz="2800" dirty="0"/>
          </a:p>
          <a:p>
            <a:pPr>
              <a:lnSpc>
                <a:spcPct val="90000"/>
              </a:lnSpc>
            </a:pPr>
            <a:r>
              <a:rPr lang="en-US" sz="2800" dirty="0"/>
              <a:t>Recognize the standards of ethical conduct for case investigations</a:t>
            </a:r>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272543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79425" y="0"/>
            <a:ext cx="8229600" cy="1143000"/>
          </a:xfrm>
        </p:spPr>
        <p:txBody>
          <a:bodyPr/>
          <a:lstStyle/>
          <a:p>
            <a:r>
              <a:rPr lang="en-US" dirty="0"/>
              <a:t>Lab Technician or Scientist</a:t>
            </a:r>
          </a:p>
        </p:txBody>
      </p:sp>
      <p:sp>
        <p:nvSpPr>
          <p:cNvPr id="78851" name="Rectangle 3"/>
          <p:cNvSpPr>
            <a:spLocks noGrp="1" noChangeArrowheads="1"/>
          </p:cNvSpPr>
          <p:nvPr>
            <p:ph type="body" idx="1"/>
          </p:nvPr>
        </p:nvSpPr>
        <p:spPr>
          <a:xfrm>
            <a:off x="693738" y="788054"/>
            <a:ext cx="7993062" cy="5676245"/>
          </a:xfrm>
        </p:spPr>
        <p:txBody>
          <a:bodyPr>
            <a:normAutofit fontScale="92500" lnSpcReduction="20000"/>
          </a:bodyPr>
          <a:lstStyle/>
          <a:p>
            <a:pPr>
              <a:buFont typeface="Arial" panose="020B0604020202020204" pitchFamily="34" charset="0"/>
              <a:buChar char="–"/>
            </a:pPr>
            <a:r>
              <a:rPr lang="en-US" sz="2800" dirty="0"/>
              <a:t>Advise and assure proper specimen collection, transportation, and storage</a:t>
            </a:r>
          </a:p>
          <a:p>
            <a:pPr lvl="1"/>
            <a:endParaRPr lang="en-US" sz="2400" dirty="0"/>
          </a:p>
          <a:p>
            <a:pPr>
              <a:buFont typeface="Arial" panose="020B0604020202020204" pitchFamily="34" charset="0"/>
              <a:buChar char="–"/>
            </a:pPr>
            <a:r>
              <a:rPr lang="en-US" sz="2800" dirty="0"/>
              <a:t>Verify proper novel influenza laboratory diagnosis to help refine a case definition</a:t>
            </a:r>
          </a:p>
          <a:p>
            <a:pPr lvl="1"/>
            <a:endParaRPr lang="en-US" sz="2400" dirty="0"/>
          </a:p>
          <a:p>
            <a:pPr>
              <a:buFont typeface="Arial" panose="020B0604020202020204" pitchFamily="34" charset="0"/>
              <a:buChar char="–"/>
            </a:pPr>
            <a:r>
              <a:rPr lang="en-US" sz="2800" dirty="0"/>
              <a:t>Know area laboratory capability </a:t>
            </a:r>
          </a:p>
          <a:p>
            <a:pPr lvl="1"/>
            <a:endParaRPr lang="en-US" sz="2400" dirty="0"/>
          </a:p>
          <a:p>
            <a:pPr>
              <a:buFont typeface="Arial" panose="020B0604020202020204" pitchFamily="34" charset="0"/>
              <a:buChar char="–"/>
            </a:pPr>
            <a:r>
              <a:rPr lang="en-US" sz="2800" dirty="0"/>
              <a:t>Know or devise a plan for sharing specimens with national or WHO laboratories</a:t>
            </a:r>
          </a:p>
          <a:p>
            <a:pPr>
              <a:buFont typeface="Arial" panose="020B0604020202020204" pitchFamily="34" charset="0"/>
              <a:buChar char="–"/>
            </a:pPr>
            <a:endParaRPr lang="en-US" sz="2800" dirty="0"/>
          </a:p>
          <a:p>
            <a:pPr marL="0" indent="0">
              <a:buNone/>
            </a:pPr>
            <a:r>
              <a:rPr lang="en-US" sz="2800" dirty="0"/>
              <a:t>*</a:t>
            </a:r>
            <a:r>
              <a:rPr lang="en-US" dirty="0"/>
              <a:t>If an animal outbreak is occurring, an animal diagnostic laboratory representative or scientist will be needed.</a:t>
            </a:r>
          </a:p>
          <a:p>
            <a:pPr marL="0" indent="0">
              <a:buNone/>
            </a:pPr>
            <a:endParaRPr lang="en-US" sz="2800" dirty="0"/>
          </a:p>
        </p:txBody>
      </p:sp>
    </p:spTree>
    <p:extLst>
      <p:ext uri="{BB962C8B-B14F-4D97-AF65-F5344CB8AC3E}">
        <p14:creationId xmlns:p14="http://schemas.microsoft.com/office/powerpoint/2010/main" val="230778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06375" y="436563"/>
            <a:ext cx="8707438" cy="1143000"/>
          </a:xfrm>
        </p:spPr>
        <p:txBody>
          <a:bodyPr>
            <a:normAutofit fontScale="90000"/>
          </a:bodyPr>
          <a:lstStyle/>
          <a:p>
            <a:r>
              <a:rPr lang="en-US" sz="4000" dirty="0"/>
              <a:t>Veterinarian or </a:t>
            </a:r>
            <a:br>
              <a:rPr lang="en-US" sz="4000" dirty="0"/>
            </a:br>
            <a:r>
              <a:rPr lang="en-US" sz="4000" dirty="0"/>
              <a:t>Animal Health Specialist</a:t>
            </a:r>
          </a:p>
        </p:txBody>
      </p:sp>
      <p:sp>
        <p:nvSpPr>
          <p:cNvPr id="263171" name="Rectangle 3"/>
          <p:cNvSpPr>
            <a:spLocks noGrp="1" noChangeArrowheads="1"/>
          </p:cNvSpPr>
          <p:nvPr>
            <p:ph type="body" idx="1"/>
          </p:nvPr>
        </p:nvSpPr>
        <p:spPr>
          <a:xfrm>
            <a:off x="219075" y="1008063"/>
            <a:ext cx="8467725" cy="4676775"/>
          </a:xfrm>
        </p:spPr>
        <p:txBody>
          <a:bodyPr/>
          <a:lstStyle/>
          <a:p>
            <a:pPr marL="457200" lvl="1" indent="0">
              <a:spcAft>
                <a:spcPct val="40000"/>
              </a:spcAft>
              <a:buNone/>
            </a:pPr>
            <a:r>
              <a:rPr lang="en-US" dirty="0"/>
              <a:t>In liaison with agricultural and wildlife officials and other groups:</a:t>
            </a:r>
          </a:p>
          <a:p>
            <a:pPr marL="1143000" lvl="1">
              <a:spcAft>
                <a:spcPct val="40000"/>
              </a:spcAft>
            </a:pPr>
            <a:r>
              <a:rPr lang="en-US" dirty="0"/>
              <a:t>Provide expertise in bird or other animal reservoirs </a:t>
            </a:r>
          </a:p>
          <a:p>
            <a:pPr marL="1143000" lvl="1">
              <a:spcAft>
                <a:spcPct val="40000"/>
              </a:spcAft>
            </a:pPr>
            <a:r>
              <a:rPr lang="en-US" dirty="0"/>
              <a:t>Facilitate identification of infected and exposed birds and other animal populations</a:t>
            </a:r>
          </a:p>
          <a:p>
            <a:pPr marL="1143000" lvl="1">
              <a:spcAft>
                <a:spcPct val="40000"/>
              </a:spcAft>
            </a:pPr>
            <a:r>
              <a:rPr lang="en-US" dirty="0"/>
              <a:t>Advise and assist in measures of control of novel influenza in birds, other animals and humans </a:t>
            </a:r>
          </a:p>
        </p:txBody>
      </p:sp>
      <p:sp>
        <p:nvSpPr>
          <p:cNvPr id="6" name="Rectangle 2"/>
          <p:cNvSpPr txBox="1">
            <a:spLocks noChangeArrowheads="1"/>
          </p:cNvSpPr>
          <p:nvPr/>
        </p:nvSpPr>
        <p:spPr>
          <a:xfrm>
            <a:off x="479425" y="0"/>
            <a:ext cx="8229600" cy="1143000"/>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dirty="0"/>
              <a:t>Veterinarians and/or Biologists </a:t>
            </a:r>
          </a:p>
        </p:txBody>
      </p:sp>
    </p:spTree>
    <p:extLst>
      <p:ext uri="{BB962C8B-B14F-4D97-AF65-F5344CB8AC3E}">
        <p14:creationId xmlns:p14="http://schemas.microsoft.com/office/powerpoint/2010/main" val="3037011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310897" y="2153172"/>
            <a:ext cx="8229600" cy="4525963"/>
          </a:xfrm>
        </p:spPr>
        <p:txBody>
          <a:bodyPr>
            <a:normAutofit/>
          </a:bodyPr>
          <a:lstStyle/>
          <a:p>
            <a:pPr marL="0" indent="0">
              <a:buNone/>
            </a:pPr>
            <a:r>
              <a:rPr lang="en-US" dirty="0"/>
              <a:t>How well do you think people from the human side, animal side and agricultural side currently stay in touch and coordinate regarding influenza rapid response in your location/country? </a:t>
            </a:r>
          </a:p>
        </p:txBody>
      </p:sp>
      <p:pic>
        <p:nvPicPr>
          <p:cNvPr id="4" name="Picture 3">
            <a:extLst>
              <a:ext uri="{FF2B5EF4-FFF2-40B4-BE49-F238E27FC236}">
                <a16:creationId xmlns:a16="http://schemas.microsoft.com/office/drawing/2014/main" id="{20A392EC-54A3-47DB-B861-CD605F27CA8A}"/>
              </a:ext>
            </a:extLst>
          </p:cNvPr>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847996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3459" y="4271154"/>
            <a:ext cx="4303059" cy="1162051"/>
          </a:xfrm>
        </p:spPr>
        <p:txBody>
          <a:bodyPr>
            <a:normAutofit/>
          </a:bodyPr>
          <a:lstStyle/>
          <a:p>
            <a:r>
              <a:rPr lang="en-US" dirty="0"/>
              <a:t>Expanded team roles</a:t>
            </a:r>
          </a:p>
        </p:txBody>
      </p:sp>
      <p:sp>
        <p:nvSpPr>
          <p:cNvPr id="2" name="Rectangle 1"/>
          <p:cNvSpPr/>
          <p:nvPr/>
        </p:nvSpPr>
        <p:spPr>
          <a:xfrm>
            <a:off x="7482840" y="1188720"/>
            <a:ext cx="888274" cy="716280"/>
          </a:xfrm>
          <a:prstGeom prst="rect">
            <a:avLst/>
          </a:prstGeom>
          <a:solidFill>
            <a:srgbClr val="4F52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44666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0"/>
            <a:ext cx="8229600" cy="1143000"/>
          </a:xfrm>
        </p:spPr>
        <p:txBody>
          <a:bodyPr/>
          <a:lstStyle/>
          <a:p>
            <a:r>
              <a:rPr lang="en-US" dirty="0"/>
              <a:t>Expanded Team functions</a:t>
            </a:r>
          </a:p>
        </p:txBody>
      </p:sp>
      <p:sp>
        <p:nvSpPr>
          <p:cNvPr id="210947" name="Rectangle 3"/>
          <p:cNvSpPr>
            <a:spLocks noGrp="1" noChangeArrowheads="1"/>
          </p:cNvSpPr>
          <p:nvPr>
            <p:ph type="body" idx="1"/>
          </p:nvPr>
        </p:nvSpPr>
        <p:spPr>
          <a:xfrm>
            <a:off x="457200" y="1012371"/>
            <a:ext cx="8229600" cy="4887913"/>
          </a:xfrm>
        </p:spPr>
        <p:txBody>
          <a:bodyPr/>
          <a:lstStyle/>
          <a:p>
            <a:pPr>
              <a:buFontTx/>
              <a:buNone/>
            </a:pPr>
            <a:r>
              <a:rPr lang="en-US" dirty="0"/>
              <a:t>Logistician</a:t>
            </a:r>
          </a:p>
          <a:p>
            <a:pPr lvl="1">
              <a:spcAft>
                <a:spcPct val="30000"/>
              </a:spcAft>
            </a:pPr>
            <a:r>
              <a:rPr lang="en-US" dirty="0"/>
              <a:t>Administrator / Operations Manager</a:t>
            </a:r>
          </a:p>
          <a:p>
            <a:pPr lvl="1">
              <a:spcAft>
                <a:spcPct val="30000"/>
              </a:spcAft>
            </a:pPr>
            <a:r>
              <a:rPr lang="en-US" dirty="0"/>
              <a:t>Manage supplies </a:t>
            </a:r>
          </a:p>
          <a:p>
            <a:pPr lvl="1">
              <a:spcAft>
                <a:spcPct val="30000"/>
              </a:spcAft>
            </a:pPr>
            <a:r>
              <a:rPr lang="en-US" dirty="0"/>
              <a:t>Work with security officer</a:t>
            </a:r>
          </a:p>
          <a:p>
            <a:pPr lvl="1">
              <a:spcAft>
                <a:spcPct val="30000"/>
              </a:spcAft>
            </a:pPr>
            <a:r>
              <a:rPr lang="en-US" dirty="0"/>
              <a:t>Monitor finances</a:t>
            </a:r>
          </a:p>
          <a:p>
            <a:pPr lvl="1">
              <a:spcAft>
                <a:spcPct val="30000"/>
              </a:spcAft>
            </a:pPr>
            <a:r>
              <a:rPr lang="en-US" dirty="0"/>
              <a:t>Arrange transportation</a:t>
            </a:r>
          </a:p>
          <a:p>
            <a:pPr lvl="1">
              <a:spcAft>
                <a:spcPct val="30000"/>
              </a:spcAft>
            </a:pPr>
            <a:r>
              <a:rPr lang="en-US" dirty="0"/>
              <a:t>Monitor communications</a:t>
            </a:r>
          </a:p>
        </p:txBody>
      </p:sp>
    </p:spTree>
    <p:extLst>
      <p:ext uri="{BB962C8B-B14F-4D97-AF65-F5344CB8AC3E}">
        <p14:creationId xmlns:p14="http://schemas.microsoft.com/office/powerpoint/2010/main" val="283353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0638"/>
            <a:ext cx="8229600" cy="1143001"/>
          </a:xfrm>
        </p:spPr>
        <p:txBody>
          <a:bodyPr/>
          <a:lstStyle/>
          <a:p>
            <a:r>
              <a:rPr lang="en-US" dirty="0"/>
              <a:t>Expanded Team functions</a:t>
            </a:r>
          </a:p>
        </p:txBody>
      </p:sp>
      <p:sp>
        <p:nvSpPr>
          <p:cNvPr id="212995" name="Rectangle 3"/>
          <p:cNvSpPr>
            <a:spLocks noGrp="1" noChangeArrowheads="1"/>
          </p:cNvSpPr>
          <p:nvPr>
            <p:ph type="body" idx="1"/>
          </p:nvPr>
        </p:nvSpPr>
        <p:spPr>
          <a:xfrm>
            <a:off x="457200" y="606425"/>
            <a:ext cx="8132763" cy="6035675"/>
          </a:xfrm>
        </p:spPr>
        <p:txBody>
          <a:bodyPr>
            <a:normAutofit fontScale="92500" lnSpcReduction="10000"/>
          </a:bodyPr>
          <a:lstStyle/>
          <a:p>
            <a:pPr lvl="1">
              <a:lnSpc>
                <a:spcPct val="80000"/>
              </a:lnSpc>
              <a:buFontTx/>
              <a:buNone/>
            </a:pPr>
            <a:endParaRPr lang="en-US" sz="1400" dirty="0"/>
          </a:p>
          <a:p>
            <a:pPr>
              <a:lnSpc>
                <a:spcPct val="80000"/>
              </a:lnSpc>
            </a:pPr>
            <a:r>
              <a:rPr lang="en-US" sz="2800" dirty="0"/>
              <a:t>Interviewers</a:t>
            </a:r>
            <a:r>
              <a:rPr lang="en-US" sz="2800" dirty="0">
                <a:solidFill>
                  <a:schemeClr val="folHlink"/>
                </a:solidFill>
              </a:rPr>
              <a:t> </a:t>
            </a:r>
          </a:p>
          <a:p>
            <a:pPr lvl="1">
              <a:lnSpc>
                <a:spcPct val="80000"/>
              </a:lnSpc>
            </a:pPr>
            <a:r>
              <a:rPr lang="en-US" dirty="0"/>
              <a:t>Interview patients, potential cases, doctors, veterinarians, animal owners/producers, biologists</a:t>
            </a:r>
          </a:p>
          <a:p>
            <a:pPr lvl="1">
              <a:lnSpc>
                <a:spcPct val="80000"/>
              </a:lnSpc>
            </a:pPr>
            <a:r>
              <a:rPr lang="en-US" dirty="0"/>
              <a:t>Collect data, either in person or by phone</a:t>
            </a:r>
          </a:p>
          <a:p>
            <a:pPr lvl="1">
              <a:lnSpc>
                <a:spcPct val="80000"/>
              </a:lnSpc>
            </a:pPr>
            <a:endParaRPr lang="en-US" dirty="0"/>
          </a:p>
          <a:p>
            <a:pPr>
              <a:lnSpc>
                <a:spcPct val="80000"/>
              </a:lnSpc>
              <a:buFontTx/>
              <a:buNone/>
            </a:pPr>
            <a:endParaRPr lang="en-US" sz="2800" dirty="0"/>
          </a:p>
          <a:p>
            <a:pPr>
              <a:lnSpc>
                <a:spcPct val="80000"/>
              </a:lnSpc>
            </a:pPr>
            <a:r>
              <a:rPr lang="en-US" sz="2800" dirty="0"/>
              <a:t>Infection Control Officer</a:t>
            </a:r>
          </a:p>
          <a:p>
            <a:pPr lvl="1">
              <a:lnSpc>
                <a:spcPct val="80000"/>
              </a:lnSpc>
            </a:pPr>
            <a:r>
              <a:rPr lang="en-US" dirty="0"/>
              <a:t>Oversees use and distribution of PPE, decontamination processes, </a:t>
            </a:r>
          </a:p>
          <a:p>
            <a:pPr lvl="1">
              <a:lnSpc>
                <a:spcPct val="80000"/>
              </a:lnSpc>
            </a:pPr>
            <a:r>
              <a:rPr lang="en-US" dirty="0"/>
              <a:t>Advises health units on proper infection control </a:t>
            </a:r>
          </a:p>
          <a:p>
            <a:pPr lvl="1">
              <a:lnSpc>
                <a:spcPct val="80000"/>
              </a:lnSpc>
            </a:pPr>
            <a:endParaRPr lang="en-US" dirty="0"/>
          </a:p>
          <a:p>
            <a:pPr lvl="1">
              <a:lnSpc>
                <a:spcPct val="80000"/>
              </a:lnSpc>
            </a:pPr>
            <a:endParaRPr lang="en-US" dirty="0"/>
          </a:p>
          <a:p>
            <a:pPr>
              <a:lnSpc>
                <a:spcPct val="80000"/>
              </a:lnSpc>
            </a:pPr>
            <a:r>
              <a:rPr lang="en-US" sz="2800" dirty="0"/>
              <a:t>Security Officer and/or Operations Manager</a:t>
            </a:r>
          </a:p>
          <a:p>
            <a:pPr lvl="1">
              <a:lnSpc>
                <a:spcPct val="80000"/>
              </a:lnSpc>
            </a:pPr>
            <a:r>
              <a:rPr lang="en-US" dirty="0"/>
              <a:t>Work on security issues</a:t>
            </a:r>
            <a:endParaRPr lang="en-US" dirty="0">
              <a:solidFill>
                <a:schemeClr val="folHlink"/>
              </a:solidFill>
            </a:endParaRPr>
          </a:p>
          <a:p>
            <a:pPr marL="457200" lvl="1" indent="0">
              <a:lnSpc>
                <a:spcPct val="80000"/>
              </a:lnSpc>
              <a:buNone/>
            </a:pPr>
            <a:r>
              <a:rPr lang="en-US" dirty="0">
                <a:solidFill>
                  <a:schemeClr val="folHlink"/>
                </a:solidFill>
              </a:rPr>
              <a:t>  </a:t>
            </a:r>
            <a:endParaRPr lang="en-US" sz="1400" dirty="0"/>
          </a:p>
        </p:txBody>
      </p:sp>
    </p:spTree>
    <p:extLst>
      <p:ext uri="{BB962C8B-B14F-4D97-AF65-F5344CB8AC3E}">
        <p14:creationId xmlns:p14="http://schemas.microsoft.com/office/powerpoint/2010/main" val="350092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0638"/>
            <a:ext cx="8229600" cy="1143001"/>
          </a:xfrm>
        </p:spPr>
        <p:txBody>
          <a:bodyPr/>
          <a:lstStyle/>
          <a:p>
            <a:r>
              <a:rPr lang="en-US" dirty="0"/>
              <a:t>Expanded Team functions</a:t>
            </a:r>
          </a:p>
        </p:txBody>
      </p:sp>
      <p:sp>
        <p:nvSpPr>
          <p:cNvPr id="212995" name="Rectangle 3"/>
          <p:cNvSpPr>
            <a:spLocks noGrp="1" noChangeArrowheads="1"/>
          </p:cNvSpPr>
          <p:nvPr>
            <p:ph type="body" idx="1"/>
          </p:nvPr>
        </p:nvSpPr>
        <p:spPr>
          <a:xfrm>
            <a:off x="457200" y="606425"/>
            <a:ext cx="8132763" cy="5876925"/>
          </a:xfrm>
        </p:spPr>
        <p:txBody>
          <a:bodyPr/>
          <a:lstStyle/>
          <a:p>
            <a:pPr marL="0" indent="0">
              <a:lnSpc>
                <a:spcPct val="80000"/>
              </a:lnSpc>
              <a:buNone/>
            </a:pPr>
            <a:endParaRPr lang="en-US" sz="2800" dirty="0">
              <a:solidFill>
                <a:schemeClr val="folHlink"/>
              </a:solidFill>
            </a:endParaRPr>
          </a:p>
          <a:p>
            <a:pPr>
              <a:lnSpc>
                <a:spcPct val="80000"/>
              </a:lnSpc>
            </a:pPr>
            <a:r>
              <a:rPr lang="en-US" sz="2800" dirty="0"/>
              <a:t>Biosecurity Officer</a:t>
            </a:r>
          </a:p>
          <a:p>
            <a:pPr lvl="1">
              <a:lnSpc>
                <a:spcPct val="80000"/>
              </a:lnSpc>
            </a:pPr>
            <a:r>
              <a:rPr lang="en-US" dirty="0"/>
              <a:t>Plans and oversees animal movement and animal control and prevention of disease spread between farms, markets, etc.</a:t>
            </a:r>
          </a:p>
          <a:p>
            <a:pPr marL="0" indent="0">
              <a:lnSpc>
                <a:spcPct val="80000"/>
              </a:lnSpc>
              <a:buNone/>
            </a:pPr>
            <a:endParaRPr lang="en-US" sz="2800" dirty="0"/>
          </a:p>
          <a:p>
            <a:pPr>
              <a:lnSpc>
                <a:spcPct val="80000"/>
              </a:lnSpc>
            </a:pPr>
            <a:r>
              <a:rPr lang="en-US" sz="2800" dirty="0"/>
              <a:t>One Health Officer</a:t>
            </a:r>
          </a:p>
          <a:p>
            <a:pPr lvl="1">
              <a:lnSpc>
                <a:spcPct val="80000"/>
              </a:lnSpc>
            </a:pPr>
            <a:r>
              <a:rPr lang="en-US" dirty="0"/>
              <a:t>Makes sure that the human side, animal/veterinary side, and agricultural side of the outbreak and response are all being considered</a:t>
            </a:r>
            <a:endParaRPr lang="en-US" sz="2800" dirty="0"/>
          </a:p>
        </p:txBody>
      </p:sp>
      <p:pic>
        <p:nvPicPr>
          <p:cNvPr id="3" name="Picture 2">
            <a:extLst>
              <a:ext uri="{FF2B5EF4-FFF2-40B4-BE49-F238E27FC236}">
                <a16:creationId xmlns:a16="http://schemas.microsoft.com/office/drawing/2014/main" id="{FA10B70B-ACBD-46D6-BCA2-3940B5901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532" y="4661523"/>
            <a:ext cx="2996443" cy="1994775"/>
          </a:xfrm>
          <a:prstGeom prst="rect">
            <a:avLst/>
          </a:prstGeom>
        </p:spPr>
      </p:pic>
    </p:spTree>
    <p:extLst>
      <p:ext uri="{BB962C8B-B14F-4D97-AF65-F5344CB8AC3E}">
        <p14:creationId xmlns:p14="http://schemas.microsoft.com/office/powerpoint/2010/main" val="337188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10897" y="33280"/>
            <a:ext cx="8543418" cy="567298"/>
          </a:xfrm>
        </p:spPr>
        <p:txBody>
          <a:bodyPr>
            <a:normAutofit fontScale="90000"/>
          </a:bodyPr>
          <a:lstStyle/>
          <a:p>
            <a:r>
              <a:rPr lang="en-US" sz="2700" dirty="0"/>
              <a:t>Team Composition is Country-Specific</a:t>
            </a:r>
            <a:br>
              <a:rPr lang="en-US" sz="4000" dirty="0"/>
            </a:br>
            <a:r>
              <a:rPr lang="en-US" sz="4000" dirty="0"/>
              <a:t>Country-Specific</a:t>
            </a:r>
          </a:p>
        </p:txBody>
      </p:sp>
      <p:sp>
        <p:nvSpPr>
          <p:cNvPr id="221187" name="Rectangle 3"/>
          <p:cNvSpPr>
            <a:spLocks noGrp="1" noChangeArrowheads="1"/>
          </p:cNvSpPr>
          <p:nvPr>
            <p:ph type="body" idx="1"/>
          </p:nvPr>
        </p:nvSpPr>
        <p:spPr/>
        <p:txBody>
          <a:bodyPr/>
          <a:lstStyle/>
          <a:p>
            <a:pPr>
              <a:lnSpc>
                <a:spcPct val="90000"/>
              </a:lnSpc>
            </a:pPr>
            <a:r>
              <a:rPr lang="en-US" dirty="0"/>
              <a:t>In practice, teams will reflect your country’s:</a:t>
            </a:r>
          </a:p>
          <a:p>
            <a:pPr lvl="1">
              <a:lnSpc>
                <a:spcPct val="90000"/>
              </a:lnSpc>
            </a:pPr>
            <a:r>
              <a:rPr lang="en-US" dirty="0"/>
              <a:t>Capacity (human resources)</a:t>
            </a:r>
          </a:p>
          <a:p>
            <a:pPr lvl="1">
              <a:lnSpc>
                <a:spcPct val="90000"/>
              </a:lnSpc>
            </a:pPr>
            <a:r>
              <a:rPr lang="en-US" dirty="0"/>
              <a:t>Organization of governmental public health, animal health and agriculture</a:t>
            </a:r>
          </a:p>
          <a:p>
            <a:pPr lvl="1">
              <a:lnSpc>
                <a:spcPct val="90000"/>
              </a:lnSpc>
            </a:pPr>
            <a:r>
              <a:rPr lang="en-US" dirty="0"/>
              <a:t>Circumstances of investigation</a:t>
            </a:r>
          </a:p>
          <a:p>
            <a:pPr>
              <a:lnSpc>
                <a:spcPct val="90000"/>
              </a:lnSpc>
            </a:pPr>
            <a:endParaRPr lang="en-US" dirty="0"/>
          </a:p>
          <a:p>
            <a:pPr>
              <a:lnSpc>
                <a:spcPct val="90000"/>
              </a:lnSpc>
            </a:pPr>
            <a:r>
              <a:rPr lang="en-US" dirty="0"/>
              <a:t>Knowledge and skills of team functions is critical</a:t>
            </a:r>
          </a:p>
        </p:txBody>
      </p:sp>
    </p:spTree>
    <p:extLst>
      <p:ext uri="{BB962C8B-B14F-4D97-AF65-F5344CB8AC3E}">
        <p14:creationId xmlns:p14="http://schemas.microsoft.com/office/powerpoint/2010/main" val="196089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Enhancing coordination and communication among </a:t>
            </a:r>
            <a:br>
              <a:rPr lang="en-US" dirty="0"/>
            </a:br>
            <a:r>
              <a:rPr lang="en-US" dirty="0"/>
              <a:t>team functions</a:t>
            </a:r>
          </a:p>
        </p:txBody>
      </p:sp>
      <p:sp>
        <p:nvSpPr>
          <p:cNvPr id="4" name="Rectangle 3"/>
          <p:cNvSpPr/>
          <p:nvPr/>
        </p:nvSpPr>
        <p:spPr>
          <a:xfrm>
            <a:off x="7528560" y="1188720"/>
            <a:ext cx="838200" cy="807720"/>
          </a:xfrm>
          <a:prstGeom prst="rect">
            <a:avLst/>
          </a:prstGeom>
          <a:solidFill>
            <a:srgbClr val="4F52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3225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4000" dirty="0"/>
              <a:t>Effective Coordination </a:t>
            </a:r>
          </a:p>
        </p:txBody>
      </p:sp>
      <p:sp>
        <p:nvSpPr>
          <p:cNvPr id="171012" name="Rectangle 4"/>
          <p:cNvSpPr>
            <a:spLocks noGrp="1" noChangeArrowheads="1"/>
          </p:cNvSpPr>
          <p:nvPr>
            <p:ph type="body" sz="half" idx="1"/>
          </p:nvPr>
        </p:nvSpPr>
        <p:spPr>
          <a:xfrm>
            <a:off x="533400" y="1670050"/>
            <a:ext cx="8323263" cy="4525963"/>
          </a:xfrm>
        </p:spPr>
        <p:txBody>
          <a:bodyPr/>
          <a:lstStyle/>
          <a:p>
            <a:r>
              <a:rPr lang="en-US" sz="2800" dirty="0">
                <a:latin typeface="+mn-lt"/>
              </a:rPr>
              <a:t>With government departments</a:t>
            </a:r>
          </a:p>
          <a:p>
            <a:r>
              <a:rPr lang="en-US" sz="2800" dirty="0">
                <a:latin typeface="+mn-lt"/>
              </a:rPr>
              <a:t>With international teams</a:t>
            </a:r>
          </a:p>
          <a:p>
            <a:r>
              <a:rPr lang="en-US" sz="2800" dirty="0">
                <a:latin typeface="+mn-lt"/>
              </a:rPr>
              <a:t>With local authorities</a:t>
            </a:r>
          </a:p>
          <a:p>
            <a:r>
              <a:rPr lang="en-US" sz="2800" dirty="0">
                <a:latin typeface="+mn-lt"/>
              </a:rPr>
              <a:t>With team functions</a:t>
            </a:r>
          </a:p>
          <a:p>
            <a:pPr lvl="1"/>
            <a:r>
              <a:rPr lang="en-US" sz="2400" dirty="0">
                <a:latin typeface="+mn-lt"/>
              </a:rPr>
              <a:t>Communicate</a:t>
            </a:r>
          </a:p>
          <a:p>
            <a:pPr lvl="1"/>
            <a:r>
              <a:rPr lang="en-US" sz="2400" dirty="0">
                <a:latin typeface="+mn-lt"/>
              </a:rPr>
              <a:t>Delegate</a:t>
            </a:r>
          </a:p>
          <a:p>
            <a:pPr lvl="1"/>
            <a:r>
              <a:rPr lang="en-US" sz="2400" dirty="0">
                <a:latin typeface="+mn-lt"/>
              </a:rPr>
              <a:t>Establish clear lines of responsibilities</a:t>
            </a:r>
          </a:p>
          <a:p>
            <a:pPr lvl="1"/>
            <a:r>
              <a:rPr lang="en-US" sz="2400" dirty="0">
                <a:latin typeface="+mn-lt"/>
              </a:rPr>
              <a:t>Stress management strategies</a:t>
            </a:r>
          </a:p>
        </p:txBody>
      </p:sp>
    </p:spTree>
    <p:extLst>
      <p:ext uri="{BB962C8B-B14F-4D97-AF65-F5344CB8AC3E}">
        <p14:creationId xmlns:p14="http://schemas.microsoft.com/office/powerpoint/2010/main" val="69061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1267" y="0"/>
            <a:ext cx="8229600" cy="459694"/>
          </a:xfrm>
        </p:spPr>
        <p:txBody>
          <a:bodyPr/>
          <a:lstStyle/>
          <a:p>
            <a:r>
              <a:rPr lang="en-US" dirty="0"/>
              <a:t>Session Overview</a:t>
            </a:r>
          </a:p>
        </p:txBody>
      </p:sp>
      <p:sp>
        <p:nvSpPr>
          <p:cNvPr id="187395" name="Rectangle 3"/>
          <p:cNvSpPr>
            <a:spLocks noGrp="1" noChangeArrowheads="1"/>
          </p:cNvSpPr>
          <p:nvPr>
            <p:ph type="body" idx="1"/>
          </p:nvPr>
        </p:nvSpPr>
        <p:spPr>
          <a:xfrm>
            <a:off x="457200" y="825274"/>
            <a:ext cx="8229600" cy="4567237"/>
          </a:xfrm>
        </p:spPr>
        <p:txBody>
          <a:bodyPr>
            <a:normAutofit lnSpcReduction="10000"/>
          </a:bodyPr>
          <a:lstStyle/>
          <a:p>
            <a:pPr marL="231775" indent="-231775">
              <a:lnSpc>
                <a:spcPct val="90000"/>
              </a:lnSpc>
            </a:pPr>
            <a:r>
              <a:rPr lang="en-US" sz="2800" dirty="0"/>
              <a:t>Rapid Response Team (RRT)</a:t>
            </a:r>
          </a:p>
          <a:p>
            <a:pPr marL="231775" indent="-231775">
              <a:lnSpc>
                <a:spcPct val="90000"/>
              </a:lnSpc>
            </a:pPr>
            <a:endParaRPr lang="en-US" sz="2800" dirty="0"/>
          </a:p>
          <a:p>
            <a:pPr marL="231775" indent="-231775">
              <a:lnSpc>
                <a:spcPct val="90000"/>
              </a:lnSpc>
            </a:pPr>
            <a:r>
              <a:rPr lang="en-US" sz="2800" dirty="0"/>
              <a:t>Roles and responsibilities of each team function</a:t>
            </a:r>
          </a:p>
          <a:p>
            <a:pPr marL="231775" indent="-231775">
              <a:lnSpc>
                <a:spcPct val="90000"/>
              </a:lnSpc>
            </a:pPr>
            <a:endParaRPr lang="en-US" sz="2800" dirty="0"/>
          </a:p>
          <a:p>
            <a:pPr marL="231775" indent="-231775">
              <a:lnSpc>
                <a:spcPct val="90000"/>
              </a:lnSpc>
            </a:pPr>
            <a:r>
              <a:rPr lang="en-US" sz="2800" dirty="0"/>
              <a:t>Coordination and communication among team functions</a:t>
            </a:r>
          </a:p>
          <a:p>
            <a:pPr marL="231775" indent="-231775">
              <a:lnSpc>
                <a:spcPct val="90000"/>
              </a:lnSpc>
            </a:pPr>
            <a:endParaRPr lang="en-US" sz="2800" dirty="0"/>
          </a:p>
          <a:p>
            <a:pPr marL="231775" indent="-231775">
              <a:lnSpc>
                <a:spcPct val="90000"/>
              </a:lnSpc>
            </a:pPr>
            <a:r>
              <a:rPr lang="en-US" sz="2800" dirty="0"/>
              <a:t>Standards of ethical conduct for case investigations</a:t>
            </a:r>
          </a:p>
          <a:p>
            <a:pPr marL="231775" indent="-231775">
              <a:lnSpc>
                <a:spcPct val="90000"/>
              </a:lnSpc>
            </a:pPr>
            <a:endParaRPr lang="en-US" sz="2800" dirty="0"/>
          </a:p>
          <a:p>
            <a:pPr marL="231775" indent="-231775">
              <a:lnSpc>
                <a:spcPct val="90000"/>
              </a:lnSpc>
            </a:pPr>
            <a:r>
              <a:rPr lang="en-US" sz="2800" dirty="0"/>
              <a:t>Group activities</a:t>
            </a:r>
          </a:p>
        </p:txBody>
      </p:sp>
    </p:spTree>
    <p:extLst>
      <p:ext uri="{BB962C8B-B14F-4D97-AF65-F5344CB8AC3E}">
        <p14:creationId xmlns:p14="http://schemas.microsoft.com/office/powerpoint/2010/main" val="380474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a:bodyPr>
          <a:lstStyle/>
          <a:p>
            <a:r>
              <a:rPr lang="en-US" sz="2200" dirty="0"/>
              <a:t>Coordination with Government </a:t>
            </a:r>
            <a:r>
              <a:rPr lang="en-US" dirty="0"/>
              <a:t>Departments</a:t>
            </a:r>
          </a:p>
        </p:txBody>
      </p:sp>
      <p:sp>
        <p:nvSpPr>
          <p:cNvPr id="275459" name="Rectangle 3"/>
          <p:cNvSpPr>
            <a:spLocks noGrp="1" noChangeArrowheads="1"/>
          </p:cNvSpPr>
          <p:nvPr>
            <p:ph type="body" idx="1"/>
          </p:nvPr>
        </p:nvSpPr>
        <p:spPr>
          <a:xfrm>
            <a:off x="467806" y="1221921"/>
            <a:ext cx="8229600" cy="3121025"/>
          </a:xfrm>
        </p:spPr>
        <p:txBody>
          <a:bodyPr/>
          <a:lstStyle/>
          <a:p>
            <a:r>
              <a:rPr lang="en-US" dirty="0"/>
              <a:t>Avian and pandemic influenza response is multi-sectoral</a:t>
            </a:r>
          </a:p>
          <a:p>
            <a:r>
              <a:rPr lang="en-US" dirty="0"/>
              <a:t>RRT functions come from different government departments</a:t>
            </a:r>
          </a:p>
          <a:p>
            <a:r>
              <a:rPr lang="en-US" dirty="0"/>
              <a:t>Keep all departments informed and involved </a:t>
            </a:r>
          </a:p>
        </p:txBody>
      </p:sp>
    </p:spTree>
    <p:extLst>
      <p:ext uri="{BB962C8B-B14F-4D97-AF65-F5344CB8AC3E}">
        <p14:creationId xmlns:p14="http://schemas.microsoft.com/office/powerpoint/2010/main" val="179526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310897" y="1975372"/>
            <a:ext cx="8229600" cy="4525963"/>
          </a:xfrm>
        </p:spPr>
        <p:txBody>
          <a:bodyPr/>
          <a:lstStyle/>
          <a:p>
            <a:pPr marL="0" indent="0">
              <a:buNone/>
            </a:pPr>
            <a:r>
              <a:rPr lang="en-US" dirty="0"/>
              <a:t>In your location/country, how do the departments from different sectors currently keep in touch and keep each other informed and involved?</a:t>
            </a:r>
          </a:p>
          <a:p>
            <a:pPr lvl="1"/>
            <a:r>
              <a:rPr lang="en-US" dirty="0"/>
              <a:t>For example, multi-sectoral working groups or meetings, email, regular reports, etc.</a:t>
            </a:r>
          </a:p>
          <a:p>
            <a:endParaRPr lang="en-US" dirty="0">
              <a:solidFill>
                <a:srgbClr val="FF0000"/>
              </a:solidFill>
            </a:endParaRPr>
          </a:p>
        </p:txBody>
      </p:sp>
      <p:pic>
        <p:nvPicPr>
          <p:cNvPr id="4" name="Picture 3">
            <a:extLst>
              <a:ext uri="{FF2B5EF4-FFF2-40B4-BE49-F238E27FC236}">
                <a16:creationId xmlns:a16="http://schemas.microsoft.com/office/drawing/2014/main" id="{F3D55FD9-133D-49D5-8488-67B5EF8356EF}"/>
              </a:ext>
            </a:extLst>
          </p:cNvPr>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143312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0"/>
            <a:ext cx="8229600" cy="439737"/>
          </a:xfrm>
        </p:spPr>
        <p:txBody>
          <a:bodyPr>
            <a:normAutofit fontScale="90000"/>
          </a:bodyPr>
          <a:lstStyle/>
          <a:p>
            <a:r>
              <a:rPr lang="en-US" sz="2700" dirty="0"/>
              <a:t>Coordination with International Teams</a:t>
            </a:r>
            <a:br>
              <a:rPr lang="en-US" sz="2700" dirty="0"/>
            </a:br>
            <a:br>
              <a:rPr lang="en-US" sz="2700" dirty="0"/>
            </a:br>
            <a:r>
              <a:rPr lang="en-US" sz="4000" dirty="0"/>
              <a:t>International Teams</a:t>
            </a:r>
            <a:br>
              <a:rPr lang="en-US" sz="4000" dirty="0"/>
            </a:br>
            <a:endParaRPr lang="en-US" sz="2800" dirty="0"/>
          </a:p>
        </p:txBody>
      </p:sp>
      <p:sp>
        <p:nvSpPr>
          <p:cNvPr id="220163" name="Rectangle 3"/>
          <p:cNvSpPr>
            <a:spLocks noGrp="1" noChangeArrowheads="1"/>
          </p:cNvSpPr>
          <p:nvPr>
            <p:ph type="body" idx="1"/>
          </p:nvPr>
        </p:nvSpPr>
        <p:spPr>
          <a:xfrm>
            <a:off x="612548" y="803275"/>
            <a:ext cx="8229600" cy="5441950"/>
          </a:xfrm>
        </p:spPr>
        <p:txBody>
          <a:bodyPr>
            <a:normAutofit fontScale="85000" lnSpcReduction="20000"/>
          </a:bodyPr>
          <a:lstStyle/>
          <a:p>
            <a:pPr>
              <a:lnSpc>
                <a:spcPct val="90000"/>
              </a:lnSpc>
            </a:pPr>
            <a:r>
              <a:rPr lang="en-US" dirty="0"/>
              <a:t>Coordinate strategies</a:t>
            </a:r>
          </a:p>
          <a:p>
            <a:pPr lvl="1">
              <a:lnSpc>
                <a:spcPct val="90000"/>
              </a:lnSpc>
            </a:pPr>
            <a:r>
              <a:rPr lang="en-US" dirty="0"/>
              <a:t>Roles and responsibilities of different teams</a:t>
            </a:r>
          </a:p>
          <a:p>
            <a:pPr lvl="1">
              <a:lnSpc>
                <a:spcPct val="90000"/>
              </a:lnSpc>
            </a:pPr>
            <a:r>
              <a:rPr lang="en-US" dirty="0"/>
              <a:t>Leadership</a:t>
            </a:r>
          </a:p>
          <a:p>
            <a:pPr lvl="1">
              <a:lnSpc>
                <a:spcPct val="90000"/>
              </a:lnSpc>
            </a:pPr>
            <a:endParaRPr lang="en-US" dirty="0"/>
          </a:p>
          <a:p>
            <a:pPr>
              <a:lnSpc>
                <a:spcPct val="90000"/>
              </a:lnSpc>
            </a:pPr>
            <a:r>
              <a:rPr lang="en-US" dirty="0"/>
              <a:t>Establish clear lines of authority </a:t>
            </a:r>
          </a:p>
          <a:p>
            <a:pPr>
              <a:lnSpc>
                <a:spcPct val="90000"/>
              </a:lnSpc>
            </a:pPr>
            <a:endParaRPr lang="en-US" dirty="0"/>
          </a:p>
          <a:p>
            <a:pPr>
              <a:lnSpc>
                <a:spcPct val="90000"/>
              </a:lnSpc>
            </a:pPr>
            <a:r>
              <a:rPr lang="en-US" dirty="0"/>
              <a:t>Establish lines of communication </a:t>
            </a:r>
          </a:p>
          <a:p>
            <a:pPr lvl="1">
              <a:lnSpc>
                <a:spcPct val="90000"/>
              </a:lnSpc>
            </a:pPr>
            <a:r>
              <a:rPr lang="en-US" dirty="0"/>
              <a:t>Strategies</a:t>
            </a:r>
          </a:p>
          <a:p>
            <a:pPr lvl="1">
              <a:lnSpc>
                <a:spcPct val="90000"/>
              </a:lnSpc>
            </a:pPr>
            <a:r>
              <a:rPr lang="en-US" dirty="0"/>
              <a:t>Logistics</a:t>
            </a:r>
          </a:p>
          <a:p>
            <a:pPr lvl="1">
              <a:lnSpc>
                <a:spcPct val="90000"/>
              </a:lnSpc>
            </a:pPr>
            <a:r>
              <a:rPr lang="en-US" dirty="0"/>
              <a:t>Reporting</a:t>
            </a:r>
          </a:p>
          <a:p>
            <a:pPr>
              <a:lnSpc>
                <a:spcPct val="90000"/>
              </a:lnSpc>
            </a:pPr>
            <a:endParaRPr lang="en-US" dirty="0"/>
          </a:p>
          <a:p>
            <a:pPr>
              <a:lnSpc>
                <a:spcPct val="90000"/>
              </a:lnSpc>
            </a:pPr>
            <a:r>
              <a:rPr lang="en-US" dirty="0"/>
              <a:t>Be in touch with teams from different areas of focus</a:t>
            </a:r>
          </a:p>
          <a:p>
            <a:pPr lvl="1">
              <a:lnSpc>
                <a:spcPct val="90000"/>
              </a:lnSpc>
            </a:pPr>
            <a:r>
              <a:rPr lang="en-US" dirty="0"/>
              <a:t>WHO</a:t>
            </a:r>
          </a:p>
          <a:p>
            <a:pPr lvl="1">
              <a:lnSpc>
                <a:spcPct val="90000"/>
              </a:lnSpc>
            </a:pPr>
            <a:r>
              <a:rPr lang="en-US" dirty="0"/>
              <a:t>FAO</a:t>
            </a:r>
          </a:p>
          <a:p>
            <a:pPr lvl="1">
              <a:lnSpc>
                <a:spcPct val="90000"/>
              </a:lnSpc>
            </a:pPr>
            <a:r>
              <a:rPr lang="en-US" dirty="0"/>
              <a:t>OIE</a:t>
            </a:r>
          </a:p>
          <a:p>
            <a:pPr lvl="1">
              <a:lnSpc>
                <a:spcPct val="90000"/>
              </a:lnSpc>
            </a:pPr>
            <a:endParaRPr lang="en-US" dirty="0"/>
          </a:p>
          <a:p>
            <a:pPr lvl="1">
              <a:lnSpc>
                <a:spcPct val="90000"/>
              </a:lnSpc>
              <a:buFontTx/>
              <a:buNone/>
            </a:pPr>
            <a:endParaRPr lang="en-US" dirty="0"/>
          </a:p>
          <a:p>
            <a:pPr>
              <a:lnSpc>
                <a:spcPct val="90000"/>
              </a:lnSpc>
            </a:pPr>
            <a:endParaRPr lang="en-US" dirty="0"/>
          </a:p>
        </p:txBody>
      </p:sp>
    </p:spTree>
    <p:extLst>
      <p:ext uri="{BB962C8B-B14F-4D97-AF65-F5344CB8AC3E}">
        <p14:creationId xmlns:p14="http://schemas.microsoft.com/office/powerpoint/2010/main" val="147456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Delegation</a:t>
            </a:r>
          </a:p>
        </p:txBody>
      </p:sp>
      <p:sp>
        <p:nvSpPr>
          <p:cNvPr id="12291" name="Rectangle 3"/>
          <p:cNvSpPr>
            <a:spLocks noGrp="1" noChangeArrowheads="1"/>
          </p:cNvSpPr>
          <p:nvPr>
            <p:ph type="body" idx="1"/>
          </p:nvPr>
        </p:nvSpPr>
        <p:spPr>
          <a:xfrm>
            <a:off x="457200" y="931480"/>
            <a:ext cx="8229600" cy="4927600"/>
          </a:xfrm>
        </p:spPr>
        <p:txBody>
          <a:bodyPr/>
          <a:lstStyle/>
          <a:p>
            <a:r>
              <a:rPr lang="en-US" dirty="0"/>
              <a:t>Team leader will delegate tasks to appropriate persons assigned to specific team functions</a:t>
            </a:r>
          </a:p>
          <a:p>
            <a:endParaRPr lang="en-US" dirty="0"/>
          </a:p>
          <a:p>
            <a:r>
              <a:rPr lang="en-US" dirty="0"/>
              <a:t>Other team functions may also need to delegate tasks when overwhelmed</a:t>
            </a:r>
          </a:p>
          <a:p>
            <a:endParaRPr lang="en-US" dirty="0"/>
          </a:p>
          <a:p>
            <a:r>
              <a:rPr lang="en-US" dirty="0"/>
              <a:t>Assign an </a:t>
            </a:r>
            <a:r>
              <a:rPr lang="en-US" i="1" dirty="0"/>
              <a:t>alternate</a:t>
            </a:r>
            <a:r>
              <a:rPr lang="en-US" dirty="0"/>
              <a:t> team leader as a back-up</a:t>
            </a:r>
          </a:p>
        </p:txBody>
      </p:sp>
    </p:spTree>
    <p:extLst>
      <p:ext uri="{BB962C8B-B14F-4D97-AF65-F5344CB8AC3E}">
        <p14:creationId xmlns:p14="http://schemas.microsoft.com/office/powerpoint/2010/main" val="7198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a:t>Effective Communication</a:t>
            </a:r>
          </a:p>
        </p:txBody>
      </p:sp>
      <p:sp>
        <p:nvSpPr>
          <p:cNvPr id="276483" name="Rectangle 3"/>
          <p:cNvSpPr>
            <a:spLocks noGrp="1" noChangeArrowheads="1"/>
          </p:cNvSpPr>
          <p:nvPr>
            <p:ph type="body" idx="1"/>
          </p:nvPr>
        </p:nvSpPr>
        <p:spPr/>
        <p:txBody>
          <a:bodyPr/>
          <a:lstStyle/>
          <a:p>
            <a:r>
              <a:rPr lang="en-US" dirty="0"/>
              <a:t>Contact information</a:t>
            </a:r>
          </a:p>
          <a:p>
            <a:r>
              <a:rPr lang="en-US" dirty="0"/>
              <a:t>Establish channels of communication</a:t>
            </a:r>
          </a:p>
          <a:p>
            <a:pPr lvl="1"/>
            <a:r>
              <a:rPr lang="en-US" dirty="0"/>
              <a:t>Human health, animal health, agricultural/ecological health </a:t>
            </a:r>
          </a:p>
          <a:p>
            <a:r>
              <a:rPr lang="en-US" dirty="0"/>
              <a:t>Disclosure of interest </a:t>
            </a:r>
          </a:p>
          <a:p>
            <a:r>
              <a:rPr lang="en-US" dirty="0"/>
              <a:t>Documentation</a:t>
            </a:r>
          </a:p>
          <a:p>
            <a:r>
              <a:rPr lang="en-US" dirty="0"/>
              <a:t>Daily review of investigation activities</a:t>
            </a:r>
          </a:p>
          <a:p>
            <a:r>
              <a:rPr lang="en-US" dirty="0"/>
              <a:t>After action discussions</a:t>
            </a:r>
          </a:p>
          <a:p>
            <a:endParaRPr lang="en-US" dirty="0"/>
          </a:p>
        </p:txBody>
      </p:sp>
    </p:spTree>
    <p:extLst>
      <p:ext uri="{BB962C8B-B14F-4D97-AF65-F5344CB8AC3E}">
        <p14:creationId xmlns:p14="http://schemas.microsoft.com/office/powerpoint/2010/main" val="147704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143000"/>
          </a:xfrm>
        </p:spPr>
        <p:txBody>
          <a:bodyPr/>
          <a:lstStyle/>
          <a:p>
            <a:r>
              <a:rPr lang="en-US" dirty="0"/>
              <a:t>Contact Information</a:t>
            </a:r>
          </a:p>
        </p:txBody>
      </p:sp>
      <p:sp>
        <p:nvSpPr>
          <p:cNvPr id="52227" name="Rectangle 3"/>
          <p:cNvSpPr>
            <a:spLocks noGrp="1" noChangeArrowheads="1"/>
          </p:cNvSpPr>
          <p:nvPr>
            <p:ph type="body" idx="1"/>
          </p:nvPr>
        </p:nvSpPr>
        <p:spPr>
          <a:xfrm>
            <a:off x="457200" y="789895"/>
            <a:ext cx="8229600" cy="5649912"/>
          </a:xfrm>
        </p:spPr>
        <p:txBody>
          <a:bodyPr>
            <a:normAutofit fontScale="92500" lnSpcReduction="10000"/>
          </a:bodyPr>
          <a:lstStyle/>
          <a:p>
            <a:r>
              <a:rPr lang="en-US" dirty="0"/>
              <a:t>A database of all team functions</a:t>
            </a:r>
          </a:p>
          <a:p>
            <a:pPr lvl="1"/>
            <a:r>
              <a:rPr lang="en-US" dirty="0"/>
              <a:t>Name, specialty, work organization</a:t>
            </a:r>
          </a:p>
          <a:p>
            <a:pPr lvl="1"/>
            <a:r>
              <a:rPr lang="en-US" dirty="0"/>
              <a:t>A current work number</a:t>
            </a:r>
          </a:p>
          <a:p>
            <a:pPr lvl="1"/>
            <a:r>
              <a:rPr lang="en-US" dirty="0"/>
              <a:t>Home number</a:t>
            </a:r>
          </a:p>
          <a:p>
            <a:pPr lvl="1"/>
            <a:r>
              <a:rPr lang="en-US" dirty="0"/>
              <a:t>Cell phone number</a:t>
            </a:r>
          </a:p>
          <a:p>
            <a:pPr lvl="1"/>
            <a:r>
              <a:rPr lang="en-US" dirty="0"/>
              <a:t>Pager and / or email</a:t>
            </a:r>
          </a:p>
          <a:p>
            <a:pPr lvl="2"/>
            <a:endParaRPr lang="en-US" dirty="0"/>
          </a:p>
          <a:p>
            <a:r>
              <a:rPr lang="en-US" dirty="0"/>
              <a:t>To be distributed to all team functions</a:t>
            </a:r>
          </a:p>
          <a:p>
            <a:endParaRPr lang="en-US" dirty="0"/>
          </a:p>
          <a:p>
            <a:r>
              <a:rPr lang="en-US" dirty="0"/>
              <a:t>Regularly updated</a:t>
            </a:r>
          </a:p>
          <a:p>
            <a:endParaRPr lang="en-US" dirty="0"/>
          </a:p>
          <a:p>
            <a:r>
              <a:rPr lang="en-US" dirty="0"/>
              <a:t>Multi-sectoral</a:t>
            </a:r>
          </a:p>
        </p:txBody>
      </p:sp>
    </p:spTree>
    <p:extLst>
      <p:ext uri="{BB962C8B-B14F-4D97-AF65-F5344CB8AC3E}">
        <p14:creationId xmlns:p14="http://schemas.microsoft.com/office/powerpoint/2010/main" val="275651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r>
              <a:rPr lang="en-US" dirty="0"/>
              <a:t>Establishing Effective Communication Channels</a:t>
            </a:r>
          </a:p>
        </p:txBody>
      </p:sp>
      <p:sp>
        <p:nvSpPr>
          <p:cNvPr id="208899" name="Rectangle 3"/>
          <p:cNvSpPr>
            <a:spLocks noGrp="1" noChangeArrowheads="1"/>
          </p:cNvSpPr>
          <p:nvPr>
            <p:ph type="body" idx="1"/>
          </p:nvPr>
        </p:nvSpPr>
        <p:spPr>
          <a:xfrm>
            <a:off x="511629" y="905287"/>
            <a:ext cx="8385175" cy="4979987"/>
          </a:xfrm>
        </p:spPr>
        <p:txBody>
          <a:bodyPr>
            <a:normAutofit fontScale="92500" lnSpcReduction="10000"/>
          </a:bodyPr>
          <a:lstStyle/>
          <a:p>
            <a:r>
              <a:rPr lang="en-US" sz="2800" dirty="0"/>
              <a:t>Teams meet or talk daily</a:t>
            </a:r>
          </a:p>
          <a:p>
            <a:endParaRPr lang="en-US" sz="2800" dirty="0"/>
          </a:p>
          <a:p>
            <a:r>
              <a:rPr lang="en-US" sz="2800" dirty="0"/>
              <a:t>Team leaders provide updates to team</a:t>
            </a:r>
          </a:p>
          <a:p>
            <a:endParaRPr lang="en-US" sz="2800" dirty="0"/>
          </a:p>
          <a:p>
            <a:r>
              <a:rPr lang="en-US" sz="2800" dirty="0"/>
              <a:t>Ability to communicate to communities in local languages </a:t>
            </a:r>
          </a:p>
          <a:p>
            <a:endParaRPr lang="en-US" sz="2800" dirty="0"/>
          </a:p>
          <a:p>
            <a:r>
              <a:rPr lang="en-US" sz="2800" dirty="0"/>
              <a:t>One team function designated to communicate with agencies, the media and national and international health officials</a:t>
            </a:r>
          </a:p>
          <a:p>
            <a:endParaRPr lang="en-US" sz="2800" dirty="0"/>
          </a:p>
          <a:p>
            <a:r>
              <a:rPr lang="en-US" sz="2800" dirty="0"/>
              <a:t>Liaison between different sectors</a:t>
            </a:r>
          </a:p>
        </p:txBody>
      </p:sp>
    </p:spTree>
    <p:extLst>
      <p:ext uri="{BB962C8B-B14F-4D97-AF65-F5344CB8AC3E}">
        <p14:creationId xmlns:p14="http://schemas.microsoft.com/office/powerpoint/2010/main" val="2465479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Explaining the need for the outbreak data</a:t>
            </a:r>
          </a:p>
        </p:txBody>
      </p:sp>
      <p:sp>
        <p:nvSpPr>
          <p:cNvPr id="14339" name="Rectangle 3"/>
          <p:cNvSpPr>
            <a:spLocks noGrp="1" noChangeArrowheads="1"/>
          </p:cNvSpPr>
          <p:nvPr>
            <p:ph type="body" idx="1"/>
          </p:nvPr>
        </p:nvSpPr>
        <p:spPr>
          <a:xfrm>
            <a:off x="310896" y="833615"/>
            <a:ext cx="8604503" cy="5257800"/>
          </a:xfrm>
        </p:spPr>
        <p:txBody>
          <a:bodyPr>
            <a:normAutofit/>
          </a:bodyPr>
          <a:lstStyle/>
          <a:p>
            <a:r>
              <a:rPr lang="en-US" dirty="0"/>
              <a:t>	For potentially exposed people</a:t>
            </a:r>
          </a:p>
          <a:p>
            <a:pPr lvl="1"/>
            <a:r>
              <a:rPr lang="en-US" dirty="0"/>
              <a:t>This could include patients (e.g., human or animal </a:t>
            </a:r>
            <a:br>
              <a:rPr lang="en-US" dirty="0"/>
            </a:br>
            <a:r>
              <a:rPr lang="en-US" dirty="0"/>
              <a:t>cases) or animal owners/producer</a:t>
            </a:r>
          </a:p>
          <a:p>
            <a:pPr lvl="1"/>
            <a:r>
              <a:rPr lang="en-US" dirty="0"/>
              <a:t>Tell the cases (or the relevant person in charge, if animal cases) who you are, what organization you work for, what the information will be used for </a:t>
            </a:r>
          </a:p>
          <a:p>
            <a:pPr lvl="1"/>
            <a:endParaRPr lang="en-US" dirty="0"/>
          </a:p>
          <a:p>
            <a:r>
              <a:rPr lang="en-US" dirty="0"/>
              <a:t>	For team functions:</a:t>
            </a:r>
          </a:p>
          <a:p>
            <a:pPr lvl="1"/>
            <a:r>
              <a:rPr lang="en-US" dirty="0"/>
              <a:t>Inform other team functions of any special interests you have for using the data</a:t>
            </a:r>
          </a:p>
        </p:txBody>
      </p:sp>
    </p:spTree>
    <p:extLst>
      <p:ext uri="{BB962C8B-B14F-4D97-AF65-F5344CB8AC3E}">
        <p14:creationId xmlns:p14="http://schemas.microsoft.com/office/powerpoint/2010/main" val="1167525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Documentation is Critical</a:t>
            </a:r>
          </a:p>
        </p:txBody>
      </p:sp>
      <p:sp>
        <p:nvSpPr>
          <p:cNvPr id="15363" name="Rectangle 3"/>
          <p:cNvSpPr>
            <a:spLocks noGrp="1" noChangeArrowheads="1"/>
          </p:cNvSpPr>
          <p:nvPr>
            <p:ph type="body" idx="1"/>
          </p:nvPr>
        </p:nvSpPr>
        <p:spPr>
          <a:xfrm>
            <a:off x="457200" y="990600"/>
            <a:ext cx="8686800" cy="4525963"/>
          </a:xfrm>
        </p:spPr>
        <p:txBody>
          <a:bodyPr>
            <a:normAutofit fontScale="92500" lnSpcReduction="10000"/>
          </a:bodyPr>
          <a:lstStyle/>
          <a:p>
            <a:r>
              <a:rPr lang="en-US" dirty="0"/>
              <a:t>Develop a daily situation report for human and animal health leadership</a:t>
            </a:r>
          </a:p>
          <a:p>
            <a:pPr lvl="1"/>
            <a:r>
              <a:rPr lang="en-US" dirty="0"/>
              <a:t>Discussed in later modules and case study</a:t>
            </a:r>
            <a:br>
              <a:rPr lang="en-US" dirty="0"/>
            </a:br>
            <a:endParaRPr lang="en-US" dirty="0"/>
          </a:p>
          <a:p>
            <a:r>
              <a:rPr lang="en-US" dirty="0"/>
              <a:t>Keep a daily log of activities:</a:t>
            </a:r>
          </a:p>
          <a:p>
            <a:pPr lvl="1"/>
            <a:r>
              <a:rPr lang="en-US" dirty="0"/>
              <a:t>Notes</a:t>
            </a:r>
          </a:p>
          <a:p>
            <a:pPr lvl="1"/>
            <a:r>
              <a:rPr lang="en-US" dirty="0"/>
              <a:t>Data</a:t>
            </a:r>
          </a:p>
          <a:p>
            <a:pPr lvl="1"/>
            <a:r>
              <a:rPr lang="en-US" dirty="0"/>
              <a:t>Photographs</a:t>
            </a:r>
          </a:p>
          <a:p>
            <a:endParaRPr lang="en-US" dirty="0"/>
          </a:p>
          <a:p>
            <a:r>
              <a:rPr lang="en-US" dirty="0"/>
              <a:t>Back up electronic data</a:t>
            </a:r>
          </a:p>
          <a:p>
            <a:endParaRPr lang="en-US" dirty="0"/>
          </a:p>
        </p:txBody>
      </p:sp>
    </p:spTree>
    <p:extLst>
      <p:ext uri="{BB962C8B-B14F-4D97-AF65-F5344CB8AC3E}">
        <p14:creationId xmlns:p14="http://schemas.microsoft.com/office/powerpoint/2010/main" val="285085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79412" y="0"/>
            <a:ext cx="8307388" cy="1084263"/>
          </a:xfrm>
        </p:spPr>
        <p:txBody>
          <a:bodyPr>
            <a:normAutofit/>
          </a:bodyPr>
          <a:lstStyle/>
          <a:p>
            <a:pPr defTabSz="762000"/>
            <a:r>
              <a:rPr lang="nb-NO" dirty="0"/>
              <a:t>Information for Documentation and Review</a:t>
            </a:r>
            <a:br>
              <a:rPr lang="nb-NO" dirty="0"/>
            </a:br>
            <a:r>
              <a:rPr lang="nb-NO" dirty="0"/>
              <a:t>Documentation and Review</a:t>
            </a:r>
          </a:p>
        </p:txBody>
      </p:sp>
      <p:sp>
        <p:nvSpPr>
          <p:cNvPr id="130051" name="Rectangle 3"/>
          <p:cNvSpPr>
            <a:spLocks noGrp="1" noChangeArrowheads="1"/>
          </p:cNvSpPr>
          <p:nvPr>
            <p:ph type="body" idx="1"/>
          </p:nvPr>
        </p:nvSpPr>
        <p:spPr>
          <a:xfrm>
            <a:off x="533627" y="958397"/>
            <a:ext cx="8305800" cy="4854575"/>
          </a:xfrm>
        </p:spPr>
        <p:txBody>
          <a:bodyPr/>
          <a:lstStyle/>
          <a:p>
            <a:pPr defTabSz="762000">
              <a:lnSpc>
                <a:spcPct val="80000"/>
              </a:lnSpc>
              <a:spcBef>
                <a:spcPct val="30000"/>
              </a:spcBef>
              <a:buClr>
                <a:schemeClr val="tx1"/>
              </a:buClr>
            </a:pPr>
            <a:r>
              <a:rPr lang="nb-NO" sz="2800" dirty="0"/>
              <a:t>All steps taken in the investigation</a:t>
            </a:r>
          </a:p>
          <a:p>
            <a:pPr defTabSz="762000">
              <a:lnSpc>
                <a:spcPct val="80000"/>
              </a:lnSpc>
              <a:spcBef>
                <a:spcPct val="30000"/>
              </a:spcBef>
              <a:buClr>
                <a:schemeClr val="tx1"/>
              </a:buClr>
            </a:pPr>
            <a:endParaRPr lang="nb-NO" sz="2800" dirty="0"/>
          </a:p>
          <a:p>
            <a:pPr defTabSz="762000">
              <a:lnSpc>
                <a:spcPct val="80000"/>
              </a:lnSpc>
              <a:spcBef>
                <a:spcPct val="30000"/>
              </a:spcBef>
              <a:buClr>
                <a:schemeClr val="tx1"/>
              </a:buClr>
            </a:pPr>
            <a:r>
              <a:rPr lang="nb-NO" sz="2800" dirty="0"/>
              <a:t>Decisions made and rationale</a:t>
            </a:r>
          </a:p>
          <a:p>
            <a:pPr defTabSz="762000">
              <a:lnSpc>
                <a:spcPct val="80000"/>
              </a:lnSpc>
              <a:spcBef>
                <a:spcPct val="30000"/>
              </a:spcBef>
              <a:buClr>
                <a:schemeClr val="tx1"/>
              </a:buClr>
            </a:pPr>
            <a:endParaRPr lang="nb-NO" sz="2800" dirty="0"/>
          </a:p>
          <a:p>
            <a:pPr defTabSz="762000">
              <a:lnSpc>
                <a:spcPct val="80000"/>
              </a:lnSpc>
              <a:spcBef>
                <a:spcPct val="30000"/>
              </a:spcBef>
              <a:buClr>
                <a:schemeClr val="tx1"/>
              </a:buClr>
            </a:pPr>
            <a:r>
              <a:rPr lang="nb-NO" sz="2800" dirty="0"/>
              <a:t>Contacts: name, position, contact information</a:t>
            </a:r>
          </a:p>
          <a:p>
            <a:pPr defTabSz="762000">
              <a:lnSpc>
                <a:spcPct val="80000"/>
              </a:lnSpc>
              <a:spcBef>
                <a:spcPct val="30000"/>
              </a:spcBef>
              <a:buClr>
                <a:schemeClr val="tx1"/>
              </a:buClr>
            </a:pPr>
            <a:endParaRPr lang="nb-NO" sz="2800" dirty="0"/>
          </a:p>
          <a:p>
            <a:pPr defTabSz="762000">
              <a:lnSpc>
                <a:spcPct val="80000"/>
              </a:lnSpc>
              <a:spcBef>
                <a:spcPct val="30000"/>
              </a:spcBef>
              <a:buClr>
                <a:schemeClr val="tx1"/>
              </a:buClr>
            </a:pPr>
            <a:r>
              <a:rPr lang="nb-NO" sz="2800" dirty="0"/>
              <a:t>Meeting documentation</a:t>
            </a:r>
          </a:p>
          <a:p>
            <a:pPr lvl="1" defTabSz="762000">
              <a:lnSpc>
                <a:spcPct val="80000"/>
              </a:lnSpc>
              <a:spcBef>
                <a:spcPct val="30000"/>
              </a:spcBef>
              <a:buClr>
                <a:schemeClr val="tx1"/>
              </a:buClr>
            </a:pPr>
            <a:r>
              <a:rPr lang="nb-NO" sz="2400" dirty="0"/>
              <a:t>Minutes</a:t>
            </a:r>
          </a:p>
          <a:p>
            <a:pPr lvl="1" defTabSz="762000">
              <a:lnSpc>
                <a:spcPct val="80000"/>
              </a:lnSpc>
              <a:spcBef>
                <a:spcPct val="30000"/>
              </a:spcBef>
              <a:buClr>
                <a:schemeClr val="tx1"/>
              </a:buClr>
            </a:pPr>
            <a:r>
              <a:rPr lang="nb-NO" sz="2400" dirty="0"/>
              <a:t>Follow up actions and those responsible</a:t>
            </a:r>
          </a:p>
        </p:txBody>
      </p:sp>
    </p:spTree>
    <p:extLst>
      <p:ext uri="{BB962C8B-B14F-4D97-AF65-F5344CB8AC3E}">
        <p14:creationId xmlns:p14="http://schemas.microsoft.com/office/powerpoint/2010/main" val="114242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Response Team</a:t>
            </a:r>
          </a:p>
        </p:txBody>
      </p:sp>
      <p:sp>
        <p:nvSpPr>
          <p:cNvPr id="3" name="Content Placeholder 2"/>
          <p:cNvSpPr>
            <a:spLocks noGrp="1"/>
          </p:cNvSpPr>
          <p:nvPr>
            <p:ph idx="1"/>
          </p:nvPr>
        </p:nvSpPr>
        <p:spPr/>
        <p:txBody>
          <a:bodyPr/>
          <a:lstStyle/>
          <a:p>
            <a:r>
              <a:rPr lang="en-US" dirty="0"/>
              <a:t>A team of professionals that investigate suspected cases of novel influenza and support the first 72 hours of a response </a:t>
            </a:r>
          </a:p>
        </p:txBody>
      </p:sp>
      <p:pic>
        <p:nvPicPr>
          <p:cNvPr id="5" name="Picture 4">
            <a:extLst>
              <a:ext uri="{FF2B5EF4-FFF2-40B4-BE49-F238E27FC236}">
                <a16:creationId xmlns:a16="http://schemas.microsoft.com/office/drawing/2014/main" id="{2DD6210E-A735-4C6A-8801-312CBD262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578" y="3523968"/>
            <a:ext cx="3696821" cy="2772616"/>
          </a:xfrm>
          <a:prstGeom prst="rect">
            <a:avLst/>
          </a:prstGeom>
        </p:spPr>
      </p:pic>
    </p:spTree>
    <p:extLst>
      <p:ext uri="{BB962C8B-B14F-4D97-AF65-F5344CB8AC3E}">
        <p14:creationId xmlns:p14="http://schemas.microsoft.com/office/powerpoint/2010/main" val="424619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3382" y="0"/>
            <a:ext cx="8543418" cy="567298"/>
          </a:xfrm>
        </p:spPr>
        <p:txBody>
          <a:bodyPr>
            <a:normAutofit/>
          </a:bodyPr>
          <a:lstStyle/>
          <a:p>
            <a:r>
              <a:rPr lang="en-US" sz="2200" dirty="0"/>
              <a:t>Post-Investigation Discussions and Reports / Evaluation</a:t>
            </a:r>
          </a:p>
        </p:txBody>
      </p:sp>
      <p:sp>
        <p:nvSpPr>
          <p:cNvPr id="18435" name="Rectangle 3"/>
          <p:cNvSpPr>
            <a:spLocks noGrp="1" noChangeArrowheads="1"/>
          </p:cNvSpPr>
          <p:nvPr>
            <p:ph type="body" idx="1"/>
          </p:nvPr>
        </p:nvSpPr>
        <p:spPr>
          <a:xfrm>
            <a:off x="620486" y="775607"/>
            <a:ext cx="8229600" cy="5048250"/>
          </a:xfrm>
        </p:spPr>
        <p:txBody>
          <a:bodyPr/>
          <a:lstStyle/>
          <a:p>
            <a:pPr>
              <a:lnSpc>
                <a:spcPct val="90000"/>
              </a:lnSpc>
            </a:pPr>
            <a:r>
              <a:rPr lang="en-US" dirty="0"/>
              <a:t>Identifies what worked</a:t>
            </a:r>
          </a:p>
          <a:p>
            <a:pPr>
              <a:lnSpc>
                <a:spcPct val="90000"/>
              </a:lnSpc>
            </a:pPr>
            <a:endParaRPr lang="en-US" dirty="0"/>
          </a:p>
          <a:p>
            <a:pPr>
              <a:lnSpc>
                <a:spcPct val="90000"/>
              </a:lnSpc>
            </a:pPr>
            <a:r>
              <a:rPr lang="en-US" dirty="0"/>
              <a:t>Identifies what did not work</a:t>
            </a:r>
          </a:p>
          <a:p>
            <a:pPr>
              <a:lnSpc>
                <a:spcPct val="90000"/>
              </a:lnSpc>
            </a:pPr>
            <a:endParaRPr lang="en-US" dirty="0"/>
          </a:p>
          <a:p>
            <a:pPr>
              <a:lnSpc>
                <a:spcPct val="90000"/>
              </a:lnSpc>
            </a:pPr>
            <a:r>
              <a:rPr lang="en-US" dirty="0"/>
              <a:t>Creates a record</a:t>
            </a:r>
          </a:p>
          <a:p>
            <a:pPr>
              <a:lnSpc>
                <a:spcPct val="90000"/>
              </a:lnSpc>
            </a:pPr>
            <a:endParaRPr lang="en-US" dirty="0"/>
          </a:p>
          <a:p>
            <a:pPr>
              <a:lnSpc>
                <a:spcPct val="90000"/>
              </a:lnSpc>
            </a:pPr>
            <a:r>
              <a:rPr lang="en-US" dirty="0"/>
              <a:t>Can be used as a reference</a:t>
            </a:r>
          </a:p>
          <a:p>
            <a:pPr>
              <a:lnSpc>
                <a:spcPct val="90000"/>
              </a:lnSpc>
            </a:pPr>
            <a:endParaRPr lang="en-US" dirty="0"/>
          </a:p>
          <a:p>
            <a:pPr>
              <a:lnSpc>
                <a:spcPct val="90000"/>
              </a:lnSpc>
            </a:pPr>
            <a:r>
              <a:rPr lang="en-US" dirty="0"/>
              <a:t>Informs donors</a:t>
            </a:r>
          </a:p>
        </p:txBody>
      </p:sp>
    </p:spTree>
    <p:extLst>
      <p:ext uri="{BB962C8B-B14F-4D97-AF65-F5344CB8AC3E}">
        <p14:creationId xmlns:p14="http://schemas.microsoft.com/office/powerpoint/2010/main" val="2234240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Standards of ethical conduct</a:t>
            </a:r>
          </a:p>
        </p:txBody>
      </p:sp>
      <p:sp>
        <p:nvSpPr>
          <p:cNvPr id="4" name="Rectangle 3"/>
          <p:cNvSpPr/>
          <p:nvPr/>
        </p:nvSpPr>
        <p:spPr>
          <a:xfrm>
            <a:off x="7528560" y="1203960"/>
            <a:ext cx="838200" cy="807720"/>
          </a:xfrm>
          <a:prstGeom prst="rect">
            <a:avLst/>
          </a:prstGeom>
          <a:solidFill>
            <a:srgbClr val="4F52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929783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3028" y="0"/>
            <a:ext cx="8229600" cy="1143000"/>
          </a:xfrm>
        </p:spPr>
        <p:txBody>
          <a:bodyPr>
            <a:normAutofit/>
          </a:bodyPr>
          <a:lstStyle/>
          <a:p>
            <a:r>
              <a:rPr lang="en-US" dirty="0"/>
              <a:t>Ethical Conduct for Case Investigations</a:t>
            </a:r>
          </a:p>
        </p:txBody>
      </p:sp>
      <p:sp>
        <p:nvSpPr>
          <p:cNvPr id="19459" name="Rectangle 3"/>
          <p:cNvSpPr>
            <a:spLocks noGrp="1" noChangeArrowheads="1"/>
          </p:cNvSpPr>
          <p:nvPr>
            <p:ph type="body" idx="1"/>
          </p:nvPr>
        </p:nvSpPr>
        <p:spPr>
          <a:xfrm>
            <a:off x="457200" y="1049338"/>
            <a:ext cx="8229600" cy="4525963"/>
          </a:xfrm>
        </p:spPr>
        <p:txBody>
          <a:bodyPr/>
          <a:lstStyle/>
          <a:p>
            <a:r>
              <a:rPr lang="en-US" dirty="0"/>
              <a:t>Adopt a code of ethics</a:t>
            </a:r>
          </a:p>
          <a:p>
            <a:endParaRPr lang="en-US" dirty="0"/>
          </a:p>
          <a:p>
            <a:r>
              <a:rPr lang="en-US" dirty="0"/>
              <a:t>Maintain confidentiality</a:t>
            </a:r>
          </a:p>
          <a:p>
            <a:endParaRPr lang="en-US" dirty="0"/>
          </a:p>
          <a:p>
            <a:r>
              <a:rPr lang="en-US" dirty="0"/>
              <a:t>Protect the public’s health</a:t>
            </a:r>
          </a:p>
          <a:p>
            <a:endParaRPr lang="en-US" dirty="0"/>
          </a:p>
          <a:p>
            <a:r>
              <a:rPr lang="en-US" dirty="0"/>
              <a:t>Be sensitive to cultural and religious context</a:t>
            </a:r>
          </a:p>
        </p:txBody>
      </p:sp>
    </p:spTree>
    <p:extLst>
      <p:ext uri="{BB962C8B-B14F-4D97-AF65-F5344CB8AC3E}">
        <p14:creationId xmlns:p14="http://schemas.microsoft.com/office/powerpoint/2010/main" val="911937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a:t>Code of Ethics</a:t>
            </a:r>
          </a:p>
        </p:txBody>
      </p:sp>
      <p:sp>
        <p:nvSpPr>
          <p:cNvPr id="179203" name="Rectangle 3"/>
          <p:cNvSpPr>
            <a:spLocks noGrp="1" noChangeArrowheads="1"/>
          </p:cNvSpPr>
          <p:nvPr>
            <p:ph type="body" idx="1"/>
          </p:nvPr>
        </p:nvSpPr>
        <p:spPr>
          <a:xfrm>
            <a:off x="310897" y="846887"/>
            <a:ext cx="8229600" cy="4525963"/>
          </a:xfrm>
        </p:spPr>
        <p:txBody>
          <a:bodyPr>
            <a:normAutofit fontScale="92500" lnSpcReduction="20000"/>
          </a:bodyPr>
          <a:lstStyle/>
          <a:p>
            <a:pPr>
              <a:buFontTx/>
              <a:buNone/>
            </a:pPr>
            <a:r>
              <a:rPr lang="en-US" sz="3600" dirty="0"/>
              <a:t>Ethical investigation oversight:</a:t>
            </a:r>
          </a:p>
          <a:p>
            <a:pPr marL="631825" indent="-347663"/>
            <a:r>
              <a:rPr lang="en-US" dirty="0"/>
              <a:t>Avoids breaches in confidentiality</a:t>
            </a:r>
          </a:p>
          <a:p>
            <a:pPr marL="1031875" lvl="1" indent="-347663"/>
            <a:r>
              <a:rPr lang="en-US" dirty="0"/>
              <a:t>Personally identifiable information should be retained by local authorities but not outside agencies. </a:t>
            </a:r>
          </a:p>
          <a:p>
            <a:pPr marL="1031875" lvl="1" indent="-347663"/>
            <a:r>
              <a:rPr lang="en-US" dirty="0"/>
              <a:t>It should be protected with access only to those who need to provide necessary care.</a:t>
            </a:r>
          </a:p>
          <a:p>
            <a:pPr marL="631825" indent="-347663"/>
            <a:r>
              <a:rPr lang="en-US" dirty="0"/>
              <a:t>Helps the public understand surveillance</a:t>
            </a:r>
          </a:p>
          <a:p>
            <a:pPr marL="631825" indent="-347663"/>
            <a:r>
              <a:rPr lang="en-US" dirty="0"/>
              <a:t>Protects sensitive surveillance efforts</a:t>
            </a:r>
          </a:p>
          <a:p>
            <a:pPr marL="631825" indent="-347663"/>
            <a:r>
              <a:rPr lang="en-US" dirty="0"/>
              <a:t>Balances public health welfare with individual rights</a:t>
            </a:r>
          </a:p>
          <a:p>
            <a:endParaRPr lang="en-US" dirty="0"/>
          </a:p>
        </p:txBody>
      </p:sp>
    </p:spTree>
    <p:extLst>
      <p:ext uri="{BB962C8B-B14F-4D97-AF65-F5344CB8AC3E}">
        <p14:creationId xmlns:p14="http://schemas.microsoft.com/office/powerpoint/2010/main" val="1899838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t>Code of Ethics</a:t>
            </a:r>
          </a:p>
        </p:txBody>
      </p:sp>
      <p:sp>
        <p:nvSpPr>
          <p:cNvPr id="160771" name="Rectangle 3"/>
          <p:cNvSpPr>
            <a:spLocks noGrp="1" noChangeArrowheads="1"/>
          </p:cNvSpPr>
          <p:nvPr>
            <p:ph type="body" idx="1"/>
          </p:nvPr>
        </p:nvSpPr>
        <p:spPr>
          <a:xfrm>
            <a:off x="457200" y="968786"/>
            <a:ext cx="8229600" cy="4852988"/>
          </a:xfrm>
        </p:spPr>
        <p:txBody>
          <a:bodyPr>
            <a:normAutofit lnSpcReduction="10000"/>
          </a:bodyPr>
          <a:lstStyle/>
          <a:p>
            <a:pPr>
              <a:lnSpc>
                <a:spcPct val="90000"/>
              </a:lnSpc>
              <a:buFontTx/>
              <a:buNone/>
            </a:pPr>
            <a:r>
              <a:rPr lang="en-US" dirty="0"/>
              <a:t>Patient Consent:</a:t>
            </a:r>
          </a:p>
          <a:p>
            <a:pPr>
              <a:lnSpc>
                <a:spcPct val="90000"/>
              </a:lnSpc>
            </a:pPr>
            <a:r>
              <a:rPr lang="en-US" dirty="0"/>
              <a:t>Consent forms are part of an applied </a:t>
            </a:r>
          </a:p>
          <a:p>
            <a:pPr>
              <a:lnSpc>
                <a:spcPct val="90000"/>
              </a:lnSpc>
              <a:buFontTx/>
              <a:buNone/>
            </a:pPr>
            <a:r>
              <a:rPr lang="en-US" dirty="0"/>
              <a:t>	code of ethics</a:t>
            </a:r>
          </a:p>
          <a:p>
            <a:pPr>
              <a:lnSpc>
                <a:spcPct val="90000"/>
              </a:lnSpc>
              <a:buFontTx/>
              <a:buNone/>
            </a:pPr>
            <a:endParaRPr lang="en-US" dirty="0"/>
          </a:p>
          <a:p>
            <a:pPr>
              <a:lnSpc>
                <a:spcPct val="90000"/>
              </a:lnSpc>
            </a:pPr>
            <a:r>
              <a:rPr lang="en-US" dirty="0"/>
              <a:t>Cases/patients/animal owners, etc. should be informed about the purpose of the investigation</a:t>
            </a:r>
          </a:p>
          <a:p>
            <a:pPr>
              <a:lnSpc>
                <a:spcPct val="90000"/>
              </a:lnSpc>
            </a:pPr>
            <a:endParaRPr lang="en-US" dirty="0"/>
          </a:p>
          <a:p>
            <a:pPr>
              <a:lnSpc>
                <a:spcPct val="90000"/>
              </a:lnSpc>
            </a:pPr>
            <a:r>
              <a:rPr lang="en-US" dirty="0"/>
              <a:t>Cannot use data or samples if no consent is given</a:t>
            </a:r>
          </a:p>
        </p:txBody>
      </p:sp>
    </p:spTree>
    <p:extLst>
      <p:ext uri="{BB962C8B-B14F-4D97-AF65-F5344CB8AC3E}">
        <p14:creationId xmlns:p14="http://schemas.microsoft.com/office/powerpoint/2010/main" val="1654759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0" dirty="0">
                <a:solidFill>
                  <a:schemeClr val="tx1"/>
                </a:solidFill>
              </a:rPr>
              <a:t>Confidentiality:</a:t>
            </a:r>
          </a:p>
        </p:txBody>
      </p:sp>
      <p:sp>
        <p:nvSpPr>
          <p:cNvPr id="21507" name="Rectangle 3"/>
          <p:cNvSpPr>
            <a:spLocks noGrp="1" noChangeArrowheads="1"/>
          </p:cNvSpPr>
          <p:nvPr>
            <p:ph type="body" sz="half" idx="1"/>
          </p:nvPr>
        </p:nvSpPr>
        <p:spPr>
          <a:xfrm>
            <a:off x="323850" y="1328738"/>
            <a:ext cx="8015288" cy="5257800"/>
          </a:xfrm>
        </p:spPr>
        <p:txBody>
          <a:bodyPr/>
          <a:lstStyle/>
          <a:p>
            <a:pPr>
              <a:spcAft>
                <a:spcPct val="40000"/>
              </a:spcAft>
            </a:pPr>
            <a:r>
              <a:rPr lang="en-US" sz="2800" dirty="0">
                <a:latin typeface="+mn-lt"/>
              </a:rPr>
              <a:t>Maintain confidentiality of case</a:t>
            </a:r>
            <a:r>
              <a:rPr lang="en-US" dirty="0">
                <a:latin typeface="+mn-lt"/>
              </a:rPr>
              <a:t>s’</a:t>
            </a:r>
            <a:r>
              <a:rPr lang="en-US" sz="2800" dirty="0">
                <a:latin typeface="+mn-lt"/>
              </a:rPr>
              <a:t>/patients’/animal owners’/producers’ full names</a:t>
            </a:r>
          </a:p>
          <a:p>
            <a:pPr>
              <a:spcAft>
                <a:spcPct val="40000"/>
              </a:spcAft>
            </a:pPr>
            <a:r>
              <a:rPr lang="en-US" sz="2800" dirty="0">
                <a:latin typeface="+mn-lt"/>
              </a:rPr>
              <a:t>Maintain confidentiality of the names of  anyone involved in the investigation </a:t>
            </a:r>
          </a:p>
          <a:p>
            <a:pPr>
              <a:spcAft>
                <a:spcPct val="40000"/>
              </a:spcAft>
            </a:pPr>
            <a:r>
              <a:rPr lang="en-US" sz="2800" dirty="0">
                <a:latin typeface="+mn-lt"/>
              </a:rPr>
              <a:t>Photos of case patients, animal owners/producers, relatives, and friends should be prohibited or allowed only with consent</a:t>
            </a:r>
          </a:p>
        </p:txBody>
      </p:sp>
    </p:spTree>
    <p:extLst>
      <p:ext uri="{BB962C8B-B14F-4D97-AF65-F5344CB8AC3E}">
        <p14:creationId xmlns:p14="http://schemas.microsoft.com/office/powerpoint/2010/main" val="349889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r>
              <a:rPr lang="en-US" dirty="0"/>
              <a:t>Customs and Religion </a:t>
            </a:r>
          </a:p>
        </p:txBody>
      </p:sp>
      <p:sp>
        <p:nvSpPr>
          <p:cNvPr id="148494" name="Rectangle 14"/>
          <p:cNvSpPr>
            <a:spLocks noGrp="1" noChangeArrowheads="1"/>
          </p:cNvSpPr>
          <p:nvPr>
            <p:ph type="body" idx="1"/>
          </p:nvPr>
        </p:nvSpPr>
        <p:spPr/>
        <p:txBody>
          <a:bodyPr>
            <a:normAutofit lnSpcReduction="10000"/>
          </a:bodyPr>
          <a:lstStyle/>
          <a:p>
            <a:pPr>
              <a:lnSpc>
                <a:spcPct val="90000"/>
              </a:lnSpc>
              <a:buFontTx/>
              <a:buNone/>
            </a:pPr>
            <a:r>
              <a:rPr lang="en-US" dirty="0"/>
              <a:t>	Consider religious beliefs or cultural customs when interacting with communities  </a:t>
            </a:r>
          </a:p>
          <a:p>
            <a:pPr>
              <a:lnSpc>
                <a:spcPct val="90000"/>
              </a:lnSpc>
              <a:buFontTx/>
              <a:buNone/>
            </a:pPr>
            <a:endParaRPr lang="en-US" dirty="0"/>
          </a:p>
          <a:p>
            <a:pPr marL="804863" indent="-347663">
              <a:lnSpc>
                <a:spcPct val="90000"/>
              </a:lnSpc>
            </a:pPr>
            <a:r>
              <a:rPr lang="en-US" dirty="0"/>
              <a:t>Caring for the sick</a:t>
            </a:r>
          </a:p>
          <a:p>
            <a:pPr marL="804863" indent="-347663">
              <a:lnSpc>
                <a:spcPct val="90000"/>
              </a:lnSpc>
            </a:pPr>
            <a:r>
              <a:rPr lang="en-US" dirty="0"/>
              <a:t>Handling of corpses</a:t>
            </a:r>
          </a:p>
          <a:p>
            <a:pPr marL="804863" indent="-347663">
              <a:lnSpc>
                <a:spcPct val="90000"/>
              </a:lnSpc>
            </a:pPr>
            <a:r>
              <a:rPr lang="en-US" dirty="0"/>
              <a:t>Handling of animals</a:t>
            </a:r>
          </a:p>
          <a:p>
            <a:pPr marL="804863" indent="-347663">
              <a:lnSpc>
                <a:spcPct val="90000"/>
              </a:lnSpc>
            </a:pPr>
            <a:r>
              <a:rPr lang="en-US" dirty="0"/>
              <a:t>Raising chickens at home</a:t>
            </a:r>
          </a:p>
          <a:p>
            <a:pPr marL="804863" indent="-347663">
              <a:lnSpc>
                <a:spcPct val="90000"/>
              </a:lnSpc>
            </a:pPr>
            <a:r>
              <a:rPr lang="en-US" dirty="0"/>
              <a:t>These issues may be country, region or group specific</a:t>
            </a:r>
          </a:p>
        </p:txBody>
      </p:sp>
    </p:spTree>
    <p:extLst>
      <p:ext uri="{BB962C8B-B14F-4D97-AF65-F5344CB8AC3E}">
        <p14:creationId xmlns:p14="http://schemas.microsoft.com/office/powerpoint/2010/main" val="1291809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310897" y="1873772"/>
            <a:ext cx="8229600" cy="4525963"/>
          </a:xfrm>
        </p:spPr>
        <p:txBody>
          <a:bodyPr>
            <a:normAutofit fontScale="92500"/>
          </a:bodyPr>
          <a:lstStyle/>
          <a:p>
            <a:pPr marL="0" indent="0">
              <a:buNone/>
            </a:pPr>
            <a:r>
              <a:rPr lang="en-US" dirty="0"/>
              <a:t>What are some of the relevant religious beliefs or cultural customs (related to either human behavior/health or animal and environmental issues) that might impact rapid response work in your location/country?</a:t>
            </a:r>
          </a:p>
          <a:p>
            <a:pPr marL="0" indent="0">
              <a:buNone/>
            </a:pPr>
            <a:endParaRPr lang="en-US" dirty="0"/>
          </a:p>
          <a:p>
            <a:pPr marL="0" indent="0">
              <a:buNone/>
            </a:pPr>
            <a:r>
              <a:rPr lang="en-US" dirty="0"/>
              <a:t>Do you think all team functions would be aware of these beliefs and customs, particularly if they are traveling to areas they usually do not work in?</a:t>
            </a:r>
          </a:p>
          <a:p>
            <a:endParaRPr lang="en-US" dirty="0">
              <a:solidFill>
                <a:srgbClr val="FF0000"/>
              </a:solidFill>
            </a:endParaRPr>
          </a:p>
        </p:txBody>
      </p:sp>
      <p:pic>
        <p:nvPicPr>
          <p:cNvPr id="4" name="Picture 3">
            <a:extLst>
              <a:ext uri="{FF2B5EF4-FFF2-40B4-BE49-F238E27FC236}">
                <a16:creationId xmlns:a16="http://schemas.microsoft.com/office/drawing/2014/main" id="{8EE7E01E-BB62-4642-9286-C4E1510DC2C7}"/>
              </a:ext>
            </a:extLst>
          </p:cNvPr>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75083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a:t>Summary</a:t>
            </a:r>
          </a:p>
        </p:txBody>
      </p:sp>
      <p:sp>
        <p:nvSpPr>
          <p:cNvPr id="203779" name="Rectangle 3"/>
          <p:cNvSpPr>
            <a:spLocks noGrp="1" noChangeArrowheads="1"/>
          </p:cNvSpPr>
          <p:nvPr>
            <p:ph type="body" idx="1"/>
          </p:nvPr>
        </p:nvSpPr>
        <p:spPr>
          <a:xfrm>
            <a:off x="310897" y="923086"/>
            <a:ext cx="8229600" cy="4525963"/>
          </a:xfrm>
        </p:spPr>
        <p:txBody>
          <a:bodyPr>
            <a:normAutofit fontScale="92500" lnSpcReduction="10000"/>
          </a:bodyPr>
          <a:lstStyle/>
          <a:p>
            <a:pPr>
              <a:lnSpc>
                <a:spcPct val="80000"/>
              </a:lnSpc>
            </a:pPr>
            <a:r>
              <a:rPr lang="en-US" sz="2800" dirty="0"/>
              <a:t>Rapid Response Teams assist in preventing the spread of novel influenza viruses</a:t>
            </a:r>
          </a:p>
          <a:p>
            <a:pPr>
              <a:lnSpc>
                <a:spcPct val="80000"/>
              </a:lnSpc>
            </a:pPr>
            <a:endParaRPr lang="en-US" sz="2800" dirty="0"/>
          </a:p>
          <a:p>
            <a:pPr>
              <a:lnSpc>
                <a:spcPct val="80000"/>
              </a:lnSpc>
            </a:pPr>
            <a:r>
              <a:rPr lang="en-US" sz="2800" dirty="0"/>
              <a:t>There are at least 6 core functions/roles per team, but other functions may be added</a:t>
            </a:r>
          </a:p>
          <a:p>
            <a:pPr>
              <a:lnSpc>
                <a:spcPct val="80000"/>
              </a:lnSpc>
            </a:pPr>
            <a:endParaRPr lang="en-US" sz="2800" dirty="0"/>
          </a:p>
          <a:p>
            <a:pPr>
              <a:lnSpc>
                <a:spcPct val="80000"/>
              </a:lnSpc>
            </a:pPr>
            <a:r>
              <a:rPr lang="en-US" sz="2800" dirty="0"/>
              <a:t>Effective teams communicate well and monitor their health</a:t>
            </a:r>
          </a:p>
          <a:p>
            <a:pPr>
              <a:lnSpc>
                <a:spcPct val="80000"/>
              </a:lnSpc>
            </a:pPr>
            <a:endParaRPr lang="en-US" sz="2800" dirty="0"/>
          </a:p>
          <a:p>
            <a:pPr>
              <a:lnSpc>
                <a:spcPct val="80000"/>
              </a:lnSpc>
            </a:pPr>
            <a:r>
              <a:rPr lang="en-US" sz="2800" dirty="0"/>
              <a:t>Effective teams are multi-sectoral</a:t>
            </a:r>
          </a:p>
          <a:p>
            <a:pPr>
              <a:lnSpc>
                <a:spcPct val="80000"/>
              </a:lnSpc>
            </a:pPr>
            <a:endParaRPr lang="en-US" sz="2800" dirty="0"/>
          </a:p>
          <a:p>
            <a:pPr>
              <a:lnSpc>
                <a:spcPct val="80000"/>
              </a:lnSpc>
            </a:pPr>
            <a:r>
              <a:rPr lang="en-US" sz="2800" dirty="0"/>
              <a:t>Teams should use a code of ethical conduct when conducting investigations </a:t>
            </a:r>
          </a:p>
        </p:txBody>
      </p:sp>
    </p:spTree>
    <p:extLst>
      <p:ext uri="{BB962C8B-B14F-4D97-AF65-F5344CB8AC3E}">
        <p14:creationId xmlns:p14="http://schemas.microsoft.com/office/powerpoint/2010/main" val="1066676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8950" y="3208261"/>
            <a:ext cx="5047423" cy="1162051"/>
          </a:xfrm>
        </p:spPr>
        <p:txBody>
          <a:bodyPr/>
          <a:lstStyle/>
          <a:p>
            <a:pPr algn="ctr"/>
            <a:r>
              <a:rPr lang="en-US" dirty="0"/>
              <a:t>Thank You</a:t>
            </a:r>
            <a:br>
              <a:rPr lang="en-US" dirty="0"/>
            </a:br>
            <a:endParaRPr lang="en-US" dirty="0"/>
          </a:p>
        </p:txBody>
      </p:sp>
      <p:sp>
        <p:nvSpPr>
          <p:cNvPr id="5" name="Text Placeholder 4"/>
          <p:cNvSpPr>
            <a:spLocks noGrp="1"/>
          </p:cNvSpPr>
          <p:nvPr>
            <p:ph type="body" idx="1"/>
          </p:nvPr>
        </p:nvSpPr>
        <p:spPr>
          <a:xfrm>
            <a:off x="5498665" y="1350888"/>
            <a:ext cx="3317708" cy="6331957"/>
          </a:xfrm>
        </p:spPr>
        <p:txBody>
          <a:bodyPr numCol="2" anchor="t">
            <a:noAutofit/>
          </a:bodyPr>
          <a:lstStyle/>
          <a:p>
            <a:endParaRPr lang="en-US" sz="1867" dirty="0"/>
          </a:p>
          <a:p>
            <a:endParaRPr lang="en-US" sz="1867" dirty="0"/>
          </a:p>
          <a:p>
            <a:endParaRPr lang="en-US" sz="1867" dirty="0"/>
          </a:p>
        </p:txBody>
      </p:sp>
    </p:spTree>
    <p:extLst>
      <p:ext uri="{BB962C8B-B14F-4D97-AF65-F5344CB8AC3E}">
        <p14:creationId xmlns:p14="http://schemas.microsoft.com/office/powerpoint/2010/main" val="20389473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Response Objectives</a:t>
            </a:r>
          </a:p>
        </p:txBody>
      </p:sp>
      <p:sp>
        <p:nvSpPr>
          <p:cNvPr id="3" name="Content Placeholder 2"/>
          <p:cNvSpPr>
            <a:spLocks noGrp="1"/>
          </p:cNvSpPr>
          <p:nvPr>
            <p:ph idx="1"/>
          </p:nvPr>
        </p:nvSpPr>
        <p:spPr/>
        <p:txBody>
          <a:bodyPr>
            <a:normAutofit fontScale="92500" lnSpcReduction="10000"/>
          </a:bodyPr>
          <a:lstStyle/>
          <a:p>
            <a:r>
              <a:rPr lang="en-US" dirty="0"/>
              <a:t>Assess the possibility of zoonotic transmission</a:t>
            </a:r>
          </a:p>
          <a:p>
            <a:endParaRPr lang="en-US" dirty="0"/>
          </a:p>
          <a:p>
            <a:r>
              <a:rPr lang="en-US" dirty="0"/>
              <a:t>Assess the possibility of human-to-human transmission of novel influenza</a:t>
            </a:r>
          </a:p>
          <a:p>
            <a:endParaRPr lang="en-US" dirty="0"/>
          </a:p>
          <a:p>
            <a:r>
              <a:rPr lang="en-US" dirty="0"/>
              <a:t>Stop or slow the spread of pandemic influenza at the source</a:t>
            </a:r>
          </a:p>
          <a:p>
            <a:endParaRPr lang="en-US" dirty="0"/>
          </a:p>
          <a:p>
            <a:r>
              <a:rPr lang="en-US" dirty="0"/>
              <a:t>Minimize global mortality and morbidity</a:t>
            </a:r>
          </a:p>
        </p:txBody>
      </p:sp>
    </p:spTree>
    <p:extLst>
      <p:ext uri="{BB962C8B-B14F-4D97-AF65-F5344CB8AC3E}">
        <p14:creationId xmlns:p14="http://schemas.microsoft.com/office/powerpoint/2010/main" val="2092276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6836" y="3415554"/>
            <a:ext cx="5047423" cy="2268024"/>
          </a:xfrm>
        </p:spPr>
        <p:txBody>
          <a:bodyPr>
            <a:normAutofit fontScale="90000"/>
          </a:bodyPr>
          <a:lstStyle/>
          <a:p>
            <a:pPr algn="ctr"/>
            <a:r>
              <a:rPr lang="en-US" dirty="0">
                <a:solidFill>
                  <a:schemeClr val="accent1">
                    <a:lumMod val="60000"/>
                    <a:lumOff val="40000"/>
                  </a:schemeClr>
                </a:solidFill>
              </a:rPr>
              <a:t>End of Module Group Discussion</a:t>
            </a:r>
            <a:br>
              <a:rPr lang="en-US" dirty="0">
                <a:solidFill>
                  <a:schemeClr val="accent1">
                    <a:lumMod val="60000"/>
                    <a:lumOff val="40000"/>
                  </a:schemeClr>
                </a:solidFill>
              </a:rPr>
            </a:br>
            <a:br>
              <a:rPr lang="en-US" dirty="0">
                <a:solidFill>
                  <a:schemeClr val="accent1">
                    <a:lumMod val="60000"/>
                    <a:lumOff val="40000"/>
                  </a:schemeClr>
                </a:solidFill>
              </a:rPr>
            </a:br>
            <a:br>
              <a:rPr lang="en-US" dirty="0"/>
            </a:br>
            <a:endParaRPr lang="en-US" dirty="0"/>
          </a:p>
        </p:txBody>
      </p:sp>
    </p:spTree>
    <p:extLst>
      <p:ext uri="{BB962C8B-B14F-4D97-AF65-F5344CB8AC3E}">
        <p14:creationId xmlns:p14="http://schemas.microsoft.com/office/powerpoint/2010/main" val="272625832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24543" y="0"/>
            <a:ext cx="8229600" cy="304119"/>
          </a:xfrm>
        </p:spPr>
        <p:txBody>
          <a:bodyPr>
            <a:normAutofit fontScale="90000"/>
          </a:bodyPr>
          <a:lstStyle/>
          <a:p>
            <a:r>
              <a:rPr lang="en-US" dirty="0"/>
              <a:t>Glossary</a:t>
            </a:r>
          </a:p>
        </p:txBody>
      </p:sp>
      <p:sp>
        <p:nvSpPr>
          <p:cNvPr id="204803" name="Rectangle 3"/>
          <p:cNvSpPr>
            <a:spLocks noGrp="1" noChangeArrowheads="1"/>
          </p:cNvSpPr>
          <p:nvPr>
            <p:ph type="body" idx="1"/>
          </p:nvPr>
        </p:nvSpPr>
        <p:spPr>
          <a:xfrm>
            <a:off x="312738" y="748848"/>
            <a:ext cx="8831262" cy="5060950"/>
          </a:xfrm>
        </p:spPr>
        <p:txBody>
          <a:bodyPr>
            <a:normAutofit lnSpcReduction="10000"/>
          </a:bodyPr>
          <a:lstStyle/>
          <a:p>
            <a:pPr marL="0" indent="0">
              <a:lnSpc>
                <a:spcPct val="90000"/>
              </a:lnSpc>
              <a:buFontTx/>
              <a:buNone/>
            </a:pPr>
            <a:r>
              <a:rPr lang="en-US" sz="2800" dirty="0">
                <a:solidFill>
                  <a:schemeClr val="folHlink"/>
                </a:solidFill>
              </a:rPr>
              <a:t>Code of ethics</a:t>
            </a:r>
            <a:r>
              <a:rPr lang="en-US" sz="2400" dirty="0"/>
              <a:t> </a:t>
            </a:r>
          </a:p>
          <a:p>
            <a:pPr marL="0" indent="0">
              <a:lnSpc>
                <a:spcPct val="90000"/>
              </a:lnSpc>
              <a:buFontTx/>
              <a:buNone/>
            </a:pPr>
            <a:r>
              <a:rPr lang="en-US" sz="2400" dirty="0"/>
              <a:t>A system of principles governing morality and acceptable conduct; a code of professional responsibility </a:t>
            </a:r>
          </a:p>
          <a:p>
            <a:pPr marL="0" indent="0">
              <a:lnSpc>
                <a:spcPct val="90000"/>
              </a:lnSpc>
              <a:buFontTx/>
              <a:buNone/>
            </a:pPr>
            <a:endParaRPr lang="en-US" sz="2400" dirty="0"/>
          </a:p>
          <a:p>
            <a:pPr marL="0" indent="0">
              <a:lnSpc>
                <a:spcPct val="90000"/>
              </a:lnSpc>
              <a:buFontTx/>
              <a:buNone/>
            </a:pPr>
            <a:r>
              <a:rPr lang="en-US" sz="2800" dirty="0">
                <a:solidFill>
                  <a:schemeClr val="folHlink"/>
                </a:solidFill>
              </a:rPr>
              <a:t>Confidentiality</a:t>
            </a:r>
            <a:r>
              <a:rPr lang="en-US" sz="2400" dirty="0"/>
              <a:t>  </a:t>
            </a:r>
          </a:p>
          <a:p>
            <a:pPr marL="0" indent="0">
              <a:lnSpc>
                <a:spcPct val="90000"/>
              </a:lnSpc>
              <a:buFontTx/>
              <a:buNone/>
            </a:pPr>
            <a:r>
              <a:rPr lang="en-US" sz="2400" dirty="0"/>
              <a:t>Not revealing personal, private, or medical information about a person to unauthorized people without the individual’s consent </a:t>
            </a:r>
          </a:p>
          <a:p>
            <a:pPr marL="0" indent="0">
              <a:lnSpc>
                <a:spcPct val="90000"/>
              </a:lnSpc>
              <a:buFontTx/>
              <a:buNone/>
            </a:pPr>
            <a:endParaRPr lang="en-US" sz="2400" dirty="0"/>
          </a:p>
          <a:p>
            <a:pPr marL="0" indent="0">
              <a:lnSpc>
                <a:spcPct val="90000"/>
              </a:lnSpc>
              <a:buFontTx/>
              <a:buNone/>
            </a:pPr>
            <a:r>
              <a:rPr lang="en-US" sz="2800" dirty="0">
                <a:solidFill>
                  <a:schemeClr val="folHlink"/>
                </a:solidFill>
              </a:rPr>
              <a:t>Consent forms</a:t>
            </a:r>
            <a:r>
              <a:rPr lang="en-US" sz="2400" dirty="0"/>
              <a:t> </a:t>
            </a:r>
          </a:p>
          <a:p>
            <a:pPr marL="0" indent="0">
              <a:lnSpc>
                <a:spcPct val="90000"/>
              </a:lnSpc>
              <a:buFontTx/>
              <a:buNone/>
            </a:pPr>
            <a:r>
              <a:rPr lang="en-US" sz="2400" dirty="0"/>
              <a:t>A document listing details of how information on a study subject will be used during and after an investigation. The study subject’s signature on the form indicates permission to use their information for those purposes. </a:t>
            </a:r>
          </a:p>
          <a:p>
            <a:pPr marL="0" indent="0">
              <a:lnSpc>
                <a:spcPct val="90000"/>
              </a:lnSpc>
              <a:buFontTx/>
              <a:buNone/>
            </a:pPr>
            <a:endParaRPr lang="en-US" sz="2400" dirty="0"/>
          </a:p>
        </p:txBody>
      </p:sp>
    </p:spTree>
    <p:extLst>
      <p:ext uri="{BB962C8B-B14F-4D97-AF65-F5344CB8AC3E}">
        <p14:creationId xmlns:p14="http://schemas.microsoft.com/office/powerpoint/2010/main" val="685265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a:t>Glossary</a:t>
            </a:r>
          </a:p>
        </p:txBody>
      </p:sp>
      <p:sp>
        <p:nvSpPr>
          <p:cNvPr id="258051" name="Rectangle 3"/>
          <p:cNvSpPr>
            <a:spLocks noGrp="1" noChangeArrowheads="1"/>
          </p:cNvSpPr>
          <p:nvPr>
            <p:ph type="body" idx="1"/>
          </p:nvPr>
        </p:nvSpPr>
        <p:spPr>
          <a:xfrm>
            <a:off x="310897" y="748915"/>
            <a:ext cx="8229600" cy="4525963"/>
          </a:xfrm>
        </p:spPr>
        <p:txBody>
          <a:bodyPr>
            <a:normAutofit fontScale="92500" lnSpcReduction="10000"/>
          </a:bodyPr>
          <a:lstStyle/>
          <a:p>
            <a:pPr marL="0" indent="0">
              <a:lnSpc>
                <a:spcPct val="80000"/>
              </a:lnSpc>
              <a:buFontTx/>
              <a:buNone/>
            </a:pPr>
            <a:r>
              <a:rPr lang="en-US" sz="2800" dirty="0">
                <a:solidFill>
                  <a:schemeClr val="folHlink"/>
                </a:solidFill>
              </a:rPr>
              <a:t>Epidemiology</a:t>
            </a:r>
            <a:r>
              <a:rPr lang="en-US" sz="2800" dirty="0"/>
              <a:t> </a:t>
            </a:r>
          </a:p>
          <a:p>
            <a:pPr marL="0" indent="0">
              <a:lnSpc>
                <a:spcPct val="80000"/>
              </a:lnSpc>
              <a:buFontTx/>
              <a:buNone/>
            </a:pPr>
            <a:r>
              <a:rPr lang="en-US" sz="2400" dirty="0"/>
              <a:t>The branch of medicine that deals with the study of the causes, distribution, and control of disease in populations </a:t>
            </a:r>
          </a:p>
          <a:p>
            <a:pPr marL="0" indent="0">
              <a:lnSpc>
                <a:spcPct val="80000"/>
              </a:lnSpc>
              <a:buFontTx/>
              <a:buNone/>
            </a:pPr>
            <a:endParaRPr lang="en-US" sz="2400" dirty="0"/>
          </a:p>
          <a:p>
            <a:pPr marL="0" indent="0">
              <a:lnSpc>
                <a:spcPct val="80000"/>
              </a:lnSpc>
              <a:buFontTx/>
              <a:buNone/>
            </a:pPr>
            <a:r>
              <a:rPr lang="en-US" sz="2800" dirty="0">
                <a:solidFill>
                  <a:schemeClr val="folHlink"/>
                </a:solidFill>
              </a:rPr>
              <a:t>One Health Approach</a:t>
            </a:r>
            <a:endParaRPr lang="en-US" sz="2400" dirty="0"/>
          </a:p>
          <a:p>
            <a:pPr marL="0" indent="0">
              <a:lnSpc>
                <a:spcPct val="80000"/>
              </a:lnSpc>
              <a:buFontTx/>
              <a:buNone/>
            </a:pPr>
            <a:r>
              <a:rPr lang="en-US" sz="2400" dirty="0"/>
              <a:t>An approach that takes into account public health, human health, veterinary health, and ecosystem health, among other disciplines.</a:t>
            </a:r>
          </a:p>
          <a:p>
            <a:pPr marL="0" indent="0">
              <a:lnSpc>
                <a:spcPct val="80000"/>
              </a:lnSpc>
              <a:buFontTx/>
              <a:buNone/>
            </a:pPr>
            <a:endParaRPr lang="en-US" sz="2400" dirty="0"/>
          </a:p>
          <a:p>
            <a:pPr marL="0" indent="0">
              <a:lnSpc>
                <a:spcPct val="80000"/>
              </a:lnSpc>
              <a:buFontTx/>
              <a:buNone/>
            </a:pPr>
            <a:r>
              <a:rPr lang="en-US" sz="2800" dirty="0">
                <a:solidFill>
                  <a:schemeClr val="folHlink"/>
                </a:solidFill>
              </a:rPr>
              <a:t>Outbreak</a:t>
            </a:r>
            <a:r>
              <a:rPr lang="en-US" sz="2400" dirty="0"/>
              <a:t>  </a:t>
            </a:r>
          </a:p>
          <a:p>
            <a:pPr marL="0" indent="0">
              <a:lnSpc>
                <a:spcPct val="80000"/>
              </a:lnSpc>
              <a:buFontTx/>
              <a:buNone/>
            </a:pPr>
            <a:r>
              <a:rPr lang="en-US" sz="2400" dirty="0"/>
              <a:t>A sudden, localized increase in a disease greater than the expected occurrence of that disease </a:t>
            </a:r>
          </a:p>
          <a:p>
            <a:pPr marL="0" indent="0">
              <a:lnSpc>
                <a:spcPct val="80000"/>
              </a:lnSpc>
              <a:buFontTx/>
              <a:buNone/>
            </a:pPr>
            <a:endParaRPr lang="en-US" sz="2400" dirty="0"/>
          </a:p>
          <a:p>
            <a:pPr marL="0" indent="0">
              <a:lnSpc>
                <a:spcPct val="80000"/>
              </a:lnSpc>
              <a:buFontTx/>
              <a:buNone/>
            </a:pPr>
            <a:r>
              <a:rPr lang="en-US" sz="2800" dirty="0">
                <a:solidFill>
                  <a:schemeClr val="folHlink"/>
                </a:solidFill>
              </a:rPr>
              <a:t>Pandemic</a:t>
            </a:r>
            <a:r>
              <a:rPr lang="en-US" sz="2400" dirty="0"/>
              <a:t> </a:t>
            </a:r>
          </a:p>
          <a:p>
            <a:pPr marL="0" indent="0">
              <a:lnSpc>
                <a:spcPct val="80000"/>
              </a:lnSpc>
              <a:buFontTx/>
              <a:buNone/>
            </a:pPr>
            <a:r>
              <a:rPr lang="en-US" sz="2400" dirty="0"/>
              <a:t>An epidemic (or outbreak) occurring over a wide geographic area. </a:t>
            </a:r>
          </a:p>
          <a:p>
            <a:pPr marL="0" indent="0">
              <a:lnSpc>
                <a:spcPct val="80000"/>
              </a:lnSpc>
            </a:pPr>
            <a:endParaRPr lang="en-US" sz="2400" dirty="0"/>
          </a:p>
          <a:p>
            <a:pPr marL="0" indent="0">
              <a:lnSpc>
                <a:spcPct val="80000"/>
              </a:lnSpc>
            </a:pPr>
            <a:endParaRPr lang="en-US" sz="2400" dirty="0"/>
          </a:p>
        </p:txBody>
      </p:sp>
    </p:spTree>
    <p:extLst>
      <p:ext uri="{BB962C8B-B14F-4D97-AF65-F5344CB8AC3E}">
        <p14:creationId xmlns:p14="http://schemas.microsoft.com/office/powerpoint/2010/main" val="162245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5400" y="4951191"/>
            <a:ext cx="5833753" cy="1162051"/>
          </a:xfrm>
        </p:spPr>
        <p:txBody>
          <a:bodyPr>
            <a:normAutofit fontScale="90000"/>
          </a:bodyPr>
          <a:lstStyle/>
          <a:p>
            <a:r>
              <a:rPr lang="en-US" dirty="0"/>
              <a:t>Team roles and responsibilities</a:t>
            </a:r>
          </a:p>
        </p:txBody>
      </p:sp>
      <p:sp>
        <p:nvSpPr>
          <p:cNvPr id="4" name="Rectangle 3"/>
          <p:cNvSpPr/>
          <p:nvPr/>
        </p:nvSpPr>
        <p:spPr>
          <a:xfrm>
            <a:off x="7528560" y="1203960"/>
            <a:ext cx="838200" cy="807720"/>
          </a:xfrm>
          <a:prstGeom prst="rect">
            <a:avLst/>
          </a:prstGeom>
          <a:solidFill>
            <a:srgbClr val="4F52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0907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Selection of the Team</a:t>
            </a:r>
          </a:p>
        </p:txBody>
      </p:sp>
      <p:sp>
        <p:nvSpPr>
          <p:cNvPr id="7171" name="Rectangle 3"/>
          <p:cNvSpPr>
            <a:spLocks noGrp="1" noChangeArrowheads="1"/>
          </p:cNvSpPr>
          <p:nvPr>
            <p:ph type="body" idx="1"/>
          </p:nvPr>
        </p:nvSpPr>
        <p:spPr/>
        <p:txBody>
          <a:bodyPr/>
          <a:lstStyle/>
          <a:p>
            <a:pPr>
              <a:buFontTx/>
              <a:buNone/>
            </a:pPr>
            <a:r>
              <a:rPr lang="en-US" dirty="0"/>
              <a:t>	The Ministry of Health will designate </a:t>
            </a:r>
          </a:p>
          <a:p>
            <a:pPr>
              <a:buFontTx/>
              <a:buNone/>
            </a:pPr>
            <a:r>
              <a:rPr lang="en-US" dirty="0"/>
              <a:t>	teams from each province or geographical area </a:t>
            </a:r>
          </a:p>
          <a:p>
            <a:pPr>
              <a:buFontTx/>
              <a:buNone/>
            </a:pPr>
            <a:endParaRPr lang="en-US" dirty="0"/>
          </a:p>
          <a:p>
            <a:pPr>
              <a:buFontTx/>
              <a:buNone/>
            </a:pPr>
            <a:endParaRPr lang="en-US" dirty="0"/>
          </a:p>
        </p:txBody>
      </p:sp>
    </p:spTree>
    <p:extLst>
      <p:ext uri="{BB962C8B-B14F-4D97-AF65-F5344CB8AC3E}">
        <p14:creationId xmlns:p14="http://schemas.microsoft.com/office/powerpoint/2010/main" val="304361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a:t>What Does the Team Do? </a:t>
            </a:r>
          </a:p>
        </p:txBody>
      </p:sp>
      <p:sp>
        <p:nvSpPr>
          <p:cNvPr id="234499" name="Rectangle 3"/>
          <p:cNvSpPr>
            <a:spLocks noGrp="1" noChangeArrowheads="1"/>
          </p:cNvSpPr>
          <p:nvPr>
            <p:ph type="body" idx="1"/>
          </p:nvPr>
        </p:nvSpPr>
        <p:spPr>
          <a:xfrm>
            <a:off x="467806" y="925924"/>
            <a:ext cx="8229600" cy="4938713"/>
          </a:xfrm>
        </p:spPr>
        <p:txBody>
          <a:bodyPr>
            <a:normAutofit lnSpcReduction="10000"/>
          </a:bodyPr>
          <a:lstStyle/>
          <a:p>
            <a:pPr>
              <a:lnSpc>
                <a:spcPct val="90000"/>
              </a:lnSpc>
            </a:pPr>
            <a:r>
              <a:rPr lang="en-US" dirty="0"/>
              <a:t>Verify any rumor of disease outbreak</a:t>
            </a:r>
            <a:br>
              <a:rPr lang="en-US" dirty="0"/>
            </a:br>
            <a:endParaRPr lang="en-US" dirty="0"/>
          </a:p>
          <a:p>
            <a:pPr>
              <a:lnSpc>
                <a:spcPct val="90000"/>
              </a:lnSpc>
            </a:pPr>
            <a:r>
              <a:rPr lang="en-US" dirty="0"/>
              <a:t>Carry out the outbreak investigation to verify etiology and undertake contract tracing </a:t>
            </a:r>
          </a:p>
          <a:p>
            <a:pPr>
              <a:lnSpc>
                <a:spcPct val="90000"/>
              </a:lnSpc>
            </a:pPr>
            <a:endParaRPr lang="en-US" dirty="0"/>
          </a:p>
          <a:p>
            <a:pPr>
              <a:lnSpc>
                <a:spcPct val="90000"/>
              </a:lnSpc>
            </a:pPr>
            <a:r>
              <a:rPr lang="en-US" dirty="0"/>
              <a:t>Propose ways to stop epidemics</a:t>
            </a:r>
          </a:p>
          <a:p>
            <a:pPr>
              <a:lnSpc>
                <a:spcPct val="90000"/>
              </a:lnSpc>
            </a:pPr>
            <a:endParaRPr lang="en-US" dirty="0"/>
          </a:p>
          <a:p>
            <a:pPr>
              <a:lnSpc>
                <a:spcPct val="90000"/>
              </a:lnSpc>
            </a:pPr>
            <a:r>
              <a:rPr lang="en-US" dirty="0"/>
              <a:t>Initiate epidemic prevention and control</a:t>
            </a:r>
          </a:p>
          <a:p>
            <a:pPr>
              <a:lnSpc>
                <a:spcPct val="90000"/>
              </a:lnSpc>
              <a:buFontTx/>
              <a:buNone/>
            </a:pPr>
            <a:endParaRPr lang="en-US" dirty="0"/>
          </a:p>
          <a:p>
            <a:pPr>
              <a:lnSpc>
                <a:spcPct val="90000"/>
              </a:lnSpc>
            </a:pPr>
            <a:r>
              <a:rPr lang="en-US" dirty="0"/>
              <a:t>Provide technical support</a:t>
            </a:r>
          </a:p>
        </p:txBody>
      </p:sp>
    </p:spTree>
    <p:extLst>
      <p:ext uri="{BB962C8B-B14F-4D97-AF65-F5344CB8AC3E}">
        <p14:creationId xmlns:p14="http://schemas.microsoft.com/office/powerpoint/2010/main" val="348009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84150" y="0"/>
            <a:ext cx="8502650" cy="468086"/>
          </a:xfrm>
        </p:spPr>
        <p:txBody>
          <a:bodyPr/>
          <a:lstStyle/>
          <a:p>
            <a:pPr defTabSz="762000"/>
            <a:r>
              <a:rPr lang="nb-NO" dirty="0"/>
              <a:t>How to Work in a Team</a:t>
            </a:r>
          </a:p>
        </p:txBody>
      </p:sp>
      <p:sp>
        <p:nvSpPr>
          <p:cNvPr id="106499" name="Rectangle 3"/>
          <p:cNvSpPr>
            <a:spLocks noGrp="1" noChangeArrowheads="1"/>
          </p:cNvSpPr>
          <p:nvPr>
            <p:ph type="body" idx="1"/>
          </p:nvPr>
        </p:nvSpPr>
        <p:spPr>
          <a:xfrm>
            <a:off x="748506" y="907143"/>
            <a:ext cx="7373938" cy="4899025"/>
          </a:xfrm>
        </p:spPr>
        <p:txBody>
          <a:bodyPr/>
          <a:lstStyle/>
          <a:p>
            <a:pPr defTabSz="762000">
              <a:lnSpc>
                <a:spcPct val="120000"/>
              </a:lnSpc>
              <a:spcAft>
                <a:spcPct val="40000"/>
              </a:spcAft>
              <a:buClr>
                <a:schemeClr val="tx1"/>
              </a:buClr>
            </a:pPr>
            <a:r>
              <a:rPr lang="nb-NO" dirty="0"/>
              <a:t>Know what is expected</a:t>
            </a:r>
          </a:p>
          <a:p>
            <a:pPr lvl="1" defTabSz="762000">
              <a:lnSpc>
                <a:spcPct val="120000"/>
              </a:lnSpc>
              <a:spcAft>
                <a:spcPct val="40000"/>
              </a:spcAft>
              <a:buClr>
                <a:schemeClr val="tx1"/>
              </a:buClr>
            </a:pPr>
            <a:r>
              <a:rPr lang="nb-NO" dirty="0"/>
              <a:t>Team function responsibilities</a:t>
            </a:r>
          </a:p>
          <a:p>
            <a:pPr lvl="1" defTabSz="762000">
              <a:lnSpc>
                <a:spcPct val="120000"/>
              </a:lnSpc>
              <a:spcAft>
                <a:spcPct val="40000"/>
              </a:spcAft>
              <a:buClr>
                <a:schemeClr val="tx1"/>
              </a:buClr>
            </a:pPr>
            <a:r>
              <a:rPr lang="nb-NO" dirty="0"/>
              <a:t>Team function expertise</a:t>
            </a:r>
          </a:p>
          <a:p>
            <a:pPr lvl="1" defTabSz="762000">
              <a:lnSpc>
                <a:spcPct val="120000"/>
              </a:lnSpc>
              <a:spcAft>
                <a:spcPct val="40000"/>
              </a:spcAft>
              <a:buClr>
                <a:schemeClr val="tx1"/>
              </a:buClr>
            </a:pPr>
            <a:r>
              <a:rPr lang="nb-NO" dirty="0"/>
              <a:t>Resources available for tasks</a:t>
            </a:r>
            <a:endParaRPr lang="nb-NO" sz="3200" dirty="0"/>
          </a:p>
          <a:p>
            <a:pPr defTabSz="762000">
              <a:lnSpc>
                <a:spcPct val="120000"/>
              </a:lnSpc>
              <a:spcAft>
                <a:spcPct val="40000"/>
              </a:spcAft>
              <a:buClr>
                <a:schemeClr val="tx1"/>
              </a:buClr>
            </a:pPr>
            <a:r>
              <a:rPr lang="nb-NO" dirty="0"/>
              <a:t>Know your role</a:t>
            </a:r>
          </a:p>
          <a:p>
            <a:pPr defTabSz="762000">
              <a:lnSpc>
                <a:spcPct val="120000"/>
              </a:lnSpc>
              <a:spcAft>
                <a:spcPct val="40000"/>
              </a:spcAft>
              <a:buClr>
                <a:schemeClr val="tx1"/>
              </a:buClr>
            </a:pPr>
            <a:r>
              <a:rPr lang="nb-NO" dirty="0"/>
              <a:t>Know who is in charge</a:t>
            </a:r>
          </a:p>
        </p:txBody>
      </p:sp>
    </p:spTree>
    <p:extLst>
      <p:ext uri="{BB962C8B-B14F-4D97-AF65-F5344CB8AC3E}">
        <p14:creationId xmlns:p14="http://schemas.microsoft.com/office/powerpoint/2010/main" val="1606878612"/>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6B13A-E839-4DA7-917E-5107D2E7419F}"/>
</file>

<file path=customXml/itemProps2.xml><?xml version="1.0" encoding="utf-8"?>
<ds:datastoreItem xmlns:ds="http://schemas.openxmlformats.org/officeDocument/2006/customXml" ds:itemID="{16AD1588-82AC-4A58-9026-C257E8E9C719}"/>
</file>

<file path=customXml/itemProps3.xml><?xml version="1.0" encoding="utf-8"?>
<ds:datastoreItem xmlns:ds="http://schemas.openxmlformats.org/officeDocument/2006/customXml" ds:itemID="{EDFE03D3-5BEB-4B48-A625-A8CF15F6F534}"/>
</file>

<file path=customXml/itemProps4.xml><?xml version="1.0" encoding="utf-8"?>
<ds:datastoreItem xmlns:ds="http://schemas.openxmlformats.org/officeDocument/2006/customXml" ds:itemID="{119EA9FE-8457-40F0-89BD-100B1E83F17F}"/>
</file>

<file path=docProps/app.xml><?xml version="1.0" encoding="utf-8"?>
<Properties xmlns="http://schemas.openxmlformats.org/officeDocument/2006/extended-properties" xmlns:vt="http://schemas.openxmlformats.org/officeDocument/2006/docPropsVTypes">
  <Template>Office Theme</Template>
  <TotalTime>24627</TotalTime>
  <Words>5865</Words>
  <Application>Microsoft Office PowerPoint</Application>
  <PresentationFormat>On-screen Show (4:3)</PresentationFormat>
  <Paragraphs>524</Paragraphs>
  <Slides>52</Slides>
  <Notes>52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MS PGothic</vt:lpstr>
      <vt:lpstr>游ゴシック</vt:lpstr>
      <vt:lpstr>Arial</vt:lpstr>
      <vt:lpstr>Calibri</vt:lpstr>
      <vt:lpstr>Cordia New</vt:lpstr>
      <vt:lpstr>Courier New</vt:lpstr>
      <vt:lpstr>Myriad Web Pro</vt:lpstr>
      <vt:lpstr>Wingdings</vt:lpstr>
      <vt:lpstr>NCEH_ATSDR_combined</vt:lpstr>
      <vt:lpstr>Thin Blue Line Influenza Division</vt:lpstr>
      <vt:lpstr>4_Office Theme</vt:lpstr>
      <vt:lpstr>Module E3  Forming a Rapid Response Team</vt:lpstr>
      <vt:lpstr>Learning Objectives</vt:lpstr>
      <vt:lpstr>Session Overview</vt:lpstr>
      <vt:lpstr>Rapid Response Team</vt:lpstr>
      <vt:lpstr>Rapid Response Objectives</vt:lpstr>
      <vt:lpstr>Team roles and responsibilities</vt:lpstr>
      <vt:lpstr>Selection of the Team</vt:lpstr>
      <vt:lpstr>What Does the Team Do? </vt:lpstr>
      <vt:lpstr>How to Work in a Team</vt:lpstr>
      <vt:lpstr>How to Work in a Team</vt:lpstr>
      <vt:lpstr> Discussion Questions</vt:lpstr>
      <vt:lpstr>How to Work in a Team</vt:lpstr>
      <vt:lpstr>Who is on the Team?  (Team functions may differ by country)</vt:lpstr>
      <vt:lpstr>Who is on the Team?</vt:lpstr>
      <vt:lpstr>Discussion Question</vt:lpstr>
      <vt:lpstr>Core team roles</vt:lpstr>
      <vt:lpstr>Team Leader</vt:lpstr>
      <vt:lpstr>Epidemiologist or Health Officer</vt:lpstr>
      <vt:lpstr>Clinicians</vt:lpstr>
      <vt:lpstr>Lab Technician or Scientist</vt:lpstr>
      <vt:lpstr>Veterinarian or  Animal Health Specialist</vt:lpstr>
      <vt:lpstr>Discussion Question</vt:lpstr>
      <vt:lpstr>Expanded team roles</vt:lpstr>
      <vt:lpstr>Expanded Team functions</vt:lpstr>
      <vt:lpstr>Expanded Team functions</vt:lpstr>
      <vt:lpstr>Expanded Team functions</vt:lpstr>
      <vt:lpstr>Team Composition is Country-Specific Country-Specific</vt:lpstr>
      <vt:lpstr>Enhancing coordination and communication among  team functions</vt:lpstr>
      <vt:lpstr>Effective Coordination </vt:lpstr>
      <vt:lpstr>Coordination with Government Departments</vt:lpstr>
      <vt:lpstr>Discussion Question</vt:lpstr>
      <vt:lpstr>Coordination with International Teams  International Teams </vt:lpstr>
      <vt:lpstr>Delegation</vt:lpstr>
      <vt:lpstr>Effective Communication</vt:lpstr>
      <vt:lpstr>Contact Information</vt:lpstr>
      <vt:lpstr>Establishing Effective Communication Channels</vt:lpstr>
      <vt:lpstr>Explaining the need for the outbreak data</vt:lpstr>
      <vt:lpstr>Documentation is Critical</vt:lpstr>
      <vt:lpstr>Information for Documentation and Review Documentation and Review</vt:lpstr>
      <vt:lpstr>Post-Investigation Discussions and Reports / Evaluation</vt:lpstr>
      <vt:lpstr>Standards of ethical conduct</vt:lpstr>
      <vt:lpstr>Ethical Conduct for Case Investigations</vt:lpstr>
      <vt:lpstr>Code of Ethics</vt:lpstr>
      <vt:lpstr>Code of Ethics</vt:lpstr>
      <vt:lpstr>Confidentiality:</vt:lpstr>
      <vt:lpstr>Customs and Religion </vt:lpstr>
      <vt:lpstr>Discussion Questions</vt:lpstr>
      <vt:lpstr>Summary</vt:lpstr>
      <vt:lpstr>Thank You </vt:lpstr>
      <vt:lpstr>End of Module Group Discussion   </vt:lpstr>
      <vt:lpstr>Glossary</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467</cp:revision>
  <cp:lastPrinted>2018-03-09T02:21:13Z</cp:lastPrinted>
  <dcterms:created xsi:type="dcterms:W3CDTF">2016-11-05T00:46:08Z</dcterms:created>
  <dcterms:modified xsi:type="dcterms:W3CDTF">2018-06-21T17:27:58Z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ae8ba5de-be99-4c75-88c8-7e64bb5bcd97</vt:lpwstr>
  </property>
</Properties>
</file>