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5"/>
    <p:sldMasterId id="2147483721" r:id="rId6"/>
    <p:sldMasterId id="2147483734" r:id="rId7"/>
  </p:sldMasterIdLst>
  <p:notesMasterIdLst>
    <p:notesMasterId r:id="rId85"/>
  </p:notesMasterIdLst>
  <p:sldIdLst>
    <p:sldId id="351" r:id="rId8"/>
    <p:sldId id="623" r:id="rId9"/>
    <p:sldId id="754" r:id="rId10"/>
    <p:sldId id="755" r:id="rId11"/>
    <p:sldId id="756" r:id="rId12"/>
    <p:sldId id="740" r:id="rId13"/>
    <p:sldId id="628" r:id="rId14"/>
    <p:sldId id="822" r:id="rId15"/>
    <p:sldId id="809" r:id="rId16"/>
    <p:sldId id="815" r:id="rId17"/>
    <p:sldId id="726" r:id="rId18"/>
    <p:sldId id="631" r:id="rId19"/>
    <p:sldId id="632" r:id="rId20"/>
    <p:sldId id="634" r:id="rId21"/>
    <p:sldId id="635" r:id="rId22"/>
    <p:sldId id="636" r:id="rId23"/>
    <p:sldId id="816" r:id="rId24"/>
    <p:sldId id="637" r:id="rId25"/>
    <p:sldId id="638" r:id="rId26"/>
    <p:sldId id="641" r:id="rId27"/>
    <p:sldId id="642" r:id="rId28"/>
    <p:sldId id="645" r:id="rId29"/>
    <p:sldId id="765" r:id="rId30"/>
    <p:sldId id="652" r:id="rId31"/>
    <p:sldId id="767" r:id="rId32"/>
    <p:sldId id="773" r:id="rId33"/>
    <p:sldId id="774" r:id="rId34"/>
    <p:sldId id="798" r:id="rId35"/>
    <p:sldId id="797" r:id="rId36"/>
    <p:sldId id="768" r:id="rId37"/>
    <p:sldId id="825" r:id="rId38"/>
    <p:sldId id="807" r:id="rId39"/>
    <p:sldId id="828" r:id="rId40"/>
    <p:sldId id="810" r:id="rId41"/>
    <p:sldId id="817" r:id="rId42"/>
    <p:sldId id="742" r:id="rId43"/>
    <p:sldId id="804" r:id="rId44"/>
    <p:sldId id="829" r:id="rId45"/>
    <p:sldId id="766" r:id="rId46"/>
    <p:sldId id="746" r:id="rId47"/>
    <p:sldId id="803" r:id="rId48"/>
    <p:sldId id="749" r:id="rId49"/>
    <p:sldId id="669" r:id="rId50"/>
    <p:sldId id="670" r:id="rId51"/>
    <p:sldId id="671" r:id="rId52"/>
    <p:sldId id="811" r:id="rId53"/>
    <p:sldId id="673" r:id="rId54"/>
    <p:sldId id="674" r:id="rId55"/>
    <p:sldId id="675" r:id="rId56"/>
    <p:sldId id="676" r:id="rId57"/>
    <p:sldId id="799" r:id="rId58"/>
    <p:sldId id="800" r:id="rId59"/>
    <p:sldId id="680" r:id="rId60"/>
    <p:sldId id="824" r:id="rId61"/>
    <p:sldId id="751" r:id="rId62"/>
    <p:sldId id="731" r:id="rId63"/>
    <p:sldId id="683" r:id="rId64"/>
    <p:sldId id="801" r:id="rId65"/>
    <p:sldId id="826" r:id="rId66"/>
    <p:sldId id="802" r:id="rId67"/>
    <p:sldId id="684" r:id="rId68"/>
    <p:sldId id="685" r:id="rId69"/>
    <p:sldId id="818" r:id="rId70"/>
    <p:sldId id="783" r:id="rId71"/>
    <p:sldId id="687" r:id="rId72"/>
    <p:sldId id="691" r:id="rId73"/>
    <p:sldId id="692" r:id="rId74"/>
    <p:sldId id="819" r:id="rId75"/>
    <p:sldId id="693" r:id="rId76"/>
    <p:sldId id="694" r:id="rId77"/>
    <p:sldId id="823" r:id="rId78"/>
    <p:sldId id="714" r:id="rId79"/>
    <p:sldId id="718" r:id="rId80"/>
    <p:sldId id="720" r:id="rId81"/>
    <p:sldId id="721" r:id="rId82"/>
    <p:sldId id="722" r:id="rId83"/>
    <p:sldId id="621" r:id="rId8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Joshua Mott" initials="JM" lastIdx="1" clrIdx="6">
    <p:extLst>
      <p:ext uri="{19B8F6BF-5375-455C-9EA6-DF929625EA0E}">
        <p15:presenceInfo xmlns:p15="http://schemas.microsoft.com/office/powerpoint/2012/main" userId="4a7c80f6ff9aac49" providerId="Windows Live"/>
      </p:ext>
    </p:extLst>
  </p:cmAuthor>
  <p:cmAuthor id="1" name="Fatimah Dawood" initials="FD" lastIdx="2" clrIdx="0">
    <p:extLst>
      <p:ext uri="{19B8F6BF-5375-455C-9EA6-DF929625EA0E}">
        <p15:presenceInfo xmlns:p15="http://schemas.microsoft.com/office/powerpoint/2012/main" userId="b3a666350482bf88" providerId="Windows Live"/>
      </p:ext>
    </p:extLst>
  </p:cmAuthor>
  <p:cmAuthor id="2" name="Brettania" initials="B" lastIdx="1" clrIdx="1">
    <p:extLst>
      <p:ext uri="{19B8F6BF-5375-455C-9EA6-DF929625EA0E}">
        <p15:presenceInfo xmlns:p15="http://schemas.microsoft.com/office/powerpoint/2012/main" userId="Brettania" providerId="None"/>
      </p:ext>
    </p:extLst>
  </p:cmAuthor>
  <p:cmAuthor id="3" name="Azziz-Baumgartner, Eduardo (CDC/OID/NCIRD)" initials="AE(" lastIdx="14" clrIdx="2">
    <p:extLst>
      <p:ext uri="{19B8F6BF-5375-455C-9EA6-DF929625EA0E}">
        <p15:presenceInfo xmlns:p15="http://schemas.microsoft.com/office/powerpoint/2012/main" userId="S-1-5-21-1207783550-2075000910-922709458-175630" providerId="AD"/>
      </p:ext>
    </p:extLst>
  </p:cmAuthor>
  <p:cmAuthor id="4" name="Olsen, Sonja (CDC/OID/NCIRD)" initials="OS(" lastIdx="17" clrIdx="3">
    <p:extLst>
      <p:ext uri="{19B8F6BF-5375-455C-9EA6-DF929625EA0E}">
        <p15:presenceInfo xmlns:p15="http://schemas.microsoft.com/office/powerpoint/2012/main" userId="S-1-5-21-1207783550-2075000910-922709458-191202" providerId="AD"/>
      </p:ext>
    </p:extLst>
  </p:cmAuthor>
  <p:cmAuthor id="5" name="Tokars, Jerome (Jerry) (CDC/OID/NCIRD)" initials="TJ((" lastIdx="2" clrIdx="4">
    <p:extLst>
      <p:ext uri="{19B8F6BF-5375-455C-9EA6-DF929625EA0E}">
        <p15:presenceInfo xmlns:p15="http://schemas.microsoft.com/office/powerpoint/2012/main" userId="S-1-5-21-1207783550-2075000910-922709458-191641" providerId="AD"/>
      </p:ext>
    </p:extLst>
  </p:cmAuthor>
  <p:cmAuthor id="6" name="Kile, James C. (CDC/OID/NCIRD)" initials="KJC(" lastIdx="9" clrIdx="5">
    <p:extLst>
      <p:ext uri="{19B8F6BF-5375-455C-9EA6-DF929625EA0E}">
        <p15:presenceInfo xmlns:p15="http://schemas.microsoft.com/office/powerpoint/2012/main" userId="S-1-5-21-1207783550-2075000910-922709458-20767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0099"/>
    <a:srgbClr val="003399"/>
    <a:srgbClr val="F5E3BF"/>
    <a:srgbClr val="E4E4E1"/>
    <a:srgbClr val="9E9A88"/>
    <a:srgbClr val="F6EFD6"/>
    <a:srgbClr val="FFFF99"/>
    <a:srgbClr val="99C8B7"/>
    <a:srgbClr val="005B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518" autoAdjust="0"/>
    <p:restoredTop sz="71837" autoAdjust="0"/>
  </p:normalViewPr>
  <p:slideViewPr>
    <p:cSldViewPr snapToGrid="0">
      <p:cViewPr varScale="1">
        <p:scale>
          <a:sx n="59" d="100"/>
          <a:sy n="59" d="100"/>
        </p:scale>
        <p:origin x="2314" y="62"/>
      </p:cViewPr>
      <p:guideLst/>
    </p:cSldViewPr>
  </p:slideViewPr>
  <p:notesTextViewPr>
    <p:cViewPr>
      <p:scale>
        <a:sx n="150" d="100"/>
        <a:sy n="150" d="100"/>
      </p:scale>
      <p:origin x="0" y="0"/>
    </p:cViewPr>
  </p:notesTextViewPr>
  <p:sorterViewPr>
    <p:cViewPr varScale="1">
      <p:scale>
        <a:sx n="1" d="1"/>
        <a:sy n="1" d="1"/>
      </p:scale>
      <p:origin x="0" y="-6486"/>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slide" Target="slides/slide40.xml"/><Relationship Id="rId63" Type="http://schemas.openxmlformats.org/officeDocument/2006/relationships/slide" Target="slides/slide56.xml"/><Relationship Id="rId68" Type="http://schemas.openxmlformats.org/officeDocument/2006/relationships/slide" Target="slides/slide61.xml"/><Relationship Id="rId84" Type="http://schemas.openxmlformats.org/officeDocument/2006/relationships/slide" Target="slides/slide77.xml"/><Relationship Id="rId89" Type="http://schemas.openxmlformats.org/officeDocument/2006/relationships/theme" Target="theme/theme1.xml"/><Relationship Id="rId16" Type="http://schemas.openxmlformats.org/officeDocument/2006/relationships/slide" Target="slides/slide9.xml"/><Relationship Id="rId11" Type="http://schemas.openxmlformats.org/officeDocument/2006/relationships/slide" Target="slides/slide4.xml"/><Relationship Id="rId32" Type="http://schemas.openxmlformats.org/officeDocument/2006/relationships/slide" Target="slides/slide25.xml"/><Relationship Id="rId37" Type="http://schemas.openxmlformats.org/officeDocument/2006/relationships/slide" Target="slides/slide30.xml"/><Relationship Id="rId53" Type="http://schemas.openxmlformats.org/officeDocument/2006/relationships/slide" Target="slides/slide46.xml"/><Relationship Id="rId58" Type="http://schemas.openxmlformats.org/officeDocument/2006/relationships/slide" Target="slides/slide51.xml"/><Relationship Id="rId74" Type="http://schemas.openxmlformats.org/officeDocument/2006/relationships/slide" Target="slides/slide67.xml"/><Relationship Id="rId79" Type="http://schemas.openxmlformats.org/officeDocument/2006/relationships/slide" Target="slides/slide72.xml"/><Relationship Id="rId5" Type="http://schemas.openxmlformats.org/officeDocument/2006/relationships/slideMaster" Target="slideMasters/slideMaster1.xml"/><Relationship Id="rId90" Type="http://schemas.openxmlformats.org/officeDocument/2006/relationships/tableStyles" Target="tableStyles.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slide" Target="slides/slide62.xml"/><Relationship Id="rId77" Type="http://schemas.openxmlformats.org/officeDocument/2006/relationships/slide" Target="slides/slide70.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80" Type="http://schemas.openxmlformats.org/officeDocument/2006/relationships/slide" Target="slides/slide73.xml"/><Relationship Id="rId85"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slide" Target="slides/slide68.xml"/><Relationship Id="rId83" Type="http://schemas.openxmlformats.org/officeDocument/2006/relationships/slide" Target="slides/slide76.xml"/><Relationship Id="rId88"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slide" Target="slides/slide66.xml"/><Relationship Id="rId78" Type="http://schemas.openxmlformats.org/officeDocument/2006/relationships/slide" Target="slides/slide71.xml"/><Relationship Id="rId81" Type="http://schemas.openxmlformats.org/officeDocument/2006/relationships/slide" Target="slides/slide74.xml"/><Relationship Id="rId86" Type="http://schemas.openxmlformats.org/officeDocument/2006/relationships/commentAuthors" Target="commentAuthors.xml"/><Relationship Id="rId4" Type="http://schemas.openxmlformats.org/officeDocument/2006/relationships/customXml" Target="../customXml/item4.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 Id="rId76" Type="http://schemas.openxmlformats.org/officeDocument/2006/relationships/slide" Target="slides/slide69.xml"/><Relationship Id="rId7" Type="http://schemas.openxmlformats.org/officeDocument/2006/relationships/slideMaster" Target="slideMasters/slideMaster3.xml"/><Relationship Id="rId71" Type="http://schemas.openxmlformats.org/officeDocument/2006/relationships/slide" Target="slides/slide64.xml"/><Relationship Id="rId29" Type="http://schemas.openxmlformats.org/officeDocument/2006/relationships/slide" Target="slides/slide22.xml"/><Relationship Id="rId24" Type="http://schemas.openxmlformats.org/officeDocument/2006/relationships/slide" Target="slides/slide17.xml"/><Relationship Id="rId40" Type="http://schemas.openxmlformats.org/officeDocument/2006/relationships/slide" Target="slides/slide33.xml"/><Relationship Id="rId45" Type="http://schemas.openxmlformats.org/officeDocument/2006/relationships/slide" Target="slides/slide38.xml"/><Relationship Id="rId66" Type="http://schemas.openxmlformats.org/officeDocument/2006/relationships/slide" Target="slides/slide59.xml"/><Relationship Id="rId87" Type="http://schemas.openxmlformats.org/officeDocument/2006/relationships/presProps" Target="presProps.xml"/><Relationship Id="rId61" Type="http://schemas.openxmlformats.org/officeDocument/2006/relationships/slide" Target="slides/slide54.xml"/><Relationship Id="rId82" Type="http://schemas.openxmlformats.org/officeDocument/2006/relationships/slide" Target="slides/slide75.xml"/><Relationship Id="rId19"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C026DF-EBA0-49FF-B460-D5B2A48D6F9E}" type="datetimeFigureOut">
              <a:rPr lang="en-US" smtClean="0"/>
              <a:t>6/27/2018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FD42C0-7943-494E-B8BD-92EE9084E6F0}" type="slidenum">
              <a:rPr lang="en-US" smtClean="0"/>
              <a:t>‹#›</a:t>
            </a:fld>
            <a:endParaRPr lang="en-US"/>
          </a:p>
        </p:txBody>
      </p:sp>
    </p:spTree>
    <p:extLst>
      <p:ext uri="{BB962C8B-B14F-4D97-AF65-F5344CB8AC3E}">
        <p14:creationId xmlns:p14="http://schemas.microsoft.com/office/powerpoint/2010/main" val="10153591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FD42C0-7943-494E-B8BD-92EE9084E6F0}" type="slidenum">
              <a:rPr lang="en-US" smtClean="0"/>
              <a:t>1</a:t>
            </a:fld>
            <a:endParaRPr lang="en-US"/>
          </a:p>
        </p:txBody>
      </p:sp>
    </p:spTree>
    <p:extLst>
      <p:ext uri="{BB962C8B-B14F-4D97-AF65-F5344CB8AC3E}">
        <p14:creationId xmlns:p14="http://schemas.microsoft.com/office/powerpoint/2010/main" val="27864433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9999" eaLnBrk="0" hangingPunct="0">
              <a:defRPr sz="1000" b="1">
                <a:solidFill>
                  <a:schemeClr val="tx1"/>
                </a:solidFill>
                <a:latin typeface="Arial" pitchFamily="34" charset="0"/>
                <a:cs typeface="Arial" pitchFamily="34" charset="0"/>
              </a:defRPr>
            </a:lvl1pPr>
            <a:lvl2pPr marL="741464" indent="-285179" defTabSz="929999" eaLnBrk="0" hangingPunct="0">
              <a:defRPr sz="1000" b="1">
                <a:solidFill>
                  <a:schemeClr val="tx1"/>
                </a:solidFill>
                <a:latin typeface="Arial" pitchFamily="34" charset="0"/>
                <a:cs typeface="Arial" pitchFamily="34" charset="0"/>
              </a:defRPr>
            </a:lvl2pPr>
            <a:lvl3pPr marL="1140714" indent="-228143" defTabSz="929999" eaLnBrk="0" hangingPunct="0">
              <a:defRPr sz="1000" b="1">
                <a:solidFill>
                  <a:schemeClr val="tx1"/>
                </a:solidFill>
                <a:latin typeface="Arial" pitchFamily="34" charset="0"/>
                <a:cs typeface="Arial" pitchFamily="34" charset="0"/>
              </a:defRPr>
            </a:lvl3pPr>
            <a:lvl4pPr marL="1597000" indent="-228143" defTabSz="929999" eaLnBrk="0" hangingPunct="0">
              <a:defRPr sz="1000" b="1">
                <a:solidFill>
                  <a:schemeClr val="tx1"/>
                </a:solidFill>
                <a:latin typeface="Arial" pitchFamily="34" charset="0"/>
                <a:cs typeface="Arial" pitchFamily="34" charset="0"/>
              </a:defRPr>
            </a:lvl4pPr>
            <a:lvl5pPr marL="2053285" indent="-228143" defTabSz="929999" eaLnBrk="0" hangingPunct="0">
              <a:defRPr sz="1000" b="1">
                <a:solidFill>
                  <a:schemeClr val="tx1"/>
                </a:solidFill>
                <a:latin typeface="Arial" pitchFamily="34" charset="0"/>
                <a:cs typeface="Arial" pitchFamily="34" charset="0"/>
              </a:defRPr>
            </a:lvl5pPr>
            <a:lvl6pPr marL="2509571" indent="-228143" defTabSz="929999" eaLnBrk="0" fontAlgn="base" hangingPunct="0">
              <a:spcBef>
                <a:spcPct val="20000"/>
              </a:spcBef>
              <a:spcAft>
                <a:spcPct val="0"/>
              </a:spcAft>
              <a:buChar char="•"/>
              <a:defRPr sz="1000" b="1">
                <a:solidFill>
                  <a:schemeClr val="tx1"/>
                </a:solidFill>
                <a:latin typeface="Arial" pitchFamily="34" charset="0"/>
                <a:cs typeface="Arial" pitchFamily="34" charset="0"/>
              </a:defRPr>
            </a:lvl6pPr>
            <a:lvl7pPr marL="2965856" indent="-228143" defTabSz="929999" eaLnBrk="0" fontAlgn="base" hangingPunct="0">
              <a:spcBef>
                <a:spcPct val="20000"/>
              </a:spcBef>
              <a:spcAft>
                <a:spcPct val="0"/>
              </a:spcAft>
              <a:buChar char="•"/>
              <a:defRPr sz="1000" b="1">
                <a:solidFill>
                  <a:schemeClr val="tx1"/>
                </a:solidFill>
                <a:latin typeface="Arial" pitchFamily="34" charset="0"/>
                <a:cs typeface="Arial" pitchFamily="34" charset="0"/>
              </a:defRPr>
            </a:lvl7pPr>
            <a:lvl8pPr marL="3422142" indent="-228143" defTabSz="929999" eaLnBrk="0" fontAlgn="base" hangingPunct="0">
              <a:spcBef>
                <a:spcPct val="20000"/>
              </a:spcBef>
              <a:spcAft>
                <a:spcPct val="0"/>
              </a:spcAft>
              <a:buChar char="•"/>
              <a:defRPr sz="1000" b="1">
                <a:solidFill>
                  <a:schemeClr val="tx1"/>
                </a:solidFill>
                <a:latin typeface="Arial" pitchFamily="34" charset="0"/>
                <a:cs typeface="Arial" pitchFamily="34" charset="0"/>
              </a:defRPr>
            </a:lvl8pPr>
            <a:lvl9pPr marL="3878428" indent="-228143" defTabSz="929999" eaLnBrk="0" fontAlgn="base" hangingPunct="0">
              <a:spcBef>
                <a:spcPct val="20000"/>
              </a:spcBef>
              <a:spcAft>
                <a:spcPct val="0"/>
              </a:spcAft>
              <a:buChar char="•"/>
              <a:defRPr sz="1000" b="1">
                <a:solidFill>
                  <a:schemeClr val="tx1"/>
                </a:solidFill>
                <a:latin typeface="Arial" pitchFamily="34" charset="0"/>
                <a:cs typeface="Arial" pitchFamily="34" charset="0"/>
              </a:defRPr>
            </a:lvl9pPr>
          </a:lstStyle>
          <a:p>
            <a:pPr eaLnBrk="1" hangingPunct="1"/>
            <a:fld id="{1FE36C64-DA9F-4B15-91C4-A8985EB3A65B}" type="slidenum">
              <a:rPr lang="en-US" altLang="en-US" sz="1200" b="0"/>
              <a:pPr eaLnBrk="1" hangingPunct="1"/>
              <a:t>10</a:t>
            </a:fld>
            <a:endParaRPr lang="en-US" altLang="en-US" sz="1200" b="0"/>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lang="en-US" altLang="en-US" baseline="0" dirty="0"/>
              <a:t>Events without a clear novel influenza virus link may also represent potential human-to-human transmission of a novel virus and should be investigated. These include:  </a:t>
            </a:r>
          </a:p>
          <a:p>
            <a:pPr marL="171450" marR="0" lvl="0" indent="-17145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lang="en-US" altLang="en-US" dirty="0">
                <a:solidFill>
                  <a:schemeClr val="tx1"/>
                </a:solidFill>
              </a:rPr>
              <a:t>clusters of severe respiratory disease or pneumonia in families, work places, or social networks</a:t>
            </a:r>
          </a:p>
          <a:p>
            <a:pPr marL="171450" marR="0" lvl="0" indent="-17145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endParaRPr lang="en-US" altLang="en-US" dirty="0">
              <a:solidFill>
                <a:schemeClr val="tx1"/>
              </a:solidFill>
            </a:endParaRPr>
          </a:p>
          <a:p>
            <a:pPr marL="171450" marR="0" lvl="0" indent="-17145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lang="en-US" altLang="en-US" dirty="0">
                <a:solidFill>
                  <a:schemeClr val="tx1"/>
                </a:solidFill>
              </a:rPr>
              <a:t>unexpected</a:t>
            </a:r>
            <a:r>
              <a:rPr lang="en-US" altLang="en-US" baseline="0" dirty="0">
                <a:solidFill>
                  <a:schemeClr val="tx1"/>
                </a:solidFill>
              </a:rPr>
              <a:t> patterns of respiratory illness or pneumonia </a:t>
            </a:r>
            <a:r>
              <a:rPr lang="en-US" altLang="en-US" b="0" dirty="0">
                <a:solidFill>
                  <a:schemeClr val="tx1"/>
                </a:solidFill>
              </a:rPr>
              <a:t>such as an increase in apparent mortality, a shift in the age group associated with severe influenza, or a change in the pattern of clinical presentation of influenza-associated disease</a:t>
            </a:r>
          </a:p>
          <a:p>
            <a:pPr marL="171450" marR="0" lvl="0" indent="-17145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endParaRPr lang="en-US" altLang="en-US" baseline="0" dirty="0">
              <a:solidFill>
                <a:schemeClr val="tx1"/>
              </a:solidFill>
            </a:endParaRPr>
          </a:p>
          <a:p>
            <a:pPr marL="171450" marR="0" lvl="0" indent="-17145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lang="en-US" altLang="en-US" dirty="0">
                <a:solidFill>
                  <a:schemeClr val="tx1"/>
                </a:solidFill>
              </a:rPr>
              <a:t>changes</a:t>
            </a:r>
            <a:r>
              <a:rPr lang="en-US" altLang="en-US" baseline="0" dirty="0">
                <a:solidFill>
                  <a:schemeClr val="tx1"/>
                </a:solidFill>
              </a:rPr>
              <a:t> in treatment response or outcome of severe lower respiratory illness</a:t>
            </a:r>
          </a:p>
          <a:p>
            <a:pPr eaLnBrk="1" hangingPunct="1"/>
            <a:endParaRPr lang="en-US" altLang="en-US" baseline="0" dirty="0">
              <a:solidFill>
                <a:schemeClr val="tx1"/>
              </a:solidFill>
            </a:endParaRPr>
          </a:p>
          <a:p>
            <a:pPr marL="171450" indent="-171450" eaLnBrk="1" hangingPunct="1">
              <a:buFont typeface="Arial" panose="020B0604020202020204" pitchFamily="34" charset="0"/>
              <a:buChar char="•"/>
            </a:pPr>
            <a:r>
              <a:rPr lang="en-US" altLang="en-US" baseline="0" dirty="0">
                <a:solidFill>
                  <a:schemeClr val="tx1"/>
                </a:solidFill>
              </a:rPr>
              <a:t>severe lower respiratory illness that is unexplained in healthcare workers who care for patients with respiratory disease. </a:t>
            </a:r>
            <a:r>
              <a:rPr lang="en-US" altLang="en-US" dirty="0"/>
              <a:t>This is especially true in countries where hospital infection control practices are substandard. Cases in health care workers may also serve as an important signal event that the virus has acquired the ability to spread to humans, as was seen with the SARS epidemic. Other events that might signal human to human spread include clusters of SARI in people with social connections within a two week period, such as 2 members of the same family.</a:t>
            </a:r>
            <a:endParaRPr lang="en-US" altLang="en-US" baseline="0" dirty="0">
              <a:solidFill>
                <a:schemeClr val="tx1"/>
              </a:solidFill>
            </a:endParaRPr>
          </a:p>
        </p:txBody>
      </p:sp>
    </p:spTree>
    <p:extLst>
      <p:ext uri="{BB962C8B-B14F-4D97-AF65-F5344CB8AC3E}">
        <p14:creationId xmlns:p14="http://schemas.microsoft.com/office/powerpoint/2010/main" val="13058128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t>Now, let’s talk about the activities</a:t>
            </a:r>
            <a:r>
              <a:rPr lang="en-US" baseline="0" dirty="0"/>
              <a:t> that should occur during pre-investigation planning. </a:t>
            </a:r>
          </a:p>
          <a:p>
            <a:pPr eaLnBrk="1" hangingPunct="1"/>
            <a:endParaRPr lang="en-US" altLang="en-US" baseline="0" dirty="0"/>
          </a:p>
          <a:p>
            <a:pPr eaLnBrk="1" hangingPunct="1"/>
            <a:r>
              <a:rPr lang="en-US" altLang="en-US" dirty="0"/>
              <a:t>Phase 1: includes what is done before you leave for a case investigation.  This includes the information gathering and planning that must be done to prepare for the investigation. </a:t>
            </a:r>
            <a:endParaRPr lang="en-US" baseline="0" dirty="0"/>
          </a:p>
          <a:p>
            <a:endParaRPr lang="en-US" baseline="0" dirty="0"/>
          </a:p>
          <a:p>
            <a:r>
              <a:rPr lang="en-US" baseline="0" dirty="0"/>
              <a:t>First, an investigation team must be assembled.  The team must then identify resources and documentation and supply needs and identify key stakeholders.  </a:t>
            </a:r>
            <a:endParaRPr lang="en-US" dirty="0"/>
          </a:p>
        </p:txBody>
      </p:sp>
      <p:sp>
        <p:nvSpPr>
          <p:cNvPr id="4" name="Slide Number Placeholder 3"/>
          <p:cNvSpPr>
            <a:spLocks noGrp="1"/>
          </p:cNvSpPr>
          <p:nvPr>
            <p:ph type="sldNum" sz="quarter" idx="10"/>
          </p:nvPr>
        </p:nvSpPr>
        <p:spPr/>
        <p:txBody>
          <a:bodyPr/>
          <a:lstStyle/>
          <a:p>
            <a:fld id="{C8063835-AB13-4A54-9D60-C54031A9D56B}" type="slidenum">
              <a:rPr lang="en-US" smtClean="0"/>
              <a:t>11</a:t>
            </a:fld>
            <a:endParaRPr lang="en-US"/>
          </a:p>
        </p:txBody>
      </p:sp>
    </p:spTree>
    <p:extLst>
      <p:ext uri="{BB962C8B-B14F-4D97-AF65-F5344CB8AC3E}">
        <p14:creationId xmlns:p14="http://schemas.microsoft.com/office/powerpoint/2010/main" val="4997828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9999" eaLnBrk="0" hangingPunct="0">
              <a:defRPr sz="1000" b="1">
                <a:solidFill>
                  <a:schemeClr val="tx1"/>
                </a:solidFill>
                <a:latin typeface="Arial" pitchFamily="34" charset="0"/>
                <a:cs typeface="Arial" pitchFamily="34" charset="0"/>
              </a:defRPr>
            </a:lvl1pPr>
            <a:lvl2pPr marL="741464" indent="-285179" defTabSz="929999" eaLnBrk="0" hangingPunct="0">
              <a:defRPr sz="1000" b="1">
                <a:solidFill>
                  <a:schemeClr val="tx1"/>
                </a:solidFill>
                <a:latin typeface="Arial" pitchFamily="34" charset="0"/>
                <a:cs typeface="Arial" pitchFamily="34" charset="0"/>
              </a:defRPr>
            </a:lvl2pPr>
            <a:lvl3pPr marL="1140714" indent="-228143" defTabSz="929999" eaLnBrk="0" hangingPunct="0">
              <a:defRPr sz="1000" b="1">
                <a:solidFill>
                  <a:schemeClr val="tx1"/>
                </a:solidFill>
                <a:latin typeface="Arial" pitchFamily="34" charset="0"/>
                <a:cs typeface="Arial" pitchFamily="34" charset="0"/>
              </a:defRPr>
            </a:lvl3pPr>
            <a:lvl4pPr marL="1597000" indent="-228143" defTabSz="929999" eaLnBrk="0" hangingPunct="0">
              <a:defRPr sz="1000" b="1">
                <a:solidFill>
                  <a:schemeClr val="tx1"/>
                </a:solidFill>
                <a:latin typeface="Arial" pitchFamily="34" charset="0"/>
                <a:cs typeface="Arial" pitchFamily="34" charset="0"/>
              </a:defRPr>
            </a:lvl4pPr>
            <a:lvl5pPr marL="2053285" indent="-228143" defTabSz="929999" eaLnBrk="0" hangingPunct="0">
              <a:defRPr sz="1000" b="1">
                <a:solidFill>
                  <a:schemeClr val="tx1"/>
                </a:solidFill>
                <a:latin typeface="Arial" pitchFamily="34" charset="0"/>
                <a:cs typeface="Arial" pitchFamily="34" charset="0"/>
              </a:defRPr>
            </a:lvl5pPr>
            <a:lvl6pPr marL="2509571" indent="-228143" defTabSz="929999" eaLnBrk="0" fontAlgn="base" hangingPunct="0">
              <a:spcBef>
                <a:spcPct val="20000"/>
              </a:spcBef>
              <a:spcAft>
                <a:spcPct val="0"/>
              </a:spcAft>
              <a:buChar char="•"/>
              <a:defRPr sz="1000" b="1">
                <a:solidFill>
                  <a:schemeClr val="tx1"/>
                </a:solidFill>
                <a:latin typeface="Arial" pitchFamily="34" charset="0"/>
                <a:cs typeface="Arial" pitchFamily="34" charset="0"/>
              </a:defRPr>
            </a:lvl6pPr>
            <a:lvl7pPr marL="2965856" indent="-228143" defTabSz="929999" eaLnBrk="0" fontAlgn="base" hangingPunct="0">
              <a:spcBef>
                <a:spcPct val="20000"/>
              </a:spcBef>
              <a:spcAft>
                <a:spcPct val="0"/>
              </a:spcAft>
              <a:buChar char="•"/>
              <a:defRPr sz="1000" b="1">
                <a:solidFill>
                  <a:schemeClr val="tx1"/>
                </a:solidFill>
                <a:latin typeface="Arial" pitchFamily="34" charset="0"/>
                <a:cs typeface="Arial" pitchFamily="34" charset="0"/>
              </a:defRPr>
            </a:lvl7pPr>
            <a:lvl8pPr marL="3422142" indent="-228143" defTabSz="929999" eaLnBrk="0" fontAlgn="base" hangingPunct="0">
              <a:spcBef>
                <a:spcPct val="20000"/>
              </a:spcBef>
              <a:spcAft>
                <a:spcPct val="0"/>
              </a:spcAft>
              <a:buChar char="•"/>
              <a:defRPr sz="1000" b="1">
                <a:solidFill>
                  <a:schemeClr val="tx1"/>
                </a:solidFill>
                <a:latin typeface="Arial" pitchFamily="34" charset="0"/>
                <a:cs typeface="Arial" pitchFamily="34" charset="0"/>
              </a:defRPr>
            </a:lvl8pPr>
            <a:lvl9pPr marL="3878428" indent="-228143" defTabSz="929999" eaLnBrk="0" fontAlgn="base" hangingPunct="0">
              <a:spcBef>
                <a:spcPct val="20000"/>
              </a:spcBef>
              <a:spcAft>
                <a:spcPct val="0"/>
              </a:spcAft>
              <a:buChar char="•"/>
              <a:defRPr sz="1000" b="1">
                <a:solidFill>
                  <a:schemeClr val="tx1"/>
                </a:solidFill>
                <a:latin typeface="Arial" pitchFamily="34" charset="0"/>
                <a:cs typeface="Arial" pitchFamily="34" charset="0"/>
              </a:defRPr>
            </a:lvl9pPr>
          </a:lstStyle>
          <a:p>
            <a:pPr eaLnBrk="1" hangingPunct="1"/>
            <a:fld id="{DF6DB92D-5EBE-4038-87A6-0AFD2AD9D0A3}" type="slidenum">
              <a:rPr lang="en-US" altLang="en-US" sz="1200" b="0"/>
              <a:pPr eaLnBrk="1" hangingPunct="1"/>
              <a:t>12</a:t>
            </a:fld>
            <a:endParaRPr lang="en-US" altLang="en-US" sz="1200" b="0"/>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The suggested composition of a rapid response</a:t>
            </a:r>
            <a:r>
              <a:rPr lang="en-US" altLang="en-US" baseline="0" dirty="0"/>
              <a:t> team was covered earlier in module 3 and is shown again here as a reminder.  </a:t>
            </a:r>
            <a:endParaRPr lang="en-US" altLang="en-US" dirty="0"/>
          </a:p>
        </p:txBody>
      </p:sp>
    </p:spTree>
    <p:extLst>
      <p:ext uri="{BB962C8B-B14F-4D97-AF65-F5344CB8AC3E}">
        <p14:creationId xmlns:p14="http://schemas.microsoft.com/office/powerpoint/2010/main" val="3238155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9999" eaLnBrk="0" hangingPunct="0">
              <a:defRPr sz="1000" b="1">
                <a:solidFill>
                  <a:schemeClr val="tx1"/>
                </a:solidFill>
                <a:latin typeface="Arial" pitchFamily="34" charset="0"/>
                <a:cs typeface="Arial" pitchFamily="34" charset="0"/>
              </a:defRPr>
            </a:lvl1pPr>
            <a:lvl2pPr marL="741464" indent="-285179" defTabSz="929999" eaLnBrk="0" hangingPunct="0">
              <a:defRPr sz="1000" b="1">
                <a:solidFill>
                  <a:schemeClr val="tx1"/>
                </a:solidFill>
                <a:latin typeface="Arial" pitchFamily="34" charset="0"/>
                <a:cs typeface="Arial" pitchFamily="34" charset="0"/>
              </a:defRPr>
            </a:lvl2pPr>
            <a:lvl3pPr marL="1140714" indent="-228143" defTabSz="929999" eaLnBrk="0" hangingPunct="0">
              <a:defRPr sz="1000" b="1">
                <a:solidFill>
                  <a:schemeClr val="tx1"/>
                </a:solidFill>
                <a:latin typeface="Arial" pitchFamily="34" charset="0"/>
                <a:cs typeface="Arial" pitchFamily="34" charset="0"/>
              </a:defRPr>
            </a:lvl3pPr>
            <a:lvl4pPr marL="1597000" indent="-228143" defTabSz="929999" eaLnBrk="0" hangingPunct="0">
              <a:defRPr sz="1000" b="1">
                <a:solidFill>
                  <a:schemeClr val="tx1"/>
                </a:solidFill>
                <a:latin typeface="Arial" pitchFamily="34" charset="0"/>
                <a:cs typeface="Arial" pitchFamily="34" charset="0"/>
              </a:defRPr>
            </a:lvl4pPr>
            <a:lvl5pPr marL="2053285" indent="-228143" defTabSz="929999" eaLnBrk="0" hangingPunct="0">
              <a:defRPr sz="1000" b="1">
                <a:solidFill>
                  <a:schemeClr val="tx1"/>
                </a:solidFill>
                <a:latin typeface="Arial" pitchFamily="34" charset="0"/>
                <a:cs typeface="Arial" pitchFamily="34" charset="0"/>
              </a:defRPr>
            </a:lvl5pPr>
            <a:lvl6pPr marL="2509571" indent="-228143" defTabSz="929999" eaLnBrk="0" fontAlgn="base" hangingPunct="0">
              <a:spcBef>
                <a:spcPct val="20000"/>
              </a:spcBef>
              <a:spcAft>
                <a:spcPct val="0"/>
              </a:spcAft>
              <a:buChar char="•"/>
              <a:defRPr sz="1000" b="1">
                <a:solidFill>
                  <a:schemeClr val="tx1"/>
                </a:solidFill>
                <a:latin typeface="Arial" pitchFamily="34" charset="0"/>
                <a:cs typeface="Arial" pitchFamily="34" charset="0"/>
              </a:defRPr>
            </a:lvl6pPr>
            <a:lvl7pPr marL="2965856" indent="-228143" defTabSz="929999" eaLnBrk="0" fontAlgn="base" hangingPunct="0">
              <a:spcBef>
                <a:spcPct val="20000"/>
              </a:spcBef>
              <a:spcAft>
                <a:spcPct val="0"/>
              </a:spcAft>
              <a:buChar char="•"/>
              <a:defRPr sz="1000" b="1">
                <a:solidFill>
                  <a:schemeClr val="tx1"/>
                </a:solidFill>
                <a:latin typeface="Arial" pitchFamily="34" charset="0"/>
                <a:cs typeface="Arial" pitchFamily="34" charset="0"/>
              </a:defRPr>
            </a:lvl7pPr>
            <a:lvl8pPr marL="3422142" indent="-228143" defTabSz="929999" eaLnBrk="0" fontAlgn="base" hangingPunct="0">
              <a:spcBef>
                <a:spcPct val="20000"/>
              </a:spcBef>
              <a:spcAft>
                <a:spcPct val="0"/>
              </a:spcAft>
              <a:buChar char="•"/>
              <a:defRPr sz="1000" b="1">
                <a:solidFill>
                  <a:schemeClr val="tx1"/>
                </a:solidFill>
                <a:latin typeface="Arial" pitchFamily="34" charset="0"/>
                <a:cs typeface="Arial" pitchFamily="34" charset="0"/>
              </a:defRPr>
            </a:lvl8pPr>
            <a:lvl9pPr marL="3878428" indent="-228143" defTabSz="929999" eaLnBrk="0" fontAlgn="base" hangingPunct="0">
              <a:spcBef>
                <a:spcPct val="20000"/>
              </a:spcBef>
              <a:spcAft>
                <a:spcPct val="0"/>
              </a:spcAft>
              <a:buChar char="•"/>
              <a:defRPr sz="1000" b="1">
                <a:solidFill>
                  <a:schemeClr val="tx1"/>
                </a:solidFill>
                <a:latin typeface="Arial" pitchFamily="34" charset="0"/>
                <a:cs typeface="Arial" pitchFamily="34" charset="0"/>
              </a:defRPr>
            </a:lvl9pPr>
          </a:lstStyle>
          <a:p>
            <a:pPr eaLnBrk="1" hangingPunct="1"/>
            <a:fld id="{3CD10DAE-AD83-4125-8F56-D1C98091B7F6}" type="slidenum">
              <a:rPr lang="en-US" altLang="en-US" sz="1200" b="0"/>
              <a:pPr eaLnBrk="1" hangingPunct="1"/>
              <a:t>13</a:t>
            </a:fld>
            <a:endParaRPr lang="en-US" altLang="en-US" sz="1200" b="0"/>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xfrm>
            <a:off x="418151" y="4218709"/>
            <a:ext cx="6234251" cy="470840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000" dirty="0"/>
              <a:t>When preparing for an investigation, you should identify and locate the resources you will need to carry out the investigation.  These include: </a:t>
            </a:r>
          </a:p>
          <a:p>
            <a:pPr eaLnBrk="1" hangingPunct="1"/>
            <a:endParaRPr lang="en-US" altLang="en-US" sz="1000" b="1" dirty="0"/>
          </a:p>
          <a:p>
            <a:pPr marL="0" lvl="1" indent="136252">
              <a:lnSpc>
                <a:spcPct val="90000"/>
              </a:lnSpc>
              <a:spcAft>
                <a:spcPct val="20000"/>
              </a:spcAft>
              <a:buFontTx/>
              <a:buChar char="•"/>
            </a:pPr>
            <a:r>
              <a:rPr lang="en-US" altLang="en-US" dirty="0"/>
              <a:t>People, such as the physicians and nurses caring for the suspected </a:t>
            </a:r>
            <a:r>
              <a:rPr lang="en-US" altLang="en-US" sz="1200" dirty="0"/>
              <a:t>novel influenza virus</a:t>
            </a:r>
            <a:r>
              <a:rPr lang="en-US" altLang="en-US" sz="1200" baseline="0" dirty="0"/>
              <a:t> infection case</a:t>
            </a:r>
            <a:r>
              <a:rPr lang="en-US" altLang="en-US" dirty="0"/>
              <a:t> patient. You will need contact information for these individuals. </a:t>
            </a:r>
          </a:p>
          <a:p>
            <a:pPr marL="0" lvl="1" indent="136252">
              <a:lnSpc>
                <a:spcPct val="90000"/>
              </a:lnSpc>
              <a:spcAft>
                <a:spcPct val="20000"/>
              </a:spcAft>
              <a:buFontTx/>
              <a:buChar char="•"/>
            </a:pPr>
            <a:endParaRPr lang="en-US" altLang="en-US" dirty="0"/>
          </a:p>
          <a:p>
            <a:pPr marL="0" lvl="1" indent="136252">
              <a:lnSpc>
                <a:spcPct val="90000"/>
              </a:lnSpc>
              <a:spcAft>
                <a:spcPct val="20000"/>
              </a:spcAft>
              <a:buFontTx/>
              <a:buChar char="•"/>
            </a:pPr>
            <a:r>
              <a:rPr lang="en-US" altLang="en-US" dirty="0"/>
              <a:t>Other resources include the</a:t>
            </a:r>
            <a:r>
              <a:rPr lang="en-US" altLang="en-US" baseline="0" dirty="0"/>
              <a:t> national Ministry of Health and Ministry of Agriculture and</a:t>
            </a:r>
            <a:r>
              <a:rPr lang="en-US" altLang="en-US" dirty="0"/>
              <a:t> epidemiologists</a:t>
            </a:r>
            <a:r>
              <a:rPr lang="en-US" altLang="en-US" baseline="0" dirty="0"/>
              <a:t> and other subject matter experts </a:t>
            </a:r>
            <a:r>
              <a:rPr lang="en-US" altLang="en-US" dirty="0"/>
              <a:t>that can advise you.  </a:t>
            </a:r>
          </a:p>
          <a:p>
            <a:pPr marL="0" lvl="1" indent="136252">
              <a:lnSpc>
                <a:spcPct val="90000"/>
              </a:lnSpc>
              <a:spcAft>
                <a:spcPct val="20000"/>
              </a:spcAft>
              <a:buFontTx/>
              <a:buChar char="•"/>
            </a:pPr>
            <a:endParaRPr lang="en-US" altLang="en-US" dirty="0"/>
          </a:p>
          <a:p>
            <a:pPr marL="0" marR="0" lvl="0" indent="0" algn="l" defTabSz="914400" rtl="0" eaLnBrk="1" fontAlgn="auto" latinLnBrk="0" hangingPunct="1">
              <a:lnSpc>
                <a:spcPct val="80000"/>
              </a:lnSpc>
              <a:spcBef>
                <a:spcPts val="0"/>
              </a:spcBef>
              <a:spcAft>
                <a:spcPts val="0"/>
              </a:spcAft>
              <a:buClrTx/>
              <a:buSzTx/>
              <a:buFontTx/>
              <a:buChar char="•"/>
              <a:tabLst/>
              <a:defRPr/>
            </a:pPr>
            <a:r>
              <a:rPr lang="en-US" altLang="en-US" sz="1000" dirty="0"/>
              <a:t>The World Health Organization (WHO) country office colleagues will be a valuable source of the latest information on the situation. </a:t>
            </a:r>
          </a:p>
          <a:p>
            <a:pPr marL="0" marR="0" lvl="0" indent="0" algn="l" defTabSz="914400" rtl="0" eaLnBrk="1" fontAlgn="auto" latinLnBrk="0" hangingPunct="1">
              <a:lnSpc>
                <a:spcPct val="80000"/>
              </a:lnSpc>
              <a:spcBef>
                <a:spcPts val="0"/>
              </a:spcBef>
              <a:spcAft>
                <a:spcPts val="0"/>
              </a:spcAft>
              <a:buClrTx/>
              <a:buSzTx/>
              <a:buFontTx/>
              <a:buChar char="•"/>
              <a:tabLst/>
              <a:defRPr/>
            </a:pPr>
            <a:endParaRPr lang="en-US" altLang="en-US" sz="1000" dirty="0"/>
          </a:p>
          <a:p>
            <a:pPr eaLnBrk="1" hangingPunct="1">
              <a:lnSpc>
                <a:spcPct val="80000"/>
              </a:lnSpc>
              <a:buFontTx/>
              <a:buChar char="•"/>
            </a:pPr>
            <a:r>
              <a:rPr lang="en-US" altLang="en-US" sz="1000" dirty="0"/>
              <a:t>WHO has published guidance related to H5N1 case investigations and H7N9</a:t>
            </a:r>
            <a:r>
              <a:rPr lang="en-US" altLang="en-US" sz="1000" baseline="0" dirty="0"/>
              <a:t> surveillance</a:t>
            </a:r>
            <a:r>
              <a:rPr lang="en-US" altLang="en-US" sz="1000" dirty="0"/>
              <a:t>. An important resource for H5N1 case investigations is the </a:t>
            </a:r>
            <a:r>
              <a:rPr lang="en-US" altLang="en-US" sz="1000" i="1" dirty="0"/>
              <a:t>WHO guidelines for investigation of human cases of avian influenza</a:t>
            </a:r>
            <a:r>
              <a:rPr lang="en-US" altLang="en-US" sz="1000" dirty="0"/>
              <a:t> </a:t>
            </a:r>
            <a:r>
              <a:rPr lang="en-US" altLang="en-US" sz="1000" i="1" dirty="0"/>
              <a:t>A (H5N1)</a:t>
            </a:r>
            <a:r>
              <a:rPr lang="en-US" altLang="en-US" sz="1000" dirty="0"/>
              <a:t> which can be accessed from the WHO website. In addition, the document </a:t>
            </a:r>
            <a:r>
              <a:rPr lang="en-US" altLang="en-US" sz="1000" i="1" dirty="0"/>
              <a:t>Interim WHO surveillance recommendations for human infection with avian influenza A(H7N9) viru</a:t>
            </a:r>
            <a:r>
              <a:rPr lang="en-US" altLang="en-US" sz="1000" dirty="0"/>
              <a:t>s </a:t>
            </a:r>
            <a:r>
              <a:rPr lang="en-US" altLang="en-US" sz="1000" i="0" dirty="0"/>
              <a:t>provide</a:t>
            </a:r>
            <a:r>
              <a:rPr lang="en-US" altLang="en-US" sz="1000" i="0" baseline="0" dirty="0"/>
              <a:t>s updated case definitions for probable and confirmed cases of A(H7N9).  </a:t>
            </a:r>
            <a:r>
              <a:rPr lang="en-US" altLang="en-US" sz="1000" dirty="0"/>
              <a:t>Much of the content of this presentation is adapted from these documents.</a:t>
            </a:r>
          </a:p>
          <a:p>
            <a:pPr eaLnBrk="1" hangingPunct="1">
              <a:lnSpc>
                <a:spcPct val="80000"/>
              </a:lnSpc>
              <a:buFontTx/>
              <a:buChar char="•"/>
            </a:pPr>
            <a:endParaRPr lang="en-US" altLang="en-US" sz="1000" dirty="0"/>
          </a:p>
          <a:p>
            <a:pPr eaLnBrk="1" hangingPunct="1">
              <a:lnSpc>
                <a:spcPct val="80000"/>
              </a:lnSpc>
              <a:buFontTx/>
              <a:buChar char="•"/>
            </a:pPr>
            <a:r>
              <a:rPr lang="en-US" altLang="en-US" sz="1000" dirty="0"/>
              <a:t>You should also gather articles on the epidemiology and clinical characteristics of human cases with novel influenza virus infection that have been published in scientific and medical journals if they are available. </a:t>
            </a:r>
          </a:p>
          <a:p>
            <a:pPr marL="0" lvl="1" indent="0">
              <a:lnSpc>
                <a:spcPct val="90000"/>
              </a:lnSpc>
              <a:spcAft>
                <a:spcPct val="20000"/>
              </a:spcAft>
              <a:buFontTx/>
              <a:buNone/>
            </a:pPr>
            <a:endParaRPr lang="en-US" altLang="en-US" dirty="0"/>
          </a:p>
          <a:p>
            <a:pPr marL="0" lvl="1" indent="0">
              <a:lnSpc>
                <a:spcPct val="90000"/>
              </a:lnSpc>
              <a:spcAft>
                <a:spcPct val="20000"/>
              </a:spcAft>
              <a:buFontTx/>
              <a:buNone/>
            </a:pPr>
            <a:r>
              <a:rPr lang="en-US" altLang="en-US" dirty="0"/>
              <a:t>Lastly,</a:t>
            </a:r>
            <a:r>
              <a:rPr lang="en-US" altLang="en-US" baseline="0" dirty="0"/>
              <a:t> y</a:t>
            </a:r>
            <a:r>
              <a:rPr lang="en-US" altLang="en-US" dirty="0"/>
              <a:t>ou should be aware of any specific safety and security risks in the areas where you may be working.</a:t>
            </a:r>
          </a:p>
          <a:p>
            <a:pPr marL="0" lvl="1" indent="0">
              <a:lnSpc>
                <a:spcPct val="90000"/>
              </a:lnSpc>
              <a:spcAft>
                <a:spcPct val="20000"/>
              </a:spcAft>
              <a:buFontTx/>
              <a:buNone/>
            </a:pPr>
            <a:endParaRPr lang="en-US" altLang="en-US" b="1" dirty="0"/>
          </a:p>
          <a:p>
            <a:pPr marL="0" lvl="1" indent="0">
              <a:lnSpc>
                <a:spcPct val="90000"/>
              </a:lnSpc>
              <a:spcAft>
                <a:spcPct val="20000"/>
              </a:spcAft>
              <a:buFontTx/>
              <a:buNone/>
            </a:pPr>
            <a:r>
              <a:rPr lang="en-US" altLang="en-US" b="1" dirty="0"/>
              <a:t>Although animal health authorities will not be directly involved in human case investigation, it is important to stay in touch with animal health authorities.</a:t>
            </a:r>
          </a:p>
          <a:p>
            <a:pPr marL="0" lvl="1" indent="136252">
              <a:lnSpc>
                <a:spcPct val="90000"/>
              </a:lnSpc>
              <a:spcAft>
                <a:spcPct val="20000"/>
              </a:spcAft>
              <a:buFontTx/>
              <a:buChar char="•"/>
            </a:pPr>
            <a:endParaRPr lang="en-US" altLang="en-US" dirty="0"/>
          </a:p>
        </p:txBody>
      </p:sp>
    </p:spTree>
    <p:extLst>
      <p:ext uri="{BB962C8B-B14F-4D97-AF65-F5344CB8AC3E}">
        <p14:creationId xmlns:p14="http://schemas.microsoft.com/office/powerpoint/2010/main" val="1321532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9999" eaLnBrk="0" hangingPunct="0">
              <a:defRPr sz="1000" b="1">
                <a:solidFill>
                  <a:schemeClr val="tx1"/>
                </a:solidFill>
                <a:latin typeface="Arial" pitchFamily="34" charset="0"/>
                <a:cs typeface="Arial" pitchFamily="34" charset="0"/>
              </a:defRPr>
            </a:lvl1pPr>
            <a:lvl2pPr marL="741464" indent="-285179" defTabSz="929999" eaLnBrk="0" hangingPunct="0">
              <a:defRPr sz="1000" b="1">
                <a:solidFill>
                  <a:schemeClr val="tx1"/>
                </a:solidFill>
                <a:latin typeface="Arial" pitchFamily="34" charset="0"/>
                <a:cs typeface="Arial" pitchFamily="34" charset="0"/>
              </a:defRPr>
            </a:lvl2pPr>
            <a:lvl3pPr marL="1140714" indent="-228143" defTabSz="929999" eaLnBrk="0" hangingPunct="0">
              <a:defRPr sz="1000" b="1">
                <a:solidFill>
                  <a:schemeClr val="tx1"/>
                </a:solidFill>
                <a:latin typeface="Arial" pitchFamily="34" charset="0"/>
                <a:cs typeface="Arial" pitchFamily="34" charset="0"/>
              </a:defRPr>
            </a:lvl3pPr>
            <a:lvl4pPr marL="1597000" indent="-228143" defTabSz="929999" eaLnBrk="0" hangingPunct="0">
              <a:defRPr sz="1000" b="1">
                <a:solidFill>
                  <a:schemeClr val="tx1"/>
                </a:solidFill>
                <a:latin typeface="Arial" pitchFamily="34" charset="0"/>
                <a:cs typeface="Arial" pitchFamily="34" charset="0"/>
              </a:defRPr>
            </a:lvl4pPr>
            <a:lvl5pPr marL="2053285" indent="-228143" defTabSz="929999" eaLnBrk="0" hangingPunct="0">
              <a:defRPr sz="1000" b="1">
                <a:solidFill>
                  <a:schemeClr val="tx1"/>
                </a:solidFill>
                <a:latin typeface="Arial" pitchFamily="34" charset="0"/>
                <a:cs typeface="Arial" pitchFamily="34" charset="0"/>
              </a:defRPr>
            </a:lvl5pPr>
            <a:lvl6pPr marL="2509571" indent="-228143" defTabSz="929999" eaLnBrk="0" fontAlgn="base" hangingPunct="0">
              <a:spcBef>
                <a:spcPct val="20000"/>
              </a:spcBef>
              <a:spcAft>
                <a:spcPct val="0"/>
              </a:spcAft>
              <a:buChar char="•"/>
              <a:defRPr sz="1000" b="1">
                <a:solidFill>
                  <a:schemeClr val="tx1"/>
                </a:solidFill>
                <a:latin typeface="Arial" pitchFamily="34" charset="0"/>
                <a:cs typeface="Arial" pitchFamily="34" charset="0"/>
              </a:defRPr>
            </a:lvl6pPr>
            <a:lvl7pPr marL="2965856" indent="-228143" defTabSz="929999" eaLnBrk="0" fontAlgn="base" hangingPunct="0">
              <a:spcBef>
                <a:spcPct val="20000"/>
              </a:spcBef>
              <a:spcAft>
                <a:spcPct val="0"/>
              </a:spcAft>
              <a:buChar char="•"/>
              <a:defRPr sz="1000" b="1">
                <a:solidFill>
                  <a:schemeClr val="tx1"/>
                </a:solidFill>
                <a:latin typeface="Arial" pitchFamily="34" charset="0"/>
                <a:cs typeface="Arial" pitchFamily="34" charset="0"/>
              </a:defRPr>
            </a:lvl7pPr>
            <a:lvl8pPr marL="3422142" indent="-228143" defTabSz="929999" eaLnBrk="0" fontAlgn="base" hangingPunct="0">
              <a:spcBef>
                <a:spcPct val="20000"/>
              </a:spcBef>
              <a:spcAft>
                <a:spcPct val="0"/>
              </a:spcAft>
              <a:buChar char="•"/>
              <a:defRPr sz="1000" b="1">
                <a:solidFill>
                  <a:schemeClr val="tx1"/>
                </a:solidFill>
                <a:latin typeface="Arial" pitchFamily="34" charset="0"/>
                <a:cs typeface="Arial" pitchFamily="34" charset="0"/>
              </a:defRPr>
            </a:lvl8pPr>
            <a:lvl9pPr marL="3878428" indent="-228143" defTabSz="929999" eaLnBrk="0" fontAlgn="base" hangingPunct="0">
              <a:spcBef>
                <a:spcPct val="20000"/>
              </a:spcBef>
              <a:spcAft>
                <a:spcPct val="0"/>
              </a:spcAft>
              <a:buChar char="•"/>
              <a:defRPr sz="1000" b="1">
                <a:solidFill>
                  <a:schemeClr val="tx1"/>
                </a:solidFill>
                <a:latin typeface="Arial" pitchFamily="34" charset="0"/>
                <a:cs typeface="Arial" pitchFamily="34" charset="0"/>
              </a:defRPr>
            </a:lvl9pPr>
          </a:lstStyle>
          <a:p>
            <a:pPr eaLnBrk="1" hangingPunct="1"/>
            <a:fld id="{9ED3AFD3-51F8-41BE-9349-A66804A0F571}" type="slidenum">
              <a:rPr lang="en-US" altLang="en-US" sz="1200" b="0"/>
              <a:pPr eaLnBrk="1" hangingPunct="1"/>
              <a:t>14</a:t>
            </a:fld>
            <a:endParaRPr lang="en-US" altLang="en-US" sz="1200" b="0"/>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xfrm>
            <a:off x="433991" y="4408884"/>
            <a:ext cx="6283352" cy="417592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000" dirty="0"/>
              <a:t>Next you must think about what documentation you will need to prepare and bring with you before leaving for the outbreak investigation.  Some of the pre-documentation information may be country specific, so you have to consider carefully what documentation requirements will be necessary in the country in which you are conducting the case investigation.</a:t>
            </a:r>
          </a:p>
          <a:p>
            <a:pPr eaLnBrk="1" hangingPunct="1"/>
            <a:endParaRPr lang="en-US" altLang="en-US" sz="1000" dirty="0"/>
          </a:p>
          <a:p>
            <a:pPr eaLnBrk="1" hangingPunct="1"/>
            <a:r>
              <a:rPr lang="en-US" altLang="en-US" sz="1000" dirty="0"/>
              <a:t>Documentation that you should always bring with you is evidence that you &amp; your team are employees of your institution – so evidence such as an identification badge, or an official letter from your institution or the country’s Ministry of Health that indicates that you are a member of the investigation team.  </a:t>
            </a:r>
          </a:p>
          <a:p>
            <a:pPr eaLnBrk="1" hangingPunct="1"/>
            <a:endParaRPr lang="en-US" altLang="en-US" sz="1000" dirty="0"/>
          </a:p>
          <a:p>
            <a:pPr eaLnBrk="1" hangingPunct="1"/>
            <a:r>
              <a:rPr lang="en-US" altLang="en-US" sz="1000" dirty="0"/>
              <a:t>Other documentation or materials you might need includes:</a:t>
            </a:r>
          </a:p>
          <a:p>
            <a:pPr marL="0" lvl="1" indent="136252">
              <a:buFontTx/>
              <a:buChar char="•"/>
            </a:pPr>
            <a:r>
              <a:rPr lang="en-US" altLang="en-US" sz="1000" dirty="0"/>
              <a:t>Information on the cases that you have already gathered, such as their location, date(s) of illness onset, signs and symptoms, dates of hospital admission, discharge or death, and other clinical and exposure details.  Be sure to get in touch with people who work in the animal/veterinary field so that you will also know where animal cases are occurring, if any.  If animal cases are occurring, similar information on animal outbreaks in the region should also be collected.</a:t>
            </a:r>
          </a:p>
          <a:p>
            <a:pPr marL="0" lvl="1" indent="136252">
              <a:buFontTx/>
              <a:buChar char="•"/>
            </a:pPr>
            <a:r>
              <a:rPr lang="en-US" altLang="en-US" sz="1000" dirty="0"/>
              <a:t>Lists of important contacts or resources, including for other sectors such as animal health and environmental health</a:t>
            </a:r>
          </a:p>
          <a:p>
            <a:pPr marL="0" lvl="1" indent="136252">
              <a:buFontTx/>
              <a:buChar char="•"/>
            </a:pPr>
            <a:r>
              <a:rPr lang="en-US" altLang="en-US" sz="1000" dirty="0"/>
              <a:t>Standard operating procedures or SOPs to refer to for various aspects of the investigation, including but not limited to case management and laboratory specimen collection procedures, and specimen labels </a:t>
            </a:r>
          </a:p>
          <a:p>
            <a:pPr marL="0" lvl="1" indent="136252">
              <a:buFontTx/>
              <a:buChar char="•"/>
            </a:pPr>
            <a:r>
              <a:rPr lang="en-US" altLang="en-US" sz="1000" dirty="0"/>
              <a:t>And don’t forget to get local currency</a:t>
            </a:r>
          </a:p>
        </p:txBody>
      </p:sp>
    </p:spTree>
    <p:extLst>
      <p:ext uri="{BB962C8B-B14F-4D97-AF65-F5344CB8AC3E}">
        <p14:creationId xmlns:p14="http://schemas.microsoft.com/office/powerpoint/2010/main" val="2862254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9999" eaLnBrk="0" hangingPunct="0">
              <a:defRPr sz="1000" b="1">
                <a:solidFill>
                  <a:schemeClr val="tx1"/>
                </a:solidFill>
                <a:latin typeface="Arial" pitchFamily="34" charset="0"/>
                <a:cs typeface="Arial" pitchFamily="34" charset="0"/>
              </a:defRPr>
            </a:lvl1pPr>
            <a:lvl2pPr marL="741464" indent="-285179" defTabSz="929999" eaLnBrk="0" hangingPunct="0">
              <a:defRPr sz="1000" b="1">
                <a:solidFill>
                  <a:schemeClr val="tx1"/>
                </a:solidFill>
                <a:latin typeface="Arial" pitchFamily="34" charset="0"/>
                <a:cs typeface="Arial" pitchFamily="34" charset="0"/>
              </a:defRPr>
            </a:lvl2pPr>
            <a:lvl3pPr marL="1140714" indent="-228143" defTabSz="929999" eaLnBrk="0" hangingPunct="0">
              <a:defRPr sz="1000" b="1">
                <a:solidFill>
                  <a:schemeClr val="tx1"/>
                </a:solidFill>
                <a:latin typeface="Arial" pitchFamily="34" charset="0"/>
                <a:cs typeface="Arial" pitchFamily="34" charset="0"/>
              </a:defRPr>
            </a:lvl3pPr>
            <a:lvl4pPr marL="1597000" indent="-228143" defTabSz="929999" eaLnBrk="0" hangingPunct="0">
              <a:defRPr sz="1000" b="1">
                <a:solidFill>
                  <a:schemeClr val="tx1"/>
                </a:solidFill>
                <a:latin typeface="Arial" pitchFamily="34" charset="0"/>
                <a:cs typeface="Arial" pitchFamily="34" charset="0"/>
              </a:defRPr>
            </a:lvl4pPr>
            <a:lvl5pPr marL="2053285" indent="-228143" defTabSz="929999" eaLnBrk="0" hangingPunct="0">
              <a:defRPr sz="1000" b="1">
                <a:solidFill>
                  <a:schemeClr val="tx1"/>
                </a:solidFill>
                <a:latin typeface="Arial" pitchFamily="34" charset="0"/>
                <a:cs typeface="Arial" pitchFamily="34" charset="0"/>
              </a:defRPr>
            </a:lvl5pPr>
            <a:lvl6pPr marL="2509571" indent="-228143" defTabSz="929999" eaLnBrk="0" fontAlgn="base" hangingPunct="0">
              <a:spcBef>
                <a:spcPct val="20000"/>
              </a:spcBef>
              <a:spcAft>
                <a:spcPct val="0"/>
              </a:spcAft>
              <a:buChar char="•"/>
              <a:defRPr sz="1000" b="1">
                <a:solidFill>
                  <a:schemeClr val="tx1"/>
                </a:solidFill>
                <a:latin typeface="Arial" pitchFamily="34" charset="0"/>
                <a:cs typeface="Arial" pitchFamily="34" charset="0"/>
              </a:defRPr>
            </a:lvl6pPr>
            <a:lvl7pPr marL="2965856" indent="-228143" defTabSz="929999" eaLnBrk="0" fontAlgn="base" hangingPunct="0">
              <a:spcBef>
                <a:spcPct val="20000"/>
              </a:spcBef>
              <a:spcAft>
                <a:spcPct val="0"/>
              </a:spcAft>
              <a:buChar char="•"/>
              <a:defRPr sz="1000" b="1">
                <a:solidFill>
                  <a:schemeClr val="tx1"/>
                </a:solidFill>
                <a:latin typeface="Arial" pitchFamily="34" charset="0"/>
                <a:cs typeface="Arial" pitchFamily="34" charset="0"/>
              </a:defRPr>
            </a:lvl7pPr>
            <a:lvl8pPr marL="3422142" indent="-228143" defTabSz="929999" eaLnBrk="0" fontAlgn="base" hangingPunct="0">
              <a:spcBef>
                <a:spcPct val="20000"/>
              </a:spcBef>
              <a:spcAft>
                <a:spcPct val="0"/>
              </a:spcAft>
              <a:buChar char="•"/>
              <a:defRPr sz="1000" b="1">
                <a:solidFill>
                  <a:schemeClr val="tx1"/>
                </a:solidFill>
                <a:latin typeface="Arial" pitchFamily="34" charset="0"/>
                <a:cs typeface="Arial" pitchFamily="34" charset="0"/>
              </a:defRPr>
            </a:lvl8pPr>
            <a:lvl9pPr marL="3878428" indent="-228143" defTabSz="929999" eaLnBrk="0" fontAlgn="base" hangingPunct="0">
              <a:spcBef>
                <a:spcPct val="20000"/>
              </a:spcBef>
              <a:spcAft>
                <a:spcPct val="0"/>
              </a:spcAft>
              <a:buChar char="•"/>
              <a:defRPr sz="1000" b="1">
                <a:solidFill>
                  <a:schemeClr val="tx1"/>
                </a:solidFill>
                <a:latin typeface="Arial" pitchFamily="34" charset="0"/>
                <a:cs typeface="Arial" pitchFamily="34" charset="0"/>
              </a:defRPr>
            </a:lvl9pPr>
          </a:lstStyle>
          <a:p>
            <a:pPr eaLnBrk="1" hangingPunct="1"/>
            <a:fld id="{5ECB1559-0994-41FD-868D-CC0608235FC5}" type="slidenum">
              <a:rPr lang="en-US" altLang="en-US" sz="1200" b="0"/>
              <a:pPr eaLnBrk="1" hangingPunct="1"/>
              <a:t>15</a:t>
            </a:fld>
            <a:endParaRPr lang="en-US" altLang="en-US" sz="1200" b="0"/>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Finally, before you leave to begin the field investigation, you should gather supplies that you will need to carry out the investigation. These supplies may include items such as:</a:t>
            </a:r>
          </a:p>
          <a:p>
            <a:pPr eaLnBrk="1" hangingPunct="1"/>
            <a:endParaRPr lang="en-US" altLang="en-US" dirty="0"/>
          </a:p>
          <a:p>
            <a:pPr eaLnBrk="1" hangingPunct="1"/>
            <a:r>
              <a:rPr lang="en-US" altLang="en-US" dirty="0"/>
              <a:t>Epidemiological supplies such as copies of the case definition, multiple copies of case reporting forms, and standardized questionnaires for interviews (these will need to be modified in the field). Be sure to have any forms in all local languages that you may need.</a:t>
            </a:r>
          </a:p>
          <a:p>
            <a:pPr lvl="1" eaLnBrk="1" hangingPunct="1">
              <a:buFontTx/>
              <a:buChar char="•"/>
            </a:pPr>
            <a:endParaRPr lang="en-US" altLang="en-US" dirty="0"/>
          </a:p>
          <a:p>
            <a:pPr eaLnBrk="1" hangingPunct="1"/>
            <a:r>
              <a:rPr lang="en-US" altLang="en-US" dirty="0"/>
              <a:t>Medical supplies, such as antiviral medications (oseltamivir) for treatment in</a:t>
            </a:r>
            <a:r>
              <a:rPr lang="en-US" altLang="en-US" baseline="0" dirty="0"/>
              <a:t> the event that a member of the team becomes ill</a:t>
            </a:r>
            <a:r>
              <a:rPr lang="en-US" altLang="en-US" dirty="0"/>
              <a:t>. Physicians who will be examining patients should bring exam equipment such as a stethoscope.</a:t>
            </a:r>
          </a:p>
          <a:p>
            <a:pPr eaLnBrk="1" hangingPunct="1"/>
            <a:endParaRPr lang="en-US" altLang="en-US" dirty="0"/>
          </a:p>
          <a:p>
            <a:pPr eaLnBrk="1" hangingPunct="1"/>
            <a:r>
              <a:rPr lang="en-US" altLang="en-US" dirty="0"/>
              <a:t>Laboratory supplies for collecting and storing samples for testing, such as sterile synthetic swabs, sterile tubes, sterile blood drawing equipment (needles, syringes, tubes), specimen labels, permanent marking pens, sterile </a:t>
            </a:r>
            <a:r>
              <a:rPr lang="en-US" altLang="en-US" dirty="0" err="1"/>
              <a:t>cryovials</a:t>
            </a:r>
            <a:r>
              <a:rPr lang="en-US" altLang="en-US" dirty="0"/>
              <a:t> for freezing sera, specimen collection bags, a cooler, cold packs for freezing, and sterile viral transport media.</a:t>
            </a:r>
          </a:p>
          <a:p>
            <a:pPr eaLnBrk="1" hangingPunct="1"/>
            <a:endParaRPr lang="en-US" altLang="en-US" dirty="0"/>
          </a:p>
          <a:p>
            <a:pPr eaLnBrk="1" hangingPunct="1"/>
            <a:r>
              <a:rPr lang="en-US" altLang="en-US" dirty="0"/>
              <a:t>Personal protective equipment, or PPE, to protect team members from </a:t>
            </a:r>
            <a:r>
              <a:rPr lang="en-US" altLang="en-US" sz="1200" dirty="0"/>
              <a:t>novel influenza virus</a:t>
            </a:r>
            <a:r>
              <a:rPr lang="en-US" altLang="en-US" sz="1200" baseline="0" dirty="0"/>
              <a:t> </a:t>
            </a:r>
            <a:r>
              <a:rPr lang="en-US" altLang="en-US" dirty="0"/>
              <a:t>exposure. More details</a:t>
            </a:r>
            <a:r>
              <a:rPr lang="en-US" altLang="en-US" baseline="0" dirty="0"/>
              <a:t> on appropriate PPE for different situations is provided in Clinical Module 6 on infection prevention and control preparedness. </a:t>
            </a:r>
            <a:endParaRPr lang="en-US" altLang="en-US" dirty="0"/>
          </a:p>
          <a:p>
            <a:pPr eaLnBrk="1" hangingPunct="1"/>
            <a:endParaRPr lang="en-US" altLang="en-US" dirty="0"/>
          </a:p>
          <a:p>
            <a:pPr eaLnBrk="1" hangingPunct="1"/>
            <a:r>
              <a:rPr lang="en-US" altLang="en-US" dirty="0"/>
              <a:t>A solution for decontamination of surfaces, boots, etc. in case it is needed during the course of your investigation. This may be obtained locally. </a:t>
            </a:r>
          </a:p>
          <a:p>
            <a:pPr eaLnBrk="1" hangingPunct="1"/>
            <a:endParaRPr lang="en-US" altLang="en-US" dirty="0"/>
          </a:p>
        </p:txBody>
      </p:sp>
    </p:spTree>
    <p:extLst>
      <p:ext uri="{BB962C8B-B14F-4D97-AF65-F5344CB8AC3E}">
        <p14:creationId xmlns:p14="http://schemas.microsoft.com/office/powerpoint/2010/main" val="6283721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9999" eaLnBrk="0" hangingPunct="0">
              <a:defRPr sz="1000" b="1">
                <a:solidFill>
                  <a:schemeClr val="tx1"/>
                </a:solidFill>
                <a:latin typeface="Arial" pitchFamily="34" charset="0"/>
                <a:cs typeface="Arial" pitchFamily="34" charset="0"/>
              </a:defRPr>
            </a:lvl1pPr>
            <a:lvl2pPr marL="741464" indent="-285179" defTabSz="929999" eaLnBrk="0" hangingPunct="0">
              <a:defRPr sz="1000" b="1">
                <a:solidFill>
                  <a:schemeClr val="tx1"/>
                </a:solidFill>
                <a:latin typeface="Arial" pitchFamily="34" charset="0"/>
                <a:cs typeface="Arial" pitchFamily="34" charset="0"/>
              </a:defRPr>
            </a:lvl2pPr>
            <a:lvl3pPr marL="1140714" indent="-228143" defTabSz="929999" eaLnBrk="0" hangingPunct="0">
              <a:defRPr sz="1000" b="1">
                <a:solidFill>
                  <a:schemeClr val="tx1"/>
                </a:solidFill>
                <a:latin typeface="Arial" pitchFamily="34" charset="0"/>
                <a:cs typeface="Arial" pitchFamily="34" charset="0"/>
              </a:defRPr>
            </a:lvl3pPr>
            <a:lvl4pPr marL="1597000" indent="-228143" defTabSz="929999" eaLnBrk="0" hangingPunct="0">
              <a:defRPr sz="1000" b="1">
                <a:solidFill>
                  <a:schemeClr val="tx1"/>
                </a:solidFill>
                <a:latin typeface="Arial" pitchFamily="34" charset="0"/>
                <a:cs typeface="Arial" pitchFamily="34" charset="0"/>
              </a:defRPr>
            </a:lvl4pPr>
            <a:lvl5pPr marL="2053285" indent="-228143" defTabSz="929999" eaLnBrk="0" hangingPunct="0">
              <a:defRPr sz="1000" b="1">
                <a:solidFill>
                  <a:schemeClr val="tx1"/>
                </a:solidFill>
                <a:latin typeface="Arial" pitchFamily="34" charset="0"/>
                <a:cs typeface="Arial" pitchFamily="34" charset="0"/>
              </a:defRPr>
            </a:lvl5pPr>
            <a:lvl6pPr marL="2509571" indent="-228143" defTabSz="929999" eaLnBrk="0" fontAlgn="base" hangingPunct="0">
              <a:spcBef>
                <a:spcPct val="20000"/>
              </a:spcBef>
              <a:spcAft>
                <a:spcPct val="0"/>
              </a:spcAft>
              <a:buChar char="•"/>
              <a:defRPr sz="1000" b="1">
                <a:solidFill>
                  <a:schemeClr val="tx1"/>
                </a:solidFill>
                <a:latin typeface="Arial" pitchFamily="34" charset="0"/>
                <a:cs typeface="Arial" pitchFamily="34" charset="0"/>
              </a:defRPr>
            </a:lvl6pPr>
            <a:lvl7pPr marL="2965856" indent="-228143" defTabSz="929999" eaLnBrk="0" fontAlgn="base" hangingPunct="0">
              <a:spcBef>
                <a:spcPct val="20000"/>
              </a:spcBef>
              <a:spcAft>
                <a:spcPct val="0"/>
              </a:spcAft>
              <a:buChar char="•"/>
              <a:defRPr sz="1000" b="1">
                <a:solidFill>
                  <a:schemeClr val="tx1"/>
                </a:solidFill>
                <a:latin typeface="Arial" pitchFamily="34" charset="0"/>
                <a:cs typeface="Arial" pitchFamily="34" charset="0"/>
              </a:defRPr>
            </a:lvl7pPr>
            <a:lvl8pPr marL="3422142" indent="-228143" defTabSz="929999" eaLnBrk="0" fontAlgn="base" hangingPunct="0">
              <a:spcBef>
                <a:spcPct val="20000"/>
              </a:spcBef>
              <a:spcAft>
                <a:spcPct val="0"/>
              </a:spcAft>
              <a:buChar char="•"/>
              <a:defRPr sz="1000" b="1">
                <a:solidFill>
                  <a:schemeClr val="tx1"/>
                </a:solidFill>
                <a:latin typeface="Arial" pitchFamily="34" charset="0"/>
                <a:cs typeface="Arial" pitchFamily="34" charset="0"/>
              </a:defRPr>
            </a:lvl8pPr>
            <a:lvl9pPr marL="3878428" indent="-228143" defTabSz="929999" eaLnBrk="0" fontAlgn="base" hangingPunct="0">
              <a:spcBef>
                <a:spcPct val="20000"/>
              </a:spcBef>
              <a:spcAft>
                <a:spcPct val="0"/>
              </a:spcAft>
              <a:buChar char="•"/>
              <a:defRPr sz="1000" b="1">
                <a:solidFill>
                  <a:schemeClr val="tx1"/>
                </a:solidFill>
                <a:latin typeface="Arial" pitchFamily="34" charset="0"/>
                <a:cs typeface="Arial" pitchFamily="34" charset="0"/>
              </a:defRPr>
            </a:lvl9pPr>
          </a:lstStyle>
          <a:p>
            <a:pPr eaLnBrk="1" hangingPunct="1"/>
            <a:fld id="{E618E89C-3AF5-4D52-B0E8-33C9B0A64677}" type="slidenum">
              <a:rPr lang="en-US" altLang="en-US" sz="1200" b="0"/>
              <a:pPr eaLnBrk="1" hangingPunct="1"/>
              <a:t>16</a:t>
            </a:fld>
            <a:endParaRPr lang="en-US" altLang="en-US" sz="1200" b="0"/>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You also need to check your electronic equipment, cell phones, and laptops to make sure they will be in good working order in a field setting.  Check that the laptops are equipped with the necessary and accessible software for data analyses, and that computer protection software (virus, firewall) are up-to-date.</a:t>
            </a:r>
          </a:p>
          <a:p>
            <a:pPr eaLnBrk="1" hangingPunct="1"/>
            <a:endParaRPr lang="en-US" altLang="en-US" dirty="0"/>
          </a:p>
          <a:p>
            <a:pPr eaLnBrk="1" hangingPunct="1"/>
            <a:r>
              <a:rPr lang="en-US" altLang="en-US" dirty="0"/>
              <a:t>You should be prepared to interact with the community and with healthcare practitioners during the investigation and bring supplies that can be distributed to partners and the community. This includes human clinical and guidelines for control of infection in animal populations, as well as educational materials about the novel</a:t>
            </a:r>
            <a:r>
              <a:rPr lang="en-US" altLang="en-US" baseline="0" dirty="0"/>
              <a:t> i</a:t>
            </a:r>
            <a:r>
              <a:rPr lang="en-US" altLang="en-US" dirty="0"/>
              <a:t>nfluenza virus such as brochures and posters that can be distributed when interacting with the community and healthcare practitioners.  These should be easy to read, and contain simple message and guidelines in the local language for contacts of cases, family members, or medical workers. If you do not already have materials such as this, you should think about developing them before an outbreak of </a:t>
            </a:r>
            <a:r>
              <a:rPr lang="en-US" altLang="en-US" sz="1200" dirty="0"/>
              <a:t>novel influenza virus</a:t>
            </a:r>
            <a:r>
              <a:rPr lang="en-US" altLang="en-US" sz="1200" baseline="0" dirty="0"/>
              <a:t> infection </a:t>
            </a:r>
            <a:r>
              <a:rPr lang="en-US" altLang="en-US" dirty="0"/>
              <a:t>occurs. If appropriate, include messages about how to recognize, report, and control influenza virus in poultry and other animals. Also consider using any communications resources produced in the local language or culturally appropriate context.  Be sure to have communications materials related to human cases as well as basic information about animal cases and agricultural issues, as needed.   </a:t>
            </a:r>
            <a:endParaRPr lang="en-US" altLang="en-US" b="1" dirty="0"/>
          </a:p>
        </p:txBody>
      </p:sp>
    </p:spTree>
    <p:extLst>
      <p:ext uri="{BB962C8B-B14F-4D97-AF65-F5344CB8AC3E}">
        <p14:creationId xmlns:p14="http://schemas.microsoft.com/office/powerpoint/2010/main" val="11921677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Facilitator notes:   Take 5 minutes to lead a brief discussion with the entire group.   Ask participants to volunteer to state what educational and other materials (e.g. </a:t>
            </a:r>
            <a:r>
              <a:rPr lang="en-US" sz="1200" b="0" i="0" kern="1200" dirty="0">
                <a:solidFill>
                  <a:schemeClr val="tx1"/>
                </a:solidFill>
                <a:effectLst/>
                <a:latin typeface="+mn-lt"/>
                <a:ea typeface="+mn-ea"/>
                <a:cs typeface="+mn-cs"/>
              </a:rPr>
              <a:t>guidelines and SOPs) are available</a:t>
            </a:r>
            <a:r>
              <a:rPr lang="en-US" sz="1200" b="0" i="0" kern="1200" baseline="0" dirty="0">
                <a:solidFill>
                  <a:schemeClr val="tx1"/>
                </a:solidFill>
                <a:effectLst/>
                <a:latin typeface="+mn-lt"/>
                <a:ea typeface="+mn-ea"/>
                <a:cs typeface="+mn-cs"/>
              </a:rPr>
              <a:t> </a:t>
            </a:r>
            <a:r>
              <a:rPr lang="en-US" dirty="0"/>
              <a:t>in their location/country.</a:t>
            </a:r>
          </a:p>
          <a:p>
            <a:endParaRPr lang="en-US" dirty="0"/>
          </a:p>
          <a:p>
            <a:endParaRPr lang="en-US" dirty="0"/>
          </a:p>
        </p:txBody>
      </p:sp>
      <p:sp>
        <p:nvSpPr>
          <p:cNvPr id="4" name="Slide Number Placeholder 3"/>
          <p:cNvSpPr>
            <a:spLocks noGrp="1"/>
          </p:cNvSpPr>
          <p:nvPr>
            <p:ph type="sldNum" sz="quarter" idx="10"/>
          </p:nvPr>
        </p:nvSpPr>
        <p:spPr/>
        <p:txBody>
          <a:bodyPr/>
          <a:lstStyle/>
          <a:p>
            <a:fld id="{CFFD42C0-7943-494E-B8BD-92EE9084E6F0}" type="slidenum">
              <a:rPr lang="en-US" smtClean="0"/>
              <a:t>17</a:t>
            </a:fld>
            <a:endParaRPr lang="en-US"/>
          </a:p>
        </p:txBody>
      </p:sp>
    </p:spTree>
    <p:extLst>
      <p:ext uri="{BB962C8B-B14F-4D97-AF65-F5344CB8AC3E}">
        <p14:creationId xmlns:p14="http://schemas.microsoft.com/office/powerpoint/2010/main" val="26925187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9999" eaLnBrk="0" hangingPunct="0">
              <a:defRPr sz="1000" b="1">
                <a:solidFill>
                  <a:schemeClr val="tx1"/>
                </a:solidFill>
                <a:latin typeface="Arial" pitchFamily="34" charset="0"/>
                <a:cs typeface="Arial" pitchFamily="34" charset="0"/>
              </a:defRPr>
            </a:lvl1pPr>
            <a:lvl2pPr marL="741464" indent="-285179" defTabSz="929999" eaLnBrk="0" hangingPunct="0">
              <a:defRPr sz="1000" b="1">
                <a:solidFill>
                  <a:schemeClr val="tx1"/>
                </a:solidFill>
                <a:latin typeface="Arial" pitchFamily="34" charset="0"/>
                <a:cs typeface="Arial" pitchFamily="34" charset="0"/>
              </a:defRPr>
            </a:lvl2pPr>
            <a:lvl3pPr marL="1140714" indent="-228143" defTabSz="929999" eaLnBrk="0" hangingPunct="0">
              <a:defRPr sz="1000" b="1">
                <a:solidFill>
                  <a:schemeClr val="tx1"/>
                </a:solidFill>
                <a:latin typeface="Arial" pitchFamily="34" charset="0"/>
                <a:cs typeface="Arial" pitchFamily="34" charset="0"/>
              </a:defRPr>
            </a:lvl3pPr>
            <a:lvl4pPr marL="1597000" indent="-228143" defTabSz="929999" eaLnBrk="0" hangingPunct="0">
              <a:defRPr sz="1000" b="1">
                <a:solidFill>
                  <a:schemeClr val="tx1"/>
                </a:solidFill>
                <a:latin typeface="Arial" pitchFamily="34" charset="0"/>
                <a:cs typeface="Arial" pitchFamily="34" charset="0"/>
              </a:defRPr>
            </a:lvl4pPr>
            <a:lvl5pPr marL="2053285" indent="-228143" defTabSz="929999" eaLnBrk="0" hangingPunct="0">
              <a:defRPr sz="1000" b="1">
                <a:solidFill>
                  <a:schemeClr val="tx1"/>
                </a:solidFill>
                <a:latin typeface="Arial" pitchFamily="34" charset="0"/>
                <a:cs typeface="Arial" pitchFamily="34" charset="0"/>
              </a:defRPr>
            </a:lvl5pPr>
            <a:lvl6pPr marL="2509571" indent="-228143" defTabSz="929999" eaLnBrk="0" fontAlgn="base" hangingPunct="0">
              <a:spcBef>
                <a:spcPct val="20000"/>
              </a:spcBef>
              <a:spcAft>
                <a:spcPct val="0"/>
              </a:spcAft>
              <a:buChar char="•"/>
              <a:defRPr sz="1000" b="1">
                <a:solidFill>
                  <a:schemeClr val="tx1"/>
                </a:solidFill>
                <a:latin typeface="Arial" pitchFamily="34" charset="0"/>
                <a:cs typeface="Arial" pitchFamily="34" charset="0"/>
              </a:defRPr>
            </a:lvl6pPr>
            <a:lvl7pPr marL="2965856" indent="-228143" defTabSz="929999" eaLnBrk="0" fontAlgn="base" hangingPunct="0">
              <a:spcBef>
                <a:spcPct val="20000"/>
              </a:spcBef>
              <a:spcAft>
                <a:spcPct val="0"/>
              </a:spcAft>
              <a:buChar char="•"/>
              <a:defRPr sz="1000" b="1">
                <a:solidFill>
                  <a:schemeClr val="tx1"/>
                </a:solidFill>
                <a:latin typeface="Arial" pitchFamily="34" charset="0"/>
                <a:cs typeface="Arial" pitchFamily="34" charset="0"/>
              </a:defRPr>
            </a:lvl7pPr>
            <a:lvl8pPr marL="3422142" indent="-228143" defTabSz="929999" eaLnBrk="0" fontAlgn="base" hangingPunct="0">
              <a:spcBef>
                <a:spcPct val="20000"/>
              </a:spcBef>
              <a:spcAft>
                <a:spcPct val="0"/>
              </a:spcAft>
              <a:buChar char="•"/>
              <a:defRPr sz="1000" b="1">
                <a:solidFill>
                  <a:schemeClr val="tx1"/>
                </a:solidFill>
                <a:latin typeface="Arial" pitchFamily="34" charset="0"/>
                <a:cs typeface="Arial" pitchFamily="34" charset="0"/>
              </a:defRPr>
            </a:lvl8pPr>
            <a:lvl9pPr marL="3878428" indent="-228143" defTabSz="929999" eaLnBrk="0" fontAlgn="base" hangingPunct="0">
              <a:spcBef>
                <a:spcPct val="20000"/>
              </a:spcBef>
              <a:spcAft>
                <a:spcPct val="0"/>
              </a:spcAft>
              <a:buChar char="•"/>
              <a:defRPr sz="1000" b="1">
                <a:solidFill>
                  <a:schemeClr val="tx1"/>
                </a:solidFill>
                <a:latin typeface="Arial" pitchFamily="34" charset="0"/>
                <a:cs typeface="Arial" pitchFamily="34" charset="0"/>
              </a:defRPr>
            </a:lvl9pPr>
          </a:lstStyle>
          <a:p>
            <a:pPr eaLnBrk="1" hangingPunct="1"/>
            <a:fld id="{7DA39BA5-0B25-4EA5-9B95-09721C752CAC}" type="slidenum">
              <a:rPr lang="en-US" altLang="en-US" sz="1200" b="0"/>
              <a:pPr eaLnBrk="1" hangingPunct="1"/>
              <a:t>18</a:t>
            </a:fld>
            <a:endParaRPr lang="en-US" altLang="en-US" sz="1200" b="0"/>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xfrm>
            <a:off x="384890" y="4193352"/>
            <a:ext cx="6508266" cy="417592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000" dirty="0"/>
              <a:t>There are a number of people or agencies that will be stakeholders in your investigation. There may already be terms of reference in place for what each person or agency’s responsibilities will be during an investigation of a novel influenza case.  However the following are recommended when no terms of reference are in place:</a:t>
            </a:r>
          </a:p>
          <a:p>
            <a:pPr eaLnBrk="1" hangingPunct="1"/>
            <a:endParaRPr lang="en-US" altLang="en-US" sz="1000" dirty="0"/>
          </a:p>
          <a:p>
            <a:pPr eaLnBrk="1" hangingPunct="1">
              <a:buFontTx/>
              <a:buChar char="•"/>
            </a:pPr>
            <a:r>
              <a:rPr lang="en-US" altLang="en-US" sz="1000" dirty="0"/>
              <a:t>Veterinary Health Authorities should be notified to conduct an evaluation of diseased poultry or other animals in the area where novel influenza cases are being investigated. Similarly, wildlife authorities should be notified to evaluate the presence or spread of the virus in wild birds.</a:t>
            </a:r>
          </a:p>
          <a:p>
            <a:pPr eaLnBrk="1" hangingPunct="1">
              <a:buFontTx/>
              <a:buChar char="•"/>
            </a:pPr>
            <a:r>
              <a:rPr lang="en-US" altLang="en-US" sz="1000" dirty="0"/>
              <a:t>Animal owners, breeders, and/or handlers should be notified so that you can ask about diseased animals they may have noticed.</a:t>
            </a:r>
          </a:p>
          <a:p>
            <a:pPr eaLnBrk="1" hangingPunct="1">
              <a:buFontTx/>
              <a:buChar char="•"/>
            </a:pPr>
            <a:r>
              <a:rPr lang="en-US" altLang="en-US" sz="1000" dirty="0"/>
              <a:t>Farm owners who may be aware of sick of dead birds or other animals should be notified so you can speak with them.</a:t>
            </a:r>
          </a:p>
          <a:p>
            <a:pPr eaLnBrk="1" hangingPunct="1">
              <a:buFontTx/>
              <a:buChar char="•"/>
            </a:pPr>
            <a:r>
              <a:rPr lang="en-US" altLang="en-US" sz="1000" dirty="0"/>
              <a:t>Government and agriculture officials in the relevant ministries should be kept informed of the situation, and officials in the Ministry of Health may have provide advice and direction that will be useful in your investigation.</a:t>
            </a:r>
          </a:p>
          <a:p>
            <a:pPr eaLnBrk="1" hangingPunct="1">
              <a:buFontTx/>
              <a:buChar char="•"/>
            </a:pPr>
            <a:r>
              <a:rPr lang="en-US" altLang="en-US" sz="1000" dirty="0"/>
              <a:t>Healthcare personnel caring for the hospitalized patients should know that you will be arriving to investigate. You may want to remind them how to limit exposure to visitors and other hospital workers, and offer information or resources about case management as necessary.</a:t>
            </a:r>
          </a:p>
          <a:p>
            <a:pPr eaLnBrk="1" hangingPunct="1">
              <a:buFontTx/>
              <a:buChar char="•"/>
            </a:pPr>
            <a:endParaRPr lang="en-US" altLang="en-US" sz="1000" dirty="0"/>
          </a:p>
          <a:p>
            <a:pPr eaLnBrk="1" hangingPunct="1"/>
            <a:r>
              <a:rPr lang="en-US" altLang="en-US" sz="1000" dirty="0"/>
              <a:t>The communities you will visit will likely be very interested in a report about a possible case of novel influenza virus</a:t>
            </a:r>
            <a:r>
              <a:rPr lang="en-US" altLang="en-US" sz="1000" baseline="0" dirty="0"/>
              <a:t> infection. </a:t>
            </a:r>
            <a:r>
              <a:rPr lang="en-US" altLang="en-US" sz="1000" dirty="0"/>
              <a:t>Be prepared to answer questions, offer assurance that you and your RRT are handling the situation, and use the opportunity to educate them about how to prevent disease transmission.</a:t>
            </a:r>
          </a:p>
          <a:p>
            <a:pPr eaLnBrk="1" hangingPunct="1"/>
            <a:endParaRPr lang="en-US" altLang="en-US" sz="1000" dirty="0"/>
          </a:p>
          <a:p>
            <a:pPr eaLnBrk="1" hangingPunct="1">
              <a:buFontTx/>
              <a:buChar char="•"/>
            </a:pPr>
            <a:r>
              <a:rPr lang="en-US" altLang="en-US" sz="1000" dirty="0"/>
              <a:t>Non-governmental organizations in the area could be a resource for medical staff, antiviral medications and PPE, transportation, or other needed resources. They may have very good relationships with people in the communities where you will be conducting your investigations, and may be able to assist with communication and coordination. </a:t>
            </a:r>
          </a:p>
          <a:p>
            <a:pPr eaLnBrk="1" hangingPunct="1">
              <a:buFontTx/>
              <a:buChar char="•"/>
            </a:pPr>
            <a:r>
              <a:rPr lang="en-US" altLang="en-US" sz="1000" dirty="0"/>
              <a:t>The key public health laboratories should know that clinical and possibly environmental samples will be sent from suspected novel influenza virus</a:t>
            </a:r>
            <a:r>
              <a:rPr lang="en-US" altLang="en-US" sz="1000" baseline="0" dirty="0"/>
              <a:t> infection cases</a:t>
            </a:r>
            <a:r>
              <a:rPr lang="en-US" altLang="en-US" sz="1000" dirty="0"/>
              <a:t>. If the hospital has already sent samples for testing, communicate with the laboratory staff about testing results.  Be sure to keep any relevant animal veterinary hospitals and veterinary diagnostic laboratory staff informed as well.  </a:t>
            </a:r>
          </a:p>
          <a:p>
            <a:pPr eaLnBrk="1" hangingPunct="1"/>
            <a:endParaRPr lang="en-US" altLang="en-US" sz="1000" dirty="0"/>
          </a:p>
          <a:p>
            <a:pPr eaLnBrk="1" hangingPunct="1"/>
            <a:r>
              <a:rPr lang="en-US" altLang="en-US" sz="1000" dirty="0"/>
              <a:t>Before you leave to the field, it is important that every RRT member understands their role: what their tasks are, who they report to, and where to go if they have questions. It</a:t>
            </a:r>
            <a:r>
              <a:rPr lang="en-US" altLang="en-US" sz="1000" baseline="0" dirty="0"/>
              <a:t> is also important that the team understands the roles of other international partners who may be engaged in the response.</a:t>
            </a:r>
            <a:endParaRPr lang="en-US" altLang="en-US" sz="1000" dirty="0"/>
          </a:p>
        </p:txBody>
      </p:sp>
    </p:spTree>
    <p:extLst>
      <p:ext uri="{BB962C8B-B14F-4D97-AF65-F5344CB8AC3E}">
        <p14:creationId xmlns:p14="http://schemas.microsoft.com/office/powerpoint/2010/main" val="20704755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9999" eaLnBrk="0" hangingPunct="0">
              <a:defRPr sz="1000" b="1">
                <a:solidFill>
                  <a:schemeClr val="tx1"/>
                </a:solidFill>
                <a:latin typeface="Arial" pitchFamily="34" charset="0"/>
                <a:cs typeface="Arial" pitchFamily="34" charset="0"/>
              </a:defRPr>
            </a:lvl1pPr>
            <a:lvl2pPr marL="741464" indent="-285179" defTabSz="929999" eaLnBrk="0" hangingPunct="0">
              <a:defRPr sz="1000" b="1">
                <a:solidFill>
                  <a:schemeClr val="tx1"/>
                </a:solidFill>
                <a:latin typeface="Arial" pitchFamily="34" charset="0"/>
                <a:cs typeface="Arial" pitchFamily="34" charset="0"/>
              </a:defRPr>
            </a:lvl2pPr>
            <a:lvl3pPr marL="1140714" indent="-228143" defTabSz="929999" eaLnBrk="0" hangingPunct="0">
              <a:defRPr sz="1000" b="1">
                <a:solidFill>
                  <a:schemeClr val="tx1"/>
                </a:solidFill>
                <a:latin typeface="Arial" pitchFamily="34" charset="0"/>
                <a:cs typeface="Arial" pitchFamily="34" charset="0"/>
              </a:defRPr>
            </a:lvl3pPr>
            <a:lvl4pPr marL="1597000" indent="-228143" defTabSz="929999" eaLnBrk="0" hangingPunct="0">
              <a:defRPr sz="1000" b="1">
                <a:solidFill>
                  <a:schemeClr val="tx1"/>
                </a:solidFill>
                <a:latin typeface="Arial" pitchFamily="34" charset="0"/>
                <a:cs typeface="Arial" pitchFamily="34" charset="0"/>
              </a:defRPr>
            </a:lvl4pPr>
            <a:lvl5pPr marL="2053285" indent="-228143" defTabSz="929999" eaLnBrk="0" hangingPunct="0">
              <a:defRPr sz="1000" b="1">
                <a:solidFill>
                  <a:schemeClr val="tx1"/>
                </a:solidFill>
                <a:latin typeface="Arial" pitchFamily="34" charset="0"/>
                <a:cs typeface="Arial" pitchFamily="34" charset="0"/>
              </a:defRPr>
            </a:lvl5pPr>
            <a:lvl6pPr marL="2509571" indent="-228143" defTabSz="929999" eaLnBrk="0" fontAlgn="base" hangingPunct="0">
              <a:spcBef>
                <a:spcPct val="20000"/>
              </a:spcBef>
              <a:spcAft>
                <a:spcPct val="0"/>
              </a:spcAft>
              <a:buChar char="•"/>
              <a:defRPr sz="1000" b="1">
                <a:solidFill>
                  <a:schemeClr val="tx1"/>
                </a:solidFill>
                <a:latin typeface="Arial" pitchFamily="34" charset="0"/>
                <a:cs typeface="Arial" pitchFamily="34" charset="0"/>
              </a:defRPr>
            </a:lvl6pPr>
            <a:lvl7pPr marL="2965856" indent="-228143" defTabSz="929999" eaLnBrk="0" fontAlgn="base" hangingPunct="0">
              <a:spcBef>
                <a:spcPct val="20000"/>
              </a:spcBef>
              <a:spcAft>
                <a:spcPct val="0"/>
              </a:spcAft>
              <a:buChar char="•"/>
              <a:defRPr sz="1000" b="1">
                <a:solidFill>
                  <a:schemeClr val="tx1"/>
                </a:solidFill>
                <a:latin typeface="Arial" pitchFamily="34" charset="0"/>
                <a:cs typeface="Arial" pitchFamily="34" charset="0"/>
              </a:defRPr>
            </a:lvl7pPr>
            <a:lvl8pPr marL="3422142" indent="-228143" defTabSz="929999" eaLnBrk="0" fontAlgn="base" hangingPunct="0">
              <a:spcBef>
                <a:spcPct val="20000"/>
              </a:spcBef>
              <a:spcAft>
                <a:spcPct val="0"/>
              </a:spcAft>
              <a:buChar char="•"/>
              <a:defRPr sz="1000" b="1">
                <a:solidFill>
                  <a:schemeClr val="tx1"/>
                </a:solidFill>
                <a:latin typeface="Arial" pitchFamily="34" charset="0"/>
                <a:cs typeface="Arial" pitchFamily="34" charset="0"/>
              </a:defRPr>
            </a:lvl8pPr>
            <a:lvl9pPr marL="3878428" indent="-228143" defTabSz="929999" eaLnBrk="0" fontAlgn="base" hangingPunct="0">
              <a:spcBef>
                <a:spcPct val="20000"/>
              </a:spcBef>
              <a:spcAft>
                <a:spcPct val="0"/>
              </a:spcAft>
              <a:buChar char="•"/>
              <a:defRPr sz="1000" b="1">
                <a:solidFill>
                  <a:schemeClr val="tx1"/>
                </a:solidFill>
                <a:latin typeface="Arial" pitchFamily="34" charset="0"/>
                <a:cs typeface="Arial" pitchFamily="34" charset="0"/>
              </a:defRPr>
            </a:lvl9pPr>
          </a:lstStyle>
          <a:p>
            <a:pPr eaLnBrk="1" hangingPunct="1"/>
            <a:fld id="{4CA321FB-0601-44F5-AF91-6AD20D78833A}" type="slidenum">
              <a:rPr lang="en-US" altLang="en-US" sz="1200" b="0"/>
              <a:pPr eaLnBrk="1" hangingPunct="1"/>
              <a:t>19</a:t>
            </a:fld>
            <a:endParaRPr lang="en-US" altLang="en-US" sz="1200" b="0"/>
          </a:p>
        </p:txBody>
      </p:sp>
      <p:sp>
        <p:nvSpPr>
          <p:cNvPr id="122883" name="Rectangle 1026"/>
          <p:cNvSpPr>
            <a:spLocks noGrp="1" noRot="1" noChangeAspect="1" noChangeArrowheads="1" noTextEdit="1"/>
          </p:cNvSpPr>
          <p:nvPr>
            <p:ph type="sldImg"/>
          </p:nvPr>
        </p:nvSpPr>
        <p:spPr>
          <a:ln/>
        </p:spPr>
      </p:sp>
      <p:sp>
        <p:nvSpPr>
          <p:cNvPr id="122884" name="Rectangle 1027"/>
          <p:cNvSpPr>
            <a:spLocks noGrp="1" noChangeArrowheads="1"/>
          </p:cNvSpPr>
          <p:nvPr>
            <p:ph type="body" idx="1"/>
          </p:nvPr>
        </p:nvSpPr>
        <p:spPr>
          <a:xfrm>
            <a:off x="548031" y="4408884"/>
            <a:ext cx="5746408" cy="417592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000" dirty="0"/>
              <a:t>As you plan and investigate, keep in mind that an effective rapid response to novel influenza virus</a:t>
            </a:r>
            <a:r>
              <a:rPr lang="en-US" altLang="en-US" sz="1000" baseline="0" dirty="0"/>
              <a:t> infection </a:t>
            </a:r>
            <a:r>
              <a:rPr lang="en-US" altLang="en-US" sz="1000" dirty="0"/>
              <a:t>should involve collaborative investigations between human, animal, and environmental/agricultural health officers.  It is vitally important for: </a:t>
            </a:r>
          </a:p>
          <a:p>
            <a:pPr eaLnBrk="1" hangingPunct="1"/>
            <a:endParaRPr lang="en-US" altLang="en-US" sz="1000" dirty="0"/>
          </a:p>
          <a:p>
            <a:pPr eaLnBrk="1" hangingPunct="1">
              <a:buFontTx/>
              <a:buChar char="•"/>
            </a:pPr>
            <a:r>
              <a:rPr lang="en-US" altLang="en-US" sz="1000" dirty="0"/>
              <a:t>Public health investigators to work together with animal health investigators to assess the role of the</a:t>
            </a:r>
            <a:r>
              <a:rPr lang="en-US" altLang="en-US" sz="1000" baseline="0" dirty="0"/>
              <a:t> novel influenza virus </a:t>
            </a:r>
            <a:r>
              <a:rPr lang="en-US" altLang="en-US" sz="1000" dirty="0"/>
              <a:t>in animal populations as possible sources of infection to humans</a:t>
            </a:r>
          </a:p>
          <a:p>
            <a:pPr eaLnBrk="1" hangingPunct="1">
              <a:buFontTx/>
              <a:buChar char="•"/>
            </a:pPr>
            <a:r>
              <a:rPr lang="en-US" altLang="en-US" sz="1000" dirty="0"/>
              <a:t>This involves conducting joint visits, if possible, to affected areas including: case homes, surroundings, local farms, live animal markets, places frequented by the animal populations</a:t>
            </a:r>
            <a:r>
              <a:rPr lang="en-US" altLang="en-US" sz="1000" baseline="0" dirty="0"/>
              <a:t> in question</a:t>
            </a:r>
            <a:r>
              <a:rPr lang="en-US" altLang="en-US" sz="1000" dirty="0"/>
              <a:t>, and places with animals visited by the case the week before illness </a:t>
            </a:r>
          </a:p>
          <a:p>
            <a:pPr eaLnBrk="1" hangingPunct="1">
              <a:buFontTx/>
              <a:buChar char="•"/>
            </a:pPr>
            <a:r>
              <a:rPr lang="en-US" altLang="en-US" sz="1000" dirty="0"/>
              <a:t>It is also important to assess the appearance of all the animals (both well-appearing, and sick or ill animals) in the case’s home, neighborhood, and surrounding areas, including birds, cats, dogs, and pigs</a:t>
            </a:r>
          </a:p>
          <a:p>
            <a:pPr eaLnBrk="1" hangingPunct="1">
              <a:buFontTx/>
              <a:buChar char="•"/>
            </a:pPr>
            <a:r>
              <a:rPr lang="en-US" altLang="en-US" sz="1000" dirty="0"/>
              <a:t>Depending</a:t>
            </a:r>
            <a:r>
              <a:rPr lang="en-US" altLang="en-US" sz="1000" baseline="0" dirty="0"/>
              <a:t> on which investigation team, animal or human health, is in the field first, it is vitally important to ask questions about the health of both animals and humans. </a:t>
            </a:r>
            <a:endParaRPr lang="en-US" altLang="en-US" sz="1000" dirty="0"/>
          </a:p>
          <a:p>
            <a:pPr eaLnBrk="1" hangingPunct="1">
              <a:buFontTx/>
              <a:buChar char="•"/>
            </a:pPr>
            <a:r>
              <a:rPr lang="en-US" altLang="en-US" sz="1000" dirty="0"/>
              <a:t>Generally though, animal health investigators will collect animal and environmental specimens and</a:t>
            </a:r>
            <a:r>
              <a:rPr lang="en-US" altLang="en-US" sz="1000" baseline="0" dirty="0"/>
              <a:t> human health investigators should collect specimens from humans. </a:t>
            </a:r>
          </a:p>
          <a:p>
            <a:pPr marL="0" marR="0" lvl="0" indent="0" algn="l" defTabSz="914400" rtl="0" eaLnBrk="1" fontAlgn="auto" latinLnBrk="0" hangingPunct="1">
              <a:lnSpc>
                <a:spcPct val="100000"/>
              </a:lnSpc>
              <a:spcBef>
                <a:spcPts val="0"/>
              </a:spcBef>
              <a:spcAft>
                <a:spcPts val="0"/>
              </a:spcAft>
              <a:buClrTx/>
              <a:buSzTx/>
              <a:buFontTx/>
              <a:buChar char="•"/>
              <a:tabLst/>
              <a:defRPr/>
            </a:pPr>
            <a:r>
              <a:rPr lang="en-US" altLang="en-US" sz="1000" dirty="0">
                <a:solidFill>
                  <a:schemeClr val="tx1"/>
                </a:solidFill>
              </a:rPr>
              <a:t>In a situation with a concern for low pathogenic influenza A(H7N9) communications should include the possibility of human illness even if poultry in the area are seemingly healthy</a:t>
            </a:r>
          </a:p>
          <a:p>
            <a:pPr eaLnBrk="1" hangingPunct="1">
              <a:buFontTx/>
              <a:buChar char="•"/>
            </a:pPr>
            <a:r>
              <a:rPr lang="en-US" altLang="en-US" sz="1000" dirty="0"/>
              <a:t> </a:t>
            </a:r>
          </a:p>
          <a:p>
            <a:pPr lvl="1" eaLnBrk="1" hangingPunct="1">
              <a:buFontTx/>
              <a:buChar char="•"/>
            </a:pPr>
            <a:endParaRPr lang="en-US" altLang="en-US" sz="1000" b="1" dirty="0"/>
          </a:p>
          <a:p>
            <a:pPr eaLnBrk="1" hangingPunct="1"/>
            <a:r>
              <a:rPr lang="en-US" altLang="en-US" sz="1000" dirty="0"/>
              <a:t>*  It is critical that animal and human health investigators coordinate and share all of the test results and surveillance data </a:t>
            </a:r>
          </a:p>
        </p:txBody>
      </p:sp>
    </p:spTree>
    <p:extLst>
      <p:ext uri="{BB962C8B-B14F-4D97-AF65-F5344CB8AC3E}">
        <p14:creationId xmlns:p14="http://schemas.microsoft.com/office/powerpoint/2010/main" val="35933891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9999" eaLnBrk="0" hangingPunct="0">
              <a:defRPr sz="1000" b="1">
                <a:solidFill>
                  <a:schemeClr val="tx1"/>
                </a:solidFill>
                <a:latin typeface="Arial" pitchFamily="34" charset="0"/>
                <a:cs typeface="Arial" pitchFamily="34" charset="0"/>
              </a:defRPr>
            </a:lvl1pPr>
            <a:lvl2pPr marL="741464" indent="-285179" defTabSz="929999" eaLnBrk="0" hangingPunct="0">
              <a:defRPr sz="1000" b="1">
                <a:solidFill>
                  <a:schemeClr val="tx1"/>
                </a:solidFill>
                <a:latin typeface="Arial" pitchFamily="34" charset="0"/>
                <a:cs typeface="Arial" pitchFamily="34" charset="0"/>
              </a:defRPr>
            </a:lvl2pPr>
            <a:lvl3pPr marL="1140714" indent="-228143" defTabSz="929999" eaLnBrk="0" hangingPunct="0">
              <a:defRPr sz="1000" b="1">
                <a:solidFill>
                  <a:schemeClr val="tx1"/>
                </a:solidFill>
                <a:latin typeface="Arial" pitchFamily="34" charset="0"/>
                <a:cs typeface="Arial" pitchFamily="34" charset="0"/>
              </a:defRPr>
            </a:lvl3pPr>
            <a:lvl4pPr marL="1597000" indent="-228143" defTabSz="929999" eaLnBrk="0" hangingPunct="0">
              <a:defRPr sz="1000" b="1">
                <a:solidFill>
                  <a:schemeClr val="tx1"/>
                </a:solidFill>
                <a:latin typeface="Arial" pitchFamily="34" charset="0"/>
                <a:cs typeface="Arial" pitchFamily="34" charset="0"/>
              </a:defRPr>
            </a:lvl4pPr>
            <a:lvl5pPr marL="2053285" indent="-228143" defTabSz="929999" eaLnBrk="0" hangingPunct="0">
              <a:defRPr sz="1000" b="1">
                <a:solidFill>
                  <a:schemeClr val="tx1"/>
                </a:solidFill>
                <a:latin typeface="Arial" pitchFamily="34" charset="0"/>
                <a:cs typeface="Arial" pitchFamily="34" charset="0"/>
              </a:defRPr>
            </a:lvl5pPr>
            <a:lvl6pPr marL="2509571" indent="-228143" defTabSz="929999" eaLnBrk="0" fontAlgn="base" hangingPunct="0">
              <a:spcBef>
                <a:spcPct val="20000"/>
              </a:spcBef>
              <a:spcAft>
                <a:spcPct val="0"/>
              </a:spcAft>
              <a:buChar char="•"/>
              <a:defRPr sz="1000" b="1">
                <a:solidFill>
                  <a:schemeClr val="tx1"/>
                </a:solidFill>
                <a:latin typeface="Arial" pitchFamily="34" charset="0"/>
                <a:cs typeface="Arial" pitchFamily="34" charset="0"/>
              </a:defRPr>
            </a:lvl6pPr>
            <a:lvl7pPr marL="2965856" indent="-228143" defTabSz="929999" eaLnBrk="0" fontAlgn="base" hangingPunct="0">
              <a:spcBef>
                <a:spcPct val="20000"/>
              </a:spcBef>
              <a:spcAft>
                <a:spcPct val="0"/>
              </a:spcAft>
              <a:buChar char="•"/>
              <a:defRPr sz="1000" b="1">
                <a:solidFill>
                  <a:schemeClr val="tx1"/>
                </a:solidFill>
                <a:latin typeface="Arial" pitchFamily="34" charset="0"/>
                <a:cs typeface="Arial" pitchFamily="34" charset="0"/>
              </a:defRPr>
            </a:lvl7pPr>
            <a:lvl8pPr marL="3422142" indent="-228143" defTabSz="929999" eaLnBrk="0" fontAlgn="base" hangingPunct="0">
              <a:spcBef>
                <a:spcPct val="20000"/>
              </a:spcBef>
              <a:spcAft>
                <a:spcPct val="0"/>
              </a:spcAft>
              <a:buChar char="•"/>
              <a:defRPr sz="1000" b="1">
                <a:solidFill>
                  <a:schemeClr val="tx1"/>
                </a:solidFill>
                <a:latin typeface="Arial" pitchFamily="34" charset="0"/>
                <a:cs typeface="Arial" pitchFamily="34" charset="0"/>
              </a:defRPr>
            </a:lvl8pPr>
            <a:lvl9pPr marL="3878428" indent="-228143" defTabSz="929999" eaLnBrk="0" fontAlgn="base" hangingPunct="0">
              <a:spcBef>
                <a:spcPct val="20000"/>
              </a:spcBef>
              <a:spcAft>
                <a:spcPct val="0"/>
              </a:spcAft>
              <a:buChar char="•"/>
              <a:defRPr sz="1000" b="1">
                <a:solidFill>
                  <a:schemeClr val="tx1"/>
                </a:solidFill>
                <a:latin typeface="Arial" pitchFamily="34" charset="0"/>
                <a:cs typeface="Arial" pitchFamily="34" charset="0"/>
              </a:defRPr>
            </a:lvl9pPr>
          </a:lstStyle>
          <a:p>
            <a:pPr eaLnBrk="1" hangingPunct="1"/>
            <a:fld id="{BD8109E0-7C31-490B-B463-89AB23DFD9C5}" type="slidenum">
              <a:rPr lang="en-US" altLang="en-US" sz="1200" b="0"/>
              <a:pPr eaLnBrk="1" hangingPunct="1"/>
              <a:t>2</a:t>
            </a:fld>
            <a:endParaRPr lang="en-US" altLang="en-US" sz="1200" b="0"/>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The objectives of this module are to:</a:t>
            </a:r>
          </a:p>
          <a:p>
            <a:pPr eaLnBrk="1" hangingPunct="1"/>
            <a:endParaRPr lang="en-US" altLang="en-US" dirty="0"/>
          </a:p>
          <a:p>
            <a:pPr eaLnBrk="1" hangingPunct="1">
              <a:buFontTx/>
              <a:buChar char="•"/>
            </a:pPr>
            <a:r>
              <a:rPr lang="en-US" altLang="en-US" dirty="0"/>
              <a:t>Know when and how to prepare for the investigation of human cases of novel influenza virus infection. </a:t>
            </a:r>
          </a:p>
          <a:p>
            <a:pPr eaLnBrk="1" hangingPunct="1">
              <a:buFontTx/>
              <a:buChar char="•"/>
            </a:pPr>
            <a:endParaRPr lang="en-US" altLang="en-US" dirty="0"/>
          </a:p>
          <a:p>
            <a:pPr marL="0" marR="0" lvl="0" indent="0" algn="l" defTabSz="914400" rtl="0" eaLnBrk="1" fontAlgn="auto" latinLnBrk="0" hangingPunct="1">
              <a:lnSpc>
                <a:spcPct val="100000"/>
              </a:lnSpc>
              <a:spcBef>
                <a:spcPts val="0"/>
              </a:spcBef>
              <a:spcAft>
                <a:spcPts val="0"/>
              </a:spcAft>
              <a:buClrTx/>
              <a:buSzTx/>
              <a:buFontTx/>
              <a:buChar char="•"/>
              <a:tabLst/>
              <a:defRPr/>
            </a:pPr>
            <a:r>
              <a:rPr lang="en-US" altLang="en-US" dirty="0"/>
              <a:t>Understand the objectives of</a:t>
            </a:r>
            <a:r>
              <a:rPr lang="en-US" altLang="en-US" baseline="0" dirty="0"/>
              <a:t> novel influenza virus outbreak investigations. </a:t>
            </a:r>
          </a:p>
          <a:p>
            <a:pPr marL="0" marR="0" lvl="0" indent="0" algn="l" defTabSz="914400" rtl="0" eaLnBrk="1" fontAlgn="auto" latinLnBrk="0" hangingPunct="1">
              <a:lnSpc>
                <a:spcPct val="100000"/>
              </a:lnSpc>
              <a:spcBef>
                <a:spcPts val="0"/>
              </a:spcBef>
              <a:spcAft>
                <a:spcPts val="0"/>
              </a:spcAft>
              <a:buClrTx/>
              <a:buSzTx/>
              <a:buFontTx/>
              <a:buChar char="•"/>
              <a:tabLst/>
              <a:defRPr/>
            </a:pPr>
            <a:endParaRPr lang="en-US" altLang="en-US" dirty="0"/>
          </a:p>
          <a:p>
            <a:pPr eaLnBrk="1" hangingPunct="1">
              <a:buFontTx/>
              <a:buChar char="•"/>
            </a:pPr>
            <a:r>
              <a:rPr lang="en-US" altLang="en-US" dirty="0"/>
              <a:t>Understand the mechanics of novel</a:t>
            </a:r>
            <a:r>
              <a:rPr lang="en-US" altLang="en-US" baseline="0" dirty="0"/>
              <a:t> influenza virus outbreak</a:t>
            </a:r>
            <a:r>
              <a:rPr lang="en-US" altLang="en-US" dirty="0"/>
              <a:t> investigations</a:t>
            </a:r>
            <a:r>
              <a:rPr lang="en-US" altLang="en-US" baseline="0" dirty="0"/>
              <a:t> </a:t>
            </a:r>
            <a:r>
              <a:rPr lang="en-US" altLang="en-US" dirty="0"/>
              <a:t> which includes activities such as creating case definitions, conducting case finding, interviewing cases, and contact tracing.</a:t>
            </a:r>
          </a:p>
          <a:p>
            <a:pPr eaLnBrk="1" hangingPunct="1">
              <a:buFontTx/>
              <a:buChar char="•"/>
            </a:pPr>
            <a:endParaRPr lang="en-US" altLang="en-US" dirty="0"/>
          </a:p>
          <a:p>
            <a:pPr eaLnBrk="1" hangingPunct="1">
              <a:buFontTx/>
              <a:buChar char="•"/>
            </a:pPr>
            <a:r>
              <a:rPr lang="en-US" altLang="en-US" dirty="0"/>
              <a:t>Describe how to analyze and communicate findings from novel influenza virus infections.</a:t>
            </a:r>
          </a:p>
          <a:p>
            <a:pPr eaLnBrk="1" hangingPunct="1">
              <a:buFontTx/>
              <a:buChar char="•"/>
            </a:pPr>
            <a:endParaRPr lang="en-US" altLang="en-US" dirty="0"/>
          </a:p>
          <a:p>
            <a:pPr eaLnBrk="1" hangingPunct="1">
              <a:buFontTx/>
              <a:buChar char="•"/>
            </a:pPr>
            <a:r>
              <a:rPr lang="en-US" altLang="en-US" dirty="0"/>
              <a:t>And to understand the importance of multi-sectoral involvement and coordination in case investigation</a:t>
            </a:r>
          </a:p>
          <a:p>
            <a:pPr eaLnBrk="1" hangingPunct="1">
              <a:buFontTx/>
              <a:buChar char="•"/>
            </a:pPr>
            <a:endParaRPr lang="en-US" altLang="en-US" dirty="0"/>
          </a:p>
          <a:p>
            <a:pPr eaLnBrk="1" hangingPunct="1">
              <a:buFontTx/>
              <a:buNone/>
            </a:pPr>
            <a:r>
              <a:rPr lang="en-US" altLang="en-US" dirty="0"/>
              <a:t>Although</a:t>
            </a:r>
            <a:r>
              <a:rPr lang="en-US" altLang="en-US" baseline="0" dirty="0"/>
              <a:t> many of the concepts presented in this module can be applied to novel influenza viruses in general, the focus is on investigating a virus with characteristics similar to the avian influenza A(H7N9) virus unless otherwise specified.  </a:t>
            </a:r>
            <a:endParaRPr lang="en-US" altLang="en-US" dirty="0"/>
          </a:p>
        </p:txBody>
      </p:sp>
    </p:spTree>
    <p:extLst>
      <p:ext uri="{BB962C8B-B14F-4D97-AF65-F5344CB8AC3E}">
        <p14:creationId xmlns:p14="http://schemas.microsoft.com/office/powerpoint/2010/main" val="40454669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After preparations have been made, it is time to begin the investigation. The first step is to gather evidence - data and information - that allow you to begin assessing the situation.</a:t>
            </a:r>
          </a:p>
          <a:p>
            <a:endParaRPr lang="en-US" dirty="0"/>
          </a:p>
          <a:p>
            <a:r>
              <a:rPr lang="en-US" baseline="0" dirty="0"/>
              <a:t>Your team will need to gather evidence to establish whether an outbreak is occurring and verify the diagnosis using laboratory testing.  Then, you will need to define cases to help with case and cluster identification and then perform contact tracing.  </a:t>
            </a:r>
            <a:endParaRPr lang="en-US" dirty="0"/>
          </a:p>
        </p:txBody>
      </p:sp>
      <p:sp>
        <p:nvSpPr>
          <p:cNvPr id="4" name="Slide Number Placeholder 3"/>
          <p:cNvSpPr>
            <a:spLocks noGrp="1"/>
          </p:cNvSpPr>
          <p:nvPr>
            <p:ph type="sldNum" sz="quarter" idx="10"/>
          </p:nvPr>
        </p:nvSpPr>
        <p:spPr/>
        <p:txBody>
          <a:bodyPr/>
          <a:lstStyle/>
          <a:p>
            <a:fld id="{C8063835-AB13-4A54-9D60-C54031A9D56B}" type="slidenum">
              <a:rPr lang="en-US" smtClean="0"/>
              <a:t>20</a:t>
            </a:fld>
            <a:endParaRPr lang="en-US"/>
          </a:p>
        </p:txBody>
      </p:sp>
    </p:spTree>
    <p:extLst>
      <p:ext uri="{BB962C8B-B14F-4D97-AF65-F5344CB8AC3E}">
        <p14:creationId xmlns:p14="http://schemas.microsoft.com/office/powerpoint/2010/main" val="36477450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basic</a:t>
            </a:r>
            <a:r>
              <a:rPr lang="en-US" baseline="0" dirty="0"/>
              <a:t> definition of an outbreak is an increase in the occurrence of illness above what is expected in the population in that area during that specific time period.  To determine whether an outbreak is occurring, you will need to examine any available historical and current surveillance data.  </a:t>
            </a:r>
          </a:p>
          <a:p>
            <a:endParaRPr lang="en-US" baseline="0" dirty="0"/>
          </a:p>
          <a:p>
            <a:r>
              <a:rPr lang="en-US" baseline="0" dirty="0"/>
              <a:t>Photo: https://phil.cdc.gov/phil/details.asp  Image ID# 19669</a:t>
            </a:r>
            <a:endParaRPr lang="en-US" dirty="0"/>
          </a:p>
        </p:txBody>
      </p:sp>
      <p:sp>
        <p:nvSpPr>
          <p:cNvPr id="4" name="Slide Number Placeholder 3"/>
          <p:cNvSpPr>
            <a:spLocks noGrp="1"/>
          </p:cNvSpPr>
          <p:nvPr>
            <p:ph type="sldNum" sz="quarter" idx="10"/>
          </p:nvPr>
        </p:nvSpPr>
        <p:spPr/>
        <p:txBody>
          <a:bodyPr/>
          <a:lstStyle/>
          <a:p>
            <a:fld id="{CFFD42C0-7943-494E-B8BD-92EE9084E6F0}" type="slidenum">
              <a:rPr lang="en-US" smtClean="0"/>
              <a:t>21</a:t>
            </a:fld>
            <a:endParaRPr lang="en-US"/>
          </a:p>
        </p:txBody>
      </p:sp>
    </p:spTree>
    <p:extLst>
      <p:ext uri="{BB962C8B-B14F-4D97-AF65-F5344CB8AC3E}">
        <p14:creationId xmlns:p14="http://schemas.microsoft.com/office/powerpoint/2010/main" val="37114954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the same time, you will need to verify the diagnosis.</a:t>
            </a:r>
            <a:r>
              <a:rPr lang="en-US" baseline="0" dirty="0"/>
              <a:t>  This is done by reviewing medical records and lab results for testing that may have been done as part of routine clinical care and by obtaining specimens for clinical testing.  </a:t>
            </a:r>
          </a:p>
          <a:p>
            <a:endParaRPr lang="en-US" baseline="0" dirty="0"/>
          </a:p>
          <a:p>
            <a:r>
              <a:rPr lang="en-US" baseline="0" dirty="0"/>
              <a:t>If a case of novel influenza virus infection is suspected, specimen testing to confirm the novel virus infection will likely need to be done at a reference laboratory, especially early in the investigation.  It is important to review the latest WHO guidance on specimen collection for investigation of the novel virus and to communicate early with the reference laboratory for guidance on specimen collection and testing.  Also note that </a:t>
            </a:r>
            <a:r>
              <a:rPr lang="en-US" sz="1200" b="0" i="0" u="none" strike="noStrike" kern="1200" baseline="0" dirty="0">
                <a:solidFill>
                  <a:schemeClr val="tx1"/>
                </a:solidFill>
                <a:latin typeface="+mn-lt"/>
                <a:ea typeface="+mn-ea"/>
                <a:cs typeface="+mn-cs"/>
              </a:rPr>
              <a:t>all positive but un-sub-typeable specimens of influenza A should be sent immediately to a WHO Collaborating Centre for further analysis.   Be sure to coordinate with both human and veterinary laboratories.   </a:t>
            </a:r>
            <a:r>
              <a:rPr lang="en-US" sz="1200" b="1" i="0" u="none" strike="noStrike" kern="1200" baseline="0" dirty="0">
                <a:solidFill>
                  <a:schemeClr val="tx1"/>
                </a:solidFill>
                <a:latin typeface="+mn-lt"/>
                <a:ea typeface="+mn-ea"/>
                <a:cs typeface="+mn-cs"/>
              </a:rPr>
              <a:t>Human and animal laboratory workers should keep each other informed about testing of specimens and lab results.</a:t>
            </a:r>
          </a:p>
          <a:p>
            <a:endParaRPr lang="en-US" dirty="0"/>
          </a:p>
        </p:txBody>
      </p:sp>
      <p:sp>
        <p:nvSpPr>
          <p:cNvPr id="4" name="Slide Number Placeholder 3"/>
          <p:cNvSpPr>
            <a:spLocks noGrp="1"/>
          </p:cNvSpPr>
          <p:nvPr>
            <p:ph type="sldNum" sz="quarter" idx="10"/>
          </p:nvPr>
        </p:nvSpPr>
        <p:spPr/>
        <p:txBody>
          <a:bodyPr/>
          <a:lstStyle/>
          <a:p>
            <a:fld id="{CFFD42C0-7943-494E-B8BD-92EE9084E6F0}" type="slidenum">
              <a:rPr lang="en-US" smtClean="0"/>
              <a:t>22</a:t>
            </a:fld>
            <a:endParaRPr lang="en-US"/>
          </a:p>
        </p:txBody>
      </p:sp>
    </p:spTree>
    <p:extLst>
      <p:ext uri="{BB962C8B-B14F-4D97-AF65-F5344CB8AC3E}">
        <p14:creationId xmlns:p14="http://schemas.microsoft.com/office/powerpoint/2010/main" val="6104077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9999" eaLnBrk="0" hangingPunct="0">
              <a:defRPr sz="1000" b="1">
                <a:solidFill>
                  <a:schemeClr val="tx1"/>
                </a:solidFill>
                <a:latin typeface="Arial" pitchFamily="34" charset="0"/>
                <a:cs typeface="Arial" pitchFamily="34" charset="0"/>
              </a:defRPr>
            </a:lvl1pPr>
            <a:lvl2pPr marL="741464" indent="-285179" defTabSz="929999" eaLnBrk="0" hangingPunct="0">
              <a:defRPr sz="1000" b="1">
                <a:solidFill>
                  <a:schemeClr val="tx1"/>
                </a:solidFill>
                <a:latin typeface="Arial" pitchFamily="34" charset="0"/>
                <a:cs typeface="Arial" pitchFamily="34" charset="0"/>
              </a:defRPr>
            </a:lvl2pPr>
            <a:lvl3pPr marL="1140714" indent="-228143" defTabSz="929999" eaLnBrk="0" hangingPunct="0">
              <a:defRPr sz="1000" b="1">
                <a:solidFill>
                  <a:schemeClr val="tx1"/>
                </a:solidFill>
                <a:latin typeface="Arial" pitchFamily="34" charset="0"/>
                <a:cs typeface="Arial" pitchFamily="34" charset="0"/>
              </a:defRPr>
            </a:lvl3pPr>
            <a:lvl4pPr marL="1597000" indent="-228143" defTabSz="929999" eaLnBrk="0" hangingPunct="0">
              <a:defRPr sz="1000" b="1">
                <a:solidFill>
                  <a:schemeClr val="tx1"/>
                </a:solidFill>
                <a:latin typeface="Arial" pitchFamily="34" charset="0"/>
                <a:cs typeface="Arial" pitchFamily="34" charset="0"/>
              </a:defRPr>
            </a:lvl4pPr>
            <a:lvl5pPr marL="2053285" indent="-228143" defTabSz="929999" eaLnBrk="0" hangingPunct="0">
              <a:defRPr sz="1000" b="1">
                <a:solidFill>
                  <a:schemeClr val="tx1"/>
                </a:solidFill>
                <a:latin typeface="Arial" pitchFamily="34" charset="0"/>
                <a:cs typeface="Arial" pitchFamily="34" charset="0"/>
              </a:defRPr>
            </a:lvl5pPr>
            <a:lvl6pPr marL="2509571" indent="-228143" defTabSz="929999" eaLnBrk="0" fontAlgn="base" hangingPunct="0">
              <a:spcBef>
                <a:spcPct val="20000"/>
              </a:spcBef>
              <a:spcAft>
                <a:spcPct val="0"/>
              </a:spcAft>
              <a:buChar char="•"/>
              <a:defRPr sz="1000" b="1">
                <a:solidFill>
                  <a:schemeClr val="tx1"/>
                </a:solidFill>
                <a:latin typeface="Arial" pitchFamily="34" charset="0"/>
                <a:cs typeface="Arial" pitchFamily="34" charset="0"/>
              </a:defRPr>
            </a:lvl6pPr>
            <a:lvl7pPr marL="2965856" indent="-228143" defTabSz="929999" eaLnBrk="0" fontAlgn="base" hangingPunct="0">
              <a:spcBef>
                <a:spcPct val="20000"/>
              </a:spcBef>
              <a:spcAft>
                <a:spcPct val="0"/>
              </a:spcAft>
              <a:buChar char="•"/>
              <a:defRPr sz="1000" b="1">
                <a:solidFill>
                  <a:schemeClr val="tx1"/>
                </a:solidFill>
                <a:latin typeface="Arial" pitchFamily="34" charset="0"/>
                <a:cs typeface="Arial" pitchFamily="34" charset="0"/>
              </a:defRPr>
            </a:lvl7pPr>
            <a:lvl8pPr marL="3422142" indent="-228143" defTabSz="929999" eaLnBrk="0" fontAlgn="base" hangingPunct="0">
              <a:spcBef>
                <a:spcPct val="20000"/>
              </a:spcBef>
              <a:spcAft>
                <a:spcPct val="0"/>
              </a:spcAft>
              <a:buChar char="•"/>
              <a:defRPr sz="1000" b="1">
                <a:solidFill>
                  <a:schemeClr val="tx1"/>
                </a:solidFill>
                <a:latin typeface="Arial" pitchFamily="34" charset="0"/>
                <a:cs typeface="Arial" pitchFamily="34" charset="0"/>
              </a:defRPr>
            </a:lvl8pPr>
            <a:lvl9pPr marL="3878428" indent="-228143" defTabSz="929999" eaLnBrk="0" fontAlgn="base" hangingPunct="0">
              <a:spcBef>
                <a:spcPct val="20000"/>
              </a:spcBef>
              <a:spcAft>
                <a:spcPct val="0"/>
              </a:spcAft>
              <a:buChar char="•"/>
              <a:defRPr sz="1000" b="1">
                <a:solidFill>
                  <a:schemeClr val="tx1"/>
                </a:solidFill>
                <a:latin typeface="Arial" pitchFamily="34" charset="0"/>
                <a:cs typeface="Arial" pitchFamily="34" charset="0"/>
              </a:defRPr>
            </a:lvl9pPr>
          </a:lstStyle>
          <a:p>
            <a:pPr eaLnBrk="1" hangingPunct="1"/>
            <a:fld id="{4AF31341-BA12-4588-A3AD-BFC737858189}" type="slidenum">
              <a:rPr lang="en-US" altLang="en-US" sz="1200" b="0"/>
              <a:pPr eaLnBrk="1" hangingPunct="1"/>
              <a:t>23</a:t>
            </a:fld>
            <a:endParaRPr lang="en-US" altLang="en-US" sz="1200" b="0"/>
          </a:p>
        </p:txBody>
      </p:sp>
      <p:sp>
        <p:nvSpPr>
          <p:cNvPr id="148483" name="Rectangle 2"/>
          <p:cNvSpPr>
            <a:spLocks noGrp="1" noRot="1" noChangeAspect="1" noChangeArrowheads="1" noTextEdit="1"/>
          </p:cNvSpPr>
          <p:nvPr>
            <p:ph type="sldImg"/>
          </p:nvPr>
        </p:nvSpPr>
        <p:spPr>
          <a:ln/>
        </p:spPr>
      </p:sp>
      <p:sp>
        <p:nvSpPr>
          <p:cNvPr id="148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000" dirty="0"/>
              <a:t>The objective of case finding is to identify any additional cases beyond the already identified cases and close contacts. </a:t>
            </a:r>
          </a:p>
          <a:p>
            <a:pPr eaLnBrk="1" hangingPunct="1"/>
            <a:endParaRPr lang="en-US" altLang="en-US" sz="1000" dirty="0"/>
          </a:p>
          <a:p>
            <a:pPr eaLnBrk="1" hangingPunct="1"/>
            <a:r>
              <a:rPr lang="en-US" altLang="en-US" sz="1000" dirty="0"/>
              <a:t>This is done by searching for:</a:t>
            </a:r>
          </a:p>
          <a:p>
            <a:pPr marL="136252" lvl="1" indent="136252">
              <a:buFontTx/>
              <a:buChar char="•"/>
            </a:pPr>
            <a:r>
              <a:rPr lang="en-US" altLang="en-US" sz="1000" dirty="0"/>
              <a:t>Persons who may have been exposed to the same novel</a:t>
            </a:r>
            <a:r>
              <a:rPr lang="en-US" altLang="en-US" sz="1000" baseline="0" dirty="0"/>
              <a:t> influenza</a:t>
            </a:r>
            <a:r>
              <a:rPr lang="en-US" altLang="en-US" sz="1000" dirty="0"/>
              <a:t> virus source as the case patient </a:t>
            </a:r>
          </a:p>
          <a:p>
            <a:pPr marL="136252" lvl="1" indent="136252">
              <a:buFontTx/>
              <a:buChar char="•"/>
            </a:pPr>
            <a:r>
              <a:rPr lang="en-US" altLang="en-US" sz="1000" dirty="0"/>
              <a:t>Persons with exposures to potentially infected animals or health care workers that cared for suspected/ probable or confirmed novel</a:t>
            </a:r>
            <a:r>
              <a:rPr lang="en-US" altLang="en-US" sz="1000" baseline="0" dirty="0"/>
              <a:t> influenza virus cases</a:t>
            </a:r>
            <a:endParaRPr lang="en-US" altLang="en-US" sz="1000" dirty="0"/>
          </a:p>
          <a:p>
            <a:pPr marL="136252" lvl="1" indent="136252">
              <a:buFontTx/>
              <a:buChar char="•"/>
            </a:pPr>
            <a:r>
              <a:rPr lang="en-US" altLang="en-US" sz="1000" dirty="0"/>
              <a:t>Persons with unexplained acute lower respiratory infection with fever or persons who died of an unexplained acute respiratory illness</a:t>
            </a:r>
          </a:p>
          <a:p>
            <a:pPr marL="136252" lvl="1" indent="136252">
              <a:buFontTx/>
              <a:buChar char="•"/>
            </a:pPr>
            <a:r>
              <a:rPr lang="en-US" altLang="en-US" sz="1000" dirty="0"/>
              <a:t> </a:t>
            </a:r>
            <a:r>
              <a:rPr lang="en-US" altLang="en-US" sz="1000" dirty="0">
                <a:solidFill>
                  <a:srgbClr val="CC0000"/>
                </a:solidFill>
              </a:rPr>
              <a:t>Close contacts of the case</a:t>
            </a:r>
          </a:p>
          <a:p>
            <a:pPr marL="136252" lvl="1" indent="136252">
              <a:buFontTx/>
              <a:buChar char="•"/>
            </a:pPr>
            <a:r>
              <a:rPr lang="en-US" altLang="en-US" sz="1000" b="1" dirty="0">
                <a:solidFill>
                  <a:srgbClr val="CC0000"/>
                </a:solidFill>
              </a:rPr>
              <a:t>Persons exposed to potentially infected animals</a:t>
            </a:r>
            <a:endParaRPr lang="en-US" altLang="en-US" sz="1000" b="1" dirty="0"/>
          </a:p>
          <a:p>
            <a:pPr marL="136252" lvl="1" indent="136252"/>
            <a:endParaRPr lang="en-US" altLang="en-US" sz="1000" dirty="0"/>
          </a:p>
          <a:p>
            <a:pPr eaLnBrk="1" hangingPunct="1"/>
            <a:r>
              <a:rPr lang="en-US" altLang="en-US" sz="1000" dirty="0"/>
              <a:t>This case finding can be done with both active and passive methods.  </a:t>
            </a:r>
          </a:p>
          <a:p>
            <a:pPr eaLnBrk="1" hangingPunct="1"/>
            <a:endParaRPr lang="en-US" altLang="en-US" sz="1000" dirty="0"/>
          </a:p>
          <a:p>
            <a:pPr eaLnBrk="1" hangingPunct="1"/>
            <a:r>
              <a:rPr lang="en-US" altLang="en-US" sz="1000" dirty="0"/>
              <a:t>Photo: https://phil.cdc.gov/phil/details.asp  Image ID# 20568</a:t>
            </a:r>
          </a:p>
          <a:p>
            <a:pPr eaLnBrk="1" hangingPunct="1"/>
            <a:endParaRPr lang="en-US" altLang="en-US" sz="1000" dirty="0"/>
          </a:p>
          <a:p>
            <a:pPr eaLnBrk="1" hangingPunct="1"/>
            <a:endParaRPr lang="en-US" altLang="en-US" sz="1000" dirty="0"/>
          </a:p>
        </p:txBody>
      </p:sp>
    </p:spTree>
    <p:extLst>
      <p:ext uri="{BB962C8B-B14F-4D97-AF65-F5344CB8AC3E}">
        <p14:creationId xmlns:p14="http://schemas.microsoft.com/office/powerpoint/2010/main" val="42321656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9999" eaLnBrk="0" hangingPunct="0">
              <a:defRPr sz="1000" b="1">
                <a:solidFill>
                  <a:schemeClr val="tx1"/>
                </a:solidFill>
                <a:latin typeface="Arial" pitchFamily="34" charset="0"/>
                <a:cs typeface="Arial" pitchFamily="34" charset="0"/>
              </a:defRPr>
            </a:lvl1pPr>
            <a:lvl2pPr marL="741464" indent="-285179" defTabSz="929999" eaLnBrk="0" hangingPunct="0">
              <a:defRPr sz="1000" b="1">
                <a:solidFill>
                  <a:schemeClr val="tx1"/>
                </a:solidFill>
                <a:latin typeface="Arial" pitchFamily="34" charset="0"/>
                <a:cs typeface="Arial" pitchFamily="34" charset="0"/>
              </a:defRPr>
            </a:lvl2pPr>
            <a:lvl3pPr marL="1140714" indent="-228143" defTabSz="929999" eaLnBrk="0" hangingPunct="0">
              <a:defRPr sz="1000" b="1">
                <a:solidFill>
                  <a:schemeClr val="tx1"/>
                </a:solidFill>
                <a:latin typeface="Arial" pitchFamily="34" charset="0"/>
                <a:cs typeface="Arial" pitchFamily="34" charset="0"/>
              </a:defRPr>
            </a:lvl3pPr>
            <a:lvl4pPr marL="1597000" indent="-228143" defTabSz="929999" eaLnBrk="0" hangingPunct="0">
              <a:defRPr sz="1000" b="1">
                <a:solidFill>
                  <a:schemeClr val="tx1"/>
                </a:solidFill>
                <a:latin typeface="Arial" pitchFamily="34" charset="0"/>
                <a:cs typeface="Arial" pitchFamily="34" charset="0"/>
              </a:defRPr>
            </a:lvl4pPr>
            <a:lvl5pPr marL="2053285" indent="-228143" defTabSz="929999" eaLnBrk="0" hangingPunct="0">
              <a:defRPr sz="1000" b="1">
                <a:solidFill>
                  <a:schemeClr val="tx1"/>
                </a:solidFill>
                <a:latin typeface="Arial" pitchFamily="34" charset="0"/>
                <a:cs typeface="Arial" pitchFamily="34" charset="0"/>
              </a:defRPr>
            </a:lvl5pPr>
            <a:lvl6pPr marL="2509571" indent="-228143" defTabSz="929999" eaLnBrk="0" fontAlgn="base" hangingPunct="0">
              <a:spcBef>
                <a:spcPct val="20000"/>
              </a:spcBef>
              <a:spcAft>
                <a:spcPct val="0"/>
              </a:spcAft>
              <a:buChar char="•"/>
              <a:defRPr sz="1000" b="1">
                <a:solidFill>
                  <a:schemeClr val="tx1"/>
                </a:solidFill>
                <a:latin typeface="Arial" pitchFamily="34" charset="0"/>
                <a:cs typeface="Arial" pitchFamily="34" charset="0"/>
              </a:defRPr>
            </a:lvl6pPr>
            <a:lvl7pPr marL="2965856" indent="-228143" defTabSz="929999" eaLnBrk="0" fontAlgn="base" hangingPunct="0">
              <a:spcBef>
                <a:spcPct val="20000"/>
              </a:spcBef>
              <a:spcAft>
                <a:spcPct val="0"/>
              </a:spcAft>
              <a:buChar char="•"/>
              <a:defRPr sz="1000" b="1">
                <a:solidFill>
                  <a:schemeClr val="tx1"/>
                </a:solidFill>
                <a:latin typeface="Arial" pitchFamily="34" charset="0"/>
                <a:cs typeface="Arial" pitchFamily="34" charset="0"/>
              </a:defRPr>
            </a:lvl7pPr>
            <a:lvl8pPr marL="3422142" indent="-228143" defTabSz="929999" eaLnBrk="0" fontAlgn="base" hangingPunct="0">
              <a:spcBef>
                <a:spcPct val="20000"/>
              </a:spcBef>
              <a:spcAft>
                <a:spcPct val="0"/>
              </a:spcAft>
              <a:buChar char="•"/>
              <a:defRPr sz="1000" b="1">
                <a:solidFill>
                  <a:schemeClr val="tx1"/>
                </a:solidFill>
                <a:latin typeface="Arial" pitchFamily="34" charset="0"/>
                <a:cs typeface="Arial" pitchFamily="34" charset="0"/>
              </a:defRPr>
            </a:lvl8pPr>
            <a:lvl9pPr marL="3878428" indent="-228143" defTabSz="929999" eaLnBrk="0" fontAlgn="base" hangingPunct="0">
              <a:spcBef>
                <a:spcPct val="20000"/>
              </a:spcBef>
              <a:spcAft>
                <a:spcPct val="0"/>
              </a:spcAft>
              <a:buChar char="•"/>
              <a:defRPr sz="1000" b="1">
                <a:solidFill>
                  <a:schemeClr val="tx1"/>
                </a:solidFill>
                <a:latin typeface="Arial" pitchFamily="34" charset="0"/>
                <a:cs typeface="Arial" pitchFamily="34" charset="0"/>
              </a:defRPr>
            </a:lvl9pPr>
          </a:lstStyle>
          <a:p>
            <a:pPr eaLnBrk="1" hangingPunct="1"/>
            <a:fld id="{537EAC0C-E981-4E59-9456-AFF84B4BE22F}" type="slidenum">
              <a:rPr lang="en-US" altLang="en-US" sz="1200" b="0"/>
              <a:pPr eaLnBrk="1" hangingPunct="1"/>
              <a:t>24</a:t>
            </a:fld>
            <a:endParaRPr lang="en-US" altLang="en-US" sz="1200" b="0"/>
          </a:p>
        </p:txBody>
      </p:sp>
      <p:sp>
        <p:nvSpPr>
          <p:cNvPr id="149507" name="Rectangle 2"/>
          <p:cNvSpPr>
            <a:spLocks noGrp="1" noRot="1" noChangeAspect="1" noChangeArrowheads="1" noTextEdit="1"/>
          </p:cNvSpPr>
          <p:nvPr>
            <p:ph type="sldImg"/>
          </p:nvPr>
        </p:nvSpPr>
        <p:spPr>
          <a:ln/>
        </p:spPr>
      </p:sp>
      <p:sp>
        <p:nvSpPr>
          <p:cNvPr id="149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r>
              <a:rPr lang="en-US" altLang="en-US" dirty="0"/>
              <a:t>Active Case finding refers to a search effort by public health workers or RRT members throughout the geographic area where a case has been identified and/or where animal outbreaks of novel</a:t>
            </a:r>
            <a:r>
              <a:rPr lang="en-US" altLang="en-US" baseline="0" dirty="0"/>
              <a:t> influenza virus infection</a:t>
            </a:r>
            <a:r>
              <a:rPr lang="en-US" altLang="en-US" dirty="0"/>
              <a:t> have been documented or are suspected. Depending on the circumstances, consider house-to-house searches, visits to health care facilities, private practitioners, traditional healers, pharmacies, laboratories.</a:t>
            </a:r>
          </a:p>
          <a:p>
            <a:pPr eaLnBrk="1" hangingPunct="1">
              <a:lnSpc>
                <a:spcPct val="90000"/>
              </a:lnSpc>
            </a:pPr>
            <a:endParaRPr lang="en-US" altLang="en-US" dirty="0"/>
          </a:p>
          <a:p>
            <a:pPr eaLnBrk="1" hangingPunct="1">
              <a:lnSpc>
                <a:spcPct val="90000"/>
              </a:lnSpc>
            </a:pPr>
            <a:r>
              <a:rPr lang="en-US" altLang="en-US" dirty="0"/>
              <a:t>Passive case finding refers to suspect/probable</a:t>
            </a:r>
            <a:r>
              <a:rPr lang="en-US" altLang="en-US" baseline="0" dirty="0"/>
              <a:t> cases</a:t>
            </a:r>
            <a:r>
              <a:rPr lang="en-US" altLang="en-US" dirty="0"/>
              <a:t> that are reported without active search efforts by public health staff. </a:t>
            </a:r>
          </a:p>
          <a:p>
            <a:pPr eaLnBrk="1" hangingPunct="1">
              <a:lnSpc>
                <a:spcPct val="90000"/>
              </a:lnSpc>
            </a:pPr>
            <a:r>
              <a:rPr lang="en-US" altLang="en-US" b="1" dirty="0"/>
              <a:t> </a:t>
            </a:r>
            <a:endParaRPr lang="en-US" altLang="en-US" dirty="0"/>
          </a:p>
          <a:p>
            <a:pPr eaLnBrk="1" hangingPunct="1">
              <a:lnSpc>
                <a:spcPct val="90000"/>
              </a:lnSpc>
            </a:pPr>
            <a:r>
              <a:rPr lang="en-US" altLang="en-US" dirty="0"/>
              <a:t>Examples of passive case finding includes routine surveillance, rumor hotlines, and providing public information messages in the affected area which may encourage local communities to identify additional cases and report them through various mechanisms</a:t>
            </a:r>
            <a:r>
              <a:rPr lang="en-US" altLang="en-US" b="1" dirty="0"/>
              <a:t>. </a:t>
            </a:r>
          </a:p>
          <a:p>
            <a:pPr eaLnBrk="1" hangingPunct="1">
              <a:lnSpc>
                <a:spcPct val="90000"/>
              </a:lnSpc>
            </a:pPr>
            <a:endParaRPr lang="en-US" altLang="en-US" sz="800" dirty="0"/>
          </a:p>
          <a:p>
            <a:pPr eaLnBrk="1" hangingPunct="1">
              <a:lnSpc>
                <a:spcPct val="90000"/>
              </a:lnSpc>
            </a:pPr>
            <a:r>
              <a:rPr lang="en-US" altLang="en-US" sz="800" dirty="0"/>
              <a:t>The decision</a:t>
            </a:r>
            <a:r>
              <a:rPr lang="en-US" altLang="en-US" sz="800" baseline="0" dirty="0"/>
              <a:t> to pursue active over passive case-finding depends on local resources as well as the context of the outbreak including how long the outbreak has been going on, the size of the outbreak, or the risk to other humans.</a:t>
            </a:r>
            <a:endParaRPr lang="en-US" altLang="en-US" sz="800" dirty="0"/>
          </a:p>
          <a:p>
            <a:pPr eaLnBrk="1" hangingPunct="1">
              <a:lnSpc>
                <a:spcPct val="90000"/>
              </a:lnSpc>
            </a:pPr>
            <a:r>
              <a:rPr lang="en-US" altLang="en-US" sz="800" dirty="0"/>
              <a:t> </a:t>
            </a:r>
          </a:p>
          <a:p>
            <a:pPr eaLnBrk="1" hangingPunct="1">
              <a:lnSpc>
                <a:spcPct val="90000"/>
              </a:lnSpc>
            </a:pPr>
            <a:r>
              <a:rPr lang="en-US" altLang="en-US" dirty="0"/>
              <a:t>Regardless of how the new cases are found: Once cases meeting trigger criteria are identified through case finding, it is important to ensure that the appropriate respiratory specimens are collected and tested, and that suspected cases are referred for appropriate medical care. </a:t>
            </a:r>
          </a:p>
          <a:p>
            <a:pPr eaLnBrk="1" hangingPunct="1">
              <a:lnSpc>
                <a:spcPct val="90000"/>
              </a:lnSpc>
            </a:pPr>
            <a:endParaRPr lang="en-US" altLang="en-US" dirty="0"/>
          </a:p>
          <a:p>
            <a:pPr eaLnBrk="1" hangingPunct="1">
              <a:lnSpc>
                <a:spcPct val="90000"/>
              </a:lnSpc>
            </a:pPr>
            <a:endParaRPr lang="en-US" altLang="en-US" dirty="0"/>
          </a:p>
        </p:txBody>
      </p:sp>
    </p:spTree>
    <p:extLst>
      <p:ext uri="{BB962C8B-B14F-4D97-AF65-F5344CB8AC3E}">
        <p14:creationId xmlns:p14="http://schemas.microsoft.com/office/powerpoint/2010/main" val="9978356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9999" eaLnBrk="0" hangingPunct="0">
              <a:defRPr sz="1000" b="1">
                <a:solidFill>
                  <a:schemeClr val="tx1"/>
                </a:solidFill>
                <a:latin typeface="Arial" pitchFamily="34" charset="0"/>
                <a:cs typeface="Arial" pitchFamily="34" charset="0"/>
              </a:defRPr>
            </a:lvl1pPr>
            <a:lvl2pPr marL="741464" indent="-285179" defTabSz="929999" eaLnBrk="0" hangingPunct="0">
              <a:defRPr sz="1000" b="1">
                <a:solidFill>
                  <a:schemeClr val="tx1"/>
                </a:solidFill>
                <a:latin typeface="Arial" pitchFamily="34" charset="0"/>
                <a:cs typeface="Arial" pitchFamily="34" charset="0"/>
              </a:defRPr>
            </a:lvl2pPr>
            <a:lvl3pPr marL="1140714" indent="-228143" defTabSz="929999" eaLnBrk="0" hangingPunct="0">
              <a:defRPr sz="1000" b="1">
                <a:solidFill>
                  <a:schemeClr val="tx1"/>
                </a:solidFill>
                <a:latin typeface="Arial" pitchFamily="34" charset="0"/>
                <a:cs typeface="Arial" pitchFamily="34" charset="0"/>
              </a:defRPr>
            </a:lvl3pPr>
            <a:lvl4pPr marL="1597000" indent="-228143" defTabSz="929999" eaLnBrk="0" hangingPunct="0">
              <a:defRPr sz="1000" b="1">
                <a:solidFill>
                  <a:schemeClr val="tx1"/>
                </a:solidFill>
                <a:latin typeface="Arial" pitchFamily="34" charset="0"/>
                <a:cs typeface="Arial" pitchFamily="34" charset="0"/>
              </a:defRPr>
            </a:lvl4pPr>
            <a:lvl5pPr marL="2053285" indent="-228143" defTabSz="929999" eaLnBrk="0" hangingPunct="0">
              <a:defRPr sz="1000" b="1">
                <a:solidFill>
                  <a:schemeClr val="tx1"/>
                </a:solidFill>
                <a:latin typeface="Arial" pitchFamily="34" charset="0"/>
                <a:cs typeface="Arial" pitchFamily="34" charset="0"/>
              </a:defRPr>
            </a:lvl5pPr>
            <a:lvl6pPr marL="2509571" indent="-228143" defTabSz="929999" eaLnBrk="0" fontAlgn="base" hangingPunct="0">
              <a:spcBef>
                <a:spcPct val="20000"/>
              </a:spcBef>
              <a:spcAft>
                <a:spcPct val="0"/>
              </a:spcAft>
              <a:buChar char="•"/>
              <a:defRPr sz="1000" b="1">
                <a:solidFill>
                  <a:schemeClr val="tx1"/>
                </a:solidFill>
                <a:latin typeface="Arial" pitchFamily="34" charset="0"/>
                <a:cs typeface="Arial" pitchFamily="34" charset="0"/>
              </a:defRPr>
            </a:lvl6pPr>
            <a:lvl7pPr marL="2965856" indent="-228143" defTabSz="929999" eaLnBrk="0" fontAlgn="base" hangingPunct="0">
              <a:spcBef>
                <a:spcPct val="20000"/>
              </a:spcBef>
              <a:spcAft>
                <a:spcPct val="0"/>
              </a:spcAft>
              <a:buChar char="•"/>
              <a:defRPr sz="1000" b="1">
                <a:solidFill>
                  <a:schemeClr val="tx1"/>
                </a:solidFill>
                <a:latin typeface="Arial" pitchFamily="34" charset="0"/>
                <a:cs typeface="Arial" pitchFamily="34" charset="0"/>
              </a:defRPr>
            </a:lvl7pPr>
            <a:lvl8pPr marL="3422142" indent="-228143" defTabSz="929999" eaLnBrk="0" fontAlgn="base" hangingPunct="0">
              <a:spcBef>
                <a:spcPct val="20000"/>
              </a:spcBef>
              <a:spcAft>
                <a:spcPct val="0"/>
              </a:spcAft>
              <a:buChar char="•"/>
              <a:defRPr sz="1000" b="1">
                <a:solidFill>
                  <a:schemeClr val="tx1"/>
                </a:solidFill>
                <a:latin typeface="Arial" pitchFamily="34" charset="0"/>
                <a:cs typeface="Arial" pitchFamily="34" charset="0"/>
              </a:defRPr>
            </a:lvl8pPr>
            <a:lvl9pPr marL="3878428" indent="-228143" defTabSz="929999" eaLnBrk="0" fontAlgn="base" hangingPunct="0">
              <a:spcBef>
                <a:spcPct val="20000"/>
              </a:spcBef>
              <a:spcAft>
                <a:spcPct val="0"/>
              </a:spcAft>
              <a:buChar char="•"/>
              <a:defRPr sz="1000" b="1">
                <a:solidFill>
                  <a:schemeClr val="tx1"/>
                </a:solidFill>
                <a:latin typeface="Arial" pitchFamily="34" charset="0"/>
                <a:cs typeface="Arial" pitchFamily="34" charset="0"/>
              </a:defRPr>
            </a:lvl9pPr>
          </a:lstStyle>
          <a:p>
            <a:pPr eaLnBrk="1" hangingPunct="1"/>
            <a:fld id="{2323D19B-277C-4CCE-8FEC-8A18843D9A51}" type="slidenum">
              <a:rPr lang="en-US" altLang="en-US" sz="1200" b="0"/>
              <a:pPr eaLnBrk="1" hangingPunct="1"/>
              <a:t>25</a:t>
            </a:fld>
            <a:endParaRPr lang="en-US" altLang="en-US" sz="1200" b="0"/>
          </a:p>
        </p:txBody>
      </p:sp>
      <p:sp>
        <p:nvSpPr>
          <p:cNvPr id="156675" name="Rectangle 2"/>
          <p:cNvSpPr>
            <a:spLocks noGrp="1" noRot="1" noChangeAspect="1" noChangeArrowheads="1" noTextEdit="1"/>
          </p:cNvSpPr>
          <p:nvPr>
            <p:ph type="sldImg"/>
          </p:nvPr>
        </p:nvSpPr>
        <p:spPr>
          <a:ln/>
        </p:spPr>
      </p:sp>
      <p:sp>
        <p:nvSpPr>
          <p:cNvPr id="156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000" dirty="0"/>
              <a:t>In addition to active case finding activities, surveillance efforts should be enhanced in the area(s) where suspected/probable, or confirmed novel</a:t>
            </a:r>
            <a:r>
              <a:rPr lang="en-US" altLang="en-US" sz="1000" baseline="0" dirty="0"/>
              <a:t> influenza virus</a:t>
            </a:r>
            <a:r>
              <a:rPr lang="en-US" altLang="en-US" sz="1000" dirty="0"/>
              <a:t> cases live or where animal outbreaks of the</a:t>
            </a:r>
            <a:r>
              <a:rPr lang="en-US" altLang="en-US" sz="1000" baseline="0" dirty="0"/>
              <a:t> novel influenza virus</a:t>
            </a:r>
            <a:r>
              <a:rPr lang="en-US" altLang="en-US" sz="1000" dirty="0"/>
              <a:t> have been reported. As mentioned before, active surveillance should be implemented in hospitals, emergency departments, other places where patients access health care, and considered in places where people have occupational exposures to either human</a:t>
            </a:r>
            <a:r>
              <a:rPr lang="en-US" altLang="en-US" sz="1000" baseline="0" dirty="0"/>
              <a:t> or animal cases of infection with the novel influenza virus</a:t>
            </a:r>
            <a:r>
              <a:rPr lang="en-US" altLang="en-US" sz="1000" dirty="0"/>
              <a:t>, such as in health care workers and poultry workers.</a:t>
            </a:r>
            <a:endParaRPr lang="en-US" altLang="en-US" sz="1000" b="1" dirty="0"/>
          </a:p>
          <a:p>
            <a:pPr eaLnBrk="1" hangingPunct="1"/>
            <a:endParaRPr lang="en-US" altLang="en-US" sz="1000" b="1" dirty="0"/>
          </a:p>
          <a:p>
            <a:pPr eaLnBrk="1" hangingPunct="1"/>
            <a:r>
              <a:rPr lang="en-US" altLang="en-US" sz="1000" dirty="0"/>
              <a:t>Enhanced surveillance should be maintained for at least 2 weeks after the last human</a:t>
            </a:r>
            <a:r>
              <a:rPr lang="en-US" altLang="en-US" sz="1000" baseline="0" dirty="0"/>
              <a:t> case of infection with the novel influenza virus</a:t>
            </a:r>
            <a:r>
              <a:rPr lang="en-US" altLang="en-US" sz="1000" dirty="0"/>
              <a:t> has been identified AND local markets</a:t>
            </a:r>
            <a:r>
              <a:rPr lang="en-US" altLang="en-US" sz="1000" baseline="0" dirty="0"/>
              <a:t> have been declared clean</a:t>
            </a:r>
            <a:r>
              <a:rPr lang="en-US" altLang="en-US" sz="1000" dirty="0"/>
              <a:t>; however this should be extended longer if there are ongoing, uncontrolled animal outbreaks in the area.</a:t>
            </a:r>
          </a:p>
          <a:p>
            <a:pPr eaLnBrk="1" hangingPunct="1"/>
            <a:endParaRPr lang="en-US" altLang="en-US" sz="1000" dirty="0"/>
          </a:p>
        </p:txBody>
      </p:sp>
    </p:spTree>
    <p:extLst>
      <p:ext uri="{BB962C8B-B14F-4D97-AF65-F5344CB8AC3E}">
        <p14:creationId xmlns:p14="http://schemas.microsoft.com/office/powerpoint/2010/main" val="34466757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t>If laboratory testing has not yet been performed for cases identified</a:t>
            </a:r>
            <a:r>
              <a:rPr lang="en-US" altLang="en-US" baseline="0" dirty="0"/>
              <a:t> during an investigation</a:t>
            </a:r>
            <a:r>
              <a:rPr lang="en-US" altLang="en-US" dirty="0"/>
              <a:t>, it is important to collect specimens rapidly, safely and correctly.  </a:t>
            </a:r>
          </a:p>
          <a:p>
            <a:pPr eaLnBrk="1" hangingPunct="1"/>
            <a:endParaRPr lang="en-US" altLang="en-US" dirty="0"/>
          </a:p>
          <a:p>
            <a:pPr eaLnBrk="1" hangingPunct="1"/>
            <a:r>
              <a:rPr lang="en-US" altLang="en-US" dirty="0"/>
              <a:t>Specimens</a:t>
            </a:r>
            <a:r>
              <a:rPr lang="en-US" altLang="en-US" baseline="0" dirty="0"/>
              <a:t> collected as part of the investigation, or specimens otherwise associated with the investigation, should be prioritized for testing over sentinel or routine specimens. </a:t>
            </a:r>
          </a:p>
          <a:p>
            <a:pPr eaLnBrk="1" hangingPunct="1"/>
            <a:endParaRPr lang="en-US" altLang="en-US" dirty="0"/>
          </a:p>
          <a:p>
            <a:pPr eaLnBrk="1" hangingPunct="1"/>
            <a:r>
              <a:rPr lang="en-US" altLang="en-US" dirty="0"/>
              <a:t>The information needed to safely perform specimen collection:</a:t>
            </a:r>
          </a:p>
          <a:p>
            <a:pPr lvl="1" eaLnBrk="1" hangingPunct="1">
              <a:buFontTx/>
              <a:buChar char="•"/>
            </a:pPr>
            <a:r>
              <a:rPr lang="en-US" altLang="en-US" dirty="0"/>
              <a:t>Whom to collect specimens from and what samples to collect, including from people and animals</a:t>
            </a:r>
          </a:p>
          <a:p>
            <a:pPr lvl="1" eaLnBrk="1" hangingPunct="1">
              <a:buFontTx/>
              <a:buChar char="•"/>
            </a:pPr>
            <a:r>
              <a:rPr lang="en-US" altLang="en-US" dirty="0"/>
              <a:t>What to wear to protect yourself and others</a:t>
            </a:r>
          </a:p>
          <a:p>
            <a:pPr lvl="1" eaLnBrk="1" hangingPunct="1">
              <a:buFontTx/>
              <a:buChar char="•"/>
            </a:pPr>
            <a:r>
              <a:rPr lang="en-US" altLang="en-US" dirty="0"/>
              <a:t>How to safely transport the materials in order to ensure that the sample arrives at the lab in an optimal state</a:t>
            </a:r>
          </a:p>
          <a:p>
            <a:pPr lvl="1" eaLnBrk="1" hangingPunct="1">
              <a:buFontTx/>
              <a:buChar char="•"/>
            </a:pPr>
            <a:r>
              <a:rPr lang="en-US" altLang="en-US" dirty="0"/>
              <a:t>And the appropriate procedures for diagnosis of the case in question.  </a:t>
            </a:r>
          </a:p>
          <a:p>
            <a:pPr lvl="1" eaLnBrk="1" hangingPunct="1">
              <a:buFontTx/>
              <a:buChar char="•"/>
            </a:pPr>
            <a:endParaRPr lang="en-US" altLang="en-US" dirty="0"/>
          </a:p>
          <a:p>
            <a:pPr eaLnBrk="1" hangingPunct="1"/>
            <a:r>
              <a:rPr lang="en-US" altLang="en-US" dirty="0"/>
              <a:t>All of this information is covered in detail in the laboratory diagnostics, specimen collection, and biosafety module. </a:t>
            </a:r>
          </a:p>
          <a:p>
            <a:pPr eaLnBrk="1" hangingPunct="1"/>
            <a:endParaRPr lang="en-US" altLang="en-US" dirty="0"/>
          </a:p>
          <a:p>
            <a:pPr eaLnBrk="1" hangingPunct="1"/>
            <a:r>
              <a:rPr lang="en-US" sz="1200" b="1" i="0" kern="1200" dirty="0">
                <a:solidFill>
                  <a:schemeClr val="tx1"/>
                </a:solidFill>
                <a:effectLst/>
                <a:latin typeface="+mn-lt"/>
                <a:ea typeface="+mn-ea"/>
                <a:cs typeface="+mn-cs"/>
              </a:rPr>
              <a:t>The specimen collection guidance for chickens or other animals is not provided in this lecture but is in a veterinary module.</a:t>
            </a:r>
          </a:p>
          <a:p>
            <a:pPr eaLnBrk="1" hangingPunct="1"/>
            <a:endParaRPr lang="en-US" altLang="en-US" sz="1200" b="1" i="0" kern="1200" dirty="0">
              <a:solidFill>
                <a:schemeClr val="tx1"/>
              </a:solidFill>
              <a:effectLst/>
              <a:latin typeface="+mn-lt"/>
              <a:ea typeface="+mn-ea"/>
              <a:cs typeface="+mn-cs"/>
            </a:endParaRPr>
          </a:p>
          <a:p>
            <a:pPr eaLnBrk="1" hangingPunct="1"/>
            <a:r>
              <a:rPr lang="en-US" altLang="en-US" sz="1200" b="0" i="0" kern="1200" dirty="0">
                <a:solidFill>
                  <a:schemeClr val="tx1"/>
                </a:solidFill>
                <a:effectLst/>
                <a:latin typeface="+mn-lt"/>
                <a:ea typeface="+mn-ea"/>
                <a:cs typeface="+mn-cs"/>
              </a:rPr>
              <a:t>Photo: purchased from Shutterstock. </a:t>
            </a:r>
            <a:r>
              <a:rPr lang="en-US" sz="1200" b="0" i="0" kern="1200" dirty="0">
                <a:solidFill>
                  <a:schemeClr val="tx1"/>
                </a:solidFill>
                <a:effectLst/>
                <a:latin typeface="+mn-lt"/>
                <a:ea typeface="+mn-ea"/>
                <a:cs typeface="+mn-cs"/>
              </a:rPr>
              <a:t>Stock photo ID: 759724642</a:t>
            </a:r>
            <a:endParaRPr lang="en-US" altLang="en-US" b="0" dirty="0"/>
          </a:p>
          <a:p>
            <a:endParaRPr lang="en-US" dirty="0"/>
          </a:p>
        </p:txBody>
      </p:sp>
      <p:sp>
        <p:nvSpPr>
          <p:cNvPr id="4" name="Slide Number Placeholder 3"/>
          <p:cNvSpPr>
            <a:spLocks noGrp="1"/>
          </p:cNvSpPr>
          <p:nvPr>
            <p:ph type="sldNum" sz="quarter" idx="10"/>
          </p:nvPr>
        </p:nvSpPr>
        <p:spPr/>
        <p:txBody>
          <a:bodyPr/>
          <a:lstStyle/>
          <a:p>
            <a:fld id="{CFFD42C0-7943-494E-B8BD-92EE9084E6F0}" type="slidenum">
              <a:rPr lang="en-US" smtClean="0"/>
              <a:t>26</a:t>
            </a:fld>
            <a:endParaRPr lang="en-US"/>
          </a:p>
        </p:txBody>
      </p:sp>
    </p:spTree>
    <p:extLst>
      <p:ext uri="{BB962C8B-B14F-4D97-AF65-F5344CB8AC3E}">
        <p14:creationId xmlns:p14="http://schemas.microsoft.com/office/powerpoint/2010/main" val="27580778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optimal specimens for confirming infection may vary depending upon the novel influenza virus in question.  Upper respiratory specimen collection options include nasopharyngeal swabs or nasal aspirates/washes (typically done in young infants), throat swabs, and nasal swabs.  The WHO has not yet issued guidance on optimal specimens for detection of avian influenza A(H7N9) viruses in humans, but guidance for specimen collection confirmation of A(H5N1) emphasized collection of an oropharyngeal swab.  </a:t>
            </a:r>
          </a:p>
          <a:p>
            <a:endParaRPr lang="en-US" baseline="0" dirty="0"/>
          </a:p>
          <a:p>
            <a:r>
              <a:rPr lang="en-US" baseline="0" dirty="0"/>
              <a:t>Currently, the US CDC recommends collecting </a:t>
            </a:r>
            <a:r>
              <a:rPr lang="en-US" i="1" u="sng" baseline="0" dirty="0"/>
              <a:t>paired</a:t>
            </a:r>
            <a:r>
              <a:rPr lang="en-US" baseline="0" dirty="0"/>
              <a:t> specimens that include a nasopharyngeal swab or nasal aspirate/wash </a:t>
            </a:r>
            <a:r>
              <a:rPr lang="en-US" i="1" u="sng" baseline="0" dirty="0"/>
              <a:t>plus</a:t>
            </a:r>
            <a:r>
              <a:rPr lang="en-US" baseline="0" dirty="0"/>
              <a:t> a throat swab for investigation of possible A(H7N9) cases.  If a nasopharyngeal swab cannot be collected, a nasal swab may be taken in its place.  </a:t>
            </a:r>
          </a:p>
          <a:p>
            <a:endParaRPr lang="en-US" baseline="0" dirty="0"/>
          </a:p>
          <a:p>
            <a:r>
              <a:rPr lang="en-US" baseline="0" dirty="0"/>
              <a:t>Lower respiratory tract specimens should additionally be collected for testing but are most likely only to be available from hospitalized and/or critically ill patients.  These include endotracheal aspirates that can be collected from intubated patients, </a:t>
            </a:r>
            <a:r>
              <a:rPr lang="en-US" baseline="0" dirty="0" err="1"/>
              <a:t>bronchoalveolar</a:t>
            </a:r>
            <a:r>
              <a:rPr lang="en-US" baseline="0" dirty="0"/>
              <a:t> lavage specimens and pleural fluid collected by thoracentesis with or without a chest tube.  Note that BAL or pleural fluid should only be tested if it is being collected for another purpose.  </a:t>
            </a:r>
          </a:p>
          <a:p>
            <a:endParaRPr lang="en-US" baseline="0" dirty="0"/>
          </a:p>
          <a:p>
            <a:r>
              <a:rPr lang="en-US" baseline="0" dirty="0"/>
              <a:t>It is also recommended to collect multiple specimens from different sites and at different time points during the illness from persons with suspected infection, especially if the initial specimen is negative for novel influenza virus but novel influenza virus is highly suspected based on contact and/or clinical history.  </a:t>
            </a:r>
          </a:p>
          <a:p>
            <a:endParaRPr lang="en-US" baseline="0" dirty="0"/>
          </a:p>
          <a:p>
            <a:r>
              <a:rPr lang="en-US" baseline="0" dirty="0"/>
              <a:t>The first respiratory specimen should be collected as early as possible during the illness episode.</a:t>
            </a:r>
          </a:p>
          <a:p>
            <a:endParaRPr lang="en-US" baseline="0" dirty="0"/>
          </a:p>
          <a:p>
            <a:r>
              <a:rPr lang="en-US" baseline="0" dirty="0"/>
              <a:t>Respiratory specimens should ideally be collected before starting antiviral treatment but treatment should not be withheld or delayed for a specimen.  </a:t>
            </a:r>
          </a:p>
          <a:p>
            <a:endParaRPr lang="en-US" baseline="0" dirty="0"/>
          </a:p>
          <a:p>
            <a:r>
              <a:rPr lang="en-US" baseline="0" dirty="0"/>
              <a:t>You may also consider collecting acute and convalescent sera for novel influenza virus infection.  The acute serum sample should be collected within 7 days of symptom onset and the convalescent serum sample should be collected 2-4 weeks later.  </a:t>
            </a:r>
          </a:p>
          <a:p>
            <a:endParaRPr lang="en-US" baseline="0" dirty="0"/>
          </a:p>
          <a:p>
            <a:r>
              <a:rPr lang="en-US" baseline="0" dirty="0"/>
              <a:t>Veterinary/animal sample collection will not be discussed in this presentation.</a:t>
            </a:r>
          </a:p>
          <a:p>
            <a:endParaRPr lang="en-US" baseline="0" dirty="0"/>
          </a:p>
        </p:txBody>
      </p:sp>
      <p:sp>
        <p:nvSpPr>
          <p:cNvPr id="4" name="Slide Number Placeholder 3"/>
          <p:cNvSpPr>
            <a:spLocks noGrp="1"/>
          </p:cNvSpPr>
          <p:nvPr>
            <p:ph type="sldNum" sz="quarter" idx="10"/>
          </p:nvPr>
        </p:nvSpPr>
        <p:spPr/>
        <p:txBody>
          <a:bodyPr/>
          <a:lstStyle/>
          <a:p>
            <a:fld id="{CFFD42C0-7943-494E-B8BD-92EE9084E6F0}" type="slidenum">
              <a:rPr lang="en-US" smtClean="0"/>
              <a:t>27</a:t>
            </a:fld>
            <a:endParaRPr lang="en-US"/>
          </a:p>
        </p:txBody>
      </p:sp>
    </p:spTree>
    <p:extLst>
      <p:ext uri="{BB962C8B-B14F-4D97-AF65-F5344CB8AC3E}">
        <p14:creationId xmlns:p14="http://schemas.microsoft.com/office/powerpoint/2010/main" val="26765044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a:t>
            </a:r>
            <a:r>
              <a:rPr lang="en-US" baseline="0" dirty="0"/>
              <a:t> let’s talk about how to obtain an oropharyngeal swab and a nasopharyngeal swab.  Let’s start with oropharyngeal swabs.  </a:t>
            </a:r>
          </a:p>
          <a:p>
            <a:endParaRPr lang="en-US" baseline="0" dirty="0"/>
          </a:p>
          <a:p>
            <a:r>
              <a:rPr lang="en-US" baseline="0" dirty="0"/>
              <a:t>First, it is important to use the correct swab type. Swabs should have synthetic tip (e.g., polyester or Dacron®) and an aluminum or plastic shaft. Swabs with cotton tips and wooden shafts are </a:t>
            </a:r>
            <a:r>
              <a:rPr lang="en-US" b="1" u="sng" baseline="0" dirty="0"/>
              <a:t>not </a:t>
            </a:r>
            <a:r>
              <a:rPr lang="en-US" baseline="0" dirty="0"/>
              <a:t>recommended, and swabs made of calcium alginate </a:t>
            </a:r>
            <a:r>
              <a:rPr lang="en-US" b="1" u="sng" baseline="0" dirty="0"/>
              <a:t>are not acceptable</a:t>
            </a:r>
            <a:r>
              <a:rPr lang="en-US" baseline="0" dirty="0"/>
              <a:t>. The swab specimen collection vials should contain 1-3ml of viral transport medium.</a:t>
            </a:r>
          </a:p>
          <a:p>
            <a:endParaRPr lang="en-US" baseline="0" dirty="0"/>
          </a:p>
          <a:p>
            <a:r>
              <a:rPr lang="en-US" baseline="0" dirty="0"/>
              <a:t>To obtain an oropharyngeal swab:</a:t>
            </a:r>
          </a:p>
          <a:p>
            <a:r>
              <a:rPr lang="en-US" baseline="0" dirty="0"/>
              <a:t>1) Tilt patient’s head back 70 degrees.</a:t>
            </a:r>
          </a:p>
          <a:p>
            <a:r>
              <a:rPr lang="en-US" baseline="0" dirty="0"/>
              <a:t>2) Insert the swab into the mouth, and swab the posterior pharynx and </a:t>
            </a:r>
          </a:p>
          <a:p>
            <a:r>
              <a:rPr lang="en-US" baseline="0" dirty="0"/>
              <a:t>tonsillar areas while avoiding the tongue.</a:t>
            </a:r>
          </a:p>
          <a:p>
            <a:r>
              <a:rPr lang="en-US" baseline="0" dirty="0"/>
              <a:t>3) Then place the tip of swab into the tube of VTM and cut-off the applicator tip at the level of the rim of the VTM tube.  Be sure to use clean scissors to cut off the applicator tip for each swab to avoid cross contamination between swabs.</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Image: A.D.A.M. http://aia5.adam.com/content.aspx?productId=117&amp;pid=1&amp;gid=003746</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CFFD42C0-7943-494E-B8BD-92EE9084E6F0}" type="slidenum">
              <a:rPr lang="en-US" smtClean="0"/>
              <a:t>28</a:t>
            </a:fld>
            <a:endParaRPr lang="en-US"/>
          </a:p>
        </p:txBody>
      </p:sp>
    </p:spTree>
    <p:extLst>
      <p:ext uri="{BB962C8B-B14F-4D97-AF65-F5344CB8AC3E}">
        <p14:creationId xmlns:p14="http://schemas.microsoft.com/office/powerpoint/2010/main" val="14997419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a:t>
            </a:r>
            <a:r>
              <a:rPr lang="en-US" baseline="0" dirty="0"/>
              <a:t> let’s talk about how to collect a nasopharyngeal swab.   The same guidelines for swab type apply—you should use a swab with a synthetic tip.</a:t>
            </a:r>
          </a:p>
          <a:p>
            <a:r>
              <a:rPr lang="en-US" baseline="0" dirty="0"/>
              <a:t>Again, tilt the patient’s head back 70 degrees. This time, insert the swab into one nostril to a depth equal to the distance from the nostrils to the outer opening of the ear.  Leave the swab in place for several seconds to absorb secretions.  Then, slowly remove the swab while rotating it.  </a:t>
            </a:r>
          </a:p>
          <a:p>
            <a:r>
              <a:rPr lang="en-US" baseline="0" dirty="0"/>
              <a:t>Swab both nostrils with the same swab.  Then place the tip of the swab into the VTM and cut off the applicator stick. For paired specimens, the OP and NP swabs will be placed into the same tube of VTM.  The link at the bottom of this slide provides a video demonstrating the current technique for obtaining an NP swab. </a:t>
            </a:r>
          </a:p>
          <a:p>
            <a:endParaRPr lang="en-US" baseline="0" dirty="0"/>
          </a:p>
          <a:p>
            <a:r>
              <a:rPr lang="en-US" baseline="0" dirty="0"/>
              <a:t>Remember to don and doff PPE before and after obtaining respiratory specimens and to wash your hands with soap and water before and after obtaining specimens.  </a:t>
            </a:r>
          </a:p>
          <a:p>
            <a:endParaRPr lang="en-US" baseline="0" dirty="0"/>
          </a:p>
          <a:p>
            <a:r>
              <a:rPr lang="en-US" baseline="0" dirty="0"/>
              <a:t>Photo purchased from Shutterstock. </a:t>
            </a:r>
            <a:r>
              <a:rPr lang="en-US" sz="1200" b="0" i="0" kern="1200" dirty="0">
                <a:solidFill>
                  <a:schemeClr val="tx1"/>
                </a:solidFill>
                <a:effectLst/>
                <a:latin typeface="+mn-lt"/>
                <a:ea typeface="+mn-ea"/>
                <a:cs typeface="+mn-cs"/>
              </a:rPr>
              <a:t>Stock photo ID: 469573808</a:t>
            </a:r>
            <a:endParaRPr lang="en-US" baseline="0" dirty="0"/>
          </a:p>
        </p:txBody>
      </p:sp>
      <p:sp>
        <p:nvSpPr>
          <p:cNvPr id="4" name="Slide Number Placeholder 3"/>
          <p:cNvSpPr>
            <a:spLocks noGrp="1"/>
          </p:cNvSpPr>
          <p:nvPr>
            <p:ph type="sldNum" sz="quarter" idx="10"/>
          </p:nvPr>
        </p:nvSpPr>
        <p:spPr/>
        <p:txBody>
          <a:bodyPr/>
          <a:lstStyle/>
          <a:p>
            <a:fld id="{CFFD42C0-7943-494E-B8BD-92EE9084E6F0}" type="slidenum">
              <a:rPr lang="en-US" smtClean="0"/>
              <a:t>29</a:t>
            </a:fld>
            <a:endParaRPr lang="en-US"/>
          </a:p>
        </p:txBody>
      </p:sp>
    </p:spTree>
    <p:extLst>
      <p:ext uri="{BB962C8B-B14F-4D97-AF65-F5344CB8AC3E}">
        <p14:creationId xmlns:p14="http://schemas.microsoft.com/office/powerpoint/2010/main" val="27787615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t>In this session we will first</a:t>
            </a:r>
            <a:r>
              <a:rPr lang="en-US" altLang="en-US" baseline="0" dirty="0"/>
              <a:t> talk about the objectives and phases of a case investigation and then walk through the </a:t>
            </a:r>
            <a:r>
              <a:rPr lang="en-US" altLang="en-US" dirty="0"/>
              <a:t>steps of an outbreak investigation including </a:t>
            </a:r>
          </a:p>
          <a:p>
            <a:pPr marL="171450" indent="-171450" eaLnBrk="1" hangingPunct="1">
              <a:buFont typeface="Arial" panose="020B0604020202020204" pitchFamily="34" charset="0"/>
              <a:buChar char="•"/>
            </a:pPr>
            <a:r>
              <a:rPr lang="en-US" altLang="en-US" dirty="0"/>
              <a:t>Pre-Investigation and Response Planning</a:t>
            </a:r>
          </a:p>
          <a:p>
            <a:pPr marL="171450" indent="-171450" eaLnBrk="1" hangingPunct="1">
              <a:buFont typeface="Arial" panose="020B0604020202020204" pitchFamily="34" charset="0"/>
              <a:buChar char="•"/>
            </a:pPr>
            <a:r>
              <a:rPr lang="en-US" altLang="en-US" dirty="0"/>
              <a:t>Gathering Evidence</a:t>
            </a:r>
          </a:p>
          <a:p>
            <a:pPr marL="171450" indent="-171450" eaLnBrk="1" hangingPunct="1">
              <a:buFont typeface="Arial" panose="020B0604020202020204" pitchFamily="34" charset="0"/>
              <a:buChar char="•"/>
            </a:pPr>
            <a:r>
              <a:rPr lang="en-US" altLang="en-US" dirty="0"/>
              <a:t>Contract Tracing</a:t>
            </a:r>
          </a:p>
          <a:p>
            <a:pPr marL="171450" indent="-171450" eaLnBrk="1" hangingPunct="1">
              <a:buFont typeface="Arial" panose="020B0604020202020204" pitchFamily="34" charset="0"/>
              <a:buChar char="•"/>
            </a:pPr>
            <a:r>
              <a:rPr lang="en-US" altLang="en-US" dirty="0"/>
              <a:t>Managing and Analyzing Data</a:t>
            </a:r>
          </a:p>
          <a:p>
            <a:pPr marL="171450" indent="-171450" eaLnBrk="1" hangingPunct="1">
              <a:buFont typeface="Arial" panose="020B0604020202020204" pitchFamily="34" charset="0"/>
              <a:buChar char="•"/>
            </a:pPr>
            <a:r>
              <a:rPr lang="en-US" altLang="en-US" dirty="0"/>
              <a:t>Implementing</a:t>
            </a:r>
            <a:r>
              <a:rPr lang="en-US" altLang="en-US" baseline="0" dirty="0"/>
              <a:t> Infection Control Measures</a:t>
            </a:r>
            <a:endParaRPr lang="en-US" altLang="en-US" dirty="0"/>
          </a:p>
          <a:p>
            <a:pPr marL="171450" indent="-171450" eaLnBrk="1" hangingPunct="1">
              <a:buFont typeface="Arial" panose="020B0604020202020204" pitchFamily="34" charset="0"/>
              <a:buChar char="•"/>
            </a:pPr>
            <a:r>
              <a:rPr lang="en-US" altLang="en-US" dirty="0"/>
              <a:t>Reporting and Evaluation</a:t>
            </a:r>
          </a:p>
          <a:p>
            <a:pPr marL="0" indent="0" eaLnBrk="1" hangingPunct="1">
              <a:buFont typeface="Arial" panose="020B0604020202020204" pitchFamily="34" charset="0"/>
              <a:buNone/>
            </a:pPr>
            <a:endParaRPr lang="en-US" altLang="en-US" dirty="0"/>
          </a:p>
          <a:p>
            <a:pPr marL="0" indent="0" eaLnBrk="1" hangingPunct="1">
              <a:buFont typeface="Arial" panose="020B0604020202020204" pitchFamily="34" charset="0"/>
              <a:buNone/>
            </a:pPr>
            <a:r>
              <a:rPr lang="en-US" altLang="en-US" dirty="0"/>
              <a:t>Lastly, additional</a:t>
            </a:r>
            <a:r>
              <a:rPr lang="en-US" altLang="en-US" baseline="0" dirty="0"/>
              <a:t> resources on influenza investigations will be presented for A(H5N1) and A(H7N9)</a:t>
            </a:r>
            <a:endParaRPr lang="en-US" altLang="en-US" dirty="0"/>
          </a:p>
          <a:p>
            <a:pPr eaLnBrk="1" hangingPunct="1"/>
            <a:endParaRPr lang="en-US" altLang="en-US" dirty="0"/>
          </a:p>
          <a:p>
            <a:endParaRPr lang="en-US" dirty="0"/>
          </a:p>
        </p:txBody>
      </p:sp>
      <p:sp>
        <p:nvSpPr>
          <p:cNvPr id="4" name="Slide Number Placeholder 3"/>
          <p:cNvSpPr>
            <a:spLocks noGrp="1"/>
          </p:cNvSpPr>
          <p:nvPr>
            <p:ph type="sldNum" sz="quarter" idx="10"/>
          </p:nvPr>
        </p:nvSpPr>
        <p:spPr/>
        <p:txBody>
          <a:bodyPr/>
          <a:lstStyle/>
          <a:p>
            <a:fld id="{CFFD42C0-7943-494E-B8BD-92EE9084E6F0}" type="slidenum">
              <a:rPr lang="en-US" smtClean="0"/>
              <a:t>3</a:t>
            </a:fld>
            <a:endParaRPr lang="en-US"/>
          </a:p>
        </p:txBody>
      </p:sp>
    </p:spTree>
    <p:extLst>
      <p:ext uri="{BB962C8B-B14F-4D97-AF65-F5344CB8AC3E}">
        <p14:creationId xmlns:p14="http://schemas.microsoft.com/office/powerpoint/2010/main" val="64193339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Defining</a:t>
            </a:r>
            <a:r>
              <a:rPr lang="en-US" b="0" baseline="0" dirty="0"/>
              <a:t> a standardized human case definition is a critical part of an outbreak investigation. The case definition should be specific to the outbreak under investigation.  </a:t>
            </a:r>
          </a:p>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a:t>The case definition includes criteria for person, place, time, and clinical features.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a:t>- The elements of defining person include key characteristics of affected persons.  For example, a case definition might specify poultry workers or persons exposed to sick pigs at a livestock show.  </a:t>
            </a:r>
          </a:p>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a:t>- The elements of defining place typically describes a specific geographic location or facility or institution associated with the outbreak. </a:t>
            </a:r>
          </a:p>
          <a:p>
            <a:pPr marL="0" marR="0" indent="0" algn="l" defTabSz="914400" rtl="0" eaLnBrk="1" fontAlgn="auto" latinLnBrk="0" hangingPunct="1">
              <a:lnSpc>
                <a:spcPct val="100000"/>
              </a:lnSpc>
              <a:spcBef>
                <a:spcPts val="0"/>
              </a:spcBef>
              <a:spcAft>
                <a:spcPts val="0"/>
              </a:spcAft>
              <a:buClrTx/>
              <a:buSzTx/>
              <a:buFontTx/>
              <a:buNone/>
              <a:tabLst/>
              <a:defRPr/>
            </a:pPr>
            <a:r>
              <a:rPr lang="en-US" b="0" dirty="0"/>
              <a:t>- Limiting the time period enables exclusion of similar illnesses which are unrelated to the outbreak of interest. </a:t>
            </a:r>
          </a:p>
          <a:p>
            <a:pPr marL="0" marR="0" indent="0" algn="l" defTabSz="914400" rtl="0" eaLnBrk="1" fontAlgn="auto" latinLnBrk="0" hangingPunct="1">
              <a:lnSpc>
                <a:spcPct val="100000"/>
              </a:lnSpc>
              <a:spcBef>
                <a:spcPts val="0"/>
              </a:spcBef>
              <a:spcAft>
                <a:spcPts val="0"/>
              </a:spcAft>
              <a:buClrTx/>
              <a:buSzTx/>
              <a:buFontTx/>
              <a:buNone/>
              <a:tabLst/>
              <a:defRPr/>
            </a:pPr>
            <a:r>
              <a:rPr lang="en-US" b="0" dirty="0"/>
              <a:t>- Clinical criteria should be based on simple and objective measurements.</a:t>
            </a:r>
            <a:r>
              <a:rPr lang="en-US" b="0" baseline="0" dirty="0"/>
              <a:t>  There may be more than one case definition in an outbreak investigation. For example, there may be different case definitions for confirmed cases and probable cases. </a:t>
            </a:r>
          </a:p>
        </p:txBody>
      </p:sp>
      <p:sp>
        <p:nvSpPr>
          <p:cNvPr id="4" name="Slide Number Placeholder 3"/>
          <p:cNvSpPr>
            <a:spLocks noGrp="1"/>
          </p:cNvSpPr>
          <p:nvPr>
            <p:ph type="sldNum" sz="quarter" idx="10"/>
          </p:nvPr>
        </p:nvSpPr>
        <p:spPr/>
        <p:txBody>
          <a:bodyPr/>
          <a:lstStyle/>
          <a:p>
            <a:fld id="{C8063835-AB13-4A54-9D60-C54031A9D56B}" type="slidenum">
              <a:rPr lang="en-US" smtClean="0"/>
              <a:t>30</a:t>
            </a:fld>
            <a:endParaRPr lang="en-US"/>
          </a:p>
        </p:txBody>
      </p:sp>
    </p:spTree>
    <p:extLst>
      <p:ext uri="{BB962C8B-B14F-4D97-AF65-F5344CB8AC3E}">
        <p14:creationId xmlns:p14="http://schemas.microsoft.com/office/powerpoint/2010/main" val="43243254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0" baseline="0" dirty="0"/>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b="0" baseline="0" dirty="0"/>
              <a:t>You may have more than one case definition (for example, a case definition for a confirmed case, a probable case or a suspect case). </a:t>
            </a:r>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en-US" b="0" baseline="0" dirty="0"/>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b="0" baseline="0" dirty="0"/>
              <a:t>The case definition may change as the outbreak progresses. At the start of an investigation, the case definition might be broad to capture all as many events as possible. But as the investigation continues the case definition may become more specific to the people, place, time, or clinical information that is only known once several events have been investigated. </a:t>
            </a:r>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en-US" b="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a:t>- There will be separate case definitions for animal events. </a:t>
            </a:r>
            <a:endParaRPr lang="en-US" b="0" dirty="0"/>
          </a:p>
          <a:p>
            <a:endParaRPr lang="en-US" dirty="0"/>
          </a:p>
        </p:txBody>
      </p:sp>
      <p:sp>
        <p:nvSpPr>
          <p:cNvPr id="4" name="Slide Number Placeholder 3"/>
          <p:cNvSpPr>
            <a:spLocks noGrp="1"/>
          </p:cNvSpPr>
          <p:nvPr>
            <p:ph type="sldNum" sz="quarter" idx="10"/>
          </p:nvPr>
        </p:nvSpPr>
        <p:spPr/>
        <p:txBody>
          <a:bodyPr/>
          <a:lstStyle/>
          <a:p>
            <a:fld id="{C8063835-AB13-4A54-9D60-C54031A9D56B}" type="slidenum">
              <a:rPr lang="en-US" smtClean="0"/>
              <a:t>31</a:t>
            </a:fld>
            <a:endParaRPr lang="en-US"/>
          </a:p>
        </p:txBody>
      </p:sp>
    </p:spTree>
    <p:extLst>
      <p:ext uri="{BB962C8B-B14F-4D97-AF65-F5344CB8AC3E}">
        <p14:creationId xmlns:p14="http://schemas.microsoft.com/office/powerpoint/2010/main" val="176714920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a:t>
            </a:r>
            <a:r>
              <a:rPr lang="en-US" baseline="0" dirty="0"/>
              <a:t> are generic c</a:t>
            </a:r>
            <a:r>
              <a:rPr lang="en-US" dirty="0"/>
              <a:t>ase definitions of A(H7N9). During an outbreak</a:t>
            </a:r>
            <a:r>
              <a:rPr lang="en-US" baseline="0" dirty="0"/>
              <a:t> investigation, these should be adapted for use in the local context.  </a:t>
            </a:r>
          </a:p>
          <a:p>
            <a:endParaRPr lang="en-US" baseline="0" dirty="0"/>
          </a:p>
          <a:p>
            <a:endParaRPr lang="en-US" baseline="0" dirty="0"/>
          </a:p>
          <a:p>
            <a:r>
              <a:rPr lang="en-US" baseline="0" dirty="0"/>
              <a:t>A confirmed case is A(H7N9) infection in a person where infection was laboratory confirmed using methods in accordance with WHO-approved protocols for detecting A(H7N9) viruses  </a:t>
            </a:r>
          </a:p>
          <a:p>
            <a:endParaRPr lang="en-US" baseline="0" dirty="0"/>
          </a:p>
          <a:p>
            <a:r>
              <a:rPr lang="en-US" baseline="0" dirty="0"/>
              <a:t>A probable case is illness compatible with influenza in a person who meets exposure criteria (which we’ll go through on the next slide) and for whom laboratory results were indicative of influenza A infection but the infection was </a:t>
            </a:r>
            <a:r>
              <a:rPr lang="en-US" baseline="0" dirty="0" err="1"/>
              <a:t>unsubtypeable</a:t>
            </a:r>
            <a:r>
              <a:rPr lang="en-US" baseline="0" dirty="0"/>
              <a:t>.</a:t>
            </a:r>
            <a:endParaRPr lang="en-US" dirty="0"/>
          </a:p>
          <a:p>
            <a:endParaRPr lang="en-US" dirty="0"/>
          </a:p>
          <a:p>
            <a:r>
              <a:rPr lang="en-US" dirty="0"/>
              <a:t>A suspected case is illness compatible with influenza in a person who meets any of the exposure criteria</a:t>
            </a:r>
            <a:r>
              <a:rPr lang="en-US" baseline="0" dirty="0"/>
              <a:t> and for whom lab test results are either not known or are pending. </a:t>
            </a:r>
            <a:endParaRPr lang="en-US" dirty="0"/>
          </a:p>
        </p:txBody>
      </p:sp>
      <p:sp>
        <p:nvSpPr>
          <p:cNvPr id="4" name="Slide Number Placeholder 3"/>
          <p:cNvSpPr>
            <a:spLocks noGrp="1"/>
          </p:cNvSpPr>
          <p:nvPr>
            <p:ph type="sldNum" sz="quarter" idx="10"/>
          </p:nvPr>
        </p:nvSpPr>
        <p:spPr/>
        <p:txBody>
          <a:bodyPr/>
          <a:lstStyle/>
          <a:p>
            <a:fld id="{C8063835-AB13-4A54-9D60-C54031A9D56B}" type="slidenum">
              <a:rPr lang="en-US" smtClean="0"/>
              <a:t>32</a:t>
            </a:fld>
            <a:endParaRPr lang="en-US"/>
          </a:p>
        </p:txBody>
      </p:sp>
    </p:spTree>
    <p:extLst>
      <p:ext uri="{BB962C8B-B14F-4D97-AF65-F5344CB8AC3E}">
        <p14:creationId xmlns:p14="http://schemas.microsoft.com/office/powerpoint/2010/main" val="252998098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part of this example</a:t>
            </a:r>
            <a:r>
              <a:rPr lang="en-US" baseline="0" dirty="0"/>
              <a:t> c</a:t>
            </a:r>
            <a:r>
              <a:rPr lang="en-US" dirty="0"/>
              <a:t>ase definition,</a:t>
            </a:r>
            <a:r>
              <a:rPr lang="en-US" baseline="0" dirty="0"/>
              <a:t> certain exposure criteria would be considered</a:t>
            </a:r>
            <a:r>
              <a:rPr lang="en-US" dirty="0"/>
              <a:t>. Again, during an outbreak</a:t>
            </a:r>
            <a:r>
              <a:rPr lang="en-US" baseline="0" dirty="0"/>
              <a:t> investigation, these should be adapted for use in the local context. </a:t>
            </a:r>
          </a:p>
          <a:p>
            <a:endParaRPr lang="en-US" baseline="0" dirty="0"/>
          </a:p>
          <a:p>
            <a:r>
              <a:rPr lang="en-US" baseline="0" dirty="0"/>
              <a:t>In this example, for probable or suspected cases, exposure would be defined as exposure to a market where poultry illness has been reported or where influenza A(H7N9) viruses have been detected. </a:t>
            </a:r>
          </a:p>
          <a:p>
            <a:endParaRPr lang="en-US" baseline="0" dirty="0"/>
          </a:p>
          <a:p>
            <a:r>
              <a:rPr lang="en-US" baseline="0" dirty="0"/>
              <a:t>Recent travel would also be considered exposure if travel was to an area where infections have been infected with A(H7N9) or to an area where influenza A(H7N9) viruses are to know to be circulating in poultry. </a:t>
            </a:r>
          </a:p>
          <a:p>
            <a:endParaRPr lang="en-US" baseline="0" dirty="0"/>
          </a:p>
          <a:p>
            <a:r>
              <a:rPr lang="en-US" baseline="0" dirty="0"/>
              <a:t>Exposure would also be considered if the person had recent close contact with a confirmed, probable, or suspected case of human infection with influenza A(H7N9) virus infection. </a:t>
            </a:r>
            <a:endParaRPr lang="en-US" dirty="0"/>
          </a:p>
          <a:p>
            <a:r>
              <a:rPr lang="en-US" dirty="0"/>
              <a:t>Note here that this definition include close contact with a lab-confirmed case could include humans</a:t>
            </a:r>
            <a:r>
              <a:rPr lang="en-US" baseline="0" dirty="0"/>
              <a:t> or animals. I would also add here that because A(H7N9) can have low pathogenicity in birds, surveillance in animals is even more important.</a:t>
            </a:r>
          </a:p>
          <a:p>
            <a:endParaRPr lang="en-US" baseline="0" dirty="0"/>
          </a:p>
          <a:p>
            <a:r>
              <a:rPr lang="en-US" baseline="0" dirty="0"/>
              <a:t>Finally, a person would be considered exposed if they had unprotected exposure to live virus in the laboratory. </a:t>
            </a:r>
            <a:endParaRPr lang="en-US" dirty="0"/>
          </a:p>
        </p:txBody>
      </p:sp>
      <p:sp>
        <p:nvSpPr>
          <p:cNvPr id="4" name="Slide Number Placeholder 3"/>
          <p:cNvSpPr>
            <a:spLocks noGrp="1"/>
          </p:cNvSpPr>
          <p:nvPr>
            <p:ph type="sldNum" sz="quarter" idx="10"/>
          </p:nvPr>
        </p:nvSpPr>
        <p:spPr/>
        <p:txBody>
          <a:bodyPr/>
          <a:lstStyle/>
          <a:p>
            <a:fld id="{C8063835-AB13-4A54-9D60-C54031A9D56B}" type="slidenum">
              <a:rPr lang="en-US" smtClean="0"/>
              <a:t>33</a:t>
            </a:fld>
            <a:endParaRPr lang="en-US"/>
          </a:p>
        </p:txBody>
      </p:sp>
    </p:spTree>
    <p:extLst>
      <p:ext uri="{BB962C8B-B14F-4D97-AF65-F5344CB8AC3E}">
        <p14:creationId xmlns:p14="http://schemas.microsoft.com/office/powerpoint/2010/main" val="48710391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a:t>
            </a:r>
            <a:r>
              <a:rPr lang="en-US" baseline="0" dirty="0"/>
              <a:t> the H7N9 outbreak in China, the Chinese National Health and Family Planning Commission developed the following case definitions.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 confirmed case is a person with clinical symptoms consistent</a:t>
            </a:r>
            <a:r>
              <a:rPr lang="en-US" baseline="0" dirty="0"/>
              <a:t> with acute influenza and laboratory test positive for avian influenza A(H7N9) virus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A suspect case is a person with clinical symptoms consistent with acute influenza, while there is no confirmed laboratory test result yet, and the person has an epidemiologic history to H7N9.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This epidemiologic history includes recorded exposure to poultry or poultry blood or body fluids, live poultry market, or persons with confirmed H7N9 infection in the 14 days before illness onset in the case. </a:t>
            </a:r>
            <a:endParaRPr lang="en-US" dirty="0"/>
          </a:p>
        </p:txBody>
      </p:sp>
      <p:sp>
        <p:nvSpPr>
          <p:cNvPr id="4" name="Slide Number Placeholder 3"/>
          <p:cNvSpPr>
            <a:spLocks noGrp="1"/>
          </p:cNvSpPr>
          <p:nvPr>
            <p:ph type="sldNum" sz="quarter" idx="10"/>
          </p:nvPr>
        </p:nvSpPr>
        <p:spPr/>
        <p:txBody>
          <a:bodyPr/>
          <a:lstStyle/>
          <a:p>
            <a:fld id="{C8063835-AB13-4A54-9D60-C54031A9D56B}" type="slidenum">
              <a:rPr lang="en-US" smtClean="0"/>
              <a:t>34</a:t>
            </a:fld>
            <a:endParaRPr lang="en-US"/>
          </a:p>
        </p:txBody>
      </p:sp>
    </p:spTree>
    <p:extLst>
      <p:ext uri="{BB962C8B-B14F-4D97-AF65-F5344CB8AC3E}">
        <p14:creationId xmlns:p14="http://schemas.microsoft.com/office/powerpoint/2010/main" val="279161541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Facilitator notes:   Take 5 minutes to lead a brief discussion with the entire group.   Ask participants to discuss to ways that they would need to adapt a case definition for their use in an outbreak of avian influenza</a:t>
            </a:r>
            <a:r>
              <a:rPr lang="en-US" baseline="0" dirty="0"/>
              <a:t> A(H7N9)</a:t>
            </a:r>
            <a:r>
              <a:rPr lang="en-US" dirty="0"/>
              <a:t>.</a:t>
            </a:r>
          </a:p>
          <a:p>
            <a:endParaRPr lang="en-US" dirty="0"/>
          </a:p>
        </p:txBody>
      </p:sp>
      <p:sp>
        <p:nvSpPr>
          <p:cNvPr id="4" name="Slide Number Placeholder 3"/>
          <p:cNvSpPr>
            <a:spLocks noGrp="1"/>
          </p:cNvSpPr>
          <p:nvPr>
            <p:ph type="sldNum" sz="quarter" idx="10"/>
          </p:nvPr>
        </p:nvSpPr>
        <p:spPr/>
        <p:txBody>
          <a:bodyPr/>
          <a:lstStyle/>
          <a:p>
            <a:fld id="{CFFD42C0-7943-494E-B8BD-92EE9084E6F0}" type="slidenum">
              <a:rPr lang="en-US" smtClean="0"/>
              <a:t>35</a:t>
            </a:fld>
            <a:endParaRPr lang="en-US"/>
          </a:p>
        </p:txBody>
      </p:sp>
    </p:spTree>
    <p:extLst>
      <p:ext uri="{BB962C8B-B14F-4D97-AF65-F5344CB8AC3E}">
        <p14:creationId xmlns:p14="http://schemas.microsoft.com/office/powerpoint/2010/main" val="55211933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t>Important types of information to collect include the following:</a:t>
            </a:r>
            <a:br>
              <a:rPr lang="en-US" altLang="en-US" dirty="0"/>
            </a:br>
            <a:endParaRPr lang="en-US" altLang="en-US" b="1" dirty="0"/>
          </a:p>
          <a:p>
            <a:pPr eaLnBrk="1" hangingPunct="1">
              <a:buFontTx/>
              <a:buChar char="•"/>
            </a:pPr>
            <a:r>
              <a:rPr lang="en-US" altLang="en-US" i="1" dirty="0"/>
              <a:t>Demographic information</a:t>
            </a:r>
            <a:r>
              <a:rPr lang="en-US" altLang="en-US" dirty="0"/>
              <a:t>, such as age, sex, race/ethnicity, household members, should be collected from every novel</a:t>
            </a:r>
            <a:r>
              <a:rPr lang="en-US" altLang="en-US" baseline="0" dirty="0"/>
              <a:t> influenza virus case</a:t>
            </a:r>
            <a:endParaRPr lang="en-US" altLang="en-US" dirty="0"/>
          </a:p>
          <a:p>
            <a:pPr eaLnBrk="1" hangingPunct="1">
              <a:buFontTx/>
              <a:buChar char="•"/>
            </a:pPr>
            <a:endParaRPr lang="en-US" altLang="en-US" b="1" dirty="0"/>
          </a:p>
          <a:p>
            <a:pPr eaLnBrk="1" hangingPunct="1">
              <a:buFontTx/>
              <a:buChar char="•"/>
            </a:pPr>
            <a:r>
              <a:rPr lang="en-US" altLang="en-US" i="1" dirty="0"/>
              <a:t>Epidemiological data </a:t>
            </a:r>
            <a:r>
              <a:rPr lang="en-US" altLang="en-US" dirty="0"/>
              <a:t>should be collected, including exposure information, such as work, home, or other exposures to birds and poultry in the 14 days before illness onset; information on any contact with confirmed</a:t>
            </a:r>
            <a:r>
              <a:rPr lang="en-US" altLang="en-US" baseline="0" dirty="0"/>
              <a:t> or</a:t>
            </a:r>
            <a:r>
              <a:rPr lang="en-US" altLang="en-US" dirty="0"/>
              <a:t> probable/suspected novel</a:t>
            </a:r>
            <a:r>
              <a:rPr lang="en-US" altLang="en-US" baseline="0" dirty="0"/>
              <a:t> influenza virus</a:t>
            </a:r>
            <a:r>
              <a:rPr lang="en-US" altLang="en-US" dirty="0"/>
              <a:t> cases in the 14 days before illness onset; and the patient’s or contact’s travel history</a:t>
            </a:r>
          </a:p>
          <a:p>
            <a:pPr eaLnBrk="1" hangingPunct="1">
              <a:buFontTx/>
              <a:buChar char="•"/>
            </a:pPr>
            <a:endParaRPr lang="en-US" altLang="en-US" b="1" dirty="0"/>
          </a:p>
          <a:p>
            <a:pPr eaLnBrk="1" hangingPunct="1">
              <a:buFontTx/>
              <a:buChar char="•"/>
            </a:pPr>
            <a:r>
              <a:rPr lang="en-US" altLang="en-US" i="1" dirty="0"/>
              <a:t>Clinical information </a:t>
            </a:r>
            <a:r>
              <a:rPr lang="en-US" altLang="en-US" dirty="0"/>
              <a:t>such as date of onset of signs and symptoms, vital signs, underlying conditions, hospital admission history, and treatments (before admission and during hospitalization), complications, CXR findings, and outcomes, should be collected</a:t>
            </a:r>
          </a:p>
          <a:p>
            <a:pPr eaLnBrk="1" hangingPunct="1">
              <a:buFontTx/>
              <a:buChar char="•"/>
            </a:pPr>
            <a:endParaRPr lang="en-US" altLang="en-US" b="1" dirty="0"/>
          </a:p>
          <a:p>
            <a:pPr eaLnBrk="1" hangingPunct="1">
              <a:buFontTx/>
              <a:buChar char="•"/>
            </a:pPr>
            <a:r>
              <a:rPr lang="en-US" altLang="en-US" i="1" dirty="0"/>
              <a:t>Laboratory results (hospital diagnostics or any other specimens collected for confirmatory testing),</a:t>
            </a:r>
            <a:r>
              <a:rPr lang="en-US" altLang="en-US" dirty="0"/>
              <a:t> if available, should be included</a:t>
            </a:r>
          </a:p>
          <a:p>
            <a:endParaRPr lang="en-US" dirty="0"/>
          </a:p>
        </p:txBody>
      </p:sp>
      <p:sp>
        <p:nvSpPr>
          <p:cNvPr id="4" name="Slide Number Placeholder 3"/>
          <p:cNvSpPr>
            <a:spLocks noGrp="1"/>
          </p:cNvSpPr>
          <p:nvPr>
            <p:ph type="sldNum" sz="quarter" idx="10"/>
          </p:nvPr>
        </p:nvSpPr>
        <p:spPr/>
        <p:txBody>
          <a:bodyPr/>
          <a:lstStyle/>
          <a:p>
            <a:fld id="{CFFD42C0-7943-494E-B8BD-92EE9084E6F0}" type="slidenum">
              <a:rPr lang="en-US" smtClean="0"/>
              <a:t>36</a:t>
            </a:fld>
            <a:endParaRPr lang="en-US"/>
          </a:p>
        </p:txBody>
      </p:sp>
    </p:spTree>
    <p:extLst>
      <p:ext uri="{BB962C8B-B14F-4D97-AF65-F5344CB8AC3E}">
        <p14:creationId xmlns:p14="http://schemas.microsoft.com/office/powerpoint/2010/main" val="129909030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WHO has developed a form for collection of detailed data on probable</a:t>
            </a:r>
            <a:r>
              <a:rPr lang="en-US" baseline="0" dirty="0"/>
              <a:t> and confirmed cases of human infection with avian influenza A(H7N9).  The form is shown here and on the next slide.  National authorities are encouraged to share the information on this form with the WHO to inform guidance related to human infection with A(H7N9).</a:t>
            </a:r>
            <a:endParaRPr lang="en-US" dirty="0"/>
          </a:p>
        </p:txBody>
      </p:sp>
      <p:sp>
        <p:nvSpPr>
          <p:cNvPr id="4" name="Slide Number Placeholder 3"/>
          <p:cNvSpPr>
            <a:spLocks noGrp="1"/>
          </p:cNvSpPr>
          <p:nvPr>
            <p:ph type="sldNum" sz="quarter" idx="10"/>
          </p:nvPr>
        </p:nvSpPr>
        <p:spPr/>
        <p:txBody>
          <a:bodyPr/>
          <a:lstStyle/>
          <a:p>
            <a:fld id="{CFFD42C0-7943-494E-B8BD-92EE9084E6F0}" type="slidenum">
              <a:rPr lang="en-US" smtClean="0"/>
              <a:t>37</a:t>
            </a:fld>
            <a:endParaRPr lang="en-US"/>
          </a:p>
        </p:txBody>
      </p:sp>
    </p:spTree>
    <p:extLst>
      <p:ext uri="{BB962C8B-B14F-4D97-AF65-F5344CB8AC3E}">
        <p14:creationId xmlns:p14="http://schemas.microsoft.com/office/powerpoint/2010/main" val="233848347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WHO has developed a form for collection of detailed data on probable</a:t>
            </a:r>
            <a:r>
              <a:rPr lang="en-US" baseline="0" dirty="0"/>
              <a:t> and confirmed cases of human infection with avian influenza A(H7N9).Just discuss major categories of data elements . </a:t>
            </a:r>
            <a:endParaRPr lang="en-US" dirty="0"/>
          </a:p>
        </p:txBody>
      </p:sp>
      <p:sp>
        <p:nvSpPr>
          <p:cNvPr id="4" name="Slide Number Placeholder 3"/>
          <p:cNvSpPr>
            <a:spLocks noGrp="1"/>
          </p:cNvSpPr>
          <p:nvPr>
            <p:ph type="sldNum" sz="quarter" idx="10"/>
          </p:nvPr>
        </p:nvSpPr>
        <p:spPr/>
        <p:txBody>
          <a:bodyPr/>
          <a:lstStyle/>
          <a:p>
            <a:fld id="{CFFD42C0-7943-494E-B8BD-92EE9084E6F0}" type="slidenum">
              <a:rPr lang="en-US" smtClean="0"/>
              <a:t>38</a:t>
            </a:fld>
            <a:endParaRPr lang="en-US"/>
          </a:p>
        </p:txBody>
      </p:sp>
    </p:spTree>
    <p:extLst>
      <p:ext uri="{BB962C8B-B14F-4D97-AF65-F5344CB8AC3E}">
        <p14:creationId xmlns:p14="http://schemas.microsoft.com/office/powerpoint/2010/main" val="398554643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t>A line list is an organized way to help you keep track of cases. Typically, a line list is produced by epidemiologists during outbreak investigations to keep track of person, place, and time information for different categories of cases and contacts.  For example, cases can be entered into the line list as probable or confirmed. Contacts can also be included in the same or separate line lists. Line lists should be updated daily as the investigation progresses. Basic information in a line list includes demographic, epidemiological, clinical, case status, and laboratory testing results.   The purpose of a line list is to provide quick summary data about cases and contacts under investigation; therefore your team should determine what data fields are appropriate for the purposes of your investigation. The list shown here is only  a simplified example, and real line lists may include substantially more data.  </a:t>
            </a:r>
          </a:p>
          <a:p>
            <a:endParaRPr lang="en-US" dirty="0"/>
          </a:p>
        </p:txBody>
      </p:sp>
      <p:sp>
        <p:nvSpPr>
          <p:cNvPr id="4" name="Slide Number Placeholder 3"/>
          <p:cNvSpPr>
            <a:spLocks noGrp="1"/>
          </p:cNvSpPr>
          <p:nvPr>
            <p:ph type="sldNum" sz="quarter" idx="10"/>
          </p:nvPr>
        </p:nvSpPr>
        <p:spPr/>
        <p:txBody>
          <a:bodyPr/>
          <a:lstStyle/>
          <a:p>
            <a:fld id="{CFFD42C0-7943-494E-B8BD-92EE9084E6F0}" type="slidenum">
              <a:rPr lang="en-US" smtClean="0"/>
              <a:t>38</a:t>
            </a:fld>
            <a:endParaRPr lang="en-US"/>
          </a:p>
        </p:txBody>
      </p:sp>
    </p:spTree>
    <p:extLst>
      <p:ext uri="{BB962C8B-B14F-4D97-AF65-F5344CB8AC3E}">
        <p14:creationId xmlns:p14="http://schemas.microsoft.com/office/powerpoint/2010/main" val="18136624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GB" altLang="en-US" dirty="0"/>
              <a:t>Let’s begin by emphasizing why it is important to investigate cases of novel influenza </a:t>
            </a:r>
            <a:r>
              <a:rPr lang="en-GB" altLang="en-US" dirty="0" err="1"/>
              <a:t>virusases</a:t>
            </a:r>
            <a:r>
              <a:rPr lang="en-GB" altLang="en-US" dirty="0"/>
              <a:t> of animal influenza virus infection in humans. </a:t>
            </a:r>
          </a:p>
          <a:p>
            <a:pPr eaLnBrk="1" hangingPunct="1"/>
            <a:endParaRPr lang="en-GB" altLang="en-US" dirty="0"/>
          </a:p>
          <a:p>
            <a:pPr eaLnBrk="1" hangingPunct="1"/>
            <a:r>
              <a:rPr lang="en-GB" altLang="en-US" dirty="0"/>
              <a:t>The objectives of case investigation are to protect the health of the individual and the public, as follows:</a:t>
            </a:r>
          </a:p>
          <a:p>
            <a:pPr eaLnBrk="1" hangingPunct="1"/>
            <a:endParaRPr lang="en-GB" altLang="en-US" dirty="0"/>
          </a:p>
          <a:p>
            <a:pPr eaLnBrk="1" hangingPunct="1">
              <a:buFontTx/>
              <a:buChar char="•"/>
            </a:pPr>
            <a:r>
              <a:rPr lang="en-US" altLang="en-US" sz="1200" dirty="0"/>
              <a:t>To confirm, or exclude the diagnosis of novel influenza virus infection in the case. This is predominantly a laboratory determination.  </a:t>
            </a:r>
          </a:p>
          <a:p>
            <a:pPr eaLnBrk="1" hangingPunct="1">
              <a:buFontTx/>
              <a:buChar char="•"/>
            </a:pPr>
            <a:endParaRPr lang="en-US" altLang="en-US" sz="1200" dirty="0"/>
          </a:p>
          <a:p>
            <a:pPr eaLnBrk="1" hangingPunct="1">
              <a:buFontTx/>
              <a:buChar char="•"/>
            </a:pPr>
            <a:r>
              <a:rPr lang="en-US" altLang="en-US" sz="1200" dirty="0"/>
              <a:t>To reduce morbidity and mortality by implementing public health measures.</a:t>
            </a:r>
            <a:r>
              <a:rPr lang="en-US" altLang="en-US" sz="1200" baseline="0" dirty="0"/>
              <a:t>  This is done through </a:t>
            </a:r>
            <a:r>
              <a:rPr lang="en-US" altLang="en-US" sz="1200" dirty="0"/>
              <a:t>rapid identification, isolation, treatment, and clinical management of cases and follow-up of contacts of cases</a:t>
            </a:r>
          </a:p>
          <a:p>
            <a:pPr eaLnBrk="1" hangingPunct="1">
              <a:buFontTx/>
              <a:buChar char="•"/>
            </a:pPr>
            <a:endParaRPr lang="en-US" altLang="en-US" sz="1200" dirty="0"/>
          </a:p>
          <a:p>
            <a:pPr eaLnBrk="1" hangingPunct="1">
              <a:buFontTx/>
              <a:buChar char="•"/>
            </a:pPr>
            <a:r>
              <a:rPr lang="en-US" altLang="en-US" sz="1200" dirty="0"/>
              <a:t>To work</a:t>
            </a:r>
            <a:r>
              <a:rPr lang="en-US" altLang="en-US" sz="1200" baseline="0" dirty="0"/>
              <a:t> closely with animal health authorities to reduce further spread of novel influenza virus infection in animals by identifying exposure sources and implementing control measures.  </a:t>
            </a:r>
          </a:p>
          <a:p>
            <a:pPr eaLnBrk="1" hangingPunct="1">
              <a:buFontTx/>
              <a:buChar char="•"/>
            </a:pPr>
            <a:endParaRPr lang="en-US" altLang="en-US" sz="1200" dirty="0"/>
          </a:p>
          <a:p>
            <a:pPr eaLnBrk="1" hangingPunct="1">
              <a:buFontTx/>
              <a:buChar char="•"/>
            </a:pPr>
            <a:r>
              <a:rPr lang="en-US" altLang="en-US" sz="1200" dirty="0"/>
              <a:t>To determine if the case or case clusters being investigated suggest an increased threat of human-to-human transmission, which may signal the beginning of a potential pandemic</a:t>
            </a:r>
          </a:p>
          <a:p>
            <a:pPr eaLnBrk="1" hangingPunct="1"/>
            <a:endParaRPr lang="en-GB" altLang="en-US" dirty="0"/>
          </a:p>
          <a:p>
            <a:endParaRPr lang="en-US" dirty="0"/>
          </a:p>
        </p:txBody>
      </p:sp>
      <p:sp>
        <p:nvSpPr>
          <p:cNvPr id="4" name="Slide Number Placeholder 3"/>
          <p:cNvSpPr>
            <a:spLocks noGrp="1"/>
          </p:cNvSpPr>
          <p:nvPr>
            <p:ph type="sldNum" sz="quarter" idx="10"/>
          </p:nvPr>
        </p:nvSpPr>
        <p:spPr/>
        <p:txBody>
          <a:bodyPr/>
          <a:lstStyle/>
          <a:p>
            <a:fld id="{CFFD42C0-7943-494E-B8BD-92EE9084E6F0}" type="slidenum">
              <a:rPr lang="en-US" smtClean="0"/>
              <a:t>4</a:t>
            </a:fld>
            <a:endParaRPr lang="en-US"/>
          </a:p>
        </p:txBody>
      </p:sp>
    </p:spTree>
    <p:extLst>
      <p:ext uri="{BB962C8B-B14F-4D97-AF65-F5344CB8AC3E}">
        <p14:creationId xmlns:p14="http://schemas.microsoft.com/office/powerpoint/2010/main" val="64329409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sz="1000" dirty="0"/>
              <a:t>When trigger cases are identified, they should be immediately investigated for the possibility of a novel influenza A virus.</a:t>
            </a:r>
          </a:p>
          <a:p>
            <a:pPr eaLnBrk="1" hangingPunct="1"/>
            <a:endParaRPr lang="en-US" altLang="en-US" sz="1000" dirty="0"/>
          </a:p>
          <a:p>
            <a:pPr eaLnBrk="1" hangingPunct="1"/>
            <a:r>
              <a:rPr lang="en-US" altLang="en-US" sz="1000" dirty="0"/>
              <a:t>As mentioned earlier, clusters are defined as: </a:t>
            </a:r>
          </a:p>
          <a:p>
            <a:pPr marL="136252" lvl="1" indent="136252">
              <a:buFontTx/>
              <a:buChar char="•"/>
            </a:pPr>
            <a:r>
              <a:rPr lang="en-US" altLang="en-US" sz="1000" dirty="0"/>
              <a:t>Two or more persons (one of which has moderate-to-severe acute respiratory illness, or who died of an acute respiratory illness) ), that is not explained by another diagnosis, with onset of illness within two weeks of each other</a:t>
            </a:r>
          </a:p>
          <a:p>
            <a:pPr marL="136252" lvl="1" indent="136252"/>
            <a:endParaRPr lang="en-US" altLang="en-US" sz="1000" dirty="0"/>
          </a:p>
          <a:p>
            <a:pPr marL="136252" lvl="1" indent="136252"/>
            <a:r>
              <a:rPr lang="en-US" altLang="en-US" sz="1000" dirty="0"/>
              <a:t>AND</a:t>
            </a:r>
          </a:p>
          <a:p>
            <a:pPr marL="136252" lvl="1" indent="136252"/>
            <a:endParaRPr lang="en-US" altLang="en-US" sz="1000" dirty="0"/>
          </a:p>
          <a:p>
            <a:pPr marL="136252" lvl="1" indent="136252">
              <a:buFontTx/>
              <a:buChar char="•"/>
            </a:pPr>
            <a:r>
              <a:rPr lang="en-US" altLang="en-US" sz="1000" dirty="0"/>
              <a:t>With a history strongly suggesting potential exposure to a novel influenza virus. </a:t>
            </a:r>
          </a:p>
          <a:p>
            <a:pPr marL="136252" lvl="1" indent="0">
              <a:buFontTx/>
              <a:buNone/>
            </a:pPr>
            <a:endParaRPr lang="en-US" altLang="en-US" sz="1000" dirty="0"/>
          </a:p>
          <a:p>
            <a:pPr marL="136252" lvl="1" indent="0">
              <a:buFontTx/>
              <a:buNone/>
            </a:pPr>
            <a:r>
              <a:rPr lang="en-US" altLang="en-US" sz="1000" dirty="0"/>
              <a:t>Photo: https://phil.cdc.gov/phil/details.asp  Image ID# 20576</a:t>
            </a:r>
          </a:p>
          <a:p>
            <a:endParaRPr lang="en-US" dirty="0"/>
          </a:p>
        </p:txBody>
      </p:sp>
      <p:sp>
        <p:nvSpPr>
          <p:cNvPr id="4" name="Slide Number Placeholder 3"/>
          <p:cNvSpPr>
            <a:spLocks noGrp="1"/>
          </p:cNvSpPr>
          <p:nvPr>
            <p:ph type="sldNum" sz="quarter" idx="10"/>
          </p:nvPr>
        </p:nvSpPr>
        <p:spPr/>
        <p:txBody>
          <a:bodyPr/>
          <a:lstStyle/>
          <a:p>
            <a:fld id="{CFFD42C0-7943-494E-B8BD-92EE9084E6F0}" type="slidenum">
              <a:rPr lang="en-US" smtClean="0"/>
              <a:t>39</a:t>
            </a:fld>
            <a:endParaRPr lang="en-US"/>
          </a:p>
        </p:txBody>
      </p:sp>
    </p:spTree>
    <p:extLst>
      <p:ext uri="{BB962C8B-B14F-4D97-AF65-F5344CB8AC3E}">
        <p14:creationId xmlns:p14="http://schemas.microsoft.com/office/powerpoint/2010/main" val="2513859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Human to human transmission should be evaluated in early clusters of novel influenza virus infection.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If human-to-human transmission is suspected, immediate collection of specimens for detailed genetic and antigenic characterization by a designated WHO Reference Laboratory is essential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The WHO should be notified if an investigation indicates that human-to-human transmission may be occurring</a:t>
            </a:r>
          </a:p>
          <a:p>
            <a:endParaRPr lang="en-US" dirty="0"/>
          </a:p>
        </p:txBody>
      </p:sp>
      <p:sp>
        <p:nvSpPr>
          <p:cNvPr id="4" name="Slide Number Placeholder 3"/>
          <p:cNvSpPr>
            <a:spLocks noGrp="1"/>
          </p:cNvSpPr>
          <p:nvPr>
            <p:ph type="sldNum" sz="quarter" idx="10"/>
          </p:nvPr>
        </p:nvSpPr>
        <p:spPr/>
        <p:txBody>
          <a:bodyPr/>
          <a:lstStyle/>
          <a:p>
            <a:fld id="{CFFD42C0-7943-494E-B8BD-92EE9084E6F0}" type="slidenum">
              <a:rPr lang="en-US" smtClean="0"/>
              <a:t>40</a:t>
            </a:fld>
            <a:endParaRPr lang="en-US"/>
          </a:p>
        </p:txBody>
      </p:sp>
    </p:spTree>
    <p:extLst>
      <p:ext uri="{BB962C8B-B14F-4D97-AF65-F5344CB8AC3E}">
        <p14:creationId xmlns:p14="http://schemas.microsoft.com/office/powerpoint/2010/main" val="4385897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sz="1200" dirty="0"/>
              <a:t>Possible human-to-human novel</a:t>
            </a:r>
            <a:r>
              <a:rPr lang="en-US" altLang="en-US" sz="1200" baseline="0" dirty="0"/>
              <a:t> influenza virus</a:t>
            </a:r>
            <a:r>
              <a:rPr lang="en-US" altLang="en-US" sz="1200" dirty="0"/>
              <a:t> transmission should be considered for: </a:t>
            </a:r>
          </a:p>
          <a:p>
            <a:pPr eaLnBrk="1" hangingPunct="1"/>
            <a:endParaRPr lang="en-US" altLang="en-US" sz="1200" dirty="0"/>
          </a:p>
          <a:p>
            <a:pPr eaLnBrk="1" hangingPunct="1">
              <a:buFontTx/>
              <a:buChar char="•"/>
            </a:pPr>
            <a:r>
              <a:rPr lang="en-US" altLang="en-US" sz="1200" dirty="0"/>
              <a:t>Well documented exposure to a confirmed</a:t>
            </a:r>
            <a:r>
              <a:rPr lang="en-US" altLang="en-US" sz="1200" baseline="0" dirty="0"/>
              <a:t> or suspect/</a:t>
            </a:r>
            <a:r>
              <a:rPr lang="en-US" altLang="en-US" sz="1200" dirty="0"/>
              <a:t>probable</a:t>
            </a:r>
            <a:r>
              <a:rPr lang="en-US" altLang="en-US" sz="1200" baseline="0" dirty="0"/>
              <a:t> </a:t>
            </a:r>
            <a:r>
              <a:rPr lang="en-US" altLang="en-US" sz="1200" dirty="0"/>
              <a:t>case, </a:t>
            </a:r>
            <a:r>
              <a:rPr lang="en-US" altLang="en-US" sz="1200" i="1" dirty="0"/>
              <a:t>AND</a:t>
            </a:r>
          </a:p>
          <a:p>
            <a:pPr eaLnBrk="1" hangingPunct="1">
              <a:buFontTx/>
              <a:buChar char="•"/>
            </a:pPr>
            <a:endParaRPr lang="en-US" altLang="en-US" sz="1200" i="1" dirty="0">
              <a:solidFill>
                <a:srgbClr val="FFFF00"/>
              </a:solidFill>
            </a:endParaRPr>
          </a:p>
          <a:p>
            <a:pPr eaLnBrk="1" hangingPunct="1">
              <a:buFontTx/>
              <a:buChar char="•"/>
            </a:pPr>
            <a:r>
              <a:rPr lang="en-US" altLang="en-US" sz="1200" dirty="0"/>
              <a:t>The time interval between contact with a suspected/probable</a:t>
            </a:r>
            <a:r>
              <a:rPr lang="en-US" altLang="en-US" sz="1200" baseline="0" dirty="0"/>
              <a:t> </a:t>
            </a:r>
            <a:r>
              <a:rPr lang="en-US" altLang="en-US" sz="1200" dirty="0"/>
              <a:t>or confirmed novel</a:t>
            </a:r>
            <a:r>
              <a:rPr lang="en-US" altLang="en-US" sz="1200" baseline="0" dirty="0"/>
              <a:t> influenza virus</a:t>
            </a:r>
            <a:r>
              <a:rPr lang="en-US" altLang="en-US" sz="1200" dirty="0"/>
              <a:t> case and illness onset is 14 days or less, </a:t>
            </a:r>
            <a:r>
              <a:rPr lang="en-US" altLang="en-US" sz="1200" i="1" dirty="0"/>
              <a:t>AND</a:t>
            </a:r>
          </a:p>
          <a:p>
            <a:pPr eaLnBrk="1" hangingPunct="1">
              <a:buFontTx/>
              <a:buChar char="•"/>
            </a:pPr>
            <a:endParaRPr lang="en-US" altLang="en-US" sz="1200" i="1" dirty="0">
              <a:solidFill>
                <a:srgbClr val="FFFF00"/>
              </a:solidFill>
            </a:endParaRPr>
          </a:p>
          <a:p>
            <a:pPr eaLnBrk="1" hangingPunct="1">
              <a:buFontTx/>
              <a:buChar char="•"/>
            </a:pPr>
            <a:r>
              <a:rPr lang="en-US" altLang="en-US" sz="1200" dirty="0"/>
              <a:t> Documented absence of an alternative source of exposure such as exposures to potentially infected animals, or animal products, (such as feathers, droppings, fertilizers made from fresh bird droppings), visits to live poultry markets, agricultural</a:t>
            </a:r>
            <a:r>
              <a:rPr lang="en-US" altLang="en-US" sz="1200" baseline="0" dirty="0"/>
              <a:t> fairs,</a:t>
            </a:r>
            <a:r>
              <a:rPr lang="en-US" altLang="en-US" sz="1200" dirty="0"/>
              <a:t> or exposure to contaminated environments, or to laboratory specimens) or</a:t>
            </a:r>
            <a:r>
              <a:rPr lang="en-US" altLang="en-US" sz="1200" baseline="0" dirty="0"/>
              <a:t> travel to a place where an outbreak is ongoing</a:t>
            </a:r>
            <a:r>
              <a:rPr lang="en-US" altLang="en-US" sz="1200" dirty="0"/>
              <a:t>. </a:t>
            </a:r>
            <a:endParaRPr lang="en-US" altLang="en-US" sz="1200" dirty="0">
              <a:solidFill>
                <a:srgbClr val="FFFF00"/>
              </a:solidFill>
            </a:endParaRPr>
          </a:p>
          <a:p>
            <a:pPr eaLnBrk="1" hangingPunct="1"/>
            <a:endParaRPr lang="en-US" altLang="en-US" sz="1200" dirty="0"/>
          </a:p>
          <a:p>
            <a:endParaRPr lang="en-US" dirty="0"/>
          </a:p>
        </p:txBody>
      </p:sp>
      <p:sp>
        <p:nvSpPr>
          <p:cNvPr id="4" name="Slide Number Placeholder 3"/>
          <p:cNvSpPr>
            <a:spLocks noGrp="1"/>
          </p:cNvSpPr>
          <p:nvPr>
            <p:ph type="sldNum" sz="quarter" idx="10"/>
          </p:nvPr>
        </p:nvSpPr>
        <p:spPr/>
        <p:txBody>
          <a:bodyPr/>
          <a:lstStyle/>
          <a:p>
            <a:fld id="{CFFD42C0-7943-494E-B8BD-92EE9084E6F0}" type="slidenum">
              <a:rPr lang="en-US" smtClean="0"/>
              <a:t>41</a:t>
            </a:fld>
            <a:endParaRPr lang="en-US"/>
          </a:p>
        </p:txBody>
      </p:sp>
    </p:spTree>
    <p:extLst>
      <p:ext uri="{BB962C8B-B14F-4D97-AF65-F5344CB8AC3E}">
        <p14:creationId xmlns:p14="http://schemas.microsoft.com/office/powerpoint/2010/main" val="181111273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9999" eaLnBrk="0" hangingPunct="0">
              <a:defRPr sz="1000" b="1">
                <a:solidFill>
                  <a:schemeClr val="tx1"/>
                </a:solidFill>
                <a:latin typeface="Arial" pitchFamily="34" charset="0"/>
                <a:cs typeface="Arial" pitchFamily="34" charset="0"/>
              </a:defRPr>
            </a:lvl1pPr>
            <a:lvl2pPr marL="741464" indent="-285179" defTabSz="929999" eaLnBrk="0" hangingPunct="0">
              <a:defRPr sz="1000" b="1">
                <a:solidFill>
                  <a:schemeClr val="tx1"/>
                </a:solidFill>
                <a:latin typeface="Arial" pitchFamily="34" charset="0"/>
                <a:cs typeface="Arial" pitchFamily="34" charset="0"/>
              </a:defRPr>
            </a:lvl2pPr>
            <a:lvl3pPr marL="1140714" indent="-228143" defTabSz="929999" eaLnBrk="0" hangingPunct="0">
              <a:defRPr sz="1000" b="1">
                <a:solidFill>
                  <a:schemeClr val="tx1"/>
                </a:solidFill>
                <a:latin typeface="Arial" pitchFamily="34" charset="0"/>
                <a:cs typeface="Arial" pitchFamily="34" charset="0"/>
              </a:defRPr>
            </a:lvl3pPr>
            <a:lvl4pPr marL="1597000" indent="-228143" defTabSz="929999" eaLnBrk="0" hangingPunct="0">
              <a:defRPr sz="1000" b="1">
                <a:solidFill>
                  <a:schemeClr val="tx1"/>
                </a:solidFill>
                <a:latin typeface="Arial" pitchFamily="34" charset="0"/>
                <a:cs typeface="Arial" pitchFamily="34" charset="0"/>
              </a:defRPr>
            </a:lvl4pPr>
            <a:lvl5pPr marL="2053285" indent="-228143" defTabSz="929999" eaLnBrk="0" hangingPunct="0">
              <a:defRPr sz="1000" b="1">
                <a:solidFill>
                  <a:schemeClr val="tx1"/>
                </a:solidFill>
                <a:latin typeface="Arial" pitchFamily="34" charset="0"/>
                <a:cs typeface="Arial" pitchFamily="34" charset="0"/>
              </a:defRPr>
            </a:lvl5pPr>
            <a:lvl6pPr marL="2509571" indent="-228143" defTabSz="929999" eaLnBrk="0" fontAlgn="base" hangingPunct="0">
              <a:spcBef>
                <a:spcPct val="20000"/>
              </a:spcBef>
              <a:spcAft>
                <a:spcPct val="0"/>
              </a:spcAft>
              <a:buChar char="•"/>
              <a:defRPr sz="1000" b="1">
                <a:solidFill>
                  <a:schemeClr val="tx1"/>
                </a:solidFill>
                <a:latin typeface="Arial" pitchFamily="34" charset="0"/>
                <a:cs typeface="Arial" pitchFamily="34" charset="0"/>
              </a:defRPr>
            </a:lvl6pPr>
            <a:lvl7pPr marL="2965856" indent="-228143" defTabSz="929999" eaLnBrk="0" fontAlgn="base" hangingPunct="0">
              <a:spcBef>
                <a:spcPct val="20000"/>
              </a:spcBef>
              <a:spcAft>
                <a:spcPct val="0"/>
              </a:spcAft>
              <a:buChar char="•"/>
              <a:defRPr sz="1000" b="1">
                <a:solidFill>
                  <a:schemeClr val="tx1"/>
                </a:solidFill>
                <a:latin typeface="Arial" pitchFamily="34" charset="0"/>
                <a:cs typeface="Arial" pitchFamily="34" charset="0"/>
              </a:defRPr>
            </a:lvl7pPr>
            <a:lvl8pPr marL="3422142" indent="-228143" defTabSz="929999" eaLnBrk="0" fontAlgn="base" hangingPunct="0">
              <a:spcBef>
                <a:spcPct val="20000"/>
              </a:spcBef>
              <a:spcAft>
                <a:spcPct val="0"/>
              </a:spcAft>
              <a:buChar char="•"/>
              <a:defRPr sz="1000" b="1">
                <a:solidFill>
                  <a:schemeClr val="tx1"/>
                </a:solidFill>
                <a:latin typeface="Arial" pitchFamily="34" charset="0"/>
                <a:cs typeface="Arial" pitchFamily="34" charset="0"/>
              </a:defRPr>
            </a:lvl8pPr>
            <a:lvl9pPr marL="3878428" indent="-228143" defTabSz="929999" eaLnBrk="0" fontAlgn="base" hangingPunct="0">
              <a:spcBef>
                <a:spcPct val="20000"/>
              </a:spcBef>
              <a:spcAft>
                <a:spcPct val="0"/>
              </a:spcAft>
              <a:buChar char="•"/>
              <a:defRPr sz="1000" b="1">
                <a:solidFill>
                  <a:schemeClr val="tx1"/>
                </a:solidFill>
                <a:latin typeface="Arial" pitchFamily="34" charset="0"/>
                <a:cs typeface="Arial" pitchFamily="34" charset="0"/>
              </a:defRPr>
            </a:lvl9pPr>
          </a:lstStyle>
          <a:p>
            <a:pPr eaLnBrk="1" hangingPunct="1"/>
            <a:fld id="{148F9048-9B2B-4B31-8C16-3A891AA745C0}" type="slidenum">
              <a:rPr lang="en-US" altLang="en-US" sz="1200" b="0"/>
              <a:pPr eaLnBrk="1" hangingPunct="1"/>
              <a:t>42</a:t>
            </a:fld>
            <a:endParaRPr lang="en-US" altLang="en-US" sz="1200" b="0"/>
          </a:p>
        </p:txBody>
      </p:sp>
      <p:sp>
        <p:nvSpPr>
          <p:cNvPr id="164867" name="Rectangle 2"/>
          <p:cNvSpPr>
            <a:spLocks noGrp="1" noRot="1" noChangeAspect="1" noChangeArrowheads="1" noTextEdit="1"/>
          </p:cNvSpPr>
          <p:nvPr>
            <p:ph type="sldImg"/>
          </p:nvPr>
        </p:nvSpPr>
        <p:spPr>
          <a:ln/>
        </p:spPr>
      </p:sp>
      <p:sp>
        <p:nvSpPr>
          <p:cNvPr id="164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Once a case of novel influenza is identified and interviewed, contact tracing is an important next step of the rapid response process.  </a:t>
            </a:r>
          </a:p>
          <a:p>
            <a:pPr eaLnBrk="1" hangingPunct="1"/>
            <a:endParaRPr lang="en-US" altLang="en-US" dirty="0"/>
          </a:p>
          <a:p>
            <a:pPr eaLnBrk="1" hangingPunct="1"/>
            <a:r>
              <a:rPr lang="en-US" altLang="en-US" dirty="0"/>
              <a:t>Contact tracing can be defined as the identification and diagnosis of persons who may have been in close contact with an infected individual during the infectious period or in close contact with the same animal/environmental exposure(s) as the case.</a:t>
            </a:r>
          </a:p>
          <a:p>
            <a:pPr eaLnBrk="1" hangingPunct="1"/>
            <a:endParaRPr lang="en-US" altLang="en-US" dirty="0"/>
          </a:p>
          <a:p>
            <a:pPr eaLnBrk="1" hangingPunct="1"/>
            <a:r>
              <a:rPr lang="en-US" altLang="en-US" b="1" dirty="0"/>
              <a:t>Image: I</a:t>
            </a:r>
            <a:r>
              <a:rPr lang="en-US" sz="1200" b="1" i="0" kern="1200" dirty="0">
                <a:solidFill>
                  <a:schemeClr val="tx1"/>
                </a:solidFill>
                <a:effectLst/>
                <a:latin typeface="+mn-lt"/>
                <a:ea typeface="+mn-ea"/>
                <a:cs typeface="+mn-cs"/>
              </a:rPr>
              <a:t>con by </a:t>
            </a:r>
            <a:r>
              <a:rPr lang="en-US" sz="1200" b="1" i="0" kern="1200" dirty="0" err="1">
                <a:solidFill>
                  <a:schemeClr val="tx1"/>
                </a:solidFill>
                <a:effectLst/>
                <a:latin typeface="+mn-lt"/>
                <a:ea typeface="+mn-ea"/>
                <a:cs typeface="+mn-cs"/>
              </a:rPr>
              <a:t>Eliricon</a:t>
            </a:r>
            <a:r>
              <a:rPr lang="en-US" sz="1200" b="1" i="0" kern="1200" dirty="0">
                <a:solidFill>
                  <a:schemeClr val="tx1"/>
                </a:solidFill>
                <a:effectLst/>
                <a:latin typeface="+mn-lt"/>
                <a:ea typeface="+mn-ea"/>
                <a:cs typeface="+mn-cs"/>
              </a:rPr>
              <a:t>, from thenounproject.com (attribution required)</a:t>
            </a:r>
            <a:endParaRPr lang="en-US" altLang="en-US" b="1" dirty="0"/>
          </a:p>
          <a:p>
            <a:pPr eaLnBrk="1" hangingPunct="1"/>
            <a:endParaRPr lang="en-US" altLang="en-US" dirty="0"/>
          </a:p>
        </p:txBody>
      </p:sp>
    </p:spTree>
    <p:extLst>
      <p:ext uri="{BB962C8B-B14F-4D97-AF65-F5344CB8AC3E}">
        <p14:creationId xmlns:p14="http://schemas.microsoft.com/office/powerpoint/2010/main" val="410747023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9999" eaLnBrk="0" hangingPunct="0">
              <a:defRPr sz="1000" b="1">
                <a:solidFill>
                  <a:schemeClr val="tx1"/>
                </a:solidFill>
                <a:latin typeface="Arial" pitchFamily="34" charset="0"/>
                <a:cs typeface="Arial" pitchFamily="34" charset="0"/>
              </a:defRPr>
            </a:lvl1pPr>
            <a:lvl2pPr marL="741464" indent="-285179" defTabSz="929999" eaLnBrk="0" hangingPunct="0">
              <a:defRPr sz="1000" b="1">
                <a:solidFill>
                  <a:schemeClr val="tx1"/>
                </a:solidFill>
                <a:latin typeface="Arial" pitchFamily="34" charset="0"/>
                <a:cs typeface="Arial" pitchFamily="34" charset="0"/>
              </a:defRPr>
            </a:lvl2pPr>
            <a:lvl3pPr marL="1140714" indent="-228143" defTabSz="929999" eaLnBrk="0" hangingPunct="0">
              <a:defRPr sz="1000" b="1">
                <a:solidFill>
                  <a:schemeClr val="tx1"/>
                </a:solidFill>
                <a:latin typeface="Arial" pitchFamily="34" charset="0"/>
                <a:cs typeface="Arial" pitchFamily="34" charset="0"/>
              </a:defRPr>
            </a:lvl3pPr>
            <a:lvl4pPr marL="1597000" indent="-228143" defTabSz="929999" eaLnBrk="0" hangingPunct="0">
              <a:defRPr sz="1000" b="1">
                <a:solidFill>
                  <a:schemeClr val="tx1"/>
                </a:solidFill>
                <a:latin typeface="Arial" pitchFamily="34" charset="0"/>
                <a:cs typeface="Arial" pitchFamily="34" charset="0"/>
              </a:defRPr>
            </a:lvl4pPr>
            <a:lvl5pPr marL="2053285" indent="-228143" defTabSz="929999" eaLnBrk="0" hangingPunct="0">
              <a:defRPr sz="1000" b="1">
                <a:solidFill>
                  <a:schemeClr val="tx1"/>
                </a:solidFill>
                <a:latin typeface="Arial" pitchFamily="34" charset="0"/>
                <a:cs typeface="Arial" pitchFamily="34" charset="0"/>
              </a:defRPr>
            </a:lvl5pPr>
            <a:lvl6pPr marL="2509571" indent="-228143" defTabSz="929999" eaLnBrk="0" fontAlgn="base" hangingPunct="0">
              <a:spcBef>
                <a:spcPct val="20000"/>
              </a:spcBef>
              <a:spcAft>
                <a:spcPct val="0"/>
              </a:spcAft>
              <a:buChar char="•"/>
              <a:defRPr sz="1000" b="1">
                <a:solidFill>
                  <a:schemeClr val="tx1"/>
                </a:solidFill>
                <a:latin typeface="Arial" pitchFamily="34" charset="0"/>
                <a:cs typeface="Arial" pitchFamily="34" charset="0"/>
              </a:defRPr>
            </a:lvl6pPr>
            <a:lvl7pPr marL="2965856" indent="-228143" defTabSz="929999" eaLnBrk="0" fontAlgn="base" hangingPunct="0">
              <a:spcBef>
                <a:spcPct val="20000"/>
              </a:spcBef>
              <a:spcAft>
                <a:spcPct val="0"/>
              </a:spcAft>
              <a:buChar char="•"/>
              <a:defRPr sz="1000" b="1">
                <a:solidFill>
                  <a:schemeClr val="tx1"/>
                </a:solidFill>
                <a:latin typeface="Arial" pitchFamily="34" charset="0"/>
                <a:cs typeface="Arial" pitchFamily="34" charset="0"/>
              </a:defRPr>
            </a:lvl7pPr>
            <a:lvl8pPr marL="3422142" indent="-228143" defTabSz="929999" eaLnBrk="0" fontAlgn="base" hangingPunct="0">
              <a:spcBef>
                <a:spcPct val="20000"/>
              </a:spcBef>
              <a:spcAft>
                <a:spcPct val="0"/>
              </a:spcAft>
              <a:buChar char="•"/>
              <a:defRPr sz="1000" b="1">
                <a:solidFill>
                  <a:schemeClr val="tx1"/>
                </a:solidFill>
                <a:latin typeface="Arial" pitchFamily="34" charset="0"/>
                <a:cs typeface="Arial" pitchFamily="34" charset="0"/>
              </a:defRPr>
            </a:lvl8pPr>
            <a:lvl9pPr marL="3878428" indent="-228143" defTabSz="929999" eaLnBrk="0" fontAlgn="base" hangingPunct="0">
              <a:spcBef>
                <a:spcPct val="20000"/>
              </a:spcBef>
              <a:spcAft>
                <a:spcPct val="0"/>
              </a:spcAft>
              <a:buChar char="•"/>
              <a:defRPr sz="1000" b="1">
                <a:solidFill>
                  <a:schemeClr val="tx1"/>
                </a:solidFill>
                <a:latin typeface="Arial" pitchFamily="34" charset="0"/>
                <a:cs typeface="Arial" pitchFamily="34" charset="0"/>
              </a:defRPr>
            </a:lvl9pPr>
          </a:lstStyle>
          <a:p>
            <a:pPr eaLnBrk="1" hangingPunct="1"/>
            <a:fld id="{4D505E69-E672-4E0F-8054-556AE765BFBE}" type="slidenum">
              <a:rPr lang="en-US" altLang="en-US" sz="1200" b="0"/>
              <a:pPr eaLnBrk="1" hangingPunct="1"/>
              <a:t>43</a:t>
            </a:fld>
            <a:endParaRPr lang="en-US" altLang="en-US" sz="1200" b="0"/>
          </a:p>
        </p:txBody>
      </p:sp>
      <p:sp>
        <p:nvSpPr>
          <p:cNvPr id="165891" name="Rectangle 2"/>
          <p:cNvSpPr>
            <a:spLocks noGrp="1" noRot="1" noChangeAspect="1" noChangeArrowheads="1" noTextEdit="1"/>
          </p:cNvSpPr>
          <p:nvPr>
            <p:ph type="sldImg"/>
          </p:nvPr>
        </p:nvSpPr>
        <p:spPr>
          <a:ln/>
        </p:spPr>
      </p:sp>
      <p:sp>
        <p:nvSpPr>
          <p:cNvPr id="165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000" dirty="0"/>
              <a:t>The purpose of contact tracing is to:</a:t>
            </a:r>
          </a:p>
          <a:p>
            <a:pPr eaLnBrk="1" hangingPunct="1"/>
            <a:endParaRPr lang="en-US" altLang="en-US" sz="1000" dirty="0"/>
          </a:p>
          <a:p>
            <a:pPr eaLnBrk="1" hangingPunct="1">
              <a:buFontTx/>
              <a:buChar char="•"/>
            </a:pPr>
            <a:r>
              <a:rPr lang="en-US" altLang="en-US" sz="1000" dirty="0"/>
              <a:t> Find new potential</a:t>
            </a:r>
            <a:r>
              <a:rPr lang="en-US" altLang="en-US" sz="1000" baseline="0" dirty="0"/>
              <a:t> cases of novel influenza virus infection</a:t>
            </a:r>
            <a:endParaRPr lang="en-US" altLang="en-US" sz="1000" dirty="0"/>
          </a:p>
          <a:p>
            <a:pPr eaLnBrk="1" hangingPunct="1">
              <a:buFontTx/>
              <a:buChar char="•"/>
            </a:pPr>
            <a:r>
              <a:rPr lang="en-US" altLang="en-US" sz="1000" dirty="0"/>
              <a:t> Provide targeted interventions to decrease risk of illness complications and interrupt further transmission. This may include active surveillance for disease, monitoring contacts</a:t>
            </a:r>
            <a:r>
              <a:rPr lang="en-US" altLang="en-US" sz="1000" baseline="0" dirty="0"/>
              <a:t> for symptoms of novel influenza virus infection, </a:t>
            </a:r>
            <a:r>
              <a:rPr lang="en-US" altLang="en-US" sz="1000" dirty="0"/>
              <a:t>providing</a:t>
            </a:r>
            <a:r>
              <a:rPr lang="en-US" altLang="en-US" sz="1000" baseline="0" dirty="0"/>
              <a:t> early empiric antiviral treatment to ill persons</a:t>
            </a:r>
            <a:r>
              <a:rPr lang="en-US" altLang="en-US" sz="1000" dirty="0"/>
              <a:t>, collection of specimens from ill</a:t>
            </a:r>
            <a:r>
              <a:rPr lang="en-US" altLang="en-US" sz="1000" baseline="0" dirty="0"/>
              <a:t> persons</a:t>
            </a:r>
            <a:r>
              <a:rPr lang="en-US" altLang="en-US" sz="1000" dirty="0"/>
              <a:t> for novel</a:t>
            </a:r>
            <a:r>
              <a:rPr lang="en-US" altLang="en-US" sz="1000" baseline="0" dirty="0"/>
              <a:t> influenza virus testing</a:t>
            </a:r>
            <a:r>
              <a:rPr lang="en-US" altLang="en-US" sz="1000" dirty="0"/>
              <a:t>, and providing educational information on how novel</a:t>
            </a:r>
            <a:r>
              <a:rPr lang="en-US" altLang="en-US" sz="1000" baseline="0" dirty="0"/>
              <a:t> influenza</a:t>
            </a:r>
            <a:r>
              <a:rPr lang="en-US" altLang="en-US" sz="1000" dirty="0"/>
              <a:t> virus infection is spread. </a:t>
            </a:r>
          </a:p>
          <a:p>
            <a:pPr eaLnBrk="1" hangingPunct="1">
              <a:buFontTx/>
              <a:buChar char="•"/>
            </a:pPr>
            <a:r>
              <a:rPr lang="en-US" altLang="en-US" sz="1000" baseline="0" dirty="0"/>
              <a:t> Contact tracing should continue for cases as long as new cases are occurring. Contact tracing should occur among confirmed cases. Whether there is contact tracing for suspected or probable cases depends on local resources and where in the outbreak tracing is occurring. For example, during the beginning of an outbreak, a more aggressive approach may be taken to find contacts of all confirmed, probable, and suspect cases. And then, later on, this strategy could be relaxed to trace contacts of confirmed cases only – in order to spare resources. </a:t>
            </a:r>
            <a:endParaRPr lang="en-US" altLang="en-US" sz="1000" dirty="0"/>
          </a:p>
        </p:txBody>
      </p:sp>
    </p:spTree>
    <p:extLst>
      <p:ext uri="{BB962C8B-B14F-4D97-AF65-F5344CB8AC3E}">
        <p14:creationId xmlns:p14="http://schemas.microsoft.com/office/powerpoint/2010/main" val="213556140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9999" eaLnBrk="0" hangingPunct="0">
              <a:defRPr sz="1000" b="1">
                <a:solidFill>
                  <a:schemeClr val="tx1"/>
                </a:solidFill>
                <a:latin typeface="Arial" pitchFamily="34" charset="0"/>
                <a:cs typeface="Arial" pitchFamily="34" charset="0"/>
              </a:defRPr>
            </a:lvl1pPr>
            <a:lvl2pPr marL="741464" indent="-285179" defTabSz="929999" eaLnBrk="0" hangingPunct="0">
              <a:defRPr sz="1000" b="1">
                <a:solidFill>
                  <a:schemeClr val="tx1"/>
                </a:solidFill>
                <a:latin typeface="Arial" pitchFamily="34" charset="0"/>
                <a:cs typeface="Arial" pitchFamily="34" charset="0"/>
              </a:defRPr>
            </a:lvl2pPr>
            <a:lvl3pPr marL="1140714" indent="-228143" defTabSz="929999" eaLnBrk="0" hangingPunct="0">
              <a:defRPr sz="1000" b="1">
                <a:solidFill>
                  <a:schemeClr val="tx1"/>
                </a:solidFill>
                <a:latin typeface="Arial" pitchFamily="34" charset="0"/>
                <a:cs typeface="Arial" pitchFamily="34" charset="0"/>
              </a:defRPr>
            </a:lvl3pPr>
            <a:lvl4pPr marL="1597000" indent="-228143" defTabSz="929999" eaLnBrk="0" hangingPunct="0">
              <a:defRPr sz="1000" b="1">
                <a:solidFill>
                  <a:schemeClr val="tx1"/>
                </a:solidFill>
                <a:latin typeface="Arial" pitchFamily="34" charset="0"/>
                <a:cs typeface="Arial" pitchFamily="34" charset="0"/>
              </a:defRPr>
            </a:lvl4pPr>
            <a:lvl5pPr marL="2053285" indent="-228143" defTabSz="929999" eaLnBrk="0" hangingPunct="0">
              <a:defRPr sz="1000" b="1">
                <a:solidFill>
                  <a:schemeClr val="tx1"/>
                </a:solidFill>
                <a:latin typeface="Arial" pitchFamily="34" charset="0"/>
                <a:cs typeface="Arial" pitchFamily="34" charset="0"/>
              </a:defRPr>
            </a:lvl5pPr>
            <a:lvl6pPr marL="2509571" indent="-228143" defTabSz="929999" eaLnBrk="0" fontAlgn="base" hangingPunct="0">
              <a:spcBef>
                <a:spcPct val="20000"/>
              </a:spcBef>
              <a:spcAft>
                <a:spcPct val="0"/>
              </a:spcAft>
              <a:buChar char="•"/>
              <a:defRPr sz="1000" b="1">
                <a:solidFill>
                  <a:schemeClr val="tx1"/>
                </a:solidFill>
                <a:latin typeface="Arial" pitchFamily="34" charset="0"/>
                <a:cs typeface="Arial" pitchFamily="34" charset="0"/>
              </a:defRPr>
            </a:lvl6pPr>
            <a:lvl7pPr marL="2965856" indent="-228143" defTabSz="929999" eaLnBrk="0" fontAlgn="base" hangingPunct="0">
              <a:spcBef>
                <a:spcPct val="20000"/>
              </a:spcBef>
              <a:spcAft>
                <a:spcPct val="0"/>
              </a:spcAft>
              <a:buChar char="•"/>
              <a:defRPr sz="1000" b="1">
                <a:solidFill>
                  <a:schemeClr val="tx1"/>
                </a:solidFill>
                <a:latin typeface="Arial" pitchFamily="34" charset="0"/>
                <a:cs typeface="Arial" pitchFamily="34" charset="0"/>
              </a:defRPr>
            </a:lvl7pPr>
            <a:lvl8pPr marL="3422142" indent="-228143" defTabSz="929999" eaLnBrk="0" fontAlgn="base" hangingPunct="0">
              <a:spcBef>
                <a:spcPct val="20000"/>
              </a:spcBef>
              <a:spcAft>
                <a:spcPct val="0"/>
              </a:spcAft>
              <a:buChar char="•"/>
              <a:defRPr sz="1000" b="1">
                <a:solidFill>
                  <a:schemeClr val="tx1"/>
                </a:solidFill>
                <a:latin typeface="Arial" pitchFamily="34" charset="0"/>
                <a:cs typeface="Arial" pitchFamily="34" charset="0"/>
              </a:defRPr>
            </a:lvl8pPr>
            <a:lvl9pPr marL="3878428" indent="-228143" defTabSz="929999" eaLnBrk="0" fontAlgn="base" hangingPunct="0">
              <a:spcBef>
                <a:spcPct val="20000"/>
              </a:spcBef>
              <a:spcAft>
                <a:spcPct val="0"/>
              </a:spcAft>
              <a:buChar char="•"/>
              <a:defRPr sz="1000" b="1">
                <a:solidFill>
                  <a:schemeClr val="tx1"/>
                </a:solidFill>
                <a:latin typeface="Arial" pitchFamily="34" charset="0"/>
                <a:cs typeface="Arial" pitchFamily="34" charset="0"/>
              </a:defRPr>
            </a:lvl9pPr>
          </a:lstStyle>
          <a:p>
            <a:pPr eaLnBrk="1" hangingPunct="1"/>
            <a:fld id="{A8E0A254-4F3F-4345-8FF8-1D05FB899DB2}" type="slidenum">
              <a:rPr lang="en-US" altLang="en-US" sz="1200" b="0"/>
              <a:pPr eaLnBrk="1" hangingPunct="1"/>
              <a:t>44</a:t>
            </a:fld>
            <a:endParaRPr lang="en-US" altLang="en-US" sz="1200" b="0"/>
          </a:p>
        </p:txBody>
      </p:sp>
      <p:sp>
        <p:nvSpPr>
          <p:cNvPr id="166915" name="Rectangle 2"/>
          <p:cNvSpPr>
            <a:spLocks noGrp="1" noRot="1" noChangeAspect="1" noChangeArrowheads="1" noTextEdit="1"/>
          </p:cNvSpPr>
          <p:nvPr>
            <p:ph type="sldImg"/>
          </p:nvPr>
        </p:nvSpPr>
        <p:spPr>
          <a:ln/>
        </p:spPr>
      </p:sp>
      <p:sp>
        <p:nvSpPr>
          <p:cNvPr id="166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000" dirty="0"/>
              <a:t>To identify contacts of a</a:t>
            </a:r>
            <a:r>
              <a:rPr lang="en-US" altLang="en-US" sz="1000" baseline="0" dirty="0"/>
              <a:t> suspect/</a:t>
            </a:r>
            <a:r>
              <a:rPr lang="en-US" altLang="en-US" sz="1000" dirty="0"/>
              <a:t>probable or confirmed novel</a:t>
            </a:r>
            <a:r>
              <a:rPr lang="en-US" altLang="en-US" sz="1000" baseline="0" dirty="0"/>
              <a:t> influenza virus</a:t>
            </a:r>
            <a:r>
              <a:rPr lang="en-US" altLang="en-US" sz="1000" dirty="0"/>
              <a:t> case, there are several steps to follow:</a:t>
            </a:r>
          </a:p>
          <a:p>
            <a:pPr eaLnBrk="1" hangingPunct="1"/>
            <a:endParaRPr lang="en-US" altLang="en-US" sz="1000" dirty="0"/>
          </a:p>
          <a:p>
            <a:pPr eaLnBrk="1" hangingPunct="1">
              <a:buFontTx/>
              <a:buChar char="•"/>
            </a:pPr>
            <a:r>
              <a:rPr lang="en-US" altLang="en-US" sz="1000" dirty="0"/>
              <a:t>First, review the case-patient’s activities during the period one day before illness onset through 14 days after illness </a:t>
            </a:r>
          </a:p>
          <a:p>
            <a:pPr eaLnBrk="1" hangingPunct="1">
              <a:buFontTx/>
              <a:buChar char="•"/>
            </a:pPr>
            <a:endParaRPr lang="en-US" altLang="en-US" sz="1000" dirty="0"/>
          </a:p>
          <a:p>
            <a:pPr eaLnBrk="1" hangingPunct="1">
              <a:buFontTx/>
              <a:buChar char="•"/>
            </a:pPr>
            <a:r>
              <a:rPr lang="en-US" altLang="en-US" sz="1000" dirty="0"/>
              <a:t>Next, identify all possible close contacts during that period based on the patient’s activities and dates of activities</a:t>
            </a:r>
          </a:p>
          <a:p>
            <a:pPr eaLnBrk="1" hangingPunct="1">
              <a:buFontTx/>
              <a:buChar char="•"/>
            </a:pPr>
            <a:endParaRPr lang="en-US" altLang="en-US" sz="1000" dirty="0"/>
          </a:p>
          <a:p>
            <a:pPr eaLnBrk="1" hangingPunct="1">
              <a:buFontTx/>
              <a:buNone/>
            </a:pPr>
            <a:r>
              <a:rPr lang="en-US" altLang="en-US" sz="1000" dirty="0"/>
              <a:t>Close contacts can be defined as anyone who </a:t>
            </a:r>
            <a:r>
              <a:rPr lang="en-US" altLang="en-US" dirty="0">
                <a:solidFill>
                  <a:schemeClr val="tx1"/>
                </a:solidFill>
              </a:rPr>
              <a:t>provided care for the patient, including a health care worker or family member, or who had other similarly close physical contact</a:t>
            </a:r>
            <a:r>
              <a:rPr lang="en-US" altLang="en-US" baseline="0" dirty="0">
                <a:solidFill>
                  <a:schemeClr val="tx1"/>
                </a:solidFill>
              </a:rPr>
              <a:t> or</a:t>
            </a:r>
            <a:r>
              <a:rPr lang="en-US" altLang="en-US" dirty="0">
                <a:solidFill>
                  <a:schemeClr val="tx1"/>
                </a:solidFill>
              </a:rPr>
              <a:t> anyone who stayed at the same place (e.g. lived with, visited) as a probable or confirmed case while the case was symptomatic.</a:t>
            </a:r>
          </a:p>
          <a:p>
            <a:pPr eaLnBrk="1" hangingPunct="1">
              <a:buFontTx/>
              <a:buNone/>
            </a:pPr>
            <a:endParaRPr lang="en-US" altLang="en-US"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solidFill>
                  <a:schemeClr val="tx1"/>
                </a:solidFill>
              </a:rPr>
              <a:t>This may include direct contact with the patient or unprotected exposure within 2 meters (6 feet) of the patient.</a:t>
            </a:r>
          </a:p>
          <a:p>
            <a:pPr eaLnBrk="1" hangingPunct="1">
              <a:buFontTx/>
              <a:buNone/>
            </a:pPr>
            <a:endParaRPr lang="en-US" altLang="en-US" sz="1000" dirty="0"/>
          </a:p>
          <a:p>
            <a:pPr eaLnBrk="1" hangingPunct="1">
              <a:buFontTx/>
              <a:buChar char="•"/>
            </a:pPr>
            <a:r>
              <a:rPr lang="en-US" altLang="en-US" sz="1000" dirty="0"/>
              <a:t>You will also want to identify additional individuals with exposure to potential</a:t>
            </a:r>
            <a:r>
              <a:rPr lang="en-US" altLang="en-US" sz="1000" baseline="0" dirty="0"/>
              <a:t> source animals </a:t>
            </a:r>
            <a:r>
              <a:rPr lang="en-US" altLang="en-US" sz="1000" dirty="0"/>
              <a:t>or their environments or products.</a:t>
            </a:r>
          </a:p>
          <a:p>
            <a:pPr eaLnBrk="1" hangingPunct="1">
              <a:buFontTx/>
              <a:buChar char="•"/>
            </a:pPr>
            <a:endParaRPr lang="en-US" altLang="en-US" sz="1000" dirty="0"/>
          </a:p>
          <a:p>
            <a:pPr eaLnBrk="1" hangingPunct="1">
              <a:buFontTx/>
              <a:buChar char="•"/>
            </a:pPr>
            <a:r>
              <a:rPr lang="en-US" altLang="en-US" sz="1000" dirty="0"/>
              <a:t>Finally, verify all information collected. Verification of information should include multiple sources.</a:t>
            </a:r>
          </a:p>
          <a:p>
            <a:pPr eaLnBrk="1" hangingPunct="1"/>
            <a:endParaRPr lang="en-US" altLang="en-US" sz="1000" dirty="0"/>
          </a:p>
        </p:txBody>
      </p:sp>
    </p:spTree>
    <p:extLst>
      <p:ext uri="{BB962C8B-B14F-4D97-AF65-F5344CB8AC3E}">
        <p14:creationId xmlns:p14="http://schemas.microsoft.com/office/powerpoint/2010/main" val="263340670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9999" eaLnBrk="0" hangingPunct="0">
              <a:defRPr sz="1000" b="1">
                <a:solidFill>
                  <a:schemeClr val="tx1"/>
                </a:solidFill>
                <a:latin typeface="Arial" pitchFamily="34" charset="0"/>
                <a:cs typeface="Arial" pitchFamily="34" charset="0"/>
              </a:defRPr>
            </a:lvl1pPr>
            <a:lvl2pPr marL="741464" indent="-285179" defTabSz="929999" eaLnBrk="0" hangingPunct="0">
              <a:defRPr sz="1000" b="1">
                <a:solidFill>
                  <a:schemeClr val="tx1"/>
                </a:solidFill>
                <a:latin typeface="Arial" pitchFamily="34" charset="0"/>
                <a:cs typeface="Arial" pitchFamily="34" charset="0"/>
              </a:defRPr>
            </a:lvl2pPr>
            <a:lvl3pPr marL="1140714" indent="-228143" defTabSz="929999" eaLnBrk="0" hangingPunct="0">
              <a:defRPr sz="1000" b="1">
                <a:solidFill>
                  <a:schemeClr val="tx1"/>
                </a:solidFill>
                <a:latin typeface="Arial" pitchFamily="34" charset="0"/>
                <a:cs typeface="Arial" pitchFamily="34" charset="0"/>
              </a:defRPr>
            </a:lvl3pPr>
            <a:lvl4pPr marL="1597000" indent="-228143" defTabSz="929999" eaLnBrk="0" hangingPunct="0">
              <a:defRPr sz="1000" b="1">
                <a:solidFill>
                  <a:schemeClr val="tx1"/>
                </a:solidFill>
                <a:latin typeface="Arial" pitchFamily="34" charset="0"/>
                <a:cs typeface="Arial" pitchFamily="34" charset="0"/>
              </a:defRPr>
            </a:lvl4pPr>
            <a:lvl5pPr marL="2053285" indent="-228143" defTabSz="929999" eaLnBrk="0" hangingPunct="0">
              <a:defRPr sz="1000" b="1">
                <a:solidFill>
                  <a:schemeClr val="tx1"/>
                </a:solidFill>
                <a:latin typeface="Arial" pitchFamily="34" charset="0"/>
                <a:cs typeface="Arial" pitchFamily="34" charset="0"/>
              </a:defRPr>
            </a:lvl5pPr>
            <a:lvl6pPr marL="2509571" indent="-228143" defTabSz="929999" eaLnBrk="0" fontAlgn="base" hangingPunct="0">
              <a:spcBef>
                <a:spcPct val="20000"/>
              </a:spcBef>
              <a:spcAft>
                <a:spcPct val="0"/>
              </a:spcAft>
              <a:buChar char="•"/>
              <a:defRPr sz="1000" b="1">
                <a:solidFill>
                  <a:schemeClr val="tx1"/>
                </a:solidFill>
                <a:latin typeface="Arial" pitchFamily="34" charset="0"/>
                <a:cs typeface="Arial" pitchFamily="34" charset="0"/>
              </a:defRPr>
            </a:lvl6pPr>
            <a:lvl7pPr marL="2965856" indent="-228143" defTabSz="929999" eaLnBrk="0" fontAlgn="base" hangingPunct="0">
              <a:spcBef>
                <a:spcPct val="20000"/>
              </a:spcBef>
              <a:spcAft>
                <a:spcPct val="0"/>
              </a:spcAft>
              <a:buChar char="•"/>
              <a:defRPr sz="1000" b="1">
                <a:solidFill>
                  <a:schemeClr val="tx1"/>
                </a:solidFill>
                <a:latin typeface="Arial" pitchFamily="34" charset="0"/>
                <a:cs typeface="Arial" pitchFamily="34" charset="0"/>
              </a:defRPr>
            </a:lvl7pPr>
            <a:lvl8pPr marL="3422142" indent="-228143" defTabSz="929999" eaLnBrk="0" fontAlgn="base" hangingPunct="0">
              <a:spcBef>
                <a:spcPct val="20000"/>
              </a:spcBef>
              <a:spcAft>
                <a:spcPct val="0"/>
              </a:spcAft>
              <a:buChar char="•"/>
              <a:defRPr sz="1000" b="1">
                <a:solidFill>
                  <a:schemeClr val="tx1"/>
                </a:solidFill>
                <a:latin typeface="Arial" pitchFamily="34" charset="0"/>
                <a:cs typeface="Arial" pitchFamily="34" charset="0"/>
              </a:defRPr>
            </a:lvl8pPr>
            <a:lvl9pPr marL="3878428" indent="-228143" defTabSz="929999" eaLnBrk="0" fontAlgn="base" hangingPunct="0">
              <a:spcBef>
                <a:spcPct val="20000"/>
              </a:spcBef>
              <a:spcAft>
                <a:spcPct val="0"/>
              </a:spcAft>
              <a:buChar char="•"/>
              <a:defRPr sz="1000" b="1">
                <a:solidFill>
                  <a:schemeClr val="tx1"/>
                </a:solidFill>
                <a:latin typeface="Arial" pitchFamily="34" charset="0"/>
                <a:cs typeface="Arial" pitchFamily="34" charset="0"/>
              </a:defRPr>
            </a:lvl9pPr>
          </a:lstStyle>
          <a:p>
            <a:pPr eaLnBrk="1" hangingPunct="1"/>
            <a:fld id="{4812E48B-CA9B-4D15-9830-A25C5C291AF7}" type="slidenum">
              <a:rPr lang="en-US" altLang="en-US" sz="1200" b="0"/>
              <a:pPr eaLnBrk="1" hangingPunct="1"/>
              <a:t>45</a:t>
            </a:fld>
            <a:endParaRPr lang="en-US" altLang="en-US" sz="1200" b="0"/>
          </a:p>
        </p:txBody>
      </p:sp>
      <p:sp>
        <p:nvSpPr>
          <p:cNvPr id="167939" name="Rectangle 2"/>
          <p:cNvSpPr>
            <a:spLocks noGrp="1" noRot="1" noChangeAspect="1" noChangeArrowheads="1" noTextEdit="1"/>
          </p:cNvSpPr>
          <p:nvPr>
            <p:ph type="sldImg"/>
          </p:nvPr>
        </p:nvSpPr>
        <p:spPr>
          <a:ln/>
        </p:spPr>
      </p:sp>
      <p:sp>
        <p:nvSpPr>
          <p:cNvPr id="167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000" dirty="0"/>
              <a:t>In some cases, the number of contacts may be larger than the RRT’s ability to monitor each contact daily.  In this situation, the team may want to confine active daily monitoring to high priority contacts such as:</a:t>
            </a:r>
          </a:p>
          <a:p>
            <a:pPr eaLnBrk="1" hangingPunct="1"/>
            <a:endParaRPr lang="en-US" altLang="en-US" sz="1000" dirty="0"/>
          </a:p>
          <a:p>
            <a:pPr eaLnBrk="1" hangingPunct="1">
              <a:buFontTx/>
              <a:buChar char="•"/>
            </a:pPr>
            <a:r>
              <a:rPr lang="en-US" altLang="en-US" sz="1000" dirty="0"/>
              <a:t>Contacts of probable and confirmed</a:t>
            </a:r>
            <a:r>
              <a:rPr lang="en-US" altLang="en-US" sz="1000" baseline="0" dirty="0"/>
              <a:t> novel influenza virus cases</a:t>
            </a:r>
            <a:endParaRPr lang="en-US" altLang="en-US" sz="1000" dirty="0"/>
          </a:p>
          <a:p>
            <a:pPr eaLnBrk="1" hangingPunct="1">
              <a:buFontTx/>
              <a:buChar char="•"/>
            </a:pPr>
            <a:endParaRPr lang="en-US" altLang="en-US" sz="1000" dirty="0"/>
          </a:p>
          <a:p>
            <a:pPr eaLnBrk="1" hangingPunct="1">
              <a:buFontTx/>
              <a:buChar char="•"/>
            </a:pPr>
            <a:r>
              <a:rPr lang="en-US" altLang="en-US" sz="1000" dirty="0"/>
              <a:t>Contacts with prolonged close exposures to a suspected/probable</a:t>
            </a:r>
            <a:r>
              <a:rPr lang="en-US" altLang="en-US" sz="1000" baseline="0" dirty="0"/>
              <a:t> novel influenza virus </a:t>
            </a:r>
            <a:r>
              <a:rPr lang="en-US" altLang="en-US" sz="1000" dirty="0"/>
              <a:t>cases – For example, household contacts sharing the same sleeping and eating space, persons providing bedside care, </a:t>
            </a:r>
            <a:r>
              <a:rPr lang="en-US" altLang="en-US" sz="1000" dirty="0" err="1"/>
              <a:t>etc</a:t>
            </a:r>
            <a:endParaRPr lang="en-US" altLang="en-US" sz="1000" dirty="0"/>
          </a:p>
        </p:txBody>
      </p:sp>
    </p:spTree>
    <p:extLst>
      <p:ext uri="{BB962C8B-B14F-4D97-AF65-F5344CB8AC3E}">
        <p14:creationId xmlns:p14="http://schemas.microsoft.com/office/powerpoint/2010/main" val="399254466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9999" eaLnBrk="0" hangingPunct="0">
              <a:defRPr sz="1000" b="1">
                <a:solidFill>
                  <a:schemeClr val="tx1"/>
                </a:solidFill>
                <a:latin typeface="Arial" pitchFamily="34" charset="0"/>
                <a:cs typeface="Arial" pitchFamily="34" charset="0"/>
              </a:defRPr>
            </a:lvl1pPr>
            <a:lvl2pPr marL="741464" indent="-285179" defTabSz="929999" eaLnBrk="0" hangingPunct="0">
              <a:defRPr sz="1000" b="1">
                <a:solidFill>
                  <a:schemeClr val="tx1"/>
                </a:solidFill>
                <a:latin typeface="Arial" pitchFamily="34" charset="0"/>
                <a:cs typeface="Arial" pitchFamily="34" charset="0"/>
              </a:defRPr>
            </a:lvl2pPr>
            <a:lvl3pPr marL="1140714" indent="-228143" defTabSz="929999" eaLnBrk="0" hangingPunct="0">
              <a:defRPr sz="1000" b="1">
                <a:solidFill>
                  <a:schemeClr val="tx1"/>
                </a:solidFill>
                <a:latin typeface="Arial" pitchFamily="34" charset="0"/>
                <a:cs typeface="Arial" pitchFamily="34" charset="0"/>
              </a:defRPr>
            </a:lvl3pPr>
            <a:lvl4pPr marL="1597000" indent="-228143" defTabSz="929999" eaLnBrk="0" hangingPunct="0">
              <a:defRPr sz="1000" b="1">
                <a:solidFill>
                  <a:schemeClr val="tx1"/>
                </a:solidFill>
                <a:latin typeface="Arial" pitchFamily="34" charset="0"/>
                <a:cs typeface="Arial" pitchFamily="34" charset="0"/>
              </a:defRPr>
            </a:lvl4pPr>
            <a:lvl5pPr marL="2053285" indent="-228143" defTabSz="929999" eaLnBrk="0" hangingPunct="0">
              <a:defRPr sz="1000" b="1">
                <a:solidFill>
                  <a:schemeClr val="tx1"/>
                </a:solidFill>
                <a:latin typeface="Arial" pitchFamily="34" charset="0"/>
                <a:cs typeface="Arial" pitchFamily="34" charset="0"/>
              </a:defRPr>
            </a:lvl5pPr>
            <a:lvl6pPr marL="2509571" indent="-228143" defTabSz="929999" eaLnBrk="0" fontAlgn="base" hangingPunct="0">
              <a:spcBef>
                <a:spcPct val="20000"/>
              </a:spcBef>
              <a:spcAft>
                <a:spcPct val="0"/>
              </a:spcAft>
              <a:buChar char="•"/>
              <a:defRPr sz="1000" b="1">
                <a:solidFill>
                  <a:schemeClr val="tx1"/>
                </a:solidFill>
                <a:latin typeface="Arial" pitchFamily="34" charset="0"/>
                <a:cs typeface="Arial" pitchFamily="34" charset="0"/>
              </a:defRPr>
            </a:lvl6pPr>
            <a:lvl7pPr marL="2965856" indent="-228143" defTabSz="929999" eaLnBrk="0" fontAlgn="base" hangingPunct="0">
              <a:spcBef>
                <a:spcPct val="20000"/>
              </a:spcBef>
              <a:spcAft>
                <a:spcPct val="0"/>
              </a:spcAft>
              <a:buChar char="•"/>
              <a:defRPr sz="1000" b="1">
                <a:solidFill>
                  <a:schemeClr val="tx1"/>
                </a:solidFill>
                <a:latin typeface="Arial" pitchFamily="34" charset="0"/>
                <a:cs typeface="Arial" pitchFamily="34" charset="0"/>
              </a:defRPr>
            </a:lvl7pPr>
            <a:lvl8pPr marL="3422142" indent="-228143" defTabSz="929999" eaLnBrk="0" fontAlgn="base" hangingPunct="0">
              <a:spcBef>
                <a:spcPct val="20000"/>
              </a:spcBef>
              <a:spcAft>
                <a:spcPct val="0"/>
              </a:spcAft>
              <a:buChar char="•"/>
              <a:defRPr sz="1000" b="1">
                <a:solidFill>
                  <a:schemeClr val="tx1"/>
                </a:solidFill>
                <a:latin typeface="Arial" pitchFamily="34" charset="0"/>
                <a:cs typeface="Arial" pitchFamily="34" charset="0"/>
              </a:defRPr>
            </a:lvl8pPr>
            <a:lvl9pPr marL="3878428" indent="-228143" defTabSz="929999" eaLnBrk="0" fontAlgn="base" hangingPunct="0">
              <a:spcBef>
                <a:spcPct val="20000"/>
              </a:spcBef>
              <a:spcAft>
                <a:spcPct val="0"/>
              </a:spcAft>
              <a:buChar char="•"/>
              <a:defRPr sz="1000" b="1">
                <a:solidFill>
                  <a:schemeClr val="tx1"/>
                </a:solidFill>
                <a:latin typeface="Arial" pitchFamily="34" charset="0"/>
                <a:cs typeface="Arial" pitchFamily="34" charset="0"/>
              </a:defRPr>
            </a:lvl9pPr>
          </a:lstStyle>
          <a:p>
            <a:pPr eaLnBrk="1" hangingPunct="1"/>
            <a:fld id="{C9FD2ED0-8ADA-4F90-A2EF-71DFA842748B}" type="slidenum">
              <a:rPr lang="en-US" altLang="en-US" sz="1200" b="0"/>
              <a:pPr eaLnBrk="1" hangingPunct="1"/>
              <a:t>46</a:t>
            </a:fld>
            <a:endParaRPr lang="en-US" altLang="en-US" sz="1200" b="0"/>
          </a:p>
        </p:txBody>
      </p:sp>
      <p:sp>
        <p:nvSpPr>
          <p:cNvPr id="168963" name="Rectangle 2"/>
          <p:cNvSpPr>
            <a:spLocks noGrp="1" noRot="1" noChangeAspect="1" noChangeArrowheads="1" noTextEdit="1"/>
          </p:cNvSpPr>
          <p:nvPr>
            <p:ph type="sldImg"/>
          </p:nvPr>
        </p:nvSpPr>
        <p:spPr>
          <a:ln/>
        </p:spPr>
      </p:sp>
      <p:sp>
        <p:nvSpPr>
          <p:cNvPr id="168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Key information to gather in the process of identifying potential contacts of the case include:</a:t>
            </a:r>
          </a:p>
          <a:p>
            <a:pPr eaLnBrk="1" hangingPunct="1"/>
            <a:endParaRPr lang="en-US" altLang="en-US" dirty="0"/>
          </a:p>
          <a:p>
            <a:pPr eaLnBrk="1" hangingPunct="1">
              <a:buFontTx/>
              <a:buChar char="•"/>
            </a:pPr>
            <a:r>
              <a:rPr lang="en-US" altLang="en-US" dirty="0"/>
              <a:t> Who did the case come into close contact with during the case’s infectious period (1 day before and 14 days after illness onset)? Collect demographic information about these possible contacts. </a:t>
            </a:r>
          </a:p>
          <a:p>
            <a:pPr eaLnBrk="1" hangingPunct="1">
              <a:buFontTx/>
              <a:buChar char="•"/>
            </a:pPr>
            <a:r>
              <a:rPr lang="en-US" altLang="en-US" dirty="0"/>
              <a:t> What activities was the case doing at the time?</a:t>
            </a:r>
          </a:p>
          <a:p>
            <a:pPr eaLnBrk="1" hangingPunct="1">
              <a:buFontTx/>
              <a:buChar char="•"/>
            </a:pPr>
            <a:r>
              <a:rPr lang="en-US" altLang="en-US" dirty="0"/>
              <a:t> Where did these activities take place?</a:t>
            </a:r>
          </a:p>
          <a:p>
            <a:pPr eaLnBrk="1" hangingPunct="1">
              <a:buFontTx/>
              <a:buChar char="•"/>
            </a:pPr>
            <a:r>
              <a:rPr lang="en-US" altLang="en-US" dirty="0"/>
              <a:t> When did case come into contact with this person?</a:t>
            </a:r>
          </a:p>
          <a:p>
            <a:pPr eaLnBrk="1" hangingPunct="1"/>
            <a:endParaRPr lang="en-US" altLang="en-US" dirty="0"/>
          </a:p>
          <a:p>
            <a:pPr eaLnBrk="1" hangingPunct="1"/>
            <a:r>
              <a:rPr lang="en-US" altLang="en-US" dirty="0"/>
              <a:t>You will also need to collect contact information in order to find these potential contacts, especially to monitor their health status. </a:t>
            </a:r>
          </a:p>
        </p:txBody>
      </p:sp>
    </p:spTree>
    <p:extLst>
      <p:ext uri="{BB962C8B-B14F-4D97-AF65-F5344CB8AC3E}">
        <p14:creationId xmlns:p14="http://schemas.microsoft.com/office/powerpoint/2010/main" val="356298642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9999" eaLnBrk="0" hangingPunct="0">
              <a:defRPr sz="1000" b="1">
                <a:solidFill>
                  <a:schemeClr val="tx1"/>
                </a:solidFill>
                <a:latin typeface="Arial" pitchFamily="34" charset="0"/>
                <a:cs typeface="Arial" pitchFamily="34" charset="0"/>
              </a:defRPr>
            </a:lvl1pPr>
            <a:lvl2pPr marL="741464" indent="-285179" defTabSz="929999" eaLnBrk="0" hangingPunct="0">
              <a:defRPr sz="1000" b="1">
                <a:solidFill>
                  <a:schemeClr val="tx1"/>
                </a:solidFill>
                <a:latin typeface="Arial" pitchFamily="34" charset="0"/>
                <a:cs typeface="Arial" pitchFamily="34" charset="0"/>
              </a:defRPr>
            </a:lvl2pPr>
            <a:lvl3pPr marL="1140714" indent="-228143" defTabSz="929999" eaLnBrk="0" hangingPunct="0">
              <a:defRPr sz="1000" b="1">
                <a:solidFill>
                  <a:schemeClr val="tx1"/>
                </a:solidFill>
                <a:latin typeface="Arial" pitchFamily="34" charset="0"/>
                <a:cs typeface="Arial" pitchFamily="34" charset="0"/>
              </a:defRPr>
            </a:lvl3pPr>
            <a:lvl4pPr marL="1597000" indent="-228143" defTabSz="929999" eaLnBrk="0" hangingPunct="0">
              <a:defRPr sz="1000" b="1">
                <a:solidFill>
                  <a:schemeClr val="tx1"/>
                </a:solidFill>
                <a:latin typeface="Arial" pitchFamily="34" charset="0"/>
                <a:cs typeface="Arial" pitchFamily="34" charset="0"/>
              </a:defRPr>
            </a:lvl4pPr>
            <a:lvl5pPr marL="2053285" indent="-228143" defTabSz="929999" eaLnBrk="0" hangingPunct="0">
              <a:defRPr sz="1000" b="1">
                <a:solidFill>
                  <a:schemeClr val="tx1"/>
                </a:solidFill>
                <a:latin typeface="Arial" pitchFamily="34" charset="0"/>
                <a:cs typeface="Arial" pitchFamily="34" charset="0"/>
              </a:defRPr>
            </a:lvl5pPr>
            <a:lvl6pPr marL="2509571" indent="-228143" defTabSz="929999" eaLnBrk="0" fontAlgn="base" hangingPunct="0">
              <a:spcBef>
                <a:spcPct val="20000"/>
              </a:spcBef>
              <a:spcAft>
                <a:spcPct val="0"/>
              </a:spcAft>
              <a:buChar char="•"/>
              <a:defRPr sz="1000" b="1">
                <a:solidFill>
                  <a:schemeClr val="tx1"/>
                </a:solidFill>
                <a:latin typeface="Arial" pitchFamily="34" charset="0"/>
                <a:cs typeface="Arial" pitchFamily="34" charset="0"/>
              </a:defRPr>
            </a:lvl6pPr>
            <a:lvl7pPr marL="2965856" indent="-228143" defTabSz="929999" eaLnBrk="0" fontAlgn="base" hangingPunct="0">
              <a:spcBef>
                <a:spcPct val="20000"/>
              </a:spcBef>
              <a:spcAft>
                <a:spcPct val="0"/>
              </a:spcAft>
              <a:buChar char="•"/>
              <a:defRPr sz="1000" b="1">
                <a:solidFill>
                  <a:schemeClr val="tx1"/>
                </a:solidFill>
                <a:latin typeface="Arial" pitchFamily="34" charset="0"/>
                <a:cs typeface="Arial" pitchFamily="34" charset="0"/>
              </a:defRPr>
            </a:lvl7pPr>
            <a:lvl8pPr marL="3422142" indent="-228143" defTabSz="929999" eaLnBrk="0" fontAlgn="base" hangingPunct="0">
              <a:spcBef>
                <a:spcPct val="20000"/>
              </a:spcBef>
              <a:spcAft>
                <a:spcPct val="0"/>
              </a:spcAft>
              <a:buChar char="•"/>
              <a:defRPr sz="1000" b="1">
                <a:solidFill>
                  <a:schemeClr val="tx1"/>
                </a:solidFill>
                <a:latin typeface="Arial" pitchFamily="34" charset="0"/>
                <a:cs typeface="Arial" pitchFamily="34" charset="0"/>
              </a:defRPr>
            </a:lvl8pPr>
            <a:lvl9pPr marL="3878428" indent="-228143" defTabSz="929999" eaLnBrk="0" fontAlgn="base" hangingPunct="0">
              <a:spcBef>
                <a:spcPct val="20000"/>
              </a:spcBef>
              <a:spcAft>
                <a:spcPct val="0"/>
              </a:spcAft>
              <a:buChar char="•"/>
              <a:defRPr sz="1000" b="1">
                <a:solidFill>
                  <a:schemeClr val="tx1"/>
                </a:solidFill>
                <a:latin typeface="Arial" pitchFamily="34" charset="0"/>
                <a:cs typeface="Arial" pitchFamily="34" charset="0"/>
              </a:defRPr>
            </a:lvl9pPr>
          </a:lstStyle>
          <a:p>
            <a:pPr eaLnBrk="1" hangingPunct="1"/>
            <a:fld id="{5BEA63C2-28D8-44F8-A881-5AA7836ACBC1}" type="slidenum">
              <a:rPr lang="en-US" altLang="en-US" sz="1200" b="0"/>
              <a:pPr eaLnBrk="1" hangingPunct="1"/>
              <a:t>47</a:t>
            </a:fld>
            <a:endParaRPr lang="en-US" altLang="en-US" sz="1200" b="0"/>
          </a:p>
        </p:txBody>
      </p:sp>
      <p:sp>
        <p:nvSpPr>
          <p:cNvPr id="169987" name="Rectangle 2"/>
          <p:cNvSpPr>
            <a:spLocks noGrp="1" noRot="1" noChangeAspect="1" noChangeArrowheads="1" noTextEdit="1"/>
          </p:cNvSpPr>
          <p:nvPr>
            <p:ph type="sldImg"/>
          </p:nvPr>
        </p:nvSpPr>
        <p:spPr>
          <a:ln/>
        </p:spPr>
      </p:sp>
      <p:sp>
        <p:nvSpPr>
          <p:cNvPr id="169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Some general guidelines for contact tracing interviews include:</a:t>
            </a:r>
          </a:p>
          <a:p>
            <a:pPr eaLnBrk="1" hangingPunct="1"/>
            <a:endParaRPr lang="en-US" altLang="en-US" dirty="0"/>
          </a:p>
          <a:p>
            <a:pPr eaLnBrk="1" hangingPunct="1">
              <a:buFontTx/>
              <a:buChar char="•"/>
            </a:pPr>
            <a:r>
              <a:rPr lang="en-US" altLang="en-US" dirty="0"/>
              <a:t> Avoid alarming contacts and unnecessarily causing fear that may preclude gathering key information</a:t>
            </a:r>
          </a:p>
          <a:p>
            <a:pPr eaLnBrk="1" hangingPunct="1">
              <a:buFontTx/>
              <a:buChar char="•"/>
            </a:pPr>
            <a:r>
              <a:rPr lang="en-US" altLang="en-US" dirty="0"/>
              <a:t> Communicate how persons can protect themselves and their families</a:t>
            </a:r>
          </a:p>
          <a:p>
            <a:pPr eaLnBrk="1" hangingPunct="1">
              <a:buFontTx/>
              <a:buChar char="•"/>
            </a:pPr>
            <a:r>
              <a:rPr lang="en-US" altLang="en-US" dirty="0"/>
              <a:t> Refer all symptomatic individuals to a designated healthcare facility</a:t>
            </a:r>
          </a:p>
          <a:p>
            <a:pPr eaLnBrk="1" hangingPunct="1">
              <a:buFontTx/>
              <a:buChar char="•"/>
            </a:pPr>
            <a:r>
              <a:rPr lang="en-US" altLang="en-US" dirty="0"/>
              <a:t> Depending on the situation, consider using Personal Protective Equipment such as a fit-tested N95 respirator, eye goggles, disposable gowns, disposable gloves if the contact appears to be symptomatic. If the contact is asymptomatic then you should not unnecessarily alarm the contact by wearing PPE. </a:t>
            </a:r>
          </a:p>
          <a:p>
            <a:pPr eaLnBrk="1" hangingPunct="1">
              <a:buFontTx/>
              <a:buChar char="•"/>
            </a:pPr>
            <a:r>
              <a:rPr lang="en-US" altLang="en-US" dirty="0"/>
              <a:t>Regardless of PPE,</a:t>
            </a:r>
            <a:r>
              <a:rPr lang="en-US" altLang="en-US" baseline="0" dirty="0"/>
              <a:t> the interviewer should stay at a safe distance from symptomatic individuals but be close enough to conduct an effective interview. </a:t>
            </a:r>
            <a:endParaRPr lang="en-US" altLang="en-US" dirty="0"/>
          </a:p>
        </p:txBody>
      </p:sp>
    </p:spTree>
    <p:extLst>
      <p:ext uri="{BB962C8B-B14F-4D97-AF65-F5344CB8AC3E}">
        <p14:creationId xmlns:p14="http://schemas.microsoft.com/office/powerpoint/2010/main" val="71171216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9999" eaLnBrk="0" hangingPunct="0">
              <a:defRPr sz="1000" b="1">
                <a:solidFill>
                  <a:schemeClr val="tx1"/>
                </a:solidFill>
                <a:latin typeface="Arial" pitchFamily="34" charset="0"/>
                <a:cs typeface="Arial" pitchFamily="34" charset="0"/>
              </a:defRPr>
            </a:lvl1pPr>
            <a:lvl2pPr marL="741464" indent="-285179" defTabSz="929999" eaLnBrk="0" hangingPunct="0">
              <a:defRPr sz="1000" b="1">
                <a:solidFill>
                  <a:schemeClr val="tx1"/>
                </a:solidFill>
                <a:latin typeface="Arial" pitchFamily="34" charset="0"/>
                <a:cs typeface="Arial" pitchFamily="34" charset="0"/>
              </a:defRPr>
            </a:lvl2pPr>
            <a:lvl3pPr marL="1140714" indent="-228143" defTabSz="929999" eaLnBrk="0" hangingPunct="0">
              <a:defRPr sz="1000" b="1">
                <a:solidFill>
                  <a:schemeClr val="tx1"/>
                </a:solidFill>
                <a:latin typeface="Arial" pitchFamily="34" charset="0"/>
                <a:cs typeface="Arial" pitchFamily="34" charset="0"/>
              </a:defRPr>
            </a:lvl3pPr>
            <a:lvl4pPr marL="1597000" indent="-228143" defTabSz="929999" eaLnBrk="0" hangingPunct="0">
              <a:defRPr sz="1000" b="1">
                <a:solidFill>
                  <a:schemeClr val="tx1"/>
                </a:solidFill>
                <a:latin typeface="Arial" pitchFamily="34" charset="0"/>
                <a:cs typeface="Arial" pitchFamily="34" charset="0"/>
              </a:defRPr>
            </a:lvl4pPr>
            <a:lvl5pPr marL="2053285" indent="-228143" defTabSz="929999" eaLnBrk="0" hangingPunct="0">
              <a:defRPr sz="1000" b="1">
                <a:solidFill>
                  <a:schemeClr val="tx1"/>
                </a:solidFill>
                <a:latin typeface="Arial" pitchFamily="34" charset="0"/>
                <a:cs typeface="Arial" pitchFamily="34" charset="0"/>
              </a:defRPr>
            </a:lvl5pPr>
            <a:lvl6pPr marL="2509571" indent="-228143" defTabSz="929999" eaLnBrk="0" fontAlgn="base" hangingPunct="0">
              <a:spcBef>
                <a:spcPct val="20000"/>
              </a:spcBef>
              <a:spcAft>
                <a:spcPct val="0"/>
              </a:spcAft>
              <a:buChar char="•"/>
              <a:defRPr sz="1000" b="1">
                <a:solidFill>
                  <a:schemeClr val="tx1"/>
                </a:solidFill>
                <a:latin typeface="Arial" pitchFamily="34" charset="0"/>
                <a:cs typeface="Arial" pitchFamily="34" charset="0"/>
              </a:defRPr>
            </a:lvl6pPr>
            <a:lvl7pPr marL="2965856" indent="-228143" defTabSz="929999" eaLnBrk="0" fontAlgn="base" hangingPunct="0">
              <a:spcBef>
                <a:spcPct val="20000"/>
              </a:spcBef>
              <a:spcAft>
                <a:spcPct val="0"/>
              </a:spcAft>
              <a:buChar char="•"/>
              <a:defRPr sz="1000" b="1">
                <a:solidFill>
                  <a:schemeClr val="tx1"/>
                </a:solidFill>
                <a:latin typeface="Arial" pitchFamily="34" charset="0"/>
                <a:cs typeface="Arial" pitchFamily="34" charset="0"/>
              </a:defRPr>
            </a:lvl7pPr>
            <a:lvl8pPr marL="3422142" indent="-228143" defTabSz="929999" eaLnBrk="0" fontAlgn="base" hangingPunct="0">
              <a:spcBef>
                <a:spcPct val="20000"/>
              </a:spcBef>
              <a:spcAft>
                <a:spcPct val="0"/>
              </a:spcAft>
              <a:buChar char="•"/>
              <a:defRPr sz="1000" b="1">
                <a:solidFill>
                  <a:schemeClr val="tx1"/>
                </a:solidFill>
                <a:latin typeface="Arial" pitchFamily="34" charset="0"/>
                <a:cs typeface="Arial" pitchFamily="34" charset="0"/>
              </a:defRPr>
            </a:lvl8pPr>
            <a:lvl9pPr marL="3878428" indent="-228143" defTabSz="929999" eaLnBrk="0" fontAlgn="base" hangingPunct="0">
              <a:spcBef>
                <a:spcPct val="20000"/>
              </a:spcBef>
              <a:spcAft>
                <a:spcPct val="0"/>
              </a:spcAft>
              <a:buChar char="•"/>
              <a:defRPr sz="1000" b="1">
                <a:solidFill>
                  <a:schemeClr val="tx1"/>
                </a:solidFill>
                <a:latin typeface="Arial" pitchFamily="34" charset="0"/>
                <a:cs typeface="Arial" pitchFamily="34" charset="0"/>
              </a:defRPr>
            </a:lvl9pPr>
          </a:lstStyle>
          <a:p>
            <a:pPr eaLnBrk="1" hangingPunct="1"/>
            <a:fld id="{7B3ABCC0-77A6-449F-9C3E-EA7C9EBC5A28}" type="slidenum">
              <a:rPr lang="en-US" altLang="en-US" sz="1200" b="0"/>
              <a:pPr eaLnBrk="1" hangingPunct="1"/>
              <a:t>48</a:t>
            </a:fld>
            <a:endParaRPr lang="en-US" altLang="en-US" sz="1200" b="0"/>
          </a:p>
        </p:txBody>
      </p:sp>
      <p:sp>
        <p:nvSpPr>
          <p:cNvPr id="171011" name="Rectangle 2"/>
          <p:cNvSpPr>
            <a:spLocks noGrp="1" noRot="1" noChangeAspect="1" noChangeArrowheads="1" noTextEdit="1"/>
          </p:cNvSpPr>
          <p:nvPr>
            <p:ph type="sldImg"/>
          </p:nvPr>
        </p:nvSpPr>
        <p:spPr>
          <a:ln/>
        </p:spPr>
      </p:sp>
      <p:sp>
        <p:nvSpPr>
          <p:cNvPr id="171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indent="136252">
              <a:buFontTx/>
              <a:buChar char="•"/>
            </a:pPr>
            <a:r>
              <a:rPr lang="en-US" altLang="en-US" dirty="0"/>
              <a:t>Information to gather from contacts includes demographic information, such as the individual’s name, address, occupation, age, gender, phone number, and relationship to the case. </a:t>
            </a:r>
          </a:p>
          <a:p>
            <a:pPr indent="136252">
              <a:buFontTx/>
              <a:buChar char="•"/>
            </a:pPr>
            <a:r>
              <a:rPr lang="en-US" altLang="en-US" dirty="0"/>
              <a:t>You will also want to know about the contact’s exposure to the case, exposure to potentially infected poultry and wild birds, and any other possible novel</a:t>
            </a:r>
            <a:r>
              <a:rPr lang="en-US" altLang="en-US" baseline="0" dirty="0"/>
              <a:t> influenza virus</a:t>
            </a:r>
            <a:r>
              <a:rPr lang="en-US" altLang="en-US" dirty="0"/>
              <a:t> exposures (such as environmental exposures) they may have had.</a:t>
            </a:r>
          </a:p>
          <a:p>
            <a:pPr indent="136252">
              <a:buFontTx/>
              <a:buChar char="•"/>
            </a:pPr>
            <a:r>
              <a:rPr lang="en-US" altLang="en-US" dirty="0"/>
              <a:t>Inquire about the contact’s current health. Clinical information to collect includes medical history, current signs and symptoms, and may involve obtaining vital signs and performing a physical exam. Take the contact’s temperature, check for the presence of a sore throat or coughing, and ask about any signs or symptoms that might indicate acute respiratory infection.  Also ask if they have already received any neuraminidase inhibitors or other treatment.</a:t>
            </a:r>
          </a:p>
        </p:txBody>
      </p:sp>
    </p:spTree>
    <p:extLst>
      <p:ext uri="{BB962C8B-B14F-4D97-AF65-F5344CB8AC3E}">
        <p14:creationId xmlns:p14="http://schemas.microsoft.com/office/powerpoint/2010/main" val="39070356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sz="1200" dirty="0"/>
              <a:t>The investigation of cases also gives us valuable information that can be used to better prepare for public health emergencies and to form a better understanding of the virus. Objectives include:</a:t>
            </a:r>
          </a:p>
          <a:p>
            <a:pPr eaLnBrk="1" hangingPunct="1"/>
            <a:r>
              <a:rPr lang="en-US" altLang="en-US" sz="1200" dirty="0"/>
              <a:t> </a:t>
            </a:r>
          </a:p>
          <a:p>
            <a:pPr eaLnBrk="1" hangingPunct="1">
              <a:buFontTx/>
              <a:buChar char="•"/>
            </a:pPr>
            <a:r>
              <a:rPr lang="en-US" altLang="en-US" sz="1200" dirty="0"/>
              <a:t> Identify key epidemiological</a:t>
            </a:r>
            <a:r>
              <a:rPr lang="en-US" altLang="en-US" sz="1200" baseline="0" dirty="0"/>
              <a:t> and </a:t>
            </a:r>
            <a:r>
              <a:rPr lang="en-US" altLang="en-US" sz="1200" dirty="0"/>
              <a:t>clinical characteristics of cases and </a:t>
            </a:r>
            <a:r>
              <a:rPr lang="en-US" altLang="en-US" sz="1200" dirty="0" err="1"/>
              <a:t>virologic</a:t>
            </a:r>
            <a:r>
              <a:rPr lang="en-US" altLang="en-US" sz="1200" baseline="0" dirty="0"/>
              <a:t> characteristics of viruses.</a:t>
            </a:r>
          </a:p>
          <a:p>
            <a:pPr eaLnBrk="1" hangingPunct="1">
              <a:buFontTx/>
              <a:buChar char="•"/>
            </a:pPr>
            <a:endParaRPr lang="en-US" altLang="en-US" sz="1200" baseline="0" dirty="0"/>
          </a:p>
          <a:p>
            <a:pPr eaLnBrk="1" hangingPunct="1">
              <a:buFontTx/>
              <a:buChar char="•"/>
            </a:pPr>
            <a:r>
              <a:rPr lang="en-US" altLang="en-US" sz="1200" baseline="0" dirty="0"/>
              <a:t> A</a:t>
            </a:r>
            <a:r>
              <a:rPr lang="en-US" altLang="en-US" sz="1200" dirty="0"/>
              <a:t>nalyzing these data collectively will inform current and future prevention and control efforts</a:t>
            </a:r>
          </a:p>
          <a:p>
            <a:pPr eaLnBrk="1" hangingPunct="1">
              <a:buFontTx/>
              <a:buChar char="•"/>
            </a:pPr>
            <a:endParaRPr lang="en-US" altLang="en-US" sz="1200" dirty="0"/>
          </a:p>
          <a:p>
            <a:pPr eaLnBrk="1" hangingPunct="1">
              <a:buFontTx/>
              <a:buChar char="•"/>
            </a:pPr>
            <a:r>
              <a:rPr lang="en-US" altLang="en-US" sz="1200" dirty="0"/>
              <a:t> Enhance surveillance to detect new cases and to facilitate rapid response </a:t>
            </a:r>
          </a:p>
          <a:p>
            <a:pPr eaLnBrk="1" hangingPunct="1">
              <a:buFontTx/>
              <a:buChar char="•"/>
            </a:pPr>
            <a:endParaRPr lang="en-US" altLang="en-US" sz="1200" dirty="0"/>
          </a:p>
          <a:p>
            <a:pPr eaLnBrk="1" hangingPunct="1">
              <a:buFontTx/>
              <a:buChar char="•"/>
            </a:pPr>
            <a:r>
              <a:rPr lang="en-US" altLang="en-US" sz="1200" baseline="0" dirty="0"/>
              <a:t> Communicate investigation findings in a timely manner to stakeholders to allow informed decision-making.  </a:t>
            </a:r>
            <a:endParaRPr lang="en-GB" altLang="en-US" sz="1200" dirty="0"/>
          </a:p>
          <a:p>
            <a:endParaRPr lang="en-US" dirty="0"/>
          </a:p>
        </p:txBody>
      </p:sp>
      <p:sp>
        <p:nvSpPr>
          <p:cNvPr id="4" name="Slide Number Placeholder 3"/>
          <p:cNvSpPr>
            <a:spLocks noGrp="1"/>
          </p:cNvSpPr>
          <p:nvPr>
            <p:ph type="sldNum" sz="quarter" idx="10"/>
          </p:nvPr>
        </p:nvSpPr>
        <p:spPr/>
        <p:txBody>
          <a:bodyPr/>
          <a:lstStyle/>
          <a:p>
            <a:fld id="{CFFD42C0-7943-494E-B8BD-92EE9084E6F0}" type="slidenum">
              <a:rPr lang="en-US" smtClean="0"/>
              <a:t>5</a:t>
            </a:fld>
            <a:endParaRPr lang="en-US"/>
          </a:p>
        </p:txBody>
      </p:sp>
    </p:spTree>
    <p:extLst>
      <p:ext uri="{BB962C8B-B14F-4D97-AF65-F5344CB8AC3E}">
        <p14:creationId xmlns:p14="http://schemas.microsoft.com/office/powerpoint/2010/main" val="215484241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9999" eaLnBrk="0" hangingPunct="0">
              <a:defRPr sz="1000" b="1">
                <a:solidFill>
                  <a:schemeClr val="tx1"/>
                </a:solidFill>
                <a:latin typeface="Arial" pitchFamily="34" charset="0"/>
                <a:cs typeface="Arial" pitchFamily="34" charset="0"/>
              </a:defRPr>
            </a:lvl1pPr>
            <a:lvl2pPr marL="741464" indent="-285179" defTabSz="929999" eaLnBrk="0" hangingPunct="0">
              <a:defRPr sz="1000" b="1">
                <a:solidFill>
                  <a:schemeClr val="tx1"/>
                </a:solidFill>
                <a:latin typeface="Arial" pitchFamily="34" charset="0"/>
                <a:cs typeface="Arial" pitchFamily="34" charset="0"/>
              </a:defRPr>
            </a:lvl2pPr>
            <a:lvl3pPr marL="1140714" indent="-228143" defTabSz="929999" eaLnBrk="0" hangingPunct="0">
              <a:defRPr sz="1000" b="1">
                <a:solidFill>
                  <a:schemeClr val="tx1"/>
                </a:solidFill>
                <a:latin typeface="Arial" pitchFamily="34" charset="0"/>
                <a:cs typeface="Arial" pitchFamily="34" charset="0"/>
              </a:defRPr>
            </a:lvl3pPr>
            <a:lvl4pPr marL="1597000" indent="-228143" defTabSz="929999" eaLnBrk="0" hangingPunct="0">
              <a:defRPr sz="1000" b="1">
                <a:solidFill>
                  <a:schemeClr val="tx1"/>
                </a:solidFill>
                <a:latin typeface="Arial" pitchFamily="34" charset="0"/>
                <a:cs typeface="Arial" pitchFamily="34" charset="0"/>
              </a:defRPr>
            </a:lvl4pPr>
            <a:lvl5pPr marL="2053285" indent="-228143" defTabSz="929999" eaLnBrk="0" hangingPunct="0">
              <a:defRPr sz="1000" b="1">
                <a:solidFill>
                  <a:schemeClr val="tx1"/>
                </a:solidFill>
                <a:latin typeface="Arial" pitchFamily="34" charset="0"/>
                <a:cs typeface="Arial" pitchFamily="34" charset="0"/>
              </a:defRPr>
            </a:lvl5pPr>
            <a:lvl6pPr marL="2509571" indent="-228143" defTabSz="929999" eaLnBrk="0" fontAlgn="base" hangingPunct="0">
              <a:spcBef>
                <a:spcPct val="20000"/>
              </a:spcBef>
              <a:spcAft>
                <a:spcPct val="0"/>
              </a:spcAft>
              <a:buChar char="•"/>
              <a:defRPr sz="1000" b="1">
                <a:solidFill>
                  <a:schemeClr val="tx1"/>
                </a:solidFill>
                <a:latin typeface="Arial" pitchFamily="34" charset="0"/>
                <a:cs typeface="Arial" pitchFamily="34" charset="0"/>
              </a:defRPr>
            </a:lvl6pPr>
            <a:lvl7pPr marL="2965856" indent="-228143" defTabSz="929999" eaLnBrk="0" fontAlgn="base" hangingPunct="0">
              <a:spcBef>
                <a:spcPct val="20000"/>
              </a:spcBef>
              <a:spcAft>
                <a:spcPct val="0"/>
              </a:spcAft>
              <a:buChar char="•"/>
              <a:defRPr sz="1000" b="1">
                <a:solidFill>
                  <a:schemeClr val="tx1"/>
                </a:solidFill>
                <a:latin typeface="Arial" pitchFamily="34" charset="0"/>
                <a:cs typeface="Arial" pitchFamily="34" charset="0"/>
              </a:defRPr>
            </a:lvl7pPr>
            <a:lvl8pPr marL="3422142" indent="-228143" defTabSz="929999" eaLnBrk="0" fontAlgn="base" hangingPunct="0">
              <a:spcBef>
                <a:spcPct val="20000"/>
              </a:spcBef>
              <a:spcAft>
                <a:spcPct val="0"/>
              </a:spcAft>
              <a:buChar char="•"/>
              <a:defRPr sz="1000" b="1">
                <a:solidFill>
                  <a:schemeClr val="tx1"/>
                </a:solidFill>
                <a:latin typeface="Arial" pitchFamily="34" charset="0"/>
                <a:cs typeface="Arial" pitchFamily="34" charset="0"/>
              </a:defRPr>
            </a:lvl8pPr>
            <a:lvl9pPr marL="3878428" indent="-228143" defTabSz="929999" eaLnBrk="0" fontAlgn="base" hangingPunct="0">
              <a:spcBef>
                <a:spcPct val="20000"/>
              </a:spcBef>
              <a:spcAft>
                <a:spcPct val="0"/>
              </a:spcAft>
              <a:buChar char="•"/>
              <a:defRPr sz="1000" b="1">
                <a:solidFill>
                  <a:schemeClr val="tx1"/>
                </a:solidFill>
                <a:latin typeface="Arial" pitchFamily="34" charset="0"/>
                <a:cs typeface="Arial" pitchFamily="34" charset="0"/>
              </a:defRPr>
            </a:lvl9pPr>
          </a:lstStyle>
          <a:p>
            <a:pPr eaLnBrk="1" hangingPunct="1"/>
            <a:fld id="{C3815743-1624-456E-B104-3FA0BBAA53FF}" type="slidenum">
              <a:rPr lang="en-US" altLang="en-US" sz="1200" b="0"/>
              <a:pPr eaLnBrk="1" hangingPunct="1"/>
              <a:t>49</a:t>
            </a:fld>
            <a:endParaRPr lang="en-US" altLang="en-US" sz="1200" b="0"/>
          </a:p>
        </p:txBody>
      </p:sp>
      <p:sp>
        <p:nvSpPr>
          <p:cNvPr id="172035" name="Rectangle 2"/>
          <p:cNvSpPr>
            <a:spLocks noGrp="1" noRot="1" noChangeAspect="1" noChangeArrowheads="1" noTextEdit="1"/>
          </p:cNvSpPr>
          <p:nvPr>
            <p:ph type="sldImg"/>
          </p:nvPr>
        </p:nvSpPr>
        <p:spPr>
          <a:ln/>
        </p:spPr>
      </p:sp>
      <p:sp>
        <p:nvSpPr>
          <p:cNvPr id="172036" name="Rectangle 3"/>
          <p:cNvSpPr>
            <a:spLocks noGrp="1" noChangeArrowheads="1"/>
          </p:cNvSpPr>
          <p:nvPr>
            <p:ph type="body" idx="1"/>
          </p:nvPr>
        </p:nvSpPr>
        <p:spPr>
          <a:xfrm>
            <a:off x="548031" y="4408884"/>
            <a:ext cx="5746408" cy="417592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000" dirty="0"/>
              <a:t>Contacts should be actively monitored by public health staff each day for any signs of illness for 14 days after the last known exposure to a</a:t>
            </a:r>
            <a:r>
              <a:rPr lang="en-US" altLang="en-US" sz="1000" baseline="0" dirty="0"/>
              <a:t> case of novel influenza virus infection</a:t>
            </a:r>
            <a:r>
              <a:rPr lang="en-US" altLang="en-US" sz="1000" dirty="0"/>
              <a:t> or to animals suspected of being infected with the</a:t>
            </a:r>
            <a:r>
              <a:rPr lang="en-US" altLang="en-US" sz="1000" baseline="0" dirty="0"/>
              <a:t> novel influenza </a:t>
            </a:r>
            <a:r>
              <a:rPr lang="en-US" altLang="en-US" sz="1000" dirty="0"/>
              <a:t>virus.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000" dirty="0"/>
              <a:t>Encourage contacts to self-monitor their health, for example, by checking their body temperature each day. Instruct them to immediately report onset of fever or respiratory symptoms to health authorities or the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000" dirty="0"/>
              <a:t>Let the person  know that they will be visited and/or telephoned daily by a member of the RRT to ascertain their clinical status.  In remote areas, this may require establishing a special monitoring station to conduct daily monitoring of contacts.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altLang="en-US" sz="8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en-US" sz="800" dirty="0"/>
              <a:t>It is important to remember that even if a </a:t>
            </a:r>
            <a:r>
              <a:rPr lang="en-US" sz="1000" kern="1200" dirty="0">
                <a:solidFill>
                  <a:schemeClr val="tx1"/>
                </a:solidFill>
                <a:effectLst/>
                <a:latin typeface="+mn-lt"/>
                <a:ea typeface="+mn-ea"/>
                <a:cs typeface="+mn-cs"/>
              </a:rPr>
              <a:t>patient tests positive for a different respiratory pathogen other</a:t>
            </a:r>
            <a:r>
              <a:rPr lang="en-US" sz="1000" kern="1200" baseline="0" dirty="0">
                <a:solidFill>
                  <a:schemeClr val="tx1"/>
                </a:solidFill>
                <a:effectLst/>
                <a:latin typeface="+mn-lt"/>
                <a:ea typeface="+mn-ea"/>
                <a:cs typeface="+mn-cs"/>
              </a:rPr>
              <a:t> than the novel influenza virus,</a:t>
            </a:r>
            <a:r>
              <a:rPr lang="en-US" sz="1000" kern="1200" dirty="0">
                <a:solidFill>
                  <a:schemeClr val="tx1"/>
                </a:solidFill>
                <a:effectLst/>
                <a:latin typeface="+mn-lt"/>
                <a:ea typeface="+mn-ea"/>
                <a:cs typeface="+mn-cs"/>
              </a:rPr>
              <a:t> they still should be followed for at 14 days to determine if there is a change in their condition as they still could develop novel</a:t>
            </a:r>
            <a:r>
              <a:rPr lang="en-US" sz="1000" kern="1200" baseline="0" dirty="0">
                <a:solidFill>
                  <a:schemeClr val="tx1"/>
                </a:solidFill>
                <a:effectLst/>
                <a:latin typeface="+mn-lt"/>
                <a:ea typeface="+mn-ea"/>
                <a:cs typeface="+mn-cs"/>
              </a:rPr>
              <a:t> influenza virus infection</a:t>
            </a:r>
            <a:r>
              <a:rPr lang="en-US" sz="1000" kern="1200" dirty="0">
                <a:solidFill>
                  <a:schemeClr val="tx1"/>
                </a:solidFill>
                <a:effectLst/>
                <a:latin typeface="+mn-lt"/>
                <a:ea typeface="+mn-ea"/>
                <a:cs typeface="+mn-cs"/>
              </a:rPr>
              <a:t>. </a:t>
            </a:r>
            <a:endParaRPr lang="en-US" altLang="en-US" sz="8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altLang="en-US" sz="10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en-US" sz="1000"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000" dirty="0"/>
              <a:t>The Ministry of Health may ask that each contact remain at home for 14 days post-exposure to a case.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000" dirty="0"/>
              <a:t>If antiviral medication is available, </a:t>
            </a:r>
            <a:r>
              <a:rPr lang="en-US" altLang="en-US" sz="1000" dirty="0" err="1"/>
              <a:t>oseltamivir</a:t>
            </a:r>
            <a:r>
              <a:rPr lang="en-US" altLang="en-US" sz="1000" dirty="0"/>
              <a:t> treatment should be provided to</a:t>
            </a:r>
            <a:r>
              <a:rPr lang="en-US" altLang="en-US" sz="1000" baseline="0" dirty="0"/>
              <a:t> </a:t>
            </a:r>
            <a:r>
              <a:rPr lang="en-US" altLang="en-US" sz="1000" dirty="0"/>
              <a:t>contacts</a:t>
            </a:r>
            <a:r>
              <a:rPr lang="en-US" altLang="en-US" sz="1000" baseline="0" dirty="0"/>
              <a:t> who develop fever or any respiratory symptom and </a:t>
            </a:r>
            <a:r>
              <a:rPr lang="en-US" altLang="en-US" sz="1000" dirty="0">
                <a:solidFill>
                  <a:schemeClr val="tx1"/>
                </a:solidFill>
              </a:rPr>
              <a:t>selected asymptomatic contacts with substantial unprotected or prolonged exposure to people or animals with novel influenza virus infection, with a focus on those at higher risk for complications</a:t>
            </a:r>
          </a:p>
          <a:p>
            <a:pPr eaLnBrk="1" hangingPunct="1">
              <a:buFontTx/>
              <a:buChar char="•"/>
            </a:pPr>
            <a:endParaRPr lang="en-US" altLang="en-US" sz="1000" dirty="0"/>
          </a:p>
          <a:p>
            <a:pPr eaLnBrk="1" hangingPunct="1">
              <a:buFontTx/>
              <a:buChar char="•"/>
            </a:pPr>
            <a:r>
              <a:rPr lang="en-US" altLang="en-US" sz="1000" dirty="0"/>
              <a:t>Note that antiviral</a:t>
            </a:r>
            <a:r>
              <a:rPr lang="en-US" altLang="en-US" sz="1000" baseline="0" dirty="0"/>
              <a:t> treatment recommendations for avian influenza A(H7N9) differ from those for A(H5N1).  The antiviral treatment recommendations on this slide are based on the interim guidance for antiviral treatment and post-exposure prophylaxis for A(H7N9). </a:t>
            </a:r>
            <a:endParaRPr lang="en-US" altLang="en-US" sz="1000" dirty="0"/>
          </a:p>
        </p:txBody>
      </p:sp>
    </p:spTree>
    <p:extLst>
      <p:ext uri="{BB962C8B-B14F-4D97-AF65-F5344CB8AC3E}">
        <p14:creationId xmlns:p14="http://schemas.microsoft.com/office/powerpoint/2010/main" val="60623112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600">
                <a:solidFill>
                  <a:schemeClr val="tx1"/>
                </a:solidFill>
                <a:latin typeface="Arial" panose="020B0604020202020204" pitchFamily="34" charset="0"/>
              </a:defRPr>
            </a:lvl1pPr>
            <a:lvl2pPr marL="742950" indent="-285750" defTabSz="931863">
              <a:spcBef>
                <a:spcPct val="30000"/>
              </a:spcBef>
              <a:defRPr sz="1600">
                <a:solidFill>
                  <a:schemeClr val="tx1"/>
                </a:solidFill>
                <a:latin typeface="Arial" panose="020B0604020202020204" pitchFamily="34" charset="0"/>
              </a:defRPr>
            </a:lvl2pPr>
            <a:lvl3pPr marL="1143000" indent="-228600" defTabSz="931863">
              <a:spcBef>
                <a:spcPct val="30000"/>
              </a:spcBef>
              <a:defRPr sz="1600">
                <a:solidFill>
                  <a:schemeClr val="tx1"/>
                </a:solidFill>
                <a:latin typeface="Arial" panose="020B0604020202020204" pitchFamily="34" charset="0"/>
              </a:defRPr>
            </a:lvl3pPr>
            <a:lvl4pPr marL="1600200" indent="-228600" defTabSz="931863">
              <a:spcBef>
                <a:spcPct val="30000"/>
              </a:spcBef>
              <a:defRPr sz="1600">
                <a:solidFill>
                  <a:schemeClr val="tx1"/>
                </a:solidFill>
                <a:latin typeface="Arial" panose="020B0604020202020204" pitchFamily="34" charset="0"/>
              </a:defRPr>
            </a:lvl4pPr>
            <a:lvl5pPr marL="2057400" indent="-228600" defTabSz="931863">
              <a:spcBef>
                <a:spcPct val="30000"/>
              </a:spcBef>
              <a:defRPr sz="16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6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6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6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600">
                <a:solidFill>
                  <a:schemeClr val="tx1"/>
                </a:solidFill>
                <a:latin typeface="Arial" panose="020B0604020202020204" pitchFamily="34" charset="0"/>
              </a:defRPr>
            </a:lvl9pPr>
          </a:lstStyle>
          <a:p>
            <a:pPr>
              <a:spcBef>
                <a:spcPct val="0"/>
              </a:spcBef>
            </a:pPr>
            <a:fld id="{2CFDFD34-1482-4D1B-9EDC-C1AA08DFC95E}" type="slidenum">
              <a:rPr lang="en-US" altLang="en-US" sz="1200"/>
              <a:pPr>
                <a:spcBef>
                  <a:spcPct val="0"/>
                </a:spcBef>
              </a:pPr>
              <a:t>50</a:t>
            </a:fld>
            <a:endParaRPr lang="en-US" altLang="en-US" sz="1200"/>
          </a:p>
        </p:txBody>
      </p:sp>
      <p:sp>
        <p:nvSpPr>
          <p:cNvPr id="152579" name="Rectangle 1026"/>
          <p:cNvSpPr>
            <a:spLocks noGrp="1" noRot="1" noChangeAspect="1" noChangeArrowheads="1" noTextEdit="1"/>
          </p:cNvSpPr>
          <p:nvPr>
            <p:ph type="sldImg"/>
          </p:nvPr>
        </p:nvSpPr>
        <p:spPr>
          <a:ln/>
        </p:spPr>
      </p:sp>
      <p:sp>
        <p:nvSpPr>
          <p:cNvPr id="152580"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000" dirty="0"/>
              <a:t>Next, let’s move on to record keeping.  Record keeping during a field investigation is critical.  It can be defined as systematically recording data so that it is easily accessible and organized.  </a:t>
            </a:r>
          </a:p>
          <a:p>
            <a:pPr eaLnBrk="1" hangingPunct="1"/>
            <a:endParaRPr lang="en-US" altLang="en-US" sz="1000" dirty="0"/>
          </a:p>
          <a:p>
            <a:pPr eaLnBrk="1" hangingPunct="1"/>
            <a:r>
              <a:rPr lang="en-US" altLang="en-US" sz="1000" dirty="0"/>
              <a:t>A record keeping system will help others understand what has been done and how it was done.  It will also minimize any duplication of efforts.  Some important record and data management issues to consider are: </a:t>
            </a:r>
          </a:p>
          <a:p>
            <a:pPr eaLnBrk="1" hangingPunct="1"/>
            <a:endParaRPr lang="en-US" altLang="en-US" sz="1000" dirty="0"/>
          </a:p>
          <a:p>
            <a:pPr eaLnBrk="1" hangingPunct="1">
              <a:buFontTx/>
              <a:buChar char="•"/>
            </a:pPr>
            <a:r>
              <a:rPr lang="en-US" altLang="en-US" sz="1000" dirty="0"/>
              <a:t>Where will the records be kept? </a:t>
            </a:r>
          </a:p>
          <a:p>
            <a:pPr eaLnBrk="1" hangingPunct="1">
              <a:buFontTx/>
              <a:buChar char="•"/>
            </a:pPr>
            <a:r>
              <a:rPr lang="en-US" altLang="en-US" sz="1000" dirty="0"/>
              <a:t>How will they be kept?</a:t>
            </a:r>
          </a:p>
          <a:p>
            <a:pPr eaLnBrk="1" hangingPunct="1">
              <a:buFontTx/>
              <a:buChar char="•"/>
            </a:pPr>
            <a:r>
              <a:rPr lang="en-US" altLang="en-US" sz="1000" dirty="0"/>
              <a:t>Who will be assigned to record-keeping? Will it be only one person? </a:t>
            </a:r>
          </a:p>
          <a:p>
            <a:pPr eaLnBrk="1" hangingPunct="1">
              <a:buFontTx/>
              <a:buChar char="•"/>
            </a:pPr>
            <a:r>
              <a:rPr lang="en-US" altLang="en-US" sz="1000" b="0" dirty="0"/>
              <a:t>How will people working in different sectors have access to records from the other sectors?</a:t>
            </a:r>
          </a:p>
          <a:p>
            <a:pPr eaLnBrk="1" hangingPunct="1"/>
            <a:endParaRPr lang="en-US" altLang="en-US" sz="1000" dirty="0"/>
          </a:p>
          <a:p>
            <a:pPr eaLnBrk="1" hangingPunct="1"/>
            <a:r>
              <a:rPr lang="en-US" altLang="en-US" sz="1000" dirty="0"/>
              <a:t>IMPORTANTLY</a:t>
            </a:r>
            <a:r>
              <a:rPr lang="en-US" altLang="en-US" sz="1000" b="1" dirty="0"/>
              <a:t>: </a:t>
            </a:r>
            <a:r>
              <a:rPr lang="en-US" altLang="en-US" sz="1000" dirty="0"/>
              <a:t>the confidentiality of the records must be maintained to protect any personal information.</a:t>
            </a:r>
          </a:p>
          <a:p>
            <a:pPr eaLnBrk="1" hangingPunct="1"/>
            <a:endParaRPr lang="en-US" altLang="en-US" sz="1000" dirty="0"/>
          </a:p>
          <a:p>
            <a:pPr eaLnBrk="1" hangingPunct="1"/>
            <a:r>
              <a:rPr lang="en-US" altLang="en-US" sz="1000" dirty="0"/>
              <a:t>Some</a:t>
            </a:r>
            <a:r>
              <a:rPr lang="en-US" altLang="en-US" sz="1000" baseline="0" dirty="0"/>
              <a:t> examples of software that can make record keeping simple are </a:t>
            </a:r>
            <a:r>
              <a:rPr lang="en-US" altLang="en-US" sz="1000" baseline="0" dirty="0" err="1"/>
              <a:t>EpiInfo</a:t>
            </a:r>
            <a:r>
              <a:rPr lang="en-US" altLang="en-US" sz="1000" baseline="0" dirty="0"/>
              <a:t>, Microsoft Excel, and Microsoft Access. The software you choose should allow for each entry, storage, and access of the data. Note, record keeping does not need to be fancy and can also be done using paper and a filing system. </a:t>
            </a:r>
            <a:endParaRPr lang="en-US" altLang="en-US" sz="1000" dirty="0"/>
          </a:p>
          <a:p>
            <a:pPr eaLnBrk="1" hangingPunct="1"/>
            <a:endParaRPr lang="en-US" altLang="en-US" sz="10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000" dirty="0"/>
              <a:t>Image: </a:t>
            </a:r>
            <a:r>
              <a:rPr lang="en-US" altLang="en-US" sz="1000" b="1" dirty="0"/>
              <a:t>(no attribution required) https://pixabay.com/en/hanging-files-filing-cabinet-1920437/</a:t>
            </a:r>
          </a:p>
          <a:p>
            <a:pPr eaLnBrk="1" hangingPunct="1"/>
            <a:endParaRPr lang="en-US" altLang="en-US" sz="1000" dirty="0"/>
          </a:p>
        </p:txBody>
      </p:sp>
    </p:spTree>
    <p:extLst>
      <p:ext uri="{BB962C8B-B14F-4D97-AF65-F5344CB8AC3E}">
        <p14:creationId xmlns:p14="http://schemas.microsoft.com/office/powerpoint/2010/main" val="168374736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600">
                <a:solidFill>
                  <a:schemeClr val="tx1"/>
                </a:solidFill>
                <a:latin typeface="Arial" panose="020B0604020202020204" pitchFamily="34" charset="0"/>
              </a:defRPr>
            </a:lvl1pPr>
            <a:lvl2pPr marL="742950" indent="-285750" defTabSz="931863">
              <a:spcBef>
                <a:spcPct val="30000"/>
              </a:spcBef>
              <a:defRPr sz="1600">
                <a:solidFill>
                  <a:schemeClr val="tx1"/>
                </a:solidFill>
                <a:latin typeface="Arial" panose="020B0604020202020204" pitchFamily="34" charset="0"/>
              </a:defRPr>
            </a:lvl2pPr>
            <a:lvl3pPr marL="1143000" indent="-228600" defTabSz="931863">
              <a:spcBef>
                <a:spcPct val="30000"/>
              </a:spcBef>
              <a:defRPr sz="1600">
                <a:solidFill>
                  <a:schemeClr val="tx1"/>
                </a:solidFill>
                <a:latin typeface="Arial" panose="020B0604020202020204" pitchFamily="34" charset="0"/>
              </a:defRPr>
            </a:lvl3pPr>
            <a:lvl4pPr marL="1600200" indent="-228600" defTabSz="931863">
              <a:spcBef>
                <a:spcPct val="30000"/>
              </a:spcBef>
              <a:defRPr sz="1600">
                <a:solidFill>
                  <a:schemeClr val="tx1"/>
                </a:solidFill>
                <a:latin typeface="Arial" panose="020B0604020202020204" pitchFamily="34" charset="0"/>
              </a:defRPr>
            </a:lvl4pPr>
            <a:lvl5pPr marL="2057400" indent="-228600" defTabSz="931863">
              <a:spcBef>
                <a:spcPct val="30000"/>
              </a:spcBef>
              <a:defRPr sz="16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6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6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6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600">
                <a:solidFill>
                  <a:schemeClr val="tx1"/>
                </a:solidFill>
                <a:latin typeface="Arial" panose="020B0604020202020204" pitchFamily="34" charset="0"/>
              </a:defRPr>
            </a:lvl9pPr>
          </a:lstStyle>
          <a:p>
            <a:pPr>
              <a:spcBef>
                <a:spcPct val="0"/>
              </a:spcBef>
            </a:pPr>
            <a:fld id="{60DEA5B5-6E5D-489E-85A8-213477AAAB85}" type="slidenum">
              <a:rPr lang="en-US" altLang="en-US" sz="1200"/>
              <a:pPr>
                <a:spcBef>
                  <a:spcPct val="0"/>
                </a:spcBef>
              </a:pPr>
              <a:t>51</a:t>
            </a:fld>
            <a:endParaRPr lang="en-US" altLang="en-US" sz="1200"/>
          </a:p>
        </p:txBody>
      </p:sp>
      <p:sp>
        <p:nvSpPr>
          <p:cNvPr id="154627" name="Rectangle 1026"/>
          <p:cNvSpPr>
            <a:spLocks noGrp="1" noRot="1" noChangeAspect="1" noChangeArrowheads="1" noTextEdit="1"/>
          </p:cNvSpPr>
          <p:nvPr>
            <p:ph type="sldImg"/>
          </p:nvPr>
        </p:nvSpPr>
        <p:spPr>
          <a:ln/>
        </p:spPr>
      </p:sp>
      <p:sp>
        <p:nvSpPr>
          <p:cNvPr id="154628"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Your data should be cross-checked with other sources to ensure accuracy in recording data. When creating line lists you should ensure all the information has been recorded as it was in the medical chart or interview.  It is very easy to make mistakes in recording data, especially when working quickly. </a:t>
            </a:r>
          </a:p>
          <a:p>
            <a:pPr eaLnBrk="1" hangingPunct="1"/>
            <a:endParaRPr lang="en-US" altLang="en-US" dirty="0"/>
          </a:p>
          <a:p>
            <a:pPr eaLnBrk="1" hangingPunct="1"/>
            <a:r>
              <a:rPr lang="en-US" altLang="en-US" dirty="0"/>
              <a:t>If possible, it is useful to validate your data.  One way to do this is to ask the same questions in multiple ways or to ask the same question at different times to ensure the answers are consistent. Finally, entering your data twice—and correcting inconsistencies observed can be an excellent way to assure better data quality.</a:t>
            </a:r>
          </a:p>
        </p:txBody>
      </p:sp>
    </p:spTree>
    <p:extLst>
      <p:ext uri="{BB962C8B-B14F-4D97-AF65-F5344CB8AC3E}">
        <p14:creationId xmlns:p14="http://schemas.microsoft.com/office/powerpoint/2010/main" val="190652387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important to characterize your data by time, place and person.  To characterize data by time, you would make an epidemic curve, which we will discuss on the next slide.  A map can be used to characterize data by place.  To characterize data by person tables or figures may be used.</a:t>
            </a:r>
          </a:p>
        </p:txBody>
      </p:sp>
      <p:sp>
        <p:nvSpPr>
          <p:cNvPr id="4" name="Slide Number Placeholder 3"/>
          <p:cNvSpPr>
            <a:spLocks noGrp="1"/>
          </p:cNvSpPr>
          <p:nvPr>
            <p:ph type="sldNum" sz="quarter" idx="10"/>
          </p:nvPr>
        </p:nvSpPr>
        <p:spPr/>
        <p:txBody>
          <a:bodyPr/>
          <a:lstStyle/>
          <a:p>
            <a:fld id="{CFFD42C0-7943-494E-B8BD-92EE9084E6F0}" type="slidenum">
              <a:rPr lang="en-US" smtClean="0"/>
              <a:t>52</a:t>
            </a:fld>
            <a:endParaRPr lang="en-US"/>
          </a:p>
        </p:txBody>
      </p:sp>
    </p:spTree>
    <p:extLst>
      <p:ext uri="{BB962C8B-B14F-4D97-AF65-F5344CB8AC3E}">
        <p14:creationId xmlns:p14="http://schemas.microsoft.com/office/powerpoint/2010/main" val="3889364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Facilitator notes:   Take 5 minutes to lead a brief discussion with the entire group.   </a:t>
            </a:r>
          </a:p>
          <a:p>
            <a:endParaRPr lang="en-US" dirty="0"/>
          </a:p>
          <a:p>
            <a:r>
              <a:rPr lang="en-US" dirty="0"/>
              <a:t>Ask participants what type of data management software they use. </a:t>
            </a:r>
            <a:r>
              <a:rPr lang="en-US" sz="1200" b="0" i="0" kern="1200" dirty="0">
                <a:solidFill>
                  <a:schemeClr val="tx1"/>
                </a:solidFill>
                <a:effectLst/>
                <a:latin typeface="+mn-lt"/>
                <a:ea typeface="+mn-ea"/>
                <a:cs typeface="+mn-cs"/>
              </a:rPr>
              <a:t>  This question might stimulate discussion of the need for local RRT refreshers.</a:t>
            </a:r>
            <a:endParaRPr lang="en-US" dirty="0"/>
          </a:p>
        </p:txBody>
      </p:sp>
      <p:sp>
        <p:nvSpPr>
          <p:cNvPr id="4" name="Slide Number Placeholder 3"/>
          <p:cNvSpPr>
            <a:spLocks noGrp="1"/>
          </p:cNvSpPr>
          <p:nvPr>
            <p:ph type="sldNum" sz="quarter" idx="10"/>
          </p:nvPr>
        </p:nvSpPr>
        <p:spPr/>
        <p:txBody>
          <a:bodyPr/>
          <a:lstStyle/>
          <a:p>
            <a:fld id="{CFFD42C0-7943-494E-B8BD-92EE9084E6F0}" type="slidenum">
              <a:rPr lang="en-US" smtClean="0"/>
              <a:t>53</a:t>
            </a:fld>
            <a:endParaRPr lang="en-US"/>
          </a:p>
        </p:txBody>
      </p:sp>
    </p:spTree>
    <p:extLst>
      <p:ext uri="{BB962C8B-B14F-4D97-AF65-F5344CB8AC3E}">
        <p14:creationId xmlns:p14="http://schemas.microsoft.com/office/powerpoint/2010/main" val="290369235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dirty="0"/>
              <a:t>Now that we have completed a line list to help organize the data collected in the course of a rapid response team investigation, we will analyze that data using a tool called an epidemic curve. With infectious diseases, once cases in an outbreak have been identified, the epidemic curve is a tool that can be used to help understand the epidemiology of the outbreak. </a:t>
            </a:r>
          </a:p>
          <a:p>
            <a:pPr eaLnBrk="1" hangingPunct="1"/>
            <a:endParaRPr lang="en-US" altLang="en-US" sz="1200" dirty="0"/>
          </a:p>
          <a:p>
            <a:pPr eaLnBrk="1" hangingPunct="1"/>
            <a:r>
              <a:rPr lang="en-US" altLang="en-US" sz="1200" dirty="0"/>
              <a:t>An epidemic curve (‘Epi’ curve) is a graph or histogram of the number of cases of illness on the Y axis by the date of illness onset on the X axis.  This is an example of an epidemic curve of H7N9 cases in humans from February</a:t>
            </a:r>
            <a:r>
              <a:rPr lang="en-US" altLang="en-US" sz="1200" baseline="0" dirty="0"/>
              <a:t> to August 2013</a:t>
            </a:r>
            <a:r>
              <a:rPr lang="en-US" altLang="en-US" sz="1200" dirty="0"/>
              <a:t>.  </a:t>
            </a:r>
          </a:p>
          <a:p>
            <a:pPr eaLnBrk="1" hangingPunct="1"/>
            <a:endParaRPr lang="en-US" altLang="en-US" sz="1200" dirty="0"/>
          </a:p>
          <a:p>
            <a:pPr eaLnBrk="1" hangingPunct="1"/>
            <a:r>
              <a:rPr lang="en-US" altLang="en-US" sz="1200" dirty="0"/>
              <a:t>If one knows dates of exposure, these data can help to ascertain the possible incubation period for the disease from exposure to illness onset. If you know the illness and its incubation period but you don’t know the source of exposure, an epidemic curve can provide clues about when an exposure may have occurred, and to help guide the investigation. The shape of the epidemic curve can provide clues about whether the outbreak may be more likely to be a common point source exposure, or whether there is a possibility of propagated human-human transmission.  </a:t>
            </a:r>
          </a:p>
          <a:p>
            <a:endParaRPr lang="en-US" dirty="0"/>
          </a:p>
        </p:txBody>
      </p:sp>
      <p:sp>
        <p:nvSpPr>
          <p:cNvPr id="4" name="Slide Number Placeholder 3"/>
          <p:cNvSpPr>
            <a:spLocks noGrp="1"/>
          </p:cNvSpPr>
          <p:nvPr>
            <p:ph type="sldNum" sz="quarter" idx="10"/>
          </p:nvPr>
        </p:nvSpPr>
        <p:spPr/>
        <p:txBody>
          <a:bodyPr/>
          <a:lstStyle/>
          <a:p>
            <a:fld id="{CFFD42C0-7943-494E-B8BD-92EE9084E6F0}" type="slidenum">
              <a:rPr lang="en-US" smtClean="0"/>
              <a:t>54</a:t>
            </a:fld>
            <a:endParaRPr lang="en-US"/>
          </a:p>
        </p:txBody>
      </p:sp>
    </p:spTree>
    <p:extLst>
      <p:ext uri="{BB962C8B-B14F-4D97-AF65-F5344CB8AC3E}">
        <p14:creationId xmlns:p14="http://schemas.microsoft.com/office/powerpoint/2010/main" val="128566198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sz="1200" dirty="0"/>
              <a:t>Question: how can an epidemic curve assist in an outbreak investigation?</a:t>
            </a:r>
            <a:endParaRPr lang="en-US" altLang="en-US" sz="1200" b="1" dirty="0"/>
          </a:p>
          <a:p>
            <a:pPr eaLnBrk="1" hangingPunct="1"/>
            <a:r>
              <a:rPr lang="en-US" altLang="en-US" sz="1200" dirty="0"/>
              <a:t>Answer: It is useful because it can provide information on various epidemiological characteristics of the outbreak, including:</a:t>
            </a:r>
          </a:p>
          <a:p>
            <a:pPr eaLnBrk="1" hangingPunct="1"/>
            <a:endParaRPr lang="en-US" altLang="en-US" sz="1200" dirty="0"/>
          </a:p>
          <a:p>
            <a:pPr eaLnBrk="1" hangingPunct="1">
              <a:buFontTx/>
              <a:buChar char="•"/>
            </a:pPr>
            <a:r>
              <a:rPr lang="en-US" altLang="en-US" sz="1200" dirty="0"/>
              <a:t>Possible patterns of spread or transmission  </a:t>
            </a:r>
          </a:p>
          <a:p>
            <a:pPr eaLnBrk="1" hangingPunct="1">
              <a:buFontTx/>
              <a:buChar char="•"/>
            </a:pPr>
            <a:r>
              <a:rPr lang="en-US" altLang="en-US" sz="1200" dirty="0"/>
              <a:t>The magnitude of the outbreak</a:t>
            </a:r>
          </a:p>
          <a:p>
            <a:pPr eaLnBrk="1" hangingPunct="1">
              <a:buFontTx/>
              <a:buChar char="•"/>
            </a:pPr>
            <a:r>
              <a:rPr lang="en-US" altLang="en-US" sz="1200" dirty="0"/>
              <a:t>Outliers, which are cases that occur outside the time frame of the majority of cases. Sometimes, investigating outlier cases can provide key insight to the cause of the outbreak. </a:t>
            </a:r>
          </a:p>
          <a:p>
            <a:pPr eaLnBrk="1" hangingPunct="1">
              <a:buFontTx/>
              <a:buChar char="•"/>
            </a:pPr>
            <a:r>
              <a:rPr lang="en-US" altLang="en-US" sz="1200" dirty="0"/>
              <a:t>Time trend of the epidemic, whether it starting, peaking, or waning  </a:t>
            </a:r>
          </a:p>
          <a:p>
            <a:pPr eaLnBrk="1" hangingPunct="1">
              <a:buFontTx/>
              <a:buChar char="•"/>
            </a:pPr>
            <a:r>
              <a:rPr lang="en-US" altLang="en-US" sz="1200" dirty="0"/>
              <a:t>The disease incubation period. If you just know the disease, and its likely incubation period, you can even work backwards to understand possible times (and sources) of exposure.</a:t>
            </a:r>
          </a:p>
          <a:p>
            <a:endParaRPr lang="en-US" dirty="0"/>
          </a:p>
        </p:txBody>
      </p:sp>
      <p:sp>
        <p:nvSpPr>
          <p:cNvPr id="4" name="Slide Number Placeholder 3"/>
          <p:cNvSpPr>
            <a:spLocks noGrp="1"/>
          </p:cNvSpPr>
          <p:nvPr>
            <p:ph type="sldNum" sz="quarter" idx="10"/>
          </p:nvPr>
        </p:nvSpPr>
        <p:spPr/>
        <p:txBody>
          <a:bodyPr/>
          <a:lstStyle/>
          <a:p>
            <a:fld id="{CFFD42C0-7943-494E-B8BD-92EE9084E6F0}" type="slidenum">
              <a:rPr lang="en-US" smtClean="0"/>
              <a:t>55</a:t>
            </a:fld>
            <a:endParaRPr lang="en-US"/>
          </a:p>
        </p:txBody>
      </p:sp>
    </p:spTree>
    <p:extLst>
      <p:ext uri="{BB962C8B-B14F-4D97-AF65-F5344CB8AC3E}">
        <p14:creationId xmlns:p14="http://schemas.microsoft.com/office/powerpoint/2010/main" val="234204464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9999" eaLnBrk="0" hangingPunct="0">
              <a:defRPr sz="1000" b="1">
                <a:solidFill>
                  <a:schemeClr val="tx1"/>
                </a:solidFill>
                <a:latin typeface="Arial" pitchFamily="34" charset="0"/>
                <a:cs typeface="Arial" pitchFamily="34" charset="0"/>
              </a:defRPr>
            </a:lvl1pPr>
            <a:lvl2pPr marL="741464" indent="-285179" defTabSz="929999" eaLnBrk="0" hangingPunct="0">
              <a:defRPr sz="1000" b="1">
                <a:solidFill>
                  <a:schemeClr val="tx1"/>
                </a:solidFill>
                <a:latin typeface="Arial" pitchFamily="34" charset="0"/>
                <a:cs typeface="Arial" pitchFamily="34" charset="0"/>
              </a:defRPr>
            </a:lvl2pPr>
            <a:lvl3pPr marL="1140714" indent="-228143" defTabSz="929999" eaLnBrk="0" hangingPunct="0">
              <a:defRPr sz="1000" b="1">
                <a:solidFill>
                  <a:schemeClr val="tx1"/>
                </a:solidFill>
                <a:latin typeface="Arial" pitchFamily="34" charset="0"/>
                <a:cs typeface="Arial" pitchFamily="34" charset="0"/>
              </a:defRPr>
            </a:lvl3pPr>
            <a:lvl4pPr marL="1597000" indent="-228143" defTabSz="929999" eaLnBrk="0" hangingPunct="0">
              <a:defRPr sz="1000" b="1">
                <a:solidFill>
                  <a:schemeClr val="tx1"/>
                </a:solidFill>
                <a:latin typeface="Arial" pitchFamily="34" charset="0"/>
                <a:cs typeface="Arial" pitchFamily="34" charset="0"/>
              </a:defRPr>
            </a:lvl4pPr>
            <a:lvl5pPr marL="2053285" indent="-228143" defTabSz="929999" eaLnBrk="0" hangingPunct="0">
              <a:defRPr sz="1000" b="1">
                <a:solidFill>
                  <a:schemeClr val="tx1"/>
                </a:solidFill>
                <a:latin typeface="Arial" pitchFamily="34" charset="0"/>
                <a:cs typeface="Arial" pitchFamily="34" charset="0"/>
              </a:defRPr>
            </a:lvl5pPr>
            <a:lvl6pPr marL="2509571" indent="-228143" defTabSz="929999" eaLnBrk="0" fontAlgn="base" hangingPunct="0">
              <a:spcBef>
                <a:spcPct val="20000"/>
              </a:spcBef>
              <a:spcAft>
                <a:spcPct val="0"/>
              </a:spcAft>
              <a:buChar char="•"/>
              <a:defRPr sz="1000" b="1">
                <a:solidFill>
                  <a:schemeClr val="tx1"/>
                </a:solidFill>
                <a:latin typeface="Arial" pitchFamily="34" charset="0"/>
                <a:cs typeface="Arial" pitchFamily="34" charset="0"/>
              </a:defRPr>
            </a:lvl6pPr>
            <a:lvl7pPr marL="2965856" indent="-228143" defTabSz="929999" eaLnBrk="0" fontAlgn="base" hangingPunct="0">
              <a:spcBef>
                <a:spcPct val="20000"/>
              </a:spcBef>
              <a:spcAft>
                <a:spcPct val="0"/>
              </a:spcAft>
              <a:buChar char="•"/>
              <a:defRPr sz="1000" b="1">
                <a:solidFill>
                  <a:schemeClr val="tx1"/>
                </a:solidFill>
                <a:latin typeface="Arial" pitchFamily="34" charset="0"/>
                <a:cs typeface="Arial" pitchFamily="34" charset="0"/>
              </a:defRPr>
            </a:lvl7pPr>
            <a:lvl8pPr marL="3422142" indent="-228143" defTabSz="929999" eaLnBrk="0" fontAlgn="base" hangingPunct="0">
              <a:spcBef>
                <a:spcPct val="20000"/>
              </a:spcBef>
              <a:spcAft>
                <a:spcPct val="0"/>
              </a:spcAft>
              <a:buChar char="•"/>
              <a:defRPr sz="1000" b="1">
                <a:solidFill>
                  <a:schemeClr val="tx1"/>
                </a:solidFill>
                <a:latin typeface="Arial" pitchFamily="34" charset="0"/>
                <a:cs typeface="Arial" pitchFamily="34" charset="0"/>
              </a:defRPr>
            </a:lvl8pPr>
            <a:lvl9pPr marL="3878428" indent="-228143" defTabSz="929999" eaLnBrk="0" fontAlgn="base" hangingPunct="0">
              <a:spcBef>
                <a:spcPct val="20000"/>
              </a:spcBef>
              <a:spcAft>
                <a:spcPct val="0"/>
              </a:spcAft>
              <a:buChar char="•"/>
              <a:defRPr sz="1000" b="1">
                <a:solidFill>
                  <a:schemeClr val="tx1"/>
                </a:solidFill>
                <a:latin typeface="Arial" pitchFamily="34" charset="0"/>
                <a:cs typeface="Arial" pitchFamily="34" charset="0"/>
              </a:defRPr>
            </a:lvl9pPr>
          </a:lstStyle>
          <a:p>
            <a:pPr eaLnBrk="1" hangingPunct="1"/>
            <a:fld id="{C271C4DA-1020-493C-8677-E08AB02AAC68}" type="slidenum">
              <a:rPr lang="en-US" altLang="en-US" sz="1200" b="0"/>
              <a:pPr eaLnBrk="1" hangingPunct="1"/>
              <a:t>56</a:t>
            </a:fld>
            <a:endParaRPr lang="en-US" altLang="en-US" sz="1200" b="0"/>
          </a:p>
        </p:txBody>
      </p:sp>
      <p:sp>
        <p:nvSpPr>
          <p:cNvPr id="181251" name="Rectangle 1026"/>
          <p:cNvSpPr>
            <a:spLocks noGrp="1" noRot="1" noChangeAspect="1" noChangeArrowheads="1" noTextEdit="1"/>
          </p:cNvSpPr>
          <p:nvPr>
            <p:ph type="sldImg"/>
          </p:nvPr>
        </p:nvSpPr>
        <p:spPr>
          <a:ln/>
        </p:spPr>
      </p:sp>
      <p:sp>
        <p:nvSpPr>
          <p:cNvPr id="181252"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000" dirty="0"/>
              <a:t>Epidemic curves can be used to assess the type of transmission that is occurring. The curve will have a particular pattern depending on the type of transmission. Therefore epidemic curves are useful for detecting whether or not human to human transmission is occurring. </a:t>
            </a:r>
          </a:p>
          <a:p>
            <a:pPr eaLnBrk="1" hangingPunct="1"/>
            <a:endParaRPr lang="en-US" altLang="en-US" sz="1000" dirty="0"/>
          </a:p>
          <a:p>
            <a:pPr eaLnBrk="1" hangingPunct="1"/>
            <a:r>
              <a:rPr lang="en-US" altLang="en-US" sz="1000" dirty="0"/>
              <a:t>The curve will have a specific pattern if transmission of an infectious agent is occurring between people; or it will have a different pattern if people are all getting the infection from the same exposure source.</a:t>
            </a:r>
          </a:p>
          <a:p>
            <a:pPr eaLnBrk="1" hangingPunct="1"/>
            <a:endParaRPr lang="en-US" altLang="en-US" sz="1000" dirty="0"/>
          </a:p>
          <a:p>
            <a:pPr eaLnBrk="1" hangingPunct="1"/>
            <a:r>
              <a:rPr lang="en-US" altLang="en-US" sz="1000" dirty="0"/>
              <a:t>And curves</a:t>
            </a:r>
            <a:r>
              <a:rPr lang="en-US" altLang="en-US" sz="1000" baseline="0" dirty="0"/>
              <a:t> can ben used to see the effect of an intervention. </a:t>
            </a:r>
            <a:endParaRPr lang="en-US" altLang="en-US" sz="1000" dirty="0"/>
          </a:p>
          <a:p>
            <a:pPr eaLnBrk="1" hangingPunct="1"/>
            <a:endParaRPr lang="en-US" altLang="en-US" sz="1000" dirty="0"/>
          </a:p>
          <a:p>
            <a:pPr eaLnBrk="1" hangingPunct="1"/>
            <a:r>
              <a:rPr lang="en-US" altLang="en-US" sz="1000" dirty="0"/>
              <a:t>These patterns of transmission are easy to see when there are lots of cases, but are more difficult to interpret if there is only a small cluster of cases.</a:t>
            </a:r>
          </a:p>
          <a:p>
            <a:pPr eaLnBrk="1" hangingPunct="1"/>
            <a:endParaRPr lang="en-US" altLang="en-US" sz="1000" dirty="0"/>
          </a:p>
          <a:p>
            <a:pPr eaLnBrk="1" hangingPunct="1"/>
            <a:r>
              <a:rPr lang="en-US" altLang="en-US" sz="1000" dirty="0"/>
              <a:t>Let’s look at some examples.</a:t>
            </a:r>
          </a:p>
        </p:txBody>
      </p:sp>
    </p:spTree>
    <p:extLst>
      <p:ext uri="{BB962C8B-B14F-4D97-AF65-F5344CB8AC3E}">
        <p14:creationId xmlns:p14="http://schemas.microsoft.com/office/powerpoint/2010/main" val="131185215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600">
                <a:solidFill>
                  <a:schemeClr val="tx1"/>
                </a:solidFill>
                <a:latin typeface="Arial" panose="020B0604020202020204" pitchFamily="34" charset="0"/>
              </a:defRPr>
            </a:lvl1pPr>
            <a:lvl2pPr marL="742950" indent="-285750" defTabSz="931863">
              <a:spcBef>
                <a:spcPct val="30000"/>
              </a:spcBef>
              <a:defRPr sz="1600">
                <a:solidFill>
                  <a:schemeClr val="tx1"/>
                </a:solidFill>
                <a:latin typeface="Arial" panose="020B0604020202020204" pitchFamily="34" charset="0"/>
              </a:defRPr>
            </a:lvl2pPr>
            <a:lvl3pPr marL="1143000" indent="-228600" defTabSz="931863">
              <a:spcBef>
                <a:spcPct val="30000"/>
              </a:spcBef>
              <a:defRPr sz="1600">
                <a:solidFill>
                  <a:schemeClr val="tx1"/>
                </a:solidFill>
                <a:latin typeface="Arial" panose="020B0604020202020204" pitchFamily="34" charset="0"/>
              </a:defRPr>
            </a:lvl3pPr>
            <a:lvl4pPr marL="1600200" indent="-228600" defTabSz="931863">
              <a:spcBef>
                <a:spcPct val="30000"/>
              </a:spcBef>
              <a:defRPr sz="1600">
                <a:solidFill>
                  <a:schemeClr val="tx1"/>
                </a:solidFill>
                <a:latin typeface="Arial" panose="020B0604020202020204" pitchFamily="34" charset="0"/>
              </a:defRPr>
            </a:lvl4pPr>
            <a:lvl5pPr marL="2057400" indent="-228600" defTabSz="931863">
              <a:spcBef>
                <a:spcPct val="30000"/>
              </a:spcBef>
              <a:defRPr sz="16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6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6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6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600">
                <a:solidFill>
                  <a:schemeClr val="tx1"/>
                </a:solidFill>
                <a:latin typeface="Arial" panose="020B0604020202020204" pitchFamily="34" charset="0"/>
              </a:defRPr>
            </a:lvl9pPr>
          </a:lstStyle>
          <a:p>
            <a:pPr>
              <a:spcBef>
                <a:spcPct val="0"/>
              </a:spcBef>
            </a:pPr>
            <a:fld id="{69304CED-BDD9-4B66-8CDF-7D8A231FF3B3}" type="slidenum">
              <a:rPr lang="en-US" altLang="en-US" sz="1200"/>
              <a:pPr>
                <a:spcBef>
                  <a:spcPct val="0"/>
                </a:spcBef>
              </a:pPr>
              <a:t>57</a:t>
            </a:fld>
            <a:endParaRPr lang="en-US" altLang="en-US" sz="1200"/>
          </a:p>
        </p:txBody>
      </p:sp>
      <p:sp>
        <p:nvSpPr>
          <p:cNvPr id="164867" name="Rectangle 1026"/>
          <p:cNvSpPr>
            <a:spLocks noGrp="1" noRot="1" noChangeAspect="1" noChangeArrowheads="1" noTextEdit="1"/>
          </p:cNvSpPr>
          <p:nvPr>
            <p:ph type="sldImg"/>
          </p:nvPr>
        </p:nvSpPr>
        <p:spPr>
          <a:ln/>
        </p:spPr>
      </p:sp>
      <p:sp>
        <p:nvSpPr>
          <p:cNvPr id="164868"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r>
              <a:rPr lang="en-US" sz="1200" b="1" i="0" u="none" strike="noStrike" kern="1200" dirty="0">
                <a:solidFill>
                  <a:schemeClr val="tx1"/>
                </a:solidFill>
                <a:effectLst/>
                <a:latin typeface="+mn-lt"/>
                <a:ea typeface="+mn-ea"/>
                <a:cs typeface="+mn-cs"/>
              </a:rPr>
              <a:t>Timeline of Pertinent Exposures and Dates of Illness in the Three Patients.</a:t>
            </a:r>
            <a:r>
              <a:rPr lang="en-US" sz="1200" b="0" i="0" u="none" strike="noStrike" kern="1200" dirty="0">
                <a:solidFill>
                  <a:schemeClr val="tx1"/>
                </a:solidFill>
                <a:effectLst/>
                <a:latin typeface="+mn-lt"/>
                <a:ea typeface="+mn-ea"/>
                <a:cs typeface="+mn-cs"/>
              </a:rPr>
              <a:t> The index patient, who lived with her aunt, was not known to have had direct contact with the sick or dying chickens, but she played and slept in an area where the chickens were also often present. The mother lived and worked in a province four hours' drive from the index patient's village. The three-night funeral took place in a different, unaffected village.</a:t>
            </a:r>
          </a:p>
        </p:txBody>
      </p:sp>
    </p:spTree>
    <p:extLst>
      <p:ext uri="{BB962C8B-B14F-4D97-AF65-F5344CB8AC3E}">
        <p14:creationId xmlns:p14="http://schemas.microsoft.com/office/powerpoint/2010/main" val="426273770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600">
                <a:solidFill>
                  <a:schemeClr val="tx1"/>
                </a:solidFill>
                <a:latin typeface="Arial" panose="020B0604020202020204" pitchFamily="34" charset="0"/>
              </a:defRPr>
            </a:lvl1pPr>
            <a:lvl2pPr marL="742950" indent="-285750" defTabSz="931863">
              <a:spcBef>
                <a:spcPct val="30000"/>
              </a:spcBef>
              <a:defRPr sz="1600">
                <a:solidFill>
                  <a:schemeClr val="tx1"/>
                </a:solidFill>
                <a:latin typeface="Arial" panose="020B0604020202020204" pitchFamily="34" charset="0"/>
              </a:defRPr>
            </a:lvl2pPr>
            <a:lvl3pPr marL="1143000" indent="-228600" defTabSz="931863">
              <a:spcBef>
                <a:spcPct val="30000"/>
              </a:spcBef>
              <a:defRPr sz="1600">
                <a:solidFill>
                  <a:schemeClr val="tx1"/>
                </a:solidFill>
                <a:latin typeface="Arial" panose="020B0604020202020204" pitchFamily="34" charset="0"/>
              </a:defRPr>
            </a:lvl3pPr>
            <a:lvl4pPr marL="1600200" indent="-228600" defTabSz="931863">
              <a:spcBef>
                <a:spcPct val="30000"/>
              </a:spcBef>
              <a:defRPr sz="1600">
                <a:solidFill>
                  <a:schemeClr val="tx1"/>
                </a:solidFill>
                <a:latin typeface="Arial" panose="020B0604020202020204" pitchFamily="34" charset="0"/>
              </a:defRPr>
            </a:lvl4pPr>
            <a:lvl5pPr marL="2057400" indent="-228600" defTabSz="931863">
              <a:spcBef>
                <a:spcPct val="30000"/>
              </a:spcBef>
              <a:defRPr sz="16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6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6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6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600">
                <a:solidFill>
                  <a:schemeClr val="tx1"/>
                </a:solidFill>
                <a:latin typeface="Arial" panose="020B0604020202020204" pitchFamily="34" charset="0"/>
              </a:defRPr>
            </a:lvl9pPr>
          </a:lstStyle>
          <a:p>
            <a:pPr>
              <a:spcBef>
                <a:spcPct val="0"/>
              </a:spcBef>
            </a:pPr>
            <a:fld id="{69304CED-BDD9-4B66-8CDF-7D8A231FF3B3}" type="slidenum">
              <a:rPr lang="en-US" altLang="en-US" sz="1200"/>
              <a:pPr>
                <a:spcBef>
                  <a:spcPct val="0"/>
                </a:spcBef>
              </a:pPr>
              <a:t>58</a:t>
            </a:fld>
            <a:endParaRPr lang="en-US" altLang="en-US" sz="1200"/>
          </a:p>
        </p:txBody>
      </p:sp>
      <p:sp>
        <p:nvSpPr>
          <p:cNvPr id="164867" name="Rectangle 1026"/>
          <p:cNvSpPr>
            <a:spLocks noGrp="1" noRot="1" noChangeAspect="1" noChangeArrowheads="1" noTextEdit="1"/>
          </p:cNvSpPr>
          <p:nvPr>
            <p:ph type="sldImg"/>
          </p:nvPr>
        </p:nvSpPr>
        <p:spPr>
          <a:ln/>
        </p:spPr>
      </p:sp>
      <p:sp>
        <p:nvSpPr>
          <p:cNvPr id="164868"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Here is another example of an epidemic curve</a:t>
            </a:r>
            <a:r>
              <a:rPr lang="en-US" altLang="en-US" baseline="0" dirty="0"/>
              <a:t>, this time for measles, </a:t>
            </a:r>
            <a:r>
              <a:rPr lang="en-US" altLang="en-US" dirty="0"/>
              <a:t>in which there is human-to-human spread. Here you can see that the pattern of human-to-human transmission is easier to see when there are lots of cases.</a:t>
            </a:r>
          </a:p>
        </p:txBody>
      </p:sp>
    </p:spTree>
    <p:extLst>
      <p:ext uri="{BB962C8B-B14F-4D97-AF65-F5344CB8AC3E}">
        <p14:creationId xmlns:p14="http://schemas.microsoft.com/office/powerpoint/2010/main" val="30216745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80000"/>
              </a:lnSpc>
            </a:pPr>
            <a:r>
              <a:rPr lang="en-US" altLang="en-US" sz="800" dirty="0"/>
              <a:t>Case investigation can be broken into three phases.</a:t>
            </a:r>
            <a:r>
              <a:rPr lang="en-US" altLang="en-US" sz="800" baseline="0" dirty="0"/>
              <a:t>  </a:t>
            </a:r>
            <a:r>
              <a:rPr lang="en-US" altLang="en-US" sz="800" dirty="0">
                <a:solidFill>
                  <a:schemeClr val="folHlink"/>
                </a:solidFill>
              </a:rPr>
              <a:t>HOWEVER, it is important to remember that many of these activities and steps will occur at the same time and may not follow a chronological order!  In other words, you will likely be engaged in multiple steps or activities at the same time.  But to present the material we have combined many of the activities into three phases and several steps.  </a:t>
            </a:r>
          </a:p>
          <a:p>
            <a:pPr eaLnBrk="1" hangingPunct="1">
              <a:lnSpc>
                <a:spcPct val="80000"/>
              </a:lnSpc>
            </a:pPr>
            <a:endParaRPr lang="en-US" altLang="en-US" sz="800" dirty="0">
              <a:solidFill>
                <a:schemeClr val="folHlink"/>
              </a:solidFill>
            </a:endParaRPr>
          </a:p>
          <a:p>
            <a:pPr eaLnBrk="1" hangingPunct="1">
              <a:lnSpc>
                <a:spcPct val="80000"/>
              </a:lnSpc>
            </a:pPr>
            <a:r>
              <a:rPr lang="en-US" altLang="en-US" sz="800" dirty="0">
                <a:solidFill>
                  <a:schemeClr val="folHlink"/>
                </a:solidFill>
              </a:rPr>
              <a:t>The first phase is pre-investigation:</a:t>
            </a:r>
          </a:p>
          <a:p>
            <a:pPr marL="0" lvl="1" indent="136252">
              <a:lnSpc>
                <a:spcPct val="80000"/>
              </a:lnSpc>
              <a:buFontTx/>
              <a:buChar char="•"/>
            </a:pPr>
            <a:r>
              <a:rPr lang="en-US" altLang="en-US" sz="800" dirty="0"/>
              <a:t>Following a request for assistance, a team needs to be assembled to plan the response before the actual investigation (on location) begins.</a:t>
            </a:r>
            <a:r>
              <a:rPr lang="en-US" altLang="en-US" sz="800" baseline="0" dirty="0"/>
              <a:t> Part of investigation planning includes an assessment of what resources are needed to conduct a successful investigation and which stakeholder should be engaged.</a:t>
            </a:r>
            <a:endParaRPr lang="en-US" altLang="en-US" sz="800" dirty="0"/>
          </a:p>
          <a:p>
            <a:pPr eaLnBrk="1" hangingPunct="1">
              <a:lnSpc>
                <a:spcPct val="80000"/>
              </a:lnSpc>
            </a:pPr>
            <a:endParaRPr lang="en-US" altLang="en-US" sz="800" dirty="0"/>
          </a:p>
          <a:p>
            <a:pPr eaLnBrk="1" hangingPunct="1">
              <a:lnSpc>
                <a:spcPct val="80000"/>
              </a:lnSpc>
            </a:pPr>
            <a:r>
              <a:rPr lang="en-US" altLang="en-US" sz="800" dirty="0">
                <a:solidFill>
                  <a:schemeClr val="folHlink"/>
                </a:solidFill>
              </a:rPr>
              <a:t>The next phase is the actual investigation:</a:t>
            </a:r>
          </a:p>
          <a:p>
            <a:pPr marL="0" lvl="1" indent="136252">
              <a:lnSpc>
                <a:spcPct val="80000"/>
              </a:lnSpc>
              <a:buFontTx/>
              <a:buChar char="•"/>
            </a:pPr>
            <a:r>
              <a:rPr lang="en-US" altLang="en-US" sz="800" dirty="0"/>
              <a:t>The first step is to gather the existing epidemiologic evidence of novel influenza exposure and create a case definition. </a:t>
            </a:r>
          </a:p>
          <a:p>
            <a:pPr marL="0" lvl="1" indent="136252">
              <a:lnSpc>
                <a:spcPct val="80000"/>
              </a:lnSpc>
              <a:buFontTx/>
              <a:buChar char="•"/>
            </a:pPr>
            <a:r>
              <a:rPr lang="en-US" altLang="en-US" sz="800" dirty="0"/>
              <a:t>Step two should occur throughout the investigation and includes ensuring that data collection occurs in a complete and accessible manner and is managed accordingly.  Later on, the data need to be analyzed descriptively and studied using epidemic curves and other basic analytic tools.</a:t>
            </a:r>
          </a:p>
          <a:p>
            <a:pPr marL="0" lvl="1" indent="136252">
              <a:lnSpc>
                <a:spcPct val="80000"/>
              </a:lnSpc>
              <a:buFontTx/>
              <a:buChar char="•"/>
            </a:pPr>
            <a:r>
              <a:rPr lang="en-US" altLang="en-US" sz="800" dirty="0"/>
              <a:t>Step three includes critical prevention and control activities</a:t>
            </a:r>
          </a:p>
          <a:p>
            <a:pPr marL="0" lvl="1" indent="136252">
              <a:lnSpc>
                <a:spcPct val="80000"/>
              </a:lnSpc>
            </a:pPr>
            <a:endParaRPr lang="en-US" altLang="en-US" sz="800" dirty="0"/>
          </a:p>
          <a:p>
            <a:pPr eaLnBrk="1" hangingPunct="1">
              <a:lnSpc>
                <a:spcPct val="80000"/>
              </a:lnSpc>
            </a:pPr>
            <a:r>
              <a:rPr lang="en-US" altLang="en-US" sz="800" dirty="0"/>
              <a:t>The last phase is Post-investigation which </a:t>
            </a:r>
            <a:r>
              <a:rPr lang="en-US" altLang="en-US" sz="800" dirty="0">
                <a:solidFill>
                  <a:schemeClr val="folHlink"/>
                </a:solidFill>
              </a:rPr>
              <a:t>includes the activities</a:t>
            </a:r>
            <a:r>
              <a:rPr lang="en-US" altLang="en-US" sz="800" baseline="0" dirty="0">
                <a:solidFill>
                  <a:schemeClr val="folHlink"/>
                </a:solidFill>
              </a:rPr>
              <a:t> that are </a:t>
            </a:r>
            <a:r>
              <a:rPr lang="en-US" altLang="en-US" sz="800" dirty="0">
                <a:solidFill>
                  <a:schemeClr val="folHlink"/>
                </a:solidFill>
              </a:rPr>
              <a:t>completed after the investigation is over or winding down:</a:t>
            </a:r>
            <a:endParaRPr lang="en-US" altLang="en-US" sz="800" dirty="0"/>
          </a:p>
          <a:p>
            <a:pPr marL="0" lvl="1" indent="136252">
              <a:lnSpc>
                <a:spcPct val="80000"/>
              </a:lnSpc>
              <a:buFontTx/>
              <a:buChar char="•"/>
            </a:pPr>
            <a:r>
              <a:rPr lang="en-US" altLang="en-US" sz="800" dirty="0"/>
              <a:t>Although good communication should be a priority throughout the investigation, during this last phase communication and reporting may be prioritized.  </a:t>
            </a:r>
          </a:p>
          <a:p>
            <a:pPr marL="0" lvl="1" indent="136252">
              <a:lnSpc>
                <a:spcPct val="80000"/>
              </a:lnSpc>
              <a:buFontTx/>
              <a:buChar char="•"/>
            </a:pPr>
            <a:r>
              <a:rPr lang="en-US" altLang="en-US" sz="800" dirty="0"/>
              <a:t>A</a:t>
            </a:r>
            <a:r>
              <a:rPr lang="en-US" altLang="en-US" sz="800" baseline="0" dirty="0"/>
              <a:t> summary report should be drafted and the performance of the team should be evaluated to identify successes, challenges, and lessons learned during the investigation to improve future investigations. </a:t>
            </a:r>
            <a:endParaRPr lang="en-US" altLang="en-US" sz="800" dirty="0"/>
          </a:p>
          <a:p>
            <a:endParaRPr lang="en-US" dirty="0"/>
          </a:p>
        </p:txBody>
      </p:sp>
      <p:sp>
        <p:nvSpPr>
          <p:cNvPr id="4" name="Slide Number Placeholder 3"/>
          <p:cNvSpPr>
            <a:spLocks noGrp="1"/>
          </p:cNvSpPr>
          <p:nvPr>
            <p:ph type="sldNum" sz="quarter" idx="10"/>
          </p:nvPr>
        </p:nvSpPr>
        <p:spPr/>
        <p:txBody>
          <a:bodyPr/>
          <a:lstStyle/>
          <a:p>
            <a:fld id="{CFFD42C0-7943-494E-B8BD-92EE9084E6F0}" type="slidenum">
              <a:rPr lang="en-US" smtClean="0"/>
              <a:t>6</a:t>
            </a:fld>
            <a:endParaRPr lang="en-US"/>
          </a:p>
        </p:txBody>
      </p:sp>
    </p:spTree>
    <p:extLst>
      <p:ext uri="{BB962C8B-B14F-4D97-AF65-F5344CB8AC3E}">
        <p14:creationId xmlns:p14="http://schemas.microsoft.com/office/powerpoint/2010/main" val="408833619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600">
                <a:solidFill>
                  <a:schemeClr val="tx1"/>
                </a:solidFill>
                <a:latin typeface="Arial" panose="020B0604020202020204" pitchFamily="34" charset="0"/>
              </a:defRPr>
            </a:lvl1pPr>
            <a:lvl2pPr marL="742950" indent="-285750" defTabSz="931863">
              <a:spcBef>
                <a:spcPct val="30000"/>
              </a:spcBef>
              <a:defRPr sz="1600">
                <a:solidFill>
                  <a:schemeClr val="tx1"/>
                </a:solidFill>
                <a:latin typeface="Arial" panose="020B0604020202020204" pitchFamily="34" charset="0"/>
              </a:defRPr>
            </a:lvl2pPr>
            <a:lvl3pPr marL="1143000" indent="-228600" defTabSz="931863">
              <a:spcBef>
                <a:spcPct val="30000"/>
              </a:spcBef>
              <a:defRPr sz="1600">
                <a:solidFill>
                  <a:schemeClr val="tx1"/>
                </a:solidFill>
                <a:latin typeface="Arial" panose="020B0604020202020204" pitchFamily="34" charset="0"/>
              </a:defRPr>
            </a:lvl3pPr>
            <a:lvl4pPr marL="1600200" indent="-228600" defTabSz="931863">
              <a:spcBef>
                <a:spcPct val="30000"/>
              </a:spcBef>
              <a:defRPr sz="1600">
                <a:solidFill>
                  <a:schemeClr val="tx1"/>
                </a:solidFill>
                <a:latin typeface="Arial" panose="020B0604020202020204" pitchFamily="34" charset="0"/>
              </a:defRPr>
            </a:lvl4pPr>
            <a:lvl5pPr marL="2057400" indent="-228600" defTabSz="931863">
              <a:spcBef>
                <a:spcPct val="30000"/>
              </a:spcBef>
              <a:defRPr sz="16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6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6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6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600">
                <a:solidFill>
                  <a:schemeClr val="tx1"/>
                </a:solidFill>
                <a:latin typeface="Arial" panose="020B0604020202020204" pitchFamily="34" charset="0"/>
              </a:defRPr>
            </a:lvl9pPr>
          </a:lstStyle>
          <a:p>
            <a:pPr>
              <a:spcBef>
                <a:spcPct val="0"/>
              </a:spcBef>
            </a:pPr>
            <a:fld id="{B87F0F16-0420-46A9-8532-514FF3D3D57B}" type="slidenum">
              <a:rPr lang="en-US" altLang="en-US" sz="1200"/>
              <a:pPr>
                <a:spcBef>
                  <a:spcPct val="0"/>
                </a:spcBef>
              </a:pPr>
              <a:t>59</a:t>
            </a:fld>
            <a:endParaRPr lang="en-US" altLang="en-US" sz="1200"/>
          </a:p>
        </p:txBody>
      </p:sp>
      <p:sp>
        <p:nvSpPr>
          <p:cNvPr id="166915" name="Rectangle 2"/>
          <p:cNvSpPr>
            <a:spLocks noGrp="1" noRot="1" noChangeAspect="1" noChangeArrowheads="1" noTextEdit="1"/>
          </p:cNvSpPr>
          <p:nvPr>
            <p:ph type="sldImg"/>
          </p:nvPr>
        </p:nvSpPr>
        <p:spPr>
          <a:ln/>
        </p:spPr>
      </p:sp>
      <p:sp>
        <p:nvSpPr>
          <p:cNvPr id="166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This graph is an example of an epidemic curve of an H3N2 variant outbreak due to ongoing human exposure to a single event (a fair). This epidemic curve</a:t>
            </a:r>
            <a:r>
              <a:rPr lang="en-US" altLang="en-US" baseline="0" dirty="0"/>
              <a:t> shows human H3N2 variant virus infections associated with swine shows</a:t>
            </a:r>
            <a:r>
              <a:rPr lang="en-US" altLang="en-US" dirty="0"/>
              <a:t>. The cases accrue as the swine show</a:t>
            </a:r>
            <a:r>
              <a:rPr lang="en-US" altLang="en-US" baseline="0" dirty="0"/>
              <a:t> is open and then end once the auction occurs and the show closes.</a:t>
            </a:r>
            <a:r>
              <a:rPr lang="en-US" altLang="en-US" dirty="0"/>
              <a:t>  Note how the graph shows a steep upslope and a comparatively gradual down slope.  </a:t>
            </a:r>
          </a:p>
        </p:txBody>
      </p:sp>
    </p:spTree>
    <p:extLst>
      <p:ext uri="{BB962C8B-B14F-4D97-AF65-F5344CB8AC3E}">
        <p14:creationId xmlns:p14="http://schemas.microsoft.com/office/powerpoint/2010/main" val="354160957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rapid response team can develop hypotheses and questions in order to further understand the outbreak and to understand how disease is being transmitted.   It is important to develop hypotheses and questions with the input from people and agencies from different sectors.</a:t>
            </a:r>
          </a:p>
        </p:txBody>
      </p:sp>
      <p:sp>
        <p:nvSpPr>
          <p:cNvPr id="4" name="Slide Number Placeholder 3"/>
          <p:cNvSpPr>
            <a:spLocks noGrp="1"/>
          </p:cNvSpPr>
          <p:nvPr>
            <p:ph type="sldNum" sz="quarter" idx="10"/>
          </p:nvPr>
        </p:nvSpPr>
        <p:spPr/>
        <p:txBody>
          <a:bodyPr/>
          <a:lstStyle/>
          <a:p>
            <a:fld id="{C8063835-AB13-4A54-9D60-C54031A9D56B}" type="slidenum">
              <a:rPr lang="en-US" smtClean="0"/>
              <a:t>60</a:t>
            </a:fld>
            <a:endParaRPr lang="en-US"/>
          </a:p>
        </p:txBody>
      </p:sp>
    </p:spTree>
    <p:extLst>
      <p:ext uri="{BB962C8B-B14F-4D97-AF65-F5344CB8AC3E}">
        <p14:creationId xmlns:p14="http://schemas.microsoft.com/office/powerpoint/2010/main" val="382081303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Different types of studies can be conducted in order to examine the hypotheses or questions that the team came up with.</a:t>
            </a:r>
          </a:p>
        </p:txBody>
      </p:sp>
      <p:sp>
        <p:nvSpPr>
          <p:cNvPr id="4" name="Slide Number Placeholder 3"/>
          <p:cNvSpPr>
            <a:spLocks noGrp="1"/>
          </p:cNvSpPr>
          <p:nvPr>
            <p:ph type="sldNum" sz="quarter" idx="10"/>
          </p:nvPr>
        </p:nvSpPr>
        <p:spPr/>
        <p:txBody>
          <a:bodyPr/>
          <a:lstStyle/>
          <a:p>
            <a:fld id="{CFFD42C0-7943-494E-B8BD-92EE9084E6F0}" type="slidenum">
              <a:rPr lang="en-US" smtClean="0"/>
              <a:t>61</a:t>
            </a:fld>
            <a:endParaRPr lang="en-US"/>
          </a:p>
        </p:txBody>
      </p:sp>
    </p:spTree>
    <p:extLst>
      <p:ext uri="{BB962C8B-B14F-4D97-AF65-F5344CB8AC3E}">
        <p14:creationId xmlns:p14="http://schemas.microsoft.com/office/powerpoint/2010/main" val="232414416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Facilitator notes:   Take 5 minutes to lead a brief discussion with the entire group.   Ask participants to discuss how people come up with hypotheses, questions, and studies to investigate these hypotheses in their location/country.</a:t>
            </a:r>
          </a:p>
          <a:p>
            <a:endParaRPr lang="en-US" dirty="0"/>
          </a:p>
        </p:txBody>
      </p:sp>
      <p:sp>
        <p:nvSpPr>
          <p:cNvPr id="4" name="Slide Number Placeholder 3"/>
          <p:cNvSpPr>
            <a:spLocks noGrp="1"/>
          </p:cNvSpPr>
          <p:nvPr>
            <p:ph type="sldNum" sz="quarter" idx="10"/>
          </p:nvPr>
        </p:nvSpPr>
        <p:spPr/>
        <p:txBody>
          <a:bodyPr/>
          <a:lstStyle/>
          <a:p>
            <a:fld id="{CFFD42C0-7943-494E-B8BD-92EE9084E6F0}" type="slidenum">
              <a:rPr lang="en-US" smtClean="0"/>
              <a:t>62</a:t>
            </a:fld>
            <a:endParaRPr lang="en-US"/>
          </a:p>
        </p:txBody>
      </p:sp>
    </p:spTree>
    <p:extLst>
      <p:ext uri="{BB962C8B-B14F-4D97-AF65-F5344CB8AC3E}">
        <p14:creationId xmlns:p14="http://schemas.microsoft.com/office/powerpoint/2010/main" val="63996577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important to begin implementing prevention and control measures as soon as possible.  The clinical features of a particular infection will inform which specific prevention and control measures are used.  If the source of the outbreak is known, then control measures can be applied at the source.</a:t>
            </a:r>
          </a:p>
          <a:p>
            <a:endParaRPr lang="en-US" dirty="0"/>
          </a:p>
          <a:p>
            <a:r>
              <a:rPr lang="en-US" dirty="0"/>
              <a:t>Photo purchased from Shutterstock.</a:t>
            </a:r>
            <a:r>
              <a:rPr lang="en-US" sz="1200" b="0" i="0" kern="1200" dirty="0">
                <a:solidFill>
                  <a:schemeClr val="tx1"/>
                </a:solidFill>
                <a:effectLst/>
                <a:latin typeface="+mn-lt"/>
                <a:ea typeface="+mn-ea"/>
                <a:cs typeface="+mn-cs"/>
              </a:rPr>
              <a:t> Stock photo ID: 204254440</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CFFD42C0-7943-494E-B8BD-92EE9084E6F0}" type="slidenum">
              <a:rPr lang="en-US" smtClean="0"/>
              <a:t>63</a:t>
            </a:fld>
            <a:endParaRPr lang="en-US"/>
          </a:p>
        </p:txBody>
      </p:sp>
    </p:spTree>
    <p:extLst>
      <p:ext uri="{BB962C8B-B14F-4D97-AF65-F5344CB8AC3E}">
        <p14:creationId xmlns:p14="http://schemas.microsoft.com/office/powerpoint/2010/main" val="324898821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9999" eaLnBrk="0" hangingPunct="0">
              <a:defRPr sz="1000" b="1">
                <a:solidFill>
                  <a:schemeClr val="tx1"/>
                </a:solidFill>
                <a:latin typeface="Arial" pitchFamily="34" charset="0"/>
                <a:cs typeface="Arial" pitchFamily="34" charset="0"/>
              </a:defRPr>
            </a:lvl1pPr>
            <a:lvl2pPr marL="741464" indent="-285179" defTabSz="929999" eaLnBrk="0" hangingPunct="0">
              <a:defRPr sz="1000" b="1">
                <a:solidFill>
                  <a:schemeClr val="tx1"/>
                </a:solidFill>
                <a:latin typeface="Arial" pitchFamily="34" charset="0"/>
                <a:cs typeface="Arial" pitchFamily="34" charset="0"/>
              </a:defRPr>
            </a:lvl2pPr>
            <a:lvl3pPr marL="1140714" indent="-228143" defTabSz="929999" eaLnBrk="0" hangingPunct="0">
              <a:defRPr sz="1000" b="1">
                <a:solidFill>
                  <a:schemeClr val="tx1"/>
                </a:solidFill>
                <a:latin typeface="Arial" pitchFamily="34" charset="0"/>
                <a:cs typeface="Arial" pitchFamily="34" charset="0"/>
              </a:defRPr>
            </a:lvl3pPr>
            <a:lvl4pPr marL="1597000" indent="-228143" defTabSz="929999" eaLnBrk="0" hangingPunct="0">
              <a:defRPr sz="1000" b="1">
                <a:solidFill>
                  <a:schemeClr val="tx1"/>
                </a:solidFill>
                <a:latin typeface="Arial" pitchFamily="34" charset="0"/>
                <a:cs typeface="Arial" pitchFamily="34" charset="0"/>
              </a:defRPr>
            </a:lvl4pPr>
            <a:lvl5pPr marL="2053285" indent="-228143" defTabSz="929999" eaLnBrk="0" hangingPunct="0">
              <a:defRPr sz="1000" b="1">
                <a:solidFill>
                  <a:schemeClr val="tx1"/>
                </a:solidFill>
                <a:latin typeface="Arial" pitchFamily="34" charset="0"/>
                <a:cs typeface="Arial" pitchFamily="34" charset="0"/>
              </a:defRPr>
            </a:lvl5pPr>
            <a:lvl6pPr marL="2509571" indent="-228143" defTabSz="929999" eaLnBrk="0" fontAlgn="base" hangingPunct="0">
              <a:spcBef>
                <a:spcPct val="20000"/>
              </a:spcBef>
              <a:spcAft>
                <a:spcPct val="0"/>
              </a:spcAft>
              <a:buChar char="•"/>
              <a:defRPr sz="1000" b="1">
                <a:solidFill>
                  <a:schemeClr val="tx1"/>
                </a:solidFill>
                <a:latin typeface="Arial" pitchFamily="34" charset="0"/>
                <a:cs typeface="Arial" pitchFamily="34" charset="0"/>
              </a:defRPr>
            </a:lvl6pPr>
            <a:lvl7pPr marL="2965856" indent="-228143" defTabSz="929999" eaLnBrk="0" fontAlgn="base" hangingPunct="0">
              <a:spcBef>
                <a:spcPct val="20000"/>
              </a:spcBef>
              <a:spcAft>
                <a:spcPct val="0"/>
              </a:spcAft>
              <a:buChar char="•"/>
              <a:defRPr sz="1000" b="1">
                <a:solidFill>
                  <a:schemeClr val="tx1"/>
                </a:solidFill>
                <a:latin typeface="Arial" pitchFamily="34" charset="0"/>
                <a:cs typeface="Arial" pitchFamily="34" charset="0"/>
              </a:defRPr>
            </a:lvl7pPr>
            <a:lvl8pPr marL="3422142" indent="-228143" defTabSz="929999" eaLnBrk="0" fontAlgn="base" hangingPunct="0">
              <a:spcBef>
                <a:spcPct val="20000"/>
              </a:spcBef>
              <a:spcAft>
                <a:spcPct val="0"/>
              </a:spcAft>
              <a:buChar char="•"/>
              <a:defRPr sz="1000" b="1">
                <a:solidFill>
                  <a:schemeClr val="tx1"/>
                </a:solidFill>
                <a:latin typeface="Arial" pitchFamily="34" charset="0"/>
                <a:cs typeface="Arial" pitchFamily="34" charset="0"/>
              </a:defRPr>
            </a:lvl8pPr>
            <a:lvl9pPr marL="3878428" indent="-228143" defTabSz="929999" eaLnBrk="0" fontAlgn="base" hangingPunct="0">
              <a:spcBef>
                <a:spcPct val="20000"/>
              </a:spcBef>
              <a:spcAft>
                <a:spcPct val="0"/>
              </a:spcAft>
              <a:buChar char="•"/>
              <a:defRPr sz="1000" b="1">
                <a:solidFill>
                  <a:schemeClr val="tx1"/>
                </a:solidFill>
                <a:latin typeface="Arial" pitchFamily="34" charset="0"/>
                <a:cs typeface="Arial" pitchFamily="34" charset="0"/>
              </a:defRPr>
            </a:lvl9pPr>
          </a:lstStyle>
          <a:p>
            <a:pPr eaLnBrk="1" hangingPunct="1"/>
            <a:fld id="{732218A2-F8E9-4330-B21F-49FD60134495}" type="slidenum">
              <a:rPr lang="en-US" altLang="en-US" sz="1200" b="0"/>
              <a:pPr eaLnBrk="1" hangingPunct="1"/>
              <a:t>64</a:t>
            </a:fld>
            <a:endParaRPr lang="en-US" altLang="en-US" sz="1200" b="0"/>
          </a:p>
        </p:txBody>
      </p:sp>
      <p:sp>
        <p:nvSpPr>
          <p:cNvPr id="186371" name="Rectangle 2"/>
          <p:cNvSpPr>
            <a:spLocks noGrp="1" noRot="1" noChangeAspect="1" noChangeArrowheads="1" noTextEdit="1"/>
          </p:cNvSpPr>
          <p:nvPr>
            <p:ph type="sldImg"/>
          </p:nvPr>
        </p:nvSpPr>
        <p:spPr>
          <a:ln/>
        </p:spPr>
      </p:sp>
      <p:sp>
        <p:nvSpPr>
          <p:cNvPr id="186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143" indent="-228143">
              <a:lnSpc>
                <a:spcPct val="90000"/>
              </a:lnSpc>
            </a:pPr>
            <a:r>
              <a:rPr lang="en-US" altLang="en-US" sz="1000" b="1" dirty="0"/>
              <a:t>Some necessary prevention and control activities</a:t>
            </a:r>
            <a:r>
              <a:rPr lang="en-US" altLang="en-US" sz="1000" dirty="0"/>
              <a:t> include the following: </a:t>
            </a:r>
          </a:p>
          <a:p>
            <a:pPr marL="228143" indent="-228143">
              <a:lnSpc>
                <a:spcPct val="90000"/>
              </a:lnSpc>
            </a:pPr>
            <a:endParaRPr lang="en-US" altLang="en-US" sz="1000" dirty="0"/>
          </a:p>
          <a:p>
            <a:pPr marL="228143" indent="-228143">
              <a:lnSpc>
                <a:spcPct val="90000"/>
              </a:lnSpc>
              <a:buFontTx/>
              <a:buChar char="•"/>
            </a:pPr>
            <a:r>
              <a:rPr lang="en-US" altLang="en-US" sz="1000" b="1" dirty="0"/>
              <a:t>Animal Control Measures--</a:t>
            </a:r>
            <a:r>
              <a:rPr lang="en-US" altLang="en-US" sz="1000" dirty="0"/>
              <a:t>Animal health authorities may implement control strategies such as poultry culling, disinfection of poultry farms and other environments housing birds, enhanced biosecurity, active surveillance of poultry populations, poultry vaccination, and disinfection of or temporary closure of live poultry markets</a:t>
            </a:r>
          </a:p>
          <a:p>
            <a:pPr marL="228143" indent="-228143">
              <a:lnSpc>
                <a:spcPct val="90000"/>
              </a:lnSpc>
              <a:buFontTx/>
              <a:buChar char="•"/>
            </a:pPr>
            <a:endParaRPr lang="en-US" altLang="en-US" sz="1000" dirty="0"/>
          </a:p>
          <a:p>
            <a:pPr marL="228143" indent="-228143">
              <a:lnSpc>
                <a:spcPct val="90000"/>
              </a:lnSpc>
              <a:buFontTx/>
              <a:buChar char="•"/>
            </a:pPr>
            <a:r>
              <a:rPr lang="en-US" altLang="en-US" sz="1000" b="1" dirty="0"/>
              <a:t>Infection Control--</a:t>
            </a:r>
            <a:r>
              <a:rPr lang="en-US" altLang="en-US" sz="1000" dirty="0"/>
              <a:t>Ensure isolation of suspected/probable and confirmed novel</a:t>
            </a:r>
            <a:r>
              <a:rPr lang="en-US" altLang="en-US" sz="1000" baseline="0" dirty="0"/>
              <a:t> influenza virus </a:t>
            </a:r>
            <a:r>
              <a:rPr lang="en-US" altLang="en-US" sz="1000" dirty="0"/>
              <a:t>cases. Ensure that team members, caregivers, family members of suspected/probable, and confirmed novel</a:t>
            </a:r>
            <a:r>
              <a:rPr lang="en-US" altLang="en-US" sz="1000" baseline="0" dirty="0"/>
              <a:t> influenza virus </a:t>
            </a:r>
            <a:r>
              <a:rPr lang="en-US" altLang="en-US" sz="1000" dirty="0"/>
              <a:t>cases are using proper PPE and are following proper infection control precautions.</a:t>
            </a:r>
          </a:p>
          <a:p>
            <a:pPr marL="228143" indent="-228143">
              <a:lnSpc>
                <a:spcPct val="90000"/>
              </a:lnSpc>
              <a:buFontTx/>
              <a:buChar char="•"/>
            </a:pPr>
            <a:endParaRPr lang="en-US" altLang="en-US" sz="1000" dirty="0"/>
          </a:p>
          <a:p>
            <a:pPr marL="228143" indent="-228143">
              <a:lnSpc>
                <a:spcPct val="90000"/>
              </a:lnSpc>
              <a:buFontTx/>
              <a:buChar char="•"/>
            </a:pPr>
            <a:r>
              <a:rPr lang="en-US" altLang="en-US" sz="1000" b="1" dirty="0"/>
              <a:t>Treatment—</a:t>
            </a:r>
            <a:r>
              <a:rPr lang="en-US" altLang="en-US" sz="1000" dirty="0"/>
              <a:t>Ensure that </a:t>
            </a:r>
            <a:r>
              <a:rPr lang="en-US" altLang="en-US" sz="1000" dirty="0" err="1"/>
              <a:t>oseltamivir</a:t>
            </a:r>
            <a:r>
              <a:rPr lang="en-US" altLang="en-US" sz="1000" dirty="0"/>
              <a:t> treatment and necessary clinical case management is provided immediately to ill patients as soon</a:t>
            </a:r>
            <a:r>
              <a:rPr lang="en-US" altLang="en-US" sz="1000" baseline="0" dirty="0"/>
              <a:t> as they are identified</a:t>
            </a:r>
            <a:r>
              <a:rPr lang="en-US" altLang="en-US" sz="1000" dirty="0"/>
              <a:t>. </a:t>
            </a:r>
          </a:p>
          <a:p>
            <a:pPr marL="228143" indent="-228143">
              <a:lnSpc>
                <a:spcPct val="90000"/>
              </a:lnSpc>
              <a:buFontTx/>
              <a:buChar char="•"/>
            </a:pPr>
            <a:endParaRPr lang="en-US" altLang="en-US" sz="1000" dirty="0"/>
          </a:p>
          <a:p>
            <a:pPr marL="228143" indent="-228143">
              <a:lnSpc>
                <a:spcPct val="90000"/>
              </a:lnSpc>
              <a:buFontTx/>
              <a:buChar char="•"/>
            </a:pPr>
            <a:r>
              <a:rPr lang="en-US" altLang="en-US" sz="1000" b="1" dirty="0"/>
              <a:t>Contact Tracing—</a:t>
            </a:r>
            <a:r>
              <a:rPr lang="en-US" altLang="en-US" sz="1000" dirty="0"/>
              <a:t>Active daily surveillance of case contacts</a:t>
            </a:r>
            <a:r>
              <a:rPr lang="en-US" altLang="en-US" sz="1000" baseline="0" dirty="0"/>
              <a:t> may be conducted.  If human to human transmission of the novel influenza virus is occurring, </a:t>
            </a:r>
            <a:r>
              <a:rPr lang="en-US" altLang="en-US" sz="1000" dirty="0"/>
              <a:t> voluntary home quarantine may also be utilized</a:t>
            </a:r>
            <a:r>
              <a:rPr lang="en-US" altLang="en-US" sz="1000" baseline="0" dirty="0"/>
              <a:t> to try to limit transmission.</a:t>
            </a:r>
            <a:endParaRPr lang="en-US" altLang="en-US" sz="1000" dirty="0"/>
          </a:p>
          <a:p>
            <a:pPr marL="228143" indent="-228143">
              <a:lnSpc>
                <a:spcPct val="90000"/>
              </a:lnSpc>
              <a:buFontTx/>
              <a:buChar char="•"/>
            </a:pPr>
            <a:endParaRPr lang="en-US" altLang="en-US" sz="1000" dirty="0"/>
          </a:p>
          <a:p>
            <a:pPr marL="228143" indent="-228143">
              <a:lnSpc>
                <a:spcPct val="90000"/>
              </a:lnSpc>
              <a:buFontTx/>
              <a:buChar char="•"/>
            </a:pPr>
            <a:r>
              <a:rPr lang="en-US" altLang="en-US" sz="1000" b="1" dirty="0"/>
              <a:t>Enhanced Surveillance and Active Case Finding--</a:t>
            </a:r>
            <a:r>
              <a:rPr lang="en-US" altLang="en-US" sz="1000" dirty="0"/>
              <a:t>Implementation of active surveillance and enhanced case finding should be ongoing once the investigation has begun and should last at least 2 weeks after the last</a:t>
            </a:r>
            <a:r>
              <a:rPr lang="en-US" altLang="en-US" sz="1000" baseline="0" dirty="0"/>
              <a:t> novel influenza virus case has been detected.  </a:t>
            </a:r>
            <a:endParaRPr lang="en-US" altLang="en-US" dirty="0"/>
          </a:p>
        </p:txBody>
      </p:sp>
    </p:spTree>
    <p:extLst>
      <p:ext uri="{BB962C8B-B14F-4D97-AF65-F5344CB8AC3E}">
        <p14:creationId xmlns:p14="http://schemas.microsoft.com/office/powerpoint/2010/main" val="239495870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important to communicate the findings of an investigation once the investigation has ended.  Findings should be shared with key stakeholders from all sectors.  Local health, veterinary and agricultural authorities should be briefed on the findings.  A written report of the investigation should include input and authorship from all sectors and should follow a scientific paper format.</a:t>
            </a:r>
          </a:p>
        </p:txBody>
      </p:sp>
      <p:sp>
        <p:nvSpPr>
          <p:cNvPr id="4" name="Slide Number Placeholder 3"/>
          <p:cNvSpPr>
            <a:spLocks noGrp="1"/>
          </p:cNvSpPr>
          <p:nvPr>
            <p:ph type="sldNum" sz="quarter" idx="10"/>
          </p:nvPr>
        </p:nvSpPr>
        <p:spPr/>
        <p:txBody>
          <a:bodyPr/>
          <a:lstStyle/>
          <a:p>
            <a:fld id="{CFFD42C0-7943-494E-B8BD-92EE9084E6F0}" type="slidenum">
              <a:rPr lang="en-US" smtClean="0"/>
              <a:t>65</a:t>
            </a:fld>
            <a:endParaRPr lang="en-US"/>
          </a:p>
        </p:txBody>
      </p:sp>
    </p:spTree>
    <p:extLst>
      <p:ext uri="{BB962C8B-B14F-4D97-AF65-F5344CB8AC3E}">
        <p14:creationId xmlns:p14="http://schemas.microsoft.com/office/powerpoint/2010/main" val="299809610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9999" eaLnBrk="0" hangingPunct="0">
              <a:defRPr sz="1000" b="1">
                <a:solidFill>
                  <a:schemeClr val="tx1"/>
                </a:solidFill>
                <a:latin typeface="Arial" pitchFamily="34" charset="0"/>
                <a:cs typeface="Arial" pitchFamily="34" charset="0"/>
              </a:defRPr>
            </a:lvl1pPr>
            <a:lvl2pPr marL="741464" indent="-285179" defTabSz="929999" eaLnBrk="0" hangingPunct="0">
              <a:defRPr sz="1000" b="1">
                <a:solidFill>
                  <a:schemeClr val="tx1"/>
                </a:solidFill>
                <a:latin typeface="Arial" pitchFamily="34" charset="0"/>
                <a:cs typeface="Arial" pitchFamily="34" charset="0"/>
              </a:defRPr>
            </a:lvl2pPr>
            <a:lvl3pPr marL="1140714" indent="-228143" defTabSz="929999" eaLnBrk="0" hangingPunct="0">
              <a:defRPr sz="1000" b="1">
                <a:solidFill>
                  <a:schemeClr val="tx1"/>
                </a:solidFill>
                <a:latin typeface="Arial" pitchFamily="34" charset="0"/>
                <a:cs typeface="Arial" pitchFamily="34" charset="0"/>
              </a:defRPr>
            </a:lvl3pPr>
            <a:lvl4pPr marL="1597000" indent="-228143" defTabSz="929999" eaLnBrk="0" hangingPunct="0">
              <a:defRPr sz="1000" b="1">
                <a:solidFill>
                  <a:schemeClr val="tx1"/>
                </a:solidFill>
                <a:latin typeface="Arial" pitchFamily="34" charset="0"/>
                <a:cs typeface="Arial" pitchFamily="34" charset="0"/>
              </a:defRPr>
            </a:lvl4pPr>
            <a:lvl5pPr marL="2053285" indent="-228143" defTabSz="929999" eaLnBrk="0" hangingPunct="0">
              <a:defRPr sz="1000" b="1">
                <a:solidFill>
                  <a:schemeClr val="tx1"/>
                </a:solidFill>
                <a:latin typeface="Arial" pitchFamily="34" charset="0"/>
                <a:cs typeface="Arial" pitchFamily="34" charset="0"/>
              </a:defRPr>
            </a:lvl5pPr>
            <a:lvl6pPr marL="2509571" indent="-228143" defTabSz="929999" eaLnBrk="0" fontAlgn="base" hangingPunct="0">
              <a:spcBef>
                <a:spcPct val="20000"/>
              </a:spcBef>
              <a:spcAft>
                <a:spcPct val="0"/>
              </a:spcAft>
              <a:buChar char="•"/>
              <a:defRPr sz="1000" b="1">
                <a:solidFill>
                  <a:schemeClr val="tx1"/>
                </a:solidFill>
                <a:latin typeface="Arial" pitchFamily="34" charset="0"/>
                <a:cs typeface="Arial" pitchFamily="34" charset="0"/>
              </a:defRPr>
            </a:lvl6pPr>
            <a:lvl7pPr marL="2965856" indent="-228143" defTabSz="929999" eaLnBrk="0" fontAlgn="base" hangingPunct="0">
              <a:spcBef>
                <a:spcPct val="20000"/>
              </a:spcBef>
              <a:spcAft>
                <a:spcPct val="0"/>
              </a:spcAft>
              <a:buChar char="•"/>
              <a:defRPr sz="1000" b="1">
                <a:solidFill>
                  <a:schemeClr val="tx1"/>
                </a:solidFill>
                <a:latin typeface="Arial" pitchFamily="34" charset="0"/>
                <a:cs typeface="Arial" pitchFamily="34" charset="0"/>
              </a:defRPr>
            </a:lvl7pPr>
            <a:lvl8pPr marL="3422142" indent="-228143" defTabSz="929999" eaLnBrk="0" fontAlgn="base" hangingPunct="0">
              <a:spcBef>
                <a:spcPct val="20000"/>
              </a:spcBef>
              <a:spcAft>
                <a:spcPct val="0"/>
              </a:spcAft>
              <a:buChar char="•"/>
              <a:defRPr sz="1000" b="1">
                <a:solidFill>
                  <a:schemeClr val="tx1"/>
                </a:solidFill>
                <a:latin typeface="Arial" pitchFamily="34" charset="0"/>
                <a:cs typeface="Arial" pitchFamily="34" charset="0"/>
              </a:defRPr>
            </a:lvl8pPr>
            <a:lvl9pPr marL="3878428" indent="-228143" defTabSz="929999" eaLnBrk="0" fontAlgn="base" hangingPunct="0">
              <a:spcBef>
                <a:spcPct val="20000"/>
              </a:spcBef>
              <a:spcAft>
                <a:spcPct val="0"/>
              </a:spcAft>
              <a:buChar char="•"/>
              <a:defRPr sz="1000" b="1">
                <a:solidFill>
                  <a:schemeClr val="tx1"/>
                </a:solidFill>
                <a:latin typeface="Arial" pitchFamily="34" charset="0"/>
                <a:cs typeface="Arial" pitchFamily="34" charset="0"/>
              </a:defRPr>
            </a:lvl9pPr>
          </a:lstStyle>
          <a:p>
            <a:pPr eaLnBrk="1" hangingPunct="1"/>
            <a:fld id="{994407B0-1EFB-4DD9-A561-E94D43B1D326}" type="slidenum">
              <a:rPr lang="en-US" altLang="en-US" sz="1200" b="0"/>
              <a:pPr eaLnBrk="1" hangingPunct="1"/>
              <a:t>66</a:t>
            </a:fld>
            <a:endParaRPr lang="en-US" altLang="en-US" sz="1200" b="0"/>
          </a:p>
        </p:txBody>
      </p:sp>
      <p:sp>
        <p:nvSpPr>
          <p:cNvPr id="188419" name="Rectangle 2"/>
          <p:cNvSpPr>
            <a:spLocks noGrp="1" noRot="1" noChangeAspect="1" noChangeArrowheads="1" noTextEdit="1"/>
          </p:cNvSpPr>
          <p:nvPr>
            <p:ph type="sldImg"/>
          </p:nvPr>
        </p:nvSpPr>
        <p:spPr>
          <a:ln/>
        </p:spPr>
      </p:sp>
      <p:sp>
        <p:nvSpPr>
          <p:cNvPr id="188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000" dirty="0"/>
              <a:t>Information sharing about activities needs to occur at multiple levels including local, national, and international levels.  </a:t>
            </a:r>
          </a:p>
          <a:p>
            <a:pPr eaLnBrk="1" hangingPunct="1"/>
            <a:r>
              <a:rPr lang="en-US" altLang="en-US" sz="1000" dirty="0"/>
              <a:t>Throughout an investigation, and after the investigation is complete, it is important to update and inform key people and agencies about the outbreak. </a:t>
            </a:r>
          </a:p>
          <a:p>
            <a:pPr eaLnBrk="1" hangingPunct="1"/>
            <a:endParaRPr lang="en-US" altLang="en-US" sz="1000" dirty="0"/>
          </a:p>
          <a:p>
            <a:pPr eaLnBrk="1" hangingPunct="1">
              <a:buFontTx/>
              <a:buChar char="•"/>
            </a:pPr>
            <a:r>
              <a:rPr lang="en-US" altLang="en-US" sz="1000" dirty="0"/>
              <a:t>At the </a:t>
            </a:r>
            <a:r>
              <a:rPr lang="en-US" altLang="en-US" sz="1000" dirty="0">
                <a:solidFill>
                  <a:schemeClr val="folHlink"/>
                </a:solidFill>
              </a:rPr>
              <a:t>local level</a:t>
            </a:r>
            <a:r>
              <a:rPr lang="en-US" altLang="en-US" sz="1000" dirty="0"/>
              <a:t>: find out who is responsible for submitting novel</a:t>
            </a:r>
            <a:r>
              <a:rPr lang="en-US" altLang="en-US" sz="1000" baseline="0" dirty="0"/>
              <a:t> influenza virus</a:t>
            </a:r>
            <a:r>
              <a:rPr lang="en-US" altLang="en-US" sz="1000" dirty="0"/>
              <a:t> case reports for humans and for animals? When should this be done?</a:t>
            </a:r>
          </a:p>
          <a:p>
            <a:pPr eaLnBrk="1" hangingPunct="1">
              <a:spcAft>
                <a:spcPct val="40000"/>
              </a:spcAft>
              <a:buFontTx/>
              <a:buChar char="•"/>
            </a:pPr>
            <a:endParaRPr lang="en-US" altLang="en-US" sz="1000" dirty="0">
              <a:solidFill>
                <a:schemeClr val="folHlink"/>
              </a:solidFill>
            </a:endParaRPr>
          </a:p>
          <a:p>
            <a:pPr eaLnBrk="1" hangingPunct="1">
              <a:spcAft>
                <a:spcPct val="40000"/>
              </a:spcAft>
              <a:buFontTx/>
              <a:buChar char="•"/>
            </a:pPr>
            <a:r>
              <a:rPr lang="en-US" altLang="en-US" sz="1000" dirty="0">
                <a:solidFill>
                  <a:schemeClr val="folHlink"/>
                </a:solidFill>
              </a:rPr>
              <a:t>At the national level: determine </a:t>
            </a:r>
            <a:r>
              <a:rPr lang="en-US" altLang="en-US" sz="1000" dirty="0"/>
              <a:t>who needs to be updated on the progress of the investigation and receive the final number of novel</a:t>
            </a:r>
            <a:r>
              <a:rPr lang="en-US" altLang="en-US" sz="1000" baseline="0" dirty="0"/>
              <a:t> influenza virus </a:t>
            </a:r>
            <a:r>
              <a:rPr lang="en-US" altLang="en-US" sz="1000" dirty="0"/>
              <a:t>cases by case definition? Who is responsible for assuring that this occurs?</a:t>
            </a:r>
          </a:p>
          <a:p>
            <a:pPr eaLnBrk="1" hangingPunct="1">
              <a:spcAft>
                <a:spcPct val="40000"/>
              </a:spcAft>
              <a:buFontTx/>
              <a:buChar char="•"/>
            </a:pPr>
            <a:endParaRPr lang="en-US" altLang="en-US" sz="1000" dirty="0"/>
          </a:p>
          <a:p>
            <a:pPr eaLnBrk="1" hangingPunct="1">
              <a:spcAft>
                <a:spcPct val="40000"/>
              </a:spcAft>
              <a:buFontTx/>
              <a:buChar char="•"/>
            </a:pPr>
            <a:r>
              <a:rPr lang="en-US" altLang="en-US" sz="1000" dirty="0"/>
              <a:t>At the </a:t>
            </a:r>
            <a:r>
              <a:rPr lang="en-US" altLang="en-US" sz="1000" dirty="0">
                <a:solidFill>
                  <a:schemeClr val="folHlink"/>
                </a:solidFill>
              </a:rPr>
              <a:t>international level:</a:t>
            </a:r>
            <a:r>
              <a:rPr lang="en-US" altLang="en-US" sz="1000" dirty="0"/>
              <a:t> Probable, and confirmed novel</a:t>
            </a:r>
            <a:r>
              <a:rPr lang="en-US" altLang="en-US" sz="1000" baseline="0" dirty="0"/>
              <a:t> influenza virus</a:t>
            </a:r>
            <a:r>
              <a:rPr lang="en-US" altLang="en-US" sz="1000" dirty="0"/>
              <a:t> cases in humans should be reported immediately to the World Health Organization within 24 hours according to the International Health Regulations. The WHO IHR National Focal Point is responsible for notifying WHO. This may include notifying the WHO country office, the relevant WHO regional office, and WHO headquarters. </a:t>
            </a:r>
            <a:r>
              <a:rPr lang="en-US" sz="1200" kern="1200" dirty="0">
                <a:solidFill>
                  <a:schemeClr val="tx1"/>
                </a:solidFill>
                <a:effectLst/>
                <a:latin typeface="+mn-lt"/>
                <a:ea typeface="+mn-ea"/>
                <a:cs typeface="+mn-cs"/>
              </a:rPr>
              <a:t>Avian infections with highly pathogenic avian influenza viruses and all H5 and H7 subtypes (low or high pathogenic) are required to be reported to the OIE.</a:t>
            </a:r>
            <a:endParaRPr lang="en-US" sz="1000" kern="1200" dirty="0">
              <a:solidFill>
                <a:schemeClr val="tx1"/>
              </a:solidFill>
              <a:effectLst/>
              <a:latin typeface="+mn-lt"/>
              <a:ea typeface="+mn-ea"/>
              <a:cs typeface="+mn-cs"/>
            </a:endParaRPr>
          </a:p>
          <a:p>
            <a:pPr eaLnBrk="1" hangingPunct="1">
              <a:spcAft>
                <a:spcPct val="40000"/>
              </a:spcAft>
              <a:buFontTx/>
              <a:buChar char="•"/>
            </a:pPr>
            <a:endParaRPr lang="en-US" sz="10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ct val="40000"/>
              </a:spcAft>
              <a:buClrTx/>
              <a:buSzTx/>
              <a:buFontTx/>
              <a:buChar char="•"/>
              <a:tabLst/>
              <a:defRPr/>
            </a:pPr>
            <a:r>
              <a:rPr lang="en-US" altLang="en-US" sz="1200" dirty="0"/>
              <a:t>Communication needs to be multi-sectoral</a:t>
            </a:r>
            <a:r>
              <a:rPr lang="en-US" altLang="en-US" sz="1200" baseline="0" dirty="0"/>
              <a:t> as well. Who is responsible for making sure authorities from all sectors are notified about cases?</a:t>
            </a:r>
            <a:endParaRPr lang="en-US" altLang="en-US" sz="1200" dirty="0"/>
          </a:p>
        </p:txBody>
      </p:sp>
    </p:spTree>
    <p:extLst>
      <p:ext uri="{BB962C8B-B14F-4D97-AF65-F5344CB8AC3E}">
        <p14:creationId xmlns:p14="http://schemas.microsoft.com/office/powerpoint/2010/main" val="92520270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Facilitator notes:   Take 5 minutes to lead a brief discussion with the entire group.   Ask participants to discuss if all</a:t>
            </a:r>
            <a:r>
              <a:rPr lang="en-US" baseline="0" dirty="0"/>
              <a:t> </a:t>
            </a:r>
            <a:r>
              <a:rPr lang="en-US" dirty="0"/>
              <a:t>levels of communication are being covered in their location/country.</a:t>
            </a:r>
          </a:p>
          <a:p>
            <a:endParaRPr lang="en-US" dirty="0"/>
          </a:p>
          <a:p>
            <a:r>
              <a:rPr lang="en-US" dirty="0"/>
              <a:t>If there is still time, also discuss the second question.  (this question will be animated on the slide so the facilitator can show it only if there is time)</a:t>
            </a:r>
          </a:p>
        </p:txBody>
      </p:sp>
      <p:sp>
        <p:nvSpPr>
          <p:cNvPr id="4" name="Slide Number Placeholder 3"/>
          <p:cNvSpPr>
            <a:spLocks noGrp="1"/>
          </p:cNvSpPr>
          <p:nvPr>
            <p:ph type="sldNum" sz="quarter" idx="10"/>
          </p:nvPr>
        </p:nvSpPr>
        <p:spPr/>
        <p:txBody>
          <a:bodyPr/>
          <a:lstStyle/>
          <a:p>
            <a:fld id="{CFFD42C0-7943-494E-B8BD-92EE9084E6F0}" type="slidenum">
              <a:rPr lang="en-US" smtClean="0"/>
              <a:t>67</a:t>
            </a:fld>
            <a:endParaRPr lang="en-US"/>
          </a:p>
        </p:txBody>
      </p:sp>
    </p:spTree>
    <p:extLst>
      <p:ext uri="{BB962C8B-B14F-4D97-AF65-F5344CB8AC3E}">
        <p14:creationId xmlns:p14="http://schemas.microsoft.com/office/powerpoint/2010/main" val="4647071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9999" eaLnBrk="0" hangingPunct="0">
              <a:defRPr sz="1000" b="1">
                <a:solidFill>
                  <a:schemeClr val="tx1"/>
                </a:solidFill>
                <a:latin typeface="Arial" pitchFamily="34" charset="0"/>
                <a:cs typeface="Arial" pitchFamily="34" charset="0"/>
              </a:defRPr>
            </a:lvl1pPr>
            <a:lvl2pPr marL="741464" indent="-285179" defTabSz="929999" eaLnBrk="0" hangingPunct="0">
              <a:defRPr sz="1000" b="1">
                <a:solidFill>
                  <a:schemeClr val="tx1"/>
                </a:solidFill>
                <a:latin typeface="Arial" pitchFamily="34" charset="0"/>
                <a:cs typeface="Arial" pitchFamily="34" charset="0"/>
              </a:defRPr>
            </a:lvl2pPr>
            <a:lvl3pPr marL="1140714" indent="-228143" defTabSz="929999" eaLnBrk="0" hangingPunct="0">
              <a:defRPr sz="1000" b="1">
                <a:solidFill>
                  <a:schemeClr val="tx1"/>
                </a:solidFill>
                <a:latin typeface="Arial" pitchFamily="34" charset="0"/>
                <a:cs typeface="Arial" pitchFamily="34" charset="0"/>
              </a:defRPr>
            </a:lvl3pPr>
            <a:lvl4pPr marL="1597000" indent="-228143" defTabSz="929999" eaLnBrk="0" hangingPunct="0">
              <a:defRPr sz="1000" b="1">
                <a:solidFill>
                  <a:schemeClr val="tx1"/>
                </a:solidFill>
                <a:latin typeface="Arial" pitchFamily="34" charset="0"/>
                <a:cs typeface="Arial" pitchFamily="34" charset="0"/>
              </a:defRPr>
            </a:lvl4pPr>
            <a:lvl5pPr marL="2053285" indent="-228143" defTabSz="929999" eaLnBrk="0" hangingPunct="0">
              <a:defRPr sz="1000" b="1">
                <a:solidFill>
                  <a:schemeClr val="tx1"/>
                </a:solidFill>
                <a:latin typeface="Arial" pitchFamily="34" charset="0"/>
                <a:cs typeface="Arial" pitchFamily="34" charset="0"/>
              </a:defRPr>
            </a:lvl5pPr>
            <a:lvl6pPr marL="2509571" indent="-228143" defTabSz="929999" eaLnBrk="0" fontAlgn="base" hangingPunct="0">
              <a:spcBef>
                <a:spcPct val="20000"/>
              </a:spcBef>
              <a:spcAft>
                <a:spcPct val="0"/>
              </a:spcAft>
              <a:buChar char="•"/>
              <a:defRPr sz="1000" b="1">
                <a:solidFill>
                  <a:schemeClr val="tx1"/>
                </a:solidFill>
                <a:latin typeface="Arial" pitchFamily="34" charset="0"/>
                <a:cs typeface="Arial" pitchFamily="34" charset="0"/>
              </a:defRPr>
            </a:lvl6pPr>
            <a:lvl7pPr marL="2965856" indent="-228143" defTabSz="929999" eaLnBrk="0" fontAlgn="base" hangingPunct="0">
              <a:spcBef>
                <a:spcPct val="20000"/>
              </a:spcBef>
              <a:spcAft>
                <a:spcPct val="0"/>
              </a:spcAft>
              <a:buChar char="•"/>
              <a:defRPr sz="1000" b="1">
                <a:solidFill>
                  <a:schemeClr val="tx1"/>
                </a:solidFill>
                <a:latin typeface="Arial" pitchFamily="34" charset="0"/>
                <a:cs typeface="Arial" pitchFamily="34" charset="0"/>
              </a:defRPr>
            </a:lvl7pPr>
            <a:lvl8pPr marL="3422142" indent="-228143" defTabSz="929999" eaLnBrk="0" fontAlgn="base" hangingPunct="0">
              <a:spcBef>
                <a:spcPct val="20000"/>
              </a:spcBef>
              <a:spcAft>
                <a:spcPct val="0"/>
              </a:spcAft>
              <a:buChar char="•"/>
              <a:defRPr sz="1000" b="1">
                <a:solidFill>
                  <a:schemeClr val="tx1"/>
                </a:solidFill>
                <a:latin typeface="Arial" pitchFamily="34" charset="0"/>
                <a:cs typeface="Arial" pitchFamily="34" charset="0"/>
              </a:defRPr>
            </a:lvl8pPr>
            <a:lvl9pPr marL="3878428" indent="-228143" defTabSz="929999" eaLnBrk="0" fontAlgn="base" hangingPunct="0">
              <a:spcBef>
                <a:spcPct val="20000"/>
              </a:spcBef>
              <a:spcAft>
                <a:spcPct val="0"/>
              </a:spcAft>
              <a:buChar char="•"/>
              <a:defRPr sz="1000" b="1">
                <a:solidFill>
                  <a:schemeClr val="tx1"/>
                </a:solidFill>
                <a:latin typeface="Arial" pitchFamily="34" charset="0"/>
                <a:cs typeface="Arial" pitchFamily="34" charset="0"/>
              </a:defRPr>
            </a:lvl9pPr>
          </a:lstStyle>
          <a:p>
            <a:pPr eaLnBrk="1" hangingPunct="1"/>
            <a:fld id="{DC8D8CB6-FBC2-45E3-B119-A3FE2F8178C9}" type="slidenum">
              <a:rPr lang="en-US" altLang="en-US" sz="1200" b="0"/>
              <a:pPr eaLnBrk="1" hangingPunct="1"/>
              <a:t>68</a:t>
            </a:fld>
            <a:endParaRPr lang="en-US" altLang="en-US" sz="1200" b="0"/>
          </a:p>
        </p:txBody>
      </p:sp>
      <p:sp>
        <p:nvSpPr>
          <p:cNvPr id="192515" name="Rectangle 2"/>
          <p:cNvSpPr>
            <a:spLocks noGrp="1" noRot="1" noChangeAspect="1" noChangeArrowheads="1" noTextEdit="1"/>
          </p:cNvSpPr>
          <p:nvPr>
            <p:ph type="sldImg"/>
          </p:nvPr>
        </p:nvSpPr>
        <p:spPr>
          <a:ln/>
        </p:spPr>
      </p:sp>
      <p:sp>
        <p:nvSpPr>
          <p:cNvPr id="192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143" indent="-228143"/>
            <a:r>
              <a:rPr lang="en-US" altLang="en-US" sz="1000" dirty="0"/>
              <a:t>There are several reasons to communicate the findings of the outbreak investigation in a summary report. </a:t>
            </a:r>
          </a:p>
          <a:p>
            <a:pPr marL="228143" indent="-228143"/>
            <a:endParaRPr lang="en-US" altLang="en-US" sz="1000" dirty="0"/>
          </a:p>
          <a:p>
            <a:pPr marL="228143" indent="-228143">
              <a:buFontTx/>
              <a:buChar char="•"/>
            </a:pPr>
            <a:r>
              <a:rPr lang="en-US" altLang="en-US" sz="1000" dirty="0"/>
              <a:t>First, the report serves as a document for action – outlining what control &amp; prevention measures have taken place and are recommended. </a:t>
            </a:r>
          </a:p>
          <a:p>
            <a:pPr marL="228143" indent="-228143">
              <a:buFontTx/>
              <a:buChar char="•"/>
            </a:pPr>
            <a:r>
              <a:rPr lang="en-US" altLang="en-US" sz="1000" dirty="0"/>
              <a:t>Secondly, the report serves to share new information or insights about the outbreak, such as a newly discovered transmission mechanism and interventions that were successful.</a:t>
            </a:r>
          </a:p>
          <a:p>
            <a:pPr marL="228143" indent="-228143">
              <a:buFontTx/>
              <a:buChar char="•"/>
            </a:pPr>
            <a:r>
              <a:rPr lang="en-US" altLang="en-US" sz="1000" dirty="0"/>
              <a:t>Demonstrating that there is a problem can help you request needed resources (e.g. antivirals) from national and international partners.</a:t>
            </a:r>
          </a:p>
          <a:p>
            <a:pPr marL="228143" indent="-228143">
              <a:buFontTx/>
              <a:buChar char="•"/>
            </a:pPr>
            <a:r>
              <a:rPr lang="en-US" altLang="en-US" sz="1000" dirty="0"/>
              <a:t>The report also serves to documents the magnitude of the problem and justifies the team’s activities. </a:t>
            </a:r>
          </a:p>
          <a:p>
            <a:pPr marL="228143" indent="-228143">
              <a:buFontTx/>
              <a:buChar char="•"/>
            </a:pPr>
            <a:r>
              <a:rPr lang="en-US" altLang="en-US" sz="1000" dirty="0"/>
              <a:t>The publication of a report in one country may assist other nations with their own investigations.  This may apply to countries that have not yet identified novel</a:t>
            </a:r>
            <a:r>
              <a:rPr lang="en-US" altLang="en-US" sz="1000" baseline="0" dirty="0"/>
              <a:t> influenza virus </a:t>
            </a:r>
            <a:r>
              <a:rPr lang="en-US" altLang="en-US" sz="1000" dirty="0"/>
              <a:t>cases or are just beginning to recognize cases.   </a:t>
            </a:r>
          </a:p>
          <a:p>
            <a:pPr marL="228143" indent="-228143">
              <a:buFontTx/>
              <a:buChar char="•"/>
            </a:pPr>
            <a:r>
              <a:rPr lang="en-US" altLang="en-US" sz="1000" dirty="0"/>
              <a:t>Publishing a summary report also informs the public of what is going on with the outbreak and may help prevent future cases. </a:t>
            </a:r>
          </a:p>
        </p:txBody>
      </p:sp>
    </p:spTree>
    <p:extLst>
      <p:ext uri="{BB962C8B-B14F-4D97-AF65-F5344CB8AC3E}">
        <p14:creationId xmlns:p14="http://schemas.microsoft.com/office/powerpoint/2010/main" val="443834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steps of an outbreak investigation</a:t>
            </a:r>
            <a:r>
              <a:rPr lang="en-US" baseline="0" dirty="0"/>
              <a:t> are listed here.  We will talk about each of these steps in detail during this module.  </a:t>
            </a:r>
          </a:p>
          <a:p>
            <a:endParaRPr lang="en-US" baseline="0" dirty="0"/>
          </a:p>
        </p:txBody>
      </p:sp>
      <p:sp>
        <p:nvSpPr>
          <p:cNvPr id="4" name="Slide Number Placeholder 3"/>
          <p:cNvSpPr>
            <a:spLocks noGrp="1"/>
          </p:cNvSpPr>
          <p:nvPr>
            <p:ph type="sldNum" sz="quarter" idx="10"/>
          </p:nvPr>
        </p:nvSpPr>
        <p:spPr/>
        <p:txBody>
          <a:bodyPr/>
          <a:lstStyle/>
          <a:p>
            <a:fld id="{C8063835-AB13-4A54-9D60-C54031A9D56B}" type="slidenum">
              <a:rPr lang="en-US" smtClean="0"/>
              <a:t>7</a:t>
            </a:fld>
            <a:endParaRPr lang="en-US"/>
          </a:p>
        </p:txBody>
      </p:sp>
    </p:spTree>
    <p:extLst>
      <p:ext uri="{BB962C8B-B14F-4D97-AF65-F5344CB8AC3E}">
        <p14:creationId xmlns:p14="http://schemas.microsoft.com/office/powerpoint/2010/main" val="767407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9999" eaLnBrk="0" hangingPunct="0">
              <a:defRPr sz="1000" b="1">
                <a:solidFill>
                  <a:schemeClr val="tx1"/>
                </a:solidFill>
                <a:latin typeface="Arial" pitchFamily="34" charset="0"/>
                <a:cs typeface="Arial" pitchFamily="34" charset="0"/>
              </a:defRPr>
            </a:lvl1pPr>
            <a:lvl2pPr marL="741464" indent="-285179" defTabSz="929999" eaLnBrk="0" hangingPunct="0">
              <a:defRPr sz="1000" b="1">
                <a:solidFill>
                  <a:schemeClr val="tx1"/>
                </a:solidFill>
                <a:latin typeface="Arial" pitchFamily="34" charset="0"/>
                <a:cs typeface="Arial" pitchFamily="34" charset="0"/>
              </a:defRPr>
            </a:lvl2pPr>
            <a:lvl3pPr marL="1140714" indent="-228143" defTabSz="929999" eaLnBrk="0" hangingPunct="0">
              <a:defRPr sz="1000" b="1">
                <a:solidFill>
                  <a:schemeClr val="tx1"/>
                </a:solidFill>
                <a:latin typeface="Arial" pitchFamily="34" charset="0"/>
                <a:cs typeface="Arial" pitchFamily="34" charset="0"/>
              </a:defRPr>
            </a:lvl3pPr>
            <a:lvl4pPr marL="1597000" indent="-228143" defTabSz="929999" eaLnBrk="0" hangingPunct="0">
              <a:defRPr sz="1000" b="1">
                <a:solidFill>
                  <a:schemeClr val="tx1"/>
                </a:solidFill>
                <a:latin typeface="Arial" pitchFamily="34" charset="0"/>
                <a:cs typeface="Arial" pitchFamily="34" charset="0"/>
              </a:defRPr>
            </a:lvl4pPr>
            <a:lvl5pPr marL="2053285" indent="-228143" defTabSz="929999" eaLnBrk="0" hangingPunct="0">
              <a:defRPr sz="1000" b="1">
                <a:solidFill>
                  <a:schemeClr val="tx1"/>
                </a:solidFill>
                <a:latin typeface="Arial" pitchFamily="34" charset="0"/>
                <a:cs typeface="Arial" pitchFamily="34" charset="0"/>
              </a:defRPr>
            </a:lvl5pPr>
            <a:lvl6pPr marL="2509571" indent="-228143" defTabSz="929999" eaLnBrk="0" fontAlgn="base" hangingPunct="0">
              <a:spcBef>
                <a:spcPct val="20000"/>
              </a:spcBef>
              <a:spcAft>
                <a:spcPct val="0"/>
              </a:spcAft>
              <a:buChar char="•"/>
              <a:defRPr sz="1000" b="1">
                <a:solidFill>
                  <a:schemeClr val="tx1"/>
                </a:solidFill>
                <a:latin typeface="Arial" pitchFamily="34" charset="0"/>
                <a:cs typeface="Arial" pitchFamily="34" charset="0"/>
              </a:defRPr>
            </a:lvl6pPr>
            <a:lvl7pPr marL="2965856" indent="-228143" defTabSz="929999" eaLnBrk="0" fontAlgn="base" hangingPunct="0">
              <a:spcBef>
                <a:spcPct val="20000"/>
              </a:spcBef>
              <a:spcAft>
                <a:spcPct val="0"/>
              </a:spcAft>
              <a:buChar char="•"/>
              <a:defRPr sz="1000" b="1">
                <a:solidFill>
                  <a:schemeClr val="tx1"/>
                </a:solidFill>
                <a:latin typeface="Arial" pitchFamily="34" charset="0"/>
                <a:cs typeface="Arial" pitchFamily="34" charset="0"/>
              </a:defRPr>
            </a:lvl7pPr>
            <a:lvl8pPr marL="3422142" indent="-228143" defTabSz="929999" eaLnBrk="0" fontAlgn="base" hangingPunct="0">
              <a:spcBef>
                <a:spcPct val="20000"/>
              </a:spcBef>
              <a:spcAft>
                <a:spcPct val="0"/>
              </a:spcAft>
              <a:buChar char="•"/>
              <a:defRPr sz="1000" b="1">
                <a:solidFill>
                  <a:schemeClr val="tx1"/>
                </a:solidFill>
                <a:latin typeface="Arial" pitchFamily="34" charset="0"/>
                <a:cs typeface="Arial" pitchFamily="34" charset="0"/>
              </a:defRPr>
            </a:lvl8pPr>
            <a:lvl9pPr marL="3878428" indent="-228143" defTabSz="929999" eaLnBrk="0" fontAlgn="base" hangingPunct="0">
              <a:spcBef>
                <a:spcPct val="20000"/>
              </a:spcBef>
              <a:spcAft>
                <a:spcPct val="0"/>
              </a:spcAft>
              <a:buChar char="•"/>
              <a:defRPr sz="1000" b="1">
                <a:solidFill>
                  <a:schemeClr val="tx1"/>
                </a:solidFill>
                <a:latin typeface="Arial" pitchFamily="34" charset="0"/>
                <a:cs typeface="Arial" pitchFamily="34" charset="0"/>
              </a:defRPr>
            </a:lvl9pPr>
          </a:lstStyle>
          <a:p>
            <a:pPr eaLnBrk="1" hangingPunct="1"/>
            <a:fld id="{FB2A145C-988B-433E-BC0A-4CCD36009052}" type="slidenum">
              <a:rPr lang="en-US" altLang="en-US" sz="1200" b="0"/>
              <a:pPr eaLnBrk="1" hangingPunct="1"/>
              <a:t>69</a:t>
            </a:fld>
            <a:endParaRPr lang="en-US" altLang="en-US" sz="1200" b="0"/>
          </a:p>
        </p:txBody>
      </p:sp>
      <p:sp>
        <p:nvSpPr>
          <p:cNvPr id="195587" name="Rectangle 2"/>
          <p:cNvSpPr>
            <a:spLocks noGrp="1" noRot="1" noChangeAspect="1" noChangeArrowheads="1" noTextEdit="1"/>
          </p:cNvSpPr>
          <p:nvPr>
            <p:ph type="sldImg"/>
          </p:nvPr>
        </p:nvSpPr>
        <p:spPr>
          <a:ln/>
        </p:spPr>
      </p:sp>
      <p:sp>
        <p:nvSpPr>
          <p:cNvPr id="195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a:t>After an investigation has been completed, it is advisable to evaluate the team’s performance.  This may be done before, during or after data analysis and may even occur before the report has been completed.  </a:t>
            </a:r>
          </a:p>
          <a:p>
            <a:pPr eaLnBrk="1" hangingPunct="1"/>
            <a:endParaRPr lang="en-US" altLang="en-US" dirty="0"/>
          </a:p>
          <a:p>
            <a:pPr eaLnBrk="1" hangingPunct="1"/>
            <a:r>
              <a:rPr lang="en-US" altLang="en-US" dirty="0"/>
              <a:t>After an investigation has been completed, it is useful evaluate how well the investigation was done. We do this for several reasons:</a:t>
            </a:r>
          </a:p>
          <a:p>
            <a:pPr eaLnBrk="1" hangingPunct="1"/>
            <a:endParaRPr lang="en-US" altLang="en-US" dirty="0"/>
          </a:p>
          <a:p>
            <a:pPr eaLnBrk="1" hangingPunct="1">
              <a:buFontTx/>
              <a:buChar char="•"/>
            </a:pPr>
            <a:r>
              <a:rPr lang="en-US" altLang="en-US" dirty="0"/>
              <a:t> To summarize the events that occurred, documenting what happened, how, and why</a:t>
            </a:r>
          </a:p>
          <a:p>
            <a:pPr eaLnBrk="1" hangingPunct="1">
              <a:buFontTx/>
              <a:buChar char="•"/>
            </a:pPr>
            <a:r>
              <a:rPr lang="en-US" altLang="en-US" dirty="0"/>
              <a:t> To learn from our experience</a:t>
            </a:r>
          </a:p>
          <a:p>
            <a:pPr eaLnBrk="1" hangingPunct="1">
              <a:buFontTx/>
              <a:buChar char="•"/>
            </a:pPr>
            <a:r>
              <a:rPr lang="en-US" altLang="en-US" dirty="0"/>
              <a:t> This experience allows us to make recommendations for future investigations, to take lessons from what worked well during the investigation, and from the mistakes that were made. </a:t>
            </a:r>
          </a:p>
          <a:p>
            <a:pPr eaLnBrk="1" hangingPunct="1">
              <a:buFontTx/>
              <a:buChar char="•"/>
            </a:pPr>
            <a:endParaRPr lang="en-US" altLang="en-US" dirty="0"/>
          </a:p>
          <a:p>
            <a:pPr eaLnBrk="1" hangingPunct="1"/>
            <a:r>
              <a:rPr lang="en-US" altLang="en-US" dirty="0"/>
              <a:t>Basic aspects of the investigation that should be evaluated are:</a:t>
            </a:r>
          </a:p>
          <a:p>
            <a:pPr eaLnBrk="1" hangingPunct="1">
              <a:buFontTx/>
              <a:buChar char="•"/>
            </a:pPr>
            <a:r>
              <a:rPr lang="en-US" altLang="en-US" dirty="0"/>
              <a:t> The timeliness of all aspects of the response, including analysis and writing up the findings</a:t>
            </a:r>
          </a:p>
          <a:p>
            <a:pPr eaLnBrk="1" hangingPunct="1">
              <a:buFontTx/>
              <a:buChar char="•"/>
            </a:pPr>
            <a:r>
              <a:rPr lang="en-US" altLang="en-US" dirty="0"/>
              <a:t> The completeness of the investigation and the data gathered</a:t>
            </a:r>
          </a:p>
          <a:p>
            <a:pPr eaLnBrk="1" hangingPunct="1">
              <a:buFontTx/>
              <a:buChar char="•"/>
            </a:pPr>
            <a:r>
              <a:rPr lang="en-US" altLang="en-US" dirty="0"/>
              <a:t> The accuracy of the data</a:t>
            </a:r>
          </a:p>
          <a:p>
            <a:pPr eaLnBrk="1" hangingPunct="1">
              <a:buFontTx/>
              <a:buChar char="•"/>
            </a:pPr>
            <a:r>
              <a:rPr lang="en-US" altLang="en-US" dirty="0"/>
              <a:t> The coordination between partner agencies such as between human agencies/stakeholders as well as between animal and human health and agricultural ministries. </a:t>
            </a:r>
          </a:p>
          <a:p>
            <a:pPr eaLnBrk="1" hangingPunct="1">
              <a:buFontTx/>
              <a:buChar char="•"/>
            </a:pPr>
            <a:endParaRPr lang="en-US" altLang="en-US" dirty="0"/>
          </a:p>
        </p:txBody>
      </p:sp>
    </p:spTree>
    <p:extLst>
      <p:ext uri="{BB962C8B-B14F-4D97-AF65-F5344CB8AC3E}">
        <p14:creationId xmlns:p14="http://schemas.microsoft.com/office/powerpoint/2010/main" val="189674949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Facilitator notes:   Take 5 minutes to lead a brief discussion with the entire group.   Ask participants to volunteer to state what resources they think they would need in order to obtain any needed supplies for case investigation that they do not already have in their country/location.</a:t>
            </a:r>
          </a:p>
          <a:p>
            <a:endParaRPr lang="en-US" dirty="0"/>
          </a:p>
          <a:p>
            <a:endParaRPr lang="en-US" dirty="0"/>
          </a:p>
        </p:txBody>
      </p:sp>
      <p:sp>
        <p:nvSpPr>
          <p:cNvPr id="4" name="Slide Number Placeholder 3"/>
          <p:cNvSpPr>
            <a:spLocks noGrp="1"/>
          </p:cNvSpPr>
          <p:nvPr>
            <p:ph type="sldNum" sz="quarter" idx="10"/>
          </p:nvPr>
        </p:nvSpPr>
        <p:spPr/>
        <p:txBody>
          <a:bodyPr/>
          <a:lstStyle/>
          <a:p>
            <a:fld id="{CFFD42C0-7943-494E-B8BD-92EE9084E6F0}" type="slidenum">
              <a:rPr lang="en-US" smtClean="0"/>
              <a:t>70</a:t>
            </a:fld>
            <a:endParaRPr lang="en-US"/>
          </a:p>
        </p:txBody>
      </p:sp>
    </p:spTree>
    <p:extLst>
      <p:ext uri="{BB962C8B-B14F-4D97-AF65-F5344CB8AC3E}">
        <p14:creationId xmlns:p14="http://schemas.microsoft.com/office/powerpoint/2010/main" val="994936243"/>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063835-AB13-4A54-9D60-C54031A9D56B}" type="slidenum">
              <a:rPr lang="en-US" smtClean="0"/>
              <a:t>71</a:t>
            </a:fld>
            <a:endParaRPr lang="en-US"/>
          </a:p>
        </p:txBody>
      </p:sp>
    </p:spTree>
    <p:extLst>
      <p:ext uri="{BB962C8B-B14F-4D97-AF65-F5344CB8AC3E}">
        <p14:creationId xmlns:p14="http://schemas.microsoft.com/office/powerpoint/2010/main" val="61325845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FD42C0-7943-494E-B8BD-92EE9084E6F0}" type="slidenum">
              <a:rPr lang="en-US" smtClean="0"/>
              <a:t>76</a:t>
            </a:fld>
            <a:endParaRPr lang="en-US"/>
          </a:p>
        </p:txBody>
      </p:sp>
    </p:spTree>
    <p:extLst>
      <p:ext uri="{BB962C8B-B14F-4D97-AF65-F5344CB8AC3E}">
        <p14:creationId xmlns:p14="http://schemas.microsoft.com/office/powerpoint/2010/main" val="31448411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Facilitator notes:   Take 5 minutes to lead a brief discussion with the entire group.   Ask participants to volunteer to who is responsible for leading and involved with case investigations in their location/country.</a:t>
            </a:r>
          </a:p>
          <a:p>
            <a:endParaRPr lang="en-US" dirty="0"/>
          </a:p>
          <a:p>
            <a:r>
              <a:rPr lang="en-US" b="1" dirty="0"/>
              <a:t>Note for facilitator:</a:t>
            </a:r>
          </a:p>
          <a:p>
            <a:r>
              <a:rPr lang="en-US" sz="1200" b="1" i="0" kern="1200" dirty="0">
                <a:solidFill>
                  <a:schemeClr val="tx1"/>
                </a:solidFill>
                <a:effectLst/>
                <a:latin typeface="+mn-lt"/>
                <a:ea typeface="+mn-ea"/>
                <a:cs typeface="+mn-cs"/>
              </a:rPr>
              <a:t>Animal authorities *would not* engage in any seasonal human case investigation.  Animal authorities and human health authorities would simply coordinate with one another and share information as needed.</a:t>
            </a:r>
            <a:endParaRPr lang="en-US" b="1" dirty="0"/>
          </a:p>
        </p:txBody>
      </p:sp>
      <p:sp>
        <p:nvSpPr>
          <p:cNvPr id="4" name="Slide Number Placeholder 3"/>
          <p:cNvSpPr>
            <a:spLocks noGrp="1"/>
          </p:cNvSpPr>
          <p:nvPr>
            <p:ph type="sldNum" sz="quarter" idx="10"/>
          </p:nvPr>
        </p:nvSpPr>
        <p:spPr/>
        <p:txBody>
          <a:bodyPr/>
          <a:lstStyle/>
          <a:p>
            <a:fld id="{CFFD42C0-7943-494E-B8BD-92EE9084E6F0}" type="slidenum">
              <a:rPr lang="en-US" smtClean="0"/>
              <a:t>8</a:t>
            </a:fld>
            <a:endParaRPr lang="en-US"/>
          </a:p>
        </p:txBody>
      </p:sp>
    </p:spTree>
    <p:extLst>
      <p:ext uri="{BB962C8B-B14F-4D97-AF65-F5344CB8AC3E}">
        <p14:creationId xmlns:p14="http://schemas.microsoft.com/office/powerpoint/2010/main" val="40391953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9999" eaLnBrk="0" hangingPunct="0">
              <a:defRPr sz="1000" b="1">
                <a:solidFill>
                  <a:schemeClr val="tx1"/>
                </a:solidFill>
                <a:latin typeface="Arial" pitchFamily="34" charset="0"/>
                <a:cs typeface="Arial" pitchFamily="34" charset="0"/>
              </a:defRPr>
            </a:lvl1pPr>
            <a:lvl2pPr marL="741464" indent="-285179" defTabSz="929999" eaLnBrk="0" hangingPunct="0">
              <a:defRPr sz="1000" b="1">
                <a:solidFill>
                  <a:schemeClr val="tx1"/>
                </a:solidFill>
                <a:latin typeface="Arial" pitchFamily="34" charset="0"/>
                <a:cs typeface="Arial" pitchFamily="34" charset="0"/>
              </a:defRPr>
            </a:lvl2pPr>
            <a:lvl3pPr marL="1140714" indent="-228143" defTabSz="929999" eaLnBrk="0" hangingPunct="0">
              <a:defRPr sz="1000" b="1">
                <a:solidFill>
                  <a:schemeClr val="tx1"/>
                </a:solidFill>
                <a:latin typeface="Arial" pitchFamily="34" charset="0"/>
                <a:cs typeface="Arial" pitchFamily="34" charset="0"/>
              </a:defRPr>
            </a:lvl3pPr>
            <a:lvl4pPr marL="1597000" indent="-228143" defTabSz="929999" eaLnBrk="0" hangingPunct="0">
              <a:defRPr sz="1000" b="1">
                <a:solidFill>
                  <a:schemeClr val="tx1"/>
                </a:solidFill>
                <a:latin typeface="Arial" pitchFamily="34" charset="0"/>
                <a:cs typeface="Arial" pitchFamily="34" charset="0"/>
              </a:defRPr>
            </a:lvl4pPr>
            <a:lvl5pPr marL="2053285" indent="-228143" defTabSz="929999" eaLnBrk="0" hangingPunct="0">
              <a:defRPr sz="1000" b="1">
                <a:solidFill>
                  <a:schemeClr val="tx1"/>
                </a:solidFill>
                <a:latin typeface="Arial" pitchFamily="34" charset="0"/>
                <a:cs typeface="Arial" pitchFamily="34" charset="0"/>
              </a:defRPr>
            </a:lvl5pPr>
            <a:lvl6pPr marL="2509571" indent="-228143" defTabSz="929999" eaLnBrk="0" fontAlgn="base" hangingPunct="0">
              <a:spcBef>
                <a:spcPct val="20000"/>
              </a:spcBef>
              <a:spcAft>
                <a:spcPct val="0"/>
              </a:spcAft>
              <a:buChar char="•"/>
              <a:defRPr sz="1000" b="1">
                <a:solidFill>
                  <a:schemeClr val="tx1"/>
                </a:solidFill>
                <a:latin typeface="Arial" pitchFamily="34" charset="0"/>
                <a:cs typeface="Arial" pitchFamily="34" charset="0"/>
              </a:defRPr>
            </a:lvl6pPr>
            <a:lvl7pPr marL="2965856" indent="-228143" defTabSz="929999" eaLnBrk="0" fontAlgn="base" hangingPunct="0">
              <a:spcBef>
                <a:spcPct val="20000"/>
              </a:spcBef>
              <a:spcAft>
                <a:spcPct val="0"/>
              </a:spcAft>
              <a:buChar char="•"/>
              <a:defRPr sz="1000" b="1">
                <a:solidFill>
                  <a:schemeClr val="tx1"/>
                </a:solidFill>
                <a:latin typeface="Arial" pitchFamily="34" charset="0"/>
                <a:cs typeface="Arial" pitchFamily="34" charset="0"/>
              </a:defRPr>
            </a:lvl7pPr>
            <a:lvl8pPr marL="3422142" indent="-228143" defTabSz="929999" eaLnBrk="0" fontAlgn="base" hangingPunct="0">
              <a:spcBef>
                <a:spcPct val="20000"/>
              </a:spcBef>
              <a:spcAft>
                <a:spcPct val="0"/>
              </a:spcAft>
              <a:buChar char="•"/>
              <a:defRPr sz="1000" b="1">
                <a:solidFill>
                  <a:schemeClr val="tx1"/>
                </a:solidFill>
                <a:latin typeface="Arial" pitchFamily="34" charset="0"/>
                <a:cs typeface="Arial" pitchFamily="34" charset="0"/>
              </a:defRPr>
            </a:lvl8pPr>
            <a:lvl9pPr marL="3878428" indent="-228143" defTabSz="929999" eaLnBrk="0" fontAlgn="base" hangingPunct="0">
              <a:spcBef>
                <a:spcPct val="20000"/>
              </a:spcBef>
              <a:spcAft>
                <a:spcPct val="0"/>
              </a:spcAft>
              <a:buChar char="•"/>
              <a:defRPr sz="1000" b="1">
                <a:solidFill>
                  <a:schemeClr val="tx1"/>
                </a:solidFill>
                <a:latin typeface="Arial" pitchFamily="34" charset="0"/>
                <a:cs typeface="Arial" pitchFamily="34" charset="0"/>
              </a:defRPr>
            </a:lvl9pPr>
          </a:lstStyle>
          <a:p>
            <a:pPr eaLnBrk="1" hangingPunct="1"/>
            <a:fld id="{1FE36C64-DA9F-4B15-91C4-A8985EB3A65B}" type="slidenum">
              <a:rPr lang="en-US" altLang="en-US" sz="1200" b="0"/>
              <a:pPr eaLnBrk="1" hangingPunct="1"/>
              <a:t>9</a:t>
            </a:fld>
            <a:endParaRPr lang="en-US" altLang="en-US" sz="1200" b="0"/>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Triggers</a:t>
            </a:r>
            <a:r>
              <a:rPr lang="en-US" altLang="en-US" baseline="0" dirty="0"/>
              <a:t> for a novel virus outbreak investigation may include multiple types of events and should be adapted to the local context.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aseline="0" dirty="0"/>
              <a:t>Any human case of infection with a respiratory sample that is positive for influenza A but un-sub-typeable or is positive for an influenza virus not currently known to be circulating in human populations should be investigated. However, because collection, shipping, and testing of specimens can take several days if not longer, other events should also trigger investigation.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baseline="0" dirty="0"/>
          </a:p>
          <a:p>
            <a:pPr marL="0" indent="0" eaLnBrk="1" hangingPunct="1">
              <a:buFont typeface="Arial" panose="020B0604020202020204" pitchFamily="34" charset="0"/>
              <a:buNone/>
            </a:pPr>
            <a:r>
              <a:rPr lang="en-US" altLang="en-US" baseline="0" dirty="0"/>
              <a:t>In addition, unusual events in animals or linked to animals or humans with novel influenza virus infection may represent emergence of a highly pathogenic virus or a virus that is more easily transmissible from animals to humans and should trigger an investigation.  These include </a:t>
            </a:r>
          </a:p>
          <a:p>
            <a:pPr marL="171450" indent="-171450">
              <a:lnSpc>
                <a:spcPct val="120000"/>
              </a:lnSpc>
              <a:buFont typeface="Arial" panose="020B0604020202020204" pitchFamily="34" charset="0"/>
              <a:buChar char="•"/>
            </a:pPr>
            <a:r>
              <a:rPr lang="en-US" altLang="en-US" dirty="0">
                <a:solidFill>
                  <a:schemeClr val="tx1"/>
                </a:solidFill>
              </a:rPr>
              <a:t>severe respiratory illness in persons occupationally exposed to chickens or who have traveled to locations where novel influenza viruses are known to be circulating</a:t>
            </a:r>
          </a:p>
          <a:p>
            <a:pPr marL="171450" indent="-171450">
              <a:lnSpc>
                <a:spcPct val="120000"/>
              </a:lnSpc>
              <a:buFont typeface="Arial" panose="020B0604020202020204" pitchFamily="34" charset="0"/>
              <a:buChar char="•"/>
            </a:pPr>
            <a:r>
              <a:rPr lang="en-US" altLang="en-US" dirty="0">
                <a:solidFill>
                  <a:schemeClr val="tx1"/>
                </a:solidFill>
              </a:rPr>
              <a:t>respiratory disease in humans associated with illness in animals</a:t>
            </a:r>
          </a:p>
          <a:p>
            <a:pPr marL="171450" indent="-171450">
              <a:lnSpc>
                <a:spcPct val="120000"/>
              </a:lnSpc>
              <a:buFont typeface="Arial" panose="020B0604020202020204" pitchFamily="34" charset="0"/>
              <a:buChar char="•"/>
            </a:pPr>
            <a:r>
              <a:rPr lang="en-US" altLang="en-US" dirty="0">
                <a:solidFill>
                  <a:schemeClr val="tx1"/>
                </a:solidFill>
              </a:rPr>
              <a:t>outbreaks of death or respiratory illness in animals</a:t>
            </a:r>
          </a:p>
          <a:p>
            <a:pPr marL="0" indent="0">
              <a:lnSpc>
                <a:spcPct val="120000"/>
              </a:lnSpc>
              <a:buFont typeface="Arial" panose="020B0604020202020204" pitchFamily="34" charset="0"/>
              <a:buNone/>
            </a:pPr>
            <a:endParaRPr lang="en-US" altLang="en-US" dirty="0">
              <a:solidFill>
                <a:schemeClr val="tx1"/>
              </a:solidFill>
            </a:endParaRPr>
          </a:p>
          <a:p>
            <a:pPr marL="0" marR="0" lvl="0" indent="0" algn="l" defTabSz="914400" rtl="0" eaLnBrk="1" fontAlgn="auto" latinLnBrk="0" hangingPunct="1">
              <a:lnSpc>
                <a:spcPct val="120000"/>
              </a:lnSpc>
              <a:spcBef>
                <a:spcPts val="0"/>
              </a:spcBef>
              <a:spcAft>
                <a:spcPts val="0"/>
              </a:spcAft>
              <a:buClrTx/>
              <a:buSzTx/>
              <a:buFontTx/>
              <a:buNone/>
              <a:tabLst/>
              <a:defRPr/>
            </a:pPr>
            <a:r>
              <a:rPr lang="en-US" altLang="en-US" baseline="0" dirty="0"/>
              <a:t>Events without a clear novel influenza virus link may also represent potential human-to-human transmission of a novel virus and should be investigated. These include:  </a:t>
            </a:r>
          </a:p>
          <a:p>
            <a:pPr marL="171450" marR="0" lvl="0" indent="-17145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lang="en-US" altLang="en-US" dirty="0">
                <a:solidFill>
                  <a:schemeClr val="tx1"/>
                </a:solidFill>
              </a:rPr>
              <a:t>clusters of severe respiratory disease or pneumonia in families, work places, or social networks</a:t>
            </a:r>
          </a:p>
          <a:p>
            <a:pPr marL="171450" marR="0" lvl="0" indent="-17145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lang="en-US" altLang="en-US" dirty="0">
                <a:solidFill>
                  <a:schemeClr val="tx1"/>
                </a:solidFill>
              </a:rPr>
              <a:t>unexpected</a:t>
            </a:r>
            <a:r>
              <a:rPr lang="en-US" altLang="en-US" baseline="0" dirty="0">
                <a:solidFill>
                  <a:schemeClr val="tx1"/>
                </a:solidFill>
              </a:rPr>
              <a:t> patterns of respiratory illness or pneumonia </a:t>
            </a:r>
          </a:p>
          <a:p>
            <a:pPr marL="171450" marR="0" lvl="0" indent="-17145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lang="en-US" altLang="en-US" dirty="0">
                <a:solidFill>
                  <a:schemeClr val="tx1"/>
                </a:solidFill>
              </a:rPr>
              <a:t>changes</a:t>
            </a:r>
            <a:r>
              <a:rPr lang="en-US" altLang="en-US" baseline="0" dirty="0">
                <a:solidFill>
                  <a:schemeClr val="tx1"/>
                </a:solidFill>
              </a:rPr>
              <a:t> in treatment response or outcome of severe lower respiratory illness</a:t>
            </a:r>
          </a:p>
          <a:p>
            <a:pPr marL="171450" marR="0" lvl="0" indent="-17145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lang="en-US" altLang="en-US" baseline="0" dirty="0">
                <a:solidFill>
                  <a:schemeClr val="tx1"/>
                </a:solidFill>
              </a:rPr>
              <a:t>severe lower respiratory illness that is unexplained in healthcare workers who care for patients with respiratory disease</a:t>
            </a:r>
          </a:p>
          <a:p>
            <a:pPr marL="171450" marR="0" lvl="0" indent="-17145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endParaRPr lang="en-US" altLang="en-US" baseline="0" dirty="0">
              <a:solidFill>
                <a:schemeClr val="tx1"/>
              </a:solidFill>
            </a:endParaRPr>
          </a:p>
          <a:p>
            <a:pPr marL="0" marR="0" lvl="0" indent="0" algn="l" defTabSz="914400" rtl="0" eaLnBrk="1" fontAlgn="auto" latinLnBrk="0" hangingPunct="1">
              <a:lnSpc>
                <a:spcPct val="120000"/>
              </a:lnSpc>
              <a:spcBef>
                <a:spcPts val="0"/>
              </a:spcBef>
              <a:spcAft>
                <a:spcPts val="0"/>
              </a:spcAft>
              <a:buClrTx/>
              <a:buSzTx/>
              <a:buFontTx/>
              <a:buNone/>
              <a:tabLst/>
              <a:defRPr/>
            </a:pPr>
            <a:endParaRPr lang="en-US" altLang="en-US" baseline="0" dirty="0"/>
          </a:p>
          <a:p>
            <a:pPr>
              <a:lnSpc>
                <a:spcPct val="120000"/>
              </a:lnSpc>
            </a:pPr>
            <a:endParaRPr lang="en-US" altLang="en-US" dirty="0">
              <a:solidFill>
                <a:schemeClr val="tx1"/>
              </a:solidFill>
            </a:endParaRPr>
          </a:p>
          <a:p>
            <a:pPr>
              <a:lnSpc>
                <a:spcPct val="120000"/>
              </a:lnSpc>
            </a:pPr>
            <a:endParaRPr lang="en-US" altLang="en-US" dirty="0">
              <a:solidFill>
                <a:schemeClr val="tx1"/>
              </a:solidFill>
            </a:endParaRPr>
          </a:p>
          <a:p>
            <a:pPr>
              <a:lnSpc>
                <a:spcPct val="120000"/>
              </a:lnSpc>
            </a:pPr>
            <a:r>
              <a:rPr lang="en-US" altLang="en-US" dirty="0">
                <a:solidFill>
                  <a:schemeClr val="tx1"/>
                </a:solidFill>
              </a:rPr>
              <a:t>An unexpected pattern of respiratory disease or pneumonia such as an increase in apparent mortality, a shift in the age group associated with severe influenza, or a change in the pattern of clinical presentation of influenza-associated disease</a:t>
            </a:r>
          </a:p>
          <a:p>
            <a:pPr>
              <a:lnSpc>
                <a:spcPct val="120000"/>
              </a:lnSpc>
            </a:pPr>
            <a:endParaRPr lang="en-US" altLang="en-US" dirty="0">
              <a:solidFill>
                <a:schemeClr val="tx1"/>
              </a:solidFill>
            </a:endParaRPr>
          </a:p>
          <a:p>
            <a:pPr marL="0" indent="0" eaLnBrk="1" hangingPunct="1">
              <a:buFont typeface="Arial" panose="020B0604020202020204" pitchFamily="34" charset="0"/>
              <a:buNone/>
            </a:pPr>
            <a:endParaRPr lang="en-US" altLang="en-US" dirty="0"/>
          </a:p>
          <a:p>
            <a:pPr marL="171450" indent="-171450" eaLnBrk="1" hangingPunct="1">
              <a:buFont typeface="Arial" panose="020B0604020202020204" pitchFamily="34" charset="0"/>
              <a:buChar char="•"/>
            </a:pPr>
            <a:endParaRPr lang="en-US" altLang="en-US" dirty="0"/>
          </a:p>
          <a:p>
            <a:pPr eaLnBrk="1" hangingPunct="1"/>
            <a:r>
              <a:rPr lang="en-US" altLang="en-US" dirty="0"/>
              <a:t>Severe acute respiratory infections or pneumonias in health care workers who care for patients with SARI or pneumonia.  This is especially true in countries where hospital infection control practices are substandard.  </a:t>
            </a:r>
          </a:p>
          <a:p>
            <a:pPr eaLnBrk="1" hangingPunct="1"/>
            <a:endParaRPr lang="en-US" altLang="en-US" dirty="0"/>
          </a:p>
          <a:p>
            <a:pPr eaLnBrk="1" hangingPunct="1"/>
            <a:r>
              <a:rPr lang="en-US" altLang="en-US" dirty="0"/>
              <a:t>Cases in health care workers may also serve as an important signal event that the virus has acquired the ability to spread to humans, as was seen with the SARS epidemic. </a:t>
            </a:r>
          </a:p>
          <a:p>
            <a:pPr eaLnBrk="1" hangingPunct="1"/>
            <a:endParaRPr lang="en-US" altLang="en-US" dirty="0"/>
          </a:p>
          <a:p>
            <a:pPr eaLnBrk="1" hangingPunct="1"/>
            <a:r>
              <a:rPr lang="en-US" altLang="en-US" dirty="0"/>
              <a:t>Other events that might signal human to human spread include clusters of SARI in people with social connections within a two week period, such as 2 members of the same family.</a:t>
            </a:r>
          </a:p>
          <a:p>
            <a:pPr eaLnBrk="1" hangingPunct="1"/>
            <a:endParaRPr lang="en-US" altLang="en-US" dirty="0"/>
          </a:p>
          <a:p>
            <a:pPr eaLnBrk="1" hangingPunct="1"/>
            <a:r>
              <a:rPr lang="en-US" altLang="en-US" dirty="0"/>
              <a:t>If changes are noted in the usual pattern of respiratory infections in a health care facility, such as a shift in the age distribution, an increase in mortality or an increase in the number of cases, these could also signal the start of a new pandemic.</a:t>
            </a:r>
          </a:p>
        </p:txBody>
      </p:sp>
    </p:spTree>
    <p:extLst>
      <p:ext uri="{BB962C8B-B14F-4D97-AF65-F5344CB8AC3E}">
        <p14:creationId xmlns:p14="http://schemas.microsoft.com/office/powerpoint/2010/main" val="22014499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olor_background">
    <p:spTree>
      <p:nvGrpSpPr>
        <p:cNvPr id="1" name=""/>
        <p:cNvGrpSpPr/>
        <p:nvPr/>
      </p:nvGrpSpPr>
      <p:grpSpPr>
        <a:xfrm>
          <a:off x="0" y="0"/>
          <a:ext cx="0" cy="0"/>
          <a:chOff x="0" y="0"/>
          <a:chExt cx="0" cy="0"/>
        </a:xfrm>
      </p:grpSpPr>
      <p:sp>
        <p:nvSpPr>
          <p:cNvPr id="2" name="Title 1"/>
          <p:cNvSpPr>
            <a:spLocks noGrp="1"/>
          </p:cNvSpPr>
          <p:nvPr>
            <p:ph type="title"/>
          </p:nvPr>
        </p:nvSpPr>
        <p:spPr>
          <a:xfrm>
            <a:off x="3704694" y="4467097"/>
            <a:ext cx="5047423" cy="1162051"/>
          </a:xfrm>
          <a:prstGeom prst="rect">
            <a:avLst/>
          </a:prstGeom>
        </p:spPr>
        <p:txBody>
          <a:bodyPr lIns="91416" tIns="45708" rIns="91416" bIns="45708" anchor="b"/>
          <a:lstStyle>
            <a:lvl1pPr algn="l">
              <a:defRPr sz="3600" b="1" baseline="0">
                <a:solidFill>
                  <a:schemeClr val="bg2"/>
                </a:solidFill>
                <a:effectLst/>
                <a:latin typeface="Calibri" pitchFamily="34" charset="0"/>
              </a:defRPr>
            </a:lvl1pPr>
          </a:lstStyle>
          <a:p>
            <a:endParaRPr lang="en-US" dirty="0"/>
          </a:p>
        </p:txBody>
      </p:sp>
      <p:sp>
        <p:nvSpPr>
          <p:cNvPr id="5" name="Text Placeholder 2"/>
          <p:cNvSpPr>
            <a:spLocks noGrp="1"/>
          </p:cNvSpPr>
          <p:nvPr>
            <p:ph type="body" idx="1"/>
          </p:nvPr>
        </p:nvSpPr>
        <p:spPr>
          <a:xfrm>
            <a:off x="3704692" y="5900928"/>
            <a:ext cx="5047424" cy="568325"/>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047" indent="0">
              <a:buNone/>
              <a:defRPr sz="1800">
                <a:solidFill>
                  <a:schemeClr val="tx1">
                    <a:tint val="75000"/>
                  </a:schemeClr>
                </a:solidFill>
              </a:defRPr>
            </a:lvl2pPr>
            <a:lvl3pPr marL="914108" indent="0">
              <a:buNone/>
              <a:defRPr sz="1600">
                <a:solidFill>
                  <a:schemeClr val="tx1">
                    <a:tint val="75000"/>
                  </a:schemeClr>
                </a:solidFill>
              </a:defRPr>
            </a:lvl3pPr>
            <a:lvl4pPr marL="1371158" indent="0">
              <a:buNone/>
              <a:defRPr sz="1400">
                <a:solidFill>
                  <a:schemeClr val="tx1">
                    <a:tint val="75000"/>
                  </a:schemeClr>
                </a:solidFill>
              </a:defRPr>
            </a:lvl4pPr>
            <a:lvl5pPr marL="1828213" indent="0">
              <a:buNone/>
              <a:defRPr sz="1400">
                <a:solidFill>
                  <a:schemeClr val="tx1">
                    <a:tint val="75000"/>
                  </a:schemeClr>
                </a:solidFill>
              </a:defRPr>
            </a:lvl5pPr>
            <a:lvl6pPr marL="2285259" indent="0">
              <a:buNone/>
              <a:defRPr sz="1400">
                <a:solidFill>
                  <a:schemeClr val="tx1">
                    <a:tint val="75000"/>
                  </a:schemeClr>
                </a:solidFill>
              </a:defRPr>
            </a:lvl6pPr>
            <a:lvl7pPr marL="2742306" indent="0">
              <a:buNone/>
              <a:defRPr sz="1400">
                <a:solidFill>
                  <a:schemeClr val="tx1">
                    <a:tint val="75000"/>
                  </a:schemeClr>
                </a:solidFill>
              </a:defRPr>
            </a:lvl7pPr>
            <a:lvl8pPr marL="3199360" indent="0">
              <a:buNone/>
              <a:defRPr sz="1400">
                <a:solidFill>
                  <a:schemeClr val="tx1">
                    <a:tint val="75000"/>
                  </a:schemeClr>
                </a:solidFill>
              </a:defRPr>
            </a:lvl8pPr>
            <a:lvl9pPr marL="3656411" indent="0">
              <a:buNone/>
              <a:defRPr sz="1400">
                <a:solidFill>
                  <a:schemeClr val="tx1">
                    <a:tint val="75000"/>
                  </a:schemeClr>
                </a:solidFill>
              </a:defRPr>
            </a:lvl9pPr>
          </a:lstStyle>
          <a:p>
            <a:pPr lvl="0"/>
            <a:endParaRPr lang="en-US" dirty="0"/>
          </a:p>
        </p:txBody>
      </p:sp>
      <p:pic>
        <p:nvPicPr>
          <p:cNvPr id="4" name="Picture 6" descr="http://www.cdc.gov/flu/images/h1n1/3D_Influenza/3D_Influenza_transparent_no_key_full_lrg2.gif"/>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b="47107"/>
          <a:stretch/>
        </p:blipFill>
        <p:spPr bwMode="auto">
          <a:xfrm rot="5400000">
            <a:off x="-1750376" y="1528743"/>
            <a:ext cx="7394093" cy="39206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5255999"/>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t">
            <a:normAutofit/>
          </a:bodyPr>
          <a:lstStyle>
            <a:lvl1pPr>
              <a:defRPr lang="en-US" sz="2400"/>
            </a:lvl1pPr>
          </a:lstStyle>
          <a:p>
            <a:pPr lvl="0">
              <a:lnSpc>
                <a:spcPct val="100000"/>
              </a:lnSpc>
            </a:pPr>
            <a:r>
              <a:rPr lang="en-US"/>
              <a:t>Click to edit Master title style</a:t>
            </a:r>
          </a:p>
        </p:txBody>
      </p:sp>
      <p:sp>
        <p:nvSpPr>
          <p:cNvPr id="3" name="Content Placeholder 2"/>
          <p:cNvSpPr>
            <a:spLocks noGrp="1"/>
          </p:cNvSpPr>
          <p:nvPr>
            <p:ph sz="half" idx="1"/>
          </p:nvPr>
        </p:nvSpPr>
        <p:spPr>
          <a:xfrm>
            <a:off x="457200" y="1728215"/>
            <a:ext cx="4038600" cy="3394075"/>
          </a:xfrm>
        </p:spPr>
        <p:txBody>
          <a:bodyPr vert="horz" lIns="91440" tIns="45720" rIns="91440" bIns="45720" rtlCol="0">
            <a:normAutofit/>
          </a:bodyPr>
          <a:lstStyle>
            <a:lvl1pPr>
              <a:defRPr lang="en-US" sz="1800" dirty="0" smtClean="0"/>
            </a:lvl1pPr>
            <a:lvl2pPr>
              <a:defRPr lang="en-US" dirty="0" smtClean="0"/>
            </a:lvl2pPr>
            <a:lvl3pPr>
              <a:defRPr lang="en-US" dirty="0" smtClean="0"/>
            </a:lvl3pPr>
            <a:lvl4pPr>
              <a:defRPr lang="en-US" dirty="0" smtClean="0"/>
            </a:lvl4pPr>
            <a:lvl5pPr>
              <a:defRPr lang="en-US" sz="1050"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728215"/>
            <a:ext cx="4038600" cy="3394075"/>
          </a:xfrm>
        </p:spPr>
        <p:txBody>
          <a:bodyPr vert="horz" lIns="91440" tIns="45720" rIns="91440" bIns="45720" rtlCol="0">
            <a:normAutofit/>
          </a:bodyPr>
          <a:lstStyle>
            <a:lvl1pPr>
              <a:defRPr lang="en-US" sz="1800" dirty="0" smtClean="0"/>
            </a:lvl1pPr>
            <a:lvl2pPr>
              <a:defRPr lang="en-US" dirty="0" smtClean="0"/>
            </a:lvl2pPr>
            <a:lvl3pPr>
              <a:defRPr lang="en-US" dirty="0" smtClean="0"/>
            </a:lvl3pPr>
            <a:lvl4pPr>
              <a:defRPr lang="en-US" dirty="0" smtClean="0"/>
            </a:lvl4pPr>
            <a:lvl5pPr>
              <a:defRPr lang="en-US" sz="1050"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7"/>
          <p:cNvSpPr>
            <a:spLocks noGrp="1"/>
          </p:cNvSpPr>
          <p:nvPr>
            <p:ph type="dt" sz="half" idx="10"/>
          </p:nvPr>
        </p:nvSpPr>
        <p:spPr/>
        <p:txBody>
          <a:bodyPr/>
          <a:lstStyle/>
          <a:p>
            <a:r>
              <a:rPr lang="en-US" dirty="0"/>
              <a:t>‹#›</a:t>
            </a:r>
          </a:p>
        </p:txBody>
      </p:sp>
    </p:spTree>
    <p:extLst>
      <p:ext uri="{BB962C8B-B14F-4D97-AF65-F5344CB8AC3E}">
        <p14:creationId xmlns:p14="http://schemas.microsoft.com/office/powerpoint/2010/main" val="6571947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382" y="482541"/>
            <a:ext cx="8543418" cy="564483"/>
          </a:xfrm>
        </p:spPr>
        <p:txBody>
          <a:bodyPr anchor="t">
            <a:normAutofit/>
          </a:bodyPr>
          <a:lstStyle>
            <a:lvl1pPr>
              <a:defRPr sz="2000"/>
            </a:lvl1pPr>
          </a:lstStyle>
          <a:p>
            <a:r>
              <a:rPr lang="en-US" dirty="0"/>
              <a:t>Click to edit Master title style</a:t>
            </a:r>
          </a:p>
        </p:txBody>
      </p:sp>
      <p:sp>
        <p:nvSpPr>
          <p:cNvPr id="7" name="Picture Placeholder 6"/>
          <p:cNvSpPr>
            <a:spLocks noGrp="1"/>
          </p:cNvSpPr>
          <p:nvPr>
            <p:ph type="pic" sz="quarter" idx="10"/>
          </p:nvPr>
        </p:nvSpPr>
        <p:spPr>
          <a:xfrm>
            <a:off x="142876" y="1138767"/>
            <a:ext cx="8856663" cy="5217584"/>
          </a:xfrm>
        </p:spPr>
        <p:txBody>
          <a:bodyPr>
            <a:normAutofit/>
          </a:bodyPr>
          <a:lstStyle>
            <a:lvl1pPr>
              <a:defRPr sz="1600">
                <a:latin typeface="Arial" panose="020B0604020202020204" pitchFamily="34" charset="0"/>
                <a:cs typeface="Arial" panose="020B0604020202020204" pitchFamily="34" charset="0"/>
              </a:defRPr>
            </a:lvl1pPr>
          </a:lstStyle>
          <a:p>
            <a:endParaRPr lang="en-US" dirty="0"/>
          </a:p>
        </p:txBody>
      </p:sp>
      <p:sp>
        <p:nvSpPr>
          <p:cNvPr id="8" name="Date Placeholder 7"/>
          <p:cNvSpPr>
            <a:spLocks noGrp="1"/>
          </p:cNvSpPr>
          <p:nvPr>
            <p:ph type="dt" sz="half" idx="11"/>
          </p:nvPr>
        </p:nvSpPr>
        <p:spPr/>
        <p:txBody>
          <a:bodyPr/>
          <a:lstStyle/>
          <a:p>
            <a:r>
              <a:rPr lang="en-US" dirty="0"/>
              <a:t>‹#›</a:t>
            </a:r>
          </a:p>
        </p:txBody>
      </p:sp>
    </p:spTree>
    <p:extLst>
      <p:ext uri="{BB962C8B-B14F-4D97-AF65-F5344CB8AC3E}">
        <p14:creationId xmlns:p14="http://schemas.microsoft.com/office/powerpoint/2010/main" val="10841063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r>
              <a:rPr lang="en-US" dirty="0"/>
              <a:t>‹#›</a:t>
            </a:r>
          </a:p>
        </p:txBody>
      </p:sp>
    </p:spTree>
    <p:extLst>
      <p:ext uri="{BB962C8B-B14F-4D97-AF65-F5344CB8AC3E}">
        <p14:creationId xmlns:p14="http://schemas.microsoft.com/office/powerpoint/2010/main" val="8419857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2_color_background">
    <p:spTree>
      <p:nvGrpSpPr>
        <p:cNvPr id="1" name=""/>
        <p:cNvGrpSpPr/>
        <p:nvPr/>
      </p:nvGrpSpPr>
      <p:grpSpPr>
        <a:xfrm>
          <a:off x="0" y="0"/>
          <a:ext cx="0" cy="0"/>
          <a:chOff x="0" y="0"/>
          <a:chExt cx="0" cy="0"/>
        </a:xfrm>
      </p:grpSpPr>
      <p:sp>
        <p:nvSpPr>
          <p:cNvPr id="2" name="Title 1"/>
          <p:cNvSpPr>
            <a:spLocks noGrp="1"/>
          </p:cNvSpPr>
          <p:nvPr>
            <p:ph type="title"/>
          </p:nvPr>
        </p:nvSpPr>
        <p:spPr>
          <a:xfrm>
            <a:off x="3704694" y="4467097"/>
            <a:ext cx="5047423" cy="1162051"/>
          </a:xfrm>
          <a:prstGeom prst="rect">
            <a:avLst/>
          </a:prstGeom>
        </p:spPr>
        <p:txBody>
          <a:bodyPr lIns="91416" tIns="45708" rIns="91416" bIns="45708" anchor="b"/>
          <a:lstStyle>
            <a:lvl1pPr algn="l">
              <a:defRPr sz="3600" b="1" baseline="0">
                <a:solidFill>
                  <a:schemeClr val="bg2"/>
                </a:solidFill>
                <a:effectLst/>
                <a:latin typeface="Calibri" pitchFamily="34" charset="0"/>
              </a:defRPr>
            </a:lvl1pPr>
          </a:lstStyle>
          <a:p>
            <a:endParaRPr lang="en-US" dirty="0"/>
          </a:p>
        </p:txBody>
      </p:sp>
      <p:sp>
        <p:nvSpPr>
          <p:cNvPr id="5" name="Text Placeholder 2"/>
          <p:cNvSpPr>
            <a:spLocks noGrp="1"/>
          </p:cNvSpPr>
          <p:nvPr>
            <p:ph type="body" idx="1"/>
          </p:nvPr>
        </p:nvSpPr>
        <p:spPr>
          <a:xfrm>
            <a:off x="3704692" y="5900928"/>
            <a:ext cx="5047424" cy="568325"/>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047" indent="0">
              <a:buNone/>
              <a:defRPr sz="1800">
                <a:solidFill>
                  <a:schemeClr val="tx1">
                    <a:tint val="75000"/>
                  </a:schemeClr>
                </a:solidFill>
              </a:defRPr>
            </a:lvl2pPr>
            <a:lvl3pPr marL="914108" indent="0">
              <a:buNone/>
              <a:defRPr sz="1600">
                <a:solidFill>
                  <a:schemeClr val="tx1">
                    <a:tint val="75000"/>
                  </a:schemeClr>
                </a:solidFill>
              </a:defRPr>
            </a:lvl3pPr>
            <a:lvl4pPr marL="1371158" indent="0">
              <a:buNone/>
              <a:defRPr sz="1400">
                <a:solidFill>
                  <a:schemeClr val="tx1">
                    <a:tint val="75000"/>
                  </a:schemeClr>
                </a:solidFill>
              </a:defRPr>
            </a:lvl4pPr>
            <a:lvl5pPr marL="1828213" indent="0">
              <a:buNone/>
              <a:defRPr sz="1400">
                <a:solidFill>
                  <a:schemeClr val="tx1">
                    <a:tint val="75000"/>
                  </a:schemeClr>
                </a:solidFill>
              </a:defRPr>
            </a:lvl5pPr>
            <a:lvl6pPr marL="2285259" indent="0">
              <a:buNone/>
              <a:defRPr sz="1400">
                <a:solidFill>
                  <a:schemeClr val="tx1">
                    <a:tint val="75000"/>
                  </a:schemeClr>
                </a:solidFill>
              </a:defRPr>
            </a:lvl6pPr>
            <a:lvl7pPr marL="2742306" indent="0">
              <a:buNone/>
              <a:defRPr sz="1400">
                <a:solidFill>
                  <a:schemeClr val="tx1">
                    <a:tint val="75000"/>
                  </a:schemeClr>
                </a:solidFill>
              </a:defRPr>
            </a:lvl7pPr>
            <a:lvl8pPr marL="3199360" indent="0">
              <a:buNone/>
              <a:defRPr sz="1400">
                <a:solidFill>
                  <a:schemeClr val="tx1">
                    <a:tint val="75000"/>
                  </a:schemeClr>
                </a:solidFill>
              </a:defRPr>
            </a:lvl8pPr>
            <a:lvl9pPr marL="3656411" indent="0">
              <a:buNone/>
              <a:defRPr sz="1400">
                <a:solidFill>
                  <a:schemeClr val="tx1">
                    <a:tint val="75000"/>
                  </a:schemeClr>
                </a:solidFill>
              </a:defRPr>
            </a:lvl9pPr>
          </a:lstStyle>
          <a:p>
            <a:pPr lvl="0"/>
            <a:endParaRPr lang="en-US" dirty="0"/>
          </a:p>
        </p:txBody>
      </p:sp>
      <p:pic>
        <p:nvPicPr>
          <p:cNvPr id="4" name="Picture 6" descr="http://www.cdc.gov/flu/images/h1n1/3D_Influenza/3D_Influenza_transparent_no_key_full_lrg2.gif"/>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b="47107"/>
          <a:stretch/>
        </p:blipFill>
        <p:spPr bwMode="auto">
          <a:xfrm rot="5400000">
            <a:off x="-1750376" y="1528743"/>
            <a:ext cx="7394093" cy="39206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7075608"/>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792162"/>
          </a:xfrm>
          <a:prstGeom prst="rect">
            <a:avLst/>
          </a:prstGeom>
        </p:spPr>
        <p:txBody>
          <a:bodyPr anchor="b" anchorCtr="0"/>
          <a:lstStyle>
            <a:lvl1pPr>
              <a:lnSpc>
                <a:spcPts val="3000"/>
              </a:lnSpc>
              <a:defRPr sz="2800" b="1" baseline="0">
                <a:solidFill>
                  <a:schemeClr val="tx1"/>
                </a:solidFill>
                <a:effectLst/>
              </a:defRPr>
            </a:lvl1pPr>
          </a:lstStyle>
          <a:p>
            <a:r>
              <a:rPr lang="en-US" dirty="0"/>
              <a:t>Headline – Myriad Pro, Bold, Shadow, 28pt</a:t>
            </a:r>
          </a:p>
        </p:txBody>
      </p:sp>
      <p:sp>
        <p:nvSpPr>
          <p:cNvPr id="3" name="Content Placeholder 2"/>
          <p:cNvSpPr>
            <a:spLocks noGrp="1"/>
          </p:cNvSpPr>
          <p:nvPr>
            <p:ph idx="1" hasCustomPrompt="1"/>
          </p:nvPr>
        </p:nvSpPr>
        <p:spPr>
          <a:xfrm>
            <a:off x="457200" y="1143000"/>
            <a:ext cx="8229600" cy="4648201"/>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a:t>*Citations and references – Myriad Pro, 11pt</a:t>
            </a:r>
          </a:p>
        </p:txBody>
      </p:sp>
    </p:spTree>
    <p:extLst>
      <p:ext uri="{BB962C8B-B14F-4D97-AF65-F5344CB8AC3E}">
        <p14:creationId xmlns:p14="http://schemas.microsoft.com/office/powerpoint/2010/main" val="1470455458"/>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olor_background">
    <p:spTree>
      <p:nvGrpSpPr>
        <p:cNvPr id="1" name=""/>
        <p:cNvGrpSpPr/>
        <p:nvPr/>
      </p:nvGrpSpPr>
      <p:grpSpPr>
        <a:xfrm>
          <a:off x="0" y="0"/>
          <a:ext cx="0" cy="0"/>
          <a:chOff x="0" y="0"/>
          <a:chExt cx="0" cy="0"/>
        </a:xfrm>
      </p:grpSpPr>
      <p:sp>
        <p:nvSpPr>
          <p:cNvPr id="2" name="Title 1"/>
          <p:cNvSpPr>
            <a:spLocks noGrp="1"/>
          </p:cNvSpPr>
          <p:nvPr>
            <p:ph type="title"/>
          </p:nvPr>
        </p:nvSpPr>
        <p:spPr>
          <a:xfrm>
            <a:off x="3704694" y="4467097"/>
            <a:ext cx="5047423" cy="1162051"/>
          </a:xfrm>
          <a:prstGeom prst="rect">
            <a:avLst/>
          </a:prstGeom>
        </p:spPr>
        <p:txBody>
          <a:bodyPr lIns="91416" tIns="45708" rIns="91416" bIns="45708" anchor="b"/>
          <a:lstStyle>
            <a:lvl1pPr algn="l">
              <a:defRPr sz="3600" b="1" baseline="0">
                <a:solidFill>
                  <a:schemeClr val="bg2"/>
                </a:solidFill>
                <a:effectLst/>
                <a:latin typeface="Calibri" pitchFamily="34" charset="0"/>
              </a:defRPr>
            </a:lvl1pPr>
          </a:lstStyle>
          <a:p>
            <a:endParaRPr lang="en-US" dirty="0"/>
          </a:p>
        </p:txBody>
      </p:sp>
      <p:sp>
        <p:nvSpPr>
          <p:cNvPr id="5" name="Text Placeholder 2"/>
          <p:cNvSpPr>
            <a:spLocks noGrp="1"/>
          </p:cNvSpPr>
          <p:nvPr>
            <p:ph type="body" idx="1"/>
          </p:nvPr>
        </p:nvSpPr>
        <p:spPr>
          <a:xfrm>
            <a:off x="3704692" y="5900928"/>
            <a:ext cx="5047424" cy="568325"/>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047" indent="0">
              <a:buNone/>
              <a:defRPr sz="1800">
                <a:solidFill>
                  <a:schemeClr val="tx1">
                    <a:tint val="75000"/>
                  </a:schemeClr>
                </a:solidFill>
              </a:defRPr>
            </a:lvl2pPr>
            <a:lvl3pPr marL="914108" indent="0">
              <a:buNone/>
              <a:defRPr sz="1600">
                <a:solidFill>
                  <a:schemeClr val="tx1">
                    <a:tint val="75000"/>
                  </a:schemeClr>
                </a:solidFill>
              </a:defRPr>
            </a:lvl3pPr>
            <a:lvl4pPr marL="1371158" indent="0">
              <a:buNone/>
              <a:defRPr sz="1400">
                <a:solidFill>
                  <a:schemeClr val="tx1">
                    <a:tint val="75000"/>
                  </a:schemeClr>
                </a:solidFill>
              </a:defRPr>
            </a:lvl4pPr>
            <a:lvl5pPr marL="1828213" indent="0">
              <a:buNone/>
              <a:defRPr sz="1400">
                <a:solidFill>
                  <a:schemeClr val="tx1">
                    <a:tint val="75000"/>
                  </a:schemeClr>
                </a:solidFill>
              </a:defRPr>
            </a:lvl5pPr>
            <a:lvl6pPr marL="2285259" indent="0">
              <a:buNone/>
              <a:defRPr sz="1400">
                <a:solidFill>
                  <a:schemeClr val="tx1">
                    <a:tint val="75000"/>
                  </a:schemeClr>
                </a:solidFill>
              </a:defRPr>
            </a:lvl6pPr>
            <a:lvl7pPr marL="2742306" indent="0">
              <a:buNone/>
              <a:defRPr sz="1400">
                <a:solidFill>
                  <a:schemeClr val="tx1">
                    <a:tint val="75000"/>
                  </a:schemeClr>
                </a:solidFill>
              </a:defRPr>
            </a:lvl7pPr>
            <a:lvl8pPr marL="3199360" indent="0">
              <a:buNone/>
              <a:defRPr sz="1400">
                <a:solidFill>
                  <a:schemeClr val="tx1">
                    <a:tint val="75000"/>
                  </a:schemeClr>
                </a:solidFill>
              </a:defRPr>
            </a:lvl8pPr>
            <a:lvl9pPr marL="3656411" indent="0">
              <a:buNone/>
              <a:defRPr sz="1400">
                <a:solidFill>
                  <a:schemeClr val="tx1">
                    <a:tint val="75000"/>
                  </a:schemeClr>
                </a:solidFill>
              </a:defRPr>
            </a:lvl9pPr>
          </a:lstStyle>
          <a:p>
            <a:pPr lvl="0"/>
            <a:endParaRPr lang="en-US" dirty="0"/>
          </a:p>
        </p:txBody>
      </p:sp>
      <p:pic>
        <p:nvPicPr>
          <p:cNvPr id="4" name="Picture 6" descr="http://www.cdc.gov/flu/images/h1n1/3D_Influenza/3D_Influenza_transparent_no_key_full_lrg2.gif"/>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b="47107"/>
          <a:stretch/>
        </p:blipFill>
        <p:spPr bwMode="auto">
          <a:xfrm rot="5400000">
            <a:off x="-1750376" y="1528743"/>
            <a:ext cx="7394093" cy="39206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2539401"/>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LOSING_OD">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b="18140"/>
          <a:stretch/>
        </p:blipFill>
        <p:spPr>
          <a:xfrm>
            <a:off x="0" y="5913601"/>
            <a:ext cx="9144000" cy="944417"/>
          </a:xfrm>
          <a:prstGeom prst="rect">
            <a:avLst/>
          </a:prstGeom>
        </p:spPr>
      </p:pic>
      <p:sp>
        <p:nvSpPr>
          <p:cNvPr id="3" name="TextBox 2"/>
          <p:cNvSpPr txBox="1"/>
          <p:nvPr userDrawn="1"/>
        </p:nvSpPr>
        <p:spPr>
          <a:xfrm>
            <a:off x="112832" y="4943041"/>
            <a:ext cx="6639341" cy="830972"/>
          </a:xfrm>
          <a:prstGeom prst="rect">
            <a:avLst/>
          </a:prstGeom>
          <a:noFill/>
        </p:spPr>
        <p:txBody>
          <a:bodyPr wrap="square" lIns="91416" tIns="45708" rIns="91416" bIns="45708" rtlCol="0">
            <a:spAutoFit/>
          </a:bodyPr>
          <a:lstStyle/>
          <a:p>
            <a:r>
              <a:rPr lang="en-US" sz="1200" dirty="0">
                <a:solidFill>
                  <a:srgbClr val="695E4A"/>
                </a:solidFill>
                <a:latin typeface="Calibri" panose="020F0502020204030204" pitchFamily="34" charset="0"/>
              </a:rPr>
              <a:t>For more information:</a:t>
            </a:r>
          </a:p>
          <a:p>
            <a:r>
              <a:rPr lang="en-US" sz="1200" dirty="0">
                <a:solidFill>
                  <a:srgbClr val="695E4A"/>
                </a:solidFill>
                <a:latin typeface="Calibri" panose="020F0502020204030204" pitchFamily="34" charset="0"/>
              </a:rPr>
              <a:t>Visit</a:t>
            </a:r>
            <a:r>
              <a:rPr lang="en-US" sz="1200" baseline="0" dirty="0">
                <a:solidFill>
                  <a:srgbClr val="695E4A"/>
                </a:solidFill>
                <a:latin typeface="Calibri" panose="020F0502020204030204" pitchFamily="34" charset="0"/>
              </a:rPr>
              <a:t> www.cdc.gov/flu</a:t>
            </a:r>
            <a:r>
              <a:rPr lang="en-US" sz="1200" dirty="0">
                <a:solidFill>
                  <a:srgbClr val="695E4A"/>
                </a:solidFill>
                <a:latin typeface="Calibri" panose="020F0502020204030204" pitchFamily="34" charset="0"/>
              </a:rPr>
              <a:t/>
            </a:r>
            <a:br>
              <a:rPr lang="en-US" sz="1200" dirty="0">
                <a:solidFill>
                  <a:srgbClr val="695E4A"/>
                </a:solidFill>
                <a:latin typeface="Calibri" panose="020F0502020204030204" pitchFamily="34" charset="0"/>
              </a:rPr>
            </a:br>
            <a:r>
              <a:rPr lang="en-US" sz="1200" dirty="0">
                <a:solidFill>
                  <a:srgbClr val="695E4A"/>
                </a:solidFill>
                <a:latin typeface="Calibri" panose="020F0502020204030204" pitchFamily="34" charset="0"/>
              </a:rPr>
              <a:t>1-800-CDC-INFO (232-4636)</a:t>
            </a:r>
            <a:br>
              <a:rPr lang="en-US" sz="1200" dirty="0">
                <a:solidFill>
                  <a:srgbClr val="695E4A"/>
                </a:solidFill>
                <a:latin typeface="Calibri" panose="020F0502020204030204" pitchFamily="34" charset="0"/>
              </a:rPr>
            </a:br>
            <a:r>
              <a:rPr lang="en-US" sz="1200" dirty="0">
                <a:solidFill>
                  <a:srgbClr val="695E4A"/>
                </a:solidFill>
                <a:latin typeface="Calibri" panose="020F0502020204030204" pitchFamily="34" charset="0"/>
              </a:rPr>
              <a:t>TTY:  1-888-232-6348</a:t>
            </a:r>
          </a:p>
        </p:txBody>
      </p:sp>
      <p:pic>
        <p:nvPicPr>
          <p:cNvPr id="4" name="Picture 3"/>
          <p:cNvPicPr>
            <a:picLocks noChangeAspect="1"/>
          </p:cNvPicPr>
          <p:nvPr userDrawn="1"/>
        </p:nvPicPr>
        <p:blipFill rotWithShape="1">
          <a:blip r:embed="rId3" cstate="print">
            <a:extLst>
              <a:ext uri="{28A0092B-C50C-407E-A947-70E740481C1C}">
                <a14:useLocalDpi xmlns:a14="http://schemas.microsoft.com/office/drawing/2010/main" val="0"/>
              </a:ext>
            </a:extLst>
          </a:blip>
          <a:srcRect t="4811"/>
          <a:stretch/>
        </p:blipFill>
        <p:spPr>
          <a:xfrm>
            <a:off x="2436893" y="1143095"/>
            <a:ext cx="4315281" cy="3424981"/>
          </a:xfrm>
          <a:prstGeom prst="rect">
            <a:avLst/>
          </a:prstGeom>
        </p:spPr>
      </p:pic>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t="89544"/>
          <a:stretch/>
        </p:blipFill>
        <p:spPr>
          <a:xfrm>
            <a:off x="5237" y="-17637"/>
            <a:ext cx="9144000" cy="150413"/>
          </a:xfrm>
          <a:prstGeom prst="rect">
            <a:avLst/>
          </a:prstGeom>
        </p:spPr>
      </p:pic>
    </p:spTree>
    <p:extLst>
      <p:ext uri="{BB962C8B-B14F-4D97-AF65-F5344CB8AC3E}">
        <p14:creationId xmlns:p14="http://schemas.microsoft.com/office/powerpoint/2010/main" val="606205414"/>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2B6AE34-E9D3-405F-9F3C-A686378C5136}" type="datetime1">
              <a:rPr lang="en-US" smtClean="0">
                <a:solidFill>
                  <a:prstClr val="black">
                    <a:tint val="75000"/>
                  </a:prstClr>
                </a:solidFill>
              </a:rPr>
              <a:pPr>
                <a:defRPr/>
              </a:pPr>
              <a:t>6/27/2018</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8653A87D-6865-46C2-9C90-1D2A20A6B13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7062499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060056" y="1868488"/>
            <a:ext cx="4324149" cy="1470025"/>
          </a:xfrm>
        </p:spPr>
        <p:txBody>
          <a:bodyPr anchor="t"/>
          <a:lstStyle>
            <a:lvl1pPr>
              <a:defRPr>
                <a:solidFill>
                  <a:srgbClr val="14497C"/>
                </a:solidFill>
              </a:defRPr>
            </a:lvl1pPr>
          </a:lstStyle>
          <a:p>
            <a:endParaRPr lang="en-US" dirty="0"/>
          </a:p>
        </p:txBody>
      </p:sp>
      <p:sp>
        <p:nvSpPr>
          <p:cNvPr id="13" name="Date Placeholder 12"/>
          <p:cNvSpPr>
            <a:spLocks noGrp="1"/>
          </p:cNvSpPr>
          <p:nvPr>
            <p:ph type="dt" sz="half" idx="11"/>
          </p:nvPr>
        </p:nvSpPr>
        <p:spPr/>
        <p:txBody>
          <a:bodyPr/>
          <a:lstStyle/>
          <a:p>
            <a:r>
              <a:rPr lang="en-US" dirty="0"/>
              <a:t>‹#›</a:t>
            </a:r>
          </a:p>
        </p:txBody>
      </p:sp>
      <p:pic>
        <p:nvPicPr>
          <p:cNvPr id="8206" name="Picture 14" descr="http://www.hhs.gov/idealab/wp-content/uploads/2016/06/hhslogo.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747514" y="572714"/>
            <a:ext cx="1082497" cy="108249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http://www.cdc.gov/flu/images/h1n1/3D_Influenza/3D_Influenza_transparent_no_key_full_lrg2.gif"/>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b="47107"/>
          <a:stretch/>
        </p:blipFill>
        <p:spPr bwMode="auto">
          <a:xfrm rot="5400000">
            <a:off x="-1750376" y="1528743"/>
            <a:ext cx="7394093" cy="39206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95169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3988" y="570525"/>
            <a:ext cx="8543418" cy="567298"/>
          </a:xfrm>
        </p:spPr>
        <p:txBody>
          <a:bodyPr anchor="t">
            <a:normAutofit/>
          </a:bodyPr>
          <a:lstStyle>
            <a:lvl1pPr>
              <a:lnSpc>
                <a:spcPct val="100000"/>
              </a:lnSpc>
              <a:defRPr sz="2400">
                <a:solidFill>
                  <a:schemeClr val="bg2"/>
                </a:solidFill>
              </a:defRPr>
            </a:lvl1pPr>
          </a:lstStyle>
          <a:p>
            <a:r>
              <a:rPr lang="en-US" dirty="0"/>
              <a:t>Click to edit Master title style</a:t>
            </a:r>
          </a:p>
        </p:txBody>
      </p:sp>
      <p:sp>
        <p:nvSpPr>
          <p:cNvPr id="3" name="Content Placeholder 2"/>
          <p:cNvSpPr>
            <a:spLocks noGrp="1"/>
          </p:cNvSpPr>
          <p:nvPr>
            <p:ph idx="1"/>
          </p:nvPr>
        </p:nvSpPr>
        <p:spPr>
          <a:xfrm>
            <a:off x="310897" y="1227227"/>
            <a:ext cx="8229600" cy="4525963"/>
          </a:xfrm>
        </p:spPr>
        <p:txBody>
          <a:bodyPr vert="horz" lIns="91440" tIns="45720" rIns="91440" bIns="45720" rtlCol="0">
            <a:normAutofit/>
          </a:bodyPr>
          <a:lstStyle>
            <a:lvl1pPr>
              <a:buClr>
                <a:srgbClr val="0070C0"/>
              </a:buClr>
              <a:defRPr lang="en-US" sz="3200" dirty="0" smtClean="0"/>
            </a:lvl1pPr>
            <a:lvl2pPr>
              <a:buClr>
                <a:srgbClr val="333399"/>
              </a:buClr>
              <a:defRPr lang="en-US" sz="2800" dirty="0" smtClean="0"/>
            </a:lvl2pPr>
            <a:lvl3pPr>
              <a:buClr>
                <a:srgbClr val="174C7D"/>
              </a:buClr>
              <a:defRPr lang="en-US" sz="2400" dirty="0" smtClean="0"/>
            </a:lvl3pPr>
            <a:lvl4pPr>
              <a:defRPr lang="en-US" sz="2000" dirty="0" smtClean="0"/>
            </a:lvl4pPr>
            <a:lvl5pPr>
              <a:defRPr lang="en-US" sz="1600"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Date Placeholder 12"/>
          <p:cNvSpPr>
            <a:spLocks noGrp="1"/>
          </p:cNvSpPr>
          <p:nvPr>
            <p:ph type="dt" sz="half" idx="10"/>
          </p:nvPr>
        </p:nvSpPr>
        <p:spPr>
          <a:xfrm>
            <a:off x="93643" y="6435082"/>
            <a:ext cx="2133600" cy="365125"/>
          </a:xfrm>
        </p:spPr>
        <p:txBody>
          <a:bodyPr/>
          <a:lstStyle/>
          <a:p>
            <a:r>
              <a:rPr lang="en-US" dirty="0"/>
              <a:t>‹#›</a:t>
            </a:r>
          </a:p>
        </p:txBody>
      </p:sp>
    </p:spTree>
    <p:extLst>
      <p:ext uri="{BB962C8B-B14F-4D97-AF65-F5344CB8AC3E}">
        <p14:creationId xmlns:p14="http://schemas.microsoft.com/office/powerpoint/2010/main" val="38111469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spTree>
      <p:nvGrpSpPr>
        <p:cNvPr id="1" name=""/>
        <p:cNvGrpSpPr/>
        <p:nvPr/>
      </p:nvGrpSpPr>
      <p:grpSpPr>
        <a:xfrm>
          <a:off x="0" y="0"/>
          <a:ext cx="0" cy="0"/>
          <a:chOff x="0" y="0"/>
          <a:chExt cx="0" cy="0"/>
        </a:xfrm>
      </p:grpSpPr>
      <p:sp>
        <p:nvSpPr>
          <p:cNvPr id="5" name="Rectangle 4"/>
          <p:cNvSpPr/>
          <p:nvPr userDrawn="1"/>
        </p:nvSpPr>
        <p:spPr>
          <a:xfrm>
            <a:off x="5558542" y="456664"/>
            <a:ext cx="3585459" cy="6333744"/>
          </a:xfrm>
          <a:prstGeom prst="rect">
            <a:avLst/>
          </a:prstGeom>
          <a:solidFill>
            <a:srgbClr val="CCE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3" name="Content Placeholder 2"/>
          <p:cNvSpPr>
            <a:spLocks noGrp="1"/>
          </p:cNvSpPr>
          <p:nvPr>
            <p:ph idx="1"/>
          </p:nvPr>
        </p:nvSpPr>
        <p:spPr>
          <a:xfrm>
            <a:off x="457200" y="1927964"/>
            <a:ext cx="4957169" cy="4525963"/>
          </a:xfrm>
        </p:spPr>
        <p:txBody>
          <a:bodyPr vert="horz" lIns="91440" tIns="45720" rIns="91440" bIns="45720" rtlCol="0">
            <a:normAutofit/>
          </a:bodyPr>
          <a:lstStyle>
            <a:lvl1pPr>
              <a:defRPr lang="en-US" sz="1800" dirty="0" smtClean="0"/>
            </a:lvl1pPr>
            <a:lvl2pPr>
              <a:defRPr lang="en-US" dirty="0" smtClean="0"/>
            </a:lvl2pPr>
            <a:lvl3pPr>
              <a:defRPr lang="en-US" dirty="0" smtClean="0"/>
            </a:lvl3pPr>
            <a:lvl4pPr>
              <a:defRPr lang="en-US" dirty="0" smtClean="0"/>
            </a:lvl4pPr>
            <a:lvl5pPr>
              <a:defRPr lang="en-US" sz="1050"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1"/>
          <p:cNvSpPr>
            <a:spLocks noGrp="1"/>
          </p:cNvSpPr>
          <p:nvPr>
            <p:ph type="title"/>
          </p:nvPr>
        </p:nvSpPr>
        <p:spPr>
          <a:xfrm>
            <a:off x="143382" y="482540"/>
            <a:ext cx="5270986" cy="1229115"/>
          </a:xfrm>
        </p:spPr>
        <p:txBody>
          <a:bodyPr anchor="t">
            <a:normAutofit/>
          </a:bodyPr>
          <a:lstStyle>
            <a:lvl1pPr>
              <a:lnSpc>
                <a:spcPct val="100000"/>
              </a:lnSpc>
              <a:defRPr sz="2400"/>
            </a:lvl1pPr>
          </a:lstStyle>
          <a:p>
            <a:r>
              <a:rPr lang="en-US" dirty="0"/>
              <a:t>Click to edit Master title style</a:t>
            </a:r>
          </a:p>
        </p:txBody>
      </p:sp>
      <p:sp>
        <p:nvSpPr>
          <p:cNvPr id="6" name="Date Placeholder 5"/>
          <p:cNvSpPr>
            <a:spLocks noGrp="1"/>
          </p:cNvSpPr>
          <p:nvPr>
            <p:ph type="dt" sz="half" idx="10"/>
          </p:nvPr>
        </p:nvSpPr>
        <p:spPr/>
        <p:txBody>
          <a:bodyPr/>
          <a:lstStyle/>
          <a:p>
            <a:r>
              <a:rPr lang="en-US" dirty="0"/>
              <a:t>‹#›</a:t>
            </a:r>
          </a:p>
        </p:txBody>
      </p:sp>
    </p:spTree>
    <p:extLst>
      <p:ext uri="{BB962C8B-B14F-4D97-AF65-F5344CB8AC3E}">
        <p14:creationId xmlns:p14="http://schemas.microsoft.com/office/powerpoint/2010/main" val="3619510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3_Title and Content">
    <p:spTree>
      <p:nvGrpSpPr>
        <p:cNvPr id="1" name=""/>
        <p:cNvGrpSpPr/>
        <p:nvPr/>
      </p:nvGrpSpPr>
      <p:grpSpPr>
        <a:xfrm>
          <a:off x="0" y="0"/>
          <a:ext cx="0" cy="0"/>
          <a:chOff x="0" y="0"/>
          <a:chExt cx="0" cy="0"/>
        </a:xfrm>
      </p:grpSpPr>
      <p:sp>
        <p:nvSpPr>
          <p:cNvPr id="5" name="Rectangle 4"/>
          <p:cNvSpPr/>
          <p:nvPr userDrawn="1"/>
        </p:nvSpPr>
        <p:spPr>
          <a:xfrm>
            <a:off x="5558542" y="351368"/>
            <a:ext cx="3585459" cy="6333744"/>
          </a:xfrm>
          <a:prstGeom prst="rect">
            <a:avLst/>
          </a:prstGeom>
          <a:solidFill>
            <a:srgbClr val="EAE6E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3" name="Content Placeholder 2"/>
          <p:cNvSpPr>
            <a:spLocks noGrp="1"/>
          </p:cNvSpPr>
          <p:nvPr>
            <p:ph idx="1"/>
          </p:nvPr>
        </p:nvSpPr>
        <p:spPr>
          <a:xfrm>
            <a:off x="457200" y="1927964"/>
            <a:ext cx="4957169" cy="4525963"/>
          </a:xfrm>
        </p:spPr>
        <p:txBody>
          <a:bodyPr vert="horz" lIns="91440" tIns="45720" rIns="91440" bIns="45720" rtlCol="0">
            <a:normAutofit/>
          </a:bodyPr>
          <a:lstStyle>
            <a:lvl1pPr>
              <a:defRPr lang="en-US" sz="1800" dirty="0" smtClean="0"/>
            </a:lvl1pPr>
            <a:lvl2pPr>
              <a:defRPr lang="en-US" dirty="0" smtClean="0"/>
            </a:lvl2pPr>
            <a:lvl3pPr>
              <a:defRPr lang="en-US" dirty="0" smtClean="0"/>
            </a:lvl3pPr>
            <a:lvl4pPr>
              <a:defRPr lang="en-US" dirty="0" smtClean="0"/>
            </a:lvl4pPr>
            <a:lvl5pPr>
              <a:defRPr lang="en-US" sz="1050"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1"/>
          <p:cNvSpPr>
            <a:spLocks noGrp="1"/>
          </p:cNvSpPr>
          <p:nvPr>
            <p:ph type="title"/>
          </p:nvPr>
        </p:nvSpPr>
        <p:spPr>
          <a:xfrm>
            <a:off x="143382" y="482540"/>
            <a:ext cx="5270986" cy="1229115"/>
          </a:xfrm>
        </p:spPr>
        <p:txBody>
          <a:bodyPr vert="horz" lIns="91440" tIns="45720" rIns="91440" bIns="45720" rtlCol="0" anchor="t">
            <a:normAutofit/>
          </a:bodyPr>
          <a:lstStyle>
            <a:lvl1pPr>
              <a:defRPr lang="en-US" sz="2400" dirty="0"/>
            </a:lvl1pPr>
          </a:lstStyle>
          <a:p>
            <a:pPr lvl="0">
              <a:lnSpc>
                <a:spcPct val="100000"/>
              </a:lnSpc>
            </a:pPr>
            <a:r>
              <a:rPr lang="en-US" dirty="0"/>
              <a:t>Click to edit Master title style</a:t>
            </a:r>
          </a:p>
        </p:txBody>
      </p:sp>
      <p:sp>
        <p:nvSpPr>
          <p:cNvPr id="2" name="Date Placeholder 1"/>
          <p:cNvSpPr>
            <a:spLocks noGrp="1"/>
          </p:cNvSpPr>
          <p:nvPr>
            <p:ph type="dt" sz="half" idx="10"/>
          </p:nvPr>
        </p:nvSpPr>
        <p:spPr/>
        <p:txBody>
          <a:bodyPr/>
          <a:lstStyle/>
          <a:p>
            <a:r>
              <a:rPr lang="en-US" dirty="0"/>
              <a:t>‹#›</a:t>
            </a:r>
          </a:p>
        </p:txBody>
      </p:sp>
    </p:spTree>
    <p:extLst>
      <p:ext uri="{BB962C8B-B14F-4D97-AF65-F5344CB8AC3E}">
        <p14:creationId xmlns:p14="http://schemas.microsoft.com/office/powerpoint/2010/main" val="2464853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14762" y="2089968"/>
            <a:ext cx="4414837" cy="1483741"/>
          </a:xfrm>
        </p:spPr>
        <p:txBody>
          <a:bodyPr anchor="t">
            <a:noAutofit/>
          </a:bodyPr>
          <a:lstStyle>
            <a:lvl1pPr algn="l">
              <a:lnSpc>
                <a:spcPct val="80000"/>
              </a:lnSpc>
              <a:defRPr sz="4400" b="1" cap="all">
                <a:solidFill>
                  <a:srgbClr val="000000"/>
                </a:solidFill>
                <a:latin typeface="+mn-lt"/>
              </a:defRPr>
            </a:lvl1pPr>
          </a:lstStyle>
          <a:p>
            <a:r>
              <a:rPr lang="en-US" dirty="0"/>
              <a:t>Click to edit Master title style</a:t>
            </a:r>
          </a:p>
        </p:txBody>
      </p:sp>
      <p:sp>
        <p:nvSpPr>
          <p:cNvPr id="3" name="Text Placeholder 2"/>
          <p:cNvSpPr>
            <a:spLocks noGrp="1"/>
          </p:cNvSpPr>
          <p:nvPr>
            <p:ph type="body" idx="1"/>
          </p:nvPr>
        </p:nvSpPr>
        <p:spPr>
          <a:xfrm>
            <a:off x="3776662" y="3721745"/>
            <a:ext cx="4452937" cy="1500187"/>
          </a:xfrm>
        </p:spPr>
        <p:txBody>
          <a:bodyPr anchor="t">
            <a:normAutofit/>
          </a:bodyPr>
          <a:lstStyle>
            <a:lvl1pPr marL="0" indent="0">
              <a:buNone/>
              <a:defRPr sz="1600">
                <a:solidFill>
                  <a:srgbClr val="000000"/>
                </a:solidFill>
                <a:latin typeface="Arial"/>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7" name="Date Placeholder 6"/>
          <p:cNvSpPr>
            <a:spLocks noGrp="1"/>
          </p:cNvSpPr>
          <p:nvPr>
            <p:ph type="dt" sz="half" idx="10"/>
          </p:nvPr>
        </p:nvSpPr>
        <p:spPr/>
        <p:txBody>
          <a:bodyPr/>
          <a:lstStyle/>
          <a:p>
            <a:r>
              <a:rPr lang="en-US" dirty="0"/>
              <a:t>‹#›</a:t>
            </a:r>
          </a:p>
        </p:txBody>
      </p:sp>
      <p:pic>
        <p:nvPicPr>
          <p:cNvPr id="6" name="Picture 5" descr="virus3.png"/>
          <p:cNvPicPr>
            <a:picLocks noChangeAspect="1"/>
          </p:cNvPicPr>
          <p:nvPr userDrawn="1"/>
        </p:nvPicPr>
        <p:blipFill rotWithShape="1">
          <a:blip r:embed="rId2">
            <a:extLst>
              <a:ext uri="{28A0092B-C50C-407E-A947-70E740481C1C}">
                <a14:useLocalDpi xmlns:a14="http://schemas.microsoft.com/office/drawing/2010/main" val="0"/>
              </a:ext>
            </a:extLst>
          </a:blip>
          <a:srcRect l="48817"/>
          <a:stretch/>
        </p:blipFill>
        <p:spPr bwMode="auto">
          <a:xfrm>
            <a:off x="0" y="-134912"/>
            <a:ext cx="3725222" cy="706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3379171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image" Target="../media/image4.png"/><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image" Target="../media/image2.wmf"/><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theme" Target="../theme/theme3.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628651" y="1826684"/>
            <a:ext cx="78867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Tree>
    <p:extLst>
      <p:ext uri="{BB962C8B-B14F-4D97-AF65-F5344CB8AC3E}">
        <p14:creationId xmlns:p14="http://schemas.microsoft.com/office/powerpoint/2010/main" val="4009568878"/>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Lst>
  <p:transition>
    <p:fade/>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yriad Web Pro" panose="020B0503030403020204" pitchFamily="34" charset="0"/>
        </a:defRPr>
      </a:lvl2pPr>
      <a:lvl3pPr algn="ctr" rtl="0" eaLnBrk="0" fontAlgn="base" hangingPunct="0">
        <a:spcBef>
          <a:spcPct val="0"/>
        </a:spcBef>
        <a:spcAft>
          <a:spcPct val="0"/>
        </a:spcAft>
        <a:defRPr sz="4400">
          <a:solidFill>
            <a:schemeClr val="tx1"/>
          </a:solidFill>
          <a:latin typeface="Myriad Web Pro" panose="020B0503030403020204" pitchFamily="34" charset="0"/>
        </a:defRPr>
      </a:lvl3pPr>
      <a:lvl4pPr algn="ctr" rtl="0" eaLnBrk="0" fontAlgn="base" hangingPunct="0">
        <a:spcBef>
          <a:spcPct val="0"/>
        </a:spcBef>
        <a:spcAft>
          <a:spcPct val="0"/>
        </a:spcAft>
        <a:defRPr sz="4400">
          <a:solidFill>
            <a:schemeClr val="tx1"/>
          </a:solidFill>
          <a:latin typeface="Myriad Web Pro" panose="020B0503030403020204" pitchFamily="34" charset="0"/>
        </a:defRPr>
      </a:lvl4pPr>
      <a:lvl5pPr algn="ctr" rtl="0" eaLnBrk="0" fontAlgn="base" hangingPunct="0">
        <a:spcBef>
          <a:spcPct val="0"/>
        </a:spcBef>
        <a:spcAft>
          <a:spcPct val="0"/>
        </a:spcAft>
        <a:defRPr sz="4400">
          <a:solidFill>
            <a:schemeClr val="tx1"/>
          </a:solidFill>
          <a:latin typeface="Myriad Web Pro" panose="020B0503030403020204" pitchFamily="34" charset="0"/>
        </a:defRPr>
      </a:lvl5pPr>
      <a:lvl6pPr marL="457047" algn="ctr" rtl="0" fontAlgn="base">
        <a:spcBef>
          <a:spcPct val="0"/>
        </a:spcBef>
        <a:spcAft>
          <a:spcPct val="0"/>
        </a:spcAft>
        <a:defRPr sz="4400">
          <a:solidFill>
            <a:schemeClr val="tx1"/>
          </a:solidFill>
          <a:latin typeface="Myriad Web Pro" panose="020B0503030403020204" pitchFamily="34" charset="0"/>
        </a:defRPr>
      </a:lvl6pPr>
      <a:lvl7pPr marL="914108" algn="ctr" rtl="0" fontAlgn="base">
        <a:spcBef>
          <a:spcPct val="0"/>
        </a:spcBef>
        <a:spcAft>
          <a:spcPct val="0"/>
        </a:spcAft>
        <a:defRPr sz="4400">
          <a:solidFill>
            <a:schemeClr val="tx1"/>
          </a:solidFill>
          <a:latin typeface="Myriad Web Pro" panose="020B0503030403020204" pitchFamily="34" charset="0"/>
        </a:defRPr>
      </a:lvl7pPr>
      <a:lvl8pPr marL="1371158" algn="ctr" rtl="0" fontAlgn="base">
        <a:spcBef>
          <a:spcPct val="0"/>
        </a:spcBef>
        <a:spcAft>
          <a:spcPct val="0"/>
        </a:spcAft>
        <a:defRPr sz="4400">
          <a:solidFill>
            <a:schemeClr val="tx1"/>
          </a:solidFill>
          <a:latin typeface="Myriad Web Pro" panose="020B0503030403020204" pitchFamily="34" charset="0"/>
        </a:defRPr>
      </a:lvl8pPr>
      <a:lvl9pPr marL="1828213" algn="ctr" rtl="0" fontAlgn="base">
        <a:spcBef>
          <a:spcPct val="0"/>
        </a:spcBef>
        <a:spcAft>
          <a:spcPct val="0"/>
        </a:spcAft>
        <a:defRPr sz="4400">
          <a:solidFill>
            <a:schemeClr val="tx1"/>
          </a:solidFill>
          <a:latin typeface="Myriad Web Pro" panose="020B0503030403020204" pitchFamily="34" charset="0"/>
        </a:defRPr>
      </a:lvl9pPr>
    </p:titleStyle>
    <p:bodyStyle>
      <a:lvl1pPr marL="457189" indent="-457189" algn="l" rtl="0" eaLnBrk="0" fontAlgn="base" hangingPunct="0">
        <a:spcBef>
          <a:spcPct val="20000"/>
        </a:spcBef>
        <a:spcAft>
          <a:spcPct val="0"/>
        </a:spcAft>
        <a:buClr>
          <a:srgbClr val="0070C0"/>
        </a:buClr>
        <a:buFont typeface="Wingdings" panose="05000000000000000000" pitchFamily="2" charset="2"/>
        <a:buChar char="§"/>
        <a:defRPr sz="3200" kern="1200">
          <a:solidFill>
            <a:srgbClr val="000000"/>
          </a:solidFill>
          <a:latin typeface="Calibri" panose="020F0502020204030204" pitchFamily="34" charset="0"/>
          <a:ea typeface="+mn-ea"/>
          <a:cs typeface="+mn-cs"/>
        </a:defRPr>
      </a:lvl1pPr>
      <a:lvl2pPr marL="914244" indent="-457189" algn="l" rtl="0" eaLnBrk="0" fontAlgn="base" hangingPunct="0">
        <a:spcBef>
          <a:spcPct val="20000"/>
        </a:spcBef>
        <a:spcAft>
          <a:spcPct val="0"/>
        </a:spcAft>
        <a:buClr>
          <a:srgbClr val="0070C0"/>
        </a:buClr>
        <a:buFont typeface="Calibri" panose="020F0502020204030204" pitchFamily="34" charset="0"/>
        <a:buChar char="–"/>
        <a:defRPr sz="2800" kern="1200">
          <a:solidFill>
            <a:srgbClr val="000000"/>
          </a:solidFill>
          <a:latin typeface="Calibri" panose="020F0502020204030204" pitchFamily="34" charset="0"/>
          <a:ea typeface="+mn-ea"/>
          <a:cs typeface="+mn-cs"/>
        </a:defRPr>
      </a:lvl2pPr>
      <a:lvl3pPr marL="1295098" indent="-380990" algn="l" rtl="0" eaLnBrk="0" fontAlgn="base" hangingPunct="0">
        <a:spcBef>
          <a:spcPct val="20000"/>
        </a:spcBef>
        <a:spcAft>
          <a:spcPct val="0"/>
        </a:spcAft>
        <a:buClr>
          <a:srgbClr val="0070C0"/>
        </a:buClr>
        <a:buFont typeface="Arial" panose="020B0604020202020204" pitchFamily="34" charset="0"/>
        <a:buChar char="•"/>
        <a:defRPr sz="2400" kern="1200">
          <a:solidFill>
            <a:srgbClr val="000000"/>
          </a:solidFill>
          <a:latin typeface="Calibri" panose="020F0502020204030204" pitchFamily="34" charset="0"/>
          <a:ea typeface="+mn-ea"/>
          <a:cs typeface="+mn-cs"/>
        </a:defRPr>
      </a:lvl3pPr>
      <a:lvl4pPr marL="1752148" indent="-380990" algn="l" rtl="0" eaLnBrk="0" fontAlgn="base" hangingPunct="0">
        <a:spcBef>
          <a:spcPct val="20000"/>
        </a:spcBef>
        <a:spcAft>
          <a:spcPct val="0"/>
        </a:spcAft>
        <a:buClr>
          <a:srgbClr val="0070C0"/>
        </a:buClr>
        <a:buFont typeface="Arial" panose="020B0604020202020204" pitchFamily="34" charset="0"/>
        <a:buChar char="•"/>
        <a:defRPr sz="2000" kern="1200">
          <a:solidFill>
            <a:srgbClr val="000000"/>
          </a:solidFill>
          <a:latin typeface="Calibri" panose="020F0502020204030204" pitchFamily="34" charset="0"/>
          <a:ea typeface="+mn-ea"/>
          <a:cs typeface="+mn-cs"/>
        </a:defRPr>
      </a:lvl4pPr>
      <a:lvl5pPr marL="2209203" indent="-380990" algn="l" rtl="0" eaLnBrk="0" fontAlgn="base" hangingPunct="0">
        <a:spcBef>
          <a:spcPct val="20000"/>
        </a:spcBef>
        <a:spcAft>
          <a:spcPct val="0"/>
        </a:spcAft>
        <a:buClr>
          <a:srgbClr val="0070C0"/>
        </a:buClr>
        <a:buFont typeface="Arial" panose="020B0604020202020204" pitchFamily="34" charset="0"/>
        <a:buChar char="•"/>
        <a:defRPr sz="2000" kern="1200">
          <a:solidFill>
            <a:srgbClr val="000000"/>
          </a:solidFill>
          <a:latin typeface="Calibri" panose="020F0502020204030204" pitchFamily="34" charset="0"/>
          <a:ea typeface="+mn-ea"/>
          <a:cs typeface="+mn-cs"/>
        </a:defRPr>
      </a:lvl5pPr>
      <a:lvl6pPr marL="2513781" indent="-228522" algn="l" defTabSz="91410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838" indent="-228522" algn="l" defTabSz="91410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889" indent="-228522" algn="l" defTabSz="91410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939" indent="-228522" algn="l" defTabSz="91410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08" rtl="0" eaLnBrk="1" latinLnBrk="0" hangingPunct="1">
        <a:defRPr sz="1800" kern="1200">
          <a:solidFill>
            <a:schemeClr val="tx1"/>
          </a:solidFill>
          <a:latin typeface="+mn-lt"/>
          <a:ea typeface="+mn-ea"/>
          <a:cs typeface="+mn-cs"/>
        </a:defRPr>
      </a:lvl1pPr>
      <a:lvl2pPr marL="457047" algn="l" defTabSz="914108" rtl="0" eaLnBrk="1" latinLnBrk="0" hangingPunct="1">
        <a:defRPr sz="1800" kern="1200">
          <a:solidFill>
            <a:schemeClr val="tx1"/>
          </a:solidFill>
          <a:latin typeface="+mn-lt"/>
          <a:ea typeface="+mn-ea"/>
          <a:cs typeface="+mn-cs"/>
        </a:defRPr>
      </a:lvl2pPr>
      <a:lvl3pPr marL="914108" algn="l" defTabSz="914108" rtl="0" eaLnBrk="1" latinLnBrk="0" hangingPunct="1">
        <a:defRPr sz="1800" kern="1200">
          <a:solidFill>
            <a:schemeClr val="tx1"/>
          </a:solidFill>
          <a:latin typeface="+mn-lt"/>
          <a:ea typeface="+mn-ea"/>
          <a:cs typeface="+mn-cs"/>
        </a:defRPr>
      </a:lvl3pPr>
      <a:lvl4pPr marL="1371158" algn="l" defTabSz="914108" rtl="0" eaLnBrk="1" latinLnBrk="0" hangingPunct="1">
        <a:defRPr sz="1800" kern="1200">
          <a:solidFill>
            <a:schemeClr val="tx1"/>
          </a:solidFill>
          <a:latin typeface="+mn-lt"/>
          <a:ea typeface="+mn-ea"/>
          <a:cs typeface="+mn-cs"/>
        </a:defRPr>
      </a:lvl4pPr>
      <a:lvl5pPr marL="1828213" algn="l" defTabSz="914108" rtl="0" eaLnBrk="1" latinLnBrk="0" hangingPunct="1">
        <a:defRPr sz="1800" kern="1200">
          <a:solidFill>
            <a:schemeClr val="tx1"/>
          </a:solidFill>
          <a:latin typeface="+mn-lt"/>
          <a:ea typeface="+mn-ea"/>
          <a:cs typeface="+mn-cs"/>
        </a:defRPr>
      </a:lvl5pPr>
      <a:lvl6pPr marL="2285259" algn="l" defTabSz="914108" rtl="0" eaLnBrk="1" latinLnBrk="0" hangingPunct="1">
        <a:defRPr sz="1800" kern="1200">
          <a:solidFill>
            <a:schemeClr val="tx1"/>
          </a:solidFill>
          <a:latin typeface="+mn-lt"/>
          <a:ea typeface="+mn-ea"/>
          <a:cs typeface="+mn-cs"/>
        </a:defRPr>
      </a:lvl6pPr>
      <a:lvl7pPr marL="2742306" algn="l" defTabSz="914108" rtl="0" eaLnBrk="1" latinLnBrk="0" hangingPunct="1">
        <a:defRPr sz="1800" kern="1200">
          <a:solidFill>
            <a:schemeClr val="tx1"/>
          </a:solidFill>
          <a:latin typeface="+mn-lt"/>
          <a:ea typeface="+mn-ea"/>
          <a:cs typeface="+mn-cs"/>
        </a:defRPr>
      </a:lvl7pPr>
      <a:lvl8pPr marL="3199360" algn="l" defTabSz="914108" rtl="0" eaLnBrk="1" latinLnBrk="0" hangingPunct="1">
        <a:defRPr sz="1800" kern="1200">
          <a:solidFill>
            <a:schemeClr val="tx1"/>
          </a:solidFill>
          <a:latin typeface="+mn-lt"/>
          <a:ea typeface="+mn-ea"/>
          <a:cs typeface="+mn-cs"/>
        </a:defRPr>
      </a:lvl8pPr>
      <a:lvl9pPr marL="3656411" algn="l" defTabSz="914108"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Text Placeholder 2"/>
          <p:cNvSpPr>
            <a:spLocks noGrp="1"/>
          </p:cNvSpPr>
          <p:nvPr>
            <p:ph type="body" idx="1"/>
          </p:nvPr>
        </p:nvSpPr>
        <p:spPr bwMode="auto">
          <a:xfrm>
            <a:off x="457200" y="1600202"/>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07F04DF4-78F5-4785-99FF-A9874FB21477}" type="datetime1">
              <a:rPr lang="en-US">
                <a:solidFill>
                  <a:prstClr val="black">
                    <a:tint val="75000"/>
                  </a:prstClr>
                </a:solidFill>
              </a:rPr>
              <a:pPr>
                <a:defRPr/>
              </a:pPr>
              <a:t>6/27/2018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50722228-8467-42C0-ADA1-522605E4C2F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074584976"/>
      </p:ext>
    </p:extLst>
  </p:cSld>
  <p:clrMap bg1="lt1" tx1="dk1" bg2="lt2" tx2="dk2" accent1="accent1" accent2="accent2" accent3="accent3" accent4="accent4" accent5="accent5" accent6="accent6" hlink="hlink" folHlink="folHlink"/>
  <p:sldLayoutIdLst>
    <p:sldLayoutId id="2147483728" r:id="rId1"/>
  </p:sldLayoutIdLst>
  <p:hf hdr="0" ftr="0" dt="0"/>
  <p:txStyles>
    <p:titleStyle>
      <a:lvl1pPr algn="ctr" defTabSz="457200" rtl="0" fontAlgn="base">
        <a:spcBef>
          <a:spcPct val="0"/>
        </a:spcBef>
        <a:spcAft>
          <a:spcPct val="0"/>
        </a:spcAft>
        <a:defRPr sz="4400" kern="1200">
          <a:solidFill>
            <a:schemeClr val="tx1"/>
          </a:solidFill>
          <a:latin typeface="+mj-lt"/>
          <a:ea typeface="+mj-ea"/>
          <a:cs typeface="+mj-cs"/>
        </a:defRPr>
      </a:lvl1pPr>
      <a:lvl2pPr algn="ctr" defTabSz="457200" rtl="0" fontAlgn="base">
        <a:spcBef>
          <a:spcPct val="0"/>
        </a:spcBef>
        <a:spcAft>
          <a:spcPct val="0"/>
        </a:spcAft>
        <a:defRPr sz="4400">
          <a:solidFill>
            <a:schemeClr val="tx1"/>
          </a:solidFill>
          <a:latin typeface="Calibri" pitchFamily="34" charset="0"/>
        </a:defRPr>
      </a:lvl2pPr>
      <a:lvl3pPr algn="ctr" defTabSz="457200" rtl="0" fontAlgn="base">
        <a:spcBef>
          <a:spcPct val="0"/>
        </a:spcBef>
        <a:spcAft>
          <a:spcPct val="0"/>
        </a:spcAft>
        <a:defRPr sz="4400">
          <a:solidFill>
            <a:schemeClr val="tx1"/>
          </a:solidFill>
          <a:latin typeface="Calibri" pitchFamily="34" charset="0"/>
        </a:defRPr>
      </a:lvl3pPr>
      <a:lvl4pPr algn="ctr" defTabSz="457200" rtl="0" fontAlgn="base">
        <a:spcBef>
          <a:spcPct val="0"/>
        </a:spcBef>
        <a:spcAft>
          <a:spcPct val="0"/>
        </a:spcAft>
        <a:defRPr sz="4400">
          <a:solidFill>
            <a:schemeClr val="tx1"/>
          </a:solidFill>
          <a:latin typeface="Calibri" pitchFamily="34" charset="0"/>
        </a:defRPr>
      </a:lvl4pPr>
      <a:lvl5pPr algn="ctr" defTabSz="457200" rtl="0" fontAlgn="base">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3988" y="426069"/>
            <a:ext cx="8543418" cy="935097"/>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10897" y="1530584"/>
            <a:ext cx="8229600" cy="4525963"/>
          </a:xfrm>
          <a:prstGeom prst="rect">
            <a:avLst/>
          </a:prstGeom>
        </p:spPr>
        <p:txBody>
          <a:bodyPr vert="horz" lIns="91440" tIns="45720" rIns="91440" bIns="45720" rtlCol="0">
            <a:normAutofit/>
          </a:bodyPr>
          <a:lstStyle/>
          <a:p>
            <a:pPr lvl="0"/>
            <a:r>
              <a:rPr kumimoji="0" lang="en-US" sz="2400" b="0" i="0" u="none" strike="noStrike" kern="1200" cap="none" spc="0" normalizeH="0" baseline="0" noProof="0" dirty="0">
                <a:ln>
                  <a:noFill/>
                </a:ln>
                <a:solidFill>
                  <a:srgbClr val="2C343E"/>
                </a:solidFill>
                <a:effectLst/>
                <a:uLnTx/>
                <a:uFillTx/>
                <a:latin typeface="+mn-lt"/>
                <a:ea typeface="+mn-ea"/>
                <a:cs typeface="+mn-cs"/>
              </a:rPr>
              <a:t>Click to edit Master text styles</a:t>
            </a:r>
          </a:p>
          <a:p>
            <a:pPr lvl="1"/>
            <a:r>
              <a:rPr kumimoji="0" lang="en-US" sz="2000" b="0" i="0" u="none" strike="noStrike" kern="1200" cap="none" spc="0" normalizeH="0" baseline="0" noProof="0" dirty="0">
                <a:ln>
                  <a:noFill/>
                </a:ln>
                <a:solidFill>
                  <a:srgbClr val="2C343E"/>
                </a:solidFill>
                <a:effectLst/>
                <a:uLnTx/>
                <a:uFillTx/>
                <a:latin typeface="+mn-lt"/>
                <a:ea typeface="+mn-ea"/>
                <a:cs typeface="+mn-cs"/>
              </a:rPr>
              <a:t>Second level</a:t>
            </a:r>
          </a:p>
          <a:p>
            <a:pPr lvl="2"/>
            <a:r>
              <a:rPr kumimoji="0" lang="en-US" sz="1800" b="0" i="0" u="none" strike="noStrike" kern="1200" cap="none" spc="0" normalizeH="0" baseline="0" noProof="0" dirty="0">
                <a:ln>
                  <a:noFill/>
                </a:ln>
                <a:solidFill>
                  <a:srgbClr val="2C343E"/>
                </a:solidFill>
                <a:effectLst/>
                <a:uLnTx/>
                <a:uFillTx/>
                <a:latin typeface="+mn-lt"/>
                <a:ea typeface="+mn-ea"/>
                <a:cs typeface="+mn-cs"/>
              </a:rPr>
              <a:t>Third level</a:t>
            </a:r>
          </a:p>
          <a:p>
            <a:pPr lvl="3"/>
            <a:r>
              <a:rPr kumimoji="0" lang="en-US" sz="1600" b="0" i="0" u="none" strike="noStrike" kern="1200" cap="none" spc="0" normalizeH="0" baseline="0" noProof="0" dirty="0">
                <a:ln>
                  <a:noFill/>
                </a:ln>
                <a:solidFill>
                  <a:srgbClr val="2C343E"/>
                </a:solidFill>
                <a:effectLst/>
                <a:uLnTx/>
                <a:uFillTx/>
                <a:latin typeface="+mn-lt"/>
                <a:ea typeface="+mn-ea"/>
                <a:cs typeface="+mn-cs"/>
              </a:rPr>
              <a:t>Fourth level</a:t>
            </a:r>
          </a:p>
          <a:p>
            <a:pPr lvl="4"/>
            <a:r>
              <a:rPr kumimoji="0" lang="en-US" sz="1600" b="0" i="0" u="none" strike="noStrike" kern="1200" cap="none" spc="0" normalizeH="0" baseline="0" noProof="0" dirty="0">
                <a:ln>
                  <a:noFill/>
                </a:ln>
                <a:solidFill>
                  <a:srgbClr val="2C343E"/>
                </a:solidFill>
                <a:effectLst/>
                <a:uLnTx/>
                <a:uFillTx/>
                <a:latin typeface="+mn-lt"/>
                <a:ea typeface="+mn-ea"/>
                <a:cs typeface="+mn-cs"/>
              </a:rPr>
              <a:t>Fifth level</a:t>
            </a:r>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800">
                <a:solidFill>
                  <a:srgbClr val="2C343E"/>
                </a:solidFill>
                <a:latin typeface="Arial"/>
                <a:cs typeface="Arial"/>
              </a:defRPr>
            </a:lvl1pPr>
          </a:lstStyle>
          <a:p>
            <a:r>
              <a:rPr lang="en-US" dirty="0"/>
              <a:t>‹#›</a:t>
            </a:r>
          </a:p>
        </p:txBody>
      </p:sp>
      <p:pic>
        <p:nvPicPr>
          <p:cNvPr id="11" name="Picture 10"/>
          <p:cNvPicPr>
            <a:picLocks noChangeAspect="1"/>
          </p:cNvPicPr>
          <p:nvPr userDrawn="1"/>
        </p:nvPicPr>
        <p:blipFill rotWithShape="1">
          <a:blip r:embed="rId12" cstate="print">
            <a:extLst>
              <a:ext uri="{28A0092B-C50C-407E-A947-70E740481C1C}">
                <a14:useLocalDpi xmlns:a14="http://schemas.microsoft.com/office/drawing/2010/main" val="0"/>
              </a:ext>
            </a:extLst>
          </a:blip>
          <a:srcRect t="-1" r="15319" b="12824"/>
          <a:stretch/>
        </p:blipFill>
        <p:spPr>
          <a:xfrm>
            <a:off x="0" y="-14386"/>
            <a:ext cx="9144000" cy="496928"/>
          </a:xfrm>
          <a:prstGeom prst="rect">
            <a:avLst/>
          </a:prstGeom>
        </p:spPr>
      </p:pic>
      <p:pic>
        <p:nvPicPr>
          <p:cNvPr id="12" name="Picture 6" descr="Image result for cdc logo centers for disease"/>
          <p:cNvPicPr>
            <a:picLocks noChangeAspect="1" noChangeArrowheads="1"/>
          </p:cNvPicPr>
          <p:nvPr userDrawn="1"/>
        </p:nvPicPr>
        <p:blipFill rotWithShape="1">
          <a:blip r:embed="rId13" cstate="print">
            <a:extLst>
              <a:ext uri="{28A0092B-C50C-407E-A947-70E740481C1C}">
                <a14:useLocalDpi xmlns:a14="http://schemas.microsoft.com/office/drawing/2010/main" val="0"/>
              </a:ext>
            </a:extLst>
          </a:blip>
          <a:srcRect l="994" t="12974" r="852" b="9326"/>
          <a:stretch/>
        </p:blipFill>
        <p:spPr bwMode="auto">
          <a:xfrm>
            <a:off x="7639396" y="1417638"/>
            <a:ext cx="498764" cy="39483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Image result for cdc logo centers for disease"/>
          <p:cNvPicPr>
            <a:picLocks noChangeAspect="1" noChangeArrowheads="1"/>
          </p:cNvPicPr>
          <p:nvPr userDrawn="1"/>
        </p:nvPicPr>
        <p:blipFill rotWithShape="1">
          <a:blip r:embed="rId14" cstate="print">
            <a:extLst>
              <a:ext uri="{28A0092B-C50C-407E-A947-70E740481C1C}">
                <a14:useLocalDpi xmlns:a14="http://schemas.microsoft.com/office/drawing/2010/main" val="0"/>
              </a:ext>
            </a:extLst>
          </a:blip>
          <a:srcRect l="994" t="12975" r="852" b="36295"/>
          <a:stretch/>
        </p:blipFill>
        <p:spPr bwMode="auto">
          <a:xfrm>
            <a:off x="8259130" y="-9611"/>
            <a:ext cx="888302" cy="45911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userDrawn="1"/>
        </p:nvSpPr>
        <p:spPr>
          <a:xfrm>
            <a:off x="7202659" y="33253"/>
            <a:ext cx="1046018" cy="369332"/>
          </a:xfrm>
          <a:prstGeom prst="rect">
            <a:avLst/>
          </a:prstGeom>
          <a:noFill/>
        </p:spPr>
        <p:txBody>
          <a:bodyPr wrap="square" rtlCol="0">
            <a:spAutoFit/>
          </a:bodyPr>
          <a:lstStyle/>
          <a:p>
            <a:r>
              <a:rPr lang="en-US" sz="1800" dirty="0">
                <a:solidFill>
                  <a:schemeClr val="accent6">
                    <a:lumMod val="20000"/>
                    <a:lumOff val="80000"/>
                  </a:schemeClr>
                </a:solidFill>
              </a:rPr>
              <a:t>Influenza </a:t>
            </a:r>
          </a:p>
        </p:txBody>
      </p:sp>
    </p:spTree>
    <p:extLst>
      <p:ext uri="{BB962C8B-B14F-4D97-AF65-F5344CB8AC3E}">
        <p14:creationId xmlns:p14="http://schemas.microsoft.com/office/powerpoint/2010/main" val="1712713855"/>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41" r:id="rId4"/>
    <p:sldLayoutId id="2147483749" r:id="rId5"/>
    <p:sldLayoutId id="2147483750" r:id="rId6"/>
    <p:sldLayoutId id="2147483751" r:id="rId7"/>
    <p:sldLayoutId id="2147483752" r:id="rId8"/>
    <p:sldLayoutId id="2147483818" r:id="rId9"/>
    <p:sldLayoutId id="2147483820" r:id="rId10"/>
  </p:sldLayoutIdLst>
  <p:hf hdr="0" ftr="0" dt="0"/>
  <p:txStyles>
    <p:titleStyle>
      <a:lvl1pPr algn="l" defTabSz="457200" rtl="0" eaLnBrk="1" latinLnBrk="0" hangingPunct="1">
        <a:spcBef>
          <a:spcPct val="0"/>
        </a:spcBef>
        <a:buNone/>
        <a:defRPr sz="2800" b="1" kern="1200">
          <a:solidFill>
            <a:srgbClr val="0066CC"/>
          </a:solidFill>
          <a:latin typeface="+mj-lt"/>
          <a:ea typeface="+mj-ea"/>
          <a:cs typeface="Arial"/>
        </a:defRPr>
      </a:lvl1pPr>
    </p:titleStyle>
    <p:bodyStyle>
      <a:lvl1pPr marL="342900" marR="0" indent="-342900" algn="l" defTabSz="457200" rtl="0" eaLnBrk="1" fontAlgn="auto" latinLnBrk="0" hangingPunct="1">
        <a:lnSpc>
          <a:spcPct val="100000"/>
        </a:lnSpc>
        <a:spcBef>
          <a:spcPct val="20000"/>
        </a:spcBef>
        <a:spcAft>
          <a:spcPts val="0"/>
        </a:spcAft>
        <a:buClr>
          <a:schemeClr val="bg1"/>
        </a:buClr>
        <a:buSzTx/>
        <a:buFont typeface="Arial"/>
        <a:buChar char="•"/>
        <a:tabLst/>
        <a:defRPr lang="en-US" sz="2800" kern="1200" noProof="0" dirty="0" smtClean="0">
          <a:solidFill>
            <a:schemeClr val="tx1"/>
          </a:solidFill>
          <a:latin typeface="Arial" panose="020B0604020202020204" pitchFamily="34" charset="0"/>
          <a:ea typeface="+mn-ea"/>
          <a:cs typeface="Arial" panose="020B0604020202020204" pitchFamily="34" charset="0"/>
        </a:defRPr>
      </a:lvl1pPr>
      <a:lvl2pPr marL="742950" marR="0" indent="-285750" algn="l" defTabSz="457200" rtl="0" eaLnBrk="1" fontAlgn="auto" latinLnBrk="0" hangingPunct="1">
        <a:lnSpc>
          <a:spcPct val="100000"/>
        </a:lnSpc>
        <a:spcBef>
          <a:spcPct val="20000"/>
        </a:spcBef>
        <a:spcAft>
          <a:spcPts val="0"/>
        </a:spcAft>
        <a:buClr>
          <a:schemeClr val="accent6"/>
        </a:buClr>
        <a:buSzTx/>
        <a:buFont typeface="Courier New" panose="02070309020205020404" pitchFamily="49" charset="0"/>
        <a:buChar char="­"/>
        <a:tabLst/>
        <a:defRPr lang="en-US" sz="2400" kern="1200" noProof="0" dirty="0" smtClean="0">
          <a:solidFill>
            <a:schemeClr val="tx1"/>
          </a:solidFill>
          <a:latin typeface="Arial" panose="020B0604020202020204" pitchFamily="34" charset="0"/>
          <a:ea typeface="+mn-ea"/>
          <a:cs typeface="Arial" panose="020B0604020202020204" pitchFamily="34" charset="0"/>
        </a:defRPr>
      </a:lvl2pPr>
      <a:lvl3pPr marL="1143000" marR="0" indent="-228600" algn="l" defTabSz="457200" rtl="0" eaLnBrk="1" fontAlgn="auto" latinLnBrk="0" hangingPunct="1">
        <a:lnSpc>
          <a:spcPct val="100000"/>
        </a:lnSpc>
        <a:spcBef>
          <a:spcPct val="20000"/>
        </a:spcBef>
        <a:spcAft>
          <a:spcPts val="0"/>
        </a:spcAft>
        <a:buClr>
          <a:schemeClr val="accent6"/>
        </a:buClr>
        <a:buSzTx/>
        <a:buFont typeface="Arial"/>
        <a:buChar char="•"/>
        <a:tabLst/>
        <a:defRPr lang="en-US" sz="2000" kern="1200" noProof="0" dirty="0" smtClean="0">
          <a:solidFill>
            <a:schemeClr val="tx1"/>
          </a:solidFill>
          <a:latin typeface="Arial" panose="020B0604020202020204" pitchFamily="34" charset="0"/>
          <a:ea typeface="+mn-ea"/>
          <a:cs typeface="Arial" panose="020B0604020202020204" pitchFamily="34" charset="0"/>
        </a:defRPr>
      </a:lvl3pPr>
      <a:lvl4pPr marL="1600200" marR="0" indent="-228600" algn="l" defTabSz="457200" rtl="0" eaLnBrk="1" fontAlgn="auto" latinLnBrk="0" hangingPunct="1">
        <a:lnSpc>
          <a:spcPct val="100000"/>
        </a:lnSpc>
        <a:spcBef>
          <a:spcPct val="20000"/>
        </a:spcBef>
        <a:spcAft>
          <a:spcPts val="0"/>
        </a:spcAft>
        <a:buClr>
          <a:schemeClr val="accent6"/>
        </a:buClr>
        <a:buSzTx/>
        <a:buFont typeface="Arial"/>
        <a:buChar char="–"/>
        <a:tabLst/>
        <a:defRPr lang="en-US" sz="1800" kern="1200" noProof="0" dirty="0" smtClean="0">
          <a:solidFill>
            <a:schemeClr val="tx1"/>
          </a:solidFill>
          <a:latin typeface="Arial" panose="020B0604020202020204" pitchFamily="34" charset="0"/>
          <a:ea typeface="+mn-ea"/>
          <a:cs typeface="Arial" panose="020B0604020202020204" pitchFamily="34" charset="0"/>
        </a:defRPr>
      </a:lvl4pPr>
      <a:lvl5pPr marL="2057400" marR="0" indent="-228600" algn="l" defTabSz="457200" rtl="0" eaLnBrk="1" fontAlgn="auto" latinLnBrk="0" hangingPunct="1">
        <a:lnSpc>
          <a:spcPct val="100000"/>
        </a:lnSpc>
        <a:spcBef>
          <a:spcPct val="20000"/>
        </a:spcBef>
        <a:spcAft>
          <a:spcPts val="0"/>
        </a:spcAft>
        <a:buClr>
          <a:schemeClr val="accent6"/>
        </a:buClr>
        <a:buSzPct val="80000"/>
        <a:buFont typeface="Wingdings" charset="2"/>
        <a:buChar char="§"/>
        <a:tabLst/>
        <a:defRPr lang="en-US" sz="1800" kern="1200" noProof="0" dirty="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hyperlink" Target="http://www.who.int/" TargetMode="External"/><Relationship Id="rId7" Type="http://schemas.openxmlformats.org/officeDocument/2006/relationships/hyperlink" Target="http://www.usaid.gov/ept2" TargetMode="External"/><Relationship Id="rId2" Type="http://schemas.openxmlformats.org/officeDocument/2006/relationships/notesSlide" Target="../notesSlides/notesSlide13.xml"/><Relationship Id="rId1" Type="http://schemas.openxmlformats.org/officeDocument/2006/relationships/slideLayout" Target="../slideLayouts/slideLayout14.xml"/><Relationship Id="rId6" Type="http://schemas.openxmlformats.org/officeDocument/2006/relationships/hyperlink" Target="http://www.cdc.gov/" TargetMode="External"/><Relationship Id="rId5" Type="http://schemas.openxmlformats.org/officeDocument/2006/relationships/hyperlink" Target="http://www.fao.org/" TargetMode="External"/><Relationship Id="rId4" Type="http://schemas.openxmlformats.org/officeDocument/2006/relationships/hyperlink" Target="http://www.oie.int/"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hyperlink" Target="http://www.who.int/csr/resources/publications/surveillance/CDS_EPR_ARO_2006_1.pdf" TargetMode="External"/><Relationship Id="rId2" Type="http://schemas.openxmlformats.org/officeDocument/2006/relationships/notesSlide" Target="../notesSlides/notesSlide27.xml"/><Relationship Id="rId1" Type="http://schemas.openxmlformats.org/officeDocument/2006/relationships/slideLayout" Target="../slideLayouts/slideLayout14.xml"/><Relationship Id="rId4" Type="http://schemas.openxmlformats.org/officeDocument/2006/relationships/hyperlink" Target="https://www.cdc.gov/flu/avianflu/severe-potential.ht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8.xml"/><Relationship Id="rId1" Type="http://schemas.openxmlformats.org/officeDocument/2006/relationships/slideLayout" Target="../slideLayouts/slideLayout12.xml"/><Relationship Id="rId4" Type="http://schemas.openxmlformats.org/officeDocument/2006/relationships/image" Target="http://www.nlm.nih.gov/medlineplus/ency/images/ency/fullsize/9950.jpg"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www.youtube.com/watch?v=DVJNWefmHjE" TargetMode="External"/><Relationship Id="rId2" Type="http://schemas.openxmlformats.org/officeDocument/2006/relationships/notesSlide" Target="../notesSlides/notesSlide29.xml"/><Relationship Id="rId1" Type="http://schemas.openxmlformats.org/officeDocument/2006/relationships/slideLayout" Target="../slideLayouts/slideLayout12.xml"/><Relationship Id="rId4" Type="http://schemas.openxmlformats.org/officeDocument/2006/relationships/image" Target="../media/image18.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hyperlink" Target="http://www.nhfpc.gov.cn/yzygj/s3593g/201701/2dbdbc6e82dd4fdfa57508499f61cdfc.shtml" TargetMode="External"/><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7.xml"/><Relationship Id="rId1" Type="http://schemas.openxmlformats.org/officeDocument/2006/relationships/slideLayout" Target="../slideLayouts/slideLayout14.xml"/><Relationship Id="rId4" Type="http://schemas.openxmlformats.org/officeDocument/2006/relationships/hyperlink" Target="http://www.who.int/influenza/human_animal_interface/influenza_h7n9/InterimSurveillanceRecH7N9_10May13.pdf"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www.who.int/influenza/human_animal_interface/influenza_h7n9/InterimSurveillanceRecH7N9_10May13.pdf" TargetMode="External"/><Relationship Id="rId2" Type="http://schemas.openxmlformats.org/officeDocument/2006/relationships/notesSlide" Target="../notesSlides/notesSlide38.xml"/><Relationship Id="rId1" Type="http://schemas.openxmlformats.org/officeDocument/2006/relationships/slideLayout" Target="../slideLayouts/slideLayout14.xml"/><Relationship Id="rId4" Type="http://schemas.openxmlformats.org/officeDocument/2006/relationships/image" Target="../media/image20.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40.xm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3.xml"/><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44.xml"/><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46.xml"/><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8.xml"/><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5.xml"/><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8.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59.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0.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4.xml"/></Relationships>
</file>

<file path=ppt/slides/_rels/slide62.xml.rels><?xml version="1.0" encoding="UTF-8" standalone="yes"?>
<Relationships xmlns="http://schemas.openxmlformats.org/package/2006/relationships"><Relationship Id="rId3" Type="http://schemas.openxmlformats.org/officeDocument/2006/relationships/hyperlink" Target="https://www.ncbi.nlm.nih.gov/pubmed/16371696" TargetMode="External"/><Relationship Id="rId7" Type="http://schemas.openxmlformats.org/officeDocument/2006/relationships/hyperlink" Target="https://www.ncbi.nlm.nih.gov/pubmed/28934462" TargetMode="External"/><Relationship Id="rId2" Type="http://schemas.openxmlformats.org/officeDocument/2006/relationships/notesSlide" Target="../notesSlides/notesSlide62.xml"/><Relationship Id="rId1" Type="http://schemas.openxmlformats.org/officeDocument/2006/relationships/slideLayout" Target="../slideLayouts/slideLayout14.xml"/><Relationship Id="rId6" Type="http://schemas.openxmlformats.org/officeDocument/2006/relationships/hyperlink" Target="https://www.ncbi.nlm.nih.gov/pubmed/28583578" TargetMode="External"/><Relationship Id="rId5" Type="http://schemas.openxmlformats.org/officeDocument/2006/relationships/hyperlink" Target="http://www.hpa.org.uk/webc/HPAwebFile/HPAweb_C/1317139506255" TargetMode="External"/><Relationship Id="rId4" Type="http://schemas.openxmlformats.org/officeDocument/2006/relationships/hyperlink" Target="https://www.ncbi.nlm.nih.gov/pubmed/10395870" TargetMode="External"/></Relationships>
</file>

<file path=ppt/slides/_rels/slide6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3.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64.xml"/><Relationship Id="rId1" Type="http://schemas.openxmlformats.org/officeDocument/2006/relationships/slideLayout" Target="../slideLayouts/slideLayout14.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4.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4.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4.xml"/></Relationships>
</file>

<file path=ppt/slides/_rels/slide6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8.xml"/><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4.xml"/></Relationships>
</file>

<file path=ppt/slides/_rels/slide7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1.xml"/><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3" Type="http://schemas.openxmlformats.org/officeDocument/2006/relationships/hyperlink" Target="http://www.who.int/csr/resources/publications/influenza/WHO_CDS_EPR_GIP_2006_4/en/" TargetMode="External"/><Relationship Id="rId2" Type="http://schemas.openxmlformats.org/officeDocument/2006/relationships/notesSlide" Target="../notesSlides/notesSlide72.xml"/><Relationship Id="rId1" Type="http://schemas.openxmlformats.org/officeDocument/2006/relationships/slideLayout" Target="../slideLayouts/slideLayout14.xml"/><Relationship Id="rId6" Type="http://schemas.openxmlformats.org/officeDocument/2006/relationships/hyperlink" Target="http://www.who.int/influenza/resources/documents/clinical_management_h5n1_15_08_2007/en/index.html" TargetMode="External"/><Relationship Id="rId5" Type="http://schemas.openxmlformats.org/officeDocument/2006/relationships/hyperlink" Target="http://www.who.int/influenza/surveillance_monitoring/global_surveillance_h5_guidelines_06_02_2004/en/index.html" TargetMode="External"/><Relationship Id="rId4" Type="http://schemas.openxmlformats.org/officeDocument/2006/relationships/hyperlink" Target="http://www.who.int/influenza/resources/documents/case_definition2006_08_29/en/index.html" TargetMode="External"/></Relationships>
</file>

<file path=ppt/slides/_rels/slide73.xml.rels><?xml version="1.0" encoding="UTF-8" standalone="yes"?>
<Relationships xmlns="http://schemas.openxmlformats.org/package/2006/relationships"><Relationship Id="rId3" Type="http://schemas.openxmlformats.org/officeDocument/2006/relationships/hyperlink" Target="http://www.who.int/influenza/human_animal_interface/influenza_h7n9/InterimSurveillanceRecH7N9_10May13.pdf" TargetMode="External"/><Relationship Id="rId2" Type="http://schemas.openxmlformats.org/officeDocument/2006/relationships/hyperlink" Target="http://www.who.int/influenza/human_animal_interface/influenza_h7n9/en/index.html" TargetMode="External"/><Relationship Id="rId1" Type="http://schemas.openxmlformats.org/officeDocument/2006/relationships/slideLayout" Target="../slideLayouts/slideLayout14.xml"/><Relationship Id="rId5" Type="http://schemas.openxmlformats.org/officeDocument/2006/relationships/hyperlink" Target="http://apps.who.int/iris/bitstream/10665/250130/1/WHO-OHE-PED-GIP-2016.2-eng.pdf?ua=1" TargetMode="External"/><Relationship Id="rId4" Type="http://schemas.openxmlformats.org/officeDocument/2006/relationships/hyperlink" Target="http://www.who.int/influenza/human_animal_interface/influenza_h7n9/13_January_2013_PEP_recs.pdf?ua=1" TargetMode="Externa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73.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hyperlink" Target="http://www.who.int/influenza/human_animal_interface/influenza_h7n9/Data_Reports/en/" TargetMode="External"/><Relationship Id="rId2" Type="http://schemas.openxmlformats.org/officeDocument/2006/relationships/notesSlide" Target="../notesSlides/notesSlide9.xml"/><Relationship Id="rId1" Type="http://schemas.openxmlformats.org/officeDocument/2006/relationships/slideLayout" Target="../slideLayouts/slideLayout14.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643823" y="1645920"/>
            <a:ext cx="5181600" cy="1182224"/>
          </a:xfrm>
        </p:spPr>
        <p:txBody>
          <a:bodyPr>
            <a:normAutofit fontScale="90000"/>
          </a:bodyPr>
          <a:lstStyle/>
          <a:p>
            <a:pPr algn="ctr"/>
            <a:r>
              <a:rPr lang="en-US" altLang="en-US" sz="3600" dirty="0">
                <a:solidFill>
                  <a:srgbClr val="0070C0"/>
                </a:solidFill>
              </a:rPr>
              <a:t>Module E4</a:t>
            </a:r>
            <a:br>
              <a:rPr lang="en-US" altLang="en-US" sz="3600" dirty="0">
                <a:solidFill>
                  <a:srgbClr val="0070C0"/>
                </a:solidFill>
              </a:rPr>
            </a:br>
            <a:r>
              <a:rPr lang="en-US" altLang="en-US" sz="3600" dirty="0">
                <a:solidFill>
                  <a:srgbClr val="0070C0"/>
                </a:solidFill>
              </a:rPr>
              <a:t>Epidemiologic Case Investigation of Human Infections with </a:t>
            </a:r>
            <a:r>
              <a:rPr lang="en-US" altLang="en-US" sz="3600" dirty="0" err="1">
                <a:solidFill>
                  <a:srgbClr val="0070C0"/>
                </a:solidFill>
              </a:rPr>
              <a:t>HxNy</a:t>
            </a:r>
            <a:endParaRPr lang="en-US" sz="3600" dirty="0">
              <a:solidFill>
                <a:srgbClr val="0070C0"/>
              </a:solidFill>
            </a:endParaRPr>
          </a:p>
        </p:txBody>
      </p:sp>
    </p:spTree>
    <p:extLst>
      <p:ext uri="{BB962C8B-B14F-4D97-AF65-F5344CB8AC3E}">
        <p14:creationId xmlns:p14="http://schemas.microsoft.com/office/powerpoint/2010/main" val="41119779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40679" y="-276343"/>
            <a:ext cx="8229600" cy="792162"/>
          </a:xfrm>
        </p:spPr>
        <p:txBody>
          <a:bodyPr/>
          <a:lstStyle/>
          <a:p>
            <a:pPr eaLnBrk="1" hangingPunct="1"/>
            <a:r>
              <a:rPr lang="en-US" altLang="en-US" dirty="0">
                <a:solidFill>
                  <a:schemeClr val="bg2"/>
                </a:solidFill>
              </a:rPr>
              <a:t>Triggers for an Outbreak Investigation (part 2)</a:t>
            </a:r>
          </a:p>
        </p:txBody>
      </p:sp>
      <p:sp>
        <p:nvSpPr>
          <p:cNvPr id="4" name="Rectangle 3"/>
          <p:cNvSpPr txBox="1">
            <a:spLocks noChangeArrowheads="1"/>
          </p:cNvSpPr>
          <p:nvPr/>
        </p:nvSpPr>
        <p:spPr>
          <a:xfrm>
            <a:off x="140679" y="708324"/>
            <a:ext cx="8717571" cy="5946203"/>
          </a:xfrm>
          <a:prstGeom prst="rect">
            <a:avLst/>
          </a:prstGeom>
        </p:spPr>
        <p:txBody>
          <a:bodyPr vert="horz" lIns="91440" tIns="45720" rIns="91440" bIns="45720" rtlCol="0">
            <a:normAutofit fontScale="92500" lnSpcReduction="10000"/>
          </a:bodyPr>
          <a:lstStyle>
            <a:lvl1pPr marL="342900" marR="0" indent="-342900" algn="l" defTabSz="457200" rtl="0" eaLnBrk="1" fontAlgn="auto" latinLnBrk="0" hangingPunct="1">
              <a:lnSpc>
                <a:spcPct val="100000"/>
              </a:lnSpc>
              <a:spcBef>
                <a:spcPct val="20000"/>
              </a:spcBef>
              <a:spcAft>
                <a:spcPts val="0"/>
              </a:spcAft>
              <a:buClr>
                <a:schemeClr val="tx1"/>
              </a:buClr>
              <a:buSzPct val="70000"/>
              <a:buFont typeface="Wingdings" pitchFamily="2" charset="2"/>
              <a:buChar char="q"/>
              <a:tabLst/>
              <a:defRPr lang="en-US" sz="2400" b="1" kern="1200" baseline="0" noProof="0">
                <a:solidFill>
                  <a:schemeClr val="bg2"/>
                </a:solidFill>
                <a:latin typeface="Arial" panose="020B0604020202020204" pitchFamily="34" charset="0"/>
                <a:ea typeface="+mn-ea"/>
                <a:cs typeface="Arial" panose="020B0604020202020204" pitchFamily="34" charset="0"/>
              </a:defRPr>
            </a:lvl1pPr>
            <a:lvl2pPr marL="742950" marR="0" indent="-285750" algn="l" defTabSz="457200" rtl="0" eaLnBrk="1" fontAlgn="auto" latinLnBrk="0" hangingPunct="1">
              <a:lnSpc>
                <a:spcPct val="100000"/>
              </a:lnSpc>
              <a:spcBef>
                <a:spcPct val="20000"/>
              </a:spcBef>
              <a:spcAft>
                <a:spcPts val="0"/>
              </a:spcAft>
              <a:buClr>
                <a:schemeClr val="tx1"/>
              </a:buClr>
              <a:buSzPct val="100000"/>
              <a:buFont typeface="Wingdings" pitchFamily="2" charset="2"/>
              <a:buChar char="§"/>
              <a:tabLst/>
              <a:defRPr lang="en-US" sz="2000" kern="1200" noProof="0">
                <a:solidFill>
                  <a:schemeClr val="bg2"/>
                </a:solidFill>
                <a:latin typeface="Arial" panose="020B0604020202020204" pitchFamily="34" charset="0"/>
                <a:ea typeface="+mn-ea"/>
                <a:cs typeface="Arial" panose="020B0604020202020204" pitchFamily="34" charset="0"/>
              </a:defRPr>
            </a:lvl2pPr>
            <a:lvl3pPr marL="1143000" marR="0" indent="-228600" algn="l" defTabSz="457200" rtl="0" eaLnBrk="1" fontAlgn="auto" latinLnBrk="0" hangingPunct="1">
              <a:lnSpc>
                <a:spcPct val="100000"/>
              </a:lnSpc>
              <a:spcBef>
                <a:spcPct val="20000"/>
              </a:spcBef>
              <a:spcAft>
                <a:spcPts val="0"/>
              </a:spcAft>
              <a:buClr>
                <a:schemeClr val="tx1"/>
              </a:buClr>
              <a:buSzPct val="100000"/>
              <a:buFont typeface="Arial" pitchFamily="34" charset="0"/>
              <a:buChar char="•"/>
              <a:tabLst/>
              <a:defRPr lang="en-US" sz="1800" kern="1200" noProof="0">
                <a:solidFill>
                  <a:schemeClr val="bg2"/>
                </a:solidFill>
                <a:latin typeface="Arial" panose="020B0604020202020204" pitchFamily="34" charset="0"/>
                <a:ea typeface="+mn-ea"/>
                <a:cs typeface="Arial" panose="020B0604020202020204" pitchFamily="34" charset="0"/>
              </a:defRPr>
            </a:lvl3pPr>
            <a:lvl4pPr marL="1600200" marR="0" indent="-228600" algn="l" defTabSz="457200" rtl="0" eaLnBrk="1" fontAlgn="auto" latinLnBrk="0" hangingPunct="1">
              <a:lnSpc>
                <a:spcPct val="100000"/>
              </a:lnSpc>
              <a:spcBef>
                <a:spcPct val="20000"/>
              </a:spcBef>
              <a:spcAft>
                <a:spcPts val="0"/>
              </a:spcAft>
              <a:buClr>
                <a:schemeClr val="tx1"/>
              </a:buClr>
              <a:buSzPct val="70000"/>
              <a:buFont typeface="Courier New" pitchFamily="49" charset="0"/>
              <a:buChar char="o"/>
              <a:tabLst/>
              <a:defRPr lang="en-US" sz="1800" kern="1200" baseline="0" noProof="0">
                <a:solidFill>
                  <a:schemeClr val="bg2"/>
                </a:solidFill>
                <a:latin typeface="Arial" panose="020B0604020202020204" pitchFamily="34" charset="0"/>
                <a:ea typeface="+mn-ea"/>
                <a:cs typeface="Arial" panose="020B0604020202020204" pitchFamily="34" charset="0"/>
              </a:defRPr>
            </a:lvl4pPr>
            <a:lvl5pPr marL="2057400" marR="0" indent="-228600" algn="l" defTabSz="457200" rtl="0" eaLnBrk="1" fontAlgn="auto" latinLnBrk="0" hangingPunct="1">
              <a:lnSpc>
                <a:spcPct val="100000"/>
              </a:lnSpc>
              <a:spcBef>
                <a:spcPct val="20000"/>
              </a:spcBef>
              <a:spcAft>
                <a:spcPts val="0"/>
              </a:spcAft>
              <a:buClr>
                <a:schemeClr val="tx1"/>
              </a:buClr>
              <a:buSzPct val="70000"/>
              <a:buFont typeface="Arial" pitchFamily="34" charset="0"/>
              <a:buChar char="•"/>
              <a:tabLst/>
              <a:defRPr lang="en-US" sz="1800" kern="1200" noProof="0">
                <a:solidFill>
                  <a:schemeClr val="bg2"/>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20000"/>
              </a:lnSpc>
            </a:pPr>
            <a:endParaRPr lang="en-US" altLang="en-US" b="0" dirty="0">
              <a:solidFill>
                <a:schemeClr val="tx1"/>
              </a:solidFill>
            </a:endParaRPr>
          </a:p>
          <a:p>
            <a:pPr>
              <a:lnSpc>
                <a:spcPct val="120000"/>
              </a:lnSpc>
            </a:pPr>
            <a:r>
              <a:rPr lang="en-US" altLang="en-US" b="0" dirty="0">
                <a:solidFill>
                  <a:schemeClr val="tx1"/>
                </a:solidFill>
              </a:rPr>
              <a:t>Clusters of severe respiratory disease or pneumonia in families, work places, or social networks</a:t>
            </a:r>
          </a:p>
          <a:p>
            <a:pPr>
              <a:lnSpc>
                <a:spcPct val="120000"/>
              </a:lnSpc>
            </a:pPr>
            <a:endParaRPr lang="en-US" altLang="en-US" b="0" dirty="0">
              <a:solidFill>
                <a:schemeClr val="tx1"/>
              </a:solidFill>
            </a:endParaRPr>
          </a:p>
          <a:p>
            <a:pPr>
              <a:lnSpc>
                <a:spcPct val="120000"/>
              </a:lnSpc>
            </a:pPr>
            <a:r>
              <a:rPr lang="en-US" altLang="en-US" b="0" dirty="0">
                <a:solidFill>
                  <a:schemeClr val="tx1"/>
                </a:solidFill>
              </a:rPr>
              <a:t>An unexpected pattern of respiratory disease or pneumonia such as an increase in apparent mortality, a shift in the age group associated with severe influenza, or a change in the pattern of clinical presentation of influenza-associated disease</a:t>
            </a:r>
          </a:p>
          <a:p>
            <a:pPr marL="0" indent="0">
              <a:lnSpc>
                <a:spcPct val="120000"/>
              </a:lnSpc>
              <a:buNone/>
            </a:pPr>
            <a:endParaRPr lang="en-US" altLang="en-US" b="0" dirty="0">
              <a:solidFill>
                <a:schemeClr val="tx1"/>
              </a:solidFill>
            </a:endParaRPr>
          </a:p>
          <a:p>
            <a:pPr>
              <a:lnSpc>
                <a:spcPct val="120000"/>
              </a:lnSpc>
            </a:pPr>
            <a:r>
              <a:rPr lang="en-US" altLang="en-US" b="0" dirty="0">
                <a:solidFill>
                  <a:schemeClr val="tx1"/>
                </a:solidFill>
              </a:rPr>
              <a:t>Changes in treatment response or outcome of severe lower respiratory illness</a:t>
            </a:r>
          </a:p>
          <a:p>
            <a:pPr>
              <a:lnSpc>
                <a:spcPct val="120000"/>
              </a:lnSpc>
            </a:pPr>
            <a:endParaRPr lang="en-US" altLang="en-US" b="0" dirty="0">
              <a:solidFill>
                <a:schemeClr val="tx1"/>
              </a:solidFill>
            </a:endParaRPr>
          </a:p>
          <a:p>
            <a:pPr>
              <a:lnSpc>
                <a:spcPct val="120000"/>
              </a:lnSpc>
            </a:pPr>
            <a:r>
              <a:rPr lang="en-US" altLang="en-US" b="0" dirty="0">
                <a:solidFill>
                  <a:schemeClr val="tx1"/>
                </a:solidFill>
              </a:rPr>
              <a:t>Severe, unexplained lower respiratory illness occurring in healthcare workers who care for patients with respiratory disease</a:t>
            </a:r>
          </a:p>
          <a:p>
            <a:pPr>
              <a:lnSpc>
                <a:spcPct val="120000"/>
              </a:lnSpc>
            </a:pPr>
            <a:endParaRPr lang="en-US" altLang="en-US" dirty="0">
              <a:solidFill>
                <a:schemeClr val="tx1"/>
              </a:solidFill>
            </a:endParaRPr>
          </a:p>
          <a:p>
            <a:pPr>
              <a:lnSpc>
                <a:spcPct val="120000"/>
              </a:lnSpc>
            </a:pPr>
            <a:endParaRPr lang="en-US" altLang="en-US" dirty="0">
              <a:solidFill>
                <a:schemeClr val="tx1"/>
              </a:solidFill>
            </a:endParaRPr>
          </a:p>
          <a:p>
            <a:pPr>
              <a:lnSpc>
                <a:spcPct val="90000"/>
              </a:lnSpc>
            </a:pPr>
            <a:endParaRPr lang="en-US" altLang="en-US" dirty="0">
              <a:solidFill>
                <a:schemeClr val="tx1"/>
              </a:solidFill>
            </a:endParaRPr>
          </a:p>
        </p:txBody>
      </p:sp>
    </p:spTree>
    <p:extLst>
      <p:ext uri="{BB962C8B-B14F-4D97-AF65-F5344CB8AC3E}">
        <p14:creationId xmlns:p14="http://schemas.microsoft.com/office/powerpoint/2010/main" val="1417427624"/>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34463" y="-346681"/>
            <a:ext cx="8229600" cy="792162"/>
          </a:xfrm>
        </p:spPr>
        <p:txBody>
          <a:bodyPr/>
          <a:lstStyle/>
          <a:p>
            <a:r>
              <a:rPr lang="en-US" dirty="0">
                <a:solidFill>
                  <a:schemeClr val="bg2"/>
                </a:solidFill>
              </a:rPr>
              <a:t>Pre-investigation and Response Planning</a:t>
            </a:r>
          </a:p>
        </p:txBody>
      </p:sp>
      <p:sp>
        <p:nvSpPr>
          <p:cNvPr id="5" name="Content Placeholder 4"/>
          <p:cNvSpPr>
            <a:spLocks noGrp="1"/>
          </p:cNvSpPr>
          <p:nvPr>
            <p:ph idx="1"/>
          </p:nvPr>
        </p:nvSpPr>
        <p:spPr>
          <a:xfrm>
            <a:off x="457200" y="1143000"/>
            <a:ext cx="8506178" cy="4648201"/>
          </a:xfrm>
        </p:spPr>
        <p:txBody>
          <a:bodyPr>
            <a:noAutofit/>
          </a:bodyPr>
          <a:lstStyle/>
          <a:p>
            <a:pPr marL="0" indent="0">
              <a:buNone/>
            </a:pPr>
            <a:r>
              <a:rPr lang="en-US" b="0" dirty="0">
                <a:solidFill>
                  <a:schemeClr val="tx1"/>
                </a:solidFill>
              </a:rPr>
              <a:t>Information gathering</a:t>
            </a:r>
          </a:p>
          <a:p>
            <a:pPr marL="0" indent="0">
              <a:buNone/>
            </a:pPr>
            <a:endParaRPr lang="en-US" b="0" dirty="0">
              <a:solidFill>
                <a:schemeClr val="tx1"/>
              </a:solidFill>
            </a:endParaRPr>
          </a:p>
          <a:p>
            <a:pPr marL="0" indent="0">
              <a:buNone/>
            </a:pPr>
            <a:r>
              <a:rPr lang="en-US" b="0" dirty="0">
                <a:solidFill>
                  <a:schemeClr val="tx1"/>
                </a:solidFill>
              </a:rPr>
              <a:t>Assemble team</a:t>
            </a:r>
          </a:p>
          <a:p>
            <a:pPr marL="0" indent="0">
              <a:buNone/>
            </a:pPr>
            <a:endParaRPr lang="en-US" b="0" dirty="0">
              <a:solidFill>
                <a:schemeClr val="tx1"/>
              </a:solidFill>
            </a:endParaRPr>
          </a:p>
          <a:p>
            <a:pPr marL="0" indent="0">
              <a:buNone/>
            </a:pPr>
            <a:r>
              <a:rPr lang="en-US" b="0" dirty="0">
                <a:solidFill>
                  <a:schemeClr val="tx1"/>
                </a:solidFill>
              </a:rPr>
              <a:t>Planning</a:t>
            </a:r>
          </a:p>
          <a:p>
            <a:pPr marL="0" indent="0">
              <a:buNone/>
            </a:pPr>
            <a:endParaRPr lang="en-US" b="0" dirty="0">
              <a:solidFill>
                <a:schemeClr val="tx1"/>
              </a:solidFill>
            </a:endParaRPr>
          </a:p>
          <a:p>
            <a:pPr marL="0" indent="0">
              <a:buNone/>
            </a:pPr>
            <a:r>
              <a:rPr lang="en-US" b="0" dirty="0">
                <a:solidFill>
                  <a:schemeClr val="tx1"/>
                </a:solidFill>
              </a:rPr>
              <a:t>Identify resources</a:t>
            </a:r>
          </a:p>
          <a:p>
            <a:pPr marL="0" indent="0">
              <a:buNone/>
            </a:pPr>
            <a:endParaRPr lang="en-US" b="0" dirty="0">
              <a:solidFill>
                <a:schemeClr val="tx1"/>
              </a:solidFill>
            </a:endParaRPr>
          </a:p>
          <a:p>
            <a:pPr marL="0" indent="0">
              <a:buNone/>
            </a:pPr>
            <a:r>
              <a:rPr lang="en-US" b="0" dirty="0">
                <a:solidFill>
                  <a:schemeClr val="tx1"/>
                </a:solidFill>
              </a:rPr>
              <a:t>Identify documentation/supply needs</a:t>
            </a:r>
          </a:p>
          <a:p>
            <a:endParaRPr lang="en-US" b="0" dirty="0">
              <a:solidFill>
                <a:schemeClr val="tx1"/>
              </a:solidFill>
            </a:endParaRPr>
          </a:p>
          <a:p>
            <a:pPr marL="0" indent="0">
              <a:buNone/>
            </a:pPr>
            <a:r>
              <a:rPr lang="en-US" b="0" dirty="0">
                <a:solidFill>
                  <a:schemeClr val="tx1"/>
                </a:solidFill>
              </a:rPr>
              <a:t>Identify and involve stakeholders</a:t>
            </a:r>
          </a:p>
          <a:p>
            <a:pPr marL="0" indent="0">
              <a:buNone/>
            </a:pPr>
            <a:endParaRPr lang="en-US" dirty="0">
              <a:solidFill>
                <a:schemeClr val="tx1"/>
              </a:solidFill>
            </a:endParaRPr>
          </a:p>
        </p:txBody>
      </p:sp>
      <p:sp>
        <p:nvSpPr>
          <p:cNvPr id="6" name="Text Placeholder 5"/>
          <p:cNvSpPr>
            <a:spLocks noGrp="1"/>
          </p:cNvSpPr>
          <p:nvPr>
            <p:ph type="body" sz="quarter" idx="10"/>
          </p:nvPr>
        </p:nvSpPr>
        <p:spPr/>
        <p:txBody>
          <a:bodyPr/>
          <a:lstStyle/>
          <a:p>
            <a:r>
              <a:rPr lang="en-US" dirty="0"/>
              <a:t>http://www.cdc.gov/excite/classroom/outbreak/steps.htm</a:t>
            </a:r>
          </a:p>
        </p:txBody>
      </p:sp>
    </p:spTree>
    <p:extLst>
      <p:ext uri="{BB962C8B-B14F-4D97-AF65-F5344CB8AC3E}">
        <p14:creationId xmlns:p14="http://schemas.microsoft.com/office/powerpoint/2010/main" val="209043313"/>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82064" y="-334958"/>
            <a:ext cx="8229600" cy="792162"/>
          </a:xfrm>
        </p:spPr>
        <p:txBody>
          <a:bodyPr/>
          <a:lstStyle/>
          <a:p>
            <a:pPr eaLnBrk="1" hangingPunct="1"/>
            <a:r>
              <a:rPr lang="en-US" altLang="en-US" dirty="0">
                <a:solidFill>
                  <a:schemeClr val="bg2"/>
                </a:solidFill>
              </a:rPr>
              <a:t>Suggested Rapid Response Team (RRT)</a:t>
            </a:r>
          </a:p>
        </p:txBody>
      </p:sp>
      <p:sp>
        <p:nvSpPr>
          <p:cNvPr id="14339" name="Rectangle 3"/>
          <p:cNvSpPr>
            <a:spLocks noGrp="1" noChangeArrowheads="1"/>
          </p:cNvSpPr>
          <p:nvPr>
            <p:ph idx="1"/>
          </p:nvPr>
        </p:nvSpPr>
        <p:spPr>
          <a:xfrm>
            <a:off x="234461" y="604684"/>
            <a:ext cx="6402313" cy="6636774"/>
          </a:xfrm>
        </p:spPr>
        <p:txBody>
          <a:bodyPr>
            <a:normAutofit fontScale="70000" lnSpcReduction="20000"/>
          </a:bodyPr>
          <a:lstStyle/>
          <a:p>
            <a:pPr marL="0" indent="0" eaLnBrk="1" hangingPunct="1">
              <a:lnSpc>
                <a:spcPct val="80000"/>
              </a:lnSpc>
              <a:buNone/>
            </a:pPr>
            <a:r>
              <a:rPr lang="en-US" altLang="en-US" dirty="0">
                <a:solidFill>
                  <a:schemeClr val="tx1"/>
                </a:solidFill>
              </a:rPr>
              <a:t>Core team members</a:t>
            </a:r>
          </a:p>
          <a:p>
            <a:pPr lvl="1">
              <a:lnSpc>
                <a:spcPct val="170000"/>
              </a:lnSpc>
            </a:pPr>
            <a:r>
              <a:rPr lang="en-US" altLang="en-US" sz="2300" dirty="0">
                <a:solidFill>
                  <a:schemeClr val="tx1"/>
                </a:solidFill>
              </a:rPr>
              <a:t>Team leader</a:t>
            </a:r>
          </a:p>
          <a:p>
            <a:pPr lvl="1">
              <a:lnSpc>
                <a:spcPct val="170000"/>
              </a:lnSpc>
            </a:pPr>
            <a:r>
              <a:rPr lang="en-US" altLang="en-US" sz="2300" dirty="0">
                <a:solidFill>
                  <a:schemeClr val="tx1"/>
                </a:solidFill>
              </a:rPr>
              <a:t>Epidemiologist or health officer</a:t>
            </a:r>
          </a:p>
          <a:p>
            <a:pPr lvl="1">
              <a:lnSpc>
                <a:spcPct val="170000"/>
              </a:lnSpc>
            </a:pPr>
            <a:r>
              <a:rPr lang="en-US" altLang="en-US" sz="2300" dirty="0">
                <a:solidFill>
                  <a:schemeClr val="tx1"/>
                </a:solidFill>
              </a:rPr>
              <a:t>Hospital clinical officer</a:t>
            </a:r>
          </a:p>
          <a:p>
            <a:pPr lvl="1">
              <a:lnSpc>
                <a:spcPct val="170000"/>
              </a:lnSpc>
            </a:pPr>
            <a:r>
              <a:rPr lang="en-US" altLang="en-US" sz="2300" dirty="0">
                <a:solidFill>
                  <a:schemeClr val="tx1"/>
                </a:solidFill>
              </a:rPr>
              <a:t>Senior laboratory technician/ scientist</a:t>
            </a:r>
          </a:p>
          <a:p>
            <a:pPr lvl="1">
              <a:lnSpc>
                <a:spcPct val="170000"/>
              </a:lnSpc>
            </a:pPr>
            <a:r>
              <a:rPr lang="en-US" altLang="en-US" sz="2300" dirty="0">
                <a:solidFill>
                  <a:schemeClr val="tx1"/>
                </a:solidFill>
              </a:rPr>
              <a:t>Veterinarian/ animal health specialist</a:t>
            </a:r>
          </a:p>
          <a:p>
            <a:pPr lvl="1">
              <a:lnSpc>
                <a:spcPct val="170000"/>
              </a:lnSpc>
            </a:pPr>
            <a:r>
              <a:rPr lang="en-US" altLang="en-US" sz="2300" dirty="0">
                <a:solidFill>
                  <a:schemeClr val="tx1"/>
                </a:solidFill>
              </a:rPr>
              <a:t>Communications specialist</a:t>
            </a:r>
          </a:p>
          <a:p>
            <a:pPr lvl="1">
              <a:lnSpc>
                <a:spcPct val="80000"/>
              </a:lnSpc>
            </a:pPr>
            <a:endParaRPr lang="en-US" altLang="en-US" dirty="0">
              <a:solidFill>
                <a:schemeClr val="tx1"/>
              </a:solidFill>
            </a:endParaRPr>
          </a:p>
          <a:p>
            <a:pPr lvl="1">
              <a:lnSpc>
                <a:spcPct val="80000"/>
              </a:lnSpc>
            </a:pPr>
            <a:endParaRPr lang="en-US" altLang="en-US" dirty="0">
              <a:solidFill>
                <a:schemeClr val="tx1"/>
              </a:solidFill>
            </a:endParaRPr>
          </a:p>
          <a:p>
            <a:pPr marL="0" indent="0" eaLnBrk="1" hangingPunct="1">
              <a:lnSpc>
                <a:spcPct val="80000"/>
              </a:lnSpc>
              <a:buNone/>
            </a:pPr>
            <a:r>
              <a:rPr lang="en-US" altLang="en-US" dirty="0">
                <a:solidFill>
                  <a:schemeClr val="tx1"/>
                </a:solidFill>
              </a:rPr>
              <a:t>Expanded team members</a:t>
            </a:r>
          </a:p>
          <a:p>
            <a:pPr lvl="1">
              <a:lnSpc>
                <a:spcPct val="160000"/>
              </a:lnSpc>
            </a:pPr>
            <a:r>
              <a:rPr lang="en-US" altLang="en-US" sz="2300" dirty="0">
                <a:solidFill>
                  <a:schemeClr val="tx1"/>
                </a:solidFill>
              </a:rPr>
              <a:t>Health promotion officer</a:t>
            </a:r>
          </a:p>
          <a:p>
            <a:pPr lvl="1">
              <a:lnSpc>
                <a:spcPct val="160000"/>
              </a:lnSpc>
            </a:pPr>
            <a:r>
              <a:rPr lang="en-US" altLang="en-US" sz="2300" dirty="0">
                <a:solidFill>
                  <a:schemeClr val="tx1"/>
                </a:solidFill>
              </a:rPr>
              <a:t>Infection control officer</a:t>
            </a:r>
          </a:p>
          <a:p>
            <a:pPr lvl="1">
              <a:lnSpc>
                <a:spcPct val="160000"/>
              </a:lnSpc>
            </a:pPr>
            <a:r>
              <a:rPr lang="en-US" altLang="en-US" sz="2300" dirty="0">
                <a:solidFill>
                  <a:schemeClr val="tx1"/>
                </a:solidFill>
              </a:rPr>
              <a:t>Logistician/administrators</a:t>
            </a:r>
          </a:p>
          <a:p>
            <a:pPr lvl="1">
              <a:lnSpc>
                <a:spcPct val="160000"/>
              </a:lnSpc>
            </a:pPr>
            <a:r>
              <a:rPr lang="en-US" altLang="en-US" sz="2300" dirty="0">
                <a:solidFill>
                  <a:schemeClr val="tx1"/>
                </a:solidFill>
              </a:rPr>
              <a:t>Interviewers</a:t>
            </a:r>
          </a:p>
          <a:p>
            <a:pPr lvl="1">
              <a:lnSpc>
                <a:spcPct val="160000"/>
              </a:lnSpc>
            </a:pPr>
            <a:r>
              <a:rPr lang="en-US" altLang="en-US" sz="2300" dirty="0">
                <a:solidFill>
                  <a:schemeClr val="tx1"/>
                </a:solidFill>
              </a:rPr>
              <a:t>Security officer</a:t>
            </a:r>
          </a:p>
          <a:p>
            <a:pPr lvl="1">
              <a:lnSpc>
                <a:spcPct val="160000"/>
              </a:lnSpc>
            </a:pPr>
            <a:r>
              <a:rPr lang="en-US" altLang="en-US" sz="2300" dirty="0">
                <a:solidFill>
                  <a:schemeClr val="tx1"/>
                </a:solidFill>
              </a:rPr>
              <a:t>Biosecurity officer</a:t>
            </a:r>
          </a:p>
          <a:p>
            <a:pPr lvl="1">
              <a:lnSpc>
                <a:spcPct val="160000"/>
              </a:lnSpc>
            </a:pPr>
            <a:r>
              <a:rPr lang="en-US" altLang="en-US" sz="2300" dirty="0">
                <a:solidFill>
                  <a:schemeClr val="tx1"/>
                </a:solidFill>
              </a:rPr>
              <a:t>One Health officer and/or </a:t>
            </a:r>
            <a:r>
              <a:rPr lang="en-US" altLang="en-US" sz="2300" dirty="0">
                <a:solidFill>
                  <a:srgbClr val="FF0000"/>
                </a:solidFill>
              </a:rPr>
              <a:t>e</a:t>
            </a:r>
            <a:r>
              <a:rPr lang="en-US" altLang="en-US" sz="2300" dirty="0">
                <a:solidFill>
                  <a:schemeClr val="tx1"/>
                </a:solidFill>
              </a:rPr>
              <a:t>nvironmental health officer</a:t>
            </a:r>
          </a:p>
        </p:txBody>
      </p:sp>
      <p:pic>
        <p:nvPicPr>
          <p:cNvPr id="14341" name="Picture 4" descr="Cu Chi Distri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8044" y="2927196"/>
            <a:ext cx="3757763"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2" name="Text Box 5"/>
          <p:cNvSpPr txBox="1">
            <a:spLocks noChangeArrowheads="1"/>
          </p:cNvSpPr>
          <p:nvPr/>
        </p:nvSpPr>
        <p:spPr bwMode="auto">
          <a:xfrm>
            <a:off x="5931013" y="5751930"/>
            <a:ext cx="175736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marL="342900" indent="-342900" eaLnBrk="0" hangingPunct="0">
              <a:defRPr sz="1000" b="1">
                <a:solidFill>
                  <a:schemeClr val="tx1"/>
                </a:solidFill>
                <a:latin typeface="Arial" pitchFamily="34" charset="0"/>
                <a:cs typeface="Arial" pitchFamily="34" charset="0"/>
              </a:defRPr>
            </a:lvl1pPr>
            <a:lvl2pPr marL="742950" indent="-285750" eaLnBrk="0" hangingPunct="0">
              <a:defRPr sz="1000" b="1">
                <a:solidFill>
                  <a:schemeClr val="tx1"/>
                </a:solidFill>
                <a:latin typeface="Arial" pitchFamily="34" charset="0"/>
                <a:cs typeface="Arial" pitchFamily="34" charset="0"/>
              </a:defRPr>
            </a:lvl2pPr>
            <a:lvl3pPr marL="1143000" indent="-228600" eaLnBrk="0" hangingPunct="0">
              <a:defRPr sz="1000" b="1">
                <a:solidFill>
                  <a:schemeClr val="tx1"/>
                </a:solidFill>
                <a:latin typeface="Arial" pitchFamily="34" charset="0"/>
                <a:cs typeface="Arial" pitchFamily="34" charset="0"/>
              </a:defRPr>
            </a:lvl3pPr>
            <a:lvl4pPr marL="1600200" indent="-228600" eaLnBrk="0" hangingPunct="0">
              <a:defRPr sz="1000" b="1">
                <a:solidFill>
                  <a:schemeClr val="tx1"/>
                </a:solidFill>
                <a:latin typeface="Arial" pitchFamily="34" charset="0"/>
                <a:cs typeface="Arial" pitchFamily="34" charset="0"/>
              </a:defRPr>
            </a:lvl4pPr>
            <a:lvl5pPr marL="2057400" indent="-228600" eaLnBrk="0" hangingPunct="0">
              <a:defRPr sz="1000" b="1">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1000" b="1">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1000" b="1">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1000" b="1">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1000" b="1">
                <a:solidFill>
                  <a:schemeClr val="tx1"/>
                </a:solidFill>
                <a:latin typeface="Arial" pitchFamily="34" charset="0"/>
                <a:cs typeface="Arial" pitchFamily="34" charset="0"/>
              </a:defRPr>
            </a:lvl9pPr>
          </a:lstStyle>
          <a:p>
            <a:pPr eaLnBrk="1" hangingPunct="1">
              <a:buFontTx/>
              <a:buNone/>
            </a:pPr>
            <a:r>
              <a:rPr lang="en-US" altLang="en-US" sz="1200" b="0" dirty="0"/>
              <a:t>Photo: Tim Uyeki, CDC</a:t>
            </a:r>
          </a:p>
        </p:txBody>
      </p:sp>
      <p:sp>
        <p:nvSpPr>
          <p:cNvPr id="2" name="TextBox 1"/>
          <p:cNvSpPr txBox="1"/>
          <p:nvPr/>
        </p:nvSpPr>
        <p:spPr>
          <a:xfrm>
            <a:off x="5172274" y="1432334"/>
            <a:ext cx="3509302" cy="923330"/>
          </a:xfrm>
          <a:prstGeom prst="rect">
            <a:avLst/>
          </a:prstGeom>
          <a:noFill/>
          <a:ln w="38100">
            <a:solidFill>
              <a:srgbClr val="0070C0"/>
            </a:solidFill>
            <a:prstDash val="dash"/>
          </a:ln>
        </p:spPr>
        <p:txBody>
          <a:bodyPr wrap="square" rtlCol="0">
            <a:spAutoFit/>
          </a:bodyPr>
          <a:lstStyle/>
          <a:p>
            <a:r>
              <a:rPr lang="en-US" dirty="0">
                <a:latin typeface="Arial" panose="020B0604020202020204" pitchFamily="34" charset="0"/>
                <a:cs typeface="Arial" panose="020B0604020202020204" pitchFamily="34" charset="0"/>
              </a:rPr>
              <a:t>More details:</a:t>
            </a:r>
          </a:p>
          <a:p>
            <a:r>
              <a:rPr lang="en-US" b="1" dirty="0">
                <a:latin typeface="Arial" panose="020B0604020202020204" pitchFamily="34" charset="0"/>
                <a:cs typeface="Arial" panose="020B0604020202020204" pitchFamily="34" charset="0"/>
              </a:rPr>
              <a:t>Epi Module 3: </a:t>
            </a:r>
            <a:r>
              <a:rPr lang="en-US" dirty="0">
                <a:latin typeface="Arial" panose="020B0604020202020204" pitchFamily="34" charset="0"/>
                <a:cs typeface="Arial" panose="020B0604020202020204" pitchFamily="34" charset="0"/>
              </a:rPr>
              <a:t>Forming a Rapid Response Team</a:t>
            </a:r>
          </a:p>
        </p:txBody>
      </p:sp>
    </p:spTree>
    <p:extLst>
      <p:ext uri="{BB962C8B-B14F-4D97-AF65-F5344CB8AC3E}">
        <p14:creationId xmlns:p14="http://schemas.microsoft.com/office/powerpoint/2010/main" val="1528898279"/>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288066"/>
            <a:ext cx="8229600" cy="792162"/>
          </a:xfrm>
        </p:spPr>
        <p:txBody>
          <a:bodyPr/>
          <a:lstStyle/>
          <a:p>
            <a:pPr eaLnBrk="1" hangingPunct="1"/>
            <a:r>
              <a:rPr lang="en-US" altLang="en-US" dirty="0">
                <a:solidFill>
                  <a:schemeClr val="bg2"/>
                </a:solidFill>
              </a:rPr>
              <a:t>Investigation Resources</a:t>
            </a:r>
            <a:endParaRPr lang="en-US" altLang="en-US" sz="2400" dirty="0">
              <a:solidFill>
                <a:schemeClr val="bg2"/>
              </a:solidFill>
            </a:endParaRPr>
          </a:p>
        </p:txBody>
      </p:sp>
      <p:sp>
        <p:nvSpPr>
          <p:cNvPr id="15363" name="Rectangle 3"/>
          <p:cNvSpPr>
            <a:spLocks noGrp="1" noChangeArrowheads="1"/>
          </p:cNvSpPr>
          <p:nvPr>
            <p:ph idx="1"/>
          </p:nvPr>
        </p:nvSpPr>
        <p:spPr>
          <a:xfrm>
            <a:off x="457200" y="832339"/>
            <a:ext cx="8305800" cy="5895032"/>
          </a:xfrm>
        </p:spPr>
        <p:txBody>
          <a:bodyPr>
            <a:normAutofit fontScale="92500" lnSpcReduction="20000"/>
          </a:bodyPr>
          <a:lstStyle/>
          <a:p>
            <a:pPr marL="0" indent="0">
              <a:lnSpc>
                <a:spcPct val="80000"/>
              </a:lnSpc>
              <a:buNone/>
            </a:pPr>
            <a:r>
              <a:rPr lang="en-US" altLang="en-US" dirty="0">
                <a:solidFill>
                  <a:schemeClr val="tx1"/>
                </a:solidFill>
              </a:rPr>
              <a:t>Local resources </a:t>
            </a:r>
          </a:p>
          <a:p>
            <a:pPr lvl="1">
              <a:lnSpc>
                <a:spcPct val="80000"/>
              </a:lnSpc>
            </a:pPr>
            <a:r>
              <a:rPr lang="en-US" altLang="en-US" dirty="0">
                <a:solidFill>
                  <a:schemeClr val="tx1"/>
                </a:solidFill>
              </a:rPr>
              <a:t>Physicians and nurses caring for case-patient(s)</a:t>
            </a:r>
          </a:p>
          <a:p>
            <a:pPr lvl="1">
              <a:lnSpc>
                <a:spcPct val="80000"/>
              </a:lnSpc>
            </a:pPr>
            <a:r>
              <a:rPr lang="en-US" altLang="en-US" dirty="0">
                <a:solidFill>
                  <a:schemeClr val="tx1"/>
                </a:solidFill>
              </a:rPr>
              <a:t>Agricultural and animal health workers, veterinarians, clinical and laboratory experts, support personnel</a:t>
            </a:r>
          </a:p>
          <a:p>
            <a:pPr lvl="1">
              <a:lnSpc>
                <a:spcPct val="80000"/>
              </a:lnSpc>
            </a:pPr>
            <a:r>
              <a:rPr lang="en-US" altLang="en-US" dirty="0">
                <a:solidFill>
                  <a:schemeClr val="tx1"/>
                </a:solidFill>
              </a:rPr>
              <a:t>Local district, city, and provincial public health and veterinary staff</a:t>
            </a:r>
          </a:p>
          <a:p>
            <a:pPr lvl="1">
              <a:lnSpc>
                <a:spcPct val="80000"/>
              </a:lnSpc>
            </a:pPr>
            <a:endParaRPr lang="en-US" altLang="en-US" dirty="0">
              <a:solidFill>
                <a:schemeClr val="tx1"/>
              </a:solidFill>
            </a:endParaRPr>
          </a:p>
          <a:p>
            <a:pPr marL="0" indent="0">
              <a:lnSpc>
                <a:spcPct val="80000"/>
              </a:lnSpc>
              <a:buNone/>
            </a:pPr>
            <a:r>
              <a:rPr lang="en-US" altLang="en-US" dirty="0">
                <a:solidFill>
                  <a:schemeClr val="tx1"/>
                </a:solidFill>
              </a:rPr>
              <a:t>National resources</a:t>
            </a:r>
          </a:p>
          <a:p>
            <a:pPr lvl="1">
              <a:lnSpc>
                <a:spcPct val="80000"/>
              </a:lnSpc>
            </a:pPr>
            <a:r>
              <a:rPr lang="en-US" altLang="en-US" dirty="0">
                <a:solidFill>
                  <a:schemeClr val="tx1"/>
                </a:solidFill>
              </a:rPr>
              <a:t>Ministry of Health and Ministry of Agriculture</a:t>
            </a:r>
          </a:p>
          <a:p>
            <a:pPr lvl="1">
              <a:lnSpc>
                <a:spcPct val="80000"/>
              </a:lnSpc>
            </a:pPr>
            <a:r>
              <a:rPr lang="en-US" altLang="en-US" dirty="0">
                <a:solidFill>
                  <a:schemeClr val="tx1"/>
                </a:solidFill>
              </a:rPr>
              <a:t>Epidemiologists/subject matter experts</a:t>
            </a:r>
          </a:p>
          <a:p>
            <a:pPr lvl="1">
              <a:lnSpc>
                <a:spcPct val="80000"/>
              </a:lnSpc>
            </a:pPr>
            <a:r>
              <a:rPr lang="en-US" altLang="en-US" dirty="0">
                <a:solidFill>
                  <a:schemeClr val="tx1"/>
                </a:solidFill>
              </a:rPr>
              <a:t>Nurse and veterinary consultants</a:t>
            </a:r>
          </a:p>
          <a:p>
            <a:pPr lvl="1">
              <a:lnSpc>
                <a:spcPct val="80000"/>
              </a:lnSpc>
            </a:pPr>
            <a:r>
              <a:rPr lang="en-US" altLang="en-US" dirty="0">
                <a:solidFill>
                  <a:schemeClr val="tx1"/>
                </a:solidFill>
              </a:rPr>
              <a:t>Disease investigation specialists</a:t>
            </a:r>
          </a:p>
          <a:p>
            <a:pPr lvl="1">
              <a:lnSpc>
                <a:spcPct val="80000"/>
              </a:lnSpc>
            </a:pPr>
            <a:r>
              <a:rPr lang="en-US" altLang="en-US" dirty="0">
                <a:solidFill>
                  <a:schemeClr val="tx1"/>
                </a:solidFill>
              </a:rPr>
              <a:t>Animal biologists and wildlife experts</a:t>
            </a:r>
          </a:p>
          <a:p>
            <a:pPr lvl="1">
              <a:lnSpc>
                <a:spcPct val="80000"/>
              </a:lnSpc>
            </a:pPr>
            <a:endParaRPr lang="en-US" altLang="en-US" dirty="0">
              <a:solidFill>
                <a:schemeClr val="tx1"/>
              </a:solidFill>
            </a:endParaRPr>
          </a:p>
          <a:p>
            <a:pPr marL="0" indent="0" eaLnBrk="1" hangingPunct="1">
              <a:lnSpc>
                <a:spcPct val="80000"/>
              </a:lnSpc>
              <a:buNone/>
            </a:pPr>
            <a:r>
              <a:rPr lang="en-US" altLang="en-US" dirty="0">
                <a:solidFill>
                  <a:schemeClr val="tx1"/>
                </a:solidFill>
              </a:rPr>
              <a:t>International and other resources</a:t>
            </a:r>
          </a:p>
          <a:p>
            <a:pPr lvl="1">
              <a:lnSpc>
                <a:spcPct val="80000"/>
              </a:lnSpc>
            </a:pPr>
            <a:r>
              <a:rPr lang="en-US" altLang="en-US" dirty="0">
                <a:solidFill>
                  <a:schemeClr val="tx1"/>
                </a:solidFill>
              </a:rPr>
              <a:t>World Health Organization (WHO) (</a:t>
            </a:r>
            <a:r>
              <a:rPr lang="en-US" altLang="en-US" dirty="0">
                <a:solidFill>
                  <a:schemeClr val="tx1"/>
                </a:solidFill>
                <a:hlinkClick r:id="rId3"/>
              </a:rPr>
              <a:t>www.who.int</a:t>
            </a:r>
            <a:r>
              <a:rPr lang="en-US" altLang="en-US" dirty="0">
                <a:solidFill>
                  <a:schemeClr val="tx1"/>
                </a:solidFill>
              </a:rPr>
              <a:t>)</a:t>
            </a:r>
          </a:p>
          <a:p>
            <a:pPr lvl="1">
              <a:lnSpc>
                <a:spcPct val="80000"/>
              </a:lnSpc>
            </a:pPr>
            <a:r>
              <a:rPr lang="en-US" altLang="en-US" dirty="0">
                <a:solidFill>
                  <a:schemeClr val="tx1"/>
                </a:solidFill>
              </a:rPr>
              <a:t>World Organization of Animal Health (OIE) (</a:t>
            </a:r>
            <a:r>
              <a:rPr lang="en-US" altLang="en-US" dirty="0">
                <a:solidFill>
                  <a:schemeClr val="tx1"/>
                </a:solidFill>
                <a:hlinkClick r:id="rId4"/>
              </a:rPr>
              <a:t>www.oie.int</a:t>
            </a:r>
            <a:r>
              <a:rPr lang="en-US" altLang="en-US" dirty="0">
                <a:solidFill>
                  <a:schemeClr val="tx1"/>
                </a:solidFill>
              </a:rPr>
              <a:t>)</a:t>
            </a:r>
          </a:p>
          <a:p>
            <a:pPr lvl="1">
              <a:lnSpc>
                <a:spcPct val="80000"/>
              </a:lnSpc>
            </a:pPr>
            <a:r>
              <a:rPr lang="en-US" altLang="en-US" dirty="0">
                <a:solidFill>
                  <a:schemeClr val="tx1"/>
                </a:solidFill>
              </a:rPr>
              <a:t>Food and Agriculture Organization of the UN (</a:t>
            </a:r>
            <a:r>
              <a:rPr lang="en-US" altLang="en-US" dirty="0">
                <a:solidFill>
                  <a:schemeClr val="tx1"/>
                </a:solidFill>
                <a:hlinkClick r:id="rId5"/>
              </a:rPr>
              <a:t>www.fao.org</a:t>
            </a:r>
            <a:r>
              <a:rPr lang="en-US" altLang="en-US" dirty="0">
                <a:solidFill>
                  <a:schemeClr val="tx1"/>
                </a:solidFill>
              </a:rPr>
              <a:t>) </a:t>
            </a:r>
          </a:p>
          <a:p>
            <a:pPr lvl="1">
              <a:lnSpc>
                <a:spcPct val="80000"/>
              </a:lnSpc>
            </a:pPr>
            <a:r>
              <a:rPr lang="en-US" altLang="en-US" dirty="0">
                <a:solidFill>
                  <a:schemeClr val="tx1"/>
                </a:solidFill>
              </a:rPr>
              <a:t>Centers for Disease Control and Prevention (</a:t>
            </a:r>
            <a:r>
              <a:rPr lang="en-US" altLang="en-US" dirty="0">
                <a:solidFill>
                  <a:schemeClr val="tx1"/>
                </a:solidFill>
                <a:hlinkClick r:id="rId6"/>
              </a:rPr>
              <a:t>www.cdc.gov</a:t>
            </a:r>
            <a:r>
              <a:rPr lang="en-US" altLang="en-US" dirty="0">
                <a:solidFill>
                  <a:schemeClr val="tx1"/>
                </a:solidFill>
              </a:rPr>
              <a:t>)</a:t>
            </a:r>
          </a:p>
          <a:p>
            <a:pPr lvl="1">
              <a:lnSpc>
                <a:spcPct val="80000"/>
              </a:lnSpc>
            </a:pPr>
            <a:r>
              <a:rPr lang="en-US" altLang="en-US" dirty="0">
                <a:solidFill>
                  <a:schemeClr val="tx1"/>
                </a:solidFill>
              </a:rPr>
              <a:t>USAID Emerging Pandemic Threats Program (</a:t>
            </a:r>
            <a:r>
              <a:rPr lang="en-US" altLang="en-US" dirty="0">
                <a:solidFill>
                  <a:schemeClr val="tx1"/>
                </a:solidFill>
                <a:hlinkClick r:id="rId7"/>
              </a:rPr>
              <a:t>www.usaid.gov/ept2</a:t>
            </a:r>
            <a:r>
              <a:rPr lang="en-US" altLang="en-US" dirty="0">
                <a:solidFill>
                  <a:schemeClr val="tx1"/>
                </a:solidFill>
              </a:rPr>
              <a:t>)</a:t>
            </a:r>
          </a:p>
          <a:p>
            <a:pPr lvl="1">
              <a:lnSpc>
                <a:spcPct val="80000"/>
              </a:lnSpc>
            </a:pPr>
            <a:r>
              <a:rPr lang="en-US" altLang="en-US" dirty="0">
                <a:solidFill>
                  <a:schemeClr val="tx1"/>
                </a:solidFill>
              </a:rPr>
              <a:t>Published scientific articles</a:t>
            </a:r>
          </a:p>
          <a:p>
            <a:pPr lvl="1">
              <a:lnSpc>
                <a:spcPct val="80000"/>
              </a:lnSpc>
            </a:pPr>
            <a:endParaRPr lang="en-US" altLang="en-US" dirty="0">
              <a:solidFill>
                <a:schemeClr val="tx1"/>
              </a:solidFill>
            </a:endParaRPr>
          </a:p>
          <a:p>
            <a:pPr marL="0" indent="0" eaLnBrk="1" hangingPunct="1">
              <a:lnSpc>
                <a:spcPct val="80000"/>
              </a:lnSpc>
              <a:buNone/>
            </a:pPr>
            <a:r>
              <a:rPr lang="en-US" altLang="en-US" dirty="0">
                <a:solidFill>
                  <a:schemeClr val="tx1"/>
                </a:solidFill>
              </a:rPr>
              <a:t>Other </a:t>
            </a:r>
          </a:p>
          <a:p>
            <a:pPr lvl="1">
              <a:lnSpc>
                <a:spcPct val="80000"/>
              </a:lnSpc>
            </a:pPr>
            <a:r>
              <a:rPr lang="en-US" altLang="en-US" dirty="0">
                <a:solidFill>
                  <a:schemeClr val="tx1"/>
                </a:solidFill>
              </a:rPr>
              <a:t>People or agencies to advise on security concerns for an investigation location </a:t>
            </a:r>
          </a:p>
        </p:txBody>
      </p:sp>
    </p:spTree>
    <p:extLst>
      <p:ext uri="{BB962C8B-B14F-4D97-AF65-F5344CB8AC3E}">
        <p14:creationId xmlns:p14="http://schemas.microsoft.com/office/powerpoint/2010/main" val="4029254185"/>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276343"/>
            <a:ext cx="8229600" cy="792162"/>
          </a:xfrm>
        </p:spPr>
        <p:txBody>
          <a:bodyPr>
            <a:normAutofit/>
          </a:bodyPr>
          <a:lstStyle/>
          <a:p>
            <a:r>
              <a:rPr lang="en-US" altLang="en-US" dirty="0">
                <a:solidFill>
                  <a:schemeClr val="bg2"/>
                </a:solidFill>
              </a:rPr>
              <a:t>Items to take with you during an investigation</a:t>
            </a:r>
          </a:p>
        </p:txBody>
      </p:sp>
      <p:sp>
        <p:nvSpPr>
          <p:cNvPr id="3" name="Content Placeholder 2"/>
          <p:cNvSpPr>
            <a:spLocks noGrp="1"/>
          </p:cNvSpPr>
          <p:nvPr>
            <p:ph idx="1"/>
          </p:nvPr>
        </p:nvSpPr>
        <p:spPr>
          <a:xfrm>
            <a:off x="457200" y="955432"/>
            <a:ext cx="8465574" cy="5578103"/>
          </a:xfrm>
        </p:spPr>
        <p:txBody>
          <a:bodyPr>
            <a:normAutofit/>
          </a:bodyPr>
          <a:lstStyle/>
          <a:p>
            <a:pPr marL="0" indent="0">
              <a:buNone/>
            </a:pPr>
            <a:r>
              <a:rPr lang="en-US" altLang="en-US" dirty="0">
                <a:solidFill>
                  <a:schemeClr val="tx1"/>
                </a:solidFill>
              </a:rPr>
              <a:t> </a:t>
            </a:r>
          </a:p>
          <a:p>
            <a:pPr marL="0" indent="0">
              <a:buNone/>
            </a:pPr>
            <a:r>
              <a:rPr lang="en-US" altLang="en-US" sz="2000" dirty="0">
                <a:solidFill>
                  <a:schemeClr val="tx1"/>
                </a:solidFill>
              </a:rPr>
              <a:t>Proof of employment</a:t>
            </a:r>
          </a:p>
          <a:p>
            <a:endParaRPr lang="en-US" altLang="en-US" sz="2000" dirty="0">
              <a:solidFill>
                <a:schemeClr val="tx1"/>
              </a:solidFill>
            </a:endParaRPr>
          </a:p>
          <a:p>
            <a:pPr marL="0" indent="0">
              <a:buNone/>
            </a:pPr>
            <a:r>
              <a:rPr lang="en-US" altLang="en-US" sz="2000" dirty="0">
                <a:solidFill>
                  <a:schemeClr val="tx1"/>
                </a:solidFill>
              </a:rPr>
              <a:t>Information on cases already gathered</a:t>
            </a:r>
          </a:p>
          <a:p>
            <a:endParaRPr lang="en-US" altLang="en-US" sz="2000" dirty="0">
              <a:solidFill>
                <a:schemeClr val="tx1"/>
              </a:solidFill>
            </a:endParaRPr>
          </a:p>
          <a:p>
            <a:pPr marL="0" indent="0">
              <a:buNone/>
            </a:pPr>
            <a:r>
              <a:rPr lang="en-US" altLang="en-US" sz="2000" dirty="0">
                <a:solidFill>
                  <a:schemeClr val="tx1"/>
                </a:solidFill>
              </a:rPr>
              <a:t>List of important contacts or resources</a:t>
            </a:r>
          </a:p>
          <a:p>
            <a:pPr lvl="1"/>
            <a:r>
              <a:rPr lang="en-US" altLang="en-US" sz="1800" dirty="0">
                <a:solidFill>
                  <a:schemeClr val="tx1"/>
                </a:solidFill>
              </a:rPr>
              <a:t>Local contacts as well as contacts from home agency</a:t>
            </a:r>
          </a:p>
          <a:p>
            <a:pPr lvl="1"/>
            <a:r>
              <a:rPr lang="en-US" altLang="en-US" sz="1800" dirty="0">
                <a:solidFill>
                  <a:schemeClr val="tx1"/>
                </a:solidFill>
              </a:rPr>
              <a:t>Multi-sectoral contact information</a:t>
            </a:r>
          </a:p>
          <a:p>
            <a:pPr lvl="1"/>
            <a:endParaRPr lang="en-US" altLang="en-US" sz="1800" dirty="0">
              <a:solidFill>
                <a:schemeClr val="tx1"/>
              </a:solidFill>
            </a:endParaRPr>
          </a:p>
          <a:p>
            <a:pPr marL="0" indent="0">
              <a:buNone/>
            </a:pPr>
            <a:r>
              <a:rPr lang="en-US" altLang="en-US" sz="2000" dirty="0">
                <a:solidFill>
                  <a:schemeClr val="tx1"/>
                </a:solidFill>
              </a:rPr>
              <a:t>Manuals or Standard Operating Procedures (SOPs)</a:t>
            </a:r>
            <a:endParaRPr lang="en-US" altLang="en-US" sz="2000" dirty="0">
              <a:solidFill>
                <a:srgbClr val="FF0000"/>
              </a:solidFill>
            </a:endParaRPr>
          </a:p>
          <a:p>
            <a:pPr lvl="1"/>
            <a:r>
              <a:rPr lang="en-US" altLang="en-US" sz="1800" dirty="0">
                <a:solidFill>
                  <a:schemeClr val="tx1"/>
                </a:solidFill>
              </a:rPr>
              <a:t>Case management </a:t>
            </a:r>
            <a:endParaRPr lang="en-US" altLang="en-US" sz="1800" dirty="0">
              <a:solidFill>
                <a:srgbClr val="FF0000"/>
              </a:solidFill>
            </a:endParaRPr>
          </a:p>
          <a:p>
            <a:pPr lvl="1"/>
            <a:r>
              <a:rPr lang="en-US" altLang="en-US" sz="1800" dirty="0">
                <a:solidFill>
                  <a:schemeClr val="tx1"/>
                </a:solidFill>
              </a:rPr>
              <a:t>Epidemiologic investigation (investigation questionnaires)</a:t>
            </a:r>
          </a:p>
          <a:p>
            <a:pPr lvl="1"/>
            <a:r>
              <a:rPr lang="en-US" altLang="en-US" sz="1800" dirty="0">
                <a:solidFill>
                  <a:schemeClr val="tx1"/>
                </a:solidFill>
              </a:rPr>
              <a:t>Specimen collection and transport procedures</a:t>
            </a:r>
          </a:p>
          <a:p>
            <a:pPr lvl="1"/>
            <a:endParaRPr lang="en-US" altLang="en-US" sz="1800" dirty="0">
              <a:solidFill>
                <a:schemeClr val="tx1"/>
              </a:solidFill>
            </a:endParaRPr>
          </a:p>
          <a:p>
            <a:pPr marL="0" indent="0">
              <a:buNone/>
            </a:pPr>
            <a:r>
              <a:rPr lang="en-US" altLang="en-US" sz="2000" dirty="0">
                <a:solidFill>
                  <a:schemeClr val="tx1"/>
                </a:solidFill>
              </a:rPr>
              <a:t>Local currency</a:t>
            </a:r>
          </a:p>
          <a:p>
            <a:endParaRPr lang="en-US" altLang="en-US" sz="2000" dirty="0">
              <a:solidFill>
                <a:schemeClr val="tx1"/>
              </a:solidFill>
            </a:endParaRPr>
          </a:p>
          <a:p>
            <a:endParaRPr lang="en-US" sz="2000" dirty="0">
              <a:solidFill>
                <a:schemeClr val="tx1"/>
              </a:solidFill>
            </a:endParaRPr>
          </a:p>
        </p:txBody>
      </p:sp>
    </p:spTree>
    <p:extLst>
      <p:ext uri="{BB962C8B-B14F-4D97-AF65-F5344CB8AC3E}">
        <p14:creationId xmlns:p14="http://schemas.microsoft.com/office/powerpoint/2010/main" val="413092790"/>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76343"/>
            <a:ext cx="8229600" cy="792162"/>
          </a:xfrm>
        </p:spPr>
        <p:txBody>
          <a:bodyPr/>
          <a:lstStyle/>
          <a:p>
            <a:pPr eaLnBrk="1" hangingPunct="1"/>
            <a:r>
              <a:rPr lang="en-US" altLang="en-US" dirty="0">
                <a:solidFill>
                  <a:schemeClr val="tx2"/>
                </a:solidFill>
              </a:rPr>
              <a:t>Supplies</a:t>
            </a:r>
          </a:p>
        </p:txBody>
      </p:sp>
      <p:sp>
        <p:nvSpPr>
          <p:cNvPr id="18435" name="Rectangle 3"/>
          <p:cNvSpPr>
            <a:spLocks noGrp="1" noChangeArrowheads="1"/>
          </p:cNvSpPr>
          <p:nvPr>
            <p:ph idx="1"/>
          </p:nvPr>
        </p:nvSpPr>
        <p:spPr>
          <a:xfrm>
            <a:off x="152400" y="838200"/>
            <a:ext cx="8763000" cy="5943600"/>
          </a:xfrm>
        </p:spPr>
        <p:txBody>
          <a:bodyPr>
            <a:normAutofit lnSpcReduction="10000"/>
          </a:bodyPr>
          <a:lstStyle/>
          <a:p>
            <a:pPr marL="0" indent="0" eaLnBrk="1" hangingPunct="1">
              <a:lnSpc>
                <a:spcPct val="70000"/>
              </a:lnSpc>
              <a:buNone/>
            </a:pPr>
            <a:r>
              <a:rPr lang="en-US" altLang="en-US" dirty="0">
                <a:solidFill>
                  <a:schemeClr val="tx1"/>
                </a:solidFill>
              </a:rPr>
              <a:t>Epidemiological</a:t>
            </a:r>
          </a:p>
          <a:p>
            <a:pPr lvl="1">
              <a:lnSpc>
                <a:spcPct val="70000"/>
              </a:lnSpc>
            </a:pPr>
            <a:r>
              <a:rPr lang="en-US" altLang="en-US" i="1" dirty="0">
                <a:solidFill>
                  <a:schemeClr val="tx1"/>
                </a:solidFill>
              </a:rPr>
              <a:t>Case definitions, reporting forms, questionnaires, databases</a:t>
            </a:r>
            <a:endParaRPr lang="en-US" altLang="en-US" i="1" dirty="0">
              <a:solidFill>
                <a:srgbClr val="FF0000"/>
              </a:solidFill>
            </a:endParaRPr>
          </a:p>
          <a:p>
            <a:pPr lvl="1" eaLnBrk="1" hangingPunct="1">
              <a:lnSpc>
                <a:spcPct val="70000"/>
              </a:lnSpc>
              <a:buFontTx/>
              <a:buNone/>
            </a:pPr>
            <a:endParaRPr lang="en-US" altLang="en-US" i="1" dirty="0">
              <a:solidFill>
                <a:schemeClr val="tx1"/>
              </a:solidFill>
            </a:endParaRPr>
          </a:p>
          <a:p>
            <a:pPr marL="0" indent="0" eaLnBrk="1" hangingPunct="1">
              <a:lnSpc>
                <a:spcPct val="70000"/>
              </a:lnSpc>
              <a:buNone/>
            </a:pPr>
            <a:r>
              <a:rPr lang="en-US" altLang="en-US" dirty="0">
                <a:solidFill>
                  <a:schemeClr val="tx1"/>
                </a:solidFill>
              </a:rPr>
              <a:t>Medical</a:t>
            </a:r>
          </a:p>
          <a:p>
            <a:pPr lvl="1">
              <a:lnSpc>
                <a:spcPct val="70000"/>
              </a:lnSpc>
            </a:pPr>
            <a:r>
              <a:rPr lang="en-US" altLang="en-US" i="1" dirty="0">
                <a:solidFill>
                  <a:schemeClr val="tx1"/>
                </a:solidFill>
              </a:rPr>
              <a:t>Antiviral medications, exam equipment (e.g. stethoscope) </a:t>
            </a:r>
          </a:p>
          <a:p>
            <a:pPr marL="0" indent="0" eaLnBrk="1" hangingPunct="1">
              <a:lnSpc>
                <a:spcPct val="70000"/>
              </a:lnSpc>
              <a:buNone/>
            </a:pPr>
            <a:endParaRPr lang="en-US" altLang="en-US" dirty="0">
              <a:solidFill>
                <a:schemeClr val="tx1"/>
              </a:solidFill>
            </a:endParaRPr>
          </a:p>
          <a:p>
            <a:pPr marL="0" indent="0" eaLnBrk="1" hangingPunct="1">
              <a:lnSpc>
                <a:spcPct val="70000"/>
              </a:lnSpc>
              <a:buNone/>
            </a:pPr>
            <a:endParaRPr lang="en-US" altLang="en-US" dirty="0">
              <a:solidFill>
                <a:schemeClr val="tx1"/>
              </a:solidFill>
            </a:endParaRPr>
          </a:p>
          <a:p>
            <a:pPr marL="0" indent="0" eaLnBrk="1" hangingPunct="1">
              <a:lnSpc>
                <a:spcPct val="70000"/>
              </a:lnSpc>
              <a:buNone/>
            </a:pPr>
            <a:endParaRPr lang="en-US" altLang="en-US" dirty="0">
              <a:solidFill>
                <a:schemeClr val="tx1"/>
              </a:solidFill>
            </a:endParaRPr>
          </a:p>
          <a:p>
            <a:pPr marL="0" indent="0" eaLnBrk="1" hangingPunct="1">
              <a:lnSpc>
                <a:spcPct val="70000"/>
              </a:lnSpc>
              <a:buNone/>
            </a:pPr>
            <a:endParaRPr lang="en-US" altLang="en-US" dirty="0">
              <a:solidFill>
                <a:schemeClr val="tx1"/>
              </a:solidFill>
            </a:endParaRPr>
          </a:p>
          <a:p>
            <a:pPr marL="0" indent="0" eaLnBrk="1" hangingPunct="1">
              <a:lnSpc>
                <a:spcPct val="70000"/>
              </a:lnSpc>
              <a:buNone/>
            </a:pPr>
            <a:r>
              <a:rPr lang="en-US" altLang="en-US" dirty="0">
                <a:solidFill>
                  <a:schemeClr val="tx1"/>
                </a:solidFill>
              </a:rPr>
              <a:t>Laboratory</a:t>
            </a:r>
          </a:p>
          <a:p>
            <a:pPr lvl="1">
              <a:lnSpc>
                <a:spcPct val="70000"/>
              </a:lnSpc>
            </a:pPr>
            <a:r>
              <a:rPr lang="en-US" altLang="en-US" i="1" dirty="0">
                <a:solidFill>
                  <a:schemeClr val="tx1"/>
                </a:solidFill>
              </a:rPr>
              <a:t>Specimen collection materials, transportation containers, labels, viral transport media</a:t>
            </a:r>
          </a:p>
          <a:p>
            <a:pPr lvl="1" eaLnBrk="1" hangingPunct="1">
              <a:lnSpc>
                <a:spcPct val="70000"/>
              </a:lnSpc>
              <a:buFontTx/>
              <a:buNone/>
            </a:pPr>
            <a:endParaRPr lang="en-US" altLang="en-US" i="1" dirty="0">
              <a:solidFill>
                <a:schemeClr val="tx1"/>
              </a:solidFill>
            </a:endParaRPr>
          </a:p>
          <a:p>
            <a:pPr marL="0" indent="0" eaLnBrk="1" hangingPunct="1">
              <a:lnSpc>
                <a:spcPct val="70000"/>
              </a:lnSpc>
              <a:buNone/>
            </a:pPr>
            <a:endParaRPr lang="en-US" altLang="en-US" dirty="0">
              <a:solidFill>
                <a:schemeClr val="tx1"/>
              </a:solidFill>
            </a:endParaRPr>
          </a:p>
          <a:p>
            <a:pPr marL="0" indent="0" eaLnBrk="1" hangingPunct="1">
              <a:lnSpc>
                <a:spcPct val="70000"/>
              </a:lnSpc>
              <a:buNone/>
            </a:pPr>
            <a:r>
              <a:rPr lang="en-US" altLang="en-US" dirty="0">
                <a:solidFill>
                  <a:schemeClr val="tx1"/>
                </a:solidFill>
              </a:rPr>
              <a:t>Personal Protective Equipment (PPE)</a:t>
            </a:r>
            <a:endParaRPr lang="en-US" altLang="en-US" sz="2800" dirty="0">
              <a:solidFill>
                <a:schemeClr val="tx1"/>
              </a:solidFill>
            </a:endParaRPr>
          </a:p>
          <a:p>
            <a:pPr lvl="1">
              <a:lnSpc>
                <a:spcPct val="70000"/>
              </a:lnSpc>
            </a:pPr>
            <a:r>
              <a:rPr lang="en-US" altLang="en-US" i="1" dirty="0">
                <a:solidFill>
                  <a:schemeClr val="tx1"/>
                </a:solidFill>
              </a:rPr>
              <a:t>Respirators, gloves, gown, goggles</a:t>
            </a:r>
          </a:p>
          <a:p>
            <a:pPr lvl="1">
              <a:lnSpc>
                <a:spcPct val="70000"/>
              </a:lnSpc>
            </a:pPr>
            <a:r>
              <a:rPr lang="en-US" altLang="en-US" i="1" dirty="0">
                <a:solidFill>
                  <a:schemeClr val="tx1"/>
                </a:solidFill>
              </a:rPr>
              <a:t>Be prepared with PPE for human cases </a:t>
            </a:r>
          </a:p>
          <a:p>
            <a:pPr lvl="1" eaLnBrk="1" hangingPunct="1">
              <a:lnSpc>
                <a:spcPct val="70000"/>
              </a:lnSpc>
              <a:buFontTx/>
              <a:buNone/>
            </a:pPr>
            <a:endParaRPr lang="en-US" altLang="en-US" sz="1800" i="1" dirty="0">
              <a:solidFill>
                <a:schemeClr val="tx1"/>
              </a:solidFill>
            </a:endParaRPr>
          </a:p>
          <a:p>
            <a:pPr marL="0" indent="0" eaLnBrk="1" hangingPunct="1">
              <a:lnSpc>
                <a:spcPct val="70000"/>
              </a:lnSpc>
              <a:buNone/>
            </a:pPr>
            <a:endParaRPr lang="en-US" altLang="en-US" dirty="0">
              <a:solidFill>
                <a:schemeClr val="tx1"/>
              </a:solidFill>
            </a:endParaRPr>
          </a:p>
          <a:p>
            <a:pPr marL="0" indent="0" eaLnBrk="1" hangingPunct="1">
              <a:lnSpc>
                <a:spcPct val="70000"/>
              </a:lnSpc>
              <a:buNone/>
            </a:pPr>
            <a:r>
              <a:rPr lang="en-US" altLang="en-US" dirty="0">
                <a:solidFill>
                  <a:schemeClr val="tx1"/>
                </a:solidFill>
              </a:rPr>
              <a:t>Decontamination</a:t>
            </a:r>
          </a:p>
          <a:p>
            <a:pPr lvl="1">
              <a:lnSpc>
                <a:spcPct val="70000"/>
              </a:lnSpc>
            </a:pPr>
            <a:r>
              <a:rPr lang="en-US" altLang="en-US" i="1" dirty="0">
                <a:solidFill>
                  <a:schemeClr val="tx1"/>
                </a:solidFill>
              </a:rPr>
              <a:t>Solution for homes, hospital rooms, farms, etc.</a:t>
            </a:r>
          </a:p>
          <a:p>
            <a:pPr eaLnBrk="1" hangingPunct="1">
              <a:lnSpc>
                <a:spcPct val="70000"/>
              </a:lnSpc>
            </a:pPr>
            <a:endParaRPr lang="en-US" altLang="en-US" sz="2000" dirty="0">
              <a:solidFill>
                <a:schemeClr val="tx1"/>
              </a:solidFill>
            </a:endParaRPr>
          </a:p>
        </p:txBody>
      </p:sp>
      <p:sp>
        <p:nvSpPr>
          <p:cNvPr id="4" name="TextBox 3"/>
          <p:cNvSpPr txBox="1"/>
          <p:nvPr/>
        </p:nvSpPr>
        <p:spPr>
          <a:xfrm>
            <a:off x="5786193" y="4366603"/>
            <a:ext cx="3128977" cy="1200329"/>
          </a:xfrm>
          <a:prstGeom prst="rect">
            <a:avLst/>
          </a:prstGeom>
          <a:noFill/>
          <a:ln w="38100">
            <a:solidFill>
              <a:srgbClr val="0070C0"/>
            </a:solidFill>
            <a:prstDash val="dash"/>
          </a:ln>
        </p:spPr>
        <p:txBody>
          <a:bodyPr wrap="square" rtlCol="0">
            <a:spAutoFit/>
          </a:bodyPr>
          <a:lstStyle/>
          <a:p>
            <a:r>
              <a:rPr lang="en-US" dirty="0">
                <a:latin typeface="Arial" panose="020B0604020202020204" pitchFamily="34" charset="0"/>
                <a:cs typeface="Arial" panose="020B0604020202020204" pitchFamily="34" charset="0"/>
              </a:rPr>
              <a:t>More details:</a:t>
            </a:r>
          </a:p>
          <a:p>
            <a:r>
              <a:rPr lang="en-US" b="1" dirty="0">
                <a:latin typeface="Arial" panose="020B0604020202020204" pitchFamily="34" charset="0"/>
                <a:cs typeface="Arial" panose="020B0604020202020204" pitchFamily="34" charset="0"/>
              </a:rPr>
              <a:t>Clinical Module 6: </a:t>
            </a:r>
            <a:r>
              <a:rPr lang="en-US" dirty="0">
                <a:latin typeface="Arial" panose="020B0604020202020204" pitchFamily="34" charset="0"/>
                <a:cs typeface="Arial" panose="020B0604020202020204" pitchFamily="34" charset="0"/>
              </a:rPr>
              <a:t>Infection prevention and control preparedness</a:t>
            </a:r>
          </a:p>
        </p:txBody>
      </p:sp>
      <p:sp>
        <p:nvSpPr>
          <p:cNvPr id="8" name="TextBox 7"/>
          <p:cNvSpPr txBox="1"/>
          <p:nvPr/>
        </p:nvSpPr>
        <p:spPr>
          <a:xfrm>
            <a:off x="5405868" y="2577466"/>
            <a:ext cx="3509302" cy="923330"/>
          </a:xfrm>
          <a:prstGeom prst="rect">
            <a:avLst/>
          </a:prstGeom>
          <a:noFill/>
          <a:ln w="38100">
            <a:solidFill>
              <a:srgbClr val="0070C0"/>
            </a:solidFill>
            <a:prstDash val="dash"/>
          </a:ln>
        </p:spPr>
        <p:txBody>
          <a:bodyPr wrap="square" rtlCol="0">
            <a:spAutoFit/>
          </a:bodyPr>
          <a:lstStyle/>
          <a:p>
            <a:r>
              <a:rPr lang="en-US" dirty="0">
                <a:latin typeface="Arial" panose="020B0604020202020204" pitchFamily="34" charset="0"/>
                <a:cs typeface="Arial" panose="020B0604020202020204" pitchFamily="34" charset="0"/>
              </a:rPr>
              <a:t>More details:</a:t>
            </a:r>
          </a:p>
          <a:p>
            <a:r>
              <a:rPr lang="en-US" b="1" dirty="0">
                <a:latin typeface="Arial" panose="020B0604020202020204" pitchFamily="34" charset="0"/>
                <a:cs typeface="Arial" panose="020B0604020202020204" pitchFamily="34" charset="0"/>
              </a:rPr>
              <a:t>Lab Module 1: </a:t>
            </a:r>
            <a:r>
              <a:rPr lang="en-US" dirty="0">
                <a:latin typeface="Arial" panose="020B0604020202020204" pitchFamily="34" charset="0"/>
                <a:cs typeface="Arial" panose="020B0604020202020204" pitchFamily="34" charset="0"/>
              </a:rPr>
              <a:t>Sample collection, transport, and storage</a:t>
            </a:r>
          </a:p>
        </p:txBody>
      </p:sp>
    </p:spTree>
    <p:extLst>
      <p:ext uri="{BB962C8B-B14F-4D97-AF65-F5344CB8AC3E}">
        <p14:creationId xmlns:p14="http://schemas.microsoft.com/office/powerpoint/2010/main" val="2642073482"/>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323235"/>
            <a:ext cx="8229600" cy="792162"/>
          </a:xfrm>
        </p:spPr>
        <p:txBody>
          <a:bodyPr/>
          <a:lstStyle/>
          <a:p>
            <a:pPr eaLnBrk="1" hangingPunct="1"/>
            <a:r>
              <a:rPr lang="en-US" altLang="en-US" dirty="0">
                <a:solidFill>
                  <a:schemeClr val="tx2"/>
                </a:solidFill>
              </a:rPr>
              <a:t>Supplies</a:t>
            </a:r>
          </a:p>
        </p:txBody>
      </p:sp>
      <p:sp>
        <p:nvSpPr>
          <p:cNvPr id="19459" name="Rectangle 3"/>
          <p:cNvSpPr>
            <a:spLocks noGrp="1" noChangeArrowheads="1"/>
          </p:cNvSpPr>
          <p:nvPr>
            <p:ph idx="1"/>
          </p:nvPr>
        </p:nvSpPr>
        <p:spPr>
          <a:xfrm>
            <a:off x="457200" y="781050"/>
            <a:ext cx="8305800" cy="5848350"/>
          </a:xfrm>
        </p:spPr>
        <p:txBody>
          <a:bodyPr>
            <a:normAutofit fontScale="92500" lnSpcReduction="10000"/>
          </a:bodyPr>
          <a:lstStyle/>
          <a:p>
            <a:pPr marL="0" indent="0" eaLnBrk="1" hangingPunct="1">
              <a:lnSpc>
                <a:spcPct val="90000"/>
              </a:lnSpc>
              <a:buNone/>
            </a:pPr>
            <a:r>
              <a:rPr lang="en-US" altLang="en-US" dirty="0">
                <a:solidFill>
                  <a:schemeClr val="tx1"/>
                </a:solidFill>
              </a:rPr>
              <a:t>Electronic equipment</a:t>
            </a:r>
          </a:p>
          <a:p>
            <a:pPr lvl="1" eaLnBrk="1" hangingPunct="1">
              <a:lnSpc>
                <a:spcPct val="90000"/>
              </a:lnSpc>
            </a:pPr>
            <a:r>
              <a:rPr lang="en-US" altLang="en-US" sz="2200" dirty="0">
                <a:solidFill>
                  <a:schemeClr val="tx1"/>
                </a:solidFill>
              </a:rPr>
              <a:t>Cell phone</a:t>
            </a:r>
          </a:p>
          <a:p>
            <a:pPr lvl="1" eaLnBrk="1" hangingPunct="1">
              <a:lnSpc>
                <a:spcPct val="90000"/>
              </a:lnSpc>
            </a:pPr>
            <a:r>
              <a:rPr lang="en-US" altLang="en-US" sz="2200" dirty="0">
                <a:solidFill>
                  <a:schemeClr val="tx1"/>
                </a:solidFill>
              </a:rPr>
              <a:t>GPS Unit</a:t>
            </a:r>
          </a:p>
          <a:p>
            <a:pPr lvl="1" eaLnBrk="1" hangingPunct="1">
              <a:lnSpc>
                <a:spcPct val="90000"/>
              </a:lnSpc>
            </a:pPr>
            <a:r>
              <a:rPr lang="en-US" altLang="en-US" sz="2200" dirty="0">
                <a:solidFill>
                  <a:schemeClr val="tx1"/>
                </a:solidFill>
              </a:rPr>
              <a:t>Laptop (with “software for analyses”)</a:t>
            </a:r>
          </a:p>
          <a:p>
            <a:pPr lvl="1" eaLnBrk="1" hangingPunct="1">
              <a:lnSpc>
                <a:spcPct val="90000"/>
              </a:lnSpc>
            </a:pPr>
            <a:r>
              <a:rPr lang="en-US" altLang="en-US" sz="2200" dirty="0">
                <a:solidFill>
                  <a:schemeClr val="tx1"/>
                </a:solidFill>
              </a:rPr>
              <a:t>Electrical adapters</a:t>
            </a:r>
          </a:p>
          <a:p>
            <a:pPr lvl="1" eaLnBrk="1" hangingPunct="1">
              <a:lnSpc>
                <a:spcPct val="90000"/>
              </a:lnSpc>
            </a:pPr>
            <a:r>
              <a:rPr lang="en-US" altLang="en-US" sz="2200" dirty="0">
                <a:solidFill>
                  <a:schemeClr val="tx1"/>
                </a:solidFill>
              </a:rPr>
              <a:t>Camera</a:t>
            </a:r>
          </a:p>
          <a:p>
            <a:pPr lvl="1" eaLnBrk="1" hangingPunct="1">
              <a:lnSpc>
                <a:spcPct val="90000"/>
              </a:lnSpc>
            </a:pPr>
            <a:r>
              <a:rPr lang="en-US" altLang="en-US" sz="2200" dirty="0">
                <a:solidFill>
                  <a:schemeClr val="tx1"/>
                </a:solidFill>
              </a:rPr>
              <a:t>Extra batteries or a way to re-charge batteries in the field</a:t>
            </a:r>
          </a:p>
          <a:p>
            <a:pPr lvl="1" eaLnBrk="1" hangingPunct="1">
              <a:lnSpc>
                <a:spcPct val="90000"/>
              </a:lnSpc>
            </a:pPr>
            <a:endParaRPr lang="en-US" altLang="en-US" sz="3600" dirty="0">
              <a:solidFill>
                <a:schemeClr val="tx1"/>
              </a:solidFill>
            </a:endParaRPr>
          </a:p>
          <a:p>
            <a:pPr marL="0" indent="0" eaLnBrk="1" hangingPunct="1">
              <a:lnSpc>
                <a:spcPct val="90000"/>
              </a:lnSpc>
              <a:buNone/>
            </a:pPr>
            <a:r>
              <a:rPr lang="en-US" altLang="en-US" dirty="0">
                <a:solidFill>
                  <a:schemeClr val="tx1"/>
                </a:solidFill>
              </a:rPr>
              <a:t>Educational materials</a:t>
            </a:r>
          </a:p>
          <a:p>
            <a:pPr lvl="1" eaLnBrk="1" hangingPunct="1">
              <a:lnSpc>
                <a:spcPct val="90000"/>
              </a:lnSpc>
            </a:pPr>
            <a:r>
              <a:rPr lang="en-US" altLang="en-US" sz="2200" dirty="0">
                <a:solidFill>
                  <a:schemeClr val="tx1"/>
                </a:solidFill>
              </a:rPr>
              <a:t>Current brochures and posters for the novel virus</a:t>
            </a:r>
          </a:p>
          <a:p>
            <a:pPr lvl="1" eaLnBrk="1" hangingPunct="1">
              <a:lnSpc>
                <a:spcPct val="90000"/>
              </a:lnSpc>
            </a:pPr>
            <a:r>
              <a:rPr lang="en-US" altLang="en-US" sz="2200" dirty="0">
                <a:solidFill>
                  <a:schemeClr val="tx1"/>
                </a:solidFill>
              </a:rPr>
              <a:t>Simple and culturally appropriate messages</a:t>
            </a:r>
          </a:p>
          <a:p>
            <a:pPr lvl="1" eaLnBrk="1" hangingPunct="1">
              <a:lnSpc>
                <a:spcPct val="90000"/>
              </a:lnSpc>
            </a:pPr>
            <a:r>
              <a:rPr lang="en-US" altLang="en-US" sz="2200" dirty="0">
                <a:solidFill>
                  <a:schemeClr val="tx1"/>
                </a:solidFill>
              </a:rPr>
              <a:t>Guidelines for contacts, family members, and healthcare workers</a:t>
            </a:r>
          </a:p>
          <a:p>
            <a:pPr lvl="1" eaLnBrk="1" hangingPunct="1">
              <a:lnSpc>
                <a:spcPct val="90000"/>
              </a:lnSpc>
            </a:pPr>
            <a:r>
              <a:rPr lang="en-US" altLang="en-US" sz="2200" dirty="0">
                <a:solidFill>
                  <a:schemeClr val="tx1"/>
                </a:solidFill>
              </a:rPr>
              <a:t>Guidelines for farmers, animal breeders, etc.</a:t>
            </a:r>
          </a:p>
          <a:p>
            <a:pPr lvl="1" eaLnBrk="1" hangingPunct="1">
              <a:lnSpc>
                <a:spcPct val="90000"/>
              </a:lnSpc>
            </a:pPr>
            <a:r>
              <a:rPr lang="en-US" altLang="en-US" sz="2200" dirty="0">
                <a:solidFill>
                  <a:schemeClr val="tx1"/>
                </a:solidFill>
              </a:rPr>
              <a:t>Guidelines for clinical management of human illness</a:t>
            </a:r>
          </a:p>
          <a:p>
            <a:pPr lvl="1" eaLnBrk="1" hangingPunct="1">
              <a:lnSpc>
                <a:spcPct val="90000"/>
              </a:lnSpc>
            </a:pPr>
            <a:r>
              <a:rPr lang="en-US" altLang="en-US" sz="2200" dirty="0">
                <a:solidFill>
                  <a:schemeClr val="tx1"/>
                </a:solidFill>
              </a:rPr>
              <a:t>Guidelines for control of the spread of influenza in animal populations or animal health contact information in case people who work with/have animals need this or ask for this</a:t>
            </a:r>
          </a:p>
          <a:p>
            <a:pPr lvl="1" eaLnBrk="1" hangingPunct="1">
              <a:lnSpc>
                <a:spcPct val="90000"/>
              </a:lnSpc>
            </a:pPr>
            <a:r>
              <a:rPr lang="en-US" altLang="en-US" sz="2200" dirty="0">
                <a:solidFill>
                  <a:schemeClr val="tx1"/>
                </a:solidFill>
              </a:rPr>
              <a:t>Communication materials</a:t>
            </a:r>
          </a:p>
        </p:txBody>
      </p:sp>
    </p:spTree>
    <p:extLst>
      <p:ext uri="{BB962C8B-B14F-4D97-AF65-F5344CB8AC3E}">
        <p14:creationId xmlns:p14="http://schemas.microsoft.com/office/powerpoint/2010/main" val="392027208"/>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Discussion Question</a:t>
            </a:r>
          </a:p>
        </p:txBody>
      </p:sp>
      <p:sp>
        <p:nvSpPr>
          <p:cNvPr id="3" name="Content Placeholder 2"/>
          <p:cNvSpPr>
            <a:spLocks noGrp="1"/>
          </p:cNvSpPr>
          <p:nvPr>
            <p:ph idx="1"/>
          </p:nvPr>
        </p:nvSpPr>
        <p:spPr>
          <a:xfrm>
            <a:off x="467806" y="1675528"/>
            <a:ext cx="8229600" cy="4525963"/>
          </a:xfrm>
        </p:spPr>
        <p:txBody>
          <a:bodyPr>
            <a:normAutofit/>
          </a:bodyPr>
          <a:lstStyle/>
          <a:p>
            <a:pPr marL="0" indent="0">
              <a:buNone/>
            </a:pPr>
            <a:r>
              <a:rPr lang="en-US" dirty="0"/>
              <a:t>Do you already have all needed case investigation supplies and educational materials in place in your location/country?</a:t>
            </a:r>
          </a:p>
          <a:p>
            <a:pPr lvl="1"/>
            <a:r>
              <a:rPr lang="en-US" dirty="0"/>
              <a:t>Guidelines</a:t>
            </a:r>
          </a:p>
          <a:p>
            <a:pPr lvl="1"/>
            <a:r>
              <a:rPr lang="en-US" dirty="0"/>
              <a:t>Standard operating procedures</a:t>
            </a:r>
          </a:p>
          <a:p>
            <a:pPr lvl="1"/>
            <a:r>
              <a:rPr lang="en-US" dirty="0"/>
              <a:t>Etc.</a:t>
            </a:r>
          </a:p>
          <a:p>
            <a:endParaRPr lang="en-US" dirty="0"/>
          </a:p>
          <a:p>
            <a:endParaRPr lang="en-US" dirty="0"/>
          </a:p>
        </p:txBody>
      </p:sp>
      <p:pic>
        <p:nvPicPr>
          <p:cNvPr id="9" name="Picture 8"/>
          <p:cNvPicPr>
            <a:picLocks noChangeAspect="1"/>
          </p:cNvPicPr>
          <p:nvPr/>
        </p:nvPicPr>
        <p:blipFill>
          <a:blip r:embed="rId3"/>
          <a:stretch>
            <a:fillRect/>
          </a:stretch>
        </p:blipFill>
        <p:spPr>
          <a:xfrm>
            <a:off x="84804" y="483753"/>
            <a:ext cx="2422422" cy="1156862"/>
          </a:xfrm>
          <a:prstGeom prst="rect">
            <a:avLst/>
          </a:prstGeom>
        </p:spPr>
      </p:pic>
    </p:spTree>
    <p:extLst>
      <p:ext uri="{BB962C8B-B14F-4D97-AF65-F5344CB8AC3E}">
        <p14:creationId xmlns:p14="http://schemas.microsoft.com/office/powerpoint/2010/main" val="38360542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299789"/>
            <a:ext cx="8229600" cy="792162"/>
          </a:xfrm>
        </p:spPr>
        <p:txBody>
          <a:bodyPr/>
          <a:lstStyle/>
          <a:p>
            <a:pPr eaLnBrk="1" hangingPunct="1"/>
            <a:r>
              <a:rPr lang="en-US" altLang="en-US" dirty="0">
                <a:solidFill>
                  <a:schemeClr val="tx2"/>
                </a:solidFill>
              </a:rPr>
              <a:t>Identify Key Stakeholders</a:t>
            </a:r>
            <a:endParaRPr lang="en-US" altLang="en-US" sz="3600" dirty="0">
              <a:solidFill>
                <a:schemeClr val="tx2"/>
              </a:solidFill>
            </a:endParaRPr>
          </a:p>
        </p:txBody>
      </p:sp>
      <p:sp>
        <p:nvSpPr>
          <p:cNvPr id="20483" name="Rectangle 3"/>
          <p:cNvSpPr>
            <a:spLocks noGrp="1" noChangeArrowheads="1"/>
          </p:cNvSpPr>
          <p:nvPr>
            <p:ph idx="1"/>
          </p:nvPr>
        </p:nvSpPr>
        <p:spPr>
          <a:xfrm>
            <a:off x="164123" y="1143000"/>
            <a:ext cx="5683521" cy="4648201"/>
          </a:xfrm>
        </p:spPr>
        <p:txBody>
          <a:bodyPr>
            <a:normAutofit lnSpcReduction="10000"/>
          </a:bodyPr>
          <a:lstStyle/>
          <a:p>
            <a:pPr eaLnBrk="1" hangingPunct="1">
              <a:lnSpc>
                <a:spcPct val="114000"/>
              </a:lnSpc>
              <a:spcBef>
                <a:spcPct val="0"/>
              </a:spcBef>
            </a:pPr>
            <a:r>
              <a:rPr lang="en-US" altLang="en-US" b="0" dirty="0">
                <a:solidFill>
                  <a:schemeClr val="tx1"/>
                </a:solidFill>
              </a:rPr>
              <a:t>Government officials</a:t>
            </a:r>
          </a:p>
          <a:p>
            <a:pPr eaLnBrk="1" hangingPunct="1">
              <a:lnSpc>
                <a:spcPct val="114000"/>
              </a:lnSpc>
              <a:spcBef>
                <a:spcPct val="0"/>
              </a:spcBef>
            </a:pPr>
            <a:r>
              <a:rPr lang="en-US" altLang="en-US" b="0" dirty="0">
                <a:solidFill>
                  <a:schemeClr val="tx1"/>
                </a:solidFill>
              </a:rPr>
              <a:t>Healthcare personnel</a:t>
            </a:r>
          </a:p>
          <a:p>
            <a:pPr eaLnBrk="1" hangingPunct="1">
              <a:lnSpc>
                <a:spcPct val="114000"/>
              </a:lnSpc>
              <a:spcBef>
                <a:spcPct val="0"/>
              </a:spcBef>
            </a:pPr>
            <a:r>
              <a:rPr lang="en-US" altLang="en-US" b="0" dirty="0">
                <a:solidFill>
                  <a:schemeClr val="tx1"/>
                </a:solidFill>
              </a:rPr>
              <a:t>Community</a:t>
            </a:r>
          </a:p>
          <a:p>
            <a:pPr eaLnBrk="1" hangingPunct="1">
              <a:lnSpc>
                <a:spcPct val="114000"/>
              </a:lnSpc>
              <a:spcBef>
                <a:spcPct val="0"/>
              </a:spcBef>
            </a:pPr>
            <a:r>
              <a:rPr lang="en-US" altLang="en-US" b="0" dirty="0">
                <a:solidFill>
                  <a:schemeClr val="tx1"/>
                </a:solidFill>
              </a:rPr>
              <a:t>Non-governmental organizations</a:t>
            </a:r>
          </a:p>
          <a:p>
            <a:pPr eaLnBrk="1" hangingPunct="1">
              <a:lnSpc>
                <a:spcPct val="114000"/>
              </a:lnSpc>
              <a:spcBef>
                <a:spcPct val="0"/>
              </a:spcBef>
            </a:pPr>
            <a:r>
              <a:rPr lang="en-US" altLang="en-US" b="0" dirty="0">
                <a:solidFill>
                  <a:schemeClr val="tx1"/>
                </a:solidFill>
              </a:rPr>
              <a:t>Laboratory</a:t>
            </a:r>
          </a:p>
          <a:p>
            <a:pPr eaLnBrk="1" hangingPunct="1">
              <a:lnSpc>
                <a:spcPct val="114000"/>
              </a:lnSpc>
              <a:spcBef>
                <a:spcPct val="0"/>
              </a:spcBef>
            </a:pPr>
            <a:r>
              <a:rPr lang="en-US" altLang="en-US" b="0" dirty="0">
                <a:solidFill>
                  <a:schemeClr val="tx1"/>
                </a:solidFill>
              </a:rPr>
              <a:t>Investigation participants</a:t>
            </a:r>
          </a:p>
          <a:p>
            <a:pPr eaLnBrk="1" hangingPunct="1">
              <a:lnSpc>
                <a:spcPct val="114000"/>
              </a:lnSpc>
              <a:spcBef>
                <a:spcPct val="0"/>
              </a:spcBef>
            </a:pPr>
            <a:r>
              <a:rPr lang="en-US" altLang="en-US" b="0" dirty="0">
                <a:solidFill>
                  <a:schemeClr val="tx1"/>
                </a:solidFill>
              </a:rPr>
              <a:t>International partners</a:t>
            </a:r>
          </a:p>
          <a:p>
            <a:pPr>
              <a:lnSpc>
                <a:spcPct val="114000"/>
              </a:lnSpc>
              <a:spcBef>
                <a:spcPct val="0"/>
              </a:spcBef>
            </a:pPr>
            <a:r>
              <a:rPr lang="en-US" altLang="en-US" b="0" dirty="0">
                <a:solidFill>
                  <a:schemeClr val="tx1"/>
                </a:solidFill>
              </a:rPr>
              <a:t>Veterinary health / wildlife authorities</a:t>
            </a:r>
          </a:p>
          <a:p>
            <a:pPr>
              <a:lnSpc>
                <a:spcPct val="114000"/>
              </a:lnSpc>
              <a:spcBef>
                <a:spcPct val="0"/>
              </a:spcBef>
            </a:pPr>
            <a:r>
              <a:rPr lang="en-US" altLang="en-US" b="0" dirty="0">
                <a:solidFill>
                  <a:schemeClr val="tx1"/>
                </a:solidFill>
              </a:rPr>
              <a:t>Animal owners/breeders/handlers</a:t>
            </a:r>
          </a:p>
          <a:p>
            <a:pPr>
              <a:lnSpc>
                <a:spcPct val="114000"/>
              </a:lnSpc>
              <a:spcBef>
                <a:spcPct val="0"/>
              </a:spcBef>
            </a:pPr>
            <a:r>
              <a:rPr lang="en-US" altLang="en-US" b="0" dirty="0">
                <a:solidFill>
                  <a:schemeClr val="tx1"/>
                </a:solidFill>
              </a:rPr>
              <a:t>Farm owners, etc.</a:t>
            </a:r>
          </a:p>
          <a:p>
            <a:pPr>
              <a:lnSpc>
                <a:spcPct val="114000"/>
              </a:lnSpc>
              <a:spcBef>
                <a:spcPct val="0"/>
              </a:spcBef>
            </a:pPr>
            <a:r>
              <a:rPr lang="en-US" altLang="en-US" b="0" dirty="0">
                <a:solidFill>
                  <a:schemeClr val="tx1"/>
                </a:solidFill>
              </a:rPr>
              <a:t>Agriculture officials</a:t>
            </a:r>
          </a:p>
          <a:p>
            <a:pPr eaLnBrk="1" hangingPunct="1">
              <a:lnSpc>
                <a:spcPct val="114000"/>
              </a:lnSpc>
              <a:spcBef>
                <a:spcPct val="0"/>
              </a:spcBef>
            </a:pPr>
            <a:endParaRPr lang="en-US" altLang="en-US" b="0" dirty="0">
              <a:solidFill>
                <a:schemeClr val="tx1"/>
              </a:solidFill>
            </a:endParaRPr>
          </a:p>
        </p:txBody>
      </p:sp>
      <p:pic>
        <p:nvPicPr>
          <p:cNvPr id="20485" name="Picture 4" descr="IMG_257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00888" y="1219199"/>
            <a:ext cx="3262490" cy="2608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6" name="Text Box 5"/>
          <p:cNvSpPr txBox="1">
            <a:spLocks noChangeArrowheads="1"/>
          </p:cNvSpPr>
          <p:nvPr/>
        </p:nvSpPr>
        <p:spPr bwMode="auto">
          <a:xfrm>
            <a:off x="5700888" y="3873239"/>
            <a:ext cx="267092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marL="342900" indent="-342900" eaLnBrk="0" hangingPunct="0">
              <a:defRPr sz="1000" b="1">
                <a:solidFill>
                  <a:schemeClr val="tx1"/>
                </a:solidFill>
                <a:latin typeface="Arial" pitchFamily="34" charset="0"/>
                <a:cs typeface="Arial" pitchFamily="34" charset="0"/>
              </a:defRPr>
            </a:lvl1pPr>
            <a:lvl2pPr marL="742950" indent="-285750" eaLnBrk="0" hangingPunct="0">
              <a:defRPr sz="1000" b="1">
                <a:solidFill>
                  <a:schemeClr val="tx1"/>
                </a:solidFill>
                <a:latin typeface="Arial" pitchFamily="34" charset="0"/>
                <a:cs typeface="Arial" pitchFamily="34" charset="0"/>
              </a:defRPr>
            </a:lvl2pPr>
            <a:lvl3pPr marL="1143000" indent="-228600" eaLnBrk="0" hangingPunct="0">
              <a:defRPr sz="1000" b="1">
                <a:solidFill>
                  <a:schemeClr val="tx1"/>
                </a:solidFill>
                <a:latin typeface="Arial" pitchFamily="34" charset="0"/>
                <a:cs typeface="Arial" pitchFamily="34" charset="0"/>
              </a:defRPr>
            </a:lvl3pPr>
            <a:lvl4pPr marL="1600200" indent="-228600" eaLnBrk="0" hangingPunct="0">
              <a:defRPr sz="1000" b="1">
                <a:solidFill>
                  <a:schemeClr val="tx1"/>
                </a:solidFill>
                <a:latin typeface="Arial" pitchFamily="34" charset="0"/>
                <a:cs typeface="Arial" pitchFamily="34" charset="0"/>
              </a:defRPr>
            </a:lvl4pPr>
            <a:lvl5pPr marL="2057400" indent="-228600" eaLnBrk="0" hangingPunct="0">
              <a:defRPr sz="1000" b="1">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1000" b="1">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1000" b="1">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1000" b="1">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1000" b="1">
                <a:solidFill>
                  <a:schemeClr val="tx1"/>
                </a:solidFill>
                <a:latin typeface="Arial" pitchFamily="34" charset="0"/>
                <a:cs typeface="Arial" pitchFamily="34" charset="0"/>
              </a:defRPr>
            </a:lvl9pPr>
          </a:lstStyle>
          <a:p>
            <a:pPr eaLnBrk="1" hangingPunct="1">
              <a:buFontTx/>
              <a:buNone/>
            </a:pPr>
            <a:r>
              <a:rPr lang="en-US" altLang="en-US" sz="800" dirty="0"/>
              <a:t>Photo: Centers for Disease Control and Prevention</a:t>
            </a:r>
          </a:p>
        </p:txBody>
      </p:sp>
    </p:spTree>
    <p:extLst>
      <p:ext uri="{BB962C8B-B14F-4D97-AF65-F5344CB8AC3E}">
        <p14:creationId xmlns:p14="http://schemas.microsoft.com/office/powerpoint/2010/main" val="3859243832"/>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276343"/>
            <a:ext cx="8229600" cy="792162"/>
          </a:xfrm>
        </p:spPr>
        <p:txBody>
          <a:bodyPr/>
          <a:lstStyle/>
          <a:p>
            <a:pPr eaLnBrk="1" hangingPunct="1"/>
            <a:r>
              <a:rPr lang="en-US" altLang="en-US" dirty="0">
                <a:solidFill>
                  <a:schemeClr val="tx2"/>
                </a:solidFill>
              </a:rPr>
              <a:t>Collaborative Investigation</a:t>
            </a:r>
          </a:p>
        </p:txBody>
      </p:sp>
      <p:sp>
        <p:nvSpPr>
          <p:cNvPr id="22531" name="Rectangle 3"/>
          <p:cNvSpPr>
            <a:spLocks noGrp="1" noChangeArrowheads="1"/>
          </p:cNvSpPr>
          <p:nvPr>
            <p:ph idx="1"/>
          </p:nvPr>
        </p:nvSpPr>
        <p:spPr>
          <a:xfrm>
            <a:off x="457199" y="1143000"/>
            <a:ext cx="8573911" cy="5100638"/>
          </a:xfrm>
        </p:spPr>
        <p:txBody>
          <a:bodyPr>
            <a:normAutofit fontScale="85000" lnSpcReduction="20000"/>
          </a:bodyPr>
          <a:lstStyle/>
          <a:p>
            <a:pPr marL="0" indent="0" eaLnBrk="1" hangingPunct="1">
              <a:buNone/>
            </a:pPr>
            <a:r>
              <a:rPr lang="en-US" altLang="en-US" dirty="0">
                <a:solidFill>
                  <a:schemeClr val="tx1"/>
                </a:solidFill>
              </a:rPr>
              <a:t>Public health investigators should work together with human, animal, and environmental health investigators </a:t>
            </a:r>
          </a:p>
          <a:p>
            <a:pPr lvl="1" eaLnBrk="1" hangingPunct="1"/>
            <a:r>
              <a:rPr lang="en-US" altLang="en-US" dirty="0">
                <a:solidFill>
                  <a:schemeClr val="tx1"/>
                </a:solidFill>
              </a:rPr>
              <a:t>Plan joint visits to affected areas</a:t>
            </a:r>
          </a:p>
          <a:p>
            <a:pPr lvl="1" eaLnBrk="1" hangingPunct="1"/>
            <a:r>
              <a:rPr lang="en-US" altLang="en-US" dirty="0">
                <a:solidFill>
                  <a:schemeClr val="tx1"/>
                </a:solidFill>
              </a:rPr>
              <a:t>Frequent communication </a:t>
            </a:r>
          </a:p>
          <a:p>
            <a:pPr lvl="1" eaLnBrk="1" hangingPunct="1"/>
            <a:endParaRPr lang="en-US" altLang="en-US" dirty="0">
              <a:solidFill>
                <a:schemeClr val="tx1"/>
              </a:solidFill>
            </a:endParaRPr>
          </a:p>
          <a:p>
            <a:pPr lvl="1" eaLnBrk="1" hangingPunct="1"/>
            <a:endParaRPr lang="en-US" altLang="en-US" sz="1600" dirty="0">
              <a:solidFill>
                <a:schemeClr val="tx1"/>
              </a:solidFill>
            </a:endParaRPr>
          </a:p>
          <a:p>
            <a:pPr marL="0" indent="0" eaLnBrk="1" hangingPunct="1">
              <a:buNone/>
            </a:pPr>
            <a:r>
              <a:rPr lang="en-US" altLang="en-US" dirty="0">
                <a:solidFill>
                  <a:schemeClr val="tx1"/>
                </a:solidFill>
              </a:rPr>
              <a:t>Animal health investigators help assess appearance and health of animals and surrounding environment</a:t>
            </a:r>
          </a:p>
          <a:p>
            <a:pPr marL="0" indent="0" eaLnBrk="1" hangingPunct="1">
              <a:buNone/>
            </a:pPr>
            <a:endParaRPr lang="en-US" altLang="en-US" dirty="0">
              <a:solidFill>
                <a:schemeClr val="tx1"/>
              </a:solidFill>
            </a:endParaRPr>
          </a:p>
          <a:p>
            <a:pPr marL="0" indent="0" eaLnBrk="1" hangingPunct="1">
              <a:buNone/>
            </a:pPr>
            <a:r>
              <a:rPr lang="en-US" altLang="en-US" dirty="0">
                <a:solidFill>
                  <a:schemeClr val="tx1"/>
                </a:solidFill>
              </a:rPr>
              <a:t>Ask questions about health of both humans and animals</a:t>
            </a:r>
          </a:p>
          <a:p>
            <a:pPr lvl="1"/>
            <a:r>
              <a:rPr lang="en-US" altLang="en-US" dirty="0">
                <a:solidFill>
                  <a:schemeClr val="tx1"/>
                </a:solidFill>
              </a:rPr>
              <a:t>If animal health arrives first, also ask questions about the health of humans caring for the animals</a:t>
            </a:r>
          </a:p>
          <a:p>
            <a:pPr lvl="1"/>
            <a:r>
              <a:rPr lang="en-US" altLang="en-US" dirty="0">
                <a:solidFill>
                  <a:schemeClr val="tx1"/>
                </a:solidFill>
              </a:rPr>
              <a:t>If human health team arrives first, also ask questions about ill animals in the area</a:t>
            </a:r>
          </a:p>
          <a:p>
            <a:pPr lvl="1"/>
            <a:r>
              <a:rPr lang="en-US" altLang="en-US" dirty="0">
                <a:solidFill>
                  <a:schemeClr val="tx1"/>
                </a:solidFill>
              </a:rPr>
              <a:t>In a situation with a concern for low pathogenic influenza A(H7N9) communications should include the possibility of human illness even if poultry in the area are seemingly healthy</a:t>
            </a:r>
          </a:p>
          <a:p>
            <a:pPr eaLnBrk="1" hangingPunct="1"/>
            <a:endParaRPr lang="en-US" altLang="en-US" sz="1800" dirty="0">
              <a:solidFill>
                <a:schemeClr val="tx1"/>
              </a:solidFill>
            </a:endParaRPr>
          </a:p>
          <a:p>
            <a:pPr marL="0" indent="0" eaLnBrk="1" hangingPunct="1">
              <a:buNone/>
            </a:pPr>
            <a:r>
              <a:rPr lang="en-US" altLang="en-US" dirty="0">
                <a:solidFill>
                  <a:schemeClr val="tx1"/>
                </a:solidFill>
              </a:rPr>
              <a:t>Coordinate and share test results and surveillance data</a:t>
            </a:r>
          </a:p>
        </p:txBody>
      </p:sp>
    </p:spTree>
    <p:extLst>
      <p:ext uri="{BB962C8B-B14F-4D97-AF65-F5344CB8AC3E}">
        <p14:creationId xmlns:p14="http://schemas.microsoft.com/office/powerpoint/2010/main" val="3289666584"/>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idx="1"/>
          </p:nvPr>
        </p:nvSpPr>
        <p:spPr>
          <a:xfrm>
            <a:off x="153989" y="685800"/>
            <a:ext cx="8728754" cy="4648201"/>
          </a:xfrm>
        </p:spPr>
        <p:txBody>
          <a:bodyPr>
            <a:noAutofit/>
          </a:bodyPr>
          <a:lstStyle/>
          <a:p>
            <a:pPr eaLnBrk="1" hangingPunct="1"/>
            <a:r>
              <a:rPr lang="en-US" altLang="en-US" b="0" dirty="0">
                <a:solidFill>
                  <a:schemeClr val="tx1"/>
                </a:solidFill>
              </a:rPr>
              <a:t>Know when and how to prepare for investigations of human cases of novel influenza virus</a:t>
            </a:r>
            <a:endParaRPr lang="en-US" altLang="en-US" b="0" dirty="0">
              <a:solidFill>
                <a:srgbClr val="FF0000"/>
              </a:solidFill>
            </a:endParaRPr>
          </a:p>
          <a:p>
            <a:pPr marL="0" indent="0" eaLnBrk="1" hangingPunct="1">
              <a:buNone/>
            </a:pPr>
            <a:endParaRPr lang="en-US" altLang="en-US" b="0" dirty="0">
              <a:solidFill>
                <a:schemeClr val="tx1"/>
              </a:solidFill>
            </a:endParaRPr>
          </a:p>
          <a:p>
            <a:r>
              <a:rPr lang="en-US" altLang="en-US" b="0" dirty="0">
                <a:solidFill>
                  <a:schemeClr val="tx1"/>
                </a:solidFill>
              </a:rPr>
              <a:t>Understand the objectives of novel influenza virus outbreak investigations</a:t>
            </a:r>
          </a:p>
          <a:p>
            <a:pPr marL="0" indent="0">
              <a:buNone/>
            </a:pPr>
            <a:endParaRPr lang="en-US" altLang="en-US" b="0" dirty="0">
              <a:solidFill>
                <a:schemeClr val="tx1"/>
              </a:solidFill>
            </a:endParaRPr>
          </a:p>
          <a:p>
            <a:r>
              <a:rPr lang="en-US" altLang="en-US" b="0" dirty="0">
                <a:solidFill>
                  <a:schemeClr val="tx1"/>
                </a:solidFill>
              </a:rPr>
              <a:t>Understand the steps and mechanics of novel influenza virus outbreak investigations</a:t>
            </a:r>
          </a:p>
          <a:p>
            <a:pPr marL="0" indent="0">
              <a:buNone/>
            </a:pPr>
            <a:endParaRPr lang="en-US" altLang="en-US" b="0" dirty="0">
              <a:solidFill>
                <a:schemeClr val="tx1"/>
              </a:solidFill>
            </a:endParaRPr>
          </a:p>
          <a:p>
            <a:pPr eaLnBrk="1" hangingPunct="1"/>
            <a:r>
              <a:rPr lang="en-US" altLang="en-US" b="0" dirty="0">
                <a:solidFill>
                  <a:schemeClr val="tx1"/>
                </a:solidFill>
              </a:rPr>
              <a:t>Describe how to analyze data and communicate findings from outbreak investigations</a:t>
            </a:r>
          </a:p>
          <a:p>
            <a:pPr eaLnBrk="1" hangingPunct="1"/>
            <a:endParaRPr lang="en-US" altLang="en-US" b="0" dirty="0">
              <a:solidFill>
                <a:schemeClr val="tx1"/>
              </a:solidFill>
            </a:endParaRPr>
          </a:p>
          <a:p>
            <a:pPr eaLnBrk="1" hangingPunct="1"/>
            <a:r>
              <a:rPr lang="en-US" altLang="en-US" b="0" dirty="0">
                <a:solidFill>
                  <a:schemeClr val="tx1"/>
                </a:solidFill>
              </a:rPr>
              <a:t>Understand the importance of multi-sectoral coordination while doing case investigation</a:t>
            </a:r>
          </a:p>
        </p:txBody>
      </p:sp>
      <p:sp>
        <p:nvSpPr>
          <p:cNvPr id="5" name="Rectangle 2">
            <a:extLst>
              <a:ext uri="{FF2B5EF4-FFF2-40B4-BE49-F238E27FC236}">
                <a16:creationId xmlns="" xmlns:a16="http://schemas.microsoft.com/office/drawing/2014/main" id="{AEA6B913-4417-4BA3-BF33-79D50D8A1043}"/>
              </a:ext>
            </a:extLst>
          </p:cNvPr>
          <p:cNvSpPr txBox="1">
            <a:spLocks noChangeArrowheads="1"/>
          </p:cNvSpPr>
          <p:nvPr/>
        </p:nvSpPr>
        <p:spPr>
          <a:xfrm>
            <a:off x="153988" y="-57131"/>
            <a:ext cx="8543418" cy="567298"/>
          </a:xfrm>
          <a:prstGeom prst="rect">
            <a:avLst/>
          </a:prstGeom>
        </p:spPr>
        <p:txBody>
          <a:bodyPr vert="horz" lIns="91440" tIns="45720" rIns="91440" bIns="45720" rtlCol="0" anchor="b" anchorCtr="0">
            <a:normAutofit/>
          </a:bodyPr>
          <a:lstStyle>
            <a:lvl1pPr algn="l" defTabSz="457200" rtl="0" eaLnBrk="1" latinLnBrk="0" hangingPunct="1">
              <a:lnSpc>
                <a:spcPts val="3000"/>
              </a:lnSpc>
              <a:spcBef>
                <a:spcPct val="0"/>
              </a:spcBef>
              <a:buNone/>
              <a:defRPr sz="2800" b="1" kern="1200" baseline="0">
                <a:solidFill>
                  <a:schemeClr val="tx1"/>
                </a:solidFill>
                <a:effectLst/>
                <a:latin typeface="+mj-lt"/>
                <a:ea typeface="+mj-ea"/>
                <a:cs typeface="Arial"/>
              </a:defRPr>
            </a:lvl1pPr>
          </a:lstStyle>
          <a:p>
            <a:r>
              <a:rPr lang="en-US" dirty="0">
                <a:solidFill>
                  <a:schemeClr val="bg2"/>
                </a:solidFill>
              </a:rPr>
              <a:t>Learning Objectives</a:t>
            </a:r>
          </a:p>
        </p:txBody>
      </p:sp>
    </p:spTree>
    <p:extLst>
      <p:ext uri="{BB962C8B-B14F-4D97-AF65-F5344CB8AC3E}">
        <p14:creationId xmlns:p14="http://schemas.microsoft.com/office/powerpoint/2010/main" val="4235910013"/>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88066"/>
            <a:ext cx="8229600" cy="792162"/>
          </a:xfrm>
        </p:spPr>
        <p:txBody>
          <a:bodyPr/>
          <a:lstStyle/>
          <a:p>
            <a:r>
              <a:rPr lang="en-US" dirty="0">
                <a:solidFill>
                  <a:schemeClr val="tx2"/>
                </a:solidFill>
              </a:rPr>
              <a:t>Gathering Evidence</a:t>
            </a:r>
          </a:p>
        </p:txBody>
      </p:sp>
      <p:sp>
        <p:nvSpPr>
          <p:cNvPr id="5" name="Content Placeholder 4"/>
          <p:cNvSpPr>
            <a:spLocks noGrp="1"/>
          </p:cNvSpPr>
          <p:nvPr>
            <p:ph idx="1"/>
          </p:nvPr>
        </p:nvSpPr>
        <p:spPr>
          <a:xfrm>
            <a:off x="328247" y="1213341"/>
            <a:ext cx="8229600" cy="4648201"/>
          </a:xfrm>
        </p:spPr>
        <p:txBody>
          <a:bodyPr>
            <a:noAutofit/>
          </a:bodyPr>
          <a:lstStyle/>
          <a:p>
            <a:pPr marL="0" indent="0">
              <a:buNone/>
            </a:pPr>
            <a:r>
              <a:rPr lang="en-US" dirty="0">
                <a:solidFill>
                  <a:schemeClr val="tx1"/>
                </a:solidFill>
              </a:rPr>
              <a:t>Establish existence of an outbreak</a:t>
            </a:r>
          </a:p>
          <a:p>
            <a:endParaRPr lang="en-US" dirty="0">
              <a:solidFill>
                <a:schemeClr val="tx1"/>
              </a:solidFill>
            </a:endParaRPr>
          </a:p>
          <a:p>
            <a:pPr marL="0" indent="0">
              <a:buNone/>
            </a:pPr>
            <a:r>
              <a:rPr lang="en-US" dirty="0">
                <a:solidFill>
                  <a:schemeClr val="tx1"/>
                </a:solidFill>
              </a:rPr>
              <a:t>Verify the diagnosis</a:t>
            </a:r>
          </a:p>
          <a:p>
            <a:endParaRPr lang="en-US" dirty="0">
              <a:solidFill>
                <a:schemeClr val="tx1"/>
              </a:solidFill>
            </a:endParaRPr>
          </a:p>
          <a:p>
            <a:pPr marL="0" indent="0">
              <a:buNone/>
            </a:pPr>
            <a:r>
              <a:rPr lang="en-US" dirty="0">
                <a:solidFill>
                  <a:schemeClr val="tx1"/>
                </a:solidFill>
              </a:rPr>
              <a:t>Define and identify cases</a:t>
            </a:r>
          </a:p>
          <a:p>
            <a:pPr lvl="1"/>
            <a:r>
              <a:rPr lang="en-US" dirty="0">
                <a:solidFill>
                  <a:schemeClr val="tx1"/>
                </a:solidFill>
              </a:rPr>
              <a:t>Clusters</a:t>
            </a:r>
          </a:p>
          <a:p>
            <a:pPr lvl="1"/>
            <a:r>
              <a:rPr lang="en-US" dirty="0">
                <a:solidFill>
                  <a:schemeClr val="tx1"/>
                </a:solidFill>
              </a:rPr>
              <a:t>Contact Tracing</a:t>
            </a:r>
            <a:endParaRPr lang="en-US" b="0" dirty="0">
              <a:solidFill>
                <a:schemeClr val="tx1"/>
              </a:solidFill>
            </a:endParaRPr>
          </a:p>
          <a:p>
            <a:endParaRPr lang="en-US" dirty="0">
              <a:solidFill>
                <a:schemeClr val="tx1"/>
              </a:solidFill>
            </a:endParaRPr>
          </a:p>
        </p:txBody>
      </p:sp>
      <p:grpSp>
        <p:nvGrpSpPr>
          <p:cNvPr id="6" name="Group 6">
            <a:extLst>
              <a:ext uri="{FF2B5EF4-FFF2-40B4-BE49-F238E27FC236}">
                <a16:creationId xmlns="" xmlns:a16="http://schemas.microsoft.com/office/drawing/2014/main" id="{A002F0F0-9603-436F-AFB7-94A2462607A7}"/>
              </a:ext>
            </a:extLst>
          </p:cNvPr>
          <p:cNvGrpSpPr>
            <a:grpSpLocks/>
          </p:cNvGrpSpPr>
          <p:nvPr/>
        </p:nvGrpSpPr>
        <p:grpSpPr bwMode="auto">
          <a:xfrm>
            <a:off x="4570413" y="3733801"/>
            <a:ext cx="4146550" cy="2665740"/>
            <a:chOff x="3366" y="2834"/>
            <a:chExt cx="1853" cy="1392"/>
          </a:xfrm>
        </p:grpSpPr>
        <p:pic>
          <p:nvPicPr>
            <p:cNvPr id="7" name="Picture 7" descr="5365_060208_75562">
              <a:extLst>
                <a:ext uri="{FF2B5EF4-FFF2-40B4-BE49-F238E27FC236}">
                  <a16:creationId xmlns="" xmlns:a16="http://schemas.microsoft.com/office/drawing/2014/main" id="{C0FC7EE8-53D7-44F2-A553-069F481E3B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6" y="2834"/>
              <a:ext cx="1853" cy="1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8">
              <a:extLst>
                <a:ext uri="{FF2B5EF4-FFF2-40B4-BE49-F238E27FC236}">
                  <a16:creationId xmlns="" xmlns:a16="http://schemas.microsoft.com/office/drawing/2014/main" id="{4EEC7F88-A9EE-493F-84F9-F19F4054D9D2}"/>
                </a:ext>
              </a:extLst>
            </p:cNvPr>
            <p:cNvSpPr txBox="1">
              <a:spLocks noChangeArrowheads="1"/>
            </p:cNvSpPr>
            <p:nvPr/>
          </p:nvSpPr>
          <p:spPr bwMode="auto">
            <a:xfrm>
              <a:off x="3607" y="4097"/>
              <a:ext cx="1375" cy="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marL="342900" indent="-342900" eaLnBrk="0" hangingPunct="0">
                <a:defRPr sz="1000" b="1">
                  <a:solidFill>
                    <a:schemeClr val="tx1"/>
                  </a:solidFill>
                  <a:latin typeface="Arial" pitchFamily="34" charset="0"/>
                  <a:cs typeface="Arial" pitchFamily="34" charset="0"/>
                </a:defRPr>
              </a:lvl1pPr>
              <a:lvl2pPr marL="742950" indent="-285750" eaLnBrk="0" hangingPunct="0">
                <a:defRPr sz="1000" b="1">
                  <a:solidFill>
                    <a:schemeClr val="tx1"/>
                  </a:solidFill>
                  <a:latin typeface="Arial" pitchFamily="34" charset="0"/>
                  <a:cs typeface="Arial" pitchFamily="34" charset="0"/>
                </a:defRPr>
              </a:lvl2pPr>
              <a:lvl3pPr marL="1143000" indent="-228600" eaLnBrk="0" hangingPunct="0">
                <a:defRPr sz="1000" b="1">
                  <a:solidFill>
                    <a:schemeClr val="tx1"/>
                  </a:solidFill>
                  <a:latin typeface="Arial" pitchFamily="34" charset="0"/>
                  <a:cs typeface="Arial" pitchFamily="34" charset="0"/>
                </a:defRPr>
              </a:lvl3pPr>
              <a:lvl4pPr marL="1600200" indent="-228600" eaLnBrk="0" hangingPunct="0">
                <a:defRPr sz="1000" b="1">
                  <a:solidFill>
                    <a:schemeClr val="tx1"/>
                  </a:solidFill>
                  <a:latin typeface="Arial" pitchFamily="34" charset="0"/>
                  <a:cs typeface="Arial" pitchFamily="34" charset="0"/>
                </a:defRPr>
              </a:lvl4pPr>
              <a:lvl5pPr marL="2057400" indent="-228600" eaLnBrk="0" hangingPunct="0">
                <a:defRPr sz="1000" b="1">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1000" b="1">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1000" b="1">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1000" b="1">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1000" b="1">
                  <a:solidFill>
                    <a:schemeClr val="tx1"/>
                  </a:solidFill>
                  <a:latin typeface="Arial" pitchFamily="34" charset="0"/>
                  <a:cs typeface="Arial" pitchFamily="34" charset="0"/>
                </a:defRPr>
              </a:lvl9pPr>
            </a:lstStyle>
            <a:p>
              <a:pPr eaLnBrk="1" hangingPunct="1">
                <a:buFontTx/>
                <a:buNone/>
              </a:pPr>
              <a:r>
                <a:rPr lang="en-US" altLang="en-US" b="0" dirty="0"/>
                <a:t>Image: Centers for Disease Control and Prevention</a:t>
              </a:r>
            </a:p>
          </p:txBody>
        </p:sp>
      </p:grpSp>
    </p:spTree>
    <p:extLst>
      <p:ext uri="{BB962C8B-B14F-4D97-AF65-F5344CB8AC3E}">
        <p14:creationId xmlns:p14="http://schemas.microsoft.com/office/powerpoint/2010/main" val="3804175778"/>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9789"/>
            <a:ext cx="8229600" cy="792162"/>
          </a:xfrm>
        </p:spPr>
        <p:txBody>
          <a:bodyPr/>
          <a:lstStyle/>
          <a:p>
            <a:r>
              <a:rPr lang="en-US" dirty="0">
                <a:solidFill>
                  <a:schemeClr val="tx2"/>
                </a:solidFill>
              </a:rPr>
              <a:t>What is an Outbreak?</a:t>
            </a:r>
          </a:p>
        </p:txBody>
      </p:sp>
      <p:sp>
        <p:nvSpPr>
          <p:cNvPr id="3" name="Content Placeholder 2"/>
          <p:cNvSpPr>
            <a:spLocks noGrp="1"/>
          </p:cNvSpPr>
          <p:nvPr>
            <p:ph idx="1"/>
          </p:nvPr>
        </p:nvSpPr>
        <p:spPr/>
        <p:txBody>
          <a:bodyPr>
            <a:normAutofit/>
          </a:bodyPr>
          <a:lstStyle/>
          <a:p>
            <a:pPr marL="0" indent="0">
              <a:buNone/>
            </a:pPr>
            <a:r>
              <a:rPr lang="en-US" b="0" dirty="0">
                <a:solidFill>
                  <a:schemeClr val="tx1"/>
                </a:solidFill>
              </a:rPr>
              <a:t>An increase in the occurrence of illness above what is expected in that population in that area during that specific time period</a:t>
            </a:r>
            <a:endParaRPr lang="en-US" dirty="0">
              <a:solidFill>
                <a:schemeClr val="tx1"/>
              </a:solidFill>
            </a:endParaRPr>
          </a:p>
        </p:txBody>
      </p:sp>
      <p:pic>
        <p:nvPicPr>
          <p:cNvPr id="5" name="Picture 4">
            <a:extLst>
              <a:ext uri="{FF2B5EF4-FFF2-40B4-BE49-F238E27FC236}">
                <a16:creationId xmlns="" xmlns:a16="http://schemas.microsoft.com/office/drawing/2014/main" id="{CA60D244-3916-46B0-8E7E-C3623FB2EF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0920" y="2628897"/>
            <a:ext cx="4734847" cy="3551135"/>
          </a:xfrm>
          <a:prstGeom prst="rect">
            <a:avLst/>
          </a:prstGeom>
        </p:spPr>
      </p:pic>
      <p:sp>
        <p:nvSpPr>
          <p:cNvPr id="6" name="Text Box 6">
            <a:extLst>
              <a:ext uri="{FF2B5EF4-FFF2-40B4-BE49-F238E27FC236}">
                <a16:creationId xmlns="" xmlns:a16="http://schemas.microsoft.com/office/drawing/2014/main" id="{36E5A639-720A-4F63-B459-4A44CB944E9E}"/>
              </a:ext>
            </a:extLst>
          </p:cNvPr>
          <p:cNvSpPr txBox="1">
            <a:spLocks noChangeArrowheads="1"/>
          </p:cNvSpPr>
          <p:nvPr/>
        </p:nvSpPr>
        <p:spPr bwMode="auto">
          <a:xfrm>
            <a:off x="3182619" y="6308877"/>
            <a:ext cx="305404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marL="342900" indent="-342900">
              <a:spcBef>
                <a:spcPct val="20000"/>
              </a:spcBef>
              <a:buClr>
                <a:srgbClr val="FFF859"/>
              </a:buClr>
              <a:buSzPct val="150000"/>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lr>
                <a:srgbClr val="FFF859"/>
              </a:buClr>
              <a:buSzPct val="100000"/>
              <a:buFont typeface="Wingdings" panose="05000000000000000000" pitchFamily="2" charset="2"/>
              <a:buChar char="Ø"/>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lr>
                <a:srgbClr val="FFF859"/>
              </a:buClr>
              <a:buFont typeface="Wingdings" panose="05000000000000000000" pitchFamily="2" charset="2"/>
              <a:buChar char="Ø"/>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buClrTx/>
              <a:buSzTx/>
              <a:buFontTx/>
              <a:buNone/>
            </a:pPr>
            <a:r>
              <a:rPr lang="en-US" altLang="en-US" sz="1000" b="0" dirty="0">
                <a:latin typeface="Arial" panose="020B0604020202020204" pitchFamily="34" charset="0"/>
                <a:cs typeface="Arial" panose="020B0604020202020204" pitchFamily="34" charset="0"/>
              </a:rPr>
              <a:t>Photo: Centers for Disease Control and Prevention</a:t>
            </a:r>
          </a:p>
        </p:txBody>
      </p:sp>
    </p:spTree>
    <p:extLst>
      <p:ext uri="{BB962C8B-B14F-4D97-AF65-F5344CB8AC3E}">
        <p14:creationId xmlns:p14="http://schemas.microsoft.com/office/powerpoint/2010/main" val="1165916963"/>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6343"/>
            <a:ext cx="8229600" cy="792162"/>
          </a:xfrm>
        </p:spPr>
        <p:txBody>
          <a:bodyPr/>
          <a:lstStyle/>
          <a:p>
            <a:r>
              <a:rPr lang="en-US" dirty="0">
                <a:solidFill>
                  <a:schemeClr val="tx2"/>
                </a:solidFill>
              </a:rPr>
              <a:t>Verify Diagnosis</a:t>
            </a:r>
          </a:p>
        </p:txBody>
      </p:sp>
      <p:sp>
        <p:nvSpPr>
          <p:cNvPr id="3" name="Content Placeholder 2"/>
          <p:cNvSpPr>
            <a:spLocks noGrp="1"/>
          </p:cNvSpPr>
          <p:nvPr>
            <p:ph idx="1"/>
          </p:nvPr>
        </p:nvSpPr>
        <p:spPr>
          <a:xfrm>
            <a:off x="191729" y="1143000"/>
            <a:ext cx="5191432" cy="4648201"/>
          </a:xfrm>
        </p:spPr>
        <p:txBody>
          <a:bodyPr/>
          <a:lstStyle/>
          <a:p>
            <a:pPr marL="0" indent="0">
              <a:buNone/>
            </a:pPr>
            <a:r>
              <a:rPr lang="en-US" dirty="0">
                <a:solidFill>
                  <a:schemeClr val="tx1"/>
                </a:solidFill>
              </a:rPr>
              <a:t>Obtain medical records and laboratory results</a:t>
            </a:r>
          </a:p>
          <a:p>
            <a:pPr lvl="1"/>
            <a:r>
              <a:rPr lang="en-US" b="0" dirty="0">
                <a:solidFill>
                  <a:schemeClr val="tx1"/>
                </a:solidFill>
              </a:rPr>
              <a:t>Contact public </a:t>
            </a:r>
            <a:r>
              <a:rPr lang="en-US" dirty="0">
                <a:solidFill>
                  <a:schemeClr val="tx1"/>
                </a:solidFill>
              </a:rPr>
              <a:t>h</a:t>
            </a:r>
            <a:r>
              <a:rPr lang="en-US" b="0" dirty="0">
                <a:solidFill>
                  <a:schemeClr val="tx1"/>
                </a:solidFill>
              </a:rPr>
              <a:t>ealth </a:t>
            </a:r>
            <a:r>
              <a:rPr lang="en-US" dirty="0">
                <a:solidFill>
                  <a:schemeClr val="tx1"/>
                </a:solidFill>
              </a:rPr>
              <a:t>e</a:t>
            </a:r>
            <a:r>
              <a:rPr lang="en-US" b="0" dirty="0">
                <a:solidFill>
                  <a:schemeClr val="tx1"/>
                </a:solidFill>
              </a:rPr>
              <a:t>pidemiologists in hospitals, veterinary epidemiologists, and </a:t>
            </a:r>
            <a:r>
              <a:rPr lang="en-US" dirty="0">
                <a:solidFill>
                  <a:schemeClr val="tx1"/>
                </a:solidFill>
              </a:rPr>
              <a:t>i</a:t>
            </a:r>
            <a:r>
              <a:rPr lang="en-US" b="0" dirty="0">
                <a:solidFill>
                  <a:schemeClr val="tx1"/>
                </a:solidFill>
              </a:rPr>
              <a:t>nfection prevention </a:t>
            </a:r>
            <a:r>
              <a:rPr lang="en-US" dirty="0">
                <a:solidFill>
                  <a:schemeClr val="tx1"/>
                </a:solidFill>
              </a:rPr>
              <a:t>s</a:t>
            </a:r>
            <a:r>
              <a:rPr lang="en-US" b="0" dirty="0">
                <a:solidFill>
                  <a:schemeClr val="tx1"/>
                </a:solidFill>
              </a:rPr>
              <a:t>taff</a:t>
            </a:r>
          </a:p>
          <a:p>
            <a:endParaRPr lang="en-US" b="0" dirty="0">
              <a:solidFill>
                <a:schemeClr val="tx1"/>
              </a:solidFill>
            </a:endParaRPr>
          </a:p>
          <a:p>
            <a:pPr marL="0" indent="0">
              <a:buNone/>
            </a:pPr>
            <a:r>
              <a:rPr lang="en-US" dirty="0">
                <a:solidFill>
                  <a:schemeClr val="tx1"/>
                </a:solidFill>
              </a:rPr>
              <a:t>Conduct clinical testing if needed</a:t>
            </a:r>
          </a:p>
          <a:p>
            <a:pPr lvl="1"/>
            <a:r>
              <a:rPr lang="en-US" dirty="0">
                <a:solidFill>
                  <a:schemeClr val="tx1"/>
                </a:solidFill>
              </a:rPr>
              <a:t>Contact reference laboratories to provide testing or training and necessary tools/kits to conduct testing at the local level</a:t>
            </a:r>
            <a:r>
              <a:rPr lang="en-US" b="0" dirty="0">
                <a:solidFill>
                  <a:schemeClr val="tx1"/>
                </a:solidFill>
              </a:rPr>
              <a:t> </a:t>
            </a:r>
          </a:p>
          <a:p>
            <a:endParaRPr lang="en-US" b="0" dirty="0">
              <a:solidFill>
                <a:schemeClr val="tx1"/>
              </a:solidFill>
            </a:endParaRPr>
          </a:p>
        </p:txBody>
      </p:sp>
      <p:pic>
        <p:nvPicPr>
          <p:cNvPr id="4" name="Picture 5" descr="PHIL Image 100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7036" y="1248568"/>
            <a:ext cx="2871787" cy="423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6"/>
          <p:cNvSpPr txBox="1">
            <a:spLocks noChangeArrowheads="1"/>
          </p:cNvSpPr>
          <p:nvPr/>
        </p:nvSpPr>
        <p:spPr bwMode="auto">
          <a:xfrm>
            <a:off x="5512858" y="5541961"/>
            <a:ext cx="305404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marL="342900" indent="-342900">
              <a:spcBef>
                <a:spcPct val="20000"/>
              </a:spcBef>
              <a:buClr>
                <a:srgbClr val="FFF859"/>
              </a:buClr>
              <a:buSzPct val="150000"/>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lr>
                <a:srgbClr val="FFF859"/>
              </a:buClr>
              <a:buSzPct val="100000"/>
              <a:buFont typeface="Wingdings" panose="05000000000000000000" pitchFamily="2" charset="2"/>
              <a:buChar char="Ø"/>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lr>
                <a:srgbClr val="FFF859"/>
              </a:buClr>
              <a:buFont typeface="Wingdings" panose="05000000000000000000" pitchFamily="2" charset="2"/>
              <a:buChar char="Ø"/>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buClrTx/>
              <a:buSzTx/>
              <a:buFontTx/>
              <a:buNone/>
            </a:pPr>
            <a:r>
              <a:rPr lang="en-US" altLang="en-US" sz="1000" b="0" dirty="0">
                <a:latin typeface="Arial" panose="020B0604020202020204" pitchFamily="34" charset="0"/>
                <a:cs typeface="Arial" panose="020B0604020202020204" pitchFamily="34" charset="0"/>
              </a:rPr>
              <a:t>Photo: Centers for Disease Control and Prevention</a:t>
            </a:r>
          </a:p>
        </p:txBody>
      </p:sp>
    </p:spTree>
    <p:extLst>
      <p:ext uri="{BB962C8B-B14F-4D97-AF65-F5344CB8AC3E}">
        <p14:creationId xmlns:p14="http://schemas.microsoft.com/office/powerpoint/2010/main" val="3190053191"/>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1026"/>
          <p:cNvSpPr>
            <a:spLocks noGrp="1" noChangeArrowheads="1"/>
          </p:cNvSpPr>
          <p:nvPr>
            <p:ph type="title"/>
          </p:nvPr>
        </p:nvSpPr>
        <p:spPr>
          <a:xfrm>
            <a:off x="457200" y="-264620"/>
            <a:ext cx="8229600" cy="792162"/>
          </a:xfrm>
        </p:spPr>
        <p:txBody>
          <a:bodyPr/>
          <a:lstStyle/>
          <a:p>
            <a:pPr eaLnBrk="1" hangingPunct="1"/>
            <a:r>
              <a:rPr lang="en-US" altLang="en-US" dirty="0">
                <a:solidFill>
                  <a:schemeClr val="tx2"/>
                </a:solidFill>
              </a:rPr>
              <a:t>Human Case Finding</a:t>
            </a:r>
          </a:p>
        </p:txBody>
      </p:sp>
      <p:sp>
        <p:nvSpPr>
          <p:cNvPr id="48131" name="Rectangle 1027"/>
          <p:cNvSpPr>
            <a:spLocks noGrp="1" noChangeArrowheads="1"/>
          </p:cNvSpPr>
          <p:nvPr>
            <p:ph idx="1"/>
          </p:nvPr>
        </p:nvSpPr>
        <p:spPr>
          <a:xfrm>
            <a:off x="117988" y="715296"/>
            <a:ext cx="8731044" cy="4648201"/>
          </a:xfrm>
        </p:spPr>
        <p:txBody>
          <a:bodyPr/>
          <a:lstStyle/>
          <a:p>
            <a:pPr marL="0" indent="0" eaLnBrk="1" hangingPunct="1">
              <a:buNone/>
            </a:pPr>
            <a:r>
              <a:rPr lang="en-US" altLang="en-US" dirty="0">
                <a:solidFill>
                  <a:schemeClr val="tx1"/>
                </a:solidFill>
              </a:rPr>
              <a:t>Attempt to identify additional cases</a:t>
            </a:r>
          </a:p>
          <a:p>
            <a:pPr lvl="1" eaLnBrk="1" hangingPunct="1"/>
            <a:r>
              <a:rPr lang="en-US" altLang="en-US" dirty="0">
                <a:solidFill>
                  <a:schemeClr val="tx1"/>
                </a:solidFill>
              </a:rPr>
              <a:t>Persons who may have been exposed to the same infection source as known case(s)</a:t>
            </a:r>
          </a:p>
          <a:p>
            <a:pPr lvl="1" eaLnBrk="1" hangingPunct="1"/>
            <a:r>
              <a:rPr lang="en-US" altLang="en-US" dirty="0">
                <a:solidFill>
                  <a:schemeClr val="tx1"/>
                </a:solidFill>
              </a:rPr>
              <a:t>Persons with exposures to potentially infected animals or healthcare workers caring for sick patients</a:t>
            </a:r>
          </a:p>
          <a:p>
            <a:pPr lvl="1" eaLnBrk="1" hangingPunct="1"/>
            <a:r>
              <a:rPr lang="en-US" altLang="en-US" dirty="0">
                <a:solidFill>
                  <a:schemeClr val="tx1"/>
                </a:solidFill>
              </a:rPr>
              <a:t>Persons with recent travel history to places that may be impacted by the outbreak</a:t>
            </a:r>
          </a:p>
          <a:p>
            <a:pPr lvl="1" eaLnBrk="1" hangingPunct="1"/>
            <a:r>
              <a:rPr lang="en-US" altLang="en-US" dirty="0">
                <a:solidFill>
                  <a:schemeClr val="tx1"/>
                </a:solidFill>
              </a:rPr>
              <a:t>Persons with unexplained acute lower respiratory infection with fever or persons who died of an unexplained acute respiratory illness</a:t>
            </a:r>
          </a:p>
          <a:p>
            <a:pPr lvl="1" eaLnBrk="1" hangingPunct="1"/>
            <a:r>
              <a:rPr lang="en-US" altLang="en-US" dirty="0">
                <a:solidFill>
                  <a:schemeClr val="tx1"/>
                </a:solidFill>
              </a:rPr>
              <a:t>Close contacts of case(s)</a:t>
            </a:r>
          </a:p>
        </p:txBody>
      </p:sp>
      <p:pic>
        <p:nvPicPr>
          <p:cNvPr id="4" name="Picture 3">
            <a:extLst>
              <a:ext uri="{FF2B5EF4-FFF2-40B4-BE49-F238E27FC236}">
                <a16:creationId xmlns="" xmlns:a16="http://schemas.microsoft.com/office/drawing/2014/main" id="{8F725246-A7B8-4783-9764-3AC1FA9DDE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17922" y="3930439"/>
            <a:ext cx="3726426" cy="2794820"/>
          </a:xfrm>
          <a:prstGeom prst="rect">
            <a:avLst/>
          </a:prstGeom>
        </p:spPr>
      </p:pic>
      <p:sp>
        <p:nvSpPr>
          <p:cNvPr id="7" name="Text Box 6">
            <a:extLst>
              <a:ext uri="{FF2B5EF4-FFF2-40B4-BE49-F238E27FC236}">
                <a16:creationId xmlns="" xmlns:a16="http://schemas.microsoft.com/office/drawing/2014/main" id="{7A0E9495-C489-4D90-9518-358621ECF640}"/>
              </a:ext>
            </a:extLst>
          </p:cNvPr>
          <p:cNvSpPr txBox="1">
            <a:spLocks noChangeArrowheads="1"/>
          </p:cNvSpPr>
          <p:nvPr/>
        </p:nvSpPr>
        <p:spPr bwMode="auto">
          <a:xfrm>
            <a:off x="1383311" y="6544847"/>
            <a:ext cx="305404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marL="342900" indent="-342900">
              <a:spcBef>
                <a:spcPct val="20000"/>
              </a:spcBef>
              <a:buClr>
                <a:srgbClr val="FFF859"/>
              </a:buClr>
              <a:buSzPct val="150000"/>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lr>
                <a:srgbClr val="FFF859"/>
              </a:buClr>
              <a:buSzPct val="100000"/>
              <a:buFont typeface="Wingdings" panose="05000000000000000000" pitchFamily="2" charset="2"/>
              <a:buChar char="Ø"/>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lr>
                <a:srgbClr val="FFF859"/>
              </a:buClr>
              <a:buFont typeface="Wingdings" panose="05000000000000000000" pitchFamily="2" charset="2"/>
              <a:buChar char="Ø"/>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buClrTx/>
              <a:buSzTx/>
              <a:buFontTx/>
              <a:buNone/>
            </a:pPr>
            <a:r>
              <a:rPr lang="en-US" altLang="en-US" sz="1000" b="0" dirty="0">
                <a:latin typeface="Arial" panose="020B0604020202020204" pitchFamily="34" charset="0"/>
                <a:cs typeface="Arial" panose="020B0604020202020204" pitchFamily="34" charset="0"/>
              </a:rPr>
              <a:t>Photo: Centers for Disease Control and Prevention</a:t>
            </a:r>
          </a:p>
        </p:txBody>
      </p:sp>
    </p:spTree>
    <p:extLst>
      <p:ext uri="{BB962C8B-B14F-4D97-AF65-F5344CB8AC3E}">
        <p14:creationId xmlns:p14="http://schemas.microsoft.com/office/powerpoint/2010/main" val="3738687489"/>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1028"/>
          <p:cNvSpPr>
            <a:spLocks noGrp="1" noChangeArrowheads="1"/>
          </p:cNvSpPr>
          <p:nvPr>
            <p:ph type="title"/>
          </p:nvPr>
        </p:nvSpPr>
        <p:spPr>
          <a:xfrm>
            <a:off x="457200" y="-264620"/>
            <a:ext cx="8229600" cy="792162"/>
          </a:xfrm>
        </p:spPr>
        <p:txBody>
          <a:bodyPr/>
          <a:lstStyle/>
          <a:p>
            <a:pPr eaLnBrk="1" hangingPunct="1"/>
            <a:r>
              <a:rPr lang="en-US" altLang="en-US" dirty="0">
                <a:solidFill>
                  <a:schemeClr val="tx2"/>
                </a:solidFill>
              </a:rPr>
              <a:t>Methods of Human Case Finding</a:t>
            </a:r>
          </a:p>
        </p:txBody>
      </p:sp>
      <p:sp>
        <p:nvSpPr>
          <p:cNvPr id="49155" name="Rectangle 1029"/>
          <p:cNvSpPr>
            <a:spLocks noGrp="1" noChangeArrowheads="1"/>
          </p:cNvSpPr>
          <p:nvPr>
            <p:ph idx="1"/>
          </p:nvPr>
        </p:nvSpPr>
        <p:spPr>
          <a:xfrm>
            <a:off x="457200" y="1143000"/>
            <a:ext cx="8229600" cy="5489812"/>
          </a:xfrm>
        </p:spPr>
        <p:txBody>
          <a:bodyPr>
            <a:normAutofit fontScale="77500" lnSpcReduction="20000"/>
          </a:bodyPr>
          <a:lstStyle/>
          <a:p>
            <a:pPr marL="0" indent="0">
              <a:buNone/>
            </a:pPr>
            <a:r>
              <a:rPr lang="en-US" altLang="en-US" sz="2600" dirty="0">
                <a:solidFill>
                  <a:srgbClr val="0070C0"/>
                </a:solidFill>
              </a:rPr>
              <a:t>Active: </a:t>
            </a:r>
            <a:r>
              <a:rPr lang="en-US" altLang="en-US" sz="2600" dirty="0">
                <a:solidFill>
                  <a:schemeClr val="tx1"/>
                </a:solidFill>
              </a:rPr>
              <a:t>Search effort by public health workers in an area where a case has occurred </a:t>
            </a:r>
          </a:p>
          <a:p>
            <a:pPr lvl="1"/>
            <a:r>
              <a:rPr lang="en-US" altLang="en-US" sz="2200" dirty="0">
                <a:solidFill>
                  <a:schemeClr val="tx1"/>
                </a:solidFill>
              </a:rPr>
              <a:t>Interviews with known cases to identify contacts</a:t>
            </a:r>
          </a:p>
          <a:p>
            <a:pPr lvl="1"/>
            <a:r>
              <a:rPr lang="en-US" altLang="en-US" sz="2200" dirty="0">
                <a:solidFill>
                  <a:schemeClr val="tx1"/>
                </a:solidFill>
              </a:rPr>
              <a:t>House-to-house searches</a:t>
            </a:r>
          </a:p>
          <a:p>
            <a:pPr lvl="1"/>
            <a:r>
              <a:rPr lang="en-US" altLang="en-US" sz="2200" dirty="0">
                <a:solidFill>
                  <a:schemeClr val="tx1"/>
                </a:solidFill>
              </a:rPr>
              <a:t>Visits to health care facilities, private practitioners, traditional healers, pharmacies, laboratories</a:t>
            </a:r>
          </a:p>
          <a:p>
            <a:pPr lvl="1"/>
            <a:r>
              <a:rPr lang="en-US" altLang="en-US" sz="2200" dirty="0">
                <a:solidFill>
                  <a:schemeClr val="tx1"/>
                </a:solidFill>
              </a:rPr>
              <a:t>Location of potential environmental exposure (i.e., poultry market, agricultural fair)</a:t>
            </a:r>
          </a:p>
          <a:p>
            <a:pPr marL="457200" lvl="1" indent="0">
              <a:buNone/>
            </a:pPr>
            <a:endParaRPr lang="en-US" altLang="en-US" sz="2200" dirty="0">
              <a:solidFill>
                <a:schemeClr val="tx1"/>
              </a:solidFill>
            </a:endParaRPr>
          </a:p>
          <a:p>
            <a:pPr marL="0" indent="0">
              <a:buNone/>
            </a:pPr>
            <a:r>
              <a:rPr lang="en-US" altLang="en-US" sz="2600" dirty="0">
                <a:solidFill>
                  <a:srgbClr val="0070C0"/>
                </a:solidFill>
              </a:rPr>
              <a:t>Passive: </a:t>
            </a:r>
            <a:r>
              <a:rPr lang="en-US" altLang="en-US" sz="2600" dirty="0">
                <a:solidFill>
                  <a:schemeClr val="tx1"/>
                </a:solidFill>
              </a:rPr>
              <a:t>Suspected cases that are reported without active searching by public health staff</a:t>
            </a:r>
          </a:p>
          <a:p>
            <a:pPr lvl="1"/>
            <a:r>
              <a:rPr lang="en-US" altLang="en-US" sz="2200" dirty="0">
                <a:solidFill>
                  <a:schemeClr val="tx1"/>
                </a:solidFill>
              </a:rPr>
              <a:t>Routine surveillance or enhanced surveillance</a:t>
            </a:r>
          </a:p>
          <a:p>
            <a:pPr lvl="1"/>
            <a:r>
              <a:rPr lang="en-US" altLang="en-US" sz="2200" dirty="0">
                <a:solidFill>
                  <a:schemeClr val="tx1"/>
                </a:solidFill>
              </a:rPr>
              <a:t>Rumor hotlines</a:t>
            </a:r>
          </a:p>
          <a:p>
            <a:pPr lvl="1"/>
            <a:r>
              <a:rPr lang="en-US" altLang="en-US" sz="2200" dirty="0">
                <a:solidFill>
                  <a:schemeClr val="tx1"/>
                </a:solidFill>
              </a:rPr>
              <a:t>Public information messages in the affected communities</a:t>
            </a:r>
          </a:p>
          <a:p>
            <a:pPr marL="0" indent="0" eaLnBrk="1" hangingPunct="1">
              <a:buNone/>
            </a:pPr>
            <a:endParaRPr lang="en-US" altLang="en-US" sz="2400" dirty="0">
              <a:solidFill>
                <a:schemeClr val="tx1"/>
              </a:solidFill>
            </a:endParaRPr>
          </a:p>
          <a:p>
            <a:pPr marL="0" indent="0">
              <a:lnSpc>
                <a:spcPct val="90000"/>
              </a:lnSpc>
              <a:buNone/>
            </a:pPr>
            <a:r>
              <a:rPr lang="en-US" altLang="en-US" sz="2600" dirty="0">
                <a:solidFill>
                  <a:srgbClr val="0070C0"/>
                </a:solidFill>
              </a:rPr>
              <a:t>Active</a:t>
            </a:r>
            <a:r>
              <a:rPr lang="en-US" altLang="en-US" sz="2600" dirty="0">
                <a:solidFill>
                  <a:schemeClr val="tx1"/>
                </a:solidFill>
              </a:rPr>
              <a:t> vs. </a:t>
            </a:r>
            <a:r>
              <a:rPr lang="en-US" altLang="en-US" sz="2600" dirty="0">
                <a:solidFill>
                  <a:srgbClr val="0070C0"/>
                </a:solidFill>
              </a:rPr>
              <a:t>Passive</a:t>
            </a:r>
            <a:r>
              <a:rPr lang="en-US" altLang="en-US" sz="2600" dirty="0">
                <a:solidFill>
                  <a:schemeClr val="tx1"/>
                </a:solidFill>
              </a:rPr>
              <a:t> approach depends on local resources and outbreak context</a:t>
            </a:r>
          </a:p>
          <a:p>
            <a:pPr marL="0" indent="0">
              <a:lnSpc>
                <a:spcPct val="90000"/>
              </a:lnSpc>
              <a:buNone/>
            </a:pPr>
            <a:endParaRPr lang="en-US" altLang="en-US" sz="2600" dirty="0">
              <a:solidFill>
                <a:schemeClr val="tx1"/>
              </a:solidFill>
            </a:endParaRPr>
          </a:p>
          <a:p>
            <a:pPr marL="0" indent="0">
              <a:lnSpc>
                <a:spcPct val="90000"/>
              </a:lnSpc>
              <a:buNone/>
            </a:pPr>
            <a:r>
              <a:rPr lang="en-US" altLang="en-US" sz="2600" dirty="0">
                <a:solidFill>
                  <a:schemeClr val="tx1"/>
                </a:solidFill>
              </a:rPr>
              <a:t>Once cases are identified, it is important to ensure that the appropriate respiratory specimens are collected and tested, and that suspected cases are referred for appropriate medical care </a:t>
            </a:r>
          </a:p>
        </p:txBody>
      </p:sp>
    </p:spTree>
    <p:extLst>
      <p:ext uri="{BB962C8B-B14F-4D97-AF65-F5344CB8AC3E}">
        <p14:creationId xmlns:p14="http://schemas.microsoft.com/office/powerpoint/2010/main" val="133744743"/>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457200" y="-323235"/>
            <a:ext cx="8229600" cy="792162"/>
          </a:xfrm>
        </p:spPr>
        <p:txBody>
          <a:bodyPr>
            <a:normAutofit/>
          </a:bodyPr>
          <a:lstStyle/>
          <a:p>
            <a:pPr eaLnBrk="1" hangingPunct="1"/>
            <a:r>
              <a:rPr lang="en-US" altLang="en-US" dirty="0">
                <a:solidFill>
                  <a:schemeClr val="tx2"/>
                </a:solidFill>
              </a:rPr>
              <a:t>Enhanced Surveillance</a:t>
            </a:r>
          </a:p>
        </p:txBody>
      </p:sp>
      <p:sp>
        <p:nvSpPr>
          <p:cNvPr id="56323" name="Rectangle 3"/>
          <p:cNvSpPr>
            <a:spLocks noGrp="1" noChangeArrowheads="1"/>
          </p:cNvSpPr>
          <p:nvPr>
            <p:ph idx="1"/>
          </p:nvPr>
        </p:nvSpPr>
        <p:spPr>
          <a:xfrm>
            <a:off x="209550" y="697525"/>
            <a:ext cx="8477250" cy="5588975"/>
          </a:xfrm>
        </p:spPr>
        <p:txBody>
          <a:bodyPr>
            <a:noAutofit/>
          </a:bodyPr>
          <a:lstStyle/>
          <a:p>
            <a:pPr marL="0" indent="0" eaLnBrk="1" hangingPunct="1">
              <a:buNone/>
            </a:pPr>
            <a:r>
              <a:rPr lang="en-US" altLang="en-US" sz="1800" dirty="0">
                <a:solidFill>
                  <a:schemeClr val="tx1"/>
                </a:solidFill>
              </a:rPr>
              <a:t>Implement in areas where novel influenza virus cases live or where animal outbreaks are occurring</a:t>
            </a:r>
          </a:p>
          <a:p>
            <a:pPr marL="0" indent="0" eaLnBrk="1" hangingPunct="1">
              <a:lnSpc>
                <a:spcPct val="170000"/>
              </a:lnSpc>
              <a:buNone/>
            </a:pPr>
            <a:r>
              <a:rPr lang="en-US" altLang="en-US" sz="1600" dirty="0">
                <a:solidFill>
                  <a:schemeClr val="tx1"/>
                </a:solidFill>
              </a:rPr>
              <a:t>May include multiple mechanisms:</a:t>
            </a:r>
          </a:p>
          <a:p>
            <a:pPr lvl="1"/>
            <a:r>
              <a:rPr lang="en-US" altLang="en-US" sz="1600" dirty="0">
                <a:solidFill>
                  <a:schemeClr val="tx1"/>
                </a:solidFill>
              </a:rPr>
              <a:t>Active surveillance at healthcare facilities, traditional healers, pharmacies/medication dispensaries, private laboratories</a:t>
            </a:r>
          </a:p>
          <a:p>
            <a:pPr lvl="1"/>
            <a:r>
              <a:rPr lang="en-US" altLang="en-US" sz="1600" dirty="0">
                <a:solidFill>
                  <a:schemeClr val="tx1"/>
                </a:solidFill>
              </a:rPr>
              <a:t>Engaging or establishing sentinel surveillance sites</a:t>
            </a:r>
          </a:p>
          <a:p>
            <a:pPr lvl="1" eaLnBrk="1" hangingPunct="1">
              <a:buFontTx/>
              <a:buChar char="•"/>
            </a:pPr>
            <a:r>
              <a:rPr lang="en-US" altLang="en-US" sz="1600" dirty="0">
                <a:solidFill>
                  <a:schemeClr val="tx1"/>
                </a:solidFill>
              </a:rPr>
              <a:t>Active surveillance among health care workers</a:t>
            </a:r>
          </a:p>
          <a:p>
            <a:pPr lvl="1" eaLnBrk="1" hangingPunct="1">
              <a:buFontTx/>
              <a:buChar char="•"/>
            </a:pPr>
            <a:r>
              <a:rPr lang="en-US" altLang="en-US" sz="1600" dirty="0">
                <a:solidFill>
                  <a:schemeClr val="tx1"/>
                </a:solidFill>
              </a:rPr>
              <a:t>Active surveillance among veterinarians and other persons exposed to potentially infected birds/animals</a:t>
            </a:r>
          </a:p>
          <a:p>
            <a:pPr lvl="1" eaLnBrk="1" hangingPunct="1">
              <a:buFontTx/>
              <a:buChar char="•"/>
            </a:pPr>
            <a:r>
              <a:rPr lang="en-US" altLang="en-US" sz="1600" dirty="0">
                <a:solidFill>
                  <a:schemeClr val="tx1"/>
                </a:solidFill>
              </a:rPr>
              <a:t>Engage village leaders, traditional healers, religious leaders, farmers, fisher-people, etc. to notify authorities of trigger events</a:t>
            </a:r>
          </a:p>
          <a:p>
            <a:pPr lvl="1" eaLnBrk="1" hangingPunct="1">
              <a:buFontTx/>
              <a:buChar char="•"/>
            </a:pPr>
            <a:r>
              <a:rPr lang="en-US" altLang="en-US" sz="1600" dirty="0">
                <a:solidFill>
                  <a:schemeClr val="tx1"/>
                </a:solidFill>
              </a:rPr>
              <a:t>Notify teachers and school administrators to report increases in student absenteeism</a:t>
            </a:r>
          </a:p>
          <a:p>
            <a:pPr lvl="1" eaLnBrk="1" hangingPunct="1">
              <a:buFontTx/>
              <a:buChar char="•"/>
            </a:pPr>
            <a:endParaRPr lang="en-US" altLang="en-US" sz="1600" dirty="0">
              <a:solidFill>
                <a:schemeClr val="tx1"/>
              </a:solidFill>
            </a:endParaRPr>
          </a:p>
          <a:p>
            <a:pPr marL="0" indent="0">
              <a:buNone/>
            </a:pPr>
            <a:r>
              <a:rPr lang="en-US" altLang="en-US" sz="1600" dirty="0">
                <a:solidFill>
                  <a:schemeClr val="tx1"/>
                </a:solidFill>
              </a:rPr>
              <a:t>Continue for a minimum of 2 weeks after the last human case was identified </a:t>
            </a:r>
            <a:endParaRPr lang="en-US" altLang="en-US" sz="1600" b="0" dirty="0">
              <a:solidFill>
                <a:schemeClr val="tx1"/>
              </a:solidFill>
            </a:endParaRPr>
          </a:p>
          <a:p>
            <a:pPr lvl="1"/>
            <a:r>
              <a:rPr lang="en-US" altLang="en-US" sz="1600" b="0" dirty="0">
                <a:solidFill>
                  <a:schemeClr val="tx1"/>
                </a:solidFill>
              </a:rPr>
              <a:t>2 weeks = 2 incubation periods for influenza viruses</a:t>
            </a:r>
            <a:endParaRPr lang="en-US" altLang="en-US" sz="1600" dirty="0">
              <a:solidFill>
                <a:schemeClr val="tx1"/>
              </a:solidFill>
            </a:endParaRPr>
          </a:p>
          <a:p>
            <a:pPr lvl="1" eaLnBrk="1" hangingPunct="1">
              <a:buFontTx/>
              <a:buChar char="•"/>
            </a:pPr>
            <a:r>
              <a:rPr lang="en-US" altLang="en-US" sz="1600" dirty="0">
                <a:solidFill>
                  <a:schemeClr val="tx1"/>
                </a:solidFill>
              </a:rPr>
              <a:t>Maintain for longer periods if animal outbreaks are ongoing and not controlled</a:t>
            </a:r>
          </a:p>
        </p:txBody>
      </p:sp>
    </p:spTree>
    <p:extLst>
      <p:ext uri="{BB962C8B-B14F-4D97-AF65-F5344CB8AC3E}">
        <p14:creationId xmlns:p14="http://schemas.microsoft.com/office/powerpoint/2010/main" val="2835860975"/>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8066"/>
            <a:ext cx="8229600" cy="792162"/>
          </a:xfrm>
        </p:spPr>
        <p:txBody>
          <a:bodyPr/>
          <a:lstStyle/>
          <a:p>
            <a:r>
              <a:rPr lang="en-US" dirty="0">
                <a:solidFill>
                  <a:schemeClr val="tx2"/>
                </a:solidFill>
              </a:rPr>
              <a:t>Specimen Collection During an Investigation</a:t>
            </a:r>
          </a:p>
        </p:txBody>
      </p:sp>
      <p:sp>
        <p:nvSpPr>
          <p:cNvPr id="3" name="Content Placeholder 2"/>
          <p:cNvSpPr>
            <a:spLocks noGrp="1"/>
          </p:cNvSpPr>
          <p:nvPr>
            <p:ph idx="1"/>
          </p:nvPr>
        </p:nvSpPr>
        <p:spPr/>
        <p:txBody>
          <a:bodyPr>
            <a:normAutofit fontScale="92500"/>
          </a:bodyPr>
          <a:lstStyle/>
          <a:p>
            <a:pPr marL="0" indent="0">
              <a:lnSpc>
                <a:spcPct val="90000"/>
              </a:lnSpc>
              <a:spcBef>
                <a:spcPct val="30000"/>
              </a:spcBef>
              <a:spcAft>
                <a:spcPct val="30000"/>
              </a:spcAft>
              <a:buNone/>
            </a:pPr>
            <a:r>
              <a:rPr lang="en-US" altLang="en-US" dirty="0">
                <a:solidFill>
                  <a:schemeClr val="tx1"/>
                </a:solidFill>
              </a:rPr>
              <a:t>Collect specimens rapidly, safely and correctly</a:t>
            </a:r>
          </a:p>
          <a:p>
            <a:pPr marL="0" indent="0">
              <a:lnSpc>
                <a:spcPct val="90000"/>
              </a:lnSpc>
              <a:spcBef>
                <a:spcPct val="30000"/>
              </a:spcBef>
              <a:spcAft>
                <a:spcPct val="30000"/>
              </a:spcAft>
              <a:buNone/>
            </a:pPr>
            <a:r>
              <a:rPr lang="en-US" altLang="en-US" dirty="0">
                <a:solidFill>
                  <a:schemeClr val="tx1"/>
                </a:solidFill>
              </a:rPr>
              <a:t>Specimens related to investigation should be prioritized for testing over sentinel or routine specimens</a:t>
            </a:r>
          </a:p>
          <a:p>
            <a:pPr marL="0" indent="0">
              <a:lnSpc>
                <a:spcPct val="90000"/>
              </a:lnSpc>
              <a:spcBef>
                <a:spcPct val="30000"/>
              </a:spcBef>
              <a:spcAft>
                <a:spcPct val="30000"/>
              </a:spcAft>
              <a:buNone/>
            </a:pPr>
            <a:r>
              <a:rPr lang="en-US" altLang="en-US" dirty="0">
                <a:solidFill>
                  <a:schemeClr val="tx1"/>
                </a:solidFill>
              </a:rPr>
              <a:t>Information needed:</a:t>
            </a:r>
          </a:p>
          <a:p>
            <a:pPr lvl="1">
              <a:lnSpc>
                <a:spcPct val="90000"/>
              </a:lnSpc>
              <a:spcBef>
                <a:spcPct val="30000"/>
              </a:spcBef>
              <a:spcAft>
                <a:spcPct val="30000"/>
              </a:spcAft>
            </a:pPr>
            <a:r>
              <a:rPr lang="en-US" altLang="en-US" dirty="0">
                <a:solidFill>
                  <a:schemeClr val="tx1"/>
                </a:solidFill>
              </a:rPr>
              <a:t>Whom to collect from</a:t>
            </a:r>
          </a:p>
          <a:p>
            <a:pPr lvl="1">
              <a:lnSpc>
                <a:spcPct val="90000"/>
              </a:lnSpc>
              <a:spcBef>
                <a:spcPct val="30000"/>
              </a:spcBef>
              <a:spcAft>
                <a:spcPct val="30000"/>
              </a:spcAft>
            </a:pPr>
            <a:r>
              <a:rPr lang="en-US" altLang="en-US" dirty="0">
                <a:solidFill>
                  <a:schemeClr val="tx1"/>
                </a:solidFill>
              </a:rPr>
              <a:t>What samples to collect</a:t>
            </a:r>
          </a:p>
          <a:p>
            <a:pPr lvl="1">
              <a:lnSpc>
                <a:spcPct val="90000"/>
              </a:lnSpc>
              <a:spcBef>
                <a:spcPct val="30000"/>
              </a:spcBef>
              <a:spcAft>
                <a:spcPct val="30000"/>
              </a:spcAft>
            </a:pPr>
            <a:r>
              <a:rPr lang="en-US" altLang="en-US" dirty="0">
                <a:solidFill>
                  <a:schemeClr val="tx1"/>
                </a:solidFill>
              </a:rPr>
              <a:t>What to wear for protection</a:t>
            </a:r>
          </a:p>
          <a:p>
            <a:pPr lvl="1">
              <a:lnSpc>
                <a:spcPct val="90000"/>
              </a:lnSpc>
              <a:spcBef>
                <a:spcPct val="30000"/>
              </a:spcBef>
              <a:spcAft>
                <a:spcPct val="30000"/>
              </a:spcAft>
            </a:pPr>
            <a:r>
              <a:rPr lang="en-US" altLang="en-US" dirty="0">
                <a:solidFill>
                  <a:schemeClr val="tx1"/>
                </a:solidFill>
              </a:rPr>
              <a:t>How to properly label specimens</a:t>
            </a:r>
          </a:p>
          <a:p>
            <a:pPr lvl="1">
              <a:lnSpc>
                <a:spcPct val="90000"/>
              </a:lnSpc>
              <a:spcBef>
                <a:spcPct val="30000"/>
              </a:spcBef>
              <a:spcAft>
                <a:spcPct val="30000"/>
              </a:spcAft>
            </a:pPr>
            <a:r>
              <a:rPr lang="en-US" altLang="en-US" dirty="0">
                <a:solidFill>
                  <a:schemeClr val="tx1"/>
                </a:solidFill>
              </a:rPr>
              <a:t>How to transport specimens</a:t>
            </a:r>
          </a:p>
          <a:p>
            <a:pPr lvl="1">
              <a:lnSpc>
                <a:spcPct val="90000"/>
              </a:lnSpc>
              <a:spcBef>
                <a:spcPct val="30000"/>
              </a:spcBef>
              <a:spcAft>
                <a:spcPct val="30000"/>
              </a:spcAft>
            </a:pPr>
            <a:r>
              <a:rPr lang="en-US" altLang="en-US" dirty="0">
                <a:solidFill>
                  <a:schemeClr val="tx1"/>
                </a:solidFill>
              </a:rPr>
              <a:t>Where to send specimens for processing and testing</a:t>
            </a:r>
          </a:p>
          <a:p>
            <a:endParaRPr lang="en-US" dirty="0">
              <a:solidFill>
                <a:schemeClr val="tx1"/>
              </a:solidFill>
            </a:endParaRPr>
          </a:p>
        </p:txBody>
      </p:sp>
      <p:pic>
        <p:nvPicPr>
          <p:cNvPr id="8" name="Picture 7">
            <a:extLst>
              <a:ext uri="{FF2B5EF4-FFF2-40B4-BE49-F238E27FC236}">
                <a16:creationId xmlns="" xmlns:a16="http://schemas.microsoft.com/office/drawing/2014/main" id="{C64FE175-D4A6-499B-987A-9215C00B88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45368" y="2437321"/>
            <a:ext cx="3083169" cy="2059557"/>
          </a:xfrm>
          <a:prstGeom prst="rect">
            <a:avLst/>
          </a:prstGeom>
        </p:spPr>
      </p:pic>
    </p:spTree>
    <p:extLst>
      <p:ext uri="{BB962C8B-B14F-4D97-AF65-F5344CB8AC3E}">
        <p14:creationId xmlns:p14="http://schemas.microsoft.com/office/powerpoint/2010/main" val="2392145399"/>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26" y="-299789"/>
            <a:ext cx="8229600" cy="792162"/>
          </a:xfrm>
        </p:spPr>
        <p:txBody>
          <a:bodyPr>
            <a:normAutofit/>
          </a:bodyPr>
          <a:lstStyle/>
          <a:p>
            <a:r>
              <a:rPr lang="en-US" sz="2400" dirty="0">
                <a:solidFill>
                  <a:schemeClr val="tx2"/>
                </a:solidFill>
              </a:rPr>
              <a:t>What to Collect to Confirm Human Novel Virus Infection</a:t>
            </a:r>
          </a:p>
        </p:txBody>
      </p:sp>
      <p:sp>
        <p:nvSpPr>
          <p:cNvPr id="3" name="Content Placeholder 2"/>
          <p:cNvSpPr>
            <a:spLocks noGrp="1"/>
          </p:cNvSpPr>
          <p:nvPr>
            <p:ph idx="1"/>
          </p:nvPr>
        </p:nvSpPr>
        <p:spPr>
          <a:xfrm>
            <a:off x="-61480" y="375312"/>
            <a:ext cx="8997955" cy="6260122"/>
          </a:xfrm>
        </p:spPr>
        <p:txBody>
          <a:bodyPr>
            <a:normAutofit fontScale="70000" lnSpcReduction="20000"/>
          </a:bodyPr>
          <a:lstStyle/>
          <a:p>
            <a:pPr marL="0" indent="0">
              <a:lnSpc>
                <a:spcPct val="120000"/>
              </a:lnSpc>
              <a:buNone/>
            </a:pPr>
            <a:r>
              <a:rPr lang="en-US" altLang="en-US" sz="2900" dirty="0">
                <a:solidFill>
                  <a:schemeClr val="tx1"/>
                </a:solidFill>
              </a:rPr>
              <a:t>Upper respiratory tract specimens</a:t>
            </a:r>
          </a:p>
          <a:p>
            <a:pPr lvl="1">
              <a:lnSpc>
                <a:spcPct val="120000"/>
              </a:lnSpc>
            </a:pPr>
            <a:r>
              <a:rPr lang="en-US" altLang="en-US" sz="2900" dirty="0">
                <a:solidFill>
                  <a:schemeClr val="tx1"/>
                </a:solidFill>
              </a:rPr>
              <a:t>Nasopharyngeal swab or nasal aspirate/wash </a:t>
            </a:r>
            <a:r>
              <a:rPr lang="en-US" altLang="en-US" sz="2900" i="1" u="sng" dirty="0">
                <a:solidFill>
                  <a:schemeClr val="tx1"/>
                </a:solidFill>
              </a:rPr>
              <a:t>plus throat swab </a:t>
            </a:r>
            <a:r>
              <a:rPr lang="en-US" altLang="en-US" sz="2900" dirty="0">
                <a:solidFill>
                  <a:schemeClr val="tx1"/>
                </a:solidFill>
              </a:rPr>
              <a:t>(ideal)</a:t>
            </a:r>
          </a:p>
          <a:p>
            <a:pPr lvl="1">
              <a:lnSpc>
                <a:spcPct val="120000"/>
              </a:lnSpc>
            </a:pPr>
            <a:r>
              <a:rPr lang="en-US" altLang="en-US" sz="2900" dirty="0">
                <a:solidFill>
                  <a:schemeClr val="tx1"/>
                </a:solidFill>
              </a:rPr>
              <a:t>Nasal swabs (may be collected in place of nasopharyngeal swab)</a:t>
            </a:r>
          </a:p>
          <a:p>
            <a:pPr marL="0" indent="0">
              <a:lnSpc>
                <a:spcPct val="120000"/>
              </a:lnSpc>
              <a:buNone/>
            </a:pPr>
            <a:r>
              <a:rPr lang="en-US" altLang="en-US" sz="2900" dirty="0">
                <a:solidFill>
                  <a:schemeClr val="tx1"/>
                </a:solidFill>
              </a:rPr>
              <a:t>Lower respiratory tract specimens should also be collected </a:t>
            </a:r>
            <a:br>
              <a:rPr lang="en-US" altLang="en-US" sz="2900" dirty="0">
                <a:solidFill>
                  <a:schemeClr val="tx1"/>
                </a:solidFill>
              </a:rPr>
            </a:br>
            <a:r>
              <a:rPr lang="en-US" altLang="en-US" sz="2900" dirty="0">
                <a:solidFill>
                  <a:schemeClr val="tx1"/>
                </a:solidFill>
              </a:rPr>
              <a:t>(if available in the course of clinical care)</a:t>
            </a:r>
          </a:p>
          <a:p>
            <a:pPr lvl="1">
              <a:lnSpc>
                <a:spcPct val="120000"/>
              </a:lnSpc>
            </a:pPr>
            <a:r>
              <a:rPr lang="en-US" altLang="en-US" sz="2900" dirty="0">
                <a:solidFill>
                  <a:schemeClr val="tx1"/>
                </a:solidFill>
              </a:rPr>
              <a:t>Endotracheal aspirates </a:t>
            </a:r>
          </a:p>
          <a:p>
            <a:pPr lvl="1">
              <a:lnSpc>
                <a:spcPct val="120000"/>
              </a:lnSpc>
            </a:pPr>
            <a:r>
              <a:rPr lang="en-US" altLang="en-US" sz="2900" dirty="0" err="1">
                <a:solidFill>
                  <a:schemeClr val="tx1"/>
                </a:solidFill>
              </a:rPr>
              <a:t>Bronchiolalveolar</a:t>
            </a:r>
            <a:r>
              <a:rPr lang="en-US" altLang="en-US" sz="2900" dirty="0">
                <a:solidFill>
                  <a:schemeClr val="tx1"/>
                </a:solidFill>
              </a:rPr>
              <a:t> lavage (BAL)</a:t>
            </a:r>
          </a:p>
          <a:p>
            <a:pPr lvl="1">
              <a:lnSpc>
                <a:spcPct val="120000"/>
              </a:lnSpc>
            </a:pPr>
            <a:r>
              <a:rPr lang="en-US" altLang="en-US" sz="2900" dirty="0">
                <a:solidFill>
                  <a:schemeClr val="tx1"/>
                </a:solidFill>
              </a:rPr>
              <a:t>Pleural fluid from chest tubes</a:t>
            </a:r>
          </a:p>
          <a:p>
            <a:pPr lvl="2">
              <a:lnSpc>
                <a:spcPct val="120000"/>
              </a:lnSpc>
            </a:pPr>
            <a:r>
              <a:rPr lang="en-US" altLang="en-US" sz="2900" dirty="0">
                <a:solidFill>
                  <a:schemeClr val="tx1"/>
                </a:solidFill>
              </a:rPr>
              <a:t>BAL or pleural fluid should only be tested if they were collected for another purpose</a:t>
            </a:r>
          </a:p>
          <a:p>
            <a:pPr marL="0" indent="0">
              <a:lnSpc>
                <a:spcPct val="120000"/>
              </a:lnSpc>
              <a:buNone/>
            </a:pPr>
            <a:r>
              <a:rPr lang="en-US" altLang="en-US" sz="2900" dirty="0">
                <a:solidFill>
                  <a:schemeClr val="tx1"/>
                </a:solidFill>
              </a:rPr>
              <a:t>Collect multiple specimens from different sites and at different time points. Collect the first respiratory specimen as early as possible during illness.</a:t>
            </a:r>
          </a:p>
          <a:p>
            <a:pPr>
              <a:lnSpc>
                <a:spcPct val="120000"/>
              </a:lnSpc>
            </a:pPr>
            <a:r>
              <a:rPr lang="en-US" altLang="en-US" sz="2900" b="0" dirty="0">
                <a:solidFill>
                  <a:schemeClr val="tx1"/>
                </a:solidFill>
              </a:rPr>
              <a:t>Ideally before antiviral administration </a:t>
            </a:r>
            <a:br>
              <a:rPr lang="en-US" altLang="en-US" sz="2900" b="0" dirty="0">
                <a:solidFill>
                  <a:schemeClr val="tx1"/>
                </a:solidFill>
              </a:rPr>
            </a:br>
            <a:r>
              <a:rPr lang="en-US" altLang="en-US" sz="2900" b="0" dirty="0">
                <a:solidFill>
                  <a:schemeClr val="tx1"/>
                </a:solidFill>
              </a:rPr>
              <a:t>but do not withhold treatment for a specimen</a:t>
            </a:r>
          </a:p>
          <a:p>
            <a:pPr marL="0" indent="0">
              <a:lnSpc>
                <a:spcPct val="120000"/>
              </a:lnSpc>
              <a:buNone/>
            </a:pPr>
            <a:r>
              <a:rPr lang="en-US" altLang="en-US" sz="2900" dirty="0">
                <a:solidFill>
                  <a:schemeClr val="tx1"/>
                </a:solidFill>
              </a:rPr>
              <a:t>Collection of acute and convalescent sera</a:t>
            </a:r>
          </a:p>
          <a:p>
            <a:pPr>
              <a:lnSpc>
                <a:spcPct val="120000"/>
              </a:lnSpc>
            </a:pPr>
            <a:endParaRPr lang="en-US" altLang="en-US" dirty="0">
              <a:solidFill>
                <a:schemeClr val="tx1"/>
              </a:solidFill>
            </a:endParaRPr>
          </a:p>
          <a:p>
            <a:pPr>
              <a:lnSpc>
                <a:spcPct val="80000"/>
              </a:lnSpc>
            </a:pPr>
            <a:endParaRPr lang="en-US" altLang="en-US" dirty="0">
              <a:solidFill>
                <a:schemeClr val="tx1"/>
              </a:solidFill>
            </a:endParaRPr>
          </a:p>
          <a:p>
            <a:endParaRPr lang="en-US" dirty="0"/>
          </a:p>
        </p:txBody>
      </p:sp>
      <p:sp>
        <p:nvSpPr>
          <p:cNvPr id="5" name="TextBox 4">
            <a:extLst>
              <a:ext uri="{FF2B5EF4-FFF2-40B4-BE49-F238E27FC236}">
                <a16:creationId xmlns="" xmlns:a16="http://schemas.microsoft.com/office/drawing/2014/main" id="{644467C4-E32F-47C9-86C8-6F5ECE09EAE2}"/>
              </a:ext>
            </a:extLst>
          </p:cNvPr>
          <p:cNvSpPr txBox="1"/>
          <p:nvPr/>
        </p:nvSpPr>
        <p:spPr>
          <a:xfrm>
            <a:off x="300446" y="6240818"/>
            <a:ext cx="6962571" cy="523220"/>
          </a:xfrm>
          <a:prstGeom prst="rect">
            <a:avLst/>
          </a:prstGeom>
          <a:noFill/>
        </p:spPr>
        <p:txBody>
          <a:bodyPr wrap="square" rtlCol="0">
            <a:spAutoFit/>
          </a:bodyPr>
          <a:lstStyle/>
          <a:p>
            <a:r>
              <a:rPr lang="en-US" sz="1400" dirty="0">
                <a:hlinkClick r:id="rId3"/>
              </a:rPr>
              <a:t>http://www.who.int/csr/resources/publications/surveillance/CDS_EPR_ARO_2006_1.pdf</a:t>
            </a:r>
            <a:endParaRPr lang="en-US" sz="1400" dirty="0"/>
          </a:p>
          <a:p>
            <a:r>
              <a:rPr lang="en-US" sz="1400" dirty="0">
                <a:hlinkClick r:id="rId4"/>
              </a:rPr>
              <a:t>https://www.cdc.gov/flu/avianflu/severe-potential.htm</a:t>
            </a:r>
            <a:endParaRPr lang="en-US" dirty="0"/>
          </a:p>
        </p:txBody>
      </p:sp>
      <p:sp>
        <p:nvSpPr>
          <p:cNvPr id="6" name="TextBox 5"/>
          <p:cNvSpPr txBox="1"/>
          <p:nvPr/>
        </p:nvSpPr>
        <p:spPr>
          <a:xfrm>
            <a:off x="5508366" y="4979938"/>
            <a:ext cx="3509302" cy="923330"/>
          </a:xfrm>
          <a:prstGeom prst="rect">
            <a:avLst/>
          </a:prstGeom>
          <a:noFill/>
          <a:ln w="38100">
            <a:solidFill>
              <a:srgbClr val="0070C0"/>
            </a:solidFill>
            <a:prstDash val="dash"/>
          </a:ln>
        </p:spPr>
        <p:txBody>
          <a:bodyPr wrap="square" rtlCol="0">
            <a:spAutoFit/>
          </a:bodyPr>
          <a:lstStyle/>
          <a:p>
            <a:r>
              <a:rPr lang="en-US" dirty="0">
                <a:latin typeface="Arial" panose="020B0604020202020204" pitchFamily="34" charset="0"/>
                <a:cs typeface="Arial" panose="020B0604020202020204" pitchFamily="34" charset="0"/>
              </a:rPr>
              <a:t>More details:</a:t>
            </a:r>
          </a:p>
          <a:p>
            <a:r>
              <a:rPr lang="en-US" b="1" dirty="0">
                <a:latin typeface="Arial" panose="020B0604020202020204" pitchFamily="34" charset="0"/>
                <a:cs typeface="Arial" panose="020B0604020202020204" pitchFamily="34" charset="0"/>
              </a:rPr>
              <a:t>Lab Module 1: </a:t>
            </a:r>
            <a:r>
              <a:rPr lang="en-US" dirty="0">
                <a:latin typeface="Arial" panose="020B0604020202020204" pitchFamily="34" charset="0"/>
                <a:cs typeface="Arial" panose="020B0604020202020204" pitchFamily="34" charset="0"/>
              </a:rPr>
              <a:t>Sample collection, transport, and storage</a:t>
            </a:r>
          </a:p>
        </p:txBody>
      </p:sp>
    </p:spTree>
    <p:extLst>
      <p:ext uri="{BB962C8B-B14F-4D97-AF65-F5344CB8AC3E}">
        <p14:creationId xmlns:p14="http://schemas.microsoft.com/office/powerpoint/2010/main" val="3398632035"/>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9" name="Picture 4" descr="Throat swabs"/>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2889956" y="1688694"/>
            <a:ext cx="4695119" cy="4667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p:cNvSpPr txBox="1">
            <a:spLocks/>
          </p:cNvSpPr>
          <p:nvPr/>
        </p:nvSpPr>
        <p:spPr>
          <a:xfrm>
            <a:off x="259645" y="3835"/>
            <a:ext cx="8229600" cy="792162"/>
          </a:xfrm>
          <a:prstGeom prst="rect">
            <a:avLst/>
          </a:prstGeom>
        </p:spPr>
        <p:txBody>
          <a:bodyPr/>
          <a:lstStyle>
            <a:lvl1pPr algn="l" defTabSz="457200" rtl="0" eaLnBrk="1" latinLnBrk="0" hangingPunct="1">
              <a:spcBef>
                <a:spcPct val="0"/>
              </a:spcBef>
              <a:buNone/>
              <a:defRPr sz="2800" b="1" kern="1200">
                <a:solidFill>
                  <a:srgbClr val="0066CC"/>
                </a:solidFill>
                <a:latin typeface="+mj-lt"/>
                <a:ea typeface="+mj-ea"/>
                <a:cs typeface="Arial"/>
              </a:defRPr>
            </a:lvl1pPr>
          </a:lstStyle>
          <a:p>
            <a:r>
              <a:rPr lang="en-US" dirty="0">
                <a:solidFill>
                  <a:schemeClr val="tx2"/>
                </a:solidFill>
              </a:rPr>
              <a:t>Oropharyngeal Swab Collection</a:t>
            </a:r>
          </a:p>
        </p:txBody>
      </p:sp>
    </p:spTree>
    <p:extLst>
      <p:ext uri="{BB962C8B-B14F-4D97-AF65-F5344CB8AC3E}">
        <p14:creationId xmlns:p14="http://schemas.microsoft.com/office/powerpoint/2010/main" val="25602887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93511" y="6242756"/>
            <a:ext cx="8715022" cy="646331"/>
          </a:xfrm>
          <a:prstGeom prst="rect">
            <a:avLst/>
          </a:prstGeom>
          <a:noFill/>
        </p:spPr>
        <p:txBody>
          <a:bodyPr wrap="square" rtlCol="0">
            <a:spAutoFit/>
          </a:bodyPr>
          <a:lstStyle/>
          <a:p>
            <a:r>
              <a:rPr lang="en-US" dirty="0"/>
              <a:t>Nasopharyngeal swab collection video:  </a:t>
            </a:r>
            <a:r>
              <a:rPr lang="en-US" dirty="0">
                <a:hlinkClick r:id="rId3"/>
              </a:rPr>
              <a:t>https://www.youtube.com/watch?v=DVJNWefmHjE</a:t>
            </a:r>
            <a:endParaRPr lang="en-US" dirty="0"/>
          </a:p>
          <a:p>
            <a:endParaRPr lang="en-US" dirty="0"/>
          </a:p>
        </p:txBody>
      </p:sp>
      <p:sp>
        <p:nvSpPr>
          <p:cNvPr id="6" name="Title 1"/>
          <p:cNvSpPr txBox="1">
            <a:spLocks/>
          </p:cNvSpPr>
          <p:nvPr/>
        </p:nvSpPr>
        <p:spPr>
          <a:xfrm>
            <a:off x="400321" y="-31334"/>
            <a:ext cx="8229600" cy="792162"/>
          </a:xfrm>
          <a:prstGeom prst="rect">
            <a:avLst/>
          </a:prstGeom>
        </p:spPr>
        <p:txBody>
          <a:bodyPr/>
          <a:lstStyle>
            <a:lvl1pPr algn="l" defTabSz="457200" rtl="0" eaLnBrk="1" latinLnBrk="0" hangingPunct="1">
              <a:spcBef>
                <a:spcPct val="0"/>
              </a:spcBef>
              <a:buNone/>
              <a:defRPr sz="2800" b="1" kern="1200">
                <a:solidFill>
                  <a:srgbClr val="0066CC"/>
                </a:solidFill>
                <a:latin typeface="+mj-lt"/>
                <a:ea typeface="+mj-ea"/>
                <a:cs typeface="Arial"/>
              </a:defRPr>
            </a:lvl1pPr>
          </a:lstStyle>
          <a:p>
            <a:r>
              <a:rPr lang="en-US" dirty="0">
                <a:solidFill>
                  <a:schemeClr val="tx2"/>
                </a:solidFill>
              </a:rPr>
              <a:t>Nasopharyngeal Swab Collection</a:t>
            </a:r>
          </a:p>
        </p:txBody>
      </p:sp>
      <p:pic>
        <p:nvPicPr>
          <p:cNvPr id="5" name="Picture 4">
            <a:extLst>
              <a:ext uri="{FF2B5EF4-FFF2-40B4-BE49-F238E27FC236}">
                <a16:creationId xmlns="" xmlns:a16="http://schemas.microsoft.com/office/drawing/2014/main" id="{CDD64AE3-384F-4ECA-941A-CFC4788371C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66624" y="2260256"/>
            <a:ext cx="5224421" cy="3489913"/>
          </a:xfrm>
          <a:prstGeom prst="rect">
            <a:avLst/>
          </a:prstGeom>
        </p:spPr>
      </p:pic>
    </p:spTree>
    <p:extLst>
      <p:ext uri="{BB962C8B-B14F-4D97-AF65-F5344CB8AC3E}">
        <p14:creationId xmlns:p14="http://schemas.microsoft.com/office/powerpoint/2010/main" val="23634100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8066"/>
            <a:ext cx="8229600" cy="792162"/>
          </a:xfrm>
        </p:spPr>
        <p:txBody>
          <a:bodyPr/>
          <a:lstStyle/>
          <a:p>
            <a:r>
              <a:rPr lang="en-US" altLang="en-US" dirty="0">
                <a:solidFill>
                  <a:schemeClr val="bg2"/>
                </a:solidFill>
              </a:rPr>
              <a:t>Presentation Outline</a:t>
            </a:r>
            <a:endParaRPr lang="en-US" dirty="0">
              <a:solidFill>
                <a:schemeClr val="bg2"/>
              </a:solidFill>
            </a:endParaRPr>
          </a:p>
        </p:txBody>
      </p:sp>
      <p:sp>
        <p:nvSpPr>
          <p:cNvPr id="3" name="Content Placeholder 2"/>
          <p:cNvSpPr>
            <a:spLocks noGrp="1"/>
          </p:cNvSpPr>
          <p:nvPr>
            <p:ph idx="1"/>
          </p:nvPr>
        </p:nvSpPr>
        <p:spPr/>
        <p:txBody>
          <a:bodyPr>
            <a:noAutofit/>
          </a:bodyPr>
          <a:lstStyle/>
          <a:p>
            <a:r>
              <a:rPr lang="en-US" altLang="en-US" b="0" dirty="0">
                <a:solidFill>
                  <a:schemeClr val="tx1"/>
                </a:solidFill>
              </a:rPr>
              <a:t>Objectives and phases of case investigations</a:t>
            </a:r>
          </a:p>
          <a:p>
            <a:r>
              <a:rPr lang="en-US" altLang="en-US" b="0" dirty="0">
                <a:solidFill>
                  <a:schemeClr val="tx1"/>
                </a:solidFill>
              </a:rPr>
              <a:t>Steps of an outbreak investigation</a:t>
            </a:r>
          </a:p>
          <a:p>
            <a:r>
              <a:rPr lang="en-US" altLang="en-US" b="0" dirty="0">
                <a:solidFill>
                  <a:schemeClr val="tx1"/>
                </a:solidFill>
              </a:rPr>
              <a:t>Pre-investigation and response planning</a:t>
            </a:r>
          </a:p>
          <a:p>
            <a:r>
              <a:rPr lang="en-US" altLang="en-US" b="0" dirty="0">
                <a:solidFill>
                  <a:schemeClr val="tx1"/>
                </a:solidFill>
              </a:rPr>
              <a:t>Gathering evidence</a:t>
            </a:r>
          </a:p>
          <a:p>
            <a:r>
              <a:rPr lang="en-US" altLang="en-US" b="0" dirty="0">
                <a:solidFill>
                  <a:schemeClr val="tx1"/>
                </a:solidFill>
              </a:rPr>
              <a:t>Contact tracing</a:t>
            </a:r>
          </a:p>
          <a:p>
            <a:r>
              <a:rPr lang="en-US" altLang="en-US" b="0" dirty="0">
                <a:solidFill>
                  <a:schemeClr val="tx1"/>
                </a:solidFill>
              </a:rPr>
              <a:t>Managing and analyzing data</a:t>
            </a:r>
          </a:p>
          <a:p>
            <a:r>
              <a:rPr lang="en-US" altLang="en-US" b="0" dirty="0">
                <a:solidFill>
                  <a:schemeClr val="tx1"/>
                </a:solidFill>
              </a:rPr>
              <a:t>Implementing infection control measures</a:t>
            </a:r>
          </a:p>
          <a:p>
            <a:r>
              <a:rPr lang="en-US" altLang="en-US" b="0" dirty="0">
                <a:solidFill>
                  <a:schemeClr val="tx1"/>
                </a:solidFill>
              </a:rPr>
              <a:t>Reporting and evaluation</a:t>
            </a:r>
          </a:p>
          <a:p>
            <a:r>
              <a:rPr lang="en-US" altLang="en-US" b="0" dirty="0">
                <a:solidFill>
                  <a:schemeClr val="tx1"/>
                </a:solidFill>
              </a:rPr>
              <a:t>Influenza investigation resources</a:t>
            </a:r>
          </a:p>
          <a:p>
            <a:pPr lvl="1"/>
            <a:r>
              <a:rPr lang="en-US" altLang="en-US" dirty="0">
                <a:solidFill>
                  <a:schemeClr val="tx1"/>
                </a:solidFill>
              </a:rPr>
              <a:t>Influenza A (H5N1) virus</a:t>
            </a:r>
          </a:p>
          <a:p>
            <a:pPr lvl="1"/>
            <a:r>
              <a:rPr lang="en-US" altLang="en-US" dirty="0">
                <a:solidFill>
                  <a:schemeClr val="tx1"/>
                </a:solidFill>
              </a:rPr>
              <a:t>Influenza A (H7N9) virus</a:t>
            </a:r>
          </a:p>
          <a:p>
            <a:endParaRPr lang="en-US" dirty="0"/>
          </a:p>
        </p:txBody>
      </p:sp>
    </p:spTree>
    <p:extLst>
      <p:ext uri="{BB962C8B-B14F-4D97-AF65-F5344CB8AC3E}">
        <p14:creationId xmlns:p14="http://schemas.microsoft.com/office/powerpoint/2010/main" val="4144603952"/>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9970" y="-288066"/>
            <a:ext cx="8229600" cy="792162"/>
          </a:xfrm>
        </p:spPr>
        <p:txBody>
          <a:bodyPr/>
          <a:lstStyle/>
          <a:p>
            <a:r>
              <a:rPr lang="en-US" dirty="0">
                <a:solidFill>
                  <a:schemeClr val="tx2"/>
                </a:solidFill>
              </a:rPr>
              <a:t>Components of a Human Case Definition</a:t>
            </a:r>
          </a:p>
        </p:txBody>
      </p:sp>
      <p:sp>
        <p:nvSpPr>
          <p:cNvPr id="3" name="Content Placeholder 2"/>
          <p:cNvSpPr>
            <a:spLocks noGrp="1"/>
          </p:cNvSpPr>
          <p:nvPr>
            <p:ph idx="1"/>
          </p:nvPr>
        </p:nvSpPr>
        <p:spPr>
          <a:xfrm>
            <a:off x="457200" y="1143000"/>
            <a:ext cx="8229600" cy="5257800"/>
          </a:xfrm>
        </p:spPr>
        <p:txBody>
          <a:bodyPr>
            <a:normAutofit/>
          </a:bodyPr>
          <a:lstStyle/>
          <a:p>
            <a:pPr marL="0" indent="0">
              <a:buNone/>
            </a:pPr>
            <a:r>
              <a:rPr lang="en-US" b="0" dirty="0">
                <a:solidFill>
                  <a:schemeClr val="tx1"/>
                </a:solidFill>
              </a:rPr>
              <a:t>A case definition should be specific to the outbreak under investigation.</a:t>
            </a:r>
          </a:p>
          <a:p>
            <a:pPr marL="0" indent="0">
              <a:buNone/>
            </a:pPr>
            <a:endParaRPr lang="en-US" b="0" dirty="0">
              <a:solidFill>
                <a:schemeClr val="tx1"/>
              </a:solidFill>
            </a:endParaRPr>
          </a:p>
          <a:p>
            <a:pPr marL="0" indent="0">
              <a:buNone/>
            </a:pPr>
            <a:r>
              <a:rPr lang="en-US" b="0" dirty="0">
                <a:solidFill>
                  <a:schemeClr val="tx1"/>
                </a:solidFill>
              </a:rPr>
              <a:t>A case definition includes criteria for person, place, time, and clinical features. </a:t>
            </a:r>
          </a:p>
          <a:p>
            <a:pPr lvl="1"/>
            <a:r>
              <a:rPr lang="en-US" b="0" dirty="0">
                <a:solidFill>
                  <a:schemeClr val="tx1"/>
                </a:solidFill>
              </a:rPr>
              <a:t>Person: includes key characteristics of affected persons, such as age, sex, race, occupation and exclusion criteria </a:t>
            </a:r>
          </a:p>
          <a:p>
            <a:pPr lvl="1"/>
            <a:r>
              <a:rPr lang="en-US" b="0" dirty="0">
                <a:solidFill>
                  <a:schemeClr val="tx1"/>
                </a:solidFill>
              </a:rPr>
              <a:t>Place: typically describes a specific geographic location or facility associated with the outbreak</a:t>
            </a:r>
          </a:p>
          <a:p>
            <a:pPr lvl="1"/>
            <a:r>
              <a:rPr lang="en-US" b="0" dirty="0">
                <a:solidFill>
                  <a:schemeClr val="tx1"/>
                </a:solidFill>
              </a:rPr>
              <a:t>Time: is used to delineate a period of time associated with illness onset for the cases under investigation </a:t>
            </a:r>
          </a:p>
          <a:p>
            <a:pPr lvl="1"/>
            <a:r>
              <a:rPr lang="en-US" b="0" dirty="0">
                <a:solidFill>
                  <a:schemeClr val="tx1"/>
                </a:solidFill>
              </a:rPr>
              <a:t>Clinical information: is based on simple and objective measures</a:t>
            </a:r>
          </a:p>
          <a:p>
            <a:pPr marL="0" indent="0">
              <a:buNone/>
            </a:pPr>
            <a:endParaRPr lang="en-US" sz="900" b="0" dirty="0">
              <a:solidFill>
                <a:schemeClr val="tx1"/>
              </a:solidFill>
            </a:endParaRPr>
          </a:p>
          <a:p>
            <a:pPr>
              <a:buFontTx/>
              <a:buChar char="-"/>
            </a:pPr>
            <a:endParaRPr lang="en-US" b="0" dirty="0">
              <a:solidFill>
                <a:schemeClr val="tx1"/>
              </a:solidFill>
            </a:endParaRPr>
          </a:p>
        </p:txBody>
      </p:sp>
    </p:spTree>
    <p:extLst>
      <p:ext uri="{BB962C8B-B14F-4D97-AF65-F5344CB8AC3E}">
        <p14:creationId xmlns:p14="http://schemas.microsoft.com/office/powerpoint/2010/main" val="3735446237"/>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9970" y="-288066"/>
            <a:ext cx="8229600" cy="792162"/>
          </a:xfrm>
        </p:spPr>
        <p:txBody>
          <a:bodyPr/>
          <a:lstStyle/>
          <a:p>
            <a:r>
              <a:rPr lang="en-US" dirty="0">
                <a:solidFill>
                  <a:schemeClr val="tx2"/>
                </a:solidFill>
              </a:rPr>
              <a:t>Refining Case Definitions</a:t>
            </a:r>
          </a:p>
        </p:txBody>
      </p:sp>
      <p:sp>
        <p:nvSpPr>
          <p:cNvPr id="3" name="Content Placeholder 2"/>
          <p:cNvSpPr>
            <a:spLocks noGrp="1"/>
          </p:cNvSpPr>
          <p:nvPr>
            <p:ph idx="1"/>
          </p:nvPr>
        </p:nvSpPr>
        <p:spPr>
          <a:xfrm>
            <a:off x="457200" y="1143000"/>
            <a:ext cx="8229600" cy="5257800"/>
          </a:xfrm>
        </p:spPr>
        <p:txBody>
          <a:bodyPr>
            <a:normAutofit/>
          </a:bodyPr>
          <a:lstStyle/>
          <a:p>
            <a:pPr marL="0" indent="0">
              <a:buNone/>
            </a:pPr>
            <a:r>
              <a:rPr lang="en-US" b="0" dirty="0">
                <a:solidFill>
                  <a:schemeClr val="tx1"/>
                </a:solidFill>
              </a:rPr>
              <a:t>May have more than one case definition</a:t>
            </a:r>
          </a:p>
          <a:p>
            <a:pPr lvl="1"/>
            <a:r>
              <a:rPr lang="en-US" dirty="0">
                <a:solidFill>
                  <a:schemeClr val="tx1"/>
                </a:solidFill>
              </a:rPr>
              <a:t>Confirmed cases</a:t>
            </a:r>
          </a:p>
          <a:p>
            <a:pPr lvl="1"/>
            <a:r>
              <a:rPr lang="en-US" b="0" dirty="0">
                <a:solidFill>
                  <a:schemeClr val="tx1"/>
                </a:solidFill>
              </a:rPr>
              <a:t>Probable cases</a:t>
            </a:r>
          </a:p>
          <a:p>
            <a:pPr lvl="1"/>
            <a:r>
              <a:rPr lang="en-US" dirty="0">
                <a:solidFill>
                  <a:schemeClr val="tx1"/>
                </a:solidFill>
              </a:rPr>
              <a:t>Suspect cases</a:t>
            </a:r>
          </a:p>
          <a:p>
            <a:pPr lvl="1"/>
            <a:endParaRPr lang="en-US" b="0" dirty="0">
              <a:solidFill>
                <a:schemeClr val="tx1"/>
              </a:solidFill>
            </a:endParaRPr>
          </a:p>
          <a:p>
            <a:pPr marL="57150" indent="0">
              <a:buNone/>
            </a:pPr>
            <a:r>
              <a:rPr lang="en-US" b="0" dirty="0">
                <a:solidFill>
                  <a:schemeClr val="tx1"/>
                </a:solidFill>
              </a:rPr>
              <a:t>Case definitions may change as investigation progresses</a:t>
            </a:r>
          </a:p>
          <a:p>
            <a:pPr marL="800100" lvl="1"/>
            <a:r>
              <a:rPr lang="en-US" dirty="0">
                <a:solidFill>
                  <a:schemeClr val="tx1"/>
                </a:solidFill>
              </a:rPr>
              <a:t>Early in investigation: the case definition may be broad</a:t>
            </a:r>
          </a:p>
          <a:p>
            <a:pPr marL="800100" lvl="1"/>
            <a:r>
              <a:rPr lang="en-US" b="0" dirty="0">
                <a:solidFill>
                  <a:schemeClr val="tx1"/>
                </a:solidFill>
              </a:rPr>
              <a:t>Later in investigation: the case definition may be refined to be more specific to person, place, time, or clinical information that has been gained</a:t>
            </a:r>
          </a:p>
          <a:p>
            <a:pPr marL="57150" indent="0">
              <a:buNone/>
            </a:pPr>
            <a:endParaRPr lang="en-US" b="0" dirty="0">
              <a:solidFill>
                <a:schemeClr val="tx1"/>
              </a:solidFill>
            </a:endParaRPr>
          </a:p>
          <a:p>
            <a:pPr marL="57150" indent="0">
              <a:buNone/>
            </a:pPr>
            <a:r>
              <a:rPr lang="en-US" b="0" dirty="0">
                <a:solidFill>
                  <a:schemeClr val="tx1"/>
                </a:solidFill>
              </a:rPr>
              <a:t>There will be separate case definitions for human events and animal events</a:t>
            </a:r>
          </a:p>
          <a:p>
            <a:pPr marL="0" indent="0">
              <a:buNone/>
            </a:pPr>
            <a:endParaRPr lang="en-US" sz="900" b="0" dirty="0">
              <a:solidFill>
                <a:schemeClr val="tx1"/>
              </a:solidFill>
            </a:endParaRPr>
          </a:p>
          <a:p>
            <a:pPr>
              <a:buFontTx/>
              <a:buChar char="-"/>
            </a:pPr>
            <a:endParaRPr lang="en-US" b="0" dirty="0">
              <a:solidFill>
                <a:schemeClr val="tx1"/>
              </a:solidFill>
            </a:endParaRPr>
          </a:p>
        </p:txBody>
      </p:sp>
    </p:spTree>
    <p:extLst>
      <p:ext uri="{BB962C8B-B14F-4D97-AF65-F5344CB8AC3E}">
        <p14:creationId xmlns:p14="http://schemas.microsoft.com/office/powerpoint/2010/main" val="779853031"/>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49" y="-330267"/>
            <a:ext cx="8229600" cy="792162"/>
          </a:xfrm>
        </p:spPr>
        <p:txBody>
          <a:bodyPr>
            <a:normAutofit/>
          </a:bodyPr>
          <a:lstStyle/>
          <a:p>
            <a:r>
              <a:rPr lang="en-US" sz="2000" dirty="0">
                <a:solidFill>
                  <a:schemeClr val="tx2"/>
                </a:solidFill>
              </a:rPr>
              <a:t>Example Case Definitions for Influenza A/H7N9 Virus Infection </a:t>
            </a:r>
          </a:p>
        </p:txBody>
      </p:sp>
      <p:sp>
        <p:nvSpPr>
          <p:cNvPr id="3" name="Content Placeholder 2"/>
          <p:cNvSpPr>
            <a:spLocks noGrp="1"/>
          </p:cNvSpPr>
          <p:nvPr>
            <p:ph idx="1"/>
          </p:nvPr>
        </p:nvSpPr>
        <p:spPr>
          <a:xfrm>
            <a:off x="457200" y="674865"/>
            <a:ext cx="8229600" cy="5814646"/>
          </a:xfrm>
        </p:spPr>
        <p:txBody>
          <a:bodyPr>
            <a:normAutofit fontScale="92500" lnSpcReduction="20000"/>
          </a:bodyPr>
          <a:lstStyle/>
          <a:p>
            <a:pPr marL="0" indent="0" algn="ctr">
              <a:buNone/>
            </a:pPr>
            <a:r>
              <a:rPr lang="en-US" dirty="0">
                <a:solidFill>
                  <a:schemeClr val="tx1"/>
                </a:solidFill>
              </a:rPr>
              <a:t>Case definitions should be adapted to the local context during an outbreak investigation. </a:t>
            </a:r>
          </a:p>
          <a:p>
            <a:pPr marL="0" indent="0" algn="ctr">
              <a:buNone/>
            </a:pPr>
            <a:endParaRPr lang="en-US" dirty="0">
              <a:solidFill>
                <a:schemeClr val="tx1"/>
              </a:solidFill>
            </a:endParaRPr>
          </a:p>
          <a:p>
            <a:pPr marL="0" indent="0">
              <a:buNone/>
            </a:pPr>
            <a:r>
              <a:rPr lang="en-US" b="0" dirty="0">
                <a:solidFill>
                  <a:schemeClr val="tx1"/>
                </a:solidFill>
              </a:rPr>
              <a:t>Below is a set of example case definitions for A(H7N9) virus infection:</a:t>
            </a:r>
          </a:p>
          <a:p>
            <a:pPr marL="0" indent="0">
              <a:buNone/>
            </a:pPr>
            <a:endParaRPr lang="en-US" dirty="0">
              <a:solidFill>
                <a:schemeClr val="tx1"/>
              </a:solidFill>
            </a:endParaRPr>
          </a:p>
          <a:p>
            <a:pPr marL="0" indent="0">
              <a:buNone/>
            </a:pPr>
            <a:r>
              <a:rPr lang="en-US" dirty="0">
                <a:solidFill>
                  <a:schemeClr val="tx1"/>
                </a:solidFill>
              </a:rPr>
              <a:t>Confirmed case:  </a:t>
            </a:r>
            <a:r>
              <a:rPr lang="en-US" b="0" dirty="0">
                <a:solidFill>
                  <a:schemeClr val="tx1"/>
                </a:solidFill>
              </a:rPr>
              <a:t>Influenza A(H7N9) virus infection in a person that is laboratory confirmed using methods in accordance with WHO-approved protocols for detection of avian influenza A(H7N9) virus</a:t>
            </a:r>
          </a:p>
          <a:p>
            <a:pPr marL="0" indent="0">
              <a:buNone/>
            </a:pPr>
            <a:endParaRPr lang="en-US" b="0" dirty="0">
              <a:solidFill>
                <a:schemeClr val="tx1"/>
              </a:solidFill>
            </a:endParaRPr>
          </a:p>
          <a:p>
            <a:pPr marL="0" indent="0">
              <a:buNone/>
            </a:pPr>
            <a:r>
              <a:rPr lang="en-US" dirty="0">
                <a:solidFill>
                  <a:schemeClr val="tx1"/>
                </a:solidFill>
              </a:rPr>
              <a:t>Probable case:  </a:t>
            </a:r>
            <a:r>
              <a:rPr lang="en-US" b="0" dirty="0">
                <a:solidFill>
                  <a:schemeClr val="tx1"/>
                </a:solidFill>
              </a:rPr>
              <a:t>Illness compatible with influenza in a person meeting exposure criteria * and for whom laboratory results were A/</a:t>
            </a:r>
            <a:r>
              <a:rPr lang="en-US" b="0" dirty="0" err="1">
                <a:solidFill>
                  <a:schemeClr val="tx1"/>
                </a:solidFill>
              </a:rPr>
              <a:t>unsubtypeable</a:t>
            </a:r>
            <a:r>
              <a:rPr lang="en-US" b="0" dirty="0">
                <a:solidFill>
                  <a:schemeClr val="tx1"/>
                </a:solidFill>
              </a:rPr>
              <a:t> (</a:t>
            </a:r>
            <a:r>
              <a:rPr lang="en-US" b="0" dirty="0" err="1">
                <a:solidFill>
                  <a:schemeClr val="tx1"/>
                </a:solidFill>
              </a:rPr>
              <a:t>inf</a:t>
            </a:r>
            <a:r>
              <a:rPr lang="en-US" b="0" dirty="0">
                <a:solidFill>
                  <a:schemeClr val="tx1"/>
                </a:solidFill>
              </a:rPr>
              <a:t> A </a:t>
            </a:r>
            <a:r>
              <a:rPr lang="en-US" b="0" dirty="0" err="1">
                <a:solidFill>
                  <a:schemeClr val="tx1"/>
                </a:solidFill>
              </a:rPr>
              <a:t>pos</a:t>
            </a:r>
            <a:r>
              <a:rPr lang="en-US" b="0" dirty="0">
                <a:solidFill>
                  <a:schemeClr val="tx1"/>
                </a:solidFill>
              </a:rPr>
              <a:t>, </a:t>
            </a:r>
            <a:r>
              <a:rPr lang="en-US" b="0" dirty="0" err="1">
                <a:solidFill>
                  <a:schemeClr val="tx1"/>
                </a:solidFill>
              </a:rPr>
              <a:t>inf</a:t>
            </a:r>
            <a:r>
              <a:rPr lang="en-US" b="0" dirty="0">
                <a:solidFill>
                  <a:schemeClr val="tx1"/>
                </a:solidFill>
              </a:rPr>
              <a:t> A(H1) neg, </a:t>
            </a:r>
            <a:r>
              <a:rPr lang="en-US" b="0" dirty="0" err="1">
                <a:solidFill>
                  <a:schemeClr val="tx1"/>
                </a:solidFill>
              </a:rPr>
              <a:t>inf</a:t>
            </a:r>
            <a:r>
              <a:rPr lang="en-US" b="0" dirty="0">
                <a:solidFill>
                  <a:schemeClr val="tx1"/>
                </a:solidFill>
              </a:rPr>
              <a:t> A(H3) neg by RT-PCR)</a:t>
            </a:r>
          </a:p>
          <a:p>
            <a:pPr marL="0" indent="0">
              <a:buNone/>
            </a:pPr>
            <a:endParaRPr lang="en-US" b="0" dirty="0">
              <a:solidFill>
                <a:schemeClr val="tx1"/>
              </a:solidFill>
            </a:endParaRPr>
          </a:p>
          <a:p>
            <a:pPr marL="0" indent="0">
              <a:buNone/>
            </a:pPr>
            <a:r>
              <a:rPr lang="en-US" dirty="0">
                <a:solidFill>
                  <a:schemeClr val="tx1"/>
                </a:solidFill>
              </a:rPr>
              <a:t>Suspect case: </a:t>
            </a:r>
            <a:r>
              <a:rPr lang="en-US" b="0" dirty="0">
                <a:solidFill>
                  <a:schemeClr val="tx1"/>
                </a:solidFill>
              </a:rPr>
              <a:t> Illness compatible with influenza in a person meeting exposure criteria * and for whom confirmatory laboratory test results are not known or pending</a:t>
            </a:r>
            <a:endParaRPr lang="en-US" dirty="0">
              <a:solidFill>
                <a:schemeClr val="tx1"/>
              </a:solidFill>
            </a:endParaRPr>
          </a:p>
        </p:txBody>
      </p:sp>
      <p:sp>
        <p:nvSpPr>
          <p:cNvPr id="5" name="TextBox 4"/>
          <p:cNvSpPr txBox="1"/>
          <p:nvPr/>
        </p:nvSpPr>
        <p:spPr>
          <a:xfrm>
            <a:off x="177421" y="6488668"/>
            <a:ext cx="5513369" cy="369332"/>
          </a:xfrm>
          <a:prstGeom prst="rect">
            <a:avLst/>
          </a:prstGeom>
          <a:noFill/>
        </p:spPr>
        <p:txBody>
          <a:bodyPr wrap="none" rtlCol="0">
            <a:spAutoFit/>
          </a:bodyPr>
          <a:lstStyle/>
          <a:p>
            <a:r>
              <a:rPr lang="en-US" dirty="0"/>
              <a:t>* Example exposure criteria are outlined in the next slide</a:t>
            </a:r>
          </a:p>
        </p:txBody>
      </p:sp>
    </p:spTree>
    <p:extLst>
      <p:ext uri="{BB962C8B-B14F-4D97-AF65-F5344CB8AC3E}">
        <p14:creationId xmlns:p14="http://schemas.microsoft.com/office/powerpoint/2010/main" val="4070798824"/>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49" y="-330267"/>
            <a:ext cx="8229600" cy="792162"/>
          </a:xfrm>
        </p:spPr>
        <p:txBody>
          <a:bodyPr>
            <a:normAutofit/>
          </a:bodyPr>
          <a:lstStyle/>
          <a:p>
            <a:r>
              <a:rPr lang="en-US" sz="2000" dirty="0">
                <a:solidFill>
                  <a:schemeClr val="tx2"/>
                </a:solidFill>
              </a:rPr>
              <a:t>Example Case Definitions for Influenza A/H7N9, continued…</a:t>
            </a:r>
          </a:p>
        </p:txBody>
      </p:sp>
      <p:sp>
        <p:nvSpPr>
          <p:cNvPr id="3" name="Content Placeholder 2"/>
          <p:cNvSpPr>
            <a:spLocks noGrp="1"/>
          </p:cNvSpPr>
          <p:nvPr>
            <p:ph idx="1"/>
          </p:nvPr>
        </p:nvSpPr>
        <p:spPr>
          <a:xfrm>
            <a:off x="457200" y="674688"/>
            <a:ext cx="8367713" cy="2680153"/>
          </a:xfrm>
        </p:spPr>
        <p:txBody>
          <a:bodyPr>
            <a:noAutofit/>
          </a:bodyPr>
          <a:lstStyle/>
          <a:p>
            <a:pPr marL="0" indent="0">
              <a:buNone/>
            </a:pPr>
            <a:r>
              <a:rPr lang="en-US" sz="1800" dirty="0">
                <a:solidFill>
                  <a:schemeClr val="tx1"/>
                </a:solidFill>
              </a:rPr>
              <a:t>Example exposure criteria for probable or suspected cases:</a:t>
            </a:r>
          </a:p>
          <a:p>
            <a:r>
              <a:rPr lang="en-US" sz="1800" b="0" dirty="0">
                <a:solidFill>
                  <a:schemeClr val="tx1"/>
                </a:solidFill>
              </a:rPr>
              <a:t>Recent exposure (e.g. within 14 days) to a market where animal/poultry illness has been reported or avian influenza A(H7N9) virus has been detected</a:t>
            </a:r>
          </a:p>
          <a:p>
            <a:r>
              <a:rPr lang="en-US" sz="1800" b="0" dirty="0">
                <a:solidFill>
                  <a:schemeClr val="tx1"/>
                </a:solidFill>
              </a:rPr>
              <a:t>Recent travel (within 14 days of illness onset) to areas where humans have become infected with avian influenza A(H7N9) virus or to areas where avian influenza A(H7N9) viruses are known to be circulating in animals (poultry)</a:t>
            </a:r>
          </a:p>
          <a:p>
            <a:r>
              <a:rPr lang="en-US" sz="1800" b="0" dirty="0">
                <a:solidFill>
                  <a:schemeClr val="tx1"/>
                </a:solidFill>
              </a:rPr>
              <a:t>Persons who have had recent close contact * (within 14 days of illness onset) with confirmed, probable, or suspected cases of human infection with avian influenza A(H7N9) virus </a:t>
            </a:r>
          </a:p>
          <a:p>
            <a:r>
              <a:rPr lang="en-US" sz="1800" b="0" dirty="0">
                <a:solidFill>
                  <a:schemeClr val="tx1"/>
                </a:solidFill>
              </a:rPr>
              <a:t>Unprotected exposure to live avian influenza A(H7N9) virus in a laboratory</a:t>
            </a:r>
          </a:p>
        </p:txBody>
      </p:sp>
      <p:sp>
        <p:nvSpPr>
          <p:cNvPr id="4" name="TextBox 3"/>
          <p:cNvSpPr txBox="1"/>
          <p:nvPr/>
        </p:nvSpPr>
        <p:spPr>
          <a:xfrm>
            <a:off x="356854" y="3806763"/>
            <a:ext cx="8576231" cy="286232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 Close contact may be regarded as coming within about 3 feet (1 </a:t>
            </a:r>
            <a:r>
              <a:rPr lang="en-US" dirty="0" err="1">
                <a:latin typeface="Arial" panose="020B0604020202020204" pitchFamily="34" charset="0"/>
                <a:cs typeface="Arial" panose="020B0604020202020204" pitchFamily="34" charset="0"/>
              </a:rPr>
              <a:t>metre</a:t>
            </a:r>
            <a:r>
              <a:rPr lang="en-US" dirty="0">
                <a:latin typeface="Arial" panose="020B0604020202020204" pitchFamily="34" charset="0"/>
                <a:cs typeface="Arial" panose="020B0604020202020204" pitchFamily="34" charset="0"/>
              </a:rPr>
              <a:t>) of a confirmed or suspected case while the case was ill (beginning 1 day prior to illness onset and continuing until resolution of illness). This includes healthcare personnel providing care for a confirmed case without appropriate PPE use, family members of a confirmed case, persons who lived with or stayed overnight with a confirmed or suspected case, and others who have had similar close physical contact.</a:t>
            </a:r>
          </a:p>
          <a:p>
            <a:endParaRPr lang="en-US" dirty="0">
              <a:latin typeface="Arial" panose="020B0604020202020204" pitchFamily="34" charset="0"/>
              <a:cs typeface="Arial" panose="020B0604020202020204" pitchFamily="34" charset="0"/>
            </a:endParaRPr>
          </a:p>
          <a:p>
            <a:r>
              <a:rPr lang="en-US" dirty="0">
                <a:latin typeface="Calibri"/>
                <a:cs typeface="Arial" panose="020B0604020202020204" pitchFamily="34" charset="0"/>
              </a:rPr>
              <a:t>http://www.who.int/influenza/human_animal_interface/influenza_h7n9/InterimSurveillanceRecH7N9_10May13.pdf</a:t>
            </a: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9828865"/>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943600"/>
          </a:xfrm>
        </p:spPr>
        <p:txBody>
          <a:bodyPr>
            <a:normAutofit/>
          </a:bodyPr>
          <a:lstStyle/>
          <a:p>
            <a:pPr marL="0" indent="0">
              <a:buNone/>
            </a:pPr>
            <a:r>
              <a:rPr lang="en-US" dirty="0">
                <a:solidFill>
                  <a:schemeClr val="tx1"/>
                </a:solidFill>
              </a:rPr>
              <a:t>Confirmed case: </a:t>
            </a:r>
            <a:r>
              <a:rPr lang="en-US" b="0" dirty="0">
                <a:solidFill>
                  <a:schemeClr val="accent5"/>
                </a:solidFill>
              </a:rPr>
              <a:t> </a:t>
            </a:r>
            <a:r>
              <a:rPr lang="en-US" b="0" dirty="0">
                <a:solidFill>
                  <a:srgbClr val="000000"/>
                </a:solidFill>
              </a:rPr>
              <a:t>clinical symptoms consistent with acute influenza and a laboratory test positive for avian influenza A (H7N9) virus</a:t>
            </a:r>
          </a:p>
          <a:p>
            <a:pPr marL="0" indent="0">
              <a:buNone/>
            </a:pPr>
            <a:endParaRPr lang="en-US" b="0" dirty="0">
              <a:solidFill>
                <a:srgbClr val="000000"/>
              </a:solidFill>
            </a:endParaRPr>
          </a:p>
          <a:p>
            <a:pPr marL="0" indent="0">
              <a:buNone/>
            </a:pPr>
            <a:r>
              <a:rPr lang="en-US" dirty="0">
                <a:solidFill>
                  <a:srgbClr val="000000"/>
                </a:solidFill>
              </a:rPr>
              <a:t>Suspect case:  </a:t>
            </a:r>
            <a:r>
              <a:rPr lang="en-US" b="0" dirty="0">
                <a:solidFill>
                  <a:srgbClr val="000000"/>
                </a:solidFill>
              </a:rPr>
              <a:t>clinical symptoms consistent with acute influenza, while no confirmed laboratory test result yet, and with below epidemiologic history</a:t>
            </a:r>
          </a:p>
          <a:p>
            <a:pPr marL="0" indent="0">
              <a:buNone/>
            </a:pPr>
            <a:endParaRPr lang="en-US" b="0" dirty="0">
              <a:solidFill>
                <a:srgbClr val="000000"/>
              </a:solidFill>
            </a:endParaRPr>
          </a:p>
          <a:p>
            <a:pPr marL="0" indent="0">
              <a:buNone/>
            </a:pPr>
            <a:r>
              <a:rPr lang="en-US" dirty="0">
                <a:solidFill>
                  <a:srgbClr val="000000"/>
                </a:solidFill>
              </a:rPr>
              <a:t>Epidemiologic history: </a:t>
            </a:r>
            <a:r>
              <a:rPr lang="en-US" b="0" dirty="0">
                <a:solidFill>
                  <a:srgbClr val="000000"/>
                </a:solidFill>
              </a:rPr>
              <a:t>Recorded exposure history to poultry and/or their blood and bodily fluids, or live poultry market, or persons confirmed with H7N9 infection in the preceding 14 days before onset</a:t>
            </a:r>
          </a:p>
          <a:p>
            <a:pPr marL="0" indent="0">
              <a:buNone/>
            </a:pPr>
            <a:endParaRPr lang="en-US" b="0" dirty="0">
              <a:solidFill>
                <a:schemeClr val="accent5"/>
              </a:solidFill>
            </a:endParaRPr>
          </a:p>
          <a:p>
            <a:pPr marL="0" indent="0">
              <a:buNone/>
            </a:pPr>
            <a:endParaRPr lang="en-US" b="0" dirty="0">
              <a:solidFill>
                <a:schemeClr val="tx1"/>
              </a:solidFill>
            </a:endParaRPr>
          </a:p>
        </p:txBody>
      </p:sp>
      <p:sp>
        <p:nvSpPr>
          <p:cNvPr id="4" name="TextBox 3">
            <a:extLst>
              <a:ext uri="{FF2B5EF4-FFF2-40B4-BE49-F238E27FC236}">
                <a16:creationId xmlns="" xmlns:a16="http://schemas.microsoft.com/office/drawing/2014/main" id="{780224E1-CF62-4EF8-8124-7B88EBC2E0AB}"/>
              </a:ext>
            </a:extLst>
          </p:cNvPr>
          <p:cNvSpPr txBox="1"/>
          <p:nvPr/>
        </p:nvSpPr>
        <p:spPr>
          <a:xfrm>
            <a:off x="202474" y="6470749"/>
            <a:ext cx="8739052" cy="369332"/>
          </a:xfrm>
          <a:prstGeom prst="rect">
            <a:avLst/>
          </a:prstGeom>
          <a:noFill/>
        </p:spPr>
        <p:txBody>
          <a:bodyPr wrap="square" rtlCol="0">
            <a:spAutoFit/>
          </a:bodyPr>
          <a:lstStyle/>
          <a:p>
            <a:r>
              <a:rPr lang="en-US" u="sng" dirty="0">
                <a:hlinkClick r:id="rId3"/>
              </a:rPr>
              <a:t>http://</a:t>
            </a:r>
            <a:r>
              <a:rPr lang="en-US" sz="1600" u="sng" dirty="0">
                <a:hlinkClick r:id="rId3"/>
              </a:rPr>
              <a:t>www.nhfpc.gov.cn/yzygj/s3593g/201701/2dbdbc6e82dd4fdfa57508499f61cdfc.shtml</a:t>
            </a:r>
            <a:endParaRPr lang="en-US" dirty="0"/>
          </a:p>
        </p:txBody>
      </p:sp>
      <p:sp>
        <p:nvSpPr>
          <p:cNvPr id="5" name="Title 1">
            <a:extLst>
              <a:ext uri="{FF2B5EF4-FFF2-40B4-BE49-F238E27FC236}">
                <a16:creationId xmlns="" xmlns:a16="http://schemas.microsoft.com/office/drawing/2014/main" id="{4212AA60-AD6A-4823-9015-7A359E59EFB4}"/>
              </a:ext>
            </a:extLst>
          </p:cNvPr>
          <p:cNvSpPr txBox="1">
            <a:spLocks/>
          </p:cNvSpPr>
          <p:nvPr/>
        </p:nvSpPr>
        <p:spPr>
          <a:xfrm>
            <a:off x="-23443" y="-341990"/>
            <a:ext cx="8229600" cy="792162"/>
          </a:xfrm>
          <a:prstGeom prst="rect">
            <a:avLst/>
          </a:prstGeom>
        </p:spPr>
        <p:txBody>
          <a:bodyPr vert="horz" lIns="91440" tIns="45720" rIns="91440" bIns="45720" rtlCol="0" anchor="b" anchorCtr="0">
            <a:normAutofit/>
          </a:bodyPr>
          <a:lstStyle>
            <a:lvl1pPr algn="l" defTabSz="457200" rtl="0" eaLnBrk="1" latinLnBrk="0" hangingPunct="1">
              <a:lnSpc>
                <a:spcPts val="3000"/>
              </a:lnSpc>
              <a:spcBef>
                <a:spcPct val="0"/>
              </a:spcBef>
              <a:buNone/>
              <a:defRPr sz="2800" b="1" kern="1200" baseline="0">
                <a:solidFill>
                  <a:schemeClr val="tx1"/>
                </a:solidFill>
                <a:effectLst/>
                <a:latin typeface="+mj-lt"/>
                <a:ea typeface="+mj-ea"/>
                <a:cs typeface="Arial"/>
              </a:defRPr>
            </a:lvl1pPr>
          </a:lstStyle>
          <a:p>
            <a:r>
              <a:rPr lang="en-US" sz="2000" dirty="0">
                <a:solidFill>
                  <a:schemeClr val="tx2"/>
                </a:solidFill>
              </a:rPr>
              <a:t>e.g.: Chinese Case Definitions for Influenza A(H7N9) Virus Infection</a:t>
            </a:r>
          </a:p>
        </p:txBody>
      </p:sp>
    </p:spTree>
    <p:extLst>
      <p:ext uri="{BB962C8B-B14F-4D97-AF65-F5344CB8AC3E}">
        <p14:creationId xmlns:p14="http://schemas.microsoft.com/office/powerpoint/2010/main" val="2181937518"/>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Discussion Questions</a:t>
            </a:r>
          </a:p>
        </p:txBody>
      </p:sp>
      <p:sp>
        <p:nvSpPr>
          <p:cNvPr id="3" name="Content Placeholder 2"/>
          <p:cNvSpPr>
            <a:spLocks noGrp="1"/>
          </p:cNvSpPr>
          <p:nvPr>
            <p:ph idx="1"/>
          </p:nvPr>
        </p:nvSpPr>
        <p:spPr>
          <a:xfrm>
            <a:off x="467806" y="1675528"/>
            <a:ext cx="8229600" cy="4525963"/>
          </a:xfrm>
        </p:spPr>
        <p:txBody>
          <a:bodyPr>
            <a:normAutofit/>
          </a:bodyPr>
          <a:lstStyle/>
          <a:p>
            <a:r>
              <a:rPr lang="en-US" dirty="0"/>
              <a:t>In your location/country, how would you adapt the example case definitions of influenza A(H7N9) virus infection during an outbreak investigation?</a:t>
            </a:r>
          </a:p>
          <a:p>
            <a:endParaRPr lang="en-US" dirty="0"/>
          </a:p>
        </p:txBody>
      </p:sp>
      <p:pic>
        <p:nvPicPr>
          <p:cNvPr id="9" name="Picture 8"/>
          <p:cNvPicPr>
            <a:picLocks noChangeAspect="1"/>
          </p:cNvPicPr>
          <p:nvPr/>
        </p:nvPicPr>
        <p:blipFill>
          <a:blip r:embed="rId3"/>
          <a:stretch>
            <a:fillRect/>
          </a:stretch>
        </p:blipFill>
        <p:spPr>
          <a:xfrm>
            <a:off x="84804" y="483753"/>
            <a:ext cx="2422422" cy="1156862"/>
          </a:xfrm>
          <a:prstGeom prst="rect">
            <a:avLst/>
          </a:prstGeom>
        </p:spPr>
      </p:pic>
    </p:spTree>
    <p:extLst>
      <p:ext uri="{BB962C8B-B14F-4D97-AF65-F5344CB8AC3E}">
        <p14:creationId xmlns:p14="http://schemas.microsoft.com/office/powerpoint/2010/main" val="556356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655" y="-276343"/>
            <a:ext cx="8229600" cy="792162"/>
          </a:xfrm>
        </p:spPr>
        <p:txBody>
          <a:bodyPr/>
          <a:lstStyle/>
          <a:p>
            <a:r>
              <a:rPr lang="en-US" altLang="en-US" dirty="0">
                <a:solidFill>
                  <a:schemeClr val="tx2"/>
                </a:solidFill>
              </a:rPr>
              <a:t>Information for Human Case Investigation</a:t>
            </a:r>
            <a:endParaRPr lang="en-US" dirty="0">
              <a:solidFill>
                <a:schemeClr val="tx2"/>
              </a:solidFill>
            </a:endParaRPr>
          </a:p>
        </p:txBody>
      </p:sp>
      <p:sp>
        <p:nvSpPr>
          <p:cNvPr id="3" name="Content Placeholder 2"/>
          <p:cNvSpPr>
            <a:spLocks noGrp="1"/>
          </p:cNvSpPr>
          <p:nvPr>
            <p:ph idx="1"/>
          </p:nvPr>
        </p:nvSpPr>
        <p:spPr>
          <a:xfrm>
            <a:off x="294966" y="648929"/>
            <a:ext cx="8849034" cy="6046839"/>
          </a:xfrm>
        </p:spPr>
        <p:txBody>
          <a:bodyPr>
            <a:normAutofit fontScale="77500" lnSpcReduction="20000"/>
          </a:bodyPr>
          <a:lstStyle/>
          <a:p>
            <a:pPr marL="0" indent="0">
              <a:spcBef>
                <a:spcPts val="0"/>
              </a:spcBef>
              <a:buNone/>
            </a:pPr>
            <a:r>
              <a:rPr lang="en-US" altLang="en-US" sz="2600" dirty="0">
                <a:solidFill>
                  <a:schemeClr val="tx1"/>
                </a:solidFill>
              </a:rPr>
              <a:t>Demographic data</a:t>
            </a:r>
          </a:p>
          <a:p>
            <a:pPr lvl="1">
              <a:spcBef>
                <a:spcPts val="0"/>
              </a:spcBef>
            </a:pPr>
            <a:r>
              <a:rPr lang="en-US" altLang="en-US" sz="2200" dirty="0">
                <a:solidFill>
                  <a:schemeClr val="tx1"/>
                </a:solidFill>
              </a:rPr>
              <a:t>Age, sex, household members</a:t>
            </a:r>
          </a:p>
          <a:p>
            <a:pPr lvl="1">
              <a:spcBef>
                <a:spcPts val="0"/>
              </a:spcBef>
            </a:pPr>
            <a:endParaRPr lang="en-US" altLang="en-US" sz="2200" dirty="0">
              <a:solidFill>
                <a:schemeClr val="tx1"/>
              </a:solidFill>
            </a:endParaRPr>
          </a:p>
          <a:p>
            <a:pPr lvl="1">
              <a:spcBef>
                <a:spcPts val="0"/>
              </a:spcBef>
            </a:pPr>
            <a:endParaRPr lang="en-US" altLang="en-US" sz="2200" dirty="0">
              <a:solidFill>
                <a:schemeClr val="tx1"/>
              </a:solidFill>
            </a:endParaRPr>
          </a:p>
          <a:p>
            <a:pPr marL="0" indent="0">
              <a:spcBef>
                <a:spcPts val="0"/>
              </a:spcBef>
              <a:buNone/>
            </a:pPr>
            <a:r>
              <a:rPr lang="en-US" altLang="en-US" sz="2600" dirty="0">
                <a:solidFill>
                  <a:schemeClr val="tx1"/>
                </a:solidFill>
              </a:rPr>
              <a:t>Epidemiologic data</a:t>
            </a:r>
          </a:p>
          <a:p>
            <a:pPr lvl="1">
              <a:spcBef>
                <a:spcPts val="0"/>
              </a:spcBef>
            </a:pPr>
            <a:r>
              <a:rPr lang="en-US" altLang="en-US" sz="2200" dirty="0">
                <a:solidFill>
                  <a:schemeClr val="tx1"/>
                </a:solidFill>
              </a:rPr>
              <a:t>Occupational exposures, animal exposures, environmental exposures during 14 days before illness onset plus type of exposure </a:t>
            </a:r>
          </a:p>
          <a:p>
            <a:pPr lvl="1">
              <a:spcBef>
                <a:spcPts val="0"/>
              </a:spcBef>
            </a:pPr>
            <a:r>
              <a:rPr lang="en-US" altLang="en-US" sz="2200" dirty="0">
                <a:solidFill>
                  <a:schemeClr val="tx1"/>
                </a:solidFill>
              </a:rPr>
              <a:t>Contact with confirmed cases within 14 days prior to illness onset, type of exposure (speaking distance, slept in the same room, provided bedside care, etc.)</a:t>
            </a:r>
          </a:p>
          <a:p>
            <a:pPr lvl="1">
              <a:spcBef>
                <a:spcPts val="0"/>
              </a:spcBef>
            </a:pPr>
            <a:r>
              <a:rPr lang="en-US" altLang="en-US" sz="2200" dirty="0">
                <a:solidFill>
                  <a:schemeClr val="tx1"/>
                </a:solidFill>
              </a:rPr>
              <a:t>Travel history</a:t>
            </a:r>
          </a:p>
          <a:p>
            <a:pPr lvl="1">
              <a:spcBef>
                <a:spcPts val="0"/>
              </a:spcBef>
            </a:pPr>
            <a:r>
              <a:rPr lang="en-US" altLang="en-US" sz="2200" dirty="0">
                <a:solidFill>
                  <a:schemeClr val="tx1"/>
                </a:solidFill>
              </a:rPr>
              <a:t>Health seeking behaviors</a:t>
            </a:r>
          </a:p>
          <a:p>
            <a:pPr lvl="1">
              <a:spcBef>
                <a:spcPts val="0"/>
              </a:spcBef>
            </a:pPr>
            <a:endParaRPr lang="en-US" altLang="en-US" sz="2200" dirty="0">
              <a:solidFill>
                <a:schemeClr val="tx1"/>
              </a:solidFill>
            </a:endParaRPr>
          </a:p>
          <a:p>
            <a:pPr lvl="1">
              <a:spcBef>
                <a:spcPts val="0"/>
              </a:spcBef>
            </a:pPr>
            <a:endParaRPr lang="en-US" altLang="en-US" sz="2200" dirty="0">
              <a:solidFill>
                <a:schemeClr val="tx1"/>
              </a:solidFill>
            </a:endParaRPr>
          </a:p>
          <a:p>
            <a:pPr marL="0" indent="0">
              <a:spcBef>
                <a:spcPts val="0"/>
              </a:spcBef>
              <a:buNone/>
            </a:pPr>
            <a:r>
              <a:rPr lang="en-US" altLang="en-US" sz="2600" dirty="0">
                <a:solidFill>
                  <a:schemeClr val="tx1"/>
                </a:solidFill>
              </a:rPr>
              <a:t>Clinical data</a:t>
            </a:r>
          </a:p>
          <a:p>
            <a:pPr lvl="1">
              <a:spcBef>
                <a:spcPts val="0"/>
              </a:spcBef>
            </a:pPr>
            <a:r>
              <a:rPr lang="en-US" altLang="en-US" sz="2200" dirty="0">
                <a:solidFill>
                  <a:schemeClr val="tx1"/>
                </a:solidFill>
              </a:rPr>
              <a:t>Illness onset date, signs &amp; symptoms, underlying conditions, physical exam, vital signs</a:t>
            </a:r>
          </a:p>
          <a:p>
            <a:pPr lvl="1">
              <a:spcBef>
                <a:spcPts val="0"/>
              </a:spcBef>
            </a:pPr>
            <a:r>
              <a:rPr lang="en-US" altLang="en-US" sz="2200" dirty="0">
                <a:solidFill>
                  <a:schemeClr val="tx1"/>
                </a:solidFill>
              </a:rPr>
              <a:t>Hospital admission dates, treatments, laboratory results, chest x-ray results, complications</a:t>
            </a:r>
          </a:p>
          <a:p>
            <a:pPr lvl="1">
              <a:spcBef>
                <a:spcPts val="0"/>
              </a:spcBef>
            </a:pPr>
            <a:r>
              <a:rPr lang="en-US" altLang="en-US" sz="2200" dirty="0">
                <a:solidFill>
                  <a:schemeClr val="tx1"/>
                </a:solidFill>
              </a:rPr>
              <a:t>Outcome</a:t>
            </a:r>
          </a:p>
          <a:p>
            <a:pPr lvl="1">
              <a:spcBef>
                <a:spcPts val="0"/>
              </a:spcBef>
            </a:pPr>
            <a:endParaRPr lang="en-US" altLang="en-US" sz="2200" dirty="0">
              <a:solidFill>
                <a:schemeClr val="tx1"/>
              </a:solidFill>
            </a:endParaRPr>
          </a:p>
          <a:p>
            <a:pPr lvl="1">
              <a:spcBef>
                <a:spcPts val="0"/>
              </a:spcBef>
            </a:pPr>
            <a:endParaRPr lang="en-US" altLang="en-US" sz="2200" dirty="0">
              <a:solidFill>
                <a:schemeClr val="tx1"/>
              </a:solidFill>
            </a:endParaRPr>
          </a:p>
          <a:p>
            <a:pPr lvl="1">
              <a:spcBef>
                <a:spcPts val="0"/>
              </a:spcBef>
            </a:pPr>
            <a:endParaRPr lang="en-US" altLang="en-US" sz="800" dirty="0">
              <a:solidFill>
                <a:schemeClr val="tx1"/>
              </a:solidFill>
            </a:endParaRPr>
          </a:p>
          <a:p>
            <a:pPr marL="0" indent="0">
              <a:spcBef>
                <a:spcPts val="0"/>
              </a:spcBef>
              <a:buNone/>
            </a:pPr>
            <a:r>
              <a:rPr lang="en-US" altLang="en-US" sz="2600" dirty="0">
                <a:solidFill>
                  <a:schemeClr val="tx1"/>
                </a:solidFill>
              </a:rPr>
              <a:t>Laboratory data (if samples already collected)</a:t>
            </a:r>
          </a:p>
          <a:p>
            <a:pPr lvl="1">
              <a:spcBef>
                <a:spcPts val="0"/>
              </a:spcBef>
            </a:pPr>
            <a:r>
              <a:rPr lang="en-US" altLang="en-US" sz="2200" dirty="0">
                <a:solidFill>
                  <a:schemeClr val="tx1"/>
                </a:solidFill>
              </a:rPr>
              <a:t>Date of sampling, lab where specimen was sent, type of testing performed, test result</a:t>
            </a:r>
          </a:p>
          <a:p>
            <a:pPr lvl="1">
              <a:spcBef>
                <a:spcPts val="0"/>
              </a:spcBef>
            </a:pPr>
            <a:endParaRPr lang="en-US" altLang="en-US" sz="2200" dirty="0">
              <a:solidFill>
                <a:schemeClr val="tx1"/>
              </a:solidFill>
            </a:endParaRPr>
          </a:p>
          <a:p>
            <a:endParaRPr lang="en-US" dirty="0"/>
          </a:p>
        </p:txBody>
      </p:sp>
    </p:spTree>
    <p:extLst>
      <p:ext uri="{BB962C8B-B14F-4D97-AF65-F5344CB8AC3E}">
        <p14:creationId xmlns:p14="http://schemas.microsoft.com/office/powerpoint/2010/main" val="2839263830"/>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12170" y="457200"/>
            <a:ext cx="5550492" cy="6396110"/>
          </a:xfrm>
          <a:prstGeom prst="rect">
            <a:avLst/>
          </a:prstGeom>
        </p:spPr>
      </p:pic>
      <p:sp>
        <p:nvSpPr>
          <p:cNvPr id="6" name="TextBox 5"/>
          <p:cNvSpPr txBox="1"/>
          <p:nvPr/>
        </p:nvSpPr>
        <p:spPr>
          <a:xfrm>
            <a:off x="5575701" y="5252872"/>
            <a:ext cx="3568299" cy="1600438"/>
          </a:xfrm>
          <a:prstGeom prst="rect">
            <a:avLst/>
          </a:prstGeom>
          <a:noFill/>
        </p:spPr>
        <p:txBody>
          <a:bodyPr wrap="square" rtlCol="0">
            <a:spAutoFit/>
          </a:bodyPr>
          <a:lstStyle/>
          <a:p>
            <a:r>
              <a:rPr lang="en-US" sz="1400" dirty="0"/>
              <a:t>Interim WHO surveillance recommendations for human infection with avian influenza A(H7N9) virus. </a:t>
            </a:r>
            <a:r>
              <a:rPr lang="en-US" sz="1400" dirty="0">
                <a:hlinkClick r:id="rId4"/>
              </a:rPr>
              <a:t>http://www.who.int/influenza/human_animal_interface/influenza_h7n9/InterimSurveillanceRecH7N9_10May13.pdf</a:t>
            </a:r>
            <a:endParaRPr lang="en-US" sz="1400" dirty="0"/>
          </a:p>
          <a:p>
            <a:endParaRPr lang="en-US" sz="1400" dirty="0"/>
          </a:p>
        </p:txBody>
      </p:sp>
      <p:sp>
        <p:nvSpPr>
          <p:cNvPr id="4" name="Rectangle 2">
            <a:extLst>
              <a:ext uri="{FF2B5EF4-FFF2-40B4-BE49-F238E27FC236}">
                <a16:creationId xmlns="" xmlns:a16="http://schemas.microsoft.com/office/drawing/2014/main" id="{3266B135-A4CB-4DFF-9A8D-71D386566D27}"/>
              </a:ext>
            </a:extLst>
          </p:cNvPr>
          <p:cNvSpPr>
            <a:spLocks noGrp="1" noChangeArrowheads="1"/>
          </p:cNvSpPr>
          <p:nvPr>
            <p:ph type="title"/>
          </p:nvPr>
        </p:nvSpPr>
        <p:spPr>
          <a:xfrm>
            <a:off x="457200" y="-323235"/>
            <a:ext cx="8229600" cy="792162"/>
          </a:xfrm>
        </p:spPr>
        <p:txBody>
          <a:bodyPr>
            <a:normAutofit/>
          </a:bodyPr>
          <a:lstStyle/>
          <a:p>
            <a:pPr eaLnBrk="1" hangingPunct="1"/>
            <a:r>
              <a:rPr lang="en-US" altLang="en-US" dirty="0">
                <a:solidFill>
                  <a:schemeClr val="tx2"/>
                </a:solidFill>
              </a:rPr>
              <a:t>WHO Data Form for Human Infections</a:t>
            </a:r>
          </a:p>
        </p:txBody>
      </p:sp>
    </p:spTree>
    <p:extLst>
      <p:ext uri="{BB962C8B-B14F-4D97-AF65-F5344CB8AC3E}">
        <p14:creationId xmlns:p14="http://schemas.microsoft.com/office/powerpoint/2010/main" val="3100883914"/>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575701" y="5252872"/>
            <a:ext cx="3568299" cy="1600438"/>
          </a:xfrm>
          <a:prstGeom prst="rect">
            <a:avLst/>
          </a:prstGeom>
          <a:noFill/>
        </p:spPr>
        <p:txBody>
          <a:bodyPr wrap="square" rtlCol="0">
            <a:spAutoFit/>
          </a:bodyPr>
          <a:lstStyle/>
          <a:p>
            <a:r>
              <a:rPr lang="en-US" sz="1400" dirty="0"/>
              <a:t>Interim WHO surveillance recommendations for human infection with avian influenza A(H7N9) virus. </a:t>
            </a:r>
            <a:r>
              <a:rPr lang="en-US" sz="1400" dirty="0">
                <a:hlinkClick r:id="rId3"/>
              </a:rPr>
              <a:t>http://www.who.int/influenza/human_animal_interface/influenza_h7n9/InterimSurveillanceRecH7N9_10May13.pdf</a:t>
            </a:r>
            <a:endParaRPr lang="en-US" sz="1400" dirty="0"/>
          </a:p>
          <a:p>
            <a:endParaRPr lang="en-US" sz="1400" dirty="0"/>
          </a:p>
        </p:txBody>
      </p:sp>
      <p:sp>
        <p:nvSpPr>
          <p:cNvPr id="4" name="Rectangle 2">
            <a:extLst>
              <a:ext uri="{FF2B5EF4-FFF2-40B4-BE49-F238E27FC236}">
                <a16:creationId xmlns="" xmlns:a16="http://schemas.microsoft.com/office/drawing/2014/main" id="{3266B135-A4CB-4DFF-9A8D-71D386566D27}"/>
              </a:ext>
            </a:extLst>
          </p:cNvPr>
          <p:cNvSpPr>
            <a:spLocks noGrp="1" noChangeArrowheads="1"/>
          </p:cNvSpPr>
          <p:nvPr>
            <p:ph type="title"/>
          </p:nvPr>
        </p:nvSpPr>
        <p:spPr>
          <a:xfrm>
            <a:off x="457200" y="-323235"/>
            <a:ext cx="8229600" cy="792162"/>
          </a:xfrm>
        </p:spPr>
        <p:txBody>
          <a:bodyPr>
            <a:normAutofit/>
          </a:bodyPr>
          <a:lstStyle/>
          <a:p>
            <a:pPr eaLnBrk="1" hangingPunct="1"/>
            <a:r>
              <a:rPr lang="en-US" altLang="en-US" dirty="0">
                <a:solidFill>
                  <a:schemeClr val="tx2"/>
                </a:solidFill>
              </a:rPr>
              <a:t>WHO Data Form for Human Infections</a:t>
            </a:r>
          </a:p>
        </p:txBody>
      </p:sp>
      <p:pic>
        <p:nvPicPr>
          <p:cNvPr id="2" name="Picture 1" descr="case2.png"/>
          <p:cNvPicPr>
            <a:picLocks noChangeAspect="1"/>
          </p:cNvPicPr>
          <p:nvPr/>
        </p:nvPicPr>
        <p:blipFill>
          <a:blip r:embed="rId4"/>
          <a:stretch>
            <a:fillRect/>
          </a:stretch>
        </p:blipFill>
        <p:spPr>
          <a:xfrm>
            <a:off x="138701" y="-171993"/>
            <a:ext cx="3792361" cy="7141581"/>
          </a:xfrm>
          <a:prstGeom prst="rect">
            <a:avLst/>
          </a:prstGeom>
        </p:spPr>
      </p:pic>
    </p:spTree>
    <p:extLst>
      <p:ext uri="{BB962C8B-B14F-4D97-AF65-F5344CB8AC3E}">
        <p14:creationId xmlns:p14="http://schemas.microsoft.com/office/powerpoint/2010/main" val="2801472880"/>
      </p:ext>
    </p:extLst>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1952"/>
            <a:ext cx="8229600" cy="792162"/>
          </a:xfrm>
        </p:spPr>
        <p:txBody>
          <a:bodyPr/>
          <a:lstStyle/>
          <a:p>
            <a:r>
              <a:rPr lang="en-US" dirty="0">
                <a:solidFill>
                  <a:schemeClr val="tx2"/>
                </a:solidFill>
              </a:rPr>
              <a:t>Counting and Tracking Human Cases </a:t>
            </a:r>
          </a:p>
        </p:txBody>
      </p:sp>
      <p:sp>
        <p:nvSpPr>
          <p:cNvPr id="3" name="Content Placeholder 2"/>
          <p:cNvSpPr>
            <a:spLocks noGrp="1"/>
          </p:cNvSpPr>
          <p:nvPr>
            <p:ph idx="1"/>
          </p:nvPr>
        </p:nvSpPr>
        <p:spPr>
          <a:xfrm>
            <a:off x="457200" y="586412"/>
            <a:ext cx="8229600" cy="4976192"/>
          </a:xfrm>
        </p:spPr>
        <p:txBody>
          <a:bodyPr/>
          <a:lstStyle/>
          <a:p>
            <a:pPr marL="0" indent="0">
              <a:buNone/>
            </a:pPr>
            <a:r>
              <a:rPr lang="en-US" dirty="0">
                <a:solidFill>
                  <a:schemeClr val="tx1"/>
                </a:solidFill>
              </a:rPr>
              <a:t>Generate a line list to capture information on cases:</a:t>
            </a:r>
          </a:p>
          <a:p>
            <a:pPr lvl="1"/>
            <a:r>
              <a:rPr lang="en-US" sz="1600" dirty="0">
                <a:solidFill>
                  <a:schemeClr val="tx1"/>
                </a:solidFill>
              </a:rPr>
              <a:t>Identifying information: name, address, phone number</a:t>
            </a:r>
          </a:p>
          <a:p>
            <a:pPr lvl="1"/>
            <a:r>
              <a:rPr lang="en-US" sz="1600" dirty="0">
                <a:solidFill>
                  <a:schemeClr val="tx1"/>
                </a:solidFill>
              </a:rPr>
              <a:t>Demographic information (age, sex, race, occupation, underlying health conditions)</a:t>
            </a:r>
          </a:p>
          <a:p>
            <a:pPr lvl="1"/>
            <a:r>
              <a:rPr lang="en-US" sz="1600" dirty="0">
                <a:solidFill>
                  <a:schemeClr val="tx1"/>
                </a:solidFill>
              </a:rPr>
              <a:t>Clinical information: symptoms (type, duration), onset dates</a:t>
            </a:r>
          </a:p>
          <a:p>
            <a:pPr lvl="1"/>
            <a:r>
              <a:rPr lang="en-US" sz="1600" dirty="0">
                <a:solidFill>
                  <a:schemeClr val="tx1"/>
                </a:solidFill>
              </a:rPr>
              <a:t>Exposure information (animal exposures, travel history, environmental exposures)</a:t>
            </a:r>
          </a:p>
          <a:p>
            <a:pPr lvl="1"/>
            <a:r>
              <a:rPr lang="en-US" sz="1600" dirty="0">
                <a:solidFill>
                  <a:schemeClr val="tx1"/>
                </a:solidFill>
              </a:rPr>
              <a:t>Laboratory test results</a:t>
            </a:r>
          </a:p>
          <a:p>
            <a:pPr lvl="1"/>
            <a:r>
              <a:rPr lang="en-US" sz="1600" dirty="0">
                <a:solidFill>
                  <a:schemeClr val="tx1"/>
                </a:solidFill>
              </a:rPr>
              <a:t>Case status (confirmed, probable, suspected)</a:t>
            </a:r>
          </a:p>
        </p:txBody>
      </p:sp>
      <p:graphicFrame>
        <p:nvGraphicFramePr>
          <p:cNvPr id="5" name="Group 3"/>
          <p:cNvGraphicFramePr>
            <a:graphicFrameLocks/>
          </p:cNvGraphicFramePr>
          <p:nvPr>
            <p:extLst>
              <p:ext uri="{D42A27DB-BD31-4B8C-83A1-F6EECF244321}">
                <p14:modId xmlns:p14="http://schemas.microsoft.com/office/powerpoint/2010/main" val="1537931544"/>
              </p:ext>
            </p:extLst>
          </p:nvPr>
        </p:nvGraphicFramePr>
        <p:xfrm>
          <a:off x="178904" y="3712269"/>
          <a:ext cx="8696740" cy="2785229"/>
        </p:xfrm>
        <a:graphic>
          <a:graphicData uri="http://schemas.openxmlformats.org/drawingml/2006/table">
            <a:tbl>
              <a:tblPr/>
              <a:tblGrid>
                <a:gridCol w="854766">
                  <a:extLst>
                    <a:ext uri="{9D8B030D-6E8A-4147-A177-3AD203B41FA5}">
                      <a16:colId xmlns="" xmlns:a16="http://schemas.microsoft.com/office/drawing/2014/main" val="20000"/>
                    </a:ext>
                  </a:extLst>
                </a:gridCol>
                <a:gridCol w="695739">
                  <a:extLst>
                    <a:ext uri="{9D8B030D-6E8A-4147-A177-3AD203B41FA5}">
                      <a16:colId xmlns="" xmlns:a16="http://schemas.microsoft.com/office/drawing/2014/main" val="20001"/>
                    </a:ext>
                  </a:extLst>
                </a:gridCol>
                <a:gridCol w="685800">
                  <a:extLst>
                    <a:ext uri="{9D8B030D-6E8A-4147-A177-3AD203B41FA5}">
                      <a16:colId xmlns="" xmlns:a16="http://schemas.microsoft.com/office/drawing/2014/main" val="20002"/>
                    </a:ext>
                  </a:extLst>
                </a:gridCol>
                <a:gridCol w="1321904">
                  <a:extLst>
                    <a:ext uri="{9D8B030D-6E8A-4147-A177-3AD203B41FA5}">
                      <a16:colId xmlns="" xmlns:a16="http://schemas.microsoft.com/office/drawing/2014/main" val="20003"/>
                    </a:ext>
                  </a:extLst>
                </a:gridCol>
                <a:gridCol w="1480930">
                  <a:extLst>
                    <a:ext uri="{9D8B030D-6E8A-4147-A177-3AD203B41FA5}">
                      <a16:colId xmlns="" xmlns:a16="http://schemas.microsoft.com/office/drawing/2014/main" val="20004"/>
                    </a:ext>
                  </a:extLst>
                </a:gridCol>
                <a:gridCol w="1360152">
                  <a:extLst>
                    <a:ext uri="{9D8B030D-6E8A-4147-A177-3AD203B41FA5}">
                      <a16:colId xmlns="" xmlns:a16="http://schemas.microsoft.com/office/drawing/2014/main" val="20005"/>
                    </a:ext>
                  </a:extLst>
                </a:gridCol>
                <a:gridCol w="1143479">
                  <a:extLst>
                    <a:ext uri="{9D8B030D-6E8A-4147-A177-3AD203B41FA5}">
                      <a16:colId xmlns="" xmlns:a16="http://schemas.microsoft.com/office/drawing/2014/main" val="20006"/>
                    </a:ext>
                  </a:extLst>
                </a:gridCol>
                <a:gridCol w="1153970">
                  <a:extLst>
                    <a:ext uri="{9D8B030D-6E8A-4147-A177-3AD203B41FA5}">
                      <a16:colId xmlns="" xmlns:a16="http://schemas.microsoft.com/office/drawing/2014/main" val="3056663434"/>
                    </a:ext>
                  </a:extLst>
                </a:gridCol>
              </a:tblGrid>
              <a:tr h="913922">
                <a:tc>
                  <a:txBody>
                    <a:bodyPr/>
                    <a:lstStyle>
                      <a:lvl1pPr eaLnBrk="0" hangingPunct="0">
                        <a:buClr>
                          <a:srgbClr val="FFF859"/>
                        </a:buClr>
                        <a:buSzPct val="150000"/>
                        <a:defRPr sz="2800">
                          <a:solidFill>
                            <a:schemeClr val="tx1"/>
                          </a:solidFill>
                          <a:latin typeface="Times New Roman" panose="02020603050405020304" pitchFamily="18" charset="0"/>
                          <a:cs typeface="Times New Roman" panose="02020603050405020304" pitchFamily="18" charset="0"/>
                        </a:defRPr>
                      </a:lvl1pPr>
                      <a:lvl2pPr marL="742950" indent="-285750" eaLnBrk="0" hangingPunct="0">
                        <a:buClr>
                          <a:srgbClr val="FFF859"/>
                        </a:buClr>
                        <a:buSzPct val="100000"/>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buClr>
                          <a:srgbClr val="FFF859"/>
                        </a:buClr>
                        <a:buFont typeface="Wingdings" panose="05000000000000000000" pitchFamily="2" charset="2"/>
                        <a:defRPr sz="20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Case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buClr>
                          <a:srgbClr val="FFF859"/>
                        </a:buClr>
                        <a:buSzPct val="150000"/>
                        <a:defRPr sz="2800">
                          <a:solidFill>
                            <a:schemeClr val="tx1"/>
                          </a:solidFill>
                          <a:latin typeface="Times New Roman" panose="02020603050405020304" pitchFamily="18" charset="0"/>
                          <a:cs typeface="Times New Roman" panose="02020603050405020304" pitchFamily="18" charset="0"/>
                        </a:defRPr>
                      </a:lvl1pPr>
                      <a:lvl2pPr marL="742950" indent="-285750" eaLnBrk="0" hangingPunct="0">
                        <a:buClr>
                          <a:srgbClr val="FFF859"/>
                        </a:buClr>
                        <a:buSzPct val="100000"/>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buClr>
                          <a:srgbClr val="FFF859"/>
                        </a:buClr>
                        <a:buFont typeface="Wingdings" panose="05000000000000000000" pitchFamily="2" charset="2"/>
                        <a:defRPr sz="20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Arial" panose="020B0604020202020204" pitchFamily="34" charset="0"/>
                          <a:cs typeface="Arial" panose="020B0604020202020204" pitchFamily="34" charset="0"/>
                        </a:rPr>
                        <a:t>Age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buClr>
                          <a:srgbClr val="FFF859"/>
                        </a:buClr>
                        <a:buSzPct val="150000"/>
                        <a:defRPr sz="2800">
                          <a:solidFill>
                            <a:schemeClr val="tx1"/>
                          </a:solidFill>
                          <a:latin typeface="Times New Roman" panose="02020603050405020304" pitchFamily="18" charset="0"/>
                          <a:cs typeface="Times New Roman" panose="02020603050405020304" pitchFamily="18" charset="0"/>
                        </a:defRPr>
                      </a:lvl1pPr>
                      <a:lvl2pPr marL="742950" indent="-285750" eaLnBrk="0" hangingPunct="0">
                        <a:buClr>
                          <a:srgbClr val="FFF859"/>
                        </a:buClr>
                        <a:buSzPct val="100000"/>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buClr>
                          <a:srgbClr val="FFF859"/>
                        </a:buClr>
                        <a:buFont typeface="Wingdings" panose="05000000000000000000" pitchFamily="2" charset="2"/>
                        <a:defRPr sz="20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Arial" panose="020B0604020202020204" pitchFamily="34" charset="0"/>
                          <a:cs typeface="Arial" panose="020B0604020202020204" pitchFamily="34" charset="0"/>
                        </a:rPr>
                        <a:t>Sex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buClr>
                          <a:srgbClr val="FFF859"/>
                        </a:buClr>
                        <a:buSzPct val="150000"/>
                        <a:defRPr sz="2800">
                          <a:solidFill>
                            <a:schemeClr val="tx1"/>
                          </a:solidFill>
                          <a:latin typeface="Times New Roman" panose="02020603050405020304" pitchFamily="18" charset="0"/>
                          <a:cs typeface="Times New Roman" panose="02020603050405020304" pitchFamily="18" charset="0"/>
                        </a:defRPr>
                      </a:lvl1pPr>
                      <a:lvl2pPr marL="742950" indent="-285750" eaLnBrk="0" hangingPunct="0">
                        <a:buClr>
                          <a:srgbClr val="FFF859"/>
                        </a:buClr>
                        <a:buSzPct val="100000"/>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buClr>
                          <a:srgbClr val="FFF859"/>
                        </a:buClr>
                        <a:buFont typeface="Wingdings" panose="05000000000000000000" pitchFamily="2" charset="2"/>
                        <a:defRPr sz="20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Status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buClr>
                          <a:srgbClr val="FFF859"/>
                        </a:buClr>
                        <a:buSzPct val="150000"/>
                        <a:defRPr sz="2800">
                          <a:solidFill>
                            <a:schemeClr val="tx1"/>
                          </a:solidFill>
                          <a:latin typeface="Times New Roman" panose="02020603050405020304" pitchFamily="18" charset="0"/>
                          <a:cs typeface="Times New Roman" panose="02020603050405020304" pitchFamily="18" charset="0"/>
                        </a:defRPr>
                      </a:lvl1pPr>
                      <a:lvl2pPr marL="742950" indent="-285750" eaLnBrk="0" hangingPunct="0">
                        <a:buClr>
                          <a:srgbClr val="FFF859"/>
                        </a:buClr>
                        <a:buSzPct val="100000"/>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buClr>
                          <a:srgbClr val="FFF859"/>
                        </a:buClr>
                        <a:buFont typeface="Wingdings" panose="05000000000000000000" pitchFamily="2" charset="2"/>
                        <a:defRPr sz="20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Occupation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buClr>
                          <a:srgbClr val="FFF859"/>
                        </a:buClr>
                        <a:buSzPct val="150000"/>
                        <a:defRPr sz="2800">
                          <a:solidFill>
                            <a:schemeClr val="tx1"/>
                          </a:solidFill>
                          <a:latin typeface="Times New Roman" panose="02020603050405020304" pitchFamily="18" charset="0"/>
                          <a:cs typeface="Times New Roman" panose="02020603050405020304" pitchFamily="18" charset="0"/>
                        </a:defRPr>
                      </a:lvl1pPr>
                      <a:lvl2pPr marL="742950" indent="-285750" eaLnBrk="0" hangingPunct="0">
                        <a:buClr>
                          <a:srgbClr val="FFF859"/>
                        </a:buClr>
                        <a:buSzPct val="100000"/>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buClr>
                          <a:srgbClr val="FFF859"/>
                        </a:buClr>
                        <a:buFont typeface="Wingdings" panose="05000000000000000000" pitchFamily="2" charset="2"/>
                        <a:defRPr sz="20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Difficulty breathing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buClr>
                          <a:srgbClr val="FFF859"/>
                        </a:buClr>
                        <a:buSzPct val="150000"/>
                        <a:defRPr sz="2800">
                          <a:solidFill>
                            <a:schemeClr val="tx1"/>
                          </a:solidFill>
                          <a:latin typeface="Times New Roman" panose="02020603050405020304" pitchFamily="18" charset="0"/>
                          <a:cs typeface="Times New Roman" panose="02020603050405020304" pitchFamily="18" charset="0"/>
                        </a:defRPr>
                      </a:lvl1pPr>
                      <a:lvl2pPr marL="742950" indent="-285750" eaLnBrk="0" hangingPunct="0">
                        <a:buClr>
                          <a:srgbClr val="FFF859"/>
                        </a:buClr>
                        <a:buSzPct val="100000"/>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buClr>
                          <a:srgbClr val="FFF859"/>
                        </a:buClr>
                        <a:buFont typeface="Wingdings" panose="05000000000000000000" pitchFamily="2" charset="2"/>
                        <a:defRPr sz="20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Date of Onset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PCR result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591147">
                <a:tc>
                  <a:txBody>
                    <a:bodyPr/>
                    <a:lstStyle>
                      <a:lvl1pPr eaLnBrk="0" hangingPunct="0">
                        <a:buClr>
                          <a:srgbClr val="FFF859"/>
                        </a:buClr>
                        <a:buSzPct val="150000"/>
                        <a:defRPr sz="2800">
                          <a:solidFill>
                            <a:schemeClr val="tx1"/>
                          </a:solidFill>
                          <a:latin typeface="Times New Roman" panose="02020603050405020304" pitchFamily="18" charset="0"/>
                          <a:cs typeface="Times New Roman" panose="02020603050405020304" pitchFamily="18" charset="0"/>
                        </a:defRPr>
                      </a:lvl1pPr>
                      <a:lvl2pPr marL="742950" indent="-285750" eaLnBrk="0" hangingPunct="0">
                        <a:buClr>
                          <a:srgbClr val="FFF859"/>
                        </a:buClr>
                        <a:buSzPct val="100000"/>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buClr>
                          <a:srgbClr val="FFF859"/>
                        </a:buClr>
                        <a:buFont typeface="Wingdings" panose="05000000000000000000" pitchFamily="2" charset="2"/>
                        <a:defRPr sz="20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buClr>
                          <a:srgbClr val="FFF859"/>
                        </a:buClr>
                        <a:buSzPct val="150000"/>
                        <a:defRPr sz="2800">
                          <a:solidFill>
                            <a:schemeClr val="tx1"/>
                          </a:solidFill>
                          <a:latin typeface="Times New Roman" panose="02020603050405020304" pitchFamily="18" charset="0"/>
                          <a:cs typeface="Times New Roman" panose="02020603050405020304" pitchFamily="18" charset="0"/>
                        </a:defRPr>
                      </a:lvl1pPr>
                      <a:lvl2pPr marL="742950" indent="-285750" eaLnBrk="0" hangingPunct="0">
                        <a:buClr>
                          <a:srgbClr val="FFF859"/>
                        </a:buClr>
                        <a:buSzPct val="100000"/>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buClr>
                          <a:srgbClr val="FFF859"/>
                        </a:buClr>
                        <a:buFont typeface="Wingdings" panose="05000000000000000000" pitchFamily="2" charset="2"/>
                        <a:defRPr sz="20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cs typeface="Arial" panose="020B0604020202020204" pitchFamily="34"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buClr>
                          <a:srgbClr val="FFF859"/>
                        </a:buClr>
                        <a:buSzPct val="150000"/>
                        <a:defRPr sz="2800">
                          <a:solidFill>
                            <a:schemeClr val="tx1"/>
                          </a:solidFill>
                          <a:latin typeface="Times New Roman" panose="02020603050405020304" pitchFamily="18" charset="0"/>
                          <a:cs typeface="Times New Roman" panose="02020603050405020304" pitchFamily="18" charset="0"/>
                        </a:defRPr>
                      </a:lvl1pPr>
                      <a:lvl2pPr marL="742950" indent="-285750" eaLnBrk="0" hangingPunct="0">
                        <a:buClr>
                          <a:srgbClr val="FFF859"/>
                        </a:buClr>
                        <a:buSzPct val="100000"/>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buClr>
                          <a:srgbClr val="FFF859"/>
                        </a:buClr>
                        <a:buFont typeface="Wingdings" panose="05000000000000000000" pitchFamily="2" charset="2"/>
                        <a:defRPr sz="20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cs typeface="Arial" panose="020B0604020202020204" pitchFamily="34" charset="0"/>
                        </a:rPr>
                        <a:t>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buClr>
                          <a:srgbClr val="FFF859"/>
                        </a:buClr>
                        <a:buSzPct val="150000"/>
                        <a:defRPr sz="2800">
                          <a:solidFill>
                            <a:schemeClr val="tx1"/>
                          </a:solidFill>
                          <a:latin typeface="Times New Roman" panose="02020603050405020304" pitchFamily="18" charset="0"/>
                          <a:cs typeface="Times New Roman" panose="02020603050405020304" pitchFamily="18" charset="0"/>
                        </a:defRPr>
                      </a:lvl1pPr>
                      <a:lvl2pPr marL="742950" indent="-285750" eaLnBrk="0" hangingPunct="0">
                        <a:buClr>
                          <a:srgbClr val="FFF859"/>
                        </a:buClr>
                        <a:buSzPct val="100000"/>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buClr>
                          <a:srgbClr val="FFF859"/>
                        </a:buClr>
                        <a:buFont typeface="Wingdings" panose="05000000000000000000" pitchFamily="2" charset="2"/>
                        <a:defRPr sz="20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Confirmed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buClr>
                          <a:srgbClr val="FFF859"/>
                        </a:buClr>
                        <a:buSzPct val="150000"/>
                        <a:defRPr sz="2800">
                          <a:solidFill>
                            <a:schemeClr val="tx1"/>
                          </a:solidFill>
                          <a:latin typeface="Times New Roman" panose="02020603050405020304" pitchFamily="18" charset="0"/>
                          <a:cs typeface="Times New Roman" panose="02020603050405020304" pitchFamily="18" charset="0"/>
                        </a:defRPr>
                      </a:lvl1pPr>
                      <a:lvl2pPr marL="742950" indent="-285750" eaLnBrk="0" hangingPunct="0">
                        <a:buClr>
                          <a:srgbClr val="FFF859"/>
                        </a:buClr>
                        <a:buSzPct val="100000"/>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buClr>
                          <a:srgbClr val="FFF859"/>
                        </a:buClr>
                        <a:buFont typeface="Wingdings" panose="05000000000000000000" pitchFamily="2" charset="2"/>
                        <a:defRPr sz="20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Child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buClr>
                          <a:srgbClr val="FFF859"/>
                        </a:buClr>
                        <a:buSzPct val="150000"/>
                        <a:defRPr sz="2800">
                          <a:solidFill>
                            <a:schemeClr val="tx1"/>
                          </a:solidFill>
                          <a:latin typeface="Times New Roman" panose="02020603050405020304" pitchFamily="18" charset="0"/>
                          <a:cs typeface="Times New Roman" panose="02020603050405020304" pitchFamily="18" charset="0"/>
                        </a:defRPr>
                      </a:lvl1pPr>
                      <a:lvl2pPr marL="742950" indent="-285750" eaLnBrk="0" hangingPunct="0">
                        <a:buClr>
                          <a:srgbClr val="FFF859"/>
                        </a:buClr>
                        <a:buSzPct val="100000"/>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buClr>
                          <a:srgbClr val="FFF859"/>
                        </a:buClr>
                        <a:buFont typeface="Wingdings" panose="05000000000000000000" pitchFamily="2" charset="2"/>
                        <a:defRPr sz="20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cs typeface="Arial" panose="020B0604020202020204" pitchFamily="34" charset="0"/>
                        </a:rPr>
                        <a:t>Yes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buClr>
                          <a:srgbClr val="FFF859"/>
                        </a:buClr>
                        <a:buSzPct val="150000"/>
                        <a:defRPr sz="2800">
                          <a:solidFill>
                            <a:schemeClr val="tx1"/>
                          </a:solidFill>
                          <a:latin typeface="Times New Roman" panose="02020603050405020304" pitchFamily="18" charset="0"/>
                          <a:cs typeface="Times New Roman" panose="02020603050405020304" pitchFamily="18" charset="0"/>
                        </a:defRPr>
                      </a:lvl1pPr>
                      <a:lvl2pPr marL="742950" indent="-285750" eaLnBrk="0" hangingPunct="0">
                        <a:buClr>
                          <a:srgbClr val="FFF859"/>
                        </a:buClr>
                        <a:buSzPct val="100000"/>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buClr>
                          <a:srgbClr val="FFF859"/>
                        </a:buClr>
                        <a:buFont typeface="Wingdings" panose="05000000000000000000" pitchFamily="2" charset="2"/>
                        <a:defRPr sz="20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cs typeface="Arial" panose="020B0604020202020204" pitchFamily="34" charset="0"/>
                        </a:rPr>
                        <a:t>7 July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Positive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581587">
                <a:tc>
                  <a:txBody>
                    <a:bodyPr/>
                    <a:lstStyle>
                      <a:lvl1pPr eaLnBrk="0" hangingPunct="0">
                        <a:buClr>
                          <a:srgbClr val="FFF859"/>
                        </a:buClr>
                        <a:buSzPct val="150000"/>
                        <a:defRPr sz="2800">
                          <a:solidFill>
                            <a:schemeClr val="tx1"/>
                          </a:solidFill>
                          <a:latin typeface="Times New Roman" panose="02020603050405020304" pitchFamily="18" charset="0"/>
                          <a:cs typeface="Times New Roman" panose="02020603050405020304" pitchFamily="18" charset="0"/>
                        </a:defRPr>
                      </a:lvl1pPr>
                      <a:lvl2pPr marL="742950" indent="-285750" eaLnBrk="0" hangingPunct="0">
                        <a:buClr>
                          <a:srgbClr val="FFF859"/>
                        </a:buClr>
                        <a:buSzPct val="100000"/>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buClr>
                          <a:srgbClr val="FFF859"/>
                        </a:buClr>
                        <a:buFont typeface="Wingdings" panose="05000000000000000000" pitchFamily="2" charset="2"/>
                        <a:defRPr sz="20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buClr>
                          <a:srgbClr val="FFF859"/>
                        </a:buClr>
                        <a:buSzPct val="150000"/>
                        <a:defRPr sz="2800">
                          <a:solidFill>
                            <a:schemeClr val="tx1"/>
                          </a:solidFill>
                          <a:latin typeface="Times New Roman" panose="02020603050405020304" pitchFamily="18" charset="0"/>
                          <a:cs typeface="Times New Roman" panose="02020603050405020304" pitchFamily="18" charset="0"/>
                        </a:defRPr>
                      </a:lvl1pPr>
                      <a:lvl2pPr marL="742950" indent="-285750" eaLnBrk="0" hangingPunct="0">
                        <a:buClr>
                          <a:srgbClr val="FFF859"/>
                        </a:buClr>
                        <a:buSzPct val="100000"/>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buClr>
                          <a:srgbClr val="FFF859"/>
                        </a:buClr>
                        <a:buFont typeface="Wingdings" panose="05000000000000000000" pitchFamily="2" charset="2"/>
                        <a:defRPr sz="20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55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buClr>
                          <a:srgbClr val="FFF859"/>
                        </a:buClr>
                        <a:buSzPct val="150000"/>
                        <a:defRPr sz="2800">
                          <a:solidFill>
                            <a:schemeClr val="tx1"/>
                          </a:solidFill>
                          <a:latin typeface="Times New Roman" panose="02020603050405020304" pitchFamily="18" charset="0"/>
                          <a:cs typeface="Times New Roman" panose="02020603050405020304" pitchFamily="18" charset="0"/>
                        </a:defRPr>
                      </a:lvl1pPr>
                      <a:lvl2pPr marL="742950" indent="-285750" eaLnBrk="0" hangingPunct="0">
                        <a:buClr>
                          <a:srgbClr val="FFF859"/>
                        </a:buClr>
                        <a:buSzPct val="100000"/>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buClr>
                          <a:srgbClr val="FFF859"/>
                        </a:buClr>
                        <a:buFont typeface="Wingdings" panose="05000000000000000000" pitchFamily="2" charset="2"/>
                        <a:defRPr sz="20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cs typeface="Arial" panose="020B0604020202020204" pitchFamily="34" charset="0"/>
                        </a:rPr>
                        <a:t>F</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buClr>
                          <a:srgbClr val="FFF859"/>
                        </a:buClr>
                        <a:buSzPct val="150000"/>
                        <a:defRPr sz="2800">
                          <a:solidFill>
                            <a:schemeClr val="tx1"/>
                          </a:solidFill>
                          <a:latin typeface="Times New Roman" panose="02020603050405020304" pitchFamily="18" charset="0"/>
                          <a:cs typeface="Times New Roman" panose="02020603050405020304" pitchFamily="18" charset="0"/>
                        </a:defRPr>
                      </a:lvl1pPr>
                      <a:lvl2pPr marL="742950" indent="-285750" eaLnBrk="0" hangingPunct="0">
                        <a:buClr>
                          <a:srgbClr val="FFF859"/>
                        </a:buClr>
                        <a:buSzPct val="100000"/>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buClr>
                          <a:srgbClr val="FFF859"/>
                        </a:buClr>
                        <a:buFont typeface="Wingdings" panose="05000000000000000000" pitchFamily="2" charset="2"/>
                        <a:defRPr sz="20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Probable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buClr>
                          <a:srgbClr val="FFF859"/>
                        </a:buClr>
                        <a:buSzPct val="150000"/>
                        <a:defRPr sz="2800">
                          <a:solidFill>
                            <a:schemeClr val="tx1"/>
                          </a:solidFill>
                          <a:latin typeface="Times New Roman" panose="02020603050405020304" pitchFamily="18" charset="0"/>
                          <a:cs typeface="Times New Roman" panose="02020603050405020304" pitchFamily="18" charset="0"/>
                        </a:defRPr>
                      </a:lvl1pPr>
                      <a:lvl2pPr marL="742950" indent="-285750" eaLnBrk="0" hangingPunct="0">
                        <a:buClr>
                          <a:srgbClr val="FFF859"/>
                        </a:buClr>
                        <a:buSzPct val="100000"/>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buClr>
                          <a:srgbClr val="FFF859"/>
                        </a:buClr>
                        <a:buFont typeface="Wingdings" panose="05000000000000000000" pitchFamily="2" charset="2"/>
                        <a:defRPr sz="20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Caretaker of case #1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buClr>
                          <a:srgbClr val="FFF859"/>
                        </a:buClr>
                        <a:buSzPct val="150000"/>
                        <a:defRPr sz="2800">
                          <a:solidFill>
                            <a:schemeClr val="tx1"/>
                          </a:solidFill>
                          <a:latin typeface="Times New Roman" panose="02020603050405020304" pitchFamily="18" charset="0"/>
                          <a:cs typeface="Times New Roman" panose="02020603050405020304" pitchFamily="18" charset="0"/>
                        </a:defRPr>
                      </a:lvl1pPr>
                      <a:lvl2pPr marL="742950" indent="-285750" eaLnBrk="0" hangingPunct="0">
                        <a:buClr>
                          <a:srgbClr val="FFF859"/>
                        </a:buClr>
                        <a:buSzPct val="100000"/>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buClr>
                          <a:srgbClr val="FFF859"/>
                        </a:buClr>
                        <a:buFont typeface="Wingdings" panose="05000000000000000000" pitchFamily="2" charset="2"/>
                        <a:defRPr sz="20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cs typeface="Arial" panose="020B0604020202020204" pitchFamily="34" charset="0"/>
                        </a:rPr>
                        <a:t>Yes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buClr>
                          <a:srgbClr val="FFF859"/>
                        </a:buClr>
                        <a:buSzPct val="150000"/>
                        <a:defRPr sz="2800">
                          <a:solidFill>
                            <a:schemeClr val="tx1"/>
                          </a:solidFill>
                          <a:latin typeface="Times New Roman" panose="02020603050405020304" pitchFamily="18" charset="0"/>
                          <a:cs typeface="Times New Roman" panose="02020603050405020304" pitchFamily="18" charset="0"/>
                        </a:defRPr>
                      </a:lvl1pPr>
                      <a:lvl2pPr marL="742950" indent="-285750" eaLnBrk="0" hangingPunct="0">
                        <a:buClr>
                          <a:srgbClr val="FFF859"/>
                        </a:buClr>
                        <a:buSzPct val="100000"/>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buClr>
                          <a:srgbClr val="FFF859"/>
                        </a:buClr>
                        <a:buFont typeface="Wingdings" panose="05000000000000000000" pitchFamily="2" charset="2"/>
                        <a:defRPr sz="20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cs typeface="Arial" panose="020B0604020202020204" pitchFamily="34" charset="0"/>
                        </a:rPr>
                        <a:t>9 July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Pending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581587">
                <a:tc>
                  <a:txBody>
                    <a:bodyPr/>
                    <a:lstStyle>
                      <a:lvl1pPr eaLnBrk="0" hangingPunct="0">
                        <a:buClr>
                          <a:srgbClr val="FFF859"/>
                        </a:buClr>
                        <a:buSzPct val="150000"/>
                        <a:defRPr sz="2800">
                          <a:solidFill>
                            <a:schemeClr val="tx1"/>
                          </a:solidFill>
                          <a:latin typeface="Times New Roman" panose="02020603050405020304" pitchFamily="18" charset="0"/>
                          <a:cs typeface="Times New Roman" panose="02020603050405020304" pitchFamily="18" charset="0"/>
                        </a:defRPr>
                      </a:lvl1pPr>
                      <a:lvl2pPr marL="742950" indent="-285750" eaLnBrk="0" hangingPunct="0">
                        <a:buClr>
                          <a:srgbClr val="FFF859"/>
                        </a:buClr>
                        <a:buSzPct val="100000"/>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buClr>
                          <a:srgbClr val="FFF859"/>
                        </a:buClr>
                        <a:buFont typeface="Wingdings" panose="05000000000000000000" pitchFamily="2" charset="2"/>
                        <a:defRPr sz="20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buClr>
                          <a:srgbClr val="FFF859"/>
                        </a:buClr>
                        <a:buSzPct val="150000"/>
                        <a:defRPr sz="2800">
                          <a:solidFill>
                            <a:schemeClr val="tx1"/>
                          </a:solidFill>
                          <a:latin typeface="Times New Roman" panose="02020603050405020304" pitchFamily="18" charset="0"/>
                          <a:cs typeface="Times New Roman" panose="02020603050405020304" pitchFamily="18" charset="0"/>
                        </a:defRPr>
                      </a:lvl1pPr>
                      <a:lvl2pPr marL="742950" indent="-285750" eaLnBrk="0" hangingPunct="0">
                        <a:buClr>
                          <a:srgbClr val="FFF859"/>
                        </a:buClr>
                        <a:buSzPct val="100000"/>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buClr>
                          <a:srgbClr val="FFF859"/>
                        </a:buClr>
                        <a:buFont typeface="Wingdings" panose="05000000000000000000" pitchFamily="2" charset="2"/>
                        <a:defRPr sz="20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cs typeface="Arial" panose="020B0604020202020204" pitchFamily="34" charset="0"/>
                        </a:rPr>
                        <a:t>48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buClr>
                          <a:srgbClr val="FFF859"/>
                        </a:buClr>
                        <a:buSzPct val="150000"/>
                        <a:defRPr sz="2800">
                          <a:solidFill>
                            <a:schemeClr val="tx1"/>
                          </a:solidFill>
                          <a:latin typeface="Times New Roman" panose="02020603050405020304" pitchFamily="18" charset="0"/>
                          <a:cs typeface="Times New Roman" panose="02020603050405020304" pitchFamily="18" charset="0"/>
                        </a:defRPr>
                      </a:lvl1pPr>
                      <a:lvl2pPr marL="742950" indent="-285750" eaLnBrk="0" hangingPunct="0">
                        <a:buClr>
                          <a:srgbClr val="FFF859"/>
                        </a:buClr>
                        <a:buSzPct val="100000"/>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buClr>
                          <a:srgbClr val="FFF859"/>
                        </a:buClr>
                        <a:buFont typeface="Wingdings" panose="05000000000000000000" pitchFamily="2" charset="2"/>
                        <a:defRPr sz="20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cs typeface="Arial" panose="020B0604020202020204" pitchFamily="34" charset="0"/>
                        </a:rPr>
                        <a:t>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buClr>
                          <a:srgbClr val="FFF859"/>
                        </a:buClr>
                        <a:buSzPct val="150000"/>
                        <a:defRPr sz="2800">
                          <a:solidFill>
                            <a:schemeClr val="tx1"/>
                          </a:solidFill>
                          <a:latin typeface="Times New Roman" panose="02020603050405020304" pitchFamily="18" charset="0"/>
                          <a:cs typeface="Times New Roman" panose="02020603050405020304" pitchFamily="18" charset="0"/>
                        </a:defRPr>
                      </a:lvl1pPr>
                      <a:lvl2pPr marL="742950" indent="-285750" eaLnBrk="0" hangingPunct="0">
                        <a:buClr>
                          <a:srgbClr val="FFF859"/>
                        </a:buClr>
                        <a:buSzPct val="100000"/>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buClr>
                          <a:srgbClr val="FFF859"/>
                        </a:buClr>
                        <a:buFont typeface="Wingdings" panose="05000000000000000000" pitchFamily="2" charset="2"/>
                        <a:defRPr sz="20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Probable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buClr>
                          <a:srgbClr val="FFF859"/>
                        </a:buClr>
                        <a:buSzPct val="150000"/>
                        <a:defRPr sz="2800">
                          <a:solidFill>
                            <a:schemeClr val="tx1"/>
                          </a:solidFill>
                          <a:latin typeface="Times New Roman" panose="02020603050405020304" pitchFamily="18" charset="0"/>
                          <a:cs typeface="Times New Roman" panose="02020603050405020304" pitchFamily="18" charset="0"/>
                        </a:defRPr>
                      </a:lvl1pPr>
                      <a:lvl2pPr marL="742950" indent="-285750" eaLnBrk="0" hangingPunct="0">
                        <a:buClr>
                          <a:srgbClr val="FFF859"/>
                        </a:buClr>
                        <a:buSzPct val="100000"/>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buClr>
                          <a:srgbClr val="FFF859"/>
                        </a:buClr>
                        <a:buFont typeface="Wingdings" panose="05000000000000000000" pitchFamily="2" charset="2"/>
                        <a:defRPr sz="20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Poultry Farmer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buClr>
                          <a:srgbClr val="FFF859"/>
                        </a:buClr>
                        <a:buSzPct val="150000"/>
                        <a:defRPr sz="2800">
                          <a:solidFill>
                            <a:schemeClr val="tx1"/>
                          </a:solidFill>
                          <a:latin typeface="Times New Roman" panose="02020603050405020304" pitchFamily="18" charset="0"/>
                          <a:cs typeface="Times New Roman" panose="02020603050405020304" pitchFamily="18" charset="0"/>
                        </a:defRPr>
                      </a:lvl1pPr>
                      <a:lvl2pPr marL="742950" indent="-285750" eaLnBrk="0" hangingPunct="0">
                        <a:buClr>
                          <a:srgbClr val="FFF859"/>
                        </a:buClr>
                        <a:buSzPct val="100000"/>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buClr>
                          <a:srgbClr val="FFF859"/>
                        </a:buClr>
                        <a:buFont typeface="Wingdings" panose="05000000000000000000" pitchFamily="2" charset="2"/>
                        <a:defRPr sz="20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No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buClr>
                          <a:srgbClr val="FFF859"/>
                        </a:buClr>
                        <a:buSzPct val="150000"/>
                        <a:defRPr sz="2800">
                          <a:solidFill>
                            <a:schemeClr val="tx1"/>
                          </a:solidFill>
                          <a:latin typeface="Times New Roman" panose="02020603050405020304" pitchFamily="18" charset="0"/>
                          <a:cs typeface="Times New Roman" panose="02020603050405020304" pitchFamily="18" charset="0"/>
                        </a:defRPr>
                      </a:lvl1pPr>
                      <a:lvl2pPr marL="742950" indent="-285750" eaLnBrk="0" hangingPunct="0">
                        <a:buClr>
                          <a:srgbClr val="FFF859"/>
                        </a:buClr>
                        <a:buSzPct val="100000"/>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buClr>
                          <a:srgbClr val="FFF859"/>
                        </a:buClr>
                        <a:buFont typeface="Wingdings" panose="05000000000000000000" pitchFamily="2" charset="2"/>
                        <a:defRPr sz="20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7 July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Pending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bl>
          </a:graphicData>
        </a:graphic>
      </p:graphicFrame>
    </p:spTree>
    <p:extLst>
      <p:ext uri="{BB962C8B-B14F-4D97-AF65-F5344CB8AC3E}">
        <p14:creationId xmlns:p14="http://schemas.microsoft.com/office/powerpoint/2010/main" val="189820729"/>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1512"/>
            <a:ext cx="8229600" cy="792162"/>
          </a:xfrm>
        </p:spPr>
        <p:txBody>
          <a:bodyPr/>
          <a:lstStyle/>
          <a:p>
            <a:r>
              <a:rPr lang="en-US" altLang="en-US" dirty="0">
                <a:solidFill>
                  <a:schemeClr val="bg2"/>
                </a:solidFill>
              </a:rPr>
              <a:t>Objectives of Case Investigation</a:t>
            </a:r>
            <a:endParaRPr lang="en-US" dirty="0">
              <a:solidFill>
                <a:schemeClr val="bg2"/>
              </a:solidFill>
            </a:endParaRPr>
          </a:p>
        </p:txBody>
      </p:sp>
      <p:sp>
        <p:nvSpPr>
          <p:cNvPr id="3" name="Content Placeholder 2"/>
          <p:cNvSpPr>
            <a:spLocks noGrp="1"/>
          </p:cNvSpPr>
          <p:nvPr>
            <p:ph idx="1"/>
          </p:nvPr>
        </p:nvSpPr>
        <p:spPr>
          <a:xfrm>
            <a:off x="457199" y="1142999"/>
            <a:ext cx="8425543" cy="5453743"/>
          </a:xfrm>
        </p:spPr>
        <p:txBody>
          <a:bodyPr>
            <a:normAutofit lnSpcReduction="10000"/>
          </a:bodyPr>
          <a:lstStyle/>
          <a:p>
            <a:pPr>
              <a:lnSpc>
                <a:spcPct val="90000"/>
              </a:lnSpc>
            </a:pPr>
            <a:r>
              <a:rPr lang="en-US" altLang="en-US" sz="2600" b="0" dirty="0">
                <a:solidFill>
                  <a:schemeClr val="tx1"/>
                </a:solidFill>
              </a:rPr>
              <a:t>Confirm or exclude novel human case of animal influenza virus infection</a:t>
            </a:r>
          </a:p>
          <a:p>
            <a:pPr>
              <a:lnSpc>
                <a:spcPct val="90000"/>
              </a:lnSpc>
            </a:pPr>
            <a:endParaRPr lang="en-US" altLang="en-US" sz="2600" b="0" dirty="0">
              <a:solidFill>
                <a:schemeClr val="tx1"/>
              </a:solidFill>
            </a:endParaRPr>
          </a:p>
          <a:p>
            <a:pPr>
              <a:lnSpc>
                <a:spcPct val="90000"/>
              </a:lnSpc>
            </a:pPr>
            <a:r>
              <a:rPr lang="en-US" altLang="en-US" sz="2600" b="0" dirty="0">
                <a:solidFill>
                  <a:schemeClr val="tx1"/>
                </a:solidFill>
              </a:rPr>
              <a:t>Reduce morbidity and mortality through rapid identification, isolation, treatment, and clinical management of cases and follow-up of contacts</a:t>
            </a:r>
          </a:p>
          <a:p>
            <a:pPr>
              <a:lnSpc>
                <a:spcPct val="90000"/>
              </a:lnSpc>
            </a:pPr>
            <a:endParaRPr lang="en-US" altLang="en-US" sz="2600" b="0" dirty="0">
              <a:solidFill>
                <a:schemeClr val="tx1"/>
              </a:solidFill>
            </a:endParaRPr>
          </a:p>
          <a:p>
            <a:pPr>
              <a:lnSpc>
                <a:spcPct val="90000"/>
              </a:lnSpc>
            </a:pPr>
            <a:r>
              <a:rPr lang="en-US" altLang="en-US" sz="2600" b="0" dirty="0">
                <a:solidFill>
                  <a:schemeClr val="tx1"/>
                </a:solidFill>
              </a:rPr>
              <a:t>Reduce further spread of novel influenza virus infection through identification of exposure sources and implementation of control measures</a:t>
            </a:r>
          </a:p>
          <a:p>
            <a:pPr>
              <a:lnSpc>
                <a:spcPct val="90000"/>
              </a:lnSpc>
            </a:pPr>
            <a:endParaRPr lang="en-US" altLang="en-US" sz="2600" b="0" dirty="0">
              <a:solidFill>
                <a:schemeClr val="tx1"/>
              </a:solidFill>
            </a:endParaRPr>
          </a:p>
          <a:p>
            <a:pPr>
              <a:lnSpc>
                <a:spcPct val="90000"/>
              </a:lnSpc>
            </a:pPr>
            <a:r>
              <a:rPr lang="en-US" altLang="en-US" sz="2600" b="0" dirty="0">
                <a:solidFill>
                  <a:schemeClr val="tx1"/>
                </a:solidFill>
              </a:rPr>
              <a:t>Determine if cases or a cluster of cases represent sustained human-to-human transmission of novel influenza virus</a:t>
            </a:r>
          </a:p>
          <a:p>
            <a:endParaRPr lang="en-US" dirty="0"/>
          </a:p>
        </p:txBody>
      </p:sp>
    </p:spTree>
    <p:extLst>
      <p:ext uri="{BB962C8B-B14F-4D97-AF65-F5344CB8AC3E}">
        <p14:creationId xmlns:p14="http://schemas.microsoft.com/office/powerpoint/2010/main" val="1211638901"/>
      </p:ext>
    </p:extLst>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2074"/>
            <a:ext cx="8229600" cy="792162"/>
          </a:xfrm>
        </p:spPr>
        <p:txBody>
          <a:bodyPr/>
          <a:lstStyle/>
          <a:p>
            <a:r>
              <a:rPr lang="en-US" altLang="en-US" dirty="0">
                <a:solidFill>
                  <a:schemeClr val="tx2"/>
                </a:solidFill>
              </a:rPr>
              <a:t>Definition of a Human Cluster</a:t>
            </a:r>
            <a:endParaRPr lang="en-US" dirty="0">
              <a:solidFill>
                <a:schemeClr val="tx2"/>
              </a:solidFill>
            </a:endParaRPr>
          </a:p>
        </p:txBody>
      </p:sp>
      <p:sp>
        <p:nvSpPr>
          <p:cNvPr id="3" name="Content Placeholder 2"/>
          <p:cNvSpPr>
            <a:spLocks noGrp="1"/>
          </p:cNvSpPr>
          <p:nvPr>
            <p:ph idx="1"/>
          </p:nvPr>
        </p:nvSpPr>
        <p:spPr>
          <a:xfrm>
            <a:off x="457200" y="936526"/>
            <a:ext cx="8229600" cy="4648201"/>
          </a:xfrm>
        </p:spPr>
        <p:txBody>
          <a:bodyPr/>
          <a:lstStyle/>
          <a:p>
            <a:pPr marL="457200" lvl="1" indent="0">
              <a:buNone/>
            </a:pPr>
            <a:r>
              <a:rPr lang="en-US" dirty="0">
                <a:solidFill>
                  <a:schemeClr val="tx1"/>
                </a:solidFill>
              </a:rPr>
              <a:t>A group of 2 or more persons with onset of symptoms meeting the case definition criteria</a:t>
            </a:r>
          </a:p>
          <a:p>
            <a:pPr lvl="1"/>
            <a:endParaRPr lang="en-US" dirty="0">
              <a:solidFill>
                <a:schemeClr val="tx1"/>
              </a:solidFill>
            </a:endParaRPr>
          </a:p>
          <a:p>
            <a:pPr marL="457200" lvl="1" indent="0">
              <a:buNone/>
            </a:pPr>
            <a:r>
              <a:rPr lang="en-US" dirty="0">
                <a:solidFill>
                  <a:schemeClr val="tx1"/>
                </a:solidFill>
              </a:rPr>
              <a:t>Associated with a specific setting (e.g., health care workers, classroom, workplace, household, extended family, hospital, other residential institution, military barracks or recreational camp) </a:t>
            </a:r>
          </a:p>
          <a:p>
            <a:pPr lvl="1"/>
            <a:endParaRPr lang="en-US" dirty="0">
              <a:solidFill>
                <a:schemeClr val="tx1"/>
              </a:solidFill>
            </a:endParaRPr>
          </a:p>
          <a:p>
            <a:pPr marL="457200" lvl="1" indent="0">
              <a:buNone/>
            </a:pPr>
            <a:r>
              <a:rPr lang="en-US" dirty="0">
                <a:solidFill>
                  <a:schemeClr val="tx1"/>
                </a:solidFill>
              </a:rPr>
              <a:t>With illness onset occurring within the same 14-day period</a:t>
            </a:r>
          </a:p>
          <a:p>
            <a:endParaRPr lang="en-US" dirty="0"/>
          </a:p>
        </p:txBody>
      </p:sp>
      <p:pic>
        <p:nvPicPr>
          <p:cNvPr id="6" name="Picture 5">
            <a:extLst>
              <a:ext uri="{FF2B5EF4-FFF2-40B4-BE49-F238E27FC236}">
                <a16:creationId xmlns="" xmlns:a16="http://schemas.microsoft.com/office/drawing/2014/main" id="{3193D738-F316-471C-8172-F4673B1B81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5380" y="3804457"/>
            <a:ext cx="3776202" cy="2837546"/>
          </a:xfrm>
          <a:prstGeom prst="rect">
            <a:avLst/>
          </a:prstGeom>
        </p:spPr>
      </p:pic>
      <p:sp>
        <p:nvSpPr>
          <p:cNvPr id="7" name="Text Box 6">
            <a:extLst>
              <a:ext uri="{FF2B5EF4-FFF2-40B4-BE49-F238E27FC236}">
                <a16:creationId xmlns="" xmlns:a16="http://schemas.microsoft.com/office/drawing/2014/main" id="{AB43EC9B-BEFC-4F08-BB59-34F9FA50133C}"/>
              </a:ext>
            </a:extLst>
          </p:cNvPr>
          <p:cNvSpPr txBox="1">
            <a:spLocks noChangeArrowheads="1"/>
          </p:cNvSpPr>
          <p:nvPr/>
        </p:nvSpPr>
        <p:spPr bwMode="auto">
          <a:xfrm>
            <a:off x="2548429" y="6633335"/>
            <a:ext cx="305404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marL="342900" indent="-342900">
              <a:spcBef>
                <a:spcPct val="20000"/>
              </a:spcBef>
              <a:buClr>
                <a:srgbClr val="FFF859"/>
              </a:buClr>
              <a:buSzPct val="150000"/>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lr>
                <a:srgbClr val="FFF859"/>
              </a:buClr>
              <a:buSzPct val="100000"/>
              <a:buFont typeface="Wingdings" panose="05000000000000000000" pitchFamily="2" charset="2"/>
              <a:buChar char="Ø"/>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lr>
                <a:srgbClr val="FFF859"/>
              </a:buClr>
              <a:buFont typeface="Wingdings" panose="05000000000000000000" pitchFamily="2" charset="2"/>
              <a:buChar char="Ø"/>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buClrTx/>
              <a:buSzTx/>
              <a:buFontTx/>
              <a:buNone/>
            </a:pPr>
            <a:r>
              <a:rPr lang="en-US" altLang="en-US" sz="1000" b="0" dirty="0">
                <a:latin typeface="Arial" panose="020B0604020202020204" pitchFamily="34" charset="0"/>
                <a:cs typeface="Arial" panose="020B0604020202020204" pitchFamily="34" charset="0"/>
              </a:rPr>
              <a:t>Photo: Centers for Disease Control and Prevention</a:t>
            </a:r>
          </a:p>
        </p:txBody>
      </p:sp>
    </p:spTree>
    <p:extLst>
      <p:ext uri="{BB962C8B-B14F-4D97-AF65-F5344CB8AC3E}">
        <p14:creationId xmlns:p14="http://schemas.microsoft.com/office/powerpoint/2010/main" val="836289716"/>
      </p:ext>
    </p:extLst>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252135"/>
            <a:ext cx="8229600" cy="792162"/>
          </a:xfrm>
        </p:spPr>
        <p:txBody>
          <a:bodyPr/>
          <a:lstStyle/>
          <a:p>
            <a:r>
              <a:rPr lang="en-US" altLang="en-US" dirty="0">
                <a:solidFill>
                  <a:schemeClr val="tx2"/>
                </a:solidFill>
              </a:rPr>
              <a:t>Human-to-Human Transmission</a:t>
            </a:r>
            <a:endParaRPr lang="en-US" dirty="0">
              <a:solidFill>
                <a:schemeClr val="tx2"/>
              </a:solidFill>
            </a:endParaRPr>
          </a:p>
        </p:txBody>
      </p:sp>
      <p:sp>
        <p:nvSpPr>
          <p:cNvPr id="6" name="Content Placeholder 2"/>
          <p:cNvSpPr>
            <a:spLocks noGrp="1"/>
          </p:cNvSpPr>
          <p:nvPr>
            <p:ph idx="1"/>
          </p:nvPr>
        </p:nvSpPr>
        <p:spPr>
          <a:xfrm>
            <a:off x="457200" y="1143000"/>
            <a:ext cx="8229600" cy="5167489"/>
          </a:xfrm>
        </p:spPr>
        <p:txBody>
          <a:bodyPr>
            <a:normAutofit/>
          </a:bodyPr>
          <a:lstStyle/>
          <a:p>
            <a:pPr marL="0" indent="0">
              <a:buNone/>
            </a:pPr>
            <a:r>
              <a:rPr lang="en-US" dirty="0">
                <a:solidFill>
                  <a:schemeClr val="tx1"/>
                </a:solidFill>
              </a:rPr>
              <a:t>More efficient and sustained (at least 2 generations) human-to-human transmission of a novel influenza virus may represent increased risk of a pandemic</a:t>
            </a:r>
          </a:p>
          <a:p>
            <a:pPr marL="0" indent="0">
              <a:buNone/>
            </a:pPr>
            <a:endParaRPr lang="en-US" dirty="0">
              <a:solidFill>
                <a:schemeClr val="tx1"/>
              </a:solidFill>
            </a:endParaRPr>
          </a:p>
          <a:p>
            <a:pPr marL="0" indent="0">
              <a:buNone/>
            </a:pPr>
            <a:r>
              <a:rPr lang="en-US" dirty="0">
                <a:solidFill>
                  <a:schemeClr val="tx1"/>
                </a:solidFill>
              </a:rPr>
              <a:t>Should be evaluated in early clusters of novel influenza virus infection</a:t>
            </a:r>
          </a:p>
          <a:p>
            <a:endParaRPr lang="en-US" dirty="0">
              <a:solidFill>
                <a:schemeClr val="tx1"/>
              </a:solidFill>
            </a:endParaRPr>
          </a:p>
          <a:p>
            <a:pPr marL="0" indent="0">
              <a:buNone/>
            </a:pPr>
            <a:r>
              <a:rPr lang="en-US" dirty="0">
                <a:solidFill>
                  <a:schemeClr val="tx1"/>
                </a:solidFill>
              </a:rPr>
              <a:t>If human-to-human transmission is suspected: immediate collection of specimens</a:t>
            </a:r>
          </a:p>
          <a:p>
            <a:endParaRPr lang="en-US" dirty="0">
              <a:solidFill>
                <a:schemeClr val="tx1"/>
              </a:solidFill>
            </a:endParaRPr>
          </a:p>
          <a:p>
            <a:pPr marL="0" indent="0">
              <a:buNone/>
            </a:pPr>
            <a:r>
              <a:rPr lang="en-US" dirty="0">
                <a:solidFill>
                  <a:schemeClr val="tx1"/>
                </a:solidFill>
              </a:rPr>
              <a:t>Notification of the WHO</a:t>
            </a:r>
          </a:p>
        </p:txBody>
      </p:sp>
    </p:spTree>
    <p:extLst>
      <p:ext uri="{BB962C8B-B14F-4D97-AF65-F5344CB8AC3E}">
        <p14:creationId xmlns:p14="http://schemas.microsoft.com/office/powerpoint/2010/main" val="2785446461"/>
      </p:ext>
    </p:extLst>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21707"/>
            <a:ext cx="8229600" cy="792162"/>
          </a:xfrm>
        </p:spPr>
        <p:txBody>
          <a:bodyPr>
            <a:normAutofit/>
          </a:bodyPr>
          <a:lstStyle/>
          <a:p>
            <a:r>
              <a:rPr lang="en-US" sz="2400" dirty="0">
                <a:solidFill>
                  <a:schemeClr val="tx2"/>
                </a:solidFill>
              </a:rPr>
              <a:t>Identifying Possible Human-to-Human Transmission</a:t>
            </a:r>
          </a:p>
        </p:txBody>
      </p:sp>
      <p:sp>
        <p:nvSpPr>
          <p:cNvPr id="3" name="Content Placeholder 2"/>
          <p:cNvSpPr>
            <a:spLocks noGrp="1"/>
          </p:cNvSpPr>
          <p:nvPr>
            <p:ph idx="1"/>
          </p:nvPr>
        </p:nvSpPr>
        <p:spPr>
          <a:xfrm>
            <a:off x="457200" y="898071"/>
            <a:ext cx="8229600" cy="5698671"/>
          </a:xfrm>
        </p:spPr>
        <p:txBody>
          <a:bodyPr>
            <a:normAutofit fontScale="92500" lnSpcReduction="10000"/>
          </a:bodyPr>
          <a:lstStyle/>
          <a:p>
            <a:pPr marL="0" indent="0">
              <a:buNone/>
            </a:pPr>
            <a:r>
              <a:rPr lang="en-US" dirty="0">
                <a:solidFill>
                  <a:schemeClr val="tx1"/>
                </a:solidFill>
              </a:rPr>
              <a:t>Documented exposure to a confirmed or probable novel influenza virus case</a:t>
            </a:r>
          </a:p>
          <a:p>
            <a:pPr marL="0" indent="0">
              <a:buNone/>
            </a:pPr>
            <a:endParaRPr lang="en-US" dirty="0">
              <a:solidFill>
                <a:schemeClr val="tx1"/>
              </a:solidFill>
            </a:endParaRPr>
          </a:p>
          <a:p>
            <a:pPr marL="0" indent="0">
              <a:buNone/>
            </a:pPr>
            <a:r>
              <a:rPr lang="en-US" dirty="0">
                <a:solidFill>
                  <a:schemeClr val="tx1"/>
                </a:solidFill>
              </a:rPr>
              <a:t>AND</a:t>
            </a:r>
          </a:p>
          <a:p>
            <a:pPr marL="0" indent="0">
              <a:buNone/>
            </a:pPr>
            <a:endParaRPr lang="en-US" dirty="0">
              <a:solidFill>
                <a:schemeClr val="tx1"/>
              </a:solidFill>
            </a:endParaRPr>
          </a:p>
          <a:p>
            <a:pPr marL="0" indent="0">
              <a:buNone/>
            </a:pPr>
            <a:r>
              <a:rPr lang="en-US" dirty="0">
                <a:solidFill>
                  <a:schemeClr val="tx1"/>
                </a:solidFill>
              </a:rPr>
              <a:t>The time interval between contact with a probable or confirmed case and illness onset is 14 days or less</a:t>
            </a:r>
          </a:p>
          <a:p>
            <a:pPr marL="0" indent="0">
              <a:buNone/>
            </a:pPr>
            <a:endParaRPr lang="en-US" dirty="0">
              <a:solidFill>
                <a:schemeClr val="tx1"/>
              </a:solidFill>
            </a:endParaRPr>
          </a:p>
          <a:p>
            <a:pPr marL="0" indent="0">
              <a:buNone/>
            </a:pPr>
            <a:r>
              <a:rPr lang="en-US" dirty="0">
                <a:solidFill>
                  <a:schemeClr val="tx1"/>
                </a:solidFill>
              </a:rPr>
              <a:t>AND</a:t>
            </a:r>
          </a:p>
          <a:p>
            <a:pPr marL="0" indent="0">
              <a:buNone/>
            </a:pPr>
            <a:endParaRPr lang="en-US" dirty="0">
              <a:solidFill>
                <a:schemeClr val="tx1"/>
              </a:solidFill>
            </a:endParaRPr>
          </a:p>
          <a:p>
            <a:pPr marL="0" indent="0">
              <a:buNone/>
            </a:pPr>
            <a:r>
              <a:rPr lang="en-US" dirty="0">
                <a:solidFill>
                  <a:schemeClr val="tx1"/>
                </a:solidFill>
              </a:rPr>
              <a:t>Documented absence of other source of possible exposures:</a:t>
            </a:r>
          </a:p>
          <a:p>
            <a:pPr lvl="1"/>
            <a:r>
              <a:rPr lang="en-US" dirty="0">
                <a:solidFill>
                  <a:schemeClr val="tx1"/>
                </a:solidFill>
              </a:rPr>
              <a:t>Such as exposures to animals (e.g., birds,  feathers, droppings, fertilizers, live poultry markets, agricultural fairs, contaminated environments, or laboratory specimens) or travel history to a place where an outbreak is ongoing</a:t>
            </a:r>
          </a:p>
          <a:p>
            <a:endParaRPr lang="en-US" dirty="0"/>
          </a:p>
        </p:txBody>
      </p:sp>
    </p:spTree>
    <p:extLst>
      <p:ext uri="{BB962C8B-B14F-4D97-AF65-F5344CB8AC3E}">
        <p14:creationId xmlns:p14="http://schemas.microsoft.com/office/powerpoint/2010/main" val="151312761"/>
      </p:ext>
    </p:extLst>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457200" y="-345468"/>
            <a:ext cx="8229600" cy="792162"/>
          </a:xfrm>
        </p:spPr>
        <p:txBody>
          <a:bodyPr/>
          <a:lstStyle/>
          <a:p>
            <a:pPr eaLnBrk="1" hangingPunct="1"/>
            <a:r>
              <a:rPr lang="en-US" altLang="en-US" dirty="0">
                <a:solidFill>
                  <a:schemeClr val="tx2"/>
                </a:solidFill>
              </a:rPr>
              <a:t>What is Human Contact Tracing?</a:t>
            </a:r>
          </a:p>
        </p:txBody>
      </p:sp>
      <p:sp>
        <p:nvSpPr>
          <p:cNvPr id="64515" name="Rectangle 3"/>
          <p:cNvSpPr>
            <a:spLocks noGrp="1" noChangeArrowheads="1"/>
          </p:cNvSpPr>
          <p:nvPr>
            <p:ph idx="1"/>
          </p:nvPr>
        </p:nvSpPr>
        <p:spPr/>
        <p:txBody>
          <a:bodyPr/>
          <a:lstStyle/>
          <a:p>
            <a:pPr algn="ctr" eaLnBrk="1" hangingPunct="1">
              <a:buFontTx/>
              <a:buNone/>
            </a:pPr>
            <a:r>
              <a:rPr lang="en-US" altLang="en-US" dirty="0">
                <a:solidFill>
                  <a:schemeClr val="tx1"/>
                </a:solidFill>
              </a:rPr>
              <a:t>The identification and diagnosis of persons who may have been in close contact with an infected individual during the infectious period</a:t>
            </a:r>
          </a:p>
          <a:p>
            <a:pPr eaLnBrk="1" hangingPunct="1"/>
            <a:endParaRPr lang="en-US" altLang="en-US" dirty="0">
              <a:solidFill>
                <a:schemeClr val="tx1"/>
              </a:solidFill>
            </a:endParaRPr>
          </a:p>
        </p:txBody>
      </p:sp>
      <p:pic>
        <p:nvPicPr>
          <p:cNvPr id="5" name="Picture 4">
            <a:extLst>
              <a:ext uri="{FF2B5EF4-FFF2-40B4-BE49-F238E27FC236}">
                <a16:creationId xmlns="" xmlns:a16="http://schemas.microsoft.com/office/drawing/2014/main" id="{5CC87F5F-6145-4BD3-A24D-AD8DD647BD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71700" y="2057400"/>
            <a:ext cx="4800600" cy="4800600"/>
          </a:xfrm>
          <a:prstGeom prst="rect">
            <a:avLst/>
          </a:prstGeom>
        </p:spPr>
      </p:pic>
    </p:spTree>
    <p:extLst>
      <p:ext uri="{BB962C8B-B14F-4D97-AF65-F5344CB8AC3E}">
        <p14:creationId xmlns:p14="http://schemas.microsoft.com/office/powerpoint/2010/main" val="1487091215"/>
      </p:ext>
    </p:extLst>
  </p:cSld>
  <p:clrMapOvr>
    <a:masterClrMapping/>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457200" y="-282406"/>
            <a:ext cx="8229600" cy="792162"/>
          </a:xfrm>
        </p:spPr>
        <p:txBody>
          <a:bodyPr/>
          <a:lstStyle/>
          <a:p>
            <a:pPr eaLnBrk="1" hangingPunct="1"/>
            <a:r>
              <a:rPr lang="en-US" altLang="en-US" dirty="0">
                <a:solidFill>
                  <a:schemeClr val="tx2"/>
                </a:solidFill>
              </a:rPr>
              <a:t>Purpose of Human Contact Tracing</a:t>
            </a:r>
          </a:p>
        </p:txBody>
      </p:sp>
      <p:sp>
        <p:nvSpPr>
          <p:cNvPr id="65539" name="Rectangle 3"/>
          <p:cNvSpPr>
            <a:spLocks noGrp="1" noChangeArrowheads="1"/>
          </p:cNvSpPr>
          <p:nvPr>
            <p:ph idx="1"/>
          </p:nvPr>
        </p:nvSpPr>
        <p:spPr>
          <a:xfrm>
            <a:off x="457200" y="848035"/>
            <a:ext cx="8229600" cy="4648201"/>
          </a:xfrm>
        </p:spPr>
        <p:txBody>
          <a:bodyPr/>
          <a:lstStyle/>
          <a:p>
            <a:pPr marL="0" indent="0" eaLnBrk="1" hangingPunct="1">
              <a:lnSpc>
                <a:spcPct val="80000"/>
              </a:lnSpc>
              <a:buNone/>
            </a:pPr>
            <a:r>
              <a:rPr lang="en-US" altLang="en-US" dirty="0">
                <a:solidFill>
                  <a:schemeClr val="tx1"/>
                </a:solidFill>
              </a:rPr>
              <a:t>Find new potential human cases of novel influenza virus infection</a:t>
            </a:r>
          </a:p>
          <a:p>
            <a:pPr eaLnBrk="1" hangingPunct="1">
              <a:lnSpc>
                <a:spcPct val="80000"/>
              </a:lnSpc>
            </a:pPr>
            <a:endParaRPr lang="en-US" altLang="en-US" dirty="0">
              <a:solidFill>
                <a:schemeClr val="tx1"/>
              </a:solidFill>
            </a:endParaRPr>
          </a:p>
          <a:p>
            <a:pPr marL="0" indent="0" eaLnBrk="1" hangingPunct="1">
              <a:lnSpc>
                <a:spcPct val="80000"/>
              </a:lnSpc>
              <a:buNone/>
            </a:pPr>
            <a:r>
              <a:rPr lang="en-US" altLang="en-US" dirty="0">
                <a:solidFill>
                  <a:schemeClr val="tx1"/>
                </a:solidFill>
              </a:rPr>
              <a:t>Provide interventions to decrease risk of illness and interrupt further transmission</a:t>
            </a:r>
          </a:p>
          <a:p>
            <a:pPr lvl="1" eaLnBrk="1" hangingPunct="1">
              <a:lnSpc>
                <a:spcPct val="80000"/>
              </a:lnSpc>
            </a:pPr>
            <a:r>
              <a:rPr lang="en-US" altLang="en-US" dirty="0">
                <a:solidFill>
                  <a:schemeClr val="tx1"/>
                </a:solidFill>
              </a:rPr>
              <a:t>Active surveillance for illness</a:t>
            </a:r>
          </a:p>
          <a:p>
            <a:pPr lvl="1" eaLnBrk="1" hangingPunct="1">
              <a:lnSpc>
                <a:spcPct val="80000"/>
              </a:lnSpc>
            </a:pPr>
            <a:r>
              <a:rPr lang="en-US" altLang="en-US" dirty="0">
                <a:solidFill>
                  <a:schemeClr val="tx1"/>
                </a:solidFill>
              </a:rPr>
              <a:t>Early treatment of ill persons</a:t>
            </a:r>
          </a:p>
          <a:p>
            <a:pPr lvl="1" eaLnBrk="1" hangingPunct="1">
              <a:lnSpc>
                <a:spcPct val="80000"/>
              </a:lnSpc>
            </a:pPr>
            <a:r>
              <a:rPr lang="en-US" altLang="en-US" dirty="0">
                <a:solidFill>
                  <a:schemeClr val="tx1"/>
                </a:solidFill>
              </a:rPr>
              <a:t>Collection of specimens for novel virus testing</a:t>
            </a:r>
          </a:p>
          <a:p>
            <a:pPr lvl="1" eaLnBrk="1" hangingPunct="1">
              <a:lnSpc>
                <a:spcPct val="80000"/>
              </a:lnSpc>
            </a:pPr>
            <a:r>
              <a:rPr lang="en-US" altLang="en-US" dirty="0">
                <a:solidFill>
                  <a:schemeClr val="tx1"/>
                </a:solidFill>
              </a:rPr>
              <a:t>Educational information to prevent transmission</a:t>
            </a:r>
          </a:p>
        </p:txBody>
      </p:sp>
      <p:pic>
        <p:nvPicPr>
          <p:cNvPr id="4" name="Picture 3">
            <a:extLst>
              <a:ext uri="{FF2B5EF4-FFF2-40B4-BE49-F238E27FC236}">
                <a16:creationId xmlns="" xmlns:a16="http://schemas.microsoft.com/office/drawing/2014/main" id="{8B2BDA40-D81F-40A6-97B7-42B9E2BA065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51374" y="3849892"/>
            <a:ext cx="2758569" cy="2758569"/>
          </a:xfrm>
          <a:prstGeom prst="rect">
            <a:avLst/>
          </a:prstGeom>
        </p:spPr>
      </p:pic>
      <p:sp>
        <p:nvSpPr>
          <p:cNvPr id="7" name="Text Box 6">
            <a:extLst>
              <a:ext uri="{FF2B5EF4-FFF2-40B4-BE49-F238E27FC236}">
                <a16:creationId xmlns="" xmlns:a16="http://schemas.microsoft.com/office/drawing/2014/main" id="{92BF3175-1F4A-4A9C-9B9D-171AE67E94FD}"/>
              </a:ext>
            </a:extLst>
          </p:cNvPr>
          <p:cNvSpPr txBox="1">
            <a:spLocks noChangeArrowheads="1"/>
          </p:cNvSpPr>
          <p:nvPr/>
        </p:nvSpPr>
        <p:spPr bwMode="auto">
          <a:xfrm>
            <a:off x="6089959" y="6611779"/>
            <a:ext cx="305404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marL="342900" indent="-342900">
              <a:spcBef>
                <a:spcPct val="20000"/>
              </a:spcBef>
              <a:buClr>
                <a:srgbClr val="FFF859"/>
              </a:buClr>
              <a:buSzPct val="150000"/>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lr>
                <a:srgbClr val="FFF859"/>
              </a:buClr>
              <a:buSzPct val="100000"/>
              <a:buFont typeface="Wingdings" panose="05000000000000000000" pitchFamily="2" charset="2"/>
              <a:buChar char="Ø"/>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lr>
                <a:srgbClr val="FFF859"/>
              </a:buClr>
              <a:buFont typeface="Wingdings" panose="05000000000000000000" pitchFamily="2" charset="2"/>
              <a:buChar char="Ø"/>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buClrTx/>
              <a:buSzTx/>
              <a:buFontTx/>
              <a:buNone/>
            </a:pPr>
            <a:r>
              <a:rPr lang="en-US" altLang="en-US" sz="1000" b="0" dirty="0">
                <a:latin typeface="Arial" panose="020B0604020202020204" pitchFamily="34" charset="0"/>
                <a:cs typeface="Arial" panose="020B0604020202020204" pitchFamily="34" charset="0"/>
              </a:rPr>
              <a:t>Photo: Centers for Disease Control and Prevention</a:t>
            </a:r>
          </a:p>
        </p:txBody>
      </p:sp>
      <p:sp>
        <p:nvSpPr>
          <p:cNvPr id="2" name="TextBox 1"/>
          <p:cNvSpPr txBox="1"/>
          <p:nvPr/>
        </p:nvSpPr>
        <p:spPr>
          <a:xfrm>
            <a:off x="457200" y="4145280"/>
            <a:ext cx="5212080" cy="1200329"/>
          </a:xfrm>
          <a:prstGeom prst="rect">
            <a:avLst/>
          </a:prstGeom>
          <a:noFill/>
        </p:spPr>
        <p:txBody>
          <a:bodyPr wrap="square" rtlCol="0">
            <a:spAutoFit/>
          </a:bodyPr>
          <a:lstStyle/>
          <a:p>
            <a:r>
              <a:rPr lang="en-US" sz="2400" b="1" dirty="0">
                <a:latin typeface="Arial" panose="020B0604020202020204" pitchFamily="34" charset="0"/>
                <a:cs typeface="Arial" panose="020B0604020202020204" pitchFamily="34" charset="0"/>
              </a:rPr>
              <a:t>Contact tracing should be a part of the investigation as long as new cases are occurring</a:t>
            </a:r>
          </a:p>
        </p:txBody>
      </p:sp>
    </p:spTree>
    <p:extLst>
      <p:ext uri="{BB962C8B-B14F-4D97-AF65-F5344CB8AC3E}">
        <p14:creationId xmlns:p14="http://schemas.microsoft.com/office/powerpoint/2010/main" val="2243260863"/>
      </p:ext>
    </p:extLst>
  </p:cSld>
  <p:clrMapOvr>
    <a:masterClrMapping/>
  </p:clrMapOvr>
  <p:transition>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457200" y="-292915"/>
            <a:ext cx="8229600" cy="792162"/>
          </a:xfrm>
        </p:spPr>
        <p:txBody>
          <a:bodyPr/>
          <a:lstStyle/>
          <a:p>
            <a:pPr eaLnBrk="1" hangingPunct="1"/>
            <a:r>
              <a:rPr lang="en-US" altLang="en-US" dirty="0">
                <a:solidFill>
                  <a:schemeClr val="tx2"/>
                </a:solidFill>
              </a:rPr>
              <a:t>How to Identify Human Contacts</a:t>
            </a:r>
          </a:p>
        </p:txBody>
      </p:sp>
      <p:sp>
        <p:nvSpPr>
          <p:cNvPr id="66563" name="Rectangle 3"/>
          <p:cNvSpPr>
            <a:spLocks noGrp="1" noChangeArrowheads="1"/>
          </p:cNvSpPr>
          <p:nvPr>
            <p:ph idx="1"/>
          </p:nvPr>
        </p:nvSpPr>
        <p:spPr>
          <a:xfrm>
            <a:off x="457200" y="1143000"/>
            <a:ext cx="8229600" cy="5247290"/>
          </a:xfrm>
        </p:spPr>
        <p:txBody>
          <a:bodyPr>
            <a:normAutofit fontScale="85000" lnSpcReduction="20000"/>
          </a:bodyPr>
          <a:lstStyle/>
          <a:p>
            <a:pPr marL="0" indent="0">
              <a:lnSpc>
                <a:spcPct val="90000"/>
              </a:lnSpc>
              <a:spcAft>
                <a:spcPct val="40000"/>
              </a:spcAft>
              <a:buNone/>
            </a:pPr>
            <a:r>
              <a:rPr lang="en-US" altLang="en-US" dirty="0">
                <a:solidFill>
                  <a:schemeClr val="tx1"/>
                </a:solidFill>
              </a:rPr>
              <a:t>Review the case patients’ activities 1 day before onset of symptoms through 14 days after onset of illness</a:t>
            </a:r>
          </a:p>
          <a:p>
            <a:pPr marL="0" indent="0">
              <a:lnSpc>
                <a:spcPct val="90000"/>
              </a:lnSpc>
              <a:spcAft>
                <a:spcPct val="40000"/>
              </a:spcAft>
              <a:buNone/>
            </a:pPr>
            <a:endParaRPr lang="en-US" altLang="en-US" dirty="0">
              <a:solidFill>
                <a:schemeClr val="tx1"/>
              </a:solidFill>
            </a:endParaRPr>
          </a:p>
          <a:p>
            <a:pPr marL="0" indent="0">
              <a:lnSpc>
                <a:spcPct val="90000"/>
              </a:lnSpc>
              <a:spcAft>
                <a:spcPct val="40000"/>
              </a:spcAft>
              <a:buNone/>
            </a:pPr>
            <a:r>
              <a:rPr lang="en-US" altLang="en-US" dirty="0">
                <a:solidFill>
                  <a:schemeClr val="tx1"/>
                </a:solidFill>
              </a:rPr>
              <a:t>Based on their activities, identify all close contacts</a:t>
            </a:r>
          </a:p>
          <a:p>
            <a:pPr lvl="1">
              <a:lnSpc>
                <a:spcPct val="90000"/>
              </a:lnSpc>
              <a:spcAft>
                <a:spcPct val="40000"/>
              </a:spcAft>
            </a:pPr>
            <a:r>
              <a:rPr lang="en-US" altLang="en-US" dirty="0">
                <a:solidFill>
                  <a:schemeClr val="tx1"/>
                </a:solidFill>
              </a:rPr>
              <a:t>A close contact includes anyone who provided care for the patient, including a health care worker or family member, or who had other similarly close physical contact; anyone who stayed at the same place (e.g.</a:t>
            </a:r>
            <a:r>
              <a:rPr lang="en-US" altLang="en-US" dirty="0">
                <a:solidFill>
                  <a:srgbClr val="FF0000"/>
                </a:solidFill>
              </a:rPr>
              <a:t>,</a:t>
            </a:r>
            <a:r>
              <a:rPr lang="en-US" altLang="en-US" dirty="0">
                <a:solidFill>
                  <a:schemeClr val="tx1"/>
                </a:solidFill>
              </a:rPr>
              <a:t> lived with, visited) as a probable or confirmed case while the case was symptomatic.</a:t>
            </a:r>
          </a:p>
          <a:p>
            <a:pPr lvl="1">
              <a:lnSpc>
                <a:spcPct val="90000"/>
              </a:lnSpc>
              <a:spcAft>
                <a:spcPct val="40000"/>
              </a:spcAft>
            </a:pPr>
            <a:r>
              <a:rPr lang="en-US" altLang="en-US" dirty="0">
                <a:solidFill>
                  <a:schemeClr val="tx1"/>
                </a:solidFill>
              </a:rPr>
              <a:t>This may include direct contact with the patient or unprotected exposure within 2 meters (6 feet) of the patient.</a:t>
            </a:r>
          </a:p>
          <a:p>
            <a:pPr lvl="1">
              <a:lnSpc>
                <a:spcPct val="90000"/>
              </a:lnSpc>
              <a:spcAft>
                <a:spcPct val="40000"/>
              </a:spcAft>
            </a:pPr>
            <a:endParaRPr lang="en-US" altLang="en-US" dirty="0">
              <a:solidFill>
                <a:schemeClr val="tx1"/>
              </a:solidFill>
            </a:endParaRPr>
          </a:p>
          <a:p>
            <a:pPr marL="0" indent="0">
              <a:lnSpc>
                <a:spcPct val="90000"/>
              </a:lnSpc>
              <a:spcAft>
                <a:spcPct val="40000"/>
              </a:spcAft>
              <a:buNone/>
            </a:pPr>
            <a:r>
              <a:rPr lang="en-US" altLang="en-US" dirty="0">
                <a:solidFill>
                  <a:schemeClr val="tx1"/>
                </a:solidFill>
              </a:rPr>
              <a:t>Identify additional individuals with exposure to potential source animals, or their environments, suspected of being infected or those with recent travel history to a location where cases are occurring</a:t>
            </a:r>
          </a:p>
          <a:p>
            <a:pPr marL="0" indent="0">
              <a:lnSpc>
                <a:spcPct val="90000"/>
              </a:lnSpc>
              <a:spcAft>
                <a:spcPct val="40000"/>
              </a:spcAft>
              <a:buNone/>
            </a:pPr>
            <a:endParaRPr lang="en-US" altLang="en-US" dirty="0">
              <a:solidFill>
                <a:schemeClr val="tx1"/>
              </a:solidFill>
            </a:endParaRPr>
          </a:p>
          <a:p>
            <a:pPr marL="0" indent="0">
              <a:lnSpc>
                <a:spcPct val="90000"/>
              </a:lnSpc>
              <a:spcAft>
                <a:spcPct val="40000"/>
              </a:spcAft>
              <a:buNone/>
            </a:pPr>
            <a:r>
              <a:rPr lang="en-US" altLang="en-US" dirty="0">
                <a:solidFill>
                  <a:schemeClr val="tx1"/>
                </a:solidFill>
              </a:rPr>
              <a:t>Verify all information collected</a:t>
            </a:r>
          </a:p>
        </p:txBody>
      </p:sp>
    </p:spTree>
    <p:extLst>
      <p:ext uri="{BB962C8B-B14F-4D97-AF65-F5344CB8AC3E}">
        <p14:creationId xmlns:p14="http://schemas.microsoft.com/office/powerpoint/2010/main" val="876792895"/>
      </p:ext>
    </p:extLst>
  </p:cSld>
  <p:clrMapOvr>
    <a:masterClrMapping/>
  </p:clrMapOvr>
  <p:transition>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457200" y="-324453"/>
            <a:ext cx="8229600" cy="792162"/>
          </a:xfrm>
        </p:spPr>
        <p:txBody>
          <a:bodyPr/>
          <a:lstStyle/>
          <a:p>
            <a:pPr eaLnBrk="1" hangingPunct="1"/>
            <a:r>
              <a:rPr lang="en-US" altLang="en-US" dirty="0">
                <a:solidFill>
                  <a:schemeClr val="tx2"/>
                </a:solidFill>
              </a:rPr>
              <a:t>Prioritize Human Contact Identification</a:t>
            </a:r>
          </a:p>
        </p:txBody>
      </p:sp>
      <p:sp>
        <p:nvSpPr>
          <p:cNvPr id="67587" name="Rectangle 3"/>
          <p:cNvSpPr>
            <a:spLocks noGrp="1" noChangeArrowheads="1"/>
          </p:cNvSpPr>
          <p:nvPr>
            <p:ph idx="1"/>
          </p:nvPr>
        </p:nvSpPr>
        <p:spPr>
          <a:xfrm>
            <a:off x="162232" y="759547"/>
            <a:ext cx="8760542" cy="4648201"/>
          </a:xfrm>
        </p:spPr>
        <p:txBody>
          <a:bodyPr/>
          <a:lstStyle/>
          <a:p>
            <a:pPr marL="0" indent="0" eaLnBrk="1" hangingPunct="1">
              <a:spcBef>
                <a:spcPct val="30000"/>
              </a:spcBef>
              <a:spcAft>
                <a:spcPct val="30000"/>
              </a:spcAft>
              <a:buNone/>
            </a:pPr>
            <a:r>
              <a:rPr lang="en-US" altLang="en-US" dirty="0">
                <a:solidFill>
                  <a:schemeClr val="tx1"/>
                </a:solidFill>
              </a:rPr>
              <a:t>If the number of contacts is large, focus on those contacts with the highest risk of infection or exposure:</a:t>
            </a:r>
          </a:p>
          <a:p>
            <a:pPr marL="457200" lvl="1" indent="0" eaLnBrk="1" hangingPunct="1">
              <a:spcBef>
                <a:spcPct val="30000"/>
              </a:spcBef>
              <a:spcAft>
                <a:spcPct val="30000"/>
              </a:spcAft>
              <a:buNone/>
            </a:pPr>
            <a:r>
              <a:rPr lang="en-US" altLang="en-US" dirty="0">
                <a:solidFill>
                  <a:schemeClr val="tx1"/>
                </a:solidFill>
              </a:rPr>
              <a:t>Contacts of probable or laboratory-confirmed cases of novel influenza virus infection</a:t>
            </a:r>
          </a:p>
          <a:p>
            <a:pPr marL="457200" lvl="1" indent="0" eaLnBrk="1" hangingPunct="1">
              <a:spcBef>
                <a:spcPct val="30000"/>
              </a:spcBef>
              <a:spcAft>
                <a:spcPct val="30000"/>
              </a:spcAft>
              <a:buNone/>
            </a:pPr>
            <a:r>
              <a:rPr lang="en-US" altLang="en-US" dirty="0">
                <a:solidFill>
                  <a:schemeClr val="tx1"/>
                </a:solidFill>
              </a:rPr>
              <a:t>Contacts with prolonged close exposures to a suspected/probable case of novel influenza virus infection </a:t>
            </a:r>
          </a:p>
          <a:p>
            <a:pPr lvl="1">
              <a:spcBef>
                <a:spcPct val="30000"/>
              </a:spcBef>
              <a:spcAft>
                <a:spcPct val="30000"/>
              </a:spcAft>
            </a:pPr>
            <a:r>
              <a:rPr lang="en-US" altLang="en-US" dirty="0">
                <a:solidFill>
                  <a:schemeClr val="tx1"/>
                </a:solidFill>
              </a:rPr>
              <a:t>Household contacts sharing the same sleeping and eating space, persons providing bedside care, etc.</a:t>
            </a:r>
          </a:p>
          <a:p>
            <a:pPr lvl="1">
              <a:spcBef>
                <a:spcPct val="30000"/>
              </a:spcBef>
              <a:spcAft>
                <a:spcPct val="30000"/>
              </a:spcAft>
            </a:pPr>
            <a:r>
              <a:rPr lang="en-US" altLang="en-US" dirty="0">
                <a:solidFill>
                  <a:schemeClr val="tx1"/>
                </a:solidFill>
              </a:rPr>
              <a:t>Healthcare workers with prolonged contact with a suspected or probable case</a:t>
            </a:r>
          </a:p>
          <a:p>
            <a:pPr lvl="2">
              <a:spcBef>
                <a:spcPct val="30000"/>
              </a:spcBef>
              <a:spcAft>
                <a:spcPct val="30000"/>
              </a:spcAft>
            </a:pPr>
            <a:endParaRPr lang="en-US" altLang="en-US" dirty="0">
              <a:solidFill>
                <a:schemeClr val="tx1"/>
              </a:solidFill>
            </a:endParaRPr>
          </a:p>
        </p:txBody>
      </p:sp>
      <p:pic>
        <p:nvPicPr>
          <p:cNvPr id="4" name="Picture 3">
            <a:extLst>
              <a:ext uri="{FF2B5EF4-FFF2-40B4-BE49-F238E27FC236}">
                <a16:creationId xmlns="" xmlns:a16="http://schemas.microsoft.com/office/drawing/2014/main" id="{541DC9D4-5AD3-4106-933C-FF8A3ECAA9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05084" y="4468755"/>
            <a:ext cx="2920181" cy="2190136"/>
          </a:xfrm>
          <a:prstGeom prst="rect">
            <a:avLst/>
          </a:prstGeom>
        </p:spPr>
      </p:pic>
      <p:sp>
        <p:nvSpPr>
          <p:cNvPr id="7" name="Text Box 6">
            <a:extLst>
              <a:ext uri="{FF2B5EF4-FFF2-40B4-BE49-F238E27FC236}">
                <a16:creationId xmlns="" xmlns:a16="http://schemas.microsoft.com/office/drawing/2014/main" id="{25F79E7C-978D-41F6-B174-4AF1FBFF0B09}"/>
              </a:ext>
            </a:extLst>
          </p:cNvPr>
          <p:cNvSpPr txBox="1">
            <a:spLocks noChangeArrowheads="1"/>
          </p:cNvSpPr>
          <p:nvPr/>
        </p:nvSpPr>
        <p:spPr bwMode="auto">
          <a:xfrm>
            <a:off x="3757793" y="6633335"/>
            <a:ext cx="305404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marL="342900" indent="-342900">
              <a:spcBef>
                <a:spcPct val="20000"/>
              </a:spcBef>
              <a:buClr>
                <a:srgbClr val="FFF859"/>
              </a:buClr>
              <a:buSzPct val="150000"/>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lr>
                <a:srgbClr val="FFF859"/>
              </a:buClr>
              <a:buSzPct val="100000"/>
              <a:buFont typeface="Wingdings" panose="05000000000000000000" pitchFamily="2" charset="2"/>
              <a:buChar char="Ø"/>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lr>
                <a:srgbClr val="FFF859"/>
              </a:buClr>
              <a:buFont typeface="Wingdings" panose="05000000000000000000" pitchFamily="2" charset="2"/>
              <a:buChar char="Ø"/>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buClrTx/>
              <a:buSzTx/>
              <a:buFontTx/>
              <a:buNone/>
            </a:pPr>
            <a:r>
              <a:rPr lang="en-US" altLang="en-US" sz="1000" b="0" dirty="0">
                <a:latin typeface="Arial" panose="020B0604020202020204" pitchFamily="34" charset="0"/>
                <a:cs typeface="Arial" panose="020B0604020202020204" pitchFamily="34" charset="0"/>
              </a:rPr>
              <a:t>Photo: Centers for Disease Control and Prevention</a:t>
            </a:r>
          </a:p>
        </p:txBody>
      </p:sp>
    </p:spTree>
    <p:extLst>
      <p:ext uri="{BB962C8B-B14F-4D97-AF65-F5344CB8AC3E}">
        <p14:creationId xmlns:p14="http://schemas.microsoft.com/office/powerpoint/2010/main" val="1182884699"/>
      </p:ext>
    </p:extLst>
  </p:cSld>
  <p:clrMapOvr>
    <a:masterClrMapping/>
  </p:clrMapOvr>
  <p:transition>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131381" y="-303429"/>
            <a:ext cx="8229600" cy="792162"/>
          </a:xfrm>
        </p:spPr>
        <p:txBody>
          <a:bodyPr/>
          <a:lstStyle/>
          <a:p>
            <a:pPr eaLnBrk="1" hangingPunct="1"/>
            <a:r>
              <a:rPr lang="en-US" altLang="en-US" dirty="0">
                <a:solidFill>
                  <a:schemeClr val="tx2"/>
                </a:solidFill>
              </a:rPr>
              <a:t>Key Information for Human Contact Tracing</a:t>
            </a:r>
          </a:p>
        </p:txBody>
      </p:sp>
      <p:sp>
        <p:nvSpPr>
          <p:cNvPr id="68611" name="Rectangle 3"/>
          <p:cNvSpPr>
            <a:spLocks noGrp="1" noChangeArrowheads="1"/>
          </p:cNvSpPr>
          <p:nvPr>
            <p:ph idx="1"/>
          </p:nvPr>
        </p:nvSpPr>
        <p:spPr/>
        <p:txBody>
          <a:bodyPr/>
          <a:lstStyle/>
          <a:p>
            <a:pPr marL="0" indent="0" eaLnBrk="1" hangingPunct="1">
              <a:spcBef>
                <a:spcPct val="40000"/>
              </a:spcBef>
              <a:spcAft>
                <a:spcPct val="40000"/>
              </a:spcAft>
              <a:buNone/>
            </a:pPr>
            <a:r>
              <a:rPr lang="en-US" altLang="en-US" dirty="0">
                <a:solidFill>
                  <a:schemeClr val="tx1"/>
                </a:solidFill>
              </a:rPr>
              <a:t>Who did the case come into close contact with?</a:t>
            </a:r>
          </a:p>
          <a:p>
            <a:pPr marL="0" indent="0" eaLnBrk="1" hangingPunct="1">
              <a:spcBef>
                <a:spcPct val="40000"/>
              </a:spcBef>
              <a:spcAft>
                <a:spcPct val="40000"/>
              </a:spcAft>
              <a:buNone/>
            </a:pPr>
            <a:r>
              <a:rPr lang="en-US" altLang="en-US" dirty="0">
                <a:solidFill>
                  <a:schemeClr val="tx1"/>
                </a:solidFill>
              </a:rPr>
              <a:t>What activities was case doing at the time?</a:t>
            </a:r>
          </a:p>
          <a:p>
            <a:pPr marL="0" indent="0" eaLnBrk="1" hangingPunct="1">
              <a:spcBef>
                <a:spcPct val="40000"/>
              </a:spcBef>
              <a:spcAft>
                <a:spcPct val="40000"/>
              </a:spcAft>
              <a:buNone/>
            </a:pPr>
            <a:r>
              <a:rPr lang="en-US" altLang="en-US" dirty="0">
                <a:solidFill>
                  <a:schemeClr val="tx1"/>
                </a:solidFill>
              </a:rPr>
              <a:t>Where did these activities take place?</a:t>
            </a:r>
          </a:p>
          <a:p>
            <a:pPr marL="0" indent="0" eaLnBrk="1" hangingPunct="1">
              <a:spcBef>
                <a:spcPct val="40000"/>
              </a:spcBef>
              <a:spcAft>
                <a:spcPct val="40000"/>
              </a:spcAft>
              <a:buNone/>
            </a:pPr>
            <a:r>
              <a:rPr lang="en-US" altLang="en-US" dirty="0">
                <a:solidFill>
                  <a:schemeClr val="tx1"/>
                </a:solidFill>
              </a:rPr>
              <a:t>When did case come into contact with this person?</a:t>
            </a:r>
          </a:p>
          <a:p>
            <a:pPr marL="0" indent="0" eaLnBrk="1" hangingPunct="1">
              <a:spcBef>
                <a:spcPct val="40000"/>
              </a:spcBef>
              <a:spcAft>
                <a:spcPct val="40000"/>
              </a:spcAft>
              <a:buNone/>
            </a:pPr>
            <a:r>
              <a:rPr lang="en-US" altLang="en-US" dirty="0">
                <a:solidFill>
                  <a:schemeClr val="tx1"/>
                </a:solidFill>
              </a:rPr>
              <a:t>Other key information to gather: </a:t>
            </a:r>
          </a:p>
          <a:p>
            <a:pPr lvl="1" eaLnBrk="1" hangingPunct="1">
              <a:spcBef>
                <a:spcPct val="40000"/>
              </a:spcBef>
              <a:spcAft>
                <a:spcPct val="40000"/>
              </a:spcAft>
            </a:pPr>
            <a:r>
              <a:rPr lang="en-US" altLang="en-US" dirty="0">
                <a:solidFill>
                  <a:schemeClr val="tx1"/>
                </a:solidFill>
              </a:rPr>
              <a:t>Contact information, health status</a:t>
            </a:r>
          </a:p>
        </p:txBody>
      </p:sp>
    </p:spTree>
    <p:extLst>
      <p:ext uri="{BB962C8B-B14F-4D97-AF65-F5344CB8AC3E}">
        <p14:creationId xmlns:p14="http://schemas.microsoft.com/office/powerpoint/2010/main" val="1832465413"/>
      </p:ext>
    </p:extLst>
  </p:cSld>
  <p:clrMapOvr>
    <a:masterClrMapping/>
  </p:clrMapOvr>
  <p:transition>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26277" y="-292917"/>
            <a:ext cx="8229600" cy="792162"/>
          </a:xfrm>
        </p:spPr>
        <p:txBody>
          <a:bodyPr/>
          <a:lstStyle/>
          <a:p>
            <a:pPr eaLnBrk="1" hangingPunct="1"/>
            <a:r>
              <a:rPr lang="en-US" altLang="en-US" dirty="0">
                <a:solidFill>
                  <a:schemeClr val="tx2"/>
                </a:solidFill>
              </a:rPr>
              <a:t>General Guidelines for Interviewing Contacts</a:t>
            </a:r>
          </a:p>
        </p:txBody>
      </p:sp>
      <p:sp>
        <p:nvSpPr>
          <p:cNvPr id="69635" name="Rectangle 3"/>
          <p:cNvSpPr>
            <a:spLocks noGrp="1" noChangeArrowheads="1"/>
          </p:cNvSpPr>
          <p:nvPr>
            <p:ph idx="1"/>
          </p:nvPr>
        </p:nvSpPr>
        <p:spPr>
          <a:xfrm>
            <a:off x="457199" y="1143000"/>
            <a:ext cx="6032499" cy="4648201"/>
          </a:xfrm>
        </p:spPr>
        <p:txBody>
          <a:bodyPr>
            <a:normAutofit lnSpcReduction="10000"/>
          </a:bodyPr>
          <a:lstStyle/>
          <a:p>
            <a:pPr marL="0" indent="0" eaLnBrk="1" hangingPunct="1">
              <a:lnSpc>
                <a:spcPct val="90000"/>
              </a:lnSpc>
              <a:buNone/>
            </a:pPr>
            <a:r>
              <a:rPr lang="en-US" altLang="en-US" dirty="0">
                <a:solidFill>
                  <a:schemeClr val="tx1"/>
                </a:solidFill>
              </a:rPr>
              <a:t>Do not alarm contacts</a:t>
            </a:r>
          </a:p>
          <a:p>
            <a:pPr eaLnBrk="1" hangingPunct="1">
              <a:lnSpc>
                <a:spcPct val="90000"/>
              </a:lnSpc>
            </a:pPr>
            <a:endParaRPr lang="en-US" altLang="en-US" dirty="0">
              <a:solidFill>
                <a:schemeClr val="tx1"/>
              </a:solidFill>
            </a:endParaRPr>
          </a:p>
          <a:p>
            <a:pPr marL="0" indent="0">
              <a:lnSpc>
                <a:spcPct val="90000"/>
              </a:lnSpc>
              <a:buNone/>
            </a:pPr>
            <a:r>
              <a:rPr lang="en-US" altLang="en-US" dirty="0">
                <a:solidFill>
                  <a:schemeClr val="tx1"/>
                </a:solidFill>
              </a:rPr>
              <a:t>Communicate how persons can protect themselves and their families</a:t>
            </a:r>
            <a:br>
              <a:rPr lang="en-US" altLang="en-US" dirty="0">
                <a:solidFill>
                  <a:schemeClr val="tx1"/>
                </a:solidFill>
              </a:rPr>
            </a:br>
            <a:endParaRPr lang="en-US" altLang="en-US" dirty="0">
              <a:solidFill>
                <a:schemeClr val="tx1"/>
              </a:solidFill>
            </a:endParaRPr>
          </a:p>
          <a:p>
            <a:pPr marL="0" indent="0" eaLnBrk="1" hangingPunct="1">
              <a:lnSpc>
                <a:spcPct val="90000"/>
              </a:lnSpc>
              <a:buNone/>
            </a:pPr>
            <a:r>
              <a:rPr lang="en-US" altLang="en-US" dirty="0">
                <a:solidFill>
                  <a:schemeClr val="tx1"/>
                </a:solidFill>
              </a:rPr>
              <a:t>Refer symptomatic individuals to a designated healthcare facility </a:t>
            </a:r>
          </a:p>
          <a:p>
            <a:pPr eaLnBrk="1" hangingPunct="1">
              <a:lnSpc>
                <a:spcPct val="90000"/>
              </a:lnSpc>
              <a:buFontTx/>
              <a:buNone/>
            </a:pPr>
            <a:endParaRPr lang="en-US" altLang="en-US" dirty="0">
              <a:solidFill>
                <a:schemeClr val="tx1"/>
              </a:solidFill>
            </a:endParaRPr>
          </a:p>
          <a:p>
            <a:pPr marL="0" indent="0" eaLnBrk="1" hangingPunct="1">
              <a:lnSpc>
                <a:spcPct val="90000"/>
              </a:lnSpc>
              <a:buNone/>
            </a:pPr>
            <a:r>
              <a:rPr lang="en-US" altLang="en-US" dirty="0">
                <a:solidFill>
                  <a:schemeClr val="tx1"/>
                </a:solidFill>
              </a:rPr>
              <a:t>Consider if Personal Protective Equipment is necessary</a:t>
            </a:r>
          </a:p>
          <a:p>
            <a:pPr marL="0" indent="0" eaLnBrk="1" hangingPunct="1">
              <a:lnSpc>
                <a:spcPct val="90000"/>
              </a:lnSpc>
              <a:buNone/>
            </a:pPr>
            <a:endParaRPr lang="en-US" altLang="en-US" dirty="0">
              <a:solidFill>
                <a:schemeClr val="tx1"/>
              </a:solidFill>
            </a:endParaRPr>
          </a:p>
          <a:p>
            <a:pPr marL="0" indent="0" eaLnBrk="1" hangingPunct="1">
              <a:lnSpc>
                <a:spcPct val="90000"/>
              </a:lnSpc>
              <a:buNone/>
            </a:pPr>
            <a:r>
              <a:rPr lang="en-US" altLang="en-US" dirty="0">
                <a:solidFill>
                  <a:schemeClr val="tx1"/>
                </a:solidFill>
              </a:rPr>
              <a:t>Maintain a safe but effective distance from symptomatic individuals</a:t>
            </a:r>
          </a:p>
        </p:txBody>
      </p:sp>
      <p:pic>
        <p:nvPicPr>
          <p:cNvPr id="69637" name="Picture 5" descr="PHIL Image 543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89698" y="1682072"/>
            <a:ext cx="2467128" cy="3679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8" name="Text Box 6"/>
          <p:cNvSpPr txBox="1">
            <a:spLocks noChangeArrowheads="1"/>
          </p:cNvSpPr>
          <p:nvPr/>
        </p:nvSpPr>
        <p:spPr bwMode="auto">
          <a:xfrm>
            <a:off x="6489699" y="5406002"/>
            <a:ext cx="267092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marL="342900" indent="-342900" eaLnBrk="0" hangingPunct="0">
              <a:defRPr sz="1000" b="1">
                <a:solidFill>
                  <a:schemeClr val="tx1"/>
                </a:solidFill>
                <a:latin typeface="Arial" pitchFamily="34" charset="0"/>
                <a:cs typeface="Arial" pitchFamily="34" charset="0"/>
              </a:defRPr>
            </a:lvl1pPr>
            <a:lvl2pPr marL="742950" indent="-285750" eaLnBrk="0" hangingPunct="0">
              <a:defRPr sz="1000" b="1">
                <a:solidFill>
                  <a:schemeClr val="tx1"/>
                </a:solidFill>
                <a:latin typeface="Arial" pitchFamily="34" charset="0"/>
                <a:cs typeface="Arial" pitchFamily="34" charset="0"/>
              </a:defRPr>
            </a:lvl2pPr>
            <a:lvl3pPr marL="1143000" indent="-228600" eaLnBrk="0" hangingPunct="0">
              <a:defRPr sz="1000" b="1">
                <a:solidFill>
                  <a:schemeClr val="tx1"/>
                </a:solidFill>
                <a:latin typeface="Arial" pitchFamily="34" charset="0"/>
                <a:cs typeface="Arial" pitchFamily="34" charset="0"/>
              </a:defRPr>
            </a:lvl3pPr>
            <a:lvl4pPr marL="1600200" indent="-228600" eaLnBrk="0" hangingPunct="0">
              <a:defRPr sz="1000" b="1">
                <a:solidFill>
                  <a:schemeClr val="tx1"/>
                </a:solidFill>
                <a:latin typeface="Arial" pitchFamily="34" charset="0"/>
                <a:cs typeface="Arial" pitchFamily="34" charset="0"/>
              </a:defRPr>
            </a:lvl4pPr>
            <a:lvl5pPr marL="2057400" indent="-228600" eaLnBrk="0" hangingPunct="0">
              <a:defRPr sz="1000" b="1">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1000" b="1">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1000" b="1">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1000" b="1">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1000" b="1">
                <a:solidFill>
                  <a:schemeClr val="tx1"/>
                </a:solidFill>
                <a:latin typeface="Arial" pitchFamily="34" charset="0"/>
                <a:cs typeface="Arial" pitchFamily="34" charset="0"/>
              </a:defRPr>
            </a:lvl9pPr>
          </a:lstStyle>
          <a:p>
            <a:pPr eaLnBrk="1" hangingPunct="1">
              <a:buFontTx/>
              <a:buNone/>
            </a:pPr>
            <a:r>
              <a:rPr lang="en-US" altLang="en-US" sz="800" dirty="0"/>
              <a:t>Photo: Centers for Disease Control and Prevention</a:t>
            </a:r>
          </a:p>
        </p:txBody>
      </p:sp>
    </p:spTree>
    <p:extLst>
      <p:ext uri="{BB962C8B-B14F-4D97-AF65-F5344CB8AC3E}">
        <p14:creationId xmlns:p14="http://schemas.microsoft.com/office/powerpoint/2010/main" val="1278725767"/>
      </p:ext>
    </p:extLst>
  </p:cSld>
  <p:clrMapOvr>
    <a:masterClrMapping/>
  </p:clrMapOvr>
  <p:transition>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457200" y="-271897"/>
            <a:ext cx="8229600" cy="792162"/>
          </a:xfrm>
        </p:spPr>
        <p:txBody>
          <a:bodyPr/>
          <a:lstStyle/>
          <a:p>
            <a:pPr eaLnBrk="1" hangingPunct="1"/>
            <a:r>
              <a:rPr lang="en-US" altLang="en-US" dirty="0">
                <a:solidFill>
                  <a:schemeClr val="tx2"/>
                </a:solidFill>
              </a:rPr>
              <a:t>Information from Human Contacts</a:t>
            </a:r>
          </a:p>
        </p:txBody>
      </p:sp>
      <p:sp>
        <p:nvSpPr>
          <p:cNvPr id="70659" name="Rectangle 3"/>
          <p:cNvSpPr>
            <a:spLocks noGrp="1" noChangeArrowheads="1"/>
          </p:cNvSpPr>
          <p:nvPr>
            <p:ph idx="1"/>
          </p:nvPr>
        </p:nvSpPr>
        <p:spPr/>
        <p:txBody>
          <a:bodyPr>
            <a:normAutofit fontScale="92500" lnSpcReduction="20000"/>
          </a:bodyPr>
          <a:lstStyle/>
          <a:p>
            <a:pPr marL="0" indent="0" eaLnBrk="1" hangingPunct="1">
              <a:buNone/>
            </a:pPr>
            <a:r>
              <a:rPr lang="en-US" altLang="en-US" sz="2600" dirty="0">
                <a:solidFill>
                  <a:schemeClr val="tx1"/>
                </a:solidFill>
              </a:rPr>
              <a:t>Demographic and contact information</a:t>
            </a:r>
          </a:p>
          <a:p>
            <a:pPr lvl="1" eaLnBrk="1" hangingPunct="1"/>
            <a:r>
              <a:rPr lang="en-US" altLang="en-US" sz="2200" dirty="0">
                <a:solidFill>
                  <a:schemeClr val="tx1"/>
                </a:solidFill>
              </a:rPr>
              <a:t>Name, address, phone number</a:t>
            </a:r>
          </a:p>
          <a:p>
            <a:pPr lvl="1" eaLnBrk="1" hangingPunct="1"/>
            <a:r>
              <a:rPr lang="en-US" altLang="en-US" sz="2200" dirty="0">
                <a:solidFill>
                  <a:schemeClr val="tx1"/>
                </a:solidFill>
              </a:rPr>
              <a:t>Age, gender, relationship to the case, occupation</a:t>
            </a:r>
          </a:p>
          <a:p>
            <a:pPr eaLnBrk="1" hangingPunct="1"/>
            <a:endParaRPr lang="en-US" altLang="en-US" sz="1200" dirty="0">
              <a:solidFill>
                <a:schemeClr val="tx1"/>
              </a:solidFill>
            </a:endParaRPr>
          </a:p>
          <a:p>
            <a:pPr marL="0" indent="0" eaLnBrk="1" hangingPunct="1">
              <a:buNone/>
            </a:pPr>
            <a:r>
              <a:rPr lang="en-US" altLang="en-US" sz="2600" dirty="0">
                <a:solidFill>
                  <a:schemeClr val="tx1"/>
                </a:solidFill>
              </a:rPr>
              <a:t>Exposure History</a:t>
            </a:r>
          </a:p>
          <a:p>
            <a:pPr lvl="1" eaLnBrk="1" hangingPunct="1"/>
            <a:r>
              <a:rPr lang="en-US" altLang="en-US" sz="2200" dirty="0">
                <a:solidFill>
                  <a:schemeClr val="tx1"/>
                </a:solidFill>
              </a:rPr>
              <a:t>Contact with case-patient</a:t>
            </a:r>
          </a:p>
          <a:p>
            <a:pPr lvl="1" eaLnBrk="1" hangingPunct="1"/>
            <a:r>
              <a:rPr lang="en-US" altLang="en-US" sz="2200" dirty="0">
                <a:solidFill>
                  <a:schemeClr val="tx1"/>
                </a:solidFill>
              </a:rPr>
              <a:t>Relevant animal (e.g.</a:t>
            </a:r>
            <a:r>
              <a:rPr lang="en-US" altLang="en-US" sz="2200" dirty="0">
                <a:solidFill>
                  <a:schemeClr val="accent5">
                    <a:lumMod val="50000"/>
                  </a:schemeClr>
                </a:solidFill>
              </a:rPr>
              <a:t>,</a:t>
            </a:r>
            <a:r>
              <a:rPr lang="en-US" altLang="en-US" sz="2200" dirty="0">
                <a:solidFill>
                  <a:schemeClr val="tx1"/>
                </a:solidFill>
              </a:rPr>
              <a:t> pigs, poultry, birds, wildlife) exposure</a:t>
            </a:r>
          </a:p>
          <a:p>
            <a:pPr lvl="1" eaLnBrk="1" hangingPunct="1"/>
            <a:r>
              <a:rPr lang="en-US" altLang="en-US" sz="2200" dirty="0">
                <a:solidFill>
                  <a:schemeClr val="tx1"/>
                </a:solidFill>
              </a:rPr>
              <a:t>Other high-risk exposures</a:t>
            </a:r>
          </a:p>
          <a:p>
            <a:pPr lvl="1" eaLnBrk="1" hangingPunct="1"/>
            <a:endParaRPr lang="en-US" altLang="en-US" sz="1200" dirty="0">
              <a:solidFill>
                <a:schemeClr val="tx1"/>
              </a:solidFill>
            </a:endParaRPr>
          </a:p>
          <a:p>
            <a:pPr marL="0" indent="0" eaLnBrk="1" hangingPunct="1">
              <a:buNone/>
            </a:pPr>
            <a:r>
              <a:rPr lang="en-US" altLang="en-US" sz="2600" dirty="0">
                <a:solidFill>
                  <a:schemeClr val="tx1"/>
                </a:solidFill>
              </a:rPr>
              <a:t>Physical Exam and Clinical information</a:t>
            </a:r>
          </a:p>
          <a:p>
            <a:pPr lvl="1" eaLnBrk="1" hangingPunct="1"/>
            <a:r>
              <a:rPr lang="en-US" altLang="en-US" sz="2200" dirty="0">
                <a:solidFill>
                  <a:schemeClr val="tx1"/>
                </a:solidFill>
              </a:rPr>
              <a:t>Health status</a:t>
            </a:r>
          </a:p>
          <a:p>
            <a:pPr lvl="1" eaLnBrk="1" hangingPunct="1"/>
            <a:r>
              <a:rPr lang="en-US" altLang="en-US" sz="2200" dirty="0">
                <a:solidFill>
                  <a:schemeClr val="tx1"/>
                </a:solidFill>
              </a:rPr>
              <a:t>Temperature, other vital signs</a:t>
            </a:r>
          </a:p>
          <a:p>
            <a:pPr lvl="1" eaLnBrk="1" hangingPunct="1"/>
            <a:r>
              <a:rPr lang="en-US" altLang="en-US" sz="2200" dirty="0">
                <a:solidFill>
                  <a:schemeClr val="tx1"/>
                </a:solidFill>
              </a:rPr>
              <a:t>Presence of signs or symptoms of acute respiratory infection (feverishness, fever, sore throat, coughing)</a:t>
            </a:r>
          </a:p>
          <a:p>
            <a:pPr lvl="1" eaLnBrk="1" hangingPunct="1"/>
            <a:r>
              <a:rPr lang="en-US" altLang="en-US" sz="2200" dirty="0">
                <a:solidFill>
                  <a:schemeClr val="tx1"/>
                </a:solidFill>
              </a:rPr>
              <a:t>Empiric treatment status</a:t>
            </a:r>
          </a:p>
          <a:p>
            <a:pPr lvl="1" eaLnBrk="1" hangingPunct="1">
              <a:buFontTx/>
              <a:buNone/>
            </a:pPr>
            <a:endParaRPr lang="en-US" altLang="en-US" sz="2000" dirty="0">
              <a:solidFill>
                <a:schemeClr val="tx1"/>
              </a:solidFill>
            </a:endParaRPr>
          </a:p>
        </p:txBody>
      </p:sp>
    </p:spTree>
    <p:extLst>
      <p:ext uri="{BB962C8B-B14F-4D97-AF65-F5344CB8AC3E}">
        <p14:creationId xmlns:p14="http://schemas.microsoft.com/office/powerpoint/2010/main" val="3329870848"/>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9970" y="-288066"/>
            <a:ext cx="8229600" cy="792162"/>
          </a:xfrm>
        </p:spPr>
        <p:txBody>
          <a:bodyPr/>
          <a:lstStyle/>
          <a:p>
            <a:r>
              <a:rPr lang="en-US" altLang="en-US" dirty="0">
                <a:solidFill>
                  <a:schemeClr val="bg2"/>
                </a:solidFill>
              </a:rPr>
              <a:t>Objectives of Case Investigation (continued)</a:t>
            </a:r>
            <a:endParaRPr lang="en-US" dirty="0">
              <a:solidFill>
                <a:schemeClr val="bg2"/>
              </a:solidFill>
            </a:endParaRPr>
          </a:p>
        </p:txBody>
      </p:sp>
      <p:sp>
        <p:nvSpPr>
          <p:cNvPr id="3" name="Content Placeholder 2"/>
          <p:cNvSpPr>
            <a:spLocks noGrp="1"/>
          </p:cNvSpPr>
          <p:nvPr>
            <p:ph idx="1"/>
          </p:nvPr>
        </p:nvSpPr>
        <p:spPr>
          <a:xfrm>
            <a:off x="457200" y="1143000"/>
            <a:ext cx="8229600" cy="5323114"/>
          </a:xfrm>
        </p:spPr>
        <p:txBody>
          <a:bodyPr>
            <a:normAutofit fontScale="85000" lnSpcReduction="20000"/>
          </a:bodyPr>
          <a:lstStyle/>
          <a:p>
            <a:pPr marL="0" indent="0">
              <a:buNone/>
            </a:pPr>
            <a:r>
              <a:rPr lang="en-US" altLang="en-US" sz="3200" b="0" dirty="0">
                <a:solidFill>
                  <a:schemeClr val="tx1"/>
                </a:solidFill>
              </a:rPr>
              <a:t>Gather data in order to:</a:t>
            </a:r>
          </a:p>
          <a:p>
            <a:pPr marL="0" indent="0">
              <a:buNone/>
            </a:pPr>
            <a:endParaRPr lang="en-US" altLang="en-US" sz="3200" b="0" dirty="0">
              <a:solidFill>
                <a:schemeClr val="tx1"/>
              </a:solidFill>
            </a:endParaRPr>
          </a:p>
          <a:p>
            <a:pPr lvl="1"/>
            <a:r>
              <a:rPr lang="en-US" altLang="en-US" sz="2800" dirty="0">
                <a:solidFill>
                  <a:schemeClr val="tx1"/>
                </a:solidFill>
              </a:rPr>
              <a:t>Identify key epidemiological and clinical characteristics of cases and virologic characteristics of viruses</a:t>
            </a:r>
          </a:p>
          <a:p>
            <a:pPr lvl="1"/>
            <a:endParaRPr lang="en-US" altLang="en-US" sz="2800" dirty="0">
              <a:solidFill>
                <a:schemeClr val="tx1"/>
              </a:solidFill>
            </a:endParaRPr>
          </a:p>
          <a:p>
            <a:pPr lvl="1"/>
            <a:r>
              <a:rPr lang="en-US" altLang="en-US" sz="2800" dirty="0">
                <a:solidFill>
                  <a:schemeClr val="tx1"/>
                </a:solidFill>
              </a:rPr>
              <a:t>Inform current and future prevention and control efforts</a:t>
            </a:r>
          </a:p>
          <a:p>
            <a:pPr lvl="1"/>
            <a:endParaRPr lang="en-US" altLang="en-US" sz="2800" dirty="0">
              <a:solidFill>
                <a:schemeClr val="tx1"/>
              </a:solidFill>
            </a:endParaRPr>
          </a:p>
          <a:p>
            <a:pPr lvl="1"/>
            <a:r>
              <a:rPr lang="en-US" altLang="en-US" sz="2800" dirty="0">
                <a:solidFill>
                  <a:schemeClr val="tx1"/>
                </a:solidFill>
              </a:rPr>
              <a:t>Enhance surveillance</a:t>
            </a:r>
          </a:p>
          <a:p>
            <a:pPr lvl="1"/>
            <a:endParaRPr lang="en-US" altLang="en-US" sz="2800" dirty="0">
              <a:solidFill>
                <a:schemeClr val="tx1"/>
              </a:solidFill>
            </a:endParaRPr>
          </a:p>
          <a:p>
            <a:pPr lvl="1"/>
            <a:r>
              <a:rPr lang="en-US" altLang="en-US" sz="2800" dirty="0">
                <a:solidFill>
                  <a:schemeClr val="tx1"/>
                </a:solidFill>
              </a:rPr>
              <a:t>Ensure timely communication among stakeholders from all relevant sectors to facilitate informed decision-making</a:t>
            </a:r>
          </a:p>
          <a:p>
            <a:endParaRPr lang="en-US" dirty="0"/>
          </a:p>
        </p:txBody>
      </p:sp>
    </p:spTree>
    <p:extLst>
      <p:ext uri="{BB962C8B-B14F-4D97-AF65-F5344CB8AC3E}">
        <p14:creationId xmlns:p14="http://schemas.microsoft.com/office/powerpoint/2010/main" val="1164434030"/>
      </p:ext>
    </p:extLst>
  </p:cSld>
  <p:clrMapOvr>
    <a:masterClrMapping/>
  </p:clrMapOvr>
  <p:transition>
    <p:fad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215463" y="-292917"/>
            <a:ext cx="8229600" cy="792162"/>
          </a:xfrm>
        </p:spPr>
        <p:txBody>
          <a:bodyPr/>
          <a:lstStyle/>
          <a:p>
            <a:pPr eaLnBrk="1" hangingPunct="1"/>
            <a:r>
              <a:rPr lang="en-US" altLang="en-US" dirty="0">
                <a:solidFill>
                  <a:schemeClr val="tx2"/>
                </a:solidFill>
              </a:rPr>
              <a:t>Monitoring and Managing Contacts</a:t>
            </a:r>
          </a:p>
        </p:txBody>
      </p:sp>
      <p:sp>
        <p:nvSpPr>
          <p:cNvPr id="71683" name="Rectangle 3"/>
          <p:cNvSpPr>
            <a:spLocks noGrp="1" noChangeArrowheads="1"/>
          </p:cNvSpPr>
          <p:nvPr>
            <p:ph idx="1"/>
          </p:nvPr>
        </p:nvSpPr>
        <p:spPr>
          <a:xfrm>
            <a:off x="457200" y="1142999"/>
            <a:ext cx="8229600" cy="5393267"/>
          </a:xfrm>
        </p:spPr>
        <p:txBody>
          <a:bodyPr>
            <a:normAutofit fontScale="92500" lnSpcReduction="10000"/>
          </a:bodyPr>
          <a:lstStyle/>
          <a:p>
            <a:pPr marL="0" indent="0">
              <a:lnSpc>
                <a:spcPct val="90000"/>
              </a:lnSpc>
              <a:buNone/>
            </a:pPr>
            <a:r>
              <a:rPr lang="en-US" altLang="en-US" dirty="0">
                <a:solidFill>
                  <a:schemeClr val="tx1"/>
                </a:solidFill>
              </a:rPr>
              <a:t>Monitor contacts daily for signs of illness for at 14 days after exposure</a:t>
            </a:r>
          </a:p>
          <a:p>
            <a:pPr lvl="1" eaLnBrk="1" hangingPunct="1">
              <a:lnSpc>
                <a:spcPct val="90000"/>
              </a:lnSpc>
            </a:pPr>
            <a:r>
              <a:rPr lang="en-US" altLang="en-US" dirty="0">
                <a:solidFill>
                  <a:schemeClr val="tx1"/>
                </a:solidFill>
              </a:rPr>
              <a:t>Encourage self-health monitoring</a:t>
            </a:r>
          </a:p>
          <a:p>
            <a:pPr lvl="1" eaLnBrk="1" hangingPunct="1">
              <a:lnSpc>
                <a:spcPct val="90000"/>
              </a:lnSpc>
            </a:pPr>
            <a:r>
              <a:rPr lang="en-US" altLang="en-US" dirty="0">
                <a:solidFill>
                  <a:schemeClr val="tx1"/>
                </a:solidFill>
              </a:rPr>
              <a:t>Instruct to report onset of  fever or respiratory symptoms</a:t>
            </a:r>
          </a:p>
          <a:p>
            <a:pPr lvl="1" eaLnBrk="1" hangingPunct="1">
              <a:lnSpc>
                <a:spcPct val="90000"/>
              </a:lnSpc>
            </a:pPr>
            <a:r>
              <a:rPr lang="en-US" altLang="en-US" dirty="0">
                <a:solidFill>
                  <a:schemeClr val="tx1"/>
                </a:solidFill>
              </a:rPr>
              <a:t>Visit or phone daily to monitor for illness</a:t>
            </a:r>
          </a:p>
          <a:p>
            <a:pPr lvl="1" eaLnBrk="1" hangingPunct="1">
              <a:lnSpc>
                <a:spcPct val="90000"/>
              </a:lnSpc>
            </a:pPr>
            <a:r>
              <a:rPr lang="en-US" altLang="en-US" dirty="0">
                <a:solidFill>
                  <a:schemeClr val="tx1"/>
                </a:solidFill>
              </a:rPr>
              <a:t>Refer contacts with fever or respiratory illness to medical care, isolation, treatment; and obtain respiratory specimens for testing  </a:t>
            </a:r>
          </a:p>
          <a:p>
            <a:pPr lvl="1" eaLnBrk="1" hangingPunct="1">
              <a:lnSpc>
                <a:spcPct val="90000"/>
              </a:lnSpc>
            </a:pPr>
            <a:endParaRPr lang="en-US" altLang="en-US" dirty="0">
              <a:solidFill>
                <a:schemeClr val="tx1"/>
              </a:solidFill>
            </a:endParaRPr>
          </a:p>
          <a:p>
            <a:pPr marL="0" indent="0" eaLnBrk="1" hangingPunct="1">
              <a:lnSpc>
                <a:spcPct val="90000"/>
              </a:lnSpc>
              <a:buNone/>
            </a:pPr>
            <a:r>
              <a:rPr lang="en-US" altLang="en-US" dirty="0">
                <a:solidFill>
                  <a:schemeClr val="tx1"/>
                </a:solidFill>
              </a:rPr>
              <a:t>MOH may request (voluntary) home quarantine of all contacts for 14 days post exposure if human to human transmission is occurring</a:t>
            </a:r>
          </a:p>
          <a:p>
            <a:pPr marL="0" indent="0" eaLnBrk="1" hangingPunct="1">
              <a:lnSpc>
                <a:spcPct val="90000"/>
              </a:lnSpc>
              <a:buNone/>
            </a:pPr>
            <a:endParaRPr lang="en-US" altLang="en-US" dirty="0">
              <a:solidFill>
                <a:schemeClr val="tx1"/>
              </a:solidFill>
            </a:endParaRPr>
          </a:p>
          <a:p>
            <a:pPr marL="0" indent="0" eaLnBrk="1" hangingPunct="1">
              <a:lnSpc>
                <a:spcPct val="90000"/>
              </a:lnSpc>
              <a:buNone/>
            </a:pPr>
            <a:r>
              <a:rPr lang="en-US" altLang="en-US" dirty="0">
                <a:solidFill>
                  <a:schemeClr val="tx1"/>
                </a:solidFill>
              </a:rPr>
              <a:t>Consider </a:t>
            </a:r>
            <a:r>
              <a:rPr lang="en-US" altLang="en-US" i="1" dirty="0">
                <a:solidFill>
                  <a:schemeClr val="tx1"/>
                </a:solidFill>
              </a:rPr>
              <a:t>immediate</a:t>
            </a:r>
            <a:r>
              <a:rPr lang="en-US" altLang="en-US" dirty="0">
                <a:solidFill>
                  <a:schemeClr val="tx1"/>
                </a:solidFill>
              </a:rPr>
              <a:t> </a:t>
            </a:r>
            <a:r>
              <a:rPr lang="en-US" altLang="en-US" i="1" dirty="0">
                <a:solidFill>
                  <a:schemeClr val="tx1"/>
                </a:solidFill>
              </a:rPr>
              <a:t>empiric</a:t>
            </a:r>
            <a:r>
              <a:rPr lang="en-US" altLang="en-US" dirty="0">
                <a:solidFill>
                  <a:schemeClr val="tx1"/>
                </a:solidFill>
              </a:rPr>
              <a:t> antiviral treatment with a neuraminidase inhibitor (if available) for: </a:t>
            </a:r>
          </a:p>
          <a:p>
            <a:pPr lvl="1">
              <a:lnSpc>
                <a:spcPct val="90000"/>
              </a:lnSpc>
            </a:pPr>
            <a:r>
              <a:rPr lang="en-US" altLang="en-US" dirty="0">
                <a:solidFill>
                  <a:schemeClr val="tx1"/>
                </a:solidFill>
              </a:rPr>
              <a:t>Contacts who develop fever or any respiratory symptom </a:t>
            </a:r>
          </a:p>
          <a:p>
            <a:pPr lvl="1">
              <a:lnSpc>
                <a:spcPct val="90000"/>
              </a:lnSpc>
            </a:pPr>
            <a:r>
              <a:rPr lang="en-US" altLang="en-US" dirty="0">
                <a:solidFill>
                  <a:schemeClr val="tx1"/>
                </a:solidFill>
              </a:rPr>
              <a:t>Selected asymptomatic contacts with substantial unprotected or prolonged exposure to people or animals with novel influenza virus infection, with a focus on those at higher risk for complications</a:t>
            </a:r>
          </a:p>
        </p:txBody>
      </p:sp>
    </p:spTree>
    <p:extLst>
      <p:ext uri="{BB962C8B-B14F-4D97-AF65-F5344CB8AC3E}">
        <p14:creationId xmlns:p14="http://schemas.microsoft.com/office/powerpoint/2010/main" val="2228227911"/>
      </p:ext>
    </p:extLst>
  </p:cSld>
  <p:clrMapOvr>
    <a:masterClrMapping/>
  </p:clrMapOvr>
  <p:transition>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5" name="Rectangle 3"/>
          <p:cNvSpPr>
            <a:spLocks noGrp="1" noChangeArrowheads="1"/>
          </p:cNvSpPr>
          <p:nvPr>
            <p:ph idx="1"/>
          </p:nvPr>
        </p:nvSpPr>
        <p:spPr>
          <a:xfrm>
            <a:off x="273270" y="1640330"/>
            <a:ext cx="5044964" cy="5397778"/>
          </a:xfrm>
        </p:spPr>
        <p:txBody>
          <a:bodyPr>
            <a:normAutofit/>
          </a:bodyPr>
          <a:lstStyle/>
          <a:p>
            <a:pPr marL="0" indent="0" eaLnBrk="1" hangingPunct="1">
              <a:lnSpc>
                <a:spcPct val="90000"/>
              </a:lnSpc>
              <a:buNone/>
            </a:pPr>
            <a:endParaRPr lang="en-US" altLang="en-US" sz="2800" dirty="0"/>
          </a:p>
          <a:p>
            <a:pPr eaLnBrk="1" hangingPunct="1">
              <a:lnSpc>
                <a:spcPct val="90000"/>
              </a:lnSpc>
              <a:buFont typeface="Arial" panose="020B0604020202020204" pitchFamily="34" charset="0"/>
              <a:buChar char="‒"/>
            </a:pPr>
            <a:r>
              <a:rPr lang="en-US" altLang="en-US" sz="2400" dirty="0"/>
              <a:t>Where will records be kept? </a:t>
            </a:r>
          </a:p>
          <a:p>
            <a:pPr eaLnBrk="1" hangingPunct="1">
              <a:lnSpc>
                <a:spcPct val="90000"/>
              </a:lnSpc>
              <a:buFont typeface="Arial" panose="020B0604020202020204" pitchFamily="34" charset="0"/>
              <a:buChar char="‒"/>
            </a:pPr>
            <a:r>
              <a:rPr lang="en-US" altLang="en-US" sz="2400" dirty="0"/>
              <a:t>How will records be kept?</a:t>
            </a:r>
          </a:p>
          <a:p>
            <a:pPr eaLnBrk="1" hangingPunct="1">
              <a:lnSpc>
                <a:spcPct val="90000"/>
              </a:lnSpc>
              <a:buFont typeface="Arial" panose="020B0604020202020204" pitchFamily="34" charset="0"/>
              <a:buChar char="‒"/>
            </a:pPr>
            <a:r>
              <a:rPr lang="en-US" altLang="en-US" sz="2400" dirty="0"/>
              <a:t>Who is assigned to record keeping?</a:t>
            </a:r>
          </a:p>
          <a:p>
            <a:pPr eaLnBrk="1" hangingPunct="1">
              <a:lnSpc>
                <a:spcPct val="90000"/>
              </a:lnSpc>
              <a:buFont typeface="Arial" panose="020B0604020202020204" pitchFamily="34" charset="0"/>
              <a:buChar char="‒"/>
            </a:pPr>
            <a:r>
              <a:rPr lang="en-US" altLang="en-US" sz="2400" dirty="0"/>
              <a:t>How will records be available to people working in multiple-sectors?</a:t>
            </a:r>
          </a:p>
          <a:p>
            <a:pPr eaLnBrk="1" hangingPunct="1">
              <a:lnSpc>
                <a:spcPct val="90000"/>
              </a:lnSpc>
            </a:pPr>
            <a:endParaRPr lang="en-US" altLang="en-US" sz="2800" dirty="0"/>
          </a:p>
          <a:p>
            <a:pPr marL="0" indent="0" eaLnBrk="1" hangingPunct="1">
              <a:lnSpc>
                <a:spcPct val="90000"/>
              </a:lnSpc>
              <a:buNone/>
            </a:pPr>
            <a:r>
              <a:rPr lang="en-US" altLang="en-US" sz="2800" dirty="0"/>
              <a:t>Maintain confidentiality!</a:t>
            </a:r>
          </a:p>
          <a:p>
            <a:pPr marL="0" indent="0" eaLnBrk="1" hangingPunct="1">
              <a:lnSpc>
                <a:spcPct val="90000"/>
              </a:lnSpc>
              <a:buNone/>
            </a:pPr>
            <a:endParaRPr lang="en-US" altLang="en-US" sz="2800" dirty="0"/>
          </a:p>
        </p:txBody>
      </p:sp>
      <p:sp>
        <p:nvSpPr>
          <p:cNvPr id="151556" name="Slide Number Placeholder 5"/>
          <p:cNvSpPr>
            <a:spLocks noGrp="1"/>
          </p:cNvSpPr>
          <p:nvPr>
            <p:ph type="sldNum"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F859"/>
              </a:buClr>
              <a:buSzPct val="150000"/>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lr>
                <a:srgbClr val="FFF859"/>
              </a:buClr>
              <a:buSzPct val="100000"/>
              <a:buFont typeface="Wingdings" panose="05000000000000000000" pitchFamily="2" charset="2"/>
              <a:buChar char="Ø"/>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lr>
                <a:srgbClr val="FFF859"/>
              </a:buClr>
              <a:buFont typeface="Wingdings" panose="05000000000000000000" pitchFamily="2" charset="2"/>
              <a:buChar char="Ø"/>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ClrTx/>
              <a:buSzTx/>
              <a:buFontTx/>
              <a:buNone/>
            </a:pPr>
            <a:endParaRPr lang="en-US" altLang="en-US" sz="1400" dirty="0">
              <a:solidFill>
                <a:srgbClr val="0070C0"/>
              </a:solidFill>
              <a:latin typeface="Arial" panose="020B0604020202020204" pitchFamily="34" charset="0"/>
              <a:cs typeface="Arial" panose="020B0604020202020204" pitchFamily="34" charset="0"/>
            </a:endParaRPr>
          </a:p>
        </p:txBody>
      </p:sp>
      <p:sp>
        <p:nvSpPr>
          <p:cNvPr id="8" name="Rectangle 2">
            <a:extLst>
              <a:ext uri="{FF2B5EF4-FFF2-40B4-BE49-F238E27FC236}">
                <a16:creationId xmlns="" xmlns:a16="http://schemas.microsoft.com/office/drawing/2014/main" id="{10C165DB-8102-4577-8F39-44A7AB16DC61}"/>
              </a:ext>
            </a:extLst>
          </p:cNvPr>
          <p:cNvSpPr>
            <a:spLocks noGrp="1" noChangeArrowheads="1"/>
          </p:cNvSpPr>
          <p:nvPr>
            <p:ph type="title"/>
          </p:nvPr>
        </p:nvSpPr>
        <p:spPr>
          <a:xfrm>
            <a:off x="0" y="0"/>
            <a:ext cx="8543418" cy="567298"/>
          </a:xfrm>
        </p:spPr>
        <p:txBody>
          <a:bodyPr/>
          <a:lstStyle/>
          <a:p>
            <a:pPr eaLnBrk="1" hangingPunct="1"/>
            <a:r>
              <a:rPr lang="en-US" altLang="en-US" dirty="0">
                <a:solidFill>
                  <a:schemeClr val="tx2"/>
                </a:solidFill>
              </a:rPr>
              <a:t>Data Management and Analyzing Data: Record Keeping</a:t>
            </a:r>
          </a:p>
        </p:txBody>
      </p:sp>
      <p:pic>
        <p:nvPicPr>
          <p:cNvPr id="6" name="Picture 4" descr="Hanging Files, Filing Cabinet, Regulation">
            <a:extLst>
              <a:ext uri="{FF2B5EF4-FFF2-40B4-BE49-F238E27FC236}">
                <a16:creationId xmlns="" xmlns:a16="http://schemas.microsoft.com/office/drawing/2014/main" id="{663CA0F2-7CAE-4075-9D29-24DE402F5CA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18234" y="2423311"/>
            <a:ext cx="3753052" cy="231829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73270" y="1060104"/>
            <a:ext cx="8530218" cy="1384995"/>
          </a:xfrm>
          <a:prstGeom prst="rect">
            <a:avLst/>
          </a:prstGeom>
          <a:noFill/>
        </p:spPr>
        <p:txBody>
          <a:bodyPr wrap="square" rtlCol="0">
            <a:spAutoFit/>
          </a:bodyPr>
          <a:lstStyle/>
          <a:p>
            <a:r>
              <a:rPr lang="en-US" altLang="en-US" sz="2800" dirty="0">
                <a:latin typeface="Arial" panose="020B0604020202020204" pitchFamily="34" charset="0"/>
                <a:cs typeface="Arial" panose="020B0604020202020204" pitchFamily="34" charset="0"/>
              </a:rPr>
              <a:t>Record keeping: systematically recoding data so that it is easily accessible and organized</a:t>
            </a:r>
          </a:p>
          <a:p>
            <a:endParaRPr lang="en-US" sz="2800" dirty="0">
              <a:latin typeface="Arial" panose="020B0604020202020204" pitchFamily="34" charset="0"/>
              <a:cs typeface="Arial" panose="020B0604020202020204" pitchFamily="34" charset="0"/>
            </a:endParaRPr>
          </a:p>
        </p:txBody>
      </p:sp>
      <p:sp>
        <p:nvSpPr>
          <p:cNvPr id="3" name="TextBox 2"/>
          <p:cNvSpPr txBox="1"/>
          <p:nvPr/>
        </p:nvSpPr>
        <p:spPr>
          <a:xfrm>
            <a:off x="273270" y="5831870"/>
            <a:ext cx="8530218" cy="830997"/>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Examples of record keeping systems include </a:t>
            </a:r>
            <a:r>
              <a:rPr lang="en-US" sz="2400" dirty="0" err="1">
                <a:latin typeface="Arial" panose="020B0604020202020204" pitchFamily="34" charset="0"/>
                <a:cs typeface="Arial" panose="020B0604020202020204" pitchFamily="34" charset="0"/>
              </a:rPr>
              <a:t>EpiInfo</a:t>
            </a:r>
            <a:r>
              <a:rPr lang="en-US" sz="2400" dirty="0">
                <a:latin typeface="Arial" panose="020B0604020202020204" pitchFamily="34" charset="0"/>
                <a:cs typeface="Arial" panose="020B0604020202020204" pitchFamily="34" charset="0"/>
              </a:rPr>
              <a:t>, Excel, or Access</a:t>
            </a:r>
          </a:p>
        </p:txBody>
      </p:sp>
    </p:spTree>
    <p:extLst>
      <p:ext uri="{BB962C8B-B14F-4D97-AF65-F5344CB8AC3E}">
        <p14:creationId xmlns:p14="http://schemas.microsoft.com/office/powerpoint/2010/main" val="385160545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3" name="Rectangle 3"/>
          <p:cNvSpPr>
            <a:spLocks noGrp="1" noChangeArrowheads="1"/>
          </p:cNvSpPr>
          <p:nvPr>
            <p:ph idx="1"/>
          </p:nvPr>
        </p:nvSpPr>
        <p:spPr/>
        <p:txBody>
          <a:bodyPr/>
          <a:lstStyle/>
          <a:p>
            <a:pPr marL="0" indent="0" eaLnBrk="1" hangingPunct="1">
              <a:buNone/>
            </a:pPr>
            <a:r>
              <a:rPr lang="en-US" altLang="en-US" sz="3000" dirty="0"/>
              <a:t>Check line lists against medical charts and interviews</a:t>
            </a:r>
          </a:p>
          <a:p>
            <a:pPr eaLnBrk="1" hangingPunct="1"/>
            <a:endParaRPr lang="en-US" altLang="en-US" sz="2800" dirty="0"/>
          </a:p>
          <a:p>
            <a:pPr marL="0" indent="0" eaLnBrk="1" hangingPunct="1">
              <a:buNone/>
            </a:pPr>
            <a:r>
              <a:rPr lang="en-US" altLang="en-US" sz="3000" dirty="0"/>
              <a:t>Validation</a:t>
            </a:r>
          </a:p>
          <a:p>
            <a:pPr lvl="1" eaLnBrk="1" hangingPunct="1"/>
            <a:r>
              <a:rPr lang="en-US" altLang="en-US" sz="2600" dirty="0"/>
              <a:t>Ask the same question in different ways</a:t>
            </a:r>
          </a:p>
          <a:p>
            <a:pPr lvl="1" eaLnBrk="1" hangingPunct="1"/>
            <a:r>
              <a:rPr lang="en-US" altLang="en-US" sz="2600" dirty="0"/>
              <a:t>Ask the same question at different times</a:t>
            </a:r>
          </a:p>
          <a:p>
            <a:pPr lvl="1" eaLnBrk="1" hangingPunct="1"/>
            <a:r>
              <a:rPr lang="en-US" altLang="en-US" sz="2600" dirty="0"/>
              <a:t>Ensure answers are consistent</a:t>
            </a:r>
          </a:p>
          <a:p>
            <a:pPr lvl="1" eaLnBrk="1" hangingPunct="1"/>
            <a:r>
              <a:rPr lang="en-US" altLang="en-US" sz="2600" dirty="0"/>
              <a:t>Double-entry of data</a:t>
            </a:r>
          </a:p>
        </p:txBody>
      </p:sp>
      <p:sp>
        <p:nvSpPr>
          <p:cNvPr id="153604" name="Slide Number Placeholder 5"/>
          <p:cNvSpPr>
            <a:spLocks noGrp="1"/>
          </p:cNvSpPr>
          <p:nvPr>
            <p:ph type="sldNum"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F859"/>
              </a:buClr>
              <a:buSzPct val="150000"/>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lr>
                <a:srgbClr val="FFF859"/>
              </a:buClr>
              <a:buSzPct val="100000"/>
              <a:buFont typeface="Wingdings" panose="05000000000000000000" pitchFamily="2" charset="2"/>
              <a:buChar char="Ø"/>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lr>
                <a:srgbClr val="FFF859"/>
              </a:buClr>
              <a:buFont typeface="Wingdings" panose="05000000000000000000" pitchFamily="2" charset="2"/>
              <a:buChar char="Ø"/>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ClrTx/>
              <a:buSzTx/>
              <a:buFontTx/>
              <a:buNone/>
            </a:pPr>
            <a:endParaRPr lang="en-US" altLang="en-US" sz="1400" dirty="0">
              <a:solidFill>
                <a:srgbClr val="0070C0"/>
              </a:solidFill>
              <a:latin typeface="Arial" panose="020B0604020202020204" pitchFamily="34" charset="0"/>
              <a:cs typeface="Arial" panose="020B0604020202020204" pitchFamily="34" charset="0"/>
            </a:endParaRPr>
          </a:p>
        </p:txBody>
      </p:sp>
      <p:sp>
        <p:nvSpPr>
          <p:cNvPr id="6" name="Title 1"/>
          <p:cNvSpPr txBox="1">
            <a:spLocks/>
          </p:cNvSpPr>
          <p:nvPr/>
        </p:nvSpPr>
        <p:spPr>
          <a:xfrm>
            <a:off x="49854" y="0"/>
            <a:ext cx="8229600" cy="792162"/>
          </a:xfrm>
          <a:prstGeom prst="rect">
            <a:avLst/>
          </a:prstGeom>
        </p:spPr>
        <p:txBody>
          <a:bodyPr vert="horz" lIns="91440" tIns="45720" rIns="91440" bIns="45720" rtlCol="0" anchor="t">
            <a:normAutofit/>
          </a:bodyPr>
          <a:lstStyle>
            <a:lvl1pPr algn="l" defTabSz="457200" rtl="0" eaLnBrk="1" latinLnBrk="0" hangingPunct="1">
              <a:lnSpc>
                <a:spcPct val="100000"/>
              </a:lnSpc>
              <a:spcBef>
                <a:spcPct val="0"/>
              </a:spcBef>
              <a:buNone/>
              <a:defRPr sz="2400" b="1" kern="1200">
                <a:solidFill>
                  <a:schemeClr val="bg2"/>
                </a:solidFill>
                <a:latin typeface="+mj-lt"/>
                <a:ea typeface="+mj-ea"/>
                <a:cs typeface="Arial"/>
              </a:defRPr>
            </a:lvl1pPr>
          </a:lstStyle>
          <a:p>
            <a:r>
              <a:rPr lang="en-US" dirty="0">
                <a:solidFill>
                  <a:schemeClr val="tx2"/>
                </a:solidFill>
              </a:rPr>
              <a:t>Validation and Cross Checking</a:t>
            </a:r>
          </a:p>
        </p:txBody>
      </p:sp>
    </p:spTree>
    <p:extLst>
      <p:ext uri="{BB962C8B-B14F-4D97-AF65-F5344CB8AC3E}">
        <p14:creationId xmlns:p14="http://schemas.microsoft.com/office/powerpoint/2010/main" val="33194239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0873"/>
            <a:ext cx="8229600" cy="792162"/>
          </a:xfrm>
        </p:spPr>
        <p:txBody>
          <a:bodyPr/>
          <a:lstStyle/>
          <a:p>
            <a:r>
              <a:rPr lang="en-US" dirty="0">
                <a:solidFill>
                  <a:schemeClr val="tx2"/>
                </a:solidFill>
              </a:rPr>
              <a:t>Describe and Orient Data </a:t>
            </a:r>
          </a:p>
        </p:txBody>
      </p:sp>
      <p:sp>
        <p:nvSpPr>
          <p:cNvPr id="3" name="Content Placeholder 2"/>
          <p:cNvSpPr>
            <a:spLocks noGrp="1"/>
          </p:cNvSpPr>
          <p:nvPr>
            <p:ph idx="1"/>
          </p:nvPr>
        </p:nvSpPr>
        <p:spPr/>
        <p:txBody>
          <a:bodyPr>
            <a:normAutofit lnSpcReduction="10000"/>
          </a:bodyPr>
          <a:lstStyle/>
          <a:p>
            <a:pPr marL="0" indent="0">
              <a:buNone/>
            </a:pPr>
            <a:r>
              <a:rPr lang="en-US" dirty="0">
                <a:solidFill>
                  <a:schemeClr val="tx1"/>
                </a:solidFill>
              </a:rPr>
              <a:t>Characterize case data by time</a:t>
            </a:r>
          </a:p>
          <a:p>
            <a:pPr lvl="1"/>
            <a:r>
              <a:rPr lang="en-US" dirty="0">
                <a:solidFill>
                  <a:schemeClr val="tx1"/>
                </a:solidFill>
              </a:rPr>
              <a:t>Generate an epidemic curve to track the occurrence of cases by date of onset of illness</a:t>
            </a:r>
          </a:p>
          <a:p>
            <a:pPr lvl="1"/>
            <a:endParaRPr lang="en-US" dirty="0">
              <a:solidFill>
                <a:schemeClr val="tx1"/>
              </a:solidFill>
            </a:endParaRPr>
          </a:p>
          <a:p>
            <a:pPr marL="0" indent="0">
              <a:buNone/>
            </a:pPr>
            <a:r>
              <a:rPr lang="en-US" dirty="0">
                <a:solidFill>
                  <a:schemeClr val="tx1"/>
                </a:solidFill>
              </a:rPr>
              <a:t>Characterize case data by place</a:t>
            </a:r>
          </a:p>
          <a:p>
            <a:pPr lvl="1"/>
            <a:r>
              <a:rPr lang="en-US" dirty="0">
                <a:solidFill>
                  <a:schemeClr val="tx1"/>
                </a:solidFill>
              </a:rPr>
              <a:t>Generate a map to geographically show where the cases are occurring</a:t>
            </a:r>
          </a:p>
          <a:p>
            <a:pPr lvl="1"/>
            <a:endParaRPr lang="en-US" dirty="0">
              <a:solidFill>
                <a:schemeClr val="tx1"/>
              </a:solidFill>
            </a:endParaRPr>
          </a:p>
          <a:p>
            <a:pPr marL="0" indent="0">
              <a:buNone/>
            </a:pPr>
            <a:r>
              <a:rPr lang="en-US" dirty="0">
                <a:solidFill>
                  <a:schemeClr val="tx1"/>
                </a:solidFill>
              </a:rPr>
              <a:t>Characterize case data by person</a:t>
            </a:r>
          </a:p>
          <a:p>
            <a:pPr lvl="1"/>
            <a:r>
              <a:rPr lang="en-US" dirty="0">
                <a:solidFill>
                  <a:schemeClr val="tx1"/>
                </a:solidFill>
              </a:rPr>
              <a:t>Generate tables or figures to describe key risk factors or exposures that appear to be linked to the occurrence of illness</a:t>
            </a:r>
          </a:p>
          <a:p>
            <a:pPr lvl="1"/>
            <a:r>
              <a:rPr lang="en-US" dirty="0">
                <a:solidFill>
                  <a:schemeClr val="tx1"/>
                </a:solidFill>
              </a:rPr>
              <a:t>These may be demographic characteristics (age, gender, etc.) or exposure history (animal exposure or travel history)</a:t>
            </a:r>
          </a:p>
          <a:p>
            <a:endParaRPr lang="en-US" dirty="0">
              <a:solidFill>
                <a:schemeClr val="tx1"/>
              </a:solidFill>
            </a:endParaRPr>
          </a:p>
        </p:txBody>
      </p:sp>
    </p:spTree>
    <p:extLst>
      <p:ext uri="{BB962C8B-B14F-4D97-AF65-F5344CB8AC3E}">
        <p14:creationId xmlns:p14="http://schemas.microsoft.com/office/powerpoint/2010/main" val="3254914029"/>
      </p:ext>
    </p:extLst>
  </p:cSld>
  <p:clrMapOvr>
    <a:masterClrMapping/>
  </p:clrMapOvr>
  <p:transition>
    <p:fad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Discussion Question</a:t>
            </a:r>
          </a:p>
        </p:txBody>
      </p:sp>
      <p:sp>
        <p:nvSpPr>
          <p:cNvPr id="3" name="Content Placeholder 2"/>
          <p:cNvSpPr>
            <a:spLocks noGrp="1"/>
          </p:cNvSpPr>
          <p:nvPr>
            <p:ph idx="1"/>
          </p:nvPr>
        </p:nvSpPr>
        <p:spPr>
          <a:xfrm>
            <a:off x="467806" y="1675528"/>
            <a:ext cx="8229600" cy="4877672"/>
          </a:xfrm>
        </p:spPr>
        <p:txBody>
          <a:bodyPr>
            <a:normAutofit/>
          </a:bodyPr>
          <a:lstStyle/>
          <a:p>
            <a:endParaRPr lang="en-US" dirty="0">
              <a:solidFill>
                <a:srgbClr val="FF0000"/>
              </a:solidFill>
            </a:endParaRPr>
          </a:p>
          <a:p>
            <a:pPr marL="0" indent="0">
              <a:buNone/>
            </a:pPr>
            <a:r>
              <a:rPr lang="en-US" dirty="0"/>
              <a:t>Do you have data management software in place and, if yes, what do you use?</a:t>
            </a:r>
          </a:p>
          <a:p>
            <a:endParaRPr lang="en-US" dirty="0">
              <a:solidFill>
                <a:srgbClr val="FF0000"/>
              </a:solidFill>
            </a:endParaRPr>
          </a:p>
          <a:p>
            <a:endParaRPr lang="en-US" dirty="0">
              <a:solidFill>
                <a:srgbClr val="FF0000"/>
              </a:solidFill>
            </a:endParaRPr>
          </a:p>
        </p:txBody>
      </p:sp>
      <p:pic>
        <p:nvPicPr>
          <p:cNvPr id="9" name="Picture 8"/>
          <p:cNvPicPr>
            <a:picLocks noChangeAspect="1"/>
          </p:cNvPicPr>
          <p:nvPr/>
        </p:nvPicPr>
        <p:blipFill>
          <a:blip r:embed="rId3"/>
          <a:stretch>
            <a:fillRect/>
          </a:stretch>
        </p:blipFill>
        <p:spPr>
          <a:xfrm>
            <a:off x="84804" y="483753"/>
            <a:ext cx="2422422" cy="1156862"/>
          </a:xfrm>
          <a:prstGeom prst="rect">
            <a:avLst/>
          </a:prstGeom>
        </p:spPr>
      </p:pic>
    </p:spTree>
    <p:extLst>
      <p:ext uri="{BB962C8B-B14F-4D97-AF65-F5344CB8AC3E}">
        <p14:creationId xmlns:p14="http://schemas.microsoft.com/office/powerpoint/2010/main" val="100534113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2917"/>
            <a:ext cx="8229600" cy="792162"/>
          </a:xfrm>
        </p:spPr>
        <p:txBody>
          <a:bodyPr/>
          <a:lstStyle/>
          <a:p>
            <a:r>
              <a:rPr lang="en-US" altLang="en-US" dirty="0">
                <a:solidFill>
                  <a:schemeClr val="tx2"/>
                </a:solidFill>
              </a:rPr>
              <a:t>What is an Epidemic Curve</a:t>
            </a:r>
            <a:endParaRPr lang="en-US" dirty="0">
              <a:solidFill>
                <a:schemeClr val="tx2"/>
              </a:solidFill>
            </a:endParaRPr>
          </a:p>
        </p:txBody>
      </p:sp>
      <p:sp>
        <p:nvSpPr>
          <p:cNvPr id="3" name="Content Placeholder 2"/>
          <p:cNvSpPr>
            <a:spLocks noGrp="1"/>
          </p:cNvSpPr>
          <p:nvPr>
            <p:ph idx="1"/>
          </p:nvPr>
        </p:nvSpPr>
        <p:spPr/>
        <p:txBody>
          <a:bodyPr/>
          <a:lstStyle/>
          <a:p>
            <a:endParaRPr lang="en-US"/>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765" y="1040576"/>
            <a:ext cx="8769770" cy="50133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1198635"/>
      </p:ext>
    </p:extLst>
  </p:cSld>
  <p:clrMapOvr>
    <a:masterClrMapping/>
  </p:clrMapOvr>
  <p:transition>
    <p:fad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09" y="-324450"/>
            <a:ext cx="8229600" cy="792162"/>
          </a:xfrm>
        </p:spPr>
        <p:txBody>
          <a:bodyPr/>
          <a:lstStyle/>
          <a:p>
            <a:r>
              <a:rPr lang="en-US" altLang="en-US" dirty="0">
                <a:solidFill>
                  <a:schemeClr val="tx2"/>
                </a:solidFill>
              </a:rPr>
              <a:t>How Can an Epidemic Curve Help?</a:t>
            </a:r>
            <a:endParaRPr lang="en-US" dirty="0">
              <a:solidFill>
                <a:schemeClr val="tx2"/>
              </a:solidFill>
            </a:endParaRPr>
          </a:p>
        </p:txBody>
      </p:sp>
      <p:sp>
        <p:nvSpPr>
          <p:cNvPr id="3" name="Content Placeholder 2"/>
          <p:cNvSpPr>
            <a:spLocks noGrp="1"/>
          </p:cNvSpPr>
          <p:nvPr>
            <p:ph idx="1"/>
          </p:nvPr>
        </p:nvSpPr>
        <p:spPr>
          <a:xfrm>
            <a:off x="457200" y="1143000"/>
            <a:ext cx="8229600" cy="5331372"/>
          </a:xfrm>
        </p:spPr>
        <p:txBody>
          <a:bodyPr>
            <a:normAutofit lnSpcReduction="10000"/>
          </a:bodyPr>
          <a:lstStyle/>
          <a:p>
            <a:pPr marL="0" indent="0">
              <a:buNone/>
            </a:pPr>
            <a:r>
              <a:rPr lang="en-US" altLang="en-US" dirty="0">
                <a:solidFill>
                  <a:schemeClr val="tx1"/>
                </a:solidFill>
              </a:rPr>
              <a:t>Provides information on the characteristics of an outbreak</a:t>
            </a:r>
          </a:p>
          <a:p>
            <a:endParaRPr lang="en-US" altLang="en-US" dirty="0">
              <a:solidFill>
                <a:schemeClr val="tx1"/>
              </a:solidFill>
            </a:endParaRPr>
          </a:p>
          <a:p>
            <a:r>
              <a:rPr lang="en-US" altLang="en-US" dirty="0">
                <a:solidFill>
                  <a:schemeClr val="tx1"/>
                </a:solidFill>
              </a:rPr>
              <a:t>Pattern of spread or transmission pattern</a:t>
            </a:r>
          </a:p>
          <a:p>
            <a:endParaRPr lang="en-US" altLang="en-US" dirty="0">
              <a:solidFill>
                <a:schemeClr val="tx1"/>
              </a:solidFill>
            </a:endParaRPr>
          </a:p>
          <a:p>
            <a:r>
              <a:rPr lang="en-US" altLang="en-US" dirty="0">
                <a:solidFill>
                  <a:schemeClr val="tx1"/>
                </a:solidFill>
              </a:rPr>
              <a:t>Magnitude of epidemic</a:t>
            </a:r>
          </a:p>
          <a:p>
            <a:endParaRPr lang="en-US" altLang="en-US" dirty="0">
              <a:solidFill>
                <a:schemeClr val="tx1"/>
              </a:solidFill>
            </a:endParaRPr>
          </a:p>
          <a:p>
            <a:r>
              <a:rPr lang="en-US" altLang="en-US" dirty="0">
                <a:solidFill>
                  <a:schemeClr val="tx1"/>
                </a:solidFill>
              </a:rPr>
              <a:t>Outliers (case outside the expected time frame)</a:t>
            </a:r>
          </a:p>
          <a:p>
            <a:endParaRPr lang="en-US" altLang="en-US" dirty="0">
              <a:solidFill>
                <a:schemeClr val="tx1"/>
              </a:solidFill>
            </a:endParaRPr>
          </a:p>
          <a:p>
            <a:r>
              <a:rPr lang="en-US" altLang="en-US" dirty="0">
                <a:solidFill>
                  <a:schemeClr val="tx1"/>
                </a:solidFill>
              </a:rPr>
              <a:t>Time trend</a:t>
            </a:r>
          </a:p>
          <a:p>
            <a:endParaRPr lang="en-US" altLang="en-US" dirty="0">
              <a:solidFill>
                <a:schemeClr val="tx1"/>
              </a:solidFill>
            </a:endParaRPr>
          </a:p>
          <a:p>
            <a:r>
              <a:rPr lang="en-US" altLang="en-US" dirty="0">
                <a:solidFill>
                  <a:schemeClr val="tx1"/>
                </a:solidFill>
              </a:rPr>
              <a:t>Disease incubation period, possible timing of exposure</a:t>
            </a:r>
          </a:p>
          <a:p>
            <a:endParaRPr lang="en-US" dirty="0"/>
          </a:p>
        </p:txBody>
      </p:sp>
    </p:spTree>
    <p:extLst>
      <p:ext uri="{BB962C8B-B14F-4D97-AF65-F5344CB8AC3E}">
        <p14:creationId xmlns:p14="http://schemas.microsoft.com/office/powerpoint/2010/main" val="2907908087"/>
      </p:ext>
    </p:extLst>
  </p:cSld>
  <p:clrMapOvr>
    <a:masterClrMapping/>
  </p:clrMapOvr>
  <p:transition>
    <p:fad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204953" y="-282409"/>
            <a:ext cx="8229600" cy="792162"/>
          </a:xfrm>
        </p:spPr>
        <p:txBody>
          <a:bodyPr/>
          <a:lstStyle/>
          <a:p>
            <a:pPr eaLnBrk="1" hangingPunct="1"/>
            <a:r>
              <a:rPr lang="en-US" altLang="en-US" dirty="0">
                <a:solidFill>
                  <a:schemeClr val="tx2"/>
                </a:solidFill>
              </a:rPr>
              <a:t>Epidemic Curves and Transmission</a:t>
            </a:r>
          </a:p>
        </p:txBody>
      </p:sp>
      <p:sp>
        <p:nvSpPr>
          <p:cNvPr id="80899" name="Rectangle 3"/>
          <p:cNvSpPr>
            <a:spLocks noGrp="1" noChangeArrowheads="1"/>
          </p:cNvSpPr>
          <p:nvPr>
            <p:ph idx="1"/>
          </p:nvPr>
        </p:nvSpPr>
        <p:spPr/>
        <p:txBody>
          <a:bodyPr/>
          <a:lstStyle/>
          <a:p>
            <a:pPr marL="0" indent="0" eaLnBrk="1" hangingPunct="1">
              <a:buNone/>
            </a:pPr>
            <a:r>
              <a:rPr lang="en-US" altLang="en-US" dirty="0">
                <a:solidFill>
                  <a:schemeClr val="tx1"/>
                </a:solidFill>
              </a:rPr>
              <a:t>Epidemic curves have different patterns depending on transmission</a:t>
            </a:r>
          </a:p>
          <a:p>
            <a:pPr lvl="1" eaLnBrk="1" hangingPunct="1"/>
            <a:r>
              <a:rPr lang="en-US" altLang="en-US" dirty="0">
                <a:solidFill>
                  <a:schemeClr val="tx1"/>
                </a:solidFill>
              </a:rPr>
              <a:t>Infectious agent transmitted between people</a:t>
            </a:r>
          </a:p>
          <a:p>
            <a:pPr lvl="1" eaLnBrk="1" hangingPunct="1"/>
            <a:r>
              <a:rPr lang="en-US" altLang="en-US" dirty="0">
                <a:solidFill>
                  <a:schemeClr val="tx1"/>
                </a:solidFill>
              </a:rPr>
              <a:t>Infectious agent transmitted from one source to multiple people</a:t>
            </a:r>
          </a:p>
          <a:p>
            <a:pPr eaLnBrk="1" hangingPunct="1"/>
            <a:endParaRPr lang="en-US" altLang="en-US" dirty="0">
              <a:solidFill>
                <a:schemeClr val="tx1"/>
              </a:solidFill>
            </a:endParaRPr>
          </a:p>
          <a:p>
            <a:pPr marL="0" indent="0" eaLnBrk="1" hangingPunct="1">
              <a:buNone/>
            </a:pPr>
            <a:r>
              <a:rPr lang="en-US" altLang="en-US" dirty="0">
                <a:solidFill>
                  <a:schemeClr val="tx1"/>
                </a:solidFill>
              </a:rPr>
              <a:t>Can be used to assess whether human-to-human transmission is occurring</a:t>
            </a:r>
          </a:p>
          <a:p>
            <a:pPr marL="0" indent="0" eaLnBrk="1" hangingPunct="1">
              <a:buNone/>
            </a:pPr>
            <a:endParaRPr lang="en-US" altLang="en-US" dirty="0">
              <a:solidFill>
                <a:schemeClr val="tx1"/>
              </a:solidFill>
            </a:endParaRPr>
          </a:p>
          <a:p>
            <a:pPr marL="0" indent="0" eaLnBrk="1" hangingPunct="1">
              <a:buNone/>
            </a:pPr>
            <a:r>
              <a:rPr lang="en-US" altLang="en-US" dirty="0">
                <a:solidFill>
                  <a:schemeClr val="tx1"/>
                </a:solidFill>
              </a:rPr>
              <a:t>Can be used to see the effect of an intervention</a:t>
            </a:r>
          </a:p>
          <a:p>
            <a:pPr eaLnBrk="1" hangingPunct="1"/>
            <a:endParaRPr lang="en-US" altLang="en-US" dirty="0">
              <a:solidFill>
                <a:schemeClr val="tx1"/>
              </a:solidFill>
            </a:endParaRPr>
          </a:p>
          <a:p>
            <a:pPr marL="0" indent="0" eaLnBrk="1" hangingPunct="1">
              <a:buNone/>
            </a:pPr>
            <a:r>
              <a:rPr lang="en-US" altLang="en-US" dirty="0">
                <a:solidFill>
                  <a:schemeClr val="tx1"/>
                </a:solidFill>
              </a:rPr>
              <a:t>Patterns easier to identify with larger number of cases</a:t>
            </a:r>
          </a:p>
        </p:txBody>
      </p:sp>
    </p:spTree>
    <p:extLst>
      <p:ext uri="{BB962C8B-B14F-4D97-AF65-F5344CB8AC3E}">
        <p14:creationId xmlns:p14="http://schemas.microsoft.com/office/powerpoint/2010/main" val="2464362120"/>
      </p:ext>
    </p:extLst>
  </p:cSld>
  <p:clrMapOvr>
    <a:masterClrMapping/>
  </p:clrMapOvr>
  <p:transition>
    <p:fad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4" name="Slide Number Placeholder 5"/>
          <p:cNvSpPr>
            <a:spLocks noGrp="1"/>
          </p:cNvSpPr>
          <p:nvPr>
            <p:ph type="sldNum"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F859"/>
              </a:buClr>
              <a:buSzPct val="150000"/>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lr>
                <a:srgbClr val="FFF859"/>
              </a:buClr>
              <a:buSzPct val="100000"/>
              <a:buFont typeface="Wingdings" panose="05000000000000000000" pitchFamily="2" charset="2"/>
              <a:buChar char="Ø"/>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lr>
                <a:srgbClr val="FFF859"/>
              </a:buClr>
              <a:buFont typeface="Wingdings" panose="05000000000000000000" pitchFamily="2" charset="2"/>
              <a:buChar char="Ø"/>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ClrTx/>
              <a:buSzTx/>
              <a:buFontTx/>
              <a:buNone/>
            </a:pPr>
            <a:fld id="{41B08511-9915-4211-B1B4-3C09D1328706}" type="slidenum">
              <a:rPr lang="en-US" altLang="en-US" sz="1400">
                <a:latin typeface="Arial" panose="020B0604020202020204" pitchFamily="34" charset="0"/>
                <a:cs typeface="Arial" panose="020B0604020202020204" pitchFamily="34" charset="0"/>
              </a:rPr>
              <a:pPr>
                <a:spcBef>
                  <a:spcPct val="0"/>
                </a:spcBef>
                <a:buClrTx/>
                <a:buSzTx/>
                <a:buFontTx/>
                <a:buNone/>
              </a:pPr>
              <a:t>58</a:t>
            </a:fld>
            <a:endParaRPr lang="en-US" altLang="en-US" sz="1400">
              <a:latin typeface="Arial" panose="020B0604020202020204" pitchFamily="34" charset="0"/>
              <a:cs typeface="Arial" panose="020B0604020202020204" pitchFamily="34" charset="0"/>
            </a:endParaRPr>
          </a:p>
        </p:txBody>
      </p:sp>
      <p:sp>
        <p:nvSpPr>
          <p:cNvPr id="5" name="Title 1"/>
          <p:cNvSpPr txBox="1">
            <a:spLocks/>
          </p:cNvSpPr>
          <p:nvPr/>
        </p:nvSpPr>
        <p:spPr>
          <a:xfrm>
            <a:off x="-62088" y="-18169"/>
            <a:ext cx="8229600" cy="792162"/>
          </a:xfrm>
          <a:prstGeom prst="rect">
            <a:avLst/>
          </a:prstGeom>
        </p:spPr>
        <p:txBody>
          <a:bodyPr vert="horz" lIns="91440" tIns="45720" rIns="91440" bIns="45720" rtlCol="0" anchor="t">
            <a:normAutofit/>
          </a:bodyPr>
          <a:lstStyle>
            <a:lvl1pPr algn="l" defTabSz="457200" rtl="0" eaLnBrk="1" latinLnBrk="0" hangingPunct="1">
              <a:lnSpc>
                <a:spcPct val="100000"/>
              </a:lnSpc>
              <a:spcBef>
                <a:spcPct val="0"/>
              </a:spcBef>
              <a:buNone/>
              <a:defRPr sz="2400" b="1" kern="1200">
                <a:solidFill>
                  <a:schemeClr val="bg2"/>
                </a:solidFill>
                <a:latin typeface="+mj-lt"/>
                <a:ea typeface="+mj-ea"/>
                <a:cs typeface="Arial"/>
              </a:defRPr>
            </a:lvl1pPr>
          </a:lstStyle>
          <a:p>
            <a:r>
              <a:rPr lang="en-US" altLang="en-US" sz="2200" dirty="0">
                <a:solidFill>
                  <a:schemeClr val="tx2"/>
                </a:solidFill>
              </a:rPr>
              <a:t>Investigating human-human </a:t>
            </a:r>
            <a:r>
              <a:rPr lang="en-US" altLang="en-US" sz="2200" dirty="0" err="1">
                <a:solidFill>
                  <a:schemeClr val="tx2"/>
                </a:solidFill>
              </a:rPr>
              <a:t>tranmsission</a:t>
            </a:r>
            <a:endParaRPr lang="en-US" sz="2200" dirty="0">
              <a:solidFill>
                <a:schemeClr val="tx2"/>
              </a:solidFill>
            </a:endParaRPr>
          </a:p>
        </p:txBody>
      </p:sp>
      <p:sp>
        <p:nvSpPr>
          <p:cNvPr id="2" name="TextBox 1"/>
          <p:cNvSpPr txBox="1"/>
          <p:nvPr/>
        </p:nvSpPr>
        <p:spPr>
          <a:xfrm>
            <a:off x="976488" y="580425"/>
            <a:ext cx="6364243" cy="830997"/>
          </a:xfrm>
          <a:prstGeom prst="rect">
            <a:avLst/>
          </a:prstGeom>
          <a:noFill/>
        </p:spPr>
        <p:txBody>
          <a:bodyPr wrap="none" rtlCol="0">
            <a:spAutoFit/>
          </a:bodyPr>
          <a:lstStyle/>
          <a:p>
            <a:pPr algn="ctr"/>
            <a:r>
              <a:rPr lang="en-US" altLang="en-US" sz="2400" dirty="0">
                <a:solidFill>
                  <a:srgbClr val="000000"/>
                </a:solidFill>
                <a:latin typeface="Arial" panose="020B0604020202020204" pitchFamily="34" charset="0"/>
                <a:cs typeface="Arial" panose="020B0604020202020204" pitchFamily="34" charset="0"/>
              </a:rPr>
              <a:t>An example of an investigation suggestive of </a:t>
            </a:r>
            <a:br>
              <a:rPr lang="en-US" altLang="en-US" sz="2400" dirty="0">
                <a:solidFill>
                  <a:srgbClr val="000000"/>
                </a:solidFill>
                <a:latin typeface="Arial" panose="020B0604020202020204" pitchFamily="34" charset="0"/>
                <a:cs typeface="Arial" panose="020B0604020202020204" pitchFamily="34" charset="0"/>
              </a:rPr>
            </a:br>
            <a:r>
              <a:rPr lang="en-US" altLang="en-US" sz="2400" dirty="0">
                <a:solidFill>
                  <a:srgbClr val="000000"/>
                </a:solidFill>
                <a:latin typeface="Arial" panose="020B0604020202020204" pitchFamily="34" charset="0"/>
                <a:cs typeface="Arial" panose="020B0604020202020204" pitchFamily="34" charset="0"/>
              </a:rPr>
              <a:t>Human-to-Human Transmission</a:t>
            </a:r>
            <a:endParaRPr lang="en-US" sz="2400" dirty="0">
              <a:solidFill>
                <a:srgbClr val="000000"/>
              </a:solidFill>
              <a:latin typeface="Arial" panose="020B0604020202020204" pitchFamily="34" charset="0"/>
              <a:cs typeface="Arial" panose="020B0604020202020204" pitchFamily="34" charset="0"/>
            </a:endParaRPr>
          </a:p>
        </p:txBody>
      </p:sp>
      <p:sp>
        <p:nvSpPr>
          <p:cNvPr id="15" name="TextBox 14"/>
          <p:cNvSpPr txBox="1"/>
          <p:nvPr/>
        </p:nvSpPr>
        <p:spPr>
          <a:xfrm>
            <a:off x="530482" y="6488668"/>
            <a:ext cx="6494150"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Source: http://www.nejm.org/doi/full/10.1056/NEJMoa044021)</a:t>
            </a:r>
          </a:p>
        </p:txBody>
      </p:sp>
      <p:pic>
        <p:nvPicPr>
          <p:cNvPr id="3" name="Picture 2">
            <a:extLst>
              <a:ext uri="{FF2B5EF4-FFF2-40B4-BE49-F238E27FC236}">
                <a16:creationId xmlns="" xmlns:a16="http://schemas.microsoft.com/office/drawing/2014/main" id="{7FC099D5-6A8A-4AAD-A78E-FB1CB45EC900}"/>
              </a:ext>
            </a:extLst>
          </p:cNvPr>
          <p:cNvPicPr>
            <a:picLocks noChangeAspect="1"/>
          </p:cNvPicPr>
          <p:nvPr/>
        </p:nvPicPr>
        <p:blipFill rotWithShape="1">
          <a:blip r:embed="rId3"/>
          <a:srcRect l="15603" t="27974" r="40922" b="17179"/>
          <a:stretch/>
        </p:blipFill>
        <p:spPr>
          <a:xfrm>
            <a:off x="479898" y="1459149"/>
            <a:ext cx="6569412" cy="4661817"/>
          </a:xfrm>
          <a:prstGeom prst="rect">
            <a:avLst/>
          </a:prstGeom>
        </p:spPr>
      </p:pic>
    </p:spTree>
    <p:extLst>
      <p:ext uri="{BB962C8B-B14F-4D97-AF65-F5344CB8AC3E}">
        <p14:creationId xmlns:p14="http://schemas.microsoft.com/office/powerpoint/2010/main" val="11269480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6713" y="1061545"/>
            <a:ext cx="8183562" cy="54721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63844" name="Slide Number Placeholder 5"/>
          <p:cNvSpPr>
            <a:spLocks noGrp="1"/>
          </p:cNvSpPr>
          <p:nvPr>
            <p:ph type="sldNum"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F859"/>
              </a:buClr>
              <a:buSzPct val="150000"/>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lr>
                <a:srgbClr val="FFF859"/>
              </a:buClr>
              <a:buSzPct val="100000"/>
              <a:buFont typeface="Wingdings" panose="05000000000000000000" pitchFamily="2" charset="2"/>
              <a:buChar char="Ø"/>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lr>
                <a:srgbClr val="FFF859"/>
              </a:buClr>
              <a:buFont typeface="Wingdings" panose="05000000000000000000" pitchFamily="2" charset="2"/>
              <a:buChar char="Ø"/>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ClrTx/>
              <a:buSzTx/>
              <a:buFontTx/>
              <a:buNone/>
            </a:pPr>
            <a:fld id="{41B08511-9915-4211-B1B4-3C09D1328706}" type="slidenum">
              <a:rPr lang="en-US" altLang="en-US" sz="1400">
                <a:latin typeface="Arial" panose="020B0604020202020204" pitchFamily="34" charset="0"/>
                <a:cs typeface="Arial" panose="020B0604020202020204" pitchFamily="34" charset="0"/>
              </a:rPr>
              <a:pPr>
                <a:spcBef>
                  <a:spcPct val="0"/>
                </a:spcBef>
                <a:buClrTx/>
                <a:buSzTx/>
                <a:buFontTx/>
                <a:buNone/>
              </a:pPr>
              <a:t>59</a:t>
            </a:fld>
            <a:endParaRPr lang="en-US" altLang="en-US" sz="1400">
              <a:latin typeface="Arial" panose="020B0604020202020204" pitchFamily="34" charset="0"/>
              <a:cs typeface="Arial" panose="020B0604020202020204" pitchFamily="34" charset="0"/>
            </a:endParaRPr>
          </a:p>
        </p:txBody>
      </p:sp>
      <p:sp>
        <p:nvSpPr>
          <p:cNvPr id="5" name="Title 1"/>
          <p:cNvSpPr txBox="1">
            <a:spLocks/>
          </p:cNvSpPr>
          <p:nvPr/>
        </p:nvSpPr>
        <p:spPr>
          <a:xfrm>
            <a:off x="-62088" y="-18169"/>
            <a:ext cx="8229600" cy="792162"/>
          </a:xfrm>
          <a:prstGeom prst="rect">
            <a:avLst/>
          </a:prstGeom>
        </p:spPr>
        <p:txBody>
          <a:bodyPr vert="horz" lIns="91440" tIns="45720" rIns="91440" bIns="45720" rtlCol="0" anchor="t">
            <a:normAutofit/>
          </a:bodyPr>
          <a:lstStyle>
            <a:lvl1pPr algn="l" defTabSz="457200" rtl="0" eaLnBrk="1" latinLnBrk="0" hangingPunct="1">
              <a:lnSpc>
                <a:spcPct val="100000"/>
              </a:lnSpc>
              <a:spcBef>
                <a:spcPct val="0"/>
              </a:spcBef>
              <a:buNone/>
              <a:defRPr sz="2400" b="1" kern="1200">
                <a:solidFill>
                  <a:schemeClr val="bg2"/>
                </a:solidFill>
                <a:latin typeface="+mj-lt"/>
                <a:ea typeface="+mj-ea"/>
                <a:cs typeface="Arial"/>
              </a:defRPr>
            </a:lvl1pPr>
          </a:lstStyle>
          <a:p>
            <a:r>
              <a:rPr lang="en-US" altLang="en-US" sz="2200" dirty="0">
                <a:solidFill>
                  <a:schemeClr val="tx2"/>
                </a:solidFill>
              </a:rPr>
              <a:t>Epidemic Curve</a:t>
            </a:r>
            <a:endParaRPr lang="en-US" sz="2200" dirty="0">
              <a:solidFill>
                <a:schemeClr val="tx2"/>
              </a:solidFill>
            </a:endParaRPr>
          </a:p>
        </p:txBody>
      </p:sp>
      <p:sp>
        <p:nvSpPr>
          <p:cNvPr id="2" name="TextBox 1"/>
          <p:cNvSpPr txBox="1"/>
          <p:nvPr/>
        </p:nvSpPr>
        <p:spPr>
          <a:xfrm>
            <a:off x="160850" y="599880"/>
            <a:ext cx="6485109" cy="461665"/>
          </a:xfrm>
          <a:prstGeom prst="rect">
            <a:avLst/>
          </a:prstGeom>
          <a:noFill/>
        </p:spPr>
        <p:txBody>
          <a:bodyPr wrap="none" rtlCol="0">
            <a:spAutoFit/>
          </a:bodyPr>
          <a:lstStyle/>
          <a:p>
            <a:r>
              <a:rPr lang="en-US" altLang="en-US" sz="2400" dirty="0">
                <a:solidFill>
                  <a:srgbClr val="000000"/>
                </a:solidFill>
                <a:latin typeface="Arial" panose="020B0604020202020204" pitchFamily="34" charset="0"/>
                <a:cs typeface="Arial" panose="020B0604020202020204" pitchFamily="34" charset="0"/>
              </a:rPr>
              <a:t>Suggestive of Human-to-Human Transmission</a:t>
            </a:r>
            <a:endParaRPr lang="en-US" sz="2400" dirty="0">
              <a:solidFill>
                <a:srgbClr val="000000"/>
              </a:solidFill>
              <a:latin typeface="Arial" panose="020B0604020202020204" pitchFamily="34" charset="0"/>
              <a:cs typeface="Arial" panose="020B0604020202020204" pitchFamily="34" charset="0"/>
            </a:endParaRPr>
          </a:p>
        </p:txBody>
      </p:sp>
      <p:cxnSp>
        <p:nvCxnSpPr>
          <p:cNvPr id="7" name="Straight Connector 6"/>
          <p:cNvCxnSpPr/>
          <p:nvPr/>
        </p:nvCxnSpPr>
        <p:spPr>
          <a:xfrm>
            <a:off x="3620503" y="1152441"/>
            <a:ext cx="0" cy="276726"/>
          </a:xfrm>
          <a:prstGeom prst="line">
            <a:avLst/>
          </a:prstGeom>
          <a:ln w="28575">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4218071" y="1166478"/>
            <a:ext cx="0" cy="276726"/>
          </a:xfrm>
          <a:prstGeom prst="line">
            <a:avLst/>
          </a:prstGeom>
          <a:ln w="28575">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4685621" y="1163074"/>
            <a:ext cx="0" cy="276726"/>
          </a:xfrm>
          <a:prstGeom prst="line">
            <a:avLst/>
          </a:prstGeom>
          <a:ln w="28575">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3620503" y="1290804"/>
            <a:ext cx="597568" cy="0"/>
          </a:xfrm>
          <a:prstGeom prst="line">
            <a:avLst/>
          </a:prstGeom>
          <a:ln w="28575">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4218071" y="1290804"/>
            <a:ext cx="457200" cy="0"/>
          </a:xfrm>
          <a:prstGeom prst="line">
            <a:avLst/>
          </a:prstGeom>
          <a:ln w="28575">
            <a:solidFill>
              <a:schemeClr val="accent5"/>
            </a:solidFill>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3312617" y="1349097"/>
            <a:ext cx="1048310" cy="461665"/>
          </a:xfrm>
          <a:prstGeom prst="rect">
            <a:avLst/>
          </a:prstGeom>
          <a:noFill/>
        </p:spPr>
        <p:txBody>
          <a:bodyPr wrap="square" rtlCol="0">
            <a:spAutoFit/>
          </a:bodyPr>
          <a:lstStyle/>
          <a:p>
            <a:pPr algn="ctr"/>
            <a:r>
              <a:rPr lang="en-US" sz="1200" dirty="0">
                <a:latin typeface="Arial" panose="020B0604020202020204" pitchFamily="34" charset="0"/>
                <a:cs typeface="Arial" panose="020B0604020202020204" pitchFamily="34" charset="0"/>
              </a:rPr>
              <a:t>incubation periods</a:t>
            </a:r>
          </a:p>
        </p:txBody>
      </p:sp>
      <p:sp>
        <p:nvSpPr>
          <p:cNvPr id="15" name="TextBox 14"/>
          <p:cNvSpPr txBox="1"/>
          <p:nvPr/>
        </p:nvSpPr>
        <p:spPr>
          <a:xfrm>
            <a:off x="530482" y="6488668"/>
            <a:ext cx="6836102"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Source: </a:t>
            </a:r>
            <a:r>
              <a:rPr lang="en-US" altLang="en-US" dirty="0" err="1">
                <a:latin typeface="Arial" panose="020B0604020202020204" pitchFamily="34" charset="0"/>
                <a:ea typeface="Arial Unicode MS" panose="020B0604020202020204" pitchFamily="34" charset="-128"/>
                <a:cs typeface="Arial" panose="020B0604020202020204" pitchFamily="34" charset="0"/>
              </a:rPr>
              <a:t>Gastañaduy</a:t>
            </a:r>
            <a:r>
              <a:rPr lang="en-US" altLang="en-US" dirty="0">
                <a:latin typeface="Arial" panose="020B0604020202020204" pitchFamily="34" charset="0"/>
                <a:ea typeface="Arial Unicode MS" panose="020B0604020202020204" pitchFamily="34" charset="-128"/>
                <a:cs typeface="Arial" panose="020B0604020202020204" pitchFamily="34" charset="0"/>
              </a:rPr>
              <a:t> PA et al. N </a:t>
            </a:r>
            <a:r>
              <a:rPr lang="en-US" altLang="en-US" dirty="0" err="1">
                <a:latin typeface="Arial" panose="020B0604020202020204" pitchFamily="34" charset="0"/>
                <a:ea typeface="Arial Unicode MS" panose="020B0604020202020204" pitchFamily="34" charset="-128"/>
                <a:cs typeface="Arial" panose="020B0604020202020204" pitchFamily="34" charset="0"/>
              </a:rPr>
              <a:t>Engl</a:t>
            </a:r>
            <a:r>
              <a:rPr lang="en-US" altLang="en-US" dirty="0">
                <a:latin typeface="Arial" panose="020B0604020202020204" pitchFamily="34" charset="0"/>
                <a:ea typeface="Arial Unicode MS" panose="020B0604020202020204" pitchFamily="34" charset="-128"/>
                <a:cs typeface="Arial" panose="020B0604020202020204" pitchFamily="34" charset="0"/>
              </a:rPr>
              <a:t> J Med 2016;375:1343-1354</a:t>
            </a:r>
            <a:endParaRPr lang="en-US" dirty="0">
              <a:latin typeface="Arial" panose="020B0604020202020204" pitchFamily="34" charset="0"/>
              <a:cs typeface="Arial" panose="020B0604020202020204" pitchFamily="34" charset="0"/>
            </a:endParaRPr>
          </a:p>
        </p:txBody>
      </p:sp>
      <p:cxnSp>
        <p:nvCxnSpPr>
          <p:cNvPr id="18" name="Straight Connector 17"/>
          <p:cNvCxnSpPr/>
          <p:nvPr/>
        </p:nvCxnSpPr>
        <p:spPr>
          <a:xfrm>
            <a:off x="5167632" y="1155984"/>
            <a:ext cx="0" cy="276726"/>
          </a:xfrm>
          <a:prstGeom prst="line">
            <a:avLst/>
          </a:prstGeom>
          <a:ln w="28575">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4700082" y="1283714"/>
            <a:ext cx="457200" cy="0"/>
          </a:xfrm>
          <a:prstGeom prst="line">
            <a:avLst/>
          </a:prstGeom>
          <a:ln w="28575">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635182" y="1155984"/>
            <a:ext cx="0" cy="276726"/>
          </a:xfrm>
          <a:prstGeom prst="line">
            <a:avLst/>
          </a:prstGeom>
          <a:ln w="28575">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5167632" y="1283714"/>
            <a:ext cx="457200" cy="0"/>
          </a:xfrm>
          <a:prstGeom prst="line">
            <a:avLst/>
          </a:prstGeom>
          <a:ln w="28575">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6102732" y="1156703"/>
            <a:ext cx="0" cy="276726"/>
          </a:xfrm>
          <a:prstGeom prst="line">
            <a:avLst/>
          </a:prstGeom>
          <a:ln w="28575">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5635182" y="1284433"/>
            <a:ext cx="457200" cy="0"/>
          </a:xfrm>
          <a:prstGeom prst="line">
            <a:avLst/>
          </a:prstGeom>
          <a:ln w="28575">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6570282" y="1163074"/>
            <a:ext cx="0" cy="276726"/>
          </a:xfrm>
          <a:prstGeom prst="line">
            <a:avLst/>
          </a:prstGeom>
          <a:ln w="28575">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6102732" y="1290804"/>
            <a:ext cx="457200" cy="0"/>
          </a:xfrm>
          <a:prstGeom prst="line">
            <a:avLst/>
          </a:prstGeom>
          <a:ln w="28575">
            <a:solidFill>
              <a:schemeClr val="accent5"/>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613928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1512"/>
            <a:ext cx="8229600" cy="792162"/>
          </a:xfrm>
        </p:spPr>
        <p:txBody>
          <a:bodyPr/>
          <a:lstStyle/>
          <a:p>
            <a:r>
              <a:rPr lang="en-US" altLang="en-US" dirty="0">
                <a:solidFill>
                  <a:schemeClr val="bg2"/>
                </a:solidFill>
              </a:rPr>
              <a:t>Phases of Case Investigation</a:t>
            </a:r>
            <a:endParaRPr lang="en-US" dirty="0">
              <a:solidFill>
                <a:schemeClr val="bg2"/>
              </a:solidFill>
            </a:endParaRPr>
          </a:p>
        </p:txBody>
      </p:sp>
      <p:sp>
        <p:nvSpPr>
          <p:cNvPr id="3" name="Content Placeholder 2"/>
          <p:cNvSpPr>
            <a:spLocks noGrp="1"/>
          </p:cNvSpPr>
          <p:nvPr>
            <p:ph idx="1"/>
          </p:nvPr>
        </p:nvSpPr>
        <p:spPr>
          <a:xfrm>
            <a:off x="457200" y="881743"/>
            <a:ext cx="8386354" cy="4648201"/>
          </a:xfrm>
        </p:spPr>
        <p:txBody>
          <a:bodyPr>
            <a:noAutofit/>
          </a:bodyPr>
          <a:lstStyle/>
          <a:p>
            <a:pPr marL="0" indent="0">
              <a:spcBef>
                <a:spcPts val="0"/>
              </a:spcBef>
              <a:buNone/>
            </a:pPr>
            <a:r>
              <a:rPr lang="en-US" altLang="en-US" b="0" dirty="0">
                <a:solidFill>
                  <a:schemeClr val="tx1"/>
                </a:solidFill>
              </a:rPr>
              <a:t>Pre-Investigation</a:t>
            </a:r>
          </a:p>
          <a:p>
            <a:pPr lvl="1">
              <a:spcBef>
                <a:spcPts val="0"/>
              </a:spcBef>
              <a:spcAft>
                <a:spcPct val="30000"/>
              </a:spcAft>
            </a:pPr>
            <a:r>
              <a:rPr lang="en-US" altLang="en-US" sz="2200" dirty="0">
                <a:solidFill>
                  <a:schemeClr val="tx1"/>
                </a:solidFill>
              </a:rPr>
              <a:t>Plan the investigation (e.g., objectives, studies, questions) </a:t>
            </a:r>
          </a:p>
          <a:p>
            <a:pPr lvl="1">
              <a:spcBef>
                <a:spcPts val="0"/>
              </a:spcBef>
              <a:spcAft>
                <a:spcPct val="30000"/>
              </a:spcAft>
            </a:pPr>
            <a:r>
              <a:rPr lang="en-US" altLang="en-US" sz="2200" dirty="0">
                <a:solidFill>
                  <a:schemeClr val="tx1"/>
                </a:solidFill>
              </a:rPr>
              <a:t>Identify resource needs and stakeholders</a:t>
            </a:r>
          </a:p>
          <a:p>
            <a:pPr lvl="1">
              <a:spcBef>
                <a:spcPts val="0"/>
              </a:spcBef>
              <a:spcAft>
                <a:spcPct val="30000"/>
              </a:spcAft>
            </a:pPr>
            <a:endParaRPr lang="en-US" altLang="en-US" sz="2400" dirty="0">
              <a:solidFill>
                <a:schemeClr val="tx1"/>
              </a:solidFill>
            </a:endParaRPr>
          </a:p>
          <a:p>
            <a:pPr marL="0" indent="0">
              <a:spcBef>
                <a:spcPts val="0"/>
              </a:spcBef>
              <a:buNone/>
            </a:pPr>
            <a:r>
              <a:rPr lang="en-US" altLang="en-US" b="0" dirty="0">
                <a:solidFill>
                  <a:schemeClr val="tx1"/>
                </a:solidFill>
              </a:rPr>
              <a:t>Investigation</a:t>
            </a:r>
          </a:p>
          <a:p>
            <a:pPr lvl="1">
              <a:spcBef>
                <a:spcPts val="0"/>
              </a:spcBef>
            </a:pPr>
            <a:r>
              <a:rPr lang="en-US" altLang="en-US" sz="2200" dirty="0">
                <a:solidFill>
                  <a:schemeClr val="tx1"/>
                </a:solidFill>
              </a:rPr>
              <a:t>Gather epidemiologic evidence</a:t>
            </a:r>
          </a:p>
          <a:p>
            <a:pPr lvl="1">
              <a:spcBef>
                <a:spcPts val="0"/>
              </a:spcBef>
            </a:pPr>
            <a:r>
              <a:rPr lang="en-US" altLang="en-US" sz="2200" dirty="0">
                <a:solidFill>
                  <a:schemeClr val="tx1"/>
                </a:solidFill>
              </a:rPr>
              <a:t>Manage and analyze data, study epidemic curves and patterns</a:t>
            </a:r>
          </a:p>
          <a:p>
            <a:pPr lvl="1">
              <a:spcBef>
                <a:spcPts val="0"/>
              </a:spcBef>
              <a:spcAft>
                <a:spcPct val="30000"/>
              </a:spcAft>
            </a:pPr>
            <a:r>
              <a:rPr lang="en-US" altLang="en-US" sz="2200" dirty="0">
                <a:solidFill>
                  <a:schemeClr val="tx1"/>
                </a:solidFill>
              </a:rPr>
              <a:t>Implement prevention and control activities</a:t>
            </a:r>
          </a:p>
          <a:p>
            <a:pPr lvl="1">
              <a:spcBef>
                <a:spcPts val="0"/>
              </a:spcBef>
              <a:spcAft>
                <a:spcPct val="30000"/>
              </a:spcAft>
            </a:pPr>
            <a:endParaRPr lang="en-US" altLang="en-US" sz="2400" dirty="0">
              <a:solidFill>
                <a:schemeClr val="tx1"/>
              </a:solidFill>
            </a:endParaRPr>
          </a:p>
          <a:p>
            <a:pPr marL="0" indent="0">
              <a:spcBef>
                <a:spcPts val="0"/>
              </a:spcBef>
              <a:buNone/>
            </a:pPr>
            <a:r>
              <a:rPr lang="en-US" altLang="en-US" b="0" dirty="0">
                <a:solidFill>
                  <a:schemeClr val="tx1"/>
                </a:solidFill>
              </a:rPr>
              <a:t>Post-Investigation</a:t>
            </a:r>
          </a:p>
          <a:p>
            <a:pPr lvl="1">
              <a:spcBef>
                <a:spcPts val="0"/>
              </a:spcBef>
            </a:pPr>
            <a:r>
              <a:rPr lang="en-US" altLang="en-US" sz="2200" dirty="0">
                <a:solidFill>
                  <a:schemeClr val="tx1"/>
                </a:solidFill>
              </a:rPr>
              <a:t>Summary report and evaluation of performance</a:t>
            </a:r>
          </a:p>
          <a:p>
            <a:endParaRPr lang="en-US" dirty="0"/>
          </a:p>
        </p:txBody>
      </p:sp>
    </p:spTree>
    <p:extLst>
      <p:ext uri="{BB962C8B-B14F-4D97-AF65-F5344CB8AC3E}">
        <p14:creationId xmlns:p14="http://schemas.microsoft.com/office/powerpoint/2010/main" val="2095970862"/>
      </p:ext>
    </p:extLst>
  </p:cSld>
  <p:clrMapOvr>
    <a:masterClrMapping/>
  </p:clrMapOvr>
  <p:transition>
    <p:fade/>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2" name="Slide Number Placeholder 5"/>
          <p:cNvSpPr>
            <a:spLocks noGrp="1"/>
          </p:cNvSpPr>
          <p:nvPr>
            <p:ph type="sldNum"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F859"/>
              </a:buClr>
              <a:buSzPct val="150000"/>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lr>
                <a:srgbClr val="FFF859"/>
              </a:buClr>
              <a:buSzPct val="100000"/>
              <a:buFont typeface="Wingdings" panose="05000000000000000000" pitchFamily="2" charset="2"/>
              <a:buChar char="Ø"/>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lr>
                <a:srgbClr val="FFF859"/>
              </a:buClr>
              <a:buFont typeface="Wingdings" panose="05000000000000000000" pitchFamily="2" charset="2"/>
              <a:buChar char="Ø"/>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ClrTx/>
              <a:buSzTx/>
              <a:buFontTx/>
              <a:buNone/>
            </a:pPr>
            <a:fld id="{11DA4F55-3254-43FC-8D58-FFA6E1C7B001}" type="slidenum">
              <a:rPr lang="en-US" altLang="en-US" sz="1400">
                <a:latin typeface="Arial" panose="020B0604020202020204" pitchFamily="34" charset="0"/>
                <a:cs typeface="Arial" panose="020B0604020202020204" pitchFamily="34" charset="0"/>
              </a:rPr>
              <a:pPr>
                <a:spcBef>
                  <a:spcPct val="0"/>
                </a:spcBef>
                <a:buClrTx/>
                <a:buSzTx/>
                <a:buFontTx/>
                <a:buNone/>
              </a:pPr>
              <a:t>60</a:t>
            </a:fld>
            <a:endParaRPr lang="en-US" altLang="en-US" sz="1400">
              <a:latin typeface="Arial" panose="020B0604020202020204" pitchFamily="34" charset="0"/>
              <a:cs typeface="Arial" panose="020B0604020202020204" pitchFamily="34" charset="0"/>
            </a:endParaRPr>
          </a:p>
        </p:txBody>
      </p:sp>
      <p:sp>
        <p:nvSpPr>
          <p:cNvPr id="6" name="Title 1"/>
          <p:cNvSpPr txBox="1">
            <a:spLocks/>
          </p:cNvSpPr>
          <p:nvPr/>
        </p:nvSpPr>
        <p:spPr>
          <a:xfrm>
            <a:off x="-62088" y="-28686"/>
            <a:ext cx="8229600" cy="792162"/>
          </a:xfrm>
          <a:prstGeom prst="rect">
            <a:avLst/>
          </a:prstGeom>
        </p:spPr>
        <p:txBody>
          <a:bodyPr vert="horz" lIns="91440" tIns="45720" rIns="91440" bIns="45720" rtlCol="0" anchor="t">
            <a:normAutofit/>
          </a:bodyPr>
          <a:lstStyle>
            <a:lvl1pPr algn="l" defTabSz="457200" rtl="0" eaLnBrk="1" latinLnBrk="0" hangingPunct="1">
              <a:lnSpc>
                <a:spcPct val="100000"/>
              </a:lnSpc>
              <a:spcBef>
                <a:spcPct val="0"/>
              </a:spcBef>
              <a:buNone/>
              <a:defRPr sz="2400" b="1" kern="1200">
                <a:solidFill>
                  <a:schemeClr val="bg2"/>
                </a:solidFill>
                <a:latin typeface="+mj-lt"/>
                <a:ea typeface="+mj-ea"/>
                <a:cs typeface="Arial"/>
              </a:defRPr>
            </a:lvl1pPr>
          </a:lstStyle>
          <a:p>
            <a:r>
              <a:rPr lang="en-US" altLang="en-US" sz="2200" dirty="0">
                <a:solidFill>
                  <a:schemeClr val="tx2"/>
                </a:solidFill>
              </a:rPr>
              <a:t>Epidemic Curve</a:t>
            </a:r>
            <a:endParaRPr lang="en-US" sz="2200" dirty="0">
              <a:solidFill>
                <a:schemeClr val="tx2"/>
              </a:solidFill>
            </a:endParaRPr>
          </a:p>
        </p:txBody>
      </p:sp>
      <p:sp>
        <p:nvSpPr>
          <p:cNvPr id="2" name="TextBox 1"/>
          <p:cNvSpPr txBox="1"/>
          <p:nvPr/>
        </p:nvSpPr>
        <p:spPr>
          <a:xfrm>
            <a:off x="428811" y="610366"/>
            <a:ext cx="8640507" cy="461665"/>
          </a:xfrm>
          <a:prstGeom prst="rect">
            <a:avLst/>
          </a:prstGeom>
          <a:noFill/>
        </p:spPr>
        <p:txBody>
          <a:bodyPr wrap="none" rtlCol="0">
            <a:spAutoFit/>
          </a:bodyPr>
          <a:lstStyle/>
          <a:p>
            <a:r>
              <a:rPr lang="en-US" altLang="en-US" sz="2400" dirty="0">
                <a:solidFill>
                  <a:srgbClr val="000000"/>
                </a:solidFill>
                <a:latin typeface="Arial" panose="020B0604020202020204" pitchFamily="34" charset="0"/>
                <a:cs typeface="Arial" panose="020B0604020202020204" pitchFamily="34" charset="0"/>
              </a:rPr>
              <a:t>An Epidemic Curve of an Ongoing Exposure to a Single Event</a:t>
            </a:r>
            <a:endParaRPr lang="en-US" sz="2400" dirty="0">
              <a:solidFill>
                <a:srgbClr val="0000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pPr marL="0" indent="0">
              <a:buNone/>
            </a:pPr>
            <a:endParaRPr lang="en-US" dirty="0"/>
          </a:p>
        </p:txBody>
      </p:sp>
      <p:pic>
        <p:nvPicPr>
          <p:cNvPr id="4" name="Picture 3"/>
          <p:cNvPicPr>
            <a:picLocks noChangeAspect="1"/>
          </p:cNvPicPr>
          <p:nvPr/>
        </p:nvPicPr>
        <p:blipFill>
          <a:blip r:embed="rId3"/>
          <a:stretch>
            <a:fillRect/>
          </a:stretch>
        </p:blipFill>
        <p:spPr>
          <a:xfrm>
            <a:off x="638555" y="1402528"/>
            <a:ext cx="8246766" cy="4888204"/>
          </a:xfrm>
          <a:prstGeom prst="rect">
            <a:avLst/>
          </a:prstGeom>
        </p:spPr>
      </p:pic>
      <p:sp>
        <p:nvSpPr>
          <p:cNvPr id="8" name="TextBox 7"/>
          <p:cNvSpPr txBox="1"/>
          <p:nvPr/>
        </p:nvSpPr>
        <p:spPr>
          <a:xfrm>
            <a:off x="530482" y="6488668"/>
            <a:ext cx="5733301"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Source: </a:t>
            </a:r>
            <a:r>
              <a:rPr lang="en-US" altLang="en-US" dirty="0">
                <a:latin typeface="Arial" panose="020B0604020202020204" pitchFamily="34" charset="0"/>
                <a:ea typeface="Arial Unicode MS" panose="020B0604020202020204" pitchFamily="34" charset="-128"/>
                <a:cs typeface="Arial" panose="020B0604020202020204" pitchFamily="34" charset="0"/>
              </a:rPr>
              <a:t>Wong KK, et al., </a:t>
            </a:r>
            <a:r>
              <a:rPr lang="en-US" altLang="en-US" dirty="0" err="1">
                <a:latin typeface="Arial" panose="020B0604020202020204" pitchFamily="34" charset="0"/>
                <a:ea typeface="Arial Unicode MS" panose="020B0604020202020204" pitchFamily="34" charset="-128"/>
                <a:cs typeface="Arial" panose="020B0604020202020204" pitchFamily="34" charset="0"/>
              </a:rPr>
              <a:t>Emerg</a:t>
            </a:r>
            <a:r>
              <a:rPr lang="en-US" altLang="en-US" dirty="0">
                <a:latin typeface="Arial" panose="020B0604020202020204" pitchFamily="34" charset="0"/>
                <a:ea typeface="Arial Unicode MS" panose="020B0604020202020204" pitchFamily="34" charset="-128"/>
                <a:cs typeface="Arial" panose="020B0604020202020204" pitchFamily="34" charset="0"/>
              </a:rPr>
              <a:t> </a:t>
            </a:r>
            <a:r>
              <a:rPr lang="en-US" altLang="en-US" dirty="0" err="1">
                <a:latin typeface="Arial" panose="020B0604020202020204" pitchFamily="34" charset="0"/>
                <a:ea typeface="Arial Unicode MS" panose="020B0604020202020204" pitchFamily="34" charset="-128"/>
                <a:cs typeface="Arial" panose="020B0604020202020204" pitchFamily="34" charset="0"/>
              </a:rPr>
              <a:t>Inf</a:t>
            </a:r>
            <a:r>
              <a:rPr lang="en-US" altLang="en-US" dirty="0">
                <a:latin typeface="Arial" panose="020B0604020202020204" pitchFamily="34" charset="0"/>
                <a:ea typeface="Arial Unicode MS" panose="020B0604020202020204" pitchFamily="34" charset="-128"/>
                <a:cs typeface="Arial" panose="020B0604020202020204" pitchFamily="34" charset="0"/>
              </a:rPr>
              <a:t> Dis 2012;18 (12)</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0695895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035" y="-303426"/>
            <a:ext cx="8229600" cy="792162"/>
          </a:xfrm>
        </p:spPr>
        <p:txBody>
          <a:bodyPr/>
          <a:lstStyle/>
          <a:p>
            <a:r>
              <a:rPr lang="en-US" dirty="0">
                <a:solidFill>
                  <a:schemeClr val="tx2"/>
                </a:solidFill>
              </a:rPr>
              <a:t>Develop Hypotheses / Questions</a:t>
            </a:r>
          </a:p>
        </p:txBody>
      </p:sp>
      <p:sp>
        <p:nvSpPr>
          <p:cNvPr id="3" name="Content Placeholder 2"/>
          <p:cNvSpPr>
            <a:spLocks noGrp="1"/>
          </p:cNvSpPr>
          <p:nvPr>
            <p:ph idx="1"/>
          </p:nvPr>
        </p:nvSpPr>
        <p:spPr>
          <a:xfrm>
            <a:off x="289035" y="1077684"/>
            <a:ext cx="8397765" cy="5535386"/>
          </a:xfrm>
        </p:spPr>
        <p:txBody>
          <a:bodyPr>
            <a:normAutofit lnSpcReduction="10000"/>
          </a:bodyPr>
          <a:lstStyle/>
          <a:p>
            <a:pPr marL="0" indent="0">
              <a:buNone/>
            </a:pPr>
            <a:r>
              <a:rPr lang="en-US" dirty="0">
                <a:solidFill>
                  <a:schemeClr val="tx1"/>
                </a:solidFill>
              </a:rPr>
              <a:t>Examples:</a:t>
            </a:r>
          </a:p>
          <a:p>
            <a:pPr lvl="1">
              <a:spcBef>
                <a:spcPts val="0"/>
              </a:spcBef>
            </a:pPr>
            <a:r>
              <a:rPr lang="en-US" altLang="en-US" sz="2400" dirty="0">
                <a:solidFill>
                  <a:schemeClr val="tx1"/>
                </a:solidFill>
              </a:rPr>
              <a:t>Is exposure to animals linked to illness?</a:t>
            </a:r>
          </a:p>
          <a:p>
            <a:pPr lvl="1">
              <a:spcBef>
                <a:spcPts val="0"/>
              </a:spcBef>
            </a:pPr>
            <a:r>
              <a:rPr lang="en-US" altLang="en-US" sz="2400" dirty="0">
                <a:solidFill>
                  <a:schemeClr val="tx1"/>
                </a:solidFill>
              </a:rPr>
              <a:t>Is travel history related to illness onset?</a:t>
            </a:r>
          </a:p>
          <a:p>
            <a:pPr lvl="2">
              <a:spcBef>
                <a:spcPts val="0"/>
              </a:spcBef>
            </a:pPr>
            <a:r>
              <a:rPr lang="en-US" altLang="en-US" sz="2400" dirty="0">
                <a:solidFill>
                  <a:schemeClr val="tx1"/>
                </a:solidFill>
              </a:rPr>
              <a:t>Did cases travel to the same place?</a:t>
            </a:r>
          </a:p>
          <a:p>
            <a:pPr lvl="1">
              <a:spcBef>
                <a:spcPts val="0"/>
              </a:spcBef>
            </a:pPr>
            <a:r>
              <a:rPr lang="en-US" altLang="en-US" sz="2400" dirty="0">
                <a:solidFill>
                  <a:schemeClr val="tx1"/>
                </a:solidFill>
              </a:rPr>
              <a:t>What is the severity of illness of the case(s)? </a:t>
            </a:r>
          </a:p>
          <a:p>
            <a:pPr lvl="1">
              <a:spcBef>
                <a:spcPts val="0"/>
              </a:spcBef>
            </a:pPr>
            <a:r>
              <a:rPr lang="en-US" altLang="en-US" sz="2400" dirty="0">
                <a:solidFill>
                  <a:schemeClr val="tx1"/>
                </a:solidFill>
              </a:rPr>
              <a:t>Is there something about cases that makes them prone to more severe illness?</a:t>
            </a:r>
          </a:p>
          <a:p>
            <a:pPr lvl="1">
              <a:spcBef>
                <a:spcPts val="0"/>
              </a:spcBef>
            </a:pPr>
            <a:r>
              <a:rPr lang="en-US" altLang="en-US" sz="2400" dirty="0">
                <a:solidFill>
                  <a:schemeClr val="tx1"/>
                </a:solidFill>
              </a:rPr>
              <a:t>Is the incubation period typical of similar diseases?  Or is it shorter or longer?   </a:t>
            </a:r>
          </a:p>
          <a:p>
            <a:pPr lvl="1">
              <a:spcBef>
                <a:spcPts val="0"/>
              </a:spcBef>
            </a:pPr>
            <a:r>
              <a:rPr lang="en-US" altLang="en-US" sz="2400" dirty="0">
                <a:solidFill>
                  <a:schemeClr val="tx1"/>
                </a:solidFill>
              </a:rPr>
              <a:t>Has this area had a recent bird, poultry, swine, or other animal epizootic that could be linked to human illness (whether animals were ill or not)? </a:t>
            </a:r>
          </a:p>
          <a:p>
            <a:pPr lvl="1">
              <a:spcBef>
                <a:spcPts val="0"/>
              </a:spcBef>
            </a:pPr>
            <a:r>
              <a:rPr lang="en-US" altLang="en-US" sz="2400" dirty="0">
                <a:solidFill>
                  <a:schemeClr val="tx1"/>
                </a:solidFill>
              </a:rPr>
              <a:t>Have the suspected cases had any relevant common exposures?</a:t>
            </a:r>
          </a:p>
          <a:p>
            <a:pPr lvl="2">
              <a:spcBef>
                <a:spcPts val="0"/>
              </a:spcBef>
            </a:pPr>
            <a:r>
              <a:rPr lang="en-US" altLang="en-US" sz="2400" dirty="0">
                <a:solidFill>
                  <a:schemeClr val="tx1"/>
                </a:solidFill>
              </a:rPr>
              <a:t>What is the duration of exposure and is it related to severity of illness? </a:t>
            </a:r>
          </a:p>
          <a:p>
            <a:pPr lvl="1"/>
            <a:endParaRPr lang="en-US" sz="2200" dirty="0">
              <a:solidFill>
                <a:schemeClr val="tx1"/>
              </a:solidFill>
            </a:endParaRPr>
          </a:p>
        </p:txBody>
      </p:sp>
    </p:spTree>
    <p:extLst>
      <p:ext uri="{BB962C8B-B14F-4D97-AF65-F5344CB8AC3E}">
        <p14:creationId xmlns:p14="http://schemas.microsoft.com/office/powerpoint/2010/main" val="3228133836"/>
      </p:ext>
    </p:extLst>
  </p:cSld>
  <p:clrMapOvr>
    <a:masterClrMapping/>
  </p:clrMapOvr>
  <p:transition>
    <p:fade/>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1895"/>
            <a:ext cx="8229600" cy="792162"/>
          </a:xfrm>
        </p:spPr>
        <p:txBody>
          <a:bodyPr/>
          <a:lstStyle/>
          <a:p>
            <a:r>
              <a:rPr lang="en-US" dirty="0">
                <a:solidFill>
                  <a:schemeClr val="tx2"/>
                </a:solidFill>
              </a:rPr>
              <a:t>Evaluate Hypotheses through Studies</a:t>
            </a:r>
          </a:p>
        </p:txBody>
      </p:sp>
      <p:sp>
        <p:nvSpPr>
          <p:cNvPr id="3" name="Content Placeholder 2"/>
          <p:cNvSpPr>
            <a:spLocks noGrp="1"/>
          </p:cNvSpPr>
          <p:nvPr>
            <p:ph idx="1"/>
          </p:nvPr>
        </p:nvSpPr>
        <p:spPr>
          <a:xfrm>
            <a:off x="381000" y="898072"/>
            <a:ext cx="8382000" cy="5551714"/>
          </a:xfrm>
        </p:spPr>
        <p:txBody>
          <a:bodyPr>
            <a:noAutofit/>
          </a:bodyPr>
          <a:lstStyle/>
          <a:p>
            <a:pPr marL="0" lvl="1" indent="0">
              <a:buNone/>
            </a:pPr>
            <a:r>
              <a:rPr lang="en-US" sz="2400" dirty="0">
                <a:solidFill>
                  <a:schemeClr val="tx1"/>
                </a:solidFill>
              </a:rPr>
              <a:t>Cohort studies: useful in small outbreak and well defined population</a:t>
            </a:r>
          </a:p>
          <a:p>
            <a:pPr marL="742950" lvl="2" indent="-342900"/>
            <a:r>
              <a:rPr lang="en-US" sz="1400" dirty="0">
                <a:solidFill>
                  <a:schemeClr val="tx1"/>
                </a:solidFill>
              </a:rPr>
              <a:t>Example, Human-to-human transmission of H7N7 in Netherlands — 2003 (</a:t>
            </a:r>
            <a:r>
              <a:rPr lang="en-US" sz="1400" dirty="0">
                <a:solidFill>
                  <a:schemeClr val="tx1"/>
                </a:solidFill>
                <a:hlinkClick r:id="rId3"/>
              </a:rPr>
              <a:t>https://www.ncbi.nlm.nih.gov/pubmed/16371696</a:t>
            </a:r>
            <a:r>
              <a:rPr lang="en-US" sz="1400" dirty="0">
                <a:solidFill>
                  <a:schemeClr val="tx1"/>
                </a:solidFill>
              </a:rPr>
              <a:t>) </a:t>
            </a:r>
          </a:p>
          <a:p>
            <a:pPr marL="0" lvl="1" indent="0">
              <a:buNone/>
            </a:pPr>
            <a:r>
              <a:rPr lang="en-US" sz="2400" dirty="0">
                <a:solidFill>
                  <a:schemeClr val="tx1"/>
                </a:solidFill>
              </a:rPr>
              <a:t>Case-control studies: ask both cases and controls about exposures to determine most likely source of infection</a:t>
            </a:r>
          </a:p>
          <a:p>
            <a:pPr marL="742950" lvl="2" indent="-342900"/>
            <a:r>
              <a:rPr lang="en-US" sz="1400" dirty="0">
                <a:solidFill>
                  <a:schemeClr val="tx1"/>
                </a:solidFill>
              </a:rPr>
              <a:t>Example, Case-control study of risk factors for H5N1 in Hong Kong — 1997 (</a:t>
            </a:r>
            <a:r>
              <a:rPr lang="en-US" sz="1400" dirty="0">
                <a:solidFill>
                  <a:schemeClr val="tx1"/>
                </a:solidFill>
                <a:hlinkClick r:id="rId4"/>
              </a:rPr>
              <a:t>https://www.ncbi.nlm.nih.gov/pubmed/10395870</a:t>
            </a:r>
            <a:r>
              <a:rPr lang="en-US" sz="1400" dirty="0">
                <a:solidFill>
                  <a:schemeClr val="tx1"/>
                </a:solidFill>
              </a:rPr>
              <a:t>) </a:t>
            </a:r>
          </a:p>
          <a:p>
            <a:pPr marL="0" lvl="1" indent="0">
              <a:buNone/>
            </a:pPr>
            <a:r>
              <a:rPr lang="en-US" sz="2400" dirty="0">
                <a:solidFill>
                  <a:schemeClr val="tx1"/>
                </a:solidFill>
              </a:rPr>
              <a:t>Case series studies: follow cases to determine clinical course of infection and outcomes</a:t>
            </a:r>
          </a:p>
          <a:p>
            <a:pPr marL="742950" lvl="2" indent="-342900"/>
            <a:r>
              <a:rPr lang="en-US" sz="1400" dirty="0">
                <a:solidFill>
                  <a:schemeClr val="tx1"/>
                </a:solidFill>
              </a:rPr>
              <a:t>Usually a study of the first few hundred cases (</a:t>
            </a:r>
            <a:r>
              <a:rPr lang="en-US" sz="1400" dirty="0">
                <a:solidFill>
                  <a:schemeClr val="tx1"/>
                </a:solidFill>
                <a:hlinkClick r:id="rId5"/>
              </a:rPr>
              <a:t>http://www.hpa.org.uk/webc/HPAwebFile/HPAweb_C/1317139506255</a:t>
            </a:r>
            <a:r>
              <a:rPr lang="en-US" sz="1400" dirty="0">
                <a:solidFill>
                  <a:schemeClr val="tx1"/>
                </a:solidFill>
              </a:rPr>
              <a:t>)</a:t>
            </a:r>
          </a:p>
          <a:p>
            <a:pPr marL="742950" lvl="2" indent="-342900"/>
            <a:r>
              <a:rPr lang="en-US" sz="1400" dirty="0">
                <a:solidFill>
                  <a:schemeClr val="tx1"/>
                </a:solidFill>
              </a:rPr>
              <a:t>Example, Epidemiology of H7N9 across five epidemic waves in China (</a:t>
            </a:r>
            <a:r>
              <a:rPr lang="en-US" sz="1400" dirty="0">
                <a:solidFill>
                  <a:schemeClr val="tx1"/>
                </a:solidFill>
                <a:hlinkClick r:id="rId6"/>
              </a:rPr>
              <a:t>https://www.ncbi.nlm.nih.gov/pubmed/28583578</a:t>
            </a:r>
            <a:r>
              <a:rPr lang="en-US" sz="1400" dirty="0">
                <a:solidFill>
                  <a:schemeClr val="tx1"/>
                </a:solidFill>
              </a:rPr>
              <a:t>) </a:t>
            </a:r>
          </a:p>
          <a:p>
            <a:pPr marL="0" lvl="1" indent="0">
              <a:buNone/>
            </a:pPr>
            <a:r>
              <a:rPr lang="en-US" sz="2400" dirty="0">
                <a:solidFill>
                  <a:schemeClr val="tx1"/>
                </a:solidFill>
              </a:rPr>
              <a:t>Conduct cluster investigations to determine if human-to-human transmission is occurring</a:t>
            </a:r>
          </a:p>
          <a:p>
            <a:pPr marL="742950" lvl="2" indent="-342900"/>
            <a:r>
              <a:rPr lang="en-US" sz="1400" dirty="0">
                <a:solidFill>
                  <a:schemeClr val="tx1"/>
                </a:solidFill>
              </a:rPr>
              <a:t>Example, Clusters of human infection with H7N9 in China — 2013–2015 (</a:t>
            </a:r>
            <a:r>
              <a:rPr lang="en-US" sz="1400" dirty="0">
                <a:solidFill>
                  <a:schemeClr val="tx1"/>
                </a:solidFill>
                <a:hlinkClick r:id="rId7"/>
              </a:rPr>
              <a:t>https://www.ncbi.nlm.nih.gov/pubmed/28934462</a:t>
            </a:r>
            <a:r>
              <a:rPr lang="en-US" sz="1400" dirty="0">
                <a:solidFill>
                  <a:schemeClr val="tx1"/>
                </a:solidFill>
              </a:rPr>
              <a:t>) </a:t>
            </a:r>
          </a:p>
        </p:txBody>
      </p:sp>
    </p:spTree>
    <p:extLst>
      <p:ext uri="{BB962C8B-B14F-4D97-AF65-F5344CB8AC3E}">
        <p14:creationId xmlns:p14="http://schemas.microsoft.com/office/powerpoint/2010/main" val="3095481692"/>
      </p:ext>
    </p:extLst>
  </p:cSld>
  <p:clrMapOvr>
    <a:masterClrMapping/>
  </p:clrMapOvr>
  <p:transition>
    <p:fade/>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Discussion Questions</a:t>
            </a:r>
          </a:p>
        </p:txBody>
      </p:sp>
      <p:sp>
        <p:nvSpPr>
          <p:cNvPr id="3" name="Content Placeholder 2"/>
          <p:cNvSpPr>
            <a:spLocks noGrp="1"/>
          </p:cNvSpPr>
          <p:nvPr>
            <p:ph idx="1"/>
          </p:nvPr>
        </p:nvSpPr>
        <p:spPr>
          <a:xfrm>
            <a:off x="467806" y="1675528"/>
            <a:ext cx="8229600" cy="4525963"/>
          </a:xfrm>
        </p:spPr>
        <p:txBody>
          <a:bodyPr>
            <a:normAutofit/>
          </a:bodyPr>
          <a:lstStyle/>
          <a:p>
            <a:r>
              <a:rPr lang="en-US" dirty="0"/>
              <a:t>In your location/country, do you have a defined process for people from human health, animal health and wildlife sectors  to come together to formulate hypotheses and develop investigations to test these?</a:t>
            </a:r>
          </a:p>
          <a:p>
            <a:endParaRPr lang="en-US" dirty="0">
              <a:solidFill>
                <a:srgbClr val="FF0000"/>
              </a:solidFill>
            </a:endParaRPr>
          </a:p>
          <a:p>
            <a:endParaRPr lang="en-US" dirty="0">
              <a:solidFill>
                <a:srgbClr val="FF0000"/>
              </a:solidFill>
            </a:endParaRPr>
          </a:p>
        </p:txBody>
      </p:sp>
      <p:pic>
        <p:nvPicPr>
          <p:cNvPr id="9" name="Picture 8"/>
          <p:cNvPicPr>
            <a:picLocks noChangeAspect="1"/>
          </p:cNvPicPr>
          <p:nvPr/>
        </p:nvPicPr>
        <p:blipFill>
          <a:blip r:embed="rId3"/>
          <a:stretch>
            <a:fillRect/>
          </a:stretch>
        </p:blipFill>
        <p:spPr>
          <a:xfrm>
            <a:off x="84804" y="483753"/>
            <a:ext cx="2422422" cy="1156862"/>
          </a:xfrm>
          <a:prstGeom prst="rect">
            <a:avLst/>
          </a:prstGeom>
        </p:spPr>
      </p:pic>
    </p:spTree>
    <p:extLst>
      <p:ext uri="{BB962C8B-B14F-4D97-AF65-F5344CB8AC3E}">
        <p14:creationId xmlns:p14="http://schemas.microsoft.com/office/powerpoint/2010/main" val="229985552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75" y="-282406"/>
            <a:ext cx="8229600" cy="792162"/>
          </a:xfrm>
        </p:spPr>
        <p:txBody>
          <a:bodyPr/>
          <a:lstStyle/>
          <a:p>
            <a:r>
              <a:rPr lang="en-US" dirty="0">
                <a:solidFill>
                  <a:schemeClr val="tx2"/>
                </a:solidFill>
              </a:rPr>
              <a:t>Implement Prevention and Control Measures</a:t>
            </a:r>
          </a:p>
        </p:txBody>
      </p:sp>
      <p:sp>
        <p:nvSpPr>
          <p:cNvPr id="3" name="Content Placeholder 2"/>
          <p:cNvSpPr>
            <a:spLocks noGrp="1"/>
          </p:cNvSpPr>
          <p:nvPr>
            <p:ph idx="1"/>
          </p:nvPr>
        </p:nvSpPr>
        <p:spPr/>
        <p:txBody>
          <a:bodyPr/>
          <a:lstStyle/>
          <a:p>
            <a:pPr marL="0" indent="0">
              <a:buNone/>
            </a:pPr>
            <a:r>
              <a:rPr lang="en-US" dirty="0">
                <a:solidFill>
                  <a:schemeClr val="tx1"/>
                </a:solidFill>
              </a:rPr>
              <a:t>Prevention and control measures should be implemented as soon as possible</a:t>
            </a:r>
          </a:p>
          <a:p>
            <a:pPr marL="0" indent="0">
              <a:buNone/>
            </a:pPr>
            <a:endParaRPr lang="en-US" dirty="0">
              <a:solidFill>
                <a:schemeClr val="tx1"/>
              </a:solidFill>
            </a:endParaRPr>
          </a:p>
          <a:p>
            <a:pPr marL="0" indent="0">
              <a:buNone/>
            </a:pPr>
            <a:r>
              <a:rPr lang="en-US" dirty="0">
                <a:solidFill>
                  <a:schemeClr val="tx1"/>
                </a:solidFill>
              </a:rPr>
              <a:t>Empiric treatment may be guided by clinical presentation of cases</a:t>
            </a:r>
          </a:p>
          <a:p>
            <a:pPr marL="0" indent="0">
              <a:buNone/>
            </a:pPr>
            <a:endParaRPr lang="en-US" dirty="0">
              <a:solidFill>
                <a:schemeClr val="tx1"/>
              </a:solidFill>
            </a:endParaRPr>
          </a:p>
          <a:p>
            <a:pPr marL="0" indent="0">
              <a:buNone/>
            </a:pPr>
            <a:r>
              <a:rPr lang="en-US" dirty="0">
                <a:solidFill>
                  <a:schemeClr val="tx1"/>
                </a:solidFill>
              </a:rPr>
              <a:t>Control measures defined by WHO (human health) and DAO and OIE (animal health)  can be implemented if the source of an outbreak is known and are used to mitigate further infection</a:t>
            </a:r>
          </a:p>
        </p:txBody>
      </p:sp>
      <p:pic>
        <p:nvPicPr>
          <p:cNvPr id="7" name="Picture 6">
            <a:extLst>
              <a:ext uri="{FF2B5EF4-FFF2-40B4-BE49-F238E27FC236}">
                <a16:creationId xmlns="" xmlns:a16="http://schemas.microsoft.com/office/drawing/2014/main" id="{D912651B-93BF-4F73-B812-97FEABC838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7889" y="4904008"/>
            <a:ext cx="2656264" cy="1774385"/>
          </a:xfrm>
          <a:prstGeom prst="rect">
            <a:avLst/>
          </a:prstGeom>
        </p:spPr>
      </p:pic>
    </p:spTree>
    <p:extLst>
      <p:ext uri="{BB962C8B-B14F-4D97-AF65-F5344CB8AC3E}">
        <p14:creationId xmlns:p14="http://schemas.microsoft.com/office/powerpoint/2010/main" val="3719105507"/>
      </p:ext>
    </p:extLst>
  </p:cSld>
  <p:clrMapOvr>
    <a:masterClrMapping/>
  </p:clrMapOvr>
  <p:transition>
    <p:fade/>
  </p:transition>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78829" y="-303428"/>
            <a:ext cx="8229600" cy="792162"/>
          </a:xfrm>
        </p:spPr>
        <p:txBody>
          <a:bodyPr/>
          <a:lstStyle/>
          <a:p>
            <a:pPr eaLnBrk="1" hangingPunct="1"/>
            <a:r>
              <a:rPr lang="en-US" altLang="en-US" dirty="0">
                <a:solidFill>
                  <a:schemeClr val="tx2"/>
                </a:solidFill>
              </a:rPr>
              <a:t>Prevention and Control Activities</a:t>
            </a:r>
          </a:p>
        </p:txBody>
      </p:sp>
      <p:sp>
        <p:nvSpPr>
          <p:cNvPr id="86019" name="Rectangle 3"/>
          <p:cNvSpPr>
            <a:spLocks noGrp="1" noChangeArrowheads="1"/>
          </p:cNvSpPr>
          <p:nvPr>
            <p:ph idx="1"/>
          </p:nvPr>
        </p:nvSpPr>
        <p:spPr>
          <a:xfrm>
            <a:off x="457200" y="1143000"/>
            <a:ext cx="8229600" cy="5257800"/>
          </a:xfrm>
        </p:spPr>
        <p:txBody>
          <a:bodyPr>
            <a:normAutofit fontScale="85000" lnSpcReduction="20000"/>
          </a:bodyPr>
          <a:lstStyle/>
          <a:p>
            <a:pPr marL="0" indent="0" eaLnBrk="1" hangingPunct="1">
              <a:buNone/>
            </a:pPr>
            <a:r>
              <a:rPr lang="en-US" altLang="en-US" dirty="0">
                <a:solidFill>
                  <a:schemeClr val="tx1"/>
                </a:solidFill>
              </a:rPr>
              <a:t>Animal health and control measures (following specific requirements of FAO and OIE)</a:t>
            </a:r>
          </a:p>
          <a:p>
            <a:pPr marL="744538" lvl="1" indent="-287338" eaLnBrk="1" hangingPunct="1"/>
            <a:r>
              <a:rPr lang="en-US" altLang="en-US" dirty="0">
                <a:solidFill>
                  <a:schemeClr val="tx1"/>
                </a:solidFill>
              </a:rPr>
              <a:t>Culling, disinfection, surveillance, vaccination</a:t>
            </a:r>
          </a:p>
          <a:p>
            <a:pPr marL="744538" lvl="1" indent="-287338" eaLnBrk="1" hangingPunct="1"/>
            <a:r>
              <a:rPr lang="en-US" altLang="en-US" dirty="0">
                <a:solidFill>
                  <a:schemeClr val="tx1"/>
                </a:solidFill>
              </a:rPr>
              <a:t>Enhanced biosecurity</a:t>
            </a:r>
          </a:p>
          <a:p>
            <a:pPr marL="744538" lvl="1" indent="-287338" eaLnBrk="1" hangingPunct="1"/>
            <a:r>
              <a:rPr lang="en-US" altLang="en-US" dirty="0">
                <a:solidFill>
                  <a:schemeClr val="tx1"/>
                </a:solidFill>
              </a:rPr>
              <a:t>Multi-sectoral cooperation is essential between the human, animal and agricultural sides</a:t>
            </a:r>
          </a:p>
          <a:p>
            <a:pPr marL="744538" lvl="1" indent="-287338" eaLnBrk="1" hangingPunct="1"/>
            <a:endParaRPr lang="en-US" altLang="en-US" dirty="0">
              <a:solidFill>
                <a:schemeClr val="tx1"/>
              </a:solidFill>
            </a:endParaRPr>
          </a:p>
          <a:p>
            <a:pPr marL="0" indent="0" eaLnBrk="1" hangingPunct="1">
              <a:buNone/>
            </a:pPr>
            <a:r>
              <a:rPr lang="en-US" altLang="en-US" dirty="0">
                <a:solidFill>
                  <a:schemeClr val="tx1"/>
                </a:solidFill>
              </a:rPr>
              <a:t>Infection control</a:t>
            </a:r>
          </a:p>
          <a:p>
            <a:pPr marL="744538" lvl="1" indent="-287338" eaLnBrk="1" hangingPunct="1"/>
            <a:r>
              <a:rPr lang="en-US" altLang="en-US" dirty="0">
                <a:solidFill>
                  <a:schemeClr val="tx1"/>
                </a:solidFill>
              </a:rPr>
              <a:t>Isolation of suspected/probable and confirmed cases</a:t>
            </a:r>
          </a:p>
          <a:p>
            <a:pPr marL="744538" lvl="1" indent="-287338" eaLnBrk="1" hangingPunct="1"/>
            <a:r>
              <a:rPr lang="en-US" altLang="en-US" dirty="0">
                <a:solidFill>
                  <a:schemeClr val="tx1"/>
                </a:solidFill>
              </a:rPr>
              <a:t>PPE, infection control precautions</a:t>
            </a:r>
          </a:p>
          <a:p>
            <a:pPr marL="744538" lvl="1" indent="-287338" eaLnBrk="1" hangingPunct="1"/>
            <a:endParaRPr lang="en-US" altLang="en-US" dirty="0">
              <a:solidFill>
                <a:schemeClr val="tx1"/>
              </a:solidFill>
            </a:endParaRPr>
          </a:p>
          <a:p>
            <a:pPr marL="0" indent="0">
              <a:buNone/>
            </a:pPr>
            <a:r>
              <a:rPr lang="en-US" altLang="en-US" dirty="0">
                <a:solidFill>
                  <a:schemeClr val="tx1"/>
                </a:solidFill>
              </a:rPr>
              <a:t>Treatment of ill patients</a:t>
            </a:r>
          </a:p>
          <a:p>
            <a:pPr marL="0" indent="0">
              <a:buNone/>
            </a:pPr>
            <a:endParaRPr lang="en-US" altLang="en-US" dirty="0">
              <a:solidFill>
                <a:schemeClr val="tx1"/>
              </a:solidFill>
            </a:endParaRPr>
          </a:p>
          <a:p>
            <a:pPr marL="0" indent="0">
              <a:buNone/>
            </a:pPr>
            <a:r>
              <a:rPr lang="en-US" altLang="en-US" dirty="0">
                <a:solidFill>
                  <a:schemeClr val="tx1"/>
                </a:solidFill>
              </a:rPr>
              <a:t>Contact tracing &amp; contact surveillance</a:t>
            </a:r>
          </a:p>
          <a:p>
            <a:pPr marL="744538" lvl="1" indent="-287338"/>
            <a:r>
              <a:rPr lang="en-US" altLang="en-US" dirty="0">
                <a:solidFill>
                  <a:schemeClr val="tx1"/>
                </a:solidFill>
              </a:rPr>
              <a:t>Voluntary quarantine of well contacts if human to human transmission is occurring</a:t>
            </a:r>
          </a:p>
          <a:p>
            <a:pPr marL="744538" lvl="1" indent="-287338"/>
            <a:r>
              <a:rPr lang="en-US" altLang="en-US" dirty="0">
                <a:solidFill>
                  <a:schemeClr val="tx1"/>
                </a:solidFill>
              </a:rPr>
              <a:t>Possible quarantine of farm, etc. if animal transmission is occurring</a:t>
            </a:r>
          </a:p>
          <a:p>
            <a:pPr marL="744538" lvl="1" indent="-287338"/>
            <a:endParaRPr lang="en-US" altLang="en-US" dirty="0">
              <a:solidFill>
                <a:schemeClr val="tx1"/>
              </a:solidFill>
            </a:endParaRPr>
          </a:p>
          <a:p>
            <a:pPr marL="0" indent="0">
              <a:buNone/>
            </a:pPr>
            <a:r>
              <a:rPr lang="en-US" altLang="en-US" dirty="0">
                <a:solidFill>
                  <a:schemeClr val="tx1"/>
                </a:solidFill>
              </a:rPr>
              <a:t>Enhanced (active) surveillance and case finding</a:t>
            </a:r>
          </a:p>
          <a:p>
            <a:pPr marL="590550" indent="-533400"/>
            <a:endParaRPr lang="en-US" altLang="en-US" dirty="0">
              <a:solidFill>
                <a:schemeClr val="tx1"/>
              </a:solidFill>
            </a:endParaRPr>
          </a:p>
        </p:txBody>
      </p:sp>
    </p:spTree>
    <p:extLst>
      <p:ext uri="{BB962C8B-B14F-4D97-AF65-F5344CB8AC3E}">
        <p14:creationId xmlns:p14="http://schemas.microsoft.com/office/powerpoint/2010/main" val="3454876344"/>
      </p:ext>
    </p:extLst>
  </p:cSld>
  <p:clrMapOvr>
    <a:masterClrMapping/>
  </p:clrMapOvr>
  <p:transition>
    <p:fade/>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383" y="-282406"/>
            <a:ext cx="8229600" cy="792162"/>
          </a:xfrm>
        </p:spPr>
        <p:txBody>
          <a:bodyPr/>
          <a:lstStyle/>
          <a:p>
            <a:r>
              <a:rPr lang="en-US" dirty="0">
                <a:solidFill>
                  <a:schemeClr val="tx2"/>
                </a:solidFill>
              </a:rPr>
              <a:t>Communicate Findings from the Investigation</a:t>
            </a:r>
          </a:p>
        </p:txBody>
      </p:sp>
      <p:sp>
        <p:nvSpPr>
          <p:cNvPr id="3" name="Content Placeholder 2"/>
          <p:cNvSpPr>
            <a:spLocks noGrp="1"/>
          </p:cNvSpPr>
          <p:nvPr>
            <p:ph idx="1"/>
          </p:nvPr>
        </p:nvSpPr>
        <p:spPr>
          <a:xfrm>
            <a:off x="441628" y="1143000"/>
            <a:ext cx="8555417" cy="5110843"/>
          </a:xfrm>
        </p:spPr>
        <p:txBody>
          <a:bodyPr>
            <a:normAutofit fontScale="92500" lnSpcReduction="10000"/>
          </a:bodyPr>
          <a:lstStyle/>
          <a:p>
            <a:pPr marL="0" indent="0">
              <a:buNone/>
            </a:pPr>
            <a:r>
              <a:rPr lang="en-US" dirty="0">
                <a:solidFill>
                  <a:schemeClr val="tx1"/>
                </a:solidFill>
              </a:rPr>
              <a:t>Share findings with key stakeholders</a:t>
            </a:r>
          </a:p>
          <a:p>
            <a:pPr marL="0" indent="0">
              <a:buNone/>
            </a:pPr>
            <a:endParaRPr lang="en-US" dirty="0">
              <a:solidFill>
                <a:schemeClr val="tx1"/>
              </a:solidFill>
            </a:endParaRPr>
          </a:p>
          <a:p>
            <a:pPr marL="0" indent="0">
              <a:buNone/>
            </a:pPr>
            <a:r>
              <a:rPr lang="en-US" dirty="0">
                <a:solidFill>
                  <a:schemeClr val="tx1"/>
                </a:solidFill>
              </a:rPr>
              <a:t>Oral briefing for local human health authorities, veterinary authorities and agricultural/environmental authorities</a:t>
            </a:r>
          </a:p>
          <a:p>
            <a:pPr lvl="1"/>
            <a:r>
              <a:rPr lang="en-US" dirty="0">
                <a:solidFill>
                  <a:schemeClr val="tx1"/>
                </a:solidFill>
              </a:rPr>
              <a:t>Key objectives of the investigation</a:t>
            </a:r>
          </a:p>
          <a:p>
            <a:pPr lvl="1"/>
            <a:r>
              <a:rPr lang="en-US" dirty="0">
                <a:solidFill>
                  <a:schemeClr val="tx1"/>
                </a:solidFill>
              </a:rPr>
              <a:t>Key findings </a:t>
            </a:r>
          </a:p>
          <a:p>
            <a:pPr lvl="1"/>
            <a:r>
              <a:rPr lang="en-US" dirty="0">
                <a:solidFill>
                  <a:schemeClr val="tx1"/>
                </a:solidFill>
              </a:rPr>
              <a:t>Prevention and control measures implemented</a:t>
            </a:r>
          </a:p>
          <a:p>
            <a:pPr lvl="1"/>
            <a:r>
              <a:rPr lang="en-US" dirty="0">
                <a:solidFill>
                  <a:schemeClr val="tx1"/>
                </a:solidFill>
              </a:rPr>
              <a:t>Thank everyone involved in the investigation</a:t>
            </a:r>
          </a:p>
          <a:p>
            <a:pPr lvl="1"/>
            <a:endParaRPr lang="en-US" dirty="0">
              <a:solidFill>
                <a:schemeClr val="tx1"/>
              </a:solidFill>
            </a:endParaRPr>
          </a:p>
          <a:p>
            <a:pPr marL="0" indent="0">
              <a:buNone/>
            </a:pPr>
            <a:r>
              <a:rPr lang="en-US" dirty="0">
                <a:solidFill>
                  <a:schemeClr val="tx1"/>
                </a:solidFill>
              </a:rPr>
              <a:t>Written report of investigation</a:t>
            </a:r>
          </a:p>
          <a:p>
            <a:pPr lvl="1"/>
            <a:r>
              <a:rPr lang="en-US" dirty="0">
                <a:solidFill>
                  <a:schemeClr val="tx1"/>
                </a:solidFill>
              </a:rPr>
              <a:t>Should follow a scientific paper format (e.g., introduction, outbreak summary, methods, results, discussion, lessons learned, recommendations, acknowledgments, and additional supporting documentation)</a:t>
            </a:r>
          </a:p>
          <a:p>
            <a:pPr lvl="1"/>
            <a:r>
              <a:rPr lang="en-US" dirty="0">
                <a:solidFill>
                  <a:schemeClr val="tx1"/>
                </a:solidFill>
              </a:rPr>
              <a:t>Should involve authors from all sectors (human, animal, agricultural/environmental)</a:t>
            </a:r>
          </a:p>
        </p:txBody>
      </p:sp>
    </p:spTree>
    <p:extLst>
      <p:ext uri="{BB962C8B-B14F-4D97-AF65-F5344CB8AC3E}">
        <p14:creationId xmlns:p14="http://schemas.microsoft.com/office/powerpoint/2010/main" val="29727572"/>
      </p:ext>
    </p:extLst>
  </p:cSld>
  <p:clrMapOvr>
    <a:masterClrMapping/>
  </p:clrMapOvr>
  <p:transition>
    <p:fade/>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457200" y="-282405"/>
            <a:ext cx="8229600" cy="792162"/>
          </a:xfrm>
        </p:spPr>
        <p:txBody>
          <a:bodyPr/>
          <a:lstStyle/>
          <a:p>
            <a:pPr eaLnBrk="1" hangingPunct="1"/>
            <a:r>
              <a:rPr lang="en-US" altLang="en-US" dirty="0">
                <a:solidFill>
                  <a:schemeClr val="tx2"/>
                </a:solidFill>
              </a:rPr>
              <a:t>Multiple Levels of Communication</a:t>
            </a:r>
          </a:p>
        </p:txBody>
      </p:sp>
      <p:sp>
        <p:nvSpPr>
          <p:cNvPr id="88067" name="Rectangle 3"/>
          <p:cNvSpPr>
            <a:spLocks noGrp="1" noChangeArrowheads="1"/>
          </p:cNvSpPr>
          <p:nvPr>
            <p:ph idx="1"/>
          </p:nvPr>
        </p:nvSpPr>
        <p:spPr>
          <a:xfrm>
            <a:off x="293914" y="653140"/>
            <a:ext cx="8523515" cy="5976257"/>
          </a:xfrm>
        </p:spPr>
        <p:txBody>
          <a:bodyPr>
            <a:normAutofit fontScale="32500" lnSpcReduction="20000"/>
          </a:bodyPr>
          <a:lstStyle/>
          <a:p>
            <a:pPr marL="0" indent="0" eaLnBrk="1" hangingPunct="1">
              <a:lnSpc>
                <a:spcPct val="120000"/>
              </a:lnSpc>
              <a:spcAft>
                <a:spcPct val="40000"/>
              </a:spcAft>
              <a:buNone/>
            </a:pPr>
            <a:r>
              <a:rPr lang="en-US" altLang="en-US" sz="7200" dirty="0">
                <a:solidFill>
                  <a:srgbClr val="0070C0"/>
                </a:solidFill>
              </a:rPr>
              <a:t>Local level: </a:t>
            </a:r>
            <a:r>
              <a:rPr lang="en-US" altLang="en-US" sz="7200" b="0" dirty="0">
                <a:solidFill>
                  <a:schemeClr val="tx1"/>
                </a:solidFill>
              </a:rPr>
              <a:t>Who is responsible for submitting novel virus case reports for humans and for animals? When should this be done?</a:t>
            </a:r>
            <a:endParaRPr lang="en-US" altLang="en-US" sz="7200" dirty="0">
              <a:solidFill>
                <a:schemeClr val="tx1"/>
              </a:solidFill>
            </a:endParaRPr>
          </a:p>
          <a:p>
            <a:pPr marL="0" indent="0" eaLnBrk="1" hangingPunct="1">
              <a:lnSpc>
                <a:spcPct val="120000"/>
              </a:lnSpc>
              <a:spcAft>
                <a:spcPct val="40000"/>
              </a:spcAft>
              <a:buNone/>
            </a:pPr>
            <a:r>
              <a:rPr lang="en-US" altLang="en-US" sz="7200" dirty="0">
                <a:solidFill>
                  <a:srgbClr val="0070C0"/>
                </a:solidFill>
              </a:rPr>
              <a:t>National level: </a:t>
            </a:r>
            <a:r>
              <a:rPr lang="en-US" altLang="en-US" sz="7200" b="0" dirty="0">
                <a:solidFill>
                  <a:schemeClr val="tx1"/>
                </a:solidFill>
              </a:rPr>
              <a:t>Who needs to be updated on the investigation and receive the final number of novel virus cases? Who is responsible for assuring that this occurs?</a:t>
            </a:r>
            <a:endParaRPr lang="en-US" altLang="en-US" sz="7200" dirty="0">
              <a:solidFill>
                <a:schemeClr val="tx1"/>
              </a:solidFill>
            </a:endParaRPr>
          </a:p>
          <a:p>
            <a:pPr marL="0" indent="0">
              <a:lnSpc>
                <a:spcPct val="120000"/>
              </a:lnSpc>
              <a:spcAft>
                <a:spcPct val="40000"/>
              </a:spcAft>
              <a:buNone/>
            </a:pPr>
            <a:r>
              <a:rPr lang="en-US" altLang="en-US" sz="7200" dirty="0">
                <a:solidFill>
                  <a:srgbClr val="0070C0"/>
                </a:solidFill>
              </a:rPr>
              <a:t>International level: </a:t>
            </a:r>
            <a:r>
              <a:rPr lang="en-US" altLang="en-US" sz="7200" b="0" dirty="0">
                <a:solidFill>
                  <a:schemeClr val="tx1"/>
                </a:solidFill>
              </a:rPr>
              <a:t>WHO should be notified immediately when there is a probable or confirmed case of novel influenza virus infection. The WHO IHR National Focal Point should be responsible for notifying WHO. </a:t>
            </a:r>
            <a:r>
              <a:rPr lang="en-US" sz="7200" b="0" dirty="0">
                <a:solidFill>
                  <a:schemeClr val="tx1"/>
                </a:solidFill>
              </a:rPr>
              <a:t>Avian infections with highly pathogenic avian influenza viruses and all H5 and H7 subtypes (H5 or H7 low pathogenic or high pathogenic)  are required to be reported to the OIE.</a:t>
            </a:r>
          </a:p>
          <a:p>
            <a:pPr marL="0" indent="0" eaLnBrk="1" hangingPunct="1">
              <a:lnSpc>
                <a:spcPct val="120000"/>
              </a:lnSpc>
              <a:spcAft>
                <a:spcPct val="40000"/>
              </a:spcAft>
              <a:buNone/>
            </a:pPr>
            <a:r>
              <a:rPr lang="en-US" altLang="en-US" sz="7200" dirty="0">
                <a:solidFill>
                  <a:srgbClr val="0070C0"/>
                </a:solidFill>
              </a:rPr>
              <a:t>Multi-sectoral:  </a:t>
            </a:r>
            <a:r>
              <a:rPr lang="en-US" altLang="en-US" sz="7200" b="0" dirty="0">
                <a:solidFill>
                  <a:schemeClr val="tx1"/>
                </a:solidFill>
              </a:rPr>
              <a:t>Who is responsible for making sure authorities from all sectors are notified about cases?</a:t>
            </a:r>
          </a:p>
          <a:p>
            <a:pPr eaLnBrk="1" hangingPunct="1">
              <a:lnSpc>
                <a:spcPct val="90000"/>
              </a:lnSpc>
            </a:pPr>
            <a:endParaRPr lang="en-US" altLang="en-US" dirty="0">
              <a:solidFill>
                <a:schemeClr val="tx1"/>
              </a:solidFill>
            </a:endParaRPr>
          </a:p>
        </p:txBody>
      </p:sp>
    </p:spTree>
    <p:extLst>
      <p:ext uri="{BB962C8B-B14F-4D97-AF65-F5344CB8AC3E}">
        <p14:creationId xmlns:p14="http://schemas.microsoft.com/office/powerpoint/2010/main" val="976563160"/>
      </p:ext>
    </p:extLst>
  </p:cSld>
  <p:clrMapOvr>
    <a:masterClrMapping/>
  </p:clrMapOvr>
  <p:transition>
    <p:fade/>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Discussion Questions</a:t>
            </a:r>
          </a:p>
        </p:txBody>
      </p:sp>
      <p:sp>
        <p:nvSpPr>
          <p:cNvPr id="3" name="Content Placeholder 2"/>
          <p:cNvSpPr>
            <a:spLocks noGrp="1"/>
          </p:cNvSpPr>
          <p:nvPr>
            <p:ph idx="1"/>
          </p:nvPr>
        </p:nvSpPr>
        <p:spPr>
          <a:xfrm>
            <a:off x="467806" y="1675528"/>
            <a:ext cx="8229600" cy="4525963"/>
          </a:xfrm>
        </p:spPr>
        <p:txBody>
          <a:bodyPr>
            <a:normAutofit/>
          </a:bodyPr>
          <a:lstStyle/>
          <a:p>
            <a:r>
              <a:rPr lang="en-US" dirty="0"/>
              <a:t>In your location/country, are all levels of communication being covered?</a:t>
            </a:r>
          </a:p>
          <a:p>
            <a:pPr lvl="1"/>
            <a:r>
              <a:rPr lang="en-US" dirty="0"/>
              <a:t>Local, national, international, multi-sectoral</a:t>
            </a:r>
          </a:p>
          <a:p>
            <a:endParaRPr lang="en-US" dirty="0"/>
          </a:p>
          <a:p>
            <a:r>
              <a:rPr lang="en-US" dirty="0"/>
              <a:t>If not, which levels are not being covered?  What would be needed to provide training and a plan to implement reporting at all levels?</a:t>
            </a:r>
          </a:p>
          <a:p>
            <a:endParaRPr lang="en-US" dirty="0"/>
          </a:p>
        </p:txBody>
      </p:sp>
      <p:pic>
        <p:nvPicPr>
          <p:cNvPr id="9" name="Picture 8"/>
          <p:cNvPicPr>
            <a:picLocks noChangeAspect="1"/>
          </p:cNvPicPr>
          <p:nvPr/>
        </p:nvPicPr>
        <p:blipFill>
          <a:blip r:embed="rId3"/>
          <a:stretch>
            <a:fillRect/>
          </a:stretch>
        </p:blipFill>
        <p:spPr>
          <a:xfrm>
            <a:off x="84804" y="483753"/>
            <a:ext cx="2422422" cy="1156862"/>
          </a:xfrm>
          <a:prstGeom prst="rect">
            <a:avLst/>
          </a:prstGeom>
        </p:spPr>
      </p:pic>
    </p:spTree>
    <p:extLst>
      <p:ext uri="{BB962C8B-B14F-4D97-AF65-F5344CB8AC3E}">
        <p14:creationId xmlns:p14="http://schemas.microsoft.com/office/powerpoint/2010/main" val="154898871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457200" y="-292915"/>
            <a:ext cx="8229600" cy="792162"/>
          </a:xfrm>
        </p:spPr>
        <p:txBody>
          <a:bodyPr/>
          <a:lstStyle/>
          <a:p>
            <a:pPr eaLnBrk="1" hangingPunct="1"/>
            <a:r>
              <a:rPr lang="en-US" altLang="en-US" dirty="0">
                <a:solidFill>
                  <a:schemeClr val="tx2"/>
                </a:solidFill>
              </a:rPr>
              <a:t>Why Communicate the Findings?</a:t>
            </a:r>
          </a:p>
        </p:txBody>
      </p:sp>
      <p:sp>
        <p:nvSpPr>
          <p:cNvPr id="92163" name="Rectangle 3"/>
          <p:cNvSpPr>
            <a:spLocks noGrp="1" noChangeArrowheads="1"/>
          </p:cNvSpPr>
          <p:nvPr>
            <p:ph idx="1"/>
          </p:nvPr>
        </p:nvSpPr>
        <p:spPr>
          <a:xfrm>
            <a:off x="457200" y="1143000"/>
            <a:ext cx="8229600" cy="5383924"/>
          </a:xfrm>
        </p:spPr>
        <p:txBody>
          <a:bodyPr>
            <a:normAutofit fontScale="92500" lnSpcReduction="10000"/>
          </a:bodyPr>
          <a:lstStyle/>
          <a:p>
            <a:pPr marL="0" indent="0" eaLnBrk="1" hangingPunct="1">
              <a:lnSpc>
                <a:spcPct val="90000"/>
              </a:lnSpc>
              <a:buNone/>
            </a:pPr>
            <a:r>
              <a:rPr lang="en-US" altLang="en-US" dirty="0">
                <a:solidFill>
                  <a:schemeClr val="tx1"/>
                </a:solidFill>
              </a:rPr>
              <a:t>A document for action</a:t>
            </a:r>
          </a:p>
          <a:p>
            <a:pPr marL="744538" lvl="1" indent="-287338" eaLnBrk="1" hangingPunct="1">
              <a:lnSpc>
                <a:spcPct val="90000"/>
              </a:lnSpc>
            </a:pPr>
            <a:r>
              <a:rPr lang="en-US" altLang="en-US" dirty="0">
                <a:solidFill>
                  <a:schemeClr val="tx1"/>
                </a:solidFill>
              </a:rPr>
              <a:t>Control and prevention measures</a:t>
            </a:r>
          </a:p>
          <a:p>
            <a:pPr marL="744538" lvl="1" indent="-287338" eaLnBrk="1" hangingPunct="1">
              <a:lnSpc>
                <a:spcPct val="90000"/>
              </a:lnSpc>
            </a:pPr>
            <a:endParaRPr lang="en-US" altLang="en-US" dirty="0">
              <a:solidFill>
                <a:schemeClr val="tx1"/>
              </a:solidFill>
            </a:endParaRPr>
          </a:p>
          <a:p>
            <a:pPr marL="0" indent="0" eaLnBrk="1" hangingPunct="1">
              <a:lnSpc>
                <a:spcPct val="90000"/>
              </a:lnSpc>
              <a:buNone/>
            </a:pPr>
            <a:r>
              <a:rPr lang="en-US" altLang="en-US" dirty="0">
                <a:solidFill>
                  <a:schemeClr val="tx1"/>
                </a:solidFill>
              </a:rPr>
              <a:t>To share new insights</a:t>
            </a:r>
          </a:p>
          <a:p>
            <a:pPr marL="0" indent="0" eaLnBrk="1" hangingPunct="1">
              <a:lnSpc>
                <a:spcPct val="90000"/>
              </a:lnSpc>
              <a:buNone/>
            </a:pPr>
            <a:endParaRPr lang="en-US" altLang="en-US" dirty="0">
              <a:solidFill>
                <a:schemeClr val="tx1"/>
              </a:solidFill>
            </a:endParaRPr>
          </a:p>
          <a:p>
            <a:pPr marL="0" indent="0" eaLnBrk="1" hangingPunct="1">
              <a:lnSpc>
                <a:spcPct val="90000"/>
              </a:lnSpc>
              <a:buNone/>
            </a:pPr>
            <a:r>
              <a:rPr lang="en-US" altLang="en-US" dirty="0">
                <a:solidFill>
                  <a:schemeClr val="tx1"/>
                </a:solidFill>
              </a:rPr>
              <a:t>To obtain national and international resources</a:t>
            </a:r>
          </a:p>
          <a:p>
            <a:pPr marL="0" indent="0" eaLnBrk="1" hangingPunct="1">
              <a:lnSpc>
                <a:spcPct val="90000"/>
              </a:lnSpc>
              <a:buNone/>
            </a:pPr>
            <a:endParaRPr lang="en-US" altLang="en-US" dirty="0">
              <a:solidFill>
                <a:schemeClr val="tx1"/>
              </a:solidFill>
            </a:endParaRPr>
          </a:p>
          <a:p>
            <a:pPr marL="0" indent="0" eaLnBrk="1" hangingPunct="1">
              <a:lnSpc>
                <a:spcPct val="90000"/>
              </a:lnSpc>
              <a:buNone/>
            </a:pPr>
            <a:r>
              <a:rPr lang="en-US" altLang="en-US" dirty="0">
                <a:solidFill>
                  <a:schemeClr val="tx1"/>
                </a:solidFill>
              </a:rPr>
              <a:t>Documents the investigation</a:t>
            </a:r>
          </a:p>
          <a:p>
            <a:pPr marL="0" indent="0" eaLnBrk="1" hangingPunct="1">
              <a:lnSpc>
                <a:spcPct val="90000"/>
              </a:lnSpc>
              <a:buNone/>
            </a:pPr>
            <a:endParaRPr lang="en-US" altLang="en-US" dirty="0">
              <a:solidFill>
                <a:schemeClr val="tx1"/>
              </a:solidFill>
            </a:endParaRPr>
          </a:p>
          <a:p>
            <a:pPr marL="0" indent="0" eaLnBrk="1" hangingPunct="1">
              <a:lnSpc>
                <a:spcPct val="90000"/>
              </a:lnSpc>
              <a:buNone/>
            </a:pPr>
            <a:r>
              <a:rPr lang="en-US" altLang="en-US" dirty="0">
                <a:solidFill>
                  <a:schemeClr val="tx1"/>
                </a:solidFill>
              </a:rPr>
              <a:t>To assist other districts or countries with investigation</a:t>
            </a:r>
          </a:p>
          <a:p>
            <a:pPr marL="0" indent="0" eaLnBrk="1" hangingPunct="1">
              <a:lnSpc>
                <a:spcPct val="90000"/>
              </a:lnSpc>
              <a:buNone/>
            </a:pPr>
            <a:endParaRPr lang="en-US" altLang="en-US" dirty="0">
              <a:solidFill>
                <a:schemeClr val="tx1"/>
              </a:solidFill>
            </a:endParaRPr>
          </a:p>
          <a:p>
            <a:pPr marL="0" indent="0" eaLnBrk="1" hangingPunct="1">
              <a:lnSpc>
                <a:spcPct val="90000"/>
              </a:lnSpc>
              <a:buNone/>
            </a:pPr>
            <a:r>
              <a:rPr lang="en-US" altLang="en-US" dirty="0">
                <a:solidFill>
                  <a:schemeClr val="tx1"/>
                </a:solidFill>
              </a:rPr>
              <a:t>Inform the public</a:t>
            </a:r>
          </a:p>
          <a:p>
            <a:pPr marL="0" indent="0" eaLnBrk="1" hangingPunct="1">
              <a:lnSpc>
                <a:spcPct val="90000"/>
              </a:lnSpc>
              <a:buNone/>
            </a:pPr>
            <a:endParaRPr lang="en-US" altLang="en-US" dirty="0">
              <a:solidFill>
                <a:schemeClr val="tx1"/>
              </a:solidFill>
            </a:endParaRPr>
          </a:p>
          <a:p>
            <a:pPr marL="0" indent="0" eaLnBrk="1" hangingPunct="1">
              <a:lnSpc>
                <a:spcPct val="90000"/>
              </a:lnSpc>
              <a:buNone/>
            </a:pPr>
            <a:r>
              <a:rPr lang="en-US" altLang="en-US" dirty="0">
                <a:solidFill>
                  <a:schemeClr val="tx1"/>
                </a:solidFill>
              </a:rPr>
              <a:t>Keep all sectors informed</a:t>
            </a:r>
          </a:p>
          <a:p>
            <a:pPr marL="0" indent="0" eaLnBrk="1" hangingPunct="1">
              <a:lnSpc>
                <a:spcPct val="90000"/>
              </a:lnSpc>
              <a:buNone/>
            </a:pPr>
            <a:endParaRPr lang="en-US" altLang="en-US" dirty="0">
              <a:solidFill>
                <a:schemeClr val="tx1"/>
              </a:solidFill>
            </a:endParaRPr>
          </a:p>
          <a:p>
            <a:pPr marL="0" indent="0" eaLnBrk="1" hangingPunct="1">
              <a:lnSpc>
                <a:spcPct val="90000"/>
              </a:lnSpc>
              <a:buNone/>
            </a:pPr>
            <a:r>
              <a:rPr lang="en-US" altLang="en-US" dirty="0">
                <a:solidFill>
                  <a:schemeClr val="tx1"/>
                </a:solidFill>
              </a:rPr>
              <a:t>Help prevent future outbreaks</a:t>
            </a:r>
          </a:p>
        </p:txBody>
      </p:sp>
    </p:spTree>
    <p:extLst>
      <p:ext uri="{BB962C8B-B14F-4D97-AF65-F5344CB8AC3E}">
        <p14:creationId xmlns:p14="http://schemas.microsoft.com/office/powerpoint/2010/main" val="3392466817"/>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99789"/>
            <a:ext cx="8229600" cy="792162"/>
          </a:xfrm>
        </p:spPr>
        <p:txBody>
          <a:bodyPr/>
          <a:lstStyle/>
          <a:p>
            <a:r>
              <a:rPr lang="en-US" dirty="0">
                <a:solidFill>
                  <a:schemeClr val="bg2"/>
                </a:solidFill>
              </a:rPr>
              <a:t>Steps of an Outbreak Investigation</a:t>
            </a:r>
          </a:p>
        </p:txBody>
      </p:sp>
      <p:sp>
        <p:nvSpPr>
          <p:cNvPr id="5" name="Content Placeholder 4"/>
          <p:cNvSpPr>
            <a:spLocks noGrp="1"/>
          </p:cNvSpPr>
          <p:nvPr>
            <p:ph idx="1"/>
          </p:nvPr>
        </p:nvSpPr>
        <p:spPr/>
        <p:txBody>
          <a:bodyPr>
            <a:normAutofit lnSpcReduction="10000"/>
          </a:bodyPr>
          <a:lstStyle/>
          <a:p>
            <a:r>
              <a:rPr lang="en-US" sz="2600" b="0" dirty="0">
                <a:solidFill>
                  <a:schemeClr val="tx1"/>
                </a:solidFill>
              </a:rPr>
              <a:t>Prepare for field work </a:t>
            </a:r>
          </a:p>
          <a:p>
            <a:r>
              <a:rPr lang="en-US" sz="2600" b="0" dirty="0">
                <a:solidFill>
                  <a:schemeClr val="tx1"/>
                </a:solidFill>
              </a:rPr>
              <a:t>Evaluate existence of an outbreak</a:t>
            </a:r>
          </a:p>
          <a:p>
            <a:r>
              <a:rPr lang="en-US" sz="2600" b="0" dirty="0">
                <a:solidFill>
                  <a:schemeClr val="tx1"/>
                </a:solidFill>
              </a:rPr>
              <a:t>Determine the diagnosis</a:t>
            </a:r>
          </a:p>
          <a:p>
            <a:r>
              <a:rPr lang="en-US" sz="2600" b="0" dirty="0">
                <a:solidFill>
                  <a:schemeClr val="tx1"/>
                </a:solidFill>
              </a:rPr>
              <a:t>Identify and investigate cases</a:t>
            </a:r>
            <a:endParaRPr lang="en-US" sz="2600" b="0" dirty="0">
              <a:solidFill>
                <a:srgbClr val="FF0000"/>
              </a:solidFill>
            </a:endParaRPr>
          </a:p>
          <a:p>
            <a:r>
              <a:rPr lang="en-US" sz="2600" b="0" dirty="0">
                <a:solidFill>
                  <a:schemeClr val="tx1"/>
                </a:solidFill>
              </a:rPr>
              <a:t>Describe the data</a:t>
            </a:r>
          </a:p>
          <a:p>
            <a:r>
              <a:rPr lang="en-US" sz="2600" b="0" dirty="0">
                <a:solidFill>
                  <a:schemeClr val="tx1"/>
                </a:solidFill>
              </a:rPr>
              <a:t>Develop hypotheses</a:t>
            </a:r>
          </a:p>
          <a:p>
            <a:r>
              <a:rPr lang="en-US" sz="2600" b="0" dirty="0">
                <a:solidFill>
                  <a:schemeClr val="tx1"/>
                </a:solidFill>
              </a:rPr>
              <a:t>Evaluate hypotheses</a:t>
            </a:r>
          </a:p>
          <a:p>
            <a:r>
              <a:rPr lang="en-US" sz="2600" b="0" dirty="0">
                <a:solidFill>
                  <a:schemeClr val="tx1"/>
                </a:solidFill>
              </a:rPr>
              <a:t>Refine hypotheses and conduct additional studies</a:t>
            </a:r>
          </a:p>
          <a:p>
            <a:r>
              <a:rPr lang="en-US" sz="2600" b="0" dirty="0">
                <a:solidFill>
                  <a:schemeClr val="tx1"/>
                </a:solidFill>
              </a:rPr>
              <a:t>Implement control and prevention measures</a:t>
            </a:r>
          </a:p>
          <a:p>
            <a:r>
              <a:rPr lang="en-US" sz="2600" b="0" dirty="0">
                <a:solidFill>
                  <a:schemeClr val="tx1"/>
                </a:solidFill>
              </a:rPr>
              <a:t>Communicate findings</a:t>
            </a:r>
          </a:p>
          <a:p>
            <a:endParaRPr lang="en-US" dirty="0">
              <a:solidFill>
                <a:schemeClr val="tx1"/>
              </a:solidFill>
            </a:endParaRPr>
          </a:p>
        </p:txBody>
      </p:sp>
      <p:sp>
        <p:nvSpPr>
          <p:cNvPr id="6" name="Text Placeholder 5"/>
          <p:cNvSpPr>
            <a:spLocks noGrp="1"/>
          </p:cNvSpPr>
          <p:nvPr>
            <p:ph type="body" sz="quarter" idx="10"/>
          </p:nvPr>
        </p:nvSpPr>
        <p:spPr/>
        <p:txBody>
          <a:bodyPr/>
          <a:lstStyle/>
          <a:p>
            <a:r>
              <a:rPr lang="en-US" dirty="0"/>
              <a:t>http://www.cdc.gov/excite/classroom/outbreak/steps.htm</a:t>
            </a:r>
          </a:p>
        </p:txBody>
      </p:sp>
    </p:spTree>
    <p:extLst>
      <p:ext uri="{BB962C8B-B14F-4D97-AF65-F5344CB8AC3E}">
        <p14:creationId xmlns:p14="http://schemas.microsoft.com/office/powerpoint/2010/main" val="225273875"/>
      </p:ext>
    </p:extLst>
  </p:cSld>
  <p:clrMapOvr>
    <a:masterClrMapping/>
  </p:clrMapOvr>
  <p:transition>
    <p:fade/>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173422" y="-282405"/>
            <a:ext cx="8229600" cy="792162"/>
          </a:xfrm>
        </p:spPr>
        <p:txBody>
          <a:bodyPr/>
          <a:lstStyle/>
          <a:p>
            <a:pPr eaLnBrk="1" hangingPunct="1"/>
            <a:r>
              <a:rPr lang="en-US" altLang="en-US" dirty="0">
                <a:solidFill>
                  <a:schemeClr val="tx2"/>
                </a:solidFill>
              </a:rPr>
              <a:t>Evaluate How the Investigation Went</a:t>
            </a:r>
          </a:p>
        </p:txBody>
      </p:sp>
      <p:sp>
        <p:nvSpPr>
          <p:cNvPr id="95235" name="Rectangle 3"/>
          <p:cNvSpPr>
            <a:spLocks noGrp="1" noChangeArrowheads="1"/>
          </p:cNvSpPr>
          <p:nvPr>
            <p:ph idx="1"/>
          </p:nvPr>
        </p:nvSpPr>
        <p:spPr/>
        <p:txBody>
          <a:bodyPr>
            <a:noAutofit/>
          </a:bodyPr>
          <a:lstStyle/>
          <a:p>
            <a:pPr marL="0" indent="0" eaLnBrk="1" hangingPunct="1">
              <a:buNone/>
            </a:pPr>
            <a:r>
              <a:rPr lang="en-US" altLang="en-US" dirty="0">
                <a:solidFill>
                  <a:schemeClr val="tx1"/>
                </a:solidFill>
              </a:rPr>
              <a:t>Summarize the events that occurred</a:t>
            </a:r>
          </a:p>
          <a:p>
            <a:pPr eaLnBrk="1" hangingPunct="1"/>
            <a:endParaRPr lang="en-US" altLang="en-US" dirty="0">
              <a:solidFill>
                <a:schemeClr val="tx1"/>
              </a:solidFill>
            </a:endParaRPr>
          </a:p>
          <a:p>
            <a:pPr marL="0" indent="0" eaLnBrk="1" hangingPunct="1">
              <a:buNone/>
            </a:pPr>
            <a:r>
              <a:rPr lang="en-US" altLang="en-US" dirty="0">
                <a:solidFill>
                  <a:schemeClr val="tx1"/>
                </a:solidFill>
              </a:rPr>
              <a:t>Evaluate</a:t>
            </a:r>
          </a:p>
          <a:p>
            <a:pPr lvl="1"/>
            <a:r>
              <a:rPr lang="en-US" altLang="en-US" dirty="0">
                <a:solidFill>
                  <a:schemeClr val="tx1"/>
                </a:solidFill>
              </a:rPr>
              <a:t>Timeliness of the response</a:t>
            </a:r>
          </a:p>
          <a:p>
            <a:pPr lvl="1"/>
            <a:r>
              <a:rPr lang="en-US" altLang="en-US" dirty="0">
                <a:solidFill>
                  <a:schemeClr val="tx1"/>
                </a:solidFill>
              </a:rPr>
              <a:t>Completeness of the investigation</a:t>
            </a:r>
          </a:p>
          <a:p>
            <a:pPr lvl="1"/>
            <a:r>
              <a:rPr lang="en-US" altLang="en-US" dirty="0">
                <a:solidFill>
                  <a:schemeClr val="tx1"/>
                </a:solidFill>
              </a:rPr>
              <a:t>Accuracy of the data</a:t>
            </a:r>
          </a:p>
          <a:p>
            <a:pPr lvl="1"/>
            <a:r>
              <a:rPr lang="en-US" altLang="en-US" dirty="0">
                <a:solidFill>
                  <a:schemeClr val="tx1"/>
                </a:solidFill>
              </a:rPr>
              <a:t>Inter-agency coordination even within a sector</a:t>
            </a:r>
          </a:p>
          <a:p>
            <a:pPr lvl="1"/>
            <a:r>
              <a:rPr lang="en-US" altLang="en-US" dirty="0">
                <a:solidFill>
                  <a:schemeClr val="tx1"/>
                </a:solidFill>
              </a:rPr>
              <a:t>Level of multi-sectoral involvement</a:t>
            </a:r>
          </a:p>
          <a:p>
            <a:pPr lvl="1"/>
            <a:endParaRPr lang="en-US" altLang="en-US" dirty="0">
              <a:solidFill>
                <a:schemeClr val="tx1"/>
              </a:solidFill>
            </a:endParaRPr>
          </a:p>
          <a:p>
            <a:pPr marL="0" indent="0" eaLnBrk="1" hangingPunct="1">
              <a:buNone/>
            </a:pPr>
            <a:r>
              <a:rPr lang="en-US" altLang="en-US" dirty="0">
                <a:solidFill>
                  <a:schemeClr val="tx1"/>
                </a:solidFill>
              </a:rPr>
              <a:t>Learn from experience</a:t>
            </a:r>
          </a:p>
          <a:p>
            <a:pPr lvl="1" eaLnBrk="1" hangingPunct="1"/>
            <a:r>
              <a:rPr lang="en-US" altLang="en-US" dirty="0">
                <a:solidFill>
                  <a:schemeClr val="tx1"/>
                </a:solidFill>
              </a:rPr>
              <a:t>Make recommendations for future investigations </a:t>
            </a:r>
          </a:p>
          <a:p>
            <a:pPr lvl="1" eaLnBrk="1" hangingPunct="1"/>
            <a:r>
              <a:rPr lang="en-US" altLang="en-US" dirty="0">
                <a:solidFill>
                  <a:schemeClr val="tx1"/>
                </a:solidFill>
              </a:rPr>
              <a:t>Take lessons from what worked well</a:t>
            </a:r>
          </a:p>
          <a:p>
            <a:pPr lvl="1" eaLnBrk="1" hangingPunct="1"/>
            <a:r>
              <a:rPr lang="en-US" altLang="en-US" dirty="0">
                <a:solidFill>
                  <a:schemeClr val="tx1"/>
                </a:solidFill>
              </a:rPr>
              <a:t>Take lessons from mistakes</a:t>
            </a:r>
          </a:p>
          <a:p>
            <a:pPr lvl="1" eaLnBrk="1" hangingPunct="1"/>
            <a:endParaRPr lang="en-US" altLang="en-US" sz="2400" dirty="0">
              <a:solidFill>
                <a:schemeClr val="tx1"/>
              </a:solidFill>
            </a:endParaRPr>
          </a:p>
          <a:p>
            <a:pPr lvl="1"/>
            <a:endParaRPr lang="en-US" altLang="en-US" dirty="0">
              <a:solidFill>
                <a:schemeClr val="tx1"/>
              </a:solidFill>
            </a:endParaRPr>
          </a:p>
        </p:txBody>
      </p:sp>
    </p:spTree>
    <p:extLst>
      <p:ext uri="{BB962C8B-B14F-4D97-AF65-F5344CB8AC3E}">
        <p14:creationId xmlns:p14="http://schemas.microsoft.com/office/powerpoint/2010/main" val="968937895"/>
      </p:ext>
    </p:extLst>
  </p:cSld>
  <p:clrMapOvr>
    <a:masterClrMapping/>
  </p:clrMapOvr>
  <p:transition>
    <p:fade/>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Discussion Question</a:t>
            </a:r>
          </a:p>
        </p:txBody>
      </p:sp>
      <p:sp>
        <p:nvSpPr>
          <p:cNvPr id="3" name="Content Placeholder 2"/>
          <p:cNvSpPr>
            <a:spLocks noGrp="1"/>
          </p:cNvSpPr>
          <p:nvPr>
            <p:ph idx="1"/>
          </p:nvPr>
        </p:nvSpPr>
        <p:spPr>
          <a:xfrm>
            <a:off x="467806" y="1675528"/>
            <a:ext cx="8229600" cy="4525963"/>
          </a:xfrm>
        </p:spPr>
        <p:txBody>
          <a:bodyPr>
            <a:normAutofit/>
          </a:bodyPr>
          <a:lstStyle/>
          <a:p>
            <a:endParaRPr lang="en-US" dirty="0">
              <a:solidFill>
                <a:srgbClr val="FF0000"/>
              </a:solidFill>
            </a:endParaRPr>
          </a:p>
          <a:p>
            <a:pPr marL="0" indent="0">
              <a:buNone/>
            </a:pPr>
            <a:r>
              <a:rPr lang="en-US" dirty="0"/>
              <a:t>What resources would you need in your country/location to procure additional needed supplies for case investigation?</a:t>
            </a:r>
          </a:p>
          <a:p>
            <a:endParaRPr lang="en-US" dirty="0"/>
          </a:p>
        </p:txBody>
      </p:sp>
      <p:pic>
        <p:nvPicPr>
          <p:cNvPr id="9" name="Picture 8"/>
          <p:cNvPicPr>
            <a:picLocks noChangeAspect="1"/>
          </p:cNvPicPr>
          <p:nvPr/>
        </p:nvPicPr>
        <p:blipFill>
          <a:blip r:embed="rId3"/>
          <a:stretch>
            <a:fillRect/>
          </a:stretch>
        </p:blipFill>
        <p:spPr>
          <a:xfrm>
            <a:off x="84804" y="483753"/>
            <a:ext cx="2422422" cy="1156862"/>
          </a:xfrm>
          <a:prstGeom prst="rect">
            <a:avLst/>
          </a:prstGeom>
        </p:spPr>
      </p:pic>
    </p:spTree>
    <p:extLst>
      <p:ext uri="{BB962C8B-B14F-4D97-AF65-F5344CB8AC3E}">
        <p14:creationId xmlns:p14="http://schemas.microsoft.com/office/powerpoint/2010/main" val="239496822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1385"/>
            <a:ext cx="8229600" cy="792162"/>
          </a:xfrm>
        </p:spPr>
        <p:txBody>
          <a:bodyPr/>
          <a:lstStyle/>
          <a:p>
            <a:r>
              <a:rPr lang="en-US" dirty="0">
                <a:solidFill>
                  <a:schemeClr val="tx2"/>
                </a:solidFill>
              </a:rPr>
              <a:t>Investigation Resources</a:t>
            </a:r>
          </a:p>
        </p:txBody>
      </p:sp>
      <p:sp>
        <p:nvSpPr>
          <p:cNvPr id="3" name="Content Placeholder 2"/>
          <p:cNvSpPr>
            <a:spLocks noGrp="1"/>
          </p:cNvSpPr>
          <p:nvPr>
            <p:ph idx="1"/>
          </p:nvPr>
        </p:nvSpPr>
        <p:spPr>
          <a:xfrm>
            <a:off x="457200" y="1143000"/>
            <a:ext cx="8229600" cy="5257800"/>
          </a:xfrm>
        </p:spPr>
        <p:txBody>
          <a:bodyPr>
            <a:normAutofit fontScale="85000" lnSpcReduction="20000"/>
          </a:bodyPr>
          <a:lstStyle/>
          <a:p>
            <a:pPr marL="0" indent="0">
              <a:buNone/>
            </a:pPr>
            <a:r>
              <a:rPr lang="en-US" dirty="0">
                <a:solidFill>
                  <a:schemeClr val="tx1"/>
                </a:solidFill>
              </a:rPr>
              <a:t>WHO guidelines for investigation of human cases of avian influenza A(H5N1)</a:t>
            </a:r>
          </a:p>
          <a:p>
            <a:pPr lvl="1"/>
            <a:r>
              <a:rPr lang="en-US" sz="2200" dirty="0">
                <a:solidFill>
                  <a:schemeClr val="tx1"/>
                </a:solidFill>
                <a:hlinkClick r:id="rId3"/>
              </a:rPr>
              <a:t>http://www.who.int/csr/resources/publications/influenza/WHO_CDS_EPR_GIP_2006_4/en/</a:t>
            </a:r>
            <a:endParaRPr lang="en-US" sz="2200" dirty="0">
              <a:solidFill>
                <a:schemeClr val="tx1"/>
              </a:solidFill>
            </a:endParaRPr>
          </a:p>
          <a:p>
            <a:pPr lvl="1"/>
            <a:endParaRPr lang="en-US" sz="2200" dirty="0">
              <a:solidFill>
                <a:schemeClr val="tx1"/>
              </a:solidFill>
            </a:endParaRPr>
          </a:p>
          <a:p>
            <a:pPr marL="0" indent="0">
              <a:buNone/>
            </a:pPr>
            <a:r>
              <a:rPr lang="en-US" sz="2600" dirty="0">
                <a:solidFill>
                  <a:schemeClr val="tx1"/>
                </a:solidFill>
              </a:rPr>
              <a:t>WHO case definitions for human infections with influenza A(H5N1) virus</a:t>
            </a:r>
          </a:p>
          <a:p>
            <a:pPr lvl="1"/>
            <a:r>
              <a:rPr lang="en-US" sz="2200" dirty="0">
                <a:solidFill>
                  <a:schemeClr val="tx1"/>
                </a:solidFill>
                <a:hlinkClick r:id="rId4"/>
              </a:rPr>
              <a:t>http://www.who.int/influenza/resources/documents/case_definition2006_08_29/en/index.html</a:t>
            </a:r>
            <a:endParaRPr lang="en-US" sz="2200" dirty="0">
              <a:solidFill>
                <a:schemeClr val="tx1"/>
              </a:solidFill>
            </a:endParaRPr>
          </a:p>
          <a:p>
            <a:pPr lvl="1"/>
            <a:endParaRPr lang="en-US" sz="2200" dirty="0">
              <a:solidFill>
                <a:schemeClr val="tx1"/>
              </a:solidFill>
            </a:endParaRPr>
          </a:p>
          <a:p>
            <a:pPr marL="0" indent="0">
              <a:buNone/>
            </a:pPr>
            <a:r>
              <a:rPr lang="en-US" sz="2600" dirty="0">
                <a:solidFill>
                  <a:schemeClr val="tx1"/>
                </a:solidFill>
              </a:rPr>
              <a:t>WHO guidelines for global surveillance of influenza A(H5N1)</a:t>
            </a:r>
          </a:p>
          <a:p>
            <a:pPr lvl="1"/>
            <a:r>
              <a:rPr lang="en-US" sz="2200" dirty="0">
                <a:solidFill>
                  <a:schemeClr val="tx1"/>
                </a:solidFill>
                <a:hlinkClick r:id="rId5"/>
              </a:rPr>
              <a:t>http://www.who.int/influenza/surveillance_monitoring/global_surveillance_h5_guidelines_06_02_2004/en/index.html</a:t>
            </a:r>
            <a:endParaRPr lang="en-US" sz="2200" dirty="0">
              <a:solidFill>
                <a:schemeClr val="tx1"/>
              </a:solidFill>
            </a:endParaRPr>
          </a:p>
          <a:p>
            <a:pPr lvl="1"/>
            <a:endParaRPr lang="en-US" sz="2200" dirty="0">
              <a:solidFill>
                <a:schemeClr val="tx1"/>
              </a:solidFill>
            </a:endParaRPr>
          </a:p>
          <a:p>
            <a:pPr marL="0" indent="0">
              <a:buNone/>
            </a:pPr>
            <a:r>
              <a:rPr lang="en-US" sz="2600" dirty="0">
                <a:solidFill>
                  <a:schemeClr val="tx1"/>
                </a:solidFill>
              </a:rPr>
              <a:t>Clinical management of human infection with avian influenza A (H5N1) virus</a:t>
            </a:r>
          </a:p>
          <a:p>
            <a:pPr lvl="1"/>
            <a:r>
              <a:rPr lang="en-US" sz="2200" dirty="0">
                <a:solidFill>
                  <a:schemeClr val="tx1"/>
                </a:solidFill>
                <a:hlinkClick r:id="rId6"/>
              </a:rPr>
              <a:t>http://www.who.int/influenza/resources/documents/clinical_management_h5n1_15_08_2007/en/index.html</a:t>
            </a:r>
            <a:endParaRPr lang="en-US" sz="2200" dirty="0">
              <a:solidFill>
                <a:schemeClr val="tx1"/>
              </a:solidFill>
            </a:endParaRPr>
          </a:p>
          <a:p>
            <a:pPr marL="457200" lvl="1" indent="0">
              <a:buNone/>
            </a:pPr>
            <a:endParaRPr lang="en-US" b="1" dirty="0">
              <a:solidFill>
                <a:schemeClr val="tx1"/>
              </a:solidFill>
            </a:endParaRPr>
          </a:p>
          <a:p>
            <a:pPr lvl="1"/>
            <a:endParaRPr lang="en-US" dirty="0">
              <a:solidFill>
                <a:schemeClr val="tx1"/>
              </a:solidFill>
            </a:endParaRPr>
          </a:p>
        </p:txBody>
      </p:sp>
    </p:spTree>
    <p:extLst>
      <p:ext uri="{BB962C8B-B14F-4D97-AF65-F5344CB8AC3E}">
        <p14:creationId xmlns:p14="http://schemas.microsoft.com/office/powerpoint/2010/main" val="1241054268"/>
      </p:ext>
    </p:extLst>
  </p:cSld>
  <p:clrMapOvr>
    <a:masterClrMapping/>
  </p:clrMapOvr>
  <p:transition>
    <p:fade/>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0874"/>
            <a:ext cx="8229600" cy="792162"/>
          </a:xfrm>
        </p:spPr>
        <p:txBody>
          <a:bodyPr/>
          <a:lstStyle/>
          <a:p>
            <a:r>
              <a:rPr lang="en-US" dirty="0">
                <a:solidFill>
                  <a:schemeClr val="tx2"/>
                </a:solidFill>
              </a:rPr>
              <a:t>Investigation Resources</a:t>
            </a:r>
          </a:p>
        </p:txBody>
      </p:sp>
      <p:sp>
        <p:nvSpPr>
          <p:cNvPr id="3" name="Content Placeholder 2"/>
          <p:cNvSpPr>
            <a:spLocks noGrp="1"/>
          </p:cNvSpPr>
          <p:nvPr>
            <p:ph idx="1"/>
          </p:nvPr>
        </p:nvSpPr>
        <p:spPr>
          <a:xfrm>
            <a:off x="457200" y="1143000"/>
            <a:ext cx="8229600" cy="5278821"/>
          </a:xfrm>
        </p:spPr>
        <p:txBody>
          <a:bodyPr>
            <a:normAutofit fontScale="92500" lnSpcReduction="20000"/>
          </a:bodyPr>
          <a:lstStyle/>
          <a:p>
            <a:pPr marL="0" indent="0">
              <a:buNone/>
            </a:pPr>
            <a:r>
              <a:rPr lang="en-US" dirty="0">
                <a:solidFill>
                  <a:schemeClr val="tx1"/>
                </a:solidFill>
              </a:rPr>
              <a:t>Avian Influenza A(H7N9) virus</a:t>
            </a:r>
          </a:p>
          <a:p>
            <a:pPr lvl="1"/>
            <a:r>
              <a:rPr lang="en-US" dirty="0">
                <a:solidFill>
                  <a:schemeClr val="tx1"/>
                </a:solidFill>
                <a:hlinkClick r:id="rId2"/>
              </a:rPr>
              <a:t>http://www.who.int/influenza/human_animal_interface/influenza_h7n9/en/index.html</a:t>
            </a:r>
            <a:endParaRPr lang="en-US" dirty="0">
              <a:solidFill>
                <a:schemeClr val="tx1"/>
              </a:solidFill>
            </a:endParaRPr>
          </a:p>
          <a:p>
            <a:pPr marL="457200" lvl="1" indent="0">
              <a:buNone/>
            </a:pPr>
            <a:endParaRPr lang="en-US" dirty="0">
              <a:solidFill>
                <a:schemeClr val="tx1"/>
              </a:solidFill>
            </a:endParaRPr>
          </a:p>
          <a:p>
            <a:pPr marL="0" indent="0">
              <a:buNone/>
            </a:pPr>
            <a:r>
              <a:rPr lang="en-US" dirty="0">
                <a:solidFill>
                  <a:schemeClr val="tx1"/>
                </a:solidFill>
              </a:rPr>
              <a:t>Interim WHO surveillance recommendations for human infection with avian influenza A(H7N9) virus </a:t>
            </a:r>
          </a:p>
          <a:p>
            <a:pPr lvl="1"/>
            <a:r>
              <a:rPr lang="en-US" dirty="0">
                <a:solidFill>
                  <a:schemeClr val="tx1"/>
                </a:solidFill>
                <a:hlinkClick r:id="rId3"/>
              </a:rPr>
              <a:t>http://www.who.int/influenza/human_animal_interface/influenza_h7n9/InterimSurveillanceRecH7N9_10May13.pdf</a:t>
            </a:r>
            <a:endParaRPr lang="en-US" dirty="0">
              <a:solidFill>
                <a:schemeClr val="tx1"/>
              </a:solidFill>
            </a:endParaRPr>
          </a:p>
          <a:p>
            <a:endParaRPr lang="en-US" dirty="0">
              <a:solidFill>
                <a:schemeClr val="tx1"/>
              </a:solidFill>
            </a:endParaRPr>
          </a:p>
          <a:p>
            <a:pPr marL="0" indent="0">
              <a:buNone/>
            </a:pPr>
            <a:r>
              <a:rPr lang="en-US" dirty="0">
                <a:solidFill>
                  <a:schemeClr val="tx1"/>
                </a:solidFill>
              </a:rPr>
              <a:t>Post-exposure antiviral chemoprophylaxis of close contacts of a patient with confirmed H7N9 virus infection and/or high risk poultry/environmental exposures</a:t>
            </a:r>
          </a:p>
          <a:p>
            <a:pPr lvl="1"/>
            <a:r>
              <a:rPr lang="en-US" dirty="0">
                <a:solidFill>
                  <a:schemeClr val="tx1"/>
                </a:solidFill>
                <a:hlinkClick r:id="rId4"/>
              </a:rPr>
              <a:t>http://www.who.int/influenza/human_animal_interface/influenza_h7n9/13_January_2013_PEP_recs.pdf?ua=1</a:t>
            </a:r>
            <a:endParaRPr lang="en-US" dirty="0">
              <a:solidFill>
                <a:schemeClr val="tx1"/>
              </a:solidFill>
            </a:endParaRPr>
          </a:p>
          <a:p>
            <a:endParaRPr lang="en-US" dirty="0">
              <a:solidFill>
                <a:schemeClr val="tx1"/>
              </a:solidFill>
            </a:endParaRPr>
          </a:p>
          <a:p>
            <a:pPr marL="0" indent="0">
              <a:buNone/>
            </a:pPr>
            <a:r>
              <a:rPr lang="en-US" dirty="0">
                <a:solidFill>
                  <a:schemeClr val="tx1"/>
                </a:solidFill>
              </a:rPr>
              <a:t>Tool for influenza pandemic risk assessment (TIPRA)</a:t>
            </a:r>
          </a:p>
          <a:p>
            <a:pPr lvl="1"/>
            <a:r>
              <a:rPr lang="en-US" dirty="0">
                <a:solidFill>
                  <a:schemeClr val="tx1"/>
                </a:solidFill>
                <a:hlinkClick r:id="rId5"/>
              </a:rPr>
              <a:t>http://apps.who.int/iris/bitstream/10665/250130/1/WHO-OHE-PED-GIP-2016.2-eng.pdf?ua=1</a:t>
            </a:r>
            <a:endParaRPr lang="en-US" dirty="0">
              <a:solidFill>
                <a:schemeClr val="tx1"/>
              </a:solidFill>
            </a:endParaRPr>
          </a:p>
          <a:p>
            <a:pPr lvl="1"/>
            <a:endParaRPr lang="en-US" dirty="0">
              <a:solidFill>
                <a:schemeClr val="tx1"/>
              </a:solidFill>
            </a:endParaRPr>
          </a:p>
          <a:p>
            <a:endParaRPr lang="en-US" dirty="0">
              <a:solidFill>
                <a:schemeClr val="tx1"/>
              </a:solidFill>
            </a:endParaRPr>
          </a:p>
        </p:txBody>
      </p:sp>
    </p:spTree>
    <p:extLst>
      <p:ext uri="{BB962C8B-B14F-4D97-AF65-F5344CB8AC3E}">
        <p14:creationId xmlns:p14="http://schemas.microsoft.com/office/powerpoint/2010/main" val="3475731525"/>
      </p:ext>
    </p:extLst>
  </p:cSld>
  <p:clrMapOvr>
    <a:masterClrMapping/>
  </p:clrMapOvr>
  <p:transition>
    <p:fade/>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457200" y="-334957"/>
            <a:ext cx="8229600" cy="792162"/>
          </a:xfrm>
        </p:spPr>
        <p:txBody>
          <a:bodyPr/>
          <a:lstStyle/>
          <a:p>
            <a:pPr eaLnBrk="1" hangingPunct="1"/>
            <a:r>
              <a:rPr lang="en-US" altLang="en-US" dirty="0">
                <a:solidFill>
                  <a:schemeClr val="tx2"/>
                </a:solidFill>
              </a:rPr>
              <a:t>Glossary</a:t>
            </a:r>
          </a:p>
        </p:txBody>
      </p:sp>
      <p:sp>
        <p:nvSpPr>
          <p:cNvPr id="97283" name="Rectangle 3"/>
          <p:cNvSpPr>
            <a:spLocks noGrp="1" noChangeArrowheads="1"/>
          </p:cNvSpPr>
          <p:nvPr>
            <p:ph idx="1"/>
          </p:nvPr>
        </p:nvSpPr>
        <p:spPr/>
        <p:txBody>
          <a:bodyPr>
            <a:normAutofit lnSpcReduction="10000"/>
          </a:bodyPr>
          <a:lstStyle/>
          <a:p>
            <a:pPr marL="0" indent="0" eaLnBrk="1" hangingPunct="1">
              <a:lnSpc>
                <a:spcPct val="80000"/>
              </a:lnSpc>
              <a:buFontTx/>
              <a:buNone/>
            </a:pPr>
            <a:r>
              <a:rPr lang="en-US" altLang="en-US" dirty="0">
                <a:solidFill>
                  <a:srgbClr val="0070C0"/>
                </a:solidFill>
              </a:rPr>
              <a:t>Trigger</a:t>
            </a:r>
          </a:p>
          <a:p>
            <a:pPr marL="0" indent="0" eaLnBrk="1" hangingPunct="1">
              <a:lnSpc>
                <a:spcPct val="80000"/>
              </a:lnSpc>
              <a:buFontTx/>
              <a:buNone/>
            </a:pPr>
            <a:r>
              <a:rPr lang="en-US" altLang="en-US" sz="2400" dirty="0">
                <a:solidFill>
                  <a:schemeClr val="tx1"/>
                </a:solidFill>
              </a:rPr>
              <a:t>A series of events or cases which initiate an epidemiologic investigation. Diseases have different and specific triggers.  For example, a single suspect case of human influenza A(H5N1) virus infection is a sufficient trigger for avian flu investigation. </a:t>
            </a:r>
            <a:br>
              <a:rPr lang="en-US" altLang="en-US" sz="2400" dirty="0">
                <a:solidFill>
                  <a:schemeClr val="tx1"/>
                </a:solidFill>
              </a:rPr>
            </a:br>
            <a:endParaRPr lang="en-US" altLang="en-US" sz="2400" dirty="0">
              <a:solidFill>
                <a:schemeClr val="tx1"/>
              </a:solidFill>
            </a:endParaRPr>
          </a:p>
          <a:p>
            <a:pPr marL="0" indent="0" eaLnBrk="1" hangingPunct="1">
              <a:lnSpc>
                <a:spcPct val="80000"/>
              </a:lnSpc>
              <a:buFontTx/>
              <a:buNone/>
            </a:pPr>
            <a:r>
              <a:rPr lang="en-US" altLang="en-US" dirty="0">
                <a:solidFill>
                  <a:srgbClr val="0070C0"/>
                </a:solidFill>
              </a:rPr>
              <a:t>Rapid Response Team (RRT)</a:t>
            </a:r>
          </a:p>
          <a:p>
            <a:pPr marL="0" indent="0" eaLnBrk="1" hangingPunct="1">
              <a:lnSpc>
                <a:spcPct val="80000"/>
              </a:lnSpc>
              <a:buFontTx/>
              <a:buNone/>
            </a:pPr>
            <a:r>
              <a:rPr lang="en-US" altLang="en-US" sz="2400" dirty="0">
                <a:solidFill>
                  <a:schemeClr val="tx1"/>
                </a:solidFill>
              </a:rPr>
              <a:t>A multi-disciplinary group of investigators and medical scientists who are quickly mobilized in response to a disease outbreak or adverse health event. Teams can consist of epidemiologists, medical providers, veterinarians, laboratory and communication specialists, data managers, infection control nurses, etc.</a:t>
            </a:r>
          </a:p>
        </p:txBody>
      </p:sp>
    </p:spTree>
    <p:extLst>
      <p:ext uri="{BB962C8B-B14F-4D97-AF65-F5344CB8AC3E}">
        <p14:creationId xmlns:p14="http://schemas.microsoft.com/office/powerpoint/2010/main" val="1984514293"/>
      </p:ext>
    </p:extLst>
  </p:cSld>
  <p:clrMapOvr>
    <a:masterClrMapping/>
  </p:clrMapOvr>
  <p:transition>
    <p:fade/>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457200" y="-334961"/>
            <a:ext cx="8229600" cy="792162"/>
          </a:xfrm>
        </p:spPr>
        <p:txBody>
          <a:bodyPr/>
          <a:lstStyle/>
          <a:p>
            <a:pPr eaLnBrk="1" hangingPunct="1"/>
            <a:r>
              <a:rPr lang="en-US" altLang="en-US" dirty="0">
                <a:solidFill>
                  <a:schemeClr val="tx2"/>
                </a:solidFill>
              </a:rPr>
              <a:t>Glossary</a:t>
            </a:r>
          </a:p>
        </p:txBody>
      </p:sp>
      <p:sp>
        <p:nvSpPr>
          <p:cNvPr id="98307" name="Rectangle 3"/>
          <p:cNvSpPr>
            <a:spLocks noGrp="1" noChangeArrowheads="1"/>
          </p:cNvSpPr>
          <p:nvPr>
            <p:ph idx="1"/>
          </p:nvPr>
        </p:nvSpPr>
        <p:spPr/>
        <p:txBody>
          <a:bodyPr/>
          <a:lstStyle/>
          <a:p>
            <a:pPr marL="0" indent="0" eaLnBrk="1" hangingPunct="1">
              <a:lnSpc>
                <a:spcPct val="80000"/>
              </a:lnSpc>
              <a:spcBef>
                <a:spcPct val="0"/>
              </a:spcBef>
              <a:buFontTx/>
              <a:buNone/>
            </a:pPr>
            <a:r>
              <a:rPr lang="en-US" altLang="en-US" dirty="0">
                <a:solidFill>
                  <a:srgbClr val="0070C0"/>
                </a:solidFill>
              </a:rPr>
              <a:t>Stakeholder</a:t>
            </a:r>
          </a:p>
          <a:p>
            <a:pPr marL="0" indent="0" eaLnBrk="1" hangingPunct="1">
              <a:lnSpc>
                <a:spcPct val="80000"/>
              </a:lnSpc>
              <a:spcBef>
                <a:spcPct val="0"/>
              </a:spcBef>
              <a:buFontTx/>
              <a:buNone/>
            </a:pPr>
            <a:r>
              <a:rPr lang="en-US" altLang="en-US" dirty="0">
                <a:solidFill>
                  <a:schemeClr val="tx1"/>
                </a:solidFill>
              </a:rPr>
              <a:t>A person or group who is affected by, or involved in the investigation and its outcomes</a:t>
            </a:r>
          </a:p>
          <a:p>
            <a:pPr marL="0" indent="0" eaLnBrk="1" hangingPunct="1">
              <a:lnSpc>
                <a:spcPct val="80000"/>
              </a:lnSpc>
              <a:spcBef>
                <a:spcPct val="0"/>
              </a:spcBef>
              <a:buFontTx/>
              <a:buNone/>
            </a:pPr>
            <a:endParaRPr lang="en-US" altLang="en-US" dirty="0">
              <a:solidFill>
                <a:schemeClr val="tx1"/>
              </a:solidFill>
            </a:endParaRPr>
          </a:p>
          <a:p>
            <a:pPr marL="0" indent="0" eaLnBrk="1" hangingPunct="1">
              <a:lnSpc>
                <a:spcPct val="80000"/>
              </a:lnSpc>
              <a:spcBef>
                <a:spcPct val="0"/>
              </a:spcBef>
              <a:buFontTx/>
              <a:buNone/>
            </a:pPr>
            <a:r>
              <a:rPr lang="en-US" altLang="en-US" dirty="0">
                <a:solidFill>
                  <a:srgbClr val="0070C0"/>
                </a:solidFill>
              </a:rPr>
              <a:t>Risk Stratification</a:t>
            </a:r>
          </a:p>
          <a:p>
            <a:pPr marL="0" indent="0" eaLnBrk="1" hangingPunct="1">
              <a:lnSpc>
                <a:spcPct val="80000"/>
              </a:lnSpc>
              <a:spcBef>
                <a:spcPct val="0"/>
              </a:spcBef>
              <a:buFontTx/>
              <a:buNone/>
            </a:pPr>
            <a:r>
              <a:rPr lang="en-US" altLang="en-US" dirty="0">
                <a:solidFill>
                  <a:schemeClr val="tx1"/>
                </a:solidFill>
              </a:rPr>
              <a:t>Grouping individuals according to specific risk attributes such as degree of exposure or severity of illness</a:t>
            </a:r>
          </a:p>
          <a:p>
            <a:pPr marL="0" indent="0" eaLnBrk="1" hangingPunct="1">
              <a:lnSpc>
                <a:spcPct val="80000"/>
              </a:lnSpc>
              <a:spcBef>
                <a:spcPct val="0"/>
              </a:spcBef>
              <a:buFontTx/>
              <a:buNone/>
            </a:pPr>
            <a:endParaRPr lang="en-US" altLang="en-US" dirty="0">
              <a:solidFill>
                <a:schemeClr val="tx1"/>
              </a:solidFill>
            </a:endParaRPr>
          </a:p>
          <a:p>
            <a:pPr marL="0" indent="0" eaLnBrk="1" hangingPunct="1">
              <a:lnSpc>
                <a:spcPct val="80000"/>
              </a:lnSpc>
              <a:buFontTx/>
              <a:buNone/>
            </a:pPr>
            <a:r>
              <a:rPr lang="en-US" altLang="en-US" dirty="0">
                <a:solidFill>
                  <a:srgbClr val="0070C0"/>
                </a:solidFill>
              </a:rPr>
              <a:t>Case Finding</a:t>
            </a:r>
          </a:p>
          <a:p>
            <a:pPr marL="0" indent="0" eaLnBrk="1" hangingPunct="1">
              <a:lnSpc>
                <a:spcPct val="80000"/>
              </a:lnSpc>
              <a:buFontTx/>
              <a:buNone/>
            </a:pPr>
            <a:r>
              <a:rPr lang="en-US" altLang="en-US" dirty="0">
                <a:solidFill>
                  <a:schemeClr val="tx1"/>
                </a:solidFill>
              </a:rPr>
              <a:t>The concerted effort of public health professionals to search for and identify any potential cases of disease in order to treat or contain an illness</a:t>
            </a:r>
          </a:p>
        </p:txBody>
      </p:sp>
    </p:spTree>
    <p:extLst>
      <p:ext uri="{BB962C8B-B14F-4D97-AF65-F5344CB8AC3E}">
        <p14:creationId xmlns:p14="http://schemas.microsoft.com/office/powerpoint/2010/main" val="471032735"/>
      </p:ext>
    </p:extLst>
  </p:cSld>
  <p:clrMapOvr>
    <a:masterClrMapping/>
  </p:clrMapOvr>
  <p:transition>
    <p:fade/>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457200" y="-271896"/>
            <a:ext cx="8229600" cy="792162"/>
          </a:xfrm>
        </p:spPr>
        <p:txBody>
          <a:bodyPr/>
          <a:lstStyle/>
          <a:p>
            <a:pPr eaLnBrk="1" hangingPunct="1"/>
            <a:r>
              <a:rPr lang="en-US" altLang="en-US" dirty="0">
                <a:solidFill>
                  <a:schemeClr val="tx2"/>
                </a:solidFill>
              </a:rPr>
              <a:t>Glossary</a:t>
            </a:r>
          </a:p>
        </p:txBody>
      </p:sp>
      <p:sp>
        <p:nvSpPr>
          <p:cNvPr id="99331" name="Rectangle 3"/>
          <p:cNvSpPr>
            <a:spLocks noGrp="1" noChangeArrowheads="1"/>
          </p:cNvSpPr>
          <p:nvPr>
            <p:ph idx="1"/>
          </p:nvPr>
        </p:nvSpPr>
        <p:spPr/>
        <p:txBody>
          <a:bodyPr/>
          <a:lstStyle/>
          <a:p>
            <a:pPr marL="0" indent="0" eaLnBrk="1" hangingPunct="1">
              <a:buFontTx/>
              <a:buNone/>
            </a:pPr>
            <a:r>
              <a:rPr lang="en-US" altLang="en-US" dirty="0">
                <a:solidFill>
                  <a:srgbClr val="0070C0"/>
                </a:solidFill>
              </a:rPr>
              <a:t>Cluster</a:t>
            </a:r>
          </a:p>
          <a:p>
            <a:pPr marL="0" indent="0" eaLnBrk="1" hangingPunct="1">
              <a:buFontTx/>
              <a:buNone/>
            </a:pPr>
            <a:r>
              <a:rPr lang="en-US" altLang="en-US" dirty="0">
                <a:solidFill>
                  <a:schemeClr val="tx1"/>
                </a:solidFill>
              </a:rPr>
              <a:t>An unusual grouping, or excess number of disease cases in a geographical location or point in time</a:t>
            </a:r>
          </a:p>
          <a:p>
            <a:pPr marL="0" indent="0" eaLnBrk="1" hangingPunct="1">
              <a:buFontTx/>
              <a:buNone/>
            </a:pPr>
            <a:endParaRPr lang="en-US" altLang="en-US" dirty="0">
              <a:solidFill>
                <a:srgbClr val="0070C0"/>
              </a:solidFill>
            </a:endParaRPr>
          </a:p>
          <a:p>
            <a:pPr marL="0" indent="0" eaLnBrk="1" hangingPunct="1">
              <a:spcBef>
                <a:spcPct val="0"/>
              </a:spcBef>
              <a:buFontTx/>
              <a:buNone/>
            </a:pPr>
            <a:r>
              <a:rPr lang="en-US" altLang="en-US" dirty="0">
                <a:solidFill>
                  <a:srgbClr val="0070C0"/>
                </a:solidFill>
              </a:rPr>
              <a:t>Case-patient</a:t>
            </a:r>
          </a:p>
          <a:p>
            <a:pPr marL="0" indent="0" eaLnBrk="1" hangingPunct="1">
              <a:spcBef>
                <a:spcPct val="0"/>
              </a:spcBef>
              <a:buFontTx/>
              <a:buNone/>
            </a:pPr>
            <a:r>
              <a:rPr lang="en-US" altLang="en-US" dirty="0">
                <a:solidFill>
                  <a:schemeClr val="tx1"/>
                </a:solidFill>
              </a:rPr>
              <a:t>A person who meets the outbreak case definition</a:t>
            </a:r>
          </a:p>
          <a:p>
            <a:pPr marL="0" indent="0" eaLnBrk="1" hangingPunct="1">
              <a:spcBef>
                <a:spcPct val="0"/>
              </a:spcBef>
              <a:buFontTx/>
              <a:buNone/>
            </a:pPr>
            <a:endParaRPr lang="en-US" altLang="en-US" dirty="0">
              <a:solidFill>
                <a:srgbClr val="0070C0"/>
              </a:solidFill>
            </a:endParaRPr>
          </a:p>
          <a:p>
            <a:pPr marL="0" indent="0" eaLnBrk="1" hangingPunct="1">
              <a:buFontTx/>
              <a:buNone/>
            </a:pPr>
            <a:r>
              <a:rPr lang="en-US" altLang="en-US" dirty="0">
                <a:solidFill>
                  <a:srgbClr val="0070C0"/>
                </a:solidFill>
              </a:rPr>
              <a:t>Line Listing</a:t>
            </a:r>
          </a:p>
          <a:p>
            <a:pPr marL="0" indent="0" eaLnBrk="1" hangingPunct="1">
              <a:buFontTx/>
              <a:buNone/>
            </a:pPr>
            <a:r>
              <a:rPr lang="en-US" altLang="en-US" dirty="0">
                <a:solidFill>
                  <a:schemeClr val="tx1"/>
                </a:solidFill>
              </a:rPr>
              <a:t>A way to organize and present important information that is collected about each potential case or contact</a:t>
            </a:r>
          </a:p>
          <a:p>
            <a:pPr marL="0" indent="0" eaLnBrk="1" hangingPunct="1">
              <a:buFontTx/>
              <a:buNone/>
            </a:pPr>
            <a:endParaRPr lang="en-US" altLang="en-US" dirty="0">
              <a:solidFill>
                <a:schemeClr val="tx1"/>
              </a:solidFill>
            </a:endParaRPr>
          </a:p>
        </p:txBody>
      </p:sp>
    </p:spTree>
    <p:extLst>
      <p:ext uri="{BB962C8B-B14F-4D97-AF65-F5344CB8AC3E}">
        <p14:creationId xmlns:p14="http://schemas.microsoft.com/office/powerpoint/2010/main" val="367543324"/>
      </p:ext>
    </p:extLst>
  </p:cSld>
  <p:clrMapOvr>
    <a:masterClrMapping/>
  </p:clrMapOvr>
  <p:transition>
    <p:fade/>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B7E5130D-DB97-49D2-97E2-0EB064DCC921}"/>
              </a:ext>
            </a:extLst>
          </p:cNvPr>
          <p:cNvPicPr>
            <a:picLocks noChangeAspect="1"/>
          </p:cNvPicPr>
          <p:nvPr/>
        </p:nvPicPr>
        <p:blipFill>
          <a:blip r:embed="rId3"/>
          <a:stretch>
            <a:fillRect/>
          </a:stretch>
        </p:blipFill>
        <p:spPr>
          <a:xfrm>
            <a:off x="2742645" y="1491041"/>
            <a:ext cx="6401355" cy="2121592"/>
          </a:xfrm>
          <a:prstGeom prst="rect">
            <a:avLst/>
          </a:prstGeom>
        </p:spPr>
      </p:pic>
      <p:sp>
        <p:nvSpPr>
          <p:cNvPr id="3" name="Rectangle 2">
            <a:extLst>
              <a:ext uri="{FF2B5EF4-FFF2-40B4-BE49-F238E27FC236}">
                <a16:creationId xmlns="" xmlns:a16="http://schemas.microsoft.com/office/drawing/2014/main" id="{3D538D62-3BDC-4864-8687-3DE9C7A7E8E4}"/>
              </a:ext>
            </a:extLst>
          </p:cNvPr>
          <p:cNvSpPr/>
          <p:nvPr/>
        </p:nvSpPr>
        <p:spPr>
          <a:xfrm>
            <a:off x="4121285" y="2940943"/>
            <a:ext cx="4572000" cy="1200329"/>
          </a:xfrm>
          <a:prstGeom prst="rect">
            <a:avLst/>
          </a:prstGeom>
        </p:spPr>
        <p:txBody>
          <a:bodyPr>
            <a:spAutoFit/>
          </a:bodyPr>
          <a:lstStyle/>
          <a:p>
            <a:r>
              <a:rPr lang="en-US" i="1" dirty="0"/>
              <a:t>The findings and conclusions in this presentation are those of the authors and do not necessarily represent the official position of the Centers for Disease Control and Prevention</a:t>
            </a:r>
            <a:r>
              <a:rPr lang="en-US" dirty="0"/>
              <a:t>.</a:t>
            </a:r>
          </a:p>
        </p:txBody>
      </p:sp>
    </p:spTree>
    <p:extLst>
      <p:ext uri="{BB962C8B-B14F-4D97-AF65-F5344CB8AC3E}">
        <p14:creationId xmlns:p14="http://schemas.microsoft.com/office/powerpoint/2010/main" val="471154968"/>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Discussion Questions</a:t>
            </a:r>
          </a:p>
        </p:txBody>
      </p:sp>
      <p:sp>
        <p:nvSpPr>
          <p:cNvPr id="3" name="Content Placeholder 2"/>
          <p:cNvSpPr>
            <a:spLocks noGrp="1"/>
          </p:cNvSpPr>
          <p:nvPr>
            <p:ph idx="1"/>
          </p:nvPr>
        </p:nvSpPr>
        <p:spPr>
          <a:xfrm>
            <a:off x="467806" y="1675528"/>
            <a:ext cx="8229600" cy="4915772"/>
          </a:xfrm>
        </p:spPr>
        <p:txBody>
          <a:bodyPr>
            <a:normAutofit/>
          </a:bodyPr>
          <a:lstStyle/>
          <a:p>
            <a:r>
              <a:rPr lang="en-US" dirty="0"/>
              <a:t>Who is responsible for and involved in novel human cases of avian influenza virus investigations in your location/country?</a:t>
            </a:r>
          </a:p>
          <a:p>
            <a:pPr lvl="1"/>
            <a:r>
              <a:rPr lang="en-US" dirty="0"/>
              <a:t>(e.g., is it the rapid response team members or is the investigation team made up of different members?)</a:t>
            </a:r>
          </a:p>
          <a:p>
            <a:endParaRPr lang="en-US" dirty="0">
              <a:solidFill>
                <a:srgbClr val="FF0000"/>
              </a:solidFill>
            </a:endParaRPr>
          </a:p>
          <a:p>
            <a:endParaRPr lang="en-US" dirty="0">
              <a:solidFill>
                <a:srgbClr val="FF0000"/>
              </a:solidFill>
            </a:endParaRPr>
          </a:p>
        </p:txBody>
      </p:sp>
      <p:pic>
        <p:nvPicPr>
          <p:cNvPr id="9" name="Picture 8"/>
          <p:cNvPicPr>
            <a:picLocks noChangeAspect="1"/>
          </p:cNvPicPr>
          <p:nvPr/>
        </p:nvPicPr>
        <p:blipFill>
          <a:blip r:embed="rId3"/>
          <a:stretch>
            <a:fillRect/>
          </a:stretch>
        </p:blipFill>
        <p:spPr>
          <a:xfrm>
            <a:off x="84804" y="483753"/>
            <a:ext cx="2422422" cy="1156862"/>
          </a:xfrm>
          <a:prstGeom prst="rect">
            <a:avLst/>
          </a:prstGeom>
        </p:spPr>
      </p:pic>
    </p:spTree>
    <p:extLst>
      <p:ext uri="{BB962C8B-B14F-4D97-AF65-F5344CB8AC3E}">
        <p14:creationId xmlns:p14="http://schemas.microsoft.com/office/powerpoint/2010/main" val="32722324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05510" y="-299789"/>
            <a:ext cx="8229600" cy="792162"/>
          </a:xfrm>
        </p:spPr>
        <p:txBody>
          <a:bodyPr/>
          <a:lstStyle/>
          <a:p>
            <a:pPr eaLnBrk="1" hangingPunct="1"/>
            <a:r>
              <a:rPr lang="en-US" altLang="en-US" dirty="0">
                <a:solidFill>
                  <a:schemeClr val="bg2"/>
                </a:solidFill>
              </a:rPr>
              <a:t>Triggers for an Outbreak Investigation </a:t>
            </a:r>
          </a:p>
        </p:txBody>
      </p:sp>
      <p:sp>
        <p:nvSpPr>
          <p:cNvPr id="11267" name="Rectangle 3"/>
          <p:cNvSpPr>
            <a:spLocks noGrp="1" noChangeArrowheads="1"/>
          </p:cNvSpPr>
          <p:nvPr>
            <p:ph idx="1"/>
          </p:nvPr>
        </p:nvSpPr>
        <p:spPr>
          <a:xfrm>
            <a:off x="0" y="669472"/>
            <a:ext cx="9026769" cy="4800604"/>
          </a:xfrm>
        </p:spPr>
        <p:txBody>
          <a:bodyPr>
            <a:normAutofit fontScale="25000" lnSpcReduction="20000"/>
          </a:bodyPr>
          <a:lstStyle/>
          <a:p>
            <a:pPr marL="0" indent="0">
              <a:lnSpc>
                <a:spcPct val="120000"/>
              </a:lnSpc>
              <a:buNone/>
            </a:pPr>
            <a:r>
              <a:rPr lang="en-US" altLang="en-US" sz="8000" dirty="0">
                <a:solidFill>
                  <a:schemeClr val="tx1"/>
                </a:solidFill>
              </a:rPr>
              <a:t>Triggers include multiple event types and should be adapted to the local context</a:t>
            </a:r>
          </a:p>
          <a:p>
            <a:pPr marL="0" indent="0">
              <a:lnSpc>
                <a:spcPct val="120000"/>
              </a:lnSpc>
              <a:buNone/>
            </a:pPr>
            <a:endParaRPr lang="en-US" altLang="en-US" sz="7200" dirty="0">
              <a:solidFill>
                <a:schemeClr val="tx1"/>
              </a:solidFill>
            </a:endParaRPr>
          </a:p>
          <a:p>
            <a:pPr>
              <a:lnSpc>
                <a:spcPct val="120000"/>
              </a:lnSpc>
            </a:pPr>
            <a:r>
              <a:rPr lang="en-US" altLang="en-US" sz="7200" b="0" dirty="0">
                <a:solidFill>
                  <a:schemeClr val="tx1"/>
                </a:solidFill>
              </a:rPr>
              <a:t>Human cases of infection with an un-sub-typeable respiratory sample or any influenza virus not currently circulating in human populations</a:t>
            </a:r>
          </a:p>
          <a:p>
            <a:pPr>
              <a:lnSpc>
                <a:spcPct val="120000"/>
              </a:lnSpc>
            </a:pPr>
            <a:endParaRPr lang="en-US" altLang="en-US" sz="7200" b="0" dirty="0">
              <a:solidFill>
                <a:schemeClr val="tx1"/>
              </a:solidFill>
            </a:endParaRPr>
          </a:p>
          <a:p>
            <a:pPr>
              <a:lnSpc>
                <a:spcPct val="120000"/>
              </a:lnSpc>
            </a:pPr>
            <a:r>
              <a:rPr lang="en-US" altLang="en-US" sz="7200" b="0" dirty="0">
                <a:solidFill>
                  <a:schemeClr val="tx1"/>
                </a:solidFill>
              </a:rPr>
              <a:t>Severe respiratory illness in persons occupationally exposed to chickens or who have traveled to locations where zoonotic influenza viruses are known to be circulating (</a:t>
            </a:r>
            <a:r>
              <a:rPr lang="en-US" altLang="en-US" sz="6400" b="0" dirty="0">
                <a:solidFill>
                  <a:schemeClr val="tx1"/>
                </a:solidFill>
                <a:hlinkClick r:id="rId3"/>
              </a:rPr>
              <a:t>http://www.who.int/influenza/human_animal_interface/influenza_h7n9/Data_Reports/en/</a:t>
            </a:r>
            <a:r>
              <a:rPr lang="en-US" altLang="en-US" sz="6400" b="0" dirty="0">
                <a:solidFill>
                  <a:schemeClr val="tx1"/>
                </a:solidFill>
              </a:rPr>
              <a:t>)</a:t>
            </a:r>
          </a:p>
          <a:p>
            <a:pPr>
              <a:lnSpc>
                <a:spcPct val="120000"/>
              </a:lnSpc>
            </a:pPr>
            <a:endParaRPr lang="en-US" altLang="en-US" sz="7200" b="0" dirty="0">
              <a:solidFill>
                <a:schemeClr val="tx1"/>
              </a:solidFill>
            </a:endParaRPr>
          </a:p>
          <a:p>
            <a:pPr>
              <a:lnSpc>
                <a:spcPct val="120000"/>
              </a:lnSpc>
            </a:pPr>
            <a:r>
              <a:rPr lang="en-US" altLang="en-US" sz="7200" b="0" dirty="0">
                <a:solidFill>
                  <a:schemeClr val="tx1"/>
                </a:solidFill>
              </a:rPr>
              <a:t>Respiratory disease in humans associated with illness in animals</a:t>
            </a:r>
          </a:p>
          <a:p>
            <a:pPr>
              <a:lnSpc>
                <a:spcPct val="120000"/>
              </a:lnSpc>
            </a:pPr>
            <a:endParaRPr lang="en-US" altLang="en-US" sz="7200" b="0" dirty="0">
              <a:solidFill>
                <a:schemeClr val="tx1"/>
              </a:solidFill>
            </a:endParaRPr>
          </a:p>
          <a:p>
            <a:pPr>
              <a:lnSpc>
                <a:spcPct val="120000"/>
              </a:lnSpc>
            </a:pPr>
            <a:r>
              <a:rPr lang="en-US" altLang="en-US" sz="7200" b="0" dirty="0">
                <a:solidFill>
                  <a:schemeClr val="tx1"/>
                </a:solidFill>
              </a:rPr>
              <a:t>Outbreaks of death or illness in fowl (e.g.</a:t>
            </a:r>
            <a:r>
              <a:rPr lang="en-US" altLang="en-US" sz="7200" b="0" dirty="0">
                <a:solidFill>
                  <a:srgbClr val="FF0000"/>
                </a:solidFill>
              </a:rPr>
              <a:t>,</a:t>
            </a:r>
            <a:r>
              <a:rPr lang="en-US" altLang="en-US" sz="7200" b="0" dirty="0">
                <a:solidFill>
                  <a:schemeClr val="tx1"/>
                </a:solidFill>
              </a:rPr>
              <a:t> poultry or ducks) or other animals</a:t>
            </a:r>
          </a:p>
          <a:p>
            <a:pPr>
              <a:lnSpc>
                <a:spcPct val="120000"/>
              </a:lnSpc>
            </a:pPr>
            <a:endParaRPr lang="en-US" altLang="en-US" sz="7200" b="0" dirty="0">
              <a:solidFill>
                <a:schemeClr val="tx1"/>
              </a:solidFill>
            </a:endParaRPr>
          </a:p>
          <a:p>
            <a:pPr marL="0" indent="0">
              <a:lnSpc>
                <a:spcPct val="120000"/>
              </a:lnSpc>
              <a:buNone/>
            </a:pPr>
            <a:endParaRPr lang="en-US" altLang="en-US" sz="7200" b="0" dirty="0">
              <a:solidFill>
                <a:schemeClr val="tx1"/>
              </a:solidFill>
            </a:endParaRPr>
          </a:p>
          <a:p>
            <a:pPr>
              <a:lnSpc>
                <a:spcPct val="120000"/>
              </a:lnSpc>
            </a:pPr>
            <a:endParaRPr lang="en-US" altLang="en-US" dirty="0">
              <a:solidFill>
                <a:schemeClr val="tx1"/>
              </a:solidFill>
            </a:endParaRPr>
          </a:p>
          <a:p>
            <a:pPr>
              <a:lnSpc>
                <a:spcPct val="120000"/>
              </a:lnSpc>
            </a:pPr>
            <a:endParaRPr lang="en-US" altLang="en-US" dirty="0">
              <a:solidFill>
                <a:schemeClr val="tx1"/>
              </a:solidFill>
            </a:endParaRPr>
          </a:p>
          <a:p>
            <a:pPr>
              <a:lnSpc>
                <a:spcPct val="120000"/>
              </a:lnSpc>
            </a:pPr>
            <a:endParaRPr lang="en-US" altLang="en-US" dirty="0">
              <a:solidFill>
                <a:schemeClr val="tx1"/>
              </a:solidFill>
            </a:endParaRPr>
          </a:p>
          <a:p>
            <a:pPr>
              <a:lnSpc>
                <a:spcPct val="90000"/>
              </a:lnSpc>
            </a:pPr>
            <a:endParaRPr lang="en-US" altLang="en-US" dirty="0">
              <a:solidFill>
                <a:schemeClr val="tx1"/>
              </a:solidFill>
            </a:endParaRPr>
          </a:p>
        </p:txBody>
      </p:sp>
      <p:pic>
        <p:nvPicPr>
          <p:cNvPr id="5" name="Picture 4" descr="Sick Chick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01433" y="5021180"/>
            <a:ext cx="2745117" cy="1775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6"/>
          <p:cNvSpPr txBox="1">
            <a:spLocks noChangeArrowheads="1"/>
          </p:cNvSpPr>
          <p:nvPr/>
        </p:nvSpPr>
        <p:spPr bwMode="auto">
          <a:xfrm>
            <a:off x="5646550" y="6522384"/>
            <a:ext cx="192563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marL="342900" indent="-342900" eaLnBrk="0" hangingPunct="0">
              <a:defRPr sz="1000" b="1">
                <a:solidFill>
                  <a:schemeClr val="tx1"/>
                </a:solidFill>
                <a:latin typeface="Arial" pitchFamily="34" charset="0"/>
                <a:cs typeface="Arial" pitchFamily="34" charset="0"/>
              </a:defRPr>
            </a:lvl1pPr>
            <a:lvl2pPr marL="742950" indent="-285750" eaLnBrk="0" hangingPunct="0">
              <a:defRPr sz="1000" b="1">
                <a:solidFill>
                  <a:schemeClr val="tx1"/>
                </a:solidFill>
                <a:latin typeface="Arial" pitchFamily="34" charset="0"/>
                <a:cs typeface="Arial" pitchFamily="34" charset="0"/>
              </a:defRPr>
            </a:lvl2pPr>
            <a:lvl3pPr marL="1143000" indent="-228600" eaLnBrk="0" hangingPunct="0">
              <a:defRPr sz="1000" b="1">
                <a:solidFill>
                  <a:schemeClr val="tx1"/>
                </a:solidFill>
                <a:latin typeface="Arial" pitchFamily="34" charset="0"/>
                <a:cs typeface="Arial" pitchFamily="34" charset="0"/>
              </a:defRPr>
            </a:lvl3pPr>
            <a:lvl4pPr marL="1600200" indent="-228600" eaLnBrk="0" hangingPunct="0">
              <a:defRPr sz="1000" b="1">
                <a:solidFill>
                  <a:schemeClr val="tx1"/>
                </a:solidFill>
                <a:latin typeface="Arial" pitchFamily="34" charset="0"/>
                <a:cs typeface="Arial" pitchFamily="34" charset="0"/>
              </a:defRPr>
            </a:lvl4pPr>
            <a:lvl5pPr marL="2057400" indent="-228600" eaLnBrk="0" hangingPunct="0">
              <a:defRPr sz="1000" b="1">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1000" b="1">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1000" b="1">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1000" b="1">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1000" b="1">
                <a:solidFill>
                  <a:schemeClr val="tx1"/>
                </a:solidFill>
                <a:latin typeface="Arial" pitchFamily="34" charset="0"/>
                <a:cs typeface="Arial" pitchFamily="34" charset="0"/>
              </a:defRPr>
            </a:lvl9pPr>
          </a:lstStyle>
          <a:p>
            <a:pPr eaLnBrk="1" hangingPunct="1">
              <a:buFontTx/>
              <a:buNone/>
            </a:pPr>
            <a:r>
              <a:rPr lang="en-US" altLang="en-US" sz="1200" b="0" dirty="0"/>
              <a:t>Photo: Diane Gross, CDC</a:t>
            </a:r>
          </a:p>
        </p:txBody>
      </p:sp>
    </p:spTree>
    <p:extLst>
      <p:ext uri="{BB962C8B-B14F-4D97-AF65-F5344CB8AC3E}">
        <p14:creationId xmlns:p14="http://schemas.microsoft.com/office/powerpoint/2010/main" val="2396901426"/>
      </p:ext>
    </p:extLst>
  </p:cSld>
  <p:clrMapOvr>
    <a:masterClrMapping/>
  </p:clrMapOvr>
  <p:transition>
    <p:fade/>
  </p:transition>
</p:sld>
</file>

<file path=ppt/theme/theme1.xml><?xml version="1.0" encoding="utf-8"?>
<a:theme xmlns:a="http://schemas.openxmlformats.org/drawingml/2006/main" name="NCEH_ATSDR_combined">
  <a:themeElements>
    <a:clrScheme name="CDC OD Dark PPT Colors">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FFC000"/>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2.xml><?xml version="1.0" encoding="utf-8"?>
<a:theme xmlns:a="http://schemas.openxmlformats.org/drawingml/2006/main" name="Thin Blue Line Influenza Divis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4_Office Theme">
  <a:themeElements>
    <a:clrScheme name="Custom 2">
      <a:dk1>
        <a:srgbClr val="2C343E"/>
      </a:dk1>
      <a:lt1>
        <a:srgbClr val="228E92"/>
      </a:lt1>
      <a:dk2>
        <a:srgbClr val="FFFFFF"/>
      </a:dk2>
      <a:lt2>
        <a:srgbClr val="FFFFFF"/>
      </a:lt2>
      <a:accent1>
        <a:srgbClr val="F15856"/>
      </a:accent1>
      <a:accent2>
        <a:srgbClr val="F16122"/>
      </a:accent2>
      <a:accent3>
        <a:srgbClr val="57A286"/>
      </a:accent3>
      <a:accent4>
        <a:srgbClr val="31A1B3"/>
      </a:accent4>
      <a:accent5>
        <a:srgbClr val="605654"/>
      </a:accent5>
      <a:accent6>
        <a:srgbClr val="8C8C8C"/>
      </a:accent6>
      <a:hlink>
        <a:srgbClr val="31A1B3"/>
      </a:hlink>
      <a:folHlink>
        <a:srgbClr val="3077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90AD7E96537B94AB4EC30E09548A917" ma:contentTypeVersion="5" ma:contentTypeDescription="Create a new document." ma:contentTypeScope="" ma:versionID="ce60b4cfb1a7110a98cea5ecebabfc2e">
  <xsd:schema xmlns:xsd="http://www.w3.org/2001/XMLSchema" xmlns:xs="http://www.w3.org/2001/XMLSchema" xmlns:p="http://schemas.microsoft.com/office/2006/metadata/properties" xmlns:ns1="http://schemas.microsoft.com/sharepoint/v3" xmlns:ns2="3799590d-c3a7-4d9f-9fd3-14518cc8349c" targetNamespace="http://schemas.microsoft.com/office/2006/metadata/properties" ma:root="true" ma:fieldsID="5fe5df2a2e45b182e18d734ef2c73c14" ns1:_="" ns2:_="">
    <xsd:import namespace="http://schemas.microsoft.com/sharepoint/v3"/>
    <xsd:import namespace="3799590d-c3a7-4d9f-9fd3-14518cc8349c"/>
    <xsd:element name="properties">
      <xsd:complexType>
        <xsd:sequence>
          <xsd:element name="documentManagement">
            <xsd:complexType>
              <xsd:all>
                <xsd:element ref="ns1:PublishingStartDate" minOccurs="0"/>
                <xsd:element ref="ns1:PublishingExpirationDate" minOccurs="0"/>
                <xsd:element ref="ns2:DocTyp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799590d-c3a7-4d9f-9fd3-14518cc8349c" elementFormDefault="qualified">
    <xsd:import namespace="http://schemas.microsoft.com/office/2006/documentManagement/types"/>
    <xsd:import namespace="http://schemas.microsoft.com/office/infopath/2007/PartnerControls"/>
    <xsd:element name="DocType" ma:index="10" nillable="true" ma:displayName="DocType" ma:format="Dropdown" ma:internalName="DocType">
      <xsd:simpleType>
        <xsd:restriction base="dms:Choice">
          <xsd:enumeration value="Toolkit"/>
          <xsd:enumeration value="Other"/>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ct:contentTypeSchema xmlns:ct="http://schemas.microsoft.com/office/2006/metadata/contentType" xmlns:ma="http://schemas.microsoft.com/office/2006/metadata/properties/metaAttributes" ct:_="" ma:_="" ma:contentTypeName="Document" ma:contentTypeID="0x010100C310820C2B321D4E8763D7A7E1D29559" ma:contentTypeVersion="1" ma:contentTypeDescription="Create a new document." ma:contentTypeScope="" ma:versionID="5797d8799613f1ecf3704615f2bb2008">
  <xsd:schema xmlns:xsd="http://www.w3.org/2001/XMLSchema" xmlns:xs="http://www.w3.org/2001/XMLSchema" xmlns:p="http://schemas.microsoft.com/office/2006/metadata/properties" xmlns:ns2="5af08be3-da31-4ed0-bd15-c2f68cc29029" targetNamespace="http://schemas.microsoft.com/office/2006/metadata/properties" ma:root="true" ma:fieldsID="01afd40105b7c9b5a72189ac5a361998" ns2:_="">
    <xsd:import namespace="5af08be3-da31-4ed0-bd15-c2f68cc29029"/>
    <xsd:element name="properties">
      <xsd:complexType>
        <xsd:sequence>
          <xsd:element name="documentManagement">
            <xsd:complexType>
              <xsd:all>
                <xsd:element ref="ns2:Description" minOccurs="0"/>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af08be3-da31-4ed0-bd15-c2f68cc29029" elementFormDefault="qualified">
    <xsd:import namespace="http://schemas.microsoft.com/office/2006/documentManagement/types"/>
    <xsd:import namespace="http://schemas.microsoft.com/office/infopath/2007/PartnerControls"/>
    <xsd:element name="Description" ma:index="4" nillable="true" ma:displayName="Description" ma:internalName="Description">
      <xsd:simpleType>
        <xsd:restriction base="dms:Note">
          <xsd:maxLength value="255"/>
        </xsd:restriction>
      </xsd:simpleType>
    </xsd:element>
    <xsd:element name="_dlc_DocId" ma:index="5" nillable="true" ma:displayName="Document ID Value" ma:description="The value of the document ID assigned to this item." ma:internalName="_dlc_DocId" ma:readOnly="true">
      <xsd:simpleType>
        <xsd:restriction base="dms:Text"/>
      </xsd:simpleType>
    </xsd:element>
    <xsd:element name="_dlc_DocIdUrl" ma:index="6"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7"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8"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DocType xmlns="3799590d-c3a7-4d9f-9fd3-14518cc8349c" xsi:nil="true"/>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960862BE-45E5-460D-9F88-FE746B8C24E5}"/>
</file>

<file path=customXml/itemProps2.xml><?xml version="1.0" encoding="utf-8"?>
<ds:datastoreItem xmlns:ds="http://schemas.openxmlformats.org/officeDocument/2006/customXml" ds:itemID="{6A9729D0-304C-4ACB-817B-92B49EE12BF5}"/>
</file>

<file path=customXml/itemProps3.xml><?xml version="1.0" encoding="utf-8"?>
<ds:datastoreItem xmlns:ds="http://schemas.openxmlformats.org/officeDocument/2006/customXml" ds:itemID="{74C77D88-7BFB-44DA-923D-4E81A31DB482}"/>
</file>

<file path=customXml/itemProps4.xml><?xml version="1.0" encoding="utf-8"?>
<ds:datastoreItem xmlns:ds="http://schemas.openxmlformats.org/officeDocument/2006/customXml" ds:itemID="{D8838B0A-FC43-4594-9766-09E945C99D16}"/>
</file>

<file path=docProps/app.xml><?xml version="1.0" encoding="utf-8"?>
<Properties xmlns="http://schemas.openxmlformats.org/officeDocument/2006/extended-properties" xmlns:vt="http://schemas.openxmlformats.org/officeDocument/2006/docPropsVTypes">
  <Template>Office Theme</Template>
  <TotalTime>17079</TotalTime>
  <Words>15468</Words>
  <Application>Microsoft Office PowerPoint</Application>
  <PresentationFormat>On-screen Show (4:3)</PresentationFormat>
  <Paragraphs>1297</Paragraphs>
  <Slides>77</Slides>
  <Notes>73</Notes>
  <HiddenSlides>0</HiddenSlides>
  <MMClips>0</MMClips>
  <ScaleCrop>false</ScaleCrop>
  <HeadingPairs>
    <vt:vector size="4" baseType="variant">
      <vt:variant>
        <vt:lpstr>Theme</vt:lpstr>
      </vt:variant>
      <vt:variant>
        <vt:i4>3</vt:i4>
      </vt:variant>
      <vt:variant>
        <vt:lpstr>Slide Titles</vt:lpstr>
      </vt:variant>
      <vt:variant>
        <vt:i4>77</vt:i4>
      </vt:variant>
    </vt:vector>
  </HeadingPairs>
  <TitlesOfParts>
    <vt:vector size="80" baseType="lpstr">
      <vt:lpstr>NCEH_ATSDR_combined</vt:lpstr>
      <vt:lpstr>Thin Blue Line Influenza Division</vt:lpstr>
      <vt:lpstr>4_Office Theme</vt:lpstr>
      <vt:lpstr>Module E4 Epidemiologic Case Investigation of Human Infections with HxNy</vt:lpstr>
      <vt:lpstr>PowerPoint Presentation</vt:lpstr>
      <vt:lpstr>Presentation Outline</vt:lpstr>
      <vt:lpstr>Objectives of Case Investigation</vt:lpstr>
      <vt:lpstr>Objectives of Case Investigation (continued)</vt:lpstr>
      <vt:lpstr>Phases of Case Investigation</vt:lpstr>
      <vt:lpstr>Steps of an Outbreak Investigation</vt:lpstr>
      <vt:lpstr> Discussion Questions</vt:lpstr>
      <vt:lpstr>Triggers for an Outbreak Investigation </vt:lpstr>
      <vt:lpstr>Triggers for an Outbreak Investigation (part 2)</vt:lpstr>
      <vt:lpstr>Pre-investigation and Response Planning</vt:lpstr>
      <vt:lpstr>Suggested Rapid Response Team (RRT)</vt:lpstr>
      <vt:lpstr>Investigation Resources</vt:lpstr>
      <vt:lpstr>Items to take with you during an investigation</vt:lpstr>
      <vt:lpstr>Supplies</vt:lpstr>
      <vt:lpstr>Supplies</vt:lpstr>
      <vt:lpstr> Discussion Question</vt:lpstr>
      <vt:lpstr>Identify Key Stakeholders</vt:lpstr>
      <vt:lpstr>Collaborative Investigation</vt:lpstr>
      <vt:lpstr>Gathering Evidence</vt:lpstr>
      <vt:lpstr>What is an Outbreak?</vt:lpstr>
      <vt:lpstr>Verify Diagnosis</vt:lpstr>
      <vt:lpstr>Human Case Finding</vt:lpstr>
      <vt:lpstr>Methods of Human Case Finding</vt:lpstr>
      <vt:lpstr>Enhanced Surveillance</vt:lpstr>
      <vt:lpstr>Specimen Collection During an Investigation</vt:lpstr>
      <vt:lpstr>What to Collect to Confirm Human Novel Virus Infection</vt:lpstr>
      <vt:lpstr>PowerPoint Presentation</vt:lpstr>
      <vt:lpstr>PowerPoint Presentation</vt:lpstr>
      <vt:lpstr>Components of a Human Case Definition</vt:lpstr>
      <vt:lpstr>Refining Case Definitions</vt:lpstr>
      <vt:lpstr>Example Case Definitions for Influenza A/H7N9 Virus Infection </vt:lpstr>
      <vt:lpstr>Example Case Definitions for Influenza A/H7N9, continued…</vt:lpstr>
      <vt:lpstr>PowerPoint Presentation</vt:lpstr>
      <vt:lpstr> Discussion Questions</vt:lpstr>
      <vt:lpstr>Information for Human Case Investigation</vt:lpstr>
      <vt:lpstr>WHO Data Form for Human Infections</vt:lpstr>
      <vt:lpstr>WHO Data Form for Human Infections</vt:lpstr>
      <vt:lpstr>Counting and Tracking Human Cases </vt:lpstr>
      <vt:lpstr>Definition of a Human Cluster</vt:lpstr>
      <vt:lpstr>Human-to-Human Transmission</vt:lpstr>
      <vt:lpstr>Identifying Possible Human-to-Human Transmission</vt:lpstr>
      <vt:lpstr>What is Human Contact Tracing?</vt:lpstr>
      <vt:lpstr>Purpose of Human Contact Tracing</vt:lpstr>
      <vt:lpstr>How to Identify Human Contacts</vt:lpstr>
      <vt:lpstr>Prioritize Human Contact Identification</vt:lpstr>
      <vt:lpstr>Key Information for Human Contact Tracing</vt:lpstr>
      <vt:lpstr>General Guidelines for Interviewing Contacts</vt:lpstr>
      <vt:lpstr>Information from Human Contacts</vt:lpstr>
      <vt:lpstr>Monitoring and Managing Contacts</vt:lpstr>
      <vt:lpstr>Data Management and Analyzing Data: Record Keeping</vt:lpstr>
      <vt:lpstr>PowerPoint Presentation</vt:lpstr>
      <vt:lpstr>Describe and Orient Data </vt:lpstr>
      <vt:lpstr> Discussion Question</vt:lpstr>
      <vt:lpstr>What is an Epidemic Curve</vt:lpstr>
      <vt:lpstr>How Can an Epidemic Curve Help?</vt:lpstr>
      <vt:lpstr>Epidemic Curves and Transmission</vt:lpstr>
      <vt:lpstr>PowerPoint Presentation</vt:lpstr>
      <vt:lpstr>PowerPoint Presentation</vt:lpstr>
      <vt:lpstr>PowerPoint Presentation</vt:lpstr>
      <vt:lpstr>Develop Hypotheses / Questions</vt:lpstr>
      <vt:lpstr>Evaluate Hypotheses through Studies</vt:lpstr>
      <vt:lpstr> Discussion Questions</vt:lpstr>
      <vt:lpstr>Implement Prevention and Control Measures</vt:lpstr>
      <vt:lpstr>Prevention and Control Activities</vt:lpstr>
      <vt:lpstr>Communicate Findings from the Investigation</vt:lpstr>
      <vt:lpstr>Multiple Levels of Communication</vt:lpstr>
      <vt:lpstr> Discussion Questions</vt:lpstr>
      <vt:lpstr>Why Communicate the Findings?</vt:lpstr>
      <vt:lpstr>Evaluate How the Investigation Went</vt:lpstr>
      <vt:lpstr> Discussion Question</vt:lpstr>
      <vt:lpstr>Investigation Resources</vt:lpstr>
      <vt:lpstr>Investigation Resources</vt:lpstr>
      <vt:lpstr>Glossary</vt:lpstr>
      <vt:lpstr>Glossary</vt:lpstr>
      <vt:lpstr>Glossary</vt:lpstr>
      <vt:lpstr>PowerPoint Presentation</vt:lpstr>
    </vt:vector>
  </TitlesOfParts>
  <LinksUpToDate>false</LinksUpToDate>
  <SharedDoc>false</SharedDoc>
  <HLinks>
    <vt:vector size="156" baseType="variant">
      <vt:variant>
        <vt:i4>7</vt:i4>
      </vt:variant>
      <vt:variant>
        <vt:i4>6</vt:i4>
      </vt:variant>
      <vt:variant>
        <vt:i4>0</vt:i4>
      </vt:variant>
      <vt:variant>
        <vt:i4>7</vt:i4>
      </vt:variant>
      <vt:variant>
        <vt:lpwstr>http://www.who.int/influenza/human_animal_interface/influenza_h7n9/Data_Reports/en/</vt:lpwstr>
      </vt:variant>
      <vt:variant>
        <vt:lpwstr/>
      </vt:variant>
      <vt:variant>
        <vt:i4>7</vt:i4>
      </vt:variant>
      <vt:variant>
        <vt:i4>6</vt:i4>
      </vt:variant>
      <vt:variant>
        <vt:i4>0</vt:i4>
      </vt:variant>
      <vt:variant>
        <vt:i4>7</vt:i4>
      </vt:variant>
      <vt:variant>
        <vt:lpwstr>http://www.who.int/</vt:lpwstr>
      </vt:variant>
      <vt:variant>
        <vt:lpwstr/>
      </vt:variant>
      <vt:variant>
        <vt:i4>7</vt:i4>
      </vt:variant>
      <vt:variant>
        <vt:i4>6</vt:i4>
      </vt:variant>
      <vt:variant>
        <vt:i4>0</vt:i4>
      </vt:variant>
      <vt:variant>
        <vt:i4>7</vt:i4>
      </vt:variant>
      <vt:variant>
        <vt:lpwstr>http://www.oie.int/</vt:lpwstr>
      </vt:variant>
      <vt:variant>
        <vt:lpwstr/>
      </vt:variant>
      <vt:variant>
        <vt:i4>7</vt:i4>
      </vt:variant>
      <vt:variant>
        <vt:i4>6</vt:i4>
      </vt:variant>
      <vt:variant>
        <vt:i4>0</vt:i4>
      </vt:variant>
      <vt:variant>
        <vt:i4>7</vt:i4>
      </vt:variant>
      <vt:variant>
        <vt:lpwstr>http://www.fao.org/</vt:lpwstr>
      </vt:variant>
      <vt:variant>
        <vt:lpwstr/>
      </vt:variant>
      <vt:variant>
        <vt:i4>7</vt:i4>
      </vt:variant>
      <vt:variant>
        <vt:i4>6</vt:i4>
      </vt:variant>
      <vt:variant>
        <vt:i4>0</vt:i4>
      </vt:variant>
      <vt:variant>
        <vt:i4>7</vt:i4>
      </vt:variant>
      <vt:variant>
        <vt:lpwstr>http://www.cdc.gov/</vt:lpwstr>
      </vt:variant>
      <vt:variant>
        <vt:lpwstr/>
      </vt:variant>
      <vt:variant>
        <vt:i4>7</vt:i4>
      </vt:variant>
      <vt:variant>
        <vt:i4>6</vt:i4>
      </vt:variant>
      <vt:variant>
        <vt:i4>0</vt:i4>
      </vt:variant>
      <vt:variant>
        <vt:i4>7</vt:i4>
      </vt:variant>
      <vt:variant>
        <vt:lpwstr>http://www.usaid.gov/ept2</vt:lpwstr>
      </vt:variant>
      <vt:variant>
        <vt:lpwstr/>
      </vt:variant>
      <vt:variant>
        <vt:i4>7</vt:i4>
      </vt:variant>
      <vt:variant>
        <vt:i4>6</vt:i4>
      </vt:variant>
      <vt:variant>
        <vt:i4>0</vt:i4>
      </vt:variant>
      <vt:variant>
        <vt:i4>7</vt:i4>
      </vt:variant>
      <vt:variant>
        <vt:lpwstr>http://www.who.int/csr/resources/publications/surveillance/CDS_EPR_ARO_2006_1.pdf</vt:lpwstr>
      </vt:variant>
      <vt:variant>
        <vt:lpwstr/>
      </vt:variant>
      <vt:variant>
        <vt:i4>7</vt:i4>
      </vt:variant>
      <vt:variant>
        <vt:i4>6</vt:i4>
      </vt:variant>
      <vt:variant>
        <vt:i4>0</vt:i4>
      </vt:variant>
      <vt:variant>
        <vt:i4>7</vt:i4>
      </vt:variant>
      <vt:variant>
        <vt:lpwstr>https://www.cdc.gov/flu/avianflu/severe-potential.htm</vt:lpwstr>
      </vt:variant>
      <vt:variant>
        <vt:lpwstr/>
      </vt:variant>
      <vt:variant>
        <vt:i4>7</vt:i4>
      </vt:variant>
      <vt:variant>
        <vt:i4>6</vt:i4>
      </vt:variant>
      <vt:variant>
        <vt:i4>0</vt:i4>
      </vt:variant>
      <vt:variant>
        <vt:i4>7</vt:i4>
      </vt:variant>
      <vt:variant>
        <vt:lpwstr>https://www.youtube.com/watch?v=DVJNWefmHjE</vt:lpwstr>
      </vt:variant>
      <vt:variant>
        <vt:lpwstr/>
      </vt:variant>
      <vt:variant>
        <vt:i4>7</vt:i4>
      </vt:variant>
      <vt:variant>
        <vt:i4>6</vt:i4>
      </vt:variant>
      <vt:variant>
        <vt:i4>0</vt:i4>
      </vt:variant>
      <vt:variant>
        <vt:i4>7</vt:i4>
      </vt:variant>
      <vt:variant>
        <vt:lpwstr>http://www.nhfpc.gov.cn/yzygj/s3593g/201701/2dbdbc6e82dd4fdfa57508499f61cdfc.shtml</vt:lpwstr>
      </vt:variant>
      <vt:variant>
        <vt:lpwstr/>
      </vt:variant>
      <vt:variant>
        <vt:i4>7</vt:i4>
      </vt:variant>
      <vt:variant>
        <vt:i4>6</vt:i4>
      </vt:variant>
      <vt:variant>
        <vt:i4>0</vt:i4>
      </vt:variant>
      <vt:variant>
        <vt:i4>7</vt:i4>
      </vt:variant>
      <vt:variant>
        <vt:lpwstr>http://www.nhfpc.gov.cn/yzygj/s3593g/201701/2dbdbc6e82dd4fdfa57508499f61cdfc.shtml</vt:lpwstr>
      </vt:variant>
      <vt:variant>
        <vt:lpwstr/>
      </vt:variant>
      <vt:variant>
        <vt:i4>7</vt:i4>
      </vt:variant>
      <vt:variant>
        <vt:i4>6</vt:i4>
      </vt:variant>
      <vt:variant>
        <vt:i4>0</vt:i4>
      </vt:variant>
      <vt:variant>
        <vt:i4>7</vt:i4>
      </vt:variant>
      <vt:variant>
        <vt:lpwstr>http://www.who.int/influenza/human_animal_interface/influenza_h7n9/InterimSurveillanceRecH7N9_10May13.pdf</vt:lpwstr>
      </vt:variant>
      <vt:variant>
        <vt:lpwstr/>
      </vt:variant>
      <vt:variant>
        <vt:i4>7</vt:i4>
      </vt:variant>
      <vt:variant>
        <vt:i4>6</vt:i4>
      </vt:variant>
      <vt:variant>
        <vt:i4>0</vt:i4>
      </vt:variant>
      <vt:variant>
        <vt:i4>7</vt:i4>
      </vt:variant>
      <vt:variant>
        <vt:lpwstr>https://www.ncbi.nlm.nih.gov/pubmed/16371696</vt:lpwstr>
      </vt:variant>
      <vt:variant>
        <vt:lpwstr/>
      </vt:variant>
      <vt:variant>
        <vt:i4>7</vt:i4>
      </vt:variant>
      <vt:variant>
        <vt:i4>6</vt:i4>
      </vt:variant>
      <vt:variant>
        <vt:i4>0</vt:i4>
      </vt:variant>
      <vt:variant>
        <vt:i4>7</vt:i4>
      </vt:variant>
      <vt:variant>
        <vt:lpwstr>https://www.ncbi.nlm.nih.gov/pubmed/10395870</vt:lpwstr>
      </vt:variant>
      <vt:variant>
        <vt:lpwstr/>
      </vt:variant>
      <vt:variant>
        <vt:i4>7</vt:i4>
      </vt:variant>
      <vt:variant>
        <vt:i4>6</vt:i4>
      </vt:variant>
      <vt:variant>
        <vt:i4>0</vt:i4>
      </vt:variant>
      <vt:variant>
        <vt:i4>7</vt:i4>
      </vt:variant>
      <vt:variant>
        <vt:lpwstr>http://www.hpa.org.uk/webc/HPAwebFile/HPAweb_C/1317139506255</vt:lpwstr>
      </vt:variant>
      <vt:variant>
        <vt:lpwstr/>
      </vt:variant>
      <vt:variant>
        <vt:i4>7</vt:i4>
      </vt:variant>
      <vt:variant>
        <vt:i4>6</vt:i4>
      </vt:variant>
      <vt:variant>
        <vt:i4>0</vt:i4>
      </vt:variant>
      <vt:variant>
        <vt:i4>7</vt:i4>
      </vt:variant>
      <vt:variant>
        <vt:lpwstr>https://www.ncbi.nlm.nih.gov/pubmed/28583578</vt:lpwstr>
      </vt:variant>
      <vt:variant>
        <vt:lpwstr/>
      </vt:variant>
      <vt:variant>
        <vt:i4>7</vt:i4>
      </vt:variant>
      <vt:variant>
        <vt:i4>6</vt:i4>
      </vt:variant>
      <vt:variant>
        <vt:i4>0</vt:i4>
      </vt:variant>
      <vt:variant>
        <vt:i4>7</vt:i4>
      </vt:variant>
      <vt:variant>
        <vt:lpwstr>https://www.ncbi.nlm.nih.gov/pubmed/28934462</vt:lpwstr>
      </vt:variant>
      <vt:variant>
        <vt:lpwstr/>
      </vt:variant>
      <vt:variant>
        <vt:i4>7</vt:i4>
      </vt:variant>
      <vt:variant>
        <vt:i4>6</vt:i4>
      </vt:variant>
      <vt:variant>
        <vt:i4>0</vt:i4>
      </vt:variant>
      <vt:variant>
        <vt:i4>7</vt:i4>
      </vt:variant>
      <vt:variant>
        <vt:lpwstr>http://www.who.int/csr/resources/publications/influenza/WHO_CDS_EPR_GIP_2006_4/en/</vt:lpwstr>
      </vt:variant>
      <vt:variant>
        <vt:lpwstr/>
      </vt:variant>
      <vt:variant>
        <vt:i4>7</vt:i4>
      </vt:variant>
      <vt:variant>
        <vt:i4>6</vt:i4>
      </vt:variant>
      <vt:variant>
        <vt:i4>0</vt:i4>
      </vt:variant>
      <vt:variant>
        <vt:i4>7</vt:i4>
      </vt:variant>
      <vt:variant>
        <vt:lpwstr>http://www.who.int/influenza/resources/documents/case_definition2006_08_29/en/index.html</vt:lpwstr>
      </vt:variant>
      <vt:variant>
        <vt:lpwstr/>
      </vt:variant>
      <vt:variant>
        <vt:i4>7</vt:i4>
      </vt:variant>
      <vt:variant>
        <vt:i4>6</vt:i4>
      </vt:variant>
      <vt:variant>
        <vt:i4>0</vt:i4>
      </vt:variant>
      <vt:variant>
        <vt:i4>7</vt:i4>
      </vt:variant>
      <vt:variant>
        <vt:lpwstr>http://www.who.int/influenza/surveillance_monitoring/global_surveillance_h5_guidelines_06_02_2004/en/index.html</vt:lpwstr>
      </vt:variant>
      <vt:variant>
        <vt:lpwstr/>
      </vt:variant>
      <vt:variant>
        <vt:i4>7</vt:i4>
      </vt:variant>
      <vt:variant>
        <vt:i4>6</vt:i4>
      </vt:variant>
      <vt:variant>
        <vt:i4>0</vt:i4>
      </vt:variant>
      <vt:variant>
        <vt:i4>7</vt:i4>
      </vt:variant>
      <vt:variant>
        <vt:lpwstr>http://www.who.int/influenza/resources/documents/clinical_management_h5n1_15_08_2007/en/index.html</vt:lpwstr>
      </vt:variant>
      <vt:variant>
        <vt:lpwstr/>
      </vt:variant>
      <vt:variant>
        <vt:i4>7</vt:i4>
      </vt:variant>
      <vt:variant>
        <vt:i4>6</vt:i4>
      </vt:variant>
      <vt:variant>
        <vt:i4>0</vt:i4>
      </vt:variant>
      <vt:variant>
        <vt:i4>7</vt:i4>
      </vt:variant>
      <vt:variant>
        <vt:lpwstr>http://www.who.int/influenza/human_animal_interface/influenza_h7n9/en/index.html</vt:lpwstr>
      </vt:variant>
      <vt:variant>
        <vt:lpwstr/>
      </vt:variant>
      <vt:variant>
        <vt:i4>7</vt:i4>
      </vt:variant>
      <vt:variant>
        <vt:i4>6</vt:i4>
      </vt:variant>
      <vt:variant>
        <vt:i4>0</vt:i4>
      </vt:variant>
      <vt:variant>
        <vt:i4>7</vt:i4>
      </vt:variant>
      <vt:variant>
        <vt:lpwstr>http://www.who.int/influenza/human_animal_interface/influenza_h7n9/InterimSurveillanceRecH7N9_10May13.pdf</vt:lpwstr>
      </vt:variant>
      <vt:variant>
        <vt:lpwstr/>
      </vt:variant>
      <vt:variant>
        <vt:i4>7</vt:i4>
      </vt:variant>
      <vt:variant>
        <vt:i4>6</vt:i4>
      </vt:variant>
      <vt:variant>
        <vt:i4>0</vt:i4>
      </vt:variant>
      <vt:variant>
        <vt:i4>7</vt:i4>
      </vt:variant>
      <vt:variant>
        <vt:lpwstr>http://www.who.int/influenza/human_animal_interface/influenza_h7n9/13_January_2013_PEP_recs.pdf?ua=1</vt:lpwstr>
      </vt:variant>
      <vt:variant>
        <vt:lpwstr/>
      </vt:variant>
      <vt:variant>
        <vt:i4>7</vt:i4>
      </vt:variant>
      <vt:variant>
        <vt:i4>6</vt:i4>
      </vt:variant>
      <vt:variant>
        <vt:i4>0</vt:i4>
      </vt:variant>
      <vt:variant>
        <vt:i4>7</vt:i4>
      </vt:variant>
      <vt:variant>
        <vt:lpwstr>http://apps.who.int/iris/bitstream/10665/250130/1/WHO-OHE-PED-GIP-2016.2-eng.pdf?ua=1</vt:lpwstr>
      </vt:variant>
      <vt:variant>
        <vt:lpwstr/>
      </vt:variant>
      <vt:variant>
        <vt:i4>7</vt:i4>
      </vt:variant>
      <vt:variant>
        <vt:i4>6</vt:i4>
      </vt:variant>
      <vt:variant>
        <vt:i4>0</vt:i4>
      </vt:variant>
      <vt:variant>
        <vt:i4>7</vt:i4>
      </vt:variant>
      <vt:variant>
        <vt:lpwstr>http://www.who.int/influenza/human_animal_interface/influenza_h7n9/InterimSurveillanceRecH7N9_10May13.pdf</vt:lpwstr>
      </vt:variant>
      <vt:variant>
        <vt:lpwstr/>
      </vt:variant>
    </vt:vector>
  </HLinks>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 Jernigan</dc:creator>
  <cp:lastModifiedBy>Joshua Mott</cp:lastModifiedBy>
  <cp:revision>798</cp:revision>
  <dcterms:created xsi:type="dcterms:W3CDTF">2016-11-05T00:46:08Z</dcterms:created>
  <dcterms:modified xsi:type="dcterms:W3CDTF">2018-06-27T19:06:39Z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0x010100390AD7E96537B94AB4EC30E09548A917</vt:lpwstr>
  </property>
  <property fmtid="{D5CDD505-2E9C-101B-9397-08002B2CF9AE}" pid="3" name="_dlc_DocIdItemGuid">
    <vt:lpwstr>9432dce1-7171-488a-b377-1f00544eb52d</vt:lpwstr>
  </property>
</Properties>
</file>