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4.xml" ContentType="application/vnd.openxmlformats-officedocument.presentationml.slide+xml"/>
  <Override PartName="/ppt/slides/slide4.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slideMasters/slideMaster4.xml" ContentType="application/vnd.openxmlformats-officedocument.presentationml.slideMaster+xml"/>
  <Override PartName="/ppt/notesSlides/notesSlide46.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Override4.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olors2.xml" ContentType="application/vnd.ms-office.chartcolorstyle+xml"/>
  <Override PartName="/ppt/charts/style2.xml" ContentType="application/vnd.ms-office.chartstyle+xml"/>
  <Override PartName="/ppt/charts/chart3.xml" ContentType="application/vnd.openxmlformats-officedocument.drawingml.chart+xml"/>
  <Override PartName="/ppt/theme/themeOverride2.xml" ContentType="application/vnd.openxmlformats-officedocument.themeOverride+xml"/>
  <Override PartName="/ppt/charts/colors1.xml" ContentType="application/vnd.ms-office.chartcolorstyle+xml"/>
  <Override PartName="/ppt/charts/chart2.xml" ContentType="application/vnd.openxmlformats-officedocument.drawingml.chart+xml"/>
  <Override PartName="/ppt/charts/style1.xml" ContentType="application/vnd.ms-office.chartstyle+xml"/>
  <Override PartName="/ppt/theme/themeOverride1.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 id="2147483766" r:id="rId4"/>
    <p:sldMasterId id="2147483808" r:id="rId5"/>
  </p:sldMasterIdLst>
  <p:notesMasterIdLst>
    <p:notesMasterId r:id="rId61"/>
  </p:notesMasterIdLst>
  <p:handoutMasterIdLst>
    <p:handoutMasterId r:id="rId62"/>
  </p:handoutMasterIdLst>
  <p:sldIdLst>
    <p:sldId id="351" r:id="rId6"/>
    <p:sldId id="698" r:id="rId7"/>
    <p:sldId id="693" r:id="rId8"/>
    <p:sldId id="685" r:id="rId9"/>
    <p:sldId id="658" r:id="rId10"/>
    <p:sldId id="699" r:id="rId11"/>
    <p:sldId id="697" r:id="rId12"/>
    <p:sldId id="659" r:id="rId13"/>
    <p:sldId id="696" r:id="rId14"/>
    <p:sldId id="689" r:id="rId15"/>
    <p:sldId id="626" r:id="rId16"/>
    <p:sldId id="653" r:id="rId17"/>
    <p:sldId id="654" r:id="rId18"/>
    <p:sldId id="655" r:id="rId19"/>
    <p:sldId id="656" r:id="rId20"/>
    <p:sldId id="684" r:id="rId21"/>
    <p:sldId id="683" r:id="rId22"/>
    <p:sldId id="644" r:id="rId23"/>
    <p:sldId id="695" r:id="rId24"/>
    <p:sldId id="646" r:id="rId25"/>
    <p:sldId id="467" r:id="rId26"/>
    <p:sldId id="614" r:id="rId27"/>
    <p:sldId id="615" r:id="rId28"/>
    <p:sldId id="668" r:id="rId29"/>
    <p:sldId id="669" r:id="rId30"/>
    <p:sldId id="616" r:id="rId31"/>
    <p:sldId id="674" r:id="rId32"/>
    <p:sldId id="578" r:id="rId33"/>
    <p:sldId id="356" r:id="rId34"/>
    <p:sldId id="497" r:id="rId35"/>
    <p:sldId id="707" r:id="rId36"/>
    <p:sldId id="641" r:id="rId37"/>
    <p:sldId id="694" r:id="rId38"/>
    <p:sldId id="705" r:id="rId39"/>
    <p:sldId id="706" r:id="rId40"/>
    <p:sldId id="686" r:id="rId41"/>
    <p:sldId id="679" r:id="rId42"/>
    <p:sldId id="680" r:id="rId43"/>
    <p:sldId id="681" r:id="rId44"/>
    <p:sldId id="676" r:id="rId45"/>
    <p:sldId id="677" r:id="rId46"/>
    <p:sldId id="678" r:id="rId47"/>
    <p:sldId id="589" r:id="rId48"/>
    <p:sldId id="496" r:id="rId49"/>
    <p:sldId id="519" r:id="rId50"/>
    <p:sldId id="700" r:id="rId51"/>
    <p:sldId id="708" r:id="rId52"/>
    <p:sldId id="701" r:id="rId53"/>
    <p:sldId id="702" r:id="rId54"/>
    <p:sldId id="568" r:id="rId55"/>
    <p:sldId id="703" r:id="rId56"/>
    <p:sldId id="704" r:id="rId57"/>
    <p:sldId id="509" r:id="rId58"/>
    <p:sldId id="486" r:id="rId59"/>
    <p:sldId id="582"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e, James C. (CDC/OID/NCIRD)" initials="KJC(" lastIdx="4" clrIdx="0">
    <p:extLst>
      <p:ext uri="{19B8F6BF-5375-455C-9EA6-DF929625EA0E}">
        <p15:presenceInfo xmlns:p15="http://schemas.microsoft.com/office/powerpoint/2012/main" userId="S-1-5-21-1207783550-2075000910-922709458-207674" providerId="AD"/>
      </p:ext>
    </p:extLst>
  </p:cmAuthor>
  <p:cmAuthor id="2" name="Tokars, Jerome (Jerry) (CDC/OID/NCIRD)" initials="TJ((" lastIdx="11" clrIdx="1">
    <p:extLst>
      <p:ext uri="{19B8F6BF-5375-455C-9EA6-DF929625EA0E}">
        <p15:presenceInfo xmlns:p15="http://schemas.microsoft.com/office/powerpoint/2012/main" userId="S-1-5-21-1207783550-2075000910-922709458-191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F5E3BF"/>
    <a:srgbClr val="E4E4E1"/>
    <a:srgbClr val="9E9A88"/>
    <a:srgbClr val="F6EFD6"/>
    <a:srgbClr val="FFFF99"/>
    <a:srgbClr val="000099"/>
    <a:srgbClr val="99C8B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9" autoAdjust="0"/>
    <p:restoredTop sz="67786" autoAdjust="0"/>
  </p:normalViewPr>
  <p:slideViewPr>
    <p:cSldViewPr snapToGrid="0">
      <p:cViewPr varScale="1">
        <p:scale>
          <a:sx n="65" d="100"/>
          <a:sy n="65" d="100"/>
        </p:scale>
        <p:origin x="1723" y="3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018"/>
    </p:cViewPr>
  </p:sorterViewPr>
  <p:notesViewPr>
    <p:cSldViewPr snapToGrid="0">
      <p:cViewPr varScale="1">
        <p:scale>
          <a:sx n="63" d="100"/>
          <a:sy n="63" d="100"/>
        </p:scale>
        <p:origin x="3137"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openxmlformats.org/officeDocument/2006/relationships/customXml" Target="../customXml/item1.xml"/><Relationship Id="rId7" Type="http://schemas.openxmlformats.org/officeDocument/2006/relationships/slide" Target="slides/slide2.xml"/><Relationship Id="rId71"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Global Population and Travel Trends, 1961-2010</a:t>
            </a:r>
            <a:endParaRPr lang="en-US" sz="1200" baseline="30000" dirty="0"/>
          </a:p>
        </c:rich>
      </c:tx>
      <c:layout>
        <c:manualLayout>
          <c:xMode val="edge"/>
          <c:yMode val="edge"/>
          <c:x val="0.1346801964397942"/>
          <c:y val="2.0036440294477428E-2"/>
        </c:manualLayout>
      </c:layout>
      <c:overlay val="0"/>
    </c:title>
    <c:autoTitleDeleted val="0"/>
    <c:plotArea>
      <c:layout>
        <c:manualLayout>
          <c:layoutTarget val="inner"/>
          <c:xMode val="edge"/>
          <c:yMode val="edge"/>
          <c:x val="0.16119230209739777"/>
          <c:y val="9.6184539432570923E-2"/>
          <c:w val="0.70967605786744425"/>
          <c:h val="0.67216985392301398"/>
        </c:manualLayout>
      </c:layout>
      <c:lineChart>
        <c:grouping val="standard"/>
        <c:varyColors val="0"/>
        <c:ser>
          <c:idx val="0"/>
          <c:order val="0"/>
          <c:tx>
            <c:strRef>
              <c:f>'[People Poultry Pigs Travel 2012-08-18.xlsx]2012-08-19'!$A$2</c:f>
              <c:strCache>
                <c:ptCount val="1"/>
                <c:pt idx="0">
                  <c:v>Poultry</c:v>
                </c:pt>
              </c:strCache>
            </c:strRef>
          </c:tx>
          <c:spPr>
            <a:ln>
              <a:solidFill>
                <a:srgbClr val="FF0000"/>
              </a:solidFill>
            </a:ln>
          </c:spPr>
          <c:marker>
            <c:symbol val="none"/>
          </c:marker>
          <c:cat>
            <c:strRef>
              <c:f>'[People Poultry Pigs Travel 2012-08-18.xlsx]2012-08-19'!$B$1:$AZ$1</c:f>
              <c:strCache>
                <c:ptCount val="5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strCache>
            </c:strRef>
          </c:cat>
          <c:val>
            <c:numRef>
              <c:f>'[People Poultry Pigs Travel 2012-08-18.xlsx]2012-08-19'!$B$2:$AZ$2</c:f>
              <c:numCache>
                <c:formatCode>General</c:formatCode>
                <c:ptCount val="51"/>
                <c:pt idx="1">
                  <c:v>4.3319275499999996</c:v>
                </c:pt>
                <c:pt idx="2">
                  <c:v>4.4616946400000002</c:v>
                </c:pt>
                <c:pt idx="3">
                  <c:v>4.5869345399999997</c:v>
                </c:pt>
                <c:pt idx="4">
                  <c:v>4.6566117599999997</c:v>
                </c:pt>
                <c:pt idx="5">
                  <c:v>4.7890050899999999</c:v>
                </c:pt>
                <c:pt idx="6">
                  <c:v>4.9055796599999999</c:v>
                </c:pt>
                <c:pt idx="7">
                  <c:v>5.1447844600000003</c:v>
                </c:pt>
                <c:pt idx="8">
                  <c:v>5.2850456000000001</c:v>
                </c:pt>
                <c:pt idx="9">
                  <c:v>5.4604383199999997</c:v>
                </c:pt>
                <c:pt idx="10">
                  <c:v>5.7117185599999996</c:v>
                </c:pt>
                <c:pt idx="11">
                  <c:v>5.9202559800000003</c:v>
                </c:pt>
                <c:pt idx="12">
                  <c:v>6.09935238</c:v>
                </c:pt>
                <c:pt idx="13">
                  <c:v>6.2517233399999999</c:v>
                </c:pt>
                <c:pt idx="14">
                  <c:v>6.4085846799999997</c:v>
                </c:pt>
                <c:pt idx="15">
                  <c:v>6.4957018800000004</c:v>
                </c:pt>
                <c:pt idx="16">
                  <c:v>6.6742881199999999</c:v>
                </c:pt>
                <c:pt idx="17">
                  <c:v>6.8965651699999997</c:v>
                </c:pt>
                <c:pt idx="18">
                  <c:v>7.2662272899999998</c:v>
                </c:pt>
                <c:pt idx="19">
                  <c:v>7.6486483200000004</c:v>
                </c:pt>
                <c:pt idx="20">
                  <c:v>7.9754601899999997</c:v>
                </c:pt>
                <c:pt idx="21">
                  <c:v>8.2919474799999993</c:v>
                </c:pt>
                <c:pt idx="22">
                  <c:v>8.5516667599999998</c:v>
                </c:pt>
                <c:pt idx="23">
                  <c:v>8.7890405499999993</c:v>
                </c:pt>
                <c:pt idx="24">
                  <c:v>9.1159839999999992</c:v>
                </c:pt>
                <c:pt idx="25">
                  <c:v>9.4938900000000004</c:v>
                </c:pt>
                <c:pt idx="26">
                  <c:v>10.009617</c:v>
                </c:pt>
                <c:pt idx="27">
                  <c:v>10.589558</c:v>
                </c:pt>
                <c:pt idx="28">
                  <c:v>10.986552</c:v>
                </c:pt>
                <c:pt idx="29">
                  <c:v>11.340909</c:v>
                </c:pt>
                <c:pt idx="30">
                  <c:v>11.791809000000001</c:v>
                </c:pt>
                <c:pt idx="31">
                  <c:v>12.264488</c:v>
                </c:pt>
                <c:pt idx="32">
                  <c:v>12.846773300000001</c:v>
                </c:pt>
                <c:pt idx="33">
                  <c:v>13.269012500000001</c:v>
                </c:pt>
                <c:pt idx="34">
                  <c:v>13.979131300000001</c:v>
                </c:pt>
                <c:pt idx="35">
                  <c:v>14.484719200000001</c:v>
                </c:pt>
                <c:pt idx="36">
                  <c:v>15.146653199999999</c:v>
                </c:pt>
                <c:pt idx="37">
                  <c:v>15.870445399999999</c:v>
                </c:pt>
                <c:pt idx="38">
                  <c:v>14.6002367</c:v>
                </c:pt>
                <c:pt idx="39">
                  <c:v>15.3459661</c:v>
                </c:pt>
                <c:pt idx="40">
                  <c:v>16.078447300000001</c:v>
                </c:pt>
                <c:pt idx="41">
                  <c:v>16.727925599999999</c:v>
                </c:pt>
                <c:pt idx="42">
                  <c:v>17.617395200000001</c:v>
                </c:pt>
                <c:pt idx="43">
                  <c:v>17.797083749999999</c:v>
                </c:pt>
                <c:pt idx="44">
                  <c:v>18.3345372</c:v>
                </c:pt>
                <c:pt idx="45">
                  <c:v>18.82304259</c:v>
                </c:pt>
                <c:pt idx="46">
                  <c:v>19.273986300000001</c:v>
                </c:pt>
                <c:pt idx="47">
                  <c:v>19.49338273</c:v>
                </c:pt>
                <c:pt idx="48">
                  <c:v>19.938805590000001</c:v>
                </c:pt>
                <c:pt idx="49">
                  <c:v>20.652834439999999</c:v>
                </c:pt>
                <c:pt idx="50">
                  <c:v>21.488551350000002</c:v>
                </c:pt>
              </c:numCache>
            </c:numRef>
          </c:val>
          <c:smooth val="0"/>
          <c:extLst>
            <c:ext xmlns:c16="http://schemas.microsoft.com/office/drawing/2014/chart" uri="{C3380CC4-5D6E-409C-BE32-E72D297353CC}">
              <c16:uniqueId val="{00000000-6580-4999-BD53-DB1EEDDF3B7D}"/>
            </c:ext>
          </c:extLst>
        </c:ser>
        <c:ser>
          <c:idx val="1"/>
          <c:order val="1"/>
          <c:tx>
            <c:strRef>
              <c:f>'[People Poultry Pigs Travel 2012-08-18.xlsx]2012-08-19'!$A$3</c:f>
              <c:strCache>
                <c:ptCount val="1"/>
                <c:pt idx="0">
                  <c:v>People</c:v>
                </c:pt>
              </c:strCache>
            </c:strRef>
          </c:tx>
          <c:marker>
            <c:symbol val="none"/>
          </c:marker>
          <c:cat>
            <c:strRef>
              <c:f>'[People Poultry Pigs Travel 2012-08-18.xlsx]2012-08-19'!$B$1:$AZ$1</c:f>
              <c:strCache>
                <c:ptCount val="5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strCache>
            </c:strRef>
          </c:cat>
          <c:val>
            <c:numRef>
              <c:f>'[People Poultry Pigs Travel 2012-08-18.xlsx]2012-08-19'!$B$3:$AZ$3</c:f>
              <c:numCache>
                <c:formatCode>General</c:formatCode>
                <c:ptCount val="51"/>
                <c:pt idx="1">
                  <c:v>3.0939094709999999</c:v>
                </c:pt>
                <c:pt idx="2">
                  <c:v>3.15024163</c:v>
                </c:pt>
                <c:pt idx="3">
                  <c:v>3.2082123660000001</c:v>
                </c:pt>
                <c:pt idx="4">
                  <c:v>3.268896174</c:v>
                </c:pt>
                <c:pt idx="5">
                  <c:v>3.3330070489999999</c:v>
                </c:pt>
                <c:pt idx="6">
                  <c:v>3.400823017</c:v>
                </c:pt>
                <c:pt idx="7">
                  <c:v>3.4719551329999998</c:v>
                </c:pt>
                <c:pt idx="8">
                  <c:v>3.5456126559999999</c:v>
                </c:pt>
                <c:pt idx="9">
                  <c:v>3.6206520649999998</c:v>
                </c:pt>
                <c:pt idx="10">
                  <c:v>3.696186306</c:v>
                </c:pt>
                <c:pt idx="11">
                  <c:v>3.7720483859999998</c:v>
                </c:pt>
                <c:pt idx="12">
                  <c:v>3.8483194630000002</c:v>
                </c:pt>
                <c:pt idx="13">
                  <c:v>3.9246676489999999</c:v>
                </c:pt>
                <c:pt idx="14">
                  <c:v>4.0007641300000003</c:v>
                </c:pt>
                <c:pt idx="15">
                  <c:v>4.0764192069999998</c:v>
                </c:pt>
                <c:pt idx="16">
                  <c:v>4.1514095299999996</c:v>
                </c:pt>
                <c:pt idx="17">
                  <c:v>4.2258638399999997</c:v>
                </c:pt>
                <c:pt idx="18">
                  <c:v>4.3004016890000001</c:v>
                </c:pt>
                <c:pt idx="19">
                  <c:v>4.3758991250000001</c:v>
                </c:pt>
                <c:pt idx="20">
                  <c:v>4.453007478</c:v>
                </c:pt>
                <c:pt idx="21">
                  <c:v>4.5317992550000001</c:v>
                </c:pt>
                <c:pt idx="22">
                  <c:v>4.6121198200000002</c:v>
                </c:pt>
                <c:pt idx="23">
                  <c:v>4.6940972710000004</c:v>
                </c:pt>
                <c:pt idx="24">
                  <c:v>4.7778278319999998</c:v>
                </c:pt>
                <c:pt idx="25">
                  <c:v>4.8632899350000001</c:v>
                </c:pt>
                <c:pt idx="26">
                  <c:v>4.9505907039999997</c:v>
                </c:pt>
                <c:pt idx="27">
                  <c:v>5.0394784110000002</c:v>
                </c:pt>
                <c:pt idx="28">
                  <c:v>5.1291125729999996</c:v>
                </c:pt>
                <c:pt idx="29">
                  <c:v>5.2183745080000001</c:v>
                </c:pt>
                <c:pt idx="30">
                  <c:v>5.3064251540000003</c:v>
                </c:pt>
                <c:pt idx="31">
                  <c:v>5.392938741</c:v>
                </c:pt>
                <c:pt idx="32">
                  <c:v>5.4780094889999997</c:v>
                </c:pt>
                <c:pt idx="33">
                  <c:v>5.5617439419999997</c:v>
                </c:pt>
                <c:pt idx="34">
                  <c:v>5.6444160759999997</c:v>
                </c:pt>
                <c:pt idx="35">
                  <c:v>5.7262393149999999</c:v>
                </c:pt>
                <c:pt idx="36">
                  <c:v>5.807211831</c:v>
                </c:pt>
                <c:pt idx="37">
                  <c:v>5.8872596650000002</c:v>
                </c:pt>
                <c:pt idx="38">
                  <c:v>5.9664647359999998</c:v>
                </c:pt>
                <c:pt idx="39">
                  <c:v>6.0449313580000004</c:v>
                </c:pt>
                <c:pt idx="40">
                  <c:v>6.1227702199999996</c:v>
                </c:pt>
                <c:pt idx="41">
                  <c:v>6.2000027580000001</c:v>
                </c:pt>
                <c:pt idx="42">
                  <c:v>6.2767218360000001</c:v>
                </c:pt>
                <c:pt idx="43">
                  <c:v>6.3531955880000002</c:v>
                </c:pt>
                <c:pt idx="44">
                  <c:v>6.4297576310000002</c:v>
                </c:pt>
                <c:pt idx="45">
                  <c:v>6.5066491749999997</c:v>
                </c:pt>
                <c:pt idx="46">
                  <c:v>6.5839585679999999</c:v>
                </c:pt>
                <c:pt idx="47">
                  <c:v>6.6616374599999997</c:v>
                </c:pt>
                <c:pt idx="48">
                  <c:v>6.7396102889999998</c:v>
                </c:pt>
                <c:pt idx="49">
                  <c:v>6.8177371229999997</c:v>
                </c:pt>
                <c:pt idx="50">
                  <c:v>6.8958890180000001</c:v>
                </c:pt>
              </c:numCache>
            </c:numRef>
          </c:val>
          <c:smooth val="0"/>
          <c:extLst>
            <c:ext xmlns:c16="http://schemas.microsoft.com/office/drawing/2014/chart" uri="{C3380CC4-5D6E-409C-BE32-E72D297353CC}">
              <c16:uniqueId val="{00000001-6580-4999-BD53-DB1EEDDF3B7D}"/>
            </c:ext>
          </c:extLst>
        </c:ser>
        <c:ser>
          <c:idx val="2"/>
          <c:order val="2"/>
          <c:tx>
            <c:strRef>
              <c:f>'[People Poultry Pigs Travel 2012-08-18.xlsx]2012-08-19'!$A$4</c:f>
              <c:strCache>
                <c:ptCount val="1"/>
                <c:pt idx="0">
                  <c:v>Pigs</c:v>
                </c:pt>
              </c:strCache>
            </c:strRef>
          </c:tx>
          <c:spPr>
            <a:ln>
              <a:solidFill>
                <a:srgbClr val="00B050"/>
              </a:solidFill>
            </a:ln>
          </c:spPr>
          <c:marker>
            <c:symbol val="none"/>
          </c:marker>
          <c:cat>
            <c:strRef>
              <c:f>'[People Poultry Pigs Travel 2012-08-18.xlsx]2012-08-19'!$B$1:$AZ$1</c:f>
              <c:strCache>
                <c:ptCount val="5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strCache>
            </c:strRef>
          </c:cat>
          <c:val>
            <c:numRef>
              <c:f>'[People Poultry Pigs Travel 2012-08-18.xlsx]2012-08-19'!$B$4:$AZ$4</c:f>
              <c:numCache>
                <c:formatCode>General</c:formatCode>
                <c:ptCount val="51"/>
                <c:pt idx="1">
                  <c:v>0.406180402</c:v>
                </c:pt>
                <c:pt idx="2">
                  <c:v>0.42296086500000002</c:v>
                </c:pt>
                <c:pt idx="3">
                  <c:v>0.44786084700000001</c:v>
                </c:pt>
                <c:pt idx="4">
                  <c:v>0.45906328800000001</c:v>
                </c:pt>
                <c:pt idx="5">
                  <c:v>0.49642447699999998</c:v>
                </c:pt>
                <c:pt idx="6">
                  <c:v>0.51043040200000001</c:v>
                </c:pt>
                <c:pt idx="7">
                  <c:v>0.54759031400000002</c:v>
                </c:pt>
                <c:pt idx="8">
                  <c:v>0.54700928299999996</c:v>
                </c:pt>
                <c:pt idx="9">
                  <c:v>0.53764378099999999</c:v>
                </c:pt>
                <c:pt idx="10">
                  <c:v>0.54723112399999996</c:v>
                </c:pt>
                <c:pt idx="11">
                  <c:v>0.61841084599999996</c:v>
                </c:pt>
                <c:pt idx="12">
                  <c:v>0.66913810699999998</c:v>
                </c:pt>
                <c:pt idx="13">
                  <c:v>0.684133137</c:v>
                </c:pt>
                <c:pt idx="14">
                  <c:v>0.68759479700000004</c:v>
                </c:pt>
                <c:pt idx="15">
                  <c:v>0.68565039500000002</c:v>
                </c:pt>
                <c:pt idx="16">
                  <c:v>0.68237152899999998</c:v>
                </c:pt>
                <c:pt idx="17">
                  <c:v>0.71124436599999996</c:v>
                </c:pt>
                <c:pt idx="18">
                  <c:v>0.73745106000000005</c:v>
                </c:pt>
                <c:pt idx="19">
                  <c:v>0.764956937</c:v>
                </c:pt>
                <c:pt idx="20">
                  <c:v>0.79777743800000001</c:v>
                </c:pt>
                <c:pt idx="21">
                  <c:v>0.78062655400000003</c:v>
                </c:pt>
                <c:pt idx="22">
                  <c:v>0.76943362999999998</c:v>
                </c:pt>
                <c:pt idx="23">
                  <c:v>0.77649938600000001</c:v>
                </c:pt>
                <c:pt idx="24">
                  <c:v>0.788162692</c:v>
                </c:pt>
                <c:pt idx="25">
                  <c:v>0.79346778500000004</c:v>
                </c:pt>
                <c:pt idx="26">
                  <c:v>0.82557727299999994</c:v>
                </c:pt>
                <c:pt idx="27">
                  <c:v>0.83582978799999996</c:v>
                </c:pt>
                <c:pt idx="28">
                  <c:v>0.83277933800000004</c:v>
                </c:pt>
                <c:pt idx="29">
                  <c:v>0.84763361999999998</c:v>
                </c:pt>
                <c:pt idx="30">
                  <c:v>0.85596257200000003</c:v>
                </c:pt>
                <c:pt idx="31">
                  <c:v>0.864726577</c:v>
                </c:pt>
                <c:pt idx="32">
                  <c:v>0.86937985799999995</c:v>
                </c:pt>
                <c:pt idx="33">
                  <c:v>0.87584741700000002</c:v>
                </c:pt>
                <c:pt idx="34">
                  <c:v>0.88141062800000003</c:v>
                </c:pt>
                <c:pt idx="35">
                  <c:v>0.89925346100000003</c:v>
                </c:pt>
                <c:pt idx="36">
                  <c:v>0.85920630499999995</c:v>
                </c:pt>
                <c:pt idx="37">
                  <c:v>0.83186620899999997</c:v>
                </c:pt>
                <c:pt idx="38">
                  <c:v>0.86970482000000005</c:v>
                </c:pt>
                <c:pt idx="39">
                  <c:v>0.89364592300000001</c:v>
                </c:pt>
                <c:pt idx="40">
                  <c:v>0.89881326500000003</c:v>
                </c:pt>
                <c:pt idx="41">
                  <c:v>0.88464024500000005</c:v>
                </c:pt>
                <c:pt idx="42">
                  <c:v>0.89364677699999995</c:v>
                </c:pt>
                <c:pt idx="43">
                  <c:v>0.898656385</c:v>
                </c:pt>
                <c:pt idx="44">
                  <c:v>0.89357401599999997</c:v>
                </c:pt>
                <c:pt idx="45">
                  <c:v>0.90610272199999997</c:v>
                </c:pt>
                <c:pt idx="46">
                  <c:v>0.92483569700000001</c:v>
                </c:pt>
                <c:pt idx="47">
                  <c:v>0.91768094</c:v>
                </c:pt>
                <c:pt idx="48">
                  <c:v>0.93534048800000003</c:v>
                </c:pt>
                <c:pt idx="49">
                  <c:v>0.95726366799999996</c:v>
                </c:pt>
                <c:pt idx="50">
                  <c:v>0.96585541399999997</c:v>
                </c:pt>
              </c:numCache>
            </c:numRef>
          </c:val>
          <c:smooth val="0"/>
          <c:extLst>
            <c:ext xmlns:c16="http://schemas.microsoft.com/office/drawing/2014/chart" uri="{C3380CC4-5D6E-409C-BE32-E72D297353CC}">
              <c16:uniqueId val="{00000002-6580-4999-BD53-DB1EEDDF3B7D}"/>
            </c:ext>
          </c:extLst>
        </c:ser>
        <c:dLbls>
          <c:showLegendKey val="0"/>
          <c:showVal val="0"/>
          <c:showCatName val="0"/>
          <c:showSerName val="0"/>
          <c:showPercent val="0"/>
          <c:showBubbleSize val="0"/>
        </c:dLbls>
        <c:marker val="1"/>
        <c:smooth val="0"/>
        <c:axId val="231544616"/>
        <c:axId val="231545008"/>
      </c:lineChart>
      <c:lineChart>
        <c:grouping val="standard"/>
        <c:varyColors val="0"/>
        <c:ser>
          <c:idx val="3"/>
          <c:order val="3"/>
          <c:tx>
            <c:strRef>
              <c:f>'[People Poultry Pigs Travel 2012-08-18.xlsx]2012-08-19'!$A$5</c:f>
              <c:strCache>
                <c:ptCount val="1"/>
                <c:pt idx="0">
                  <c:v>Tourist Arrivals</c:v>
                </c:pt>
              </c:strCache>
            </c:strRef>
          </c:tx>
          <c:spPr>
            <a:ln>
              <a:solidFill>
                <a:srgbClr val="FFC000"/>
              </a:solidFill>
            </a:ln>
          </c:spPr>
          <c:marker>
            <c:symbol val="none"/>
          </c:marker>
          <c:cat>
            <c:strRef>
              <c:f>'[People Poultry Pigs Travel 2012-08-18.xlsx]2012-08-19'!$B$1:$AZ$1</c:f>
              <c:strCache>
                <c:ptCount val="5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strCache>
            </c:strRef>
          </c:cat>
          <c:val>
            <c:numRef>
              <c:f>'[People Poultry Pigs Travel 2012-08-18.xlsx]2012-08-19'!$B$5:$AZ$5</c:f>
              <c:numCache>
                <c:formatCode>General</c:formatCode>
                <c:ptCount val="51"/>
                <c:pt idx="1">
                  <c:v>7.0000000000000007E-2</c:v>
                </c:pt>
                <c:pt idx="2">
                  <c:v>7.7499999999999999E-2</c:v>
                </c:pt>
                <c:pt idx="3">
                  <c:v>8.5000000000000006E-2</c:v>
                </c:pt>
                <c:pt idx="4">
                  <c:v>9.2499999999999999E-2</c:v>
                </c:pt>
                <c:pt idx="5">
                  <c:v>0.1</c:v>
                </c:pt>
                <c:pt idx="6">
                  <c:v>0.11</c:v>
                </c:pt>
                <c:pt idx="7">
                  <c:v>0.12</c:v>
                </c:pt>
                <c:pt idx="8">
                  <c:v>0.13</c:v>
                </c:pt>
                <c:pt idx="9">
                  <c:v>0.14000000000000001</c:v>
                </c:pt>
                <c:pt idx="10">
                  <c:v>0.15</c:v>
                </c:pt>
                <c:pt idx="11">
                  <c:v>0.16300000000000001</c:v>
                </c:pt>
                <c:pt idx="12">
                  <c:v>0.17599999999999999</c:v>
                </c:pt>
                <c:pt idx="13">
                  <c:v>0.189</c:v>
                </c:pt>
                <c:pt idx="14">
                  <c:v>0.20200000000000001</c:v>
                </c:pt>
                <c:pt idx="15">
                  <c:v>0.215</c:v>
                </c:pt>
                <c:pt idx="16">
                  <c:v>0.22740000000000002</c:v>
                </c:pt>
                <c:pt idx="17">
                  <c:v>0.23980000000000001</c:v>
                </c:pt>
                <c:pt idx="18">
                  <c:v>0.25220000000000004</c:v>
                </c:pt>
                <c:pt idx="19">
                  <c:v>0.2646</c:v>
                </c:pt>
                <c:pt idx="20">
                  <c:v>0.27700000000000002</c:v>
                </c:pt>
                <c:pt idx="21">
                  <c:v>0.28360000000000002</c:v>
                </c:pt>
                <c:pt idx="22">
                  <c:v>0.29020000000000007</c:v>
                </c:pt>
                <c:pt idx="23">
                  <c:v>0.29680000000000006</c:v>
                </c:pt>
                <c:pt idx="24">
                  <c:v>0.30340000000000011</c:v>
                </c:pt>
                <c:pt idx="25">
                  <c:v>0.31</c:v>
                </c:pt>
                <c:pt idx="26">
                  <c:v>0.33500000000000002</c:v>
                </c:pt>
                <c:pt idx="27">
                  <c:v>0.36</c:v>
                </c:pt>
                <c:pt idx="28">
                  <c:v>0.38500000000000001</c:v>
                </c:pt>
                <c:pt idx="29">
                  <c:v>0.41</c:v>
                </c:pt>
                <c:pt idx="30">
                  <c:v>0.435</c:v>
                </c:pt>
                <c:pt idx="31">
                  <c:v>0.42</c:v>
                </c:pt>
                <c:pt idx="32">
                  <c:v>0.45</c:v>
                </c:pt>
                <c:pt idx="33">
                  <c:v>0.49080000000000007</c:v>
                </c:pt>
                <c:pt idx="34">
                  <c:v>0.50940000000000007</c:v>
                </c:pt>
                <c:pt idx="35">
                  <c:v>0.53400000000000003</c:v>
                </c:pt>
                <c:pt idx="36">
                  <c:v>0.56999999999999995</c:v>
                </c:pt>
                <c:pt idx="37">
                  <c:v>0.59399999999999997</c:v>
                </c:pt>
                <c:pt idx="38">
                  <c:v>0.61099999999999999</c:v>
                </c:pt>
                <c:pt idx="39">
                  <c:v>0.63400000000000001</c:v>
                </c:pt>
                <c:pt idx="40">
                  <c:v>0.68200000000000005</c:v>
                </c:pt>
                <c:pt idx="41">
                  <c:v>0.68200000000000005</c:v>
                </c:pt>
                <c:pt idx="42">
                  <c:v>0.70199999999999996</c:v>
                </c:pt>
                <c:pt idx="43">
                  <c:v>0.69099999999999995</c:v>
                </c:pt>
                <c:pt idx="44">
                  <c:v>0.76100000000000001</c:v>
                </c:pt>
                <c:pt idx="45">
                  <c:v>0.80300000000000005</c:v>
                </c:pt>
                <c:pt idx="46">
                  <c:v>0.84599999999999997</c:v>
                </c:pt>
                <c:pt idx="47">
                  <c:v>0.89800000000000002</c:v>
                </c:pt>
                <c:pt idx="48">
                  <c:v>0.88360000000000016</c:v>
                </c:pt>
                <c:pt idx="49">
                  <c:v>0.91180000000000017</c:v>
                </c:pt>
                <c:pt idx="50">
                  <c:v>0.94</c:v>
                </c:pt>
              </c:numCache>
            </c:numRef>
          </c:val>
          <c:smooth val="0"/>
          <c:extLst>
            <c:ext xmlns:c16="http://schemas.microsoft.com/office/drawing/2014/chart" uri="{C3380CC4-5D6E-409C-BE32-E72D297353CC}">
              <c16:uniqueId val="{00000003-6580-4999-BD53-DB1EEDDF3B7D}"/>
            </c:ext>
          </c:extLst>
        </c:ser>
        <c:dLbls>
          <c:showLegendKey val="0"/>
          <c:showVal val="0"/>
          <c:showCatName val="0"/>
          <c:showSerName val="0"/>
          <c:showPercent val="0"/>
          <c:showBubbleSize val="0"/>
        </c:dLbls>
        <c:marker val="1"/>
        <c:smooth val="0"/>
        <c:axId val="232450768"/>
        <c:axId val="109767360"/>
      </c:lineChart>
      <c:catAx>
        <c:axId val="231544616"/>
        <c:scaling>
          <c:orientation val="minMax"/>
        </c:scaling>
        <c:delete val="0"/>
        <c:axPos val="b"/>
        <c:title>
          <c:tx>
            <c:rich>
              <a:bodyPr/>
              <a:lstStyle/>
              <a:p>
                <a:pPr>
                  <a:defRPr sz="1400"/>
                </a:pPr>
                <a:r>
                  <a:rPr lang="en-US" sz="1400"/>
                  <a:t>Year</a:t>
                </a:r>
              </a:p>
            </c:rich>
          </c:tx>
          <c:layout>
            <c:manualLayout>
              <c:xMode val="edge"/>
              <c:yMode val="edge"/>
              <c:x val="0.4888104638369451"/>
              <c:y val="0.81874427704188912"/>
            </c:manualLayout>
          </c:layout>
          <c:overlay val="0"/>
        </c:title>
        <c:numFmt formatCode="General" sourceLinked="0"/>
        <c:majorTickMark val="out"/>
        <c:minorTickMark val="none"/>
        <c:tickLblPos val="nextTo"/>
        <c:crossAx val="231545008"/>
        <c:crosses val="autoZero"/>
        <c:auto val="1"/>
        <c:lblAlgn val="ctr"/>
        <c:lblOffset val="100"/>
        <c:tickLblSkip val="5"/>
        <c:noMultiLvlLbl val="0"/>
      </c:catAx>
      <c:valAx>
        <c:axId val="231545008"/>
        <c:scaling>
          <c:orientation val="minMax"/>
        </c:scaling>
        <c:delete val="0"/>
        <c:axPos val="l"/>
        <c:majorGridlines>
          <c:spPr>
            <a:ln>
              <a:noFill/>
            </a:ln>
          </c:spPr>
        </c:majorGridlines>
        <c:title>
          <c:tx>
            <c:rich>
              <a:bodyPr rot="-5400000" vert="horz"/>
              <a:lstStyle/>
              <a:p>
                <a:pPr>
                  <a:defRPr sz="1200"/>
                </a:pPr>
                <a:r>
                  <a:rPr lang="en-US" sz="1200"/>
                  <a:t>Number People, Poultry, and Pigs in Billions</a:t>
                </a:r>
              </a:p>
            </c:rich>
          </c:tx>
          <c:layout>
            <c:manualLayout>
              <c:xMode val="edge"/>
              <c:yMode val="edge"/>
              <c:x val="4.5237163503598785E-2"/>
              <c:y val="0.17645955405737754"/>
            </c:manualLayout>
          </c:layout>
          <c:overlay val="0"/>
        </c:title>
        <c:numFmt formatCode="General" sourceLinked="1"/>
        <c:majorTickMark val="out"/>
        <c:minorTickMark val="none"/>
        <c:tickLblPos val="nextTo"/>
        <c:crossAx val="231544616"/>
        <c:crosses val="autoZero"/>
        <c:crossBetween val="midCat"/>
      </c:valAx>
      <c:valAx>
        <c:axId val="109767360"/>
        <c:scaling>
          <c:orientation val="minMax"/>
        </c:scaling>
        <c:delete val="0"/>
        <c:axPos val="r"/>
        <c:title>
          <c:tx>
            <c:rich>
              <a:bodyPr rot="-5400000" vert="horz"/>
              <a:lstStyle/>
              <a:p>
                <a:pPr>
                  <a:defRPr sz="1200"/>
                </a:pPr>
                <a:r>
                  <a:rPr lang="en-US" sz="1200"/>
                  <a:t>Number of Tourist Arrivals in Billions</a:t>
                </a:r>
              </a:p>
            </c:rich>
          </c:tx>
          <c:layout>
            <c:manualLayout>
              <c:xMode val="edge"/>
              <c:yMode val="edge"/>
              <c:x val="0.93835387978634699"/>
              <c:y val="0.19930518599005959"/>
            </c:manualLayout>
          </c:layout>
          <c:overlay val="0"/>
        </c:title>
        <c:numFmt formatCode="General" sourceLinked="1"/>
        <c:majorTickMark val="out"/>
        <c:minorTickMark val="none"/>
        <c:tickLblPos val="nextTo"/>
        <c:crossAx val="232450768"/>
        <c:crosses val="max"/>
        <c:crossBetween val="between"/>
      </c:valAx>
      <c:catAx>
        <c:axId val="232450768"/>
        <c:scaling>
          <c:orientation val="minMax"/>
        </c:scaling>
        <c:delete val="1"/>
        <c:axPos val="b"/>
        <c:numFmt formatCode="General" sourceLinked="1"/>
        <c:majorTickMark val="out"/>
        <c:minorTickMark val="none"/>
        <c:tickLblPos val="nextTo"/>
        <c:crossAx val="109767360"/>
        <c:crosses val="autoZero"/>
        <c:auto val="1"/>
        <c:lblAlgn val="ctr"/>
        <c:lblOffset val="100"/>
        <c:noMultiLvlLbl val="0"/>
      </c:catAx>
    </c:plotArea>
    <c:legend>
      <c:legendPos val="b"/>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ayout>
        <c:manualLayout>
          <c:xMode val="edge"/>
          <c:yMode val="edge"/>
          <c:x val="0.10767761908371766"/>
          <c:y val="0.87671949272533001"/>
          <c:w val="0.77944054938338192"/>
          <c:h val="8.0767178600756717E-2"/>
        </c:manualLayout>
      </c:layout>
      <c:overlay val="0"/>
      <c:spPr>
        <a:ln>
          <a:solidFill>
            <a:schemeClr val="tx1"/>
          </a:solidFill>
        </a:ln>
      </c:spPr>
      <c:txPr>
        <a:bodyPr/>
        <a:lstStyle/>
        <a:p>
          <a:pPr>
            <a:defRPr sz="1200"/>
          </a:pPr>
          <a:endParaRPr lang="en-US"/>
        </a:p>
      </c:txPr>
    </c:legend>
    <c:plotVisOnly val="1"/>
    <c:dispBlanksAs val="gap"/>
    <c:showDLblsOverMax val="0"/>
  </c:chart>
  <c:spPr>
    <a:solidFill>
      <a:schemeClr val="bg1"/>
    </a:solidFill>
    <a:ln>
      <a:solidFill>
        <a:srgbClr val="2C343E"/>
      </a:solidFill>
    </a:ln>
    <a:effectLst>
      <a:outerShdw blurRad="292100" dist="139700" dir="2700000" algn="ctr" rotWithShape="0">
        <a:srgbClr val="000000">
          <a:alpha val="65000"/>
        </a:srgb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Cases</c:v>
                </c:pt>
              </c:strCache>
            </c:strRef>
          </c:tx>
          <c:spPr>
            <a:solidFill>
              <a:srgbClr val="005B99"/>
            </a:solidFill>
            <a:ln>
              <a:noFill/>
            </a:ln>
            <a:effectLst/>
          </c:spPr>
          <c:invertIfNegative val="0"/>
          <c:cat>
            <c:numRef>
              <c:f>Sheet1!$A$2:$A$60</c:f>
              <c:numCache>
                <c:formatCode>General</c:formatCode>
                <c:ptCount val="59"/>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pt idx="22">
                  <c:v>1981</c:v>
                </c:pt>
                <c:pt idx="23">
                  <c:v>1982</c:v>
                </c:pt>
                <c:pt idx="24">
                  <c:v>1983</c:v>
                </c:pt>
                <c:pt idx="25">
                  <c:v>1984</c:v>
                </c:pt>
                <c:pt idx="26">
                  <c:v>1985</c:v>
                </c:pt>
                <c:pt idx="27">
                  <c:v>1986</c:v>
                </c:pt>
                <c:pt idx="28">
                  <c:v>1987</c:v>
                </c:pt>
                <c:pt idx="29">
                  <c:v>1988</c:v>
                </c:pt>
                <c:pt idx="30">
                  <c:v>1989</c:v>
                </c:pt>
                <c:pt idx="31">
                  <c:v>1990</c:v>
                </c:pt>
                <c:pt idx="32">
                  <c:v>1991</c:v>
                </c:pt>
                <c:pt idx="33">
                  <c:v>1992</c:v>
                </c:pt>
                <c:pt idx="34">
                  <c:v>1993</c:v>
                </c:pt>
                <c:pt idx="35">
                  <c:v>1994</c:v>
                </c:pt>
                <c:pt idx="36">
                  <c:v>1995</c:v>
                </c:pt>
                <c:pt idx="37">
                  <c:v>1996</c:v>
                </c:pt>
                <c:pt idx="38">
                  <c:v>1997</c:v>
                </c:pt>
                <c:pt idx="39">
                  <c:v>1998</c:v>
                </c:pt>
                <c:pt idx="40">
                  <c:v>1999</c:v>
                </c:pt>
                <c:pt idx="41">
                  <c:v>2000</c:v>
                </c:pt>
                <c:pt idx="42">
                  <c:v>2001</c:v>
                </c:pt>
                <c:pt idx="43">
                  <c:v>2002</c:v>
                </c:pt>
                <c:pt idx="44">
                  <c:v>2003</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numCache>
            </c:numRef>
          </c:cat>
          <c:val>
            <c:numRef>
              <c:f>Sheet1!$B$2:$B$60</c:f>
              <c:numCache>
                <c:formatCode>General</c:formatCode>
                <c:ptCount val="59"/>
                <c:pt idx="0">
                  <c:v>1</c:v>
                </c:pt>
                <c:pt idx="1">
                  <c:v>0</c:v>
                </c:pt>
                <c:pt idx="2">
                  <c:v>0</c:v>
                </c:pt>
                <c:pt idx="3">
                  <c:v>0</c:v>
                </c:pt>
                <c:pt idx="4">
                  <c:v>0</c:v>
                </c:pt>
                <c:pt idx="5">
                  <c:v>0</c:v>
                </c:pt>
                <c:pt idx="6">
                  <c:v>0</c:v>
                </c:pt>
                <c:pt idx="7">
                  <c:v>0</c:v>
                </c:pt>
                <c:pt idx="8">
                  <c:v>0</c:v>
                </c:pt>
                <c:pt idx="9">
                  <c:v>0</c:v>
                </c:pt>
                <c:pt idx="10">
                  <c:v>0</c:v>
                </c:pt>
                <c:pt idx="11">
                  <c:v>0</c:v>
                </c:pt>
                <c:pt idx="12">
                  <c:v>0</c:v>
                </c:pt>
                <c:pt idx="13">
                  <c:v>5</c:v>
                </c:pt>
                <c:pt idx="14">
                  <c:v>0</c:v>
                </c:pt>
                <c:pt idx="15">
                  <c:v>1</c:v>
                </c:pt>
                <c:pt idx="16">
                  <c:v>0</c:v>
                </c:pt>
                <c:pt idx="17">
                  <c:v>7</c:v>
                </c:pt>
                <c:pt idx="18">
                  <c:v>1</c:v>
                </c:pt>
                <c:pt idx="19">
                  <c:v>0</c:v>
                </c:pt>
                <c:pt idx="20">
                  <c:v>3</c:v>
                </c:pt>
                <c:pt idx="21">
                  <c:v>0</c:v>
                </c:pt>
                <c:pt idx="22">
                  <c:v>0</c:v>
                </c:pt>
                <c:pt idx="23">
                  <c:v>1</c:v>
                </c:pt>
                <c:pt idx="24">
                  <c:v>3</c:v>
                </c:pt>
                <c:pt idx="25">
                  <c:v>0</c:v>
                </c:pt>
                <c:pt idx="26">
                  <c:v>0</c:v>
                </c:pt>
                <c:pt idx="27">
                  <c:v>3</c:v>
                </c:pt>
                <c:pt idx="28">
                  <c:v>0</c:v>
                </c:pt>
                <c:pt idx="29">
                  <c:v>1</c:v>
                </c:pt>
                <c:pt idx="30">
                  <c:v>0</c:v>
                </c:pt>
                <c:pt idx="31">
                  <c:v>0</c:v>
                </c:pt>
                <c:pt idx="32">
                  <c:v>12</c:v>
                </c:pt>
                <c:pt idx="33">
                  <c:v>2</c:v>
                </c:pt>
                <c:pt idx="34">
                  <c:v>1</c:v>
                </c:pt>
                <c:pt idx="35">
                  <c:v>2</c:v>
                </c:pt>
                <c:pt idx="36">
                  <c:v>1</c:v>
                </c:pt>
                <c:pt idx="37">
                  <c:v>1</c:v>
                </c:pt>
                <c:pt idx="38">
                  <c:v>18</c:v>
                </c:pt>
                <c:pt idx="39">
                  <c:v>5</c:v>
                </c:pt>
                <c:pt idx="40">
                  <c:v>4</c:v>
                </c:pt>
                <c:pt idx="41">
                  <c:v>0</c:v>
                </c:pt>
                <c:pt idx="42">
                  <c:v>0</c:v>
                </c:pt>
                <c:pt idx="43">
                  <c:v>1</c:v>
                </c:pt>
                <c:pt idx="44">
                  <c:v>94</c:v>
                </c:pt>
                <c:pt idx="45">
                  <c:v>51</c:v>
                </c:pt>
                <c:pt idx="46">
                  <c:v>103</c:v>
                </c:pt>
                <c:pt idx="47">
                  <c:v>119</c:v>
                </c:pt>
                <c:pt idx="48">
                  <c:v>100</c:v>
                </c:pt>
                <c:pt idx="49">
                  <c:v>50</c:v>
                </c:pt>
                <c:pt idx="50">
                  <c:v>77</c:v>
                </c:pt>
                <c:pt idx="51">
                  <c:v>53</c:v>
                </c:pt>
                <c:pt idx="52">
                  <c:v>75</c:v>
                </c:pt>
                <c:pt idx="53">
                  <c:v>343</c:v>
                </c:pt>
                <c:pt idx="54">
                  <c:v>211</c:v>
                </c:pt>
                <c:pt idx="55">
                  <c:v>372</c:v>
                </c:pt>
                <c:pt idx="56">
                  <c:v>369</c:v>
                </c:pt>
                <c:pt idx="57">
                  <c:v>129</c:v>
                </c:pt>
                <c:pt idx="58">
                  <c:v>624</c:v>
                </c:pt>
              </c:numCache>
            </c:numRef>
          </c:val>
          <c:extLst>
            <c:ext xmlns:c16="http://schemas.microsoft.com/office/drawing/2014/chart" uri="{C3380CC4-5D6E-409C-BE32-E72D297353CC}">
              <c16:uniqueId val="{00000000-7719-46A5-A7F2-C905765E459E}"/>
            </c:ext>
          </c:extLst>
        </c:ser>
        <c:dLbls>
          <c:showLegendKey val="0"/>
          <c:showVal val="0"/>
          <c:showCatName val="0"/>
          <c:showSerName val="0"/>
          <c:showPercent val="0"/>
          <c:showBubbleSize val="0"/>
        </c:dLbls>
        <c:gapWidth val="10"/>
        <c:overlap val="-79"/>
        <c:axId val="234275784"/>
        <c:axId val="234276176"/>
      </c:barChart>
      <c:dateAx>
        <c:axId val="2342757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276176"/>
        <c:crosses val="autoZero"/>
        <c:auto val="0"/>
        <c:lblOffset val="100"/>
        <c:baseTimeUnit val="days"/>
      </c:dateAx>
      <c:valAx>
        <c:axId val="234276176"/>
        <c:scaling>
          <c:orientation val="minMax"/>
          <c:max val="6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275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dirty="0"/>
              <a:t>Cumulative Number of Human Infections of Avian Influenza</a:t>
            </a:r>
          </a:p>
          <a:p>
            <a:pPr>
              <a:defRPr sz="2000"/>
            </a:pPr>
            <a:r>
              <a:rPr lang="en-US" sz="2000" b="0" dirty="0"/>
              <a:t> A(H5N1) and A(H7N9</a:t>
            </a:r>
            <a:r>
              <a:rPr lang="en-US" sz="2000" b="0" baseline="0" dirty="0"/>
              <a:t>) by Season</a:t>
            </a:r>
            <a:endParaRPr lang="en-US" sz="2000" b="0" dirty="0"/>
          </a:p>
        </c:rich>
      </c:tx>
      <c:layout>
        <c:manualLayout>
          <c:xMode val="edge"/>
          <c:yMode val="edge"/>
          <c:x val="0.15973123902521455"/>
          <c:y val="2.779526322248954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74497706440815E-2"/>
          <c:y val="8.3272090988626424E-2"/>
          <c:w val="0.89314517686746997"/>
          <c:h val="0.78183359619131743"/>
        </c:manualLayout>
      </c:layout>
      <c:lineChart>
        <c:grouping val="standard"/>
        <c:varyColors val="0"/>
        <c:ser>
          <c:idx val="1"/>
          <c:order val="0"/>
          <c:tx>
            <c:v>A(H5N1)</c:v>
          </c:tx>
          <c:spPr>
            <a:ln w="38100" cap="rnd">
              <a:solidFill>
                <a:schemeClr val="accent5">
                  <a:lumMod val="50000"/>
                </a:schemeClr>
              </a:solidFill>
              <a:round/>
            </a:ln>
            <a:effectLst/>
          </c:spPr>
          <c:marker>
            <c:symbol val="triangle"/>
            <c:size val="7"/>
            <c:spPr>
              <a:solidFill>
                <a:srgbClr val="002060"/>
              </a:solidFill>
              <a:ln w="9525">
                <a:solidFill>
                  <a:schemeClr val="accent3"/>
                </a:solidFill>
              </a:ln>
              <a:effectLst/>
            </c:spPr>
          </c:marker>
          <c:cat>
            <c:strRef>
              <c:f>Data!$A$4:$B$17</c:f>
              <c:strCache>
                <c:ptCount val="14"/>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strCache>
            </c:strRef>
          </c:cat>
          <c:val>
            <c:numRef>
              <c:f>Data!$C$4:$C$17</c:f>
              <c:numCache>
                <c:formatCode>General</c:formatCode>
                <c:ptCount val="14"/>
                <c:pt idx="0">
                  <c:v>4</c:v>
                </c:pt>
                <c:pt idx="1">
                  <c:v>50</c:v>
                </c:pt>
                <c:pt idx="2">
                  <c:v>148</c:v>
                </c:pt>
                <c:pt idx="3">
                  <c:v>263</c:v>
                </c:pt>
                <c:pt idx="4">
                  <c:v>351</c:v>
                </c:pt>
                <c:pt idx="5">
                  <c:v>395</c:v>
                </c:pt>
                <c:pt idx="6">
                  <c:v>468</c:v>
                </c:pt>
                <c:pt idx="7">
                  <c:v>516</c:v>
                </c:pt>
                <c:pt idx="8">
                  <c:v>578</c:v>
                </c:pt>
                <c:pt idx="9">
                  <c:v>610</c:v>
                </c:pt>
                <c:pt idx="10">
                  <c:v>649</c:v>
                </c:pt>
                <c:pt idx="11">
                  <c:v>701</c:v>
                </c:pt>
                <c:pt idx="12">
                  <c:v>846</c:v>
                </c:pt>
                <c:pt idx="13">
                  <c:v>856</c:v>
                </c:pt>
              </c:numCache>
            </c:numRef>
          </c:val>
          <c:smooth val="0"/>
          <c:extLst>
            <c:ext xmlns:c16="http://schemas.microsoft.com/office/drawing/2014/chart" uri="{C3380CC4-5D6E-409C-BE32-E72D297353CC}">
              <c16:uniqueId val="{00000000-8D8A-44B8-97D7-07B65DF4CAE5}"/>
            </c:ext>
          </c:extLst>
        </c:ser>
        <c:ser>
          <c:idx val="2"/>
          <c:order val="1"/>
          <c:tx>
            <c:v>A(H7N9)</c:v>
          </c:tx>
          <c:spPr>
            <a:ln w="38100" cap="rnd">
              <a:solidFill>
                <a:srgbClr val="C00000"/>
              </a:solidFill>
              <a:round/>
            </a:ln>
            <a:effectLst/>
          </c:spPr>
          <c:marker>
            <c:symbol val="triangle"/>
            <c:size val="8"/>
            <c:spPr>
              <a:solidFill>
                <a:srgbClr val="C00000"/>
              </a:solidFill>
              <a:ln w="9525">
                <a:solidFill>
                  <a:srgbClr val="C00000"/>
                </a:solidFill>
              </a:ln>
              <a:effectLst/>
            </c:spPr>
          </c:marker>
          <c:cat>
            <c:strRef>
              <c:f>Data!$A$4:$B$17</c:f>
              <c:strCache>
                <c:ptCount val="14"/>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strCache>
            </c:strRef>
          </c:cat>
          <c:val>
            <c:numRef>
              <c:f>Data!$D$4:$D$17</c:f>
              <c:numCache>
                <c:formatCode>General</c:formatCode>
                <c:ptCount val="14"/>
                <c:pt idx="8">
                  <c:v>0</c:v>
                </c:pt>
                <c:pt idx="9">
                  <c:v>135</c:v>
                </c:pt>
                <c:pt idx="10">
                  <c:v>455</c:v>
                </c:pt>
                <c:pt idx="11">
                  <c:v>679</c:v>
                </c:pt>
                <c:pt idx="12">
                  <c:v>798</c:v>
                </c:pt>
                <c:pt idx="13">
                  <c:v>1399</c:v>
                </c:pt>
              </c:numCache>
            </c:numRef>
          </c:val>
          <c:smooth val="0"/>
          <c:extLst>
            <c:ext xmlns:c16="http://schemas.microsoft.com/office/drawing/2014/chart" uri="{C3380CC4-5D6E-409C-BE32-E72D297353CC}">
              <c16:uniqueId val="{00000001-8D8A-44B8-97D7-07B65DF4CAE5}"/>
            </c:ext>
          </c:extLst>
        </c:ser>
        <c:dLbls>
          <c:showLegendKey val="0"/>
          <c:showVal val="0"/>
          <c:showCatName val="0"/>
          <c:showSerName val="0"/>
          <c:showPercent val="0"/>
          <c:showBubbleSize val="0"/>
        </c:dLbls>
        <c:marker val="1"/>
        <c:smooth val="0"/>
        <c:axId val="235866232"/>
        <c:axId val="235866624"/>
      </c:lineChart>
      <c:catAx>
        <c:axId val="23586623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Year (Season)</a:t>
                </a:r>
              </a:p>
            </c:rich>
          </c:tx>
          <c:layout>
            <c:manualLayout>
              <c:xMode val="edge"/>
              <c:yMode val="edge"/>
              <c:x val="0.46749243143141511"/>
              <c:y val="0.947079462596509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5866624"/>
        <c:crosses val="autoZero"/>
        <c:auto val="1"/>
        <c:lblAlgn val="ctr"/>
        <c:lblOffset val="100"/>
        <c:noMultiLvlLbl val="0"/>
      </c:catAx>
      <c:valAx>
        <c:axId val="235866624"/>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Number of Human Infections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5866232"/>
        <c:crosses val="autoZero"/>
        <c:crossBetween val="between"/>
      </c:valAx>
      <c:spPr>
        <a:noFill/>
        <a:ln>
          <a:noFill/>
        </a:ln>
        <a:effectLst/>
      </c:spPr>
    </c:plotArea>
    <c:legend>
      <c:legendPos val="b"/>
      <c:layout>
        <c:manualLayout>
          <c:xMode val="edge"/>
          <c:yMode val="edge"/>
          <c:x val="0.15108134846159105"/>
          <c:y val="0.17854869008972146"/>
          <c:w val="0.25261992460779692"/>
          <c:h val="8.252389448227150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1"/>
                </a:solidFill>
              </a:defRPr>
            </a:pPr>
            <a:r>
              <a:rPr lang="en-US" sz="1600" b="1" i="0" baseline="0" dirty="0">
                <a:solidFill>
                  <a:schemeClr val="tx1"/>
                </a:solidFill>
                <a:effectLst/>
              </a:rPr>
              <a:t>Age Distribution of H5N1 Compared to Avian Influenza A(H7N9) cases in China</a:t>
            </a:r>
            <a:endParaRPr lang="en-US" sz="2000" dirty="0">
              <a:solidFill>
                <a:schemeClr val="tx1"/>
              </a:solidFill>
              <a:effectLst/>
            </a:endParaRPr>
          </a:p>
        </c:rich>
      </c:tx>
      <c:overlay val="1"/>
    </c:title>
    <c:autoTitleDeleted val="0"/>
    <c:plotArea>
      <c:layout>
        <c:manualLayout>
          <c:layoutTarget val="inner"/>
          <c:xMode val="edge"/>
          <c:yMode val="edge"/>
          <c:x val="9.5136550819078652E-2"/>
          <c:y val="9.8545673594079425E-2"/>
          <c:w val="0.86737917458593539"/>
          <c:h val="0.78009767221720239"/>
        </c:manualLayout>
      </c:layout>
      <c:barChart>
        <c:barDir val="col"/>
        <c:grouping val="clustered"/>
        <c:varyColors val="0"/>
        <c:ser>
          <c:idx val="0"/>
          <c:order val="0"/>
          <c:tx>
            <c:strRef>
              <c:f>Sheet1!$B$1</c:f>
              <c:strCache>
                <c:ptCount val="1"/>
                <c:pt idx="0">
                  <c:v>H5N1 cases (n=45)</c:v>
                </c:pt>
              </c:strCache>
            </c:strRef>
          </c:tx>
          <c:spPr>
            <a:solidFill>
              <a:srgbClr val="C00000"/>
            </a:solidFill>
          </c:spPr>
          <c:invertIfNegative val="0"/>
          <c:cat>
            <c:strRef>
              <c:f>Sheet1!$A$2:$A$10</c:f>
              <c:strCache>
                <c:ptCount val="9"/>
                <c:pt idx="0">
                  <c:v>0-9</c:v>
                </c:pt>
                <c:pt idx="1">
                  <c:v>10-19</c:v>
                </c:pt>
                <c:pt idx="2">
                  <c:v>20-29</c:v>
                </c:pt>
                <c:pt idx="3">
                  <c:v>30-39</c:v>
                </c:pt>
                <c:pt idx="4">
                  <c:v>40-49</c:v>
                </c:pt>
                <c:pt idx="5">
                  <c:v>50-59</c:v>
                </c:pt>
                <c:pt idx="6">
                  <c:v>60-69</c:v>
                </c:pt>
                <c:pt idx="7">
                  <c:v>70-79</c:v>
                </c:pt>
                <c:pt idx="8">
                  <c:v>&gt;=80</c:v>
                </c:pt>
              </c:strCache>
            </c:strRef>
          </c:cat>
          <c:val>
            <c:numRef>
              <c:f>Sheet1!$B$2:$B$10</c:f>
              <c:numCache>
                <c:formatCode>General</c:formatCode>
                <c:ptCount val="9"/>
                <c:pt idx="0">
                  <c:v>6</c:v>
                </c:pt>
                <c:pt idx="1">
                  <c:v>6</c:v>
                </c:pt>
                <c:pt idx="2">
                  <c:v>15</c:v>
                </c:pt>
                <c:pt idx="3">
                  <c:v>11</c:v>
                </c:pt>
                <c:pt idx="4">
                  <c:v>4</c:v>
                </c:pt>
                <c:pt idx="5">
                  <c:v>2</c:v>
                </c:pt>
                <c:pt idx="6">
                  <c:v>1</c:v>
                </c:pt>
                <c:pt idx="7">
                  <c:v>0</c:v>
                </c:pt>
                <c:pt idx="8">
                  <c:v>0</c:v>
                </c:pt>
              </c:numCache>
            </c:numRef>
          </c:val>
          <c:extLst>
            <c:ext xmlns:c16="http://schemas.microsoft.com/office/drawing/2014/chart" uri="{C3380CC4-5D6E-409C-BE32-E72D297353CC}">
              <c16:uniqueId val="{00000000-2D59-485B-A1FE-5094A3578D21}"/>
            </c:ext>
          </c:extLst>
        </c:ser>
        <c:ser>
          <c:idx val="1"/>
          <c:order val="1"/>
          <c:tx>
            <c:strRef>
              <c:f>Sheet1!$C$1</c:f>
              <c:strCache>
                <c:ptCount val="1"/>
                <c:pt idx="0">
                  <c:v>H7N9 cases (n=129)</c:v>
                </c:pt>
              </c:strCache>
            </c:strRef>
          </c:tx>
          <c:spPr>
            <a:solidFill>
              <a:schemeClr val="tx2">
                <a:lumMod val="60000"/>
                <a:lumOff val="40000"/>
              </a:schemeClr>
            </a:solidFill>
          </c:spPr>
          <c:invertIfNegative val="0"/>
          <c:cat>
            <c:strRef>
              <c:f>Sheet1!$A$2:$A$10</c:f>
              <c:strCache>
                <c:ptCount val="9"/>
                <c:pt idx="0">
                  <c:v>0-9</c:v>
                </c:pt>
                <c:pt idx="1">
                  <c:v>10-19</c:v>
                </c:pt>
                <c:pt idx="2">
                  <c:v>20-29</c:v>
                </c:pt>
                <c:pt idx="3">
                  <c:v>30-39</c:v>
                </c:pt>
                <c:pt idx="4">
                  <c:v>40-49</c:v>
                </c:pt>
                <c:pt idx="5">
                  <c:v>50-59</c:v>
                </c:pt>
                <c:pt idx="6">
                  <c:v>60-69</c:v>
                </c:pt>
                <c:pt idx="7">
                  <c:v>70-79</c:v>
                </c:pt>
                <c:pt idx="8">
                  <c:v>&gt;=80</c:v>
                </c:pt>
              </c:strCache>
            </c:strRef>
          </c:cat>
          <c:val>
            <c:numRef>
              <c:f>Sheet1!$C$2:$C$10</c:f>
              <c:numCache>
                <c:formatCode>General</c:formatCode>
                <c:ptCount val="9"/>
                <c:pt idx="0">
                  <c:v>6</c:v>
                </c:pt>
                <c:pt idx="1">
                  <c:v>0</c:v>
                </c:pt>
                <c:pt idx="2">
                  <c:v>5</c:v>
                </c:pt>
                <c:pt idx="3">
                  <c:v>16</c:v>
                </c:pt>
                <c:pt idx="4">
                  <c:v>9</c:v>
                </c:pt>
                <c:pt idx="5">
                  <c:v>24</c:v>
                </c:pt>
                <c:pt idx="6">
                  <c:v>32</c:v>
                </c:pt>
                <c:pt idx="7">
                  <c:v>23</c:v>
                </c:pt>
                <c:pt idx="8">
                  <c:v>14</c:v>
                </c:pt>
              </c:numCache>
            </c:numRef>
          </c:val>
          <c:extLst>
            <c:ext xmlns:c16="http://schemas.microsoft.com/office/drawing/2014/chart" uri="{C3380CC4-5D6E-409C-BE32-E72D297353CC}">
              <c16:uniqueId val="{00000001-2D59-485B-A1FE-5094A3578D21}"/>
            </c:ext>
          </c:extLst>
        </c:ser>
        <c:dLbls>
          <c:showLegendKey val="0"/>
          <c:showVal val="0"/>
          <c:showCatName val="0"/>
          <c:showSerName val="0"/>
          <c:showPercent val="0"/>
          <c:showBubbleSize val="0"/>
        </c:dLbls>
        <c:gapWidth val="150"/>
        <c:axId val="235867408"/>
        <c:axId val="235867800"/>
      </c:barChart>
      <c:catAx>
        <c:axId val="235867408"/>
        <c:scaling>
          <c:orientation val="minMax"/>
        </c:scaling>
        <c:delete val="0"/>
        <c:axPos val="b"/>
        <c:title>
          <c:tx>
            <c:rich>
              <a:bodyPr/>
              <a:lstStyle/>
              <a:p>
                <a:pPr>
                  <a:defRPr sz="1200"/>
                </a:pPr>
                <a:r>
                  <a:rPr lang="en-US" sz="1200" dirty="0"/>
                  <a:t>Age Group</a:t>
                </a:r>
                <a:r>
                  <a:rPr lang="en-US" sz="1200" baseline="0" dirty="0"/>
                  <a:t> (Years)</a:t>
                </a:r>
                <a:endParaRPr lang="en-US" sz="1200" dirty="0"/>
              </a:p>
            </c:rich>
          </c:tx>
          <c:layout>
            <c:manualLayout>
              <c:xMode val="edge"/>
              <c:yMode val="edge"/>
              <c:x val="0.40439621232690742"/>
              <c:y val="0.95007744933522653"/>
            </c:manualLayout>
          </c:layout>
          <c:overlay val="0"/>
        </c:title>
        <c:numFmt formatCode="General" sourceLinked="0"/>
        <c:majorTickMark val="out"/>
        <c:minorTickMark val="none"/>
        <c:tickLblPos val="nextTo"/>
        <c:txPr>
          <a:bodyPr/>
          <a:lstStyle/>
          <a:p>
            <a:pPr>
              <a:defRPr sz="1200"/>
            </a:pPr>
            <a:endParaRPr lang="en-US"/>
          </a:p>
        </c:txPr>
        <c:crossAx val="235867800"/>
        <c:crosses val="autoZero"/>
        <c:auto val="1"/>
        <c:lblAlgn val="ctr"/>
        <c:lblOffset val="100"/>
        <c:noMultiLvlLbl val="0"/>
      </c:catAx>
      <c:valAx>
        <c:axId val="235867800"/>
        <c:scaling>
          <c:orientation val="minMax"/>
          <c:max val="28"/>
          <c:min val="0"/>
        </c:scaling>
        <c:delete val="0"/>
        <c:axPos val="l"/>
        <c:majorGridlines>
          <c:spPr>
            <a:ln>
              <a:noFill/>
            </a:ln>
          </c:spPr>
        </c:majorGridlines>
        <c:title>
          <c:tx>
            <c:rich>
              <a:bodyPr rot="-5400000" vert="horz"/>
              <a:lstStyle/>
              <a:p>
                <a:pPr>
                  <a:defRPr sz="1200"/>
                </a:pPr>
                <a:r>
                  <a:rPr lang="en-US" sz="1200" dirty="0"/>
                  <a:t>Number of Cases</a:t>
                </a:r>
              </a:p>
            </c:rich>
          </c:tx>
          <c:layout>
            <c:manualLayout>
              <c:xMode val="edge"/>
              <c:yMode val="edge"/>
              <c:x val="1.0840707964601771E-2"/>
              <c:y val="0.32901119657730643"/>
            </c:manualLayout>
          </c:layout>
          <c:overlay val="0"/>
        </c:title>
        <c:numFmt formatCode="General" sourceLinked="1"/>
        <c:majorTickMark val="out"/>
        <c:minorTickMark val="none"/>
        <c:tickLblPos val="nextTo"/>
        <c:txPr>
          <a:bodyPr/>
          <a:lstStyle/>
          <a:p>
            <a:pPr>
              <a:defRPr sz="1200"/>
            </a:pPr>
            <a:endParaRPr lang="en-US"/>
          </a:p>
        </c:txPr>
        <c:crossAx val="235867408"/>
        <c:crosses val="autoZero"/>
        <c:crossBetween val="between"/>
        <c:majorUnit val="2"/>
      </c:valAx>
    </c:plotArea>
    <c:legend>
      <c:legendPos val="r"/>
      <c:layout>
        <c:manualLayout>
          <c:xMode val="edge"/>
          <c:yMode val="edge"/>
          <c:x val="5.0820549370983799E-2"/>
          <c:y val="0.10034744632330794"/>
          <c:w val="0.29296033577699337"/>
          <c:h val="9.5647777634353073E-2"/>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C8472-8F2F-4510-9A23-4C311A6460E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5D68466-B35A-466B-9960-95F656D3DD3D}">
      <dgm:prSet phldrT="[Text]" custT="1"/>
      <dgm:spPr/>
      <dgm:t>
        <a:bodyPr/>
        <a:lstStyle/>
        <a:p>
          <a:r>
            <a:rPr lang="en-US" sz="1400" b="1" dirty="0">
              <a:solidFill>
                <a:schemeClr val="tx1"/>
              </a:solidFill>
            </a:rPr>
            <a:t>Animal influenza</a:t>
          </a:r>
        </a:p>
      </dgm:t>
    </dgm:pt>
    <dgm:pt modelId="{CCFF77C6-CB67-416D-97C4-AE6611AA3F53}" type="parTrans" cxnId="{BB4800E0-6C5C-49CD-BFDC-97F6E2B83705}">
      <dgm:prSet/>
      <dgm:spPr/>
      <dgm:t>
        <a:bodyPr/>
        <a:lstStyle/>
        <a:p>
          <a:endParaRPr lang="en-US"/>
        </a:p>
      </dgm:t>
    </dgm:pt>
    <dgm:pt modelId="{370E3155-7C68-49FB-9FD9-364A038AC571}" type="sibTrans" cxnId="{BB4800E0-6C5C-49CD-BFDC-97F6E2B83705}">
      <dgm:prSet/>
      <dgm:spPr/>
      <dgm:t>
        <a:bodyPr/>
        <a:lstStyle/>
        <a:p>
          <a:endParaRPr lang="en-US"/>
        </a:p>
      </dgm:t>
    </dgm:pt>
    <dgm:pt modelId="{8A6ED162-286B-43A1-8C81-8E4510238AC1}">
      <dgm:prSet phldrT="[Text]"/>
      <dgm:spPr>
        <a:solidFill>
          <a:schemeClr val="bg2">
            <a:lumMod val="85000"/>
            <a:alpha val="90000"/>
          </a:schemeClr>
        </a:solidFill>
      </dgm:spPr>
      <dgm:t>
        <a:bodyPr/>
        <a:lstStyle/>
        <a:p>
          <a:r>
            <a:rPr lang="en-US" dirty="0"/>
            <a:t>Influenza viruses that live in animal species only (e.g. wild waterfowl)</a:t>
          </a:r>
        </a:p>
      </dgm:t>
    </dgm:pt>
    <dgm:pt modelId="{489FF3D9-B21B-473D-8434-4111F56BF615}" type="parTrans" cxnId="{D59F6875-C216-4BE0-877D-E7524AD6AEC7}">
      <dgm:prSet/>
      <dgm:spPr/>
      <dgm:t>
        <a:bodyPr/>
        <a:lstStyle/>
        <a:p>
          <a:endParaRPr lang="en-US"/>
        </a:p>
      </dgm:t>
    </dgm:pt>
    <dgm:pt modelId="{4BD06671-3A02-4F3F-BBF7-9E892C80F248}" type="sibTrans" cxnId="{D59F6875-C216-4BE0-877D-E7524AD6AEC7}">
      <dgm:prSet/>
      <dgm:spPr/>
      <dgm:t>
        <a:bodyPr/>
        <a:lstStyle/>
        <a:p>
          <a:endParaRPr lang="en-US"/>
        </a:p>
      </dgm:t>
    </dgm:pt>
    <dgm:pt modelId="{9AA07B80-20A1-4B76-B9FF-52850EA82694}">
      <dgm:prSet phldrT="[Text]" custT="1"/>
      <dgm:spPr/>
      <dgm:t>
        <a:bodyPr/>
        <a:lstStyle/>
        <a:p>
          <a:r>
            <a:rPr lang="en-US" sz="1400" b="1" dirty="0">
              <a:solidFill>
                <a:schemeClr val="tx1"/>
              </a:solidFill>
            </a:rPr>
            <a:t>Novel influenza</a:t>
          </a:r>
        </a:p>
      </dgm:t>
    </dgm:pt>
    <dgm:pt modelId="{0B42A86C-4B2C-459F-9D00-A1CAEC31EEED}" type="parTrans" cxnId="{DBA6A662-EBDE-4F04-8643-C8473B25C8F2}">
      <dgm:prSet/>
      <dgm:spPr/>
      <dgm:t>
        <a:bodyPr/>
        <a:lstStyle/>
        <a:p>
          <a:endParaRPr lang="en-US"/>
        </a:p>
      </dgm:t>
    </dgm:pt>
    <dgm:pt modelId="{ABA2E612-3D17-49A2-B013-2C0F0F175C16}" type="sibTrans" cxnId="{DBA6A662-EBDE-4F04-8643-C8473B25C8F2}">
      <dgm:prSet/>
      <dgm:spPr/>
      <dgm:t>
        <a:bodyPr/>
        <a:lstStyle/>
        <a:p>
          <a:endParaRPr lang="en-US"/>
        </a:p>
      </dgm:t>
    </dgm:pt>
    <dgm:pt modelId="{38A32D50-E9F6-4DC6-A4E1-C1FF95ABC435}">
      <dgm:prSet phldrT="[Text]"/>
      <dgm:spPr>
        <a:solidFill>
          <a:schemeClr val="bg2">
            <a:lumMod val="85000"/>
            <a:alpha val="90000"/>
          </a:schemeClr>
        </a:solidFill>
      </dgm:spPr>
      <dgm:t>
        <a:bodyPr/>
        <a:lstStyle/>
        <a:p>
          <a:r>
            <a:rPr lang="en-US" dirty="0"/>
            <a:t>A zoonotic influenza virus that crosses species to humans, sometimes by way of other animals such as poultry or pigs</a:t>
          </a:r>
        </a:p>
      </dgm:t>
    </dgm:pt>
    <dgm:pt modelId="{BBEA14F2-F86F-4461-B7B8-4629185B878B}" type="parTrans" cxnId="{3BE80507-98D4-4B98-87F1-CD65885E1CB2}">
      <dgm:prSet/>
      <dgm:spPr/>
      <dgm:t>
        <a:bodyPr/>
        <a:lstStyle/>
        <a:p>
          <a:endParaRPr lang="en-US"/>
        </a:p>
      </dgm:t>
    </dgm:pt>
    <dgm:pt modelId="{EAE92C9E-82CA-419B-8E71-CEBB77DAE2DE}" type="sibTrans" cxnId="{3BE80507-98D4-4B98-87F1-CD65885E1CB2}">
      <dgm:prSet/>
      <dgm:spPr/>
      <dgm:t>
        <a:bodyPr/>
        <a:lstStyle/>
        <a:p>
          <a:endParaRPr lang="en-US"/>
        </a:p>
      </dgm:t>
    </dgm:pt>
    <dgm:pt modelId="{E2B58EFE-F865-4D53-AE5C-0795C82B997A}">
      <dgm:prSet phldrT="[Text]" custT="1"/>
      <dgm:spPr/>
      <dgm:t>
        <a:bodyPr/>
        <a:lstStyle/>
        <a:p>
          <a:r>
            <a:rPr lang="en-US" sz="1400" b="1" dirty="0">
              <a:solidFill>
                <a:schemeClr val="tx1"/>
              </a:solidFill>
            </a:rPr>
            <a:t>Pandemic influenza </a:t>
          </a:r>
        </a:p>
      </dgm:t>
    </dgm:pt>
    <dgm:pt modelId="{E9BE598D-DA38-4753-906E-5DA64DF9FB2C}" type="parTrans" cxnId="{FCB02360-54E2-432B-893B-5350C063DA05}">
      <dgm:prSet/>
      <dgm:spPr/>
      <dgm:t>
        <a:bodyPr/>
        <a:lstStyle/>
        <a:p>
          <a:endParaRPr lang="en-US"/>
        </a:p>
      </dgm:t>
    </dgm:pt>
    <dgm:pt modelId="{79EC6D05-AF58-4789-B4A1-668130A15205}" type="sibTrans" cxnId="{FCB02360-54E2-432B-893B-5350C063DA05}">
      <dgm:prSet/>
      <dgm:spPr/>
      <dgm:t>
        <a:bodyPr/>
        <a:lstStyle/>
        <a:p>
          <a:endParaRPr lang="en-US"/>
        </a:p>
      </dgm:t>
    </dgm:pt>
    <dgm:pt modelId="{9BE4138A-1638-4E9A-9E04-352C18F0BD34}">
      <dgm:prSet phldrT="[Text]"/>
      <dgm:spPr>
        <a:solidFill>
          <a:schemeClr val="bg2">
            <a:lumMod val="85000"/>
            <a:alpha val="90000"/>
          </a:schemeClr>
        </a:solidFill>
      </dgm:spPr>
      <dgm:t>
        <a:bodyPr/>
        <a:lstStyle/>
        <a:p>
          <a:r>
            <a:rPr lang="en-US" dirty="0"/>
            <a:t>A novel influenza virus that begins to spread and cause illness among humans, who have no or little natural immunity</a:t>
          </a:r>
        </a:p>
      </dgm:t>
    </dgm:pt>
    <dgm:pt modelId="{A4756D36-78AB-427F-BC2E-D2B673977764}" type="parTrans" cxnId="{CE707658-CA0A-469E-BB2F-790AAE8F7480}">
      <dgm:prSet/>
      <dgm:spPr/>
      <dgm:t>
        <a:bodyPr/>
        <a:lstStyle/>
        <a:p>
          <a:endParaRPr lang="en-US"/>
        </a:p>
      </dgm:t>
    </dgm:pt>
    <dgm:pt modelId="{D18FAC09-2CC8-42BC-BABE-FFAE531203E3}" type="sibTrans" cxnId="{CE707658-CA0A-469E-BB2F-790AAE8F7480}">
      <dgm:prSet/>
      <dgm:spPr/>
      <dgm:t>
        <a:bodyPr/>
        <a:lstStyle/>
        <a:p>
          <a:endParaRPr lang="en-US"/>
        </a:p>
      </dgm:t>
    </dgm:pt>
    <dgm:pt modelId="{18AF4DC3-F680-48CB-AA94-ABA2A9C25A6F}">
      <dgm:prSet custT="1"/>
      <dgm:spPr/>
      <dgm:t>
        <a:bodyPr/>
        <a:lstStyle/>
        <a:p>
          <a:r>
            <a:rPr lang="en-US" sz="1400" b="1" dirty="0">
              <a:solidFill>
                <a:schemeClr val="tx1"/>
              </a:solidFill>
            </a:rPr>
            <a:t>Seasonal influenza</a:t>
          </a:r>
        </a:p>
      </dgm:t>
    </dgm:pt>
    <dgm:pt modelId="{7EF87504-5E42-4039-B297-C8827398117A}" type="parTrans" cxnId="{E1A3F968-6DD6-4373-9EB1-4EA8C94B3363}">
      <dgm:prSet/>
      <dgm:spPr/>
      <dgm:t>
        <a:bodyPr/>
        <a:lstStyle/>
        <a:p>
          <a:endParaRPr lang="en-US"/>
        </a:p>
      </dgm:t>
    </dgm:pt>
    <dgm:pt modelId="{BE167CEB-2EBF-4431-A097-1856593BC39E}" type="sibTrans" cxnId="{E1A3F968-6DD6-4373-9EB1-4EA8C94B3363}">
      <dgm:prSet/>
      <dgm:spPr/>
      <dgm:t>
        <a:bodyPr/>
        <a:lstStyle/>
        <a:p>
          <a:endParaRPr lang="en-US"/>
        </a:p>
      </dgm:t>
    </dgm:pt>
    <dgm:pt modelId="{283890D1-E63E-4A30-BBE5-211638BCDFCE}">
      <dgm:prSet/>
      <dgm:spPr>
        <a:solidFill>
          <a:schemeClr val="bg2">
            <a:lumMod val="85000"/>
            <a:alpha val="90000"/>
          </a:schemeClr>
        </a:solidFill>
      </dgm:spPr>
      <dgm:t>
        <a:bodyPr/>
        <a:lstStyle/>
        <a:p>
          <a:r>
            <a:rPr lang="en-US" dirty="0"/>
            <a:t>An influenza virus that has adapted to humans as a natural reservoir, often in the years following a pandemic. Humans can mount an immune response to seasonal viruses, which mutate over time requiring further human adaptation and the development of new vaccines </a:t>
          </a:r>
        </a:p>
      </dgm:t>
    </dgm:pt>
    <dgm:pt modelId="{1522698A-F47A-47EA-B9F4-47A80F30783E}" type="parTrans" cxnId="{42796146-CABE-4D73-8F5C-631AAC1807F0}">
      <dgm:prSet/>
      <dgm:spPr/>
      <dgm:t>
        <a:bodyPr/>
        <a:lstStyle/>
        <a:p>
          <a:endParaRPr lang="en-US"/>
        </a:p>
      </dgm:t>
    </dgm:pt>
    <dgm:pt modelId="{30F80C5F-D73E-4F02-B922-73FCD4084D0A}" type="sibTrans" cxnId="{42796146-CABE-4D73-8F5C-631AAC1807F0}">
      <dgm:prSet/>
      <dgm:spPr/>
      <dgm:t>
        <a:bodyPr/>
        <a:lstStyle/>
        <a:p>
          <a:endParaRPr lang="en-US"/>
        </a:p>
      </dgm:t>
    </dgm:pt>
    <dgm:pt modelId="{CDF88B44-B8E8-4C9A-B398-A46E01A9853C}" type="pres">
      <dgm:prSet presAssocID="{A77C8472-8F2F-4510-9A23-4C311A6460EB}" presName="linearFlow" presStyleCnt="0">
        <dgm:presLayoutVars>
          <dgm:dir/>
          <dgm:animLvl val="lvl"/>
          <dgm:resizeHandles val="exact"/>
        </dgm:presLayoutVars>
      </dgm:prSet>
      <dgm:spPr/>
    </dgm:pt>
    <dgm:pt modelId="{B077BB1E-4AD7-46D6-926E-ECC7608A3E3D}" type="pres">
      <dgm:prSet presAssocID="{05D68466-B35A-466B-9960-95F656D3DD3D}" presName="composite" presStyleCnt="0"/>
      <dgm:spPr/>
    </dgm:pt>
    <dgm:pt modelId="{8F2A9FB5-65FA-49A4-94E1-39B589FF8FA7}" type="pres">
      <dgm:prSet presAssocID="{05D68466-B35A-466B-9960-95F656D3DD3D}" presName="parentText" presStyleLbl="alignNode1" presStyleIdx="0" presStyleCnt="4">
        <dgm:presLayoutVars>
          <dgm:chMax val="1"/>
          <dgm:bulletEnabled val="1"/>
        </dgm:presLayoutVars>
      </dgm:prSet>
      <dgm:spPr/>
    </dgm:pt>
    <dgm:pt modelId="{D0A99C6D-1C85-4E66-ADBD-24EFFD764869}" type="pres">
      <dgm:prSet presAssocID="{05D68466-B35A-466B-9960-95F656D3DD3D}" presName="descendantText" presStyleLbl="alignAcc1" presStyleIdx="0" presStyleCnt="4">
        <dgm:presLayoutVars>
          <dgm:bulletEnabled val="1"/>
        </dgm:presLayoutVars>
      </dgm:prSet>
      <dgm:spPr/>
    </dgm:pt>
    <dgm:pt modelId="{695305CA-BB10-4BAC-97D2-82047FB9FDEB}" type="pres">
      <dgm:prSet presAssocID="{370E3155-7C68-49FB-9FD9-364A038AC571}" presName="sp" presStyleCnt="0"/>
      <dgm:spPr/>
    </dgm:pt>
    <dgm:pt modelId="{DCE047B1-23F7-4841-A598-70B582C6D0C1}" type="pres">
      <dgm:prSet presAssocID="{9AA07B80-20A1-4B76-B9FF-52850EA82694}" presName="composite" presStyleCnt="0"/>
      <dgm:spPr/>
    </dgm:pt>
    <dgm:pt modelId="{E02B76F6-0BC3-47CC-A9FF-C66FD721AE23}" type="pres">
      <dgm:prSet presAssocID="{9AA07B80-20A1-4B76-B9FF-52850EA82694}" presName="parentText" presStyleLbl="alignNode1" presStyleIdx="1" presStyleCnt="4">
        <dgm:presLayoutVars>
          <dgm:chMax val="1"/>
          <dgm:bulletEnabled val="1"/>
        </dgm:presLayoutVars>
      </dgm:prSet>
      <dgm:spPr/>
    </dgm:pt>
    <dgm:pt modelId="{88BC756E-3672-4FC4-ADC6-9AC3DD642B3F}" type="pres">
      <dgm:prSet presAssocID="{9AA07B80-20A1-4B76-B9FF-52850EA82694}" presName="descendantText" presStyleLbl="alignAcc1" presStyleIdx="1" presStyleCnt="4">
        <dgm:presLayoutVars>
          <dgm:bulletEnabled val="1"/>
        </dgm:presLayoutVars>
      </dgm:prSet>
      <dgm:spPr/>
    </dgm:pt>
    <dgm:pt modelId="{CF0C84DF-134B-464E-B638-D3E45CD27366}" type="pres">
      <dgm:prSet presAssocID="{ABA2E612-3D17-49A2-B013-2C0F0F175C16}" presName="sp" presStyleCnt="0"/>
      <dgm:spPr/>
    </dgm:pt>
    <dgm:pt modelId="{D563AEED-8052-421C-A188-AD7D6D509546}" type="pres">
      <dgm:prSet presAssocID="{E2B58EFE-F865-4D53-AE5C-0795C82B997A}" presName="composite" presStyleCnt="0"/>
      <dgm:spPr/>
    </dgm:pt>
    <dgm:pt modelId="{B562E010-77E4-4343-B6C3-69346A5C6067}" type="pres">
      <dgm:prSet presAssocID="{E2B58EFE-F865-4D53-AE5C-0795C82B997A}" presName="parentText" presStyleLbl="alignNode1" presStyleIdx="2" presStyleCnt="4">
        <dgm:presLayoutVars>
          <dgm:chMax val="1"/>
          <dgm:bulletEnabled val="1"/>
        </dgm:presLayoutVars>
      </dgm:prSet>
      <dgm:spPr/>
    </dgm:pt>
    <dgm:pt modelId="{567F94C2-AB9F-4543-AC11-CD1CD0E9B263}" type="pres">
      <dgm:prSet presAssocID="{E2B58EFE-F865-4D53-AE5C-0795C82B997A}" presName="descendantText" presStyleLbl="alignAcc1" presStyleIdx="2" presStyleCnt="4">
        <dgm:presLayoutVars>
          <dgm:bulletEnabled val="1"/>
        </dgm:presLayoutVars>
      </dgm:prSet>
      <dgm:spPr/>
    </dgm:pt>
    <dgm:pt modelId="{C6CE88F3-3D07-4B7D-8CB8-71507ED82A3D}" type="pres">
      <dgm:prSet presAssocID="{79EC6D05-AF58-4789-B4A1-668130A15205}" presName="sp" presStyleCnt="0"/>
      <dgm:spPr/>
    </dgm:pt>
    <dgm:pt modelId="{345B6C98-1191-4459-B0B2-3028F2F164D8}" type="pres">
      <dgm:prSet presAssocID="{18AF4DC3-F680-48CB-AA94-ABA2A9C25A6F}" presName="composite" presStyleCnt="0"/>
      <dgm:spPr/>
    </dgm:pt>
    <dgm:pt modelId="{9894BD0E-2C9A-4E9E-AD5D-8F8110A0EFB7}" type="pres">
      <dgm:prSet presAssocID="{18AF4DC3-F680-48CB-AA94-ABA2A9C25A6F}" presName="parentText" presStyleLbl="alignNode1" presStyleIdx="3" presStyleCnt="4">
        <dgm:presLayoutVars>
          <dgm:chMax val="1"/>
          <dgm:bulletEnabled val="1"/>
        </dgm:presLayoutVars>
      </dgm:prSet>
      <dgm:spPr/>
    </dgm:pt>
    <dgm:pt modelId="{5321186C-E38B-49C1-B8DF-21B857D672B6}" type="pres">
      <dgm:prSet presAssocID="{18AF4DC3-F680-48CB-AA94-ABA2A9C25A6F}" presName="descendantText" presStyleLbl="alignAcc1" presStyleIdx="3" presStyleCnt="4">
        <dgm:presLayoutVars>
          <dgm:bulletEnabled val="1"/>
        </dgm:presLayoutVars>
      </dgm:prSet>
      <dgm:spPr/>
    </dgm:pt>
  </dgm:ptLst>
  <dgm:cxnLst>
    <dgm:cxn modelId="{4D1A2904-1064-403B-B127-A88805C0AD76}" type="presOf" srcId="{E2B58EFE-F865-4D53-AE5C-0795C82B997A}" destId="{B562E010-77E4-4343-B6C3-69346A5C6067}" srcOrd="0" destOrd="0" presId="urn:microsoft.com/office/officeart/2005/8/layout/chevron2"/>
    <dgm:cxn modelId="{3BE80507-98D4-4B98-87F1-CD65885E1CB2}" srcId="{9AA07B80-20A1-4B76-B9FF-52850EA82694}" destId="{38A32D50-E9F6-4DC6-A4E1-C1FF95ABC435}" srcOrd="0" destOrd="0" parTransId="{BBEA14F2-F86F-4461-B7B8-4629185B878B}" sibTransId="{EAE92C9E-82CA-419B-8E71-CEBB77DAE2DE}"/>
    <dgm:cxn modelId="{0FF6A520-3227-45F0-9F00-A1424DFCF603}" type="presOf" srcId="{283890D1-E63E-4A30-BBE5-211638BCDFCE}" destId="{5321186C-E38B-49C1-B8DF-21B857D672B6}" srcOrd="0" destOrd="0" presId="urn:microsoft.com/office/officeart/2005/8/layout/chevron2"/>
    <dgm:cxn modelId="{FCB02360-54E2-432B-893B-5350C063DA05}" srcId="{A77C8472-8F2F-4510-9A23-4C311A6460EB}" destId="{E2B58EFE-F865-4D53-AE5C-0795C82B997A}" srcOrd="2" destOrd="0" parTransId="{E9BE598D-DA38-4753-906E-5DA64DF9FB2C}" sibTransId="{79EC6D05-AF58-4789-B4A1-668130A15205}"/>
    <dgm:cxn modelId="{DBA6A662-EBDE-4F04-8643-C8473B25C8F2}" srcId="{A77C8472-8F2F-4510-9A23-4C311A6460EB}" destId="{9AA07B80-20A1-4B76-B9FF-52850EA82694}" srcOrd="1" destOrd="0" parTransId="{0B42A86C-4B2C-459F-9D00-A1CAEC31EEED}" sibTransId="{ABA2E612-3D17-49A2-B013-2C0F0F175C16}"/>
    <dgm:cxn modelId="{42796146-CABE-4D73-8F5C-631AAC1807F0}" srcId="{18AF4DC3-F680-48CB-AA94-ABA2A9C25A6F}" destId="{283890D1-E63E-4A30-BBE5-211638BCDFCE}" srcOrd="0" destOrd="0" parTransId="{1522698A-F47A-47EA-B9F4-47A80F30783E}" sibTransId="{30F80C5F-D73E-4F02-B922-73FCD4084D0A}"/>
    <dgm:cxn modelId="{E1A3F968-6DD6-4373-9EB1-4EA8C94B3363}" srcId="{A77C8472-8F2F-4510-9A23-4C311A6460EB}" destId="{18AF4DC3-F680-48CB-AA94-ABA2A9C25A6F}" srcOrd="3" destOrd="0" parTransId="{7EF87504-5E42-4039-B297-C8827398117A}" sibTransId="{BE167CEB-2EBF-4431-A097-1856593BC39E}"/>
    <dgm:cxn modelId="{6A0CB64F-0A9E-483A-B438-DC2824AD4650}" type="presOf" srcId="{8A6ED162-286B-43A1-8C81-8E4510238AC1}" destId="{D0A99C6D-1C85-4E66-ADBD-24EFFD764869}" srcOrd="0" destOrd="0" presId="urn:microsoft.com/office/officeart/2005/8/layout/chevron2"/>
    <dgm:cxn modelId="{E9FAB74F-BE2C-43DB-AB5E-17AF6BAADD88}" type="presOf" srcId="{18AF4DC3-F680-48CB-AA94-ABA2A9C25A6F}" destId="{9894BD0E-2C9A-4E9E-AD5D-8F8110A0EFB7}" srcOrd="0" destOrd="0" presId="urn:microsoft.com/office/officeart/2005/8/layout/chevron2"/>
    <dgm:cxn modelId="{D59F6875-C216-4BE0-877D-E7524AD6AEC7}" srcId="{05D68466-B35A-466B-9960-95F656D3DD3D}" destId="{8A6ED162-286B-43A1-8C81-8E4510238AC1}" srcOrd="0" destOrd="0" parTransId="{489FF3D9-B21B-473D-8434-4111F56BF615}" sibTransId="{4BD06671-3A02-4F3F-BBF7-9E892C80F248}"/>
    <dgm:cxn modelId="{CE707658-CA0A-469E-BB2F-790AAE8F7480}" srcId="{E2B58EFE-F865-4D53-AE5C-0795C82B997A}" destId="{9BE4138A-1638-4E9A-9E04-352C18F0BD34}" srcOrd="0" destOrd="0" parTransId="{A4756D36-78AB-427F-BC2E-D2B673977764}" sibTransId="{D18FAC09-2CC8-42BC-BABE-FFAE531203E3}"/>
    <dgm:cxn modelId="{E84C028C-83B5-421A-9AB8-333F8A5CB6F0}" type="presOf" srcId="{05D68466-B35A-466B-9960-95F656D3DD3D}" destId="{8F2A9FB5-65FA-49A4-94E1-39B589FF8FA7}" srcOrd="0" destOrd="0" presId="urn:microsoft.com/office/officeart/2005/8/layout/chevron2"/>
    <dgm:cxn modelId="{71D811C1-B347-4482-B9AF-F7367DA949E6}" type="presOf" srcId="{9AA07B80-20A1-4B76-B9FF-52850EA82694}" destId="{E02B76F6-0BC3-47CC-A9FF-C66FD721AE23}" srcOrd="0" destOrd="0" presId="urn:microsoft.com/office/officeart/2005/8/layout/chevron2"/>
    <dgm:cxn modelId="{B98EC9DF-C551-4BA7-B638-D44C3A40D302}" type="presOf" srcId="{38A32D50-E9F6-4DC6-A4E1-C1FF95ABC435}" destId="{88BC756E-3672-4FC4-ADC6-9AC3DD642B3F}" srcOrd="0" destOrd="0" presId="urn:microsoft.com/office/officeart/2005/8/layout/chevron2"/>
    <dgm:cxn modelId="{BB4800E0-6C5C-49CD-BFDC-97F6E2B83705}" srcId="{A77C8472-8F2F-4510-9A23-4C311A6460EB}" destId="{05D68466-B35A-466B-9960-95F656D3DD3D}" srcOrd="0" destOrd="0" parTransId="{CCFF77C6-CB67-416D-97C4-AE6611AA3F53}" sibTransId="{370E3155-7C68-49FB-9FD9-364A038AC571}"/>
    <dgm:cxn modelId="{2A6D91EE-F85E-4DBE-9923-F1956711F279}" type="presOf" srcId="{9BE4138A-1638-4E9A-9E04-352C18F0BD34}" destId="{567F94C2-AB9F-4543-AC11-CD1CD0E9B263}" srcOrd="0" destOrd="0" presId="urn:microsoft.com/office/officeart/2005/8/layout/chevron2"/>
    <dgm:cxn modelId="{FA354EFE-3E2B-48CC-9BD4-61FC2EDE6BE3}" type="presOf" srcId="{A77C8472-8F2F-4510-9A23-4C311A6460EB}" destId="{CDF88B44-B8E8-4C9A-B398-A46E01A9853C}" srcOrd="0" destOrd="0" presId="urn:microsoft.com/office/officeart/2005/8/layout/chevron2"/>
    <dgm:cxn modelId="{8C7CE2C2-2437-4D80-B6A8-72DF934F04F3}" type="presParOf" srcId="{CDF88B44-B8E8-4C9A-B398-A46E01A9853C}" destId="{B077BB1E-4AD7-46D6-926E-ECC7608A3E3D}" srcOrd="0" destOrd="0" presId="urn:microsoft.com/office/officeart/2005/8/layout/chevron2"/>
    <dgm:cxn modelId="{5592138F-D0A8-4A62-BEBA-21C806FE92BF}" type="presParOf" srcId="{B077BB1E-4AD7-46D6-926E-ECC7608A3E3D}" destId="{8F2A9FB5-65FA-49A4-94E1-39B589FF8FA7}" srcOrd="0" destOrd="0" presId="urn:microsoft.com/office/officeart/2005/8/layout/chevron2"/>
    <dgm:cxn modelId="{70725962-A436-43E2-9A95-740A42D932DB}" type="presParOf" srcId="{B077BB1E-4AD7-46D6-926E-ECC7608A3E3D}" destId="{D0A99C6D-1C85-4E66-ADBD-24EFFD764869}" srcOrd="1" destOrd="0" presId="urn:microsoft.com/office/officeart/2005/8/layout/chevron2"/>
    <dgm:cxn modelId="{F019CFEF-040B-4FC8-A015-4CDBB689ADA6}" type="presParOf" srcId="{CDF88B44-B8E8-4C9A-B398-A46E01A9853C}" destId="{695305CA-BB10-4BAC-97D2-82047FB9FDEB}" srcOrd="1" destOrd="0" presId="urn:microsoft.com/office/officeart/2005/8/layout/chevron2"/>
    <dgm:cxn modelId="{FF270374-A8A2-4F34-A079-73496B62C3A8}" type="presParOf" srcId="{CDF88B44-B8E8-4C9A-B398-A46E01A9853C}" destId="{DCE047B1-23F7-4841-A598-70B582C6D0C1}" srcOrd="2" destOrd="0" presId="urn:microsoft.com/office/officeart/2005/8/layout/chevron2"/>
    <dgm:cxn modelId="{9D4138C4-AAB8-4335-8B73-163AFFB11F36}" type="presParOf" srcId="{DCE047B1-23F7-4841-A598-70B582C6D0C1}" destId="{E02B76F6-0BC3-47CC-A9FF-C66FD721AE23}" srcOrd="0" destOrd="0" presId="urn:microsoft.com/office/officeart/2005/8/layout/chevron2"/>
    <dgm:cxn modelId="{91F9CB31-1E16-4F8C-A1C8-099069300E5D}" type="presParOf" srcId="{DCE047B1-23F7-4841-A598-70B582C6D0C1}" destId="{88BC756E-3672-4FC4-ADC6-9AC3DD642B3F}" srcOrd="1" destOrd="0" presId="urn:microsoft.com/office/officeart/2005/8/layout/chevron2"/>
    <dgm:cxn modelId="{A08CF341-A223-4F90-A675-5026923666F6}" type="presParOf" srcId="{CDF88B44-B8E8-4C9A-B398-A46E01A9853C}" destId="{CF0C84DF-134B-464E-B638-D3E45CD27366}" srcOrd="3" destOrd="0" presId="urn:microsoft.com/office/officeart/2005/8/layout/chevron2"/>
    <dgm:cxn modelId="{D29ACE63-A9A3-4221-BE82-02CEE8252520}" type="presParOf" srcId="{CDF88B44-B8E8-4C9A-B398-A46E01A9853C}" destId="{D563AEED-8052-421C-A188-AD7D6D509546}" srcOrd="4" destOrd="0" presId="urn:microsoft.com/office/officeart/2005/8/layout/chevron2"/>
    <dgm:cxn modelId="{1B0C9D02-8E0C-4F76-B52C-81FBA2350767}" type="presParOf" srcId="{D563AEED-8052-421C-A188-AD7D6D509546}" destId="{B562E010-77E4-4343-B6C3-69346A5C6067}" srcOrd="0" destOrd="0" presId="urn:microsoft.com/office/officeart/2005/8/layout/chevron2"/>
    <dgm:cxn modelId="{2790C0A8-392B-4652-9A48-4D48B3DBFC24}" type="presParOf" srcId="{D563AEED-8052-421C-A188-AD7D6D509546}" destId="{567F94C2-AB9F-4543-AC11-CD1CD0E9B263}" srcOrd="1" destOrd="0" presId="urn:microsoft.com/office/officeart/2005/8/layout/chevron2"/>
    <dgm:cxn modelId="{6AE8A854-1A33-4A65-8BAD-AABA413D4C1E}" type="presParOf" srcId="{CDF88B44-B8E8-4C9A-B398-A46E01A9853C}" destId="{C6CE88F3-3D07-4B7D-8CB8-71507ED82A3D}" srcOrd="5" destOrd="0" presId="urn:microsoft.com/office/officeart/2005/8/layout/chevron2"/>
    <dgm:cxn modelId="{DBE65BA3-9E13-4FAB-9D86-8D8599B37A04}" type="presParOf" srcId="{CDF88B44-B8E8-4C9A-B398-A46E01A9853C}" destId="{345B6C98-1191-4459-B0B2-3028F2F164D8}" srcOrd="6" destOrd="0" presId="urn:microsoft.com/office/officeart/2005/8/layout/chevron2"/>
    <dgm:cxn modelId="{463086D6-C642-418D-9896-F696B24FA5CC}" type="presParOf" srcId="{345B6C98-1191-4459-B0B2-3028F2F164D8}" destId="{9894BD0E-2C9A-4E9E-AD5D-8F8110A0EFB7}" srcOrd="0" destOrd="0" presId="urn:microsoft.com/office/officeart/2005/8/layout/chevron2"/>
    <dgm:cxn modelId="{38092AB7-D164-4AC9-9EB1-6F0FF87EDEE0}" type="presParOf" srcId="{345B6C98-1191-4459-B0B2-3028F2F164D8}" destId="{5321186C-E38B-49C1-B8DF-21B857D672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A9FB5-65FA-49A4-94E1-39B589FF8FA7}">
      <dsp:nvSpPr>
        <dsp:cNvPr id="0" name=""/>
        <dsp:cNvSpPr/>
      </dsp:nvSpPr>
      <dsp:spPr>
        <a:xfrm rot="5400000">
          <a:off x="-176114" y="179379"/>
          <a:ext cx="1174095" cy="821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Animal influenza</a:t>
          </a:r>
        </a:p>
      </dsp:txBody>
      <dsp:txXfrm rot="-5400000">
        <a:off x="1" y="414197"/>
        <a:ext cx="821866" cy="352229"/>
      </dsp:txXfrm>
    </dsp:sp>
    <dsp:sp modelId="{D0A99C6D-1C85-4E66-ADBD-24EFFD764869}">
      <dsp:nvSpPr>
        <dsp:cNvPr id="0" name=""/>
        <dsp:cNvSpPr/>
      </dsp:nvSpPr>
      <dsp:spPr>
        <a:xfrm rot="5400000">
          <a:off x="4246167" y="-3421035"/>
          <a:ext cx="763563" cy="7612165"/>
        </a:xfrm>
        <a:prstGeom prst="round2SameRect">
          <a:avLst/>
        </a:prstGeom>
        <a:solidFill>
          <a:schemeClr val="bg2">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Influenza viruses that live in animal species only (e.g. wild waterfowl)</a:t>
          </a:r>
        </a:p>
      </dsp:txBody>
      <dsp:txXfrm rot="-5400000">
        <a:off x="821866" y="40540"/>
        <a:ext cx="7574891" cy="689015"/>
      </dsp:txXfrm>
    </dsp:sp>
    <dsp:sp modelId="{E02B76F6-0BC3-47CC-A9FF-C66FD721AE23}">
      <dsp:nvSpPr>
        <dsp:cNvPr id="0" name=""/>
        <dsp:cNvSpPr/>
      </dsp:nvSpPr>
      <dsp:spPr>
        <a:xfrm rot="5400000">
          <a:off x="-176114" y="1205836"/>
          <a:ext cx="1174095" cy="821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Novel influenza</a:t>
          </a:r>
        </a:p>
      </dsp:txBody>
      <dsp:txXfrm rot="-5400000">
        <a:off x="1" y="1440654"/>
        <a:ext cx="821866" cy="352229"/>
      </dsp:txXfrm>
    </dsp:sp>
    <dsp:sp modelId="{88BC756E-3672-4FC4-ADC6-9AC3DD642B3F}">
      <dsp:nvSpPr>
        <dsp:cNvPr id="0" name=""/>
        <dsp:cNvSpPr/>
      </dsp:nvSpPr>
      <dsp:spPr>
        <a:xfrm rot="5400000">
          <a:off x="4246368" y="-2394779"/>
          <a:ext cx="763162" cy="7612165"/>
        </a:xfrm>
        <a:prstGeom prst="round2SameRect">
          <a:avLst/>
        </a:prstGeom>
        <a:solidFill>
          <a:schemeClr val="bg2">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zoonotic influenza virus that crosses species to humans, sometimes by way of other animals such as poultry or pigs</a:t>
          </a:r>
        </a:p>
      </dsp:txBody>
      <dsp:txXfrm rot="-5400000">
        <a:off x="821867" y="1066976"/>
        <a:ext cx="7574911" cy="688654"/>
      </dsp:txXfrm>
    </dsp:sp>
    <dsp:sp modelId="{B562E010-77E4-4343-B6C3-69346A5C6067}">
      <dsp:nvSpPr>
        <dsp:cNvPr id="0" name=""/>
        <dsp:cNvSpPr/>
      </dsp:nvSpPr>
      <dsp:spPr>
        <a:xfrm rot="5400000">
          <a:off x="-176114" y="2232293"/>
          <a:ext cx="1174095" cy="821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Pandemic influenza </a:t>
          </a:r>
        </a:p>
      </dsp:txBody>
      <dsp:txXfrm rot="-5400000">
        <a:off x="1" y="2467111"/>
        <a:ext cx="821866" cy="352229"/>
      </dsp:txXfrm>
    </dsp:sp>
    <dsp:sp modelId="{567F94C2-AB9F-4543-AC11-CD1CD0E9B263}">
      <dsp:nvSpPr>
        <dsp:cNvPr id="0" name=""/>
        <dsp:cNvSpPr/>
      </dsp:nvSpPr>
      <dsp:spPr>
        <a:xfrm rot="5400000">
          <a:off x="4246368" y="-1368322"/>
          <a:ext cx="763162" cy="7612165"/>
        </a:xfrm>
        <a:prstGeom prst="round2SameRect">
          <a:avLst/>
        </a:prstGeom>
        <a:solidFill>
          <a:schemeClr val="bg2">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novel influenza virus that begins to spread and cause illness among humans, who have no or little natural immunity</a:t>
          </a:r>
        </a:p>
      </dsp:txBody>
      <dsp:txXfrm rot="-5400000">
        <a:off x="821867" y="2093433"/>
        <a:ext cx="7574911" cy="688654"/>
      </dsp:txXfrm>
    </dsp:sp>
    <dsp:sp modelId="{9894BD0E-2C9A-4E9E-AD5D-8F8110A0EFB7}">
      <dsp:nvSpPr>
        <dsp:cNvPr id="0" name=""/>
        <dsp:cNvSpPr/>
      </dsp:nvSpPr>
      <dsp:spPr>
        <a:xfrm rot="5400000">
          <a:off x="-176114" y="3258750"/>
          <a:ext cx="1174095" cy="8218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Seasonal influenza</a:t>
          </a:r>
        </a:p>
      </dsp:txBody>
      <dsp:txXfrm rot="-5400000">
        <a:off x="1" y="3493568"/>
        <a:ext cx="821866" cy="352229"/>
      </dsp:txXfrm>
    </dsp:sp>
    <dsp:sp modelId="{5321186C-E38B-49C1-B8DF-21B857D672B6}">
      <dsp:nvSpPr>
        <dsp:cNvPr id="0" name=""/>
        <dsp:cNvSpPr/>
      </dsp:nvSpPr>
      <dsp:spPr>
        <a:xfrm rot="5400000">
          <a:off x="4246368" y="-341865"/>
          <a:ext cx="763162" cy="7612165"/>
        </a:xfrm>
        <a:prstGeom prst="round2SameRect">
          <a:avLst/>
        </a:prstGeom>
        <a:solidFill>
          <a:schemeClr val="bg2">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 influenza virus that has adapted to humans as a natural reservoir, often in the years following a pandemic. Humans can mount an immune response to seasonal viruses, which mutate over time requiring further human adaptation and the development of new vaccines </a:t>
          </a:r>
        </a:p>
      </dsp:txBody>
      <dsp:txXfrm rot="-5400000">
        <a:off x="821867" y="3119890"/>
        <a:ext cx="7574911" cy="6886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0.11207</cdr:x>
      <cdr:y>0.21311</cdr:y>
    </cdr:from>
    <cdr:to>
      <cdr:x>0.37069</cdr:x>
      <cdr:y>0.36066</cdr:y>
    </cdr:to>
    <cdr:sp macro="" textlink="">
      <cdr:nvSpPr>
        <cdr:cNvPr id="2" name="TextBox 1"/>
        <cdr:cNvSpPr txBox="1"/>
      </cdr:nvSpPr>
      <cdr:spPr>
        <a:xfrm xmlns:a="http://schemas.openxmlformats.org/drawingml/2006/main">
          <a:off x="990600" y="990600"/>
          <a:ext cx="2286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Median (IQR):</a:t>
          </a:r>
          <a:endParaRPr lang="en-US" sz="1200" dirty="0"/>
        </a:p>
        <a:p xmlns:a="http://schemas.openxmlformats.org/drawingml/2006/main">
          <a:r>
            <a:rPr lang="en-US" sz="1200" b="1" dirty="0"/>
            <a:t>H5N1:  26 years (19-25)</a:t>
          </a:r>
        </a:p>
        <a:p xmlns:a="http://schemas.openxmlformats.org/drawingml/2006/main">
          <a:r>
            <a:rPr lang="en-US" sz="1200" b="1" dirty="0"/>
            <a:t>H7N9:  61 years (48-73)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3209B-22F2-40FD-B7F0-BFDAB2D1FD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44C2F-A074-44B8-A84C-C899CC2E7E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DB736B-5303-44F2-BE3C-872C8CE9A664}" type="datetimeFigureOut">
              <a:rPr lang="en-US" smtClean="0"/>
              <a:t>6/30/2018</a:t>
            </a:fld>
            <a:endParaRPr lang="en-US"/>
          </a:p>
        </p:txBody>
      </p:sp>
      <p:sp>
        <p:nvSpPr>
          <p:cNvPr id="4" name="Footer Placeholder 3">
            <a:extLst>
              <a:ext uri="{FF2B5EF4-FFF2-40B4-BE49-F238E27FC236}">
                <a16:creationId xmlns:a16="http://schemas.microsoft.com/office/drawing/2014/main" id="{82F53D74-EE05-4FB0-AA54-863E09BD67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4E4A1C-C400-43A7-90AF-AF85039EF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4EEBC-6619-4A5D-88F8-E38C2CF62531}" type="slidenum">
              <a:rPr lang="en-US" smtClean="0"/>
              <a:t>‹#›</a:t>
            </a:fld>
            <a:endParaRPr lang="en-US"/>
          </a:p>
        </p:txBody>
      </p:sp>
    </p:spTree>
    <p:extLst>
      <p:ext uri="{BB962C8B-B14F-4D97-AF65-F5344CB8AC3E}">
        <p14:creationId xmlns:p14="http://schemas.microsoft.com/office/powerpoint/2010/main" val="202999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016/S1471-4914(02)00010-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189927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Influenza A viruses are divided into subtypes based on two proteins on the surface of the virus: the hemagglutinin (H) and the neuraminidase (N). There are 18 different hemagglutinin subtypes and 11 different neuraminidase subtypes. All known subtypes of influenza A viruses have been found among birds, except subtype H17N10 and H18N11 which have only been found in bats. This slides shows a table showing the different hemagglutinin and neuraminidase subtypes and the species in which they have been detected.</a:t>
            </a:r>
            <a:endParaRPr lang="en-US" sz="1200" dirty="0"/>
          </a:p>
          <a:p>
            <a:endParaRPr lang="en-US" sz="1200" dirty="0"/>
          </a:p>
        </p:txBody>
      </p:sp>
      <p:sp>
        <p:nvSpPr>
          <p:cNvPr id="4" name="Slide Number Placeholder 3"/>
          <p:cNvSpPr>
            <a:spLocks noGrp="1"/>
          </p:cNvSpPr>
          <p:nvPr>
            <p:ph type="sldNum" sz="quarter" idx="10"/>
          </p:nvPr>
        </p:nvSpPr>
        <p:spPr/>
        <p:txBody>
          <a:bodyPr/>
          <a:lstStyle/>
          <a:p>
            <a:fld id="{74246541-9721-42B8-9187-289DE550349D}" type="slidenum">
              <a:rPr lang="en-US" smtClean="0"/>
              <a:pPr/>
              <a:t>11</a:t>
            </a:fld>
            <a:endParaRPr lang="en-US" dirty="0"/>
          </a:p>
        </p:txBody>
      </p:sp>
    </p:spTree>
    <p:extLst>
      <p:ext uri="{BB962C8B-B14F-4D97-AF65-F5344CB8AC3E}">
        <p14:creationId xmlns:p14="http://schemas.microsoft.com/office/powerpoint/2010/main" val="233859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307362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http://slideplayer.es/slide/1672483/7/images/4/Diseminaci%C3%B3n+local+en+el+tracto+respiratorio+SNC+Compromiso+muscular.jpg</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211613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233024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much more detail on human and animal laboratory testing in other modules.</a:t>
            </a:r>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88564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144588" y="685800"/>
            <a:ext cx="4570412" cy="3429000"/>
          </a:xfrm>
          <a:ln/>
        </p:spPr>
      </p:sp>
      <p:sp>
        <p:nvSpPr>
          <p:cNvPr id="183299" name="Notes Placeholder 2"/>
          <p:cNvSpPr>
            <a:spLocks noGrp="1"/>
          </p:cNvSpPr>
          <p:nvPr>
            <p:ph type="body" idx="1"/>
          </p:nvPr>
        </p:nvSpPr>
        <p:spPr>
          <a:noFill/>
          <a:ln/>
        </p:spPr>
        <p:txBody>
          <a:bodyPr/>
          <a:lstStyle/>
          <a:p>
            <a:r>
              <a:rPr lang="en-US" dirty="0"/>
              <a:t>Pathogenesis of influenza in animals will be discussed in other modules.</a:t>
            </a:r>
          </a:p>
        </p:txBody>
      </p:sp>
      <p:sp>
        <p:nvSpPr>
          <p:cNvPr id="183300" name="Slide Number Placeholder 3"/>
          <p:cNvSpPr>
            <a:spLocks noGrp="1"/>
          </p:cNvSpPr>
          <p:nvPr>
            <p:ph type="sldNum" sz="quarter" idx="5"/>
          </p:nvPr>
        </p:nvSpPr>
        <p:spPr>
          <a:noFill/>
        </p:spPr>
        <p:txBody>
          <a:bodyPr/>
          <a:lstStyle/>
          <a:p>
            <a:fld id="{A89BA453-D9E7-4E0F-B51D-3339A12FF6FB}" type="slidenum">
              <a:rPr lang="en-US">
                <a:solidFill>
                  <a:srgbClr val="000000"/>
                </a:solidFill>
                <a:latin typeface="Arial" pitchFamily="34" charset="0"/>
              </a:rPr>
              <a:pPr/>
              <a:t>16</a:t>
            </a:fld>
            <a:endParaRPr lang="en-US">
              <a:solidFill>
                <a:srgbClr val="000000"/>
              </a:solidFill>
              <a:latin typeface="Arial" pitchFamily="34" charset="0"/>
            </a:endParaRPr>
          </a:p>
        </p:txBody>
      </p:sp>
    </p:spTree>
    <p:extLst>
      <p:ext uri="{BB962C8B-B14F-4D97-AF65-F5344CB8AC3E}">
        <p14:creationId xmlns:p14="http://schemas.microsoft.com/office/powerpoint/2010/main" val="212827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Sneezing Man</a:t>
            </a:r>
          </a:p>
          <a:p>
            <a:r>
              <a:rPr lang="en-US" dirty="0"/>
              <a:t>Content provider:</a:t>
            </a:r>
            <a:r>
              <a:rPr lang="en-US" baseline="0" dirty="0"/>
              <a:t>  </a:t>
            </a:r>
            <a:r>
              <a:rPr lang="en-US" dirty="0">
                <a:effectLst/>
              </a:rPr>
              <a:t>CDC/ Brian Judd</a:t>
            </a:r>
            <a:endParaRPr lang="en-US" dirty="0"/>
          </a:p>
          <a:p>
            <a:r>
              <a:rPr lang="en-US" b="1" dirty="0">
                <a:effectLst/>
              </a:rPr>
              <a:t>No copyright</a:t>
            </a:r>
            <a:r>
              <a:rPr lang="en-US" b="1" baseline="0" dirty="0">
                <a:effectLst/>
              </a:rPr>
              <a:t> restrictions</a:t>
            </a:r>
            <a:r>
              <a:rPr lang="en-US" dirty="0">
                <a:effectLst/>
              </a:rPr>
              <a:t> - This image is in the public domain and thus free of any copyright restrictions. As a matter of courtesy we request that the content provider be credited and notified in any public or private usage of this image.</a:t>
            </a:r>
          </a:p>
          <a:p>
            <a:endParaRPr lang="en-US" dirty="0"/>
          </a:p>
          <a:p>
            <a:r>
              <a:rPr lang="en-US" dirty="0"/>
              <a:t>Image:</a:t>
            </a:r>
            <a:r>
              <a:rPr lang="en-US" baseline="0" dirty="0"/>
              <a:t>  Sneezing/Coughing/Talking</a:t>
            </a:r>
          </a:p>
          <a:p>
            <a:r>
              <a:rPr lang="en-US" dirty="0"/>
              <a:t>Purchased from Shutterstock. </a:t>
            </a:r>
            <a:r>
              <a:rPr lang="en-US" sz="1200" b="0" i="0" kern="1200" dirty="0">
                <a:solidFill>
                  <a:schemeClr val="tx1"/>
                </a:solidFill>
                <a:effectLst/>
                <a:latin typeface="+mn-lt"/>
                <a:ea typeface="+mn-ea"/>
                <a:cs typeface="+mn-cs"/>
              </a:rPr>
              <a:t>Stock vector ID: 201932494</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367597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dirty="0"/>
              <a:t>Content provider:</a:t>
            </a:r>
            <a:r>
              <a:rPr lang="en-US" baseline="0" dirty="0"/>
              <a:t>  </a:t>
            </a:r>
            <a:r>
              <a:rPr lang="en-US" dirty="0">
                <a:effectLst/>
              </a:rPr>
              <a:t>CDC/ Judy Schmidt</a:t>
            </a:r>
            <a:endParaRPr lang="en-US" dirty="0"/>
          </a:p>
          <a:p>
            <a:r>
              <a:rPr lang="en-US" b="1" dirty="0">
                <a:effectLst/>
              </a:rPr>
              <a:t>No copyright</a:t>
            </a:r>
            <a:r>
              <a:rPr lang="en-US" b="1" baseline="0" dirty="0">
                <a:effectLst/>
              </a:rPr>
              <a:t> restrictions</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354185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CDC image 19936, https://phil.cdc.gov/phil/details.asp</a:t>
            </a:r>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4048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Generic</a:t>
            </a:r>
            <a:r>
              <a:rPr lang="en-US" sz="1200" b="0" i="0" kern="1200" baseline="0" dirty="0">
                <a:solidFill>
                  <a:schemeClr val="tx1"/>
                </a:solidFill>
                <a:effectLst/>
                <a:latin typeface="+mn-lt"/>
                <a:ea typeface="+mn-ea"/>
                <a:cs typeface="+mn-cs"/>
              </a:rPr>
              <a:t> versions of oseltamivir phosphate (oseltamivir) are now becoming available following a settlement with the pharmaceutical company Roche. </a:t>
            </a:r>
            <a:r>
              <a:rPr lang="en-US" sz="1200" b="0" i="0" kern="1200" dirty="0">
                <a:solidFill>
                  <a:schemeClr val="tx1"/>
                </a:solidFill>
                <a:effectLst/>
                <a:latin typeface="+mn-lt"/>
                <a:ea typeface="+mn-ea"/>
                <a:cs typeface="+mn-cs"/>
              </a:rPr>
              <a:t>A generic drug is a drug which is equivalent to a brand-name product in dosage, route of administration, strength, quality, kinetics, and its intended use.</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This means that oseltamivir may be produced and licensed in individual countries by generic drug manufacturers, and may become more widely available.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While this may have significant benefit to timely influenza treatment, this also can mean there are more opportunities for inappropriate use patterns, which can possibly lead to the development of drug resistance.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For this reason proper training on clinical management becomes even more important.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It is important to remember that o</a:t>
            </a:r>
            <a:r>
              <a:rPr lang="en-US" sz="1200" b="0" i="0" kern="1200" dirty="0">
                <a:solidFill>
                  <a:schemeClr val="tx1"/>
                </a:solidFill>
                <a:effectLst/>
                <a:latin typeface="+mn-lt"/>
                <a:ea typeface="+mn-ea"/>
                <a:cs typeface="+mn-cs"/>
              </a:rPr>
              <a:t>seltamivir does not treat or prevent illnesses caused by infections other than the </a:t>
            </a:r>
            <a:r>
              <a:rPr lang="en-US" sz="1200" b="0" i="0" u="none" strike="noStrike" kern="1200" dirty="0">
                <a:solidFill>
                  <a:schemeClr val="tx1"/>
                </a:solidFill>
                <a:effectLst/>
                <a:latin typeface="+mn-lt"/>
                <a:ea typeface="+mn-ea"/>
                <a:cs typeface="+mn-cs"/>
              </a:rPr>
              <a:t>influenza virus</a:t>
            </a:r>
            <a:r>
              <a:rPr lang="en-US" sz="1200" b="0" i="0" kern="1200" dirty="0">
                <a:solidFill>
                  <a:schemeClr val="tx1"/>
                </a:solidFill>
                <a:effectLst/>
                <a:latin typeface="+mn-lt"/>
                <a:ea typeface="+mn-ea"/>
                <a:cs typeface="+mn-cs"/>
              </a:rPr>
              <a:t>, and does not prevent </a:t>
            </a:r>
            <a:r>
              <a:rPr lang="en-US" sz="1200" b="0" i="0" u="none" strike="noStrike" kern="1200" dirty="0">
                <a:solidFill>
                  <a:schemeClr val="tx1"/>
                </a:solidFill>
                <a:effectLst/>
                <a:latin typeface="+mn-lt"/>
                <a:ea typeface="+mn-ea"/>
                <a:cs typeface="+mn-cs"/>
              </a:rPr>
              <a:t>bacterial infections that </a:t>
            </a:r>
            <a:r>
              <a:rPr lang="en-US" sz="1200" b="0" i="0" kern="1200" dirty="0">
                <a:solidFill>
                  <a:schemeClr val="tx1"/>
                </a:solidFill>
                <a:effectLst/>
                <a:latin typeface="+mn-lt"/>
                <a:ea typeface="+mn-ea"/>
                <a:cs typeface="+mn-cs"/>
              </a:rPr>
              <a:t>may happen with </a:t>
            </a:r>
            <a:r>
              <a:rPr lang="en-US" sz="1200" b="0" i="0" u="none" strike="noStrike" kern="1200" dirty="0">
                <a:solidFill>
                  <a:schemeClr val="tx1"/>
                </a:solidFill>
                <a:effectLst/>
                <a:latin typeface="+mn-lt"/>
                <a:ea typeface="+mn-ea"/>
                <a:cs typeface="+mn-cs"/>
              </a:rPr>
              <a:t>influenza</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also not a replacement for</a:t>
            </a:r>
            <a:r>
              <a:rPr lang="en-US" sz="1200" b="0" i="0" kern="1200" baseline="0" dirty="0">
                <a:solidFill>
                  <a:schemeClr val="tx1"/>
                </a:solidFill>
                <a:effectLst/>
                <a:latin typeface="+mn-lt"/>
                <a:ea typeface="+mn-ea"/>
                <a:cs typeface="+mn-cs"/>
              </a:rPr>
              <a:t> influenza vaccination.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159679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Image:  CDC/Joshua Mott</a:t>
            </a:r>
          </a:p>
          <a:p>
            <a:endParaRPr lang="en-US" altLang="en-US" dirty="0"/>
          </a:p>
          <a:p>
            <a:r>
              <a:rPr lang="en-US" altLang="en-US" dirty="0"/>
              <a:t>There are a few recurring themes</a:t>
            </a:r>
            <a:r>
              <a:rPr lang="en-US" altLang="en-US" baseline="0" dirty="0"/>
              <a:t> that you will encounter throughout this training.  </a:t>
            </a:r>
          </a:p>
          <a:p>
            <a:endParaRPr lang="en-US" altLang="en-US" baseline="0" dirty="0"/>
          </a:p>
          <a:p>
            <a:r>
              <a:rPr lang="en-US" altLang="en-US" baseline="0" dirty="0"/>
              <a:t>First, there are different forms of influenza that you will learn about in this talk. First, there is animal influenza which lives naturally in animal species (often wild waterfowl as a natural reservoir) and mostly does not affect humans. Second there is novel influenza that is a zoonotic influenza virus that can transmit from animals to humans and cause illness in humans. Sometimes these viruses acquire the ability to transmit from animals to humans and cause disease in humans. These viruses are new to humans (who may not have much immunity to them) and are called “novel” or new viruses in humans. If these viruses can spread efficiently between humans they can cause global pandemics like those we experienced in 1918, 1957, 1968 and 2009. Over time viruses that once caused a pandemic can learn to live in human populations, and humans adapt to these viruses and start to gain an immunity to them. These viruses that have learned to live in humans are called seasonal influenza viruses and they often cause regular epidemic in humans every year, and through processes of mutation drift slightly over time changing our  ability to mount immune responses, and also making us develop vaccines annual vaccines that match these circulating seasonal influenza viruses.</a:t>
            </a:r>
          </a:p>
          <a:p>
            <a:endParaRPr lang="en-US" altLang="en-US" baseline="0" dirty="0"/>
          </a:p>
          <a:p>
            <a:r>
              <a:rPr lang="en-US" altLang="en-US" dirty="0"/>
              <a:t>Given this ecology influenza is difficult to predict,</a:t>
            </a:r>
            <a:r>
              <a:rPr lang="en-US" altLang="en-US" baseline="0" dirty="0"/>
              <a:t> and understanding influenza means understanding animal, novel/pandemic and seasonal influenza together.  A</a:t>
            </a:r>
            <a:r>
              <a:rPr lang="en-US" altLang="en-US" dirty="0"/>
              <a:t> strong seasonal influenza surveillance, vaccine delivery, and response system will also serve the purposes of pandemic preparedness, and vice-versa.  The</a:t>
            </a:r>
            <a:r>
              <a:rPr lang="en-US" altLang="en-US" baseline="0" dirty="0"/>
              <a:t> systems or platforms we have in place for seasonal influenza , including surveillance, research, respond and vaccine production, are important for monitoring and responding to pandemic influenza. </a:t>
            </a:r>
          </a:p>
          <a:p>
            <a:endParaRPr lang="en-US" altLang="en-US" baseline="0" dirty="0"/>
          </a:p>
          <a:p>
            <a:r>
              <a:rPr lang="en-US" altLang="en-US" baseline="0" dirty="0"/>
              <a:t>In addition, you will hear a lot about the interface between humans and animals.  Surveillance (in human and animal populations) for novel influenza that can cause disease in humans is a critical component in detecting viruses with pandemic potential. As you will learn, viruses with pandemic potential may have virologic attributes of both seasonal and animal viruses.  It is critically important to understand animal influenza in order to help understand and predict influenza in people.  Agricultural preparedness (e.g. involving farmers, </a:t>
            </a:r>
            <a:r>
              <a:rPr lang="en-US" altLang="en-US" baseline="0" dirty="0" err="1"/>
              <a:t>etc</a:t>
            </a:r>
            <a:r>
              <a:rPr lang="en-US" altLang="en-US" baseline="0" dirty="0"/>
              <a:t>) for influenza outbreaks is therefore also important, as is regular communication systems between animal and human health sectors.</a:t>
            </a:r>
            <a:endParaRPr lang="en-US" alt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128468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21</a:t>
            </a:fld>
            <a:endParaRPr lang="en-US"/>
          </a:p>
        </p:txBody>
      </p:sp>
    </p:spTree>
    <p:extLst>
      <p:ext uri="{BB962C8B-B14F-4D97-AF65-F5344CB8AC3E}">
        <p14:creationId xmlns:p14="http://schemas.microsoft.com/office/powerpoint/2010/main" val="380602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41588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a:t>
            </a:r>
            <a:r>
              <a:rPr lang="en-US" dirty="0"/>
              <a:t>https://www.dovepress.com/drug-resistance-in-influenza-a-virus-the-epidemiology-and-management-peer-reviewed-fulltext-article-IDR </a:t>
            </a:r>
          </a:p>
        </p:txBody>
      </p:sp>
      <p:sp>
        <p:nvSpPr>
          <p:cNvPr id="4" name="Slide Number Placeholder 3"/>
          <p:cNvSpPr>
            <a:spLocks noGrp="1"/>
          </p:cNvSpPr>
          <p:nvPr>
            <p:ph type="sldNum" sz="quarter" idx="10"/>
          </p:nvPr>
        </p:nvSpPr>
        <p:spPr/>
        <p:txBody>
          <a:bodyPr/>
          <a:lstStyle/>
          <a:p>
            <a:fld id="{CFFD42C0-7943-494E-B8BD-92EE9084E6F0}" type="slidenum">
              <a:rPr lang="en-US" smtClean="0"/>
              <a:t>24</a:t>
            </a:fld>
            <a:endParaRPr lang="en-US"/>
          </a:p>
        </p:txBody>
      </p:sp>
    </p:spTree>
    <p:extLst>
      <p:ext uri="{BB962C8B-B14F-4D97-AF65-F5344CB8AC3E}">
        <p14:creationId xmlns:p14="http://schemas.microsoft.com/office/powerpoint/2010/main" val="255212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sz="1200" b="1" kern="0" dirty="0">
                <a:solidFill>
                  <a:sysClr val="windowText" lastClr="000000"/>
                </a:solidFill>
                <a:latin typeface="Myriad Web Pro" panose="020B0503030403020204" pitchFamily="34" charset="0"/>
              </a:rPr>
              <a:t>Avian or Swine Influenza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ysClr val="windowText" lastClr="000000"/>
                </a:solidFill>
                <a:latin typeface="Myriad Web Pro" panose="020B0503030403020204" pitchFamily="34" charset="0"/>
              </a:rPr>
              <a:t>Content</a:t>
            </a:r>
            <a:r>
              <a:rPr lang="en-US" sz="1200" b="0" kern="0" baseline="0" dirty="0">
                <a:solidFill>
                  <a:sysClr val="windowText" lastClr="000000"/>
                </a:solidFill>
                <a:latin typeface="Myriad Web Pro" panose="020B0503030403020204" pitchFamily="34" charset="0"/>
              </a:rPr>
              <a:t> Provider: </a:t>
            </a:r>
            <a:r>
              <a:rPr lang="en-US" dirty="0">
                <a:effectLst/>
              </a:rPr>
              <a:t>CDC/ Doug Jordan, 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No copyright</a:t>
            </a:r>
            <a:r>
              <a:rPr lang="en-US" b="1" baseline="0" dirty="0">
                <a:effectLst/>
              </a:rPr>
              <a:t> restrictions</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ysClr val="windowText" lastClr="000000"/>
              </a:solidFill>
              <a:latin typeface="Myriad Web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sz="1200" b="1" kern="0" dirty="0">
                <a:solidFill>
                  <a:sysClr val="windowText" lastClr="000000"/>
                </a:solidFill>
                <a:latin typeface="Myriad Web Pro" panose="020B0503030403020204" pitchFamily="34" charset="0"/>
              </a:rPr>
              <a:t>Human Influenza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sysClr val="windowText" lastClr="000000"/>
                </a:solidFill>
                <a:latin typeface="Myriad Web Pro" panose="020B0503030403020204" pitchFamily="34" charset="0"/>
              </a:rPr>
              <a:t>Content</a:t>
            </a:r>
            <a:r>
              <a:rPr lang="en-US" sz="1200" b="0" kern="0" baseline="0" dirty="0">
                <a:solidFill>
                  <a:sysClr val="windowText" lastClr="000000"/>
                </a:solidFill>
                <a:latin typeface="Myriad Web Pro" panose="020B0503030403020204" pitchFamily="34" charset="0"/>
              </a:rPr>
              <a:t> Provider: </a:t>
            </a:r>
            <a:r>
              <a:rPr lang="en-US" dirty="0">
                <a:effectLst/>
              </a:rPr>
              <a:t>CDC/ Doug Jordan, 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No copyright</a:t>
            </a:r>
            <a:r>
              <a:rPr lang="en-US" b="1" baseline="0" dirty="0">
                <a:effectLst/>
              </a:rPr>
              <a:t> restrictions</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ysClr val="windowText" lastClr="000000"/>
              </a:solidFill>
              <a:latin typeface="Myriad Web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ysClr val="windowText" lastClr="000000"/>
              </a:solidFill>
              <a:latin typeface="Myriad Web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Black graphics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Flying Duck: https://thenounproject.com/search/?q=duck%20flying&amp;i=214910 by </a:t>
            </a:r>
            <a:r>
              <a:rPr lang="en-US" sz="1200" b="1" kern="0" dirty="0" err="1">
                <a:solidFill>
                  <a:sysClr val="windowText" lastClr="000000"/>
                </a:solidFill>
                <a:latin typeface="Myriad Web Pro" panose="020B0503030403020204" pitchFamily="34" charset="0"/>
              </a:rPr>
              <a:t>Agne</a:t>
            </a:r>
            <a:r>
              <a:rPr lang="en-US" sz="1200" b="1" kern="0" dirty="0">
                <a:solidFill>
                  <a:sysClr val="windowText" lastClr="000000"/>
                </a:solidFill>
                <a:latin typeface="Myriad Web Pro" panose="020B0503030403020204" pitchFamily="34" charset="0"/>
              </a:rPr>
              <a:t> </a:t>
            </a:r>
            <a:r>
              <a:rPr lang="en-US" sz="1200" b="1" kern="0" dirty="0" err="1">
                <a:solidFill>
                  <a:sysClr val="windowText" lastClr="000000"/>
                </a:solidFill>
                <a:latin typeface="Myriad Web Pro" panose="020B0503030403020204" pitchFamily="34" charset="0"/>
              </a:rPr>
              <a:t>Alesiute</a:t>
            </a:r>
            <a:r>
              <a:rPr lang="en-US" sz="1200" b="1" kern="0" dirty="0">
                <a:solidFill>
                  <a:sysClr val="windowText" lastClr="000000"/>
                </a:solidFill>
                <a:latin typeface="Myriad Web Pro" panose="020B0503030403020204" pitchFamily="34" charset="0"/>
              </a:rPr>
              <a:t> (requires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Turkey: https://thenounproject.com/search/?q=turkey&amp;i=37063 by </a:t>
            </a:r>
            <a:r>
              <a:rPr lang="en-US" sz="1200" b="1" kern="0" dirty="0" err="1">
                <a:solidFill>
                  <a:sysClr val="windowText" lastClr="000000"/>
                </a:solidFill>
                <a:latin typeface="Myriad Web Pro" panose="020B0503030403020204" pitchFamily="34" charset="0"/>
              </a:rPr>
              <a:t>Ealancheliyan</a:t>
            </a:r>
            <a:r>
              <a:rPr lang="en-US" sz="1200" b="1" kern="0" dirty="0">
                <a:solidFill>
                  <a:sysClr val="windowText" lastClr="000000"/>
                </a:solidFill>
                <a:latin typeface="Myriad Web Pro" panose="020B0503030403020204" pitchFamily="34" charset="0"/>
              </a:rPr>
              <a:t> (requires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Duck: https://thenounproject.com/search/?q=duck&amp;i=1054313 by </a:t>
            </a:r>
            <a:r>
              <a:rPr lang="en-US" sz="1200" b="1" kern="0" dirty="0" err="1">
                <a:solidFill>
                  <a:sysClr val="windowText" lastClr="000000"/>
                </a:solidFill>
                <a:latin typeface="Myriad Web Pro" panose="020B0503030403020204" pitchFamily="34" charset="0"/>
              </a:rPr>
              <a:t>thesaurustool</a:t>
            </a:r>
            <a:r>
              <a:rPr lang="en-US" sz="1200" b="1" kern="0" dirty="0">
                <a:solidFill>
                  <a:sysClr val="windowText" lastClr="000000"/>
                </a:solidFill>
                <a:latin typeface="Myriad Web Pro" panose="020B0503030403020204" pitchFamily="34" charset="0"/>
              </a:rPr>
              <a:t> (requires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Pig: https://thenounproject.com/search/?q=pig&amp;i=1054310 by </a:t>
            </a:r>
            <a:r>
              <a:rPr lang="en-US" sz="1200" b="1" kern="0" dirty="0" err="1">
                <a:solidFill>
                  <a:sysClr val="windowText" lastClr="000000"/>
                </a:solidFill>
                <a:latin typeface="Myriad Web Pro" panose="020B0503030403020204" pitchFamily="34" charset="0"/>
              </a:rPr>
              <a:t>thesaurustool</a:t>
            </a:r>
            <a:r>
              <a:rPr lang="en-US" sz="1200" b="1" kern="0" dirty="0">
                <a:solidFill>
                  <a:sysClr val="windowText" lastClr="000000"/>
                </a:solidFill>
                <a:latin typeface="Myriad Web Pro" panose="020B0503030403020204" pitchFamily="34" charset="0"/>
              </a:rPr>
              <a:t> (requires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ysClr val="windowText" lastClr="000000"/>
                </a:solidFill>
                <a:latin typeface="Myriad Web Pro" panose="020B0503030403020204" pitchFamily="34" charset="0"/>
              </a:rPr>
              <a:t>Family: https://thenounproject.com/search/?q=family&amp;i=955960 by Adrien Coquet (requires attribution)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ysClr val="windowText" lastClr="000000"/>
              </a:solidFill>
              <a:latin typeface="Myriad Web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ysClr val="windowText" lastClr="000000"/>
              </a:solidFill>
              <a:latin typeface="Myriad Web Pro" panose="020B0503030403020204" pitchFamily="34" charset="0"/>
            </a:endParaRP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374929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1918 H1N1</a:t>
            </a:r>
            <a:r>
              <a:rPr lang="en-US" baseline="0" dirty="0"/>
              <a:t> Pandemic   </a:t>
            </a:r>
          </a:p>
          <a:p>
            <a:r>
              <a:rPr lang="en-US" baseline="0" dirty="0"/>
              <a:t>http://www.illinoispandemicflu.org/flu-basics/pandemic-influenza/1918-pandemic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sz="1200" dirty="0"/>
              <a:t>1957 H2N2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http://forum.prisonplanet.com/index.php?topic=128816.0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https://www.infowars.com/personal-recollections-of-the-1957-h2n2-flu-pandemic/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1968 H3N2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https://www.geni.com/projects/Influenza-1968-1969-Hong-Kong-Flu/28167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169104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2827736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viruses</a:t>
            </a:r>
            <a:r>
              <a:rPr lang="en-US" baseline="0" dirty="0"/>
              <a:t> emerging?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Mention: </a:t>
            </a:r>
            <a:r>
              <a:rPr lang="en-US" sz="1200" dirty="0"/>
              <a:t>Including increasing animal-human interactions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a:p>
        </p:txBody>
      </p:sp>
    </p:spTree>
    <p:extLst>
      <p:ext uri="{BB962C8B-B14F-4D97-AF65-F5344CB8AC3E}">
        <p14:creationId xmlns:p14="http://schemas.microsoft.com/office/powerpoint/2010/main" val="835514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how the number of people, poultry and travel (measured in tourist arrivals) have drastically increased over the past 50+ years.   The total number of pigs have stayed approximately the same during this time period.</a:t>
            </a:r>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285779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maybe be do to the growth of populations shown in the previous graph, but also probably has to do with improving surveillance and laboratory technologies,</a:t>
            </a:r>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a:p>
        </p:txBody>
      </p:sp>
    </p:spTree>
    <p:extLst>
      <p:ext uri="{BB962C8B-B14F-4D97-AF65-F5344CB8AC3E}">
        <p14:creationId xmlns:p14="http://schemas.microsoft.com/office/powerpoint/2010/main" val="371018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236344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1101082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29412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a:p>
        </p:txBody>
      </p:sp>
    </p:spTree>
    <p:extLst>
      <p:ext uri="{BB962C8B-B14F-4D97-AF65-F5344CB8AC3E}">
        <p14:creationId xmlns:p14="http://schemas.microsoft.com/office/powerpoint/2010/main" val="361275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a:t>
            </a:r>
            <a:r>
              <a:rPr lang="en-US" baseline="0" dirty="0"/>
              <a:t> lists viruses that have been evaluated and where they fall on the scale, with emergence on the x-axis and impact on the y-axis.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2529189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want to point out that the</a:t>
            </a:r>
            <a:r>
              <a:rPr lang="en-US" baseline="0" dirty="0"/>
              <a:t> highest risk…</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1017600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Avian influenza viruses are rare</a:t>
            </a:r>
          </a:p>
        </p:txBody>
      </p:sp>
      <p:sp>
        <p:nvSpPr>
          <p:cNvPr id="4" name="Slide Number Placeholder 3"/>
          <p:cNvSpPr>
            <a:spLocks noGrp="1"/>
          </p:cNvSpPr>
          <p:nvPr>
            <p:ph type="sldNum" sz="quarter" idx="10"/>
          </p:nvPr>
        </p:nvSpPr>
        <p:spPr/>
        <p:txBody>
          <a:bodyPr/>
          <a:lstStyle/>
          <a:p>
            <a:fld id="{5FFEF410-5919-4E80-8969-472B507D2840}" type="slidenum">
              <a:rPr lang="en-US" smtClean="0"/>
              <a:pPr/>
              <a:t>37</a:t>
            </a:fld>
            <a:endParaRPr lang="en-US" dirty="0"/>
          </a:p>
        </p:txBody>
      </p:sp>
    </p:spTree>
    <p:extLst>
      <p:ext uri="{BB962C8B-B14F-4D97-AF65-F5344CB8AC3E}">
        <p14:creationId xmlns:p14="http://schemas.microsoft.com/office/powerpoint/2010/main" val="988014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367421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39</a:t>
            </a:fld>
            <a:endParaRPr lang="en-US"/>
          </a:p>
        </p:txBody>
      </p:sp>
    </p:spTree>
    <p:extLst>
      <p:ext uri="{BB962C8B-B14F-4D97-AF65-F5344CB8AC3E}">
        <p14:creationId xmlns:p14="http://schemas.microsoft.com/office/powerpoint/2010/main" val="4282200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1552467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slides shows the number of H5</a:t>
            </a:r>
            <a:r>
              <a:rPr lang="en-US" baseline="0" dirty="0"/>
              <a:t> infections reported by country since 2003.  </a:t>
            </a:r>
            <a:r>
              <a:rPr lang="en-US" dirty="0"/>
              <a:t>Human infections have been detected in 16 countries.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41</a:t>
            </a:fld>
            <a:endParaRPr lang="en-US"/>
          </a:p>
        </p:txBody>
      </p:sp>
    </p:spTree>
    <p:extLst>
      <p:ext uri="{BB962C8B-B14F-4D97-AF65-F5344CB8AC3E}">
        <p14:creationId xmlns:p14="http://schemas.microsoft.com/office/powerpoint/2010/main" val="539375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42</a:t>
            </a:fld>
            <a:endParaRPr lang="en-US"/>
          </a:p>
        </p:txBody>
      </p:sp>
    </p:spTree>
    <p:extLst>
      <p:ext uri="{BB962C8B-B14F-4D97-AF65-F5344CB8AC3E}">
        <p14:creationId xmlns:p14="http://schemas.microsoft.com/office/powerpoint/2010/main" val="137791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3166449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43</a:t>
            </a:fld>
            <a:endParaRPr lang="en-US"/>
          </a:p>
        </p:txBody>
      </p:sp>
    </p:spTree>
    <p:extLst>
      <p:ext uri="{BB962C8B-B14F-4D97-AF65-F5344CB8AC3E}">
        <p14:creationId xmlns:p14="http://schemas.microsoft.com/office/powerpoint/2010/main" val="1443244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a:t>
            </a:r>
            <a:r>
              <a:rPr lang="en-US" baseline="0" dirty="0"/>
              <a:t> the cumulative number of H5N1 and H7N9 infections by year.  In five years, the number of H7N9 infections overtook the number of H5N1 infections.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44</a:t>
            </a:fld>
            <a:endParaRPr lang="en-US"/>
          </a:p>
        </p:txBody>
      </p:sp>
    </p:spTree>
    <p:extLst>
      <p:ext uri="{BB962C8B-B14F-4D97-AF65-F5344CB8AC3E}">
        <p14:creationId xmlns:p14="http://schemas.microsoft.com/office/powerpoint/2010/main" val="65321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only been three human influenza A(H7N9) cases in the “6</a:t>
            </a:r>
            <a:r>
              <a:rPr lang="en-US" baseline="30000" dirty="0"/>
              <a:t>th</a:t>
            </a:r>
            <a:r>
              <a:rPr lang="en-US" dirty="0"/>
              <a:t> wave” in China, possibly related to a large scale poultry vaccination effort.</a:t>
            </a:r>
          </a:p>
        </p:txBody>
      </p:sp>
      <p:sp>
        <p:nvSpPr>
          <p:cNvPr id="4" name="Slide Number Placeholder 3"/>
          <p:cNvSpPr>
            <a:spLocks noGrp="1"/>
          </p:cNvSpPr>
          <p:nvPr>
            <p:ph type="sldNum" sz="quarter" idx="10"/>
          </p:nvPr>
        </p:nvSpPr>
        <p:spPr/>
        <p:txBody>
          <a:bodyPr/>
          <a:lstStyle/>
          <a:p>
            <a:fld id="{CFFD42C0-7943-494E-B8BD-92EE9084E6F0}" type="slidenum">
              <a:rPr lang="en-US" smtClean="0"/>
              <a:t>46</a:t>
            </a:fld>
            <a:endParaRPr lang="en-US"/>
          </a:p>
        </p:txBody>
      </p:sp>
    </p:spTree>
    <p:extLst>
      <p:ext uri="{BB962C8B-B14F-4D97-AF65-F5344CB8AC3E}">
        <p14:creationId xmlns:p14="http://schemas.microsoft.com/office/powerpoint/2010/main" val="1091602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only been three human influenza A(H7N9) cases in the “6</a:t>
            </a:r>
            <a:r>
              <a:rPr lang="en-US" baseline="30000" dirty="0"/>
              <a:t>th</a:t>
            </a:r>
            <a:r>
              <a:rPr lang="en-US" dirty="0"/>
              <a:t> wave” in China, possibly related to a large scale poultry vaccination effort.</a:t>
            </a:r>
          </a:p>
        </p:txBody>
      </p:sp>
      <p:sp>
        <p:nvSpPr>
          <p:cNvPr id="4" name="Slide Number Placeholder 3"/>
          <p:cNvSpPr>
            <a:spLocks noGrp="1"/>
          </p:cNvSpPr>
          <p:nvPr>
            <p:ph type="sldNum" sz="quarter" idx="10"/>
          </p:nvPr>
        </p:nvSpPr>
        <p:spPr/>
        <p:txBody>
          <a:bodyPr/>
          <a:lstStyle/>
          <a:p>
            <a:fld id="{CFFD42C0-7943-494E-B8BD-92EE9084E6F0}" type="slidenum">
              <a:rPr lang="en-US" smtClean="0"/>
              <a:t>47</a:t>
            </a:fld>
            <a:endParaRPr lang="en-US"/>
          </a:p>
        </p:txBody>
      </p:sp>
    </p:spTree>
    <p:extLst>
      <p:ext uri="{BB962C8B-B14F-4D97-AF65-F5344CB8AC3E}">
        <p14:creationId xmlns:p14="http://schemas.microsoft.com/office/powerpoint/2010/main" val="2022541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wave 5 the virus was mostly in the Eastern portion of China. With uncertain evolutionary pressures from the vaccine and westward expansion we do not know what to expect for the next wave.</a:t>
            </a:r>
          </a:p>
        </p:txBody>
      </p:sp>
      <p:sp>
        <p:nvSpPr>
          <p:cNvPr id="4" name="Slide Number Placeholder 3"/>
          <p:cNvSpPr>
            <a:spLocks noGrp="1"/>
          </p:cNvSpPr>
          <p:nvPr>
            <p:ph type="sldNum" sz="quarter" idx="10"/>
          </p:nvPr>
        </p:nvSpPr>
        <p:spPr/>
        <p:txBody>
          <a:bodyPr/>
          <a:lstStyle/>
          <a:p>
            <a:fld id="{CFFD42C0-7943-494E-B8BD-92EE9084E6F0}" type="slidenum">
              <a:rPr lang="en-US" smtClean="0"/>
              <a:t>49</a:t>
            </a:fld>
            <a:endParaRPr lang="en-US"/>
          </a:p>
        </p:txBody>
      </p:sp>
    </p:spTree>
    <p:extLst>
      <p:ext uri="{BB962C8B-B14F-4D97-AF65-F5344CB8AC3E}">
        <p14:creationId xmlns:p14="http://schemas.microsoft.com/office/powerpoint/2010/main" val="3602332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1: </a:t>
            </a:r>
            <a:r>
              <a:rPr lang="en-US" b="0" dirty="0"/>
              <a:t>Purchased from Shutterstock. </a:t>
            </a:r>
            <a:r>
              <a:rPr lang="en-US" sz="1200" b="0" i="0" kern="1200" dirty="0">
                <a:solidFill>
                  <a:schemeClr val="tx1"/>
                </a:solidFill>
                <a:effectLst/>
                <a:latin typeface="+mn-lt"/>
                <a:ea typeface="+mn-ea"/>
                <a:cs typeface="+mn-cs"/>
              </a:rPr>
              <a:t>Stock photo ID: 142652188</a:t>
            </a:r>
            <a:endParaRPr lang="en-US" b="0" dirty="0"/>
          </a:p>
          <a:p>
            <a:endParaRPr lang="en-US" b="1" dirty="0"/>
          </a:p>
          <a:p>
            <a:r>
              <a:rPr lang="en-US" b="1" dirty="0"/>
              <a:t>Image 2: </a:t>
            </a:r>
            <a:r>
              <a:rPr lang="en-US" b="0" dirty="0"/>
              <a:t>https://pixabay.com/en/poultry-farm-chickens-agriculture-1544654/ (no copyright restrictions)</a:t>
            </a:r>
            <a:endParaRPr lang="en-US" b="1" dirty="0"/>
          </a:p>
        </p:txBody>
      </p:sp>
      <p:sp>
        <p:nvSpPr>
          <p:cNvPr id="4" name="Slide Number Placeholder 3"/>
          <p:cNvSpPr>
            <a:spLocks noGrp="1"/>
          </p:cNvSpPr>
          <p:nvPr>
            <p:ph type="sldNum" sz="quarter" idx="10"/>
          </p:nvPr>
        </p:nvSpPr>
        <p:spPr/>
        <p:txBody>
          <a:bodyPr/>
          <a:lstStyle/>
          <a:p>
            <a:fld id="{CFFD42C0-7943-494E-B8BD-92EE9084E6F0}" type="slidenum">
              <a:rPr lang="en-US" smtClean="0"/>
              <a:t>50</a:t>
            </a:fld>
            <a:endParaRPr lang="en-US"/>
          </a:p>
        </p:txBody>
      </p:sp>
    </p:spTree>
    <p:extLst>
      <p:ext uri="{BB962C8B-B14F-4D97-AF65-F5344CB8AC3E}">
        <p14:creationId xmlns:p14="http://schemas.microsoft.com/office/powerpoint/2010/main" val="396255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purchased from Shutterstock. </a:t>
            </a:r>
            <a:r>
              <a:rPr lang="en-US" sz="1200" b="0" i="0" kern="1200" dirty="0">
                <a:solidFill>
                  <a:schemeClr val="tx1"/>
                </a:solidFill>
                <a:effectLst/>
                <a:latin typeface="+mn-lt"/>
                <a:ea typeface="+mn-ea"/>
                <a:cs typeface="+mn-cs"/>
              </a:rPr>
              <a:t>Stock photo ID: 755082100</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51</a:t>
            </a:fld>
            <a:endParaRPr lang="en-US"/>
          </a:p>
        </p:txBody>
      </p:sp>
    </p:spTree>
    <p:extLst>
      <p:ext uri="{BB962C8B-B14F-4D97-AF65-F5344CB8AC3E}">
        <p14:creationId xmlns:p14="http://schemas.microsoft.com/office/powerpoint/2010/main" val="1314540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a:t>
            </a:r>
            <a:r>
              <a:rPr lang="en-US" baseline="0" dirty="0"/>
              <a:t> a r</a:t>
            </a:r>
            <a:r>
              <a:rPr lang="en-US" dirty="0"/>
              <a:t>ecent publication</a:t>
            </a:r>
            <a:r>
              <a:rPr lang="en-US" baseline="0" dirty="0"/>
              <a:t> from June of this year in which the authors performed what is known as a “gain of function” study.  The analyzed the A(H7N9) virus by forcing it to mutate to determine what, if any, changes were needed to make it more like a seasonal flu virus.  They found that the virus already had a mutation which was similar to that found in the progenitor viruses for the 1957 (H2N2) and 1968 (H3N2) pandemic viruses.  However, this mutation does not appear to be sufficient to make the virus more transmissible between humans.  However, when they did their mutation analysis they found that it only took 3 amino acid mutations to confer a switch in specificity for human-type receptors and promote binding to human trachea epithelial cells.  </a:t>
            </a:r>
          </a:p>
        </p:txBody>
      </p:sp>
      <p:sp>
        <p:nvSpPr>
          <p:cNvPr id="4" name="Slide Number Placeholder 3"/>
          <p:cNvSpPr>
            <a:spLocks noGrp="1"/>
          </p:cNvSpPr>
          <p:nvPr>
            <p:ph type="sldNum" sz="quarter" idx="10"/>
          </p:nvPr>
        </p:nvSpPr>
        <p:spPr/>
        <p:txBody>
          <a:bodyPr/>
          <a:lstStyle/>
          <a:p>
            <a:fld id="{CFFD42C0-7943-494E-B8BD-92EE9084E6F0}" type="slidenum">
              <a:rPr lang="en-US" smtClean="0"/>
              <a:t>52</a:t>
            </a:fld>
            <a:endParaRPr lang="en-US"/>
          </a:p>
        </p:txBody>
      </p:sp>
    </p:spTree>
    <p:extLst>
      <p:ext uri="{BB962C8B-B14F-4D97-AF65-F5344CB8AC3E}">
        <p14:creationId xmlns:p14="http://schemas.microsoft.com/office/powerpoint/2010/main" val="371317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53</a:t>
            </a:fld>
            <a:endParaRPr lang="en-US"/>
          </a:p>
        </p:txBody>
      </p:sp>
    </p:spTree>
    <p:extLst>
      <p:ext uri="{BB962C8B-B14F-4D97-AF65-F5344CB8AC3E}">
        <p14:creationId xmlns:p14="http://schemas.microsoft.com/office/powerpoint/2010/main" val="2493159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Last bullet - </a:t>
            </a:r>
            <a:r>
              <a:rPr lang="en-US" sz="1200" dirty="0"/>
              <a:t>Heightened surveillance and disease control is needed in animals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Second image:  </a:t>
            </a:r>
            <a:r>
              <a:rPr lang="en-US" dirty="0"/>
              <a:t>https://www.dovepress.com/drug-resistance-in-influenza-a-virus-the-epidemiology-and-management-peer-reviewed-fulltext-article-IDR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resistance in influenza A virus: the epidemiology and management. Infection and Drug Resistance.(10):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55</a:t>
            </a:fld>
            <a:endParaRPr lang="en-US"/>
          </a:p>
        </p:txBody>
      </p:sp>
    </p:spTree>
    <p:extLst>
      <p:ext uri="{BB962C8B-B14F-4D97-AF65-F5344CB8AC3E}">
        <p14:creationId xmlns:p14="http://schemas.microsoft.com/office/powerpoint/2010/main" val="194526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year, seasonal influenza causes a significant annual burden of influenza in humans.  </a:t>
            </a:r>
          </a:p>
          <a:p>
            <a:endParaRPr lang="en-US" baseline="0" dirty="0"/>
          </a:p>
          <a:p>
            <a:r>
              <a:rPr lang="en-US" baseline="0" dirty="0"/>
              <a:t>Globally, these numbers are staggering, with an estimated 1 billion cases, 3-5 million hospitalizations and 291,000-645,000 deaths.  As you can appreciate from the range in the estimates, flu activity ranges from year to year and is difficult to predict, but understanding seasonal flu is necessary to understanding novel and pandemic influenza.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308403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free use from Wikimedia Commons https://www.google.com/search?q=poultry+farm+china&amp;safe=active&amp;rlz=1C1CHBF_enUS756US757&amp;tbm=isch&amp;source=lnt&amp;tbs=sur:f&amp;sa=X&amp;ved=0ahUKEwisvobPtNLWAhWHhVQKHWEkAFcQpwUIHw&amp;biw=1536&amp;bih=735&amp;dpr=1.25#imgrc=vEiEUB6iLyMImM:</a:t>
            </a:r>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341357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Top Image:  </a:t>
            </a:r>
            <a:r>
              <a:rPr lang="en-US" sz="1200" kern="1200" dirty="0">
                <a:solidFill>
                  <a:schemeClr val="tx1"/>
                </a:solidFill>
                <a:effectLst/>
                <a:latin typeface="+mn-lt"/>
                <a:ea typeface="+mn-ea"/>
                <a:cs typeface="+mn-cs"/>
              </a:rPr>
              <a:t>Trends in Molecular Medicine, Vol. 9, Issue 2, p46–52, DOI: </a:t>
            </a:r>
            <a:r>
              <a:rPr lang="en-US" sz="1200" kern="1200" dirty="0">
                <a:solidFill>
                  <a:schemeClr val="tx1"/>
                </a:solidFill>
                <a:effectLst/>
                <a:latin typeface="+mn-lt"/>
                <a:ea typeface="+mn-ea"/>
                <a:cs typeface="+mn-cs"/>
                <a:hlinkClick r:id="rId3"/>
              </a:rPr>
              <a:t>http://dx.doi.org/10.1016/S1471-4914(02)00010-2</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800" dirty="0"/>
          </a:p>
          <a:p>
            <a:r>
              <a:rPr lang="en-US" dirty="0"/>
              <a:t>Surface proteins (major antigens)</a:t>
            </a:r>
          </a:p>
          <a:p>
            <a:pPr lvl="1"/>
            <a:r>
              <a:rPr lang="en-US" sz="1800" dirty="0"/>
              <a:t>Hemagglutinin (HA)</a:t>
            </a:r>
          </a:p>
          <a:p>
            <a:pPr lvl="2"/>
            <a:r>
              <a:rPr lang="en-US" sz="1800" b="1" dirty="0"/>
              <a:t>Site of attachment to host cells</a:t>
            </a:r>
          </a:p>
          <a:p>
            <a:pPr lvl="2"/>
            <a:r>
              <a:rPr lang="en-US" sz="1800" b="1" dirty="0"/>
              <a:t>Antibody to HA is protective</a:t>
            </a:r>
          </a:p>
          <a:p>
            <a:pPr lvl="1"/>
            <a:r>
              <a:rPr lang="en-US" sz="1800" dirty="0"/>
              <a:t>Neuraminadase (NA)</a:t>
            </a:r>
          </a:p>
          <a:p>
            <a:pPr lvl="2"/>
            <a:r>
              <a:rPr lang="en-US" sz="1800" b="1" dirty="0"/>
              <a:t>Helps release </a:t>
            </a:r>
            <a:r>
              <a:rPr lang="en-US" sz="1800" b="1" dirty="0" err="1"/>
              <a:t>virions</a:t>
            </a:r>
            <a:r>
              <a:rPr lang="en-US" sz="1800" b="1" dirty="0"/>
              <a:t> from cells</a:t>
            </a:r>
          </a:p>
          <a:p>
            <a:pPr lvl="2"/>
            <a:r>
              <a:rPr lang="en-US" sz="1800" b="1" dirty="0"/>
              <a:t>Antibody to NA can help modify disease severity</a:t>
            </a:r>
          </a:p>
          <a:p>
            <a:pPr lvl="2"/>
            <a:endParaRPr lang="en-US" sz="1800" b="1"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Wild birds are the natural host for all influenza A viruses. They are usually not clinically affected. The difference between human and avian-adapted viruses is in the HA receptor affinity.</a:t>
            </a:r>
            <a:endParaRPr lang="en-US" sz="1800" b="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114359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https://www.cdc.gov/flu/about/qa/antiviralresistance.htm</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51928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srgbClr val="000000"/>
                </a:solidFill>
              </a:rPr>
              <a:t>Module 2: ABCs of Influenza and Pandemics</a:t>
            </a:r>
          </a:p>
        </p:txBody>
      </p:sp>
      <p:sp>
        <p:nvSpPr>
          <p:cNvPr id="7" name="Rectangle 7"/>
          <p:cNvSpPr>
            <a:spLocks noGrp="1" noChangeArrowheads="1"/>
          </p:cNvSpPr>
          <p:nvPr>
            <p:ph type="sldNum" sz="quarter" idx="5"/>
          </p:nvPr>
        </p:nvSpPr>
        <p:spPr>
          <a:ln/>
        </p:spPr>
        <p:txBody>
          <a:bodyPr/>
          <a:lstStyle/>
          <a:p>
            <a:fld id="{A9313BB3-5BB6-47CC-A64C-35C8CF963FEE}" type="slidenum">
              <a:rPr lang="en-US" altLang="en-US">
                <a:solidFill>
                  <a:srgbClr val="000000"/>
                </a:solidFill>
              </a:rPr>
              <a:pPr/>
              <a:t>10</a:t>
            </a:fld>
            <a:endParaRPr lang="en-US" altLang="en-US">
              <a:solidFill>
                <a:srgbClr val="000000"/>
              </a:solidFill>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ltLang="en-US"/>
              <a:t>Influenza A viruses are named based on the type and the place that the sample originally came from. They are also labeled with a strain number by a reference laboratory, the year the virus was isolated, and the subtype of the virus. Viruses from animals would also include the type of animal.</a:t>
            </a:r>
          </a:p>
        </p:txBody>
      </p:sp>
    </p:spTree>
    <p:extLst>
      <p:ext uri="{BB962C8B-B14F-4D97-AF65-F5344CB8AC3E}">
        <p14:creationId xmlns:p14="http://schemas.microsoft.com/office/powerpoint/2010/main" val="2582861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79425"/>
            <a:ext cx="7772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28555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1"/>
              </a:lnSpc>
              <a:defRPr sz="28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7"/>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a:lstStyle>
            <a:lvl1pPr marL="342874" indent="-342874">
              <a:buClr>
                <a:srgbClr val="8B9B92"/>
              </a:buClr>
              <a:buFont typeface="Wingdings" panose="05000000000000000000" pitchFamily="2" charset="2"/>
              <a:buChar char="§"/>
              <a:defRPr sz="2000">
                <a:solidFill>
                  <a:schemeClr val="accent4">
                    <a:lumMod val="75000"/>
                  </a:schemeClr>
                </a:solidFill>
              </a:defRPr>
            </a:lvl1pPr>
            <a:lvl2pPr>
              <a:buClr>
                <a:srgbClr val="B2A97E"/>
              </a:buClr>
              <a:defRPr sz="2000">
                <a:solidFill>
                  <a:schemeClr val="accent4">
                    <a:lumMod val="75000"/>
                  </a:schemeClr>
                </a:solidFill>
              </a:defRPr>
            </a:lvl2pPr>
            <a:lvl3pPr>
              <a:buClr>
                <a:srgbClr val="594F4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a:xfrm>
            <a:off x="7086600" y="6316845"/>
            <a:ext cx="2057400" cy="366183"/>
          </a:xfrm>
          <a:prstGeom prst="rect">
            <a:avLst/>
          </a:prstGeom>
        </p:spPr>
        <p:txBody>
          <a:bodyPr/>
          <a:lstStyle>
            <a:lvl1pPr>
              <a:defRPr lang="en-US" sz="2400" b="1" kern="1200" baseline="0" smtClean="0">
                <a:solidFill>
                  <a:srgbClr val="8B9B92"/>
                </a:solidFill>
                <a:effectLst/>
                <a:latin typeface="Calibri" pitchFamily="34" charset="0"/>
                <a:ea typeface="+mj-ea"/>
                <a:cs typeface="+mj-cs"/>
              </a:defRPr>
            </a:lvl1pPr>
          </a:lstStyle>
          <a:p>
            <a:fld id="{40FE3DF2-65A0-4788-851D-F4F76B66A438}" type="slidenum">
              <a:rPr lang="en-US" smtClean="0"/>
              <a:pPr/>
              <a:t>‹#›</a:t>
            </a:fld>
            <a:endParaRPr lang="en-US" dirty="0"/>
          </a:p>
        </p:txBody>
      </p:sp>
    </p:spTree>
    <p:extLst>
      <p:ext uri="{BB962C8B-B14F-4D97-AF65-F5344CB8AC3E}">
        <p14:creationId xmlns:p14="http://schemas.microsoft.com/office/powerpoint/2010/main" val="18977910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5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401208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55106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228E92"/>
              </a:solidFill>
            </a:endParaRPr>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81085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70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9408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62310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50447"/>
            <a:ext cx="6386689" cy="322086"/>
          </a:xfrm>
          <a:prstGeom prst="rect">
            <a:avLst/>
          </a:prstGeom>
        </p:spPr>
        <p:txBody>
          <a:bodyPr>
            <a:noAutofit/>
          </a:bodyPr>
          <a:lstStyle>
            <a:lvl1pPr>
              <a:defRPr sz="24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1501777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12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241886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45467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8337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935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2523300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034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6/30/2018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79425"/>
            <a:ext cx="7772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77675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166" y="-21963"/>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w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wmf"/><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8472" y="239794"/>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753" r:id="rId9"/>
    <p:sldLayoutId id="2147483819" r:id="rId10"/>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pPr defTabSz="457200"/>
            <a:r>
              <a:rPr lang="en-US" dirty="0"/>
              <a:t>‹#›</a:t>
            </a:r>
          </a:p>
        </p:txBody>
      </p:sp>
      <p:pic>
        <p:nvPicPr>
          <p:cNvPr id="12" name="Picture 6" descr="Image result for cdc logo centers for disease"/>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58050" y="33253"/>
            <a:ext cx="1062990" cy="369332"/>
          </a:xfrm>
          <a:prstGeom prst="rect">
            <a:avLst/>
          </a:prstGeom>
          <a:noFill/>
        </p:spPr>
        <p:txBody>
          <a:bodyPr wrap="square" rtlCol="0">
            <a:spAutoFit/>
          </a:bodyPr>
          <a:lstStyle/>
          <a:p>
            <a:pPr defTabSz="457200"/>
            <a:r>
              <a:rPr lang="en-US" dirty="0" err="1">
                <a:solidFill>
                  <a:srgbClr val="8C8C8C">
                    <a:lumMod val="20000"/>
                    <a:lumOff val="80000"/>
                  </a:srgbClr>
                </a:solidFill>
              </a:rPr>
              <a:t>Inluenza</a:t>
            </a:r>
            <a:endParaRPr lang="en-US" dirty="0">
              <a:solidFill>
                <a:srgbClr val="8C8C8C">
                  <a:lumMod val="20000"/>
                  <a:lumOff val="80000"/>
                </a:srgbClr>
              </a:solidFill>
            </a:endParaRPr>
          </a:p>
        </p:txBody>
      </p:sp>
    </p:spTree>
    <p:extLst>
      <p:ext uri="{BB962C8B-B14F-4D97-AF65-F5344CB8AC3E}">
        <p14:creationId xmlns:p14="http://schemas.microsoft.com/office/powerpoint/2010/main" val="91207790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0"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3222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4" r:id="rId5"/>
    <p:sldLayoutId id="2147483815" r:id="rId6"/>
    <p:sldLayoutId id="2147483816" r:id="rId7"/>
    <p:sldLayoutId id="2147483817" r:id="rId8"/>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wmf"/><Relationship Id="rId10" Type="http://schemas.openxmlformats.org/officeDocument/2006/relationships/image" Target="../media/image21.png"/><Relationship Id="rId4" Type="http://schemas.openxmlformats.org/officeDocument/2006/relationships/image" Target="../media/image15.wmf"/><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gif"/><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2.gif"/><Relationship Id="rId11" Type="http://schemas.openxmlformats.org/officeDocument/2006/relationships/image" Target="../media/image37.png"/><Relationship Id="rId5" Type="http://schemas.microsoft.com/office/2007/relationships/hdphoto" Target="../media/hdphoto2.wdp"/><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flu/pandemic-resources/monitoring/irat-virus-summaries.ht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flu/pandemic-resources/monitoring/irat-virus-summaries.ht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fao.org/ag/againfo/programmes/en/empres/h7n9/situation_update.html"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3.jpg"/></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ncbi.nlm.nih.gov/pubmed/29248255" TargetMode="External"/><Relationship Id="rId5" Type="http://schemas.openxmlformats.org/officeDocument/2006/relationships/hyperlink" Target="http://www.who.int/immunization/topics/influenza/en/"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sz="3600" dirty="0">
                <a:solidFill>
                  <a:srgbClr val="005DAA"/>
                </a:solidFill>
              </a:rPr>
              <a:t>Introductory Training Module</a:t>
            </a:r>
            <a:br>
              <a:rPr lang="en-US" sz="3600" dirty="0">
                <a:solidFill>
                  <a:srgbClr val="005DAA"/>
                </a:solidFill>
              </a:rPr>
            </a:br>
            <a:br>
              <a:rPr lang="en-US" sz="3600" dirty="0">
                <a:solidFill>
                  <a:srgbClr val="005DAA"/>
                </a:solidFill>
              </a:rPr>
            </a:br>
            <a:r>
              <a:rPr lang="en-US" sz="3600" dirty="0">
                <a:solidFill>
                  <a:srgbClr val="005DAA"/>
                </a:solidFill>
              </a:rPr>
              <a:t>The ABCs of Influenza</a:t>
            </a:r>
          </a:p>
        </p:txBody>
      </p:sp>
      <p:sp>
        <p:nvSpPr>
          <p:cNvPr id="2" name="TextBox 1"/>
          <p:cNvSpPr txBox="1"/>
          <p:nvPr/>
        </p:nvSpPr>
        <p:spPr>
          <a:xfrm>
            <a:off x="4571997" y="4767943"/>
            <a:ext cx="3944983" cy="1754326"/>
          </a:xfrm>
          <a:prstGeom prst="rect">
            <a:avLst/>
          </a:prstGeom>
          <a:noFill/>
        </p:spPr>
        <p:txBody>
          <a:bodyPr wrap="square" rtlCol="0">
            <a:spAutoFit/>
          </a:bodyPr>
          <a:lstStyle/>
          <a:p>
            <a:r>
              <a:rPr lang="en-US" dirty="0"/>
              <a:t>The findings and conclusions in this report are those of the authors and do not necessarily represent the official position of the Centers for Disease Control and Prevention.</a:t>
            </a:r>
          </a:p>
          <a:p>
            <a:endParaRPr lang="en-US" dirty="0"/>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0F5925F6-443A-45E8-8F29-EAC47D9C66D0}" type="slidenum">
              <a:rPr lang="en-US" altLang="en-US">
                <a:solidFill>
                  <a:srgbClr val="FFFFFF"/>
                </a:solidFill>
              </a:rPr>
              <a:pPr/>
              <a:t>10</a:t>
            </a:fld>
            <a:endParaRPr lang="en-US" altLang="en-US">
              <a:solidFill>
                <a:srgbClr val="FFFFFF"/>
              </a:solidFill>
            </a:endParaRPr>
          </a:p>
        </p:txBody>
      </p:sp>
      <p:sp>
        <p:nvSpPr>
          <p:cNvPr id="305154" name="Rectangle 2"/>
          <p:cNvSpPr>
            <a:spLocks noGrp="1" noChangeArrowheads="1"/>
          </p:cNvSpPr>
          <p:nvPr>
            <p:ph type="body" idx="1"/>
          </p:nvPr>
        </p:nvSpPr>
        <p:spPr>
          <a:xfrm>
            <a:off x="877888" y="3429000"/>
            <a:ext cx="7656512" cy="650875"/>
          </a:xfrm>
          <a:noFill/>
          <a:ln/>
        </p:spPr>
        <p:txBody>
          <a:bodyPr lIns="0" tIns="0" rIns="0" bIns="0"/>
          <a:lstStyle/>
          <a:p>
            <a:pPr marL="214313" indent="-214313" defTabSz="471488">
              <a:spcBef>
                <a:spcPct val="0"/>
              </a:spcBef>
              <a:buClr>
                <a:srgbClr val="FFFFFF"/>
              </a:buClr>
              <a:buSzPct val="90000"/>
              <a:buFont typeface="Monotype Sorts"/>
              <a:buNone/>
            </a:pPr>
            <a:r>
              <a:rPr lang="en-US" altLang="en-US" sz="4000" dirty="0">
                <a:solidFill>
                  <a:srgbClr val="003399"/>
                </a:solidFill>
              </a:rPr>
              <a:t>  A / Sydney / 05 / 97 (H3N2) </a:t>
            </a:r>
          </a:p>
        </p:txBody>
      </p:sp>
      <p:sp>
        <p:nvSpPr>
          <p:cNvPr id="305155" name="Text Box 3"/>
          <p:cNvSpPr txBox="1">
            <a:spLocks noChangeArrowheads="1"/>
          </p:cNvSpPr>
          <p:nvPr/>
        </p:nvSpPr>
        <p:spPr bwMode="auto">
          <a:xfrm>
            <a:off x="2865438" y="196850"/>
            <a:ext cx="3560762"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3863">
              <a:defRPr>
                <a:solidFill>
                  <a:schemeClr val="tx1"/>
                </a:solidFill>
                <a:latin typeface="Arial" panose="020B0604020202020204" pitchFamily="34" charset="0"/>
              </a:defRPr>
            </a:lvl1pPr>
            <a:lvl2pPr marL="409575" defTabSz="423863">
              <a:defRPr>
                <a:solidFill>
                  <a:schemeClr val="tx1"/>
                </a:solidFill>
                <a:latin typeface="Arial" panose="020B0604020202020204" pitchFamily="34" charset="0"/>
              </a:defRPr>
            </a:lvl2pPr>
            <a:lvl3pPr marL="820738"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
                <a:srgbClr val="FFFFFF"/>
              </a:buClr>
              <a:buSzPct val="90000"/>
              <a:buFont typeface="WP MathA" pitchFamily="2" charset="2"/>
              <a:buNone/>
            </a:pPr>
            <a:endParaRPr lang="en-US" altLang="en-US" sz="4000" b="1" dirty="0">
              <a:solidFill>
                <a:srgbClr val="003399"/>
              </a:solidFill>
              <a:latin typeface="MS PGothic" panose="020B0600070205080204" pitchFamily="34" charset="-128"/>
            </a:endParaRPr>
          </a:p>
          <a:p>
            <a:pPr fontAlgn="base">
              <a:spcBef>
                <a:spcPct val="0"/>
              </a:spcBef>
              <a:spcAft>
                <a:spcPct val="0"/>
              </a:spcAft>
              <a:buClr>
                <a:srgbClr val="FFFFFF"/>
              </a:buClr>
              <a:buSzPct val="90000"/>
              <a:buFont typeface="WP MathA" pitchFamily="2" charset="2"/>
              <a:buNone/>
            </a:pPr>
            <a:r>
              <a:rPr lang="en-US" altLang="en-US" sz="4000" b="1" dirty="0">
                <a:solidFill>
                  <a:srgbClr val="003399"/>
                </a:solidFill>
                <a:latin typeface="MS PGothic" panose="020B0600070205080204" pitchFamily="34" charset="-128"/>
              </a:rPr>
              <a:t>Nomenclature</a:t>
            </a:r>
            <a:endParaRPr lang="en-US" altLang="en-US" sz="2200" b="1" dirty="0">
              <a:solidFill>
                <a:srgbClr val="003399"/>
              </a:solidFill>
              <a:latin typeface="MS PGothic" panose="020B0600070205080204" pitchFamily="34" charset="-128"/>
            </a:endParaRPr>
          </a:p>
        </p:txBody>
      </p:sp>
      <p:sp>
        <p:nvSpPr>
          <p:cNvPr id="305156" name="Text Box 4"/>
          <p:cNvSpPr txBox="1">
            <a:spLocks noChangeArrowheads="1"/>
          </p:cNvSpPr>
          <p:nvPr/>
        </p:nvSpPr>
        <p:spPr bwMode="auto">
          <a:xfrm>
            <a:off x="373063" y="2328863"/>
            <a:ext cx="16986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defRPr>
                <a:solidFill>
                  <a:schemeClr val="tx1"/>
                </a:solidFill>
                <a:latin typeface="Arial" panose="020B0604020202020204" pitchFamily="34" charset="0"/>
              </a:defRPr>
            </a:lvl1pPr>
            <a:lvl2pPr marL="371475" indent="38100" defTabSz="423863">
              <a:defRPr>
                <a:solidFill>
                  <a:schemeClr val="tx1"/>
                </a:solidFill>
                <a:latin typeface="Arial" panose="020B0604020202020204" pitchFamily="34" charset="0"/>
              </a:defRPr>
            </a:lvl2pPr>
            <a:lvl3pPr marL="746125" indent="74613"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
                <a:srgbClr val="FFFFFF"/>
              </a:buClr>
              <a:buSzPct val="90000"/>
              <a:buFont typeface="WP MathA" pitchFamily="2" charset="2"/>
              <a:buNone/>
            </a:pPr>
            <a:r>
              <a:rPr lang="en-US" altLang="en-US" sz="2700" dirty="0">
                <a:solidFill>
                  <a:srgbClr val="003399"/>
                </a:solidFill>
                <a:latin typeface="MS PGothic" panose="020B0600070205080204" pitchFamily="34" charset="-128"/>
              </a:rPr>
              <a:t>Virus type</a:t>
            </a:r>
            <a:endParaRPr lang="en-US" altLang="en-US" sz="2200" dirty="0">
              <a:solidFill>
                <a:srgbClr val="003399"/>
              </a:solidFill>
              <a:latin typeface="MS PGothic" panose="020B0600070205080204" pitchFamily="34" charset="-128"/>
            </a:endParaRPr>
          </a:p>
        </p:txBody>
      </p:sp>
      <p:sp>
        <p:nvSpPr>
          <p:cNvPr id="305157" name="Text Box 5"/>
          <p:cNvSpPr txBox="1">
            <a:spLocks noChangeArrowheads="1"/>
          </p:cNvSpPr>
          <p:nvPr/>
        </p:nvSpPr>
        <p:spPr bwMode="auto">
          <a:xfrm>
            <a:off x="2865438" y="2333735"/>
            <a:ext cx="23955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defRPr>
                <a:solidFill>
                  <a:schemeClr val="tx1"/>
                </a:solidFill>
                <a:latin typeface="Arial" panose="020B0604020202020204" pitchFamily="34" charset="0"/>
              </a:defRPr>
            </a:lvl1pPr>
            <a:lvl2pPr marL="371475" indent="38100" defTabSz="423863">
              <a:defRPr>
                <a:solidFill>
                  <a:schemeClr val="tx1"/>
                </a:solidFill>
                <a:latin typeface="Arial" panose="020B0604020202020204" pitchFamily="34" charset="0"/>
              </a:defRPr>
            </a:lvl2pPr>
            <a:lvl3pPr marL="746125" indent="74613"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
                <a:srgbClr val="FFFFFF"/>
              </a:buClr>
              <a:buSzPct val="90000"/>
              <a:buFont typeface="WP MathA" pitchFamily="2" charset="2"/>
              <a:buNone/>
            </a:pPr>
            <a:r>
              <a:rPr lang="en-US" altLang="en-US" sz="2700">
                <a:solidFill>
                  <a:srgbClr val="003399"/>
                </a:solidFill>
                <a:latin typeface="MS PGothic" panose="020B0600070205080204" pitchFamily="34" charset="-128"/>
              </a:rPr>
              <a:t>Strain number</a:t>
            </a:r>
            <a:endParaRPr lang="en-US" altLang="en-US" sz="2200">
              <a:solidFill>
                <a:srgbClr val="003399"/>
              </a:solidFill>
              <a:latin typeface="MS PGothic" panose="020B0600070205080204" pitchFamily="34" charset="-128"/>
            </a:endParaRPr>
          </a:p>
        </p:txBody>
      </p:sp>
      <p:sp>
        <p:nvSpPr>
          <p:cNvPr id="305158" name="Text Box 6"/>
          <p:cNvSpPr txBox="1">
            <a:spLocks noChangeArrowheads="1"/>
          </p:cNvSpPr>
          <p:nvPr/>
        </p:nvSpPr>
        <p:spPr bwMode="auto">
          <a:xfrm>
            <a:off x="6096000" y="2311400"/>
            <a:ext cx="23098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defRPr>
                <a:solidFill>
                  <a:schemeClr val="tx1"/>
                </a:solidFill>
                <a:latin typeface="Arial" panose="020B0604020202020204" pitchFamily="34" charset="0"/>
              </a:defRPr>
            </a:lvl1pPr>
            <a:lvl2pPr marL="371475" indent="38100" defTabSz="423863">
              <a:defRPr>
                <a:solidFill>
                  <a:schemeClr val="tx1"/>
                </a:solidFill>
                <a:latin typeface="Arial" panose="020B0604020202020204" pitchFamily="34" charset="0"/>
              </a:defRPr>
            </a:lvl2pPr>
            <a:lvl3pPr marL="746125" indent="74613"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
                <a:srgbClr val="FFFFFF"/>
              </a:buClr>
              <a:buSzPct val="90000"/>
              <a:buFont typeface="WP MathA" pitchFamily="2" charset="2"/>
              <a:buNone/>
            </a:pPr>
            <a:r>
              <a:rPr lang="en-US" altLang="en-US" sz="2700">
                <a:solidFill>
                  <a:srgbClr val="003399"/>
                </a:solidFill>
                <a:latin typeface="MS PGothic" panose="020B0600070205080204" pitchFamily="34" charset="-128"/>
              </a:rPr>
              <a:t>Virus subtype</a:t>
            </a:r>
            <a:endParaRPr lang="en-US" altLang="en-US" sz="2200">
              <a:solidFill>
                <a:srgbClr val="003399"/>
              </a:solidFill>
              <a:latin typeface="MS PGothic" panose="020B0600070205080204" pitchFamily="34" charset="-128"/>
            </a:endParaRPr>
          </a:p>
        </p:txBody>
      </p:sp>
      <p:sp>
        <p:nvSpPr>
          <p:cNvPr id="305159" name="Text Box 7"/>
          <p:cNvSpPr txBox="1">
            <a:spLocks noChangeArrowheads="1"/>
          </p:cNvSpPr>
          <p:nvPr/>
        </p:nvSpPr>
        <p:spPr bwMode="auto">
          <a:xfrm>
            <a:off x="1652588" y="4572000"/>
            <a:ext cx="206375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defRPr>
                <a:solidFill>
                  <a:schemeClr val="tx1"/>
                </a:solidFill>
                <a:latin typeface="Arial" panose="020B0604020202020204" pitchFamily="34" charset="0"/>
              </a:defRPr>
            </a:lvl1pPr>
            <a:lvl2pPr marL="371475" indent="38100" defTabSz="423863">
              <a:defRPr>
                <a:solidFill>
                  <a:schemeClr val="tx1"/>
                </a:solidFill>
                <a:latin typeface="Arial" panose="020B0604020202020204" pitchFamily="34" charset="0"/>
              </a:defRPr>
            </a:lvl2pPr>
            <a:lvl3pPr marL="746125" indent="74613"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
                <a:srgbClr val="FFFFFF"/>
              </a:buClr>
              <a:buSzPct val="90000"/>
              <a:buFont typeface="WP MathA" pitchFamily="2" charset="2"/>
              <a:buNone/>
            </a:pPr>
            <a:r>
              <a:rPr lang="en-US" altLang="en-US" sz="2700">
                <a:solidFill>
                  <a:srgbClr val="003399"/>
                </a:solidFill>
                <a:latin typeface="MS PGothic" panose="020B0600070205080204" pitchFamily="34" charset="-128"/>
              </a:rPr>
              <a:t>Place virus</a:t>
            </a:r>
          </a:p>
          <a:p>
            <a:pPr algn="ctr" fontAlgn="base">
              <a:spcBef>
                <a:spcPct val="0"/>
              </a:spcBef>
              <a:spcAft>
                <a:spcPct val="0"/>
              </a:spcAft>
              <a:buClr>
                <a:srgbClr val="FFFFFF"/>
              </a:buClr>
              <a:buSzPct val="90000"/>
              <a:buFont typeface="WP MathA" pitchFamily="2" charset="2"/>
              <a:buNone/>
            </a:pPr>
            <a:r>
              <a:rPr lang="en-US" altLang="en-US" sz="2700">
                <a:solidFill>
                  <a:srgbClr val="003399"/>
                </a:solidFill>
                <a:latin typeface="MS PGothic" panose="020B0600070205080204" pitchFamily="34" charset="-128"/>
              </a:rPr>
              <a:t>isolated</a:t>
            </a:r>
            <a:endParaRPr lang="en-US" altLang="en-US" sz="2200">
              <a:solidFill>
                <a:srgbClr val="003399"/>
              </a:solidFill>
              <a:latin typeface="MS PGothic" panose="020B0600070205080204" pitchFamily="34" charset="-128"/>
            </a:endParaRPr>
          </a:p>
        </p:txBody>
      </p:sp>
      <p:sp>
        <p:nvSpPr>
          <p:cNvPr id="305160" name="Text Box 8"/>
          <p:cNvSpPr txBox="1">
            <a:spLocks noChangeArrowheads="1"/>
          </p:cNvSpPr>
          <p:nvPr/>
        </p:nvSpPr>
        <p:spPr bwMode="auto">
          <a:xfrm>
            <a:off x="4156075" y="4572000"/>
            <a:ext cx="24114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defRPr>
                <a:solidFill>
                  <a:schemeClr val="tx1"/>
                </a:solidFill>
                <a:latin typeface="Arial" panose="020B0604020202020204" pitchFamily="34" charset="0"/>
              </a:defRPr>
            </a:lvl1pPr>
            <a:lvl2pPr marL="371475" indent="38100" defTabSz="423863">
              <a:defRPr>
                <a:solidFill>
                  <a:schemeClr val="tx1"/>
                </a:solidFill>
                <a:latin typeface="Arial" panose="020B0604020202020204" pitchFamily="34" charset="0"/>
              </a:defRPr>
            </a:lvl2pPr>
            <a:lvl3pPr marL="746125" indent="74613" defTabSz="423863">
              <a:defRPr>
                <a:solidFill>
                  <a:schemeClr val="tx1"/>
                </a:solidFill>
                <a:latin typeface="Arial" panose="020B0604020202020204" pitchFamily="34" charset="0"/>
              </a:defRPr>
            </a:lvl3pPr>
            <a:lvl4pPr marL="1230313" defTabSz="423863">
              <a:defRPr>
                <a:solidFill>
                  <a:schemeClr val="tx1"/>
                </a:solidFill>
                <a:latin typeface="Arial" panose="020B0604020202020204" pitchFamily="34" charset="0"/>
              </a:defRPr>
            </a:lvl4pPr>
            <a:lvl5pPr marL="1641475" defTabSz="423863">
              <a:defRPr>
                <a:solidFill>
                  <a:schemeClr val="tx1"/>
                </a:solidFill>
                <a:latin typeface="Arial" panose="020B0604020202020204" pitchFamily="34" charset="0"/>
              </a:defRPr>
            </a:lvl5pPr>
            <a:lvl6pPr marL="2098675" defTabSz="423863" fontAlgn="base">
              <a:spcBef>
                <a:spcPct val="0"/>
              </a:spcBef>
              <a:spcAft>
                <a:spcPct val="0"/>
              </a:spcAft>
              <a:defRPr>
                <a:solidFill>
                  <a:schemeClr val="tx1"/>
                </a:solidFill>
                <a:latin typeface="Arial" panose="020B0604020202020204" pitchFamily="34" charset="0"/>
              </a:defRPr>
            </a:lvl6pPr>
            <a:lvl7pPr marL="2555875" defTabSz="423863" fontAlgn="base">
              <a:spcBef>
                <a:spcPct val="0"/>
              </a:spcBef>
              <a:spcAft>
                <a:spcPct val="0"/>
              </a:spcAft>
              <a:defRPr>
                <a:solidFill>
                  <a:schemeClr val="tx1"/>
                </a:solidFill>
                <a:latin typeface="Arial" panose="020B0604020202020204" pitchFamily="34" charset="0"/>
              </a:defRPr>
            </a:lvl7pPr>
            <a:lvl8pPr marL="3013075" defTabSz="423863" fontAlgn="base">
              <a:spcBef>
                <a:spcPct val="0"/>
              </a:spcBef>
              <a:spcAft>
                <a:spcPct val="0"/>
              </a:spcAft>
              <a:defRPr>
                <a:solidFill>
                  <a:schemeClr val="tx1"/>
                </a:solidFill>
                <a:latin typeface="Arial" panose="020B0604020202020204" pitchFamily="34" charset="0"/>
              </a:defRPr>
            </a:lvl8pPr>
            <a:lvl9pPr marL="3470275" defTabSz="423863"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
                <a:srgbClr val="FFFFFF"/>
              </a:buClr>
              <a:buSzPct val="90000"/>
              <a:buFont typeface="WP MathA" pitchFamily="2" charset="2"/>
              <a:buNone/>
            </a:pPr>
            <a:r>
              <a:rPr lang="en-US" altLang="en-US" sz="2700">
                <a:solidFill>
                  <a:srgbClr val="003399"/>
                </a:solidFill>
                <a:latin typeface="MS PGothic" panose="020B0600070205080204" pitchFamily="34" charset="-128"/>
              </a:rPr>
              <a:t>Year isolated</a:t>
            </a:r>
            <a:endParaRPr lang="en-US" altLang="en-US" sz="2200">
              <a:solidFill>
                <a:srgbClr val="003399"/>
              </a:solidFill>
              <a:latin typeface="MS PGothic" panose="020B0600070205080204" pitchFamily="34" charset="-128"/>
            </a:endParaRPr>
          </a:p>
        </p:txBody>
      </p:sp>
      <p:sp>
        <p:nvSpPr>
          <p:cNvPr id="305161" name="Line 9"/>
          <p:cNvSpPr>
            <a:spLocks noChangeShapeType="1"/>
          </p:cNvSpPr>
          <p:nvPr/>
        </p:nvSpPr>
        <p:spPr bwMode="auto">
          <a:xfrm>
            <a:off x="1295400" y="2895600"/>
            <a:ext cx="0" cy="304800"/>
          </a:xfrm>
          <a:prstGeom prst="line">
            <a:avLst/>
          </a:prstGeom>
          <a:noFill/>
          <a:ln w="1899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05162" name="Line 10"/>
          <p:cNvSpPr>
            <a:spLocks noChangeShapeType="1"/>
          </p:cNvSpPr>
          <p:nvPr/>
        </p:nvSpPr>
        <p:spPr bwMode="auto">
          <a:xfrm flipV="1">
            <a:off x="2638425" y="4064000"/>
            <a:ext cx="0" cy="541338"/>
          </a:xfrm>
          <a:prstGeom prst="line">
            <a:avLst/>
          </a:prstGeom>
          <a:noFill/>
          <a:ln w="1899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05163" name="Line 11"/>
          <p:cNvSpPr>
            <a:spLocks noChangeShapeType="1"/>
          </p:cNvSpPr>
          <p:nvPr/>
        </p:nvSpPr>
        <p:spPr bwMode="auto">
          <a:xfrm>
            <a:off x="4343400" y="2827338"/>
            <a:ext cx="0" cy="414337"/>
          </a:xfrm>
          <a:prstGeom prst="line">
            <a:avLst/>
          </a:prstGeom>
          <a:noFill/>
          <a:ln w="1899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05164" name="Line 12"/>
          <p:cNvSpPr>
            <a:spLocks noChangeShapeType="1"/>
          </p:cNvSpPr>
          <p:nvPr/>
        </p:nvSpPr>
        <p:spPr bwMode="auto">
          <a:xfrm>
            <a:off x="6705600" y="2867025"/>
            <a:ext cx="0" cy="363538"/>
          </a:xfrm>
          <a:prstGeom prst="line">
            <a:avLst/>
          </a:prstGeom>
          <a:noFill/>
          <a:ln w="1899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
        <p:nvSpPr>
          <p:cNvPr id="305165" name="Line 13"/>
          <p:cNvSpPr>
            <a:spLocks noChangeShapeType="1"/>
          </p:cNvSpPr>
          <p:nvPr/>
        </p:nvSpPr>
        <p:spPr bwMode="auto">
          <a:xfrm flipV="1">
            <a:off x="5410200" y="4092575"/>
            <a:ext cx="0" cy="530225"/>
          </a:xfrm>
          <a:prstGeom prst="line">
            <a:avLst/>
          </a:prstGeom>
          <a:noFill/>
          <a:ln w="1899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594907113"/>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87"/>
          <p:cNvGraphicFramePr>
            <a:graphicFrameLocks/>
          </p:cNvGraphicFramePr>
          <p:nvPr>
            <p:extLst/>
          </p:nvPr>
        </p:nvGraphicFramePr>
        <p:xfrm>
          <a:off x="4954592" y="568128"/>
          <a:ext cx="3962401" cy="3836238"/>
        </p:xfrm>
        <a:graphic>
          <a:graphicData uri="http://schemas.openxmlformats.org/drawingml/2006/table">
            <a:tbl>
              <a:tblPr/>
              <a:tblGrid>
                <a:gridCol w="719857">
                  <a:extLst>
                    <a:ext uri="{9D8B030D-6E8A-4147-A177-3AD203B41FA5}">
                      <a16:colId xmlns:a16="http://schemas.microsoft.com/office/drawing/2014/main" val="20000"/>
                    </a:ext>
                  </a:extLst>
                </a:gridCol>
                <a:gridCol w="812228">
                  <a:extLst>
                    <a:ext uri="{9D8B030D-6E8A-4147-A177-3AD203B41FA5}">
                      <a16:colId xmlns:a16="http://schemas.microsoft.com/office/drawing/2014/main" val="20001"/>
                    </a:ext>
                  </a:extLst>
                </a:gridCol>
                <a:gridCol w="809044">
                  <a:extLst>
                    <a:ext uri="{9D8B030D-6E8A-4147-A177-3AD203B41FA5}">
                      <a16:colId xmlns:a16="http://schemas.microsoft.com/office/drawing/2014/main" val="20002"/>
                    </a:ext>
                  </a:extLst>
                </a:gridCol>
                <a:gridCol w="794711">
                  <a:extLst>
                    <a:ext uri="{9D8B030D-6E8A-4147-A177-3AD203B41FA5}">
                      <a16:colId xmlns:a16="http://schemas.microsoft.com/office/drawing/2014/main" val="20003"/>
                    </a:ext>
                  </a:extLst>
                </a:gridCol>
                <a:gridCol w="826561">
                  <a:extLst>
                    <a:ext uri="{9D8B030D-6E8A-4147-A177-3AD203B41FA5}">
                      <a16:colId xmlns:a16="http://schemas.microsoft.com/office/drawing/2014/main" val="20004"/>
                    </a:ext>
                  </a:extLst>
                </a:gridCol>
              </a:tblGrid>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N1</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solidFill>
                              <a:schemeClr val="tx1"/>
                            </a:solidFill>
                          </a:ln>
                          <a:solidFill>
                            <a:schemeClr val="tx1"/>
                          </a:solidFill>
                          <a:effectLst/>
                          <a:latin typeface="Tahoma" pitchFamily="34" charset="0"/>
                        </a:rPr>
                        <a:t> </a:t>
                      </a:r>
                    </a:p>
                  </a:txBody>
                  <a:tcPr marL="0" marR="0" marT="0" marB="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N2</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N3</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N4</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N5</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N6</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N7</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solidFill>
                            <a:schemeClr val="tx1"/>
                          </a:solidFill>
                        </a:ln>
                        <a:solidFill>
                          <a:schemeClr val="tx1"/>
                        </a:solidFill>
                        <a:effectLst/>
                        <a:latin typeface="Tahoma"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1"/>
                        </a:solidFill>
                        <a:effectLst/>
                        <a:latin typeface="Tahoma" pitchFamily="34" charset="0"/>
                      </a:endParaRPr>
                    </a:p>
                  </a:txBody>
                  <a:tcPr marL="0" marR="0" marT="0" marB="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N8</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solidFill>
                            <a:schemeClr val="tx1"/>
                          </a:solidFill>
                        </a:ln>
                        <a:solidFill>
                          <a:schemeClr val="tx1"/>
                        </a:solidFill>
                        <a:effectLst/>
                        <a:latin typeface="Tahoma"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1"/>
                        </a:solidFill>
                        <a:effectLst/>
                        <a:latin typeface="Tahoma" pitchFamily="34" charset="0"/>
                      </a:endParaRPr>
                    </a:p>
                  </a:txBody>
                  <a:tcPr marL="0" marR="0" marT="0" marB="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N9</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N10</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5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N11</a:t>
                      </a: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solidFill>
                            <a:schemeClr val="tx1"/>
                          </a:solidFill>
                        </a:ln>
                        <a:solidFill>
                          <a:schemeClr val="tx1"/>
                        </a:solidFill>
                        <a:effectLst/>
                        <a:latin typeface="Tahoma" pitchFamily="34"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4" name="Group 3"/>
          <p:cNvGraphicFramePr>
            <a:graphicFrameLocks noGrp="1"/>
          </p:cNvGraphicFramePr>
          <p:nvPr>
            <p:ph sz="half" idx="4294967295"/>
            <p:extLst/>
          </p:nvPr>
        </p:nvGraphicFramePr>
        <p:xfrm>
          <a:off x="0" y="609600"/>
          <a:ext cx="4038603" cy="5878879"/>
        </p:xfrm>
        <a:graphic>
          <a:graphicData uri="http://schemas.openxmlformats.org/drawingml/2006/table">
            <a:tbl>
              <a:tblPr>
                <a:tableStyleId>{2D5ABB26-0587-4C30-8999-92F81FD0307C}</a:tableStyleId>
              </a:tblPr>
              <a:tblGrid>
                <a:gridCol w="533401">
                  <a:extLst>
                    <a:ext uri="{9D8B030D-6E8A-4147-A177-3AD203B41FA5}">
                      <a16:colId xmlns:a16="http://schemas.microsoft.com/office/drawing/2014/main" val="20000"/>
                    </a:ext>
                  </a:extLst>
                </a:gridCol>
                <a:gridCol w="1082676">
                  <a:extLst>
                    <a:ext uri="{9D8B030D-6E8A-4147-A177-3AD203B41FA5}">
                      <a16:colId xmlns:a16="http://schemas.microsoft.com/office/drawing/2014/main" val="20001"/>
                    </a:ext>
                  </a:extLst>
                </a:gridCol>
                <a:gridCol w="974725">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tblGrid>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H2</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H3</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2">
                            <a:lumMod val="50000"/>
                          </a:schemeClr>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H4</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2">
                            <a:lumMod val="50000"/>
                          </a:schemeClr>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H5</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bg2">
                            <a:lumMod val="50000"/>
                          </a:schemeClr>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H6</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2">
                            <a:lumMod val="50000"/>
                          </a:schemeClr>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H7</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2">
                            <a:lumMod val="50000"/>
                          </a:schemeClr>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H8</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H9</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H10</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H11</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H12</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H13</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H14</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H15</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H16</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H17</a:t>
                      </a:r>
                      <a:endPar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2">
                              <a:lumMod val="50000"/>
                            </a:schemeClr>
                          </a:solidFill>
                          <a:effectLst/>
                          <a:latin typeface="Arial" panose="020B0604020202020204" pitchFamily="34" charset="0"/>
                          <a:cs typeface="Arial" panose="020B0604020202020204" pitchFamily="34" charset="0"/>
                        </a:rPr>
                        <a:t>H18</a:t>
                      </a: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ahoma" pitchFamily="34"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ahoma" pitchFamily="34" charset="0"/>
                      </a:endParaRPr>
                    </a:p>
                  </a:txBody>
                  <a:tcPr marL="0" marR="0" marT="0" marB="0" anchor="ct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bl>
          </a:graphicData>
        </a:graphic>
      </p:graphicFrame>
      <p:pic>
        <p:nvPicPr>
          <p:cNvPr id="6" name="Picture 141" descr="MCj04316150000[1]"/>
          <p:cNvPicPr>
            <a:picLocks noChangeAspect="1" noChangeArrowheads="1"/>
          </p:cNvPicPr>
          <p:nvPr/>
        </p:nvPicPr>
        <p:blipFill>
          <a:blip r:embed="rId3" cstate="email"/>
          <a:srcRect/>
          <a:stretch>
            <a:fillRect/>
          </a:stretch>
        </p:blipFill>
        <p:spPr bwMode="auto">
          <a:xfrm>
            <a:off x="1219200" y="566724"/>
            <a:ext cx="365760" cy="365760"/>
          </a:xfrm>
          <a:prstGeom prst="rect">
            <a:avLst/>
          </a:prstGeom>
          <a:noFill/>
        </p:spPr>
      </p:pic>
      <p:pic>
        <p:nvPicPr>
          <p:cNvPr id="7" name="Picture 142" descr="MCj04316150000[1]"/>
          <p:cNvPicPr>
            <a:picLocks noChangeAspect="1" noChangeArrowheads="1"/>
          </p:cNvPicPr>
          <p:nvPr/>
        </p:nvPicPr>
        <p:blipFill>
          <a:blip r:embed="rId3" cstate="email"/>
          <a:srcRect/>
          <a:stretch>
            <a:fillRect/>
          </a:stretch>
        </p:blipFill>
        <p:spPr bwMode="auto">
          <a:xfrm>
            <a:off x="1219200" y="947724"/>
            <a:ext cx="365760" cy="365760"/>
          </a:xfrm>
          <a:prstGeom prst="rect">
            <a:avLst/>
          </a:prstGeom>
          <a:noFill/>
        </p:spPr>
      </p:pic>
      <p:pic>
        <p:nvPicPr>
          <p:cNvPr id="8" name="Picture 143" descr="MCj04316150000[1]"/>
          <p:cNvPicPr>
            <a:picLocks noChangeAspect="1" noChangeArrowheads="1"/>
          </p:cNvPicPr>
          <p:nvPr/>
        </p:nvPicPr>
        <p:blipFill>
          <a:blip r:embed="rId3" cstate="email"/>
          <a:srcRect/>
          <a:stretch>
            <a:fillRect/>
          </a:stretch>
        </p:blipFill>
        <p:spPr bwMode="auto">
          <a:xfrm>
            <a:off x="1219200" y="1295400"/>
            <a:ext cx="365760" cy="365760"/>
          </a:xfrm>
          <a:prstGeom prst="rect">
            <a:avLst/>
          </a:prstGeom>
          <a:noFill/>
        </p:spPr>
      </p:pic>
      <p:pic>
        <p:nvPicPr>
          <p:cNvPr id="9" name="Picture 144" descr="MCj04316150000[1]"/>
          <p:cNvPicPr>
            <a:picLocks noChangeAspect="1" noChangeArrowheads="1"/>
          </p:cNvPicPr>
          <p:nvPr/>
        </p:nvPicPr>
        <p:blipFill>
          <a:blip r:embed="rId3" cstate="email"/>
          <a:srcRect/>
          <a:stretch>
            <a:fillRect/>
          </a:stretch>
        </p:blipFill>
        <p:spPr bwMode="auto">
          <a:xfrm>
            <a:off x="1219200" y="1938324"/>
            <a:ext cx="365760" cy="365760"/>
          </a:xfrm>
          <a:prstGeom prst="rect">
            <a:avLst/>
          </a:prstGeom>
          <a:noFill/>
        </p:spPr>
      </p:pic>
      <p:pic>
        <p:nvPicPr>
          <p:cNvPr id="10" name="Picture 145" descr="MCj04316150000[1]"/>
          <p:cNvPicPr>
            <a:picLocks noChangeAspect="1" noChangeArrowheads="1"/>
          </p:cNvPicPr>
          <p:nvPr/>
        </p:nvPicPr>
        <p:blipFill>
          <a:blip r:embed="rId3" cstate="email"/>
          <a:srcRect/>
          <a:stretch>
            <a:fillRect/>
          </a:stretch>
        </p:blipFill>
        <p:spPr bwMode="auto">
          <a:xfrm>
            <a:off x="1219200" y="2590801"/>
            <a:ext cx="365760" cy="365760"/>
          </a:xfrm>
          <a:prstGeom prst="rect">
            <a:avLst/>
          </a:prstGeom>
          <a:noFill/>
        </p:spPr>
      </p:pic>
      <p:pic>
        <p:nvPicPr>
          <p:cNvPr id="11" name="Picture 146" descr="MCj04316150000[1]"/>
          <p:cNvPicPr>
            <a:picLocks noChangeAspect="1" noChangeArrowheads="1"/>
          </p:cNvPicPr>
          <p:nvPr/>
        </p:nvPicPr>
        <p:blipFill>
          <a:blip r:embed="rId3" cstate="email"/>
          <a:srcRect/>
          <a:stretch>
            <a:fillRect/>
          </a:stretch>
        </p:blipFill>
        <p:spPr bwMode="auto">
          <a:xfrm>
            <a:off x="1219200" y="3248964"/>
            <a:ext cx="365760" cy="365760"/>
          </a:xfrm>
          <a:prstGeom prst="rect">
            <a:avLst/>
          </a:prstGeom>
          <a:noFill/>
        </p:spPr>
      </p:pic>
      <p:pic>
        <p:nvPicPr>
          <p:cNvPr id="12" name="Picture 147" descr="MCAN02364_0000[1]"/>
          <p:cNvPicPr>
            <a:picLocks noChangeAspect="1" noChangeArrowheads="1"/>
          </p:cNvPicPr>
          <p:nvPr/>
        </p:nvPicPr>
        <p:blipFill>
          <a:blip r:embed="rId4" cstate="email"/>
          <a:srcRect/>
          <a:stretch>
            <a:fillRect/>
          </a:stretch>
        </p:blipFill>
        <p:spPr bwMode="auto">
          <a:xfrm>
            <a:off x="1828802" y="1005841"/>
            <a:ext cx="424633" cy="274320"/>
          </a:xfrm>
          <a:prstGeom prst="rect">
            <a:avLst/>
          </a:prstGeom>
          <a:noFill/>
        </p:spPr>
      </p:pic>
      <p:pic>
        <p:nvPicPr>
          <p:cNvPr id="13" name="Picture 148" descr="MCAN02364_0000[1]"/>
          <p:cNvPicPr>
            <a:picLocks noChangeAspect="1" noChangeArrowheads="1"/>
          </p:cNvPicPr>
          <p:nvPr/>
        </p:nvPicPr>
        <p:blipFill>
          <a:blip r:embed="rId4" cstate="email"/>
          <a:srcRect/>
          <a:stretch>
            <a:fillRect/>
          </a:stretch>
        </p:blipFill>
        <p:spPr bwMode="auto">
          <a:xfrm>
            <a:off x="1828802" y="640081"/>
            <a:ext cx="424633" cy="274320"/>
          </a:xfrm>
          <a:prstGeom prst="rect">
            <a:avLst/>
          </a:prstGeom>
          <a:noFill/>
        </p:spPr>
      </p:pic>
      <p:pic>
        <p:nvPicPr>
          <p:cNvPr id="14" name="Picture 149" descr="MCAN02364_0000[1]"/>
          <p:cNvPicPr>
            <a:picLocks noChangeAspect="1" noChangeArrowheads="1"/>
          </p:cNvPicPr>
          <p:nvPr/>
        </p:nvPicPr>
        <p:blipFill>
          <a:blip r:embed="rId4" cstate="email"/>
          <a:srcRect/>
          <a:stretch>
            <a:fillRect/>
          </a:stretch>
        </p:blipFill>
        <p:spPr bwMode="auto">
          <a:xfrm>
            <a:off x="1828802" y="1310641"/>
            <a:ext cx="424633" cy="274320"/>
          </a:xfrm>
          <a:prstGeom prst="rect">
            <a:avLst/>
          </a:prstGeom>
          <a:noFill/>
        </p:spPr>
      </p:pic>
      <p:pic>
        <p:nvPicPr>
          <p:cNvPr id="15" name="Picture 150" descr="MCAN02364_0000[1]"/>
          <p:cNvPicPr>
            <a:picLocks noChangeAspect="1" noChangeArrowheads="1"/>
          </p:cNvPicPr>
          <p:nvPr/>
        </p:nvPicPr>
        <p:blipFill>
          <a:blip r:embed="rId4" cstate="email"/>
          <a:srcRect/>
          <a:stretch>
            <a:fillRect/>
          </a:stretch>
        </p:blipFill>
        <p:spPr bwMode="auto">
          <a:xfrm>
            <a:off x="1828802" y="1676401"/>
            <a:ext cx="424633" cy="274320"/>
          </a:xfrm>
          <a:prstGeom prst="rect">
            <a:avLst/>
          </a:prstGeom>
          <a:noFill/>
        </p:spPr>
      </p:pic>
      <p:pic>
        <p:nvPicPr>
          <p:cNvPr id="16" name="Picture 151" descr="MCAN02364_0000[1]"/>
          <p:cNvPicPr>
            <a:picLocks noChangeAspect="1" noChangeArrowheads="1"/>
          </p:cNvPicPr>
          <p:nvPr/>
        </p:nvPicPr>
        <p:blipFill>
          <a:blip r:embed="rId4" cstate="email"/>
          <a:srcRect/>
          <a:stretch>
            <a:fillRect/>
          </a:stretch>
        </p:blipFill>
        <p:spPr bwMode="auto">
          <a:xfrm>
            <a:off x="1828802" y="1981201"/>
            <a:ext cx="424633" cy="274320"/>
          </a:xfrm>
          <a:prstGeom prst="rect">
            <a:avLst/>
          </a:prstGeom>
          <a:noFill/>
        </p:spPr>
      </p:pic>
      <p:pic>
        <p:nvPicPr>
          <p:cNvPr id="17" name="Picture 152" descr="MCAN02364_0000[1]"/>
          <p:cNvPicPr>
            <a:picLocks noChangeAspect="1" noChangeArrowheads="1"/>
          </p:cNvPicPr>
          <p:nvPr/>
        </p:nvPicPr>
        <p:blipFill>
          <a:blip r:embed="rId4" cstate="email"/>
          <a:srcRect/>
          <a:stretch>
            <a:fillRect/>
          </a:stretch>
        </p:blipFill>
        <p:spPr bwMode="auto">
          <a:xfrm>
            <a:off x="1828802" y="2286001"/>
            <a:ext cx="424633" cy="274320"/>
          </a:xfrm>
          <a:prstGeom prst="rect">
            <a:avLst/>
          </a:prstGeom>
          <a:noFill/>
        </p:spPr>
      </p:pic>
      <p:pic>
        <p:nvPicPr>
          <p:cNvPr id="18" name="Picture 153" descr="MCAN02364_0000[1]"/>
          <p:cNvPicPr>
            <a:picLocks noChangeAspect="1" noChangeArrowheads="1"/>
          </p:cNvPicPr>
          <p:nvPr/>
        </p:nvPicPr>
        <p:blipFill>
          <a:blip r:embed="rId4" cstate="email"/>
          <a:srcRect/>
          <a:stretch>
            <a:fillRect/>
          </a:stretch>
        </p:blipFill>
        <p:spPr bwMode="auto">
          <a:xfrm>
            <a:off x="1828802" y="2667001"/>
            <a:ext cx="424633" cy="274320"/>
          </a:xfrm>
          <a:prstGeom prst="rect">
            <a:avLst/>
          </a:prstGeom>
          <a:noFill/>
        </p:spPr>
      </p:pic>
      <p:pic>
        <p:nvPicPr>
          <p:cNvPr id="19" name="Picture 154" descr="MCAN02364_0000[1]"/>
          <p:cNvPicPr>
            <a:picLocks noChangeAspect="1" noChangeArrowheads="1"/>
          </p:cNvPicPr>
          <p:nvPr/>
        </p:nvPicPr>
        <p:blipFill>
          <a:blip r:embed="rId4" cstate="email"/>
          <a:srcRect/>
          <a:stretch>
            <a:fillRect/>
          </a:stretch>
        </p:blipFill>
        <p:spPr bwMode="auto">
          <a:xfrm>
            <a:off x="1828802" y="2971801"/>
            <a:ext cx="424633" cy="274320"/>
          </a:xfrm>
          <a:prstGeom prst="rect">
            <a:avLst/>
          </a:prstGeom>
          <a:noFill/>
        </p:spPr>
      </p:pic>
      <p:pic>
        <p:nvPicPr>
          <p:cNvPr id="20" name="Picture 155" descr="MCAN02364_0000[1]"/>
          <p:cNvPicPr>
            <a:picLocks noChangeAspect="1" noChangeArrowheads="1"/>
          </p:cNvPicPr>
          <p:nvPr/>
        </p:nvPicPr>
        <p:blipFill>
          <a:blip r:embed="rId4" cstate="email"/>
          <a:srcRect/>
          <a:stretch>
            <a:fillRect/>
          </a:stretch>
        </p:blipFill>
        <p:spPr bwMode="auto">
          <a:xfrm>
            <a:off x="1828802" y="3276599"/>
            <a:ext cx="424633" cy="274320"/>
          </a:xfrm>
          <a:prstGeom prst="rect">
            <a:avLst/>
          </a:prstGeom>
          <a:noFill/>
        </p:spPr>
      </p:pic>
      <p:pic>
        <p:nvPicPr>
          <p:cNvPr id="21" name="Picture 156" descr="MCAN02364_0000[1]"/>
          <p:cNvPicPr>
            <a:picLocks noChangeAspect="1" noChangeArrowheads="1"/>
          </p:cNvPicPr>
          <p:nvPr/>
        </p:nvPicPr>
        <p:blipFill>
          <a:blip r:embed="rId4" cstate="email"/>
          <a:srcRect/>
          <a:stretch>
            <a:fillRect/>
          </a:stretch>
        </p:blipFill>
        <p:spPr bwMode="auto">
          <a:xfrm>
            <a:off x="1828802" y="3657601"/>
            <a:ext cx="424633" cy="274320"/>
          </a:xfrm>
          <a:prstGeom prst="rect">
            <a:avLst/>
          </a:prstGeom>
          <a:noFill/>
        </p:spPr>
      </p:pic>
      <p:pic>
        <p:nvPicPr>
          <p:cNvPr id="22" name="Picture 157" descr="MCAN02364_0000[1]"/>
          <p:cNvPicPr>
            <a:picLocks noChangeAspect="1" noChangeArrowheads="1"/>
          </p:cNvPicPr>
          <p:nvPr/>
        </p:nvPicPr>
        <p:blipFill>
          <a:blip r:embed="rId4" cstate="email"/>
          <a:srcRect/>
          <a:stretch>
            <a:fillRect/>
          </a:stretch>
        </p:blipFill>
        <p:spPr bwMode="auto">
          <a:xfrm>
            <a:off x="1828802" y="3962401"/>
            <a:ext cx="424633" cy="274320"/>
          </a:xfrm>
          <a:prstGeom prst="rect">
            <a:avLst/>
          </a:prstGeom>
          <a:noFill/>
        </p:spPr>
      </p:pic>
      <p:pic>
        <p:nvPicPr>
          <p:cNvPr id="23" name="Picture 158" descr="MCAN02364_0000[1]"/>
          <p:cNvPicPr>
            <a:picLocks noChangeAspect="1" noChangeArrowheads="1"/>
          </p:cNvPicPr>
          <p:nvPr/>
        </p:nvPicPr>
        <p:blipFill>
          <a:blip r:embed="rId4" cstate="email"/>
          <a:srcRect/>
          <a:stretch>
            <a:fillRect/>
          </a:stretch>
        </p:blipFill>
        <p:spPr bwMode="auto">
          <a:xfrm>
            <a:off x="1828802" y="4267201"/>
            <a:ext cx="424633" cy="274320"/>
          </a:xfrm>
          <a:prstGeom prst="rect">
            <a:avLst/>
          </a:prstGeom>
          <a:noFill/>
        </p:spPr>
      </p:pic>
      <p:pic>
        <p:nvPicPr>
          <p:cNvPr id="24" name="Picture 159" descr="MCAN02364_0000[1]"/>
          <p:cNvPicPr>
            <a:picLocks noChangeAspect="1" noChangeArrowheads="1"/>
          </p:cNvPicPr>
          <p:nvPr/>
        </p:nvPicPr>
        <p:blipFill>
          <a:blip r:embed="rId4" cstate="email"/>
          <a:srcRect/>
          <a:stretch>
            <a:fillRect/>
          </a:stretch>
        </p:blipFill>
        <p:spPr bwMode="auto">
          <a:xfrm>
            <a:off x="1828802" y="4572001"/>
            <a:ext cx="424633" cy="274320"/>
          </a:xfrm>
          <a:prstGeom prst="rect">
            <a:avLst/>
          </a:prstGeom>
          <a:noFill/>
        </p:spPr>
      </p:pic>
      <p:pic>
        <p:nvPicPr>
          <p:cNvPr id="25" name="Picture 160" descr="MCAN02364_0000[1]"/>
          <p:cNvPicPr>
            <a:picLocks noChangeAspect="1" noChangeArrowheads="1"/>
          </p:cNvPicPr>
          <p:nvPr/>
        </p:nvPicPr>
        <p:blipFill>
          <a:blip r:embed="rId4" cstate="email"/>
          <a:srcRect/>
          <a:stretch>
            <a:fillRect/>
          </a:stretch>
        </p:blipFill>
        <p:spPr bwMode="auto">
          <a:xfrm>
            <a:off x="1828802" y="4876801"/>
            <a:ext cx="424633" cy="274320"/>
          </a:xfrm>
          <a:prstGeom prst="rect">
            <a:avLst/>
          </a:prstGeom>
          <a:noFill/>
        </p:spPr>
      </p:pic>
      <p:pic>
        <p:nvPicPr>
          <p:cNvPr id="26" name="Picture 161" descr="MCAN02364_0000[1]"/>
          <p:cNvPicPr>
            <a:picLocks noChangeAspect="1" noChangeArrowheads="1"/>
          </p:cNvPicPr>
          <p:nvPr/>
        </p:nvPicPr>
        <p:blipFill>
          <a:blip r:embed="rId4" cstate="email"/>
          <a:srcRect/>
          <a:stretch>
            <a:fillRect/>
          </a:stretch>
        </p:blipFill>
        <p:spPr bwMode="auto">
          <a:xfrm>
            <a:off x="1828802" y="5257801"/>
            <a:ext cx="424633" cy="274320"/>
          </a:xfrm>
          <a:prstGeom prst="rect">
            <a:avLst/>
          </a:prstGeom>
          <a:noFill/>
        </p:spPr>
      </p:pic>
      <p:pic>
        <p:nvPicPr>
          <p:cNvPr id="27" name="Picture 162" descr="MCAN02364_0000[1]"/>
          <p:cNvPicPr>
            <a:picLocks noChangeAspect="1" noChangeArrowheads="1"/>
          </p:cNvPicPr>
          <p:nvPr/>
        </p:nvPicPr>
        <p:blipFill>
          <a:blip r:embed="rId4" cstate="email"/>
          <a:srcRect/>
          <a:stretch>
            <a:fillRect/>
          </a:stretch>
        </p:blipFill>
        <p:spPr bwMode="auto">
          <a:xfrm>
            <a:off x="1828802" y="5586919"/>
            <a:ext cx="424633" cy="274320"/>
          </a:xfrm>
          <a:prstGeom prst="rect">
            <a:avLst/>
          </a:prstGeom>
          <a:noFill/>
        </p:spPr>
      </p:pic>
      <p:pic>
        <p:nvPicPr>
          <p:cNvPr id="28" name="Picture 163" descr="MCj02900610000[1]"/>
          <p:cNvPicPr>
            <a:picLocks noChangeAspect="1" noChangeArrowheads="1"/>
          </p:cNvPicPr>
          <p:nvPr/>
        </p:nvPicPr>
        <p:blipFill>
          <a:blip r:embed="rId5" cstate="email"/>
          <a:srcRect/>
          <a:stretch>
            <a:fillRect/>
          </a:stretch>
        </p:blipFill>
        <p:spPr bwMode="auto">
          <a:xfrm>
            <a:off x="2494105" y="609601"/>
            <a:ext cx="401497" cy="274320"/>
          </a:xfrm>
          <a:prstGeom prst="rect">
            <a:avLst/>
          </a:prstGeom>
          <a:noFill/>
        </p:spPr>
      </p:pic>
      <p:pic>
        <p:nvPicPr>
          <p:cNvPr id="30" name="Picture 165" descr="MCj02900610000[1]"/>
          <p:cNvPicPr>
            <a:picLocks noChangeAspect="1" noChangeArrowheads="1"/>
          </p:cNvPicPr>
          <p:nvPr/>
        </p:nvPicPr>
        <p:blipFill>
          <a:blip r:embed="rId5" cstate="email"/>
          <a:srcRect/>
          <a:stretch>
            <a:fillRect/>
          </a:stretch>
        </p:blipFill>
        <p:spPr bwMode="auto">
          <a:xfrm>
            <a:off x="2494105" y="3276601"/>
            <a:ext cx="401497" cy="274320"/>
          </a:xfrm>
          <a:prstGeom prst="rect">
            <a:avLst/>
          </a:prstGeom>
          <a:noFill/>
        </p:spPr>
      </p:pic>
      <p:pic>
        <p:nvPicPr>
          <p:cNvPr id="31" name="Picture 166" descr="MCj02900610000[1]"/>
          <p:cNvPicPr>
            <a:picLocks noChangeAspect="1" noChangeArrowheads="1"/>
          </p:cNvPicPr>
          <p:nvPr/>
        </p:nvPicPr>
        <p:blipFill>
          <a:blip r:embed="rId5" cstate="email"/>
          <a:srcRect/>
          <a:stretch>
            <a:fillRect/>
          </a:stretch>
        </p:blipFill>
        <p:spPr bwMode="auto">
          <a:xfrm>
            <a:off x="2494105" y="1600201"/>
            <a:ext cx="401497" cy="274320"/>
          </a:xfrm>
          <a:prstGeom prst="rect">
            <a:avLst/>
          </a:prstGeom>
          <a:noFill/>
        </p:spPr>
      </p:pic>
      <p:pic>
        <p:nvPicPr>
          <p:cNvPr id="36" name="Picture 171" descr="MCj04316150000[1]"/>
          <p:cNvPicPr>
            <a:picLocks noChangeAspect="1" noChangeArrowheads="1"/>
          </p:cNvPicPr>
          <p:nvPr/>
        </p:nvPicPr>
        <p:blipFill>
          <a:blip r:embed="rId3" cstate="email"/>
          <a:srcRect/>
          <a:stretch>
            <a:fillRect/>
          </a:stretch>
        </p:blipFill>
        <p:spPr bwMode="auto">
          <a:xfrm>
            <a:off x="5562601" y="548643"/>
            <a:ext cx="365760" cy="365760"/>
          </a:xfrm>
          <a:prstGeom prst="rect">
            <a:avLst/>
          </a:prstGeom>
          <a:noFill/>
        </p:spPr>
      </p:pic>
      <p:pic>
        <p:nvPicPr>
          <p:cNvPr id="37" name="Picture 172" descr="MCj04316150000[1]"/>
          <p:cNvPicPr>
            <a:picLocks noChangeAspect="1" noChangeArrowheads="1"/>
          </p:cNvPicPr>
          <p:nvPr/>
        </p:nvPicPr>
        <p:blipFill>
          <a:blip r:embed="rId3" cstate="email"/>
          <a:srcRect/>
          <a:stretch>
            <a:fillRect/>
          </a:stretch>
        </p:blipFill>
        <p:spPr bwMode="auto">
          <a:xfrm>
            <a:off x="5562601" y="929640"/>
            <a:ext cx="365760" cy="365760"/>
          </a:xfrm>
          <a:prstGeom prst="rect">
            <a:avLst/>
          </a:prstGeom>
          <a:noFill/>
        </p:spPr>
      </p:pic>
      <p:pic>
        <p:nvPicPr>
          <p:cNvPr id="38" name="Picture 173" descr="MCAN02364_0000[1]"/>
          <p:cNvPicPr>
            <a:picLocks noChangeAspect="1" noChangeArrowheads="1"/>
          </p:cNvPicPr>
          <p:nvPr/>
        </p:nvPicPr>
        <p:blipFill>
          <a:blip r:embed="rId4" cstate="email"/>
          <a:srcRect/>
          <a:stretch>
            <a:fillRect/>
          </a:stretch>
        </p:blipFill>
        <p:spPr bwMode="auto">
          <a:xfrm>
            <a:off x="6204770" y="640081"/>
            <a:ext cx="424633" cy="274320"/>
          </a:xfrm>
          <a:prstGeom prst="rect">
            <a:avLst/>
          </a:prstGeom>
          <a:noFill/>
        </p:spPr>
      </p:pic>
      <p:pic>
        <p:nvPicPr>
          <p:cNvPr id="39" name="Picture 174" descr="MCAN02364_0000[1]"/>
          <p:cNvPicPr>
            <a:picLocks noChangeAspect="1" noChangeArrowheads="1"/>
          </p:cNvPicPr>
          <p:nvPr/>
        </p:nvPicPr>
        <p:blipFill>
          <a:blip r:embed="rId4" cstate="email"/>
          <a:srcRect/>
          <a:stretch>
            <a:fillRect/>
          </a:stretch>
        </p:blipFill>
        <p:spPr bwMode="auto">
          <a:xfrm>
            <a:off x="6204770" y="1021081"/>
            <a:ext cx="424633" cy="274320"/>
          </a:xfrm>
          <a:prstGeom prst="rect">
            <a:avLst/>
          </a:prstGeom>
          <a:noFill/>
        </p:spPr>
      </p:pic>
      <p:pic>
        <p:nvPicPr>
          <p:cNvPr id="40" name="Picture 175" descr="MCAN02364_0000[1]"/>
          <p:cNvPicPr>
            <a:picLocks noChangeAspect="1" noChangeArrowheads="1"/>
          </p:cNvPicPr>
          <p:nvPr/>
        </p:nvPicPr>
        <p:blipFill>
          <a:blip r:embed="rId4" cstate="email"/>
          <a:srcRect/>
          <a:stretch>
            <a:fillRect/>
          </a:stretch>
        </p:blipFill>
        <p:spPr bwMode="auto">
          <a:xfrm>
            <a:off x="6204770" y="1325881"/>
            <a:ext cx="424633" cy="274320"/>
          </a:xfrm>
          <a:prstGeom prst="rect">
            <a:avLst/>
          </a:prstGeom>
          <a:noFill/>
        </p:spPr>
      </p:pic>
      <p:pic>
        <p:nvPicPr>
          <p:cNvPr id="41" name="Picture 176" descr="MCAN02364_0000[1]"/>
          <p:cNvPicPr>
            <a:picLocks noChangeAspect="1" noChangeArrowheads="1"/>
          </p:cNvPicPr>
          <p:nvPr/>
        </p:nvPicPr>
        <p:blipFill>
          <a:blip r:embed="rId4" cstate="email"/>
          <a:srcRect/>
          <a:stretch>
            <a:fillRect/>
          </a:stretch>
        </p:blipFill>
        <p:spPr bwMode="auto">
          <a:xfrm>
            <a:off x="6204770" y="1676401"/>
            <a:ext cx="424633" cy="274320"/>
          </a:xfrm>
          <a:prstGeom prst="rect">
            <a:avLst/>
          </a:prstGeom>
          <a:noFill/>
        </p:spPr>
      </p:pic>
      <p:pic>
        <p:nvPicPr>
          <p:cNvPr id="42" name="Picture 177" descr="MCAN02364_0000[1]"/>
          <p:cNvPicPr>
            <a:picLocks noChangeAspect="1" noChangeArrowheads="1"/>
          </p:cNvPicPr>
          <p:nvPr/>
        </p:nvPicPr>
        <p:blipFill>
          <a:blip r:embed="rId4" cstate="email"/>
          <a:srcRect/>
          <a:stretch>
            <a:fillRect/>
          </a:stretch>
        </p:blipFill>
        <p:spPr bwMode="auto">
          <a:xfrm>
            <a:off x="6204770" y="1981191"/>
            <a:ext cx="424633" cy="274320"/>
          </a:xfrm>
          <a:prstGeom prst="rect">
            <a:avLst/>
          </a:prstGeom>
          <a:noFill/>
        </p:spPr>
      </p:pic>
      <p:pic>
        <p:nvPicPr>
          <p:cNvPr id="43" name="Picture 178" descr="MCAN02364_0000[1]"/>
          <p:cNvPicPr>
            <a:picLocks noChangeAspect="1" noChangeArrowheads="1"/>
          </p:cNvPicPr>
          <p:nvPr/>
        </p:nvPicPr>
        <p:blipFill>
          <a:blip r:embed="rId4" cstate="email"/>
          <a:srcRect/>
          <a:stretch>
            <a:fillRect/>
          </a:stretch>
        </p:blipFill>
        <p:spPr bwMode="auto">
          <a:xfrm>
            <a:off x="6204770" y="2362201"/>
            <a:ext cx="424633" cy="274320"/>
          </a:xfrm>
          <a:prstGeom prst="rect">
            <a:avLst/>
          </a:prstGeom>
          <a:noFill/>
        </p:spPr>
      </p:pic>
      <p:pic>
        <p:nvPicPr>
          <p:cNvPr id="44" name="Picture 179" descr="MCAN02364_0000[1]"/>
          <p:cNvPicPr>
            <a:picLocks noChangeAspect="1" noChangeArrowheads="1"/>
          </p:cNvPicPr>
          <p:nvPr/>
        </p:nvPicPr>
        <p:blipFill>
          <a:blip r:embed="rId4" cstate="email"/>
          <a:srcRect/>
          <a:stretch>
            <a:fillRect/>
          </a:stretch>
        </p:blipFill>
        <p:spPr bwMode="auto">
          <a:xfrm>
            <a:off x="6204770" y="2743201"/>
            <a:ext cx="424633" cy="274320"/>
          </a:xfrm>
          <a:prstGeom prst="rect">
            <a:avLst/>
          </a:prstGeom>
          <a:noFill/>
        </p:spPr>
      </p:pic>
      <p:pic>
        <p:nvPicPr>
          <p:cNvPr id="45" name="Picture 180" descr="MCAN02364_0000[1]"/>
          <p:cNvPicPr>
            <a:picLocks noChangeAspect="1" noChangeArrowheads="1"/>
          </p:cNvPicPr>
          <p:nvPr/>
        </p:nvPicPr>
        <p:blipFill>
          <a:blip r:embed="rId4" cstate="email"/>
          <a:srcRect/>
          <a:stretch>
            <a:fillRect/>
          </a:stretch>
        </p:blipFill>
        <p:spPr bwMode="auto">
          <a:xfrm>
            <a:off x="6204770" y="3124201"/>
            <a:ext cx="424633" cy="274320"/>
          </a:xfrm>
          <a:prstGeom prst="rect">
            <a:avLst/>
          </a:prstGeom>
          <a:noFill/>
        </p:spPr>
      </p:pic>
      <p:pic>
        <p:nvPicPr>
          <p:cNvPr id="46" name="Picture 181" descr="MCAN02364_0000[1]"/>
          <p:cNvPicPr>
            <a:picLocks noChangeAspect="1" noChangeArrowheads="1"/>
          </p:cNvPicPr>
          <p:nvPr/>
        </p:nvPicPr>
        <p:blipFill>
          <a:blip r:embed="rId4" cstate="email"/>
          <a:srcRect/>
          <a:stretch>
            <a:fillRect/>
          </a:stretch>
        </p:blipFill>
        <p:spPr bwMode="auto">
          <a:xfrm>
            <a:off x="6204770" y="3459481"/>
            <a:ext cx="424633" cy="274320"/>
          </a:xfrm>
          <a:prstGeom prst="rect">
            <a:avLst/>
          </a:prstGeom>
          <a:noFill/>
        </p:spPr>
      </p:pic>
      <p:pic>
        <p:nvPicPr>
          <p:cNvPr id="47" name="Picture 182" descr="MCj02900610000[1]"/>
          <p:cNvPicPr>
            <a:picLocks noChangeAspect="1" noChangeArrowheads="1"/>
          </p:cNvPicPr>
          <p:nvPr/>
        </p:nvPicPr>
        <p:blipFill>
          <a:blip r:embed="rId5" cstate="email"/>
          <a:srcRect/>
          <a:stretch>
            <a:fillRect/>
          </a:stretch>
        </p:blipFill>
        <p:spPr bwMode="auto">
          <a:xfrm>
            <a:off x="2494105" y="1981196"/>
            <a:ext cx="401497" cy="274320"/>
          </a:xfrm>
          <a:prstGeom prst="rect">
            <a:avLst/>
          </a:prstGeom>
          <a:noFill/>
        </p:spPr>
      </p:pic>
      <p:pic>
        <p:nvPicPr>
          <p:cNvPr id="48" name="Picture 183" descr="MCj02900610000[1]"/>
          <p:cNvPicPr>
            <a:picLocks noChangeAspect="1" noChangeArrowheads="1"/>
          </p:cNvPicPr>
          <p:nvPr/>
        </p:nvPicPr>
        <p:blipFill>
          <a:blip r:embed="rId5" cstate="email"/>
          <a:srcRect/>
          <a:stretch>
            <a:fillRect/>
          </a:stretch>
        </p:blipFill>
        <p:spPr bwMode="auto">
          <a:xfrm>
            <a:off x="6937379" y="609601"/>
            <a:ext cx="401495" cy="274320"/>
          </a:xfrm>
          <a:prstGeom prst="rect">
            <a:avLst/>
          </a:prstGeom>
          <a:noFill/>
        </p:spPr>
      </p:pic>
      <p:pic>
        <p:nvPicPr>
          <p:cNvPr id="52" name="Picture 269" descr="MCj02900610000[1]"/>
          <p:cNvPicPr>
            <a:picLocks noChangeAspect="1" noChangeArrowheads="1"/>
          </p:cNvPicPr>
          <p:nvPr/>
        </p:nvPicPr>
        <p:blipFill>
          <a:blip r:embed="rId5" cstate="email"/>
          <a:srcRect/>
          <a:stretch>
            <a:fillRect/>
          </a:stretch>
        </p:blipFill>
        <p:spPr bwMode="auto">
          <a:xfrm>
            <a:off x="2494110" y="1000172"/>
            <a:ext cx="401495" cy="274320"/>
          </a:xfrm>
          <a:prstGeom prst="rect">
            <a:avLst/>
          </a:prstGeom>
          <a:noFill/>
        </p:spPr>
      </p:pic>
      <p:sp>
        <p:nvSpPr>
          <p:cNvPr id="50" name="Rectangle 2"/>
          <p:cNvSpPr>
            <a:spLocks noChangeArrowheads="1"/>
          </p:cNvSpPr>
          <p:nvPr/>
        </p:nvSpPr>
        <p:spPr bwMode="auto">
          <a:xfrm>
            <a:off x="4572000" y="4735737"/>
            <a:ext cx="9067801" cy="545175"/>
          </a:xfrm>
          <a:prstGeom prst="rect">
            <a:avLst/>
          </a:prstGeom>
          <a:noFill/>
          <a:ln w="9525">
            <a:noFill/>
            <a:miter lim="800000"/>
            <a:headEnd/>
            <a:tailEnd/>
          </a:ln>
          <a:effectLst/>
        </p:spPr>
        <p:txBody>
          <a:bodyPr lIns="0" tIns="0" rIns="0" bIns="0" anchor="ctr"/>
          <a:lstStyle/>
          <a:p>
            <a:pPr defTabSz="471452">
              <a:buClr>
                <a:srgbClr val="FFFFFF"/>
              </a:buClr>
              <a:buSzPct val="90000"/>
            </a:pPr>
            <a:r>
              <a:rPr lang="it-IT" sz="2400" b="1" dirty="0">
                <a:solidFill>
                  <a:srgbClr val="0070C0"/>
                </a:solidFill>
                <a:latin typeface="+mj-lt"/>
                <a:ea typeface="+mj-ea"/>
                <a:cs typeface="Arial"/>
              </a:rPr>
              <a:t>Influenza A HA and NA Subtypes</a:t>
            </a:r>
          </a:p>
        </p:txBody>
      </p:sp>
      <p:pic>
        <p:nvPicPr>
          <p:cNvPr id="53" name="Picture 146" descr="MCj04316150000[1]"/>
          <p:cNvPicPr>
            <a:picLocks noChangeAspect="1" noChangeArrowheads="1"/>
          </p:cNvPicPr>
          <p:nvPr/>
        </p:nvPicPr>
        <p:blipFill>
          <a:blip r:embed="rId3" cstate="email"/>
          <a:srcRect/>
          <a:stretch>
            <a:fillRect/>
          </a:stretch>
        </p:blipFill>
        <p:spPr bwMode="auto">
          <a:xfrm>
            <a:off x="1219200" y="3581400"/>
            <a:ext cx="365760" cy="365760"/>
          </a:xfrm>
          <a:prstGeom prst="rect">
            <a:avLst/>
          </a:prstGeom>
          <a:noFill/>
        </p:spPr>
      </p:pic>
      <p:pic>
        <p:nvPicPr>
          <p:cNvPr id="56" name="Picture 144" descr="MCj04316150000[1]"/>
          <p:cNvPicPr>
            <a:picLocks noChangeAspect="1" noChangeArrowheads="1"/>
          </p:cNvPicPr>
          <p:nvPr/>
        </p:nvPicPr>
        <p:blipFill>
          <a:blip r:embed="rId3" cstate="email"/>
          <a:srcRect/>
          <a:stretch>
            <a:fillRect/>
          </a:stretch>
        </p:blipFill>
        <p:spPr bwMode="auto">
          <a:xfrm>
            <a:off x="1219200" y="2225041"/>
            <a:ext cx="365760" cy="365760"/>
          </a:xfrm>
          <a:prstGeom prst="rect">
            <a:avLst/>
          </a:prstGeom>
          <a:noFill/>
        </p:spPr>
      </p:pic>
      <p:pic>
        <p:nvPicPr>
          <p:cNvPr id="57" name="Picture 146" descr="MCj04316150000[1]"/>
          <p:cNvPicPr>
            <a:picLocks noChangeAspect="1" noChangeArrowheads="1"/>
          </p:cNvPicPr>
          <p:nvPr/>
        </p:nvPicPr>
        <p:blipFill>
          <a:blip r:embed="rId3" cstate="email"/>
          <a:srcRect/>
          <a:stretch>
            <a:fillRect/>
          </a:stretch>
        </p:blipFill>
        <p:spPr bwMode="auto">
          <a:xfrm>
            <a:off x="5577840" y="2667000"/>
            <a:ext cx="365760" cy="365760"/>
          </a:xfrm>
          <a:prstGeom prst="rect">
            <a:avLst/>
          </a:prstGeom>
          <a:noFill/>
        </p:spPr>
      </p:pic>
      <p:pic>
        <p:nvPicPr>
          <p:cNvPr id="58" name="Picture 146" descr="MCj04316150000[1]"/>
          <p:cNvPicPr>
            <a:picLocks noChangeAspect="1" noChangeArrowheads="1"/>
          </p:cNvPicPr>
          <p:nvPr/>
        </p:nvPicPr>
        <p:blipFill>
          <a:blip r:embed="rId3" cstate="email"/>
          <a:srcRect/>
          <a:stretch>
            <a:fillRect/>
          </a:stretch>
        </p:blipFill>
        <p:spPr bwMode="auto">
          <a:xfrm>
            <a:off x="5561455" y="3373228"/>
            <a:ext cx="365760" cy="365760"/>
          </a:xfrm>
          <a:prstGeom prst="rect">
            <a:avLst/>
          </a:prstGeom>
          <a:noFill/>
        </p:spPr>
      </p:pic>
      <p:pic>
        <p:nvPicPr>
          <p:cNvPr id="59" name="Picture 146" descr="MCj04316150000[1]"/>
          <p:cNvPicPr>
            <a:picLocks noChangeAspect="1" noChangeArrowheads="1"/>
          </p:cNvPicPr>
          <p:nvPr/>
        </p:nvPicPr>
        <p:blipFill>
          <a:blip r:embed="rId3" cstate="email"/>
          <a:srcRect/>
          <a:stretch>
            <a:fillRect/>
          </a:stretch>
        </p:blipFill>
        <p:spPr bwMode="auto">
          <a:xfrm>
            <a:off x="5561455" y="2312408"/>
            <a:ext cx="365760" cy="365760"/>
          </a:xfrm>
          <a:prstGeom prst="rect">
            <a:avLst/>
          </a:prstGeom>
          <a:noFill/>
        </p:spPr>
      </p:pic>
      <p:pic>
        <p:nvPicPr>
          <p:cNvPr id="60" name="Picture 146" descr="MCj04316150000[1]"/>
          <p:cNvPicPr>
            <a:picLocks noChangeAspect="1" noChangeArrowheads="1"/>
          </p:cNvPicPr>
          <p:nvPr/>
        </p:nvPicPr>
        <p:blipFill>
          <a:blip r:embed="rId3" cstate="email"/>
          <a:srcRect/>
          <a:stretch>
            <a:fillRect/>
          </a:stretch>
        </p:blipFill>
        <p:spPr bwMode="auto">
          <a:xfrm>
            <a:off x="5555143" y="1289816"/>
            <a:ext cx="365760" cy="365760"/>
          </a:xfrm>
          <a:prstGeom prst="rect">
            <a:avLst/>
          </a:prstGeom>
          <a:noFill/>
        </p:spPr>
      </p:pic>
      <p:pic>
        <p:nvPicPr>
          <p:cNvPr id="61" name="Picture 146" descr="MCj04316150000[1]"/>
          <p:cNvPicPr>
            <a:picLocks noChangeAspect="1" noChangeArrowheads="1"/>
          </p:cNvPicPr>
          <p:nvPr/>
        </p:nvPicPr>
        <p:blipFill>
          <a:blip r:embed="rId3" cstate="email"/>
          <a:srcRect/>
          <a:stretch>
            <a:fillRect/>
          </a:stretch>
        </p:blipFill>
        <p:spPr bwMode="auto">
          <a:xfrm>
            <a:off x="5571529" y="3037951"/>
            <a:ext cx="365760" cy="365760"/>
          </a:xfrm>
          <a:prstGeom prst="rect">
            <a:avLst/>
          </a:prstGeom>
          <a:noFill/>
        </p:spPr>
      </p:pic>
      <p:pic>
        <p:nvPicPr>
          <p:cNvPr id="3" name="Picture 2"/>
          <p:cNvPicPr>
            <a:picLocks noChangeAspect="1"/>
          </p:cNvPicPr>
          <p:nvPr/>
        </p:nvPicPr>
        <p:blipFill>
          <a:blip r:embed="rId6" cstate="hq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3253397" y="1325161"/>
            <a:ext cx="287668" cy="230777"/>
          </a:xfrm>
          <a:prstGeom prst="rect">
            <a:avLst/>
          </a:prstGeom>
          <a:noFill/>
        </p:spPr>
      </p:pic>
      <p:pic>
        <p:nvPicPr>
          <p:cNvPr id="62" name="Picture 6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53397" y="2629269"/>
            <a:ext cx="287668" cy="230777"/>
          </a:xfrm>
          <a:prstGeom prst="rect">
            <a:avLst/>
          </a:prstGeom>
        </p:spPr>
      </p:pic>
      <p:pic>
        <p:nvPicPr>
          <p:cNvPr id="63" name="Picture 6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51206" y="2688778"/>
            <a:ext cx="287668" cy="230777"/>
          </a:xfrm>
          <a:prstGeom prst="rect">
            <a:avLst/>
          </a:prstGeom>
        </p:spPr>
      </p:pic>
      <p:pic>
        <p:nvPicPr>
          <p:cNvPr id="64" name="Picture 6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51653" y="3055988"/>
            <a:ext cx="287668" cy="230777"/>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6260" y="1622227"/>
            <a:ext cx="339297" cy="291796"/>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1181" y="2590807"/>
            <a:ext cx="339297" cy="291796"/>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672" y="2688779"/>
            <a:ext cx="339297" cy="291796"/>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565486" y="2622400"/>
            <a:ext cx="275492" cy="228601"/>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788670" y="1005841"/>
            <a:ext cx="275492" cy="228601"/>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0250" y="1289822"/>
            <a:ext cx="276159" cy="277391"/>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1999" y="3055987"/>
            <a:ext cx="276159" cy="277391"/>
          </a:xfrm>
          <a:prstGeom prst="rect">
            <a:avLst/>
          </a:prstGeom>
        </p:spPr>
      </p:pic>
      <p:pic>
        <p:nvPicPr>
          <p:cNvPr id="69" name="Picture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5878" y="957055"/>
            <a:ext cx="276159" cy="27739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0433" y="5895030"/>
            <a:ext cx="588847" cy="260351"/>
          </a:xfrm>
          <a:prstGeom prst="rect">
            <a:avLst/>
          </a:prstGeom>
        </p:spPr>
      </p:pic>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0430" y="6245210"/>
            <a:ext cx="588847" cy="260351"/>
          </a:xfrm>
          <a:prstGeom prst="rect">
            <a:avLst/>
          </a:prstGeom>
        </p:spPr>
      </p:pic>
      <p:pic>
        <p:nvPicPr>
          <p:cNvPr id="72" name="Picture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6961" y="3746375"/>
            <a:ext cx="588847" cy="260351"/>
          </a:xfrm>
          <a:prstGeom prst="rect">
            <a:avLst/>
          </a:prstGeom>
        </p:spPr>
      </p:pic>
      <p:pic>
        <p:nvPicPr>
          <p:cNvPr id="73" name="Picture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5795" y="4087581"/>
            <a:ext cx="588847" cy="260351"/>
          </a:xfrm>
          <a:prstGeom prst="rect">
            <a:avLst/>
          </a:prstGeom>
        </p:spPr>
      </p:pic>
      <p:pic>
        <p:nvPicPr>
          <p:cNvPr id="29" name="Picture 164" descr="MCj02900610000[1]"/>
          <p:cNvPicPr>
            <a:picLocks noChangeAspect="1" noChangeArrowheads="1"/>
          </p:cNvPicPr>
          <p:nvPr/>
        </p:nvPicPr>
        <p:blipFill>
          <a:blip r:embed="rId5" cstate="email"/>
          <a:srcRect/>
          <a:stretch>
            <a:fillRect/>
          </a:stretch>
        </p:blipFill>
        <p:spPr bwMode="auto">
          <a:xfrm>
            <a:off x="2494105" y="1325881"/>
            <a:ext cx="401497" cy="274320"/>
          </a:xfrm>
          <a:prstGeom prst="rect">
            <a:avLst/>
          </a:prstGeom>
          <a:noFill/>
        </p:spPr>
      </p:pic>
      <p:pic>
        <p:nvPicPr>
          <p:cNvPr id="49" name="Picture 184" descr="MCj02900610000[1]"/>
          <p:cNvPicPr>
            <a:picLocks noChangeAspect="1" noChangeArrowheads="1"/>
          </p:cNvPicPr>
          <p:nvPr/>
        </p:nvPicPr>
        <p:blipFill>
          <a:blip r:embed="rId5" cstate="email"/>
          <a:srcRect/>
          <a:stretch>
            <a:fillRect/>
          </a:stretch>
        </p:blipFill>
        <p:spPr bwMode="auto">
          <a:xfrm>
            <a:off x="6937381" y="990601"/>
            <a:ext cx="401495" cy="274320"/>
          </a:xfrm>
          <a:prstGeom prst="rect">
            <a:avLst/>
          </a:prstGeom>
          <a:noFill/>
        </p:spPr>
      </p:pic>
      <p:sp>
        <p:nvSpPr>
          <p:cNvPr id="2" name="Rectangle 1"/>
          <p:cNvSpPr/>
          <p:nvPr/>
        </p:nvSpPr>
        <p:spPr>
          <a:xfrm>
            <a:off x="4131086" y="6477376"/>
            <a:ext cx="4572000" cy="307777"/>
          </a:xfrm>
          <a:prstGeom prst="rect">
            <a:avLst/>
          </a:prstGeom>
        </p:spPr>
        <p:txBody>
          <a:bodyPr>
            <a:spAutoFit/>
          </a:bodyPr>
          <a:lstStyle/>
          <a:p>
            <a:r>
              <a:rPr lang="en-US" sz="1400" dirty="0"/>
              <a:t>https://www.cdc.gov/flu/about/viruses/transmission.htm</a:t>
            </a:r>
          </a:p>
        </p:txBody>
      </p:sp>
    </p:spTree>
    <p:extLst>
      <p:ext uri="{BB962C8B-B14F-4D97-AF65-F5344CB8AC3E}">
        <p14:creationId xmlns:p14="http://schemas.microsoft.com/office/powerpoint/2010/main" val="1276850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116006" y="382137"/>
            <a:ext cx="9144000" cy="50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71488">
              <a:defRPr sz="2400">
                <a:solidFill>
                  <a:schemeClr val="tx1"/>
                </a:solidFill>
                <a:latin typeface="Times New Roman" panose="02020603050405020304" pitchFamily="18" charset="0"/>
              </a:defRPr>
            </a:lvl1pPr>
            <a:lvl2pPr marL="742950" indent="-285750" defTabSz="471488">
              <a:defRPr sz="2400">
                <a:solidFill>
                  <a:schemeClr val="tx1"/>
                </a:solidFill>
                <a:latin typeface="Times New Roman" panose="02020603050405020304" pitchFamily="18" charset="0"/>
              </a:defRPr>
            </a:lvl2pPr>
            <a:lvl3pPr marL="1143000" indent="-228600" defTabSz="471488">
              <a:defRPr sz="2400">
                <a:solidFill>
                  <a:schemeClr val="tx1"/>
                </a:solidFill>
                <a:latin typeface="Times New Roman" panose="02020603050405020304" pitchFamily="18" charset="0"/>
              </a:defRPr>
            </a:lvl3pPr>
            <a:lvl4pPr marL="1600200" indent="-228600" defTabSz="471488">
              <a:defRPr sz="2400">
                <a:solidFill>
                  <a:schemeClr val="tx1"/>
                </a:solidFill>
                <a:latin typeface="Times New Roman" panose="02020603050405020304" pitchFamily="18" charset="0"/>
              </a:defRPr>
            </a:lvl4pPr>
            <a:lvl5pPr marL="2057400" indent="-228600" defTabSz="471488">
              <a:defRPr sz="2400">
                <a:solidFill>
                  <a:schemeClr val="tx1"/>
                </a:solidFill>
                <a:latin typeface="Times New Roman" panose="02020603050405020304" pitchFamily="18" charset="0"/>
              </a:defRPr>
            </a:lvl5pPr>
            <a:lvl6pPr marL="2514600" indent="-228600" defTabSz="471488" fontAlgn="base">
              <a:spcBef>
                <a:spcPct val="0"/>
              </a:spcBef>
              <a:spcAft>
                <a:spcPct val="0"/>
              </a:spcAft>
              <a:defRPr sz="2400">
                <a:solidFill>
                  <a:schemeClr val="tx1"/>
                </a:solidFill>
                <a:latin typeface="Times New Roman" panose="02020603050405020304" pitchFamily="18" charset="0"/>
              </a:defRPr>
            </a:lvl6pPr>
            <a:lvl7pPr marL="2971800" indent="-228600" defTabSz="471488" fontAlgn="base">
              <a:spcBef>
                <a:spcPct val="0"/>
              </a:spcBef>
              <a:spcAft>
                <a:spcPct val="0"/>
              </a:spcAft>
              <a:defRPr sz="2400">
                <a:solidFill>
                  <a:schemeClr val="tx1"/>
                </a:solidFill>
                <a:latin typeface="Times New Roman" panose="02020603050405020304" pitchFamily="18" charset="0"/>
              </a:defRPr>
            </a:lvl7pPr>
            <a:lvl8pPr marL="3429000" indent="-228600" defTabSz="471488" fontAlgn="base">
              <a:spcBef>
                <a:spcPct val="0"/>
              </a:spcBef>
              <a:spcAft>
                <a:spcPct val="0"/>
              </a:spcAft>
              <a:defRPr sz="2400">
                <a:solidFill>
                  <a:schemeClr val="tx1"/>
                </a:solidFill>
                <a:latin typeface="Times New Roman" panose="02020603050405020304" pitchFamily="18" charset="0"/>
              </a:defRPr>
            </a:lvl8pPr>
            <a:lvl9pPr marL="3886200" indent="-228600" defTabSz="471488" fontAlgn="base">
              <a:spcBef>
                <a:spcPct val="0"/>
              </a:spcBef>
              <a:spcAft>
                <a:spcPct val="0"/>
              </a:spcAft>
              <a:defRPr sz="2400">
                <a:solidFill>
                  <a:schemeClr val="tx1"/>
                </a:solidFill>
                <a:latin typeface="Times New Roman" panose="02020603050405020304" pitchFamily="18" charset="0"/>
              </a:defRPr>
            </a:lvl9pPr>
          </a:lstStyle>
          <a:p>
            <a:pPr>
              <a:buClr>
                <a:srgbClr val="FFFFFF"/>
              </a:buClr>
              <a:buSzPct val="90000"/>
              <a:buFont typeface="Monotype Sorts"/>
              <a:buNone/>
            </a:pPr>
            <a:r>
              <a:rPr lang="en-US" altLang="en-US" b="1" dirty="0">
                <a:solidFill>
                  <a:srgbClr val="0070C0"/>
                </a:solidFill>
                <a:latin typeface="+mj-lt"/>
                <a:ea typeface="+mj-ea"/>
                <a:cs typeface="Arial"/>
              </a:rPr>
              <a:t>Why is Influenza a Major Public Health Problem?</a:t>
            </a:r>
          </a:p>
        </p:txBody>
      </p:sp>
      <p:sp>
        <p:nvSpPr>
          <p:cNvPr id="658435" name="Text Box 3"/>
          <p:cNvSpPr txBox="1">
            <a:spLocks noChangeArrowheads="1"/>
          </p:cNvSpPr>
          <p:nvPr/>
        </p:nvSpPr>
        <p:spPr bwMode="auto">
          <a:xfrm>
            <a:off x="395785" y="1262477"/>
            <a:ext cx="8245736"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14313" indent="-214313" defTabSz="471488">
              <a:defRPr sz="2400">
                <a:solidFill>
                  <a:schemeClr val="tx1"/>
                </a:solidFill>
                <a:latin typeface="Times New Roman" panose="02020603050405020304" pitchFamily="18" charset="0"/>
              </a:defRPr>
            </a:lvl1pPr>
            <a:lvl2pPr marL="693738" indent="-236538" defTabSz="471488">
              <a:defRPr sz="2400">
                <a:solidFill>
                  <a:schemeClr val="tx1"/>
                </a:solidFill>
                <a:latin typeface="Times New Roman" panose="02020603050405020304" pitchFamily="18" charset="0"/>
              </a:defRPr>
            </a:lvl2pPr>
            <a:lvl3pPr marL="1136650" indent="-222250" defTabSz="471488">
              <a:defRPr sz="2400">
                <a:solidFill>
                  <a:schemeClr val="tx1"/>
                </a:solidFill>
                <a:latin typeface="Times New Roman" panose="02020603050405020304" pitchFamily="18" charset="0"/>
              </a:defRPr>
            </a:lvl3pPr>
            <a:lvl4pPr marL="1579563" indent="-207963" defTabSz="471488">
              <a:defRPr sz="2400">
                <a:solidFill>
                  <a:schemeClr val="tx1"/>
                </a:solidFill>
                <a:latin typeface="Times New Roman" panose="02020603050405020304" pitchFamily="18" charset="0"/>
              </a:defRPr>
            </a:lvl4pPr>
            <a:lvl5pPr defTabSz="471488">
              <a:defRPr sz="2400">
                <a:solidFill>
                  <a:schemeClr val="tx1"/>
                </a:solidFill>
                <a:latin typeface="Times New Roman" panose="02020603050405020304" pitchFamily="18" charset="0"/>
              </a:defRPr>
            </a:lvl5pPr>
            <a:lvl6pPr defTabSz="471488" fontAlgn="base">
              <a:spcBef>
                <a:spcPct val="0"/>
              </a:spcBef>
              <a:spcAft>
                <a:spcPct val="0"/>
              </a:spcAft>
              <a:defRPr sz="2400">
                <a:solidFill>
                  <a:schemeClr val="tx1"/>
                </a:solidFill>
                <a:latin typeface="Times New Roman" panose="02020603050405020304" pitchFamily="18" charset="0"/>
              </a:defRPr>
            </a:lvl6pPr>
            <a:lvl7pPr defTabSz="471488" fontAlgn="base">
              <a:spcBef>
                <a:spcPct val="0"/>
              </a:spcBef>
              <a:spcAft>
                <a:spcPct val="0"/>
              </a:spcAft>
              <a:defRPr sz="2400">
                <a:solidFill>
                  <a:schemeClr val="tx1"/>
                </a:solidFill>
                <a:latin typeface="Times New Roman" panose="02020603050405020304" pitchFamily="18" charset="0"/>
              </a:defRPr>
            </a:lvl7pPr>
            <a:lvl8pPr defTabSz="471488" fontAlgn="base">
              <a:spcBef>
                <a:spcPct val="0"/>
              </a:spcBef>
              <a:spcAft>
                <a:spcPct val="0"/>
              </a:spcAft>
              <a:defRPr sz="2400">
                <a:solidFill>
                  <a:schemeClr val="tx1"/>
                </a:solidFill>
                <a:latin typeface="Times New Roman" panose="02020603050405020304" pitchFamily="18" charset="0"/>
              </a:defRPr>
            </a:lvl8pPr>
            <a:lvl9pPr defTabSz="471488" fontAlgn="base">
              <a:spcBef>
                <a:spcPct val="0"/>
              </a:spcBef>
              <a:spcAft>
                <a:spcPct val="0"/>
              </a:spcAft>
              <a:defRPr sz="2400">
                <a:solidFill>
                  <a:schemeClr val="tx1"/>
                </a:solidFill>
                <a:latin typeface="Times New Roman" panose="02020603050405020304" pitchFamily="18" charset="0"/>
              </a:defRPr>
            </a:lvl9pPr>
          </a:lstStyle>
          <a:p>
            <a:endParaRPr lang="en-US" sz="2000" dirty="0">
              <a:solidFill>
                <a:srgbClr val="000000"/>
              </a:solidFill>
              <a:latin typeface="Arial" panose="020B0604020202020204" pitchFamily="34" charset="0"/>
            </a:endParaRPr>
          </a:p>
          <a:p>
            <a:pPr marL="0" indent="0"/>
            <a:r>
              <a:rPr lang="en-US" sz="2000" dirty="0">
                <a:latin typeface="Arial" panose="020B0604020202020204" pitchFamily="34" charset="0"/>
              </a:rPr>
              <a:t>Some people can develop severe complications of influenza virus infection </a:t>
            </a:r>
          </a:p>
          <a:p>
            <a:pPr marL="822325" lvl="1" indent="-342900">
              <a:buFont typeface="Arial" panose="020B0604020202020204" pitchFamily="34" charset="0"/>
              <a:buChar char="•"/>
            </a:pPr>
            <a:r>
              <a:rPr lang="en-US" sz="2000" dirty="0">
                <a:latin typeface="Arial" panose="020B0604020202020204" pitchFamily="34" charset="0"/>
              </a:rPr>
              <a:t>Exacerbation of chronic underlying medical conditions </a:t>
            </a:r>
            <a:r>
              <a:rPr lang="en-US" sz="2000" i="1" dirty="0">
                <a:latin typeface="Arial" panose="020B0604020202020204" pitchFamily="34" charset="0"/>
              </a:rPr>
              <a:t>(e.g., heart failure, lung disease, etc.) </a:t>
            </a:r>
            <a:endParaRPr lang="en-US" sz="2000" dirty="0">
              <a:latin typeface="Arial" panose="020B0604020202020204" pitchFamily="34" charset="0"/>
            </a:endParaRPr>
          </a:p>
          <a:p>
            <a:pPr marL="822325" lvl="1" indent="-342900">
              <a:buFont typeface="Arial" panose="020B0604020202020204" pitchFamily="34" charset="0"/>
              <a:buChar char="•"/>
            </a:pPr>
            <a:r>
              <a:rPr lang="en-US" sz="2000" dirty="0">
                <a:latin typeface="Arial" panose="020B0604020202020204" pitchFamily="34" charset="0"/>
              </a:rPr>
              <a:t>Viral and bacterial pneumonia </a:t>
            </a:r>
          </a:p>
          <a:p>
            <a:pPr marL="342900" indent="-342900">
              <a:buFont typeface="Arial" panose="020B0604020202020204" pitchFamily="34" charset="0"/>
              <a:buChar char="•"/>
            </a:pPr>
            <a:endParaRPr lang="en-US" sz="2000" dirty="0">
              <a:latin typeface="Arial" panose="020B0604020202020204" pitchFamily="34" charset="0"/>
            </a:endParaRPr>
          </a:p>
          <a:p>
            <a:pPr marL="0" indent="0"/>
            <a:r>
              <a:rPr lang="en-US" sz="2000" dirty="0">
                <a:latin typeface="Arial" panose="020B0604020202020204" pitchFamily="34" charset="0"/>
              </a:rPr>
              <a:t>Complications can result in hospitalization/death </a:t>
            </a:r>
          </a:p>
          <a:p>
            <a:pPr marL="342900" indent="-342900">
              <a:buFont typeface="Arial" panose="020B0604020202020204" pitchFamily="34" charset="0"/>
              <a:buChar char="•"/>
            </a:pPr>
            <a:endParaRPr lang="en-US" sz="2000" dirty="0">
              <a:latin typeface="Arial" panose="020B0604020202020204" pitchFamily="34" charset="0"/>
            </a:endParaRPr>
          </a:p>
          <a:p>
            <a:pPr marL="0" indent="0"/>
            <a:r>
              <a:rPr lang="en-US" sz="2000" dirty="0">
                <a:latin typeface="Arial" panose="020B0604020202020204" pitchFamily="34" charset="0"/>
              </a:rPr>
              <a:t>Substantial economic impact in humans</a:t>
            </a:r>
          </a:p>
          <a:p>
            <a:pPr marL="822325" lvl="1" indent="-342900">
              <a:buFont typeface="Arial" panose="020B0604020202020204" pitchFamily="34" charset="0"/>
              <a:buChar char="•"/>
            </a:pPr>
            <a:r>
              <a:rPr lang="en-US" sz="2000" dirty="0">
                <a:latin typeface="Arial" panose="020B0604020202020204" pitchFamily="34" charset="0"/>
              </a:rPr>
              <a:t>Lost work / school days </a:t>
            </a:r>
          </a:p>
          <a:p>
            <a:pPr marL="342900" indent="-342900">
              <a:buFont typeface="Arial" panose="020B0604020202020204" pitchFamily="34" charset="0"/>
              <a:buChar char="•"/>
            </a:pPr>
            <a:endParaRPr lang="en-US" sz="2000" dirty="0">
              <a:latin typeface="Arial" panose="020B0604020202020204" pitchFamily="34" charset="0"/>
            </a:endParaRPr>
          </a:p>
          <a:p>
            <a:pPr marL="0" indent="0"/>
            <a:r>
              <a:rPr lang="en-US" sz="2000" dirty="0">
                <a:latin typeface="Arial" panose="020B0604020202020204" pitchFamily="34" charset="0"/>
              </a:rPr>
              <a:t>Can overwhelm medical care systems during epidemics or pandemics</a:t>
            </a:r>
          </a:p>
          <a:p>
            <a:pPr marL="0" indent="0"/>
            <a:endParaRPr lang="en-US" sz="2000" dirty="0">
              <a:latin typeface="Arial" panose="020B0604020202020204" pitchFamily="34" charset="0"/>
            </a:endParaRPr>
          </a:p>
          <a:p>
            <a:pPr marL="0" indent="0"/>
            <a:r>
              <a:rPr lang="en-US" sz="2000" dirty="0">
                <a:latin typeface="Arial" panose="020B0604020202020204" pitchFamily="34" charset="0"/>
              </a:rPr>
              <a:t>Substantial economic impact in agricultural industry</a:t>
            </a:r>
          </a:p>
          <a:p>
            <a:pPr marL="800100" indent="-339725">
              <a:buFont typeface="Arial" panose="020B0604020202020204" pitchFamily="34" charset="0"/>
              <a:buChar char="•"/>
            </a:pPr>
            <a:r>
              <a:rPr lang="en-US" sz="2000" dirty="0">
                <a:latin typeface="Arial" panose="020B0604020202020204" pitchFamily="34" charset="0"/>
              </a:rPr>
              <a:t>Avian influenza outbreaks lead to huge economic losses, and pose a public health risk to humans</a:t>
            </a:r>
          </a:p>
        </p:txBody>
      </p:sp>
    </p:spTree>
    <p:extLst>
      <p:ext uri="{BB962C8B-B14F-4D97-AF65-F5344CB8AC3E}">
        <p14:creationId xmlns:p14="http://schemas.microsoft.com/office/powerpoint/2010/main" val="223711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158749" y="358420"/>
            <a:ext cx="9144000" cy="50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71488">
              <a:defRPr sz="2400">
                <a:solidFill>
                  <a:schemeClr val="tx1"/>
                </a:solidFill>
                <a:latin typeface="Times New Roman" panose="02020603050405020304" pitchFamily="18" charset="0"/>
              </a:defRPr>
            </a:lvl1pPr>
            <a:lvl2pPr marL="742950" indent="-285750" defTabSz="471488">
              <a:defRPr sz="2400">
                <a:solidFill>
                  <a:schemeClr val="tx1"/>
                </a:solidFill>
                <a:latin typeface="Times New Roman" panose="02020603050405020304" pitchFamily="18" charset="0"/>
              </a:defRPr>
            </a:lvl2pPr>
            <a:lvl3pPr marL="1143000" indent="-228600" defTabSz="471488">
              <a:defRPr sz="2400">
                <a:solidFill>
                  <a:schemeClr val="tx1"/>
                </a:solidFill>
                <a:latin typeface="Times New Roman" panose="02020603050405020304" pitchFamily="18" charset="0"/>
              </a:defRPr>
            </a:lvl3pPr>
            <a:lvl4pPr marL="1600200" indent="-228600" defTabSz="471488">
              <a:defRPr sz="2400">
                <a:solidFill>
                  <a:schemeClr val="tx1"/>
                </a:solidFill>
                <a:latin typeface="Times New Roman" panose="02020603050405020304" pitchFamily="18" charset="0"/>
              </a:defRPr>
            </a:lvl4pPr>
            <a:lvl5pPr marL="2057400" indent="-228600" defTabSz="471488">
              <a:defRPr sz="2400">
                <a:solidFill>
                  <a:schemeClr val="tx1"/>
                </a:solidFill>
                <a:latin typeface="Times New Roman" panose="02020603050405020304" pitchFamily="18" charset="0"/>
              </a:defRPr>
            </a:lvl5pPr>
            <a:lvl6pPr marL="2514600" indent="-228600" defTabSz="471488" fontAlgn="base">
              <a:spcBef>
                <a:spcPct val="0"/>
              </a:spcBef>
              <a:spcAft>
                <a:spcPct val="0"/>
              </a:spcAft>
              <a:defRPr sz="2400">
                <a:solidFill>
                  <a:schemeClr val="tx1"/>
                </a:solidFill>
                <a:latin typeface="Times New Roman" panose="02020603050405020304" pitchFamily="18" charset="0"/>
              </a:defRPr>
            </a:lvl6pPr>
            <a:lvl7pPr marL="2971800" indent="-228600" defTabSz="471488" fontAlgn="base">
              <a:spcBef>
                <a:spcPct val="0"/>
              </a:spcBef>
              <a:spcAft>
                <a:spcPct val="0"/>
              </a:spcAft>
              <a:defRPr sz="2400">
                <a:solidFill>
                  <a:schemeClr val="tx1"/>
                </a:solidFill>
                <a:latin typeface="Times New Roman" panose="02020603050405020304" pitchFamily="18" charset="0"/>
              </a:defRPr>
            </a:lvl7pPr>
            <a:lvl8pPr marL="3429000" indent="-228600" defTabSz="471488" fontAlgn="base">
              <a:spcBef>
                <a:spcPct val="0"/>
              </a:spcBef>
              <a:spcAft>
                <a:spcPct val="0"/>
              </a:spcAft>
              <a:defRPr sz="2400">
                <a:solidFill>
                  <a:schemeClr val="tx1"/>
                </a:solidFill>
                <a:latin typeface="Times New Roman" panose="02020603050405020304" pitchFamily="18" charset="0"/>
              </a:defRPr>
            </a:lvl8pPr>
            <a:lvl9pPr marL="3886200" indent="-228600" defTabSz="471488" fontAlgn="base">
              <a:spcBef>
                <a:spcPct val="0"/>
              </a:spcBef>
              <a:spcAft>
                <a:spcPct val="0"/>
              </a:spcAft>
              <a:defRPr sz="2400">
                <a:solidFill>
                  <a:schemeClr val="tx1"/>
                </a:solidFill>
                <a:latin typeface="Times New Roman" panose="02020603050405020304" pitchFamily="18" charset="0"/>
              </a:defRPr>
            </a:lvl9pPr>
          </a:lstStyle>
          <a:p>
            <a:pPr>
              <a:buClr>
                <a:srgbClr val="FFFFFF"/>
              </a:buClr>
              <a:buSzPct val="90000"/>
              <a:buFont typeface="Monotype Sorts"/>
              <a:buNone/>
            </a:pPr>
            <a:r>
              <a:rPr lang="en-US" altLang="en-US" b="1" dirty="0">
                <a:solidFill>
                  <a:srgbClr val="0070C0"/>
                </a:solidFill>
                <a:latin typeface="+mj-lt"/>
                <a:ea typeface="+mj-ea"/>
                <a:cs typeface="Arial"/>
              </a:rPr>
              <a:t>Influenza Viral Pathogenesis</a:t>
            </a:r>
          </a:p>
        </p:txBody>
      </p:sp>
      <p:sp>
        <p:nvSpPr>
          <p:cNvPr id="658435" name="Text Box 3"/>
          <p:cNvSpPr txBox="1">
            <a:spLocks noChangeArrowheads="1"/>
          </p:cNvSpPr>
          <p:nvPr/>
        </p:nvSpPr>
        <p:spPr bwMode="auto">
          <a:xfrm>
            <a:off x="457200" y="1267581"/>
            <a:ext cx="8245736"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14313" indent="-214313" defTabSz="471488">
              <a:defRPr sz="2400">
                <a:solidFill>
                  <a:schemeClr val="tx1"/>
                </a:solidFill>
                <a:latin typeface="Times New Roman" panose="02020603050405020304" pitchFamily="18" charset="0"/>
              </a:defRPr>
            </a:lvl1pPr>
            <a:lvl2pPr marL="693738" indent="-236538" defTabSz="471488">
              <a:defRPr sz="2400">
                <a:solidFill>
                  <a:schemeClr val="tx1"/>
                </a:solidFill>
                <a:latin typeface="Times New Roman" panose="02020603050405020304" pitchFamily="18" charset="0"/>
              </a:defRPr>
            </a:lvl2pPr>
            <a:lvl3pPr marL="1136650" indent="-222250" defTabSz="471488">
              <a:defRPr sz="2400">
                <a:solidFill>
                  <a:schemeClr val="tx1"/>
                </a:solidFill>
                <a:latin typeface="Times New Roman" panose="02020603050405020304" pitchFamily="18" charset="0"/>
              </a:defRPr>
            </a:lvl3pPr>
            <a:lvl4pPr marL="1579563" indent="-207963" defTabSz="471488">
              <a:defRPr sz="2400">
                <a:solidFill>
                  <a:schemeClr val="tx1"/>
                </a:solidFill>
                <a:latin typeface="Times New Roman" panose="02020603050405020304" pitchFamily="18" charset="0"/>
              </a:defRPr>
            </a:lvl4pPr>
            <a:lvl5pPr defTabSz="471488">
              <a:defRPr sz="2400">
                <a:solidFill>
                  <a:schemeClr val="tx1"/>
                </a:solidFill>
                <a:latin typeface="Times New Roman" panose="02020603050405020304" pitchFamily="18" charset="0"/>
              </a:defRPr>
            </a:lvl5pPr>
            <a:lvl6pPr defTabSz="471488" fontAlgn="base">
              <a:spcBef>
                <a:spcPct val="0"/>
              </a:spcBef>
              <a:spcAft>
                <a:spcPct val="0"/>
              </a:spcAft>
              <a:defRPr sz="2400">
                <a:solidFill>
                  <a:schemeClr val="tx1"/>
                </a:solidFill>
                <a:latin typeface="Times New Roman" panose="02020603050405020304" pitchFamily="18" charset="0"/>
              </a:defRPr>
            </a:lvl6pPr>
            <a:lvl7pPr defTabSz="471488" fontAlgn="base">
              <a:spcBef>
                <a:spcPct val="0"/>
              </a:spcBef>
              <a:spcAft>
                <a:spcPct val="0"/>
              </a:spcAft>
              <a:defRPr sz="2400">
                <a:solidFill>
                  <a:schemeClr val="tx1"/>
                </a:solidFill>
                <a:latin typeface="Times New Roman" panose="02020603050405020304" pitchFamily="18" charset="0"/>
              </a:defRPr>
            </a:lvl7pPr>
            <a:lvl8pPr defTabSz="471488" fontAlgn="base">
              <a:spcBef>
                <a:spcPct val="0"/>
              </a:spcBef>
              <a:spcAft>
                <a:spcPct val="0"/>
              </a:spcAft>
              <a:defRPr sz="2400">
                <a:solidFill>
                  <a:schemeClr val="tx1"/>
                </a:solidFill>
                <a:latin typeface="Times New Roman" panose="02020603050405020304" pitchFamily="18" charset="0"/>
              </a:defRPr>
            </a:lvl8pPr>
            <a:lvl9pPr defTabSz="471488" fontAlgn="base">
              <a:spcBef>
                <a:spcPct val="0"/>
              </a:spcBef>
              <a:spcAft>
                <a:spcPct val="0"/>
              </a:spcAft>
              <a:defRPr sz="2400">
                <a:solidFill>
                  <a:schemeClr val="tx1"/>
                </a:solidFill>
                <a:latin typeface="Times New Roman" panose="02020603050405020304" pitchFamily="18" charset="0"/>
              </a:defRPr>
            </a:lvl9pPr>
          </a:lstStyle>
          <a:p>
            <a:endParaRPr lang="en-US" sz="1100" dirty="0">
              <a:solidFill>
                <a:srgbClr val="000000"/>
              </a:solidFill>
              <a:latin typeface="Arial" panose="020B0604020202020204" pitchFamily="34" charset="0"/>
            </a:endParaRPr>
          </a:p>
          <a:p>
            <a:endParaRPr lang="en-US" sz="11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444794" y="968188"/>
            <a:ext cx="4540457" cy="5353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1"/>
          </p:nvPr>
        </p:nvSpPr>
        <p:spPr>
          <a:xfrm>
            <a:off x="158749" y="968188"/>
            <a:ext cx="4256367" cy="5809129"/>
          </a:xfrm>
        </p:spPr>
        <p:txBody>
          <a:bodyPr>
            <a:normAutofit fontScale="92500" lnSpcReduction="20000"/>
          </a:bodyPr>
          <a:lstStyle/>
          <a:p>
            <a:pPr marL="0" indent="0">
              <a:buNone/>
            </a:pPr>
            <a:r>
              <a:rPr lang="en-US" sz="2100" dirty="0"/>
              <a:t>Acute febrile respiratory infection characterized by</a:t>
            </a:r>
          </a:p>
          <a:p>
            <a:pPr marL="822325" lvl="1" indent="-342900">
              <a:buFont typeface="Arial" panose="020B0604020202020204" pitchFamily="34" charset="0"/>
              <a:buChar char="•"/>
            </a:pPr>
            <a:r>
              <a:rPr lang="en-US" sz="1900" dirty="0"/>
              <a:t>Abrupt onset fever, chills, muscle aches, headache, fatigue</a:t>
            </a:r>
          </a:p>
          <a:p>
            <a:pPr marL="822325" lvl="1" indent="-342900">
              <a:buFont typeface="Arial" panose="020B0604020202020204" pitchFamily="34" charset="0"/>
              <a:buChar char="•"/>
            </a:pPr>
            <a:r>
              <a:rPr lang="en-US" sz="1900" dirty="0"/>
              <a:t>Cough, pharyngitis, rhinitis</a:t>
            </a:r>
          </a:p>
          <a:p>
            <a:pPr marL="822325" lvl="1" indent="-342900">
              <a:buFont typeface="Arial" panose="020B0604020202020204" pitchFamily="34" charset="0"/>
              <a:buChar char="•"/>
            </a:pPr>
            <a:r>
              <a:rPr lang="en-US" sz="1900" dirty="0"/>
              <a:t>GI symptoms more common in children</a:t>
            </a:r>
          </a:p>
          <a:p>
            <a:pPr marL="822325" lvl="1" indent="-342900">
              <a:buFont typeface="Arial" panose="020B0604020202020204" pitchFamily="34" charset="0"/>
              <a:buChar char="•"/>
            </a:pPr>
            <a:r>
              <a:rPr lang="en-US" sz="1900" dirty="0"/>
              <a:t>Sepsis-like syndrome in infants</a:t>
            </a:r>
          </a:p>
          <a:p>
            <a:pPr marL="822325" lvl="1" indent="-342900">
              <a:buFont typeface="Arial" panose="020B0604020202020204" pitchFamily="34" charset="0"/>
              <a:buChar char="•"/>
            </a:pPr>
            <a:r>
              <a:rPr lang="en-US" sz="1900" dirty="0"/>
              <a:t>Elderly often without fever</a:t>
            </a:r>
          </a:p>
          <a:p>
            <a:pPr marL="822325" lvl="1" indent="-342900">
              <a:buFont typeface="Arial" panose="020B0604020202020204" pitchFamily="34" charset="0"/>
              <a:buChar char="•"/>
            </a:pPr>
            <a:endParaRPr lang="en-US" sz="1900" dirty="0"/>
          </a:p>
          <a:p>
            <a:pPr marL="0" indent="0">
              <a:buNone/>
            </a:pPr>
            <a:r>
              <a:rPr lang="en-US" sz="2100" dirty="0"/>
              <a:t>Pronounced early systemic symptoms caused by cytokine response</a:t>
            </a:r>
          </a:p>
          <a:p>
            <a:pPr>
              <a:buFont typeface="Arial" panose="020B0604020202020204" pitchFamily="34" charset="0"/>
              <a:buChar char="•"/>
            </a:pPr>
            <a:endParaRPr lang="en-US" sz="2100" dirty="0"/>
          </a:p>
          <a:p>
            <a:pPr marL="0" indent="0">
              <a:buNone/>
            </a:pPr>
            <a:r>
              <a:rPr lang="en-US" sz="2100" dirty="0"/>
              <a:t>Complications</a:t>
            </a:r>
          </a:p>
          <a:p>
            <a:pPr marL="822325" lvl="1" indent="-342900">
              <a:buFont typeface="Arial" panose="020B0604020202020204" pitchFamily="34" charset="0"/>
              <a:buChar char="•"/>
            </a:pPr>
            <a:r>
              <a:rPr lang="en-US" sz="1900" dirty="0"/>
              <a:t>Primary viral pneumonia</a:t>
            </a:r>
          </a:p>
          <a:p>
            <a:pPr marL="822325" lvl="1" indent="-342900">
              <a:buFont typeface="Arial" panose="020B0604020202020204" pitchFamily="34" charset="0"/>
              <a:buChar char="•"/>
            </a:pPr>
            <a:r>
              <a:rPr lang="en-US" sz="1900" dirty="0"/>
              <a:t>Secondary bacterial pneumonia</a:t>
            </a:r>
          </a:p>
          <a:p>
            <a:pPr marL="822325" lvl="1" indent="-342900">
              <a:buFont typeface="Arial" panose="020B0604020202020204" pitchFamily="34" charset="0"/>
              <a:buChar char="•"/>
            </a:pPr>
            <a:r>
              <a:rPr lang="en-US" sz="1900" dirty="0"/>
              <a:t>Worsening of underlying illness (e.g., asthma, congestive heart failure)</a:t>
            </a:r>
          </a:p>
          <a:p>
            <a:endParaRPr lang="en-US" dirty="0"/>
          </a:p>
        </p:txBody>
      </p:sp>
    </p:spTree>
    <p:extLst>
      <p:ext uri="{BB962C8B-B14F-4D97-AF65-F5344CB8AC3E}">
        <p14:creationId xmlns:p14="http://schemas.microsoft.com/office/powerpoint/2010/main" val="9344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0" y="476181"/>
            <a:ext cx="8543418" cy="567298"/>
          </a:xfrm>
        </p:spPr>
        <p:txBody>
          <a:bodyPr/>
          <a:lstStyle/>
          <a:p>
            <a:r>
              <a:rPr lang="en-US" dirty="0">
                <a:solidFill>
                  <a:srgbClr val="0070C0"/>
                </a:solidFill>
              </a:rPr>
              <a:t>Influenza Clinical Diagnosis</a:t>
            </a:r>
          </a:p>
        </p:txBody>
      </p:sp>
      <p:sp>
        <p:nvSpPr>
          <p:cNvPr id="3" name="Content Placeholder 2"/>
          <p:cNvSpPr>
            <a:spLocks noGrp="1"/>
          </p:cNvSpPr>
          <p:nvPr>
            <p:ph idx="1"/>
          </p:nvPr>
        </p:nvSpPr>
        <p:spPr>
          <a:xfrm>
            <a:off x="269954" y="1104397"/>
            <a:ext cx="8229600" cy="4525963"/>
          </a:xfrm>
        </p:spPr>
        <p:txBody>
          <a:bodyPr>
            <a:noAutofit/>
          </a:bodyPr>
          <a:lstStyle/>
          <a:p>
            <a:pPr marL="0" indent="0">
              <a:buNone/>
            </a:pPr>
            <a:r>
              <a:rPr lang="en-US" sz="2800" dirty="0"/>
              <a:t>Clinical diagnosis often non-specific</a:t>
            </a:r>
          </a:p>
          <a:p>
            <a:pPr lvl="1">
              <a:buFont typeface="Arial" panose="020B0604020202020204" pitchFamily="34" charset="0"/>
              <a:buChar char="•"/>
            </a:pPr>
            <a:r>
              <a:rPr lang="en-US" dirty="0"/>
              <a:t>Laboratory diagnosis important for assessing disease burden, infection control</a:t>
            </a:r>
          </a:p>
          <a:p>
            <a:pPr lvl="1">
              <a:buFont typeface="Arial" panose="020B0604020202020204" pitchFamily="34" charset="0"/>
              <a:buChar char="•"/>
            </a:pPr>
            <a:r>
              <a:rPr lang="en-US" dirty="0"/>
              <a:t>Even at peak influenza season in the United States about 30-40% of specimens tested for influenza are positive. This may be 10-20% in tropical areas where seasonality is less pronounced</a:t>
            </a:r>
          </a:p>
          <a:p>
            <a:pPr lvl="1">
              <a:buFont typeface="Arial" panose="020B0604020202020204" pitchFamily="34" charset="0"/>
              <a:buChar char="•"/>
            </a:pPr>
            <a:r>
              <a:rPr lang="en-US" dirty="0"/>
              <a:t>Infants can present with sepsis-like syndrome and fever may be absent, especially in elderly persons. Thus it is possible that influenza may be under-diagnosed in some age groups</a:t>
            </a:r>
          </a:p>
        </p:txBody>
      </p:sp>
    </p:spTree>
    <p:extLst>
      <p:ext uri="{BB962C8B-B14F-4D97-AF65-F5344CB8AC3E}">
        <p14:creationId xmlns:p14="http://schemas.microsoft.com/office/powerpoint/2010/main" val="37599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85"/>
            <a:ext cx="8543418" cy="567298"/>
          </a:xfrm>
        </p:spPr>
        <p:txBody>
          <a:bodyPr/>
          <a:lstStyle/>
          <a:p>
            <a:r>
              <a:rPr lang="en-US" dirty="0">
                <a:solidFill>
                  <a:srgbClr val="0070C0"/>
                </a:solidFill>
              </a:rPr>
              <a:t>Laboratory Testing for Influenza in People</a:t>
            </a:r>
          </a:p>
        </p:txBody>
      </p:sp>
      <p:sp>
        <p:nvSpPr>
          <p:cNvPr id="3" name="Content Placeholder 2"/>
          <p:cNvSpPr>
            <a:spLocks noGrp="1"/>
          </p:cNvSpPr>
          <p:nvPr>
            <p:ph idx="1"/>
          </p:nvPr>
        </p:nvSpPr>
        <p:spPr>
          <a:xfrm>
            <a:off x="363538" y="994583"/>
            <a:ext cx="8229600" cy="4525963"/>
          </a:xfrm>
        </p:spPr>
        <p:txBody>
          <a:bodyPr>
            <a:noAutofit/>
          </a:bodyPr>
          <a:lstStyle/>
          <a:p>
            <a:pPr marL="0" indent="0">
              <a:buNone/>
            </a:pPr>
            <a:r>
              <a:rPr lang="en-US" sz="1900" b="1" dirty="0"/>
              <a:t>Viral culture</a:t>
            </a:r>
          </a:p>
          <a:p>
            <a:pPr lvl="1"/>
            <a:r>
              <a:rPr lang="en-US" sz="1900" dirty="0"/>
              <a:t>High specificity but results take 7+ days usually</a:t>
            </a:r>
          </a:p>
          <a:p>
            <a:pPr lvl="1"/>
            <a:r>
              <a:rPr lang="en-US" sz="1900" dirty="0"/>
              <a:t>Influenza isolates for yearly vaccine development</a:t>
            </a:r>
          </a:p>
          <a:p>
            <a:pPr marL="0" indent="0">
              <a:buNone/>
            </a:pPr>
            <a:r>
              <a:rPr lang="en-US" sz="1900" b="1" dirty="0"/>
              <a:t>RT-PCR</a:t>
            </a:r>
          </a:p>
          <a:p>
            <a:pPr lvl="1"/>
            <a:r>
              <a:rPr lang="en-US" sz="1900" dirty="0"/>
              <a:t>Most sensitive and specific</a:t>
            </a:r>
          </a:p>
          <a:p>
            <a:pPr lvl="1"/>
            <a:r>
              <a:rPr lang="en-US" sz="1900" dirty="0"/>
              <a:t>Becoming more widely available, but still expensive</a:t>
            </a:r>
          </a:p>
          <a:p>
            <a:pPr marL="0" indent="0">
              <a:buNone/>
            </a:pPr>
            <a:r>
              <a:rPr lang="en-US" sz="1900" b="1" dirty="0"/>
              <a:t>Point-of-need tests</a:t>
            </a:r>
          </a:p>
          <a:p>
            <a:pPr lvl="1"/>
            <a:r>
              <a:rPr lang="en-US" sz="1900" dirty="0"/>
              <a:t>Older rapid tests about 70% sensitive in children, lower in adults, 90+% specific</a:t>
            </a:r>
          </a:p>
          <a:p>
            <a:pPr lvl="1"/>
            <a:r>
              <a:rPr lang="en-US" sz="1900" dirty="0"/>
              <a:t>Can provide results &lt;30 minutes</a:t>
            </a:r>
          </a:p>
          <a:p>
            <a:pPr lvl="1"/>
            <a:r>
              <a:rPr lang="en-US" sz="1900" dirty="0"/>
              <a:t>There are newer rapid molecular tests that have the potential to offer better performance</a:t>
            </a:r>
          </a:p>
          <a:p>
            <a:pPr marL="0" indent="0">
              <a:buNone/>
            </a:pPr>
            <a:r>
              <a:rPr lang="en-US" sz="1900" b="1" dirty="0"/>
              <a:t>Immunofluorescence</a:t>
            </a:r>
          </a:p>
          <a:p>
            <a:pPr lvl="1"/>
            <a:r>
              <a:rPr lang="en-US" sz="1900" dirty="0"/>
              <a:t>Requires intact cells and laboratory skill/experience</a:t>
            </a:r>
          </a:p>
          <a:p>
            <a:pPr marL="0" indent="0">
              <a:buNone/>
            </a:pPr>
            <a:r>
              <a:rPr lang="en-US" sz="1900" b="1" dirty="0"/>
              <a:t>Serology</a:t>
            </a:r>
          </a:p>
          <a:p>
            <a:pPr lvl="1"/>
            <a:r>
              <a:rPr lang="en-US" sz="1900" dirty="0"/>
              <a:t>Must used paired serum samples</a:t>
            </a:r>
          </a:p>
          <a:p>
            <a:pPr lvl="1"/>
            <a:r>
              <a:rPr lang="en-US" sz="1900" dirty="0"/>
              <a:t>&gt;2 week delay for results</a:t>
            </a:r>
          </a:p>
        </p:txBody>
      </p:sp>
    </p:spTree>
    <p:extLst>
      <p:ext uri="{BB962C8B-B14F-4D97-AF65-F5344CB8AC3E}">
        <p14:creationId xmlns:p14="http://schemas.microsoft.com/office/powerpoint/2010/main" val="43080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3"/>
          <p:cNvSpPr>
            <a:spLocks noGrp="1" noChangeArrowheads="1"/>
          </p:cNvSpPr>
          <p:nvPr>
            <p:ph type="title"/>
          </p:nvPr>
        </p:nvSpPr>
        <p:spPr>
          <a:xfrm>
            <a:off x="0" y="436308"/>
            <a:ext cx="8543418" cy="567298"/>
          </a:xfrm>
          <a:extLst/>
        </p:spPr>
        <p:txBody>
          <a:bodyPr vert="horz" lIns="91440" tIns="45720" rIns="91440" bIns="45720" rtlCol="0" anchor="t">
            <a:normAutofit/>
          </a:bodyPr>
          <a:lstStyle/>
          <a:p>
            <a:pPr>
              <a:tabLst>
                <a:tab pos="457200" algn="l"/>
              </a:tabLst>
            </a:pPr>
            <a:r>
              <a:rPr lang="en-US" b="0" dirty="0">
                <a:solidFill>
                  <a:srgbClr val="0070C0"/>
                </a:solidFill>
                <a:latin typeface="Myriad Web Pro"/>
              </a:rPr>
              <a:t>Viral Shedding and Incubation Period in People</a:t>
            </a:r>
          </a:p>
        </p:txBody>
      </p:sp>
      <p:sp>
        <p:nvSpPr>
          <p:cNvPr id="124931" name="Rectangle 2"/>
          <p:cNvSpPr>
            <a:spLocks noGrp="1" noChangeArrowheads="1"/>
          </p:cNvSpPr>
          <p:nvPr>
            <p:ph idx="1"/>
          </p:nvPr>
        </p:nvSpPr>
        <p:spPr>
          <a:xfrm>
            <a:off x="188466" y="1506108"/>
            <a:ext cx="4487490" cy="5542961"/>
          </a:xfrm>
        </p:spPr>
        <p:txBody>
          <a:bodyPr>
            <a:noAutofit/>
          </a:bodyPr>
          <a:lstStyle/>
          <a:p>
            <a:pPr eaLnBrk="1" hangingPunct="1">
              <a:spcBef>
                <a:spcPts val="2400"/>
              </a:spcBef>
            </a:pPr>
            <a:r>
              <a:rPr lang="en-US" sz="2400" dirty="0"/>
              <a:t>Infect, replicate and shed in the upper respiratory tract</a:t>
            </a:r>
          </a:p>
          <a:p>
            <a:pPr>
              <a:spcBef>
                <a:spcPts val="2400"/>
              </a:spcBef>
            </a:pPr>
            <a:r>
              <a:rPr lang="en-US" sz="2400" dirty="0"/>
              <a:t>Incubation period: 1–4 days (typically 1–2 days)</a:t>
            </a:r>
          </a:p>
          <a:p>
            <a:pPr marL="342900" lvl="1" indent="-342900">
              <a:spcBef>
                <a:spcPts val="2400"/>
              </a:spcBef>
              <a:buSzTx/>
              <a:buFontTx/>
              <a:buChar char="•"/>
            </a:pPr>
            <a:r>
              <a:rPr lang="en-US" sz="2400" dirty="0"/>
              <a:t>Virus shedding / contagious period:</a:t>
            </a:r>
          </a:p>
          <a:p>
            <a:pPr lvl="1">
              <a:spcBef>
                <a:spcPts val="1800"/>
              </a:spcBef>
              <a:buFont typeface="Arial" panose="020B0604020202020204" pitchFamily="34" charset="0"/>
              <a:buChar char="•"/>
            </a:pPr>
            <a:r>
              <a:rPr lang="en-US" sz="2000" dirty="0"/>
              <a:t>Starts before illness onset </a:t>
            </a:r>
          </a:p>
          <a:p>
            <a:pPr lvl="1">
              <a:spcBef>
                <a:spcPts val="600"/>
              </a:spcBef>
              <a:buFont typeface="Arial" panose="020B0604020202020204" pitchFamily="34" charset="0"/>
              <a:buChar char="•"/>
            </a:pPr>
            <a:r>
              <a:rPr lang="en-US" sz="2000" dirty="0"/>
              <a:t>Peak shedding day 1–2 of illness</a:t>
            </a:r>
          </a:p>
          <a:p>
            <a:pPr lvl="1">
              <a:spcBef>
                <a:spcPts val="600"/>
              </a:spcBef>
              <a:buFont typeface="Arial" panose="020B0604020202020204" pitchFamily="34" charset="0"/>
              <a:buChar char="•"/>
            </a:pPr>
            <a:r>
              <a:rPr lang="en-US" sz="2000" dirty="0"/>
              <a:t>Duration: 4–6 days, longer in children and immunocompromised</a:t>
            </a:r>
          </a:p>
        </p:txBody>
      </p:sp>
      <p:pic>
        <p:nvPicPr>
          <p:cNvPr id="2" name="Picture 1"/>
          <p:cNvPicPr>
            <a:picLocks noChangeAspect="1"/>
          </p:cNvPicPr>
          <p:nvPr/>
        </p:nvPicPr>
        <p:blipFill>
          <a:blip r:embed="rId3"/>
          <a:stretch>
            <a:fillRect/>
          </a:stretch>
        </p:blipFill>
        <p:spPr>
          <a:xfrm>
            <a:off x="4798388" y="3629319"/>
            <a:ext cx="4157146" cy="2914504"/>
          </a:xfrm>
          <a:prstGeom prst="rect">
            <a:avLst/>
          </a:prstGeom>
        </p:spPr>
      </p:pic>
      <p:sp>
        <p:nvSpPr>
          <p:cNvPr id="3" name="Rectangle 2"/>
          <p:cNvSpPr/>
          <p:nvPr/>
        </p:nvSpPr>
        <p:spPr>
          <a:xfrm>
            <a:off x="6440944" y="6478926"/>
            <a:ext cx="2606804" cy="215444"/>
          </a:xfrm>
          <a:prstGeom prst="rect">
            <a:avLst/>
          </a:prstGeom>
        </p:spPr>
        <p:txBody>
          <a:bodyPr wrap="none">
            <a:spAutoFit/>
          </a:bodyPr>
          <a:lstStyle/>
          <a:p>
            <a:r>
              <a:rPr lang="en-US" sz="800">
                <a:latin typeface="AdvPS_UVCB"/>
              </a:rPr>
              <a:t>Clinical Infectious Diseases 2011;52(S1):S123–S130</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875" y="881566"/>
            <a:ext cx="3866659" cy="2168954"/>
          </a:xfrm>
          <a:prstGeom prst="rect">
            <a:avLst/>
          </a:prstGeom>
        </p:spPr>
      </p:pic>
      <p:sp>
        <p:nvSpPr>
          <p:cNvPr id="9" name="Rectangle 8"/>
          <p:cNvSpPr/>
          <p:nvPr/>
        </p:nvSpPr>
        <p:spPr>
          <a:xfrm>
            <a:off x="6876961" y="3050520"/>
            <a:ext cx="2170787" cy="215444"/>
          </a:xfrm>
          <a:prstGeom prst="rect">
            <a:avLst/>
          </a:prstGeom>
        </p:spPr>
        <p:txBody>
          <a:bodyPr wrap="none">
            <a:spAutoFit/>
          </a:bodyPr>
          <a:lstStyle/>
          <a:p>
            <a:r>
              <a:rPr lang="en-US" sz="800" dirty="0">
                <a:latin typeface="AdvPS_UVCB"/>
              </a:rPr>
              <a:t>Am J </a:t>
            </a:r>
            <a:r>
              <a:rPr lang="en-US" sz="800" dirty="0" err="1">
                <a:latin typeface="AdvPS_UVCB"/>
              </a:rPr>
              <a:t>Epidemiol</a:t>
            </a:r>
            <a:r>
              <a:rPr lang="en-US" sz="800" dirty="0">
                <a:latin typeface="AdvPS_UVCB"/>
              </a:rPr>
              <a:t>. 2008 Apr 1;167(7):775-85.</a:t>
            </a:r>
            <a:endParaRPr lang="en-US" dirty="0"/>
          </a:p>
        </p:txBody>
      </p:sp>
    </p:spTree>
    <p:extLst>
      <p:ext uri="{BB962C8B-B14F-4D97-AF65-F5344CB8AC3E}">
        <p14:creationId xmlns:p14="http://schemas.microsoft.com/office/powerpoint/2010/main" val="267900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114684" y="468436"/>
            <a:ext cx="8543418" cy="567298"/>
          </a:xfrm>
        </p:spPr>
        <p:txBody>
          <a:bodyPr/>
          <a:lstStyle/>
          <a:p>
            <a:r>
              <a:rPr lang="en-US" dirty="0">
                <a:solidFill>
                  <a:srgbClr val="0070C0"/>
                </a:solidFill>
              </a:rPr>
              <a:t>Transmission of Influenza</a:t>
            </a:r>
          </a:p>
        </p:txBody>
      </p:sp>
      <p:sp>
        <p:nvSpPr>
          <p:cNvPr id="836611" name="Rectangle 3"/>
          <p:cNvSpPr>
            <a:spLocks noGrp="1" noChangeArrowheads="1"/>
          </p:cNvSpPr>
          <p:nvPr>
            <p:ph idx="1"/>
          </p:nvPr>
        </p:nvSpPr>
        <p:spPr>
          <a:xfrm>
            <a:off x="182923" y="942128"/>
            <a:ext cx="8294088" cy="5542961"/>
          </a:xfrm>
        </p:spPr>
        <p:txBody>
          <a:bodyPr/>
          <a:lstStyle/>
          <a:p>
            <a:pPr marL="0" indent="0">
              <a:buNone/>
            </a:pPr>
            <a:r>
              <a:rPr lang="en-US" sz="2000" dirty="0"/>
              <a:t>Contact, droplet, and airborne transmission may all occur</a:t>
            </a:r>
          </a:p>
          <a:p>
            <a:pPr lvl="1">
              <a:spcBef>
                <a:spcPts val="1800"/>
              </a:spcBef>
              <a:buSzPct val="75000"/>
              <a:buFont typeface="Arial" panose="020B0604020202020204" pitchFamily="34" charset="0"/>
              <a:buChar char="•"/>
            </a:pPr>
            <a:r>
              <a:rPr lang="en-US" sz="2000" dirty="0"/>
              <a:t>Relative contribution of each unclear</a:t>
            </a:r>
          </a:p>
          <a:p>
            <a:pPr marL="914400" lvl="2" indent="0">
              <a:spcBef>
                <a:spcPts val="800"/>
              </a:spcBef>
              <a:buSzPct val="80000"/>
              <a:buNone/>
            </a:pPr>
            <a:r>
              <a:rPr lang="en-US" sz="2000" dirty="0"/>
              <a:t>- Animals or human experiments under artificial conditions</a:t>
            </a:r>
          </a:p>
          <a:p>
            <a:pPr marL="798513" lvl="1" indent="-342900">
              <a:spcBef>
                <a:spcPts val="1800"/>
              </a:spcBef>
              <a:buSzPct val="75000"/>
              <a:buFont typeface="Arial" panose="020B0604020202020204" pitchFamily="34" charset="0"/>
              <a:buChar char="•"/>
              <a:tabLst>
                <a:tab pos="4803775" algn="l"/>
              </a:tabLst>
            </a:pPr>
            <a:r>
              <a:rPr lang="en-US" sz="2000" dirty="0"/>
              <a:t>Droplet thought to be most important</a:t>
            </a:r>
          </a:p>
          <a:p>
            <a:pPr marL="917575" lvl="2" indent="0">
              <a:spcBef>
                <a:spcPts val="1200"/>
              </a:spcBef>
              <a:buNone/>
              <a:tabLst>
                <a:tab pos="4803775" algn="l"/>
              </a:tabLst>
            </a:pPr>
            <a:r>
              <a:rPr lang="en-US" sz="2000" dirty="0"/>
              <a:t>- Generated via coughing, sneezing, talking</a:t>
            </a:r>
          </a:p>
          <a:p>
            <a:pPr marL="4860925" lvl="1" indent="0">
              <a:spcBef>
                <a:spcPts val="3000"/>
              </a:spcBef>
              <a:buNone/>
              <a:tabLst>
                <a:tab pos="4803775" algn="l"/>
              </a:tabLst>
            </a:pPr>
            <a:endParaRPr lang="en-US" sz="2400" dirty="0"/>
          </a:p>
        </p:txBody>
      </p:sp>
      <p:pic>
        <p:nvPicPr>
          <p:cNvPr id="5" name="Picture 3"/>
          <p:cNvPicPr>
            <a:picLocks noChangeAspect="1" noChangeArrowheads="1"/>
          </p:cNvPicPr>
          <p:nvPr/>
        </p:nvPicPr>
        <p:blipFill>
          <a:blip r:embed="rId3" cstate="print"/>
          <a:srcRect/>
          <a:stretch>
            <a:fillRect/>
          </a:stretch>
        </p:blipFill>
        <p:spPr bwMode="auto">
          <a:xfrm>
            <a:off x="4329967" y="3290846"/>
            <a:ext cx="4524347" cy="3384286"/>
          </a:xfrm>
          <a:prstGeom prst="rect">
            <a:avLst/>
          </a:prstGeom>
          <a:noFill/>
          <a:ln w="9525">
            <a:noFill/>
            <a:miter lim="800000"/>
            <a:headEnd/>
            <a:tailEnd/>
          </a:ln>
        </p:spPr>
      </p:pic>
      <p:pic>
        <p:nvPicPr>
          <p:cNvPr id="3" name="Picture 2">
            <a:extLst>
              <a:ext uri="{FF2B5EF4-FFF2-40B4-BE49-F238E27FC236}">
                <a16:creationId xmlns:a16="http://schemas.microsoft.com/office/drawing/2014/main" id="{B22BFD8B-2AE3-408A-9049-3F3236B2E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88" y="3522134"/>
            <a:ext cx="3071773" cy="3071773"/>
          </a:xfrm>
          <a:prstGeom prst="rect">
            <a:avLst/>
          </a:prstGeom>
        </p:spPr>
      </p:pic>
    </p:spTree>
    <p:extLst>
      <p:ext uri="{BB962C8B-B14F-4D97-AF65-F5344CB8AC3E}">
        <p14:creationId xmlns:p14="http://schemas.microsoft.com/office/powerpoint/2010/main" val="151115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948"/>
            <a:ext cx="8543418" cy="567298"/>
          </a:xfrm>
        </p:spPr>
        <p:txBody>
          <a:bodyPr/>
          <a:lstStyle/>
          <a:p>
            <a:r>
              <a:rPr lang="en-US" dirty="0">
                <a:solidFill>
                  <a:srgbClr val="0070C0"/>
                </a:solidFill>
              </a:rPr>
              <a:t>Prevention</a:t>
            </a:r>
          </a:p>
        </p:txBody>
      </p:sp>
      <p:sp>
        <p:nvSpPr>
          <p:cNvPr id="3" name="Content Placeholder 2"/>
          <p:cNvSpPr>
            <a:spLocks noGrp="1"/>
          </p:cNvSpPr>
          <p:nvPr>
            <p:ph idx="1"/>
          </p:nvPr>
        </p:nvSpPr>
        <p:spPr>
          <a:xfrm>
            <a:off x="101252" y="1008246"/>
            <a:ext cx="8229600" cy="4525963"/>
          </a:xfrm>
        </p:spPr>
        <p:txBody>
          <a:bodyPr>
            <a:noAutofit/>
          </a:bodyPr>
          <a:lstStyle/>
          <a:p>
            <a:pPr marL="0" indent="0">
              <a:buNone/>
            </a:pPr>
            <a:r>
              <a:rPr lang="en-US" sz="1800" b="1" dirty="0"/>
              <a:t>Vaccination is primary prevention method</a:t>
            </a:r>
          </a:p>
          <a:p>
            <a:pPr lvl="1"/>
            <a:r>
              <a:rPr lang="en-US" sz="1800" dirty="0"/>
              <a:t>Single best way to prevent flu</a:t>
            </a:r>
          </a:p>
          <a:p>
            <a:pPr lvl="1"/>
            <a:r>
              <a:rPr lang="en-US" sz="1800" dirty="0"/>
              <a:t>Vaccination policies differ by country</a:t>
            </a:r>
          </a:p>
          <a:p>
            <a:pPr lvl="1"/>
            <a:r>
              <a:rPr lang="en-US" sz="1800" dirty="0"/>
              <a:t>WHO recommendations (WER 2012;87:461-476)</a:t>
            </a:r>
          </a:p>
          <a:p>
            <a:pPr lvl="2"/>
            <a:r>
              <a:rPr lang="en-US" sz="1800" dirty="0"/>
              <a:t>Pregnant women (highest priority)</a:t>
            </a:r>
          </a:p>
          <a:p>
            <a:pPr lvl="2"/>
            <a:r>
              <a:rPr lang="en-US" sz="1800" dirty="0"/>
              <a:t>Children aged 6–59 months</a:t>
            </a:r>
          </a:p>
          <a:p>
            <a:pPr lvl="2"/>
            <a:r>
              <a:rPr lang="en-US" sz="1800" dirty="0"/>
              <a:t>The elderly</a:t>
            </a:r>
          </a:p>
          <a:p>
            <a:pPr lvl="2"/>
            <a:r>
              <a:rPr lang="en-US" sz="1800" dirty="0"/>
              <a:t>Individuals with specific chronic medical conditions</a:t>
            </a:r>
          </a:p>
          <a:p>
            <a:pPr lvl="2"/>
            <a:r>
              <a:rPr lang="en-US" sz="1800" dirty="0"/>
              <a:t>Health-care workers</a:t>
            </a:r>
          </a:p>
          <a:p>
            <a:pPr lvl="2"/>
            <a:endParaRPr lang="en-US" sz="1800" dirty="0"/>
          </a:p>
          <a:p>
            <a:pPr marL="0" indent="0">
              <a:buNone/>
            </a:pPr>
            <a:r>
              <a:rPr lang="en-US" sz="1800" b="1" dirty="0"/>
              <a:t>Good health habits</a:t>
            </a:r>
          </a:p>
          <a:p>
            <a:pPr lvl="1"/>
            <a:r>
              <a:rPr lang="en-US" sz="1800" dirty="0"/>
              <a:t>Avoid close contact</a:t>
            </a:r>
          </a:p>
          <a:p>
            <a:pPr lvl="1"/>
            <a:r>
              <a:rPr lang="en-US" sz="1800" dirty="0"/>
              <a:t>Stay home when you are sick</a:t>
            </a:r>
          </a:p>
          <a:p>
            <a:pPr lvl="1"/>
            <a:r>
              <a:rPr lang="en-US" sz="1800" dirty="0"/>
              <a:t>Cover your mouth and nose</a:t>
            </a:r>
          </a:p>
          <a:p>
            <a:pPr lvl="1"/>
            <a:r>
              <a:rPr lang="en-US" sz="1800" dirty="0"/>
              <a:t>Clean your hands</a:t>
            </a:r>
          </a:p>
          <a:p>
            <a:pPr lvl="1"/>
            <a:r>
              <a:rPr lang="en-US" sz="1800" dirty="0"/>
              <a:t>Avoid touching your eyes, nose or mouth</a:t>
            </a:r>
          </a:p>
          <a:p>
            <a:pPr lvl="1"/>
            <a:r>
              <a:rPr lang="en-US" sz="1800" dirty="0"/>
              <a:t>Practice other good health habits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05" t="6439" r="1923"/>
          <a:stretch/>
        </p:blipFill>
        <p:spPr>
          <a:xfrm>
            <a:off x="5494574" y="3429000"/>
            <a:ext cx="3261731" cy="2105209"/>
          </a:xfrm>
          <a:prstGeom prst="rect">
            <a:avLst/>
          </a:prstGeom>
          <a:ln>
            <a:solidFill>
              <a:schemeClr val="tx1"/>
            </a:solid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901941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728"/>
            <a:ext cx="8543418" cy="567298"/>
          </a:xfrm>
        </p:spPr>
        <p:txBody>
          <a:bodyPr/>
          <a:lstStyle/>
          <a:p>
            <a:r>
              <a:rPr lang="en-US" dirty="0">
                <a:solidFill>
                  <a:srgbClr val="0070C0"/>
                </a:solidFill>
              </a:rPr>
              <a:t>Prevention (continued)</a:t>
            </a:r>
          </a:p>
        </p:txBody>
      </p:sp>
      <p:sp>
        <p:nvSpPr>
          <p:cNvPr id="3" name="Content Placeholder 2"/>
          <p:cNvSpPr>
            <a:spLocks noGrp="1"/>
          </p:cNvSpPr>
          <p:nvPr>
            <p:ph idx="1"/>
          </p:nvPr>
        </p:nvSpPr>
        <p:spPr>
          <a:xfrm>
            <a:off x="211560" y="1248340"/>
            <a:ext cx="8229600" cy="4525963"/>
          </a:xfrm>
        </p:spPr>
        <p:txBody>
          <a:bodyPr>
            <a:noAutofit/>
          </a:bodyPr>
          <a:lstStyle/>
          <a:p>
            <a:pPr marL="0" indent="0">
              <a:buNone/>
            </a:pPr>
            <a:r>
              <a:rPr lang="en-US" sz="1800" b="1" dirty="0"/>
              <a:t>Non-pharmaceutical interventions</a:t>
            </a:r>
          </a:p>
          <a:p>
            <a:pPr lvl="1"/>
            <a:r>
              <a:rPr lang="en-US" sz="1800" dirty="0"/>
              <a:t>Social distancing, school closures, etc.</a:t>
            </a:r>
          </a:p>
          <a:p>
            <a:pPr lvl="1"/>
            <a:r>
              <a:rPr lang="en-US" sz="1800" dirty="0"/>
              <a:t>These are not routine and only implemented under specific locally-defined circumstances</a:t>
            </a:r>
          </a:p>
          <a:p>
            <a:pPr marL="0" indent="0">
              <a:buNone/>
            </a:pPr>
            <a:r>
              <a:rPr lang="en-US" sz="1800" b="1" dirty="0"/>
              <a:t>Risk education, especially for highest-risk populations</a:t>
            </a:r>
          </a:p>
          <a:p>
            <a:pPr lvl="1"/>
            <a:r>
              <a:rPr lang="en-US" sz="1800" dirty="0"/>
              <a:t>Avoid swine/poultry barns and farms, etc.</a:t>
            </a:r>
          </a:p>
          <a:p>
            <a:pPr lvl="1"/>
            <a:r>
              <a:rPr lang="en-US" sz="1800" dirty="0"/>
              <a:t>Avoid contact with live birds and bird markets</a:t>
            </a:r>
          </a:p>
          <a:p>
            <a:pPr lvl="1"/>
            <a:r>
              <a:rPr lang="en-US" sz="1800" dirty="0"/>
              <a:t>Hand cleaning, if necessary to visit these sites or touch these animals</a:t>
            </a:r>
          </a:p>
          <a:p>
            <a:pPr marL="0" indent="0">
              <a:buNone/>
            </a:pPr>
            <a:r>
              <a:rPr lang="en-US" sz="1800" b="1" dirty="0"/>
              <a:t>Biosecurity education and measures</a:t>
            </a:r>
          </a:p>
          <a:p>
            <a:pPr lvl="1"/>
            <a:r>
              <a:rPr lang="en-US" sz="1800" dirty="0"/>
              <a:t>Animal owners, farmers, producers, etc.</a:t>
            </a:r>
          </a:p>
          <a:p>
            <a:pPr marL="0" indent="0">
              <a:buNone/>
            </a:pPr>
            <a:r>
              <a:rPr lang="en-US" sz="1800" b="1" dirty="0"/>
              <a:t>Proper Infection Prevention and Control in </a:t>
            </a:r>
            <a:br>
              <a:rPr lang="en-US" sz="1800" b="1" dirty="0"/>
            </a:br>
            <a:r>
              <a:rPr lang="en-US" sz="1800" b="1" dirty="0"/>
              <a:t>Health Care Settings</a:t>
            </a:r>
          </a:p>
          <a:p>
            <a:pPr lvl="1"/>
            <a:r>
              <a:rPr lang="en-US" sz="1800" dirty="0"/>
              <a:t>PPE Use</a:t>
            </a:r>
          </a:p>
          <a:p>
            <a:pPr lvl="1"/>
            <a:r>
              <a:rPr lang="en-US" sz="1800" dirty="0"/>
              <a:t>Appropriate use of standard, contact, </a:t>
            </a:r>
            <a:br>
              <a:rPr lang="en-US" sz="1800" dirty="0"/>
            </a:br>
            <a:r>
              <a:rPr lang="en-US" sz="1800" dirty="0"/>
              <a:t>droplet, and airborne precautions as necessary</a:t>
            </a:r>
          </a:p>
          <a:p>
            <a:pPr marL="457200" lvl="1" indent="0">
              <a:buNone/>
            </a:pPr>
            <a:endParaRPr lang="en-US" sz="1800" dirty="0"/>
          </a:p>
        </p:txBody>
      </p:sp>
      <p:pic>
        <p:nvPicPr>
          <p:cNvPr id="6" name="Picture 5">
            <a:extLst>
              <a:ext uri="{FF2B5EF4-FFF2-40B4-BE49-F238E27FC236}">
                <a16:creationId xmlns:a16="http://schemas.microsoft.com/office/drawing/2014/main" id="{886D5FB8-B0E2-4357-B036-D77A8D0CC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824" y="3966039"/>
            <a:ext cx="3045616" cy="2284212"/>
          </a:xfrm>
          <a:prstGeom prst="rect">
            <a:avLst/>
          </a:prstGeom>
        </p:spPr>
      </p:pic>
    </p:spTree>
    <p:extLst>
      <p:ext uri="{BB962C8B-B14F-4D97-AF65-F5344CB8AC3E}">
        <p14:creationId xmlns:p14="http://schemas.microsoft.com/office/powerpoint/2010/main" val="136547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310897" y="985309"/>
            <a:ext cx="8229600" cy="5364073"/>
          </a:xfrm>
        </p:spPr>
        <p:txBody>
          <a:bodyPr/>
          <a:lstStyle/>
          <a:p>
            <a:r>
              <a:rPr lang="en-US" dirty="0"/>
              <a:t>Describe influenza epidemiology</a:t>
            </a:r>
          </a:p>
          <a:p>
            <a:endParaRPr lang="en-US" dirty="0"/>
          </a:p>
          <a:p>
            <a:r>
              <a:rPr lang="en-US" dirty="0"/>
              <a:t>Discuss novel influenza</a:t>
            </a:r>
          </a:p>
          <a:p>
            <a:pPr marL="0" indent="0">
              <a:buNone/>
            </a:pPr>
            <a:endParaRPr lang="en-US" dirty="0"/>
          </a:p>
          <a:p>
            <a:r>
              <a:rPr lang="en-US" dirty="0"/>
              <a:t>Learn about current avian influenza threats</a:t>
            </a:r>
          </a:p>
          <a:p>
            <a:endParaRPr lang="en-US" dirty="0">
              <a:solidFill>
                <a:srgbClr val="FF0000"/>
              </a:solidFill>
            </a:endParaRPr>
          </a:p>
        </p:txBody>
      </p:sp>
    </p:spTree>
    <p:extLst>
      <p:ext uri="{BB962C8B-B14F-4D97-AF65-F5344CB8AC3E}">
        <p14:creationId xmlns:p14="http://schemas.microsoft.com/office/powerpoint/2010/main" val="290706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6" y="450376"/>
            <a:ext cx="8543418" cy="567298"/>
          </a:xfrm>
        </p:spPr>
        <p:txBody>
          <a:bodyPr/>
          <a:lstStyle/>
          <a:p>
            <a:r>
              <a:rPr lang="en-US" dirty="0">
                <a:solidFill>
                  <a:srgbClr val="0070C0"/>
                </a:solidFill>
              </a:rPr>
              <a:t>Treatment</a:t>
            </a:r>
          </a:p>
        </p:txBody>
      </p:sp>
      <p:sp>
        <p:nvSpPr>
          <p:cNvPr id="3" name="Content Placeholder 2"/>
          <p:cNvSpPr>
            <a:spLocks noGrp="1"/>
          </p:cNvSpPr>
          <p:nvPr>
            <p:ph idx="1"/>
          </p:nvPr>
        </p:nvSpPr>
        <p:spPr>
          <a:xfrm>
            <a:off x="252415" y="1166018"/>
            <a:ext cx="8229600" cy="4525963"/>
          </a:xfrm>
        </p:spPr>
        <p:txBody>
          <a:bodyPr>
            <a:noAutofit/>
          </a:bodyPr>
          <a:lstStyle/>
          <a:p>
            <a:pPr marL="0" indent="0">
              <a:buNone/>
            </a:pPr>
            <a:r>
              <a:rPr lang="en-US" sz="2800" dirty="0"/>
              <a:t>Influenza antiviral agents can be used to treat or prevent flu</a:t>
            </a:r>
          </a:p>
          <a:p>
            <a:pPr marL="0" indent="0">
              <a:buNone/>
            </a:pPr>
            <a:endParaRPr lang="en-US" sz="2800" dirty="0"/>
          </a:p>
          <a:p>
            <a:pPr marL="0" indent="0">
              <a:buNone/>
            </a:pPr>
            <a:r>
              <a:rPr lang="en-US" sz="2800" dirty="0"/>
              <a:t>Neuraminidase inhibitors</a:t>
            </a:r>
          </a:p>
          <a:p>
            <a:pPr lvl="1"/>
            <a:r>
              <a:rPr lang="en-US" dirty="0"/>
              <a:t>Oseltamivir (now generically available)</a:t>
            </a:r>
          </a:p>
          <a:p>
            <a:pPr lvl="1"/>
            <a:r>
              <a:rPr lang="en-US" dirty="0" err="1"/>
              <a:t>Zanamivir</a:t>
            </a:r>
            <a:endParaRPr lang="en-US" dirty="0"/>
          </a:p>
          <a:p>
            <a:pPr lvl="1"/>
            <a:r>
              <a:rPr lang="en-US" dirty="0"/>
              <a:t>Peramivir</a:t>
            </a:r>
          </a:p>
          <a:p>
            <a:pPr lvl="1"/>
            <a:endParaRPr lang="en-US" dirty="0"/>
          </a:p>
          <a:p>
            <a:pPr marL="0" indent="0">
              <a:buNone/>
            </a:pPr>
            <a:r>
              <a:rPr lang="en-US" sz="2800" dirty="0" err="1"/>
              <a:t>Adamantanes</a:t>
            </a:r>
            <a:r>
              <a:rPr lang="en-US" sz="2800" dirty="0"/>
              <a:t> (high resistance, not recommended)</a:t>
            </a:r>
          </a:p>
          <a:p>
            <a:pPr lvl="1"/>
            <a:r>
              <a:rPr lang="en-US" dirty="0"/>
              <a:t>Amantadine</a:t>
            </a:r>
          </a:p>
          <a:p>
            <a:pPr lvl="1"/>
            <a:r>
              <a:rPr lang="en-US" dirty="0" err="1"/>
              <a:t>Rimantadine</a:t>
            </a:r>
            <a:endParaRPr lang="en-US" dirty="0"/>
          </a:p>
          <a:p>
            <a:pPr lvl="1"/>
            <a:endParaRPr lang="en-US" dirty="0"/>
          </a:p>
        </p:txBody>
      </p:sp>
    </p:spTree>
    <p:extLst>
      <p:ext uri="{BB962C8B-B14F-4D97-AF65-F5344CB8AC3E}">
        <p14:creationId xmlns:p14="http://schemas.microsoft.com/office/powerpoint/2010/main" val="402152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Novel Influenza Viruses</a:t>
            </a:r>
          </a:p>
        </p:txBody>
      </p:sp>
    </p:spTree>
    <p:extLst>
      <p:ext uri="{BB962C8B-B14F-4D97-AF65-F5344CB8AC3E}">
        <p14:creationId xmlns:p14="http://schemas.microsoft.com/office/powerpoint/2010/main" val="338093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708"/>
            <a:ext cx="8543418" cy="567298"/>
          </a:xfrm>
        </p:spPr>
        <p:txBody>
          <a:bodyPr>
            <a:normAutofit/>
          </a:bodyPr>
          <a:lstStyle/>
          <a:p>
            <a:r>
              <a:rPr lang="en-US" dirty="0">
                <a:solidFill>
                  <a:srgbClr val="0070C0"/>
                </a:solidFill>
              </a:rPr>
              <a:t>Novel Influenza Virus</a:t>
            </a:r>
          </a:p>
        </p:txBody>
      </p:sp>
      <p:sp>
        <p:nvSpPr>
          <p:cNvPr id="3" name="Text Placeholder 2"/>
          <p:cNvSpPr>
            <a:spLocks noGrp="1"/>
          </p:cNvSpPr>
          <p:nvPr>
            <p:ph idx="1"/>
          </p:nvPr>
        </p:nvSpPr>
        <p:spPr>
          <a:xfrm>
            <a:off x="334166" y="1189392"/>
            <a:ext cx="8433735" cy="5668608"/>
          </a:xfrm>
        </p:spPr>
        <p:txBody>
          <a:bodyPr>
            <a:normAutofit fontScale="55000" lnSpcReduction="20000"/>
          </a:bodyPr>
          <a:lstStyle/>
          <a:p>
            <a:r>
              <a:rPr lang="en-US" sz="4000" dirty="0">
                <a:solidFill>
                  <a:srgbClr val="01060F"/>
                </a:solidFill>
              </a:rPr>
              <a:t>Influenza A virus that is different from influenza viruses </a:t>
            </a:r>
            <a:r>
              <a:rPr lang="en-US" sz="4000" dirty="0"/>
              <a:t>currently circulating among humans</a:t>
            </a:r>
          </a:p>
          <a:p>
            <a:endParaRPr lang="en-US" sz="4000" dirty="0">
              <a:solidFill>
                <a:srgbClr val="01060F"/>
              </a:solidFill>
            </a:endParaRPr>
          </a:p>
          <a:p>
            <a:r>
              <a:rPr lang="en-US" sz="4000" dirty="0"/>
              <a:t>Novel viruses can occur in the following subtypes H5, H6, H7, H9, H10 (and more)</a:t>
            </a:r>
          </a:p>
          <a:p>
            <a:endParaRPr lang="en-US" sz="4000" dirty="0"/>
          </a:p>
          <a:p>
            <a:r>
              <a:rPr lang="en-US" sz="4000" dirty="0"/>
              <a:t>Novel H1 and H3 subtypes may originate from a non-human species or a include a genetic reassortment between animal </a:t>
            </a:r>
            <a:r>
              <a:rPr lang="en-US" sz="4000" dirty="0">
                <a:solidFill>
                  <a:srgbClr val="01060F"/>
                </a:solidFill>
              </a:rPr>
              <a:t>and human viruses </a:t>
            </a:r>
          </a:p>
          <a:p>
            <a:endParaRPr lang="en-US" sz="4000" dirty="0">
              <a:solidFill>
                <a:srgbClr val="01060F"/>
              </a:solidFill>
            </a:endParaRPr>
          </a:p>
          <a:p>
            <a:r>
              <a:rPr lang="en-US" sz="4000" dirty="0"/>
              <a:t>Pandemics can occur when a novel influenza virus emerges in the human population and can be readily transmitted person to person</a:t>
            </a:r>
          </a:p>
          <a:p>
            <a:endParaRPr lang="en-US" sz="4000" dirty="0">
              <a:solidFill>
                <a:srgbClr val="01060F"/>
              </a:solidFill>
            </a:endParaRPr>
          </a:p>
          <a:p>
            <a:r>
              <a:rPr lang="en-US" sz="4000" dirty="0">
                <a:solidFill>
                  <a:srgbClr val="01060F"/>
                </a:solidFill>
              </a:rPr>
              <a:t>All of the seasonal influenza A viruses that are now adapted to circulate in humans (</a:t>
            </a:r>
            <a:r>
              <a:rPr lang="en-US" sz="4000" dirty="0" err="1">
                <a:solidFill>
                  <a:srgbClr val="01060F"/>
                </a:solidFill>
              </a:rPr>
              <a:t>ie</a:t>
            </a:r>
            <a:r>
              <a:rPr lang="en-US" sz="4000" dirty="0">
                <a:solidFill>
                  <a:srgbClr val="01060F"/>
                </a:solidFill>
              </a:rPr>
              <a:t>. A(H3N2), A(H1N1)pdm09) originally emerged into human populations as novel viruses, and caused pandemics.</a:t>
            </a:r>
          </a:p>
          <a:p>
            <a:pPr marL="0" indent="0">
              <a:buNone/>
            </a:pPr>
            <a:endParaRPr lang="en-US" sz="4000" dirty="0">
              <a:solidFill>
                <a:srgbClr val="01060F"/>
              </a:solidFill>
            </a:endParaRPr>
          </a:p>
          <a:p>
            <a:endParaRPr lang="en-US" sz="2400" dirty="0"/>
          </a:p>
          <a:p>
            <a:endParaRPr lang="en-US" sz="2400" dirty="0">
              <a:solidFill>
                <a:srgbClr val="01060F"/>
              </a:solidFill>
            </a:endParaRPr>
          </a:p>
        </p:txBody>
      </p:sp>
    </p:spTree>
    <p:extLst>
      <p:ext uri="{BB962C8B-B14F-4D97-AF65-F5344CB8AC3E}">
        <p14:creationId xmlns:p14="http://schemas.microsoft.com/office/powerpoint/2010/main" val="37831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061"/>
            <a:ext cx="8543418" cy="567298"/>
          </a:xfrm>
        </p:spPr>
        <p:txBody>
          <a:bodyPr/>
          <a:lstStyle/>
          <a:p>
            <a:r>
              <a:rPr lang="en-US" dirty="0">
                <a:solidFill>
                  <a:srgbClr val="0070C0"/>
                </a:solidFill>
              </a:rPr>
              <a:t>Pandemic Basics</a:t>
            </a:r>
          </a:p>
        </p:txBody>
      </p:sp>
      <p:sp>
        <p:nvSpPr>
          <p:cNvPr id="3" name="Text Placeholder 2"/>
          <p:cNvSpPr>
            <a:spLocks noGrp="1"/>
          </p:cNvSpPr>
          <p:nvPr>
            <p:ph idx="1"/>
          </p:nvPr>
        </p:nvSpPr>
        <p:spPr>
          <a:xfrm>
            <a:off x="755397" y="1112927"/>
            <a:ext cx="8229600" cy="4525963"/>
          </a:xfrm>
        </p:spPr>
        <p:txBody>
          <a:bodyPr>
            <a:noAutofit/>
          </a:bodyPr>
          <a:lstStyle/>
          <a:p>
            <a:pPr marL="0" indent="0">
              <a:buNone/>
            </a:pPr>
            <a:r>
              <a:rPr lang="en-US" sz="2800" dirty="0">
                <a:solidFill>
                  <a:schemeClr val="tx1"/>
                </a:solidFill>
              </a:rPr>
              <a:t>New (novel) influenza A virus</a:t>
            </a:r>
          </a:p>
          <a:p>
            <a:endParaRPr lang="en-US" sz="2800" dirty="0">
              <a:solidFill>
                <a:schemeClr val="tx1"/>
              </a:solidFill>
            </a:endParaRPr>
          </a:p>
          <a:p>
            <a:pPr marL="0" indent="0">
              <a:buNone/>
            </a:pPr>
            <a:r>
              <a:rPr lang="en-US" sz="2800" dirty="0">
                <a:solidFill>
                  <a:schemeClr val="tx1"/>
                </a:solidFill>
              </a:rPr>
              <a:t>Easily infects humans</a:t>
            </a:r>
          </a:p>
          <a:p>
            <a:endParaRPr lang="en-US" sz="2800" dirty="0">
              <a:solidFill>
                <a:schemeClr val="tx1"/>
              </a:solidFill>
            </a:endParaRPr>
          </a:p>
          <a:p>
            <a:pPr marL="0" indent="0">
              <a:buNone/>
            </a:pPr>
            <a:r>
              <a:rPr lang="en-US" sz="2800" dirty="0">
                <a:solidFill>
                  <a:schemeClr val="tx1"/>
                </a:solidFill>
              </a:rPr>
              <a:t>Spreads from person-to-person in an efficient and sustained way</a:t>
            </a:r>
          </a:p>
          <a:p>
            <a:endParaRPr lang="en-US" sz="2800" dirty="0">
              <a:solidFill>
                <a:schemeClr val="tx1"/>
              </a:solidFill>
            </a:endParaRPr>
          </a:p>
          <a:p>
            <a:pPr marL="0" indent="0">
              <a:buNone/>
            </a:pPr>
            <a:r>
              <a:rPr lang="en-US" sz="2800" dirty="0"/>
              <a:t>I</a:t>
            </a:r>
            <a:r>
              <a:rPr lang="en-US" sz="2800" dirty="0">
                <a:solidFill>
                  <a:schemeClr val="tx1"/>
                </a:solidFill>
              </a:rPr>
              <a:t>t is likely that there will be</a:t>
            </a:r>
          </a:p>
          <a:p>
            <a:r>
              <a:rPr lang="en-US" sz="2800" dirty="0"/>
              <a:t>Little to no population </a:t>
            </a:r>
            <a:r>
              <a:rPr lang="en-US" sz="2800" dirty="0">
                <a:solidFill>
                  <a:schemeClr val="tx1"/>
                </a:solidFill>
              </a:rPr>
              <a:t>immunity</a:t>
            </a:r>
          </a:p>
          <a:p>
            <a:r>
              <a:rPr lang="en-US" sz="2800" dirty="0">
                <a:solidFill>
                  <a:schemeClr val="tx1"/>
                </a:solidFill>
              </a:rPr>
              <a:t>No vaccine</a:t>
            </a:r>
          </a:p>
        </p:txBody>
      </p:sp>
    </p:spTree>
    <p:extLst>
      <p:ext uri="{BB962C8B-B14F-4D97-AF65-F5344CB8AC3E}">
        <p14:creationId xmlns:p14="http://schemas.microsoft.com/office/powerpoint/2010/main" val="3788155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7259"/>
            <a:ext cx="7797055" cy="374114"/>
          </a:xfrm>
        </p:spPr>
        <p:txBody>
          <a:bodyPr>
            <a:noAutofit/>
          </a:bodyPr>
          <a:lstStyle/>
          <a:p>
            <a:r>
              <a:rPr lang="en-US" sz="2400" b="0" dirty="0">
                <a:solidFill>
                  <a:srgbClr val="0070C0"/>
                </a:solidFill>
              </a:rPr>
              <a:t>Influenza A Reservoirs - Interspecies Transmission</a:t>
            </a:r>
          </a:p>
        </p:txBody>
      </p:sp>
      <p:pic>
        <p:nvPicPr>
          <p:cNvPr id="14" name="Picture 13">
            <a:extLst>
              <a:ext uri="{FF2B5EF4-FFF2-40B4-BE49-F238E27FC236}">
                <a16:creationId xmlns:a16="http://schemas.microsoft.com/office/drawing/2014/main" id="{9059B173-C9AA-4DCA-BEBE-C0A89377F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170" y="770915"/>
            <a:ext cx="5724394" cy="5213495"/>
          </a:xfrm>
          <a:prstGeom prst="rect">
            <a:avLst/>
          </a:prstGeom>
        </p:spPr>
      </p:pic>
      <p:sp>
        <p:nvSpPr>
          <p:cNvPr id="15" name="TextBox 14">
            <a:extLst>
              <a:ext uri="{FF2B5EF4-FFF2-40B4-BE49-F238E27FC236}">
                <a16:creationId xmlns:a16="http://schemas.microsoft.com/office/drawing/2014/main" id="{047E1380-03C5-43A0-A711-428CF9DE78AE}"/>
              </a:ext>
            </a:extLst>
          </p:cNvPr>
          <p:cNvSpPr txBox="1"/>
          <p:nvPr/>
        </p:nvSpPr>
        <p:spPr>
          <a:xfrm>
            <a:off x="1177447" y="6288066"/>
            <a:ext cx="7427934" cy="646331"/>
          </a:xfrm>
          <a:prstGeom prst="rect">
            <a:avLst/>
          </a:prstGeom>
          <a:noFill/>
        </p:spPr>
        <p:txBody>
          <a:bodyPr wrap="square" rtlCol="0">
            <a:spAutoFit/>
          </a:bodyPr>
          <a:lstStyle/>
          <a:p>
            <a:r>
              <a:rPr lang="en-US" dirty="0"/>
              <a:t>Drug resistance in influenza A virus: the epidemiology and management. Infection and Drug Resistance.(10): 2017</a:t>
            </a:r>
          </a:p>
        </p:txBody>
      </p:sp>
    </p:spTree>
    <p:extLst>
      <p:ext uri="{BB962C8B-B14F-4D97-AF65-F5344CB8AC3E}">
        <p14:creationId xmlns:p14="http://schemas.microsoft.com/office/powerpoint/2010/main" val="38068752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Down Arrow 131"/>
          <p:cNvSpPr/>
          <p:nvPr/>
        </p:nvSpPr>
        <p:spPr>
          <a:xfrm rot="3743401">
            <a:off x="5292219" y="4479167"/>
            <a:ext cx="360220" cy="1051024"/>
          </a:xfrm>
          <a:prstGeom prst="downArrow">
            <a:avLst/>
          </a:prstGeom>
          <a:gradFill flip="none" rotWithShape="1">
            <a:gsLst>
              <a:gs pos="0">
                <a:srgbClr val="4472C4">
                  <a:lumMod val="0"/>
                  <a:lumOff val="100000"/>
                </a:srgbClr>
              </a:gs>
              <a:gs pos="35000">
                <a:srgbClr val="4472C4">
                  <a:lumMod val="0"/>
                  <a:lumOff val="100000"/>
                </a:srgbClr>
              </a:gs>
              <a:gs pos="100000">
                <a:srgbClr val="4472C4">
                  <a:lumMod val="100000"/>
                </a:srgbClr>
              </a:gs>
            </a:gsLst>
            <a:path path="circle">
              <a:fillToRect l="50000" t="-80000" r="50000" b="180000"/>
            </a:path>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US" sz="1350" kern="0">
              <a:solidFill>
                <a:sysClr val="windowText" lastClr="000000"/>
              </a:solidFill>
            </a:endParaRPr>
          </a:p>
        </p:txBody>
      </p:sp>
      <p:sp>
        <p:nvSpPr>
          <p:cNvPr id="3" name="Title 2"/>
          <p:cNvSpPr>
            <a:spLocks noGrp="1"/>
          </p:cNvSpPr>
          <p:nvPr>
            <p:ph type="title"/>
          </p:nvPr>
        </p:nvSpPr>
        <p:spPr>
          <a:xfrm>
            <a:off x="5478" y="503663"/>
            <a:ext cx="8543418" cy="567298"/>
          </a:xfrm>
        </p:spPr>
        <p:txBody>
          <a:bodyPr/>
          <a:lstStyle/>
          <a:p>
            <a:r>
              <a:rPr lang="en-US" dirty="0">
                <a:solidFill>
                  <a:srgbClr val="0070C0"/>
                </a:solidFill>
              </a:rPr>
              <a:t>Influenza Viruses are Unpredictable</a:t>
            </a:r>
          </a:p>
        </p:txBody>
      </p:sp>
      <p:sp>
        <p:nvSpPr>
          <p:cNvPr id="8" name="Content Placeholder 7"/>
          <p:cNvSpPr>
            <a:spLocks noGrp="1"/>
          </p:cNvSpPr>
          <p:nvPr>
            <p:ph idx="1"/>
          </p:nvPr>
        </p:nvSpPr>
        <p:spPr>
          <a:xfrm>
            <a:off x="287316" y="1194331"/>
            <a:ext cx="8229600" cy="2852160"/>
          </a:xfrm>
        </p:spPr>
        <p:txBody>
          <a:bodyPr>
            <a:normAutofit/>
          </a:bodyPr>
          <a:lstStyle/>
          <a:p>
            <a:pPr marL="0" indent="0">
              <a:buNone/>
            </a:pPr>
            <a:r>
              <a:rPr lang="en-US" sz="2000" dirty="0"/>
              <a:t>Influenza viruses are constantly changing through “antigenic drift” requiring year-round surveillance and frequent vaccine updates</a:t>
            </a:r>
            <a:br>
              <a:rPr lang="en-US" sz="2000" dirty="0"/>
            </a:br>
            <a:endParaRPr lang="en-US" sz="2000" dirty="0"/>
          </a:p>
          <a:p>
            <a:pPr marL="0" indent="0">
              <a:buNone/>
            </a:pPr>
            <a:r>
              <a:rPr lang="en-US" sz="2000" dirty="0"/>
              <a:t>Influenza viruses circulating in birds and swine can exchange genes and adapt to humans through “antigenic shift” generating new, and potentially pandemic viruses</a:t>
            </a:r>
          </a:p>
        </p:txBody>
      </p:sp>
      <p:sp>
        <p:nvSpPr>
          <p:cNvPr id="9" name="Down Arrow 131"/>
          <p:cNvSpPr/>
          <p:nvPr/>
        </p:nvSpPr>
        <p:spPr>
          <a:xfrm rot="17463533">
            <a:off x="3112919" y="4505179"/>
            <a:ext cx="360220" cy="1051024"/>
          </a:xfrm>
          <a:prstGeom prst="downArrow">
            <a:avLst/>
          </a:prstGeom>
          <a:gradFill flip="none" rotWithShape="1">
            <a:gsLst>
              <a:gs pos="0">
                <a:srgbClr val="4472C4">
                  <a:lumMod val="0"/>
                  <a:lumOff val="100000"/>
                </a:srgbClr>
              </a:gs>
              <a:gs pos="35000">
                <a:srgbClr val="4472C4">
                  <a:lumMod val="0"/>
                  <a:lumOff val="100000"/>
                </a:srgbClr>
              </a:gs>
              <a:gs pos="100000">
                <a:srgbClr val="4472C4">
                  <a:lumMod val="100000"/>
                </a:srgbClr>
              </a:gs>
            </a:gsLst>
            <a:path path="circle">
              <a:fillToRect l="50000" t="-80000" r="50000" b="180000"/>
            </a:path>
            <a:tileRect/>
          </a:gradFill>
          <a:ln w="12700" cap="flat" cmpd="sng" algn="ctr">
            <a:solidFill>
              <a:srgbClr val="5B9BD5">
                <a:shade val="50000"/>
              </a:srgbClr>
            </a:solidFill>
            <a:prstDash val="solid"/>
            <a:miter lim="800000"/>
          </a:ln>
          <a:effectLst/>
        </p:spPr>
        <p:txBody>
          <a:bodyPr rtlCol="0" anchor="ctr"/>
          <a:lstStyle/>
          <a:p>
            <a:pPr algn="ctr" defTabSz="685800">
              <a:defRPr/>
            </a:pPr>
            <a:endParaRPr lang="en-US" sz="1350" kern="0">
              <a:solidFill>
                <a:sysClr val="windowText" lastClr="000000"/>
              </a:solidFill>
            </a:endParaRPr>
          </a:p>
        </p:txBody>
      </p:sp>
      <p:grpSp>
        <p:nvGrpSpPr>
          <p:cNvPr id="11" name="Group 10"/>
          <p:cNvGrpSpPr/>
          <p:nvPr/>
        </p:nvGrpSpPr>
        <p:grpSpPr>
          <a:xfrm>
            <a:off x="3169982" y="4622157"/>
            <a:ext cx="180771" cy="393539"/>
            <a:chOff x="6433009" y="104774"/>
            <a:chExt cx="109661" cy="289483"/>
          </a:xfrm>
          <a:solidFill>
            <a:srgbClr val="5B9BD5">
              <a:lumMod val="60000"/>
              <a:lumOff val="40000"/>
            </a:srgbClr>
          </a:solidFill>
        </p:grpSpPr>
        <p:sp>
          <p:nvSpPr>
            <p:cNvPr id="12" name="Donut 57"/>
            <p:cNvSpPr/>
            <p:nvPr/>
          </p:nvSpPr>
          <p:spPr>
            <a:xfrm rot="6441463" flipH="1">
              <a:off x="6451332" y="302918"/>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3" name="Donut 59"/>
            <p:cNvSpPr/>
            <p:nvPr/>
          </p:nvSpPr>
          <p:spPr>
            <a:xfrm rot="6441463" flipH="1">
              <a:off x="6451332" y="279106"/>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4" name="Donut 60"/>
            <p:cNvSpPr/>
            <p:nvPr/>
          </p:nvSpPr>
          <p:spPr>
            <a:xfrm rot="6441463" flipH="1">
              <a:off x="6451332" y="255294"/>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5" name="Donut 61"/>
            <p:cNvSpPr/>
            <p:nvPr/>
          </p:nvSpPr>
          <p:spPr>
            <a:xfrm rot="6441463" flipH="1">
              <a:off x="6451332" y="231482"/>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6" name="Donut 62"/>
            <p:cNvSpPr/>
            <p:nvPr/>
          </p:nvSpPr>
          <p:spPr>
            <a:xfrm rot="6441463" flipH="1">
              <a:off x="6451332" y="207670"/>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7" name="Donut 63"/>
            <p:cNvSpPr/>
            <p:nvPr/>
          </p:nvSpPr>
          <p:spPr>
            <a:xfrm rot="6441463" flipH="1">
              <a:off x="6451332" y="183858"/>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8" name="Donut 64"/>
            <p:cNvSpPr/>
            <p:nvPr/>
          </p:nvSpPr>
          <p:spPr>
            <a:xfrm rot="6441463" flipH="1">
              <a:off x="6451332" y="160046"/>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19" name="Donut 65"/>
            <p:cNvSpPr/>
            <p:nvPr/>
          </p:nvSpPr>
          <p:spPr>
            <a:xfrm rot="10800000" flipH="1">
              <a:off x="6453187" y="104774"/>
              <a:ext cx="78581" cy="122149"/>
            </a:xfrm>
            <a:prstGeom prst="donut">
              <a:avLst>
                <a:gd name="adj" fmla="val 23310"/>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20" name="Group 19"/>
          <p:cNvGrpSpPr/>
          <p:nvPr/>
        </p:nvGrpSpPr>
        <p:grpSpPr>
          <a:xfrm>
            <a:off x="3375150" y="4793623"/>
            <a:ext cx="180771" cy="393539"/>
            <a:chOff x="6433009" y="104774"/>
            <a:chExt cx="109661" cy="289483"/>
          </a:xfrm>
          <a:solidFill>
            <a:srgbClr val="5B9BD5">
              <a:lumMod val="60000"/>
              <a:lumOff val="40000"/>
            </a:srgbClr>
          </a:solidFill>
        </p:grpSpPr>
        <p:sp>
          <p:nvSpPr>
            <p:cNvPr id="21" name="Donut 68"/>
            <p:cNvSpPr/>
            <p:nvPr/>
          </p:nvSpPr>
          <p:spPr>
            <a:xfrm rot="6441463" flipH="1">
              <a:off x="6451332" y="302918"/>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2" name="Donut 69"/>
            <p:cNvSpPr/>
            <p:nvPr/>
          </p:nvSpPr>
          <p:spPr>
            <a:xfrm rot="6441463" flipH="1">
              <a:off x="6451332" y="279106"/>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3" name="Donut 70"/>
            <p:cNvSpPr/>
            <p:nvPr/>
          </p:nvSpPr>
          <p:spPr>
            <a:xfrm rot="6441463" flipH="1">
              <a:off x="6451332" y="255294"/>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4" name="Donut 71"/>
            <p:cNvSpPr/>
            <p:nvPr/>
          </p:nvSpPr>
          <p:spPr>
            <a:xfrm rot="6441463" flipH="1">
              <a:off x="6451332" y="231482"/>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5" name="Donut 72"/>
            <p:cNvSpPr/>
            <p:nvPr/>
          </p:nvSpPr>
          <p:spPr>
            <a:xfrm rot="6441463" flipH="1">
              <a:off x="6451332" y="207670"/>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6" name="Donut 73"/>
            <p:cNvSpPr/>
            <p:nvPr/>
          </p:nvSpPr>
          <p:spPr>
            <a:xfrm rot="6441463" flipH="1">
              <a:off x="6451332" y="183858"/>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7" name="Donut 74"/>
            <p:cNvSpPr/>
            <p:nvPr/>
          </p:nvSpPr>
          <p:spPr>
            <a:xfrm rot="6441463" flipH="1">
              <a:off x="6451332" y="160046"/>
              <a:ext cx="73016" cy="109661"/>
            </a:xfrm>
            <a:prstGeom prst="donut">
              <a:avLst>
                <a:gd name="adj" fmla="val 33666"/>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28" name="Donut 75"/>
            <p:cNvSpPr/>
            <p:nvPr/>
          </p:nvSpPr>
          <p:spPr>
            <a:xfrm rot="10800000" flipH="1">
              <a:off x="6453187" y="104774"/>
              <a:ext cx="78581" cy="122149"/>
            </a:xfrm>
            <a:prstGeom prst="donut">
              <a:avLst>
                <a:gd name="adj" fmla="val 23310"/>
              </a:avLst>
            </a:prstGeom>
            <a:grpFill/>
            <a:ln w="12700" cap="flat" cmpd="sng" algn="ctr">
              <a:solidFill>
                <a:srgbClr val="4472C4">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sp>
        <p:nvSpPr>
          <p:cNvPr id="29" name="TextBox 28"/>
          <p:cNvSpPr txBox="1"/>
          <p:nvPr/>
        </p:nvSpPr>
        <p:spPr>
          <a:xfrm>
            <a:off x="1651482" y="5061179"/>
            <a:ext cx="1006490" cy="954107"/>
          </a:xfrm>
          <a:prstGeom prst="rect">
            <a:avLst/>
          </a:prstGeom>
          <a:noFill/>
        </p:spPr>
        <p:txBody>
          <a:bodyPr wrap="square" rtlCol="0">
            <a:spAutoFit/>
          </a:bodyPr>
          <a:lstStyle/>
          <a:p>
            <a:pPr algn="ctr" defTabSz="685800"/>
            <a:r>
              <a:rPr lang="en-US" sz="1400" b="1" kern="0" dirty="0">
                <a:solidFill>
                  <a:sysClr val="windowText" lastClr="000000"/>
                </a:solidFill>
                <a:latin typeface="Myriad Web Pro" panose="020B0503030403020204" pitchFamily="34" charset="0"/>
              </a:rPr>
              <a:t>Avian or Swine Influenza Virus</a:t>
            </a:r>
          </a:p>
        </p:txBody>
      </p:sp>
      <p:grpSp>
        <p:nvGrpSpPr>
          <p:cNvPr id="32" name="Group 31"/>
          <p:cNvGrpSpPr/>
          <p:nvPr/>
        </p:nvGrpSpPr>
        <p:grpSpPr>
          <a:xfrm flipH="1">
            <a:off x="5330671" y="4598835"/>
            <a:ext cx="134054" cy="391401"/>
            <a:chOff x="6433009" y="104774"/>
            <a:chExt cx="109661" cy="289483"/>
          </a:xfrm>
          <a:solidFill>
            <a:srgbClr val="92D050"/>
          </a:solidFill>
        </p:grpSpPr>
        <p:sp>
          <p:nvSpPr>
            <p:cNvPr id="78" name="Donut 77"/>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9" name="Donut 78"/>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0" name="Donut 79"/>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1" name="Donut 80"/>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2" name="Donut 81"/>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3" name="Donut 82"/>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4" name="Donut 83"/>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85" name="Donut 84"/>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33" name="Group 32"/>
          <p:cNvGrpSpPr/>
          <p:nvPr/>
        </p:nvGrpSpPr>
        <p:grpSpPr>
          <a:xfrm flipH="1">
            <a:off x="5299685" y="4740792"/>
            <a:ext cx="134054" cy="391401"/>
            <a:chOff x="6433009" y="104774"/>
            <a:chExt cx="109661" cy="289483"/>
          </a:xfrm>
          <a:solidFill>
            <a:srgbClr val="92D050"/>
          </a:solidFill>
        </p:grpSpPr>
        <p:sp>
          <p:nvSpPr>
            <p:cNvPr id="70" name="Donut 86"/>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1" name="Donut 87"/>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2" name="Donut 88"/>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3" name="Donut 89"/>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4" name="Donut 90"/>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5" name="Donut 91"/>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6" name="Donut 92"/>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77" name="Donut 93"/>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34" name="Group 33"/>
          <p:cNvGrpSpPr/>
          <p:nvPr/>
        </p:nvGrpSpPr>
        <p:grpSpPr>
          <a:xfrm flipH="1">
            <a:off x="5484004" y="4518898"/>
            <a:ext cx="134054" cy="391401"/>
            <a:chOff x="6433009" y="104774"/>
            <a:chExt cx="109661" cy="289483"/>
          </a:xfrm>
          <a:solidFill>
            <a:srgbClr val="92D050"/>
          </a:solidFill>
        </p:grpSpPr>
        <p:sp>
          <p:nvSpPr>
            <p:cNvPr id="62" name="Donut 95"/>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3" name="Donut 96"/>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4" name="Donut 97"/>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5" name="Donut 98"/>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6" name="Donut 99"/>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7" name="Donut 100"/>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8" name="Donut 101"/>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9" name="Donut 102"/>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35" name="Group 34"/>
          <p:cNvGrpSpPr/>
          <p:nvPr/>
        </p:nvGrpSpPr>
        <p:grpSpPr>
          <a:xfrm flipH="1">
            <a:off x="5437510" y="4722963"/>
            <a:ext cx="134054" cy="391401"/>
            <a:chOff x="6433009" y="104774"/>
            <a:chExt cx="109661" cy="289483"/>
          </a:xfrm>
          <a:solidFill>
            <a:srgbClr val="92D050"/>
          </a:solidFill>
        </p:grpSpPr>
        <p:sp>
          <p:nvSpPr>
            <p:cNvPr id="54" name="Donut 104"/>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5" name="Donut 105"/>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6" name="Donut 106"/>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7" name="Donut 107"/>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8" name="Donut 108"/>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9" name="Donut 109"/>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0" name="Donut 110"/>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61" name="Donut 111"/>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36" name="Group 35"/>
          <p:cNvGrpSpPr/>
          <p:nvPr/>
        </p:nvGrpSpPr>
        <p:grpSpPr>
          <a:xfrm flipH="1">
            <a:off x="5545940" y="4661500"/>
            <a:ext cx="134054" cy="391401"/>
            <a:chOff x="6433009" y="104774"/>
            <a:chExt cx="109661" cy="289483"/>
          </a:xfrm>
          <a:solidFill>
            <a:srgbClr val="92D050"/>
          </a:solidFill>
        </p:grpSpPr>
        <p:sp>
          <p:nvSpPr>
            <p:cNvPr id="46" name="Donut 113"/>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7" name="Donut 114"/>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8" name="Donut 115"/>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9" name="Donut 116"/>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0" name="Donut 117"/>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1" name="Donut 118"/>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2" name="Donut 119"/>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53" name="Donut 120"/>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grpSp>
        <p:nvGrpSpPr>
          <p:cNvPr id="37" name="Group 36"/>
          <p:cNvGrpSpPr/>
          <p:nvPr/>
        </p:nvGrpSpPr>
        <p:grpSpPr>
          <a:xfrm flipH="1">
            <a:off x="5655542" y="4566458"/>
            <a:ext cx="134054" cy="391401"/>
            <a:chOff x="6433009" y="104774"/>
            <a:chExt cx="109661" cy="289483"/>
          </a:xfrm>
          <a:solidFill>
            <a:srgbClr val="92D050"/>
          </a:solidFill>
        </p:grpSpPr>
        <p:sp>
          <p:nvSpPr>
            <p:cNvPr id="38" name="Donut 122"/>
            <p:cNvSpPr/>
            <p:nvPr/>
          </p:nvSpPr>
          <p:spPr>
            <a:xfrm rot="6441463" flipH="1">
              <a:off x="6451332" y="30291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39" name="Donut 123"/>
            <p:cNvSpPr/>
            <p:nvPr/>
          </p:nvSpPr>
          <p:spPr>
            <a:xfrm rot="6441463" flipH="1">
              <a:off x="6451332" y="27910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0" name="Donut 124"/>
            <p:cNvSpPr/>
            <p:nvPr/>
          </p:nvSpPr>
          <p:spPr>
            <a:xfrm rot="6441463" flipH="1">
              <a:off x="6451332" y="255294"/>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1" name="Donut 125"/>
            <p:cNvSpPr/>
            <p:nvPr/>
          </p:nvSpPr>
          <p:spPr>
            <a:xfrm rot="6441463" flipH="1">
              <a:off x="6451332" y="231482"/>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2" name="Donut 126"/>
            <p:cNvSpPr/>
            <p:nvPr/>
          </p:nvSpPr>
          <p:spPr>
            <a:xfrm rot="6441463" flipH="1">
              <a:off x="6451332" y="207670"/>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3" name="Donut 127"/>
            <p:cNvSpPr/>
            <p:nvPr/>
          </p:nvSpPr>
          <p:spPr>
            <a:xfrm rot="6441463" flipH="1">
              <a:off x="6451332" y="183858"/>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4" name="Donut 128"/>
            <p:cNvSpPr/>
            <p:nvPr/>
          </p:nvSpPr>
          <p:spPr>
            <a:xfrm rot="6441463" flipH="1">
              <a:off x="6451332" y="160046"/>
              <a:ext cx="73016" cy="109661"/>
            </a:xfrm>
            <a:prstGeom prst="donut">
              <a:avLst>
                <a:gd name="adj" fmla="val 33666"/>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sp>
          <p:nvSpPr>
            <p:cNvPr id="45" name="Donut 129"/>
            <p:cNvSpPr/>
            <p:nvPr/>
          </p:nvSpPr>
          <p:spPr>
            <a:xfrm rot="10800000" flipH="1">
              <a:off x="6453187" y="104774"/>
              <a:ext cx="78581" cy="122149"/>
            </a:xfrm>
            <a:prstGeom prst="donut">
              <a:avLst>
                <a:gd name="adj" fmla="val 23310"/>
              </a:avLst>
            </a:prstGeom>
            <a:grpFill/>
            <a:ln w="12700" cap="flat" cmpd="sng" algn="ctr">
              <a:solidFill>
                <a:srgbClr val="70AD47">
                  <a:lumMod val="75000"/>
                </a:srgbClr>
              </a:solidFill>
              <a:prstDash val="solid"/>
              <a:miter lim="800000"/>
            </a:ln>
            <a:effectLst/>
          </p:spPr>
          <p:txBody>
            <a:bodyPr rtlCol="0" anchor="ctr"/>
            <a:lstStyle/>
            <a:p>
              <a:pPr algn="ctr" defTabSz="685800">
                <a:defRPr/>
              </a:pPr>
              <a:endParaRPr lang="en-US" sz="1350" kern="0">
                <a:solidFill>
                  <a:prstClr val="black"/>
                </a:solidFill>
              </a:endParaRPr>
            </a:p>
          </p:txBody>
        </p:sp>
      </p:grpSp>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8389">
            <a:off x="6012608" y="4133569"/>
            <a:ext cx="920847" cy="920847"/>
          </a:xfrm>
          <a:prstGeom prst="rect">
            <a:avLst/>
          </a:prstGeom>
          <a:effectLst>
            <a:outerShdw blurRad="292100" dist="139700" dir="2700000" algn="ctr" rotWithShape="0">
              <a:srgbClr val="000000">
                <a:alpha val="65000"/>
              </a:srgbClr>
            </a:outerShdw>
          </a:effectLst>
        </p:spPr>
      </p:pic>
      <p:sp>
        <p:nvSpPr>
          <p:cNvPr id="87" name="TextBox 86"/>
          <p:cNvSpPr txBox="1"/>
          <p:nvPr/>
        </p:nvSpPr>
        <p:spPr>
          <a:xfrm flipH="1">
            <a:off x="5933243" y="5149935"/>
            <a:ext cx="1103191" cy="738664"/>
          </a:xfrm>
          <a:prstGeom prst="rect">
            <a:avLst/>
          </a:prstGeom>
          <a:noFill/>
        </p:spPr>
        <p:txBody>
          <a:bodyPr wrap="square" rtlCol="0">
            <a:spAutoFit/>
          </a:bodyPr>
          <a:lstStyle/>
          <a:p>
            <a:pPr algn="ctr" defTabSz="685800"/>
            <a:r>
              <a:rPr lang="en-US" sz="1400" b="1" kern="0" dirty="0">
                <a:solidFill>
                  <a:sysClr val="windowText" lastClr="000000"/>
                </a:solidFill>
                <a:latin typeface="Myriad Web Pro" panose="020B0503030403020204" pitchFamily="34" charset="0"/>
              </a:rPr>
              <a:t>Human Influenza Virus</a:t>
            </a:r>
            <a:endParaRPr lang="en-US" sz="1200" kern="0" dirty="0">
              <a:solidFill>
                <a:sysClr val="windowText" lastClr="000000"/>
              </a:solidFill>
              <a:latin typeface="Myriad Web Pro" panose="020B0503030403020204" pitchFamily="34" charset="0"/>
            </a:endParaRPr>
          </a:p>
        </p:txBody>
      </p:sp>
      <p:pic>
        <p:nvPicPr>
          <p:cNvPr id="88" name="Picture 87"/>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3912031" y="4764242"/>
            <a:ext cx="980171" cy="956835"/>
          </a:xfrm>
          <a:prstGeom prst="rect">
            <a:avLst/>
          </a:prstGeom>
          <a:effectLst>
            <a:outerShdw blurRad="292100" dist="139700" dir="2700000" algn="ctr" rotWithShape="0">
              <a:srgbClr val="000000">
                <a:alpha val="65000"/>
              </a:srgbClr>
            </a:outerShdw>
          </a:effectLst>
        </p:spPr>
      </p:pic>
      <p:pic>
        <p:nvPicPr>
          <p:cNvPr id="90" name="Picture 8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614319" y="4074090"/>
            <a:ext cx="1043653" cy="1050095"/>
          </a:xfrm>
          <a:prstGeom prst="rect">
            <a:avLst/>
          </a:prstGeom>
          <a:effectLst>
            <a:outerShdw blurRad="292100" dist="139700" dir="2700000" algn="ctr" rotWithShape="0">
              <a:srgbClr val="000000">
                <a:alpha val="65000"/>
              </a:srgbClr>
            </a:outerShdw>
          </a:effectLst>
        </p:spPr>
      </p:pic>
      <p:sp>
        <p:nvSpPr>
          <p:cNvPr id="92" name="TextBox 91"/>
          <p:cNvSpPr txBox="1"/>
          <p:nvPr/>
        </p:nvSpPr>
        <p:spPr>
          <a:xfrm>
            <a:off x="3529062" y="5721077"/>
            <a:ext cx="1802649" cy="954107"/>
          </a:xfrm>
          <a:prstGeom prst="rect">
            <a:avLst/>
          </a:prstGeom>
          <a:noFill/>
        </p:spPr>
        <p:txBody>
          <a:bodyPr wrap="square" rtlCol="0">
            <a:spAutoFit/>
          </a:bodyPr>
          <a:lstStyle/>
          <a:p>
            <a:pPr algn="ctr" defTabSz="685800"/>
            <a:r>
              <a:rPr lang="en-US" sz="1400" b="1" kern="0" dirty="0">
                <a:solidFill>
                  <a:sysClr val="windowText" lastClr="000000"/>
                </a:solidFill>
                <a:latin typeface="Myriad Web Pro" panose="020B0503030403020204" pitchFamily="34" charset="0"/>
              </a:rPr>
              <a:t>Reassorted Influenza Virus with Pandemic Potential</a:t>
            </a:r>
          </a:p>
        </p:txBody>
      </p:sp>
      <p:pic>
        <p:nvPicPr>
          <p:cNvPr id="89" name="Picture 88">
            <a:extLst>
              <a:ext uri="{FF2B5EF4-FFF2-40B4-BE49-F238E27FC236}">
                <a16:creationId xmlns:a16="http://schemas.microsoft.com/office/drawing/2014/main" id="{915B108C-2B17-42A4-BF40-4063B9CB85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1354" y="3671688"/>
            <a:ext cx="1802649" cy="1802649"/>
          </a:xfrm>
          <a:prstGeom prst="rect">
            <a:avLst/>
          </a:prstGeom>
        </p:spPr>
      </p:pic>
      <p:pic>
        <p:nvPicPr>
          <p:cNvPr id="93" name="Picture 92">
            <a:extLst>
              <a:ext uri="{FF2B5EF4-FFF2-40B4-BE49-F238E27FC236}">
                <a16:creationId xmlns:a16="http://schemas.microsoft.com/office/drawing/2014/main" id="{E6E9FBB1-9739-4CBC-B3A3-2549EF14D7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918" y="5485548"/>
            <a:ext cx="1286500" cy="1286500"/>
          </a:xfrm>
          <a:prstGeom prst="rect">
            <a:avLst/>
          </a:prstGeom>
        </p:spPr>
      </p:pic>
      <p:pic>
        <p:nvPicPr>
          <p:cNvPr id="94" name="Picture 93">
            <a:extLst>
              <a:ext uri="{FF2B5EF4-FFF2-40B4-BE49-F238E27FC236}">
                <a16:creationId xmlns:a16="http://schemas.microsoft.com/office/drawing/2014/main" id="{1FA11E78-551B-42B6-A253-210ECCDEAF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758" y="4657113"/>
            <a:ext cx="1006906" cy="1006906"/>
          </a:xfrm>
          <a:prstGeom prst="rect">
            <a:avLst/>
          </a:prstGeom>
        </p:spPr>
      </p:pic>
      <p:pic>
        <p:nvPicPr>
          <p:cNvPr id="95" name="Picture 94">
            <a:extLst>
              <a:ext uri="{FF2B5EF4-FFF2-40B4-BE49-F238E27FC236}">
                <a16:creationId xmlns:a16="http://schemas.microsoft.com/office/drawing/2014/main" id="{D34148D1-E890-4DFB-9107-32754E5AF7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329" y="3438393"/>
            <a:ext cx="1286500" cy="1286500"/>
          </a:xfrm>
          <a:prstGeom prst="rect">
            <a:avLst/>
          </a:prstGeom>
        </p:spPr>
      </p:pic>
      <p:pic>
        <p:nvPicPr>
          <p:cNvPr id="96" name="Picture 95">
            <a:extLst>
              <a:ext uri="{FF2B5EF4-FFF2-40B4-BE49-F238E27FC236}">
                <a16:creationId xmlns:a16="http://schemas.microsoft.com/office/drawing/2014/main" id="{9BB6BFBF-18AD-4CA0-881D-6455FF776B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52382" y="5860563"/>
            <a:ext cx="954107" cy="954107"/>
          </a:xfrm>
          <a:prstGeom prst="rect">
            <a:avLst/>
          </a:prstGeom>
        </p:spPr>
      </p:pic>
    </p:spTree>
    <p:extLst>
      <p:ext uri="{BB962C8B-B14F-4D97-AF65-F5344CB8AC3E}">
        <p14:creationId xmlns:p14="http://schemas.microsoft.com/office/powerpoint/2010/main" val="10549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626"/>
            <a:ext cx="8543418" cy="567298"/>
          </a:xfrm>
        </p:spPr>
        <p:txBody>
          <a:bodyPr/>
          <a:lstStyle/>
          <a:p>
            <a:r>
              <a:rPr lang="en-US" dirty="0">
                <a:solidFill>
                  <a:srgbClr val="0070C0"/>
                </a:solidFill>
              </a:rPr>
              <a:t>Influenza Pandemics in the 20</a:t>
            </a:r>
            <a:r>
              <a:rPr lang="en-US" baseline="30000" dirty="0">
                <a:solidFill>
                  <a:srgbClr val="0070C0"/>
                </a:solidFill>
              </a:rPr>
              <a:t>th</a:t>
            </a:r>
            <a:r>
              <a:rPr lang="en-US" dirty="0">
                <a:solidFill>
                  <a:srgbClr val="0070C0"/>
                </a:solidFill>
              </a:rPr>
              <a:t> Century</a:t>
            </a:r>
          </a:p>
        </p:txBody>
      </p:sp>
      <p:sp>
        <p:nvSpPr>
          <p:cNvPr id="3" name="Content Placeholder 2"/>
          <p:cNvSpPr>
            <a:spLocks noGrp="1"/>
          </p:cNvSpPr>
          <p:nvPr>
            <p:ph idx="1"/>
          </p:nvPr>
        </p:nvSpPr>
        <p:spPr>
          <a:xfrm>
            <a:off x="942080" y="1417638"/>
            <a:ext cx="4174724" cy="4525963"/>
          </a:xfrm>
        </p:spPr>
        <p:txBody>
          <a:bodyPr>
            <a:normAutofit fontScale="92500" lnSpcReduction="20000"/>
          </a:bodyPr>
          <a:lstStyle/>
          <a:p>
            <a:pPr marL="0" indent="0">
              <a:buNone/>
            </a:pPr>
            <a:r>
              <a:rPr lang="en-US" sz="2400" dirty="0"/>
              <a:t>1918 H1N1 Pandemic</a:t>
            </a:r>
          </a:p>
          <a:p>
            <a:pPr lvl="1"/>
            <a:r>
              <a:rPr lang="en-US" sz="1800" dirty="0"/>
              <a:t>At least 50 million deaths globally</a:t>
            </a:r>
          </a:p>
          <a:p>
            <a:pPr lvl="1"/>
            <a:endParaRPr lang="en-US" sz="1800" dirty="0"/>
          </a:p>
          <a:p>
            <a:pPr lvl="1"/>
            <a:endParaRPr lang="en-US" sz="1800" dirty="0"/>
          </a:p>
          <a:p>
            <a:pPr lvl="1"/>
            <a:endParaRPr lang="en-US" sz="1800" dirty="0"/>
          </a:p>
          <a:p>
            <a:pPr lvl="1"/>
            <a:endParaRPr lang="en-US" sz="1800" dirty="0"/>
          </a:p>
          <a:p>
            <a:pPr marL="0" indent="0">
              <a:buNone/>
            </a:pPr>
            <a:r>
              <a:rPr lang="en-US" sz="2400" dirty="0"/>
              <a:t>1957 H2N2 Pandemic</a:t>
            </a:r>
          </a:p>
          <a:p>
            <a:pPr lvl="1"/>
            <a:r>
              <a:rPr lang="en-US" sz="1800" dirty="0"/>
              <a:t>Over a million deaths globally</a:t>
            </a:r>
          </a:p>
          <a:p>
            <a:endParaRPr lang="en-US" sz="2400" dirty="0"/>
          </a:p>
          <a:p>
            <a:endParaRPr lang="en-US" sz="2400" dirty="0"/>
          </a:p>
          <a:p>
            <a:endParaRPr lang="en-US" sz="2400" dirty="0"/>
          </a:p>
          <a:p>
            <a:pPr marL="0" indent="0">
              <a:buNone/>
            </a:pPr>
            <a:endParaRPr lang="en-US" sz="2400" dirty="0"/>
          </a:p>
          <a:p>
            <a:pPr marL="0" indent="0">
              <a:buNone/>
            </a:pPr>
            <a:r>
              <a:rPr lang="en-US" sz="2400" dirty="0"/>
              <a:t>1968 H3N2 Pandemic</a:t>
            </a:r>
          </a:p>
          <a:p>
            <a:pPr lvl="1"/>
            <a:r>
              <a:rPr lang="en-US" sz="1800" dirty="0"/>
              <a:t>A million deaths globally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784" t="34725"/>
          <a:stretch/>
        </p:blipFill>
        <p:spPr>
          <a:xfrm>
            <a:off x="5485145" y="2702050"/>
            <a:ext cx="3107924" cy="1724868"/>
          </a:xfrm>
          <a:prstGeom prst="rect">
            <a:avLst/>
          </a:prstGeom>
          <a:effectLst>
            <a:outerShdw blurRad="292100" dist="139700" dir="2700000" algn="ctr" rotWithShape="0">
              <a:srgbClr val="000000">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4095" b="6920"/>
          <a:stretch/>
        </p:blipFill>
        <p:spPr>
          <a:xfrm>
            <a:off x="5480751" y="655052"/>
            <a:ext cx="3112318" cy="1724867"/>
          </a:xfrm>
          <a:prstGeom prst="rect">
            <a:avLst/>
          </a:prstGeom>
          <a:effectLst>
            <a:outerShdw blurRad="292100" dist="139700" dir="2700000" algn="ctr" rotWithShape="0">
              <a:srgbClr val="000000">
                <a:alpha val="65000"/>
              </a:srgbClr>
            </a:outerShdw>
          </a:effectLst>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2672" r="15918" b="27493"/>
          <a:stretch/>
        </p:blipFill>
        <p:spPr>
          <a:xfrm flipH="1">
            <a:off x="5485145" y="4792890"/>
            <a:ext cx="3112318" cy="1661114"/>
          </a:xfrm>
          <a:prstGeom prst="rect">
            <a:avLst/>
          </a:prstGeom>
          <a:effectLst>
            <a:outerShdw blurRad="292100" dist="139700" dir="8100000" algn="tr" rotWithShape="0">
              <a:prstClr val="black">
                <a:alpha val="65000"/>
              </a:prstClr>
            </a:outerShdw>
          </a:effectLst>
        </p:spPr>
      </p:pic>
    </p:spTree>
    <p:extLst>
      <p:ext uri="{BB962C8B-B14F-4D97-AF65-F5344CB8AC3E}">
        <p14:creationId xmlns:p14="http://schemas.microsoft.com/office/powerpoint/2010/main" val="144046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848"/>
            <a:ext cx="8543418" cy="567298"/>
          </a:xfrm>
        </p:spPr>
        <p:txBody>
          <a:bodyPr/>
          <a:lstStyle/>
          <a:p>
            <a:r>
              <a:rPr lang="en-US" dirty="0">
                <a:solidFill>
                  <a:srgbClr val="0070C0"/>
                </a:solidFill>
              </a:rPr>
              <a:t>2009 H1N1 Pandemic</a:t>
            </a:r>
          </a:p>
        </p:txBody>
      </p:sp>
      <p:sp>
        <p:nvSpPr>
          <p:cNvPr id="3" name="Content Placeholder 2"/>
          <p:cNvSpPr>
            <a:spLocks noGrp="1"/>
          </p:cNvSpPr>
          <p:nvPr>
            <p:ph idx="1"/>
          </p:nvPr>
        </p:nvSpPr>
        <p:spPr>
          <a:xfrm>
            <a:off x="300291" y="1405227"/>
            <a:ext cx="8229600" cy="4525963"/>
          </a:xfrm>
        </p:spPr>
        <p:txBody>
          <a:bodyPr>
            <a:normAutofit fontScale="85000" lnSpcReduction="20000"/>
          </a:bodyPr>
          <a:lstStyle/>
          <a:p>
            <a:r>
              <a:rPr lang="en-US" sz="2800" dirty="0"/>
              <a:t>Emerged spring of 2009</a:t>
            </a:r>
            <a:br>
              <a:rPr lang="en-US" sz="2800" dirty="0"/>
            </a:br>
            <a:endParaRPr lang="en-US" sz="2800" dirty="0"/>
          </a:p>
          <a:p>
            <a:r>
              <a:rPr lang="en-US" sz="2800" dirty="0"/>
              <a:t>Unique combination of influenza genes not previously identified in animals or people</a:t>
            </a:r>
            <a:br>
              <a:rPr lang="en-US" sz="2800" dirty="0"/>
            </a:br>
            <a:endParaRPr lang="en-US" sz="2800" dirty="0"/>
          </a:p>
          <a:p>
            <a:r>
              <a:rPr lang="en-US" sz="2600" dirty="0"/>
              <a:t>Between 151,700 and 575,400 global deaths.</a:t>
            </a:r>
          </a:p>
          <a:p>
            <a:pPr lvl="1"/>
            <a:r>
              <a:rPr lang="en-US" sz="2400" dirty="0"/>
              <a:t>80% of 2009 H1N1 deaths were in people younger than 65 years of age</a:t>
            </a:r>
          </a:p>
          <a:p>
            <a:pPr lvl="1"/>
            <a:r>
              <a:rPr lang="en-US" sz="2400" dirty="0"/>
              <a:t>In typical seasonal influenza epidemics 70-90% of deaths are estimated to occur in people 65 years of age and older. </a:t>
            </a:r>
          </a:p>
          <a:p>
            <a:pPr lvl="1"/>
            <a:r>
              <a:rPr lang="en-US" sz="2400" dirty="0"/>
              <a:t>Early surveillance in Mexico suggested the possibility of an even more severe pandemic</a:t>
            </a:r>
          </a:p>
          <a:p>
            <a:pPr lvl="1"/>
            <a:r>
              <a:rPr lang="en-US" sz="2400" dirty="0"/>
              <a:t>We must be ready to rapidly estimate local burden of a full spectrum of illness if a new virus emerges.</a:t>
            </a:r>
          </a:p>
        </p:txBody>
      </p:sp>
    </p:spTree>
    <p:extLst>
      <p:ext uri="{BB962C8B-B14F-4D97-AF65-F5344CB8AC3E}">
        <p14:creationId xmlns:p14="http://schemas.microsoft.com/office/powerpoint/2010/main" val="270495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91719" y="1311436"/>
            <a:ext cx="4646613" cy="3506788"/>
          </a:xfrm>
        </p:spPr>
        <p:txBody>
          <a:bodyPr>
            <a:normAutofit lnSpcReduction="10000"/>
          </a:bodyPr>
          <a:lstStyle/>
          <a:p>
            <a:pPr marL="0" indent="0">
              <a:buNone/>
            </a:pPr>
            <a:r>
              <a:rPr lang="en-US" dirty="0"/>
              <a:t>The world is increasingly </a:t>
            </a:r>
          </a:p>
          <a:p>
            <a:endParaRPr lang="en-US" dirty="0"/>
          </a:p>
          <a:p>
            <a:pPr lvl="1"/>
            <a:r>
              <a:rPr lang="en-US" sz="2800" dirty="0"/>
              <a:t>Crowded</a:t>
            </a:r>
          </a:p>
          <a:p>
            <a:pPr lvl="1"/>
            <a:endParaRPr lang="en-US" sz="2800" dirty="0"/>
          </a:p>
          <a:p>
            <a:pPr lvl="1"/>
            <a:r>
              <a:rPr lang="en-US" sz="2800" dirty="0"/>
              <a:t>Connected</a:t>
            </a:r>
          </a:p>
          <a:p>
            <a:pPr lvl="1"/>
            <a:endParaRPr lang="en-US" sz="2800" dirty="0"/>
          </a:p>
          <a:p>
            <a:pPr lvl="1"/>
            <a:r>
              <a:rPr lang="en-US" sz="2800" dirty="0"/>
              <a:t>Converging</a:t>
            </a:r>
          </a:p>
          <a:p>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427" r="12769" b="10227"/>
          <a:stretch/>
        </p:blipFill>
        <p:spPr>
          <a:xfrm>
            <a:off x="5621997" y="730585"/>
            <a:ext cx="3107755" cy="1689684"/>
          </a:xfrm>
          <a:prstGeom prst="rect">
            <a:avLst/>
          </a:prstGeom>
          <a:effectLst>
            <a:outerShdw blurRad="292100" dist="139700" dir="2700000" algn="ctr" rotWithShape="0">
              <a:srgbClr val="000000">
                <a:alpha val="65000"/>
              </a:srgbClr>
            </a:outerShdw>
          </a:effectLst>
        </p:spPr>
      </p:pic>
      <p:sp>
        <p:nvSpPr>
          <p:cNvPr id="6" name="Title 5"/>
          <p:cNvSpPr>
            <a:spLocks noGrp="1"/>
          </p:cNvSpPr>
          <p:nvPr>
            <p:ph type="title"/>
          </p:nvPr>
        </p:nvSpPr>
        <p:spPr>
          <a:xfrm>
            <a:off x="51205" y="411560"/>
            <a:ext cx="5570792" cy="441807"/>
          </a:xfrm>
        </p:spPr>
        <p:txBody>
          <a:bodyPr>
            <a:normAutofit fontScale="90000"/>
          </a:bodyPr>
          <a:lstStyle/>
          <a:p>
            <a:r>
              <a:rPr lang="en-US" sz="2800" b="0" dirty="0">
                <a:solidFill>
                  <a:srgbClr val="0070C0"/>
                </a:solidFill>
              </a:rPr>
              <a:t>Emerging Novel Influenza Infections</a:t>
            </a:r>
            <a:endParaRPr lang="en-US" b="0" dirty="0">
              <a:solidFill>
                <a:srgbClr val="0070C0"/>
              </a:solidFill>
            </a:endParaRPr>
          </a:p>
        </p:txBody>
      </p:sp>
      <p:sp>
        <p:nvSpPr>
          <p:cNvPr id="11" name="TextBox 10"/>
          <p:cNvSpPr txBox="1"/>
          <p:nvPr/>
        </p:nvSpPr>
        <p:spPr>
          <a:xfrm>
            <a:off x="95490" y="6203694"/>
            <a:ext cx="5704060" cy="553998"/>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Jernigan, </a:t>
            </a:r>
            <a:r>
              <a:rPr lang="en-US" sz="1000" dirty="0" err="1">
                <a:solidFill>
                  <a:srgbClr val="000000"/>
                </a:solidFill>
                <a:latin typeface="Arial" panose="020B0604020202020204" pitchFamily="34" charset="0"/>
                <a:cs typeface="Arial" panose="020B0604020202020204" pitchFamily="34" charset="0"/>
              </a:rPr>
              <a:t>Strausbaugh</a:t>
            </a:r>
            <a:r>
              <a:rPr lang="en-US" sz="1000" dirty="0">
                <a:solidFill>
                  <a:srgbClr val="000000"/>
                </a:solidFill>
                <a:latin typeface="Arial" panose="020B0604020202020204" pitchFamily="34" charset="0"/>
                <a:cs typeface="Arial" panose="020B0604020202020204" pitchFamily="34" charset="0"/>
              </a:rPr>
              <a:t>. Emerging Infections, Textbook of Infectious Diseases, 2004</a:t>
            </a:r>
          </a:p>
          <a:p>
            <a:r>
              <a:rPr lang="en-US" sz="1000" dirty="0">
                <a:solidFill>
                  <a:srgbClr val="000000"/>
                </a:solidFill>
                <a:latin typeface="Arial" panose="020B0604020202020204" pitchFamily="34" charset="0"/>
                <a:cs typeface="Arial" panose="020B0604020202020204" pitchFamily="34" charset="0"/>
              </a:rPr>
              <a:t>Institute of Medicine, Emerging Infections, 1992</a:t>
            </a:r>
          </a:p>
          <a:p>
            <a:r>
              <a:rPr lang="en-US" sz="1000" dirty="0">
                <a:latin typeface="Arial" panose="020B0604020202020204" pitchFamily="34" charset="0"/>
                <a:cs typeface="Arial" panose="020B0604020202020204" pitchFamily="34" charset="0"/>
              </a:rPr>
              <a:t>Jernigan, Cox. Textbook of Influenza. 2013</a:t>
            </a:r>
            <a:endParaRPr lang="en-US" sz="1000" dirty="0">
              <a:solidFill>
                <a:srgbClr val="000000"/>
              </a:solidFill>
              <a:latin typeface="Arial" panose="020B0604020202020204" pitchFamily="34" charset="0"/>
              <a:cs typeface="Arial" panose="020B0604020202020204" pitchFamily="34" charset="0"/>
            </a:endParaRPr>
          </a:p>
        </p:txBody>
      </p:sp>
      <p:pic>
        <p:nvPicPr>
          <p:cNvPr id="12" name="Picture 2" descr="http://ars.els-cdn.com/content/image/1-s2.0-S0140673612611519-gr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921" r="5687" b="4873"/>
          <a:stretch/>
        </p:blipFill>
        <p:spPr bwMode="auto">
          <a:xfrm>
            <a:off x="5621997" y="2616513"/>
            <a:ext cx="3107755" cy="1689684"/>
          </a:xfrm>
          <a:prstGeom prst="rect">
            <a:avLst/>
          </a:prstGeom>
          <a:noFill/>
          <a:effectLst>
            <a:outerShdw blurRad="292100" dist="139700" dir="2700000" algn="ctr" rotWithShape="0">
              <a:srgbClr val="000000">
                <a:alpha val="65000"/>
              </a:srgb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3337" b="14609"/>
          <a:stretch/>
        </p:blipFill>
        <p:spPr>
          <a:xfrm>
            <a:off x="5625744" y="4465669"/>
            <a:ext cx="3126654" cy="168968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03840128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98298408"/>
              </p:ext>
            </p:extLst>
          </p:nvPr>
        </p:nvGraphicFramePr>
        <p:xfrm>
          <a:off x="3521123" y="999854"/>
          <a:ext cx="4876514" cy="55013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101049" y="6496735"/>
            <a:ext cx="2776888" cy="311054"/>
          </a:xfrm>
          <a:prstGeom prst="rect">
            <a:avLst/>
          </a:prstGeom>
        </p:spPr>
        <p:txBody>
          <a:bodyPr anchor="b" anchorCtr="0"/>
          <a:lstStyle>
            <a:lvl1pPr marL="342900" indent="-342900" algn="l" defTabSz="914400" rtl="0" eaLnBrk="1" latinLnBrk="0" hangingPunct="1">
              <a:lnSpc>
                <a:spcPts val="1100"/>
              </a:lnSpc>
              <a:spcBef>
                <a:spcPct val="20000"/>
              </a:spcBef>
              <a:buFont typeface="Arial" pitchFamily="34" charset="0"/>
              <a:buNone/>
              <a:defRPr sz="1100" kern="1200" baseline="0">
                <a:solidFill>
                  <a:schemeClr val="tx2"/>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ct val="20000"/>
              </a:spcBef>
              <a:spcAft>
                <a:spcPts val="0"/>
              </a:spcAft>
              <a:buClrTx/>
              <a:buSzTx/>
              <a:buFont typeface="Arial" pitchFamily="34" charset="0"/>
              <a:buNone/>
              <a:tabLst/>
              <a:defRPr/>
            </a:pPr>
            <a:r>
              <a:rPr kumimoji="0" lang="en-US" sz="1050" b="0" i="0" u="none" strike="noStrike" kern="1200" cap="none" spc="0" normalizeH="0" baseline="0" noProof="0" dirty="0">
                <a:ln>
                  <a:noFill/>
                </a:ln>
                <a:solidFill>
                  <a:schemeClr val="tx1"/>
                </a:solidFill>
                <a:effectLst/>
                <a:uLnTx/>
                <a:uFillTx/>
                <a:latin typeface="Myriad Web Pro"/>
                <a:ea typeface="+mn-ea"/>
                <a:cs typeface="+mn-cs"/>
              </a:rPr>
              <a:t>Jernigan, Cox. Textbook of Influenza. 2013.  </a:t>
            </a:r>
          </a:p>
        </p:txBody>
      </p:sp>
      <p:sp>
        <p:nvSpPr>
          <p:cNvPr id="8" name="Title 7"/>
          <p:cNvSpPr>
            <a:spLocks noGrp="1"/>
          </p:cNvSpPr>
          <p:nvPr>
            <p:ph type="title"/>
          </p:nvPr>
        </p:nvSpPr>
        <p:spPr>
          <a:xfrm>
            <a:off x="101049" y="432556"/>
            <a:ext cx="8543418" cy="567298"/>
          </a:xfrm>
        </p:spPr>
        <p:txBody>
          <a:bodyPr>
            <a:normAutofit/>
          </a:bodyPr>
          <a:lstStyle/>
          <a:p>
            <a:r>
              <a:rPr lang="en-US" b="0" dirty="0">
                <a:solidFill>
                  <a:srgbClr val="0070C0"/>
                </a:solidFill>
              </a:rPr>
              <a:t>Factors for Emerging Influenza Viruses</a:t>
            </a:r>
            <a:endParaRPr lang="en-US" sz="2000" b="0" dirty="0">
              <a:solidFill>
                <a:srgbClr val="0070C0"/>
              </a:solidFill>
            </a:endParaRPr>
          </a:p>
        </p:txBody>
      </p:sp>
      <p:sp>
        <p:nvSpPr>
          <p:cNvPr id="9" name="Content Placeholder 8"/>
          <p:cNvSpPr>
            <a:spLocks noGrp="1"/>
          </p:cNvSpPr>
          <p:nvPr>
            <p:ph idx="1"/>
          </p:nvPr>
        </p:nvSpPr>
        <p:spPr>
          <a:xfrm>
            <a:off x="156014" y="1440798"/>
            <a:ext cx="3595052" cy="3641531"/>
          </a:xfrm>
        </p:spPr>
        <p:txBody>
          <a:bodyPr>
            <a:normAutofit/>
          </a:bodyPr>
          <a:lstStyle/>
          <a:p>
            <a:pPr marL="0" indent="0">
              <a:buNone/>
            </a:pPr>
            <a:r>
              <a:rPr lang="en-US" sz="2000" dirty="0"/>
              <a:t>Factors for emerging influenza virus:</a:t>
            </a:r>
            <a:br>
              <a:rPr lang="en-US" sz="2000" dirty="0"/>
            </a:br>
            <a:endParaRPr lang="en-US" sz="2000" dirty="0"/>
          </a:p>
          <a:p>
            <a:pPr lvl="1"/>
            <a:r>
              <a:rPr lang="en-US" sz="2000" dirty="0"/>
              <a:t>People</a:t>
            </a:r>
          </a:p>
          <a:p>
            <a:pPr lvl="1"/>
            <a:r>
              <a:rPr lang="en-US" sz="2000" dirty="0"/>
              <a:t>Poultry</a:t>
            </a:r>
          </a:p>
          <a:p>
            <a:pPr lvl="1"/>
            <a:r>
              <a:rPr lang="en-US" sz="2000" dirty="0"/>
              <a:t>Pigs</a:t>
            </a:r>
          </a:p>
          <a:p>
            <a:pPr lvl="1"/>
            <a:r>
              <a:rPr lang="en-US" sz="2000" dirty="0"/>
              <a:t>Passengers</a:t>
            </a:r>
          </a:p>
        </p:txBody>
      </p:sp>
    </p:spTree>
    <p:extLst>
      <p:ext uri="{BB962C8B-B14F-4D97-AF65-F5344CB8AC3E}">
        <p14:creationId xmlns:p14="http://schemas.microsoft.com/office/powerpoint/2010/main" val="59442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1376054" y="-2367979"/>
            <a:ext cx="8543418" cy="567298"/>
          </a:xfrm>
        </p:spPr>
        <p:txBody>
          <a:bodyPr/>
          <a:lstStyle/>
          <a:p>
            <a:r>
              <a:rPr lang="en-US" dirty="0"/>
              <a:t>Themes</a:t>
            </a:r>
          </a:p>
        </p:txBody>
      </p:sp>
      <p:sp>
        <p:nvSpPr>
          <p:cNvPr id="12" name="TextBox 11">
            <a:extLst>
              <a:ext uri="{FF2B5EF4-FFF2-40B4-BE49-F238E27FC236}">
                <a16:creationId xmlns:a16="http://schemas.microsoft.com/office/drawing/2014/main" id="{2B494C63-0763-418C-AB7A-86A97AD78C8F}"/>
              </a:ext>
            </a:extLst>
          </p:cNvPr>
          <p:cNvSpPr txBox="1"/>
          <p:nvPr/>
        </p:nvSpPr>
        <p:spPr>
          <a:xfrm>
            <a:off x="1246973" y="527044"/>
            <a:ext cx="4389663" cy="461665"/>
          </a:xfrm>
          <a:prstGeom prst="rect">
            <a:avLst/>
          </a:prstGeom>
          <a:noFill/>
        </p:spPr>
        <p:txBody>
          <a:bodyPr wrap="none" rtlCol="0">
            <a:spAutoFit/>
          </a:bodyPr>
          <a:lstStyle/>
          <a:p>
            <a:r>
              <a:rPr lang="en-US" sz="2400" b="1" dirty="0"/>
              <a:t>Influenza comes in many forms…</a:t>
            </a:r>
          </a:p>
        </p:txBody>
      </p:sp>
      <p:sp>
        <p:nvSpPr>
          <p:cNvPr id="14" name="TextBox 13">
            <a:extLst>
              <a:ext uri="{FF2B5EF4-FFF2-40B4-BE49-F238E27FC236}">
                <a16:creationId xmlns:a16="http://schemas.microsoft.com/office/drawing/2014/main" id="{80D33484-9451-4809-8628-116B882FF1DD}"/>
              </a:ext>
            </a:extLst>
          </p:cNvPr>
          <p:cNvSpPr txBox="1"/>
          <p:nvPr/>
        </p:nvSpPr>
        <p:spPr>
          <a:xfrm>
            <a:off x="307074" y="5520393"/>
            <a:ext cx="8660448" cy="1477328"/>
          </a:xfrm>
          <a:prstGeom prst="rect">
            <a:avLst/>
          </a:prstGeom>
          <a:noFill/>
        </p:spPr>
        <p:txBody>
          <a:bodyPr wrap="none" rtlCol="0">
            <a:spAutoFit/>
          </a:bodyPr>
          <a:lstStyle/>
          <a:p>
            <a:pPr marL="285750" indent="-285750">
              <a:buFont typeface="Arial" panose="020B0604020202020204" pitchFamily="34" charset="0"/>
              <a:buChar char="•"/>
            </a:pPr>
            <a:r>
              <a:rPr lang="en-US" sz="2400" dirty="0"/>
              <a:t>Systems to monitor, prevent, and control seasonal influenza </a:t>
            </a:r>
            <a:br>
              <a:rPr lang="en-US" sz="2400" dirty="0"/>
            </a:br>
            <a:r>
              <a:rPr lang="en-US" sz="2400" dirty="0"/>
              <a:t>support detection and response to novel and pandemic influenza </a:t>
            </a:r>
          </a:p>
          <a:p>
            <a:pPr marL="285750" indent="-285750">
              <a:buFont typeface="Arial" panose="020B0604020202020204" pitchFamily="34" charset="0"/>
              <a:buChar char="•"/>
            </a:pPr>
            <a:r>
              <a:rPr lang="en-US" sz="2400" dirty="0"/>
              <a:t>Monitoring the interface between humans and animals is critical</a:t>
            </a:r>
          </a:p>
          <a:p>
            <a:endParaRPr lang="en-US" dirty="0"/>
          </a:p>
        </p:txBody>
      </p:sp>
      <p:graphicFrame>
        <p:nvGraphicFramePr>
          <p:cNvPr id="3" name="Diagram 2">
            <a:extLst>
              <a:ext uri="{FF2B5EF4-FFF2-40B4-BE49-F238E27FC236}">
                <a16:creationId xmlns:a16="http://schemas.microsoft.com/office/drawing/2014/main" id="{CB887529-57CD-4617-8352-961D1AF1110F}"/>
              </a:ext>
            </a:extLst>
          </p:cNvPr>
          <p:cNvGraphicFramePr/>
          <p:nvPr>
            <p:extLst>
              <p:ext uri="{D42A27DB-BD31-4B8C-83A1-F6EECF244321}">
                <p14:modId xmlns:p14="http://schemas.microsoft.com/office/powerpoint/2010/main" val="2538706967"/>
              </p:ext>
            </p:extLst>
          </p:nvPr>
        </p:nvGraphicFramePr>
        <p:xfrm>
          <a:off x="211540" y="1201003"/>
          <a:ext cx="8434032" cy="4259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79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47700"/>
            <a:ext cx="8482264" cy="1143000"/>
          </a:xfrm>
        </p:spPr>
        <p:txBody>
          <a:bodyPr>
            <a:noAutofit/>
          </a:bodyPr>
          <a:lstStyle/>
          <a:p>
            <a:pPr algn="ctr"/>
            <a:r>
              <a:rPr lang="en-US" sz="2400" b="0" dirty="0">
                <a:solidFill>
                  <a:schemeClr val="tx1"/>
                </a:solidFill>
              </a:rPr>
              <a:t>Human Cases of Reported Novel Influenza A Infection, 1959-2017</a:t>
            </a:r>
            <a:br>
              <a:rPr lang="en-US" sz="2000" b="0" dirty="0">
                <a:solidFill>
                  <a:schemeClr val="tx1"/>
                </a:solidFill>
              </a:rPr>
            </a:br>
            <a:r>
              <a:rPr lang="en-US" sz="1600" b="0" dirty="0">
                <a:solidFill>
                  <a:schemeClr val="tx1"/>
                </a:solidFill>
              </a:rPr>
              <a:t>Includes Avian H4, H5, H6, H7, H9, H10 &amp; Swine H1, H3 (not H1N1pdm09)</a:t>
            </a:r>
            <a:br>
              <a:rPr lang="en-US" sz="1600" b="0" dirty="0">
                <a:solidFill>
                  <a:schemeClr val="tx1"/>
                </a:solidFill>
              </a:rPr>
            </a:br>
            <a:endParaRPr lang="en-US" sz="3200" b="0" dirty="0">
              <a:solidFill>
                <a:schemeClr val="tx1"/>
              </a:solidFill>
            </a:endParaRPr>
          </a:p>
        </p:txBody>
      </p:sp>
      <p:sp>
        <p:nvSpPr>
          <p:cNvPr id="11" name="Footer Placeholder 3"/>
          <p:cNvSpPr txBox="1">
            <a:spLocks/>
          </p:cNvSpPr>
          <p:nvPr/>
        </p:nvSpPr>
        <p:spPr bwMode="auto">
          <a:xfrm>
            <a:off x="30779" y="6172200"/>
            <a:ext cx="742651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a:buFontTx/>
              <a:buAutoNum type="arabicPeriod"/>
              <a:defRPr/>
            </a:pPr>
            <a:r>
              <a:rPr lang="en-US" dirty="0" err="1">
                <a:solidFill>
                  <a:schemeClr val="tx1"/>
                </a:solidFill>
                <a:latin typeface="Arial" panose="020B0604020202020204"/>
              </a:rPr>
              <a:t>Freidl</a:t>
            </a:r>
            <a:r>
              <a:rPr lang="en-US" dirty="0">
                <a:solidFill>
                  <a:schemeClr val="tx1"/>
                </a:solidFill>
                <a:latin typeface="Arial" panose="020B0604020202020204"/>
              </a:rPr>
              <a:t> G, Meijer A, de Bruin E, et al. Influenza at the animal-human interface: a review of the literature for virological evidence of human infection with swine or avian influenza viruses other than A(H5N1). Euro </a:t>
            </a:r>
            <a:r>
              <a:rPr lang="en-US" dirty="0" err="1">
                <a:solidFill>
                  <a:schemeClr val="tx1"/>
                </a:solidFill>
                <a:latin typeface="Arial" panose="020B0604020202020204"/>
              </a:rPr>
              <a:t>Surveill</a:t>
            </a:r>
            <a:r>
              <a:rPr lang="en-US" dirty="0">
                <a:solidFill>
                  <a:schemeClr val="tx1"/>
                </a:solidFill>
                <a:latin typeface="Arial" panose="020B0604020202020204"/>
              </a:rPr>
              <a:t>. 2014 May 8;19(18). </a:t>
            </a:r>
          </a:p>
          <a:p>
            <a:pPr marL="228600" indent="-228600" defTabSz="914400">
              <a:buFontTx/>
              <a:buAutoNum type="arabicPeriod"/>
              <a:defRPr/>
            </a:pPr>
            <a:r>
              <a:rPr lang="en-US" dirty="0">
                <a:solidFill>
                  <a:schemeClr val="tx1"/>
                </a:solidFill>
                <a:latin typeface="Arial" panose="020B0604020202020204"/>
              </a:rPr>
              <a:t>Cumulative cases of H5N1 and H7N9. WHO and Chinese provincial reports.</a:t>
            </a:r>
          </a:p>
          <a:p>
            <a:pPr marL="228600" indent="-228600" defTabSz="914400">
              <a:buFontTx/>
              <a:buAutoNum type="arabicPeriod"/>
              <a:defRPr/>
            </a:pPr>
            <a:endParaRPr lang="ru-RU" dirty="0">
              <a:solidFill>
                <a:schemeClr val="tx1"/>
              </a:solidFill>
              <a:latin typeface="Arial" panose="020B0604020202020204"/>
            </a:endParaRPr>
          </a:p>
        </p:txBody>
      </p:sp>
      <p:sp>
        <p:nvSpPr>
          <p:cNvPr id="14" name="TextBox 13"/>
          <p:cNvSpPr txBox="1"/>
          <p:nvPr/>
        </p:nvSpPr>
        <p:spPr>
          <a:xfrm>
            <a:off x="3268436" y="5479012"/>
            <a:ext cx="2688942" cy="338554"/>
          </a:xfrm>
          <a:prstGeom prst="rect">
            <a:avLst/>
          </a:prstGeom>
          <a:noFill/>
        </p:spPr>
        <p:txBody>
          <a:bodyPr wrap="none" rtlCol="0">
            <a:spAutoFit/>
          </a:bodyPr>
          <a:lstStyle/>
          <a:p>
            <a:pPr algn="ctr" defTabSz="914400">
              <a:defRPr/>
            </a:pPr>
            <a:r>
              <a:rPr lang="en-US" sz="1600" dirty="0">
                <a:solidFill>
                  <a:srgbClr val="000000"/>
                </a:solidFill>
                <a:latin typeface="Arial" panose="020B0604020202020204"/>
              </a:rPr>
              <a:t>Year of Onset 1959 to 2017</a:t>
            </a:r>
          </a:p>
        </p:txBody>
      </p:sp>
      <p:sp>
        <p:nvSpPr>
          <p:cNvPr id="15" name="TextBox 14"/>
          <p:cNvSpPr txBox="1"/>
          <p:nvPr/>
        </p:nvSpPr>
        <p:spPr>
          <a:xfrm>
            <a:off x="3139939" y="5769911"/>
            <a:ext cx="2945936" cy="276999"/>
          </a:xfrm>
          <a:prstGeom prst="rect">
            <a:avLst/>
          </a:prstGeom>
          <a:noFill/>
        </p:spPr>
        <p:txBody>
          <a:bodyPr wrap="none" rtlCol="0">
            <a:spAutoFit/>
          </a:bodyPr>
          <a:lstStyle/>
          <a:p>
            <a:pPr algn="ctr" defTabSz="914400">
              <a:defRPr/>
            </a:pPr>
            <a:r>
              <a:rPr lang="en-US" sz="1200" dirty="0">
                <a:solidFill>
                  <a:srgbClr val="000000"/>
                </a:solidFill>
                <a:latin typeface="Arial" panose="020B0604020202020204"/>
              </a:rPr>
              <a:t>&gt;30 fold increase from 1990’s to 2000’s</a:t>
            </a:r>
          </a:p>
        </p:txBody>
      </p:sp>
      <p:sp>
        <p:nvSpPr>
          <p:cNvPr id="16" name="TextBox 15"/>
          <p:cNvSpPr txBox="1"/>
          <p:nvPr/>
        </p:nvSpPr>
        <p:spPr>
          <a:xfrm rot="16200000">
            <a:off x="-858099" y="3235901"/>
            <a:ext cx="2499403" cy="338554"/>
          </a:xfrm>
          <a:prstGeom prst="rect">
            <a:avLst/>
          </a:prstGeom>
          <a:noFill/>
        </p:spPr>
        <p:txBody>
          <a:bodyPr wrap="none" rtlCol="0">
            <a:spAutoFit/>
          </a:bodyPr>
          <a:lstStyle/>
          <a:p>
            <a:pPr algn="ctr" defTabSz="914400">
              <a:defRPr/>
            </a:pPr>
            <a:r>
              <a:rPr lang="en-US" sz="1600" dirty="0">
                <a:solidFill>
                  <a:srgbClr val="000000"/>
                </a:solidFill>
                <a:latin typeface="Arial" panose="020B0604020202020204"/>
              </a:rPr>
              <a:t>Number of Human Cases</a:t>
            </a:r>
          </a:p>
        </p:txBody>
      </p:sp>
      <p:graphicFrame>
        <p:nvGraphicFramePr>
          <p:cNvPr id="9" name="Chart 8"/>
          <p:cNvGraphicFramePr>
            <a:graphicFrameLocks/>
          </p:cNvGraphicFramePr>
          <p:nvPr>
            <p:extLst>
              <p:ext uri="{D42A27DB-BD31-4B8C-83A1-F6EECF244321}">
                <p14:modId xmlns:p14="http://schemas.microsoft.com/office/powerpoint/2010/main" val="2810635323"/>
              </p:ext>
            </p:extLst>
          </p:nvPr>
        </p:nvGraphicFramePr>
        <p:xfrm>
          <a:off x="525517" y="1303283"/>
          <a:ext cx="8355724" cy="417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4671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25"/>
            <a:ext cx="8543418" cy="567298"/>
          </a:xfrm>
        </p:spPr>
        <p:txBody>
          <a:bodyPr/>
          <a:lstStyle/>
          <a:p>
            <a:r>
              <a:rPr lang="en-US" dirty="0">
                <a:solidFill>
                  <a:srgbClr val="0070C0"/>
                </a:solidFill>
              </a:rPr>
              <a:t>Tool for Influenza Pandemic Risk Assessment (TIPRA)</a:t>
            </a:r>
          </a:p>
        </p:txBody>
      </p:sp>
      <p:sp>
        <p:nvSpPr>
          <p:cNvPr id="3" name="Content Placeholder 2"/>
          <p:cNvSpPr>
            <a:spLocks noGrp="1"/>
          </p:cNvSpPr>
          <p:nvPr>
            <p:ph idx="1"/>
          </p:nvPr>
        </p:nvSpPr>
        <p:spPr>
          <a:xfrm>
            <a:off x="169835" y="1117223"/>
            <a:ext cx="8440055" cy="5573997"/>
          </a:xfrm>
        </p:spPr>
        <p:txBody>
          <a:bodyPr>
            <a:noAutofit/>
          </a:bodyPr>
          <a:lstStyle/>
          <a:p>
            <a:pPr marL="0" indent="0" fontAlgn="base">
              <a:buNone/>
            </a:pPr>
            <a:r>
              <a:rPr lang="en-US" sz="2400" dirty="0"/>
              <a:t>Objectives:</a:t>
            </a:r>
          </a:p>
          <a:p>
            <a:pPr fontAlgn="base"/>
            <a:r>
              <a:rPr lang="en-US" sz="2400" dirty="0"/>
              <a:t>support a timely and updatable hazard risk assessment for influenza viruses with pandemic potential;</a:t>
            </a:r>
          </a:p>
          <a:p>
            <a:pPr fontAlgn="base"/>
            <a:endParaRPr lang="en-US" sz="2400" dirty="0"/>
          </a:p>
          <a:p>
            <a:pPr fontAlgn="base"/>
            <a:r>
              <a:rPr lang="en-US" sz="2400" dirty="0"/>
              <a:t>transparently document features of the viruses and the infections they cause that might pose threats to a human population;</a:t>
            </a:r>
          </a:p>
          <a:p>
            <a:pPr fontAlgn="base"/>
            <a:endParaRPr lang="en-US" sz="2400" dirty="0"/>
          </a:p>
          <a:p>
            <a:pPr fontAlgn="base"/>
            <a:r>
              <a:rPr lang="en-US" sz="2400" dirty="0"/>
              <a:t>identify knowledge gaps and prompt further investigations including research and surveillance;</a:t>
            </a:r>
          </a:p>
          <a:p>
            <a:pPr fontAlgn="base"/>
            <a:endParaRPr lang="en-US" sz="2400" dirty="0"/>
          </a:p>
          <a:p>
            <a:pPr fontAlgn="base"/>
            <a:r>
              <a:rPr lang="en-US" sz="2400" dirty="0"/>
              <a:t>facilitate information sharing between scientists, policy-makers and other stakeholders.</a:t>
            </a:r>
          </a:p>
        </p:txBody>
      </p:sp>
      <p:sp>
        <p:nvSpPr>
          <p:cNvPr id="4" name="TextBox 3">
            <a:extLst>
              <a:ext uri="{FF2B5EF4-FFF2-40B4-BE49-F238E27FC236}">
                <a16:creationId xmlns:a16="http://schemas.microsoft.com/office/drawing/2014/main" id="{CD78D90E-0376-4C0C-AF4B-D91A19CFF117}"/>
              </a:ext>
            </a:extLst>
          </p:cNvPr>
          <p:cNvSpPr txBox="1"/>
          <p:nvPr/>
        </p:nvSpPr>
        <p:spPr>
          <a:xfrm>
            <a:off x="939113" y="6552721"/>
            <a:ext cx="7846150" cy="276999"/>
          </a:xfrm>
          <a:prstGeom prst="rect">
            <a:avLst/>
          </a:prstGeom>
          <a:noFill/>
        </p:spPr>
        <p:txBody>
          <a:bodyPr wrap="square" rtlCol="0">
            <a:spAutoFit/>
          </a:bodyPr>
          <a:lstStyle/>
          <a:p>
            <a:r>
              <a:rPr lang="en-US" sz="1200" dirty="0"/>
              <a:t>http://www.who.int/influenza/areas_of_work/human_animal_interface/tipra/en/</a:t>
            </a:r>
          </a:p>
        </p:txBody>
      </p:sp>
    </p:spTree>
    <p:extLst>
      <p:ext uri="{BB962C8B-B14F-4D97-AF65-F5344CB8AC3E}">
        <p14:creationId xmlns:p14="http://schemas.microsoft.com/office/powerpoint/2010/main" val="77877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24" y="397138"/>
            <a:ext cx="8543418" cy="567298"/>
          </a:xfrm>
        </p:spPr>
        <p:txBody>
          <a:bodyPr/>
          <a:lstStyle/>
          <a:p>
            <a:r>
              <a:rPr lang="en-US" dirty="0">
                <a:solidFill>
                  <a:srgbClr val="0070C0"/>
                </a:solidFill>
              </a:rPr>
              <a:t>Purpose of TIPRA</a:t>
            </a:r>
          </a:p>
        </p:txBody>
      </p:sp>
      <p:sp>
        <p:nvSpPr>
          <p:cNvPr id="3" name="Content Placeholder 2"/>
          <p:cNvSpPr>
            <a:spLocks noGrp="1"/>
          </p:cNvSpPr>
          <p:nvPr>
            <p:ph idx="1"/>
          </p:nvPr>
        </p:nvSpPr>
        <p:spPr>
          <a:xfrm>
            <a:off x="249511" y="1135484"/>
            <a:ext cx="8229600" cy="5573997"/>
          </a:xfrm>
        </p:spPr>
        <p:txBody>
          <a:bodyPr>
            <a:noAutofit/>
          </a:bodyPr>
          <a:lstStyle/>
          <a:p>
            <a:pPr marL="0" indent="0">
              <a:buNone/>
            </a:pPr>
            <a:r>
              <a:rPr lang="en-US" sz="2700" dirty="0"/>
              <a:t>Prioritize and maximize investments in pandemic preparedness by helping to determine which novel influenza viruses to develop </a:t>
            </a:r>
            <a:r>
              <a:rPr lang="en-US" sz="2700" u="sng" dirty="0"/>
              <a:t>vaccines</a:t>
            </a:r>
            <a:r>
              <a:rPr lang="en-US" sz="2700" dirty="0"/>
              <a:t> against and capitalizing on </a:t>
            </a:r>
            <a:r>
              <a:rPr lang="en-US" sz="2700" u="sng" dirty="0"/>
              <a:t>surveillance</a:t>
            </a:r>
            <a:r>
              <a:rPr lang="en-US" sz="2700" dirty="0"/>
              <a:t> efforts and in-country </a:t>
            </a:r>
            <a:r>
              <a:rPr lang="en-US" sz="2700" u="sng" dirty="0"/>
              <a:t>capacity building </a:t>
            </a:r>
            <a:r>
              <a:rPr lang="en-US" sz="2700" dirty="0"/>
              <a:t>activities</a:t>
            </a:r>
            <a:br>
              <a:rPr lang="en-US" sz="2700" dirty="0"/>
            </a:br>
            <a:endParaRPr lang="en-US" sz="2700" dirty="0"/>
          </a:p>
          <a:p>
            <a:pPr marL="0" indent="0">
              <a:buNone/>
            </a:pPr>
            <a:r>
              <a:rPr lang="en-US" sz="2700" dirty="0"/>
              <a:t>Identify key gaps in information and knowledge which can be the basis to prompt additional studies </a:t>
            </a:r>
            <a:br>
              <a:rPr lang="en-US" sz="2700" dirty="0"/>
            </a:br>
            <a:endParaRPr lang="en-US" sz="2700" dirty="0"/>
          </a:p>
          <a:p>
            <a:pPr marL="0" indent="0">
              <a:buNone/>
            </a:pPr>
            <a:r>
              <a:rPr lang="en-US" sz="2700" dirty="0"/>
              <a:t>Document in a transparent manner the data and scientific process used to inform management decisions associated with pandemic preparedness</a:t>
            </a:r>
          </a:p>
        </p:txBody>
      </p:sp>
    </p:spTree>
    <p:extLst>
      <p:ext uri="{BB962C8B-B14F-4D97-AF65-F5344CB8AC3E}">
        <p14:creationId xmlns:p14="http://schemas.microsoft.com/office/powerpoint/2010/main" val="377795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512"/>
            <a:ext cx="8543418" cy="567298"/>
          </a:xfrm>
        </p:spPr>
        <p:txBody>
          <a:bodyPr/>
          <a:lstStyle/>
          <a:p>
            <a:r>
              <a:rPr lang="en-US" dirty="0">
                <a:solidFill>
                  <a:srgbClr val="0070C0"/>
                </a:solidFill>
              </a:rPr>
              <a:t>Purpose of TIPRA (continued)</a:t>
            </a:r>
          </a:p>
        </p:txBody>
      </p:sp>
      <p:sp>
        <p:nvSpPr>
          <p:cNvPr id="3" name="Content Placeholder 2"/>
          <p:cNvSpPr>
            <a:spLocks noGrp="1"/>
          </p:cNvSpPr>
          <p:nvPr>
            <p:ph idx="1"/>
          </p:nvPr>
        </p:nvSpPr>
        <p:spPr>
          <a:xfrm>
            <a:off x="591043" y="1189127"/>
            <a:ext cx="8229600" cy="5227361"/>
          </a:xfrm>
        </p:spPr>
        <p:txBody>
          <a:bodyPr>
            <a:normAutofit/>
          </a:bodyPr>
          <a:lstStyle/>
          <a:p>
            <a:pPr marL="0" indent="0">
              <a:buNone/>
            </a:pPr>
            <a:r>
              <a:rPr lang="en-US" sz="2700" dirty="0"/>
              <a:t>Provide a flexible means to easily and regularly update the risk assessment of novel influenza viruses as new information becomes available</a:t>
            </a:r>
            <a:br>
              <a:rPr lang="en-US" sz="2700" dirty="0"/>
            </a:br>
            <a:endParaRPr lang="en-US" sz="2700" dirty="0"/>
          </a:p>
          <a:p>
            <a:pPr marL="0" indent="0">
              <a:buNone/>
            </a:pPr>
            <a:r>
              <a:rPr lang="en-US" sz="2700" dirty="0"/>
              <a:t>Be an effective communications tool for policy makers and the influenza community</a:t>
            </a:r>
            <a:br>
              <a:rPr lang="en-US" sz="2700" dirty="0"/>
            </a:br>
            <a:endParaRPr lang="en-US" sz="2700" dirty="0"/>
          </a:p>
          <a:p>
            <a:pPr marL="0" indent="0">
              <a:buNone/>
            </a:pPr>
            <a:r>
              <a:rPr lang="en-US" sz="2700" dirty="0"/>
              <a:t>Provide a means to weigh the evaluation criteria differently depending on whether the intent of the risk assessment is to measure the ability of an influenza virus to “emerge” as a pandemic capable virus</a:t>
            </a:r>
          </a:p>
        </p:txBody>
      </p:sp>
    </p:spTree>
    <p:extLst>
      <p:ext uri="{BB962C8B-B14F-4D97-AF65-F5344CB8AC3E}">
        <p14:creationId xmlns:p14="http://schemas.microsoft.com/office/powerpoint/2010/main" val="245180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9" y="462014"/>
            <a:ext cx="8543418" cy="567298"/>
          </a:xfrm>
        </p:spPr>
        <p:txBody>
          <a:bodyPr/>
          <a:lstStyle/>
          <a:p>
            <a:r>
              <a:rPr lang="en-US" b="0" dirty="0">
                <a:solidFill>
                  <a:srgbClr val="0070C0"/>
                </a:solidFill>
              </a:rPr>
              <a:t>Influenza Risk Assessment – H7N9 Highest at the time</a:t>
            </a:r>
          </a:p>
        </p:txBody>
      </p:sp>
      <p:sp>
        <p:nvSpPr>
          <p:cNvPr id="7" name="Content Placeholder 6"/>
          <p:cNvSpPr>
            <a:spLocks noGrp="1"/>
          </p:cNvSpPr>
          <p:nvPr>
            <p:ph idx="1"/>
          </p:nvPr>
        </p:nvSpPr>
        <p:spPr>
          <a:xfrm>
            <a:off x="1137400" y="6200778"/>
            <a:ext cx="6003276" cy="434675"/>
          </a:xfrm>
        </p:spPr>
        <p:txBody>
          <a:bodyPr>
            <a:noAutofit/>
          </a:bodyPr>
          <a:lstStyle/>
          <a:p>
            <a:r>
              <a:rPr lang="en-US" sz="1600" dirty="0"/>
              <a:t>H7N9 in China has maintained the highest score since 2013</a:t>
            </a:r>
          </a:p>
        </p:txBody>
      </p:sp>
      <p:sp>
        <p:nvSpPr>
          <p:cNvPr id="3" name="TextBox 2"/>
          <p:cNvSpPr txBox="1"/>
          <p:nvPr/>
        </p:nvSpPr>
        <p:spPr>
          <a:xfrm>
            <a:off x="-22307" y="6620597"/>
            <a:ext cx="889600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C343E"/>
                </a:solidFill>
                <a:effectLst/>
                <a:uLnTx/>
                <a:uFillTx/>
                <a:latin typeface="Calibri"/>
                <a:ea typeface="+mn-ea"/>
                <a:cs typeface="+mn-cs"/>
              </a:rPr>
              <a:t>CDC.  </a:t>
            </a:r>
            <a:r>
              <a:rPr kumimoji="0" lang="en-US" sz="1050" b="0" i="0" u="sng" strike="noStrike" kern="1200" cap="none" spc="0" normalizeH="0" baseline="0" noProof="0" dirty="0">
                <a:ln>
                  <a:noFill/>
                </a:ln>
                <a:solidFill>
                  <a:srgbClr val="2C343E"/>
                </a:solidFill>
                <a:effectLst/>
                <a:uLnTx/>
                <a:uFillTx/>
                <a:latin typeface="Calibri"/>
                <a:ea typeface="+mn-ea"/>
                <a:cs typeface="+mn-cs"/>
                <a:hlinkClick r:id="rId3"/>
              </a:rPr>
              <a:t>https://www.cdc.gov/flu/pandemic-resources/monitoring/irat-virus-summaries.htm</a:t>
            </a:r>
            <a:endParaRPr kumimoji="0" lang="en-US" sz="1050" b="0" i="0" u="none" strike="noStrike" kern="1200" cap="none" spc="0" normalizeH="0" baseline="0" noProof="0" dirty="0">
              <a:ln>
                <a:noFill/>
              </a:ln>
              <a:solidFill>
                <a:srgbClr val="2C343E"/>
              </a:solidFill>
              <a:effectLst/>
              <a:uLnTx/>
              <a:uFillTx/>
              <a:latin typeface="Calibri"/>
              <a:ea typeface="+mn-ea"/>
              <a:cs typeface="+mn-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916" y="1276066"/>
            <a:ext cx="6360760" cy="4773331"/>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56498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62362" y="6200778"/>
            <a:ext cx="6003276" cy="434675"/>
          </a:xfrm>
        </p:spPr>
        <p:txBody>
          <a:bodyPr>
            <a:noAutofit/>
          </a:bodyPr>
          <a:lstStyle/>
          <a:p>
            <a:r>
              <a:rPr lang="en-US" sz="1600" dirty="0"/>
              <a:t>H7N9 in China has maintained the highest score since 2013</a:t>
            </a:r>
          </a:p>
        </p:txBody>
      </p:sp>
      <p:sp>
        <p:nvSpPr>
          <p:cNvPr id="3" name="TextBox 2"/>
          <p:cNvSpPr txBox="1"/>
          <p:nvPr/>
        </p:nvSpPr>
        <p:spPr>
          <a:xfrm>
            <a:off x="-22307" y="6620597"/>
            <a:ext cx="889600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C343E"/>
                </a:solidFill>
                <a:effectLst/>
                <a:uLnTx/>
                <a:uFillTx/>
                <a:latin typeface="Calibri"/>
                <a:ea typeface="+mn-ea"/>
                <a:cs typeface="+mn-cs"/>
              </a:rPr>
              <a:t>CDC.  </a:t>
            </a:r>
            <a:r>
              <a:rPr kumimoji="0" lang="en-US" sz="1050" b="0" i="0" u="sng" strike="noStrike" kern="1200" cap="none" spc="0" normalizeH="0" baseline="0" noProof="0" dirty="0">
                <a:ln>
                  <a:noFill/>
                </a:ln>
                <a:solidFill>
                  <a:srgbClr val="2C343E"/>
                </a:solidFill>
                <a:effectLst/>
                <a:uLnTx/>
                <a:uFillTx/>
                <a:latin typeface="Calibri"/>
                <a:ea typeface="+mn-ea"/>
                <a:cs typeface="+mn-cs"/>
                <a:hlinkClick r:id="rId3"/>
              </a:rPr>
              <a:t>https://www.cdc.gov/flu/pandemic-resources/monitoring/irat-virus-summaries.htm</a:t>
            </a:r>
            <a:endParaRPr kumimoji="0" lang="en-US" sz="1050" b="0" i="0" u="none" strike="noStrike" kern="1200" cap="none" spc="0" normalizeH="0" baseline="0" noProof="0" dirty="0">
              <a:ln>
                <a:noFill/>
              </a:ln>
              <a:solidFill>
                <a:srgbClr val="2C343E"/>
              </a:solidFill>
              <a:effectLst/>
              <a:uLnTx/>
              <a:uFillTx/>
              <a:latin typeface="Calibri"/>
              <a:ea typeface="+mn-ea"/>
              <a:cs typeface="+mn-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362" y="863976"/>
            <a:ext cx="6687011" cy="5018161"/>
          </a:xfrm>
          <a:prstGeom prst="rect">
            <a:avLst/>
          </a:prstGeom>
          <a:effectLst>
            <a:outerShdw blurRad="292100" dist="139700" dir="2700000" algn="ctr" rotWithShape="0">
              <a:srgbClr val="000000">
                <a:alpha val="65000"/>
              </a:srgbClr>
            </a:outerShdw>
          </a:effectLst>
        </p:spPr>
      </p:pic>
      <p:sp>
        <p:nvSpPr>
          <p:cNvPr id="6" name="Oval 5">
            <a:extLst>
              <a:ext uri="{FF2B5EF4-FFF2-40B4-BE49-F238E27FC236}">
                <a16:creationId xmlns:a16="http://schemas.microsoft.com/office/drawing/2014/main" id="{2409458C-D33D-4857-8E04-6EA7E2955AC3}"/>
              </a:ext>
            </a:extLst>
          </p:cNvPr>
          <p:cNvSpPr/>
          <p:nvPr/>
        </p:nvSpPr>
        <p:spPr>
          <a:xfrm>
            <a:off x="2737555" y="1823116"/>
            <a:ext cx="4005121" cy="1007625"/>
          </a:xfrm>
          <a:prstGeom prst="ellipse">
            <a:avLst/>
          </a:prstGeom>
          <a:noFill/>
          <a:ln w="34925"/>
          <a:effectLst>
            <a:outerShdw blurRad="292100" dist="139700" dir="2700000" rotWithShape="0">
              <a:srgbClr val="000000">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8FCF19-4BCC-4066-B18D-9B7CAB08A967}"/>
              </a:ext>
            </a:extLst>
          </p:cNvPr>
          <p:cNvSpPr txBox="1"/>
          <p:nvPr/>
        </p:nvSpPr>
        <p:spPr>
          <a:xfrm>
            <a:off x="2358511" y="846327"/>
            <a:ext cx="2213489" cy="923330"/>
          </a:xfrm>
          <a:prstGeom prst="rect">
            <a:avLst/>
          </a:prstGeom>
          <a:solidFill>
            <a:schemeClr val="bg2"/>
          </a:solidFill>
          <a:ln w="25400">
            <a:solidFill>
              <a:schemeClr val="accent1"/>
            </a:solidFill>
          </a:ln>
          <a:effectLst>
            <a:outerShdw blurRad="292100" dist="139700" dir="2700000" algn="ctr" rotWithShape="0">
              <a:srgbClr val="000000">
                <a:alpha val="65000"/>
              </a:srgbClr>
            </a:outerShdw>
          </a:effectLst>
        </p:spPr>
        <p:txBody>
          <a:bodyPr wrap="square" rtlCol="0">
            <a:spAutoFit/>
          </a:bodyPr>
          <a:lstStyle/>
          <a:p>
            <a:r>
              <a:rPr lang="en-US" i="1" dirty="0"/>
              <a:t>Highest Risk are:</a:t>
            </a:r>
          </a:p>
          <a:p>
            <a:pPr marL="742950" lvl="1" indent="-285750">
              <a:buFont typeface="Arial" panose="020B0604020202020204" pitchFamily="34" charset="0"/>
              <a:buChar char="•"/>
            </a:pPr>
            <a:r>
              <a:rPr lang="en-US" i="1" dirty="0"/>
              <a:t>H7N9</a:t>
            </a:r>
          </a:p>
          <a:p>
            <a:pPr marL="742950" lvl="1" indent="-285750">
              <a:buFont typeface="Arial" panose="020B0604020202020204" pitchFamily="34" charset="0"/>
              <a:buChar char="•"/>
            </a:pPr>
            <a:r>
              <a:rPr lang="en-US" i="1" dirty="0"/>
              <a:t>H5NX</a:t>
            </a:r>
          </a:p>
        </p:txBody>
      </p:sp>
      <p:cxnSp>
        <p:nvCxnSpPr>
          <p:cNvPr id="8" name="Straight Connector 7">
            <a:extLst>
              <a:ext uri="{FF2B5EF4-FFF2-40B4-BE49-F238E27FC236}">
                <a16:creationId xmlns:a16="http://schemas.microsoft.com/office/drawing/2014/main" id="{21EC2431-B7B5-4457-A6CA-E05B0DACEA20}"/>
              </a:ext>
            </a:extLst>
          </p:cNvPr>
          <p:cNvCxnSpPr>
            <a:cxnSpLocks/>
            <a:stCxn id="12" idx="3"/>
            <a:endCxn id="6" idx="0"/>
          </p:cNvCxnSpPr>
          <p:nvPr/>
        </p:nvCxnSpPr>
        <p:spPr>
          <a:xfrm>
            <a:off x="4572000" y="1307992"/>
            <a:ext cx="168116" cy="515124"/>
          </a:xfrm>
          <a:prstGeom prst="line">
            <a:avLst/>
          </a:prstGeom>
          <a:effectLst>
            <a:outerShdw blurRad="571500" dist="20000" dir="660000" sx="23000" sy="23000" rotWithShape="0">
              <a:srgbClr val="000000">
                <a:alpha val="65000"/>
              </a:srgbClr>
            </a:outerShdw>
          </a:effectLst>
        </p:spPr>
        <p:style>
          <a:lnRef idx="2">
            <a:schemeClr val="accent1"/>
          </a:lnRef>
          <a:fillRef idx="0">
            <a:schemeClr val="accent1"/>
          </a:fillRef>
          <a:effectRef idx="1">
            <a:schemeClr val="accent1"/>
          </a:effectRef>
          <a:fontRef idx="minor">
            <a:schemeClr val="tx1"/>
          </a:fontRef>
        </p:style>
      </p:cxnSp>
      <p:sp>
        <p:nvSpPr>
          <p:cNvPr id="10" name="Title 9">
            <a:extLst>
              <a:ext uri="{FF2B5EF4-FFF2-40B4-BE49-F238E27FC236}">
                <a16:creationId xmlns:a16="http://schemas.microsoft.com/office/drawing/2014/main" id="{6AB68821-D7B9-4F74-BA13-72DB82A96CE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89331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Avian Influenza A(H5N1) Virus</a:t>
            </a:r>
          </a:p>
        </p:txBody>
      </p:sp>
    </p:spTree>
    <p:extLst>
      <p:ext uri="{BB962C8B-B14F-4D97-AF65-F5344CB8AC3E}">
        <p14:creationId xmlns:p14="http://schemas.microsoft.com/office/powerpoint/2010/main" val="108971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400" b="0" dirty="0">
                <a:solidFill>
                  <a:schemeClr val="tx1"/>
                </a:solidFill>
              </a:rPr>
              <a:t>Avian Influenza Cases through May 2017</a:t>
            </a:r>
          </a:p>
        </p:txBody>
      </p:sp>
      <p:graphicFrame>
        <p:nvGraphicFramePr>
          <p:cNvPr id="3" name="Table 2"/>
          <p:cNvGraphicFramePr>
            <a:graphicFrameLocks noGrp="1"/>
          </p:cNvGraphicFramePr>
          <p:nvPr>
            <p:extLst>
              <p:ext uri="{D42A27DB-BD31-4B8C-83A1-F6EECF244321}">
                <p14:modId xmlns:p14="http://schemas.microsoft.com/office/powerpoint/2010/main" val="1624126239"/>
              </p:ext>
            </p:extLst>
          </p:nvPr>
        </p:nvGraphicFramePr>
        <p:xfrm>
          <a:off x="304800" y="1676401"/>
          <a:ext cx="8534399" cy="3739896"/>
        </p:xfrm>
        <a:graphic>
          <a:graphicData uri="http://schemas.openxmlformats.org/drawingml/2006/table">
            <a:tbl>
              <a:tblPr firstRow="1" firstCol="1" lastRow="1" lastCol="1" bandRow="1" bandCol="1">
                <a:tableStyleId>{7E9639D4-E3E2-4D34-9284-5A2195B3D0D7}</a:tableStyleId>
              </a:tblPr>
              <a:tblGrid>
                <a:gridCol w="898686">
                  <a:extLst>
                    <a:ext uri="{9D8B030D-6E8A-4147-A177-3AD203B41FA5}">
                      <a16:colId xmlns:a16="http://schemas.microsoft.com/office/drawing/2014/main" val="20000"/>
                    </a:ext>
                  </a:extLst>
                </a:gridCol>
                <a:gridCol w="1886972">
                  <a:extLst>
                    <a:ext uri="{9D8B030D-6E8A-4147-A177-3AD203B41FA5}">
                      <a16:colId xmlns:a16="http://schemas.microsoft.com/office/drawing/2014/main" val="20001"/>
                    </a:ext>
                  </a:extLst>
                </a:gridCol>
                <a:gridCol w="2395309">
                  <a:extLst>
                    <a:ext uri="{9D8B030D-6E8A-4147-A177-3AD203B41FA5}">
                      <a16:colId xmlns:a16="http://schemas.microsoft.com/office/drawing/2014/main" val="20002"/>
                    </a:ext>
                  </a:extLst>
                </a:gridCol>
                <a:gridCol w="1596873">
                  <a:extLst>
                    <a:ext uri="{9D8B030D-6E8A-4147-A177-3AD203B41FA5}">
                      <a16:colId xmlns:a16="http://schemas.microsoft.com/office/drawing/2014/main" val="20003"/>
                    </a:ext>
                  </a:extLst>
                </a:gridCol>
                <a:gridCol w="1756559">
                  <a:extLst>
                    <a:ext uri="{9D8B030D-6E8A-4147-A177-3AD203B41FA5}">
                      <a16:colId xmlns:a16="http://schemas.microsoft.com/office/drawing/2014/main" val="20004"/>
                    </a:ext>
                  </a:extLst>
                </a:gridCol>
              </a:tblGrid>
              <a:tr h="287174">
                <a:tc gridSpan="5">
                  <a:txBody>
                    <a:bodyPr/>
                    <a:lstStyle/>
                    <a:p>
                      <a:pPr marL="0" marR="0" algn="ctr">
                        <a:lnSpc>
                          <a:spcPct val="115000"/>
                        </a:lnSpc>
                        <a:spcBef>
                          <a:spcPts val="0"/>
                        </a:spcBef>
                        <a:spcAft>
                          <a:spcPts val="0"/>
                        </a:spcAft>
                      </a:pPr>
                      <a:r>
                        <a:rPr lang="en-US" sz="2000" dirty="0">
                          <a:solidFill>
                            <a:schemeClr val="bg2"/>
                          </a:solidFill>
                          <a:effectLst/>
                        </a:rPr>
                        <a:t>Confirmed Cases of Human Infection </a:t>
                      </a:r>
                      <a:endParaRPr lang="en-US" sz="18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8019">
                <a:tc>
                  <a:txBody>
                    <a:bodyPr/>
                    <a:lstStyle/>
                    <a:p>
                      <a:pPr marL="0" marR="0" algn="l">
                        <a:lnSpc>
                          <a:spcPct val="115000"/>
                        </a:lnSpc>
                        <a:spcBef>
                          <a:spcPts val="0"/>
                        </a:spcBef>
                        <a:spcAft>
                          <a:spcPts val="0"/>
                        </a:spcAft>
                      </a:pPr>
                      <a:r>
                        <a:rPr lang="en-US" sz="1600" dirty="0">
                          <a:effectLst/>
                        </a:rPr>
                        <a:t>Virus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2017 Cases  / Fatalities </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Total Cases / Fatalities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b="1" dirty="0">
                          <a:effectLst/>
                        </a:rPr>
                        <a:t>First Report Date</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Last Report Date</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3264">
                <a:tc>
                  <a:txBody>
                    <a:bodyPr/>
                    <a:lstStyle/>
                    <a:p>
                      <a:pPr marL="0" marR="0" algn="l">
                        <a:lnSpc>
                          <a:spcPct val="115000"/>
                        </a:lnSpc>
                        <a:spcBef>
                          <a:spcPts val="0"/>
                        </a:spcBef>
                        <a:spcAft>
                          <a:spcPts val="0"/>
                        </a:spcAft>
                      </a:pPr>
                      <a:r>
                        <a:rPr lang="en-US" sz="1600" b="1" dirty="0">
                          <a:solidFill>
                            <a:schemeClr val="tx1"/>
                          </a:solidFill>
                          <a:effectLst/>
                        </a:rPr>
                        <a:t>H7N9</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735 / 251</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1,533 / 575  (38%)</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Mar 2013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Jun 2017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9357">
                <a:tc>
                  <a:txBody>
                    <a:bodyPr/>
                    <a:lstStyle/>
                    <a:p>
                      <a:pPr marL="0" marR="0" algn="l">
                        <a:lnSpc>
                          <a:spcPct val="115000"/>
                        </a:lnSpc>
                        <a:spcBef>
                          <a:spcPts val="0"/>
                        </a:spcBef>
                        <a:spcAft>
                          <a:spcPts val="0"/>
                        </a:spcAft>
                      </a:pPr>
                      <a:r>
                        <a:rPr lang="en-US" sz="1600" b="1" dirty="0">
                          <a:solidFill>
                            <a:schemeClr val="tx1"/>
                          </a:solidFill>
                          <a:effectLst/>
                        </a:rPr>
                        <a:t>H5N1</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3 / 1</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859 / 454 (53%)</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1997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May 2017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3264">
                <a:tc>
                  <a:txBody>
                    <a:bodyPr/>
                    <a:lstStyle/>
                    <a:p>
                      <a:pPr marL="0" marR="0" algn="l">
                        <a:lnSpc>
                          <a:spcPct val="115000"/>
                        </a:lnSpc>
                        <a:spcBef>
                          <a:spcPts val="0"/>
                        </a:spcBef>
                        <a:spcAft>
                          <a:spcPts val="0"/>
                        </a:spcAft>
                      </a:pPr>
                      <a:r>
                        <a:rPr lang="en-US" sz="1600" b="0" dirty="0">
                          <a:effectLst/>
                        </a:rPr>
                        <a:t>H5N6</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0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16 / 9</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May 2014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Dec 2016</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3264">
                <a:tc>
                  <a:txBody>
                    <a:bodyPr/>
                    <a:lstStyle/>
                    <a:p>
                      <a:pPr marL="0" marR="0" algn="l">
                        <a:lnSpc>
                          <a:spcPct val="115000"/>
                        </a:lnSpc>
                        <a:spcBef>
                          <a:spcPts val="0"/>
                        </a:spcBef>
                        <a:spcAft>
                          <a:spcPts val="0"/>
                        </a:spcAft>
                      </a:pPr>
                      <a:r>
                        <a:rPr lang="en-US" sz="1600" b="0" dirty="0">
                          <a:effectLst/>
                        </a:rPr>
                        <a:t>H6N1</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0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1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May 2013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May 2013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3264">
                <a:tc>
                  <a:txBody>
                    <a:bodyPr/>
                    <a:lstStyle/>
                    <a:p>
                      <a:pPr marL="0" marR="0" algn="l">
                        <a:lnSpc>
                          <a:spcPct val="115000"/>
                        </a:lnSpc>
                        <a:spcBef>
                          <a:spcPts val="0"/>
                        </a:spcBef>
                        <a:spcAft>
                          <a:spcPts val="0"/>
                        </a:spcAft>
                      </a:pPr>
                      <a:r>
                        <a:rPr lang="en-US" sz="1600" b="0" dirty="0">
                          <a:effectLst/>
                        </a:rPr>
                        <a:t>H7N2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a:effectLst/>
                        </a:rPr>
                        <a:t>0 / 0</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7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2002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Dec 2016</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3264">
                <a:tc>
                  <a:txBody>
                    <a:bodyPr/>
                    <a:lstStyle/>
                    <a:p>
                      <a:pPr marL="0" marR="0" algn="l">
                        <a:lnSpc>
                          <a:spcPct val="115000"/>
                        </a:lnSpc>
                        <a:spcBef>
                          <a:spcPts val="0"/>
                        </a:spcBef>
                        <a:spcAft>
                          <a:spcPts val="0"/>
                        </a:spcAft>
                      </a:pPr>
                      <a:r>
                        <a:rPr lang="en-US" sz="1600" b="0" dirty="0">
                          <a:effectLst/>
                        </a:rPr>
                        <a:t>H7N3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a:effectLst/>
                        </a:rPr>
                        <a:t>0 / 0</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4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Mar 2004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Jul 2012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39357">
                <a:tc>
                  <a:txBody>
                    <a:bodyPr/>
                    <a:lstStyle/>
                    <a:p>
                      <a:pPr marL="0" marR="0" algn="l">
                        <a:lnSpc>
                          <a:spcPct val="115000"/>
                        </a:lnSpc>
                        <a:spcBef>
                          <a:spcPts val="0"/>
                        </a:spcBef>
                        <a:spcAft>
                          <a:spcPts val="0"/>
                        </a:spcAft>
                      </a:pPr>
                      <a:r>
                        <a:rPr lang="en-US" sz="1600" b="0" dirty="0">
                          <a:effectLst/>
                        </a:rPr>
                        <a:t>H7N7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a:effectLst/>
                        </a:rPr>
                        <a:t>0 / 0</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93 / 1</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1996</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Oct 2013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39357">
                <a:tc>
                  <a:txBody>
                    <a:bodyPr/>
                    <a:lstStyle/>
                    <a:p>
                      <a:pPr marL="0" marR="0" algn="l">
                        <a:lnSpc>
                          <a:spcPct val="115000"/>
                        </a:lnSpc>
                        <a:spcBef>
                          <a:spcPts val="0"/>
                        </a:spcBef>
                        <a:spcAft>
                          <a:spcPts val="0"/>
                        </a:spcAft>
                      </a:pPr>
                      <a:r>
                        <a:rPr lang="en-US" sz="1600" b="0" dirty="0">
                          <a:effectLst/>
                        </a:rPr>
                        <a:t>H9N2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2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31 / 1</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1998</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May 2017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4921">
                <a:tc>
                  <a:txBody>
                    <a:bodyPr/>
                    <a:lstStyle/>
                    <a:p>
                      <a:pPr marL="0" marR="0" algn="l">
                        <a:lnSpc>
                          <a:spcPct val="115000"/>
                        </a:lnSpc>
                        <a:spcBef>
                          <a:spcPts val="0"/>
                        </a:spcBef>
                        <a:spcAft>
                          <a:spcPts val="0"/>
                        </a:spcAft>
                      </a:pPr>
                      <a:r>
                        <a:rPr lang="en-US" sz="1600" b="0" dirty="0">
                          <a:effectLst/>
                        </a:rPr>
                        <a:t>H10N7</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0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4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2004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Mar 2010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4800">
                <a:tc>
                  <a:txBody>
                    <a:bodyPr/>
                    <a:lstStyle/>
                    <a:p>
                      <a:pPr marL="0" marR="0" algn="l">
                        <a:lnSpc>
                          <a:spcPct val="115000"/>
                        </a:lnSpc>
                        <a:spcBef>
                          <a:spcPts val="0"/>
                        </a:spcBef>
                        <a:spcAft>
                          <a:spcPts val="0"/>
                        </a:spcAft>
                      </a:pPr>
                      <a:r>
                        <a:rPr lang="en-US" sz="1600" b="0" dirty="0">
                          <a:effectLst/>
                        </a:rPr>
                        <a:t>H10N8</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0 / 0</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3 / 2</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Dec 2013</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Feb 2014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Box 3"/>
          <p:cNvSpPr txBox="1"/>
          <p:nvPr/>
        </p:nvSpPr>
        <p:spPr>
          <a:xfrm>
            <a:off x="3898124" y="5421868"/>
            <a:ext cx="712054" cy="369332"/>
          </a:xfrm>
          <a:prstGeom prst="rect">
            <a:avLst/>
          </a:prstGeom>
          <a:noFill/>
        </p:spPr>
        <p:txBody>
          <a:bodyPr wrap="none" rtlCol="0">
            <a:spAutoFit/>
          </a:bodyPr>
          <a:lstStyle/>
          <a:p>
            <a:r>
              <a:rPr lang="en-US" b="1" dirty="0"/>
              <a:t>2,551</a:t>
            </a:r>
          </a:p>
        </p:txBody>
      </p:sp>
      <p:sp>
        <p:nvSpPr>
          <p:cNvPr id="6" name="TextBox 5"/>
          <p:cNvSpPr txBox="1"/>
          <p:nvPr/>
        </p:nvSpPr>
        <p:spPr>
          <a:xfrm>
            <a:off x="355600" y="5901596"/>
            <a:ext cx="8664832" cy="523220"/>
          </a:xfrm>
          <a:prstGeom prst="rect">
            <a:avLst/>
          </a:prstGeom>
          <a:noFill/>
        </p:spPr>
        <p:txBody>
          <a:bodyPr wrap="square" rtlCol="0">
            <a:spAutoFit/>
          </a:bodyPr>
          <a:lstStyle/>
          <a:p>
            <a:r>
              <a:rPr lang="en-US" sz="1400" b="1" dirty="0"/>
              <a:t>Note: </a:t>
            </a:r>
            <a:r>
              <a:rPr lang="en-US" sz="1400" dirty="0"/>
              <a:t>Case fatality proportions may be influenced by the focus of surveillance on more severe cases, and not reflect the full spectrum of illness.</a:t>
            </a:r>
          </a:p>
        </p:txBody>
      </p:sp>
    </p:spTree>
    <p:extLst>
      <p:ext uri="{BB962C8B-B14F-4D97-AF65-F5344CB8AC3E}">
        <p14:creationId xmlns:p14="http://schemas.microsoft.com/office/powerpoint/2010/main" val="330415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7" y="475417"/>
            <a:ext cx="8543418" cy="567298"/>
          </a:xfrm>
        </p:spPr>
        <p:txBody>
          <a:bodyPr/>
          <a:lstStyle/>
          <a:p>
            <a:r>
              <a:rPr lang="en-US" dirty="0">
                <a:solidFill>
                  <a:srgbClr val="0070C0"/>
                </a:solidFill>
              </a:rPr>
              <a:t>High vs. Low Pathogenicity Viruses</a:t>
            </a:r>
          </a:p>
        </p:txBody>
      </p:sp>
      <p:sp>
        <p:nvSpPr>
          <p:cNvPr id="3" name="Content Placeholder 2"/>
          <p:cNvSpPr>
            <a:spLocks noGrp="1"/>
          </p:cNvSpPr>
          <p:nvPr>
            <p:ph idx="1"/>
          </p:nvPr>
        </p:nvSpPr>
        <p:spPr>
          <a:xfrm>
            <a:off x="202548" y="1289322"/>
            <a:ext cx="8616876" cy="4525963"/>
          </a:xfrm>
        </p:spPr>
        <p:txBody>
          <a:bodyPr>
            <a:noAutofit/>
          </a:bodyPr>
          <a:lstStyle/>
          <a:p>
            <a:r>
              <a:rPr lang="en-US" sz="2000" dirty="0"/>
              <a:t>Avian influenza A viruses are designated as highly pathogenic avian influenza (HPAI) or low pathogenicity avian influenza (LPAI) based on</a:t>
            </a:r>
          </a:p>
          <a:p>
            <a:pPr lvl="1"/>
            <a:r>
              <a:rPr lang="en-US" sz="2000" dirty="0"/>
              <a:t>molecular characteristics of the virus </a:t>
            </a:r>
          </a:p>
          <a:p>
            <a:pPr lvl="1"/>
            <a:r>
              <a:rPr lang="en-US" sz="2000" dirty="0"/>
              <a:t>ability of the virus to cause disease and mortality </a:t>
            </a:r>
            <a:r>
              <a:rPr lang="en-US" sz="2000" b="1" i="1" dirty="0"/>
              <a:t>in chickens in a laboratory</a:t>
            </a:r>
          </a:p>
          <a:p>
            <a:pPr lvl="1"/>
            <a:endParaRPr lang="en-US" sz="2000" b="1" i="1" dirty="0"/>
          </a:p>
          <a:p>
            <a:r>
              <a:rPr lang="en-US" sz="2000" dirty="0"/>
              <a:t>HPAI and LPAI do not refer to the severity of illness in human infection; both LPAI and HPAI viruses have caused severe illness in humans</a:t>
            </a:r>
          </a:p>
          <a:p>
            <a:endParaRPr lang="en-US" sz="2000" dirty="0"/>
          </a:p>
          <a:p>
            <a:r>
              <a:rPr lang="en-US" sz="2000" dirty="0"/>
              <a:t>Poultry infected with</a:t>
            </a:r>
          </a:p>
          <a:p>
            <a:pPr lvl="1"/>
            <a:r>
              <a:rPr lang="en-US" sz="2000" dirty="0"/>
              <a:t>LPAI viruses may show no signs of disease or only exhibit mild illness </a:t>
            </a:r>
          </a:p>
          <a:p>
            <a:pPr lvl="1"/>
            <a:r>
              <a:rPr lang="en-US" sz="2000" dirty="0"/>
              <a:t>HPAI viruses can cause severe disease with high mortality</a:t>
            </a:r>
          </a:p>
          <a:p>
            <a:endParaRPr lang="en-US" sz="2000" dirty="0"/>
          </a:p>
          <a:p>
            <a:r>
              <a:rPr lang="en-US" sz="2000" dirty="0"/>
              <a:t>Both HPAI and LPAI viruses can spread rapidly through poultry flocks</a:t>
            </a:r>
          </a:p>
        </p:txBody>
      </p:sp>
    </p:spTree>
    <p:extLst>
      <p:ext uri="{BB962C8B-B14F-4D97-AF65-F5344CB8AC3E}">
        <p14:creationId xmlns:p14="http://schemas.microsoft.com/office/powerpoint/2010/main" val="455560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94" y="1284509"/>
            <a:ext cx="3330677" cy="2498008"/>
          </a:xfrm>
          <a:prstGeom prst="rect">
            <a:avLst/>
          </a:prstGeom>
          <a:effectLst>
            <a:outerShdw blurRad="292100" dist="139700" dir="2700000" algn="ctr" rotWithShape="0">
              <a:srgbClr val="000000">
                <a:alpha val="65000"/>
              </a:srgbClr>
            </a:outerShdw>
          </a:effectLst>
        </p:spPr>
      </p:pic>
      <p:sp>
        <p:nvSpPr>
          <p:cNvPr id="3" name="Title 2"/>
          <p:cNvSpPr>
            <a:spLocks noGrp="1"/>
          </p:cNvSpPr>
          <p:nvPr>
            <p:ph type="title"/>
          </p:nvPr>
        </p:nvSpPr>
        <p:spPr>
          <a:xfrm>
            <a:off x="0" y="509067"/>
            <a:ext cx="8543418" cy="567298"/>
          </a:xfrm>
        </p:spPr>
        <p:txBody>
          <a:bodyPr/>
          <a:lstStyle/>
          <a:p>
            <a:r>
              <a:rPr lang="en-US" b="0" dirty="0">
                <a:solidFill>
                  <a:srgbClr val="0070C0"/>
                </a:solidFill>
              </a:rPr>
              <a:t>Low Pathogenicity vs High Pathogenicity in Poultry</a:t>
            </a:r>
          </a:p>
        </p:txBody>
      </p:sp>
      <p:sp>
        <p:nvSpPr>
          <p:cNvPr id="5" name="Content Placeholder 4"/>
          <p:cNvSpPr>
            <a:spLocks noGrp="1"/>
          </p:cNvSpPr>
          <p:nvPr>
            <p:ph idx="1"/>
          </p:nvPr>
        </p:nvSpPr>
        <p:spPr>
          <a:xfrm>
            <a:off x="672175" y="3990661"/>
            <a:ext cx="8134173" cy="2498008"/>
          </a:xfrm>
        </p:spPr>
        <p:txBody>
          <a:bodyPr>
            <a:normAutofit fontScale="85000" lnSpcReduction="20000"/>
          </a:bodyPr>
          <a:lstStyle/>
          <a:p>
            <a:r>
              <a:rPr lang="en-US" sz="2400" dirty="0"/>
              <a:t>Low Pathogenicity Avian Influenza (LPAI)</a:t>
            </a:r>
          </a:p>
          <a:p>
            <a:pPr lvl="1"/>
            <a:r>
              <a:rPr lang="en-US" sz="2000" dirty="0"/>
              <a:t>Poultry are generally asymptomatic, or there are mild respiratory signs, decreased egg production or fertility</a:t>
            </a:r>
          </a:p>
          <a:p>
            <a:pPr lvl="1"/>
            <a:endParaRPr lang="en-US" sz="2000" dirty="0"/>
          </a:p>
          <a:p>
            <a:r>
              <a:rPr lang="en-US" sz="2400" dirty="0"/>
              <a:t>Highly Pathogenic Avian Influenza (HPAI)</a:t>
            </a:r>
          </a:p>
          <a:p>
            <a:pPr lvl="1"/>
            <a:r>
              <a:rPr lang="en-US" sz="2000" dirty="0"/>
              <a:t>High fatality cause of rapid flock die-off</a:t>
            </a:r>
          </a:p>
          <a:p>
            <a:pPr lvl="1"/>
            <a:endParaRPr lang="en-US" sz="2000" dirty="0"/>
          </a:p>
          <a:p>
            <a:r>
              <a:rPr lang="en-US" sz="2400" dirty="0"/>
              <a:t>Only H5 and H7 subtypes can be HPAI, and H5/H7 LPAI can spontaneously become HPAI</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334" y="1284509"/>
            <a:ext cx="3330677" cy="2498563"/>
          </a:xfrm>
          <a:prstGeom prst="rect">
            <a:avLst/>
          </a:prstGeom>
          <a:effectLst>
            <a:outerShdw blurRad="292100" dist="139700" dir="2700000" algn="ctr" rotWithShape="0">
              <a:srgbClr val="000000">
                <a:alpha val="65000"/>
              </a:srgbClr>
            </a:outerShdw>
          </a:effectLst>
        </p:spPr>
      </p:pic>
      <p:sp>
        <p:nvSpPr>
          <p:cNvPr id="2" name="TextBox 1"/>
          <p:cNvSpPr txBox="1"/>
          <p:nvPr/>
        </p:nvSpPr>
        <p:spPr>
          <a:xfrm>
            <a:off x="5906125" y="3259297"/>
            <a:ext cx="22884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24 </a:t>
            </a:r>
            <a:r>
              <a:rPr kumimoji="0" lang="en-US" sz="2800" b="0" i="0" u="none" strike="noStrike" kern="1200" cap="none" spc="0" normalizeH="0" baseline="0" noProof="0" dirty="0" err="1">
                <a:ln>
                  <a:noFill/>
                </a:ln>
                <a:solidFill>
                  <a:srgbClr val="FFFFFF"/>
                </a:solidFill>
                <a:effectLst/>
                <a:uLnTx/>
                <a:uFillTx/>
                <a:latin typeface="Calibri"/>
                <a:ea typeface="+mn-ea"/>
                <a:cs typeface="+mn-cs"/>
              </a:rPr>
              <a:t>hrs</a:t>
            </a:r>
            <a:r>
              <a:rPr kumimoji="0" lang="en-US" sz="2800" b="0" i="0" u="none" strike="noStrike" kern="1200" cap="none" spc="0" normalizeH="0" baseline="0" noProof="0" dirty="0">
                <a:ln>
                  <a:noFill/>
                </a:ln>
                <a:solidFill>
                  <a:srgbClr val="FFFFFF"/>
                </a:solidFill>
                <a:effectLst/>
                <a:uLnTx/>
                <a:uFillTx/>
                <a:latin typeface="Calibri"/>
                <a:ea typeface="+mn-ea"/>
                <a:cs typeface="+mn-cs"/>
              </a:rPr>
              <a:t> later</a:t>
            </a:r>
          </a:p>
        </p:txBody>
      </p:sp>
      <p:sp>
        <p:nvSpPr>
          <p:cNvPr id="4" name="TextBox 3"/>
          <p:cNvSpPr txBox="1"/>
          <p:nvPr/>
        </p:nvSpPr>
        <p:spPr>
          <a:xfrm>
            <a:off x="-56470" y="6570490"/>
            <a:ext cx="741016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C343E"/>
                </a:solidFill>
                <a:effectLst/>
                <a:uLnTx/>
                <a:uFillTx/>
                <a:latin typeface="Calibri"/>
                <a:ea typeface="+mn-ea"/>
                <a:cs typeface="+mn-cs"/>
              </a:rPr>
              <a:t>Minnesota </a:t>
            </a:r>
            <a:r>
              <a:rPr lang="en-US" sz="1100" dirty="0">
                <a:solidFill>
                  <a:srgbClr val="2C343E"/>
                </a:solidFill>
                <a:latin typeface="Calibri"/>
              </a:rPr>
              <a:t>turkey farm H5N1 die-off, via </a:t>
            </a:r>
            <a:r>
              <a:rPr kumimoji="0" lang="en-US" sz="1100" b="0" i="0" u="none" strike="noStrike" kern="1200" cap="none" spc="0" normalizeH="0" baseline="0" noProof="0" dirty="0">
                <a:ln>
                  <a:noFill/>
                </a:ln>
                <a:solidFill>
                  <a:srgbClr val="2C343E"/>
                </a:solidFill>
                <a:effectLst/>
                <a:uLnTx/>
                <a:uFillTx/>
                <a:latin typeface="Calibri"/>
                <a:ea typeface="+mn-ea"/>
                <a:cs typeface="+mn-cs"/>
              </a:rPr>
              <a:t>Indiana State Board of Animal Health</a:t>
            </a:r>
          </a:p>
        </p:txBody>
      </p:sp>
    </p:spTree>
    <p:extLst>
      <p:ext uri="{BB962C8B-B14F-4D97-AF65-F5344CB8AC3E}">
        <p14:creationId xmlns:p14="http://schemas.microsoft.com/office/powerpoint/2010/main" val="236902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Influenza </a:t>
            </a:r>
            <a:r>
              <a:rPr lang="en-US" dirty="0"/>
              <a:t>Epidemiology</a:t>
            </a:r>
          </a:p>
        </p:txBody>
      </p:sp>
    </p:spTree>
    <p:extLst>
      <p:ext uri="{BB962C8B-B14F-4D97-AF65-F5344CB8AC3E}">
        <p14:creationId xmlns:p14="http://schemas.microsoft.com/office/powerpoint/2010/main" val="20223920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8" y="462532"/>
            <a:ext cx="8543418" cy="567298"/>
          </a:xfrm>
        </p:spPr>
        <p:txBody>
          <a:bodyPr>
            <a:normAutofit/>
          </a:bodyPr>
          <a:lstStyle/>
          <a:p>
            <a:r>
              <a:rPr lang="en-US" sz="2400" dirty="0">
                <a:solidFill>
                  <a:srgbClr val="0070C0"/>
                </a:solidFill>
                <a:latin typeface="+mj-lt"/>
              </a:rPr>
              <a:t>History of Avian </a:t>
            </a:r>
            <a:r>
              <a:rPr lang="en-US" dirty="0">
                <a:solidFill>
                  <a:srgbClr val="0070C0"/>
                </a:solidFill>
              </a:rPr>
              <a:t>I</a:t>
            </a:r>
            <a:r>
              <a:rPr lang="en-US" sz="2400" dirty="0">
                <a:solidFill>
                  <a:srgbClr val="0070C0"/>
                </a:solidFill>
                <a:latin typeface="+mj-lt"/>
              </a:rPr>
              <a:t>nfluenza A (H5N1) Virus</a:t>
            </a:r>
          </a:p>
        </p:txBody>
      </p:sp>
      <p:sp>
        <p:nvSpPr>
          <p:cNvPr id="3" name="Text Placeholder 2"/>
          <p:cNvSpPr>
            <a:spLocks noGrp="1"/>
          </p:cNvSpPr>
          <p:nvPr>
            <p:ph idx="1"/>
          </p:nvPr>
        </p:nvSpPr>
        <p:spPr>
          <a:xfrm>
            <a:off x="334166" y="1380385"/>
            <a:ext cx="8229600" cy="5675223"/>
          </a:xfrm>
        </p:spPr>
        <p:txBody>
          <a:bodyPr>
            <a:normAutofit fontScale="92500" lnSpcReduction="10000"/>
          </a:bodyPr>
          <a:lstStyle/>
          <a:p>
            <a:r>
              <a:rPr lang="en-US" sz="2800" dirty="0">
                <a:solidFill>
                  <a:srgbClr val="01060F"/>
                </a:solidFill>
              </a:rPr>
              <a:t>1996, virus first isolated from farmed goose in Guangdong Province, China (HPAI)</a:t>
            </a:r>
            <a:br>
              <a:rPr lang="en-US" sz="2800" dirty="0">
                <a:solidFill>
                  <a:srgbClr val="01060F"/>
                </a:solidFill>
              </a:rPr>
            </a:br>
            <a:endParaRPr lang="en-US" sz="2800" dirty="0">
              <a:solidFill>
                <a:srgbClr val="01060F"/>
              </a:solidFill>
            </a:endParaRPr>
          </a:p>
          <a:p>
            <a:r>
              <a:rPr lang="en-US" sz="2800" dirty="0">
                <a:solidFill>
                  <a:srgbClr val="01060F"/>
                </a:solidFill>
              </a:rPr>
              <a:t>1997</a:t>
            </a:r>
          </a:p>
          <a:p>
            <a:pPr lvl="1"/>
            <a:r>
              <a:rPr lang="en-US" dirty="0">
                <a:solidFill>
                  <a:srgbClr val="01060F"/>
                </a:solidFill>
              </a:rPr>
              <a:t>outbreaks in poultry in Hong Kong</a:t>
            </a:r>
          </a:p>
          <a:p>
            <a:pPr lvl="1"/>
            <a:r>
              <a:rPr lang="en-US" dirty="0">
                <a:solidFill>
                  <a:srgbClr val="01060F"/>
                </a:solidFill>
              </a:rPr>
              <a:t>18 human infections, 6 deaths</a:t>
            </a:r>
          </a:p>
          <a:p>
            <a:pPr lvl="1"/>
            <a:r>
              <a:rPr lang="en-US" dirty="0">
                <a:solidFill>
                  <a:srgbClr val="01060F"/>
                </a:solidFill>
              </a:rPr>
              <a:t>1.5 million birds culled (entire Hong Kong poultry population)</a:t>
            </a:r>
            <a:br>
              <a:rPr lang="en-US" dirty="0">
                <a:solidFill>
                  <a:srgbClr val="01060F"/>
                </a:solidFill>
              </a:rPr>
            </a:br>
            <a:endParaRPr lang="en-US" dirty="0">
              <a:solidFill>
                <a:srgbClr val="01060F"/>
              </a:solidFill>
            </a:endParaRPr>
          </a:p>
          <a:p>
            <a:r>
              <a:rPr lang="en-US" sz="2800" dirty="0">
                <a:solidFill>
                  <a:srgbClr val="01060F"/>
                </a:solidFill>
              </a:rPr>
              <a:t>2003, reemergence and spread (poultry and human infections)</a:t>
            </a:r>
            <a:br>
              <a:rPr lang="en-US" sz="2800" dirty="0">
                <a:solidFill>
                  <a:srgbClr val="01060F"/>
                </a:solidFill>
              </a:rPr>
            </a:br>
            <a:endParaRPr lang="en-US" sz="2800" dirty="0">
              <a:solidFill>
                <a:srgbClr val="01060F"/>
              </a:solidFill>
            </a:endParaRPr>
          </a:p>
          <a:p>
            <a:r>
              <a:rPr lang="en-US" sz="2800" dirty="0">
                <a:solidFill>
                  <a:srgbClr val="01060F"/>
                </a:solidFill>
              </a:rPr>
              <a:t>Sporadic infections with high mortality continue</a:t>
            </a:r>
          </a:p>
          <a:p>
            <a:endParaRPr lang="en-US" sz="2400" b="1" dirty="0">
              <a:solidFill>
                <a:srgbClr val="01060F"/>
              </a:solidFill>
            </a:endParaRPr>
          </a:p>
        </p:txBody>
      </p:sp>
    </p:spTree>
    <p:extLst>
      <p:ext uri="{BB962C8B-B14F-4D97-AF65-F5344CB8AC3E}">
        <p14:creationId xmlns:p14="http://schemas.microsoft.com/office/powerpoint/2010/main" val="3894155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4" y="409433"/>
            <a:ext cx="8543418" cy="567298"/>
          </a:xfrm>
        </p:spPr>
        <p:txBody>
          <a:bodyPr/>
          <a:lstStyle/>
          <a:p>
            <a:r>
              <a:rPr lang="en-US" dirty="0">
                <a:solidFill>
                  <a:srgbClr val="0070C0"/>
                </a:solidFill>
              </a:rPr>
              <a:t>H5 infections in Humans</a:t>
            </a:r>
          </a:p>
        </p:txBody>
      </p:sp>
      <p:pic>
        <p:nvPicPr>
          <p:cNvPr id="4" name="Picture 3"/>
          <p:cNvPicPr>
            <a:picLocks noChangeAspect="1"/>
          </p:cNvPicPr>
          <p:nvPr/>
        </p:nvPicPr>
        <p:blipFill>
          <a:blip r:embed="rId3"/>
          <a:stretch>
            <a:fillRect/>
          </a:stretch>
        </p:blipFill>
        <p:spPr>
          <a:xfrm>
            <a:off x="-9541" y="1246443"/>
            <a:ext cx="9163082" cy="4365114"/>
          </a:xfrm>
          <a:prstGeom prst="rect">
            <a:avLst/>
          </a:prstGeom>
        </p:spPr>
      </p:pic>
    </p:spTree>
    <p:extLst>
      <p:ext uri="{BB962C8B-B14F-4D97-AF65-F5344CB8AC3E}">
        <p14:creationId xmlns:p14="http://schemas.microsoft.com/office/powerpoint/2010/main" val="1672768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822"/>
            <a:ext cx="8543418" cy="567298"/>
          </a:xfrm>
        </p:spPr>
        <p:txBody>
          <a:bodyPr/>
          <a:lstStyle/>
          <a:p>
            <a:r>
              <a:rPr lang="en-US" dirty="0">
                <a:solidFill>
                  <a:srgbClr val="0070C0"/>
                </a:solidFill>
              </a:rPr>
              <a:t>H5N1 Infections in Humans</a:t>
            </a:r>
          </a:p>
        </p:txBody>
      </p:sp>
      <p:sp>
        <p:nvSpPr>
          <p:cNvPr id="3" name="Content Placeholder 2"/>
          <p:cNvSpPr>
            <a:spLocks noGrp="1"/>
          </p:cNvSpPr>
          <p:nvPr>
            <p:ph idx="1"/>
          </p:nvPr>
        </p:nvSpPr>
        <p:spPr>
          <a:xfrm>
            <a:off x="740566" y="1011327"/>
            <a:ext cx="8229600" cy="5357723"/>
          </a:xfrm>
        </p:spPr>
        <p:txBody>
          <a:bodyPr>
            <a:normAutofit fontScale="92500" lnSpcReduction="10000"/>
          </a:bodyPr>
          <a:lstStyle/>
          <a:p>
            <a:pPr marL="0" indent="0">
              <a:buNone/>
            </a:pPr>
            <a:r>
              <a:rPr lang="en-US" sz="2800" dirty="0"/>
              <a:t>As of 16 May 2017, 859 infections and 453 (53%) deaths</a:t>
            </a:r>
            <a:br>
              <a:rPr lang="en-US" sz="2800" dirty="0"/>
            </a:br>
            <a:endParaRPr lang="en-US" sz="2800" dirty="0"/>
          </a:p>
          <a:p>
            <a:pPr marL="0" indent="0">
              <a:buNone/>
            </a:pPr>
            <a:r>
              <a:rPr lang="en-US" sz="2800" dirty="0"/>
              <a:t>Illness is often severe (e.g., pneumonia and respiratory failure) </a:t>
            </a:r>
            <a:br>
              <a:rPr lang="en-US" sz="2800" dirty="0"/>
            </a:br>
            <a:endParaRPr lang="en-US" sz="2800" dirty="0"/>
          </a:p>
          <a:p>
            <a:pPr marL="0" indent="0">
              <a:buNone/>
            </a:pPr>
            <a:r>
              <a:rPr lang="en-US" sz="2800" dirty="0"/>
              <a:t>Most cases occur from close contact with infected live or dead birds or A(H5N1) virus-contaminated environments</a:t>
            </a:r>
          </a:p>
          <a:p>
            <a:pPr marL="0" indent="0">
              <a:buNone/>
            </a:pPr>
            <a:endParaRPr lang="en-US" sz="2800" dirty="0"/>
          </a:p>
          <a:p>
            <a:pPr marL="0" indent="0">
              <a:buNone/>
            </a:pPr>
            <a:r>
              <a:rPr lang="en-US" sz="2800" dirty="0"/>
              <a:t>Human-to-human transmission is extremely rare</a:t>
            </a:r>
            <a:br>
              <a:rPr lang="en-US" sz="2800" dirty="0"/>
            </a:br>
            <a:endParaRPr lang="en-US" sz="2800" dirty="0"/>
          </a:p>
          <a:p>
            <a:pPr marL="0" indent="0">
              <a:buNone/>
            </a:pPr>
            <a:r>
              <a:rPr lang="en-US" sz="2800" dirty="0"/>
              <a:t>A(H5N1) viruses continue to evolve</a:t>
            </a:r>
          </a:p>
        </p:txBody>
      </p:sp>
    </p:spTree>
    <p:extLst>
      <p:ext uri="{BB962C8B-B14F-4D97-AF65-F5344CB8AC3E}">
        <p14:creationId xmlns:p14="http://schemas.microsoft.com/office/powerpoint/2010/main" val="3709401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Avian influenza A(H7N9) Virus</a:t>
            </a:r>
          </a:p>
        </p:txBody>
      </p:sp>
    </p:spTree>
    <p:extLst>
      <p:ext uri="{BB962C8B-B14F-4D97-AF65-F5344CB8AC3E}">
        <p14:creationId xmlns:p14="http://schemas.microsoft.com/office/powerpoint/2010/main" val="341160110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4113712379"/>
              </p:ext>
            </p:extLst>
          </p:nvPr>
        </p:nvGraphicFramePr>
        <p:xfrm>
          <a:off x="153869" y="853137"/>
          <a:ext cx="8663609" cy="59398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491320"/>
            <a:ext cx="7772400" cy="418658"/>
          </a:xfrm>
        </p:spPr>
        <p:txBody>
          <a:bodyPr>
            <a:normAutofit fontScale="90000"/>
          </a:bodyPr>
          <a:lstStyle/>
          <a:p>
            <a:r>
              <a:rPr lang="en-US" b="0" dirty="0">
                <a:solidFill>
                  <a:srgbClr val="0070C0"/>
                </a:solidFill>
              </a:rPr>
              <a:t>H7N9 Overtakes H5N1 Numbers in Five Years</a:t>
            </a:r>
          </a:p>
        </p:txBody>
      </p:sp>
    </p:spTree>
    <p:extLst>
      <p:ext uri="{BB962C8B-B14F-4D97-AF65-F5344CB8AC3E}">
        <p14:creationId xmlns:p14="http://schemas.microsoft.com/office/powerpoint/2010/main" val="130243380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83074"/>
            <a:ext cx="6386689" cy="322086"/>
          </a:xfrm>
        </p:spPr>
        <p:txBody>
          <a:bodyPr/>
          <a:lstStyle/>
          <a:p>
            <a:r>
              <a:rPr lang="en-US" b="0" dirty="0">
                <a:solidFill>
                  <a:srgbClr val="0070C0"/>
                </a:solidFill>
              </a:rPr>
              <a:t>H7 vs H5 Age Distribution</a:t>
            </a:r>
          </a:p>
        </p:txBody>
      </p:sp>
      <p:graphicFrame>
        <p:nvGraphicFramePr>
          <p:cNvPr id="7" name="Chart 6"/>
          <p:cNvGraphicFramePr/>
          <p:nvPr>
            <p:extLst>
              <p:ext uri="{D42A27DB-BD31-4B8C-83A1-F6EECF244321}">
                <p14:modId xmlns:p14="http://schemas.microsoft.com/office/powerpoint/2010/main" val="3705525982"/>
              </p:ext>
            </p:extLst>
          </p:nvPr>
        </p:nvGraphicFramePr>
        <p:xfrm>
          <a:off x="187657" y="1111568"/>
          <a:ext cx="8534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43064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F549-C587-4C23-9963-610A0A621DB8}"/>
              </a:ext>
            </a:extLst>
          </p:cNvPr>
          <p:cNvSpPr>
            <a:spLocks noGrp="1"/>
          </p:cNvSpPr>
          <p:nvPr>
            <p:ph type="title"/>
          </p:nvPr>
        </p:nvSpPr>
        <p:spPr>
          <a:xfrm>
            <a:off x="0" y="458489"/>
            <a:ext cx="8543418" cy="567298"/>
          </a:xfrm>
        </p:spPr>
        <p:txBody>
          <a:bodyPr/>
          <a:lstStyle/>
          <a:p>
            <a:r>
              <a:rPr lang="en-US" dirty="0">
                <a:solidFill>
                  <a:srgbClr val="0070C0"/>
                </a:solidFill>
              </a:rPr>
              <a:t>H7N9 – Five Epidemic Waves</a:t>
            </a:r>
          </a:p>
        </p:txBody>
      </p:sp>
      <p:pic>
        <p:nvPicPr>
          <p:cNvPr id="6" name="Picture 5">
            <a:extLst>
              <a:ext uri="{FF2B5EF4-FFF2-40B4-BE49-F238E27FC236}">
                <a16:creationId xmlns:a16="http://schemas.microsoft.com/office/drawing/2014/main" id="{C263FC36-9F5F-4562-BF86-F58A53F98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830" y="1262417"/>
            <a:ext cx="7766757" cy="5137094"/>
          </a:xfrm>
          <a:prstGeom prst="rect">
            <a:avLst/>
          </a:prstGeom>
        </p:spPr>
      </p:pic>
      <p:sp>
        <p:nvSpPr>
          <p:cNvPr id="3" name="TextBox 2"/>
          <p:cNvSpPr txBox="1"/>
          <p:nvPr/>
        </p:nvSpPr>
        <p:spPr>
          <a:xfrm>
            <a:off x="334166" y="6488668"/>
            <a:ext cx="5989332" cy="369332"/>
          </a:xfrm>
          <a:prstGeom prst="rect">
            <a:avLst/>
          </a:prstGeom>
          <a:noFill/>
        </p:spPr>
        <p:txBody>
          <a:bodyPr wrap="none" rtlCol="0">
            <a:spAutoFit/>
          </a:bodyPr>
          <a:lstStyle/>
          <a:p>
            <a:r>
              <a:rPr lang="en-US" dirty="0"/>
              <a:t>https://www.cdc.gov/mmwr/volumes/66/wr/mm6635a2.htm</a:t>
            </a:r>
          </a:p>
        </p:txBody>
      </p:sp>
    </p:spTree>
    <p:extLst>
      <p:ext uri="{BB962C8B-B14F-4D97-AF65-F5344CB8AC3E}">
        <p14:creationId xmlns:p14="http://schemas.microsoft.com/office/powerpoint/2010/main" val="2875189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F549-C587-4C23-9963-610A0A621DB8}"/>
              </a:ext>
            </a:extLst>
          </p:cNvPr>
          <p:cNvSpPr>
            <a:spLocks noGrp="1"/>
          </p:cNvSpPr>
          <p:nvPr>
            <p:ph type="title"/>
          </p:nvPr>
        </p:nvSpPr>
        <p:spPr>
          <a:xfrm>
            <a:off x="115801" y="510300"/>
            <a:ext cx="8543418" cy="567298"/>
          </a:xfrm>
        </p:spPr>
        <p:txBody>
          <a:bodyPr/>
          <a:lstStyle/>
          <a:p>
            <a:r>
              <a:rPr lang="en-US" dirty="0">
                <a:solidFill>
                  <a:srgbClr val="0070C0"/>
                </a:solidFill>
              </a:rPr>
              <a:t>H7N9 – Five Epidemic Waves</a:t>
            </a:r>
          </a:p>
        </p:txBody>
      </p:sp>
      <p:pic>
        <p:nvPicPr>
          <p:cNvPr id="1026" name="Picture 2" descr="Incidence of officially reported human cases by week, based on onset date">
            <a:hlinkClick r:id="rId3"/>
            <a:extLst>
              <a:ext uri="{FF2B5EF4-FFF2-40B4-BE49-F238E27FC236}">
                <a16:creationId xmlns:a16="http://schemas.microsoft.com/office/drawing/2014/main" id="{4B86ADAB-F166-4583-881B-E54AD4F3E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28" y="2729352"/>
            <a:ext cx="6805774" cy="32726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D999031-E200-4CB9-9F89-85463F007F54}"/>
              </a:ext>
            </a:extLst>
          </p:cNvPr>
          <p:cNvSpPr/>
          <p:nvPr/>
        </p:nvSpPr>
        <p:spPr>
          <a:xfrm>
            <a:off x="170277" y="1546714"/>
            <a:ext cx="8543417" cy="923330"/>
          </a:xfrm>
          <a:prstGeom prst="rect">
            <a:avLst/>
          </a:prstGeom>
        </p:spPr>
        <p:txBody>
          <a:bodyPr wrap="square">
            <a:spAutoFit/>
          </a:bodyPr>
          <a:lstStyle/>
          <a:p>
            <a:pPr lvl="0" defTabSz="914400" eaLnBrk="0" fontAlgn="base" hangingPunct="0">
              <a:spcBef>
                <a:spcPct val="0"/>
              </a:spcBef>
              <a:spcAft>
                <a:spcPct val="0"/>
              </a:spcAft>
            </a:pPr>
            <a:r>
              <a:rPr lang="en-US" altLang="en-US" i="1" dirty="0">
                <a:solidFill>
                  <a:srgbClr val="000000"/>
                </a:solidFill>
                <a:latin typeface="Verdana" panose="020B0604030504040204" pitchFamily="34" charset="0"/>
              </a:rPr>
              <a:t>Incidence of officially reported human cases by month, based on onset date from October 2013 (Beginning of wave 2) to 25 April 2018. Both high and low pathogenic H7N9 viruses are included.</a:t>
            </a:r>
            <a:endParaRPr lang="en-US" altLang="en-US" sz="800" dirty="0"/>
          </a:p>
        </p:txBody>
      </p:sp>
      <p:sp>
        <p:nvSpPr>
          <p:cNvPr id="7" name="Rectangle 6">
            <a:extLst>
              <a:ext uri="{FF2B5EF4-FFF2-40B4-BE49-F238E27FC236}">
                <a16:creationId xmlns:a16="http://schemas.microsoft.com/office/drawing/2014/main" id="{5B7E2394-B818-4274-A05D-0F24F4CB9CB0}"/>
              </a:ext>
            </a:extLst>
          </p:cNvPr>
          <p:cNvSpPr/>
          <p:nvPr/>
        </p:nvSpPr>
        <p:spPr>
          <a:xfrm>
            <a:off x="451222" y="6147858"/>
            <a:ext cx="8262472" cy="369332"/>
          </a:xfrm>
          <a:prstGeom prst="rect">
            <a:avLst/>
          </a:prstGeom>
        </p:spPr>
        <p:txBody>
          <a:bodyPr wrap="square">
            <a:spAutoFit/>
          </a:bodyPr>
          <a:lstStyle/>
          <a:p>
            <a:r>
              <a:rPr lang="en-US" dirty="0"/>
              <a:t>http://www.fao.org/ag/againfo/programmes/en/empres/h7n9/situation_update.html</a:t>
            </a:r>
          </a:p>
        </p:txBody>
      </p:sp>
    </p:spTree>
    <p:extLst>
      <p:ext uri="{BB962C8B-B14F-4D97-AF65-F5344CB8AC3E}">
        <p14:creationId xmlns:p14="http://schemas.microsoft.com/office/powerpoint/2010/main" val="3035678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F549-C587-4C23-9963-610A0A621DB8}"/>
              </a:ext>
            </a:extLst>
          </p:cNvPr>
          <p:cNvSpPr>
            <a:spLocks noGrp="1"/>
          </p:cNvSpPr>
          <p:nvPr>
            <p:ph type="title"/>
          </p:nvPr>
        </p:nvSpPr>
        <p:spPr>
          <a:xfrm>
            <a:off x="0" y="528604"/>
            <a:ext cx="8543418" cy="567298"/>
          </a:xfrm>
        </p:spPr>
        <p:txBody>
          <a:bodyPr/>
          <a:lstStyle/>
          <a:p>
            <a:r>
              <a:rPr lang="en-US" dirty="0">
                <a:solidFill>
                  <a:srgbClr val="0070C0"/>
                </a:solidFill>
              </a:rPr>
              <a:t>H7N9 – Epidemic Waves 1 to 4</a:t>
            </a:r>
          </a:p>
        </p:txBody>
      </p:sp>
      <p:pic>
        <p:nvPicPr>
          <p:cNvPr id="3" name="Picture 2">
            <a:extLst>
              <a:ext uri="{FF2B5EF4-FFF2-40B4-BE49-F238E27FC236}">
                <a16:creationId xmlns:a16="http://schemas.microsoft.com/office/drawing/2014/main" id="{3AB6E269-651E-46EC-8705-01423BC34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961" y="1422234"/>
            <a:ext cx="7915701" cy="4573013"/>
          </a:xfrm>
          <a:prstGeom prst="rect">
            <a:avLst/>
          </a:prstGeom>
        </p:spPr>
      </p:pic>
      <p:sp>
        <p:nvSpPr>
          <p:cNvPr id="5" name="TextBox 4">
            <a:extLst>
              <a:ext uri="{FF2B5EF4-FFF2-40B4-BE49-F238E27FC236}">
                <a16:creationId xmlns:a16="http://schemas.microsoft.com/office/drawing/2014/main" id="{8B9E4F62-145F-4967-8E4A-4BDD16515610}"/>
              </a:ext>
            </a:extLst>
          </p:cNvPr>
          <p:cNvSpPr txBox="1"/>
          <p:nvPr/>
        </p:nvSpPr>
        <p:spPr>
          <a:xfrm>
            <a:off x="317634" y="6070003"/>
            <a:ext cx="89851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C343E"/>
                </a:solidFill>
                <a:effectLst/>
                <a:uLnTx/>
                <a:uFillTx/>
                <a:latin typeface="Calibri"/>
                <a:ea typeface="+mn-ea"/>
                <a:cs typeface="+mn-cs"/>
              </a:rPr>
              <a:t>Geographic distribution of Asian lineage avian influenza A(H7N9) virus infections of humans reported to the World Health Organization — China, epidemics 1–4 (March 2013–September 30, 2016) </a:t>
            </a:r>
          </a:p>
        </p:txBody>
      </p:sp>
      <p:sp>
        <p:nvSpPr>
          <p:cNvPr id="6" name="TextBox 5"/>
          <p:cNvSpPr txBox="1"/>
          <p:nvPr/>
        </p:nvSpPr>
        <p:spPr>
          <a:xfrm>
            <a:off x="334166" y="6488668"/>
            <a:ext cx="5989332" cy="369332"/>
          </a:xfrm>
          <a:prstGeom prst="rect">
            <a:avLst/>
          </a:prstGeom>
          <a:noFill/>
        </p:spPr>
        <p:txBody>
          <a:bodyPr wrap="none" rtlCol="0">
            <a:spAutoFit/>
          </a:bodyPr>
          <a:lstStyle/>
          <a:p>
            <a:r>
              <a:rPr lang="en-US" dirty="0"/>
              <a:t>https://www.cdc.gov/mmwr/volumes/66/wr/mm6635a2.htm</a:t>
            </a:r>
          </a:p>
        </p:txBody>
      </p:sp>
    </p:spTree>
    <p:extLst>
      <p:ext uri="{BB962C8B-B14F-4D97-AF65-F5344CB8AC3E}">
        <p14:creationId xmlns:p14="http://schemas.microsoft.com/office/powerpoint/2010/main" val="2964783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F549-C587-4C23-9963-610A0A621DB8}"/>
              </a:ext>
            </a:extLst>
          </p:cNvPr>
          <p:cNvSpPr>
            <a:spLocks noGrp="1"/>
          </p:cNvSpPr>
          <p:nvPr>
            <p:ph type="title"/>
          </p:nvPr>
        </p:nvSpPr>
        <p:spPr>
          <a:xfrm>
            <a:off x="0" y="490901"/>
            <a:ext cx="8543418" cy="567298"/>
          </a:xfrm>
        </p:spPr>
        <p:txBody>
          <a:bodyPr/>
          <a:lstStyle/>
          <a:p>
            <a:r>
              <a:rPr lang="en-US" dirty="0">
                <a:solidFill>
                  <a:srgbClr val="0070C0"/>
                </a:solidFill>
              </a:rPr>
              <a:t>H7N9 – Epidemic Wave 5</a:t>
            </a:r>
          </a:p>
        </p:txBody>
      </p:sp>
      <p:pic>
        <p:nvPicPr>
          <p:cNvPr id="3" name="Picture 2">
            <a:extLst>
              <a:ext uri="{FF2B5EF4-FFF2-40B4-BE49-F238E27FC236}">
                <a16:creationId xmlns:a16="http://schemas.microsoft.com/office/drawing/2014/main" id="{C16B4BAA-79AC-4927-9B1B-92624FA1C6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188" y="1285712"/>
            <a:ext cx="8243248" cy="4797738"/>
          </a:xfrm>
          <a:prstGeom prst="rect">
            <a:avLst/>
          </a:prstGeom>
        </p:spPr>
      </p:pic>
      <p:sp>
        <p:nvSpPr>
          <p:cNvPr id="4" name="TextBox 3">
            <a:extLst>
              <a:ext uri="{FF2B5EF4-FFF2-40B4-BE49-F238E27FC236}">
                <a16:creationId xmlns:a16="http://schemas.microsoft.com/office/drawing/2014/main" id="{0759AAB7-F8F9-48EF-A999-6931C6484ACE}"/>
              </a:ext>
            </a:extLst>
          </p:cNvPr>
          <p:cNvSpPr txBox="1"/>
          <p:nvPr/>
        </p:nvSpPr>
        <p:spPr>
          <a:xfrm>
            <a:off x="317634" y="6083450"/>
            <a:ext cx="89851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C343E"/>
                </a:solidFill>
                <a:effectLst/>
                <a:uLnTx/>
                <a:uFillTx/>
                <a:latin typeface="Calibri"/>
                <a:ea typeface="+mn-ea"/>
                <a:cs typeface="+mn-cs"/>
              </a:rPr>
              <a:t>Geographic distribution of Asian lineage avian influenza A(H7N9) virus infections of humans reported to the World Health Organization — China, epidemic 5 (October 1, 2016–August 7, 2017)</a:t>
            </a:r>
          </a:p>
        </p:txBody>
      </p:sp>
      <p:sp>
        <p:nvSpPr>
          <p:cNvPr id="5" name="TextBox 4"/>
          <p:cNvSpPr txBox="1"/>
          <p:nvPr/>
        </p:nvSpPr>
        <p:spPr>
          <a:xfrm>
            <a:off x="334166" y="6488668"/>
            <a:ext cx="5989332" cy="369332"/>
          </a:xfrm>
          <a:prstGeom prst="rect">
            <a:avLst/>
          </a:prstGeom>
          <a:noFill/>
        </p:spPr>
        <p:txBody>
          <a:bodyPr wrap="none" rtlCol="0">
            <a:spAutoFit/>
          </a:bodyPr>
          <a:lstStyle/>
          <a:p>
            <a:r>
              <a:rPr lang="en-US" dirty="0"/>
              <a:t>https://www.cdc.gov/mmwr/volumes/66/wr/mm6635a2.htm</a:t>
            </a:r>
          </a:p>
        </p:txBody>
      </p:sp>
    </p:spTree>
    <p:extLst>
      <p:ext uri="{BB962C8B-B14F-4D97-AF65-F5344CB8AC3E}">
        <p14:creationId xmlns:p14="http://schemas.microsoft.com/office/powerpoint/2010/main" val="307612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226"/>
            <a:ext cx="8543418" cy="935097"/>
          </a:xfrm>
        </p:spPr>
        <p:txBody>
          <a:bodyPr/>
          <a:lstStyle/>
          <a:p>
            <a:r>
              <a:rPr lang="en-US" dirty="0">
                <a:solidFill>
                  <a:srgbClr val="0070C0"/>
                </a:solidFill>
              </a:rPr>
              <a:t>Influenza</a:t>
            </a:r>
          </a:p>
        </p:txBody>
      </p:sp>
      <p:sp>
        <p:nvSpPr>
          <p:cNvPr id="3" name="Content Placeholder 2"/>
          <p:cNvSpPr>
            <a:spLocks noGrp="1"/>
          </p:cNvSpPr>
          <p:nvPr>
            <p:ph sz="half" idx="1"/>
          </p:nvPr>
        </p:nvSpPr>
        <p:spPr>
          <a:xfrm>
            <a:off x="404937" y="1182412"/>
            <a:ext cx="4038600" cy="4123945"/>
          </a:xfrm>
        </p:spPr>
        <p:txBody>
          <a:bodyPr>
            <a:noAutofit/>
          </a:bodyPr>
          <a:lstStyle/>
          <a:p>
            <a:r>
              <a:rPr lang="en-US" sz="2400" dirty="0"/>
              <a:t>Contagious respiratory illness caused by influenza virus</a:t>
            </a:r>
          </a:p>
          <a:p>
            <a:endParaRPr lang="en-US" sz="2400" dirty="0"/>
          </a:p>
          <a:p>
            <a:r>
              <a:rPr lang="en-US" sz="2400" dirty="0"/>
              <a:t>Annual epidemics in temperate zones and cyclical epidemics in tropics and subtropics</a:t>
            </a:r>
          </a:p>
          <a:p>
            <a:endParaRPr lang="en-US" sz="2400" dirty="0"/>
          </a:p>
          <a:p>
            <a:r>
              <a:rPr lang="en-US" sz="2400" dirty="0"/>
              <a:t>Sporadic pandemics</a:t>
            </a:r>
          </a:p>
          <a:p>
            <a:pPr lvl="1"/>
            <a:r>
              <a:rPr lang="en-US" dirty="0"/>
              <a:t>1918, 1957, 1968 and 2009</a:t>
            </a:r>
          </a:p>
        </p:txBody>
      </p:sp>
      <p:pic>
        <p:nvPicPr>
          <p:cNvPr id="5" name="Content Placeholder 4"/>
          <p:cNvPicPr>
            <a:picLocks noGrp="1" noChangeAspect="1"/>
          </p:cNvPicPr>
          <p:nvPr>
            <p:ph sz="half" idx="2"/>
          </p:nvPr>
        </p:nvPicPr>
        <p:blipFill>
          <a:blip r:embed="rId3"/>
          <a:stretch>
            <a:fillRect/>
          </a:stretch>
        </p:blipFill>
        <p:spPr>
          <a:xfrm>
            <a:off x="4443537" y="1172584"/>
            <a:ext cx="4700463" cy="3855957"/>
          </a:xfrm>
          <a:prstGeom prst="rect">
            <a:avLst/>
          </a:prstGeom>
        </p:spPr>
      </p:pic>
      <p:sp>
        <p:nvSpPr>
          <p:cNvPr id="6" name="Text Box 19"/>
          <p:cNvSpPr txBox="1">
            <a:spLocks noChangeArrowheads="1"/>
          </p:cNvSpPr>
          <p:nvPr/>
        </p:nvSpPr>
        <p:spPr bwMode="auto">
          <a:xfrm>
            <a:off x="5526593" y="5749251"/>
            <a:ext cx="3360853" cy="523220"/>
          </a:xfrm>
          <a:prstGeom prst="rect">
            <a:avLst/>
          </a:prstGeom>
          <a:noFill/>
          <a:ln w="9525">
            <a:noFill/>
            <a:miter lim="800000"/>
            <a:headEnd/>
            <a:tailEnd/>
          </a:ln>
        </p:spPr>
        <p:txBody>
          <a:bodyPr wrap="square">
            <a:spAutoFit/>
          </a:bodyPr>
          <a:lstStyle/>
          <a:p>
            <a:r>
              <a:rPr lang="en-US" sz="1400" u="none" dirty="0">
                <a:solidFill>
                  <a:srgbClr val="000000"/>
                </a:solidFill>
                <a:latin typeface="+mj-lt"/>
              </a:rPr>
              <a:t>*</a:t>
            </a:r>
            <a:r>
              <a:rPr lang="en-US" sz="1400" u="none" dirty="0" err="1">
                <a:solidFill>
                  <a:srgbClr val="000000"/>
                </a:solidFill>
                <a:latin typeface="+mj-lt"/>
              </a:rPr>
              <a:t>Viboud</a:t>
            </a:r>
            <a:r>
              <a:rPr lang="en-US" sz="1400" u="none" dirty="0">
                <a:solidFill>
                  <a:srgbClr val="000000"/>
                </a:solidFill>
                <a:latin typeface="+mj-lt"/>
              </a:rPr>
              <a:t> C, Alonso W, </a:t>
            </a:r>
            <a:r>
              <a:rPr lang="en-US" sz="1400" u="none" dirty="0" err="1">
                <a:solidFill>
                  <a:srgbClr val="000000"/>
                </a:solidFill>
                <a:latin typeface="+mj-lt"/>
              </a:rPr>
              <a:t>Simonsen</a:t>
            </a:r>
            <a:r>
              <a:rPr lang="en-US" sz="1400" u="none" dirty="0">
                <a:solidFill>
                  <a:srgbClr val="000000"/>
                </a:solidFill>
                <a:latin typeface="+mj-lt"/>
              </a:rPr>
              <a:t> L. </a:t>
            </a:r>
          </a:p>
          <a:p>
            <a:r>
              <a:rPr lang="en-US" sz="1400" u="none" dirty="0">
                <a:solidFill>
                  <a:srgbClr val="000000"/>
                </a:solidFill>
                <a:latin typeface="+mj-lt"/>
              </a:rPr>
              <a:t>PLoS Med (2006)  </a:t>
            </a:r>
          </a:p>
        </p:txBody>
      </p:sp>
    </p:spTree>
    <p:extLst>
      <p:ext uri="{BB962C8B-B14F-4D97-AF65-F5344CB8AC3E}">
        <p14:creationId xmlns:p14="http://schemas.microsoft.com/office/powerpoint/2010/main" val="3965648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68488"/>
            <a:ext cx="8543418" cy="567298"/>
          </a:xfrm>
        </p:spPr>
        <p:txBody>
          <a:bodyPr/>
          <a:lstStyle/>
          <a:p>
            <a:r>
              <a:rPr lang="en-US" b="0" dirty="0">
                <a:solidFill>
                  <a:srgbClr val="0070C0"/>
                </a:solidFill>
              </a:rPr>
              <a:t>Characteristics of H7N9</a:t>
            </a:r>
          </a:p>
        </p:txBody>
      </p:sp>
      <p:sp>
        <p:nvSpPr>
          <p:cNvPr id="8" name="Content Placeholder 7"/>
          <p:cNvSpPr>
            <a:spLocks noGrp="1"/>
          </p:cNvSpPr>
          <p:nvPr>
            <p:ph idx="1"/>
          </p:nvPr>
        </p:nvSpPr>
        <p:spPr>
          <a:xfrm>
            <a:off x="322830" y="1737360"/>
            <a:ext cx="4938436" cy="4652152"/>
          </a:xfrm>
        </p:spPr>
        <p:txBody>
          <a:bodyPr>
            <a:normAutofit/>
          </a:bodyPr>
          <a:lstStyle/>
          <a:p>
            <a:pPr marL="0" indent="0">
              <a:buNone/>
            </a:pPr>
            <a:r>
              <a:rPr lang="en-US" sz="2400" dirty="0"/>
              <a:t>Poultry exposure common in human infections</a:t>
            </a:r>
          </a:p>
          <a:p>
            <a:pPr lvl="1"/>
            <a:r>
              <a:rPr lang="en-US" sz="2000" dirty="0"/>
              <a:t>85% exposure to live poultry</a:t>
            </a:r>
          </a:p>
          <a:p>
            <a:pPr lvl="1"/>
            <a:endParaRPr lang="en-US" sz="2000" dirty="0"/>
          </a:p>
          <a:p>
            <a:pPr lvl="1"/>
            <a:endParaRPr lang="en-US" sz="2000" dirty="0"/>
          </a:p>
          <a:p>
            <a:pPr marL="0" indent="0">
              <a:buNone/>
            </a:pPr>
            <a:r>
              <a:rPr lang="en-US" sz="2400" dirty="0"/>
              <a:t>Birds show few or no symptoms</a:t>
            </a:r>
          </a:p>
          <a:p>
            <a:pPr lvl="1"/>
            <a:r>
              <a:rPr lang="en-US" sz="2000" dirty="0"/>
              <a:t>For first 4 waves, all bird infections were low pathogenicity avian influenza (LPAI) </a:t>
            </a:r>
          </a:p>
          <a:p>
            <a:pPr lvl="1"/>
            <a:r>
              <a:rPr lang="en-US" sz="2000" dirty="0"/>
              <a:t>Birds transmit without noticeable symptoms of illness</a:t>
            </a:r>
          </a:p>
          <a:p>
            <a:pPr lvl="1"/>
            <a:endParaRPr lang="en-US" sz="2000" dirty="0"/>
          </a:p>
        </p:txBody>
      </p:sp>
      <p:pic>
        <p:nvPicPr>
          <p:cNvPr id="9" name="Picture 8">
            <a:extLst>
              <a:ext uri="{FF2B5EF4-FFF2-40B4-BE49-F238E27FC236}">
                <a16:creationId xmlns:a16="http://schemas.microsoft.com/office/drawing/2014/main" id="{6B47FB91-06D0-4A54-B873-66037B37A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044" y="3722219"/>
            <a:ext cx="3434080" cy="2287598"/>
          </a:xfrm>
          <a:prstGeom prst="rect">
            <a:avLst/>
          </a:prstGeom>
        </p:spPr>
      </p:pic>
      <p:pic>
        <p:nvPicPr>
          <p:cNvPr id="3" name="Picture 2">
            <a:extLst>
              <a:ext uri="{FF2B5EF4-FFF2-40B4-BE49-F238E27FC236}">
                <a16:creationId xmlns:a16="http://schemas.microsoft.com/office/drawing/2014/main" id="{723071C4-9C56-4C99-9525-C6B041BB9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328" y="1298324"/>
            <a:ext cx="3407842" cy="2276438"/>
          </a:xfrm>
          <a:prstGeom prst="rect">
            <a:avLst/>
          </a:prstGeom>
        </p:spPr>
      </p:pic>
    </p:spTree>
    <p:extLst>
      <p:ext uri="{BB962C8B-B14F-4D97-AF65-F5344CB8AC3E}">
        <p14:creationId xmlns:p14="http://schemas.microsoft.com/office/powerpoint/2010/main" val="1147287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5" y="537595"/>
            <a:ext cx="8543418" cy="567298"/>
          </a:xfrm>
        </p:spPr>
        <p:txBody>
          <a:bodyPr/>
          <a:lstStyle/>
          <a:p>
            <a:r>
              <a:rPr lang="en-US" dirty="0">
                <a:solidFill>
                  <a:srgbClr val="0070C0"/>
                </a:solidFill>
              </a:rPr>
              <a:t>H7N9 Characteristics</a:t>
            </a:r>
          </a:p>
        </p:txBody>
      </p:sp>
      <p:sp>
        <p:nvSpPr>
          <p:cNvPr id="3" name="Content Placeholder 2"/>
          <p:cNvSpPr>
            <a:spLocks noGrp="1"/>
          </p:cNvSpPr>
          <p:nvPr>
            <p:ph idx="1"/>
          </p:nvPr>
        </p:nvSpPr>
        <p:spPr>
          <a:xfrm>
            <a:off x="141330" y="1642383"/>
            <a:ext cx="4528522" cy="5124460"/>
          </a:xfrm>
        </p:spPr>
        <p:txBody>
          <a:bodyPr>
            <a:normAutofit fontScale="70000" lnSpcReduction="20000"/>
          </a:bodyPr>
          <a:lstStyle/>
          <a:p>
            <a:r>
              <a:rPr lang="en-US" dirty="0"/>
              <a:t>Severe human infections</a:t>
            </a:r>
          </a:p>
          <a:p>
            <a:pPr lvl="1"/>
            <a:r>
              <a:rPr lang="en-US" dirty="0"/>
              <a:t>90% developed pneumonia</a:t>
            </a:r>
          </a:p>
          <a:p>
            <a:pPr lvl="1"/>
            <a:r>
              <a:rPr lang="en-US" dirty="0"/>
              <a:t>70% admitted to ICU</a:t>
            </a:r>
          </a:p>
          <a:p>
            <a:pPr lvl="1"/>
            <a:r>
              <a:rPr lang="en-US" dirty="0"/>
              <a:t>40% died</a:t>
            </a:r>
          </a:p>
          <a:p>
            <a:pPr lvl="1"/>
            <a:endParaRPr lang="en-US" dirty="0"/>
          </a:p>
          <a:p>
            <a:r>
              <a:rPr lang="en-US" dirty="0"/>
              <a:t>Clusters of infection</a:t>
            </a:r>
          </a:p>
          <a:p>
            <a:pPr lvl="1"/>
            <a:r>
              <a:rPr lang="en-US" dirty="0"/>
              <a:t>40 reported but no sustained human-to-human transmission</a:t>
            </a:r>
          </a:p>
          <a:p>
            <a:pPr lvl="1"/>
            <a:endParaRPr lang="en-US" dirty="0"/>
          </a:p>
          <a:p>
            <a:r>
              <a:rPr lang="en-US" dirty="0"/>
              <a:t>5</a:t>
            </a:r>
            <a:r>
              <a:rPr lang="en-US" baseline="30000" dirty="0"/>
              <a:t>th</a:t>
            </a:r>
            <a:r>
              <a:rPr lang="en-US" dirty="0"/>
              <a:t> wave viruses changed</a:t>
            </a:r>
          </a:p>
          <a:p>
            <a:pPr lvl="1"/>
            <a:r>
              <a:rPr lang="en-US" dirty="0"/>
              <a:t>Increased cases and geographic spread</a:t>
            </a:r>
          </a:p>
          <a:p>
            <a:pPr lvl="1"/>
            <a:r>
              <a:rPr lang="en-US" dirty="0"/>
              <a:t>Genetic drift requiring new vaccine development</a:t>
            </a:r>
          </a:p>
          <a:p>
            <a:pPr lvl="1"/>
            <a:r>
              <a:rPr lang="en-US" dirty="0"/>
              <a:t>Subset of viruses now highly pathogenic in poultry</a:t>
            </a:r>
          </a:p>
        </p:txBody>
      </p:sp>
      <p:pic>
        <p:nvPicPr>
          <p:cNvPr id="7" name="Picture 6">
            <a:extLst>
              <a:ext uri="{FF2B5EF4-FFF2-40B4-BE49-F238E27FC236}">
                <a16:creationId xmlns:a16="http://schemas.microsoft.com/office/drawing/2014/main" id="{0081B0B5-A796-4580-B860-65F9B5017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495" y="2113866"/>
            <a:ext cx="3818351" cy="2550658"/>
          </a:xfrm>
          <a:prstGeom prst="rect">
            <a:avLst/>
          </a:prstGeom>
        </p:spPr>
      </p:pic>
    </p:spTree>
    <p:extLst>
      <p:ext uri="{BB962C8B-B14F-4D97-AF65-F5344CB8AC3E}">
        <p14:creationId xmlns:p14="http://schemas.microsoft.com/office/powerpoint/2010/main" val="2343341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B386B9A-96C4-449F-BD7E-CF7E54CFDD2F}"/>
              </a:ext>
            </a:extLst>
          </p:cNvPr>
          <p:cNvSpPr>
            <a:spLocks noGrp="1"/>
          </p:cNvSpPr>
          <p:nvPr>
            <p:ph idx="1"/>
          </p:nvPr>
        </p:nvSpPr>
        <p:spPr>
          <a:xfrm>
            <a:off x="502807" y="3812313"/>
            <a:ext cx="8229600" cy="2748197"/>
          </a:xfrm>
        </p:spPr>
        <p:txBody>
          <a:bodyPr>
            <a:normAutofit/>
          </a:bodyPr>
          <a:lstStyle/>
          <a:p>
            <a:r>
              <a:rPr lang="en-US" sz="2400" dirty="0"/>
              <a:t>H7N9 viruses have a mutation (Gln226Leu in HA) similar to progenitors of 1957 and 1968 pandemic</a:t>
            </a:r>
            <a:br>
              <a:rPr lang="en-US" sz="2400" dirty="0"/>
            </a:br>
            <a:r>
              <a:rPr lang="en-US" sz="2400" dirty="0"/>
              <a:t> </a:t>
            </a:r>
          </a:p>
          <a:p>
            <a:r>
              <a:rPr lang="en-US" sz="2400" dirty="0"/>
              <a:t>Three amino acid mutations conferred a switch in specificity for human-type receptors and promoted binding to human trachea epithelial cells</a:t>
            </a:r>
          </a:p>
        </p:txBody>
      </p:sp>
      <p:grpSp>
        <p:nvGrpSpPr>
          <p:cNvPr id="8" name="Group 7">
            <a:extLst>
              <a:ext uri="{FF2B5EF4-FFF2-40B4-BE49-F238E27FC236}">
                <a16:creationId xmlns:a16="http://schemas.microsoft.com/office/drawing/2014/main" id="{7BADA4B1-1DB2-4394-BD17-458A4784C9B0}"/>
              </a:ext>
            </a:extLst>
          </p:cNvPr>
          <p:cNvGrpSpPr/>
          <p:nvPr/>
        </p:nvGrpSpPr>
        <p:grpSpPr>
          <a:xfrm>
            <a:off x="1393345" y="686116"/>
            <a:ext cx="6230999" cy="2675210"/>
            <a:chOff x="1376412" y="951404"/>
            <a:chExt cx="6230999" cy="2675210"/>
          </a:xfrm>
        </p:grpSpPr>
        <p:grpSp>
          <p:nvGrpSpPr>
            <p:cNvPr id="6" name="Group 5">
              <a:extLst>
                <a:ext uri="{FF2B5EF4-FFF2-40B4-BE49-F238E27FC236}">
                  <a16:creationId xmlns:a16="http://schemas.microsoft.com/office/drawing/2014/main" id="{06D61A8C-C9D6-4732-B321-6876B10F021B}"/>
                </a:ext>
              </a:extLst>
            </p:cNvPr>
            <p:cNvGrpSpPr/>
            <p:nvPr/>
          </p:nvGrpSpPr>
          <p:grpSpPr>
            <a:xfrm>
              <a:off x="1376412" y="951404"/>
              <a:ext cx="6091092" cy="2675210"/>
              <a:chOff x="1376412" y="951404"/>
              <a:chExt cx="6091092" cy="2675210"/>
            </a:xfrm>
            <a:effectLst>
              <a:outerShdw blurRad="292100" dist="139700" dir="2700000" algn="ctr" rotWithShape="0">
                <a:srgbClr val="000000">
                  <a:alpha val="65000"/>
                </a:srgbClr>
              </a:outerShdw>
            </a:effectLst>
          </p:grpSpPr>
          <p:pic>
            <p:nvPicPr>
              <p:cNvPr id="3" name="Picture 2">
                <a:extLst>
                  <a:ext uri="{FF2B5EF4-FFF2-40B4-BE49-F238E27FC236}">
                    <a16:creationId xmlns:a16="http://schemas.microsoft.com/office/drawing/2014/main" id="{C7CF14C1-0315-41E6-A9D2-0612B32910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412" y="1758846"/>
                <a:ext cx="6091092" cy="1867768"/>
              </a:xfrm>
              <a:prstGeom prst="rect">
                <a:avLst/>
              </a:prstGeom>
            </p:spPr>
          </p:pic>
          <p:pic>
            <p:nvPicPr>
              <p:cNvPr id="4" name="Picture 3">
                <a:extLst>
                  <a:ext uri="{FF2B5EF4-FFF2-40B4-BE49-F238E27FC236}">
                    <a16:creationId xmlns:a16="http://schemas.microsoft.com/office/drawing/2014/main" id="{D276527F-4938-4C17-B11B-0DE80162F8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6412" y="951404"/>
                <a:ext cx="6091092" cy="875972"/>
              </a:xfrm>
              <a:prstGeom prst="rect">
                <a:avLst/>
              </a:prstGeom>
            </p:spPr>
          </p:pic>
        </p:grpSp>
        <p:sp>
          <p:nvSpPr>
            <p:cNvPr id="7" name="TextBox 6">
              <a:extLst>
                <a:ext uri="{FF2B5EF4-FFF2-40B4-BE49-F238E27FC236}">
                  <a16:creationId xmlns:a16="http://schemas.microsoft.com/office/drawing/2014/main" id="{33C58288-B09F-4E97-B79E-609DE062CDB0}"/>
                </a:ext>
              </a:extLst>
            </p:cNvPr>
            <p:cNvSpPr txBox="1"/>
            <p:nvPr/>
          </p:nvSpPr>
          <p:spPr>
            <a:xfrm>
              <a:off x="6183345" y="1154990"/>
              <a:ext cx="14240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343E"/>
                  </a:solidFill>
                  <a:effectLst/>
                  <a:uLnTx/>
                  <a:uFillTx/>
                  <a:latin typeface="Arial" panose="020B0604020202020204" pitchFamily="34" charset="0"/>
                  <a:ea typeface="+mn-ea"/>
                  <a:cs typeface="Arial" panose="020B0604020202020204" pitchFamily="34" charset="0"/>
                </a:rPr>
                <a:t>JUNE 15, 2017</a:t>
              </a:r>
            </a:p>
          </p:txBody>
        </p:sp>
      </p:grpSp>
    </p:spTree>
    <p:extLst>
      <p:ext uri="{BB962C8B-B14F-4D97-AF65-F5344CB8AC3E}">
        <p14:creationId xmlns:p14="http://schemas.microsoft.com/office/powerpoint/2010/main" val="2710381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566" y="0"/>
            <a:ext cx="8543418" cy="567298"/>
          </a:xfrm>
        </p:spPr>
        <p:txBody>
          <a:bodyPr/>
          <a:lstStyle/>
          <a:p>
            <a:r>
              <a:rPr lang="en-US" dirty="0"/>
              <a:t>H7N9 Conclusions</a:t>
            </a:r>
          </a:p>
        </p:txBody>
      </p:sp>
      <p:sp>
        <p:nvSpPr>
          <p:cNvPr id="5" name="Content Placeholder 4"/>
          <p:cNvSpPr>
            <a:spLocks noGrp="1"/>
          </p:cNvSpPr>
          <p:nvPr>
            <p:ph idx="1"/>
          </p:nvPr>
        </p:nvSpPr>
        <p:spPr>
          <a:xfrm>
            <a:off x="268941" y="677732"/>
            <a:ext cx="8724451" cy="6024282"/>
          </a:xfrm>
        </p:spPr>
        <p:txBody>
          <a:bodyPr>
            <a:normAutofit fontScale="92500" lnSpcReduction="20000"/>
          </a:bodyPr>
          <a:lstStyle/>
          <a:p>
            <a:pPr marL="0" indent="0">
              <a:buNone/>
            </a:pPr>
            <a:r>
              <a:rPr lang="en-US" sz="2400" dirty="0"/>
              <a:t>Risk Assessment</a:t>
            </a:r>
          </a:p>
          <a:p>
            <a:pPr lvl="1"/>
            <a:r>
              <a:rPr lang="en-US" sz="2000" dirty="0"/>
              <a:t>Influenza Risk Assessment remains highest of evaluated novel viruses</a:t>
            </a:r>
          </a:p>
          <a:p>
            <a:pPr lvl="1"/>
            <a:r>
              <a:rPr lang="en-US" sz="2000" dirty="0"/>
              <a:t>No sustained and efficient H-H transmission</a:t>
            </a:r>
          </a:p>
          <a:p>
            <a:pPr lvl="1"/>
            <a:endParaRPr lang="en-US" sz="2000" dirty="0"/>
          </a:p>
          <a:p>
            <a:pPr marL="0" indent="0">
              <a:buNone/>
            </a:pPr>
            <a:r>
              <a:rPr lang="en-US" sz="2400" dirty="0"/>
              <a:t>Case Numbers Down</a:t>
            </a:r>
          </a:p>
          <a:p>
            <a:pPr lvl="1"/>
            <a:r>
              <a:rPr lang="en-US" sz="2000" dirty="0"/>
              <a:t>Human case numbers significantly lower in Wave 6</a:t>
            </a:r>
          </a:p>
          <a:p>
            <a:pPr lvl="1"/>
            <a:r>
              <a:rPr lang="en-US" sz="2000" dirty="0"/>
              <a:t>Possibly related to large scale poultry vaccination</a:t>
            </a:r>
          </a:p>
          <a:p>
            <a:pPr lvl="1"/>
            <a:r>
              <a:rPr lang="en-US" sz="2000" dirty="0"/>
              <a:t>Uncertain evolutionary pressures being placed on the virus</a:t>
            </a:r>
          </a:p>
          <a:p>
            <a:pPr lvl="1"/>
            <a:r>
              <a:rPr lang="en-US" sz="2000" dirty="0"/>
              <a:t>Possibility of other viruses evolving to occupy A(H7N9) niche</a:t>
            </a:r>
          </a:p>
          <a:p>
            <a:pPr lvl="1"/>
            <a:endParaRPr lang="en-US" sz="2000" dirty="0"/>
          </a:p>
          <a:p>
            <a:pPr marL="0" indent="0">
              <a:buNone/>
            </a:pPr>
            <a:r>
              <a:rPr lang="en-US" sz="2400" dirty="0"/>
              <a:t>Virus is Changing</a:t>
            </a:r>
          </a:p>
          <a:p>
            <a:pPr lvl="1"/>
            <a:r>
              <a:rPr lang="en-US" sz="2000" dirty="0"/>
              <a:t>Genetic changes indicate need for new vaccine viruses</a:t>
            </a:r>
          </a:p>
          <a:p>
            <a:pPr lvl="1"/>
            <a:r>
              <a:rPr lang="en-US" sz="2000" dirty="0"/>
              <a:t>Most H7N9 viruses maintain genetic markers associated with transmission to humans </a:t>
            </a:r>
          </a:p>
          <a:p>
            <a:pPr lvl="1"/>
            <a:endParaRPr lang="en-US" sz="2000" dirty="0"/>
          </a:p>
          <a:p>
            <a:pPr marL="0" indent="0">
              <a:buNone/>
            </a:pPr>
            <a:r>
              <a:rPr lang="en-US" sz="2400" dirty="0"/>
              <a:t>Potential New Impact from HPAI H7N9</a:t>
            </a:r>
          </a:p>
          <a:p>
            <a:pPr lvl="1"/>
            <a:r>
              <a:rPr lang="en-US" sz="2000" dirty="0"/>
              <a:t>Emergence of HPAI H7N9 may impact poultry business and </a:t>
            </a:r>
            <a:r>
              <a:rPr lang="en-US" sz="2000" dirty="0" err="1"/>
              <a:t>MoAg</a:t>
            </a:r>
            <a:r>
              <a:rPr lang="en-US" sz="2000" dirty="0"/>
              <a:t> response</a:t>
            </a:r>
          </a:p>
          <a:p>
            <a:pPr lvl="1"/>
            <a:r>
              <a:rPr lang="en-US" sz="2000" dirty="0"/>
              <a:t>HPAI H7N9 infections in humans may have higher severity similar to HPAI H5</a:t>
            </a:r>
          </a:p>
          <a:p>
            <a:pPr marL="457200" lvl="1" indent="0">
              <a:buNone/>
            </a:pPr>
            <a:endParaRPr lang="en-US" sz="2000" dirty="0"/>
          </a:p>
          <a:p>
            <a:pPr marL="0" indent="0">
              <a:buNone/>
            </a:pPr>
            <a:endParaRPr lang="en-US" sz="2000" dirty="0"/>
          </a:p>
        </p:txBody>
      </p:sp>
    </p:spTree>
    <p:extLst>
      <p:ext uri="{BB962C8B-B14F-4D97-AF65-F5344CB8AC3E}">
        <p14:creationId xmlns:p14="http://schemas.microsoft.com/office/powerpoint/2010/main" val="3203283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92838114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2176"/>
            <a:ext cx="8543418" cy="567298"/>
          </a:xfrm>
        </p:spPr>
        <p:txBody>
          <a:bodyPr/>
          <a:lstStyle/>
          <a:p>
            <a:r>
              <a:rPr lang="en-US" b="0" dirty="0"/>
              <a:t>Conclusions</a:t>
            </a:r>
          </a:p>
        </p:txBody>
      </p:sp>
      <p:sp>
        <p:nvSpPr>
          <p:cNvPr id="3" name="Content Placeholder 2"/>
          <p:cNvSpPr>
            <a:spLocks noGrp="1"/>
          </p:cNvSpPr>
          <p:nvPr>
            <p:ph idx="1"/>
          </p:nvPr>
        </p:nvSpPr>
        <p:spPr>
          <a:xfrm>
            <a:off x="172122" y="545122"/>
            <a:ext cx="6303982" cy="6178407"/>
          </a:xfrm>
        </p:spPr>
        <p:txBody>
          <a:bodyPr>
            <a:normAutofit fontScale="92500" lnSpcReduction="10000"/>
          </a:bodyPr>
          <a:lstStyle/>
          <a:p>
            <a:pPr marL="0" indent="0">
              <a:buNone/>
            </a:pPr>
            <a:r>
              <a:rPr lang="en-US" sz="2800" dirty="0"/>
              <a:t>Influenza viruses are constantly changing, requiring ongoing surveillance and frequent vaccine virus changes</a:t>
            </a:r>
          </a:p>
          <a:p>
            <a:endParaRPr lang="en-US" sz="2800" dirty="0"/>
          </a:p>
          <a:p>
            <a:pPr marL="0" indent="0">
              <a:buNone/>
            </a:pPr>
            <a:r>
              <a:rPr lang="en-US" sz="2800" dirty="0"/>
              <a:t>Path from novel to pandemic influenza is complex and often is the result of multiple virus changes in birds, swine, and humans</a:t>
            </a:r>
          </a:p>
          <a:p>
            <a:pPr marL="0" indent="0">
              <a:buNone/>
            </a:pPr>
            <a:endParaRPr lang="en-US" sz="2800" dirty="0"/>
          </a:p>
          <a:p>
            <a:pPr marL="0" indent="0">
              <a:buNone/>
            </a:pPr>
            <a:r>
              <a:rPr lang="en-US" sz="2800" dirty="0"/>
              <a:t>The number of emerging novel influenza viruses is increasing, requiring ongoing laboratory and epidemiologic investigations for risk assessments</a:t>
            </a:r>
          </a:p>
          <a:p>
            <a:endParaRPr lang="en-US" sz="2800" dirty="0"/>
          </a:p>
          <a:p>
            <a:pPr marL="0" indent="0">
              <a:buNone/>
            </a:pPr>
            <a:r>
              <a:rPr lang="en-US" sz="2800" dirty="0"/>
              <a:t>Human and animal health are interrelated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203" y="720387"/>
            <a:ext cx="1662022" cy="1672282"/>
          </a:xfrm>
          <a:prstGeom prst="rect">
            <a:avLst/>
          </a:prstGeom>
          <a:effectLst>
            <a:outerShdw blurRad="292100" dist="139700" dir="2700000" algn="ctr" rotWithShape="0">
              <a:srgbClr val="000000">
                <a:alpha val="65000"/>
              </a:srgbClr>
            </a:outerShdw>
          </a:effectLst>
        </p:spPr>
      </p:pic>
      <p:pic>
        <p:nvPicPr>
          <p:cNvPr id="8" name="Picture 7">
            <a:extLst>
              <a:ext uri="{FF2B5EF4-FFF2-40B4-BE49-F238E27FC236}">
                <a16:creationId xmlns:a16="http://schemas.microsoft.com/office/drawing/2014/main" id="{77A47252-BD06-41EE-AC73-6BB761736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897" y="3045783"/>
            <a:ext cx="1662021" cy="1513686"/>
          </a:xfrm>
          <a:prstGeom prst="rect">
            <a:avLst/>
          </a:prstGeom>
        </p:spPr>
      </p:pic>
      <p:sp>
        <p:nvSpPr>
          <p:cNvPr id="5" name="TextBox 4">
            <a:extLst>
              <a:ext uri="{FF2B5EF4-FFF2-40B4-BE49-F238E27FC236}">
                <a16:creationId xmlns:a16="http://schemas.microsoft.com/office/drawing/2014/main" id="{EEC98AFD-7F46-4A2F-AB34-C63EDA5F0B29}"/>
              </a:ext>
            </a:extLst>
          </p:cNvPr>
          <p:cNvSpPr txBox="1"/>
          <p:nvPr/>
        </p:nvSpPr>
        <p:spPr>
          <a:xfrm>
            <a:off x="7020897" y="4922729"/>
            <a:ext cx="1662021" cy="707886"/>
          </a:xfrm>
          <a:prstGeom prst="rect">
            <a:avLst/>
          </a:prstGeom>
          <a:noFill/>
        </p:spPr>
        <p:txBody>
          <a:bodyPr wrap="square" rtlCol="0">
            <a:spAutoFit/>
          </a:bodyPr>
          <a:lstStyle/>
          <a:p>
            <a:r>
              <a:rPr lang="en-US" sz="800" dirty="0"/>
              <a:t>Drug resistance in influenza A virus: the epidemiology and management. Infection and Drug Resistance.(10): 2017</a:t>
            </a:r>
          </a:p>
          <a:p>
            <a:endParaRPr lang="en-US" sz="800" dirty="0"/>
          </a:p>
        </p:txBody>
      </p:sp>
    </p:spTree>
    <p:extLst>
      <p:ext uri="{BB962C8B-B14F-4D97-AF65-F5344CB8AC3E}">
        <p14:creationId xmlns:p14="http://schemas.microsoft.com/office/powerpoint/2010/main" val="166902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Globe transparent"/>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Effect>
                      <a14:brightnessContrast bright="1000" contrast="10000"/>
                    </a14:imgEffect>
                  </a14:imgLayer>
                </a14:imgProps>
              </a:ext>
              <a:ext uri="{28A0092B-C50C-407E-A947-70E740481C1C}">
                <a14:useLocalDpi xmlns:a14="http://schemas.microsoft.com/office/drawing/2010/main"/>
              </a:ext>
            </a:extLst>
          </a:blip>
          <a:srcRect/>
          <a:stretch>
            <a:fillRect/>
          </a:stretch>
        </p:blipFill>
        <p:spPr bwMode="auto">
          <a:xfrm>
            <a:off x="5902370" y="853630"/>
            <a:ext cx="2587020" cy="2587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94779"/>
            <a:ext cx="8543418" cy="567298"/>
          </a:xfrm>
        </p:spPr>
        <p:txBody>
          <a:bodyPr>
            <a:normAutofit/>
          </a:bodyPr>
          <a:lstStyle/>
          <a:p>
            <a:r>
              <a:rPr lang="en-US" dirty="0">
                <a:solidFill>
                  <a:srgbClr val="0070C0"/>
                </a:solidFill>
              </a:rPr>
              <a:t>Significant Annual Burden of Influenza in Humans</a:t>
            </a:r>
          </a:p>
        </p:txBody>
      </p:sp>
      <p:sp>
        <p:nvSpPr>
          <p:cNvPr id="13" name="TextBox 12"/>
          <p:cNvSpPr txBox="1"/>
          <p:nvPr/>
        </p:nvSpPr>
        <p:spPr>
          <a:xfrm>
            <a:off x="0" y="6298853"/>
            <a:ext cx="914315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C343E"/>
                </a:solidFill>
                <a:effectLst/>
                <a:uLnTx/>
                <a:uFillTx/>
                <a:latin typeface="Calibri"/>
                <a:ea typeface="+mn-ea"/>
                <a:cs typeface="+mn-cs"/>
              </a:rPr>
              <a:t>Global Burden </a:t>
            </a:r>
            <a:r>
              <a:rPr kumimoji="0" lang="en-US" sz="1050" b="0" i="0" u="none" strike="noStrike" kern="1200" cap="none" spc="0" normalizeH="0" baseline="0" noProof="0" dirty="0">
                <a:ln>
                  <a:noFill/>
                </a:ln>
                <a:solidFill>
                  <a:srgbClr val="2C343E"/>
                </a:solidFill>
                <a:effectLst/>
                <a:uLnTx/>
                <a:uFillTx/>
                <a:latin typeface="Calibri"/>
                <a:ea typeface="+mn-ea"/>
                <a:cs typeface="+mn-cs"/>
                <a:hlinkClick r:id="rId5"/>
              </a:rPr>
              <a:t>http://www.who.int/immunization/topics/influenza/en/</a:t>
            </a:r>
            <a:r>
              <a:rPr kumimoji="0" lang="en-US" sz="1050" b="0" i="0" u="none" strike="noStrike" kern="1200" cap="none" spc="0" normalizeH="0" baseline="0" noProof="0" dirty="0">
                <a:ln>
                  <a:noFill/>
                </a:ln>
                <a:solidFill>
                  <a:srgbClr val="2C343E"/>
                </a:solidFill>
                <a:effectLst/>
                <a:uLnTx/>
                <a:uFillTx/>
                <a:latin typeface="Calibri"/>
                <a:ea typeface="+mn-ea"/>
                <a:cs typeface="+mn-cs"/>
              </a:rPr>
              <a:t> </a:t>
            </a:r>
          </a:p>
        </p:txBody>
      </p:sp>
      <p:sp>
        <p:nvSpPr>
          <p:cNvPr id="4" name="Isosceles Triangle 3"/>
          <p:cNvSpPr/>
          <p:nvPr/>
        </p:nvSpPr>
        <p:spPr>
          <a:xfrm>
            <a:off x="1104338" y="2525489"/>
            <a:ext cx="4442888" cy="3264059"/>
          </a:xfrm>
          <a:prstGeom prst="triangle">
            <a:avLst>
              <a:gd name="adj" fmla="val 50264"/>
            </a:avLst>
          </a:prstGeom>
          <a:gradFill>
            <a:gsLst>
              <a:gs pos="0">
                <a:schemeClr val="bg2"/>
              </a:gs>
              <a:gs pos="25000">
                <a:schemeClr val="tx2">
                  <a:lumMod val="95000"/>
                </a:schemeClr>
              </a:gs>
              <a:gs pos="75000">
                <a:srgbClr val="BEE8FF"/>
              </a:gs>
              <a:gs pos="100000">
                <a:srgbClr val="3366CC"/>
              </a:gs>
            </a:gsLst>
            <a:lin ang="5400000" scaled="0"/>
          </a:gradFill>
          <a:ln w="9525">
            <a:solidFill>
              <a:schemeClr val="tx1"/>
            </a:solidFill>
          </a:ln>
          <a:effectLst>
            <a:outerShdw blurRad="292100" dist="139700" dir="27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8E92"/>
              </a:solidFill>
              <a:effectLst/>
              <a:uLnTx/>
              <a:uFillTx/>
              <a:latin typeface="Calibri"/>
              <a:ea typeface="+mn-ea"/>
              <a:cs typeface="+mn-cs"/>
            </a:endParaRPr>
          </a:p>
        </p:txBody>
      </p:sp>
      <p:sp>
        <p:nvSpPr>
          <p:cNvPr id="15" name="TextBox 14"/>
          <p:cNvSpPr txBox="1"/>
          <p:nvPr/>
        </p:nvSpPr>
        <p:spPr>
          <a:xfrm>
            <a:off x="2812904" y="3347141"/>
            <a:ext cx="10570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Deaths</a:t>
            </a:r>
          </a:p>
        </p:txBody>
      </p:sp>
      <p:sp>
        <p:nvSpPr>
          <p:cNvPr id="16" name="TextBox 15"/>
          <p:cNvSpPr txBox="1"/>
          <p:nvPr/>
        </p:nvSpPr>
        <p:spPr>
          <a:xfrm>
            <a:off x="2270418" y="4008445"/>
            <a:ext cx="215738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Severe Cases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Hospitalizations</a:t>
            </a:r>
          </a:p>
        </p:txBody>
      </p:sp>
      <p:sp>
        <p:nvSpPr>
          <p:cNvPr id="17" name="TextBox 16"/>
          <p:cNvSpPr txBox="1"/>
          <p:nvPr/>
        </p:nvSpPr>
        <p:spPr>
          <a:xfrm>
            <a:off x="2884846" y="5128494"/>
            <a:ext cx="8899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Cases</a:t>
            </a:r>
          </a:p>
        </p:txBody>
      </p:sp>
      <p:sp>
        <p:nvSpPr>
          <p:cNvPr id="25" name="TextBox 24"/>
          <p:cNvSpPr txBox="1"/>
          <p:nvPr/>
        </p:nvSpPr>
        <p:spPr>
          <a:xfrm>
            <a:off x="4887811" y="3312139"/>
            <a:ext cx="22990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291,000-645,000</a:t>
            </a:r>
          </a:p>
        </p:txBody>
      </p:sp>
      <p:sp>
        <p:nvSpPr>
          <p:cNvPr id="26" name="TextBox 25"/>
          <p:cNvSpPr txBox="1"/>
          <p:nvPr/>
        </p:nvSpPr>
        <p:spPr>
          <a:xfrm>
            <a:off x="5547225" y="4220315"/>
            <a:ext cx="142077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3M to 5M</a:t>
            </a:r>
          </a:p>
        </p:txBody>
      </p:sp>
      <p:sp>
        <p:nvSpPr>
          <p:cNvPr id="27" name="TextBox 26"/>
          <p:cNvSpPr txBox="1"/>
          <p:nvPr/>
        </p:nvSpPr>
        <p:spPr>
          <a:xfrm>
            <a:off x="5922577" y="5074651"/>
            <a:ext cx="80823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343E"/>
                </a:solidFill>
                <a:effectLst/>
                <a:uLnTx/>
                <a:uFillTx/>
                <a:latin typeface="Calibri"/>
                <a:ea typeface="+mn-ea"/>
                <a:cs typeface="+mn-cs"/>
              </a:rPr>
              <a:t>1.0 B</a:t>
            </a:r>
          </a:p>
        </p:txBody>
      </p:sp>
      <p:sp>
        <p:nvSpPr>
          <p:cNvPr id="30" name="TextBox 29"/>
          <p:cNvSpPr txBox="1"/>
          <p:nvPr/>
        </p:nvSpPr>
        <p:spPr>
          <a:xfrm>
            <a:off x="6781871" y="1575266"/>
            <a:ext cx="110923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2C343E"/>
                </a:solidFill>
                <a:effectLst/>
                <a:uLnTx/>
                <a:uFillTx/>
                <a:latin typeface="Calibri"/>
                <a:ea typeface="+mn-ea"/>
                <a:cs typeface="+mn-cs"/>
              </a:rPr>
              <a:t>Global Burden</a:t>
            </a:r>
          </a:p>
        </p:txBody>
      </p:sp>
      <p:sp>
        <p:nvSpPr>
          <p:cNvPr id="10" name="Right Arrow 9"/>
          <p:cNvSpPr/>
          <p:nvPr/>
        </p:nvSpPr>
        <p:spPr>
          <a:xfrm>
            <a:off x="4266075" y="3288710"/>
            <a:ext cx="612694"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4791576" y="4208832"/>
            <a:ext cx="612694"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5309883" y="5089463"/>
            <a:ext cx="612694"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A6400D-477F-4C07-87F5-D0D0E3CD43CB}"/>
              </a:ext>
            </a:extLst>
          </p:cNvPr>
          <p:cNvSpPr/>
          <p:nvPr/>
        </p:nvSpPr>
        <p:spPr>
          <a:xfrm>
            <a:off x="0" y="6592329"/>
            <a:ext cx="8845208" cy="253916"/>
          </a:xfrm>
          <a:prstGeom prst="rect">
            <a:avLst/>
          </a:prstGeom>
        </p:spPr>
        <p:txBody>
          <a:bodyPr wrap="square">
            <a:spAutoFit/>
          </a:bodyPr>
          <a:lstStyle/>
          <a:p>
            <a:r>
              <a:rPr lang="pt-BR" sz="1050" u="sng" dirty="0">
                <a:solidFill>
                  <a:srgbClr val="660066"/>
                </a:solidFill>
                <a:latin typeface="arial" panose="020B0604020202020204" pitchFamily="34" charset="0"/>
                <a:hlinkClick r:id="rId6" tooltip="Lancet (London, England)."/>
              </a:rPr>
              <a:t>Lancet.</a:t>
            </a:r>
            <a:r>
              <a:rPr lang="pt-BR" sz="1050" dirty="0">
                <a:solidFill>
                  <a:srgbClr val="000000"/>
                </a:solidFill>
                <a:latin typeface="arial" panose="020B0604020202020204" pitchFamily="34" charset="0"/>
              </a:rPr>
              <a:t> 2018 Mar 31;391(10127):1285-1300. doi: 10.1016/S0140-6736(17)33293-2. Epub 2017 Dec 14.</a:t>
            </a:r>
            <a:endParaRPr lang="en-US" sz="1050" dirty="0"/>
          </a:p>
        </p:txBody>
      </p:sp>
    </p:spTree>
    <p:extLst>
      <p:ext uri="{BB962C8B-B14F-4D97-AF65-F5344CB8AC3E}">
        <p14:creationId xmlns:p14="http://schemas.microsoft.com/office/powerpoint/2010/main" val="238142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85" y="444774"/>
            <a:ext cx="8543418" cy="567298"/>
          </a:xfrm>
        </p:spPr>
        <p:txBody>
          <a:bodyPr/>
          <a:lstStyle/>
          <a:p>
            <a:r>
              <a:rPr lang="en-US" dirty="0">
                <a:solidFill>
                  <a:srgbClr val="0070C0"/>
                </a:solidFill>
              </a:rPr>
              <a:t>Influenza is also a Major Agricultural Problem </a:t>
            </a:r>
          </a:p>
        </p:txBody>
      </p:sp>
      <p:sp>
        <p:nvSpPr>
          <p:cNvPr id="3" name="Content Placeholder 2"/>
          <p:cNvSpPr>
            <a:spLocks noGrp="1"/>
          </p:cNvSpPr>
          <p:nvPr>
            <p:ph idx="1"/>
          </p:nvPr>
        </p:nvSpPr>
        <p:spPr>
          <a:xfrm>
            <a:off x="310897" y="1012072"/>
            <a:ext cx="8229600" cy="4525963"/>
          </a:xfrm>
        </p:spPr>
        <p:txBody>
          <a:bodyPr>
            <a:normAutofit/>
          </a:bodyPr>
          <a:lstStyle/>
          <a:p>
            <a:r>
              <a:rPr lang="en-US" sz="2400" dirty="0"/>
              <a:t>Avian influenza outbreaks in poultry can </a:t>
            </a:r>
          </a:p>
          <a:p>
            <a:pPr lvl="1"/>
            <a:r>
              <a:rPr lang="en-US" sz="2000" dirty="0"/>
              <a:t>lead to huge economic losses</a:t>
            </a:r>
            <a:endParaRPr lang="en-US" sz="2400" dirty="0"/>
          </a:p>
          <a:p>
            <a:pPr lvl="1"/>
            <a:r>
              <a:rPr lang="en-US" sz="2000" dirty="0"/>
              <a:t>overwhelm response capacity</a:t>
            </a:r>
          </a:p>
          <a:p>
            <a:endParaRPr lang="en-US" sz="2400" dirty="0"/>
          </a:p>
          <a:p>
            <a:r>
              <a:rPr lang="en-US" sz="2400" dirty="0"/>
              <a:t>Most influenza viruses live naturally in wild waterfowl</a:t>
            </a:r>
            <a:br>
              <a:rPr lang="en-US" sz="2400" dirty="0"/>
            </a:br>
            <a:endParaRPr lang="en-US" sz="2400" dirty="0"/>
          </a:p>
          <a:p>
            <a:r>
              <a:rPr lang="en-US" sz="2400" dirty="0"/>
              <a:t>Risk to humans increases when domestic birds, pigs, and sometimes other animals are infected </a:t>
            </a:r>
          </a:p>
        </p:txBody>
      </p:sp>
      <p:pic>
        <p:nvPicPr>
          <p:cNvPr id="5" name="Picture 4">
            <a:extLst>
              <a:ext uri="{FF2B5EF4-FFF2-40B4-BE49-F238E27FC236}">
                <a16:creationId xmlns:a16="http://schemas.microsoft.com/office/drawing/2014/main" id="{8AAC6211-B4F5-46FD-A32E-C377DDB8B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767" y="4341233"/>
            <a:ext cx="3676364" cy="2393603"/>
          </a:xfrm>
          <a:prstGeom prst="rect">
            <a:avLst/>
          </a:prstGeom>
        </p:spPr>
      </p:pic>
    </p:spTree>
    <p:extLst>
      <p:ext uri="{BB962C8B-B14F-4D97-AF65-F5344CB8AC3E}">
        <p14:creationId xmlns:p14="http://schemas.microsoft.com/office/powerpoint/2010/main" val="249507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2" y="451112"/>
            <a:ext cx="8543418" cy="935097"/>
          </a:xfrm>
        </p:spPr>
        <p:txBody>
          <a:bodyPr/>
          <a:lstStyle/>
          <a:p>
            <a:r>
              <a:rPr lang="en-US" dirty="0">
                <a:solidFill>
                  <a:srgbClr val="0070C0"/>
                </a:solidFill>
              </a:rPr>
              <a:t>Influenza Viruses</a:t>
            </a:r>
          </a:p>
        </p:txBody>
      </p:sp>
      <p:sp>
        <p:nvSpPr>
          <p:cNvPr id="3" name="Content Placeholder 2"/>
          <p:cNvSpPr>
            <a:spLocks noGrp="1"/>
          </p:cNvSpPr>
          <p:nvPr>
            <p:ph sz="half" idx="1"/>
          </p:nvPr>
        </p:nvSpPr>
        <p:spPr>
          <a:xfrm>
            <a:off x="43032" y="1558811"/>
            <a:ext cx="4818469" cy="4113187"/>
          </a:xfrm>
        </p:spPr>
        <p:txBody>
          <a:bodyPr>
            <a:noAutofit/>
          </a:bodyPr>
          <a:lstStyle/>
          <a:p>
            <a:pPr marL="0" indent="0">
              <a:buNone/>
            </a:pPr>
            <a:r>
              <a:rPr lang="en-US" sz="2300" dirty="0"/>
              <a:t>Orthomyxoviridae Family</a:t>
            </a:r>
          </a:p>
          <a:p>
            <a:pPr marL="0" indent="0">
              <a:buNone/>
            </a:pPr>
            <a:endParaRPr lang="en-US" sz="2300" dirty="0"/>
          </a:p>
          <a:p>
            <a:pPr marL="0" indent="0">
              <a:buNone/>
            </a:pPr>
            <a:r>
              <a:rPr lang="en-US" sz="2300" dirty="0"/>
              <a:t>RNA virus with 8 gene segments</a:t>
            </a:r>
          </a:p>
          <a:p>
            <a:endParaRPr lang="en-US" sz="2300" dirty="0"/>
          </a:p>
          <a:p>
            <a:pPr marL="0" indent="0">
              <a:buNone/>
            </a:pPr>
            <a:r>
              <a:rPr lang="en-US" sz="2300" dirty="0"/>
              <a:t>Influenza types A, B, C and D</a:t>
            </a:r>
          </a:p>
          <a:p>
            <a:pPr lvl="1"/>
            <a:r>
              <a:rPr lang="en-US" sz="2300" dirty="0"/>
              <a:t>A and B are major human pathogens</a:t>
            </a:r>
          </a:p>
          <a:p>
            <a:pPr lvl="1"/>
            <a:r>
              <a:rPr lang="en-US" dirty="0"/>
              <a:t>Wild waterfowl are the natural host for most influenza A viruses </a:t>
            </a:r>
          </a:p>
          <a:p>
            <a:pPr lvl="1"/>
            <a:endParaRPr lang="en-US" sz="2300" dirty="0"/>
          </a:p>
        </p:txBody>
      </p:sp>
      <p:pic>
        <p:nvPicPr>
          <p:cNvPr id="6" name="Picture 5"/>
          <p:cNvPicPr>
            <a:picLocks noChangeAspect="1"/>
          </p:cNvPicPr>
          <p:nvPr/>
        </p:nvPicPr>
        <p:blipFill>
          <a:blip r:embed="rId3"/>
          <a:stretch>
            <a:fillRect/>
          </a:stretch>
        </p:blipFill>
        <p:spPr>
          <a:xfrm>
            <a:off x="4861501" y="1654542"/>
            <a:ext cx="4048521" cy="3377306"/>
          </a:xfrm>
          <a:prstGeom prst="rect">
            <a:avLst/>
          </a:prstGeom>
        </p:spPr>
      </p:pic>
    </p:spTree>
    <p:extLst>
      <p:ext uri="{BB962C8B-B14F-4D97-AF65-F5344CB8AC3E}">
        <p14:creationId xmlns:p14="http://schemas.microsoft.com/office/powerpoint/2010/main" val="208025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18884"/>
            <a:ext cx="8543418" cy="567298"/>
          </a:xfrm>
        </p:spPr>
        <p:txBody>
          <a:bodyPr>
            <a:normAutofit fontScale="90000"/>
          </a:bodyPr>
          <a:lstStyle/>
          <a:p>
            <a:r>
              <a:rPr lang="en-US" dirty="0">
                <a:solidFill>
                  <a:srgbClr val="0070C0"/>
                </a:solidFill>
              </a:rPr>
              <a:t>Surface Proteins (major antigens)</a:t>
            </a:r>
            <a:br>
              <a:rPr lang="en-US" dirty="0">
                <a:solidFill>
                  <a:srgbClr val="0070C0"/>
                </a:solidFill>
              </a:rPr>
            </a:br>
            <a:endParaRPr lang="en-US" dirty="0">
              <a:solidFill>
                <a:srgbClr val="0070C0"/>
              </a:solidFill>
            </a:endParaRPr>
          </a:p>
        </p:txBody>
      </p:sp>
      <p:sp>
        <p:nvSpPr>
          <p:cNvPr id="6" name="Content Placeholder 5"/>
          <p:cNvSpPr>
            <a:spLocks noGrp="1"/>
          </p:cNvSpPr>
          <p:nvPr>
            <p:ph idx="1"/>
          </p:nvPr>
        </p:nvSpPr>
        <p:spPr>
          <a:xfrm>
            <a:off x="168390" y="979358"/>
            <a:ext cx="4714533" cy="5230978"/>
          </a:xfrm>
        </p:spPr>
        <p:txBody>
          <a:bodyPr>
            <a:normAutofit lnSpcReduction="10000"/>
          </a:bodyPr>
          <a:lstStyle/>
          <a:p>
            <a:pPr marL="0" indent="0">
              <a:buNone/>
            </a:pPr>
            <a:r>
              <a:rPr lang="en-US" sz="2200" dirty="0"/>
              <a:t>Hemagglutinin (HA)</a:t>
            </a:r>
          </a:p>
          <a:p>
            <a:pPr lvl="1"/>
            <a:r>
              <a:rPr lang="en-US" sz="2000" dirty="0"/>
              <a:t>Site of attachment to host cells</a:t>
            </a:r>
          </a:p>
          <a:p>
            <a:pPr lvl="1"/>
            <a:r>
              <a:rPr lang="en-US" sz="2000" dirty="0"/>
              <a:t>Antibody to HA is protective</a:t>
            </a:r>
          </a:p>
          <a:p>
            <a:pPr lvl="1"/>
            <a:r>
              <a:rPr lang="en-US" sz="2000" dirty="0"/>
              <a:t>The difference between human and avian-adapted viruses is in the HA receptor affinity </a:t>
            </a:r>
          </a:p>
          <a:p>
            <a:pPr lvl="1"/>
            <a:endParaRPr lang="en-US" sz="2000" dirty="0"/>
          </a:p>
          <a:p>
            <a:pPr marL="0" indent="0">
              <a:buNone/>
            </a:pPr>
            <a:r>
              <a:rPr lang="en-US" sz="2200" dirty="0"/>
              <a:t>Neuraminadase (NA)</a:t>
            </a:r>
          </a:p>
          <a:p>
            <a:pPr lvl="1"/>
            <a:r>
              <a:rPr lang="en-US" sz="2200" dirty="0"/>
              <a:t>Helps release virions from cells</a:t>
            </a:r>
          </a:p>
          <a:p>
            <a:pPr lvl="1"/>
            <a:r>
              <a:rPr lang="en-US" sz="2200" dirty="0"/>
              <a:t>Antibody to NA can help modify disease severity</a:t>
            </a:r>
          </a:p>
          <a:p>
            <a:pPr lvl="1"/>
            <a:endParaRPr lang="en-US" sz="2200" dirty="0"/>
          </a:p>
          <a:p>
            <a:pPr marL="0" indent="0">
              <a:buNone/>
            </a:pPr>
            <a:r>
              <a:rPr lang="en-US" sz="2200" dirty="0"/>
              <a:t>Other genes responsible for virus replication and structure</a:t>
            </a:r>
          </a:p>
          <a:p>
            <a:endParaRPr lang="en-US" dirty="0"/>
          </a:p>
        </p:txBody>
      </p:sp>
      <p:pic>
        <p:nvPicPr>
          <p:cNvPr id="10" name="Picture 6" descr="http://www.cdc.gov/h1n1flu/images/3D_Influenza_transparent_key_pieslice_med.gif"/>
          <p:cNvPicPr>
            <a:picLocks noChangeAspect="1" noChangeArrowheads="1"/>
          </p:cNvPicPr>
          <p:nvPr/>
        </p:nvPicPr>
        <p:blipFill rotWithShape="1">
          <a:blip r:embed="rId3">
            <a:extLst>
              <a:ext uri="{28A0092B-C50C-407E-A947-70E740481C1C}">
                <a14:useLocalDpi xmlns:a14="http://schemas.microsoft.com/office/drawing/2010/main" val="0"/>
              </a:ext>
            </a:extLst>
          </a:blip>
          <a:srcRect r="17103"/>
          <a:stretch/>
        </p:blipFill>
        <p:spPr bwMode="auto">
          <a:xfrm>
            <a:off x="5469452" y="3547288"/>
            <a:ext cx="3520419" cy="3566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Arrow Connector 10"/>
          <p:cNvCxnSpPr/>
          <p:nvPr/>
        </p:nvCxnSpPr>
        <p:spPr>
          <a:xfrm>
            <a:off x="4516042" y="5870033"/>
            <a:ext cx="1269476" cy="0"/>
          </a:xfrm>
          <a:prstGeom prst="straightConnector1">
            <a:avLst/>
          </a:prstGeom>
          <a:ln w="38100">
            <a:solidFill>
              <a:srgbClr val="01060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19669" y="5754656"/>
            <a:ext cx="790844" cy="584775"/>
          </a:xfrm>
          <a:prstGeom prst="rect">
            <a:avLst/>
          </a:prstGeom>
          <a:noFill/>
        </p:spPr>
        <p:txBody>
          <a:bodyPr wrap="square" rtlCol="0">
            <a:spAutoFit/>
          </a:bodyPr>
          <a:lstStyle/>
          <a:p>
            <a:r>
              <a:rPr lang="en-US" sz="3200" b="1" dirty="0">
                <a:solidFill>
                  <a:srgbClr val="000000"/>
                </a:solidFill>
                <a:latin typeface="Calibri" panose="020F0502020204030204" pitchFamily="34" charset="0"/>
              </a:rPr>
              <a:t>NA</a:t>
            </a:r>
          </a:p>
        </p:txBody>
      </p:sp>
      <p:cxnSp>
        <p:nvCxnSpPr>
          <p:cNvPr id="13" name="Straight Arrow Connector 12"/>
          <p:cNvCxnSpPr/>
          <p:nvPr/>
        </p:nvCxnSpPr>
        <p:spPr>
          <a:xfrm>
            <a:off x="5142533" y="4005015"/>
            <a:ext cx="1269476" cy="0"/>
          </a:xfrm>
          <a:prstGeom prst="straightConnector1">
            <a:avLst/>
          </a:prstGeom>
          <a:ln w="38100">
            <a:solidFill>
              <a:srgbClr val="01060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12220" y="3877001"/>
            <a:ext cx="790844" cy="584775"/>
          </a:xfrm>
          <a:prstGeom prst="rect">
            <a:avLst/>
          </a:prstGeom>
          <a:noFill/>
        </p:spPr>
        <p:txBody>
          <a:bodyPr wrap="square" rtlCol="0">
            <a:spAutoFit/>
          </a:bodyPr>
          <a:lstStyle/>
          <a:p>
            <a:r>
              <a:rPr lang="en-US" sz="3200" b="1" dirty="0">
                <a:solidFill>
                  <a:srgbClr val="000000"/>
                </a:solidFill>
                <a:latin typeface="Calibri" panose="020F0502020204030204" pitchFamily="34" charset="0"/>
              </a:rPr>
              <a:t>HA</a:t>
            </a:r>
          </a:p>
        </p:txBody>
      </p:sp>
    </p:spTree>
    <p:extLst>
      <p:ext uri="{BB962C8B-B14F-4D97-AF65-F5344CB8AC3E}">
        <p14:creationId xmlns:p14="http://schemas.microsoft.com/office/powerpoint/2010/main" val="28206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530C58-B4FA-40C8-A7B1-CCBA7BF3EFC8}"/>
</file>

<file path=customXml/itemProps2.xml><?xml version="1.0" encoding="utf-8"?>
<ds:datastoreItem xmlns:ds="http://schemas.openxmlformats.org/officeDocument/2006/customXml" ds:itemID="{ED700045-C5B9-4660-81EF-A72AE05D297A}"/>
</file>

<file path=customXml/itemProps3.xml><?xml version="1.0" encoding="utf-8"?>
<ds:datastoreItem xmlns:ds="http://schemas.openxmlformats.org/officeDocument/2006/customXml" ds:itemID="{3CAD311D-2C96-416F-B302-51C02F43EDBE}"/>
</file>

<file path=customXml/itemProps4.xml><?xml version="1.0" encoding="utf-8"?>
<ds:datastoreItem xmlns:ds="http://schemas.openxmlformats.org/officeDocument/2006/customXml" ds:itemID="{3450920F-A201-4113-BBE0-208534E982D0}"/>
</file>

<file path=docProps/app.xml><?xml version="1.0" encoding="utf-8"?>
<Properties xmlns="http://schemas.openxmlformats.org/officeDocument/2006/extended-properties" xmlns:vt="http://schemas.openxmlformats.org/officeDocument/2006/docPropsVTypes">
  <Template>Office Theme</Template>
  <TotalTime>9157</TotalTime>
  <Words>4771</Words>
  <Application>Microsoft Office PowerPoint</Application>
  <PresentationFormat>On-screen Show (4:3)</PresentationFormat>
  <Paragraphs>649</Paragraphs>
  <Slides>55</Slides>
  <Notes>49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55</vt:i4>
      </vt:variant>
    </vt:vector>
  </HeadingPairs>
  <TitlesOfParts>
    <vt:vector size="73" baseType="lpstr">
      <vt:lpstr>MS PGothic</vt:lpstr>
      <vt:lpstr>AdvPS_UVCB</vt:lpstr>
      <vt:lpstr>arial</vt:lpstr>
      <vt:lpstr>arial</vt:lpstr>
      <vt:lpstr>Calibri</vt:lpstr>
      <vt:lpstr>Courier New</vt:lpstr>
      <vt:lpstr>Monotype Sorts</vt:lpstr>
      <vt:lpstr>Myriad Web Pro</vt:lpstr>
      <vt:lpstr>Tahoma</vt:lpstr>
      <vt:lpstr>Times New Roman</vt:lpstr>
      <vt:lpstr>Verdana</vt:lpstr>
      <vt:lpstr>Wingdings</vt:lpstr>
      <vt:lpstr>WP MathA</vt:lpstr>
      <vt:lpstr>NCEH_ATSDR_combined</vt:lpstr>
      <vt:lpstr>Thin Blue Line Influenza Division</vt:lpstr>
      <vt:lpstr>4_Office Theme</vt:lpstr>
      <vt:lpstr>6_Office Theme</vt:lpstr>
      <vt:lpstr>5_Office Theme</vt:lpstr>
      <vt:lpstr>Introductory Training Module  The ABCs of Influenza</vt:lpstr>
      <vt:lpstr>Learning Objectives</vt:lpstr>
      <vt:lpstr>Themes</vt:lpstr>
      <vt:lpstr>Influenza Epidemiology</vt:lpstr>
      <vt:lpstr>Influenza</vt:lpstr>
      <vt:lpstr>Significant Annual Burden of Influenza in Humans</vt:lpstr>
      <vt:lpstr>Influenza is also a Major Agricultural Problem </vt:lpstr>
      <vt:lpstr>Influenza Viruses</vt:lpstr>
      <vt:lpstr>Surface Proteins (major antigens) </vt:lpstr>
      <vt:lpstr>PowerPoint Presentation</vt:lpstr>
      <vt:lpstr>PowerPoint Presentation</vt:lpstr>
      <vt:lpstr>PowerPoint Presentation</vt:lpstr>
      <vt:lpstr>PowerPoint Presentation</vt:lpstr>
      <vt:lpstr>Influenza Clinical Diagnosis</vt:lpstr>
      <vt:lpstr>Laboratory Testing for Influenza in People</vt:lpstr>
      <vt:lpstr>Viral Shedding and Incubation Period in People</vt:lpstr>
      <vt:lpstr>Transmission of Influenza</vt:lpstr>
      <vt:lpstr>Prevention</vt:lpstr>
      <vt:lpstr>Prevention (continued)</vt:lpstr>
      <vt:lpstr>Treatment</vt:lpstr>
      <vt:lpstr>Novel Influenza Viruses</vt:lpstr>
      <vt:lpstr>Novel Influenza Virus</vt:lpstr>
      <vt:lpstr>Pandemic Basics</vt:lpstr>
      <vt:lpstr>Influenza A Reservoirs - Interspecies Transmission</vt:lpstr>
      <vt:lpstr>Influenza Viruses are Unpredictable</vt:lpstr>
      <vt:lpstr>Influenza Pandemics in the 20th Century</vt:lpstr>
      <vt:lpstr>2009 H1N1 Pandemic</vt:lpstr>
      <vt:lpstr>Emerging Novel Influenza Infections</vt:lpstr>
      <vt:lpstr>Factors for Emerging Influenza Viruses</vt:lpstr>
      <vt:lpstr>Human Cases of Reported Novel Influenza A Infection, 1959-2017 Includes Avian H4, H5, H6, H7, H9, H10 &amp; Swine H1, H3 (not H1N1pdm09) </vt:lpstr>
      <vt:lpstr>Tool for Influenza Pandemic Risk Assessment (TIPRA)</vt:lpstr>
      <vt:lpstr>Purpose of TIPRA</vt:lpstr>
      <vt:lpstr>Purpose of TIPRA (continued)</vt:lpstr>
      <vt:lpstr>Influenza Risk Assessment – H7N9 Highest at the time</vt:lpstr>
      <vt:lpstr>PowerPoint Presentation</vt:lpstr>
      <vt:lpstr>Avian Influenza A(H5N1) Virus</vt:lpstr>
      <vt:lpstr>Avian Influenza Cases through May 2017</vt:lpstr>
      <vt:lpstr>High vs. Low Pathogenicity Viruses</vt:lpstr>
      <vt:lpstr>Low Pathogenicity vs High Pathogenicity in Poultry</vt:lpstr>
      <vt:lpstr>History of Avian Influenza A (H5N1) Virus</vt:lpstr>
      <vt:lpstr>H5 infections in Humans</vt:lpstr>
      <vt:lpstr>H5N1 Infections in Humans</vt:lpstr>
      <vt:lpstr>Avian influenza A(H7N9) Virus</vt:lpstr>
      <vt:lpstr>H7N9 Overtakes H5N1 Numbers in Five Years</vt:lpstr>
      <vt:lpstr>H7 vs H5 Age Distribution</vt:lpstr>
      <vt:lpstr>H7N9 – Five Epidemic Waves</vt:lpstr>
      <vt:lpstr>H7N9 – Five Epidemic Waves</vt:lpstr>
      <vt:lpstr>H7N9 – Epidemic Waves 1 to 4</vt:lpstr>
      <vt:lpstr>H7N9 – Epidemic Wave 5</vt:lpstr>
      <vt:lpstr>Characteristics of H7N9</vt:lpstr>
      <vt:lpstr>H7N9 Characteristics</vt:lpstr>
      <vt:lpstr>PowerPoint Presentation</vt:lpstr>
      <vt:lpstr>H7N9 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465</cp:revision>
  <dcterms:created xsi:type="dcterms:W3CDTF">2016-11-05T00:46:08Z</dcterms:created>
  <dcterms:modified xsi:type="dcterms:W3CDTF">2018-06-29T21:35:08Z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4ddc1638-f27e-4d4b-b604-24929661dcc9</vt:lpwstr>
  </property>
</Properties>
</file>