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5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 id="2147483755" r:id="rId4"/>
  </p:sldMasterIdLst>
  <p:notesMasterIdLst>
    <p:notesMasterId r:id="rId58"/>
  </p:notesMasterIdLst>
  <p:handoutMasterIdLst>
    <p:handoutMasterId r:id="rId59"/>
  </p:handoutMasterIdLst>
  <p:sldIdLst>
    <p:sldId id="351" r:id="rId5"/>
    <p:sldId id="354" r:id="rId6"/>
    <p:sldId id="355" r:id="rId7"/>
    <p:sldId id="356" r:id="rId8"/>
    <p:sldId id="358" r:id="rId9"/>
    <p:sldId id="359" r:id="rId10"/>
    <p:sldId id="361" r:id="rId11"/>
    <p:sldId id="362" r:id="rId12"/>
    <p:sldId id="411" r:id="rId13"/>
    <p:sldId id="366" r:id="rId14"/>
    <p:sldId id="368" r:id="rId15"/>
    <p:sldId id="412" r:id="rId16"/>
    <p:sldId id="370" r:id="rId17"/>
    <p:sldId id="413" r:id="rId18"/>
    <p:sldId id="373" r:id="rId19"/>
    <p:sldId id="374" r:id="rId20"/>
    <p:sldId id="375" r:id="rId21"/>
    <p:sldId id="376" r:id="rId22"/>
    <p:sldId id="407" r:id="rId23"/>
    <p:sldId id="414" r:id="rId24"/>
    <p:sldId id="378" r:id="rId25"/>
    <p:sldId id="379" r:id="rId26"/>
    <p:sldId id="415" r:id="rId27"/>
    <p:sldId id="381" r:id="rId28"/>
    <p:sldId id="382" r:id="rId29"/>
    <p:sldId id="383" r:id="rId30"/>
    <p:sldId id="416" r:id="rId31"/>
    <p:sldId id="385" r:id="rId32"/>
    <p:sldId id="386" r:id="rId33"/>
    <p:sldId id="387" r:id="rId34"/>
    <p:sldId id="405" r:id="rId35"/>
    <p:sldId id="417" r:id="rId36"/>
    <p:sldId id="389" r:id="rId37"/>
    <p:sldId id="390" r:id="rId38"/>
    <p:sldId id="406" r:id="rId39"/>
    <p:sldId id="418" r:id="rId40"/>
    <p:sldId id="392" r:id="rId41"/>
    <p:sldId id="393" r:id="rId42"/>
    <p:sldId id="394" r:id="rId43"/>
    <p:sldId id="420" r:id="rId44"/>
    <p:sldId id="395" r:id="rId45"/>
    <p:sldId id="396" r:id="rId46"/>
    <p:sldId id="419" r:id="rId47"/>
    <p:sldId id="398" r:id="rId48"/>
    <p:sldId id="399" r:id="rId49"/>
    <p:sldId id="400" r:id="rId50"/>
    <p:sldId id="408" r:id="rId51"/>
    <p:sldId id="409" r:id="rId52"/>
    <p:sldId id="410" r:id="rId53"/>
    <p:sldId id="401" r:id="rId54"/>
    <p:sldId id="402" r:id="rId55"/>
    <p:sldId id="403" r:id="rId56"/>
    <p:sldId id="40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ren, Melissa  | APHL" initials="WM|A" lastIdx="1" clrIdx="0">
    <p:extLst/>
  </p:cmAuthor>
  <p:cmAuthor id="2" name="Azziz-Baumgartner, Eduardo (CDC/OID/NCIRD)" initials="AE(" lastIdx="5" clrIdx="1">
    <p:extLst>
      <p:ext uri="{19B8F6BF-5375-455C-9EA6-DF929625EA0E}">
        <p15:presenceInfo xmlns:p15="http://schemas.microsoft.com/office/powerpoint/2012/main" userId="S-1-5-21-1207783550-2075000910-922709458-175630" providerId="AD"/>
      </p:ext>
    </p:extLst>
  </p:cmAuthor>
  <p:cmAuthor id="3" name="Olsen, Sonja (CDC/OID/NCIRD)" initials="OS(" lastIdx="7" clrIdx="2">
    <p:extLst>
      <p:ext uri="{19B8F6BF-5375-455C-9EA6-DF929625EA0E}">
        <p15:presenceInfo xmlns:p15="http://schemas.microsoft.com/office/powerpoint/2012/main" userId="S-1-5-21-1207783550-2075000910-922709458-191202" providerId="AD"/>
      </p:ext>
    </p:extLst>
  </p:cmAuthor>
  <p:cmAuthor id="4" name="Tokars, Jerome (Jerry) (CDC/OID/NCIRD)" initials="TJ((" lastIdx="5" clrIdx="3">
    <p:extLst>
      <p:ext uri="{19B8F6BF-5375-455C-9EA6-DF929625EA0E}">
        <p15:presenceInfo xmlns:p15="http://schemas.microsoft.com/office/powerpoint/2012/main" userId="S-1-5-21-1207783550-2075000910-922709458-191641" providerId="AD"/>
      </p:ext>
    </p:extLst>
  </p:cmAuthor>
  <p:cmAuthor id="5" name="Kile, James C. (CDC/OID/NCIRD)" initials="KJC(" lastIdx="1" clrIdx="4">
    <p:extLst>
      <p:ext uri="{19B8F6BF-5375-455C-9EA6-DF929625EA0E}">
        <p15:presenceInfo xmlns:p15="http://schemas.microsoft.com/office/powerpoint/2012/main" userId="S-1-5-21-1207783550-2075000910-922709458-207674" providerId="AD"/>
      </p:ext>
    </p:extLst>
  </p:cmAuthor>
  <p:cmAuthor id="6" name="Mott, Joshua (CDC/OID/NCIRD)" initials="MJ(" lastIdx="2" clrIdx="5">
    <p:extLst>
      <p:ext uri="{19B8F6BF-5375-455C-9EA6-DF929625EA0E}">
        <p15:presenceInfo xmlns:p15="http://schemas.microsoft.com/office/powerpoint/2012/main" userId="S-1-5-21-1207783550-2075000910-922709458-149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D51"/>
    <a:srgbClr val="4D4D4D"/>
    <a:srgbClr val="333333"/>
    <a:srgbClr val="5F5F5F"/>
    <a:srgbClr val="292929"/>
    <a:srgbClr val="3F6CAF"/>
    <a:srgbClr val="4473AB"/>
    <a:srgbClr val="4776AF"/>
    <a:srgbClr val="003399"/>
    <a:srgbClr val="F5E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68159" autoAdjust="0"/>
  </p:normalViewPr>
  <p:slideViewPr>
    <p:cSldViewPr snapToGrid="0">
      <p:cViewPr varScale="1">
        <p:scale>
          <a:sx n="77" d="100"/>
          <a:sy n="77" d="100"/>
        </p:scale>
        <p:origin x="1133" y="72"/>
      </p:cViewPr>
      <p:guideLst>
        <p:guide orient="horz" pos="2160"/>
        <p:guide pos="2880"/>
      </p:guideLst>
    </p:cSldViewPr>
  </p:slideViewPr>
  <p:outlineViewPr>
    <p:cViewPr>
      <p:scale>
        <a:sx n="33" d="100"/>
        <a:sy n="33" d="100"/>
      </p:scale>
      <p:origin x="0" y="-23994"/>
    </p:cViewPr>
  </p:outlineViewPr>
  <p:notesTextViewPr>
    <p:cViewPr>
      <p:scale>
        <a:sx n="1" d="1"/>
        <a:sy n="1" d="1"/>
      </p:scale>
      <p:origin x="0" y="0"/>
    </p:cViewPr>
  </p:notesTextViewPr>
  <p:sorterViewPr>
    <p:cViewPr varScale="1">
      <p:scale>
        <a:sx n="1" d="1"/>
        <a:sy n="1" d="1"/>
      </p:scale>
      <p:origin x="0" y="-3756"/>
    </p:cViewPr>
  </p:sorterViewPr>
  <p:notesViewPr>
    <p:cSldViewPr snapToGrid="0">
      <p:cViewPr varScale="1">
        <p:scale>
          <a:sx n="81" d="100"/>
          <a:sy n="81" d="100"/>
        </p:scale>
        <p:origin x="178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theme" Target="theme/theme1.xml"/><Relationship Id="rId68"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69"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03FA43-A5DB-B94E-A8EE-40242A30E194}" type="datetimeFigureOut">
              <a:rPr lang="en-US" smtClean="0"/>
              <a:t>5/4/2018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BD612-216C-B247-9750-C659464EC53E}" type="slidenum">
              <a:rPr lang="en-US" smtClean="0"/>
              <a:t>‹#›</a:t>
            </a:fld>
            <a:endParaRPr lang="en-US"/>
          </a:p>
        </p:txBody>
      </p:sp>
    </p:spTree>
    <p:extLst>
      <p:ext uri="{BB962C8B-B14F-4D97-AF65-F5344CB8AC3E}">
        <p14:creationId xmlns:p14="http://schemas.microsoft.com/office/powerpoint/2010/main" val="3187610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5/4/2018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purchased from Shutterstock. </a:t>
            </a:r>
            <a:r>
              <a:rPr lang="en-US" sz="1200" b="0" i="0" kern="1200" dirty="0">
                <a:solidFill>
                  <a:schemeClr val="tx1"/>
                </a:solidFill>
                <a:effectLst/>
                <a:latin typeface="+mn-lt"/>
                <a:ea typeface="+mn-ea"/>
                <a:cs typeface="+mn-cs"/>
              </a:rPr>
              <a:t>Stock photo ID: 740774566</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2</a:t>
            </a:fld>
            <a:endParaRPr lang="en-GB"/>
          </a:p>
        </p:txBody>
      </p:sp>
    </p:spTree>
    <p:extLst>
      <p:ext uri="{BB962C8B-B14F-4D97-AF65-F5344CB8AC3E}">
        <p14:creationId xmlns:p14="http://schemas.microsoft.com/office/powerpoint/2010/main" val="294480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recommends the type of</a:t>
            </a:r>
            <a:r>
              <a:rPr lang="en-US" baseline="0" dirty="0"/>
              <a:t> swab to use </a:t>
            </a:r>
          </a:p>
          <a:p>
            <a:endParaRPr lang="en-US" baseline="0" dirty="0"/>
          </a:p>
          <a:p>
            <a:r>
              <a:rPr lang="en-US" baseline="0" dirty="0"/>
              <a:t>Note: may want to find a new image that is free-use to show a flocked swab. Could not find an image of a flocked swab to use.</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11</a:t>
            </a:fld>
            <a:endParaRPr lang="en-GB"/>
          </a:p>
        </p:txBody>
      </p:sp>
    </p:spTree>
    <p:extLst>
      <p:ext uri="{BB962C8B-B14F-4D97-AF65-F5344CB8AC3E}">
        <p14:creationId xmlns:p14="http://schemas.microsoft.com/office/powerpoint/2010/main" val="299235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GB" dirty="0"/>
              <a:t>There are useful videos that you can access at the links provided </a:t>
            </a:r>
            <a:r>
              <a:rPr lang="en-GB" dirty="0" smtClean="0"/>
              <a:t>that </a:t>
            </a:r>
            <a:r>
              <a:rPr lang="en-GB" dirty="0"/>
              <a:t>show how to collect </a:t>
            </a:r>
            <a:r>
              <a:rPr lang="en-GB" dirty="0" smtClean="0"/>
              <a:t>specimens </a:t>
            </a:r>
            <a:endParaRPr lang="en-GB" dirty="0"/>
          </a:p>
          <a:p>
            <a:pPr marL="628650" lvl="1" indent="-171450" algn="l" rtl="0">
              <a:buFont typeface="Arial" panose="020B0604020202020204" pitchFamily="34" charset="0"/>
              <a:buChar char="•"/>
            </a:pPr>
            <a:r>
              <a:rPr lang="en-GB" dirty="0"/>
              <a:t>Briefly describe these</a:t>
            </a:r>
          </a:p>
          <a:p>
            <a:pPr marL="171450" indent="-171450" algn="l" rtl="0">
              <a:buFont typeface="Arial" panose="020B0604020202020204" pitchFamily="34" charset="0"/>
              <a:buChar char="•"/>
            </a:pPr>
            <a:r>
              <a:rPr lang="en-GB" dirty="0"/>
              <a:t>Watching</a:t>
            </a:r>
            <a:r>
              <a:rPr lang="en-GB" baseline="0" dirty="0"/>
              <a:t> the videos can help you understand the collection technique, </a:t>
            </a:r>
            <a:r>
              <a:rPr lang="en-GB" b="1" u="sng" baseline="0" dirty="0"/>
              <a:t>but practice is necessary</a:t>
            </a:r>
          </a:p>
          <a:p>
            <a:pPr marL="171450" indent="-171450" algn="l" rtl="0">
              <a:buFont typeface="Arial" panose="020B0604020202020204" pitchFamily="34" charset="0"/>
              <a:buChar char="•"/>
            </a:pPr>
            <a:r>
              <a:rPr lang="en-GB" baseline="0" dirty="0" smtClean="0">
                <a:sym typeface="Wingdings" panose="05000000000000000000" pitchFamily="2" charset="2"/>
              </a:rPr>
              <a:t>To </a:t>
            </a:r>
            <a:r>
              <a:rPr lang="en-GB" baseline="0" dirty="0">
                <a:sym typeface="Wingdings" panose="05000000000000000000" pitchFamily="2" charset="2"/>
              </a:rPr>
              <a:t>clarify the </a:t>
            </a:r>
            <a:r>
              <a:rPr lang="en-GB" baseline="0" dirty="0" smtClean="0">
                <a:sym typeface="Wingdings" panose="05000000000000000000" pitchFamily="2" charset="2"/>
              </a:rPr>
              <a:t>collection </a:t>
            </a:r>
            <a:r>
              <a:rPr lang="en-GB" baseline="0" dirty="0">
                <a:sym typeface="Wingdings" panose="05000000000000000000" pitchFamily="2" charset="2"/>
              </a:rPr>
              <a:t>of </a:t>
            </a:r>
            <a:r>
              <a:rPr lang="en-GB" baseline="0" dirty="0" smtClean="0">
                <a:sym typeface="Wingdings" panose="05000000000000000000" pitchFamily="2" charset="2"/>
              </a:rPr>
              <a:t>an </a:t>
            </a:r>
            <a:r>
              <a:rPr lang="en-GB" baseline="0" dirty="0">
                <a:sym typeface="Wingdings" panose="05000000000000000000" pitchFamily="2" charset="2"/>
              </a:rPr>
              <a:t>NP swab, it is important to insert the swab straight into the nostril (don’t point swab upward) and insert the swab approximately the distance from the opening of the nostril to the opening of the ear</a:t>
            </a:r>
          </a:p>
          <a:p>
            <a:pPr marL="171450" indent="-171450" algn="l" rtl="0">
              <a:buFont typeface="Arial" panose="020B0604020202020204" pitchFamily="34" charset="0"/>
              <a:buChar char="•"/>
            </a:pPr>
            <a:r>
              <a:rPr lang="en-GB" baseline="0" dirty="0">
                <a:sym typeface="Wingdings" panose="05000000000000000000" pitchFamily="2" charset="2"/>
              </a:rPr>
              <a:t>For collection of OP swabs, vigorously swab the posterior pharynx and tonsillar </a:t>
            </a:r>
            <a:r>
              <a:rPr lang="en-GB" baseline="0" dirty="0" smtClean="0">
                <a:sym typeface="Wingdings" panose="05000000000000000000" pitchFamily="2" charset="2"/>
              </a:rPr>
              <a:t>areas while </a:t>
            </a:r>
            <a:r>
              <a:rPr lang="en-GB" baseline="0" dirty="0">
                <a:sym typeface="Wingdings" panose="05000000000000000000" pitchFamily="2" charset="2"/>
              </a:rPr>
              <a:t>avoiding the </a:t>
            </a:r>
            <a:r>
              <a:rPr lang="en-GB" baseline="0" dirty="0" smtClean="0">
                <a:sym typeface="Wingdings" panose="05000000000000000000" pitchFamily="2" charset="2"/>
              </a:rPr>
              <a:t>tongue (</a:t>
            </a:r>
            <a:r>
              <a:rPr lang="en-GB" baseline="0" dirty="0">
                <a:sym typeface="Wingdings" panose="05000000000000000000" pitchFamily="2" charset="2"/>
              </a:rPr>
              <a:t>use of tongue depressor is useful). Collection of a good specimen will likely result in the patient gagging.</a:t>
            </a:r>
            <a:endParaRPr lang="en-GB" dirty="0">
              <a:sym typeface="Wingdings" panose="05000000000000000000" pitchFamily="2" charset="2"/>
            </a:endParaRP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13</a:t>
            </a:fld>
            <a:endParaRPr lang="en-GB"/>
          </a:p>
        </p:txBody>
      </p:sp>
    </p:spTree>
    <p:extLst>
      <p:ext uri="{BB962C8B-B14F-4D97-AF65-F5344CB8AC3E}">
        <p14:creationId xmlns:p14="http://schemas.microsoft.com/office/powerpoint/2010/main" val="342321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the laboratory should provide collection kits for their users to ensure uniformity and to help ensure specimens will be optimally</a:t>
            </a:r>
            <a:r>
              <a:rPr lang="en-US" baseline="0" dirty="0" smtClean="0"/>
              <a:t> collected</a:t>
            </a:r>
            <a:r>
              <a:rPr lang="en-US" dirty="0" smtClean="0"/>
              <a:t> and handled properly. This will likely not be the case if each submitter assembles their own kits with different swabs, VTM, etc.</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14339"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4279713A-A695-4167-8B01-3E4021BAD2EC}" type="slidenum">
              <a:rPr lang="en-US" altLang="en-US">
                <a:latin typeface="Calibri"/>
              </a:rPr>
              <a:pPr/>
              <a:t>15</a:t>
            </a:fld>
            <a:endParaRPr lang="en-US" altLang="en-US" dirty="0">
              <a:latin typeface="Calibri"/>
            </a:endParaRPr>
          </a:p>
        </p:txBody>
      </p:sp>
      <p:sp>
        <p:nvSpPr>
          <p:cNvPr id="14340" name="Rectangle 2"/>
          <p:cNvSpPr>
            <a:spLocks noGrp="1" noRot="1" noChangeAspect="1" noChangeArrowheads="1" noTextEdit="1"/>
          </p:cNvSpPr>
          <p:nvPr>
            <p:ph type="sldImg"/>
          </p:nvPr>
        </p:nvSpPr>
        <p:spPr>
          <a:xfrm>
            <a:off x="1182688" y="698500"/>
            <a:ext cx="4645025" cy="3484563"/>
          </a:xfrm>
          <a:ln/>
        </p:spPr>
      </p:sp>
      <p:sp>
        <p:nvSpPr>
          <p:cNvPr id="14341" name="Rectangle 3"/>
          <p:cNvSpPr>
            <a:spLocks noGrp="1" noChangeArrowheads="1"/>
          </p:cNvSpPr>
          <p:nvPr>
            <p:ph type="body" idx="1"/>
          </p:nvPr>
        </p:nvSpPr>
        <p:spPr>
          <a:noFill/>
        </p:spPr>
        <p:txBody>
          <a:bodyPr/>
          <a:lstStyle/>
          <a:p>
            <a:pPr algn="l" rtl="0" eaLnBrk="1" hangingPunct="1"/>
            <a:r>
              <a:rPr lang="en-US" altLang="en-US" dirty="0"/>
              <a:t>The specimen collection kit contains the supplies you will need to safely collect samples from suspected cases of novel influenza. Specifically, we will talk about viral transport medium, preparing the specimen collection kit, and managing the specimen collection kit. </a:t>
            </a:r>
          </a:p>
          <a:p>
            <a:pPr algn="l" rtl="0" eaLnBrk="1" hangingPunct="1"/>
            <a:endParaRPr lang="en-US" altLang="en-US" dirty="0"/>
          </a:p>
          <a:p>
            <a:pPr algn="l" rtl="0" eaLnBrk="1" hangingPunct="1"/>
            <a:r>
              <a:rPr lang="en-US" altLang="en-US" dirty="0"/>
              <a:t>Image purchased from Shutterstock. </a:t>
            </a:r>
            <a:r>
              <a:rPr lang="en-US" sz="1200" b="0" i="0" kern="1200" dirty="0">
                <a:solidFill>
                  <a:schemeClr val="tx1"/>
                </a:solidFill>
                <a:effectLst/>
                <a:latin typeface="+mn-lt"/>
                <a:ea typeface="+mn-ea"/>
                <a:cs typeface="+mn-cs"/>
              </a:rPr>
              <a:t>Stock photo ID: 740774566</a:t>
            </a:r>
            <a:endParaRPr lang="en-US" altLang="en-US" dirty="0"/>
          </a:p>
        </p:txBody>
      </p:sp>
    </p:spTree>
    <p:extLst>
      <p:ext uri="{BB962C8B-B14F-4D97-AF65-F5344CB8AC3E}">
        <p14:creationId xmlns:p14="http://schemas.microsoft.com/office/powerpoint/2010/main" val="185913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16387"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20757E34-727F-454C-8110-94F2961D48EF}" type="slidenum">
              <a:rPr lang="en-US" altLang="en-US">
                <a:latin typeface="Calibri"/>
              </a:rPr>
              <a:pPr/>
              <a:t>16</a:t>
            </a:fld>
            <a:endParaRPr lang="en-US" altLang="en-US" dirty="0">
              <a:latin typeface="Calibri"/>
            </a:endParaRPr>
          </a:p>
        </p:txBody>
      </p:sp>
      <p:sp>
        <p:nvSpPr>
          <p:cNvPr id="16388" name="Rectangle 2"/>
          <p:cNvSpPr>
            <a:spLocks noGrp="1" noRot="1" noChangeAspect="1" noChangeArrowheads="1" noTextEdit="1"/>
          </p:cNvSpPr>
          <p:nvPr>
            <p:ph type="sldImg"/>
          </p:nvPr>
        </p:nvSpPr>
        <p:spPr>
          <a:xfrm>
            <a:off x="1182688" y="698500"/>
            <a:ext cx="4645025" cy="3484563"/>
          </a:xfrm>
          <a:ln/>
        </p:spPr>
      </p:sp>
      <p:sp>
        <p:nvSpPr>
          <p:cNvPr id="16389" name="Rectangle 3"/>
          <p:cNvSpPr>
            <a:spLocks noGrp="1" noChangeArrowheads="1"/>
          </p:cNvSpPr>
          <p:nvPr>
            <p:ph type="body" idx="1"/>
          </p:nvPr>
        </p:nvSpPr>
        <p:spPr>
          <a:noFill/>
        </p:spPr>
        <p:txBody>
          <a:bodyPr/>
          <a:lstStyle/>
          <a:p>
            <a:pPr marL="171450" indent="-171450" algn="l" rtl="0" eaLnBrk="1" hangingPunct="1">
              <a:buFont typeface="Arial" panose="020B0604020202020204" pitchFamily="34" charset="0"/>
              <a:buChar char="•"/>
            </a:pPr>
            <a:r>
              <a:rPr lang="en-US" altLang="en-US" dirty="0"/>
              <a:t>Viral transport medium, abbreviated as VTM, is used in the collection of samples for viral isolation and </a:t>
            </a:r>
            <a:r>
              <a:rPr lang="en-US" altLang="en-US" dirty="0" smtClean="0"/>
              <a:t>PCR testing</a:t>
            </a:r>
            <a:r>
              <a:rPr lang="en-US" altLang="en-US" dirty="0"/>
              <a:t>.</a:t>
            </a:r>
          </a:p>
          <a:p>
            <a:pPr marL="171450" indent="-171450" algn="l" rtl="0" eaLnBrk="1" hangingPunct="1">
              <a:buFont typeface="Arial" panose="020B0604020202020204" pitchFamily="34" charset="0"/>
              <a:buChar char="•"/>
            </a:pPr>
            <a:r>
              <a:rPr lang="en-US" altLang="en-US" dirty="0"/>
              <a:t>There are many types of VTM, but key </a:t>
            </a:r>
            <a:r>
              <a:rPr lang="en-US" altLang="en-US" dirty="0" smtClean="0"/>
              <a:t>constituents</a:t>
            </a:r>
            <a:r>
              <a:rPr lang="en-US" altLang="en-US" baseline="0" dirty="0" smtClean="0"/>
              <a:t> include</a:t>
            </a:r>
            <a:endParaRPr lang="en-US" altLang="en-US" dirty="0"/>
          </a:p>
          <a:p>
            <a:pPr marL="628650" lvl="1" indent="-171450" algn="l" rtl="0" eaLnBrk="1" hangingPunct="1">
              <a:buFont typeface="Arial" panose="020B0604020202020204" pitchFamily="34" charset="0"/>
              <a:buChar char="•"/>
            </a:pPr>
            <a:r>
              <a:rPr lang="en-US" altLang="en-US" dirty="0"/>
              <a:t>Balanced salt solution or </a:t>
            </a:r>
            <a:r>
              <a:rPr lang="en-US" altLang="en-US" dirty="0" smtClean="0"/>
              <a:t>medium with buffering capacity</a:t>
            </a:r>
            <a:endParaRPr lang="en-US" altLang="en-US" dirty="0"/>
          </a:p>
          <a:p>
            <a:pPr marL="628650" lvl="1" indent="-171450" algn="l" rtl="0" eaLnBrk="1" hangingPunct="1">
              <a:buFont typeface="Arial" panose="020B0604020202020204" pitchFamily="34" charset="0"/>
              <a:buChar char="•"/>
            </a:pPr>
            <a:r>
              <a:rPr lang="en-US" altLang="en-US" dirty="0"/>
              <a:t>Protein source</a:t>
            </a:r>
          </a:p>
          <a:p>
            <a:pPr marL="628650" lvl="1" indent="-171450" algn="l" rtl="0" eaLnBrk="1" hangingPunct="1">
              <a:buFont typeface="Arial" panose="020B0604020202020204" pitchFamily="34" charset="0"/>
              <a:buChar char="•"/>
            </a:pPr>
            <a:r>
              <a:rPr lang="en-US" altLang="en-US" dirty="0"/>
              <a:t>Antibacterial (gentamicin) and antifungal</a:t>
            </a:r>
            <a:r>
              <a:rPr lang="en-US" altLang="en-US" baseline="0" dirty="0"/>
              <a:t> (</a:t>
            </a:r>
            <a:r>
              <a:rPr lang="en-US" altLang="en-US" baseline="0" dirty="0" err="1"/>
              <a:t>Ampho</a:t>
            </a:r>
            <a:r>
              <a:rPr lang="en-US" altLang="en-US" baseline="0" dirty="0"/>
              <a:t> B)</a:t>
            </a:r>
          </a:p>
          <a:p>
            <a:pPr marL="628650" lvl="1" indent="-171450" algn="l" rtl="0" eaLnBrk="1" hangingPunct="1">
              <a:buFont typeface="Arial" panose="020B0604020202020204" pitchFamily="34" charset="0"/>
              <a:buChar char="•"/>
            </a:pPr>
            <a:r>
              <a:rPr lang="en-US" altLang="en-US" baseline="0" dirty="0"/>
              <a:t>pH </a:t>
            </a:r>
            <a:r>
              <a:rPr lang="en-US" altLang="en-US" baseline="0" dirty="0" smtClean="0"/>
              <a:t>indicator</a:t>
            </a:r>
          </a:p>
          <a:p>
            <a:pPr marL="171450" lvl="0" indent="-171450" algn="l" rtl="0" eaLnBrk="1" hangingPunct="1">
              <a:buFont typeface="Arial" panose="020B0604020202020204" pitchFamily="34" charset="0"/>
              <a:buChar char="•"/>
            </a:pPr>
            <a:r>
              <a:rPr lang="en-US" altLang="en-US" baseline="0" dirty="0" smtClean="0"/>
              <a:t>The value of VTM and its constituents are highlighted on this slide and include…</a:t>
            </a:r>
            <a:endParaRPr lang="en-US" altLang="en-US" dirty="0"/>
          </a:p>
          <a:p>
            <a:pPr algn="l" rtl="0"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Image purchased from Shutterstock. </a:t>
            </a:r>
            <a:r>
              <a:rPr lang="en-US" sz="1200" b="0" i="0" kern="1200" dirty="0">
                <a:solidFill>
                  <a:schemeClr val="tx1"/>
                </a:solidFill>
                <a:effectLst/>
                <a:latin typeface="+mn-lt"/>
                <a:ea typeface="+mn-ea"/>
                <a:cs typeface="+mn-cs"/>
              </a:rPr>
              <a:t>Stock photo ID: 740774566</a:t>
            </a:r>
            <a:endParaRPr lang="en-US" altLang="en-US" dirty="0"/>
          </a:p>
          <a:p>
            <a:pPr algn="l" rtl="0" eaLnBrk="1" hangingPunct="1"/>
            <a:endParaRPr lang="en-US" altLang="en-US" dirty="0"/>
          </a:p>
        </p:txBody>
      </p:sp>
    </p:spTree>
    <p:extLst>
      <p:ext uri="{BB962C8B-B14F-4D97-AF65-F5344CB8AC3E}">
        <p14:creationId xmlns:p14="http://schemas.microsoft.com/office/powerpoint/2010/main" val="149786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18435"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A02C549F-EDCA-4842-918A-554B4CF6CCC2}" type="slidenum">
              <a:rPr lang="en-US" altLang="en-US">
                <a:latin typeface="Calibri"/>
              </a:rPr>
              <a:pPr/>
              <a:t>17</a:t>
            </a:fld>
            <a:endParaRPr lang="en-US" altLang="en-US" dirty="0">
              <a:latin typeface="Calibri"/>
            </a:endParaRPr>
          </a:p>
        </p:txBody>
      </p:sp>
      <p:sp>
        <p:nvSpPr>
          <p:cNvPr id="18436" name="Rectangle 2"/>
          <p:cNvSpPr>
            <a:spLocks noGrp="1" noRot="1" noChangeAspect="1" noChangeArrowheads="1" noTextEdit="1"/>
          </p:cNvSpPr>
          <p:nvPr>
            <p:ph type="sldImg"/>
          </p:nvPr>
        </p:nvSpPr>
        <p:spPr>
          <a:xfrm>
            <a:off x="1182688" y="698500"/>
            <a:ext cx="4645025" cy="3484563"/>
          </a:xfrm>
          <a:ln/>
        </p:spPr>
      </p:sp>
      <p:sp>
        <p:nvSpPr>
          <p:cNvPr id="18437" name="Rectangle 3"/>
          <p:cNvSpPr>
            <a:spLocks noGrp="1" noChangeArrowheads="1"/>
          </p:cNvSpPr>
          <p:nvPr>
            <p:ph type="body" idx="1"/>
          </p:nvPr>
        </p:nvSpPr>
        <p:spPr>
          <a:noFill/>
        </p:spPr>
        <p:txBody>
          <a:bodyPr/>
          <a:lstStyle/>
          <a:p>
            <a:pPr algn="l" rtl="0" eaLnBrk="1" hangingPunct="1"/>
            <a:r>
              <a:rPr lang="en-US" altLang="en-US" dirty="0" smtClean="0"/>
              <a:t>The inclusion of sterile glass beads helps homogenize any</a:t>
            </a:r>
            <a:r>
              <a:rPr lang="en-US" altLang="en-US" baseline="0" dirty="0" smtClean="0"/>
              <a:t> sputum in the specimen when specimen is vortexed</a:t>
            </a:r>
            <a:endParaRPr lang="en-US" altLang="en-US" dirty="0" smtClean="0"/>
          </a:p>
          <a:p>
            <a:pPr algn="l" rtl="0" eaLnBrk="1" hangingPunct="1"/>
            <a:endParaRPr lang="en-US" altLang="en-US" dirty="0" smtClean="0"/>
          </a:p>
          <a:p>
            <a:pPr algn="l" rtl="0" eaLnBrk="1" hangingPunct="1"/>
            <a:r>
              <a:rPr lang="en-US" altLang="en-US" dirty="0" smtClean="0"/>
              <a:t>It </a:t>
            </a:r>
            <a:r>
              <a:rPr lang="en-US" altLang="en-US" dirty="0"/>
              <a:t>is important to correctly store VTM. If VTM is made in the laboratory, place 2 to 3 milliliters of VTM into sterile collection vials. The vials can be stored in the freezer at -20 ºC until use. The vials can be stored for short periods of time at </a:t>
            </a:r>
            <a:r>
              <a:rPr lang="en-US" altLang="en-US" dirty="0" smtClean="0"/>
              <a:t>2 </a:t>
            </a:r>
            <a:r>
              <a:rPr lang="en-US" altLang="en-US" dirty="0"/>
              <a:t>-  </a:t>
            </a:r>
            <a:r>
              <a:rPr lang="en-US" altLang="en-US" dirty="0" smtClean="0"/>
              <a:t>8 ºC (refrigerator temperature). </a:t>
            </a:r>
            <a:endParaRPr lang="en-US" altLang="en-US" dirty="0"/>
          </a:p>
          <a:p>
            <a:pPr algn="l" rtl="0" eaLnBrk="1" hangingPunct="1"/>
            <a:endParaRPr lang="en-US" altLang="en-US" dirty="0"/>
          </a:p>
        </p:txBody>
      </p:sp>
    </p:spTree>
    <p:extLst>
      <p:ext uri="{BB962C8B-B14F-4D97-AF65-F5344CB8AC3E}">
        <p14:creationId xmlns:p14="http://schemas.microsoft.com/office/powerpoint/2010/main" val="123258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22531"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78D77692-295E-47EA-81E0-E13E97366994}" type="slidenum">
              <a:rPr lang="en-US" altLang="en-US">
                <a:latin typeface="Calibri"/>
              </a:rPr>
              <a:pPr/>
              <a:t>18</a:t>
            </a:fld>
            <a:endParaRPr lang="en-US" altLang="en-US" dirty="0">
              <a:latin typeface="Calibri"/>
            </a:endParaRPr>
          </a:p>
        </p:txBody>
      </p:sp>
      <p:sp>
        <p:nvSpPr>
          <p:cNvPr id="22532" name="Rectangle 2"/>
          <p:cNvSpPr>
            <a:spLocks noGrp="1" noRot="1" noChangeAspect="1" noChangeArrowheads="1" noTextEdit="1"/>
          </p:cNvSpPr>
          <p:nvPr>
            <p:ph type="sldImg"/>
          </p:nvPr>
        </p:nvSpPr>
        <p:spPr>
          <a:xfrm>
            <a:off x="1182688" y="698500"/>
            <a:ext cx="4645025" cy="3484563"/>
          </a:xfrm>
          <a:ln/>
        </p:spPr>
      </p:sp>
      <p:sp>
        <p:nvSpPr>
          <p:cNvPr id="22533" name="Rectangle 3"/>
          <p:cNvSpPr>
            <a:spLocks noGrp="1" noChangeArrowheads="1"/>
          </p:cNvSpPr>
          <p:nvPr>
            <p:ph type="body" idx="1"/>
          </p:nvPr>
        </p:nvSpPr>
        <p:spPr>
          <a:noFill/>
        </p:spPr>
        <p:txBody>
          <a:bodyPr/>
          <a:lstStyle/>
          <a:p>
            <a:pPr algn="l" eaLnBrk="1" hangingPunct="1"/>
            <a:r>
              <a:rPr lang="en-US" altLang="en-US" dirty="0"/>
              <a:t>The items in the specimen collection kit should be kept together, except for collection vials containing VTM. As much as possible, the specimen collection kit should be kept in a dry, cool place. In addition, it must be accessible after hours and on weekends, in case you need to leave for the field at these times. </a:t>
            </a:r>
            <a:endParaRPr lang="en-US" altLang="en-US" dirty="0" smtClean="0"/>
          </a:p>
          <a:p>
            <a:pPr algn="l" eaLnBrk="1" hangingPunct="1"/>
            <a:endParaRPr lang="en-US" altLang="en-US" dirty="0" smtClean="0"/>
          </a:p>
          <a:p>
            <a:pPr algn="l" eaLnBrk="1" hangingPunct="1"/>
            <a:r>
              <a:rPr lang="en-US" altLang="en-US" dirty="0" smtClean="0"/>
              <a:t>A specimen submission form should also be included with</a:t>
            </a:r>
            <a:r>
              <a:rPr lang="en-US" altLang="en-US" baseline="0" dirty="0" smtClean="0"/>
              <a:t> the kit</a:t>
            </a:r>
            <a:endParaRPr lang="en-US" altLang="en-US" dirty="0"/>
          </a:p>
          <a:p>
            <a:pPr algn="l" eaLnBrk="1" hangingPunct="1"/>
            <a:endParaRPr lang="en-US" altLang="en-US" dirty="0"/>
          </a:p>
          <a:p>
            <a:pPr algn="l" eaLnBrk="1" hangingPunct="1"/>
            <a:r>
              <a:rPr lang="en-US" altLang="en-US" dirty="0"/>
              <a:t>Image purchased from Shutterstock. </a:t>
            </a:r>
            <a:r>
              <a:rPr lang="en-US" sz="1200" b="0" i="0" kern="1200" dirty="0">
                <a:solidFill>
                  <a:schemeClr val="tx1"/>
                </a:solidFill>
                <a:effectLst/>
                <a:latin typeface="+mn-lt"/>
                <a:ea typeface="+mn-ea"/>
                <a:cs typeface="+mn-cs"/>
              </a:rPr>
              <a:t>Stock photo ID: 481221127</a:t>
            </a:r>
            <a:endParaRPr lang="en-US" altLang="en-US" dirty="0"/>
          </a:p>
        </p:txBody>
      </p:sp>
    </p:spTree>
    <p:extLst>
      <p:ext uri="{BB962C8B-B14F-4D97-AF65-F5344CB8AC3E}">
        <p14:creationId xmlns:p14="http://schemas.microsoft.com/office/powerpoint/2010/main" val="230032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121760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u="sng" dirty="0" smtClean="0"/>
              <a:t>Quality of specimen</a:t>
            </a:r>
          </a:p>
          <a:p>
            <a:pPr marL="628650" lvl="1" indent="-171450" algn="l">
              <a:buFont typeface="Arial" panose="020B0604020202020204" pitchFamily="34" charset="0"/>
              <a:buChar char="•"/>
            </a:pPr>
            <a:r>
              <a:rPr lang="en-GB" u="none" dirty="0" smtClean="0"/>
              <a:t>This is contingent on obtaining the appropriate specimen at the proper time during the illness and collecting the specimen, whichever it is properly</a:t>
            </a:r>
          </a:p>
          <a:p>
            <a:pPr marL="628650" lvl="1" indent="-171450" algn="l">
              <a:buFont typeface="Arial" panose="020B0604020202020204" pitchFamily="34" charset="0"/>
              <a:buChar char="•"/>
            </a:pPr>
            <a:endParaRPr lang="en-GB" u="none" dirty="0" smtClean="0"/>
          </a:p>
          <a:p>
            <a:pPr marL="171450" lvl="0" indent="-171450" algn="l">
              <a:buFont typeface="Arial" panose="020B0604020202020204" pitchFamily="34" charset="0"/>
              <a:buChar char="•"/>
            </a:pPr>
            <a:r>
              <a:rPr lang="en-GB" u="sng" dirty="0" smtClean="0"/>
              <a:t>Storage and transport conditions</a:t>
            </a:r>
          </a:p>
          <a:p>
            <a:pPr marL="628650" lvl="1" indent="-171450" algn="l">
              <a:buFont typeface="Arial" panose="020B0604020202020204" pitchFamily="34" charset="0"/>
              <a:buChar char="•"/>
            </a:pPr>
            <a:r>
              <a:rPr lang="en-GB" u="none" dirty="0" smtClean="0"/>
              <a:t>Once collected the specimen needs to be handled appropriately from the time of collection until delivery to the laboratory</a:t>
            </a:r>
            <a:endParaRPr lang="en-GB" u="none"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3</a:t>
            </a:fld>
            <a:endParaRPr lang="en-GB"/>
          </a:p>
        </p:txBody>
      </p:sp>
    </p:spTree>
    <p:extLst>
      <p:ext uri="{BB962C8B-B14F-4D97-AF65-F5344CB8AC3E}">
        <p14:creationId xmlns:p14="http://schemas.microsoft.com/office/powerpoint/2010/main" val="2625296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26627"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E84261A8-ABA9-43CA-A645-979C18F69E3F}" type="slidenum">
              <a:rPr lang="en-US" altLang="en-US">
                <a:latin typeface="Calibri"/>
              </a:rPr>
              <a:pPr/>
              <a:t>21</a:t>
            </a:fld>
            <a:endParaRPr lang="en-US" altLang="en-US" dirty="0">
              <a:latin typeface="Calibri"/>
            </a:endParaRPr>
          </a:p>
        </p:txBody>
      </p:sp>
      <p:sp>
        <p:nvSpPr>
          <p:cNvPr id="26628" name="Rectangle 2"/>
          <p:cNvSpPr>
            <a:spLocks noGrp="1" noRot="1" noChangeAspect="1" noChangeArrowheads="1" noTextEdit="1"/>
          </p:cNvSpPr>
          <p:nvPr>
            <p:ph type="sldImg"/>
          </p:nvPr>
        </p:nvSpPr>
        <p:spPr>
          <a:xfrm>
            <a:off x="1182688" y="698500"/>
            <a:ext cx="4645025" cy="3484563"/>
          </a:xfrm>
          <a:ln/>
        </p:spPr>
      </p:sp>
      <p:sp>
        <p:nvSpPr>
          <p:cNvPr id="26629" name="Rectangle 3"/>
          <p:cNvSpPr>
            <a:spLocks noGrp="1" noChangeArrowheads="1"/>
          </p:cNvSpPr>
          <p:nvPr>
            <p:ph type="body" idx="1"/>
          </p:nvPr>
        </p:nvSpPr>
        <p:spPr>
          <a:noFill/>
        </p:spPr>
        <p:txBody>
          <a:bodyPr/>
          <a:lstStyle/>
          <a:p>
            <a:pPr algn="l" rtl="0" eaLnBrk="1" hangingPunct="1"/>
            <a:r>
              <a:rPr lang="en-US" altLang="en-US" dirty="0"/>
              <a:t>When</a:t>
            </a:r>
            <a:r>
              <a:rPr lang="en-US" altLang="en-US" baseline="0" dirty="0"/>
              <a:t> identifying cases for influenza viruses diagnosis, follow the case definitions, to </a:t>
            </a:r>
            <a:r>
              <a:rPr lang="en-US" altLang="en-US" baseline="0" dirty="0" smtClean="0"/>
              <a:t>increase chances of </a:t>
            </a:r>
            <a:r>
              <a:rPr lang="en-US" altLang="en-US" baseline="0" dirty="0"/>
              <a:t>virus detection.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a:t>For zoonotic influenza suspect or probable cases, collect specimens </a:t>
            </a:r>
            <a:r>
              <a:rPr lang="en-US" altLang="en-US" baseline="0" dirty="0" smtClean="0"/>
              <a:t>from cases </a:t>
            </a:r>
            <a:r>
              <a:rPr lang="en-US" altLang="en-US" baseline="0" dirty="0"/>
              <a:t>and symptomatic contacts. Latest case definitions can be accessed via the links provided on this slide.</a:t>
            </a:r>
            <a:endParaRPr lang="en-US" altLang="en-US" dirty="0"/>
          </a:p>
          <a:p>
            <a:pPr algn="l" rtl="0" eaLnBrk="1" hangingPunct="1"/>
            <a:endParaRPr lang="en-US" altLang="en-US" baseline="0" dirty="0"/>
          </a:p>
        </p:txBody>
      </p:sp>
    </p:spTree>
    <p:extLst>
      <p:ext uri="{BB962C8B-B14F-4D97-AF65-F5344CB8AC3E}">
        <p14:creationId xmlns:p14="http://schemas.microsoft.com/office/powerpoint/2010/main" val="5462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30723"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065EA6AD-8B2F-4B56-9FCF-96E1799B5A1B}" type="slidenum">
              <a:rPr lang="en-US" altLang="en-US">
                <a:latin typeface="Calibri"/>
              </a:rPr>
              <a:pPr/>
              <a:t>22</a:t>
            </a:fld>
            <a:endParaRPr lang="en-US" altLang="en-US" dirty="0">
              <a:latin typeface="Calibri"/>
            </a:endParaRPr>
          </a:p>
        </p:txBody>
      </p:sp>
      <p:sp>
        <p:nvSpPr>
          <p:cNvPr id="30724" name="Rectangle 2"/>
          <p:cNvSpPr>
            <a:spLocks noGrp="1" noRot="1" noChangeAspect="1" noChangeArrowheads="1" noTextEdit="1"/>
          </p:cNvSpPr>
          <p:nvPr>
            <p:ph type="sldImg"/>
          </p:nvPr>
        </p:nvSpPr>
        <p:spPr>
          <a:xfrm>
            <a:off x="1182688" y="698500"/>
            <a:ext cx="4645025" cy="3484563"/>
          </a:xfrm>
          <a:ln/>
        </p:spPr>
      </p:sp>
      <p:sp>
        <p:nvSpPr>
          <p:cNvPr id="30725" name="Rectangle 3"/>
          <p:cNvSpPr>
            <a:spLocks noGrp="1" noChangeArrowheads="1"/>
          </p:cNvSpPr>
          <p:nvPr>
            <p:ph type="body" idx="1"/>
          </p:nvPr>
        </p:nvSpPr>
        <p:spPr>
          <a:noFill/>
        </p:spPr>
        <p:txBody>
          <a:bodyPr/>
          <a:lstStyle/>
          <a:p>
            <a:pPr algn="l" rtl="0" eaLnBrk="1" hangingPunct="1"/>
            <a:r>
              <a:rPr lang="en-US" altLang="en-US" dirty="0"/>
              <a:t>Influenza virus is most likely to be detected soon after symptoms begin. </a:t>
            </a:r>
            <a:r>
              <a:rPr lang="en-US" altLang="en-US" dirty="0" smtClean="0"/>
              <a:t> Therefore</a:t>
            </a:r>
            <a:r>
              <a:rPr lang="en-US" altLang="en-US" dirty="0"/>
              <a:t>, in order to increase the chances that the laboratory can detect novel </a:t>
            </a:r>
            <a:r>
              <a:rPr lang="en-US" altLang="en-US" baseline="0" dirty="0"/>
              <a:t>influenza virus</a:t>
            </a:r>
            <a:r>
              <a:rPr lang="en-US" altLang="en-US" dirty="0"/>
              <a:t>, respiratory samples should be collected as soon as possible after symptoms begin and before antiviral medications are administered. However, it is not always logistically possible to collect respiratory samples early in the clinical course of disease.  </a:t>
            </a:r>
            <a:r>
              <a:rPr lang="en-US" altLang="en-US" dirty="0" smtClean="0"/>
              <a:t>You </a:t>
            </a:r>
            <a:r>
              <a:rPr lang="en-US" altLang="en-US" dirty="0"/>
              <a:t>can still collect specimens even if the symptoms began more than a week ago, as it is still possible to detect virus in these specimens. </a:t>
            </a:r>
          </a:p>
          <a:p>
            <a:pPr algn="l" rtl="0" eaLnBrk="1" hangingPunct="1"/>
            <a:r>
              <a:rPr lang="en-US" altLang="en-US" dirty="0"/>
              <a:t>It is best to collect multiple types of specimens on multiple days. </a:t>
            </a:r>
            <a:endParaRPr lang="en-US" altLang="en-US" dirty="0" smtClean="0"/>
          </a:p>
        </p:txBody>
      </p:sp>
    </p:spTree>
    <p:extLst>
      <p:ext uri="{BB962C8B-B14F-4D97-AF65-F5344CB8AC3E}">
        <p14:creationId xmlns:p14="http://schemas.microsoft.com/office/powerpoint/2010/main" val="280467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34819"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CAF305D3-1E33-4587-8006-0B75B32EC2B4}" type="slidenum">
              <a:rPr lang="en-US" altLang="en-US">
                <a:latin typeface="Calibri"/>
              </a:rPr>
              <a:pPr/>
              <a:t>24</a:t>
            </a:fld>
            <a:endParaRPr lang="en-US" altLang="en-US" dirty="0">
              <a:latin typeface="Calibri"/>
            </a:endParaRPr>
          </a:p>
        </p:txBody>
      </p:sp>
      <p:sp>
        <p:nvSpPr>
          <p:cNvPr id="34820" name="Rectangle 2"/>
          <p:cNvSpPr>
            <a:spLocks noGrp="1" noRot="1" noChangeAspect="1" noChangeArrowheads="1" noTextEdit="1"/>
          </p:cNvSpPr>
          <p:nvPr>
            <p:ph type="sldImg"/>
          </p:nvPr>
        </p:nvSpPr>
        <p:spPr>
          <a:xfrm>
            <a:off x="1182688" y="698500"/>
            <a:ext cx="4645025" cy="3484563"/>
          </a:xfrm>
          <a:ln/>
        </p:spPr>
      </p:sp>
      <p:sp>
        <p:nvSpPr>
          <p:cNvPr id="34821" name="Rectangle 3"/>
          <p:cNvSpPr>
            <a:spLocks noGrp="1" noChangeArrowheads="1"/>
          </p:cNvSpPr>
          <p:nvPr>
            <p:ph type="body" idx="1"/>
          </p:nvPr>
        </p:nvSpPr>
        <p:spPr>
          <a:noFill/>
        </p:spPr>
        <p:txBody>
          <a:bodyPr/>
          <a:lstStyle/>
          <a:p>
            <a:pPr algn="l" rtl="0" eaLnBrk="1" hangingPunct="1"/>
            <a:r>
              <a:rPr lang="en-US" altLang="en-US" dirty="0"/>
              <a:t>Regardless of the type of specimen that you collect—either respiratory or serological—when you collect clinical specimens from people who might have novel influenza, it is important to follow safety precautions. Be sure that you wear personal protective equipment such as N-95 or N/P/R-100 face masks, gloves, protective eye ware and a gown or apron. You should also wear hair covers</a:t>
            </a:r>
            <a:r>
              <a:rPr lang="en-US" altLang="en-US" baseline="0" dirty="0"/>
              <a:t> and</a:t>
            </a:r>
            <a:r>
              <a:rPr lang="en-US" altLang="en-US" dirty="0"/>
              <a:t> boot or shoe covers. </a:t>
            </a:r>
          </a:p>
          <a:p>
            <a:pPr algn="l" rtl="0"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same applies to sampling animals and contaminated environments. Aside from protecting yourself, it is critically important to avoid transporting the virus on your hands, clothes, shoes, or equipment.</a:t>
            </a:r>
          </a:p>
          <a:p>
            <a:pPr algn="l" rtl="0" eaLnBrk="1" hangingPunct="1"/>
            <a:endParaRPr lang="en-US" altLang="en-US" dirty="0"/>
          </a:p>
          <a:p>
            <a:pPr algn="l" rtl="0" eaLnBrk="1" hangingPunct="1"/>
            <a:r>
              <a:rPr lang="en-US" altLang="en-US" dirty="0"/>
              <a:t>You will learn more about personal protective equipment in the next module.</a:t>
            </a:r>
          </a:p>
          <a:p>
            <a:pPr algn="l" rtl="0" eaLnBrk="1" hangingPunct="1"/>
            <a:endParaRPr lang="en-US" altLang="en-US" dirty="0"/>
          </a:p>
        </p:txBody>
      </p:sp>
    </p:spTree>
    <p:extLst>
      <p:ext uri="{BB962C8B-B14F-4D97-AF65-F5344CB8AC3E}">
        <p14:creationId xmlns:p14="http://schemas.microsoft.com/office/powerpoint/2010/main" val="952953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CC=Collaborating Center</a:t>
            </a:r>
          </a:p>
          <a:p>
            <a:pPr marL="171450" indent="-171450" algn="l">
              <a:buFont typeface="Arial" panose="020B0604020202020204" pitchFamily="34" charset="0"/>
              <a:buChar char="•"/>
            </a:pPr>
            <a:r>
              <a:rPr lang="en-US" dirty="0"/>
              <a:t>Use of BSC, appropriate PPE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manipulation of all potentially infectious material should</a:t>
            </a:r>
          </a:p>
          <a:p>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be conducted within a biological safety cabinet or other primary containment device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25</a:t>
            </a:fld>
            <a:endParaRPr lang="en-GB"/>
          </a:p>
        </p:txBody>
      </p:sp>
    </p:spTree>
    <p:extLst>
      <p:ext uri="{BB962C8B-B14F-4D97-AF65-F5344CB8AC3E}">
        <p14:creationId xmlns:p14="http://schemas.microsoft.com/office/powerpoint/2010/main" val="130627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83971"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50609508-0058-46E5-BC6B-2B3D6AFAFDD2}" type="slidenum">
              <a:rPr lang="en-US" altLang="en-US">
                <a:latin typeface="Calibri"/>
              </a:rPr>
              <a:pPr/>
              <a:t>26</a:t>
            </a:fld>
            <a:endParaRPr lang="en-US" altLang="en-US" dirty="0">
              <a:latin typeface="Calibri"/>
            </a:endParaRPr>
          </a:p>
        </p:txBody>
      </p:sp>
      <p:sp>
        <p:nvSpPr>
          <p:cNvPr id="83972" name="Rectangle 2"/>
          <p:cNvSpPr>
            <a:spLocks noGrp="1" noRot="1" noChangeAspect="1" noChangeArrowheads="1" noTextEdit="1"/>
          </p:cNvSpPr>
          <p:nvPr>
            <p:ph type="sldImg"/>
          </p:nvPr>
        </p:nvSpPr>
        <p:spPr>
          <a:xfrm>
            <a:off x="1182688" y="698500"/>
            <a:ext cx="4645025" cy="3484563"/>
          </a:xfrm>
          <a:ln/>
        </p:spPr>
      </p:sp>
      <p:sp>
        <p:nvSpPr>
          <p:cNvPr id="83973" name="Rectangle 3"/>
          <p:cNvSpPr>
            <a:spLocks noGrp="1" noChangeArrowheads="1"/>
          </p:cNvSpPr>
          <p:nvPr>
            <p:ph type="body" idx="1"/>
          </p:nvPr>
        </p:nvSpPr>
        <p:spPr>
          <a:noFill/>
        </p:spPr>
        <p:txBody>
          <a:bodyPr/>
          <a:lstStyle/>
          <a:p>
            <a:pPr algn="l" rtl="0" eaLnBrk="1" hangingPunct="1"/>
            <a:r>
              <a:rPr lang="en-US" altLang="en-US" dirty="0"/>
              <a:t>Excellent resources</a:t>
            </a:r>
          </a:p>
        </p:txBody>
      </p:sp>
    </p:spTree>
    <p:extLst>
      <p:ext uri="{BB962C8B-B14F-4D97-AF65-F5344CB8AC3E}">
        <p14:creationId xmlns:p14="http://schemas.microsoft.com/office/powerpoint/2010/main" val="340911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49155"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5E1F455C-33FB-46B0-ACB3-0F7DE2A43268}" type="slidenum">
              <a:rPr lang="en-US" altLang="en-US">
                <a:latin typeface="Calibri"/>
              </a:rPr>
              <a:pPr/>
              <a:t>28</a:t>
            </a:fld>
            <a:endParaRPr lang="en-US" altLang="en-US" dirty="0">
              <a:latin typeface="Calibri"/>
            </a:endParaRPr>
          </a:p>
        </p:txBody>
      </p:sp>
      <p:sp>
        <p:nvSpPr>
          <p:cNvPr id="49156" name="Rectangle 2"/>
          <p:cNvSpPr>
            <a:spLocks noGrp="1" noRot="1" noChangeAspect="1" noChangeArrowheads="1" noTextEdit="1"/>
          </p:cNvSpPr>
          <p:nvPr>
            <p:ph type="sldImg"/>
          </p:nvPr>
        </p:nvSpPr>
        <p:spPr>
          <a:xfrm>
            <a:off x="1182688" y="698500"/>
            <a:ext cx="4645025" cy="3484563"/>
          </a:xfrm>
          <a:ln/>
        </p:spPr>
      </p:sp>
      <p:sp>
        <p:nvSpPr>
          <p:cNvPr id="49157" name="Rectangle 3"/>
          <p:cNvSpPr>
            <a:spLocks noGrp="1" noChangeArrowheads="1"/>
          </p:cNvSpPr>
          <p:nvPr>
            <p:ph type="body" idx="1"/>
          </p:nvPr>
        </p:nvSpPr>
        <p:spPr>
          <a:noFill/>
        </p:spPr>
        <p:txBody>
          <a:bodyPr/>
          <a:lstStyle/>
          <a:p>
            <a:pPr algn="l" rtl="0" eaLnBrk="1" hangingPunct="1"/>
            <a:r>
              <a:rPr lang="en-US" altLang="en-US" dirty="0"/>
              <a:t>Here is an example of a field data collection form. The particular collection form used in your country might be different. </a:t>
            </a:r>
          </a:p>
          <a:p>
            <a:pPr algn="l" rtl="0"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tracking number (Unique identifying number)on the form should be the same number on the clinical samples taken from the patient. </a:t>
            </a:r>
            <a:r>
              <a:rPr lang="en-US" sz="1200" kern="1200" dirty="0">
                <a:solidFill>
                  <a:schemeClr val="tx1"/>
                </a:solidFill>
                <a:effectLst/>
                <a:latin typeface="+mn-lt"/>
                <a:ea typeface="+mn-ea"/>
                <a:cs typeface="+mn-cs"/>
              </a:rPr>
              <a:t>There should also be a form for animal and environmental samples – these must also be accurately identified.</a:t>
            </a:r>
            <a:endParaRPr lang="en-US" altLang="en-US" dirty="0"/>
          </a:p>
          <a:p>
            <a:pPr algn="l" rtl="0" eaLnBrk="1" hangingPunct="1"/>
            <a:endParaRPr lang="en-US" altLang="en-US" dirty="0"/>
          </a:p>
          <a:p>
            <a:pPr algn="l" rtl="0" eaLnBrk="1" hangingPunct="1"/>
            <a:r>
              <a:rPr lang="en-US" altLang="en-US" dirty="0"/>
              <a:t>Collect demographic information: the patient’s name, address, date of birth, sex, and occupation. </a:t>
            </a:r>
          </a:p>
          <a:p>
            <a:pPr algn="l" rtl="0" eaLnBrk="1" hangingPunct="1"/>
            <a:endParaRPr lang="en-US" altLang="en-US" dirty="0"/>
          </a:p>
          <a:p>
            <a:pPr algn="l" rtl="0" eaLnBrk="1" hangingPunct="1"/>
            <a:r>
              <a:rPr lang="en-US" altLang="en-US" dirty="0"/>
              <a:t>Information about the health status and clinical diagnoses is also collected as is illness onset date. </a:t>
            </a:r>
            <a:endParaRPr lang="en-US" altLang="en-US" dirty="0" smtClean="0"/>
          </a:p>
          <a:p>
            <a:pPr algn="l" rtl="0" eaLnBrk="1" hangingPunct="1"/>
            <a:endParaRPr lang="en-US" altLang="en-US" dirty="0"/>
          </a:p>
          <a:p>
            <a:pPr algn="l" rtl="0" eaLnBrk="1" hangingPunct="1"/>
            <a:r>
              <a:rPr lang="en-US" altLang="en-US" dirty="0" smtClean="0"/>
              <a:t>It </a:t>
            </a:r>
            <a:r>
              <a:rPr lang="en-US" altLang="en-US" dirty="0"/>
              <a:t>is </a:t>
            </a:r>
            <a:r>
              <a:rPr lang="en-US" altLang="en-US" dirty="0" smtClean="0"/>
              <a:t>very important </a:t>
            </a:r>
            <a:r>
              <a:rPr lang="en-US" altLang="en-US" dirty="0"/>
              <a:t>to provide information about when the type of specimen and</a:t>
            </a:r>
            <a:r>
              <a:rPr lang="en-US" altLang="en-US" baseline="0" dirty="0"/>
              <a:t> when it was </a:t>
            </a:r>
            <a:r>
              <a:rPr lang="en-US" altLang="en-US" dirty="0"/>
              <a:t>collected. </a:t>
            </a:r>
            <a:endParaRPr lang="en-US" altLang="en-US" dirty="0" smtClean="0"/>
          </a:p>
          <a:p>
            <a:pPr algn="l" rtl="0" eaLnBrk="1" hangingPunct="1"/>
            <a:endParaRPr lang="en-US" altLang="en-US" dirty="0" smtClean="0"/>
          </a:p>
          <a:p>
            <a:pPr algn="l" rtl="0" eaLnBrk="1" hangingPunct="1"/>
            <a:r>
              <a:rPr lang="en-US" altLang="en-US" dirty="0" smtClean="0"/>
              <a:t>Finally collect information on antiviral treatment history and the details of the patient’s exposure, including</a:t>
            </a:r>
            <a:r>
              <a:rPr lang="en-US" altLang="en-US" baseline="0" dirty="0" smtClean="0"/>
              <a:t> specific timing.</a:t>
            </a:r>
          </a:p>
          <a:p>
            <a:pPr algn="l" rtl="0" eaLnBrk="1" hangingPunct="1"/>
            <a:endParaRPr lang="en-US" altLang="en-US" baseline="0" dirty="0" smtClean="0"/>
          </a:p>
          <a:p>
            <a:pPr algn="l" rtl="0" eaLnBrk="1" hangingPunct="1"/>
            <a:r>
              <a:rPr lang="en-US" altLang="en-US" baseline="0" dirty="0" smtClean="0"/>
              <a:t>Add any necessary remarks to understand the case as necessary.</a:t>
            </a:r>
            <a:endParaRPr lang="en-US" altLang="en-US" dirty="0"/>
          </a:p>
          <a:p>
            <a:pPr algn="l" rtl="0" eaLnBrk="1" hangingPunct="1"/>
            <a:endParaRPr lang="en-US" altLang="en-US" dirty="0"/>
          </a:p>
          <a:p>
            <a:pPr algn="l" rtl="0" eaLnBrk="1" hangingPunct="1"/>
            <a:r>
              <a:rPr lang="en-US" altLang="en-US" dirty="0"/>
              <a:t>The completed form should accompany the specimen when transported to the lab </a:t>
            </a:r>
          </a:p>
        </p:txBody>
      </p:sp>
    </p:spTree>
    <p:extLst>
      <p:ext uri="{BB962C8B-B14F-4D97-AF65-F5344CB8AC3E}">
        <p14:creationId xmlns:p14="http://schemas.microsoft.com/office/powerpoint/2010/main" val="131368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kumimoji="0" lang="en-US" altLang="en-US" sz="1200" b="0" i="0" u="none" strike="noStrike" kern="1200" cap="none" spc="0" normalizeH="0" baseline="0" noProof="0" dirty="0">
                <a:ln>
                  <a:noFill/>
                </a:ln>
                <a:solidFill>
                  <a:srgbClr val="000000"/>
                </a:solidFill>
                <a:effectLst/>
                <a:uLnTx/>
                <a:uFillTx/>
                <a:latin typeface="Calibri"/>
                <a:ea typeface="+mn-ea"/>
                <a:cs typeface="Calibri"/>
              </a:rPr>
              <a:t>The best practice is to have 2 unique </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Calibri"/>
              </a:rPr>
              <a:t>identifiers. </a:t>
            </a:r>
            <a:endParaRPr kumimoji="0" lang="en-US" altLang="en-US" sz="1200" b="0" i="0" u="none" strike="noStrike" kern="1200" cap="none" spc="0" normalizeH="0" baseline="0" noProof="0" dirty="0">
              <a:ln>
                <a:noFill/>
              </a:ln>
              <a:solidFill>
                <a:srgbClr val="000000"/>
              </a:solidFill>
              <a:effectLst/>
              <a:uLnTx/>
              <a:uFillTx/>
              <a:latin typeface="Calibri"/>
              <a:ea typeface="+mn-ea"/>
              <a:cs typeface="Calibri"/>
            </a:endParaRPr>
          </a:p>
          <a:p>
            <a:pPr algn="l"/>
            <a:r>
              <a:rPr kumimoji="0" lang="en-US" altLang="en-US" sz="1200" b="0" i="0" u="none" strike="noStrike" kern="1200" cap="none" spc="0" normalizeH="0" baseline="0" noProof="0" dirty="0">
                <a:ln>
                  <a:noFill/>
                </a:ln>
                <a:solidFill>
                  <a:srgbClr val="000000"/>
                </a:solidFill>
                <a:effectLst/>
                <a:uLnTx/>
                <a:uFillTx/>
                <a:latin typeface="Calibri"/>
                <a:ea typeface="+mn-ea"/>
                <a:cs typeface="Calibri"/>
              </a:rPr>
              <a:t>Use proper ink on proper labels</a:t>
            </a:r>
          </a:p>
          <a:p>
            <a:pPr marL="390525" marR="0" lvl="0" indent="-390525" algn="l" defTabSz="1042988" rtl="0" eaLnBrk="1" fontAlgn="base" latinLnBrk="0" hangingPunct="1">
              <a:lnSpc>
                <a:spcPct val="80000"/>
              </a:lnSpc>
              <a:spcBef>
                <a:spcPct val="80000"/>
              </a:spcBef>
              <a:spcAft>
                <a:spcPct val="0"/>
              </a:spcAft>
              <a:buClr>
                <a:srgbClr val="1E7FB8"/>
              </a:buClr>
              <a:buSzTx/>
              <a:buFontTx/>
              <a:buNone/>
              <a:tabLst/>
              <a:defRPr/>
            </a:pPr>
            <a:r>
              <a:rPr kumimoji="0" lang="en-US" altLang="en-US" sz="3200" b="0" i="0" u="none" strike="noStrike" kern="0" cap="none" spc="0" normalizeH="0" baseline="0" noProof="0" dirty="0">
                <a:ln>
                  <a:noFill/>
                </a:ln>
                <a:solidFill>
                  <a:srgbClr val="000066"/>
                </a:solidFill>
                <a:effectLst/>
                <a:uLnTx/>
                <a:uFillTx/>
                <a:latin typeface="Calibri"/>
                <a:ea typeface="+mn-ea"/>
                <a:cs typeface="Calibri"/>
              </a:rPr>
              <a:t> Consider preparing </a:t>
            </a:r>
            <a:r>
              <a:rPr kumimoji="0" lang="en-US" altLang="en-US" sz="3200" b="0" i="0" u="none" strike="noStrike" kern="0" cap="none" spc="0" normalizeH="0" baseline="0" noProof="0" dirty="0">
                <a:ln>
                  <a:noFill/>
                </a:ln>
                <a:solidFill>
                  <a:srgbClr val="00B0F0"/>
                </a:solidFill>
                <a:effectLst/>
                <a:uLnTx/>
                <a:uFillTx/>
                <a:latin typeface="Calibri"/>
                <a:ea typeface="+mn-ea"/>
                <a:cs typeface="Calibri"/>
              </a:rPr>
              <a:t>labels for:</a:t>
            </a:r>
          </a:p>
          <a:p>
            <a:pPr marL="919163" marR="0" lvl="1" indent="-322263" algn="l" defTabSz="1042988" rtl="0" eaLnBrk="1" fontAlgn="base" latinLnBrk="0" hangingPunct="1">
              <a:lnSpc>
                <a:spcPct val="80000"/>
              </a:lnSpc>
              <a:spcBef>
                <a:spcPct val="20000"/>
              </a:spcBef>
              <a:spcAft>
                <a:spcPct val="0"/>
              </a:spcAft>
              <a:buClr>
                <a:srgbClr val="1E7FB8"/>
              </a:buClr>
              <a:buSzTx/>
              <a:buFont typeface="Arial" charset="0"/>
              <a:buChar char="–"/>
              <a:tabLst/>
              <a:defRPr/>
            </a:pPr>
            <a:r>
              <a:rPr kumimoji="0" lang="en-US" altLang="en-US" sz="2700" b="0" i="0" u="none" strike="noStrike" kern="0" cap="none" spc="0" normalizeH="0" baseline="0" noProof="0" dirty="0">
                <a:ln>
                  <a:noFill/>
                </a:ln>
                <a:solidFill>
                  <a:srgbClr val="000066"/>
                </a:solidFill>
                <a:effectLst/>
                <a:uLnTx/>
                <a:uFillTx/>
                <a:latin typeface="Calibri"/>
                <a:cs typeface="Calibri"/>
              </a:rPr>
              <a:t>the specimen container</a:t>
            </a:r>
          </a:p>
          <a:p>
            <a:pPr marL="919163" marR="0" lvl="1" indent="-322263" algn="l" defTabSz="1042988" rtl="0" eaLnBrk="1" fontAlgn="base" latinLnBrk="0" hangingPunct="1">
              <a:lnSpc>
                <a:spcPct val="80000"/>
              </a:lnSpc>
              <a:spcBef>
                <a:spcPct val="20000"/>
              </a:spcBef>
              <a:spcAft>
                <a:spcPct val="0"/>
              </a:spcAft>
              <a:buClr>
                <a:srgbClr val="1E7FB8"/>
              </a:buClr>
              <a:buSzTx/>
              <a:buFont typeface="Arial" charset="0"/>
              <a:buChar char="–"/>
              <a:tabLst/>
              <a:defRPr/>
            </a:pPr>
            <a:r>
              <a:rPr kumimoji="0" lang="en-US" altLang="en-US" sz="2700" b="0" i="0" u="none" strike="noStrike" kern="0" cap="none" spc="0" normalizeH="0" baseline="0" noProof="0" dirty="0" smtClean="0">
                <a:ln>
                  <a:noFill/>
                </a:ln>
                <a:solidFill>
                  <a:srgbClr val="000066"/>
                </a:solidFill>
                <a:effectLst/>
                <a:uLnTx/>
                <a:uFillTx/>
                <a:latin typeface="Calibri"/>
                <a:cs typeface="Calibri"/>
              </a:rPr>
              <a:t>specimen collection form</a:t>
            </a:r>
            <a:endParaRPr kumimoji="0" lang="en-US" altLang="en-US" sz="2700" b="0" i="0" u="none" strike="noStrike" kern="0" cap="none" spc="0" normalizeH="0" baseline="0" noProof="0" dirty="0">
              <a:ln>
                <a:noFill/>
              </a:ln>
              <a:solidFill>
                <a:srgbClr val="000066"/>
              </a:solidFill>
              <a:effectLst/>
              <a:uLnTx/>
              <a:uFillTx/>
              <a:latin typeface="Calibri"/>
              <a:cs typeface="Calibri"/>
            </a:endParaRPr>
          </a:p>
          <a:p>
            <a:pPr marL="919163" marR="0" lvl="1" indent="-322263" algn="l" defTabSz="1042988" rtl="0" eaLnBrk="1" fontAlgn="base" latinLnBrk="0" hangingPunct="1">
              <a:lnSpc>
                <a:spcPct val="80000"/>
              </a:lnSpc>
              <a:spcBef>
                <a:spcPct val="20000"/>
              </a:spcBef>
              <a:spcAft>
                <a:spcPct val="0"/>
              </a:spcAft>
              <a:buClr>
                <a:srgbClr val="1E7FB8"/>
              </a:buClr>
              <a:buSzTx/>
              <a:buFont typeface="Arial" charset="0"/>
              <a:buChar char="–"/>
              <a:tabLst/>
              <a:defRPr/>
            </a:pPr>
            <a:r>
              <a:rPr kumimoji="0" lang="en-US" altLang="en-US" sz="2700" b="0" i="0" u="none" strike="noStrike" kern="0" cap="none" spc="0" normalizeH="0" baseline="0" noProof="0" dirty="0">
                <a:ln>
                  <a:noFill/>
                </a:ln>
                <a:solidFill>
                  <a:srgbClr val="000066"/>
                </a:solidFill>
                <a:effectLst/>
                <a:uLnTx/>
                <a:uFillTx/>
                <a:latin typeface="Calibri"/>
                <a:cs typeface="Calibri"/>
              </a:rPr>
              <a:t>the lab log book </a:t>
            </a:r>
          </a:p>
          <a:p>
            <a:pPr marL="461963" marR="0" lvl="0" indent="-322263" algn="l" defTabSz="1042988" rtl="0" eaLnBrk="1" fontAlgn="base" latinLnBrk="0" hangingPunct="1">
              <a:lnSpc>
                <a:spcPct val="80000"/>
              </a:lnSpc>
              <a:spcBef>
                <a:spcPct val="20000"/>
              </a:spcBef>
              <a:spcAft>
                <a:spcPct val="0"/>
              </a:spcAft>
              <a:buClr>
                <a:srgbClr val="1E7FB8"/>
              </a:buClr>
              <a:buSzTx/>
              <a:buFont typeface="Arial" charset="0"/>
              <a:buChar char="–"/>
              <a:tabLst/>
              <a:defRPr/>
            </a:pPr>
            <a:endParaRPr kumimoji="0" lang="en-US" altLang="en-US" sz="2700" b="0" i="0" u="none" strike="noStrike" kern="0" cap="none" spc="0" normalizeH="0" baseline="0" noProof="0" dirty="0">
              <a:ln>
                <a:noFill/>
              </a:ln>
              <a:solidFill>
                <a:srgbClr val="000066"/>
              </a:solidFill>
              <a:effectLst/>
              <a:uLnTx/>
              <a:uFillTx/>
              <a:latin typeface="Calibri"/>
              <a:cs typeface="Calibri"/>
            </a:endParaRPr>
          </a:p>
          <a:p>
            <a:pPr algn="l"/>
            <a:r>
              <a:rPr lang="en-US" altLang="en-US" dirty="0"/>
              <a:t>The log book is where records of all procedures are kept, and should note that a specimen was collected from a particular patient </a:t>
            </a:r>
            <a:r>
              <a:rPr lang="en-US" sz="1200" kern="1200" dirty="0">
                <a:solidFill>
                  <a:schemeClr val="tx1"/>
                </a:solidFill>
                <a:effectLst/>
                <a:latin typeface="+mn-lt"/>
                <a:ea typeface="+mn-ea"/>
                <a:cs typeface="+mn-cs"/>
              </a:rPr>
              <a:t>(or animal/flock/facility)</a:t>
            </a:r>
            <a:r>
              <a:rPr lang="en-US" altLang="en-US" dirty="0"/>
              <a:t>, and the specimen was given a particular code. It may be useful to print additional labels for other documentation your team or the laboratory may require</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29</a:t>
            </a:fld>
            <a:endParaRPr lang="en-GB"/>
          </a:p>
        </p:txBody>
      </p:sp>
    </p:spTree>
    <p:extLst>
      <p:ext uri="{BB962C8B-B14F-4D97-AF65-F5344CB8AC3E}">
        <p14:creationId xmlns:p14="http://schemas.microsoft.com/office/powerpoint/2010/main" val="2523981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51203"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BAABC54B-A03A-4EF4-A257-EFD61D397763}" type="slidenum">
              <a:rPr lang="en-US" altLang="en-US">
                <a:latin typeface="Calibri"/>
              </a:rPr>
              <a:pPr/>
              <a:t>30</a:t>
            </a:fld>
            <a:endParaRPr lang="en-US" altLang="en-US" dirty="0">
              <a:latin typeface="Calibri"/>
            </a:endParaRPr>
          </a:p>
        </p:txBody>
      </p:sp>
      <p:sp>
        <p:nvSpPr>
          <p:cNvPr id="51204" name="Rectangle 2"/>
          <p:cNvSpPr>
            <a:spLocks noGrp="1" noRot="1" noChangeAspect="1" noChangeArrowheads="1" noTextEdit="1"/>
          </p:cNvSpPr>
          <p:nvPr>
            <p:ph type="sldImg"/>
          </p:nvPr>
        </p:nvSpPr>
        <p:spPr>
          <a:xfrm>
            <a:off x="1182688" y="698500"/>
            <a:ext cx="4645025" cy="3484563"/>
          </a:xfrm>
          <a:ln/>
        </p:spPr>
      </p:sp>
      <p:sp>
        <p:nvSpPr>
          <p:cNvPr id="51205" name="Rectangle 3"/>
          <p:cNvSpPr>
            <a:spLocks noGrp="1" noChangeArrowheads="1"/>
          </p:cNvSpPr>
          <p:nvPr>
            <p:ph type="body" idx="1"/>
          </p:nvPr>
        </p:nvSpPr>
        <p:spPr>
          <a:noFill/>
        </p:spPr>
        <p:txBody>
          <a:bodyPr/>
          <a:lstStyle/>
          <a:p>
            <a:pPr algn="l" rtl="0" eaLnBrk="1" hangingPunct="1"/>
            <a:r>
              <a:rPr lang="en-US" altLang="en-US" dirty="0"/>
              <a:t>You will need to use a specimen tracking system to keep track of the specimens at all times. The particular specimen tracking system will vary by country. However, here are some guidelines. It is advisable to maintain a database that contains information about each sample, including the identification or tracking number as we just illustrated on the sample field data collection form, subject information, and when and where a sample was collected. Results from diagnostic testing should also be entered into the database.</a:t>
            </a:r>
          </a:p>
          <a:p>
            <a:pPr algn="l" rtl="0" eaLnBrk="1" hangingPunct="1"/>
            <a:endParaRPr lang="en-US" altLang="en-US" b="1" dirty="0"/>
          </a:p>
          <a:p>
            <a:pPr algn="l" rtl="0" eaLnBrk="1" hangingPunct="1"/>
            <a:r>
              <a:rPr lang="en-US" altLang="en-US" b="1" dirty="0"/>
              <a:t>Facilitator Note: </a:t>
            </a:r>
            <a:r>
              <a:rPr lang="en-US" altLang="en-US" i="1" dirty="0"/>
              <a:t>Please adapt this content to your country.  </a:t>
            </a:r>
          </a:p>
          <a:p>
            <a:pPr algn="l" rtl="0" eaLnBrk="1" hangingPunct="1"/>
            <a:endParaRPr lang="en-US" altLang="en-US" i="1" dirty="0"/>
          </a:p>
        </p:txBody>
      </p:sp>
    </p:spTree>
    <p:extLst>
      <p:ext uri="{BB962C8B-B14F-4D97-AF65-F5344CB8AC3E}">
        <p14:creationId xmlns:p14="http://schemas.microsoft.com/office/powerpoint/2010/main" val="308214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No matter how good of an assay that you</a:t>
            </a:r>
            <a:r>
              <a:rPr lang="en-US" baseline="0" dirty="0"/>
              <a:t> have in terms of sensitivity and specificity you CANNOT overcome the problems of a poorly collected or inappropriate specimen or poor handling of the specimen once it is collected and maintained</a:t>
            </a:r>
            <a:r>
              <a:rPr lang="en-US" baseline="0" dirty="0" smtClean="0"/>
              <a:t>.</a:t>
            </a:r>
          </a:p>
          <a:p>
            <a:pPr marL="171450" indent="-171450" algn="l">
              <a:buFont typeface="Arial" panose="020B0604020202020204" pitchFamily="34" charset="0"/>
              <a:buChar char="•"/>
            </a:pPr>
            <a:endParaRPr lang="en-US" baseline="0" dirty="0" smtClean="0"/>
          </a:p>
          <a:p>
            <a:pPr marL="171450" indent="-171450" algn="l">
              <a:buFont typeface="Arial" panose="020B0604020202020204" pitchFamily="34" charset="0"/>
              <a:buChar char="•"/>
            </a:pPr>
            <a:r>
              <a:rPr lang="en-US" baseline="0" dirty="0" smtClean="0"/>
              <a:t>Training to address the key elements listed is critical</a:t>
            </a:r>
          </a:p>
          <a:p>
            <a:pPr marL="0" indent="0" algn="l">
              <a:buFont typeface="Arial" panose="020B0604020202020204" pitchFamily="34" charset="0"/>
              <a:buNone/>
            </a:pPr>
            <a:endParaRPr lang="en-US" baseline="0" dirty="0"/>
          </a:p>
          <a:p>
            <a:pPr algn="l"/>
            <a:endParaRPr lang="en-US" baseline="0" dirty="0"/>
          </a:p>
          <a:p>
            <a:pPr marL="0" indent="0" algn="l">
              <a:buFont typeface="Arial" panose="020B0604020202020204" pitchFamily="34" charset="0"/>
              <a:buNone/>
            </a:pPr>
            <a:r>
              <a:rPr lang="en-US" baseline="0" dirty="0"/>
              <a:t>Garbage in equals garbage out!!!</a:t>
            </a:r>
          </a:p>
          <a:p>
            <a:pPr marL="0" indent="0" algn="l">
              <a:buFont typeface="Arial" panose="020B0604020202020204" pitchFamily="34" charset="0"/>
              <a:buNone/>
            </a:pPr>
            <a:endParaRPr lang="en-US" baseline="0" dirty="0"/>
          </a:p>
          <a:p>
            <a:pPr marL="0" indent="0" algn="l">
              <a:buFont typeface="Arial" panose="020B0604020202020204" pitchFamily="34" charset="0"/>
              <a:buNone/>
            </a:pPr>
            <a:r>
              <a:rPr lang="en-US" dirty="0"/>
              <a:t>Image purchased from Shutterstock. </a:t>
            </a:r>
            <a:r>
              <a:rPr lang="en-US" sz="1200" b="0" i="0" kern="1200" dirty="0">
                <a:solidFill>
                  <a:schemeClr val="tx1"/>
                </a:solidFill>
                <a:effectLst/>
                <a:latin typeface="+mn-lt"/>
                <a:ea typeface="+mn-ea"/>
                <a:cs typeface="+mn-cs"/>
              </a:rPr>
              <a:t>Stock photo ID: 579791128</a:t>
            </a:r>
            <a:endParaRPr lang="en-US" dirty="0"/>
          </a:p>
        </p:txBody>
      </p:sp>
      <p:sp>
        <p:nvSpPr>
          <p:cNvPr id="4" name="Slide Number Placeholder 3"/>
          <p:cNvSpPr>
            <a:spLocks noGrp="1"/>
          </p:cNvSpPr>
          <p:nvPr>
            <p:ph type="sldNum" sz="quarter" idx="10"/>
          </p:nvPr>
        </p:nvSpPr>
        <p:spPr/>
        <p:txBody>
          <a:bodyPr/>
          <a:lstStyle/>
          <a:p>
            <a:fld id="{A8368177-054C-4AC7-8398-07758F0A4778}" type="slidenum">
              <a:rPr lang="en-US" smtClean="0"/>
              <a:t>4</a:t>
            </a:fld>
            <a:endParaRPr lang="en-US"/>
          </a:p>
        </p:txBody>
      </p:sp>
    </p:spTree>
    <p:extLst>
      <p:ext uri="{BB962C8B-B14F-4D97-AF65-F5344CB8AC3E}">
        <p14:creationId xmlns:p14="http://schemas.microsoft.com/office/powerpoint/2010/main" val="2736227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307936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next going to discuss considerations for handling, storing</a:t>
            </a:r>
            <a:r>
              <a:rPr lang="en-US" baseline="0" dirty="0" smtClean="0"/>
              <a:t> and transporting the specimens that you collect.</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33</a:t>
            </a:fld>
            <a:endParaRPr lang="en-GB"/>
          </a:p>
        </p:txBody>
      </p:sp>
    </p:spTree>
    <p:extLst>
      <p:ext uri="{BB962C8B-B14F-4D97-AF65-F5344CB8AC3E}">
        <p14:creationId xmlns:p14="http://schemas.microsoft.com/office/powerpoint/2010/main" val="3936522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57347"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D82BD153-6009-4A97-BA6B-EAD0DA296385}" type="slidenum">
              <a:rPr lang="en-US" altLang="en-US">
                <a:latin typeface="Calibri"/>
              </a:rPr>
              <a:pPr/>
              <a:t>34</a:t>
            </a:fld>
            <a:endParaRPr lang="en-US" altLang="en-US" dirty="0">
              <a:latin typeface="Calibri"/>
            </a:endParaRPr>
          </a:p>
        </p:txBody>
      </p:sp>
      <p:sp>
        <p:nvSpPr>
          <p:cNvPr id="57348" name="Rectangle 2"/>
          <p:cNvSpPr>
            <a:spLocks noGrp="1" noRot="1" noChangeAspect="1" noChangeArrowheads="1" noTextEdit="1"/>
          </p:cNvSpPr>
          <p:nvPr>
            <p:ph type="sldImg"/>
          </p:nvPr>
        </p:nvSpPr>
        <p:spPr>
          <a:xfrm>
            <a:off x="1182688" y="698500"/>
            <a:ext cx="4645025" cy="3484563"/>
          </a:xfrm>
          <a:ln/>
        </p:spPr>
      </p:sp>
      <p:sp>
        <p:nvSpPr>
          <p:cNvPr id="57349" name="Rectangle 3"/>
          <p:cNvSpPr>
            <a:spLocks noGrp="1" noChangeArrowheads="1"/>
          </p:cNvSpPr>
          <p:nvPr>
            <p:ph type="body" idx="1"/>
          </p:nvPr>
        </p:nvSpPr>
        <p:spPr>
          <a:noFill/>
        </p:spPr>
        <p:txBody>
          <a:bodyPr/>
          <a:lstStyle/>
          <a:p>
            <a:pPr algn="l" rtl="0" eaLnBrk="1" hangingPunct="1"/>
            <a:r>
              <a:rPr lang="en-US" altLang="en-US" dirty="0"/>
              <a:t>Although you should send specimens in Viral Transport Medium (VTM) to the laboratory as soon as possible, it is important to properly store them before you send them to a laboratory.  If you will be transporting specimens within 48 hours, you can store them at 4 °C both before </a:t>
            </a:r>
            <a:r>
              <a:rPr lang="en-US" altLang="en-US" i="1" dirty="0"/>
              <a:t>and</a:t>
            </a:r>
            <a:r>
              <a:rPr lang="en-US" altLang="en-US" dirty="0"/>
              <a:t> during transportation. If you will not be able to transport the specimens to the laboratory within 2 days, you need to store them at -70 °C. If this can’t be done, keep the specimens on ice or in the refrigerator as long as necessary. DO NOT put specimens in a standard freezer, as this will damage them.</a:t>
            </a:r>
          </a:p>
          <a:p>
            <a:pPr algn="l" rtl="0" eaLnBrk="1" hangingPunct="1"/>
            <a:r>
              <a:rPr lang="en-US" altLang="en-US" dirty="0"/>
              <a:t>It is also very important to avoid freeze-thaw cycles. Do not freeze samples if they will thaw and be frozen again, as this will destroy the virus. It is better to keep a sample on ice even for a week, than to allow the sample to freeze and thaw multiple times.</a:t>
            </a:r>
          </a:p>
        </p:txBody>
      </p:sp>
    </p:spTree>
    <p:extLst>
      <p:ext uri="{BB962C8B-B14F-4D97-AF65-F5344CB8AC3E}">
        <p14:creationId xmlns:p14="http://schemas.microsoft.com/office/powerpoint/2010/main" val="120925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2274255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36</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r>
              <a:rPr lang="en-US" altLang="en-US" dirty="0">
                <a:latin typeface="Calibri"/>
              </a:rPr>
              <a:t>Module 5: Laboratory Diagnosis, Specimen Collection, and Biosafety Issues</a:t>
            </a:r>
          </a:p>
        </p:txBody>
      </p:sp>
      <p:sp>
        <p:nvSpPr>
          <p:cNvPr id="63491" name="Rectangle 7"/>
          <p:cNvSpPr>
            <a:spLocks noGrp="1" noChangeArrowheads="1"/>
          </p:cNvSpPr>
          <p:nvPr>
            <p:ph type="sldNum" sz="quarter" idx="5"/>
          </p:nvPr>
        </p:nvSpPr>
        <p:spPr>
          <a:noFill/>
        </p:spPr>
        <p:txBody>
          <a:bodyPr/>
          <a:lstStyle>
            <a:lvl1pPr defTabSz="931863">
              <a:defRPr>
                <a:solidFill>
                  <a:schemeClr val="tx1"/>
                </a:solidFill>
                <a:latin typeface="Arial" pitchFamily="34" charset="0"/>
              </a:defRPr>
            </a:lvl1pPr>
            <a:lvl2pPr marL="742950" indent="-285750" defTabSz="931863">
              <a:defRPr>
                <a:solidFill>
                  <a:schemeClr val="tx1"/>
                </a:solidFill>
                <a:latin typeface="Arial" pitchFamily="34" charset="0"/>
              </a:defRPr>
            </a:lvl2pPr>
            <a:lvl3pPr marL="1143000" indent="-228600" defTabSz="931863">
              <a:defRPr>
                <a:solidFill>
                  <a:schemeClr val="tx1"/>
                </a:solidFill>
                <a:latin typeface="Arial" pitchFamily="34" charset="0"/>
              </a:defRPr>
            </a:lvl3pPr>
            <a:lvl4pPr marL="1600200" indent="-228600" defTabSz="931863">
              <a:defRPr>
                <a:solidFill>
                  <a:schemeClr val="tx1"/>
                </a:solidFill>
                <a:latin typeface="Arial" pitchFamily="34" charset="0"/>
              </a:defRPr>
            </a:lvl4pPr>
            <a:lvl5pPr marL="2057400" indent="-228600" defTabSz="931863">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fld id="{301CCFC2-3119-427F-98B9-87433C32084E}" type="slidenum">
              <a:rPr lang="en-US" altLang="en-US">
                <a:latin typeface="Calibri"/>
              </a:rPr>
              <a:pPr/>
              <a:t>37</a:t>
            </a:fld>
            <a:endParaRPr lang="en-US" altLang="en-US" dirty="0">
              <a:latin typeface="Calibri"/>
            </a:endParaRPr>
          </a:p>
        </p:txBody>
      </p:sp>
      <p:sp>
        <p:nvSpPr>
          <p:cNvPr id="63492" name="Rectangle 2"/>
          <p:cNvSpPr>
            <a:spLocks noGrp="1" noRot="1" noChangeAspect="1" noChangeArrowheads="1" noTextEdit="1"/>
          </p:cNvSpPr>
          <p:nvPr>
            <p:ph type="sldImg"/>
          </p:nvPr>
        </p:nvSpPr>
        <p:spPr>
          <a:xfrm>
            <a:off x="1182688" y="698500"/>
            <a:ext cx="4645025" cy="3484563"/>
          </a:xfrm>
          <a:ln/>
        </p:spPr>
      </p:sp>
      <p:sp>
        <p:nvSpPr>
          <p:cNvPr id="63493" name="Rectangle 3"/>
          <p:cNvSpPr>
            <a:spLocks noGrp="1" noChangeArrowheads="1"/>
          </p:cNvSpPr>
          <p:nvPr>
            <p:ph type="body" idx="1"/>
          </p:nvPr>
        </p:nvSpPr>
        <p:spPr>
          <a:noFill/>
        </p:spPr>
        <p:txBody>
          <a:bodyPr/>
          <a:lstStyle/>
          <a:p>
            <a:pPr algn="l" rtl="0" eaLnBrk="1" hangingPunct="1"/>
            <a:r>
              <a:rPr lang="en-US" altLang="en-US" dirty="0"/>
              <a:t>When you send any specimens from suspected or probable cases of novel influenza from the field to a laboratory, follow the WHO guidance</a:t>
            </a:r>
            <a:r>
              <a:rPr lang="en-US" altLang="en-US" baseline="0" dirty="0"/>
              <a:t> on regulations for the transport of infectious substances</a:t>
            </a:r>
            <a:r>
              <a:rPr lang="en-US" altLang="en-US" dirty="0"/>
              <a:t>. Link is provided</a:t>
            </a:r>
            <a:r>
              <a:rPr lang="en-US" altLang="en-US" baseline="0" dirty="0"/>
              <a:t> on the slide.</a:t>
            </a:r>
            <a:endParaRPr lang="en-US" altLang="en-US" dirty="0"/>
          </a:p>
          <a:p>
            <a:pPr algn="l" rtl="0" eaLnBrk="1" hangingPunct="1"/>
            <a:r>
              <a:rPr lang="en-US" altLang="en-US" dirty="0"/>
              <a:t>In addition, you may need to follow national regulations for in-country transport, if exists. If not, follow the international regulations</a:t>
            </a:r>
            <a:r>
              <a:rPr lang="en-US" altLang="en-US" baseline="0" dirty="0"/>
              <a:t> summarized in the WHO guidance.</a:t>
            </a:r>
          </a:p>
          <a:p>
            <a:pPr algn="l" rtl="0" eaLnBrk="1" hangingPunct="1"/>
            <a:endParaRPr lang="en-US" altLang="en-US" dirty="0"/>
          </a:p>
          <a:p>
            <a:pPr algn="l" rtl="0" eaLnBrk="1" hangingPunct="1"/>
            <a:r>
              <a:rPr lang="en-US" altLang="en-US" dirty="0"/>
              <a:t>Be sure to coordinate the shipment with the laboratory. Arrangements should be made so that the laboratory is prepared to receive the specimens when they arrive. </a:t>
            </a:r>
          </a:p>
          <a:p>
            <a:pPr algn="l" rtl="0" eaLnBrk="1" hangingPunct="1"/>
            <a:endParaRPr lang="en-US" altLang="en-US" b="1" dirty="0"/>
          </a:p>
          <a:p>
            <a:pPr algn="l" rtl="0" eaLnBrk="1" hangingPunct="1"/>
            <a:endParaRPr lang="en-US" altLang="en-US" i="1" dirty="0"/>
          </a:p>
        </p:txBody>
      </p:sp>
    </p:spTree>
    <p:extLst>
      <p:ext uri="{BB962C8B-B14F-4D97-AF65-F5344CB8AC3E}">
        <p14:creationId xmlns:p14="http://schemas.microsoft.com/office/powerpoint/2010/main" val="1671469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Here we will provide a high level comparison</a:t>
            </a:r>
            <a:r>
              <a:rPr lang="en-US" baseline="0" dirty="0"/>
              <a:t> of Category A and Category B</a:t>
            </a:r>
          </a:p>
          <a:p>
            <a:pPr marL="390525" marR="0" lvl="0" indent="-390525" algn="l" defTabSz="1042988" rtl="0" eaLnBrk="1" fontAlgn="base" latinLnBrk="0" hangingPunct="1">
              <a:lnSpc>
                <a:spcPct val="100000"/>
              </a:lnSpc>
              <a:spcBef>
                <a:spcPct val="80000"/>
              </a:spcBef>
              <a:spcAft>
                <a:spcPct val="0"/>
              </a:spcAft>
              <a:buClr>
                <a:srgbClr val="1E7FB8"/>
              </a:buClr>
              <a:buSzTx/>
              <a:buFont typeface="Wingdings" pitchFamily="2" charset="2"/>
              <a:buChar char="l"/>
              <a:tabLst/>
              <a:defRPr/>
            </a:pPr>
            <a:endParaRPr kumimoji="0" lang="en-US" altLang="en-US" sz="3200" b="0" i="0" u="none" strike="noStrike" kern="0" cap="none" spc="0" normalizeH="0" baseline="0" noProof="0" dirty="0">
              <a:ln>
                <a:noFill/>
              </a:ln>
              <a:solidFill>
                <a:srgbClr val="000066"/>
              </a:solidFill>
              <a:effectLst/>
              <a:uLnTx/>
              <a:uFillTx/>
              <a:latin typeface="Calibri"/>
              <a:ea typeface="+mn-ea"/>
              <a:cs typeface="Calibri"/>
            </a:endParaRPr>
          </a:p>
          <a:p>
            <a:pPr marL="390525" marR="0" lvl="0" indent="-390525" algn="l" defTabSz="1042988" rtl="0" eaLnBrk="1" fontAlgn="base" latinLnBrk="0" hangingPunct="1">
              <a:lnSpc>
                <a:spcPct val="100000"/>
              </a:lnSpc>
              <a:spcBef>
                <a:spcPct val="80000"/>
              </a:spcBef>
              <a:spcAft>
                <a:spcPct val="0"/>
              </a:spcAft>
              <a:buClr>
                <a:srgbClr val="1E7FB8"/>
              </a:buClr>
              <a:buSzTx/>
              <a:buFont typeface="Wingdings" pitchFamily="2" charset="2"/>
              <a:buChar char="l"/>
              <a:tabLst/>
              <a:defRPr/>
            </a:pPr>
            <a:r>
              <a:rPr kumimoji="0" lang="en-US" altLang="en-US" sz="3200" b="0" i="0" u="none" strike="noStrike" kern="0" cap="none" spc="0" normalizeH="0" baseline="0" noProof="0" dirty="0">
                <a:ln>
                  <a:noFill/>
                </a:ln>
                <a:solidFill>
                  <a:srgbClr val="000066"/>
                </a:solidFill>
                <a:effectLst/>
                <a:uLnTx/>
                <a:uFillTx/>
                <a:latin typeface="Calibri"/>
                <a:ea typeface="+mn-ea"/>
                <a:cs typeface="Calibri"/>
              </a:rPr>
              <a:t>DG Shippers – required to be trained on the class (Infectious Substances – Class 6.2)</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2700" b="0" i="0" u="none" strike="noStrike" kern="0" cap="none" spc="0" normalizeH="0" baseline="0" noProof="0" dirty="0">
                <a:ln>
                  <a:noFill/>
                </a:ln>
                <a:solidFill>
                  <a:srgbClr val="000066"/>
                </a:solidFill>
                <a:effectLst/>
                <a:uLnTx/>
                <a:uFillTx/>
                <a:latin typeface="Calibri"/>
                <a:cs typeface="Calibri"/>
              </a:rPr>
              <a:t>Competency testing is required</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3000" b="0" i="0" u="none" strike="noStrike" kern="0" cap="none" spc="0" normalizeH="0" baseline="0" noProof="0" dirty="0">
                <a:ln>
                  <a:noFill/>
                </a:ln>
                <a:solidFill>
                  <a:srgbClr val="000066"/>
                </a:solidFill>
                <a:effectLst/>
                <a:uLnTx/>
                <a:uFillTx/>
                <a:latin typeface="Calibri"/>
                <a:cs typeface="Calibri"/>
              </a:rPr>
              <a:t>Repeat training every two years (regulation revision cycle)</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3000" b="0" i="0" u="none" strike="noStrike" kern="0" cap="none" spc="0" normalizeH="0" baseline="0" noProof="0" dirty="0">
                <a:ln>
                  <a:noFill/>
                </a:ln>
                <a:solidFill>
                  <a:srgbClr val="000066"/>
                </a:solidFill>
                <a:effectLst/>
                <a:uLnTx/>
                <a:uFillTx/>
                <a:latin typeface="Calibri"/>
                <a:cs typeface="Calibri"/>
              </a:rPr>
              <a:t>Records of training must be kept</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endParaRPr kumimoji="0" lang="en-US" altLang="en-US" sz="3000" b="0" i="0" u="none" strike="noStrike" kern="0" cap="none" spc="0" normalizeH="0" baseline="0" noProof="0" dirty="0">
              <a:ln>
                <a:noFill/>
              </a:ln>
              <a:solidFill>
                <a:srgbClr val="000066"/>
              </a:solidFill>
              <a:effectLst/>
              <a:uLnTx/>
              <a:uFillTx/>
              <a:latin typeface="Calibri"/>
              <a:cs typeface="Calibri"/>
            </a:endParaRPr>
          </a:p>
          <a:p>
            <a:pPr marL="391146" marR="0" lvl="1" indent="-391146" algn="l" defTabSz="1042988" rtl="0" eaLnBrk="1" fontAlgn="base" latinLnBrk="0" hangingPunct="1">
              <a:lnSpc>
                <a:spcPct val="100000"/>
              </a:lnSpc>
              <a:spcBef>
                <a:spcPct val="20000"/>
              </a:spcBef>
              <a:spcAft>
                <a:spcPct val="0"/>
              </a:spcAft>
              <a:buClr>
                <a:srgbClr val="1E7FB8"/>
              </a:buClr>
              <a:buSzPct val="140000"/>
              <a:buFontTx/>
              <a:buChar char="•"/>
              <a:tabLst/>
              <a:defRPr/>
            </a:pPr>
            <a:r>
              <a:rPr kumimoji="0" lang="en-US" altLang="en-US" sz="2400" b="0" i="0" u="none" strike="noStrike" kern="0" cap="none" spc="0" normalizeH="0" baseline="0" noProof="0" dirty="0">
                <a:ln>
                  <a:noFill/>
                </a:ln>
                <a:solidFill>
                  <a:srgbClr val="000066"/>
                </a:solidFill>
                <a:effectLst/>
                <a:uLnTx/>
                <a:uFillTx/>
                <a:latin typeface="Calibri"/>
                <a:ea typeface="+mn-ea"/>
                <a:cs typeface="Calibri"/>
              </a:rPr>
              <a:t>Source of training: determined by national authorities of transport</a:t>
            </a:r>
          </a:p>
          <a:p>
            <a:pPr marL="391146" marR="0" lvl="1" indent="-391146" algn="l" defTabSz="1042988" rtl="0" eaLnBrk="1" fontAlgn="base" latinLnBrk="0" hangingPunct="1">
              <a:lnSpc>
                <a:spcPct val="100000"/>
              </a:lnSpc>
              <a:spcBef>
                <a:spcPct val="20000"/>
              </a:spcBef>
              <a:spcAft>
                <a:spcPct val="0"/>
              </a:spcAft>
              <a:buClr>
                <a:srgbClr val="1E7FB8"/>
              </a:buClr>
              <a:buSzPct val="140000"/>
              <a:buFontTx/>
              <a:buChar char="•"/>
              <a:tabLst/>
              <a:defRPr/>
            </a:pPr>
            <a:r>
              <a:rPr kumimoji="0" lang="en-US" altLang="en-US" sz="2400" b="0" i="0" u="none" strike="noStrike" kern="0" cap="none" spc="0" normalizeH="0" baseline="0" noProof="0" dirty="0">
                <a:ln>
                  <a:noFill/>
                </a:ln>
                <a:solidFill>
                  <a:srgbClr val="000066"/>
                </a:solidFill>
                <a:effectLst/>
                <a:uLnTx/>
                <a:uFillTx/>
                <a:latin typeface="Calibri"/>
                <a:ea typeface="+mn-ea"/>
                <a:cs typeface="Calibri"/>
              </a:rPr>
              <a:t>Providers: IATA, ICAO and WHO ISST courses</a:t>
            </a:r>
          </a:p>
          <a:p>
            <a:pPr algn="l"/>
            <a:endParaRPr lang="en-US" dirty="0"/>
          </a:p>
          <a:p>
            <a:pPr algn="l"/>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39</a:t>
            </a:fld>
            <a:endParaRPr lang="en-GB"/>
          </a:p>
        </p:txBody>
      </p:sp>
    </p:spTree>
    <p:extLst>
      <p:ext uri="{BB962C8B-B14F-4D97-AF65-F5344CB8AC3E}">
        <p14:creationId xmlns:p14="http://schemas.microsoft.com/office/powerpoint/2010/main" val="796583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Here we will provide a high level comparison</a:t>
            </a:r>
            <a:r>
              <a:rPr lang="en-US" baseline="0" dirty="0"/>
              <a:t> of Category A and Category B</a:t>
            </a:r>
          </a:p>
          <a:p>
            <a:pPr marL="390525" marR="0" lvl="0" indent="-390525" algn="l" defTabSz="1042988" rtl="0" eaLnBrk="1" fontAlgn="base" latinLnBrk="0" hangingPunct="1">
              <a:lnSpc>
                <a:spcPct val="100000"/>
              </a:lnSpc>
              <a:spcBef>
                <a:spcPct val="80000"/>
              </a:spcBef>
              <a:spcAft>
                <a:spcPct val="0"/>
              </a:spcAft>
              <a:buClr>
                <a:srgbClr val="1E7FB8"/>
              </a:buClr>
              <a:buSzTx/>
              <a:buFont typeface="Wingdings" pitchFamily="2" charset="2"/>
              <a:buChar char="l"/>
              <a:tabLst/>
              <a:defRPr/>
            </a:pPr>
            <a:endParaRPr kumimoji="0" lang="en-US" altLang="en-US" sz="3200" b="0" i="0" u="none" strike="noStrike" kern="0" cap="none" spc="0" normalizeH="0" baseline="0" noProof="0" dirty="0">
              <a:ln>
                <a:noFill/>
              </a:ln>
              <a:solidFill>
                <a:srgbClr val="000066"/>
              </a:solidFill>
              <a:effectLst/>
              <a:uLnTx/>
              <a:uFillTx/>
              <a:latin typeface="Calibri"/>
              <a:ea typeface="+mn-ea"/>
              <a:cs typeface="Calibri"/>
            </a:endParaRPr>
          </a:p>
          <a:p>
            <a:pPr marL="390525" marR="0" lvl="0" indent="-390525" algn="l" defTabSz="1042988" rtl="0" eaLnBrk="1" fontAlgn="base" latinLnBrk="0" hangingPunct="1">
              <a:lnSpc>
                <a:spcPct val="100000"/>
              </a:lnSpc>
              <a:spcBef>
                <a:spcPct val="80000"/>
              </a:spcBef>
              <a:spcAft>
                <a:spcPct val="0"/>
              </a:spcAft>
              <a:buClr>
                <a:srgbClr val="1E7FB8"/>
              </a:buClr>
              <a:buSzTx/>
              <a:buFont typeface="Wingdings" pitchFamily="2" charset="2"/>
              <a:buChar char="l"/>
              <a:tabLst/>
              <a:defRPr/>
            </a:pPr>
            <a:r>
              <a:rPr kumimoji="0" lang="en-US" altLang="en-US" sz="3200" b="0" i="0" u="none" strike="noStrike" kern="0" cap="none" spc="0" normalizeH="0" baseline="0" noProof="0" dirty="0">
                <a:ln>
                  <a:noFill/>
                </a:ln>
                <a:solidFill>
                  <a:srgbClr val="000066"/>
                </a:solidFill>
                <a:effectLst/>
                <a:uLnTx/>
                <a:uFillTx/>
                <a:latin typeface="Calibri"/>
                <a:ea typeface="+mn-ea"/>
                <a:cs typeface="Calibri"/>
              </a:rPr>
              <a:t>DG Shippers – required to be trained on the class (Infectious Substances – Class 6.2)</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2700" b="0" i="0" u="none" strike="noStrike" kern="0" cap="none" spc="0" normalizeH="0" baseline="0" noProof="0" dirty="0">
                <a:ln>
                  <a:noFill/>
                </a:ln>
                <a:solidFill>
                  <a:srgbClr val="000066"/>
                </a:solidFill>
                <a:effectLst/>
                <a:uLnTx/>
                <a:uFillTx/>
                <a:latin typeface="Calibri"/>
                <a:cs typeface="Calibri"/>
              </a:rPr>
              <a:t>Competency testing is required</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3000" b="0" i="0" u="none" strike="noStrike" kern="0" cap="none" spc="0" normalizeH="0" baseline="0" noProof="0" dirty="0">
                <a:ln>
                  <a:noFill/>
                </a:ln>
                <a:solidFill>
                  <a:srgbClr val="000066"/>
                </a:solidFill>
                <a:effectLst/>
                <a:uLnTx/>
                <a:uFillTx/>
                <a:latin typeface="Calibri"/>
                <a:cs typeface="Calibri"/>
              </a:rPr>
              <a:t>Repeat training every two years (regulation revision cycle)</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r>
              <a:rPr kumimoji="0" lang="en-US" altLang="en-US" sz="3000" b="0" i="0" u="none" strike="noStrike" kern="0" cap="none" spc="0" normalizeH="0" baseline="0" noProof="0" dirty="0">
                <a:ln>
                  <a:noFill/>
                </a:ln>
                <a:solidFill>
                  <a:srgbClr val="000066"/>
                </a:solidFill>
                <a:effectLst/>
                <a:uLnTx/>
                <a:uFillTx/>
                <a:latin typeface="Calibri"/>
                <a:cs typeface="Calibri"/>
              </a:rPr>
              <a:t>Records of training must be kept</a:t>
            </a:r>
          </a:p>
          <a:p>
            <a:pPr marL="919163" marR="0" lvl="1" indent="-322263" algn="l" defTabSz="1042988" rtl="0" eaLnBrk="1" fontAlgn="base" latinLnBrk="0" hangingPunct="1">
              <a:lnSpc>
                <a:spcPct val="100000"/>
              </a:lnSpc>
              <a:spcBef>
                <a:spcPct val="20000"/>
              </a:spcBef>
              <a:spcAft>
                <a:spcPct val="0"/>
              </a:spcAft>
              <a:buClr>
                <a:srgbClr val="1E7FB8"/>
              </a:buClr>
              <a:buSzTx/>
              <a:buFont typeface="Arial" charset="0"/>
              <a:buChar char="–"/>
              <a:tabLst/>
              <a:defRPr/>
            </a:pPr>
            <a:endParaRPr kumimoji="0" lang="en-US" altLang="en-US" sz="3000" b="0" i="0" u="none" strike="noStrike" kern="0" cap="none" spc="0" normalizeH="0" baseline="0" noProof="0" dirty="0">
              <a:ln>
                <a:noFill/>
              </a:ln>
              <a:solidFill>
                <a:srgbClr val="000066"/>
              </a:solidFill>
              <a:effectLst/>
              <a:uLnTx/>
              <a:uFillTx/>
              <a:latin typeface="Calibri"/>
              <a:cs typeface="Calibri"/>
            </a:endParaRPr>
          </a:p>
          <a:p>
            <a:pPr marL="391146" marR="0" lvl="1" indent="-391146" algn="l" defTabSz="1042988" rtl="0" eaLnBrk="1" fontAlgn="base" latinLnBrk="0" hangingPunct="1">
              <a:lnSpc>
                <a:spcPct val="100000"/>
              </a:lnSpc>
              <a:spcBef>
                <a:spcPct val="20000"/>
              </a:spcBef>
              <a:spcAft>
                <a:spcPct val="0"/>
              </a:spcAft>
              <a:buClr>
                <a:srgbClr val="1E7FB8"/>
              </a:buClr>
              <a:buSzPct val="140000"/>
              <a:buFontTx/>
              <a:buChar char="•"/>
              <a:tabLst/>
              <a:defRPr/>
            </a:pPr>
            <a:r>
              <a:rPr kumimoji="0" lang="en-US" altLang="en-US" sz="2400" b="0" i="0" u="none" strike="noStrike" kern="0" cap="none" spc="0" normalizeH="0" baseline="0" noProof="0" dirty="0">
                <a:ln>
                  <a:noFill/>
                </a:ln>
                <a:solidFill>
                  <a:srgbClr val="000066"/>
                </a:solidFill>
                <a:effectLst/>
                <a:uLnTx/>
                <a:uFillTx/>
                <a:latin typeface="Calibri"/>
                <a:ea typeface="+mn-ea"/>
                <a:cs typeface="Calibri"/>
              </a:rPr>
              <a:t>Source of training: determined by national authorities of transport</a:t>
            </a:r>
          </a:p>
          <a:p>
            <a:pPr marL="391146" marR="0" lvl="1" indent="-391146" algn="l" defTabSz="1042988" rtl="0" eaLnBrk="1" fontAlgn="base" latinLnBrk="0" hangingPunct="1">
              <a:lnSpc>
                <a:spcPct val="100000"/>
              </a:lnSpc>
              <a:spcBef>
                <a:spcPct val="20000"/>
              </a:spcBef>
              <a:spcAft>
                <a:spcPct val="0"/>
              </a:spcAft>
              <a:buClr>
                <a:srgbClr val="1E7FB8"/>
              </a:buClr>
              <a:buSzPct val="140000"/>
              <a:buFontTx/>
              <a:buChar char="•"/>
              <a:tabLst/>
              <a:defRPr/>
            </a:pPr>
            <a:r>
              <a:rPr kumimoji="0" lang="en-US" altLang="en-US" sz="2400" b="0" i="0" u="none" strike="noStrike" kern="0" cap="none" spc="0" normalizeH="0" baseline="0" noProof="0" dirty="0">
                <a:ln>
                  <a:noFill/>
                </a:ln>
                <a:solidFill>
                  <a:srgbClr val="000066"/>
                </a:solidFill>
                <a:effectLst/>
                <a:uLnTx/>
                <a:uFillTx/>
                <a:latin typeface="Calibri"/>
                <a:ea typeface="+mn-ea"/>
                <a:cs typeface="Calibri"/>
              </a:rPr>
              <a:t>Providers: IATA, ICAO and WHO ISST courses</a:t>
            </a:r>
          </a:p>
          <a:p>
            <a:pPr algn="l"/>
            <a:endParaRPr lang="en-US" dirty="0"/>
          </a:p>
          <a:p>
            <a:pPr algn="l"/>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40</a:t>
            </a:fld>
            <a:endParaRPr lang="en-GB"/>
          </a:p>
        </p:txBody>
      </p:sp>
    </p:spTree>
    <p:extLst>
      <p:ext uri="{BB962C8B-B14F-4D97-AF65-F5344CB8AC3E}">
        <p14:creationId xmlns:p14="http://schemas.microsoft.com/office/powerpoint/2010/main" val="2204801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Who regulates the transport of dangerous goods? </a:t>
            </a:r>
          </a:p>
          <a:p>
            <a:pPr algn="l" rtl="0"/>
            <a:r>
              <a:rPr lang="en-GB" dirty="0"/>
              <a:t>How</a:t>
            </a:r>
            <a:r>
              <a:rPr lang="en-GB" baseline="0" dirty="0"/>
              <a:t> often these regulations are revised?</a:t>
            </a:r>
          </a:p>
          <a:p>
            <a:pPr algn="l" rtl="0"/>
            <a:r>
              <a:rPr lang="en-GB" baseline="0" dirty="0"/>
              <a:t>Every two years. Current version is 19</a:t>
            </a:r>
            <a:r>
              <a:rPr lang="en-GB" baseline="30000" dirty="0"/>
              <a:t>th</a:t>
            </a:r>
            <a:r>
              <a:rPr lang="en-GB" baseline="0" dirty="0"/>
              <a:t>. </a:t>
            </a:r>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41</a:t>
            </a:fld>
            <a:endParaRPr lang="en-GB"/>
          </a:p>
        </p:txBody>
      </p:sp>
    </p:spTree>
    <p:extLst>
      <p:ext uri="{BB962C8B-B14F-4D97-AF65-F5344CB8AC3E}">
        <p14:creationId xmlns:p14="http://schemas.microsoft.com/office/powerpoint/2010/main" val="140370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A </a:t>
            </a:r>
            <a:r>
              <a:rPr lang="en-GB" dirty="0"/>
              <a:t>factor</a:t>
            </a:r>
            <a:r>
              <a:rPr lang="en-GB" baseline="0" dirty="0"/>
              <a:t> to </a:t>
            </a:r>
            <a:r>
              <a:rPr lang="en-GB" baseline="0" dirty="0" smtClean="0"/>
              <a:t>consider for </a:t>
            </a:r>
            <a:r>
              <a:rPr lang="en-GB" baseline="0" dirty="0"/>
              <a:t>collecting the specimen is when to collect, e.g. at which stage of the illness. </a:t>
            </a:r>
            <a:endParaRPr lang="en-GB" dirty="0"/>
          </a:p>
          <a:p>
            <a:pPr marL="0" marR="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baseline="0" dirty="0"/>
          </a:p>
          <a:p>
            <a:pPr marL="0" marR="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a:t>For influenza virus diagnosis using virus isolation, PCR and antigen testing, it is best to collect respiratory specimens </a:t>
            </a:r>
            <a:r>
              <a:rPr lang="en-GB" baseline="0" dirty="0" smtClean="0"/>
              <a:t>as </a:t>
            </a:r>
            <a:r>
              <a:rPr lang="en-GB" baseline="0" dirty="0"/>
              <a:t>soon as </a:t>
            </a:r>
            <a:r>
              <a:rPr lang="en-GB" baseline="0" dirty="0" smtClean="0"/>
              <a:t>possible; </a:t>
            </a:r>
            <a:r>
              <a:rPr lang="en-GB" baseline="0" dirty="0"/>
              <a:t>within 3 days of onset of clinical </a:t>
            </a:r>
            <a:r>
              <a:rPr lang="en-GB" baseline="0" dirty="0" smtClean="0"/>
              <a:t>symptoms is optimal</a:t>
            </a:r>
            <a:endParaRPr lang="en-GB" baseline="0" dirty="0"/>
          </a:p>
          <a:p>
            <a:pPr marL="0" marR="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baseline="0" dirty="0"/>
          </a:p>
          <a:p>
            <a:pPr marL="0" marR="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a:t>For serology studies, to understand the burden of infection, collect acute phase serum &lt;7 days of onset and a convalescent phase serum (2-4 weeks after)</a:t>
            </a:r>
          </a:p>
          <a:p>
            <a:pPr marL="0" marR="0" indent="0" algn="l" defTabSz="914400" rtl="1"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a:p>
          <a:p>
            <a:pPr algn="l"/>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5</a:t>
            </a:fld>
            <a:endParaRPr lang="en-GB"/>
          </a:p>
        </p:txBody>
      </p:sp>
    </p:spTree>
    <p:extLst>
      <p:ext uri="{BB962C8B-B14F-4D97-AF65-F5344CB8AC3E}">
        <p14:creationId xmlns:p14="http://schemas.microsoft.com/office/powerpoint/2010/main" val="231471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42</a:t>
            </a:fld>
            <a:endParaRPr lang="en-GB"/>
          </a:p>
        </p:txBody>
      </p:sp>
    </p:spTree>
    <p:extLst>
      <p:ext uri="{BB962C8B-B14F-4D97-AF65-F5344CB8AC3E}">
        <p14:creationId xmlns:p14="http://schemas.microsoft.com/office/powerpoint/2010/main" val="604159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43</a:t>
            </a:fld>
            <a:endParaRPr lang="en-US"/>
          </a:p>
        </p:txBody>
      </p:sp>
    </p:spTree>
    <p:extLst>
      <p:ext uri="{BB962C8B-B14F-4D97-AF65-F5344CB8AC3E}">
        <p14:creationId xmlns:p14="http://schemas.microsoft.com/office/powerpoint/2010/main" val="3720513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Sharing representative influenza viruses from the national influenza surveillance with WHO</a:t>
            </a:r>
            <a:r>
              <a:rPr lang="en-GB" baseline="0" dirty="0"/>
              <a:t> CCs is crucial for updating the vaccine every year.</a:t>
            </a:r>
          </a:p>
          <a:p>
            <a:pPr algn="l" rtl="0"/>
            <a:r>
              <a:rPr lang="en-GB" baseline="0" dirty="0"/>
              <a:t>Vaccine consultation meetings for the northern and southern hemispheres capture any antigenic drifts and propose new strains for the coming season.</a:t>
            </a:r>
          </a:p>
          <a:p>
            <a:pPr algn="l" rtl="0"/>
            <a:r>
              <a:rPr lang="en-GB" baseline="0" dirty="0"/>
              <a:t>NICs need  to share viruses on regular and timely basis for that purpose.</a:t>
            </a:r>
          </a:p>
          <a:p>
            <a:pPr algn="l" rtl="0"/>
            <a:endParaRPr lang="en-GB" baseline="0" dirty="0"/>
          </a:p>
          <a:p>
            <a:pPr algn="l" rtl="0"/>
            <a:r>
              <a:rPr lang="en-GB" baseline="0" dirty="0"/>
              <a:t>Image purchased from Shutterstock. </a:t>
            </a:r>
            <a:r>
              <a:rPr lang="en-US" sz="1200" b="0" i="0" kern="1200" dirty="0">
                <a:solidFill>
                  <a:schemeClr val="tx1"/>
                </a:solidFill>
                <a:effectLst/>
                <a:latin typeface="+mn-lt"/>
                <a:ea typeface="+mn-ea"/>
                <a:cs typeface="+mn-cs"/>
              </a:rPr>
              <a:t>Stock photo ID: 526465792</a:t>
            </a:r>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44</a:t>
            </a:fld>
            <a:endParaRPr lang="en-GB"/>
          </a:p>
        </p:txBody>
      </p:sp>
    </p:spTree>
    <p:extLst>
      <p:ext uri="{BB962C8B-B14F-4D97-AF65-F5344CB8AC3E}">
        <p14:creationId xmlns:p14="http://schemas.microsoft.com/office/powerpoint/2010/main" val="983183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43290">
              <a:spcBef>
                <a:spcPct val="40000"/>
              </a:spcBef>
              <a:defRPr sz="1000">
                <a:solidFill>
                  <a:schemeClr val="tx1"/>
                </a:solidFill>
                <a:latin typeface="Arial" charset="0"/>
              </a:defRPr>
            </a:lvl1pPr>
            <a:lvl2pPr marL="726085" indent="-279263" defTabSz="943290">
              <a:spcBef>
                <a:spcPct val="40000"/>
              </a:spcBef>
              <a:buChar char="•"/>
              <a:defRPr sz="1000">
                <a:solidFill>
                  <a:schemeClr val="tx1"/>
                </a:solidFill>
                <a:latin typeface="Arial" charset="0"/>
              </a:defRPr>
            </a:lvl2pPr>
            <a:lvl3pPr marL="1117054" indent="-223411" defTabSz="943290">
              <a:spcBef>
                <a:spcPct val="40000"/>
              </a:spcBef>
              <a:defRPr sz="1000">
                <a:solidFill>
                  <a:schemeClr val="tx1"/>
                </a:solidFill>
                <a:latin typeface="Arial" charset="0"/>
              </a:defRPr>
            </a:lvl3pPr>
            <a:lvl4pPr marL="1563875" indent="-223411" defTabSz="943290">
              <a:spcBef>
                <a:spcPct val="40000"/>
              </a:spcBef>
              <a:defRPr sz="1000">
                <a:solidFill>
                  <a:schemeClr val="tx1"/>
                </a:solidFill>
                <a:latin typeface="Arial" charset="0"/>
              </a:defRPr>
            </a:lvl4pPr>
            <a:lvl5pPr marL="2010697" indent="-223411" defTabSz="943290">
              <a:spcBef>
                <a:spcPct val="40000"/>
              </a:spcBef>
              <a:defRPr sz="1000">
                <a:solidFill>
                  <a:schemeClr val="tx1"/>
                </a:solidFill>
                <a:latin typeface="Arial" charset="0"/>
              </a:defRPr>
            </a:lvl5pPr>
            <a:lvl6pPr marL="2457519" indent="-223411" defTabSz="943290" eaLnBrk="0" fontAlgn="base" hangingPunct="0">
              <a:spcBef>
                <a:spcPct val="40000"/>
              </a:spcBef>
              <a:spcAft>
                <a:spcPct val="0"/>
              </a:spcAft>
              <a:defRPr sz="1000">
                <a:solidFill>
                  <a:schemeClr val="tx1"/>
                </a:solidFill>
                <a:latin typeface="Arial" charset="0"/>
              </a:defRPr>
            </a:lvl6pPr>
            <a:lvl7pPr marL="2904340" indent="-223411" defTabSz="943290" eaLnBrk="0" fontAlgn="base" hangingPunct="0">
              <a:spcBef>
                <a:spcPct val="40000"/>
              </a:spcBef>
              <a:spcAft>
                <a:spcPct val="0"/>
              </a:spcAft>
              <a:defRPr sz="1000">
                <a:solidFill>
                  <a:schemeClr val="tx1"/>
                </a:solidFill>
                <a:latin typeface="Arial" charset="0"/>
              </a:defRPr>
            </a:lvl7pPr>
            <a:lvl8pPr marL="3351162" indent="-223411" defTabSz="943290" eaLnBrk="0" fontAlgn="base" hangingPunct="0">
              <a:spcBef>
                <a:spcPct val="40000"/>
              </a:spcBef>
              <a:spcAft>
                <a:spcPct val="0"/>
              </a:spcAft>
              <a:defRPr sz="1000">
                <a:solidFill>
                  <a:schemeClr val="tx1"/>
                </a:solidFill>
                <a:latin typeface="Arial" charset="0"/>
              </a:defRPr>
            </a:lvl8pPr>
            <a:lvl9pPr marL="3797983" indent="-223411" defTabSz="943290" eaLnBrk="0" fontAlgn="base" hangingPunct="0">
              <a:spcBef>
                <a:spcPct val="40000"/>
              </a:spcBef>
              <a:spcAft>
                <a:spcPct val="0"/>
              </a:spcAft>
              <a:defRPr sz="1000">
                <a:solidFill>
                  <a:schemeClr val="tx1"/>
                </a:solidFill>
                <a:latin typeface="Arial" charset="0"/>
              </a:defRPr>
            </a:lvl9pPr>
          </a:lstStyle>
          <a:p>
            <a:pPr>
              <a:spcBef>
                <a:spcPct val="0"/>
              </a:spcBef>
            </a:pPr>
            <a:fld id="{4BC3262B-ECAC-4A6F-82FD-1C26B0A69429}" type="slidenum">
              <a:rPr lang="en-US" altLang="en-US" sz="1300">
                <a:latin typeface="Calibri"/>
              </a:rPr>
              <a:pPr>
                <a:spcBef>
                  <a:spcPct val="0"/>
                </a:spcBef>
              </a:pPr>
              <a:t>45</a:t>
            </a:fld>
            <a:endParaRPr lang="en-US" altLang="en-US" sz="1300" dirty="0">
              <a:latin typeface="Calibri"/>
            </a:endParaRPr>
          </a:p>
        </p:txBody>
      </p:sp>
      <p:sp>
        <p:nvSpPr>
          <p:cNvPr id="8195" name="Rectangle 2"/>
          <p:cNvSpPr>
            <a:spLocks noGrp="1" noRot="1" noChangeAspect="1" noChangeArrowheads="1" noTextEdit="1"/>
          </p:cNvSpPr>
          <p:nvPr>
            <p:ph type="sldImg"/>
          </p:nvPr>
        </p:nvSpPr>
        <p:spPr>
          <a:xfrm>
            <a:off x="1182688" y="698500"/>
            <a:ext cx="4645025" cy="3484563"/>
          </a:xfrm>
          <a:ln/>
        </p:spPr>
      </p:sp>
      <p:sp>
        <p:nvSpPr>
          <p:cNvPr id="8196" name="Rectangle 3"/>
          <p:cNvSpPr>
            <a:spLocks noGrp="1" noChangeArrowheads="1"/>
          </p:cNvSpPr>
          <p:nvPr>
            <p:ph type="body" idx="1"/>
          </p:nvPr>
        </p:nvSpPr>
        <p:spPr>
          <a:noFill/>
        </p:spPr>
        <p:txBody>
          <a:bodyPr/>
          <a:lstStyle/>
          <a:p>
            <a:pPr eaLnBrk="1" hangingPunct="1"/>
            <a:r>
              <a:rPr lang="en-US" altLang="zh-CN" sz="900" dirty="0"/>
              <a:t>Submission of influenza specimens from National Influenza Centres (NICs) to WHO CCs is a critical step of GISRS global surveillance. A lot of efforts have been / are being made including the WHO Shipping Fund Project (SFP), frequent communications directly between NICs and WHO CCs, and the reminder from the WHO CC CDC Atlanta recently on shipping additional packages to CDC from CDC </a:t>
            </a:r>
            <a:r>
              <a:rPr lang="en-US" altLang="zh-CN" sz="900" dirty="0" err="1"/>
              <a:t>CoAg</a:t>
            </a:r>
            <a:r>
              <a:rPr lang="en-US" altLang="zh-CN" sz="900" dirty="0"/>
              <a:t> countries.</a:t>
            </a:r>
          </a:p>
          <a:p>
            <a:pPr eaLnBrk="1" hangingPunct="1"/>
            <a:endParaRPr lang="en-US" altLang="zh-CN" sz="900" dirty="0"/>
          </a:p>
          <a:p>
            <a:pPr eaLnBrk="1" hangingPunct="1"/>
            <a:r>
              <a:rPr lang="en-US" altLang="zh-CN" sz="900" dirty="0"/>
              <a:t>In situations with more shipments than 4 times in a year needed, the laboratory should contact the WHO GISRS team at gisrs-whohq@who.int or Christian </a:t>
            </a:r>
            <a:r>
              <a:rPr lang="en-US" altLang="zh-CN" sz="900" dirty="0" err="1"/>
              <a:t>Fuster</a:t>
            </a:r>
            <a:r>
              <a:rPr lang="en-US" altLang="zh-CN" sz="900" dirty="0"/>
              <a:t> at fusterc@who.int , who will review the needs and financial situations and decide on a case-by-case basis.</a:t>
            </a:r>
          </a:p>
          <a:p>
            <a:pPr eaLnBrk="1" hangingPunct="1"/>
            <a:r>
              <a:rPr lang="en-US" altLang="zh-CN" sz="900" dirty="0"/>
              <a:t>*. The timing of the last two shipments is flexible e.g. early or late in the influenza season or after unusual events.</a:t>
            </a:r>
          </a:p>
          <a:p>
            <a:pPr eaLnBrk="1" hangingPunct="1"/>
            <a:endParaRPr lang="en-US" altLang="zh-CN" sz="900" dirty="0"/>
          </a:p>
          <a:p>
            <a:pPr eaLnBrk="1" hangingPunct="1"/>
            <a:r>
              <a:rPr lang="en-US" altLang="zh-CN" sz="900" dirty="0"/>
              <a:t>1.  To re-emphasize: for each shipment it is recommended to randomly select, ideally, no more than 40 viruses per shipment. Four shipments per year would result in about 160 viruses being sent per year–representative virus specimens. ALL “</a:t>
            </a:r>
            <a:r>
              <a:rPr lang="en-US" altLang="zh-CN" sz="900" dirty="0" err="1"/>
              <a:t>Unsubtypeable</a:t>
            </a:r>
            <a:r>
              <a:rPr lang="en-US" altLang="zh-CN" sz="900" dirty="0"/>
              <a:t>” specimens must be sent immediately without any delay to a WHO CC.</a:t>
            </a:r>
          </a:p>
          <a:p>
            <a:pPr eaLnBrk="1" hangingPunct="1"/>
            <a:r>
              <a:rPr lang="en-US" altLang="zh-CN" sz="900" dirty="0"/>
              <a:t>2.  Samples should be accompanied with all required information, properly labelled, sent in dry ice and packaged according to International Regulations for biological sample transportation (triple packaging system).</a:t>
            </a:r>
          </a:p>
          <a:p>
            <a:pPr eaLnBrk="1" hangingPunct="1"/>
            <a:endParaRPr lang="en-US" altLang="zh-CN" sz="900" dirty="0"/>
          </a:p>
        </p:txBody>
      </p:sp>
    </p:spTree>
    <p:extLst>
      <p:ext uri="{BB962C8B-B14F-4D97-AF65-F5344CB8AC3E}">
        <p14:creationId xmlns:p14="http://schemas.microsoft.com/office/powerpoint/2010/main" val="946168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46</a:t>
            </a:fld>
            <a:endParaRPr lang="en-GB"/>
          </a:p>
        </p:txBody>
      </p:sp>
    </p:spTree>
    <p:extLst>
      <p:ext uri="{BB962C8B-B14F-4D97-AF65-F5344CB8AC3E}">
        <p14:creationId xmlns:p14="http://schemas.microsoft.com/office/powerpoint/2010/main" val="2299187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47</a:t>
            </a:fld>
            <a:endParaRPr lang="en-US"/>
          </a:p>
        </p:txBody>
      </p:sp>
    </p:spTree>
    <p:extLst>
      <p:ext uri="{BB962C8B-B14F-4D97-AF65-F5344CB8AC3E}">
        <p14:creationId xmlns:p14="http://schemas.microsoft.com/office/powerpoint/2010/main" val="2855625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48</a:t>
            </a:fld>
            <a:endParaRPr lang="en-US"/>
          </a:p>
        </p:txBody>
      </p:sp>
    </p:spTree>
    <p:extLst>
      <p:ext uri="{BB962C8B-B14F-4D97-AF65-F5344CB8AC3E}">
        <p14:creationId xmlns:p14="http://schemas.microsoft.com/office/powerpoint/2010/main" val="3447116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49</a:t>
            </a:fld>
            <a:endParaRPr lang="en-US"/>
          </a:p>
        </p:txBody>
      </p:sp>
    </p:spTree>
    <p:extLst>
      <p:ext uri="{BB962C8B-B14F-4D97-AF65-F5344CB8AC3E}">
        <p14:creationId xmlns:p14="http://schemas.microsoft.com/office/powerpoint/2010/main" val="4150942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50</a:t>
            </a:fld>
            <a:endParaRPr lang="en-GB"/>
          </a:p>
        </p:txBody>
      </p:sp>
    </p:spTree>
    <p:extLst>
      <p:ext uri="{BB962C8B-B14F-4D97-AF65-F5344CB8AC3E}">
        <p14:creationId xmlns:p14="http://schemas.microsoft.com/office/powerpoint/2010/main" val="3636043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43290">
              <a:spcBef>
                <a:spcPct val="40000"/>
              </a:spcBef>
              <a:defRPr sz="1000">
                <a:solidFill>
                  <a:schemeClr val="tx1"/>
                </a:solidFill>
                <a:latin typeface="Arial" charset="0"/>
              </a:defRPr>
            </a:lvl1pPr>
            <a:lvl2pPr marL="726085" indent="-279263" defTabSz="943290">
              <a:spcBef>
                <a:spcPct val="40000"/>
              </a:spcBef>
              <a:buChar char="•"/>
              <a:defRPr sz="1000">
                <a:solidFill>
                  <a:schemeClr val="tx1"/>
                </a:solidFill>
                <a:latin typeface="Arial" charset="0"/>
              </a:defRPr>
            </a:lvl2pPr>
            <a:lvl3pPr marL="1117054" indent="-223411" defTabSz="943290">
              <a:spcBef>
                <a:spcPct val="40000"/>
              </a:spcBef>
              <a:defRPr sz="1000">
                <a:solidFill>
                  <a:schemeClr val="tx1"/>
                </a:solidFill>
                <a:latin typeface="Arial" charset="0"/>
              </a:defRPr>
            </a:lvl3pPr>
            <a:lvl4pPr marL="1563875" indent="-223411" defTabSz="943290">
              <a:spcBef>
                <a:spcPct val="40000"/>
              </a:spcBef>
              <a:defRPr sz="1000">
                <a:solidFill>
                  <a:schemeClr val="tx1"/>
                </a:solidFill>
                <a:latin typeface="Arial" charset="0"/>
              </a:defRPr>
            </a:lvl4pPr>
            <a:lvl5pPr marL="2010697" indent="-223411" defTabSz="943290">
              <a:spcBef>
                <a:spcPct val="40000"/>
              </a:spcBef>
              <a:defRPr sz="1000">
                <a:solidFill>
                  <a:schemeClr val="tx1"/>
                </a:solidFill>
                <a:latin typeface="Arial" charset="0"/>
              </a:defRPr>
            </a:lvl5pPr>
            <a:lvl6pPr marL="2457519" indent="-223411" defTabSz="943290" eaLnBrk="0" fontAlgn="base" hangingPunct="0">
              <a:spcBef>
                <a:spcPct val="40000"/>
              </a:spcBef>
              <a:spcAft>
                <a:spcPct val="0"/>
              </a:spcAft>
              <a:defRPr sz="1000">
                <a:solidFill>
                  <a:schemeClr val="tx1"/>
                </a:solidFill>
                <a:latin typeface="Arial" charset="0"/>
              </a:defRPr>
            </a:lvl6pPr>
            <a:lvl7pPr marL="2904340" indent="-223411" defTabSz="943290" eaLnBrk="0" fontAlgn="base" hangingPunct="0">
              <a:spcBef>
                <a:spcPct val="40000"/>
              </a:spcBef>
              <a:spcAft>
                <a:spcPct val="0"/>
              </a:spcAft>
              <a:defRPr sz="1000">
                <a:solidFill>
                  <a:schemeClr val="tx1"/>
                </a:solidFill>
                <a:latin typeface="Arial" charset="0"/>
              </a:defRPr>
            </a:lvl7pPr>
            <a:lvl8pPr marL="3351162" indent="-223411" defTabSz="943290" eaLnBrk="0" fontAlgn="base" hangingPunct="0">
              <a:spcBef>
                <a:spcPct val="40000"/>
              </a:spcBef>
              <a:spcAft>
                <a:spcPct val="0"/>
              </a:spcAft>
              <a:defRPr sz="1000">
                <a:solidFill>
                  <a:schemeClr val="tx1"/>
                </a:solidFill>
                <a:latin typeface="Arial" charset="0"/>
              </a:defRPr>
            </a:lvl8pPr>
            <a:lvl9pPr marL="3797983" indent="-223411" defTabSz="943290" eaLnBrk="0" fontAlgn="base" hangingPunct="0">
              <a:spcBef>
                <a:spcPct val="40000"/>
              </a:spcBef>
              <a:spcAft>
                <a:spcPct val="0"/>
              </a:spcAft>
              <a:defRPr sz="1000">
                <a:solidFill>
                  <a:schemeClr val="tx1"/>
                </a:solidFill>
                <a:latin typeface="Arial" charset="0"/>
              </a:defRPr>
            </a:lvl9pPr>
          </a:lstStyle>
          <a:p>
            <a:pPr>
              <a:spcBef>
                <a:spcPct val="0"/>
              </a:spcBef>
            </a:pPr>
            <a:fld id="{671C9AF3-C44B-4D5D-9483-6809E483F953}" type="slidenum">
              <a:rPr lang="en-US" altLang="en-US" sz="1300">
                <a:latin typeface="Calibri"/>
              </a:rPr>
              <a:pPr>
                <a:spcBef>
                  <a:spcPct val="0"/>
                </a:spcBef>
              </a:pPr>
              <a:t>51</a:t>
            </a:fld>
            <a:endParaRPr lang="en-US" altLang="en-US" sz="1300" dirty="0">
              <a:latin typeface="Calibri"/>
            </a:endParaRPr>
          </a:p>
        </p:txBody>
      </p:sp>
      <p:sp>
        <p:nvSpPr>
          <p:cNvPr id="12291" name="Rectangle 2"/>
          <p:cNvSpPr>
            <a:spLocks noGrp="1" noRot="1" noChangeAspect="1" noChangeArrowheads="1" noTextEdit="1"/>
          </p:cNvSpPr>
          <p:nvPr>
            <p:ph type="sldImg"/>
          </p:nvPr>
        </p:nvSpPr>
        <p:spPr>
          <a:xfrm>
            <a:off x="1182688" y="698500"/>
            <a:ext cx="4645025" cy="3484563"/>
          </a:xfrm>
          <a:ln/>
        </p:spPr>
      </p:sp>
      <p:sp>
        <p:nvSpPr>
          <p:cNvPr id="12292" name="Rectangle 3"/>
          <p:cNvSpPr>
            <a:spLocks noGrp="1" noChangeArrowheads="1"/>
          </p:cNvSpPr>
          <p:nvPr>
            <p:ph type="body" idx="1"/>
          </p:nvPr>
        </p:nvSpPr>
        <p:spPr>
          <a:noFill/>
        </p:spPr>
        <p:txBody>
          <a:bodyPr/>
          <a:lstStyle/>
          <a:p>
            <a:pPr eaLnBrk="1" hangingPunct="1"/>
            <a:r>
              <a:rPr lang="en-US" altLang="zh-CN" sz="900"/>
              <a:t>Cost of shipments will only be covered by WHO when done strictly in accordance with the above instructions. </a:t>
            </a:r>
          </a:p>
          <a:p>
            <a:pPr eaLnBrk="1" hangingPunct="1"/>
            <a:r>
              <a:rPr lang="en-US" altLang="zh-CN" sz="900"/>
              <a:t>* Payment can only be made by WHO directly to World Courier. </a:t>
            </a:r>
          </a:p>
          <a:p>
            <a:pPr eaLnBrk="1" hangingPunct="1"/>
            <a:r>
              <a:rPr lang="en-US" altLang="zh-CN" sz="900"/>
              <a:t>* WHO is </a:t>
            </a:r>
            <a:r>
              <a:rPr lang="en-US" altLang="zh-CN" sz="900" b="1"/>
              <a:t>not</a:t>
            </a:r>
            <a:r>
              <a:rPr lang="en-US" altLang="zh-CN" sz="900"/>
              <a:t> able to accept or reimburse costs or invoices from the NIC. </a:t>
            </a:r>
          </a:p>
          <a:p>
            <a:pPr eaLnBrk="1" hangingPunct="1"/>
            <a:r>
              <a:rPr lang="en-US" altLang="zh-CN" sz="900"/>
              <a:t>* If World Courier is not present in the country and NIC identify a Courier that can handling the shipment, GIP can cover the cost trough the Country Office but previous arrangement by the NIC with GIP need to be set.</a:t>
            </a:r>
          </a:p>
          <a:p>
            <a:pPr eaLnBrk="1" hangingPunct="1"/>
            <a:endParaRPr lang="en-GB" altLang="en-US"/>
          </a:p>
          <a:p>
            <a:pPr eaLnBrk="1" hangingPunct="1"/>
            <a:r>
              <a:rPr lang="en-GB" altLang="en-US" sz="900"/>
              <a:t>All NICs are encouraged to plan their shipments of seasonal influenza samples, taking into consideration the timing of the WHO annual vaccine composition consultations and that WHOCCs require at least one month in advance in order to conduct the analysis of the virus isolates to be included in the WHO annual consultations.</a:t>
            </a:r>
            <a:endParaRPr lang="en-US" altLang="en-US" sz="900"/>
          </a:p>
        </p:txBody>
      </p:sp>
    </p:spTree>
    <p:extLst>
      <p:ext uri="{BB962C8B-B14F-4D97-AF65-F5344CB8AC3E}">
        <p14:creationId xmlns:p14="http://schemas.microsoft.com/office/powerpoint/2010/main" val="76102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Knowledge</a:t>
            </a:r>
            <a:r>
              <a:rPr lang="en-GB" baseline="0" dirty="0"/>
              <a:t> about virus shedding and when anti-influenza antibodies are produced after infection is helpful to determine which specimen to collect and when to collect it.</a:t>
            </a:r>
          </a:p>
          <a:p>
            <a:pPr algn="l" rtl="0"/>
            <a:endParaRPr lang="en-GB" baseline="0" dirty="0" smtClean="0"/>
          </a:p>
          <a:p>
            <a:pPr algn="l" rtl="0"/>
            <a:r>
              <a:rPr lang="en-GB" b="1" baseline="0" dirty="0" smtClean="0"/>
              <a:t>Key point: </a:t>
            </a:r>
            <a:r>
              <a:rPr lang="en-GB" baseline="0" dirty="0" smtClean="0"/>
              <a:t>If </a:t>
            </a:r>
            <a:r>
              <a:rPr lang="en-GB" baseline="0" dirty="0"/>
              <a:t>a delay in specimen collection is unavoidable (&gt;3days from onset of virus </a:t>
            </a:r>
            <a:r>
              <a:rPr lang="en-GB" baseline="0" dirty="0" smtClean="0"/>
              <a:t>detection), </a:t>
            </a:r>
            <a:r>
              <a:rPr lang="en-GB" baseline="0" dirty="0"/>
              <a:t>particularly with </a:t>
            </a:r>
            <a:r>
              <a:rPr lang="en-GB" baseline="0" dirty="0" smtClean="0"/>
              <a:t>PCR, </a:t>
            </a:r>
            <a:r>
              <a:rPr lang="en-GB" baseline="0" dirty="0"/>
              <a:t>it is still </a:t>
            </a:r>
            <a:r>
              <a:rPr lang="en-GB" baseline="0" dirty="0" smtClean="0"/>
              <a:t>advisable </a:t>
            </a:r>
            <a:r>
              <a:rPr lang="en-GB" baseline="0" dirty="0"/>
              <a:t>to collect a specimen.</a:t>
            </a:r>
          </a:p>
          <a:p>
            <a:pPr algn="l" rtl="0"/>
            <a:endParaRPr lang="en-GB" baseline="0"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6</a:t>
            </a:fld>
            <a:endParaRPr lang="en-GB"/>
          </a:p>
        </p:txBody>
      </p:sp>
    </p:spTree>
    <p:extLst>
      <p:ext uri="{BB962C8B-B14F-4D97-AF65-F5344CB8AC3E}">
        <p14:creationId xmlns:p14="http://schemas.microsoft.com/office/powerpoint/2010/main" val="799111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52</a:t>
            </a:fld>
            <a:endParaRPr lang="en-GB"/>
          </a:p>
        </p:txBody>
      </p:sp>
    </p:spTree>
    <p:extLst>
      <p:ext uri="{BB962C8B-B14F-4D97-AF65-F5344CB8AC3E}">
        <p14:creationId xmlns:p14="http://schemas.microsoft.com/office/powerpoint/2010/main" val="290052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53</a:t>
            </a:fld>
            <a:endParaRPr lang="en-GB"/>
          </a:p>
        </p:txBody>
      </p:sp>
    </p:spTree>
    <p:extLst>
      <p:ext uri="{BB962C8B-B14F-4D97-AF65-F5344CB8AC3E}">
        <p14:creationId xmlns:p14="http://schemas.microsoft.com/office/powerpoint/2010/main" val="220088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b="0" dirty="0"/>
              <a:t>The best single</a:t>
            </a:r>
            <a:r>
              <a:rPr lang="en-US" b="0" baseline="0" dirty="0"/>
              <a:t> specimen for influenza virus diagnosis in humans is a nasopharyngeal swab or aspirate. Optimally, this can be combined with an </a:t>
            </a:r>
            <a:r>
              <a:rPr lang="en-US" sz="1200" b="0" i="0" kern="1200" dirty="0">
                <a:solidFill>
                  <a:schemeClr val="tx1"/>
                </a:solidFill>
                <a:effectLst/>
                <a:latin typeface="+mn-lt"/>
                <a:ea typeface="+mn-ea"/>
                <a:cs typeface="+mn-cs"/>
              </a:rPr>
              <a:t>oropharyngeal</a:t>
            </a:r>
            <a:r>
              <a:rPr lang="en-US" b="0" baseline="0" dirty="0"/>
              <a:t> swab which is put in the same viral transport media</a:t>
            </a:r>
            <a:r>
              <a:rPr lang="en-US" b="0" baseline="0" dirty="0" smtClean="0"/>
              <a:t>.</a:t>
            </a:r>
          </a:p>
          <a:p>
            <a:pPr marL="628650" lvl="1" indent="-171450" algn="l" rtl="0">
              <a:buFont typeface="Arial" panose="020B0604020202020204" pitchFamily="34" charset="0"/>
              <a:buChar char="•"/>
            </a:pPr>
            <a:r>
              <a:rPr lang="en-US" b="0" baseline="0" dirty="0" smtClean="0"/>
              <a:t>Collection of NP  aspirates is most appropriate for the very young and in hospital setting</a:t>
            </a:r>
          </a:p>
          <a:p>
            <a:pPr marL="171450" indent="-171450" algn="l" rtl="0">
              <a:buFont typeface="Arial" panose="020B0604020202020204" pitchFamily="34" charset="0"/>
              <a:buChar char="•"/>
            </a:pPr>
            <a:r>
              <a:rPr lang="en-US" b="0" baseline="0" dirty="0" smtClean="0"/>
              <a:t>Other </a:t>
            </a:r>
            <a:r>
              <a:rPr lang="en-US" b="0" baseline="0" dirty="0"/>
              <a:t>acceptable specimens are throat swabs and nasal wash or </a:t>
            </a:r>
            <a:r>
              <a:rPr lang="en-US" b="0" baseline="0" dirty="0" smtClean="0"/>
              <a:t>swab</a:t>
            </a:r>
            <a:endParaRPr lang="en-US" b="0" dirty="0"/>
          </a:p>
          <a:p>
            <a:pPr marL="171450" indent="-171450" algn="l" rtl="0">
              <a:buFont typeface="Arial" panose="020B0604020202020204" pitchFamily="34" charset="0"/>
              <a:buChar char="•"/>
            </a:pPr>
            <a:r>
              <a:rPr lang="en-US" b="0" dirty="0"/>
              <a:t>For severely ill patients who are intubated, endotracheal aspirates and </a:t>
            </a:r>
            <a:r>
              <a:rPr lang="en-US" b="0" dirty="0" err="1"/>
              <a:t>bronchoalveolar</a:t>
            </a:r>
            <a:r>
              <a:rPr lang="en-US" b="0" dirty="0"/>
              <a:t> lavage (BAL) can</a:t>
            </a:r>
            <a:r>
              <a:rPr lang="en-US" b="0" baseline="0" dirty="0"/>
              <a:t> be </a:t>
            </a:r>
            <a:r>
              <a:rPr lang="en-US" b="0" baseline="0" dirty="0" smtClean="0"/>
              <a:t>taken</a:t>
            </a:r>
          </a:p>
          <a:p>
            <a:pPr marL="171450" indent="-171450" algn="l" rtl="0">
              <a:buFont typeface="Arial" panose="020B0604020202020204" pitchFamily="34" charset="0"/>
              <a:buChar char="•"/>
            </a:pPr>
            <a:r>
              <a:rPr lang="en-US" b="0" baseline="0" dirty="0" smtClean="0"/>
              <a:t>These types of specimens are also appropriate for diagnosis of other respiratory pathogens</a:t>
            </a:r>
            <a:endParaRPr lang="en-US" b="0" dirty="0"/>
          </a:p>
          <a:p>
            <a:pPr marL="171450" indent="-171450" algn="l" rtl="0">
              <a:buFont typeface="Arial" panose="020B0604020202020204" pitchFamily="34" charset="0"/>
              <a:buChar char="•"/>
            </a:pPr>
            <a:r>
              <a:rPr lang="en-US" b="0" dirty="0"/>
              <a:t>In</a:t>
            </a:r>
            <a:r>
              <a:rPr lang="en-US" b="0" baseline="0" dirty="0"/>
              <a:t> avian influenza virus infections in humans, like H5N1, the virus has also been detected in serum by PCR. </a:t>
            </a:r>
          </a:p>
          <a:p>
            <a:pPr marL="171450" indent="-171450" algn="l" rtl="0">
              <a:buFont typeface="Arial" panose="020B0604020202020204" pitchFamily="34" charset="0"/>
              <a:buChar char="•"/>
            </a:pPr>
            <a:r>
              <a:rPr lang="en-US" b="0" baseline="0" dirty="0"/>
              <a:t>Serum </a:t>
            </a:r>
            <a:r>
              <a:rPr lang="en-US" b="0" baseline="0" dirty="0" smtClean="0"/>
              <a:t>is also </a:t>
            </a:r>
            <a:r>
              <a:rPr lang="en-US" b="0" baseline="0" dirty="0"/>
              <a:t>important for serology studies for a wide range of objectives: for example to determine if asymptomatic human infections occur with an AI virus such as H5N1 or </a:t>
            </a:r>
            <a:r>
              <a:rPr lang="en-US" b="0" baseline="0" dirty="0" smtClean="0"/>
              <a:t>H7N9</a:t>
            </a:r>
          </a:p>
          <a:p>
            <a:pPr marL="171450" indent="-171450" algn="l" rtl="0">
              <a:buFont typeface="Arial" panose="020B0604020202020204" pitchFamily="34" charset="0"/>
              <a:buChar char="•"/>
            </a:pPr>
            <a:r>
              <a:rPr lang="en-US" b="0" baseline="0" dirty="0" smtClean="0"/>
              <a:t>Optimal acquisition of any of these specimens requires good technique</a:t>
            </a:r>
            <a:endParaRPr lang="en-GB" dirty="0"/>
          </a:p>
          <a:p>
            <a:pPr algn="l"/>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7</a:t>
            </a:fld>
            <a:endParaRPr lang="en-GB"/>
          </a:p>
        </p:txBody>
      </p:sp>
    </p:spTree>
    <p:extLst>
      <p:ext uri="{BB962C8B-B14F-4D97-AF65-F5344CB8AC3E}">
        <p14:creationId xmlns:p14="http://schemas.microsoft.com/office/powerpoint/2010/main" val="281015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Employing a multiple specimen sampling strategy is optimal. Examples of such strategies are given on the slide</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8</a:t>
            </a:fld>
            <a:endParaRPr lang="en-GB"/>
          </a:p>
        </p:txBody>
      </p:sp>
    </p:spTree>
    <p:extLst>
      <p:ext uri="{BB962C8B-B14F-4D97-AF65-F5344CB8AC3E}">
        <p14:creationId xmlns:p14="http://schemas.microsoft.com/office/powerpoint/2010/main" val="2480919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72051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a:t>
            </a:r>
            <a:r>
              <a:rPr lang="en-US" baseline="0" dirty="0"/>
              <a:t> are different </a:t>
            </a:r>
            <a:r>
              <a:rPr lang="en-US" b="1" baseline="0" dirty="0"/>
              <a:t>swab types </a:t>
            </a:r>
            <a:r>
              <a:rPr lang="en-US" baseline="0" dirty="0"/>
              <a:t>(NP and TS), </a:t>
            </a:r>
            <a:r>
              <a:rPr lang="en-US" b="1" baseline="0" dirty="0"/>
              <a:t>swab tip presentation </a:t>
            </a:r>
            <a:r>
              <a:rPr lang="en-US" baseline="0" dirty="0"/>
              <a:t>(flocked vs fiber wad), </a:t>
            </a:r>
            <a:r>
              <a:rPr lang="en-US" b="1" baseline="0" dirty="0"/>
              <a:t>swab tip material </a:t>
            </a:r>
            <a:r>
              <a:rPr lang="en-US" baseline="0" dirty="0"/>
              <a:t>(synthetic tip such as nylon, Dacron, or cotton or calcium alginate) and </a:t>
            </a:r>
            <a:r>
              <a:rPr lang="en-US" b="1" baseline="0" dirty="0"/>
              <a:t>swab shaft material </a:t>
            </a:r>
            <a:r>
              <a:rPr lang="en-US" baseline="0" dirty="0"/>
              <a:t>(plastic, aluminum, wood)</a:t>
            </a:r>
          </a:p>
          <a:p>
            <a:pPr marL="171450" indent="-171450">
              <a:buFont typeface="Arial" panose="020B0604020202020204" pitchFamily="34" charset="0"/>
              <a:buChar char="•"/>
            </a:pPr>
            <a:r>
              <a:rPr lang="en-US" baseline="0" dirty="0"/>
              <a:t>What is the optimum swab?  Next slide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Image purchased from Shutterstock. </a:t>
            </a:r>
            <a:r>
              <a:rPr lang="en-US" sz="1200" b="0" i="0" kern="1200" dirty="0">
                <a:solidFill>
                  <a:schemeClr val="tx1"/>
                </a:solidFill>
                <a:effectLst/>
                <a:latin typeface="+mn-lt"/>
                <a:ea typeface="+mn-ea"/>
                <a:cs typeface="+mn-cs"/>
              </a:rPr>
              <a:t>Stock photo ID: 155200598</a:t>
            </a:r>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6F875335-A58A-48AA-81EE-4952CC8B3332}" type="datetime3">
              <a:rPr lang="en-GB" smtClean="0"/>
              <a:pPr/>
              <a:t>4 May, 2018</a:t>
            </a:fld>
            <a:endParaRPr lang="en-GB"/>
          </a:p>
        </p:txBody>
      </p:sp>
      <p:sp>
        <p:nvSpPr>
          <p:cNvPr id="6" name="Slide Number Placeholder 5"/>
          <p:cNvSpPr>
            <a:spLocks noGrp="1"/>
          </p:cNvSpPr>
          <p:nvPr>
            <p:ph type="sldNum" sz="quarter" idx="12"/>
          </p:nvPr>
        </p:nvSpPr>
        <p:spPr/>
        <p:txBody>
          <a:bodyPr/>
          <a:lstStyle/>
          <a:p>
            <a:fld id="{4D2918E5-6A5F-4165-86E3-F64D13D5E41C}" type="slidenum">
              <a:rPr lang="en-GB" smtClean="0"/>
              <a:pPr/>
              <a:t>10</a:t>
            </a:fld>
            <a:endParaRPr lang="en-GB"/>
          </a:p>
        </p:txBody>
      </p:sp>
    </p:spTree>
    <p:extLst>
      <p:ext uri="{BB962C8B-B14F-4D97-AF65-F5344CB8AC3E}">
        <p14:creationId xmlns:p14="http://schemas.microsoft.com/office/powerpoint/2010/main" val="155262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
        <p:nvSpPr>
          <p:cNvPr id="6" name="Rectangle 5"/>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
        <p:nvSpPr>
          <p:cNvPr id="5" name="Rectangle 4"/>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10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
        <p:nvSpPr>
          <p:cNvPr id="3" name="Rectangle 2"/>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98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706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611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08092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latin typeface="Calibri"/>
            </a:endParaRPr>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207345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latin typeface="Calibri"/>
            </a:endParaRPr>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943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80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8722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60254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508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0" hasCustomPrompt="1"/>
          </p:nvPr>
        </p:nvSpPr>
        <p:spPr>
          <a:xfrm>
            <a:off x="7856538" y="1557338"/>
            <a:ext cx="914400" cy="914400"/>
          </a:xfrm>
        </p:spPr>
        <p:txBody>
          <a:bodyPr/>
          <a:lstStyle/>
          <a:p>
            <a:pPr lvl="0"/>
            <a:r>
              <a:rPr lang="en-US" dirty="0" smtClean="0"/>
              <a:t>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6706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8140"/>
          <a:stretch/>
        </p:blipFill>
        <p:spPr>
          <a:xfrm>
            <a:off x="0" y="5913601"/>
            <a:ext cx="9144000" cy="944417"/>
          </a:xfrm>
          <a:prstGeom prst="rect">
            <a:avLst/>
          </a:prstGeom>
        </p:spPr>
      </p:pic>
      <p:sp>
        <p:nvSpPr>
          <p:cNvPr id="3" name="TextBox 2"/>
          <p:cNvSpPr txBox="1"/>
          <p:nvPr userDrawn="1"/>
        </p:nvSpPr>
        <p:spPr>
          <a:xfrm>
            <a:off x="112832" y="4943041"/>
            <a:ext cx="6639341" cy="830972"/>
          </a:xfrm>
          <a:prstGeom prst="rect">
            <a:avLst/>
          </a:prstGeom>
          <a:noFill/>
        </p:spPr>
        <p:txBody>
          <a:bodyPr wrap="square" lIns="91416" tIns="45708" rIns="91416" bIns="45708" rtlCol="0">
            <a:spAutoFit/>
          </a:bodyPr>
          <a:lstStyle/>
          <a:p>
            <a:r>
              <a:rPr lang="en-US" sz="1200" dirty="0">
                <a:solidFill>
                  <a:srgbClr val="695E4A"/>
                </a:solidFill>
                <a:latin typeface="Calibri" panose="020F0502020204030204" pitchFamily="34" charset="0"/>
              </a:rPr>
              <a:t>For more information:</a:t>
            </a:r>
          </a:p>
          <a:p>
            <a:r>
              <a:rPr lang="en-US" sz="1200" dirty="0">
                <a:solidFill>
                  <a:srgbClr val="695E4A"/>
                </a:solidFill>
                <a:latin typeface="Calibri" panose="020F0502020204030204" pitchFamily="34" charset="0"/>
              </a:rPr>
              <a:t>Visit</a:t>
            </a:r>
            <a:r>
              <a:rPr lang="en-US" sz="1200" baseline="0" dirty="0">
                <a:solidFill>
                  <a:srgbClr val="695E4A"/>
                </a:solidFill>
                <a:latin typeface="Calibri" panose="020F0502020204030204" pitchFamily="34" charset="0"/>
              </a:rPr>
              <a:t> www.cdc.gov/flu</a:t>
            </a:r>
            <a:r>
              <a:rPr lang="en-US" sz="1200" dirty="0">
                <a:solidFill>
                  <a:srgbClr val="695E4A"/>
                </a:solidFill>
                <a:latin typeface="Calibri" panose="020F0502020204030204" pitchFamily="34" charset="0"/>
              </a:rPr>
              <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811"/>
          <a:stretch/>
        </p:blipFill>
        <p:spPr>
          <a:xfrm>
            <a:off x="2436893" y="1143095"/>
            <a:ext cx="4315281" cy="3424981"/>
          </a:xfrm>
          <a:prstGeom prst="rect">
            <a:avLst/>
          </a:prstGeom>
        </p:spPr>
      </p:pic>
      <p:pic>
        <p:nvPicPr>
          <p:cNvPr id="6" name="Picture 5"/>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9544"/>
          <a:stretch/>
        </p:blipFill>
        <p:spPr>
          <a:xfrm>
            <a:off x="5237" y="-17637"/>
            <a:ext cx="9144000" cy="150413"/>
          </a:xfrm>
          <a:prstGeom prst="rect">
            <a:avLst/>
          </a:prstGeom>
        </p:spPr>
      </p:pic>
    </p:spTree>
    <p:extLst>
      <p:ext uri="{BB962C8B-B14F-4D97-AF65-F5344CB8AC3E}">
        <p14:creationId xmlns:p14="http://schemas.microsoft.com/office/powerpoint/2010/main" val="606205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5/4/2018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511" y="-42098"/>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atin typeface="Calibri"/>
              </a:defRPr>
            </a:lvl1pPr>
            <a:lvl2pPr>
              <a:buClr>
                <a:srgbClr val="333399"/>
              </a:buClr>
              <a:defRPr lang="en-US" sz="2800" dirty="0" smtClean="0">
                <a:latin typeface="Calibri"/>
              </a:defRPr>
            </a:lvl2pPr>
            <a:lvl3pPr>
              <a:buClr>
                <a:srgbClr val="174C7D"/>
              </a:buClr>
              <a:defRPr lang="en-US" sz="2400" dirty="0" smtClean="0">
                <a:latin typeface="Calibri"/>
              </a:defRPr>
            </a:lvl3pPr>
            <a:lvl4pPr>
              <a:defRPr lang="en-US" sz="2000" dirty="0" smtClean="0">
                <a:latin typeface="Calibri"/>
              </a:defRPr>
            </a:lvl4pPr>
            <a:lvl5pPr>
              <a:defRPr lang="en-US" sz="160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
        <p:nvSpPr>
          <p:cNvPr id="7" name="Rectangle 6"/>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ectangle 5"/>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wmf"/><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wmf"/><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5/4/2018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a:cs typeface="Calibri"/>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
        <p:nvSpPr>
          <p:cNvPr id="9" name="Rectangle 8"/>
          <p:cNvSpPr/>
          <p:nvPr userDrawn="1"/>
        </p:nvSpPr>
        <p:spPr>
          <a:xfrm>
            <a:off x="0" y="-42098"/>
            <a:ext cx="9144000" cy="504678"/>
          </a:xfrm>
          <a:prstGeom prst="rect">
            <a:avLst/>
          </a:prstGeom>
          <a:solidFill>
            <a:srgbClr val="0033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765"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Calibri"/>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Calibri"/>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Calibri"/>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Calibri"/>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Calibri"/>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dirty="0">
                <a:solidFill>
                  <a:srgbClr val="8C8C8C">
                    <a:lumMod val="20000"/>
                    <a:lumOff val="80000"/>
                  </a:srgbClr>
                </a:solidFill>
                <a:latin typeface="Calibri"/>
              </a:rPr>
              <a:t>Influenza </a:t>
            </a:r>
          </a:p>
        </p:txBody>
      </p:sp>
    </p:spTree>
    <p:extLst>
      <p:ext uri="{BB962C8B-B14F-4D97-AF65-F5344CB8AC3E}">
        <p14:creationId xmlns:p14="http://schemas.microsoft.com/office/powerpoint/2010/main" val="39403897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jointcommission.org/siras.aspx"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www.youtube.com/watch?v=Jy0Dxiq2BnQ" TargetMode="External"/><Relationship Id="rId4" Type="http://schemas.openxmlformats.org/officeDocument/2006/relationships/hyperlink" Target="https://www.youtube.com/watch?v=DVJNWefmHj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who.int/influenza/surveillance_monitoring/ili_sari_surveillance_case_definition/e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who.int/influenza/resources/documents/case_definition2006_08_29/e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who.int/csr/bioriskreduction/infection_control/publication/en/"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who.int/influenza/resources/documents/guidelines_handling_specimens/en/"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hyperlink" Target="http://www.gigayeast.com/wp-content/uploads/2015/03/wrap-film.jpg" TargetMode="Externa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www.who.int/ihr/publications/WHO-WHE-CPI-2017.8/en/"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mailto:opsgva@worldcourier.c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mailto:fusterc@who.in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who.int/influenza/gisrs_laboratory/en/"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hyperlink" Target="http://www.who.int/csr/resources/publications/surveillance/WHO_CDS_EPR_ARO_2006_1/e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240" y="1709992"/>
            <a:ext cx="4507149" cy="1764728"/>
          </a:xfrm>
        </p:spPr>
        <p:txBody>
          <a:bodyPr>
            <a:normAutofit fontScale="90000"/>
          </a:bodyPr>
          <a:lstStyle/>
          <a:p>
            <a:r>
              <a:rPr lang="en-US" dirty="0"/>
              <a:t>Module L1</a:t>
            </a:r>
            <a:br>
              <a:rPr lang="en-US" dirty="0"/>
            </a:br>
            <a:r>
              <a:rPr lang="en-US" dirty="0"/>
              <a:t/>
            </a:r>
            <a:br>
              <a:rPr lang="en-US" dirty="0"/>
            </a:br>
            <a:r>
              <a:rPr lang="en-US" dirty="0" smtClean="0"/>
              <a:t>Human Specimen </a:t>
            </a:r>
            <a:r>
              <a:rPr lang="en-US" dirty="0"/>
              <a:t>Collection,</a:t>
            </a:r>
            <a:br>
              <a:rPr lang="en-US" dirty="0"/>
            </a:br>
            <a:r>
              <a:rPr lang="en-US" dirty="0"/>
              <a:t>Transport &amp; Virus Sharing</a:t>
            </a:r>
            <a:br>
              <a:rPr lang="en-US" dirty="0"/>
            </a:br>
            <a:r>
              <a:rPr lang="en-US" dirty="0"/>
              <a:t/>
            </a:r>
            <a:br>
              <a:rPr lang="en-US" dirty="0"/>
            </a:br>
            <a:r>
              <a:rPr lang="en-US" sz="2000" dirty="0">
                <a:latin typeface="+mn-lt"/>
              </a:rPr>
              <a:t/>
            </a:r>
            <a:br>
              <a:rPr lang="en-US" sz="2000" dirty="0">
                <a:latin typeface="+mn-lt"/>
              </a:rPr>
            </a:br>
            <a:endParaRPr lang="en-US" sz="2000" dirty="0">
              <a:latin typeface="+mn-lt"/>
            </a:endParaRP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157" y="1511527"/>
            <a:ext cx="8229600" cy="3333123"/>
          </a:xfrm>
        </p:spPr>
        <p:txBody>
          <a:bodyPr>
            <a:normAutofit/>
          </a:bodyPr>
          <a:lstStyle/>
          <a:p>
            <a:endParaRPr lang="en-US" dirty="0"/>
          </a:p>
          <a:p>
            <a:endParaRPr lang="en-US" dirty="0"/>
          </a:p>
          <a:p>
            <a:pPr marL="0" indent="0" algn="ctr">
              <a:buNone/>
            </a:pPr>
            <a:r>
              <a:rPr lang="en-US" sz="4400" b="1" dirty="0"/>
              <a:t>Are the type of swabs used for specimen collection important?</a:t>
            </a:r>
          </a:p>
        </p:txBody>
      </p:sp>
      <p:pic>
        <p:nvPicPr>
          <p:cNvPr id="4" name="Picture 3">
            <a:extLst>
              <a:ext uri="{FF2B5EF4-FFF2-40B4-BE49-F238E27FC236}">
                <a16:creationId xmlns:a16="http://schemas.microsoft.com/office/drawing/2014/main" id="{C0647212-1E73-4A62-9800-A402CC2B0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29" y="853306"/>
            <a:ext cx="3549267" cy="1632320"/>
          </a:xfrm>
          <a:prstGeom prst="rect">
            <a:avLst/>
          </a:prstGeom>
        </p:spPr>
      </p:pic>
    </p:spTree>
    <p:extLst>
      <p:ext uri="{BB962C8B-B14F-4D97-AF65-F5344CB8AC3E}">
        <p14:creationId xmlns:p14="http://schemas.microsoft.com/office/powerpoint/2010/main" val="1466629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Swab Type</a:t>
            </a:r>
            <a:endParaRPr lang="en-US" dirty="0"/>
          </a:p>
        </p:txBody>
      </p:sp>
      <p:sp>
        <p:nvSpPr>
          <p:cNvPr id="3" name="Content Placeholder 2"/>
          <p:cNvSpPr>
            <a:spLocks noGrp="1"/>
          </p:cNvSpPr>
          <p:nvPr>
            <p:ph idx="1"/>
          </p:nvPr>
        </p:nvSpPr>
        <p:spPr>
          <a:xfrm>
            <a:off x="294512" y="692913"/>
            <a:ext cx="6450231" cy="4348015"/>
          </a:xfrm>
        </p:spPr>
        <p:txBody>
          <a:bodyPr>
            <a:noAutofit/>
          </a:bodyPr>
          <a:lstStyle/>
          <a:p>
            <a:r>
              <a:rPr lang="en-US" sz="2000" dirty="0"/>
              <a:t>Synthetic (nylon, Dacron®) tipped swabs</a:t>
            </a:r>
          </a:p>
          <a:p>
            <a:endParaRPr lang="en-US" sz="2000" dirty="0"/>
          </a:p>
          <a:p>
            <a:r>
              <a:rPr lang="en-US" sz="2000" dirty="0"/>
              <a:t>Plastic or aluminum shafts</a:t>
            </a:r>
          </a:p>
          <a:p>
            <a:endParaRPr lang="en-US" sz="2000" dirty="0"/>
          </a:p>
          <a:p>
            <a:r>
              <a:rPr lang="en-US" sz="2000" b="1" dirty="0"/>
              <a:t>Flocked swabs are </a:t>
            </a:r>
            <a:r>
              <a:rPr lang="en-US" sz="2000" b="1" dirty="0" smtClean="0"/>
              <a:t>optimal</a:t>
            </a:r>
          </a:p>
          <a:p>
            <a:pPr marL="628650" lvl="1" indent="-171450">
              <a:buFont typeface="Arial" panose="020B0604020202020204" pitchFamily="34" charset="0"/>
              <a:buChar char="•"/>
            </a:pPr>
            <a:r>
              <a:rPr lang="en-US" sz="2000" dirty="0"/>
              <a:t>In the studies cited below, flocked NP swabs were found to be superior to nasal wash specimens and other types of upper respiratory specimens for detection of multiple respiratory viruses including influenza A and B</a:t>
            </a:r>
          </a:p>
          <a:p>
            <a:pPr marL="628650" lvl="1" indent="-171450">
              <a:buFont typeface="Arial" panose="020B0604020202020204" pitchFamily="34" charset="0"/>
              <a:buChar char="•"/>
            </a:pPr>
            <a:r>
              <a:rPr lang="en-US" sz="2000" dirty="0"/>
              <a:t>In many studies, flocked swabs were superior to non-flocked TS and NPs</a:t>
            </a:r>
          </a:p>
          <a:p>
            <a:endParaRPr lang="en-US" sz="2000" b="1" dirty="0"/>
          </a:p>
          <a:p>
            <a:r>
              <a:rPr lang="en-US" sz="2000" u="sng" dirty="0"/>
              <a:t>Avoid</a:t>
            </a:r>
            <a:r>
              <a:rPr lang="en-US" sz="2000" dirty="0"/>
              <a:t> wooden-shaft, cotton and </a:t>
            </a:r>
            <a:r>
              <a:rPr lang="en-US" sz="2000" dirty="0" smtClean="0"/>
              <a:t>calcium alginate swabs</a:t>
            </a:r>
          </a:p>
          <a:p>
            <a:endParaRPr lang="en-US" sz="2800" dirty="0"/>
          </a:p>
        </p:txBody>
      </p:sp>
      <p:sp>
        <p:nvSpPr>
          <p:cNvPr id="4" name="Rectangle 3"/>
          <p:cNvSpPr/>
          <p:nvPr/>
        </p:nvSpPr>
        <p:spPr>
          <a:xfrm>
            <a:off x="156967" y="6017448"/>
            <a:ext cx="8278368" cy="644061"/>
          </a:xfrm>
          <a:prstGeom prst="rect">
            <a:avLst/>
          </a:prstGeom>
        </p:spPr>
        <p:txBody>
          <a:bodyPr wrap="square" lIns="89193" tIns="44596" rIns="89193" bIns="44596">
            <a:spAutoFit/>
          </a:bodyPr>
          <a:lstStyle/>
          <a:p>
            <a:r>
              <a:rPr lang="en-US" dirty="0" err="1" smtClean="0"/>
              <a:t>Munywoki</a:t>
            </a:r>
            <a:r>
              <a:rPr lang="en-US" dirty="0" smtClean="0"/>
              <a:t> </a:t>
            </a:r>
            <a:r>
              <a:rPr lang="en-US" dirty="0"/>
              <a:t>et al., (2011) JCM; 45(9): </a:t>
            </a:r>
            <a:r>
              <a:rPr lang="en-US" dirty="0" smtClean="0"/>
              <a:t>3365-3367</a:t>
            </a:r>
          </a:p>
          <a:p>
            <a:r>
              <a:rPr lang="en-US" dirty="0" smtClean="0"/>
              <a:t>Li </a:t>
            </a:r>
            <a:r>
              <a:rPr lang="en-US" dirty="0" err="1" smtClean="0"/>
              <a:t>Li</a:t>
            </a:r>
            <a:r>
              <a:rPr lang="en-US" dirty="0" smtClean="0"/>
              <a:t> et al., BMC </a:t>
            </a:r>
            <a:r>
              <a:rPr lang="en-US" dirty="0"/>
              <a:t>Infectious </a:t>
            </a:r>
            <a:r>
              <a:rPr lang="en-US" dirty="0" smtClean="0"/>
              <a:t>Diseases2013: </a:t>
            </a:r>
            <a:r>
              <a:rPr lang="en-US" b="1" dirty="0" smtClean="0"/>
              <a:t>13,</a:t>
            </a:r>
            <a:r>
              <a:rPr lang="en-US" dirty="0" smtClean="0"/>
              <a:t>281</a:t>
            </a:r>
            <a:endParaRPr lang="en-US" dirty="0"/>
          </a:p>
        </p:txBody>
      </p:sp>
    </p:spTree>
    <p:extLst>
      <p:ext uri="{BB962C8B-B14F-4D97-AF65-F5344CB8AC3E}">
        <p14:creationId xmlns:p14="http://schemas.microsoft.com/office/powerpoint/2010/main" val="223489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Collection Technique</a:t>
            </a:r>
          </a:p>
        </p:txBody>
      </p:sp>
    </p:spTree>
    <p:extLst>
      <p:ext uri="{BB962C8B-B14F-4D97-AF65-F5344CB8AC3E}">
        <p14:creationId xmlns:p14="http://schemas.microsoft.com/office/powerpoint/2010/main" val="662581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ffectLst>
                  <a:outerShdw blurRad="38100" dist="38100" dir="2700000" algn="tl">
                    <a:srgbClr val="000000">
                      <a:alpha val="43137"/>
                    </a:srgbClr>
                  </a:outerShdw>
                </a:effectLst>
              </a:rPr>
              <a:t>Videos</a:t>
            </a:r>
            <a:endParaRPr lang="en-US" dirty="0"/>
          </a:p>
        </p:txBody>
      </p:sp>
      <p:sp>
        <p:nvSpPr>
          <p:cNvPr id="6" name="Content Placeholder 5"/>
          <p:cNvSpPr>
            <a:spLocks noGrp="1"/>
          </p:cNvSpPr>
          <p:nvPr>
            <p:ph idx="1"/>
          </p:nvPr>
        </p:nvSpPr>
        <p:spPr/>
        <p:txBody>
          <a:bodyPr>
            <a:normAutofit/>
          </a:bodyPr>
          <a:lstStyle/>
          <a:p>
            <a:pPr marL="0" indent="0">
              <a:buNone/>
            </a:pPr>
            <a:r>
              <a:rPr lang="en-US" sz="2800" dirty="0"/>
              <a:t>Human:</a:t>
            </a:r>
          </a:p>
          <a:p>
            <a:pPr lvl="1"/>
            <a:r>
              <a:rPr lang="en-US" sz="2400" dirty="0"/>
              <a:t>Joint Commission/SIRAS</a:t>
            </a:r>
          </a:p>
          <a:p>
            <a:pPr lvl="2"/>
            <a:r>
              <a:rPr lang="en-GB" sz="2000" dirty="0">
                <a:solidFill>
                  <a:srgbClr val="C00000"/>
                </a:solidFill>
                <a:hlinkClick r:id="rId3"/>
              </a:rPr>
              <a:t>https://www.jointcommission.org/siras.aspx</a:t>
            </a:r>
            <a:endParaRPr lang="en-US" sz="2000" dirty="0"/>
          </a:p>
          <a:p>
            <a:pPr lvl="1"/>
            <a:r>
              <a:rPr lang="en-US" sz="2400" dirty="0"/>
              <a:t>Nasopharyngeal swab technique: NEJM</a:t>
            </a:r>
          </a:p>
          <a:p>
            <a:pPr lvl="2"/>
            <a:r>
              <a:rPr lang="en-GB" sz="2000" dirty="0">
                <a:hlinkClick r:id="rId4"/>
              </a:rPr>
              <a:t>https://www.youtube.com/watch?v=DVJNWefmHjE</a:t>
            </a:r>
            <a:endParaRPr lang="en-US" sz="2000" dirty="0"/>
          </a:p>
          <a:p>
            <a:pPr marL="0" indent="0">
              <a:buNone/>
            </a:pPr>
            <a:endParaRPr lang="en-US" sz="2800" dirty="0"/>
          </a:p>
          <a:p>
            <a:pPr marL="0" indent="0">
              <a:buNone/>
            </a:pPr>
            <a:r>
              <a:rPr lang="en-US" sz="2800" dirty="0"/>
              <a:t>Animal:</a:t>
            </a:r>
          </a:p>
          <a:p>
            <a:pPr lvl="1"/>
            <a:r>
              <a:rPr lang="en-US" sz="2400" dirty="0"/>
              <a:t>Sample collection from live birds: FAO</a:t>
            </a:r>
          </a:p>
          <a:p>
            <a:pPr lvl="2"/>
            <a:r>
              <a:rPr lang="en-GB" sz="2000" dirty="0">
                <a:hlinkClick r:id="rId5"/>
              </a:rPr>
              <a:t>https://www.youtube.com/watch?v=Jy0Dxiq2BnQ</a:t>
            </a:r>
            <a:endParaRPr lang="en-GB" sz="2000" dirty="0"/>
          </a:p>
        </p:txBody>
      </p:sp>
    </p:spTree>
    <p:extLst>
      <p:ext uri="{BB962C8B-B14F-4D97-AF65-F5344CB8AC3E}">
        <p14:creationId xmlns:p14="http://schemas.microsoft.com/office/powerpoint/2010/main" val="147020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0462" y="4814967"/>
            <a:ext cx="5581534" cy="1162051"/>
          </a:xfrm>
        </p:spPr>
        <p:txBody>
          <a:bodyPr>
            <a:normAutofit fontScale="90000"/>
          </a:bodyPr>
          <a:lstStyle/>
          <a:p>
            <a:r>
              <a:rPr lang="en-US" dirty="0" smtClean="0"/>
              <a:t>Human Specimen Collection </a:t>
            </a:r>
            <a:r>
              <a:rPr lang="en-US" dirty="0"/>
              <a:t>Kit</a:t>
            </a:r>
          </a:p>
        </p:txBody>
      </p:sp>
    </p:spTree>
    <p:extLst>
      <p:ext uri="{BB962C8B-B14F-4D97-AF65-F5344CB8AC3E}">
        <p14:creationId xmlns:p14="http://schemas.microsoft.com/office/powerpoint/2010/main" val="662581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rPr>
              <a:t>Reagents / Supplies</a:t>
            </a:r>
          </a:p>
        </p:txBody>
      </p:sp>
      <p:sp>
        <p:nvSpPr>
          <p:cNvPr id="13316" name="Rectangle 3"/>
          <p:cNvSpPr>
            <a:spLocks noGrp="1" noChangeArrowheads="1"/>
          </p:cNvSpPr>
          <p:nvPr>
            <p:ph type="body" idx="1"/>
          </p:nvPr>
        </p:nvSpPr>
        <p:spPr>
          <a:xfrm>
            <a:off x="247419" y="2938211"/>
            <a:ext cx="8229600" cy="3330384"/>
          </a:xfrm>
        </p:spPr>
        <p:txBody>
          <a:bodyPr>
            <a:normAutofit/>
          </a:bodyPr>
          <a:lstStyle/>
          <a:p>
            <a:pPr eaLnBrk="1" hangingPunct="1"/>
            <a:r>
              <a:rPr lang="en-US" altLang="en-US" sz="2800" dirty="0"/>
              <a:t>Viral transport medium (VTM)</a:t>
            </a:r>
          </a:p>
          <a:p>
            <a:pPr eaLnBrk="1" hangingPunct="1">
              <a:buFontTx/>
              <a:buNone/>
            </a:pPr>
            <a:endParaRPr lang="en-US" altLang="en-US" sz="2000" dirty="0"/>
          </a:p>
          <a:p>
            <a:pPr eaLnBrk="1" hangingPunct="1"/>
            <a:r>
              <a:rPr lang="en-US" altLang="en-US" sz="2800" dirty="0"/>
              <a:t>Preparing the specimen collection kit</a:t>
            </a:r>
          </a:p>
          <a:p>
            <a:pPr eaLnBrk="1" hangingPunct="1"/>
            <a:endParaRPr lang="en-US" altLang="en-US" sz="2000" dirty="0"/>
          </a:p>
          <a:p>
            <a:pPr eaLnBrk="1" hangingPunct="1"/>
            <a:r>
              <a:rPr lang="en-US" altLang="en-US" sz="2800" dirty="0"/>
              <a:t>Managing the specimen collection kit</a:t>
            </a:r>
          </a:p>
          <a:p>
            <a:pPr eaLnBrk="1" hangingPunct="1"/>
            <a:endParaRPr lang="en-US" altLang="en-US" sz="2800" dirty="0"/>
          </a:p>
        </p:txBody>
      </p:sp>
      <p:pic>
        <p:nvPicPr>
          <p:cNvPr id="3" name="Picture 2">
            <a:extLst>
              <a:ext uri="{FF2B5EF4-FFF2-40B4-BE49-F238E27FC236}">
                <a16:creationId xmlns:a16="http://schemas.microsoft.com/office/drawing/2014/main" id="{3BA02EC1-D51B-4381-B39E-0FED1FBD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998" y="641944"/>
            <a:ext cx="3404212" cy="2288732"/>
          </a:xfrm>
          <a:prstGeom prst="rect">
            <a:avLst/>
          </a:prstGeom>
        </p:spPr>
      </p:pic>
    </p:spTree>
    <p:extLst>
      <p:ext uri="{BB962C8B-B14F-4D97-AF65-F5344CB8AC3E}">
        <p14:creationId xmlns:p14="http://schemas.microsoft.com/office/powerpoint/2010/main" val="325902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Autofit/>
          </a:bodyPr>
          <a:lstStyle/>
          <a:p>
            <a:pPr eaLnBrk="1" hangingPunct="1"/>
            <a:r>
              <a:rPr lang="en-US" altLang="en-US" dirty="0">
                <a:effectLst>
                  <a:outerShdw blurRad="38100" dist="38100" dir="2700000" algn="tl">
                    <a:srgbClr val="000000">
                      <a:alpha val="43137"/>
                    </a:srgbClr>
                  </a:outerShdw>
                </a:effectLst>
              </a:rPr>
              <a:t>Why Viral Transport Medium?</a:t>
            </a:r>
          </a:p>
        </p:txBody>
      </p:sp>
      <p:sp>
        <p:nvSpPr>
          <p:cNvPr id="15364" name="Rectangle 3"/>
          <p:cNvSpPr>
            <a:spLocks noGrp="1" noChangeArrowheads="1"/>
          </p:cNvSpPr>
          <p:nvPr>
            <p:ph type="body" idx="1"/>
          </p:nvPr>
        </p:nvSpPr>
        <p:spPr>
          <a:xfrm>
            <a:off x="244231" y="1072896"/>
            <a:ext cx="8448213" cy="5425440"/>
          </a:xfrm>
        </p:spPr>
        <p:txBody>
          <a:bodyPr>
            <a:noAutofit/>
          </a:bodyPr>
          <a:lstStyle/>
          <a:p>
            <a:pPr eaLnBrk="1" hangingPunct="1"/>
            <a:r>
              <a:rPr lang="en-US" altLang="en-US" sz="2400" dirty="0"/>
              <a:t>For viral isolation and PCR testing</a:t>
            </a:r>
          </a:p>
          <a:p>
            <a:pPr eaLnBrk="1" hangingPunct="1"/>
            <a:endParaRPr lang="en-US" altLang="en-US" sz="1800" dirty="0"/>
          </a:p>
          <a:p>
            <a:pPr eaLnBrk="1" hangingPunct="1"/>
            <a:r>
              <a:rPr lang="en-US" altLang="en-US" sz="2400" dirty="0"/>
              <a:t>Prevents specimen from drying out</a:t>
            </a:r>
          </a:p>
          <a:p>
            <a:pPr eaLnBrk="1" hangingPunct="1"/>
            <a:endParaRPr lang="en-US" altLang="en-US" sz="1800" dirty="0"/>
          </a:p>
          <a:p>
            <a:pPr eaLnBrk="1" hangingPunct="1"/>
            <a:r>
              <a:rPr lang="en-US" altLang="en-US" sz="2400" dirty="0"/>
              <a:t>Prevents bacteria and fungi growth</a:t>
            </a:r>
          </a:p>
          <a:p>
            <a:pPr eaLnBrk="1" hangingPunct="1"/>
            <a:endParaRPr lang="en-US" altLang="en-US" sz="1800" dirty="0"/>
          </a:p>
          <a:p>
            <a:r>
              <a:rPr lang="en-US" altLang="en-US" sz="2400" dirty="0"/>
              <a:t>Stabilizes virus to maximize chance of successful propagation</a:t>
            </a:r>
          </a:p>
          <a:p>
            <a:endParaRPr lang="en-US" altLang="en-US" sz="1800" dirty="0"/>
          </a:p>
          <a:p>
            <a:r>
              <a:rPr lang="en-US" altLang="en-US" sz="2400" dirty="0"/>
              <a:t>pH indicator </a:t>
            </a:r>
          </a:p>
          <a:p>
            <a:endParaRPr lang="en-US" altLang="en-US" sz="1800" dirty="0"/>
          </a:p>
          <a:p>
            <a:pPr lvl="0">
              <a:lnSpc>
                <a:spcPct val="90000"/>
              </a:lnSpc>
            </a:pPr>
            <a:r>
              <a:rPr lang="en-US" altLang="en-US" sz="2400" dirty="0">
                <a:solidFill>
                  <a:srgbClr val="2C343E"/>
                </a:solidFill>
              </a:rPr>
              <a:t>A recipe for VTM is available in the </a:t>
            </a:r>
            <a:endParaRPr lang="en-US" altLang="en-US" sz="2400" dirty="0" smtClean="0">
              <a:solidFill>
                <a:srgbClr val="2C343E"/>
              </a:solidFill>
            </a:endParaRPr>
          </a:p>
          <a:p>
            <a:pPr marL="344488" lvl="0" indent="0">
              <a:lnSpc>
                <a:spcPct val="90000"/>
              </a:lnSpc>
              <a:buNone/>
            </a:pPr>
            <a:r>
              <a:rPr lang="en-US" altLang="en-US" sz="2400" dirty="0" smtClean="0">
                <a:solidFill>
                  <a:srgbClr val="2C343E"/>
                </a:solidFill>
              </a:rPr>
              <a:t>Manual </a:t>
            </a:r>
            <a:r>
              <a:rPr lang="en-US" altLang="en-US" sz="2400" dirty="0">
                <a:solidFill>
                  <a:srgbClr val="2C343E"/>
                </a:solidFill>
              </a:rPr>
              <a:t>for the Lab Diagnosis and </a:t>
            </a:r>
            <a:r>
              <a:rPr lang="en-US" altLang="en-US" sz="2400" dirty="0" err="1">
                <a:solidFill>
                  <a:srgbClr val="2C343E"/>
                </a:solidFill>
              </a:rPr>
              <a:t>Virologic</a:t>
            </a:r>
            <a:r>
              <a:rPr lang="en-US" altLang="en-US" sz="2400" dirty="0">
                <a:solidFill>
                  <a:srgbClr val="2C343E"/>
                </a:solidFill>
              </a:rPr>
              <a:t>  </a:t>
            </a:r>
            <a:r>
              <a:rPr lang="en-US" altLang="en-US" sz="2400" dirty="0" smtClean="0">
                <a:solidFill>
                  <a:srgbClr val="2C343E"/>
                </a:solidFill>
              </a:rPr>
              <a:t>                        Surveillance </a:t>
            </a:r>
            <a:r>
              <a:rPr lang="en-US" altLang="en-US" sz="2400" dirty="0">
                <a:solidFill>
                  <a:srgbClr val="2C343E"/>
                </a:solidFill>
              </a:rPr>
              <a:t>of Influenza (WHO, 2011</a:t>
            </a:r>
            <a:r>
              <a:rPr lang="en-US" altLang="en-US" sz="2400" dirty="0" smtClean="0">
                <a:solidFill>
                  <a:srgbClr val="2C343E"/>
                </a:solidFill>
              </a:rPr>
              <a:t>)</a:t>
            </a:r>
            <a:endParaRPr lang="en-US" altLang="en-US" sz="2400" dirty="0">
              <a:solidFill>
                <a:srgbClr val="2C343E"/>
              </a:solidFill>
            </a:endParaRPr>
          </a:p>
          <a:p>
            <a:pPr eaLnBrk="1" hangingPunct="1"/>
            <a:endParaRPr lang="en-US" altLang="en-US" sz="2400" dirty="0"/>
          </a:p>
        </p:txBody>
      </p:sp>
      <p:pic>
        <p:nvPicPr>
          <p:cNvPr id="6" name="Picture 5">
            <a:extLst>
              <a:ext uri="{FF2B5EF4-FFF2-40B4-BE49-F238E27FC236}">
                <a16:creationId xmlns:a16="http://schemas.microsoft.com/office/drawing/2014/main" id="{270E61BF-A1EE-4C1C-918A-611943A46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812" y="4635025"/>
            <a:ext cx="2468880" cy="1649212"/>
          </a:xfrm>
          <a:prstGeom prst="rect">
            <a:avLst/>
          </a:prstGeom>
        </p:spPr>
      </p:pic>
      <p:sp>
        <p:nvSpPr>
          <p:cNvPr id="2" name="Rectangle 1"/>
          <p:cNvSpPr/>
          <p:nvPr/>
        </p:nvSpPr>
        <p:spPr>
          <a:xfrm>
            <a:off x="109329" y="6354772"/>
            <a:ext cx="7851913" cy="461665"/>
          </a:xfrm>
          <a:prstGeom prst="rect">
            <a:avLst/>
          </a:prstGeom>
        </p:spPr>
        <p:txBody>
          <a:bodyPr wrap="square">
            <a:spAutoFit/>
          </a:bodyPr>
          <a:lstStyle/>
          <a:p>
            <a:r>
              <a:rPr lang="en-US" sz="1200" dirty="0"/>
              <a:t>http://apps.who.int/iris/bitstream/handle/10665/44518/9789241548090_eng.pdf;jsessionid=42FAA549831EF3D9DB03E7A80A84DFFB?sequence=1</a:t>
            </a:r>
          </a:p>
        </p:txBody>
      </p:sp>
    </p:spTree>
    <p:extLst>
      <p:ext uri="{BB962C8B-B14F-4D97-AF65-F5344CB8AC3E}">
        <p14:creationId xmlns:p14="http://schemas.microsoft.com/office/powerpoint/2010/main" val="385038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37631"/>
            <a:ext cx="9144000" cy="526815"/>
          </a:xfrm>
        </p:spPr>
        <p:txBody>
          <a:bodyPr>
            <a:normAutofit/>
          </a:bodyPr>
          <a:lstStyle/>
          <a:p>
            <a:pPr eaLnBrk="1" hangingPunct="1"/>
            <a:r>
              <a:rPr lang="en-US" altLang="en-US" dirty="0">
                <a:effectLst>
                  <a:outerShdw blurRad="38100" dist="38100" dir="2700000" algn="tl">
                    <a:srgbClr val="000000">
                      <a:alpha val="43137"/>
                    </a:srgbClr>
                  </a:outerShdw>
                </a:effectLst>
              </a:rPr>
              <a:t>Viral Transport Medium Storage</a:t>
            </a:r>
          </a:p>
        </p:txBody>
      </p:sp>
      <p:sp>
        <p:nvSpPr>
          <p:cNvPr id="17412" name="Rectangle 3"/>
          <p:cNvSpPr>
            <a:spLocks noGrp="1" noChangeArrowheads="1"/>
          </p:cNvSpPr>
          <p:nvPr>
            <p:ph type="body" idx="1"/>
          </p:nvPr>
        </p:nvSpPr>
        <p:spPr>
          <a:xfrm>
            <a:off x="206962" y="1119481"/>
            <a:ext cx="8523112" cy="5439816"/>
          </a:xfrm>
        </p:spPr>
        <p:txBody>
          <a:bodyPr>
            <a:noAutofit/>
          </a:bodyPr>
          <a:lstStyle/>
          <a:p>
            <a:pPr marL="0" indent="0" eaLnBrk="1" hangingPunct="1">
              <a:lnSpc>
                <a:spcPct val="90000"/>
              </a:lnSpc>
              <a:buNone/>
            </a:pPr>
            <a:endParaRPr lang="en-US" altLang="en-US" sz="2400" dirty="0" smtClean="0"/>
          </a:p>
          <a:p>
            <a:pPr eaLnBrk="1" hangingPunct="1">
              <a:lnSpc>
                <a:spcPct val="90000"/>
              </a:lnSpc>
            </a:pPr>
            <a:r>
              <a:rPr lang="en-US" altLang="en-US" sz="2400" dirty="0" smtClean="0"/>
              <a:t>VTM should be dispensed in sterile </a:t>
            </a:r>
            <a:r>
              <a:rPr lang="en-US" altLang="en-US" sz="2400" dirty="0"/>
              <a:t>collection vials </a:t>
            </a:r>
            <a:endParaRPr lang="en-US" altLang="en-US" sz="2400" dirty="0" smtClean="0"/>
          </a:p>
          <a:p>
            <a:pPr marL="0" indent="0" eaLnBrk="1" hangingPunct="1">
              <a:lnSpc>
                <a:spcPct val="90000"/>
              </a:lnSpc>
              <a:buNone/>
            </a:pPr>
            <a:endParaRPr lang="en-US" altLang="en-US" sz="1800" dirty="0"/>
          </a:p>
          <a:p>
            <a:pPr eaLnBrk="1" hangingPunct="1">
              <a:lnSpc>
                <a:spcPct val="90000"/>
              </a:lnSpc>
            </a:pPr>
            <a:r>
              <a:rPr lang="en-US" altLang="en-US" sz="2400" dirty="0" smtClean="0"/>
              <a:t>Sterile glass beads should also be included in the vial</a:t>
            </a:r>
          </a:p>
          <a:p>
            <a:pPr eaLnBrk="1" hangingPunct="1">
              <a:lnSpc>
                <a:spcPct val="90000"/>
              </a:lnSpc>
            </a:pPr>
            <a:endParaRPr lang="en-US" altLang="en-US" sz="2400" dirty="0"/>
          </a:p>
          <a:p>
            <a:pPr>
              <a:lnSpc>
                <a:spcPct val="90000"/>
              </a:lnSpc>
            </a:pPr>
            <a:r>
              <a:rPr lang="en-US" altLang="en-US" sz="2400" dirty="0" smtClean="0"/>
              <a:t>Optimally, provide a </a:t>
            </a:r>
            <a:r>
              <a:rPr lang="en-US" altLang="en-US" sz="2400" dirty="0"/>
              <a:t>3.0 ml volume </a:t>
            </a:r>
            <a:r>
              <a:rPr lang="en-US" altLang="en-US" sz="2400" dirty="0" smtClean="0"/>
              <a:t>of VTM to </a:t>
            </a:r>
            <a:r>
              <a:rPr lang="en-US" altLang="en-US" sz="2400" dirty="0"/>
              <a:t>ensure adequate volume for </a:t>
            </a:r>
            <a:r>
              <a:rPr lang="en-US" altLang="en-US" sz="2400" dirty="0" smtClean="0"/>
              <a:t>complete characterization of the specimen</a:t>
            </a:r>
          </a:p>
          <a:p>
            <a:pPr eaLnBrk="1" hangingPunct="1">
              <a:lnSpc>
                <a:spcPct val="90000"/>
              </a:lnSpc>
            </a:pPr>
            <a:endParaRPr lang="en-US" altLang="en-US" sz="2400" dirty="0" smtClean="0"/>
          </a:p>
          <a:p>
            <a:pPr eaLnBrk="1" hangingPunct="1">
              <a:lnSpc>
                <a:spcPct val="90000"/>
              </a:lnSpc>
            </a:pPr>
            <a:r>
              <a:rPr lang="en-US" altLang="en-US" sz="2400" dirty="0" smtClean="0"/>
              <a:t>Ideally </a:t>
            </a:r>
            <a:r>
              <a:rPr lang="en-US" altLang="en-US" sz="2400" dirty="0"/>
              <a:t>choose VTM that can be stored at room temperature</a:t>
            </a:r>
          </a:p>
          <a:p>
            <a:pPr eaLnBrk="1" hangingPunct="1">
              <a:lnSpc>
                <a:spcPct val="90000"/>
              </a:lnSpc>
            </a:pPr>
            <a:endParaRPr lang="en-US" altLang="en-US" sz="1800" dirty="0"/>
          </a:p>
          <a:p>
            <a:pPr eaLnBrk="1" hangingPunct="1">
              <a:lnSpc>
                <a:spcPct val="90000"/>
              </a:lnSpc>
            </a:pPr>
            <a:r>
              <a:rPr lang="en-US" altLang="en-US" sz="2400" dirty="0"/>
              <a:t>Otherwise, store VTM at -</a:t>
            </a:r>
            <a:r>
              <a:rPr lang="en-US" altLang="en-US" sz="2400" dirty="0" smtClean="0"/>
              <a:t>20°C </a:t>
            </a:r>
            <a:r>
              <a:rPr lang="en-US" altLang="en-US" sz="2400" dirty="0"/>
              <a:t>and thaw when </a:t>
            </a:r>
            <a:r>
              <a:rPr lang="en-US" altLang="en-US" sz="2400" dirty="0" smtClean="0"/>
              <a:t>needed</a:t>
            </a:r>
            <a:endParaRPr lang="en-US" altLang="en-US" sz="2400" dirty="0"/>
          </a:p>
          <a:p>
            <a:pPr eaLnBrk="1" hangingPunct="1">
              <a:lnSpc>
                <a:spcPct val="90000"/>
              </a:lnSpc>
            </a:pPr>
            <a:endParaRPr lang="en-US" altLang="en-US" sz="1800" dirty="0"/>
          </a:p>
          <a:p>
            <a:pPr eaLnBrk="1" hangingPunct="1">
              <a:lnSpc>
                <a:spcPct val="90000"/>
              </a:lnSpc>
            </a:pPr>
            <a:endParaRPr lang="en-US" altLang="en-US" sz="1800" dirty="0"/>
          </a:p>
          <a:p>
            <a:pPr eaLnBrk="1" hangingPunct="1">
              <a:lnSpc>
                <a:spcPct val="90000"/>
              </a:lnSpc>
            </a:pPr>
            <a:endParaRPr lang="en-US" altLang="en-US" sz="2800" dirty="0"/>
          </a:p>
        </p:txBody>
      </p:sp>
      <p:sp>
        <p:nvSpPr>
          <p:cNvPr id="17413" name="Rectangle 4"/>
          <p:cNvSpPr>
            <a:spLocks noChangeArrowheads="1"/>
          </p:cNvSpPr>
          <p:nvPr/>
        </p:nvSpPr>
        <p:spPr bwMode="auto">
          <a:xfrm>
            <a:off x="7331075" y="2432207"/>
            <a:ext cx="180193" cy="32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193" tIns="44596" rIns="89193" bIns="4459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539" dirty="0">
              <a:latin typeface="Calibri"/>
            </a:endParaRPr>
          </a:p>
        </p:txBody>
      </p:sp>
    </p:spTree>
    <p:extLst>
      <p:ext uri="{BB962C8B-B14F-4D97-AF65-F5344CB8AC3E}">
        <p14:creationId xmlns:p14="http://schemas.microsoft.com/office/powerpoint/2010/main" val="2003607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rPr>
              <a:t>How to Prepare and Manage Kits</a:t>
            </a:r>
          </a:p>
        </p:txBody>
      </p:sp>
      <p:sp>
        <p:nvSpPr>
          <p:cNvPr id="21508" name="Rectangle 3"/>
          <p:cNvSpPr>
            <a:spLocks noGrp="1" noChangeArrowheads="1"/>
          </p:cNvSpPr>
          <p:nvPr>
            <p:ph type="body" idx="1"/>
          </p:nvPr>
        </p:nvSpPr>
        <p:spPr>
          <a:xfrm>
            <a:off x="348899" y="1741560"/>
            <a:ext cx="8419105" cy="4729965"/>
          </a:xfrm>
        </p:spPr>
        <p:txBody>
          <a:bodyPr>
            <a:noAutofit/>
          </a:bodyPr>
          <a:lstStyle/>
          <a:p>
            <a:pPr eaLnBrk="1" hangingPunct="1"/>
            <a:r>
              <a:rPr lang="en-US" altLang="en-US" sz="2400" dirty="0"/>
              <a:t>Store specimen collection kits in a dry, cool place</a:t>
            </a:r>
          </a:p>
          <a:p>
            <a:pPr eaLnBrk="1" hangingPunct="1"/>
            <a:endParaRPr lang="en-US" altLang="en-US" sz="2400" dirty="0"/>
          </a:p>
          <a:p>
            <a:pPr eaLnBrk="1" hangingPunct="1"/>
            <a:r>
              <a:rPr lang="en-US" altLang="en-US" sz="2400" dirty="0"/>
              <a:t>Include VTM, collection swabs (NP &amp; throat), leak-proof bag with absorbent material and a reusable cold pack</a:t>
            </a:r>
          </a:p>
          <a:p>
            <a:pPr eaLnBrk="1" hangingPunct="1"/>
            <a:endParaRPr lang="en-US" altLang="en-US" sz="2400" dirty="0"/>
          </a:p>
          <a:p>
            <a:pPr eaLnBrk="1" hangingPunct="1"/>
            <a:r>
              <a:rPr lang="en-US" altLang="en-US" sz="2400" dirty="0"/>
              <a:t>Insulated cooler</a:t>
            </a:r>
          </a:p>
          <a:p>
            <a:pPr eaLnBrk="1" hangingPunct="1"/>
            <a:endParaRPr lang="en-US" altLang="en-US" sz="2400" dirty="0"/>
          </a:p>
          <a:p>
            <a:pPr eaLnBrk="1" hangingPunct="1"/>
            <a:r>
              <a:rPr lang="en-US" altLang="en-US" sz="2400" dirty="0"/>
              <a:t>Store specimen collection kit where it will be accessible after hours and on </a:t>
            </a:r>
            <a:r>
              <a:rPr lang="en-US" altLang="en-US" sz="2400" dirty="0" smtClean="0"/>
              <a:t>weekends</a:t>
            </a:r>
          </a:p>
          <a:p>
            <a:pPr eaLnBrk="1" hangingPunct="1"/>
            <a:endParaRPr lang="en-US" altLang="en-US" sz="2400" dirty="0" smtClean="0"/>
          </a:p>
          <a:p>
            <a:pPr eaLnBrk="1" hangingPunct="1"/>
            <a:r>
              <a:rPr lang="en-US" altLang="en-US" sz="2400" dirty="0" smtClean="0"/>
              <a:t>A specimen submission form should also be included with the kit</a:t>
            </a:r>
            <a:endParaRPr lang="en-US" altLang="en-US" sz="2400" dirty="0"/>
          </a:p>
          <a:p>
            <a:pPr eaLnBrk="1" hangingPunct="1"/>
            <a:endParaRPr lang="en-US" altLang="en-US" sz="2400" dirty="0"/>
          </a:p>
        </p:txBody>
      </p:sp>
      <p:sp>
        <p:nvSpPr>
          <p:cNvPr id="2" name="TextBox 1"/>
          <p:cNvSpPr txBox="1"/>
          <p:nvPr/>
        </p:nvSpPr>
        <p:spPr>
          <a:xfrm>
            <a:off x="322504" y="634557"/>
            <a:ext cx="8445500" cy="1384995"/>
          </a:xfrm>
          <a:prstGeom prst="rect">
            <a:avLst/>
          </a:prstGeom>
          <a:noFill/>
        </p:spPr>
        <p:txBody>
          <a:bodyPr wrap="square" rtlCol="0">
            <a:spAutoFit/>
          </a:bodyPr>
          <a:lstStyle/>
          <a:p>
            <a:pPr algn="ctr"/>
            <a:r>
              <a:rPr lang="en-US" altLang="en-US" sz="2800" b="1" dirty="0"/>
              <a:t>Specimen collection kits should be assembled and available for outbreak response activities</a:t>
            </a:r>
          </a:p>
          <a:p>
            <a:endParaRPr lang="en-US" altLang="en-US" sz="2800" b="1" dirty="0"/>
          </a:p>
        </p:txBody>
      </p:sp>
      <p:pic>
        <p:nvPicPr>
          <p:cNvPr id="4" name="Picture 3">
            <a:extLst>
              <a:ext uri="{FF2B5EF4-FFF2-40B4-BE49-F238E27FC236}">
                <a16:creationId xmlns:a16="http://schemas.microsoft.com/office/drawing/2014/main" id="{E1E43D96-DAAB-4E7E-9A2D-6C7A47367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9163" y="3572117"/>
            <a:ext cx="1600077" cy="1068852"/>
          </a:xfrm>
          <a:prstGeom prst="rect">
            <a:avLst/>
          </a:prstGeom>
        </p:spPr>
      </p:pic>
    </p:spTree>
    <p:extLst>
      <p:ext uri="{BB962C8B-B14F-4D97-AF65-F5344CB8AC3E}">
        <p14:creationId xmlns:p14="http://schemas.microsoft.com/office/powerpoint/2010/main" val="219026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Discussion Question</a:t>
            </a:r>
            <a:endParaRPr lang="en-US" dirty="0"/>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In your country or location, have you had any problems with having the materials you need on hand for specimen collection?</a:t>
            </a:r>
          </a:p>
          <a:p>
            <a:pPr marL="0" indent="0">
              <a:buNone/>
            </a:pPr>
            <a:endParaRPr lang="en-US" sz="2800" dirty="0">
              <a:solidFill>
                <a:srgbClr val="FF0000"/>
              </a:solidFill>
            </a:endParaRPr>
          </a:p>
          <a:p>
            <a:pPr marL="0" indent="0">
              <a:buNone/>
            </a:pPr>
            <a:endParaRPr lang="en-US" sz="2800" dirty="0">
              <a:solidFill>
                <a:srgbClr val="FF0000"/>
              </a:solidFill>
            </a:endParaRPr>
          </a:p>
          <a:p>
            <a:pPr marL="0" indent="0">
              <a:buNone/>
            </a:pPr>
            <a:endParaRPr lang="en-US" altLang="en-US" sz="2800"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7320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GB" dirty="0">
                <a:effectLst>
                  <a:outerShdw blurRad="38100" dist="38100" dir="2700000" algn="tl">
                    <a:srgbClr val="000000">
                      <a:alpha val="43137"/>
                    </a:srgbClr>
                  </a:outerShdw>
                </a:effectLst>
              </a:rPr>
              <a:t>Learning Objectives</a:t>
            </a:r>
            <a:br>
              <a:rPr lang="en-GB" dirty="0">
                <a:effectLst>
                  <a:outerShdw blurRad="38100" dist="38100" dir="2700000" algn="tl">
                    <a:srgbClr val="000000">
                      <a:alpha val="43137"/>
                    </a:srgbClr>
                  </a:outerShdw>
                </a:effectLst>
              </a:rPr>
            </a:br>
            <a:endParaRPr lang="en-US" dirty="0"/>
          </a:p>
        </p:txBody>
      </p:sp>
      <p:sp>
        <p:nvSpPr>
          <p:cNvPr id="9" name="Content Placeholder 8"/>
          <p:cNvSpPr>
            <a:spLocks noGrp="1"/>
          </p:cNvSpPr>
          <p:nvPr>
            <p:ph idx="1"/>
          </p:nvPr>
        </p:nvSpPr>
        <p:spPr>
          <a:xfrm>
            <a:off x="127000" y="1286204"/>
            <a:ext cx="8102599" cy="4525963"/>
          </a:xfrm>
        </p:spPr>
        <p:txBody>
          <a:bodyPr>
            <a:normAutofit/>
          </a:bodyPr>
          <a:lstStyle/>
          <a:p>
            <a:r>
              <a:rPr lang="en-GB" sz="2400" dirty="0"/>
              <a:t>Describe specimens collection for influenza virus diagnosis</a:t>
            </a:r>
          </a:p>
          <a:p>
            <a:endParaRPr lang="en-GB" sz="1800" dirty="0"/>
          </a:p>
          <a:p>
            <a:r>
              <a:rPr lang="en-GB" sz="2400" dirty="0"/>
              <a:t>Understand specimen data collection and tracking</a:t>
            </a:r>
          </a:p>
          <a:p>
            <a:endParaRPr lang="en-GB" sz="1800" dirty="0"/>
          </a:p>
          <a:p>
            <a:r>
              <a:rPr lang="en-GB" sz="2400" dirty="0"/>
              <a:t>Understand specimen handling and storage for better diagnosis</a:t>
            </a:r>
          </a:p>
          <a:p>
            <a:endParaRPr lang="en-GB" sz="1800" dirty="0"/>
          </a:p>
          <a:p>
            <a:r>
              <a:rPr lang="en-GB" sz="2400" dirty="0"/>
              <a:t>Describe proper transport of influenza specimens</a:t>
            </a:r>
          </a:p>
          <a:p>
            <a:pPr marL="293214" indent="-293214">
              <a:buFont typeface="Arial" panose="020B0604020202020204" pitchFamily="34" charset="0"/>
              <a:buChar char="•"/>
            </a:pPr>
            <a:endParaRPr lang="en-GB" sz="1800" dirty="0"/>
          </a:p>
          <a:p>
            <a:r>
              <a:rPr lang="en-GB" sz="2400" dirty="0"/>
              <a:t>Understand virus sharing</a:t>
            </a:r>
          </a:p>
          <a:p>
            <a:endParaRPr lang="en-US" sz="2400" dirty="0"/>
          </a:p>
        </p:txBody>
      </p:sp>
      <p:pic>
        <p:nvPicPr>
          <p:cNvPr id="3" name="Picture 2">
            <a:extLst>
              <a:ext uri="{FF2B5EF4-FFF2-40B4-BE49-F238E27FC236}">
                <a16:creationId xmlns:a16="http://schemas.microsoft.com/office/drawing/2014/main" id="{0CE7C75C-A310-4E03-977E-BE087135B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31" y="4479839"/>
            <a:ext cx="3097575" cy="2069180"/>
          </a:xfrm>
          <a:prstGeom prst="rect">
            <a:avLst/>
          </a:prstGeom>
        </p:spPr>
      </p:pic>
    </p:spTree>
    <p:extLst>
      <p:ext uri="{BB962C8B-B14F-4D97-AF65-F5344CB8AC3E}">
        <p14:creationId xmlns:p14="http://schemas.microsoft.com/office/powerpoint/2010/main" val="118163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Target Cases</a:t>
            </a:r>
          </a:p>
        </p:txBody>
      </p:sp>
    </p:spTree>
    <p:extLst>
      <p:ext uri="{BB962C8B-B14F-4D97-AF65-F5344CB8AC3E}">
        <p14:creationId xmlns:p14="http://schemas.microsoft.com/office/powerpoint/2010/main" val="662581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rPr>
              <a:t>Case Definitions</a:t>
            </a:r>
          </a:p>
        </p:txBody>
      </p:sp>
      <p:sp>
        <p:nvSpPr>
          <p:cNvPr id="25604" name="Rectangle 3"/>
          <p:cNvSpPr>
            <a:spLocks noGrp="1" noChangeArrowheads="1"/>
          </p:cNvSpPr>
          <p:nvPr>
            <p:ph type="body" idx="1"/>
          </p:nvPr>
        </p:nvSpPr>
        <p:spPr>
          <a:xfrm>
            <a:off x="219457" y="904088"/>
            <a:ext cx="8190766" cy="5719450"/>
          </a:xfrm>
          <a:effectLst/>
        </p:spPr>
        <p:txBody>
          <a:bodyPr>
            <a:noAutofit/>
          </a:bodyPr>
          <a:lstStyle/>
          <a:p>
            <a:pPr marL="0" indent="0">
              <a:lnSpc>
                <a:spcPct val="90000"/>
              </a:lnSpc>
              <a:buNone/>
            </a:pPr>
            <a:r>
              <a:rPr lang="en-US" altLang="en-US" sz="2800" b="1" dirty="0"/>
              <a:t>Symptomatic cases (seasonal flu)</a:t>
            </a:r>
          </a:p>
          <a:p>
            <a:pPr lvl="1">
              <a:lnSpc>
                <a:spcPct val="90000"/>
              </a:lnSpc>
            </a:pPr>
            <a:r>
              <a:rPr lang="en-US" altLang="en-US" sz="2400" dirty="0"/>
              <a:t>Follow case definition</a:t>
            </a:r>
          </a:p>
          <a:p>
            <a:pPr lvl="1" eaLnBrk="1" hangingPunct="1">
              <a:lnSpc>
                <a:spcPct val="90000"/>
              </a:lnSpc>
            </a:pPr>
            <a:r>
              <a:rPr lang="en-US" altLang="en-US" sz="2400" dirty="0"/>
              <a:t>Symptoms consistent with influenza (ILI) or ARI</a:t>
            </a:r>
          </a:p>
          <a:p>
            <a:pPr lvl="1" eaLnBrk="1" hangingPunct="1">
              <a:lnSpc>
                <a:spcPct val="90000"/>
              </a:lnSpc>
            </a:pPr>
            <a:r>
              <a:rPr lang="en-US" altLang="en-US" sz="2400" dirty="0"/>
              <a:t>Severe acute respiratory illness  (SARI)</a:t>
            </a:r>
          </a:p>
          <a:p>
            <a:pPr lvl="1" eaLnBrk="1" hangingPunct="1">
              <a:lnSpc>
                <a:spcPct val="90000"/>
              </a:lnSpc>
            </a:pPr>
            <a:r>
              <a:rPr lang="en-US" altLang="en-US" sz="2400" dirty="0">
                <a:hlinkClick r:id="rId3"/>
              </a:rPr>
              <a:t>http://www.who.int/influenza/surveillance_monitoring/ili_sari_surveillance_case_definition/en/</a:t>
            </a:r>
            <a:endParaRPr lang="en-US" altLang="en-US" sz="2400" dirty="0"/>
          </a:p>
          <a:p>
            <a:pPr marL="0" indent="0">
              <a:lnSpc>
                <a:spcPct val="90000"/>
              </a:lnSpc>
              <a:buNone/>
            </a:pPr>
            <a:endParaRPr lang="en-US" altLang="en-US" sz="1800" b="1" dirty="0"/>
          </a:p>
          <a:p>
            <a:pPr marL="0" indent="0">
              <a:lnSpc>
                <a:spcPct val="90000"/>
              </a:lnSpc>
              <a:buNone/>
            </a:pPr>
            <a:r>
              <a:rPr lang="en-US" altLang="en-US" sz="2800" b="1" dirty="0"/>
              <a:t>Zoonotic influenza</a:t>
            </a:r>
          </a:p>
          <a:p>
            <a:pPr lvl="1" eaLnBrk="1" hangingPunct="1">
              <a:lnSpc>
                <a:spcPct val="90000"/>
              </a:lnSpc>
            </a:pPr>
            <a:r>
              <a:rPr lang="en-US" altLang="en-US" sz="2400" dirty="0"/>
              <a:t>Follow case definition</a:t>
            </a:r>
          </a:p>
          <a:p>
            <a:pPr lvl="1" eaLnBrk="1" hangingPunct="1">
              <a:lnSpc>
                <a:spcPct val="90000"/>
              </a:lnSpc>
            </a:pPr>
            <a:r>
              <a:rPr lang="en-US" altLang="en-US" sz="2400" dirty="0" smtClean="0"/>
              <a:t>Cases and symptomatic </a:t>
            </a:r>
            <a:r>
              <a:rPr lang="en-US" altLang="en-US" sz="2400" dirty="0"/>
              <a:t>contacts (contact with suspected or probable cases)</a:t>
            </a:r>
          </a:p>
          <a:p>
            <a:pPr lvl="1" eaLnBrk="1" hangingPunct="1">
              <a:lnSpc>
                <a:spcPct val="90000"/>
              </a:lnSpc>
            </a:pPr>
            <a:r>
              <a:rPr lang="en-GB" sz="2400" dirty="0">
                <a:hlinkClick r:id="rId4"/>
              </a:rPr>
              <a:t>http://www.who.int/influenza/resources/documents/case_definition2006_08_29/en/</a:t>
            </a:r>
            <a:endParaRPr lang="en-GB" sz="2400" dirty="0"/>
          </a:p>
          <a:p>
            <a:pPr lvl="1" eaLnBrk="1" hangingPunct="1">
              <a:lnSpc>
                <a:spcPct val="90000"/>
              </a:lnSpc>
            </a:pPr>
            <a:endParaRPr lang="en-US" altLang="en-US" sz="2400" dirty="0"/>
          </a:p>
          <a:p>
            <a:pPr eaLnBrk="1" hangingPunct="1">
              <a:lnSpc>
                <a:spcPct val="90000"/>
              </a:lnSpc>
            </a:pPr>
            <a:endParaRPr lang="en-US" altLang="en-US" sz="2400" dirty="0"/>
          </a:p>
        </p:txBody>
      </p:sp>
    </p:spTree>
    <p:extLst>
      <p:ext uri="{BB962C8B-B14F-4D97-AF65-F5344CB8AC3E}">
        <p14:creationId xmlns:p14="http://schemas.microsoft.com/office/powerpoint/2010/main" val="248713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rPr>
              <a:t>When to Collect the Specimen? </a:t>
            </a:r>
          </a:p>
        </p:txBody>
      </p:sp>
      <p:sp>
        <p:nvSpPr>
          <p:cNvPr id="29700" name="Rectangle 3"/>
          <p:cNvSpPr>
            <a:spLocks noGrp="1" noChangeArrowheads="1"/>
          </p:cNvSpPr>
          <p:nvPr>
            <p:ph type="body" idx="1"/>
          </p:nvPr>
        </p:nvSpPr>
        <p:spPr>
          <a:xfrm>
            <a:off x="359609" y="1387231"/>
            <a:ext cx="8291501" cy="4288692"/>
          </a:xfrm>
        </p:spPr>
        <p:txBody>
          <a:bodyPr>
            <a:normAutofit/>
          </a:bodyPr>
          <a:lstStyle/>
          <a:p>
            <a:pPr eaLnBrk="1" hangingPunct="1">
              <a:lnSpc>
                <a:spcPct val="80000"/>
              </a:lnSpc>
            </a:pPr>
            <a:r>
              <a:rPr lang="en-US" altLang="en-US" sz="2800" dirty="0"/>
              <a:t>As soon as possible after symptoms begin; within 3 days </a:t>
            </a:r>
            <a:r>
              <a:rPr lang="en-US" altLang="en-US" sz="2800" dirty="0" smtClean="0"/>
              <a:t>of illness onset is optimal</a:t>
            </a:r>
            <a:endParaRPr lang="en-US" altLang="en-US" sz="2800" dirty="0"/>
          </a:p>
          <a:p>
            <a:pPr eaLnBrk="1" hangingPunct="1">
              <a:lnSpc>
                <a:spcPct val="80000"/>
              </a:lnSpc>
            </a:pPr>
            <a:endParaRPr lang="en-US" altLang="en-US" sz="2800" dirty="0"/>
          </a:p>
          <a:p>
            <a:pPr eaLnBrk="1" hangingPunct="1">
              <a:lnSpc>
                <a:spcPct val="80000"/>
              </a:lnSpc>
            </a:pPr>
            <a:r>
              <a:rPr lang="en-US" altLang="en-US" sz="2800" dirty="0"/>
              <a:t>Before antiviral medications are administered</a:t>
            </a:r>
          </a:p>
          <a:p>
            <a:pPr eaLnBrk="1" hangingPunct="1">
              <a:lnSpc>
                <a:spcPct val="80000"/>
              </a:lnSpc>
            </a:pPr>
            <a:endParaRPr lang="en-US" altLang="en-US" sz="2800" dirty="0"/>
          </a:p>
          <a:p>
            <a:pPr eaLnBrk="1" hangingPunct="1">
              <a:lnSpc>
                <a:spcPct val="80000"/>
              </a:lnSpc>
            </a:pPr>
            <a:r>
              <a:rPr lang="en-US" altLang="en-US" sz="2800" dirty="0"/>
              <a:t>Even if symptoms began more than one week ago</a:t>
            </a:r>
          </a:p>
          <a:p>
            <a:pPr eaLnBrk="1" hangingPunct="1">
              <a:lnSpc>
                <a:spcPct val="80000"/>
              </a:lnSpc>
            </a:pPr>
            <a:endParaRPr lang="en-US" altLang="en-US" sz="2800" dirty="0"/>
          </a:p>
          <a:p>
            <a:pPr eaLnBrk="1" hangingPunct="1">
              <a:lnSpc>
                <a:spcPct val="80000"/>
              </a:lnSpc>
            </a:pPr>
            <a:r>
              <a:rPr lang="en-US" altLang="en-US" sz="2800" dirty="0"/>
              <a:t>Collect multiple specimens on multiple days when you have access to patient</a:t>
            </a:r>
          </a:p>
        </p:txBody>
      </p:sp>
    </p:spTree>
    <p:extLst>
      <p:ext uri="{BB962C8B-B14F-4D97-AF65-F5344CB8AC3E}">
        <p14:creationId xmlns:p14="http://schemas.microsoft.com/office/powerpoint/2010/main" val="1969527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Safety</a:t>
            </a:r>
          </a:p>
        </p:txBody>
      </p:sp>
    </p:spTree>
    <p:extLst>
      <p:ext uri="{BB962C8B-B14F-4D97-AF65-F5344CB8AC3E}">
        <p14:creationId xmlns:p14="http://schemas.microsoft.com/office/powerpoint/2010/main" val="6625817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en-US" dirty="0">
                <a:effectLst>
                  <a:outerShdw blurRad="38100" dist="38100" dir="2700000" algn="tl">
                    <a:srgbClr val="000000">
                      <a:alpha val="43137"/>
                    </a:srgbClr>
                  </a:outerShdw>
                </a:effectLst>
              </a:rPr>
              <a:t>Infection Risk Mitigation</a:t>
            </a:r>
          </a:p>
        </p:txBody>
      </p:sp>
      <p:sp>
        <p:nvSpPr>
          <p:cNvPr id="33796" name="Rectangle 3"/>
          <p:cNvSpPr>
            <a:spLocks noGrp="1" noChangeArrowheads="1"/>
          </p:cNvSpPr>
          <p:nvPr>
            <p:ph type="body" idx="1"/>
          </p:nvPr>
        </p:nvSpPr>
        <p:spPr>
          <a:xfrm>
            <a:off x="310897" y="1227227"/>
            <a:ext cx="8229600" cy="5197957"/>
          </a:xfrm>
        </p:spPr>
        <p:txBody>
          <a:bodyPr>
            <a:normAutofit/>
          </a:bodyPr>
          <a:lstStyle/>
          <a:p>
            <a:pPr eaLnBrk="1" hangingPunct="1"/>
            <a:r>
              <a:rPr lang="en-US" altLang="en-US" sz="2800" dirty="0"/>
              <a:t>Do a proper risk assessment</a:t>
            </a:r>
          </a:p>
          <a:p>
            <a:pPr eaLnBrk="1" hangingPunct="1"/>
            <a:endParaRPr lang="en-US" altLang="en-US" sz="2000" dirty="0"/>
          </a:p>
          <a:p>
            <a:pPr eaLnBrk="1" hangingPunct="1"/>
            <a:r>
              <a:rPr lang="en-US" altLang="en-US" sz="2800" dirty="0"/>
              <a:t>Follow national or international Infection Prevention and Control (IPC) recommendations</a:t>
            </a:r>
          </a:p>
          <a:p>
            <a:pPr eaLnBrk="1" hangingPunct="1"/>
            <a:endParaRPr lang="en-US" altLang="en-US" sz="2000" dirty="0"/>
          </a:p>
          <a:p>
            <a:pPr eaLnBrk="1" hangingPunct="1"/>
            <a:r>
              <a:rPr lang="en-US" altLang="en-US" sz="2800" dirty="0"/>
              <a:t>Use appropriate PPE</a:t>
            </a:r>
          </a:p>
          <a:p>
            <a:pPr lvl="1"/>
            <a:r>
              <a:rPr lang="en-US" altLang="en-US" sz="2400" dirty="0"/>
              <a:t>Masks (N-95 or N/P/R-100), gloves, eye protection (goggles) and a gown / apron</a:t>
            </a:r>
          </a:p>
          <a:p>
            <a:pPr lvl="1"/>
            <a:r>
              <a:rPr lang="en-US" altLang="en-US" sz="2400" dirty="0"/>
              <a:t>Also hair cover and boot or shoe covers 	</a:t>
            </a:r>
          </a:p>
          <a:p>
            <a:pPr marL="0" indent="0" eaLnBrk="1" hangingPunct="1">
              <a:buNone/>
            </a:pPr>
            <a:endParaRPr lang="en-US" altLang="en-US" sz="1400" dirty="0">
              <a:hlinkClick r:id="rId3"/>
            </a:endParaRPr>
          </a:p>
          <a:p>
            <a:pPr marL="0" indent="0" eaLnBrk="1" hangingPunct="1">
              <a:buNone/>
            </a:pPr>
            <a:r>
              <a:rPr lang="en-US" altLang="en-US" sz="1400" dirty="0">
                <a:hlinkClick r:id="rId3"/>
              </a:rPr>
              <a:t>http://www.who.int/csr/bioriskreduction/infection_control/publication/en/</a:t>
            </a:r>
            <a:endParaRPr lang="en-US" altLang="en-US" sz="1400" dirty="0"/>
          </a:p>
          <a:p>
            <a:pPr eaLnBrk="1" hangingPunct="1"/>
            <a:endParaRPr lang="en-US" altLang="en-US" sz="2800" dirty="0"/>
          </a:p>
          <a:p>
            <a:pPr eaLnBrk="1" hangingPunct="1"/>
            <a:endParaRPr lang="en-US" altLang="en-US" sz="2800" dirty="0"/>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74741" y="4499448"/>
            <a:ext cx="2765777" cy="225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08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9" y="-42098"/>
            <a:ext cx="8771832" cy="446617"/>
          </a:xfr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normAutofit/>
          </a:bodyPr>
          <a:lstStyle/>
          <a:p>
            <a:r>
              <a:rPr lang="en-US" altLang="en-US" dirty="0"/>
              <a:t>Laboratory Biosafety Recommendations (Avian Influenza)</a:t>
            </a:r>
            <a:endParaRPr lang="en-GB" dirty="0"/>
          </a:p>
        </p:txBody>
      </p:sp>
      <p:sp>
        <p:nvSpPr>
          <p:cNvPr id="3" name="Content Placeholder 2"/>
          <p:cNvSpPr>
            <a:spLocks noGrp="1"/>
          </p:cNvSpPr>
          <p:nvPr>
            <p:ph idx="1"/>
          </p:nvPr>
        </p:nvSpPr>
        <p:spPr>
          <a:xfrm>
            <a:off x="442539" y="1170432"/>
            <a:ext cx="7683737" cy="5254752"/>
          </a:xfrm>
        </p:spPr>
        <p:txBody>
          <a:bodyPr>
            <a:noAutofit/>
          </a:bodyPr>
          <a:lstStyle/>
          <a:p>
            <a:r>
              <a:rPr lang="en-US" altLang="en-US" sz="2400" dirty="0"/>
              <a:t>BSL2 laboratory with BSL3 work practices is needed for:</a:t>
            </a:r>
          </a:p>
          <a:p>
            <a:pPr lvl="1"/>
            <a:r>
              <a:rPr lang="en-US" altLang="en-US" sz="2000" dirty="0"/>
              <a:t>Processing and diluting specimens</a:t>
            </a:r>
          </a:p>
          <a:p>
            <a:pPr lvl="1"/>
            <a:r>
              <a:rPr lang="en-US" altLang="en-US" sz="2000" dirty="0"/>
              <a:t>Nucleic acid extractions</a:t>
            </a:r>
          </a:p>
          <a:p>
            <a:pPr lvl="1"/>
            <a:r>
              <a:rPr lang="en-US" altLang="en-US" sz="2000" dirty="0"/>
              <a:t>Diagnostic testing that does not involve culturing</a:t>
            </a:r>
          </a:p>
          <a:p>
            <a:pPr lvl="1"/>
            <a:endParaRPr lang="en-US" altLang="en-US" sz="2000" dirty="0"/>
          </a:p>
          <a:p>
            <a:r>
              <a:rPr lang="en-US" altLang="en-US" sz="2400" dirty="0"/>
              <a:t>Virus propagation procedures require the use of a BSL3 laboratory and BSL3 work practices</a:t>
            </a:r>
          </a:p>
          <a:p>
            <a:endParaRPr lang="en-US" altLang="en-US" sz="2400" dirty="0"/>
          </a:p>
          <a:p>
            <a:r>
              <a:rPr lang="en-US" altLang="en-US" sz="2400" dirty="0"/>
              <a:t>When the laboratory does not meet such (BSL2 or BSL3) requirements, then the specimens should be shipped to a WHO Collaborating Centre</a:t>
            </a:r>
          </a:p>
          <a:p>
            <a:endParaRPr lang="en-US" altLang="en-US" sz="2400" dirty="0"/>
          </a:p>
          <a:p>
            <a:endParaRPr lang="en-GB" sz="2400" dirty="0"/>
          </a:p>
        </p:txBody>
      </p:sp>
    </p:spTree>
    <p:extLst>
      <p:ext uri="{BB962C8B-B14F-4D97-AF65-F5344CB8AC3E}">
        <p14:creationId xmlns:p14="http://schemas.microsoft.com/office/powerpoint/2010/main" val="2909441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96409" y="-42098"/>
            <a:ext cx="8543418" cy="484246"/>
          </a:xfr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normAutofit/>
          </a:bodyPr>
          <a:lstStyle/>
          <a:p>
            <a:r>
              <a:rPr lang="en-US" altLang="en-US" dirty="0"/>
              <a:t>References</a:t>
            </a:r>
            <a:r>
              <a:rPr lang="en-US" altLang="en-US" dirty="0">
                <a:effectLst>
                  <a:outerShdw blurRad="38100" dist="38100" dir="2700000" algn="tl">
                    <a:srgbClr val="000000">
                      <a:alpha val="43137"/>
                    </a:srgbClr>
                  </a:outerShdw>
                </a:effectLst>
              </a:rPr>
              <a:t>	</a:t>
            </a:r>
          </a:p>
        </p:txBody>
      </p:sp>
      <p:sp>
        <p:nvSpPr>
          <p:cNvPr id="82948"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a:bodyPr>
          <a:lstStyle/>
          <a:p>
            <a:pPr marL="457200" lvl="1" indent="0">
              <a:buNone/>
            </a:pPr>
            <a:r>
              <a:rPr lang="en-US" altLang="en-US" b="1" dirty="0"/>
              <a:t>Biosafety for AI (H5N1)</a:t>
            </a:r>
          </a:p>
          <a:p>
            <a:pPr marL="914400" lvl="2" indent="0">
              <a:buNone/>
            </a:pPr>
            <a:r>
              <a:rPr lang="en-US" altLang="en-US" dirty="0">
                <a:hlinkClick r:id="rId3"/>
              </a:rPr>
              <a:t>http://www.who.int/influenza/resources/documents/guidelines_handling_specimens/en/</a:t>
            </a:r>
            <a:endParaRPr lang="en-US" altLang="en-US" dirty="0"/>
          </a:p>
          <a:p>
            <a:pPr lvl="2">
              <a:buFont typeface="Arial" panose="020B0604020202020204" pitchFamily="34" charset="0"/>
              <a:buChar char="•"/>
            </a:pPr>
            <a:endParaRPr lang="en-US" altLang="en-US" dirty="0"/>
          </a:p>
          <a:p>
            <a:pPr lvl="2">
              <a:buFont typeface="Arial" panose="020B0604020202020204" pitchFamily="34" charset="0"/>
              <a:buChar char="•"/>
            </a:pPr>
            <a:endParaRPr lang="en-US" altLang="en-US" dirty="0"/>
          </a:p>
          <a:p>
            <a:pPr marL="914400" lvl="2" indent="0">
              <a:buNone/>
            </a:pPr>
            <a:endParaRPr lang="en-US" altLang="en-US" dirty="0"/>
          </a:p>
          <a:p>
            <a:pPr marL="457200" lvl="1" indent="0">
              <a:buNone/>
            </a:pPr>
            <a:r>
              <a:rPr lang="en-US" altLang="en-US" b="1" dirty="0"/>
              <a:t>WHO Laboratory Biosafety Manual</a:t>
            </a:r>
          </a:p>
          <a:p>
            <a:pPr marL="914400" lvl="2" indent="0">
              <a:buNone/>
            </a:pPr>
            <a:r>
              <a:rPr lang="en-US" altLang="en-US" dirty="0">
                <a:hlinkClick r:id="" action="ppaction://noaction"/>
              </a:rPr>
              <a:t>http://www.who.int/csr/resources/publications/biosafety/WHO_CDS_CSR_LYO_2004_11/en/</a:t>
            </a:r>
            <a:endParaRPr lang="en-US" altLang="en-US" dirty="0"/>
          </a:p>
          <a:p>
            <a:pPr lvl="1"/>
            <a:endParaRPr lang="en-US" altLang="en-US" dirty="0"/>
          </a:p>
          <a:p>
            <a:pPr lvl="1"/>
            <a:endParaRPr lang="en-US" altLang="en-US" dirty="0"/>
          </a:p>
        </p:txBody>
      </p:sp>
    </p:spTree>
    <p:extLst>
      <p:ext uri="{BB962C8B-B14F-4D97-AF65-F5344CB8AC3E}">
        <p14:creationId xmlns:p14="http://schemas.microsoft.com/office/powerpoint/2010/main" val="106665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Specimen Data Collection </a:t>
            </a:r>
            <a:br>
              <a:rPr lang="en-US" dirty="0"/>
            </a:br>
            <a:r>
              <a:rPr lang="en-US" dirty="0"/>
              <a:t>and Tracking </a:t>
            </a:r>
          </a:p>
        </p:txBody>
      </p:sp>
    </p:spTree>
    <p:extLst>
      <p:ext uri="{BB962C8B-B14F-4D97-AF65-F5344CB8AC3E}">
        <p14:creationId xmlns:p14="http://schemas.microsoft.com/office/powerpoint/2010/main" val="6625817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5259" y="69103"/>
            <a:ext cx="8637720" cy="484246"/>
          </a:xfr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normAutofit fontScale="90000"/>
          </a:bodyPr>
          <a:lstStyle/>
          <a:p>
            <a:r>
              <a:rPr lang="en-US" altLang="en-US" dirty="0"/>
              <a:t>Specimen Collection Form--Important data to collect</a:t>
            </a:r>
            <a:br>
              <a:rPr lang="en-US" altLang="en-US" dirty="0"/>
            </a:b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425473101"/>
              </p:ext>
            </p:extLst>
          </p:nvPr>
        </p:nvGraphicFramePr>
        <p:xfrm>
          <a:off x="199807" y="727035"/>
          <a:ext cx="8388624" cy="6005732"/>
        </p:xfrm>
        <a:graphic>
          <a:graphicData uri="http://schemas.openxmlformats.org/drawingml/2006/table">
            <a:tbl>
              <a:tblPr firstRow="1" bandRow="1">
                <a:tableStyleId>{5940675A-B579-460E-94D1-54222C63F5DA}</a:tableStyleId>
              </a:tblPr>
              <a:tblGrid>
                <a:gridCol w="1398104">
                  <a:extLst>
                    <a:ext uri="{9D8B030D-6E8A-4147-A177-3AD203B41FA5}">
                      <a16:colId xmlns:a16="http://schemas.microsoft.com/office/drawing/2014/main" val="472771811"/>
                    </a:ext>
                  </a:extLst>
                </a:gridCol>
                <a:gridCol w="1398104">
                  <a:extLst>
                    <a:ext uri="{9D8B030D-6E8A-4147-A177-3AD203B41FA5}">
                      <a16:colId xmlns:a16="http://schemas.microsoft.com/office/drawing/2014/main" val="2775623936"/>
                    </a:ext>
                  </a:extLst>
                </a:gridCol>
                <a:gridCol w="1398104">
                  <a:extLst>
                    <a:ext uri="{9D8B030D-6E8A-4147-A177-3AD203B41FA5}">
                      <a16:colId xmlns:a16="http://schemas.microsoft.com/office/drawing/2014/main" val="3936045737"/>
                    </a:ext>
                  </a:extLst>
                </a:gridCol>
                <a:gridCol w="1398104">
                  <a:extLst>
                    <a:ext uri="{9D8B030D-6E8A-4147-A177-3AD203B41FA5}">
                      <a16:colId xmlns:a16="http://schemas.microsoft.com/office/drawing/2014/main" val="2387203147"/>
                    </a:ext>
                  </a:extLst>
                </a:gridCol>
                <a:gridCol w="1398104">
                  <a:extLst>
                    <a:ext uri="{9D8B030D-6E8A-4147-A177-3AD203B41FA5}">
                      <a16:colId xmlns:a16="http://schemas.microsoft.com/office/drawing/2014/main" val="4061882499"/>
                    </a:ext>
                  </a:extLst>
                </a:gridCol>
                <a:gridCol w="1398104">
                  <a:extLst>
                    <a:ext uri="{9D8B030D-6E8A-4147-A177-3AD203B41FA5}">
                      <a16:colId xmlns:a16="http://schemas.microsoft.com/office/drawing/2014/main" val="2256324104"/>
                    </a:ext>
                  </a:extLst>
                </a:gridCol>
              </a:tblGrid>
              <a:tr h="370840">
                <a:tc gridSpan="6">
                  <a:txBody>
                    <a:bodyPr/>
                    <a:lstStyle/>
                    <a:p>
                      <a:pPr algn="ctr"/>
                      <a:r>
                        <a:rPr lang="en-US" dirty="0" smtClean="0"/>
                        <a:t>Specimen Collection Form (Human Cases)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91358541"/>
                  </a:ext>
                </a:extLst>
              </a:tr>
              <a:tr h="514252">
                <a:tc gridSpan="3">
                  <a:txBody>
                    <a:bodyPr/>
                    <a:lstStyle/>
                    <a:p>
                      <a:r>
                        <a:rPr lang="en-US" sz="1200" dirty="0" smtClean="0"/>
                        <a:t>Name of person providing specimen:</a:t>
                      </a:r>
                      <a:endParaRPr lang="en-US" sz="1200" dirty="0"/>
                    </a:p>
                  </a:txBody>
                  <a:tcPr/>
                </a:tc>
                <a:tc hMerge="1">
                  <a:txBody>
                    <a:bodyPr/>
                    <a:lstStyle/>
                    <a:p>
                      <a:endParaRPr lang="en-US" dirty="0"/>
                    </a:p>
                  </a:txBody>
                  <a:tcPr/>
                </a:tc>
                <a:tc hMerge="1">
                  <a:txBody>
                    <a:bodyPr/>
                    <a:lstStyle/>
                    <a:p>
                      <a:endParaRPr lang="en-US" dirty="0"/>
                    </a:p>
                  </a:txBody>
                  <a:tcPr/>
                </a:tc>
                <a:tc gridSpan="3">
                  <a:txBody>
                    <a:bodyPr/>
                    <a:lstStyle/>
                    <a:p>
                      <a:r>
                        <a:rPr lang="en-US" sz="1200" dirty="0" smtClean="0"/>
                        <a:t>Contact details for person who collected specimen</a:t>
                      </a:r>
                      <a:r>
                        <a:rPr lang="en-US" sz="1200" baseline="0" dirty="0" smtClean="0"/>
                        <a:t> </a:t>
                      </a:r>
                    </a:p>
                    <a:p>
                      <a:r>
                        <a:rPr lang="en-US" sz="1200" baseline="0" dirty="0" smtClean="0"/>
                        <a:t>(phone, email addre</a:t>
                      </a:r>
                      <a:r>
                        <a:rPr lang="en-US" sz="1200" baseline="0" dirty="0" smtClean="0"/>
                        <a:t>s</a:t>
                      </a:r>
                      <a:r>
                        <a:rPr lang="en-US" sz="1200" baseline="0" dirty="0" smtClean="0"/>
                        <a:t>s):</a:t>
                      </a:r>
                      <a:endParaRPr lang="en-US" sz="1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74810074"/>
                  </a:ext>
                </a:extLst>
              </a:tr>
              <a:tr h="370840">
                <a:tc gridSpan="2">
                  <a:txBody>
                    <a:bodyPr/>
                    <a:lstStyle/>
                    <a:p>
                      <a:r>
                        <a:rPr lang="en-US" sz="1200" dirty="0" smtClean="0"/>
                        <a:t>Patient date of birth (</a:t>
                      </a:r>
                      <a:r>
                        <a:rPr lang="en-US" sz="1200" dirty="0" err="1" smtClean="0"/>
                        <a:t>dd</a:t>
                      </a:r>
                      <a:r>
                        <a:rPr lang="en-US" sz="1200" dirty="0" smtClean="0"/>
                        <a:t>/mm/</a:t>
                      </a:r>
                      <a:r>
                        <a:rPr lang="en-US" sz="1200" dirty="0" err="1" smtClean="0"/>
                        <a:t>yyyy</a:t>
                      </a:r>
                      <a:r>
                        <a:rPr lang="en-US" sz="1200" dirty="0" smtClean="0"/>
                        <a:t>):</a:t>
                      </a:r>
                    </a:p>
                    <a:p>
                      <a:endParaRPr lang="en-US" sz="1200" dirty="0" smtClean="0"/>
                    </a:p>
                    <a:p>
                      <a:endParaRPr lang="en-US" sz="1200" dirty="0"/>
                    </a:p>
                  </a:txBody>
                  <a:tcPr/>
                </a:tc>
                <a:tc hMerge="1">
                  <a:txBody>
                    <a:bodyPr/>
                    <a:lstStyle/>
                    <a:p>
                      <a:endParaRPr lang="en-US" dirty="0"/>
                    </a:p>
                  </a:txBody>
                  <a:tcPr/>
                </a:tc>
                <a:tc gridSpan="2">
                  <a:txBody>
                    <a:bodyPr/>
                    <a:lstStyle/>
                    <a:p>
                      <a:r>
                        <a:rPr lang="en-US" sz="1200" dirty="0" smtClean="0"/>
                        <a:t>Given name of patient:</a:t>
                      </a:r>
                      <a:endParaRPr lang="en-US" sz="1200" dirty="0"/>
                    </a:p>
                  </a:txBody>
                  <a:tcPr/>
                </a:tc>
                <a:tc hMerge="1">
                  <a:txBody>
                    <a:bodyPr/>
                    <a:lstStyle/>
                    <a:p>
                      <a:endParaRPr lang="en-US" dirty="0"/>
                    </a:p>
                  </a:txBody>
                  <a:tcPr/>
                </a:tc>
                <a:tc gridSpan="2">
                  <a:txBody>
                    <a:bodyPr/>
                    <a:lstStyle/>
                    <a:p>
                      <a:r>
                        <a:rPr lang="en-US" sz="1200" dirty="0" smtClean="0"/>
                        <a:t>Family name of patient:</a:t>
                      </a:r>
                      <a:endParaRPr lang="en-US" sz="1200" dirty="0"/>
                    </a:p>
                  </a:txBody>
                  <a:tcPr/>
                </a:tc>
                <a:tc hMerge="1">
                  <a:txBody>
                    <a:bodyPr/>
                    <a:lstStyle/>
                    <a:p>
                      <a:endParaRPr lang="en-US" dirty="0"/>
                    </a:p>
                  </a:txBody>
                  <a:tcPr/>
                </a:tc>
                <a:extLst>
                  <a:ext uri="{0D108BD9-81ED-4DB2-BD59-A6C34878D82A}">
                    <a16:rowId xmlns:a16="http://schemas.microsoft.com/office/drawing/2014/main" val="1495722274"/>
                  </a:ext>
                </a:extLst>
              </a:tr>
              <a:tr h="370840">
                <a:tc gridSpan="2">
                  <a:txBody>
                    <a:bodyPr/>
                    <a:lstStyle/>
                    <a:p>
                      <a:r>
                        <a:rPr lang="en-US" sz="1200" dirty="0" smtClean="0"/>
                        <a:t>Sex of patient:    </a:t>
                      </a:r>
                      <a:r>
                        <a:rPr lang="en-US" sz="1200" baseline="0" dirty="0" smtClean="0"/>
                        <a:t>  M            F</a:t>
                      </a:r>
                      <a:endParaRPr lang="en-US" sz="1200" dirty="0" smtClean="0"/>
                    </a:p>
                    <a:p>
                      <a:endParaRPr lang="en-US" sz="1200" dirty="0" smtClean="0"/>
                    </a:p>
                    <a:p>
                      <a:endParaRPr lang="en-US" sz="1200" dirty="0" smtClean="0"/>
                    </a:p>
                  </a:txBody>
                  <a:tcPr/>
                </a:tc>
                <a:tc hMerge="1">
                  <a:txBody>
                    <a:bodyPr/>
                    <a:lstStyle/>
                    <a:p>
                      <a:endParaRPr lang="en-US" dirty="0"/>
                    </a:p>
                  </a:txBody>
                  <a:tcPr/>
                </a:tc>
                <a:tc gridSpan="2">
                  <a:txBody>
                    <a:bodyPr/>
                    <a:lstStyle/>
                    <a:p>
                      <a:r>
                        <a:rPr lang="en-US" sz="1200" dirty="0" smtClean="0"/>
                        <a:t>Nationality of patient:</a:t>
                      </a:r>
                      <a:endParaRPr lang="en-US" sz="1200" dirty="0"/>
                    </a:p>
                  </a:txBody>
                  <a:tcPr/>
                </a:tc>
                <a:tc hMerge="1">
                  <a:txBody>
                    <a:bodyPr/>
                    <a:lstStyle/>
                    <a:p>
                      <a:endParaRPr lang="en-US" dirty="0"/>
                    </a:p>
                  </a:txBody>
                  <a:tcPr/>
                </a:tc>
                <a:tc gridSpan="2">
                  <a:txBody>
                    <a:bodyPr/>
                    <a:lstStyle/>
                    <a:p>
                      <a:r>
                        <a:rPr lang="en-US" sz="1200" dirty="0" smtClean="0"/>
                        <a:t>Occupation</a:t>
                      </a:r>
                      <a:r>
                        <a:rPr lang="en-US" sz="1200" baseline="0" dirty="0" smtClean="0"/>
                        <a:t> </a:t>
                      </a:r>
                      <a:r>
                        <a:rPr lang="en-US" sz="1200" dirty="0" smtClean="0"/>
                        <a:t>of patient:</a:t>
                      </a:r>
                      <a:endParaRPr lang="en-US" sz="1200" dirty="0"/>
                    </a:p>
                  </a:txBody>
                  <a:tcPr/>
                </a:tc>
                <a:tc hMerge="1">
                  <a:txBody>
                    <a:bodyPr/>
                    <a:lstStyle/>
                    <a:p>
                      <a:endParaRPr lang="en-US" dirty="0"/>
                    </a:p>
                  </a:txBody>
                  <a:tcPr/>
                </a:tc>
                <a:extLst>
                  <a:ext uri="{0D108BD9-81ED-4DB2-BD59-A6C34878D82A}">
                    <a16:rowId xmlns:a16="http://schemas.microsoft.com/office/drawing/2014/main" val="1862001249"/>
                  </a:ext>
                </a:extLst>
              </a:tr>
              <a:tr h="370840">
                <a:tc gridSpan="2">
                  <a:txBody>
                    <a:bodyPr/>
                    <a:lstStyle/>
                    <a:p>
                      <a:r>
                        <a:rPr lang="en-US" sz="1200" dirty="0" smtClean="0"/>
                        <a:t>Patient’s hospital/clinic number:</a:t>
                      </a:r>
                      <a:br>
                        <a:rPr lang="en-US" sz="1200" dirty="0" smtClean="0"/>
                      </a:br>
                      <a:endParaRPr lang="en-US" dirty="0"/>
                    </a:p>
                  </a:txBody>
                  <a:tcPr/>
                </a:tc>
                <a:tc hMerge="1">
                  <a:txBody>
                    <a:bodyPr/>
                    <a:lstStyle/>
                    <a:p>
                      <a:endParaRPr lang="en-US" dirty="0"/>
                    </a:p>
                  </a:txBody>
                  <a:tcPr/>
                </a:tc>
                <a:tc gridSpan="4">
                  <a:txBody>
                    <a:bodyPr/>
                    <a:lstStyle/>
                    <a:p>
                      <a:r>
                        <a:rPr lang="en-US" sz="1200" dirty="0" smtClean="0"/>
                        <a:t>Patient’s address (sufficient to locate their specific house):</a:t>
                      </a:r>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56857862"/>
                  </a:ext>
                </a:extLst>
              </a:tr>
              <a:tr h="370840">
                <a:tc gridSpan="6">
                  <a:txBody>
                    <a:bodyPr/>
                    <a:lstStyle/>
                    <a:p>
                      <a:r>
                        <a:rPr lang="en-US" sz="1200" dirty="0" smtClean="0"/>
                        <a:t>Place where specimen(s) were collected:</a:t>
                      </a:r>
                    </a:p>
                    <a:p>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Hospital     Y          N </a:t>
                      </a:r>
                      <a:r>
                        <a:rPr lang="en-US" sz="1200" baseline="0" dirty="0" smtClean="0"/>
                        <a:t>                  </a:t>
                      </a:r>
                      <a:r>
                        <a:rPr lang="en-US" sz="1200" dirty="0" smtClean="0"/>
                        <a:t>Clinic     Y          N                          Home     Y          N                              Other     Y          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Address (if </a:t>
                      </a:r>
                      <a:r>
                        <a:rPr lang="en-US" sz="1200" smtClean="0"/>
                        <a:t>different from </a:t>
                      </a:r>
                      <a:r>
                        <a:rPr lang="en-US" sz="1200" dirty="0" smtClean="0"/>
                        <a:t>above)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3219612"/>
                  </a:ext>
                </a:extLst>
              </a:tr>
              <a:tr h="123613">
                <a:tc>
                  <a:txBody>
                    <a:bodyPr/>
                    <a:lstStyle/>
                    <a:p>
                      <a:r>
                        <a:rPr lang="en-US" sz="1200" dirty="0" smtClean="0"/>
                        <a:t>Unique ID number</a:t>
                      </a:r>
                      <a:endParaRPr lang="en-US" sz="1200" dirty="0"/>
                    </a:p>
                  </a:txBody>
                  <a:tcPr/>
                </a:tc>
                <a:tc>
                  <a:txBody>
                    <a:bodyPr/>
                    <a:lstStyle/>
                    <a:p>
                      <a:r>
                        <a:rPr lang="en-US" sz="1200" dirty="0" smtClean="0"/>
                        <a:t>Type of specimen </a:t>
                      </a:r>
                      <a:endParaRPr lang="en-US" sz="1200" dirty="0"/>
                    </a:p>
                  </a:txBody>
                  <a:tcPr/>
                </a:tc>
                <a:tc>
                  <a:txBody>
                    <a:bodyPr/>
                    <a:lstStyle/>
                    <a:p>
                      <a:r>
                        <a:rPr lang="en-US" sz="1200" dirty="0" smtClean="0"/>
                        <a:t>Date of collection</a:t>
                      </a:r>
                      <a:endParaRPr lang="en-US" sz="1200" dirty="0"/>
                    </a:p>
                  </a:txBody>
                  <a:tcPr/>
                </a:tc>
                <a:tc>
                  <a:txBody>
                    <a:bodyPr/>
                    <a:lstStyle/>
                    <a:p>
                      <a:r>
                        <a:rPr lang="en-US" sz="1200" dirty="0" smtClean="0"/>
                        <a:t>Clinical diagnosis</a:t>
                      </a:r>
                      <a:endParaRPr lang="en-US" sz="1200" dirty="0"/>
                    </a:p>
                  </a:txBody>
                  <a:tcPr/>
                </a:tc>
                <a:tc>
                  <a:txBody>
                    <a:bodyPr/>
                    <a:lstStyle/>
                    <a:p>
                      <a:r>
                        <a:rPr lang="en-US" sz="1200" dirty="0" smtClean="0"/>
                        <a:t>Health of patient when specimen collected</a:t>
                      </a:r>
                      <a:endParaRPr lang="en-US" sz="1200" dirty="0"/>
                    </a:p>
                  </a:txBody>
                  <a:tcPr/>
                </a:tc>
                <a:tc>
                  <a:txBody>
                    <a:bodyPr/>
                    <a:lstStyle/>
                    <a:p>
                      <a:r>
                        <a:rPr lang="en-US" sz="1200" smtClean="0"/>
                        <a:t>Antiviral</a:t>
                      </a:r>
                      <a:r>
                        <a:rPr lang="en-US" sz="1200" baseline="0" smtClean="0"/>
                        <a:t> treatment status and date antivirals received</a:t>
                      </a:r>
                      <a:endParaRPr lang="en-US" sz="1200" dirty="0"/>
                    </a:p>
                  </a:txBody>
                  <a:tcPr/>
                </a:tc>
                <a:extLst>
                  <a:ext uri="{0D108BD9-81ED-4DB2-BD59-A6C34878D82A}">
                    <a16:rowId xmlns:a16="http://schemas.microsoft.com/office/drawing/2014/main" val="1460765891"/>
                  </a:ext>
                </a:extLst>
              </a:tr>
              <a:tr h="24214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26838392"/>
                  </a:ext>
                </a:extLst>
              </a:tr>
              <a:tr h="3524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02618757"/>
                  </a:ext>
                </a:extLst>
              </a:tr>
              <a:tr h="185420">
                <a:tc gridSpan="6">
                  <a:txBody>
                    <a:bodyPr/>
                    <a:lstStyle/>
                    <a:p>
                      <a:r>
                        <a:rPr lang="en-US" sz="1200" dirty="0" smtClean="0"/>
                        <a:t>Exposure</a:t>
                      </a:r>
                      <a:r>
                        <a:rPr lang="en-US" sz="1200" baseline="0" dirty="0" smtClean="0"/>
                        <a:t> history including timing and nature of possible influenza exposure:</a:t>
                      </a:r>
                    </a:p>
                    <a:p>
                      <a:endParaRPr lang="en-US" sz="1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85105770"/>
                  </a:ext>
                </a:extLst>
              </a:tr>
              <a:tr h="185420">
                <a:tc gridSpan="6">
                  <a:txBody>
                    <a:bodyPr/>
                    <a:lstStyle/>
                    <a:p>
                      <a:r>
                        <a:rPr lang="en-US" sz="1200" dirty="0" smtClean="0"/>
                        <a:t>Remarks:</a:t>
                      </a:r>
                    </a:p>
                    <a:p>
                      <a:endParaRPr lang="en-US" sz="1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5153"/>
                  </a:ext>
                </a:extLst>
              </a:tr>
            </a:tbl>
          </a:graphicData>
        </a:graphic>
      </p:graphicFrame>
    </p:spTree>
    <p:extLst>
      <p:ext uri="{BB962C8B-B14F-4D97-AF65-F5344CB8AC3E}">
        <p14:creationId xmlns:p14="http://schemas.microsoft.com/office/powerpoint/2010/main" val="3322180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ffectLst>
                  <a:outerShdw blurRad="38100" dist="38100" dir="2700000" algn="tl">
                    <a:srgbClr val="000000">
                      <a:alpha val="43137"/>
                    </a:srgbClr>
                  </a:outerShdw>
                </a:effectLst>
              </a:rPr>
              <a:t>Specimen Labeling</a:t>
            </a:r>
            <a:endParaRPr lang="en-US" dirty="0"/>
          </a:p>
        </p:txBody>
      </p:sp>
      <p:sp>
        <p:nvSpPr>
          <p:cNvPr id="3" name="Content Placeholder 2"/>
          <p:cNvSpPr>
            <a:spLocks noGrp="1"/>
          </p:cNvSpPr>
          <p:nvPr>
            <p:ph idx="1"/>
          </p:nvPr>
        </p:nvSpPr>
        <p:spPr>
          <a:xfrm>
            <a:off x="158497" y="731021"/>
            <a:ext cx="8766048" cy="3036472"/>
          </a:xfrm>
        </p:spPr>
        <p:txBody>
          <a:bodyPr>
            <a:normAutofit/>
          </a:bodyPr>
          <a:lstStyle/>
          <a:p>
            <a:r>
              <a:rPr lang="en-US" sz="2800" dirty="0"/>
              <a:t>Best practice </a:t>
            </a:r>
            <a:r>
              <a:rPr lang="en-US" sz="2800" dirty="0" smtClean="0"/>
              <a:t>is to </a:t>
            </a:r>
            <a:r>
              <a:rPr lang="en-US" sz="2800" dirty="0"/>
              <a:t>consider having two unique identifiers</a:t>
            </a:r>
          </a:p>
          <a:p>
            <a:endParaRPr lang="en-US" sz="2000" dirty="0"/>
          </a:p>
          <a:p>
            <a:r>
              <a:rPr lang="en-US" sz="2800" dirty="0"/>
              <a:t>Standardized labeling practices</a:t>
            </a:r>
          </a:p>
          <a:p>
            <a:endParaRPr lang="en-US" sz="2000" dirty="0"/>
          </a:p>
          <a:p>
            <a:r>
              <a:rPr lang="en-US" sz="2800" dirty="0"/>
              <a:t>Labeling should be performed at the time of specimen collection!</a:t>
            </a:r>
          </a:p>
          <a:p>
            <a:endParaRPr lang="en-US" sz="2800" dirty="0"/>
          </a:p>
          <a:p>
            <a:endParaRPr lang="en-US" sz="2800" dirty="0"/>
          </a:p>
        </p:txBody>
      </p:sp>
      <p:pic>
        <p:nvPicPr>
          <p:cNvPr id="5123" name="Picture 3" descr="C:\Users\reisdorf\AppData\Local\Microsoft\Windows\Temporary Internet Files\Content.IE5\HL3YJ1DR\Specimen-Contain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302" y="3984088"/>
            <a:ext cx="3048000" cy="187648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eisdorf\AppData\Local\Microsoft\Windows\Temporary Internet Files\Content.IE5\24GOFJ8P\Blood_collection_tube_%281_kind%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678" y="3767492"/>
            <a:ext cx="1910146" cy="24011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88399"/>
            <a:ext cx="1981200" cy="186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374480"/>
            <a:ext cx="4912302" cy="274729"/>
          </a:xfrm>
          <a:prstGeom prst="rect">
            <a:avLst/>
          </a:prstGeom>
          <a:noFill/>
        </p:spPr>
        <p:txBody>
          <a:bodyPr wrap="square" lIns="89193" tIns="44596" rIns="89193" bIns="44596" rtlCol="0">
            <a:spAutoFit/>
          </a:bodyPr>
          <a:lstStyle/>
          <a:p>
            <a:r>
              <a:rPr lang="en-US" sz="1200" dirty="0"/>
              <a:t>Image source: www.remel.com</a:t>
            </a:r>
          </a:p>
        </p:txBody>
      </p:sp>
    </p:spTree>
    <p:extLst>
      <p:ext uri="{BB962C8B-B14F-4D97-AF65-F5344CB8AC3E}">
        <p14:creationId xmlns:p14="http://schemas.microsoft.com/office/powerpoint/2010/main" val="108423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78896" y="1396196"/>
            <a:ext cx="7266632" cy="4525963"/>
          </a:xfrm>
        </p:spPr>
        <p:txBody>
          <a:bodyPr/>
          <a:lstStyle/>
          <a:p>
            <a:pPr marL="0" indent="0">
              <a:buNone/>
            </a:pPr>
            <a:r>
              <a:rPr lang="en-US" dirty="0"/>
              <a:t>Successful influenza virus laboratory diagnosis depends largely upon:</a:t>
            </a:r>
          </a:p>
          <a:p>
            <a:endParaRPr lang="en-US" dirty="0"/>
          </a:p>
          <a:p>
            <a:pPr marL="971550" lvl="1" indent="-571500">
              <a:buFont typeface="Arial" panose="020B0604020202020204" pitchFamily="34" charset="0"/>
              <a:buChar char="•"/>
            </a:pPr>
            <a:r>
              <a:rPr lang="en-US" dirty="0"/>
              <a:t>Quality of the specimen</a:t>
            </a:r>
          </a:p>
          <a:p>
            <a:pPr marL="971550" lvl="1" indent="-571500">
              <a:buFont typeface="Arial" panose="020B0604020202020204" pitchFamily="34" charset="0"/>
              <a:buChar char="•"/>
            </a:pPr>
            <a:endParaRPr lang="en-US" dirty="0"/>
          </a:p>
          <a:p>
            <a:pPr marL="971550" lvl="1" indent="-571500">
              <a:buFont typeface="Arial" panose="020B0604020202020204" pitchFamily="34" charset="0"/>
              <a:buChar char="•"/>
            </a:pPr>
            <a:r>
              <a:rPr lang="en-US" dirty="0"/>
              <a:t>Storage and transport conditions</a:t>
            </a:r>
          </a:p>
          <a:p>
            <a:endParaRPr lang="en-US" dirty="0"/>
          </a:p>
        </p:txBody>
      </p:sp>
      <p:sp>
        <p:nvSpPr>
          <p:cNvPr id="5" name="Left Brace 4"/>
          <p:cNvSpPr/>
          <p:nvPr/>
        </p:nvSpPr>
        <p:spPr bwMode="auto">
          <a:xfrm>
            <a:off x="1703560" y="3250831"/>
            <a:ext cx="132925" cy="1163557"/>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891859" rtl="1" fontAlgn="base">
              <a:spcBef>
                <a:spcPct val="0"/>
              </a:spcBef>
              <a:spcAft>
                <a:spcPct val="0"/>
              </a:spcAft>
            </a:pPr>
            <a:endParaRPr lang="en-US" sz="3335" b="1" dirty="0">
              <a:solidFill>
                <a:srgbClr val="000066"/>
              </a:solidFill>
              <a:latin typeface="Calibri"/>
              <a:cs typeface="Calibri"/>
            </a:endParaRPr>
          </a:p>
        </p:txBody>
      </p:sp>
      <p:sp>
        <p:nvSpPr>
          <p:cNvPr id="6" name="TextBox 5"/>
          <p:cNvSpPr txBox="1"/>
          <p:nvPr/>
        </p:nvSpPr>
        <p:spPr>
          <a:xfrm>
            <a:off x="114299" y="3370945"/>
            <a:ext cx="1589261" cy="923330"/>
          </a:xfrm>
          <a:prstGeom prst="rect">
            <a:avLst/>
          </a:prstGeom>
          <a:noFill/>
        </p:spPr>
        <p:txBody>
          <a:bodyPr wrap="square" rtlCol="0">
            <a:spAutoFit/>
          </a:bodyPr>
          <a:lstStyle/>
          <a:p>
            <a:r>
              <a:rPr lang="en-US" dirty="0"/>
              <a:t>Pre-analytical phase of testing</a:t>
            </a:r>
          </a:p>
        </p:txBody>
      </p:sp>
      <p:sp>
        <p:nvSpPr>
          <p:cNvPr id="4" name="Title 3"/>
          <p:cNvSpPr>
            <a:spLocks noGrp="1"/>
          </p:cNvSpPr>
          <p:nvPr>
            <p:ph type="title"/>
          </p:nvPr>
        </p:nvSpPr>
        <p:spPr/>
        <p:txBody>
          <a:bodyPr>
            <a:noAutofit/>
          </a:bodyPr>
          <a:lstStyle/>
          <a:p>
            <a:r>
              <a:rPr lang="en-GB" dirty="0">
                <a:effectLst>
                  <a:outerShdw blurRad="38100" dist="38100" dir="2700000" algn="tl">
                    <a:srgbClr val="000000">
                      <a:alpha val="43137"/>
                    </a:srgbClr>
                  </a:outerShdw>
                </a:effectLst>
              </a:rPr>
              <a:t>Influenza Virus Diagnosis</a:t>
            </a:r>
            <a:br>
              <a:rPr lang="en-GB"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379040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84667" y="-42098"/>
            <a:ext cx="8628312" cy="4654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normAutofit/>
          </a:bodyPr>
          <a:lstStyle/>
          <a:p>
            <a:r>
              <a:rPr lang="en-US" altLang="en-US" dirty="0">
                <a:effectLst>
                  <a:outerShdw blurRad="38100" dist="38100" dir="2700000" algn="tl">
                    <a:srgbClr val="000000">
                      <a:alpha val="43137"/>
                    </a:srgbClr>
                  </a:outerShdw>
                </a:effectLst>
              </a:rPr>
              <a:t>Specimen Tracking System</a:t>
            </a:r>
          </a:p>
        </p:txBody>
      </p:sp>
      <p:sp>
        <p:nvSpPr>
          <p:cNvPr id="50180" name="Rectangle 3"/>
          <p:cNvSpPr>
            <a:spLocks noGrp="1" noChangeArrowheads="1"/>
          </p:cNvSpPr>
          <p:nvPr>
            <p:ph type="body" idx="1"/>
          </p:nvPr>
        </p:nvSpPr>
        <p:spPr>
          <a:xfrm>
            <a:off x="310897" y="841249"/>
            <a:ext cx="5594603" cy="5644896"/>
          </a:xfrm>
        </p:spPr>
        <p:txBody>
          <a:bodyPr>
            <a:normAutofit/>
          </a:bodyPr>
          <a:lstStyle/>
          <a:p>
            <a:pPr eaLnBrk="1" hangingPunct="1">
              <a:buFontTx/>
              <a:buNone/>
            </a:pPr>
            <a:r>
              <a:rPr lang="en-US" altLang="en-US" sz="2800" dirty="0">
                <a:solidFill>
                  <a:srgbClr val="00B0F0"/>
                </a:solidFill>
              </a:rPr>
              <a:t>Maintain a database to track:</a:t>
            </a:r>
          </a:p>
          <a:p>
            <a:pPr eaLnBrk="1" hangingPunct="1">
              <a:buFontTx/>
              <a:buNone/>
            </a:pPr>
            <a:endParaRPr lang="en-US" altLang="en-US" sz="2800" dirty="0">
              <a:solidFill>
                <a:srgbClr val="00B0F0"/>
              </a:solidFill>
            </a:endParaRPr>
          </a:p>
          <a:p>
            <a:pPr eaLnBrk="1" hangingPunct="1"/>
            <a:r>
              <a:rPr lang="en-US" altLang="en-US" sz="2800" dirty="0"/>
              <a:t>Identification number</a:t>
            </a:r>
          </a:p>
          <a:p>
            <a:pPr eaLnBrk="1" hangingPunct="1"/>
            <a:endParaRPr lang="en-US" altLang="en-US" sz="2000" dirty="0"/>
          </a:p>
          <a:p>
            <a:pPr eaLnBrk="1" hangingPunct="1"/>
            <a:r>
              <a:rPr lang="en-US" altLang="en-US" sz="2800" dirty="0"/>
              <a:t>Subject information</a:t>
            </a:r>
          </a:p>
          <a:p>
            <a:pPr eaLnBrk="1" hangingPunct="1"/>
            <a:endParaRPr lang="en-US" altLang="en-US" sz="2000" dirty="0"/>
          </a:p>
          <a:p>
            <a:pPr eaLnBrk="1" hangingPunct="1"/>
            <a:r>
              <a:rPr lang="en-US" altLang="en-US" sz="2800" dirty="0"/>
              <a:t>Specimen collection date and type </a:t>
            </a:r>
          </a:p>
          <a:p>
            <a:pPr eaLnBrk="1" hangingPunct="1"/>
            <a:endParaRPr lang="en-US" altLang="en-US" sz="2000" dirty="0"/>
          </a:p>
          <a:p>
            <a:pPr eaLnBrk="1" hangingPunct="1"/>
            <a:r>
              <a:rPr lang="en-US" altLang="en-US" sz="2800" dirty="0"/>
              <a:t>Specimen collection location</a:t>
            </a:r>
          </a:p>
          <a:p>
            <a:pPr eaLnBrk="1" hangingPunct="1"/>
            <a:endParaRPr lang="en-US" altLang="en-US" sz="2000" dirty="0"/>
          </a:p>
          <a:p>
            <a:pPr eaLnBrk="1" hangingPunct="1"/>
            <a:r>
              <a:rPr lang="en-US" altLang="en-US" sz="2800" dirty="0"/>
              <a:t>Diagnostic test results</a:t>
            </a:r>
          </a:p>
        </p:txBody>
      </p:sp>
      <p:pic>
        <p:nvPicPr>
          <p:cNvPr id="4" name="Picture 2" descr="C:\Users\reisdorf\AppData\Local\Microsoft\Windows\Temporary Internet Files\Content.IE5\24GOFJ8P\USASE_Dec_15-16_1940_TA_Petras_flight_logbo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561135"/>
            <a:ext cx="2796908" cy="2086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eisdorf\AppData\Local\Microsoft\Windows\Temporary Internet Files\Content.IE5\24GOFJ8P\Spreadsheet_Basics_html_m7ccf3a9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510" y="3788206"/>
            <a:ext cx="2519487" cy="188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4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GB" dirty="0">
                <a:effectLst>
                  <a:outerShdw blurRad="38100" dist="38100" dir="2700000" algn="tl">
                    <a:srgbClr val="000000">
                      <a:alpha val="43137"/>
                    </a:srgbClr>
                  </a:outerShdw>
                </a:effectLst>
              </a:rPr>
              <a:t>Discussion Questions</a:t>
            </a:r>
            <a:endParaRPr lang="en-US" dirty="0"/>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In your country or location, do you have a database in place for specimen tracking?</a:t>
            </a:r>
          </a:p>
          <a:p>
            <a:pPr marL="0" indent="0">
              <a:buNone/>
            </a:pPr>
            <a:endParaRPr lang="en-US" sz="2800" dirty="0"/>
          </a:p>
          <a:p>
            <a:pPr marL="0" indent="0">
              <a:buNone/>
            </a:pPr>
            <a:r>
              <a:rPr lang="en-US" sz="2800" dirty="0"/>
              <a:t>In your country or location, have you had any problems with specimen tracking?</a:t>
            </a:r>
          </a:p>
          <a:p>
            <a:pPr marL="0" indent="0">
              <a:buNone/>
            </a:pPr>
            <a:endParaRPr lang="en-US" sz="2800" dirty="0"/>
          </a:p>
          <a:p>
            <a:pPr marL="0" indent="0">
              <a:buNone/>
            </a:pPr>
            <a:endParaRPr lang="en-US" sz="2800" dirty="0"/>
          </a:p>
          <a:p>
            <a:pPr marL="0" indent="0">
              <a:buNone/>
            </a:pPr>
            <a:endParaRPr lang="en-US" altLang="en-US" sz="2800" dirty="0"/>
          </a:p>
          <a:p>
            <a:endParaRPr lang="en-US" alt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7963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Specimen Storage</a:t>
            </a:r>
          </a:p>
        </p:txBody>
      </p:sp>
    </p:spTree>
    <p:extLst>
      <p:ext uri="{BB962C8B-B14F-4D97-AF65-F5344CB8AC3E}">
        <p14:creationId xmlns:p14="http://schemas.microsoft.com/office/powerpoint/2010/main" val="223655510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852"/>
            <a:ext cx="9144000" cy="489186"/>
          </a:xfrm>
        </p:spPr>
        <p:txBody>
          <a:bodyPr>
            <a:normAutofit/>
          </a:bodyPr>
          <a:lstStyle/>
          <a:p>
            <a:r>
              <a:rPr lang="en-US" altLang="en-US" dirty="0">
                <a:effectLst>
                  <a:outerShdw blurRad="38100" dist="38100" dir="2700000" algn="tl">
                    <a:srgbClr val="000000">
                      <a:alpha val="43137"/>
                    </a:srgbClr>
                  </a:outerShdw>
                </a:effectLst>
              </a:rPr>
              <a:t>Specimen Packaging</a:t>
            </a:r>
            <a:endParaRPr lang="en-US" dirty="0"/>
          </a:p>
        </p:txBody>
      </p:sp>
      <p:sp>
        <p:nvSpPr>
          <p:cNvPr id="3" name="Content Placeholder 2"/>
          <p:cNvSpPr>
            <a:spLocks noGrp="1"/>
          </p:cNvSpPr>
          <p:nvPr>
            <p:ph idx="1"/>
          </p:nvPr>
        </p:nvSpPr>
        <p:spPr>
          <a:xfrm>
            <a:off x="97692" y="839058"/>
            <a:ext cx="6428154" cy="5115247"/>
          </a:xfrm>
        </p:spPr>
        <p:txBody>
          <a:bodyPr wrap="square">
            <a:spAutoFit/>
          </a:bodyPr>
          <a:lstStyle/>
          <a:p>
            <a:r>
              <a:rPr lang="en-US" sz="2400" dirty="0"/>
              <a:t>Disinfect the outside of the specimen container</a:t>
            </a:r>
          </a:p>
          <a:p>
            <a:endParaRPr lang="en-US" sz="1800" dirty="0"/>
          </a:p>
          <a:p>
            <a:r>
              <a:rPr lang="en-US" sz="2400" dirty="0"/>
              <a:t>Use a sealable, leak-proof bag</a:t>
            </a:r>
          </a:p>
          <a:p>
            <a:endParaRPr lang="en-US" sz="1800" dirty="0"/>
          </a:p>
          <a:p>
            <a:r>
              <a:rPr lang="en-US" sz="2400" dirty="0"/>
              <a:t>Absorbent material</a:t>
            </a:r>
          </a:p>
          <a:p>
            <a:endParaRPr lang="en-US" sz="1800" dirty="0"/>
          </a:p>
          <a:p>
            <a:r>
              <a:rPr lang="en-US" sz="2400" dirty="0"/>
              <a:t>One specimen per bag</a:t>
            </a:r>
          </a:p>
          <a:p>
            <a:endParaRPr lang="en-US" sz="1800" dirty="0"/>
          </a:p>
          <a:p>
            <a:r>
              <a:rPr lang="en-US" sz="2400" dirty="0"/>
              <a:t>Do NOT leave swab shafts outside the cap</a:t>
            </a:r>
          </a:p>
          <a:p>
            <a:endParaRPr lang="en-US" sz="1800" dirty="0"/>
          </a:p>
          <a:p>
            <a:r>
              <a:rPr lang="en-US" sz="2400" dirty="0"/>
              <a:t>Consider using parafilm or similar sealer</a:t>
            </a:r>
          </a:p>
          <a:p>
            <a:endParaRPr lang="en-US" sz="1800" dirty="0"/>
          </a:p>
          <a:p>
            <a:r>
              <a:rPr lang="en-US" sz="2400" dirty="0"/>
              <a:t>Include specimen submission forms</a:t>
            </a:r>
          </a:p>
        </p:txBody>
      </p:sp>
      <p:pic>
        <p:nvPicPr>
          <p:cNvPr id="2050" name="Picture 2" descr="C:\Users\reisdorf\AppData\Local\Microsoft\Windows\Temporary Internet Files\Content.IE5\HL3YJ1DR\Biohaz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55361"/>
            <a:ext cx="1270289" cy="1197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2462" y="2468350"/>
            <a:ext cx="3285217" cy="309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32231" y="5587686"/>
            <a:ext cx="3311769" cy="197785"/>
          </a:xfrm>
          <a:prstGeom prst="rect">
            <a:avLst/>
          </a:prstGeom>
          <a:noFill/>
        </p:spPr>
        <p:txBody>
          <a:bodyPr wrap="square" lIns="89193" tIns="44596" rIns="89193" bIns="44596" rtlCol="0">
            <a:spAutoFit/>
          </a:bodyPr>
          <a:lstStyle/>
          <a:p>
            <a:r>
              <a:rPr lang="en-US" sz="700" dirty="0"/>
              <a:t>Image source: </a:t>
            </a:r>
            <a:r>
              <a:rPr lang="en-US" sz="700" dirty="0">
                <a:hlinkClick r:id="rId5"/>
              </a:rPr>
              <a:t>http://www.gigayeast.com/wp-content/uploads/2015/03/wrap-film.jpg</a:t>
            </a:r>
            <a:r>
              <a:rPr lang="en-US" sz="700" dirty="0"/>
              <a:t> </a:t>
            </a:r>
          </a:p>
        </p:txBody>
      </p:sp>
    </p:spTree>
    <p:extLst>
      <p:ext uri="{BB962C8B-B14F-4D97-AF65-F5344CB8AC3E}">
        <p14:creationId xmlns:p14="http://schemas.microsoft.com/office/powerpoint/2010/main" val="25900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 y="-42098"/>
            <a:ext cx="8517906" cy="567298"/>
          </a:xfrm>
        </p:spPr>
        <p:txBody>
          <a:bodyPr/>
          <a:lstStyle/>
          <a:p>
            <a:r>
              <a:rPr lang="en-US" altLang="en-US" dirty="0">
                <a:effectLst>
                  <a:outerShdw blurRad="38100" dist="38100" dir="2700000" algn="tl">
                    <a:srgbClr val="000000">
                      <a:alpha val="43137"/>
                    </a:srgbClr>
                  </a:outerShdw>
                </a:effectLst>
              </a:rPr>
              <a:t>Specimen Storage</a:t>
            </a:r>
            <a:endParaRPr lang="en-US" altLang="en-US" sz="2736" dirty="0">
              <a:solidFill>
                <a:srgbClr val="0070C0"/>
              </a:solidFill>
            </a:endParaRPr>
          </a:p>
        </p:txBody>
      </p:sp>
      <p:sp>
        <p:nvSpPr>
          <p:cNvPr id="56324" name="Rectangle 3"/>
          <p:cNvSpPr>
            <a:spLocks noGrp="1" noChangeArrowheads="1"/>
          </p:cNvSpPr>
          <p:nvPr>
            <p:ph type="body" idx="1"/>
          </p:nvPr>
        </p:nvSpPr>
        <p:spPr>
          <a:xfrm>
            <a:off x="364421" y="1175926"/>
            <a:ext cx="8229600" cy="5102202"/>
          </a:xfrm>
        </p:spPr>
        <p:txBody>
          <a:bodyPr>
            <a:normAutofit/>
          </a:bodyPr>
          <a:lstStyle/>
          <a:p>
            <a:pPr eaLnBrk="1" hangingPunct="1">
              <a:lnSpc>
                <a:spcPct val="80000"/>
              </a:lnSpc>
            </a:pPr>
            <a:r>
              <a:rPr lang="en-US" altLang="en-US" sz="2400" dirty="0">
                <a:latin typeface="+mn-lt"/>
              </a:rPr>
              <a:t>Transport to laboratory as soon as possible</a:t>
            </a:r>
          </a:p>
          <a:p>
            <a:pPr eaLnBrk="1" hangingPunct="1">
              <a:lnSpc>
                <a:spcPct val="80000"/>
              </a:lnSpc>
            </a:pPr>
            <a:endParaRPr lang="en-US" altLang="en-US" sz="1800" dirty="0">
              <a:latin typeface="+mn-lt"/>
            </a:endParaRPr>
          </a:p>
          <a:p>
            <a:pPr eaLnBrk="1" hangingPunct="1">
              <a:lnSpc>
                <a:spcPct val="80000"/>
              </a:lnSpc>
            </a:pPr>
            <a:r>
              <a:rPr lang="en-US" altLang="en-US" sz="2400" dirty="0">
                <a:latin typeface="+mn-lt"/>
              </a:rPr>
              <a:t>Store specimens at </a:t>
            </a:r>
            <a:r>
              <a:rPr lang="en-US" altLang="en-US" sz="2400" dirty="0" smtClean="0">
                <a:latin typeface="+mn-lt"/>
              </a:rPr>
              <a:t>4°C </a:t>
            </a:r>
            <a:r>
              <a:rPr lang="en-US" altLang="en-US" sz="2400" dirty="0">
                <a:latin typeface="+mn-lt"/>
              </a:rPr>
              <a:t>before and during transportation </a:t>
            </a:r>
            <a:r>
              <a:rPr lang="en-US" altLang="en-US" sz="2400" dirty="0" smtClean="0">
                <a:latin typeface="+mn-lt"/>
              </a:rPr>
              <a:t>if within </a:t>
            </a:r>
            <a:r>
              <a:rPr lang="en-US" altLang="en-US" sz="2400" dirty="0">
                <a:latin typeface="+mn-lt"/>
              </a:rPr>
              <a:t>48 hours</a:t>
            </a:r>
          </a:p>
          <a:p>
            <a:pPr eaLnBrk="1" hangingPunct="1">
              <a:lnSpc>
                <a:spcPct val="80000"/>
              </a:lnSpc>
            </a:pPr>
            <a:endParaRPr lang="en-US" altLang="en-US" sz="1800" dirty="0">
              <a:latin typeface="+mn-lt"/>
            </a:endParaRPr>
          </a:p>
          <a:p>
            <a:pPr eaLnBrk="1" hangingPunct="1">
              <a:lnSpc>
                <a:spcPct val="80000"/>
              </a:lnSpc>
            </a:pPr>
            <a:r>
              <a:rPr lang="en-US" altLang="en-US" sz="2400" dirty="0">
                <a:latin typeface="+mn-lt"/>
              </a:rPr>
              <a:t>Store specimens at -</a:t>
            </a:r>
            <a:r>
              <a:rPr lang="en-US" altLang="en-US" sz="2400" dirty="0" smtClean="0">
                <a:latin typeface="+mn-lt"/>
              </a:rPr>
              <a:t>70°C </a:t>
            </a:r>
            <a:r>
              <a:rPr lang="en-US" altLang="en-US" sz="2400" dirty="0">
                <a:latin typeface="+mn-lt"/>
              </a:rPr>
              <a:t>beyond 48 hours</a:t>
            </a:r>
          </a:p>
          <a:p>
            <a:pPr eaLnBrk="1" hangingPunct="1">
              <a:lnSpc>
                <a:spcPct val="80000"/>
              </a:lnSpc>
            </a:pPr>
            <a:endParaRPr lang="en-US" altLang="en-US" sz="1800" dirty="0">
              <a:latin typeface="+mn-lt"/>
            </a:endParaRPr>
          </a:p>
          <a:p>
            <a:pPr eaLnBrk="1" hangingPunct="1">
              <a:lnSpc>
                <a:spcPct val="80000"/>
              </a:lnSpc>
            </a:pPr>
            <a:r>
              <a:rPr lang="en-US" altLang="en-US" sz="2400" u="sng" dirty="0">
                <a:latin typeface="+mn-lt"/>
              </a:rPr>
              <a:t>Do not</a:t>
            </a:r>
            <a:r>
              <a:rPr lang="en-US" altLang="en-US" sz="2400" dirty="0">
                <a:latin typeface="+mn-lt"/>
              </a:rPr>
              <a:t> store in standard freezer – keep on ice or in refrigerator</a:t>
            </a:r>
          </a:p>
          <a:p>
            <a:pPr lvl="1">
              <a:lnSpc>
                <a:spcPct val="80000"/>
              </a:lnSpc>
            </a:pPr>
            <a:r>
              <a:rPr lang="en-US" altLang="en-US" sz="2000" dirty="0">
                <a:latin typeface="+mn-lt"/>
              </a:rPr>
              <a:t>At -</a:t>
            </a:r>
            <a:r>
              <a:rPr lang="en-US" altLang="en-US" sz="2000" dirty="0" smtClean="0">
                <a:latin typeface="+mn-lt"/>
              </a:rPr>
              <a:t>20°C </a:t>
            </a:r>
            <a:r>
              <a:rPr lang="en-US" altLang="en-US" sz="2000" dirty="0">
                <a:latin typeface="+mn-lt"/>
              </a:rPr>
              <a:t>ice crystals form that break the virus open and affect specimen quality</a:t>
            </a:r>
          </a:p>
          <a:p>
            <a:pPr eaLnBrk="1" hangingPunct="1">
              <a:lnSpc>
                <a:spcPct val="80000"/>
              </a:lnSpc>
            </a:pPr>
            <a:endParaRPr lang="en-US" altLang="en-US" sz="1800" dirty="0">
              <a:latin typeface="+mn-lt"/>
            </a:endParaRPr>
          </a:p>
          <a:p>
            <a:pPr eaLnBrk="1" hangingPunct="1">
              <a:lnSpc>
                <a:spcPct val="80000"/>
              </a:lnSpc>
            </a:pPr>
            <a:r>
              <a:rPr lang="en-US" altLang="en-US" sz="2400" u="sng" dirty="0">
                <a:latin typeface="+mn-lt"/>
              </a:rPr>
              <a:t>Avoid</a:t>
            </a:r>
            <a:r>
              <a:rPr lang="en-US" altLang="en-US" sz="2400" dirty="0">
                <a:latin typeface="+mn-lt"/>
              </a:rPr>
              <a:t> freeze-thaw cycles</a:t>
            </a:r>
          </a:p>
          <a:p>
            <a:pPr lvl="1" eaLnBrk="1" hangingPunct="1">
              <a:lnSpc>
                <a:spcPct val="80000"/>
              </a:lnSpc>
            </a:pPr>
            <a:r>
              <a:rPr lang="en-US" altLang="en-US" sz="2000" dirty="0">
                <a:latin typeface="+mn-lt"/>
              </a:rPr>
              <a:t>Better to keep on ice for a week than to have repeat freeze and thaw</a:t>
            </a:r>
          </a:p>
        </p:txBody>
      </p:sp>
    </p:spTree>
    <p:extLst>
      <p:ext uri="{BB962C8B-B14F-4D97-AF65-F5344CB8AC3E}">
        <p14:creationId xmlns:p14="http://schemas.microsoft.com/office/powerpoint/2010/main" val="148565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GB" dirty="0">
                <a:effectLst>
                  <a:outerShdw blurRad="38100" dist="38100" dir="2700000" algn="tl">
                    <a:srgbClr val="000000">
                      <a:alpha val="43137"/>
                    </a:srgbClr>
                  </a:outerShdw>
                </a:effectLst>
              </a:rPr>
              <a:t>Discussion Question</a:t>
            </a:r>
            <a:endParaRPr lang="en-US" dirty="0"/>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sz="2800" dirty="0"/>
              <a:t>In your country or location, have you had any problems with specimen storage?</a:t>
            </a:r>
          </a:p>
          <a:p>
            <a:pPr marL="0" indent="0">
              <a:buNone/>
            </a:pPr>
            <a:endParaRPr lang="en-US" sz="2800" dirty="0"/>
          </a:p>
          <a:p>
            <a:pPr marL="0" indent="0">
              <a:buNone/>
            </a:pPr>
            <a:endParaRPr lang="en-US" sz="2800" dirty="0"/>
          </a:p>
          <a:p>
            <a:pPr marL="0" indent="0">
              <a:buNone/>
            </a:pPr>
            <a:endParaRPr lang="en-US" altLang="en-US" sz="2800" dirty="0"/>
          </a:p>
          <a:p>
            <a:endParaRPr lang="en-US" alt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309791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Infectious Substance Transport</a:t>
            </a:r>
          </a:p>
        </p:txBody>
      </p:sp>
    </p:spTree>
    <p:extLst>
      <p:ext uri="{BB962C8B-B14F-4D97-AF65-F5344CB8AC3E}">
        <p14:creationId xmlns:p14="http://schemas.microsoft.com/office/powerpoint/2010/main" val="223655510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84667" y="-42098"/>
            <a:ext cx="8713656" cy="5124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ctr" anchorCtr="0" compatLnSpc="1">
            <a:prstTxWarp prst="textNoShape">
              <a:avLst/>
            </a:prstTxWarp>
            <a:normAutofit/>
          </a:bodyPr>
          <a:lstStyle/>
          <a:p>
            <a:r>
              <a:rPr lang="en-US" altLang="en-US" dirty="0">
                <a:effectLst>
                  <a:outerShdw blurRad="38100" dist="38100" dir="2700000" algn="tl">
                    <a:srgbClr val="000000">
                      <a:alpha val="43137"/>
                    </a:srgbClr>
                  </a:outerShdw>
                </a:effectLst>
              </a:rPr>
              <a:t>Infectious Substances Transport</a:t>
            </a:r>
          </a:p>
        </p:txBody>
      </p:sp>
      <p:sp>
        <p:nvSpPr>
          <p:cNvPr id="62468" name="Rectangle 3"/>
          <p:cNvSpPr>
            <a:spLocks noGrp="1" noChangeArrowheads="1"/>
          </p:cNvSpPr>
          <p:nvPr>
            <p:ph type="body" idx="1"/>
          </p:nvPr>
        </p:nvSpPr>
        <p:spPr>
          <a:xfrm>
            <a:off x="241777" y="1011936"/>
            <a:ext cx="8572963" cy="5474207"/>
          </a:xfrm>
        </p:spPr>
        <p:txBody>
          <a:bodyPr>
            <a:normAutofit/>
          </a:bodyPr>
          <a:lstStyle/>
          <a:p>
            <a:pPr marL="0" indent="0" eaLnBrk="1" hangingPunct="1">
              <a:lnSpc>
                <a:spcPct val="90000"/>
              </a:lnSpc>
              <a:buNone/>
            </a:pPr>
            <a:r>
              <a:rPr lang="en-US" altLang="en-US" sz="2800" dirty="0"/>
              <a:t>Refer to WHO guidance for the safe transport of infectious substances:</a:t>
            </a:r>
          </a:p>
          <a:p>
            <a:pPr marL="57150" indent="0">
              <a:lnSpc>
                <a:spcPct val="90000"/>
              </a:lnSpc>
              <a:buNone/>
            </a:pPr>
            <a:r>
              <a:rPr lang="en-US" altLang="en-US" sz="2200" dirty="0">
                <a:solidFill>
                  <a:srgbClr val="C00000"/>
                </a:solidFill>
                <a:hlinkClick r:id="rId3"/>
              </a:rPr>
              <a:t>http://www.who.int/ihr/publications/WHO-WHE-CPI-2017.8/en/</a:t>
            </a:r>
            <a:endParaRPr lang="en-US" altLang="en-US" sz="2200" dirty="0">
              <a:solidFill>
                <a:srgbClr val="C00000"/>
              </a:solidFill>
            </a:endParaRPr>
          </a:p>
          <a:p>
            <a:pPr lvl="1">
              <a:lnSpc>
                <a:spcPct val="90000"/>
              </a:lnSpc>
            </a:pPr>
            <a:endParaRPr lang="en-US" altLang="en-US" sz="2400" dirty="0">
              <a:solidFill>
                <a:srgbClr val="C00000"/>
              </a:solidFill>
            </a:endParaRPr>
          </a:p>
          <a:p>
            <a:pPr marL="0" indent="0" eaLnBrk="1" hangingPunct="1">
              <a:lnSpc>
                <a:spcPct val="90000"/>
              </a:lnSpc>
              <a:buNone/>
            </a:pPr>
            <a:r>
              <a:rPr lang="en-US" altLang="en-US" sz="2800" dirty="0"/>
              <a:t>Follow national or international regulations on the transportation of infectious substance</a:t>
            </a:r>
          </a:p>
          <a:p>
            <a:pPr marL="0" indent="0" eaLnBrk="1" hangingPunct="1">
              <a:lnSpc>
                <a:spcPct val="90000"/>
              </a:lnSpc>
              <a:buNone/>
            </a:pPr>
            <a:endParaRPr lang="en-US" altLang="en-US" sz="2800" dirty="0"/>
          </a:p>
          <a:p>
            <a:pPr marL="0" indent="0" eaLnBrk="1" hangingPunct="1">
              <a:lnSpc>
                <a:spcPct val="90000"/>
              </a:lnSpc>
              <a:buNone/>
            </a:pPr>
            <a:r>
              <a:rPr lang="en-US" altLang="en-US" sz="2800" dirty="0"/>
              <a:t>Coordinate with the laboratory</a:t>
            </a:r>
          </a:p>
        </p:txBody>
      </p:sp>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1062" y="3309745"/>
            <a:ext cx="2631308" cy="3427448"/>
          </a:xfrm>
          <a:prstGeom prst="rect">
            <a:avLst/>
          </a:prstGeom>
          <a:noFill/>
          <a:ln>
            <a:noFill/>
          </a:ln>
          <a:scene3d>
            <a:camera prst="orthographicFront"/>
            <a:lightRig rig="threePt" dir="t"/>
          </a:scene3d>
          <a:sp3d extrusionH="76200" prstMaterial="metal">
            <a:bevelT/>
            <a:bevelB/>
            <a:extrusionClr>
              <a:schemeClr val="tx1">
                <a:lumMod val="50000"/>
                <a:lumOff val="50000"/>
              </a:schemeClr>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961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1" y="-42098"/>
            <a:ext cx="8543418" cy="531283"/>
          </a:xfrm>
        </p:spPr>
        <p:txBody>
          <a:bodyPr>
            <a:normAutofit/>
          </a:bodyPr>
          <a:lstStyle/>
          <a:p>
            <a:r>
              <a:rPr lang="en-US" altLang="en-US" dirty="0">
                <a:effectLst>
                  <a:outerShdw blurRad="38100" dist="38100" dir="2700000" algn="tl">
                    <a:srgbClr val="000000">
                      <a:alpha val="43137"/>
                    </a:srgbClr>
                  </a:outerShdw>
                </a:effectLst>
              </a:rPr>
              <a:t>Infectious Substances Shipping Categories</a:t>
            </a:r>
            <a:endParaRPr lang="en-US" sz="2000" dirty="0"/>
          </a:p>
        </p:txBody>
      </p:sp>
      <p:sp>
        <p:nvSpPr>
          <p:cNvPr id="3" name="Content Placeholder 2"/>
          <p:cNvSpPr>
            <a:spLocks noGrp="1"/>
          </p:cNvSpPr>
          <p:nvPr>
            <p:ph idx="1"/>
          </p:nvPr>
        </p:nvSpPr>
        <p:spPr>
          <a:xfrm>
            <a:off x="188149" y="999744"/>
            <a:ext cx="8673630" cy="5644895"/>
          </a:xfrm>
        </p:spPr>
        <p:txBody>
          <a:bodyPr>
            <a:normAutofit/>
          </a:bodyPr>
          <a:lstStyle/>
          <a:p>
            <a:r>
              <a:rPr lang="en-US" sz="2400" dirty="0">
                <a:latin typeface="+mn-lt"/>
              </a:rPr>
              <a:t>International Air Transport Association(IATA) has classified packaging and shipping requirements as Category A, Category B and Exempt</a:t>
            </a:r>
          </a:p>
          <a:p>
            <a:endParaRPr lang="en-US" sz="1800" dirty="0">
              <a:latin typeface="+mn-lt"/>
            </a:endParaRPr>
          </a:p>
          <a:p>
            <a:r>
              <a:rPr lang="en-US" sz="2400" b="1" dirty="0">
                <a:latin typeface="+mn-lt"/>
              </a:rPr>
              <a:t>Category A </a:t>
            </a:r>
            <a:r>
              <a:rPr lang="en-US" sz="2400" dirty="0">
                <a:latin typeface="+mn-lt"/>
              </a:rPr>
              <a:t>is an infectious substance that contains a highly pathogenic microorganism or </a:t>
            </a:r>
            <a:r>
              <a:rPr lang="en-US" sz="2400" u="sng" dirty="0" smtClean="0">
                <a:latin typeface="+mn-lt"/>
              </a:rPr>
              <a:t>cultures</a:t>
            </a:r>
            <a:r>
              <a:rPr lang="en-US" sz="2400" dirty="0" smtClean="0">
                <a:latin typeface="+mn-lt"/>
              </a:rPr>
              <a:t> </a:t>
            </a:r>
            <a:r>
              <a:rPr lang="en-US" sz="2400" dirty="0">
                <a:latin typeface="+mn-lt"/>
              </a:rPr>
              <a:t>of other dangerous pathogens such as avian influenza </a:t>
            </a:r>
          </a:p>
          <a:p>
            <a:endParaRPr lang="en-US" sz="1800" dirty="0">
              <a:latin typeface="+mn-lt"/>
            </a:endParaRPr>
          </a:p>
          <a:p>
            <a:r>
              <a:rPr lang="en-US" sz="2400" b="1" dirty="0">
                <a:latin typeface="+mn-lt"/>
              </a:rPr>
              <a:t>Category B </a:t>
            </a:r>
            <a:r>
              <a:rPr lang="en-US" sz="2400" dirty="0">
                <a:latin typeface="+mn-lt"/>
              </a:rPr>
              <a:t>substances</a:t>
            </a:r>
            <a:r>
              <a:rPr lang="en-US" sz="2400" b="1" dirty="0">
                <a:latin typeface="+mn-lt"/>
              </a:rPr>
              <a:t> </a:t>
            </a:r>
            <a:r>
              <a:rPr lang="en-US" sz="2400" dirty="0">
                <a:latin typeface="+mn-lt"/>
              </a:rPr>
              <a:t>includes </a:t>
            </a:r>
            <a:r>
              <a:rPr lang="en-US" sz="2400" u="sng" dirty="0">
                <a:latin typeface="+mn-lt"/>
              </a:rPr>
              <a:t>diagnostic specimens </a:t>
            </a:r>
            <a:r>
              <a:rPr lang="en-US" sz="2400" dirty="0">
                <a:latin typeface="+mn-lt"/>
              </a:rPr>
              <a:t>from which an infectious agent has not been isolated, but may contain an infectious agent</a:t>
            </a:r>
          </a:p>
          <a:p>
            <a:endParaRPr lang="en-US" sz="1800" dirty="0">
              <a:latin typeface="+mn-lt"/>
            </a:endParaRPr>
          </a:p>
          <a:p>
            <a:r>
              <a:rPr lang="en-US" sz="2400" dirty="0">
                <a:latin typeface="+mn-lt"/>
              </a:rPr>
              <a:t>Protect the environment, the carrier and the sample</a:t>
            </a:r>
          </a:p>
        </p:txBody>
      </p:sp>
    </p:spTree>
    <p:extLst>
      <p:ext uri="{BB962C8B-B14F-4D97-AF65-F5344CB8AC3E}">
        <p14:creationId xmlns:p14="http://schemas.microsoft.com/office/powerpoint/2010/main" val="282782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098"/>
            <a:ext cx="8517906" cy="521876"/>
          </a:xfrm>
        </p:spPr>
        <p:txBody>
          <a:bodyPr/>
          <a:lstStyle/>
          <a:p>
            <a:r>
              <a:rPr lang="en-US" altLang="en-US" dirty="0">
                <a:effectLst>
                  <a:outerShdw blurRad="38100" dist="38100" dir="2700000" algn="tl">
                    <a:srgbClr val="000000">
                      <a:alpha val="43137"/>
                    </a:srgbClr>
                  </a:outerShdw>
                </a:effectLst>
              </a:rPr>
              <a:t>Infectious Substances </a:t>
            </a:r>
            <a:r>
              <a:rPr lang="en-US" altLang="en-US" dirty="0" smtClean="0">
                <a:effectLst>
                  <a:outerShdw blurRad="38100" dist="38100" dir="2700000" algn="tl">
                    <a:srgbClr val="000000">
                      <a:alpha val="43137"/>
                    </a:srgbClr>
                  </a:outerShdw>
                </a:effectLst>
              </a:rPr>
              <a:t>Transport -Category A</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17" y="1120384"/>
            <a:ext cx="8633647" cy="479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4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Pre-analytical Phase</a:t>
            </a:r>
            <a:endParaRPr lang="en-US" dirty="0"/>
          </a:p>
        </p:txBody>
      </p:sp>
      <p:sp>
        <p:nvSpPr>
          <p:cNvPr id="5" name="Content Placeholder 4"/>
          <p:cNvSpPr>
            <a:spLocks noGrp="1"/>
          </p:cNvSpPr>
          <p:nvPr>
            <p:ph idx="1"/>
          </p:nvPr>
        </p:nvSpPr>
        <p:spPr>
          <a:xfrm>
            <a:off x="310897" y="950149"/>
            <a:ext cx="7969503" cy="4803042"/>
          </a:xfrm>
        </p:spPr>
        <p:txBody>
          <a:bodyPr>
            <a:normAutofit/>
          </a:bodyPr>
          <a:lstStyle/>
          <a:p>
            <a:pPr marL="0" indent="0">
              <a:buNone/>
            </a:pPr>
            <a:r>
              <a:rPr lang="en-US" sz="2800" dirty="0"/>
              <a:t>Often overlooked</a:t>
            </a:r>
          </a:p>
          <a:p>
            <a:pPr marL="0" indent="0">
              <a:buNone/>
            </a:pPr>
            <a:endParaRPr lang="en-US" sz="2000" dirty="0"/>
          </a:p>
          <a:p>
            <a:pPr marL="0" indent="0">
              <a:buNone/>
            </a:pPr>
            <a:r>
              <a:rPr lang="en-US" sz="2800" dirty="0"/>
              <a:t>Perhaps the most critical phase that</a:t>
            </a:r>
            <a:br>
              <a:rPr lang="en-US" sz="2800" dirty="0"/>
            </a:br>
            <a:r>
              <a:rPr lang="en-US" sz="2800" dirty="0"/>
              <a:t>labs often have little direct control over</a:t>
            </a:r>
          </a:p>
          <a:p>
            <a:pPr marL="0" indent="0">
              <a:buNone/>
            </a:pPr>
            <a:endParaRPr lang="en-US" sz="2000" dirty="0"/>
          </a:p>
          <a:p>
            <a:pPr marL="0" indent="0">
              <a:buNone/>
            </a:pPr>
            <a:r>
              <a:rPr lang="en-US" sz="2800" dirty="0"/>
              <a:t>Key elements include:</a:t>
            </a:r>
          </a:p>
          <a:p>
            <a:pPr lvl="1"/>
            <a:r>
              <a:rPr lang="en-US" sz="2400" dirty="0"/>
              <a:t>Specimen collection timing and technique</a:t>
            </a:r>
          </a:p>
          <a:p>
            <a:pPr lvl="1"/>
            <a:r>
              <a:rPr lang="en-US" sz="2400" dirty="0"/>
              <a:t>Use of appropriate transport media</a:t>
            </a:r>
          </a:p>
          <a:p>
            <a:pPr lvl="1"/>
            <a:r>
              <a:rPr lang="en-US" sz="2400" dirty="0"/>
              <a:t>Maintenance of cold-chain </a:t>
            </a:r>
          </a:p>
          <a:p>
            <a:pPr lvl="1"/>
            <a:r>
              <a:rPr lang="en-US" sz="2400" dirty="0"/>
              <a:t>Accurate documentation</a:t>
            </a:r>
          </a:p>
          <a:p>
            <a:pPr lvl="1"/>
            <a:endParaRPr lang="en-US" sz="2400" dirty="0"/>
          </a:p>
          <a:p>
            <a:endParaRPr lang="en-US" sz="2800" dirty="0"/>
          </a:p>
        </p:txBody>
      </p:sp>
      <p:sp>
        <p:nvSpPr>
          <p:cNvPr id="4" name="TextBox 3"/>
          <p:cNvSpPr txBox="1"/>
          <p:nvPr/>
        </p:nvSpPr>
        <p:spPr>
          <a:xfrm>
            <a:off x="331872" y="5666337"/>
            <a:ext cx="8468995" cy="459395"/>
          </a:xfrm>
          <a:prstGeom prst="rect">
            <a:avLst/>
          </a:prstGeom>
          <a:noFill/>
        </p:spPr>
        <p:txBody>
          <a:bodyPr wrap="square" lIns="89193" tIns="44596" rIns="89193" bIns="44596" rtlCol="0">
            <a:spAutoFit/>
          </a:bodyPr>
          <a:lstStyle/>
          <a:p>
            <a:pPr algn="ctr"/>
            <a:r>
              <a:rPr lang="en-US" sz="2400" b="1" dirty="0">
                <a:solidFill>
                  <a:srgbClr val="FF0000"/>
                </a:solidFill>
              </a:rPr>
              <a:t>Rule of thumb: Garbage in = garbage out!</a:t>
            </a:r>
          </a:p>
        </p:txBody>
      </p:sp>
      <p:pic>
        <p:nvPicPr>
          <p:cNvPr id="6" name="Picture 5">
            <a:extLst>
              <a:ext uri="{FF2B5EF4-FFF2-40B4-BE49-F238E27FC236}">
                <a16:creationId xmlns:a16="http://schemas.microsoft.com/office/drawing/2014/main" id="{7A8C3D5E-BDCF-4DD8-B1E6-C64244764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665" y="573250"/>
            <a:ext cx="2836118" cy="1894527"/>
          </a:xfrm>
          <a:prstGeom prst="rect">
            <a:avLst/>
          </a:prstGeom>
        </p:spPr>
      </p:pic>
    </p:spTree>
    <p:extLst>
      <p:ext uri="{BB962C8B-B14F-4D97-AF65-F5344CB8AC3E}">
        <p14:creationId xmlns:p14="http://schemas.microsoft.com/office/powerpoint/2010/main" val="1132873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098"/>
            <a:ext cx="8517906" cy="521876"/>
          </a:xfrm>
        </p:spPr>
        <p:txBody>
          <a:bodyPr/>
          <a:lstStyle/>
          <a:p>
            <a:r>
              <a:rPr lang="en-US" altLang="en-US" dirty="0">
                <a:effectLst>
                  <a:outerShdw blurRad="38100" dist="38100" dir="2700000" algn="tl">
                    <a:srgbClr val="000000">
                      <a:alpha val="43137"/>
                    </a:srgbClr>
                  </a:outerShdw>
                </a:effectLst>
              </a:rPr>
              <a:t>Infectious Substances </a:t>
            </a:r>
            <a:r>
              <a:rPr lang="en-US" altLang="en-US" dirty="0" smtClean="0">
                <a:effectLst>
                  <a:outerShdw blurRad="38100" dist="38100" dir="2700000" algn="tl">
                    <a:srgbClr val="000000">
                      <a:alpha val="43137"/>
                    </a:srgbClr>
                  </a:outerShdw>
                </a:effectLst>
              </a:rPr>
              <a:t>Transport _Category B</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3" y="1106803"/>
            <a:ext cx="8050864" cy="472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051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ffectLst>
                  <a:outerShdw blurRad="38100" dist="38100" dir="2700000" algn="tl">
                    <a:srgbClr val="000000">
                      <a:alpha val="43137"/>
                    </a:srgbClr>
                  </a:outerShdw>
                </a:effectLst>
              </a:rPr>
              <a:t>Dangerous Goods Transport Regulations</a:t>
            </a:r>
            <a:endParaRPr lang="en-GB" dirty="0"/>
          </a:p>
        </p:txBody>
      </p:sp>
      <p:sp>
        <p:nvSpPr>
          <p:cNvPr id="4" name="Rectangle 3"/>
          <p:cNvSpPr/>
          <p:nvPr/>
        </p:nvSpPr>
        <p:spPr bwMode="auto">
          <a:xfrm>
            <a:off x="581664" y="2389304"/>
            <a:ext cx="1649639" cy="591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891859" rtl="1" fontAlgn="base">
              <a:spcBef>
                <a:spcPct val="0"/>
              </a:spcBef>
              <a:spcAft>
                <a:spcPct val="0"/>
              </a:spcAft>
            </a:pPr>
            <a:r>
              <a:rPr lang="en-GB" sz="3335" b="1" dirty="0">
                <a:solidFill>
                  <a:schemeClr val="bg2"/>
                </a:solidFill>
                <a:latin typeface="Calibri"/>
                <a:cs typeface="Calibri"/>
              </a:rPr>
              <a:t>Air</a:t>
            </a:r>
          </a:p>
        </p:txBody>
      </p:sp>
      <p:sp>
        <p:nvSpPr>
          <p:cNvPr id="5" name="Rectangle 4"/>
          <p:cNvSpPr/>
          <p:nvPr/>
        </p:nvSpPr>
        <p:spPr bwMode="auto">
          <a:xfrm>
            <a:off x="578487" y="3368264"/>
            <a:ext cx="1652816" cy="591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891859" rtl="1" fontAlgn="base">
              <a:spcBef>
                <a:spcPct val="0"/>
              </a:spcBef>
              <a:spcAft>
                <a:spcPct val="0"/>
              </a:spcAft>
            </a:pPr>
            <a:r>
              <a:rPr lang="en-GB" sz="3335" b="1" dirty="0">
                <a:solidFill>
                  <a:schemeClr val="bg2"/>
                </a:solidFill>
                <a:latin typeface="Calibri"/>
                <a:cs typeface="Calibri"/>
              </a:rPr>
              <a:t>Rail</a:t>
            </a:r>
          </a:p>
        </p:txBody>
      </p:sp>
      <p:sp>
        <p:nvSpPr>
          <p:cNvPr id="6" name="Rectangle 5"/>
          <p:cNvSpPr/>
          <p:nvPr/>
        </p:nvSpPr>
        <p:spPr bwMode="auto">
          <a:xfrm>
            <a:off x="584847" y="4290012"/>
            <a:ext cx="1627386" cy="591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891859" rtl="1" fontAlgn="base">
              <a:spcBef>
                <a:spcPct val="0"/>
              </a:spcBef>
              <a:spcAft>
                <a:spcPct val="0"/>
              </a:spcAft>
            </a:pPr>
            <a:r>
              <a:rPr lang="en-GB" sz="3335" b="1" dirty="0">
                <a:solidFill>
                  <a:schemeClr val="bg2"/>
                </a:solidFill>
                <a:latin typeface="Calibri"/>
                <a:cs typeface="Calibri"/>
              </a:rPr>
              <a:t>Road</a:t>
            </a:r>
          </a:p>
        </p:txBody>
      </p:sp>
      <p:sp>
        <p:nvSpPr>
          <p:cNvPr id="7" name="Rectangle 6"/>
          <p:cNvSpPr/>
          <p:nvPr/>
        </p:nvSpPr>
        <p:spPr bwMode="auto">
          <a:xfrm>
            <a:off x="581672" y="5202224"/>
            <a:ext cx="1630561" cy="591200"/>
          </a:xfrm>
          <a:prstGeom prst="rec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891859" rtl="1" fontAlgn="base">
              <a:spcBef>
                <a:spcPct val="0"/>
              </a:spcBef>
              <a:spcAft>
                <a:spcPct val="0"/>
              </a:spcAft>
            </a:pPr>
            <a:r>
              <a:rPr lang="en-GB" sz="3335" b="1" dirty="0">
                <a:solidFill>
                  <a:schemeClr val="bg2"/>
                </a:solidFill>
                <a:latin typeface="Calibri"/>
                <a:cs typeface="Calibri"/>
              </a:rPr>
              <a:t>Sea</a:t>
            </a:r>
          </a:p>
        </p:txBody>
      </p:sp>
      <p:sp>
        <p:nvSpPr>
          <p:cNvPr id="8" name="Rounded Rectangle 7"/>
          <p:cNvSpPr/>
          <p:nvPr/>
        </p:nvSpPr>
        <p:spPr bwMode="auto">
          <a:xfrm>
            <a:off x="2994141" y="2389304"/>
            <a:ext cx="5654542" cy="581664"/>
          </a:xfrm>
          <a:prstGeom prst="round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algn="ctr" defTabSz="891859" rtl="1" fontAlgn="base">
              <a:spcBef>
                <a:spcPct val="0"/>
              </a:spcBef>
              <a:spcAft>
                <a:spcPct val="0"/>
              </a:spcAft>
            </a:pPr>
            <a:r>
              <a:rPr lang="en-US" sz="1600" b="1" dirty="0" smtClean="0">
                <a:solidFill>
                  <a:srgbClr val="4A4D51"/>
                </a:solidFill>
                <a:latin typeface="Calibri"/>
                <a:cs typeface="Calibri"/>
              </a:rPr>
              <a:t>International Civil Aviation Organization (ICAO)</a:t>
            </a:r>
            <a:endParaRPr lang="en-GB" sz="1600" b="1" dirty="0">
              <a:solidFill>
                <a:srgbClr val="4A4D51"/>
              </a:solidFill>
              <a:latin typeface="Calibri"/>
              <a:cs typeface="Calibri"/>
            </a:endParaRPr>
          </a:p>
        </p:txBody>
      </p:sp>
      <p:sp>
        <p:nvSpPr>
          <p:cNvPr id="9" name="Rounded Rectangle 8"/>
          <p:cNvSpPr/>
          <p:nvPr/>
        </p:nvSpPr>
        <p:spPr bwMode="auto">
          <a:xfrm>
            <a:off x="3041820" y="3358745"/>
            <a:ext cx="5575080" cy="581664"/>
          </a:xfrm>
          <a:prstGeom prst="round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algn="ctr" defTabSz="891859"/>
            <a:r>
              <a:rPr lang="en-US" sz="1600" b="1" dirty="0"/>
              <a:t>Regulations concerning the International Carriage of Dangerous Goods by Rail (RID) </a:t>
            </a:r>
            <a:endParaRPr lang="en-GB" sz="1600" b="1" dirty="0"/>
          </a:p>
        </p:txBody>
      </p:sp>
      <p:sp>
        <p:nvSpPr>
          <p:cNvPr id="10" name="Rounded Rectangle 9"/>
          <p:cNvSpPr/>
          <p:nvPr/>
        </p:nvSpPr>
        <p:spPr bwMode="auto">
          <a:xfrm>
            <a:off x="3060890" y="4309115"/>
            <a:ext cx="5533759" cy="581664"/>
          </a:xfrm>
          <a:prstGeom prst="round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algn="ctr" defTabSz="891859"/>
            <a:r>
              <a:rPr lang="en-US" sz="1600" b="1" dirty="0"/>
              <a:t>Convention on the Contract for the International Carriage of Goods by Road (</a:t>
            </a:r>
            <a:r>
              <a:rPr lang="en-US" sz="1600" b="1" dirty="0" smtClean="0"/>
              <a:t>CMR)</a:t>
            </a:r>
            <a:endParaRPr lang="en-GB" sz="1539" b="1" dirty="0">
              <a:solidFill>
                <a:srgbClr val="000066"/>
              </a:solidFill>
            </a:endParaRPr>
          </a:p>
        </p:txBody>
      </p:sp>
      <p:sp>
        <p:nvSpPr>
          <p:cNvPr id="11" name="Rounded Rectangle 10"/>
          <p:cNvSpPr/>
          <p:nvPr/>
        </p:nvSpPr>
        <p:spPr bwMode="auto">
          <a:xfrm>
            <a:off x="3079961" y="5183201"/>
            <a:ext cx="5482903" cy="581664"/>
          </a:xfrm>
          <a:prstGeom prst="roundRect">
            <a:avLst/>
          </a:prstGeom>
          <a:solidFill>
            <a:srgbClr val="FFCCFF"/>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algn="ctr" defTabSz="891859"/>
            <a:r>
              <a:rPr lang="en-US" sz="1539" b="1" dirty="0"/>
              <a:t>The International Maritime Dangerous Goods Code published by International Maritime Organization (IMO)</a:t>
            </a:r>
            <a:endParaRPr lang="en-GB" sz="1539" b="1" dirty="0">
              <a:solidFill>
                <a:srgbClr val="000066"/>
              </a:solidFill>
            </a:endParaRPr>
          </a:p>
        </p:txBody>
      </p:sp>
      <p:sp>
        <p:nvSpPr>
          <p:cNvPr id="12" name="Rounded Rectangle 11"/>
          <p:cNvSpPr/>
          <p:nvPr/>
        </p:nvSpPr>
        <p:spPr bwMode="auto">
          <a:xfrm>
            <a:off x="851232" y="1205330"/>
            <a:ext cx="8153620" cy="853425"/>
          </a:xfrm>
          <a:prstGeom prst="roundRect">
            <a:avLst/>
          </a:prstGeom>
          <a:solidFill>
            <a:srgbClr val="FF9900"/>
          </a:solidFill>
          <a:ln w="9525" cap="flat" cmpd="sng" algn="ctr">
            <a:solidFill>
              <a:schemeClr val="tx1"/>
            </a:solidFill>
            <a:prstDash val="solid"/>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algn="ctr" defTabSz="891859" rtl="1" fontAlgn="base">
              <a:spcBef>
                <a:spcPct val="0"/>
              </a:spcBef>
              <a:spcAft>
                <a:spcPct val="0"/>
              </a:spcAft>
            </a:pPr>
            <a:r>
              <a:rPr lang="en-US" sz="2400" dirty="0"/>
              <a:t>United Nations Committee of Experts on the Transport of Dangerous Goods</a:t>
            </a:r>
            <a:endParaRPr lang="en-GB" sz="2400" b="1" dirty="0">
              <a:ln>
                <a:solidFill>
                  <a:srgbClr val="C00000"/>
                </a:solidFill>
              </a:ln>
              <a:solidFill>
                <a:srgbClr val="C00000"/>
              </a:solidFill>
              <a:latin typeface="Calibri"/>
              <a:cs typeface="Calibri"/>
            </a:endParaRPr>
          </a:p>
        </p:txBody>
      </p:sp>
    </p:spTree>
    <p:extLst>
      <p:ext uri="{BB962C8B-B14F-4D97-AF65-F5344CB8AC3E}">
        <p14:creationId xmlns:p14="http://schemas.microsoft.com/office/powerpoint/2010/main" val="428781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511" y="-42098"/>
            <a:ext cx="8543418" cy="512468"/>
          </a:xfrm>
        </p:spPr>
        <p:txBody>
          <a:bodyPr>
            <a:normAutofit/>
          </a:bodyPr>
          <a:lstStyle/>
          <a:p>
            <a:r>
              <a:rPr lang="en-US" altLang="en-US" dirty="0">
                <a:effectLst>
                  <a:outerShdw blurRad="38100" dist="38100" dir="2700000" algn="tl">
                    <a:srgbClr val="000000">
                      <a:alpha val="43137"/>
                    </a:srgbClr>
                  </a:outerShdw>
                </a:effectLst>
              </a:rPr>
              <a:t>Shippers’ (National Influenza Centre’s) Responsibility</a:t>
            </a:r>
            <a:endParaRPr lang="en-US" altLang="en-US" dirty="0"/>
          </a:p>
        </p:txBody>
      </p:sp>
      <p:sp>
        <p:nvSpPr>
          <p:cNvPr id="21507" name="Rectangle 3"/>
          <p:cNvSpPr>
            <a:spLocks noGrp="1" noChangeArrowheads="1"/>
          </p:cNvSpPr>
          <p:nvPr>
            <p:ph idx="1"/>
          </p:nvPr>
        </p:nvSpPr>
        <p:spPr>
          <a:xfrm>
            <a:off x="262769" y="998462"/>
            <a:ext cx="8503919" cy="5632704"/>
          </a:xfrm>
        </p:spPr>
        <p:txBody>
          <a:bodyPr>
            <a:normAutofit/>
          </a:bodyPr>
          <a:lstStyle/>
          <a:p>
            <a:pPr marL="457200" indent="-457200">
              <a:spcAft>
                <a:spcPts val="2371"/>
              </a:spcAft>
              <a:buAutoNum type="arabicPeriod"/>
            </a:pPr>
            <a:r>
              <a:rPr lang="en-US" altLang="en-US" sz="2400" b="1" dirty="0"/>
              <a:t>Classify: </a:t>
            </a:r>
            <a:r>
              <a:rPr lang="en-US" altLang="en-US" sz="2400" dirty="0">
                <a:solidFill>
                  <a:srgbClr val="72BBE8"/>
                </a:solidFill>
              </a:rPr>
              <a:t>Determine the classification of the dangerous goods</a:t>
            </a:r>
          </a:p>
          <a:p>
            <a:pPr marL="457200" indent="-457200">
              <a:spcAft>
                <a:spcPts val="2371"/>
              </a:spcAft>
              <a:buAutoNum type="arabicPeriod" startAt="2"/>
            </a:pPr>
            <a:r>
              <a:rPr lang="en-US" altLang="en-US" sz="2400" b="1" dirty="0"/>
              <a:t>Identify: </a:t>
            </a:r>
            <a:r>
              <a:rPr lang="en-US" altLang="en-US" sz="2400" dirty="0">
                <a:solidFill>
                  <a:srgbClr val="72BBE8"/>
                </a:solidFill>
              </a:rPr>
              <a:t>Properly identify the dangerous goods</a:t>
            </a:r>
          </a:p>
          <a:p>
            <a:pPr marL="457200" indent="-457200">
              <a:spcAft>
                <a:spcPts val="2371"/>
              </a:spcAft>
              <a:buAutoNum type="arabicPeriod" startAt="3"/>
            </a:pPr>
            <a:r>
              <a:rPr lang="en-US" altLang="en-US" sz="2400" b="1" dirty="0"/>
              <a:t>Package: </a:t>
            </a:r>
            <a:r>
              <a:rPr lang="en-US" altLang="en-US" sz="2400" dirty="0">
                <a:solidFill>
                  <a:srgbClr val="72BBE8"/>
                </a:solidFill>
              </a:rPr>
              <a:t>Pack according to packing instructions</a:t>
            </a:r>
          </a:p>
          <a:p>
            <a:pPr marL="457200" indent="-457200">
              <a:spcAft>
                <a:spcPts val="2371"/>
              </a:spcAft>
              <a:buAutoNum type="arabicPeriod" startAt="4"/>
            </a:pPr>
            <a:r>
              <a:rPr lang="en-US" altLang="en-US" sz="2400" b="1" dirty="0"/>
              <a:t>Mark and label: </a:t>
            </a:r>
            <a:r>
              <a:rPr lang="en-US" altLang="en-US" sz="2400" dirty="0">
                <a:solidFill>
                  <a:srgbClr val="72BBE8"/>
                </a:solidFill>
              </a:rPr>
              <a:t>Mark and label the package(s) in compliance with regulations</a:t>
            </a:r>
          </a:p>
          <a:p>
            <a:pPr marL="457200" indent="-457200">
              <a:spcAft>
                <a:spcPts val="2371"/>
              </a:spcAft>
              <a:buAutoNum type="arabicPeriod" startAt="5"/>
            </a:pPr>
            <a:r>
              <a:rPr lang="en-US" altLang="en-US" sz="2400" b="1" dirty="0"/>
              <a:t>Document: </a:t>
            </a:r>
            <a:r>
              <a:rPr lang="en-US" altLang="en-US" sz="2400" dirty="0">
                <a:solidFill>
                  <a:srgbClr val="72BBE8"/>
                </a:solidFill>
              </a:rPr>
              <a:t>Complete the Shipper’s Declaration for Dangerous Goods and Air Waybill</a:t>
            </a:r>
          </a:p>
          <a:p>
            <a:pPr>
              <a:spcAft>
                <a:spcPts val="2371"/>
              </a:spcAft>
              <a:buNone/>
            </a:pPr>
            <a:r>
              <a:rPr lang="en-US" altLang="en-US" sz="2400" b="1" dirty="0">
                <a:solidFill>
                  <a:srgbClr val="003399"/>
                </a:solidFill>
              </a:rPr>
              <a:t>6.  </a:t>
            </a:r>
            <a:r>
              <a:rPr lang="en-US" altLang="en-US" sz="2400" b="1" dirty="0"/>
              <a:t>Contact carrier / authority and consignee: </a:t>
            </a:r>
            <a:r>
              <a:rPr lang="en-US" altLang="en-US" sz="2400" dirty="0">
                <a:solidFill>
                  <a:srgbClr val="72BBE8"/>
                </a:solidFill>
              </a:rPr>
              <a:t>Make necessary arrangements</a:t>
            </a:r>
          </a:p>
        </p:txBody>
      </p:sp>
    </p:spTree>
    <p:extLst>
      <p:ext uri="{BB962C8B-B14F-4D97-AF65-F5344CB8AC3E}">
        <p14:creationId xmlns:p14="http://schemas.microsoft.com/office/powerpoint/2010/main" val="1997204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Virus Sharing</a:t>
            </a:r>
          </a:p>
        </p:txBody>
      </p:sp>
    </p:spTree>
    <p:extLst>
      <p:ext uri="{BB962C8B-B14F-4D97-AF65-F5344CB8AC3E}">
        <p14:creationId xmlns:p14="http://schemas.microsoft.com/office/powerpoint/2010/main" val="223655510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1" y="-42098"/>
            <a:ext cx="8543418" cy="512468"/>
          </a:xfrm>
        </p:spPr>
        <p:txBody>
          <a:bodyPr/>
          <a:lstStyle/>
          <a:p>
            <a:r>
              <a:rPr lang="en-US" altLang="en-US" dirty="0">
                <a:effectLst>
                  <a:outerShdw blurRad="38100" dist="38100" dir="2700000" algn="tl">
                    <a:srgbClr val="000000">
                      <a:alpha val="43137"/>
                    </a:srgbClr>
                  </a:outerShdw>
                </a:effectLst>
              </a:rPr>
              <a:t>Seasonal Influenza</a:t>
            </a:r>
            <a:endParaRPr lang="en-GB" dirty="0"/>
          </a:p>
        </p:txBody>
      </p:sp>
      <p:sp>
        <p:nvSpPr>
          <p:cNvPr id="3" name="Content Placeholder 2"/>
          <p:cNvSpPr>
            <a:spLocks noGrp="1"/>
          </p:cNvSpPr>
          <p:nvPr>
            <p:ph idx="1"/>
          </p:nvPr>
        </p:nvSpPr>
        <p:spPr>
          <a:xfrm>
            <a:off x="122296" y="1364073"/>
            <a:ext cx="8224484" cy="5134263"/>
          </a:xfrm>
        </p:spPr>
        <p:txBody>
          <a:bodyPr>
            <a:normAutofit/>
          </a:bodyPr>
          <a:lstStyle/>
          <a:p>
            <a:r>
              <a:rPr lang="en-GB" sz="2400" dirty="0"/>
              <a:t>To update seasonal flu vaccines</a:t>
            </a:r>
          </a:p>
          <a:p>
            <a:endParaRPr lang="en-GB" sz="1800" dirty="0"/>
          </a:p>
          <a:p>
            <a:r>
              <a:rPr lang="en-GB" sz="2400" dirty="0"/>
              <a:t>Every year</a:t>
            </a:r>
          </a:p>
          <a:p>
            <a:endParaRPr lang="en-GB" sz="1800" dirty="0"/>
          </a:p>
          <a:p>
            <a:r>
              <a:rPr lang="en-GB" sz="2400" dirty="0"/>
              <a:t>Northern &amp; Southern Hemispheres </a:t>
            </a:r>
            <a:r>
              <a:rPr lang="en-GB" sz="2400" u="sng" dirty="0" smtClean="0"/>
              <a:t>V</a:t>
            </a:r>
            <a:r>
              <a:rPr lang="en-GB" sz="2400" dirty="0" smtClean="0"/>
              <a:t>accine </a:t>
            </a:r>
            <a:r>
              <a:rPr lang="en-GB" sz="2400" u="sng" dirty="0" smtClean="0"/>
              <a:t>C</a:t>
            </a:r>
            <a:r>
              <a:rPr lang="en-GB" sz="2400" dirty="0" smtClean="0"/>
              <a:t>onsultation </a:t>
            </a:r>
            <a:r>
              <a:rPr lang="en-GB" sz="2400" u="sng" dirty="0" smtClean="0"/>
              <a:t>M</a:t>
            </a:r>
            <a:r>
              <a:rPr lang="en-GB" sz="2400" dirty="0" smtClean="0"/>
              <a:t>eetings </a:t>
            </a:r>
            <a:r>
              <a:rPr lang="en-GB" sz="2400" dirty="0"/>
              <a:t>(VCM)</a:t>
            </a:r>
          </a:p>
          <a:p>
            <a:endParaRPr lang="en-GB" sz="1800" dirty="0"/>
          </a:p>
          <a:p>
            <a:r>
              <a:rPr lang="en-GB" sz="2400" dirty="0"/>
              <a:t>Share representative isolates / samples</a:t>
            </a:r>
          </a:p>
          <a:p>
            <a:endParaRPr lang="en-GB" sz="1800" dirty="0"/>
          </a:p>
          <a:p>
            <a:r>
              <a:rPr lang="en-GB" sz="2400" dirty="0"/>
              <a:t>Timely and regularly </a:t>
            </a:r>
          </a:p>
          <a:p>
            <a:endParaRPr lang="en-GB" sz="1800" dirty="0"/>
          </a:p>
          <a:p>
            <a:r>
              <a:rPr lang="en-GB" sz="2400" dirty="0"/>
              <a:t>Timely deposit sequences in GISAID or other public database</a:t>
            </a:r>
          </a:p>
        </p:txBody>
      </p:sp>
      <p:pic>
        <p:nvPicPr>
          <p:cNvPr id="5" name="Picture 4">
            <a:extLst>
              <a:ext uri="{FF2B5EF4-FFF2-40B4-BE49-F238E27FC236}">
                <a16:creationId xmlns:a16="http://schemas.microsoft.com/office/drawing/2014/main" id="{8C7EC7B5-60ED-42C0-A5C9-987E8A7E3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463" y="804232"/>
            <a:ext cx="3155348" cy="2095151"/>
          </a:xfrm>
          <a:prstGeom prst="rect">
            <a:avLst/>
          </a:prstGeom>
        </p:spPr>
      </p:pic>
    </p:spTree>
    <p:extLst>
      <p:ext uri="{BB962C8B-B14F-4D97-AF65-F5344CB8AC3E}">
        <p14:creationId xmlns:p14="http://schemas.microsoft.com/office/powerpoint/2010/main" val="4290769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511" y="-42098"/>
            <a:ext cx="8543418" cy="484246"/>
          </a:xfrm>
        </p:spPr>
        <p:txBody>
          <a:bodyPr>
            <a:normAutofit/>
          </a:bodyPr>
          <a:lstStyle/>
          <a:p>
            <a:r>
              <a:rPr lang="en-US" altLang="en-US" dirty="0">
                <a:effectLst>
                  <a:outerShdw blurRad="38100" dist="38100" dir="2700000" algn="tl">
                    <a:srgbClr val="000000">
                      <a:alpha val="43137"/>
                    </a:srgbClr>
                  </a:outerShdw>
                </a:effectLst>
              </a:rPr>
              <a:t>Shipping Fund </a:t>
            </a:r>
            <a:r>
              <a:rPr lang="en-US" altLang="en-US" dirty="0" smtClean="0">
                <a:effectLst>
                  <a:outerShdw blurRad="38100" dist="38100" dir="2700000" algn="tl">
                    <a:srgbClr val="000000">
                      <a:alpha val="43137"/>
                    </a:srgbClr>
                  </a:outerShdw>
                </a:effectLst>
              </a:rPr>
              <a:t>Project</a:t>
            </a:r>
            <a:endParaRPr lang="en-US" altLang="en-US" sz="2000" dirty="0"/>
          </a:p>
        </p:txBody>
      </p:sp>
      <p:sp>
        <p:nvSpPr>
          <p:cNvPr id="7171" name="Rectangle 3"/>
          <p:cNvSpPr>
            <a:spLocks noGrp="1" noChangeArrowheads="1"/>
          </p:cNvSpPr>
          <p:nvPr>
            <p:ph type="body" idx="1"/>
          </p:nvPr>
        </p:nvSpPr>
        <p:spPr>
          <a:xfrm>
            <a:off x="412751" y="1408473"/>
            <a:ext cx="8289925" cy="4618776"/>
          </a:xfrm>
        </p:spPr>
        <p:txBody>
          <a:bodyPr>
            <a:normAutofit/>
          </a:bodyPr>
          <a:lstStyle/>
          <a:p>
            <a:pPr marL="0" indent="0" eaLnBrk="1" hangingPunct="1">
              <a:buNone/>
            </a:pPr>
            <a:r>
              <a:rPr lang="en-US" altLang="zh-CN" sz="2800" dirty="0">
                <a:ea typeface="宋体" pitchFamily="2" charset="-122"/>
              </a:rPr>
              <a:t>Submission of influenza specimens from National Influenza Centres to a WHO Collaborating Centre </a:t>
            </a:r>
          </a:p>
          <a:p>
            <a:pPr marL="0" indent="0" eaLnBrk="1" hangingPunct="1">
              <a:buNone/>
            </a:pPr>
            <a:endParaRPr lang="en-US" altLang="zh-CN" sz="2800" dirty="0">
              <a:ea typeface="宋体" pitchFamily="2" charset="-122"/>
            </a:endParaRPr>
          </a:p>
          <a:p>
            <a:pPr lvl="1" eaLnBrk="1" hangingPunct="1"/>
            <a:r>
              <a:rPr lang="en-US" altLang="zh-CN" sz="2400" dirty="0">
                <a:ea typeface="宋体" pitchFamily="2" charset="-122"/>
              </a:rPr>
              <a:t>Each NIC can make at least </a:t>
            </a:r>
            <a:r>
              <a:rPr lang="en-US" altLang="zh-CN" sz="2400" b="1" dirty="0">
                <a:ea typeface="宋体" pitchFamily="2" charset="-122"/>
              </a:rPr>
              <a:t>4 </a:t>
            </a:r>
            <a:r>
              <a:rPr lang="en-US" altLang="zh-CN" sz="2400" dirty="0">
                <a:ea typeface="宋体" pitchFamily="2" charset="-122"/>
              </a:rPr>
              <a:t>shipments per year, to support the VCM </a:t>
            </a:r>
            <a:r>
              <a:rPr lang="en-US" altLang="zh-CN" sz="2400" dirty="0" smtClean="0">
                <a:ea typeface="宋体" pitchFamily="2" charset="-122"/>
              </a:rPr>
              <a:t>risk </a:t>
            </a:r>
            <a:r>
              <a:rPr lang="en-US" altLang="zh-CN" sz="2400" dirty="0">
                <a:ea typeface="宋体" pitchFamily="2" charset="-122"/>
              </a:rPr>
              <a:t>assessment</a:t>
            </a:r>
          </a:p>
          <a:p>
            <a:pPr lvl="1" eaLnBrk="1" hangingPunct="1"/>
            <a:endParaRPr lang="en-US" altLang="zh-CN" sz="2400" dirty="0">
              <a:ea typeface="宋体" pitchFamily="2" charset="-122"/>
            </a:endParaRPr>
          </a:p>
          <a:p>
            <a:pPr lvl="1" eaLnBrk="1" hangingPunct="1"/>
            <a:r>
              <a:rPr lang="en-US" altLang="zh-CN" sz="2400" dirty="0">
                <a:ea typeface="宋体" pitchFamily="2" charset="-122"/>
              </a:rPr>
              <a:t>In situations where more shipments than 4 times in a year is needed, the laboratory should contact the WHO GISRS team</a:t>
            </a:r>
          </a:p>
          <a:p>
            <a:pPr eaLnBrk="1" hangingPunct="1"/>
            <a:endParaRPr lang="en-US" altLang="zh-CN" sz="2800" dirty="0">
              <a:ea typeface="宋体" pitchFamily="2" charset="-122"/>
            </a:endParaRPr>
          </a:p>
          <a:p>
            <a:pPr eaLnBrk="1" hangingPunct="1"/>
            <a:endParaRPr lang="en-GB" altLang="zh-CN" sz="2800" dirty="0">
              <a:ea typeface="宋体" pitchFamily="2" charset="-122"/>
            </a:endParaRPr>
          </a:p>
          <a:p>
            <a:pPr eaLnBrk="1" hangingPunct="1"/>
            <a:endParaRPr lang="en-GB" altLang="zh-CN" sz="2800" dirty="0">
              <a:ea typeface="宋体" pitchFamily="2" charset="-122"/>
            </a:endParaRPr>
          </a:p>
        </p:txBody>
      </p:sp>
    </p:spTree>
    <p:extLst>
      <p:ext uri="{BB962C8B-B14F-4D97-AF65-F5344CB8AC3E}">
        <p14:creationId xmlns:p14="http://schemas.microsoft.com/office/powerpoint/2010/main" val="1263614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GB" altLang="en-US"/>
          </a:p>
        </p:txBody>
      </p:sp>
      <p:sp>
        <p:nvSpPr>
          <p:cNvPr id="9219" name="Content Placeholder 2"/>
          <p:cNvSpPr>
            <a:spLocks noGrp="1"/>
          </p:cNvSpPr>
          <p:nvPr>
            <p:ph idx="1"/>
          </p:nvPr>
        </p:nvSpPr>
        <p:spPr/>
        <p:txBody>
          <a:bodyPr/>
          <a:lstStyle/>
          <a:p>
            <a:endParaRPr lang="en-GB" altLang="en-US"/>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1" y="-42098"/>
            <a:ext cx="9102469" cy="648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512" y="6396335"/>
            <a:ext cx="9169511" cy="307777"/>
          </a:xfrm>
          <a:prstGeom prst="rect">
            <a:avLst/>
          </a:prstGeom>
        </p:spPr>
        <p:txBody>
          <a:bodyPr wrap="square">
            <a:spAutoFit/>
          </a:bodyPr>
          <a:lstStyle/>
          <a:p>
            <a:r>
              <a:rPr lang="en-US" sz="1400" b="1" dirty="0"/>
              <a:t>http://www.who.int/influenza/gisrs_laboratory/national_influenza_centres/NIC_virus_sharing_guidance_20171103.pdf</a:t>
            </a:r>
          </a:p>
        </p:txBody>
      </p:sp>
    </p:spTree>
    <p:extLst>
      <p:ext uri="{BB962C8B-B14F-4D97-AF65-F5344CB8AC3E}">
        <p14:creationId xmlns:p14="http://schemas.microsoft.com/office/powerpoint/2010/main" val="2481847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32479" b="39985"/>
          <a:stretch/>
        </p:blipFill>
        <p:spPr bwMode="auto">
          <a:xfrm>
            <a:off x="341922" y="299826"/>
            <a:ext cx="8508177" cy="559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89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96" t="60159" r="32584" b="591"/>
          <a:stretch/>
        </p:blipFill>
        <p:spPr bwMode="auto">
          <a:xfrm>
            <a:off x="156308" y="1240691"/>
            <a:ext cx="8880230" cy="38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014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0321" t="53177" r="1354" b="35683"/>
          <a:stretch/>
        </p:blipFill>
        <p:spPr bwMode="auto">
          <a:xfrm>
            <a:off x="157275" y="4910358"/>
            <a:ext cx="4333695" cy="126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9867" t="6771" r="1680" b="65842"/>
          <a:stretch/>
        </p:blipFill>
        <p:spPr bwMode="auto">
          <a:xfrm>
            <a:off x="177075" y="246539"/>
            <a:ext cx="4220529" cy="3003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9639" t="36562" r="1161" b="48383"/>
          <a:stretch/>
        </p:blipFill>
        <p:spPr bwMode="auto">
          <a:xfrm>
            <a:off x="158470" y="3260238"/>
            <a:ext cx="4329505" cy="165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9926" t="71075" r="1695" b="2594"/>
          <a:stretch/>
        </p:blipFill>
        <p:spPr bwMode="auto">
          <a:xfrm>
            <a:off x="5030138" y="4007387"/>
            <a:ext cx="3955106" cy="271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4400814" y="5260383"/>
            <a:ext cx="600017" cy="484632"/>
          </a:xfrm>
          <a:prstGeom prst="rightArrow">
            <a:avLst/>
          </a:prstGeom>
          <a:solidFill>
            <a:srgbClr val="3F6CA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558692" y="439616"/>
            <a:ext cx="2940529" cy="461665"/>
          </a:xfrm>
          <a:prstGeom prst="rect">
            <a:avLst/>
          </a:prstGeom>
          <a:noFill/>
        </p:spPr>
        <p:txBody>
          <a:bodyPr wrap="none" rtlCol="0">
            <a:spAutoFit/>
          </a:bodyPr>
          <a:lstStyle/>
          <a:p>
            <a:r>
              <a:rPr lang="en-US" sz="2400" dirty="0"/>
              <a:t>The Shipment Process</a:t>
            </a:r>
          </a:p>
        </p:txBody>
      </p:sp>
    </p:spTree>
    <p:extLst>
      <p:ext uri="{BB962C8B-B14F-4D97-AF65-F5344CB8AC3E}">
        <p14:creationId xmlns:p14="http://schemas.microsoft.com/office/powerpoint/2010/main" val="395701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dirty="0">
                <a:effectLst>
                  <a:outerShdw blurRad="38100" dist="38100" dir="2700000" algn="tl">
                    <a:srgbClr val="000000">
                      <a:alpha val="43137"/>
                    </a:srgbClr>
                  </a:outerShdw>
                </a:effectLst>
              </a:rPr>
              <a:t>When to Collect the Specimen</a:t>
            </a:r>
            <a:br>
              <a:rPr lang="en-GB" dirty="0">
                <a:effectLst>
                  <a:outerShdw blurRad="38100" dist="38100" dir="2700000" algn="tl">
                    <a:srgbClr val="000000">
                      <a:alpha val="43137"/>
                    </a:srgbClr>
                  </a:outerShdw>
                </a:effectLst>
              </a:rPr>
            </a:br>
            <a:endParaRPr lang="en-US" dirty="0"/>
          </a:p>
        </p:txBody>
      </p:sp>
      <p:sp>
        <p:nvSpPr>
          <p:cNvPr id="5" name="Content Placeholder 4"/>
          <p:cNvSpPr>
            <a:spLocks noGrp="1"/>
          </p:cNvSpPr>
          <p:nvPr>
            <p:ph idx="1"/>
          </p:nvPr>
        </p:nvSpPr>
        <p:spPr/>
        <p:txBody>
          <a:bodyPr/>
          <a:lstStyle/>
          <a:p>
            <a:pPr marL="0" indent="0">
              <a:buNone/>
            </a:pPr>
            <a:r>
              <a:rPr lang="en-US" sz="2394" dirty="0"/>
              <a:t>1. </a:t>
            </a:r>
            <a:r>
              <a:rPr lang="en-US" sz="2800" dirty="0"/>
              <a:t>For PCR, virus isolation or direct antigen detection:</a:t>
            </a:r>
          </a:p>
          <a:p>
            <a:pPr marL="488690" indent="-488690">
              <a:buFont typeface="Arial" panose="020B0604020202020204" pitchFamily="34" charset="0"/>
              <a:buChar char="•"/>
            </a:pPr>
            <a:endParaRPr lang="en-US" sz="2394" dirty="0"/>
          </a:p>
          <a:p>
            <a:pPr marL="390951" lvl="1" indent="0">
              <a:buNone/>
            </a:pPr>
            <a:r>
              <a:rPr lang="en-US" sz="2400" u="sng" dirty="0"/>
              <a:t>Within 3 days of onset of clinical </a:t>
            </a:r>
            <a:r>
              <a:rPr lang="en-US" sz="2400" u="sng" dirty="0" smtClean="0"/>
              <a:t>symptoms is optimal</a:t>
            </a:r>
            <a:endParaRPr lang="en-US" sz="2400" u="sng" dirty="0"/>
          </a:p>
          <a:p>
            <a:pPr marL="390951" lvl="1" indent="0">
              <a:buNone/>
            </a:pPr>
            <a:endParaRPr lang="en-US" sz="2394" u="sng" dirty="0"/>
          </a:p>
          <a:p>
            <a:pPr marL="488690" indent="-488690">
              <a:buFont typeface="Arial" panose="020B0604020202020204" pitchFamily="34" charset="0"/>
              <a:buChar char="•"/>
            </a:pPr>
            <a:endParaRPr lang="en-US" sz="2394" dirty="0"/>
          </a:p>
          <a:p>
            <a:pPr marL="0" indent="0">
              <a:buNone/>
            </a:pPr>
            <a:r>
              <a:rPr lang="en-US" sz="2394" dirty="0"/>
              <a:t>2.  </a:t>
            </a:r>
            <a:r>
              <a:rPr lang="en-US" sz="2800" dirty="0"/>
              <a:t>For serological testing:</a:t>
            </a:r>
          </a:p>
          <a:p>
            <a:pPr indent="-488690">
              <a:buFont typeface="Arial" panose="020B0604020202020204" pitchFamily="34" charset="0"/>
              <a:buChar char="•"/>
            </a:pPr>
            <a:endParaRPr lang="en-US" sz="2394" dirty="0"/>
          </a:p>
          <a:p>
            <a:pPr marL="390951" lvl="1" indent="0">
              <a:buNone/>
            </a:pPr>
            <a:r>
              <a:rPr lang="en-US" sz="2400" u="sng" dirty="0"/>
              <a:t>Acute-phase serum </a:t>
            </a:r>
            <a:r>
              <a:rPr lang="en-US" sz="2400" u="sng" dirty="0" smtClean="0"/>
              <a:t>(&lt;7 </a:t>
            </a:r>
            <a:r>
              <a:rPr lang="en-US" sz="2400" u="sng" dirty="0"/>
              <a:t>days after onset)</a:t>
            </a:r>
          </a:p>
          <a:p>
            <a:pPr marL="390951" lvl="1" indent="0">
              <a:buNone/>
            </a:pPr>
            <a:r>
              <a:rPr lang="en-US" sz="2400" u="sng" dirty="0"/>
              <a:t>Convalescent-phase serum (2-4 weeks later)</a:t>
            </a:r>
          </a:p>
        </p:txBody>
      </p:sp>
    </p:spTree>
    <p:extLst>
      <p:ext uri="{BB962C8B-B14F-4D97-AF65-F5344CB8AC3E}">
        <p14:creationId xmlns:p14="http://schemas.microsoft.com/office/powerpoint/2010/main" val="4273070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511" y="-42098"/>
            <a:ext cx="8543418" cy="530560"/>
          </a:xfrm>
        </p:spPr>
        <p:txBody>
          <a:bodyPr/>
          <a:lstStyle/>
          <a:p>
            <a:r>
              <a:rPr lang="en-US" altLang="en-US" dirty="0">
                <a:effectLst>
                  <a:outerShdw blurRad="38100" dist="38100" dir="2700000" algn="tl">
                    <a:srgbClr val="000000">
                      <a:alpha val="43137"/>
                    </a:srgbClr>
                  </a:outerShdw>
                </a:effectLst>
              </a:rPr>
              <a:t>Zoonotic Influenza Viruses</a:t>
            </a:r>
            <a:endParaRPr lang="en-GB" altLang="en-US" dirty="0"/>
          </a:p>
        </p:txBody>
      </p:sp>
      <p:sp>
        <p:nvSpPr>
          <p:cNvPr id="10243" name="Content Placeholder 2"/>
          <p:cNvSpPr>
            <a:spLocks noGrp="1"/>
          </p:cNvSpPr>
          <p:nvPr>
            <p:ph idx="1"/>
          </p:nvPr>
        </p:nvSpPr>
        <p:spPr/>
        <p:txBody>
          <a:bodyPr>
            <a:noAutofit/>
          </a:bodyPr>
          <a:lstStyle/>
          <a:p>
            <a:r>
              <a:rPr lang="en-GB" altLang="en-US" sz="2800" dirty="0"/>
              <a:t>Share as soon as possible </a:t>
            </a:r>
          </a:p>
          <a:p>
            <a:endParaRPr lang="en-GB" altLang="en-US" sz="2800" dirty="0"/>
          </a:p>
          <a:p>
            <a:r>
              <a:rPr lang="en-GB" altLang="en-US" sz="2800" dirty="0"/>
              <a:t>Share original specimen</a:t>
            </a:r>
          </a:p>
          <a:p>
            <a:endParaRPr lang="en-GB" altLang="en-US" sz="2800" dirty="0"/>
          </a:p>
          <a:p>
            <a:r>
              <a:rPr lang="en-GB" altLang="en-US" sz="2800" dirty="0"/>
              <a:t>Deposit virus sequences to GISAID or other public database</a:t>
            </a:r>
          </a:p>
          <a:p>
            <a:endParaRPr lang="en-GB" altLang="en-US" sz="2800" dirty="0"/>
          </a:p>
          <a:p>
            <a:r>
              <a:rPr lang="en-GB" altLang="en-US" sz="2800" dirty="0"/>
              <a:t>Share virus isolate, if available</a:t>
            </a:r>
          </a:p>
        </p:txBody>
      </p:sp>
    </p:spTree>
    <p:extLst>
      <p:ext uri="{BB962C8B-B14F-4D97-AF65-F5344CB8AC3E}">
        <p14:creationId xmlns:p14="http://schemas.microsoft.com/office/powerpoint/2010/main" val="2580303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511" y="-42098"/>
            <a:ext cx="8543418" cy="520790"/>
          </a:xfrm>
        </p:spPr>
        <p:txBody>
          <a:bodyPr>
            <a:normAutofit/>
          </a:bodyPr>
          <a:lstStyle/>
          <a:p>
            <a:r>
              <a:rPr lang="en-US" altLang="en-US" dirty="0">
                <a:effectLst>
                  <a:outerShdw blurRad="38100" dist="38100" dir="2700000" algn="tl">
                    <a:srgbClr val="000000">
                      <a:alpha val="43137"/>
                    </a:srgbClr>
                  </a:outerShdw>
                </a:effectLst>
              </a:rPr>
              <a:t>PLEASE NOTE</a:t>
            </a:r>
            <a:endParaRPr lang="en-US" altLang="en-US" sz="2000" dirty="0"/>
          </a:p>
        </p:txBody>
      </p:sp>
      <p:sp>
        <p:nvSpPr>
          <p:cNvPr id="11267" name="Rectangle 3"/>
          <p:cNvSpPr>
            <a:spLocks noGrp="1" noChangeArrowheads="1"/>
          </p:cNvSpPr>
          <p:nvPr>
            <p:ph idx="1"/>
          </p:nvPr>
        </p:nvSpPr>
        <p:spPr>
          <a:xfrm>
            <a:off x="127000" y="1061150"/>
            <a:ext cx="8680391" cy="5523312"/>
          </a:xfrm>
        </p:spPr>
        <p:txBody>
          <a:bodyPr>
            <a:noAutofit/>
          </a:bodyPr>
          <a:lstStyle/>
          <a:p>
            <a:pPr eaLnBrk="1" hangingPunct="1"/>
            <a:r>
              <a:rPr lang="en-US" altLang="zh-CN" sz="2800" dirty="0">
                <a:ea typeface="宋体" pitchFamily="2" charset="-122"/>
              </a:rPr>
              <a:t>Cost of extra shipments will only be covered by the WHO in some conditions</a:t>
            </a:r>
          </a:p>
          <a:p>
            <a:pPr eaLnBrk="1" hangingPunct="1"/>
            <a:endParaRPr lang="en-GB" altLang="zh-CN" sz="2000" dirty="0">
              <a:ea typeface="宋体" pitchFamily="2" charset="-122"/>
            </a:endParaRPr>
          </a:p>
          <a:p>
            <a:pPr eaLnBrk="1" hangingPunct="1"/>
            <a:r>
              <a:rPr lang="en-GB" altLang="en-US" sz="2800" dirty="0"/>
              <a:t>All NICs are encouraged to plan their shipments</a:t>
            </a:r>
          </a:p>
          <a:p>
            <a:pPr eaLnBrk="1" hangingPunct="1"/>
            <a:endParaRPr lang="en-US" altLang="en-US" sz="2000" dirty="0"/>
          </a:p>
          <a:p>
            <a:pPr eaLnBrk="1" hangingPunct="1"/>
            <a:r>
              <a:rPr lang="en-US" altLang="en-US" sz="2800" dirty="0"/>
              <a:t>The WHO Global Influenza Programme has launched an educational video on influenza, available in 6 languages:</a:t>
            </a:r>
          </a:p>
          <a:p>
            <a:pPr eaLnBrk="1" hangingPunct="1"/>
            <a:endParaRPr lang="en-US" altLang="en-US" sz="800" dirty="0"/>
          </a:p>
          <a:p>
            <a:pPr lvl="1" eaLnBrk="1" hangingPunct="1"/>
            <a:r>
              <a:rPr lang="en-US" altLang="en-US" sz="1600" b="1" dirty="0"/>
              <a:t>Arabic:		https://www.youtube.com/watch?v=PxW6Pg1AnwI   </a:t>
            </a:r>
          </a:p>
          <a:p>
            <a:pPr lvl="1" eaLnBrk="1" hangingPunct="1"/>
            <a:r>
              <a:rPr lang="en-US" altLang="en-US" sz="1600" b="1" dirty="0"/>
              <a:t>Chinese: 	https://www.youtube.com/watch?v=xW9gDKEPitQ   </a:t>
            </a:r>
          </a:p>
          <a:p>
            <a:pPr lvl="1" eaLnBrk="1" hangingPunct="1"/>
            <a:r>
              <a:rPr lang="en-US" altLang="en-US" sz="1600" b="1" dirty="0"/>
              <a:t>English: 	https://www.youtube.com/watch?v=yhhJfT86Bgg   </a:t>
            </a:r>
          </a:p>
          <a:p>
            <a:pPr lvl="1" eaLnBrk="1" hangingPunct="1"/>
            <a:r>
              <a:rPr lang="en-US" altLang="en-US" sz="1600" b="1" dirty="0"/>
              <a:t>French:		https://www.youtube.com/watch?v=8mo8rWWJZkc  </a:t>
            </a:r>
          </a:p>
          <a:p>
            <a:pPr lvl="1" eaLnBrk="1" hangingPunct="1"/>
            <a:r>
              <a:rPr lang="en-US" altLang="en-US" sz="1600" b="1" dirty="0"/>
              <a:t>Russian: 	https://www.youtube.com/watch?v=XQO6nbkKUWQ </a:t>
            </a:r>
          </a:p>
          <a:p>
            <a:pPr lvl="1" eaLnBrk="1" hangingPunct="1"/>
            <a:r>
              <a:rPr lang="en-US" altLang="en-US" sz="1600" b="1" dirty="0"/>
              <a:t>Spanish: 	https://www.youtube.com/watch?v=qXr75cKxwTY</a:t>
            </a:r>
            <a:r>
              <a:rPr lang="en-US" altLang="en-US" sz="1600" dirty="0"/>
              <a:t> </a:t>
            </a:r>
          </a:p>
          <a:p>
            <a:pPr eaLnBrk="1" hangingPunct="1"/>
            <a:endParaRPr lang="en-US" altLang="en-US" sz="2800" dirty="0"/>
          </a:p>
        </p:txBody>
      </p:sp>
    </p:spTree>
    <p:extLst>
      <p:ext uri="{BB962C8B-B14F-4D97-AF65-F5344CB8AC3E}">
        <p14:creationId xmlns:p14="http://schemas.microsoft.com/office/powerpoint/2010/main" val="4237378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511" y="-42098"/>
            <a:ext cx="8543418" cy="520790"/>
          </a:xfrm>
        </p:spPr>
        <p:txBody>
          <a:bodyPr>
            <a:normAutofit/>
          </a:bodyPr>
          <a:lstStyle/>
          <a:p>
            <a:r>
              <a:rPr lang="en-US" altLang="en-US" dirty="0">
                <a:effectLst>
                  <a:outerShdw blurRad="38100" dist="38100" dir="2700000" algn="tl">
                    <a:srgbClr val="000000">
                      <a:alpha val="43137"/>
                    </a:srgbClr>
                  </a:outerShdw>
                </a:effectLst>
              </a:rPr>
              <a:t>Enquiries and Contact Information</a:t>
            </a:r>
            <a:endParaRPr lang="en-US" altLang="en-US" sz="2000" dirty="0"/>
          </a:p>
        </p:txBody>
      </p:sp>
      <p:sp>
        <p:nvSpPr>
          <p:cNvPr id="26627" name="Rectangle 3"/>
          <p:cNvSpPr>
            <a:spLocks noGrp="1" noChangeArrowheads="1"/>
          </p:cNvSpPr>
          <p:nvPr>
            <p:ph idx="1"/>
          </p:nvPr>
        </p:nvSpPr>
        <p:spPr/>
        <p:txBody>
          <a:bodyPr/>
          <a:lstStyle/>
          <a:p>
            <a:pPr marL="0" indent="0">
              <a:buNone/>
            </a:pPr>
            <a:r>
              <a:rPr lang="en-US" altLang="en-US" sz="2309" dirty="0"/>
              <a:t>For standard shipping arrangements, please contact World Courier at </a:t>
            </a:r>
            <a:r>
              <a:rPr lang="en-US" altLang="en-US" sz="2309" dirty="0">
                <a:hlinkClick r:id="rId3" tooltip="mailto:opsgva@worldcourier.ch"/>
              </a:rPr>
              <a:t>opsgva@worldcourier.ch</a:t>
            </a:r>
            <a:r>
              <a:rPr lang="en-US" altLang="en-US" sz="2309" dirty="0"/>
              <a:t> or fax +41 22 8273070</a:t>
            </a:r>
          </a:p>
          <a:p>
            <a:pPr marL="557448" indent="-557448"/>
            <a:endParaRPr lang="en-US" altLang="en-US" sz="2309" dirty="0"/>
          </a:p>
          <a:p>
            <a:pPr marL="0" indent="0">
              <a:buNone/>
            </a:pPr>
            <a:r>
              <a:rPr lang="en-US" altLang="en-US" sz="2309" dirty="0"/>
              <a:t>For any specific queries surrounding logistics and shipping, please contact WHO Shipping and Logistics Support, </a:t>
            </a:r>
            <a:r>
              <a:rPr lang="en-US" altLang="en-US" sz="2309" dirty="0" err="1"/>
              <a:t>Mr</a:t>
            </a:r>
            <a:r>
              <a:rPr lang="en-US" altLang="en-US" sz="2309" dirty="0"/>
              <a:t> Christian </a:t>
            </a:r>
            <a:r>
              <a:rPr lang="en-US" altLang="en-US" sz="2309" dirty="0" err="1"/>
              <a:t>Fuster</a:t>
            </a:r>
            <a:r>
              <a:rPr lang="en-US" altLang="en-US" sz="2309" dirty="0"/>
              <a:t>, email: </a:t>
            </a:r>
            <a:r>
              <a:rPr lang="en-US" altLang="en-US" sz="2309" dirty="0">
                <a:hlinkClick r:id="rId4"/>
              </a:rPr>
              <a:t>fusterc@who.int</a:t>
            </a:r>
            <a:r>
              <a:rPr lang="en-US" altLang="en-US" sz="2309" dirty="0"/>
              <a:t> or +41 22 7912869 (indicating it is related to the WHO Influenza Shipment Fund Project in the subject heading.)</a:t>
            </a:r>
          </a:p>
        </p:txBody>
      </p:sp>
    </p:spTree>
    <p:extLst>
      <p:ext uri="{BB962C8B-B14F-4D97-AF65-F5344CB8AC3E}">
        <p14:creationId xmlns:p14="http://schemas.microsoft.com/office/powerpoint/2010/main" val="1115489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62" y="4280964"/>
            <a:ext cx="8541475" cy="934358"/>
          </a:xfrm>
          <a:prstGeom prst="rect">
            <a:avLst/>
          </a:prstGeom>
        </p:spPr>
        <p:txBody>
          <a:bodyPr wrap="square">
            <a:spAutoFit/>
          </a:bodyPr>
          <a:lstStyle/>
          <a:p>
            <a:pPr algn="ctr" rtl="0"/>
            <a:r>
              <a:rPr lang="en-GB" sz="2736" dirty="0">
                <a:hlinkClick r:id="rId3"/>
              </a:rPr>
              <a:t>http://www.who.int/influenza/gisrs_laboratory/en/</a:t>
            </a:r>
            <a:endParaRPr lang="en-GB" sz="2736" dirty="0"/>
          </a:p>
          <a:p>
            <a:pPr algn="ctr" rtl="0"/>
            <a:endParaRPr lang="en-GB" sz="2736" dirty="0"/>
          </a:p>
        </p:txBody>
      </p:sp>
      <p:sp>
        <p:nvSpPr>
          <p:cNvPr id="3" name="Rectangle 2"/>
          <p:cNvSpPr txBox="1">
            <a:spLocks noChangeArrowheads="1"/>
          </p:cNvSpPr>
          <p:nvPr/>
        </p:nvSpPr>
        <p:spPr>
          <a:xfrm>
            <a:off x="0" y="2119231"/>
            <a:ext cx="9144000" cy="1167435"/>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ctr" defTabSz="1042988" rtl="0">
              <a:defRPr sz="4000">
                <a:effectLst>
                  <a:outerShdw blurRad="38100" dist="38100" dir="2700000" algn="tl">
                    <a:srgbClr val="000000">
                      <a:alpha val="43137"/>
                    </a:srgbClr>
                  </a:outerShdw>
                </a:effectLst>
                <a:latin typeface="+mj-lt"/>
                <a:ea typeface="+mj-ea"/>
                <a:cs typeface="+mj-cs"/>
              </a:defRPr>
            </a:lvl1pPr>
            <a:lvl2pPr algn="ctr" defTabSz="1042988" rtl="0">
              <a:defRPr sz="4000"/>
            </a:lvl2pPr>
            <a:lvl3pPr algn="ctr" defTabSz="1042988" rtl="0">
              <a:defRPr sz="4000"/>
            </a:lvl3pPr>
            <a:lvl4pPr algn="ctr" defTabSz="1042988" rtl="0">
              <a:defRPr sz="4000"/>
            </a:lvl4pPr>
            <a:lvl5pPr algn="ctr" defTabSz="1042988" rtl="0">
              <a:defRPr sz="4000"/>
            </a:lvl5pPr>
            <a:lvl6pPr marL="457200" algn="ctr" defTabSz="1042988" fontAlgn="base">
              <a:spcBef>
                <a:spcPct val="0"/>
              </a:spcBef>
              <a:spcAft>
                <a:spcPct val="0"/>
              </a:spcAft>
              <a:defRPr sz="4000"/>
            </a:lvl6pPr>
            <a:lvl7pPr marL="914400" algn="ctr" defTabSz="1042988" fontAlgn="base">
              <a:spcBef>
                <a:spcPct val="0"/>
              </a:spcBef>
              <a:spcAft>
                <a:spcPct val="0"/>
              </a:spcAft>
              <a:defRPr sz="4000"/>
            </a:lvl7pPr>
            <a:lvl8pPr marL="1371600" algn="ctr" defTabSz="1042988" fontAlgn="base">
              <a:spcBef>
                <a:spcPct val="0"/>
              </a:spcBef>
              <a:spcAft>
                <a:spcPct val="0"/>
              </a:spcAft>
              <a:defRPr sz="4000"/>
            </a:lvl8pPr>
            <a:lvl9pPr marL="1828800" algn="ctr" defTabSz="1042988" fontAlgn="base">
              <a:spcBef>
                <a:spcPct val="0"/>
              </a:spcBef>
              <a:spcAft>
                <a:spcPct val="0"/>
              </a:spcAft>
              <a:defRPr sz="4000"/>
            </a:lvl9pPr>
          </a:lstStyle>
          <a:p>
            <a:r>
              <a:rPr lang="en-US" altLang="en-US" sz="7525" dirty="0"/>
              <a:t>THANK YOU</a:t>
            </a:r>
          </a:p>
        </p:txBody>
      </p:sp>
    </p:spTree>
    <p:extLst>
      <p:ext uri="{BB962C8B-B14F-4D97-AF65-F5344CB8AC3E}">
        <p14:creationId xmlns:p14="http://schemas.microsoft.com/office/powerpoint/2010/main" val="335296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CA55ED7-2802-4740-A0C1-245177475591}"/>
              </a:ext>
            </a:extLst>
          </p:cNvPr>
          <p:cNvSpPr txBox="1">
            <a:spLocks/>
          </p:cNvSpPr>
          <p:nvPr/>
        </p:nvSpPr>
        <p:spPr>
          <a:xfrm>
            <a:off x="0" y="-28222"/>
            <a:ext cx="9144000" cy="567298"/>
          </a:xfrm>
          <a:prstGeom prst="rect">
            <a:avLst/>
          </a:prstGeom>
        </p:spPr>
        <p:txBody>
          <a:bodyPr>
            <a:noAutofit/>
          </a:bodyPr>
          <a:lstStyle>
            <a:lvl1pPr algn="l" defTabSz="457200" rtl="0" eaLnBrk="1" latinLnBrk="0" hangingPunct="1">
              <a:spcBef>
                <a:spcPct val="0"/>
              </a:spcBef>
              <a:buNone/>
              <a:defRPr sz="2800" b="1" kern="1200">
                <a:solidFill>
                  <a:srgbClr val="0066CC"/>
                </a:solidFill>
                <a:latin typeface="+mj-lt"/>
                <a:ea typeface="+mj-ea"/>
                <a:cs typeface="Arial"/>
              </a:defRPr>
            </a:lvl1pPr>
          </a:lstStyle>
          <a:p>
            <a:r>
              <a:rPr lang="en-GB" sz="2400" dirty="0">
                <a:solidFill>
                  <a:schemeClr val="tx2"/>
                </a:solidFill>
                <a:effectLst>
                  <a:outerShdw blurRad="38100" dist="38100" dir="2700000" algn="tl">
                    <a:srgbClr val="000000">
                      <a:alpha val="43137"/>
                    </a:srgbClr>
                  </a:outerShdw>
                </a:effectLst>
                <a:cs typeface="Calibri"/>
              </a:rPr>
              <a:t>When to </a:t>
            </a:r>
            <a:r>
              <a:rPr lang="en-GB" sz="2400" dirty="0" smtClean="0">
                <a:solidFill>
                  <a:schemeClr val="tx2"/>
                </a:solidFill>
                <a:effectLst>
                  <a:outerShdw blurRad="38100" dist="38100" dir="2700000" algn="tl">
                    <a:srgbClr val="000000">
                      <a:alpha val="43137"/>
                    </a:srgbClr>
                  </a:outerShdw>
                </a:effectLst>
                <a:cs typeface="Calibri"/>
              </a:rPr>
              <a:t>collect human specimens, and which specimens </a:t>
            </a:r>
            <a:r>
              <a:rPr lang="en-GB" sz="2400" dirty="0">
                <a:solidFill>
                  <a:schemeClr val="tx2"/>
                </a:solidFill>
                <a:effectLst>
                  <a:outerShdw blurRad="38100" dist="38100" dir="2700000" algn="tl">
                    <a:srgbClr val="000000">
                      <a:alpha val="43137"/>
                    </a:srgbClr>
                  </a:outerShdw>
                </a:effectLst>
                <a:cs typeface="Calibri"/>
              </a:rPr>
              <a:t>to </a:t>
            </a:r>
            <a:r>
              <a:rPr lang="en-GB" sz="2400" dirty="0" smtClean="0">
                <a:solidFill>
                  <a:schemeClr val="tx2"/>
                </a:solidFill>
                <a:effectLst>
                  <a:outerShdw blurRad="38100" dist="38100" dir="2700000" algn="tl">
                    <a:srgbClr val="000000">
                      <a:alpha val="43137"/>
                    </a:srgbClr>
                  </a:outerShdw>
                </a:effectLst>
                <a:cs typeface="Calibri"/>
              </a:rPr>
              <a:t>collect</a:t>
            </a:r>
            <a:r>
              <a:rPr lang="en-GB" sz="2400" dirty="0">
                <a:solidFill>
                  <a:schemeClr val="tx2"/>
                </a:solidFill>
                <a:effectLst>
                  <a:outerShdw blurRad="38100" dist="38100" dir="2700000" algn="tl">
                    <a:srgbClr val="000000">
                      <a:alpha val="43137"/>
                    </a:srgbClr>
                  </a:outerShdw>
                </a:effectLst>
                <a:cs typeface="Calibri"/>
              </a:rPr>
              <a:t/>
            </a:r>
            <a:br>
              <a:rPr lang="en-GB" sz="2400" dirty="0">
                <a:solidFill>
                  <a:schemeClr val="tx2"/>
                </a:solidFill>
                <a:effectLst>
                  <a:outerShdw blurRad="38100" dist="38100" dir="2700000" algn="tl">
                    <a:srgbClr val="000000">
                      <a:alpha val="43137"/>
                    </a:srgbClr>
                  </a:outerShdw>
                </a:effectLst>
                <a:cs typeface="Calibri"/>
              </a:rPr>
            </a:br>
            <a:endParaRPr lang="en-US" sz="2400" dirty="0">
              <a:solidFill>
                <a:schemeClr val="tx2"/>
              </a:solidFill>
              <a:cs typeface="Calibri"/>
            </a:endParaRPr>
          </a:p>
        </p:txBody>
      </p:sp>
      <p:pic>
        <p:nvPicPr>
          <p:cNvPr id="4" name="Picture 3"/>
          <p:cNvPicPr>
            <a:picLocks noChangeAspect="1"/>
          </p:cNvPicPr>
          <p:nvPr/>
        </p:nvPicPr>
        <p:blipFill>
          <a:blip r:embed="rId3"/>
          <a:stretch>
            <a:fillRect/>
          </a:stretch>
        </p:blipFill>
        <p:spPr>
          <a:xfrm>
            <a:off x="1049867" y="2088658"/>
            <a:ext cx="7140112" cy="3888000"/>
          </a:xfrm>
          <a:prstGeom prst="rect">
            <a:avLst/>
          </a:prstGeom>
        </p:spPr>
      </p:pic>
      <p:sp>
        <p:nvSpPr>
          <p:cNvPr id="5" name="TextBox 4"/>
          <p:cNvSpPr txBox="1"/>
          <p:nvPr/>
        </p:nvSpPr>
        <p:spPr>
          <a:xfrm>
            <a:off x="3445934" y="6072432"/>
            <a:ext cx="2240304" cy="307777"/>
          </a:xfrm>
          <a:prstGeom prst="rect">
            <a:avLst/>
          </a:prstGeom>
          <a:noFill/>
        </p:spPr>
        <p:txBody>
          <a:bodyPr wrap="none" rtlCol="0">
            <a:spAutoFit/>
          </a:bodyPr>
          <a:lstStyle/>
          <a:p>
            <a:r>
              <a:rPr lang="en-US" sz="1400" dirty="0" smtClean="0">
                <a:latin typeface="Arial"/>
                <a:cs typeface="Arial"/>
              </a:rPr>
              <a:t>Days after onset of illness</a:t>
            </a:r>
            <a:endParaRPr lang="en-US" sz="1400" dirty="0">
              <a:latin typeface="Arial"/>
              <a:cs typeface="Arial"/>
            </a:endParaRPr>
          </a:p>
        </p:txBody>
      </p:sp>
      <p:sp>
        <p:nvSpPr>
          <p:cNvPr id="6" name="Rectangle 5"/>
          <p:cNvSpPr/>
          <p:nvPr/>
        </p:nvSpPr>
        <p:spPr>
          <a:xfrm>
            <a:off x="1566333" y="1498599"/>
            <a:ext cx="7874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2353733" y="1498599"/>
            <a:ext cx="16764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53733" y="1875366"/>
            <a:ext cx="1574800" cy="2286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p:cNvSpPr/>
          <p:nvPr/>
        </p:nvSpPr>
        <p:spPr>
          <a:xfrm>
            <a:off x="5924107" y="1498599"/>
            <a:ext cx="204434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 name="TextBox 9"/>
          <p:cNvSpPr txBox="1"/>
          <p:nvPr/>
        </p:nvSpPr>
        <p:spPr>
          <a:xfrm>
            <a:off x="1508712" y="1221600"/>
            <a:ext cx="894821" cy="276999"/>
          </a:xfrm>
          <a:prstGeom prst="rect">
            <a:avLst/>
          </a:prstGeom>
          <a:noFill/>
        </p:spPr>
        <p:txBody>
          <a:bodyPr wrap="none" rtlCol="0">
            <a:spAutoFit/>
          </a:bodyPr>
          <a:lstStyle/>
          <a:p>
            <a:r>
              <a:rPr lang="en-US" sz="1200" dirty="0" smtClean="0">
                <a:latin typeface="Arial"/>
                <a:cs typeface="Arial"/>
              </a:rPr>
              <a:t>Incubation</a:t>
            </a:r>
            <a:endParaRPr lang="en-US" sz="1200" dirty="0">
              <a:latin typeface="Arial"/>
              <a:cs typeface="Arial"/>
            </a:endParaRPr>
          </a:p>
        </p:txBody>
      </p:sp>
      <p:sp>
        <p:nvSpPr>
          <p:cNvPr id="11" name="TextBox 10"/>
          <p:cNvSpPr txBox="1"/>
          <p:nvPr/>
        </p:nvSpPr>
        <p:spPr>
          <a:xfrm>
            <a:off x="5930224" y="1221600"/>
            <a:ext cx="1463687" cy="276999"/>
          </a:xfrm>
          <a:prstGeom prst="rect">
            <a:avLst/>
          </a:prstGeom>
          <a:noFill/>
        </p:spPr>
        <p:txBody>
          <a:bodyPr wrap="none" rtlCol="0">
            <a:spAutoFit/>
          </a:bodyPr>
          <a:lstStyle/>
          <a:p>
            <a:r>
              <a:rPr lang="en-US" sz="1200" dirty="0" smtClean="0">
                <a:latin typeface="Arial"/>
                <a:cs typeface="Arial"/>
              </a:rPr>
              <a:t>Antibody detection</a:t>
            </a:r>
            <a:endParaRPr lang="en-US" sz="1200" dirty="0">
              <a:latin typeface="Arial"/>
              <a:cs typeface="Arial"/>
            </a:endParaRPr>
          </a:p>
        </p:txBody>
      </p:sp>
      <p:sp>
        <p:nvSpPr>
          <p:cNvPr id="12" name="TextBox 11"/>
          <p:cNvSpPr txBox="1"/>
          <p:nvPr/>
        </p:nvSpPr>
        <p:spPr>
          <a:xfrm>
            <a:off x="6195076" y="2735225"/>
            <a:ext cx="1472178" cy="276999"/>
          </a:xfrm>
          <a:prstGeom prst="rect">
            <a:avLst/>
          </a:prstGeom>
          <a:noFill/>
        </p:spPr>
        <p:txBody>
          <a:bodyPr wrap="none" rtlCol="0">
            <a:spAutoFit/>
          </a:bodyPr>
          <a:lstStyle/>
          <a:p>
            <a:r>
              <a:rPr lang="en-US" sz="1200" dirty="0" smtClean="0">
                <a:latin typeface="Arial"/>
                <a:cs typeface="Arial"/>
              </a:rPr>
              <a:t>Antibody response</a:t>
            </a:r>
            <a:endParaRPr lang="en-US" sz="1200" dirty="0">
              <a:latin typeface="Arial"/>
              <a:cs typeface="Arial"/>
            </a:endParaRPr>
          </a:p>
        </p:txBody>
      </p:sp>
      <p:sp>
        <p:nvSpPr>
          <p:cNvPr id="13" name="TextBox 12"/>
          <p:cNvSpPr txBox="1"/>
          <p:nvPr/>
        </p:nvSpPr>
        <p:spPr>
          <a:xfrm>
            <a:off x="2969883" y="2344387"/>
            <a:ext cx="1212717" cy="276999"/>
          </a:xfrm>
          <a:prstGeom prst="rect">
            <a:avLst/>
          </a:prstGeom>
          <a:noFill/>
        </p:spPr>
        <p:txBody>
          <a:bodyPr wrap="none" rtlCol="0">
            <a:spAutoFit/>
          </a:bodyPr>
          <a:lstStyle/>
          <a:p>
            <a:r>
              <a:rPr lang="en-US" sz="1200" dirty="0" smtClean="0">
                <a:latin typeface="Arial"/>
                <a:cs typeface="Arial"/>
              </a:rPr>
              <a:t>Virus shedding</a:t>
            </a:r>
            <a:endParaRPr lang="en-US" sz="1200" dirty="0">
              <a:latin typeface="Arial"/>
              <a:cs typeface="Arial"/>
            </a:endParaRPr>
          </a:p>
        </p:txBody>
      </p:sp>
      <p:sp>
        <p:nvSpPr>
          <p:cNvPr id="14" name="TextBox 13"/>
          <p:cNvSpPr txBox="1"/>
          <p:nvPr/>
        </p:nvSpPr>
        <p:spPr>
          <a:xfrm>
            <a:off x="3947133" y="1858766"/>
            <a:ext cx="1891388" cy="276999"/>
          </a:xfrm>
          <a:prstGeom prst="rect">
            <a:avLst/>
          </a:prstGeom>
          <a:noFill/>
        </p:spPr>
        <p:txBody>
          <a:bodyPr wrap="none" rtlCol="0">
            <a:spAutoFit/>
          </a:bodyPr>
          <a:lstStyle/>
          <a:p>
            <a:r>
              <a:rPr lang="en-US" sz="1200" dirty="0" smtClean="0">
                <a:latin typeface="Arial"/>
                <a:cs typeface="Arial"/>
              </a:rPr>
              <a:t>Antigen detection/culture</a:t>
            </a:r>
            <a:endParaRPr lang="en-US" sz="1200" dirty="0">
              <a:latin typeface="Arial"/>
              <a:cs typeface="Arial"/>
            </a:endParaRPr>
          </a:p>
        </p:txBody>
      </p:sp>
      <p:sp>
        <p:nvSpPr>
          <p:cNvPr id="15" name="TextBox 14"/>
          <p:cNvSpPr txBox="1"/>
          <p:nvPr/>
        </p:nvSpPr>
        <p:spPr>
          <a:xfrm>
            <a:off x="4030133" y="1477629"/>
            <a:ext cx="761747" cy="276999"/>
          </a:xfrm>
          <a:prstGeom prst="rect">
            <a:avLst/>
          </a:prstGeom>
          <a:noFill/>
        </p:spPr>
        <p:txBody>
          <a:bodyPr wrap="none" rtlCol="0">
            <a:spAutoFit/>
          </a:bodyPr>
          <a:lstStyle/>
          <a:p>
            <a:r>
              <a:rPr lang="en-US" sz="1200" dirty="0" smtClean="0">
                <a:latin typeface="Arial"/>
                <a:cs typeface="Arial"/>
              </a:rPr>
              <a:t>RT-PCR</a:t>
            </a:r>
            <a:endParaRPr lang="en-US" sz="1200" dirty="0">
              <a:latin typeface="Arial"/>
              <a:cs typeface="Arial"/>
            </a:endParaRPr>
          </a:p>
        </p:txBody>
      </p:sp>
      <p:pic>
        <p:nvPicPr>
          <p:cNvPr id="16" name="Picture 15" descr="3D_Influenza_transparent_no_key_full_lrg js.gif"/>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71853" y="2735225"/>
            <a:ext cx="1010747" cy="1010747"/>
          </a:xfrm>
          <a:prstGeom prst="rect">
            <a:avLst/>
          </a:prstGeom>
        </p:spPr>
      </p:pic>
      <p:pic>
        <p:nvPicPr>
          <p:cNvPr id="17" name="Picture 16" descr="xx.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38521" y="3073658"/>
            <a:ext cx="2067030" cy="1722525"/>
          </a:xfrm>
          <a:prstGeom prst="rect">
            <a:avLst/>
          </a:prstGeom>
        </p:spPr>
      </p:pic>
      <p:sp>
        <p:nvSpPr>
          <p:cNvPr id="2" name="TextBox 1"/>
          <p:cNvSpPr txBox="1"/>
          <p:nvPr/>
        </p:nvSpPr>
        <p:spPr>
          <a:xfrm>
            <a:off x="242849" y="6488668"/>
            <a:ext cx="3704284" cy="369332"/>
          </a:xfrm>
          <a:prstGeom prst="rect">
            <a:avLst/>
          </a:prstGeom>
          <a:noFill/>
        </p:spPr>
        <p:txBody>
          <a:bodyPr wrap="none" rtlCol="0">
            <a:spAutoFit/>
          </a:bodyPr>
          <a:lstStyle/>
          <a:p>
            <a:r>
              <a:rPr lang="en-US" dirty="0" smtClean="0"/>
              <a:t>Image created by James Stevens, CDC</a:t>
            </a:r>
            <a:endParaRPr lang="en-US" dirty="0"/>
          </a:p>
        </p:txBody>
      </p:sp>
    </p:spTree>
    <p:extLst>
      <p:ext uri="{BB962C8B-B14F-4D97-AF65-F5344CB8AC3E}">
        <p14:creationId xmlns:p14="http://schemas.microsoft.com/office/powerpoint/2010/main" val="395505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Autofit/>
          </a:bodyPr>
          <a:lstStyle/>
          <a:p>
            <a:pPr marL="488690" indent="-488690">
              <a:buFont typeface="Arial" panose="020B0604020202020204" pitchFamily="34" charset="0"/>
              <a:buChar char="•"/>
            </a:pPr>
            <a:r>
              <a:rPr lang="en-US" sz="2400" dirty="0">
                <a:solidFill>
                  <a:srgbClr val="008000"/>
                </a:solidFill>
              </a:rPr>
              <a:t>Nasopharyngeal swabs or aspirates</a:t>
            </a:r>
          </a:p>
          <a:p>
            <a:pPr marL="488690" indent="-488690">
              <a:buFont typeface="Arial" panose="020B0604020202020204" pitchFamily="34" charset="0"/>
              <a:buChar char="•"/>
            </a:pPr>
            <a:endParaRPr lang="en-US" sz="1800" dirty="0">
              <a:solidFill>
                <a:srgbClr val="008000"/>
              </a:solidFill>
            </a:endParaRPr>
          </a:p>
          <a:p>
            <a:pPr marL="488690" indent="-488690">
              <a:buFont typeface="Arial" panose="020B0604020202020204" pitchFamily="34" charset="0"/>
              <a:buChar char="•"/>
            </a:pPr>
            <a:r>
              <a:rPr lang="en-US" sz="2400" dirty="0"/>
              <a:t>Throat swab 			</a:t>
            </a:r>
          </a:p>
          <a:p>
            <a:pPr marL="488690" indent="-488690">
              <a:buFont typeface="Arial" panose="020B0604020202020204" pitchFamily="34" charset="0"/>
              <a:buChar char="•"/>
            </a:pPr>
            <a:endParaRPr lang="en-US" sz="1800" dirty="0"/>
          </a:p>
          <a:p>
            <a:pPr marL="488690" indent="-488690">
              <a:buFont typeface="Arial" panose="020B0604020202020204" pitchFamily="34" charset="0"/>
              <a:buChar char="•"/>
            </a:pPr>
            <a:r>
              <a:rPr lang="en-US" sz="2400" dirty="0"/>
              <a:t>Nasal wash or swab </a:t>
            </a:r>
          </a:p>
          <a:p>
            <a:pPr marL="488690" indent="-488690">
              <a:buFont typeface="Arial" panose="020B0604020202020204" pitchFamily="34" charset="0"/>
              <a:buChar char="•"/>
            </a:pPr>
            <a:endParaRPr lang="en-US" sz="1800" dirty="0"/>
          </a:p>
          <a:p>
            <a:pPr marL="488690" indent="-488690">
              <a:buFont typeface="Arial" panose="020B0604020202020204" pitchFamily="34" charset="0"/>
              <a:buChar char="•"/>
            </a:pPr>
            <a:r>
              <a:rPr lang="en-US" sz="2400" dirty="0"/>
              <a:t>Broncho-alveolar lavage (BAL)</a:t>
            </a:r>
          </a:p>
          <a:p>
            <a:pPr marL="488690" indent="-488690">
              <a:buFont typeface="Arial" panose="020B0604020202020204" pitchFamily="34" charset="0"/>
              <a:buChar char="•"/>
            </a:pPr>
            <a:endParaRPr lang="en-US" sz="1800" dirty="0"/>
          </a:p>
          <a:p>
            <a:pPr marL="488690" indent="-488690">
              <a:buFont typeface="Arial" panose="020B0604020202020204" pitchFamily="34" charset="0"/>
              <a:buChar char="•"/>
            </a:pPr>
            <a:r>
              <a:rPr lang="en-US" sz="2400" dirty="0"/>
              <a:t>Endotracheal aspirate</a:t>
            </a:r>
          </a:p>
          <a:p>
            <a:pPr marL="488690" indent="-488690">
              <a:buFont typeface="Arial" panose="020B0604020202020204" pitchFamily="34" charset="0"/>
              <a:buChar char="•"/>
            </a:pPr>
            <a:endParaRPr lang="en-US" sz="1800" dirty="0"/>
          </a:p>
          <a:p>
            <a:pPr marL="488690" indent="-488690">
              <a:buFont typeface="Arial" panose="020B0604020202020204" pitchFamily="34" charset="0"/>
              <a:buChar char="•"/>
            </a:pPr>
            <a:r>
              <a:rPr lang="en-US" sz="2400" dirty="0"/>
              <a:t>Serum  </a:t>
            </a:r>
          </a:p>
          <a:p>
            <a:endParaRPr lang="en-US" sz="2400" dirty="0"/>
          </a:p>
        </p:txBody>
      </p:sp>
      <p:sp>
        <p:nvSpPr>
          <p:cNvPr id="5" name="Rectangle 4"/>
          <p:cNvSpPr/>
          <p:nvPr/>
        </p:nvSpPr>
        <p:spPr>
          <a:xfrm>
            <a:off x="644434" y="5856593"/>
            <a:ext cx="8127122" cy="960712"/>
          </a:xfrm>
          <a:prstGeom prst="rect">
            <a:avLst/>
          </a:prstGeom>
        </p:spPr>
        <p:txBody>
          <a:bodyPr wrap="square">
            <a:spAutoFit/>
          </a:bodyPr>
          <a:lstStyle/>
          <a:p>
            <a:endParaRPr lang="en-GB" sz="1368" dirty="0">
              <a:hlinkClick r:id="rId3"/>
            </a:endParaRPr>
          </a:p>
          <a:p>
            <a:endParaRPr lang="en-GB" sz="1368" dirty="0">
              <a:hlinkClick r:id="rId3"/>
            </a:endParaRPr>
          </a:p>
          <a:p>
            <a:r>
              <a:rPr lang="en-GB" sz="1368" dirty="0">
                <a:hlinkClick r:id="rId3"/>
              </a:rPr>
              <a:t>Images: http://www.who.int/csr/resources/publications/surveillance/WHO_CDS_EPR_ARO_2006_1/en/</a:t>
            </a:r>
            <a:endParaRPr lang="en-GB" sz="1368" dirty="0"/>
          </a:p>
          <a:p>
            <a:endParaRPr lang="en-GB" sz="1539" dirty="0"/>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7249" y="2093837"/>
            <a:ext cx="1351960" cy="180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34623" y="3847758"/>
            <a:ext cx="1245703" cy="20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87485" y="931333"/>
            <a:ext cx="1655473" cy="176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noAutofit/>
          </a:bodyPr>
          <a:lstStyle/>
          <a:p>
            <a:r>
              <a:rPr lang="en-GB" dirty="0">
                <a:effectLst>
                  <a:outerShdw blurRad="38100" dist="38100" dir="2700000" algn="tl">
                    <a:srgbClr val="000000">
                      <a:alpha val="43137"/>
                    </a:srgbClr>
                  </a:outerShdw>
                </a:effectLst>
              </a:rPr>
              <a:t>Type of Specimen - Human</a:t>
            </a:r>
            <a:br>
              <a:rPr lang="en-GB"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65450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When Novel Influenza is Suspected</a:t>
            </a:r>
            <a:endParaRPr lang="en-US" dirty="0"/>
          </a:p>
        </p:txBody>
      </p:sp>
      <p:sp>
        <p:nvSpPr>
          <p:cNvPr id="3" name="Content Placeholder 2"/>
          <p:cNvSpPr>
            <a:spLocks noGrp="1"/>
          </p:cNvSpPr>
          <p:nvPr>
            <p:ph idx="1"/>
          </p:nvPr>
        </p:nvSpPr>
        <p:spPr>
          <a:xfrm>
            <a:off x="231648" y="1204148"/>
            <a:ext cx="8717280" cy="3660929"/>
          </a:xfrm>
        </p:spPr>
        <p:txBody>
          <a:bodyPr>
            <a:normAutofit/>
          </a:bodyPr>
          <a:lstStyle/>
          <a:p>
            <a:r>
              <a:rPr lang="en-US" sz="2800" b="1" dirty="0"/>
              <a:t>Multiple specimen sampling strategy is optimal</a:t>
            </a:r>
          </a:p>
          <a:p>
            <a:endParaRPr lang="en-US" sz="2800" dirty="0"/>
          </a:p>
          <a:p>
            <a:r>
              <a:rPr lang="en-US" sz="2800" dirty="0"/>
              <a:t>Combined NP &amp; OP </a:t>
            </a:r>
            <a:r>
              <a:rPr lang="en-US" sz="2800" dirty="0" smtClean="0"/>
              <a:t>swabs for routine diagnosis </a:t>
            </a:r>
            <a:r>
              <a:rPr lang="en-US" sz="2800" u="sng" dirty="0"/>
              <a:t>and</a:t>
            </a:r>
            <a:r>
              <a:rPr lang="en-US" sz="2800" dirty="0"/>
              <a:t> </a:t>
            </a:r>
            <a:r>
              <a:rPr lang="en-US" sz="2800" dirty="0" smtClean="0"/>
              <a:t>addition of lower </a:t>
            </a:r>
            <a:r>
              <a:rPr lang="en-US" sz="2800" dirty="0"/>
              <a:t>respiratory tract specimens such as </a:t>
            </a:r>
            <a:r>
              <a:rPr lang="en-US" sz="2800" dirty="0" smtClean="0"/>
              <a:t>BAL in more severe disease</a:t>
            </a:r>
            <a:endParaRPr lang="en-US" sz="2800" dirty="0"/>
          </a:p>
          <a:p>
            <a:endParaRPr lang="en-US" sz="2800" dirty="0"/>
          </a:p>
          <a:p>
            <a:r>
              <a:rPr lang="en-US" sz="2800" dirty="0"/>
              <a:t>Sampling on multiple days may be necessary</a:t>
            </a:r>
          </a:p>
        </p:txBody>
      </p:sp>
      <p:sp>
        <p:nvSpPr>
          <p:cNvPr id="4" name="TextBox 3"/>
          <p:cNvSpPr txBox="1"/>
          <p:nvPr/>
        </p:nvSpPr>
        <p:spPr>
          <a:xfrm>
            <a:off x="498231" y="5194473"/>
            <a:ext cx="7862083" cy="954107"/>
          </a:xfrm>
          <a:prstGeom prst="rect">
            <a:avLst/>
          </a:prstGeom>
          <a:noFill/>
        </p:spPr>
        <p:txBody>
          <a:bodyPr wrap="square" rtlCol="0">
            <a:spAutoFit/>
          </a:bodyPr>
          <a:lstStyle/>
          <a:p>
            <a:pPr algn="ctr"/>
            <a:r>
              <a:rPr lang="en-US" sz="2800" b="1" dirty="0"/>
              <a:t>Novel influenza viruses may have not fully adapted to human cell receptors = low virus titers</a:t>
            </a:r>
          </a:p>
        </p:txBody>
      </p:sp>
    </p:spTree>
    <p:extLst>
      <p:ext uri="{BB962C8B-B14F-4D97-AF65-F5344CB8AC3E}">
        <p14:creationId xmlns:p14="http://schemas.microsoft.com/office/powerpoint/2010/main" val="406358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4511" y="4496915"/>
            <a:ext cx="5047423" cy="1162051"/>
          </a:xfrm>
          <a:solidFill>
            <a:srgbClr val="4A4D51"/>
          </a:solidFill>
        </p:spPr>
        <p:txBody>
          <a:bodyPr>
            <a:normAutofit/>
          </a:bodyPr>
          <a:lstStyle/>
          <a:p>
            <a:r>
              <a:rPr lang="en-US" dirty="0"/>
              <a:t>Swab Type</a:t>
            </a:r>
          </a:p>
        </p:txBody>
      </p:sp>
    </p:spTree>
    <p:extLst>
      <p:ext uri="{BB962C8B-B14F-4D97-AF65-F5344CB8AC3E}">
        <p14:creationId xmlns:p14="http://schemas.microsoft.com/office/powerpoint/2010/main" val="66258172"/>
      </p:ext>
    </p:extLst>
  </p:cSld>
  <p:clrMapOvr>
    <a:masterClrMapping/>
  </p:clrMapOvr>
  <p:transition>
    <p:fade/>
  </p:transition>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549E52-8989-4791-ACBF-C142EA9C505D}"/>
</file>

<file path=customXml/itemProps2.xml><?xml version="1.0" encoding="utf-8"?>
<ds:datastoreItem xmlns:ds="http://schemas.openxmlformats.org/officeDocument/2006/customXml" ds:itemID="{13F9D73C-6248-4226-92BF-90E7BC99659F}"/>
</file>

<file path=customXml/itemProps3.xml><?xml version="1.0" encoding="utf-8"?>
<ds:datastoreItem xmlns:ds="http://schemas.openxmlformats.org/officeDocument/2006/customXml" ds:itemID="{7811A064-C2C6-49FA-A1A8-ECF692DDEE0D}"/>
</file>

<file path=customXml/itemProps4.xml><?xml version="1.0" encoding="utf-8"?>
<ds:datastoreItem xmlns:ds="http://schemas.openxmlformats.org/officeDocument/2006/customXml" ds:itemID="{B4AAF13E-7AD5-4B72-8954-6C1B98FFF43B}"/>
</file>

<file path=docProps/app.xml><?xml version="1.0" encoding="utf-8"?>
<Properties xmlns="http://schemas.openxmlformats.org/officeDocument/2006/extended-properties" xmlns:vt="http://schemas.openxmlformats.org/officeDocument/2006/docPropsVTypes">
  <Template>Office Theme</Template>
  <TotalTime>19214</TotalTime>
  <Words>4644</Words>
  <Application>Microsoft Office PowerPoint</Application>
  <PresentationFormat>On-screen Show (4:3)</PresentationFormat>
  <Paragraphs>622</Paragraphs>
  <Slides>53</Slides>
  <Notes>51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53</vt:i4>
      </vt:variant>
    </vt:vector>
  </HeadingPairs>
  <TitlesOfParts>
    <vt:vector size="64" baseType="lpstr">
      <vt:lpstr>宋体</vt:lpstr>
      <vt:lpstr>Arial</vt:lpstr>
      <vt:lpstr>Calibri</vt:lpstr>
      <vt:lpstr>Courier New</vt:lpstr>
      <vt:lpstr>等线</vt:lpstr>
      <vt:lpstr>Myriad Web Pro</vt:lpstr>
      <vt:lpstr>Wingdings</vt:lpstr>
      <vt:lpstr>NCEH_ATSDR_combined</vt:lpstr>
      <vt:lpstr>Thin Blue Line Influenza Division</vt:lpstr>
      <vt:lpstr>4_Office Theme</vt:lpstr>
      <vt:lpstr>5_Office Theme</vt:lpstr>
      <vt:lpstr>Module L1  Human Specimen Collection, Transport &amp; Virus Sharing   </vt:lpstr>
      <vt:lpstr>Learning Objectives </vt:lpstr>
      <vt:lpstr>Influenza Virus Diagnosis </vt:lpstr>
      <vt:lpstr>Pre-analytical Phase</vt:lpstr>
      <vt:lpstr>When to Collect the Specimen </vt:lpstr>
      <vt:lpstr>PowerPoint Presentation</vt:lpstr>
      <vt:lpstr>Type of Specimen - Human </vt:lpstr>
      <vt:lpstr>When Novel Influenza is Suspected</vt:lpstr>
      <vt:lpstr>Swab Type</vt:lpstr>
      <vt:lpstr>PowerPoint Presentation</vt:lpstr>
      <vt:lpstr>Swab Type</vt:lpstr>
      <vt:lpstr>Collection Technique</vt:lpstr>
      <vt:lpstr>Videos</vt:lpstr>
      <vt:lpstr>Human Specimen Collection Kit</vt:lpstr>
      <vt:lpstr>Reagents / Supplies</vt:lpstr>
      <vt:lpstr>Why Viral Transport Medium?</vt:lpstr>
      <vt:lpstr>Viral Transport Medium Storage</vt:lpstr>
      <vt:lpstr>How to Prepare and Manage Kits</vt:lpstr>
      <vt:lpstr>Discussion Question</vt:lpstr>
      <vt:lpstr>Target Cases</vt:lpstr>
      <vt:lpstr>Case Definitions</vt:lpstr>
      <vt:lpstr>When to Collect the Specimen? </vt:lpstr>
      <vt:lpstr>Safety</vt:lpstr>
      <vt:lpstr>Infection Risk Mitigation</vt:lpstr>
      <vt:lpstr>Laboratory Biosafety Recommendations (Avian Influenza)</vt:lpstr>
      <vt:lpstr>References </vt:lpstr>
      <vt:lpstr>Specimen Data Collection  and Tracking </vt:lpstr>
      <vt:lpstr>Specimen Collection Form--Important data to collect </vt:lpstr>
      <vt:lpstr>Specimen Labeling</vt:lpstr>
      <vt:lpstr>Specimen Tracking System</vt:lpstr>
      <vt:lpstr> Discussion Questions</vt:lpstr>
      <vt:lpstr>Specimen Storage</vt:lpstr>
      <vt:lpstr>Specimen Packaging</vt:lpstr>
      <vt:lpstr>Specimen Storage</vt:lpstr>
      <vt:lpstr>  Discussion Question</vt:lpstr>
      <vt:lpstr>Infectious Substance Transport</vt:lpstr>
      <vt:lpstr>Infectious Substances Transport</vt:lpstr>
      <vt:lpstr>Infectious Substances Shipping Categories</vt:lpstr>
      <vt:lpstr>Infectious Substances Transport -Category A</vt:lpstr>
      <vt:lpstr>Infectious Substances Transport _Category B</vt:lpstr>
      <vt:lpstr>Dangerous Goods Transport Regulations</vt:lpstr>
      <vt:lpstr>Shippers’ (National Influenza Centre’s) Responsibility</vt:lpstr>
      <vt:lpstr>Virus Sharing</vt:lpstr>
      <vt:lpstr>Seasonal Influenza</vt:lpstr>
      <vt:lpstr>Shipping Fund Project</vt:lpstr>
      <vt:lpstr>PowerPoint Presentation</vt:lpstr>
      <vt:lpstr>PowerPoint Presentation</vt:lpstr>
      <vt:lpstr>PowerPoint Presentation</vt:lpstr>
      <vt:lpstr>PowerPoint Presentation</vt:lpstr>
      <vt:lpstr>Zoonotic Influenza Viruses</vt:lpstr>
      <vt:lpstr>PLEASE NOTE</vt:lpstr>
      <vt:lpstr>Enquiries and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Shult</dc:creator>
  <cp:lastModifiedBy>Mott, Joshua (CDC/OID/NCIRD)</cp:lastModifiedBy>
  <cp:revision>464</cp:revision>
  <cp:lastPrinted>2017-12-15T21:58:03Z</cp:lastPrinted>
  <dcterms:created xsi:type="dcterms:W3CDTF">2016-11-05T00:46:08Z</dcterms:created>
  <dcterms:modified xsi:type="dcterms:W3CDTF">2018-05-04T08:10:01Z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6b4b4b21-00d8-4b0d-813d-04324ca5f31d</vt:lpwstr>
  </property>
</Properties>
</file>