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1.xml" ContentType="application/vnd.openxmlformats-officedocument.presentationml.slide+xml"/>
  <Override PartName="/ppt/slides/slide54.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0.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5.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53.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39.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9.xml" ContentType="application/vnd.openxmlformats-officedocument.presentationml.notesSlide+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50.xml" ContentType="application/vnd.openxmlformats-officedocument.presentationml.notesSlide+xml"/>
  <Override PartName="/ppt/slideLayouts/slideLayout4.xml" ContentType="application/vnd.openxmlformats-officedocument.presentationml.slideLayout+xml"/>
  <Override PartName="/ppt/notesSlides/notesSlide51.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slideLayouts/slideLayout2.xml" ContentType="application/vnd.openxmlformats-officedocument.presentationml.slideLayout+xml"/>
  <Override PartName="/ppt/notesSlides/notesSlide43.xml" ContentType="application/vnd.openxmlformats-officedocument.presentationml.notes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notesSlides/notesSlide52.xml" ContentType="application/vnd.openxmlformats-officedocument.presentationml.notesSlide+xml"/>
  <Override PartName="/ppt/notesSlides/notesSlide1.xml" ContentType="application/vnd.openxmlformats-officedocument.presentationml.notesSlide+xml"/>
  <Override PartName="/ppt/diagrams/colors1.xml" ContentType="application/vnd.openxmlformats-officedocument.drawingml.diagramColors+xml"/>
  <Override PartName="/ppt/theme/theme2.xml" ContentType="application/vnd.openxmlformats-officedocument.theme+xml"/>
  <Override PartName="/ppt/diagrams/drawing1.xml" ContentType="application/vnd.ms-office.drawingml.diagramDrawing+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3.xml" ContentType="application/vnd.openxmlformats-officedocument.theme+xml"/>
  <Override PartName="/ppt/diagrams/layout5.xml" ContentType="application/vnd.openxmlformats-officedocument.drawingml.diagramLayout+xml"/>
  <Override PartName="/ppt/commentAuthors.xml" ContentType="application/vnd.openxmlformats-officedocument.presentationml.commentAuthors+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34" r:id="rId3"/>
  </p:sldMasterIdLst>
  <p:notesMasterIdLst>
    <p:notesMasterId r:id="rId60"/>
  </p:notesMasterIdLst>
  <p:sldIdLst>
    <p:sldId id="351" r:id="rId4"/>
    <p:sldId id="623" r:id="rId5"/>
    <p:sldId id="624" r:id="rId6"/>
    <p:sldId id="681" r:id="rId7"/>
    <p:sldId id="672" r:id="rId8"/>
    <p:sldId id="626" r:id="rId9"/>
    <p:sldId id="627" r:id="rId10"/>
    <p:sldId id="628" r:id="rId11"/>
    <p:sldId id="629" r:id="rId12"/>
    <p:sldId id="630" r:id="rId13"/>
    <p:sldId id="631" r:id="rId14"/>
    <p:sldId id="632" r:id="rId15"/>
    <p:sldId id="633" r:id="rId16"/>
    <p:sldId id="634" r:id="rId17"/>
    <p:sldId id="635" r:id="rId18"/>
    <p:sldId id="675" r:id="rId19"/>
    <p:sldId id="636" r:id="rId20"/>
    <p:sldId id="637" r:id="rId21"/>
    <p:sldId id="638" r:id="rId22"/>
    <p:sldId id="639" r:id="rId23"/>
    <p:sldId id="640" r:id="rId24"/>
    <p:sldId id="641" r:id="rId25"/>
    <p:sldId id="642" r:id="rId26"/>
    <p:sldId id="643" r:id="rId27"/>
    <p:sldId id="676" r:id="rId28"/>
    <p:sldId id="673" r:id="rId29"/>
    <p:sldId id="645" r:id="rId30"/>
    <p:sldId id="646" r:id="rId31"/>
    <p:sldId id="647" r:id="rId32"/>
    <p:sldId id="679" r:id="rId33"/>
    <p:sldId id="680" r:id="rId34"/>
    <p:sldId id="648" r:id="rId35"/>
    <p:sldId id="649" r:id="rId36"/>
    <p:sldId id="677" r:id="rId37"/>
    <p:sldId id="674" r:id="rId38"/>
    <p:sldId id="651" r:id="rId39"/>
    <p:sldId id="652" r:id="rId40"/>
    <p:sldId id="653" r:id="rId41"/>
    <p:sldId id="654" r:id="rId42"/>
    <p:sldId id="655" r:id="rId43"/>
    <p:sldId id="656" r:id="rId44"/>
    <p:sldId id="657" r:id="rId45"/>
    <p:sldId id="658" r:id="rId46"/>
    <p:sldId id="659" r:id="rId47"/>
    <p:sldId id="660" r:id="rId48"/>
    <p:sldId id="661" r:id="rId49"/>
    <p:sldId id="662" r:id="rId50"/>
    <p:sldId id="663" r:id="rId51"/>
    <p:sldId id="664" r:id="rId52"/>
    <p:sldId id="665" r:id="rId53"/>
    <p:sldId id="667" r:id="rId54"/>
    <p:sldId id="668" r:id="rId55"/>
    <p:sldId id="669" r:id="rId56"/>
    <p:sldId id="670" r:id="rId57"/>
    <p:sldId id="678" r:id="rId58"/>
    <p:sldId id="671"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ziz-Baumgartner, Eduardo (CDC/OID/NCIRD)" initials="AE(" lastIdx="1" clrIdx="0">
    <p:extLst/>
  </p:cmAuthor>
  <p:cmAuthor id="2" name="Kile, James C. (CDC/OID/NCIRD)" initials="KJC(" lastIdx="4" clrIdx="1">
    <p:extLst/>
  </p:cmAuthor>
  <p:cmAuthor id="3" name="James  Stevens" initials="JS" lastIdx="5" clrIdx="2"/>
  <p:cmAuthor id="4" name="Limbago, Brandi (CDC/OID/NCIRD)" initials="LB(" lastIdx="2" clrIdx="3">
    <p:extLst>
      <p:ext uri="{19B8F6BF-5375-455C-9EA6-DF929625EA0E}">
        <p15:presenceInfo xmlns:p15="http://schemas.microsoft.com/office/powerpoint/2012/main" userId="S-1-5-21-1207783550-2075000910-922709458-192557" providerId="AD"/>
      </p:ext>
    </p:extLst>
  </p:cmAuthor>
  <p:cmAuthor id="5" name="Weyant, Rob (CDC/OD/OADLSS)" initials="WR(" lastIdx="9" clrIdx="4">
    <p:extLst>
      <p:ext uri="{19B8F6BF-5375-455C-9EA6-DF929625EA0E}">
        <p15:presenceInfo xmlns:p15="http://schemas.microsoft.com/office/powerpoint/2012/main" userId="S-1-5-21-1207783550-2075000910-922709458-197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5E3BF"/>
    <a:srgbClr val="E4E4E1"/>
    <a:srgbClr val="9E9A88"/>
    <a:srgbClr val="F6EFD6"/>
    <a:srgbClr val="FFFF99"/>
    <a:srgbClr val="000099"/>
    <a:srgbClr val="000000"/>
    <a:srgbClr val="99C8B7"/>
    <a:srgbClr val="005B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29" autoAdjust="0"/>
    <p:restoredTop sz="67702" autoAdjust="0"/>
  </p:normalViewPr>
  <p:slideViewPr>
    <p:cSldViewPr snapToGrid="0">
      <p:cViewPr varScale="1">
        <p:scale>
          <a:sx n="56" d="100"/>
          <a:sy n="56" d="100"/>
        </p:scale>
        <p:origin x="1987" y="2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ustomXml" Target="../customXml/item1.xml"/><Relationship Id="rId5" Type="http://schemas.openxmlformats.org/officeDocument/2006/relationships/slide" Target="slides/slide2.xml"/><Relationship Id="rId61"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69" Type="http://schemas.openxmlformats.org/officeDocument/2006/relationships/customXml" Target="../customXml/item4.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C6CDA-4E61-44F8-B3D2-BEED6EF30038}" type="doc">
      <dgm:prSet loTypeId="urn:microsoft.com/office/officeart/2005/8/layout/funnel1" loCatId="process" qsTypeId="urn:microsoft.com/office/officeart/2005/8/quickstyle/3d2" qsCatId="3D" csTypeId="urn:microsoft.com/office/officeart/2005/8/colors/accent0_3" csCatId="mainScheme" phldr="1"/>
      <dgm:spPr/>
      <dgm:t>
        <a:bodyPr/>
        <a:lstStyle/>
        <a:p>
          <a:endParaRPr lang="en-US"/>
        </a:p>
      </dgm:t>
    </dgm:pt>
    <dgm:pt modelId="{AC67A377-EA4D-4E85-8DE8-E139F8B03055}">
      <dgm:prSet phldrT="[Text]" custT="1"/>
      <dgm:spPr>
        <a:solidFill>
          <a:schemeClr val="accent4">
            <a:lumMod val="40000"/>
            <a:lumOff val="60000"/>
          </a:schemeClr>
        </a:solidFill>
      </dgm:spPr>
      <dgm:t>
        <a:bodyPr/>
        <a:lstStyle/>
        <a:p>
          <a:r>
            <a:rPr lang="en-US" sz="1800" b="1" dirty="0"/>
            <a:t>Biosafety</a:t>
          </a:r>
        </a:p>
        <a:p>
          <a:r>
            <a:rPr lang="en-US" sz="1800" b="1" dirty="0"/>
            <a:t>Processes</a:t>
          </a:r>
        </a:p>
      </dgm:t>
    </dgm:pt>
    <dgm:pt modelId="{A01FE495-9B9F-41AE-8E44-C582340BBE96}" type="parTrans" cxnId="{0BDC4CD2-75A7-4615-A850-E2F0606ECFAA}">
      <dgm:prSet/>
      <dgm:spPr/>
      <dgm:t>
        <a:bodyPr/>
        <a:lstStyle/>
        <a:p>
          <a:endParaRPr lang="en-US"/>
        </a:p>
      </dgm:t>
    </dgm:pt>
    <dgm:pt modelId="{1D27CBFC-BFC0-412C-B214-D39797632A7E}" type="sibTrans" cxnId="{0BDC4CD2-75A7-4615-A850-E2F0606ECFAA}">
      <dgm:prSet/>
      <dgm:spPr/>
      <dgm:t>
        <a:bodyPr/>
        <a:lstStyle/>
        <a:p>
          <a:endParaRPr lang="en-US"/>
        </a:p>
      </dgm:t>
    </dgm:pt>
    <dgm:pt modelId="{B34B8435-84CF-488C-BF93-E34F545960A6}">
      <dgm:prSet phldrT="[Text]" custT="1"/>
      <dgm:spPr>
        <a:solidFill>
          <a:schemeClr val="accent4">
            <a:lumMod val="40000"/>
            <a:lumOff val="60000"/>
          </a:schemeClr>
        </a:solidFill>
      </dgm:spPr>
      <dgm:t>
        <a:bodyPr/>
        <a:lstStyle/>
        <a:p>
          <a:r>
            <a:rPr lang="en-US" sz="1600" b="1" dirty="0"/>
            <a:t>Biosecurity</a:t>
          </a:r>
        </a:p>
        <a:p>
          <a:r>
            <a:rPr lang="en-US" sz="1600" b="1" dirty="0"/>
            <a:t>Processes</a:t>
          </a:r>
          <a:endParaRPr lang="en-US" sz="1600" dirty="0"/>
        </a:p>
      </dgm:t>
    </dgm:pt>
    <dgm:pt modelId="{37CCDA5E-A42D-47AA-B225-86D7AB11E5F9}" type="parTrans" cxnId="{854F0581-6FD7-4748-800C-01DF4E07171D}">
      <dgm:prSet/>
      <dgm:spPr/>
      <dgm:t>
        <a:bodyPr/>
        <a:lstStyle/>
        <a:p>
          <a:endParaRPr lang="en-US"/>
        </a:p>
      </dgm:t>
    </dgm:pt>
    <dgm:pt modelId="{EE60D535-066B-445C-B6B3-6443196DF7E3}" type="sibTrans" cxnId="{854F0581-6FD7-4748-800C-01DF4E07171D}">
      <dgm:prSet/>
      <dgm:spPr/>
      <dgm:t>
        <a:bodyPr/>
        <a:lstStyle/>
        <a:p>
          <a:endParaRPr lang="en-US"/>
        </a:p>
      </dgm:t>
    </dgm:pt>
    <dgm:pt modelId="{D3CEEB54-364C-4D3F-965A-C59DD7DA2C2E}">
      <dgm:prSet phldrT="[Text]" custT="1"/>
      <dgm:spPr/>
      <dgm:t>
        <a:bodyPr/>
        <a:lstStyle/>
        <a:p>
          <a:r>
            <a:rPr lang="en-US" sz="3600" b="1" dirty="0">
              <a:solidFill>
                <a:srgbClr val="00A0AF"/>
              </a:solidFill>
              <a:effectLst/>
            </a:rPr>
            <a:t>Biorisk Management</a:t>
          </a:r>
          <a:endParaRPr lang="en-US" sz="3600" b="1" baseline="0" dirty="0">
            <a:solidFill>
              <a:srgbClr val="00A0AF"/>
            </a:solidFill>
            <a:effectLst/>
          </a:endParaRPr>
        </a:p>
      </dgm:t>
    </dgm:pt>
    <dgm:pt modelId="{0C449C0A-FA60-4968-A036-FF2F0CAE0A9D}" type="parTrans" cxnId="{42981E8E-B979-40B7-8156-6DB6755DA242}">
      <dgm:prSet/>
      <dgm:spPr/>
      <dgm:t>
        <a:bodyPr/>
        <a:lstStyle/>
        <a:p>
          <a:endParaRPr lang="en-US"/>
        </a:p>
      </dgm:t>
    </dgm:pt>
    <dgm:pt modelId="{FBB8371A-ED83-4113-BF71-33EE976C8522}" type="sibTrans" cxnId="{42981E8E-B979-40B7-8156-6DB6755DA242}">
      <dgm:prSet/>
      <dgm:spPr/>
      <dgm:t>
        <a:bodyPr/>
        <a:lstStyle/>
        <a:p>
          <a:endParaRPr lang="en-US"/>
        </a:p>
      </dgm:t>
    </dgm:pt>
    <dgm:pt modelId="{6BFBF97E-C4A1-4634-BC20-9977B666CCCB}">
      <dgm:prSet/>
      <dgm:spPr>
        <a:solidFill>
          <a:schemeClr val="accent4">
            <a:lumMod val="40000"/>
            <a:lumOff val="60000"/>
          </a:schemeClr>
        </a:solidFill>
      </dgm:spPr>
      <dgm:t>
        <a:bodyPr/>
        <a:lstStyle/>
        <a:p>
          <a:endParaRPr lang="en-US"/>
        </a:p>
      </dgm:t>
    </dgm:pt>
    <dgm:pt modelId="{4CF46FB3-D93E-44A4-8564-335367A7E502}" type="parTrans" cxnId="{BB39F5C9-AA73-4127-96FF-0A1AD52CA12D}">
      <dgm:prSet/>
      <dgm:spPr/>
      <dgm:t>
        <a:bodyPr/>
        <a:lstStyle/>
        <a:p>
          <a:endParaRPr lang="en-US"/>
        </a:p>
      </dgm:t>
    </dgm:pt>
    <dgm:pt modelId="{060CBCAC-CD13-43DE-964D-17E184FECE4D}" type="sibTrans" cxnId="{BB39F5C9-AA73-4127-96FF-0A1AD52CA12D}">
      <dgm:prSet/>
      <dgm:spPr/>
      <dgm:t>
        <a:bodyPr/>
        <a:lstStyle/>
        <a:p>
          <a:endParaRPr lang="en-US"/>
        </a:p>
      </dgm:t>
    </dgm:pt>
    <dgm:pt modelId="{21112675-9A32-4F94-8BCD-3FF885177D02}" type="pres">
      <dgm:prSet presAssocID="{BE1C6CDA-4E61-44F8-B3D2-BEED6EF30038}" presName="Name0" presStyleCnt="0">
        <dgm:presLayoutVars>
          <dgm:chMax val="4"/>
          <dgm:resizeHandles val="exact"/>
        </dgm:presLayoutVars>
      </dgm:prSet>
      <dgm:spPr/>
    </dgm:pt>
    <dgm:pt modelId="{7AAA92E4-416A-4631-8E05-27E75D77227C}" type="pres">
      <dgm:prSet presAssocID="{BE1C6CDA-4E61-44F8-B3D2-BEED6EF30038}" presName="ellipse" presStyleLbl="trBgShp" presStyleIdx="0" presStyleCnt="1"/>
      <dgm:spPr/>
    </dgm:pt>
    <dgm:pt modelId="{35D0B707-63B1-4B06-B371-88EF647A5EA1}" type="pres">
      <dgm:prSet presAssocID="{BE1C6CDA-4E61-44F8-B3D2-BEED6EF30038}" presName="arrow1" presStyleLbl="fgShp" presStyleIdx="0" presStyleCnt="1"/>
      <dgm:spPr/>
    </dgm:pt>
    <dgm:pt modelId="{D8500442-204D-4BC7-941B-8CA679AAD1E7}" type="pres">
      <dgm:prSet presAssocID="{BE1C6CDA-4E61-44F8-B3D2-BEED6EF30038}" presName="rectangle" presStyleLbl="revTx" presStyleIdx="0" presStyleCnt="1" custScaleX="129870">
        <dgm:presLayoutVars>
          <dgm:bulletEnabled val="1"/>
        </dgm:presLayoutVars>
      </dgm:prSet>
      <dgm:spPr/>
    </dgm:pt>
    <dgm:pt modelId="{5EF6FA42-EA66-4E63-BA62-8507D93F1A0C}" type="pres">
      <dgm:prSet presAssocID="{AC67A377-EA4D-4E85-8DE8-E139F8B03055}" presName="item1" presStyleLbl="node1" presStyleIdx="0" presStyleCnt="3" custLinFactNeighborX="-8136" custLinFactNeighborY="8431">
        <dgm:presLayoutVars>
          <dgm:bulletEnabled val="1"/>
        </dgm:presLayoutVars>
      </dgm:prSet>
      <dgm:spPr/>
    </dgm:pt>
    <dgm:pt modelId="{3D037404-A70E-4AC5-B0DC-8B147F31D941}" type="pres">
      <dgm:prSet presAssocID="{B34B8435-84CF-488C-BF93-E34F545960A6}" presName="item2" presStyleLbl="node1" presStyleIdx="1" presStyleCnt="3" custLinFactNeighborX="-6638" custLinFactNeighborY="-14343">
        <dgm:presLayoutVars>
          <dgm:bulletEnabled val="1"/>
        </dgm:presLayoutVars>
      </dgm:prSet>
      <dgm:spPr/>
    </dgm:pt>
    <dgm:pt modelId="{4A79403C-8B1C-4FDF-8232-88FB393437D6}" type="pres">
      <dgm:prSet presAssocID="{D3CEEB54-364C-4D3F-965A-C59DD7DA2C2E}" presName="item3" presStyleLbl="node1" presStyleIdx="2" presStyleCnt="3" custLinFactNeighborX="26360" custLinFactNeighborY="10180">
        <dgm:presLayoutVars>
          <dgm:bulletEnabled val="1"/>
        </dgm:presLayoutVars>
      </dgm:prSet>
      <dgm:spPr/>
    </dgm:pt>
    <dgm:pt modelId="{6B87681C-F33E-4E3E-B336-705F0D0827ED}" type="pres">
      <dgm:prSet presAssocID="{BE1C6CDA-4E61-44F8-B3D2-BEED6EF30038}" presName="funnel" presStyleLbl="trAlignAcc1" presStyleIdx="0" presStyleCnt="1" custLinFactNeighborX="278" custLinFactNeighborY="2818"/>
      <dgm:spPr/>
    </dgm:pt>
  </dgm:ptLst>
  <dgm:cxnLst>
    <dgm:cxn modelId="{DB750271-7539-498B-AD91-EA2CC5456A16}" type="presOf" srcId="{AC67A377-EA4D-4E85-8DE8-E139F8B03055}" destId="{3D037404-A70E-4AC5-B0DC-8B147F31D941}" srcOrd="0" destOrd="0" presId="urn:microsoft.com/office/officeart/2005/8/layout/funnel1"/>
    <dgm:cxn modelId="{854F0581-6FD7-4748-800C-01DF4E07171D}" srcId="{BE1C6CDA-4E61-44F8-B3D2-BEED6EF30038}" destId="{B34B8435-84CF-488C-BF93-E34F545960A6}" srcOrd="2" destOrd="0" parTransId="{37CCDA5E-A42D-47AA-B225-86D7AB11E5F9}" sibTransId="{EE60D535-066B-445C-B6B3-6443196DF7E3}"/>
    <dgm:cxn modelId="{42981E8E-B979-40B7-8156-6DB6755DA242}" srcId="{BE1C6CDA-4E61-44F8-B3D2-BEED6EF30038}" destId="{D3CEEB54-364C-4D3F-965A-C59DD7DA2C2E}" srcOrd="3" destOrd="0" parTransId="{0C449C0A-FA60-4968-A036-FF2F0CAE0A9D}" sibTransId="{FBB8371A-ED83-4113-BF71-33EE976C8522}"/>
    <dgm:cxn modelId="{195FADA8-B4AB-45F5-8256-37212B30904E}" type="presOf" srcId="{D3CEEB54-364C-4D3F-965A-C59DD7DA2C2E}" destId="{D8500442-204D-4BC7-941B-8CA679AAD1E7}" srcOrd="0" destOrd="0" presId="urn:microsoft.com/office/officeart/2005/8/layout/funnel1"/>
    <dgm:cxn modelId="{BA808FB2-7A74-4BE7-B4DF-1ECC5A6596CE}" type="presOf" srcId="{BE1C6CDA-4E61-44F8-B3D2-BEED6EF30038}" destId="{21112675-9A32-4F94-8BCD-3FF885177D02}" srcOrd="0" destOrd="0" presId="urn:microsoft.com/office/officeart/2005/8/layout/funnel1"/>
    <dgm:cxn modelId="{BB39F5C9-AA73-4127-96FF-0A1AD52CA12D}" srcId="{BE1C6CDA-4E61-44F8-B3D2-BEED6EF30038}" destId="{6BFBF97E-C4A1-4634-BC20-9977B666CCCB}" srcOrd="0" destOrd="0" parTransId="{4CF46FB3-D93E-44A4-8564-335367A7E502}" sibTransId="{060CBCAC-CD13-43DE-964D-17E184FECE4D}"/>
    <dgm:cxn modelId="{D8B421CC-2BBD-4102-B4CA-C5C08D3B6DE9}" type="presOf" srcId="{6BFBF97E-C4A1-4634-BC20-9977B666CCCB}" destId="{4A79403C-8B1C-4FDF-8232-88FB393437D6}" srcOrd="0" destOrd="0" presId="urn:microsoft.com/office/officeart/2005/8/layout/funnel1"/>
    <dgm:cxn modelId="{0BDC4CD2-75A7-4615-A850-E2F0606ECFAA}" srcId="{BE1C6CDA-4E61-44F8-B3D2-BEED6EF30038}" destId="{AC67A377-EA4D-4E85-8DE8-E139F8B03055}" srcOrd="1" destOrd="0" parTransId="{A01FE495-9B9F-41AE-8E44-C582340BBE96}" sibTransId="{1D27CBFC-BFC0-412C-B214-D39797632A7E}"/>
    <dgm:cxn modelId="{2FF0F0DB-5B61-48BA-93CB-4DA68D55B2C7}" type="presOf" srcId="{B34B8435-84CF-488C-BF93-E34F545960A6}" destId="{5EF6FA42-EA66-4E63-BA62-8507D93F1A0C}" srcOrd="0" destOrd="0" presId="urn:microsoft.com/office/officeart/2005/8/layout/funnel1"/>
    <dgm:cxn modelId="{79953668-2CBD-4C8C-8267-95B4C850AC44}" type="presParOf" srcId="{21112675-9A32-4F94-8BCD-3FF885177D02}" destId="{7AAA92E4-416A-4631-8E05-27E75D77227C}" srcOrd="0" destOrd="0" presId="urn:microsoft.com/office/officeart/2005/8/layout/funnel1"/>
    <dgm:cxn modelId="{8788995C-0648-40F3-A671-F5D2EB379DDB}" type="presParOf" srcId="{21112675-9A32-4F94-8BCD-3FF885177D02}" destId="{35D0B707-63B1-4B06-B371-88EF647A5EA1}" srcOrd="1" destOrd="0" presId="urn:microsoft.com/office/officeart/2005/8/layout/funnel1"/>
    <dgm:cxn modelId="{55F9C416-C981-4490-87A0-2DFA19CB7F03}" type="presParOf" srcId="{21112675-9A32-4F94-8BCD-3FF885177D02}" destId="{D8500442-204D-4BC7-941B-8CA679AAD1E7}" srcOrd="2" destOrd="0" presId="urn:microsoft.com/office/officeart/2005/8/layout/funnel1"/>
    <dgm:cxn modelId="{83CEB9F0-B796-40AE-88FE-29C00A6380F2}" type="presParOf" srcId="{21112675-9A32-4F94-8BCD-3FF885177D02}" destId="{5EF6FA42-EA66-4E63-BA62-8507D93F1A0C}" srcOrd="3" destOrd="0" presId="urn:microsoft.com/office/officeart/2005/8/layout/funnel1"/>
    <dgm:cxn modelId="{FC0E3160-0268-4EF6-A31C-9D5154E2D60A}" type="presParOf" srcId="{21112675-9A32-4F94-8BCD-3FF885177D02}" destId="{3D037404-A70E-4AC5-B0DC-8B147F31D941}" srcOrd="4" destOrd="0" presId="urn:microsoft.com/office/officeart/2005/8/layout/funnel1"/>
    <dgm:cxn modelId="{D3FB3E0E-C4B2-47F6-A003-BB72B3AE6BB1}" type="presParOf" srcId="{21112675-9A32-4F94-8BCD-3FF885177D02}" destId="{4A79403C-8B1C-4FDF-8232-88FB393437D6}" srcOrd="5" destOrd="0" presId="urn:microsoft.com/office/officeart/2005/8/layout/funnel1"/>
    <dgm:cxn modelId="{19FB8B9C-7A0B-4190-AF58-C1B4257B276D}" type="presParOf" srcId="{21112675-9A32-4F94-8BCD-3FF885177D02}" destId="{6B87681C-F33E-4E3E-B336-705F0D0827E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8FDE6-8FE3-481C-BEB8-42C8ABDE6F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07C99CC-5B9E-4D9D-9FE9-DC32ECBE2ED1}">
      <dgm:prSet phldrT="[Text]"/>
      <dgm:spPr>
        <a:xfrm>
          <a:off x="2438395" y="2709873"/>
          <a:ext cx="2743118" cy="2843192"/>
        </a:xfrm>
        <a:prstGeom prst="ellipse">
          <a:avLst/>
        </a:prstGeom>
        <a:solidFill>
          <a:srgbClr val="B42E34">
            <a:hueOff val="0"/>
            <a:satOff val="0"/>
            <a:lumOff val="0"/>
            <a:alphaOff val="0"/>
          </a:srgbClr>
        </a:solidFill>
        <a:ln w="2642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Biosafety Containment Level</a:t>
          </a:r>
        </a:p>
      </dgm:t>
    </dgm:pt>
    <dgm:pt modelId="{02345335-C5EC-4CC3-BD49-5B3385324824}" type="parTrans" cxnId="{D1C865A7-207B-45B8-A1EB-14F63CEF085B}">
      <dgm:prSet/>
      <dgm:spPr/>
      <dgm:t>
        <a:bodyPr/>
        <a:lstStyle/>
        <a:p>
          <a:endParaRPr lang="en-US"/>
        </a:p>
      </dgm:t>
    </dgm:pt>
    <dgm:pt modelId="{7B17180D-ED52-4E30-92EA-65A494604BE7}" type="sibTrans" cxnId="{D1C865A7-207B-45B8-A1EB-14F63CEF085B}">
      <dgm:prSet/>
      <dgm:spPr/>
      <dgm:t>
        <a:bodyPr/>
        <a:lstStyle/>
        <a:p>
          <a:endParaRPr lang="en-US"/>
        </a:p>
      </dgm:t>
    </dgm:pt>
    <dgm:pt modelId="{F7C66682-92B4-4AFB-AA5C-6D2306FA240C}">
      <dgm:prSet phldrT="[Text]"/>
      <dgm:spPr>
        <a:xfrm>
          <a:off x="152668" y="1466864"/>
          <a:ext cx="1980884" cy="1594522"/>
        </a:xfrm>
        <a:prstGeom prst="roundRect">
          <a:avLst>
            <a:gd name="adj" fmla="val 10000"/>
          </a:avLst>
        </a:prstGeom>
        <a:solidFill>
          <a:srgbClr val="B42E34">
            <a:hueOff val="0"/>
            <a:satOff val="0"/>
            <a:lumOff val="0"/>
            <a:alphaOff val="0"/>
          </a:srgbClr>
        </a:solidFill>
        <a:ln w="2642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Safety Equipment</a:t>
          </a:r>
        </a:p>
      </dgm:t>
    </dgm:pt>
    <dgm:pt modelId="{F6B764B9-7F81-4807-A719-4FFA69D786FE}" type="parTrans" cxnId="{1797AEE9-0545-49C7-A704-80014DF44234}">
      <dgm:prSet/>
      <dgm:spPr>
        <a:xfrm rot="12900000">
          <a:off x="983473" y="2427709"/>
          <a:ext cx="1765431" cy="685442"/>
        </a:xfrm>
        <a:prstGeom prst="leftArrow">
          <a:avLst>
            <a:gd name="adj1" fmla="val 60000"/>
            <a:gd name="adj2" fmla="val 50000"/>
          </a:avLst>
        </a:prstGeom>
        <a:solidFill>
          <a:srgbClr val="B42E34">
            <a:tint val="60000"/>
            <a:hueOff val="0"/>
            <a:satOff val="0"/>
            <a:lumOff val="0"/>
            <a:alphaOff val="0"/>
          </a:srgbClr>
        </a:solidFill>
        <a:ln>
          <a:noFill/>
        </a:ln>
        <a:effectLst/>
      </dgm:spPr>
      <dgm:t>
        <a:bodyPr/>
        <a:lstStyle/>
        <a:p>
          <a:endParaRPr lang="en-US"/>
        </a:p>
      </dgm:t>
    </dgm:pt>
    <dgm:pt modelId="{FBFF6381-505B-4D1A-AB3D-66CC038BC7A0}" type="sibTrans" cxnId="{1797AEE9-0545-49C7-A704-80014DF44234}">
      <dgm:prSet/>
      <dgm:spPr/>
      <dgm:t>
        <a:bodyPr/>
        <a:lstStyle/>
        <a:p>
          <a:endParaRPr lang="en-US"/>
        </a:p>
      </dgm:t>
    </dgm:pt>
    <dgm:pt modelId="{A56A8F26-AE7C-49A8-B8A5-7CD243DA564C}">
      <dgm:prSet phldrT="[Text]"/>
      <dgm:spPr>
        <a:xfrm>
          <a:off x="2590974" y="161933"/>
          <a:ext cx="2437960" cy="1427841"/>
        </a:xfrm>
        <a:prstGeom prst="roundRect">
          <a:avLst>
            <a:gd name="adj" fmla="val 10000"/>
          </a:avLst>
        </a:prstGeom>
        <a:solidFill>
          <a:srgbClr val="B42E34">
            <a:hueOff val="0"/>
            <a:satOff val="0"/>
            <a:lumOff val="0"/>
            <a:alphaOff val="0"/>
          </a:srgbClr>
        </a:solidFill>
        <a:ln w="2642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Laboratory Practices</a:t>
          </a:r>
        </a:p>
      </dgm:t>
    </dgm:pt>
    <dgm:pt modelId="{0556C76D-ECEA-480A-9999-6CF5690B4D42}" type="parTrans" cxnId="{0725BD3D-E8A3-4D62-BD6D-142A696E0671}">
      <dgm:prSet/>
      <dgm:spPr>
        <a:xfrm rot="16200000">
          <a:off x="2943380" y="1399707"/>
          <a:ext cx="1733147" cy="685442"/>
        </a:xfrm>
        <a:prstGeom prst="leftArrow">
          <a:avLst>
            <a:gd name="adj1" fmla="val 60000"/>
            <a:gd name="adj2" fmla="val 50000"/>
          </a:avLst>
        </a:prstGeom>
        <a:solidFill>
          <a:srgbClr val="B42E34">
            <a:tint val="60000"/>
            <a:hueOff val="0"/>
            <a:satOff val="0"/>
            <a:lumOff val="0"/>
            <a:alphaOff val="0"/>
          </a:srgbClr>
        </a:solidFill>
        <a:ln>
          <a:noFill/>
        </a:ln>
        <a:effectLst/>
      </dgm:spPr>
      <dgm:t>
        <a:bodyPr/>
        <a:lstStyle/>
        <a:p>
          <a:endParaRPr lang="en-US"/>
        </a:p>
      </dgm:t>
    </dgm:pt>
    <dgm:pt modelId="{501985C6-9C48-404F-B2F5-CA03AFDCBF52}" type="sibTrans" cxnId="{0725BD3D-E8A3-4D62-BD6D-142A696E0671}">
      <dgm:prSet/>
      <dgm:spPr/>
      <dgm:t>
        <a:bodyPr/>
        <a:lstStyle/>
        <a:p>
          <a:endParaRPr lang="en-US"/>
        </a:p>
      </dgm:t>
    </dgm:pt>
    <dgm:pt modelId="{0D879212-DDE0-46F6-BF40-599D5A1FB5F6}">
      <dgm:prSet phldrT="[Text]"/>
      <dgm:spPr>
        <a:xfrm>
          <a:off x="5486264" y="1490671"/>
          <a:ext cx="1981066" cy="1546907"/>
        </a:xfrm>
        <a:prstGeom prst="roundRect">
          <a:avLst>
            <a:gd name="adj" fmla="val 10000"/>
          </a:avLst>
        </a:prstGeom>
        <a:solidFill>
          <a:srgbClr val="B42E34">
            <a:hueOff val="0"/>
            <a:satOff val="0"/>
            <a:lumOff val="0"/>
            <a:alphaOff val="0"/>
          </a:srgbClr>
        </a:solidFill>
        <a:ln w="2642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Laboratory Facilities</a:t>
          </a:r>
        </a:p>
      </dgm:t>
    </dgm:pt>
    <dgm:pt modelId="{17158549-6F66-4045-B48C-845C3955806D}" type="parTrans" cxnId="{C71670E4-C735-4326-91EC-CDD3B85653BD}">
      <dgm:prSet/>
      <dgm:spPr>
        <a:xfrm rot="19500000">
          <a:off x="4871003" y="2427709"/>
          <a:ext cx="1765431" cy="685442"/>
        </a:xfrm>
        <a:prstGeom prst="leftArrow">
          <a:avLst>
            <a:gd name="adj1" fmla="val 60000"/>
            <a:gd name="adj2" fmla="val 50000"/>
          </a:avLst>
        </a:prstGeom>
        <a:solidFill>
          <a:srgbClr val="B42E34">
            <a:tint val="60000"/>
            <a:hueOff val="0"/>
            <a:satOff val="0"/>
            <a:lumOff val="0"/>
            <a:alphaOff val="0"/>
          </a:srgbClr>
        </a:solidFill>
        <a:ln>
          <a:noFill/>
        </a:ln>
        <a:effectLst/>
      </dgm:spPr>
      <dgm:t>
        <a:bodyPr/>
        <a:lstStyle/>
        <a:p>
          <a:endParaRPr lang="en-US"/>
        </a:p>
      </dgm:t>
    </dgm:pt>
    <dgm:pt modelId="{6F6AD253-249B-4D79-BA31-F664FF309432}" type="sibTrans" cxnId="{C71670E4-C735-4326-91EC-CDD3B85653BD}">
      <dgm:prSet/>
      <dgm:spPr/>
      <dgm:t>
        <a:bodyPr/>
        <a:lstStyle/>
        <a:p>
          <a:endParaRPr lang="en-US"/>
        </a:p>
      </dgm:t>
    </dgm:pt>
    <dgm:pt modelId="{4ED26CFE-C62B-4D43-9FDC-100F6D9F519B}" type="pres">
      <dgm:prSet presAssocID="{CE28FDE6-8FE3-481C-BEB8-42C8ABDE6F1D}" presName="cycle" presStyleCnt="0">
        <dgm:presLayoutVars>
          <dgm:chMax val="1"/>
          <dgm:dir/>
          <dgm:animLvl val="ctr"/>
          <dgm:resizeHandles val="exact"/>
        </dgm:presLayoutVars>
      </dgm:prSet>
      <dgm:spPr/>
    </dgm:pt>
    <dgm:pt modelId="{1CC16F27-128D-4C53-9F03-38B330180BA6}" type="pres">
      <dgm:prSet presAssocID="{E07C99CC-5B9E-4D9D-9FE9-DC32ECBE2ED1}" presName="centerShape" presStyleLbl="node0" presStyleIdx="0" presStyleCnt="1" custScaleX="114056" custScaleY="118217"/>
      <dgm:spPr/>
    </dgm:pt>
    <dgm:pt modelId="{470BC706-DA9A-45B8-8054-EE48361EC14C}" type="pres">
      <dgm:prSet presAssocID="{F6B764B9-7F81-4807-A719-4FFA69D786FE}" presName="parTrans" presStyleLbl="bgSibTrans2D1" presStyleIdx="0" presStyleCnt="3"/>
      <dgm:spPr/>
    </dgm:pt>
    <dgm:pt modelId="{87FBB3DB-5F13-416B-9E8B-BC4C4A68B40C}" type="pres">
      <dgm:prSet presAssocID="{F7C66682-92B4-4AFB-AA5C-6D2306FA240C}" presName="node" presStyleLbl="node1" presStyleIdx="0" presStyleCnt="3" custScaleX="86698" custScaleY="87235">
        <dgm:presLayoutVars>
          <dgm:bulletEnabled val="1"/>
        </dgm:presLayoutVars>
      </dgm:prSet>
      <dgm:spPr/>
    </dgm:pt>
    <dgm:pt modelId="{D5F77886-5755-4B9D-9986-0B18D78E4F98}" type="pres">
      <dgm:prSet presAssocID="{0556C76D-ECEA-480A-9999-6CF5690B4D42}" presName="parTrans" presStyleLbl="bgSibTrans2D1" presStyleIdx="1" presStyleCnt="3"/>
      <dgm:spPr/>
    </dgm:pt>
    <dgm:pt modelId="{810123BA-474C-4E27-AFC9-945340015355}" type="pres">
      <dgm:prSet presAssocID="{A56A8F26-AE7C-49A8-B8A5-7CD243DA564C}" presName="node" presStyleLbl="node1" presStyleIdx="1" presStyleCnt="3" custScaleX="106703" custScaleY="78116">
        <dgm:presLayoutVars>
          <dgm:bulletEnabled val="1"/>
        </dgm:presLayoutVars>
      </dgm:prSet>
      <dgm:spPr/>
    </dgm:pt>
    <dgm:pt modelId="{3E26400A-7033-477C-B349-2A0606156063}" type="pres">
      <dgm:prSet presAssocID="{17158549-6F66-4045-B48C-845C3955806D}" presName="parTrans" presStyleLbl="bgSibTrans2D1" presStyleIdx="2" presStyleCnt="3"/>
      <dgm:spPr/>
    </dgm:pt>
    <dgm:pt modelId="{DAF2D608-8C12-4ED6-92A7-5373A9B6BC3E}" type="pres">
      <dgm:prSet presAssocID="{0D879212-DDE0-46F6-BF40-599D5A1FB5F6}" presName="node" presStyleLbl="node1" presStyleIdx="2" presStyleCnt="3" custScaleX="86706" custScaleY="84630">
        <dgm:presLayoutVars>
          <dgm:bulletEnabled val="1"/>
        </dgm:presLayoutVars>
      </dgm:prSet>
      <dgm:spPr/>
    </dgm:pt>
  </dgm:ptLst>
  <dgm:cxnLst>
    <dgm:cxn modelId="{2526EC0C-1FB9-4EDB-B3F6-022519887CA4}" type="presOf" srcId="{F7C66682-92B4-4AFB-AA5C-6D2306FA240C}" destId="{87FBB3DB-5F13-416B-9E8B-BC4C4A68B40C}" srcOrd="0" destOrd="0" presId="urn:microsoft.com/office/officeart/2005/8/layout/radial4"/>
    <dgm:cxn modelId="{0725BD3D-E8A3-4D62-BD6D-142A696E0671}" srcId="{E07C99CC-5B9E-4D9D-9FE9-DC32ECBE2ED1}" destId="{A56A8F26-AE7C-49A8-B8A5-7CD243DA564C}" srcOrd="1" destOrd="0" parTransId="{0556C76D-ECEA-480A-9999-6CF5690B4D42}" sibTransId="{501985C6-9C48-404F-B2F5-CA03AFDCBF52}"/>
    <dgm:cxn modelId="{89642A5F-5540-4E7F-ACEC-021ACE28F3FB}" type="presOf" srcId="{E07C99CC-5B9E-4D9D-9FE9-DC32ECBE2ED1}" destId="{1CC16F27-128D-4C53-9F03-38B330180BA6}" srcOrd="0" destOrd="0" presId="urn:microsoft.com/office/officeart/2005/8/layout/radial4"/>
    <dgm:cxn modelId="{1E843F41-684B-4472-8D59-3EC0346E4846}" type="presOf" srcId="{17158549-6F66-4045-B48C-845C3955806D}" destId="{3E26400A-7033-477C-B349-2A0606156063}" srcOrd="0" destOrd="0" presId="urn:microsoft.com/office/officeart/2005/8/layout/radial4"/>
    <dgm:cxn modelId="{C1E52473-A4B0-4352-9E7D-60087D9C8C1F}" type="presOf" srcId="{A56A8F26-AE7C-49A8-B8A5-7CD243DA564C}" destId="{810123BA-474C-4E27-AFC9-945340015355}" srcOrd="0" destOrd="0" presId="urn:microsoft.com/office/officeart/2005/8/layout/radial4"/>
    <dgm:cxn modelId="{0593AE78-2EE5-4F70-805C-A5657A7AF96C}" type="presOf" srcId="{0D879212-DDE0-46F6-BF40-599D5A1FB5F6}" destId="{DAF2D608-8C12-4ED6-92A7-5373A9B6BC3E}" srcOrd="0" destOrd="0" presId="urn:microsoft.com/office/officeart/2005/8/layout/radial4"/>
    <dgm:cxn modelId="{8C095199-B02B-4CEB-97DD-842D190FE354}" type="presOf" srcId="{CE28FDE6-8FE3-481C-BEB8-42C8ABDE6F1D}" destId="{4ED26CFE-C62B-4D43-9FDC-100F6D9F519B}" srcOrd="0" destOrd="0" presId="urn:microsoft.com/office/officeart/2005/8/layout/radial4"/>
    <dgm:cxn modelId="{258CD59C-7E80-4B13-8997-DFE06D997E08}" type="presOf" srcId="{0556C76D-ECEA-480A-9999-6CF5690B4D42}" destId="{D5F77886-5755-4B9D-9986-0B18D78E4F98}" srcOrd="0" destOrd="0" presId="urn:microsoft.com/office/officeart/2005/8/layout/radial4"/>
    <dgm:cxn modelId="{DACF13A1-4EC1-4A70-8A91-5E090D566603}" type="presOf" srcId="{F6B764B9-7F81-4807-A719-4FFA69D786FE}" destId="{470BC706-DA9A-45B8-8054-EE48361EC14C}" srcOrd="0" destOrd="0" presId="urn:microsoft.com/office/officeart/2005/8/layout/radial4"/>
    <dgm:cxn modelId="{D1C865A7-207B-45B8-A1EB-14F63CEF085B}" srcId="{CE28FDE6-8FE3-481C-BEB8-42C8ABDE6F1D}" destId="{E07C99CC-5B9E-4D9D-9FE9-DC32ECBE2ED1}" srcOrd="0" destOrd="0" parTransId="{02345335-C5EC-4CC3-BD49-5B3385324824}" sibTransId="{7B17180D-ED52-4E30-92EA-65A494604BE7}"/>
    <dgm:cxn modelId="{C71670E4-C735-4326-91EC-CDD3B85653BD}" srcId="{E07C99CC-5B9E-4D9D-9FE9-DC32ECBE2ED1}" destId="{0D879212-DDE0-46F6-BF40-599D5A1FB5F6}" srcOrd="2" destOrd="0" parTransId="{17158549-6F66-4045-B48C-845C3955806D}" sibTransId="{6F6AD253-249B-4D79-BA31-F664FF309432}"/>
    <dgm:cxn modelId="{1797AEE9-0545-49C7-A704-80014DF44234}" srcId="{E07C99CC-5B9E-4D9D-9FE9-DC32ECBE2ED1}" destId="{F7C66682-92B4-4AFB-AA5C-6D2306FA240C}" srcOrd="0" destOrd="0" parTransId="{F6B764B9-7F81-4807-A719-4FFA69D786FE}" sibTransId="{FBFF6381-505B-4D1A-AB3D-66CC038BC7A0}"/>
    <dgm:cxn modelId="{79273545-C846-4F07-B928-FF5E866598EF}" type="presParOf" srcId="{4ED26CFE-C62B-4D43-9FDC-100F6D9F519B}" destId="{1CC16F27-128D-4C53-9F03-38B330180BA6}" srcOrd="0" destOrd="0" presId="urn:microsoft.com/office/officeart/2005/8/layout/radial4"/>
    <dgm:cxn modelId="{B517E374-7788-4B47-B727-82785A943818}" type="presParOf" srcId="{4ED26CFE-C62B-4D43-9FDC-100F6D9F519B}" destId="{470BC706-DA9A-45B8-8054-EE48361EC14C}" srcOrd="1" destOrd="0" presId="urn:microsoft.com/office/officeart/2005/8/layout/radial4"/>
    <dgm:cxn modelId="{9FDC22CD-E308-476E-9138-D6E821927D78}" type="presParOf" srcId="{4ED26CFE-C62B-4D43-9FDC-100F6D9F519B}" destId="{87FBB3DB-5F13-416B-9E8B-BC4C4A68B40C}" srcOrd="2" destOrd="0" presId="urn:microsoft.com/office/officeart/2005/8/layout/radial4"/>
    <dgm:cxn modelId="{60BBE064-AE72-44A8-AD35-F96E39D09AE3}" type="presParOf" srcId="{4ED26CFE-C62B-4D43-9FDC-100F6D9F519B}" destId="{D5F77886-5755-4B9D-9986-0B18D78E4F98}" srcOrd="3" destOrd="0" presId="urn:microsoft.com/office/officeart/2005/8/layout/radial4"/>
    <dgm:cxn modelId="{55611A29-784B-4A4B-928A-3C1994F29EB9}" type="presParOf" srcId="{4ED26CFE-C62B-4D43-9FDC-100F6D9F519B}" destId="{810123BA-474C-4E27-AFC9-945340015355}" srcOrd="4" destOrd="0" presId="urn:microsoft.com/office/officeart/2005/8/layout/radial4"/>
    <dgm:cxn modelId="{1F980387-23BC-4A22-8C1F-F461CAB8C48A}" type="presParOf" srcId="{4ED26CFE-C62B-4D43-9FDC-100F6D9F519B}" destId="{3E26400A-7033-477C-B349-2A0606156063}" srcOrd="5" destOrd="0" presId="urn:microsoft.com/office/officeart/2005/8/layout/radial4"/>
    <dgm:cxn modelId="{76E49764-C5A3-41FC-A8CF-FD6D8638F877}" type="presParOf" srcId="{4ED26CFE-C62B-4D43-9FDC-100F6D9F519B}" destId="{DAF2D608-8C12-4ED6-92A7-5373A9B6BC3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203A56-C9FA-4ED4-A4A9-78A8E80E099C}"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4146825C-F84C-41F2-BA55-FABCBB56FF44}">
      <dgm:prSet/>
      <dgm:spPr/>
      <dgm:t>
        <a:bodyPr/>
        <a:lstStyle/>
        <a:p>
          <a:pPr rtl="0"/>
          <a:r>
            <a:rPr lang="en-US" dirty="0"/>
            <a:t>People (Host)</a:t>
          </a:r>
        </a:p>
      </dgm:t>
    </dgm:pt>
    <dgm:pt modelId="{7B6E1B15-ED68-42CA-BB6D-F70B3B01F0D6}" type="parTrans" cxnId="{02398B5D-E10F-419F-9183-DA47C3F84A5C}">
      <dgm:prSet/>
      <dgm:spPr/>
      <dgm:t>
        <a:bodyPr/>
        <a:lstStyle/>
        <a:p>
          <a:endParaRPr lang="en-US"/>
        </a:p>
      </dgm:t>
    </dgm:pt>
    <dgm:pt modelId="{29970840-43F2-4D36-8898-05C5533BF6F1}" type="sibTrans" cxnId="{02398B5D-E10F-419F-9183-DA47C3F84A5C}">
      <dgm:prSet/>
      <dgm:spPr/>
      <dgm:t>
        <a:bodyPr/>
        <a:lstStyle/>
        <a:p>
          <a:endParaRPr lang="en-US"/>
        </a:p>
      </dgm:t>
    </dgm:pt>
    <dgm:pt modelId="{D75782F7-9108-42A3-8F1B-77E0A21CB7BC}">
      <dgm:prSet/>
      <dgm:spPr/>
      <dgm:t>
        <a:bodyPr/>
        <a:lstStyle/>
        <a:p>
          <a:pPr rtl="0"/>
          <a:r>
            <a:rPr lang="en-US" dirty="0"/>
            <a:t>Laboratory Environment</a:t>
          </a:r>
        </a:p>
      </dgm:t>
    </dgm:pt>
    <dgm:pt modelId="{8176CC56-4F39-4B90-957C-0E7453EBBCEA}" type="parTrans" cxnId="{B622A0A9-AB34-4A49-BE09-0D9F182C8854}">
      <dgm:prSet/>
      <dgm:spPr/>
      <dgm:t>
        <a:bodyPr/>
        <a:lstStyle/>
        <a:p>
          <a:endParaRPr lang="en-US"/>
        </a:p>
      </dgm:t>
    </dgm:pt>
    <dgm:pt modelId="{408A08E8-36C2-4651-B26E-8B87BE443285}" type="sibTrans" cxnId="{B622A0A9-AB34-4A49-BE09-0D9F182C8854}">
      <dgm:prSet/>
      <dgm:spPr/>
      <dgm:t>
        <a:bodyPr/>
        <a:lstStyle/>
        <a:p>
          <a:endParaRPr lang="en-US"/>
        </a:p>
      </dgm:t>
    </dgm:pt>
    <dgm:pt modelId="{54074622-C598-4C89-B8F1-9B349D874275}">
      <dgm:prSet/>
      <dgm:spPr/>
      <dgm:t>
        <a:bodyPr/>
        <a:lstStyle/>
        <a:p>
          <a:pPr rtl="0"/>
          <a:r>
            <a:rPr lang="en-US" dirty="0"/>
            <a:t>Biological Agent</a:t>
          </a:r>
        </a:p>
      </dgm:t>
    </dgm:pt>
    <dgm:pt modelId="{7BF9AECF-4DB9-49A4-A7BB-646F138F6530}" type="sibTrans" cxnId="{4E42AB51-EB12-4FE6-B5D5-2F303FA64834}">
      <dgm:prSet/>
      <dgm:spPr/>
      <dgm:t>
        <a:bodyPr/>
        <a:lstStyle/>
        <a:p>
          <a:endParaRPr lang="en-US"/>
        </a:p>
      </dgm:t>
    </dgm:pt>
    <dgm:pt modelId="{612BAEE9-1E00-489A-BE81-D4DE154D5395}" type="parTrans" cxnId="{4E42AB51-EB12-4FE6-B5D5-2F303FA64834}">
      <dgm:prSet/>
      <dgm:spPr/>
      <dgm:t>
        <a:bodyPr/>
        <a:lstStyle/>
        <a:p>
          <a:endParaRPr lang="en-US"/>
        </a:p>
      </dgm:t>
    </dgm:pt>
    <dgm:pt modelId="{E295DE9E-912A-4AD3-BD0E-D8374C7CE42D}" type="pres">
      <dgm:prSet presAssocID="{E2203A56-C9FA-4ED4-A4A9-78A8E80E099C}" presName="compositeShape" presStyleCnt="0">
        <dgm:presLayoutVars>
          <dgm:chMax val="7"/>
          <dgm:dir/>
          <dgm:resizeHandles val="exact"/>
        </dgm:presLayoutVars>
      </dgm:prSet>
      <dgm:spPr/>
    </dgm:pt>
    <dgm:pt modelId="{E09833C0-DD24-47AB-AACF-56F066ECF71D}" type="pres">
      <dgm:prSet presAssocID="{54074622-C598-4C89-B8F1-9B349D874275}" presName="circ1" presStyleLbl="vennNode1" presStyleIdx="0" presStyleCnt="3"/>
      <dgm:spPr/>
    </dgm:pt>
    <dgm:pt modelId="{4406FB6E-B8A0-4F56-9B3F-8CE38151E99F}" type="pres">
      <dgm:prSet presAssocID="{54074622-C598-4C89-B8F1-9B349D874275}" presName="circ1Tx" presStyleLbl="revTx" presStyleIdx="0" presStyleCnt="0">
        <dgm:presLayoutVars>
          <dgm:chMax val="0"/>
          <dgm:chPref val="0"/>
          <dgm:bulletEnabled val="1"/>
        </dgm:presLayoutVars>
      </dgm:prSet>
      <dgm:spPr/>
    </dgm:pt>
    <dgm:pt modelId="{B4CDBF64-B3AF-4269-972A-160237099FB7}" type="pres">
      <dgm:prSet presAssocID="{4146825C-F84C-41F2-BA55-FABCBB56FF44}" presName="circ2" presStyleLbl="vennNode1" presStyleIdx="1" presStyleCnt="3"/>
      <dgm:spPr/>
    </dgm:pt>
    <dgm:pt modelId="{2F7321CB-D0F3-4C87-9599-A64C145D74D6}" type="pres">
      <dgm:prSet presAssocID="{4146825C-F84C-41F2-BA55-FABCBB56FF44}" presName="circ2Tx" presStyleLbl="revTx" presStyleIdx="0" presStyleCnt="0">
        <dgm:presLayoutVars>
          <dgm:chMax val="0"/>
          <dgm:chPref val="0"/>
          <dgm:bulletEnabled val="1"/>
        </dgm:presLayoutVars>
      </dgm:prSet>
      <dgm:spPr/>
    </dgm:pt>
    <dgm:pt modelId="{CEA31F0F-0BED-4CA3-BBF6-0DF1A7044813}" type="pres">
      <dgm:prSet presAssocID="{D75782F7-9108-42A3-8F1B-77E0A21CB7BC}" presName="circ3" presStyleLbl="vennNode1" presStyleIdx="2" presStyleCnt="3"/>
      <dgm:spPr/>
    </dgm:pt>
    <dgm:pt modelId="{7B0D58D2-7B9C-46EE-AAE0-C277362E1BF5}" type="pres">
      <dgm:prSet presAssocID="{D75782F7-9108-42A3-8F1B-77E0A21CB7BC}" presName="circ3Tx" presStyleLbl="revTx" presStyleIdx="0" presStyleCnt="0">
        <dgm:presLayoutVars>
          <dgm:chMax val="0"/>
          <dgm:chPref val="0"/>
          <dgm:bulletEnabled val="1"/>
        </dgm:presLayoutVars>
      </dgm:prSet>
      <dgm:spPr/>
    </dgm:pt>
  </dgm:ptLst>
  <dgm:cxnLst>
    <dgm:cxn modelId="{4B07E514-E0A2-4EDC-8851-35D6BB59BD0E}" type="presOf" srcId="{D75782F7-9108-42A3-8F1B-77E0A21CB7BC}" destId="{7B0D58D2-7B9C-46EE-AAE0-C277362E1BF5}" srcOrd="1" destOrd="0" presId="urn:microsoft.com/office/officeart/2005/8/layout/venn1"/>
    <dgm:cxn modelId="{51F78A19-A6EF-42C2-A988-42F5DE3FD1AD}" type="presOf" srcId="{4146825C-F84C-41F2-BA55-FABCBB56FF44}" destId="{B4CDBF64-B3AF-4269-972A-160237099FB7}" srcOrd="0" destOrd="0" presId="urn:microsoft.com/office/officeart/2005/8/layout/venn1"/>
    <dgm:cxn modelId="{EA3B0F35-4AB4-4B01-841F-452CDA84DD69}" type="presOf" srcId="{54074622-C598-4C89-B8F1-9B349D874275}" destId="{E09833C0-DD24-47AB-AACF-56F066ECF71D}" srcOrd="0" destOrd="0" presId="urn:microsoft.com/office/officeart/2005/8/layout/venn1"/>
    <dgm:cxn modelId="{02398B5D-E10F-419F-9183-DA47C3F84A5C}" srcId="{E2203A56-C9FA-4ED4-A4A9-78A8E80E099C}" destId="{4146825C-F84C-41F2-BA55-FABCBB56FF44}" srcOrd="1" destOrd="0" parTransId="{7B6E1B15-ED68-42CA-BB6D-F70B3B01F0D6}" sibTransId="{29970840-43F2-4D36-8898-05C5533BF6F1}"/>
    <dgm:cxn modelId="{ED5C8242-CB36-4704-95DC-16EC4D73D804}" type="presOf" srcId="{E2203A56-C9FA-4ED4-A4A9-78A8E80E099C}" destId="{E295DE9E-912A-4AD3-BD0E-D8374C7CE42D}" srcOrd="0" destOrd="0" presId="urn:microsoft.com/office/officeart/2005/8/layout/venn1"/>
    <dgm:cxn modelId="{4E42AB51-EB12-4FE6-B5D5-2F303FA64834}" srcId="{E2203A56-C9FA-4ED4-A4A9-78A8E80E099C}" destId="{54074622-C598-4C89-B8F1-9B349D874275}" srcOrd="0" destOrd="0" parTransId="{612BAEE9-1E00-489A-BE81-D4DE154D5395}" sibTransId="{7BF9AECF-4DB9-49A4-A7BB-646F138F6530}"/>
    <dgm:cxn modelId="{8988B38D-E22D-4F48-AFE7-8C55BB0DA09E}" type="presOf" srcId="{D75782F7-9108-42A3-8F1B-77E0A21CB7BC}" destId="{CEA31F0F-0BED-4CA3-BBF6-0DF1A7044813}" srcOrd="0" destOrd="0" presId="urn:microsoft.com/office/officeart/2005/8/layout/venn1"/>
    <dgm:cxn modelId="{B622A0A9-AB34-4A49-BE09-0D9F182C8854}" srcId="{E2203A56-C9FA-4ED4-A4A9-78A8E80E099C}" destId="{D75782F7-9108-42A3-8F1B-77E0A21CB7BC}" srcOrd="2" destOrd="0" parTransId="{8176CC56-4F39-4B90-957C-0E7453EBBCEA}" sibTransId="{408A08E8-36C2-4651-B26E-8B87BE443285}"/>
    <dgm:cxn modelId="{A300C4BA-8541-443F-A6C4-E9082AC70700}" type="presOf" srcId="{4146825C-F84C-41F2-BA55-FABCBB56FF44}" destId="{2F7321CB-D0F3-4C87-9599-A64C145D74D6}" srcOrd="1" destOrd="0" presId="urn:microsoft.com/office/officeart/2005/8/layout/venn1"/>
    <dgm:cxn modelId="{EF598AD3-DD0C-4530-A37A-BF5430DE0724}" type="presOf" srcId="{54074622-C598-4C89-B8F1-9B349D874275}" destId="{4406FB6E-B8A0-4F56-9B3F-8CE38151E99F}" srcOrd="1" destOrd="0" presId="urn:microsoft.com/office/officeart/2005/8/layout/venn1"/>
    <dgm:cxn modelId="{9BE9B2A8-1654-40B9-963B-453BAF0826EB}" type="presParOf" srcId="{E295DE9E-912A-4AD3-BD0E-D8374C7CE42D}" destId="{E09833C0-DD24-47AB-AACF-56F066ECF71D}" srcOrd="0" destOrd="0" presId="urn:microsoft.com/office/officeart/2005/8/layout/venn1"/>
    <dgm:cxn modelId="{D09720D0-88D0-4792-9E13-A6D726EBFB06}" type="presParOf" srcId="{E295DE9E-912A-4AD3-BD0E-D8374C7CE42D}" destId="{4406FB6E-B8A0-4F56-9B3F-8CE38151E99F}" srcOrd="1" destOrd="0" presId="urn:microsoft.com/office/officeart/2005/8/layout/venn1"/>
    <dgm:cxn modelId="{1A8EFAD3-5618-4F85-A277-87BC7EBB49ED}" type="presParOf" srcId="{E295DE9E-912A-4AD3-BD0E-D8374C7CE42D}" destId="{B4CDBF64-B3AF-4269-972A-160237099FB7}" srcOrd="2" destOrd="0" presId="urn:microsoft.com/office/officeart/2005/8/layout/venn1"/>
    <dgm:cxn modelId="{75F780BE-0643-4FB0-81D7-BCFFD5C19DA4}" type="presParOf" srcId="{E295DE9E-912A-4AD3-BD0E-D8374C7CE42D}" destId="{2F7321CB-D0F3-4C87-9599-A64C145D74D6}" srcOrd="3" destOrd="0" presId="urn:microsoft.com/office/officeart/2005/8/layout/venn1"/>
    <dgm:cxn modelId="{93CE25FE-91F6-4D3B-A3A6-61EDFDBB1FBA}" type="presParOf" srcId="{E295DE9E-912A-4AD3-BD0E-D8374C7CE42D}" destId="{CEA31F0F-0BED-4CA3-BBF6-0DF1A7044813}" srcOrd="4" destOrd="0" presId="urn:microsoft.com/office/officeart/2005/8/layout/venn1"/>
    <dgm:cxn modelId="{D4D42F5F-658F-413E-8890-07BE170698F4}" type="presParOf" srcId="{E295DE9E-912A-4AD3-BD0E-D8374C7CE42D}" destId="{7B0D58D2-7B9C-46EE-AAE0-C277362E1BF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203A56-C9FA-4ED4-A4A9-78A8E80E099C}"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54074622-C598-4C89-B8F1-9B349D874275}">
      <dgm:prSet/>
      <dgm:spPr/>
      <dgm:t>
        <a:bodyPr/>
        <a:lstStyle/>
        <a:p>
          <a:pPr rtl="0"/>
          <a:r>
            <a:rPr lang="en-US" b="1" dirty="0"/>
            <a:t>Biological Agent</a:t>
          </a:r>
        </a:p>
      </dgm:t>
    </dgm:pt>
    <dgm:pt modelId="{7BF9AECF-4DB9-49A4-A7BB-646F138F6530}" type="sibTrans" cxnId="{4E42AB51-EB12-4FE6-B5D5-2F303FA64834}">
      <dgm:prSet/>
      <dgm:spPr/>
      <dgm:t>
        <a:bodyPr/>
        <a:lstStyle/>
        <a:p>
          <a:endParaRPr lang="en-US"/>
        </a:p>
      </dgm:t>
    </dgm:pt>
    <dgm:pt modelId="{612BAEE9-1E00-489A-BE81-D4DE154D5395}" type="parTrans" cxnId="{4E42AB51-EB12-4FE6-B5D5-2F303FA64834}">
      <dgm:prSet/>
      <dgm:spPr/>
      <dgm:t>
        <a:bodyPr/>
        <a:lstStyle/>
        <a:p>
          <a:endParaRPr lang="en-US"/>
        </a:p>
      </dgm:t>
    </dgm:pt>
    <dgm:pt modelId="{D75782F7-9108-42A3-8F1B-77E0A21CB7BC}">
      <dgm:prSet/>
      <dgm:spPr/>
      <dgm:t>
        <a:bodyPr/>
        <a:lstStyle/>
        <a:p>
          <a:pPr rtl="0"/>
          <a:r>
            <a:rPr lang="en-US" dirty="0"/>
            <a:t>Laboratory Environment</a:t>
          </a:r>
        </a:p>
      </dgm:t>
    </dgm:pt>
    <dgm:pt modelId="{408A08E8-36C2-4651-B26E-8B87BE443285}" type="sibTrans" cxnId="{B622A0A9-AB34-4A49-BE09-0D9F182C8854}">
      <dgm:prSet/>
      <dgm:spPr/>
      <dgm:t>
        <a:bodyPr/>
        <a:lstStyle/>
        <a:p>
          <a:endParaRPr lang="en-US"/>
        </a:p>
      </dgm:t>
    </dgm:pt>
    <dgm:pt modelId="{8176CC56-4F39-4B90-957C-0E7453EBBCEA}" type="parTrans" cxnId="{B622A0A9-AB34-4A49-BE09-0D9F182C8854}">
      <dgm:prSet/>
      <dgm:spPr/>
      <dgm:t>
        <a:bodyPr/>
        <a:lstStyle/>
        <a:p>
          <a:endParaRPr lang="en-US"/>
        </a:p>
      </dgm:t>
    </dgm:pt>
    <dgm:pt modelId="{4146825C-F84C-41F2-BA55-FABCBB56FF44}">
      <dgm:prSet/>
      <dgm:spPr/>
      <dgm:t>
        <a:bodyPr/>
        <a:lstStyle/>
        <a:p>
          <a:pPr rtl="0"/>
          <a:r>
            <a:rPr lang="en-US" dirty="0"/>
            <a:t>People (Host)</a:t>
          </a:r>
        </a:p>
      </dgm:t>
    </dgm:pt>
    <dgm:pt modelId="{29970840-43F2-4D36-8898-05C5533BF6F1}" type="sibTrans" cxnId="{02398B5D-E10F-419F-9183-DA47C3F84A5C}">
      <dgm:prSet/>
      <dgm:spPr/>
      <dgm:t>
        <a:bodyPr/>
        <a:lstStyle/>
        <a:p>
          <a:endParaRPr lang="en-US"/>
        </a:p>
      </dgm:t>
    </dgm:pt>
    <dgm:pt modelId="{7B6E1B15-ED68-42CA-BB6D-F70B3B01F0D6}" type="parTrans" cxnId="{02398B5D-E10F-419F-9183-DA47C3F84A5C}">
      <dgm:prSet/>
      <dgm:spPr/>
      <dgm:t>
        <a:bodyPr/>
        <a:lstStyle/>
        <a:p>
          <a:endParaRPr lang="en-US"/>
        </a:p>
      </dgm:t>
    </dgm:pt>
    <dgm:pt modelId="{E295DE9E-912A-4AD3-BD0E-D8374C7CE42D}" type="pres">
      <dgm:prSet presAssocID="{E2203A56-C9FA-4ED4-A4A9-78A8E80E099C}" presName="compositeShape" presStyleCnt="0">
        <dgm:presLayoutVars>
          <dgm:chMax val="7"/>
          <dgm:dir/>
          <dgm:resizeHandles val="exact"/>
        </dgm:presLayoutVars>
      </dgm:prSet>
      <dgm:spPr/>
    </dgm:pt>
    <dgm:pt modelId="{E09833C0-DD24-47AB-AACF-56F066ECF71D}" type="pres">
      <dgm:prSet presAssocID="{54074622-C598-4C89-B8F1-9B349D874275}" presName="circ1" presStyleLbl="vennNode1" presStyleIdx="0" presStyleCnt="3"/>
      <dgm:spPr/>
    </dgm:pt>
    <dgm:pt modelId="{4406FB6E-B8A0-4F56-9B3F-8CE38151E99F}" type="pres">
      <dgm:prSet presAssocID="{54074622-C598-4C89-B8F1-9B349D874275}" presName="circ1Tx" presStyleLbl="revTx" presStyleIdx="0" presStyleCnt="0">
        <dgm:presLayoutVars>
          <dgm:chMax val="0"/>
          <dgm:chPref val="0"/>
          <dgm:bulletEnabled val="1"/>
        </dgm:presLayoutVars>
      </dgm:prSet>
      <dgm:spPr/>
    </dgm:pt>
    <dgm:pt modelId="{B4CDBF64-B3AF-4269-972A-160237099FB7}" type="pres">
      <dgm:prSet presAssocID="{4146825C-F84C-41F2-BA55-FABCBB56FF44}" presName="circ2" presStyleLbl="vennNode1" presStyleIdx="1" presStyleCnt="3"/>
      <dgm:spPr/>
    </dgm:pt>
    <dgm:pt modelId="{2F7321CB-D0F3-4C87-9599-A64C145D74D6}" type="pres">
      <dgm:prSet presAssocID="{4146825C-F84C-41F2-BA55-FABCBB56FF44}" presName="circ2Tx" presStyleLbl="revTx" presStyleIdx="0" presStyleCnt="0">
        <dgm:presLayoutVars>
          <dgm:chMax val="0"/>
          <dgm:chPref val="0"/>
          <dgm:bulletEnabled val="1"/>
        </dgm:presLayoutVars>
      </dgm:prSet>
      <dgm:spPr/>
    </dgm:pt>
    <dgm:pt modelId="{CEA31F0F-0BED-4CA3-BBF6-0DF1A7044813}" type="pres">
      <dgm:prSet presAssocID="{D75782F7-9108-42A3-8F1B-77E0A21CB7BC}" presName="circ3" presStyleLbl="vennNode1" presStyleIdx="2" presStyleCnt="3"/>
      <dgm:spPr/>
    </dgm:pt>
    <dgm:pt modelId="{7B0D58D2-7B9C-46EE-AAE0-C277362E1BF5}" type="pres">
      <dgm:prSet presAssocID="{D75782F7-9108-42A3-8F1B-77E0A21CB7BC}" presName="circ3Tx" presStyleLbl="revTx" presStyleIdx="0" presStyleCnt="0">
        <dgm:presLayoutVars>
          <dgm:chMax val="0"/>
          <dgm:chPref val="0"/>
          <dgm:bulletEnabled val="1"/>
        </dgm:presLayoutVars>
      </dgm:prSet>
      <dgm:spPr/>
    </dgm:pt>
  </dgm:ptLst>
  <dgm:cxnLst>
    <dgm:cxn modelId="{4E282114-8C4E-431B-8E1B-25974D3409B3}" type="presOf" srcId="{54074622-C598-4C89-B8F1-9B349D874275}" destId="{E09833C0-DD24-47AB-AACF-56F066ECF71D}" srcOrd="0" destOrd="0" presId="urn:microsoft.com/office/officeart/2005/8/layout/venn1"/>
    <dgm:cxn modelId="{7843D126-F08B-4DD3-AEB4-F568D152FF0E}" type="presOf" srcId="{4146825C-F84C-41F2-BA55-FABCBB56FF44}" destId="{B4CDBF64-B3AF-4269-972A-160237099FB7}" srcOrd="0" destOrd="0" presId="urn:microsoft.com/office/officeart/2005/8/layout/venn1"/>
    <dgm:cxn modelId="{475E6535-7250-490B-AE19-549A66DD6784}" type="presOf" srcId="{4146825C-F84C-41F2-BA55-FABCBB56FF44}" destId="{2F7321CB-D0F3-4C87-9599-A64C145D74D6}" srcOrd="1" destOrd="0" presId="urn:microsoft.com/office/officeart/2005/8/layout/venn1"/>
    <dgm:cxn modelId="{E7D70F5C-08EC-41C8-B76E-8B7A63D8CCE9}" type="presOf" srcId="{D75782F7-9108-42A3-8F1B-77E0A21CB7BC}" destId="{CEA31F0F-0BED-4CA3-BBF6-0DF1A7044813}" srcOrd="0" destOrd="0" presId="urn:microsoft.com/office/officeart/2005/8/layout/venn1"/>
    <dgm:cxn modelId="{02398B5D-E10F-419F-9183-DA47C3F84A5C}" srcId="{E2203A56-C9FA-4ED4-A4A9-78A8E80E099C}" destId="{4146825C-F84C-41F2-BA55-FABCBB56FF44}" srcOrd="1" destOrd="0" parTransId="{7B6E1B15-ED68-42CA-BB6D-F70B3B01F0D6}" sibTransId="{29970840-43F2-4D36-8898-05C5533BF6F1}"/>
    <dgm:cxn modelId="{4E42AB51-EB12-4FE6-B5D5-2F303FA64834}" srcId="{E2203A56-C9FA-4ED4-A4A9-78A8E80E099C}" destId="{54074622-C598-4C89-B8F1-9B349D874275}" srcOrd="0" destOrd="0" parTransId="{612BAEE9-1E00-489A-BE81-D4DE154D5395}" sibTransId="{7BF9AECF-4DB9-49A4-A7BB-646F138F6530}"/>
    <dgm:cxn modelId="{1118C452-1293-4F68-93B6-F9CF3B7E0E5B}" type="presOf" srcId="{D75782F7-9108-42A3-8F1B-77E0A21CB7BC}" destId="{7B0D58D2-7B9C-46EE-AAE0-C277362E1BF5}" srcOrd="1" destOrd="0" presId="urn:microsoft.com/office/officeart/2005/8/layout/venn1"/>
    <dgm:cxn modelId="{4742DEA3-54C0-492A-882F-C5C2F8F29BC6}" type="presOf" srcId="{54074622-C598-4C89-B8F1-9B349D874275}" destId="{4406FB6E-B8A0-4F56-9B3F-8CE38151E99F}" srcOrd="1" destOrd="0" presId="urn:microsoft.com/office/officeart/2005/8/layout/venn1"/>
    <dgm:cxn modelId="{B622A0A9-AB34-4A49-BE09-0D9F182C8854}" srcId="{E2203A56-C9FA-4ED4-A4A9-78A8E80E099C}" destId="{D75782F7-9108-42A3-8F1B-77E0A21CB7BC}" srcOrd="2" destOrd="0" parTransId="{8176CC56-4F39-4B90-957C-0E7453EBBCEA}" sibTransId="{408A08E8-36C2-4651-B26E-8B87BE443285}"/>
    <dgm:cxn modelId="{CA4DBBC7-C016-47BD-A87B-DADD2B2C02A3}" type="presOf" srcId="{E2203A56-C9FA-4ED4-A4A9-78A8E80E099C}" destId="{E295DE9E-912A-4AD3-BD0E-D8374C7CE42D}" srcOrd="0" destOrd="0" presId="urn:microsoft.com/office/officeart/2005/8/layout/venn1"/>
    <dgm:cxn modelId="{B655AD16-6DFE-494B-AD06-B754CBAFB572}" type="presParOf" srcId="{E295DE9E-912A-4AD3-BD0E-D8374C7CE42D}" destId="{E09833C0-DD24-47AB-AACF-56F066ECF71D}" srcOrd="0" destOrd="0" presId="urn:microsoft.com/office/officeart/2005/8/layout/venn1"/>
    <dgm:cxn modelId="{374DB29E-842C-4453-9B31-ACB4373D747C}" type="presParOf" srcId="{E295DE9E-912A-4AD3-BD0E-D8374C7CE42D}" destId="{4406FB6E-B8A0-4F56-9B3F-8CE38151E99F}" srcOrd="1" destOrd="0" presId="urn:microsoft.com/office/officeart/2005/8/layout/venn1"/>
    <dgm:cxn modelId="{158817E6-F994-4981-8BB4-361ECCAED94E}" type="presParOf" srcId="{E295DE9E-912A-4AD3-BD0E-D8374C7CE42D}" destId="{B4CDBF64-B3AF-4269-972A-160237099FB7}" srcOrd="2" destOrd="0" presId="urn:microsoft.com/office/officeart/2005/8/layout/venn1"/>
    <dgm:cxn modelId="{1912ED62-DE7A-4BE5-9E69-32177805DB42}" type="presParOf" srcId="{E295DE9E-912A-4AD3-BD0E-D8374C7CE42D}" destId="{2F7321CB-D0F3-4C87-9599-A64C145D74D6}" srcOrd="3" destOrd="0" presId="urn:microsoft.com/office/officeart/2005/8/layout/venn1"/>
    <dgm:cxn modelId="{57A75E63-4330-4A63-92CC-858F37186CC8}" type="presParOf" srcId="{E295DE9E-912A-4AD3-BD0E-D8374C7CE42D}" destId="{CEA31F0F-0BED-4CA3-BBF6-0DF1A7044813}" srcOrd="4" destOrd="0" presId="urn:microsoft.com/office/officeart/2005/8/layout/venn1"/>
    <dgm:cxn modelId="{CC4F4A23-F665-4153-84C0-1C95E9DF2B7B}" type="presParOf" srcId="{E295DE9E-912A-4AD3-BD0E-D8374C7CE42D}" destId="{7B0D58D2-7B9C-46EE-AAE0-C277362E1BF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203A56-C9FA-4ED4-A4A9-78A8E80E099C}"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4146825C-F84C-41F2-BA55-FABCBB56FF44}">
      <dgm:prSet/>
      <dgm:spPr/>
      <dgm:t>
        <a:bodyPr/>
        <a:lstStyle/>
        <a:p>
          <a:pPr rtl="0"/>
          <a:r>
            <a:rPr lang="en-US" b="1" dirty="0"/>
            <a:t>People (Host</a:t>
          </a:r>
          <a:r>
            <a:rPr lang="en-US" dirty="0"/>
            <a:t>)</a:t>
          </a:r>
        </a:p>
      </dgm:t>
    </dgm:pt>
    <dgm:pt modelId="{7B6E1B15-ED68-42CA-BB6D-F70B3B01F0D6}" type="parTrans" cxnId="{02398B5D-E10F-419F-9183-DA47C3F84A5C}">
      <dgm:prSet/>
      <dgm:spPr/>
      <dgm:t>
        <a:bodyPr/>
        <a:lstStyle/>
        <a:p>
          <a:endParaRPr lang="en-US"/>
        </a:p>
      </dgm:t>
    </dgm:pt>
    <dgm:pt modelId="{29970840-43F2-4D36-8898-05C5533BF6F1}" type="sibTrans" cxnId="{02398B5D-E10F-419F-9183-DA47C3F84A5C}">
      <dgm:prSet/>
      <dgm:spPr/>
      <dgm:t>
        <a:bodyPr/>
        <a:lstStyle/>
        <a:p>
          <a:endParaRPr lang="en-US"/>
        </a:p>
      </dgm:t>
    </dgm:pt>
    <dgm:pt modelId="{D75782F7-9108-42A3-8F1B-77E0A21CB7BC}">
      <dgm:prSet/>
      <dgm:spPr/>
      <dgm:t>
        <a:bodyPr/>
        <a:lstStyle/>
        <a:p>
          <a:pPr rtl="0"/>
          <a:r>
            <a:rPr lang="en-US" dirty="0"/>
            <a:t>Laboratory Environment</a:t>
          </a:r>
        </a:p>
      </dgm:t>
    </dgm:pt>
    <dgm:pt modelId="{8176CC56-4F39-4B90-957C-0E7453EBBCEA}" type="parTrans" cxnId="{B622A0A9-AB34-4A49-BE09-0D9F182C8854}">
      <dgm:prSet/>
      <dgm:spPr/>
      <dgm:t>
        <a:bodyPr/>
        <a:lstStyle/>
        <a:p>
          <a:endParaRPr lang="en-US"/>
        </a:p>
      </dgm:t>
    </dgm:pt>
    <dgm:pt modelId="{408A08E8-36C2-4651-B26E-8B87BE443285}" type="sibTrans" cxnId="{B622A0A9-AB34-4A49-BE09-0D9F182C8854}">
      <dgm:prSet/>
      <dgm:spPr/>
      <dgm:t>
        <a:bodyPr/>
        <a:lstStyle/>
        <a:p>
          <a:endParaRPr lang="en-US"/>
        </a:p>
      </dgm:t>
    </dgm:pt>
    <dgm:pt modelId="{54074622-C598-4C89-B8F1-9B349D874275}">
      <dgm:prSet/>
      <dgm:spPr/>
      <dgm:t>
        <a:bodyPr/>
        <a:lstStyle/>
        <a:p>
          <a:pPr rtl="0"/>
          <a:r>
            <a:rPr lang="en-US" dirty="0"/>
            <a:t>Biological Agent</a:t>
          </a:r>
        </a:p>
      </dgm:t>
    </dgm:pt>
    <dgm:pt modelId="{7BF9AECF-4DB9-49A4-A7BB-646F138F6530}" type="sibTrans" cxnId="{4E42AB51-EB12-4FE6-B5D5-2F303FA64834}">
      <dgm:prSet/>
      <dgm:spPr/>
      <dgm:t>
        <a:bodyPr/>
        <a:lstStyle/>
        <a:p>
          <a:endParaRPr lang="en-US"/>
        </a:p>
      </dgm:t>
    </dgm:pt>
    <dgm:pt modelId="{612BAEE9-1E00-489A-BE81-D4DE154D5395}" type="parTrans" cxnId="{4E42AB51-EB12-4FE6-B5D5-2F303FA64834}">
      <dgm:prSet/>
      <dgm:spPr/>
      <dgm:t>
        <a:bodyPr/>
        <a:lstStyle/>
        <a:p>
          <a:endParaRPr lang="en-US"/>
        </a:p>
      </dgm:t>
    </dgm:pt>
    <dgm:pt modelId="{E295DE9E-912A-4AD3-BD0E-D8374C7CE42D}" type="pres">
      <dgm:prSet presAssocID="{E2203A56-C9FA-4ED4-A4A9-78A8E80E099C}" presName="compositeShape" presStyleCnt="0">
        <dgm:presLayoutVars>
          <dgm:chMax val="7"/>
          <dgm:dir/>
          <dgm:resizeHandles val="exact"/>
        </dgm:presLayoutVars>
      </dgm:prSet>
      <dgm:spPr/>
    </dgm:pt>
    <dgm:pt modelId="{E09833C0-DD24-47AB-AACF-56F066ECF71D}" type="pres">
      <dgm:prSet presAssocID="{54074622-C598-4C89-B8F1-9B349D874275}" presName="circ1" presStyleLbl="vennNode1" presStyleIdx="0" presStyleCnt="3"/>
      <dgm:spPr/>
    </dgm:pt>
    <dgm:pt modelId="{4406FB6E-B8A0-4F56-9B3F-8CE38151E99F}" type="pres">
      <dgm:prSet presAssocID="{54074622-C598-4C89-B8F1-9B349D874275}" presName="circ1Tx" presStyleLbl="revTx" presStyleIdx="0" presStyleCnt="0">
        <dgm:presLayoutVars>
          <dgm:chMax val="0"/>
          <dgm:chPref val="0"/>
          <dgm:bulletEnabled val="1"/>
        </dgm:presLayoutVars>
      </dgm:prSet>
      <dgm:spPr/>
    </dgm:pt>
    <dgm:pt modelId="{B4CDBF64-B3AF-4269-972A-160237099FB7}" type="pres">
      <dgm:prSet presAssocID="{4146825C-F84C-41F2-BA55-FABCBB56FF44}" presName="circ2" presStyleLbl="vennNode1" presStyleIdx="1" presStyleCnt="3"/>
      <dgm:spPr/>
    </dgm:pt>
    <dgm:pt modelId="{2F7321CB-D0F3-4C87-9599-A64C145D74D6}" type="pres">
      <dgm:prSet presAssocID="{4146825C-F84C-41F2-BA55-FABCBB56FF44}" presName="circ2Tx" presStyleLbl="revTx" presStyleIdx="0" presStyleCnt="0">
        <dgm:presLayoutVars>
          <dgm:chMax val="0"/>
          <dgm:chPref val="0"/>
          <dgm:bulletEnabled val="1"/>
        </dgm:presLayoutVars>
      </dgm:prSet>
      <dgm:spPr/>
    </dgm:pt>
    <dgm:pt modelId="{CEA31F0F-0BED-4CA3-BBF6-0DF1A7044813}" type="pres">
      <dgm:prSet presAssocID="{D75782F7-9108-42A3-8F1B-77E0A21CB7BC}" presName="circ3" presStyleLbl="vennNode1" presStyleIdx="2" presStyleCnt="3"/>
      <dgm:spPr/>
    </dgm:pt>
    <dgm:pt modelId="{7B0D58D2-7B9C-46EE-AAE0-C277362E1BF5}" type="pres">
      <dgm:prSet presAssocID="{D75782F7-9108-42A3-8F1B-77E0A21CB7BC}" presName="circ3Tx" presStyleLbl="revTx" presStyleIdx="0" presStyleCnt="0">
        <dgm:presLayoutVars>
          <dgm:chMax val="0"/>
          <dgm:chPref val="0"/>
          <dgm:bulletEnabled val="1"/>
        </dgm:presLayoutVars>
      </dgm:prSet>
      <dgm:spPr/>
    </dgm:pt>
  </dgm:ptLst>
  <dgm:cxnLst>
    <dgm:cxn modelId="{5E129A36-FDD6-4369-A1C8-9AF15547D30D}" type="presOf" srcId="{4146825C-F84C-41F2-BA55-FABCBB56FF44}" destId="{B4CDBF64-B3AF-4269-972A-160237099FB7}" srcOrd="0" destOrd="0" presId="urn:microsoft.com/office/officeart/2005/8/layout/venn1"/>
    <dgm:cxn modelId="{3ED79C38-3A45-4D90-853D-6D942A7DC376}" type="presOf" srcId="{54074622-C598-4C89-B8F1-9B349D874275}" destId="{4406FB6E-B8A0-4F56-9B3F-8CE38151E99F}" srcOrd="1" destOrd="0" presId="urn:microsoft.com/office/officeart/2005/8/layout/venn1"/>
    <dgm:cxn modelId="{124F975C-B7E2-47FD-98C1-F1CDCFC8E5D4}" type="presOf" srcId="{4146825C-F84C-41F2-BA55-FABCBB56FF44}" destId="{2F7321CB-D0F3-4C87-9599-A64C145D74D6}" srcOrd="1" destOrd="0" presId="urn:microsoft.com/office/officeart/2005/8/layout/venn1"/>
    <dgm:cxn modelId="{02398B5D-E10F-419F-9183-DA47C3F84A5C}" srcId="{E2203A56-C9FA-4ED4-A4A9-78A8E80E099C}" destId="{4146825C-F84C-41F2-BA55-FABCBB56FF44}" srcOrd="1" destOrd="0" parTransId="{7B6E1B15-ED68-42CA-BB6D-F70B3B01F0D6}" sibTransId="{29970840-43F2-4D36-8898-05C5533BF6F1}"/>
    <dgm:cxn modelId="{4E42AB51-EB12-4FE6-B5D5-2F303FA64834}" srcId="{E2203A56-C9FA-4ED4-A4A9-78A8E80E099C}" destId="{54074622-C598-4C89-B8F1-9B349D874275}" srcOrd="0" destOrd="0" parTransId="{612BAEE9-1E00-489A-BE81-D4DE154D5395}" sibTransId="{7BF9AECF-4DB9-49A4-A7BB-646F138F6530}"/>
    <dgm:cxn modelId="{8E904285-9EA6-4631-8B0E-30B57B3ACF1F}" type="presOf" srcId="{D75782F7-9108-42A3-8F1B-77E0A21CB7BC}" destId="{CEA31F0F-0BED-4CA3-BBF6-0DF1A7044813}" srcOrd="0" destOrd="0" presId="urn:microsoft.com/office/officeart/2005/8/layout/venn1"/>
    <dgm:cxn modelId="{DAACBF89-084E-4F06-82E3-F2B49C064A93}" type="presOf" srcId="{D75782F7-9108-42A3-8F1B-77E0A21CB7BC}" destId="{7B0D58D2-7B9C-46EE-AAE0-C277362E1BF5}" srcOrd="1" destOrd="0" presId="urn:microsoft.com/office/officeart/2005/8/layout/venn1"/>
    <dgm:cxn modelId="{B622A0A9-AB34-4A49-BE09-0D9F182C8854}" srcId="{E2203A56-C9FA-4ED4-A4A9-78A8E80E099C}" destId="{D75782F7-9108-42A3-8F1B-77E0A21CB7BC}" srcOrd="2" destOrd="0" parTransId="{8176CC56-4F39-4B90-957C-0E7453EBBCEA}" sibTransId="{408A08E8-36C2-4651-B26E-8B87BE443285}"/>
    <dgm:cxn modelId="{637D12B8-BD63-4C25-9E32-B4B1F055A8E4}" type="presOf" srcId="{E2203A56-C9FA-4ED4-A4A9-78A8E80E099C}" destId="{E295DE9E-912A-4AD3-BD0E-D8374C7CE42D}" srcOrd="0" destOrd="0" presId="urn:microsoft.com/office/officeart/2005/8/layout/venn1"/>
    <dgm:cxn modelId="{A345E1BA-4332-4F6F-89E2-AE273331EB12}" type="presOf" srcId="{54074622-C598-4C89-B8F1-9B349D874275}" destId="{E09833C0-DD24-47AB-AACF-56F066ECF71D}" srcOrd="0" destOrd="0" presId="urn:microsoft.com/office/officeart/2005/8/layout/venn1"/>
    <dgm:cxn modelId="{531246D5-DEFB-4CCF-8806-064DAE19DD27}" type="presParOf" srcId="{E295DE9E-912A-4AD3-BD0E-D8374C7CE42D}" destId="{E09833C0-DD24-47AB-AACF-56F066ECF71D}" srcOrd="0" destOrd="0" presId="urn:microsoft.com/office/officeart/2005/8/layout/venn1"/>
    <dgm:cxn modelId="{7323DD25-5C32-4403-8E89-784D340DA1AD}" type="presParOf" srcId="{E295DE9E-912A-4AD3-BD0E-D8374C7CE42D}" destId="{4406FB6E-B8A0-4F56-9B3F-8CE38151E99F}" srcOrd="1" destOrd="0" presId="urn:microsoft.com/office/officeart/2005/8/layout/venn1"/>
    <dgm:cxn modelId="{ABD7949D-862E-4F6D-834E-E1CC35BF56D5}" type="presParOf" srcId="{E295DE9E-912A-4AD3-BD0E-D8374C7CE42D}" destId="{B4CDBF64-B3AF-4269-972A-160237099FB7}" srcOrd="2" destOrd="0" presId="urn:microsoft.com/office/officeart/2005/8/layout/venn1"/>
    <dgm:cxn modelId="{10AF4D7E-55B8-46C6-85F4-F3E4A14D0B8C}" type="presParOf" srcId="{E295DE9E-912A-4AD3-BD0E-D8374C7CE42D}" destId="{2F7321CB-D0F3-4C87-9599-A64C145D74D6}" srcOrd="3" destOrd="0" presId="urn:microsoft.com/office/officeart/2005/8/layout/venn1"/>
    <dgm:cxn modelId="{DFB71129-AD48-44A9-9948-277555B6691F}" type="presParOf" srcId="{E295DE9E-912A-4AD3-BD0E-D8374C7CE42D}" destId="{CEA31F0F-0BED-4CA3-BBF6-0DF1A7044813}" srcOrd="4" destOrd="0" presId="urn:microsoft.com/office/officeart/2005/8/layout/venn1"/>
    <dgm:cxn modelId="{F0BC926F-8976-40EA-BED3-087842184551}" type="presParOf" srcId="{E295DE9E-912A-4AD3-BD0E-D8374C7CE42D}" destId="{7B0D58D2-7B9C-46EE-AAE0-C277362E1BF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203A56-C9FA-4ED4-A4A9-78A8E80E099C}"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4146825C-F84C-41F2-BA55-FABCBB56FF44}">
      <dgm:prSet/>
      <dgm:spPr/>
      <dgm:t>
        <a:bodyPr/>
        <a:lstStyle/>
        <a:p>
          <a:pPr rtl="0"/>
          <a:r>
            <a:rPr lang="en-US" dirty="0"/>
            <a:t>People (Host)</a:t>
          </a:r>
        </a:p>
      </dgm:t>
    </dgm:pt>
    <dgm:pt modelId="{7B6E1B15-ED68-42CA-BB6D-F70B3B01F0D6}" type="parTrans" cxnId="{02398B5D-E10F-419F-9183-DA47C3F84A5C}">
      <dgm:prSet/>
      <dgm:spPr/>
      <dgm:t>
        <a:bodyPr/>
        <a:lstStyle/>
        <a:p>
          <a:endParaRPr lang="en-US"/>
        </a:p>
      </dgm:t>
    </dgm:pt>
    <dgm:pt modelId="{29970840-43F2-4D36-8898-05C5533BF6F1}" type="sibTrans" cxnId="{02398B5D-E10F-419F-9183-DA47C3F84A5C}">
      <dgm:prSet/>
      <dgm:spPr/>
      <dgm:t>
        <a:bodyPr/>
        <a:lstStyle/>
        <a:p>
          <a:endParaRPr lang="en-US"/>
        </a:p>
      </dgm:t>
    </dgm:pt>
    <dgm:pt modelId="{D75782F7-9108-42A3-8F1B-77E0A21CB7BC}">
      <dgm:prSet/>
      <dgm:spPr/>
      <dgm:t>
        <a:bodyPr/>
        <a:lstStyle/>
        <a:p>
          <a:pPr rtl="0"/>
          <a:r>
            <a:rPr lang="en-US" b="1" dirty="0"/>
            <a:t>Laboratory Environment</a:t>
          </a:r>
        </a:p>
      </dgm:t>
    </dgm:pt>
    <dgm:pt modelId="{8176CC56-4F39-4B90-957C-0E7453EBBCEA}" type="parTrans" cxnId="{B622A0A9-AB34-4A49-BE09-0D9F182C8854}">
      <dgm:prSet/>
      <dgm:spPr/>
      <dgm:t>
        <a:bodyPr/>
        <a:lstStyle/>
        <a:p>
          <a:endParaRPr lang="en-US"/>
        </a:p>
      </dgm:t>
    </dgm:pt>
    <dgm:pt modelId="{408A08E8-36C2-4651-B26E-8B87BE443285}" type="sibTrans" cxnId="{B622A0A9-AB34-4A49-BE09-0D9F182C8854}">
      <dgm:prSet/>
      <dgm:spPr/>
      <dgm:t>
        <a:bodyPr/>
        <a:lstStyle/>
        <a:p>
          <a:endParaRPr lang="en-US"/>
        </a:p>
      </dgm:t>
    </dgm:pt>
    <dgm:pt modelId="{54074622-C598-4C89-B8F1-9B349D874275}">
      <dgm:prSet/>
      <dgm:spPr/>
      <dgm:t>
        <a:bodyPr/>
        <a:lstStyle/>
        <a:p>
          <a:pPr rtl="0"/>
          <a:r>
            <a:rPr lang="en-US" dirty="0"/>
            <a:t>Biological Agent</a:t>
          </a:r>
        </a:p>
      </dgm:t>
    </dgm:pt>
    <dgm:pt modelId="{7BF9AECF-4DB9-49A4-A7BB-646F138F6530}" type="sibTrans" cxnId="{4E42AB51-EB12-4FE6-B5D5-2F303FA64834}">
      <dgm:prSet/>
      <dgm:spPr/>
      <dgm:t>
        <a:bodyPr/>
        <a:lstStyle/>
        <a:p>
          <a:endParaRPr lang="en-US"/>
        </a:p>
      </dgm:t>
    </dgm:pt>
    <dgm:pt modelId="{612BAEE9-1E00-489A-BE81-D4DE154D5395}" type="parTrans" cxnId="{4E42AB51-EB12-4FE6-B5D5-2F303FA64834}">
      <dgm:prSet/>
      <dgm:spPr/>
      <dgm:t>
        <a:bodyPr/>
        <a:lstStyle/>
        <a:p>
          <a:endParaRPr lang="en-US"/>
        </a:p>
      </dgm:t>
    </dgm:pt>
    <dgm:pt modelId="{E295DE9E-912A-4AD3-BD0E-D8374C7CE42D}" type="pres">
      <dgm:prSet presAssocID="{E2203A56-C9FA-4ED4-A4A9-78A8E80E099C}" presName="compositeShape" presStyleCnt="0">
        <dgm:presLayoutVars>
          <dgm:chMax val="7"/>
          <dgm:dir/>
          <dgm:resizeHandles val="exact"/>
        </dgm:presLayoutVars>
      </dgm:prSet>
      <dgm:spPr/>
    </dgm:pt>
    <dgm:pt modelId="{E09833C0-DD24-47AB-AACF-56F066ECF71D}" type="pres">
      <dgm:prSet presAssocID="{54074622-C598-4C89-B8F1-9B349D874275}" presName="circ1" presStyleLbl="vennNode1" presStyleIdx="0" presStyleCnt="3"/>
      <dgm:spPr/>
    </dgm:pt>
    <dgm:pt modelId="{4406FB6E-B8A0-4F56-9B3F-8CE38151E99F}" type="pres">
      <dgm:prSet presAssocID="{54074622-C598-4C89-B8F1-9B349D874275}" presName="circ1Tx" presStyleLbl="revTx" presStyleIdx="0" presStyleCnt="0">
        <dgm:presLayoutVars>
          <dgm:chMax val="0"/>
          <dgm:chPref val="0"/>
          <dgm:bulletEnabled val="1"/>
        </dgm:presLayoutVars>
      </dgm:prSet>
      <dgm:spPr/>
    </dgm:pt>
    <dgm:pt modelId="{B4CDBF64-B3AF-4269-972A-160237099FB7}" type="pres">
      <dgm:prSet presAssocID="{4146825C-F84C-41F2-BA55-FABCBB56FF44}" presName="circ2" presStyleLbl="vennNode1" presStyleIdx="1" presStyleCnt="3"/>
      <dgm:spPr/>
    </dgm:pt>
    <dgm:pt modelId="{2F7321CB-D0F3-4C87-9599-A64C145D74D6}" type="pres">
      <dgm:prSet presAssocID="{4146825C-F84C-41F2-BA55-FABCBB56FF44}" presName="circ2Tx" presStyleLbl="revTx" presStyleIdx="0" presStyleCnt="0">
        <dgm:presLayoutVars>
          <dgm:chMax val="0"/>
          <dgm:chPref val="0"/>
          <dgm:bulletEnabled val="1"/>
        </dgm:presLayoutVars>
      </dgm:prSet>
      <dgm:spPr/>
    </dgm:pt>
    <dgm:pt modelId="{CEA31F0F-0BED-4CA3-BBF6-0DF1A7044813}" type="pres">
      <dgm:prSet presAssocID="{D75782F7-9108-42A3-8F1B-77E0A21CB7BC}" presName="circ3" presStyleLbl="vennNode1" presStyleIdx="2" presStyleCnt="3"/>
      <dgm:spPr/>
    </dgm:pt>
    <dgm:pt modelId="{7B0D58D2-7B9C-46EE-AAE0-C277362E1BF5}" type="pres">
      <dgm:prSet presAssocID="{D75782F7-9108-42A3-8F1B-77E0A21CB7BC}" presName="circ3Tx" presStyleLbl="revTx" presStyleIdx="0" presStyleCnt="0">
        <dgm:presLayoutVars>
          <dgm:chMax val="0"/>
          <dgm:chPref val="0"/>
          <dgm:bulletEnabled val="1"/>
        </dgm:presLayoutVars>
      </dgm:prSet>
      <dgm:spPr/>
    </dgm:pt>
  </dgm:ptLst>
  <dgm:cxnLst>
    <dgm:cxn modelId="{02398B5D-E10F-419F-9183-DA47C3F84A5C}" srcId="{E2203A56-C9FA-4ED4-A4A9-78A8E80E099C}" destId="{4146825C-F84C-41F2-BA55-FABCBB56FF44}" srcOrd="1" destOrd="0" parTransId="{7B6E1B15-ED68-42CA-BB6D-F70B3B01F0D6}" sibTransId="{29970840-43F2-4D36-8898-05C5533BF6F1}"/>
    <dgm:cxn modelId="{18DD0544-3DE7-4BA2-AC02-7A678527C3B1}" type="presOf" srcId="{4146825C-F84C-41F2-BA55-FABCBB56FF44}" destId="{2F7321CB-D0F3-4C87-9599-A64C145D74D6}" srcOrd="1" destOrd="0" presId="urn:microsoft.com/office/officeart/2005/8/layout/venn1"/>
    <dgm:cxn modelId="{F719636E-4F10-44FA-86A6-180DE09B8721}" type="presOf" srcId="{D75782F7-9108-42A3-8F1B-77E0A21CB7BC}" destId="{CEA31F0F-0BED-4CA3-BBF6-0DF1A7044813}" srcOrd="0" destOrd="0" presId="urn:microsoft.com/office/officeart/2005/8/layout/venn1"/>
    <dgm:cxn modelId="{4E42AB51-EB12-4FE6-B5D5-2F303FA64834}" srcId="{E2203A56-C9FA-4ED4-A4A9-78A8E80E099C}" destId="{54074622-C598-4C89-B8F1-9B349D874275}" srcOrd="0" destOrd="0" parTransId="{612BAEE9-1E00-489A-BE81-D4DE154D5395}" sibTransId="{7BF9AECF-4DB9-49A4-A7BB-646F138F6530}"/>
    <dgm:cxn modelId="{D843FA87-9735-42B6-8063-D83C67276647}" type="presOf" srcId="{54074622-C598-4C89-B8F1-9B349D874275}" destId="{E09833C0-DD24-47AB-AACF-56F066ECF71D}" srcOrd="0" destOrd="0" presId="urn:microsoft.com/office/officeart/2005/8/layout/venn1"/>
    <dgm:cxn modelId="{106C6F89-0C6B-470D-8F64-CBBD8267F039}" type="presOf" srcId="{4146825C-F84C-41F2-BA55-FABCBB56FF44}" destId="{B4CDBF64-B3AF-4269-972A-160237099FB7}" srcOrd="0" destOrd="0" presId="urn:microsoft.com/office/officeart/2005/8/layout/venn1"/>
    <dgm:cxn modelId="{42594D9F-0345-415A-ABF9-B2E262611155}" type="presOf" srcId="{54074622-C598-4C89-B8F1-9B349D874275}" destId="{4406FB6E-B8A0-4F56-9B3F-8CE38151E99F}" srcOrd="1" destOrd="0" presId="urn:microsoft.com/office/officeart/2005/8/layout/venn1"/>
    <dgm:cxn modelId="{B622A0A9-AB34-4A49-BE09-0D9F182C8854}" srcId="{E2203A56-C9FA-4ED4-A4A9-78A8E80E099C}" destId="{D75782F7-9108-42A3-8F1B-77E0A21CB7BC}" srcOrd="2" destOrd="0" parTransId="{8176CC56-4F39-4B90-957C-0E7453EBBCEA}" sibTransId="{408A08E8-36C2-4651-B26E-8B87BE443285}"/>
    <dgm:cxn modelId="{D3D6B6C7-4F76-48A5-8A57-E533620E2ED7}" type="presOf" srcId="{D75782F7-9108-42A3-8F1B-77E0A21CB7BC}" destId="{7B0D58D2-7B9C-46EE-AAE0-C277362E1BF5}" srcOrd="1" destOrd="0" presId="urn:microsoft.com/office/officeart/2005/8/layout/venn1"/>
    <dgm:cxn modelId="{41BCFFE5-DC83-445C-A6A1-E6102A997163}" type="presOf" srcId="{E2203A56-C9FA-4ED4-A4A9-78A8E80E099C}" destId="{E295DE9E-912A-4AD3-BD0E-D8374C7CE42D}" srcOrd="0" destOrd="0" presId="urn:microsoft.com/office/officeart/2005/8/layout/venn1"/>
    <dgm:cxn modelId="{39AD34A3-9EC9-4253-B25B-6E3B7038E4D1}" type="presParOf" srcId="{E295DE9E-912A-4AD3-BD0E-D8374C7CE42D}" destId="{E09833C0-DD24-47AB-AACF-56F066ECF71D}" srcOrd="0" destOrd="0" presId="urn:microsoft.com/office/officeart/2005/8/layout/venn1"/>
    <dgm:cxn modelId="{46E83615-49CE-4705-8514-E1999097538B}" type="presParOf" srcId="{E295DE9E-912A-4AD3-BD0E-D8374C7CE42D}" destId="{4406FB6E-B8A0-4F56-9B3F-8CE38151E99F}" srcOrd="1" destOrd="0" presId="urn:microsoft.com/office/officeart/2005/8/layout/venn1"/>
    <dgm:cxn modelId="{D589469A-2071-4526-B345-8A79363EBDBF}" type="presParOf" srcId="{E295DE9E-912A-4AD3-BD0E-D8374C7CE42D}" destId="{B4CDBF64-B3AF-4269-972A-160237099FB7}" srcOrd="2" destOrd="0" presId="urn:microsoft.com/office/officeart/2005/8/layout/venn1"/>
    <dgm:cxn modelId="{6B67F636-DFCA-48B8-B1D4-993DF8D106FF}" type="presParOf" srcId="{E295DE9E-912A-4AD3-BD0E-D8374C7CE42D}" destId="{2F7321CB-D0F3-4C87-9599-A64C145D74D6}" srcOrd="3" destOrd="0" presId="urn:microsoft.com/office/officeart/2005/8/layout/venn1"/>
    <dgm:cxn modelId="{0AC79AB0-2C53-4EED-9BAC-D488DAADBA0D}" type="presParOf" srcId="{E295DE9E-912A-4AD3-BD0E-D8374C7CE42D}" destId="{CEA31F0F-0BED-4CA3-BBF6-0DF1A7044813}" srcOrd="4" destOrd="0" presId="urn:microsoft.com/office/officeart/2005/8/layout/venn1"/>
    <dgm:cxn modelId="{1614DB70-FE2F-4D06-8390-EC103C7720C3}" type="presParOf" srcId="{E295DE9E-912A-4AD3-BD0E-D8374C7CE42D}" destId="{7B0D58D2-7B9C-46EE-AAE0-C277362E1BF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A92E4-416A-4631-8E05-27E75D77227C}">
      <dsp:nvSpPr>
        <dsp:cNvPr id="0" name=""/>
        <dsp:cNvSpPr/>
      </dsp:nvSpPr>
      <dsp:spPr>
        <a:xfrm>
          <a:off x="1856470" y="238363"/>
          <a:ext cx="4730591" cy="1642872"/>
        </a:xfrm>
        <a:prstGeom prst="ellipse">
          <a:avLst/>
        </a:prstGeom>
        <a:solidFill>
          <a:schemeClr val="dk2">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35D0B707-63B1-4B06-B371-88EF647A5EA1}">
      <dsp:nvSpPr>
        <dsp:cNvPr id="0" name=""/>
        <dsp:cNvSpPr/>
      </dsp:nvSpPr>
      <dsp:spPr>
        <a:xfrm>
          <a:off x="3770709" y="4261199"/>
          <a:ext cx="916781" cy="586739"/>
        </a:xfrm>
        <a:prstGeom prst="downArrow">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8500442-204D-4BC7-941B-8CA679AAD1E7}">
      <dsp:nvSpPr>
        <dsp:cNvPr id="0" name=""/>
        <dsp:cNvSpPr/>
      </dsp:nvSpPr>
      <dsp:spPr>
        <a:xfrm>
          <a:off x="1371602" y="4730591"/>
          <a:ext cx="5714994" cy="1100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A0AF"/>
              </a:solidFill>
              <a:effectLst/>
            </a:rPr>
            <a:t>Biorisk Management</a:t>
          </a:r>
          <a:endParaRPr lang="en-US" sz="3600" b="1" kern="1200" baseline="0" dirty="0">
            <a:solidFill>
              <a:srgbClr val="00A0AF"/>
            </a:solidFill>
            <a:effectLst/>
          </a:endParaRPr>
        </a:p>
      </dsp:txBody>
      <dsp:txXfrm>
        <a:off x="1371602" y="4730591"/>
        <a:ext cx="5714994" cy="1100137"/>
      </dsp:txXfrm>
    </dsp:sp>
    <dsp:sp modelId="{5EF6FA42-EA66-4E63-BA62-8507D93F1A0C}">
      <dsp:nvSpPr>
        <dsp:cNvPr id="0" name=""/>
        <dsp:cNvSpPr/>
      </dsp:nvSpPr>
      <dsp:spPr>
        <a:xfrm>
          <a:off x="3442090" y="2147246"/>
          <a:ext cx="1650206" cy="1650206"/>
        </a:xfrm>
        <a:prstGeom prst="ellipse">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Biosecurity</a:t>
          </a:r>
        </a:p>
        <a:p>
          <a:pPr marL="0" lvl="0" indent="0" algn="ctr" defTabSz="711200">
            <a:lnSpc>
              <a:spcPct val="90000"/>
            </a:lnSpc>
            <a:spcBef>
              <a:spcPct val="0"/>
            </a:spcBef>
            <a:spcAft>
              <a:spcPct val="35000"/>
            </a:spcAft>
            <a:buNone/>
          </a:pPr>
          <a:r>
            <a:rPr lang="en-US" sz="1600" b="1" kern="1200" dirty="0"/>
            <a:t>Processes</a:t>
          </a:r>
          <a:endParaRPr lang="en-US" sz="1600" kern="1200" dirty="0"/>
        </a:p>
      </dsp:txBody>
      <dsp:txXfrm>
        <a:off x="3683757" y="2388913"/>
        <a:ext cx="1166872" cy="1166872"/>
      </dsp:txXfrm>
    </dsp:sp>
    <dsp:sp modelId="{3D037404-A70E-4AC5-B0DC-8B147F31D941}">
      <dsp:nvSpPr>
        <dsp:cNvPr id="0" name=""/>
        <dsp:cNvSpPr/>
      </dsp:nvSpPr>
      <dsp:spPr>
        <a:xfrm>
          <a:off x="2285996" y="533407"/>
          <a:ext cx="1650206" cy="1650206"/>
        </a:xfrm>
        <a:prstGeom prst="ellipse">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Biosafety</a:t>
          </a:r>
        </a:p>
        <a:p>
          <a:pPr marL="0" lvl="0" indent="0" algn="ctr" defTabSz="800100">
            <a:lnSpc>
              <a:spcPct val="90000"/>
            </a:lnSpc>
            <a:spcBef>
              <a:spcPct val="0"/>
            </a:spcBef>
            <a:spcAft>
              <a:spcPct val="35000"/>
            </a:spcAft>
            <a:buNone/>
          </a:pPr>
          <a:r>
            <a:rPr lang="en-US" sz="1800" b="1" kern="1200" dirty="0"/>
            <a:t>Processes</a:t>
          </a:r>
        </a:p>
      </dsp:txBody>
      <dsp:txXfrm>
        <a:off x="2527663" y="775074"/>
        <a:ext cx="1166872" cy="1166872"/>
      </dsp:txXfrm>
    </dsp:sp>
    <dsp:sp modelId="{4A79403C-8B1C-4FDF-8232-88FB393437D6}">
      <dsp:nvSpPr>
        <dsp:cNvPr id="0" name=""/>
        <dsp:cNvSpPr/>
      </dsp:nvSpPr>
      <dsp:spPr>
        <a:xfrm>
          <a:off x="4517409" y="539104"/>
          <a:ext cx="1650206" cy="1650206"/>
        </a:xfrm>
        <a:prstGeom prst="ellipse">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759076" y="780771"/>
        <a:ext cx="1166872" cy="1166872"/>
      </dsp:txXfrm>
    </dsp:sp>
    <dsp:sp modelId="{6B87681C-F33E-4E3E-B336-705F0D0827ED}">
      <dsp:nvSpPr>
        <dsp:cNvPr id="0" name=""/>
        <dsp:cNvSpPr/>
      </dsp:nvSpPr>
      <dsp:spPr>
        <a:xfrm>
          <a:off x="1676384" y="152411"/>
          <a:ext cx="5133975" cy="4107180"/>
        </a:xfrm>
        <a:prstGeom prst="funnel">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16F27-128D-4C53-9F03-38B330180BA6}">
      <dsp:nvSpPr>
        <dsp:cNvPr id="0" name=""/>
        <dsp:cNvSpPr/>
      </dsp:nvSpPr>
      <dsp:spPr>
        <a:xfrm>
          <a:off x="2438395" y="2709873"/>
          <a:ext cx="2743118" cy="2843192"/>
        </a:xfrm>
        <a:prstGeom prst="ellipse">
          <a:avLst/>
        </a:prstGeom>
        <a:solidFill>
          <a:srgbClr val="B42E34">
            <a:hueOff val="0"/>
            <a:satOff val="0"/>
            <a:lumOff val="0"/>
            <a:alphaOff val="0"/>
          </a:srgbClr>
        </a:solidFill>
        <a:ln w="2642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a:ea typeface="+mn-ea"/>
              <a:cs typeface="+mn-cs"/>
            </a:rPr>
            <a:t>Biosafety Containment Level</a:t>
          </a:r>
        </a:p>
      </dsp:txBody>
      <dsp:txXfrm>
        <a:off x="2840115" y="3126249"/>
        <a:ext cx="1939678" cy="2010440"/>
      </dsp:txXfrm>
    </dsp:sp>
    <dsp:sp modelId="{470BC706-DA9A-45B8-8054-EE48361EC14C}">
      <dsp:nvSpPr>
        <dsp:cNvPr id="0" name=""/>
        <dsp:cNvSpPr/>
      </dsp:nvSpPr>
      <dsp:spPr>
        <a:xfrm rot="12900000">
          <a:off x="983473" y="2427709"/>
          <a:ext cx="1765431" cy="685442"/>
        </a:xfrm>
        <a:prstGeom prst="leftArrow">
          <a:avLst>
            <a:gd name="adj1" fmla="val 60000"/>
            <a:gd name="adj2" fmla="val 50000"/>
          </a:avLst>
        </a:prstGeom>
        <a:solidFill>
          <a:srgbClr val="B42E3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7FBB3DB-5F13-416B-9E8B-BC4C4A68B40C}">
      <dsp:nvSpPr>
        <dsp:cNvPr id="0" name=""/>
        <dsp:cNvSpPr/>
      </dsp:nvSpPr>
      <dsp:spPr>
        <a:xfrm>
          <a:off x="152668" y="1466864"/>
          <a:ext cx="1980884" cy="1594522"/>
        </a:xfrm>
        <a:prstGeom prst="roundRect">
          <a:avLst>
            <a:gd name="adj" fmla="val 10000"/>
          </a:avLst>
        </a:prstGeom>
        <a:solidFill>
          <a:srgbClr val="B42E34">
            <a:hueOff val="0"/>
            <a:satOff val="0"/>
            <a:lumOff val="0"/>
            <a:alphaOff val="0"/>
          </a:srgbClr>
        </a:solidFill>
        <a:ln w="2642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Safety Equipment</a:t>
          </a:r>
        </a:p>
      </dsp:txBody>
      <dsp:txXfrm>
        <a:off x="199370" y="1513566"/>
        <a:ext cx="1887480" cy="1501118"/>
      </dsp:txXfrm>
    </dsp:sp>
    <dsp:sp modelId="{D5F77886-5755-4B9D-9986-0B18D78E4F98}">
      <dsp:nvSpPr>
        <dsp:cNvPr id="0" name=""/>
        <dsp:cNvSpPr/>
      </dsp:nvSpPr>
      <dsp:spPr>
        <a:xfrm rot="16200000">
          <a:off x="2943380" y="1399707"/>
          <a:ext cx="1733147" cy="685442"/>
        </a:xfrm>
        <a:prstGeom prst="leftArrow">
          <a:avLst>
            <a:gd name="adj1" fmla="val 60000"/>
            <a:gd name="adj2" fmla="val 50000"/>
          </a:avLst>
        </a:prstGeom>
        <a:solidFill>
          <a:srgbClr val="B42E3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10123BA-474C-4E27-AFC9-945340015355}">
      <dsp:nvSpPr>
        <dsp:cNvPr id="0" name=""/>
        <dsp:cNvSpPr/>
      </dsp:nvSpPr>
      <dsp:spPr>
        <a:xfrm>
          <a:off x="2590974" y="161933"/>
          <a:ext cx="2437960" cy="1427841"/>
        </a:xfrm>
        <a:prstGeom prst="roundRect">
          <a:avLst>
            <a:gd name="adj" fmla="val 10000"/>
          </a:avLst>
        </a:prstGeom>
        <a:solidFill>
          <a:srgbClr val="B42E34">
            <a:hueOff val="0"/>
            <a:satOff val="0"/>
            <a:lumOff val="0"/>
            <a:alphaOff val="0"/>
          </a:srgbClr>
        </a:solidFill>
        <a:ln w="2642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Laboratory Practices</a:t>
          </a:r>
        </a:p>
      </dsp:txBody>
      <dsp:txXfrm>
        <a:off x="2632794" y="203753"/>
        <a:ext cx="2354320" cy="1344201"/>
      </dsp:txXfrm>
    </dsp:sp>
    <dsp:sp modelId="{3E26400A-7033-477C-B349-2A0606156063}">
      <dsp:nvSpPr>
        <dsp:cNvPr id="0" name=""/>
        <dsp:cNvSpPr/>
      </dsp:nvSpPr>
      <dsp:spPr>
        <a:xfrm rot="19500000">
          <a:off x="4871003" y="2427709"/>
          <a:ext cx="1765431" cy="685442"/>
        </a:xfrm>
        <a:prstGeom prst="leftArrow">
          <a:avLst>
            <a:gd name="adj1" fmla="val 60000"/>
            <a:gd name="adj2" fmla="val 50000"/>
          </a:avLst>
        </a:prstGeom>
        <a:solidFill>
          <a:srgbClr val="B42E3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AF2D608-8C12-4ED6-92A7-5373A9B6BC3E}">
      <dsp:nvSpPr>
        <dsp:cNvPr id="0" name=""/>
        <dsp:cNvSpPr/>
      </dsp:nvSpPr>
      <dsp:spPr>
        <a:xfrm>
          <a:off x="5486264" y="1490671"/>
          <a:ext cx="1981066" cy="1546907"/>
        </a:xfrm>
        <a:prstGeom prst="roundRect">
          <a:avLst>
            <a:gd name="adj" fmla="val 10000"/>
          </a:avLst>
        </a:prstGeom>
        <a:solidFill>
          <a:srgbClr val="B42E34">
            <a:hueOff val="0"/>
            <a:satOff val="0"/>
            <a:lumOff val="0"/>
            <a:alphaOff val="0"/>
          </a:srgbClr>
        </a:solidFill>
        <a:ln w="2642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Laboratory Facilities</a:t>
          </a:r>
        </a:p>
      </dsp:txBody>
      <dsp:txXfrm>
        <a:off x="5531571" y="1535978"/>
        <a:ext cx="1890452" cy="14562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833C0-DD24-47AB-AACF-56F066ECF71D}">
      <dsp:nvSpPr>
        <dsp:cNvPr id="0" name=""/>
        <dsp:cNvSpPr/>
      </dsp:nvSpPr>
      <dsp:spPr>
        <a:xfrm>
          <a:off x="2674619" y="60007"/>
          <a:ext cx="2880360" cy="288036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kern="1200" dirty="0"/>
            <a:t>Biological Agent</a:t>
          </a:r>
        </a:p>
      </dsp:txBody>
      <dsp:txXfrm>
        <a:off x="3058667" y="564070"/>
        <a:ext cx="2112264" cy="1296162"/>
      </dsp:txXfrm>
    </dsp:sp>
    <dsp:sp modelId="{B4CDBF64-B3AF-4269-972A-160237099FB7}">
      <dsp:nvSpPr>
        <dsp:cNvPr id="0" name=""/>
        <dsp:cNvSpPr/>
      </dsp:nvSpPr>
      <dsp:spPr>
        <a:xfrm>
          <a:off x="3713949" y="1860232"/>
          <a:ext cx="2880360" cy="2880360"/>
        </a:xfrm>
        <a:prstGeom prst="ellipse">
          <a:avLst/>
        </a:prstGeom>
        <a:solidFill>
          <a:schemeClr val="accent2">
            <a:alpha val="50000"/>
            <a:hueOff val="4180191"/>
            <a:satOff val="-28983"/>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kern="1200" dirty="0"/>
            <a:t>People (Host)</a:t>
          </a:r>
        </a:p>
      </dsp:txBody>
      <dsp:txXfrm>
        <a:off x="4594860" y="2604325"/>
        <a:ext cx="1728216" cy="1584198"/>
      </dsp:txXfrm>
    </dsp:sp>
    <dsp:sp modelId="{CEA31F0F-0BED-4CA3-BBF6-0DF1A7044813}">
      <dsp:nvSpPr>
        <dsp:cNvPr id="0" name=""/>
        <dsp:cNvSpPr/>
      </dsp:nvSpPr>
      <dsp:spPr>
        <a:xfrm>
          <a:off x="1635290" y="1860232"/>
          <a:ext cx="2880360" cy="2880360"/>
        </a:xfrm>
        <a:prstGeom prst="ellipse">
          <a:avLst/>
        </a:prstGeom>
        <a:solidFill>
          <a:schemeClr val="accent2">
            <a:alpha val="50000"/>
            <a:hueOff val="8360382"/>
            <a:satOff val="-57965"/>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kern="1200" dirty="0"/>
            <a:t>Laboratory Environment</a:t>
          </a:r>
        </a:p>
      </dsp:txBody>
      <dsp:txXfrm>
        <a:off x="1906524" y="2604325"/>
        <a:ext cx="1728216" cy="1584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833C0-DD24-47AB-AACF-56F066ECF71D}">
      <dsp:nvSpPr>
        <dsp:cNvPr id="0" name=""/>
        <dsp:cNvSpPr/>
      </dsp:nvSpPr>
      <dsp:spPr>
        <a:xfrm>
          <a:off x="2674619" y="60007"/>
          <a:ext cx="2880360" cy="288036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b="1" kern="1200" dirty="0"/>
            <a:t>Biological Agent</a:t>
          </a:r>
        </a:p>
      </dsp:txBody>
      <dsp:txXfrm>
        <a:off x="3058667" y="564070"/>
        <a:ext cx="2112264" cy="1296162"/>
      </dsp:txXfrm>
    </dsp:sp>
    <dsp:sp modelId="{B4CDBF64-B3AF-4269-972A-160237099FB7}">
      <dsp:nvSpPr>
        <dsp:cNvPr id="0" name=""/>
        <dsp:cNvSpPr/>
      </dsp:nvSpPr>
      <dsp:spPr>
        <a:xfrm>
          <a:off x="3713949" y="1860232"/>
          <a:ext cx="2880360" cy="2880360"/>
        </a:xfrm>
        <a:prstGeom prst="ellipse">
          <a:avLst/>
        </a:prstGeom>
        <a:solidFill>
          <a:schemeClr val="accent2">
            <a:alpha val="50000"/>
            <a:hueOff val="4180191"/>
            <a:satOff val="-28983"/>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kern="1200" dirty="0"/>
            <a:t>People (Host)</a:t>
          </a:r>
        </a:p>
      </dsp:txBody>
      <dsp:txXfrm>
        <a:off x="4594860" y="2604325"/>
        <a:ext cx="1728216" cy="1584198"/>
      </dsp:txXfrm>
    </dsp:sp>
    <dsp:sp modelId="{CEA31F0F-0BED-4CA3-BBF6-0DF1A7044813}">
      <dsp:nvSpPr>
        <dsp:cNvPr id="0" name=""/>
        <dsp:cNvSpPr/>
      </dsp:nvSpPr>
      <dsp:spPr>
        <a:xfrm>
          <a:off x="1635290" y="1860232"/>
          <a:ext cx="2880360" cy="2880360"/>
        </a:xfrm>
        <a:prstGeom prst="ellipse">
          <a:avLst/>
        </a:prstGeom>
        <a:solidFill>
          <a:schemeClr val="accent2">
            <a:alpha val="50000"/>
            <a:hueOff val="8360382"/>
            <a:satOff val="-57965"/>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kern="1200" dirty="0"/>
            <a:t>Laboratory Environment</a:t>
          </a:r>
        </a:p>
      </dsp:txBody>
      <dsp:txXfrm>
        <a:off x="1906524" y="2604325"/>
        <a:ext cx="1728216" cy="15841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833C0-DD24-47AB-AACF-56F066ECF71D}">
      <dsp:nvSpPr>
        <dsp:cNvPr id="0" name=""/>
        <dsp:cNvSpPr/>
      </dsp:nvSpPr>
      <dsp:spPr>
        <a:xfrm>
          <a:off x="2674619" y="60007"/>
          <a:ext cx="2880360" cy="288036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kern="1200" dirty="0"/>
            <a:t>Biological Agent</a:t>
          </a:r>
        </a:p>
      </dsp:txBody>
      <dsp:txXfrm>
        <a:off x="3058667" y="564070"/>
        <a:ext cx="2112264" cy="1296162"/>
      </dsp:txXfrm>
    </dsp:sp>
    <dsp:sp modelId="{B4CDBF64-B3AF-4269-972A-160237099FB7}">
      <dsp:nvSpPr>
        <dsp:cNvPr id="0" name=""/>
        <dsp:cNvSpPr/>
      </dsp:nvSpPr>
      <dsp:spPr>
        <a:xfrm>
          <a:off x="3713949" y="1860232"/>
          <a:ext cx="2880360" cy="2880360"/>
        </a:xfrm>
        <a:prstGeom prst="ellipse">
          <a:avLst/>
        </a:prstGeom>
        <a:solidFill>
          <a:schemeClr val="accent2">
            <a:alpha val="50000"/>
            <a:hueOff val="4180191"/>
            <a:satOff val="-28983"/>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b="1" kern="1200" dirty="0"/>
            <a:t>People (Host</a:t>
          </a:r>
          <a:r>
            <a:rPr lang="en-US" sz="2600" kern="1200" dirty="0"/>
            <a:t>)</a:t>
          </a:r>
        </a:p>
      </dsp:txBody>
      <dsp:txXfrm>
        <a:off x="4594860" y="2604325"/>
        <a:ext cx="1728216" cy="1584198"/>
      </dsp:txXfrm>
    </dsp:sp>
    <dsp:sp modelId="{CEA31F0F-0BED-4CA3-BBF6-0DF1A7044813}">
      <dsp:nvSpPr>
        <dsp:cNvPr id="0" name=""/>
        <dsp:cNvSpPr/>
      </dsp:nvSpPr>
      <dsp:spPr>
        <a:xfrm>
          <a:off x="1635290" y="1860232"/>
          <a:ext cx="2880360" cy="2880360"/>
        </a:xfrm>
        <a:prstGeom prst="ellipse">
          <a:avLst/>
        </a:prstGeom>
        <a:solidFill>
          <a:schemeClr val="accent2">
            <a:alpha val="50000"/>
            <a:hueOff val="8360382"/>
            <a:satOff val="-57965"/>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kern="1200" dirty="0"/>
            <a:t>Laboratory Environment</a:t>
          </a:r>
        </a:p>
      </dsp:txBody>
      <dsp:txXfrm>
        <a:off x="1906524" y="2604325"/>
        <a:ext cx="1728216" cy="15841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833C0-DD24-47AB-AACF-56F066ECF71D}">
      <dsp:nvSpPr>
        <dsp:cNvPr id="0" name=""/>
        <dsp:cNvSpPr/>
      </dsp:nvSpPr>
      <dsp:spPr>
        <a:xfrm>
          <a:off x="2674619" y="60007"/>
          <a:ext cx="2880360" cy="288036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kern="1200" dirty="0"/>
            <a:t>Biological Agent</a:t>
          </a:r>
        </a:p>
      </dsp:txBody>
      <dsp:txXfrm>
        <a:off x="3058667" y="564070"/>
        <a:ext cx="2112264" cy="1296162"/>
      </dsp:txXfrm>
    </dsp:sp>
    <dsp:sp modelId="{B4CDBF64-B3AF-4269-972A-160237099FB7}">
      <dsp:nvSpPr>
        <dsp:cNvPr id="0" name=""/>
        <dsp:cNvSpPr/>
      </dsp:nvSpPr>
      <dsp:spPr>
        <a:xfrm>
          <a:off x="3713949" y="1860232"/>
          <a:ext cx="2880360" cy="2880360"/>
        </a:xfrm>
        <a:prstGeom prst="ellipse">
          <a:avLst/>
        </a:prstGeom>
        <a:solidFill>
          <a:schemeClr val="accent2">
            <a:alpha val="50000"/>
            <a:hueOff val="4180191"/>
            <a:satOff val="-28983"/>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kern="1200" dirty="0"/>
            <a:t>People (Host)</a:t>
          </a:r>
        </a:p>
      </dsp:txBody>
      <dsp:txXfrm>
        <a:off x="4594860" y="2604325"/>
        <a:ext cx="1728216" cy="1584198"/>
      </dsp:txXfrm>
    </dsp:sp>
    <dsp:sp modelId="{CEA31F0F-0BED-4CA3-BBF6-0DF1A7044813}">
      <dsp:nvSpPr>
        <dsp:cNvPr id="0" name=""/>
        <dsp:cNvSpPr/>
      </dsp:nvSpPr>
      <dsp:spPr>
        <a:xfrm>
          <a:off x="1635290" y="1860232"/>
          <a:ext cx="2880360" cy="2880360"/>
        </a:xfrm>
        <a:prstGeom prst="ellipse">
          <a:avLst/>
        </a:prstGeom>
        <a:solidFill>
          <a:schemeClr val="accent2">
            <a:alpha val="50000"/>
            <a:hueOff val="8360382"/>
            <a:satOff val="-57965"/>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1" kern="1200" dirty="0"/>
            <a:t>Laboratory Environment</a:t>
          </a:r>
        </a:p>
      </dsp:txBody>
      <dsp:txXfrm>
        <a:off x="1906524" y="2604325"/>
        <a:ext cx="1728216" cy="1584198"/>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026DF-EBA0-49FF-B460-D5B2A48D6F9E}" type="datetimeFigureOut">
              <a:rPr lang="en-US" smtClean="0"/>
              <a:t>6/22/2018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D42C0-7943-494E-B8BD-92EE9084E6F0}" type="slidenum">
              <a:rPr lang="en-US" smtClean="0"/>
              <a:t>‹#›</a:t>
            </a:fld>
            <a:endParaRPr lang="en-US"/>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end of this presentation the participants will</a:t>
            </a:r>
            <a:r>
              <a:rPr lang="en-US" baseline="0" dirty="0"/>
              <a:t> be able to:</a:t>
            </a:r>
          </a:p>
          <a:p>
            <a:endParaRPr lang="en-US" altLang="en-US" sz="1200" dirty="0"/>
          </a:p>
          <a:p>
            <a:endParaRPr lang="en-US" dirty="0"/>
          </a:p>
          <a:p>
            <a:endParaRPr lang="en-US" dirty="0"/>
          </a:p>
          <a:p>
            <a:pPr marL="171450" indent="-171450">
              <a:buFont typeface="Arial" panose="020B0604020202020204" pitchFamily="34" charset="0"/>
              <a:buChar char="•"/>
            </a:pPr>
            <a:r>
              <a:rPr lang="en-US" altLang="en-US" sz="1200" dirty="0"/>
              <a:t>Define Biorisk Management</a:t>
            </a:r>
          </a:p>
          <a:p>
            <a:pPr marL="171450" indent="-171450">
              <a:buFont typeface="Arial" panose="020B0604020202020204" pitchFamily="34" charset="0"/>
              <a:buChar char="•"/>
            </a:pPr>
            <a:r>
              <a:rPr lang="en-US" altLang="en-US" sz="1200" dirty="0"/>
              <a:t>Identify the key principles of biosafety</a:t>
            </a:r>
          </a:p>
          <a:p>
            <a:pPr marL="171450" indent="-171450">
              <a:buFont typeface="Arial" panose="020B0604020202020204" pitchFamily="34" charset="0"/>
              <a:buChar char="•"/>
            </a:pPr>
            <a:r>
              <a:rPr lang="en-US" altLang="en-US" sz="1200" dirty="0"/>
              <a:t>Explain the importance of a laboratory biosafety management structure and training program</a:t>
            </a:r>
          </a:p>
          <a:p>
            <a:pPr marL="171450" indent="-171450">
              <a:buFont typeface="Arial" panose="020B0604020202020204" pitchFamily="34" charset="0"/>
              <a:buChar char="•"/>
            </a:pPr>
            <a:r>
              <a:rPr lang="en-US" altLang="en-US" sz="1200" dirty="0"/>
              <a:t>Identify the key principles of biosecurity</a:t>
            </a:r>
          </a:p>
          <a:p>
            <a:pPr marL="171450" indent="-171450">
              <a:buFont typeface="Arial" panose="020B0604020202020204" pitchFamily="34" charset="0"/>
              <a:buChar char="•"/>
            </a:pPr>
            <a:r>
              <a:rPr lang="en-US" altLang="en-US" sz="1200" dirty="0"/>
              <a:t>Explain the biosafety risk assessment process</a:t>
            </a:r>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a:t>
            </a:fld>
            <a:endParaRPr lang="en-US"/>
          </a:p>
        </p:txBody>
      </p:sp>
    </p:spTree>
    <p:extLst>
      <p:ext uri="{BB962C8B-B14F-4D97-AF65-F5344CB8AC3E}">
        <p14:creationId xmlns:p14="http://schemas.microsoft.com/office/powerpoint/2010/main" val="369868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3919" indent="-173919" defTabSz="463784" fontAlgn="base">
              <a:spcBef>
                <a:spcPct val="30000"/>
              </a:spcBef>
              <a:spcAft>
                <a:spcPct val="0"/>
              </a:spcAft>
              <a:buFont typeface="Arial" panose="020B0604020202020204" pitchFamily="34" charset="0"/>
              <a:buChar char="•"/>
              <a:defRPr/>
            </a:pPr>
            <a:r>
              <a:rPr lang="en-US" dirty="0"/>
              <a:t>In addition, these resources provide more specific information, not just general principles</a:t>
            </a:r>
          </a:p>
          <a:p>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3935960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170667" indent="-170667">
              <a:lnSpc>
                <a:spcPct val="115000"/>
              </a:lnSpc>
              <a:spcBef>
                <a:spcPts val="609"/>
              </a:spcBef>
              <a:buFont typeface="Arial" panose="020B0604020202020204" pitchFamily="34" charset="0"/>
              <a:buChar char="•"/>
            </a:pPr>
            <a:r>
              <a:rPr lang="en-US" sz="1100" b="1" dirty="0">
                <a:ea typeface="Calibri"/>
                <a:cs typeface="Calibri"/>
              </a:rPr>
              <a:t>Let’s look at the basics of laboratory safety</a:t>
            </a:r>
          </a:p>
          <a:p>
            <a:pPr marL="170667" indent="-170667">
              <a:lnSpc>
                <a:spcPct val="115000"/>
              </a:lnSpc>
              <a:spcBef>
                <a:spcPts val="609"/>
              </a:spcBef>
              <a:buFont typeface="Arial" panose="020B0604020202020204" pitchFamily="34" charset="0"/>
              <a:buChar char="•"/>
            </a:pPr>
            <a:r>
              <a:rPr lang="en-US" sz="1100" b="1" dirty="0">
                <a:ea typeface="Calibri"/>
                <a:cs typeface="Calibri"/>
              </a:rPr>
              <a:t>This is really Biosafety</a:t>
            </a:r>
            <a:r>
              <a:rPr lang="en-US" sz="1100" b="1" baseline="0" dirty="0">
                <a:ea typeface="Calibri"/>
                <a:cs typeface="Calibri"/>
              </a:rPr>
              <a:t> 101</a:t>
            </a:r>
          </a:p>
          <a:p>
            <a:pPr marL="628650" lvl="1" indent="-171450">
              <a:lnSpc>
                <a:spcPct val="115000"/>
              </a:lnSpc>
              <a:spcBef>
                <a:spcPts val="609"/>
              </a:spcBef>
              <a:buFont typeface="Arial" panose="020B0604020202020204" pitchFamily="34" charset="0"/>
              <a:buChar char="•"/>
            </a:pPr>
            <a:r>
              <a:rPr lang="en-US" sz="1100" b="0" baseline="0" dirty="0">
                <a:ea typeface="Calibri"/>
                <a:cs typeface="Calibri"/>
              </a:rPr>
              <a:t>Standard precautions are the most basic starting point</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These Principles of Biosafety were first introduced in 1984 with publication of the 1</a:t>
            </a:r>
            <a:r>
              <a:rPr kumimoji="0" lang="en-US" alt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Ed. Of BMBL.  Carry through to current edition.</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Risk assessment is the </a:t>
            </a:r>
            <a:r>
              <a:rPr lang="en-US" sz="1200" dirty="0"/>
              <a:t>process of </a:t>
            </a:r>
            <a:r>
              <a:rPr lang="en-US" sz="1200" b="1" dirty="0"/>
              <a:t>evaluating</a:t>
            </a:r>
            <a:r>
              <a:rPr lang="en-US" sz="1200" dirty="0"/>
              <a:t> the potential risks of lab</a:t>
            </a:r>
            <a:r>
              <a:rPr lang="en-US" sz="1200" baseline="0" dirty="0"/>
              <a:t> procedures and applying the principles above to minimize the risks</a:t>
            </a: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en-US" sz="1100" b="1" dirty="0">
              <a:ea typeface="Calibri"/>
              <a:cs typeface="Calibri"/>
            </a:endParaRPr>
          </a:p>
          <a:p>
            <a:pPr marL="166489" lvl="0" indent="-170667">
              <a:lnSpc>
                <a:spcPct val="115000"/>
              </a:lnSpc>
              <a:spcBef>
                <a:spcPts val="609"/>
              </a:spcBef>
              <a:buFont typeface="Arial" panose="020B0604020202020204" pitchFamily="34" charset="0"/>
              <a:buChar char="•"/>
            </a:pPr>
            <a:endParaRPr lang="en-US" sz="1100" dirty="0">
              <a:ea typeface="Calibri"/>
              <a:cs typeface="Calibri"/>
            </a:endParaRPr>
          </a:p>
          <a:p>
            <a:pPr marL="166489" lvl="0" indent="-170667">
              <a:lnSpc>
                <a:spcPct val="115000"/>
              </a:lnSpc>
              <a:spcBef>
                <a:spcPts val="609"/>
              </a:spcBef>
              <a:buFont typeface="Arial" panose="020B0604020202020204" pitchFamily="34" charset="0"/>
              <a:buChar char="•"/>
            </a:pPr>
            <a:endParaRPr lang="en-US" sz="1100" dirty="0">
              <a:ea typeface="Calibri"/>
              <a:cs typeface="Calibri"/>
            </a:endParaRPr>
          </a:p>
        </p:txBody>
      </p:sp>
      <p:sp>
        <p:nvSpPr>
          <p:cNvPr id="4" name="Slide Number Placeholder 3"/>
          <p:cNvSpPr>
            <a:spLocks noGrp="1"/>
          </p:cNvSpPr>
          <p:nvPr>
            <p:ph type="sldNum" sz="quarter" idx="10"/>
          </p:nvPr>
        </p:nvSpPr>
        <p:spPr/>
        <p:txBody>
          <a:bodyPr/>
          <a:lstStyle/>
          <a:p>
            <a:fld id="{8468C71E-4441-4A90-B891-E24C2C48245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0801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667" marR="0" lvl="0" indent="-170667" algn="l" defTabSz="914400" rtl="0" eaLnBrk="1" fontAlgn="auto" latinLnBrk="0" hangingPunct="1">
              <a:lnSpc>
                <a:spcPct val="115000"/>
              </a:lnSpc>
              <a:spcBef>
                <a:spcPts val="609"/>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mn-lt"/>
                <a:ea typeface="Calibri"/>
                <a:cs typeface="Calibri"/>
              </a:rPr>
              <a:t>I used this slide several times in making presentations on how the clinical lab needs to prepare for Ebola during the outbreak in 2014</a:t>
            </a:r>
          </a:p>
          <a:p>
            <a:pPr marL="161994" marR="0" lvl="0" indent="-170667" algn="l" defTabSz="914400" rtl="0" eaLnBrk="1" fontAlgn="auto" latinLnBrk="0" hangingPunct="1">
              <a:lnSpc>
                <a:spcPct val="115000"/>
              </a:lnSpc>
              <a:spcBef>
                <a:spcPts val="609"/>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mn-lt"/>
                <a:ea typeface="Calibri"/>
                <a:cs typeface="Calibri"/>
              </a:rPr>
              <a:t>We stated that </a:t>
            </a:r>
            <a:r>
              <a:rPr kumimoji="0" lang="en-US" sz="1100" b="1" i="0" u="none" strike="noStrike" kern="1200" cap="none" spc="0" normalizeH="0" baseline="0" noProof="0" dirty="0">
                <a:ln>
                  <a:noFill/>
                </a:ln>
                <a:solidFill>
                  <a:prstClr val="black"/>
                </a:solidFill>
                <a:effectLst/>
                <a:uLnTx/>
                <a:uFillTx/>
                <a:latin typeface="+mn-lt"/>
                <a:ea typeface="Calibri"/>
                <a:cs typeface="Calibri"/>
              </a:rPr>
              <a:t>strict adherence to Standard Precautions and practices </a:t>
            </a:r>
            <a:r>
              <a:rPr kumimoji="0" lang="en-US" sz="1100" b="0" i="0" u="none" strike="noStrike" kern="1200" cap="none" spc="0" normalizeH="0" baseline="0" noProof="0" dirty="0">
                <a:ln>
                  <a:noFill/>
                </a:ln>
                <a:solidFill>
                  <a:prstClr val="black"/>
                </a:solidFill>
                <a:effectLst/>
                <a:uLnTx/>
                <a:uFillTx/>
                <a:latin typeface="+mn-lt"/>
                <a:ea typeface="Calibri"/>
                <a:cs typeface="Calibri"/>
              </a:rPr>
              <a:t>designed for blood-borne pathogens is a </a:t>
            </a:r>
            <a:r>
              <a:rPr kumimoji="0" lang="en-US" sz="1100" b="1" i="0" u="none" strike="noStrike" kern="1200" cap="none" spc="0" normalizeH="0" baseline="0" noProof="0" dirty="0">
                <a:ln>
                  <a:noFill/>
                </a:ln>
                <a:solidFill>
                  <a:prstClr val="black"/>
                </a:solidFill>
                <a:effectLst/>
                <a:uLnTx/>
                <a:uFillTx/>
                <a:latin typeface="+mn-lt"/>
                <a:ea typeface="Calibri"/>
                <a:cs typeface="Calibri"/>
              </a:rPr>
              <a:t>basic starting point</a:t>
            </a:r>
          </a:p>
          <a:p>
            <a:pPr marL="1080889" marR="0" lvl="2" indent="-170667" algn="l" defTabSz="914400" rtl="0" eaLnBrk="1" fontAlgn="auto" latinLnBrk="0" hangingPunct="1">
              <a:lnSpc>
                <a:spcPct val="115000"/>
              </a:lnSpc>
              <a:spcBef>
                <a:spcPts val="609"/>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mn-lt"/>
                <a:ea typeface="Calibri"/>
                <a:cs typeface="Calibri"/>
              </a:rPr>
              <a:t>Specifically because you may not know if you are handling a specimen from a suspect Ebola patient or a patient with any other high risk pathogen</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Standard precautions are a set of </a:t>
            </a:r>
            <a:r>
              <a:rPr lang="en-US" b="1" dirty="0"/>
              <a:t>infection control practices </a:t>
            </a:r>
            <a:r>
              <a:rPr lang="en-US" dirty="0"/>
              <a:t>used to prevent transmission of diseases that can be acquired by </a:t>
            </a:r>
            <a:r>
              <a:rPr lang="en-US" b="1" dirty="0"/>
              <a:t>contact with blood, body fluids</a:t>
            </a:r>
            <a:r>
              <a:rPr lang="en-US" dirty="0"/>
              <a:t>, non-intact skin (including rashes), and mucous membranes. </a:t>
            </a:r>
            <a:r>
              <a:rPr lang="en-US" b="1" dirty="0">
                <a:solidFill>
                  <a:schemeClr val="tx1"/>
                </a:solidFill>
              </a:rPr>
              <a:t>These measures are to be used when providing care to all individuals, whether or not they appear infectious or symptomatic</a:t>
            </a:r>
          </a:p>
          <a:p>
            <a:pPr marL="628650" lvl="1" indent="-171450">
              <a:buFont typeface="Arial" panose="020B0604020202020204" pitchFamily="34" charset="0"/>
              <a:buChar char="•"/>
            </a:pPr>
            <a:r>
              <a:rPr lang="en-US" b="0" dirty="0">
                <a:solidFill>
                  <a:schemeClr val="tx1"/>
                </a:solidFill>
              </a:rPr>
              <a:t>The</a:t>
            </a:r>
            <a:r>
              <a:rPr lang="en-US" b="0" baseline="0" dirty="0">
                <a:solidFill>
                  <a:schemeClr val="tx1"/>
                </a:solidFill>
              </a:rPr>
              <a:t> philosophy and many of the key elements apply to the diagnostic lab as well: </a:t>
            </a:r>
            <a:r>
              <a:rPr lang="en-US" b="1" baseline="0" dirty="0">
                <a:solidFill>
                  <a:schemeClr val="tx1"/>
                </a:solidFill>
              </a:rPr>
              <a:t>assume all blood, body fluids and tissues we work with are infectious</a:t>
            </a:r>
            <a:endParaRPr lang="en-US" b="1" dirty="0">
              <a:solidFill>
                <a:schemeClr val="tx1"/>
              </a:solidFill>
            </a:endParaRPr>
          </a:p>
          <a:p>
            <a:pPr marL="171450" indent="-171450">
              <a:buFont typeface="Arial" panose="020B0604020202020204" pitchFamily="34" charset="0"/>
              <a:buChar char="•"/>
            </a:pPr>
            <a:r>
              <a:rPr lang="en-US" dirty="0"/>
              <a:t>Key elements include…</a:t>
            </a:r>
          </a:p>
          <a:p>
            <a:pPr marL="628650" lvl="1" indent="-171450">
              <a:buFont typeface="Arial" panose="020B0604020202020204" pitchFamily="34" charset="0"/>
              <a:buChar char="•"/>
            </a:pPr>
            <a:r>
              <a:rPr lang="en-US" dirty="0"/>
              <a:t>Hand</a:t>
            </a:r>
            <a:r>
              <a:rPr lang="en-US" baseline="0" dirty="0"/>
              <a:t> hygiene</a:t>
            </a:r>
          </a:p>
          <a:p>
            <a:pPr marL="628650" lvl="1" indent="-171450">
              <a:buFont typeface="Arial" panose="020B0604020202020204" pitchFamily="34" charset="0"/>
              <a:buChar char="•"/>
            </a:pPr>
            <a:r>
              <a:rPr lang="en-US" baseline="0" dirty="0"/>
              <a:t>PPE (gloves, protection of mucous membranes, skin/clothing  protection)</a:t>
            </a:r>
          </a:p>
          <a:p>
            <a:pPr marL="628650" lvl="1" indent="-171450">
              <a:buFont typeface="Arial" panose="020B0604020202020204" pitchFamily="34" charset="0"/>
              <a:buChar char="•"/>
            </a:pPr>
            <a:r>
              <a:rPr lang="en-US" baseline="0" dirty="0"/>
              <a:t>Needle stick and sharps injury protection/safe injection practices</a:t>
            </a:r>
          </a:p>
          <a:p>
            <a:pPr marL="628650" lvl="1" indent="-171450">
              <a:buFont typeface="Arial" panose="020B0604020202020204" pitchFamily="34" charset="0"/>
              <a:buChar char="•"/>
            </a:pPr>
            <a:r>
              <a:rPr lang="en-US" baseline="0" dirty="0"/>
              <a:t>Cleaning and disinfection of environmental surfaces</a:t>
            </a:r>
          </a:p>
          <a:p>
            <a:pPr marL="628650" lvl="1" indent="-171450">
              <a:buFont typeface="Arial" panose="020B0604020202020204" pitchFamily="34" charset="0"/>
              <a:buChar char="•"/>
            </a:pPr>
            <a:r>
              <a:rPr lang="en-US" baseline="0" dirty="0"/>
              <a:t>Waste disposal</a:t>
            </a:r>
          </a:p>
          <a:p>
            <a:pPr marL="628650" lvl="1" indent="-171450">
              <a:buFont typeface="Arial" panose="020B0604020202020204" pitchFamily="34" charset="0"/>
              <a:buChar char="•"/>
            </a:pPr>
            <a:r>
              <a:rPr lang="en-US" baseline="0" dirty="0"/>
              <a:t>Respiratory protection and hygiene (cough etiquette)</a:t>
            </a:r>
          </a:p>
        </p:txBody>
      </p:sp>
      <p:sp>
        <p:nvSpPr>
          <p:cNvPr id="4" name="Slide Number Placeholder 3"/>
          <p:cNvSpPr>
            <a:spLocks noGrp="1"/>
          </p:cNvSpPr>
          <p:nvPr>
            <p:ph type="sldNum" sz="quarter" idx="10"/>
          </p:nvPr>
        </p:nvSpPr>
        <p:spPr/>
        <p:txBody>
          <a:bodyPr/>
          <a:lstStyle/>
          <a:p>
            <a:fld id="{6EF5D2DD-098B-4B74-BABB-171488B36A42}" type="slidenum">
              <a:rPr lang="en-US" smtClean="0"/>
              <a:t>13</a:t>
            </a:fld>
            <a:endParaRPr lang="en-US"/>
          </a:p>
        </p:txBody>
      </p:sp>
    </p:spTree>
    <p:extLst>
      <p:ext uri="{BB962C8B-B14F-4D97-AF65-F5344CB8AC3E}">
        <p14:creationId xmlns:p14="http://schemas.microsoft.com/office/powerpoint/2010/main" val="3750902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8200" cy="3486150"/>
          </a:xfrm>
          <a:ln/>
        </p:spPr>
      </p:sp>
      <p:sp>
        <p:nvSpPr>
          <p:cNvPr id="43011" name="Rectangle 3"/>
          <p:cNvSpPr>
            <a:spLocks noGrp="1" noChangeArrowheads="1"/>
          </p:cNvSpPr>
          <p:nvPr>
            <p:ph type="body" idx="1"/>
          </p:nvPr>
        </p:nvSpPr>
        <p:spPr>
          <a:noFill/>
        </p:spPr>
        <p:txBody>
          <a:bodyPr/>
          <a:lstStyle/>
          <a:p>
            <a:pPr lvl="0">
              <a:buFontTx/>
              <a:buChar char="•"/>
            </a:pPr>
            <a:endParaRPr lang="en-US" altLang="en-US" b="1" u="sng" dirty="0"/>
          </a:p>
          <a:p>
            <a:pPr lvl="0">
              <a:buFontTx/>
              <a:buNone/>
            </a:pPr>
            <a:r>
              <a:rPr lang="en-US" altLang="en-US" b="1" u="sng" dirty="0"/>
              <a:t>Laboratory practice and technique</a:t>
            </a:r>
          </a:p>
          <a:p>
            <a:pPr lvl="1">
              <a:buFontTx/>
              <a:buChar char="•"/>
            </a:pPr>
            <a:r>
              <a:rPr lang="en-US" altLang="en-US" b="0" u="none" dirty="0"/>
              <a:t>Arguably the most element of containment</a:t>
            </a:r>
          </a:p>
          <a:p>
            <a:pPr lvl="1">
              <a:buFontTx/>
              <a:buChar char="•"/>
            </a:pPr>
            <a:r>
              <a:rPr lang="en-US" altLang="en-US" b="0" u="none" dirty="0"/>
              <a:t>Requires</a:t>
            </a:r>
            <a:r>
              <a:rPr lang="en-US" altLang="en-US" b="0" u="none" baseline="0" dirty="0"/>
              <a:t> awareness of potential hazards and training and experience to minimize the hazard</a:t>
            </a:r>
          </a:p>
          <a:p>
            <a:pPr lvl="1">
              <a:buFontTx/>
              <a:buChar char="•"/>
            </a:pPr>
            <a:r>
              <a:rPr lang="en-US" altLang="en-US" b="0" u="none" baseline="0" dirty="0"/>
              <a:t>Behavioral factors are critical</a:t>
            </a:r>
          </a:p>
          <a:p>
            <a:pPr lvl="2">
              <a:buFontTx/>
              <a:buChar char="•"/>
            </a:pPr>
            <a:r>
              <a:rPr lang="en-US" altLang="en-US" b="0" u="none" baseline="0" dirty="0"/>
              <a:t>Clear focus on work</a:t>
            </a:r>
          </a:p>
          <a:p>
            <a:pPr lvl="2">
              <a:buFontTx/>
              <a:buChar char="•"/>
            </a:pPr>
            <a:r>
              <a:rPr lang="en-US" altLang="en-US" b="0" u="none" baseline="0" dirty="0"/>
              <a:t>Eliminate bad habits</a:t>
            </a:r>
          </a:p>
          <a:p>
            <a:pPr lvl="2">
              <a:buFontTx/>
              <a:buChar char="•"/>
            </a:pPr>
            <a:r>
              <a:rPr lang="en-US" altLang="en-US" b="0" u="none" baseline="0" dirty="0"/>
              <a:t>Maximize other containment elements</a:t>
            </a:r>
            <a:br>
              <a:rPr lang="en-US" altLang="en-US" b="0" u="none" baseline="0" dirty="0"/>
            </a:br>
            <a:endParaRPr lang="en-US" altLang="en-US" b="0" u="none" baseline="0" dirty="0"/>
          </a:p>
          <a:p>
            <a:pPr lvl="0">
              <a:buFontTx/>
              <a:buNone/>
            </a:pPr>
            <a:r>
              <a:rPr lang="en-US" altLang="en-US" b="1" u="sng" baseline="0" dirty="0"/>
              <a:t>Safety equipment (for each route of exposure)</a:t>
            </a:r>
          </a:p>
          <a:p>
            <a:pPr marL="173919" indent="-173919">
              <a:buFont typeface="Arial" panose="020B0604020202020204" pitchFamily="34" charset="0"/>
              <a:buChar char="•"/>
            </a:pPr>
            <a:r>
              <a:rPr lang="en-US" altLang="en-US" b="0" u="none" baseline="0" dirty="0"/>
              <a:t>Aerosol: Biosafety Cabinets (BSCs), covered centrifuge carriers, loop incinerators or disposable loops, Personal protective equipment (PPE)  (respirators, Powered Air Purifying Respirators (PAPRs)</a:t>
            </a:r>
          </a:p>
          <a:p>
            <a:pPr marL="173919" indent="-173919">
              <a:buFont typeface="Arial" panose="020B0604020202020204" pitchFamily="34" charset="0"/>
              <a:buChar char="•"/>
            </a:pPr>
            <a:r>
              <a:rPr lang="en-US" altLang="en-US" b="0" u="none" baseline="0" dirty="0"/>
              <a:t>Percutaneous: sharps disposal, retractable needles</a:t>
            </a:r>
          </a:p>
          <a:p>
            <a:pPr marL="173919" indent="-173919">
              <a:buFont typeface="Arial" panose="020B0604020202020204" pitchFamily="34" charset="0"/>
              <a:buChar char="•"/>
            </a:pPr>
            <a:r>
              <a:rPr lang="en-US" altLang="en-US" b="0" u="none" baseline="0" dirty="0"/>
              <a:t>Mucous membrane: goggles/safety glasses, face shields, gloves</a:t>
            </a:r>
          </a:p>
          <a:p>
            <a:pPr marL="173919" indent="-173919">
              <a:buFont typeface="Arial" panose="020B0604020202020204" pitchFamily="34" charset="0"/>
              <a:buChar char="•"/>
            </a:pPr>
            <a:r>
              <a:rPr lang="en-US" altLang="en-US" b="0" u="none" baseline="0" dirty="0"/>
              <a:t>Ingestion: auto-pipetting devices</a:t>
            </a:r>
            <a:br>
              <a:rPr lang="en-US" altLang="en-US" b="0" u="none" baseline="0" dirty="0"/>
            </a:br>
            <a:endParaRPr lang="en-US" altLang="en-US" b="0" u="none" baseline="0" dirty="0"/>
          </a:p>
          <a:p>
            <a:r>
              <a:rPr lang="en-US" altLang="en-US" b="1" u="sng" baseline="0" dirty="0"/>
              <a:t>Facility Design (contributes to laboratorian safety, but main role to protect outside of lab and community from accidental release</a:t>
            </a:r>
          </a:p>
          <a:p>
            <a:pPr marL="173919" indent="-173919">
              <a:buFont typeface="Arial" panose="020B0604020202020204" pitchFamily="34" charset="0"/>
              <a:buChar char="•"/>
            </a:pPr>
            <a:r>
              <a:rPr lang="en-US" altLang="en-US" b="0" u="none" baseline="0" dirty="0"/>
              <a:t>Appropriate Biological Safety Level (BSL)</a:t>
            </a:r>
          </a:p>
          <a:p>
            <a:pPr marL="173919" indent="-173919">
              <a:buFont typeface="Arial" panose="020B0604020202020204" pitchFamily="34" charset="0"/>
              <a:buChar char="•"/>
            </a:pPr>
            <a:r>
              <a:rPr lang="en-US" altLang="en-US" b="0" u="none" baseline="0" dirty="0"/>
              <a:t>Negative airflow</a:t>
            </a:r>
          </a:p>
          <a:p>
            <a:pPr marL="173919" indent="-173919">
              <a:buFont typeface="Arial" panose="020B0604020202020204" pitchFamily="34" charset="0"/>
              <a:buChar char="•"/>
            </a:pPr>
            <a:r>
              <a:rPr lang="en-US" altLang="en-US" b="0" u="none" baseline="0" dirty="0"/>
              <a:t>High efficiency particulate air (HEPA filtration)</a:t>
            </a:r>
            <a:br>
              <a:rPr lang="en-US" altLang="en-US" b="0" u="none" baseline="0" dirty="0"/>
            </a:br>
            <a:br>
              <a:rPr lang="en-US" altLang="en-US" b="0" u="none" baseline="0" dirty="0"/>
            </a:br>
            <a:br>
              <a:rPr lang="en-US" altLang="en-US" b="0" u="none" baseline="0" dirty="0"/>
            </a:br>
            <a:br>
              <a:rPr lang="en-US" altLang="en-US" b="0" u="none" baseline="0" dirty="0"/>
            </a:br>
            <a:endParaRPr lang="en-US" altLang="en-US" b="0" u="none" baseline="0" dirty="0"/>
          </a:p>
          <a:p>
            <a:pPr lvl="3">
              <a:buFontTx/>
              <a:buNone/>
            </a:pPr>
            <a:br>
              <a:rPr lang="en-US" altLang="en-US" b="0" u="none" baseline="0" dirty="0"/>
            </a:br>
            <a:r>
              <a:rPr lang="en-US" altLang="en-US" b="0" u="none" baseline="0" dirty="0"/>
              <a:t>	</a:t>
            </a:r>
            <a:endParaRPr lang="en-US" altLang="en-US" b="0" u="none" dirty="0"/>
          </a:p>
        </p:txBody>
      </p:sp>
    </p:spTree>
    <p:extLst>
      <p:ext uri="{BB962C8B-B14F-4D97-AF65-F5344CB8AC3E}">
        <p14:creationId xmlns:p14="http://schemas.microsoft.com/office/powerpoint/2010/main" val="1543963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 diagnostic testing process</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Pre-analytical: Specimen collection, handling, shipping</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Analytical: specimen processing and testing</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Post-analytical: storage, disinfection, disposal of infectious waste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Complete focus on work needed no matter the level of experience</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Each lab </a:t>
            </a:r>
            <a:r>
              <a:rPr kumimoji="0" lang="en-US" altLang="en-US" sz="1200" b="0" i="0" u="sng" strike="noStrike" kern="1200" cap="none" spc="0" normalizeH="0" baseline="0" noProof="0" dirty="0">
                <a:ln>
                  <a:noFill/>
                </a:ln>
                <a:solidFill>
                  <a:prstClr val="black"/>
                </a:solidFill>
                <a:effectLst/>
                <a:uLnTx/>
                <a:uFillTx/>
                <a:latin typeface="+mn-lt"/>
                <a:ea typeface="+mn-ea"/>
                <a:cs typeface="+mn-cs"/>
              </a:rPr>
              <a:t>must</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have (adapt or develop) a laboratory-specific biosafety manual prepared and adopted as policy. This manual must be available and accessible. The biosafety manual should identify the hazards that may be encountered and that specifies practices and procedures designed to minimize or eliminate exposure to these hazards</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Personnel should be advised of special hazards and be required to read, periodically review and follow required practices and procedures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The fact is lab practice and technique must be supplemented by the other containment elements</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200" b="1"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15</a:t>
            </a:fld>
            <a:endParaRPr lang="en-US"/>
          </a:p>
        </p:txBody>
      </p:sp>
    </p:spTree>
    <p:extLst>
      <p:ext uri="{BB962C8B-B14F-4D97-AF65-F5344CB8AC3E}">
        <p14:creationId xmlns:p14="http://schemas.microsoft.com/office/powerpoint/2010/main" val="1830510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endParaRPr lang="en-US" dirty="0">
              <a:solidFill>
                <a:srgbClr val="0070C0"/>
              </a:solidFill>
            </a:endParaRPr>
          </a:p>
          <a:p>
            <a:endParaRPr lang="en-US" dirty="0">
              <a:solidFill>
                <a:srgbClr val="0070C0"/>
              </a:solidFill>
            </a:endParaRPr>
          </a:p>
          <a:p>
            <a:r>
              <a:rPr lang="en-US" dirty="0">
                <a:solidFill>
                  <a:srgbClr val="0070C0"/>
                </a:solidFill>
              </a:rPr>
              <a:t>Key point refresher:  Each laboratory should have a </a:t>
            </a:r>
            <a:r>
              <a:rPr lang="en-US" sz="1200" dirty="0">
                <a:solidFill>
                  <a:srgbClr val="FF0000"/>
                </a:solidFill>
              </a:rPr>
              <a:t>laboratory-specific biosafety manual prepared and adopted as policy.  Personnel should be</a:t>
            </a:r>
            <a:r>
              <a:rPr lang="en-US" sz="1200" baseline="0" dirty="0">
                <a:solidFill>
                  <a:srgbClr val="FF0000"/>
                </a:solidFill>
              </a:rPr>
              <a:t> familiar with the contents of the manual.</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16</a:t>
            </a:fld>
            <a:endParaRPr lang="en-US"/>
          </a:p>
        </p:txBody>
      </p:sp>
    </p:spTree>
    <p:extLst>
      <p:ext uri="{BB962C8B-B14F-4D97-AF65-F5344CB8AC3E}">
        <p14:creationId xmlns:p14="http://schemas.microsoft.com/office/powerpoint/2010/main" val="2484735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Respiratory tract: protect from aerosols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Skin: protect from splash/splatter</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Percutaneous: protect from puncture or entrance via broken skin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Mucous membranes: protect from splash/splatter</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GI tract: protect from ingestion or splash splatter</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Use of all of these require some level of skill and, therefore, training.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Maximum protection is offered by the use of one or more of these depending on need</a:t>
            </a:r>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17</a:t>
            </a:fld>
            <a:endParaRPr lang="en-US"/>
          </a:p>
        </p:txBody>
      </p:sp>
    </p:spTree>
    <p:extLst>
      <p:ext uri="{BB962C8B-B14F-4D97-AF65-F5344CB8AC3E}">
        <p14:creationId xmlns:p14="http://schemas.microsoft.com/office/powerpoint/2010/main" val="3291127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b="1" dirty="0"/>
              <a:t>Information resources</a:t>
            </a:r>
            <a:r>
              <a:rPr lang="en-US" altLang="en-US" dirty="0"/>
              <a:t>: BMBL5, Appendix A and WHO Lab Biosafety Manual, Chap 10</a:t>
            </a:r>
          </a:p>
          <a:p>
            <a:pPr>
              <a:buFontTx/>
              <a:buChar char="•"/>
            </a:pPr>
            <a:r>
              <a:rPr lang="en-US" altLang="en-US" b="1" dirty="0"/>
              <a:t>Individuals need an</a:t>
            </a:r>
            <a:r>
              <a:rPr lang="en-US" altLang="en-US" b="1" baseline="0" dirty="0"/>
              <a:t> understanding of those procedures that generate aerosols</a:t>
            </a:r>
            <a:endParaRPr lang="en-US" altLang="en-US" b="1" dirty="0"/>
          </a:p>
          <a:p>
            <a:pPr>
              <a:buFontTx/>
              <a:buChar char="•"/>
            </a:pPr>
            <a:r>
              <a:rPr lang="en-US" altLang="en-US" b="1" dirty="0"/>
              <a:t>Aerosol particles are created by</a:t>
            </a:r>
          </a:p>
          <a:p>
            <a:r>
              <a:rPr lang="en-US" altLang="en-US" dirty="0"/>
              <a:t>any activity that imparts energy into a liquid or semiliquid material, such as shaking, </a:t>
            </a:r>
          </a:p>
          <a:p>
            <a:r>
              <a:rPr lang="en-US" altLang="en-US" dirty="0"/>
              <a:t>pouring, stirring or dropping liquid onto a surface or into another liquid. Other</a:t>
            </a:r>
          </a:p>
          <a:p>
            <a:r>
              <a:rPr lang="en-US" altLang="en-US" dirty="0"/>
              <a:t>laboratory activities, such as streaking agar plates, inoculating cell culture flasks with</a:t>
            </a:r>
          </a:p>
          <a:p>
            <a:r>
              <a:rPr lang="en-US" altLang="en-US" dirty="0"/>
              <a:t>a pipette, using a multichannel pipette to dispense liquid suspensions of infectious</a:t>
            </a:r>
          </a:p>
          <a:p>
            <a:r>
              <a:rPr lang="en-US" altLang="en-US" dirty="0"/>
              <a:t>agents into </a:t>
            </a:r>
            <a:r>
              <a:rPr lang="en-US" altLang="en-US" dirty="0" err="1"/>
              <a:t>microculture</a:t>
            </a:r>
            <a:r>
              <a:rPr lang="en-US" altLang="en-US" dirty="0"/>
              <a:t> plates, homogenizing and </a:t>
            </a:r>
            <a:r>
              <a:rPr lang="en-US" altLang="en-US" dirty="0" err="1"/>
              <a:t>vortexing</a:t>
            </a:r>
            <a:r>
              <a:rPr lang="en-US" altLang="en-US" dirty="0"/>
              <a:t> infectious materials, and</a:t>
            </a:r>
          </a:p>
          <a:p>
            <a:r>
              <a:rPr lang="en-US" altLang="en-US" dirty="0"/>
              <a:t>centrifugation of infectious liquids, or working with animals, can generate infectious</a:t>
            </a:r>
          </a:p>
          <a:p>
            <a:r>
              <a:rPr lang="en-US" altLang="en-US" dirty="0"/>
              <a:t>Aerosols</a:t>
            </a:r>
          </a:p>
          <a:p>
            <a:endParaRPr lang="en-US" altLang="en-US" dirty="0"/>
          </a:p>
          <a:p>
            <a:pPr>
              <a:buFontTx/>
              <a:buChar char="•"/>
            </a:pPr>
            <a:r>
              <a:rPr lang="en-US" altLang="en-US" dirty="0"/>
              <a:t>High-Efficiency Particulate Air (HEPA) filter and airflow critical elements of the BSC</a:t>
            </a:r>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93614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Considerations (See BMBL5 and WHO document) for proper use of BSC in lab include:</a:t>
            </a:r>
          </a:p>
          <a:p>
            <a:pPr>
              <a:buFontTx/>
              <a:buChar char="•"/>
            </a:pPr>
            <a:r>
              <a:rPr lang="en-US" altLang="en-US" dirty="0"/>
              <a:t>Location</a:t>
            </a:r>
          </a:p>
          <a:p>
            <a:pPr>
              <a:buFontTx/>
              <a:buChar char="•"/>
            </a:pPr>
            <a:r>
              <a:rPr lang="en-US" altLang="en-US" dirty="0"/>
              <a:t>Operator</a:t>
            </a:r>
          </a:p>
          <a:p>
            <a:pPr>
              <a:buFontTx/>
              <a:buChar char="•"/>
            </a:pPr>
            <a:r>
              <a:rPr lang="en-US" altLang="en-US" dirty="0"/>
              <a:t>Material placement</a:t>
            </a:r>
          </a:p>
          <a:p>
            <a:pPr>
              <a:buFontTx/>
              <a:buChar char="•"/>
            </a:pPr>
            <a:r>
              <a:rPr lang="en-US" altLang="en-US" dirty="0"/>
              <a:t>Operation and maintenance</a:t>
            </a:r>
          </a:p>
          <a:p>
            <a:pPr lvl="1">
              <a:buFontTx/>
              <a:buChar char="•"/>
            </a:pPr>
            <a:r>
              <a:rPr lang="en-US" altLang="en-US" dirty="0"/>
              <a:t>Avoid open flames</a:t>
            </a:r>
          </a:p>
          <a:p>
            <a:pPr>
              <a:buFontTx/>
              <a:buChar char="•"/>
            </a:pPr>
            <a:r>
              <a:rPr lang="en-US" altLang="en-US" dirty="0"/>
              <a:t>Certification</a:t>
            </a:r>
          </a:p>
          <a:p>
            <a:pPr>
              <a:buFontTx/>
              <a:buChar char="•"/>
            </a:pPr>
            <a:r>
              <a:rPr lang="en-US" altLang="en-US" dirty="0"/>
              <a:t>Cleaning and disinfection</a:t>
            </a:r>
          </a:p>
          <a:p>
            <a:pPr lvl="1">
              <a:buFontTx/>
              <a:buChar char="•"/>
            </a:pPr>
            <a:r>
              <a:rPr lang="en-US" altLang="en-US" dirty="0"/>
              <a:t>Bleach solution or 70% alcohol followed  by wiping with sterile distilled water</a:t>
            </a:r>
          </a:p>
          <a:p>
            <a:pPr lvl="1">
              <a:buFontTx/>
              <a:buChar char="•"/>
            </a:pPr>
            <a:r>
              <a:rPr lang="en-US" altLang="en-US" dirty="0"/>
              <a:t>Use of UV lamp</a:t>
            </a:r>
          </a:p>
          <a:p>
            <a:pPr>
              <a:buFontTx/>
              <a:buChar char="•"/>
            </a:pPr>
            <a:r>
              <a:rPr lang="en-US" altLang="en-US" dirty="0"/>
              <a:t>Decontamination</a:t>
            </a:r>
          </a:p>
          <a:p>
            <a:pPr>
              <a:buFontTx/>
              <a:buChar char="•"/>
            </a:pPr>
            <a:r>
              <a:rPr lang="en-US" altLang="en-US" dirty="0"/>
              <a:t>Etc.</a:t>
            </a:r>
          </a:p>
          <a:p>
            <a:endParaRPr lang="en-US" altLang="en-US" dirty="0"/>
          </a:p>
          <a:p>
            <a:r>
              <a:rPr lang="en-US" altLang="en-US" u="sng" dirty="0"/>
              <a:t>BSC usage policy</a:t>
            </a:r>
          </a:p>
          <a:p>
            <a:r>
              <a:rPr lang="en-US" altLang="en-US" dirty="0"/>
              <a:t>Tie into risk assessment (discussed below)</a:t>
            </a:r>
          </a:p>
          <a:p>
            <a:pPr>
              <a:buFontTx/>
              <a:buChar char="•"/>
            </a:pPr>
            <a:r>
              <a:rPr lang="en-US" altLang="en-US" dirty="0"/>
              <a:t>Organism-related </a:t>
            </a:r>
          </a:p>
          <a:p>
            <a:pPr>
              <a:buFontTx/>
              <a:buChar char="•"/>
            </a:pPr>
            <a:r>
              <a:rPr lang="en-US" altLang="en-US" dirty="0"/>
              <a:t>Patient-related</a:t>
            </a:r>
          </a:p>
          <a:p>
            <a:r>
              <a:rPr lang="en-US" altLang="en-US" dirty="0"/>
              <a:t>Enforcement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Tahoma" panose="020B0604030504040204" pitchFamily="34" charset="0"/>
              </a:rPr>
              <a:t>Need a regular maintenance and annual certification plan</a:t>
            </a:r>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27595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Examples of secondary barriers include: separation of lab from public access, availability of decontamination equipment (autoclave) and hand washing equipment.  For containment of agent readily aerosolized, barriers include features of BSL-3 including specialized ventilation to ensure directional airflow (negative pressure), airlocks, controlled access points, HEPA filtration of exhaust air, separate modules/buildings to isolate the lab, etc.</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Main exposure risk of BSL-1 and BSL-2 agents is direct contact with agent or inadvertent contact with contaminated wok environments (surfaces, etc.)</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Main exposure risk of BSL-3 agent is infectious aerosol</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20</a:t>
            </a:fld>
            <a:endParaRPr lang="en-US"/>
          </a:p>
        </p:txBody>
      </p:sp>
    </p:spTree>
    <p:extLst>
      <p:ext uri="{BB962C8B-B14F-4D97-AF65-F5344CB8AC3E}">
        <p14:creationId xmlns:p14="http://schemas.microsoft.com/office/powerpoint/2010/main" val="288672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Biorisk management-</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effectively handle risks posed by working with infectious agents and toxins in laboratories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Requires understanding of biosafety and biosecurity principles, practices and procedures and understanding of the risk assessment process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Range of practices and procedures to ensure the biosecurity processes, ​biosafety processes, and biocontainment of those infectious agents and toxins. </a:t>
            </a:r>
          </a:p>
          <a:p>
            <a:r>
              <a:rPr lang="en-US" sz="1200" b="0" i="0" kern="1200" dirty="0">
                <a:solidFill>
                  <a:schemeClr val="tx1"/>
                </a:solidFill>
                <a:effectLst/>
                <a:latin typeface="+mn-lt"/>
                <a:ea typeface="+mn-ea"/>
                <a:cs typeface="+mn-cs"/>
              </a:rPr>
              <a:t>The full spectrum of safety and security measures for laboratories, from Standard Operating</a:t>
            </a:r>
            <a:r>
              <a:rPr lang="en-US" sz="1200" b="0" i="0" kern="1200" baseline="0" dirty="0">
                <a:solidFill>
                  <a:schemeClr val="tx1"/>
                </a:solidFill>
                <a:effectLst/>
                <a:latin typeface="+mn-lt"/>
                <a:ea typeface="+mn-ea"/>
                <a:cs typeface="+mn-cs"/>
              </a:rPr>
              <a:t> Procedures (</a:t>
            </a:r>
            <a:r>
              <a:rPr lang="en-US" sz="1200" b="0" i="0" kern="1200" dirty="0">
                <a:solidFill>
                  <a:schemeClr val="tx1"/>
                </a:solidFill>
                <a:effectLst/>
                <a:latin typeface="+mn-lt"/>
                <a:ea typeface="+mn-ea"/>
                <a:cs typeface="+mn-cs"/>
              </a:rPr>
              <a:t>SOPs) to physical measures to individual practices in the laboratory.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(Image: Made in Power</a:t>
            </a:r>
            <a:r>
              <a:rPr lang="en-US" sz="1200" b="0" i="0" kern="1200" baseline="0" dirty="0">
                <a:solidFill>
                  <a:schemeClr val="tx1"/>
                </a:solidFill>
                <a:effectLst/>
                <a:latin typeface="+mn-lt"/>
                <a:ea typeface="+mn-ea"/>
                <a:cs typeface="+mn-cs"/>
              </a:rPr>
              <a:t> Point)  </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10244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3F3F3F"/>
                </a:solidFill>
                <a:effectLst/>
                <a:uLnTx/>
                <a:uFillTx/>
                <a:latin typeface="Franklin Gothic Medium" panose="020B0603020102020204" pitchFamily="34" charset="0"/>
                <a:ea typeface="+mn-ea"/>
                <a:cs typeface="Calibri"/>
              </a:rPr>
              <a:t>Biosafety level:</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3F3F3F"/>
                </a:solidFill>
                <a:effectLst/>
                <a:uLnTx/>
                <a:uFillTx/>
                <a:latin typeface="Franklin Gothic Medium" panose="020B0603020102020204" pitchFamily="34" charset="0"/>
                <a:ea typeface="+mn-ea"/>
                <a:cs typeface="Calibri"/>
              </a:rPr>
              <a:t>A specific combination of work practices, safety equipment, and facilities which are designed to minimize the exposure of workers and the environment to infectious agents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F3F3F"/>
              </a:solidFill>
              <a:effectLst/>
              <a:uLnTx/>
              <a:uFillTx/>
              <a:latin typeface="Franklin Gothic Medium" panose="020B0603020102020204" pitchFamily="34" charset="0"/>
              <a:ea typeface="+mn-ea"/>
              <a:cs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F3F3F"/>
              </a:solidFill>
              <a:effectLst/>
              <a:uLnTx/>
              <a:uFillTx/>
              <a:latin typeface="Franklin Gothic Medium" panose="020B0603020102020204" pitchFamily="34" charset="0"/>
              <a:ea typeface="+mn-ea"/>
              <a:cs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3F3F3F"/>
                </a:solidFill>
                <a:effectLst/>
                <a:uLnTx/>
                <a:uFillTx/>
                <a:latin typeface="Franklin Gothic Medium" panose="020B0603020102020204" pitchFamily="34" charset="0"/>
                <a:ea typeface="+mn-ea"/>
                <a:cs typeface="Calibri"/>
              </a:rPr>
              <a:t>Image: Created by author in Power Point.</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83888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75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ea typeface="+mn-ea"/>
                <a:cs typeface="+mn-cs"/>
              </a:rPr>
              <a:t>4 biosafety levels </a:t>
            </a:r>
          </a:p>
          <a:p>
            <a:pPr marL="742950" marR="0" lvl="1" indent="-285750" algn="l" defTabSz="914400" rtl="0" eaLnBrk="0" fontAlgn="base" latinLnBrk="0" hangingPunct="0">
              <a:lnSpc>
                <a:spcPct val="75000"/>
              </a:lnSpc>
              <a:spcBef>
                <a:spcPct val="20000"/>
              </a:spcBef>
              <a:spcAft>
                <a:spcPct val="0"/>
              </a:spcAft>
              <a:buClrTx/>
              <a:buSzPct val="75000"/>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rPr>
              <a:t>Consist of combinations of lab practices and techniques, safety equipment and lab facilities</a:t>
            </a:r>
          </a:p>
          <a:p>
            <a:pPr marL="342900" marR="0" lvl="0" indent="-342900" algn="l" defTabSz="914400" rtl="0" eaLnBrk="0" fontAlgn="base" latinLnBrk="0" hangingPunct="0">
              <a:lnSpc>
                <a:spcPct val="75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ea typeface="+mn-ea"/>
                <a:cs typeface="+mn-cs"/>
              </a:rPr>
              <a:t>Purpose: To categorize risk associated with infectious agent and define the appropriate safety practices, equipment and facilities for handling the agent safely</a:t>
            </a:r>
          </a:p>
          <a:p>
            <a:pPr marL="342900" marR="0" lvl="0" indent="-342900" algn="l" defTabSz="914400" rtl="0" eaLnBrk="0" fontAlgn="base" latinLnBrk="0" hangingPunct="0">
              <a:lnSpc>
                <a:spcPct val="75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ea typeface="+mn-ea"/>
                <a:cs typeface="+mn-cs"/>
              </a:rPr>
              <a:t>Appropriate BSL determined by:</a:t>
            </a:r>
          </a:p>
          <a:p>
            <a:pPr marL="742950" marR="0" lvl="1" indent="-285750" algn="l" defTabSz="914400" rtl="0" eaLnBrk="0" fontAlgn="base" latinLnBrk="0" hangingPunct="0">
              <a:lnSpc>
                <a:spcPct val="75000"/>
              </a:lnSpc>
              <a:spcBef>
                <a:spcPct val="20000"/>
              </a:spcBef>
              <a:spcAft>
                <a:spcPct val="0"/>
              </a:spcAft>
              <a:buClrTx/>
              <a:buSzPct val="75000"/>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rPr>
              <a:t>Microbiological agent </a:t>
            </a:r>
            <a:r>
              <a:rPr kumimoji="0" lang="en-US" altLang="en-US" sz="2800" b="1" i="1" u="none" strike="noStrike" kern="0" cap="none" spc="0" normalizeH="0" baseline="0" noProof="0" dirty="0">
                <a:ln>
                  <a:noFill/>
                </a:ln>
                <a:solidFill>
                  <a:srgbClr val="000000"/>
                </a:solidFill>
                <a:effectLst/>
                <a:uLnTx/>
                <a:uFillTx/>
                <a:latin typeface="Times New Roman"/>
              </a:rPr>
              <a:t>Risk Group</a:t>
            </a:r>
          </a:p>
          <a:p>
            <a:pPr marL="742950" marR="0" lvl="1" indent="-285750" algn="l" defTabSz="914400" rtl="0" eaLnBrk="0" fontAlgn="base" latinLnBrk="0" hangingPunct="0">
              <a:lnSpc>
                <a:spcPct val="75000"/>
              </a:lnSpc>
              <a:spcBef>
                <a:spcPct val="20000"/>
              </a:spcBef>
              <a:spcAft>
                <a:spcPct val="0"/>
              </a:spcAft>
              <a:buClrTx/>
              <a:buSzPct val="75000"/>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rPr>
              <a:t>Mode of transmission</a:t>
            </a:r>
          </a:p>
          <a:p>
            <a:pPr marL="742950" marR="0" lvl="1" indent="-285750" algn="l" defTabSz="914400" rtl="0" eaLnBrk="0" fontAlgn="base" latinLnBrk="0" hangingPunct="0">
              <a:lnSpc>
                <a:spcPct val="75000"/>
              </a:lnSpc>
              <a:spcBef>
                <a:spcPct val="20000"/>
              </a:spcBef>
              <a:spcAft>
                <a:spcPct val="0"/>
              </a:spcAft>
              <a:buClrTx/>
              <a:buSzPct val="75000"/>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rPr>
              <a:t>Procedural protocols</a:t>
            </a:r>
          </a:p>
          <a:p>
            <a:pPr marL="742950" marR="0" lvl="1" indent="-285750" algn="l" defTabSz="914400" rtl="0" eaLnBrk="0" fontAlgn="base" latinLnBrk="0" hangingPunct="0">
              <a:lnSpc>
                <a:spcPct val="75000"/>
              </a:lnSpc>
              <a:spcBef>
                <a:spcPct val="20000"/>
              </a:spcBef>
              <a:spcAft>
                <a:spcPct val="0"/>
              </a:spcAft>
              <a:buClrTx/>
              <a:buSzPct val="75000"/>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rPr>
              <a:t>Experience of staff</a:t>
            </a:r>
          </a:p>
          <a:p>
            <a:pPr marL="742950" marR="0" lvl="1" indent="-285750" algn="l" defTabSz="914400" rtl="0" eaLnBrk="0" fontAlgn="base" latinLnBrk="0" hangingPunct="0">
              <a:lnSpc>
                <a:spcPct val="75000"/>
              </a:lnSpc>
              <a:spcBef>
                <a:spcPct val="20000"/>
              </a:spcBef>
              <a:spcAft>
                <a:spcPct val="0"/>
              </a:spcAft>
              <a:buClrTx/>
              <a:buSzPct val="75000"/>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rPr>
              <a:t>Likelihood of aerosol generation</a:t>
            </a:r>
          </a:p>
          <a:p>
            <a:pPr marL="742950" marR="0" lvl="1" indent="-285750" algn="l" defTabSz="914400" rtl="0" eaLnBrk="0" fontAlgn="base" latinLnBrk="0" hangingPunct="0">
              <a:lnSpc>
                <a:spcPct val="75000"/>
              </a:lnSpc>
              <a:spcBef>
                <a:spcPct val="20000"/>
              </a:spcBef>
              <a:spcAft>
                <a:spcPct val="0"/>
              </a:spcAft>
              <a:buClrTx/>
              <a:buSzPct val="75000"/>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rPr>
              <a:t>Work involves use of amplified agent</a:t>
            </a:r>
          </a:p>
          <a:p>
            <a:pPr marL="742950" marR="0" lvl="1" indent="-285750" algn="l" defTabSz="914400" rtl="0" eaLnBrk="0" fontAlgn="base" latinLnBrk="0" hangingPunct="0">
              <a:lnSpc>
                <a:spcPct val="75000"/>
              </a:lnSpc>
              <a:spcBef>
                <a:spcPct val="20000"/>
              </a:spcBef>
              <a:spcAft>
                <a:spcPct val="0"/>
              </a:spcAft>
              <a:buClrTx/>
              <a:buSzPct val="75000"/>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rPr>
              <a:t>Other?</a:t>
            </a:r>
          </a:p>
          <a:p>
            <a:pPr marL="914400" marR="0" lvl="2"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Other</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characteristics to consider include: Infective dose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Stability in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Host range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Endemic nature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1200150" marR="0" lvl="2" indent="-285750" algn="l" defTabSz="914400" rtl="0" eaLnBrk="0" fontAlgn="base" latinLnBrk="0" hangingPunct="0">
              <a:lnSpc>
                <a:spcPct val="75000"/>
              </a:lnSpc>
              <a:spcBef>
                <a:spcPct val="20000"/>
              </a:spcBef>
              <a:spcAft>
                <a:spcPct val="0"/>
              </a:spcAft>
              <a:buClrTx/>
              <a:buSzPct val="75000"/>
              <a:buFontTx/>
              <a:buChar char="•"/>
              <a:tabLst/>
              <a:defRPr/>
            </a:pPr>
            <a:endParaRPr kumimoji="0" lang="en-US" altLang="en-US" sz="2800" b="0" i="0" u="none" strike="noStrike" kern="0" cap="none" spc="0" normalizeH="0" baseline="0" noProof="0" dirty="0">
              <a:ln>
                <a:noFill/>
              </a:ln>
              <a:solidFill>
                <a:srgbClr val="000000"/>
              </a:solidFill>
              <a:effectLst/>
              <a:uLnTx/>
              <a:uFillTx/>
              <a:latin typeface="Times New Roman"/>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In total these characteristics determine the BSL under which the work should be conducted</a:t>
            </a:r>
          </a:p>
          <a:p>
            <a:pPr marL="285750" marR="0" lvl="0" indent="-285750" algn="l" defTabSz="914400" rtl="0" eaLnBrk="0" fontAlgn="base" latinLnBrk="0" hangingPunct="0">
              <a:lnSpc>
                <a:spcPct val="75000"/>
              </a:lnSpc>
              <a:spcBef>
                <a:spcPct val="20000"/>
              </a:spcBef>
              <a:spcAft>
                <a:spcPct val="0"/>
              </a:spcAft>
              <a:buClrTx/>
              <a:buSzPct val="75000"/>
              <a:buFontTx/>
              <a:buChar char="•"/>
              <a:tabLst/>
              <a:defRPr/>
            </a:pPr>
            <a:endParaRPr kumimoji="0" lang="en-US" altLang="en-US" sz="2800" b="0" i="0" u="none" strike="noStrike" kern="0" cap="none" spc="0" normalizeH="0" baseline="0" noProof="0" dirty="0">
              <a:ln>
                <a:noFill/>
              </a:ln>
              <a:solidFill>
                <a:srgbClr val="000000"/>
              </a:solidFill>
              <a:effectLst/>
              <a:uLnTx/>
              <a:uFillTx/>
              <a:latin typeface="Times New Roman"/>
            </a:endParaRPr>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22</a:t>
            </a:fld>
            <a:endParaRPr lang="en-US"/>
          </a:p>
        </p:txBody>
      </p:sp>
    </p:spTree>
    <p:extLst>
      <p:ext uri="{BB962C8B-B14F-4D97-AF65-F5344CB8AC3E}">
        <p14:creationId xmlns:p14="http://schemas.microsoft.com/office/powerpoint/2010/main" val="2183759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Understanding the basics of Biosafety that we just reviewed are critical to establishing a culture</a:t>
            </a:r>
            <a:r>
              <a:rPr lang="en-US" baseline="0" dirty="0"/>
              <a:t> of biosafety (that I spoke about earlier) within our laboratories. </a:t>
            </a:r>
          </a:p>
          <a:p>
            <a:pPr marL="171450" indent="-171450">
              <a:buFont typeface="Arial" panose="020B0604020202020204" pitchFamily="34" charset="0"/>
              <a:buChar char="•"/>
            </a:pPr>
            <a:r>
              <a:rPr lang="en-US" baseline="0" dirty="0"/>
              <a:t>There are 2 other key elements in establishing this culture. The first of these is </a:t>
            </a:r>
            <a:r>
              <a:rPr lang="en-US" b="1" baseline="0" dirty="0"/>
              <a:t>Need for a Management Structure </a:t>
            </a:r>
            <a:r>
              <a:rPr lang="en-US" b="0" baseline="0" dirty="0"/>
              <a:t>that supports and enforces this culture</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There should be established biosafety procedures which are described in a biosafety manual and mentioned in diagnostic SOPs</a:t>
            </a:r>
          </a:p>
          <a:p>
            <a:pPr lvl="1"/>
            <a:r>
              <a:rPr lang="en-US" dirty="0">
                <a:solidFill>
                  <a:schemeClr val="tx1"/>
                </a:solidFill>
              </a:rPr>
              <a:t>Validated</a:t>
            </a:r>
          </a:p>
          <a:p>
            <a:pPr lvl="1"/>
            <a:r>
              <a:rPr lang="en-US" dirty="0">
                <a:solidFill>
                  <a:schemeClr val="tx1"/>
                </a:solidFill>
              </a:rPr>
              <a:t>Clear, concise</a:t>
            </a:r>
          </a:p>
          <a:p>
            <a:pPr lvl="1"/>
            <a:r>
              <a:rPr lang="en-US" dirty="0">
                <a:solidFill>
                  <a:schemeClr val="tx1"/>
                </a:solidFill>
              </a:rPr>
              <a:t>Updated regularly</a:t>
            </a:r>
          </a:p>
          <a:p>
            <a:pPr lvl="1"/>
            <a:r>
              <a:rPr lang="en-US" dirty="0">
                <a:solidFill>
                  <a:schemeClr val="tx1"/>
                </a:solidFill>
              </a:rPr>
              <a:t>Accessible to lab staff</a:t>
            </a:r>
          </a:p>
          <a:p>
            <a:pPr lvl="1"/>
            <a:r>
              <a:rPr lang="en-US" dirty="0">
                <a:solidFill>
                  <a:schemeClr val="tx1"/>
                </a:solidFill>
              </a:rPr>
              <a:t>Reviewed regularly by staff</a:t>
            </a:r>
          </a:p>
          <a:p>
            <a:pPr marL="171450" indent="-171450">
              <a:buFont typeface="Arial" panose="020B0604020202020204" pitchFamily="34" charset="0"/>
              <a:buChar char="•"/>
            </a:pPr>
            <a:endParaRPr lang="en-US" dirty="0">
              <a:solidFill>
                <a:schemeClr val="tx1"/>
              </a:solidFill>
            </a:endParaRPr>
          </a:p>
          <a:p>
            <a:pPr marL="0" indent="0">
              <a:buFont typeface="Arial" panose="020B0604020202020204" pitchFamily="34" charset="0"/>
              <a:buNone/>
            </a:pPr>
            <a:r>
              <a:rPr lang="en-US" dirty="0">
                <a:solidFill>
                  <a:schemeClr val="tx1"/>
                </a:solidFill>
              </a:rPr>
              <a:t>Image:  Creative Commons, Free for commercial use, No attribution required </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23</a:t>
            </a:fld>
            <a:endParaRPr lang="en-US"/>
          </a:p>
        </p:txBody>
      </p:sp>
    </p:spTree>
    <p:extLst>
      <p:ext uri="{BB962C8B-B14F-4D97-AF65-F5344CB8AC3E}">
        <p14:creationId xmlns:p14="http://schemas.microsoft.com/office/powerpoint/2010/main" val="600909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also a need for ongoing staff training in areas</a:t>
            </a:r>
            <a:r>
              <a:rPr lang="en-US" baseline="0" dirty="0"/>
              <a:t> such as…</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Image:  Creative Commons, Free for commercial use, No attribution required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24</a:t>
            </a:fld>
            <a:endParaRPr lang="en-US"/>
          </a:p>
        </p:txBody>
      </p:sp>
    </p:spTree>
    <p:extLst>
      <p:ext uri="{BB962C8B-B14F-4D97-AF65-F5344CB8AC3E}">
        <p14:creationId xmlns:p14="http://schemas.microsoft.com/office/powerpoint/2010/main" val="1219111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endParaRPr lang="en-US" dirty="0">
              <a:solidFill>
                <a:srgbClr val="0070C0"/>
              </a:solidFill>
            </a:endParaRPr>
          </a:p>
          <a:p>
            <a:endParaRPr lang="en-US" dirty="0">
              <a:solidFill>
                <a:srgbClr val="0070C0"/>
              </a:solidFill>
            </a:endParaRPr>
          </a:p>
          <a:p>
            <a:r>
              <a:rPr lang="en-US" dirty="0">
                <a:solidFill>
                  <a:srgbClr val="0070C0"/>
                </a:solidFill>
              </a:rPr>
              <a:t>Key point refresher:  There is a need for both annual and ongoing</a:t>
            </a:r>
            <a:r>
              <a:rPr lang="en-US" baseline="0" dirty="0">
                <a:solidFill>
                  <a:srgbClr val="0070C0"/>
                </a:solidFill>
              </a:rPr>
              <a:t> training of laboratory personnel.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25</a:t>
            </a:fld>
            <a:endParaRPr lang="en-US"/>
          </a:p>
        </p:txBody>
      </p:sp>
    </p:spTree>
    <p:extLst>
      <p:ext uri="{BB962C8B-B14F-4D97-AF65-F5344CB8AC3E}">
        <p14:creationId xmlns:p14="http://schemas.microsoft.com/office/powerpoint/2010/main" val="419841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key element of </a:t>
            </a:r>
            <a:r>
              <a:rPr lang="en-US" b="1" dirty="0" err="1"/>
              <a:t>Biorisk</a:t>
            </a:r>
            <a:r>
              <a:rPr lang="en-US" b="1" dirty="0"/>
              <a:t> Management </a:t>
            </a:r>
            <a:r>
              <a:rPr lang="en-US" b="0" dirty="0"/>
              <a:t>is</a:t>
            </a:r>
            <a:r>
              <a:rPr lang="en-US" b="0" baseline="0" dirty="0"/>
              <a:t> </a:t>
            </a:r>
            <a:r>
              <a:rPr lang="en-US" b="1" i="1" dirty="0"/>
              <a:t>Biosecurity</a:t>
            </a:r>
          </a:p>
          <a:p>
            <a:pPr marL="171450" indent="-171450">
              <a:buFont typeface="Arial" panose="020B0604020202020204" pitchFamily="34" charset="0"/>
              <a:buChar char="•"/>
            </a:pPr>
            <a:r>
              <a:rPr lang="en-US" b="0" i="0" dirty="0"/>
              <a:t>I want to briefly highlight some of the important principles</a:t>
            </a:r>
          </a:p>
        </p:txBody>
      </p:sp>
      <p:sp>
        <p:nvSpPr>
          <p:cNvPr id="4" name="Slide Number Placeholder 3"/>
          <p:cNvSpPr>
            <a:spLocks noGrp="1"/>
          </p:cNvSpPr>
          <p:nvPr>
            <p:ph type="sldNum" sz="quarter" idx="10"/>
          </p:nvPr>
        </p:nvSpPr>
        <p:spPr/>
        <p:txBody>
          <a:bodyPr/>
          <a:lstStyle/>
          <a:p>
            <a:fld id="{CFFD42C0-7943-494E-B8BD-92EE9084E6F0}" type="slidenum">
              <a:rPr lang="en-US" smtClean="0"/>
              <a:t>26</a:t>
            </a:fld>
            <a:endParaRPr lang="en-US"/>
          </a:p>
        </p:txBody>
      </p:sp>
    </p:spTree>
    <p:extLst>
      <p:ext uri="{BB962C8B-B14F-4D97-AF65-F5344CB8AC3E}">
        <p14:creationId xmlns:p14="http://schemas.microsoft.com/office/powerpoint/2010/main" val="1823661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What is </a:t>
            </a:r>
            <a:r>
              <a:rPr lang="en-US" i="1" dirty="0"/>
              <a:t>Biosecurity</a:t>
            </a:r>
            <a:r>
              <a:rPr lang="en-US" dirty="0"/>
              <a:t>?</a:t>
            </a:r>
          </a:p>
        </p:txBody>
      </p:sp>
      <p:sp>
        <p:nvSpPr>
          <p:cNvPr id="4" name="Slide Number Placeholder 3"/>
          <p:cNvSpPr>
            <a:spLocks noGrp="1"/>
          </p:cNvSpPr>
          <p:nvPr>
            <p:ph type="sldNum" sz="quarter" idx="10"/>
          </p:nvPr>
        </p:nvSpPr>
        <p:spPr/>
        <p:txBody>
          <a:bodyPr/>
          <a:lstStyle/>
          <a:p>
            <a:fld id="{B8C85AB2-AC3D-4753-A1CF-B01BD5EF4080}" type="slidenum">
              <a:rPr lang="en-US">
                <a:solidFill>
                  <a:prstClr val="black"/>
                </a:solidFill>
              </a:rPr>
              <a:pPr/>
              <a:t>27</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1806623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85AB2-AC3D-4753-A1CF-B01BD5EF4080}" type="slidenum">
              <a:rPr lang="en-US">
                <a:solidFill>
                  <a:prstClr val="black"/>
                </a:solidFill>
              </a:rPr>
              <a:pPr/>
              <a:t>28</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798568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could these items be misused? </a:t>
            </a:r>
          </a:p>
          <a:p>
            <a:pPr marL="628650" lvl="1" indent="-171450">
              <a:buFont typeface="Arial" panose="020B0604020202020204" pitchFamily="34" charset="0"/>
              <a:buChar char="•"/>
            </a:pPr>
            <a:r>
              <a:rPr lang="en-US" dirty="0"/>
              <a:t>Spiking public food or water sources; intentional life-threatening infections or chemical damage; mass bioterrorism</a:t>
            </a:r>
          </a:p>
          <a:p>
            <a:pPr marL="171450" indent="-171450">
              <a:buFont typeface="Arial" panose="020B0604020202020204" pitchFamily="34" charset="0"/>
              <a:buChar char="•"/>
            </a:pPr>
            <a:r>
              <a:rPr lang="en-US" dirty="0"/>
              <a:t>Do any items require intellectual property protection?  </a:t>
            </a:r>
          </a:p>
          <a:p>
            <a:pPr marL="628650" lvl="1" indent="-171450">
              <a:buFont typeface="Arial" panose="020B0604020202020204" pitchFamily="34" charset="0"/>
              <a:buChar char="•"/>
            </a:pPr>
            <a:r>
              <a:rPr lang="en-US" dirty="0"/>
              <a:t>Proprietary agents such as vaccine candidates</a:t>
            </a:r>
          </a:p>
          <a:p>
            <a:pPr marL="628650" lvl="1" indent="-171450">
              <a:buFont typeface="Arial" panose="020B0604020202020204" pitchFamily="34" charset="0"/>
              <a:buChar char="•"/>
            </a:pPr>
            <a:r>
              <a:rPr lang="en-US" dirty="0"/>
              <a:t>unpublished research</a:t>
            </a:r>
          </a:p>
          <a:p>
            <a:pPr marL="628650" lvl="1" indent="-171450">
              <a:buFont typeface="Arial" panose="020B0604020202020204" pitchFamily="34" charset="0"/>
              <a:buChar char="•"/>
            </a:pPr>
            <a:r>
              <a:rPr lang="en-US" dirty="0"/>
              <a:t>lab-developed control material</a:t>
            </a:r>
          </a:p>
          <a:p>
            <a:endParaRPr lang="en-US" dirty="0"/>
          </a:p>
          <a:p>
            <a:endParaRPr lang="en-US" dirty="0"/>
          </a:p>
        </p:txBody>
      </p:sp>
      <p:sp>
        <p:nvSpPr>
          <p:cNvPr id="4" name="Slide Number Placeholder 3"/>
          <p:cNvSpPr>
            <a:spLocks noGrp="1"/>
          </p:cNvSpPr>
          <p:nvPr>
            <p:ph type="sldNum" sz="quarter" idx="10"/>
          </p:nvPr>
        </p:nvSpPr>
        <p:spPr/>
        <p:txBody>
          <a:bodyPr/>
          <a:lstStyle/>
          <a:p>
            <a:fld id="{FD533394-2137-4142-85BA-9C14C1C746D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22808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latin typeface="+mn-lt"/>
              </a:rPr>
              <a:t>Here are examples of insider threats, outsider threats, and environmental threats. It is important to assess the risk and possible impact of each for preparedness.</a:t>
            </a:r>
            <a:endParaRPr lang="en-US" sz="1400" dirty="0">
              <a:solidFill>
                <a:schemeClr val="tx1"/>
              </a:solidFill>
              <a:latin typeface="+mn-lt"/>
            </a:endParaRPr>
          </a:p>
          <a:p>
            <a:endParaRPr lang="en-US" dirty="0"/>
          </a:p>
          <a:p>
            <a:endParaRPr lang="en-US" dirty="0"/>
          </a:p>
        </p:txBody>
      </p:sp>
      <p:sp>
        <p:nvSpPr>
          <p:cNvPr id="4" name="Slide Number Placeholder 3"/>
          <p:cNvSpPr>
            <a:spLocks noGrp="1"/>
          </p:cNvSpPr>
          <p:nvPr>
            <p:ph type="sldNum" sz="quarter" idx="10"/>
          </p:nvPr>
        </p:nvSpPr>
        <p:spPr/>
        <p:txBody>
          <a:bodyPr/>
          <a:lstStyle/>
          <a:p>
            <a:fld id="{FD533394-2137-4142-85BA-9C14C1C746D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5836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Biorisk</a:t>
            </a:r>
            <a:r>
              <a:rPr lang="en-US" sz="1200" b="0" i="0" kern="1200" dirty="0">
                <a:solidFill>
                  <a:schemeClr val="tx1"/>
                </a:solidFill>
                <a:effectLst/>
                <a:latin typeface="+mn-lt"/>
                <a:ea typeface="+mn-ea"/>
                <a:cs typeface="+mn-cs"/>
              </a:rPr>
              <a:t> management fits within the broader safety hierarchy of controls.  This figure is based on the NIOSH hierarchy.  It is important for labs to consider elimination or substitution of hazards when they approach risk managements.   There may be certain agents or procedures that simply can’t be done safely given the resources available to a lab, and shipping samples to another lab that can better handle them may be the remedy.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especially critical in low resource environments!</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a:t>
            </a:fld>
            <a:endParaRPr lang="en-US"/>
          </a:p>
        </p:txBody>
      </p:sp>
    </p:spTree>
    <p:extLst>
      <p:ext uri="{BB962C8B-B14F-4D97-AF65-F5344CB8AC3E}">
        <p14:creationId xmlns:p14="http://schemas.microsoft.com/office/powerpoint/2010/main" val="3761950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latin typeface="+mn-lt"/>
              </a:rPr>
              <a:t>Here are examples of insider threats, outsider threats, and environmental threats. It is important to assess the risk and possible impact of each for preparedness.</a:t>
            </a:r>
            <a:endParaRPr lang="en-US" sz="1400" dirty="0">
              <a:solidFill>
                <a:schemeClr val="tx1"/>
              </a:solidFill>
              <a:latin typeface="+mn-lt"/>
            </a:endParaRPr>
          </a:p>
          <a:p>
            <a:endParaRPr lang="en-US" dirty="0"/>
          </a:p>
          <a:p>
            <a:endParaRPr lang="en-US" dirty="0"/>
          </a:p>
        </p:txBody>
      </p:sp>
      <p:sp>
        <p:nvSpPr>
          <p:cNvPr id="4" name="Slide Number Placeholder 3"/>
          <p:cNvSpPr>
            <a:spLocks noGrp="1"/>
          </p:cNvSpPr>
          <p:nvPr>
            <p:ph type="sldNum" sz="quarter" idx="10"/>
          </p:nvPr>
        </p:nvSpPr>
        <p:spPr/>
        <p:txBody>
          <a:bodyPr/>
          <a:lstStyle/>
          <a:p>
            <a:fld id="{FD533394-2137-4142-85BA-9C14C1C746D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688447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the principles of a biosecurity plan….</a:t>
            </a:r>
          </a:p>
          <a:p>
            <a:pPr marL="171450" indent="-171450">
              <a:buFont typeface="Arial" panose="020B0604020202020204" pitchFamily="34" charset="0"/>
              <a:buChar char="•"/>
            </a:pPr>
            <a:r>
              <a:rPr lang="en-US" dirty="0"/>
              <a:t>I have specific talking points for these if needed;</a:t>
            </a:r>
            <a:r>
              <a:rPr lang="en-US" baseline="0" dirty="0"/>
              <a:t> however in the interest of time, I don’t have included here</a:t>
            </a:r>
            <a:endParaRPr lang="en-US" dirty="0"/>
          </a:p>
          <a:p>
            <a:endParaRPr lang="en-US" dirty="0"/>
          </a:p>
          <a:p>
            <a:r>
              <a:rPr lang="en-US" dirty="0"/>
              <a:t>Image:</a:t>
            </a:r>
            <a:r>
              <a:rPr lang="en-US" baseline="0" dirty="0"/>
              <a:t>  CC0 Creative Commons, Free for commercial use, No attribution required</a:t>
            </a:r>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32</a:t>
            </a:fld>
            <a:endParaRPr lang="en-US"/>
          </a:p>
        </p:txBody>
      </p:sp>
    </p:spTree>
    <p:extLst>
      <p:ext uri="{BB962C8B-B14F-4D97-AF65-F5344CB8AC3E}">
        <p14:creationId xmlns:p14="http://schemas.microsoft.com/office/powerpoint/2010/main" val="2286976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purchased from Shutterstock. </a:t>
            </a:r>
            <a:r>
              <a:rPr lang="en-US" sz="1200" b="0" i="0" kern="1200" dirty="0">
                <a:solidFill>
                  <a:schemeClr val="tx1"/>
                </a:solidFill>
                <a:effectLst/>
                <a:latin typeface="+mn-lt"/>
                <a:ea typeface="+mn-ea"/>
                <a:cs typeface="+mn-cs"/>
              </a:rPr>
              <a:t>Stock vector ID: 533872648</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33</a:t>
            </a:fld>
            <a:endParaRPr lang="en-US"/>
          </a:p>
        </p:txBody>
      </p:sp>
    </p:spTree>
    <p:extLst>
      <p:ext uri="{BB962C8B-B14F-4D97-AF65-F5344CB8AC3E}">
        <p14:creationId xmlns:p14="http://schemas.microsoft.com/office/powerpoint/2010/main" val="1790813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34</a:t>
            </a:fld>
            <a:endParaRPr lang="en-US"/>
          </a:p>
        </p:txBody>
      </p:sp>
    </p:spTree>
    <p:extLst>
      <p:ext uri="{BB962C8B-B14F-4D97-AF65-F5344CB8AC3E}">
        <p14:creationId xmlns:p14="http://schemas.microsoft.com/office/powerpoint/2010/main" val="1466446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key and very important  element of </a:t>
            </a:r>
            <a:r>
              <a:rPr lang="en-US" b="1" dirty="0"/>
              <a:t>Risk Management </a:t>
            </a:r>
            <a:r>
              <a:rPr lang="en-US" b="0" dirty="0"/>
              <a:t>is</a:t>
            </a:r>
            <a:r>
              <a:rPr lang="en-US" b="1" baseline="0" dirty="0"/>
              <a:t> </a:t>
            </a:r>
            <a:r>
              <a:rPr lang="en-US" b="1" i="1" baseline="0" dirty="0"/>
              <a:t>Risk Assessment</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35</a:t>
            </a:fld>
            <a:endParaRPr lang="en-US"/>
          </a:p>
        </p:txBody>
      </p:sp>
    </p:spTree>
    <p:extLst>
      <p:ext uri="{BB962C8B-B14F-4D97-AF65-F5344CB8AC3E}">
        <p14:creationId xmlns:p14="http://schemas.microsoft.com/office/powerpoint/2010/main" val="4232956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Risk assessment:</a:t>
            </a:r>
          </a:p>
          <a:p>
            <a:pPr marL="628650" lvl="1" indent="-171450">
              <a:buFont typeface="Arial" panose="020B0604020202020204" pitchFamily="34" charset="0"/>
              <a:buChar char="•"/>
            </a:pPr>
            <a:r>
              <a:rPr lang="en-US" dirty="0"/>
              <a:t>Structured approach for determining and prioritizing risks</a:t>
            </a:r>
          </a:p>
          <a:p>
            <a:pPr marL="628650" lvl="1" indent="-171450">
              <a:buFont typeface="Arial" panose="020B0604020202020204" pitchFamily="34" charset="0"/>
              <a:buChar char="•"/>
            </a:pPr>
            <a:r>
              <a:rPr lang="en-US" dirty="0"/>
              <a:t>Clearly delineates what is known and unknown about a potential</a:t>
            </a:r>
            <a:r>
              <a:rPr lang="en-US" baseline="0" dirty="0"/>
              <a:t> risk</a:t>
            </a:r>
            <a:endParaRPr lang="en-US" dirty="0"/>
          </a:p>
          <a:p>
            <a:pPr marL="628650" lvl="1" indent="-171450">
              <a:buFont typeface="Arial" panose="020B0604020202020204" pitchFamily="34" charset="0"/>
              <a:buChar char="•"/>
            </a:pPr>
            <a:r>
              <a:rPr lang="en-US" dirty="0"/>
              <a:t>Ultimate</a:t>
            </a:r>
            <a:r>
              <a:rPr lang="en-US" baseline="0" dirty="0"/>
              <a:t> goal is to d</a:t>
            </a:r>
            <a:r>
              <a:rPr lang="en-US" dirty="0"/>
              <a:t>etermine mitigation strategies</a:t>
            </a:r>
          </a:p>
          <a:p>
            <a:pPr marL="628650" lvl="1"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000" b="0" i="0" u="none" strike="noStrike" kern="1200" cap="none" spc="0" normalizeH="0" baseline="0" noProof="0" dirty="0">
                <a:ln>
                  <a:noFill/>
                </a:ln>
                <a:solidFill>
                  <a:prstClr val="black"/>
                </a:solidFill>
                <a:effectLst/>
                <a:uLnTx/>
                <a:uFillTx/>
                <a:latin typeface="+mn-lt"/>
                <a:ea typeface="+mn-ea"/>
                <a:cs typeface="+mn-cs"/>
              </a:rPr>
              <a:t>A </a:t>
            </a:r>
            <a:r>
              <a:rPr kumimoji="0" lang="en-US" altLang="en-US" sz="1000" b="1" i="1" u="none" strike="noStrike" kern="1200" cap="none" spc="0" normalizeH="0" baseline="0" noProof="0" dirty="0">
                <a:ln>
                  <a:noFill/>
                </a:ln>
                <a:solidFill>
                  <a:prstClr val="black"/>
                </a:solidFill>
                <a:effectLst/>
                <a:uLnTx/>
                <a:uFillTx/>
                <a:latin typeface="+mn-lt"/>
                <a:ea typeface="+mn-ea"/>
                <a:cs typeface="+mn-cs"/>
              </a:rPr>
              <a:t>Risk</a:t>
            </a:r>
            <a:r>
              <a:rPr kumimoji="0" lang="en-US" altLang="en-US" sz="10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mn-lt"/>
                <a:ea typeface="+mn-ea"/>
                <a:cs typeface="+mn-cs"/>
              </a:rPr>
              <a:t> Assessment</a:t>
            </a:r>
            <a:r>
              <a:rPr kumimoji="0" lang="en-US" altLang="en-US" sz="1000" b="0" i="1" u="none" strike="noStrike" kern="1200" cap="none" spc="0" normalizeH="0" baseline="0" noProof="0" dirty="0">
                <a:ln>
                  <a:noFill/>
                </a:ln>
                <a:solidFill>
                  <a:prstClr val="black"/>
                </a:solidFill>
                <a:effectLst>
                  <a:outerShdw blurRad="38100" dist="38100" dir="2700000" algn="tl">
                    <a:srgbClr val="C0C0C0"/>
                  </a:outerShdw>
                </a:effectLst>
                <a:uLnTx/>
                <a:uFillTx/>
                <a:latin typeface="+mn-lt"/>
                <a:ea typeface="+mn-ea"/>
                <a:cs typeface="+mn-cs"/>
              </a:rPr>
              <a:t> </a:t>
            </a:r>
            <a:r>
              <a:rPr kumimoji="0" lang="en-US" altLang="en-US" sz="10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mn-lt"/>
                <a:ea typeface="+mn-ea"/>
                <a:cs typeface="+mn-cs"/>
              </a:rPr>
              <a:t>of the work to be done with a specific agent or under specific circumstances determines the appropriate combination of the key elements of containment and thus should define the biosafety level needed that can prevent LAIs</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1000" b="1" i="0" u="none" strike="noStrike" kern="1200" cap="none" spc="0" normalizeH="0" baseline="0" noProof="0" dirty="0">
                <a:ln>
                  <a:noFill/>
                </a:ln>
                <a:solidFill>
                  <a:prstClr val="black"/>
                </a:solidFill>
                <a:effectLst/>
                <a:uLnTx/>
                <a:uFillTx/>
                <a:latin typeface="+mn-lt"/>
                <a:ea typeface="+mn-ea"/>
                <a:cs typeface="+mn-cs"/>
              </a:rPr>
              <a:t>Consult Section 2 of BMBL or Chapter 5 of Biological safety: Principles and Practice.</a:t>
            </a:r>
            <a:r>
              <a:rPr kumimoji="0" lang="en-US" altLang="en-US" sz="10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000" b="0" i="0" u="none" strike="noStrike" kern="1200" cap="none" spc="0" normalizeH="0" baseline="0" noProof="0" dirty="0">
                <a:ln>
                  <a:noFill/>
                </a:ln>
                <a:solidFill>
                  <a:prstClr val="black"/>
                </a:solidFill>
                <a:effectLst/>
                <a:uLnTx/>
                <a:uFillTx/>
                <a:latin typeface="+mn-lt"/>
                <a:ea typeface="+mn-ea"/>
                <a:cs typeface="+mn-cs"/>
              </a:rPr>
              <a:t>This is another critical element for the “culture of safety” in the laboratory</a:t>
            </a:r>
            <a:endParaRPr kumimoji="0" lang="en-US" altLang="en-US" sz="10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mn-lt"/>
              <a:ea typeface="+mn-ea"/>
              <a:cs typeface="+mn-cs"/>
            </a:endParaRPr>
          </a:p>
          <a:p>
            <a:pPr marL="171450" lvl="0"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Why</a:t>
            </a:r>
            <a:r>
              <a:rPr lang="en-US" baseline="0" dirty="0"/>
              <a:t> do we need to do RA?</a:t>
            </a:r>
          </a:p>
          <a:p>
            <a:pPr marL="628650" lvl="1" indent="-171450">
              <a:buFont typeface="Arial" panose="020B0604020202020204" pitchFamily="34" charset="0"/>
              <a:buChar char="•"/>
            </a:pPr>
            <a:r>
              <a:rPr lang="en-US" dirty="0"/>
              <a:t>Simply to prevent lab acquired infections to our</a:t>
            </a:r>
            <a:r>
              <a:rPr lang="en-US" baseline="0" dirty="0"/>
              <a:t>selves or exposure to those working around us to the outside environment</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a:p>
            <a:pPr marL="0" lvl="0" indent="0">
              <a:buFont typeface="Arial" panose="020B0604020202020204" pitchFamily="34" charset="0"/>
              <a:buNone/>
            </a:pPr>
            <a:r>
              <a:rPr lang="en-US" baseline="0" dirty="0"/>
              <a:t>Images</a:t>
            </a:r>
          </a:p>
          <a:p>
            <a:pPr marL="0" lvl="0" indent="0">
              <a:buFont typeface="Arial" panose="020B0604020202020204" pitchFamily="34" charset="0"/>
              <a:buNone/>
            </a:pPr>
            <a:r>
              <a:rPr lang="en-US" baseline="0" dirty="0"/>
              <a:t> Dictionary (Image: https://commons.wikimedia.org/wiki/File:Collegiate_Dictionary.jpg Noah1806)</a:t>
            </a:r>
            <a:r>
              <a:rPr lang="en-US" dirty="0"/>
              <a:t> You are free:  to share – to copy, distribute and transmit the work</a:t>
            </a:r>
          </a:p>
          <a:p>
            <a:pPr marL="0" lvl="0" indent="0">
              <a:buFont typeface="Arial" panose="020B0604020202020204" pitchFamily="34" charset="0"/>
              <a:buNone/>
            </a:pPr>
            <a:r>
              <a:rPr lang="en-US" baseline="0" dirty="0"/>
              <a:t>Laboratory floor plan (Image: WHO Laboratory Biosafety Manual - Third Edition)  </a:t>
            </a:r>
          </a:p>
          <a:p>
            <a:pPr marL="0" lvl="0" indent="0">
              <a:buFont typeface="Arial" panose="020B0604020202020204" pitchFamily="34" charset="0"/>
              <a:buNone/>
            </a:pPr>
            <a:r>
              <a:rPr lang="en-US" baseline="0" dirty="0"/>
              <a:t>BSL worker (Image Flickr https://www.flickr.com/photos/jamesz_flickr/421863302 You are free to:  Share — copy and redistribute the material in any medium or format )</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36</a:t>
            </a:fld>
            <a:endParaRPr lang="en-US"/>
          </a:p>
        </p:txBody>
      </p:sp>
    </p:spTree>
    <p:extLst>
      <p:ext uri="{BB962C8B-B14F-4D97-AF65-F5344CB8AC3E}">
        <p14:creationId xmlns:p14="http://schemas.microsoft.com/office/powerpoint/2010/main" val="2469128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a:t>This process is applicable to current laboratory practices</a:t>
            </a:r>
            <a:r>
              <a:rPr lang="en-US" altLang="en-US" baseline="0" dirty="0"/>
              <a:t> dealing with the routine pathogens we encounter as well when a new pathogen emerges, which might impact the lab or when a new technology is incorporated into the laboratory</a:t>
            </a:r>
            <a:r>
              <a:rPr lang="en-US" altLang="en-US" dirty="0"/>
              <a:t> </a:t>
            </a:r>
          </a:p>
          <a:p>
            <a:pPr marL="171450" indent="-171450">
              <a:buFont typeface="Arial" panose="020B0604020202020204" pitchFamily="34" charset="0"/>
              <a:buChar char="•"/>
            </a:pPr>
            <a:r>
              <a:rPr lang="en-US" altLang="en-US" dirty="0"/>
              <a:t>A little more about this later</a:t>
            </a: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3607" indent="-289849" eaLnBrk="0" hangingPunct="0">
              <a:spcBef>
                <a:spcPct val="30000"/>
              </a:spcBef>
              <a:defRPr sz="1200">
                <a:solidFill>
                  <a:schemeClr val="tx1"/>
                </a:solidFill>
                <a:latin typeface="Calibri" pitchFamily="34" charset="0"/>
              </a:defRPr>
            </a:lvl2pPr>
            <a:lvl3pPr marL="1159395" indent="-231879" eaLnBrk="0" hangingPunct="0">
              <a:spcBef>
                <a:spcPct val="30000"/>
              </a:spcBef>
              <a:defRPr sz="1200">
                <a:solidFill>
                  <a:schemeClr val="tx1"/>
                </a:solidFill>
                <a:latin typeface="Calibri" pitchFamily="34" charset="0"/>
              </a:defRPr>
            </a:lvl3pPr>
            <a:lvl4pPr marL="1623154" indent="-231879" eaLnBrk="0" hangingPunct="0">
              <a:spcBef>
                <a:spcPct val="30000"/>
              </a:spcBef>
              <a:defRPr sz="1200">
                <a:solidFill>
                  <a:schemeClr val="tx1"/>
                </a:solidFill>
                <a:latin typeface="Calibri" pitchFamily="34" charset="0"/>
              </a:defRPr>
            </a:lvl4pPr>
            <a:lvl5pPr marL="2086912" indent="-231879" eaLnBrk="0" hangingPunct="0">
              <a:spcBef>
                <a:spcPct val="30000"/>
              </a:spcBef>
              <a:defRPr sz="1200">
                <a:solidFill>
                  <a:schemeClr val="tx1"/>
                </a:solidFill>
                <a:latin typeface="Calibri" pitchFamily="34" charset="0"/>
              </a:defRPr>
            </a:lvl5pPr>
            <a:lvl6pPr marL="2550669" indent="-231879" eaLnBrk="0" fontAlgn="base" hangingPunct="0">
              <a:spcBef>
                <a:spcPct val="30000"/>
              </a:spcBef>
              <a:spcAft>
                <a:spcPct val="0"/>
              </a:spcAft>
              <a:defRPr sz="1200">
                <a:solidFill>
                  <a:schemeClr val="tx1"/>
                </a:solidFill>
                <a:latin typeface="Calibri" pitchFamily="34" charset="0"/>
              </a:defRPr>
            </a:lvl6pPr>
            <a:lvl7pPr marL="3014427" indent="-231879" eaLnBrk="0" fontAlgn="base" hangingPunct="0">
              <a:spcBef>
                <a:spcPct val="30000"/>
              </a:spcBef>
              <a:spcAft>
                <a:spcPct val="0"/>
              </a:spcAft>
              <a:defRPr sz="1200">
                <a:solidFill>
                  <a:schemeClr val="tx1"/>
                </a:solidFill>
                <a:latin typeface="Calibri" pitchFamily="34" charset="0"/>
              </a:defRPr>
            </a:lvl7pPr>
            <a:lvl8pPr marL="3478185" indent="-231879" eaLnBrk="0" fontAlgn="base" hangingPunct="0">
              <a:spcBef>
                <a:spcPct val="30000"/>
              </a:spcBef>
              <a:spcAft>
                <a:spcPct val="0"/>
              </a:spcAft>
              <a:defRPr sz="1200">
                <a:solidFill>
                  <a:schemeClr val="tx1"/>
                </a:solidFill>
                <a:latin typeface="Calibri" pitchFamily="34" charset="0"/>
              </a:defRPr>
            </a:lvl8pPr>
            <a:lvl9pPr marL="3941943" indent="-23187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05CABB-1CE3-4756-B9A3-83790C87DC04}" type="slidenum">
              <a:rPr lang="en-US" altLang="en-US" smtClean="0">
                <a:solidFill>
                  <a:prstClr val="black"/>
                </a:solidFill>
                <a:latin typeface="Calibri"/>
              </a:rPr>
              <a:pPr eaLnBrk="1" hangingPunct="1">
                <a:spcBef>
                  <a:spcPct val="0"/>
                </a:spcBef>
              </a:pPr>
              <a:t>37</a:t>
            </a:fld>
            <a:endParaRPr lang="en-US" altLang="en-US" dirty="0">
              <a:solidFill>
                <a:prstClr val="black"/>
              </a:solidFill>
              <a:latin typeface="Calibri"/>
            </a:endParaRPr>
          </a:p>
        </p:txBody>
      </p:sp>
    </p:spTree>
    <p:extLst>
      <p:ext uri="{BB962C8B-B14F-4D97-AF65-F5344CB8AC3E}">
        <p14:creationId xmlns:p14="http://schemas.microsoft.com/office/powerpoint/2010/main" val="363823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activities along the laboratory diagnostic continuum</a:t>
            </a:r>
          </a:p>
          <a:p>
            <a:pPr marL="171450" indent="-171450">
              <a:buFont typeface="Arial" panose="020B0604020202020204" pitchFamily="34" charset="0"/>
              <a:buChar char="•"/>
            </a:pPr>
            <a:r>
              <a:rPr lang="en-US" dirty="0"/>
              <a:t>Also don’t forget about off-site specimen collection and transport and rapid test sites</a:t>
            </a:r>
          </a:p>
        </p:txBody>
      </p:sp>
      <p:sp>
        <p:nvSpPr>
          <p:cNvPr id="4" name="Slide Number Placeholder 3"/>
          <p:cNvSpPr>
            <a:spLocks noGrp="1"/>
          </p:cNvSpPr>
          <p:nvPr>
            <p:ph type="sldNum" sz="quarter" idx="10"/>
          </p:nvPr>
        </p:nvSpPr>
        <p:spPr/>
        <p:txBody>
          <a:bodyPr/>
          <a:lstStyle/>
          <a:p>
            <a:fld id="{6EF5D2DD-098B-4B74-BABB-171488B36A42}" type="slidenum">
              <a:rPr lang="en-US" smtClean="0"/>
              <a:t>38</a:t>
            </a:fld>
            <a:endParaRPr lang="en-US"/>
          </a:p>
        </p:txBody>
      </p:sp>
    </p:spTree>
    <p:extLst>
      <p:ext uri="{BB962C8B-B14F-4D97-AF65-F5344CB8AC3E}">
        <p14:creationId xmlns:p14="http://schemas.microsoft.com/office/powerpoint/2010/main" val="32084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81100" y="696913"/>
            <a:ext cx="4648200" cy="3486150"/>
          </a:xfrm>
          <a:ln/>
        </p:spPr>
      </p:sp>
      <p:sp>
        <p:nvSpPr>
          <p:cNvPr id="54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latin typeface="Calibri"/>
                <a:cs typeface="Calibri"/>
              </a:rPr>
              <a:t>Since the risk assessment is a critical tool to prevent LAI, it must be utilized before work begins and when changes in procedures, structure of the facility or other changes occur.</a:t>
            </a:r>
          </a:p>
          <a:p>
            <a:pPr marL="171450" indent="-171450">
              <a:buFont typeface="Arial" panose="020B0604020202020204" pitchFamily="34" charset="0"/>
              <a:buChar char="•"/>
            </a:pPr>
            <a:r>
              <a:rPr lang="en-US" altLang="en-US" dirty="0">
                <a:latin typeface="Calibri"/>
                <a:cs typeface="Calibri"/>
              </a:rPr>
              <a:t>In the context of this workshop, emergence of a new infectious disease threat (</a:t>
            </a:r>
            <a:r>
              <a:rPr kumimoji="0" lang="en-US" altLang="en-US" sz="1200" b="0" i="0" u="none" strike="noStrike" kern="1200" cap="none" spc="0" normalizeH="0" baseline="0" noProof="0" dirty="0">
                <a:ln>
                  <a:noFill/>
                </a:ln>
                <a:solidFill>
                  <a:prstClr val="black"/>
                </a:solidFill>
                <a:effectLst/>
                <a:uLnTx/>
                <a:uFillTx/>
                <a:latin typeface="Calibri"/>
                <a:ea typeface="+mn-ea"/>
                <a:cs typeface="Calibri"/>
              </a:rPr>
              <a:t>Influenza A H7N9) is particularly relevant</a:t>
            </a:r>
            <a:endParaRPr lang="en-US" altLang="en-US" dirty="0">
              <a:latin typeface="Calibri"/>
              <a:cs typeface="Calibri"/>
            </a:endParaRPr>
          </a:p>
        </p:txBody>
      </p:sp>
    </p:spTree>
    <p:extLst>
      <p:ext uri="{BB962C8B-B14F-4D97-AF65-F5344CB8AC3E}">
        <p14:creationId xmlns:p14="http://schemas.microsoft.com/office/powerpoint/2010/main" val="4152771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81100" y="696913"/>
            <a:ext cx="4648200" cy="3486150"/>
          </a:xfrm>
          <a:ln/>
        </p:spPr>
      </p:sp>
      <p:sp>
        <p:nvSpPr>
          <p:cNvPr id="532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latin typeface="Calibri"/>
                <a:cs typeface="Calibri"/>
              </a:rPr>
              <a:t>A knowledgeable assessor(s) is vital to a successful risk assessment. </a:t>
            </a:r>
          </a:p>
          <a:p>
            <a:pPr marL="171450" indent="-171450">
              <a:buFont typeface="Arial" panose="020B0604020202020204" pitchFamily="34" charset="0"/>
              <a:buChar char="•"/>
            </a:pPr>
            <a:r>
              <a:rPr lang="en-US" altLang="en-US" dirty="0">
                <a:latin typeface="Calibri"/>
                <a:cs typeface="Calibri"/>
              </a:rPr>
              <a:t>Can</a:t>
            </a:r>
            <a:r>
              <a:rPr lang="en-US" altLang="en-US" baseline="0" dirty="0">
                <a:latin typeface="Calibri"/>
                <a:cs typeface="Calibri"/>
              </a:rPr>
              <a:t> be a team; want  input from all staff  not just upper management.</a:t>
            </a:r>
            <a:endParaRPr lang="en-US" altLang="en-US" dirty="0">
              <a:latin typeface="Calibri"/>
              <a:cs typeface="Calibri"/>
            </a:endParaRPr>
          </a:p>
          <a:p>
            <a:pPr marL="171450" indent="-171450">
              <a:buFont typeface="Arial" panose="020B0604020202020204" pitchFamily="34" charset="0"/>
              <a:buChar char="•"/>
            </a:pPr>
            <a:r>
              <a:rPr lang="en-US" altLang="en-US" dirty="0">
                <a:latin typeface="Calibri"/>
                <a:cs typeface="Calibri"/>
              </a:rPr>
              <a:t>The assessor(s) ideally</a:t>
            </a:r>
            <a:r>
              <a:rPr lang="en-US" altLang="en-US" baseline="0" dirty="0">
                <a:latin typeface="Calibri"/>
                <a:cs typeface="Calibri"/>
              </a:rPr>
              <a:t> need</a:t>
            </a:r>
            <a:r>
              <a:rPr lang="en-US" altLang="en-US" dirty="0">
                <a:latin typeface="Calibri"/>
                <a:cs typeface="Calibri"/>
              </a:rPr>
              <a:t> a good deal of practical experience and good problem solving skills.  </a:t>
            </a:r>
          </a:p>
          <a:p>
            <a:pPr marL="628650" lvl="1" indent="-171450">
              <a:buFont typeface="Arial" panose="020B0604020202020204" pitchFamily="34" charset="0"/>
              <a:buChar char="•"/>
            </a:pPr>
            <a:r>
              <a:rPr lang="en-US" altLang="en-US" dirty="0">
                <a:latin typeface="Calibri"/>
                <a:cs typeface="Calibri"/>
              </a:rPr>
              <a:t>Familiar</a:t>
            </a:r>
            <a:r>
              <a:rPr lang="en-US" altLang="en-US" baseline="0" dirty="0">
                <a:latin typeface="Calibri"/>
                <a:cs typeface="Calibri"/>
              </a:rPr>
              <a:t> with facility, </a:t>
            </a:r>
            <a:r>
              <a:rPr lang="en-US" altLang="en-US" baseline="0" dirty="0" err="1">
                <a:latin typeface="Calibri"/>
                <a:cs typeface="Calibri"/>
              </a:rPr>
              <a:t>regs</a:t>
            </a:r>
            <a:r>
              <a:rPr lang="en-US" altLang="en-US" baseline="0" dirty="0">
                <a:latin typeface="Calibri"/>
                <a:cs typeface="Calibri"/>
              </a:rPr>
              <a:t>, hazards, safety, modes</a:t>
            </a:r>
          </a:p>
          <a:p>
            <a:pPr marL="171450" lvl="0" indent="-171450">
              <a:buFont typeface="Arial" panose="020B0604020202020204" pitchFamily="34" charset="0"/>
              <a:buChar char="•"/>
            </a:pPr>
            <a:r>
              <a:rPr lang="en-US" altLang="en-US" baseline="0" dirty="0">
                <a:latin typeface="Calibri"/>
                <a:cs typeface="Calibri"/>
              </a:rPr>
              <a:t>However and importantly, </a:t>
            </a:r>
            <a:r>
              <a:rPr lang="en-US" altLang="en-US" dirty="0">
                <a:latin typeface="Calibri"/>
                <a:cs typeface="Calibri"/>
              </a:rPr>
              <a:t>ultimately bench</a:t>
            </a:r>
            <a:r>
              <a:rPr lang="en-US" altLang="en-US" baseline="0" dirty="0">
                <a:latin typeface="Calibri"/>
                <a:cs typeface="Calibri"/>
              </a:rPr>
              <a:t> staff need to be responsible as part of their day-to-day activities</a:t>
            </a:r>
          </a:p>
          <a:p>
            <a:pPr marL="171450" lvl="0" indent="-171450">
              <a:buFont typeface="Arial" panose="020B0604020202020204" pitchFamily="34" charset="0"/>
              <a:buChar char="•"/>
            </a:pPr>
            <a:endParaRPr lang="en-US" altLang="en-US" baseline="0" dirty="0">
              <a:latin typeface="Calibri"/>
              <a:cs typeface="Calibri"/>
            </a:endParaRPr>
          </a:p>
          <a:p>
            <a:pPr marL="0" lvl="0" indent="0">
              <a:buFont typeface="Arial" panose="020B0604020202020204" pitchFamily="34" charset="0"/>
              <a:buNone/>
            </a:pPr>
            <a:r>
              <a:rPr lang="en-US" altLang="en-US" baseline="0" dirty="0">
                <a:latin typeface="Calibri"/>
                <a:cs typeface="Calibri"/>
              </a:rPr>
              <a:t>Image: Made by author in PPT</a:t>
            </a:r>
            <a:endParaRPr lang="en-US" altLang="en-US" dirty="0">
              <a:latin typeface="Calibri"/>
              <a:cs typeface="Calibri"/>
            </a:endParaRPr>
          </a:p>
          <a:p>
            <a:endParaRPr lang="en-US" altLang="en-US" dirty="0">
              <a:latin typeface="Calibri"/>
              <a:cs typeface="Calibri"/>
            </a:endParaRPr>
          </a:p>
          <a:p>
            <a:endParaRPr lang="en-US" altLang="en-US" dirty="0">
              <a:latin typeface="Calibri"/>
              <a:cs typeface="Calibri"/>
            </a:endParaRPr>
          </a:p>
        </p:txBody>
      </p:sp>
      <p:sp>
        <p:nvSpPr>
          <p:cNvPr id="532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pitchFamily="34" charset="0"/>
                <a:cs typeface="Arial" pitchFamily="34" charset="0"/>
              </a:defRPr>
            </a:lvl1pPr>
            <a:lvl2pPr marL="742950" indent="-285750" defTabSz="925513" eaLnBrk="0" hangingPunct="0">
              <a:spcBef>
                <a:spcPct val="30000"/>
              </a:spcBef>
              <a:defRPr sz="1200">
                <a:solidFill>
                  <a:schemeClr val="tx1"/>
                </a:solidFill>
                <a:latin typeface="Arial" pitchFamily="34" charset="0"/>
                <a:cs typeface="Arial" pitchFamily="34" charset="0"/>
              </a:defRPr>
            </a:lvl2pPr>
            <a:lvl3pPr marL="1143000" indent="-228600" defTabSz="925513" eaLnBrk="0" hangingPunct="0">
              <a:spcBef>
                <a:spcPct val="30000"/>
              </a:spcBef>
              <a:defRPr sz="1200">
                <a:solidFill>
                  <a:schemeClr val="tx1"/>
                </a:solidFill>
                <a:latin typeface="Arial" pitchFamily="34" charset="0"/>
                <a:cs typeface="Arial" pitchFamily="34" charset="0"/>
              </a:defRPr>
            </a:lvl3pPr>
            <a:lvl4pPr marL="1600200" indent="-228600" defTabSz="925513" eaLnBrk="0" hangingPunct="0">
              <a:spcBef>
                <a:spcPct val="30000"/>
              </a:spcBef>
              <a:defRPr sz="1200">
                <a:solidFill>
                  <a:schemeClr val="tx1"/>
                </a:solidFill>
                <a:latin typeface="Arial" pitchFamily="34" charset="0"/>
                <a:cs typeface="Arial" pitchFamily="34" charset="0"/>
              </a:defRPr>
            </a:lvl4pPr>
            <a:lvl5pPr marL="2057400" indent="-228600" defTabSz="925513" eaLnBrk="0" hangingPunct="0">
              <a:spcBef>
                <a:spcPct val="30000"/>
              </a:spcBef>
              <a:defRPr sz="1200">
                <a:solidFill>
                  <a:schemeClr val="tx1"/>
                </a:solidFill>
                <a:latin typeface="Arial" pitchFamily="34" charset="0"/>
                <a:cs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8FC9DBC-3F86-4B39-8BB0-031777CC1BCD}" type="slidenum">
              <a:rPr lang="en-US" altLang="en-US" smtClean="0">
                <a:latin typeface="Calibri"/>
                <a:cs typeface="Calibri"/>
              </a:rPr>
              <a:pPr eaLnBrk="1" hangingPunct="1">
                <a:spcBef>
                  <a:spcPct val="0"/>
                </a:spcBef>
              </a:pPr>
              <a:t>40</a:t>
            </a:fld>
            <a:endParaRPr lang="en-US" altLang="en-US" dirty="0">
              <a:latin typeface="Calibri"/>
              <a:cs typeface="Calibri"/>
            </a:endParaRPr>
          </a:p>
        </p:txBody>
      </p:sp>
    </p:spTree>
    <p:extLst>
      <p:ext uri="{BB962C8B-B14F-4D97-AF65-F5344CB8AC3E}">
        <p14:creationId xmlns:p14="http://schemas.microsoft.com/office/powerpoint/2010/main" val="122234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element of </a:t>
            </a:r>
            <a:r>
              <a:rPr lang="en-US" b="1" dirty="0" err="1"/>
              <a:t>Biorisk</a:t>
            </a:r>
            <a:r>
              <a:rPr lang="en-US" b="1" baseline="0" dirty="0"/>
              <a:t> Management </a:t>
            </a:r>
            <a:r>
              <a:rPr lang="en-US" baseline="0" dirty="0"/>
              <a:t>that we will discuss is </a:t>
            </a:r>
            <a:r>
              <a:rPr lang="en-US" b="1" i="1" baseline="0" dirty="0"/>
              <a:t>Biosafety </a:t>
            </a:r>
            <a:endParaRPr lang="en-US" b="1" i="1" dirty="0"/>
          </a:p>
        </p:txBody>
      </p:sp>
      <p:sp>
        <p:nvSpPr>
          <p:cNvPr id="4" name="Slide Number Placeholder 3"/>
          <p:cNvSpPr>
            <a:spLocks noGrp="1"/>
          </p:cNvSpPr>
          <p:nvPr>
            <p:ph type="sldNum" sz="quarter" idx="10"/>
          </p:nvPr>
        </p:nvSpPr>
        <p:spPr/>
        <p:txBody>
          <a:bodyPr/>
          <a:lstStyle/>
          <a:p>
            <a:fld id="{CFFD42C0-7943-494E-B8BD-92EE9084E6F0}" type="slidenum">
              <a:rPr lang="en-US" smtClean="0"/>
              <a:t>5</a:t>
            </a:fld>
            <a:endParaRPr lang="en-US"/>
          </a:p>
        </p:txBody>
      </p:sp>
    </p:spTree>
    <p:extLst>
      <p:ext uri="{BB962C8B-B14F-4D97-AF65-F5344CB8AC3E}">
        <p14:creationId xmlns:p14="http://schemas.microsoft.com/office/powerpoint/2010/main" val="1798605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Made by</a:t>
            </a:r>
            <a:r>
              <a:rPr lang="en-US" baseline="0" dirty="0"/>
              <a:t> author in PPT</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41</a:t>
            </a:fld>
            <a:endParaRPr lang="en-US"/>
          </a:p>
        </p:txBody>
      </p:sp>
    </p:spTree>
    <p:extLst>
      <p:ext uri="{BB962C8B-B14F-4D97-AF65-F5344CB8AC3E}">
        <p14:creationId xmlns:p14="http://schemas.microsoft.com/office/powerpoint/2010/main" val="4117279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pitchFamily="34" charset="0"/>
                <a:cs typeface="Arial" pitchFamily="34" charset="0"/>
              </a:defRPr>
            </a:lvl1pPr>
            <a:lvl2pPr marL="742950" indent="-285750" defTabSz="925513" eaLnBrk="0" hangingPunct="0">
              <a:spcBef>
                <a:spcPct val="30000"/>
              </a:spcBef>
              <a:defRPr sz="1200">
                <a:solidFill>
                  <a:schemeClr val="tx1"/>
                </a:solidFill>
                <a:latin typeface="Arial" pitchFamily="34" charset="0"/>
                <a:cs typeface="Arial" pitchFamily="34" charset="0"/>
              </a:defRPr>
            </a:lvl2pPr>
            <a:lvl3pPr marL="1143000" indent="-228600" defTabSz="925513" eaLnBrk="0" hangingPunct="0">
              <a:spcBef>
                <a:spcPct val="30000"/>
              </a:spcBef>
              <a:defRPr sz="1200">
                <a:solidFill>
                  <a:schemeClr val="tx1"/>
                </a:solidFill>
                <a:latin typeface="Arial" pitchFamily="34" charset="0"/>
                <a:cs typeface="Arial" pitchFamily="34" charset="0"/>
              </a:defRPr>
            </a:lvl3pPr>
            <a:lvl4pPr marL="1600200" indent="-228600" defTabSz="925513" eaLnBrk="0" hangingPunct="0">
              <a:spcBef>
                <a:spcPct val="30000"/>
              </a:spcBef>
              <a:defRPr sz="1200">
                <a:solidFill>
                  <a:schemeClr val="tx1"/>
                </a:solidFill>
                <a:latin typeface="Arial" pitchFamily="34" charset="0"/>
                <a:cs typeface="Arial" pitchFamily="34" charset="0"/>
              </a:defRPr>
            </a:lvl4pPr>
            <a:lvl5pPr marL="2057400" indent="-228600" defTabSz="925513" eaLnBrk="0" hangingPunct="0">
              <a:spcBef>
                <a:spcPct val="30000"/>
              </a:spcBef>
              <a:defRPr sz="1200">
                <a:solidFill>
                  <a:schemeClr val="tx1"/>
                </a:solidFill>
                <a:latin typeface="Arial" pitchFamily="34" charset="0"/>
                <a:cs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4E66DCC-9E31-434D-B861-EAF5FFC76DFB}" type="slidenum">
              <a:rPr lang="en-US" altLang="en-US" smtClean="0">
                <a:solidFill>
                  <a:prstClr val="black"/>
                </a:solidFill>
                <a:latin typeface="Calibri"/>
                <a:cs typeface="Calibri"/>
              </a:rPr>
              <a:pPr eaLnBrk="1" hangingPunct="1">
                <a:spcBef>
                  <a:spcPct val="0"/>
                </a:spcBef>
              </a:pPr>
              <a:t>42</a:t>
            </a:fld>
            <a:endParaRPr lang="en-US" altLang="en-US" dirty="0">
              <a:solidFill>
                <a:prstClr val="black"/>
              </a:solidFill>
              <a:latin typeface="Calibri"/>
              <a:cs typeface="Calibri"/>
            </a:endParaRPr>
          </a:p>
        </p:txBody>
      </p:sp>
      <p:sp>
        <p:nvSpPr>
          <p:cNvPr id="46083" name="Rectangle 2"/>
          <p:cNvSpPr>
            <a:spLocks noGrp="1" noRot="1" noChangeAspect="1" noChangeArrowheads="1" noTextEdit="1"/>
          </p:cNvSpPr>
          <p:nvPr>
            <p:ph type="sldImg"/>
          </p:nvPr>
        </p:nvSpPr>
        <p:spPr>
          <a:xfrm>
            <a:off x="1181100" y="696913"/>
            <a:ext cx="4648200" cy="3486150"/>
          </a:xfrm>
          <a:ln/>
        </p:spPr>
      </p:sp>
      <p:sp>
        <p:nvSpPr>
          <p:cNvPr id="46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a:cs typeface="Calibri"/>
              </a:rPr>
              <a:t>The assessor keeps the chain of infection in mind while completing the assessment process.</a:t>
            </a:r>
          </a:p>
          <a:p>
            <a:r>
              <a:rPr lang="en-US" altLang="en-US" dirty="0">
                <a:latin typeface="Calibri"/>
                <a:cs typeface="Calibri"/>
              </a:rPr>
              <a:t>Controlling the risk of infection in the laboratory is basically the implementation of tried and true infection control practices.  A fundamental principle of infection control is breaking the chain of infection which can be applied to the risk of LAI.  The chain of infection demonstrates that what is needed to acquire an infection is an infectious agent, a susceptible host, a site of entry, a means of spread to others, a site for the pathogen to exit and a reservoir for the infectious agent to thrive.  The assessor keeps the chain of infection in mind while completing the assessment process.</a:t>
            </a:r>
          </a:p>
          <a:p>
            <a:r>
              <a:rPr lang="en-US" altLang="en-US" dirty="0">
                <a:latin typeface="Calibri"/>
                <a:cs typeface="Calibri"/>
              </a:rPr>
              <a:t> </a:t>
            </a:r>
          </a:p>
          <a:p>
            <a:r>
              <a:rPr lang="en-US" altLang="en-US" dirty="0">
                <a:latin typeface="Calibri"/>
                <a:cs typeface="Calibri"/>
              </a:rPr>
              <a:t>A simple example of the chain of infection is a coworker who did not get vaccinated for influenza this year is working with a nasal wash specimen for influenza virus.  The specimen accidentally splashes into the individual’s eye. The unvaccinated exposed worker becomes ill, but because the lab is short staffed, continues to work while infectious.  The person talks on the phone while coughing and sneezing.  The secretions, while mostly invisible, are on the phone and other surfaces.  When another staff member, also unvaccinated, comes in contact with those surfaces, they acquire the infection.</a:t>
            </a:r>
          </a:p>
          <a:p>
            <a:endParaRPr lang="en-US" altLang="en-US" dirty="0">
              <a:latin typeface="Calibri"/>
              <a:cs typeface="Calibri"/>
            </a:endParaRPr>
          </a:p>
          <a:p>
            <a:r>
              <a:rPr lang="en-US" altLang="en-US" dirty="0">
                <a:latin typeface="Calibri"/>
                <a:cs typeface="Calibri"/>
              </a:rPr>
              <a:t>Breaking</a:t>
            </a:r>
            <a:r>
              <a:rPr lang="en-US" altLang="en-US" baseline="0" dirty="0">
                <a:latin typeface="Calibri"/>
                <a:cs typeface="Calibri"/>
              </a:rPr>
              <a:t> any link of the chain can stop the transmission of infection</a:t>
            </a:r>
          </a:p>
          <a:p>
            <a:endParaRPr lang="en-US" altLang="en-US" baseline="0" dirty="0">
              <a:latin typeface="Calibri"/>
              <a:cs typeface="Calibri"/>
            </a:endParaRPr>
          </a:p>
          <a:p>
            <a:endParaRPr lang="en-US" altLang="en-US" baseline="0" dirty="0">
              <a:latin typeface="Calibri"/>
              <a:cs typeface="Calibri"/>
            </a:endParaRPr>
          </a:p>
          <a:p>
            <a:r>
              <a:rPr lang="en-US" altLang="en-US" b="1" baseline="0" dirty="0">
                <a:latin typeface="Calibri"/>
                <a:cs typeface="Calibri"/>
              </a:rPr>
              <a:t>Image: Made by author in PPT</a:t>
            </a:r>
            <a:endParaRPr lang="en-US" altLang="en-US" b="1" dirty="0">
              <a:latin typeface="Calibri"/>
              <a:cs typeface="Calibri"/>
            </a:endParaRPr>
          </a:p>
        </p:txBody>
      </p:sp>
    </p:spTree>
    <p:extLst>
      <p:ext uri="{BB962C8B-B14F-4D97-AF65-F5344CB8AC3E}">
        <p14:creationId xmlns:p14="http://schemas.microsoft.com/office/powerpoint/2010/main" val="1248610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pitchFamily="34" charset="0"/>
                <a:cs typeface="Arial" pitchFamily="34" charset="0"/>
              </a:defRPr>
            </a:lvl1pPr>
            <a:lvl2pPr marL="742950" indent="-285750" defTabSz="925513" eaLnBrk="0" hangingPunct="0">
              <a:spcBef>
                <a:spcPct val="30000"/>
              </a:spcBef>
              <a:defRPr sz="1200">
                <a:solidFill>
                  <a:schemeClr val="tx1"/>
                </a:solidFill>
                <a:latin typeface="Arial" pitchFamily="34" charset="0"/>
                <a:cs typeface="Arial" pitchFamily="34" charset="0"/>
              </a:defRPr>
            </a:lvl2pPr>
            <a:lvl3pPr marL="1143000" indent="-228600" defTabSz="925513" eaLnBrk="0" hangingPunct="0">
              <a:spcBef>
                <a:spcPct val="30000"/>
              </a:spcBef>
              <a:defRPr sz="1200">
                <a:solidFill>
                  <a:schemeClr val="tx1"/>
                </a:solidFill>
                <a:latin typeface="Arial" pitchFamily="34" charset="0"/>
                <a:cs typeface="Arial" pitchFamily="34" charset="0"/>
              </a:defRPr>
            </a:lvl3pPr>
            <a:lvl4pPr marL="1600200" indent="-228600" defTabSz="925513" eaLnBrk="0" hangingPunct="0">
              <a:spcBef>
                <a:spcPct val="30000"/>
              </a:spcBef>
              <a:defRPr sz="1200">
                <a:solidFill>
                  <a:schemeClr val="tx1"/>
                </a:solidFill>
                <a:latin typeface="Arial" pitchFamily="34" charset="0"/>
                <a:cs typeface="Arial" pitchFamily="34" charset="0"/>
              </a:defRPr>
            </a:lvl4pPr>
            <a:lvl5pPr marL="2057400" indent="-228600" defTabSz="925513" eaLnBrk="0" hangingPunct="0">
              <a:spcBef>
                <a:spcPct val="30000"/>
              </a:spcBef>
              <a:defRPr sz="1200">
                <a:solidFill>
                  <a:schemeClr val="tx1"/>
                </a:solidFill>
                <a:latin typeface="Arial" pitchFamily="34" charset="0"/>
                <a:cs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D1019C1-0029-410F-BBFF-3F9CF9C84623}" type="slidenum">
              <a:rPr lang="en-US" altLang="en-US" smtClean="0">
                <a:solidFill>
                  <a:prstClr val="black"/>
                </a:solidFill>
                <a:latin typeface="Calibri"/>
                <a:cs typeface="Calibri"/>
              </a:rPr>
              <a:pPr eaLnBrk="1" hangingPunct="1">
                <a:spcBef>
                  <a:spcPct val="0"/>
                </a:spcBef>
              </a:pPr>
              <a:t>43</a:t>
            </a:fld>
            <a:endParaRPr lang="en-US" altLang="en-US" dirty="0">
              <a:solidFill>
                <a:prstClr val="black"/>
              </a:solidFill>
              <a:latin typeface="Calibri"/>
              <a:cs typeface="Calibri"/>
            </a:endParaRPr>
          </a:p>
        </p:txBody>
      </p:sp>
      <p:sp>
        <p:nvSpPr>
          <p:cNvPr id="47107" name="Rectangle 7"/>
          <p:cNvSpPr txBox="1">
            <a:spLocks noGrp="1" noChangeArrowheads="1"/>
          </p:cNvSpPr>
          <p:nvPr/>
        </p:nvSpPr>
        <p:spPr bwMode="auto">
          <a:xfrm>
            <a:off x="3973370" y="8831264"/>
            <a:ext cx="3037031"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92" tIns="46247" rIns="92492" bIns="46247" anchor="b"/>
          <a:lstStyle>
            <a:lvl1pPr defTabSz="923925" eaLnBrk="0" hangingPunct="0">
              <a:spcBef>
                <a:spcPct val="30000"/>
              </a:spcBef>
              <a:defRPr sz="1200">
                <a:solidFill>
                  <a:schemeClr val="tx1"/>
                </a:solidFill>
                <a:latin typeface="Arial" pitchFamily="34" charset="0"/>
                <a:cs typeface="Arial" pitchFamily="34" charset="0"/>
              </a:defRPr>
            </a:lvl1pPr>
            <a:lvl2pPr marL="742950" indent="-285750" defTabSz="923925" eaLnBrk="0" hangingPunct="0">
              <a:spcBef>
                <a:spcPct val="30000"/>
              </a:spcBef>
              <a:defRPr sz="1200">
                <a:solidFill>
                  <a:schemeClr val="tx1"/>
                </a:solidFill>
                <a:latin typeface="Arial" pitchFamily="34" charset="0"/>
                <a:cs typeface="Arial" pitchFamily="34" charset="0"/>
              </a:defRPr>
            </a:lvl2pPr>
            <a:lvl3pPr marL="1143000" indent="-228600" defTabSz="923925" eaLnBrk="0" hangingPunct="0">
              <a:spcBef>
                <a:spcPct val="30000"/>
              </a:spcBef>
              <a:defRPr sz="1200">
                <a:solidFill>
                  <a:schemeClr val="tx1"/>
                </a:solidFill>
                <a:latin typeface="Arial" pitchFamily="34" charset="0"/>
                <a:cs typeface="Arial" pitchFamily="34" charset="0"/>
              </a:defRPr>
            </a:lvl3pPr>
            <a:lvl4pPr marL="1600200" indent="-228600" defTabSz="923925" eaLnBrk="0" hangingPunct="0">
              <a:spcBef>
                <a:spcPct val="30000"/>
              </a:spcBef>
              <a:defRPr sz="1200">
                <a:solidFill>
                  <a:schemeClr val="tx1"/>
                </a:solidFill>
                <a:latin typeface="Arial" pitchFamily="34" charset="0"/>
                <a:cs typeface="Arial" pitchFamily="34" charset="0"/>
              </a:defRPr>
            </a:lvl4pPr>
            <a:lvl5pPr marL="2057400" indent="-228600" defTabSz="923925" eaLnBrk="0" hangingPunct="0">
              <a:spcBef>
                <a:spcPct val="30000"/>
              </a:spcBef>
              <a:defRPr sz="1200">
                <a:solidFill>
                  <a:schemeClr val="tx1"/>
                </a:solidFill>
                <a:latin typeface="Arial" pitchFamily="34" charset="0"/>
                <a:cs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a:spcBef>
                <a:spcPct val="0"/>
              </a:spcBef>
            </a:pPr>
            <a:fld id="{72277A48-C9A4-4DB6-A53C-0B83A668B632}" type="slidenum">
              <a:rPr lang="en-US" altLang="en-US">
                <a:solidFill>
                  <a:prstClr val="black"/>
                </a:solidFill>
                <a:latin typeface="Calibri"/>
                <a:cs typeface="Calibri"/>
              </a:rPr>
              <a:pPr algn="r">
                <a:spcBef>
                  <a:spcPct val="0"/>
                </a:spcBef>
              </a:pPr>
              <a:t>43</a:t>
            </a:fld>
            <a:endParaRPr lang="en-US" altLang="en-US" dirty="0">
              <a:solidFill>
                <a:prstClr val="black"/>
              </a:solidFill>
              <a:latin typeface="Calibri"/>
              <a:cs typeface="Calibri"/>
            </a:endParaRPr>
          </a:p>
        </p:txBody>
      </p:sp>
      <p:sp>
        <p:nvSpPr>
          <p:cNvPr id="47108" name="Rectangle 7"/>
          <p:cNvSpPr txBox="1">
            <a:spLocks noGrp="1" noChangeArrowheads="1"/>
          </p:cNvSpPr>
          <p:nvPr/>
        </p:nvSpPr>
        <p:spPr bwMode="auto">
          <a:xfrm>
            <a:off x="3973370" y="8831264"/>
            <a:ext cx="3037031"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87" tIns="46245" rIns="92487" bIns="46245" anchor="b"/>
          <a:lstStyle>
            <a:lvl1pPr defTabSz="923925" eaLnBrk="0" hangingPunct="0">
              <a:spcBef>
                <a:spcPct val="30000"/>
              </a:spcBef>
              <a:defRPr sz="1200">
                <a:solidFill>
                  <a:schemeClr val="tx1"/>
                </a:solidFill>
                <a:latin typeface="Arial" pitchFamily="34" charset="0"/>
                <a:cs typeface="Arial" pitchFamily="34" charset="0"/>
              </a:defRPr>
            </a:lvl1pPr>
            <a:lvl2pPr marL="742950" indent="-285750" defTabSz="923925" eaLnBrk="0" hangingPunct="0">
              <a:spcBef>
                <a:spcPct val="30000"/>
              </a:spcBef>
              <a:defRPr sz="1200">
                <a:solidFill>
                  <a:schemeClr val="tx1"/>
                </a:solidFill>
                <a:latin typeface="Arial" pitchFamily="34" charset="0"/>
                <a:cs typeface="Arial" pitchFamily="34" charset="0"/>
              </a:defRPr>
            </a:lvl2pPr>
            <a:lvl3pPr marL="1143000" indent="-228600" defTabSz="923925" eaLnBrk="0" hangingPunct="0">
              <a:spcBef>
                <a:spcPct val="30000"/>
              </a:spcBef>
              <a:defRPr sz="1200">
                <a:solidFill>
                  <a:schemeClr val="tx1"/>
                </a:solidFill>
                <a:latin typeface="Arial" pitchFamily="34" charset="0"/>
                <a:cs typeface="Arial" pitchFamily="34" charset="0"/>
              </a:defRPr>
            </a:lvl3pPr>
            <a:lvl4pPr marL="1600200" indent="-228600" defTabSz="923925" eaLnBrk="0" hangingPunct="0">
              <a:spcBef>
                <a:spcPct val="30000"/>
              </a:spcBef>
              <a:defRPr sz="1200">
                <a:solidFill>
                  <a:schemeClr val="tx1"/>
                </a:solidFill>
                <a:latin typeface="Arial" pitchFamily="34" charset="0"/>
                <a:cs typeface="Arial" pitchFamily="34" charset="0"/>
              </a:defRPr>
            </a:lvl4pPr>
            <a:lvl5pPr marL="2057400" indent="-228600" defTabSz="923925" eaLnBrk="0" hangingPunct="0">
              <a:spcBef>
                <a:spcPct val="30000"/>
              </a:spcBef>
              <a:defRPr sz="1200">
                <a:solidFill>
                  <a:schemeClr val="tx1"/>
                </a:solidFill>
                <a:latin typeface="Arial" pitchFamily="34" charset="0"/>
                <a:cs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A770DAB8-FD7F-491D-BD43-DC3412E051D6}" type="slidenum">
              <a:rPr lang="en-US" altLang="en-US">
                <a:solidFill>
                  <a:prstClr val="white"/>
                </a:solidFill>
                <a:latin typeface="Calibri"/>
                <a:cs typeface="Calibri"/>
              </a:rPr>
              <a:pPr algn="r" eaLnBrk="1" hangingPunct="1">
                <a:spcBef>
                  <a:spcPct val="0"/>
                </a:spcBef>
              </a:pPr>
              <a:t>43</a:t>
            </a:fld>
            <a:endParaRPr lang="en-US" altLang="en-US" dirty="0">
              <a:solidFill>
                <a:prstClr val="white"/>
              </a:solidFill>
              <a:latin typeface="Calibri"/>
              <a:cs typeface="Calibri"/>
            </a:endParaRPr>
          </a:p>
        </p:txBody>
      </p:sp>
      <p:sp>
        <p:nvSpPr>
          <p:cNvPr id="47109" name="Rectangle 2"/>
          <p:cNvSpPr>
            <a:spLocks noGrp="1" noChangeArrowheads="1"/>
          </p:cNvSpPr>
          <p:nvPr>
            <p:ph type="body" idx="1"/>
          </p:nvPr>
        </p:nvSpPr>
        <p:spPr>
          <a:xfrm>
            <a:off x="949276" y="5607050"/>
            <a:ext cx="5139342" cy="20780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523" tIns="44959" rIns="91523" bIns="44959"/>
          <a:lstStyle/>
          <a:p>
            <a:r>
              <a:rPr lang="en-US" altLang="en-US" sz="1500" dirty="0">
                <a:latin typeface="Calibri"/>
                <a:cs typeface="Calibri"/>
              </a:rPr>
              <a:t>In order to perform a risk assessment we have to understand how we are at risk. Humans have several portals of entry through which we are vulnerable to exposure to infectious agents. There are various routes of exposure.  </a:t>
            </a:r>
          </a:p>
          <a:p>
            <a:r>
              <a:rPr lang="en-US" altLang="en-US" sz="1500" dirty="0">
                <a:latin typeface="Calibri"/>
                <a:cs typeface="Calibri"/>
              </a:rPr>
              <a:t>Intact skin is an excellent barrier against nearly all agents, but mucous membranes, the eyes, nose and mouth, and breaks in the skin provide other portals of entry.</a:t>
            </a:r>
          </a:p>
          <a:p>
            <a:r>
              <a:rPr lang="en-US" altLang="en-US" sz="1500" dirty="0">
                <a:latin typeface="Calibri"/>
                <a:cs typeface="Calibri"/>
              </a:rPr>
              <a:t>Remember, sharps are just as hazardous in the clinical lab as are aerosols.</a:t>
            </a:r>
          </a:p>
          <a:p>
            <a:endParaRPr lang="en-US" altLang="en-US" sz="1500" dirty="0">
              <a:latin typeface="Calibri"/>
              <a:cs typeface="Calibri"/>
            </a:endParaRPr>
          </a:p>
          <a:p>
            <a:r>
              <a:rPr lang="en-US" altLang="en-US" sz="1500" dirty="0">
                <a:latin typeface="Calibri"/>
                <a:cs typeface="Calibri"/>
              </a:rPr>
              <a:t>As you can see protecting against splash and splatter will cover you for agents that infect through mucous membranes, the GI tract and through the skin (which of course can also convey these organisms to eyes, nose and mouth). One portal of entry that needs its own type of protection is the respiratory tract-you must protect against the inhalation of aerosols.</a:t>
            </a:r>
          </a:p>
          <a:p>
            <a:endParaRPr lang="en-US" altLang="en-US" sz="1500" dirty="0">
              <a:latin typeface="Calibri"/>
              <a:cs typeface="Calibri"/>
            </a:endParaRPr>
          </a:p>
          <a:p>
            <a:endParaRPr lang="en-US" altLang="en-US" sz="1500" dirty="0">
              <a:latin typeface="Calibri"/>
              <a:cs typeface="Calibri"/>
            </a:endParaRPr>
          </a:p>
          <a:p>
            <a:endParaRPr lang="en-US" altLang="en-US" sz="1500" dirty="0">
              <a:latin typeface="Calibri"/>
              <a:cs typeface="Calibri"/>
            </a:endParaRPr>
          </a:p>
          <a:p>
            <a:r>
              <a:rPr lang="en-US" altLang="en-US" sz="1500" b="0" dirty="0">
                <a:latin typeface="Calibri"/>
                <a:cs typeface="Calibri"/>
              </a:rPr>
              <a:t>Image (person): Purchased from Shutterstock. </a:t>
            </a:r>
            <a:r>
              <a:rPr lang="en-US" sz="1200" b="0" i="0" kern="1200" dirty="0">
                <a:solidFill>
                  <a:schemeClr val="tx1"/>
                </a:solidFill>
                <a:effectLst/>
                <a:latin typeface="+mn-lt"/>
                <a:ea typeface="+mn-ea"/>
                <a:cs typeface="+mn-cs"/>
              </a:rPr>
              <a:t>Stock illustration ID: 84840628</a:t>
            </a:r>
            <a:endParaRPr lang="en-US" altLang="en-US" sz="1500" b="0" dirty="0">
              <a:latin typeface="Calibri"/>
              <a:cs typeface="Calibri"/>
            </a:endParaRPr>
          </a:p>
        </p:txBody>
      </p:sp>
      <p:sp>
        <p:nvSpPr>
          <p:cNvPr id="47110" name="Rectangle 3"/>
          <p:cNvSpPr>
            <a:spLocks noGrp="1" noRot="1" noChangeAspect="1" noChangeArrowheads="1" noTextEdit="1"/>
          </p:cNvSpPr>
          <p:nvPr>
            <p:ph type="sldImg"/>
          </p:nvPr>
        </p:nvSpPr>
        <p:spPr>
          <a:xfrm>
            <a:off x="1190625" y="704850"/>
            <a:ext cx="4629150" cy="3471863"/>
          </a:xfrm>
          <a:ln w="12700" cap="flat">
            <a:solidFill>
              <a:schemeClr val="tx1"/>
            </a:solidFill>
          </a:ln>
        </p:spPr>
      </p:sp>
      <p:sp>
        <p:nvSpPr>
          <p:cNvPr id="47111" name="TextBox 6"/>
          <p:cNvSpPr txBox="1">
            <a:spLocks noChangeArrowheads="1"/>
          </p:cNvSpPr>
          <p:nvPr/>
        </p:nvSpPr>
        <p:spPr bwMode="auto">
          <a:xfrm>
            <a:off x="1094821" y="4425950"/>
            <a:ext cx="4600827"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522" tIns="43762" rIns="87522" bIns="43762">
            <a:spAutoFit/>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z="3600" dirty="0">
                <a:solidFill>
                  <a:prstClr val="black"/>
                </a:solidFill>
                <a:latin typeface="Calibri"/>
                <a:cs typeface="Calibri"/>
              </a:rPr>
              <a:t>CLICK for Each </a:t>
            </a:r>
          </a:p>
        </p:txBody>
      </p:sp>
    </p:spTree>
    <p:extLst>
      <p:ext uri="{BB962C8B-B14F-4D97-AF65-F5344CB8AC3E}">
        <p14:creationId xmlns:p14="http://schemas.microsoft.com/office/powerpoint/2010/main" val="2787357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Biological Agent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Made by</a:t>
            </a:r>
            <a:r>
              <a:rPr lang="en-US" b="1" baseline="0" dirty="0"/>
              <a:t> author in PPT</a:t>
            </a:r>
            <a:endParaRPr lang="en-US" b="1" dirty="0"/>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534455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Calibri"/>
              </a:rPr>
              <a:t>Because of the diversity of activities in an individual lab, every lab should do its own risk assessment.  This entails, making a list a pathogens you commonly encounter in your lab.  Consider the length of survival of pathogens if they were to get on surfaces.  Are humans part of the host range for these pathogens (probably so for a clinical lab).  What is the incidence that these pathogens are encountered.  Are these pathogens a cause of LAI?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Calibri"/>
              </a:rPr>
              <a:t>Remember to consider all organisms both routine and those rarely encountered.  It is wise to expect the unexpected, so knowing what agents are emerging is very important.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3F3F3F"/>
              </a:solidFill>
              <a:effectLst/>
              <a:uLnTx/>
              <a:uFillTx/>
              <a:latin typeface="Calibri"/>
              <a:ea typeface="+mn-ea"/>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3F3F3F"/>
                </a:solidFill>
                <a:effectLst/>
                <a:uLnTx/>
                <a:uFillTx/>
                <a:latin typeface="Calibri"/>
                <a:ea typeface="+mn-ea"/>
                <a:cs typeface="Calibri"/>
              </a:rPr>
              <a:t>Pathogenicity</a:t>
            </a:r>
            <a:r>
              <a:rPr kumimoji="0" lang="en-US" sz="2800" b="0" i="0" u="none" strike="noStrike" kern="1200" cap="none" spc="0" normalizeH="0" baseline="0" noProof="0" dirty="0">
                <a:ln>
                  <a:noFill/>
                </a:ln>
                <a:solidFill>
                  <a:srgbClr val="3F3F3F"/>
                </a:solidFill>
                <a:effectLst/>
                <a:uLnTx/>
                <a:uFillTx/>
                <a:latin typeface="Calibri"/>
                <a:ea typeface="+mn-ea"/>
                <a:cs typeface="Calibri"/>
              </a:rPr>
              <a:t>- </a:t>
            </a:r>
            <a:r>
              <a:rPr kumimoji="0" lang="en-US" sz="2400" b="0" i="0" u="none" strike="noStrike" kern="1200" cap="none" spc="0" normalizeH="0" baseline="0" noProof="0" dirty="0">
                <a:ln>
                  <a:noFill/>
                </a:ln>
                <a:solidFill>
                  <a:srgbClr val="3F3F3F"/>
                </a:solidFill>
                <a:effectLst/>
                <a:uLnTx/>
                <a:uFillTx/>
                <a:latin typeface="Calibri"/>
                <a:ea typeface="+mn-ea"/>
                <a:cs typeface="Calibri"/>
              </a:rPr>
              <a:t>the ability/capacity of an infectious agent to cause disease</a:t>
            </a:r>
            <a:endParaRPr kumimoji="0" lang="en-US" sz="2800" b="0" i="0" u="none" strike="noStrike" kern="1200" cap="none" spc="0" normalizeH="0" baseline="0" noProof="0" dirty="0">
              <a:ln>
                <a:noFill/>
              </a:ln>
              <a:solidFill>
                <a:srgbClr val="3F3F3F"/>
              </a:solidFill>
              <a:effectLst/>
              <a:uLnTx/>
              <a:uFillTx/>
              <a:latin typeface="Calibri"/>
              <a:ea typeface="+mn-ea"/>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3F3F3F"/>
                </a:solidFill>
                <a:effectLst/>
                <a:uLnTx/>
                <a:uFillTx/>
                <a:latin typeface="Calibri"/>
                <a:ea typeface="+mn-ea"/>
                <a:cs typeface="Calibri"/>
              </a:rPr>
              <a:t>Virulence- </a:t>
            </a:r>
            <a:r>
              <a:rPr kumimoji="0" lang="en-US" sz="2400" b="0" i="0" u="none" strike="noStrike" kern="1200" cap="none" spc="0" normalizeH="0" baseline="0" noProof="0" dirty="0">
                <a:ln>
                  <a:noFill/>
                </a:ln>
                <a:solidFill>
                  <a:srgbClr val="3F3F3F"/>
                </a:solidFill>
                <a:effectLst/>
                <a:uLnTx/>
                <a:uFillTx/>
                <a:latin typeface="Calibri"/>
                <a:ea typeface="+mn-ea"/>
                <a:cs typeface="Calibri"/>
              </a:rPr>
              <a:t>the quantitative ability of an agent to cause disease, the disease-evoking severity of a pathogen (virulent agents cause disease when introduced in small numbers)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3F3F3F"/>
                </a:solidFill>
                <a:effectLst/>
                <a:uLnTx/>
                <a:uFillTx/>
                <a:latin typeface="Calibri"/>
                <a:ea typeface="+mn-ea"/>
                <a:cs typeface="Calibri"/>
              </a:rPr>
              <a:t>Transmissibility/communicability</a:t>
            </a:r>
            <a:r>
              <a:rPr kumimoji="0" lang="en-US" sz="2800" b="0" i="0" u="none" strike="noStrike" kern="1200" cap="none" spc="0" normalizeH="0" baseline="0" noProof="0" dirty="0">
                <a:ln>
                  <a:noFill/>
                </a:ln>
                <a:solidFill>
                  <a:srgbClr val="3F3F3F"/>
                </a:solidFill>
                <a:effectLst/>
                <a:uLnTx/>
                <a:uFillTx/>
                <a:latin typeface="Calibri"/>
                <a:ea typeface="+mn-ea"/>
                <a:cs typeface="Calibri"/>
              </a:rPr>
              <a:t>- </a:t>
            </a:r>
            <a:r>
              <a:rPr kumimoji="0" lang="en-US" sz="2400" b="0" i="0" u="none" strike="noStrike" kern="1200" cap="none" spc="0" normalizeH="0" baseline="0" noProof="0" dirty="0">
                <a:ln>
                  <a:noFill/>
                </a:ln>
                <a:solidFill>
                  <a:srgbClr val="3F3F3F"/>
                </a:solidFill>
                <a:effectLst/>
                <a:uLnTx/>
                <a:uFillTx/>
                <a:latin typeface="Calibri"/>
                <a:ea typeface="+mn-ea"/>
                <a:cs typeface="Calibri"/>
              </a:rPr>
              <a:t>contagious, ease of spread between persons or species by contact with the sick or their fluids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3F3F3F"/>
                </a:solidFill>
                <a:effectLst/>
                <a:uLnTx/>
                <a:uFillTx/>
                <a:latin typeface="Calibri"/>
                <a:ea typeface="+mn-ea"/>
                <a:cs typeface="Calibri"/>
              </a:rPr>
              <a:t>Infectious dose</a:t>
            </a:r>
            <a:r>
              <a:rPr kumimoji="0" lang="en-US" sz="2800" b="0" i="0" u="none" strike="noStrike" kern="1200" cap="none" spc="0" normalizeH="0" baseline="0" noProof="0" dirty="0">
                <a:ln>
                  <a:noFill/>
                </a:ln>
                <a:solidFill>
                  <a:srgbClr val="3F3F3F"/>
                </a:solidFill>
                <a:effectLst/>
                <a:uLnTx/>
                <a:uFillTx/>
                <a:latin typeface="Calibri"/>
                <a:ea typeface="+mn-ea"/>
                <a:cs typeface="Calibri"/>
              </a:rPr>
              <a:t>- </a:t>
            </a:r>
            <a:r>
              <a:rPr kumimoji="0" lang="en-US" sz="2400" b="0" i="0" u="none" strike="noStrike" kern="1200" cap="none" spc="0" normalizeH="0" baseline="0" noProof="0" dirty="0">
                <a:ln>
                  <a:noFill/>
                </a:ln>
                <a:solidFill>
                  <a:srgbClr val="3F3F3F"/>
                </a:solidFill>
                <a:effectLst/>
                <a:uLnTx/>
                <a:uFillTx/>
                <a:latin typeface="Calibri"/>
                <a:ea typeface="+mn-ea"/>
                <a:cs typeface="Calibri"/>
              </a:rPr>
              <a:t>amount of pathogen required to cause an infection in the host. </a:t>
            </a:r>
            <a:endParaRPr kumimoji="0" lang="en-US" sz="2800" b="0" i="0" u="none" strike="noStrike" kern="1200" cap="none" spc="0" normalizeH="0" baseline="0" noProof="0" dirty="0">
              <a:ln>
                <a:noFill/>
              </a:ln>
              <a:solidFill>
                <a:srgbClr val="3F3F3F"/>
              </a:solidFill>
              <a:effectLst/>
              <a:uLnTx/>
              <a:uFillTx/>
              <a:latin typeface="Calibri"/>
              <a:ea typeface="+mn-ea"/>
              <a:cs typeface="Calibri"/>
            </a:endParaRPr>
          </a:p>
          <a:p>
            <a:endParaRPr lang="en-US" dirty="0"/>
          </a:p>
          <a:p>
            <a:r>
              <a:rPr lang="en-US" dirty="0"/>
              <a:t>Another important laboratory issue</a:t>
            </a:r>
            <a:r>
              <a:rPr lang="en-US" baseline="0" dirty="0"/>
              <a:t>  to consider is if you are working with an agent amplified by culture (therefore, having much higher titer)</a:t>
            </a:r>
            <a:endParaRPr lang="en-US" dirty="0"/>
          </a:p>
          <a:p>
            <a:endParaRPr lang="en-US" dirty="0"/>
          </a:p>
          <a:p>
            <a:r>
              <a:rPr lang="en-US" b="1" dirty="0"/>
              <a:t>Question :</a:t>
            </a:r>
            <a:r>
              <a:rPr lang="en-US" b="1" baseline="0" dirty="0"/>
              <a:t> Ask about their particular </a:t>
            </a:r>
            <a:r>
              <a:rPr lang="en-US" b="1" dirty="0"/>
              <a:t> lab and agents</a:t>
            </a:r>
            <a:r>
              <a:rPr lang="en-US" b="1" baseline="0" dirty="0"/>
              <a:t> that are worked with</a:t>
            </a:r>
            <a:endParaRPr lang="en-US" b="1" dirty="0"/>
          </a:p>
        </p:txBody>
      </p:sp>
      <p:sp>
        <p:nvSpPr>
          <p:cNvPr id="4" name="Slide Number Placeholder 3"/>
          <p:cNvSpPr>
            <a:spLocks noGrp="1"/>
          </p:cNvSpPr>
          <p:nvPr>
            <p:ph type="sldNum" sz="quarter" idx="10"/>
          </p:nvPr>
        </p:nvSpPr>
        <p:spPr/>
        <p:txBody>
          <a:bodyPr/>
          <a:lstStyle/>
          <a:p>
            <a:fld id="{6EF5D2DD-098B-4B74-BABB-171488B36A42}" type="slidenum">
              <a:rPr lang="en-US" smtClean="0"/>
              <a:t>45</a:t>
            </a:fld>
            <a:endParaRPr lang="en-US"/>
          </a:p>
        </p:txBody>
      </p:sp>
    </p:spTree>
    <p:extLst>
      <p:ext uri="{BB962C8B-B14F-4D97-AF65-F5344CB8AC3E}">
        <p14:creationId xmlns:p14="http://schemas.microsoft.com/office/powerpoint/2010/main" val="2438584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Microbiological agent risk groups</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are the result of classification  of agents based on: Capability to infect and cause disease, severity of disease, availability of preventive measures and effective treatments</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This Risk Group classification is described in the WHO Laboratory Biosafety manual</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This risk group classification meant for laboratory work only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Similar risk groups described in NIH guideline as information for researchers and in BMBL</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Risk group classification correlates with but does not equate to biosafety levels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risk assessment will determine the degree of correlation between an agent’s risk group classification and biosafety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risk group is flu?  Different subtypes or strains?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about novel viruses in humans or animals?</a:t>
            </a:r>
          </a:p>
        </p:txBody>
      </p:sp>
      <p:sp>
        <p:nvSpPr>
          <p:cNvPr id="4" name="Slide Number Placeholder 3"/>
          <p:cNvSpPr>
            <a:spLocks noGrp="1"/>
          </p:cNvSpPr>
          <p:nvPr>
            <p:ph type="sldNum" sz="quarter" idx="10"/>
          </p:nvPr>
        </p:nvSpPr>
        <p:spPr/>
        <p:txBody>
          <a:bodyPr/>
          <a:lstStyle/>
          <a:p>
            <a:fld id="{6EF5D2DD-098B-4B74-BABB-171488B36A42}" type="slidenum">
              <a:rPr lang="en-US" smtClean="0"/>
              <a:t>46</a:t>
            </a:fld>
            <a:endParaRPr lang="en-US"/>
          </a:p>
        </p:txBody>
      </p:sp>
    </p:spTree>
    <p:extLst>
      <p:ext uri="{BB962C8B-B14F-4D97-AF65-F5344CB8AC3E}">
        <p14:creationId xmlns:p14="http://schemas.microsoft.com/office/powerpoint/2010/main" val="1266251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Risk assessment consideration is People (host)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Made by</a:t>
            </a:r>
            <a:r>
              <a:rPr lang="en-US" b="1" baseline="0" dirty="0"/>
              <a:t> author in PPT</a:t>
            </a:r>
            <a:endParaRPr lang="en-US" b="1" dirty="0"/>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738998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Tie back to an earlier slide where I state that Laboratory Practice and Technique is ultimately the most important</a:t>
            </a:r>
            <a:r>
              <a:rPr lang="en-US" baseline="0" dirty="0"/>
              <a:t> element of microbial containment</a:t>
            </a:r>
          </a:p>
          <a:p>
            <a:pPr marL="171450" indent="-171450">
              <a:buFont typeface="Arial" panose="020B0604020202020204" pitchFamily="34" charset="0"/>
              <a:buChar char="•"/>
            </a:pPr>
            <a:r>
              <a:rPr lang="en-US" baseline="0" dirty="0"/>
              <a:t>Having a strong culture of biosafety hopefully ensures that all who work in the laboratory understand these risk determinants and how they apply to each of us.</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48</a:t>
            </a:fld>
            <a:endParaRPr lang="en-US"/>
          </a:p>
        </p:txBody>
      </p:sp>
    </p:spTree>
    <p:extLst>
      <p:ext uri="{BB962C8B-B14F-4D97-AF65-F5344CB8AC3E}">
        <p14:creationId xmlns:p14="http://schemas.microsoft.com/office/powerpoint/2010/main" val="635932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consider the Lab Environment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Made by</a:t>
            </a:r>
            <a:r>
              <a:rPr lang="en-US" b="1" baseline="0" dirty="0"/>
              <a:t> author in PPT</a:t>
            </a:r>
            <a:endParaRPr lang="en-US" b="1" dirty="0"/>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780636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a:cs typeface="Calibri"/>
              </a:rPr>
              <a:t>The assessment of laboratory activities must be protocol driven. </a:t>
            </a:r>
            <a:r>
              <a:rPr lang="en-US" altLang="en-US" sz="1200" dirty="0"/>
              <a:t>The lab activity drives the level of containment</a:t>
            </a:r>
          </a:p>
        </p:txBody>
      </p:sp>
      <p:sp>
        <p:nvSpPr>
          <p:cNvPr id="4" name="Slide Number Placeholder 3"/>
          <p:cNvSpPr>
            <a:spLocks noGrp="1"/>
          </p:cNvSpPr>
          <p:nvPr>
            <p:ph type="sldNum" sz="quarter" idx="10"/>
          </p:nvPr>
        </p:nvSpPr>
        <p:spPr/>
        <p:txBody>
          <a:bodyPr/>
          <a:lstStyle/>
          <a:p>
            <a:fld id="{6EF5D2DD-098B-4B74-BABB-171488B36A42}" type="slidenum">
              <a:rPr lang="en-US" smtClean="0"/>
              <a:t>50</a:t>
            </a:fld>
            <a:endParaRPr lang="en-US"/>
          </a:p>
        </p:txBody>
      </p:sp>
    </p:spTree>
    <p:extLst>
      <p:ext uri="{BB962C8B-B14F-4D97-AF65-F5344CB8AC3E}">
        <p14:creationId xmlns:p14="http://schemas.microsoft.com/office/powerpoint/2010/main" val="286022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7737"/>
          </a:xfrm>
        </p:spPr>
      </p:sp>
      <p:sp>
        <p:nvSpPr>
          <p:cNvPr id="3" name="Notes Placeholder 2"/>
          <p:cNvSpPr>
            <a:spLocks noGrp="1"/>
          </p:cNvSpPr>
          <p:nvPr>
            <p:ph type="body" idx="1"/>
          </p:nvPr>
        </p:nvSpPr>
        <p:spPr/>
        <p:txBody>
          <a:bodyPr/>
          <a:lstStyle/>
          <a:p>
            <a:pPr marL="173900" indent="-173900" defTabSz="927466">
              <a:buFont typeface="Arial" panose="020B0604020202020204" pitchFamily="34" charset="0"/>
              <a:buChar char="•"/>
              <a:defRPr/>
            </a:pPr>
            <a:r>
              <a:rPr lang="en-US" b="0" dirty="0"/>
              <a:t>A number of major EID events , most notably</a:t>
            </a:r>
            <a:r>
              <a:rPr lang="en-US" b="0" baseline="0" dirty="0"/>
              <a:t> Ebola, have highlighted the need for improvements in biosafety practices in the laboratory and health care settings. Some of these may begin as unknown pathogens of concern but must be handled with appropriate </a:t>
            </a:r>
            <a:r>
              <a:rPr lang="en-US" b="0" baseline="0" dirty="0" err="1"/>
              <a:t>biorisk</a:t>
            </a:r>
            <a:r>
              <a:rPr lang="en-US" b="0" baseline="0" dirty="0"/>
              <a:t> management practices.</a:t>
            </a:r>
          </a:p>
          <a:p>
            <a:pPr marL="173900" indent="-173900" defTabSz="927466">
              <a:buFont typeface="Arial" panose="020B0604020202020204" pitchFamily="34" charset="0"/>
              <a:buChar char="•"/>
              <a:defRPr/>
            </a:pPr>
            <a:endParaRPr lang="en-US" b="0" baseline="0" dirty="0"/>
          </a:p>
          <a:p>
            <a:pPr marL="173900" indent="-173900" defTabSz="927466">
              <a:buFont typeface="Arial" panose="020B0604020202020204" pitchFamily="34" charset="0"/>
              <a:buChar char="•"/>
              <a:defRPr/>
            </a:pPr>
            <a:endParaRPr lang="en-US" b="0" baseline="0" dirty="0"/>
          </a:p>
          <a:p>
            <a:pPr marL="0" indent="0" defTabSz="927466">
              <a:buFont typeface="Arial" panose="020B0604020202020204" pitchFamily="34" charset="0"/>
              <a:buNone/>
              <a:defRPr/>
            </a:pPr>
            <a:r>
              <a:rPr lang="en-US" b="0" baseline="0" dirty="0"/>
              <a:t>Note:</a:t>
            </a:r>
          </a:p>
          <a:p>
            <a:pPr marL="0" indent="0" defTabSz="927466">
              <a:buFont typeface="Arial" panose="020B0604020202020204" pitchFamily="34" charset="0"/>
              <a:buNone/>
              <a:defRPr/>
            </a:pPr>
            <a:endParaRPr lang="en-US" b="0" baseline="0" dirty="0"/>
          </a:p>
          <a:p>
            <a:pPr marL="0" marR="0" lvl="0" indent="0" algn="l" defTabSz="92746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SARS/MERS-</a:t>
            </a:r>
            <a:r>
              <a:rPr lang="en-US" dirty="0" err="1"/>
              <a:t>CoV</a:t>
            </a:r>
            <a:r>
              <a:rPr lang="en-US" dirty="0"/>
              <a:t>  (severe acute respiratory syndrome (SARS) and the Middle East respiratory syndrome (MERS)</a:t>
            </a:r>
            <a:r>
              <a:rPr lang="en-US" baseline="0" dirty="0"/>
              <a:t>, Coronaviruses (</a:t>
            </a:r>
            <a:r>
              <a:rPr lang="en-US" baseline="0" dirty="0" err="1"/>
              <a:t>CoVs</a:t>
            </a:r>
            <a:r>
              <a:rPr lang="en-US" baseline="0" dirty="0"/>
              <a:t>)</a:t>
            </a:r>
          </a:p>
          <a:p>
            <a:pPr marL="0" marR="0" lvl="0" indent="0" algn="l" defTabSz="92746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2746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Images;</a:t>
            </a:r>
          </a:p>
          <a:p>
            <a:pPr marL="0" marR="0" lvl="0" indent="0" algn="l" defTabSz="92746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2746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effectLst/>
              </a:rPr>
              <a:t>Ebola Virus (Photo: </a:t>
            </a:r>
            <a:r>
              <a:rPr lang="en-US" b="1" i="1" dirty="0"/>
              <a:t>CDC/ Frederick A. Murphy)</a:t>
            </a:r>
          </a:p>
          <a:p>
            <a:pPr marL="0" indent="0" defTabSz="927466">
              <a:buFont typeface="Arial" panose="020B0604020202020204" pitchFamily="34" charset="0"/>
              <a:buNone/>
              <a:defRPr/>
            </a:pPr>
            <a:r>
              <a:rPr lang="en-US" dirty="0"/>
              <a:t>MERS-</a:t>
            </a:r>
            <a:r>
              <a:rPr lang="en-US" dirty="0" err="1"/>
              <a:t>CoV</a:t>
            </a:r>
            <a:r>
              <a:rPr lang="en-US" b="1" i="1" baseline="0" dirty="0"/>
              <a:t> (Photo: </a:t>
            </a:r>
            <a:r>
              <a:rPr lang="en-US" dirty="0"/>
              <a:t>National Institute of Allergy and Infectious Diseases (NIAID))</a:t>
            </a:r>
          </a:p>
          <a:p>
            <a:pPr marL="0" marR="0" lvl="0" indent="0" algn="l" defTabSz="92746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effectLst/>
              </a:rPr>
              <a:t>Virus chikungunya (Photo: Marion </a:t>
            </a:r>
            <a:r>
              <a:rPr lang="en-US" b="1" i="1" dirty="0" err="1">
                <a:effectLst/>
              </a:rPr>
              <a:t>Sourisseau</a:t>
            </a:r>
            <a:r>
              <a:rPr lang="en-US" b="1" i="1" dirty="0">
                <a:effectLst/>
              </a:rPr>
              <a:t>, Marie-Christine </a:t>
            </a:r>
            <a:r>
              <a:rPr lang="en-US" b="1" i="1" dirty="0" err="1">
                <a:effectLst/>
              </a:rPr>
              <a:t>Prévost</a:t>
            </a:r>
            <a:r>
              <a:rPr lang="en-US" b="1" i="1" dirty="0">
                <a:effectLst/>
              </a:rPr>
              <a:t>, Olivier Schwartz, </a:t>
            </a:r>
            <a:r>
              <a:rPr lang="en-US" b="1" i="1" dirty="0" err="1">
                <a:effectLst/>
              </a:rPr>
              <a:t>Institut</a:t>
            </a:r>
            <a:r>
              <a:rPr lang="en-US" b="1" i="1" dirty="0">
                <a:effectLst/>
              </a:rPr>
              <a:t> Pasteur Paris).</a:t>
            </a:r>
          </a:p>
          <a:p>
            <a:pPr marL="0" indent="0" defTabSz="927466">
              <a:buFont typeface="Arial" panose="020B0604020202020204" pitchFamily="34" charset="0"/>
              <a:buNone/>
              <a:defRPr/>
            </a:pPr>
            <a:r>
              <a:rPr lang="en-US" b="0" baseline="0" dirty="0" err="1"/>
              <a:t>Zika</a:t>
            </a:r>
            <a:r>
              <a:rPr lang="en-US" b="0" baseline="0" dirty="0"/>
              <a:t> Virus (Photo: </a:t>
            </a:r>
            <a:r>
              <a:rPr lang="en-US" dirty="0"/>
              <a:t>CDC/ Cynthia Goldsmith)</a:t>
            </a:r>
          </a:p>
          <a:p>
            <a:pPr marL="0" indent="0" defTabSz="927466">
              <a:buFont typeface="Arial" panose="020B0604020202020204" pitchFamily="34" charset="0"/>
              <a:buNone/>
              <a:defRPr/>
            </a:pPr>
            <a:r>
              <a:rPr lang="en-US" b="0" baseline="0" dirty="0"/>
              <a:t>Monkey Pox virus (Photo: </a:t>
            </a:r>
            <a:r>
              <a:rPr lang="en-US" dirty="0"/>
              <a:t>CDC/ Charles D. Humphrey; Tiara Morehead; and Russell </a:t>
            </a:r>
            <a:r>
              <a:rPr lang="en-US" dirty="0" err="1"/>
              <a:t>Regnery</a:t>
            </a:r>
            <a:r>
              <a:rPr lang="en-US" dirty="0"/>
              <a:t>)</a:t>
            </a:r>
          </a:p>
          <a:p>
            <a:pPr marL="0" indent="0" defTabSz="927466">
              <a:buFont typeface="Arial" panose="020B0604020202020204" pitchFamily="34" charset="0"/>
              <a:buNone/>
              <a:defRPr/>
            </a:pPr>
            <a:r>
              <a:rPr lang="en-US" b="0" baseline="0" dirty="0"/>
              <a:t>Mosquito (Photo: CDC/ </a:t>
            </a:r>
            <a:r>
              <a:rPr lang="en-US" dirty="0"/>
              <a:t>James </a:t>
            </a:r>
            <a:r>
              <a:rPr lang="en-US" dirty="0" err="1"/>
              <a:t>Gathany</a:t>
            </a:r>
            <a:r>
              <a:rPr lang="en-US" dirty="0"/>
              <a:t>)</a:t>
            </a:r>
            <a:endParaRPr lang="en-US" b="0" baseline="0" dirty="0"/>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724165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solidFill>
                  <a:schemeClr val="tx1"/>
                </a:solidFill>
                <a:latin typeface="Calibri"/>
                <a:cs typeface="Calibri"/>
              </a:rPr>
              <a:t>Mitigation strategies: Actions and control measures that are put into place to reduce or eliminate the risks associated with biological agents and toxins</a:t>
            </a:r>
          </a:p>
          <a:p>
            <a:pPr marL="171450" indent="-171450">
              <a:buFont typeface="Arial" panose="020B0604020202020204" pitchFamily="34" charset="0"/>
              <a:buChar char="•"/>
            </a:pPr>
            <a:endParaRPr lang="en-US" altLang="en-US" dirty="0">
              <a:latin typeface="Calibri"/>
              <a:cs typeface="Calibri"/>
            </a:endParaRPr>
          </a:p>
          <a:p>
            <a:pPr marL="171450" indent="-171450">
              <a:buFont typeface="Arial" panose="020B0604020202020204" pitchFamily="34" charset="0"/>
              <a:buChar char="•"/>
            </a:pPr>
            <a:r>
              <a:rPr lang="en-US" altLang="en-US" dirty="0">
                <a:latin typeface="Calibri"/>
                <a:cs typeface="Calibri"/>
              </a:rPr>
              <a:t>Implement Controls (mitigation)</a:t>
            </a:r>
            <a:r>
              <a:rPr lang="en-US" altLang="en-US" baseline="0" dirty="0">
                <a:latin typeface="Calibri"/>
                <a:cs typeface="Calibri"/>
              </a:rPr>
              <a:t> </a:t>
            </a:r>
            <a:r>
              <a:rPr lang="en-US" altLang="en-US" dirty="0">
                <a:latin typeface="Calibri"/>
                <a:cs typeface="Calibri"/>
              </a:rPr>
              <a:t>entails</a:t>
            </a:r>
            <a:r>
              <a:rPr lang="en-US" altLang="en-US" baseline="0" dirty="0">
                <a:latin typeface="Calibri"/>
                <a:cs typeface="Calibri"/>
              </a:rPr>
              <a:t> identifying  the key elements of containment which include:</a:t>
            </a:r>
          </a:p>
          <a:p>
            <a:pPr marL="628650" lvl="1" indent="-171450">
              <a:buFont typeface="Arial" panose="020B0604020202020204" pitchFamily="34" charset="0"/>
              <a:buChar char="•"/>
            </a:pPr>
            <a:r>
              <a:rPr lang="en-US" altLang="en-US" dirty="0">
                <a:latin typeface="Calibri"/>
                <a:cs typeface="Calibri"/>
              </a:rPr>
              <a:t>Laboratory practice and technique</a:t>
            </a:r>
          </a:p>
          <a:p>
            <a:pPr marL="628650" lvl="1" indent="-171450">
              <a:buFont typeface="Arial" panose="020B0604020202020204" pitchFamily="34" charset="0"/>
              <a:buChar char="•"/>
            </a:pPr>
            <a:r>
              <a:rPr lang="en-US" altLang="en-US" dirty="0">
                <a:latin typeface="Calibri"/>
                <a:cs typeface="Calibri"/>
              </a:rPr>
              <a:t>Safety equipment (primary barriers and PPE)</a:t>
            </a:r>
          </a:p>
          <a:p>
            <a:pPr marL="628650" lvl="1" indent="-171450">
              <a:buFont typeface="Arial" panose="020B0604020202020204" pitchFamily="34" charset="0"/>
              <a:buChar char="•"/>
            </a:pPr>
            <a:r>
              <a:rPr lang="en-US" altLang="en-US" dirty="0">
                <a:latin typeface="Calibri"/>
                <a:cs typeface="Calibri"/>
              </a:rPr>
              <a:t>Facility design and construction (secondary barriers)</a:t>
            </a:r>
          </a:p>
          <a:p>
            <a:pPr marL="628650" lvl="1" indent="-171450">
              <a:buFont typeface="Arial" panose="020B0604020202020204" pitchFamily="34" charset="0"/>
              <a:buChar char="•"/>
            </a:pPr>
            <a:endParaRPr lang="en-US" altLang="en-US" dirty="0">
              <a:latin typeface="Calibri"/>
              <a:cs typeface="Calibri"/>
            </a:endParaRPr>
          </a:p>
          <a:p>
            <a:pPr marL="171450" lvl="0" indent="-171450">
              <a:buFont typeface="Arial" panose="020B0604020202020204" pitchFamily="34" charset="0"/>
              <a:buChar char="•"/>
            </a:pPr>
            <a:r>
              <a:rPr lang="en-US" altLang="en-US" dirty="0">
                <a:latin typeface="Calibri"/>
                <a:cs typeface="Calibri"/>
              </a:rPr>
              <a:t>Much more detail of this process in the Appendix: Biosafety Risk Assessments, Tricia Blevins, 8/7/2017, Panama</a:t>
            </a:r>
          </a:p>
        </p:txBody>
      </p:sp>
      <p:sp>
        <p:nvSpPr>
          <p:cNvPr id="4" name="Slide Number Placeholder 3"/>
          <p:cNvSpPr>
            <a:spLocks noGrp="1"/>
          </p:cNvSpPr>
          <p:nvPr>
            <p:ph type="sldNum" sz="quarter" idx="10"/>
          </p:nvPr>
        </p:nvSpPr>
        <p:spPr/>
        <p:txBody>
          <a:bodyPr/>
          <a:lstStyle/>
          <a:p>
            <a:fld id="{6EF5D2DD-098B-4B74-BABB-171488B36A4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0973372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meant to be illustrative of a general</a:t>
            </a:r>
            <a:r>
              <a:rPr lang="en-US" baseline="0" dirty="0"/>
              <a:t> RA template. The appendices provide examples of some templates that have been used</a:t>
            </a:r>
            <a:endParaRPr lang="en-US" dirty="0"/>
          </a:p>
          <a:p>
            <a:pPr marL="171450" indent="-171450">
              <a:buFont typeface="Arial" panose="020B0604020202020204" pitchFamily="34" charset="0"/>
              <a:buChar char="•"/>
            </a:pPr>
            <a:r>
              <a:rPr lang="en-US" dirty="0"/>
              <a:t>Refer the</a:t>
            </a:r>
            <a:r>
              <a:rPr lang="en-US" baseline="0" dirty="0"/>
              <a:t> audience to WSLH, WCLN and APHL templates* which will be added as Appendices</a:t>
            </a:r>
          </a:p>
          <a:p>
            <a:pPr marL="171450" indent="-171450">
              <a:buFont typeface="Arial" panose="020B0604020202020204" pitchFamily="34" charset="0"/>
              <a:buChar char="•"/>
            </a:pPr>
            <a:r>
              <a:rPr lang="en-US" baseline="0" dirty="0"/>
              <a:t>If necessary, give some examples of RA Mitigation strategies</a:t>
            </a:r>
          </a:p>
          <a:p>
            <a:pPr marL="628650" lvl="1" indent="-171450">
              <a:buFont typeface="Arial" panose="020B0604020202020204" pitchFamily="34" charset="0"/>
              <a:buChar char="•"/>
            </a:pPr>
            <a:r>
              <a:rPr lang="en-US" baseline="0" dirty="0"/>
              <a:t>Risk of inhalational transmission: mitigation strategies include respiratory PPE, BSC , centrifuge safety cups</a:t>
            </a:r>
          </a:p>
          <a:p>
            <a:pPr marL="628650" lvl="1" indent="-171450">
              <a:buFont typeface="Arial" panose="020B0604020202020204" pitchFamily="34" charset="0"/>
              <a:buChar char="•"/>
            </a:pPr>
            <a:r>
              <a:rPr lang="en-US" baseline="0" dirty="0"/>
              <a:t>Risk of ingestion: mitigation strategies include no mouth pipetting, wearing gloves, face shield, wash hands</a:t>
            </a:r>
          </a:p>
          <a:p>
            <a:pPr marL="628650" lvl="1" indent="-171450">
              <a:buFont typeface="Arial" panose="020B0604020202020204" pitchFamily="34" charset="0"/>
              <a:buChar char="•"/>
            </a:pPr>
            <a:r>
              <a:rPr lang="en-US" baseline="0" dirty="0"/>
              <a:t>Risk of percutaneous transmission: mitigation strategies include sharps containers, safer sharps, cover compromised skin</a:t>
            </a:r>
          </a:p>
          <a:p>
            <a:pPr marL="628650" lvl="1" indent="-171450">
              <a:buFont typeface="Arial" panose="020B0604020202020204" pitchFamily="34" charset="0"/>
              <a:buChar char="•"/>
            </a:pPr>
            <a:r>
              <a:rPr lang="en-US" baseline="0" dirty="0"/>
              <a:t>Risk of contact with mucosal membranes: mitigation strategies include face shield, handwashing</a:t>
            </a:r>
          </a:p>
          <a:p>
            <a:endParaRPr lang="en-US" dirty="0"/>
          </a:p>
          <a:p>
            <a:endParaRPr lang="en-US" dirty="0"/>
          </a:p>
          <a:p>
            <a:endParaRPr lang="en-US" dirty="0"/>
          </a:p>
          <a:p>
            <a:r>
              <a:rPr lang="en-US" dirty="0"/>
              <a:t>* Appendices documents:</a:t>
            </a:r>
          </a:p>
          <a:p>
            <a:r>
              <a:rPr lang="en-US" dirty="0"/>
              <a:t>APHL: Template for Public Health Laboratory Risk Assessment for Ebola Virus Disease (EVD) Testing (ModuleL2_APHL_Ebola-risk-assessment.pdf)</a:t>
            </a:r>
          </a:p>
          <a:p>
            <a:r>
              <a:rPr lang="en-US" dirty="0"/>
              <a:t>WCLN: Laboratory Biosafety:  Performing a Biosafety Risk Assessment (ModuleL2_WSLH-Risk-Assessment-Tool.pdf)</a:t>
            </a:r>
          </a:p>
        </p:txBody>
      </p:sp>
      <p:sp>
        <p:nvSpPr>
          <p:cNvPr id="4" name="Slide Number Placeholder 3"/>
          <p:cNvSpPr>
            <a:spLocks noGrp="1"/>
          </p:cNvSpPr>
          <p:nvPr>
            <p:ph type="sldNum" sz="quarter" idx="10"/>
          </p:nvPr>
        </p:nvSpPr>
        <p:spPr/>
        <p:txBody>
          <a:bodyPr/>
          <a:lstStyle/>
          <a:p>
            <a:fld id="{6EF5D2DD-098B-4B74-BABB-171488B36A42}"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519064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53</a:t>
            </a:fld>
            <a:endParaRPr lang="en-US"/>
          </a:p>
        </p:txBody>
      </p:sp>
    </p:spTree>
    <p:extLst>
      <p:ext uri="{BB962C8B-B14F-4D97-AF65-F5344CB8AC3E}">
        <p14:creationId xmlns:p14="http://schemas.microsoft.com/office/powerpoint/2010/main" val="3953277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54</a:t>
            </a:fld>
            <a:endParaRPr lang="en-US"/>
          </a:p>
        </p:txBody>
      </p:sp>
    </p:spTree>
    <p:extLst>
      <p:ext uri="{BB962C8B-B14F-4D97-AF65-F5344CB8AC3E}">
        <p14:creationId xmlns:p14="http://schemas.microsoft.com/office/powerpoint/2010/main" val="42740441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p>
        </p:txBody>
      </p:sp>
      <p:sp>
        <p:nvSpPr>
          <p:cNvPr id="4" name="Slide Number Placeholder 3"/>
          <p:cNvSpPr>
            <a:spLocks noGrp="1"/>
          </p:cNvSpPr>
          <p:nvPr>
            <p:ph type="sldNum" sz="quarter" idx="10"/>
          </p:nvPr>
        </p:nvSpPr>
        <p:spPr/>
        <p:txBody>
          <a:bodyPr/>
          <a:lstStyle/>
          <a:p>
            <a:fld id="{6EF5D2DD-098B-4B74-BABB-171488B36A42}" type="slidenum">
              <a:rPr lang="en-US" smtClean="0"/>
              <a:t>55</a:t>
            </a:fld>
            <a:endParaRPr lang="en-US"/>
          </a:p>
        </p:txBody>
      </p:sp>
    </p:spTree>
    <p:extLst>
      <p:ext uri="{BB962C8B-B14F-4D97-AF65-F5344CB8AC3E}">
        <p14:creationId xmlns:p14="http://schemas.microsoft.com/office/powerpoint/2010/main" val="8896564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81100" y="696913"/>
            <a:ext cx="4648200" cy="3486150"/>
          </a:xfrm>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latin typeface="Calibri"/>
                <a:cs typeface="Calibri"/>
              </a:rPr>
              <a:t>The expected outcomes from the performance of a risk assessment are twofold:  </a:t>
            </a:r>
          </a:p>
          <a:p>
            <a:pPr marL="628650" lvl="1" indent="-171450">
              <a:buFont typeface="Arial" panose="020B0604020202020204" pitchFamily="34" charset="0"/>
              <a:buChar char="•"/>
            </a:pPr>
            <a:r>
              <a:rPr lang="en-US" altLang="en-US" dirty="0">
                <a:latin typeface="Calibri"/>
                <a:cs typeface="Calibri"/>
              </a:rPr>
              <a:t>First, it should provide information regarding a particular risk.  </a:t>
            </a:r>
          </a:p>
          <a:p>
            <a:pPr marL="628650" lvl="1" indent="-171450">
              <a:buFont typeface="Arial" panose="020B0604020202020204" pitchFamily="34" charset="0"/>
              <a:buChar char="•"/>
            </a:pPr>
            <a:r>
              <a:rPr lang="en-US" altLang="en-US" dirty="0">
                <a:latin typeface="Calibri"/>
                <a:cs typeface="Calibri"/>
              </a:rPr>
              <a:t>Second, it should reduce the risk to an acceptable level. </a:t>
            </a:r>
          </a:p>
          <a:p>
            <a:endParaRPr lang="en-US" altLang="en-US" dirty="0">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a:ea typeface="+mn-ea"/>
                <a:cs typeface="Calibri"/>
              </a:rPr>
              <a:t>Risk cannot be </a:t>
            </a:r>
            <a:r>
              <a:rPr kumimoji="0" lang="en-US" sz="1200" b="0" i="0" u="none" strike="noStrike" kern="1200" cap="none" spc="0" normalizeH="0" baseline="0" noProof="0" dirty="0">
                <a:ln>
                  <a:noFill/>
                </a:ln>
                <a:solidFill>
                  <a:prstClr val="black"/>
                </a:solidFill>
                <a:effectLst/>
                <a:uLnTx/>
                <a:uFillTx/>
                <a:latin typeface="+mn-lt"/>
                <a:ea typeface="+mn-ea"/>
                <a:cs typeface="+mn-cs"/>
              </a:rPr>
              <a:t>completely eliminated in a laboratory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Calibri"/>
              </a:rPr>
              <a:t>Even if every available protection is taken the risk will never be zero, there is always the potential for human error, or that exposure may occur to someone who was not considered to be at risk.</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altLang="en-US" dirty="0">
              <a:latin typeface="Calibri"/>
              <a:cs typeface="Calibri"/>
            </a:endParaRPr>
          </a:p>
          <a:p>
            <a:r>
              <a:rPr lang="en-US" altLang="en-US" dirty="0">
                <a:latin typeface="Calibri"/>
                <a:cs typeface="Calibri"/>
              </a:rPr>
              <a:t>Image</a:t>
            </a:r>
            <a:r>
              <a:rPr lang="en-US" altLang="en-US" baseline="0" dirty="0">
                <a:latin typeface="Calibri"/>
                <a:cs typeface="Calibri"/>
              </a:rPr>
              <a:t> made by author in PPT</a:t>
            </a:r>
            <a:endParaRPr lang="en-US" altLang="en-US" dirty="0">
              <a:latin typeface="Calibri"/>
              <a:cs typeface="Calibri"/>
            </a:endParaRPr>
          </a:p>
        </p:txBody>
      </p:sp>
    </p:spTree>
    <p:extLst>
      <p:ext uri="{BB962C8B-B14F-4D97-AF65-F5344CB8AC3E}">
        <p14:creationId xmlns:p14="http://schemas.microsoft.com/office/powerpoint/2010/main" val="95999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3919" indent="-173919">
              <a:buFont typeface="Arial" panose="020B0604020202020204" pitchFamily="34" charset="0"/>
              <a:buChar char="•"/>
            </a:pPr>
            <a:r>
              <a:rPr lang="en-US" dirty="0"/>
              <a:t>…we need to be reminded  that laboratory acquired infections</a:t>
            </a:r>
            <a:r>
              <a:rPr lang="en-US" baseline="0" dirty="0"/>
              <a:t> due to</a:t>
            </a:r>
            <a:r>
              <a:rPr lang="en-US" dirty="0"/>
              <a:t> a number of known agents,</a:t>
            </a:r>
            <a:r>
              <a:rPr lang="en-US" baseline="0" dirty="0"/>
              <a:t> both common and uncommon, </a:t>
            </a:r>
            <a:r>
              <a:rPr lang="en-US" dirty="0"/>
              <a:t>continue to occur and not infrequently</a:t>
            </a:r>
          </a:p>
          <a:p>
            <a:pPr marL="173919" indent="-173919">
              <a:buFont typeface="Arial" panose="020B0604020202020204" pitchFamily="34" charset="0"/>
              <a:buChar char="•"/>
            </a:pPr>
            <a:r>
              <a:rPr lang="en-US" dirty="0"/>
              <a:t>These</a:t>
            </a:r>
            <a:r>
              <a:rPr lang="en-US" baseline="0" dirty="0"/>
              <a:t> pose, not just a theoretical emerging risk, but rather a real day-to-day risk to all of us in the clinical laboratory</a:t>
            </a:r>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99247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risks posed to laboratorians come from a number of different sources. These may not all apply to influenza </a:t>
            </a:r>
            <a:r>
              <a:rPr lang="en-US" i="1" dirty="0"/>
              <a:t>per se.</a:t>
            </a:r>
          </a:p>
          <a:p>
            <a:endParaRPr lang="en-US" dirty="0"/>
          </a:p>
          <a:p>
            <a:r>
              <a:rPr lang="en-US" dirty="0"/>
              <a:t>Here are some of the ways lab workers may be infected with disease agents…</a:t>
            </a:r>
          </a:p>
          <a:p>
            <a:endParaRPr lang="en-US" dirty="0"/>
          </a:p>
          <a:p>
            <a:r>
              <a:rPr lang="en-US" dirty="0"/>
              <a:t>We need to understand</a:t>
            </a:r>
            <a:r>
              <a:rPr lang="en-US" baseline="0" dirty="0"/>
              <a:t> how we get infected in the lab setting in order to prevent exposures</a:t>
            </a:r>
          </a:p>
          <a:p>
            <a:r>
              <a:rPr lang="en-US" baseline="0" dirty="0"/>
              <a:t>Understanding these routes of exposure is a key part of performing a </a:t>
            </a:r>
            <a:r>
              <a:rPr lang="en-US" b="1" baseline="0" dirty="0"/>
              <a:t>risk assessment </a:t>
            </a:r>
            <a:r>
              <a:rPr lang="en-US" baseline="0" dirty="0"/>
              <a:t>(which we will talk about later.</a:t>
            </a:r>
            <a:endParaRPr lang="en-US" dirty="0"/>
          </a:p>
          <a:p>
            <a:endParaRPr lang="en-US" dirty="0"/>
          </a:p>
          <a:p>
            <a:r>
              <a:rPr lang="en-US" dirty="0"/>
              <a:t>https://my.absa.org/LAI</a:t>
            </a:r>
          </a:p>
        </p:txBody>
      </p:sp>
      <p:sp>
        <p:nvSpPr>
          <p:cNvPr id="4" name="Slide Number Placeholder 3"/>
          <p:cNvSpPr>
            <a:spLocks noGrp="1"/>
          </p:cNvSpPr>
          <p:nvPr>
            <p:ph type="sldNum" sz="quarter" idx="10"/>
          </p:nvPr>
        </p:nvSpPr>
        <p:spPr/>
        <p:txBody>
          <a:bodyPr/>
          <a:lstStyle/>
          <a:p>
            <a:fld id="{6EF5D2DD-098B-4B74-BABB-171488B36A4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56308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3919" indent="-173919">
              <a:buFont typeface="Arial" panose="020B0604020202020204" pitchFamily="34" charset="0"/>
              <a:buChar char="•"/>
            </a:pPr>
            <a:r>
              <a:rPr lang="en-US" dirty="0"/>
              <a:t>In the face of the various threats we encounter</a:t>
            </a:r>
            <a:r>
              <a:rPr lang="en-US" baseline="0" dirty="0"/>
              <a:t> in the diagnostic laboratory, there is the need to develop a </a:t>
            </a:r>
            <a:r>
              <a:rPr lang="en-US" b="1" i="1" baseline="0" dirty="0"/>
              <a:t>Culture of Biosafety </a:t>
            </a:r>
            <a:r>
              <a:rPr lang="en-US" baseline="0" dirty="0"/>
              <a:t>within the laboratory  whereby </a:t>
            </a:r>
            <a:r>
              <a:rPr lang="en-US" u="sng" baseline="0" dirty="0"/>
              <a:t>we are constantly aware of the risks </a:t>
            </a:r>
            <a:r>
              <a:rPr lang="en-US" baseline="0" dirty="0"/>
              <a:t>in the lab as well as </a:t>
            </a:r>
            <a:r>
              <a:rPr lang="en-US" u="sng" baseline="0" dirty="0"/>
              <a:t>how we can mitigate those risks</a:t>
            </a:r>
            <a:endParaRPr lang="en-US" u="sng" dirty="0"/>
          </a:p>
          <a:p>
            <a:pPr marL="173919" indent="-173919">
              <a:buFont typeface="Arial" panose="020B0604020202020204" pitchFamily="34" charset="0"/>
              <a:buChar char="•"/>
            </a:pPr>
            <a:r>
              <a:rPr lang="en-US" baseline="0" dirty="0"/>
              <a:t>What are the advantages in developing this </a:t>
            </a:r>
            <a:r>
              <a:rPr lang="en-US" i="1" baseline="0" dirty="0"/>
              <a:t>Culture of Biosafety</a:t>
            </a:r>
          </a:p>
          <a:p>
            <a:pPr marL="631119" lvl="1" indent="-173919">
              <a:buFont typeface="Arial" panose="020B0604020202020204" pitchFamily="34" charset="0"/>
              <a:buChar char="•"/>
            </a:pPr>
            <a:r>
              <a:rPr lang="en-US" i="0" baseline="0" dirty="0"/>
              <a:t>This goes beyond just memorizing things and enforcing non-compliance…it’s a way of doing things that is ingrained in our work</a:t>
            </a:r>
            <a:endParaRPr lang="en-US" sz="1200" dirty="0">
              <a:solidFill>
                <a:schemeClr val="tx1"/>
              </a:solidFill>
            </a:endParaRPr>
          </a:p>
          <a:p>
            <a:pPr marL="173919" marR="0" indent="-17391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Safety is a critical component of a laboratory Quality Assurance</a:t>
            </a:r>
            <a:r>
              <a:rPr lang="en-US" sz="1200" baseline="0" dirty="0">
                <a:solidFill>
                  <a:schemeClr val="tx1"/>
                </a:solidFill>
              </a:rPr>
              <a:t> (Q</a:t>
            </a:r>
            <a:r>
              <a:rPr lang="en-US" sz="1200" dirty="0">
                <a:solidFill>
                  <a:schemeClr val="tx1"/>
                </a:solidFill>
              </a:rPr>
              <a:t>A) program</a:t>
            </a:r>
          </a:p>
          <a:p>
            <a:pPr marL="173919" indent="-17391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196685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19" indent="-173919">
              <a:buFont typeface="Arial" panose="020B0604020202020204" pitchFamily="34" charset="0"/>
              <a:buChar char="•"/>
            </a:pPr>
            <a:r>
              <a:rPr lang="en-US" dirty="0"/>
              <a:t>To help us in this effort, there are a number of valuable resources</a:t>
            </a:r>
          </a:p>
          <a:p>
            <a:pPr marL="173919" indent="-173919">
              <a:buFont typeface="Arial" panose="020B0604020202020204" pitchFamily="34" charset="0"/>
              <a:buChar char="•"/>
            </a:pPr>
            <a:r>
              <a:rPr lang="en-US" dirty="0"/>
              <a:t>These include </a:t>
            </a:r>
            <a:r>
              <a:rPr lang="en-US" b="1" dirty="0"/>
              <a:t>general laboratory biosafety resources</a:t>
            </a:r>
          </a:p>
          <a:p>
            <a:pPr marL="173919" indent="-173919">
              <a:buFont typeface="Arial" panose="020B0604020202020204" pitchFamily="34" charset="0"/>
              <a:buChar char="•"/>
            </a:pPr>
            <a:endParaRPr lang="en-US" b="1" dirty="0"/>
          </a:p>
          <a:p>
            <a:pPr marL="637703" marR="0" lvl="1" indent="-17391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WHO Biosafety Manual</a:t>
            </a:r>
          </a:p>
          <a:p>
            <a:pPr marL="637703" lvl="1" indent="-173919">
              <a:buFont typeface="Arial" panose="020B0604020202020204" pitchFamily="34" charset="0"/>
              <a:buChar char="•"/>
            </a:pPr>
            <a:r>
              <a:rPr lang="en-US" dirty="0"/>
              <a:t>BMBL (Biosafety in Microbiological and Biomedical Laboratories)</a:t>
            </a:r>
          </a:p>
          <a:p>
            <a:pPr marL="637703" lvl="1" indent="-17391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10</a:t>
            </a:fld>
            <a:endParaRPr lang="en-US"/>
          </a:p>
        </p:txBody>
      </p:sp>
    </p:spTree>
    <p:extLst>
      <p:ext uri="{BB962C8B-B14F-4D97-AF65-F5344CB8AC3E}">
        <p14:creationId xmlns:p14="http://schemas.microsoft.com/office/powerpoint/2010/main" val="4169248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tx2">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Calibri"/>
                <a:cs typeface="Calibri"/>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108410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8419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170756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B6AE34-E9D3-405F-9F3C-A686378C5136}" type="datetime1">
              <a:rPr lang="en-US" smtClean="0">
                <a:solidFill>
                  <a:prstClr val="black">
                    <a:tint val="75000"/>
                  </a:prstClr>
                </a:solidFill>
              </a:rPr>
              <a:pPr>
                <a:defRPr/>
              </a:pPr>
              <a:t>6/22/2018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atin typeface="Calibri"/>
              </a:defRPr>
            </a:lvl1pPr>
            <a:lvl2pPr>
              <a:buClr>
                <a:srgbClr val="333399"/>
              </a:buClr>
              <a:defRPr lang="en-US" sz="2800" dirty="0" smtClean="0">
                <a:latin typeface="Calibri"/>
              </a:defRPr>
            </a:lvl2pPr>
            <a:lvl3pPr>
              <a:buClr>
                <a:srgbClr val="174C7D"/>
              </a:buClr>
              <a:defRPr lang="en-US" sz="2400" dirty="0" smtClean="0">
                <a:latin typeface="Calibri"/>
              </a:defRPr>
            </a:lvl3pPr>
            <a:lvl4pPr>
              <a:defRPr lang="en-US" sz="2000" dirty="0" smtClean="0">
                <a:latin typeface="Calibri"/>
              </a:defRPr>
            </a:lvl4pPr>
            <a:lvl5pPr>
              <a:defRPr lang="en-US" sz="160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dirty="0"/>
              <a:t>‹#›</a:t>
            </a:r>
          </a:p>
        </p:txBody>
      </p:sp>
    </p:spTree>
    <p:extLst>
      <p:ext uri="{BB962C8B-B14F-4D97-AF65-F5344CB8AC3E}">
        <p14:creationId xmlns:p14="http://schemas.microsoft.com/office/powerpoint/2010/main" val="381114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61951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4648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pic>
        <p:nvPicPr>
          <p:cNvPr id="6" name="Picture 5" descr="virus3.png"/>
          <p:cNvPicPr>
            <a:picLocks noChangeAspect="1"/>
          </p:cNvPicPr>
          <p:nvPr userDrawn="1"/>
        </p:nvPicPr>
        <p:blipFill rotWithShape="1">
          <a:blip r:embed="rId2">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657194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wmf"/><Relationship Id="rId5" Type="http://schemas.openxmlformats.org/officeDocument/2006/relationships/slideLayout" Target="../slideLayouts/slideLayout8.xml"/><Relationship Id="rId10" Type="http://schemas.openxmlformats.org/officeDocument/2006/relationships/theme" Target="../theme/theme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7F04DF4-78F5-4785-99FF-A9874FB21477}" type="datetime1">
              <a:rPr lang="en-US">
                <a:solidFill>
                  <a:prstClr val="black">
                    <a:tint val="75000"/>
                  </a:prstClr>
                </a:solidFill>
              </a:rPr>
              <a:pPr>
                <a:defRPr/>
              </a:pPr>
              <a:t>6/22/2018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Calibri"/>
                <a:cs typeface="Calibri"/>
              </a:defRPr>
            </a:lvl1pPr>
          </a:lstStyle>
          <a:p>
            <a:r>
              <a:rPr lang="en-US" dirty="0"/>
              <a:t>‹#›</a:t>
            </a:r>
          </a:p>
        </p:txBody>
      </p:sp>
      <p:pic>
        <p:nvPicPr>
          <p:cNvPr id="11" name="Picture 10"/>
          <p:cNvPicPr>
            <a:picLocks noChangeAspect="1"/>
          </p:cNvPicPr>
          <p:nvPr userDrawn="1"/>
        </p:nvPicPr>
        <p:blipFill rotWithShape="1">
          <a:blip r:embed="rId11" cstate="hq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userDrawn="1"/>
        </p:nvSpPr>
        <p:spPr>
          <a:xfrm>
            <a:off x="7202659" y="33253"/>
            <a:ext cx="1046018" cy="369332"/>
          </a:xfrm>
          <a:prstGeom prst="rect">
            <a:avLst/>
          </a:prstGeom>
          <a:noFill/>
        </p:spPr>
        <p:txBody>
          <a:bodyPr wrap="square" rtlCol="0">
            <a:spAutoFit/>
          </a:bodyPr>
          <a:lstStyle/>
          <a:p>
            <a:r>
              <a:rPr lang="en-US" sz="1800" dirty="0">
                <a:solidFill>
                  <a:schemeClr val="accent6">
                    <a:lumMod val="20000"/>
                    <a:lumOff val="80000"/>
                  </a:schemeClr>
                </a:solidFill>
              </a:rPr>
              <a:t>Influenza </a:t>
            </a:r>
          </a:p>
        </p:txBody>
      </p:sp>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818" r:id="rId9"/>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Calibri"/>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Calibri"/>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Calibri"/>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Calibri"/>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Calibri"/>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who.int/csr/resources/publications/biosafety/WHO_CDS_CSR_LYO_2004_11/e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cdc.gov/biosafety/publications/bmbl5/index.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cdc.gov/mmwr/pdf/other/su6101.pdf" TargetMode="External"/><Relationship Id="rId5" Type="http://schemas.openxmlformats.org/officeDocument/2006/relationships/hyperlink" Target="https://www.cdc.gov/mmwr/preview/mmwrhtml/su6002a1.htm"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43823" y="1645920"/>
            <a:ext cx="5181600" cy="1182224"/>
          </a:xfrm>
        </p:spPr>
        <p:txBody>
          <a:bodyPr>
            <a:normAutofit fontScale="90000"/>
          </a:bodyPr>
          <a:lstStyle/>
          <a:p>
            <a:pPr algn="ctr"/>
            <a:r>
              <a:rPr lang="en-US" altLang="en-US" sz="3600" dirty="0"/>
              <a:t>Module L2</a:t>
            </a:r>
            <a:br>
              <a:rPr lang="en-US" altLang="en-US" sz="3600" dirty="0"/>
            </a:br>
            <a:br>
              <a:rPr lang="en-US" altLang="en-US" sz="3600" dirty="0"/>
            </a:br>
            <a:r>
              <a:rPr lang="en-US" altLang="en-US" sz="3600" dirty="0"/>
              <a:t>General </a:t>
            </a:r>
            <a:r>
              <a:rPr lang="en-US" altLang="en-US" sz="3600" dirty="0" err="1"/>
              <a:t>Biorisk</a:t>
            </a:r>
            <a:r>
              <a:rPr lang="en-US" altLang="en-US" sz="3600" dirty="0"/>
              <a:t> Management</a:t>
            </a:r>
            <a:endParaRPr lang="en-US" sz="3600" dirty="0">
              <a:solidFill>
                <a:srgbClr val="005DAA"/>
              </a:solidFill>
            </a:endParaRPr>
          </a:p>
        </p:txBody>
      </p:sp>
    </p:spTree>
    <p:extLst>
      <p:ext uri="{BB962C8B-B14F-4D97-AF65-F5344CB8AC3E}">
        <p14:creationId xmlns:p14="http://schemas.microsoft.com/office/powerpoint/2010/main" val="411197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350" y="104166"/>
            <a:ext cx="8543418" cy="567298"/>
          </a:xfrm>
        </p:spPr>
        <p:txBody>
          <a:bodyPr>
            <a:normAutofit/>
          </a:bodyPr>
          <a:lstStyle/>
          <a:p>
            <a:r>
              <a:rPr lang="en-US" dirty="0">
                <a:effectLst/>
              </a:rPr>
              <a:t>Key Biosafety Resources</a:t>
            </a:r>
          </a:p>
        </p:txBody>
      </p:sp>
      <p:sp>
        <p:nvSpPr>
          <p:cNvPr id="6" name="Content Placeholder 5"/>
          <p:cNvSpPr>
            <a:spLocks noGrp="1"/>
          </p:cNvSpPr>
          <p:nvPr>
            <p:ph idx="1"/>
          </p:nvPr>
        </p:nvSpPr>
        <p:spPr>
          <a:xfrm>
            <a:off x="310897" y="1227227"/>
            <a:ext cx="7114742" cy="4525963"/>
          </a:xfrm>
        </p:spPr>
        <p:txBody>
          <a:bodyPr>
            <a:normAutofit fontScale="92500" lnSpcReduction="10000"/>
          </a:bodyPr>
          <a:lstStyle/>
          <a:p>
            <a:pPr marL="0" indent="0">
              <a:buClrTx/>
              <a:buNone/>
            </a:pPr>
            <a:r>
              <a:rPr lang="en-US" sz="3000" dirty="0">
                <a:solidFill>
                  <a:schemeClr val="tx1"/>
                </a:solidFill>
              </a:rPr>
              <a:t>WHO Laboratory Biosafety Manual, </a:t>
            </a:r>
          </a:p>
          <a:p>
            <a:pPr marL="0" indent="0">
              <a:buClrTx/>
              <a:buNone/>
            </a:pPr>
            <a:r>
              <a:rPr lang="en-US" sz="3000" dirty="0">
                <a:solidFill>
                  <a:schemeClr val="tx1"/>
                </a:solidFill>
              </a:rPr>
              <a:t>3</a:t>
            </a:r>
            <a:r>
              <a:rPr lang="en-US" sz="3000" baseline="30000" dirty="0">
                <a:solidFill>
                  <a:schemeClr val="tx1"/>
                </a:solidFill>
              </a:rPr>
              <a:t>rd</a:t>
            </a:r>
            <a:r>
              <a:rPr lang="en-US" sz="3000" dirty="0">
                <a:solidFill>
                  <a:schemeClr val="tx1"/>
                </a:solidFill>
              </a:rPr>
              <a:t> edition</a:t>
            </a:r>
          </a:p>
          <a:p>
            <a:pPr marL="0" indent="0">
              <a:buClrTx/>
              <a:buNone/>
            </a:pPr>
            <a:r>
              <a:rPr lang="en-US" sz="1900" dirty="0">
                <a:solidFill>
                  <a:schemeClr val="tx1"/>
                </a:solidFill>
                <a:hlinkClick r:id="rId3"/>
              </a:rPr>
              <a:t>http://www.who.int/csr/resources/publications/biosafety/WHO_CDS_CSR_LYO_2004_11/en/</a:t>
            </a:r>
            <a:endParaRPr lang="en-US" sz="1900" dirty="0">
              <a:solidFill>
                <a:schemeClr val="tx1"/>
              </a:solidFill>
            </a:endParaRPr>
          </a:p>
          <a:p>
            <a:pPr marL="0" indent="0">
              <a:buClrTx/>
              <a:buNone/>
            </a:pPr>
            <a:endParaRPr lang="en-US" sz="2400" dirty="0">
              <a:solidFill>
                <a:schemeClr val="tx1"/>
              </a:solidFill>
            </a:endParaRPr>
          </a:p>
          <a:p>
            <a:pPr>
              <a:buClrTx/>
            </a:pPr>
            <a:endParaRPr lang="en-US" dirty="0">
              <a:solidFill>
                <a:schemeClr val="tx1"/>
              </a:solidFill>
            </a:endParaRPr>
          </a:p>
          <a:p>
            <a:pPr>
              <a:buClrTx/>
            </a:pPr>
            <a:endParaRPr lang="en-US" dirty="0">
              <a:solidFill>
                <a:schemeClr val="tx1"/>
              </a:solidFill>
            </a:endParaRPr>
          </a:p>
          <a:p>
            <a:pPr marL="0" indent="0">
              <a:buClrTx/>
              <a:buNone/>
            </a:pPr>
            <a:r>
              <a:rPr lang="en-US" sz="3000" dirty="0">
                <a:solidFill>
                  <a:schemeClr val="tx1"/>
                </a:solidFill>
              </a:rPr>
              <a:t>Biosafety in Microbiological and Biomedical Laboratories (BMBL), </a:t>
            </a:r>
            <a:br>
              <a:rPr lang="en-US" sz="3000" dirty="0">
                <a:solidFill>
                  <a:schemeClr val="tx1"/>
                </a:solidFill>
              </a:rPr>
            </a:br>
            <a:r>
              <a:rPr lang="en-US" sz="3000" dirty="0">
                <a:solidFill>
                  <a:schemeClr val="tx1"/>
                </a:solidFill>
              </a:rPr>
              <a:t>5</a:t>
            </a:r>
            <a:r>
              <a:rPr lang="en-US" sz="3000" baseline="30000" dirty="0">
                <a:solidFill>
                  <a:schemeClr val="tx1"/>
                </a:solidFill>
              </a:rPr>
              <a:t>th</a:t>
            </a:r>
            <a:r>
              <a:rPr lang="en-US" sz="3000" dirty="0">
                <a:solidFill>
                  <a:schemeClr val="tx1"/>
                </a:solidFill>
              </a:rPr>
              <a:t> edition</a:t>
            </a:r>
          </a:p>
          <a:p>
            <a:pPr marL="0" indent="0">
              <a:buClrTx/>
              <a:buNone/>
            </a:pPr>
            <a:r>
              <a:rPr lang="en-US" sz="1900" dirty="0">
                <a:hlinkClick r:id="rId4"/>
              </a:rPr>
              <a:t>https://www.cdc.gov/biosafety/publications/bmbl5/index.htm</a:t>
            </a:r>
            <a:endParaRPr lang="en-US" sz="1900" dirty="0">
              <a:solidFill>
                <a:schemeClr val="tx1"/>
              </a:solidFill>
            </a:endParaRPr>
          </a:p>
          <a:p>
            <a:pPr marL="0" indent="0">
              <a:buClrTx/>
              <a:buNone/>
            </a:pPr>
            <a:endParaRPr lang="en-US" sz="2400" dirty="0">
              <a:solidFill>
                <a:schemeClr val="tx1"/>
              </a:solidFill>
            </a:endParaRPr>
          </a:p>
          <a:p>
            <a:pPr marL="0" indent="0">
              <a:buClrTx/>
              <a:buNone/>
            </a:pPr>
            <a:endParaRPr lang="en-US" dirty="0">
              <a:solidFill>
                <a:schemeClr val="tx1"/>
              </a:solidFill>
            </a:endParaRPr>
          </a:p>
        </p:txBody>
      </p:sp>
      <p:pic>
        <p:nvPicPr>
          <p:cNvPr id="215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5639" y="1059358"/>
            <a:ext cx="1468200" cy="19450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0775" y="3914466"/>
            <a:ext cx="1265399" cy="20029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21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Biosafety Guidelines</a:t>
            </a:r>
          </a:p>
        </p:txBody>
      </p:sp>
      <p:pic>
        <p:nvPicPr>
          <p:cNvPr id="1028"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04800" y="990600"/>
            <a:ext cx="4191000" cy="48149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6198" y="961103"/>
            <a:ext cx="4422102" cy="39326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457200" y="6145161"/>
            <a:ext cx="4031226" cy="523220"/>
          </a:xfrm>
          <a:prstGeom prst="rect">
            <a:avLst/>
          </a:prstGeom>
          <a:noFill/>
        </p:spPr>
        <p:txBody>
          <a:bodyPr wrap="square" rtlCol="0">
            <a:spAutoFit/>
          </a:bodyPr>
          <a:lstStyle/>
          <a:p>
            <a:r>
              <a:rPr lang="en-US" sz="1400" dirty="0">
                <a:hlinkClick r:id="rId5"/>
              </a:rPr>
              <a:t>https://www.cdc.gov/mmwr/preview/mmwrhtml/su6002a1.htm</a:t>
            </a:r>
            <a:endParaRPr lang="en-US" sz="1400" dirty="0"/>
          </a:p>
        </p:txBody>
      </p:sp>
      <p:sp>
        <p:nvSpPr>
          <p:cNvPr id="4" name="TextBox 3"/>
          <p:cNvSpPr txBox="1"/>
          <p:nvPr/>
        </p:nvSpPr>
        <p:spPr>
          <a:xfrm>
            <a:off x="4871884" y="6145161"/>
            <a:ext cx="4237703" cy="307777"/>
          </a:xfrm>
          <a:prstGeom prst="rect">
            <a:avLst/>
          </a:prstGeom>
          <a:noFill/>
        </p:spPr>
        <p:txBody>
          <a:bodyPr wrap="square" rtlCol="0">
            <a:spAutoFit/>
          </a:bodyPr>
          <a:lstStyle/>
          <a:p>
            <a:r>
              <a:rPr lang="en-US" sz="1400" dirty="0">
                <a:hlinkClick r:id="rId6"/>
              </a:rPr>
              <a:t>https://www.cdc.gov/mmwr/pdf/other/su6101.pdf</a:t>
            </a:r>
            <a:r>
              <a:rPr lang="en-US" sz="1400" dirty="0"/>
              <a:t>  </a:t>
            </a:r>
          </a:p>
        </p:txBody>
      </p:sp>
    </p:spTree>
    <p:extLst>
      <p:ext uri="{BB962C8B-B14F-4D97-AF65-F5344CB8AC3E}">
        <p14:creationId xmlns:p14="http://schemas.microsoft.com/office/powerpoint/2010/main" val="392144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2278" y="0"/>
            <a:ext cx="8378219" cy="495572"/>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dirty="0">
                <a:cs typeface="Calibri"/>
              </a:rPr>
              <a:t>Laboratory Biosafety: Basics</a:t>
            </a:r>
          </a:p>
        </p:txBody>
      </p:sp>
      <p:sp>
        <p:nvSpPr>
          <p:cNvPr id="7" name="Content Placeholder 6"/>
          <p:cNvSpPr>
            <a:spLocks noGrp="1"/>
          </p:cNvSpPr>
          <p:nvPr>
            <p:ph idx="1"/>
          </p:nvPr>
        </p:nvSpPr>
        <p:spPr/>
        <p:txBody>
          <a:bodyPr>
            <a:normAutofit/>
          </a:bodyPr>
          <a:lstStyle/>
          <a:p>
            <a:r>
              <a:rPr lang="en-US" sz="2800" dirty="0"/>
              <a:t>Strict adherence to </a:t>
            </a:r>
            <a:r>
              <a:rPr lang="en-US" sz="2800" b="1" dirty="0"/>
              <a:t>Standard Precautions </a:t>
            </a:r>
            <a:r>
              <a:rPr lang="en-US" sz="2800" dirty="0"/>
              <a:t>is a basic starting point</a:t>
            </a:r>
          </a:p>
          <a:p>
            <a:endParaRPr lang="en-US" sz="2800" dirty="0"/>
          </a:p>
          <a:p>
            <a:r>
              <a:rPr lang="en-US" sz="2800" dirty="0"/>
              <a:t>Understand the basic </a:t>
            </a:r>
            <a:r>
              <a:rPr lang="en-US" sz="2800" b="1" dirty="0"/>
              <a:t>Principles of Biosafety</a:t>
            </a:r>
          </a:p>
          <a:p>
            <a:endParaRPr lang="en-US" sz="2800" dirty="0"/>
          </a:p>
          <a:p>
            <a:r>
              <a:rPr lang="en-US" sz="2800" dirty="0"/>
              <a:t>Each laboratory needs to perform </a:t>
            </a:r>
            <a:r>
              <a:rPr lang="en-US" sz="2800" b="1" dirty="0"/>
              <a:t>Risk Assessments</a:t>
            </a:r>
            <a:r>
              <a:rPr lang="en-US" sz="2800" dirty="0"/>
              <a:t> to determine whether they can safely perform procedures with infectious materials</a:t>
            </a:r>
          </a:p>
        </p:txBody>
      </p:sp>
    </p:spTree>
    <p:extLst>
      <p:ext uri="{BB962C8B-B14F-4D97-AF65-F5344CB8AC3E}">
        <p14:creationId xmlns:p14="http://schemas.microsoft.com/office/powerpoint/2010/main" val="297527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0116" y="104166"/>
            <a:ext cx="8543418" cy="567298"/>
          </a:xfrm>
        </p:spPr>
        <p:txBody>
          <a:bodyPr/>
          <a:lstStyle/>
          <a:p>
            <a:r>
              <a:rPr lang="en-US" dirty="0"/>
              <a:t>Laboratory Biosafety: Standard Precautions</a:t>
            </a:r>
          </a:p>
        </p:txBody>
      </p:sp>
      <p:sp>
        <p:nvSpPr>
          <p:cNvPr id="7" name="Content Placeholder 6"/>
          <p:cNvSpPr txBox="1">
            <a:spLocks/>
          </p:cNvSpPr>
          <p:nvPr/>
        </p:nvSpPr>
        <p:spPr>
          <a:xfrm>
            <a:off x="381000" y="1828800"/>
            <a:ext cx="8229600" cy="296377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0070C0"/>
              </a:buClr>
              <a:buSzTx/>
              <a:buFont typeface="Arial"/>
              <a:buChar char="•"/>
              <a:tabLst/>
              <a:defRPr lang="en-US" sz="32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rgbClr val="333399"/>
              </a:buClr>
              <a:buSzTx/>
              <a:buFont typeface="Courier New" panose="02070309020205020404" pitchFamily="49" charset="0"/>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rgbClr val="174C7D"/>
              </a:buClr>
              <a:buSzTx/>
              <a:buFont typeface="Arial"/>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6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Calibri"/>
                <a:cs typeface="Calibri"/>
              </a:rPr>
              <a:t>Strict adherence to </a:t>
            </a:r>
            <a:r>
              <a:rPr lang="en-US" sz="4000" b="1" dirty="0">
                <a:latin typeface="Calibri"/>
                <a:cs typeface="Calibri"/>
              </a:rPr>
              <a:t>Standard Precautions </a:t>
            </a:r>
            <a:r>
              <a:rPr lang="en-US" sz="4000" dirty="0">
                <a:latin typeface="Calibri"/>
                <a:cs typeface="Calibri"/>
              </a:rPr>
              <a:t>is the most basic starting point for laboratory biosafety</a:t>
            </a:r>
          </a:p>
        </p:txBody>
      </p:sp>
    </p:spTree>
    <p:extLst>
      <p:ext uri="{BB962C8B-B14F-4D97-AF65-F5344CB8AC3E}">
        <p14:creationId xmlns:p14="http://schemas.microsoft.com/office/powerpoint/2010/main" val="68876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247833" y="104165"/>
            <a:ext cx="8543418" cy="567298"/>
          </a:xfrm>
        </p:spPr>
        <p:txBody>
          <a:bodyPr>
            <a:normAutofit fontScale="90000"/>
          </a:bodyPr>
          <a:lstStyle/>
          <a:p>
            <a:pPr>
              <a:defRPr/>
            </a:pPr>
            <a:r>
              <a:rPr lang="en-US" altLang="en-US" sz="2700" dirty="0">
                <a:effectLst/>
                <a:ea typeface="Tahoma" panose="020B0604030504040204" pitchFamily="34" charset="0"/>
                <a:cs typeface="Tahoma" panose="020B0604030504040204" pitchFamily="34" charset="0"/>
              </a:rPr>
              <a:t>Laboratory Biosafety: Principles of Biosafety</a:t>
            </a:r>
            <a:br>
              <a:rPr lang="en-US" altLang="en-US" sz="3200" b="0" dirty="0">
                <a:effectLst>
                  <a:outerShdw blurRad="38100" dist="38100" dir="2700000" algn="tl">
                    <a:srgbClr val="000000"/>
                  </a:outerShdw>
                </a:effectLst>
              </a:rPr>
            </a:br>
            <a:endParaRPr lang="en-US" altLang="en-US" sz="3200" b="0" dirty="0"/>
          </a:p>
        </p:txBody>
      </p:sp>
      <p:sp>
        <p:nvSpPr>
          <p:cNvPr id="429059" name="Rectangle 3"/>
          <p:cNvSpPr>
            <a:spLocks noGrp="1" noChangeArrowheads="1"/>
          </p:cNvSpPr>
          <p:nvPr>
            <p:ph idx="1"/>
          </p:nvPr>
        </p:nvSpPr>
        <p:spPr>
          <a:xfrm>
            <a:off x="310897" y="1042767"/>
            <a:ext cx="8229600" cy="5409792"/>
          </a:xfrm>
          <a:ln>
            <a:noFill/>
          </a:ln>
        </p:spPr>
        <p:txBody>
          <a:bodyPr>
            <a:normAutofit/>
          </a:bodyPr>
          <a:lstStyle/>
          <a:p>
            <a:pPr>
              <a:lnSpc>
                <a:spcPct val="80000"/>
              </a:lnSpc>
              <a:defRPr/>
            </a:pPr>
            <a:r>
              <a:rPr lang="en-US" altLang="en-US" sz="2800" dirty="0"/>
              <a:t>The primary objective of biosafety is the containment of potentially harmful biological agents</a:t>
            </a:r>
          </a:p>
          <a:p>
            <a:pPr>
              <a:lnSpc>
                <a:spcPct val="80000"/>
              </a:lnSpc>
              <a:defRPr/>
            </a:pPr>
            <a:endParaRPr lang="en-US" altLang="en-US" sz="2800" dirty="0"/>
          </a:p>
          <a:p>
            <a:pPr>
              <a:lnSpc>
                <a:spcPct val="80000"/>
              </a:lnSpc>
              <a:defRPr/>
            </a:pPr>
            <a:r>
              <a:rPr lang="en-US" altLang="en-US" sz="2800" dirty="0"/>
              <a:t>The purpose of containment is to protect</a:t>
            </a:r>
          </a:p>
          <a:p>
            <a:pPr lvl="1">
              <a:lnSpc>
                <a:spcPct val="80000"/>
              </a:lnSpc>
              <a:defRPr/>
            </a:pPr>
            <a:r>
              <a:rPr lang="en-US" altLang="en-US" sz="2400" dirty="0"/>
              <a:t>Lab personnel and the immediate environment</a:t>
            </a:r>
          </a:p>
          <a:p>
            <a:pPr lvl="1">
              <a:lnSpc>
                <a:spcPct val="80000"/>
              </a:lnSpc>
              <a:defRPr/>
            </a:pPr>
            <a:r>
              <a:rPr lang="en-US" altLang="en-US" sz="2400" dirty="0"/>
              <a:t>The environment external to the laboratory</a:t>
            </a:r>
          </a:p>
          <a:p>
            <a:pPr>
              <a:lnSpc>
                <a:spcPct val="80000"/>
              </a:lnSpc>
              <a:defRPr/>
            </a:pPr>
            <a:endParaRPr lang="en-US" altLang="en-US" sz="2800" dirty="0"/>
          </a:p>
          <a:p>
            <a:pPr>
              <a:lnSpc>
                <a:spcPct val="80000"/>
              </a:lnSpc>
              <a:defRPr/>
            </a:pPr>
            <a:r>
              <a:rPr lang="en-US" altLang="en-US" sz="2800" dirty="0"/>
              <a:t>Key elements of containment include</a:t>
            </a:r>
          </a:p>
          <a:p>
            <a:pPr lvl="1">
              <a:lnSpc>
                <a:spcPct val="80000"/>
              </a:lnSpc>
              <a:defRPr/>
            </a:pPr>
            <a:r>
              <a:rPr lang="en-US" altLang="en-US" sz="2400" dirty="0"/>
              <a:t>Laboratory practice and technique</a:t>
            </a:r>
          </a:p>
          <a:p>
            <a:pPr lvl="1">
              <a:lnSpc>
                <a:spcPct val="80000"/>
              </a:lnSpc>
              <a:defRPr/>
            </a:pPr>
            <a:r>
              <a:rPr lang="en-US" altLang="en-US" sz="2400" dirty="0"/>
              <a:t>Safety equipment (primary barriers and PPE)</a:t>
            </a:r>
          </a:p>
          <a:p>
            <a:pPr lvl="1">
              <a:lnSpc>
                <a:spcPct val="80000"/>
              </a:lnSpc>
              <a:defRPr/>
            </a:pPr>
            <a:r>
              <a:rPr lang="en-US" altLang="en-US" sz="2400" dirty="0"/>
              <a:t>Facility design and construction (secondary barriers)</a:t>
            </a:r>
          </a:p>
          <a:p>
            <a:pPr>
              <a:lnSpc>
                <a:spcPct val="80000"/>
              </a:lnSpc>
              <a:defRPr/>
            </a:pPr>
            <a:endParaRPr lang="en-US" altLang="en-US" sz="2800" dirty="0"/>
          </a:p>
          <a:p>
            <a:pPr>
              <a:lnSpc>
                <a:spcPct val="80000"/>
              </a:lnSpc>
              <a:defRPr/>
            </a:pPr>
            <a:endParaRPr lang="en-US" altLang="en-US" sz="2800" dirty="0"/>
          </a:p>
          <a:p>
            <a:pPr lvl="1">
              <a:defRPr/>
            </a:pPr>
            <a:endParaRPr lang="en-US" altLang="en-US" sz="2400" dirty="0"/>
          </a:p>
          <a:p>
            <a:pPr>
              <a:defRPr/>
            </a:pPr>
            <a:endParaRPr lang="en-US" altLang="en-US" sz="2800" dirty="0"/>
          </a:p>
        </p:txBody>
      </p:sp>
    </p:spTree>
    <p:extLst>
      <p:ext uri="{BB962C8B-B14F-4D97-AF65-F5344CB8AC3E}">
        <p14:creationId xmlns:p14="http://schemas.microsoft.com/office/powerpoint/2010/main" val="315411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50" y="88400"/>
            <a:ext cx="8543418" cy="567298"/>
          </a:xfrm>
        </p:spPr>
        <p:txBody>
          <a:bodyPr>
            <a:normAutofit/>
          </a:bodyPr>
          <a:lstStyle/>
          <a:p>
            <a:r>
              <a:rPr lang="en-US" altLang="en-US" dirty="0">
                <a:effectLst/>
                <a:ea typeface="Tahoma" panose="020B0604030504040204" pitchFamily="34" charset="0"/>
                <a:cs typeface="Tahoma" panose="020B0604030504040204" pitchFamily="34" charset="0"/>
              </a:rPr>
              <a:t>Laboratory Practice and Technique</a:t>
            </a:r>
            <a:endParaRPr lang="en-US" dirty="0"/>
          </a:p>
        </p:txBody>
      </p:sp>
      <p:sp>
        <p:nvSpPr>
          <p:cNvPr id="3" name="Content Placeholder 2"/>
          <p:cNvSpPr>
            <a:spLocks noGrp="1"/>
          </p:cNvSpPr>
          <p:nvPr>
            <p:ph idx="1"/>
          </p:nvPr>
        </p:nvSpPr>
        <p:spPr>
          <a:xfrm>
            <a:off x="300571" y="980820"/>
            <a:ext cx="8574311" cy="5234484"/>
          </a:xfrm>
        </p:spPr>
        <p:txBody>
          <a:bodyPr>
            <a:normAutofit/>
          </a:bodyPr>
          <a:lstStyle/>
          <a:p>
            <a:pPr marL="0" indent="0">
              <a:buNone/>
            </a:pPr>
            <a:r>
              <a:rPr lang="en-US" sz="2800" dirty="0"/>
              <a:t>The most important element of containment</a:t>
            </a:r>
          </a:p>
          <a:p>
            <a:endParaRPr lang="en-US" sz="1800" dirty="0"/>
          </a:p>
          <a:p>
            <a:r>
              <a:rPr lang="en-US" sz="2400" dirty="0"/>
              <a:t>Requires constant awareness of potential hazards </a:t>
            </a:r>
          </a:p>
          <a:p>
            <a:pPr lvl="1"/>
            <a:r>
              <a:rPr lang="en-US" sz="2000" dirty="0"/>
              <a:t>Pre-analytic, analytic and post-analytic processes</a:t>
            </a:r>
          </a:p>
          <a:p>
            <a:pPr lvl="1"/>
            <a:r>
              <a:rPr lang="en-US" sz="2000" dirty="0"/>
              <a:t>What about non-traditional testing sites and personnel?</a:t>
            </a:r>
          </a:p>
          <a:p>
            <a:pPr lvl="1"/>
            <a:endParaRPr lang="en-US" sz="1600" dirty="0"/>
          </a:p>
          <a:p>
            <a:r>
              <a:rPr lang="en-US" sz="2400" dirty="0"/>
              <a:t>Involves a number of behavioral factors</a:t>
            </a:r>
          </a:p>
          <a:p>
            <a:pPr lvl="1"/>
            <a:r>
              <a:rPr lang="en-US" sz="2000" dirty="0"/>
              <a:t>Need for complete focus on work </a:t>
            </a:r>
          </a:p>
          <a:p>
            <a:pPr lvl="1"/>
            <a:r>
              <a:rPr lang="en-US" sz="2000" dirty="0"/>
              <a:t>Need to follow all biosafety practices / procedures</a:t>
            </a:r>
          </a:p>
          <a:p>
            <a:pPr lvl="1"/>
            <a:r>
              <a:rPr lang="en-US" sz="2000" dirty="0"/>
              <a:t>Avoid bad habits and shortcuts</a:t>
            </a:r>
          </a:p>
          <a:p>
            <a:pPr lvl="1"/>
            <a:r>
              <a:rPr lang="en-US" sz="2000" dirty="0"/>
              <a:t>Faithfully use safety equipment provided</a:t>
            </a:r>
          </a:p>
          <a:p>
            <a:pPr lvl="1"/>
            <a:endParaRPr lang="en-US" sz="1600" dirty="0"/>
          </a:p>
          <a:p>
            <a:r>
              <a:rPr lang="en-US" sz="2400" b="1" dirty="0"/>
              <a:t>Training and experience are critical</a:t>
            </a:r>
          </a:p>
          <a:p>
            <a:endParaRPr lang="en-US" sz="2800" dirty="0"/>
          </a:p>
        </p:txBody>
      </p:sp>
    </p:spTree>
    <p:extLst>
      <p:ext uri="{BB962C8B-B14F-4D97-AF65-F5344CB8AC3E}">
        <p14:creationId xmlns:p14="http://schemas.microsoft.com/office/powerpoint/2010/main" val="365039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310897" y="1767690"/>
            <a:ext cx="8229600" cy="4525963"/>
          </a:xfrm>
        </p:spPr>
        <p:txBody>
          <a:bodyPr>
            <a:normAutofit/>
          </a:bodyPr>
          <a:lstStyle/>
          <a:p>
            <a:pPr marL="0" indent="0">
              <a:buNone/>
            </a:pPr>
            <a:r>
              <a:rPr lang="en-US" sz="2800" dirty="0"/>
              <a:t>Does the laboratory in your country or specific location have a laboratory-specific biosafety manual prepared and adopted as policy?</a:t>
            </a:r>
          </a:p>
          <a:p>
            <a:pPr marL="0" indent="0">
              <a:buNone/>
            </a:pPr>
            <a:endParaRPr lang="en-US" sz="2800" dirty="0"/>
          </a:p>
          <a:p>
            <a:pPr marL="0" indent="0">
              <a:buNone/>
            </a:pPr>
            <a:r>
              <a:rPr lang="en-US" sz="2800" dirty="0"/>
              <a:t>How often are laboratory personnel in your country or location r</a:t>
            </a:r>
            <a:r>
              <a:rPr lang="en-US" altLang="en-US" sz="2800" dirty="0"/>
              <a:t>equired to do refresher training on required practices and procedures? </a:t>
            </a:r>
          </a:p>
          <a:p>
            <a:pPr marL="0" indent="0">
              <a:buNone/>
            </a:pPr>
            <a:endParaRPr lang="en-US" altLang="en-US" sz="2800" dirty="0"/>
          </a:p>
          <a:p>
            <a:endParaRPr lang="en-US" altLang="en-US" dirty="0"/>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7963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83" y="118718"/>
            <a:ext cx="8543418" cy="567298"/>
          </a:xfrm>
        </p:spPr>
        <p:txBody>
          <a:bodyPr>
            <a:normAutofit/>
          </a:bodyPr>
          <a:lstStyle/>
          <a:p>
            <a:r>
              <a:rPr lang="en-US" altLang="en-US" dirty="0">
                <a:effectLst/>
                <a:ea typeface="Tahoma" panose="020B0604030504040204" pitchFamily="34" charset="0"/>
                <a:cs typeface="Tahoma" panose="020B0604030504040204" pitchFamily="34" charset="0"/>
              </a:rPr>
              <a:t>Safety Equipment: Primary Barriers and PPE</a:t>
            </a:r>
            <a:endParaRPr lang="en-US" dirty="0"/>
          </a:p>
        </p:txBody>
      </p:sp>
      <p:sp>
        <p:nvSpPr>
          <p:cNvPr id="3" name="Content Placeholder 2"/>
          <p:cNvSpPr>
            <a:spLocks noGrp="1"/>
          </p:cNvSpPr>
          <p:nvPr>
            <p:ph idx="1"/>
          </p:nvPr>
        </p:nvSpPr>
        <p:spPr>
          <a:xfrm>
            <a:off x="154874" y="815630"/>
            <a:ext cx="8848449" cy="5920449"/>
          </a:xfrm>
        </p:spPr>
        <p:txBody>
          <a:bodyPr>
            <a:normAutofit/>
          </a:bodyPr>
          <a:lstStyle/>
          <a:p>
            <a:pPr marL="0" indent="0">
              <a:buNone/>
            </a:pPr>
            <a:r>
              <a:rPr lang="en-US" sz="2800" dirty="0"/>
              <a:t>Available for each possible route of exposure</a:t>
            </a:r>
          </a:p>
          <a:p>
            <a:endParaRPr lang="en-US" sz="2000" dirty="0"/>
          </a:p>
          <a:p>
            <a:pPr lvl="1"/>
            <a:r>
              <a:rPr lang="en-US" sz="2400" b="1" dirty="0"/>
              <a:t>Respiratory tract (aerosols): </a:t>
            </a:r>
            <a:r>
              <a:rPr lang="en-US" sz="2400" dirty="0"/>
              <a:t>Biosafety cabinets, covered centrifuge carriers, loop incinerators or disposable loops, respirators / powered air purifying respirators</a:t>
            </a:r>
          </a:p>
          <a:p>
            <a:pPr lvl="1"/>
            <a:endParaRPr lang="en-US" sz="2000" dirty="0"/>
          </a:p>
          <a:p>
            <a:pPr lvl="1"/>
            <a:r>
              <a:rPr lang="en-US" sz="2400" b="1" dirty="0"/>
              <a:t>Skin: </a:t>
            </a:r>
            <a:r>
              <a:rPr lang="en-US" sz="2400" dirty="0"/>
              <a:t>Gloves, gowns / lab coats</a:t>
            </a:r>
          </a:p>
          <a:p>
            <a:pPr lvl="1"/>
            <a:endParaRPr lang="en-US" sz="2000" dirty="0"/>
          </a:p>
          <a:p>
            <a:pPr lvl="1"/>
            <a:r>
              <a:rPr lang="en-US" sz="2400" b="1" dirty="0"/>
              <a:t>Percutaneous: </a:t>
            </a:r>
            <a:r>
              <a:rPr lang="en-US" sz="2400" dirty="0"/>
              <a:t>sharps disposal, retractable needles, gloves</a:t>
            </a:r>
          </a:p>
          <a:p>
            <a:pPr lvl="1"/>
            <a:endParaRPr lang="en-US" sz="2000" dirty="0"/>
          </a:p>
          <a:p>
            <a:pPr lvl="1"/>
            <a:r>
              <a:rPr lang="en-US" sz="2400" b="1" dirty="0"/>
              <a:t>Mucous membranes: </a:t>
            </a:r>
            <a:r>
              <a:rPr lang="en-US" sz="2400" dirty="0"/>
              <a:t>goggles or safety glasses, face shields, gloves</a:t>
            </a:r>
          </a:p>
          <a:p>
            <a:pPr lvl="1"/>
            <a:endParaRPr lang="en-US" sz="2000" dirty="0"/>
          </a:p>
          <a:p>
            <a:pPr lvl="1"/>
            <a:r>
              <a:rPr lang="en-US" sz="2400" b="1" dirty="0"/>
              <a:t>GI tract: </a:t>
            </a:r>
            <a:r>
              <a:rPr lang="en-US" sz="2400" dirty="0"/>
              <a:t>automatic pipetting devices, face shield</a:t>
            </a:r>
          </a:p>
          <a:p>
            <a:endParaRPr lang="en-US" sz="2800" dirty="0"/>
          </a:p>
        </p:txBody>
      </p:sp>
    </p:spTree>
    <p:extLst>
      <p:ext uri="{BB962C8B-B14F-4D97-AF65-F5344CB8AC3E}">
        <p14:creationId xmlns:p14="http://schemas.microsoft.com/office/powerpoint/2010/main" val="147672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8" y="118718"/>
            <a:ext cx="8543418" cy="567298"/>
          </a:xfrm>
        </p:spPr>
        <p:txBody>
          <a:bodyPr>
            <a:normAutofit/>
          </a:bodyPr>
          <a:lstStyle/>
          <a:p>
            <a:r>
              <a:rPr lang="en-US" altLang="en-US" dirty="0">
                <a:effectLst/>
                <a:ea typeface="Tahoma" panose="020B0604030504040204" pitchFamily="34" charset="0"/>
                <a:cs typeface="Tahoma" panose="020B0604030504040204" pitchFamily="34" charset="0"/>
              </a:rPr>
              <a:t>The Biological Safety Cabinet</a:t>
            </a:r>
            <a:endParaRPr lang="en-US" dirty="0"/>
          </a:p>
        </p:txBody>
      </p:sp>
      <p:sp>
        <p:nvSpPr>
          <p:cNvPr id="3" name="Content Placeholder 2"/>
          <p:cNvSpPr>
            <a:spLocks noGrp="1"/>
          </p:cNvSpPr>
          <p:nvPr>
            <p:ph idx="1"/>
          </p:nvPr>
        </p:nvSpPr>
        <p:spPr>
          <a:xfrm>
            <a:off x="310897" y="898225"/>
            <a:ext cx="8229600" cy="5708314"/>
          </a:xfrm>
        </p:spPr>
        <p:txBody>
          <a:bodyPr>
            <a:normAutofit/>
          </a:bodyPr>
          <a:lstStyle/>
          <a:p>
            <a:pPr marL="0" indent="0">
              <a:buNone/>
            </a:pPr>
            <a:r>
              <a:rPr lang="en-US" sz="2800" i="1" dirty="0">
                <a:ea typeface="Tahoma" panose="020B0604030504040204" pitchFamily="34" charset="0"/>
              </a:rPr>
              <a:t>Arguably the single most important piece of safety equipment in the laboratory!</a:t>
            </a:r>
          </a:p>
          <a:p>
            <a:endParaRPr lang="en-US" sz="2000" i="1" dirty="0">
              <a:ea typeface="Tahoma" panose="020B0604030504040204" pitchFamily="34" charset="0"/>
            </a:endParaRPr>
          </a:p>
          <a:p>
            <a:r>
              <a:rPr lang="en-US" sz="2800" dirty="0">
                <a:ea typeface="Tahoma" panose="020B0604030504040204" pitchFamily="34" charset="0"/>
              </a:rPr>
              <a:t>Information Resources</a:t>
            </a:r>
          </a:p>
          <a:p>
            <a:endParaRPr lang="en-US" sz="2000" dirty="0">
              <a:ea typeface="Tahoma" panose="020B0604030504040204" pitchFamily="34" charset="0"/>
            </a:endParaRPr>
          </a:p>
          <a:p>
            <a:r>
              <a:rPr lang="en-US" sz="2800" dirty="0">
                <a:ea typeface="Tahoma" panose="020B0604030504040204" pitchFamily="34" charset="0"/>
              </a:rPr>
              <a:t>Importance of the Biological Safety Cabinet</a:t>
            </a:r>
          </a:p>
          <a:p>
            <a:pPr lvl="1"/>
            <a:r>
              <a:rPr lang="en-US" sz="2400" dirty="0">
                <a:ea typeface="Tahoma" panose="020B0604030504040204" pitchFamily="34" charset="0"/>
              </a:rPr>
              <a:t>Provide containment of infectious splashes or aerosols </a:t>
            </a:r>
          </a:p>
          <a:p>
            <a:pPr lvl="1"/>
            <a:r>
              <a:rPr lang="en-US" sz="2400" dirty="0">
                <a:ea typeface="Tahoma" panose="020B0604030504040204" pitchFamily="34" charset="0"/>
              </a:rPr>
              <a:t>Protects the laboratorian, the lab environment and work materials</a:t>
            </a:r>
          </a:p>
          <a:p>
            <a:pPr lvl="1"/>
            <a:endParaRPr lang="en-US" sz="2000" dirty="0">
              <a:ea typeface="Tahoma" panose="020B0604030504040204" pitchFamily="34" charset="0"/>
            </a:endParaRPr>
          </a:p>
          <a:p>
            <a:r>
              <a:rPr lang="en-US" sz="2800" dirty="0">
                <a:ea typeface="Tahoma" panose="020B0604030504040204" pitchFamily="34" charset="0"/>
              </a:rPr>
              <a:t>Different classes of BSC provide different levels of protection</a:t>
            </a:r>
          </a:p>
          <a:p>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554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897" y="1156335"/>
            <a:ext cx="8229600" cy="5434963"/>
          </a:xfrm>
        </p:spPr>
        <p:txBody>
          <a:bodyPr>
            <a:normAutofit/>
          </a:bodyPr>
          <a:lstStyle/>
          <a:p>
            <a:r>
              <a:rPr lang="en-US" sz="2800" dirty="0">
                <a:ea typeface="Tahoma" panose="020B0604030504040204" pitchFamily="34" charset="0"/>
              </a:rPr>
              <a:t>Follow proper biosafety cabinet (BSC), work practices and procedures</a:t>
            </a:r>
          </a:p>
          <a:p>
            <a:pPr lvl="1"/>
            <a:r>
              <a:rPr lang="en-US" sz="2400" dirty="0">
                <a:ea typeface="Tahoma" panose="020B0604030504040204" pitchFamily="34" charset="0"/>
              </a:rPr>
              <a:t>BMBL5, Appendix A</a:t>
            </a:r>
          </a:p>
          <a:p>
            <a:pPr lvl="1"/>
            <a:endParaRPr lang="en-US" sz="2400" dirty="0">
              <a:ea typeface="Tahoma" panose="020B0604030504040204" pitchFamily="34" charset="0"/>
            </a:endParaRPr>
          </a:p>
          <a:p>
            <a:r>
              <a:rPr lang="en-US" sz="2800" dirty="0">
                <a:ea typeface="Tahoma" panose="020B0604030504040204" pitchFamily="34" charset="0"/>
              </a:rPr>
              <a:t>BSCs don’t work at all if you don’t use them!</a:t>
            </a:r>
          </a:p>
          <a:p>
            <a:endParaRPr lang="en-US" sz="2800" dirty="0">
              <a:ea typeface="Tahoma" panose="020B0604030504040204" pitchFamily="34" charset="0"/>
            </a:endParaRPr>
          </a:p>
          <a:p>
            <a:r>
              <a:rPr lang="en-US" sz="2800" dirty="0">
                <a:ea typeface="Tahoma" panose="020B0604030504040204" pitchFamily="34" charset="0"/>
              </a:rPr>
              <a:t>Need a lab-specific plan for BSC use</a:t>
            </a:r>
          </a:p>
          <a:p>
            <a:pPr lvl="1"/>
            <a:r>
              <a:rPr lang="en-US" sz="2400" dirty="0">
                <a:ea typeface="Tahoma" panose="020B0604030504040204" pitchFamily="34" charset="0"/>
              </a:rPr>
              <a:t>A policy issue</a:t>
            </a:r>
          </a:p>
          <a:p>
            <a:pPr lvl="1"/>
            <a:r>
              <a:rPr lang="en-US" sz="2400" dirty="0">
                <a:ea typeface="Tahoma" panose="020B0604030504040204" pitchFamily="34" charset="0"/>
              </a:rPr>
              <a:t>Tie into risk assessment</a:t>
            </a:r>
          </a:p>
          <a:p>
            <a:r>
              <a:rPr lang="en-US" sz="2800" dirty="0">
                <a:ea typeface="Tahoma" panose="020B0604030504040204" pitchFamily="34" charset="0"/>
              </a:rPr>
              <a:t>Need a regular maintenance and annual certification plan</a:t>
            </a:r>
          </a:p>
          <a:p>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title"/>
          </p:nvPr>
        </p:nvSpPr>
        <p:spPr>
          <a:xfrm>
            <a:off x="207794" y="0"/>
            <a:ext cx="8543418" cy="567298"/>
          </a:xfrm>
        </p:spPr>
        <p:txBody>
          <a:bodyPr/>
          <a:lstStyle/>
          <a:p>
            <a:r>
              <a:rPr lang="en-US" dirty="0"/>
              <a:t>The Biological Safety Cabinet (continued)</a:t>
            </a:r>
          </a:p>
        </p:txBody>
      </p:sp>
    </p:spTree>
    <p:extLst>
      <p:ext uri="{BB962C8B-B14F-4D97-AF65-F5344CB8AC3E}">
        <p14:creationId xmlns:p14="http://schemas.microsoft.com/office/powerpoint/2010/main" val="414216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defRPr/>
            </a:pPr>
            <a:r>
              <a:rPr lang="en-US" altLang="en-US" dirty="0"/>
              <a:t>Learning Objectives</a:t>
            </a:r>
          </a:p>
        </p:txBody>
      </p:sp>
      <p:sp>
        <p:nvSpPr>
          <p:cNvPr id="4099" name="Content Placeholder 2"/>
          <p:cNvSpPr>
            <a:spLocks noGrp="1"/>
          </p:cNvSpPr>
          <p:nvPr>
            <p:ph idx="1"/>
          </p:nvPr>
        </p:nvSpPr>
        <p:spPr>
          <a:xfrm>
            <a:off x="457200" y="1142999"/>
            <a:ext cx="8229600" cy="5388429"/>
          </a:xfrm>
          <a:prstGeom prst="rect">
            <a:avLst/>
          </a:prstGeom>
        </p:spPr>
        <p:txBody>
          <a:bodyPr>
            <a:normAutofit/>
          </a:bodyPr>
          <a:lstStyle/>
          <a:p>
            <a:r>
              <a:rPr lang="en-US" altLang="en-US" sz="2800" dirty="0"/>
              <a:t>Define Biorisk Management</a:t>
            </a:r>
          </a:p>
          <a:p>
            <a:endParaRPr lang="en-US" altLang="en-US" sz="2000" dirty="0"/>
          </a:p>
          <a:p>
            <a:r>
              <a:rPr lang="en-US" altLang="en-US" sz="2800" dirty="0"/>
              <a:t>Identify the key principles of biosafety</a:t>
            </a:r>
          </a:p>
          <a:p>
            <a:endParaRPr lang="en-US" altLang="en-US" sz="2000" dirty="0"/>
          </a:p>
          <a:p>
            <a:r>
              <a:rPr lang="en-US" altLang="en-US" sz="2800" dirty="0"/>
              <a:t>Explain the importance of a laboratory biosafety management structure and training program</a:t>
            </a:r>
          </a:p>
          <a:p>
            <a:endParaRPr lang="en-US" altLang="en-US" sz="2000" dirty="0"/>
          </a:p>
          <a:p>
            <a:r>
              <a:rPr lang="en-US" altLang="en-US" sz="2800" dirty="0"/>
              <a:t>Identify the key principles of biosecurity</a:t>
            </a:r>
          </a:p>
          <a:p>
            <a:endParaRPr lang="en-US" altLang="en-US" sz="2000" dirty="0"/>
          </a:p>
          <a:p>
            <a:r>
              <a:rPr lang="en-US" altLang="en-US" sz="2800" dirty="0"/>
              <a:t>Explain the biosafety risk assessment process</a:t>
            </a:r>
          </a:p>
        </p:txBody>
      </p:sp>
    </p:spTree>
    <p:extLst>
      <p:ext uri="{BB962C8B-B14F-4D97-AF65-F5344CB8AC3E}">
        <p14:creationId xmlns:p14="http://schemas.microsoft.com/office/powerpoint/2010/main" val="359713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498" y="101133"/>
            <a:ext cx="8543418" cy="567298"/>
          </a:xfrm>
        </p:spPr>
        <p:txBody>
          <a:bodyPr/>
          <a:lstStyle/>
          <a:p>
            <a:r>
              <a:rPr lang="en-US" dirty="0"/>
              <a:t>Facility Design and Construction: Secondary Barriers</a:t>
            </a:r>
          </a:p>
        </p:txBody>
      </p:sp>
      <p:sp>
        <p:nvSpPr>
          <p:cNvPr id="8" name="Content Placeholder 7"/>
          <p:cNvSpPr>
            <a:spLocks noGrp="1"/>
          </p:cNvSpPr>
          <p:nvPr>
            <p:ph idx="1"/>
          </p:nvPr>
        </p:nvSpPr>
        <p:spPr>
          <a:xfrm>
            <a:off x="310897" y="746761"/>
            <a:ext cx="8229600" cy="5006430"/>
          </a:xfrm>
        </p:spPr>
        <p:txBody>
          <a:bodyPr>
            <a:normAutofit/>
          </a:bodyPr>
          <a:lstStyle/>
          <a:p>
            <a:pPr marL="0" indent="0">
              <a:buNone/>
            </a:pPr>
            <a:endParaRPr lang="en-US" u="sng" dirty="0"/>
          </a:p>
          <a:p>
            <a:r>
              <a:rPr lang="en-US" sz="2800" dirty="0"/>
              <a:t>Contributes to laboratorian safety; however, primary role is to protect environment external to the lab from accidental release</a:t>
            </a:r>
          </a:p>
          <a:p>
            <a:endParaRPr lang="en-US" sz="2800" dirty="0"/>
          </a:p>
          <a:p>
            <a:r>
              <a:rPr lang="en-US" sz="2800" dirty="0"/>
              <a:t>Recommended secondary barriers depend on the risk of transmission of specific agents</a:t>
            </a:r>
          </a:p>
          <a:p>
            <a:pPr lvl="1"/>
            <a:r>
              <a:rPr lang="en-US" sz="2400" dirty="0"/>
              <a:t>BSL-2 vs. BSL-3</a:t>
            </a:r>
          </a:p>
        </p:txBody>
      </p:sp>
    </p:spTree>
    <p:extLst>
      <p:ext uri="{BB962C8B-B14F-4D97-AF65-F5344CB8AC3E}">
        <p14:creationId xmlns:p14="http://schemas.microsoft.com/office/powerpoint/2010/main" val="288539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685800" y="838200"/>
          <a:ext cx="7620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p:nvPr>
        </p:nvSpPr>
        <p:spPr>
          <a:xfrm>
            <a:off x="259498" y="101133"/>
            <a:ext cx="8543418" cy="567298"/>
          </a:xfrm>
        </p:spPr>
        <p:txBody>
          <a:bodyPr/>
          <a:lstStyle/>
          <a:p>
            <a:r>
              <a:rPr lang="en-US" dirty="0"/>
              <a:t>Biosafety Containment Levels</a:t>
            </a:r>
          </a:p>
        </p:txBody>
      </p:sp>
    </p:spTree>
    <p:extLst>
      <p:ext uri="{BB962C8B-B14F-4D97-AF65-F5344CB8AC3E}">
        <p14:creationId xmlns:p14="http://schemas.microsoft.com/office/powerpoint/2010/main" val="2975541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234659" y="6093131"/>
            <a:ext cx="8229600" cy="533400"/>
          </a:xfrm>
          <a:prstGeom prst="rect">
            <a:avLst/>
          </a:prstGeom>
        </p:spPr>
        <p:txBody>
          <a:bodyPr/>
          <a:lstStyle/>
          <a:p>
            <a:pPr>
              <a:defRPr/>
            </a:pPr>
            <a:r>
              <a:rPr lang="en-US" altLang="en-US" dirty="0"/>
              <a:t>“Biosafety in Microbiological and Biomedical Laboratories”,5th Ed</a:t>
            </a:r>
            <a:endParaRPr lang="en-US" altLang="en-US" sz="1400" i="0" dirty="0">
              <a:solidFill>
                <a:srgbClr val="FFFFFF"/>
              </a:solidFill>
            </a:endParaRPr>
          </a:p>
        </p:txBody>
      </p:sp>
      <p:sp>
        <p:nvSpPr>
          <p:cNvPr id="2" name="Title 1"/>
          <p:cNvSpPr>
            <a:spLocks noGrp="1"/>
          </p:cNvSpPr>
          <p:nvPr>
            <p:ph type="title"/>
          </p:nvPr>
        </p:nvSpPr>
        <p:spPr>
          <a:xfrm>
            <a:off x="153988" y="101133"/>
            <a:ext cx="8543418" cy="567298"/>
          </a:xfrm>
        </p:spPr>
        <p:txBody>
          <a:bodyPr/>
          <a:lstStyle/>
          <a:p>
            <a:r>
              <a:rPr lang="en-US" dirty="0"/>
              <a:t>Recommended Biosafety Levels for Infectious Agents</a:t>
            </a:r>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67019" y="822960"/>
            <a:ext cx="8881744" cy="5196840"/>
          </a:xfrm>
          <a:prstGeom prst="rect">
            <a:avLst/>
          </a:prstGeom>
        </p:spPr>
      </p:pic>
    </p:spTree>
    <p:extLst>
      <p:ext uri="{BB962C8B-B14F-4D97-AF65-F5344CB8AC3E}">
        <p14:creationId xmlns:p14="http://schemas.microsoft.com/office/powerpoint/2010/main" val="202150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083" y="118718"/>
            <a:ext cx="8543418" cy="567298"/>
          </a:xfrm>
        </p:spPr>
        <p:txBody>
          <a:bodyPr/>
          <a:lstStyle/>
          <a:p>
            <a:r>
              <a:rPr lang="en-US" dirty="0"/>
              <a:t>A Culture of Biosafety</a:t>
            </a:r>
          </a:p>
        </p:txBody>
      </p:sp>
      <p:sp>
        <p:nvSpPr>
          <p:cNvPr id="6" name="Content Placeholder 5"/>
          <p:cNvSpPr>
            <a:spLocks noGrp="1"/>
          </p:cNvSpPr>
          <p:nvPr>
            <p:ph idx="1"/>
          </p:nvPr>
        </p:nvSpPr>
        <p:spPr>
          <a:xfrm>
            <a:off x="310897" y="805305"/>
            <a:ext cx="8229600" cy="5869814"/>
          </a:xfrm>
        </p:spPr>
        <p:txBody>
          <a:bodyPr>
            <a:normAutofit/>
          </a:bodyPr>
          <a:lstStyle/>
          <a:p>
            <a:pPr marL="0" indent="0">
              <a:buNone/>
            </a:pPr>
            <a:r>
              <a:rPr lang="en-US" sz="2800" u="sng" dirty="0"/>
              <a:t>Need for a management structure</a:t>
            </a:r>
            <a:br>
              <a:rPr lang="en-US" sz="2800" u="sng" dirty="0"/>
            </a:br>
            <a:endParaRPr lang="en-US" sz="2800" u="sng" dirty="0"/>
          </a:p>
          <a:p>
            <a:r>
              <a:rPr lang="en-US" sz="2400" dirty="0"/>
              <a:t>Institutional commitment</a:t>
            </a:r>
          </a:p>
          <a:p>
            <a:r>
              <a:rPr lang="en-US" sz="2400" dirty="0"/>
              <a:t>Regular team meetings</a:t>
            </a:r>
          </a:p>
          <a:p>
            <a:r>
              <a:rPr lang="en-US" sz="2400" dirty="0"/>
              <a:t>Occupational health</a:t>
            </a:r>
          </a:p>
          <a:p>
            <a:pPr lvl="1"/>
            <a:r>
              <a:rPr lang="en-US" sz="2000" dirty="0"/>
              <a:t>Immunizations, antivirals</a:t>
            </a:r>
          </a:p>
          <a:p>
            <a:pPr lvl="1"/>
            <a:r>
              <a:rPr lang="en-US" sz="2000" dirty="0"/>
              <a:t>Medical surveillance </a:t>
            </a:r>
          </a:p>
          <a:p>
            <a:pPr lvl="1"/>
            <a:r>
              <a:rPr lang="en-US" sz="2000" dirty="0"/>
              <a:t>Incident reporting</a:t>
            </a:r>
          </a:p>
          <a:p>
            <a:r>
              <a:rPr lang="en-US" sz="2400" dirty="0"/>
              <a:t>Biosafety Officer</a:t>
            </a:r>
          </a:p>
          <a:p>
            <a:r>
              <a:rPr lang="en-US" sz="2400" dirty="0"/>
              <a:t>Biosafety Committee</a:t>
            </a:r>
          </a:p>
          <a:p>
            <a:r>
              <a:rPr lang="en-US" sz="2400" dirty="0"/>
              <a:t>Biosafety Procedures Manual</a:t>
            </a:r>
          </a:p>
          <a:p>
            <a:endParaRPr lang="en-US" sz="2800" dirty="0"/>
          </a:p>
          <a:p>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642" y="2286000"/>
            <a:ext cx="2272855" cy="2956560"/>
          </a:xfrm>
          <a:prstGeom prst="rect">
            <a:avLst/>
          </a:prstGeom>
        </p:spPr>
      </p:pic>
    </p:spTree>
    <p:extLst>
      <p:ext uri="{BB962C8B-B14F-4D97-AF65-F5344CB8AC3E}">
        <p14:creationId xmlns:p14="http://schemas.microsoft.com/office/powerpoint/2010/main" val="1838329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291" y="0"/>
            <a:ext cx="8543418" cy="567298"/>
          </a:xfrm>
        </p:spPr>
        <p:txBody>
          <a:bodyPr/>
          <a:lstStyle/>
          <a:p>
            <a:r>
              <a:rPr lang="en-US" dirty="0"/>
              <a:t>A Culture of Biosafety</a:t>
            </a:r>
          </a:p>
        </p:txBody>
      </p:sp>
      <p:sp>
        <p:nvSpPr>
          <p:cNvPr id="6" name="Content Placeholder 5"/>
          <p:cNvSpPr>
            <a:spLocks noGrp="1"/>
          </p:cNvSpPr>
          <p:nvPr>
            <p:ph idx="1"/>
          </p:nvPr>
        </p:nvSpPr>
        <p:spPr>
          <a:xfrm>
            <a:off x="310897" y="908550"/>
            <a:ext cx="8229600" cy="5131240"/>
          </a:xfrm>
        </p:spPr>
        <p:txBody>
          <a:bodyPr>
            <a:normAutofit lnSpcReduction="10000"/>
          </a:bodyPr>
          <a:lstStyle/>
          <a:p>
            <a:pPr marL="0" indent="0">
              <a:buNone/>
            </a:pPr>
            <a:r>
              <a:rPr lang="en-US" sz="2800" u="sng" dirty="0"/>
              <a:t>Need for ongoing staff training</a:t>
            </a:r>
            <a:br>
              <a:rPr lang="en-US" sz="2800" u="sng" dirty="0"/>
            </a:br>
            <a:endParaRPr lang="en-US" sz="2400" u="sng" dirty="0"/>
          </a:p>
          <a:p>
            <a:r>
              <a:rPr lang="en-US" sz="2400" dirty="0"/>
              <a:t>PPE selection and use</a:t>
            </a:r>
          </a:p>
          <a:p>
            <a:r>
              <a:rPr lang="en-US" sz="2400" dirty="0"/>
              <a:t>Don / doff</a:t>
            </a:r>
          </a:p>
          <a:p>
            <a:r>
              <a:rPr lang="en-US" sz="2400" dirty="0"/>
              <a:t>Best practices for handling infectious material</a:t>
            </a:r>
          </a:p>
          <a:p>
            <a:r>
              <a:rPr lang="en-US" sz="2400" dirty="0"/>
              <a:t>Use of laboratory equipment</a:t>
            </a:r>
          </a:p>
          <a:p>
            <a:r>
              <a:rPr lang="en-US" sz="2400" dirty="0"/>
              <a:t>Spill clean-up</a:t>
            </a:r>
          </a:p>
          <a:p>
            <a:r>
              <a:rPr lang="en-US" sz="2400" dirty="0"/>
              <a:t>Training records</a:t>
            </a:r>
          </a:p>
          <a:p>
            <a:r>
              <a:rPr lang="en-US" sz="2400" dirty="0"/>
              <a:t>Biosafety enhancements for processing suspected avian influenza or other novel pathogens.</a:t>
            </a:r>
          </a:p>
          <a:p>
            <a:r>
              <a:rPr lang="en-US" sz="2400" dirty="0"/>
              <a:t>Disposal—removal of contaminated materials</a:t>
            </a:r>
          </a:p>
          <a:p>
            <a:r>
              <a:rPr lang="en-US" sz="2400" dirty="0"/>
              <a:t>Clean-up following disposal</a:t>
            </a:r>
          </a:p>
          <a:p>
            <a:endParaRPr lang="en-US" sz="2800" dirty="0"/>
          </a:p>
          <a:p>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659" y="807720"/>
            <a:ext cx="1218438" cy="1584960"/>
          </a:xfrm>
          <a:prstGeom prst="rect">
            <a:avLst/>
          </a:prstGeom>
        </p:spPr>
      </p:pic>
    </p:spTree>
    <p:extLst>
      <p:ext uri="{BB962C8B-B14F-4D97-AF65-F5344CB8AC3E}">
        <p14:creationId xmlns:p14="http://schemas.microsoft.com/office/powerpoint/2010/main" val="2909079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58" y="101133"/>
            <a:ext cx="8543418" cy="567298"/>
          </a:xfrm>
        </p:spPr>
        <p:txBody>
          <a:bodyPr/>
          <a:lstStyle/>
          <a:p>
            <a:r>
              <a:rPr lang="en-US" dirty="0"/>
              <a:t> Discussion Questions</a:t>
            </a:r>
          </a:p>
        </p:txBody>
      </p:sp>
      <p:sp>
        <p:nvSpPr>
          <p:cNvPr id="3" name="Content Placeholder 2"/>
          <p:cNvSpPr>
            <a:spLocks noGrp="1"/>
          </p:cNvSpPr>
          <p:nvPr>
            <p:ph idx="1"/>
          </p:nvPr>
        </p:nvSpPr>
        <p:spPr>
          <a:xfrm>
            <a:off x="310897" y="1767690"/>
            <a:ext cx="8229600" cy="4525963"/>
          </a:xfrm>
        </p:spPr>
        <p:txBody>
          <a:bodyPr>
            <a:normAutofit/>
          </a:bodyPr>
          <a:lstStyle/>
          <a:p>
            <a:pPr marL="0" indent="0">
              <a:buNone/>
            </a:pPr>
            <a:r>
              <a:rPr lang="en-US" sz="2800" dirty="0"/>
              <a:t>Does the laboratory in your country or specific location require an annual</a:t>
            </a:r>
            <a:r>
              <a:rPr lang="en-US" altLang="en-US" sz="2800" dirty="0"/>
              <a:t> laboratory safety training for laboratory personnel? </a:t>
            </a:r>
          </a:p>
          <a:p>
            <a:pPr marL="0" indent="0">
              <a:buNone/>
            </a:pPr>
            <a:endParaRPr lang="en-US" sz="2800" dirty="0"/>
          </a:p>
          <a:p>
            <a:pPr marL="0" indent="0">
              <a:buNone/>
            </a:pPr>
            <a:r>
              <a:rPr lang="en-US" sz="2800" dirty="0"/>
              <a:t>Does the laboratory in your country or specific location provide just-in-time training for laboratory personnel as the need arises?</a:t>
            </a:r>
            <a:endParaRPr lang="en-US" altLang="en-US" sz="2800" dirty="0"/>
          </a:p>
          <a:p>
            <a:pPr marL="0" indent="0">
              <a:buNone/>
            </a:pPr>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4020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Biosecurity</a:t>
            </a:r>
          </a:p>
        </p:txBody>
      </p:sp>
    </p:spTree>
    <p:extLst>
      <p:ext uri="{BB962C8B-B14F-4D97-AF65-F5344CB8AC3E}">
        <p14:creationId xmlns:p14="http://schemas.microsoft.com/office/powerpoint/2010/main" val="124419538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83" y="101133"/>
            <a:ext cx="8543418" cy="567298"/>
          </a:xfrm>
        </p:spPr>
        <p:txBody>
          <a:bodyPr/>
          <a:lstStyle/>
          <a:p>
            <a:r>
              <a:rPr lang="en-US" dirty="0"/>
              <a:t>Biosafety vs. Biosecurity</a:t>
            </a:r>
          </a:p>
        </p:txBody>
      </p:sp>
      <p:sp>
        <p:nvSpPr>
          <p:cNvPr id="3" name="Content Placeholder 2"/>
          <p:cNvSpPr>
            <a:spLocks noGrp="1"/>
          </p:cNvSpPr>
          <p:nvPr>
            <p:ph idx="1"/>
          </p:nvPr>
        </p:nvSpPr>
        <p:spPr>
          <a:xfrm>
            <a:off x="310897" y="1156335"/>
            <a:ext cx="8229600" cy="5335905"/>
          </a:xfrm>
          <a:prstGeom prst="rect">
            <a:avLst/>
          </a:prstGeom>
        </p:spPr>
        <p:txBody>
          <a:bodyPr>
            <a:normAutofit/>
          </a:bodyPr>
          <a:lstStyle/>
          <a:p>
            <a:r>
              <a:rPr lang="en-US" sz="2400" b="1" dirty="0">
                <a:solidFill>
                  <a:srgbClr val="404040"/>
                </a:solidFill>
              </a:rPr>
              <a:t>Biosafety</a:t>
            </a:r>
            <a:r>
              <a:rPr lang="en-US" sz="2400" dirty="0">
                <a:solidFill>
                  <a:srgbClr val="404040"/>
                </a:solidFill>
              </a:rPr>
              <a:t>: describes containment principles, technologies and practices implemented to prevent unintentional </a:t>
            </a:r>
            <a:r>
              <a:rPr lang="en-US" sz="2400" b="1" u="sng" dirty="0">
                <a:solidFill>
                  <a:srgbClr val="404040"/>
                </a:solidFill>
              </a:rPr>
              <a:t>exposure to pathogens and toxins</a:t>
            </a:r>
            <a:r>
              <a:rPr lang="en-US" sz="2400" dirty="0">
                <a:solidFill>
                  <a:srgbClr val="404040"/>
                </a:solidFill>
              </a:rPr>
              <a:t>, or their accidental release </a:t>
            </a:r>
          </a:p>
          <a:p>
            <a:pPr marL="0" indent="0" algn="ctr">
              <a:buNone/>
            </a:pPr>
            <a:r>
              <a:rPr lang="es-ES" altLang="en-US" sz="2400" dirty="0">
                <a:ln w="0"/>
                <a:solidFill>
                  <a:schemeClr val="accent1"/>
                </a:solidFill>
                <a:effectLst>
                  <a:outerShdw blurRad="38100" dist="25400" dir="5400000" algn="ctr" rotWithShape="0">
                    <a:srgbClr val="6E747A">
                      <a:alpha val="43000"/>
                    </a:srgbClr>
                  </a:outerShdw>
                </a:effectLst>
                <a:ea typeface="Calibri" panose="020F0502020204030204" pitchFamily="34" charset="0"/>
              </a:rPr>
              <a:t>“</a:t>
            </a:r>
            <a:r>
              <a:rPr lang="es-ES" altLang="en-US" sz="2400" dirty="0" err="1">
                <a:ln w="0"/>
                <a:solidFill>
                  <a:schemeClr val="accent1"/>
                </a:solidFill>
                <a:effectLst>
                  <a:outerShdw blurRad="38100" dist="25400" dir="5400000" algn="ctr" rotWithShape="0">
                    <a:srgbClr val="6E747A">
                      <a:alpha val="43000"/>
                    </a:srgbClr>
                  </a:outerShdw>
                </a:effectLst>
                <a:ea typeface="Calibri" panose="020F0502020204030204" pitchFamily="34" charset="0"/>
              </a:rPr>
              <a:t>Protect</a:t>
            </a:r>
            <a:r>
              <a:rPr lang="es-ES" altLang="en-US" sz="2400" dirty="0">
                <a:ln w="0"/>
                <a:solidFill>
                  <a:schemeClr val="accent1"/>
                </a:solidFill>
                <a:effectLst>
                  <a:outerShdw blurRad="38100" dist="25400" dir="5400000" algn="ctr" rotWithShape="0">
                    <a:srgbClr val="6E747A">
                      <a:alpha val="43000"/>
                    </a:srgbClr>
                  </a:outerShdw>
                </a:effectLst>
                <a:ea typeface="Calibri" panose="020F0502020204030204" pitchFamily="34" charset="0"/>
              </a:rPr>
              <a:t> </a:t>
            </a:r>
            <a:r>
              <a:rPr lang="es-ES" altLang="en-US" sz="2400" dirty="0" err="1">
                <a:ln w="0"/>
                <a:solidFill>
                  <a:schemeClr val="accent1"/>
                </a:solidFill>
                <a:effectLst>
                  <a:outerShdw blurRad="38100" dist="25400" dir="5400000" algn="ctr" rotWithShape="0">
                    <a:srgbClr val="6E747A">
                      <a:alpha val="43000"/>
                    </a:srgbClr>
                  </a:outerShdw>
                </a:effectLst>
                <a:ea typeface="Calibri" panose="020F0502020204030204" pitchFamily="34" charset="0"/>
              </a:rPr>
              <a:t>people</a:t>
            </a:r>
            <a:r>
              <a:rPr lang="es-ES" altLang="en-US" sz="2400" dirty="0">
                <a:ln w="0"/>
                <a:solidFill>
                  <a:schemeClr val="accent1"/>
                </a:solidFill>
                <a:effectLst>
                  <a:outerShdw blurRad="38100" dist="25400" dir="5400000" algn="ctr" rotWithShape="0">
                    <a:srgbClr val="6E747A">
                      <a:alpha val="43000"/>
                    </a:srgbClr>
                  </a:outerShdw>
                </a:effectLst>
                <a:ea typeface="Calibri" panose="020F0502020204030204" pitchFamily="34" charset="0"/>
              </a:rPr>
              <a:t> </a:t>
            </a:r>
            <a:r>
              <a:rPr lang="es-ES" altLang="en-US" sz="2400" dirty="0" err="1">
                <a:ln w="0"/>
                <a:solidFill>
                  <a:schemeClr val="accent1"/>
                </a:solidFill>
                <a:effectLst>
                  <a:outerShdw blurRad="38100" dist="25400" dir="5400000" algn="ctr" rotWithShape="0">
                    <a:srgbClr val="6E747A">
                      <a:alpha val="43000"/>
                    </a:srgbClr>
                  </a:outerShdw>
                </a:effectLst>
                <a:ea typeface="Calibri" panose="020F0502020204030204" pitchFamily="34" charset="0"/>
              </a:rPr>
              <a:t>from</a:t>
            </a:r>
            <a:r>
              <a:rPr lang="es-ES" altLang="en-US" sz="2400" dirty="0">
                <a:ln w="0"/>
                <a:solidFill>
                  <a:schemeClr val="accent1"/>
                </a:solidFill>
                <a:effectLst>
                  <a:outerShdw blurRad="38100" dist="25400" dir="5400000" algn="ctr" rotWithShape="0">
                    <a:srgbClr val="6E747A">
                      <a:alpha val="43000"/>
                    </a:srgbClr>
                  </a:outerShdw>
                </a:effectLst>
                <a:ea typeface="Calibri" panose="020F0502020204030204" pitchFamily="34" charset="0"/>
              </a:rPr>
              <a:t> </a:t>
            </a:r>
            <a:r>
              <a:rPr lang="es-ES" altLang="en-US" sz="2400" dirty="0" err="1">
                <a:ln w="0"/>
                <a:solidFill>
                  <a:schemeClr val="accent1"/>
                </a:solidFill>
                <a:effectLst>
                  <a:outerShdw blurRad="38100" dist="25400" dir="5400000" algn="ctr" rotWithShape="0">
                    <a:srgbClr val="6E747A">
                      <a:alpha val="43000"/>
                    </a:srgbClr>
                  </a:outerShdw>
                </a:effectLst>
                <a:ea typeface="Calibri" panose="020F0502020204030204" pitchFamily="34" charset="0"/>
              </a:rPr>
              <a:t>pathogens</a:t>
            </a:r>
            <a:r>
              <a:rPr lang="es-ES" altLang="en-US" sz="2400" dirty="0">
                <a:ln w="0"/>
                <a:solidFill>
                  <a:schemeClr val="accent1"/>
                </a:solidFill>
                <a:effectLst>
                  <a:outerShdw blurRad="38100" dist="25400" dir="5400000" algn="ctr" rotWithShape="0">
                    <a:srgbClr val="6E747A">
                      <a:alpha val="43000"/>
                    </a:srgbClr>
                  </a:outerShdw>
                </a:effectLst>
                <a:ea typeface="Calibri" panose="020F0502020204030204" pitchFamily="34" charset="0"/>
              </a:rPr>
              <a:t>”</a:t>
            </a:r>
            <a:endParaRPr lang="en-US" sz="2400" dirty="0">
              <a:ln w="0"/>
              <a:solidFill>
                <a:schemeClr val="accent1"/>
              </a:solidFill>
              <a:effectLst>
                <a:outerShdw blurRad="38100" dist="25400" dir="5400000" algn="ctr" rotWithShape="0">
                  <a:srgbClr val="6E747A">
                    <a:alpha val="43000"/>
                  </a:srgbClr>
                </a:outerShdw>
              </a:effectLst>
              <a:ea typeface="Calibri" panose="020F0502020204030204" pitchFamily="34" charset="0"/>
            </a:endParaRPr>
          </a:p>
          <a:p>
            <a:pPr marL="0" indent="0">
              <a:buNone/>
            </a:pPr>
            <a:endParaRPr lang="en-US" sz="2400" dirty="0">
              <a:solidFill>
                <a:srgbClr val="404040"/>
              </a:solidFill>
            </a:endParaRPr>
          </a:p>
          <a:p>
            <a:r>
              <a:rPr lang="en-US" sz="2400" b="1" dirty="0">
                <a:solidFill>
                  <a:srgbClr val="404040"/>
                </a:solidFill>
              </a:rPr>
              <a:t>Biosecurity</a:t>
            </a:r>
            <a:r>
              <a:rPr lang="en-US" sz="2400" dirty="0">
                <a:solidFill>
                  <a:srgbClr val="404040"/>
                </a:solidFill>
              </a:rPr>
              <a:t>: protection, control and accountability for valuable </a:t>
            </a:r>
            <a:r>
              <a:rPr lang="en-US" sz="2400" b="1" u="sng" dirty="0">
                <a:solidFill>
                  <a:srgbClr val="404040"/>
                </a:solidFill>
              </a:rPr>
              <a:t>biological materials </a:t>
            </a:r>
            <a:r>
              <a:rPr lang="en-US" sz="2400" dirty="0">
                <a:solidFill>
                  <a:srgbClr val="404040"/>
                </a:solidFill>
              </a:rPr>
              <a:t>(VBM), in order to prevent their unauthorized access, loss, theft, misuse, diversion or intentional release</a:t>
            </a:r>
          </a:p>
          <a:p>
            <a:pPr marL="0" indent="0" algn="ctr">
              <a:buNone/>
            </a:pPr>
            <a:r>
              <a:rPr lang="en-US" altLang="en-US" sz="2400" dirty="0">
                <a:ln w="0"/>
                <a:solidFill>
                  <a:schemeClr val="accent1"/>
                </a:solidFill>
                <a:effectLst>
                  <a:outerShdw blurRad="38100" dist="25400" dir="5400000" algn="ctr" rotWithShape="0">
                    <a:srgbClr val="6E747A">
                      <a:alpha val="43000"/>
                    </a:srgbClr>
                  </a:outerShdw>
                </a:effectLst>
                <a:ea typeface="Calibri" panose="020F0502020204030204" pitchFamily="34" charset="0"/>
              </a:rPr>
              <a:t>“Protect pathogens from people”</a:t>
            </a:r>
            <a:endParaRPr lang="en-US" altLang="en-US" sz="2400" dirty="0">
              <a:ln w="0"/>
              <a:solidFill>
                <a:schemeClr val="accent1"/>
              </a:solidFill>
              <a:effectLst>
                <a:outerShdw blurRad="38100" dist="25400" dir="5400000" algn="ctr" rotWithShape="0">
                  <a:srgbClr val="6E747A">
                    <a:alpha val="43000"/>
                  </a:srgbClr>
                </a:outerShdw>
              </a:effectLst>
            </a:endParaRPr>
          </a:p>
          <a:p>
            <a:pPr marL="0" indent="0">
              <a:buNone/>
            </a:pPr>
            <a:endParaRPr lang="en-US" sz="2400" dirty="0">
              <a:solidFill>
                <a:srgbClr val="404040"/>
              </a:solidFill>
            </a:endParaRPr>
          </a:p>
          <a:p>
            <a:pPr lvl="1"/>
            <a:endParaRPr lang="en-US" sz="2000" dirty="0">
              <a:solidFill>
                <a:srgbClr val="404040"/>
              </a:solidFill>
              <a:latin typeface="Calibri"/>
            </a:endParaRPr>
          </a:p>
        </p:txBody>
      </p:sp>
      <p:sp>
        <p:nvSpPr>
          <p:cNvPr id="13" name="Rectangle 10"/>
          <p:cNvSpPr>
            <a:spLocks noChangeArrowheads="1"/>
          </p:cNvSpPr>
          <p:nvPr/>
        </p:nvSpPr>
        <p:spPr bwMode="auto">
          <a:xfrm>
            <a:off x="0" y="97795"/>
            <a:ext cx="216726"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1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altLang="en-US" sz="800" dirty="0">
              <a:solidFill>
                <a:srgbClr val="3F3F3F"/>
              </a:solidFill>
            </a:endParaRPr>
          </a:p>
        </p:txBody>
      </p:sp>
    </p:spTree>
    <p:extLst>
      <p:ext uri="{BB962C8B-B14F-4D97-AF65-F5344CB8AC3E}">
        <p14:creationId xmlns:p14="http://schemas.microsoft.com/office/powerpoint/2010/main" val="2126977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83" y="101133"/>
            <a:ext cx="8543418" cy="567298"/>
          </a:xfrm>
        </p:spPr>
        <p:txBody>
          <a:bodyPr/>
          <a:lstStyle/>
          <a:p>
            <a:r>
              <a:rPr lang="en-US" dirty="0"/>
              <a:t>What is Biosecurity?</a:t>
            </a:r>
          </a:p>
        </p:txBody>
      </p:sp>
      <p:sp>
        <p:nvSpPr>
          <p:cNvPr id="3" name="Content Placeholder 2"/>
          <p:cNvSpPr>
            <a:spLocks noGrp="1"/>
          </p:cNvSpPr>
          <p:nvPr>
            <p:ph idx="1"/>
          </p:nvPr>
        </p:nvSpPr>
        <p:spPr>
          <a:prstGeom prst="rect">
            <a:avLst/>
          </a:prstGeom>
        </p:spPr>
        <p:txBody>
          <a:bodyPr>
            <a:normAutofit/>
          </a:bodyPr>
          <a:lstStyle/>
          <a:p>
            <a:r>
              <a:rPr lang="en-US" sz="2800" dirty="0"/>
              <a:t>Protection of </a:t>
            </a:r>
            <a:r>
              <a:rPr lang="en-US" sz="2800" u="sng" dirty="0"/>
              <a:t>microbial agents</a:t>
            </a:r>
            <a:r>
              <a:rPr lang="en-US" sz="2800" dirty="0"/>
              <a:t> from</a:t>
            </a:r>
          </a:p>
          <a:p>
            <a:pPr lvl="1"/>
            <a:r>
              <a:rPr lang="en-US" sz="2400" dirty="0"/>
              <a:t>Theft</a:t>
            </a:r>
            <a:endParaRPr lang="en-US" sz="2000" dirty="0"/>
          </a:p>
          <a:p>
            <a:pPr lvl="1"/>
            <a:r>
              <a:rPr lang="en-US" sz="2400" dirty="0"/>
              <a:t>Loss</a:t>
            </a:r>
          </a:p>
          <a:p>
            <a:pPr lvl="1"/>
            <a:r>
              <a:rPr lang="en-US" sz="2400" dirty="0"/>
              <a:t>Diversion</a:t>
            </a:r>
          </a:p>
          <a:p>
            <a:pPr lvl="1"/>
            <a:r>
              <a:rPr lang="en-US" sz="2400" dirty="0"/>
              <a:t>Intentional misuse</a:t>
            </a:r>
            <a:endParaRPr lang="en-US" dirty="0"/>
          </a:p>
          <a:p>
            <a:pPr marL="342900" lvl="2" indent="-342900">
              <a:buClr>
                <a:srgbClr val="0070C0"/>
              </a:buClr>
            </a:pPr>
            <a:endParaRPr lang="en-US" sz="2800" dirty="0"/>
          </a:p>
          <a:p>
            <a:pPr marL="342900" lvl="2" indent="-342900">
              <a:buClr>
                <a:srgbClr val="0070C0"/>
              </a:buClr>
            </a:pPr>
            <a:r>
              <a:rPr lang="en-US" sz="2800" dirty="0"/>
              <a:t>Accomplished by </a:t>
            </a:r>
            <a:r>
              <a:rPr lang="en-US" sz="2800" u="sng" dirty="0"/>
              <a:t>limiting access</a:t>
            </a:r>
            <a:r>
              <a:rPr lang="en-US" sz="2800" dirty="0"/>
              <a:t> to</a:t>
            </a:r>
          </a:p>
          <a:p>
            <a:pPr lvl="1"/>
            <a:r>
              <a:rPr lang="en-US" sz="2400" dirty="0"/>
              <a:t>Facilities</a:t>
            </a:r>
          </a:p>
          <a:p>
            <a:pPr lvl="1"/>
            <a:r>
              <a:rPr lang="en-US" sz="2400" dirty="0"/>
              <a:t>Clinical / research materials and information</a:t>
            </a:r>
          </a:p>
          <a:p>
            <a:pPr marL="1019175" lvl="3" indent="-342900">
              <a:buFont typeface="Lucida Grande"/>
              <a:buChar char="-"/>
            </a:pPr>
            <a:endParaRPr lang="en-US" sz="2400" dirty="0"/>
          </a:p>
        </p:txBody>
      </p:sp>
    </p:spTree>
    <p:extLst>
      <p:ext uri="{BB962C8B-B14F-4D97-AF65-F5344CB8AC3E}">
        <p14:creationId xmlns:p14="http://schemas.microsoft.com/office/powerpoint/2010/main" val="2291181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896" y="1073740"/>
            <a:ext cx="8653489" cy="5637303"/>
          </a:xfrm>
        </p:spPr>
        <p:txBody>
          <a:bodyPr>
            <a:normAutofit/>
          </a:bodyPr>
          <a:lstStyle/>
          <a:p>
            <a:pPr>
              <a:buFont typeface="Arial" panose="020B0604020202020204" pitchFamily="34" charset="0"/>
              <a:buChar char="•"/>
            </a:pPr>
            <a:r>
              <a:rPr lang="en-US" sz="2400" dirty="0">
                <a:solidFill>
                  <a:schemeClr val="tx1"/>
                </a:solidFill>
                <a:latin typeface="+mn-lt"/>
              </a:rPr>
              <a:t>Determine what exists in your facility</a:t>
            </a:r>
          </a:p>
          <a:p>
            <a:pPr lvl="1">
              <a:buFont typeface="Calibri" panose="020F0502020204030204" pitchFamily="34" charset="0"/>
              <a:buChar char="-"/>
            </a:pPr>
            <a:r>
              <a:rPr lang="en-US" sz="2000" dirty="0">
                <a:solidFill>
                  <a:schemeClr val="tx1"/>
                </a:solidFill>
                <a:latin typeface="+mn-lt"/>
              </a:rPr>
              <a:t>Inventory freezers, note locations and quantity</a:t>
            </a:r>
          </a:p>
          <a:p>
            <a:pPr lvl="1">
              <a:buFont typeface="Calibri" panose="020F0502020204030204" pitchFamily="34" charset="0"/>
              <a:buChar char="-"/>
            </a:pPr>
            <a:r>
              <a:rPr lang="en-US" sz="2000" dirty="0">
                <a:latin typeface="+mn-lt"/>
              </a:rPr>
              <a:t>Maintain an accurate inventory</a:t>
            </a:r>
            <a:endParaRPr lang="en-US" sz="2000" dirty="0">
              <a:solidFill>
                <a:schemeClr val="tx1"/>
              </a:solidFill>
              <a:latin typeface="+mn-lt"/>
            </a:endParaRPr>
          </a:p>
          <a:p>
            <a:pPr lvl="1">
              <a:buFont typeface="Calibri" panose="020F0502020204030204" pitchFamily="34" charset="0"/>
              <a:buChar char="-"/>
            </a:pPr>
            <a:endParaRPr lang="en-US" sz="1800" dirty="0">
              <a:solidFill>
                <a:schemeClr val="tx1"/>
              </a:solidFill>
              <a:latin typeface="+mn-lt"/>
            </a:endParaRPr>
          </a:p>
          <a:p>
            <a:pPr>
              <a:buFont typeface="Arial" panose="020B0604020202020204" pitchFamily="34" charset="0"/>
              <a:buChar char="•"/>
            </a:pPr>
            <a:r>
              <a:rPr lang="en-US" sz="2400" dirty="0">
                <a:solidFill>
                  <a:schemeClr val="tx1"/>
                </a:solidFill>
                <a:latin typeface="+mn-lt"/>
              </a:rPr>
              <a:t>Evaluate the potential for misuse</a:t>
            </a:r>
          </a:p>
          <a:p>
            <a:pPr lvl="1">
              <a:buFont typeface="Calibri" panose="020F0502020204030204" pitchFamily="34" charset="0"/>
              <a:buChar char="-"/>
            </a:pPr>
            <a:r>
              <a:rPr lang="en-US" sz="2000" dirty="0">
                <a:solidFill>
                  <a:schemeClr val="tx1"/>
                </a:solidFill>
                <a:latin typeface="+mn-lt"/>
              </a:rPr>
              <a:t>Would the release of any of your biological agents cause harm in the community?</a:t>
            </a:r>
          </a:p>
          <a:p>
            <a:pPr lvl="1">
              <a:buFont typeface="Calibri" panose="020F0502020204030204" pitchFamily="34" charset="0"/>
              <a:buChar char="-"/>
            </a:pPr>
            <a:endParaRPr lang="en-US" sz="1800" dirty="0">
              <a:solidFill>
                <a:schemeClr val="tx1"/>
              </a:solidFill>
              <a:latin typeface="+mn-lt"/>
            </a:endParaRPr>
          </a:p>
          <a:p>
            <a:pPr>
              <a:buFont typeface="Arial" panose="020B0604020202020204" pitchFamily="34" charset="0"/>
              <a:buChar char="•"/>
            </a:pPr>
            <a:r>
              <a:rPr lang="en-US" sz="2400" dirty="0">
                <a:solidFill>
                  <a:schemeClr val="tx1"/>
                </a:solidFill>
                <a:latin typeface="+mn-lt"/>
              </a:rPr>
              <a:t>What are the consequences for misuse?</a:t>
            </a:r>
          </a:p>
          <a:p>
            <a:pPr lvl="1">
              <a:buFont typeface="Calibri" panose="020F0502020204030204" pitchFamily="34" charset="0"/>
              <a:buChar char="-"/>
            </a:pPr>
            <a:r>
              <a:rPr lang="en-US" sz="2000" dirty="0">
                <a:solidFill>
                  <a:schemeClr val="tx1"/>
                </a:solidFill>
                <a:latin typeface="+mn-lt"/>
              </a:rPr>
              <a:t>Harm humans</a:t>
            </a:r>
          </a:p>
          <a:p>
            <a:pPr lvl="1">
              <a:buFont typeface="Calibri" panose="020F0502020204030204" pitchFamily="34" charset="0"/>
              <a:buChar char="-"/>
            </a:pPr>
            <a:r>
              <a:rPr lang="en-US" sz="2000" dirty="0">
                <a:solidFill>
                  <a:schemeClr val="tx1"/>
                </a:solidFill>
                <a:latin typeface="+mn-lt"/>
              </a:rPr>
              <a:t>Potential pandemic</a:t>
            </a:r>
          </a:p>
          <a:p>
            <a:pPr lvl="1">
              <a:buFont typeface="Calibri" panose="020F0502020204030204" pitchFamily="34" charset="0"/>
              <a:buChar char="-"/>
            </a:pPr>
            <a:r>
              <a:rPr lang="en-US" sz="2000" dirty="0">
                <a:solidFill>
                  <a:schemeClr val="tx1"/>
                </a:solidFill>
                <a:latin typeface="+mn-lt"/>
              </a:rPr>
              <a:t>Damage the food supply</a:t>
            </a:r>
          </a:p>
          <a:p>
            <a:pPr lvl="1">
              <a:buFont typeface="Calibri" panose="020F0502020204030204" pitchFamily="34" charset="0"/>
              <a:buChar char="-"/>
            </a:pPr>
            <a:endParaRPr lang="en-US" sz="1800" dirty="0">
              <a:solidFill>
                <a:schemeClr val="tx1"/>
              </a:solidFill>
              <a:latin typeface="+mn-lt"/>
            </a:endParaRPr>
          </a:p>
          <a:p>
            <a:pPr>
              <a:buFont typeface="Arial" panose="020B0604020202020204" pitchFamily="34" charset="0"/>
              <a:buChar char="•"/>
            </a:pPr>
            <a:r>
              <a:rPr lang="en-US" sz="2400" dirty="0">
                <a:solidFill>
                  <a:schemeClr val="tx1"/>
                </a:solidFill>
                <a:latin typeface="+mn-lt"/>
              </a:rPr>
              <a:t>Do any items require intellectual property protection? </a:t>
            </a:r>
          </a:p>
          <a:p>
            <a:pPr lvl="1">
              <a:buFont typeface="Arial" panose="020B0604020202020204" pitchFamily="34" charset="0"/>
              <a:buChar char="•"/>
            </a:pPr>
            <a:endParaRPr lang="en-US" sz="1800" dirty="0">
              <a:solidFill>
                <a:schemeClr val="tx1"/>
              </a:solidFill>
              <a:latin typeface="+mn-lt"/>
            </a:endParaRPr>
          </a:p>
          <a:p>
            <a:pPr>
              <a:buFont typeface="Arial" panose="020B0604020202020204" pitchFamily="34" charset="0"/>
              <a:buChar char="•"/>
            </a:pPr>
            <a:endParaRPr lang="en-US" sz="2800" dirty="0">
              <a:solidFill>
                <a:schemeClr val="tx1"/>
              </a:solidFill>
              <a:latin typeface="+mn-lt"/>
            </a:endParaRPr>
          </a:p>
        </p:txBody>
      </p:sp>
      <p:sp>
        <p:nvSpPr>
          <p:cNvPr id="4" name="Title 3"/>
          <p:cNvSpPr>
            <a:spLocks noGrp="1"/>
          </p:cNvSpPr>
          <p:nvPr>
            <p:ph type="title"/>
          </p:nvPr>
        </p:nvSpPr>
        <p:spPr>
          <a:xfrm>
            <a:off x="300291" y="0"/>
            <a:ext cx="8543418" cy="567298"/>
          </a:xfrm>
        </p:spPr>
        <p:txBody>
          <a:bodyPr/>
          <a:lstStyle/>
          <a:p>
            <a:r>
              <a:rPr lang="en-US" dirty="0"/>
              <a:t>Assess your Biological Agents</a:t>
            </a:r>
          </a:p>
        </p:txBody>
      </p:sp>
    </p:spTree>
    <p:extLst>
      <p:ext uri="{BB962C8B-B14F-4D97-AF65-F5344CB8AC3E}">
        <p14:creationId xmlns:p14="http://schemas.microsoft.com/office/powerpoint/2010/main" val="139515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5625698"/>
              </p:ext>
            </p:extLst>
          </p:nvPr>
        </p:nvGraphicFramePr>
        <p:xfrm>
          <a:off x="304800" y="381000"/>
          <a:ext cx="8458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029200" y="1295400"/>
            <a:ext cx="3276600" cy="646331"/>
          </a:xfrm>
          <a:prstGeom prst="rect">
            <a:avLst/>
          </a:prstGeom>
          <a:noFill/>
        </p:spPr>
        <p:txBody>
          <a:bodyPr wrap="square" rtlCol="0">
            <a:spAutoFit/>
          </a:bodyPr>
          <a:lstStyle/>
          <a:p>
            <a:r>
              <a:rPr lang="en-US" dirty="0">
                <a:solidFill>
                  <a:schemeClr val="bg1"/>
                </a:solidFill>
              </a:rPr>
              <a:t>     Risk</a:t>
            </a:r>
          </a:p>
          <a:p>
            <a:r>
              <a:rPr lang="en-US" dirty="0">
                <a:solidFill>
                  <a:schemeClr val="bg1"/>
                </a:solidFill>
              </a:rPr>
              <a:t>Assessment</a:t>
            </a:r>
          </a:p>
        </p:txBody>
      </p:sp>
    </p:spTree>
    <p:extLst>
      <p:ext uri="{BB962C8B-B14F-4D97-AF65-F5344CB8AC3E}">
        <p14:creationId xmlns:p14="http://schemas.microsoft.com/office/powerpoint/2010/main" val="3146772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896" y="1073740"/>
            <a:ext cx="8653489" cy="5637303"/>
          </a:xfrm>
        </p:spPr>
        <p:txBody>
          <a:bodyPr>
            <a:normAutofit fontScale="92500" lnSpcReduction="10000"/>
          </a:bodyPr>
          <a:lstStyle/>
          <a:p>
            <a:pPr>
              <a:buFont typeface="Arial" panose="020B0604020202020204" pitchFamily="34" charset="0"/>
              <a:buChar char="•"/>
            </a:pPr>
            <a:r>
              <a:rPr lang="en-US" sz="2400" dirty="0">
                <a:latin typeface="+mj-lt"/>
              </a:rPr>
              <a:t>Insider threats</a:t>
            </a:r>
            <a:br>
              <a:rPr lang="en-US" sz="2400" dirty="0">
                <a:latin typeface="+mj-lt"/>
              </a:rPr>
            </a:br>
            <a:endParaRPr lang="en-US" sz="2400" dirty="0">
              <a:latin typeface="+mj-lt"/>
            </a:endParaRPr>
          </a:p>
          <a:p>
            <a:pPr lvl="1" fontAlgn="base"/>
            <a:r>
              <a:rPr lang="en-US" sz="2400" dirty="0">
                <a:latin typeface="+mj-lt"/>
              </a:rPr>
              <a:t>Incompetence—even absentmindedness—can a threat. In a laboratory or medical facility, it can even be deadly.</a:t>
            </a:r>
          </a:p>
          <a:p>
            <a:pPr lvl="2" fontAlgn="base"/>
            <a:r>
              <a:rPr lang="en-US" dirty="0">
                <a:latin typeface="+mj-lt"/>
              </a:rPr>
              <a:t>e.g. a preoccupied or inadequately trained employee walks into a freezer to retrieve vials of two. He or she leaves the freezer, takes one sample out for processing, and forgets the other one. </a:t>
            </a:r>
            <a:br>
              <a:rPr lang="en-US" dirty="0">
                <a:latin typeface="+mj-lt"/>
              </a:rPr>
            </a:br>
            <a:endParaRPr lang="en-US" dirty="0">
              <a:latin typeface="+mj-lt"/>
            </a:endParaRPr>
          </a:p>
          <a:p>
            <a:pPr lvl="1" fontAlgn="base"/>
            <a:r>
              <a:rPr lang="en-US" sz="2400" dirty="0">
                <a:latin typeface="+mj-lt"/>
              </a:rPr>
              <a:t>An employee who isn’t well trained in SOPs can threaten lab security. </a:t>
            </a:r>
          </a:p>
          <a:p>
            <a:pPr lvl="2" fontAlgn="base"/>
            <a:r>
              <a:rPr lang="en-US" dirty="0">
                <a:latin typeface="+mj-lt"/>
              </a:rPr>
              <a:t>E.g. a well-meaning employee can take supplies or </a:t>
            </a:r>
            <a:r>
              <a:rPr lang="en-US" dirty="0" err="1">
                <a:latin typeface="+mj-lt"/>
              </a:rPr>
              <a:t>ppe</a:t>
            </a:r>
            <a:r>
              <a:rPr lang="en-US" dirty="0">
                <a:latin typeface="+mj-lt"/>
              </a:rPr>
              <a:t>/clothing home to wash it—and endanger people.</a:t>
            </a:r>
            <a:br>
              <a:rPr lang="en-US" dirty="0">
                <a:latin typeface="+mj-lt"/>
              </a:rPr>
            </a:br>
            <a:endParaRPr lang="en-US" dirty="0">
              <a:latin typeface="+mj-lt"/>
            </a:endParaRPr>
          </a:p>
          <a:p>
            <a:pPr lvl="1" fontAlgn="base"/>
            <a:r>
              <a:rPr lang="en-US" sz="2400" dirty="0">
                <a:latin typeface="+mj-lt"/>
              </a:rPr>
              <a:t>Staffers or other insiders who intend to do harm pose even more of a threat.</a:t>
            </a:r>
          </a:p>
          <a:p>
            <a:pPr lvl="2" fontAlgn="base"/>
            <a:r>
              <a:rPr lang="en-US" dirty="0">
                <a:latin typeface="+mj-lt"/>
              </a:rPr>
              <a:t>Internal relations or employee with mal-intent</a:t>
            </a:r>
          </a:p>
          <a:p>
            <a:pPr lvl="1">
              <a:buFont typeface="Arial" panose="020B0604020202020204" pitchFamily="34" charset="0"/>
              <a:buChar char="•"/>
            </a:pPr>
            <a:endParaRPr lang="en-US" sz="2400" dirty="0">
              <a:latin typeface="+mj-lt"/>
            </a:endParaRPr>
          </a:p>
        </p:txBody>
      </p:sp>
      <p:sp>
        <p:nvSpPr>
          <p:cNvPr id="4" name="Title 3"/>
          <p:cNvSpPr>
            <a:spLocks noGrp="1"/>
          </p:cNvSpPr>
          <p:nvPr>
            <p:ph type="title"/>
          </p:nvPr>
        </p:nvSpPr>
        <p:spPr>
          <a:xfrm>
            <a:off x="300291" y="0"/>
            <a:ext cx="8543418" cy="567298"/>
          </a:xfrm>
        </p:spPr>
        <p:txBody>
          <a:bodyPr/>
          <a:lstStyle/>
          <a:p>
            <a:r>
              <a:rPr lang="en-US" dirty="0"/>
              <a:t>Threat Assessment – Insider Threats</a:t>
            </a:r>
          </a:p>
        </p:txBody>
      </p:sp>
    </p:spTree>
    <p:extLst>
      <p:ext uri="{BB962C8B-B14F-4D97-AF65-F5344CB8AC3E}">
        <p14:creationId xmlns:p14="http://schemas.microsoft.com/office/powerpoint/2010/main" val="868467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255" y="610348"/>
            <a:ext cx="8653489" cy="5637303"/>
          </a:xfrm>
        </p:spPr>
        <p:txBody>
          <a:bodyPr>
            <a:normAutofit/>
          </a:bodyPr>
          <a:lstStyle/>
          <a:p>
            <a:pPr lvl="1">
              <a:buFont typeface="Arial" panose="020B0604020202020204" pitchFamily="34" charset="0"/>
              <a:buChar char="•"/>
            </a:pPr>
            <a:endParaRPr lang="en-US" sz="2400" dirty="0">
              <a:latin typeface="+mj-lt"/>
            </a:endParaRPr>
          </a:p>
          <a:p>
            <a:pPr>
              <a:buFont typeface="Arial" panose="020B0604020202020204" pitchFamily="34" charset="0"/>
              <a:buChar char="•"/>
            </a:pPr>
            <a:r>
              <a:rPr lang="en-US" sz="2400" dirty="0">
                <a:solidFill>
                  <a:schemeClr val="tx1"/>
                </a:solidFill>
                <a:latin typeface="+mj-lt"/>
              </a:rPr>
              <a:t>Outsider threats</a:t>
            </a:r>
          </a:p>
          <a:p>
            <a:pPr lvl="1" fontAlgn="base"/>
            <a:r>
              <a:rPr lang="en-US" sz="2400" dirty="0">
                <a:solidFill>
                  <a:srgbClr val="2C343E"/>
                </a:solidFill>
                <a:latin typeface="+mj-lt"/>
              </a:rPr>
              <a:t>Direct threats against employees or supervisors/institution</a:t>
            </a:r>
          </a:p>
          <a:p>
            <a:pPr lvl="1" fontAlgn="base"/>
            <a:r>
              <a:rPr lang="en-US" sz="2400" dirty="0">
                <a:solidFill>
                  <a:srgbClr val="2C343E"/>
                </a:solidFill>
                <a:latin typeface="+mj-lt"/>
              </a:rPr>
              <a:t>Possible terrorism or theft</a:t>
            </a:r>
            <a:br>
              <a:rPr lang="en-US" sz="2400" dirty="0">
                <a:solidFill>
                  <a:srgbClr val="2C343E"/>
                </a:solidFill>
                <a:latin typeface="+mj-lt"/>
              </a:rPr>
            </a:br>
            <a:endParaRPr lang="en-US" sz="2400" dirty="0">
              <a:solidFill>
                <a:srgbClr val="2C343E"/>
              </a:solidFill>
              <a:latin typeface="+mj-lt"/>
            </a:endParaRPr>
          </a:p>
          <a:p>
            <a:pPr fontAlgn="base"/>
            <a:r>
              <a:rPr lang="en-US" sz="2400" dirty="0">
                <a:latin typeface="+mj-lt"/>
              </a:rPr>
              <a:t>Environmental threats</a:t>
            </a:r>
          </a:p>
          <a:p>
            <a:pPr lvl="1" fontAlgn="base"/>
            <a:r>
              <a:rPr lang="en-US" sz="2400" dirty="0">
                <a:latin typeface="+mj-lt"/>
              </a:rPr>
              <a:t>Hurricane, Tornado, Flood, Blizzard, Fire, Earthquake etc.</a:t>
            </a:r>
          </a:p>
          <a:p>
            <a:pPr lvl="1" fontAlgn="base"/>
            <a:r>
              <a:rPr lang="en-US" sz="2400" dirty="0">
                <a:latin typeface="+mj-lt"/>
              </a:rPr>
              <a:t>Power /Outage or Shortage</a:t>
            </a:r>
            <a:endParaRPr lang="en-US" sz="2400" dirty="0">
              <a:solidFill>
                <a:schemeClr val="tx1"/>
              </a:solidFill>
              <a:latin typeface="+mj-lt"/>
            </a:endParaRPr>
          </a:p>
        </p:txBody>
      </p:sp>
      <p:sp>
        <p:nvSpPr>
          <p:cNvPr id="4" name="Title 3"/>
          <p:cNvSpPr>
            <a:spLocks noGrp="1"/>
          </p:cNvSpPr>
          <p:nvPr>
            <p:ph type="title"/>
          </p:nvPr>
        </p:nvSpPr>
        <p:spPr>
          <a:xfrm>
            <a:off x="0" y="0"/>
            <a:ext cx="8543418" cy="567298"/>
          </a:xfrm>
        </p:spPr>
        <p:txBody>
          <a:bodyPr>
            <a:normAutofit/>
          </a:bodyPr>
          <a:lstStyle/>
          <a:p>
            <a:r>
              <a:rPr lang="en-US" sz="2000" dirty="0"/>
              <a:t>Threat Assessment – Outsider and Environmental Threats</a:t>
            </a:r>
          </a:p>
        </p:txBody>
      </p:sp>
    </p:spTree>
    <p:extLst>
      <p:ext uri="{BB962C8B-B14F-4D97-AF65-F5344CB8AC3E}">
        <p14:creationId xmlns:p14="http://schemas.microsoft.com/office/powerpoint/2010/main" val="3746993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8" y="118718"/>
            <a:ext cx="8543418" cy="567298"/>
          </a:xfrm>
        </p:spPr>
        <p:txBody>
          <a:bodyPr/>
          <a:lstStyle/>
          <a:p>
            <a:r>
              <a:rPr lang="en-US" dirty="0"/>
              <a:t>Principles of a Biosecurity Plan</a:t>
            </a:r>
          </a:p>
        </p:txBody>
      </p:sp>
      <p:sp>
        <p:nvSpPr>
          <p:cNvPr id="4" name="Rectangle 2"/>
          <p:cNvSpPr>
            <a:spLocks noGrp="1" noChangeArrowheads="1"/>
          </p:cNvSpPr>
          <p:nvPr>
            <p:ph idx="1"/>
          </p:nvPr>
        </p:nvSpPr>
        <p:spPr>
          <a:xfrm>
            <a:off x="482270" y="1252129"/>
            <a:ext cx="7543800" cy="467717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spcAft>
                <a:spcPts val="1200"/>
              </a:spcAft>
              <a:buFont typeface="Arial" panose="020B0604020202020204" pitchFamily="34" charset="0"/>
              <a:buChar char="•"/>
            </a:pPr>
            <a:r>
              <a:rPr lang="en-US" altLang="en-US" sz="2800" dirty="0">
                <a:solidFill>
                  <a:schemeClr val="tx1"/>
                </a:solidFill>
                <a:effectLst/>
              </a:rPr>
              <a:t> </a:t>
            </a:r>
            <a:r>
              <a:rPr lang="en-US" altLang="en-US" dirty="0">
                <a:solidFill>
                  <a:schemeClr val="tx1"/>
                </a:solidFill>
                <a:effectLst/>
              </a:rPr>
              <a:t>Physical security</a:t>
            </a:r>
          </a:p>
          <a:p>
            <a:pPr>
              <a:spcAft>
                <a:spcPts val="1200"/>
              </a:spcAft>
              <a:buFont typeface="Arial" panose="020B0604020202020204" pitchFamily="34" charset="0"/>
              <a:buChar char="•"/>
            </a:pPr>
            <a:r>
              <a:rPr lang="en-US" dirty="0">
                <a:solidFill>
                  <a:schemeClr val="tx1"/>
                </a:solidFill>
              </a:rPr>
              <a:t> Personnel security</a:t>
            </a:r>
          </a:p>
          <a:p>
            <a:pPr marL="452438" indent="-452438">
              <a:spcAft>
                <a:spcPts val="1200"/>
              </a:spcAft>
              <a:buFont typeface="Arial" panose="020B0604020202020204" pitchFamily="34" charset="0"/>
              <a:buChar char="•"/>
            </a:pPr>
            <a:r>
              <a:rPr lang="en-US" dirty="0">
                <a:solidFill>
                  <a:schemeClr val="tx1"/>
                </a:solidFill>
              </a:rPr>
              <a:t>Inventory management</a:t>
            </a:r>
          </a:p>
          <a:p>
            <a:pPr>
              <a:spcAft>
                <a:spcPts val="1200"/>
              </a:spcAft>
              <a:buFont typeface="Arial" panose="020B0604020202020204" pitchFamily="34" charset="0"/>
              <a:buChar char="•"/>
            </a:pPr>
            <a:r>
              <a:rPr lang="en-US" dirty="0">
                <a:solidFill>
                  <a:schemeClr val="tx1"/>
                </a:solidFill>
              </a:rPr>
              <a:t> Transport security</a:t>
            </a:r>
          </a:p>
          <a:p>
            <a:pPr>
              <a:spcAft>
                <a:spcPts val="1200"/>
              </a:spcAft>
              <a:buFont typeface="Arial" panose="020B0604020202020204" pitchFamily="34" charset="0"/>
              <a:buChar char="•"/>
            </a:pPr>
            <a:r>
              <a:rPr lang="en-US" dirty="0">
                <a:solidFill>
                  <a:schemeClr val="tx1"/>
                </a:solidFill>
              </a:rPr>
              <a:t> Information security</a:t>
            </a:r>
          </a:p>
          <a:p>
            <a:pPr>
              <a:spcAft>
                <a:spcPts val="1200"/>
              </a:spcAft>
              <a:buFont typeface="Arial" panose="020B0604020202020204" pitchFamily="34" charset="0"/>
              <a:buChar char="•"/>
            </a:pPr>
            <a:r>
              <a:rPr lang="en-US" dirty="0">
                <a:solidFill>
                  <a:srgbClr val="C00000"/>
                </a:solidFill>
              </a:rPr>
              <a:t> Program management practices</a:t>
            </a:r>
          </a:p>
          <a:p>
            <a:pPr>
              <a:buFont typeface="Arial" panose="020B0604020202020204" pitchFamily="34" charset="0"/>
              <a:buChar char="•"/>
            </a:pPr>
            <a:endParaRPr lang="en-US" altLang="en-US" sz="3200" dirty="0">
              <a:solidFill>
                <a:schemeClr val="tx1"/>
              </a:solidFill>
              <a:effectLst/>
            </a:endParaRPr>
          </a:p>
        </p:txBody>
      </p:sp>
      <p:pic>
        <p:nvPicPr>
          <p:cNvPr id="1026" name="Picture 2" descr="Binder, File, Folder, Office, Organization,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79186">
            <a:off x="5425642" y="2260288"/>
            <a:ext cx="3537460" cy="20193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Parallelogram 6"/>
          <p:cNvSpPr/>
          <p:nvPr/>
        </p:nvSpPr>
        <p:spPr>
          <a:xfrm rot="1755066">
            <a:off x="6887272" y="2705491"/>
            <a:ext cx="1191599" cy="669084"/>
          </a:xfrm>
          <a:prstGeom prst="parallelogram">
            <a:avLst>
              <a:gd name="adj" fmla="val 453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rot="1846924">
            <a:off x="6786114" y="2791470"/>
            <a:ext cx="1455040" cy="461665"/>
          </a:xfrm>
          <a:prstGeom prst="rect">
            <a:avLst/>
          </a:prstGeom>
          <a:noFill/>
        </p:spPr>
        <p:txBody>
          <a:bodyPr wrap="square" rtlCol="0">
            <a:spAutoFit/>
          </a:bodyPr>
          <a:lstStyle/>
          <a:p>
            <a:pPr algn="ctr"/>
            <a:r>
              <a:rPr lang="en-US" sz="1200" b="1" dirty="0">
                <a:solidFill>
                  <a:srgbClr val="3F3F3F"/>
                </a:solidFill>
              </a:rPr>
              <a:t>Biosecurity</a:t>
            </a:r>
          </a:p>
          <a:p>
            <a:pPr algn="ctr"/>
            <a:r>
              <a:rPr lang="en-US" sz="1200" b="1" dirty="0">
                <a:solidFill>
                  <a:srgbClr val="3F3F3F"/>
                </a:solidFill>
              </a:rPr>
              <a:t>Manual</a:t>
            </a:r>
          </a:p>
        </p:txBody>
      </p:sp>
    </p:spTree>
    <p:extLst>
      <p:ext uri="{BB962C8B-B14F-4D97-AF65-F5344CB8AC3E}">
        <p14:creationId xmlns:p14="http://schemas.microsoft.com/office/powerpoint/2010/main" val="1065396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897" y="678587"/>
            <a:ext cx="8229600" cy="5681259"/>
          </a:xfrm>
        </p:spPr>
        <p:txBody>
          <a:bodyPr>
            <a:normAutofit fontScale="92500" lnSpcReduction="20000"/>
          </a:bodyPr>
          <a:lstStyle/>
          <a:p>
            <a:pPr>
              <a:buFont typeface="Arial" panose="020B0604020202020204" pitchFamily="34" charset="0"/>
              <a:buChar char="•"/>
            </a:pPr>
            <a:r>
              <a:rPr lang="en-US" sz="2800" dirty="0">
                <a:solidFill>
                  <a:schemeClr val="tx1"/>
                </a:solidFill>
                <a:latin typeface="+mn-lt"/>
              </a:rPr>
              <a:t>Resources to implement a biosecurity plan</a:t>
            </a:r>
          </a:p>
          <a:p>
            <a:pPr lvl="1">
              <a:buFont typeface="Calibri" panose="020F0502020204030204" pitchFamily="34" charset="0"/>
              <a:buChar char="-"/>
            </a:pPr>
            <a:r>
              <a:rPr lang="en-US" sz="2400" dirty="0">
                <a:solidFill>
                  <a:schemeClr val="tx1"/>
                </a:solidFill>
                <a:latin typeface="+mn-lt"/>
              </a:rPr>
              <a:t>Funding</a:t>
            </a:r>
          </a:p>
          <a:p>
            <a:pPr lvl="1">
              <a:buFont typeface="Calibri" panose="020F0502020204030204" pitchFamily="34" charset="0"/>
              <a:buChar char="-"/>
            </a:pPr>
            <a:r>
              <a:rPr lang="en-US" sz="2400" dirty="0">
                <a:solidFill>
                  <a:schemeClr val="tx1"/>
                </a:solidFill>
                <a:latin typeface="+mn-lt"/>
              </a:rPr>
              <a:t>Dedicated personnel</a:t>
            </a:r>
          </a:p>
          <a:p>
            <a:pPr lvl="1">
              <a:buFont typeface="Calibri" panose="020F0502020204030204" pitchFamily="34" charset="0"/>
              <a:buChar char="-"/>
            </a:pPr>
            <a:endParaRPr lang="en-US" sz="1000" dirty="0">
              <a:solidFill>
                <a:schemeClr val="tx1"/>
              </a:solidFill>
              <a:latin typeface="+mn-lt"/>
            </a:endParaRPr>
          </a:p>
          <a:p>
            <a:pPr>
              <a:buFont typeface="Arial" panose="020B0604020202020204" pitchFamily="34" charset="0"/>
              <a:buChar char="•"/>
            </a:pPr>
            <a:r>
              <a:rPr lang="en-US" sz="2800" dirty="0">
                <a:solidFill>
                  <a:schemeClr val="tx1"/>
                </a:solidFill>
                <a:latin typeface="+mn-lt"/>
              </a:rPr>
              <a:t>Incident response plans</a:t>
            </a:r>
          </a:p>
          <a:p>
            <a:pPr lvl="1">
              <a:buFont typeface="Calibri" panose="020F0502020204030204" pitchFamily="34" charset="0"/>
              <a:buChar char="-"/>
            </a:pPr>
            <a:r>
              <a:rPr lang="en-US" sz="2400" dirty="0">
                <a:solidFill>
                  <a:schemeClr val="tx1"/>
                </a:solidFill>
                <a:latin typeface="+mn-lt"/>
              </a:rPr>
              <a:t>Incorporate outside emergency responders</a:t>
            </a:r>
          </a:p>
          <a:p>
            <a:pPr lvl="1">
              <a:buFont typeface="Calibri" panose="020F0502020204030204" pitchFamily="34" charset="0"/>
              <a:buChar char="-"/>
            </a:pPr>
            <a:r>
              <a:rPr lang="en-US" sz="2400" dirty="0">
                <a:solidFill>
                  <a:schemeClr val="tx1"/>
                </a:solidFill>
                <a:latin typeface="+mn-lt"/>
              </a:rPr>
              <a:t>Fire, police, medical, etc.</a:t>
            </a:r>
          </a:p>
          <a:p>
            <a:pPr lvl="1">
              <a:buFont typeface="Calibri" panose="020F0502020204030204" pitchFamily="34" charset="0"/>
              <a:buChar char="-"/>
            </a:pPr>
            <a:endParaRPr lang="en-US" sz="1000" dirty="0">
              <a:solidFill>
                <a:schemeClr val="tx1"/>
              </a:solidFill>
              <a:latin typeface="+mn-lt"/>
            </a:endParaRPr>
          </a:p>
          <a:p>
            <a:pPr>
              <a:buFont typeface="Arial" panose="020B0604020202020204" pitchFamily="34" charset="0"/>
              <a:buChar char="•"/>
            </a:pPr>
            <a:r>
              <a:rPr lang="en-US" sz="2800" dirty="0">
                <a:solidFill>
                  <a:schemeClr val="tx1"/>
                </a:solidFill>
                <a:latin typeface="+mn-lt"/>
              </a:rPr>
              <a:t>Training and Drills</a:t>
            </a:r>
          </a:p>
          <a:p>
            <a:pPr lvl="1">
              <a:buFont typeface="Calibri" panose="020F0502020204030204" pitchFamily="34" charset="0"/>
              <a:buChar char="-"/>
            </a:pPr>
            <a:r>
              <a:rPr lang="en-US" sz="2400" dirty="0">
                <a:solidFill>
                  <a:schemeClr val="tx1"/>
                </a:solidFill>
                <a:latin typeface="+mn-lt"/>
              </a:rPr>
              <a:t>Tabletop drills</a:t>
            </a:r>
          </a:p>
          <a:p>
            <a:pPr lvl="1">
              <a:buFont typeface="Calibri" panose="020F0502020204030204" pitchFamily="34" charset="0"/>
              <a:buChar char="-"/>
            </a:pPr>
            <a:r>
              <a:rPr lang="en-US" sz="2400" dirty="0">
                <a:solidFill>
                  <a:schemeClr val="tx1"/>
                </a:solidFill>
                <a:latin typeface="+mn-lt"/>
              </a:rPr>
              <a:t>Full-scale exercises</a:t>
            </a:r>
          </a:p>
          <a:p>
            <a:pPr lvl="1">
              <a:buFont typeface="Calibri" panose="020F0502020204030204" pitchFamily="34" charset="0"/>
              <a:buChar char="-"/>
            </a:pPr>
            <a:r>
              <a:rPr lang="en-US" sz="2400" dirty="0">
                <a:solidFill>
                  <a:schemeClr val="tx1"/>
                </a:solidFill>
                <a:latin typeface="+mn-lt"/>
              </a:rPr>
              <a:t>Can be incorporated into existing drills</a:t>
            </a:r>
          </a:p>
          <a:p>
            <a:pPr lvl="1">
              <a:buFont typeface="Calibri" panose="020F0502020204030204" pitchFamily="34" charset="0"/>
              <a:buChar char="-"/>
            </a:pPr>
            <a:endParaRPr lang="en-US" sz="1000" dirty="0">
              <a:solidFill>
                <a:schemeClr val="tx1"/>
              </a:solidFill>
              <a:latin typeface="+mn-lt"/>
            </a:endParaRPr>
          </a:p>
          <a:p>
            <a:pPr>
              <a:buFont typeface="Arial" panose="020B0604020202020204" pitchFamily="34" charset="0"/>
              <a:buChar char="•"/>
            </a:pPr>
            <a:r>
              <a:rPr lang="en-US" sz="2800" dirty="0">
                <a:solidFill>
                  <a:schemeClr val="tx1"/>
                </a:solidFill>
                <a:latin typeface="+mn-lt"/>
              </a:rPr>
              <a:t>Re-evaluate on a regular basis</a:t>
            </a:r>
            <a:br>
              <a:rPr lang="en-US" sz="2800" dirty="0">
                <a:solidFill>
                  <a:schemeClr val="tx1"/>
                </a:solidFill>
                <a:latin typeface="+mn-lt"/>
              </a:rPr>
            </a:br>
            <a:endParaRPr lang="en-US" sz="2800" dirty="0">
              <a:solidFill>
                <a:schemeClr val="tx1"/>
              </a:solidFill>
              <a:latin typeface="+mn-lt"/>
            </a:endParaRPr>
          </a:p>
          <a:p>
            <a:pPr>
              <a:buFont typeface="Arial" panose="020B0604020202020204" pitchFamily="34" charset="0"/>
              <a:buChar char="•"/>
            </a:pPr>
            <a:r>
              <a:rPr lang="en-US" sz="2800" dirty="0">
                <a:latin typeface="+mn-lt"/>
              </a:rPr>
              <a:t>Periodic reviews of inventory and access records for any materials assessed as significant.</a:t>
            </a:r>
            <a:endParaRPr lang="en-US" sz="2800" dirty="0">
              <a:solidFill>
                <a:schemeClr val="tx1"/>
              </a:solidFill>
              <a:latin typeface="+mn-lt"/>
            </a:endParaRPr>
          </a:p>
        </p:txBody>
      </p:sp>
      <p:sp>
        <p:nvSpPr>
          <p:cNvPr id="4" name="Title 3"/>
          <p:cNvSpPr>
            <a:spLocks noGrp="1"/>
          </p:cNvSpPr>
          <p:nvPr>
            <p:ph type="title"/>
          </p:nvPr>
        </p:nvSpPr>
        <p:spPr>
          <a:xfrm>
            <a:off x="224328" y="0"/>
            <a:ext cx="8543418" cy="567298"/>
          </a:xfrm>
        </p:spPr>
        <p:txBody>
          <a:bodyPr/>
          <a:lstStyle/>
          <a:p>
            <a:r>
              <a:rPr lang="en-US" dirty="0"/>
              <a:t>Program Management Practices</a:t>
            </a:r>
          </a:p>
        </p:txBody>
      </p:sp>
      <p:pic>
        <p:nvPicPr>
          <p:cNvPr id="5" name="Picture 4">
            <a:extLst>
              <a:ext uri="{FF2B5EF4-FFF2-40B4-BE49-F238E27FC236}">
                <a16:creationId xmlns:a16="http://schemas.microsoft.com/office/drawing/2014/main" id="{259E7906-9196-4825-AF1E-00AA1630AE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326" y="3182620"/>
            <a:ext cx="3167238" cy="2100580"/>
          </a:xfrm>
          <a:prstGeom prst="rect">
            <a:avLst/>
          </a:prstGeom>
        </p:spPr>
      </p:pic>
    </p:spTree>
    <p:extLst>
      <p:ext uri="{BB962C8B-B14F-4D97-AF65-F5344CB8AC3E}">
        <p14:creationId xmlns:p14="http://schemas.microsoft.com/office/powerpoint/2010/main" val="491181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58" y="101133"/>
            <a:ext cx="8543418" cy="567298"/>
          </a:xfrm>
        </p:spPr>
        <p:txBody>
          <a:bodyPr/>
          <a:lstStyle/>
          <a:p>
            <a:r>
              <a:rPr lang="en-US" dirty="0"/>
              <a:t> Discussion Questions</a:t>
            </a:r>
          </a:p>
        </p:txBody>
      </p:sp>
      <p:sp>
        <p:nvSpPr>
          <p:cNvPr id="3" name="Content Placeholder 2"/>
          <p:cNvSpPr>
            <a:spLocks noGrp="1"/>
          </p:cNvSpPr>
          <p:nvPr>
            <p:ph idx="1"/>
          </p:nvPr>
        </p:nvSpPr>
        <p:spPr>
          <a:xfrm>
            <a:off x="310897" y="1767690"/>
            <a:ext cx="8229600" cy="4525963"/>
          </a:xfrm>
        </p:spPr>
        <p:txBody>
          <a:bodyPr>
            <a:normAutofit/>
          </a:bodyPr>
          <a:lstStyle/>
          <a:p>
            <a:pPr marL="0" indent="0">
              <a:buNone/>
            </a:pPr>
            <a:r>
              <a:rPr lang="en-US" sz="2800" dirty="0"/>
              <a:t>Does the laboratory in your country or specific location have the resources / personnel to readily implement a biosecurity plan?  </a:t>
            </a:r>
          </a:p>
          <a:p>
            <a:pPr marL="0" indent="0">
              <a:buNone/>
            </a:pPr>
            <a:endParaRPr lang="en-US" altLang="en-US" sz="2800" dirty="0"/>
          </a:p>
          <a:p>
            <a:pPr marL="0" indent="0">
              <a:buNone/>
            </a:pPr>
            <a:r>
              <a:rPr lang="en-US" altLang="en-US" sz="2800" dirty="0"/>
              <a:t>Is there regular coordination between the laboratory and emergency responders? Are joint exercises or drills conducted at least annually? </a:t>
            </a:r>
            <a:endParaRPr lang="en-US" altLang="en-US" dirty="0"/>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98061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Risk Assessment</a:t>
            </a:r>
          </a:p>
        </p:txBody>
      </p:sp>
    </p:spTree>
    <p:extLst>
      <p:ext uri="{BB962C8B-B14F-4D97-AF65-F5344CB8AC3E}">
        <p14:creationId xmlns:p14="http://schemas.microsoft.com/office/powerpoint/2010/main" val="4508714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644270" y="5031784"/>
            <a:ext cx="5016815" cy="988016"/>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latin typeface="Tahoma" panose="020B0604030504040204" pitchFamily="34" charset="0"/>
                <a:ea typeface="Tahoma" panose="020B0604030504040204" pitchFamily="34" charset="0"/>
                <a:cs typeface="Tahoma" panose="020B0604030504040204" pitchFamily="34" charset="0"/>
              </a:rPr>
              <a:t>There is no one standard approach to the risk assessment process</a:t>
            </a:r>
          </a:p>
        </p:txBody>
      </p:sp>
      <p:sp>
        <p:nvSpPr>
          <p:cNvPr id="13" name="Rounded Rectangle 12"/>
          <p:cNvSpPr/>
          <p:nvPr/>
        </p:nvSpPr>
        <p:spPr>
          <a:xfrm>
            <a:off x="3633774" y="4143563"/>
            <a:ext cx="5016815" cy="6858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latin typeface="Tahoma" panose="020B0604030504040204" pitchFamily="34" charset="0"/>
                <a:ea typeface="Tahoma" panose="020B0604030504040204" pitchFamily="34" charset="0"/>
                <a:cs typeface="Tahoma" panose="020B0604030504040204" pitchFamily="34" charset="0"/>
              </a:rPr>
              <a:t>Ultimate goal is to develop </a:t>
            </a:r>
            <a:r>
              <a:rPr lang="en-US" b="1" dirty="0">
                <a:latin typeface="Tahoma" panose="020B0604030504040204" pitchFamily="34" charset="0"/>
                <a:ea typeface="Tahoma" panose="020B0604030504040204" pitchFamily="34" charset="0"/>
                <a:cs typeface="Tahoma" panose="020B0604030504040204" pitchFamily="34" charset="0"/>
              </a:rPr>
              <a:t>mitigation strategies </a:t>
            </a:r>
            <a:r>
              <a:rPr lang="en-US" dirty="0">
                <a:latin typeface="Tahoma" panose="020B0604030504040204" pitchFamily="34" charset="0"/>
                <a:ea typeface="Tahoma" panose="020B0604030504040204" pitchFamily="34" charset="0"/>
                <a:cs typeface="Tahoma" panose="020B0604030504040204" pitchFamily="34" charset="0"/>
              </a:rPr>
              <a:t>necessary to provide protection</a:t>
            </a:r>
          </a:p>
        </p:txBody>
      </p:sp>
      <p:sp>
        <p:nvSpPr>
          <p:cNvPr id="12" name="Rounded Rectangle 11"/>
          <p:cNvSpPr/>
          <p:nvPr/>
        </p:nvSpPr>
        <p:spPr>
          <a:xfrm>
            <a:off x="3644270" y="2947222"/>
            <a:ext cx="5016815" cy="9906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latin typeface="Tahoma" panose="020B0604030504040204" pitchFamily="34" charset="0"/>
                <a:ea typeface="Tahoma" panose="020B0604030504040204" pitchFamily="34" charset="0"/>
                <a:cs typeface="Tahoma" panose="020B0604030504040204" pitchFamily="34" charset="0"/>
              </a:rPr>
              <a:t>Risk assessment </a:t>
            </a:r>
            <a:r>
              <a:rPr lang="en-US" dirty="0">
                <a:latin typeface="Tahoma" panose="020B0604030504040204" pitchFamily="34" charset="0"/>
                <a:ea typeface="Tahoma" panose="020B0604030504040204" pitchFamily="34" charset="0"/>
                <a:cs typeface="Tahoma" panose="020B0604030504040204" pitchFamily="34" charset="0"/>
              </a:rPr>
              <a:t>is a systematic process of </a:t>
            </a:r>
            <a:r>
              <a:rPr lang="en-US" b="1" dirty="0">
                <a:latin typeface="Tahoma" panose="020B0604030504040204" pitchFamily="34" charset="0"/>
                <a:ea typeface="Tahoma" panose="020B0604030504040204" pitchFamily="34" charset="0"/>
                <a:cs typeface="Tahoma" panose="020B0604030504040204" pitchFamily="34" charset="0"/>
              </a:rPr>
              <a:t>evaluating</a:t>
            </a:r>
            <a:r>
              <a:rPr lang="en-US" dirty="0">
                <a:latin typeface="Tahoma" panose="020B0604030504040204" pitchFamily="34" charset="0"/>
                <a:ea typeface="Tahoma" panose="020B0604030504040204" pitchFamily="34" charset="0"/>
                <a:cs typeface="Tahoma" panose="020B0604030504040204" pitchFamily="34" charset="0"/>
              </a:rPr>
              <a:t> the potential risks that may be involved in any process or procedure</a:t>
            </a:r>
          </a:p>
        </p:txBody>
      </p:sp>
      <p:sp>
        <p:nvSpPr>
          <p:cNvPr id="11" name="Rounded Rectangle 10"/>
          <p:cNvSpPr/>
          <p:nvPr/>
        </p:nvSpPr>
        <p:spPr>
          <a:xfrm>
            <a:off x="3644270" y="1371600"/>
            <a:ext cx="5016815" cy="13716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latin typeface="Tahoma" panose="020B0604030504040204" pitchFamily="34" charset="0"/>
                <a:ea typeface="Tahoma" panose="020B0604030504040204" pitchFamily="34" charset="0"/>
                <a:cs typeface="Tahoma" panose="020B0604030504040204" pitchFamily="34" charset="0"/>
              </a:rPr>
              <a:t>Risk </a:t>
            </a:r>
            <a:r>
              <a:rPr lang="en-US" dirty="0">
                <a:latin typeface="Tahoma" panose="020B0604030504040204" pitchFamily="34" charset="0"/>
                <a:ea typeface="Tahoma" panose="020B0604030504040204" pitchFamily="34" charset="0"/>
                <a:cs typeface="Tahoma" panose="020B0604030504040204" pitchFamily="34" charset="0"/>
              </a:rPr>
              <a:t>can be defined as the probability that a health effect will occur after an individual has been exposed to a specified amount of hazard</a:t>
            </a:r>
          </a:p>
        </p:txBody>
      </p:sp>
      <p:sp>
        <p:nvSpPr>
          <p:cNvPr id="3" name="Title 2"/>
          <p:cNvSpPr>
            <a:spLocks noGrp="1"/>
          </p:cNvSpPr>
          <p:nvPr>
            <p:ph type="title"/>
          </p:nvPr>
        </p:nvSpPr>
        <p:spPr>
          <a:xfrm>
            <a:off x="277083" y="118718"/>
            <a:ext cx="8543418" cy="567298"/>
          </a:xfrm>
        </p:spPr>
        <p:txBody>
          <a:bodyPr/>
          <a:lstStyle/>
          <a:p>
            <a:r>
              <a:rPr lang="en-US" dirty="0">
                <a:effectLst/>
                <a:ea typeface="Tahoma" panose="020B0604030504040204" pitchFamily="34" charset="0"/>
                <a:cs typeface="Tahoma" panose="020B0604030504040204" pitchFamily="34" charset="0"/>
              </a:rPr>
              <a:t>Risk Assessment: What is it?</a:t>
            </a:r>
          </a:p>
        </p:txBody>
      </p:sp>
      <p:pic>
        <p:nvPicPr>
          <p:cNvPr id="2048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4" y="3085399"/>
            <a:ext cx="2222185" cy="1678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21211" y="1092186"/>
            <a:ext cx="2315869" cy="1696374"/>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211" y="4779623"/>
            <a:ext cx="1883605" cy="1410864"/>
          </a:xfrm>
          <a:prstGeom prst="rect">
            <a:avLst/>
          </a:prstGeom>
        </p:spPr>
      </p:pic>
    </p:spTree>
    <p:extLst>
      <p:ext uri="{BB962C8B-B14F-4D97-AF65-F5344CB8AC3E}">
        <p14:creationId xmlns:p14="http://schemas.microsoft.com/office/powerpoint/2010/main" val="1937503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310897" y="960171"/>
            <a:ext cx="8643322" cy="5593029"/>
          </a:xfrm>
        </p:spPr>
        <p:txBody>
          <a:bodyPr>
            <a:noAutofit/>
          </a:bodyPr>
          <a:lstStyle/>
          <a:p>
            <a:pPr marL="457200" indent="-457200">
              <a:buFont typeface="Arial" panose="020B0604020202020204" pitchFamily="34" charset="0"/>
              <a:buChar char="•"/>
              <a:defRPr/>
            </a:pPr>
            <a:r>
              <a:rPr lang="en-US" sz="2400" dirty="0">
                <a:ea typeface="Tahoma" panose="020B0604030504040204" pitchFamily="34" charset="0"/>
                <a:cs typeface="Tahoma" panose="020B0604030504040204" pitchFamily="34" charset="0"/>
              </a:rPr>
              <a:t>Assess biological risks </a:t>
            </a:r>
          </a:p>
          <a:p>
            <a:pPr marL="857250" lvl="1" indent="-457200">
              <a:defRPr/>
            </a:pPr>
            <a:r>
              <a:rPr lang="en-US" sz="2000" dirty="0">
                <a:ea typeface="Tahoma" panose="020B0604030504040204" pitchFamily="34" charset="0"/>
                <a:cs typeface="Tahoma" panose="020B0604030504040204" pitchFamily="34" charset="0"/>
              </a:rPr>
              <a:t>Identify hazards associated with all procedures</a:t>
            </a:r>
          </a:p>
          <a:p>
            <a:pPr marL="857250" lvl="1" indent="-457200">
              <a:defRPr/>
            </a:pPr>
            <a:r>
              <a:rPr lang="en-US" sz="2000" dirty="0">
                <a:ea typeface="Tahoma" panose="020B0604030504040204" pitchFamily="34" charset="0"/>
                <a:cs typeface="Tahoma" panose="020B0604030504040204" pitchFamily="34" charset="0"/>
              </a:rPr>
              <a:t>Consider the agent, the host, and the lab environment</a:t>
            </a:r>
          </a:p>
          <a:p>
            <a:pPr marL="857250" lvl="1" indent="-457200">
              <a:defRPr/>
            </a:pPr>
            <a:r>
              <a:rPr lang="en-US" sz="2000" dirty="0">
                <a:ea typeface="Tahoma" panose="020B0604030504040204" pitchFamily="34" charset="0"/>
                <a:cs typeface="Tahoma" panose="020B0604030504040204" pitchFamily="34" charset="0"/>
              </a:rPr>
              <a:t>Estimate risk based on likelihood and severity of the occurrence…based on work being performed</a:t>
            </a:r>
          </a:p>
          <a:p>
            <a:pPr marL="857250" lvl="1" indent="-457200">
              <a:defRPr/>
            </a:pPr>
            <a:endParaRPr lang="en-US" sz="1800" dirty="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en-US" sz="2400" dirty="0">
                <a:ea typeface="Tahoma" panose="020B0604030504040204" pitchFamily="34" charset="0"/>
                <a:cs typeface="Tahoma" panose="020B0604030504040204" pitchFamily="34" charset="0"/>
              </a:rPr>
              <a:t>Risk mitigation and exposure avoidance</a:t>
            </a:r>
          </a:p>
          <a:p>
            <a:pPr marL="857250" lvl="1" indent="-457200">
              <a:defRPr/>
            </a:pPr>
            <a:r>
              <a:rPr lang="en-US" sz="2000" dirty="0">
                <a:ea typeface="Tahoma" panose="020B0604030504040204" pitchFamily="34" charset="0"/>
                <a:cs typeface="Tahoma" panose="020B0604030504040204" pitchFamily="34" charset="0"/>
              </a:rPr>
              <a:t>Identify and implement controls and work practices</a:t>
            </a:r>
          </a:p>
          <a:p>
            <a:pPr marL="857250" lvl="1" indent="-457200">
              <a:defRPr/>
            </a:pPr>
            <a:endParaRPr lang="en-US" sz="1800" dirty="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en-US" sz="2400" dirty="0">
                <a:ea typeface="Tahoma" panose="020B0604030504040204" pitchFamily="34" charset="0"/>
                <a:cs typeface="Tahoma" panose="020B0604030504040204" pitchFamily="34" charset="0"/>
              </a:rPr>
              <a:t>Monitor effectiveness </a:t>
            </a:r>
          </a:p>
          <a:p>
            <a:pPr marL="857250" lvl="1" indent="-457200">
              <a:defRPr/>
            </a:pPr>
            <a:r>
              <a:rPr lang="en-US" sz="2000" dirty="0">
                <a:ea typeface="Tahoma" panose="020B0604030504040204" pitchFamily="34" charset="0"/>
                <a:cs typeface="Tahoma" panose="020B0604030504040204" pitchFamily="34" charset="0"/>
              </a:rPr>
              <a:t>Review all accidents, exposures and near misses</a:t>
            </a:r>
          </a:p>
          <a:p>
            <a:pPr marL="857250" lvl="1" indent="-457200">
              <a:defRPr/>
            </a:pPr>
            <a:r>
              <a:rPr lang="en-US" sz="2000" dirty="0">
                <a:ea typeface="Tahoma" panose="020B0604030504040204" pitchFamily="34" charset="0"/>
                <a:cs typeface="Tahoma" panose="020B0604030504040204" pitchFamily="34" charset="0"/>
              </a:rPr>
              <a:t>Review effectiveness of control measures</a:t>
            </a:r>
          </a:p>
          <a:p>
            <a:pPr marL="857250" lvl="1" indent="-457200">
              <a:defRPr/>
            </a:pPr>
            <a:r>
              <a:rPr lang="en-US" sz="2000" dirty="0">
                <a:ea typeface="Tahoma" panose="020B0604030504040204" pitchFamily="34" charset="0"/>
                <a:cs typeface="Tahoma" panose="020B0604030504040204" pitchFamily="34" charset="0"/>
              </a:rPr>
              <a:t>Identify training needs</a:t>
            </a:r>
          </a:p>
          <a:p>
            <a:pPr marL="857250" lvl="1" indent="-457200">
              <a:defRPr/>
            </a:pPr>
            <a:r>
              <a:rPr lang="en-US" sz="2000" dirty="0">
                <a:ea typeface="Tahoma" panose="020B0604030504040204" pitchFamily="34" charset="0"/>
                <a:cs typeface="Tahoma" panose="020B0604030504040204" pitchFamily="34" charset="0"/>
              </a:rPr>
              <a:t>Modify procedures</a:t>
            </a:r>
          </a:p>
          <a:p>
            <a:pPr marL="457200" indent="-457200" algn="l">
              <a:buFont typeface="Arial" panose="020B0604020202020204" pitchFamily="34" charset="0"/>
              <a:buChar char="•"/>
              <a:defRPr/>
            </a:pPr>
            <a:endParaRPr lang="en-US" sz="700" dirty="0">
              <a:ea typeface="Tahoma" panose="020B0604030504040204" pitchFamily="34" charset="0"/>
              <a:cs typeface="Tahoma" panose="020B0604030504040204" pitchFamily="34" charset="0"/>
            </a:endParaRPr>
          </a:p>
        </p:txBody>
      </p:sp>
      <p:sp>
        <p:nvSpPr>
          <p:cNvPr id="6" name="Title 5"/>
          <p:cNvSpPr>
            <a:spLocks noGrp="1"/>
          </p:cNvSpPr>
          <p:nvPr>
            <p:ph type="title"/>
          </p:nvPr>
        </p:nvSpPr>
        <p:spPr>
          <a:xfrm>
            <a:off x="239716" y="106630"/>
            <a:ext cx="8543418" cy="567298"/>
          </a:xfrm>
        </p:spPr>
        <p:txBody>
          <a:bodyPr/>
          <a:lstStyle/>
          <a:p>
            <a:r>
              <a:rPr lang="en-US" dirty="0"/>
              <a:t>Laboratory Safety Begins with a Risk Assessment</a:t>
            </a:r>
          </a:p>
        </p:txBody>
      </p:sp>
    </p:spTree>
    <p:extLst>
      <p:ext uri="{BB962C8B-B14F-4D97-AF65-F5344CB8AC3E}">
        <p14:creationId xmlns:p14="http://schemas.microsoft.com/office/powerpoint/2010/main" val="422848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741" y="135206"/>
            <a:ext cx="8394049" cy="567298"/>
          </a:xfrm>
        </p:spPr>
        <p:txBody>
          <a:bodyPr>
            <a:normAutofit/>
          </a:bodyPr>
          <a:lstStyle/>
          <a:p>
            <a:r>
              <a:rPr lang="en-US" sz="2200" dirty="0"/>
              <a:t>What Procedures Should Laboratory Risk Assessment Cover?</a:t>
            </a:r>
          </a:p>
        </p:txBody>
      </p:sp>
      <p:sp>
        <p:nvSpPr>
          <p:cNvPr id="7" name="Content Placeholder 6"/>
          <p:cNvSpPr>
            <a:spLocks noGrp="1"/>
          </p:cNvSpPr>
          <p:nvPr>
            <p:ph idx="1"/>
          </p:nvPr>
        </p:nvSpPr>
        <p:spPr>
          <a:xfrm>
            <a:off x="310897" y="1104714"/>
            <a:ext cx="8229600" cy="5494205"/>
          </a:xfrm>
        </p:spPr>
        <p:txBody>
          <a:bodyPr>
            <a:normAutofit/>
          </a:bodyPr>
          <a:lstStyle/>
          <a:p>
            <a:r>
              <a:rPr lang="en-US" sz="2800" dirty="0"/>
              <a:t>Pre-analytic activities</a:t>
            </a:r>
          </a:p>
          <a:p>
            <a:pPr lvl="1"/>
            <a:r>
              <a:rPr lang="en-US" sz="2400" dirty="0"/>
              <a:t>Specimen collection, transport, un-packaging, processing, movement through laboratory</a:t>
            </a:r>
          </a:p>
          <a:p>
            <a:endParaRPr lang="en-US" sz="2000" dirty="0"/>
          </a:p>
          <a:p>
            <a:r>
              <a:rPr lang="en-US" sz="2800" dirty="0"/>
              <a:t>Analytic activities</a:t>
            </a:r>
          </a:p>
          <a:p>
            <a:pPr lvl="1"/>
            <a:r>
              <a:rPr lang="en-US" sz="2400" dirty="0"/>
              <a:t>Culture, serology, antigen detection, molecular methods</a:t>
            </a:r>
          </a:p>
          <a:p>
            <a:endParaRPr lang="en-US" sz="2000" dirty="0"/>
          </a:p>
          <a:p>
            <a:r>
              <a:rPr lang="en-US" sz="2800" dirty="0"/>
              <a:t>Post-analytic activities</a:t>
            </a:r>
          </a:p>
          <a:p>
            <a:pPr lvl="1"/>
            <a:r>
              <a:rPr lang="en-US" sz="2400" dirty="0"/>
              <a:t>Clean up / disinfection of lab, destruction of clinical materials, specimen / isolate storage</a:t>
            </a:r>
          </a:p>
          <a:p>
            <a:pPr lvl="1"/>
            <a:r>
              <a:rPr lang="en-US" sz="2400" dirty="0"/>
              <a:t>Sample inventory</a:t>
            </a:r>
          </a:p>
          <a:p>
            <a:endParaRPr lang="en-US" sz="2800" dirty="0"/>
          </a:p>
        </p:txBody>
      </p:sp>
    </p:spTree>
    <p:extLst>
      <p:ext uri="{BB962C8B-B14F-4D97-AF65-F5344CB8AC3E}">
        <p14:creationId xmlns:p14="http://schemas.microsoft.com/office/powerpoint/2010/main" val="821218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10897" y="1227227"/>
            <a:ext cx="8229600" cy="4781589"/>
          </a:xfrm>
          <a:prstGeom prst="rect">
            <a:avLst/>
          </a:prstGeom>
        </p:spPr>
        <p:txBody>
          <a:bodyPr>
            <a:normAutofit fontScale="92500" lnSpcReduction="20000"/>
          </a:bodyPr>
          <a:lstStyle/>
          <a:p>
            <a:pPr eaLnBrk="1" hangingPunct="1">
              <a:spcAft>
                <a:spcPts val="1200"/>
              </a:spcAft>
            </a:pPr>
            <a:r>
              <a:rPr lang="en-US" altLang="en-US" sz="2800" dirty="0"/>
              <a:t>Before work begins</a:t>
            </a:r>
          </a:p>
          <a:p>
            <a:pPr eaLnBrk="1" hangingPunct="1">
              <a:spcAft>
                <a:spcPts val="1200"/>
              </a:spcAft>
            </a:pPr>
            <a:r>
              <a:rPr lang="en-US" altLang="en-US" sz="2800" dirty="0"/>
              <a:t>Whenever there is a laboratory move or renovation</a:t>
            </a:r>
          </a:p>
          <a:p>
            <a:pPr eaLnBrk="1" hangingPunct="1">
              <a:spcAft>
                <a:spcPts val="1200"/>
              </a:spcAft>
            </a:pPr>
            <a:r>
              <a:rPr lang="en-US" altLang="en-US" sz="2800" dirty="0"/>
              <a:t>Changes in personnel</a:t>
            </a:r>
          </a:p>
          <a:p>
            <a:pPr eaLnBrk="1" hangingPunct="1">
              <a:spcAft>
                <a:spcPts val="1200"/>
              </a:spcAft>
            </a:pPr>
            <a:r>
              <a:rPr lang="en-US" altLang="en-US" sz="2800" dirty="0"/>
              <a:t>New equipment, supplies, reagents, etc.</a:t>
            </a:r>
          </a:p>
          <a:p>
            <a:pPr eaLnBrk="1" hangingPunct="1">
              <a:spcAft>
                <a:spcPts val="1200"/>
              </a:spcAft>
            </a:pPr>
            <a:r>
              <a:rPr lang="en-US" altLang="en-US" sz="2800" dirty="0"/>
              <a:t>Recent accident</a:t>
            </a:r>
          </a:p>
          <a:p>
            <a:pPr eaLnBrk="1" hangingPunct="1">
              <a:spcAft>
                <a:spcPts val="1200"/>
              </a:spcAft>
            </a:pPr>
            <a:r>
              <a:rPr lang="en-US" altLang="en-US" sz="2800" dirty="0"/>
              <a:t>Regulatory changes</a:t>
            </a:r>
          </a:p>
          <a:p>
            <a:pPr eaLnBrk="1" hangingPunct="1">
              <a:spcAft>
                <a:spcPts val="1200"/>
              </a:spcAft>
            </a:pPr>
            <a:r>
              <a:rPr lang="en-US" altLang="en-US" sz="2800" dirty="0"/>
              <a:t>Changes to procedures</a:t>
            </a:r>
          </a:p>
          <a:p>
            <a:pPr eaLnBrk="1" hangingPunct="1">
              <a:spcAft>
                <a:spcPts val="1200"/>
              </a:spcAft>
            </a:pPr>
            <a:r>
              <a:rPr lang="en-US" altLang="en-US" sz="2800" dirty="0"/>
              <a:t>Emergence of a high consequence pathogen or any new pathogen</a:t>
            </a:r>
          </a:p>
          <a:p>
            <a:pPr eaLnBrk="1" hangingPunct="1"/>
            <a:endParaRPr lang="en-US" altLang="en-US" sz="2800" dirty="0"/>
          </a:p>
        </p:txBody>
      </p:sp>
      <p:sp>
        <p:nvSpPr>
          <p:cNvPr id="2" name="Title 1"/>
          <p:cNvSpPr>
            <a:spLocks noGrp="1"/>
          </p:cNvSpPr>
          <p:nvPr>
            <p:ph type="title"/>
          </p:nvPr>
        </p:nvSpPr>
        <p:spPr>
          <a:xfrm>
            <a:off x="268292" y="92342"/>
            <a:ext cx="8543418" cy="567298"/>
          </a:xfrm>
        </p:spPr>
        <p:txBody>
          <a:bodyPr/>
          <a:lstStyle/>
          <a:p>
            <a:r>
              <a:rPr lang="en-US" dirty="0"/>
              <a:t>When to Perform the Risk Assessment?</a:t>
            </a:r>
          </a:p>
        </p:txBody>
      </p:sp>
    </p:spTree>
    <p:extLst>
      <p:ext uri="{BB962C8B-B14F-4D97-AF65-F5344CB8AC3E}">
        <p14:creationId xmlns:p14="http://schemas.microsoft.com/office/powerpoint/2010/main" val="92036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69DDD1-D083-48DE-9691-E40641EE5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729" y="1050878"/>
            <a:ext cx="7766379" cy="5097438"/>
          </a:xfrm>
          <a:prstGeom prst="rect">
            <a:avLst/>
          </a:prstGeom>
        </p:spPr>
      </p:pic>
      <p:sp>
        <p:nvSpPr>
          <p:cNvPr id="4" name="Rectangle 3">
            <a:extLst>
              <a:ext uri="{FF2B5EF4-FFF2-40B4-BE49-F238E27FC236}">
                <a16:creationId xmlns:a16="http://schemas.microsoft.com/office/drawing/2014/main" id="{00D1D0E6-8A35-4280-8CB1-BDA7E2C6F327}"/>
              </a:ext>
            </a:extLst>
          </p:cNvPr>
          <p:cNvSpPr/>
          <p:nvPr/>
        </p:nvSpPr>
        <p:spPr>
          <a:xfrm>
            <a:off x="-1" y="71229"/>
            <a:ext cx="6462215" cy="369332"/>
          </a:xfrm>
          <a:prstGeom prst="rect">
            <a:avLst/>
          </a:prstGeom>
        </p:spPr>
        <p:txBody>
          <a:bodyPr wrap="square">
            <a:spAutoFit/>
          </a:bodyPr>
          <a:lstStyle/>
          <a:p>
            <a:r>
              <a:rPr lang="en-US" altLang="en-US" b="1" dirty="0" err="1">
                <a:solidFill>
                  <a:schemeClr val="bg2"/>
                </a:solidFill>
              </a:rPr>
              <a:t>Biorisk</a:t>
            </a:r>
            <a:r>
              <a:rPr lang="en-US" altLang="en-US" b="1" dirty="0">
                <a:solidFill>
                  <a:schemeClr val="bg2"/>
                </a:solidFill>
              </a:rPr>
              <a:t> Management fits within a </a:t>
            </a:r>
            <a:r>
              <a:rPr lang="en-US" altLang="en-US" b="1" dirty="0" err="1">
                <a:solidFill>
                  <a:schemeClr val="bg2"/>
                </a:solidFill>
              </a:rPr>
              <a:t>Heirarchy</a:t>
            </a:r>
            <a:r>
              <a:rPr lang="en-US" altLang="en-US" b="1" dirty="0">
                <a:solidFill>
                  <a:schemeClr val="bg2"/>
                </a:solidFill>
              </a:rPr>
              <a:t> of Controls</a:t>
            </a:r>
            <a:endParaRPr lang="en-US" b="1" dirty="0">
              <a:solidFill>
                <a:schemeClr val="bg2"/>
              </a:solidFill>
            </a:endParaRPr>
          </a:p>
        </p:txBody>
      </p:sp>
      <p:sp>
        <p:nvSpPr>
          <p:cNvPr id="5" name="Rectangle 4">
            <a:extLst>
              <a:ext uri="{FF2B5EF4-FFF2-40B4-BE49-F238E27FC236}">
                <a16:creationId xmlns:a16="http://schemas.microsoft.com/office/drawing/2014/main" id="{7DFD1B52-0410-48DC-AA78-2A5A11DA9706}"/>
              </a:ext>
            </a:extLst>
          </p:cNvPr>
          <p:cNvSpPr/>
          <p:nvPr/>
        </p:nvSpPr>
        <p:spPr>
          <a:xfrm>
            <a:off x="81887" y="6389301"/>
            <a:ext cx="6946710" cy="369332"/>
          </a:xfrm>
          <a:prstGeom prst="rect">
            <a:avLst/>
          </a:prstGeom>
        </p:spPr>
        <p:txBody>
          <a:bodyPr wrap="square">
            <a:spAutoFit/>
          </a:bodyPr>
          <a:lstStyle/>
          <a:p>
            <a:r>
              <a:rPr lang="en-US" b="1" dirty="0"/>
              <a:t>This is especially critical in low resource environments!</a:t>
            </a:r>
          </a:p>
        </p:txBody>
      </p:sp>
    </p:spTree>
    <p:extLst>
      <p:ext uri="{BB962C8B-B14F-4D97-AF65-F5344CB8AC3E}">
        <p14:creationId xmlns:p14="http://schemas.microsoft.com/office/powerpoint/2010/main" val="2825982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 Performs the Risk Assessment?</a:t>
            </a:r>
          </a:p>
        </p:txBody>
      </p:sp>
      <p:pic>
        <p:nvPicPr>
          <p:cNvPr id="5" name="Picture 4"/>
          <p:cNvPicPr>
            <a:picLocks noChangeAspect="1"/>
          </p:cNvPicPr>
          <p:nvPr/>
        </p:nvPicPr>
        <p:blipFill>
          <a:blip r:embed="rId3"/>
          <a:stretch>
            <a:fillRect/>
          </a:stretch>
        </p:blipFill>
        <p:spPr>
          <a:xfrm>
            <a:off x="972000" y="1026968"/>
            <a:ext cx="7200000" cy="4804064"/>
          </a:xfrm>
          <a:prstGeom prst="rect">
            <a:avLst/>
          </a:prstGeom>
        </p:spPr>
      </p:pic>
    </p:spTree>
    <p:extLst>
      <p:ext uri="{BB962C8B-B14F-4D97-AF65-F5344CB8AC3E}">
        <p14:creationId xmlns:p14="http://schemas.microsoft.com/office/powerpoint/2010/main" val="3383637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457200" y="1371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96868" y="92342"/>
            <a:ext cx="8543418" cy="567298"/>
          </a:xfrm>
        </p:spPr>
        <p:txBody>
          <a:bodyPr/>
          <a:lstStyle/>
          <a:p>
            <a:r>
              <a:rPr lang="en-US" dirty="0"/>
              <a:t>Risk Assessment Considerations</a:t>
            </a:r>
          </a:p>
        </p:txBody>
      </p:sp>
    </p:spTree>
    <p:extLst>
      <p:ext uri="{BB962C8B-B14F-4D97-AF65-F5344CB8AC3E}">
        <p14:creationId xmlns:p14="http://schemas.microsoft.com/office/powerpoint/2010/main" val="1535272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3962401" y="1752600"/>
            <a:ext cx="1708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dirty="0">
                <a:solidFill>
                  <a:srgbClr val="000000"/>
                </a:solidFill>
                <a:latin typeface="Times New Roman" pitchFamily="18" charset="0"/>
                <a:cs typeface="Calibri"/>
              </a:rPr>
              <a:t>   Agent</a:t>
            </a:r>
          </a:p>
        </p:txBody>
      </p:sp>
      <p:sp>
        <p:nvSpPr>
          <p:cNvPr id="5123" name="Text Box 10"/>
          <p:cNvSpPr txBox="1">
            <a:spLocks noChangeArrowheads="1"/>
          </p:cNvSpPr>
          <p:nvPr/>
        </p:nvSpPr>
        <p:spPr bwMode="auto">
          <a:xfrm>
            <a:off x="7162806" y="228601"/>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400" dirty="0">
              <a:solidFill>
                <a:srgbClr val="3F3F3F"/>
              </a:solidFill>
              <a:latin typeface="Times New Roman" pitchFamily="18" charset="0"/>
              <a:cs typeface="Calibri"/>
            </a:endParaRPr>
          </a:p>
        </p:txBody>
      </p:sp>
      <p:sp>
        <p:nvSpPr>
          <p:cNvPr id="5125" name="Oval 12"/>
          <p:cNvSpPr>
            <a:spLocks noChangeArrowheads="1"/>
          </p:cNvSpPr>
          <p:nvPr/>
        </p:nvSpPr>
        <p:spPr bwMode="auto">
          <a:xfrm flipV="1">
            <a:off x="3581406" y="5181600"/>
            <a:ext cx="2538413" cy="1295400"/>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rot="10800000"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en-US" altLang="en-US" sz="2400" dirty="0">
              <a:solidFill>
                <a:srgbClr val="3F3F3F"/>
              </a:solidFill>
              <a:latin typeface="Times New Roman" pitchFamily="18" charset="0"/>
              <a:cs typeface="Calibri"/>
            </a:endParaRPr>
          </a:p>
        </p:txBody>
      </p:sp>
      <p:sp>
        <p:nvSpPr>
          <p:cNvPr id="5126" name="Oval 13"/>
          <p:cNvSpPr>
            <a:spLocks noChangeArrowheads="1"/>
          </p:cNvSpPr>
          <p:nvPr/>
        </p:nvSpPr>
        <p:spPr bwMode="auto">
          <a:xfrm rot="21581316" flipV="1">
            <a:off x="381000" y="4114800"/>
            <a:ext cx="2438400" cy="1295400"/>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rot="10800000"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dirty="0">
                <a:solidFill>
                  <a:srgbClr val="000000"/>
                </a:solidFill>
                <a:latin typeface="Calibri"/>
                <a:cs typeface="Calibri"/>
              </a:rPr>
              <a:t>Entry Site</a:t>
            </a:r>
          </a:p>
        </p:txBody>
      </p:sp>
      <p:sp>
        <p:nvSpPr>
          <p:cNvPr id="5127" name="Oval 14"/>
          <p:cNvSpPr>
            <a:spLocks noChangeArrowheads="1"/>
          </p:cNvSpPr>
          <p:nvPr/>
        </p:nvSpPr>
        <p:spPr bwMode="auto">
          <a:xfrm flipV="1">
            <a:off x="457200" y="2057400"/>
            <a:ext cx="2438400" cy="1219200"/>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rot="10800000"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en-US" altLang="en-US" sz="2400" dirty="0">
              <a:solidFill>
                <a:srgbClr val="000000"/>
              </a:solidFill>
              <a:latin typeface="Calibri"/>
              <a:cs typeface="Calibri"/>
            </a:endParaRPr>
          </a:p>
          <a:p>
            <a:pPr algn="ctr" eaLnBrk="1" hangingPunct="1">
              <a:spcBef>
                <a:spcPct val="0"/>
              </a:spcBef>
              <a:buFontTx/>
              <a:buNone/>
            </a:pPr>
            <a:endParaRPr lang="en-US" altLang="en-US" sz="1800" dirty="0">
              <a:solidFill>
                <a:srgbClr val="000000"/>
              </a:solidFill>
              <a:latin typeface="Calibri"/>
              <a:cs typeface="Calibri"/>
            </a:endParaRPr>
          </a:p>
        </p:txBody>
      </p:sp>
      <p:sp>
        <p:nvSpPr>
          <p:cNvPr id="5128" name="Oval 15"/>
          <p:cNvSpPr>
            <a:spLocks noChangeArrowheads="1"/>
          </p:cNvSpPr>
          <p:nvPr/>
        </p:nvSpPr>
        <p:spPr bwMode="auto">
          <a:xfrm flipV="1">
            <a:off x="6553200" y="4038600"/>
            <a:ext cx="2286000" cy="1219200"/>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rot="10800000"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dirty="0">
                <a:solidFill>
                  <a:srgbClr val="000000"/>
                </a:solidFill>
                <a:latin typeface="Calibri"/>
                <a:cs typeface="Calibri"/>
              </a:rPr>
              <a:t>Portal of Exit</a:t>
            </a:r>
          </a:p>
        </p:txBody>
      </p:sp>
      <p:sp>
        <p:nvSpPr>
          <p:cNvPr id="5129" name="Oval 16"/>
          <p:cNvSpPr>
            <a:spLocks noChangeArrowheads="1"/>
          </p:cNvSpPr>
          <p:nvPr/>
        </p:nvSpPr>
        <p:spPr bwMode="auto">
          <a:xfrm flipV="1">
            <a:off x="3657600" y="1219200"/>
            <a:ext cx="2362200" cy="1143000"/>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rot="10800000"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en-US" altLang="en-US" sz="2400" dirty="0">
              <a:solidFill>
                <a:srgbClr val="3F3F3F"/>
              </a:solidFill>
              <a:latin typeface="Times New Roman" pitchFamily="18" charset="0"/>
              <a:cs typeface="Calibri"/>
            </a:endParaRPr>
          </a:p>
        </p:txBody>
      </p:sp>
      <p:sp>
        <p:nvSpPr>
          <p:cNvPr id="5130" name="Oval 17"/>
          <p:cNvSpPr>
            <a:spLocks noChangeArrowheads="1"/>
          </p:cNvSpPr>
          <p:nvPr/>
        </p:nvSpPr>
        <p:spPr bwMode="auto">
          <a:xfrm flipV="1">
            <a:off x="6477000" y="2286000"/>
            <a:ext cx="2362200" cy="1219200"/>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rot="10800000"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dirty="0">
                <a:solidFill>
                  <a:srgbClr val="000000"/>
                </a:solidFill>
                <a:latin typeface="Calibri"/>
                <a:cs typeface="Calibri"/>
              </a:rPr>
              <a:t>Reservoir</a:t>
            </a:r>
          </a:p>
        </p:txBody>
      </p:sp>
      <p:sp>
        <p:nvSpPr>
          <p:cNvPr id="5131" name="Text Box 18"/>
          <p:cNvSpPr txBox="1">
            <a:spLocks noChangeArrowheads="1"/>
          </p:cNvSpPr>
          <p:nvPr/>
        </p:nvSpPr>
        <p:spPr bwMode="auto">
          <a:xfrm>
            <a:off x="3996531" y="1383056"/>
            <a:ext cx="17081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dirty="0">
                <a:solidFill>
                  <a:srgbClr val="000000"/>
                </a:solidFill>
                <a:latin typeface="Times New Roman" pitchFamily="18" charset="0"/>
                <a:cs typeface="Calibri"/>
              </a:rPr>
              <a:t> </a:t>
            </a:r>
            <a:r>
              <a:rPr lang="en-US" altLang="en-US" sz="2400" dirty="0">
                <a:solidFill>
                  <a:srgbClr val="000000"/>
                </a:solidFill>
                <a:latin typeface="Calibri"/>
                <a:cs typeface="Calibri"/>
              </a:rPr>
              <a:t>Biological</a:t>
            </a:r>
          </a:p>
          <a:p>
            <a:pPr algn="ctr" eaLnBrk="1" hangingPunct="1">
              <a:spcBef>
                <a:spcPct val="0"/>
              </a:spcBef>
              <a:buFontTx/>
              <a:buNone/>
            </a:pPr>
            <a:r>
              <a:rPr lang="en-US" altLang="en-US" sz="2400" dirty="0">
                <a:solidFill>
                  <a:srgbClr val="000000"/>
                </a:solidFill>
                <a:latin typeface="Calibri"/>
                <a:cs typeface="Calibri"/>
              </a:rPr>
              <a:t>Agent</a:t>
            </a:r>
          </a:p>
        </p:txBody>
      </p:sp>
      <p:sp>
        <p:nvSpPr>
          <p:cNvPr id="5132" name="Text Box 19"/>
          <p:cNvSpPr txBox="1">
            <a:spLocks noChangeArrowheads="1"/>
          </p:cNvSpPr>
          <p:nvPr/>
        </p:nvSpPr>
        <p:spPr bwMode="auto">
          <a:xfrm>
            <a:off x="3603394" y="5367477"/>
            <a:ext cx="250833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dirty="0">
                <a:solidFill>
                  <a:srgbClr val="000000"/>
                </a:solidFill>
                <a:latin typeface="Calibri"/>
                <a:cs typeface="Calibri"/>
              </a:rPr>
              <a:t>Mode of Transmission</a:t>
            </a:r>
          </a:p>
        </p:txBody>
      </p:sp>
      <p:sp>
        <p:nvSpPr>
          <p:cNvPr id="5133" name="Text Box 20"/>
          <p:cNvSpPr txBox="1">
            <a:spLocks noChangeArrowheads="1"/>
          </p:cNvSpPr>
          <p:nvPr/>
        </p:nvSpPr>
        <p:spPr bwMode="auto">
          <a:xfrm>
            <a:off x="7315206" y="381011"/>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400" dirty="0">
              <a:solidFill>
                <a:srgbClr val="3F3F3F"/>
              </a:solidFill>
              <a:latin typeface="Times New Roman" pitchFamily="18" charset="0"/>
              <a:cs typeface="Calibri"/>
            </a:endParaRPr>
          </a:p>
        </p:txBody>
      </p:sp>
      <p:sp>
        <p:nvSpPr>
          <p:cNvPr id="5134" name="Text Box 21"/>
          <p:cNvSpPr txBox="1">
            <a:spLocks noChangeArrowheads="1"/>
          </p:cNvSpPr>
          <p:nvPr/>
        </p:nvSpPr>
        <p:spPr bwMode="auto">
          <a:xfrm>
            <a:off x="3140075" y="2895600"/>
            <a:ext cx="33528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defRPr/>
            </a:pPr>
            <a:r>
              <a:rPr lang="en-US" altLang="en-US" sz="4400" b="1" dirty="0">
                <a:solidFill>
                  <a:srgbClr val="00A0AF"/>
                </a:solidFill>
                <a:latin typeface="Calibri"/>
                <a:cs typeface="Calibri"/>
              </a:rPr>
              <a:t>The Chain of Infection</a:t>
            </a:r>
          </a:p>
        </p:txBody>
      </p:sp>
      <p:pic>
        <p:nvPicPr>
          <p:cNvPr id="5135" name="Picture 22" descr="MCj032271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73796">
            <a:off x="5943600" y="1676403"/>
            <a:ext cx="15240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6" name="Picture 23" descr="MCj032271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960805">
            <a:off x="8113274" y="3581419"/>
            <a:ext cx="1373187"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7" name="Picture 24" descr="MCj032271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9601" y="3328150"/>
            <a:ext cx="1804987"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8" name="Picture 25" descr="MCj032271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607599">
            <a:off x="6019801" y="5368915"/>
            <a:ext cx="1804988"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9" name="Picture 26" descr="MCj032271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298298">
            <a:off x="1930400" y="5462600"/>
            <a:ext cx="1804988"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40" name="Picture 27" descr="MCj032271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6399">
            <a:off x="1865315" y="1609726"/>
            <a:ext cx="1804987"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Text Box 18"/>
          <p:cNvSpPr txBox="1">
            <a:spLocks noChangeArrowheads="1"/>
          </p:cNvSpPr>
          <p:nvPr/>
        </p:nvSpPr>
        <p:spPr bwMode="auto">
          <a:xfrm>
            <a:off x="504836" y="2386135"/>
            <a:ext cx="23387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dirty="0">
                <a:solidFill>
                  <a:srgbClr val="000000"/>
                </a:solidFill>
                <a:latin typeface="Calibri"/>
                <a:cs typeface="Calibri"/>
              </a:rPr>
              <a:t>Susceptible Host</a:t>
            </a:r>
          </a:p>
        </p:txBody>
      </p:sp>
      <p:sp>
        <p:nvSpPr>
          <p:cNvPr id="2" name="Title 1"/>
          <p:cNvSpPr>
            <a:spLocks noGrp="1"/>
          </p:cNvSpPr>
          <p:nvPr>
            <p:ph type="title"/>
          </p:nvPr>
        </p:nvSpPr>
        <p:spPr>
          <a:xfrm>
            <a:off x="254004" y="78054"/>
            <a:ext cx="8543418" cy="567298"/>
          </a:xfrm>
        </p:spPr>
        <p:txBody>
          <a:bodyPr/>
          <a:lstStyle/>
          <a:p>
            <a:r>
              <a:rPr lang="en-US" dirty="0"/>
              <a:t>How Infections Spread</a:t>
            </a:r>
          </a:p>
        </p:txBody>
      </p:sp>
    </p:spTree>
    <p:extLst>
      <p:ext uri="{BB962C8B-B14F-4D97-AF65-F5344CB8AC3E}">
        <p14:creationId xmlns:p14="http://schemas.microsoft.com/office/powerpoint/2010/main" val="547220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F7536-3E14-4088-8DDE-12CA3728A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9" y="1295400"/>
            <a:ext cx="2607633" cy="3476844"/>
          </a:xfrm>
          <a:prstGeom prst="rect">
            <a:avLst/>
          </a:prstGeom>
        </p:spPr>
      </p:pic>
      <p:sp>
        <p:nvSpPr>
          <p:cNvPr id="2" name="Title 1"/>
          <p:cNvSpPr>
            <a:spLocks noGrp="1"/>
          </p:cNvSpPr>
          <p:nvPr>
            <p:ph type="title"/>
          </p:nvPr>
        </p:nvSpPr>
        <p:spPr>
          <a:xfrm>
            <a:off x="284614" y="108664"/>
            <a:ext cx="8543418" cy="567298"/>
          </a:xfrm>
        </p:spPr>
        <p:txBody>
          <a:bodyPr/>
          <a:lstStyle/>
          <a:p>
            <a:r>
              <a:rPr lang="en-US" dirty="0"/>
              <a:t>Portals of Entry of Biological Agents</a:t>
            </a:r>
          </a:p>
        </p:txBody>
      </p:sp>
      <p:sp>
        <p:nvSpPr>
          <p:cNvPr id="6165" name="Rectangle 4"/>
          <p:cNvSpPr>
            <a:spLocks noChangeArrowheads="1"/>
          </p:cNvSpPr>
          <p:nvPr/>
        </p:nvSpPr>
        <p:spPr bwMode="auto">
          <a:xfrm>
            <a:off x="2790827" y="2039156"/>
            <a:ext cx="2956830" cy="8284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 typeface="Monotype Sorts"/>
              <a:buNone/>
            </a:pPr>
            <a:r>
              <a:rPr lang="en-US" altLang="en-US" sz="2400" b="1" dirty="0">
                <a:solidFill>
                  <a:srgbClr val="3F3F3F"/>
                </a:solidFill>
                <a:latin typeface="Calibri"/>
                <a:cs typeface="Calibri"/>
              </a:rPr>
              <a:t>RESPIRATORY TRACT </a:t>
            </a:r>
            <a:br>
              <a:rPr lang="en-US" altLang="en-US" sz="2400" b="1" dirty="0">
                <a:solidFill>
                  <a:srgbClr val="3F3F3F"/>
                </a:solidFill>
                <a:latin typeface="Calibri"/>
                <a:cs typeface="Calibri"/>
              </a:rPr>
            </a:br>
            <a:r>
              <a:rPr lang="en-US" altLang="en-US" sz="2400" b="1" dirty="0">
                <a:solidFill>
                  <a:srgbClr val="3F3F3F"/>
                </a:solidFill>
                <a:latin typeface="Calibri"/>
                <a:cs typeface="Calibri"/>
              </a:rPr>
              <a:t>(LUNGS)</a:t>
            </a:r>
            <a:endParaRPr lang="en-US" altLang="en-US" sz="2800" b="1" dirty="0">
              <a:solidFill>
                <a:srgbClr val="3F3F3F"/>
              </a:solidFill>
              <a:latin typeface="Calibri"/>
              <a:cs typeface="Calibri"/>
            </a:endParaRPr>
          </a:p>
        </p:txBody>
      </p:sp>
      <p:sp>
        <p:nvSpPr>
          <p:cNvPr id="6163" name="Rectangle 5"/>
          <p:cNvSpPr>
            <a:spLocks noChangeArrowheads="1"/>
          </p:cNvSpPr>
          <p:nvPr/>
        </p:nvSpPr>
        <p:spPr bwMode="auto">
          <a:xfrm>
            <a:off x="2745837" y="3056694"/>
            <a:ext cx="3697289"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 typeface="Monotype Sorts"/>
              <a:buNone/>
            </a:pPr>
            <a:r>
              <a:rPr lang="en-US" altLang="en-US" sz="2400" b="1" dirty="0">
                <a:solidFill>
                  <a:srgbClr val="3F3F3F"/>
                </a:solidFill>
                <a:latin typeface="Calibri"/>
                <a:cs typeface="Calibri"/>
              </a:rPr>
              <a:t> GASTROINTESTINAL TRACT</a:t>
            </a:r>
            <a:endParaRPr lang="en-US" altLang="en-US" sz="2800" b="1" dirty="0">
              <a:solidFill>
                <a:srgbClr val="3F3F3F"/>
              </a:solidFill>
              <a:latin typeface="Calibri"/>
              <a:cs typeface="Calibri"/>
            </a:endParaRPr>
          </a:p>
        </p:txBody>
      </p:sp>
      <p:sp>
        <p:nvSpPr>
          <p:cNvPr id="6161" name="Rectangle 6"/>
          <p:cNvSpPr>
            <a:spLocks noChangeArrowheads="1"/>
          </p:cNvSpPr>
          <p:nvPr/>
        </p:nvSpPr>
        <p:spPr bwMode="auto">
          <a:xfrm>
            <a:off x="3056709" y="4205182"/>
            <a:ext cx="1775647"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 typeface="Monotype Sorts"/>
              <a:buNone/>
            </a:pPr>
            <a:r>
              <a:rPr lang="en-US" altLang="en-US" sz="2400" b="1" dirty="0">
                <a:ln w="3175" cmpd="sng">
                  <a:solidFill>
                    <a:schemeClr val="tx1"/>
                  </a:solidFill>
                </a:ln>
                <a:latin typeface="Calibri"/>
                <a:cs typeface="Calibri"/>
              </a:rPr>
              <a:t>SKIN</a:t>
            </a:r>
          </a:p>
        </p:txBody>
      </p:sp>
      <p:sp>
        <p:nvSpPr>
          <p:cNvPr id="6158" name="Rectangle 10"/>
          <p:cNvSpPr>
            <a:spLocks noChangeArrowheads="1"/>
          </p:cNvSpPr>
          <p:nvPr/>
        </p:nvSpPr>
        <p:spPr bwMode="auto">
          <a:xfrm>
            <a:off x="2790827" y="1225550"/>
            <a:ext cx="31591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 typeface="Monotype Sorts"/>
              <a:buNone/>
            </a:pPr>
            <a:r>
              <a:rPr lang="en-US" altLang="en-US" sz="2400" b="1" dirty="0">
                <a:solidFill>
                  <a:srgbClr val="3F3F3F"/>
                </a:solidFill>
                <a:latin typeface="Calibri"/>
                <a:cs typeface="Calibri"/>
              </a:rPr>
              <a:t>MUCOUS MEMBRANES</a:t>
            </a:r>
          </a:p>
        </p:txBody>
      </p:sp>
      <p:sp>
        <p:nvSpPr>
          <p:cNvPr id="6154" name="TextBox 16"/>
          <p:cNvSpPr txBox="1">
            <a:spLocks noChangeArrowheads="1"/>
          </p:cNvSpPr>
          <p:nvPr/>
        </p:nvSpPr>
        <p:spPr bwMode="auto">
          <a:xfrm>
            <a:off x="6027827" y="1147003"/>
            <a:ext cx="2667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dirty="0">
                <a:solidFill>
                  <a:srgbClr val="A20000"/>
                </a:solidFill>
                <a:latin typeface="Calibri"/>
                <a:cs typeface="Calibri"/>
              </a:rPr>
              <a:t>Protect from </a:t>
            </a:r>
          </a:p>
          <a:p>
            <a:pPr eaLnBrk="1" hangingPunct="1">
              <a:spcBef>
                <a:spcPct val="0"/>
              </a:spcBef>
              <a:buFontTx/>
              <a:buNone/>
            </a:pPr>
            <a:r>
              <a:rPr lang="en-US" altLang="en-US" sz="2400" dirty="0">
                <a:solidFill>
                  <a:srgbClr val="A20000"/>
                </a:solidFill>
                <a:latin typeface="Calibri"/>
                <a:cs typeface="Calibri"/>
              </a:rPr>
              <a:t>Splash / splatter</a:t>
            </a:r>
          </a:p>
        </p:txBody>
      </p:sp>
      <p:sp>
        <p:nvSpPr>
          <p:cNvPr id="6155" name="TextBox 17"/>
          <p:cNvSpPr txBox="1">
            <a:spLocks noChangeArrowheads="1"/>
          </p:cNvSpPr>
          <p:nvPr/>
        </p:nvSpPr>
        <p:spPr bwMode="auto">
          <a:xfrm>
            <a:off x="5483882" y="2039156"/>
            <a:ext cx="233521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dirty="0">
                <a:solidFill>
                  <a:srgbClr val="A20000"/>
                </a:solidFill>
                <a:latin typeface="Calibri"/>
                <a:cs typeface="Calibri"/>
              </a:rPr>
              <a:t>Protect from Aerosols</a:t>
            </a:r>
          </a:p>
        </p:txBody>
      </p:sp>
      <p:sp>
        <p:nvSpPr>
          <p:cNvPr id="6156" name="TextBox 18"/>
          <p:cNvSpPr txBox="1">
            <a:spLocks noChangeArrowheads="1"/>
          </p:cNvSpPr>
          <p:nvPr/>
        </p:nvSpPr>
        <p:spPr bwMode="auto">
          <a:xfrm>
            <a:off x="6442037" y="3004854"/>
            <a:ext cx="2840058"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dirty="0">
                <a:solidFill>
                  <a:srgbClr val="A20000"/>
                </a:solidFill>
                <a:latin typeface="Calibri"/>
                <a:cs typeface="Calibri"/>
              </a:rPr>
              <a:t>Protect from</a:t>
            </a:r>
          </a:p>
          <a:p>
            <a:pPr eaLnBrk="1" hangingPunct="1">
              <a:spcBef>
                <a:spcPct val="0"/>
              </a:spcBef>
              <a:buFontTx/>
              <a:buNone/>
            </a:pPr>
            <a:r>
              <a:rPr lang="en-US" altLang="en-US" sz="2400" dirty="0">
                <a:solidFill>
                  <a:srgbClr val="A20000"/>
                </a:solidFill>
                <a:latin typeface="Calibri"/>
                <a:cs typeface="Calibri"/>
              </a:rPr>
              <a:t>Splash / splatter /ingestion</a:t>
            </a:r>
          </a:p>
        </p:txBody>
      </p:sp>
      <p:sp>
        <p:nvSpPr>
          <p:cNvPr id="6157" name="TextBox 19"/>
          <p:cNvSpPr txBox="1">
            <a:spLocks noChangeArrowheads="1"/>
          </p:cNvSpPr>
          <p:nvPr/>
        </p:nvSpPr>
        <p:spPr bwMode="auto">
          <a:xfrm>
            <a:off x="3056709" y="4592648"/>
            <a:ext cx="355241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dirty="0">
                <a:solidFill>
                  <a:srgbClr val="A20000"/>
                </a:solidFill>
                <a:latin typeface="Calibri"/>
                <a:cs typeface="Calibri"/>
              </a:rPr>
              <a:t>Protect from </a:t>
            </a:r>
          </a:p>
          <a:p>
            <a:pPr eaLnBrk="1" hangingPunct="1">
              <a:spcBef>
                <a:spcPct val="0"/>
              </a:spcBef>
              <a:buFontTx/>
              <a:buNone/>
            </a:pPr>
            <a:r>
              <a:rPr lang="en-US" altLang="en-US" sz="2400" dirty="0">
                <a:solidFill>
                  <a:srgbClr val="A20000"/>
                </a:solidFill>
                <a:latin typeface="Calibri"/>
                <a:cs typeface="Calibri"/>
              </a:rPr>
              <a:t>Splash / splatter</a:t>
            </a:r>
          </a:p>
          <a:p>
            <a:pPr eaLnBrk="1" hangingPunct="1">
              <a:spcBef>
                <a:spcPct val="0"/>
              </a:spcBef>
              <a:buFontTx/>
              <a:buNone/>
            </a:pPr>
            <a:r>
              <a:rPr lang="en-US" altLang="en-US" sz="2400" dirty="0">
                <a:solidFill>
                  <a:srgbClr val="A20000"/>
                </a:solidFill>
                <a:latin typeface="Calibri"/>
                <a:cs typeface="Calibri"/>
              </a:rPr>
              <a:t>Contact</a:t>
            </a:r>
          </a:p>
          <a:p>
            <a:pPr eaLnBrk="1" hangingPunct="1">
              <a:spcBef>
                <a:spcPct val="0"/>
              </a:spcBef>
              <a:buFontTx/>
              <a:buNone/>
            </a:pPr>
            <a:r>
              <a:rPr lang="en-US" altLang="en-US" sz="2400" dirty="0">
                <a:solidFill>
                  <a:srgbClr val="A20000"/>
                </a:solidFill>
                <a:latin typeface="Calibri"/>
                <a:cs typeface="Calibri"/>
              </a:rPr>
              <a:t>Puncture</a:t>
            </a:r>
          </a:p>
        </p:txBody>
      </p:sp>
      <p:cxnSp>
        <p:nvCxnSpPr>
          <p:cNvPr id="7" name="Straight Arrow Connector 6"/>
          <p:cNvCxnSpPr>
            <a:stCxn id="6158" idx="1"/>
          </p:cNvCxnSpPr>
          <p:nvPr/>
        </p:nvCxnSpPr>
        <p:spPr>
          <a:xfrm flipH="1">
            <a:off x="1515292" y="1454944"/>
            <a:ext cx="1275535" cy="1075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1515293" y="2168434"/>
            <a:ext cx="1275534" cy="91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1364145" y="2664823"/>
            <a:ext cx="1535810" cy="4963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6161" idx="1"/>
          </p:cNvCxnSpPr>
          <p:nvPr/>
        </p:nvCxnSpPr>
        <p:spPr>
          <a:xfrm flipH="1" flipV="1">
            <a:off x="1933303" y="3161212"/>
            <a:ext cx="1123406" cy="12733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34928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61876144"/>
              </p:ext>
            </p:extLst>
          </p:nvPr>
        </p:nvGraphicFramePr>
        <p:xfrm>
          <a:off x="457200" y="1371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74759" y="98809"/>
            <a:ext cx="8543418" cy="567298"/>
          </a:xfrm>
        </p:spPr>
        <p:txBody>
          <a:bodyPr/>
          <a:lstStyle/>
          <a:p>
            <a:r>
              <a:rPr lang="en-US" dirty="0"/>
              <a:t>Risk Assessment Considerations</a:t>
            </a:r>
          </a:p>
        </p:txBody>
      </p:sp>
    </p:spTree>
    <p:extLst>
      <p:ext uri="{BB962C8B-B14F-4D97-AF65-F5344CB8AC3E}">
        <p14:creationId xmlns:p14="http://schemas.microsoft.com/office/powerpoint/2010/main" val="4029087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67806" y="914400"/>
            <a:ext cx="8229600" cy="5321553"/>
          </a:xfrm>
        </p:spPr>
        <p:txBody>
          <a:bodyPr>
            <a:noAutofit/>
          </a:bodyPr>
          <a:lstStyle/>
          <a:p>
            <a:pPr>
              <a:spcAft>
                <a:spcPts val="600"/>
              </a:spcAft>
            </a:pPr>
            <a:r>
              <a:rPr lang="en-US" sz="2400" b="1" dirty="0"/>
              <a:t>Pathogenicity</a:t>
            </a:r>
            <a:endParaRPr lang="en-US" sz="2400" dirty="0"/>
          </a:p>
          <a:p>
            <a:pPr>
              <a:spcAft>
                <a:spcPts val="600"/>
              </a:spcAft>
            </a:pPr>
            <a:r>
              <a:rPr lang="en-US" sz="2400" b="1" dirty="0"/>
              <a:t>Virulence</a:t>
            </a:r>
            <a:endParaRPr lang="en-US" sz="2400" dirty="0"/>
          </a:p>
          <a:p>
            <a:pPr>
              <a:spcAft>
                <a:spcPts val="600"/>
              </a:spcAft>
            </a:pPr>
            <a:r>
              <a:rPr lang="en-US" sz="2400" b="1" dirty="0"/>
              <a:t>Transmissibility / communicability</a:t>
            </a:r>
            <a:endParaRPr lang="en-US" sz="2400" dirty="0"/>
          </a:p>
          <a:p>
            <a:pPr>
              <a:spcAft>
                <a:spcPts val="600"/>
              </a:spcAft>
            </a:pPr>
            <a:r>
              <a:rPr lang="en-US" sz="2400" b="1" dirty="0"/>
              <a:t>Infectious dose</a:t>
            </a:r>
          </a:p>
          <a:p>
            <a:pPr lvl="0">
              <a:spcAft>
                <a:spcPts val="600"/>
              </a:spcAft>
            </a:pPr>
            <a:r>
              <a:rPr lang="en-US" altLang="en-US" sz="2400" dirty="0">
                <a:solidFill>
                  <a:srgbClr val="3F3F3F"/>
                </a:solidFill>
              </a:rPr>
              <a:t>Stability in the environment </a:t>
            </a:r>
          </a:p>
          <a:p>
            <a:pPr lvl="0">
              <a:spcAft>
                <a:spcPts val="600"/>
              </a:spcAft>
            </a:pPr>
            <a:r>
              <a:rPr lang="en-US" altLang="en-US" sz="2400" dirty="0">
                <a:solidFill>
                  <a:srgbClr val="3F3F3F"/>
                </a:solidFill>
              </a:rPr>
              <a:t>Incubation period</a:t>
            </a:r>
          </a:p>
          <a:p>
            <a:pPr lvl="0">
              <a:spcAft>
                <a:spcPts val="600"/>
              </a:spcAft>
            </a:pPr>
            <a:r>
              <a:rPr lang="en-US" altLang="en-US" sz="2400" dirty="0">
                <a:solidFill>
                  <a:srgbClr val="3F3F3F"/>
                </a:solidFill>
              </a:rPr>
              <a:t>Infectious period</a:t>
            </a:r>
          </a:p>
          <a:p>
            <a:pPr lvl="0">
              <a:spcAft>
                <a:spcPts val="600"/>
              </a:spcAft>
            </a:pPr>
            <a:r>
              <a:rPr lang="en-US" altLang="en-US" sz="2400" dirty="0">
                <a:solidFill>
                  <a:srgbClr val="3F3F3F"/>
                </a:solidFill>
              </a:rPr>
              <a:t>Modes of transmission</a:t>
            </a:r>
          </a:p>
          <a:p>
            <a:pPr lvl="0">
              <a:spcAft>
                <a:spcPts val="600"/>
              </a:spcAft>
            </a:pPr>
            <a:r>
              <a:rPr lang="en-US" altLang="en-US" sz="2400" dirty="0">
                <a:solidFill>
                  <a:srgbClr val="3F3F3F"/>
                </a:solidFill>
              </a:rPr>
              <a:t>Availability of vaccine or treatment</a:t>
            </a:r>
          </a:p>
          <a:p>
            <a:pPr>
              <a:spcAft>
                <a:spcPts val="600"/>
              </a:spcAft>
            </a:pPr>
            <a:r>
              <a:rPr lang="en-US" sz="2400" dirty="0">
                <a:solidFill>
                  <a:srgbClr val="3F3F3F"/>
                </a:solidFill>
              </a:rPr>
              <a:t>Concentration of agent</a:t>
            </a:r>
            <a:r>
              <a:rPr lang="en-US" sz="2400" dirty="0"/>
              <a:t> </a:t>
            </a:r>
          </a:p>
        </p:txBody>
      </p:sp>
      <p:sp>
        <p:nvSpPr>
          <p:cNvPr id="4" name="Title 3"/>
          <p:cNvSpPr>
            <a:spLocks noGrp="1"/>
          </p:cNvSpPr>
          <p:nvPr>
            <p:ph type="title"/>
          </p:nvPr>
        </p:nvSpPr>
        <p:spPr>
          <a:xfrm>
            <a:off x="274759" y="98809"/>
            <a:ext cx="8543418" cy="567298"/>
          </a:xfrm>
        </p:spPr>
        <p:txBody>
          <a:bodyPr/>
          <a:lstStyle/>
          <a:p>
            <a:r>
              <a:rPr lang="en-US" dirty="0"/>
              <a:t>Biological Agents Risk Determinants</a:t>
            </a:r>
          </a:p>
        </p:txBody>
      </p:sp>
    </p:spTree>
    <p:extLst>
      <p:ext uri="{BB962C8B-B14F-4D97-AF65-F5344CB8AC3E}">
        <p14:creationId xmlns:p14="http://schemas.microsoft.com/office/powerpoint/2010/main" val="2853968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506" y="98809"/>
            <a:ext cx="8543418" cy="567298"/>
          </a:xfrm>
        </p:spPr>
        <p:txBody>
          <a:bodyPr>
            <a:normAutofit/>
          </a:bodyPr>
          <a:lstStyle/>
          <a:p>
            <a:r>
              <a:rPr lang="en-US" dirty="0">
                <a:effectLst/>
              </a:rPr>
              <a:t>WHO Agent Risk Group Classification</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97" y="1022118"/>
            <a:ext cx="8755525" cy="46666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 y="6171188"/>
            <a:ext cx="5257800" cy="338554"/>
          </a:xfrm>
          <a:prstGeom prst="rect">
            <a:avLst/>
          </a:prstGeom>
          <a:noFill/>
        </p:spPr>
        <p:txBody>
          <a:bodyPr wrap="square" rtlCol="0">
            <a:spAutoFit/>
          </a:bodyPr>
          <a:lstStyle/>
          <a:p>
            <a:r>
              <a:rPr lang="en-US" sz="1600" dirty="0"/>
              <a:t>From: WHO laboratory Biosafety Manual, 3</a:t>
            </a:r>
            <a:r>
              <a:rPr lang="en-US" sz="1600" baseline="30000" dirty="0"/>
              <a:t>rd</a:t>
            </a:r>
            <a:r>
              <a:rPr lang="en-US" sz="1600" dirty="0"/>
              <a:t> Edition</a:t>
            </a:r>
          </a:p>
        </p:txBody>
      </p:sp>
    </p:spTree>
    <p:extLst>
      <p:ext uri="{BB962C8B-B14F-4D97-AF65-F5344CB8AC3E}">
        <p14:creationId xmlns:p14="http://schemas.microsoft.com/office/powerpoint/2010/main" val="996275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99759518"/>
              </p:ext>
            </p:extLst>
          </p:nvPr>
        </p:nvGraphicFramePr>
        <p:xfrm>
          <a:off x="457200" y="1371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74759" y="98809"/>
            <a:ext cx="8543418" cy="567298"/>
          </a:xfrm>
        </p:spPr>
        <p:txBody>
          <a:bodyPr/>
          <a:lstStyle/>
          <a:p>
            <a:r>
              <a:rPr lang="en-US" dirty="0"/>
              <a:t>Risk Assessment Considerations</a:t>
            </a:r>
          </a:p>
        </p:txBody>
      </p:sp>
    </p:spTree>
    <p:extLst>
      <p:ext uri="{BB962C8B-B14F-4D97-AF65-F5344CB8AC3E}">
        <p14:creationId xmlns:p14="http://schemas.microsoft.com/office/powerpoint/2010/main" val="993556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10897" y="1227227"/>
            <a:ext cx="8229600" cy="4802238"/>
          </a:xfrm>
        </p:spPr>
        <p:txBody>
          <a:bodyPr>
            <a:noAutofit/>
          </a:bodyPr>
          <a:lstStyle/>
          <a:p>
            <a:pPr marL="0" indent="0">
              <a:buNone/>
            </a:pPr>
            <a:r>
              <a:rPr lang="en-US" sz="2800" dirty="0"/>
              <a:t>Behavioral Factors</a:t>
            </a:r>
          </a:p>
          <a:p>
            <a:pPr lvl="1"/>
            <a:r>
              <a:rPr lang="en-US" sz="2400" dirty="0"/>
              <a:t>Perception of risk</a:t>
            </a:r>
          </a:p>
          <a:p>
            <a:pPr lvl="1"/>
            <a:r>
              <a:rPr lang="en-US" sz="2400" dirty="0"/>
              <a:t>Attitude toward safety; good habits</a:t>
            </a:r>
          </a:p>
          <a:p>
            <a:pPr lvl="1"/>
            <a:r>
              <a:rPr lang="en-US" sz="2400" dirty="0"/>
              <a:t>Competency </a:t>
            </a:r>
          </a:p>
          <a:p>
            <a:pPr lvl="1"/>
            <a:r>
              <a:rPr lang="en-US" sz="2400" dirty="0">
                <a:solidFill>
                  <a:srgbClr val="3F3F3F"/>
                </a:solidFill>
              </a:rPr>
              <a:t>Stress, fatigue, etc.</a:t>
            </a:r>
          </a:p>
          <a:p>
            <a:pPr lvl="1"/>
            <a:endParaRPr lang="en-US" sz="2400" dirty="0">
              <a:solidFill>
                <a:srgbClr val="3F3F3F"/>
              </a:solidFill>
            </a:endParaRPr>
          </a:p>
          <a:p>
            <a:pPr marL="0" indent="0">
              <a:buNone/>
            </a:pPr>
            <a:r>
              <a:rPr lang="en-US" sz="2800" dirty="0"/>
              <a:t>Immune Status</a:t>
            </a:r>
          </a:p>
          <a:p>
            <a:pPr lvl="1"/>
            <a:r>
              <a:rPr lang="en-US" sz="2400" dirty="0"/>
              <a:t>Pre-existing conditions / medical status</a:t>
            </a:r>
          </a:p>
          <a:p>
            <a:pPr lvl="1"/>
            <a:r>
              <a:rPr lang="en-US" sz="2400" dirty="0"/>
              <a:t>Pregnancy</a:t>
            </a:r>
          </a:p>
          <a:p>
            <a:pPr lvl="1"/>
            <a:r>
              <a:rPr lang="en-US" sz="2400" dirty="0"/>
              <a:t>Immunizations</a:t>
            </a:r>
          </a:p>
          <a:p>
            <a:endParaRPr lang="en-US" sz="2800" dirty="0">
              <a:solidFill>
                <a:srgbClr val="3F3F3F"/>
              </a:solidFill>
            </a:endParaRPr>
          </a:p>
          <a:p>
            <a:pPr lvl="1"/>
            <a:endParaRPr lang="en-US" sz="2400" dirty="0"/>
          </a:p>
        </p:txBody>
      </p:sp>
      <p:sp>
        <p:nvSpPr>
          <p:cNvPr id="4" name="Title 3"/>
          <p:cNvSpPr>
            <a:spLocks noGrp="1"/>
          </p:cNvSpPr>
          <p:nvPr>
            <p:ph type="title"/>
          </p:nvPr>
        </p:nvSpPr>
        <p:spPr>
          <a:xfrm>
            <a:off x="292012" y="98809"/>
            <a:ext cx="8543418" cy="567298"/>
          </a:xfrm>
        </p:spPr>
        <p:txBody>
          <a:bodyPr/>
          <a:lstStyle/>
          <a:p>
            <a:r>
              <a:rPr lang="en-US" dirty="0"/>
              <a:t>People (Host) Risk Determinants</a:t>
            </a:r>
          </a:p>
        </p:txBody>
      </p:sp>
    </p:spTree>
    <p:extLst>
      <p:ext uri="{BB962C8B-B14F-4D97-AF65-F5344CB8AC3E}">
        <p14:creationId xmlns:p14="http://schemas.microsoft.com/office/powerpoint/2010/main" val="2167883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19604701"/>
              </p:ext>
            </p:extLst>
          </p:nvPr>
        </p:nvGraphicFramePr>
        <p:xfrm>
          <a:off x="457200" y="1371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92012" y="81556"/>
            <a:ext cx="8543418" cy="567298"/>
          </a:xfrm>
        </p:spPr>
        <p:txBody>
          <a:bodyPr/>
          <a:lstStyle/>
          <a:p>
            <a:r>
              <a:rPr lang="en-US" dirty="0"/>
              <a:t>Risk Assessment Considerations</a:t>
            </a:r>
          </a:p>
        </p:txBody>
      </p:sp>
    </p:spTree>
    <p:extLst>
      <p:ext uri="{BB962C8B-B14F-4D97-AF65-F5344CB8AC3E}">
        <p14:creationId xmlns:p14="http://schemas.microsoft.com/office/powerpoint/2010/main" val="3455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Biosafety</a:t>
            </a:r>
          </a:p>
        </p:txBody>
      </p:sp>
    </p:spTree>
    <p:extLst>
      <p:ext uri="{BB962C8B-B14F-4D97-AF65-F5344CB8AC3E}">
        <p14:creationId xmlns:p14="http://schemas.microsoft.com/office/powerpoint/2010/main" val="269703075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2022" y="1166267"/>
            <a:ext cx="8493755" cy="4873522"/>
          </a:xfrm>
        </p:spPr>
        <p:txBody>
          <a:bodyPr>
            <a:normAutofit lnSpcReduction="10000"/>
          </a:bodyPr>
          <a:lstStyle/>
          <a:p>
            <a:pPr>
              <a:spcAft>
                <a:spcPts val="600"/>
              </a:spcAft>
            </a:pPr>
            <a:r>
              <a:rPr lang="en-US" sz="2800" dirty="0"/>
              <a:t>Facility</a:t>
            </a:r>
          </a:p>
          <a:p>
            <a:pPr>
              <a:spcAft>
                <a:spcPts val="600"/>
              </a:spcAft>
            </a:pPr>
            <a:r>
              <a:rPr lang="en-US" sz="2800" dirty="0"/>
              <a:t>Workflow</a:t>
            </a:r>
          </a:p>
          <a:p>
            <a:pPr>
              <a:spcAft>
                <a:spcPts val="600"/>
              </a:spcAft>
            </a:pPr>
            <a:r>
              <a:rPr lang="en-US" sz="2800" dirty="0"/>
              <a:t>Equipment</a:t>
            </a:r>
          </a:p>
          <a:p>
            <a:pPr>
              <a:spcAft>
                <a:spcPts val="600"/>
              </a:spcAft>
            </a:pPr>
            <a:r>
              <a:rPr lang="en-US" sz="2800" dirty="0"/>
              <a:t>Availability of PPE and primary barriers</a:t>
            </a:r>
          </a:p>
          <a:p>
            <a:pPr>
              <a:spcAft>
                <a:spcPts val="600"/>
              </a:spcAft>
            </a:pPr>
            <a:r>
              <a:rPr lang="en-US" sz="2800" dirty="0"/>
              <a:t>Waste management</a:t>
            </a:r>
          </a:p>
          <a:p>
            <a:pPr>
              <a:spcAft>
                <a:spcPts val="600"/>
              </a:spcAft>
            </a:pPr>
            <a:r>
              <a:rPr lang="en-US" sz="2800" dirty="0"/>
              <a:t>Procedures / protocols</a:t>
            </a:r>
            <a:br>
              <a:rPr lang="en-US" sz="2800" dirty="0"/>
            </a:br>
            <a:endParaRPr lang="en-US" sz="2800" dirty="0"/>
          </a:p>
          <a:p>
            <a:pPr marL="0" indent="0">
              <a:buNone/>
            </a:pPr>
            <a:r>
              <a:rPr lang="en-US" sz="2800" b="1" i="1" dirty="0">
                <a:solidFill>
                  <a:srgbClr val="C00000"/>
                </a:solidFill>
              </a:rPr>
              <a:t>NOTE: Greatest concern with aerosol-creating procedures</a:t>
            </a:r>
          </a:p>
        </p:txBody>
      </p:sp>
      <p:sp>
        <p:nvSpPr>
          <p:cNvPr id="4" name="Title 3"/>
          <p:cNvSpPr>
            <a:spLocks noGrp="1"/>
          </p:cNvSpPr>
          <p:nvPr>
            <p:ph type="title"/>
          </p:nvPr>
        </p:nvSpPr>
        <p:spPr>
          <a:xfrm>
            <a:off x="351714" y="86265"/>
            <a:ext cx="8445115" cy="567298"/>
          </a:xfrm>
        </p:spPr>
        <p:txBody>
          <a:bodyPr/>
          <a:lstStyle/>
          <a:p>
            <a:r>
              <a:rPr lang="en-US" dirty="0"/>
              <a:t>Lab Environment Risk Determinants </a:t>
            </a:r>
          </a:p>
        </p:txBody>
      </p:sp>
    </p:spTree>
    <p:extLst>
      <p:ext uri="{BB962C8B-B14F-4D97-AF65-F5344CB8AC3E}">
        <p14:creationId xmlns:p14="http://schemas.microsoft.com/office/powerpoint/2010/main" val="3580355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10897" y="733102"/>
            <a:ext cx="8229600" cy="5989320"/>
          </a:xfrm>
        </p:spPr>
        <p:txBody>
          <a:bodyPr>
            <a:noAutofit/>
          </a:bodyPr>
          <a:lstStyle/>
          <a:p>
            <a:r>
              <a:rPr lang="en-US" sz="2800" dirty="0"/>
              <a:t>Define the procedure</a:t>
            </a:r>
          </a:p>
          <a:p>
            <a:endParaRPr lang="en-US" sz="1600" dirty="0"/>
          </a:p>
          <a:p>
            <a:r>
              <a:rPr lang="en-US" sz="2800" dirty="0"/>
              <a:t>Define the risks within the procedure</a:t>
            </a:r>
          </a:p>
          <a:p>
            <a:pPr lvl="1"/>
            <a:r>
              <a:rPr lang="en-US" sz="2400" dirty="0"/>
              <a:t>What can go wrong?  </a:t>
            </a:r>
          </a:p>
          <a:p>
            <a:pPr lvl="1"/>
            <a:r>
              <a:rPr lang="en-US" sz="2400" dirty="0"/>
              <a:t>What are the hazards? </a:t>
            </a:r>
          </a:p>
          <a:p>
            <a:pPr lvl="1"/>
            <a:endParaRPr lang="en-US" sz="1600" dirty="0"/>
          </a:p>
          <a:p>
            <a:r>
              <a:rPr lang="en-US" sz="2800" dirty="0"/>
              <a:t>Characterize the risks</a:t>
            </a:r>
          </a:p>
          <a:p>
            <a:pPr lvl="1"/>
            <a:r>
              <a:rPr lang="en-US" sz="2400" dirty="0"/>
              <a:t>What are the consequences?</a:t>
            </a:r>
          </a:p>
          <a:p>
            <a:pPr lvl="1"/>
            <a:r>
              <a:rPr lang="en-US" sz="2400" dirty="0"/>
              <a:t>How likely is it to happen?</a:t>
            </a:r>
          </a:p>
          <a:p>
            <a:pPr lvl="1"/>
            <a:endParaRPr lang="en-US" sz="1600" dirty="0"/>
          </a:p>
          <a:p>
            <a:r>
              <a:rPr lang="en-US" sz="2800" dirty="0"/>
              <a:t>Implement mitigation strategies</a:t>
            </a:r>
          </a:p>
          <a:p>
            <a:endParaRPr lang="en-US" sz="1600" dirty="0"/>
          </a:p>
          <a:p>
            <a:r>
              <a:rPr lang="en-US" sz="2800" dirty="0"/>
              <a:t>Review</a:t>
            </a:r>
          </a:p>
        </p:txBody>
      </p:sp>
      <p:sp>
        <p:nvSpPr>
          <p:cNvPr id="4" name="Title 3"/>
          <p:cNvSpPr>
            <a:spLocks noGrp="1"/>
          </p:cNvSpPr>
          <p:nvPr>
            <p:ph type="title"/>
          </p:nvPr>
        </p:nvSpPr>
        <p:spPr>
          <a:xfrm>
            <a:off x="292012" y="98809"/>
            <a:ext cx="8543418" cy="567298"/>
          </a:xfrm>
        </p:spPr>
        <p:txBody>
          <a:bodyPr/>
          <a:lstStyle/>
          <a:p>
            <a:r>
              <a:rPr lang="en-US" dirty="0"/>
              <a:t>Risk Assessment Process</a:t>
            </a:r>
          </a:p>
        </p:txBody>
      </p:sp>
    </p:spTree>
    <p:extLst>
      <p:ext uri="{BB962C8B-B14F-4D97-AF65-F5344CB8AC3E}">
        <p14:creationId xmlns:p14="http://schemas.microsoft.com/office/powerpoint/2010/main" val="3882246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57506" y="116062"/>
            <a:ext cx="8543418" cy="567298"/>
          </a:xfrm>
        </p:spPr>
        <p:txBody>
          <a:bodyPr/>
          <a:lstStyle/>
          <a:p>
            <a:pPr>
              <a:defRPr/>
            </a:pPr>
            <a:r>
              <a:rPr lang="en-US" altLang="en-US" dirty="0"/>
              <a:t>Risk Assessment Templates </a:t>
            </a:r>
          </a:p>
        </p:txBody>
      </p:sp>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252605" y="1136706"/>
            <a:ext cx="8730229" cy="4554107"/>
          </a:xfrm>
          <a:prstGeom prst="rect">
            <a:avLst/>
          </a:prstGeom>
        </p:spPr>
      </p:pic>
    </p:spTree>
    <p:extLst>
      <p:ext uri="{BB962C8B-B14F-4D97-AF65-F5344CB8AC3E}">
        <p14:creationId xmlns:p14="http://schemas.microsoft.com/office/powerpoint/2010/main" val="833271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53988" y="793630"/>
            <a:ext cx="8735761" cy="5641676"/>
          </a:xfrm>
          <a:prstGeom prst="rect">
            <a:avLst/>
          </a:prstGeom>
        </p:spPr>
        <p:txBody>
          <a:bodyPr>
            <a:normAutofit/>
          </a:bodyPr>
          <a:lstStyle/>
          <a:p>
            <a:r>
              <a:rPr lang="en-US" altLang="en-US" sz="2800" b="1" dirty="0">
                <a:solidFill>
                  <a:srgbClr val="C00000"/>
                </a:solidFill>
              </a:rPr>
              <a:t>Communicate </a:t>
            </a:r>
            <a:r>
              <a:rPr lang="en-US" altLang="en-US" sz="2800" dirty="0"/>
              <a:t>results of risk assessment to all stakeholders</a:t>
            </a:r>
          </a:p>
          <a:p>
            <a:endParaRPr lang="en-US" altLang="en-US" sz="1600" dirty="0"/>
          </a:p>
          <a:p>
            <a:r>
              <a:rPr lang="en-US" altLang="en-US" sz="2800" dirty="0"/>
              <a:t>Put preventative measures in place</a:t>
            </a:r>
          </a:p>
          <a:p>
            <a:pPr lvl="1"/>
            <a:r>
              <a:rPr lang="en-US" altLang="en-US" sz="2400" dirty="0"/>
              <a:t>Personal Protective Equipment</a:t>
            </a:r>
          </a:p>
          <a:p>
            <a:pPr lvl="1"/>
            <a:r>
              <a:rPr lang="en-US" altLang="en-US" sz="2400" b="1" dirty="0">
                <a:solidFill>
                  <a:srgbClr val="C00000"/>
                </a:solidFill>
              </a:rPr>
              <a:t>Develop safe work practice SOPs     </a:t>
            </a:r>
            <a:r>
              <a:rPr lang="en-US" altLang="en-US" sz="2400" dirty="0">
                <a:solidFill>
                  <a:srgbClr val="C00000"/>
                </a:solidFill>
              </a:rPr>
              <a:t>     </a:t>
            </a:r>
            <a:r>
              <a:rPr lang="en-US" altLang="en-US" sz="2400" b="1" dirty="0">
                <a:solidFill>
                  <a:srgbClr val="C00000"/>
                </a:solidFill>
              </a:rPr>
              <a:t>DOCUMENTATION</a:t>
            </a:r>
          </a:p>
          <a:p>
            <a:pPr lvl="1"/>
            <a:r>
              <a:rPr lang="en-US" altLang="en-US" sz="2400" dirty="0"/>
              <a:t>Identify appropriate engineering controls</a:t>
            </a:r>
          </a:p>
          <a:p>
            <a:pPr lvl="1"/>
            <a:endParaRPr lang="en-US" altLang="en-US" sz="1400" dirty="0"/>
          </a:p>
          <a:p>
            <a:r>
              <a:rPr lang="en-US" altLang="en-US" sz="2800" dirty="0"/>
              <a:t>Develop </a:t>
            </a:r>
            <a:r>
              <a:rPr lang="en-US" altLang="en-US" sz="2800" b="1" dirty="0">
                <a:solidFill>
                  <a:srgbClr val="C00000"/>
                </a:solidFill>
              </a:rPr>
              <a:t>Emergency Response Plans</a:t>
            </a:r>
            <a:r>
              <a:rPr lang="en-US" altLang="en-US" sz="2800" dirty="0"/>
              <a:t> based on the risk assessment</a:t>
            </a:r>
          </a:p>
          <a:p>
            <a:pPr lvl="1"/>
            <a:r>
              <a:rPr lang="en-US" altLang="en-US" sz="2400" dirty="0"/>
              <a:t>Include local emergency responders</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255" y="4615848"/>
            <a:ext cx="2852787" cy="2139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ight Arrow 2"/>
          <p:cNvSpPr>
            <a:spLocks noChangeAspect="1"/>
          </p:cNvSpPr>
          <p:nvPr/>
        </p:nvSpPr>
        <p:spPr>
          <a:xfrm>
            <a:off x="5226826" y="3081440"/>
            <a:ext cx="473425" cy="234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p:cNvSpPr>
            <a:spLocks noGrp="1"/>
          </p:cNvSpPr>
          <p:nvPr>
            <p:ph type="title"/>
          </p:nvPr>
        </p:nvSpPr>
        <p:spPr>
          <a:xfrm>
            <a:off x="274759" y="98809"/>
            <a:ext cx="8543418" cy="567298"/>
          </a:xfrm>
        </p:spPr>
        <p:txBody>
          <a:bodyPr/>
          <a:lstStyle/>
          <a:p>
            <a:r>
              <a:rPr lang="en-US" dirty="0"/>
              <a:t>Risk Assessment: Final Steps</a:t>
            </a:r>
          </a:p>
        </p:txBody>
      </p:sp>
    </p:spTree>
    <p:extLst>
      <p:ext uri="{BB962C8B-B14F-4D97-AF65-F5344CB8AC3E}">
        <p14:creationId xmlns:p14="http://schemas.microsoft.com/office/powerpoint/2010/main" val="2081105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10897" y="1063416"/>
            <a:ext cx="8229600" cy="4785293"/>
          </a:xfrm>
          <a:prstGeom prst="rect">
            <a:avLst/>
          </a:prstGeom>
        </p:spPr>
        <p:txBody>
          <a:bodyPr>
            <a:normAutofit/>
          </a:bodyPr>
          <a:lstStyle/>
          <a:p>
            <a:r>
              <a:rPr lang="en-US" altLang="en-US" sz="2800" dirty="0"/>
              <a:t>Evaluate the effectiveness of the mitigation  controls</a:t>
            </a:r>
          </a:p>
          <a:p>
            <a:endParaRPr lang="en-US" altLang="en-US" sz="2000" dirty="0"/>
          </a:p>
          <a:p>
            <a:r>
              <a:rPr lang="en-US" altLang="en-US" sz="2800" dirty="0"/>
              <a:t>Assess worker competency and understanding</a:t>
            </a:r>
          </a:p>
          <a:p>
            <a:endParaRPr lang="en-US" altLang="en-US" sz="2000" dirty="0"/>
          </a:p>
          <a:p>
            <a:r>
              <a:rPr lang="en-US" sz="2800" dirty="0"/>
              <a:t>Prioritize resources</a:t>
            </a:r>
          </a:p>
          <a:p>
            <a:pPr lvl="1"/>
            <a:r>
              <a:rPr lang="en-US" sz="2400" dirty="0"/>
              <a:t>Identify the most important concerns</a:t>
            </a:r>
          </a:p>
          <a:p>
            <a:pPr lvl="1"/>
            <a:endParaRPr lang="en-US" sz="1800" dirty="0"/>
          </a:p>
          <a:p>
            <a:r>
              <a:rPr lang="en-US" sz="2800" dirty="0"/>
              <a:t>Perform ongoing review</a:t>
            </a:r>
          </a:p>
          <a:p>
            <a:pPr lvl="1"/>
            <a:r>
              <a:rPr lang="en-US" sz="2400" dirty="0"/>
              <a:t>Goal is continuous improvement</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204" y="4314692"/>
            <a:ext cx="3147235" cy="2360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4759" y="98809"/>
            <a:ext cx="8543418" cy="567298"/>
          </a:xfrm>
        </p:spPr>
        <p:txBody>
          <a:bodyPr/>
          <a:lstStyle/>
          <a:p>
            <a:r>
              <a:rPr lang="en-US" dirty="0"/>
              <a:t>Risk Assessment: Final Steps</a:t>
            </a:r>
          </a:p>
        </p:txBody>
      </p:sp>
    </p:spTree>
    <p:extLst>
      <p:ext uri="{BB962C8B-B14F-4D97-AF65-F5344CB8AC3E}">
        <p14:creationId xmlns:p14="http://schemas.microsoft.com/office/powerpoint/2010/main" val="3547003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439" y="0"/>
            <a:ext cx="8543418" cy="567298"/>
          </a:xfrm>
        </p:spPr>
        <p:txBody>
          <a:bodyPr/>
          <a:lstStyle/>
          <a:p>
            <a:r>
              <a:rPr lang="en-US" dirty="0"/>
              <a:t>Biosafety: An Inexact Science</a:t>
            </a:r>
          </a:p>
        </p:txBody>
      </p:sp>
      <p:sp>
        <p:nvSpPr>
          <p:cNvPr id="2" name="Text Placeholder 1"/>
          <p:cNvSpPr>
            <a:spLocks noGrp="1"/>
          </p:cNvSpPr>
          <p:nvPr>
            <p:ph idx="1"/>
          </p:nvPr>
        </p:nvSpPr>
        <p:spPr>
          <a:xfrm>
            <a:off x="524257" y="1196747"/>
            <a:ext cx="8229600" cy="4525963"/>
          </a:xfrm>
        </p:spPr>
        <p:txBody>
          <a:bodyPr>
            <a:normAutofit/>
          </a:bodyPr>
          <a:lstStyle/>
          <a:p>
            <a:pPr marL="0" indent="0">
              <a:buNone/>
            </a:pPr>
            <a:r>
              <a:rPr lang="en-US" sz="2800" dirty="0">
                <a:latin typeface="+mn-lt"/>
              </a:rPr>
              <a:t>Biosafety is an inexact science, and the interacting system of agents and activities and the people performing them are constantly changing.</a:t>
            </a:r>
          </a:p>
          <a:p>
            <a:pPr marL="0" indent="0">
              <a:buNone/>
            </a:pPr>
            <a:endParaRPr lang="en-US" sz="2800" dirty="0">
              <a:latin typeface="+mn-lt"/>
            </a:endParaRPr>
          </a:p>
          <a:p>
            <a:pPr>
              <a:buFont typeface="Arial" panose="020B0604020202020204" pitchFamily="34" charset="0"/>
              <a:buChar char="•"/>
            </a:pPr>
            <a:r>
              <a:rPr lang="en-US" sz="2800" dirty="0">
                <a:solidFill>
                  <a:schemeClr val="tx1">
                    <a:lumMod val="50000"/>
                  </a:schemeClr>
                </a:solidFill>
                <a:latin typeface="+mn-lt"/>
              </a:rPr>
              <a:t>Every </a:t>
            </a:r>
            <a:r>
              <a:rPr lang="en-US" sz="2800" u="sng" dirty="0">
                <a:solidFill>
                  <a:schemeClr val="tx1">
                    <a:lumMod val="50000"/>
                  </a:schemeClr>
                </a:solidFill>
                <a:latin typeface="+mn-lt"/>
              </a:rPr>
              <a:t>etiologic agent</a:t>
            </a:r>
            <a:r>
              <a:rPr lang="en-US" sz="2800" dirty="0">
                <a:solidFill>
                  <a:schemeClr val="tx1">
                    <a:lumMod val="50000"/>
                  </a:schemeClr>
                </a:solidFill>
                <a:latin typeface="+mn-lt"/>
              </a:rPr>
              <a:t> is different</a:t>
            </a:r>
          </a:p>
          <a:p>
            <a:pPr>
              <a:buFont typeface="Arial" panose="020B0604020202020204" pitchFamily="34" charset="0"/>
              <a:buChar char="•"/>
            </a:pPr>
            <a:r>
              <a:rPr lang="en-US" sz="2800" dirty="0">
                <a:solidFill>
                  <a:schemeClr val="tx1">
                    <a:lumMod val="50000"/>
                  </a:schemeClr>
                </a:solidFill>
                <a:latin typeface="+mn-lt"/>
              </a:rPr>
              <a:t>Every </a:t>
            </a:r>
            <a:r>
              <a:rPr lang="en-US" sz="2800" u="sng" dirty="0">
                <a:solidFill>
                  <a:schemeClr val="tx1">
                    <a:lumMod val="50000"/>
                  </a:schemeClr>
                </a:solidFill>
                <a:latin typeface="+mn-lt"/>
              </a:rPr>
              <a:t>laboratory</a:t>
            </a:r>
            <a:r>
              <a:rPr lang="en-US" sz="2800" dirty="0">
                <a:solidFill>
                  <a:schemeClr val="tx1">
                    <a:lumMod val="50000"/>
                  </a:schemeClr>
                </a:solidFill>
                <a:latin typeface="+mn-lt"/>
              </a:rPr>
              <a:t> is different </a:t>
            </a:r>
          </a:p>
          <a:p>
            <a:pPr>
              <a:buFont typeface="Arial" panose="020B0604020202020204" pitchFamily="34" charset="0"/>
              <a:buChar char="•"/>
            </a:pPr>
            <a:r>
              <a:rPr lang="en-US" sz="2800" dirty="0">
                <a:solidFill>
                  <a:schemeClr val="tx1">
                    <a:lumMod val="50000"/>
                  </a:schemeClr>
                </a:solidFill>
                <a:latin typeface="+mn-lt"/>
              </a:rPr>
              <a:t>Every </a:t>
            </a:r>
            <a:r>
              <a:rPr lang="en-US" sz="2800" u="sng" dirty="0">
                <a:solidFill>
                  <a:schemeClr val="tx1">
                    <a:lumMod val="50000"/>
                  </a:schemeClr>
                </a:solidFill>
                <a:latin typeface="+mn-lt"/>
              </a:rPr>
              <a:t>person</a:t>
            </a:r>
            <a:r>
              <a:rPr lang="en-US" sz="2800" dirty="0">
                <a:solidFill>
                  <a:schemeClr val="tx1">
                    <a:lumMod val="50000"/>
                  </a:schemeClr>
                </a:solidFill>
                <a:latin typeface="+mn-lt"/>
              </a:rPr>
              <a:t> is different </a:t>
            </a:r>
          </a:p>
          <a:p>
            <a:endParaRPr lang="en-US" sz="2800" dirty="0">
              <a:latin typeface="+mn-lt"/>
            </a:endParaRPr>
          </a:p>
          <a:p>
            <a:pPr marL="0" indent="0">
              <a:buNone/>
            </a:pPr>
            <a:r>
              <a:rPr lang="en-US" sz="1400" dirty="0">
                <a:latin typeface="+mn-lt"/>
              </a:rPr>
              <a:t>From: Biological Safety: Principles and Practices, 4th Ed. Fleming DO, Hunt DL, eds., p. 81. Washington, DC. American Society for Microbiology, 2006</a:t>
            </a:r>
          </a:p>
          <a:p>
            <a:endParaRPr lang="en-US" sz="2800" dirty="0">
              <a:latin typeface="+mn-lt"/>
            </a:endParaRPr>
          </a:p>
        </p:txBody>
      </p:sp>
    </p:spTree>
    <p:extLst>
      <p:ext uri="{BB962C8B-B14F-4D97-AF65-F5344CB8AC3E}">
        <p14:creationId xmlns:p14="http://schemas.microsoft.com/office/powerpoint/2010/main" val="1776832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 y="-19665"/>
            <a:ext cx="8686800" cy="627045"/>
          </a:xfrm>
        </p:spPr>
        <p:txBody>
          <a:bodyPr>
            <a:normAutofit fontScale="90000"/>
          </a:bodyPr>
          <a:lstStyle/>
          <a:p>
            <a:pPr algn="ctr" eaLnBrk="1" hangingPunct="1">
              <a:defRPr/>
            </a:pPr>
            <a:br>
              <a:rPr lang="en-US" altLang="en-US" sz="4000" dirty="0">
                <a:solidFill>
                  <a:srgbClr val="C00000"/>
                </a:solidFill>
              </a:rPr>
            </a:br>
            <a:r>
              <a:rPr lang="en-US" altLang="en-US" sz="4000" dirty="0">
                <a:solidFill>
                  <a:srgbClr val="C00000"/>
                </a:solidFill>
              </a:rPr>
              <a:t>Balancing risk and work performance</a:t>
            </a:r>
          </a:p>
        </p:txBody>
      </p:sp>
      <p:pic>
        <p:nvPicPr>
          <p:cNvPr id="8195" name="Picture 16" descr="balanc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7360" y="1371599"/>
            <a:ext cx="5654040" cy="5140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an 1"/>
          <p:cNvSpPr/>
          <p:nvPr/>
        </p:nvSpPr>
        <p:spPr>
          <a:xfrm>
            <a:off x="5638800" y="3994955"/>
            <a:ext cx="1524000" cy="1412209"/>
          </a:xfrm>
          <a:prstGeom prst="can">
            <a:avLst/>
          </a:prstGeom>
          <a:solidFill>
            <a:srgbClr val="00A0AF"/>
          </a:solidFill>
          <a:ln>
            <a:solidFill>
              <a:srgbClr val="00A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Work Performance</a:t>
            </a:r>
          </a:p>
        </p:txBody>
      </p:sp>
      <p:sp>
        <p:nvSpPr>
          <p:cNvPr id="11" name="Can 10"/>
          <p:cNvSpPr/>
          <p:nvPr/>
        </p:nvSpPr>
        <p:spPr>
          <a:xfrm>
            <a:off x="1905000" y="3235513"/>
            <a:ext cx="1524000" cy="1412209"/>
          </a:xfrm>
          <a:prstGeom prst="can">
            <a:avLst/>
          </a:prstGeom>
          <a:solidFill>
            <a:srgbClr val="00A0AF"/>
          </a:solidFill>
          <a:ln>
            <a:solidFill>
              <a:srgbClr val="00A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Mitigation</a:t>
            </a:r>
          </a:p>
          <a:p>
            <a:pPr algn="ctr"/>
            <a:r>
              <a:rPr lang="en-US" dirty="0">
                <a:solidFill>
                  <a:prstClr val="white"/>
                </a:solidFill>
              </a:rPr>
              <a:t>Strategies</a:t>
            </a:r>
          </a:p>
        </p:txBody>
      </p:sp>
      <p:sp>
        <p:nvSpPr>
          <p:cNvPr id="6" name="Title 1"/>
          <p:cNvSpPr txBox="1">
            <a:spLocks/>
          </p:cNvSpPr>
          <p:nvPr/>
        </p:nvSpPr>
        <p:spPr>
          <a:xfrm>
            <a:off x="154873" y="-42098"/>
            <a:ext cx="8363033" cy="567298"/>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dirty="0">
                <a:cs typeface="Calibri"/>
              </a:rPr>
              <a:t>Risk Assessment Goal</a:t>
            </a:r>
          </a:p>
        </p:txBody>
      </p:sp>
    </p:spTree>
    <p:extLst>
      <p:ext uri="{BB962C8B-B14F-4D97-AF65-F5344CB8AC3E}">
        <p14:creationId xmlns:p14="http://schemas.microsoft.com/office/powerpoint/2010/main" val="306010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31312" y="4460112"/>
            <a:ext cx="1261554" cy="145466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571" y="1461349"/>
            <a:ext cx="1621485" cy="2107930"/>
          </a:xfrm>
          <a:prstGeom prst="rect">
            <a:avLst/>
          </a:prstGeom>
        </p:spPr>
      </p:pic>
      <p:sp>
        <p:nvSpPr>
          <p:cNvPr id="5" name="Title 4"/>
          <p:cNvSpPr>
            <a:spLocks noGrp="1"/>
          </p:cNvSpPr>
          <p:nvPr>
            <p:ph type="title"/>
          </p:nvPr>
        </p:nvSpPr>
        <p:spPr>
          <a:xfrm>
            <a:off x="153988" y="-38290"/>
            <a:ext cx="8543418" cy="567298"/>
          </a:xfrm>
        </p:spPr>
        <p:txBody>
          <a:bodyPr>
            <a:noAutofit/>
          </a:bodyPr>
          <a:lstStyle/>
          <a:p>
            <a:r>
              <a:rPr lang="en-US" b="1" dirty="0">
                <a:effectLst/>
                <a:ea typeface="Tahoma" panose="020B0604030504040204" pitchFamily="34" charset="0"/>
                <a:cs typeface="Tahoma" panose="020B0604030504040204" pitchFamily="34" charset="0"/>
              </a:rPr>
              <a:t>Emerging Diseases and Events of Concern</a:t>
            </a:r>
            <a:endParaRPr lang="en-US" b="1" i="1" dirty="0">
              <a:effectLst/>
              <a:ea typeface="Tahoma" panose="020B0604030504040204" pitchFamily="34" charset="0"/>
              <a:cs typeface="Tahoma" panose="020B0604030504040204" pitchFamily="34" charset="0"/>
            </a:endParaRPr>
          </a:p>
        </p:txBody>
      </p:sp>
      <p:sp>
        <p:nvSpPr>
          <p:cNvPr id="6" name="Content Placeholder 5"/>
          <p:cNvSpPr>
            <a:spLocks noGrp="1"/>
          </p:cNvSpPr>
          <p:nvPr>
            <p:ph idx="1"/>
          </p:nvPr>
        </p:nvSpPr>
        <p:spPr>
          <a:xfrm>
            <a:off x="310897" y="762001"/>
            <a:ext cx="8229600" cy="5515250"/>
          </a:xfrm>
        </p:spPr>
        <p:txBody>
          <a:bodyPr>
            <a:normAutofit/>
          </a:bodyPr>
          <a:lstStyle/>
          <a:p>
            <a:pPr marL="0" indent="0">
              <a:buNone/>
            </a:pPr>
            <a:r>
              <a:rPr lang="en-US" sz="2800" dirty="0"/>
              <a:t>Events with lab impact</a:t>
            </a:r>
          </a:p>
          <a:p>
            <a:pPr marL="0" indent="0">
              <a:buNone/>
            </a:pPr>
            <a:endParaRPr lang="en-US" sz="1800" dirty="0"/>
          </a:p>
          <a:p>
            <a:r>
              <a:rPr lang="en-US" sz="2400" dirty="0"/>
              <a:t>West Nile Virus</a:t>
            </a:r>
          </a:p>
          <a:p>
            <a:r>
              <a:rPr lang="en-US" sz="2400" dirty="0"/>
              <a:t>Anthrax attack</a:t>
            </a:r>
          </a:p>
          <a:p>
            <a:r>
              <a:rPr lang="en-US" sz="2400" dirty="0"/>
              <a:t>SARS / MERS-</a:t>
            </a:r>
            <a:r>
              <a:rPr lang="en-US" sz="2400" dirty="0" err="1"/>
              <a:t>CoV</a:t>
            </a:r>
            <a:endParaRPr lang="en-US" sz="2400" dirty="0"/>
          </a:p>
          <a:p>
            <a:r>
              <a:rPr lang="en-US" sz="2400" dirty="0" err="1"/>
              <a:t>Monkeypox</a:t>
            </a:r>
            <a:endParaRPr lang="en-US" sz="2400" dirty="0"/>
          </a:p>
          <a:p>
            <a:r>
              <a:rPr lang="en-US" sz="2400" dirty="0"/>
              <a:t>Influenza A</a:t>
            </a:r>
          </a:p>
          <a:p>
            <a:pPr lvl="1"/>
            <a:r>
              <a:rPr lang="en-US" sz="2000" dirty="0"/>
              <a:t>H1N1pdm09</a:t>
            </a:r>
          </a:p>
          <a:p>
            <a:pPr lvl="1"/>
            <a:r>
              <a:rPr lang="en-US" sz="2000" dirty="0"/>
              <a:t>H5N1, H7N9</a:t>
            </a:r>
          </a:p>
          <a:p>
            <a:pPr lvl="1"/>
            <a:r>
              <a:rPr lang="en-US" sz="2000" dirty="0"/>
              <a:t>H3N2v, H5Nx</a:t>
            </a:r>
          </a:p>
          <a:p>
            <a:r>
              <a:rPr lang="en-US" sz="2400" dirty="0"/>
              <a:t>Ebola</a:t>
            </a:r>
          </a:p>
          <a:p>
            <a:r>
              <a:rPr lang="en-US" sz="2400" dirty="0"/>
              <a:t>Zika virus</a:t>
            </a:r>
          </a:p>
          <a:p>
            <a:r>
              <a:rPr lang="en-US" sz="2400" dirty="0"/>
              <a:t>Unknown pathogen of concern</a:t>
            </a:r>
          </a:p>
          <a:p>
            <a:endParaRPr lang="en-US" sz="2400" dirty="0"/>
          </a:p>
        </p:txBody>
      </p:sp>
      <p:pic>
        <p:nvPicPr>
          <p:cNvPr id="2050" name="Picture 2"/>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766" y="2080603"/>
            <a:ext cx="1475073" cy="9833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5817" y="2885460"/>
            <a:ext cx="2172902" cy="16296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5" name="Picture 7"/>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3288" y="4515134"/>
            <a:ext cx="1784248" cy="11988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Content Placeholder 5"/>
          <p:cNvSpPr txBox="1">
            <a:spLocks/>
          </p:cNvSpPr>
          <p:nvPr/>
        </p:nvSpPr>
        <p:spPr>
          <a:xfrm>
            <a:off x="288307" y="525200"/>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0070C0"/>
              </a:buClr>
              <a:buSzTx/>
              <a:buFont typeface="Arial"/>
              <a:buChar char="•"/>
              <a:tabLst/>
              <a:defRPr lang="en-US" sz="32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rgbClr val="333399"/>
              </a:buClr>
              <a:buSzTx/>
              <a:buFont typeface="Courier New" panose="02070309020205020404" pitchFamily="49" charset="0"/>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rgbClr val="174C7D"/>
              </a:buClr>
              <a:buSzTx/>
              <a:buFont typeface="Arial"/>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6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latin typeface="Calibri"/>
              <a:cs typeface="Calibri"/>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950500" y="3217342"/>
            <a:ext cx="1443498" cy="1443498"/>
          </a:xfrm>
          <a:prstGeom prst="rect">
            <a:avLst/>
          </a:prstGeom>
        </p:spPr>
      </p:pic>
      <p:sp>
        <p:nvSpPr>
          <p:cNvPr id="9" name="TextBox 8"/>
          <p:cNvSpPr txBox="1"/>
          <p:nvPr/>
        </p:nvSpPr>
        <p:spPr>
          <a:xfrm>
            <a:off x="5912268" y="6154994"/>
            <a:ext cx="3049835" cy="246221"/>
          </a:xfrm>
          <a:prstGeom prst="rect">
            <a:avLst/>
          </a:prstGeom>
          <a:noFill/>
        </p:spPr>
        <p:txBody>
          <a:bodyPr wrap="square" rtlCol="0">
            <a:spAutoFit/>
          </a:bodyPr>
          <a:lstStyle/>
          <a:p>
            <a:r>
              <a:rPr lang="en-US" sz="1000" dirty="0"/>
              <a:t>Images: CDC, NIAID and Institute Pasteur</a:t>
            </a:r>
          </a:p>
        </p:txBody>
      </p:sp>
    </p:spTree>
    <p:extLst>
      <p:ext uri="{BB962C8B-B14F-4D97-AF65-F5344CB8AC3E}">
        <p14:creationId xmlns:p14="http://schemas.microsoft.com/office/powerpoint/2010/main" val="187084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19932"/>
            <a:ext cx="8543418" cy="567298"/>
          </a:xfrm>
        </p:spPr>
        <p:txBody>
          <a:bodyPr>
            <a:noAutofit/>
          </a:bodyPr>
          <a:lstStyle/>
          <a:p>
            <a:r>
              <a:rPr lang="en-US" sz="2000" dirty="0"/>
              <a:t>…and Don’t Forget about Other  More Common Lab Infections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90" y="1543050"/>
            <a:ext cx="8398123" cy="44847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493300" y="6027821"/>
            <a:ext cx="8218905" cy="353943"/>
          </a:xfrm>
          <a:prstGeom prst="rect">
            <a:avLst/>
          </a:prstGeom>
          <a:noFill/>
        </p:spPr>
        <p:txBody>
          <a:bodyPr wrap="square" rtlCol="0">
            <a:spAutoFit/>
          </a:bodyPr>
          <a:lstStyle/>
          <a:p>
            <a:pPr lvl="0" defTabSz="457200" fontAlgn="base">
              <a:spcBef>
                <a:spcPct val="0"/>
              </a:spcBef>
              <a:spcAft>
                <a:spcPct val="0"/>
              </a:spcAft>
            </a:pPr>
            <a:r>
              <a:rPr lang="en-US" sz="1700" dirty="0">
                <a:solidFill>
                  <a:prstClr val="black"/>
                </a:solidFill>
                <a:ea typeface="Tahoma" panose="020B0604030504040204" pitchFamily="34" charset="0"/>
                <a:cs typeface="Tahoma" panose="020B0604030504040204" pitchFamily="34" charset="0"/>
              </a:rPr>
              <a:t>Harding and Byers (2006) Biological Safety </a:t>
            </a:r>
            <a:r>
              <a:rPr lang="en-US" sz="1700" i="1" dirty="0">
                <a:solidFill>
                  <a:prstClr val="black"/>
                </a:solidFill>
                <a:ea typeface="Tahoma" panose="020B0604030504040204" pitchFamily="34" charset="0"/>
                <a:cs typeface="Tahoma" panose="020B0604030504040204" pitchFamily="34" charset="0"/>
              </a:rPr>
              <a:t>Principles and Practices  </a:t>
            </a:r>
            <a:r>
              <a:rPr lang="en-US" sz="1700" dirty="0">
                <a:solidFill>
                  <a:prstClr val="black"/>
                </a:solidFill>
                <a:ea typeface="Tahoma" panose="020B0604030504040204" pitchFamily="34" charset="0"/>
                <a:cs typeface="Tahoma" panose="020B0604030504040204" pitchFamily="34" charset="0"/>
              </a:rPr>
              <a:t>4</a:t>
            </a:r>
            <a:r>
              <a:rPr lang="en-US" sz="1700" baseline="30000" dirty="0">
                <a:solidFill>
                  <a:prstClr val="black"/>
                </a:solidFill>
                <a:ea typeface="Tahoma" panose="020B0604030504040204" pitchFamily="34" charset="0"/>
                <a:cs typeface="Tahoma" panose="020B0604030504040204" pitchFamily="34" charset="0"/>
              </a:rPr>
              <a:t>th</a:t>
            </a:r>
            <a:r>
              <a:rPr lang="en-US" sz="1700" dirty="0">
                <a:solidFill>
                  <a:prstClr val="black"/>
                </a:solidFill>
                <a:ea typeface="Tahoma" panose="020B0604030504040204" pitchFamily="34" charset="0"/>
                <a:cs typeface="Tahoma" panose="020B0604030504040204" pitchFamily="34" charset="0"/>
              </a:rPr>
              <a:t> Edition, ASM</a:t>
            </a:r>
          </a:p>
        </p:txBody>
      </p:sp>
    </p:spTree>
    <p:extLst>
      <p:ext uri="{BB962C8B-B14F-4D97-AF65-F5344CB8AC3E}">
        <p14:creationId xmlns:p14="http://schemas.microsoft.com/office/powerpoint/2010/main" val="143031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677" y="0"/>
            <a:ext cx="8543418" cy="567298"/>
          </a:xfrm>
        </p:spPr>
        <p:txBody>
          <a:bodyPr/>
          <a:lstStyle/>
          <a:p>
            <a:r>
              <a:rPr lang="en-US" altLang="en-US"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3589345"/>
              </p:ext>
            </p:extLst>
          </p:nvPr>
        </p:nvGraphicFramePr>
        <p:xfrm>
          <a:off x="466495" y="898226"/>
          <a:ext cx="8229600" cy="5031767"/>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685764">
                <a:tc>
                  <a:txBody>
                    <a:bodyPr/>
                    <a:lstStyle/>
                    <a:p>
                      <a:pPr algn="ctr"/>
                      <a:r>
                        <a:rPr lang="en-US" sz="3200" b="0" i="0" dirty="0">
                          <a:solidFill>
                            <a:schemeClr val="bg2"/>
                          </a:solidFill>
                          <a:effectLst/>
                          <a:latin typeface="+mj-lt"/>
                        </a:rPr>
                        <a:t>How do laboratorians get infected?</a:t>
                      </a:r>
                    </a:p>
                  </a:txBody>
                  <a:tcPr marL="97777" marR="97777">
                    <a:solidFill>
                      <a:srgbClr val="00A0AF"/>
                    </a:solidFill>
                  </a:tcPr>
                </a:tc>
                <a:extLst>
                  <a:ext uri="{0D108BD9-81ED-4DB2-BD59-A6C34878D82A}">
                    <a16:rowId xmlns:a16="http://schemas.microsoft.com/office/drawing/2014/main" val="10000"/>
                  </a:ext>
                </a:extLst>
              </a:tr>
              <a:tr h="620452">
                <a:tc>
                  <a:txBody>
                    <a:bodyPr/>
                    <a:lstStyle/>
                    <a:p>
                      <a:pPr algn="ctr"/>
                      <a:r>
                        <a:rPr lang="en-US" sz="2800" dirty="0">
                          <a:solidFill>
                            <a:schemeClr val="tx1"/>
                          </a:solidFill>
                        </a:rPr>
                        <a:t>Needle stick / sharps</a:t>
                      </a:r>
                    </a:p>
                  </a:txBody>
                  <a:tcPr marL="97777" marR="97777"/>
                </a:tc>
                <a:extLst>
                  <a:ext uri="{0D108BD9-81ED-4DB2-BD59-A6C34878D82A}">
                    <a16:rowId xmlns:a16="http://schemas.microsoft.com/office/drawing/2014/main" val="10001"/>
                  </a:ext>
                </a:extLst>
              </a:tr>
              <a:tr h="623291">
                <a:tc>
                  <a:txBody>
                    <a:bodyPr/>
                    <a:lstStyle/>
                    <a:p>
                      <a:pPr algn="ctr"/>
                      <a:r>
                        <a:rPr lang="en-US" sz="2800" dirty="0">
                          <a:solidFill>
                            <a:schemeClr val="tx1"/>
                          </a:solidFill>
                        </a:rPr>
                        <a:t>Inhalation of aerosols</a:t>
                      </a:r>
                    </a:p>
                  </a:txBody>
                  <a:tcPr marL="97777" marR="97777"/>
                </a:tc>
                <a:extLst>
                  <a:ext uri="{0D108BD9-81ED-4DB2-BD59-A6C34878D82A}">
                    <a16:rowId xmlns:a16="http://schemas.microsoft.com/office/drawing/2014/main" val="10002"/>
                  </a:ext>
                </a:extLst>
              </a:tr>
              <a:tr h="620452">
                <a:tc>
                  <a:txBody>
                    <a:bodyPr/>
                    <a:lstStyle/>
                    <a:p>
                      <a:pPr algn="ctr"/>
                      <a:r>
                        <a:rPr lang="en-US" sz="2800" dirty="0">
                          <a:solidFill>
                            <a:schemeClr val="tx1"/>
                          </a:solidFill>
                        </a:rPr>
                        <a:t>Ingestion</a:t>
                      </a:r>
                    </a:p>
                  </a:txBody>
                  <a:tcPr marL="97777" marR="97777"/>
                </a:tc>
                <a:extLst>
                  <a:ext uri="{0D108BD9-81ED-4DB2-BD59-A6C34878D82A}">
                    <a16:rowId xmlns:a16="http://schemas.microsoft.com/office/drawing/2014/main" val="10003"/>
                  </a:ext>
                </a:extLst>
              </a:tr>
              <a:tr h="620452">
                <a:tc>
                  <a:txBody>
                    <a:bodyPr/>
                    <a:lstStyle/>
                    <a:p>
                      <a:pPr algn="ctr"/>
                      <a:r>
                        <a:rPr lang="en-US" sz="2800" dirty="0">
                          <a:solidFill>
                            <a:schemeClr val="tx1"/>
                          </a:solidFill>
                        </a:rPr>
                        <a:t>Ocular / mucosal splash or contact</a:t>
                      </a:r>
                    </a:p>
                  </a:txBody>
                  <a:tcPr marL="97777" marR="97777"/>
                </a:tc>
                <a:extLst>
                  <a:ext uri="{0D108BD9-81ED-4DB2-BD59-A6C34878D82A}">
                    <a16:rowId xmlns:a16="http://schemas.microsoft.com/office/drawing/2014/main" val="10004"/>
                  </a:ext>
                </a:extLst>
              </a:tr>
              <a:tr h="620452">
                <a:tc>
                  <a:txBody>
                    <a:bodyPr/>
                    <a:lstStyle/>
                    <a:p>
                      <a:pPr algn="ctr"/>
                      <a:r>
                        <a:rPr lang="en-US" sz="2800" dirty="0">
                          <a:solidFill>
                            <a:schemeClr val="tx1"/>
                          </a:solidFill>
                        </a:rPr>
                        <a:t>Lab animal / vector exposure</a:t>
                      </a:r>
                    </a:p>
                  </a:txBody>
                  <a:tcPr marL="97777" marR="97777"/>
                </a:tc>
                <a:extLst>
                  <a:ext uri="{0D108BD9-81ED-4DB2-BD59-A6C34878D82A}">
                    <a16:rowId xmlns:a16="http://schemas.microsoft.com/office/drawing/2014/main" val="10005"/>
                  </a:ext>
                </a:extLst>
              </a:tr>
              <a:tr h="620452">
                <a:tc>
                  <a:txBody>
                    <a:bodyPr/>
                    <a:lstStyle/>
                    <a:p>
                      <a:pPr algn="ctr"/>
                      <a:r>
                        <a:rPr lang="en-US" sz="2800" dirty="0">
                          <a:solidFill>
                            <a:schemeClr val="tx1"/>
                          </a:solidFill>
                        </a:rPr>
                        <a:t>Persons affected in adjacent workspace</a:t>
                      </a:r>
                    </a:p>
                  </a:txBody>
                  <a:tcPr marL="97777" marR="97777"/>
                </a:tc>
                <a:extLst>
                  <a:ext uri="{0D108BD9-81ED-4DB2-BD59-A6C34878D82A}">
                    <a16:rowId xmlns:a16="http://schemas.microsoft.com/office/drawing/2014/main" val="10006"/>
                  </a:ext>
                </a:extLst>
              </a:tr>
              <a:tr h="620452">
                <a:tc>
                  <a:txBody>
                    <a:bodyPr/>
                    <a:lstStyle/>
                    <a:p>
                      <a:pPr algn="ctr"/>
                      <a:r>
                        <a:rPr lang="en-US" sz="2800" dirty="0">
                          <a:solidFill>
                            <a:schemeClr val="tx1"/>
                          </a:solidFill>
                        </a:rPr>
                        <a:t>Unknown</a:t>
                      </a:r>
                      <a:r>
                        <a:rPr lang="en-US" sz="2800" baseline="0" dirty="0">
                          <a:solidFill>
                            <a:schemeClr val="tx1"/>
                          </a:solidFill>
                        </a:rPr>
                        <a:t> route</a:t>
                      </a:r>
                      <a:endParaRPr lang="en-US" sz="2800" dirty="0">
                        <a:solidFill>
                          <a:schemeClr val="tx1"/>
                        </a:solidFill>
                      </a:endParaRPr>
                    </a:p>
                  </a:txBody>
                  <a:tcPr marL="97777" marR="97777"/>
                </a:tc>
                <a:extLst>
                  <a:ext uri="{0D108BD9-81ED-4DB2-BD59-A6C34878D82A}">
                    <a16:rowId xmlns:a16="http://schemas.microsoft.com/office/drawing/2014/main" val="10007"/>
                  </a:ext>
                </a:extLst>
              </a:tr>
            </a:tbl>
          </a:graphicData>
        </a:graphic>
      </p:graphicFrame>
      <p:sp>
        <p:nvSpPr>
          <p:cNvPr id="27671" name="TextBox 5"/>
          <p:cNvSpPr txBox="1">
            <a:spLocks noChangeArrowheads="1"/>
          </p:cNvSpPr>
          <p:nvPr/>
        </p:nvSpPr>
        <p:spPr bwMode="auto">
          <a:xfrm>
            <a:off x="1007291" y="5929993"/>
            <a:ext cx="7315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000" b="1" dirty="0">
                <a:solidFill>
                  <a:srgbClr val="3F3F3F"/>
                </a:solidFill>
                <a:latin typeface="Calibri"/>
                <a:cs typeface="Calibri"/>
              </a:rPr>
              <a:t>D. L. Sewell.</a:t>
            </a:r>
            <a:r>
              <a:rPr lang="en-US" altLang="en-US" sz="2000" dirty="0">
                <a:solidFill>
                  <a:srgbClr val="3F3F3F"/>
                </a:solidFill>
                <a:latin typeface="Calibri"/>
                <a:cs typeface="Calibri"/>
              </a:rPr>
              <a:t> 1995. Clinical Microbiology Reviews.  8: 389-405.</a:t>
            </a:r>
          </a:p>
        </p:txBody>
      </p:sp>
      <p:sp>
        <p:nvSpPr>
          <p:cNvPr id="2" name="TextBox 1">
            <a:extLst>
              <a:ext uri="{FF2B5EF4-FFF2-40B4-BE49-F238E27FC236}">
                <a16:creationId xmlns:a16="http://schemas.microsoft.com/office/drawing/2014/main" id="{845D7B39-2392-4AFF-A7FF-FDF4E6F72FD8}"/>
              </a:ext>
            </a:extLst>
          </p:cNvPr>
          <p:cNvSpPr txBox="1"/>
          <p:nvPr/>
        </p:nvSpPr>
        <p:spPr>
          <a:xfrm>
            <a:off x="395785" y="6428095"/>
            <a:ext cx="6530634" cy="369332"/>
          </a:xfrm>
          <a:prstGeom prst="rect">
            <a:avLst/>
          </a:prstGeom>
          <a:noFill/>
        </p:spPr>
        <p:txBody>
          <a:bodyPr wrap="none" rtlCol="0">
            <a:spAutoFit/>
          </a:bodyPr>
          <a:lstStyle/>
          <a:p>
            <a:r>
              <a:rPr lang="en-US" b="1" dirty="0"/>
              <a:t>Note: </a:t>
            </a:r>
            <a:r>
              <a:rPr lang="en-US" dirty="0"/>
              <a:t>These routes of infection may not all apply to influenza </a:t>
            </a:r>
            <a:r>
              <a:rPr lang="en-US" i="1" dirty="0"/>
              <a:t>per se</a:t>
            </a:r>
          </a:p>
        </p:txBody>
      </p:sp>
    </p:spTree>
    <p:extLst>
      <p:ext uri="{BB962C8B-B14F-4D97-AF65-F5344CB8AC3E}">
        <p14:creationId xmlns:p14="http://schemas.microsoft.com/office/powerpoint/2010/main" val="14597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173" y="18276"/>
            <a:ext cx="8543418" cy="567298"/>
          </a:xfrm>
        </p:spPr>
        <p:txBody>
          <a:bodyPr>
            <a:normAutofit/>
          </a:bodyPr>
          <a:lstStyle/>
          <a:p>
            <a:pPr>
              <a:defRPr/>
            </a:pPr>
            <a:r>
              <a:rPr lang="en-US" dirty="0">
                <a:effectLst/>
              </a:rPr>
              <a:t>Need for a </a:t>
            </a:r>
            <a:r>
              <a:rPr lang="en-US" b="1" i="1" dirty="0">
                <a:effectLst/>
              </a:rPr>
              <a:t>Culture of Biosafety </a:t>
            </a:r>
            <a:r>
              <a:rPr lang="en-US" dirty="0">
                <a:effectLst/>
              </a:rPr>
              <a:t>in the Laboratory </a:t>
            </a:r>
          </a:p>
        </p:txBody>
      </p:sp>
      <p:sp>
        <p:nvSpPr>
          <p:cNvPr id="2" name="Subtitle 1"/>
          <p:cNvSpPr>
            <a:spLocks noGrp="1"/>
          </p:cNvSpPr>
          <p:nvPr>
            <p:ph idx="1"/>
          </p:nvPr>
        </p:nvSpPr>
        <p:spPr>
          <a:xfrm>
            <a:off x="196173" y="793630"/>
            <a:ext cx="8683252" cy="5762445"/>
          </a:xfrm>
        </p:spPr>
        <p:txBody>
          <a:bodyPr>
            <a:noAutofit/>
          </a:bodyPr>
          <a:lstStyle/>
          <a:p>
            <a:pPr marL="457200" indent="-457200">
              <a:buFont typeface="Arial" panose="020B0604020202020204" pitchFamily="34" charset="0"/>
              <a:buChar char="•"/>
              <a:defRPr/>
            </a:pPr>
            <a:r>
              <a:rPr lang="en-US" sz="2800" dirty="0"/>
              <a:t>Reduces exposures and injuries</a:t>
            </a:r>
          </a:p>
          <a:p>
            <a:pPr marL="457200" indent="-457200">
              <a:buFont typeface="Arial" panose="020B0604020202020204" pitchFamily="34" charset="0"/>
              <a:buChar char="•"/>
              <a:defRPr/>
            </a:pPr>
            <a:endParaRPr lang="en-US" sz="2000" dirty="0"/>
          </a:p>
          <a:p>
            <a:pPr marL="457200" indent="-457200">
              <a:buFont typeface="Arial" panose="020B0604020202020204" pitchFamily="34" charset="0"/>
              <a:buChar char="•"/>
              <a:defRPr/>
            </a:pPr>
            <a:r>
              <a:rPr lang="en-US" sz="2800" dirty="0"/>
              <a:t>Establishes team concept - all lab personnel share responsibility for maintaining a safe workplace</a:t>
            </a:r>
          </a:p>
          <a:p>
            <a:pPr marL="457200" indent="-457200">
              <a:buFont typeface="Arial" panose="020B0604020202020204" pitchFamily="34" charset="0"/>
              <a:buChar char="•"/>
              <a:defRPr/>
            </a:pPr>
            <a:endParaRPr lang="en-US" sz="2000" dirty="0"/>
          </a:p>
          <a:p>
            <a:pPr marL="457200" indent="-457200">
              <a:buFont typeface="Arial" panose="020B0604020202020204" pitchFamily="34" charset="0"/>
              <a:buChar char="•"/>
              <a:defRPr/>
            </a:pPr>
            <a:r>
              <a:rPr lang="en-US" sz="2800" dirty="0"/>
              <a:t>Ensures management’s commitment to safety</a:t>
            </a:r>
          </a:p>
          <a:p>
            <a:pPr marL="457200" indent="-457200">
              <a:buFont typeface="Arial" panose="020B0604020202020204" pitchFamily="34" charset="0"/>
              <a:buChar char="•"/>
              <a:defRPr/>
            </a:pPr>
            <a:endParaRPr lang="en-US" sz="2000" dirty="0"/>
          </a:p>
          <a:p>
            <a:pPr marL="457200" indent="-457200">
              <a:buFont typeface="Arial" panose="020B0604020202020204" pitchFamily="34" charset="0"/>
              <a:buChar char="•"/>
              <a:defRPr/>
            </a:pPr>
            <a:r>
              <a:rPr lang="en-US" sz="2800" dirty="0"/>
              <a:t>Ensures that staff are comfortable reporting incidents or near misses and when they occur </a:t>
            </a:r>
            <a:r>
              <a:rPr lang="en-US" sz="2800" i="1" dirty="0"/>
              <a:t>recognize that they are opportunities for improvement</a:t>
            </a:r>
          </a:p>
          <a:p>
            <a:pPr marL="457200" indent="-457200">
              <a:buFont typeface="Arial" panose="020B0604020202020204" pitchFamily="34" charset="0"/>
              <a:buChar char="•"/>
              <a:defRPr/>
            </a:pPr>
            <a:endParaRPr lang="en-US" sz="2000" dirty="0"/>
          </a:p>
          <a:p>
            <a:pPr marL="457200" indent="-457200">
              <a:buFont typeface="Arial" panose="020B0604020202020204" pitchFamily="34" charset="0"/>
              <a:buChar char="•"/>
              <a:defRPr/>
            </a:pPr>
            <a:r>
              <a:rPr lang="en-US" sz="2800" dirty="0"/>
              <a:t>Improves compliance with safety practices and regulations</a:t>
            </a:r>
          </a:p>
        </p:txBody>
      </p:sp>
    </p:spTree>
    <p:extLst>
      <p:ext uri="{BB962C8B-B14F-4D97-AF65-F5344CB8AC3E}">
        <p14:creationId xmlns:p14="http://schemas.microsoft.com/office/powerpoint/2010/main" val="3051074470"/>
      </p:ext>
    </p:extLst>
  </p:cSld>
  <p:clrMapOvr>
    <a:masterClrMapping/>
  </p:clrMapOvr>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823E7-D75B-4C94-8686-B3EA316C0F1B}"/>
</file>

<file path=customXml/itemProps2.xml><?xml version="1.0" encoding="utf-8"?>
<ds:datastoreItem xmlns:ds="http://schemas.openxmlformats.org/officeDocument/2006/customXml" ds:itemID="{FAF0FEDA-91B1-4821-94A2-9EC4AC624A71}"/>
</file>

<file path=customXml/itemProps3.xml><?xml version="1.0" encoding="utf-8"?>
<ds:datastoreItem xmlns:ds="http://schemas.openxmlformats.org/officeDocument/2006/customXml" ds:itemID="{ECAE64E6-A81E-49E9-B885-02EC1D0AD484}"/>
</file>

<file path=customXml/itemProps4.xml><?xml version="1.0" encoding="utf-8"?>
<ds:datastoreItem xmlns:ds="http://schemas.openxmlformats.org/officeDocument/2006/customXml" ds:itemID="{8C47BEDE-8B87-4917-BB69-B06ACEB0DD52}"/>
</file>

<file path=docProps/app.xml><?xml version="1.0" encoding="utf-8"?>
<Properties xmlns="http://schemas.openxmlformats.org/officeDocument/2006/extended-properties" xmlns:vt="http://schemas.openxmlformats.org/officeDocument/2006/docPropsVTypes">
  <Template>Office Theme</Template>
  <TotalTime>8231</TotalTime>
  <Words>5307</Words>
  <Application>Microsoft Office PowerPoint</Application>
  <PresentationFormat>On-screen Show (4:3)</PresentationFormat>
  <Paragraphs>802</Paragraphs>
  <Slides>56</Slides>
  <Notes>55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56</vt:i4>
      </vt:variant>
    </vt:vector>
  </HeadingPairs>
  <TitlesOfParts>
    <vt:vector size="69" baseType="lpstr">
      <vt:lpstr>Arial</vt:lpstr>
      <vt:lpstr>Calibri</vt:lpstr>
      <vt:lpstr>Courier New</vt:lpstr>
      <vt:lpstr>Franklin Gothic Medium</vt:lpstr>
      <vt:lpstr>Lucida Grande</vt:lpstr>
      <vt:lpstr>Monotype Sorts</vt:lpstr>
      <vt:lpstr>Myriad Web Pro</vt:lpstr>
      <vt:lpstr>Tahoma</vt:lpstr>
      <vt:lpstr>Times New Roman</vt:lpstr>
      <vt:lpstr>Wingdings</vt:lpstr>
      <vt:lpstr>NCEH_ATSDR_combined</vt:lpstr>
      <vt:lpstr>Thin Blue Line Influenza Division</vt:lpstr>
      <vt:lpstr>4_Office Theme</vt:lpstr>
      <vt:lpstr>Module L2  General Biorisk Management</vt:lpstr>
      <vt:lpstr>Learning Objectives</vt:lpstr>
      <vt:lpstr>PowerPoint Presentation</vt:lpstr>
      <vt:lpstr>PowerPoint Presentation</vt:lpstr>
      <vt:lpstr>Biosafety</vt:lpstr>
      <vt:lpstr>Emerging Diseases and Events of Concern</vt:lpstr>
      <vt:lpstr>…and Don’t Forget about Other  More Common Lab Infections</vt:lpstr>
      <vt:lpstr>   </vt:lpstr>
      <vt:lpstr>Need for a Culture of Biosafety in the Laboratory </vt:lpstr>
      <vt:lpstr>Key Biosafety Resources</vt:lpstr>
      <vt:lpstr>Biosafety Guidelines</vt:lpstr>
      <vt:lpstr>PowerPoint Presentation</vt:lpstr>
      <vt:lpstr>Laboratory Biosafety: Standard Precautions</vt:lpstr>
      <vt:lpstr>Laboratory Biosafety: Principles of Biosafety </vt:lpstr>
      <vt:lpstr>Laboratory Practice and Technique</vt:lpstr>
      <vt:lpstr> Discussion Questions</vt:lpstr>
      <vt:lpstr>Safety Equipment: Primary Barriers and PPE</vt:lpstr>
      <vt:lpstr>The Biological Safety Cabinet</vt:lpstr>
      <vt:lpstr>The Biological Safety Cabinet (continued)</vt:lpstr>
      <vt:lpstr>Facility Design and Construction: Secondary Barriers</vt:lpstr>
      <vt:lpstr>Biosafety Containment Levels</vt:lpstr>
      <vt:lpstr>Recommended Biosafety Levels for Infectious Agents</vt:lpstr>
      <vt:lpstr>A Culture of Biosafety</vt:lpstr>
      <vt:lpstr>A Culture of Biosafety</vt:lpstr>
      <vt:lpstr> Discussion Questions</vt:lpstr>
      <vt:lpstr>Biosecurity</vt:lpstr>
      <vt:lpstr>Biosafety vs. Biosecurity</vt:lpstr>
      <vt:lpstr>What is Biosecurity?</vt:lpstr>
      <vt:lpstr>Assess your Biological Agents</vt:lpstr>
      <vt:lpstr>Threat Assessment – Insider Threats</vt:lpstr>
      <vt:lpstr>Threat Assessment – Outsider and Environmental Threats</vt:lpstr>
      <vt:lpstr>Principles of a Biosecurity Plan</vt:lpstr>
      <vt:lpstr>Program Management Practices</vt:lpstr>
      <vt:lpstr> Discussion Questions</vt:lpstr>
      <vt:lpstr>Risk Assessment</vt:lpstr>
      <vt:lpstr>Risk Assessment: What is it?</vt:lpstr>
      <vt:lpstr>Laboratory Safety Begins with a Risk Assessment</vt:lpstr>
      <vt:lpstr>What Procedures Should Laboratory Risk Assessment Cover?</vt:lpstr>
      <vt:lpstr>When to Perform the Risk Assessment?</vt:lpstr>
      <vt:lpstr>Who Performs the Risk Assessment?</vt:lpstr>
      <vt:lpstr>Risk Assessment Considerations</vt:lpstr>
      <vt:lpstr>How Infections Spread</vt:lpstr>
      <vt:lpstr>Portals of Entry of Biological Agents</vt:lpstr>
      <vt:lpstr>Risk Assessment Considerations</vt:lpstr>
      <vt:lpstr>Biological Agents Risk Determinants</vt:lpstr>
      <vt:lpstr>WHO Agent Risk Group Classification</vt:lpstr>
      <vt:lpstr>Risk Assessment Considerations</vt:lpstr>
      <vt:lpstr>People (Host) Risk Determinants</vt:lpstr>
      <vt:lpstr>Risk Assessment Considerations</vt:lpstr>
      <vt:lpstr>Lab Environment Risk Determinants </vt:lpstr>
      <vt:lpstr>Risk Assessment Process</vt:lpstr>
      <vt:lpstr>Risk Assessment Templates </vt:lpstr>
      <vt:lpstr>Risk Assessment: Final Steps</vt:lpstr>
      <vt:lpstr>Risk Assessment: Final Steps</vt:lpstr>
      <vt:lpstr>Biosafety: An Inexact Science</vt:lpstr>
      <vt:lpstr> Balancing risk and work performance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Joshua Mott</cp:lastModifiedBy>
  <cp:revision>469</cp:revision>
  <dcterms:created xsi:type="dcterms:W3CDTF">2016-11-05T00:46:08Z</dcterms:created>
  <dcterms:modified xsi:type="dcterms:W3CDTF">2018-06-21T17:38:36Z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fb565cbf-31ab-440d-9ade-accf5efa860f</vt:lpwstr>
  </property>
</Properties>
</file>