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gif" ContentType="image/gif"/>
  <Default Extension="tiff" ContentType="image/tiff"/>
  <Default Extension="jpg" ContentType="image/jpeg"/>
  <Override PartName="/ppt/presentation.xml" ContentType="application/vnd.openxmlformats-officedocument.presentationml.presentation.main+xml"/>
  <Override PartName="/ppt/slides/slide3.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0.xml" ContentType="application/vnd.openxmlformats-officedocument.presentationml.slide+xml"/>
  <Override PartName="/ppt/slides/slide29.xml" ContentType="application/vnd.openxmlformats-officedocument.presentationml.slide+xml"/>
  <Override PartName="/ppt/slides/slide18.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10.xml" ContentType="application/vnd.openxmlformats-officedocument.presentationml.slide+xml"/>
  <Override PartName="/ppt/slides/slide19.xml" ContentType="application/vnd.openxmlformats-officedocument.presentationml.slide+xml"/>
  <Override PartName="/ppt/slides/slide12.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1.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5.xml" ContentType="application/vnd.openxmlformats-officedocument.presentationml.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20.xml" ContentType="application/vnd.openxmlformats-officedocument.presentationml.notesSlide+xml"/>
  <Override PartName="/ppt/notesSlides/notesSlide24.xml" ContentType="application/vnd.openxmlformats-officedocument.presentationml.notesSlide+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13.xml" ContentType="application/vnd.openxmlformats-officedocument.presentationml.notesSlide+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5.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handoutMasters/handoutMaster1.xml" ContentType="application/vnd.openxmlformats-officedocument.presentationml.handoutMaster+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864" r:id="rId1"/>
  </p:sldMasterIdLst>
  <p:notesMasterIdLst>
    <p:notesMasterId r:id="rId35"/>
  </p:notesMasterIdLst>
  <p:handoutMasterIdLst>
    <p:handoutMasterId r:id="rId36"/>
  </p:handoutMasterIdLst>
  <p:sldIdLst>
    <p:sldId id="539" r:id="rId2"/>
    <p:sldId id="578" r:id="rId3"/>
    <p:sldId id="542" r:id="rId4"/>
    <p:sldId id="543" r:id="rId5"/>
    <p:sldId id="548" r:id="rId6"/>
    <p:sldId id="544" r:id="rId7"/>
    <p:sldId id="545" r:id="rId8"/>
    <p:sldId id="549" r:id="rId9"/>
    <p:sldId id="553" r:id="rId10"/>
    <p:sldId id="581" r:id="rId11"/>
    <p:sldId id="554" r:id="rId12"/>
    <p:sldId id="555" r:id="rId13"/>
    <p:sldId id="575" r:id="rId14"/>
    <p:sldId id="576" r:id="rId15"/>
    <p:sldId id="580" r:id="rId16"/>
    <p:sldId id="556" r:id="rId17"/>
    <p:sldId id="577" r:id="rId18"/>
    <p:sldId id="557" r:id="rId19"/>
    <p:sldId id="558" r:id="rId20"/>
    <p:sldId id="567" r:id="rId21"/>
    <p:sldId id="482" r:id="rId22"/>
    <p:sldId id="572" r:id="rId23"/>
    <p:sldId id="522" r:id="rId24"/>
    <p:sldId id="573" r:id="rId25"/>
    <p:sldId id="535" r:id="rId26"/>
    <p:sldId id="520" r:id="rId27"/>
    <p:sldId id="529" r:id="rId28"/>
    <p:sldId id="568" r:id="rId29"/>
    <p:sldId id="530" r:id="rId30"/>
    <p:sldId id="574" r:id="rId31"/>
    <p:sldId id="518" r:id="rId32"/>
    <p:sldId id="537" r:id="rId33"/>
    <p:sldId id="579" r:id="rId34"/>
  </p:sldIdLst>
  <p:sldSz cx="9144000" cy="6858000" type="screen4x3"/>
  <p:notesSz cx="7315200" cy="9601200"/>
  <p:embeddedFontLst>
    <p:embeddedFont>
      <p:font typeface="Calibri" panose="020F0502020204030204" pitchFamily="34" charset="0"/>
      <p:regular r:id="rId37"/>
      <p:bold r:id="rId38"/>
      <p:italic r:id="rId39"/>
      <p:boldItalic r:id="rId40"/>
    </p:embeddedFont>
    <p:embeddedFont>
      <p:font typeface="Tahoma" panose="020B0604030504040204" pitchFamily="34" charset="0"/>
      <p:regular r:id="rId41"/>
      <p:bold r:id="rId42"/>
    </p:embeddedFont>
  </p:embeddedFont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allace, John" initials="WJ" lastIdx="1" clrIdx="0">
    <p:extLst/>
  </p:cmAuthor>
  <p:cmAuthor id="2" name="Azziz-Baumgartner, Eduardo (CDC/OID/NCIRD)" initials="AE(" lastIdx="6" clrIdx="1">
    <p:extLst/>
  </p:cmAuthor>
  <p:cmAuthor id="3" name="James  Stevens" initials="JS"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19D0"/>
    <a:srgbClr val="9DC3E6"/>
    <a:srgbClr val="B9E1FF"/>
    <a:srgbClr val="3749F9"/>
    <a:srgbClr val="000000"/>
    <a:srgbClr val="006600"/>
    <a:srgbClr val="CCE9AD"/>
    <a:srgbClr val="FFD89F"/>
    <a:srgbClr val="7DA8FF"/>
    <a:srgbClr val="ECC2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54" autoAdjust="0"/>
    <p:restoredTop sz="84978" autoAdjust="0"/>
  </p:normalViewPr>
  <p:slideViewPr>
    <p:cSldViewPr>
      <p:cViewPr varScale="1">
        <p:scale>
          <a:sx n="71" d="100"/>
          <a:sy n="71" d="100"/>
        </p:scale>
        <p:origin x="1632" y="38"/>
      </p:cViewPr>
      <p:guideLst>
        <p:guide orient="horz" pos="2160"/>
        <p:guide pos="2880"/>
      </p:guideLst>
    </p:cSldViewPr>
  </p:slideViewPr>
  <p:outlineViewPr>
    <p:cViewPr>
      <p:scale>
        <a:sx n="33" d="100"/>
        <a:sy n="33" d="100"/>
      </p:scale>
      <p:origin x="0" y="864"/>
    </p:cViewPr>
  </p:outlineViewPr>
  <p:notesTextViewPr>
    <p:cViewPr>
      <p:scale>
        <a:sx n="100" d="100"/>
        <a:sy n="100" d="100"/>
      </p:scale>
      <p:origin x="0" y="0"/>
    </p:cViewPr>
  </p:notesTextViewPr>
  <p:sorterViewPr>
    <p:cViewPr>
      <p:scale>
        <a:sx n="50" d="100"/>
        <a:sy n="50" d="100"/>
      </p:scale>
      <p:origin x="0" y="0"/>
    </p:cViewPr>
  </p:sorterViewPr>
  <p:notesViewPr>
    <p:cSldViewPr snapToGrid="0" snapToObjects="1">
      <p:cViewPr varScale="1">
        <p:scale>
          <a:sx n="118" d="100"/>
          <a:sy n="118" d="100"/>
        </p:scale>
        <p:origin x="-2960" y="-11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47" Type="http://schemas.openxmlformats.org/officeDocument/2006/relationships/tableStyles" Target="tableStyles.xml"/><Relationship Id="rId50"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49"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commentAuthors" Target="commentAuthors.xml"/><Relationship Id="rId48"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583" cy="478748"/>
          </a:xfrm>
          <a:prstGeom prst="rect">
            <a:avLst/>
          </a:prstGeom>
        </p:spPr>
        <p:txBody>
          <a:bodyPr vert="horz" lIns="91427" tIns="45714" rIns="91427" bIns="45714"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sz="quarter" idx="1"/>
          </p:nvPr>
        </p:nvSpPr>
        <p:spPr>
          <a:xfrm>
            <a:off x="4142962" y="0"/>
            <a:ext cx="3170583" cy="478748"/>
          </a:xfrm>
          <a:prstGeom prst="rect">
            <a:avLst/>
          </a:prstGeom>
        </p:spPr>
        <p:txBody>
          <a:bodyPr vert="horz" lIns="91427" tIns="45714" rIns="91427" bIns="45714" rtlCol="0"/>
          <a:lstStyle>
            <a:lvl1pPr algn="r" fontAlgn="auto">
              <a:spcBef>
                <a:spcPts val="0"/>
              </a:spcBef>
              <a:spcAft>
                <a:spcPts val="0"/>
              </a:spcAft>
              <a:defRPr sz="1200">
                <a:latin typeface="+mn-lt"/>
              </a:defRPr>
            </a:lvl1pPr>
          </a:lstStyle>
          <a:p>
            <a:pPr>
              <a:defRPr/>
            </a:pPr>
            <a:fld id="{1D220B47-E9FC-4A67-BC75-5EF160290670}" type="datetimeFigureOut">
              <a:rPr lang="en-US"/>
              <a:pPr>
                <a:defRPr/>
              </a:pPr>
              <a:t>6/22/2018</a:t>
            </a:fld>
            <a:endParaRPr lang="en-US" dirty="0"/>
          </a:p>
        </p:txBody>
      </p:sp>
      <p:sp>
        <p:nvSpPr>
          <p:cNvPr id="4" name="Footer Placeholder 3"/>
          <p:cNvSpPr>
            <a:spLocks noGrp="1"/>
          </p:cNvSpPr>
          <p:nvPr>
            <p:ph type="ftr" sz="quarter" idx="2"/>
          </p:nvPr>
        </p:nvSpPr>
        <p:spPr>
          <a:xfrm>
            <a:off x="0" y="9120813"/>
            <a:ext cx="3170583" cy="478748"/>
          </a:xfrm>
          <a:prstGeom prst="rect">
            <a:avLst/>
          </a:prstGeom>
        </p:spPr>
        <p:txBody>
          <a:bodyPr vert="horz" lIns="91427" tIns="45714" rIns="91427" bIns="45714" rtlCol="0" anchor="b"/>
          <a:lstStyle>
            <a:lvl1pPr algn="l" fontAlgn="auto">
              <a:spcBef>
                <a:spcPts val="0"/>
              </a:spcBef>
              <a:spcAft>
                <a:spcPts val="0"/>
              </a:spcAft>
              <a:defRPr sz="1200">
                <a:latin typeface="+mn-lt"/>
              </a:defRPr>
            </a:lvl1pPr>
          </a:lstStyle>
          <a:p>
            <a:pPr>
              <a:defRPr/>
            </a:pPr>
            <a:endParaRPr lang="en-US" dirty="0"/>
          </a:p>
        </p:txBody>
      </p:sp>
      <p:sp>
        <p:nvSpPr>
          <p:cNvPr id="5" name="Slide Number Placeholder 4"/>
          <p:cNvSpPr>
            <a:spLocks noGrp="1"/>
          </p:cNvSpPr>
          <p:nvPr>
            <p:ph type="sldNum" sz="quarter" idx="3"/>
          </p:nvPr>
        </p:nvSpPr>
        <p:spPr>
          <a:xfrm>
            <a:off x="4142962" y="9120813"/>
            <a:ext cx="3170583" cy="478748"/>
          </a:xfrm>
          <a:prstGeom prst="rect">
            <a:avLst/>
          </a:prstGeom>
        </p:spPr>
        <p:txBody>
          <a:bodyPr vert="horz" lIns="91427" tIns="45714" rIns="91427" bIns="45714" rtlCol="0" anchor="b"/>
          <a:lstStyle>
            <a:lvl1pPr algn="r" fontAlgn="auto">
              <a:spcBef>
                <a:spcPts val="0"/>
              </a:spcBef>
              <a:spcAft>
                <a:spcPts val="0"/>
              </a:spcAft>
              <a:defRPr sz="1200">
                <a:latin typeface="+mn-lt"/>
              </a:defRPr>
            </a:lvl1pPr>
          </a:lstStyle>
          <a:p>
            <a:pPr>
              <a:defRPr/>
            </a:pPr>
            <a:fld id="{9B36E8D1-E180-4A1D-B60E-64C6F500998A}" type="slidenum">
              <a:rPr lang="en-US"/>
              <a:pPr>
                <a:defRPr/>
              </a:pPr>
              <a:t>‹#›</a:t>
            </a:fld>
            <a:endParaRPr lang="en-US" dirty="0"/>
          </a:p>
        </p:txBody>
      </p:sp>
    </p:spTree>
    <p:extLst>
      <p:ext uri="{BB962C8B-B14F-4D97-AF65-F5344CB8AC3E}">
        <p14:creationId xmlns:p14="http://schemas.microsoft.com/office/powerpoint/2010/main" val="7576874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583" cy="478748"/>
          </a:xfrm>
          <a:prstGeom prst="rect">
            <a:avLst/>
          </a:prstGeom>
        </p:spPr>
        <p:txBody>
          <a:bodyPr vert="horz" lIns="91427" tIns="45714" rIns="91427" bIns="45714"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4142962" y="0"/>
            <a:ext cx="3170583" cy="478748"/>
          </a:xfrm>
          <a:prstGeom prst="rect">
            <a:avLst/>
          </a:prstGeom>
        </p:spPr>
        <p:txBody>
          <a:bodyPr vert="horz" lIns="91427" tIns="45714" rIns="91427" bIns="45714" rtlCol="0"/>
          <a:lstStyle>
            <a:lvl1pPr algn="r" fontAlgn="auto">
              <a:spcBef>
                <a:spcPts val="0"/>
              </a:spcBef>
              <a:spcAft>
                <a:spcPts val="0"/>
              </a:spcAft>
              <a:defRPr sz="1200">
                <a:latin typeface="+mn-lt"/>
              </a:defRPr>
            </a:lvl1pPr>
          </a:lstStyle>
          <a:p>
            <a:pPr>
              <a:defRPr/>
            </a:pPr>
            <a:fld id="{182B7723-81C3-4703-A15B-E24634A365AC}" type="datetimeFigureOut">
              <a:rPr lang="en-US"/>
              <a:pPr>
                <a:defRPr/>
              </a:pPr>
              <a:t>6/22/2018</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1427" tIns="45714" rIns="91427" bIns="45714" rtlCol="0" anchor="ctr"/>
          <a:lstStyle/>
          <a:p>
            <a:pPr lvl="0"/>
            <a:endParaRPr lang="en-US" noProof="0" dirty="0"/>
          </a:p>
        </p:txBody>
      </p:sp>
      <p:sp>
        <p:nvSpPr>
          <p:cNvPr id="5" name="Notes Placeholder 4"/>
          <p:cNvSpPr>
            <a:spLocks noGrp="1"/>
          </p:cNvSpPr>
          <p:nvPr>
            <p:ph type="body" sz="quarter" idx="3"/>
          </p:nvPr>
        </p:nvSpPr>
        <p:spPr>
          <a:xfrm>
            <a:off x="732183" y="4561226"/>
            <a:ext cx="5850835" cy="4318573"/>
          </a:xfrm>
          <a:prstGeom prst="rect">
            <a:avLst/>
          </a:prstGeom>
        </p:spPr>
        <p:txBody>
          <a:bodyPr vert="horz" lIns="91427" tIns="45714" rIns="91427" bIns="45714"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120813"/>
            <a:ext cx="3170583" cy="478748"/>
          </a:xfrm>
          <a:prstGeom prst="rect">
            <a:avLst/>
          </a:prstGeom>
        </p:spPr>
        <p:txBody>
          <a:bodyPr vert="horz" lIns="91427" tIns="45714" rIns="91427" bIns="45714"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4142962" y="9120813"/>
            <a:ext cx="3170583" cy="478748"/>
          </a:xfrm>
          <a:prstGeom prst="rect">
            <a:avLst/>
          </a:prstGeom>
        </p:spPr>
        <p:txBody>
          <a:bodyPr vert="horz" lIns="91427" tIns="45714" rIns="91427" bIns="45714" rtlCol="0" anchor="b"/>
          <a:lstStyle>
            <a:lvl1pPr algn="r" fontAlgn="auto">
              <a:spcBef>
                <a:spcPts val="0"/>
              </a:spcBef>
              <a:spcAft>
                <a:spcPts val="0"/>
              </a:spcAft>
              <a:defRPr sz="1200">
                <a:latin typeface="+mn-lt"/>
              </a:defRPr>
            </a:lvl1pPr>
          </a:lstStyle>
          <a:p>
            <a:pPr>
              <a:defRPr/>
            </a:pPr>
            <a:fld id="{24659B31-DAC1-42FD-A64C-784863B1D01C}" type="slidenum">
              <a:rPr lang="en-US"/>
              <a:pPr>
                <a:defRPr/>
              </a:pPr>
              <a:t>‹#›</a:t>
            </a:fld>
            <a:endParaRPr lang="en-US" dirty="0"/>
          </a:p>
        </p:txBody>
      </p:sp>
    </p:spTree>
    <p:extLst>
      <p:ext uri="{BB962C8B-B14F-4D97-AF65-F5344CB8AC3E}">
        <p14:creationId xmlns:p14="http://schemas.microsoft.com/office/powerpoint/2010/main" val="168872697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4659B31-DAC1-42FD-A64C-784863B1D01C}" type="slidenum">
              <a:rPr lang="en-US" smtClean="0"/>
              <a:pPr>
                <a:defRPr/>
              </a:pPr>
              <a:t>1</a:t>
            </a:fld>
            <a:endParaRPr lang="en-US" dirty="0"/>
          </a:p>
        </p:txBody>
      </p:sp>
    </p:spTree>
    <p:extLst>
      <p:ext uri="{BB962C8B-B14F-4D97-AF65-F5344CB8AC3E}">
        <p14:creationId xmlns:p14="http://schemas.microsoft.com/office/powerpoint/2010/main" val="25534700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25FB1A8F-1003-4B35-9C37-A8295E197B92}" type="slidenum">
              <a:rPr lang="en-US" smtClean="0"/>
              <a:pPr>
                <a:defRPr/>
              </a:pPr>
              <a:t>11</a:t>
            </a:fld>
            <a:endParaRPr lang="en-US"/>
          </a:p>
        </p:txBody>
      </p:sp>
    </p:spTree>
    <p:extLst>
      <p:ext uri="{BB962C8B-B14F-4D97-AF65-F5344CB8AC3E}">
        <p14:creationId xmlns:p14="http://schemas.microsoft.com/office/powerpoint/2010/main" val="1657989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No citation for this image.</a:t>
            </a:r>
          </a:p>
          <a:p>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25FB1A8F-1003-4B35-9C37-A8295E197B92}" type="slidenum">
              <a:rPr lang="en-US" smtClean="0"/>
              <a:pPr>
                <a:defRPr/>
              </a:pPr>
              <a:t>12</a:t>
            </a:fld>
            <a:endParaRPr lang="en-US"/>
          </a:p>
        </p:txBody>
      </p:sp>
    </p:spTree>
    <p:extLst>
      <p:ext uri="{BB962C8B-B14F-4D97-AF65-F5344CB8AC3E}">
        <p14:creationId xmlns:p14="http://schemas.microsoft.com/office/powerpoint/2010/main" val="599612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dirty="0">
                <a:solidFill>
                  <a:srgbClr val="FFFFFF"/>
                </a:solidFill>
                <a:latin typeface="+mn-lt"/>
              </a:rPr>
              <a:t>The </a:t>
            </a:r>
            <a:r>
              <a:rPr lang="en-US" altLang="en-US" sz="1200" dirty="0" err="1">
                <a:solidFill>
                  <a:srgbClr val="FFFFFF"/>
                </a:solidFill>
                <a:latin typeface="+mn-lt"/>
              </a:rPr>
              <a:t>RNasP</a:t>
            </a:r>
            <a:r>
              <a:rPr lang="en-US" altLang="en-US" sz="1200" dirty="0">
                <a:solidFill>
                  <a:srgbClr val="FFFFFF"/>
                </a:solidFill>
                <a:latin typeface="+mn-lt"/>
              </a:rPr>
              <a:t>  primer and probe set targets the human </a:t>
            </a:r>
            <a:r>
              <a:rPr lang="en-US" altLang="en-US" sz="1200" dirty="0" err="1">
                <a:solidFill>
                  <a:srgbClr val="FFFFFF"/>
                </a:solidFill>
                <a:latin typeface="+mn-lt"/>
              </a:rPr>
              <a:t>RnasP</a:t>
            </a:r>
            <a:r>
              <a:rPr lang="en-US" altLang="en-US" sz="1200" dirty="0">
                <a:solidFill>
                  <a:srgbClr val="FFFFFF"/>
                </a:solidFill>
                <a:latin typeface="+mn-lt"/>
              </a:rPr>
              <a:t> gene and serves as an internal positive control for detection of human nucleic acid.</a:t>
            </a:r>
            <a:endParaRPr lang="en-US" dirty="0"/>
          </a:p>
        </p:txBody>
      </p:sp>
      <p:sp>
        <p:nvSpPr>
          <p:cNvPr id="4" name="Slide Number Placeholder 3"/>
          <p:cNvSpPr>
            <a:spLocks noGrp="1"/>
          </p:cNvSpPr>
          <p:nvPr>
            <p:ph type="sldNum" sz="quarter" idx="10"/>
          </p:nvPr>
        </p:nvSpPr>
        <p:spPr/>
        <p:txBody>
          <a:bodyPr/>
          <a:lstStyle/>
          <a:p>
            <a:pPr>
              <a:defRPr/>
            </a:pPr>
            <a:fld id="{24659B31-DAC1-42FD-A64C-784863B1D01C}" type="slidenum">
              <a:rPr lang="en-US" smtClean="0"/>
              <a:pPr>
                <a:defRPr/>
              </a:pPr>
              <a:t>14</a:t>
            </a:fld>
            <a:endParaRPr lang="en-US" dirty="0"/>
          </a:p>
        </p:txBody>
      </p:sp>
    </p:spTree>
    <p:extLst>
      <p:ext uri="{BB962C8B-B14F-4D97-AF65-F5344CB8AC3E}">
        <p14:creationId xmlns:p14="http://schemas.microsoft.com/office/powerpoint/2010/main" val="7110891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No citation for this image.</a:t>
            </a:r>
          </a:p>
          <a:p>
            <a:endParaRPr lang="en-US" dirty="0"/>
          </a:p>
        </p:txBody>
      </p:sp>
      <p:sp>
        <p:nvSpPr>
          <p:cNvPr id="4" name="Slide Number Placeholder 3"/>
          <p:cNvSpPr>
            <a:spLocks noGrp="1"/>
          </p:cNvSpPr>
          <p:nvPr>
            <p:ph type="sldNum" sz="quarter" idx="10"/>
          </p:nvPr>
        </p:nvSpPr>
        <p:spPr/>
        <p:txBody>
          <a:bodyPr/>
          <a:lstStyle/>
          <a:p>
            <a:pPr>
              <a:defRPr/>
            </a:pPr>
            <a:fld id="{24659B31-DAC1-42FD-A64C-784863B1D01C}" type="slidenum">
              <a:rPr lang="en-US" smtClean="0"/>
              <a:pPr>
                <a:defRPr/>
              </a:pPr>
              <a:t>15</a:t>
            </a:fld>
            <a:endParaRPr lang="en-US" dirty="0"/>
          </a:p>
        </p:txBody>
      </p:sp>
    </p:spTree>
    <p:extLst>
      <p:ext uri="{BB962C8B-B14F-4D97-AF65-F5344CB8AC3E}">
        <p14:creationId xmlns:p14="http://schemas.microsoft.com/office/powerpoint/2010/main" val="1835379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No citation for this image.</a:t>
            </a:r>
          </a:p>
          <a:p>
            <a:endParaRPr lang="en-US" dirty="0"/>
          </a:p>
        </p:txBody>
      </p:sp>
      <p:sp>
        <p:nvSpPr>
          <p:cNvPr id="4" name="Slide Number Placeholder 3"/>
          <p:cNvSpPr>
            <a:spLocks noGrp="1"/>
          </p:cNvSpPr>
          <p:nvPr>
            <p:ph type="sldNum" sz="quarter" idx="10"/>
          </p:nvPr>
        </p:nvSpPr>
        <p:spPr/>
        <p:txBody>
          <a:bodyPr/>
          <a:lstStyle/>
          <a:p>
            <a:pPr>
              <a:defRPr/>
            </a:pPr>
            <a:fld id="{24659B31-DAC1-42FD-A64C-784863B1D01C}" type="slidenum">
              <a:rPr lang="en-US" smtClean="0"/>
              <a:pPr>
                <a:defRPr/>
              </a:pPr>
              <a:t>16</a:t>
            </a:fld>
            <a:endParaRPr lang="en-US" dirty="0"/>
          </a:p>
        </p:txBody>
      </p:sp>
    </p:spTree>
    <p:extLst>
      <p:ext uri="{BB962C8B-B14F-4D97-AF65-F5344CB8AC3E}">
        <p14:creationId xmlns:p14="http://schemas.microsoft.com/office/powerpoint/2010/main" val="1835379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4659B31-DAC1-42FD-A64C-784863B1D01C}" type="slidenum">
              <a:rPr lang="en-US" smtClean="0"/>
              <a:pPr>
                <a:defRPr/>
              </a:pPr>
              <a:t>17</a:t>
            </a:fld>
            <a:endParaRPr lang="en-US" dirty="0"/>
          </a:p>
        </p:txBody>
      </p:sp>
    </p:spTree>
    <p:extLst>
      <p:ext uri="{BB962C8B-B14F-4D97-AF65-F5344CB8AC3E}">
        <p14:creationId xmlns:p14="http://schemas.microsoft.com/office/powerpoint/2010/main" val="12898434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25FB1A8F-1003-4B35-9C37-A8295E197B92}" type="slidenum">
              <a:rPr lang="en-US" smtClean="0"/>
              <a:pPr>
                <a:defRPr/>
              </a:pPr>
              <a:t>18</a:t>
            </a:fld>
            <a:endParaRPr lang="en-US"/>
          </a:p>
        </p:txBody>
      </p:sp>
    </p:spTree>
    <p:extLst>
      <p:ext uri="{BB962C8B-B14F-4D97-AF65-F5344CB8AC3E}">
        <p14:creationId xmlns:p14="http://schemas.microsoft.com/office/powerpoint/2010/main" val="527661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25FB1A8F-1003-4B35-9C37-A8295E197B92}" type="slidenum">
              <a:rPr lang="en-US" smtClean="0"/>
              <a:pPr>
                <a:defRPr/>
              </a:pPr>
              <a:t>19</a:t>
            </a:fld>
            <a:endParaRPr lang="en-US"/>
          </a:p>
        </p:txBody>
      </p:sp>
    </p:spTree>
    <p:extLst>
      <p:ext uri="{BB962C8B-B14F-4D97-AF65-F5344CB8AC3E}">
        <p14:creationId xmlns:p14="http://schemas.microsoft.com/office/powerpoint/2010/main" val="19852845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purchased from Shutterstock. </a:t>
            </a:r>
            <a:r>
              <a:rPr lang="en-US" sz="1200" b="0" i="0" kern="1200" dirty="0">
                <a:solidFill>
                  <a:schemeClr val="tx1"/>
                </a:solidFill>
                <a:effectLst/>
                <a:latin typeface="+mn-lt"/>
                <a:ea typeface="+mn-ea"/>
                <a:cs typeface="+mn-cs"/>
              </a:rPr>
              <a:t>Stock vector ID: 201932494</a:t>
            </a:r>
            <a:endParaRPr lang="en-US" dirty="0"/>
          </a:p>
        </p:txBody>
      </p:sp>
      <p:sp>
        <p:nvSpPr>
          <p:cNvPr id="4" name="Slide Number Placeholder 3"/>
          <p:cNvSpPr>
            <a:spLocks noGrp="1"/>
          </p:cNvSpPr>
          <p:nvPr>
            <p:ph type="sldNum" sz="quarter" idx="10"/>
          </p:nvPr>
        </p:nvSpPr>
        <p:spPr/>
        <p:txBody>
          <a:bodyPr/>
          <a:lstStyle/>
          <a:p>
            <a:pPr>
              <a:defRPr/>
            </a:pPr>
            <a:fld id="{24659B31-DAC1-42FD-A64C-784863B1D01C}" type="slidenum">
              <a:rPr lang="en-US" smtClean="0"/>
              <a:pPr>
                <a:defRPr/>
              </a:pPr>
              <a:t>21</a:t>
            </a:fld>
            <a:endParaRPr lang="en-US" dirty="0"/>
          </a:p>
        </p:txBody>
      </p:sp>
    </p:spTree>
    <p:extLst>
      <p:ext uri="{BB962C8B-B14F-4D97-AF65-F5344CB8AC3E}">
        <p14:creationId xmlns:p14="http://schemas.microsoft.com/office/powerpoint/2010/main" val="5137113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No citation for image.</a:t>
            </a:r>
            <a:endParaRPr lang="en-US" dirty="0"/>
          </a:p>
        </p:txBody>
      </p:sp>
      <p:sp>
        <p:nvSpPr>
          <p:cNvPr id="4" name="Slide Number Placeholder 3"/>
          <p:cNvSpPr>
            <a:spLocks noGrp="1"/>
          </p:cNvSpPr>
          <p:nvPr>
            <p:ph type="sldNum" sz="quarter" idx="10"/>
          </p:nvPr>
        </p:nvSpPr>
        <p:spPr/>
        <p:txBody>
          <a:bodyPr/>
          <a:lstStyle/>
          <a:p>
            <a:pPr>
              <a:defRPr/>
            </a:pPr>
            <a:fld id="{24659B31-DAC1-42FD-A64C-784863B1D01C}" type="slidenum">
              <a:rPr lang="en-US" smtClean="0"/>
              <a:pPr>
                <a:defRPr/>
              </a:pPr>
              <a:t>22</a:t>
            </a:fld>
            <a:endParaRPr lang="en-US" dirty="0"/>
          </a:p>
        </p:txBody>
      </p:sp>
    </p:spTree>
    <p:extLst>
      <p:ext uri="{BB962C8B-B14F-4D97-AF65-F5344CB8AC3E}">
        <p14:creationId xmlns:p14="http://schemas.microsoft.com/office/powerpoint/2010/main" val="2560566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4659B31-DAC1-42FD-A64C-784863B1D01C}" type="slidenum">
              <a:rPr lang="en-US" smtClean="0"/>
              <a:pPr>
                <a:defRPr/>
              </a:pPr>
              <a:t>2</a:t>
            </a:fld>
            <a:endParaRPr lang="en-US" dirty="0"/>
          </a:p>
        </p:txBody>
      </p:sp>
    </p:spTree>
    <p:extLst>
      <p:ext uri="{BB962C8B-B14F-4D97-AF65-F5344CB8AC3E}">
        <p14:creationId xmlns:p14="http://schemas.microsoft.com/office/powerpoint/2010/main" val="42488652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mn-lt"/>
                <a:ea typeface="+mn-ea"/>
                <a:cs typeface="+mn-cs"/>
              </a:rPr>
              <a:t>No citation for image.</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24659B31-DAC1-42FD-A64C-784863B1D01C}" type="slidenum">
              <a:rPr lang="en-US" smtClean="0"/>
              <a:pPr>
                <a:defRPr/>
              </a:pPr>
              <a:t>24</a:t>
            </a:fld>
            <a:endParaRPr lang="en-US" dirty="0"/>
          </a:p>
        </p:txBody>
      </p:sp>
    </p:spTree>
    <p:extLst>
      <p:ext uri="{BB962C8B-B14F-4D97-AF65-F5344CB8AC3E}">
        <p14:creationId xmlns:p14="http://schemas.microsoft.com/office/powerpoint/2010/main" val="3115556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mn-lt"/>
                <a:ea typeface="+mn-ea"/>
                <a:cs typeface="+mn-cs"/>
              </a:rPr>
              <a:t>No citation for image.</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24659B31-DAC1-42FD-A64C-784863B1D01C}" type="slidenum">
              <a:rPr lang="en-US" smtClean="0"/>
              <a:pPr>
                <a:defRPr/>
              </a:pPr>
              <a:t>26</a:t>
            </a:fld>
            <a:endParaRPr lang="en-US" dirty="0"/>
          </a:p>
        </p:txBody>
      </p:sp>
    </p:spTree>
    <p:extLst>
      <p:ext uri="{BB962C8B-B14F-4D97-AF65-F5344CB8AC3E}">
        <p14:creationId xmlns:p14="http://schemas.microsoft.com/office/powerpoint/2010/main" val="25959546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mn-lt"/>
                <a:ea typeface="+mn-ea"/>
                <a:cs typeface="+mn-cs"/>
              </a:rPr>
              <a:t>No citation for image.</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24659B31-DAC1-42FD-A64C-784863B1D01C}" type="slidenum">
              <a:rPr lang="en-US" smtClean="0"/>
              <a:pPr>
                <a:defRPr/>
              </a:pPr>
              <a:t>27</a:t>
            </a:fld>
            <a:endParaRPr lang="en-US" dirty="0"/>
          </a:p>
        </p:txBody>
      </p:sp>
    </p:spTree>
    <p:extLst>
      <p:ext uri="{BB962C8B-B14F-4D97-AF65-F5344CB8AC3E}">
        <p14:creationId xmlns:p14="http://schemas.microsoft.com/office/powerpoint/2010/main" val="29463001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mn-lt"/>
                <a:ea typeface="+mn-ea"/>
                <a:cs typeface="+mn-cs"/>
              </a:rPr>
              <a:t>No citation for image.</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24659B31-DAC1-42FD-A64C-784863B1D01C}" type="slidenum">
              <a:rPr lang="en-US" smtClean="0"/>
              <a:pPr>
                <a:defRPr/>
              </a:pPr>
              <a:t>29</a:t>
            </a:fld>
            <a:endParaRPr lang="en-US" dirty="0"/>
          </a:p>
        </p:txBody>
      </p:sp>
    </p:spTree>
    <p:extLst>
      <p:ext uri="{BB962C8B-B14F-4D97-AF65-F5344CB8AC3E}">
        <p14:creationId xmlns:p14="http://schemas.microsoft.com/office/powerpoint/2010/main" val="38688901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61DEF0DD-5D3A-41D9-BACE-96B831C47F6E}"/>
              </a:ext>
            </a:extLst>
          </p:cNvPr>
          <p:cNvSpPr>
            <a:spLocks noGrp="1"/>
          </p:cNvSpPr>
          <p:nvPr>
            <p:ph type="body" idx="1"/>
          </p:nvPr>
        </p:nvSpPr>
        <p:spPr/>
        <p:txBody>
          <a:bodyPr/>
          <a:lstStyle/>
          <a:p>
            <a:r>
              <a:rPr lang="en-US" dirty="0"/>
              <a:t>Facilitator notes:   Take 5 minutes to lead a brief discussion with the entire group.   Ask participants to volunteer to share</a:t>
            </a:r>
            <a:r>
              <a:rPr lang="en-US" baseline="0" dirty="0"/>
              <a:t> their recommendation for diagnostic methods for routine influenza diagnosis. Answers will likely vary by location, given the availability of resources and laboratory capacity. </a:t>
            </a:r>
          </a:p>
          <a:p>
            <a:endParaRPr lang="en-US" dirty="0"/>
          </a:p>
          <a:p>
            <a:r>
              <a:rPr lang="en-US" dirty="0"/>
              <a:t>If there is still time, also discuss the second question.  (this question will be animated on the slide so the facilitator can show it only if there is time)</a:t>
            </a:r>
          </a:p>
        </p:txBody>
      </p:sp>
    </p:spTree>
    <p:extLst>
      <p:ext uri="{BB962C8B-B14F-4D97-AF65-F5344CB8AC3E}">
        <p14:creationId xmlns:p14="http://schemas.microsoft.com/office/powerpoint/2010/main" val="13877365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2 strategies for detection and characterization of influenza virus…</a:t>
            </a:r>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25FB1A8F-1003-4B35-9C37-A8295E197B92}" type="slidenum">
              <a:rPr lang="en-US" smtClean="0"/>
              <a:pPr>
                <a:defRPr/>
              </a:pPr>
              <a:t>3</a:t>
            </a:fld>
            <a:endParaRPr lang="en-US"/>
          </a:p>
        </p:txBody>
      </p:sp>
    </p:spTree>
    <p:extLst>
      <p:ext uri="{BB962C8B-B14F-4D97-AF65-F5344CB8AC3E}">
        <p14:creationId xmlns:p14="http://schemas.microsoft.com/office/powerpoint/2010/main" val="21168916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thinking about clinical specimens you will need to think about collection, transport and storage.</a:t>
            </a:r>
          </a:p>
          <a:p>
            <a:endParaRPr lang="en-US" dirty="0"/>
          </a:p>
          <a:p>
            <a:r>
              <a:rPr lang="en-US" dirty="0"/>
              <a:t>Photos purchased from Shutterstock.</a:t>
            </a:r>
          </a:p>
          <a:p>
            <a:endParaRPr lang="en-US" dirty="0"/>
          </a:p>
          <a:p>
            <a:r>
              <a:rPr lang="en-US" dirty="0"/>
              <a:t>Top: </a:t>
            </a:r>
            <a:r>
              <a:rPr lang="en-US" sz="1200" b="0" i="0" kern="1200" dirty="0">
                <a:solidFill>
                  <a:schemeClr val="tx1"/>
                </a:solidFill>
                <a:effectLst/>
                <a:latin typeface="+mn-lt"/>
                <a:ea typeface="+mn-ea"/>
                <a:cs typeface="+mn-cs"/>
              </a:rPr>
              <a:t>Stock photo ID: 87998860</a:t>
            </a:r>
            <a:endParaRPr lang="en-US" dirty="0"/>
          </a:p>
          <a:p>
            <a:r>
              <a:rPr lang="en-US" dirty="0"/>
              <a:t>Bottom: </a:t>
            </a:r>
            <a:r>
              <a:rPr lang="en-US" sz="1200" b="0" i="0" kern="1200" dirty="0">
                <a:solidFill>
                  <a:schemeClr val="tx1"/>
                </a:solidFill>
                <a:effectLst/>
                <a:latin typeface="+mn-lt"/>
                <a:ea typeface="+mn-ea"/>
                <a:cs typeface="+mn-cs"/>
              </a:rPr>
              <a:t>Stock vector ID: 201932494</a:t>
            </a:r>
            <a:endParaRPr lang="en-US" dirty="0"/>
          </a:p>
        </p:txBody>
      </p:sp>
      <p:sp>
        <p:nvSpPr>
          <p:cNvPr id="4" name="Slide Number Placeholder 3"/>
          <p:cNvSpPr>
            <a:spLocks noGrp="1"/>
          </p:cNvSpPr>
          <p:nvPr>
            <p:ph type="sldNum" sz="quarter" idx="10"/>
          </p:nvPr>
        </p:nvSpPr>
        <p:spPr/>
        <p:txBody>
          <a:bodyPr/>
          <a:lstStyle/>
          <a:p>
            <a:fld id="{867B1FD7-033D-44FE-85BA-0FF522C0CB1A}" type="slidenum">
              <a:rPr lang="en-US" smtClean="0"/>
              <a:t>4</a:t>
            </a:fld>
            <a:endParaRPr lang="en-US"/>
          </a:p>
        </p:txBody>
      </p:sp>
    </p:spTree>
    <p:extLst>
      <p:ext uri="{BB962C8B-B14F-4D97-AF65-F5344CB8AC3E}">
        <p14:creationId xmlns:p14="http://schemas.microsoft.com/office/powerpoint/2010/main" val="10945968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several methods for influenza antigen detection….</a:t>
            </a:r>
          </a:p>
          <a:p>
            <a:endParaRPr lang="en-US" dirty="0"/>
          </a:p>
          <a:p>
            <a:r>
              <a:rPr lang="en-US" dirty="0"/>
              <a:t>Image purchased from Shutterstock. </a:t>
            </a:r>
            <a:r>
              <a:rPr lang="en-US" sz="1200" b="0" i="0" kern="1200" dirty="0">
                <a:solidFill>
                  <a:schemeClr val="tx1"/>
                </a:solidFill>
                <a:effectLst/>
                <a:latin typeface="+mn-lt"/>
                <a:ea typeface="+mn-ea"/>
                <a:cs typeface="+mn-cs"/>
              </a:rPr>
              <a:t>Stock photo ID: 403291384</a:t>
            </a:r>
            <a:endParaRPr lang="en-US" dirty="0"/>
          </a:p>
        </p:txBody>
      </p:sp>
      <p:sp>
        <p:nvSpPr>
          <p:cNvPr id="4" name="Slide Number Placeholder 3"/>
          <p:cNvSpPr>
            <a:spLocks noGrp="1"/>
          </p:cNvSpPr>
          <p:nvPr>
            <p:ph type="sldNum" sz="quarter" idx="10"/>
          </p:nvPr>
        </p:nvSpPr>
        <p:spPr/>
        <p:txBody>
          <a:bodyPr/>
          <a:lstStyle/>
          <a:p>
            <a:pPr>
              <a:defRPr/>
            </a:pPr>
            <a:fld id="{24659B31-DAC1-42FD-A64C-784863B1D01C}" type="slidenum">
              <a:rPr lang="en-US" smtClean="0"/>
              <a:pPr>
                <a:defRPr/>
              </a:pPr>
              <a:t>5</a:t>
            </a:fld>
            <a:endParaRPr lang="en-US" dirty="0"/>
          </a:p>
        </p:txBody>
      </p:sp>
    </p:spTree>
    <p:extLst>
      <p:ext uri="{BB962C8B-B14F-4D97-AF65-F5344CB8AC3E}">
        <p14:creationId xmlns:p14="http://schemas.microsoft.com/office/powerpoint/2010/main" val="24315776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advantages and disadvantages for rapid tests for influenza antigen detection are…</a:t>
            </a:r>
          </a:p>
          <a:p>
            <a:endParaRPr lang="en-US" dirty="0"/>
          </a:p>
          <a:p>
            <a:r>
              <a:rPr lang="en-US" dirty="0"/>
              <a:t>Image purchased from Shutterstock. </a:t>
            </a:r>
            <a:r>
              <a:rPr lang="en-US" sz="1200" b="0" i="0" kern="1200" dirty="0">
                <a:solidFill>
                  <a:schemeClr val="tx1"/>
                </a:solidFill>
                <a:effectLst/>
                <a:latin typeface="+mn-lt"/>
                <a:ea typeface="+mn-ea"/>
                <a:cs typeface="+mn-cs"/>
              </a:rPr>
              <a:t>Stock photo ID: 516741178</a:t>
            </a:r>
            <a:endParaRPr lang="en-US" dirty="0"/>
          </a:p>
        </p:txBody>
      </p:sp>
      <p:sp>
        <p:nvSpPr>
          <p:cNvPr id="4" name="Slide Number Placeholder 3"/>
          <p:cNvSpPr>
            <a:spLocks noGrp="1"/>
          </p:cNvSpPr>
          <p:nvPr>
            <p:ph type="sldNum" sz="quarter" idx="10"/>
          </p:nvPr>
        </p:nvSpPr>
        <p:spPr/>
        <p:txBody>
          <a:bodyPr/>
          <a:lstStyle/>
          <a:p>
            <a:fld id="{867B1FD7-033D-44FE-85BA-0FF522C0CB1A}" type="slidenum">
              <a:rPr lang="en-US" smtClean="0"/>
              <a:t>6</a:t>
            </a:fld>
            <a:endParaRPr lang="en-US"/>
          </a:p>
        </p:txBody>
      </p:sp>
    </p:spTree>
    <p:extLst>
      <p:ext uri="{BB962C8B-B14F-4D97-AF65-F5344CB8AC3E}">
        <p14:creationId xmlns:p14="http://schemas.microsoft.com/office/powerpoint/2010/main" val="9180565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Immunofluoresence</a:t>
            </a:r>
            <a:r>
              <a:rPr lang="en-US" dirty="0"/>
              <a:t> assay can be direct or indirect….</a:t>
            </a:r>
          </a:p>
          <a:p>
            <a:endParaRPr lang="en-US" dirty="0"/>
          </a:p>
          <a:p>
            <a:r>
              <a:rPr lang="en-US" dirty="0"/>
              <a:t>No citation for this image.</a:t>
            </a:r>
          </a:p>
        </p:txBody>
      </p:sp>
      <p:sp>
        <p:nvSpPr>
          <p:cNvPr id="4" name="Slide Number Placeholder 3"/>
          <p:cNvSpPr>
            <a:spLocks noGrp="1"/>
          </p:cNvSpPr>
          <p:nvPr>
            <p:ph type="sldNum" sz="quarter" idx="10"/>
          </p:nvPr>
        </p:nvSpPr>
        <p:spPr/>
        <p:txBody>
          <a:bodyPr/>
          <a:lstStyle/>
          <a:p>
            <a:pPr>
              <a:defRPr/>
            </a:pPr>
            <a:fld id="{24659B31-DAC1-42FD-A64C-784863B1D01C}" type="slidenum">
              <a:rPr lang="en-US" smtClean="0"/>
              <a:pPr>
                <a:defRPr/>
              </a:pPr>
              <a:t>7</a:t>
            </a:fld>
            <a:endParaRPr lang="en-US" dirty="0"/>
          </a:p>
        </p:txBody>
      </p:sp>
    </p:spTree>
    <p:extLst>
      <p:ext uri="{BB962C8B-B14F-4D97-AF65-F5344CB8AC3E}">
        <p14:creationId xmlns:p14="http://schemas.microsoft.com/office/powerpoint/2010/main" val="1588335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No citation for this image.</a:t>
            </a:r>
          </a:p>
          <a:p>
            <a:endParaRPr lang="en-US" dirty="0"/>
          </a:p>
        </p:txBody>
      </p:sp>
      <p:sp>
        <p:nvSpPr>
          <p:cNvPr id="4" name="Slide Number Placeholder 3"/>
          <p:cNvSpPr>
            <a:spLocks noGrp="1"/>
          </p:cNvSpPr>
          <p:nvPr>
            <p:ph type="sldNum" sz="quarter" idx="10"/>
          </p:nvPr>
        </p:nvSpPr>
        <p:spPr/>
        <p:txBody>
          <a:bodyPr/>
          <a:lstStyle/>
          <a:p>
            <a:pPr>
              <a:defRPr/>
            </a:pPr>
            <a:fld id="{24659B31-DAC1-42FD-A64C-784863B1D01C}" type="slidenum">
              <a:rPr lang="en-US" smtClean="0"/>
              <a:pPr>
                <a:defRPr/>
              </a:pPr>
              <a:t>8</a:t>
            </a:fld>
            <a:endParaRPr lang="en-US" dirty="0"/>
          </a:p>
        </p:txBody>
      </p:sp>
    </p:spTree>
    <p:extLst>
      <p:ext uri="{BB962C8B-B14F-4D97-AF65-F5344CB8AC3E}">
        <p14:creationId xmlns:p14="http://schemas.microsoft.com/office/powerpoint/2010/main" val="25528904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endParaRPr lang="en-US" sz="13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No citation for this image.</a:t>
            </a:r>
          </a:p>
          <a:p>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25FB1A8F-1003-4B35-9C37-A8295E197B92}" type="slidenum">
              <a:rPr lang="en-US" smtClean="0"/>
              <a:pPr>
                <a:defRPr/>
              </a:pPr>
              <a:t>9</a:t>
            </a:fld>
            <a:endParaRPr lang="en-US"/>
          </a:p>
        </p:txBody>
      </p:sp>
    </p:spTree>
    <p:extLst>
      <p:ext uri="{BB962C8B-B14F-4D97-AF65-F5344CB8AC3E}">
        <p14:creationId xmlns:p14="http://schemas.microsoft.com/office/powerpoint/2010/main" val="8820840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060056" y="1868488"/>
            <a:ext cx="4324149" cy="1470025"/>
          </a:xfrm>
          <a:prstGeom prst="rect">
            <a:avLst/>
          </a:prstGeom>
        </p:spPr>
        <p:txBody>
          <a:bodyPr anchor="t"/>
          <a:lstStyle>
            <a:lvl1pPr>
              <a:defRPr>
                <a:solidFill>
                  <a:srgbClr val="14497C"/>
                </a:solidFill>
                <a:cs typeface="Calibri"/>
              </a:defRPr>
            </a:lvl1pPr>
          </a:lstStyle>
          <a:p>
            <a:endParaRPr lang="en-US" dirty="0"/>
          </a:p>
        </p:txBody>
      </p:sp>
      <p:sp>
        <p:nvSpPr>
          <p:cNvPr id="13" name="Date Placeholder 12"/>
          <p:cNvSpPr>
            <a:spLocks noGrp="1"/>
          </p:cNvSpPr>
          <p:nvPr>
            <p:ph type="dt" sz="half" idx="11"/>
          </p:nvPr>
        </p:nvSpPr>
        <p:spPr/>
        <p:txBody>
          <a:bodyPr/>
          <a:lstStyle/>
          <a:p>
            <a:r>
              <a:rPr lang="en-US" dirty="0"/>
              <a:t>‹#›</a:t>
            </a:r>
          </a:p>
        </p:txBody>
      </p:sp>
      <p:pic>
        <p:nvPicPr>
          <p:cNvPr id="8206" name="Picture 14" descr="http://www.hhs.gov/idealab/wp-content/uploads/2016/06/hhslogo.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747514" y="572714"/>
            <a:ext cx="1082497" cy="1082497"/>
          </a:xfrm>
          <a:prstGeom prst="rect">
            <a:avLst/>
          </a:prstGeom>
          <a:noFill/>
          <a:extLst>
            <a:ext uri="{909E8E84-426E-40dd-AFC4-6F175D3DCCD1}">
              <a14:hiddenFill xmlns="" xmlns:a14="http://schemas.microsoft.com/office/drawing/2010/main">
                <a:solidFill>
                  <a:srgbClr val="FFFFFF"/>
                </a:solidFill>
              </a14:hiddenFill>
            </a:ext>
          </a:extLst>
        </p:spPr>
      </p:pic>
      <p:pic>
        <p:nvPicPr>
          <p:cNvPr id="8" name="Picture 6" descr="http://www.cdc.gov/flu/images/h1n1/3D_Influenza/3D_Influenza_transparent_no_key_full_lrg2.gif"/>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b="47107"/>
          <a:stretch/>
        </p:blipFill>
        <p:spPr bwMode="auto">
          <a:xfrm rot="5400000">
            <a:off x="-1750376" y="1528743"/>
            <a:ext cx="7394093" cy="392064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2016929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cs typeface="Calibri"/>
              </a:defRPr>
            </a:lvl1pPr>
          </a:lstStyle>
          <a:p>
            <a:r>
              <a:rPr lang="en-US" dirty="0"/>
              <a:t>Click to edit Master title style</a:t>
            </a:r>
          </a:p>
        </p:txBody>
      </p:sp>
      <p:sp>
        <p:nvSpPr>
          <p:cNvPr id="3" name="Text Placeholder 2"/>
          <p:cNvSpPr>
            <a:spLocks noGrp="1"/>
          </p:cNvSpPr>
          <p:nvPr>
            <p:ph type="body" sz="half" idx="1"/>
          </p:nvPr>
        </p:nvSpPr>
        <p:spPr>
          <a:xfrm>
            <a:off x="457200" y="1600200"/>
            <a:ext cx="4038600" cy="4525963"/>
          </a:xfrm>
        </p:spPr>
        <p:txBody>
          <a:bodyPr/>
          <a:lstStyle>
            <a:lvl1pPr>
              <a:defRPr>
                <a:latin typeface="Calibri"/>
              </a:defRPr>
            </a:lvl1pPr>
            <a:lvl2pPr>
              <a:defRPr>
                <a:latin typeface="Calibri"/>
              </a:defRPr>
            </a:lvl2pPr>
            <a:lvl3pPr>
              <a:defRPr>
                <a:latin typeface="Calibri"/>
              </a:defRPr>
            </a:lvl3pPr>
            <a:lvl4pPr>
              <a:defRPr>
                <a:latin typeface="Calibri"/>
              </a:defRPr>
            </a:lvl4pPr>
            <a:lvl5pPr>
              <a:defRPr>
                <a:latin typeface="Calibri"/>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a:latin typeface="Calibri"/>
              </a:defRPr>
            </a:lvl1pPr>
            <a:lvl2pPr>
              <a:defRPr>
                <a:latin typeface="Calibri"/>
              </a:defRPr>
            </a:lvl2pPr>
            <a:lvl3pPr>
              <a:defRPr>
                <a:latin typeface="Calibri"/>
              </a:defRPr>
            </a:lvl3pPr>
            <a:lvl4pPr>
              <a:defRPr>
                <a:latin typeface="Calibri"/>
              </a:defRPr>
            </a:lvl4pPr>
            <a:lvl5pPr>
              <a:defRPr>
                <a:latin typeface="Calibri"/>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atin typeface="Calibri"/>
              </a:defRPr>
            </a:lvl1pPr>
          </a:lstStyle>
          <a:p>
            <a:endParaRPr lang="en-US"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atin typeface="Calibri"/>
              </a:defRPr>
            </a:lvl1pPr>
          </a:lstStyle>
          <a:p>
            <a:fld id="{58561F82-5FC6-441E-A0FA-1FC97DC41D77}" type="slidenum">
              <a:rPr lang="en-US" smtClean="0"/>
              <a:pPr/>
              <a:t>‹#›</a:t>
            </a:fld>
            <a:endParaRPr lang="en-US" dirty="0"/>
          </a:p>
        </p:txBody>
      </p:sp>
    </p:spTree>
    <p:extLst>
      <p:ext uri="{BB962C8B-B14F-4D97-AF65-F5344CB8AC3E}">
        <p14:creationId xmlns:p14="http://schemas.microsoft.com/office/powerpoint/2010/main" val="6434922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4500">
                <a:cs typeface="Calibri"/>
              </a:defRPr>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atin typeface="Calibri"/>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4" name="Date Placeholder 3"/>
          <p:cNvSpPr>
            <a:spLocks noGrp="1"/>
          </p:cNvSpPr>
          <p:nvPr>
            <p:ph type="dt" sz="half" idx="10"/>
          </p:nvPr>
        </p:nvSpPr>
        <p:spPr/>
        <p:txBody>
          <a:bodyPr/>
          <a:lstStyle/>
          <a:p>
            <a:fld id="{100F5057-AAA2-45AC-9166-545A7C28D14F}" type="datetime1">
              <a:rPr lang="en-US" smtClean="0"/>
              <a:t>6/22/2018</a:t>
            </a:fld>
            <a:endParaRPr lang="en-US" dirty="0"/>
          </a:p>
        </p:txBody>
      </p:sp>
      <p:sp>
        <p:nvSpPr>
          <p:cNvPr id="5" name="Footer Placeholder 4"/>
          <p:cNvSpPr>
            <a:spLocks noGrp="1"/>
          </p:cNvSpPr>
          <p:nvPr>
            <p:ph type="ftr" sz="quarter" idx="11"/>
          </p:nvPr>
        </p:nvSpPr>
        <p:spPr/>
        <p:txBody>
          <a:bodyPr/>
          <a:lstStyle>
            <a:lvl1pPr>
              <a:defRPr>
                <a:latin typeface="Calibri"/>
              </a:defRPr>
            </a:lvl1pPr>
          </a:lstStyle>
          <a:p>
            <a:endParaRPr lang="en-US"/>
          </a:p>
        </p:txBody>
      </p:sp>
      <p:sp>
        <p:nvSpPr>
          <p:cNvPr id="6" name="Slide Number Placeholder 5"/>
          <p:cNvSpPr>
            <a:spLocks noGrp="1"/>
          </p:cNvSpPr>
          <p:nvPr>
            <p:ph type="sldNum" sz="quarter" idx="12"/>
          </p:nvPr>
        </p:nvSpPr>
        <p:spPr/>
        <p:txBody>
          <a:bodyPr/>
          <a:lstStyle>
            <a:lvl1pPr>
              <a:defRPr>
                <a:latin typeface="Calibri"/>
              </a:defRPr>
            </a:lvl1pPr>
          </a:lstStyle>
          <a:p>
            <a:fld id="{62BCD4F1-C7E8-4B13-AED4-5BAB35FD3E27}" type="slidenum">
              <a:rPr lang="en-US" smtClean="0"/>
              <a:pPr/>
              <a:t>‹#›</a:t>
            </a:fld>
            <a:endParaRPr lang="en-US"/>
          </a:p>
        </p:txBody>
      </p:sp>
    </p:spTree>
    <p:extLst>
      <p:ext uri="{BB962C8B-B14F-4D97-AF65-F5344CB8AC3E}">
        <p14:creationId xmlns:p14="http://schemas.microsoft.com/office/powerpoint/2010/main" val="31374925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DATA SLIDE_Influenza">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t="-1" b="12824"/>
          <a:stretch/>
        </p:blipFill>
        <p:spPr>
          <a:xfrm>
            <a:off x="-13648" y="-14387"/>
            <a:ext cx="9157648" cy="926388"/>
          </a:xfrm>
          <a:prstGeom prst="rect">
            <a:avLst/>
          </a:prstGeom>
        </p:spPr>
      </p:pic>
      <p:sp>
        <p:nvSpPr>
          <p:cNvPr id="2" name="Title 1"/>
          <p:cNvSpPr>
            <a:spLocks noGrp="1"/>
          </p:cNvSpPr>
          <p:nvPr>
            <p:ph type="title" hasCustomPrompt="1"/>
          </p:nvPr>
        </p:nvSpPr>
        <p:spPr>
          <a:xfrm>
            <a:off x="457200" y="144001"/>
            <a:ext cx="8229600" cy="556800"/>
          </a:xfrm>
          <a:prstGeom prst="rect">
            <a:avLst/>
          </a:prstGeom>
        </p:spPr>
        <p:txBody>
          <a:bodyPr lIns="91416" tIns="45708" rIns="91416" bIns="45708" anchor="b" anchorCtr="0"/>
          <a:lstStyle>
            <a:lvl1pPr algn="l">
              <a:lnSpc>
                <a:spcPts val="2250"/>
              </a:lnSpc>
              <a:defRPr sz="2100" b="1" baseline="0">
                <a:solidFill>
                  <a:schemeClr val="bg2"/>
                </a:solidFill>
                <a:effectLst/>
                <a:latin typeface="Calibri" pitchFamily="34" charset="0"/>
                <a:cs typeface="Calibri"/>
              </a:defRPr>
            </a:lvl1pPr>
          </a:lstStyle>
          <a:p>
            <a:r>
              <a:rPr lang="en-US" dirty="0"/>
              <a:t>Bottom band: ID</a:t>
            </a:r>
          </a:p>
        </p:txBody>
      </p:sp>
      <p:sp>
        <p:nvSpPr>
          <p:cNvPr id="5" name="Text Placeholder 7"/>
          <p:cNvSpPr>
            <a:spLocks noGrp="1"/>
          </p:cNvSpPr>
          <p:nvPr>
            <p:ph type="body" sz="quarter" idx="10"/>
          </p:nvPr>
        </p:nvSpPr>
        <p:spPr>
          <a:xfrm>
            <a:off x="457200" y="1564367"/>
            <a:ext cx="8229600" cy="4455584"/>
          </a:xfrm>
        </p:spPr>
        <p:txBody>
          <a:bodyPr/>
          <a:lstStyle>
            <a:lvl1pPr marL="257090" indent="-257090">
              <a:buClr>
                <a:srgbClr val="005DAA"/>
              </a:buClr>
              <a:buFont typeface="Wingdings" panose="05000000000000000000" pitchFamily="2" charset="2"/>
              <a:buChar char="§"/>
              <a:defRPr sz="2000">
                <a:solidFill>
                  <a:srgbClr val="000000"/>
                </a:solidFill>
                <a:latin typeface="Calibri"/>
              </a:defRPr>
            </a:lvl1pPr>
            <a:lvl2pPr>
              <a:buClr>
                <a:srgbClr val="532E63"/>
              </a:buClr>
              <a:defRPr sz="1800">
                <a:solidFill>
                  <a:srgbClr val="000000"/>
                </a:solidFill>
                <a:latin typeface="Calibri"/>
              </a:defRPr>
            </a:lvl2pPr>
            <a:lvl3pPr>
              <a:buClr>
                <a:srgbClr val="9A3B26"/>
              </a:buClr>
              <a:defRPr sz="1600">
                <a:solidFill>
                  <a:srgbClr val="000000"/>
                </a:solidFill>
                <a:latin typeface="Calibri"/>
              </a:defRPr>
            </a:lvl3pPr>
            <a:lvl4pPr>
              <a:defRPr sz="1500">
                <a:solidFill>
                  <a:schemeClr val="accent4">
                    <a:lumMod val="75000"/>
                  </a:schemeClr>
                </a:solidFill>
              </a:defRPr>
            </a:lvl4pPr>
            <a:lvl5pPr>
              <a:defRPr sz="1500">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t="89544"/>
          <a:stretch/>
        </p:blipFill>
        <p:spPr>
          <a:xfrm>
            <a:off x="0" y="6719805"/>
            <a:ext cx="9144000" cy="150413"/>
          </a:xfrm>
          <a:prstGeom prst="rect">
            <a:avLst/>
          </a:prstGeom>
        </p:spPr>
      </p:pic>
    </p:spTree>
    <p:extLst>
      <p:ext uri="{BB962C8B-B14F-4D97-AF65-F5344CB8AC3E}">
        <p14:creationId xmlns:p14="http://schemas.microsoft.com/office/powerpoint/2010/main" val="53488215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3988" y="-21962"/>
            <a:ext cx="8543418" cy="567298"/>
          </a:xfrm>
          <a:prstGeom prst="rect">
            <a:avLst/>
          </a:prstGeom>
        </p:spPr>
        <p:txBody>
          <a:bodyPr anchor="t">
            <a:normAutofit/>
          </a:bodyPr>
          <a:lstStyle>
            <a:lvl1pPr>
              <a:lnSpc>
                <a:spcPct val="100000"/>
              </a:lnSpc>
              <a:defRPr sz="2400">
                <a:solidFill>
                  <a:schemeClr val="bg2"/>
                </a:solidFill>
                <a:cs typeface="Calibri"/>
              </a:defRPr>
            </a:lvl1pPr>
          </a:lstStyle>
          <a:p>
            <a:r>
              <a:rPr lang="en-US" dirty="0"/>
              <a:t>Click to edit Master title style</a:t>
            </a:r>
          </a:p>
        </p:txBody>
      </p:sp>
      <p:sp>
        <p:nvSpPr>
          <p:cNvPr id="3" name="Content Placeholder 2"/>
          <p:cNvSpPr>
            <a:spLocks noGrp="1"/>
          </p:cNvSpPr>
          <p:nvPr>
            <p:ph idx="1"/>
          </p:nvPr>
        </p:nvSpPr>
        <p:spPr>
          <a:xfrm>
            <a:off x="310897" y="1162572"/>
            <a:ext cx="8229600" cy="4525963"/>
          </a:xfrm>
        </p:spPr>
        <p:txBody>
          <a:bodyPr vert="horz" lIns="91440" tIns="45720" rIns="91440" bIns="45720" rtlCol="0">
            <a:normAutofit/>
          </a:bodyPr>
          <a:lstStyle>
            <a:lvl1pPr>
              <a:buClr>
                <a:srgbClr val="0070C0"/>
              </a:buClr>
              <a:defRPr lang="en-US" sz="3200" dirty="0" smtClean="0">
                <a:latin typeface="+mn-lt"/>
              </a:defRPr>
            </a:lvl1pPr>
            <a:lvl2pPr marL="742950" indent="-285750">
              <a:buClr>
                <a:srgbClr val="0070C0"/>
              </a:buClr>
              <a:buFont typeface="Calibri" panose="020F0502020204030204" pitchFamily="34" charset="0"/>
              <a:buChar char="−"/>
              <a:defRPr lang="en-US" sz="2800" dirty="0" smtClean="0">
                <a:latin typeface="+mn-lt"/>
              </a:defRPr>
            </a:lvl2pPr>
            <a:lvl3pPr marL="1143000" indent="-228600">
              <a:buClr>
                <a:srgbClr val="0070C0"/>
              </a:buClr>
              <a:buFont typeface="Arial" panose="020B0604020202020204" pitchFamily="34" charset="0"/>
              <a:buChar char="•"/>
              <a:defRPr lang="en-US" sz="2400" dirty="0" smtClean="0">
                <a:latin typeface="+mn-lt"/>
              </a:defRPr>
            </a:lvl3pPr>
            <a:lvl4pPr marL="1600200" indent="-228600">
              <a:buClr>
                <a:srgbClr val="0070C0"/>
              </a:buClr>
              <a:buFont typeface="Calibri" panose="020F0502020204030204" pitchFamily="34" charset="0"/>
              <a:buChar char="−"/>
              <a:defRPr lang="en-US" sz="2000" dirty="0" smtClean="0">
                <a:latin typeface="+mn-lt"/>
              </a:defRPr>
            </a:lvl4pPr>
            <a:lvl5pPr marL="2057400" indent="-228600">
              <a:buClr>
                <a:srgbClr val="0070C0"/>
              </a:buClr>
              <a:buFont typeface="Arial" panose="020B0604020202020204" pitchFamily="34" charset="0"/>
              <a:buChar char="•"/>
              <a:defRPr lang="en-US" sz="1600" dirty="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Date Placeholder 12"/>
          <p:cNvSpPr>
            <a:spLocks noGrp="1"/>
          </p:cNvSpPr>
          <p:nvPr>
            <p:ph type="dt" sz="half" idx="10"/>
          </p:nvPr>
        </p:nvSpPr>
        <p:spPr>
          <a:xfrm>
            <a:off x="6406897" y="6379664"/>
            <a:ext cx="2133600" cy="365125"/>
          </a:xfrm>
        </p:spPr>
        <p:txBody>
          <a:bodyPr/>
          <a:lstStyle/>
          <a:p>
            <a:pPr algn="r"/>
            <a:r>
              <a:rPr lang="en-US" dirty="0"/>
              <a:t>‹#›</a:t>
            </a:r>
          </a:p>
        </p:txBody>
      </p:sp>
    </p:spTree>
    <p:extLst>
      <p:ext uri="{BB962C8B-B14F-4D97-AF65-F5344CB8AC3E}">
        <p14:creationId xmlns:p14="http://schemas.microsoft.com/office/powerpoint/2010/main" val="3841124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5" name="Rectangle 4"/>
          <p:cNvSpPr/>
          <p:nvPr userDrawn="1"/>
        </p:nvSpPr>
        <p:spPr>
          <a:xfrm>
            <a:off x="5558542" y="456664"/>
            <a:ext cx="3585459" cy="6333744"/>
          </a:xfrm>
          <a:prstGeom prst="rect">
            <a:avLst/>
          </a:prstGeom>
          <a:solidFill>
            <a:srgbClr val="CCE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3" name="Content Placeholder 2"/>
          <p:cNvSpPr>
            <a:spLocks noGrp="1"/>
          </p:cNvSpPr>
          <p:nvPr>
            <p:ph idx="1"/>
          </p:nvPr>
        </p:nvSpPr>
        <p:spPr>
          <a:xfrm>
            <a:off x="457200" y="1927964"/>
            <a:ext cx="4957169" cy="4525963"/>
          </a:xfrm>
        </p:spPr>
        <p:txBody>
          <a:bodyPr vert="horz" lIns="91440" tIns="45720" rIns="91440" bIns="45720" rtlCol="0">
            <a:normAutofit/>
          </a:bodyPr>
          <a:lstStyle>
            <a:lvl1pPr>
              <a:defRPr lang="en-US" sz="1800" dirty="0" smtClean="0">
                <a:latin typeface="Calibri"/>
              </a:defRPr>
            </a:lvl1pPr>
            <a:lvl2pPr>
              <a:defRPr lang="en-US" dirty="0" smtClean="0">
                <a:latin typeface="Calibri"/>
              </a:defRPr>
            </a:lvl2pPr>
            <a:lvl3pPr>
              <a:defRPr lang="en-US" dirty="0" smtClean="0">
                <a:latin typeface="Calibri"/>
              </a:defRPr>
            </a:lvl3pPr>
            <a:lvl4pPr>
              <a:defRPr lang="en-US" dirty="0" smtClean="0">
                <a:latin typeface="Calibri"/>
              </a:defRPr>
            </a:lvl4pPr>
            <a:lvl5pPr>
              <a:defRPr lang="en-US" sz="1050" dirty="0">
                <a:latin typeface="Calibri"/>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143382" y="482540"/>
            <a:ext cx="5270986" cy="1229115"/>
          </a:xfrm>
          <a:prstGeom prst="rect">
            <a:avLst/>
          </a:prstGeom>
        </p:spPr>
        <p:txBody>
          <a:bodyPr anchor="t">
            <a:normAutofit/>
          </a:bodyPr>
          <a:lstStyle>
            <a:lvl1pPr>
              <a:lnSpc>
                <a:spcPct val="100000"/>
              </a:lnSpc>
              <a:defRPr sz="2400">
                <a:cs typeface="Calibri"/>
              </a:defRPr>
            </a:lvl1pPr>
          </a:lstStyle>
          <a:p>
            <a:r>
              <a:rPr lang="en-US" dirty="0"/>
              <a:t>Click to edit Master title style</a:t>
            </a:r>
          </a:p>
        </p:txBody>
      </p:sp>
      <p:sp>
        <p:nvSpPr>
          <p:cNvPr id="6" name="Date Placeholder 5"/>
          <p:cNvSpPr>
            <a:spLocks noGrp="1"/>
          </p:cNvSpPr>
          <p:nvPr>
            <p:ph type="dt" sz="half" idx="10"/>
          </p:nvPr>
        </p:nvSpPr>
        <p:spPr/>
        <p:txBody>
          <a:bodyPr/>
          <a:lstStyle/>
          <a:p>
            <a:r>
              <a:rPr lang="en-US" dirty="0"/>
              <a:t>‹#›</a:t>
            </a:r>
          </a:p>
        </p:txBody>
      </p:sp>
    </p:spTree>
    <p:extLst>
      <p:ext uri="{BB962C8B-B14F-4D97-AF65-F5344CB8AC3E}">
        <p14:creationId xmlns:p14="http://schemas.microsoft.com/office/powerpoint/2010/main" val="1376379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3_Title and Content">
    <p:spTree>
      <p:nvGrpSpPr>
        <p:cNvPr id="1" name=""/>
        <p:cNvGrpSpPr/>
        <p:nvPr/>
      </p:nvGrpSpPr>
      <p:grpSpPr>
        <a:xfrm>
          <a:off x="0" y="0"/>
          <a:ext cx="0" cy="0"/>
          <a:chOff x="0" y="0"/>
          <a:chExt cx="0" cy="0"/>
        </a:xfrm>
      </p:grpSpPr>
      <p:sp>
        <p:nvSpPr>
          <p:cNvPr id="5" name="Rectangle 4"/>
          <p:cNvSpPr/>
          <p:nvPr userDrawn="1"/>
        </p:nvSpPr>
        <p:spPr>
          <a:xfrm>
            <a:off x="5558542" y="351368"/>
            <a:ext cx="3585459" cy="6333744"/>
          </a:xfrm>
          <a:prstGeom prst="rect">
            <a:avLst/>
          </a:prstGeom>
          <a:solidFill>
            <a:srgbClr val="EAE6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3" name="Content Placeholder 2"/>
          <p:cNvSpPr>
            <a:spLocks noGrp="1"/>
          </p:cNvSpPr>
          <p:nvPr>
            <p:ph idx="1"/>
          </p:nvPr>
        </p:nvSpPr>
        <p:spPr>
          <a:xfrm>
            <a:off x="457200" y="1927964"/>
            <a:ext cx="4957169" cy="4525963"/>
          </a:xfrm>
        </p:spPr>
        <p:txBody>
          <a:bodyPr vert="horz" lIns="91440" tIns="45720" rIns="91440" bIns="45720" rtlCol="0">
            <a:normAutofit/>
          </a:bodyPr>
          <a:lstStyle>
            <a:lvl1pPr>
              <a:defRPr lang="en-US" sz="1800" dirty="0" smtClean="0">
                <a:latin typeface="Calibri"/>
              </a:defRPr>
            </a:lvl1pPr>
            <a:lvl2pPr>
              <a:defRPr lang="en-US" dirty="0" smtClean="0">
                <a:latin typeface="Calibri"/>
              </a:defRPr>
            </a:lvl2pPr>
            <a:lvl3pPr>
              <a:defRPr lang="en-US" dirty="0" smtClean="0">
                <a:latin typeface="Calibri"/>
              </a:defRPr>
            </a:lvl3pPr>
            <a:lvl4pPr>
              <a:defRPr lang="en-US" dirty="0" smtClean="0">
                <a:latin typeface="Calibri"/>
              </a:defRPr>
            </a:lvl4pPr>
            <a:lvl5pPr>
              <a:defRPr lang="en-US" sz="1050" dirty="0">
                <a:latin typeface="Calibri"/>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143382" y="482540"/>
            <a:ext cx="5270986" cy="1229115"/>
          </a:xfrm>
          <a:prstGeom prst="rect">
            <a:avLst/>
          </a:prstGeom>
        </p:spPr>
        <p:txBody>
          <a:bodyPr vert="horz" lIns="91440" tIns="45720" rIns="91440" bIns="45720" rtlCol="0" anchor="t">
            <a:normAutofit/>
          </a:bodyPr>
          <a:lstStyle>
            <a:lvl1pPr>
              <a:defRPr lang="en-US" sz="2400" dirty="0">
                <a:cs typeface="Calibri"/>
              </a:defRPr>
            </a:lvl1pPr>
          </a:lstStyle>
          <a:p>
            <a:pPr lvl="0">
              <a:lnSpc>
                <a:spcPct val="100000"/>
              </a:lnSpc>
            </a:pPr>
            <a:r>
              <a:rPr lang="en-US" dirty="0"/>
              <a:t>Click to edit Master title style</a:t>
            </a:r>
          </a:p>
        </p:txBody>
      </p:sp>
      <p:sp>
        <p:nvSpPr>
          <p:cNvPr id="2" name="Date Placeholder 1"/>
          <p:cNvSpPr>
            <a:spLocks noGrp="1"/>
          </p:cNvSpPr>
          <p:nvPr>
            <p:ph type="dt" sz="half" idx="10"/>
          </p:nvPr>
        </p:nvSpPr>
        <p:spPr/>
        <p:txBody>
          <a:bodyPr/>
          <a:lstStyle/>
          <a:p>
            <a:r>
              <a:rPr lang="en-US" dirty="0"/>
              <a:t>‹#›</a:t>
            </a:r>
          </a:p>
        </p:txBody>
      </p:sp>
    </p:spTree>
    <p:extLst>
      <p:ext uri="{BB962C8B-B14F-4D97-AF65-F5344CB8AC3E}">
        <p14:creationId xmlns:p14="http://schemas.microsoft.com/office/powerpoint/2010/main" val="39409077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rgbClr val="ABB8AA"/>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4762" y="2089968"/>
            <a:ext cx="4414837" cy="1483741"/>
          </a:xfrm>
          <a:prstGeom prst="rect">
            <a:avLst/>
          </a:prstGeom>
        </p:spPr>
        <p:txBody>
          <a:bodyPr anchor="t">
            <a:noAutofit/>
          </a:bodyPr>
          <a:lstStyle>
            <a:lvl1pPr algn="l">
              <a:lnSpc>
                <a:spcPct val="80000"/>
              </a:lnSpc>
              <a:defRPr sz="4400" b="1" cap="all">
                <a:solidFill>
                  <a:srgbClr val="000000"/>
                </a:solidFill>
                <a:latin typeface="+mn-lt"/>
                <a:cs typeface="Calibri"/>
              </a:defRPr>
            </a:lvl1pPr>
          </a:lstStyle>
          <a:p>
            <a:r>
              <a:rPr lang="en-US" dirty="0"/>
              <a:t>Click to edit Master title style</a:t>
            </a:r>
          </a:p>
        </p:txBody>
      </p:sp>
      <p:sp>
        <p:nvSpPr>
          <p:cNvPr id="3" name="Text Placeholder 2"/>
          <p:cNvSpPr>
            <a:spLocks noGrp="1"/>
          </p:cNvSpPr>
          <p:nvPr>
            <p:ph type="body" idx="1"/>
          </p:nvPr>
        </p:nvSpPr>
        <p:spPr>
          <a:xfrm>
            <a:off x="3776662" y="3721745"/>
            <a:ext cx="4452937" cy="1500187"/>
          </a:xfrm>
        </p:spPr>
        <p:txBody>
          <a:bodyPr anchor="t">
            <a:normAutofit/>
          </a:bodyPr>
          <a:lstStyle>
            <a:lvl1pPr marL="0" indent="0">
              <a:buNone/>
              <a:defRPr sz="1600">
                <a:solidFill>
                  <a:srgbClr val="000000"/>
                </a:solidFill>
                <a:latin typeface="Calibri"/>
                <a:cs typeface="Calibri"/>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7" name="Date Placeholder 6"/>
          <p:cNvSpPr>
            <a:spLocks noGrp="1"/>
          </p:cNvSpPr>
          <p:nvPr>
            <p:ph type="dt" sz="half" idx="10"/>
          </p:nvPr>
        </p:nvSpPr>
        <p:spPr/>
        <p:txBody>
          <a:bodyPr/>
          <a:lstStyle/>
          <a:p>
            <a:r>
              <a:rPr lang="en-US" dirty="0"/>
              <a:t>‹#›</a:t>
            </a:r>
          </a:p>
        </p:txBody>
      </p:sp>
      <p:pic>
        <p:nvPicPr>
          <p:cNvPr id="6" name="Picture 5" descr="virus3.png"/>
          <p:cNvPicPr>
            <a:picLocks noChangeAspect="1"/>
          </p:cNvPicPr>
          <p:nvPr userDrawn="1"/>
        </p:nvPicPr>
        <p:blipFill rotWithShape="1">
          <a:blip r:embed="rId2">
            <a:extLst>
              <a:ext uri="{28A0092B-C50C-407E-A947-70E740481C1C}">
                <a14:useLocalDpi xmlns:a14="http://schemas.microsoft.com/office/drawing/2010/main" val="0"/>
              </a:ext>
            </a:extLst>
          </a:blip>
          <a:srcRect l="48817"/>
          <a:stretch/>
        </p:blipFill>
        <p:spPr bwMode="auto">
          <a:xfrm>
            <a:off x="0" y="-134912"/>
            <a:ext cx="3725222" cy="70653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14469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3988" y="426069"/>
            <a:ext cx="8543418" cy="935097"/>
          </a:xfrm>
          <a:prstGeom prst="rect">
            <a:avLst/>
          </a:prstGeom>
        </p:spPr>
        <p:txBody>
          <a:bodyPr vert="horz" lIns="91440" tIns="45720" rIns="91440" bIns="45720" rtlCol="0" anchor="t">
            <a:normAutofit/>
          </a:bodyPr>
          <a:lstStyle>
            <a:lvl1pPr>
              <a:defRPr lang="en-US" sz="2400">
                <a:cs typeface="Calibri"/>
              </a:defRPr>
            </a:lvl1pPr>
          </a:lstStyle>
          <a:p>
            <a:pPr lvl="0">
              <a:lnSpc>
                <a:spcPct val="100000"/>
              </a:lnSpc>
            </a:pPr>
            <a:r>
              <a:rPr lang="en-US" dirty="0"/>
              <a:t>Click to edit Master title style</a:t>
            </a:r>
          </a:p>
        </p:txBody>
      </p:sp>
      <p:sp>
        <p:nvSpPr>
          <p:cNvPr id="3" name="Content Placeholder 2"/>
          <p:cNvSpPr>
            <a:spLocks noGrp="1"/>
          </p:cNvSpPr>
          <p:nvPr>
            <p:ph sz="half" idx="1"/>
          </p:nvPr>
        </p:nvSpPr>
        <p:spPr>
          <a:xfrm>
            <a:off x="457200" y="1728215"/>
            <a:ext cx="4038600" cy="3394075"/>
          </a:xfrm>
        </p:spPr>
        <p:txBody>
          <a:bodyPr vert="horz" lIns="91440" tIns="45720" rIns="91440" bIns="45720" rtlCol="0">
            <a:normAutofit/>
          </a:bodyPr>
          <a:lstStyle>
            <a:lvl1pPr>
              <a:defRPr lang="en-US" sz="1800" dirty="0" smtClean="0">
                <a:latin typeface="Calibri"/>
              </a:defRPr>
            </a:lvl1pPr>
            <a:lvl2pPr>
              <a:defRPr lang="en-US" dirty="0" smtClean="0">
                <a:latin typeface="Calibri"/>
              </a:defRPr>
            </a:lvl2pPr>
            <a:lvl3pPr>
              <a:defRPr lang="en-US" dirty="0" smtClean="0">
                <a:latin typeface="Calibri"/>
              </a:defRPr>
            </a:lvl3pPr>
            <a:lvl4pPr>
              <a:defRPr lang="en-US" dirty="0" smtClean="0">
                <a:latin typeface="Calibri"/>
              </a:defRPr>
            </a:lvl4pPr>
            <a:lvl5pPr>
              <a:defRPr lang="en-US" sz="1050" dirty="0">
                <a:latin typeface="Calibri"/>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728215"/>
            <a:ext cx="4038600" cy="3394075"/>
          </a:xfrm>
        </p:spPr>
        <p:txBody>
          <a:bodyPr vert="horz" lIns="91440" tIns="45720" rIns="91440" bIns="45720" rtlCol="0">
            <a:normAutofit/>
          </a:bodyPr>
          <a:lstStyle>
            <a:lvl1pPr>
              <a:defRPr lang="en-US" sz="1800" dirty="0" smtClean="0">
                <a:latin typeface="Calibri"/>
              </a:defRPr>
            </a:lvl1pPr>
            <a:lvl2pPr>
              <a:defRPr lang="en-US" dirty="0" smtClean="0">
                <a:latin typeface="Calibri"/>
              </a:defRPr>
            </a:lvl2pPr>
            <a:lvl3pPr>
              <a:defRPr lang="en-US" dirty="0" smtClean="0">
                <a:latin typeface="Calibri"/>
              </a:defRPr>
            </a:lvl3pPr>
            <a:lvl4pPr>
              <a:defRPr lang="en-US" dirty="0" smtClean="0">
                <a:latin typeface="Calibri"/>
              </a:defRPr>
            </a:lvl4pPr>
            <a:lvl5pPr>
              <a:defRPr lang="en-US" sz="1050" dirty="0">
                <a:latin typeface="Calibri"/>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7"/>
          <p:cNvSpPr>
            <a:spLocks noGrp="1"/>
          </p:cNvSpPr>
          <p:nvPr>
            <p:ph type="dt" sz="half" idx="10"/>
          </p:nvPr>
        </p:nvSpPr>
        <p:spPr/>
        <p:txBody>
          <a:bodyPr/>
          <a:lstStyle/>
          <a:p>
            <a:r>
              <a:rPr lang="en-US" dirty="0"/>
              <a:t>‹#›</a:t>
            </a:r>
          </a:p>
        </p:txBody>
      </p:sp>
    </p:spTree>
    <p:extLst>
      <p:ext uri="{BB962C8B-B14F-4D97-AF65-F5344CB8AC3E}">
        <p14:creationId xmlns:p14="http://schemas.microsoft.com/office/powerpoint/2010/main" val="3002616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382" y="482541"/>
            <a:ext cx="8543418" cy="564483"/>
          </a:xfrm>
          <a:prstGeom prst="rect">
            <a:avLst/>
          </a:prstGeom>
        </p:spPr>
        <p:txBody>
          <a:bodyPr anchor="t">
            <a:normAutofit/>
          </a:bodyPr>
          <a:lstStyle>
            <a:lvl1pPr>
              <a:defRPr sz="2000">
                <a:cs typeface="Calibri"/>
              </a:defRPr>
            </a:lvl1pPr>
          </a:lstStyle>
          <a:p>
            <a:r>
              <a:rPr lang="en-US" dirty="0"/>
              <a:t>Click to edit Master title style</a:t>
            </a:r>
          </a:p>
        </p:txBody>
      </p:sp>
      <p:sp>
        <p:nvSpPr>
          <p:cNvPr id="7" name="Picture Placeholder 6"/>
          <p:cNvSpPr>
            <a:spLocks noGrp="1"/>
          </p:cNvSpPr>
          <p:nvPr>
            <p:ph type="pic" sz="quarter" idx="10"/>
          </p:nvPr>
        </p:nvSpPr>
        <p:spPr>
          <a:xfrm>
            <a:off x="142876" y="1138767"/>
            <a:ext cx="8856663" cy="5217584"/>
          </a:xfrm>
        </p:spPr>
        <p:txBody>
          <a:bodyPr>
            <a:normAutofit/>
          </a:bodyPr>
          <a:lstStyle>
            <a:lvl1pPr>
              <a:defRPr sz="1600">
                <a:latin typeface="Calibri"/>
                <a:cs typeface="Calibri"/>
              </a:defRPr>
            </a:lvl1pPr>
          </a:lstStyle>
          <a:p>
            <a:endParaRPr lang="en-US" dirty="0"/>
          </a:p>
        </p:txBody>
      </p:sp>
      <p:sp>
        <p:nvSpPr>
          <p:cNvPr id="8" name="Date Placeholder 7"/>
          <p:cNvSpPr>
            <a:spLocks noGrp="1"/>
          </p:cNvSpPr>
          <p:nvPr>
            <p:ph type="dt" sz="half" idx="11"/>
          </p:nvPr>
        </p:nvSpPr>
        <p:spPr/>
        <p:txBody>
          <a:bodyPr/>
          <a:lstStyle/>
          <a:p>
            <a:r>
              <a:rPr lang="en-US" dirty="0"/>
              <a:t>‹#›</a:t>
            </a:r>
          </a:p>
        </p:txBody>
      </p:sp>
    </p:spTree>
    <p:extLst>
      <p:ext uri="{BB962C8B-B14F-4D97-AF65-F5344CB8AC3E}">
        <p14:creationId xmlns:p14="http://schemas.microsoft.com/office/powerpoint/2010/main" val="25261832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US" dirty="0"/>
              <a:t>‹#›</a:t>
            </a:r>
          </a:p>
        </p:txBody>
      </p:sp>
    </p:spTree>
    <p:extLst>
      <p:ext uri="{BB962C8B-B14F-4D97-AF65-F5344CB8AC3E}">
        <p14:creationId xmlns:p14="http://schemas.microsoft.com/office/powerpoint/2010/main" val="1866422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2_color_background">
    <p:bg>
      <p:bgPr>
        <a:solidFill>
          <a:schemeClr val="tx1">
            <a:lumMod val="50000"/>
            <a:alpha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04694" y="4467097"/>
            <a:ext cx="5047423" cy="1162051"/>
          </a:xfrm>
          <a:prstGeom prst="rect">
            <a:avLst/>
          </a:prstGeom>
        </p:spPr>
        <p:txBody>
          <a:bodyPr lIns="91416" tIns="45708" rIns="91416" bIns="45708" anchor="b"/>
          <a:lstStyle>
            <a:lvl1pPr algn="l">
              <a:defRPr sz="3600" b="1" baseline="0">
                <a:solidFill>
                  <a:schemeClr val="bg2"/>
                </a:solidFill>
                <a:effectLst/>
                <a:latin typeface="Calibri" pitchFamily="34" charset="0"/>
                <a:cs typeface="Calibri"/>
              </a:defRPr>
            </a:lvl1pPr>
          </a:lstStyle>
          <a:p>
            <a:endParaRPr lang="en-US" dirty="0"/>
          </a:p>
        </p:txBody>
      </p:sp>
      <p:sp>
        <p:nvSpPr>
          <p:cNvPr id="5" name="Text Placeholder 2"/>
          <p:cNvSpPr>
            <a:spLocks noGrp="1"/>
          </p:cNvSpPr>
          <p:nvPr>
            <p:ph type="body" idx="1"/>
          </p:nvPr>
        </p:nvSpPr>
        <p:spPr>
          <a:xfrm>
            <a:off x="3704692" y="5900928"/>
            <a:ext cx="5047424" cy="568325"/>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047" indent="0">
              <a:buNone/>
              <a:defRPr sz="1800">
                <a:solidFill>
                  <a:schemeClr val="tx1">
                    <a:tint val="75000"/>
                  </a:schemeClr>
                </a:solidFill>
              </a:defRPr>
            </a:lvl2pPr>
            <a:lvl3pPr marL="914108" indent="0">
              <a:buNone/>
              <a:defRPr sz="1600">
                <a:solidFill>
                  <a:schemeClr val="tx1">
                    <a:tint val="75000"/>
                  </a:schemeClr>
                </a:solidFill>
              </a:defRPr>
            </a:lvl3pPr>
            <a:lvl4pPr marL="1371158" indent="0">
              <a:buNone/>
              <a:defRPr sz="1400">
                <a:solidFill>
                  <a:schemeClr val="tx1">
                    <a:tint val="75000"/>
                  </a:schemeClr>
                </a:solidFill>
              </a:defRPr>
            </a:lvl4pPr>
            <a:lvl5pPr marL="1828213" indent="0">
              <a:buNone/>
              <a:defRPr sz="1400">
                <a:solidFill>
                  <a:schemeClr val="tx1">
                    <a:tint val="75000"/>
                  </a:schemeClr>
                </a:solidFill>
              </a:defRPr>
            </a:lvl5pPr>
            <a:lvl6pPr marL="2285259" indent="0">
              <a:buNone/>
              <a:defRPr sz="1400">
                <a:solidFill>
                  <a:schemeClr val="tx1">
                    <a:tint val="75000"/>
                  </a:schemeClr>
                </a:solidFill>
              </a:defRPr>
            </a:lvl6pPr>
            <a:lvl7pPr marL="2742306" indent="0">
              <a:buNone/>
              <a:defRPr sz="1400">
                <a:solidFill>
                  <a:schemeClr val="tx1">
                    <a:tint val="75000"/>
                  </a:schemeClr>
                </a:solidFill>
              </a:defRPr>
            </a:lvl7pPr>
            <a:lvl8pPr marL="3199360" indent="0">
              <a:buNone/>
              <a:defRPr sz="1400">
                <a:solidFill>
                  <a:schemeClr val="tx1">
                    <a:tint val="75000"/>
                  </a:schemeClr>
                </a:solidFill>
              </a:defRPr>
            </a:lvl8pPr>
            <a:lvl9pPr marL="3656411" indent="0">
              <a:buNone/>
              <a:defRPr sz="1400">
                <a:solidFill>
                  <a:schemeClr val="tx1">
                    <a:tint val="75000"/>
                  </a:schemeClr>
                </a:solidFill>
              </a:defRPr>
            </a:lvl9pPr>
          </a:lstStyle>
          <a:p>
            <a:pPr lvl="0"/>
            <a:endParaRPr lang="en-US" dirty="0"/>
          </a:p>
        </p:txBody>
      </p:sp>
      <p:pic>
        <p:nvPicPr>
          <p:cNvPr id="4" name="Picture 6" descr="http://www.cdc.gov/flu/images/h1n1/3D_Influenza/3D_Influenza_transparent_no_key_full_lrg2.gif"/>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47107"/>
          <a:stretch/>
        </p:blipFill>
        <p:spPr bwMode="auto">
          <a:xfrm rot="5400000">
            <a:off x="-1750376" y="1528743"/>
            <a:ext cx="7394093" cy="392064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066897717"/>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w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10897" y="1530584"/>
            <a:ext cx="8229600" cy="4525963"/>
          </a:xfrm>
          <a:prstGeom prst="rect">
            <a:avLst/>
          </a:prstGeom>
        </p:spPr>
        <p:txBody>
          <a:bodyPr vert="horz" lIns="91440" tIns="45720" rIns="91440" bIns="45720" rtlCol="0">
            <a:normAutofit/>
          </a:bodyPr>
          <a:lstStyle/>
          <a:p>
            <a:pPr lvl="0"/>
            <a:r>
              <a:rPr kumimoji="0" lang="en-US" sz="2400" b="0" i="0" u="none" strike="noStrike" kern="1200" cap="none" spc="0" normalizeH="0" baseline="0" noProof="0" dirty="0">
                <a:ln>
                  <a:noFill/>
                </a:ln>
                <a:solidFill>
                  <a:srgbClr val="2C343E"/>
                </a:solidFill>
                <a:effectLst/>
                <a:uLnTx/>
                <a:uFillTx/>
                <a:latin typeface="+mn-lt"/>
                <a:ea typeface="+mn-ea"/>
                <a:cs typeface="+mn-cs"/>
              </a:rPr>
              <a:t>Click to edit Master text styles</a:t>
            </a:r>
          </a:p>
          <a:p>
            <a:pPr lvl="1"/>
            <a:r>
              <a:rPr kumimoji="0" lang="en-US" sz="2000" b="0" i="0" u="none" strike="noStrike" kern="1200" cap="none" spc="0" normalizeH="0" baseline="0" noProof="0" dirty="0">
                <a:ln>
                  <a:noFill/>
                </a:ln>
                <a:solidFill>
                  <a:srgbClr val="2C343E"/>
                </a:solidFill>
                <a:effectLst/>
                <a:uLnTx/>
                <a:uFillTx/>
                <a:latin typeface="+mn-lt"/>
                <a:ea typeface="+mn-ea"/>
                <a:cs typeface="+mn-cs"/>
              </a:rPr>
              <a:t>Second level</a:t>
            </a:r>
          </a:p>
          <a:p>
            <a:pPr lvl="2"/>
            <a:r>
              <a:rPr kumimoji="0" lang="en-US" sz="1800" b="0" i="0" u="none" strike="noStrike" kern="1200" cap="none" spc="0" normalizeH="0" baseline="0" noProof="0" dirty="0">
                <a:ln>
                  <a:noFill/>
                </a:ln>
                <a:solidFill>
                  <a:srgbClr val="2C343E"/>
                </a:solidFill>
                <a:effectLst/>
                <a:uLnTx/>
                <a:uFillTx/>
                <a:latin typeface="+mn-lt"/>
                <a:ea typeface="+mn-ea"/>
                <a:cs typeface="+mn-cs"/>
              </a:rPr>
              <a:t>Third level</a:t>
            </a:r>
          </a:p>
          <a:p>
            <a:pPr lvl="3"/>
            <a:r>
              <a:rPr kumimoji="0" lang="en-US" sz="1600" b="0" i="0" u="none" strike="noStrike" kern="1200" cap="none" spc="0" normalizeH="0" baseline="0" noProof="0" dirty="0">
                <a:ln>
                  <a:noFill/>
                </a:ln>
                <a:solidFill>
                  <a:srgbClr val="2C343E"/>
                </a:solidFill>
                <a:effectLst/>
                <a:uLnTx/>
                <a:uFillTx/>
                <a:latin typeface="+mn-lt"/>
                <a:ea typeface="+mn-ea"/>
                <a:cs typeface="+mn-cs"/>
              </a:rPr>
              <a:t>Fourth level</a:t>
            </a:r>
          </a:p>
          <a:p>
            <a:pPr lvl="4"/>
            <a:r>
              <a:rPr kumimoji="0" lang="en-US" sz="1600" b="0" i="0" u="none" strike="noStrike" kern="1200" cap="none" spc="0" normalizeH="0" baseline="0" noProof="0" dirty="0">
                <a:ln>
                  <a:noFill/>
                </a:ln>
                <a:solidFill>
                  <a:srgbClr val="2C343E"/>
                </a:solidFill>
                <a:effectLst/>
                <a:uLnTx/>
                <a:uFillTx/>
                <a:latin typeface="+mn-lt"/>
                <a:ea typeface="+mn-ea"/>
                <a:cs typeface="+mn-cs"/>
              </a:rPr>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800">
                <a:solidFill>
                  <a:srgbClr val="2C343E"/>
                </a:solidFill>
                <a:latin typeface="Calibri"/>
                <a:cs typeface="Calibri"/>
              </a:defRPr>
            </a:lvl1pPr>
          </a:lstStyle>
          <a:p>
            <a:r>
              <a:rPr lang="en-US" dirty="0"/>
              <a:t>‹#›</a:t>
            </a:r>
          </a:p>
        </p:txBody>
      </p:sp>
      <p:pic>
        <p:nvPicPr>
          <p:cNvPr id="11" name="Picture 10"/>
          <p:cNvPicPr>
            <a:picLocks noChangeAspect="1"/>
          </p:cNvPicPr>
          <p:nvPr userDrawn="1"/>
        </p:nvPicPr>
        <p:blipFill rotWithShape="1">
          <a:blip r:embed="rId14" cstate="print">
            <a:extLst>
              <a:ext uri="{28A0092B-C50C-407E-A947-70E740481C1C}">
                <a14:useLocalDpi xmlns:a14="http://schemas.microsoft.com/office/drawing/2010/main" val="0"/>
              </a:ext>
            </a:extLst>
          </a:blip>
          <a:srcRect t="-1" r="15319" b="12824"/>
          <a:stretch/>
        </p:blipFill>
        <p:spPr>
          <a:xfrm>
            <a:off x="0" y="-14386"/>
            <a:ext cx="9144000" cy="496928"/>
          </a:xfrm>
          <a:prstGeom prst="rect">
            <a:avLst/>
          </a:prstGeom>
        </p:spPr>
      </p:pic>
      <p:pic>
        <p:nvPicPr>
          <p:cNvPr id="12" name="Picture 6" descr="Image result for cdc logo centers for disease"/>
          <p:cNvPicPr>
            <a:picLocks noChangeAspect="1" noChangeArrowheads="1"/>
          </p:cNvPicPr>
          <p:nvPr userDrawn="1"/>
        </p:nvPicPr>
        <p:blipFill rotWithShape="1">
          <a:blip r:embed="rId15" cstate="print">
            <a:extLst>
              <a:ext uri="{28A0092B-C50C-407E-A947-70E740481C1C}">
                <a14:useLocalDpi xmlns:a14="http://schemas.microsoft.com/office/drawing/2010/main" val="0"/>
              </a:ext>
            </a:extLst>
          </a:blip>
          <a:srcRect l="994" t="12974" r="852" b="9326"/>
          <a:stretch/>
        </p:blipFill>
        <p:spPr bwMode="auto">
          <a:xfrm>
            <a:off x="7639396" y="1417638"/>
            <a:ext cx="498764" cy="394833"/>
          </a:xfrm>
          <a:prstGeom prst="rect">
            <a:avLst/>
          </a:prstGeom>
          <a:noFill/>
          <a:extLst>
            <a:ext uri="{909E8E84-426E-40dd-AFC4-6F175D3DCCD1}">
              <a14:hiddenFill xmlns="" xmlns:a14="http://schemas.microsoft.com/office/drawing/2010/main">
                <a:solidFill>
                  <a:srgbClr val="FFFFFF"/>
                </a:solidFill>
              </a14:hiddenFill>
            </a:ext>
          </a:extLst>
        </p:spPr>
      </p:pic>
      <p:pic>
        <p:nvPicPr>
          <p:cNvPr id="13" name="Picture 6" descr="Image result for cdc logo centers for disease"/>
          <p:cNvPicPr>
            <a:picLocks noChangeAspect="1" noChangeArrowheads="1"/>
          </p:cNvPicPr>
          <p:nvPr userDrawn="1"/>
        </p:nvPicPr>
        <p:blipFill rotWithShape="1">
          <a:blip r:embed="rId16" cstate="print">
            <a:extLst>
              <a:ext uri="{28A0092B-C50C-407E-A947-70E740481C1C}">
                <a14:useLocalDpi xmlns:a14="http://schemas.microsoft.com/office/drawing/2010/main" val="0"/>
              </a:ext>
            </a:extLst>
          </a:blip>
          <a:srcRect l="994" t="12975" r="852" b="36295"/>
          <a:stretch/>
        </p:blipFill>
        <p:spPr bwMode="auto">
          <a:xfrm>
            <a:off x="8259130" y="-9611"/>
            <a:ext cx="888302" cy="459116"/>
          </a:xfrm>
          <a:prstGeom prst="rect">
            <a:avLst/>
          </a:prstGeom>
          <a:noFill/>
          <a:extLst>
            <a:ext uri="{909E8E84-426E-40dd-AFC4-6F175D3DCCD1}">
              <a14:hiddenFill xmlns="" xmlns:a14="http://schemas.microsoft.com/office/drawing/2010/main">
                <a:solidFill>
                  <a:srgbClr val="FFFFFF"/>
                </a:solidFill>
              </a14:hiddenFill>
            </a:ext>
          </a:extLst>
        </p:spPr>
      </p:pic>
      <p:sp>
        <p:nvSpPr>
          <p:cNvPr id="6" name="TextBox 5"/>
          <p:cNvSpPr txBox="1"/>
          <p:nvPr userDrawn="1"/>
        </p:nvSpPr>
        <p:spPr>
          <a:xfrm>
            <a:off x="7086600" y="33253"/>
            <a:ext cx="1162077" cy="369332"/>
          </a:xfrm>
          <a:prstGeom prst="rect">
            <a:avLst/>
          </a:prstGeom>
          <a:noFill/>
        </p:spPr>
        <p:txBody>
          <a:bodyPr wrap="square" rtlCol="0">
            <a:spAutoFit/>
          </a:bodyPr>
          <a:lstStyle/>
          <a:p>
            <a:r>
              <a:rPr lang="en-US" sz="1800" dirty="0">
                <a:solidFill>
                  <a:schemeClr val="accent6">
                    <a:lumMod val="20000"/>
                    <a:lumOff val="80000"/>
                  </a:schemeClr>
                </a:solidFill>
                <a:latin typeface="Calibri"/>
              </a:rPr>
              <a:t>Influenza </a:t>
            </a:r>
          </a:p>
        </p:txBody>
      </p:sp>
    </p:spTree>
    <p:extLst>
      <p:ext uri="{BB962C8B-B14F-4D97-AF65-F5344CB8AC3E}">
        <p14:creationId xmlns:p14="http://schemas.microsoft.com/office/powerpoint/2010/main" val="501863711"/>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89" r:id="rId11"/>
    <p:sldLayoutId id="2147483890" r:id="rId12"/>
  </p:sldLayoutIdLst>
  <p:hf hdr="0" ftr="0" dt="0"/>
  <p:txStyles>
    <p:titleStyle>
      <a:lvl1pPr algn="l" defTabSz="457200" rtl="0" eaLnBrk="1" latinLnBrk="0" hangingPunct="1">
        <a:spcBef>
          <a:spcPct val="0"/>
        </a:spcBef>
        <a:buNone/>
        <a:defRPr sz="2800" b="1" kern="1200">
          <a:solidFill>
            <a:srgbClr val="0066CC"/>
          </a:solidFill>
          <a:latin typeface="+mj-lt"/>
          <a:ea typeface="+mj-ea"/>
          <a:cs typeface="Arial"/>
        </a:defRPr>
      </a:lvl1pPr>
    </p:titleStyle>
    <p:bodyStyle>
      <a:lvl1pPr marL="342900" marR="0" indent="-342900" algn="l" defTabSz="457200" rtl="0" eaLnBrk="1" fontAlgn="auto" latinLnBrk="0" hangingPunct="1">
        <a:lnSpc>
          <a:spcPct val="100000"/>
        </a:lnSpc>
        <a:spcBef>
          <a:spcPct val="20000"/>
        </a:spcBef>
        <a:spcAft>
          <a:spcPts val="0"/>
        </a:spcAft>
        <a:buClr>
          <a:srgbClr val="0070C0"/>
        </a:buClr>
        <a:buSzTx/>
        <a:buFont typeface="Wingdings" panose="05000000000000000000" pitchFamily="2" charset="2"/>
        <a:buChar char="§"/>
        <a:tabLst/>
        <a:defRPr lang="en-US" sz="2800" kern="1200" noProof="0" dirty="0" smtClean="0">
          <a:solidFill>
            <a:schemeClr val="tx1"/>
          </a:solidFill>
          <a:latin typeface="Arial" panose="020B0604020202020204" pitchFamily="34" charset="0"/>
          <a:ea typeface="+mn-ea"/>
          <a:cs typeface="Calibri"/>
        </a:defRPr>
      </a:lvl1pPr>
      <a:lvl2pPr marL="742950" marR="0" indent="-285750" algn="l" defTabSz="457200" rtl="0" eaLnBrk="1" fontAlgn="auto" latinLnBrk="0" hangingPunct="1">
        <a:lnSpc>
          <a:spcPct val="100000"/>
        </a:lnSpc>
        <a:spcBef>
          <a:spcPct val="20000"/>
        </a:spcBef>
        <a:spcAft>
          <a:spcPts val="0"/>
        </a:spcAft>
        <a:buClr>
          <a:srgbClr val="0070C0"/>
        </a:buClr>
        <a:buSzTx/>
        <a:buFont typeface="Calibri" panose="020F0502020204030204" pitchFamily="34" charset="0"/>
        <a:buChar char="−"/>
        <a:tabLst/>
        <a:defRPr lang="en-US" sz="2400" kern="1200" noProof="0" dirty="0" smtClean="0">
          <a:solidFill>
            <a:schemeClr val="tx1"/>
          </a:solidFill>
          <a:latin typeface="Arial" panose="020B0604020202020204" pitchFamily="34" charset="0"/>
          <a:ea typeface="+mn-ea"/>
          <a:cs typeface="Calibri"/>
        </a:defRPr>
      </a:lvl2pPr>
      <a:lvl3pPr marL="1143000" marR="0" indent="-228600" algn="l" defTabSz="457200" rtl="0" eaLnBrk="1" fontAlgn="auto" latinLnBrk="0" hangingPunct="1">
        <a:lnSpc>
          <a:spcPct val="100000"/>
        </a:lnSpc>
        <a:spcBef>
          <a:spcPct val="20000"/>
        </a:spcBef>
        <a:spcAft>
          <a:spcPts val="0"/>
        </a:spcAft>
        <a:buClr>
          <a:srgbClr val="0070C0"/>
        </a:buClr>
        <a:buSzTx/>
        <a:buFont typeface="Arial" panose="020B0604020202020204" pitchFamily="34" charset="0"/>
        <a:buChar char="•"/>
        <a:tabLst/>
        <a:defRPr lang="en-US" sz="2000" kern="1200" noProof="0" dirty="0" smtClean="0">
          <a:solidFill>
            <a:schemeClr val="tx1"/>
          </a:solidFill>
          <a:latin typeface="Arial" panose="020B0604020202020204" pitchFamily="34" charset="0"/>
          <a:ea typeface="+mn-ea"/>
          <a:cs typeface="Calibri"/>
        </a:defRPr>
      </a:lvl3pPr>
      <a:lvl4pPr marL="1600200" marR="0" indent="-228600" algn="l" defTabSz="457200" rtl="0" eaLnBrk="1" fontAlgn="auto" latinLnBrk="0" hangingPunct="1">
        <a:lnSpc>
          <a:spcPct val="100000"/>
        </a:lnSpc>
        <a:spcBef>
          <a:spcPct val="20000"/>
        </a:spcBef>
        <a:spcAft>
          <a:spcPts val="0"/>
        </a:spcAft>
        <a:buClr>
          <a:srgbClr val="0070C0"/>
        </a:buClr>
        <a:buSzTx/>
        <a:buFont typeface="Wingdings" panose="05000000000000000000" pitchFamily="2" charset="2"/>
        <a:buChar char="§"/>
        <a:tabLst/>
        <a:defRPr lang="en-US" sz="1800" kern="1200" noProof="0" dirty="0" smtClean="0">
          <a:solidFill>
            <a:schemeClr val="tx1"/>
          </a:solidFill>
          <a:latin typeface="Arial" panose="020B0604020202020204" pitchFamily="34" charset="0"/>
          <a:ea typeface="+mn-ea"/>
          <a:cs typeface="Calibri"/>
        </a:defRPr>
      </a:lvl4pPr>
      <a:lvl5pPr marL="2057400" marR="0" indent="-228600" algn="l" defTabSz="457200" rtl="0" eaLnBrk="1" fontAlgn="auto" latinLnBrk="0" hangingPunct="1">
        <a:lnSpc>
          <a:spcPct val="100000"/>
        </a:lnSpc>
        <a:spcBef>
          <a:spcPct val="20000"/>
        </a:spcBef>
        <a:spcAft>
          <a:spcPts val="0"/>
        </a:spcAft>
        <a:buClr>
          <a:srgbClr val="0070C0"/>
        </a:buClr>
        <a:buSzPct val="80000"/>
        <a:buFont typeface="Arial" panose="020B0604020202020204" pitchFamily="34" charset="0"/>
        <a:buChar char="•"/>
        <a:tabLst/>
        <a:defRPr lang="en-US" sz="1800" kern="1200" noProof="0" dirty="0">
          <a:solidFill>
            <a:schemeClr val="tx1"/>
          </a:solidFill>
          <a:latin typeface="Arial" panose="020B0604020202020204" pitchFamily="34" charset="0"/>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partner.cdc.gov/Sites/NCIRD/clsis/SitePages/default.aspx" TargetMode="External"/><Relationship Id="rId5" Type="http://schemas.openxmlformats.org/officeDocument/2006/relationships/hyperlink" Target="https://www.internationalreagentresource.org/" TargetMode="Externa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hyperlink" Target="mailto:mwl2@cdc.gov"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60056" y="1868488"/>
            <a:ext cx="4324149" cy="2322512"/>
          </a:xfrm>
        </p:spPr>
        <p:txBody>
          <a:bodyPr>
            <a:normAutofit fontScale="90000"/>
          </a:bodyPr>
          <a:lstStyle/>
          <a:p>
            <a:pPr algn="ctr"/>
            <a:r>
              <a:rPr lang="en-US" sz="3600" dirty="0"/>
              <a:t>Module L3</a:t>
            </a:r>
            <a:br>
              <a:rPr lang="en-US" sz="3600" dirty="0"/>
            </a:br>
            <a:br>
              <a:rPr lang="en-US" sz="3600" dirty="0"/>
            </a:br>
            <a:r>
              <a:rPr lang="en-US" sz="3600" dirty="0"/>
              <a:t>Overview of Molecular and Serological Diagnostics for Influenza A(H7N9)</a:t>
            </a:r>
            <a:br>
              <a:rPr lang="en-US" dirty="0"/>
            </a:br>
            <a:endParaRPr lang="en-US" dirty="0"/>
          </a:p>
        </p:txBody>
      </p:sp>
      <p:sp>
        <p:nvSpPr>
          <p:cNvPr id="4" name="TextBox 3"/>
          <p:cNvSpPr txBox="1"/>
          <p:nvPr/>
        </p:nvSpPr>
        <p:spPr>
          <a:xfrm>
            <a:off x="-241300" y="-673100"/>
            <a:ext cx="184731" cy="369332"/>
          </a:xfrm>
          <a:prstGeom prst="rect">
            <a:avLst/>
          </a:prstGeom>
          <a:noFill/>
        </p:spPr>
        <p:txBody>
          <a:bodyPr wrap="none" rtlCol="0">
            <a:spAutoFit/>
          </a:bodyPr>
          <a:lstStyle/>
          <a:p>
            <a:endParaRPr lang="en-US" dirty="0">
              <a:latin typeface="Calibri"/>
            </a:endParaRPr>
          </a:p>
        </p:txBody>
      </p:sp>
    </p:spTree>
    <p:extLst>
      <p:ext uri="{BB962C8B-B14F-4D97-AF65-F5344CB8AC3E}">
        <p14:creationId xmlns:p14="http://schemas.microsoft.com/office/powerpoint/2010/main" val="35906605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759" y="3114"/>
            <a:ext cx="8543418" cy="567298"/>
          </a:xfrm>
        </p:spPr>
        <p:txBody>
          <a:bodyPr/>
          <a:lstStyle/>
          <a:p>
            <a:r>
              <a:rPr lang="en-US" dirty="0"/>
              <a:t>Laboratory Workflow</a:t>
            </a:r>
          </a:p>
        </p:txBody>
      </p:sp>
      <p:sp>
        <p:nvSpPr>
          <p:cNvPr id="3" name="Content Placeholder 2"/>
          <p:cNvSpPr>
            <a:spLocks noGrp="1"/>
          </p:cNvSpPr>
          <p:nvPr>
            <p:ph idx="1"/>
          </p:nvPr>
        </p:nvSpPr>
        <p:spPr>
          <a:xfrm>
            <a:off x="265239" y="648789"/>
            <a:ext cx="8604504" cy="5924028"/>
          </a:xfrm>
        </p:spPr>
        <p:txBody>
          <a:bodyPr>
            <a:noAutofit/>
          </a:bodyPr>
          <a:lstStyle/>
          <a:p>
            <a:pPr lvl="0"/>
            <a:r>
              <a:rPr lang="en-US" sz="1800" dirty="0"/>
              <a:t>Molecular testing requires:</a:t>
            </a:r>
          </a:p>
          <a:p>
            <a:pPr lvl="1"/>
            <a:r>
              <a:rPr lang="en-US" sz="1800" dirty="0"/>
              <a:t>Well organized laboratory</a:t>
            </a:r>
          </a:p>
          <a:p>
            <a:pPr lvl="1"/>
            <a:r>
              <a:rPr lang="en-US" sz="1800" dirty="0"/>
              <a:t>Unidirectional workflow to avoid cross-contamination of samples and/or positive controls (if used)</a:t>
            </a:r>
          </a:p>
          <a:p>
            <a:pPr lvl="2"/>
            <a:r>
              <a:rPr lang="en-US" altLang="en-US" sz="1800" dirty="0"/>
              <a:t>Laboratory should have:</a:t>
            </a:r>
          </a:p>
          <a:p>
            <a:pPr lvl="3"/>
            <a:r>
              <a:rPr lang="en-US" altLang="en-US" sz="1800" dirty="0"/>
              <a:t>RNA extraction procedure room</a:t>
            </a:r>
          </a:p>
          <a:p>
            <a:pPr lvl="3"/>
            <a:r>
              <a:rPr lang="en-US" altLang="en-US" sz="1800" dirty="0"/>
              <a:t>Clean procedure room (no RNA/DNA/sample) for reagent/master mix and plate preparation</a:t>
            </a:r>
          </a:p>
          <a:p>
            <a:pPr lvl="3"/>
            <a:r>
              <a:rPr lang="en-US" altLang="en-US" sz="1800" dirty="0"/>
              <a:t>Separate procedure room for adding RNA to plate prior to running RRT-PCR </a:t>
            </a:r>
          </a:p>
          <a:p>
            <a:pPr lvl="2"/>
            <a:endParaRPr lang="en-US" sz="1800" dirty="0"/>
          </a:p>
          <a:p>
            <a:pPr lvl="1"/>
            <a:r>
              <a:rPr lang="en-US" sz="1800" dirty="0"/>
              <a:t>Quality management plan to control for contamination and allow troubleshooting</a:t>
            </a:r>
          </a:p>
          <a:p>
            <a:pPr lvl="2"/>
            <a:r>
              <a:rPr lang="en-US" sz="1800" dirty="0"/>
              <a:t>Negative Template Controls (NTCs) must always be used </a:t>
            </a:r>
          </a:p>
          <a:p>
            <a:endParaRPr lang="en-US" sz="1800" dirty="0"/>
          </a:p>
          <a:p>
            <a:r>
              <a:rPr lang="en-US" sz="1800" dirty="0"/>
              <a:t>Reagent storage must be monitored to ensure proper temperatures/storage conditions are maintained</a:t>
            </a:r>
          </a:p>
          <a:p>
            <a:pPr lvl="1"/>
            <a:r>
              <a:rPr lang="en-US" sz="1800" dirty="0"/>
              <a:t>System to track reagent expiration</a:t>
            </a:r>
          </a:p>
          <a:p>
            <a:pPr lvl="1"/>
            <a:r>
              <a:rPr lang="en-US" sz="1800" dirty="0"/>
              <a:t>System to ensure reagent/consumable availability</a:t>
            </a:r>
          </a:p>
          <a:p>
            <a:pPr lvl="1"/>
            <a:r>
              <a:rPr lang="en-US" sz="1800" dirty="0"/>
              <a:t>Positive controls may be needed to control for degradation of primers/probes</a:t>
            </a:r>
          </a:p>
          <a:p>
            <a:endParaRPr lang="en-US" sz="1800" dirty="0"/>
          </a:p>
        </p:txBody>
      </p:sp>
    </p:spTree>
    <p:extLst>
      <p:ext uri="{BB962C8B-B14F-4D97-AF65-F5344CB8AC3E}">
        <p14:creationId xmlns:p14="http://schemas.microsoft.com/office/powerpoint/2010/main" val="17094629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73602" y="1371600"/>
            <a:ext cx="8396796" cy="2882900"/>
          </a:xfrm>
          <a:prstGeom prst="rect">
            <a:avLst/>
          </a:prstGeom>
        </p:spPr>
      </p:pic>
      <p:sp>
        <p:nvSpPr>
          <p:cNvPr id="2" name="Title 1"/>
          <p:cNvSpPr>
            <a:spLocks noGrp="1"/>
          </p:cNvSpPr>
          <p:nvPr>
            <p:ph type="title"/>
          </p:nvPr>
        </p:nvSpPr>
        <p:spPr>
          <a:xfrm>
            <a:off x="117982" y="0"/>
            <a:ext cx="8543418" cy="567298"/>
          </a:xfrm>
        </p:spPr>
        <p:txBody>
          <a:bodyPr>
            <a:scene3d>
              <a:camera prst="orthographicFront">
                <a:rot lat="0" lon="0" rev="0"/>
              </a:camera>
              <a:lightRig rig="contrasting" dir="t">
                <a:rot lat="0" lon="0" rev="4500000"/>
              </a:lightRig>
            </a:scene3d>
            <a:sp3d contourW="6350" prstMaterial="metal">
              <a:contourClr>
                <a:schemeClr val="accent1">
                  <a:shade val="75000"/>
                </a:schemeClr>
              </a:contourClr>
            </a:sp3d>
          </a:bodyPr>
          <a:lstStyle/>
          <a:p>
            <a:r>
              <a:rPr lang="en-US" dirty="0"/>
              <a:t>Conventional PCR Output</a:t>
            </a:r>
          </a:p>
        </p:txBody>
      </p:sp>
      <p:sp>
        <p:nvSpPr>
          <p:cNvPr id="4" name="Rectangle 3"/>
          <p:cNvSpPr/>
          <p:nvPr/>
        </p:nvSpPr>
        <p:spPr>
          <a:xfrm>
            <a:off x="685800" y="6096000"/>
            <a:ext cx="8229601" cy="246221"/>
          </a:xfrm>
          <a:prstGeom prst="rect">
            <a:avLst/>
          </a:prstGeom>
        </p:spPr>
        <p:txBody>
          <a:bodyPr wrap="square">
            <a:spAutoFit/>
          </a:bodyPr>
          <a:lstStyle/>
          <a:p>
            <a:r>
              <a:rPr lang="en-US" sz="1000" dirty="0">
                <a:latin typeface="+mj-lt"/>
              </a:rPr>
              <a:t>From: Ng L </a:t>
            </a:r>
            <a:r>
              <a:rPr lang="en-US" sz="1000" i="1" dirty="0">
                <a:latin typeface="+mj-lt"/>
              </a:rPr>
              <a:t>et al</a:t>
            </a:r>
            <a:r>
              <a:rPr lang="en-US" sz="1000" dirty="0">
                <a:latin typeface="+mj-lt"/>
              </a:rPr>
              <a:t>. Specific detection of H5N1 avian influenza A virus in field specimens by a one-step RT-PCR assay.  BMC Infectious Diseases 6(1):40. 2006.</a:t>
            </a:r>
          </a:p>
        </p:txBody>
      </p:sp>
      <p:sp>
        <p:nvSpPr>
          <p:cNvPr id="44" name="Rectangle 43"/>
          <p:cNvSpPr/>
          <p:nvPr/>
        </p:nvSpPr>
        <p:spPr>
          <a:xfrm>
            <a:off x="693768" y="4257324"/>
            <a:ext cx="4678332" cy="1815882"/>
          </a:xfrm>
          <a:prstGeom prst="rect">
            <a:avLst/>
          </a:prstGeom>
        </p:spPr>
        <p:txBody>
          <a:bodyPr wrap="square">
            <a:spAutoFit/>
          </a:bodyPr>
          <a:lstStyle/>
          <a:p>
            <a:r>
              <a:rPr lang="en-US" sz="1600" dirty="0">
                <a:latin typeface="+mj-lt"/>
              </a:rPr>
              <a:t>A. Amplification of serially diluted in vitro-transcribed single-stranded RNA (lanes 2 to 11) measured by </a:t>
            </a:r>
            <a:r>
              <a:rPr lang="en-US" sz="1600" dirty="0" err="1">
                <a:latin typeface="+mj-lt"/>
              </a:rPr>
              <a:t>RiboGreen</a:t>
            </a:r>
            <a:r>
              <a:rPr lang="en-US" sz="1600" dirty="0">
                <a:latin typeface="+mj-lt"/>
              </a:rPr>
              <a:t> RNA quantitation reagent and H5N1 RNA extracted from </a:t>
            </a:r>
            <a:r>
              <a:rPr lang="en-US" sz="1600" dirty="0" err="1">
                <a:latin typeface="+mj-lt"/>
              </a:rPr>
              <a:t>allantoic</a:t>
            </a:r>
            <a:r>
              <a:rPr lang="en-US" sz="1600" dirty="0">
                <a:latin typeface="+mj-lt"/>
              </a:rPr>
              <a:t> fluid of infected egg (lane 19). Viral RNA extracted from human specimens that were previously confirmed with other respiratory viruses (lanes 12 to 17).</a:t>
            </a:r>
          </a:p>
        </p:txBody>
      </p:sp>
      <p:sp>
        <p:nvSpPr>
          <p:cNvPr id="45" name="Rectangle 44"/>
          <p:cNvSpPr/>
          <p:nvPr/>
        </p:nvSpPr>
        <p:spPr>
          <a:xfrm>
            <a:off x="6067964" y="4257324"/>
            <a:ext cx="2593436" cy="584776"/>
          </a:xfrm>
          <a:prstGeom prst="rect">
            <a:avLst/>
          </a:prstGeom>
        </p:spPr>
        <p:txBody>
          <a:bodyPr wrap="square">
            <a:spAutoFit/>
          </a:bodyPr>
          <a:lstStyle/>
          <a:p>
            <a:r>
              <a:rPr lang="en-US" sz="1600" dirty="0">
                <a:latin typeface="+mj-lt"/>
              </a:rPr>
              <a:t>B. Specific detection of H5N1 avian influenza A virus. </a:t>
            </a:r>
          </a:p>
        </p:txBody>
      </p:sp>
      <p:sp>
        <p:nvSpPr>
          <p:cNvPr id="46" name="Rectangle 45"/>
          <p:cNvSpPr/>
          <p:nvPr/>
        </p:nvSpPr>
        <p:spPr>
          <a:xfrm>
            <a:off x="81949" y="833110"/>
            <a:ext cx="8985851" cy="492443"/>
          </a:xfrm>
          <a:prstGeom prst="rect">
            <a:avLst/>
          </a:prstGeom>
        </p:spPr>
        <p:txBody>
          <a:bodyPr wrap="square">
            <a:spAutoFit/>
          </a:bodyPr>
          <a:lstStyle/>
          <a:p>
            <a:pPr algn="ctr"/>
            <a:r>
              <a:rPr lang="en-US" sz="2600" dirty="0">
                <a:latin typeface="+mj-lt"/>
              </a:rPr>
              <a:t>Detection of H5N1 avian influenza A virus by one-step RT-PCR </a:t>
            </a:r>
          </a:p>
        </p:txBody>
      </p:sp>
    </p:spTree>
    <p:extLst>
      <p:ext uri="{BB962C8B-B14F-4D97-AF65-F5344CB8AC3E}">
        <p14:creationId xmlns:p14="http://schemas.microsoft.com/office/powerpoint/2010/main" val="27437798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987" y="21771"/>
            <a:ext cx="8543418" cy="567298"/>
          </a:xfrm>
        </p:spPr>
        <p:txBody>
          <a:bodyPr>
            <a:scene3d>
              <a:camera prst="orthographicFront">
                <a:rot lat="0" lon="0" rev="0"/>
              </a:camera>
              <a:lightRig rig="contrasting" dir="t">
                <a:rot lat="0" lon="0" rev="4500000"/>
              </a:lightRig>
            </a:scene3d>
            <a:sp3d contourW="6350" prstMaterial="metal">
              <a:contourClr>
                <a:schemeClr val="accent1">
                  <a:shade val="75000"/>
                </a:schemeClr>
              </a:contourClr>
            </a:sp3d>
          </a:bodyPr>
          <a:lstStyle/>
          <a:p>
            <a:r>
              <a:rPr lang="en-US" dirty="0"/>
              <a:t>Real-Time PCR Output</a:t>
            </a:r>
          </a:p>
        </p:txBody>
      </p:sp>
      <p:pic>
        <p:nvPicPr>
          <p:cNvPr id="5" name="Picture 2"/>
          <p:cNvPicPr>
            <a:picLocks noChangeAspect="1" noChangeArrowheads="1"/>
          </p:cNvPicPr>
          <p:nvPr/>
        </p:nvPicPr>
        <p:blipFill>
          <a:blip r:embed="rId3" cstate="print"/>
          <a:srcRect/>
          <a:stretch>
            <a:fillRect/>
          </a:stretch>
        </p:blipFill>
        <p:spPr bwMode="auto">
          <a:xfrm>
            <a:off x="839534" y="838200"/>
            <a:ext cx="7172325" cy="5569997"/>
          </a:xfrm>
          <a:prstGeom prst="rect">
            <a:avLst/>
          </a:prstGeom>
          <a:noFill/>
          <a:ln w="9525">
            <a:noFill/>
            <a:miter lim="800000"/>
            <a:headEnd/>
            <a:tailEnd/>
          </a:ln>
          <a:effectLst/>
        </p:spPr>
      </p:pic>
    </p:spTree>
    <p:extLst>
      <p:ext uri="{BB962C8B-B14F-4D97-AF65-F5344CB8AC3E}">
        <p14:creationId xmlns:p14="http://schemas.microsoft.com/office/powerpoint/2010/main" val="39294814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7"/>
          <p:cNvSpPr txBox="1">
            <a:spLocks noChangeArrowheads="1"/>
          </p:cNvSpPr>
          <p:nvPr/>
        </p:nvSpPr>
        <p:spPr bwMode="auto">
          <a:xfrm>
            <a:off x="2471738" y="1009650"/>
            <a:ext cx="4419600" cy="527050"/>
          </a:xfrm>
          <a:prstGeom prst="rect">
            <a:avLst/>
          </a:prstGeom>
          <a:solidFill>
            <a:srgbClr val="008000"/>
          </a:solidFill>
          <a:ln w="9525">
            <a:solidFill>
              <a:schemeClr val="tx1"/>
            </a:solidFill>
            <a:miter lim="800000"/>
            <a:headEnd/>
            <a:tailEnd/>
          </a:ln>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en-US" altLang="en-US" sz="1400" b="1" dirty="0">
                <a:solidFill>
                  <a:srgbClr val="FFFFCC"/>
                </a:solidFill>
                <a:latin typeface="Calibri"/>
              </a:rPr>
              <a:t>Routine Surveillance</a:t>
            </a:r>
          </a:p>
          <a:p>
            <a:pPr algn="ctr" eaLnBrk="1" hangingPunct="1"/>
            <a:r>
              <a:rPr lang="en-US" altLang="en-US" sz="1400" b="1" dirty="0">
                <a:solidFill>
                  <a:srgbClr val="FFFFCC"/>
                </a:solidFill>
                <a:latin typeface="Calibri"/>
              </a:rPr>
              <a:t>No known risk for avian influenza</a:t>
            </a:r>
          </a:p>
        </p:txBody>
      </p:sp>
      <p:sp>
        <p:nvSpPr>
          <p:cNvPr id="58371" name="Line 8"/>
          <p:cNvSpPr>
            <a:spLocks noChangeShapeType="1"/>
          </p:cNvSpPr>
          <p:nvPr/>
        </p:nvSpPr>
        <p:spPr bwMode="auto">
          <a:xfrm>
            <a:off x="4681538" y="1549400"/>
            <a:ext cx="0" cy="390525"/>
          </a:xfrm>
          <a:prstGeom prst="line">
            <a:avLst/>
          </a:prstGeom>
          <a:noFill/>
          <a:ln w="6350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58372" name="Text Box 9"/>
          <p:cNvSpPr txBox="1">
            <a:spLocks noChangeArrowheads="1"/>
          </p:cNvSpPr>
          <p:nvPr/>
        </p:nvSpPr>
        <p:spPr bwMode="auto">
          <a:xfrm>
            <a:off x="914400" y="1962150"/>
            <a:ext cx="7315200" cy="314325"/>
          </a:xfrm>
          <a:prstGeom prst="rect">
            <a:avLst/>
          </a:prstGeom>
          <a:solidFill>
            <a:srgbClr val="008000"/>
          </a:solidFill>
          <a:ln w="9525">
            <a:solidFill>
              <a:schemeClr val="tx1"/>
            </a:solidFill>
            <a:miter lim="800000"/>
            <a:headEnd/>
            <a:tailEnd/>
          </a:ln>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1400" b="1" dirty="0">
                <a:solidFill>
                  <a:srgbClr val="FFFFCC"/>
                </a:solidFill>
                <a:latin typeface="Calibri"/>
              </a:rPr>
              <a:t>Perform RT-PCR testing for seasonal human influenza A and influenza B viruses</a:t>
            </a:r>
          </a:p>
        </p:txBody>
      </p:sp>
      <p:sp>
        <p:nvSpPr>
          <p:cNvPr id="58373" name="Line 11"/>
          <p:cNvSpPr>
            <a:spLocks noChangeShapeType="1"/>
          </p:cNvSpPr>
          <p:nvPr/>
        </p:nvSpPr>
        <p:spPr bwMode="auto">
          <a:xfrm>
            <a:off x="4694238" y="2273300"/>
            <a:ext cx="0" cy="381000"/>
          </a:xfrm>
          <a:prstGeom prst="line">
            <a:avLst/>
          </a:prstGeom>
          <a:noFill/>
          <a:ln w="6350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58374" name="Text Box 15"/>
          <p:cNvSpPr txBox="1">
            <a:spLocks noChangeArrowheads="1"/>
          </p:cNvSpPr>
          <p:nvPr/>
        </p:nvSpPr>
        <p:spPr bwMode="auto">
          <a:xfrm>
            <a:off x="3832225" y="2651125"/>
            <a:ext cx="1752600" cy="314325"/>
          </a:xfrm>
          <a:prstGeom prst="rect">
            <a:avLst/>
          </a:prstGeom>
          <a:solidFill>
            <a:srgbClr val="008000"/>
          </a:solidFill>
          <a:ln w="9525">
            <a:solidFill>
              <a:schemeClr val="tx1"/>
            </a:solidFill>
            <a:miter lim="800000"/>
            <a:headEnd/>
            <a:tailEnd/>
          </a:ln>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en-US" altLang="en-US" sz="1400" b="1" dirty="0" err="1">
                <a:solidFill>
                  <a:srgbClr val="FFFFCC"/>
                </a:solidFill>
                <a:latin typeface="Calibri"/>
              </a:rPr>
              <a:t>InfA</a:t>
            </a:r>
            <a:r>
              <a:rPr lang="en-US" altLang="en-US" sz="1400" b="1" dirty="0">
                <a:solidFill>
                  <a:srgbClr val="FFFFCC"/>
                </a:solidFill>
                <a:latin typeface="Calibri"/>
              </a:rPr>
              <a:t> (+)</a:t>
            </a:r>
          </a:p>
        </p:txBody>
      </p:sp>
      <p:sp>
        <p:nvSpPr>
          <p:cNvPr id="58375" name="Line 16"/>
          <p:cNvSpPr>
            <a:spLocks noChangeShapeType="1"/>
          </p:cNvSpPr>
          <p:nvPr/>
        </p:nvSpPr>
        <p:spPr bwMode="auto">
          <a:xfrm>
            <a:off x="4694238" y="2978150"/>
            <a:ext cx="0" cy="381000"/>
          </a:xfrm>
          <a:prstGeom prst="line">
            <a:avLst/>
          </a:prstGeom>
          <a:noFill/>
          <a:ln w="6350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58376" name="Line 18"/>
          <p:cNvSpPr>
            <a:spLocks noChangeShapeType="1"/>
          </p:cNvSpPr>
          <p:nvPr/>
        </p:nvSpPr>
        <p:spPr bwMode="auto">
          <a:xfrm>
            <a:off x="7369175" y="2273300"/>
            <a:ext cx="9525" cy="381000"/>
          </a:xfrm>
          <a:prstGeom prst="line">
            <a:avLst/>
          </a:prstGeom>
          <a:noFill/>
          <a:ln w="6350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28681" name="Text Box 21"/>
          <p:cNvSpPr txBox="1">
            <a:spLocks noChangeArrowheads="1"/>
          </p:cNvSpPr>
          <p:nvPr/>
        </p:nvSpPr>
        <p:spPr bwMode="auto">
          <a:xfrm>
            <a:off x="828675" y="4283075"/>
            <a:ext cx="2525713" cy="2382191"/>
          </a:xfrm>
          <a:prstGeom prst="rect">
            <a:avLst/>
          </a:prstGeom>
          <a:solidFill>
            <a:srgbClr val="FFFF00"/>
          </a:solidFill>
          <a:ln w="9525">
            <a:solidFill>
              <a:schemeClr val="tx1"/>
            </a:solidFill>
            <a:miter lim="800000"/>
            <a:headEnd/>
            <a:tailEnd/>
          </a:ln>
        </p:spPr>
        <p:txBody>
          <a:bodyPr>
            <a:spAutoFit/>
          </a:bodyPr>
          <a:lstStyle/>
          <a:p>
            <a:pPr marL="171450" indent="-171450">
              <a:spcBef>
                <a:spcPct val="10000"/>
              </a:spcBef>
              <a:buFont typeface="Arial" panose="020B0604020202020204" pitchFamily="34" charset="0"/>
              <a:buChar char="•"/>
              <a:defRPr/>
            </a:pPr>
            <a:r>
              <a:rPr lang="en-US" sz="1200" b="1" dirty="0" err="1">
                <a:solidFill>
                  <a:srgbClr val="002060"/>
                </a:solidFill>
                <a:latin typeface="Calibri"/>
              </a:rPr>
              <a:t>InfA</a:t>
            </a:r>
            <a:r>
              <a:rPr lang="en-US" sz="1200" b="1" dirty="0">
                <a:solidFill>
                  <a:srgbClr val="002060"/>
                </a:solidFill>
                <a:latin typeface="Calibri"/>
              </a:rPr>
              <a:t> </a:t>
            </a:r>
            <a:r>
              <a:rPr lang="en-US" sz="1200" b="1" dirty="0" err="1">
                <a:solidFill>
                  <a:srgbClr val="002060"/>
                </a:solidFill>
                <a:latin typeface="Calibri"/>
              </a:rPr>
              <a:t>unsubtypable</a:t>
            </a:r>
            <a:r>
              <a:rPr lang="en-US" sz="1200" b="1" dirty="0">
                <a:solidFill>
                  <a:srgbClr val="002060"/>
                </a:solidFill>
                <a:latin typeface="Calibri"/>
              </a:rPr>
              <a:t> – possible novel influenza</a:t>
            </a:r>
          </a:p>
          <a:p>
            <a:pPr marL="628650" lvl="1" indent="-171450">
              <a:spcBef>
                <a:spcPct val="10000"/>
              </a:spcBef>
              <a:buFontTx/>
              <a:buChar char="•"/>
              <a:defRPr/>
            </a:pPr>
            <a:r>
              <a:rPr lang="en-US" sz="1200" b="1" dirty="0">
                <a:solidFill>
                  <a:srgbClr val="002060"/>
                </a:solidFill>
                <a:latin typeface="Calibri"/>
              </a:rPr>
              <a:t>Based on risk assessment, test for H5, H7 and/or other novel strains w/RT-PCR</a:t>
            </a:r>
          </a:p>
          <a:p>
            <a:pPr>
              <a:spcBef>
                <a:spcPct val="10000"/>
              </a:spcBef>
              <a:buFontTx/>
              <a:buChar char="•"/>
              <a:defRPr/>
            </a:pPr>
            <a:endParaRPr lang="en-US" sz="1200" b="1" dirty="0">
              <a:solidFill>
                <a:srgbClr val="002060"/>
              </a:solidFill>
              <a:latin typeface="Calibri"/>
            </a:endParaRPr>
          </a:p>
          <a:p>
            <a:pPr marL="171450" indent="-171450">
              <a:spcBef>
                <a:spcPct val="10000"/>
              </a:spcBef>
              <a:buFont typeface="Arial" panose="020B0604020202020204" pitchFamily="34" charset="0"/>
              <a:buChar char="•"/>
              <a:defRPr/>
            </a:pPr>
            <a:r>
              <a:rPr lang="en-US" sz="1200" b="1" dirty="0" err="1">
                <a:solidFill>
                  <a:srgbClr val="002060"/>
                </a:solidFill>
                <a:latin typeface="Calibri"/>
              </a:rPr>
              <a:t>InfA</a:t>
            </a:r>
            <a:r>
              <a:rPr lang="en-US" sz="1200" b="1" dirty="0">
                <a:solidFill>
                  <a:srgbClr val="002060"/>
                </a:solidFill>
                <a:latin typeface="Calibri"/>
              </a:rPr>
              <a:t> inconclusive samples with possible swine origin influenza virus</a:t>
            </a:r>
          </a:p>
          <a:p>
            <a:pPr marL="171450" indent="-171450">
              <a:spcBef>
                <a:spcPct val="10000"/>
              </a:spcBef>
              <a:buFont typeface="Arial" panose="020B0604020202020204" pitchFamily="34" charset="0"/>
              <a:buChar char="•"/>
              <a:defRPr/>
            </a:pPr>
            <a:r>
              <a:rPr lang="en-US" sz="1200" b="1" dirty="0">
                <a:solidFill>
                  <a:srgbClr val="002060"/>
                </a:solidFill>
                <a:latin typeface="Calibri"/>
              </a:rPr>
              <a:t>Inconclusive samples with possible </a:t>
            </a:r>
            <a:r>
              <a:rPr lang="en-US" sz="1200" b="1" dirty="0" err="1">
                <a:solidFill>
                  <a:srgbClr val="002060"/>
                </a:solidFill>
                <a:latin typeface="Calibri"/>
              </a:rPr>
              <a:t>coinfection</a:t>
            </a:r>
            <a:r>
              <a:rPr lang="en-US" sz="1200" b="1" dirty="0">
                <a:solidFill>
                  <a:srgbClr val="002060"/>
                </a:solidFill>
                <a:latin typeface="Calibri"/>
              </a:rPr>
              <a:t>/LAIV</a:t>
            </a:r>
          </a:p>
        </p:txBody>
      </p:sp>
      <p:sp>
        <p:nvSpPr>
          <p:cNvPr id="58378" name="Text Box 22"/>
          <p:cNvSpPr txBox="1">
            <a:spLocks noChangeArrowheads="1"/>
          </p:cNvSpPr>
          <p:nvPr/>
        </p:nvSpPr>
        <p:spPr bwMode="auto">
          <a:xfrm>
            <a:off x="3941763" y="4857750"/>
            <a:ext cx="1668462" cy="544513"/>
          </a:xfrm>
          <a:prstGeom prst="rect">
            <a:avLst/>
          </a:prstGeom>
          <a:solidFill>
            <a:srgbClr val="008000"/>
          </a:solidFill>
          <a:ln w="9525">
            <a:solidFill>
              <a:schemeClr val="tx1"/>
            </a:solidFill>
            <a:miter lim="800000"/>
            <a:headEnd/>
            <a:tailEnd/>
          </a:ln>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10000"/>
              </a:spcBef>
            </a:pPr>
            <a:r>
              <a:rPr lang="en-US" altLang="en-US" sz="1400" b="1" dirty="0" err="1">
                <a:solidFill>
                  <a:srgbClr val="FFFFCC"/>
                </a:solidFill>
                <a:latin typeface="Calibri"/>
              </a:rPr>
              <a:t>InfA</a:t>
            </a:r>
            <a:r>
              <a:rPr lang="en-US" altLang="en-US" sz="1400" b="1" dirty="0">
                <a:solidFill>
                  <a:srgbClr val="FFFFCC"/>
                </a:solidFill>
                <a:latin typeface="Calibri"/>
              </a:rPr>
              <a:t> (+) </a:t>
            </a:r>
          </a:p>
          <a:p>
            <a:pPr algn="ctr" eaLnBrk="1" hangingPunct="1">
              <a:spcBef>
                <a:spcPct val="10000"/>
              </a:spcBef>
            </a:pPr>
            <a:r>
              <a:rPr lang="en-US" altLang="en-US" sz="1400" b="1" dirty="0">
                <a:solidFill>
                  <a:srgbClr val="FFFFCC"/>
                </a:solidFill>
                <a:latin typeface="Calibri"/>
              </a:rPr>
              <a:t>H3 or </a:t>
            </a:r>
            <a:r>
              <a:rPr lang="en-US" altLang="en-US" sz="1400" b="1" dirty="0" err="1">
                <a:solidFill>
                  <a:srgbClr val="FFFFCC"/>
                </a:solidFill>
                <a:latin typeface="Calibri"/>
              </a:rPr>
              <a:t>pdm</a:t>
            </a:r>
            <a:r>
              <a:rPr lang="en-US" altLang="en-US" sz="1400" b="1" dirty="0">
                <a:solidFill>
                  <a:srgbClr val="FFFFCC"/>
                </a:solidFill>
                <a:latin typeface="Calibri"/>
              </a:rPr>
              <a:t> H1 (+)</a:t>
            </a:r>
          </a:p>
        </p:txBody>
      </p:sp>
      <p:sp>
        <p:nvSpPr>
          <p:cNvPr id="58379" name="Text Box 27"/>
          <p:cNvSpPr txBox="1">
            <a:spLocks noChangeArrowheads="1"/>
          </p:cNvSpPr>
          <p:nvPr/>
        </p:nvSpPr>
        <p:spPr bwMode="auto">
          <a:xfrm>
            <a:off x="6477000" y="2651125"/>
            <a:ext cx="1752600" cy="314325"/>
          </a:xfrm>
          <a:prstGeom prst="rect">
            <a:avLst/>
          </a:prstGeom>
          <a:solidFill>
            <a:srgbClr val="008000"/>
          </a:solidFill>
          <a:ln w="9525">
            <a:solidFill>
              <a:schemeClr val="tx1"/>
            </a:solidFill>
            <a:miter lim="800000"/>
            <a:headEnd/>
            <a:tailEnd/>
          </a:ln>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en-US" altLang="en-US" sz="1400" b="1" dirty="0" err="1">
                <a:solidFill>
                  <a:srgbClr val="FFFFCC"/>
                </a:solidFill>
                <a:latin typeface="Calibri"/>
              </a:rPr>
              <a:t>InfB</a:t>
            </a:r>
            <a:r>
              <a:rPr lang="en-US" altLang="en-US" sz="1400" b="1" dirty="0">
                <a:solidFill>
                  <a:srgbClr val="FFFFCC"/>
                </a:solidFill>
                <a:latin typeface="Calibri"/>
              </a:rPr>
              <a:t> (+)</a:t>
            </a:r>
          </a:p>
        </p:txBody>
      </p:sp>
      <p:sp>
        <p:nvSpPr>
          <p:cNvPr id="58380" name="Line 32"/>
          <p:cNvSpPr>
            <a:spLocks noChangeShapeType="1"/>
          </p:cNvSpPr>
          <p:nvPr/>
        </p:nvSpPr>
        <p:spPr bwMode="auto">
          <a:xfrm>
            <a:off x="4773613" y="5402263"/>
            <a:ext cx="1587" cy="620712"/>
          </a:xfrm>
          <a:prstGeom prst="line">
            <a:avLst/>
          </a:prstGeom>
          <a:noFill/>
          <a:ln w="6350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58381" name="Line 33"/>
          <p:cNvSpPr>
            <a:spLocks noChangeShapeType="1"/>
          </p:cNvSpPr>
          <p:nvPr/>
        </p:nvSpPr>
        <p:spPr bwMode="auto">
          <a:xfrm>
            <a:off x="7378700" y="2978150"/>
            <a:ext cx="0" cy="381000"/>
          </a:xfrm>
          <a:prstGeom prst="line">
            <a:avLst/>
          </a:prstGeom>
          <a:noFill/>
          <a:ln w="6350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58382" name="Line 34"/>
          <p:cNvSpPr>
            <a:spLocks noChangeShapeType="1"/>
          </p:cNvSpPr>
          <p:nvPr/>
        </p:nvSpPr>
        <p:spPr bwMode="auto">
          <a:xfrm>
            <a:off x="1790700" y="2273300"/>
            <a:ext cx="0" cy="381000"/>
          </a:xfrm>
          <a:prstGeom prst="line">
            <a:avLst/>
          </a:prstGeom>
          <a:noFill/>
          <a:ln w="6350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58383" name="Line 35"/>
          <p:cNvSpPr>
            <a:spLocks noChangeShapeType="1"/>
          </p:cNvSpPr>
          <p:nvPr/>
        </p:nvSpPr>
        <p:spPr bwMode="auto">
          <a:xfrm>
            <a:off x="1790700" y="2978150"/>
            <a:ext cx="0" cy="381000"/>
          </a:xfrm>
          <a:prstGeom prst="line">
            <a:avLst/>
          </a:prstGeom>
          <a:noFill/>
          <a:ln w="6350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58384" name="Line 25"/>
          <p:cNvSpPr>
            <a:spLocks noChangeShapeType="1"/>
          </p:cNvSpPr>
          <p:nvPr/>
        </p:nvSpPr>
        <p:spPr bwMode="auto">
          <a:xfrm>
            <a:off x="4687888" y="3670300"/>
            <a:ext cx="20637" cy="1149350"/>
          </a:xfrm>
          <a:prstGeom prst="line">
            <a:avLst/>
          </a:prstGeom>
          <a:noFill/>
          <a:ln w="6350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58385" name="Line 36"/>
          <p:cNvSpPr>
            <a:spLocks noChangeShapeType="1"/>
          </p:cNvSpPr>
          <p:nvPr/>
        </p:nvSpPr>
        <p:spPr bwMode="auto">
          <a:xfrm rot="-5400000">
            <a:off x="4083050" y="3746500"/>
            <a:ext cx="0" cy="1282700"/>
          </a:xfrm>
          <a:prstGeom prst="line">
            <a:avLst/>
          </a:prstGeom>
          <a:noFill/>
          <a:ln w="63500">
            <a:solidFill>
              <a:schemeClr val="tx1"/>
            </a:solidFill>
            <a:round/>
            <a:headEnd type="triangle" w="med" len="me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58386" name="Text Box 37"/>
          <p:cNvSpPr txBox="1">
            <a:spLocks noChangeArrowheads="1"/>
          </p:cNvSpPr>
          <p:nvPr/>
        </p:nvSpPr>
        <p:spPr bwMode="auto">
          <a:xfrm>
            <a:off x="6477000" y="3355975"/>
            <a:ext cx="1752600" cy="307975"/>
          </a:xfrm>
          <a:prstGeom prst="rect">
            <a:avLst/>
          </a:prstGeom>
          <a:solidFill>
            <a:srgbClr val="008000"/>
          </a:solidFill>
          <a:ln w="9525">
            <a:solidFill>
              <a:schemeClr val="tx1"/>
            </a:solidFill>
            <a:miter lim="800000"/>
            <a:headEnd/>
            <a:tailEnd/>
          </a:ln>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en-US" altLang="en-US" sz="1400" b="1" dirty="0">
                <a:solidFill>
                  <a:srgbClr val="FFFFCC"/>
                </a:solidFill>
                <a:latin typeface="Calibri"/>
              </a:rPr>
              <a:t>Test for YAM, VIC</a:t>
            </a:r>
          </a:p>
        </p:txBody>
      </p:sp>
      <p:sp>
        <p:nvSpPr>
          <p:cNvPr id="58387" name="Text Box 38"/>
          <p:cNvSpPr txBox="1">
            <a:spLocks noChangeArrowheads="1"/>
          </p:cNvSpPr>
          <p:nvPr/>
        </p:nvSpPr>
        <p:spPr bwMode="auto">
          <a:xfrm>
            <a:off x="3897313" y="6010275"/>
            <a:ext cx="1752600" cy="314325"/>
          </a:xfrm>
          <a:prstGeom prst="rect">
            <a:avLst/>
          </a:prstGeom>
          <a:solidFill>
            <a:srgbClr val="008000"/>
          </a:solidFill>
          <a:ln w="9525">
            <a:solidFill>
              <a:schemeClr val="tx1"/>
            </a:solidFill>
            <a:miter lim="800000"/>
            <a:headEnd/>
            <a:tailEnd/>
          </a:ln>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en-US" altLang="en-US" sz="1400" b="1" dirty="0">
                <a:solidFill>
                  <a:srgbClr val="FFFFCC"/>
                </a:solidFill>
                <a:latin typeface="Calibri"/>
              </a:rPr>
              <a:t>Report Results</a:t>
            </a:r>
          </a:p>
        </p:txBody>
      </p:sp>
      <p:sp>
        <p:nvSpPr>
          <p:cNvPr id="58388" name="Text Box 39"/>
          <p:cNvSpPr txBox="1">
            <a:spLocks noChangeArrowheads="1"/>
          </p:cNvSpPr>
          <p:nvPr/>
        </p:nvSpPr>
        <p:spPr bwMode="auto">
          <a:xfrm>
            <a:off x="3832225" y="3355975"/>
            <a:ext cx="1752600" cy="523875"/>
          </a:xfrm>
          <a:prstGeom prst="rect">
            <a:avLst/>
          </a:prstGeom>
          <a:solidFill>
            <a:srgbClr val="008000"/>
          </a:solidFill>
          <a:ln w="9525">
            <a:solidFill>
              <a:schemeClr val="tx1"/>
            </a:solidFill>
            <a:miter lim="800000"/>
            <a:headEnd/>
            <a:tailEnd/>
          </a:ln>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en-US" altLang="en-US" sz="1400" b="1" dirty="0">
                <a:solidFill>
                  <a:srgbClr val="FFFFCC"/>
                </a:solidFill>
                <a:latin typeface="Calibri"/>
              </a:rPr>
              <a:t>Test for H3, </a:t>
            </a:r>
            <a:r>
              <a:rPr lang="en-US" altLang="en-US" sz="1400" b="1" dirty="0" err="1">
                <a:solidFill>
                  <a:srgbClr val="FFFFCC"/>
                </a:solidFill>
                <a:latin typeface="Calibri"/>
              </a:rPr>
              <a:t>pdm</a:t>
            </a:r>
            <a:r>
              <a:rPr lang="en-US" altLang="en-US" sz="1400" b="1" dirty="0">
                <a:solidFill>
                  <a:srgbClr val="FFFFCC"/>
                </a:solidFill>
                <a:latin typeface="Calibri"/>
              </a:rPr>
              <a:t> H1, </a:t>
            </a:r>
            <a:r>
              <a:rPr lang="en-US" altLang="en-US" sz="1400" b="1" dirty="0" err="1">
                <a:solidFill>
                  <a:srgbClr val="FFFFCC"/>
                </a:solidFill>
                <a:latin typeface="Calibri"/>
              </a:rPr>
              <a:t>pdmInfA</a:t>
            </a:r>
            <a:r>
              <a:rPr lang="en-US" altLang="en-US" sz="1400" b="1" dirty="0">
                <a:solidFill>
                  <a:srgbClr val="FFFFCC"/>
                </a:solidFill>
                <a:latin typeface="Calibri"/>
              </a:rPr>
              <a:t> </a:t>
            </a:r>
          </a:p>
        </p:txBody>
      </p:sp>
      <p:sp>
        <p:nvSpPr>
          <p:cNvPr id="2089" name="Text Box 41"/>
          <p:cNvSpPr txBox="1">
            <a:spLocks noChangeArrowheads="1"/>
          </p:cNvSpPr>
          <p:nvPr/>
        </p:nvSpPr>
        <p:spPr bwMode="auto">
          <a:xfrm>
            <a:off x="914400" y="2651125"/>
            <a:ext cx="1752600" cy="314325"/>
          </a:xfrm>
          <a:prstGeom prst="rect">
            <a:avLst/>
          </a:prstGeom>
          <a:solidFill>
            <a:schemeClr val="bg1">
              <a:lumMod val="85000"/>
            </a:schemeClr>
          </a:solidFill>
          <a:ln w="9525">
            <a:solidFill>
              <a:schemeClr val="tx1"/>
            </a:solidFill>
            <a:miter lim="800000"/>
            <a:headEnd/>
            <a:tailEnd/>
          </a:ln>
          <a:effectLst/>
        </p:spPr>
        <p:txBody>
          <a:bodyPr>
            <a:spAutoFit/>
          </a:bodyPr>
          <a:lstStyle/>
          <a:p>
            <a:pPr algn="ctr">
              <a:spcBef>
                <a:spcPct val="50000"/>
              </a:spcBef>
              <a:defRPr/>
            </a:pPr>
            <a:r>
              <a:rPr lang="en-US" sz="1400" b="1" dirty="0">
                <a:solidFill>
                  <a:srgbClr val="000000"/>
                </a:solidFill>
                <a:latin typeface="Calibri"/>
              </a:rPr>
              <a:t>Negative</a:t>
            </a:r>
          </a:p>
        </p:txBody>
      </p:sp>
      <p:sp>
        <p:nvSpPr>
          <p:cNvPr id="2090" name="Text Box 42"/>
          <p:cNvSpPr txBox="1">
            <a:spLocks noChangeArrowheads="1"/>
          </p:cNvSpPr>
          <p:nvPr/>
        </p:nvSpPr>
        <p:spPr bwMode="auto">
          <a:xfrm>
            <a:off x="914400" y="3355975"/>
            <a:ext cx="1752600" cy="314325"/>
          </a:xfrm>
          <a:prstGeom prst="rect">
            <a:avLst/>
          </a:prstGeom>
          <a:solidFill>
            <a:schemeClr val="bg1">
              <a:lumMod val="85000"/>
            </a:schemeClr>
          </a:solidFill>
          <a:ln w="9525">
            <a:solidFill>
              <a:schemeClr val="tx1"/>
            </a:solidFill>
            <a:miter lim="800000"/>
            <a:headEnd/>
            <a:tailEnd/>
          </a:ln>
          <a:effectLst/>
        </p:spPr>
        <p:txBody>
          <a:bodyPr>
            <a:spAutoFit/>
          </a:bodyPr>
          <a:lstStyle/>
          <a:p>
            <a:pPr algn="ctr">
              <a:spcBef>
                <a:spcPct val="50000"/>
              </a:spcBef>
              <a:defRPr/>
            </a:pPr>
            <a:r>
              <a:rPr lang="en-US" sz="1400" b="1" dirty="0">
                <a:solidFill>
                  <a:srgbClr val="000000"/>
                </a:solidFill>
                <a:latin typeface="Calibri"/>
              </a:rPr>
              <a:t>Report Results</a:t>
            </a:r>
          </a:p>
        </p:txBody>
      </p:sp>
      <p:sp>
        <p:nvSpPr>
          <p:cNvPr id="58392" name="Text Box 22"/>
          <p:cNvSpPr txBox="1">
            <a:spLocks noChangeArrowheads="1"/>
          </p:cNvSpPr>
          <p:nvPr/>
        </p:nvSpPr>
        <p:spPr bwMode="auto">
          <a:xfrm>
            <a:off x="6664325" y="4857750"/>
            <a:ext cx="1565275" cy="544513"/>
          </a:xfrm>
          <a:prstGeom prst="rect">
            <a:avLst/>
          </a:prstGeom>
          <a:solidFill>
            <a:srgbClr val="008000"/>
          </a:solidFill>
          <a:ln w="9525">
            <a:solidFill>
              <a:schemeClr val="tx1"/>
            </a:solidFill>
            <a:miter lim="800000"/>
            <a:headEnd/>
            <a:tailEnd/>
          </a:ln>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10000"/>
              </a:spcBef>
            </a:pPr>
            <a:r>
              <a:rPr lang="en-US" altLang="en-US" sz="1400" b="1" dirty="0" err="1">
                <a:solidFill>
                  <a:srgbClr val="FFFFCC"/>
                </a:solidFill>
                <a:latin typeface="Calibri"/>
              </a:rPr>
              <a:t>InfB</a:t>
            </a:r>
            <a:r>
              <a:rPr lang="en-US" altLang="en-US" sz="1400" b="1" dirty="0">
                <a:solidFill>
                  <a:srgbClr val="FFFFCC"/>
                </a:solidFill>
                <a:latin typeface="Calibri"/>
              </a:rPr>
              <a:t> (+)</a:t>
            </a:r>
          </a:p>
          <a:p>
            <a:pPr algn="ctr" eaLnBrk="1" hangingPunct="1">
              <a:spcBef>
                <a:spcPct val="10000"/>
              </a:spcBef>
            </a:pPr>
            <a:r>
              <a:rPr lang="en-US" altLang="en-US" sz="1400" b="1" dirty="0">
                <a:solidFill>
                  <a:srgbClr val="FFFFCC"/>
                </a:solidFill>
                <a:latin typeface="Calibri"/>
              </a:rPr>
              <a:t>YAM or VIC (+)</a:t>
            </a:r>
          </a:p>
        </p:txBody>
      </p:sp>
      <p:sp>
        <p:nvSpPr>
          <p:cNvPr id="58393" name="Line 32"/>
          <p:cNvSpPr>
            <a:spLocks noChangeShapeType="1"/>
          </p:cNvSpPr>
          <p:nvPr/>
        </p:nvSpPr>
        <p:spPr bwMode="auto">
          <a:xfrm>
            <a:off x="7378700" y="5402263"/>
            <a:ext cx="0" cy="620712"/>
          </a:xfrm>
          <a:prstGeom prst="line">
            <a:avLst/>
          </a:prstGeom>
          <a:noFill/>
          <a:ln w="6350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58394" name="Text Box 38"/>
          <p:cNvSpPr txBox="1">
            <a:spLocks noChangeArrowheads="1"/>
          </p:cNvSpPr>
          <p:nvPr/>
        </p:nvSpPr>
        <p:spPr bwMode="auto">
          <a:xfrm>
            <a:off x="6477000" y="6010275"/>
            <a:ext cx="1752600" cy="314325"/>
          </a:xfrm>
          <a:prstGeom prst="rect">
            <a:avLst/>
          </a:prstGeom>
          <a:solidFill>
            <a:srgbClr val="008000"/>
          </a:solidFill>
          <a:ln w="9525">
            <a:solidFill>
              <a:schemeClr val="tx1"/>
            </a:solidFill>
            <a:miter lim="800000"/>
            <a:headEnd/>
            <a:tailEnd/>
          </a:ln>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en-US" altLang="en-US" sz="1400" b="1" dirty="0">
                <a:solidFill>
                  <a:srgbClr val="FFFFCC"/>
                </a:solidFill>
                <a:latin typeface="Calibri"/>
              </a:rPr>
              <a:t>Report Results</a:t>
            </a:r>
          </a:p>
        </p:txBody>
      </p:sp>
      <p:sp>
        <p:nvSpPr>
          <p:cNvPr id="58395" name="Line 25"/>
          <p:cNvSpPr>
            <a:spLocks noChangeShapeType="1"/>
          </p:cNvSpPr>
          <p:nvPr/>
        </p:nvSpPr>
        <p:spPr bwMode="auto">
          <a:xfrm>
            <a:off x="7358063" y="3663950"/>
            <a:ext cx="20637" cy="1149350"/>
          </a:xfrm>
          <a:prstGeom prst="line">
            <a:avLst/>
          </a:prstGeom>
          <a:noFill/>
          <a:ln w="6350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2" name="Title 1"/>
          <p:cNvSpPr>
            <a:spLocks noGrp="1"/>
          </p:cNvSpPr>
          <p:nvPr>
            <p:ph type="title"/>
          </p:nvPr>
        </p:nvSpPr>
        <p:spPr>
          <a:xfrm>
            <a:off x="152400" y="-12747"/>
            <a:ext cx="8543418" cy="567298"/>
          </a:xfrm>
        </p:spPr>
        <p:txBody>
          <a:bodyPr>
            <a:normAutofit/>
          </a:bodyPr>
          <a:lstStyle/>
          <a:p>
            <a:r>
              <a:rPr lang="en-US" altLang="en-US" dirty="0"/>
              <a:t>Routine Influenza Testing Algorithm</a:t>
            </a:r>
            <a:endParaRPr lang="en-US" dirty="0"/>
          </a:p>
        </p:txBody>
      </p:sp>
    </p:spTree>
    <p:extLst>
      <p:ext uri="{BB962C8B-B14F-4D97-AF65-F5344CB8AC3E}">
        <p14:creationId xmlns:p14="http://schemas.microsoft.com/office/powerpoint/2010/main" val="2480616820"/>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bwMode="auto">
          <a:xfrm>
            <a:off x="-17417" y="-12777"/>
            <a:ext cx="8543418" cy="567298"/>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r>
              <a:rPr lang="en-US" altLang="en-US" dirty="0"/>
              <a:t>CDC/WHO Influenza Virus Real-time RT-PCR Reagent Kit</a:t>
            </a:r>
          </a:p>
        </p:txBody>
      </p:sp>
      <p:sp>
        <p:nvSpPr>
          <p:cNvPr id="59395" name="Rectangle 5"/>
          <p:cNvSpPr>
            <a:spLocks noChangeArrowheads="1"/>
          </p:cNvSpPr>
          <p:nvPr/>
        </p:nvSpPr>
        <p:spPr bwMode="auto">
          <a:xfrm>
            <a:off x="146050" y="4575440"/>
            <a:ext cx="3600450" cy="922338"/>
          </a:xfrm>
          <a:prstGeom prst="rect">
            <a:avLst/>
          </a:prstGeom>
          <a:solidFill>
            <a:srgbClr val="FFC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1800" b="1" dirty="0">
                <a:latin typeface="Calibri"/>
              </a:rPr>
              <a:t>Influenza A H5 (Asian lineage) Subtyping Panel </a:t>
            </a:r>
            <a:r>
              <a:rPr lang="en-US" altLang="en-US" sz="1800" dirty="0">
                <a:latin typeface="Calibri"/>
              </a:rPr>
              <a:t> </a:t>
            </a:r>
          </a:p>
          <a:p>
            <a:pPr algn="ctr" eaLnBrk="1" hangingPunct="1"/>
            <a:r>
              <a:rPr lang="en-US" altLang="en-US" sz="1800" dirty="0">
                <a:latin typeface="Calibri"/>
              </a:rPr>
              <a:t>(</a:t>
            </a:r>
            <a:r>
              <a:rPr lang="en-US" altLang="en-US" sz="1800" dirty="0" err="1">
                <a:latin typeface="Calibri"/>
              </a:rPr>
              <a:t>InfA</a:t>
            </a:r>
            <a:r>
              <a:rPr lang="en-US" altLang="en-US" sz="1800" dirty="0">
                <a:latin typeface="Calibri"/>
              </a:rPr>
              <a:t>, H5a, H5b, </a:t>
            </a:r>
            <a:r>
              <a:rPr lang="en-US" altLang="en-US" sz="1800" dirty="0" err="1">
                <a:latin typeface="Calibri"/>
              </a:rPr>
              <a:t>RNasP</a:t>
            </a:r>
            <a:r>
              <a:rPr lang="en-US" altLang="en-US" sz="1800" dirty="0">
                <a:latin typeface="Calibri"/>
              </a:rPr>
              <a:t>)</a:t>
            </a:r>
          </a:p>
        </p:txBody>
      </p:sp>
      <p:sp>
        <p:nvSpPr>
          <p:cNvPr id="59396" name="Rectangle 6"/>
          <p:cNvSpPr>
            <a:spLocks noChangeArrowheads="1"/>
          </p:cNvSpPr>
          <p:nvPr/>
        </p:nvSpPr>
        <p:spPr bwMode="auto">
          <a:xfrm>
            <a:off x="665163" y="2851415"/>
            <a:ext cx="3632200" cy="646113"/>
          </a:xfrm>
          <a:prstGeom prst="rect">
            <a:avLst/>
          </a:prstGeom>
          <a:solidFill>
            <a:srgbClr val="0070C0"/>
          </a:solidFill>
          <a:ln>
            <a:solidFill>
              <a:srgbClr val="0070C0"/>
            </a:solidFill>
          </a:ln>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pt-BR" altLang="en-US" sz="1800" b="1" dirty="0">
                <a:solidFill>
                  <a:srgbClr val="FFFFFF"/>
                </a:solidFill>
                <a:latin typeface="Calibri"/>
              </a:rPr>
              <a:t>Influenza A Subtyping Panel</a:t>
            </a:r>
            <a:r>
              <a:rPr lang="en-US" altLang="en-US" sz="1800" dirty="0">
                <a:solidFill>
                  <a:srgbClr val="FFFFFF"/>
                </a:solidFill>
                <a:latin typeface="Calibri"/>
              </a:rPr>
              <a:t> </a:t>
            </a:r>
          </a:p>
          <a:p>
            <a:pPr algn="ctr" eaLnBrk="1" hangingPunct="1">
              <a:buFont typeface="Wingdings" panose="05000000000000000000" pitchFamily="2" charset="2"/>
              <a:buNone/>
            </a:pPr>
            <a:r>
              <a:rPr lang="en-US" altLang="en-US" sz="1800" dirty="0">
                <a:solidFill>
                  <a:srgbClr val="FFFFFF"/>
                </a:solidFill>
                <a:latin typeface="Calibri"/>
              </a:rPr>
              <a:t>(</a:t>
            </a:r>
            <a:r>
              <a:rPr lang="en-US" altLang="en-US" sz="1800" dirty="0" err="1">
                <a:solidFill>
                  <a:srgbClr val="FFFFFF"/>
                </a:solidFill>
                <a:latin typeface="Calibri"/>
              </a:rPr>
              <a:t>InfA</a:t>
            </a:r>
            <a:r>
              <a:rPr lang="en-US" altLang="en-US" sz="1800" dirty="0">
                <a:solidFill>
                  <a:srgbClr val="FFFFFF"/>
                </a:solidFill>
                <a:latin typeface="Calibri"/>
              </a:rPr>
              <a:t>, H3, </a:t>
            </a:r>
            <a:r>
              <a:rPr lang="en-US" altLang="en-US" sz="1800" dirty="0" err="1">
                <a:solidFill>
                  <a:srgbClr val="FFFFFF"/>
                </a:solidFill>
                <a:latin typeface="Calibri"/>
              </a:rPr>
              <a:t>pdmInfA</a:t>
            </a:r>
            <a:r>
              <a:rPr lang="en-US" altLang="en-US" sz="1800" dirty="0">
                <a:solidFill>
                  <a:srgbClr val="FFFFFF"/>
                </a:solidFill>
                <a:latin typeface="Calibri"/>
              </a:rPr>
              <a:t>, pdmH1)</a:t>
            </a:r>
          </a:p>
        </p:txBody>
      </p:sp>
      <p:sp>
        <p:nvSpPr>
          <p:cNvPr id="59397" name="Rectangle 7"/>
          <p:cNvSpPr>
            <a:spLocks noChangeArrowheads="1"/>
          </p:cNvSpPr>
          <p:nvPr/>
        </p:nvSpPr>
        <p:spPr bwMode="auto">
          <a:xfrm>
            <a:off x="3200400" y="1063890"/>
            <a:ext cx="3073400" cy="646331"/>
          </a:xfrm>
          <a:prstGeom prst="rect">
            <a:avLst/>
          </a:prstGeom>
          <a:solidFill>
            <a:srgbClr val="33993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1800" b="1" dirty="0">
                <a:solidFill>
                  <a:srgbClr val="FFFFFF"/>
                </a:solidFill>
                <a:latin typeface="Calibri"/>
              </a:rPr>
              <a:t>Influenza A/B Typing Panel</a:t>
            </a:r>
          </a:p>
          <a:p>
            <a:pPr lvl="1" algn="ctr" eaLnBrk="1" hangingPunct="1">
              <a:buFont typeface="Wingdings" panose="05000000000000000000" pitchFamily="2" charset="2"/>
              <a:buNone/>
            </a:pPr>
            <a:r>
              <a:rPr lang="en-US" altLang="en-US" sz="1800" dirty="0">
                <a:solidFill>
                  <a:srgbClr val="FFFFFF"/>
                </a:solidFill>
                <a:latin typeface="Calibri"/>
              </a:rPr>
              <a:t>(</a:t>
            </a:r>
            <a:r>
              <a:rPr lang="en-US" altLang="en-US" sz="1800" dirty="0" err="1">
                <a:solidFill>
                  <a:srgbClr val="FFFFFF"/>
                </a:solidFill>
                <a:latin typeface="Calibri"/>
              </a:rPr>
              <a:t>InfA</a:t>
            </a:r>
            <a:r>
              <a:rPr lang="en-US" altLang="en-US" sz="1800" dirty="0">
                <a:solidFill>
                  <a:srgbClr val="FFFFFF"/>
                </a:solidFill>
                <a:latin typeface="Calibri"/>
              </a:rPr>
              <a:t>, </a:t>
            </a:r>
            <a:r>
              <a:rPr lang="en-US" altLang="en-US" sz="1800" dirty="0" err="1">
                <a:solidFill>
                  <a:srgbClr val="FFFFFF"/>
                </a:solidFill>
                <a:latin typeface="Calibri"/>
              </a:rPr>
              <a:t>Inf</a:t>
            </a:r>
            <a:r>
              <a:rPr lang="en-US" altLang="en-US" sz="1800" dirty="0">
                <a:solidFill>
                  <a:srgbClr val="FFFFFF"/>
                </a:solidFill>
                <a:latin typeface="Calibri"/>
              </a:rPr>
              <a:t> B, </a:t>
            </a:r>
            <a:r>
              <a:rPr lang="en-US" altLang="en-US" sz="1800" dirty="0" err="1">
                <a:solidFill>
                  <a:srgbClr val="FFFFFF"/>
                </a:solidFill>
                <a:latin typeface="Calibri"/>
              </a:rPr>
              <a:t>RNasP</a:t>
            </a:r>
            <a:r>
              <a:rPr lang="en-US" altLang="en-US" sz="1800" dirty="0">
                <a:solidFill>
                  <a:srgbClr val="FFFFFF"/>
                </a:solidFill>
                <a:latin typeface="Calibri"/>
              </a:rPr>
              <a:t>)</a:t>
            </a:r>
          </a:p>
        </p:txBody>
      </p:sp>
      <p:sp>
        <p:nvSpPr>
          <p:cNvPr id="14" name="Down Arrow 13"/>
          <p:cNvSpPr/>
          <p:nvPr/>
        </p:nvSpPr>
        <p:spPr>
          <a:xfrm>
            <a:off x="2286000" y="2278328"/>
            <a:ext cx="279400" cy="520700"/>
          </a:xfrm>
          <a:prstGeom prst="down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buFontTx/>
              <a:buChar char="•"/>
              <a:defRPr/>
            </a:pPr>
            <a:endParaRPr lang="en-US" sz="2800">
              <a:solidFill>
                <a:srgbClr val="FFFFFF"/>
              </a:solidFill>
            </a:endParaRPr>
          </a:p>
        </p:txBody>
      </p:sp>
      <p:sp>
        <p:nvSpPr>
          <p:cNvPr id="15" name="Down Arrow 14"/>
          <p:cNvSpPr/>
          <p:nvPr/>
        </p:nvSpPr>
        <p:spPr>
          <a:xfrm>
            <a:off x="6883400" y="2278328"/>
            <a:ext cx="279400" cy="520700"/>
          </a:xfrm>
          <a:prstGeom prst="down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buFontTx/>
              <a:buChar char="•"/>
              <a:defRPr/>
            </a:pPr>
            <a:endParaRPr lang="en-US" sz="2800" b="1" dirty="0">
              <a:solidFill>
                <a:srgbClr val="FFFFFF"/>
              </a:solidFill>
            </a:endParaRPr>
          </a:p>
        </p:txBody>
      </p:sp>
      <p:sp>
        <p:nvSpPr>
          <p:cNvPr id="17" name="Rectangle 16"/>
          <p:cNvSpPr/>
          <p:nvPr/>
        </p:nvSpPr>
        <p:spPr>
          <a:xfrm>
            <a:off x="2355850" y="2219590"/>
            <a:ext cx="4730750" cy="1905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buFontTx/>
              <a:buChar char="•"/>
              <a:defRPr/>
            </a:pPr>
            <a:endParaRPr lang="en-US" sz="2800">
              <a:solidFill>
                <a:srgbClr val="FFFFFF"/>
              </a:solidFill>
            </a:endParaRPr>
          </a:p>
        </p:txBody>
      </p:sp>
      <p:sp>
        <p:nvSpPr>
          <p:cNvPr id="59401" name="Rectangle 6"/>
          <p:cNvSpPr>
            <a:spLocks noChangeArrowheads="1"/>
          </p:cNvSpPr>
          <p:nvPr/>
        </p:nvSpPr>
        <p:spPr bwMode="auto">
          <a:xfrm>
            <a:off x="5100638" y="2851415"/>
            <a:ext cx="3509962" cy="646113"/>
          </a:xfrm>
          <a:prstGeom prst="rect">
            <a:avLst/>
          </a:prstGeom>
          <a:solidFill>
            <a:srgbClr val="33993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pt-BR" altLang="en-US" sz="1800" b="1" dirty="0">
                <a:solidFill>
                  <a:srgbClr val="FFFFFF"/>
                </a:solidFill>
                <a:latin typeface="Calibri"/>
              </a:rPr>
              <a:t>Influenza </a:t>
            </a:r>
            <a:r>
              <a:rPr lang="pt-BR" altLang="en-US" sz="1800" b="1" dirty="0" err="1">
                <a:solidFill>
                  <a:srgbClr val="FFFFFF"/>
                </a:solidFill>
                <a:latin typeface="Calibri"/>
              </a:rPr>
              <a:t>B</a:t>
            </a:r>
            <a:r>
              <a:rPr lang="pt-BR" altLang="en-US" sz="1800" b="1" dirty="0">
                <a:solidFill>
                  <a:srgbClr val="FFFFFF"/>
                </a:solidFill>
                <a:latin typeface="Calibri"/>
              </a:rPr>
              <a:t> </a:t>
            </a:r>
            <a:r>
              <a:rPr lang="pt-BR" altLang="en-US" sz="1800" b="1" dirty="0" err="1">
                <a:solidFill>
                  <a:srgbClr val="FFFFFF"/>
                </a:solidFill>
                <a:latin typeface="Calibri"/>
              </a:rPr>
              <a:t>Genotyping</a:t>
            </a:r>
            <a:r>
              <a:rPr lang="pt-BR" altLang="en-US" sz="1800" b="1" dirty="0">
                <a:solidFill>
                  <a:srgbClr val="FFFFFF"/>
                </a:solidFill>
                <a:latin typeface="Calibri"/>
              </a:rPr>
              <a:t> Panel</a:t>
            </a:r>
          </a:p>
          <a:p>
            <a:pPr algn="ctr" eaLnBrk="1" hangingPunct="1"/>
            <a:r>
              <a:rPr lang="en-US" altLang="en-US" sz="1800" dirty="0">
                <a:solidFill>
                  <a:srgbClr val="FFFFFF"/>
                </a:solidFill>
                <a:latin typeface="Calibri"/>
              </a:rPr>
              <a:t>(</a:t>
            </a:r>
            <a:r>
              <a:rPr lang="en-US" altLang="en-US" sz="1800" dirty="0" err="1">
                <a:solidFill>
                  <a:srgbClr val="FFFFFF"/>
                </a:solidFill>
                <a:latin typeface="Calibri"/>
              </a:rPr>
              <a:t>InfB</a:t>
            </a:r>
            <a:r>
              <a:rPr lang="en-US" altLang="en-US" sz="1800" dirty="0">
                <a:solidFill>
                  <a:srgbClr val="FFFFFF"/>
                </a:solidFill>
                <a:latin typeface="Calibri"/>
              </a:rPr>
              <a:t>, Yam, Vic, </a:t>
            </a:r>
            <a:r>
              <a:rPr lang="en-US" altLang="en-US" sz="1800" dirty="0" err="1">
                <a:solidFill>
                  <a:srgbClr val="FFFFFF"/>
                </a:solidFill>
                <a:latin typeface="Calibri"/>
              </a:rPr>
              <a:t>RNasP</a:t>
            </a:r>
            <a:r>
              <a:rPr lang="en-US" altLang="en-US" sz="1800" dirty="0">
                <a:solidFill>
                  <a:srgbClr val="FFFFFF"/>
                </a:solidFill>
                <a:latin typeface="Calibri"/>
              </a:rPr>
              <a:t>)</a:t>
            </a:r>
          </a:p>
        </p:txBody>
      </p:sp>
      <p:sp>
        <p:nvSpPr>
          <p:cNvPr id="19" name="Down Arrow 18"/>
          <p:cNvSpPr/>
          <p:nvPr/>
        </p:nvSpPr>
        <p:spPr>
          <a:xfrm>
            <a:off x="977900" y="3981715"/>
            <a:ext cx="279400" cy="520700"/>
          </a:xfrm>
          <a:prstGeom prst="down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buFontTx/>
              <a:buChar char="•"/>
              <a:defRPr/>
            </a:pPr>
            <a:endParaRPr lang="en-US" sz="2800">
              <a:solidFill>
                <a:srgbClr val="FFFFFF"/>
              </a:solidFill>
            </a:endParaRPr>
          </a:p>
        </p:txBody>
      </p:sp>
      <p:sp>
        <p:nvSpPr>
          <p:cNvPr id="22" name="Rectangle 21"/>
          <p:cNvSpPr/>
          <p:nvPr/>
        </p:nvSpPr>
        <p:spPr>
          <a:xfrm>
            <a:off x="1044575" y="3867415"/>
            <a:ext cx="3709988" cy="1905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buFontTx/>
              <a:buChar char="•"/>
              <a:defRPr/>
            </a:pPr>
            <a:endParaRPr lang="en-US" sz="2800">
              <a:solidFill>
                <a:srgbClr val="FFFFFF"/>
              </a:solidFill>
            </a:endParaRPr>
          </a:p>
        </p:txBody>
      </p:sp>
      <p:sp>
        <p:nvSpPr>
          <p:cNvPr id="23" name="Down Arrow 22"/>
          <p:cNvSpPr/>
          <p:nvPr/>
        </p:nvSpPr>
        <p:spPr>
          <a:xfrm>
            <a:off x="1981200" y="3510228"/>
            <a:ext cx="265113" cy="503237"/>
          </a:xfrm>
          <a:prstGeom prst="down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buFontTx/>
              <a:buChar char="•"/>
              <a:defRPr/>
            </a:pPr>
            <a:endParaRPr lang="en-US" sz="2800">
              <a:solidFill>
                <a:srgbClr val="FFFFFF"/>
              </a:solidFill>
            </a:endParaRPr>
          </a:p>
        </p:txBody>
      </p:sp>
      <p:sp>
        <p:nvSpPr>
          <p:cNvPr id="59405" name="Rectangle 5"/>
          <p:cNvSpPr>
            <a:spLocks noChangeArrowheads="1"/>
          </p:cNvSpPr>
          <p:nvPr/>
        </p:nvSpPr>
        <p:spPr bwMode="auto">
          <a:xfrm>
            <a:off x="3983038" y="4575440"/>
            <a:ext cx="1765300" cy="922338"/>
          </a:xfrm>
          <a:prstGeom prst="rect">
            <a:avLst/>
          </a:prstGeom>
          <a:solidFill>
            <a:srgbClr val="FFC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1800" b="1" dirty="0">
                <a:latin typeface="Calibri"/>
              </a:rPr>
              <a:t>Influenza A </a:t>
            </a:r>
          </a:p>
          <a:p>
            <a:pPr algn="ctr" eaLnBrk="1" hangingPunct="1"/>
            <a:r>
              <a:rPr lang="en-US" altLang="en-US" sz="1800" b="1" dirty="0">
                <a:latin typeface="Calibri"/>
              </a:rPr>
              <a:t>EuH7 Assay</a:t>
            </a:r>
            <a:r>
              <a:rPr lang="en-US" altLang="en-US" sz="1800" dirty="0">
                <a:latin typeface="Calibri"/>
              </a:rPr>
              <a:t> </a:t>
            </a:r>
          </a:p>
          <a:p>
            <a:pPr algn="ctr" eaLnBrk="1" hangingPunct="1"/>
            <a:r>
              <a:rPr lang="en-US" altLang="en-US" sz="1800" dirty="0">
                <a:latin typeface="Calibri"/>
              </a:rPr>
              <a:t>(EuH7)</a:t>
            </a:r>
          </a:p>
        </p:txBody>
      </p:sp>
      <p:sp>
        <p:nvSpPr>
          <p:cNvPr id="25" name="Down Arrow 24"/>
          <p:cNvSpPr/>
          <p:nvPr/>
        </p:nvSpPr>
        <p:spPr>
          <a:xfrm>
            <a:off x="4545013" y="3981715"/>
            <a:ext cx="279400" cy="520700"/>
          </a:xfrm>
          <a:prstGeom prst="down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buFontTx/>
              <a:buChar char="•"/>
              <a:defRPr/>
            </a:pPr>
            <a:endParaRPr lang="en-US" sz="2800" b="1" dirty="0">
              <a:solidFill>
                <a:srgbClr val="FFFFFF"/>
              </a:solidFill>
            </a:endParaRPr>
          </a:p>
        </p:txBody>
      </p:sp>
      <p:sp>
        <p:nvSpPr>
          <p:cNvPr id="26" name="Down Arrow 25"/>
          <p:cNvSpPr/>
          <p:nvPr/>
        </p:nvSpPr>
        <p:spPr>
          <a:xfrm>
            <a:off x="4584700" y="1686190"/>
            <a:ext cx="265113" cy="727075"/>
          </a:xfrm>
          <a:prstGeom prst="down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buFontTx/>
              <a:buChar char="•"/>
              <a:defRPr/>
            </a:pPr>
            <a:endParaRPr lang="en-US" sz="2800">
              <a:solidFill>
                <a:srgbClr val="FFFFFF"/>
              </a:solidFill>
            </a:endParaRPr>
          </a:p>
        </p:txBody>
      </p:sp>
      <p:pic>
        <p:nvPicPr>
          <p:cNvPr id="59409" name="Picture 1" descr="D:\20111005 CDC RT-PCR Kit for Presentation\IMG_0762.jpg"/>
          <p:cNvPicPr>
            <a:picLocks noChangeAspect="1" noChangeArrowheads="1"/>
          </p:cNvPicPr>
          <p:nvPr/>
        </p:nvPicPr>
        <p:blipFill>
          <a:blip r:embed="rId3" cstate="print">
            <a:extLst>
              <a:ext uri="{28A0092B-C50C-407E-A947-70E740481C1C}">
                <a14:useLocalDpi xmlns:a14="http://schemas.microsoft.com/office/drawing/2010/main" val="0"/>
              </a:ext>
            </a:extLst>
          </a:blip>
          <a:srcRect t="15590" b="17372"/>
          <a:stretch>
            <a:fillRect/>
          </a:stretch>
        </p:blipFill>
        <p:spPr bwMode="auto">
          <a:xfrm>
            <a:off x="5981700" y="3988065"/>
            <a:ext cx="3003550" cy="1509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stretch>
            <a:fillRect/>
          </a:stretch>
        </p:blipFill>
        <p:spPr>
          <a:xfrm>
            <a:off x="636588" y="533400"/>
            <a:ext cx="1885950" cy="1476375"/>
          </a:xfrm>
          <a:prstGeom prst="rect">
            <a:avLst/>
          </a:prstGeom>
        </p:spPr>
      </p:pic>
      <p:sp>
        <p:nvSpPr>
          <p:cNvPr id="18" name="TextBox 17"/>
          <p:cNvSpPr txBox="1"/>
          <p:nvPr/>
        </p:nvSpPr>
        <p:spPr>
          <a:xfrm>
            <a:off x="152400" y="5638800"/>
            <a:ext cx="8839200" cy="1169551"/>
          </a:xfrm>
          <a:prstGeom prst="rect">
            <a:avLst/>
          </a:prstGeom>
          <a:noFill/>
        </p:spPr>
        <p:txBody>
          <a:bodyPr wrap="square" rtlCol="0">
            <a:spAutoFit/>
          </a:bodyPr>
          <a:lstStyle/>
          <a:p>
            <a:r>
              <a:rPr lang="en-US" sz="1400" dirty="0">
                <a:latin typeface="+mn-lt"/>
              </a:rPr>
              <a:t>CDC’s real-time RT-PCR kits and reagents can be obtained from the International Reagent Resource (IRR)</a:t>
            </a:r>
          </a:p>
          <a:p>
            <a:pPr marL="285750" indent="-285750">
              <a:buFontTx/>
              <a:buChar char="-"/>
            </a:pPr>
            <a:r>
              <a:rPr lang="en-US" sz="1400" dirty="0">
                <a:latin typeface="+mn-lt"/>
              </a:rPr>
              <a:t>IRR website </a:t>
            </a:r>
            <a:r>
              <a:rPr lang="en-US" sz="1400" dirty="0">
                <a:latin typeface="+mn-lt"/>
                <a:hlinkClick r:id="rId5"/>
              </a:rPr>
              <a:t>https://www.internationalreagentresource.org/</a:t>
            </a:r>
            <a:r>
              <a:rPr lang="en-US" sz="1400" dirty="0">
                <a:latin typeface="+mn-lt"/>
              </a:rPr>
              <a:t>)</a:t>
            </a:r>
          </a:p>
          <a:p>
            <a:pPr marL="285750" indent="-285750">
              <a:buFontTx/>
              <a:buChar char="-"/>
            </a:pPr>
            <a:r>
              <a:rPr lang="en-US" sz="1400" dirty="0">
                <a:latin typeface="+mn-lt"/>
              </a:rPr>
              <a:t>SOPs for real-time RT-PCR can be found at CDC Laboratory Support for Influenza Surveillance (CLSIS); </a:t>
            </a:r>
            <a:r>
              <a:rPr lang="en-US" sz="1400" dirty="0">
                <a:latin typeface="+mn-lt"/>
                <a:hlinkClick r:id="rId6"/>
              </a:rPr>
              <a:t>https://partner.cdc.gov/Sites/NCIRD/clsis/SitePages/default.aspx</a:t>
            </a:r>
            <a:r>
              <a:rPr lang="en-US" sz="1400" dirty="0">
                <a:latin typeface="+mn-lt"/>
              </a:rPr>
              <a:t>.</a:t>
            </a:r>
          </a:p>
          <a:p>
            <a:pPr marL="285750" indent="-285750">
              <a:buFontTx/>
              <a:buChar char="-"/>
            </a:pPr>
            <a:r>
              <a:rPr lang="en-US" sz="1400" dirty="0">
                <a:latin typeface="+mn-lt"/>
              </a:rPr>
              <a:t>Contact Steven Lindstrom (sql5@cdc.gov) for additional information and questions</a:t>
            </a:r>
          </a:p>
        </p:txBody>
      </p:sp>
    </p:spTree>
    <p:extLst>
      <p:ext uri="{BB962C8B-B14F-4D97-AF65-F5344CB8AC3E}">
        <p14:creationId xmlns:p14="http://schemas.microsoft.com/office/powerpoint/2010/main" val="2387544516"/>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494547" y="457200"/>
            <a:ext cx="5343525" cy="3213821"/>
          </a:xfrm>
          <a:prstGeom prst="rect">
            <a:avLst/>
          </a:prstGeom>
          <a:ln>
            <a:solidFill>
              <a:schemeClr val="tx2">
                <a:lumMod val="50000"/>
              </a:schemeClr>
            </a:solidFill>
          </a:ln>
        </p:spPr>
      </p:pic>
      <p:sp>
        <p:nvSpPr>
          <p:cNvPr id="3" name="Title 2"/>
          <p:cNvSpPr>
            <a:spLocks noGrp="1"/>
          </p:cNvSpPr>
          <p:nvPr>
            <p:ph type="title"/>
          </p:nvPr>
        </p:nvSpPr>
        <p:spPr>
          <a:xfrm>
            <a:off x="-19594" y="89819"/>
            <a:ext cx="8697406" cy="567298"/>
          </a:xfrm>
        </p:spPr>
        <p:txBody>
          <a:bodyPr>
            <a:normAutofit/>
          </a:bodyPr>
          <a:lstStyle/>
          <a:p>
            <a:r>
              <a:rPr lang="en-US" sz="2000" dirty="0"/>
              <a:t>Interpretation of Real-time PCR Results for suspect variant viruses</a:t>
            </a:r>
          </a:p>
        </p:txBody>
      </p:sp>
      <p:sp>
        <p:nvSpPr>
          <p:cNvPr id="5" name="Rectangle 4"/>
          <p:cNvSpPr/>
          <p:nvPr/>
        </p:nvSpPr>
        <p:spPr>
          <a:xfrm>
            <a:off x="5907010" y="2337835"/>
            <a:ext cx="590226" cy="369332"/>
          </a:xfrm>
          <a:prstGeom prst="rect">
            <a:avLst/>
          </a:prstGeom>
        </p:spPr>
        <p:txBody>
          <a:bodyPr wrap="none">
            <a:spAutoFit/>
          </a:bodyPr>
          <a:lstStyle/>
          <a:p>
            <a:r>
              <a:rPr lang="en-US" b="1" dirty="0">
                <a:solidFill>
                  <a:srgbClr val="FF9933"/>
                </a:solidFill>
                <a:latin typeface="Calibri"/>
              </a:rPr>
              <a:t>RNP</a:t>
            </a:r>
          </a:p>
        </p:txBody>
      </p:sp>
      <p:sp>
        <p:nvSpPr>
          <p:cNvPr id="6" name="Rectangle 8"/>
          <p:cNvSpPr>
            <a:spLocks noChangeArrowheads="1"/>
          </p:cNvSpPr>
          <p:nvPr/>
        </p:nvSpPr>
        <p:spPr bwMode="auto">
          <a:xfrm>
            <a:off x="3981335" y="1728613"/>
            <a:ext cx="1299508" cy="369332"/>
          </a:xfrm>
          <a:prstGeom prst="rect">
            <a:avLst/>
          </a:prstGeom>
          <a:noFill/>
          <a:ln w="9525">
            <a:noFill/>
            <a:miter lim="800000"/>
            <a:headEnd/>
            <a:tailEnd/>
          </a:ln>
          <a:effectLst/>
        </p:spPr>
        <p:txBody>
          <a:bodyPr wrap="square">
            <a:spAutoFit/>
          </a:bodyPr>
          <a:lstStyle/>
          <a:p>
            <a:pPr algn="ctr"/>
            <a:r>
              <a:rPr lang="en-US" b="1" dirty="0" err="1">
                <a:solidFill>
                  <a:srgbClr val="09028E"/>
                </a:solidFill>
                <a:effectLst>
                  <a:outerShdw blurRad="38100" dist="38100" dir="2700000" algn="tl">
                    <a:srgbClr val="C0C0C0"/>
                  </a:outerShdw>
                </a:effectLst>
                <a:latin typeface="Calibri"/>
              </a:rPr>
              <a:t>InfA</a:t>
            </a:r>
            <a:r>
              <a:rPr lang="en-US" b="1" dirty="0">
                <a:solidFill>
                  <a:srgbClr val="09028E"/>
                </a:solidFill>
                <a:effectLst>
                  <a:outerShdw blurRad="38100" dist="38100" dir="2700000" algn="tl">
                    <a:srgbClr val="C0C0C0"/>
                  </a:outerShdw>
                </a:effectLst>
                <a:latin typeface="Calibri"/>
              </a:rPr>
              <a:t> </a:t>
            </a:r>
          </a:p>
        </p:txBody>
      </p:sp>
      <p:sp>
        <p:nvSpPr>
          <p:cNvPr id="7" name="Rectangle 9"/>
          <p:cNvSpPr>
            <a:spLocks noChangeArrowheads="1"/>
          </p:cNvSpPr>
          <p:nvPr/>
        </p:nvSpPr>
        <p:spPr bwMode="auto">
          <a:xfrm>
            <a:off x="4724400" y="2438400"/>
            <a:ext cx="1015406" cy="369332"/>
          </a:xfrm>
          <a:prstGeom prst="rect">
            <a:avLst/>
          </a:prstGeom>
          <a:noFill/>
          <a:ln w="9525">
            <a:noFill/>
            <a:miter lim="800000"/>
            <a:headEnd/>
            <a:tailEnd/>
          </a:ln>
          <a:effectLst/>
        </p:spPr>
        <p:txBody>
          <a:bodyPr wrap="none">
            <a:spAutoFit/>
          </a:bodyPr>
          <a:lstStyle/>
          <a:p>
            <a:r>
              <a:rPr lang="en-US" b="1" dirty="0" err="1">
                <a:solidFill>
                  <a:schemeClr val="folHlink"/>
                </a:solidFill>
                <a:latin typeface="Calibri"/>
              </a:rPr>
              <a:t>pdmInfA</a:t>
            </a:r>
            <a:endParaRPr lang="en-US" b="1" dirty="0">
              <a:solidFill>
                <a:schemeClr val="folHlink"/>
              </a:solidFill>
              <a:latin typeface="Calibri"/>
            </a:endParaRPr>
          </a:p>
        </p:txBody>
      </p:sp>
      <p:sp>
        <p:nvSpPr>
          <p:cNvPr id="8" name="Rectangle 11"/>
          <p:cNvSpPr>
            <a:spLocks noChangeArrowheads="1"/>
          </p:cNvSpPr>
          <p:nvPr/>
        </p:nvSpPr>
        <p:spPr bwMode="auto">
          <a:xfrm>
            <a:off x="6755719" y="2971800"/>
            <a:ext cx="2007281" cy="369332"/>
          </a:xfrm>
          <a:prstGeom prst="rect">
            <a:avLst/>
          </a:prstGeom>
          <a:noFill/>
          <a:ln w="9525">
            <a:noFill/>
            <a:miter lim="800000"/>
            <a:headEnd/>
            <a:tailEnd/>
          </a:ln>
          <a:effectLst>
            <a:outerShdw dist="17961" dir="2700000" algn="ctr" rotWithShape="0">
              <a:schemeClr val="tx2"/>
            </a:outerShdw>
          </a:effectLst>
        </p:spPr>
        <p:txBody>
          <a:bodyPr wrap="none">
            <a:spAutoFit/>
          </a:bodyPr>
          <a:lstStyle/>
          <a:p>
            <a:r>
              <a:rPr lang="en-US" sz="1800" b="1" dirty="0">
                <a:solidFill>
                  <a:srgbClr val="FF0000"/>
                </a:solidFill>
                <a:latin typeface="Calibri"/>
              </a:rPr>
              <a:t>H3,</a:t>
            </a:r>
            <a:r>
              <a:rPr lang="en-US" b="1" dirty="0">
                <a:solidFill>
                  <a:srgbClr val="009900"/>
                </a:solidFill>
                <a:latin typeface="Calibri"/>
              </a:rPr>
              <a:t> </a:t>
            </a:r>
            <a:r>
              <a:rPr lang="en-US" sz="1800" b="1" dirty="0">
                <a:solidFill>
                  <a:srgbClr val="00B050"/>
                </a:solidFill>
                <a:latin typeface="Calibri"/>
              </a:rPr>
              <a:t>pdmH1, </a:t>
            </a:r>
            <a:r>
              <a:rPr lang="en-US" sz="1800" b="1" dirty="0">
                <a:solidFill>
                  <a:schemeClr val="bg1">
                    <a:lumMod val="50000"/>
                  </a:schemeClr>
                </a:solidFill>
                <a:latin typeface="Calibri"/>
              </a:rPr>
              <a:t>H5</a:t>
            </a:r>
            <a:r>
              <a:rPr lang="en-US" sz="1800" b="1" dirty="0">
                <a:solidFill>
                  <a:srgbClr val="00B050"/>
                </a:solidFill>
                <a:latin typeface="Calibri"/>
              </a:rPr>
              <a:t>, </a:t>
            </a:r>
            <a:r>
              <a:rPr lang="en-US" sz="1800" b="1" dirty="0">
                <a:solidFill>
                  <a:schemeClr val="accent1"/>
                </a:solidFill>
                <a:latin typeface="Calibri"/>
              </a:rPr>
              <a:t>H7</a:t>
            </a:r>
          </a:p>
        </p:txBody>
      </p:sp>
      <p:graphicFrame>
        <p:nvGraphicFramePr>
          <p:cNvPr id="10" name="Group 111"/>
          <p:cNvGraphicFramePr>
            <a:graphicFrameLocks noGrp="1"/>
          </p:cNvGraphicFramePr>
          <p:nvPr>
            <p:extLst>
              <p:ext uri="{D42A27DB-BD31-4B8C-83A1-F6EECF244321}">
                <p14:modId xmlns:p14="http://schemas.microsoft.com/office/powerpoint/2010/main" val="4269994681"/>
              </p:ext>
            </p:extLst>
          </p:nvPr>
        </p:nvGraphicFramePr>
        <p:xfrm>
          <a:off x="228599" y="3954030"/>
          <a:ext cx="8763001" cy="1062935"/>
        </p:xfrm>
        <a:graphic>
          <a:graphicData uri="http://schemas.openxmlformats.org/drawingml/2006/table">
            <a:tbl>
              <a:tblPr/>
              <a:tblGrid>
                <a:gridCol w="604345">
                  <a:extLst>
                    <a:ext uri="{9D8B030D-6E8A-4147-A177-3AD203B41FA5}">
                      <a16:colId xmlns:a16="http://schemas.microsoft.com/office/drawing/2014/main" val="20000"/>
                    </a:ext>
                  </a:extLst>
                </a:gridCol>
                <a:gridCol w="528802">
                  <a:extLst>
                    <a:ext uri="{9D8B030D-6E8A-4147-A177-3AD203B41FA5}">
                      <a16:colId xmlns:a16="http://schemas.microsoft.com/office/drawing/2014/main" val="20001"/>
                    </a:ext>
                  </a:extLst>
                </a:gridCol>
                <a:gridCol w="1057604">
                  <a:extLst>
                    <a:ext uri="{9D8B030D-6E8A-4147-A177-3AD203B41FA5}">
                      <a16:colId xmlns:a16="http://schemas.microsoft.com/office/drawing/2014/main" val="20002"/>
                    </a:ext>
                  </a:extLst>
                </a:gridCol>
                <a:gridCol w="628650">
                  <a:extLst>
                    <a:ext uri="{9D8B030D-6E8A-4147-A177-3AD203B41FA5}">
                      <a16:colId xmlns:a16="http://schemas.microsoft.com/office/drawing/2014/main" val="20003"/>
                    </a:ext>
                  </a:extLst>
                </a:gridCol>
                <a:gridCol w="685800">
                  <a:extLst>
                    <a:ext uri="{9D8B030D-6E8A-4147-A177-3AD203B41FA5}">
                      <a16:colId xmlns:a16="http://schemas.microsoft.com/office/drawing/2014/main" val="20004"/>
                    </a:ext>
                  </a:extLst>
                </a:gridCol>
                <a:gridCol w="533400">
                  <a:extLst>
                    <a:ext uri="{9D8B030D-6E8A-4147-A177-3AD203B41FA5}">
                      <a16:colId xmlns:a16="http://schemas.microsoft.com/office/drawing/2014/main" val="20007"/>
                    </a:ext>
                  </a:extLst>
                </a:gridCol>
                <a:gridCol w="533400">
                  <a:extLst>
                    <a:ext uri="{9D8B030D-6E8A-4147-A177-3AD203B41FA5}">
                      <a16:colId xmlns:a16="http://schemas.microsoft.com/office/drawing/2014/main" val="20005"/>
                    </a:ext>
                  </a:extLst>
                </a:gridCol>
                <a:gridCol w="4191000">
                  <a:extLst>
                    <a:ext uri="{9D8B030D-6E8A-4147-A177-3AD203B41FA5}">
                      <a16:colId xmlns:a16="http://schemas.microsoft.com/office/drawing/2014/main" val="20006"/>
                    </a:ext>
                  </a:extLst>
                </a:gridCol>
              </a:tblGrid>
              <a:tr h="26680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err="1">
                          <a:ln>
                            <a:noFill/>
                          </a:ln>
                          <a:solidFill>
                            <a:schemeClr val="tx1"/>
                          </a:solidFill>
                          <a:effectLst/>
                          <a:latin typeface="+mj-lt"/>
                        </a:rPr>
                        <a:t>InfA</a:t>
                      </a:r>
                      <a:endParaRPr kumimoji="0" lang="en-US" sz="1200" b="0" i="0" u="none" strike="noStrike" cap="none" normalizeH="0" baseline="0" dirty="0">
                        <a:ln>
                          <a:noFill/>
                        </a:ln>
                        <a:solidFill>
                          <a:schemeClr val="tx1"/>
                        </a:solidFill>
                        <a:effectLst/>
                        <a:latin typeface="+mj-lt"/>
                      </a:endParaRPr>
                    </a:p>
                  </a:txBody>
                  <a:tcPr marL="70708" marR="70708" marT="35354" marB="3535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mj-lt"/>
                        </a:rPr>
                        <a:t>H3</a:t>
                      </a:r>
                    </a:p>
                  </a:txBody>
                  <a:tcPr marL="70708" marR="70708" marT="35354" marB="3535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err="1">
                          <a:ln>
                            <a:noFill/>
                          </a:ln>
                          <a:solidFill>
                            <a:schemeClr val="tx1"/>
                          </a:solidFill>
                          <a:effectLst/>
                          <a:latin typeface="+mj-lt"/>
                        </a:rPr>
                        <a:t>pdmInfA</a:t>
                      </a:r>
                      <a:endParaRPr kumimoji="0" lang="en-US" sz="1200" b="0" i="0" u="none" strike="noStrike" cap="none" normalizeH="0" baseline="0" dirty="0">
                        <a:ln>
                          <a:noFill/>
                        </a:ln>
                        <a:solidFill>
                          <a:schemeClr val="tx1"/>
                        </a:solidFill>
                        <a:effectLst/>
                        <a:latin typeface="+mj-lt"/>
                      </a:endParaRPr>
                    </a:p>
                  </a:txBody>
                  <a:tcPr marL="70708" marR="70708" marT="35354" marB="3535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mj-lt"/>
                        </a:rPr>
                        <a:t>pdmH1</a:t>
                      </a:r>
                    </a:p>
                  </a:txBody>
                  <a:tcPr marL="70708" marR="70708" marT="35354" marB="3535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mj-lt"/>
                        </a:rPr>
                        <a:t>EuH7</a:t>
                      </a:r>
                    </a:p>
                  </a:txBody>
                  <a:tcPr marL="70708" marR="70708" marT="35354" marB="3535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mj-lt"/>
                        </a:rPr>
                        <a:t>H5</a:t>
                      </a:r>
                    </a:p>
                  </a:txBody>
                  <a:tcPr marL="70708" marR="70708" marT="35354" marB="3535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mj-lt"/>
                        </a:rPr>
                        <a:t>RP</a:t>
                      </a:r>
                    </a:p>
                  </a:txBody>
                  <a:tcPr marL="70708" marR="70708" marT="35354" marB="3535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mj-lt"/>
                        </a:rPr>
                        <a:t>Result</a:t>
                      </a:r>
                    </a:p>
                  </a:txBody>
                  <a:tcPr marL="70708" marR="70708" marT="35354" marB="3535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40000"/>
                        <a:lumOff val="60000"/>
                      </a:schemeClr>
                    </a:solidFill>
                  </a:tcPr>
                </a:tc>
                <a:extLst>
                  <a:ext uri="{0D108BD9-81ED-4DB2-BD59-A6C34878D82A}">
                    <a16:rowId xmlns:a16="http://schemas.microsoft.com/office/drawing/2014/main" val="10000"/>
                  </a:ext>
                </a:extLst>
              </a:tr>
              <a:tr h="57976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mj-lt"/>
                        </a:rPr>
                        <a:t>+</a:t>
                      </a:r>
                    </a:p>
                  </a:txBody>
                  <a:tcPr marL="70708" marR="70708" marT="35354" marB="3535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mj-lt"/>
                        </a:rPr>
                        <a:t>-</a:t>
                      </a:r>
                    </a:p>
                  </a:txBody>
                  <a:tcPr marL="70708" marR="70708" marT="35354" marB="3535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mj-lt"/>
                        </a:rPr>
                        <a:t>+</a:t>
                      </a:r>
                    </a:p>
                  </a:txBody>
                  <a:tcPr marL="70708" marR="70708" marT="35354" marB="3535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mj-lt"/>
                        </a:rPr>
                        <a:t>-</a:t>
                      </a:r>
                    </a:p>
                  </a:txBody>
                  <a:tcPr marL="70708" marR="70708" marT="35354" marB="3535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mj-lt"/>
                        </a:rPr>
                        <a:t>-</a:t>
                      </a:r>
                    </a:p>
                  </a:txBody>
                  <a:tcPr marL="70708" marR="70708" marT="35354" marB="3535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mj-lt"/>
                        </a:rPr>
                        <a:t>-</a:t>
                      </a:r>
                    </a:p>
                  </a:txBody>
                  <a:tcPr marL="70708" marR="70708" marT="35354" marB="3535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200" b="0" i="0" u="none" strike="noStrike" cap="none" normalizeH="0" baseline="0" dirty="0">
                          <a:ln>
                            <a:noFill/>
                          </a:ln>
                          <a:solidFill>
                            <a:schemeClr val="tx1"/>
                          </a:solidFill>
                          <a:effectLst/>
                          <a:latin typeface="+mj-lt"/>
                        </a:rPr>
                        <a:t>+</a:t>
                      </a:r>
                    </a:p>
                  </a:txBody>
                  <a:tcPr marL="70708" marR="70708" marT="35354" marB="3535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mj-lt"/>
                        </a:rPr>
                        <a:t>Suspect Influenza A variant virus;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mj-lt"/>
                        </a:rPr>
                        <a:t>Send sample to WHO CC for confirmation;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mj-lt"/>
                        </a:rPr>
                        <a:t>Perform sequence analysis to confirm result</a:t>
                      </a:r>
                    </a:p>
                  </a:txBody>
                  <a:tcPr marL="70708" marR="70708" marT="35354" marB="3535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extLst>
                  <a:ext uri="{0D108BD9-81ED-4DB2-BD59-A6C34878D82A}">
                    <a16:rowId xmlns:a16="http://schemas.microsoft.com/office/drawing/2014/main" val="10001"/>
                  </a:ext>
                </a:extLst>
              </a:tr>
            </a:tbl>
          </a:graphicData>
        </a:graphic>
      </p:graphicFrame>
      <p:sp>
        <p:nvSpPr>
          <p:cNvPr id="4" name="TextBox 3"/>
          <p:cNvSpPr txBox="1"/>
          <p:nvPr/>
        </p:nvSpPr>
        <p:spPr>
          <a:xfrm>
            <a:off x="152400" y="5100697"/>
            <a:ext cx="8839200" cy="1815882"/>
          </a:xfrm>
          <a:prstGeom prst="rect">
            <a:avLst/>
          </a:prstGeom>
          <a:noFill/>
        </p:spPr>
        <p:txBody>
          <a:bodyPr wrap="square" rtlCol="0">
            <a:spAutoFit/>
          </a:bodyPr>
          <a:lstStyle/>
          <a:p>
            <a:r>
              <a:rPr lang="en-US" sz="1400" dirty="0">
                <a:latin typeface="+mn-lt"/>
              </a:rPr>
              <a:t>Considerable genetic variation among influenza A viruses exist in swine populations across the world</a:t>
            </a:r>
          </a:p>
          <a:p>
            <a:pPr marL="285750" indent="-285750">
              <a:buFontTx/>
              <a:buChar char="-"/>
            </a:pPr>
            <a:r>
              <a:rPr lang="en-US" sz="1400" dirty="0">
                <a:latin typeface="+mn-lt"/>
              </a:rPr>
              <a:t>rRT-PCR using CDC’s kit can facilitate detection based on specific results (as above) but requires sequence confirmation for conclusive interpretation</a:t>
            </a:r>
          </a:p>
          <a:p>
            <a:pPr marL="285750" indent="-285750">
              <a:buFontTx/>
              <a:buChar char="-"/>
            </a:pPr>
            <a:r>
              <a:rPr lang="en-US" sz="1400" dirty="0">
                <a:latin typeface="+mn-lt"/>
              </a:rPr>
              <a:t>Recent variant viruses detected in the USA, for example, are closely related to seasonal viruses that were circulating in humans several years ago and must be analyzed in the context of known swine influenza A viruses for confirmation of a variant case     </a:t>
            </a:r>
          </a:p>
          <a:p>
            <a:pPr marL="285750" lvl="0" indent="-285750">
              <a:buFontTx/>
              <a:buChar char="-"/>
            </a:pPr>
            <a:r>
              <a:rPr lang="en-US" sz="1400" dirty="0">
                <a:latin typeface="+mn-lt"/>
              </a:rPr>
              <a:t>History of exposure of the patient to swine may inform laboratory interpretation</a:t>
            </a:r>
          </a:p>
          <a:p>
            <a:pPr marL="285750" indent="-285750">
              <a:buFontTx/>
              <a:buChar char="-"/>
            </a:pPr>
            <a:endParaRPr lang="en-US" sz="1400" dirty="0">
              <a:latin typeface="+mn-lt"/>
            </a:endParaRPr>
          </a:p>
        </p:txBody>
      </p:sp>
      <p:sp>
        <p:nvSpPr>
          <p:cNvPr id="11" name="TextBox 10"/>
          <p:cNvSpPr txBox="1"/>
          <p:nvPr/>
        </p:nvSpPr>
        <p:spPr>
          <a:xfrm>
            <a:off x="228600" y="3657600"/>
            <a:ext cx="4419600" cy="338554"/>
          </a:xfrm>
          <a:prstGeom prst="rect">
            <a:avLst/>
          </a:prstGeom>
          <a:noFill/>
        </p:spPr>
        <p:txBody>
          <a:bodyPr wrap="square" rtlCol="0">
            <a:spAutoFit/>
          </a:bodyPr>
          <a:lstStyle/>
          <a:p>
            <a:r>
              <a:rPr lang="en-US" sz="1600" b="1" dirty="0">
                <a:latin typeface="+mn-lt"/>
              </a:rPr>
              <a:t>Example for variant viruses detected in USA </a:t>
            </a:r>
          </a:p>
        </p:txBody>
      </p:sp>
    </p:spTree>
    <p:extLst>
      <p:ext uri="{BB962C8B-B14F-4D97-AF65-F5344CB8AC3E}">
        <p14:creationId xmlns:p14="http://schemas.microsoft.com/office/powerpoint/2010/main" val="32344800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362456" y="1527048"/>
            <a:ext cx="5343525" cy="3590925"/>
          </a:xfrm>
          <a:prstGeom prst="rect">
            <a:avLst/>
          </a:prstGeom>
          <a:ln>
            <a:solidFill>
              <a:schemeClr val="tx2">
                <a:lumMod val="50000"/>
              </a:schemeClr>
            </a:solidFill>
          </a:ln>
        </p:spPr>
      </p:pic>
      <p:sp>
        <p:nvSpPr>
          <p:cNvPr id="3" name="Title 2"/>
          <p:cNvSpPr>
            <a:spLocks noGrp="1"/>
          </p:cNvSpPr>
          <p:nvPr>
            <p:ph type="title"/>
          </p:nvPr>
        </p:nvSpPr>
        <p:spPr>
          <a:xfrm>
            <a:off x="0" y="62166"/>
            <a:ext cx="8697406" cy="567298"/>
          </a:xfrm>
        </p:spPr>
        <p:txBody>
          <a:bodyPr>
            <a:normAutofit/>
          </a:bodyPr>
          <a:lstStyle/>
          <a:p>
            <a:r>
              <a:rPr lang="en-US" sz="2100" dirty="0"/>
              <a:t>Interpretation of CDC Real-time PCR Results: Influenza A(H7N9)</a:t>
            </a:r>
          </a:p>
        </p:txBody>
      </p:sp>
      <p:sp>
        <p:nvSpPr>
          <p:cNvPr id="5" name="Rectangle 4"/>
          <p:cNvSpPr/>
          <p:nvPr/>
        </p:nvSpPr>
        <p:spPr>
          <a:xfrm>
            <a:off x="5774919" y="3407683"/>
            <a:ext cx="590226" cy="369332"/>
          </a:xfrm>
          <a:prstGeom prst="rect">
            <a:avLst/>
          </a:prstGeom>
        </p:spPr>
        <p:txBody>
          <a:bodyPr wrap="none">
            <a:spAutoFit/>
          </a:bodyPr>
          <a:lstStyle/>
          <a:p>
            <a:r>
              <a:rPr lang="en-US" b="1" dirty="0">
                <a:solidFill>
                  <a:srgbClr val="FF9933"/>
                </a:solidFill>
                <a:latin typeface="Calibri"/>
              </a:rPr>
              <a:t>RNP</a:t>
            </a:r>
          </a:p>
        </p:txBody>
      </p:sp>
      <p:sp>
        <p:nvSpPr>
          <p:cNvPr id="6" name="Rectangle 8"/>
          <p:cNvSpPr>
            <a:spLocks noChangeArrowheads="1"/>
          </p:cNvSpPr>
          <p:nvPr/>
        </p:nvSpPr>
        <p:spPr bwMode="auto">
          <a:xfrm>
            <a:off x="3849244" y="2798461"/>
            <a:ext cx="1299508" cy="369332"/>
          </a:xfrm>
          <a:prstGeom prst="rect">
            <a:avLst/>
          </a:prstGeom>
          <a:noFill/>
          <a:ln w="9525">
            <a:noFill/>
            <a:miter lim="800000"/>
            <a:headEnd/>
            <a:tailEnd/>
          </a:ln>
          <a:effectLst/>
        </p:spPr>
        <p:txBody>
          <a:bodyPr wrap="square">
            <a:spAutoFit/>
          </a:bodyPr>
          <a:lstStyle/>
          <a:p>
            <a:pPr algn="ctr"/>
            <a:r>
              <a:rPr lang="en-US" b="1" dirty="0" err="1">
                <a:solidFill>
                  <a:srgbClr val="09028E"/>
                </a:solidFill>
                <a:effectLst>
                  <a:outerShdw blurRad="38100" dist="38100" dir="2700000" algn="tl">
                    <a:srgbClr val="C0C0C0"/>
                  </a:outerShdw>
                </a:effectLst>
                <a:latin typeface="Calibri"/>
              </a:rPr>
              <a:t>InfA</a:t>
            </a:r>
            <a:r>
              <a:rPr lang="en-US" b="1" dirty="0">
                <a:solidFill>
                  <a:srgbClr val="09028E"/>
                </a:solidFill>
                <a:effectLst>
                  <a:outerShdw blurRad="38100" dist="38100" dir="2700000" algn="tl">
                    <a:srgbClr val="C0C0C0"/>
                  </a:outerShdw>
                </a:effectLst>
                <a:latin typeface="Calibri"/>
              </a:rPr>
              <a:t> </a:t>
            </a:r>
          </a:p>
        </p:txBody>
      </p:sp>
      <p:sp>
        <p:nvSpPr>
          <p:cNvPr id="7" name="Rectangle 9"/>
          <p:cNvSpPr>
            <a:spLocks noChangeArrowheads="1"/>
          </p:cNvSpPr>
          <p:nvPr/>
        </p:nvSpPr>
        <p:spPr bwMode="auto">
          <a:xfrm>
            <a:off x="5148752" y="3040088"/>
            <a:ext cx="684803" cy="369332"/>
          </a:xfrm>
          <a:prstGeom prst="rect">
            <a:avLst/>
          </a:prstGeom>
          <a:noFill/>
          <a:ln w="9525">
            <a:noFill/>
            <a:miter lim="800000"/>
            <a:headEnd/>
            <a:tailEnd/>
          </a:ln>
          <a:effectLst/>
        </p:spPr>
        <p:txBody>
          <a:bodyPr wrap="none">
            <a:spAutoFit/>
          </a:bodyPr>
          <a:lstStyle/>
          <a:p>
            <a:r>
              <a:rPr lang="en-US" b="1" dirty="0">
                <a:solidFill>
                  <a:schemeClr val="folHlink"/>
                </a:solidFill>
                <a:latin typeface="Calibri"/>
              </a:rPr>
              <a:t>EuH7</a:t>
            </a:r>
          </a:p>
        </p:txBody>
      </p:sp>
      <p:sp>
        <p:nvSpPr>
          <p:cNvPr id="8" name="Rectangle 11"/>
          <p:cNvSpPr>
            <a:spLocks noChangeArrowheads="1"/>
          </p:cNvSpPr>
          <p:nvPr/>
        </p:nvSpPr>
        <p:spPr bwMode="auto">
          <a:xfrm>
            <a:off x="6623628" y="4371537"/>
            <a:ext cx="2202646" cy="369332"/>
          </a:xfrm>
          <a:prstGeom prst="rect">
            <a:avLst/>
          </a:prstGeom>
          <a:noFill/>
          <a:ln w="9525">
            <a:noFill/>
            <a:miter lim="800000"/>
            <a:headEnd/>
            <a:tailEnd/>
          </a:ln>
          <a:effectLst>
            <a:outerShdw dist="17961" dir="2700000" algn="ctr" rotWithShape="0">
              <a:schemeClr val="tx2"/>
            </a:outerShdw>
          </a:effectLst>
        </p:spPr>
        <p:txBody>
          <a:bodyPr wrap="none">
            <a:spAutoFit/>
          </a:bodyPr>
          <a:lstStyle/>
          <a:p>
            <a:r>
              <a:rPr lang="en-US" sz="1800" b="1" dirty="0">
                <a:solidFill>
                  <a:srgbClr val="FF0000"/>
                </a:solidFill>
                <a:latin typeface="Calibri"/>
              </a:rPr>
              <a:t>H3,</a:t>
            </a:r>
            <a:r>
              <a:rPr lang="en-US" sz="1800" b="1" dirty="0">
                <a:solidFill>
                  <a:srgbClr val="009900"/>
                </a:solidFill>
                <a:latin typeface="Calibri"/>
              </a:rPr>
              <a:t> </a:t>
            </a:r>
            <a:r>
              <a:rPr lang="en-US" sz="1800" b="1" dirty="0" err="1">
                <a:solidFill>
                  <a:srgbClr val="009900"/>
                </a:solidFill>
                <a:latin typeface="Calibri"/>
              </a:rPr>
              <a:t>pdmInfA</a:t>
            </a:r>
            <a:r>
              <a:rPr lang="en-US" sz="1800" b="1" dirty="0">
                <a:solidFill>
                  <a:srgbClr val="009900"/>
                </a:solidFill>
                <a:latin typeface="Calibri"/>
              </a:rPr>
              <a:t>, </a:t>
            </a:r>
            <a:r>
              <a:rPr lang="en-US" sz="1800" b="1" dirty="0">
                <a:solidFill>
                  <a:srgbClr val="00B050"/>
                </a:solidFill>
                <a:latin typeface="Calibri"/>
              </a:rPr>
              <a:t>pdmH1</a:t>
            </a:r>
          </a:p>
        </p:txBody>
      </p:sp>
      <p:graphicFrame>
        <p:nvGraphicFramePr>
          <p:cNvPr id="10" name="Group 111"/>
          <p:cNvGraphicFramePr>
            <a:graphicFrameLocks noGrp="1"/>
          </p:cNvGraphicFramePr>
          <p:nvPr>
            <p:extLst>
              <p:ext uri="{D42A27DB-BD31-4B8C-83A1-F6EECF244321}">
                <p14:modId xmlns:p14="http://schemas.microsoft.com/office/powerpoint/2010/main" val="3121413710"/>
              </p:ext>
            </p:extLst>
          </p:nvPr>
        </p:nvGraphicFramePr>
        <p:xfrm>
          <a:off x="457200" y="5309873"/>
          <a:ext cx="8000999" cy="1204546"/>
        </p:xfrm>
        <a:graphic>
          <a:graphicData uri="http://schemas.openxmlformats.org/drawingml/2006/table">
            <a:tbl>
              <a:tblPr/>
              <a:tblGrid>
                <a:gridCol w="887938">
                  <a:extLst>
                    <a:ext uri="{9D8B030D-6E8A-4147-A177-3AD203B41FA5}">
                      <a16:colId xmlns:a16="http://schemas.microsoft.com/office/drawing/2014/main" val="20000"/>
                    </a:ext>
                  </a:extLst>
                </a:gridCol>
                <a:gridCol w="864662">
                  <a:extLst>
                    <a:ext uri="{9D8B030D-6E8A-4147-A177-3AD203B41FA5}">
                      <a16:colId xmlns:a16="http://schemas.microsoft.com/office/drawing/2014/main" val="20001"/>
                    </a:ext>
                  </a:extLst>
                </a:gridCol>
                <a:gridCol w="1066800">
                  <a:extLst>
                    <a:ext uri="{9D8B030D-6E8A-4147-A177-3AD203B41FA5}">
                      <a16:colId xmlns:a16="http://schemas.microsoft.com/office/drawing/2014/main" val="20002"/>
                    </a:ext>
                  </a:extLst>
                </a:gridCol>
                <a:gridCol w="990144">
                  <a:extLst>
                    <a:ext uri="{9D8B030D-6E8A-4147-A177-3AD203B41FA5}">
                      <a16:colId xmlns:a16="http://schemas.microsoft.com/office/drawing/2014/main" val="20003"/>
                    </a:ext>
                  </a:extLst>
                </a:gridCol>
                <a:gridCol w="1193466">
                  <a:extLst>
                    <a:ext uri="{9D8B030D-6E8A-4147-A177-3AD203B41FA5}">
                      <a16:colId xmlns:a16="http://schemas.microsoft.com/office/drawing/2014/main" val="20004"/>
                    </a:ext>
                  </a:extLst>
                </a:gridCol>
                <a:gridCol w="904260">
                  <a:extLst>
                    <a:ext uri="{9D8B030D-6E8A-4147-A177-3AD203B41FA5}">
                      <a16:colId xmlns:a16="http://schemas.microsoft.com/office/drawing/2014/main" val="20005"/>
                    </a:ext>
                  </a:extLst>
                </a:gridCol>
                <a:gridCol w="2093729">
                  <a:extLst>
                    <a:ext uri="{9D8B030D-6E8A-4147-A177-3AD203B41FA5}">
                      <a16:colId xmlns:a16="http://schemas.microsoft.com/office/drawing/2014/main" val="20006"/>
                    </a:ext>
                  </a:extLst>
                </a:gridCol>
              </a:tblGrid>
              <a:tr h="3796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dirty="0" err="1">
                          <a:ln>
                            <a:noFill/>
                          </a:ln>
                          <a:solidFill>
                            <a:schemeClr val="tx1"/>
                          </a:solidFill>
                          <a:effectLst/>
                          <a:latin typeface="Tahoma" pitchFamily="34" charset="0"/>
                        </a:rPr>
                        <a:t>InfA</a:t>
                      </a:r>
                      <a:endParaRPr kumimoji="0" lang="en-US" sz="1500" b="0" i="0" u="none" strike="noStrike" cap="none" normalizeH="0" baseline="0" dirty="0">
                        <a:ln>
                          <a:noFill/>
                        </a:ln>
                        <a:solidFill>
                          <a:schemeClr val="tx1"/>
                        </a:solidFill>
                        <a:effectLst/>
                        <a:latin typeface="Tahoma" pitchFamily="34" charset="0"/>
                      </a:endParaRPr>
                    </a:p>
                  </a:txBody>
                  <a:tcPr marL="70708" marR="70708" marT="35354" marB="3535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dirty="0">
                          <a:ln>
                            <a:noFill/>
                          </a:ln>
                          <a:solidFill>
                            <a:schemeClr val="tx1"/>
                          </a:solidFill>
                          <a:effectLst/>
                          <a:latin typeface="Tahoma" pitchFamily="34" charset="0"/>
                        </a:rPr>
                        <a:t>H3</a:t>
                      </a:r>
                    </a:p>
                  </a:txBody>
                  <a:tcPr marL="70708" marR="70708" marT="35354" marB="3535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dirty="0" err="1">
                          <a:ln>
                            <a:noFill/>
                          </a:ln>
                          <a:solidFill>
                            <a:schemeClr val="tx1"/>
                          </a:solidFill>
                          <a:effectLst/>
                          <a:latin typeface="Tahoma" pitchFamily="34" charset="0"/>
                        </a:rPr>
                        <a:t>pdmInfA</a:t>
                      </a:r>
                      <a:endParaRPr kumimoji="0" lang="en-US" sz="1500" b="0" i="0" u="none" strike="noStrike" cap="none" normalizeH="0" baseline="0" dirty="0">
                        <a:ln>
                          <a:noFill/>
                        </a:ln>
                        <a:solidFill>
                          <a:schemeClr val="tx1"/>
                        </a:solidFill>
                        <a:effectLst/>
                        <a:latin typeface="Tahoma" pitchFamily="34" charset="0"/>
                      </a:endParaRPr>
                    </a:p>
                  </a:txBody>
                  <a:tcPr marL="70708" marR="70708" marT="35354" marB="3535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dirty="0">
                          <a:ln>
                            <a:noFill/>
                          </a:ln>
                          <a:solidFill>
                            <a:schemeClr val="tx1"/>
                          </a:solidFill>
                          <a:effectLst/>
                          <a:latin typeface="Tahoma" pitchFamily="34" charset="0"/>
                        </a:rPr>
                        <a:t>pdmH1</a:t>
                      </a:r>
                    </a:p>
                  </a:txBody>
                  <a:tcPr marL="70708" marR="70708" marT="35354" marB="3535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dirty="0">
                          <a:ln>
                            <a:noFill/>
                          </a:ln>
                          <a:solidFill>
                            <a:schemeClr val="tx1"/>
                          </a:solidFill>
                          <a:effectLst/>
                          <a:latin typeface="Tahoma" pitchFamily="34" charset="0"/>
                        </a:rPr>
                        <a:t>EuH7</a:t>
                      </a:r>
                    </a:p>
                  </a:txBody>
                  <a:tcPr marL="70708" marR="70708" marT="35354" marB="3535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dirty="0">
                          <a:ln>
                            <a:noFill/>
                          </a:ln>
                          <a:solidFill>
                            <a:schemeClr val="tx1"/>
                          </a:solidFill>
                          <a:effectLst/>
                          <a:latin typeface="Tahoma" pitchFamily="34" charset="0"/>
                        </a:rPr>
                        <a:t>RP</a:t>
                      </a:r>
                    </a:p>
                  </a:txBody>
                  <a:tcPr marL="70708" marR="70708" marT="35354" marB="3535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dirty="0">
                          <a:ln>
                            <a:noFill/>
                          </a:ln>
                          <a:solidFill>
                            <a:schemeClr val="tx1"/>
                          </a:solidFill>
                          <a:effectLst/>
                          <a:latin typeface="Tahoma" pitchFamily="34" charset="0"/>
                        </a:rPr>
                        <a:t>Result</a:t>
                      </a:r>
                    </a:p>
                  </a:txBody>
                  <a:tcPr marL="70708" marR="70708" marT="35354" marB="3535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40000"/>
                        <a:lumOff val="60000"/>
                      </a:schemeClr>
                    </a:solidFill>
                  </a:tcPr>
                </a:tc>
                <a:extLst>
                  <a:ext uri="{0D108BD9-81ED-4DB2-BD59-A6C34878D82A}">
                    <a16:rowId xmlns:a16="http://schemas.microsoft.com/office/drawing/2014/main" val="10000"/>
                  </a:ext>
                </a:extLst>
              </a:tr>
              <a:tr h="82492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dirty="0">
                          <a:ln>
                            <a:noFill/>
                          </a:ln>
                          <a:solidFill>
                            <a:schemeClr val="tx1"/>
                          </a:solidFill>
                          <a:effectLst/>
                          <a:latin typeface="Tahoma" pitchFamily="34" charset="0"/>
                        </a:rPr>
                        <a:t>+</a:t>
                      </a:r>
                    </a:p>
                  </a:txBody>
                  <a:tcPr marL="70708" marR="70708" marT="35354" marB="3535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dirty="0">
                          <a:ln>
                            <a:noFill/>
                          </a:ln>
                          <a:solidFill>
                            <a:schemeClr val="tx1"/>
                          </a:solidFill>
                          <a:effectLst/>
                          <a:latin typeface="Tahoma" pitchFamily="34" charset="0"/>
                        </a:rPr>
                        <a:t>-</a:t>
                      </a:r>
                    </a:p>
                  </a:txBody>
                  <a:tcPr marL="70708" marR="70708" marT="35354" marB="3535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dirty="0">
                          <a:ln>
                            <a:noFill/>
                          </a:ln>
                          <a:solidFill>
                            <a:schemeClr val="tx1"/>
                          </a:solidFill>
                          <a:effectLst/>
                          <a:latin typeface="Tahoma" pitchFamily="34" charset="0"/>
                        </a:rPr>
                        <a:t>-</a:t>
                      </a:r>
                    </a:p>
                  </a:txBody>
                  <a:tcPr marL="70708" marR="70708" marT="35354" marB="3535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dirty="0">
                          <a:ln>
                            <a:noFill/>
                          </a:ln>
                          <a:solidFill>
                            <a:schemeClr val="tx1"/>
                          </a:solidFill>
                          <a:effectLst/>
                          <a:latin typeface="Tahoma" pitchFamily="34" charset="0"/>
                        </a:rPr>
                        <a:t>-</a:t>
                      </a:r>
                    </a:p>
                  </a:txBody>
                  <a:tcPr marL="70708" marR="70708" marT="35354" marB="3535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dirty="0">
                          <a:ln>
                            <a:noFill/>
                          </a:ln>
                          <a:solidFill>
                            <a:schemeClr val="tx1"/>
                          </a:solidFill>
                          <a:effectLst/>
                          <a:latin typeface="Tahoma" pitchFamily="34" charset="0"/>
                        </a:rPr>
                        <a:t>+</a:t>
                      </a:r>
                    </a:p>
                  </a:txBody>
                  <a:tcPr marL="70708" marR="70708" marT="35354" marB="3535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400" b="0" i="0" u="none" strike="noStrike" cap="none" normalizeH="0" baseline="0" dirty="0">
                          <a:ln>
                            <a:noFill/>
                          </a:ln>
                          <a:solidFill>
                            <a:schemeClr val="tx1"/>
                          </a:solidFill>
                          <a:effectLst/>
                          <a:latin typeface="Tahoma" pitchFamily="34" charset="0"/>
                        </a:rPr>
                        <a:t>+</a:t>
                      </a:r>
                    </a:p>
                  </a:txBody>
                  <a:tcPr marL="70708" marR="70708" marT="35354" marB="3535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dirty="0">
                          <a:ln>
                            <a:noFill/>
                          </a:ln>
                          <a:solidFill>
                            <a:schemeClr val="tx1"/>
                          </a:solidFill>
                          <a:effectLst/>
                          <a:latin typeface="Tahoma" pitchFamily="34" charset="0"/>
                        </a:rPr>
                        <a:t>Influenza A</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dirty="0">
                          <a:ln>
                            <a:noFill/>
                          </a:ln>
                          <a:solidFill>
                            <a:schemeClr val="tx1"/>
                          </a:solidFill>
                          <a:effectLst/>
                          <a:latin typeface="Tahoma" pitchFamily="34" charset="0"/>
                        </a:rPr>
                        <a:t>Eurasian avian H7</a:t>
                      </a:r>
                    </a:p>
                  </a:txBody>
                  <a:tcPr marL="70708" marR="70708" marT="35354" marB="3535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9920768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533400"/>
            <a:ext cx="9144000" cy="568325"/>
          </a:xfrm>
          <a:prstGeom prst="rect">
            <a:avLst/>
          </a:prstGeom>
        </p:spPr>
        <p:txBody>
          <a:bodyPr>
            <a:noAutofit/>
          </a:bodyPr>
          <a:lstStyle/>
          <a:p>
            <a:pPr algn="ctr"/>
            <a:r>
              <a:rPr lang="en-US" sz="2400" b="1" dirty="0">
                <a:solidFill>
                  <a:schemeClr val="tx1"/>
                </a:solidFill>
                <a:cs typeface="Calibri"/>
              </a:rPr>
              <a:t>OFFLU Contributing </a:t>
            </a:r>
            <a:r>
              <a:rPr lang="en-US" sz="2400" dirty="0">
                <a:solidFill>
                  <a:schemeClr val="tx1"/>
                </a:solidFill>
                <a:cs typeface="Calibri"/>
              </a:rPr>
              <a:t>L</a:t>
            </a:r>
            <a:r>
              <a:rPr lang="en-US" sz="2400" b="1" dirty="0">
                <a:solidFill>
                  <a:schemeClr val="tx1"/>
                </a:solidFill>
                <a:cs typeface="Calibri"/>
              </a:rPr>
              <a:t>aboratories – A(H7N9) </a:t>
            </a:r>
            <a:r>
              <a:rPr lang="en-US" sz="2400" dirty="0">
                <a:solidFill>
                  <a:schemeClr val="tx1"/>
                </a:solidFill>
                <a:cs typeface="Calibri"/>
              </a:rPr>
              <a:t>R</a:t>
            </a:r>
            <a:r>
              <a:rPr lang="en-US" sz="2400" b="1" dirty="0">
                <a:solidFill>
                  <a:schemeClr val="tx1"/>
                </a:solidFill>
                <a:cs typeface="Calibri"/>
              </a:rPr>
              <a:t>eal-time RT-PCR Detection</a:t>
            </a:r>
            <a:endParaRPr lang="en-US" sz="2400" dirty="0">
              <a:solidFill>
                <a:schemeClr val="tx1"/>
              </a:solidFill>
              <a:cs typeface="Calibri"/>
            </a:endParaRPr>
          </a:p>
        </p:txBody>
      </p:sp>
      <p:graphicFrame>
        <p:nvGraphicFramePr>
          <p:cNvPr id="5" name="Table 4"/>
          <p:cNvGraphicFramePr>
            <a:graphicFrameLocks noGrp="1"/>
          </p:cNvGraphicFramePr>
          <p:nvPr>
            <p:extLst>
              <p:ext uri="{D42A27DB-BD31-4B8C-83A1-F6EECF244321}">
                <p14:modId xmlns:p14="http://schemas.microsoft.com/office/powerpoint/2010/main" val="1697534834"/>
              </p:ext>
            </p:extLst>
          </p:nvPr>
        </p:nvGraphicFramePr>
        <p:xfrm>
          <a:off x="228600" y="1295400"/>
          <a:ext cx="8762999" cy="4966755"/>
        </p:xfrm>
        <a:graphic>
          <a:graphicData uri="http://schemas.openxmlformats.org/drawingml/2006/table">
            <a:tbl>
              <a:tblPr>
                <a:tableStyleId>{5C22544A-7EE6-4342-B048-85BDC9FD1C3A}</a:tableStyleId>
              </a:tblPr>
              <a:tblGrid>
                <a:gridCol w="2492229">
                  <a:extLst>
                    <a:ext uri="{9D8B030D-6E8A-4147-A177-3AD203B41FA5}">
                      <a16:colId xmlns:a16="http://schemas.microsoft.com/office/drawing/2014/main" val="20000"/>
                    </a:ext>
                  </a:extLst>
                </a:gridCol>
                <a:gridCol w="4670571">
                  <a:extLst>
                    <a:ext uri="{9D8B030D-6E8A-4147-A177-3AD203B41FA5}">
                      <a16:colId xmlns:a16="http://schemas.microsoft.com/office/drawing/2014/main" val="20001"/>
                    </a:ext>
                  </a:extLst>
                </a:gridCol>
                <a:gridCol w="1600199">
                  <a:extLst>
                    <a:ext uri="{9D8B030D-6E8A-4147-A177-3AD203B41FA5}">
                      <a16:colId xmlns:a16="http://schemas.microsoft.com/office/drawing/2014/main" val="20002"/>
                    </a:ext>
                  </a:extLst>
                </a:gridCol>
              </a:tblGrid>
              <a:tr h="450094">
                <a:tc>
                  <a:txBody>
                    <a:bodyPr/>
                    <a:lstStyle/>
                    <a:p>
                      <a:pPr algn="ctr" fontAlgn="ctr"/>
                      <a:r>
                        <a:rPr lang="en-US" sz="1400" b="1" u="none" strike="noStrike" dirty="0">
                          <a:effectLst/>
                        </a:rPr>
                        <a:t>H7 HA Real-time RT-PCR Assay</a:t>
                      </a:r>
                      <a:endParaRPr lang="en-US" sz="1400" b="1" i="0" u="none" strike="noStrike" dirty="0">
                        <a:solidFill>
                          <a:srgbClr val="000000"/>
                        </a:solidFill>
                        <a:effectLst/>
                        <a:latin typeface="Calibri"/>
                      </a:endParaRPr>
                    </a:p>
                  </a:txBody>
                  <a:tcPr marL="9525" marR="9525" marT="9525"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solidFill>
                      <a:srgbClr val="9DC3E6"/>
                    </a:solidFill>
                  </a:tcPr>
                </a:tc>
                <a:tc>
                  <a:txBody>
                    <a:bodyPr/>
                    <a:lstStyle/>
                    <a:p>
                      <a:pPr algn="ctr" fontAlgn="ctr"/>
                      <a:r>
                        <a:rPr lang="en-US" sz="1400" b="1" u="none" strike="noStrike" dirty="0">
                          <a:effectLst/>
                        </a:rPr>
                        <a:t>A(H7N9) Detection</a:t>
                      </a:r>
                      <a:endParaRPr lang="en-US" sz="1400" b="1" i="0" u="none" strike="noStrike" dirty="0">
                        <a:solidFill>
                          <a:srgbClr val="000000"/>
                        </a:solidFill>
                        <a:effectLst/>
                        <a:latin typeface="Calibri"/>
                      </a:endParaRPr>
                    </a:p>
                  </a:txBody>
                  <a:tcPr marL="9525" marR="9525" marT="9525"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solidFill>
                      <a:srgbClr val="9DC3E6"/>
                    </a:solidFill>
                  </a:tcPr>
                </a:tc>
                <a:tc>
                  <a:txBody>
                    <a:bodyPr/>
                    <a:lstStyle/>
                    <a:p>
                      <a:pPr algn="ctr" fontAlgn="ctr"/>
                      <a:r>
                        <a:rPr lang="en-US" sz="1400" b="1" u="none" strike="noStrike" dirty="0">
                          <a:effectLst/>
                        </a:rPr>
                        <a:t>Developed by</a:t>
                      </a:r>
                      <a:endParaRPr lang="en-US" sz="1400" b="1" i="0" u="none" strike="noStrike" dirty="0">
                        <a:solidFill>
                          <a:srgbClr val="000000"/>
                        </a:solidFill>
                        <a:effectLst/>
                        <a:latin typeface="Calibri"/>
                      </a:endParaRPr>
                    </a:p>
                  </a:txBody>
                  <a:tcPr marL="9525" marR="9525" marT="9525"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solidFill>
                      <a:srgbClr val="9DC3E6"/>
                    </a:solidFill>
                  </a:tcPr>
                </a:tc>
                <a:extLst>
                  <a:ext uri="{0D108BD9-81ED-4DB2-BD59-A6C34878D82A}">
                    <a16:rowId xmlns:a16="http://schemas.microsoft.com/office/drawing/2014/main" val="10000"/>
                  </a:ext>
                </a:extLst>
              </a:tr>
              <a:tr h="414716">
                <a:tc>
                  <a:txBody>
                    <a:bodyPr/>
                    <a:lstStyle/>
                    <a:p>
                      <a:pPr algn="ctr" fontAlgn="ctr"/>
                      <a:r>
                        <a:rPr lang="en-US" sz="1400" u="none" strike="noStrike" dirty="0">
                          <a:effectLst/>
                        </a:rPr>
                        <a:t>CNIC H7(N9) </a:t>
                      </a:r>
                      <a:r>
                        <a:rPr lang="en-US" sz="1400" u="none" strike="noStrike" dirty="0" err="1">
                          <a:effectLst/>
                        </a:rPr>
                        <a:t>rRT</a:t>
                      </a:r>
                      <a:r>
                        <a:rPr lang="en-US" sz="1400" u="none" strike="noStrike" dirty="0">
                          <a:effectLst/>
                        </a:rPr>
                        <a:t>-PCR</a:t>
                      </a:r>
                      <a:endParaRPr lang="en-US" sz="1400" b="0" i="0" u="none" strike="noStrike" dirty="0">
                        <a:solidFill>
                          <a:srgbClr val="000000"/>
                        </a:solidFill>
                        <a:effectLst/>
                        <a:latin typeface="Calibri"/>
                      </a:endParaRPr>
                    </a:p>
                  </a:txBody>
                  <a:tcPr marL="9525" marR="9525" marT="9525"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solidFill>
                      <a:schemeClr val="bg2">
                        <a:lumMod val="95000"/>
                      </a:schemeClr>
                    </a:solidFill>
                  </a:tcPr>
                </a:tc>
                <a:tc>
                  <a:txBody>
                    <a:bodyPr/>
                    <a:lstStyle/>
                    <a:p>
                      <a:pPr algn="ctr" fontAlgn="ctr"/>
                      <a:r>
                        <a:rPr lang="en-US" sz="1400" u="none" strike="noStrike" dirty="0">
                          <a:effectLst/>
                        </a:rPr>
                        <a:t>Detection of novel A(H7N9), highly specific detection</a:t>
                      </a:r>
                      <a:endParaRPr lang="en-US" sz="1400" b="0" i="0" u="none" strike="noStrike" dirty="0">
                        <a:solidFill>
                          <a:srgbClr val="000000"/>
                        </a:solidFill>
                        <a:effectLst/>
                        <a:latin typeface="Calibri"/>
                      </a:endParaRPr>
                    </a:p>
                  </a:txBody>
                  <a:tcPr marL="9525" marR="9525" marT="9525"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solidFill>
                      <a:schemeClr val="bg2">
                        <a:lumMod val="95000"/>
                      </a:schemeClr>
                    </a:solidFill>
                  </a:tcPr>
                </a:tc>
                <a:tc>
                  <a:txBody>
                    <a:bodyPr/>
                    <a:lstStyle/>
                    <a:p>
                      <a:pPr algn="ctr" fontAlgn="ctr"/>
                      <a:r>
                        <a:rPr lang="en-US" sz="1400" u="none" strike="noStrike" dirty="0">
                          <a:effectLst/>
                        </a:rPr>
                        <a:t>CNIC, China</a:t>
                      </a:r>
                      <a:endParaRPr lang="en-US" sz="1400" b="0" i="0" u="none" strike="noStrike" dirty="0">
                        <a:solidFill>
                          <a:srgbClr val="000000"/>
                        </a:solidFill>
                        <a:effectLst/>
                        <a:latin typeface="Calibri"/>
                      </a:endParaRPr>
                    </a:p>
                  </a:txBody>
                  <a:tcPr marL="9525" marR="9525" marT="9525"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solidFill>
                      <a:schemeClr val="bg2">
                        <a:lumMod val="95000"/>
                      </a:schemeClr>
                    </a:solidFill>
                  </a:tcPr>
                </a:tc>
                <a:extLst>
                  <a:ext uri="{0D108BD9-81ED-4DB2-BD59-A6C34878D82A}">
                    <a16:rowId xmlns:a16="http://schemas.microsoft.com/office/drawing/2014/main" val="10001"/>
                  </a:ext>
                </a:extLst>
              </a:tr>
              <a:tr h="670227">
                <a:tc>
                  <a:txBody>
                    <a:bodyPr/>
                    <a:lstStyle/>
                    <a:p>
                      <a:pPr algn="ctr" fontAlgn="ctr"/>
                      <a:r>
                        <a:rPr lang="en-US" sz="1400" u="none" strike="noStrike" dirty="0" err="1">
                          <a:effectLst/>
                        </a:rPr>
                        <a:t>rRT</a:t>
                      </a:r>
                      <a:r>
                        <a:rPr lang="en-US" sz="1400" u="none" strike="noStrike" dirty="0">
                          <a:effectLst/>
                        </a:rPr>
                        <a:t>-PCR H7.2-FLI</a:t>
                      </a:r>
                      <a:br>
                        <a:rPr lang="en-US" sz="1400" u="none" strike="noStrike" dirty="0">
                          <a:effectLst/>
                        </a:rPr>
                      </a:br>
                      <a:endParaRPr lang="en-US" sz="1400" b="0" i="0" u="none" strike="noStrike" dirty="0">
                        <a:solidFill>
                          <a:srgbClr val="000000"/>
                        </a:solidFill>
                        <a:effectLst/>
                        <a:latin typeface="Calibri"/>
                      </a:endParaRPr>
                    </a:p>
                  </a:txBody>
                  <a:tcPr marL="9525" marR="9525" marT="9525" marB="0" anchor="b">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solidFill>
                      <a:schemeClr val="bg2">
                        <a:lumMod val="95000"/>
                      </a:schemeClr>
                    </a:solidFill>
                  </a:tcPr>
                </a:tc>
                <a:tc>
                  <a:txBody>
                    <a:bodyPr/>
                    <a:lstStyle/>
                    <a:p>
                      <a:pPr algn="ctr" fontAlgn="ctr"/>
                      <a:r>
                        <a:rPr lang="en-US" sz="1400" u="none" strike="noStrike" dirty="0">
                          <a:effectLst/>
                        </a:rPr>
                        <a:t>Detection of novel A(H7N9) and of other H7Nx viruses</a:t>
                      </a:r>
                    </a:p>
                    <a:p>
                      <a:pPr algn="ctr" fontAlgn="ctr"/>
                      <a:r>
                        <a:rPr lang="en-US" sz="1400" u="none" strike="noStrike" dirty="0">
                          <a:effectLst/>
                        </a:rPr>
                        <a:t>Used as standard A(H7) RT-qPCR</a:t>
                      </a:r>
                    </a:p>
                    <a:p>
                      <a:pPr algn="ctr" fontAlgn="ctr"/>
                      <a:r>
                        <a:rPr lang="en-US" sz="1400" u="none" strike="noStrike" dirty="0">
                          <a:effectLst/>
                        </a:rPr>
                        <a:t>Validated with </a:t>
                      </a:r>
                      <a:r>
                        <a:rPr lang="en-US" sz="1400" u="none" strike="noStrike" dirty="0" err="1">
                          <a:effectLst/>
                        </a:rPr>
                        <a:t>AgPAth</a:t>
                      </a:r>
                      <a:r>
                        <a:rPr lang="en-US" sz="1400" u="none" strike="noStrike" dirty="0">
                          <a:effectLst/>
                        </a:rPr>
                        <a:t> reagents</a:t>
                      </a:r>
                      <a:endParaRPr lang="en-US" sz="1400" b="0" i="0" u="none" strike="noStrike" dirty="0">
                        <a:solidFill>
                          <a:srgbClr val="000000"/>
                        </a:solidFill>
                        <a:effectLst/>
                        <a:latin typeface="Calibri"/>
                      </a:endParaRPr>
                    </a:p>
                  </a:txBody>
                  <a:tcPr marL="9525" marR="9525" marT="9525"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solidFill>
                      <a:schemeClr val="bg2">
                        <a:lumMod val="95000"/>
                      </a:schemeClr>
                    </a:solidFill>
                  </a:tcPr>
                </a:tc>
                <a:tc>
                  <a:txBody>
                    <a:bodyPr/>
                    <a:lstStyle/>
                    <a:p>
                      <a:pPr algn="ctr" fontAlgn="ctr"/>
                      <a:r>
                        <a:rPr lang="en-US" sz="1400" u="none" strike="noStrike" dirty="0">
                          <a:effectLst/>
                        </a:rPr>
                        <a:t>FLI, Germany</a:t>
                      </a:r>
                      <a:endParaRPr lang="en-US" sz="1400" b="0" i="0" u="none" strike="noStrike" dirty="0">
                        <a:solidFill>
                          <a:srgbClr val="000000"/>
                        </a:solidFill>
                        <a:effectLst/>
                        <a:latin typeface="Calibri"/>
                      </a:endParaRPr>
                    </a:p>
                  </a:txBody>
                  <a:tcPr marL="9525" marR="9525" marT="9525"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solidFill>
                      <a:schemeClr val="bg2">
                        <a:lumMod val="95000"/>
                      </a:schemeClr>
                    </a:solidFill>
                  </a:tcPr>
                </a:tc>
                <a:extLst>
                  <a:ext uri="{0D108BD9-81ED-4DB2-BD59-A6C34878D82A}">
                    <a16:rowId xmlns:a16="http://schemas.microsoft.com/office/drawing/2014/main" val="10002"/>
                  </a:ext>
                </a:extLst>
              </a:tr>
              <a:tr h="450094">
                <a:tc>
                  <a:txBody>
                    <a:bodyPr/>
                    <a:lstStyle/>
                    <a:p>
                      <a:pPr algn="ctr" fontAlgn="ctr"/>
                      <a:r>
                        <a:rPr lang="en-US" sz="1400" u="none" strike="noStrike">
                          <a:effectLst/>
                        </a:rPr>
                        <a:t>rRT_PCR_CODA</a:t>
                      </a:r>
                      <a:endParaRPr lang="en-US" sz="1400" b="0" i="0" u="none" strike="noStrike">
                        <a:solidFill>
                          <a:srgbClr val="000000"/>
                        </a:solidFill>
                        <a:effectLst/>
                        <a:latin typeface="Calibri"/>
                      </a:endParaRPr>
                    </a:p>
                  </a:txBody>
                  <a:tcPr marL="9525" marR="9525" marT="9525"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solidFill>
                      <a:schemeClr val="bg2">
                        <a:lumMod val="95000"/>
                      </a:schemeClr>
                    </a:solidFill>
                  </a:tcPr>
                </a:tc>
                <a:tc>
                  <a:txBody>
                    <a:bodyPr/>
                    <a:lstStyle/>
                    <a:p>
                      <a:pPr algn="ctr" fontAlgn="ctr"/>
                      <a:r>
                        <a:rPr lang="en-US" sz="1400" u="none" strike="noStrike" dirty="0">
                          <a:effectLst/>
                        </a:rPr>
                        <a:t>Detection of novel A(H7N9) and of other H7Nx viruses</a:t>
                      </a:r>
                      <a:endParaRPr lang="en-US" sz="1400" b="0" i="0" u="none" strike="noStrike" dirty="0">
                        <a:solidFill>
                          <a:srgbClr val="000000"/>
                        </a:solidFill>
                        <a:effectLst/>
                        <a:latin typeface="Calibri"/>
                      </a:endParaRPr>
                    </a:p>
                  </a:txBody>
                  <a:tcPr marL="9525" marR="9525" marT="9525"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solidFill>
                      <a:schemeClr val="bg2">
                        <a:lumMod val="95000"/>
                      </a:schemeClr>
                    </a:solidFill>
                  </a:tcPr>
                </a:tc>
                <a:tc>
                  <a:txBody>
                    <a:bodyPr/>
                    <a:lstStyle/>
                    <a:p>
                      <a:pPr algn="ctr" fontAlgn="ctr"/>
                      <a:r>
                        <a:rPr lang="en-US" sz="1400" u="none" strike="noStrike">
                          <a:effectLst/>
                        </a:rPr>
                        <a:t>CODA-CERVA,</a:t>
                      </a:r>
                      <a:br>
                        <a:rPr lang="en-US" sz="1400" u="none" strike="noStrike">
                          <a:effectLst/>
                        </a:rPr>
                      </a:br>
                      <a:r>
                        <a:rPr lang="en-US" sz="1400" u="none" strike="noStrike">
                          <a:effectLst/>
                        </a:rPr>
                        <a:t>Belgium</a:t>
                      </a:r>
                      <a:endParaRPr lang="en-US" sz="1400" b="0" i="0" u="none" strike="noStrike">
                        <a:solidFill>
                          <a:srgbClr val="000000"/>
                        </a:solidFill>
                        <a:effectLst/>
                        <a:latin typeface="Calibri"/>
                      </a:endParaRPr>
                    </a:p>
                  </a:txBody>
                  <a:tcPr marL="9525" marR="9525" marT="9525"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solidFill>
                      <a:schemeClr val="bg2">
                        <a:lumMod val="95000"/>
                      </a:schemeClr>
                    </a:solidFill>
                  </a:tcPr>
                </a:tc>
                <a:extLst>
                  <a:ext uri="{0D108BD9-81ED-4DB2-BD59-A6C34878D82A}">
                    <a16:rowId xmlns:a16="http://schemas.microsoft.com/office/drawing/2014/main" val="10003"/>
                  </a:ext>
                </a:extLst>
              </a:tr>
              <a:tr h="422490">
                <a:tc>
                  <a:txBody>
                    <a:bodyPr/>
                    <a:lstStyle/>
                    <a:p>
                      <a:pPr algn="ctr" fontAlgn="ctr"/>
                      <a:r>
                        <a:rPr lang="en-US" sz="1400" u="none" strike="noStrike">
                          <a:effectLst/>
                        </a:rPr>
                        <a:t>rRT-PCR_IZSVe</a:t>
                      </a:r>
                      <a:endParaRPr lang="en-US" sz="1400" b="0" i="0" u="none" strike="noStrike">
                        <a:solidFill>
                          <a:srgbClr val="000000"/>
                        </a:solidFill>
                        <a:effectLst/>
                        <a:latin typeface="Calibri"/>
                      </a:endParaRPr>
                    </a:p>
                  </a:txBody>
                  <a:tcPr marL="9525" marR="9525" marT="9525"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solidFill>
                      <a:schemeClr val="bg2">
                        <a:lumMod val="95000"/>
                      </a:schemeClr>
                    </a:solidFill>
                  </a:tcPr>
                </a:tc>
                <a:tc>
                  <a:txBody>
                    <a:bodyPr/>
                    <a:lstStyle/>
                    <a:p>
                      <a:pPr algn="ctr" fontAlgn="ctr"/>
                      <a:r>
                        <a:rPr lang="en-US" sz="1400" u="none" strike="noStrike" dirty="0" err="1">
                          <a:effectLst/>
                        </a:rPr>
                        <a:t>Monne</a:t>
                      </a:r>
                      <a:r>
                        <a:rPr lang="en-US" sz="1400" u="none" strike="noStrike" dirty="0">
                          <a:effectLst/>
                        </a:rPr>
                        <a:t> et al., 2008 - modified probe. Detection of novel A(H7N9)</a:t>
                      </a:r>
                      <a:endParaRPr lang="en-US" sz="1400" b="0" i="0" u="none" strike="noStrike" dirty="0">
                        <a:solidFill>
                          <a:srgbClr val="000000"/>
                        </a:solidFill>
                        <a:effectLst/>
                        <a:latin typeface="Calibri"/>
                      </a:endParaRPr>
                    </a:p>
                  </a:txBody>
                  <a:tcPr marL="9525" marR="9525" marT="9525"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solidFill>
                      <a:schemeClr val="bg2">
                        <a:lumMod val="95000"/>
                      </a:schemeClr>
                    </a:solidFill>
                  </a:tcPr>
                </a:tc>
                <a:tc>
                  <a:txBody>
                    <a:bodyPr/>
                    <a:lstStyle/>
                    <a:p>
                      <a:pPr algn="ctr" fontAlgn="ctr"/>
                      <a:r>
                        <a:rPr lang="en-US" sz="1400" u="none" strike="noStrike" dirty="0" err="1">
                          <a:effectLst/>
                        </a:rPr>
                        <a:t>IZSVe</a:t>
                      </a:r>
                      <a:r>
                        <a:rPr lang="en-US" sz="1400" u="none" strike="noStrike" dirty="0">
                          <a:effectLst/>
                        </a:rPr>
                        <a:t>, Italy</a:t>
                      </a:r>
                      <a:endParaRPr lang="en-US" sz="1400" b="0" i="0" u="none" strike="noStrike" dirty="0">
                        <a:solidFill>
                          <a:srgbClr val="000000"/>
                        </a:solidFill>
                        <a:effectLst/>
                        <a:latin typeface="Calibri"/>
                      </a:endParaRPr>
                    </a:p>
                  </a:txBody>
                  <a:tcPr marL="9525" marR="9525" marT="9525"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solidFill>
                      <a:schemeClr val="bg2">
                        <a:lumMod val="95000"/>
                      </a:schemeClr>
                    </a:solidFill>
                  </a:tcPr>
                </a:tc>
                <a:extLst>
                  <a:ext uri="{0D108BD9-81ED-4DB2-BD59-A6C34878D82A}">
                    <a16:rowId xmlns:a16="http://schemas.microsoft.com/office/drawing/2014/main" val="10004"/>
                  </a:ext>
                </a:extLst>
              </a:tr>
              <a:tr h="393097">
                <a:tc>
                  <a:txBody>
                    <a:bodyPr/>
                    <a:lstStyle/>
                    <a:p>
                      <a:pPr algn="ctr" fontAlgn="ctr"/>
                      <a:r>
                        <a:rPr lang="en-US" sz="1400" u="none" strike="noStrike">
                          <a:effectLst/>
                        </a:rPr>
                        <a:t>Eurasian H7 HA2 rRT-PCR-AHVLA</a:t>
                      </a:r>
                      <a:endParaRPr lang="en-US" sz="1400" b="0" i="0" u="none" strike="noStrike">
                        <a:solidFill>
                          <a:srgbClr val="000000"/>
                        </a:solidFill>
                        <a:effectLst/>
                        <a:latin typeface="Calibri"/>
                      </a:endParaRPr>
                    </a:p>
                  </a:txBody>
                  <a:tcPr marL="9525" marR="9525" marT="9525"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solidFill>
                      <a:schemeClr val="bg2">
                        <a:lumMod val="95000"/>
                      </a:schemeClr>
                    </a:solidFill>
                  </a:tcPr>
                </a:tc>
                <a:tc>
                  <a:txBody>
                    <a:bodyPr/>
                    <a:lstStyle/>
                    <a:p>
                      <a:pPr algn="ctr" fontAlgn="ctr"/>
                      <a:r>
                        <a:rPr lang="en-US" sz="1400" u="none" strike="noStrike" dirty="0">
                          <a:effectLst/>
                        </a:rPr>
                        <a:t>Detection of novel H7N9 and of other H7Nx viruses</a:t>
                      </a:r>
                      <a:endParaRPr lang="en-US" sz="1400" b="0" i="0" u="none" strike="noStrike" dirty="0">
                        <a:solidFill>
                          <a:srgbClr val="000000"/>
                        </a:solidFill>
                        <a:effectLst/>
                        <a:latin typeface="Calibri"/>
                      </a:endParaRPr>
                    </a:p>
                  </a:txBody>
                  <a:tcPr marL="9525" marR="9525" marT="9525"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solidFill>
                      <a:schemeClr val="bg2">
                        <a:lumMod val="95000"/>
                      </a:schemeClr>
                    </a:solidFill>
                  </a:tcPr>
                </a:tc>
                <a:tc>
                  <a:txBody>
                    <a:bodyPr/>
                    <a:lstStyle/>
                    <a:p>
                      <a:pPr algn="ctr" fontAlgn="ctr"/>
                      <a:r>
                        <a:rPr lang="en-US" sz="1400" u="none" strike="noStrike" dirty="0">
                          <a:effectLst/>
                        </a:rPr>
                        <a:t>APHA, UK</a:t>
                      </a:r>
                      <a:endParaRPr lang="en-US" sz="1400" b="0" i="0" u="none" strike="noStrike" dirty="0">
                        <a:solidFill>
                          <a:srgbClr val="000000"/>
                        </a:solidFill>
                        <a:effectLst/>
                        <a:latin typeface="Calibri"/>
                      </a:endParaRPr>
                    </a:p>
                  </a:txBody>
                  <a:tcPr marL="9525" marR="9525" marT="9525"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solidFill>
                      <a:schemeClr val="bg2">
                        <a:lumMod val="95000"/>
                      </a:schemeClr>
                    </a:solidFill>
                  </a:tcPr>
                </a:tc>
                <a:extLst>
                  <a:ext uri="{0D108BD9-81ED-4DB2-BD59-A6C34878D82A}">
                    <a16:rowId xmlns:a16="http://schemas.microsoft.com/office/drawing/2014/main" val="10005"/>
                  </a:ext>
                </a:extLst>
              </a:tr>
              <a:tr h="448202">
                <a:tc>
                  <a:txBody>
                    <a:bodyPr/>
                    <a:lstStyle/>
                    <a:p>
                      <a:pPr algn="ctr" fontAlgn="ctr"/>
                      <a:r>
                        <a:rPr lang="en-US" sz="1400" u="none" strike="noStrike">
                          <a:effectLst/>
                        </a:rPr>
                        <a:t>Eurasian H7rRT-PCR assay2-HKU</a:t>
                      </a:r>
                      <a:endParaRPr lang="en-US" sz="1400" b="0" i="0" u="none" strike="noStrike">
                        <a:solidFill>
                          <a:srgbClr val="000000"/>
                        </a:solidFill>
                        <a:effectLst/>
                        <a:latin typeface="Calibri"/>
                      </a:endParaRPr>
                    </a:p>
                  </a:txBody>
                  <a:tcPr marL="9525" marR="9525" marT="9525"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solidFill>
                      <a:schemeClr val="bg2">
                        <a:lumMod val="95000"/>
                      </a:schemeClr>
                    </a:solidFill>
                  </a:tcPr>
                </a:tc>
                <a:tc>
                  <a:txBody>
                    <a:bodyPr/>
                    <a:lstStyle/>
                    <a:p>
                      <a:pPr algn="ctr" fontAlgn="ctr"/>
                      <a:r>
                        <a:rPr lang="en-US" sz="1400" u="none" strike="noStrike" dirty="0">
                          <a:effectLst/>
                        </a:rPr>
                        <a:t>Detects Eurasian A(H7) strains</a:t>
                      </a:r>
                      <a:r>
                        <a:rPr lang="en-US" sz="1400" u="none" strike="noStrike" baseline="0" dirty="0">
                          <a:effectLst/>
                        </a:rPr>
                        <a:t> (</a:t>
                      </a:r>
                      <a:r>
                        <a:rPr lang="en-US" sz="1400" u="none" strike="noStrike" dirty="0">
                          <a:effectLst/>
                        </a:rPr>
                        <a:t>J </a:t>
                      </a:r>
                      <a:r>
                        <a:rPr lang="en-US" sz="1400" u="none" strike="noStrike" dirty="0" err="1">
                          <a:effectLst/>
                        </a:rPr>
                        <a:t>Clin</a:t>
                      </a:r>
                      <a:r>
                        <a:rPr lang="en-US" sz="1400" u="none" strike="noStrike" dirty="0">
                          <a:effectLst/>
                        </a:rPr>
                        <a:t> </a:t>
                      </a:r>
                      <a:r>
                        <a:rPr lang="en-US" sz="1400" u="none" strike="noStrike" dirty="0" err="1">
                          <a:effectLst/>
                        </a:rPr>
                        <a:t>Microbiol</a:t>
                      </a:r>
                      <a:r>
                        <a:rPr lang="en-US" sz="1400" u="none" strike="noStrike" dirty="0">
                          <a:effectLst/>
                        </a:rPr>
                        <a:t> 48:4275-4278)</a:t>
                      </a:r>
                      <a:endParaRPr lang="en-US" sz="1400" b="0" i="0" u="none" strike="noStrike" dirty="0">
                        <a:solidFill>
                          <a:srgbClr val="000000"/>
                        </a:solidFill>
                        <a:effectLst/>
                        <a:latin typeface="Calibri"/>
                      </a:endParaRPr>
                    </a:p>
                  </a:txBody>
                  <a:tcPr marL="9525" marR="9525" marT="9525"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solidFill>
                      <a:schemeClr val="bg2">
                        <a:lumMod val="95000"/>
                      </a:schemeClr>
                    </a:solidFill>
                  </a:tcPr>
                </a:tc>
                <a:tc>
                  <a:txBody>
                    <a:bodyPr/>
                    <a:lstStyle/>
                    <a:p>
                      <a:pPr algn="ctr" fontAlgn="ctr"/>
                      <a:r>
                        <a:rPr lang="en-US" sz="1400" u="none" strike="noStrike" dirty="0">
                          <a:effectLst/>
                        </a:rPr>
                        <a:t>HKU, HK SAR</a:t>
                      </a:r>
                      <a:endParaRPr lang="en-US" sz="1400" b="0" i="0" u="none" strike="noStrike" dirty="0">
                        <a:solidFill>
                          <a:srgbClr val="000000"/>
                        </a:solidFill>
                        <a:effectLst/>
                        <a:latin typeface="Calibri"/>
                      </a:endParaRPr>
                    </a:p>
                  </a:txBody>
                  <a:tcPr marL="9525" marR="9525" marT="9525"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solidFill>
                      <a:schemeClr val="bg2">
                        <a:lumMod val="95000"/>
                      </a:schemeClr>
                    </a:solidFill>
                  </a:tcPr>
                </a:tc>
                <a:extLst>
                  <a:ext uri="{0D108BD9-81ED-4DB2-BD59-A6C34878D82A}">
                    <a16:rowId xmlns:a16="http://schemas.microsoft.com/office/drawing/2014/main" val="10006"/>
                  </a:ext>
                </a:extLst>
              </a:tr>
              <a:tr h="450094">
                <a:tc>
                  <a:txBody>
                    <a:bodyPr/>
                    <a:lstStyle/>
                    <a:p>
                      <a:pPr algn="ctr" fontAlgn="ctr"/>
                      <a:r>
                        <a:rPr lang="en-US" sz="1400" u="none" strike="noStrike">
                          <a:effectLst/>
                        </a:rPr>
                        <a:t>H7 CS rRT-PCR-AHVLA</a:t>
                      </a:r>
                      <a:endParaRPr lang="en-US" sz="1400" b="0" i="0" u="none" strike="noStrike">
                        <a:solidFill>
                          <a:srgbClr val="000000"/>
                        </a:solidFill>
                        <a:effectLst/>
                        <a:latin typeface="Calibri"/>
                      </a:endParaRPr>
                    </a:p>
                  </a:txBody>
                  <a:tcPr marL="9525" marR="9525" marT="9525"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solidFill>
                      <a:schemeClr val="bg2">
                        <a:lumMod val="95000"/>
                      </a:schemeClr>
                    </a:solidFill>
                  </a:tcPr>
                </a:tc>
                <a:tc>
                  <a:txBody>
                    <a:bodyPr/>
                    <a:lstStyle/>
                    <a:p>
                      <a:pPr algn="ctr" fontAlgn="ctr"/>
                      <a:r>
                        <a:rPr lang="en-US" sz="1400" u="none" strike="noStrike" dirty="0">
                          <a:effectLst/>
                        </a:rPr>
                        <a:t>Discriminates</a:t>
                      </a:r>
                      <a:r>
                        <a:rPr lang="en-US" sz="1400" u="none" strike="noStrike" baseline="0" dirty="0">
                          <a:effectLst/>
                        </a:rPr>
                        <a:t> between LPAI and HPAI</a:t>
                      </a:r>
                    </a:p>
                    <a:p>
                      <a:pPr algn="ctr" fontAlgn="ctr"/>
                      <a:r>
                        <a:rPr lang="en-US" sz="1400" u="none" strike="noStrike" dirty="0">
                          <a:effectLst/>
                        </a:rPr>
                        <a:t>Advantage when molecular pathotyping may be required</a:t>
                      </a:r>
                      <a:endParaRPr lang="en-US" sz="1400" b="0" i="0" u="none" strike="noStrike" dirty="0">
                        <a:solidFill>
                          <a:srgbClr val="000000"/>
                        </a:solidFill>
                        <a:effectLst/>
                        <a:latin typeface="Calibri"/>
                      </a:endParaRPr>
                    </a:p>
                  </a:txBody>
                  <a:tcPr marL="9525" marR="9525" marT="9525"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solidFill>
                      <a:schemeClr val="bg2">
                        <a:lumMod val="95000"/>
                      </a:schemeClr>
                    </a:solidFill>
                  </a:tcPr>
                </a:tc>
                <a:tc>
                  <a:txBody>
                    <a:bodyPr/>
                    <a:lstStyle/>
                    <a:p>
                      <a:pPr algn="ctr" fontAlgn="ctr"/>
                      <a:r>
                        <a:rPr lang="en-US" sz="1400" u="none" strike="noStrike" dirty="0">
                          <a:effectLst/>
                        </a:rPr>
                        <a:t>APHA, UK</a:t>
                      </a:r>
                      <a:endParaRPr lang="en-US" sz="1400" b="0" i="0" u="none" strike="noStrike" dirty="0">
                        <a:solidFill>
                          <a:srgbClr val="000000"/>
                        </a:solidFill>
                        <a:effectLst/>
                        <a:latin typeface="Calibri"/>
                      </a:endParaRPr>
                    </a:p>
                  </a:txBody>
                  <a:tcPr marL="9525" marR="9525" marT="9525"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solidFill>
                      <a:schemeClr val="bg2">
                        <a:lumMod val="95000"/>
                      </a:schemeClr>
                    </a:solidFill>
                  </a:tcPr>
                </a:tc>
                <a:extLst>
                  <a:ext uri="{0D108BD9-81ED-4DB2-BD59-A6C34878D82A}">
                    <a16:rowId xmlns:a16="http://schemas.microsoft.com/office/drawing/2014/main" val="10007"/>
                  </a:ext>
                </a:extLst>
              </a:tr>
              <a:tr h="450094">
                <a:tc>
                  <a:txBody>
                    <a:bodyPr/>
                    <a:lstStyle/>
                    <a:p>
                      <a:pPr algn="ctr" fontAlgn="ctr"/>
                      <a:r>
                        <a:rPr lang="en-US" sz="1400" b="1" u="none" strike="noStrike" dirty="0">
                          <a:effectLst/>
                        </a:rPr>
                        <a:t>N9 NA Real-time RT-PCR Assay</a:t>
                      </a:r>
                      <a:endParaRPr lang="en-US" sz="1400" b="1" i="0" u="none" strike="noStrike" dirty="0">
                        <a:solidFill>
                          <a:srgbClr val="000000"/>
                        </a:solidFill>
                        <a:effectLst/>
                        <a:latin typeface="Calibri"/>
                      </a:endParaRPr>
                    </a:p>
                  </a:txBody>
                  <a:tcPr marL="9525" marR="9525" marT="9525"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solidFill>
                      <a:srgbClr val="9DC3E6"/>
                    </a:solidFill>
                  </a:tcPr>
                </a:tc>
                <a:tc>
                  <a:txBody>
                    <a:bodyPr/>
                    <a:lstStyle/>
                    <a:p>
                      <a:pPr algn="ctr" fontAlgn="ctr"/>
                      <a:r>
                        <a:rPr lang="en-US" sz="1400" b="1" u="none" strike="noStrike" dirty="0">
                          <a:effectLst/>
                        </a:rPr>
                        <a:t>H7N9 Detection</a:t>
                      </a:r>
                      <a:endParaRPr lang="en-US" sz="1400" b="1" i="0" u="none" strike="noStrike" dirty="0">
                        <a:solidFill>
                          <a:srgbClr val="000000"/>
                        </a:solidFill>
                        <a:effectLst/>
                        <a:latin typeface="Calibri"/>
                      </a:endParaRPr>
                    </a:p>
                  </a:txBody>
                  <a:tcPr marL="9525" marR="9525" marT="9525"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solidFill>
                      <a:srgbClr val="9DC3E6"/>
                    </a:solidFill>
                  </a:tcPr>
                </a:tc>
                <a:tc>
                  <a:txBody>
                    <a:bodyPr/>
                    <a:lstStyle/>
                    <a:p>
                      <a:pPr algn="ctr" fontAlgn="ctr"/>
                      <a:r>
                        <a:rPr lang="en-US" sz="1400" b="1" u="none" strike="noStrike" dirty="0">
                          <a:effectLst/>
                        </a:rPr>
                        <a:t>Developed by</a:t>
                      </a:r>
                      <a:endParaRPr lang="en-US" sz="1400" b="1" i="0" u="none" strike="noStrike" dirty="0">
                        <a:solidFill>
                          <a:srgbClr val="000000"/>
                        </a:solidFill>
                        <a:effectLst/>
                        <a:latin typeface="Calibri"/>
                      </a:endParaRPr>
                    </a:p>
                  </a:txBody>
                  <a:tcPr marL="9525" marR="9525" marT="9525"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solidFill>
                      <a:srgbClr val="9DC3E6"/>
                    </a:solidFill>
                  </a:tcPr>
                </a:tc>
                <a:extLst>
                  <a:ext uri="{0D108BD9-81ED-4DB2-BD59-A6C34878D82A}">
                    <a16:rowId xmlns:a16="http://schemas.microsoft.com/office/drawing/2014/main" val="10008"/>
                  </a:ext>
                </a:extLst>
              </a:tr>
              <a:tr h="478081">
                <a:tc>
                  <a:txBody>
                    <a:bodyPr/>
                    <a:lstStyle/>
                    <a:p>
                      <a:pPr algn="ctr" fontAlgn="ctr"/>
                      <a:r>
                        <a:rPr lang="en-US" sz="1400" u="none" strike="noStrike" dirty="0">
                          <a:effectLst/>
                        </a:rPr>
                        <a:t>CNIC (H7)N9 </a:t>
                      </a:r>
                      <a:r>
                        <a:rPr lang="en-US" sz="1400" u="none" strike="noStrike" dirty="0" err="1">
                          <a:effectLst/>
                        </a:rPr>
                        <a:t>rRT</a:t>
                      </a:r>
                      <a:r>
                        <a:rPr lang="en-US" sz="1400" u="none" strike="noStrike" dirty="0">
                          <a:effectLst/>
                        </a:rPr>
                        <a:t>-PCR</a:t>
                      </a:r>
                      <a:endParaRPr lang="en-US" sz="1400" b="0" i="0" u="none" strike="noStrike" dirty="0">
                        <a:solidFill>
                          <a:srgbClr val="000000"/>
                        </a:solidFill>
                        <a:effectLst/>
                        <a:latin typeface="Calibri"/>
                      </a:endParaRPr>
                    </a:p>
                  </a:txBody>
                  <a:tcPr marL="9525" marR="9525" marT="9525"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solidFill>
                      <a:schemeClr val="bg2">
                        <a:lumMod val="95000"/>
                      </a:schemeClr>
                    </a:solidFill>
                  </a:tcPr>
                </a:tc>
                <a:tc>
                  <a:txBody>
                    <a:bodyPr/>
                    <a:lstStyle/>
                    <a:p>
                      <a:pPr algn="ctr" fontAlgn="ctr"/>
                      <a:r>
                        <a:rPr lang="en-US" sz="1400" u="none" strike="noStrike" dirty="0">
                          <a:effectLst/>
                        </a:rPr>
                        <a:t>Sensitive detection of the N9 of novel A(H7N9) </a:t>
                      </a:r>
                    </a:p>
                    <a:p>
                      <a:pPr algn="ctr" fontAlgn="ctr"/>
                      <a:r>
                        <a:rPr lang="en-US" sz="1400" u="none" strike="noStrike" dirty="0">
                          <a:effectLst/>
                        </a:rPr>
                        <a:t>Detection of other HxN9 viruses</a:t>
                      </a:r>
                      <a:endParaRPr lang="en-US" sz="1400" b="0" i="0" u="none" strike="noStrike" dirty="0">
                        <a:solidFill>
                          <a:srgbClr val="000000"/>
                        </a:solidFill>
                        <a:effectLst/>
                        <a:latin typeface="Calibri"/>
                      </a:endParaRPr>
                    </a:p>
                  </a:txBody>
                  <a:tcPr marL="9525" marR="9525" marT="9525"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solidFill>
                      <a:schemeClr val="bg2">
                        <a:lumMod val="95000"/>
                      </a:schemeClr>
                    </a:solidFill>
                  </a:tcPr>
                </a:tc>
                <a:tc>
                  <a:txBody>
                    <a:bodyPr/>
                    <a:lstStyle/>
                    <a:p>
                      <a:pPr algn="ctr" fontAlgn="ctr"/>
                      <a:r>
                        <a:rPr lang="en-US" sz="1400" u="none" strike="noStrike" dirty="0">
                          <a:effectLst/>
                        </a:rPr>
                        <a:t>CNIC, China</a:t>
                      </a:r>
                      <a:endParaRPr lang="en-US" sz="1400" b="0" i="0" u="none" strike="noStrike" dirty="0">
                        <a:solidFill>
                          <a:srgbClr val="000000"/>
                        </a:solidFill>
                        <a:effectLst/>
                        <a:latin typeface="Calibri"/>
                      </a:endParaRPr>
                    </a:p>
                  </a:txBody>
                  <a:tcPr marL="9525" marR="9525" marT="9525"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solidFill>
                      <a:schemeClr val="bg2">
                        <a:lumMod val="95000"/>
                      </a:schemeClr>
                    </a:solidFill>
                  </a:tcPr>
                </a:tc>
                <a:extLst>
                  <a:ext uri="{0D108BD9-81ED-4DB2-BD59-A6C34878D82A}">
                    <a16:rowId xmlns:a16="http://schemas.microsoft.com/office/drawing/2014/main" val="10009"/>
                  </a:ext>
                </a:extLst>
              </a:tr>
              <a:tr h="325811">
                <a:tc>
                  <a:txBody>
                    <a:bodyPr/>
                    <a:lstStyle/>
                    <a:p>
                      <a:pPr algn="ctr" fontAlgn="ctr"/>
                      <a:r>
                        <a:rPr lang="en-US" sz="1400" u="none" strike="noStrike" dirty="0">
                          <a:effectLst/>
                        </a:rPr>
                        <a:t>Eurasian N9 </a:t>
                      </a:r>
                      <a:r>
                        <a:rPr lang="en-US" sz="1400" u="none" strike="noStrike" dirty="0" err="1">
                          <a:effectLst/>
                        </a:rPr>
                        <a:t>rRT</a:t>
                      </a:r>
                      <a:r>
                        <a:rPr lang="en-US" sz="1400" u="none" strike="noStrike" dirty="0">
                          <a:effectLst/>
                        </a:rPr>
                        <a:t>-PCR-­SEPRL</a:t>
                      </a:r>
                      <a:endParaRPr lang="en-US" sz="1400" b="0" i="0" u="none" strike="noStrike" dirty="0">
                        <a:solidFill>
                          <a:srgbClr val="000000"/>
                        </a:solidFill>
                        <a:effectLst/>
                        <a:latin typeface="Calibri"/>
                      </a:endParaRPr>
                    </a:p>
                  </a:txBody>
                  <a:tcPr marL="9525" marR="9525" marT="9525"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solidFill>
                      <a:schemeClr val="bg2">
                        <a:lumMod val="95000"/>
                      </a:schemeClr>
                    </a:solidFill>
                  </a:tcPr>
                </a:tc>
                <a:tc>
                  <a:txBody>
                    <a:bodyPr/>
                    <a:lstStyle/>
                    <a:p>
                      <a:pPr algn="ctr" fontAlgn="ctr"/>
                      <a:r>
                        <a:rPr lang="en-US" sz="1400" u="none" strike="noStrike" dirty="0">
                          <a:effectLst/>
                        </a:rPr>
                        <a:t>Sensitive detection of the N9 of novel A(H7N9) virus</a:t>
                      </a:r>
                      <a:endParaRPr lang="en-US" sz="1400" b="0" i="0" u="none" strike="noStrike" dirty="0">
                        <a:solidFill>
                          <a:srgbClr val="000000"/>
                        </a:solidFill>
                        <a:effectLst/>
                        <a:latin typeface="Calibri"/>
                      </a:endParaRPr>
                    </a:p>
                  </a:txBody>
                  <a:tcPr marL="9525" marR="9525" marT="9525"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solidFill>
                      <a:schemeClr val="bg2">
                        <a:lumMod val="95000"/>
                      </a:schemeClr>
                    </a:solidFill>
                  </a:tcPr>
                </a:tc>
                <a:tc>
                  <a:txBody>
                    <a:bodyPr/>
                    <a:lstStyle/>
                    <a:p>
                      <a:pPr algn="ctr" fontAlgn="ctr"/>
                      <a:r>
                        <a:rPr lang="en-US" sz="1400" u="none" strike="noStrike" dirty="0">
                          <a:effectLst/>
                        </a:rPr>
                        <a:t>USDA, USA</a:t>
                      </a:r>
                      <a:endParaRPr lang="en-US" sz="1400" b="0" i="0" u="none" strike="noStrike" dirty="0">
                        <a:solidFill>
                          <a:srgbClr val="000000"/>
                        </a:solidFill>
                        <a:effectLst/>
                        <a:latin typeface="Calibri"/>
                      </a:endParaRPr>
                    </a:p>
                  </a:txBody>
                  <a:tcPr marL="9525" marR="9525" marT="9525"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solidFill>
                      <a:schemeClr val="bg2">
                        <a:lumMod val="95000"/>
                      </a:schemeClr>
                    </a:solidFill>
                  </a:tcPr>
                </a:tc>
                <a:extLst>
                  <a:ext uri="{0D108BD9-81ED-4DB2-BD59-A6C34878D82A}">
                    <a16:rowId xmlns:a16="http://schemas.microsoft.com/office/drawing/2014/main" val="10010"/>
                  </a:ext>
                </a:extLst>
              </a:tr>
            </a:tbl>
          </a:graphicData>
        </a:graphic>
      </p:graphicFrame>
      <p:sp>
        <p:nvSpPr>
          <p:cNvPr id="6" name="Rectangle 5"/>
          <p:cNvSpPr/>
          <p:nvPr/>
        </p:nvSpPr>
        <p:spPr>
          <a:xfrm>
            <a:off x="152400" y="6477000"/>
            <a:ext cx="6705600" cy="276999"/>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u="none" strike="noStrike" kern="1200" cap="none" spc="0" normalizeH="0" baseline="0" noProof="0" dirty="0">
                <a:ln>
                  <a:noFill/>
                </a:ln>
                <a:solidFill>
                  <a:prstClr val="black"/>
                </a:solidFill>
                <a:effectLst/>
                <a:uLnTx/>
                <a:uFillTx/>
                <a:latin typeface="Calibri" panose="020F0502020204030204"/>
                <a:ea typeface="+mn-ea"/>
                <a:cs typeface="+mn-cs"/>
              </a:rPr>
              <a:t>http://www.offlu.net/fileadmin/home/en/guidance/pdf/OFFLU_real-time_diagnostics_of_H7N9</a:t>
            </a:r>
          </a:p>
        </p:txBody>
      </p:sp>
    </p:spTree>
    <p:extLst>
      <p:ext uri="{BB962C8B-B14F-4D97-AF65-F5344CB8AC3E}">
        <p14:creationId xmlns:p14="http://schemas.microsoft.com/office/powerpoint/2010/main" val="15096962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43418" cy="567298"/>
          </a:xfrm>
        </p:spPr>
        <p:txBody>
          <a:bodyPr>
            <a:scene3d>
              <a:camera prst="orthographicFront">
                <a:rot lat="0" lon="0" rev="0"/>
              </a:camera>
              <a:lightRig rig="contrasting" dir="t">
                <a:rot lat="0" lon="0" rev="4500000"/>
              </a:lightRig>
            </a:scene3d>
            <a:sp3d contourW="6350" prstMaterial="metal">
              <a:contourClr>
                <a:schemeClr val="accent1">
                  <a:shade val="75000"/>
                </a:schemeClr>
              </a:contourClr>
            </a:sp3d>
          </a:bodyPr>
          <a:lstStyle/>
          <a:p>
            <a:r>
              <a:rPr lang="en-US" dirty="0"/>
              <a:t>Advantages of PCR</a:t>
            </a:r>
          </a:p>
        </p:txBody>
      </p:sp>
      <p:sp>
        <p:nvSpPr>
          <p:cNvPr id="3" name="Content Placeholder 2"/>
          <p:cNvSpPr>
            <a:spLocks noGrp="1"/>
          </p:cNvSpPr>
          <p:nvPr>
            <p:ph idx="1"/>
          </p:nvPr>
        </p:nvSpPr>
        <p:spPr/>
        <p:txBody>
          <a:bodyPr>
            <a:normAutofit/>
          </a:bodyPr>
          <a:lstStyle/>
          <a:p>
            <a:pPr>
              <a:lnSpc>
                <a:spcPct val="110000"/>
              </a:lnSpc>
              <a:spcBef>
                <a:spcPts val="0"/>
              </a:spcBef>
              <a:spcAft>
                <a:spcPts val="1800"/>
              </a:spcAft>
            </a:pPr>
            <a:r>
              <a:rPr lang="en-US" sz="2800" dirty="0"/>
              <a:t>Rapid - &lt; 24h for result</a:t>
            </a:r>
          </a:p>
          <a:p>
            <a:pPr>
              <a:lnSpc>
                <a:spcPct val="110000"/>
              </a:lnSpc>
              <a:spcBef>
                <a:spcPts val="0"/>
              </a:spcBef>
              <a:spcAft>
                <a:spcPts val="1800"/>
              </a:spcAft>
            </a:pPr>
            <a:r>
              <a:rPr lang="en-US" sz="2800" dirty="0"/>
              <a:t>Sensitive</a:t>
            </a:r>
          </a:p>
          <a:p>
            <a:pPr>
              <a:lnSpc>
                <a:spcPct val="110000"/>
              </a:lnSpc>
              <a:spcBef>
                <a:spcPts val="0"/>
              </a:spcBef>
              <a:spcAft>
                <a:spcPts val="1800"/>
              </a:spcAft>
            </a:pPr>
            <a:r>
              <a:rPr lang="en-US" sz="2800" dirty="0"/>
              <a:t>Specific</a:t>
            </a:r>
          </a:p>
          <a:p>
            <a:pPr>
              <a:lnSpc>
                <a:spcPct val="110000"/>
              </a:lnSpc>
              <a:spcBef>
                <a:spcPts val="0"/>
              </a:spcBef>
              <a:spcAft>
                <a:spcPts val="1800"/>
              </a:spcAft>
            </a:pPr>
            <a:r>
              <a:rPr lang="en-US" sz="2800" dirty="0"/>
              <a:t>BSL-3 not required </a:t>
            </a:r>
          </a:p>
          <a:p>
            <a:pPr>
              <a:lnSpc>
                <a:spcPct val="110000"/>
              </a:lnSpc>
              <a:spcBef>
                <a:spcPts val="0"/>
              </a:spcBef>
              <a:spcAft>
                <a:spcPts val="1800"/>
              </a:spcAft>
            </a:pPr>
            <a:r>
              <a:rPr lang="en-US" sz="2800" dirty="0"/>
              <a:t>High throughput</a:t>
            </a:r>
          </a:p>
          <a:p>
            <a:pPr>
              <a:lnSpc>
                <a:spcPct val="110000"/>
              </a:lnSpc>
              <a:spcBef>
                <a:spcPts val="0"/>
              </a:spcBef>
              <a:spcAft>
                <a:spcPts val="1800"/>
              </a:spcAft>
            </a:pPr>
            <a:r>
              <a:rPr lang="en-US" sz="2800" dirty="0"/>
              <a:t>Can test clinical material or cultured virus</a:t>
            </a:r>
          </a:p>
        </p:txBody>
      </p:sp>
    </p:spTree>
    <p:extLst>
      <p:ext uri="{BB962C8B-B14F-4D97-AF65-F5344CB8AC3E}">
        <p14:creationId xmlns:p14="http://schemas.microsoft.com/office/powerpoint/2010/main" val="22578933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rot lat="0" lon="0" rev="0"/>
              </a:camera>
              <a:lightRig rig="contrasting" dir="t">
                <a:rot lat="0" lon="0" rev="4500000"/>
              </a:lightRig>
            </a:scene3d>
            <a:sp3d contourW="6350" prstMaterial="metal">
              <a:contourClr>
                <a:schemeClr val="accent1">
                  <a:shade val="75000"/>
                </a:schemeClr>
              </a:contourClr>
            </a:sp3d>
          </a:bodyPr>
          <a:lstStyle/>
          <a:p>
            <a:r>
              <a:rPr lang="en-US" dirty="0"/>
              <a:t>Challenges of PCR</a:t>
            </a:r>
          </a:p>
        </p:txBody>
      </p:sp>
      <p:sp>
        <p:nvSpPr>
          <p:cNvPr id="3" name="Content Placeholder 2"/>
          <p:cNvSpPr>
            <a:spLocks noGrp="1"/>
          </p:cNvSpPr>
          <p:nvPr>
            <p:ph idx="1"/>
          </p:nvPr>
        </p:nvSpPr>
        <p:spPr>
          <a:xfrm>
            <a:off x="310897" y="1086372"/>
            <a:ext cx="8229600" cy="5619228"/>
          </a:xfrm>
        </p:spPr>
        <p:txBody>
          <a:bodyPr>
            <a:normAutofit/>
          </a:bodyPr>
          <a:lstStyle/>
          <a:p>
            <a:pPr marL="0" indent="0">
              <a:spcBef>
                <a:spcPts val="0"/>
              </a:spcBef>
              <a:spcAft>
                <a:spcPts val="600"/>
              </a:spcAft>
              <a:buNone/>
            </a:pPr>
            <a:r>
              <a:rPr lang="en-US" sz="2800" b="1" dirty="0">
                <a:solidFill>
                  <a:srgbClr val="0070C0"/>
                </a:solidFill>
              </a:rPr>
              <a:t>Interpretation of results (conventional and real-time)</a:t>
            </a:r>
          </a:p>
          <a:p>
            <a:pPr marL="0" indent="0">
              <a:spcBef>
                <a:spcPts val="0"/>
              </a:spcBef>
              <a:spcAft>
                <a:spcPts val="600"/>
              </a:spcAft>
              <a:buNone/>
            </a:pPr>
            <a:endParaRPr lang="en-US" sz="2000" dirty="0">
              <a:solidFill>
                <a:srgbClr val="0070C0"/>
              </a:solidFill>
            </a:endParaRPr>
          </a:p>
          <a:p>
            <a:pPr marL="0" indent="0">
              <a:spcBef>
                <a:spcPts val="0"/>
              </a:spcBef>
              <a:spcAft>
                <a:spcPts val="600"/>
              </a:spcAft>
              <a:buNone/>
            </a:pPr>
            <a:r>
              <a:rPr lang="en-US" sz="2800" b="1" dirty="0">
                <a:solidFill>
                  <a:srgbClr val="0070C0"/>
                </a:solidFill>
              </a:rPr>
              <a:t>False positives</a:t>
            </a:r>
          </a:p>
          <a:p>
            <a:pPr marL="685800">
              <a:spcBef>
                <a:spcPts val="0"/>
              </a:spcBef>
              <a:spcAft>
                <a:spcPts val="600"/>
              </a:spcAft>
            </a:pPr>
            <a:r>
              <a:rPr lang="en-US" sz="2400" dirty="0"/>
              <a:t>Contamination </a:t>
            </a:r>
          </a:p>
          <a:p>
            <a:pPr marL="685800">
              <a:spcBef>
                <a:spcPts val="0"/>
              </a:spcBef>
              <a:spcAft>
                <a:spcPts val="600"/>
              </a:spcAft>
            </a:pPr>
            <a:r>
              <a:rPr lang="en-US" sz="2400" dirty="0">
                <a:solidFill>
                  <a:srgbClr val="000000"/>
                </a:solidFill>
              </a:rPr>
              <a:t>Non-specific amplification </a:t>
            </a:r>
          </a:p>
          <a:p>
            <a:pPr marL="685800">
              <a:spcBef>
                <a:spcPts val="0"/>
              </a:spcBef>
              <a:spcAft>
                <a:spcPts val="600"/>
              </a:spcAft>
            </a:pPr>
            <a:endParaRPr lang="en-US" sz="2000" dirty="0">
              <a:solidFill>
                <a:srgbClr val="000000"/>
              </a:solidFill>
            </a:endParaRPr>
          </a:p>
          <a:p>
            <a:pPr marL="0" indent="0">
              <a:spcBef>
                <a:spcPts val="0"/>
              </a:spcBef>
              <a:spcAft>
                <a:spcPts val="600"/>
              </a:spcAft>
              <a:buNone/>
            </a:pPr>
            <a:r>
              <a:rPr lang="en-US" sz="2800" b="1" dirty="0">
                <a:solidFill>
                  <a:srgbClr val="0070C0"/>
                </a:solidFill>
              </a:rPr>
              <a:t>False negatives</a:t>
            </a:r>
          </a:p>
          <a:p>
            <a:pPr marL="685800">
              <a:spcBef>
                <a:spcPts val="0"/>
              </a:spcBef>
              <a:spcAft>
                <a:spcPts val="600"/>
              </a:spcAft>
            </a:pPr>
            <a:r>
              <a:rPr lang="en-US" sz="2400" dirty="0"/>
              <a:t>Poor sample quality</a:t>
            </a:r>
          </a:p>
          <a:p>
            <a:pPr marL="685800">
              <a:spcBef>
                <a:spcPts val="0"/>
              </a:spcBef>
              <a:spcAft>
                <a:spcPts val="600"/>
              </a:spcAft>
            </a:pPr>
            <a:r>
              <a:rPr lang="en-US" sz="2400" dirty="0"/>
              <a:t>Inefficient extraction of nucleic acid </a:t>
            </a:r>
          </a:p>
          <a:p>
            <a:pPr marL="685800">
              <a:spcBef>
                <a:spcPts val="0"/>
              </a:spcBef>
              <a:spcAft>
                <a:spcPts val="600"/>
              </a:spcAft>
            </a:pPr>
            <a:r>
              <a:rPr lang="en-US" sz="2400" dirty="0"/>
              <a:t>Reaction failure</a:t>
            </a:r>
          </a:p>
          <a:p>
            <a:pPr marL="685800">
              <a:spcBef>
                <a:spcPts val="0"/>
              </a:spcBef>
              <a:spcAft>
                <a:spcPts val="600"/>
              </a:spcAft>
            </a:pPr>
            <a:r>
              <a:rPr lang="en-US" sz="2400" dirty="0"/>
              <a:t>Presence of inhibitors in the sample</a:t>
            </a:r>
          </a:p>
        </p:txBody>
      </p:sp>
    </p:spTree>
    <p:extLst>
      <p:ext uri="{BB962C8B-B14F-4D97-AF65-F5344CB8AC3E}">
        <p14:creationId xmlns:p14="http://schemas.microsoft.com/office/powerpoint/2010/main" val="23246562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18502"/>
            <a:ext cx="8543418" cy="567298"/>
          </a:xfrm>
        </p:spPr>
        <p:txBody>
          <a:bodyPr/>
          <a:lstStyle/>
          <a:p>
            <a:r>
              <a:rPr lang="en-US" dirty="0"/>
              <a:t>Learning Objectives</a:t>
            </a:r>
          </a:p>
        </p:txBody>
      </p:sp>
      <p:sp>
        <p:nvSpPr>
          <p:cNvPr id="3" name="Content Placeholder 2"/>
          <p:cNvSpPr>
            <a:spLocks noGrp="1"/>
          </p:cNvSpPr>
          <p:nvPr>
            <p:ph idx="1"/>
          </p:nvPr>
        </p:nvSpPr>
        <p:spPr/>
        <p:txBody>
          <a:bodyPr>
            <a:noAutofit/>
          </a:bodyPr>
          <a:lstStyle/>
          <a:p>
            <a:r>
              <a:rPr lang="en-US" sz="2400" dirty="0"/>
              <a:t>Describe the primary methods for detection and characterization of influenza virus </a:t>
            </a:r>
          </a:p>
          <a:p>
            <a:endParaRPr lang="en-US" sz="2400" dirty="0"/>
          </a:p>
          <a:p>
            <a:r>
              <a:rPr lang="en-US" sz="2400" dirty="0"/>
              <a:t>Summarize antigen detection methods used to detect influenza virus</a:t>
            </a:r>
          </a:p>
          <a:p>
            <a:endParaRPr lang="en-US" sz="2400" dirty="0"/>
          </a:p>
          <a:p>
            <a:r>
              <a:rPr lang="en-US" sz="2400" dirty="0"/>
              <a:t>Describe the challenges and benefits of molecular detection methods for influenza virus</a:t>
            </a:r>
          </a:p>
          <a:p>
            <a:endParaRPr lang="en-US" sz="2400" dirty="0"/>
          </a:p>
          <a:p>
            <a:r>
              <a:rPr lang="en-US" sz="2400" dirty="0"/>
              <a:t>Give examples of antibody detection methods used for influenza virus</a:t>
            </a:r>
          </a:p>
        </p:txBody>
      </p:sp>
    </p:spTree>
    <p:extLst>
      <p:ext uri="{BB962C8B-B14F-4D97-AF65-F5344CB8AC3E}">
        <p14:creationId xmlns:p14="http://schemas.microsoft.com/office/powerpoint/2010/main" val="34802921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417" y="-15240"/>
            <a:ext cx="8543418" cy="567298"/>
          </a:xfrm>
        </p:spPr>
        <p:txBody>
          <a:bodyPr>
            <a:normAutofit/>
          </a:bodyPr>
          <a:lstStyle/>
          <a:p>
            <a:r>
              <a:rPr lang="en-US" dirty="0"/>
              <a:t>Considerations for Influenza Diagnosis</a:t>
            </a:r>
          </a:p>
        </p:txBody>
      </p:sp>
      <p:sp>
        <p:nvSpPr>
          <p:cNvPr id="2" name="Content Placeholder 1"/>
          <p:cNvSpPr>
            <a:spLocks noGrp="1"/>
          </p:cNvSpPr>
          <p:nvPr>
            <p:ph idx="1"/>
          </p:nvPr>
        </p:nvSpPr>
        <p:spPr>
          <a:xfrm>
            <a:off x="310897" y="1162572"/>
            <a:ext cx="8229600" cy="5085828"/>
          </a:xfrm>
        </p:spPr>
        <p:txBody>
          <a:bodyPr>
            <a:normAutofit/>
          </a:bodyPr>
          <a:lstStyle/>
          <a:p>
            <a:pPr>
              <a:spcBef>
                <a:spcPts val="0"/>
              </a:spcBef>
              <a:spcAft>
                <a:spcPts val="1800"/>
              </a:spcAft>
              <a:buSzPct val="80000"/>
            </a:pPr>
            <a:r>
              <a:rPr lang="en-US" sz="2800" dirty="0">
                <a:solidFill>
                  <a:srgbClr val="000000"/>
                </a:solidFill>
              </a:rPr>
              <a:t>Laboratory infrastructure</a:t>
            </a:r>
          </a:p>
          <a:p>
            <a:pPr>
              <a:spcBef>
                <a:spcPts val="0"/>
              </a:spcBef>
              <a:spcAft>
                <a:spcPts val="1800"/>
              </a:spcAft>
              <a:buSzPct val="80000"/>
            </a:pPr>
            <a:r>
              <a:rPr lang="en-US" sz="2800" dirty="0">
                <a:solidFill>
                  <a:srgbClr val="000000"/>
                </a:solidFill>
              </a:rPr>
              <a:t>Equipment availability / support / maintenance</a:t>
            </a:r>
          </a:p>
          <a:p>
            <a:pPr>
              <a:spcBef>
                <a:spcPts val="0"/>
              </a:spcBef>
              <a:spcAft>
                <a:spcPts val="1800"/>
              </a:spcAft>
              <a:buSzPct val="80000"/>
            </a:pPr>
            <a:r>
              <a:rPr lang="en-US" sz="2800" dirty="0">
                <a:solidFill>
                  <a:srgbClr val="000000"/>
                </a:solidFill>
              </a:rPr>
              <a:t>Training / expertise </a:t>
            </a:r>
          </a:p>
          <a:p>
            <a:pPr>
              <a:spcBef>
                <a:spcPts val="0"/>
              </a:spcBef>
              <a:spcAft>
                <a:spcPts val="1800"/>
              </a:spcAft>
              <a:buSzPct val="80000"/>
            </a:pPr>
            <a:r>
              <a:rPr lang="en-US" sz="2800" dirty="0">
                <a:solidFill>
                  <a:srgbClr val="000000"/>
                </a:solidFill>
              </a:rPr>
              <a:t>Reagent / stock availability</a:t>
            </a:r>
          </a:p>
          <a:p>
            <a:pPr>
              <a:spcBef>
                <a:spcPts val="0"/>
              </a:spcBef>
              <a:spcAft>
                <a:spcPts val="1800"/>
              </a:spcAft>
              <a:buSzPct val="80000"/>
            </a:pPr>
            <a:r>
              <a:rPr lang="en-US" sz="2800" dirty="0">
                <a:solidFill>
                  <a:srgbClr val="000000"/>
                </a:solidFill>
              </a:rPr>
              <a:t>Specimen management</a:t>
            </a:r>
          </a:p>
          <a:p>
            <a:pPr>
              <a:spcBef>
                <a:spcPts val="0"/>
              </a:spcBef>
              <a:spcAft>
                <a:spcPts val="1800"/>
              </a:spcAft>
              <a:buSzPct val="80000"/>
            </a:pPr>
            <a:r>
              <a:rPr lang="en-US" sz="2800" dirty="0">
                <a:solidFill>
                  <a:srgbClr val="000000"/>
                </a:solidFill>
              </a:rPr>
              <a:t>Data management </a:t>
            </a:r>
          </a:p>
          <a:p>
            <a:pPr>
              <a:spcBef>
                <a:spcPts val="0"/>
              </a:spcBef>
              <a:spcAft>
                <a:spcPts val="1800"/>
              </a:spcAft>
              <a:buSzPct val="80000"/>
            </a:pPr>
            <a:r>
              <a:rPr lang="en-US" sz="2800" dirty="0">
                <a:solidFill>
                  <a:srgbClr val="000000"/>
                </a:solidFill>
              </a:rPr>
              <a:t>Laboratory information management system</a:t>
            </a:r>
          </a:p>
        </p:txBody>
      </p:sp>
    </p:spTree>
    <p:extLst>
      <p:ext uri="{BB962C8B-B14F-4D97-AF65-F5344CB8AC3E}">
        <p14:creationId xmlns:p14="http://schemas.microsoft.com/office/powerpoint/2010/main" val="36009670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94" y="42302"/>
            <a:ext cx="8543418" cy="567298"/>
          </a:xfrm>
        </p:spPr>
        <p:txBody>
          <a:bodyPr>
            <a:normAutofit/>
          </a:bodyPr>
          <a:lstStyle/>
          <a:p>
            <a:r>
              <a:rPr lang="en-US" dirty="0"/>
              <a:t>Influenza Serology - Influenza Antibody Detection</a:t>
            </a:r>
          </a:p>
        </p:txBody>
      </p:sp>
      <p:sp>
        <p:nvSpPr>
          <p:cNvPr id="5" name="Content Placeholder 4"/>
          <p:cNvSpPr>
            <a:spLocks noGrp="1"/>
          </p:cNvSpPr>
          <p:nvPr>
            <p:ph idx="1"/>
          </p:nvPr>
        </p:nvSpPr>
        <p:spPr>
          <a:xfrm>
            <a:off x="163513" y="1066800"/>
            <a:ext cx="8229600" cy="5257800"/>
          </a:xfrm>
        </p:spPr>
        <p:txBody>
          <a:bodyPr>
            <a:normAutofit/>
          </a:bodyPr>
          <a:lstStyle/>
          <a:p>
            <a:pPr marL="514350" indent="-514350">
              <a:buClrTx/>
              <a:buAutoNum type="romanUcPeriod"/>
            </a:pPr>
            <a:r>
              <a:rPr lang="en-US" sz="2400" b="1" dirty="0">
                <a:latin typeface="Calibri" panose="020F0502020204030204" pitchFamily="34" charset="0"/>
              </a:rPr>
              <a:t>Serological confirmation of influenza infection</a:t>
            </a:r>
            <a:r>
              <a:rPr lang="en-US" sz="2400" dirty="0">
                <a:latin typeface="Calibri" panose="020F0502020204030204" pitchFamily="34" charset="0"/>
              </a:rPr>
              <a:t> </a:t>
            </a:r>
          </a:p>
          <a:p>
            <a:pPr lvl="1">
              <a:spcAft>
                <a:spcPts val="600"/>
              </a:spcAft>
            </a:pPr>
            <a:r>
              <a:rPr lang="en-US" sz="2400" dirty="0">
                <a:latin typeface="Calibri" panose="020F0502020204030204" pitchFamily="34" charset="0"/>
              </a:rPr>
              <a:t>Estimate disease burden</a:t>
            </a:r>
          </a:p>
          <a:p>
            <a:pPr lvl="1">
              <a:spcAft>
                <a:spcPts val="600"/>
              </a:spcAft>
            </a:pPr>
            <a:r>
              <a:rPr lang="en-US" sz="2400" dirty="0">
                <a:solidFill>
                  <a:prstClr val="black"/>
                </a:solidFill>
                <a:latin typeface="Calibri" panose="020F0502020204030204" pitchFamily="34" charset="0"/>
              </a:rPr>
              <a:t>Outbreak investigations</a:t>
            </a:r>
          </a:p>
          <a:p>
            <a:pPr lvl="1">
              <a:spcAft>
                <a:spcPts val="600"/>
              </a:spcAft>
            </a:pPr>
            <a:r>
              <a:rPr lang="en-US" sz="2400" dirty="0">
                <a:solidFill>
                  <a:prstClr val="black"/>
                </a:solidFill>
                <a:latin typeface="Calibri" panose="020F0502020204030204" pitchFamily="34" charset="0"/>
              </a:rPr>
              <a:t>Influenza surveillance; e.g., animal-human interfaces</a:t>
            </a:r>
          </a:p>
          <a:p>
            <a:pPr lvl="1">
              <a:lnSpc>
                <a:spcPct val="150000"/>
              </a:lnSpc>
              <a:buFont typeface="Wingdings" panose="05000000000000000000" pitchFamily="2" charset="2"/>
              <a:buChar char="Ø"/>
            </a:pPr>
            <a:endParaRPr lang="en-US" sz="1800" dirty="0">
              <a:solidFill>
                <a:prstClr val="black"/>
              </a:solidFill>
              <a:latin typeface="Calibri" panose="020F0502020204030204" pitchFamily="34" charset="0"/>
            </a:endParaRPr>
          </a:p>
          <a:p>
            <a:pPr marL="400050" lvl="1" indent="0">
              <a:buNone/>
            </a:pPr>
            <a:r>
              <a:rPr lang="en-US" sz="2400" b="1" dirty="0">
                <a:solidFill>
                  <a:prstClr val="black"/>
                </a:solidFill>
                <a:latin typeface="Calibri" panose="020F0502020204030204" pitchFamily="34" charset="0"/>
              </a:rPr>
              <a:t>Serology</a:t>
            </a:r>
          </a:p>
          <a:p>
            <a:pPr lvl="1">
              <a:spcAft>
                <a:spcPts val="600"/>
              </a:spcAft>
            </a:pPr>
            <a:r>
              <a:rPr lang="en-US" sz="2400" dirty="0">
                <a:latin typeface="Calibri" panose="020F0502020204030204" pitchFamily="34" charset="0"/>
              </a:rPr>
              <a:t>Captures cases missed by molecular diagnosis of respiratory specimen (PCR, etc.)</a:t>
            </a:r>
          </a:p>
          <a:p>
            <a:pPr lvl="1">
              <a:spcAft>
                <a:spcPts val="600"/>
              </a:spcAft>
            </a:pPr>
            <a:r>
              <a:rPr lang="en-US" sz="2400" dirty="0">
                <a:latin typeface="Calibri" panose="020F0502020204030204" pitchFamily="34" charset="0"/>
              </a:rPr>
              <a:t>Has wider sampling window than PCR</a:t>
            </a:r>
          </a:p>
          <a:p>
            <a:pPr lvl="1">
              <a:spcAft>
                <a:spcPts val="600"/>
              </a:spcAft>
            </a:pPr>
            <a:r>
              <a:rPr lang="en-US" sz="2400" dirty="0">
                <a:latin typeface="Calibri" panose="020F0502020204030204" pitchFamily="34" charset="0"/>
              </a:rPr>
              <a:t>Captures non-symptomatic cases and subclinical infections</a:t>
            </a:r>
            <a:endParaRPr lang="en-US" sz="2400" b="1" dirty="0">
              <a:solidFill>
                <a:prstClr val="black"/>
              </a:solidFill>
              <a:latin typeface="Calibri" panose="020F0502020204030204" pitchFamily="34" charset="0"/>
            </a:endParaRPr>
          </a:p>
          <a:p>
            <a:pPr marL="400050" lvl="1" indent="0">
              <a:buNone/>
            </a:pPr>
            <a:endParaRPr lang="en-US" dirty="0">
              <a:latin typeface="Calibri" panose="020F0502020204030204" pitchFamily="34" charset="0"/>
            </a:endParaRPr>
          </a:p>
        </p:txBody>
      </p:sp>
      <p:pic>
        <p:nvPicPr>
          <p:cNvPr id="4" name="Picture 3">
            <a:extLst>
              <a:ext uri="{FF2B5EF4-FFF2-40B4-BE49-F238E27FC236}">
                <a16:creationId xmlns:a16="http://schemas.microsoft.com/office/drawing/2014/main" id="{37D009EC-5FC9-4314-8E4E-1412C205520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4200" y="609600"/>
            <a:ext cx="1981200" cy="1981200"/>
          </a:xfrm>
          <a:prstGeom prst="rect">
            <a:avLst/>
          </a:prstGeom>
        </p:spPr>
      </p:pic>
    </p:spTree>
    <p:extLst>
      <p:ext uri="{BB962C8B-B14F-4D97-AF65-F5344CB8AC3E}">
        <p14:creationId xmlns:p14="http://schemas.microsoft.com/office/powerpoint/2010/main" val="7431000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667000" y="3683978"/>
            <a:ext cx="3810000" cy="2591654"/>
          </a:xfrm>
          <a:prstGeom prst="rect">
            <a:avLst/>
          </a:prstGeom>
        </p:spPr>
      </p:pic>
      <p:sp>
        <p:nvSpPr>
          <p:cNvPr id="3" name="Title 2"/>
          <p:cNvSpPr>
            <a:spLocks noGrp="1"/>
          </p:cNvSpPr>
          <p:nvPr>
            <p:ph type="title"/>
          </p:nvPr>
        </p:nvSpPr>
        <p:spPr>
          <a:xfrm>
            <a:off x="6604" y="-78377"/>
            <a:ext cx="8543418" cy="567298"/>
          </a:xfrm>
        </p:spPr>
        <p:txBody>
          <a:bodyPr>
            <a:normAutofit/>
          </a:bodyPr>
          <a:lstStyle/>
          <a:p>
            <a:r>
              <a:rPr lang="en-US" dirty="0"/>
              <a:t>Influenza Serology - Influenza Antibody Detection</a:t>
            </a:r>
          </a:p>
        </p:txBody>
      </p:sp>
      <p:sp>
        <p:nvSpPr>
          <p:cNvPr id="8" name="Content Placeholder 4"/>
          <p:cNvSpPr>
            <a:spLocks noGrp="1"/>
          </p:cNvSpPr>
          <p:nvPr>
            <p:ph idx="1"/>
          </p:nvPr>
        </p:nvSpPr>
        <p:spPr>
          <a:xfrm>
            <a:off x="163513" y="874498"/>
            <a:ext cx="8229600" cy="5450102"/>
          </a:xfrm>
        </p:spPr>
        <p:txBody>
          <a:bodyPr>
            <a:normAutofit/>
          </a:bodyPr>
          <a:lstStyle/>
          <a:p>
            <a:pPr marL="514350" indent="-514350">
              <a:buClrTx/>
              <a:buAutoNum type="romanUcPeriod" startAt="2"/>
            </a:pPr>
            <a:r>
              <a:rPr lang="en-US" sz="2400" b="1" dirty="0">
                <a:latin typeface="Calibri" panose="020F0502020204030204" pitchFamily="34" charset="0"/>
              </a:rPr>
              <a:t>Characterize immune responses to influenza infection and vaccination in humans</a:t>
            </a:r>
          </a:p>
          <a:p>
            <a:pPr marL="800100" lvl="1">
              <a:spcAft>
                <a:spcPts val="600"/>
              </a:spcAft>
            </a:pPr>
            <a:r>
              <a:rPr lang="en-US" sz="2400" dirty="0">
                <a:latin typeface="Calibri" panose="020F0502020204030204" pitchFamily="34" charset="0"/>
              </a:rPr>
              <a:t>Vaccine development and evaluation</a:t>
            </a:r>
          </a:p>
          <a:p>
            <a:pPr marL="800100" lvl="1">
              <a:spcAft>
                <a:spcPts val="600"/>
              </a:spcAft>
            </a:pPr>
            <a:r>
              <a:rPr lang="en-US" sz="2400" dirty="0">
                <a:latin typeface="Calibri" panose="020F0502020204030204" pitchFamily="34" charset="0"/>
              </a:rPr>
              <a:t>Estimate population immunity for risk assessment</a:t>
            </a:r>
          </a:p>
          <a:p>
            <a:pPr marL="800100" lvl="1">
              <a:spcAft>
                <a:spcPts val="600"/>
              </a:spcAft>
            </a:pPr>
            <a:r>
              <a:rPr lang="en-US" sz="2400" dirty="0">
                <a:latin typeface="Calibri" panose="020F0502020204030204" pitchFamily="34" charset="0"/>
              </a:rPr>
              <a:t>Identify immune markers and correlates of protection for influenza</a:t>
            </a:r>
            <a:endParaRPr lang="en-US" sz="3200" dirty="0">
              <a:solidFill>
                <a:prstClr val="black"/>
              </a:solidFill>
              <a:latin typeface="Calibri" panose="020F0502020204030204" pitchFamily="34" charset="0"/>
            </a:endParaRPr>
          </a:p>
          <a:p>
            <a:pPr marL="400050" lvl="1" indent="0">
              <a:buNone/>
            </a:pPr>
            <a:endParaRPr lang="en-US" dirty="0">
              <a:latin typeface="Calibri" panose="020F0502020204030204" pitchFamily="34" charset="0"/>
            </a:endParaRPr>
          </a:p>
        </p:txBody>
      </p:sp>
    </p:spTree>
    <p:extLst>
      <p:ext uri="{BB962C8B-B14F-4D97-AF65-F5344CB8AC3E}">
        <p14:creationId xmlns:p14="http://schemas.microsoft.com/office/powerpoint/2010/main" val="42723108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3988" y="0"/>
            <a:ext cx="8543418" cy="567298"/>
          </a:xfrm>
        </p:spPr>
        <p:txBody>
          <a:bodyPr>
            <a:normAutofit/>
          </a:bodyPr>
          <a:lstStyle/>
          <a:p>
            <a:r>
              <a:rPr lang="en-US" dirty="0"/>
              <a:t>Classical Influenza Serological Methods</a:t>
            </a:r>
          </a:p>
        </p:txBody>
      </p:sp>
      <p:sp>
        <p:nvSpPr>
          <p:cNvPr id="4" name="Content Placeholder 3"/>
          <p:cNvSpPr>
            <a:spLocks noGrp="1"/>
          </p:cNvSpPr>
          <p:nvPr>
            <p:ph idx="1"/>
          </p:nvPr>
        </p:nvSpPr>
        <p:spPr/>
        <p:txBody>
          <a:bodyPr>
            <a:noAutofit/>
          </a:bodyPr>
          <a:lstStyle/>
          <a:p>
            <a:r>
              <a:rPr lang="en-US" sz="2400" dirty="0" err="1"/>
              <a:t>Hemagglutination</a:t>
            </a:r>
            <a:r>
              <a:rPr lang="en-US" sz="2400" dirty="0"/>
              <a:t> inhibition assays</a:t>
            </a:r>
          </a:p>
          <a:p>
            <a:endParaRPr lang="en-US" sz="2400" dirty="0"/>
          </a:p>
          <a:p>
            <a:r>
              <a:rPr lang="en-US" sz="2400" dirty="0"/>
              <a:t>Virus neutralization assays</a:t>
            </a:r>
          </a:p>
          <a:p>
            <a:endParaRPr lang="en-US" sz="2400" dirty="0"/>
          </a:p>
          <a:p>
            <a:r>
              <a:rPr lang="en-US" sz="2400" dirty="0"/>
              <a:t>Single Radial Hemolysis (SRH)</a:t>
            </a:r>
          </a:p>
          <a:p>
            <a:endParaRPr lang="en-US" sz="2400" dirty="0"/>
          </a:p>
          <a:p>
            <a:r>
              <a:rPr lang="en-US" sz="2400" dirty="0"/>
              <a:t>Western Blot</a:t>
            </a:r>
          </a:p>
          <a:p>
            <a:endParaRPr lang="en-US" sz="2400" dirty="0"/>
          </a:p>
          <a:p>
            <a:r>
              <a:rPr lang="en-US" sz="2400" dirty="0"/>
              <a:t>ELISA</a:t>
            </a:r>
          </a:p>
        </p:txBody>
      </p:sp>
    </p:spTree>
    <p:extLst>
      <p:ext uri="{BB962C8B-B14F-4D97-AF65-F5344CB8AC3E}">
        <p14:creationId xmlns:p14="http://schemas.microsoft.com/office/powerpoint/2010/main" val="21716289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 y="-52251"/>
            <a:ext cx="8543418" cy="567298"/>
          </a:xfrm>
        </p:spPr>
        <p:txBody>
          <a:bodyPr/>
          <a:lstStyle/>
          <a:p>
            <a:r>
              <a:rPr lang="en-US" dirty="0"/>
              <a:t>Quality Serum Specimen is Essential </a:t>
            </a:r>
          </a:p>
        </p:txBody>
      </p:sp>
      <p:pic>
        <p:nvPicPr>
          <p:cNvPr id="5" name="Picture 4"/>
          <p:cNvPicPr>
            <a:picLocks noChangeAspect="1"/>
          </p:cNvPicPr>
          <p:nvPr/>
        </p:nvPicPr>
        <p:blipFill>
          <a:blip r:embed="rId3"/>
          <a:stretch>
            <a:fillRect/>
          </a:stretch>
        </p:blipFill>
        <p:spPr>
          <a:xfrm>
            <a:off x="395287" y="1028700"/>
            <a:ext cx="8353425" cy="4800600"/>
          </a:xfrm>
          <a:prstGeom prst="rect">
            <a:avLst/>
          </a:prstGeom>
        </p:spPr>
      </p:pic>
    </p:spTree>
    <p:extLst>
      <p:ext uri="{BB962C8B-B14F-4D97-AF65-F5344CB8AC3E}">
        <p14:creationId xmlns:p14="http://schemas.microsoft.com/office/powerpoint/2010/main" val="4453498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43418" cy="567298"/>
          </a:xfrm>
        </p:spPr>
        <p:txBody>
          <a:bodyPr/>
          <a:lstStyle/>
          <a:p>
            <a:r>
              <a:rPr lang="en-US" dirty="0"/>
              <a:t>Sera Collection Guidelines for Influenza Serology</a:t>
            </a:r>
          </a:p>
        </p:txBody>
      </p:sp>
      <p:sp>
        <p:nvSpPr>
          <p:cNvPr id="3" name="Content Placeholder 2"/>
          <p:cNvSpPr>
            <a:spLocks noGrp="1"/>
          </p:cNvSpPr>
          <p:nvPr>
            <p:ph idx="1"/>
          </p:nvPr>
        </p:nvSpPr>
        <p:spPr>
          <a:xfrm>
            <a:off x="304800" y="914400"/>
            <a:ext cx="8534400" cy="5466828"/>
          </a:xfrm>
        </p:spPr>
        <p:txBody>
          <a:bodyPr>
            <a:normAutofit/>
          </a:bodyPr>
          <a:lstStyle/>
          <a:p>
            <a:r>
              <a:rPr lang="en-US" sz="2400" dirty="0"/>
              <a:t>Follow CDC sera collection guideline / SOP</a:t>
            </a:r>
          </a:p>
          <a:p>
            <a:pPr lvl="1"/>
            <a:r>
              <a:rPr lang="en-US" sz="2000" dirty="0"/>
              <a:t>Contact Min Levine (</a:t>
            </a:r>
            <a:r>
              <a:rPr lang="en-US" sz="2000" dirty="0">
                <a:hlinkClick r:id="rId2"/>
              </a:rPr>
              <a:t>mwl2@cdc.gov</a:t>
            </a:r>
            <a:r>
              <a:rPr lang="en-US" sz="2000" dirty="0"/>
              <a:t>) for questions</a:t>
            </a:r>
          </a:p>
          <a:p>
            <a:endParaRPr lang="en-US" dirty="0"/>
          </a:p>
          <a:p>
            <a:endParaRPr lang="en-US" dirty="0"/>
          </a:p>
          <a:p>
            <a:endParaRPr lang="en-US" dirty="0"/>
          </a:p>
          <a:p>
            <a:endParaRPr lang="en-US" sz="2400" dirty="0"/>
          </a:p>
          <a:p>
            <a:r>
              <a:rPr lang="en-US" sz="2400" dirty="0"/>
              <a:t>Collect sera, not plasma</a:t>
            </a:r>
          </a:p>
          <a:p>
            <a:endParaRPr lang="en-US" sz="1800" dirty="0"/>
          </a:p>
          <a:p>
            <a:r>
              <a:rPr lang="en-US" sz="2400" dirty="0"/>
              <a:t>Suggested vacutainer tubes</a:t>
            </a:r>
          </a:p>
          <a:p>
            <a:pPr marL="914400" lvl="1" indent="-514350">
              <a:buClrTx/>
            </a:pPr>
            <a:r>
              <a:rPr lang="en-US" sz="2000" dirty="0"/>
              <a:t>Glass red top vacutainer tubes </a:t>
            </a:r>
          </a:p>
          <a:p>
            <a:pPr marL="914400" lvl="1" indent="-514350">
              <a:buClrTx/>
            </a:pPr>
            <a:r>
              <a:rPr lang="en-US" sz="2000" dirty="0"/>
              <a:t>Plastic red top vacutainer tubes with clot activator </a:t>
            </a:r>
          </a:p>
          <a:p>
            <a:pPr marL="914400" lvl="1" indent="-514350">
              <a:buClrTx/>
            </a:pPr>
            <a:r>
              <a:rPr lang="en-US" sz="2000" dirty="0"/>
              <a:t>Plastic gold top serum separator tubes (SST) with clot activator and gel</a:t>
            </a:r>
          </a:p>
          <a:p>
            <a:pPr marL="285750" indent="-285750">
              <a:buFont typeface="Wingdings" panose="05000000000000000000" pitchFamily="2" charset="2"/>
              <a:buChar char="Ø"/>
            </a:pPr>
            <a:endParaRPr lang="en-US" dirty="0"/>
          </a:p>
          <a:p>
            <a:endParaRPr lang="en-US" dirty="0"/>
          </a:p>
        </p:txBody>
      </p:sp>
      <p:pic>
        <p:nvPicPr>
          <p:cNvPr id="5" name="Picture 4"/>
          <p:cNvPicPr>
            <a:picLocks noChangeAspect="1"/>
          </p:cNvPicPr>
          <p:nvPr/>
        </p:nvPicPr>
        <p:blipFill>
          <a:blip r:embed="rId3"/>
          <a:stretch>
            <a:fillRect/>
          </a:stretch>
        </p:blipFill>
        <p:spPr>
          <a:xfrm>
            <a:off x="990600" y="1981200"/>
            <a:ext cx="6920187" cy="1563123"/>
          </a:xfrm>
          <a:prstGeom prst="rect">
            <a:avLst/>
          </a:prstGeom>
        </p:spPr>
      </p:pic>
    </p:spTree>
    <p:extLst>
      <p:ext uri="{BB962C8B-B14F-4D97-AF65-F5344CB8AC3E}">
        <p14:creationId xmlns:p14="http://schemas.microsoft.com/office/powerpoint/2010/main" val="25317169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543418" cy="567298"/>
          </a:xfrm>
        </p:spPr>
        <p:txBody>
          <a:bodyPr>
            <a:normAutofit/>
          </a:bodyPr>
          <a:lstStyle/>
          <a:p>
            <a:r>
              <a:rPr lang="en-US" dirty="0"/>
              <a:t>Paired Sera Collection</a:t>
            </a:r>
          </a:p>
        </p:txBody>
      </p:sp>
      <p:sp>
        <p:nvSpPr>
          <p:cNvPr id="3" name="Content Placeholder 2"/>
          <p:cNvSpPr>
            <a:spLocks noGrp="1"/>
          </p:cNvSpPr>
          <p:nvPr>
            <p:ph idx="1"/>
          </p:nvPr>
        </p:nvSpPr>
        <p:spPr>
          <a:xfrm>
            <a:off x="310896" y="914400"/>
            <a:ext cx="8528303" cy="4525963"/>
          </a:xfrm>
        </p:spPr>
        <p:txBody>
          <a:bodyPr/>
          <a:lstStyle/>
          <a:p>
            <a:pPr marL="0" indent="0">
              <a:buNone/>
            </a:pPr>
            <a:r>
              <a:rPr lang="en-US" sz="2800" dirty="0"/>
              <a:t>Paired sera collection is always recommended when possible</a:t>
            </a:r>
          </a:p>
          <a:p>
            <a:pPr lvl="5"/>
            <a:endParaRPr lang="en-US" sz="1800" dirty="0"/>
          </a:p>
          <a:p>
            <a:pPr marL="914400" lvl="1" indent="-514350">
              <a:buClrTx/>
              <a:buFont typeface="+mj-lt"/>
              <a:buAutoNum type="arabicParenR"/>
            </a:pPr>
            <a:r>
              <a:rPr lang="en-US" sz="2400" dirty="0"/>
              <a:t>S1/Acute (within 7 days from symptom onset) </a:t>
            </a:r>
          </a:p>
          <a:p>
            <a:pPr marL="857250" lvl="1" indent="57150">
              <a:buNone/>
            </a:pPr>
            <a:r>
              <a:rPr lang="en-US" sz="2400" i="1" u="sng" dirty="0"/>
              <a:t>The timing of the acute serum collection is important</a:t>
            </a:r>
          </a:p>
          <a:p>
            <a:pPr marL="857250" lvl="1" indent="57150">
              <a:buNone/>
            </a:pPr>
            <a:endParaRPr lang="en-US" sz="2400" i="1" u="sng" dirty="0"/>
          </a:p>
          <a:p>
            <a:pPr marL="914400" lvl="1" indent="-514350">
              <a:buClrTx/>
              <a:buFont typeface="+mj-lt"/>
              <a:buAutoNum type="arabicParenR" startAt="2"/>
            </a:pPr>
            <a:r>
              <a:rPr lang="en-US" sz="2400" dirty="0"/>
              <a:t>S2/Convalescent (2-3 weeks later)</a:t>
            </a:r>
            <a:endParaRPr lang="en-US" sz="2400" i="1" u="sng" dirty="0"/>
          </a:p>
          <a:p>
            <a:endParaRPr lang="en-US" dirty="0"/>
          </a:p>
        </p:txBody>
      </p:sp>
    </p:spTree>
    <p:extLst>
      <p:ext uri="{BB962C8B-B14F-4D97-AF65-F5344CB8AC3E}">
        <p14:creationId xmlns:p14="http://schemas.microsoft.com/office/powerpoint/2010/main" val="8753379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 y="0"/>
            <a:ext cx="8543418" cy="567298"/>
          </a:xfrm>
        </p:spPr>
        <p:txBody>
          <a:bodyPr>
            <a:normAutofit/>
          </a:bodyPr>
          <a:lstStyle/>
          <a:p>
            <a:r>
              <a:rPr lang="en-US" dirty="0" err="1"/>
              <a:t>Hemagglutination</a:t>
            </a:r>
            <a:r>
              <a:rPr lang="en-US" dirty="0"/>
              <a:t>-Inhibition (HI) Assay</a:t>
            </a:r>
          </a:p>
        </p:txBody>
      </p:sp>
      <p:sp>
        <p:nvSpPr>
          <p:cNvPr id="6" name="Content Placeholder 5"/>
          <p:cNvSpPr>
            <a:spLocks noGrp="1"/>
          </p:cNvSpPr>
          <p:nvPr>
            <p:ph idx="1"/>
          </p:nvPr>
        </p:nvSpPr>
        <p:spPr>
          <a:xfrm>
            <a:off x="228600" y="990600"/>
            <a:ext cx="8610600" cy="3718380"/>
          </a:xfrm>
        </p:spPr>
        <p:txBody>
          <a:bodyPr>
            <a:normAutofit fontScale="92500" lnSpcReduction="20000"/>
          </a:bodyPr>
          <a:lstStyle/>
          <a:p>
            <a:pPr>
              <a:lnSpc>
                <a:spcPct val="150000"/>
              </a:lnSpc>
              <a:spcAft>
                <a:spcPts val="1200"/>
              </a:spcAft>
            </a:pPr>
            <a:r>
              <a:rPr lang="en-US" sz="2400" b="1" dirty="0"/>
              <a:t>Most commonly used</a:t>
            </a:r>
          </a:p>
          <a:p>
            <a:pPr>
              <a:lnSpc>
                <a:spcPct val="150000"/>
              </a:lnSpc>
              <a:spcAft>
                <a:spcPts val="1200"/>
              </a:spcAft>
            </a:pPr>
            <a:r>
              <a:rPr lang="en-US" sz="2400" b="1" dirty="0"/>
              <a:t>A surrogate assay, simpler to perform than neutralization assays</a:t>
            </a:r>
          </a:p>
          <a:p>
            <a:pPr>
              <a:lnSpc>
                <a:spcPct val="150000"/>
              </a:lnSpc>
              <a:spcAft>
                <a:spcPts val="1200"/>
              </a:spcAft>
            </a:pPr>
            <a:r>
              <a:rPr lang="en-US" sz="2400" b="1" dirty="0"/>
              <a:t>Detects Ab that bind around receptor-binding site in globular head of hemagglutinin and block agglutination </a:t>
            </a:r>
          </a:p>
          <a:p>
            <a:pPr>
              <a:lnSpc>
                <a:spcPct val="150000"/>
              </a:lnSpc>
              <a:spcAft>
                <a:spcPts val="1200"/>
              </a:spcAft>
            </a:pPr>
            <a:r>
              <a:rPr lang="en-US" sz="2400" b="1" dirty="0"/>
              <a:t>Choice of RBC depends on the types of viruses, receptor binding specificity: human SA (2-6) Gal, avian SA(2,3) Gal</a:t>
            </a:r>
          </a:p>
          <a:p>
            <a:endParaRPr lang="en-US" dirty="0"/>
          </a:p>
        </p:txBody>
      </p:sp>
    </p:spTree>
    <p:extLst>
      <p:ext uri="{BB962C8B-B14F-4D97-AF65-F5344CB8AC3E}">
        <p14:creationId xmlns:p14="http://schemas.microsoft.com/office/powerpoint/2010/main" val="24582419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p:cNvSpPr txBox="1">
            <a:spLocks noGrp="1"/>
          </p:cNvSpPr>
          <p:nvPr>
            <p:ph type="title"/>
          </p:nvPr>
        </p:nvSpPr>
        <p:spPr>
          <a:xfrm>
            <a:off x="153988" y="0"/>
            <a:ext cx="8543418" cy="567298"/>
          </a:xfrm>
          <a:prstGeom prst="rect">
            <a:avLst/>
          </a:prstGeom>
        </p:spPr>
        <p:txBody>
          <a:bodyPr>
            <a:normAutofit/>
          </a:bodyPr>
          <a:lstStyle>
            <a:lvl1pPr marL="342900" indent="-342900" algn="ctr" defTabSz="914400" rtl="0" eaLnBrk="1" latinLnBrk="0" hangingPunct="1">
              <a:spcBef>
                <a:spcPct val="20000"/>
              </a:spcBef>
              <a:buFont typeface="Arial" pitchFamily="34" charset="0"/>
              <a:buNone/>
              <a:defRPr sz="1800" b="1" kern="1200">
                <a:solidFill>
                  <a:schemeClr val="tx1"/>
                </a:solidFill>
                <a:effectLst/>
                <a:latin typeface="+mn-lt"/>
                <a:ea typeface="+mn-ea"/>
                <a:cs typeface="+mn-cs"/>
              </a:defRPr>
            </a:lvl1pPr>
            <a:lvl2pPr marL="742950" indent="-285750" algn="l" defTabSz="914400" rtl="0" eaLnBrk="1" latinLnBrk="0" hangingPunct="1">
              <a:spcBef>
                <a:spcPct val="20000"/>
              </a:spcBef>
              <a:buFont typeface="Arial" pitchFamily="34" charset="0"/>
              <a:buNone/>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None/>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None/>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r>
              <a:rPr lang="en-US" sz="2400" dirty="0">
                <a:solidFill>
                  <a:schemeClr val="bg2"/>
                </a:solidFill>
              </a:rPr>
              <a:t>Serological Diagnosis of influenza A(H7N9)</a:t>
            </a:r>
          </a:p>
        </p:txBody>
      </p:sp>
      <p:sp>
        <p:nvSpPr>
          <p:cNvPr id="2" name="Content Placeholder 1"/>
          <p:cNvSpPr>
            <a:spLocks noGrp="1"/>
          </p:cNvSpPr>
          <p:nvPr>
            <p:ph idx="1"/>
          </p:nvPr>
        </p:nvSpPr>
        <p:spPr>
          <a:xfrm>
            <a:off x="310897" y="1474566"/>
            <a:ext cx="8229600" cy="5154834"/>
          </a:xfrm>
        </p:spPr>
        <p:txBody>
          <a:bodyPr>
            <a:normAutofit/>
          </a:bodyPr>
          <a:lstStyle/>
          <a:p>
            <a:r>
              <a:rPr lang="en-US" sz="2400" dirty="0"/>
              <a:t>The receptor specificity of influenza virus HA correlates with their ability to agglutinate RBCs from different animal species:</a:t>
            </a:r>
          </a:p>
          <a:p>
            <a:pPr marL="2114550" indent="0">
              <a:buNone/>
            </a:pPr>
            <a:r>
              <a:rPr lang="en-US" sz="2400" dirty="0"/>
              <a:t>Avian viruses: SA α-2, 3</a:t>
            </a:r>
          </a:p>
          <a:p>
            <a:pPr marL="2114550" indent="0">
              <a:buNone/>
            </a:pPr>
            <a:r>
              <a:rPr lang="en-US" sz="2400" dirty="0"/>
              <a:t>Human viruses:  SA α-2, 6</a:t>
            </a:r>
          </a:p>
          <a:p>
            <a:pPr marL="2114550" indent="0">
              <a:buNone/>
            </a:pPr>
            <a:endParaRPr lang="en-US" sz="2400" dirty="0"/>
          </a:p>
          <a:p>
            <a:r>
              <a:rPr lang="en-US" sz="2400" dirty="0"/>
              <a:t>Horse RBCs express a high proportion of SA α-2, 3 -gal linkages compared with turkey RBCs</a:t>
            </a:r>
          </a:p>
          <a:p>
            <a:endParaRPr lang="en-US" sz="2400" dirty="0"/>
          </a:p>
          <a:p>
            <a:r>
              <a:rPr lang="en-US" sz="2400" dirty="0"/>
              <a:t>With H7 influenza subtype viruses, improved sensitivity using horse RBCs for detecting HI antibodies in human sera than using turkey RBCs</a:t>
            </a:r>
          </a:p>
          <a:p>
            <a:endParaRPr lang="en-US" dirty="0"/>
          </a:p>
        </p:txBody>
      </p:sp>
      <p:sp>
        <p:nvSpPr>
          <p:cNvPr id="5" name="TextBox 4"/>
          <p:cNvSpPr txBox="1"/>
          <p:nvPr/>
        </p:nvSpPr>
        <p:spPr>
          <a:xfrm>
            <a:off x="329213" y="649069"/>
            <a:ext cx="8458200" cy="707886"/>
          </a:xfrm>
          <a:prstGeom prst="rect">
            <a:avLst/>
          </a:prstGeom>
          <a:noFill/>
        </p:spPr>
        <p:txBody>
          <a:bodyPr wrap="square" rtlCol="0">
            <a:spAutoFit/>
          </a:bodyPr>
          <a:lstStyle/>
          <a:p>
            <a:r>
              <a:rPr lang="en-US" sz="2000" dirty="0">
                <a:solidFill>
                  <a:srgbClr val="FF0000"/>
                </a:solidFill>
                <a:latin typeface="Calibri"/>
              </a:rPr>
              <a:t>The CDC recommends using CDC modified horse RBC HI assay for detection of A(H7N9) Antibodies in human sera.</a:t>
            </a:r>
            <a:endParaRPr lang="en-US" sz="2000" b="1" dirty="0">
              <a:solidFill>
                <a:schemeClr val="bg1"/>
              </a:solidFill>
              <a:latin typeface="Calibri"/>
            </a:endParaRPr>
          </a:p>
        </p:txBody>
      </p:sp>
    </p:spTree>
    <p:extLst>
      <p:ext uri="{BB962C8B-B14F-4D97-AF65-F5344CB8AC3E}">
        <p14:creationId xmlns:p14="http://schemas.microsoft.com/office/powerpoint/2010/main" val="11487408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11" y="-38252"/>
            <a:ext cx="8543418" cy="567298"/>
          </a:xfrm>
        </p:spPr>
        <p:txBody>
          <a:bodyPr/>
          <a:lstStyle/>
          <a:p>
            <a:r>
              <a:rPr lang="en-US" dirty="0" err="1"/>
              <a:t>Microneutralization</a:t>
            </a:r>
            <a:r>
              <a:rPr lang="en-US" dirty="0"/>
              <a:t> Assays</a:t>
            </a:r>
          </a:p>
        </p:txBody>
      </p:sp>
      <p:sp>
        <p:nvSpPr>
          <p:cNvPr id="8" name="TextBox 7"/>
          <p:cNvSpPr txBox="1"/>
          <p:nvPr/>
        </p:nvSpPr>
        <p:spPr>
          <a:xfrm>
            <a:off x="533400" y="533400"/>
            <a:ext cx="8229601" cy="707886"/>
          </a:xfrm>
          <a:prstGeom prst="rect">
            <a:avLst/>
          </a:prstGeom>
          <a:noFill/>
        </p:spPr>
        <p:txBody>
          <a:bodyPr wrap="square" rtlCol="0">
            <a:spAutoFit/>
          </a:bodyPr>
          <a:lstStyle/>
          <a:p>
            <a:pPr algn="ctr"/>
            <a:r>
              <a:rPr lang="en-US" sz="2000" b="1" dirty="0">
                <a:latin typeface="Calibri"/>
              </a:rPr>
              <a:t>Neutralization assays detect antibodies that can block influenza virus replication cycle</a:t>
            </a:r>
          </a:p>
        </p:txBody>
      </p:sp>
      <p:pic>
        <p:nvPicPr>
          <p:cNvPr id="3" name="Picture 2"/>
          <p:cNvPicPr>
            <a:picLocks noChangeAspect="1"/>
          </p:cNvPicPr>
          <p:nvPr/>
        </p:nvPicPr>
        <p:blipFill>
          <a:blip r:embed="rId3"/>
          <a:stretch>
            <a:fillRect/>
          </a:stretch>
        </p:blipFill>
        <p:spPr>
          <a:xfrm>
            <a:off x="1485900" y="1447800"/>
            <a:ext cx="6172200" cy="4991100"/>
          </a:xfrm>
          <a:prstGeom prst="rect">
            <a:avLst/>
          </a:prstGeom>
        </p:spPr>
      </p:pic>
    </p:spTree>
    <p:extLst>
      <p:ext uri="{BB962C8B-B14F-4D97-AF65-F5344CB8AC3E}">
        <p14:creationId xmlns:p14="http://schemas.microsoft.com/office/powerpoint/2010/main" val="17217107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994" y="8709"/>
            <a:ext cx="8697406" cy="457200"/>
          </a:xfrm>
        </p:spPr>
        <p:txBody>
          <a:bodyPr>
            <a:noAutofit/>
            <a:scene3d>
              <a:camera prst="orthographicFront">
                <a:rot lat="0" lon="0" rev="0"/>
              </a:camera>
              <a:lightRig rig="contrasting" dir="t">
                <a:rot lat="0" lon="0" rev="4500000"/>
              </a:lightRig>
            </a:scene3d>
            <a:sp3d contourW="6350" prstMaterial="metal">
              <a:contourClr>
                <a:schemeClr val="accent1">
                  <a:shade val="75000"/>
                </a:schemeClr>
              </a:contourClr>
            </a:sp3d>
          </a:bodyPr>
          <a:lstStyle/>
          <a:p>
            <a:r>
              <a:rPr lang="en-US" sz="2100" dirty="0"/>
              <a:t>Strategies for Detection and Characterization of Influenza Virus</a:t>
            </a:r>
            <a:br>
              <a:rPr lang="en-US" sz="2100" dirty="0"/>
            </a:br>
            <a:endParaRPr lang="en-US" sz="2100" dirty="0"/>
          </a:p>
        </p:txBody>
      </p:sp>
      <p:sp>
        <p:nvSpPr>
          <p:cNvPr id="3" name="Content Placeholder 2"/>
          <p:cNvSpPr>
            <a:spLocks noGrp="1"/>
          </p:cNvSpPr>
          <p:nvPr>
            <p:ph idx="1"/>
          </p:nvPr>
        </p:nvSpPr>
        <p:spPr>
          <a:xfrm>
            <a:off x="310897" y="838200"/>
            <a:ext cx="8229600" cy="5486400"/>
          </a:xfrm>
        </p:spPr>
        <p:txBody>
          <a:bodyPr>
            <a:noAutofit/>
          </a:bodyPr>
          <a:lstStyle/>
          <a:p>
            <a:pPr marL="0" indent="0">
              <a:spcBef>
                <a:spcPts val="0"/>
              </a:spcBef>
              <a:spcAft>
                <a:spcPts val="1200"/>
              </a:spcAft>
              <a:buNone/>
            </a:pPr>
            <a:r>
              <a:rPr lang="en-US" sz="2800" dirty="0"/>
              <a:t>Detection</a:t>
            </a:r>
          </a:p>
          <a:p>
            <a:pPr marL="914400" lvl="1" indent="-457200">
              <a:spcBef>
                <a:spcPts val="0"/>
              </a:spcBef>
              <a:spcAft>
                <a:spcPts val="1200"/>
              </a:spcAft>
            </a:pPr>
            <a:r>
              <a:rPr lang="en-US" sz="2400" dirty="0"/>
              <a:t>Viral antigen – inactivated or live virus</a:t>
            </a:r>
            <a:r>
              <a:rPr lang="en-US" sz="1800" dirty="0"/>
              <a:t>		</a:t>
            </a:r>
          </a:p>
          <a:p>
            <a:pPr marL="914400" lvl="1" indent="-457200">
              <a:spcBef>
                <a:spcPts val="0"/>
              </a:spcBef>
              <a:spcAft>
                <a:spcPts val="1200"/>
              </a:spcAft>
              <a:buSzPct val="80000"/>
            </a:pPr>
            <a:r>
              <a:rPr lang="en-US" sz="2400" dirty="0"/>
              <a:t>Viral nucleic acid – inactivated or live virus	</a:t>
            </a:r>
          </a:p>
          <a:p>
            <a:pPr marL="914400" lvl="1" indent="-457200">
              <a:spcBef>
                <a:spcPts val="0"/>
              </a:spcBef>
              <a:spcAft>
                <a:spcPts val="1200"/>
              </a:spcAft>
              <a:buSzPct val="80000"/>
            </a:pPr>
            <a:r>
              <a:rPr lang="en-US" sz="2400" dirty="0"/>
              <a:t>Immune response to the virus – antibodies (from host)</a:t>
            </a:r>
          </a:p>
          <a:p>
            <a:pPr>
              <a:spcBef>
                <a:spcPts val="0"/>
              </a:spcBef>
              <a:spcAft>
                <a:spcPts val="1200"/>
              </a:spcAft>
            </a:pPr>
            <a:endParaRPr lang="en-US" sz="2000" dirty="0"/>
          </a:p>
          <a:p>
            <a:pPr marL="0" indent="0">
              <a:spcBef>
                <a:spcPts val="0"/>
              </a:spcBef>
              <a:spcAft>
                <a:spcPts val="1200"/>
              </a:spcAft>
              <a:buNone/>
            </a:pPr>
            <a:r>
              <a:rPr lang="en-US" sz="2800" dirty="0"/>
              <a:t>Characterization</a:t>
            </a:r>
          </a:p>
          <a:p>
            <a:pPr marL="914400" lvl="1" indent="-457200">
              <a:spcBef>
                <a:spcPts val="0"/>
              </a:spcBef>
              <a:spcAft>
                <a:spcPts val="1200"/>
              </a:spcAft>
              <a:buSzPct val="80000"/>
            </a:pPr>
            <a:r>
              <a:rPr lang="en-US" sz="2400" dirty="0"/>
              <a:t>Virus isolation – need specimen with live virus	</a:t>
            </a:r>
          </a:p>
          <a:p>
            <a:pPr marL="914400" lvl="1" indent="-457200">
              <a:spcBef>
                <a:spcPts val="0"/>
              </a:spcBef>
              <a:spcAft>
                <a:spcPts val="1200"/>
              </a:spcAft>
              <a:buSzPct val="80000"/>
            </a:pPr>
            <a:r>
              <a:rPr lang="en-US" sz="2400" dirty="0"/>
              <a:t>Typing and subtyping – inactivated or live virus</a:t>
            </a:r>
          </a:p>
          <a:p>
            <a:pPr marL="914400" lvl="1" indent="-457200">
              <a:spcBef>
                <a:spcPts val="0"/>
              </a:spcBef>
              <a:spcAft>
                <a:spcPts val="1200"/>
              </a:spcAft>
              <a:buSzPct val="80000"/>
            </a:pPr>
            <a:r>
              <a:rPr lang="en-US" sz="2400" dirty="0"/>
              <a:t>Antiviral sensitivity – live virus</a:t>
            </a:r>
          </a:p>
        </p:txBody>
      </p:sp>
    </p:spTree>
    <p:extLst>
      <p:ext uri="{BB962C8B-B14F-4D97-AF65-F5344CB8AC3E}">
        <p14:creationId xmlns:p14="http://schemas.microsoft.com/office/powerpoint/2010/main" val="25536016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988" y="0"/>
            <a:ext cx="8543418" cy="567298"/>
          </a:xfrm>
        </p:spPr>
        <p:txBody>
          <a:bodyPr/>
          <a:lstStyle/>
          <a:p>
            <a:r>
              <a:rPr lang="en-US" dirty="0" err="1"/>
              <a:t>Microneutralization</a:t>
            </a:r>
            <a:r>
              <a:rPr lang="en-US" dirty="0"/>
              <a:t> Assays</a:t>
            </a:r>
          </a:p>
        </p:txBody>
      </p:sp>
      <p:sp>
        <p:nvSpPr>
          <p:cNvPr id="3" name="Content Placeholder 2"/>
          <p:cNvSpPr>
            <a:spLocks noGrp="1"/>
          </p:cNvSpPr>
          <p:nvPr>
            <p:ph idx="1"/>
          </p:nvPr>
        </p:nvSpPr>
        <p:spPr>
          <a:xfrm>
            <a:off x="310897" y="914400"/>
            <a:ext cx="8229600" cy="5486400"/>
          </a:xfrm>
        </p:spPr>
        <p:txBody>
          <a:bodyPr>
            <a:noAutofit/>
          </a:bodyPr>
          <a:lstStyle/>
          <a:p>
            <a:pPr marL="0" indent="0">
              <a:buNone/>
            </a:pPr>
            <a:r>
              <a:rPr lang="en-US" sz="2400" b="1" dirty="0">
                <a:latin typeface="Calibri" panose="020F0502020204030204" pitchFamily="34" charset="0"/>
              </a:rPr>
              <a:t>CDC / WHO </a:t>
            </a:r>
            <a:r>
              <a:rPr lang="en-US" sz="2400" b="1" dirty="0" err="1">
                <a:latin typeface="Calibri" panose="020F0502020204030204" pitchFamily="34" charset="0"/>
              </a:rPr>
              <a:t>Microneutralization</a:t>
            </a:r>
            <a:r>
              <a:rPr lang="en-US" sz="2400" b="1" dirty="0">
                <a:latin typeface="Calibri" panose="020F0502020204030204" pitchFamily="34" charset="0"/>
              </a:rPr>
              <a:t> (MN) Assay</a:t>
            </a:r>
          </a:p>
          <a:p>
            <a:pPr marL="0" indent="0">
              <a:buNone/>
            </a:pPr>
            <a:endParaRPr lang="en-US" sz="2400" b="1" dirty="0">
              <a:latin typeface="Calibri" panose="020F0502020204030204" pitchFamily="34" charset="0"/>
            </a:endParaRPr>
          </a:p>
          <a:p>
            <a:r>
              <a:rPr lang="en-US" sz="2400" dirty="0"/>
              <a:t>Widely used for influenza human serology</a:t>
            </a:r>
          </a:p>
          <a:p>
            <a:endParaRPr lang="en-US" sz="1800" dirty="0"/>
          </a:p>
          <a:p>
            <a:r>
              <a:rPr lang="en-US" sz="2400" dirty="0"/>
              <a:t>Utilize MDCK cell line or derivatives, readout of virus replication by NP ELISA, 2 day assay</a:t>
            </a:r>
          </a:p>
          <a:p>
            <a:endParaRPr lang="en-US" sz="1800" dirty="0"/>
          </a:p>
          <a:p>
            <a:r>
              <a:rPr lang="en-US" sz="2400" dirty="0"/>
              <a:t>Directly measure antibodies that neutralizes influenza virus, but more difficult to perform than HI</a:t>
            </a:r>
          </a:p>
          <a:p>
            <a:endParaRPr lang="en-US" sz="1800" dirty="0"/>
          </a:p>
          <a:p>
            <a:r>
              <a:rPr lang="en-US" sz="2400" dirty="0"/>
              <a:t>Primarily detects Ab that bind around globular head and block virus attachment / entry into cell; may also detect broader range of antibodies that bind elsewhere on HA</a:t>
            </a:r>
          </a:p>
          <a:p>
            <a:endParaRPr lang="en-US" sz="2400" dirty="0"/>
          </a:p>
        </p:txBody>
      </p:sp>
    </p:spTree>
    <p:extLst>
      <p:ext uri="{BB962C8B-B14F-4D97-AF65-F5344CB8AC3E}">
        <p14:creationId xmlns:p14="http://schemas.microsoft.com/office/powerpoint/2010/main" val="21921242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8543418" cy="567298"/>
          </a:xfrm>
        </p:spPr>
        <p:txBody>
          <a:bodyPr/>
          <a:lstStyle/>
          <a:p>
            <a:r>
              <a:rPr lang="en-US" dirty="0"/>
              <a:t>Considerations for Influenza Serology </a:t>
            </a:r>
          </a:p>
        </p:txBody>
      </p:sp>
      <p:sp>
        <p:nvSpPr>
          <p:cNvPr id="2" name="Content Placeholder 1"/>
          <p:cNvSpPr>
            <a:spLocks noGrp="1"/>
          </p:cNvSpPr>
          <p:nvPr>
            <p:ph idx="1"/>
          </p:nvPr>
        </p:nvSpPr>
        <p:spPr>
          <a:xfrm>
            <a:off x="310896" y="1066800"/>
            <a:ext cx="8528303" cy="5181600"/>
          </a:xfrm>
        </p:spPr>
        <p:txBody>
          <a:bodyPr>
            <a:noAutofit/>
          </a:bodyPr>
          <a:lstStyle/>
          <a:p>
            <a:r>
              <a:rPr lang="en-US" sz="2400" dirty="0"/>
              <a:t>For </a:t>
            </a:r>
            <a:r>
              <a:rPr lang="en-US" sz="2400" dirty="0" err="1"/>
              <a:t>sero</a:t>
            </a:r>
            <a:r>
              <a:rPr lang="en-US" sz="2400" dirty="0"/>
              <a:t>-diagnosis, viruses that antigenically match the local circulating viruses where the sera were collected should be used</a:t>
            </a:r>
          </a:p>
          <a:p>
            <a:endParaRPr lang="en-US" sz="1800" dirty="0"/>
          </a:p>
          <a:p>
            <a:r>
              <a:rPr lang="en-US" sz="2400" dirty="0"/>
              <a:t>Reference regional influenza surveillance data to determine the appropriate viruses to use for serology</a:t>
            </a:r>
          </a:p>
          <a:p>
            <a:endParaRPr lang="en-US" sz="1800" dirty="0"/>
          </a:p>
          <a:p>
            <a:r>
              <a:rPr lang="en-US" sz="2400" dirty="0"/>
              <a:t>Timing of paired sera collection</a:t>
            </a:r>
          </a:p>
          <a:p>
            <a:endParaRPr lang="en-US" sz="1800" dirty="0"/>
          </a:p>
          <a:p>
            <a:r>
              <a:rPr lang="en-US" sz="2400" dirty="0"/>
              <a:t>Prior exposure / vaccination history</a:t>
            </a:r>
          </a:p>
          <a:p>
            <a:endParaRPr lang="en-US" sz="1800" dirty="0"/>
          </a:p>
          <a:p>
            <a:r>
              <a:rPr lang="en-US" sz="2400" dirty="0"/>
              <a:t>Understand consistent / discordant results between serology versus PCR</a:t>
            </a:r>
          </a:p>
          <a:p>
            <a:endParaRPr lang="en-US" sz="2400" dirty="0"/>
          </a:p>
        </p:txBody>
      </p:sp>
    </p:spTree>
    <p:extLst>
      <p:ext uri="{BB962C8B-B14F-4D97-AF65-F5344CB8AC3E}">
        <p14:creationId xmlns:p14="http://schemas.microsoft.com/office/powerpoint/2010/main" val="5764587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988" y="0"/>
            <a:ext cx="8543418" cy="567298"/>
          </a:xfrm>
        </p:spPr>
        <p:txBody>
          <a:bodyPr/>
          <a:lstStyle/>
          <a:p>
            <a:r>
              <a:rPr lang="en-US" dirty="0"/>
              <a:t>Influenza Serology for Influenza A(H7N9)</a:t>
            </a:r>
          </a:p>
        </p:txBody>
      </p:sp>
      <p:sp>
        <p:nvSpPr>
          <p:cNvPr id="3" name="Text Placeholder 2"/>
          <p:cNvSpPr>
            <a:spLocks noGrp="1"/>
          </p:cNvSpPr>
          <p:nvPr>
            <p:ph idx="1"/>
          </p:nvPr>
        </p:nvSpPr>
        <p:spPr/>
        <p:txBody>
          <a:bodyPr>
            <a:noAutofit/>
          </a:bodyPr>
          <a:lstStyle/>
          <a:p>
            <a:r>
              <a:rPr lang="en-US" sz="2400" dirty="0">
                <a:solidFill>
                  <a:schemeClr val="tx1"/>
                </a:solidFill>
              </a:rPr>
              <a:t>When handling A(H7N9) viruses or antigens for serology, always follow appropriate biological safety regulations</a:t>
            </a:r>
          </a:p>
          <a:p>
            <a:endParaRPr lang="en-US" sz="2400" dirty="0">
              <a:solidFill>
                <a:srgbClr val="FF0000"/>
              </a:solidFill>
            </a:endParaRPr>
          </a:p>
          <a:p>
            <a:r>
              <a:rPr lang="en-US" sz="2400" dirty="0">
                <a:solidFill>
                  <a:schemeClr val="tx1"/>
                </a:solidFill>
              </a:rPr>
              <a:t>Interpret serological results in the context of clinical and epidemiology background</a:t>
            </a:r>
          </a:p>
          <a:p>
            <a:endParaRPr lang="en-US" sz="2400" dirty="0">
              <a:solidFill>
                <a:schemeClr val="tx1"/>
              </a:solidFill>
            </a:endParaRPr>
          </a:p>
          <a:p>
            <a:r>
              <a:rPr lang="en-US" sz="2400" dirty="0">
                <a:solidFill>
                  <a:schemeClr val="tx1"/>
                </a:solidFill>
              </a:rPr>
              <a:t>Questions? Contact influenza division, CDC: Dr Min Levine mwl2@cdc.gov </a:t>
            </a:r>
          </a:p>
        </p:txBody>
      </p:sp>
    </p:spTree>
    <p:extLst>
      <p:ext uri="{BB962C8B-B14F-4D97-AF65-F5344CB8AC3E}">
        <p14:creationId xmlns:p14="http://schemas.microsoft.com/office/powerpoint/2010/main" val="18361250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 Questions</a:t>
            </a:r>
          </a:p>
        </p:txBody>
      </p:sp>
      <p:sp>
        <p:nvSpPr>
          <p:cNvPr id="3" name="Content Placeholder 2"/>
          <p:cNvSpPr>
            <a:spLocks noGrp="1"/>
          </p:cNvSpPr>
          <p:nvPr>
            <p:ph idx="1"/>
          </p:nvPr>
        </p:nvSpPr>
        <p:spPr>
          <a:xfrm>
            <a:off x="310897" y="1873772"/>
            <a:ext cx="8229600" cy="4525963"/>
          </a:xfrm>
        </p:spPr>
        <p:txBody>
          <a:bodyPr>
            <a:normAutofit/>
          </a:bodyPr>
          <a:lstStyle/>
          <a:p>
            <a:pPr marL="0" indent="0">
              <a:buNone/>
            </a:pPr>
            <a:r>
              <a:rPr lang="en-US" sz="2800" dirty="0"/>
              <a:t>Given the resources and laboratory capacity in your country or location, what diagnostic method(s) would you recommend for routine influenza diagnosis?</a:t>
            </a:r>
          </a:p>
          <a:p>
            <a:endParaRPr lang="en-US" sz="2800" dirty="0"/>
          </a:p>
          <a:p>
            <a:pPr marL="0" indent="0">
              <a:buNone/>
            </a:pPr>
            <a:r>
              <a:rPr lang="en-US" sz="2800" dirty="0"/>
              <a:t>How might a large burden of cases, in the event of an influenza epidemic / pandemic, affect your recommendations for diagnostic methods in your country or location?</a:t>
            </a:r>
          </a:p>
        </p:txBody>
      </p:sp>
      <p:pic>
        <p:nvPicPr>
          <p:cNvPr id="4" name="Picture 3">
            <a:extLst>
              <a:ext uri="{FF2B5EF4-FFF2-40B4-BE49-F238E27FC236}">
                <a16:creationId xmlns:a16="http://schemas.microsoft.com/office/drawing/2014/main" id="{8EE7E01E-BB62-4642-9286-C4E1510DC2C7}"/>
              </a:ext>
            </a:extLst>
          </p:cNvPr>
          <p:cNvPicPr>
            <a:picLocks noChangeAspect="1"/>
          </p:cNvPicPr>
          <p:nvPr/>
        </p:nvPicPr>
        <p:blipFill>
          <a:blip r:embed="rId3"/>
          <a:stretch>
            <a:fillRect/>
          </a:stretch>
        </p:blipFill>
        <p:spPr>
          <a:xfrm>
            <a:off x="84804" y="483753"/>
            <a:ext cx="2422422" cy="1156862"/>
          </a:xfrm>
          <a:prstGeom prst="rect">
            <a:avLst/>
          </a:prstGeom>
        </p:spPr>
      </p:pic>
    </p:spTree>
    <p:extLst>
      <p:ext uri="{BB962C8B-B14F-4D97-AF65-F5344CB8AC3E}">
        <p14:creationId xmlns:p14="http://schemas.microsoft.com/office/powerpoint/2010/main" val="11371320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382" y="-28303"/>
            <a:ext cx="8543418" cy="567298"/>
          </a:xfrm>
        </p:spPr>
        <p:txBody>
          <a:bodyPr>
            <a:scene3d>
              <a:camera prst="orthographicFront">
                <a:rot lat="0" lon="0" rev="0"/>
              </a:camera>
              <a:lightRig rig="contrasting" dir="t">
                <a:rot lat="0" lon="0" rev="4500000"/>
              </a:lightRig>
            </a:scene3d>
            <a:sp3d contourW="6350" prstMaterial="metal">
              <a:contourClr>
                <a:schemeClr val="accent1">
                  <a:shade val="75000"/>
                </a:schemeClr>
              </a:contourClr>
            </a:sp3d>
          </a:bodyPr>
          <a:lstStyle/>
          <a:p>
            <a:r>
              <a:rPr lang="en-US" dirty="0"/>
              <a:t>Required Clinical Specimens</a:t>
            </a:r>
          </a:p>
        </p:txBody>
      </p:sp>
      <p:sp>
        <p:nvSpPr>
          <p:cNvPr id="3" name="Content Placeholder 2"/>
          <p:cNvSpPr>
            <a:spLocks noGrp="1"/>
          </p:cNvSpPr>
          <p:nvPr>
            <p:ph idx="1"/>
          </p:nvPr>
        </p:nvSpPr>
        <p:spPr>
          <a:xfrm>
            <a:off x="304800" y="762000"/>
            <a:ext cx="6680589" cy="5847828"/>
          </a:xfrm>
        </p:spPr>
        <p:txBody>
          <a:bodyPr>
            <a:normAutofit/>
          </a:bodyPr>
          <a:lstStyle/>
          <a:p>
            <a:r>
              <a:rPr lang="en-US" sz="2800" dirty="0"/>
              <a:t>Collection</a:t>
            </a:r>
          </a:p>
          <a:p>
            <a:pPr marL="914400" lvl="1" indent="-457200">
              <a:buSzPct val="80000"/>
            </a:pPr>
            <a:r>
              <a:rPr lang="en-US" sz="2400" dirty="0"/>
              <a:t>Who?</a:t>
            </a:r>
          </a:p>
          <a:p>
            <a:pPr lvl="2"/>
            <a:r>
              <a:rPr lang="en-US" sz="2000" dirty="0"/>
              <a:t>Influenza-like illness (ILI)</a:t>
            </a:r>
          </a:p>
          <a:p>
            <a:pPr lvl="2"/>
            <a:r>
              <a:rPr lang="en-US" sz="2000" dirty="0"/>
              <a:t>SARI</a:t>
            </a:r>
          </a:p>
          <a:p>
            <a:pPr marL="914400" lvl="1" indent="-457200">
              <a:buSzPct val="80000"/>
            </a:pPr>
            <a:r>
              <a:rPr lang="en-US" sz="2400" dirty="0"/>
              <a:t>When?</a:t>
            </a:r>
          </a:p>
          <a:p>
            <a:pPr lvl="2"/>
            <a:r>
              <a:rPr lang="en-US" sz="2000" dirty="0"/>
              <a:t>Close to illness onset (&lt; 10 days)</a:t>
            </a:r>
          </a:p>
          <a:p>
            <a:pPr marL="914400" lvl="1" indent="-457200">
              <a:buSzPct val="80000"/>
            </a:pPr>
            <a:r>
              <a:rPr lang="en-US" sz="2400" dirty="0"/>
              <a:t>What?</a:t>
            </a:r>
          </a:p>
          <a:p>
            <a:pPr lvl="2"/>
            <a:r>
              <a:rPr lang="en-US" sz="2000" dirty="0"/>
              <a:t>Respiratory Specimens: Nasopharyngeal swabs, nasal swabs, NP aspirates, nasal aspirates, throat swabs, BAL samples</a:t>
            </a:r>
            <a:endParaRPr lang="en-US" sz="2800" dirty="0"/>
          </a:p>
          <a:p>
            <a:pPr lvl="3"/>
            <a:endParaRPr lang="en-US" sz="1400" dirty="0"/>
          </a:p>
          <a:p>
            <a:r>
              <a:rPr lang="en-US" sz="2800" dirty="0"/>
              <a:t>Transport</a:t>
            </a:r>
          </a:p>
          <a:p>
            <a:pPr lvl="2"/>
            <a:endParaRPr lang="en-US" sz="1400" dirty="0"/>
          </a:p>
          <a:p>
            <a:r>
              <a:rPr lang="en-US" sz="2800" dirty="0"/>
              <a:t>Storage</a:t>
            </a:r>
          </a:p>
        </p:txBody>
      </p:sp>
      <p:pic>
        <p:nvPicPr>
          <p:cNvPr id="5" name="Picture 4">
            <a:extLst>
              <a:ext uri="{FF2B5EF4-FFF2-40B4-BE49-F238E27FC236}">
                <a16:creationId xmlns:a16="http://schemas.microsoft.com/office/drawing/2014/main" id="{1FC27404-FCDD-49A4-B284-434CD5FD6E9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0800" y="4419600"/>
            <a:ext cx="2286000" cy="2286000"/>
          </a:xfrm>
          <a:prstGeom prst="rect">
            <a:avLst/>
          </a:prstGeom>
        </p:spPr>
      </p:pic>
      <p:pic>
        <p:nvPicPr>
          <p:cNvPr id="10" name="Picture 9">
            <a:extLst>
              <a:ext uri="{FF2B5EF4-FFF2-40B4-BE49-F238E27FC236}">
                <a16:creationId xmlns:a16="http://schemas.microsoft.com/office/drawing/2014/main" id="{4A547F2A-ACC7-4E51-AE60-E7ED2B9278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86400" y="762000"/>
            <a:ext cx="3352800" cy="2239670"/>
          </a:xfrm>
          <a:prstGeom prst="rect">
            <a:avLst/>
          </a:prstGeom>
        </p:spPr>
      </p:pic>
    </p:spTree>
    <p:extLst>
      <p:ext uri="{BB962C8B-B14F-4D97-AF65-F5344CB8AC3E}">
        <p14:creationId xmlns:p14="http://schemas.microsoft.com/office/powerpoint/2010/main" val="8188240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988" y="0"/>
            <a:ext cx="8543418" cy="567298"/>
          </a:xfrm>
        </p:spPr>
        <p:txBody>
          <a:bodyPr>
            <a:scene3d>
              <a:camera prst="orthographicFront">
                <a:rot lat="0" lon="0" rev="0"/>
              </a:camera>
              <a:lightRig rig="contrasting" dir="t">
                <a:rot lat="0" lon="0" rev="4500000"/>
              </a:lightRig>
            </a:scene3d>
            <a:sp3d contourW="6350" prstMaterial="metal">
              <a:contourClr>
                <a:schemeClr val="accent1">
                  <a:shade val="75000"/>
                </a:schemeClr>
              </a:contourClr>
            </a:sp3d>
          </a:bodyPr>
          <a:lstStyle/>
          <a:p>
            <a:r>
              <a:rPr lang="en-US" dirty="0"/>
              <a:t>Influenza Antigen Detection</a:t>
            </a:r>
          </a:p>
        </p:txBody>
      </p:sp>
      <p:sp>
        <p:nvSpPr>
          <p:cNvPr id="3" name="Content Placeholder 2"/>
          <p:cNvSpPr>
            <a:spLocks noGrp="1"/>
          </p:cNvSpPr>
          <p:nvPr>
            <p:ph idx="1"/>
          </p:nvPr>
        </p:nvSpPr>
        <p:spPr/>
        <p:txBody>
          <a:bodyPr>
            <a:normAutofit/>
          </a:bodyPr>
          <a:lstStyle/>
          <a:p>
            <a:pPr>
              <a:lnSpc>
                <a:spcPct val="200000"/>
              </a:lnSpc>
              <a:spcBef>
                <a:spcPts val="0"/>
              </a:spcBef>
              <a:spcAft>
                <a:spcPts val="1200"/>
              </a:spcAft>
            </a:pPr>
            <a:r>
              <a:rPr lang="en-US" sz="2800" dirty="0"/>
              <a:t>Rapid tests (RIDT)</a:t>
            </a:r>
          </a:p>
          <a:p>
            <a:pPr>
              <a:lnSpc>
                <a:spcPct val="200000"/>
              </a:lnSpc>
              <a:spcBef>
                <a:spcPts val="0"/>
              </a:spcBef>
              <a:spcAft>
                <a:spcPts val="1200"/>
              </a:spcAft>
            </a:pPr>
            <a:r>
              <a:rPr lang="en-US" sz="2800" dirty="0" err="1"/>
              <a:t>Immunofluoresence</a:t>
            </a:r>
            <a:r>
              <a:rPr lang="en-US" sz="2800" dirty="0"/>
              <a:t> (IFA)</a:t>
            </a:r>
          </a:p>
          <a:p>
            <a:pPr>
              <a:lnSpc>
                <a:spcPct val="200000"/>
              </a:lnSpc>
              <a:spcBef>
                <a:spcPts val="0"/>
              </a:spcBef>
              <a:spcAft>
                <a:spcPts val="1200"/>
              </a:spcAft>
            </a:pPr>
            <a:r>
              <a:rPr lang="en-US" sz="2800" dirty="0"/>
              <a:t>Enzyme Linked Immunosorbent Assay (ELISA)</a:t>
            </a:r>
          </a:p>
          <a:p>
            <a:pPr>
              <a:lnSpc>
                <a:spcPct val="200000"/>
              </a:lnSpc>
              <a:spcBef>
                <a:spcPts val="0"/>
              </a:spcBef>
              <a:spcAft>
                <a:spcPts val="1200"/>
              </a:spcAft>
            </a:pPr>
            <a:r>
              <a:rPr lang="en-US" sz="2800" dirty="0"/>
              <a:t>Hemagglutination (HA)</a:t>
            </a:r>
          </a:p>
          <a:p>
            <a:pPr>
              <a:lnSpc>
                <a:spcPct val="200000"/>
              </a:lnSpc>
              <a:spcBef>
                <a:spcPts val="0"/>
              </a:spcBef>
              <a:spcAft>
                <a:spcPts val="1200"/>
              </a:spcAft>
            </a:pPr>
            <a:endParaRPr lang="en-US" sz="2800" dirty="0"/>
          </a:p>
          <a:p>
            <a:pPr>
              <a:lnSpc>
                <a:spcPct val="200000"/>
              </a:lnSpc>
              <a:spcBef>
                <a:spcPts val="0"/>
              </a:spcBef>
              <a:spcAft>
                <a:spcPts val="1200"/>
              </a:spcAft>
            </a:pPr>
            <a:endParaRPr lang="en-US" sz="2800" dirty="0"/>
          </a:p>
        </p:txBody>
      </p:sp>
      <p:pic>
        <p:nvPicPr>
          <p:cNvPr id="5" name="Picture 4">
            <a:extLst>
              <a:ext uri="{FF2B5EF4-FFF2-40B4-BE49-F238E27FC236}">
                <a16:creationId xmlns:a16="http://schemas.microsoft.com/office/drawing/2014/main" id="{E64EF874-7CC7-42FD-AC2D-4484F012B0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0891" y="917448"/>
            <a:ext cx="3958309" cy="2359152"/>
          </a:xfrm>
          <a:prstGeom prst="rect">
            <a:avLst/>
          </a:prstGeom>
        </p:spPr>
      </p:pic>
    </p:spTree>
    <p:extLst>
      <p:ext uri="{BB962C8B-B14F-4D97-AF65-F5344CB8AC3E}">
        <p14:creationId xmlns:p14="http://schemas.microsoft.com/office/powerpoint/2010/main" val="10505120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4091" y="-16981"/>
            <a:ext cx="8543418" cy="488331"/>
          </a:xfrm>
        </p:spPr>
        <p:txBody>
          <a:bodyPr/>
          <a:lstStyle/>
          <a:p>
            <a:r>
              <a:rPr lang="en-US" dirty="0">
                <a:solidFill>
                  <a:schemeClr val="bg2"/>
                </a:solidFill>
              </a:rPr>
              <a:t>Influenza Antigen Detection</a:t>
            </a:r>
          </a:p>
        </p:txBody>
      </p:sp>
      <p:sp>
        <p:nvSpPr>
          <p:cNvPr id="2" name="Content Placeholder 1"/>
          <p:cNvSpPr>
            <a:spLocks noGrp="1"/>
          </p:cNvSpPr>
          <p:nvPr>
            <p:ph sz="half" idx="1"/>
          </p:nvPr>
        </p:nvSpPr>
        <p:spPr>
          <a:xfrm>
            <a:off x="457200" y="1371600"/>
            <a:ext cx="4038600" cy="3986785"/>
          </a:xfrm>
        </p:spPr>
        <p:txBody>
          <a:bodyPr>
            <a:normAutofit/>
          </a:bodyPr>
          <a:lstStyle/>
          <a:p>
            <a:pPr marL="0" indent="0">
              <a:buNone/>
            </a:pPr>
            <a:r>
              <a:rPr lang="en-US" sz="2400" dirty="0">
                <a:solidFill>
                  <a:srgbClr val="FF0000"/>
                </a:solidFill>
              </a:rPr>
              <a:t>Advantages</a:t>
            </a:r>
          </a:p>
          <a:p>
            <a:pPr>
              <a:spcBef>
                <a:spcPts val="0"/>
              </a:spcBef>
              <a:spcAft>
                <a:spcPts val="600"/>
              </a:spcAft>
            </a:pPr>
            <a:r>
              <a:rPr lang="en-US" sz="2400" dirty="0"/>
              <a:t>Can be used on-site</a:t>
            </a:r>
          </a:p>
          <a:p>
            <a:pPr>
              <a:spcBef>
                <a:spcPts val="0"/>
              </a:spcBef>
              <a:spcAft>
                <a:spcPts val="600"/>
              </a:spcAft>
            </a:pPr>
            <a:r>
              <a:rPr lang="en-US" sz="2400" dirty="0"/>
              <a:t>Rapid</a:t>
            </a:r>
          </a:p>
          <a:p>
            <a:pPr>
              <a:spcBef>
                <a:spcPts val="0"/>
              </a:spcBef>
              <a:spcAft>
                <a:spcPts val="600"/>
              </a:spcAft>
            </a:pPr>
            <a:r>
              <a:rPr lang="en-US" sz="2400" dirty="0"/>
              <a:t>Simple – low user expertise</a:t>
            </a:r>
          </a:p>
          <a:p>
            <a:pPr>
              <a:spcBef>
                <a:spcPts val="0"/>
              </a:spcBef>
              <a:spcAft>
                <a:spcPts val="600"/>
              </a:spcAft>
            </a:pPr>
            <a:r>
              <a:rPr lang="en-US" sz="2400" dirty="0"/>
              <a:t>Test specimens directly from patient</a:t>
            </a:r>
          </a:p>
          <a:p>
            <a:endParaRPr lang="en-US" sz="1600" dirty="0"/>
          </a:p>
          <a:p>
            <a:endParaRPr lang="en-US" sz="1600" dirty="0"/>
          </a:p>
        </p:txBody>
      </p:sp>
      <p:sp>
        <p:nvSpPr>
          <p:cNvPr id="3" name="Content Placeholder 2"/>
          <p:cNvSpPr>
            <a:spLocks noGrp="1"/>
          </p:cNvSpPr>
          <p:nvPr>
            <p:ph sz="half" idx="2"/>
          </p:nvPr>
        </p:nvSpPr>
        <p:spPr>
          <a:xfrm>
            <a:off x="4648200" y="1371600"/>
            <a:ext cx="4038600" cy="3986786"/>
          </a:xfrm>
        </p:spPr>
        <p:txBody>
          <a:bodyPr/>
          <a:lstStyle/>
          <a:p>
            <a:pPr marL="0" indent="0">
              <a:spcBef>
                <a:spcPts val="0"/>
              </a:spcBef>
              <a:spcAft>
                <a:spcPts val="600"/>
              </a:spcAft>
              <a:buNone/>
            </a:pPr>
            <a:r>
              <a:rPr lang="en-US" sz="2400" dirty="0">
                <a:solidFill>
                  <a:srgbClr val="FF0000"/>
                </a:solidFill>
              </a:rPr>
              <a:t>Disadvantages</a:t>
            </a:r>
            <a:endParaRPr lang="en-US" sz="2800" dirty="0">
              <a:solidFill>
                <a:srgbClr val="FF0000"/>
              </a:solidFill>
            </a:endParaRPr>
          </a:p>
          <a:p>
            <a:pPr>
              <a:spcBef>
                <a:spcPts val="0"/>
              </a:spcBef>
              <a:spcAft>
                <a:spcPts val="600"/>
              </a:spcAft>
            </a:pPr>
            <a:r>
              <a:rPr lang="en-US" sz="2400" dirty="0"/>
              <a:t>Less sensitive than virus culture or PCR</a:t>
            </a:r>
          </a:p>
          <a:p>
            <a:pPr>
              <a:spcBef>
                <a:spcPts val="0"/>
              </a:spcBef>
              <a:spcAft>
                <a:spcPts val="600"/>
              </a:spcAft>
            </a:pPr>
            <a:r>
              <a:rPr lang="en-US" sz="2400" dirty="0"/>
              <a:t>Some cannot type (A/B) or  subtype (H3, H1 etc.)</a:t>
            </a:r>
          </a:p>
          <a:p>
            <a:pPr>
              <a:spcBef>
                <a:spcPts val="0"/>
              </a:spcBef>
              <a:spcAft>
                <a:spcPts val="600"/>
              </a:spcAft>
            </a:pPr>
            <a:r>
              <a:rPr lang="en-US" sz="2400" dirty="0"/>
              <a:t>Cost – expensive per test (USD $12-$25)</a:t>
            </a:r>
          </a:p>
          <a:p>
            <a:pPr marL="0" indent="0">
              <a:spcBef>
                <a:spcPts val="0"/>
              </a:spcBef>
              <a:buNone/>
            </a:pPr>
            <a:endParaRPr lang="en-US" dirty="0"/>
          </a:p>
          <a:p>
            <a:endParaRPr lang="en-US" dirty="0"/>
          </a:p>
        </p:txBody>
      </p:sp>
      <p:sp>
        <p:nvSpPr>
          <p:cNvPr id="5" name="Rectangle 4"/>
          <p:cNvSpPr/>
          <p:nvPr/>
        </p:nvSpPr>
        <p:spPr>
          <a:xfrm>
            <a:off x="315659" y="723381"/>
            <a:ext cx="2772864" cy="523220"/>
          </a:xfrm>
          <a:prstGeom prst="rect">
            <a:avLst/>
          </a:prstGeom>
        </p:spPr>
        <p:txBody>
          <a:bodyPr wrap="none">
            <a:spAutoFit/>
          </a:bodyPr>
          <a:lstStyle/>
          <a:p>
            <a:r>
              <a:rPr lang="en-US" sz="2800" dirty="0">
                <a:latin typeface="Calibri"/>
              </a:rPr>
              <a:t>Rapid tests (RIDT)</a:t>
            </a:r>
          </a:p>
        </p:txBody>
      </p:sp>
      <p:pic>
        <p:nvPicPr>
          <p:cNvPr id="7" name="Picture 6">
            <a:extLst>
              <a:ext uri="{FF2B5EF4-FFF2-40B4-BE49-F238E27FC236}">
                <a16:creationId xmlns:a16="http://schemas.microsoft.com/office/drawing/2014/main" id="{93B97F02-06D4-4903-B915-6DC6F4E949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1701" y="4292498"/>
            <a:ext cx="3726499" cy="2489302"/>
          </a:xfrm>
          <a:prstGeom prst="rect">
            <a:avLst/>
          </a:prstGeom>
        </p:spPr>
      </p:pic>
    </p:spTree>
    <p:extLst>
      <p:ext uri="{BB962C8B-B14F-4D97-AF65-F5344CB8AC3E}">
        <p14:creationId xmlns:p14="http://schemas.microsoft.com/office/powerpoint/2010/main" val="27206704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988" y="0"/>
            <a:ext cx="8543418" cy="567298"/>
          </a:xfrm>
        </p:spPr>
        <p:txBody>
          <a:bodyPr>
            <a:scene3d>
              <a:camera prst="orthographicFront">
                <a:rot lat="0" lon="0" rev="0"/>
              </a:camera>
              <a:lightRig rig="contrasting" dir="t">
                <a:rot lat="0" lon="0" rev="4500000"/>
              </a:lightRig>
            </a:scene3d>
            <a:sp3d contourW="6350" prstMaterial="metal">
              <a:contourClr>
                <a:schemeClr val="accent1">
                  <a:shade val="75000"/>
                </a:schemeClr>
              </a:contourClr>
            </a:sp3d>
          </a:bodyPr>
          <a:lstStyle/>
          <a:p>
            <a:r>
              <a:rPr lang="en-US" dirty="0"/>
              <a:t>Influenza Antigen Detection</a:t>
            </a:r>
          </a:p>
        </p:txBody>
      </p:sp>
      <p:sp>
        <p:nvSpPr>
          <p:cNvPr id="3" name="Content Placeholder 2"/>
          <p:cNvSpPr>
            <a:spLocks noGrp="1"/>
          </p:cNvSpPr>
          <p:nvPr>
            <p:ph idx="1"/>
          </p:nvPr>
        </p:nvSpPr>
        <p:spPr>
          <a:xfrm>
            <a:off x="310897" y="914400"/>
            <a:ext cx="8229600" cy="4525963"/>
          </a:xfrm>
        </p:spPr>
        <p:txBody>
          <a:bodyPr/>
          <a:lstStyle/>
          <a:p>
            <a:pPr marL="0" indent="0">
              <a:spcBef>
                <a:spcPts val="0"/>
              </a:spcBef>
              <a:buNone/>
            </a:pPr>
            <a:r>
              <a:rPr lang="en-US" dirty="0" err="1"/>
              <a:t>Immunofluoresence</a:t>
            </a:r>
            <a:r>
              <a:rPr lang="en-US" dirty="0"/>
              <a:t> assay (IFA)</a:t>
            </a:r>
          </a:p>
          <a:p>
            <a:pPr>
              <a:spcBef>
                <a:spcPts val="0"/>
              </a:spcBef>
            </a:pPr>
            <a:endParaRPr lang="en-US" dirty="0"/>
          </a:p>
        </p:txBody>
      </p:sp>
      <p:pic>
        <p:nvPicPr>
          <p:cNvPr id="5" name="Picture 4"/>
          <p:cNvPicPr>
            <a:picLocks noChangeAspect="1"/>
          </p:cNvPicPr>
          <p:nvPr/>
        </p:nvPicPr>
        <p:blipFill>
          <a:blip r:embed="rId3"/>
          <a:stretch>
            <a:fillRect/>
          </a:stretch>
        </p:blipFill>
        <p:spPr>
          <a:xfrm>
            <a:off x="381000" y="1981200"/>
            <a:ext cx="8534400" cy="4097160"/>
          </a:xfrm>
          <a:prstGeom prst="rect">
            <a:avLst/>
          </a:prstGeom>
        </p:spPr>
      </p:pic>
    </p:spTree>
    <p:extLst>
      <p:ext uri="{BB962C8B-B14F-4D97-AF65-F5344CB8AC3E}">
        <p14:creationId xmlns:p14="http://schemas.microsoft.com/office/powerpoint/2010/main" val="16496626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7011" y="0"/>
            <a:ext cx="8543418" cy="567298"/>
          </a:xfrm>
        </p:spPr>
        <p:txBody>
          <a:bodyPr/>
          <a:lstStyle/>
          <a:p>
            <a:r>
              <a:rPr lang="en-US" dirty="0" err="1"/>
              <a:t>Hemagglutination</a:t>
            </a:r>
            <a:r>
              <a:rPr lang="en-US" dirty="0"/>
              <a:t> Assay</a:t>
            </a:r>
          </a:p>
        </p:txBody>
      </p:sp>
      <p:pic>
        <p:nvPicPr>
          <p:cNvPr id="4" name="Picture 3"/>
          <p:cNvPicPr>
            <a:picLocks noChangeAspect="1"/>
          </p:cNvPicPr>
          <p:nvPr/>
        </p:nvPicPr>
        <p:blipFill>
          <a:blip r:embed="rId3"/>
          <a:stretch>
            <a:fillRect/>
          </a:stretch>
        </p:blipFill>
        <p:spPr>
          <a:xfrm>
            <a:off x="421270" y="838200"/>
            <a:ext cx="7063979" cy="5303890"/>
          </a:xfrm>
          <a:prstGeom prst="rect">
            <a:avLst/>
          </a:prstGeom>
        </p:spPr>
      </p:pic>
      <p:sp>
        <p:nvSpPr>
          <p:cNvPr id="5" name="Rectangle 4"/>
          <p:cNvSpPr/>
          <p:nvPr/>
        </p:nvSpPr>
        <p:spPr>
          <a:xfrm>
            <a:off x="5410200" y="4343400"/>
            <a:ext cx="1828800" cy="609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7391400" y="3200400"/>
            <a:ext cx="1618410" cy="830997"/>
          </a:xfrm>
          <a:prstGeom prst="rect">
            <a:avLst/>
          </a:prstGeom>
          <a:noFill/>
        </p:spPr>
        <p:txBody>
          <a:bodyPr wrap="square" rtlCol="0">
            <a:spAutoFit/>
          </a:bodyPr>
          <a:lstStyle/>
          <a:p>
            <a:r>
              <a:rPr lang="en-US" sz="2400" dirty="0">
                <a:latin typeface="Calibri"/>
              </a:rPr>
              <a:t>Determine virus titre</a:t>
            </a:r>
          </a:p>
        </p:txBody>
      </p:sp>
    </p:spTree>
    <p:extLst>
      <p:ext uri="{BB962C8B-B14F-4D97-AF65-F5344CB8AC3E}">
        <p14:creationId xmlns:p14="http://schemas.microsoft.com/office/powerpoint/2010/main" val="12096318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691" y="8709"/>
            <a:ext cx="8543418" cy="567298"/>
          </a:xfrm>
        </p:spPr>
        <p:txBody>
          <a:bodyPr>
            <a:scene3d>
              <a:camera prst="orthographicFront">
                <a:rot lat="0" lon="0" rev="0"/>
              </a:camera>
              <a:lightRig rig="contrasting" dir="t">
                <a:rot lat="0" lon="0" rev="4500000"/>
              </a:lightRig>
            </a:scene3d>
            <a:sp3d contourW="6350" prstMaterial="metal">
              <a:contourClr>
                <a:schemeClr val="accent1">
                  <a:shade val="75000"/>
                </a:schemeClr>
              </a:contourClr>
            </a:sp3d>
          </a:bodyPr>
          <a:lstStyle/>
          <a:p>
            <a:r>
              <a:rPr lang="en-US" dirty="0"/>
              <a:t>Molecular Detection</a:t>
            </a:r>
          </a:p>
        </p:txBody>
      </p:sp>
      <p:sp>
        <p:nvSpPr>
          <p:cNvPr id="3" name="Content Placeholder 2"/>
          <p:cNvSpPr>
            <a:spLocks noGrp="1"/>
          </p:cNvSpPr>
          <p:nvPr>
            <p:ph idx="1"/>
          </p:nvPr>
        </p:nvSpPr>
        <p:spPr>
          <a:xfrm>
            <a:off x="310897" y="1162572"/>
            <a:ext cx="4032503" cy="5085828"/>
          </a:xfrm>
        </p:spPr>
        <p:txBody>
          <a:bodyPr>
            <a:normAutofit/>
          </a:bodyPr>
          <a:lstStyle/>
          <a:p>
            <a:pPr>
              <a:lnSpc>
                <a:spcPct val="150000"/>
              </a:lnSpc>
              <a:spcBef>
                <a:spcPts val="0"/>
              </a:spcBef>
              <a:spcAft>
                <a:spcPts val="1800"/>
              </a:spcAft>
            </a:pPr>
            <a:r>
              <a:rPr lang="en-US" sz="2800" dirty="0"/>
              <a:t> Conventional PCR</a:t>
            </a:r>
          </a:p>
          <a:p>
            <a:pPr>
              <a:lnSpc>
                <a:spcPct val="150000"/>
              </a:lnSpc>
              <a:spcBef>
                <a:spcPts val="0"/>
              </a:spcBef>
              <a:spcAft>
                <a:spcPts val="1800"/>
              </a:spcAft>
            </a:pPr>
            <a:r>
              <a:rPr lang="en-US" sz="2800" dirty="0"/>
              <a:t> Real-time PCR </a:t>
            </a:r>
          </a:p>
          <a:p>
            <a:pPr lvl="1">
              <a:lnSpc>
                <a:spcPct val="150000"/>
              </a:lnSpc>
              <a:spcBef>
                <a:spcPts val="0"/>
              </a:spcBef>
              <a:spcAft>
                <a:spcPts val="1800"/>
              </a:spcAft>
            </a:pPr>
            <a:r>
              <a:rPr lang="en-US" sz="2400" dirty="0"/>
              <a:t>SYBR green</a:t>
            </a:r>
          </a:p>
          <a:p>
            <a:pPr lvl="1">
              <a:lnSpc>
                <a:spcPct val="150000"/>
              </a:lnSpc>
              <a:spcBef>
                <a:spcPts val="0"/>
              </a:spcBef>
              <a:spcAft>
                <a:spcPts val="1800"/>
              </a:spcAft>
            </a:pPr>
            <a:r>
              <a:rPr lang="en-US" sz="2400" dirty="0" err="1"/>
              <a:t>Taqman</a:t>
            </a:r>
            <a:r>
              <a:rPr lang="en-US" sz="2400" dirty="0"/>
              <a:t> probe</a:t>
            </a:r>
          </a:p>
        </p:txBody>
      </p:sp>
      <p:pic>
        <p:nvPicPr>
          <p:cNvPr id="5" name="Picture 4"/>
          <p:cNvPicPr>
            <a:picLocks noChangeAspect="1"/>
          </p:cNvPicPr>
          <p:nvPr/>
        </p:nvPicPr>
        <p:blipFill>
          <a:blip r:embed="rId3"/>
          <a:stretch>
            <a:fillRect/>
          </a:stretch>
        </p:blipFill>
        <p:spPr>
          <a:xfrm>
            <a:off x="4429125" y="990600"/>
            <a:ext cx="4486275" cy="4524375"/>
          </a:xfrm>
          <a:prstGeom prst="rect">
            <a:avLst/>
          </a:prstGeom>
        </p:spPr>
      </p:pic>
    </p:spTree>
    <p:extLst>
      <p:ext uri="{BB962C8B-B14F-4D97-AF65-F5344CB8AC3E}">
        <p14:creationId xmlns:p14="http://schemas.microsoft.com/office/powerpoint/2010/main" val="3779481645"/>
      </p:ext>
    </p:extLst>
  </p:cSld>
  <p:clrMapOvr>
    <a:masterClrMapping/>
  </p:clrMapOvr>
</p:sld>
</file>

<file path=ppt/theme/theme1.xml><?xml version="1.0" encoding="utf-8"?>
<a:theme xmlns:a="http://schemas.openxmlformats.org/drawingml/2006/main" name="4_Office Theme">
  <a:themeElements>
    <a:clrScheme name="Custom 2">
      <a:dk1>
        <a:srgbClr val="2C343E"/>
      </a:dk1>
      <a:lt1>
        <a:srgbClr val="228E92"/>
      </a:lt1>
      <a:dk2>
        <a:srgbClr val="FFFFFF"/>
      </a:dk2>
      <a:lt2>
        <a:srgbClr val="FFFFFF"/>
      </a:lt2>
      <a:accent1>
        <a:srgbClr val="F15856"/>
      </a:accent1>
      <a:accent2>
        <a:srgbClr val="F16122"/>
      </a:accent2>
      <a:accent3>
        <a:srgbClr val="57A286"/>
      </a:accent3>
      <a:accent4>
        <a:srgbClr val="31A1B3"/>
      </a:accent4>
      <a:accent5>
        <a:srgbClr val="605654"/>
      </a:accent5>
      <a:accent6>
        <a:srgbClr val="8C8C8C"/>
      </a:accent6>
      <a:hlink>
        <a:srgbClr val="31A1B3"/>
      </a:hlink>
      <a:folHlink>
        <a:srgbClr val="3077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DocType xmlns="3799590d-c3a7-4d9f-9fd3-14518cc8349c" xsi:nil="true"/>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90AD7E96537B94AB4EC30E09548A917" ma:contentTypeVersion="5" ma:contentTypeDescription="Create a new document." ma:contentTypeScope="" ma:versionID="ce60b4cfb1a7110a98cea5ecebabfc2e">
  <xsd:schema xmlns:xsd="http://www.w3.org/2001/XMLSchema" xmlns:xs="http://www.w3.org/2001/XMLSchema" xmlns:p="http://schemas.microsoft.com/office/2006/metadata/properties" xmlns:ns1="http://schemas.microsoft.com/sharepoint/v3" xmlns:ns2="3799590d-c3a7-4d9f-9fd3-14518cc8349c" targetNamespace="http://schemas.microsoft.com/office/2006/metadata/properties" ma:root="true" ma:fieldsID="5fe5df2a2e45b182e18d734ef2c73c14" ns1:_="" ns2:_="">
    <xsd:import namespace="http://schemas.microsoft.com/sharepoint/v3"/>
    <xsd:import namespace="3799590d-c3a7-4d9f-9fd3-14518cc8349c"/>
    <xsd:element name="properties">
      <xsd:complexType>
        <xsd:sequence>
          <xsd:element name="documentManagement">
            <xsd:complexType>
              <xsd:all>
                <xsd:element ref="ns1:PublishingStartDate" minOccurs="0"/>
                <xsd:element ref="ns1:PublishingExpirationDate" minOccurs="0"/>
                <xsd:element ref="ns2:DocTyp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799590d-c3a7-4d9f-9fd3-14518cc8349c" elementFormDefault="qualified">
    <xsd:import namespace="http://schemas.microsoft.com/office/2006/documentManagement/types"/>
    <xsd:import namespace="http://schemas.microsoft.com/office/infopath/2007/PartnerControls"/>
    <xsd:element name="DocType" ma:index="10" nillable="true" ma:displayName="DocType" ma:format="Dropdown" ma:internalName="DocType">
      <xsd:simpleType>
        <xsd:restriction base="dms:Choice">
          <xsd:enumeration value="Toolkit"/>
          <xsd:enumeration value="Other"/>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ct:contentTypeSchema xmlns:ct="http://schemas.microsoft.com/office/2006/metadata/contentType" xmlns:ma="http://schemas.microsoft.com/office/2006/metadata/properties/metaAttributes" ct:_="" ma:_="" ma:contentTypeName="Document" ma:contentTypeID="0x010100C310820C2B321D4E8763D7A7E1D29559" ma:contentTypeVersion="1" ma:contentTypeDescription="Create a new document." ma:contentTypeScope="" ma:versionID="5797d8799613f1ecf3704615f2bb2008">
  <xsd:schema xmlns:xsd="http://www.w3.org/2001/XMLSchema" xmlns:xs="http://www.w3.org/2001/XMLSchema" xmlns:p="http://schemas.microsoft.com/office/2006/metadata/properties" xmlns:ns2="5af08be3-da31-4ed0-bd15-c2f68cc29029" targetNamespace="http://schemas.microsoft.com/office/2006/metadata/properties" ma:root="true" ma:fieldsID="01afd40105b7c9b5a72189ac5a361998" ns2:_="">
    <xsd:import namespace="5af08be3-da31-4ed0-bd15-c2f68cc29029"/>
    <xsd:element name="properties">
      <xsd:complexType>
        <xsd:sequence>
          <xsd:element name="documentManagement">
            <xsd:complexType>
              <xsd:all>
                <xsd:element ref="ns2:Description"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f08be3-da31-4ed0-bd15-c2f68cc29029" elementFormDefault="qualified">
    <xsd:import namespace="http://schemas.microsoft.com/office/2006/documentManagement/types"/>
    <xsd:import namespace="http://schemas.microsoft.com/office/infopath/2007/PartnerControls"/>
    <xsd:element name="Description" ma:index="4" nillable="true" ma:displayName="Description" ma:internalName="Description">
      <xsd:simpleType>
        <xsd:restriction base="dms:Note">
          <xsd:maxLength value="255"/>
        </xsd:restriction>
      </xsd:simpleType>
    </xsd:element>
    <xsd:element name="_dlc_DocId" ma:index="5" nillable="true" ma:displayName="Document ID Value" ma:description="The value of the document ID assigned to this item." ma:internalName="_dlc_DocId" ma:readOnly="true">
      <xsd:simpleType>
        <xsd:restriction base="dms:Text"/>
      </xsd:simpleType>
    </xsd:element>
    <xsd:element name="_dlc_DocIdUrl" ma:index="6"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7"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378A5D0-A6C5-43A2-B34B-A87B8D61412A}"/>
</file>

<file path=customXml/itemProps2.xml><?xml version="1.0" encoding="utf-8"?>
<ds:datastoreItem xmlns:ds="http://schemas.openxmlformats.org/officeDocument/2006/customXml" ds:itemID="{0B9AC2D9-018D-45D1-BBED-3BC6963D4D3A}"/>
</file>

<file path=customXml/itemProps3.xml><?xml version="1.0" encoding="utf-8"?>
<ds:datastoreItem xmlns:ds="http://schemas.openxmlformats.org/officeDocument/2006/customXml" ds:itemID="{D4D929B1-9D72-44A2-8D4F-1268916A5495}"/>
</file>

<file path=customXml/itemProps4.xml><?xml version="1.0" encoding="utf-8"?>
<ds:datastoreItem xmlns:ds="http://schemas.openxmlformats.org/officeDocument/2006/customXml" ds:itemID="{28D5D93E-B9B8-46DB-890C-4F731907D3D0}"/>
</file>

<file path=docProps/app.xml><?xml version="1.0" encoding="utf-8"?>
<Properties xmlns="http://schemas.openxmlformats.org/officeDocument/2006/extended-properties" xmlns:vt="http://schemas.openxmlformats.org/officeDocument/2006/docPropsVTypes">
  <Template/>
  <TotalTime>16725</TotalTime>
  <Words>2161</Words>
  <Application>Microsoft Office PowerPoint</Application>
  <PresentationFormat>On-screen Show (4:3)</PresentationFormat>
  <Paragraphs>377</Paragraphs>
  <Slides>33</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Tahoma</vt:lpstr>
      <vt:lpstr>Wingdings</vt:lpstr>
      <vt:lpstr>Calibri</vt:lpstr>
      <vt:lpstr>Arial</vt:lpstr>
      <vt:lpstr>4_Office Theme</vt:lpstr>
      <vt:lpstr>Module L3  Overview of Molecular and Serological Diagnostics for Influenza A(H7N9) </vt:lpstr>
      <vt:lpstr>Learning Objectives</vt:lpstr>
      <vt:lpstr>Strategies for Detection and Characterization of Influenza Virus </vt:lpstr>
      <vt:lpstr>Required Clinical Specimens</vt:lpstr>
      <vt:lpstr>Influenza Antigen Detection</vt:lpstr>
      <vt:lpstr>Influenza Antigen Detection</vt:lpstr>
      <vt:lpstr>Influenza Antigen Detection</vt:lpstr>
      <vt:lpstr>Hemagglutination Assay</vt:lpstr>
      <vt:lpstr>Molecular Detection</vt:lpstr>
      <vt:lpstr>Laboratory Workflow</vt:lpstr>
      <vt:lpstr>Conventional PCR Output</vt:lpstr>
      <vt:lpstr>Real-Time PCR Output</vt:lpstr>
      <vt:lpstr>Routine Influenza Testing Algorithm</vt:lpstr>
      <vt:lpstr>CDC/WHO Influenza Virus Real-time RT-PCR Reagent Kit</vt:lpstr>
      <vt:lpstr>Interpretation of Real-time PCR Results for suspect variant viruses</vt:lpstr>
      <vt:lpstr>Interpretation of CDC Real-time PCR Results: Influenza A(H7N9)</vt:lpstr>
      <vt:lpstr>OFFLU Contributing Laboratories – A(H7N9) Real-time RT-PCR Detection</vt:lpstr>
      <vt:lpstr>Advantages of PCR</vt:lpstr>
      <vt:lpstr>Challenges of PCR</vt:lpstr>
      <vt:lpstr>Considerations for Influenza Diagnosis</vt:lpstr>
      <vt:lpstr>Influenza Serology - Influenza Antibody Detection</vt:lpstr>
      <vt:lpstr>Influenza Serology - Influenza Antibody Detection</vt:lpstr>
      <vt:lpstr>Classical Influenza Serological Methods</vt:lpstr>
      <vt:lpstr>Quality Serum Specimen is Essential </vt:lpstr>
      <vt:lpstr>Sera Collection Guidelines for Influenza Serology</vt:lpstr>
      <vt:lpstr>Paired Sera Collection</vt:lpstr>
      <vt:lpstr>Hemagglutination-Inhibition (HI) Assay</vt:lpstr>
      <vt:lpstr>Serological Diagnosis of influenza A(H7N9)</vt:lpstr>
      <vt:lpstr>Microneutralization Assays</vt:lpstr>
      <vt:lpstr>Microneutralization Assays</vt:lpstr>
      <vt:lpstr>Considerations for Influenza Serology </vt:lpstr>
      <vt:lpstr>Influenza Serology for Influenza A(H7N9)</vt:lpstr>
      <vt:lpstr>Discussion Questions</vt:lpstr>
    </vt:vector>
  </TitlesOfParts>
  <Company>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Sensitivity and Specificity of Serologic Assays  for the Detection of Human Infection with  2009 Pandemic H1N1 (pH1N1) in US Populations</dc:title>
  <dc:creator>dhu3</dc:creator>
  <cp:lastModifiedBy>Joshua Mott</cp:lastModifiedBy>
  <cp:revision>978</cp:revision>
  <cp:lastPrinted>2015-05-31T14:47:55Z</cp:lastPrinted>
  <dcterms:created xsi:type="dcterms:W3CDTF">2010-08-10T17:23:39Z</dcterms:created>
  <dcterms:modified xsi:type="dcterms:W3CDTF">2018-06-21T17:40:11Z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0x010100390AD7E96537B94AB4EC30E09548A917</vt:lpwstr>
  </property>
  <property fmtid="{D5CDD505-2E9C-101B-9397-08002B2CF9AE}" pid="3" name="_dlc_DocIdItemGuid">
    <vt:lpwstr>5877bbb9-4305-4fdc-a4ed-f7a1ab84f281</vt:lpwstr>
  </property>
</Properties>
</file>