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notesSlides/notesSlide4.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5.xml" ContentType="application/vnd.openxmlformats-officedocument.presentationml.notesSlide+xml"/>
  <Override PartName="/ppt/slideLayouts/slideLayout3.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1" r:id="rId2"/>
    <p:sldId id="270" r:id="rId3"/>
    <p:sldId id="264" r:id="rId4"/>
    <p:sldId id="265" r:id="rId5"/>
    <p:sldId id="266" r:id="rId6"/>
    <p:sldId id="267" r:id="rId7"/>
    <p:sldId id="268" r:id="rId8"/>
    <p:sldId id="269" r:id="rId9"/>
    <p:sldId id="283" r:id="rId10"/>
    <p:sldId id="274" r:id="rId11"/>
    <p:sldId id="275" r:id="rId12"/>
    <p:sldId id="276" r:id="rId13"/>
    <p:sldId id="277" r:id="rId14"/>
    <p:sldId id="278" r:id="rId15"/>
    <p:sldId id="279" r:id="rId16"/>
    <p:sldId id="280" r:id="rId17"/>
    <p:sldId id="281" r:id="rId18"/>
    <p:sldId id="282" r:id="rId19"/>
    <p:sldId id="284" r:id="rId20"/>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47" autoAdjust="0"/>
    <p:restoredTop sz="80783" autoAdjust="0"/>
  </p:normalViewPr>
  <p:slideViewPr>
    <p:cSldViewPr snapToGrid="0" showGuides="1">
      <p:cViewPr varScale="1">
        <p:scale>
          <a:sx n="73" d="100"/>
          <a:sy n="73" d="100"/>
        </p:scale>
        <p:origin x="114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C70CC49E-F3C7-40D6-BA36-A4C0F20DE7CB}" type="datetimeFigureOut">
              <a:rPr lang="en-US" smtClean="0"/>
              <a:t>6/8/2018</a:t>
            </a:fld>
            <a:endParaRPr lang="en-US"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AD0FD300-5154-4BAF-AB11-D56ABDF7B760}" type="slidenum">
              <a:rPr lang="en-US" smtClean="0"/>
              <a:t>‹#›</a:t>
            </a:fld>
            <a:endParaRPr lang="en-US" dirty="0"/>
          </a:p>
        </p:txBody>
      </p:sp>
    </p:spTree>
    <p:extLst>
      <p:ext uri="{BB962C8B-B14F-4D97-AF65-F5344CB8AC3E}">
        <p14:creationId xmlns:p14="http://schemas.microsoft.com/office/powerpoint/2010/main" val="1045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0FD300-5154-4BAF-AB11-D56ABDF7B760}" type="slidenum">
              <a:rPr lang="en-US" smtClean="0"/>
              <a:t>1</a:t>
            </a:fld>
            <a:endParaRPr lang="en-US" dirty="0"/>
          </a:p>
        </p:txBody>
      </p:sp>
    </p:spTree>
    <p:extLst>
      <p:ext uri="{BB962C8B-B14F-4D97-AF65-F5344CB8AC3E}">
        <p14:creationId xmlns:p14="http://schemas.microsoft.com/office/powerpoint/2010/main" val="3555910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US" dirty="0" smtClean="0"/>
              <a:t>Discussion</a:t>
            </a:r>
          </a:p>
          <a:p>
            <a:r>
              <a:rPr lang="en-US" dirty="0" smtClean="0"/>
              <a:t>Exercise 1: </a:t>
            </a:r>
          </a:p>
          <a:p>
            <a:r>
              <a:rPr lang="en-US" dirty="0" smtClean="0"/>
              <a:t>Which is the most likely route for</a:t>
            </a:r>
            <a:r>
              <a:rPr lang="en-US" baseline="0" dirty="0" smtClean="0"/>
              <a:t> AI introduction? Importation of live poultry from infected country</a:t>
            </a:r>
          </a:p>
          <a:p>
            <a:r>
              <a:rPr lang="en-US" baseline="0" dirty="0" smtClean="0"/>
              <a:t>Which provinces are at risk of AI? What features of such provinces are relevant for AI transmission? Provinces III, IV, V, VI and VII – Poultry imported from an infected country directly or through other provinces; weak biosecurity and weak movement control; positive price differential with infected country.</a:t>
            </a:r>
          </a:p>
          <a:p>
            <a:r>
              <a:rPr lang="en-US" baseline="0" dirty="0" smtClean="0"/>
              <a:t>Which provinces are not at risk of AI? What features make such provinces to be protected from AI? Province I and II – Isolated from the risky poultry VC  (integrated companies), good biosecurity, safe source of young birds</a:t>
            </a:r>
          </a:p>
          <a:p>
            <a:r>
              <a:rPr lang="en-US" dirty="0" smtClean="0"/>
              <a:t>Exercise 2:</a:t>
            </a:r>
          </a:p>
          <a:p>
            <a:r>
              <a:rPr lang="en-US" dirty="0" smtClean="0"/>
              <a:t>Which</a:t>
            </a:r>
            <a:r>
              <a:rPr lang="en-US" baseline="0" dirty="0" smtClean="0"/>
              <a:t> sectors are susceptible to AI? Mainly the backyard. Only 30% of the commercial production gets in contact with other populations (in collection yards and wholesale markets) and the rest is not exposed.</a:t>
            </a:r>
          </a:p>
        </p:txBody>
      </p:sp>
      <p:sp>
        <p:nvSpPr>
          <p:cNvPr id="4" name="Slide Number Placeholder 3"/>
          <p:cNvSpPr>
            <a:spLocks noGrp="1"/>
          </p:cNvSpPr>
          <p:nvPr>
            <p:ph type="sldNum" sz="quarter" idx="10"/>
          </p:nvPr>
        </p:nvSpPr>
        <p:spPr/>
        <p:txBody>
          <a:bodyPr/>
          <a:lstStyle/>
          <a:p>
            <a:fld id="{AD0FD300-5154-4BAF-AB11-D56ABDF7B760}" type="slidenum">
              <a:rPr lang="en-US" smtClean="0"/>
              <a:t>2</a:t>
            </a:fld>
            <a:endParaRPr lang="en-US"/>
          </a:p>
        </p:txBody>
      </p:sp>
    </p:spTree>
    <p:extLst>
      <p:ext uri="{BB962C8B-B14F-4D97-AF65-F5344CB8AC3E}">
        <p14:creationId xmlns:p14="http://schemas.microsoft.com/office/powerpoint/2010/main" val="1598984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US" dirty="0" smtClean="0"/>
              <a:t>Bird</a:t>
            </a:r>
            <a:r>
              <a:rPr lang="en-US" baseline="0" dirty="0" smtClean="0"/>
              <a:t> Haven is a small country with 7 provinces in a region where avian influenza </a:t>
            </a:r>
            <a:r>
              <a:rPr lang="en-US" baseline="0" dirty="0" err="1" smtClean="0"/>
              <a:t>HxNy</a:t>
            </a:r>
            <a:r>
              <a:rPr lang="en-US" baseline="0" dirty="0" smtClean="0"/>
              <a:t> outbreaks has been reported in the past year. The country has officially been free of avian influenza but at least two bordering countries in the west have reported confirmed cases in both poultry and humans. Chicken meat is one of the main sources of protein in the country. Domestic and international poultry movements continue business as usual.  </a:t>
            </a:r>
          </a:p>
          <a:p>
            <a:endParaRPr lang="en-US" baseline="0" dirty="0" smtClean="0"/>
          </a:p>
          <a:p>
            <a:r>
              <a:rPr lang="en-US" b="1" baseline="0" dirty="0" smtClean="0"/>
              <a:t>Province I </a:t>
            </a:r>
            <a:r>
              <a:rPr lang="en-US" baseline="0" dirty="0" smtClean="0"/>
              <a:t>– Having a border with a country in which avian influenza </a:t>
            </a:r>
            <a:r>
              <a:rPr lang="en-US" baseline="0" dirty="0" err="1" smtClean="0"/>
              <a:t>HxNy</a:t>
            </a:r>
            <a:r>
              <a:rPr lang="en-US" baseline="0" dirty="0" smtClean="0"/>
              <a:t> has been found, it has maintained strict border control. Unauthorized animal movements are prohibited. Protocols were established for medical personnel (a veterinarian and a public health specialist) to monitor and screen any abnormalities in animals and people crossing the border. </a:t>
            </a:r>
          </a:p>
          <a:p>
            <a:endParaRPr lang="en-US" baseline="0" dirty="0" smtClean="0"/>
          </a:p>
          <a:p>
            <a:r>
              <a:rPr lang="en-US" b="1" baseline="0" dirty="0" smtClean="0"/>
              <a:t>Province II </a:t>
            </a:r>
            <a:r>
              <a:rPr lang="en-US" baseline="0" dirty="0" smtClean="0"/>
              <a:t>– This province’s poultry production is an integrated poultry production system which supplies about 50% of all poultry in the country. The province does not receive poultry from other provinces.</a:t>
            </a:r>
          </a:p>
          <a:p>
            <a:endParaRPr lang="en-US" baseline="0" dirty="0" smtClean="0"/>
          </a:p>
          <a:p>
            <a:r>
              <a:rPr lang="en-US" b="1" baseline="0" dirty="0" smtClean="0"/>
              <a:t>Province III</a:t>
            </a:r>
            <a:r>
              <a:rPr lang="en-US" baseline="0" dirty="0" smtClean="0"/>
              <a:t> – The province is densely populated with high chicken consumption. The province has two Live Bird Markets (LBMs) and a wholesale center in response to high demand. The poultry sold in the province come from both known and unknown sources. The province has huge wetland area in which wild bird species are usually observed. </a:t>
            </a:r>
          </a:p>
          <a:p>
            <a:endParaRPr lang="en-US" baseline="0" dirty="0" smtClean="0"/>
          </a:p>
          <a:p>
            <a:r>
              <a:rPr lang="en-US" b="1" baseline="0" dirty="0" smtClean="0"/>
              <a:t>Province IV </a:t>
            </a:r>
            <a:r>
              <a:rPr lang="en-US" baseline="0" dirty="0" smtClean="0"/>
              <a:t>– The province is bordered with a country where avian influenza outbreaks have been reported. Since the province is large in area, border control is not strict due to lack of resources. The province sources spent hens and day-old chicks from neighboring countries (including ones where avian influenza was found). Only one market in the province makes sure the poultry come from safe sources. Imported day-old chicks are cheaper than ones sourced domestically and are supplied to farmers in Province VII. There is one LBM in the province. </a:t>
            </a:r>
          </a:p>
          <a:p>
            <a:endParaRPr lang="en-US" baseline="0" dirty="0" smtClean="0"/>
          </a:p>
          <a:p>
            <a:r>
              <a:rPr lang="en-US" b="1" baseline="0" dirty="0" smtClean="0"/>
              <a:t>Province V</a:t>
            </a:r>
            <a:r>
              <a:rPr lang="en-US" baseline="0" dirty="0" smtClean="0"/>
              <a:t> – The province does not produce poultry but is a center where traders/poultry collectors gather enough poultry for distribution to Province III and Province VI where demand for chicken meat are high. Poultry mainly comes from Province I and Province VII. </a:t>
            </a:r>
          </a:p>
          <a:p>
            <a:endParaRPr lang="en-US" baseline="0" dirty="0" smtClean="0"/>
          </a:p>
          <a:p>
            <a:r>
              <a:rPr lang="en-US" b="1" baseline="0" dirty="0" smtClean="0"/>
              <a:t>Province VI </a:t>
            </a:r>
            <a:r>
              <a:rPr lang="en-US" b="0" baseline="0" dirty="0" smtClean="0"/>
              <a:t>– This is the capital of the country with more than a million inhabitants. In order to meet high demand of chicken meat, the province bring in broilers from other provinces and sell them in the LBM and wholesale center. </a:t>
            </a:r>
          </a:p>
          <a:p>
            <a:endParaRPr lang="en-US" b="0" baseline="0" dirty="0" smtClean="0"/>
          </a:p>
          <a:p>
            <a:r>
              <a:rPr lang="en-US" b="1" baseline="0" dirty="0" smtClean="0"/>
              <a:t>Province VII</a:t>
            </a:r>
            <a:r>
              <a:rPr lang="en-US" b="0" baseline="0" dirty="0" smtClean="0"/>
              <a:t> – This province produces the other 50% of poultry in the country. Farmers buy imported day-old chicks that pass through Province IV. When at desirable market weight, chickens are sold and transported to Province V and Province VI. There is one LBM in the province.</a:t>
            </a:r>
            <a:endParaRPr lang="en-US" b="1" dirty="0"/>
          </a:p>
        </p:txBody>
      </p:sp>
      <p:sp>
        <p:nvSpPr>
          <p:cNvPr id="4" name="Slide Number Placeholder 3"/>
          <p:cNvSpPr>
            <a:spLocks noGrp="1"/>
          </p:cNvSpPr>
          <p:nvPr>
            <p:ph type="sldNum" sz="quarter" idx="10"/>
          </p:nvPr>
        </p:nvSpPr>
        <p:spPr/>
        <p:txBody>
          <a:bodyPr/>
          <a:lstStyle/>
          <a:p>
            <a:fld id="{AD0FD300-5154-4BAF-AB11-D56ABDF7B760}" type="slidenum">
              <a:rPr lang="en-US" smtClean="0"/>
              <a:t>4</a:t>
            </a:fld>
            <a:endParaRPr lang="en-US"/>
          </a:p>
        </p:txBody>
      </p:sp>
    </p:spTree>
    <p:extLst>
      <p:ext uri="{BB962C8B-B14F-4D97-AF65-F5344CB8AC3E}">
        <p14:creationId xmlns:p14="http://schemas.microsoft.com/office/powerpoint/2010/main" val="1111098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US" dirty="0" smtClean="0"/>
              <a:t>Bird</a:t>
            </a:r>
            <a:r>
              <a:rPr lang="en-US" baseline="0" dirty="0" smtClean="0"/>
              <a:t> Haven is a small country with 7 provinces in a region where avian influenza </a:t>
            </a:r>
            <a:r>
              <a:rPr lang="en-US" baseline="0" dirty="0" err="1" smtClean="0"/>
              <a:t>HxNy</a:t>
            </a:r>
            <a:r>
              <a:rPr lang="en-US" baseline="0" dirty="0" smtClean="0"/>
              <a:t> outbreaks has been reported in the past year. The country has officially been free of avian influenza but at least two bordering countries in the west have reported confirmed cases in both poultry and humans. Chicken meat is one of the main sources of protein in the country. Domestic and international poultry movements continue business as usual.  </a:t>
            </a:r>
          </a:p>
          <a:p>
            <a:endParaRPr lang="en-US" baseline="0" dirty="0" smtClean="0"/>
          </a:p>
          <a:p>
            <a:r>
              <a:rPr lang="en-US" b="1" baseline="0" dirty="0" smtClean="0"/>
              <a:t>Province I </a:t>
            </a:r>
            <a:r>
              <a:rPr lang="en-US" baseline="0" dirty="0" smtClean="0"/>
              <a:t>– Having a border with a country in which avian influenza </a:t>
            </a:r>
            <a:r>
              <a:rPr lang="en-US" baseline="0" dirty="0" err="1" smtClean="0"/>
              <a:t>HxNy</a:t>
            </a:r>
            <a:r>
              <a:rPr lang="en-US" baseline="0" dirty="0" smtClean="0"/>
              <a:t> has been found, it has maintained strict border control. Unauthorized animal movements are prohibited. Protocols were established for medical personnel (a veterinarian and a public health specialist) to monitor and screen any abnormalities in animals and people crossing the border. </a:t>
            </a:r>
          </a:p>
          <a:p>
            <a:endParaRPr lang="en-US" baseline="0" dirty="0" smtClean="0"/>
          </a:p>
          <a:p>
            <a:r>
              <a:rPr lang="en-US" b="1" baseline="0" dirty="0" smtClean="0"/>
              <a:t>Province II </a:t>
            </a:r>
            <a:r>
              <a:rPr lang="en-US" baseline="0" dirty="0" smtClean="0"/>
              <a:t>– This province’s poultry production is an integrated poultry production system which supplies about 50% of all poultry in the country. The province does not receive poultry from other provinces.</a:t>
            </a:r>
          </a:p>
          <a:p>
            <a:endParaRPr lang="en-US" baseline="0" dirty="0" smtClean="0"/>
          </a:p>
          <a:p>
            <a:r>
              <a:rPr lang="en-US" b="1" baseline="0" dirty="0" smtClean="0"/>
              <a:t>Province III</a:t>
            </a:r>
            <a:r>
              <a:rPr lang="en-US" baseline="0" dirty="0" smtClean="0"/>
              <a:t> – The province is densely populated with high chicken consumption. The province has two Live Bird Markets (LBMs) and a wholesale center in response to high demand. The poultry sold in the province come from both known and unknown sources. The province has huge wetland area in which wild bird species are usually observed. </a:t>
            </a:r>
          </a:p>
          <a:p>
            <a:endParaRPr lang="en-US" baseline="0" dirty="0" smtClean="0"/>
          </a:p>
          <a:p>
            <a:r>
              <a:rPr lang="en-US" b="1" baseline="0" dirty="0" smtClean="0"/>
              <a:t>Province IV </a:t>
            </a:r>
            <a:r>
              <a:rPr lang="en-US" baseline="0" dirty="0" smtClean="0"/>
              <a:t>– The province is bordered with a country where avian influenza outbreaks have been reported. Since the province is large in area, border control is not strict due to lack of resources. The province sources spent hens and day-old chicks from neighboring countries (including ones where avian influenza was found). Only one market in the province makes sure the poultry come from safe sources. Imported day-old chicks are cheaper than ones sourced domestically and are supplied to farmers in Province VII. There is one LBM in the province. </a:t>
            </a:r>
          </a:p>
          <a:p>
            <a:endParaRPr lang="en-US" baseline="0" dirty="0" smtClean="0"/>
          </a:p>
          <a:p>
            <a:r>
              <a:rPr lang="en-US" b="1" baseline="0" dirty="0" smtClean="0"/>
              <a:t>Province V</a:t>
            </a:r>
            <a:r>
              <a:rPr lang="en-US" baseline="0" dirty="0" smtClean="0"/>
              <a:t> – The province does not produce poultry but is a center where traders/poultry collectors gather enough poultry for distribution to Province III and Province VI where demand for chicken meat are high. Poultry mainly comes from Province I and Province VII. </a:t>
            </a:r>
          </a:p>
          <a:p>
            <a:endParaRPr lang="en-US" baseline="0" dirty="0" smtClean="0"/>
          </a:p>
          <a:p>
            <a:r>
              <a:rPr lang="en-US" b="1" baseline="0" dirty="0" smtClean="0"/>
              <a:t>Province VI </a:t>
            </a:r>
            <a:r>
              <a:rPr lang="en-US" b="0" baseline="0" dirty="0" smtClean="0"/>
              <a:t>– This is the capital of the country with more than a million inhabitants. In order to meet high demand of chicken meat, the province bring in broilers from other provinces and sell them in the LBM and wholesale center. </a:t>
            </a:r>
          </a:p>
          <a:p>
            <a:endParaRPr lang="en-US" b="0" baseline="0" dirty="0" smtClean="0"/>
          </a:p>
          <a:p>
            <a:r>
              <a:rPr lang="en-US" b="1" baseline="0" dirty="0" smtClean="0"/>
              <a:t>Province VII</a:t>
            </a:r>
            <a:r>
              <a:rPr lang="en-US" b="0" baseline="0" dirty="0" smtClean="0"/>
              <a:t> – This province produces the other 50% of poultry in the country. Farmers buy imported day-old chicks that pass through Province IV. When at desirable market weight, chickens are sold and transported to Province V and Province VI. There is one LBM in the province.</a:t>
            </a:r>
            <a:endParaRPr lang="en-US" b="1" dirty="0"/>
          </a:p>
        </p:txBody>
      </p:sp>
      <p:sp>
        <p:nvSpPr>
          <p:cNvPr id="4" name="Slide Number Placeholder 3"/>
          <p:cNvSpPr>
            <a:spLocks noGrp="1"/>
          </p:cNvSpPr>
          <p:nvPr>
            <p:ph type="sldNum" sz="quarter" idx="10"/>
          </p:nvPr>
        </p:nvSpPr>
        <p:spPr/>
        <p:txBody>
          <a:bodyPr/>
          <a:lstStyle/>
          <a:p>
            <a:fld id="{AD0FD300-5154-4BAF-AB11-D56ABDF7B760}" type="slidenum">
              <a:rPr lang="en-US" smtClean="0"/>
              <a:t>7</a:t>
            </a:fld>
            <a:endParaRPr lang="en-US"/>
          </a:p>
        </p:txBody>
      </p:sp>
    </p:spTree>
    <p:extLst>
      <p:ext uri="{BB962C8B-B14F-4D97-AF65-F5344CB8AC3E}">
        <p14:creationId xmlns:p14="http://schemas.microsoft.com/office/powerpoint/2010/main" val="1330952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US" dirty="0" smtClean="0"/>
              <a:t>Bird</a:t>
            </a:r>
            <a:r>
              <a:rPr lang="en-US" baseline="0" dirty="0" smtClean="0"/>
              <a:t> Haven is a small country with 7 provinces in a region where avian influenza </a:t>
            </a:r>
            <a:r>
              <a:rPr lang="en-US" baseline="0" dirty="0" err="1" smtClean="0"/>
              <a:t>HxNy</a:t>
            </a:r>
            <a:r>
              <a:rPr lang="en-US" baseline="0" dirty="0" smtClean="0"/>
              <a:t> outbreaks has been reported in the past year. The country has officially been free of avian influenza but at least two bordering countries in the west have reported confirmed cases in both poultry and humans. Chicken meat is one of the main sources of protein in the country. Domestic and international poultry movements continue business as usual.  </a:t>
            </a:r>
          </a:p>
          <a:p>
            <a:endParaRPr lang="en-US" baseline="0" dirty="0" smtClean="0"/>
          </a:p>
          <a:p>
            <a:r>
              <a:rPr lang="en-US" b="1" baseline="0" dirty="0" smtClean="0"/>
              <a:t>Province I </a:t>
            </a:r>
            <a:r>
              <a:rPr lang="en-US" baseline="0" dirty="0" smtClean="0"/>
              <a:t>– Having a border with a country in which avian influenza </a:t>
            </a:r>
            <a:r>
              <a:rPr lang="en-US" baseline="0" dirty="0" err="1" smtClean="0"/>
              <a:t>HxNy</a:t>
            </a:r>
            <a:r>
              <a:rPr lang="en-US" baseline="0" dirty="0" smtClean="0"/>
              <a:t> has been found, it has maintained strict border control. Unauthorized animal movements are prohibited. Protocols were established for medical personnel (a veterinarian and a public health specialist) to monitor and screen any abnormalities in animals and people crossing the border. </a:t>
            </a:r>
          </a:p>
          <a:p>
            <a:endParaRPr lang="en-US" baseline="0" dirty="0" smtClean="0"/>
          </a:p>
          <a:p>
            <a:r>
              <a:rPr lang="en-US" b="1" baseline="0" dirty="0" smtClean="0"/>
              <a:t>Province II </a:t>
            </a:r>
            <a:r>
              <a:rPr lang="en-US" baseline="0" dirty="0" smtClean="0"/>
              <a:t>– This province’s poultry production is an integrated poultry production system which supplies about 50% of all poultry in the country. The province does not receive poultry from other provinces.</a:t>
            </a:r>
          </a:p>
          <a:p>
            <a:endParaRPr lang="en-US" baseline="0" dirty="0" smtClean="0"/>
          </a:p>
          <a:p>
            <a:r>
              <a:rPr lang="en-US" b="1" baseline="0" dirty="0" smtClean="0"/>
              <a:t>Province III</a:t>
            </a:r>
            <a:r>
              <a:rPr lang="en-US" baseline="0" dirty="0" smtClean="0"/>
              <a:t> – The province is densely populated with high chicken consumption. The province has two Live Bird Markets (LBMs) and a wholesale center in response to high demand. The poultry sold in the province come from both known and unknown sources. The province has huge wetland area in which wild bird species are usually observed. </a:t>
            </a:r>
          </a:p>
          <a:p>
            <a:endParaRPr lang="en-US" baseline="0" dirty="0" smtClean="0"/>
          </a:p>
          <a:p>
            <a:r>
              <a:rPr lang="en-US" b="1" baseline="0" dirty="0" smtClean="0"/>
              <a:t>Province IV </a:t>
            </a:r>
            <a:r>
              <a:rPr lang="en-US" baseline="0" dirty="0" smtClean="0"/>
              <a:t>– The province is bordered with a country where avian influenza outbreaks have been reported. Since the province is large in area, border control is not strict due to lack of resources. The province sources spent hens and day-old chicks from neighboring countries (including ones where avian influenza was found). Only one market in the province makes sure the poultry come from safe sources. Imported day-old chicks are cheaper than ones sourced domestically and are supplied to farmers in Province VII. There is one LBM in the province. </a:t>
            </a:r>
          </a:p>
          <a:p>
            <a:endParaRPr lang="en-US" baseline="0" dirty="0" smtClean="0"/>
          </a:p>
          <a:p>
            <a:r>
              <a:rPr lang="en-US" b="1" baseline="0" dirty="0" smtClean="0"/>
              <a:t>Province V</a:t>
            </a:r>
            <a:r>
              <a:rPr lang="en-US" baseline="0" dirty="0" smtClean="0"/>
              <a:t> – The province does not produce poultry but is a center where traders/poultry collectors gather enough poultry for distribution to Province III and Province VI where demand for chicken meat are high. Poultry mainly comes from Province I and Province VII. </a:t>
            </a:r>
          </a:p>
          <a:p>
            <a:endParaRPr lang="en-US" baseline="0" dirty="0" smtClean="0"/>
          </a:p>
          <a:p>
            <a:r>
              <a:rPr lang="en-US" b="1" baseline="0" dirty="0" smtClean="0"/>
              <a:t>Province VI </a:t>
            </a:r>
            <a:r>
              <a:rPr lang="en-US" b="0" baseline="0" dirty="0" smtClean="0"/>
              <a:t>– This is the capital of the country with more than a million inhabitants. In order to meet high demand of chicken meat, the province bring in broilers from other provinces and sell them in the LBM and wholesale center. </a:t>
            </a:r>
          </a:p>
          <a:p>
            <a:endParaRPr lang="en-US" b="0" baseline="0" dirty="0" smtClean="0"/>
          </a:p>
          <a:p>
            <a:r>
              <a:rPr lang="en-US" b="1" baseline="0" dirty="0" smtClean="0"/>
              <a:t>Province VII</a:t>
            </a:r>
            <a:r>
              <a:rPr lang="en-US" b="0" baseline="0" dirty="0" smtClean="0"/>
              <a:t> – This province produces the other 50% of poultry in the country. Farmers buy imported day-old chicks that pass through Province IV. When at desirable market weight, chickens are sold and transported to Province V and Province VI. There is one LBM in the province.</a:t>
            </a:r>
            <a:endParaRPr lang="en-US" b="1" dirty="0"/>
          </a:p>
        </p:txBody>
      </p:sp>
      <p:sp>
        <p:nvSpPr>
          <p:cNvPr id="4" name="Slide Number Placeholder 3"/>
          <p:cNvSpPr>
            <a:spLocks noGrp="1"/>
          </p:cNvSpPr>
          <p:nvPr>
            <p:ph type="sldNum" sz="quarter" idx="10"/>
          </p:nvPr>
        </p:nvSpPr>
        <p:spPr/>
        <p:txBody>
          <a:bodyPr/>
          <a:lstStyle/>
          <a:p>
            <a:fld id="{AD0FD300-5154-4BAF-AB11-D56ABDF7B760}" type="slidenum">
              <a:rPr lang="en-US" smtClean="0"/>
              <a:t>8</a:t>
            </a:fld>
            <a:endParaRPr lang="en-US"/>
          </a:p>
        </p:txBody>
      </p:sp>
    </p:spTree>
    <p:extLst>
      <p:ext uri="{BB962C8B-B14F-4D97-AF65-F5344CB8AC3E}">
        <p14:creationId xmlns:p14="http://schemas.microsoft.com/office/powerpoint/2010/main" val="24103756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US" dirty="0" smtClean="0"/>
              <a:t>Discussion</a:t>
            </a:r>
          </a:p>
          <a:p>
            <a:r>
              <a:rPr lang="en-US" dirty="0" smtClean="0"/>
              <a:t>Exercise 1: </a:t>
            </a:r>
          </a:p>
          <a:p>
            <a:r>
              <a:rPr lang="en-US" dirty="0" smtClean="0"/>
              <a:t>Which is the most likely route for</a:t>
            </a:r>
            <a:r>
              <a:rPr lang="en-US" baseline="0" dirty="0" smtClean="0"/>
              <a:t> AI introduction? Importation of live poultry from infected country</a:t>
            </a:r>
          </a:p>
          <a:p>
            <a:r>
              <a:rPr lang="en-US" baseline="0" dirty="0" smtClean="0"/>
              <a:t>Which provinces are at risk of AI? What features of such provinces are relevant for AI transmission? Provinces III, IV, V, VI and VII – Poultry imported from an infected country directly or through other provinces; weak biosecurity and weak movement control; positive price differential with infected country.</a:t>
            </a:r>
          </a:p>
          <a:p>
            <a:r>
              <a:rPr lang="en-US" baseline="0" dirty="0" smtClean="0"/>
              <a:t>Which provinces are not at risk of AI? What features make such provinces to be protected from AI? Province I and II – Isolated from the risky poultry VC  (integrated companies), good biosecurity, safe source of young birds</a:t>
            </a:r>
          </a:p>
          <a:p>
            <a:r>
              <a:rPr lang="en-US" dirty="0" smtClean="0"/>
              <a:t>Exercise 2:</a:t>
            </a:r>
          </a:p>
          <a:p>
            <a:r>
              <a:rPr lang="en-US" dirty="0" smtClean="0"/>
              <a:t>Which</a:t>
            </a:r>
            <a:r>
              <a:rPr lang="en-US" baseline="0" dirty="0" smtClean="0"/>
              <a:t> sectors are susceptible to AI? Mainly the backyard. Only 30% of the commercial production gets in contact with other populations (in collection yards and wholesale markets) and the rest is not exposed.</a:t>
            </a:r>
          </a:p>
          <a:p>
            <a:endParaRPr lang="en-US" dirty="0"/>
          </a:p>
        </p:txBody>
      </p:sp>
      <p:sp>
        <p:nvSpPr>
          <p:cNvPr id="4" name="Slide Number Placeholder 3"/>
          <p:cNvSpPr>
            <a:spLocks noGrp="1"/>
          </p:cNvSpPr>
          <p:nvPr>
            <p:ph type="sldNum" sz="quarter" idx="10"/>
          </p:nvPr>
        </p:nvSpPr>
        <p:spPr/>
        <p:txBody>
          <a:bodyPr/>
          <a:lstStyle/>
          <a:p>
            <a:fld id="{AD0FD300-5154-4BAF-AB11-D56ABDF7B760}" type="slidenum">
              <a:rPr lang="en-US" smtClean="0"/>
              <a:t>9</a:t>
            </a:fld>
            <a:endParaRPr lang="en-US"/>
          </a:p>
        </p:txBody>
      </p:sp>
    </p:spTree>
    <p:extLst>
      <p:ext uri="{BB962C8B-B14F-4D97-AF65-F5344CB8AC3E}">
        <p14:creationId xmlns:p14="http://schemas.microsoft.com/office/powerpoint/2010/main" val="38350629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US" dirty="0" smtClean="0"/>
              <a:t>Discussion</a:t>
            </a:r>
          </a:p>
          <a:p>
            <a:r>
              <a:rPr lang="en-US" dirty="0" smtClean="0"/>
              <a:t>Exercise 2:</a:t>
            </a:r>
          </a:p>
          <a:p>
            <a:r>
              <a:rPr lang="en-US" dirty="0" smtClean="0"/>
              <a:t>Which</a:t>
            </a:r>
            <a:r>
              <a:rPr lang="en-US" baseline="0" dirty="0" smtClean="0"/>
              <a:t> sectors are susceptible to AI? Mainly the backyard. Only 30% of the commercial production gets in contact with other populations (in collection yards and wholesale markets) and the rest is not exposed.</a:t>
            </a:r>
          </a:p>
          <a:p>
            <a:endParaRPr lang="en-US" dirty="0"/>
          </a:p>
        </p:txBody>
      </p:sp>
      <p:sp>
        <p:nvSpPr>
          <p:cNvPr id="4" name="Slide Number Placeholder 3"/>
          <p:cNvSpPr>
            <a:spLocks noGrp="1"/>
          </p:cNvSpPr>
          <p:nvPr>
            <p:ph type="sldNum" sz="quarter" idx="10"/>
          </p:nvPr>
        </p:nvSpPr>
        <p:spPr/>
        <p:txBody>
          <a:bodyPr/>
          <a:lstStyle/>
          <a:p>
            <a:fld id="{40F8DF6C-4323-4BE2-988D-8F33E77674C7}" type="slidenum">
              <a:rPr lang="en-US" smtClean="0"/>
              <a:t>10</a:t>
            </a:fld>
            <a:endParaRPr lang="en-US"/>
          </a:p>
        </p:txBody>
      </p:sp>
    </p:spTree>
    <p:extLst>
      <p:ext uri="{BB962C8B-B14F-4D97-AF65-F5344CB8AC3E}">
        <p14:creationId xmlns:p14="http://schemas.microsoft.com/office/powerpoint/2010/main" val="35198328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0FD300-5154-4BAF-AB11-D56ABDF7B760}" type="slidenum">
              <a:rPr lang="en-US" smtClean="0"/>
              <a:t>16</a:t>
            </a:fld>
            <a:endParaRPr lang="en-US" dirty="0"/>
          </a:p>
        </p:txBody>
      </p:sp>
    </p:spTree>
    <p:extLst>
      <p:ext uri="{BB962C8B-B14F-4D97-AF65-F5344CB8AC3E}">
        <p14:creationId xmlns:p14="http://schemas.microsoft.com/office/powerpoint/2010/main" val="1397372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0FD300-5154-4BAF-AB11-D56ABDF7B760}" type="slidenum">
              <a:rPr lang="en-US" smtClean="0"/>
              <a:t>19</a:t>
            </a:fld>
            <a:endParaRPr lang="en-US" dirty="0"/>
          </a:p>
        </p:txBody>
      </p:sp>
    </p:spTree>
    <p:extLst>
      <p:ext uri="{BB962C8B-B14F-4D97-AF65-F5344CB8AC3E}">
        <p14:creationId xmlns:p14="http://schemas.microsoft.com/office/powerpoint/2010/main" val="2225026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11" indent="0" algn="ctr">
              <a:buNone/>
              <a:defRPr sz="2000"/>
            </a:lvl2pPr>
            <a:lvl3pPr marL="914422" indent="0" algn="ctr">
              <a:buNone/>
              <a:defRPr sz="1801"/>
            </a:lvl3pPr>
            <a:lvl4pPr marL="1371635" indent="0" algn="ctr">
              <a:buNone/>
              <a:defRPr sz="1600"/>
            </a:lvl4pPr>
            <a:lvl5pPr marL="1828846" indent="0" algn="ctr">
              <a:buNone/>
              <a:defRPr sz="1600"/>
            </a:lvl5pPr>
            <a:lvl6pPr marL="2286057" indent="0" algn="ctr">
              <a:buNone/>
              <a:defRPr sz="1600"/>
            </a:lvl6pPr>
            <a:lvl7pPr marL="2743268" indent="0" algn="ctr">
              <a:buNone/>
              <a:defRPr sz="1600"/>
            </a:lvl7pPr>
            <a:lvl8pPr marL="3200481" indent="0" algn="ctr">
              <a:buNone/>
              <a:defRPr sz="1600"/>
            </a:lvl8pPr>
            <a:lvl9pPr marL="3657692"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3127997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1663718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899"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199"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2785011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3971310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3"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3" y="4589465"/>
            <a:ext cx="10515600" cy="1500187"/>
          </a:xfrm>
        </p:spPr>
        <p:txBody>
          <a:bodyPr/>
          <a:lstStyle>
            <a:lvl1pPr marL="0" indent="0">
              <a:buNone/>
              <a:defRPr sz="2400">
                <a:solidFill>
                  <a:schemeClr val="tx1">
                    <a:tint val="75000"/>
                  </a:schemeClr>
                </a:solidFill>
              </a:defRPr>
            </a:lvl1pPr>
            <a:lvl2pPr marL="457211" indent="0">
              <a:buNone/>
              <a:defRPr sz="2000">
                <a:solidFill>
                  <a:schemeClr val="tx1">
                    <a:tint val="75000"/>
                  </a:schemeClr>
                </a:solidFill>
              </a:defRPr>
            </a:lvl2pPr>
            <a:lvl3pPr marL="914422" indent="0">
              <a:buNone/>
              <a:defRPr sz="1801">
                <a:solidFill>
                  <a:schemeClr val="tx1">
                    <a:tint val="75000"/>
                  </a:schemeClr>
                </a:solidFill>
              </a:defRPr>
            </a:lvl3pPr>
            <a:lvl4pPr marL="1371635"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8" indent="0">
              <a:buNone/>
              <a:defRPr sz="1600">
                <a:solidFill>
                  <a:schemeClr val="tx1">
                    <a:tint val="75000"/>
                  </a:schemeClr>
                </a:solidFill>
              </a:defRPr>
            </a:lvl7pPr>
            <a:lvl8pPr marL="3200481" indent="0">
              <a:buNone/>
              <a:defRPr sz="1600">
                <a:solidFill>
                  <a:schemeClr val="tx1">
                    <a:tint val="75000"/>
                  </a:schemeClr>
                </a:solidFill>
              </a:defRPr>
            </a:lvl8pPr>
            <a:lvl9pPr marL="3657692"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2674462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1"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1"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1538123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91" y="1681163"/>
            <a:ext cx="5157787" cy="823912"/>
          </a:xfrm>
        </p:spPr>
        <p:txBody>
          <a:bodyPr anchor="b"/>
          <a:lstStyle>
            <a:lvl1pPr marL="0" indent="0">
              <a:buNone/>
              <a:defRPr sz="2400" b="1"/>
            </a:lvl1pPr>
            <a:lvl2pPr marL="457211" indent="0">
              <a:buNone/>
              <a:defRPr sz="2000" b="1"/>
            </a:lvl2pPr>
            <a:lvl3pPr marL="914422" indent="0">
              <a:buNone/>
              <a:defRPr sz="1801" b="1"/>
            </a:lvl3pPr>
            <a:lvl4pPr marL="1371635" indent="0">
              <a:buNone/>
              <a:defRPr sz="1600" b="1"/>
            </a:lvl4pPr>
            <a:lvl5pPr marL="1828846" indent="0">
              <a:buNone/>
              <a:defRPr sz="1600" b="1"/>
            </a:lvl5pPr>
            <a:lvl6pPr marL="2286057" indent="0">
              <a:buNone/>
              <a:defRPr sz="1600" b="1"/>
            </a:lvl6pPr>
            <a:lvl7pPr marL="2743268" indent="0">
              <a:buNone/>
              <a:defRPr sz="1600" b="1"/>
            </a:lvl7pPr>
            <a:lvl8pPr marL="3200481" indent="0">
              <a:buNone/>
              <a:defRPr sz="1600" b="1"/>
            </a:lvl8pPr>
            <a:lvl9pPr marL="3657692"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91" y="2505076"/>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11" indent="0">
              <a:buNone/>
              <a:defRPr sz="2000" b="1"/>
            </a:lvl2pPr>
            <a:lvl3pPr marL="914422" indent="0">
              <a:buNone/>
              <a:defRPr sz="1801" b="1"/>
            </a:lvl3pPr>
            <a:lvl4pPr marL="1371635" indent="0">
              <a:buNone/>
              <a:defRPr sz="1600" b="1"/>
            </a:lvl4pPr>
            <a:lvl5pPr marL="1828846" indent="0">
              <a:buNone/>
              <a:defRPr sz="1600" b="1"/>
            </a:lvl5pPr>
            <a:lvl6pPr marL="2286057" indent="0">
              <a:buNone/>
              <a:defRPr sz="1600" b="1"/>
            </a:lvl6pPr>
            <a:lvl7pPr marL="2743268" indent="0">
              <a:buNone/>
              <a:defRPr sz="1600" b="1"/>
            </a:lvl7pPr>
            <a:lvl8pPr marL="3200481" indent="0">
              <a:buNone/>
              <a:defRPr sz="1600" b="1"/>
            </a:lvl8pPr>
            <a:lvl9pPr marL="3657692"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3" y="2505076"/>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2430381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3330360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325318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6"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90"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91" y="2057400"/>
            <a:ext cx="3932236" cy="3811588"/>
          </a:xfrm>
        </p:spPr>
        <p:txBody>
          <a:bodyPr/>
          <a:lstStyle>
            <a:lvl1pPr marL="0" indent="0">
              <a:buNone/>
              <a:defRPr sz="1600"/>
            </a:lvl1pPr>
            <a:lvl2pPr marL="457211" indent="0">
              <a:buNone/>
              <a:defRPr sz="1401"/>
            </a:lvl2pPr>
            <a:lvl3pPr marL="914422" indent="0">
              <a:buNone/>
              <a:defRPr sz="1200"/>
            </a:lvl3pPr>
            <a:lvl4pPr marL="1371635" indent="0">
              <a:buNone/>
              <a:defRPr sz="1001"/>
            </a:lvl4pPr>
            <a:lvl5pPr marL="1828846" indent="0">
              <a:buNone/>
              <a:defRPr sz="1001"/>
            </a:lvl5pPr>
            <a:lvl6pPr marL="2286057" indent="0">
              <a:buNone/>
              <a:defRPr sz="1001"/>
            </a:lvl6pPr>
            <a:lvl7pPr marL="2743268" indent="0">
              <a:buNone/>
              <a:defRPr sz="1001"/>
            </a:lvl7pPr>
            <a:lvl8pPr marL="3200481" indent="0">
              <a:buNone/>
              <a:defRPr sz="1001"/>
            </a:lvl8pPr>
            <a:lvl9pPr marL="3657692" indent="0">
              <a:buNone/>
              <a:defRPr sz="1001"/>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41033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6"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90" y="987425"/>
            <a:ext cx="6172201" cy="4873625"/>
          </a:xfrm>
        </p:spPr>
        <p:txBody>
          <a:bodyPr/>
          <a:lstStyle>
            <a:lvl1pPr marL="0" indent="0">
              <a:buNone/>
              <a:defRPr sz="3200"/>
            </a:lvl1pPr>
            <a:lvl2pPr marL="457211" indent="0">
              <a:buNone/>
              <a:defRPr sz="2800"/>
            </a:lvl2pPr>
            <a:lvl3pPr marL="914422" indent="0">
              <a:buNone/>
              <a:defRPr sz="2400"/>
            </a:lvl3pPr>
            <a:lvl4pPr marL="1371635" indent="0">
              <a:buNone/>
              <a:defRPr sz="2000"/>
            </a:lvl4pPr>
            <a:lvl5pPr marL="1828846" indent="0">
              <a:buNone/>
              <a:defRPr sz="2000"/>
            </a:lvl5pPr>
            <a:lvl6pPr marL="2286057" indent="0">
              <a:buNone/>
              <a:defRPr sz="2000"/>
            </a:lvl6pPr>
            <a:lvl7pPr marL="2743268" indent="0">
              <a:buNone/>
              <a:defRPr sz="2000"/>
            </a:lvl7pPr>
            <a:lvl8pPr marL="3200481" indent="0">
              <a:buNone/>
              <a:defRPr sz="2000"/>
            </a:lvl8pPr>
            <a:lvl9pPr marL="3657692" indent="0">
              <a:buNone/>
              <a:defRPr sz="2000"/>
            </a:lvl9pPr>
          </a:lstStyle>
          <a:p>
            <a:endParaRPr lang="en-US" dirty="0"/>
          </a:p>
        </p:txBody>
      </p:sp>
      <p:sp>
        <p:nvSpPr>
          <p:cNvPr id="4" name="Text Placeholder 3"/>
          <p:cNvSpPr>
            <a:spLocks noGrp="1"/>
          </p:cNvSpPr>
          <p:nvPr>
            <p:ph type="body" sz="half" idx="2"/>
          </p:nvPr>
        </p:nvSpPr>
        <p:spPr>
          <a:xfrm>
            <a:off x="839791" y="2057400"/>
            <a:ext cx="3932236" cy="3811588"/>
          </a:xfrm>
        </p:spPr>
        <p:txBody>
          <a:bodyPr/>
          <a:lstStyle>
            <a:lvl1pPr marL="0" indent="0">
              <a:buNone/>
              <a:defRPr sz="1600"/>
            </a:lvl1pPr>
            <a:lvl2pPr marL="457211" indent="0">
              <a:buNone/>
              <a:defRPr sz="1401"/>
            </a:lvl2pPr>
            <a:lvl3pPr marL="914422" indent="0">
              <a:buNone/>
              <a:defRPr sz="1200"/>
            </a:lvl3pPr>
            <a:lvl4pPr marL="1371635" indent="0">
              <a:buNone/>
              <a:defRPr sz="1001"/>
            </a:lvl4pPr>
            <a:lvl5pPr marL="1828846" indent="0">
              <a:buNone/>
              <a:defRPr sz="1001"/>
            </a:lvl5pPr>
            <a:lvl6pPr marL="2286057" indent="0">
              <a:buNone/>
              <a:defRPr sz="1001"/>
            </a:lvl6pPr>
            <a:lvl7pPr marL="2743268" indent="0">
              <a:buNone/>
              <a:defRPr sz="1001"/>
            </a:lvl7pPr>
            <a:lvl8pPr marL="3200481" indent="0">
              <a:buNone/>
              <a:defRPr sz="1001"/>
            </a:lvl8pPr>
            <a:lvl9pPr marL="3657692" indent="0">
              <a:buNone/>
              <a:defRPr sz="1001"/>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5E55D6-E96A-4487-B49B-2DC41EB7C8DA}" type="datetimeFigureOut">
              <a:rPr lang="en-US" smtClean="0"/>
              <a:t>6/8/2018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BD4D466-0DDD-4377-B536-21AD88A8B75D}" type="slidenum">
              <a:rPr lang="en-US" smtClean="0"/>
              <a:t>‹#›</a:t>
            </a:fld>
            <a:endParaRPr lang="en-US" dirty="0"/>
          </a:p>
        </p:txBody>
      </p:sp>
    </p:spTree>
    <p:extLst>
      <p:ext uri="{BB962C8B-B14F-4D97-AF65-F5344CB8AC3E}">
        <p14:creationId xmlns:p14="http://schemas.microsoft.com/office/powerpoint/2010/main" val="2574035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4"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4"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1"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5E55D6-E96A-4487-B49B-2DC41EB7C8DA}" type="datetimeFigureOut">
              <a:rPr lang="en-US" smtClean="0"/>
              <a:t>6/8/2018</a:t>
            </a:fld>
            <a:endParaRPr lang="en-US" dirty="0"/>
          </a:p>
        </p:txBody>
      </p:sp>
      <p:sp>
        <p:nvSpPr>
          <p:cNvPr id="5" name="Footer Placeholder 4"/>
          <p:cNvSpPr>
            <a:spLocks noGrp="1"/>
          </p:cNvSpPr>
          <p:nvPr>
            <p:ph type="ftr" sz="quarter" idx="3"/>
          </p:nvPr>
        </p:nvSpPr>
        <p:spPr>
          <a:xfrm>
            <a:off x="4038604"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1"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4D466-0DDD-4377-B536-21AD88A8B75D}" type="slidenum">
              <a:rPr lang="en-US" smtClean="0"/>
              <a:t>‹#›</a:t>
            </a:fld>
            <a:endParaRPr lang="en-US" dirty="0"/>
          </a:p>
        </p:txBody>
      </p:sp>
    </p:spTree>
    <p:extLst>
      <p:ext uri="{BB962C8B-B14F-4D97-AF65-F5344CB8AC3E}">
        <p14:creationId xmlns:p14="http://schemas.microsoft.com/office/powerpoint/2010/main" val="487302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22"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6" indent="-228606" algn="l" defTabSz="914422" rtl="0" eaLnBrk="1" latinLnBrk="0" hangingPunct="1">
        <a:lnSpc>
          <a:spcPct val="90000"/>
        </a:lnSpc>
        <a:spcBef>
          <a:spcPts val="1001"/>
        </a:spcBef>
        <a:buFont typeface="Arial" panose="020B0604020202020204" pitchFamily="34" charset="0"/>
        <a:buChar char="•"/>
        <a:defRPr sz="2800" kern="1200">
          <a:solidFill>
            <a:schemeClr val="tx1"/>
          </a:solidFill>
          <a:latin typeface="+mn-lt"/>
          <a:ea typeface="+mn-ea"/>
          <a:cs typeface="+mn-cs"/>
        </a:defRPr>
      </a:lvl1pPr>
      <a:lvl2pPr marL="685817" indent="-228606" algn="l" defTabSz="914422"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28" indent="-228606" algn="l" defTabSz="914422"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0" indent="-228606" algn="l" defTabSz="914422"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4pPr>
      <a:lvl5pPr marL="2057451" indent="-228606" algn="l" defTabSz="914422"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5pPr>
      <a:lvl6pPr marL="2514664" indent="-228606" algn="l" defTabSz="914422"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4" indent="-228606" algn="l" defTabSz="914422"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2"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7" indent="-228606" algn="l" defTabSz="914422"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22" rtl="0" eaLnBrk="1" latinLnBrk="0" hangingPunct="1">
        <a:defRPr sz="1801" kern="1200">
          <a:solidFill>
            <a:schemeClr val="tx1"/>
          </a:solidFill>
          <a:latin typeface="+mn-lt"/>
          <a:ea typeface="+mn-ea"/>
          <a:cs typeface="+mn-cs"/>
        </a:defRPr>
      </a:lvl1pPr>
      <a:lvl2pPr marL="457211" algn="l" defTabSz="914422" rtl="0" eaLnBrk="1" latinLnBrk="0" hangingPunct="1">
        <a:defRPr sz="1801" kern="1200">
          <a:solidFill>
            <a:schemeClr val="tx1"/>
          </a:solidFill>
          <a:latin typeface="+mn-lt"/>
          <a:ea typeface="+mn-ea"/>
          <a:cs typeface="+mn-cs"/>
        </a:defRPr>
      </a:lvl2pPr>
      <a:lvl3pPr marL="914422" algn="l" defTabSz="914422" rtl="0" eaLnBrk="1" latinLnBrk="0" hangingPunct="1">
        <a:defRPr sz="1801" kern="1200">
          <a:solidFill>
            <a:schemeClr val="tx1"/>
          </a:solidFill>
          <a:latin typeface="+mn-lt"/>
          <a:ea typeface="+mn-ea"/>
          <a:cs typeface="+mn-cs"/>
        </a:defRPr>
      </a:lvl3pPr>
      <a:lvl4pPr marL="1371635" algn="l" defTabSz="914422" rtl="0" eaLnBrk="1" latinLnBrk="0" hangingPunct="1">
        <a:defRPr sz="1801" kern="1200">
          <a:solidFill>
            <a:schemeClr val="tx1"/>
          </a:solidFill>
          <a:latin typeface="+mn-lt"/>
          <a:ea typeface="+mn-ea"/>
          <a:cs typeface="+mn-cs"/>
        </a:defRPr>
      </a:lvl4pPr>
      <a:lvl5pPr marL="1828846" algn="l" defTabSz="914422" rtl="0" eaLnBrk="1" latinLnBrk="0" hangingPunct="1">
        <a:defRPr sz="1801" kern="1200">
          <a:solidFill>
            <a:schemeClr val="tx1"/>
          </a:solidFill>
          <a:latin typeface="+mn-lt"/>
          <a:ea typeface="+mn-ea"/>
          <a:cs typeface="+mn-cs"/>
        </a:defRPr>
      </a:lvl5pPr>
      <a:lvl6pPr marL="2286057" algn="l" defTabSz="914422" rtl="0" eaLnBrk="1" latinLnBrk="0" hangingPunct="1">
        <a:defRPr sz="1801" kern="1200">
          <a:solidFill>
            <a:schemeClr val="tx1"/>
          </a:solidFill>
          <a:latin typeface="+mn-lt"/>
          <a:ea typeface="+mn-ea"/>
          <a:cs typeface="+mn-cs"/>
        </a:defRPr>
      </a:lvl6pPr>
      <a:lvl7pPr marL="2743268" algn="l" defTabSz="914422" rtl="0" eaLnBrk="1" latinLnBrk="0" hangingPunct="1">
        <a:defRPr sz="1801" kern="1200">
          <a:solidFill>
            <a:schemeClr val="tx1"/>
          </a:solidFill>
          <a:latin typeface="+mn-lt"/>
          <a:ea typeface="+mn-ea"/>
          <a:cs typeface="+mn-cs"/>
        </a:defRPr>
      </a:lvl7pPr>
      <a:lvl8pPr marL="3200481" algn="l" defTabSz="914422" rtl="0" eaLnBrk="1" latinLnBrk="0" hangingPunct="1">
        <a:defRPr sz="1801" kern="1200">
          <a:solidFill>
            <a:schemeClr val="tx1"/>
          </a:solidFill>
          <a:latin typeface="+mn-lt"/>
          <a:ea typeface="+mn-ea"/>
          <a:cs typeface="+mn-cs"/>
        </a:defRPr>
      </a:lvl8pPr>
      <a:lvl9pPr marL="3657692" algn="l" defTabSz="914422"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483" y="247296"/>
            <a:ext cx="10515600" cy="723900"/>
          </a:xfrm>
        </p:spPr>
        <p:txBody>
          <a:bodyPr>
            <a:normAutofit fontScale="90000"/>
          </a:bodyPr>
          <a:lstStyle/>
          <a:p>
            <a:r>
              <a:rPr lang="en-US" sz="3600" dirty="0"/>
              <a:t>Exercise 1: Prioritize and implement LBM and LPAI surveillance along the market chain—Objectives:</a:t>
            </a:r>
          </a:p>
        </p:txBody>
      </p:sp>
      <p:sp>
        <p:nvSpPr>
          <p:cNvPr id="3" name="Content Placeholder 2"/>
          <p:cNvSpPr>
            <a:spLocks noGrp="1"/>
          </p:cNvSpPr>
          <p:nvPr>
            <p:ph idx="1"/>
          </p:nvPr>
        </p:nvSpPr>
        <p:spPr>
          <a:xfrm>
            <a:off x="556988" y="1318659"/>
            <a:ext cx="11078028" cy="4829010"/>
          </a:xfrm>
        </p:spPr>
        <p:txBody>
          <a:bodyPr>
            <a:normAutofit/>
          </a:bodyPr>
          <a:lstStyle/>
          <a:p>
            <a:r>
              <a:rPr lang="en-US" sz="2400" dirty="0"/>
              <a:t>Part 1. Mapping (30 minutes):</a:t>
            </a:r>
          </a:p>
          <a:p>
            <a:pPr lvl="1"/>
            <a:r>
              <a:rPr lang="en-US" sz="2000" dirty="0"/>
              <a:t>Participants will learn to </a:t>
            </a:r>
            <a:r>
              <a:rPr lang="en-US" sz="2000"/>
              <a:t>map </a:t>
            </a:r>
            <a:r>
              <a:rPr lang="en-US" sz="2000" smtClean="0"/>
              <a:t>poultry </a:t>
            </a:r>
            <a:r>
              <a:rPr lang="en-US" sz="2000" dirty="0"/>
              <a:t>movements and identify risk pathways for disease introduction and spread.</a:t>
            </a:r>
          </a:p>
          <a:p>
            <a:pPr lvl="1"/>
            <a:endParaRPr lang="en-US" sz="2000" dirty="0"/>
          </a:p>
          <a:p>
            <a:r>
              <a:rPr lang="en-US" sz="2400" dirty="0"/>
              <a:t>Part 2. Value Chain diagram (30 minutes):</a:t>
            </a:r>
          </a:p>
          <a:p>
            <a:pPr lvl="1"/>
            <a:r>
              <a:rPr lang="en-US" sz="2000" dirty="0"/>
              <a:t>Participants will learn to develop a value chain diagram and use it to identify risk pathways and critical control points along the value chain.</a:t>
            </a:r>
          </a:p>
          <a:p>
            <a:pPr lvl="1"/>
            <a:endParaRPr lang="en-US" sz="2000" dirty="0"/>
          </a:p>
          <a:p>
            <a:r>
              <a:rPr lang="en-US" sz="2400" dirty="0"/>
              <a:t>Part 3. Surveillance design (30 minutes):</a:t>
            </a:r>
          </a:p>
          <a:p>
            <a:pPr lvl="1"/>
            <a:r>
              <a:rPr lang="en-US" sz="2000" dirty="0"/>
              <a:t>Participants will learn to design a surveillance system using value chain information and a limited budget.</a:t>
            </a:r>
          </a:p>
        </p:txBody>
      </p:sp>
    </p:spTree>
    <p:extLst>
      <p:ext uri="{BB962C8B-B14F-4D97-AF65-F5344CB8AC3E}">
        <p14:creationId xmlns:p14="http://schemas.microsoft.com/office/powerpoint/2010/main" val="1271088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1841863" y="302160"/>
            <a:ext cx="8164285" cy="6555840"/>
          </a:xfrm>
        </p:spPr>
        <p:txBody>
          <a:bodyPr>
            <a:normAutofit/>
          </a:bodyPr>
          <a:lstStyle/>
          <a:p>
            <a:r>
              <a:rPr lang="en-US" sz="2400" dirty="0"/>
              <a:t>Material needed</a:t>
            </a:r>
            <a:r>
              <a:rPr lang="en-US" sz="2400" dirty="0" smtClean="0"/>
              <a:t>:</a:t>
            </a:r>
            <a:br>
              <a:rPr lang="en-US" sz="2400" dirty="0" smtClean="0"/>
            </a:br>
            <a:endParaRPr lang="en-US" sz="2400" dirty="0"/>
          </a:p>
          <a:p>
            <a:pPr lvl="1"/>
            <a:r>
              <a:rPr lang="en-US" sz="2000" dirty="0"/>
              <a:t>Flipchart that will be used to draw the VC diagram.</a:t>
            </a:r>
            <a:br>
              <a:rPr lang="en-US" sz="2000" dirty="0"/>
            </a:br>
            <a:endParaRPr lang="en-US" sz="2000" dirty="0"/>
          </a:p>
          <a:p>
            <a:pPr lvl="1"/>
            <a:r>
              <a:rPr lang="en-US" sz="2000" dirty="0"/>
              <a:t>9 Stickers, one per stakeholder (see slide 12). </a:t>
            </a:r>
            <a:br>
              <a:rPr lang="en-US" sz="2000" dirty="0"/>
            </a:br>
            <a:endParaRPr lang="en-US" sz="2000" dirty="0"/>
          </a:p>
          <a:p>
            <a:pPr lvl="1"/>
            <a:r>
              <a:rPr lang="en-US" sz="2000" dirty="0"/>
              <a:t>Markers (red and black) to draw the arrows linking the stakeholders and write down the percentage of the poultry that are moved through each of the links.</a:t>
            </a:r>
            <a:br>
              <a:rPr lang="en-US" sz="2000" dirty="0"/>
            </a:br>
            <a:endParaRPr lang="en-US" sz="2000" dirty="0"/>
          </a:p>
          <a:p>
            <a:pPr lvl="1"/>
            <a:r>
              <a:rPr lang="en-US" sz="2000" dirty="0"/>
              <a:t>One copy of the VC information per participant (slides 13 to 17)</a:t>
            </a:r>
          </a:p>
          <a:p>
            <a:pPr lvl="1"/>
            <a:r>
              <a:rPr lang="en-US" sz="2000" dirty="0"/>
              <a:t>Completed VC diagram (slide1 9) to be distributed in case participants cannot finished in time (it can be one single</a:t>
            </a:r>
            <a:endParaRPr lang="en-US" sz="2000" b="1" dirty="0"/>
          </a:p>
        </p:txBody>
      </p:sp>
    </p:spTree>
    <p:extLst>
      <p:ext uri="{BB962C8B-B14F-4D97-AF65-F5344CB8AC3E}">
        <p14:creationId xmlns:p14="http://schemas.microsoft.com/office/powerpoint/2010/main" val="2769822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flipV="1">
            <a:off x="3717773" y="162456"/>
            <a:ext cx="1157332" cy="1168612"/>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643264" y="358111"/>
            <a:ext cx="763140" cy="559961"/>
          </a:xfrm>
          <a:prstGeom prst="rect">
            <a:avLst/>
          </a:prstGeom>
          <a:noFill/>
        </p:spPr>
        <p:txBody>
          <a:bodyPr wrap="square" rtlCol="0">
            <a:spAutoFit/>
          </a:bodyPr>
          <a:lstStyle/>
          <a:p>
            <a:r>
              <a:rPr lang="en-US" sz="1013" dirty="0"/>
              <a:t>Neighboring country</a:t>
            </a:r>
          </a:p>
          <a:p>
            <a:r>
              <a:rPr lang="en-US" sz="1013" dirty="0"/>
              <a:t>       </a:t>
            </a:r>
            <a:r>
              <a:rPr lang="en-US" sz="1013" i="1" dirty="0"/>
              <a:t>n=?</a:t>
            </a:r>
          </a:p>
        </p:txBody>
      </p:sp>
      <p:sp>
        <p:nvSpPr>
          <p:cNvPr id="7" name="TextBox 6"/>
          <p:cNvSpPr txBox="1"/>
          <p:nvPr/>
        </p:nvSpPr>
        <p:spPr>
          <a:xfrm>
            <a:off x="5789427" y="2302860"/>
            <a:ext cx="1039881" cy="559961"/>
          </a:xfrm>
          <a:prstGeom prst="rect">
            <a:avLst/>
          </a:prstGeom>
          <a:noFill/>
          <a:ln w="19050">
            <a:solidFill>
              <a:schemeClr val="accent2"/>
            </a:solidFill>
          </a:ln>
        </p:spPr>
        <p:txBody>
          <a:bodyPr wrap="square" rtlCol="0">
            <a:spAutoFit/>
          </a:bodyPr>
          <a:lstStyle/>
          <a:p>
            <a:pPr algn="ctr"/>
            <a:r>
              <a:rPr lang="en-US" sz="1013" dirty="0"/>
              <a:t>Parent stock and hatcheries</a:t>
            </a:r>
          </a:p>
          <a:p>
            <a:pPr algn="ctr"/>
            <a:r>
              <a:rPr lang="en-US" sz="1013" i="1" dirty="0"/>
              <a:t>n=2</a:t>
            </a:r>
          </a:p>
        </p:txBody>
      </p:sp>
      <p:sp>
        <p:nvSpPr>
          <p:cNvPr id="8" name="TextBox 7"/>
          <p:cNvSpPr txBox="1"/>
          <p:nvPr/>
        </p:nvSpPr>
        <p:spPr>
          <a:xfrm>
            <a:off x="4628895" y="2633963"/>
            <a:ext cx="1039881" cy="404085"/>
          </a:xfrm>
          <a:prstGeom prst="rect">
            <a:avLst/>
          </a:prstGeom>
          <a:noFill/>
          <a:ln w="19050">
            <a:solidFill>
              <a:schemeClr val="accent2"/>
            </a:solidFill>
          </a:ln>
        </p:spPr>
        <p:txBody>
          <a:bodyPr wrap="square" rtlCol="0">
            <a:spAutoFit/>
          </a:bodyPr>
          <a:lstStyle/>
          <a:p>
            <a:pPr algn="ctr"/>
            <a:r>
              <a:rPr lang="en-US" sz="1013" dirty="0"/>
              <a:t>Backyard farms</a:t>
            </a:r>
          </a:p>
          <a:p>
            <a:pPr algn="ctr"/>
            <a:r>
              <a:rPr lang="en-US" sz="1013" i="1" dirty="0"/>
              <a:t>n=200</a:t>
            </a:r>
          </a:p>
        </p:txBody>
      </p:sp>
      <p:sp>
        <p:nvSpPr>
          <p:cNvPr id="9" name="TextBox 8"/>
          <p:cNvSpPr txBox="1"/>
          <p:nvPr/>
        </p:nvSpPr>
        <p:spPr>
          <a:xfrm>
            <a:off x="6259336" y="2854733"/>
            <a:ext cx="1039881" cy="559961"/>
          </a:xfrm>
          <a:prstGeom prst="rect">
            <a:avLst/>
          </a:prstGeom>
          <a:noFill/>
          <a:ln w="19050">
            <a:solidFill>
              <a:schemeClr val="accent2"/>
            </a:solidFill>
          </a:ln>
        </p:spPr>
        <p:txBody>
          <a:bodyPr wrap="square" rtlCol="0">
            <a:spAutoFit/>
          </a:bodyPr>
          <a:lstStyle/>
          <a:p>
            <a:pPr algn="ctr"/>
            <a:r>
              <a:rPr lang="en-US" sz="1013" dirty="0"/>
              <a:t>Commercial farms</a:t>
            </a:r>
          </a:p>
          <a:p>
            <a:pPr algn="ctr"/>
            <a:r>
              <a:rPr lang="en-US" sz="1013" i="1" dirty="0"/>
              <a:t>n=7</a:t>
            </a:r>
          </a:p>
        </p:txBody>
      </p:sp>
      <p:sp>
        <p:nvSpPr>
          <p:cNvPr id="10" name="TextBox 9"/>
          <p:cNvSpPr txBox="1"/>
          <p:nvPr/>
        </p:nvSpPr>
        <p:spPr>
          <a:xfrm>
            <a:off x="4794191" y="3286978"/>
            <a:ext cx="1039881" cy="404085"/>
          </a:xfrm>
          <a:prstGeom prst="rect">
            <a:avLst/>
          </a:prstGeom>
          <a:noFill/>
          <a:ln w="19050">
            <a:solidFill>
              <a:schemeClr val="accent2"/>
            </a:solidFill>
          </a:ln>
        </p:spPr>
        <p:txBody>
          <a:bodyPr wrap="square" rtlCol="0">
            <a:spAutoFit/>
          </a:bodyPr>
          <a:lstStyle/>
          <a:p>
            <a:pPr algn="ctr"/>
            <a:r>
              <a:rPr lang="en-US" sz="1013" dirty="0"/>
              <a:t>Collectors</a:t>
            </a:r>
          </a:p>
          <a:p>
            <a:pPr algn="ctr"/>
            <a:r>
              <a:rPr lang="en-US" sz="1013" i="1" dirty="0"/>
              <a:t>n=50</a:t>
            </a:r>
          </a:p>
        </p:txBody>
      </p:sp>
      <p:sp>
        <p:nvSpPr>
          <p:cNvPr id="11" name="TextBox 10"/>
          <p:cNvSpPr txBox="1"/>
          <p:nvPr/>
        </p:nvSpPr>
        <p:spPr>
          <a:xfrm>
            <a:off x="5948019" y="3548722"/>
            <a:ext cx="1039881" cy="404085"/>
          </a:xfrm>
          <a:prstGeom prst="rect">
            <a:avLst/>
          </a:prstGeom>
          <a:noFill/>
          <a:ln w="19050">
            <a:solidFill>
              <a:schemeClr val="accent2"/>
            </a:solidFill>
          </a:ln>
        </p:spPr>
        <p:txBody>
          <a:bodyPr wrap="square" rtlCol="0">
            <a:spAutoFit/>
          </a:bodyPr>
          <a:lstStyle/>
          <a:p>
            <a:pPr algn="ctr"/>
            <a:r>
              <a:rPr lang="en-US" sz="1013" dirty="0"/>
              <a:t>Traders</a:t>
            </a:r>
          </a:p>
          <a:p>
            <a:pPr algn="ctr"/>
            <a:r>
              <a:rPr lang="en-US" sz="1013" i="1" dirty="0"/>
              <a:t>n=15</a:t>
            </a:r>
          </a:p>
        </p:txBody>
      </p:sp>
      <p:sp>
        <p:nvSpPr>
          <p:cNvPr id="12" name="TextBox 11"/>
          <p:cNvSpPr txBox="1"/>
          <p:nvPr/>
        </p:nvSpPr>
        <p:spPr>
          <a:xfrm>
            <a:off x="5957804" y="4235541"/>
            <a:ext cx="1039881" cy="559961"/>
          </a:xfrm>
          <a:prstGeom prst="rect">
            <a:avLst/>
          </a:prstGeom>
          <a:noFill/>
          <a:ln w="19050">
            <a:solidFill>
              <a:schemeClr val="accent2"/>
            </a:solidFill>
          </a:ln>
        </p:spPr>
        <p:txBody>
          <a:bodyPr wrap="square" rtlCol="0">
            <a:spAutoFit/>
          </a:bodyPr>
          <a:lstStyle/>
          <a:p>
            <a:pPr algn="ctr"/>
            <a:r>
              <a:rPr lang="en-US" sz="1013" dirty="0"/>
              <a:t>Wholesale markets</a:t>
            </a:r>
          </a:p>
          <a:p>
            <a:pPr algn="ctr"/>
            <a:r>
              <a:rPr lang="en-US" sz="1013" i="1" dirty="0"/>
              <a:t>n=2</a:t>
            </a:r>
          </a:p>
        </p:txBody>
      </p:sp>
      <p:sp>
        <p:nvSpPr>
          <p:cNvPr id="13" name="TextBox 12"/>
          <p:cNvSpPr txBox="1"/>
          <p:nvPr/>
        </p:nvSpPr>
        <p:spPr>
          <a:xfrm>
            <a:off x="4834454" y="3996164"/>
            <a:ext cx="1039881" cy="559961"/>
          </a:xfrm>
          <a:prstGeom prst="rect">
            <a:avLst/>
          </a:prstGeom>
          <a:noFill/>
          <a:ln w="19050">
            <a:solidFill>
              <a:schemeClr val="accent2"/>
            </a:solidFill>
          </a:ln>
        </p:spPr>
        <p:txBody>
          <a:bodyPr wrap="square" rtlCol="0">
            <a:spAutoFit/>
          </a:bodyPr>
          <a:lstStyle/>
          <a:p>
            <a:pPr algn="ctr"/>
            <a:r>
              <a:rPr lang="en-US" sz="1013" dirty="0"/>
              <a:t>Live Bird markets</a:t>
            </a:r>
          </a:p>
          <a:p>
            <a:pPr algn="ctr"/>
            <a:r>
              <a:rPr lang="en-US" sz="1013" i="1" dirty="0"/>
              <a:t>n=5</a:t>
            </a:r>
          </a:p>
        </p:txBody>
      </p:sp>
      <p:sp>
        <p:nvSpPr>
          <p:cNvPr id="14" name="TextBox 13"/>
          <p:cNvSpPr txBox="1"/>
          <p:nvPr/>
        </p:nvSpPr>
        <p:spPr>
          <a:xfrm>
            <a:off x="7077574" y="3996165"/>
            <a:ext cx="1039881" cy="559961"/>
          </a:xfrm>
          <a:prstGeom prst="rect">
            <a:avLst/>
          </a:prstGeom>
          <a:noFill/>
          <a:ln w="19050">
            <a:solidFill>
              <a:schemeClr val="accent2"/>
            </a:solidFill>
          </a:ln>
        </p:spPr>
        <p:txBody>
          <a:bodyPr wrap="square" rtlCol="0">
            <a:spAutoFit/>
          </a:bodyPr>
          <a:lstStyle/>
          <a:p>
            <a:pPr algn="ctr"/>
            <a:r>
              <a:rPr lang="en-US" sz="1013" dirty="0"/>
              <a:t>Commercial slaughterhouse</a:t>
            </a:r>
          </a:p>
          <a:p>
            <a:pPr algn="ctr"/>
            <a:r>
              <a:rPr lang="en-US" sz="1013" i="1" dirty="0"/>
              <a:t>n=3</a:t>
            </a:r>
          </a:p>
        </p:txBody>
      </p:sp>
      <p:cxnSp>
        <p:nvCxnSpPr>
          <p:cNvPr id="22" name="Straight Connector 21"/>
          <p:cNvCxnSpPr/>
          <p:nvPr/>
        </p:nvCxnSpPr>
        <p:spPr>
          <a:xfrm>
            <a:off x="3930917" y="881238"/>
            <a:ext cx="788357" cy="0"/>
          </a:xfrm>
          <a:prstGeom prst="line">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2" name="TextBox 121"/>
          <p:cNvSpPr txBox="1"/>
          <p:nvPr/>
        </p:nvSpPr>
        <p:spPr>
          <a:xfrm>
            <a:off x="4725098" y="685773"/>
            <a:ext cx="1039881" cy="404085"/>
          </a:xfrm>
          <a:prstGeom prst="rect">
            <a:avLst/>
          </a:prstGeom>
          <a:noFill/>
          <a:ln w="19050">
            <a:solidFill>
              <a:schemeClr val="accent2"/>
            </a:solidFill>
          </a:ln>
        </p:spPr>
        <p:txBody>
          <a:bodyPr wrap="square" rtlCol="0">
            <a:spAutoFit/>
          </a:bodyPr>
          <a:lstStyle/>
          <a:p>
            <a:pPr algn="ctr"/>
            <a:r>
              <a:rPr lang="en-US" sz="1013" dirty="0"/>
              <a:t>Importers</a:t>
            </a:r>
          </a:p>
          <a:p>
            <a:pPr algn="ctr"/>
            <a:r>
              <a:rPr lang="en-US" sz="1013" i="1" dirty="0"/>
              <a:t>n=3</a:t>
            </a:r>
          </a:p>
        </p:txBody>
      </p:sp>
    </p:spTree>
    <p:extLst>
      <p:ext uri="{BB962C8B-B14F-4D97-AF65-F5344CB8AC3E}">
        <p14:creationId xmlns:p14="http://schemas.microsoft.com/office/powerpoint/2010/main" val="26272395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7870" y="132114"/>
            <a:ext cx="4436268" cy="475596"/>
          </a:xfrm>
        </p:spPr>
        <p:txBody>
          <a:bodyPr>
            <a:normAutofit/>
          </a:bodyPr>
          <a:lstStyle/>
          <a:p>
            <a:r>
              <a:rPr lang="en-US" sz="1856" b="1" dirty="0"/>
              <a:t>1. Interviews with commercial farms</a:t>
            </a:r>
          </a:p>
        </p:txBody>
      </p:sp>
      <p:sp>
        <p:nvSpPr>
          <p:cNvPr id="3" name="Content Placeholder 2"/>
          <p:cNvSpPr>
            <a:spLocks noGrp="1"/>
          </p:cNvSpPr>
          <p:nvPr>
            <p:ph idx="1"/>
          </p:nvPr>
        </p:nvSpPr>
        <p:spPr>
          <a:xfrm>
            <a:off x="692331" y="607708"/>
            <a:ext cx="10424160" cy="5818144"/>
          </a:xfrm>
        </p:spPr>
        <p:txBody>
          <a:bodyPr>
            <a:normAutofit/>
          </a:bodyPr>
          <a:lstStyle/>
          <a:p>
            <a:pPr marL="0" indent="0">
              <a:buNone/>
            </a:pPr>
            <a:endParaRPr lang="en-US" sz="1013" dirty="0"/>
          </a:p>
          <a:p>
            <a:pPr>
              <a:spcBef>
                <a:spcPts val="507"/>
              </a:spcBef>
            </a:pPr>
            <a:r>
              <a:rPr lang="en-US" sz="1800" dirty="0"/>
              <a:t>The commercial sector is located in </a:t>
            </a:r>
            <a:r>
              <a:rPr lang="en-US" sz="1800" i="1" dirty="0">
                <a:solidFill>
                  <a:srgbClr val="0070C0"/>
                </a:solidFill>
              </a:rPr>
              <a:t>Province II</a:t>
            </a:r>
            <a:r>
              <a:rPr lang="en-US" sz="1800" dirty="0"/>
              <a:t>. There are </a:t>
            </a:r>
            <a:r>
              <a:rPr lang="en-US" sz="1800" b="1" dirty="0"/>
              <a:t>2 commercial companies</a:t>
            </a:r>
            <a:r>
              <a:rPr lang="en-US" sz="1800" dirty="0"/>
              <a:t>, operating </a:t>
            </a:r>
            <a:r>
              <a:rPr lang="en-US" sz="1800" b="1" dirty="0"/>
              <a:t>7 large farms </a:t>
            </a:r>
            <a:r>
              <a:rPr lang="en-US" sz="1800" dirty="0"/>
              <a:t>and each company as their </a:t>
            </a:r>
            <a:r>
              <a:rPr lang="en-US" sz="1800" b="1" dirty="0"/>
              <a:t>own parent stock farm and hatchery</a:t>
            </a:r>
            <a:r>
              <a:rPr lang="en-US" sz="1800" dirty="0"/>
              <a:t>.</a:t>
            </a:r>
          </a:p>
          <a:p>
            <a:pPr>
              <a:spcBef>
                <a:spcPts val="507"/>
              </a:spcBef>
            </a:pPr>
            <a:endParaRPr lang="en-US" sz="1800" dirty="0"/>
          </a:p>
          <a:p>
            <a:pPr lvl="1">
              <a:spcBef>
                <a:spcPts val="507"/>
              </a:spcBef>
            </a:pPr>
            <a:r>
              <a:rPr lang="en-US" sz="1800" dirty="0"/>
              <a:t>WHERE (origin-destination): </a:t>
            </a:r>
          </a:p>
          <a:p>
            <a:pPr lvl="2">
              <a:spcBef>
                <a:spcPts val="507"/>
              </a:spcBef>
            </a:pPr>
            <a:r>
              <a:rPr lang="en-US" sz="1800" dirty="0"/>
              <a:t>Origin: </a:t>
            </a:r>
            <a:r>
              <a:rPr lang="en-US" sz="1800" u="sng" dirty="0"/>
              <a:t>100% DOC are sourced from their own hatchery</a:t>
            </a:r>
            <a:r>
              <a:rPr lang="en-US" sz="1800" dirty="0"/>
              <a:t>.</a:t>
            </a:r>
          </a:p>
          <a:p>
            <a:pPr lvl="2">
              <a:spcBef>
                <a:spcPts val="507"/>
              </a:spcBef>
            </a:pPr>
            <a:r>
              <a:rPr lang="en-US" sz="1800" dirty="0"/>
              <a:t>Destination: </a:t>
            </a:r>
          </a:p>
          <a:p>
            <a:pPr lvl="3">
              <a:spcBef>
                <a:spcPts val="507"/>
              </a:spcBef>
            </a:pPr>
            <a:r>
              <a:rPr lang="en-US" sz="1800" dirty="0"/>
              <a:t>One of the commercial companies </a:t>
            </a:r>
            <a:r>
              <a:rPr lang="en-US" sz="1800" u="sng" dirty="0"/>
              <a:t>sends 100% of the production directly to a slaughterhouse</a:t>
            </a:r>
            <a:r>
              <a:rPr lang="en-US" sz="1800" dirty="0"/>
              <a:t> they own in </a:t>
            </a:r>
            <a:r>
              <a:rPr lang="en-US" sz="1800" i="1" dirty="0">
                <a:solidFill>
                  <a:srgbClr val="0070C0"/>
                </a:solidFill>
              </a:rPr>
              <a:t>Province III</a:t>
            </a:r>
            <a:r>
              <a:rPr lang="en-US" sz="1800" dirty="0"/>
              <a:t>. </a:t>
            </a:r>
          </a:p>
          <a:p>
            <a:pPr lvl="3">
              <a:spcBef>
                <a:spcPts val="507"/>
              </a:spcBef>
            </a:pPr>
            <a:r>
              <a:rPr lang="en-US" sz="1800" dirty="0"/>
              <a:t>The production of the second commercial company is distributed between slaughterhouses, traders and wholesale markets in </a:t>
            </a:r>
            <a:r>
              <a:rPr lang="en-US" sz="1800" i="1" dirty="0">
                <a:solidFill>
                  <a:srgbClr val="0070C0"/>
                </a:solidFill>
              </a:rPr>
              <a:t>provinces I, III and V</a:t>
            </a:r>
            <a:r>
              <a:rPr lang="en-US" sz="1800" dirty="0"/>
              <a:t>. In total, </a:t>
            </a:r>
            <a:r>
              <a:rPr lang="en-US" sz="1800" u="sng" dirty="0"/>
              <a:t>70% of the production go to slaughterhouses, 20% directly to wholesale markets and 10% is purchased by traders</a:t>
            </a:r>
            <a:r>
              <a:rPr lang="en-US" sz="1800" dirty="0"/>
              <a:t>.</a:t>
            </a:r>
          </a:p>
          <a:p>
            <a:pPr lvl="1">
              <a:spcBef>
                <a:spcPts val="507"/>
              </a:spcBef>
            </a:pPr>
            <a:r>
              <a:rPr lang="en-US" sz="1800" dirty="0"/>
              <a:t>HOW (risk practices):</a:t>
            </a:r>
          </a:p>
          <a:p>
            <a:pPr lvl="2">
              <a:spcBef>
                <a:spcPts val="507"/>
              </a:spcBef>
            </a:pPr>
            <a:r>
              <a:rPr lang="en-US" sz="1800" dirty="0"/>
              <a:t>Given the high-risk of the neighboring country, the commercial sector has provided support to the government to implement </a:t>
            </a:r>
            <a:r>
              <a:rPr lang="en-US" sz="1800" u="sng" dirty="0"/>
              <a:t>strict border controls in </a:t>
            </a:r>
            <a:r>
              <a:rPr lang="en-US" sz="1800" i="1" u="sng" dirty="0">
                <a:solidFill>
                  <a:srgbClr val="0070C0"/>
                </a:solidFill>
              </a:rPr>
              <a:t>Province I</a:t>
            </a:r>
            <a:r>
              <a:rPr lang="en-US" sz="1800" dirty="0"/>
              <a:t>.</a:t>
            </a:r>
            <a:endParaRPr lang="en-US" sz="1800" i="1" dirty="0">
              <a:solidFill>
                <a:srgbClr val="0070C0"/>
              </a:solidFill>
            </a:endParaRPr>
          </a:p>
          <a:p>
            <a:pPr lvl="2">
              <a:spcBef>
                <a:spcPts val="507"/>
              </a:spcBef>
            </a:pPr>
            <a:r>
              <a:rPr lang="en-US" sz="1800" dirty="0"/>
              <a:t>All the poultry coming from the commercial sector are transported following </a:t>
            </a:r>
            <a:r>
              <a:rPr lang="en-US" sz="1800" u="sng" dirty="0"/>
              <a:t>high biosecurity standards</a:t>
            </a:r>
            <a:r>
              <a:rPr lang="en-US" sz="1800" dirty="0"/>
              <a:t>. However, once the poultry move to a subsequent stage in the value chain, their origin cannot be traced back.</a:t>
            </a:r>
          </a:p>
          <a:p>
            <a:pPr lvl="1">
              <a:spcBef>
                <a:spcPts val="507"/>
              </a:spcBef>
            </a:pPr>
            <a:r>
              <a:rPr lang="en-US" sz="1800" dirty="0"/>
              <a:t>WHEN (seasonality):</a:t>
            </a:r>
          </a:p>
          <a:p>
            <a:pPr lvl="2">
              <a:spcBef>
                <a:spcPts val="507"/>
              </a:spcBef>
            </a:pPr>
            <a:r>
              <a:rPr lang="en-US" sz="1800" dirty="0"/>
              <a:t>The commercial production is quite </a:t>
            </a:r>
            <a:r>
              <a:rPr lang="en-US" sz="1800" u="sng" dirty="0"/>
              <a:t>stable during the whole year</a:t>
            </a:r>
            <a:r>
              <a:rPr lang="en-US" sz="1800" dirty="0"/>
              <a:t> with no significant seasonality.</a:t>
            </a:r>
          </a:p>
        </p:txBody>
      </p:sp>
    </p:spTree>
    <p:extLst>
      <p:ext uri="{BB962C8B-B14F-4D97-AF65-F5344CB8AC3E}">
        <p14:creationId xmlns:p14="http://schemas.microsoft.com/office/powerpoint/2010/main" val="4196319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7870" y="132114"/>
            <a:ext cx="4436268" cy="475596"/>
          </a:xfrm>
        </p:spPr>
        <p:txBody>
          <a:bodyPr>
            <a:normAutofit/>
          </a:bodyPr>
          <a:lstStyle/>
          <a:p>
            <a:r>
              <a:rPr lang="en-US" sz="1856" b="1" dirty="0"/>
              <a:t>2. Interviews with backyard farms</a:t>
            </a:r>
          </a:p>
        </p:txBody>
      </p:sp>
      <p:sp>
        <p:nvSpPr>
          <p:cNvPr id="3" name="Content Placeholder 2"/>
          <p:cNvSpPr>
            <a:spLocks noGrp="1"/>
          </p:cNvSpPr>
          <p:nvPr>
            <p:ph idx="1"/>
          </p:nvPr>
        </p:nvSpPr>
        <p:spPr>
          <a:xfrm>
            <a:off x="431073" y="607708"/>
            <a:ext cx="11234057" cy="5818144"/>
          </a:xfrm>
        </p:spPr>
        <p:txBody>
          <a:bodyPr>
            <a:normAutofit lnSpcReduction="10000"/>
          </a:bodyPr>
          <a:lstStyle/>
          <a:p>
            <a:pPr marL="0" indent="0">
              <a:buNone/>
            </a:pPr>
            <a:endParaRPr lang="en-US" sz="1013" dirty="0"/>
          </a:p>
          <a:p>
            <a:pPr>
              <a:spcBef>
                <a:spcPts val="507"/>
              </a:spcBef>
            </a:pPr>
            <a:r>
              <a:rPr lang="en-US" sz="2000" dirty="0"/>
              <a:t>All the backyard sector is concentrated in </a:t>
            </a:r>
            <a:r>
              <a:rPr lang="en-US" sz="2000" i="1" dirty="0">
                <a:solidFill>
                  <a:srgbClr val="0070C0"/>
                </a:solidFill>
              </a:rPr>
              <a:t>Province VII</a:t>
            </a:r>
            <a:r>
              <a:rPr lang="en-US" sz="2000" dirty="0"/>
              <a:t>. There are </a:t>
            </a:r>
            <a:r>
              <a:rPr lang="en-US" sz="2000" b="1" dirty="0"/>
              <a:t>200 backyard farms</a:t>
            </a:r>
            <a:r>
              <a:rPr lang="en-US" sz="2000" dirty="0"/>
              <a:t>. There are around 50 collectors selling poultry </a:t>
            </a:r>
          </a:p>
          <a:p>
            <a:pPr>
              <a:spcBef>
                <a:spcPts val="507"/>
              </a:spcBef>
            </a:pPr>
            <a:endParaRPr lang="en-US" sz="2000" dirty="0"/>
          </a:p>
          <a:p>
            <a:pPr lvl="1">
              <a:spcBef>
                <a:spcPts val="507"/>
              </a:spcBef>
            </a:pPr>
            <a:r>
              <a:rPr lang="en-US" sz="2000" dirty="0"/>
              <a:t>WHERE (origin-destination): </a:t>
            </a:r>
          </a:p>
          <a:p>
            <a:pPr lvl="2">
              <a:spcBef>
                <a:spcPts val="507"/>
              </a:spcBef>
            </a:pPr>
            <a:r>
              <a:rPr lang="en-US" dirty="0"/>
              <a:t>Origin: 100% DOC are </a:t>
            </a:r>
            <a:r>
              <a:rPr lang="en-US" u="sng" dirty="0"/>
              <a:t>sourced from importers (</a:t>
            </a:r>
            <a:r>
              <a:rPr lang="en-US" i="1" u="sng" dirty="0">
                <a:solidFill>
                  <a:srgbClr val="0070C0"/>
                </a:solidFill>
              </a:rPr>
              <a:t>Province IV</a:t>
            </a:r>
            <a:r>
              <a:rPr lang="en-US" u="sng" dirty="0"/>
              <a:t>)</a:t>
            </a:r>
            <a:r>
              <a:rPr lang="en-US" dirty="0"/>
              <a:t> who offer a lower price compared with the local hatcheries. According to the farmers interviewed there are </a:t>
            </a:r>
            <a:r>
              <a:rPr lang="en-US" b="1" dirty="0"/>
              <a:t>3 importers</a:t>
            </a:r>
            <a:r>
              <a:rPr lang="en-US" dirty="0"/>
              <a:t> operating in the province.</a:t>
            </a:r>
          </a:p>
          <a:p>
            <a:pPr lvl="2">
              <a:spcBef>
                <a:spcPts val="507"/>
              </a:spcBef>
            </a:pPr>
            <a:r>
              <a:rPr lang="en-US" dirty="0"/>
              <a:t>Destination: 20% of the backyard production goes </a:t>
            </a:r>
            <a:r>
              <a:rPr lang="en-US" u="sng" dirty="0"/>
              <a:t>directly to LBMs (</a:t>
            </a:r>
            <a:r>
              <a:rPr lang="en-US" i="1" u="sng" dirty="0">
                <a:solidFill>
                  <a:srgbClr val="0070C0"/>
                </a:solidFill>
              </a:rPr>
              <a:t>Province VII and Province VI</a:t>
            </a:r>
            <a:r>
              <a:rPr lang="en-US" u="sng" dirty="0"/>
              <a:t>)</a:t>
            </a:r>
            <a:r>
              <a:rPr lang="en-US" dirty="0"/>
              <a:t>. </a:t>
            </a:r>
            <a:r>
              <a:rPr lang="en-US" u="sng" dirty="0"/>
              <a:t>Half of the production is sold to collectors</a:t>
            </a:r>
            <a:r>
              <a:rPr lang="en-US" dirty="0"/>
              <a:t> and </a:t>
            </a:r>
            <a:r>
              <a:rPr lang="en-US" u="sng" dirty="0"/>
              <a:t>the rest is purchased by traders</a:t>
            </a:r>
            <a:r>
              <a:rPr lang="en-US" dirty="0"/>
              <a:t>.</a:t>
            </a:r>
          </a:p>
          <a:p>
            <a:pPr lvl="1">
              <a:spcBef>
                <a:spcPts val="507"/>
              </a:spcBef>
            </a:pPr>
            <a:r>
              <a:rPr lang="en-US" sz="2000" dirty="0"/>
              <a:t>HOW (risk practices):</a:t>
            </a:r>
          </a:p>
          <a:p>
            <a:pPr lvl="2">
              <a:spcBef>
                <a:spcPts val="507"/>
              </a:spcBef>
            </a:pPr>
            <a:r>
              <a:rPr lang="en-US" dirty="0"/>
              <a:t>Importers contact the farmers every week to see if they have any request for DOC. If a farmer requires DOC urgently, he/she can </a:t>
            </a:r>
            <a:r>
              <a:rPr lang="en-US" u="sng" dirty="0"/>
              <a:t>call the importer and the poultry are delivered </a:t>
            </a:r>
            <a:r>
              <a:rPr lang="en-US" dirty="0"/>
              <a:t>within the next 5 days. When the poultry is ready to be marketed, the farmer </a:t>
            </a:r>
            <a:r>
              <a:rPr lang="en-US" u="sng" dirty="0"/>
              <a:t>moves the poultry directly to the market or call a collector/trader</a:t>
            </a:r>
            <a:r>
              <a:rPr lang="en-US" dirty="0"/>
              <a:t> to offer him/her the poultry. Some of the farmers have a very long relationship with the collectors and traders and they adjust their production to fit the demand announced by traders/collectors.</a:t>
            </a:r>
          </a:p>
          <a:p>
            <a:pPr lvl="1">
              <a:spcBef>
                <a:spcPts val="507"/>
              </a:spcBef>
            </a:pPr>
            <a:r>
              <a:rPr lang="en-US" sz="2000" dirty="0"/>
              <a:t>WHEN (seasonality):</a:t>
            </a:r>
          </a:p>
          <a:p>
            <a:pPr lvl="2">
              <a:spcBef>
                <a:spcPts val="507"/>
              </a:spcBef>
            </a:pPr>
            <a:r>
              <a:rPr lang="en-US" dirty="0"/>
              <a:t>Some backyard farmers only operate when high-prices are expected. This happens every year during the </a:t>
            </a:r>
            <a:r>
              <a:rPr lang="en-US" u="sng" dirty="0"/>
              <a:t>Chinese New Year</a:t>
            </a:r>
            <a:r>
              <a:rPr lang="en-US" dirty="0"/>
              <a:t> when the demand for chicken meat increases significantly</a:t>
            </a:r>
          </a:p>
        </p:txBody>
      </p:sp>
    </p:spTree>
    <p:extLst>
      <p:ext uri="{BB962C8B-B14F-4D97-AF65-F5344CB8AC3E}">
        <p14:creationId xmlns:p14="http://schemas.microsoft.com/office/powerpoint/2010/main" val="3882124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7870" y="132114"/>
            <a:ext cx="4436268" cy="475596"/>
          </a:xfrm>
        </p:spPr>
        <p:txBody>
          <a:bodyPr>
            <a:normAutofit/>
          </a:bodyPr>
          <a:lstStyle/>
          <a:p>
            <a:r>
              <a:rPr lang="en-US" sz="1856" b="1" dirty="0"/>
              <a:t>3. Interviews with collectors</a:t>
            </a:r>
          </a:p>
        </p:txBody>
      </p:sp>
      <p:sp>
        <p:nvSpPr>
          <p:cNvPr id="3" name="Content Placeholder 2"/>
          <p:cNvSpPr>
            <a:spLocks noGrp="1"/>
          </p:cNvSpPr>
          <p:nvPr>
            <p:ph idx="1"/>
          </p:nvPr>
        </p:nvSpPr>
        <p:spPr>
          <a:xfrm>
            <a:off x="313509" y="607708"/>
            <a:ext cx="11090365" cy="5818144"/>
          </a:xfrm>
        </p:spPr>
        <p:txBody>
          <a:bodyPr>
            <a:normAutofit/>
          </a:bodyPr>
          <a:lstStyle/>
          <a:p>
            <a:pPr marL="0" indent="0">
              <a:buNone/>
            </a:pPr>
            <a:endParaRPr lang="en-US" sz="2000" dirty="0"/>
          </a:p>
          <a:p>
            <a:pPr>
              <a:spcBef>
                <a:spcPts val="507"/>
              </a:spcBef>
            </a:pPr>
            <a:r>
              <a:rPr lang="en-US" sz="2000" dirty="0"/>
              <a:t>All the collecting yards are concentrated in </a:t>
            </a:r>
            <a:r>
              <a:rPr lang="en-US" sz="2000" i="1" dirty="0">
                <a:solidFill>
                  <a:srgbClr val="0070C0"/>
                </a:solidFill>
              </a:rPr>
              <a:t>Province V</a:t>
            </a:r>
            <a:r>
              <a:rPr lang="en-US" sz="2000" dirty="0"/>
              <a:t>, given its strategic location. There are </a:t>
            </a:r>
            <a:r>
              <a:rPr lang="en-US" sz="2000" b="1" dirty="0"/>
              <a:t>50 collectors </a:t>
            </a:r>
            <a:r>
              <a:rPr lang="en-US" sz="2000" dirty="0"/>
              <a:t>operating in the country.</a:t>
            </a:r>
          </a:p>
          <a:p>
            <a:pPr>
              <a:spcBef>
                <a:spcPts val="507"/>
              </a:spcBef>
            </a:pPr>
            <a:endParaRPr lang="en-US" sz="2000" dirty="0"/>
          </a:p>
          <a:p>
            <a:pPr lvl="1">
              <a:spcBef>
                <a:spcPts val="507"/>
              </a:spcBef>
            </a:pPr>
            <a:r>
              <a:rPr lang="en-US" sz="2000" dirty="0"/>
              <a:t>WHERE (origin-destination): </a:t>
            </a:r>
          </a:p>
          <a:p>
            <a:pPr lvl="2">
              <a:spcBef>
                <a:spcPts val="507"/>
              </a:spcBef>
            </a:pPr>
            <a:r>
              <a:rPr lang="en-US" dirty="0"/>
              <a:t>Origin: Collectors </a:t>
            </a:r>
            <a:r>
              <a:rPr lang="en-US" u="sng" dirty="0"/>
              <a:t>operate in areas where backyard production is popular (</a:t>
            </a:r>
            <a:r>
              <a:rPr lang="en-US" i="1" u="sng" dirty="0">
                <a:solidFill>
                  <a:srgbClr val="0070C0"/>
                </a:solidFill>
              </a:rPr>
              <a:t>Province VII</a:t>
            </a:r>
            <a:r>
              <a:rPr lang="en-US" u="sng" dirty="0"/>
              <a:t>) </a:t>
            </a:r>
            <a:r>
              <a:rPr lang="en-US" dirty="0"/>
              <a:t>and collect poultry from multiple farms. </a:t>
            </a:r>
          </a:p>
          <a:p>
            <a:pPr lvl="2">
              <a:spcBef>
                <a:spcPts val="507"/>
              </a:spcBef>
            </a:pPr>
            <a:r>
              <a:rPr lang="en-US" dirty="0"/>
              <a:t>Destination: Collectors </a:t>
            </a:r>
            <a:r>
              <a:rPr lang="en-US" u="sng" dirty="0"/>
              <a:t>sell the poultry to collection yards</a:t>
            </a:r>
            <a:r>
              <a:rPr lang="en-US" dirty="0"/>
              <a:t>, which are owned by large traders and located</a:t>
            </a:r>
            <a:r>
              <a:rPr lang="en-US" u="sng" dirty="0"/>
              <a:t> in the central area of the country (</a:t>
            </a:r>
            <a:r>
              <a:rPr lang="en-US" i="1" u="sng" dirty="0">
                <a:solidFill>
                  <a:srgbClr val="0070C0"/>
                </a:solidFill>
              </a:rPr>
              <a:t>Province V</a:t>
            </a:r>
            <a:r>
              <a:rPr lang="en-US" u="sng" dirty="0"/>
              <a:t>)</a:t>
            </a:r>
            <a:r>
              <a:rPr lang="en-US" dirty="0"/>
              <a:t>.</a:t>
            </a:r>
          </a:p>
          <a:p>
            <a:pPr lvl="1">
              <a:spcBef>
                <a:spcPts val="507"/>
              </a:spcBef>
            </a:pPr>
            <a:endParaRPr lang="en-US" sz="2000" dirty="0"/>
          </a:p>
          <a:p>
            <a:pPr lvl="1">
              <a:spcBef>
                <a:spcPts val="507"/>
              </a:spcBef>
            </a:pPr>
            <a:r>
              <a:rPr lang="en-US" sz="2000" dirty="0"/>
              <a:t>HOW (risk practices):</a:t>
            </a:r>
          </a:p>
          <a:p>
            <a:pPr lvl="2">
              <a:spcBef>
                <a:spcPts val="507"/>
              </a:spcBef>
            </a:pPr>
            <a:r>
              <a:rPr lang="en-US" dirty="0"/>
              <a:t>Collectors are </a:t>
            </a:r>
            <a:r>
              <a:rPr lang="en-US" u="sng" dirty="0"/>
              <a:t>not used to clean and disinfect</a:t>
            </a:r>
            <a:r>
              <a:rPr lang="en-US" dirty="0"/>
              <a:t> their vehicles. The </a:t>
            </a:r>
            <a:r>
              <a:rPr lang="en-US" u="sng" dirty="0"/>
              <a:t>visit several farms in one single trip</a:t>
            </a:r>
            <a:r>
              <a:rPr lang="en-US" dirty="0"/>
              <a:t> to reduce the transportation costs.</a:t>
            </a:r>
          </a:p>
          <a:p>
            <a:pPr lvl="1">
              <a:spcBef>
                <a:spcPts val="507"/>
              </a:spcBef>
            </a:pPr>
            <a:endParaRPr lang="en-US" sz="2000" dirty="0"/>
          </a:p>
          <a:p>
            <a:pPr lvl="1">
              <a:spcBef>
                <a:spcPts val="507"/>
              </a:spcBef>
            </a:pPr>
            <a:r>
              <a:rPr lang="en-US" sz="2000" dirty="0"/>
              <a:t>WHEN (seasonality):</a:t>
            </a:r>
          </a:p>
          <a:p>
            <a:pPr lvl="2">
              <a:spcBef>
                <a:spcPts val="507"/>
              </a:spcBef>
            </a:pPr>
            <a:r>
              <a:rPr lang="en-US" dirty="0"/>
              <a:t>Collectors work all the year but </a:t>
            </a:r>
            <a:r>
              <a:rPr lang="en-US" u="sng" dirty="0"/>
              <a:t>in periods with high-demand, they increase the number of trips </a:t>
            </a:r>
            <a:r>
              <a:rPr lang="en-US" dirty="0"/>
              <a:t>to collect the poultry that are ready to the market.</a:t>
            </a:r>
          </a:p>
        </p:txBody>
      </p:sp>
    </p:spTree>
    <p:extLst>
      <p:ext uri="{BB962C8B-B14F-4D97-AF65-F5344CB8AC3E}">
        <p14:creationId xmlns:p14="http://schemas.microsoft.com/office/powerpoint/2010/main" val="413166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7870" y="132114"/>
            <a:ext cx="4436268" cy="475596"/>
          </a:xfrm>
        </p:spPr>
        <p:txBody>
          <a:bodyPr>
            <a:normAutofit/>
          </a:bodyPr>
          <a:lstStyle/>
          <a:p>
            <a:r>
              <a:rPr lang="en-US" sz="1856" b="1" dirty="0"/>
              <a:t>4. Interviews with traders</a:t>
            </a:r>
          </a:p>
        </p:txBody>
      </p:sp>
      <p:sp>
        <p:nvSpPr>
          <p:cNvPr id="3" name="Content Placeholder 2"/>
          <p:cNvSpPr>
            <a:spLocks noGrp="1"/>
          </p:cNvSpPr>
          <p:nvPr>
            <p:ph idx="1"/>
          </p:nvPr>
        </p:nvSpPr>
        <p:spPr>
          <a:xfrm>
            <a:off x="104503" y="607708"/>
            <a:ext cx="11586754" cy="5818144"/>
          </a:xfrm>
        </p:spPr>
        <p:txBody>
          <a:bodyPr>
            <a:normAutofit/>
          </a:bodyPr>
          <a:lstStyle/>
          <a:p>
            <a:pPr marL="0" indent="0">
              <a:buNone/>
            </a:pPr>
            <a:endParaRPr lang="en-US" sz="1200" dirty="0"/>
          </a:p>
          <a:p>
            <a:pPr>
              <a:spcBef>
                <a:spcPts val="507"/>
              </a:spcBef>
            </a:pPr>
            <a:r>
              <a:rPr lang="en-US" sz="1200" dirty="0"/>
              <a:t>There are </a:t>
            </a:r>
            <a:r>
              <a:rPr lang="en-US" sz="1200" b="1" dirty="0"/>
              <a:t>3 traders </a:t>
            </a:r>
            <a:r>
              <a:rPr lang="en-US" sz="1200" dirty="0"/>
              <a:t>importing spent hens and DOC from neighboring countries and </a:t>
            </a:r>
            <a:r>
              <a:rPr lang="en-US" sz="1200" b="1" dirty="0"/>
              <a:t>15 traders</a:t>
            </a:r>
            <a:r>
              <a:rPr lang="en-US" sz="1200" dirty="0"/>
              <a:t> of adult poultry within the country, who own collecting yards in </a:t>
            </a:r>
            <a:r>
              <a:rPr lang="en-US" sz="1200" i="1" dirty="0">
                <a:solidFill>
                  <a:srgbClr val="0070C0"/>
                </a:solidFill>
              </a:rPr>
              <a:t>Province V</a:t>
            </a:r>
            <a:r>
              <a:rPr lang="en-US" sz="1200" dirty="0"/>
              <a:t>.</a:t>
            </a:r>
          </a:p>
          <a:p>
            <a:pPr>
              <a:spcBef>
                <a:spcPts val="507"/>
              </a:spcBef>
            </a:pPr>
            <a:endParaRPr lang="en-US" sz="1200" dirty="0"/>
          </a:p>
          <a:p>
            <a:pPr lvl="1">
              <a:spcBef>
                <a:spcPts val="507"/>
              </a:spcBef>
            </a:pPr>
            <a:r>
              <a:rPr lang="en-US" sz="1200" dirty="0"/>
              <a:t>WHERE (origin-destination): </a:t>
            </a:r>
          </a:p>
          <a:p>
            <a:pPr lvl="2">
              <a:spcBef>
                <a:spcPts val="507"/>
              </a:spcBef>
            </a:pPr>
            <a:r>
              <a:rPr lang="en-US" sz="1200" dirty="0"/>
              <a:t>Origin: </a:t>
            </a:r>
          </a:p>
          <a:p>
            <a:pPr lvl="3">
              <a:spcBef>
                <a:spcPts val="507"/>
              </a:spcBef>
            </a:pPr>
            <a:r>
              <a:rPr lang="en-US" sz="1200" dirty="0"/>
              <a:t>Importers - The porous border in the South West of the country and the price differential between Bird Heaven and its neighboring country makes very attractive for traders to import poultry. </a:t>
            </a:r>
            <a:r>
              <a:rPr lang="en-US" sz="1200" u="sng" dirty="0"/>
              <a:t>Importers bring spent hens and DOC from the neighboring country that enter the country through </a:t>
            </a:r>
            <a:r>
              <a:rPr lang="en-US" sz="1200" i="1" u="sng" dirty="0">
                <a:solidFill>
                  <a:schemeClr val="accent5"/>
                </a:solidFill>
              </a:rPr>
              <a:t>Province IV</a:t>
            </a:r>
            <a:r>
              <a:rPr lang="en-US" sz="1200" dirty="0"/>
              <a:t>. </a:t>
            </a:r>
          </a:p>
          <a:p>
            <a:pPr lvl="3">
              <a:spcBef>
                <a:spcPts val="507"/>
              </a:spcBef>
            </a:pPr>
            <a:r>
              <a:rPr lang="en-US" sz="1200" dirty="0"/>
              <a:t>National traders - These traders collect finished poultry </a:t>
            </a:r>
            <a:r>
              <a:rPr lang="en-US" sz="1200" u="sng" dirty="0"/>
              <a:t>from the production areas (</a:t>
            </a:r>
            <a:r>
              <a:rPr lang="en-US" sz="1200" i="1" u="sng" dirty="0">
                <a:solidFill>
                  <a:schemeClr val="accent5"/>
                </a:solidFill>
              </a:rPr>
              <a:t>Province II and Province VII</a:t>
            </a:r>
            <a:r>
              <a:rPr lang="en-US" sz="1200" u="sng" dirty="0"/>
              <a:t>)</a:t>
            </a:r>
            <a:r>
              <a:rPr lang="en-US" sz="1200" dirty="0"/>
              <a:t>.</a:t>
            </a:r>
          </a:p>
          <a:p>
            <a:pPr lvl="2">
              <a:spcBef>
                <a:spcPts val="507"/>
              </a:spcBef>
            </a:pPr>
            <a:r>
              <a:rPr lang="en-US" sz="1200" dirty="0"/>
              <a:t>Destination: </a:t>
            </a:r>
          </a:p>
          <a:p>
            <a:pPr lvl="3">
              <a:spcBef>
                <a:spcPts val="507"/>
              </a:spcBef>
            </a:pPr>
            <a:r>
              <a:rPr lang="en-US" sz="1200" dirty="0"/>
              <a:t>Importers - </a:t>
            </a:r>
            <a:r>
              <a:rPr lang="en-US" sz="1200" u="sng" dirty="0"/>
              <a:t>The spent hens are sold in the LBM of the province (</a:t>
            </a:r>
            <a:r>
              <a:rPr lang="en-US" sz="1200" i="1" u="sng" dirty="0">
                <a:solidFill>
                  <a:schemeClr val="accent5"/>
                </a:solidFill>
              </a:rPr>
              <a:t>Province IV</a:t>
            </a:r>
            <a:r>
              <a:rPr lang="en-US" sz="1200" dirty="0"/>
              <a:t>) for local consumption and </a:t>
            </a:r>
            <a:r>
              <a:rPr lang="en-US" sz="1200" u="sng" dirty="0"/>
              <a:t>DOC that are then distributed among backyard farmers (</a:t>
            </a:r>
            <a:r>
              <a:rPr lang="en-US" sz="1200" i="1" u="sng" dirty="0">
                <a:solidFill>
                  <a:schemeClr val="accent5"/>
                </a:solidFill>
              </a:rPr>
              <a:t>Province VII</a:t>
            </a:r>
            <a:r>
              <a:rPr lang="en-US" sz="1200" dirty="0"/>
              <a:t>). In total, 80% of the imports are DOC and 20% spent hens for local consumption.</a:t>
            </a:r>
          </a:p>
          <a:p>
            <a:pPr lvl="3">
              <a:spcBef>
                <a:spcPts val="507"/>
              </a:spcBef>
            </a:pPr>
            <a:r>
              <a:rPr lang="en-US" sz="1200" dirty="0"/>
              <a:t>National traders - From the total number of poultry that traders distribute to consumption centers, 60% go to wholesale markets and 40% to live bird markets:</a:t>
            </a:r>
          </a:p>
          <a:p>
            <a:pPr lvl="4">
              <a:spcBef>
                <a:spcPts val="507"/>
              </a:spcBef>
            </a:pPr>
            <a:r>
              <a:rPr lang="en-US" sz="1200" dirty="0"/>
              <a:t>The finished poultry are </a:t>
            </a:r>
            <a:r>
              <a:rPr lang="en-US" sz="1200" u="sng" dirty="0"/>
              <a:t>moved to collecting yards in the central area of the country (</a:t>
            </a:r>
            <a:r>
              <a:rPr lang="en-US" sz="1200" i="1" u="sng" dirty="0">
                <a:solidFill>
                  <a:schemeClr val="accent5"/>
                </a:solidFill>
              </a:rPr>
              <a:t>Province V</a:t>
            </a:r>
            <a:r>
              <a:rPr lang="en-US" sz="1200" dirty="0"/>
              <a:t>), </a:t>
            </a:r>
            <a:r>
              <a:rPr lang="en-US" sz="1200" u="sng" dirty="0"/>
              <a:t>before being moved to markets in provinces with high demand for chicken (</a:t>
            </a:r>
            <a:r>
              <a:rPr lang="en-US" sz="1200" i="1" u="sng" dirty="0">
                <a:solidFill>
                  <a:schemeClr val="accent5"/>
                </a:solidFill>
              </a:rPr>
              <a:t>Provinces III and VI</a:t>
            </a:r>
            <a:r>
              <a:rPr lang="en-US" sz="1200" dirty="0"/>
              <a:t>). </a:t>
            </a:r>
          </a:p>
          <a:p>
            <a:pPr lvl="4">
              <a:spcBef>
                <a:spcPts val="507"/>
              </a:spcBef>
            </a:pPr>
            <a:r>
              <a:rPr lang="en-US" sz="1200" dirty="0"/>
              <a:t>Some traders that buy poultry </a:t>
            </a:r>
            <a:r>
              <a:rPr lang="en-US" sz="1200" u="sng" dirty="0"/>
              <a:t>directly from </a:t>
            </a:r>
            <a:r>
              <a:rPr lang="en-US" sz="1200" b="1" u="sng" dirty="0"/>
              <a:t>backyard farmers</a:t>
            </a:r>
            <a:r>
              <a:rPr lang="en-US" sz="1200" u="sng" dirty="0"/>
              <a:t> and transport them directly to LBM (</a:t>
            </a:r>
            <a:r>
              <a:rPr lang="en-US" sz="1200" i="1" u="sng" dirty="0">
                <a:solidFill>
                  <a:schemeClr val="accent5"/>
                </a:solidFill>
              </a:rPr>
              <a:t>Province VI</a:t>
            </a:r>
            <a:r>
              <a:rPr lang="en-US" sz="1200" dirty="0"/>
              <a:t>). </a:t>
            </a:r>
          </a:p>
          <a:p>
            <a:pPr lvl="4">
              <a:spcBef>
                <a:spcPts val="507"/>
              </a:spcBef>
            </a:pPr>
            <a:r>
              <a:rPr lang="en-US" sz="1200" dirty="0"/>
              <a:t>Other traders buy poultry </a:t>
            </a:r>
            <a:r>
              <a:rPr lang="en-US" sz="1200" u="sng" dirty="0"/>
              <a:t>from </a:t>
            </a:r>
            <a:r>
              <a:rPr lang="en-US" sz="1200" b="1" u="sng" dirty="0"/>
              <a:t>commercial farms</a:t>
            </a:r>
            <a:r>
              <a:rPr lang="en-US" sz="1200" u="sng" dirty="0"/>
              <a:t> and transport them directly to a LBM that accepts only poultry from safe sources (</a:t>
            </a:r>
            <a:r>
              <a:rPr lang="en-US" sz="1200" i="1" u="sng" dirty="0">
                <a:solidFill>
                  <a:schemeClr val="accent5"/>
                </a:solidFill>
              </a:rPr>
              <a:t>Province III</a:t>
            </a:r>
            <a:r>
              <a:rPr lang="en-US" sz="1200" u="sng" dirty="0"/>
              <a:t>)</a:t>
            </a:r>
            <a:r>
              <a:rPr lang="en-US" sz="1200" dirty="0"/>
              <a:t>. </a:t>
            </a:r>
          </a:p>
          <a:p>
            <a:pPr lvl="1">
              <a:spcBef>
                <a:spcPts val="507"/>
              </a:spcBef>
            </a:pPr>
            <a:r>
              <a:rPr lang="en-US" sz="1200" dirty="0"/>
              <a:t>HOW (risk practices):</a:t>
            </a:r>
          </a:p>
          <a:p>
            <a:pPr lvl="2">
              <a:spcBef>
                <a:spcPts val="507"/>
              </a:spcBef>
            </a:pPr>
            <a:r>
              <a:rPr lang="en-US" sz="1200" dirty="0"/>
              <a:t>Poultry that arrive to collecting yards are kept for 1 or 2 days before being moved to their next destination. In those collecting yards, </a:t>
            </a:r>
            <a:r>
              <a:rPr lang="en-US" sz="1200" u="sng" dirty="0"/>
              <a:t>poultry from different sources are mixed and stored in low biosecurity conditions</a:t>
            </a:r>
            <a:r>
              <a:rPr lang="en-US" sz="1200" dirty="0"/>
              <a:t>.</a:t>
            </a:r>
          </a:p>
          <a:p>
            <a:pPr lvl="1">
              <a:spcBef>
                <a:spcPts val="507"/>
              </a:spcBef>
            </a:pPr>
            <a:endParaRPr lang="en-US" sz="1200" dirty="0"/>
          </a:p>
          <a:p>
            <a:pPr lvl="1">
              <a:spcBef>
                <a:spcPts val="507"/>
              </a:spcBef>
            </a:pPr>
            <a:r>
              <a:rPr lang="en-US" sz="1200" dirty="0"/>
              <a:t>WHEN (seasonality):</a:t>
            </a:r>
          </a:p>
          <a:p>
            <a:pPr lvl="2">
              <a:spcBef>
                <a:spcPts val="507"/>
              </a:spcBef>
            </a:pPr>
            <a:r>
              <a:rPr lang="en-US" sz="1200" dirty="0"/>
              <a:t>Traders operate </a:t>
            </a:r>
            <a:r>
              <a:rPr lang="en-US" sz="1200" u="sng" dirty="0"/>
              <a:t>the whole year </a:t>
            </a:r>
            <a:r>
              <a:rPr lang="en-US" sz="1200" dirty="0"/>
              <a:t>and the capacity of their holding yards is enough to stock the increasing number of poultry that they received in periods with high-demand.</a:t>
            </a:r>
          </a:p>
        </p:txBody>
      </p:sp>
    </p:spTree>
    <p:extLst>
      <p:ext uri="{BB962C8B-B14F-4D97-AF65-F5344CB8AC3E}">
        <p14:creationId xmlns:p14="http://schemas.microsoft.com/office/powerpoint/2010/main" val="3422905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7870" y="132114"/>
            <a:ext cx="4436268" cy="475596"/>
          </a:xfrm>
        </p:spPr>
        <p:txBody>
          <a:bodyPr>
            <a:normAutofit/>
          </a:bodyPr>
          <a:lstStyle/>
          <a:p>
            <a:r>
              <a:rPr lang="en-US" sz="1856" b="1" dirty="0"/>
              <a:t>5. Interviews with market managers</a:t>
            </a:r>
          </a:p>
        </p:txBody>
      </p:sp>
      <p:sp>
        <p:nvSpPr>
          <p:cNvPr id="3" name="Content Placeholder 2"/>
          <p:cNvSpPr>
            <a:spLocks noGrp="1"/>
          </p:cNvSpPr>
          <p:nvPr>
            <p:ph idx="1"/>
          </p:nvPr>
        </p:nvSpPr>
        <p:spPr>
          <a:xfrm>
            <a:off x="613953" y="756796"/>
            <a:ext cx="11038115" cy="6101205"/>
          </a:xfrm>
        </p:spPr>
        <p:txBody>
          <a:bodyPr>
            <a:normAutofit/>
          </a:bodyPr>
          <a:lstStyle/>
          <a:p>
            <a:pPr marL="0" indent="0">
              <a:buNone/>
            </a:pPr>
            <a:endParaRPr lang="en-US" sz="1400" dirty="0"/>
          </a:p>
          <a:p>
            <a:pPr>
              <a:spcBef>
                <a:spcPts val="507"/>
              </a:spcBef>
            </a:pPr>
            <a:r>
              <a:rPr lang="en-US" sz="1400" dirty="0"/>
              <a:t>There are </a:t>
            </a:r>
            <a:r>
              <a:rPr lang="en-US" sz="1400" b="1" dirty="0"/>
              <a:t>2 wholesale markets</a:t>
            </a:r>
            <a:r>
              <a:rPr lang="en-US" sz="1400" dirty="0"/>
              <a:t>, one per consumption center (</a:t>
            </a:r>
            <a:r>
              <a:rPr lang="en-US" sz="1400" i="1" dirty="0">
                <a:solidFill>
                  <a:schemeClr val="accent5"/>
                </a:solidFill>
              </a:rPr>
              <a:t>Provinces III and VI</a:t>
            </a:r>
            <a:r>
              <a:rPr lang="en-US" sz="1400" dirty="0"/>
              <a:t>). There are </a:t>
            </a:r>
            <a:r>
              <a:rPr lang="en-US" sz="1400" b="1" dirty="0"/>
              <a:t>5 LBM</a:t>
            </a:r>
            <a:r>
              <a:rPr lang="en-US" sz="1400" dirty="0"/>
              <a:t> located in 4 of the provinces (</a:t>
            </a:r>
            <a:r>
              <a:rPr lang="en-US" sz="1400" i="1" dirty="0">
                <a:solidFill>
                  <a:schemeClr val="accent5"/>
                </a:solidFill>
              </a:rPr>
              <a:t>Provinces III, IV, VI and VII</a:t>
            </a:r>
            <a:r>
              <a:rPr lang="en-US" sz="1400" dirty="0"/>
              <a:t>). In the rest of the provinces, the demand for chicken meat is covered by supermarkets and no live poultry is sold to final consumers.</a:t>
            </a:r>
          </a:p>
          <a:p>
            <a:pPr>
              <a:spcBef>
                <a:spcPts val="507"/>
              </a:spcBef>
            </a:pPr>
            <a:endParaRPr lang="en-US" sz="1400" dirty="0"/>
          </a:p>
          <a:p>
            <a:pPr lvl="1">
              <a:spcBef>
                <a:spcPts val="507"/>
              </a:spcBef>
            </a:pPr>
            <a:r>
              <a:rPr lang="en-US" sz="1400" dirty="0"/>
              <a:t>WHERE (origin-destination): </a:t>
            </a:r>
          </a:p>
          <a:p>
            <a:pPr lvl="2">
              <a:spcBef>
                <a:spcPts val="507"/>
              </a:spcBef>
            </a:pPr>
            <a:r>
              <a:rPr lang="en-US" sz="1400" dirty="0"/>
              <a:t>Origin: </a:t>
            </a:r>
          </a:p>
          <a:p>
            <a:pPr lvl="3">
              <a:spcBef>
                <a:spcPts val="507"/>
              </a:spcBef>
            </a:pPr>
            <a:r>
              <a:rPr lang="en-US" sz="1400" dirty="0"/>
              <a:t>Wholesale - The </a:t>
            </a:r>
            <a:r>
              <a:rPr lang="en-US" sz="1400" u="sng" dirty="0"/>
              <a:t>market at </a:t>
            </a:r>
            <a:r>
              <a:rPr lang="en-US" sz="1400" i="1" u="sng" dirty="0">
                <a:solidFill>
                  <a:schemeClr val="accent5"/>
                </a:solidFill>
              </a:rPr>
              <a:t>Province III</a:t>
            </a:r>
            <a:r>
              <a:rPr lang="en-US" sz="1400" u="sng" dirty="0"/>
              <a:t> only source poultry from the commercial sector</a:t>
            </a:r>
            <a:r>
              <a:rPr lang="en-US" sz="1400" dirty="0"/>
              <a:t>. The market at </a:t>
            </a:r>
            <a:r>
              <a:rPr lang="en-US" sz="1400" i="1" dirty="0">
                <a:solidFill>
                  <a:schemeClr val="accent5"/>
                </a:solidFill>
              </a:rPr>
              <a:t>Province VI</a:t>
            </a:r>
            <a:r>
              <a:rPr lang="en-US" sz="1400" dirty="0"/>
              <a:t> sources all the poultry from the backyard sector</a:t>
            </a:r>
            <a:r>
              <a:rPr lang="en-US" sz="1400" u="sng" dirty="0"/>
              <a:t>, through traders (</a:t>
            </a:r>
            <a:r>
              <a:rPr lang="en-US" sz="1400" i="1" u="sng" dirty="0">
                <a:solidFill>
                  <a:schemeClr val="accent5"/>
                </a:solidFill>
              </a:rPr>
              <a:t>Province V</a:t>
            </a:r>
            <a:r>
              <a:rPr lang="en-US" sz="1400" dirty="0"/>
              <a:t>). </a:t>
            </a:r>
          </a:p>
          <a:p>
            <a:pPr lvl="3">
              <a:spcBef>
                <a:spcPts val="507"/>
              </a:spcBef>
            </a:pPr>
            <a:r>
              <a:rPr lang="en-US" sz="1400" dirty="0"/>
              <a:t>LBM - The </a:t>
            </a:r>
            <a:r>
              <a:rPr lang="en-US" sz="1400" u="sng" dirty="0"/>
              <a:t>LBM at the border (</a:t>
            </a:r>
            <a:r>
              <a:rPr lang="en-US" sz="1400" i="1" u="sng" dirty="0">
                <a:solidFill>
                  <a:schemeClr val="accent5"/>
                </a:solidFill>
              </a:rPr>
              <a:t>Province IV</a:t>
            </a:r>
            <a:r>
              <a:rPr lang="en-US" sz="1400" u="sng" dirty="0"/>
              <a:t>) rely on the imported spent hens</a:t>
            </a:r>
            <a:r>
              <a:rPr lang="en-US" sz="1400" dirty="0"/>
              <a:t> and the </a:t>
            </a:r>
            <a:r>
              <a:rPr lang="en-US" sz="1400" u="sng" dirty="0"/>
              <a:t>one in </a:t>
            </a:r>
            <a:r>
              <a:rPr lang="en-US" sz="1400" i="1" u="sng" dirty="0">
                <a:solidFill>
                  <a:schemeClr val="accent5"/>
                </a:solidFill>
              </a:rPr>
              <a:t>Province VII</a:t>
            </a:r>
            <a:r>
              <a:rPr lang="en-US" sz="1400" u="sng" dirty="0"/>
              <a:t> gets all the poultry from backyard producers within the province</a:t>
            </a:r>
            <a:r>
              <a:rPr lang="en-US" sz="1400" dirty="0"/>
              <a:t>. The rest of the LBMs </a:t>
            </a:r>
            <a:r>
              <a:rPr lang="en-US" sz="1400" u="sng" dirty="0"/>
              <a:t>(</a:t>
            </a:r>
            <a:r>
              <a:rPr lang="en-US" sz="1400" i="1" u="sng" dirty="0">
                <a:solidFill>
                  <a:schemeClr val="accent5"/>
                </a:solidFill>
              </a:rPr>
              <a:t>Provinces III </a:t>
            </a:r>
            <a:r>
              <a:rPr lang="en-US" sz="1400" u="sng" dirty="0"/>
              <a:t>and</a:t>
            </a:r>
            <a:r>
              <a:rPr lang="en-US" sz="1400" i="1" u="sng" dirty="0">
                <a:solidFill>
                  <a:schemeClr val="accent5"/>
                </a:solidFill>
              </a:rPr>
              <a:t> VI</a:t>
            </a:r>
            <a:r>
              <a:rPr lang="en-US" sz="1400" u="sng" dirty="0"/>
              <a:t>) rely on traders</a:t>
            </a:r>
            <a:r>
              <a:rPr lang="en-US" sz="1400" dirty="0"/>
              <a:t>.</a:t>
            </a:r>
          </a:p>
          <a:p>
            <a:pPr lvl="2">
              <a:spcBef>
                <a:spcPts val="507"/>
              </a:spcBef>
            </a:pPr>
            <a:r>
              <a:rPr lang="en-US" sz="1400" dirty="0"/>
              <a:t>Destination: </a:t>
            </a:r>
          </a:p>
          <a:p>
            <a:pPr lvl="3">
              <a:spcBef>
                <a:spcPts val="507"/>
              </a:spcBef>
            </a:pPr>
            <a:r>
              <a:rPr lang="en-US" sz="1400" dirty="0"/>
              <a:t>Wholesale - </a:t>
            </a:r>
            <a:r>
              <a:rPr lang="en-US" sz="1400" u="sng" dirty="0"/>
              <a:t>80% of the poultry is sent to the commercial slaughterhouses</a:t>
            </a:r>
            <a:r>
              <a:rPr lang="en-US" sz="1400" dirty="0"/>
              <a:t>, which provide chicken meat to supermarkets. The rest of the poultry </a:t>
            </a:r>
            <a:r>
              <a:rPr lang="en-US" sz="1400" u="sng" dirty="0"/>
              <a:t>are moved to LBM within the same provinces </a:t>
            </a:r>
            <a:r>
              <a:rPr lang="en-US" sz="1400" dirty="0"/>
              <a:t>(</a:t>
            </a:r>
            <a:r>
              <a:rPr lang="en-US" sz="1400" i="1" dirty="0">
                <a:solidFill>
                  <a:schemeClr val="accent5"/>
                </a:solidFill>
              </a:rPr>
              <a:t>Provinces III </a:t>
            </a:r>
            <a:r>
              <a:rPr lang="en-US" sz="1400" dirty="0"/>
              <a:t>and</a:t>
            </a:r>
            <a:r>
              <a:rPr lang="en-US" sz="1400" i="1" dirty="0">
                <a:solidFill>
                  <a:schemeClr val="accent5"/>
                </a:solidFill>
              </a:rPr>
              <a:t> VI</a:t>
            </a:r>
            <a:r>
              <a:rPr lang="en-US" sz="1400" dirty="0"/>
              <a:t>).</a:t>
            </a:r>
          </a:p>
          <a:p>
            <a:pPr lvl="3"/>
            <a:r>
              <a:rPr lang="en-US" sz="1400" dirty="0"/>
              <a:t>LBM - 100% of the poultry sold in these markets are </a:t>
            </a:r>
            <a:r>
              <a:rPr lang="en-US" sz="1400" u="sng" dirty="0"/>
              <a:t>slaughtered at the market</a:t>
            </a:r>
            <a:r>
              <a:rPr lang="en-US" sz="1400" dirty="0"/>
              <a:t> and cover the demand of households and restaurants. </a:t>
            </a:r>
          </a:p>
          <a:p>
            <a:pPr lvl="1">
              <a:spcBef>
                <a:spcPts val="507"/>
              </a:spcBef>
            </a:pPr>
            <a:r>
              <a:rPr lang="en-US" sz="1400" dirty="0"/>
              <a:t>HOW (risk practices):</a:t>
            </a:r>
          </a:p>
          <a:p>
            <a:pPr lvl="2">
              <a:spcBef>
                <a:spcPts val="507"/>
              </a:spcBef>
            </a:pPr>
            <a:r>
              <a:rPr lang="en-US" sz="1400" dirty="0"/>
              <a:t>Wholesale - Both markets operate with </a:t>
            </a:r>
            <a:r>
              <a:rPr lang="en-US" sz="1400" u="sng" dirty="0"/>
              <a:t>good biosecurity practices</a:t>
            </a:r>
            <a:r>
              <a:rPr lang="en-US" sz="1400" dirty="0"/>
              <a:t> (cleaning, disinfection and resting days), but only the </a:t>
            </a:r>
            <a:r>
              <a:rPr lang="en-US" sz="1400" u="sng" dirty="0"/>
              <a:t>market at </a:t>
            </a:r>
            <a:r>
              <a:rPr lang="en-US" sz="1400" i="1" u="sng" dirty="0">
                <a:solidFill>
                  <a:schemeClr val="accent5"/>
                </a:solidFill>
              </a:rPr>
              <a:t>Province III</a:t>
            </a:r>
            <a:r>
              <a:rPr lang="en-US" sz="1400" u="sng" dirty="0"/>
              <a:t> is able to trace back the origin </a:t>
            </a:r>
            <a:r>
              <a:rPr lang="en-US" sz="1400" dirty="0"/>
              <a:t>of the poultry.</a:t>
            </a:r>
          </a:p>
          <a:p>
            <a:pPr lvl="2">
              <a:spcBef>
                <a:spcPts val="507"/>
              </a:spcBef>
            </a:pPr>
            <a:r>
              <a:rPr lang="en-US" sz="1400" dirty="0"/>
              <a:t>LBM - There is </a:t>
            </a:r>
            <a:r>
              <a:rPr lang="en-US" sz="1400" u="sng" dirty="0"/>
              <a:t>one market (</a:t>
            </a:r>
            <a:r>
              <a:rPr lang="en-US" sz="1400" i="1" u="sng" dirty="0">
                <a:solidFill>
                  <a:schemeClr val="accent5"/>
                </a:solidFill>
              </a:rPr>
              <a:t>Province III</a:t>
            </a:r>
            <a:r>
              <a:rPr lang="en-US" sz="1400" u="sng" dirty="0"/>
              <a:t>) that only accepts poultry from safe sources</a:t>
            </a:r>
            <a:r>
              <a:rPr lang="en-US" sz="1400" dirty="0"/>
              <a:t> (commercial sector) and conduct cleaning and disinfection periodically and a weekly resting day. However, this market is located </a:t>
            </a:r>
            <a:r>
              <a:rPr lang="en-US" sz="1400" u="sng" dirty="0"/>
              <a:t>very close from a wetland area</a:t>
            </a:r>
            <a:r>
              <a:rPr lang="en-US" sz="1400" dirty="0"/>
              <a:t>, which allows some contact between the poultry at the market and wild poultry. The </a:t>
            </a:r>
            <a:r>
              <a:rPr lang="en-US" sz="1400" u="sng" dirty="0"/>
              <a:t>rest of the LBMs have low biosecurity in place</a:t>
            </a:r>
            <a:r>
              <a:rPr lang="en-US" sz="1400" dirty="0"/>
              <a:t>.</a:t>
            </a:r>
          </a:p>
          <a:p>
            <a:pPr lvl="1">
              <a:spcBef>
                <a:spcPts val="507"/>
              </a:spcBef>
            </a:pPr>
            <a:r>
              <a:rPr lang="en-US" sz="1400" dirty="0"/>
              <a:t>WHEN (seasonality):</a:t>
            </a:r>
          </a:p>
          <a:p>
            <a:pPr lvl="2">
              <a:spcBef>
                <a:spcPts val="507"/>
              </a:spcBef>
            </a:pPr>
            <a:r>
              <a:rPr lang="en-US" sz="1400" u="sng" dirty="0"/>
              <a:t>Both wholesale markets operate during the whole year </a:t>
            </a:r>
            <a:r>
              <a:rPr lang="en-US" sz="1400" dirty="0"/>
              <a:t>with a stable supply. All LBM operate the whole year. In periods when the demand is high </a:t>
            </a:r>
            <a:r>
              <a:rPr lang="en-US" sz="1400" u="sng" dirty="0"/>
              <a:t>(Chinese New Year), most of the sellers at the markets increase their stock and saturate their stands</a:t>
            </a:r>
            <a:r>
              <a:rPr lang="en-US" sz="1400" dirty="0"/>
              <a:t>.</a:t>
            </a:r>
          </a:p>
        </p:txBody>
      </p:sp>
    </p:spTree>
    <p:extLst>
      <p:ext uri="{BB962C8B-B14F-4D97-AF65-F5344CB8AC3E}">
        <p14:creationId xmlns:p14="http://schemas.microsoft.com/office/powerpoint/2010/main" val="4152460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flipV="1">
            <a:off x="3717773" y="162456"/>
            <a:ext cx="1157332" cy="1168612"/>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643264" y="358111"/>
            <a:ext cx="763140" cy="559961"/>
          </a:xfrm>
          <a:prstGeom prst="rect">
            <a:avLst/>
          </a:prstGeom>
          <a:noFill/>
        </p:spPr>
        <p:txBody>
          <a:bodyPr wrap="square" rtlCol="0">
            <a:spAutoFit/>
          </a:bodyPr>
          <a:lstStyle/>
          <a:p>
            <a:r>
              <a:rPr lang="en-US" sz="1013" dirty="0"/>
              <a:t>Neighboring country</a:t>
            </a:r>
          </a:p>
          <a:p>
            <a:r>
              <a:rPr lang="en-US" sz="1013" dirty="0"/>
              <a:t>       </a:t>
            </a:r>
            <a:r>
              <a:rPr lang="en-US" sz="1013" i="1" dirty="0"/>
              <a:t>n=?</a:t>
            </a:r>
          </a:p>
        </p:txBody>
      </p:sp>
      <p:sp>
        <p:nvSpPr>
          <p:cNvPr id="7" name="TextBox 6"/>
          <p:cNvSpPr txBox="1"/>
          <p:nvPr/>
        </p:nvSpPr>
        <p:spPr>
          <a:xfrm>
            <a:off x="6987901" y="526276"/>
            <a:ext cx="1039881" cy="559961"/>
          </a:xfrm>
          <a:prstGeom prst="rect">
            <a:avLst/>
          </a:prstGeom>
          <a:noFill/>
          <a:ln w="19050">
            <a:solidFill>
              <a:schemeClr val="accent2"/>
            </a:solidFill>
          </a:ln>
        </p:spPr>
        <p:txBody>
          <a:bodyPr wrap="square" rtlCol="0">
            <a:spAutoFit/>
          </a:bodyPr>
          <a:lstStyle/>
          <a:p>
            <a:pPr algn="ctr"/>
            <a:r>
              <a:rPr lang="en-US" sz="1013" dirty="0"/>
              <a:t>Parent stock and hatcheries</a:t>
            </a:r>
          </a:p>
          <a:p>
            <a:pPr algn="ctr"/>
            <a:r>
              <a:rPr lang="en-US" sz="1013" i="1" dirty="0"/>
              <a:t>n=2</a:t>
            </a:r>
          </a:p>
        </p:txBody>
      </p:sp>
      <p:sp>
        <p:nvSpPr>
          <p:cNvPr id="8" name="TextBox 7"/>
          <p:cNvSpPr txBox="1"/>
          <p:nvPr/>
        </p:nvSpPr>
        <p:spPr>
          <a:xfrm>
            <a:off x="4723644" y="1362094"/>
            <a:ext cx="1039881" cy="404085"/>
          </a:xfrm>
          <a:prstGeom prst="rect">
            <a:avLst/>
          </a:prstGeom>
          <a:noFill/>
          <a:ln w="19050">
            <a:solidFill>
              <a:schemeClr val="accent2"/>
            </a:solidFill>
          </a:ln>
        </p:spPr>
        <p:txBody>
          <a:bodyPr wrap="square" rtlCol="0">
            <a:spAutoFit/>
          </a:bodyPr>
          <a:lstStyle/>
          <a:p>
            <a:pPr algn="ctr"/>
            <a:r>
              <a:rPr lang="en-US" sz="1013" dirty="0"/>
              <a:t>Backyard farms</a:t>
            </a:r>
          </a:p>
          <a:p>
            <a:pPr algn="ctr"/>
            <a:r>
              <a:rPr lang="en-US" sz="1013" i="1" dirty="0"/>
              <a:t>n=200</a:t>
            </a:r>
          </a:p>
        </p:txBody>
      </p:sp>
      <p:sp>
        <p:nvSpPr>
          <p:cNvPr id="9" name="TextBox 8"/>
          <p:cNvSpPr txBox="1"/>
          <p:nvPr/>
        </p:nvSpPr>
        <p:spPr>
          <a:xfrm>
            <a:off x="6987901" y="1362094"/>
            <a:ext cx="1039881" cy="559961"/>
          </a:xfrm>
          <a:prstGeom prst="rect">
            <a:avLst/>
          </a:prstGeom>
          <a:noFill/>
          <a:ln w="19050">
            <a:solidFill>
              <a:schemeClr val="accent2"/>
            </a:solidFill>
          </a:ln>
        </p:spPr>
        <p:txBody>
          <a:bodyPr wrap="square" rtlCol="0">
            <a:spAutoFit/>
          </a:bodyPr>
          <a:lstStyle/>
          <a:p>
            <a:pPr algn="ctr"/>
            <a:r>
              <a:rPr lang="en-US" sz="1013" dirty="0"/>
              <a:t>Commercial farms</a:t>
            </a:r>
          </a:p>
          <a:p>
            <a:pPr algn="ctr"/>
            <a:r>
              <a:rPr lang="en-US" sz="1013" i="1" dirty="0"/>
              <a:t>n=7</a:t>
            </a:r>
          </a:p>
        </p:txBody>
      </p:sp>
      <p:sp>
        <p:nvSpPr>
          <p:cNvPr id="10" name="TextBox 9"/>
          <p:cNvSpPr txBox="1"/>
          <p:nvPr/>
        </p:nvSpPr>
        <p:spPr>
          <a:xfrm>
            <a:off x="5042317" y="2207364"/>
            <a:ext cx="1039881" cy="404085"/>
          </a:xfrm>
          <a:prstGeom prst="rect">
            <a:avLst/>
          </a:prstGeom>
          <a:noFill/>
          <a:ln w="19050">
            <a:solidFill>
              <a:schemeClr val="accent2"/>
            </a:solidFill>
          </a:ln>
        </p:spPr>
        <p:txBody>
          <a:bodyPr wrap="square" rtlCol="0">
            <a:spAutoFit/>
          </a:bodyPr>
          <a:lstStyle/>
          <a:p>
            <a:pPr algn="ctr"/>
            <a:r>
              <a:rPr lang="en-US" sz="1013" dirty="0"/>
              <a:t>Collectors</a:t>
            </a:r>
          </a:p>
          <a:p>
            <a:pPr algn="ctr"/>
            <a:r>
              <a:rPr lang="en-US" sz="1013" i="1" dirty="0"/>
              <a:t>n=50</a:t>
            </a:r>
          </a:p>
        </p:txBody>
      </p:sp>
      <p:sp>
        <p:nvSpPr>
          <p:cNvPr id="11" name="TextBox 10"/>
          <p:cNvSpPr txBox="1"/>
          <p:nvPr/>
        </p:nvSpPr>
        <p:spPr>
          <a:xfrm>
            <a:off x="5597199" y="2978311"/>
            <a:ext cx="1039881" cy="404085"/>
          </a:xfrm>
          <a:prstGeom prst="rect">
            <a:avLst/>
          </a:prstGeom>
          <a:noFill/>
          <a:ln w="19050">
            <a:solidFill>
              <a:schemeClr val="accent2"/>
            </a:solidFill>
          </a:ln>
        </p:spPr>
        <p:txBody>
          <a:bodyPr wrap="square" rtlCol="0">
            <a:spAutoFit/>
          </a:bodyPr>
          <a:lstStyle/>
          <a:p>
            <a:pPr algn="ctr"/>
            <a:r>
              <a:rPr lang="en-US" sz="1013" dirty="0"/>
              <a:t>Traders</a:t>
            </a:r>
          </a:p>
          <a:p>
            <a:pPr algn="ctr"/>
            <a:r>
              <a:rPr lang="en-US" sz="1013" i="1" dirty="0"/>
              <a:t>n=15</a:t>
            </a:r>
          </a:p>
        </p:txBody>
      </p:sp>
      <p:sp>
        <p:nvSpPr>
          <p:cNvPr id="12" name="TextBox 11"/>
          <p:cNvSpPr txBox="1"/>
          <p:nvPr/>
        </p:nvSpPr>
        <p:spPr>
          <a:xfrm>
            <a:off x="5957804" y="4235541"/>
            <a:ext cx="1039881" cy="559961"/>
          </a:xfrm>
          <a:prstGeom prst="rect">
            <a:avLst/>
          </a:prstGeom>
          <a:noFill/>
          <a:ln w="19050">
            <a:solidFill>
              <a:schemeClr val="accent2"/>
            </a:solidFill>
          </a:ln>
        </p:spPr>
        <p:txBody>
          <a:bodyPr wrap="square" rtlCol="0">
            <a:spAutoFit/>
          </a:bodyPr>
          <a:lstStyle/>
          <a:p>
            <a:pPr algn="ctr"/>
            <a:r>
              <a:rPr lang="en-US" sz="1013" dirty="0"/>
              <a:t>Wholesale markets</a:t>
            </a:r>
          </a:p>
          <a:p>
            <a:pPr algn="ctr"/>
            <a:r>
              <a:rPr lang="en-US" sz="1013" i="1" dirty="0"/>
              <a:t>n=2</a:t>
            </a:r>
          </a:p>
        </p:txBody>
      </p:sp>
      <p:sp>
        <p:nvSpPr>
          <p:cNvPr id="13" name="TextBox 12"/>
          <p:cNvSpPr txBox="1"/>
          <p:nvPr/>
        </p:nvSpPr>
        <p:spPr>
          <a:xfrm>
            <a:off x="4917923" y="5590457"/>
            <a:ext cx="1039881" cy="559961"/>
          </a:xfrm>
          <a:prstGeom prst="rect">
            <a:avLst/>
          </a:prstGeom>
          <a:noFill/>
          <a:ln w="19050">
            <a:solidFill>
              <a:schemeClr val="accent2"/>
            </a:solidFill>
          </a:ln>
        </p:spPr>
        <p:txBody>
          <a:bodyPr wrap="square" rtlCol="0">
            <a:spAutoFit/>
          </a:bodyPr>
          <a:lstStyle/>
          <a:p>
            <a:pPr algn="ctr"/>
            <a:r>
              <a:rPr lang="en-US" sz="1013" dirty="0"/>
              <a:t>Live Bird markets</a:t>
            </a:r>
          </a:p>
          <a:p>
            <a:pPr algn="ctr"/>
            <a:r>
              <a:rPr lang="en-US" sz="1013" i="1" dirty="0"/>
              <a:t>n=5</a:t>
            </a:r>
          </a:p>
        </p:txBody>
      </p:sp>
      <p:sp>
        <p:nvSpPr>
          <p:cNvPr id="14" name="TextBox 13"/>
          <p:cNvSpPr txBox="1"/>
          <p:nvPr/>
        </p:nvSpPr>
        <p:spPr>
          <a:xfrm>
            <a:off x="7084342" y="5590457"/>
            <a:ext cx="1039881" cy="559961"/>
          </a:xfrm>
          <a:prstGeom prst="rect">
            <a:avLst/>
          </a:prstGeom>
          <a:noFill/>
          <a:ln w="19050">
            <a:solidFill>
              <a:schemeClr val="accent2"/>
            </a:solidFill>
          </a:ln>
        </p:spPr>
        <p:txBody>
          <a:bodyPr wrap="square" rtlCol="0">
            <a:spAutoFit/>
          </a:bodyPr>
          <a:lstStyle/>
          <a:p>
            <a:pPr algn="ctr"/>
            <a:r>
              <a:rPr lang="en-US" sz="1013" dirty="0"/>
              <a:t>Commercial slaughterhouse</a:t>
            </a:r>
          </a:p>
          <a:p>
            <a:pPr algn="ctr"/>
            <a:r>
              <a:rPr lang="en-US" sz="1013" i="1" dirty="0"/>
              <a:t>n=3</a:t>
            </a:r>
          </a:p>
        </p:txBody>
      </p:sp>
      <p:cxnSp>
        <p:nvCxnSpPr>
          <p:cNvPr id="22" name="Straight Connector 21"/>
          <p:cNvCxnSpPr/>
          <p:nvPr/>
        </p:nvCxnSpPr>
        <p:spPr>
          <a:xfrm>
            <a:off x="3930917" y="881238"/>
            <a:ext cx="788357" cy="0"/>
          </a:xfrm>
          <a:prstGeom prst="line">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5503060" y="1922097"/>
            <a:ext cx="0" cy="28526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887523" y="3176294"/>
            <a:ext cx="709676" cy="0"/>
          </a:xfrm>
          <a:prstGeom prst="line">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4887520" y="1922098"/>
            <a:ext cx="0" cy="1258217"/>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585270" y="1922097"/>
            <a:ext cx="913040"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242357" y="1712672"/>
            <a:ext cx="0" cy="20942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585269" y="5762195"/>
            <a:ext cx="332651" cy="3548"/>
          </a:xfrm>
          <a:prstGeom prst="line">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a:off x="4583027" y="1922100"/>
            <a:ext cx="7529" cy="3843646"/>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H="1">
            <a:off x="5880055" y="2557941"/>
            <a:ext cx="4018" cy="42036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7" idx="2"/>
            <a:endCxn id="9" idx="0"/>
          </p:cNvCxnSpPr>
          <p:nvPr/>
        </p:nvCxnSpPr>
        <p:spPr>
          <a:xfrm>
            <a:off x="7507838" y="1032662"/>
            <a:ext cx="0" cy="32942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7912882" y="3180315"/>
            <a:ext cx="3609" cy="240573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6637080" y="3180314"/>
            <a:ext cx="1275803" cy="0"/>
          </a:xfrm>
          <a:prstGeom prst="line">
            <a:avLst/>
          </a:prstGeom>
          <a:ln w="28575">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7487764" y="1716152"/>
            <a:ext cx="0" cy="1461778"/>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7173705" y="3180315"/>
            <a:ext cx="0" cy="1311970"/>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6997684" y="4488734"/>
            <a:ext cx="176021" cy="3548"/>
          </a:xfrm>
          <a:prstGeom prst="line">
            <a:avLst/>
          </a:prstGeom>
          <a:ln w="28575">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6384098" y="3989624"/>
            <a:ext cx="0" cy="24591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H="1">
            <a:off x="5398311" y="3989625"/>
            <a:ext cx="8629" cy="159642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406938" y="3989624"/>
            <a:ext cx="981179"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a:off x="5957804" y="3328886"/>
            <a:ext cx="286" cy="66074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a:off x="7381874" y="5127881"/>
            <a:ext cx="0" cy="4625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V="1">
            <a:off x="5731376" y="5127881"/>
            <a:ext cx="1650500" cy="1573"/>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5739305" y="5123477"/>
            <a:ext cx="0" cy="4625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flipH="1">
            <a:off x="6488808" y="4741930"/>
            <a:ext cx="382" cy="383956"/>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7507838" y="1105279"/>
            <a:ext cx="306496" cy="325987"/>
          </a:xfrm>
          <a:prstGeom prst="rect">
            <a:avLst/>
          </a:prstGeom>
          <a:noFill/>
        </p:spPr>
        <p:txBody>
          <a:bodyPr wrap="square" rtlCol="0">
            <a:spAutoFit/>
          </a:bodyPr>
          <a:lstStyle/>
          <a:p>
            <a:r>
              <a:rPr lang="en-US" sz="759" b="1" dirty="0"/>
              <a:t>100%</a:t>
            </a:r>
          </a:p>
        </p:txBody>
      </p:sp>
      <p:sp>
        <p:nvSpPr>
          <p:cNvPr id="111" name="TextBox 110"/>
          <p:cNvSpPr txBox="1"/>
          <p:nvPr/>
        </p:nvSpPr>
        <p:spPr>
          <a:xfrm>
            <a:off x="5510619" y="1949108"/>
            <a:ext cx="306496" cy="325987"/>
          </a:xfrm>
          <a:prstGeom prst="rect">
            <a:avLst/>
          </a:prstGeom>
          <a:noFill/>
        </p:spPr>
        <p:txBody>
          <a:bodyPr wrap="square" rtlCol="0">
            <a:spAutoFit/>
          </a:bodyPr>
          <a:lstStyle/>
          <a:p>
            <a:r>
              <a:rPr lang="en-US" sz="759" b="1" dirty="0"/>
              <a:t>50%</a:t>
            </a:r>
          </a:p>
        </p:txBody>
      </p:sp>
      <p:sp>
        <p:nvSpPr>
          <p:cNvPr id="112" name="TextBox 111"/>
          <p:cNvSpPr txBox="1"/>
          <p:nvPr/>
        </p:nvSpPr>
        <p:spPr>
          <a:xfrm>
            <a:off x="4881538" y="1953123"/>
            <a:ext cx="306496" cy="325987"/>
          </a:xfrm>
          <a:prstGeom prst="rect">
            <a:avLst/>
          </a:prstGeom>
          <a:noFill/>
        </p:spPr>
        <p:txBody>
          <a:bodyPr wrap="square" rtlCol="0">
            <a:spAutoFit/>
          </a:bodyPr>
          <a:lstStyle/>
          <a:p>
            <a:r>
              <a:rPr lang="en-US" sz="759" b="1" dirty="0"/>
              <a:t>30%</a:t>
            </a:r>
          </a:p>
        </p:txBody>
      </p:sp>
      <p:sp>
        <p:nvSpPr>
          <p:cNvPr id="113" name="TextBox 112"/>
          <p:cNvSpPr txBox="1"/>
          <p:nvPr/>
        </p:nvSpPr>
        <p:spPr>
          <a:xfrm>
            <a:off x="4355218" y="1948856"/>
            <a:ext cx="306496" cy="325987"/>
          </a:xfrm>
          <a:prstGeom prst="rect">
            <a:avLst/>
          </a:prstGeom>
          <a:noFill/>
        </p:spPr>
        <p:txBody>
          <a:bodyPr wrap="square" rtlCol="0">
            <a:spAutoFit/>
          </a:bodyPr>
          <a:lstStyle/>
          <a:p>
            <a:r>
              <a:rPr lang="en-US" sz="759" b="1" dirty="0"/>
              <a:t>20%</a:t>
            </a:r>
          </a:p>
        </p:txBody>
      </p:sp>
      <p:sp>
        <p:nvSpPr>
          <p:cNvPr id="114" name="TextBox 113"/>
          <p:cNvSpPr txBox="1"/>
          <p:nvPr/>
        </p:nvSpPr>
        <p:spPr>
          <a:xfrm>
            <a:off x="5879010" y="2681853"/>
            <a:ext cx="306496" cy="325987"/>
          </a:xfrm>
          <a:prstGeom prst="rect">
            <a:avLst/>
          </a:prstGeom>
          <a:noFill/>
        </p:spPr>
        <p:txBody>
          <a:bodyPr wrap="square" rtlCol="0">
            <a:spAutoFit/>
          </a:bodyPr>
          <a:lstStyle/>
          <a:p>
            <a:r>
              <a:rPr lang="en-US" sz="759" b="1" dirty="0"/>
              <a:t>100%</a:t>
            </a:r>
          </a:p>
        </p:txBody>
      </p:sp>
      <p:sp>
        <p:nvSpPr>
          <p:cNvPr id="115" name="TextBox 114"/>
          <p:cNvSpPr txBox="1"/>
          <p:nvPr/>
        </p:nvSpPr>
        <p:spPr>
          <a:xfrm>
            <a:off x="6679659" y="3193912"/>
            <a:ext cx="306496" cy="325987"/>
          </a:xfrm>
          <a:prstGeom prst="rect">
            <a:avLst/>
          </a:prstGeom>
          <a:noFill/>
        </p:spPr>
        <p:txBody>
          <a:bodyPr wrap="square" rtlCol="0">
            <a:spAutoFit/>
          </a:bodyPr>
          <a:lstStyle/>
          <a:p>
            <a:r>
              <a:rPr lang="en-US" sz="759" b="1" dirty="0"/>
              <a:t>10%</a:t>
            </a:r>
          </a:p>
        </p:txBody>
      </p:sp>
      <p:sp>
        <p:nvSpPr>
          <p:cNvPr id="116" name="TextBox 115"/>
          <p:cNvSpPr txBox="1"/>
          <p:nvPr/>
        </p:nvSpPr>
        <p:spPr>
          <a:xfrm>
            <a:off x="7168085" y="3195567"/>
            <a:ext cx="306496" cy="325987"/>
          </a:xfrm>
          <a:prstGeom prst="rect">
            <a:avLst/>
          </a:prstGeom>
          <a:noFill/>
        </p:spPr>
        <p:txBody>
          <a:bodyPr wrap="square" rtlCol="0">
            <a:spAutoFit/>
          </a:bodyPr>
          <a:lstStyle/>
          <a:p>
            <a:r>
              <a:rPr lang="en-US" sz="759" b="1" dirty="0"/>
              <a:t>20%</a:t>
            </a:r>
          </a:p>
        </p:txBody>
      </p:sp>
      <p:sp>
        <p:nvSpPr>
          <p:cNvPr id="117" name="TextBox 116"/>
          <p:cNvSpPr txBox="1"/>
          <p:nvPr/>
        </p:nvSpPr>
        <p:spPr>
          <a:xfrm>
            <a:off x="7912020" y="3195567"/>
            <a:ext cx="306496" cy="325987"/>
          </a:xfrm>
          <a:prstGeom prst="rect">
            <a:avLst/>
          </a:prstGeom>
          <a:noFill/>
        </p:spPr>
        <p:txBody>
          <a:bodyPr wrap="square" rtlCol="0">
            <a:spAutoFit/>
          </a:bodyPr>
          <a:lstStyle/>
          <a:p>
            <a:r>
              <a:rPr lang="en-US" sz="759" b="1" dirty="0"/>
              <a:t>70%</a:t>
            </a:r>
          </a:p>
        </p:txBody>
      </p:sp>
      <p:sp>
        <p:nvSpPr>
          <p:cNvPr id="118" name="TextBox 117"/>
          <p:cNvSpPr txBox="1"/>
          <p:nvPr/>
        </p:nvSpPr>
        <p:spPr>
          <a:xfrm>
            <a:off x="6376855" y="3988223"/>
            <a:ext cx="306496" cy="325987"/>
          </a:xfrm>
          <a:prstGeom prst="rect">
            <a:avLst/>
          </a:prstGeom>
          <a:noFill/>
        </p:spPr>
        <p:txBody>
          <a:bodyPr wrap="square" rtlCol="0">
            <a:spAutoFit/>
          </a:bodyPr>
          <a:lstStyle/>
          <a:p>
            <a:r>
              <a:rPr lang="en-US" sz="759" b="1" dirty="0"/>
              <a:t>60%</a:t>
            </a:r>
          </a:p>
        </p:txBody>
      </p:sp>
      <p:sp>
        <p:nvSpPr>
          <p:cNvPr id="119" name="TextBox 118"/>
          <p:cNvSpPr txBox="1"/>
          <p:nvPr/>
        </p:nvSpPr>
        <p:spPr>
          <a:xfrm>
            <a:off x="5406937" y="3988223"/>
            <a:ext cx="306496" cy="325987"/>
          </a:xfrm>
          <a:prstGeom prst="rect">
            <a:avLst/>
          </a:prstGeom>
          <a:noFill/>
        </p:spPr>
        <p:txBody>
          <a:bodyPr wrap="square" rtlCol="0">
            <a:spAutoFit/>
          </a:bodyPr>
          <a:lstStyle/>
          <a:p>
            <a:r>
              <a:rPr lang="en-US" sz="759" b="1" dirty="0"/>
              <a:t>40%</a:t>
            </a:r>
          </a:p>
        </p:txBody>
      </p:sp>
      <p:sp>
        <p:nvSpPr>
          <p:cNvPr id="120" name="TextBox 119"/>
          <p:cNvSpPr txBox="1"/>
          <p:nvPr/>
        </p:nvSpPr>
        <p:spPr>
          <a:xfrm>
            <a:off x="7148786" y="5123476"/>
            <a:ext cx="306496" cy="325987"/>
          </a:xfrm>
          <a:prstGeom prst="rect">
            <a:avLst/>
          </a:prstGeom>
          <a:noFill/>
        </p:spPr>
        <p:txBody>
          <a:bodyPr wrap="square" rtlCol="0">
            <a:spAutoFit/>
          </a:bodyPr>
          <a:lstStyle/>
          <a:p>
            <a:r>
              <a:rPr lang="en-US" sz="759" b="1" dirty="0"/>
              <a:t>80%</a:t>
            </a:r>
          </a:p>
        </p:txBody>
      </p:sp>
      <p:sp>
        <p:nvSpPr>
          <p:cNvPr id="121" name="TextBox 120"/>
          <p:cNvSpPr txBox="1"/>
          <p:nvPr/>
        </p:nvSpPr>
        <p:spPr>
          <a:xfrm>
            <a:off x="5731374" y="5123476"/>
            <a:ext cx="306496" cy="325987"/>
          </a:xfrm>
          <a:prstGeom prst="rect">
            <a:avLst/>
          </a:prstGeom>
          <a:noFill/>
        </p:spPr>
        <p:txBody>
          <a:bodyPr wrap="square" rtlCol="0">
            <a:spAutoFit/>
          </a:bodyPr>
          <a:lstStyle/>
          <a:p>
            <a:r>
              <a:rPr lang="en-US" sz="759" b="1" dirty="0"/>
              <a:t>20%</a:t>
            </a:r>
          </a:p>
        </p:txBody>
      </p:sp>
      <p:sp>
        <p:nvSpPr>
          <p:cNvPr id="122" name="TextBox 121"/>
          <p:cNvSpPr txBox="1"/>
          <p:nvPr/>
        </p:nvSpPr>
        <p:spPr>
          <a:xfrm>
            <a:off x="4725098" y="685773"/>
            <a:ext cx="1039881" cy="404085"/>
          </a:xfrm>
          <a:prstGeom prst="rect">
            <a:avLst/>
          </a:prstGeom>
          <a:noFill/>
          <a:ln w="19050">
            <a:solidFill>
              <a:schemeClr val="accent2"/>
            </a:solidFill>
          </a:ln>
        </p:spPr>
        <p:txBody>
          <a:bodyPr wrap="square" rtlCol="0">
            <a:spAutoFit/>
          </a:bodyPr>
          <a:lstStyle/>
          <a:p>
            <a:pPr algn="ctr"/>
            <a:r>
              <a:rPr lang="en-US" sz="1013" dirty="0"/>
              <a:t>Importers</a:t>
            </a:r>
          </a:p>
          <a:p>
            <a:pPr algn="ctr"/>
            <a:r>
              <a:rPr lang="en-US" sz="1013" i="1" dirty="0"/>
              <a:t>n=3</a:t>
            </a:r>
          </a:p>
        </p:txBody>
      </p:sp>
      <p:cxnSp>
        <p:nvCxnSpPr>
          <p:cNvPr id="123" name="Straight Arrow Connector 122"/>
          <p:cNvCxnSpPr/>
          <p:nvPr/>
        </p:nvCxnSpPr>
        <p:spPr>
          <a:xfrm>
            <a:off x="5231004" y="1033523"/>
            <a:ext cx="0" cy="32942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4" name="TextBox 123"/>
          <p:cNvSpPr txBox="1"/>
          <p:nvPr/>
        </p:nvSpPr>
        <p:spPr>
          <a:xfrm>
            <a:off x="5209143" y="1169775"/>
            <a:ext cx="777355" cy="325987"/>
          </a:xfrm>
          <a:prstGeom prst="rect">
            <a:avLst/>
          </a:prstGeom>
          <a:noFill/>
        </p:spPr>
        <p:txBody>
          <a:bodyPr wrap="square" rtlCol="0">
            <a:spAutoFit/>
          </a:bodyPr>
          <a:lstStyle/>
          <a:p>
            <a:r>
              <a:rPr lang="en-US" sz="759" b="1" dirty="0"/>
              <a:t>80% (100% DOC)</a:t>
            </a:r>
          </a:p>
        </p:txBody>
      </p:sp>
      <p:cxnSp>
        <p:nvCxnSpPr>
          <p:cNvPr id="133" name="Straight Connector 132"/>
          <p:cNvCxnSpPr/>
          <p:nvPr/>
        </p:nvCxnSpPr>
        <p:spPr>
          <a:xfrm flipH="1" flipV="1">
            <a:off x="4243636" y="1189631"/>
            <a:ext cx="993358" cy="334"/>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34" name="Straight Arrow Connector 133"/>
          <p:cNvCxnSpPr/>
          <p:nvPr/>
        </p:nvCxnSpPr>
        <p:spPr>
          <a:xfrm flipH="1">
            <a:off x="4237649" y="1183185"/>
            <a:ext cx="5989" cy="4666667"/>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V="1">
            <a:off x="4237646" y="5848077"/>
            <a:ext cx="692188" cy="1774"/>
          </a:xfrm>
          <a:prstGeom prst="line">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 name="TextBox 137"/>
          <p:cNvSpPr txBox="1"/>
          <p:nvPr/>
        </p:nvSpPr>
        <p:spPr>
          <a:xfrm>
            <a:off x="4237646" y="1185725"/>
            <a:ext cx="777355" cy="325987"/>
          </a:xfrm>
          <a:prstGeom prst="rect">
            <a:avLst/>
          </a:prstGeom>
          <a:noFill/>
        </p:spPr>
        <p:txBody>
          <a:bodyPr wrap="square" rtlCol="0">
            <a:spAutoFit/>
          </a:bodyPr>
          <a:lstStyle/>
          <a:p>
            <a:r>
              <a:rPr lang="en-US" sz="759" b="1" dirty="0"/>
              <a:t>20% (100% SH)</a:t>
            </a:r>
          </a:p>
        </p:txBody>
      </p:sp>
      <p:sp>
        <p:nvSpPr>
          <p:cNvPr id="54" name="TextBox 53"/>
          <p:cNvSpPr txBox="1"/>
          <p:nvPr/>
        </p:nvSpPr>
        <p:spPr>
          <a:xfrm rot="16200000">
            <a:off x="2587788" y="3103003"/>
            <a:ext cx="2506860" cy="715581"/>
          </a:xfrm>
          <a:prstGeom prst="rect">
            <a:avLst/>
          </a:prstGeom>
          <a:noFill/>
        </p:spPr>
        <p:txBody>
          <a:bodyPr wrap="square" rtlCol="0">
            <a:spAutoFit/>
          </a:bodyPr>
          <a:lstStyle/>
          <a:p>
            <a:pPr algn="ctr"/>
            <a:r>
              <a:rPr lang="en-US" sz="4050" b="1" dirty="0"/>
              <a:t>SOLUTION</a:t>
            </a:r>
          </a:p>
        </p:txBody>
      </p:sp>
    </p:spTree>
    <p:extLst>
      <p:ext uri="{BB962C8B-B14F-4D97-AF65-F5344CB8AC3E}">
        <p14:creationId xmlns:p14="http://schemas.microsoft.com/office/powerpoint/2010/main" val="28746636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flipV="1">
            <a:off x="3717773" y="162456"/>
            <a:ext cx="1157332" cy="1168612"/>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643264" y="358111"/>
            <a:ext cx="763140" cy="559961"/>
          </a:xfrm>
          <a:prstGeom prst="rect">
            <a:avLst/>
          </a:prstGeom>
          <a:noFill/>
        </p:spPr>
        <p:txBody>
          <a:bodyPr wrap="square" rtlCol="0">
            <a:spAutoFit/>
          </a:bodyPr>
          <a:lstStyle/>
          <a:p>
            <a:r>
              <a:rPr lang="en-US" sz="1013" dirty="0"/>
              <a:t>Neighboring country</a:t>
            </a:r>
          </a:p>
          <a:p>
            <a:r>
              <a:rPr lang="en-US" sz="1013" dirty="0"/>
              <a:t>       </a:t>
            </a:r>
            <a:r>
              <a:rPr lang="en-US" sz="1013" i="1" dirty="0"/>
              <a:t>n=?</a:t>
            </a:r>
          </a:p>
        </p:txBody>
      </p:sp>
      <p:sp>
        <p:nvSpPr>
          <p:cNvPr id="7" name="TextBox 6"/>
          <p:cNvSpPr txBox="1"/>
          <p:nvPr/>
        </p:nvSpPr>
        <p:spPr>
          <a:xfrm>
            <a:off x="6987901" y="526276"/>
            <a:ext cx="1039881" cy="559961"/>
          </a:xfrm>
          <a:prstGeom prst="rect">
            <a:avLst/>
          </a:prstGeom>
          <a:noFill/>
          <a:ln w="19050">
            <a:solidFill>
              <a:schemeClr val="accent2"/>
            </a:solidFill>
          </a:ln>
        </p:spPr>
        <p:txBody>
          <a:bodyPr wrap="square" rtlCol="0">
            <a:spAutoFit/>
          </a:bodyPr>
          <a:lstStyle/>
          <a:p>
            <a:pPr algn="ctr"/>
            <a:r>
              <a:rPr lang="en-US" sz="1013" dirty="0"/>
              <a:t>Parent stock and hatcheries</a:t>
            </a:r>
          </a:p>
          <a:p>
            <a:pPr algn="ctr"/>
            <a:r>
              <a:rPr lang="en-US" sz="1013" i="1" dirty="0"/>
              <a:t>n=2</a:t>
            </a:r>
          </a:p>
        </p:txBody>
      </p:sp>
      <p:sp>
        <p:nvSpPr>
          <p:cNvPr id="8" name="TextBox 7"/>
          <p:cNvSpPr txBox="1"/>
          <p:nvPr/>
        </p:nvSpPr>
        <p:spPr>
          <a:xfrm>
            <a:off x="4723644" y="1362094"/>
            <a:ext cx="1039881" cy="404085"/>
          </a:xfrm>
          <a:prstGeom prst="rect">
            <a:avLst/>
          </a:prstGeom>
          <a:noFill/>
          <a:ln w="19050">
            <a:solidFill>
              <a:schemeClr val="accent2"/>
            </a:solidFill>
          </a:ln>
        </p:spPr>
        <p:txBody>
          <a:bodyPr wrap="square" rtlCol="0">
            <a:spAutoFit/>
          </a:bodyPr>
          <a:lstStyle/>
          <a:p>
            <a:pPr algn="ctr"/>
            <a:r>
              <a:rPr lang="en-US" sz="1013" dirty="0"/>
              <a:t>Backyard farms</a:t>
            </a:r>
          </a:p>
          <a:p>
            <a:pPr algn="ctr"/>
            <a:r>
              <a:rPr lang="en-US" sz="1013" i="1" dirty="0"/>
              <a:t>n=200</a:t>
            </a:r>
          </a:p>
        </p:txBody>
      </p:sp>
      <p:sp>
        <p:nvSpPr>
          <p:cNvPr id="9" name="TextBox 8"/>
          <p:cNvSpPr txBox="1"/>
          <p:nvPr/>
        </p:nvSpPr>
        <p:spPr>
          <a:xfrm>
            <a:off x="6987901" y="1362094"/>
            <a:ext cx="1039881" cy="559961"/>
          </a:xfrm>
          <a:prstGeom prst="rect">
            <a:avLst/>
          </a:prstGeom>
          <a:noFill/>
          <a:ln w="19050">
            <a:solidFill>
              <a:schemeClr val="accent2"/>
            </a:solidFill>
          </a:ln>
        </p:spPr>
        <p:txBody>
          <a:bodyPr wrap="square" rtlCol="0">
            <a:spAutoFit/>
          </a:bodyPr>
          <a:lstStyle/>
          <a:p>
            <a:pPr algn="ctr"/>
            <a:r>
              <a:rPr lang="en-US" sz="1013" dirty="0"/>
              <a:t>Commercial farms</a:t>
            </a:r>
          </a:p>
          <a:p>
            <a:pPr algn="ctr"/>
            <a:r>
              <a:rPr lang="en-US" sz="1013" i="1" dirty="0"/>
              <a:t>n=7</a:t>
            </a:r>
          </a:p>
        </p:txBody>
      </p:sp>
      <p:sp>
        <p:nvSpPr>
          <p:cNvPr id="10" name="TextBox 9"/>
          <p:cNvSpPr txBox="1"/>
          <p:nvPr/>
        </p:nvSpPr>
        <p:spPr>
          <a:xfrm>
            <a:off x="5042317" y="2207364"/>
            <a:ext cx="1039881" cy="404085"/>
          </a:xfrm>
          <a:prstGeom prst="rect">
            <a:avLst/>
          </a:prstGeom>
          <a:noFill/>
          <a:ln w="19050">
            <a:solidFill>
              <a:schemeClr val="accent2"/>
            </a:solidFill>
          </a:ln>
        </p:spPr>
        <p:txBody>
          <a:bodyPr wrap="square" rtlCol="0">
            <a:spAutoFit/>
          </a:bodyPr>
          <a:lstStyle/>
          <a:p>
            <a:pPr algn="ctr"/>
            <a:r>
              <a:rPr lang="en-US" sz="1013" dirty="0"/>
              <a:t>Collectors</a:t>
            </a:r>
          </a:p>
          <a:p>
            <a:pPr algn="ctr"/>
            <a:r>
              <a:rPr lang="en-US" sz="1013" i="1" dirty="0"/>
              <a:t>n=50</a:t>
            </a:r>
          </a:p>
        </p:txBody>
      </p:sp>
      <p:sp>
        <p:nvSpPr>
          <p:cNvPr id="11" name="TextBox 10"/>
          <p:cNvSpPr txBox="1"/>
          <p:nvPr/>
        </p:nvSpPr>
        <p:spPr>
          <a:xfrm>
            <a:off x="5597199" y="2978311"/>
            <a:ext cx="1039881" cy="404085"/>
          </a:xfrm>
          <a:prstGeom prst="rect">
            <a:avLst/>
          </a:prstGeom>
          <a:noFill/>
          <a:ln w="19050">
            <a:solidFill>
              <a:schemeClr val="accent2"/>
            </a:solidFill>
          </a:ln>
        </p:spPr>
        <p:txBody>
          <a:bodyPr wrap="square" rtlCol="0">
            <a:spAutoFit/>
          </a:bodyPr>
          <a:lstStyle/>
          <a:p>
            <a:pPr algn="ctr"/>
            <a:r>
              <a:rPr lang="en-US" sz="1013" dirty="0"/>
              <a:t>Traders</a:t>
            </a:r>
          </a:p>
          <a:p>
            <a:pPr algn="ctr"/>
            <a:r>
              <a:rPr lang="en-US" sz="1013" i="1" dirty="0"/>
              <a:t>n=15</a:t>
            </a:r>
          </a:p>
        </p:txBody>
      </p:sp>
      <p:sp>
        <p:nvSpPr>
          <p:cNvPr id="12" name="TextBox 11"/>
          <p:cNvSpPr txBox="1"/>
          <p:nvPr/>
        </p:nvSpPr>
        <p:spPr>
          <a:xfrm>
            <a:off x="5957804" y="4235541"/>
            <a:ext cx="1039881" cy="559961"/>
          </a:xfrm>
          <a:prstGeom prst="rect">
            <a:avLst/>
          </a:prstGeom>
          <a:noFill/>
          <a:ln w="19050">
            <a:solidFill>
              <a:schemeClr val="accent2"/>
            </a:solidFill>
          </a:ln>
        </p:spPr>
        <p:txBody>
          <a:bodyPr wrap="square" rtlCol="0">
            <a:spAutoFit/>
          </a:bodyPr>
          <a:lstStyle/>
          <a:p>
            <a:pPr algn="ctr"/>
            <a:r>
              <a:rPr lang="en-US" sz="1013" dirty="0"/>
              <a:t>Wholesale markets</a:t>
            </a:r>
          </a:p>
          <a:p>
            <a:pPr algn="ctr"/>
            <a:r>
              <a:rPr lang="en-US" sz="1013" i="1" dirty="0"/>
              <a:t>n=2</a:t>
            </a:r>
          </a:p>
        </p:txBody>
      </p:sp>
      <p:sp>
        <p:nvSpPr>
          <p:cNvPr id="13" name="TextBox 12"/>
          <p:cNvSpPr txBox="1"/>
          <p:nvPr/>
        </p:nvSpPr>
        <p:spPr>
          <a:xfrm>
            <a:off x="4917923" y="5590457"/>
            <a:ext cx="1039881" cy="559961"/>
          </a:xfrm>
          <a:prstGeom prst="rect">
            <a:avLst/>
          </a:prstGeom>
          <a:noFill/>
          <a:ln w="19050">
            <a:solidFill>
              <a:schemeClr val="accent2"/>
            </a:solidFill>
          </a:ln>
        </p:spPr>
        <p:txBody>
          <a:bodyPr wrap="square" rtlCol="0">
            <a:spAutoFit/>
          </a:bodyPr>
          <a:lstStyle/>
          <a:p>
            <a:pPr algn="ctr"/>
            <a:r>
              <a:rPr lang="en-US" sz="1013" dirty="0"/>
              <a:t>Live Bird markets</a:t>
            </a:r>
          </a:p>
          <a:p>
            <a:pPr algn="ctr"/>
            <a:r>
              <a:rPr lang="en-US" sz="1013" i="1" dirty="0"/>
              <a:t>n=5</a:t>
            </a:r>
          </a:p>
        </p:txBody>
      </p:sp>
      <p:sp>
        <p:nvSpPr>
          <p:cNvPr id="14" name="TextBox 13"/>
          <p:cNvSpPr txBox="1"/>
          <p:nvPr/>
        </p:nvSpPr>
        <p:spPr>
          <a:xfrm>
            <a:off x="7084342" y="5590457"/>
            <a:ext cx="1039881" cy="559961"/>
          </a:xfrm>
          <a:prstGeom prst="rect">
            <a:avLst/>
          </a:prstGeom>
          <a:noFill/>
          <a:ln w="19050">
            <a:solidFill>
              <a:schemeClr val="accent2"/>
            </a:solidFill>
          </a:ln>
        </p:spPr>
        <p:txBody>
          <a:bodyPr wrap="square" rtlCol="0">
            <a:spAutoFit/>
          </a:bodyPr>
          <a:lstStyle/>
          <a:p>
            <a:pPr algn="ctr"/>
            <a:r>
              <a:rPr lang="en-US" sz="1013" dirty="0"/>
              <a:t>Commercial slaughterhouse</a:t>
            </a:r>
          </a:p>
          <a:p>
            <a:pPr algn="ctr"/>
            <a:r>
              <a:rPr lang="en-US" sz="1013" i="1" dirty="0"/>
              <a:t>n=3</a:t>
            </a:r>
          </a:p>
        </p:txBody>
      </p:sp>
      <p:cxnSp>
        <p:nvCxnSpPr>
          <p:cNvPr id="22" name="Straight Connector 21"/>
          <p:cNvCxnSpPr/>
          <p:nvPr/>
        </p:nvCxnSpPr>
        <p:spPr>
          <a:xfrm>
            <a:off x="3930917" y="881238"/>
            <a:ext cx="788357" cy="0"/>
          </a:xfrm>
          <a:prstGeom prst="line">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5503060" y="1922097"/>
            <a:ext cx="0" cy="28526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887523" y="3176294"/>
            <a:ext cx="709676" cy="0"/>
          </a:xfrm>
          <a:prstGeom prst="line">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4887520" y="1922098"/>
            <a:ext cx="0" cy="1258217"/>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585270" y="1922097"/>
            <a:ext cx="913040"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242357" y="1712672"/>
            <a:ext cx="0" cy="20942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585269" y="5762195"/>
            <a:ext cx="332651" cy="3548"/>
          </a:xfrm>
          <a:prstGeom prst="line">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a:off x="4583027" y="1922100"/>
            <a:ext cx="7529" cy="3843646"/>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H="1">
            <a:off x="5880055" y="2557941"/>
            <a:ext cx="4018" cy="42036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7" idx="2"/>
            <a:endCxn id="9" idx="0"/>
          </p:cNvCxnSpPr>
          <p:nvPr/>
        </p:nvCxnSpPr>
        <p:spPr>
          <a:xfrm>
            <a:off x="7507838" y="1032662"/>
            <a:ext cx="0" cy="32942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7912882" y="3180315"/>
            <a:ext cx="3609" cy="240573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6637080" y="3180314"/>
            <a:ext cx="1275803" cy="0"/>
          </a:xfrm>
          <a:prstGeom prst="line">
            <a:avLst/>
          </a:prstGeom>
          <a:ln w="28575">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7487764" y="1716152"/>
            <a:ext cx="0" cy="1461778"/>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7173705" y="3180315"/>
            <a:ext cx="0" cy="1311970"/>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6997684" y="4488734"/>
            <a:ext cx="176021" cy="3548"/>
          </a:xfrm>
          <a:prstGeom prst="line">
            <a:avLst/>
          </a:prstGeom>
          <a:ln w="28575">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6384098" y="3989624"/>
            <a:ext cx="0" cy="24591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H="1">
            <a:off x="5398311" y="3989625"/>
            <a:ext cx="8629" cy="159642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406938" y="3989624"/>
            <a:ext cx="981179"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a:off x="5957804" y="3328886"/>
            <a:ext cx="286" cy="66074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a:off x="7381874" y="5127881"/>
            <a:ext cx="0" cy="4625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V="1">
            <a:off x="5731376" y="5127881"/>
            <a:ext cx="1650500" cy="1573"/>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5739305" y="5123477"/>
            <a:ext cx="0" cy="46257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flipH="1">
            <a:off x="6488808" y="4741930"/>
            <a:ext cx="382" cy="383956"/>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7507838" y="1105279"/>
            <a:ext cx="306496" cy="325987"/>
          </a:xfrm>
          <a:prstGeom prst="rect">
            <a:avLst/>
          </a:prstGeom>
          <a:noFill/>
        </p:spPr>
        <p:txBody>
          <a:bodyPr wrap="square" rtlCol="0">
            <a:spAutoFit/>
          </a:bodyPr>
          <a:lstStyle/>
          <a:p>
            <a:r>
              <a:rPr lang="en-US" sz="759" b="1" dirty="0"/>
              <a:t>100%</a:t>
            </a:r>
          </a:p>
        </p:txBody>
      </p:sp>
      <p:sp>
        <p:nvSpPr>
          <p:cNvPr id="111" name="TextBox 110"/>
          <p:cNvSpPr txBox="1"/>
          <p:nvPr/>
        </p:nvSpPr>
        <p:spPr>
          <a:xfrm>
            <a:off x="5510619" y="1949108"/>
            <a:ext cx="306496" cy="325987"/>
          </a:xfrm>
          <a:prstGeom prst="rect">
            <a:avLst/>
          </a:prstGeom>
          <a:noFill/>
        </p:spPr>
        <p:txBody>
          <a:bodyPr wrap="square" rtlCol="0">
            <a:spAutoFit/>
          </a:bodyPr>
          <a:lstStyle/>
          <a:p>
            <a:r>
              <a:rPr lang="en-US" sz="759" b="1" dirty="0"/>
              <a:t>50%</a:t>
            </a:r>
          </a:p>
        </p:txBody>
      </p:sp>
      <p:sp>
        <p:nvSpPr>
          <p:cNvPr id="112" name="TextBox 111"/>
          <p:cNvSpPr txBox="1"/>
          <p:nvPr/>
        </p:nvSpPr>
        <p:spPr>
          <a:xfrm>
            <a:off x="4881538" y="1953123"/>
            <a:ext cx="306496" cy="325987"/>
          </a:xfrm>
          <a:prstGeom prst="rect">
            <a:avLst/>
          </a:prstGeom>
          <a:noFill/>
        </p:spPr>
        <p:txBody>
          <a:bodyPr wrap="square" rtlCol="0">
            <a:spAutoFit/>
          </a:bodyPr>
          <a:lstStyle/>
          <a:p>
            <a:r>
              <a:rPr lang="en-US" sz="759" b="1" dirty="0"/>
              <a:t>30%</a:t>
            </a:r>
          </a:p>
        </p:txBody>
      </p:sp>
      <p:sp>
        <p:nvSpPr>
          <p:cNvPr id="113" name="TextBox 112"/>
          <p:cNvSpPr txBox="1"/>
          <p:nvPr/>
        </p:nvSpPr>
        <p:spPr>
          <a:xfrm>
            <a:off x="4355218" y="1948856"/>
            <a:ext cx="306496" cy="325987"/>
          </a:xfrm>
          <a:prstGeom prst="rect">
            <a:avLst/>
          </a:prstGeom>
          <a:noFill/>
        </p:spPr>
        <p:txBody>
          <a:bodyPr wrap="square" rtlCol="0">
            <a:spAutoFit/>
          </a:bodyPr>
          <a:lstStyle/>
          <a:p>
            <a:r>
              <a:rPr lang="en-US" sz="759" b="1" dirty="0"/>
              <a:t>20%</a:t>
            </a:r>
          </a:p>
        </p:txBody>
      </p:sp>
      <p:sp>
        <p:nvSpPr>
          <p:cNvPr id="114" name="TextBox 113"/>
          <p:cNvSpPr txBox="1"/>
          <p:nvPr/>
        </p:nvSpPr>
        <p:spPr>
          <a:xfrm>
            <a:off x="5879010" y="2681853"/>
            <a:ext cx="306496" cy="325987"/>
          </a:xfrm>
          <a:prstGeom prst="rect">
            <a:avLst/>
          </a:prstGeom>
          <a:noFill/>
        </p:spPr>
        <p:txBody>
          <a:bodyPr wrap="square" rtlCol="0">
            <a:spAutoFit/>
          </a:bodyPr>
          <a:lstStyle/>
          <a:p>
            <a:r>
              <a:rPr lang="en-US" sz="759" b="1" dirty="0"/>
              <a:t>100%</a:t>
            </a:r>
          </a:p>
        </p:txBody>
      </p:sp>
      <p:sp>
        <p:nvSpPr>
          <p:cNvPr id="115" name="TextBox 114"/>
          <p:cNvSpPr txBox="1"/>
          <p:nvPr/>
        </p:nvSpPr>
        <p:spPr>
          <a:xfrm>
            <a:off x="6679659" y="3193912"/>
            <a:ext cx="306496" cy="325987"/>
          </a:xfrm>
          <a:prstGeom prst="rect">
            <a:avLst/>
          </a:prstGeom>
          <a:noFill/>
        </p:spPr>
        <p:txBody>
          <a:bodyPr wrap="square" rtlCol="0">
            <a:spAutoFit/>
          </a:bodyPr>
          <a:lstStyle/>
          <a:p>
            <a:r>
              <a:rPr lang="en-US" sz="759" b="1" dirty="0"/>
              <a:t>10%</a:t>
            </a:r>
          </a:p>
        </p:txBody>
      </p:sp>
      <p:sp>
        <p:nvSpPr>
          <p:cNvPr id="116" name="TextBox 115"/>
          <p:cNvSpPr txBox="1"/>
          <p:nvPr/>
        </p:nvSpPr>
        <p:spPr>
          <a:xfrm>
            <a:off x="7168085" y="3195567"/>
            <a:ext cx="306496" cy="325987"/>
          </a:xfrm>
          <a:prstGeom prst="rect">
            <a:avLst/>
          </a:prstGeom>
          <a:noFill/>
        </p:spPr>
        <p:txBody>
          <a:bodyPr wrap="square" rtlCol="0">
            <a:spAutoFit/>
          </a:bodyPr>
          <a:lstStyle/>
          <a:p>
            <a:r>
              <a:rPr lang="en-US" sz="759" b="1" dirty="0"/>
              <a:t>20%</a:t>
            </a:r>
          </a:p>
        </p:txBody>
      </p:sp>
      <p:sp>
        <p:nvSpPr>
          <p:cNvPr id="117" name="TextBox 116"/>
          <p:cNvSpPr txBox="1"/>
          <p:nvPr/>
        </p:nvSpPr>
        <p:spPr>
          <a:xfrm>
            <a:off x="7912020" y="3195567"/>
            <a:ext cx="306496" cy="325987"/>
          </a:xfrm>
          <a:prstGeom prst="rect">
            <a:avLst/>
          </a:prstGeom>
          <a:noFill/>
        </p:spPr>
        <p:txBody>
          <a:bodyPr wrap="square" rtlCol="0">
            <a:spAutoFit/>
          </a:bodyPr>
          <a:lstStyle/>
          <a:p>
            <a:r>
              <a:rPr lang="en-US" sz="759" b="1" dirty="0"/>
              <a:t>70%</a:t>
            </a:r>
          </a:p>
        </p:txBody>
      </p:sp>
      <p:sp>
        <p:nvSpPr>
          <p:cNvPr id="118" name="TextBox 117"/>
          <p:cNvSpPr txBox="1"/>
          <p:nvPr/>
        </p:nvSpPr>
        <p:spPr>
          <a:xfrm>
            <a:off x="6376855" y="3988223"/>
            <a:ext cx="306496" cy="325987"/>
          </a:xfrm>
          <a:prstGeom prst="rect">
            <a:avLst/>
          </a:prstGeom>
          <a:noFill/>
        </p:spPr>
        <p:txBody>
          <a:bodyPr wrap="square" rtlCol="0">
            <a:spAutoFit/>
          </a:bodyPr>
          <a:lstStyle/>
          <a:p>
            <a:r>
              <a:rPr lang="en-US" sz="759" b="1" dirty="0"/>
              <a:t>60%</a:t>
            </a:r>
          </a:p>
        </p:txBody>
      </p:sp>
      <p:sp>
        <p:nvSpPr>
          <p:cNvPr id="119" name="TextBox 118"/>
          <p:cNvSpPr txBox="1"/>
          <p:nvPr/>
        </p:nvSpPr>
        <p:spPr>
          <a:xfrm>
            <a:off x="5406937" y="3988223"/>
            <a:ext cx="306496" cy="325987"/>
          </a:xfrm>
          <a:prstGeom prst="rect">
            <a:avLst/>
          </a:prstGeom>
          <a:noFill/>
        </p:spPr>
        <p:txBody>
          <a:bodyPr wrap="square" rtlCol="0">
            <a:spAutoFit/>
          </a:bodyPr>
          <a:lstStyle/>
          <a:p>
            <a:r>
              <a:rPr lang="en-US" sz="759" b="1" dirty="0"/>
              <a:t>40%</a:t>
            </a:r>
          </a:p>
        </p:txBody>
      </p:sp>
      <p:sp>
        <p:nvSpPr>
          <p:cNvPr id="120" name="TextBox 119"/>
          <p:cNvSpPr txBox="1"/>
          <p:nvPr/>
        </p:nvSpPr>
        <p:spPr>
          <a:xfrm>
            <a:off x="7148786" y="5123476"/>
            <a:ext cx="306496" cy="325987"/>
          </a:xfrm>
          <a:prstGeom prst="rect">
            <a:avLst/>
          </a:prstGeom>
          <a:noFill/>
        </p:spPr>
        <p:txBody>
          <a:bodyPr wrap="square" rtlCol="0">
            <a:spAutoFit/>
          </a:bodyPr>
          <a:lstStyle/>
          <a:p>
            <a:r>
              <a:rPr lang="en-US" sz="759" b="1" dirty="0"/>
              <a:t>80%</a:t>
            </a:r>
          </a:p>
        </p:txBody>
      </p:sp>
      <p:sp>
        <p:nvSpPr>
          <p:cNvPr id="121" name="TextBox 120"/>
          <p:cNvSpPr txBox="1"/>
          <p:nvPr/>
        </p:nvSpPr>
        <p:spPr>
          <a:xfrm>
            <a:off x="5731374" y="5123476"/>
            <a:ext cx="306496" cy="325987"/>
          </a:xfrm>
          <a:prstGeom prst="rect">
            <a:avLst/>
          </a:prstGeom>
          <a:noFill/>
        </p:spPr>
        <p:txBody>
          <a:bodyPr wrap="square" rtlCol="0">
            <a:spAutoFit/>
          </a:bodyPr>
          <a:lstStyle/>
          <a:p>
            <a:r>
              <a:rPr lang="en-US" sz="759" b="1" dirty="0"/>
              <a:t>20%</a:t>
            </a:r>
          </a:p>
        </p:txBody>
      </p:sp>
      <p:sp>
        <p:nvSpPr>
          <p:cNvPr id="122" name="TextBox 121"/>
          <p:cNvSpPr txBox="1"/>
          <p:nvPr/>
        </p:nvSpPr>
        <p:spPr>
          <a:xfrm>
            <a:off x="4725098" y="685773"/>
            <a:ext cx="1039881" cy="404085"/>
          </a:xfrm>
          <a:prstGeom prst="rect">
            <a:avLst/>
          </a:prstGeom>
          <a:noFill/>
          <a:ln w="19050">
            <a:solidFill>
              <a:schemeClr val="accent2"/>
            </a:solidFill>
          </a:ln>
        </p:spPr>
        <p:txBody>
          <a:bodyPr wrap="square" rtlCol="0">
            <a:spAutoFit/>
          </a:bodyPr>
          <a:lstStyle/>
          <a:p>
            <a:pPr algn="ctr"/>
            <a:r>
              <a:rPr lang="en-US" sz="1013" dirty="0"/>
              <a:t>Importers</a:t>
            </a:r>
          </a:p>
          <a:p>
            <a:pPr algn="ctr"/>
            <a:r>
              <a:rPr lang="en-US" sz="1013" i="1" dirty="0"/>
              <a:t>n=3</a:t>
            </a:r>
          </a:p>
        </p:txBody>
      </p:sp>
      <p:cxnSp>
        <p:nvCxnSpPr>
          <p:cNvPr id="123" name="Straight Arrow Connector 122"/>
          <p:cNvCxnSpPr/>
          <p:nvPr/>
        </p:nvCxnSpPr>
        <p:spPr>
          <a:xfrm>
            <a:off x="5231004" y="1033523"/>
            <a:ext cx="0" cy="32942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4" name="TextBox 123"/>
          <p:cNvSpPr txBox="1"/>
          <p:nvPr/>
        </p:nvSpPr>
        <p:spPr>
          <a:xfrm>
            <a:off x="5209143" y="1169775"/>
            <a:ext cx="777355" cy="325987"/>
          </a:xfrm>
          <a:prstGeom prst="rect">
            <a:avLst/>
          </a:prstGeom>
          <a:noFill/>
        </p:spPr>
        <p:txBody>
          <a:bodyPr wrap="square" rtlCol="0">
            <a:spAutoFit/>
          </a:bodyPr>
          <a:lstStyle/>
          <a:p>
            <a:r>
              <a:rPr lang="en-US" sz="759" b="1" dirty="0"/>
              <a:t>80% (100% DOC)</a:t>
            </a:r>
          </a:p>
        </p:txBody>
      </p:sp>
      <p:cxnSp>
        <p:nvCxnSpPr>
          <p:cNvPr id="133" name="Straight Connector 132"/>
          <p:cNvCxnSpPr/>
          <p:nvPr/>
        </p:nvCxnSpPr>
        <p:spPr>
          <a:xfrm flipH="1" flipV="1">
            <a:off x="4243636" y="1189631"/>
            <a:ext cx="993358" cy="334"/>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34" name="Straight Arrow Connector 133"/>
          <p:cNvCxnSpPr/>
          <p:nvPr/>
        </p:nvCxnSpPr>
        <p:spPr>
          <a:xfrm flipH="1">
            <a:off x="4237649" y="1183185"/>
            <a:ext cx="5989" cy="4666667"/>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V="1">
            <a:off x="4237646" y="5848077"/>
            <a:ext cx="692188" cy="1774"/>
          </a:xfrm>
          <a:prstGeom prst="line">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 name="TextBox 137"/>
          <p:cNvSpPr txBox="1"/>
          <p:nvPr/>
        </p:nvSpPr>
        <p:spPr>
          <a:xfrm>
            <a:off x="4237646" y="1185725"/>
            <a:ext cx="777355" cy="325987"/>
          </a:xfrm>
          <a:prstGeom prst="rect">
            <a:avLst/>
          </a:prstGeom>
          <a:noFill/>
        </p:spPr>
        <p:txBody>
          <a:bodyPr wrap="square" rtlCol="0">
            <a:spAutoFit/>
          </a:bodyPr>
          <a:lstStyle/>
          <a:p>
            <a:r>
              <a:rPr lang="en-US" sz="759" b="1" dirty="0"/>
              <a:t>20% (100% SH)</a:t>
            </a:r>
          </a:p>
        </p:txBody>
      </p:sp>
      <p:cxnSp>
        <p:nvCxnSpPr>
          <p:cNvPr id="3" name="Straight Connector 2"/>
          <p:cNvCxnSpPr/>
          <p:nvPr/>
        </p:nvCxnSpPr>
        <p:spPr>
          <a:xfrm>
            <a:off x="3930918" y="920473"/>
            <a:ext cx="756924" cy="2501"/>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4216522" y="1165406"/>
            <a:ext cx="1013769" cy="1602"/>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207851" y="1042585"/>
            <a:ext cx="576" cy="272539"/>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a:off x="4210377" y="1151683"/>
            <a:ext cx="7979" cy="4726293"/>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5217684" y="1708142"/>
            <a:ext cx="2105" cy="216620"/>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5523865" y="1901467"/>
            <a:ext cx="2105" cy="269819"/>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4557696" y="1899965"/>
            <a:ext cx="982101" cy="6180"/>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5855172" y="2561398"/>
            <a:ext cx="4507" cy="382492"/>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4862658" y="1924764"/>
            <a:ext cx="1344" cy="1282299"/>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4858022" y="3192247"/>
            <a:ext cx="712140" cy="2907"/>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H="1">
            <a:off x="4556850" y="1898504"/>
            <a:ext cx="8647" cy="3883029"/>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4541222" y="5780592"/>
            <a:ext cx="346299" cy="2011"/>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4207510" y="5871550"/>
            <a:ext cx="677404" cy="2011"/>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5935452" y="3333291"/>
            <a:ext cx="388" cy="654935"/>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5380163" y="3964483"/>
            <a:ext cx="1022000" cy="0"/>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a:off x="5380161" y="3950996"/>
            <a:ext cx="4816" cy="1588064"/>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flipH="1">
            <a:off x="6401969" y="3950998"/>
            <a:ext cx="617" cy="251979"/>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flipH="1">
            <a:off x="6466846" y="4745029"/>
            <a:ext cx="0" cy="378448"/>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V="1">
            <a:off x="5730430" y="5100982"/>
            <a:ext cx="1672811" cy="5991"/>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H="1">
            <a:off x="7403242" y="5090064"/>
            <a:ext cx="2" cy="458981"/>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flipH="1">
            <a:off x="5714785" y="5090064"/>
            <a:ext cx="2" cy="458981"/>
          </a:xfrm>
          <a:prstGeom prst="line">
            <a:avLst/>
          </a:prstGeom>
          <a:ln w="66675" cmpd="tri">
            <a:solidFill>
              <a:srgbClr val="FF0000"/>
            </a:solidFill>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rot="16200000">
            <a:off x="2587788" y="3103003"/>
            <a:ext cx="2506860" cy="715581"/>
          </a:xfrm>
          <a:prstGeom prst="rect">
            <a:avLst/>
          </a:prstGeom>
          <a:noFill/>
        </p:spPr>
        <p:txBody>
          <a:bodyPr wrap="square" rtlCol="0">
            <a:spAutoFit/>
          </a:bodyPr>
          <a:lstStyle/>
          <a:p>
            <a:pPr algn="ctr"/>
            <a:r>
              <a:rPr lang="en-US" sz="4050" b="1" dirty="0"/>
              <a:t>SOLUTION</a:t>
            </a:r>
          </a:p>
        </p:txBody>
      </p:sp>
    </p:spTree>
    <p:extLst>
      <p:ext uri="{BB962C8B-B14F-4D97-AF65-F5344CB8AC3E}">
        <p14:creationId xmlns:p14="http://schemas.microsoft.com/office/powerpoint/2010/main" val="36376760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8609" y="1027613"/>
            <a:ext cx="11078028" cy="5438501"/>
          </a:xfrm>
        </p:spPr>
        <p:txBody>
          <a:bodyPr>
            <a:noAutofit/>
          </a:bodyPr>
          <a:lstStyle/>
          <a:p>
            <a:pPr>
              <a:spcAft>
                <a:spcPts val="601"/>
              </a:spcAft>
            </a:pPr>
            <a:r>
              <a:rPr lang="en-US" sz="2400" dirty="0"/>
              <a:t>Part 3. Design your surveillance system (30 min):</a:t>
            </a:r>
          </a:p>
          <a:p>
            <a:pPr lvl="1">
              <a:spcBef>
                <a:spcPts val="1200"/>
              </a:spcBef>
            </a:pPr>
            <a:r>
              <a:rPr lang="en-US" sz="2000" dirty="0"/>
              <a:t>The high-risk influenza season (4 months) is about to start and your only neighboring country reported an outbreak of avian influenza. Your country is free of avian influenza so the CVO ask you to use all the information available to allocate 6 000 USD to implement a surveillance system aiming early detection of avian influenza incursions.</a:t>
            </a:r>
          </a:p>
          <a:p>
            <a:pPr lvl="1">
              <a:spcBef>
                <a:spcPts val="1200"/>
              </a:spcBef>
            </a:pPr>
            <a:r>
              <a:rPr lang="en-US" sz="2000" dirty="0"/>
              <a:t>Given the budget available, you have two options:</a:t>
            </a:r>
          </a:p>
          <a:p>
            <a:pPr lvl="2">
              <a:spcBef>
                <a:spcPts val="1200"/>
              </a:spcBef>
            </a:pPr>
            <a:r>
              <a:rPr lang="en-US" dirty="0"/>
              <a:t>A) 6 pooled samples (pool of 5 individual samples, i.e. 30 birds) from 5 sites twice a month</a:t>
            </a:r>
          </a:p>
          <a:p>
            <a:pPr marL="457211" lvl="1" indent="0" algn="ctr">
              <a:spcBef>
                <a:spcPts val="1200"/>
              </a:spcBef>
              <a:buNone/>
            </a:pPr>
            <a:r>
              <a:rPr lang="en-US" sz="2000" dirty="0"/>
              <a:t>   5 sites x 6 pooled samples per site x 8 rounds (twice a month) x 25 USD = 6 000 USD</a:t>
            </a:r>
          </a:p>
          <a:p>
            <a:pPr lvl="2">
              <a:spcBef>
                <a:spcPts val="1200"/>
              </a:spcBef>
            </a:pPr>
            <a:r>
              <a:rPr lang="en-US" dirty="0"/>
              <a:t>B) 6 pooled samples (pool of 5 individual samples, i.e. 30 birds) from 10 sites once a month</a:t>
            </a:r>
          </a:p>
          <a:p>
            <a:pPr marL="457211" lvl="1" indent="0">
              <a:spcBef>
                <a:spcPts val="1200"/>
              </a:spcBef>
              <a:buNone/>
            </a:pPr>
            <a:r>
              <a:rPr lang="en-US" sz="2000" dirty="0"/>
              <a:t>	10 sites x 6 pooled samples per site x 4 rounds (once per month) x 25 USD = 6 000 USD</a:t>
            </a:r>
          </a:p>
          <a:p>
            <a:pPr lvl="1">
              <a:spcBef>
                <a:spcPts val="1200"/>
              </a:spcBef>
            </a:pPr>
            <a:r>
              <a:rPr lang="en-US" sz="2000" dirty="0"/>
              <a:t>Choose one of the options (A or B) and the sites where the sample collection will take place. The site location needs to specify the province and type of premise (commercial farm, backyard farm, collecting point or live bird market</a:t>
            </a:r>
            <a:r>
              <a:rPr lang="en-US" sz="2000" dirty="0" smtClean="0"/>
              <a:t>).</a:t>
            </a:r>
          </a:p>
          <a:p>
            <a:pPr lvl="1">
              <a:spcBef>
                <a:spcPts val="1200"/>
              </a:spcBef>
            </a:pPr>
            <a:r>
              <a:rPr lang="en-US" sz="2000" dirty="0" smtClean="0"/>
              <a:t>Present the reasons for your decision to discuss with the group</a:t>
            </a:r>
            <a:endParaRPr lang="en-US" sz="2000" dirty="0"/>
          </a:p>
          <a:p>
            <a:pPr lvl="2"/>
            <a:endParaRPr lang="en-US" dirty="0"/>
          </a:p>
        </p:txBody>
      </p:sp>
    </p:spTree>
    <p:extLst>
      <p:ext uri="{BB962C8B-B14F-4D97-AF65-F5344CB8AC3E}">
        <p14:creationId xmlns:p14="http://schemas.microsoft.com/office/powerpoint/2010/main" val="2600278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986" y="208108"/>
            <a:ext cx="10515600" cy="723900"/>
          </a:xfrm>
        </p:spPr>
        <p:txBody>
          <a:bodyPr>
            <a:normAutofit fontScale="90000"/>
          </a:bodyPr>
          <a:lstStyle/>
          <a:p>
            <a:r>
              <a:rPr lang="en-US" sz="3600" dirty="0"/>
              <a:t>Group scenario. Prioritize and implement LBM and LPAI surveillance along the market chain</a:t>
            </a:r>
          </a:p>
        </p:txBody>
      </p:sp>
      <p:sp>
        <p:nvSpPr>
          <p:cNvPr id="3" name="Content Placeholder 2"/>
          <p:cNvSpPr>
            <a:spLocks noGrp="1"/>
          </p:cNvSpPr>
          <p:nvPr>
            <p:ph idx="1"/>
          </p:nvPr>
        </p:nvSpPr>
        <p:spPr>
          <a:xfrm>
            <a:off x="556988" y="1318659"/>
            <a:ext cx="11078028" cy="4829010"/>
          </a:xfrm>
        </p:spPr>
        <p:txBody>
          <a:bodyPr>
            <a:normAutofit lnSpcReduction="10000"/>
          </a:bodyPr>
          <a:lstStyle/>
          <a:p>
            <a:r>
              <a:rPr lang="en-US" sz="2400" dirty="0"/>
              <a:t>Material needed:</a:t>
            </a:r>
          </a:p>
          <a:p>
            <a:pPr lvl="1"/>
            <a:r>
              <a:rPr lang="en-US" sz="2000" dirty="0"/>
              <a:t>Empty map (slide 4) in poster size, with the location of premises (“Background information”). </a:t>
            </a:r>
          </a:p>
          <a:p>
            <a:pPr lvl="1"/>
            <a:r>
              <a:rPr lang="en-US" sz="2000" dirty="0"/>
              <a:t>Markers (red and black) to draw the arrows representing poultry movements in the map.</a:t>
            </a:r>
          </a:p>
          <a:p>
            <a:pPr lvl="1"/>
            <a:r>
              <a:rPr lang="en-US" sz="2000" dirty="0"/>
              <a:t>Per participant: one copy of the background information (slide 3) and one copy of the poultry movement information (slides 5-6)</a:t>
            </a:r>
          </a:p>
          <a:p>
            <a:pPr lvl="1"/>
            <a:r>
              <a:rPr lang="en-US" sz="2000" dirty="0"/>
              <a:t>Completed map (slide 8) to be distributed in case participants cannot finished in time (it can be one poster or several copies in paper to be distributed).</a:t>
            </a:r>
          </a:p>
          <a:p>
            <a:pPr lvl="1"/>
            <a:endParaRPr lang="en-US" sz="2000" dirty="0"/>
          </a:p>
          <a:p>
            <a:r>
              <a:rPr lang="en-US" sz="2400" dirty="0"/>
              <a:t>Exercise 1. Mapping (30 min):</a:t>
            </a:r>
          </a:p>
          <a:p>
            <a:pPr lvl="1"/>
            <a:r>
              <a:rPr lang="en-US" sz="2000" dirty="0"/>
              <a:t>Step 1: Read the background information and draw, with black marker, the arrows indicating the movements of live poultry across provinces, specifying the type of poultry being moved (</a:t>
            </a:r>
            <a:r>
              <a:rPr lang="en-US" sz="2000" dirty="0" err="1"/>
              <a:t>Sh</a:t>
            </a:r>
            <a:r>
              <a:rPr lang="en-US" sz="2000" dirty="0"/>
              <a:t> for spent hens; DOC for day-old chicks; B for broilers).</a:t>
            </a:r>
          </a:p>
          <a:p>
            <a:pPr lvl="1"/>
            <a:r>
              <a:rPr lang="en-US" sz="2000" dirty="0"/>
              <a:t>Step 2: Based on the information provided about the neighboring country and the border situation, highlight with red marker the arrows that can be responsible of introducing and spreading the virus in Bird Heaven.</a:t>
            </a:r>
          </a:p>
          <a:p>
            <a:pPr lvl="1"/>
            <a:r>
              <a:rPr lang="en-US" sz="2000" dirty="0"/>
              <a:t>Step 3: Discuss your findings.</a:t>
            </a:r>
          </a:p>
          <a:p>
            <a:pPr marL="0" indent="0">
              <a:buNone/>
            </a:pPr>
            <a:endParaRPr lang="en-US" b="1" dirty="0"/>
          </a:p>
        </p:txBody>
      </p:sp>
    </p:spTree>
    <p:extLst>
      <p:ext uri="{BB962C8B-B14F-4D97-AF65-F5344CB8AC3E}">
        <p14:creationId xmlns:p14="http://schemas.microsoft.com/office/powerpoint/2010/main" val="3314951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820" y="161926"/>
            <a:ext cx="10515600" cy="723900"/>
          </a:xfrm>
        </p:spPr>
        <p:txBody>
          <a:bodyPr/>
          <a:lstStyle/>
          <a:p>
            <a:r>
              <a:rPr lang="en-US" sz="3600" dirty="0"/>
              <a:t>Background information</a:t>
            </a:r>
          </a:p>
        </p:txBody>
      </p:sp>
      <p:sp>
        <p:nvSpPr>
          <p:cNvPr id="3" name="Content Placeholder 2"/>
          <p:cNvSpPr>
            <a:spLocks noGrp="1"/>
          </p:cNvSpPr>
          <p:nvPr>
            <p:ph idx="1"/>
          </p:nvPr>
        </p:nvSpPr>
        <p:spPr>
          <a:xfrm>
            <a:off x="556988" y="1000291"/>
            <a:ext cx="11078028" cy="5965372"/>
          </a:xfrm>
        </p:spPr>
        <p:txBody>
          <a:bodyPr>
            <a:noAutofit/>
          </a:bodyPr>
          <a:lstStyle/>
          <a:p>
            <a:pPr marL="0" indent="0">
              <a:buNone/>
            </a:pPr>
            <a:r>
              <a:rPr lang="en-US" sz="2000" dirty="0"/>
              <a:t>Bird Haven is a small country with 7 provinces. Chicken meat is one of the main sources of protein in the country. Bird Haven has officially been free of avian influenza but its bordering country in the west has recently reported confirmed avian influenza cases in both poultry and humans. </a:t>
            </a:r>
          </a:p>
          <a:p>
            <a:r>
              <a:rPr lang="en-US" sz="1801" b="1" dirty="0"/>
              <a:t>Province I </a:t>
            </a:r>
            <a:r>
              <a:rPr lang="en-US" sz="1801" dirty="0"/>
              <a:t>– No poultry is produced in this province. There is only one slaughterhouse that receives live broilers from other(s) province(s) and supplies meat to supermarkets.</a:t>
            </a:r>
          </a:p>
          <a:p>
            <a:r>
              <a:rPr lang="en-US" sz="1801" b="1" dirty="0"/>
              <a:t>Province II </a:t>
            </a:r>
            <a:r>
              <a:rPr lang="en-US" sz="1801" dirty="0"/>
              <a:t>– There are 2 commercial companies for chicken production. Seven large poultry farms are owned between these two companies, all of them located in the same province. Each of the companies has their own parent stock farm and hatchery, also located in Province II.</a:t>
            </a:r>
            <a:endParaRPr lang="en-US" sz="1801" dirty="0">
              <a:solidFill>
                <a:srgbClr val="FF0000"/>
              </a:solidFill>
            </a:endParaRPr>
          </a:p>
          <a:p>
            <a:r>
              <a:rPr lang="en-US" sz="1801" b="1" dirty="0"/>
              <a:t>Province III</a:t>
            </a:r>
            <a:r>
              <a:rPr lang="en-US" sz="1801" dirty="0"/>
              <a:t> – No poultry farms are located in this province. However, given the high demand for chicken, the province has two commercial slaughterhouses, two Live Bird Markets (LBMs) and a wholesale center. The province has a large wetland area which is very close from one of the LBMs. </a:t>
            </a:r>
          </a:p>
          <a:p>
            <a:r>
              <a:rPr lang="en-US" sz="1801" b="1" dirty="0"/>
              <a:t>Province IV – </a:t>
            </a:r>
            <a:r>
              <a:rPr lang="en-US" sz="1801" dirty="0"/>
              <a:t>No poultry farm is located in this province. There is only one LBM, which sells poultry sourced from outside the province. </a:t>
            </a:r>
          </a:p>
          <a:p>
            <a:r>
              <a:rPr lang="en-US" sz="1801" b="1" dirty="0"/>
              <a:t>Province V</a:t>
            </a:r>
            <a:r>
              <a:rPr lang="en-US" sz="1801" dirty="0"/>
              <a:t> – The province does not produce poultry but concentrates the collecting yards of traders given its strategic location for poultry distribution.</a:t>
            </a:r>
          </a:p>
          <a:p>
            <a:r>
              <a:rPr lang="en-US" sz="1801" b="1" dirty="0"/>
              <a:t>Province VI </a:t>
            </a:r>
            <a:r>
              <a:rPr lang="en-US" sz="1801" dirty="0"/>
              <a:t>–The province is densely populated with high demand for chicken, but no poultry production. There are only one wholesale center and one LBM in this province.</a:t>
            </a:r>
          </a:p>
          <a:p>
            <a:r>
              <a:rPr lang="en-US" sz="1801" b="1" dirty="0"/>
              <a:t>Province VII</a:t>
            </a:r>
            <a:r>
              <a:rPr lang="en-US" sz="1801" dirty="0"/>
              <a:t> – It concentrates all the backyard production in the country and it has only one LBM.</a:t>
            </a:r>
            <a:endParaRPr lang="en-US" sz="1801" b="1" dirty="0"/>
          </a:p>
          <a:p>
            <a:pPr marL="0" indent="0">
              <a:buNone/>
            </a:pPr>
            <a:endParaRPr lang="en-US" sz="1801" b="1" dirty="0"/>
          </a:p>
        </p:txBody>
      </p:sp>
    </p:spTree>
    <p:extLst>
      <p:ext uri="{BB962C8B-B14F-4D97-AF65-F5344CB8AC3E}">
        <p14:creationId xmlns:p14="http://schemas.microsoft.com/office/powerpoint/2010/main" val="20009316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063723" y="311055"/>
            <a:ext cx="6163154" cy="6351879"/>
            <a:chOff x="435341" y="467783"/>
            <a:chExt cx="6163154" cy="6351879"/>
          </a:xfrm>
        </p:grpSpPr>
        <p:grpSp>
          <p:nvGrpSpPr>
            <p:cNvPr id="35" name="Group 34"/>
            <p:cNvGrpSpPr/>
            <p:nvPr/>
          </p:nvGrpSpPr>
          <p:grpSpPr>
            <a:xfrm>
              <a:off x="1425362" y="467783"/>
              <a:ext cx="5173133" cy="6351879"/>
              <a:chOff x="1380067" y="524933"/>
              <a:chExt cx="5173133" cy="6351879"/>
            </a:xfrm>
          </p:grpSpPr>
          <p:grpSp>
            <p:nvGrpSpPr>
              <p:cNvPr id="26" name="Group 25"/>
              <p:cNvGrpSpPr/>
              <p:nvPr/>
            </p:nvGrpSpPr>
            <p:grpSpPr>
              <a:xfrm>
                <a:off x="1380067" y="524933"/>
                <a:ext cx="5173133" cy="5977467"/>
                <a:chOff x="3276600" y="626533"/>
                <a:chExt cx="5173133" cy="5977467"/>
              </a:xfrm>
            </p:grpSpPr>
            <p:sp>
              <p:nvSpPr>
                <p:cNvPr id="6" name="Freeform 5"/>
                <p:cNvSpPr/>
                <p:nvPr/>
              </p:nvSpPr>
              <p:spPr>
                <a:xfrm>
                  <a:off x="3276600" y="626533"/>
                  <a:ext cx="5173133" cy="5969000"/>
                </a:xfrm>
                <a:custGeom>
                  <a:avLst/>
                  <a:gdLst>
                    <a:gd name="connsiteX0" fmla="*/ 516467 w 5173133"/>
                    <a:gd name="connsiteY0" fmla="*/ 135467 h 5969000"/>
                    <a:gd name="connsiteX1" fmla="*/ 0 w 5173133"/>
                    <a:gd name="connsiteY1" fmla="*/ 1143000 h 5969000"/>
                    <a:gd name="connsiteX2" fmla="*/ 313267 w 5173133"/>
                    <a:gd name="connsiteY2" fmla="*/ 2785534 h 5969000"/>
                    <a:gd name="connsiteX3" fmla="*/ 880533 w 5173133"/>
                    <a:gd name="connsiteY3" fmla="*/ 2709334 h 5969000"/>
                    <a:gd name="connsiteX4" fmla="*/ 254000 w 5173133"/>
                    <a:gd name="connsiteY4" fmla="*/ 5308600 h 5969000"/>
                    <a:gd name="connsiteX5" fmla="*/ 2616200 w 5173133"/>
                    <a:gd name="connsiteY5" fmla="*/ 5969000 h 5969000"/>
                    <a:gd name="connsiteX6" fmla="*/ 4986867 w 5173133"/>
                    <a:gd name="connsiteY6" fmla="*/ 5029200 h 5969000"/>
                    <a:gd name="connsiteX7" fmla="*/ 5173133 w 5173133"/>
                    <a:gd name="connsiteY7" fmla="*/ 1854200 h 5969000"/>
                    <a:gd name="connsiteX8" fmla="*/ 4470400 w 5173133"/>
                    <a:gd name="connsiteY8" fmla="*/ 719667 h 5969000"/>
                    <a:gd name="connsiteX9" fmla="*/ 2658533 w 5173133"/>
                    <a:gd name="connsiteY9" fmla="*/ 0 h 5969000"/>
                    <a:gd name="connsiteX10" fmla="*/ 516467 w 5173133"/>
                    <a:gd name="connsiteY10" fmla="*/ 135467 h 596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73133" h="5969000">
                      <a:moveTo>
                        <a:pt x="516467" y="135467"/>
                      </a:moveTo>
                      <a:lnTo>
                        <a:pt x="0" y="1143000"/>
                      </a:lnTo>
                      <a:lnTo>
                        <a:pt x="313267" y="2785534"/>
                      </a:lnTo>
                      <a:lnTo>
                        <a:pt x="880533" y="2709334"/>
                      </a:lnTo>
                      <a:lnTo>
                        <a:pt x="254000" y="5308600"/>
                      </a:lnTo>
                      <a:lnTo>
                        <a:pt x="2616200" y="5969000"/>
                      </a:lnTo>
                      <a:lnTo>
                        <a:pt x="4986867" y="5029200"/>
                      </a:lnTo>
                      <a:lnTo>
                        <a:pt x="5173133" y="1854200"/>
                      </a:lnTo>
                      <a:lnTo>
                        <a:pt x="4470400" y="719667"/>
                      </a:lnTo>
                      <a:lnTo>
                        <a:pt x="2658533" y="0"/>
                      </a:lnTo>
                      <a:lnTo>
                        <a:pt x="516467" y="135467"/>
                      </a:lnTo>
                      <a:close/>
                    </a:path>
                  </a:pathLst>
                </a:cu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9" name="Freeform 8"/>
                <p:cNvSpPr/>
                <p:nvPr/>
              </p:nvSpPr>
              <p:spPr>
                <a:xfrm>
                  <a:off x="6189133" y="4241800"/>
                  <a:ext cx="2159000" cy="1083733"/>
                </a:xfrm>
                <a:custGeom>
                  <a:avLst/>
                  <a:gdLst>
                    <a:gd name="connsiteX0" fmla="*/ 2167466 w 2167466"/>
                    <a:gd name="connsiteY0" fmla="*/ 0 h 1100667"/>
                    <a:gd name="connsiteX1" fmla="*/ 0 w 2167466"/>
                    <a:gd name="connsiteY1" fmla="*/ 1100667 h 1100667"/>
                  </a:gdLst>
                  <a:ahLst/>
                  <a:cxnLst>
                    <a:cxn ang="0">
                      <a:pos x="connsiteX0" y="connsiteY0"/>
                    </a:cxn>
                    <a:cxn ang="0">
                      <a:pos x="connsiteX1" y="connsiteY1"/>
                    </a:cxn>
                  </a:cxnLst>
                  <a:rect l="l" t="t" r="r" b="b"/>
                  <a:pathLst>
                    <a:path w="2167466" h="1100667">
                      <a:moveTo>
                        <a:pt x="2167466" y="0"/>
                      </a:moveTo>
                      <a:lnTo>
                        <a:pt x="0" y="1100667"/>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cxnSp>
              <p:nvCxnSpPr>
                <p:cNvPr id="17" name="Straight Connector 16"/>
                <p:cNvCxnSpPr>
                  <a:stCxn id="6" idx="7"/>
                </p:cNvCxnSpPr>
                <p:nvPr/>
              </p:nvCxnSpPr>
              <p:spPr>
                <a:xfrm flipH="1">
                  <a:off x="4157133" y="2480733"/>
                  <a:ext cx="4292600" cy="86360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20" name="Straight Connector 19"/>
                <p:cNvCxnSpPr>
                  <a:stCxn id="6" idx="9"/>
                </p:cNvCxnSpPr>
                <p:nvPr/>
              </p:nvCxnSpPr>
              <p:spPr>
                <a:xfrm>
                  <a:off x="5935133" y="626533"/>
                  <a:ext cx="1329267" cy="416560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23" name="Freeform 22"/>
                <p:cNvSpPr/>
                <p:nvPr/>
              </p:nvSpPr>
              <p:spPr>
                <a:xfrm>
                  <a:off x="4927600" y="3191933"/>
                  <a:ext cx="1331157" cy="3412067"/>
                </a:xfrm>
                <a:custGeom>
                  <a:avLst/>
                  <a:gdLst>
                    <a:gd name="connsiteX0" fmla="*/ 965200 w 1331157"/>
                    <a:gd name="connsiteY0" fmla="*/ 3412067 h 3412067"/>
                    <a:gd name="connsiteX1" fmla="*/ 1278467 w 1331157"/>
                    <a:gd name="connsiteY1" fmla="*/ 2159000 h 3412067"/>
                    <a:gd name="connsiteX2" fmla="*/ 0 w 1331157"/>
                    <a:gd name="connsiteY2" fmla="*/ 0 h 3412067"/>
                  </a:gdLst>
                  <a:ahLst/>
                  <a:cxnLst>
                    <a:cxn ang="0">
                      <a:pos x="connsiteX0" y="connsiteY0"/>
                    </a:cxn>
                    <a:cxn ang="0">
                      <a:pos x="connsiteX1" y="connsiteY1"/>
                    </a:cxn>
                    <a:cxn ang="0">
                      <a:pos x="connsiteX2" y="connsiteY2"/>
                    </a:cxn>
                  </a:cxnLst>
                  <a:rect l="l" t="t" r="r" b="b"/>
                  <a:pathLst>
                    <a:path w="1331157" h="3412067">
                      <a:moveTo>
                        <a:pt x="965200" y="3412067"/>
                      </a:moveTo>
                      <a:cubicBezTo>
                        <a:pt x="1202267" y="3069872"/>
                        <a:pt x="1439334" y="2727678"/>
                        <a:pt x="1278467" y="2159000"/>
                      </a:cubicBezTo>
                      <a:cubicBezTo>
                        <a:pt x="1117600" y="1590322"/>
                        <a:pt x="558800" y="795161"/>
                        <a:pt x="0"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cxnSp>
              <p:nvCxnSpPr>
                <p:cNvPr id="25" name="Straight Connector 24"/>
                <p:cNvCxnSpPr>
                  <a:stCxn id="6" idx="0"/>
                  <a:endCxn id="23" idx="2"/>
                </p:cNvCxnSpPr>
                <p:nvPr/>
              </p:nvCxnSpPr>
              <p:spPr>
                <a:xfrm>
                  <a:off x="3793067" y="762000"/>
                  <a:ext cx="1134533" cy="2429933"/>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cxnSp>
            <p:nvCxnSpPr>
              <p:cNvPr id="29" name="Straight Connector 28"/>
              <p:cNvCxnSpPr/>
              <p:nvPr/>
            </p:nvCxnSpPr>
            <p:spPr>
              <a:xfrm>
                <a:off x="2254449" y="5996279"/>
                <a:ext cx="859899" cy="880533"/>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cxnSp>
          <p:nvCxnSpPr>
            <p:cNvPr id="43" name="Straight Connector 42"/>
            <p:cNvCxnSpPr/>
            <p:nvPr/>
          </p:nvCxnSpPr>
          <p:spPr>
            <a:xfrm flipH="1">
              <a:off x="435341" y="1501096"/>
              <a:ext cx="347133" cy="13693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547267" y="1541589"/>
              <a:ext cx="438206" cy="20032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604996" y="1619380"/>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a:off x="822563" y="1844907"/>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956362" y="2434529"/>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a:off x="1079637" y="3135906"/>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a:off x="1355962" y="3229333"/>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a:off x="1570350" y="5796187"/>
              <a:ext cx="206757" cy="88956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H="1">
              <a:off x="1846805" y="5885753"/>
              <a:ext cx="206757" cy="88956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H="1">
              <a:off x="2168378" y="5968437"/>
              <a:ext cx="152374" cy="73504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a:off x="2422256" y="6192111"/>
              <a:ext cx="117972" cy="59249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a:off x="2661027" y="6371336"/>
              <a:ext cx="50526" cy="40398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7" name="5-Point Star 6"/>
          <p:cNvSpPr/>
          <p:nvPr/>
        </p:nvSpPr>
        <p:spPr>
          <a:xfrm>
            <a:off x="7414102" y="1689984"/>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9" name="5-Point Star 68"/>
          <p:cNvSpPr/>
          <p:nvPr/>
        </p:nvSpPr>
        <p:spPr>
          <a:xfrm>
            <a:off x="7548095" y="2889666"/>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1" name="5-Point Star 70"/>
          <p:cNvSpPr/>
          <p:nvPr/>
        </p:nvSpPr>
        <p:spPr>
          <a:xfrm>
            <a:off x="6662977" y="739008"/>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3" name="5-Point Star 72"/>
          <p:cNvSpPr/>
          <p:nvPr/>
        </p:nvSpPr>
        <p:spPr>
          <a:xfrm>
            <a:off x="6394412" y="4928973"/>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6" name="5-Point Star 75"/>
          <p:cNvSpPr/>
          <p:nvPr/>
        </p:nvSpPr>
        <p:spPr>
          <a:xfrm>
            <a:off x="4550426" y="4855767"/>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8" name="5-Point Star 87"/>
          <p:cNvSpPr/>
          <p:nvPr/>
        </p:nvSpPr>
        <p:spPr>
          <a:xfrm>
            <a:off x="7044764" y="3621952"/>
            <a:ext cx="206700" cy="225527"/>
          </a:xfrm>
          <a:prstGeom prst="star5">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9" name="5-Point Star 88"/>
          <p:cNvSpPr/>
          <p:nvPr/>
        </p:nvSpPr>
        <p:spPr>
          <a:xfrm>
            <a:off x="6456275" y="2059876"/>
            <a:ext cx="206700" cy="225527"/>
          </a:xfrm>
          <a:prstGeom prst="star5">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0" name="TextBox 9"/>
          <p:cNvSpPr txBox="1"/>
          <p:nvPr/>
        </p:nvSpPr>
        <p:spPr>
          <a:xfrm>
            <a:off x="4305146" y="2365591"/>
            <a:ext cx="478697" cy="646331"/>
          </a:xfrm>
          <a:prstGeom prst="rect">
            <a:avLst/>
          </a:prstGeom>
          <a:noFill/>
        </p:spPr>
        <p:txBody>
          <a:bodyPr wrap="square" rtlCol="0">
            <a:spAutoFit/>
          </a:bodyPr>
          <a:lstStyle/>
          <a:p>
            <a:r>
              <a:rPr lang="en-US" sz="3600" dirty="0">
                <a:solidFill>
                  <a:schemeClr val="bg1"/>
                </a:solidFill>
              </a:rPr>
              <a:t>I</a:t>
            </a:r>
          </a:p>
        </p:txBody>
      </p:sp>
      <p:sp>
        <p:nvSpPr>
          <p:cNvPr id="11" name="TextBox 10"/>
          <p:cNvSpPr txBox="1"/>
          <p:nvPr/>
        </p:nvSpPr>
        <p:spPr>
          <a:xfrm>
            <a:off x="5819997" y="1981954"/>
            <a:ext cx="1224764" cy="646331"/>
          </a:xfrm>
          <a:prstGeom prst="rect">
            <a:avLst/>
          </a:prstGeom>
          <a:noFill/>
        </p:spPr>
        <p:txBody>
          <a:bodyPr wrap="square" rtlCol="0">
            <a:spAutoFit/>
          </a:bodyPr>
          <a:lstStyle/>
          <a:p>
            <a:r>
              <a:rPr lang="en-US" sz="3600" dirty="0">
                <a:solidFill>
                  <a:schemeClr val="bg1"/>
                </a:solidFill>
              </a:rPr>
              <a:t>II</a:t>
            </a:r>
          </a:p>
        </p:txBody>
      </p:sp>
      <p:sp>
        <p:nvSpPr>
          <p:cNvPr id="90" name="TextBox 89"/>
          <p:cNvSpPr txBox="1"/>
          <p:nvPr/>
        </p:nvSpPr>
        <p:spPr>
          <a:xfrm>
            <a:off x="7551760" y="1660151"/>
            <a:ext cx="1224764" cy="646331"/>
          </a:xfrm>
          <a:prstGeom prst="rect">
            <a:avLst/>
          </a:prstGeom>
          <a:noFill/>
        </p:spPr>
        <p:txBody>
          <a:bodyPr wrap="square" rtlCol="0">
            <a:spAutoFit/>
          </a:bodyPr>
          <a:lstStyle/>
          <a:p>
            <a:r>
              <a:rPr lang="en-US" sz="3600" dirty="0">
                <a:solidFill>
                  <a:schemeClr val="bg1"/>
                </a:solidFill>
              </a:rPr>
              <a:t>III</a:t>
            </a:r>
          </a:p>
        </p:txBody>
      </p:sp>
      <p:sp>
        <p:nvSpPr>
          <p:cNvPr id="91" name="TextBox 90"/>
          <p:cNvSpPr txBox="1"/>
          <p:nvPr/>
        </p:nvSpPr>
        <p:spPr>
          <a:xfrm>
            <a:off x="5276676" y="5571303"/>
            <a:ext cx="1224764" cy="646331"/>
          </a:xfrm>
          <a:prstGeom prst="rect">
            <a:avLst/>
          </a:prstGeom>
          <a:noFill/>
        </p:spPr>
        <p:txBody>
          <a:bodyPr wrap="square" rtlCol="0">
            <a:spAutoFit/>
          </a:bodyPr>
          <a:lstStyle/>
          <a:p>
            <a:r>
              <a:rPr lang="en-US" sz="3600" dirty="0">
                <a:solidFill>
                  <a:schemeClr val="bg1"/>
                </a:solidFill>
              </a:rPr>
              <a:t>IV</a:t>
            </a:r>
          </a:p>
        </p:txBody>
      </p:sp>
      <p:sp>
        <p:nvSpPr>
          <p:cNvPr id="92" name="TextBox 91"/>
          <p:cNvSpPr txBox="1"/>
          <p:nvPr/>
        </p:nvSpPr>
        <p:spPr>
          <a:xfrm>
            <a:off x="6505630" y="3946610"/>
            <a:ext cx="1224764" cy="646331"/>
          </a:xfrm>
          <a:prstGeom prst="rect">
            <a:avLst/>
          </a:prstGeom>
          <a:noFill/>
        </p:spPr>
        <p:txBody>
          <a:bodyPr wrap="square" rtlCol="0">
            <a:spAutoFit/>
          </a:bodyPr>
          <a:lstStyle/>
          <a:p>
            <a:r>
              <a:rPr lang="en-US" sz="3600" dirty="0">
                <a:solidFill>
                  <a:schemeClr val="bg1"/>
                </a:solidFill>
              </a:rPr>
              <a:t>V</a:t>
            </a:r>
          </a:p>
        </p:txBody>
      </p:sp>
      <p:sp>
        <p:nvSpPr>
          <p:cNvPr id="93" name="TextBox 92"/>
          <p:cNvSpPr txBox="1"/>
          <p:nvPr/>
        </p:nvSpPr>
        <p:spPr>
          <a:xfrm>
            <a:off x="7418518" y="4784480"/>
            <a:ext cx="1224764" cy="646331"/>
          </a:xfrm>
          <a:prstGeom prst="rect">
            <a:avLst/>
          </a:prstGeom>
          <a:noFill/>
        </p:spPr>
        <p:txBody>
          <a:bodyPr wrap="square" rtlCol="0">
            <a:spAutoFit/>
          </a:bodyPr>
          <a:lstStyle/>
          <a:p>
            <a:r>
              <a:rPr lang="en-US" sz="3600" dirty="0">
                <a:solidFill>
                  <a:schemeClr val="bg1"/>
                </a:solidFill>
              </a:rPr>
              <a:t>VII</a:t>
            </a:r>
          </a:p>
        </p:txBody>
      </p:sp>
      <p:sp>
        <p:nvSpPr>
          <p:cNvPr id="94" name="TextBox 93"/>
          <p:cNvSpPr txBox="1"/>
          <p:nvPr/>
        </p:nvSpPr>
        <p:spPr>
          <a:xfrm>
            <a:off x="7594779" y="3382583"/>
            <a:ext cx="1224764" cy="646331"/>
          </a:xfrm>
          <a:prstGeom prst="rect">
            <a:avLst/>
          </a:prstGeom>
          <a:noFill/>
        </p:spPr>
        <p:txBody>
          <a:bodyPr wrap="square" rtlCol="0">
            <a:spAutoFit/>
          </a:bodyPr>
          <a:lstStyle/>
          <a:p>
            <a:r>
              <a:rPr lang="en-US" sz="3600" dirty="0">
                <a:solidFill>
                  <a:schemeClr val="bg1"/>
                </a:solidFill>
              </a:rPr>
              <a:t>VI</a:t>
            </a:r>
          </a:p>
        </p:txBody>
      </p:sp>
      <p:sp>
        <p:nvSpPr>
          <p:cNvPr id="12" name="TextBox 11"/>
          <p:cNvSpPr txBox="1"/>
          <p:nvPr/>
        </p:nvSpPr>
        <p:spPr>
          <a:xfrm>
            <a:off x="2444248" y="3268806"/>
            <a:ext cx="1389300" cy="646587"/>
          </a:xfrm>
          <a:prstGeom prst="rect">
            <a:avLst/>
          </a:prstGeom>
          <a:noFill/>
        </p:spPr>
        <p:txBody>
          <a:bodyPr wrap="square" rtlCol="0">
            <a:spAutoFit/>
          </a:bodyPr>
          <a:lstStyle/>
          <a:p>
            <a:r>
              <a:rPr lang="en-US" sz="1801" dirty="0"/>
              <a:t>Infected Country</a:t>
            </a:r>
          </a:p>
        </p:txBody>
      </p:sp>
      <p:cxnSp>
        <p:nvCxnSpPr>
          <p:cNvPr id="14" name="Straight Connector 13"/>
          <p:cNvCxnSpPr>
            <a:stCxn id="6" idx="1"/>
          </p:cNvCxnSpPr>
          <p:nvPr/>
        </p:nvCxnSpPr>
        <p:spPr>
          <a:xfrm flipH="1" flipV="1">
            <a:off x="2015694" y="1243508"/>
            <a:ext cx="1038048" cy="2105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Isosceles Triangle 51"/>
          <p:cNvSpPr/>
          <p:nvPr/>
        </p:nvSpPr>
        <p:spPr>
          <a:xfrm>
            <a:off x="5289503" y="1701157"/>
            <a:ext cx="296460" cy="239952"/>
          </a:xfrm>
          <a:prstGeom prst="triangl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801"/>
          </a:p>
        </p:txBody>
      </p:sp>
      <p:sp>
        <p:nvSpPr>
          <p:cNvPr id="53" name="Isosceles Triangle 52"/>
          <p:cNvSpPr/>
          <p:nvPr/>
        </p:nvSpPr>
        <p:spPr>
          <a:xfrm>
            <a:off x="4731811" y="1155394"/>
            <a:ext cx="296460" cy="239952"/>
          </a:xfrm>
          <a:prstGeom prst="triangl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801"/>
          </a:p>
        </p:txBody>
      </p:sp>
      <p:sp>
        <p:nvSpPr>
          <p:cNvPr id="54" name="Heart 53"/>
          <p:cNvSpPr/>
          <p:nvPr/>
        </p:nvSpPr>
        <p:spPr>
          <a:xfrm>
            <a:off x="5881610" y="3550914"/>
            <a:ext cx="285548" cy="239952"/>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55" name="Oval 54"/>
          <p:cNvSpPr/>
          <p:nvPr/>
        </p:nvSpPr>
        <p:spPr>
          <a:xfrm>
            <a:off x="6070307" y="216950"/>
            <a:ext cx="652132" cy="697957"/>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56" name="5-Point Star 55"/>
          <p:cNvSpPr/>
          <p:nvPr/>
        </p:nvSpPr>
        <p:spPr>
          <a:xfrm>
            <a:off x="9158168" y="1506617"/>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57" name="TextBox 56"/>
          <p:cNvSpPr txBox="1"/>
          <p:nvPr/>
        </p:nvSpPr>
        <p:spPr>
          <a:xfrm>
            <a:off x="9303919" y="1434714"/>
            <a:ext cx="1753364" cy="369460"/>
          </a:xfrm>
          <a:prstGeom prst="rect">
            <a:avLst/>
          </a:prstGeom>
          <a:noFill/>
        </p:spPr>
        <p:txBody>
          <a:bodyPr wrap="square" rtlCol="0">
            <a:spAutoFit/>
          </a:bodyPr>
          <a:lstStyle/>
          <a:p>
            <a:r>
              <a:rPr lang="en-US" sz="1801" dirty="0"/>
              <a:t>- LBM</a:t>
            </a:r>
          </a:p>
        </p:txBody>
      </p:sp>
      <p:sp>
        <p:nvSpPr>
          <p:cNvPr id="58" name="TextBox 57"/>
          <p:cNvSpPr txBox="1"/>
          <p:nvPr/>
        </p:nvSpPr>
        <p:spPr>
          <a:xfrm>
            <a:off x="9352362" y="1821132"/>
            <a:ext cx="1753364" cy="369460"/>
          </a:xfrm>
          <a:prstGeom prst="rect">
            <a:avLst/>
          </a:prstGeom>
          <a:noFill/>
        </p:spPr>
        <p:txBody>
          <a:bodyPr wrap="square" rtlCol="0">
            <a:spAutoFit/>
          </a:bodyPr>
          <a:lstStyle/>
          <a:p>
            <a:r>
              <a:rPr lang="en-US" sz="1801" dirty="0"/>
              <a:t>- Wholesale</a:t>
            </a:r>
          </a:p>
        </p:txBody>
      </p:sp>
      <p:sp>
        <p:nvSpPr>
          <p:cNvPr id="59" name="TextBox 58"/>
          <p:cNvSpPr txBox="1"/>
          <p:nvPr/>
        </p:nvSpPr>
        <p:spPr>
          <a:xfrm>
            <a:off x="9375454" y="2263740"/>
            <a:ext cx="2159321" cy="369460"/>
          </a:xfrm>
          <a:prstGeom prst="rect">
            <a:avLst/>
          </a:prstGeom>
          <a:noFill/>
        </p:spPr>
        <p:txBody>
          <a:bodyPr wrap="square" rtlCol="0">
            <a:spAutoFit/>
          </a:bodyPr>
          <a:lstStyle/>
          <a:p>
            <a:r>
              <a:rPr lang="en-US" sz="1801" dirty="0"/>
              <a:t>- Collecting yards</a:t>
            </a:r>
          </a:p>
        </p:txBody>
      </p:sp>
      <p:sp>
        <p:nvSpPr>
          <p:cNvPr id="60" name="TextBox 59"/>
          <p:cNvSpPr txBox="1"/>
          <p:nvPr/>
        </p:nvSpPr>
        <p:spPr>
          <a:xfrm>
            <a:off x="9375455" y="2750292"/>
            <a:ext cx="2897228" cy="369460"/>
          </a:xfrm>
          <a:prstGeom prst="rect">
            <a:avLst/>
          </a:prstGeom>
          <a:noFill/>
        </p:spPr>
        <p:txBody>
          <a:bodyPr wrap="square" rtlCol="0">
            <a:spAutoFit/>
          </a:bodyPr>
          <a:lstStyle/>
          <a:p>
            <a:r>
              <a:rPr lang="en-US" sz="1801" dirty="0"/>
              <a:t>- Commercial companies </a:t>
            </a:r>
          </a:p>
        </p:txBody>
      </p:sp>
      <p:sp>
        <p:nvSpPr>
          <p:cNvPr id="61" name="TextBox 60"/>
          <p:cNvSpPr txBox="1"/>
          <p:nvPr/>
        </p:nvSpPr>
        <p:spPr>
          <a:xfrm>
            <a:off x="9401553" y="3233365"/>
            <a:ext cx="1753364" cy="369460"/>
          </a:xfrm>
          <a:prstGeom prst="rect">
            <a:avLst/>
          </a:prstGeom>
          <a:noFill/>
        </p:spPr>
        <p:txBody>
          <a:bodyPr wrap="square" rtlCol="0">
            <a:spAutoFit/>
          </a:bodyPr>
          <a:lstStyle/>
          <a:p>
            <a:r>
              <a:rPr lang="en-US" sz="1801" dirty="0"/>
              <a:t>- Wetland area</a:t>
            </a:r>
          </a:p>
        </p:txBody>
      </p:sp>
      <p:sp>
        <p:nvSpPr>
          <p:cNvPr id="63" name="Heart 62"/>
          <p:cNvSpPr/>
          <p:nvPr/>
        </p:nvSpPr>
        <p:spPr>
          <a:xfrm>
            <a:off x="9116005" y="2329166"/>
            <a:ext cx="285548" cy="239952"/>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4" name="Isosceles Triangle 63"/>
          <p:cNvSpPr/>
          <p:nvPr/>
        </p:nvSpPr>
        <p:spPr>
          <a:xfrm>
            <a:off x="9105093" y="2774156"/>
            <a:ext cx="296460" cy="239952"/>
          </a:xfrm>
          <a:prstGeom prst="triangl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801"/>
          </a:p>
        </p:txBody>
      </p:sp>
      <p:sp>
        <p:nvSpPr>
          <p:cNvPr id="65" name="Oval 64"/>
          <p:cNvSpPr/>
          <p:nvPr/>
        </p:nvSpPr>
        <p:spPr>
          <a:xfrm>
            <a:off x="9116004" y="3288725"/>
            <a:ext cx="294446" cy="274402"/>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7" name="5-Point Star 66"/>
          <p:cNvSpPr/>
          <p:nvPr/>
        </p:nvSpPr>
        <p:spPr>
          <a:xfrm>
            <a:off x="9168755" y="1895461"/>
            <a:ext cx="206700" cy="225527"/>
          </a:xfrm>
          <a:prstGeom prst="star5">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0" name="Rectangle 69"/>
          <p:cNvSpPr/>
          <p:nvPr/>
        </p:nvSpPr>
        <p:spPr>
          <a:xfrm>
            <a:off x="9152424" y="3788229"/>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78" name="TextBox 77"/>
          <p:cNvSpPr txBox="1"/>
          <p:nvPr/>
        </p:nvSpPr>
        <p:spPr>
          <a:xfrm>
            <a:off x="9410450" y="3728932"/>
            <a:ext cx="1753364" cy="646587"/>
          </a:xfrm>
          <a:prstGeom prst="rect">
            <a:avLst/>
          </a:prstGeom>
          <a:noFill/>
        </p:spPr>
        <p:txBody>
          <a:bodyPr wrap="square" rtlCol="0">
            <a:spAutoFit/>
          </a:bodyPr>
          <a:lstStyle/>
          <a:p>
            <a:r>
              <a:rPr lang="en-US" sz="1801" dirty="0"/>
              <a:t>- Commercial slaughter house</a:t>
            </a:r>
          </a:p>
        </p:txBody>
      </p:sp>
      <p:sp>
        <p:nvSpPr>
          <p:cNvPr id="80" name="Rectangle 79"/>
          <p:cNvSpPr/>
          <p:nvPr/>
        </p:nvSpPr>
        <p:spPr>
          <a:xfrm>
            <a:off x="6484712" y="1411274"/>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82" name="Rectangle 81"/>
          <p:cNvSpPr/>
          <p:nvPr/>
        </p:nvSpPr>
        <p:spPr>
          <a:xfrm>
            <a:off x="6972221" y="1997930"/>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62" name="Rectangle 61"/>
          <p:cNvSpPr/>
          <p:nvPr/>
        </p:nvSpPr>
        <p:spPr>
          <a:xfrm>
            <a:off x="3665011" y="2033634"/>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Tree>
    <p:extLst>
      <p:ext uri="{BB962C8B-B14F-4D97-AF65-F5344CB8AC3E}">
        <p14:creationId xmlns:p14="http://schemas.microsoft.com/office/powerpoint/2010/main" val="22493841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820" y="161926"/>
            <a:ext cx="10515600" cy="723900"/>
          </a:xfrm>
        </p:spPr>
        <p:txBody>
          <a:bodyPr/>
          <a:lstStyle/>
          <a:p>
            <a:r>
              <a:rPr lang="en-US" sz="3600" dirty="0"/>
              <a:t>Poultry movement information</a:t>
            </a:r>
          </a:p>
        </p:txBody>
      </p:sp>
      <p:sp>
        <p:nvSpPr>
          <p:cNvPr id="3" name="Content Placeholder 2"/>
          <p:cNvSpPr>
            <a:spLocks noGrp="1"/>
          </p:cNvSpPr>
          <p:nvPr>
            <p:ph idx="1"/>
          </p:nvPr>
        </p:nvSpPr>
        <p:spPr>
          <a:xfrm>
            <a:off x="253547" y="1065439"/>
            <a:ext cx="11584668" cy="5965372"/>
          </a:xfrm>
        </p:spPr>
        <p:txBody>
          <a:bodyPr>
            <a:normAutofit/>
          </a:bodyPr>
          <a:lstStyle/>
          <a:p>
            <a:r>
              <a:rPr lang="en-US" sz="2400" b="1" dirty="0"/>
              <a:t>Province I </a:t>
            </a:r>
            <a:r>
              <a:rPr lang="en-US" sz="2400" dirty="0"/>
              <a:t>– Since the province shares the border with an avian influenza infected country, strict border control are in place. Unauthorized animal movements are prohibited and appropriate protocols were established for medical personnel (a veterinarian and a public health specialist) to monitor and screen any abnormalities in people and animals crossing the border. To meet the demand for chicken meat, </a:t>
            </a:r>
            <a:r>
              <a:rPr lang="en-US" sz="2400" u="sng" dirty="0"/>
              <a:t>broilers sourced from province II</a:t>
            </a:r>
            <a:r>
              <a:rPr lang="en-US" sz="2400" dirty="0"/>
              <a:t> are slaughtered and the meat is sold in supermarkets.</a:t>
            </a:r>
          </a:p>
          <a:p>
            <a:r>
              <a:rPr lang="en-US" sz="2400" b="1" dirty="0"/>
              <a:t>Province II </a:t>
            </a:r>
            <a:r>
              <a:rPr lang="en-US" sz="2400" dirty="0"/>
              <a:t>– This province’s poultry production is an integrated system which supplies about 50% of all poultry in the country. The province </a:t>
            </a:r>
            <a:r>
              <a:rPr lang="en-US" sz="2400" u="sng" dirty="0"/>
              <a:t>does not receive poultry from other provinces</a:t>
            </a:r>
            <a:r>
              <a:rPr lang="en-US" sz="2400" dirty="0"/>
              <a:t>. Broilers that are ready to be slaughtered are </a:t>
            </a:r>
            <a:r>
              <a:rPr lang="en-US" sz="2400" u="sng" dirty="0"/>
              <a:t>moved through different channels to provinces I, III and V</a:t>
            </a:r>
            <a:r>
              <a:rPr lang="en-US" sz="2400" dirty="0"/>
              <a:t>.</a:t>
            </a:r>
          </a:p>
          <a:p>
            <a:r>
              <a:rPr lang="en-US" sz="2400" b="1" dirty="0"/>
              <a:t>Province III</a:t>
            </a:r>
            <a:r>
              <a:rPr lang="en-US" sz="2400" dirty="0"/>
              <a:t> –The poultry sold in the province come </a:t>
            </a:r>
            <a:r>
              <a:rPr lang="en-US" sz="2400" u="sng" dirty="0"/>
              <a:t>from both known (commercial sector in province II</a:t>
            </a:r>
            <a:r>
              <a:rPr lang="en-US" sz="2400" dirty="0"/>
              <a:t>) and </a:t>
            </a:r>
            <a:r>
              <a:rPr lang="en-US" sz="2400" u="sng" dirty="0"/>
              <a:t>unknown sources (traders from province V</a:t>
            </a:r>
            <a:r>
              <a:rPr lang="en-US" sz="2400" dirty="0"/>
              <a:t>). The province has a huge wetland area in which wild bird species are usually observed and which is </a:t>
            </a:r>
            <a:r>
              <a:rPr lang="en-US" sz="2400" u="sng" dirty="0"/>
              <a:t>very close from one of the LBMs</a:t>
            </a:r>
            <a:r>
              <a:rPr lang="en-US" sz="2400" dirty="0"/>
              <a:t>. </a:t>
            </a:r>
          </a:p>
          <a:p>
            <a:pPr marL="0" indent="0">
              <a:buNone/>
            </a:pPr>
            <a:endParaRPr lang="en-US" sz="2400" b="1" dirty="0"/>
          </a:p>
        </p:txBody>
      </p:sp>
    </p:spTree>
    <p:extLst>
      <p:ext uri="{BB962C8B-B14F-4D97-AF65-F5344CB8AC3E}">
        <p14:creationId xmlns:p14="http://schemas.microsoft.com/office/powerpoint/2010/main" val="16197717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015" y="-190046"/>
            <a:ext cx="10515600" cy="1325563"/>
          </a:xfrm>
        </p:spPr>
        <p:txBody>
          <a:bodyPr>
            <a:normAutofit/>
          </a:bodyPr>
          <a:lstStyle/>
          <a:p>
            <a:r>
              <a:rPr lang="en-US" sz="3600" dirty="0"/>
              <a:t>Poultry movement information (cont.)</a:t>
            </a:r>
          </a:p>
        </p:txBody>
      </p:sp>
      <p:sp>
        <p:nvSpPr>
          <p:cNvPr id="3" name="Content Placeholder 2"/>
          <p:cNvSpPr>
            <a:spLocks noGrp="1"/>
          </p:cNvSpPr>
          <p:nvPr>
            <p:ph idx="1"/>
          </p:nvPr>
        </p:nvSpPr>
        <p:spPr>
          <a:xfrm>
            <a:off x="114300" y="1020422"/>
            <a:ext cx="12192000" cy="4351339"/>
          </a:xfrm>
        </p:spPr>
        <p:txBody>
          <a:bodyPr>
            <a:noAutofit/>
          </a:bodyPr>
          <a:lstStyle/>
          <a:p>
            <a:r>
              <a:rPr lang="en-US" sz="2400" b="1" dirty="0"/>
              <a:t>Province IV - </a:t>
            </a:r>
            <a:r>
              <a:rPr lang="en-US" sz="2400" dirty="0"/>
              <a:t>The province shares border with an avian influenza infected country. Since the province is large in surface, border control is not strict due to lack of resources so </a:t>
            </a:r>
            <a:r>
              <a:rPr lang="en-US" sz="2400" u="sng" dirty="0"/>
              <a:t>unofficial movements of spent hens and day-old chicks coming from the neighboring country are usual</a:t>
            </a:r>
            <a:r>
              <a:rPr lang="en-US" sz="2400" dirty="0"/>
              <a:t>. Imported day-old chicks are cheaper than those available domestically and, therefore, </a:t>
            </a:r>
            <a:r>
              <a:rPr lang="en-US" sz="2400" u="sng" dirty="0"/>
              <a:t>preferred by backyard farmers in Province VII</a:t>
            </a:r>
            <a:r>
              <a:rPr lang="en-US" sz="2400" dirty="0"/>
              <a:t>. The spent hens that are unofficially imported from neighboring countries are </a:t>
            </a:r>
            <a:r>
              <a:rPr lang="en-US" sz="2400" u="sng" dirty="0"/>
              <a:t>sold in the only LBM that exists in the province</a:t>
            </a:r>
            <a:r>
              <a:rPr lang="en-US" sz="2400" dirty="0"/>
              <a:t>. </a:t>
            </a:r>
          </a:p>
          <a:p>
            <a:r>
              <a:rPr lang="en-US" sz="2400" b="1" dirty="0"/>
              <a:t>Province V</a:t>
            </a:r>
            <a:r>
              <a:rPr lang="en-US" sz="2400" dirty="0"/>
              <a:t> - The province does not produce poultry but is a center where traders/poultry collectors have their collecting yards, in which they gather enough poultry </a:t>
            </a:r>
            <a:r>
              <a:rPr lang="en-US" sz="2400" u="sng" dirty="0"/>
              <a:t>from production centers (province II and VII)</a:t>
            </a:r>
            <a:r>
              <a:rPr lang="en-US" sz="2400" dirty="0"/>
              <a:t> for distribution </a:t>
            </a:r>
            <a:r>
              <a:rPr lang="en-US" sz="2400" u="sng" dirty="0"/>
              <a:t>to consumption centers in Province III and VI</a:t>
            </a:r>
            <a:r>
              <a:rPr lang="en-US" sz="2400" dirty="0"/>
              <a:t>. </a:t>
            </a:r>
          </a:p>
          <a:p>
            <a:r>
              <a:rPr lang="en-US" sz="2400" b="1" dirty="0"/>
              <a:t>Province VI </a:t>
            </a:r>
            <a:r>
              <a:rPr lang="en-US" sz="2400" dirty="0"/>
              <a:t>- The province is densely populated with a high demand for chicken. The province </a:t>
            </a:r>
            <a:r>
              <a:rPr lang="en-US" sz="2400" u="sng" dirty="0"/>
              <a:t>brings in broilers through traders operating in province V or backyard farmers from province VII</a:t>
            </a:r>
            <a:r>
              <a:rPr lang="en-US" sz="2400" dirty="0"/>
              <a:t>, which are sold at a wholesale center or at the only LBM in this province.</a:t>
            </a:r>
          </a:p>
          <a:p>
            <a:r>
              <a:rPr lang="en-US" sz="2400" b="1" dirty="0"/>
              <a:t>Province VII</a:t>
            </a:r>
            <a:r>
              <a:rPr lang="en-US" sz="2400" dirty="0"/>
              <a:t> - This province produces the other 50% of poultry in the country. Farmers buy </a:t>
            </a:r>
            <a:r>
              <a:rPr lang="en-US" sz="2400" u="sng" dirty="0"/>
              <a:t>imported day-old chicks that pass through Province IV</a:t>
            </a:r>
            <a:r>
              <a:rPr lang="en-US" sz="2400" dirty="0"/>
              <a:t>. When at desirable market weight, chickens are sold and </a:t>
            </a:r>
            <a:r>
              <a:rPr lang="en-US" sz="2400" u="sng" dirty="0"/>
              <a:t>transported to Province V and Province VI</a:t>
            </a:r>
            <a:r>
              <a:rPr lang="en-US" sz="2400" dirty="0"/>
              <a:t>.</a:t>
            </a:r>
            <a:endParaRPr lang="en-US" sz="2400" b="1" dirty="0"/>
          </a:p>
          <a:p>
            <a:endParaRPr lang="en-US" sz="2400" dirty="0"/>
          </a:p>
        </p:txBody>
      </p:sp>
    </p:spTree>
    <p:extLst>
      <p:ext uri="{BB962C8B-B14F-4D97-AF65-F5344CB8AC3E}">
        <p14:creationId xmlns:p14="http://schemas.microsoft.com/office/powerpoint/2010/main" val="20806303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063723" y="311055"/>
            <a:ext cx="6163154" cy="6351879"/>
            <a:chOff x="435341" y="467783"/>
            <a:chExt cx="6163154" cy="6351879"/>
          </a:xfrm>
        </p:grpSpPr>
        <p:grpSp>
          <p:nvGrpSpPr>
            <p:cNvPr id="35" name="Group 34"/>
            <p:cNvGrpSpPr/>
            <p:nvPr/>
          </p:nvGrpSpPr>
          <p:grpSpPr>
            <a:xfrm>
              <a:off x="1425362" y="467783"/>
              <a:ext cx="5173133" cy="6351879"/>
              <a:chOff x="1380067" y="524933"/>
              <a:chExt cx="5173133" cy="6351879"/>
            </a:xfrm>
          </p:grpSpPr>
          <p:grpSp>
            <p:nvGrpSpPr>
              <p:cNvPr id="26" name="Group 25"/>
              <p:cNvGrpSpPr/>
              <p:nvPr/>
            </p:nvGrpSpPr>
            <p:grpSpPr>
              <a:xfrm>
                <a:off x="1380067" y="524933"/>
                <a:ext cx="5173133" cy="5977467"/>
                <a:chOff x="3276600" y="626533"/>
                <a:chExt cx="5173133" cy="5977467"/>
              </a:xfrm>
            </p:grpSpPr>
            <p:sp>
              <p:nvSpPr>
                <p:cNvPr id="6" name="Freeform 5"/>
                <p:cNvSpPr/>
                <p:nvPr/>
              </p:nvSpPr>
              <p:spPr>
                <a:xfrm>
                  <a:off x="3276600" y="626533"/>
                  <a:ext cx="5173133" cy="5969000"/>
                </a:xfrm>
                <a:custGeom>
                  <a:avLst/>
                  <a:gdLst>
                    <a:gd name="connsiteX0" fmla="*/ 516467 w 5173133"/>
                    <a:gd name="connsiteY0" fmla="*/ 135467 h 5969000"/>
                    <a:gd name="connsiteX1" fmla="*/ 0 w 5173133"/>
                    <a:gd name="connsiteY1" fmla="*/ 1143000 h 5969000"/>
                    <a:gd name="connsiteX2" fmla="*/ 313267 w 5173133"/>
                    <a:gd name="connsiteY2" fmla="*/ 2785534 h 5969000"/>
                    <a:gd name="connsiteX3" fmla="*/ 880533 w 5173133"/>
                    <a:gd name="connsiteY3" fmla="*/ 2709334 h 5969000"/>
                    <a:gd name="connsiteX4" fmla="*/ 254000 w 5173133"/>
                    <a:gd name="connsiteY4" fmla="*/ 5308600 h 5969000"/>
                    <a:gd name="connsiteX5" fmla="*/ 2616200 w 5173133"/>
                    <a:gd name="connsiteY5" fmla="*/ 5969000 h 5969000"/>
                    <a:gd name="connsiteX6" fmla="*/ 4986867 w 5173133"/>
                    <a:gd name="connsiteY6" fmla="*/ 5029200 h 5969000"/>
                    <a:gd name="connsiteX7" fmla="*/ 5173133 w 5173133"/>
                    <a:gd name="connsiteY7" fmla="*/ 1854200 h 5969000"/>
                    <a:gd name="connsiteX8" fmla="*/ 4470400 w 5173133"/>
                    <a:gd name="connsiteY8" fmla="*/ 719667 h 5969000"/>
                    <a:gd name="connsiteX9" fmla="*/ 2658533 w 5173133"/>
                    <a:gd name="connsiteY9" fmla="*/ 0 h 5969000"/>
                    <a:gd name="connsiteX10" fmla="*/ 516467 w 5173133"/>
                    <a:gd name="connsiteY10" fmla="*/ 135467 h 596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73133" h="5969000">
                      <a:moveTo>
                        <a:pt x="516467" y="135467"/>
                      </a:moveTo>
                      <a:lnTo>
                        <a:pt x="0" y="1143000"/>
                      </a:lnTo>
                      <a:lnTo>
                        <a:pt x="313267" y="2785534"/>
                      </a:lnTo>
                      <a:lnTo>
                        <a:pt x="880533" y="2709334"/>
                      </a:lnTo>
                      <a:lnTo>
                        <a:pt x="254000" y="5308600"/>
                      </a:lnTo>
                      <a:lnTo>
                        <a:pt x="2616200" y="5969000"/>
                      </a:lnTo>
                      <a:lnTo>
                        <a:pt x="4986867" y="5029200"/>
                      </a:lnTo>
                      <a:lnTo>
                        <a:pt x="5173133" y="1854200"/>
                      </a:lnTo>
                      <a:lnTo>
                        <a:pt x="4470400" y="719667"/>
                      </a:lnTo>
                      <a:lnTo>
                        <a:pt x="2658533" y="0"/>
                      </a:lnTo>
                      <a:lnTo>
                        <a:pt x="516467" y="135467"/>
                      </a:lnTo>
                      <a:close/>
                    </a:path>
                  </a:pathLst>
                </a:cu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9" name="Freeform 8"/>
                <p:cNvSpPr/>
                <p:nvPr/>
              </p:nvSpPr>
              <p:spPr>
                <a:xfrm>
                  <a:off x="6189133" y="4241800"/>
                  <a:ext cx="2159000" cy="1083733"/>
                </a:xfrm>
                <a:custGeom>
                  <a:avLst/>
                  <a:gdLst>
                    <a:gd name="connsiteX0" fmla="*/ 2167466 w 2167466"/>
                    <a:gd name="connsiteY0" fmla="*/ 0 h 1100667"/>
                    <a:gd name="connsiteX1" fmla="*/ 0 w 2167466"/>
                    <a:gd name="connsiteY1" fmla="*/ 1100667 h 1100667"/>
                  </a:gdLst>
                  <a:ahLst/>
                  <a:cxnLst>
                    <a:cxn ang="0">
                      <a:pos x="connsiteX0" y="connsiteY0"/>
                    </a:cxn>
                    <a:cxn ang="0">
                      <a:pos x="connsiteX1" y="connsiteY1"/>
                    </a:cxn>
                  </a:cxnLst>
                  <a:rect l="l" t="t" r="r" b="b"/>
                  <a:pathLst>
                    <a:path w="2167466" h="1100667">
                      <a:moveTo>
                        <a:pt x="2167466" y="0"/>
                      </a:moveTo>
                      <a:lnTo>
                        <a:pt x="0" y="1100667"/>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cxnSp>
              <p:nvCxnSpPr>
                <p:cNvPr id="17" name="Straight Connector 16"/>
                <p:cNvCxnSpPr>
                  <a:stCxn id="6" idx="7"/>
                </p:cNvCxnSpPr>
                <p:nvPr/>
              </p:nvCxnSpPr>
              <p:spPr>
                <a:xfrm flipH="1">
                  <a:off x="4157133" y="2480733"/>
                  <a:ext cx="4292600" cy="86360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20" name="Straight Connector 19"/>
                <p:cNvCxnSpPr>
                  <a:stCxn id="6" idx="9"/>
                </p:cNvCxnSpPr>
                <p:nvPr/>
              </p:nvCxnSpPr>
              <p:spPr>
                <a:xfrm>
                  <a:off x="5935133" y="626533"/>
                  <a:ext cx="1329267" cy="416560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23" name="Freeform 22"/>
                <p:cNvSpPr/>
                <p:nvPr/>
              </p:nvSpPr>
              <p:spPr>
                <a:xfrm>
                  <a:off x="4927600" y="3191933"/>
                  <a:ext cx="1331157" cy="3412067"/>
                </a:xfrm>
                <a:custGeom>
                  <a:avLst/>
                  <a:gdLst>
                    <a:gd name="connsiteX0" fmla="*/ 965200 w 1331157"/>
                    <a:gd name="connsiteY0" fmla="*/ 3412067 h 3412067"/>
                    <a:gd name="connsiteX1" fmla="*/ 1278467 w 1331157"/>
                    <a:gd name="connsiteY1" fmla="*/ 2159000 h 3412067"/>
                    <a:gd name="connsiteX2" fmla="*/ 0 w 1331157"/>
                    <a:gd name="connsiteY2" fmla="*/ 0 h 3412067"/>
                  </a:gdLst>
                  <a:ahLst/>
                  <a:cxnLst>
                    <a:cxn ang="0">
                      <a:pos x="connsiteX0" y="connsiteY0"/>
                    </a:cxn>
                    <a:cxn ang="0">
                      <a:pos x="connsiteX1" y="connsiteY1"/>
                    </a:cxn>
                    <a:cxn ang="0">
                      <a:pos x="connsiteX2" y="connsiteY2"/>
                    </a:cxn>
                  </a:cxnLst>
                  <a:rect l="l" t="t" r="r" b="b"/>
                  <a:pathLst>
                    <a:path w="1331157" h="3412067">
                      <a:moveTo>
                        <a:pt x="965200" y="3412067"/>
                      </a:moveTo>
                      <a:cubicBezTo>
                        <a:pt x="1202267" y="3069872"/>
                        <a:pt x="1439334" y="2727678"/>
                        <a:pt x="1278467" y="2159000"/>
                      </a:cubicBezTo>
                      <a:cubicBezTo>
                        <a:pt x="1117600" y="1590322"/>
                        <a:pt x="558800" y="795161"/>
                        <a:pt x="0"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cxnSp>
              <p:nvCxnSpPr>
                <p:cNvPr id="25" name="Straight Connector 24"/>
                <p:cNvCxnSpPr>
                  <a:stCxn id="6" idx="0"/>
                  <a:endCxn id="23" idx="2"/>
                </p:cNvCxnSpPr>
                <p:nvPr/>
              </p:nvCxnSpPr>
              <p:spPr>
                <a:xfrm>
                  <a:off x="3793067" y="762000"/>
                  <a:ext cx="1134533" cy="2429933"/>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cxnSp>
            <p:nvCxnSpPr>
              <p:cNvPr id="29" name="Straight Connector 28"/>
              <p:cNvCxnSpPr/>
              <p:nvPr/>
            </p:nvCxnSpPr>
            <p:spPr>
              <a:xfrm>
                <a:off x="2254449" y="5996279"/>
                <a:ext cx="859899" cy="880533"/>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sp>
          <p:nvSpPr>
            <p:cNvPr id="31" name="Freeform 30"/>
            <p:cNvSpPr/>
            <p:nvPr/>
          </p:nvSpPr>
          <p:spPr>
            <a:xfrm>
              <a:off x="1547612" y="4473731"/>
              <a:ext cx="1354667" cy="804333"/>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2" name="Freeform 31"/>
            <p:cNvSpPr/>
            <p:nvPr/>
          </p:nvSpPr>
          <p:spPr>
            <a:xfrm rot="8405896">
              <a:off x="2053236" y="1508190"/>
              <a:ext cx="1354667" cy="804333"/>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4" name="Freeform 33"/>
            <p:cNvSpPr/>
            <p:nvPr/>
          </p:nvSpPr>
          <p:spPr>
            <a:xfrm rot="1693281" flipV="1">
              <a:off x="3591798" y="5280944"/>
              <a:ext cx="1354667" cy="694267"/>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6" name="Freeform 35"/>
            <p:cNvSpPr/>
            <p:nvPr/>
          </p:nvSpPr>
          <p:spPr>
            <a:xfrm rot="2276821">
              <a:off x="3226481" y="2593749"/>
              <a:ext cx="1257294" cy="924456"/>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7" name="Freeform 36"/>
            <p:cNvSpPr/>
            <p:nvPr/>
          </p:nvSpPr>
          <p:spPr>
            <a:xfrm rot="14376904" flipV="1">
              <a:off x="4621231" y="4539435"/>
              <a:ext cx="870575" cy="720004"/>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8" name="Freeform 37"/>
            <p:cNvSpPr/>
            <p:nvPr/>
          </p:nvSpPr>
          <p:spPr>
            <a:xfrm rot="8405896" flipH="1" flipV="1">
              <a:off x="3979559" y="1510732"/>
              <a:ext cx="1088392" cy="670000"/>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9" name="Freeform 38"/>
            <p:cNvSpPr/>
            <p:nvPr/>
          </p:nvSpPr>
          <p:spPr>
            <a:xfrm rot="14376904">
              <a:off x="5372865" y="4365835"/>
              <a:ext cx="845204" cy="654755"/>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0" name="Freeform 39"/>
            <p:cNvSpPr/>
            <p:nvPr/>
          </p:nvSpPr>
          <p:spPr>
            <a:xfrm rot="8405896" flipH="1" flipV="1">
              <a:off x="4549861" y="3050239"/>
              <a:ext cx="1088392" cy="670000"/>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cxnSp>
          <p:nvCxnSpPr>
            <p:cNvPr id="43" name="Straight Connector 42"/>
            <p:cNvCxnSpPr/>
            <p:nvPr/>
          </p:nvCxnSpPr>
          <p:spPr>
            <a:xfrm flipH="1">
              <a:off x="435341" y="1501096"/>
              <a:ext cx="347133" cy="13693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547267" y="1541589"/>
              <a:ext cx="438206" cy="20032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604996" y="1619380"/>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a:off x="822563" y="1844907"/>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956362" y="2434529"/>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a:off x="1079637" y="3135906"/>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a:off x="1355962" y="3229333"/>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rot="1545231">
              <a:off x="1774728" y="4799744"/>
              <a:ext cx="1113740" cy="276999"/>
            </a:xfrm>
            <a:prstGeom prst="rect">
              <a:avLst/>
            </a:prstGeom>
            <a:noFill/>
          </p:spPr>
          <p:txBody>
            <a:bodyPr wrap="square" rtlCol="0">
              <a:spAutoFit/>
            </a:bodyPr>
            <a:lstStyle/>
            <a:p>
              <a:pPr algn="ctr"/>
              <a:r>
                <a:rPr lang="en-US" sz="1200" i="1" dirty="0" err="1"/>
                <a:t>Sh</a:t>
              </a:r>
              <a:r>
                <a:rPr lang="en-US" sz="1200" i="1" dirty="0"/>
                <a:t> + DOC</a:t>
              </a:r>
            </a:p>
          </p:txBody>
        </p:sp>
        <p:sp>
          <p:nvSpPr>
            <p:cNvPr id="62" name="TextBox 61"/>
            <p:cNvSpPr txBox="1"/>
            <p:nvPr/>
          </p:nvSpPr>
          <p:spPr>
            <a:xfrm rot="20799382">
              <a:off x="2028971" y="1459208"/>
              <a:ext cx="1113740" cy="276999"/>
            </a:xfrm>
            <a:prstGeom prst="rect">
              <a:avLst/>
            </a:prstGeom>
            <a:noFill/>
          </p:spPr>
          <p:txBody>
            <a:bodyPr wrap="square" rtlCol="0">
              <a:spAutoFit/>
            </a:bodyPr>
            <a:lstStyle/>
            <a:p>
              <a:pPr algn="ctr"/>
              <a:r>
                <a:rPr lang="en-US" sz="1200" i="1" dirty="0"/>
                <a:t>B</a:t>
              </a:r>
            </a:p>
          </p:txBody>
        </p:sp>
        <p:sp>
          <p:nvSpPr>
            <p:cNvPr id="63" name="TextBox 62"/>
            <p:cNvSpPr txBox="1"/>
            <p:nvPr/>
          </p:nvSpPr>
          <p:spPr>
            <a:xfrm>
              <a:off x="3709114" y="5438716"/>
              <a:ext cx="1113740" cy="276999"/>
            </a:xfrm>
            <a:prstGeom prst="rect">
              <a:avLst/>
            </a:prstGeom>
            <a:noFill/>
          </p:spPr>
          <p:txBody>
            <a:bodyPr wrap="square" rtlCol="0">
              <a:spAutoFit/>
            </a:bodyPr>
            <a:lstStyle/>
            <a:p>
              <a:pPr algn="ctr"/>
              <a:r>
                <a:rPr lang="en-US" sz="1200" i="1" dirty="0"/>
                <a:t>DOC</a:t>
              </a:r>
            </a:p>
          </p:txBody>
        </p:sp>
        <p:sp>
          <p:nvSpPr>
            <p:cNvPr id="64" name="TextBox 63"/>
            <p:cNvSpPr txBox="1"/>
            <p:nvPr/>
          </p:nvSpPr>
          <p:spPr>
            <a:xfrm rot="4127573">
              <a:off x="3248418" y="3030099"/>
              <a:ext cx="1113740" cy="276999"/>
            </a:xfrm>
            <a:prstGeom prst="rect">
              <a:avLst/>
            </a:prstGeom>
            <a:noFill/>
          </p:spPr>
          <p:txBody>
            <a:bodyPr wrap="square" rtlCol="0">
              <a:spAutoFit/>
            </a:bodyPr>
            <a:lstStyle/>
            <a:p>
              <a:pPr algn="ctr"/>
              <a:r>
                <a:rPr lang="en-US" sz="1200" i="1" dirty="0"/>
                <a:t>B</a:t>
              </a:r>
            </a:p>
          </p:txBody>
        </p:sp>
        <p:sp>
          <p:nvSpPr>
            <p:cNvPr id="65" name="TextBox 64"/>
            <p:cNvSpPr txBox="1"/>
            <p:nvPr/>
          </p:nvSpPr>
          <p:spPr>
            <a:xfrm>
              <a:off x="3870424" y="1725726"/>
              <a:ext cx="1113740" cy="276999"/>
            </a:xfrm>
            <a:prstGeom prst="rect">
              <a:avLst/>
            </a:prstGeom>
            <a:noFill/>
          </p:spPr>
          <p:txBody>
            <a:bodyPr wrap="square" rtlCol="0">
              <a:spAutoFit/>
            </a:bodyPr>
            <a:lstStyle/>
            <a:p>
              <a:pPr algn="ctr"/>
              <a:r>
                <a:rPr lang="en-US" sz="1200" i="1" dirty="0"/>
                <a:t>B</a:t>
              </a:r>
            </a:p>
          </p:txBody>
        </p:sp>
        <p:sp>
          <p:nvSpPr>
            <p:cNvPr id="66" name="TextBox 65"/>
            <p:cNvSpPr txBox="1"/>
            <p:nvPr/>
          </p:nvSpPr>
          <p:spPr>
            <a:xfrm>
              <a:off x="4583101" y="4779913"/>
              <a:ext cx="1113740" cy="276999"/>
            </a:xfrm>
            <a:prstGeom prst="rect">
              <a:avLst/>
            </a:prstGeom>
            <a:noFill/>
          </p:spPr>
          <p:txBody>
            <a:bodyPr wrap="square" rtlCol="0">
              <a:spAutoFit/>
            </a:bodyPr>
            <a:lstStyle/>
            <a:p>
              <a:pPr algn="ctr"/>
              <a:r>
                <a:rPr lang="en-US" sz="1200" i="1" dirty="0"/>
                <a:t>B</a:t>
              </a:r>
            </a:p>
          </p:txBody>
        </p:sp>
        <p:sp>
          <p:nvSpPr>
            <p:cNvPr id="67" name="TextBox 66"/>
            <p:cNvSpPr txBox="1"/>
            <p:nvPr/>
          </p:nvSpPr>
          <p:spPr>
            <a:xfrm>
              <a:off x="5519455" y="4528805"/>
              <a:ext cx="576546" cy="276999"/>
            </a:xfrm>
            <a:prstGeom prst="rect">
              <a:avLst/>
            </a:prstGeom>
            <a:noFill/>
          </p:spPr>
          <p:txBody>
            <a:bodyPr wrap="square" rtlCol="0">
              <a:spAutoFit/>
            </a:bodyPr>
            <a:lstStyle/>
            <a:p>
              <a:pPr algn="ctr"/>
              <a:r>
                <a:rPr lang="en-US" sz="1200" i="1" dirty="0"/>
                <a:t>B</a:t>
              </a:r>
            </a:p>
          </p:txBody>
        </p:sp>
        <p:sp>
          <p:nvSpPr>
            <p:cNvPr id="68" name="TextBox 67"/>
            <p:cNvSpPr txBox="1"/>
            <p:nvPr/>
          </p:nvSpPr>
          <p:spPr>
            <a:xfrm>
              <a:off x="4759652" y="3604771"/>
              <a:ext cx="576546" cy="276999"/>
            </a:xfrm>
            <a:prstGeom prst="rect">
              <a:avLst/>
            </a:prstGeom>
            <a:noFill/>
          </p:spPr>
          <p:txBody>
            <a:bodyPr wrap="square" rtlCol="0">
              <a:spAutoFit/>
            </a:bodyPr>
            <a:lstStyle/>
            <a:p>
              <a:pPr algn="ctr"/>
              <a:r>
                <a:rPr lang="en-US" sz="1200" i="1" dirty="0"/>
                <a:t>B</a:t>
              </a:r>
            </a:p>
          </p:txBody>
        </p:sp>
        <p:cxnSp>
          <p:nvCxnSpPr>
            <p:cNvPr id="72" name="Straight Connector 71"/>
            <p:cNvCxnSpPr/>
            <p:nvPr/>
          </p:nvCxnSpPr>
          <p:spPr>
            <a:xfrm flipH="1">
              <a:off x="1570350" y="5796187"/>
              <a:ext cx="206757" cy="88956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H="1">
              <a:off x="1846805" y="5885753"/>
              <a:ext cx="206757" cy="88956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H="1">
              <a:off x="2168378" y="5968437"/>
              <a:ext cx="152374" cy="73504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a:off x="2422256" y="6192111"/>
              <a:ext cx="117972" cy="59249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a:off x="2661027" y="6371336"/>
              <a:ext cx="50526" cy="40398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5" name="Freeform 84"/>
            <p:cNvSpPr/>
            <p:nvPr/>
          </p:nvSpPr>
          <p:spPr>
            <a:xfrm rot="7311615" flipH="1" flipV="1">
              <a:off x="4562159" y="2249161"/>
              <a:ext cx="1088392" cy="670000"/>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7" name="TextBox 86"/>
            <p:cNvSpPr txBox="1"/>
            <p:nvPr/>
          </p:nvSpPr>
          <p:spPr>
            <a:xfrm rot="20505719">
              <a:off x="4771951" y="2803695"/>
              <a:ext cx="576546" cy="276999"/>
            </a:xfrm>
            <a:prstGeom prst="rect">
              <a:avLst/>
            </a:prstGeom>
            <a:noFill/>
          </p:spPr>
          <p:txBody>
            <a:bodyPr wrap="square" rtlCol="0">
              <a:spAutoFit/>
            </a:bodyPr>
            <a:lstStyle/>
            <a:p>
              <a:pPr algn="ctr"/>
              <a:r>
                <a:rPr lang="en-US" sz="1200" i="1" dirty="0"/>
                <a:t>B</a:t>
              </a:r>
            </a:p>
          </p:txBody>
        </p:sp>
      </p:grpSp>
      <p:sp>
        <p:nvSpPr>
          <p:cNvPr id="7" name="5-Point Star 6"/>
          <p:cNvSpPr/>
          <p:nvPr/>
        </p:nvSpPr>
        <p:spPr>
          <a:xfrm>
            <a:off x="7414102" y="1689984"/>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9" name="5-Point Star 68"/>
          <p:cNvSpPr/>
          <p:nvPr/>
        </p:nvSpPr>
        <p:spPr>
          <a:xfrm>
            <a:off x="7548095" y="2889666"/>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3" name="5-Point Star 72"/>
          <p:cNvSpPr/>
          <p:nvPr/>
        </p:nvSpPr>
        <p:spPr>
          <a:xfrm>
            <a:off x="6394412" y="4928973"/>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6" name="5-Point Star 75"/>
          <p:cNvSpPr/>
          <p:nvPr/>
        </p:nvSpPr>
        <p:spPr>
          <a:xfrm>
            <a:off x="4550426" y="4855767"/>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8" name="5-Point Star 87"/>
          <p:cNvSpPr/>
          <p:nvPr/>
        </p:nvSpPr>
        <p:spPr>
          <a:xfrm>
            <a:off x="7044764" y="3621952"/>
            <a:ext cx="206700" cy="225527"/>
          </a:xfrm>
          <a:prstGeom prst="star5">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9" name="5-Point Star 88"/>
          <p:cNvSpPr/>
          <p:nvPr/>
        </p:nvSpPr>
        <p:spPr>
          <a:xfrm>
            <a:off x="6456275" y="2059876"/>
            <a:ext cx="206700" cy="225527"/>
          </a:xfrm>
          <a:prstGeom prst="star5">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0" name="TextBox 9"/>
          <p:cNvSpPr txBox="1"/>
          <p:nvPr/>
        </p:nvSpPr>
        <p:spPr>
          <a:xfrm>
            <a:off x="4225524" y="2305833"/>
            <a:ext cx="478697" cy="646331"/>
          </a:xfrm>
          <a:prstGeom prst="rect">
            <a:avLst/>
          </a:prstGeom>
          <a:noFill/>
        </p:spPr>
        <p:txBody>
          <a:bodyPr wrap="square" rtlCol="0">
            <a:spAutoFit/>
          </a:bodyPr>
          <a:lstStyle/>
          <a:p>
            <a:r>
              <a:rPr lang="en-US" sz="3600" dirty="0">
                <a:solidFill>
                  <a:schemeClr val="bg1"/>
                </a:solidFill>
              </a:rPr>
              <a:t>I</a:t>
            </a:r>
          </a:p>
        </p:txBody>
      </p:sp>
      <p:sp>
        <p:nvSpPr>
          <p:cNvPr id="11" name="TextBox 10"/>
          <p:cNvSpPr txBox="1"/>
          <p:nvPr/>
        </p:nvSpPr>
        <p:spPr>
          <a:xfrm>
            <a:off x="5819997" y="1981954"/>
            <a:ext cx="1224764" cy="646331"/>
          </a:xfrm>
          <a:prstGeom prst="rect">
            <a:avLst/>
          </a:prstGeom>
          <a:noFill/>
        </p:spPr>
        <p:txBody>
          <a:bodyPr wrap="square" rtlCol="0">
            <a:spAutoFit/>
          </a:bodyPr>
          <a:lstStyle/>
          <a:p>
            <a:r>
              <a:rPr lang="en-US" sz="3600" dirty="0">
                <a:solidFill>
                  <a:schemeClr val="bg1"/>
                </a:solidFill>
              </a:rPr>
              <a:t>II</a:t>
            </a:r>
          </a:p>
        </p:txBody>
      </p:sp>
      <p:sp>
        <p:nvSpPr>
          <p:cNvPr id="90" name="TextBox 89"/>
          <p:cNvSpPr txBox="1"/>
          <p:nvPr/>
        </p:nvSpPr>
        <p:spPr>
          <a:xfrm>
            <a:off x="7551760" y="1660151"/>
            <a:ext cx="1224764" cy="646331"/>
          </a:xfrm>
          <a:prstGeom prst="rect">
            <a:avLst/>
          </a:prstGeom>
          <a:noFill/>
        </p:spPr>
        <p:txBody>
          <a:bodyPr wrap="square" rtlCol="0">
            <a:spAutoFit/>
          </a:bodyPr>
          <a:lstStyle/>
          <a:p>
            <a:r>
              <a:rPr lang="en-US" sz="3600" dirty="0">
                <a:solidFill>
                  <a:schemeClr val="bg1"/>
                </a:solidFill>
              </a:rPr>
              <a:t>III</a:t>
            </a:r>
          </a:p>
        </p:txBody>
      </p:sp>
      <p:sp>
        <p:nvSpPr>
          <p:cNvPr id="91" name="TextBox 90"/>
          <p:cNvSpPr txBox="1"/>
          <p:nvPr/>
        </p:nvSpPr>
        <p:spPr>
          <a:xfrm>
            <a:off x="5276676" y="5571303"/>
            <a:ext cx="1224764" cy="646331"/>
          </a:xfrm>
          <a:prstGeom prst="rect">
            <a:avLst/>
          </a:prstGeom>
          <a:noFill/>
        </p:spPr>
        <p:txBody>
          <a:bodyPr wrap="square" rtlCol="0">
            <a:spAutoFit/>
          </a:bodyPr>
          <a:lstStyle/>
          <a:p>
            <a:r>
              <a:rPr lang="en-US" sz="3600" dirty="0">
                <a:solidFill>
                  <a:schemeClr val="bg1"/>
                </a:solidFill>
              </a:rPr>
              <a:t>IV</a:t>
            </a:r>
          </a:p>
        </p:txBody>
      </p:sp>
      <p:sp>
        <p:nvSpPr>
          <p:cNvPr id="92" name="TextBox 91"/>
          <p:cNvSpPr txBox="1"/>
          <p:nvPr/>
        </p:nvSpPr>
        <p:spPr>
          <a:xfrm>
            <a:off x="6505630" y="3946610"/>
            <a:ext cx="1224764" cy="646331"/>
          </a:xfrm>
          <a:prstGeom prst="rect">
            <a:avLst/>
          </a:prstGeom>
          <a:noFill/>
        </p:spPr>
        <p:txBody>
          <a:bodyPr wrap="square" rtlCol="0">
            <a:spAutoFit/>
          </a:bodyPr>
          <a:lstStyle/>
          <a:p>
            <a:r>
              <a:rPr lang="en-US" sz="3600" dirty="0">
                <a:solidFill>
                  <a:schemeClr val="bg1"/>
                </a:solidFill>
              </a:rPr>
              <a:t>V</a:t>
            </a:r>
          </a:p>
        </p:txBody>
      </p:sp>
      <p:sp>
        <p:nvSpPr>
          <p:cNvPr id="93" name="TextBox 92"/>
          <p:cNvSpPr txBox="1"/>
          <p:nvPr/>
        </p:nvSpPr>
        <p:spPr>
          <a:xfrm>
            <a:off x="7418518" y="4784480"/>
            <a:ext cx="1224764" cy="646331"/>
          </a:xfrm>
          <a:prstGeom prst="rect">
            <a:avLst/>
          </a:prstGeom>
          <a:noFill/>
        </p:spPr>
        <p:txBody>
          <a:bodyPr wrap="square" rtlCol="0">
            <a:spAutoFit/>
          </a:bodyPr>
          <a:lstStyle/>
          <a:p>
            <a:r>
              <a:rPr lang="en-US" sz="3600" dirty="0">
                <a:solidFill>
                  <a:schemeClr val="bg1"/>
                </a:solidFill>
              </a:rPr>
              <a:t>VII</a:t>
            </a:r>
          </a:p>
        </p:txBody>
      </p:sp>
      <p:sp>
        <p:nvSpPr>
          <p:cNvPr id="94" name="TextBox 93"/>
          <p:cNvSpPr txBox="1"/>
          <p:nvPr/>
        </p:nvSpPr>
        <p:spPr>
          <a:xfrm>
            <a:off x="7594779" y="3382583"/>
            <a:ext cx="1224764" cy="646331"/>
          </a:xfrm>
          <a:prstGeom prst="rect">
            <a:avLst/>
          </a:prstGeom>
          <a:noFill/>
        </p:spPr>
        <p:txBody>
          <a:bodyPr wrap="square" rtlCol="0">
            <a:spAutoFit/>
          </a:bodyPr>
          <a:lstStyle/>
          <a:p>
            <a:r>
              <a:rPr lang="en-US" sz="3600" dirty="0">
                <a:solidFill>
                  <a:schemeClr val="bg1"/>
                </a:solidFill>
              </a:rPr>
              <a:t>VI</a:t>
            </a:r>
          </a:p>
        </p:txBody>
      </p:sp>
      <p:sp>
        <p:nvSpPr>
          <p:cNvPr id="12" name="TextBox 11"/>
          <p:cNvSpPr txBox="1"/>
          <p:nvPr/>
        </p:nvSpPr>
        <p:spPr>
          <a:xfrm>
            <a:off x="2444248" y="3268806"/>
            <a:ext cx="1389300" cy="646587"/>
          </a:xfrm>
          <a:prstGeom prst="rect">
            <a:avLst/>
          </a:prstGeom>
          <a:noFill/>
        </p:spPr>
        <p:txBody>
          <a:bodyPr wrap="square" rtlCol="0">
            <a:spAutoFit/>
          </a:bodyPr>
          <a:lstStyle/>
          <a:p>
            <a:r>
              <a:rPr lang="en-US" sz="1801" dirty="0"/>
              <a:t>Infected Country</a:t>
            </a:r>
          </a:p>
        </p:txBody>
      </p:sp>
      <p:cxnSp>
        <p:nvCxnSpPr>
          <p:cNvPr id="14" name="Straight Connector 13"/>
          <p:cNvCxnSpPr>
            <a:stCxn id="6" idx="1"/>
          </p:cNvCxnSpPr>
          <p:nvPr/>
        </p:nvCxnSpPr>
        <p:spPr>
          <a:xfrm flipH="1" flipV="1">
            <a:off x="2015694" y="1243508"/>
            <a:ext cx="1038048" cy="2105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Isosceles Triangle 81"/>
          <p:cNvSpPr/>
          <p:nvPr/>
        </p:nvSpPr>
        <p:spPr>
          <a:xfrm>
            <a:off x="5289503" y="1701157"/>
            <a:ext cx="296460" cy="239952"/>
          </a:xfrm>
          <a:prstGeom prst="triangl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801"/>
          </a:p>
        </p:txBody>
      </p:sp>
      <p:sp>
        <p:nvSpPr>
          <p:cNvPr id="83" name="Isosceles Triangle 82"/>
          <p:cNvSpPr/>
          <p:nvPr/>
        </p:nvSpPr>
        <p:spPr>
          <a:xfrm>
            <a:off x="4731811" y="1155394"/>
            <a:ext cx="296460" cy="239952"/>
          </a:xfrm>
          <a:prstGeom prst="triangl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801"/>
          </a:p>
        </p:txBody>
      </p:sp>
      <p:sp>
        <p:nvSpPr>
          <p:cNvPr id="84" name="Heart 83"/>
          <p:cNvSpPr/>
          <p:nvPr/>
        </p:nvSpPr>
        <p:spPr>
          <a:xfrm>
            <a:off x="5881610" y="3550914"/>
            <a:ext cx="285548" cy="239952"/>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6" name="Oval 85"/>
          <p:cNvSpPr/>
          <p:nvPr/>
        </p:nvSpPr>
        <p:spPr>
          <a:xfrm>
            <a:off x="6376910" y="573254"/>
            <a:ext cx="345529" cy="34165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95" name="5-Point Star 94"/>
          <p:cNvSpPr/>
          <p:nvPr/>
        </p:nvSpPr>
        <p:spPr>
          <a:xfrm>
            <a:off x="9158168" y="1506617"/>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96" name="TextBox 95"/>
          <p:cNvSpPr txBox="1"/>
          <p:nvPr/>
        </p:nvSpPr>
        <p:spPr>
          <a:xfrm>
            <a:off x="9303919" y="1434714"/>
            <a:ext cx="1753364" cy="369460"/>
          </a:xfrm>
          <a:prstGeom prst="rect">
            <a:avLst/>
          </a:prstGeom>
          <a:noFill/>
        </p:spPr>
        <p:txBody>
          <a:bodyPr wrap="square" rtlCol="0">
            <a:spAutoFit/>
          </a:bodyPr>
          <a:lstStyle/>
          <a:p>
            <a:r>
              <a:rPr lang="en-US" sz="1801" dirty="0"/>
              <a:t>- LBM</a:t>
            </a:r>
          </a:p>
        </p:txBody>
      </p:sp>
      <p:sp>
        <p:nvSpPr>
          <p:cNvPr id="97" name="TextBox 96"/>
          <p:cNvSpPr txBox="1"/>
          <p:nvPr/>
        </p:nvSpPr>
        <p:spPr>
          <a:xfrm>
            <a:off x="9352362" y="1821132"/>
            <a:ext cx="1753364" cy="369460"/>
          </a:xfrm>
          <a:prstGeom prst="rect">
            <a:avLst/>
          </a:prstGeom>
          <a:noFill/>
        </p:spPr>
        <p:txBody>
          <a:bodyPr wrap="square" rtlCol="0">
            <a:spAutoFit/>
          </a:bodyPr>
          <a:lstStyle/>
          <a:p>
            <a:r>
              <a:rPr lang="en-US" sz="1801" dirty="0"/>
              <a:t>- Wholesale</a:t>
            </a:r>
          </a:p>
        </p:txBody>
      </p:sp>
      <p:sp>
        <p:nvSpPr>
          <p:cNvPr id="98" name="TextBox 97"/>
          <p:cNvSpPr txBox="1"/>
          <p:nvPr/>
        </p:nvSpPr>
        <p:spPr>
          <a:xfrm>
            <a:off x="9375455" y="2263740"/>
            <a:ext cx="1753364" cy="369460"/>
          </a:xfrm>
          <a:prstGeom prst="rect">
            <a:avLst/>
          </a:prstGeom>
          <a:noFill/>
        </p:spPr>
        <p:txBody>
          <a:bodyPr wrap="square" rtlCol="0">
            <a:spAutoFit/>
          </a:bodyPr>
          <a:lstStyle/>
          <a:p>
            <a:r>
              <a:rPr lang="en-US" sz="1801" dirty="0"/>
              <a:t>- Collecting yard</a:t>
            </a:r>
          </a:p>
        </p:txBody>
      </p:sp>
      <p:sp>
        <p:nvSpPr>
          <p:cNvPr id="99" name="TextBox 98"/>
          <p:cNvSpPr txBox="1"/>
          <p:nvPr/>
        </p:nvSpPr>
        <p:spPr>
          <a:xfrm>
            <a:off x="9375455" y="2750292"/>
            <a:ext cx="2897228" cy="369460"/>
          </a:xfrm>
          <a:prstGeom prst="rect">
            <a:avLst/>
          </a:prstGeom>
          <a:noFill/>
        </p:spPr>
        <p:txBody>
          <a:bodyPr wrap="square" rtlCol="0">
            <a:spAutoFit/>
          </a:bodyPr>
          <a:lstStyle/>
          <a:p>
            <a:r>
              <a:rPr lang="en-US" sz="1801" dirty="0"/>
              <a:t>- Commercial companies </a:t>
            </a:r>
          </a:p>
        </p:txBody>
      </p:sp>
      <p:sp>
        <p:nvSpPr>
          <p:cNvPr id="100" name="TextBox 99"/>
          <p:cNvSpPr txBox="1"/>
          <p:nvPr/>
        </p:nvSpPr>
        <p:spPr>
          <a:xfrm>
            <a:off x="9401553" y="3233365"/>
            <a:ext cx="1753364" cy="369460"/>
          </a:xfrm>
          <a:prstGeom prst="rect">
            <a:avLst/>
          </a:prstGeom>
          <a:noFill/>
        </p:spPr>
        <p:txBody>
          <a:bodyPr wrap="square" rtlCol="0">
            <a:spAutoFit/>
          </a:bodyPr>
          <a:lstStyle/>
          <a:p>
            <a:r>
              <a:rPr lang="en-US" sz="1801" dirty="0"/>
              <a:t>- Wetland area</a:t>
            </a:r>
          </a:p>
        </p:txBody>
      </p:sp>
      <p:sp>
        <p:nvSpPr>
          <p:cNvPr id="102" name="Heart 101"/>
          <p:cNvSpPr/>
          <p:nvPr/>
        </p:nvSpPr>
        <p:spPr>
          <a:xfrm>
            <a:off x="9116005" y="2329166"/>
            <a:ext cx="285548" cy="239952"/>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03" name="Isosceles Triangle 102"/>
          <p:cNvSpPr/>
          <p:nvPr/>
        </p:nvSpPr>
        <p:spPr>
          <a:xfrm>
            <a:off x="9105093" y="2774156"/>
            <a:ext cx="296460" cy="239952"/>
          </a:xfrm>
          <a:prstGeom prst="triangl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801"/>
          </a:p>
        </p:txBody>
      </p:sp>
      <p:sp>
        <p:nvSpPr>
          <p:cNvPr id="104" name="Oval 103"/>
          <p:cNvSpPr/>
          <p:nvPr/>
        </p:nvSpPr>
        <p:spPr>
          <a:xfrm>
            <a:off x="9116004" y="3288725"/>
            <a:ext cx="294446" cy="274402"/>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8" name="5-Point Star 77"/>
          <p:cNvSpPr/>
          <p:nvPr/>
        </p:nvSpPr>
        <p:spPr>
          <a:xfrm>
            <a:off x="9168755" y="1895461"/>
            <a:ext cx="206700" cy="225527"/>
          </a:xfrm>
          <a:prstGeom prst="star5">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0" name="TextBox 79"/>
          <p:cNvSpPr txBox="1"/>
          <p:nvPr/>
        </p:nvSpPr>
        <p:spPr>
          <a:xfrm>
            <a:off x="9365401" y="4980713"/>
            <a:ext cx="1630400" cy="830997"/>
          </a:xfrm>
          <a:prstGeom prst="rect">
            <a:avLst/>
          </a:prstGeom>
          <a:noFill/>
        </p:spPr>
        <p:txBody>
          <a:bodyPr wrap="square" rtlCol="0">
            <a:spAutoFit/>
          </a:bodyPr>
          <a:lstStyle/>
          <a:p>
            <a:r>
              <a:rPr lang="en-US" sz="1200" i="1" dirty="0" err="1"/>
              <a:t>Sh</a:t>
            </a:r>
            <a:r>
              <a:rPr lang="en-US" sz="1200" i="1" dirty="0"/>
              <a:t> – Spent hens</a:t>
            </a:r>
          </a:p>
          <a:p>
            <a:r>
              <a:rPr lang="en-US" sz="1200" i="1" dirty="0"/>
              <a:t>DOC – Day-old-chicks</a:t>
            </a:r>
          </a:p>
          <a:p>
            <a:r>
              <a:rPr lang="en-US" sz="1200" i="1" dirty="0"/>
              <a:t>B - Broilers</a:t>
            </a:r>
          </a:p>
          <a:p>
            <a:endParaRPr lang="en-US" sz="1200" i="1" dirty="0"/>
          </a:p>
        </p:txBody>
      </p:sp>
      <p:sp>
        <p:nvSpPr>
          <p:cNvPr id="81" name="Rectangle 80"/>
          <p:cNvSpPr/>
          <p:nvPr/>
        </p:nvSpPr>
        <p:spPr>
          <a:xfrm>
            <a:off x="9152424" y="3788229"/>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106" name="TextBox 105"/>
          <p:cNvSpPr txBox="1"/>
          <p:nvPr/>
        </p:nvSpPr>
        <p:spPr>
          <a:xfrm>
            <a:off x="9410450" y="3728932"/>
            <a:ext cx="1753364" cy="646587"/>
          </a:xfrm>
          <a:prstGeom prst="rect">
            <a:avLst/>
          </a:prstGeom>
          <a:noFill/>
        </p:spPr>
        <p:txBody>
          <a:bodyPr wrap="square" rtlCol="0">
            <a:spAutoFit/>
          </a:bodyPr>
          <a:lstStyle/>
          <a:p>
            <a:r>
              <a:rPr lang="en-US" sz="1801" dirty="0"/>
              <a:t>- Commercial slaughter house</a:t>
            </a:r>
          </a:p>
        </p:txBody>
      </p:sp>
      <p:sp>
        <p:nvSpPr>
          <p:cNvPr id="107" name="Rectangle 106"/>
          <p:cNvSpPr/>
          <p:nvPr/>
        </p:nvSpPr>
        <p:spPr>
          <a:xfrm>
            <a:off x="6484712" y="1411274"/>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109" name="Rectangle 108"/>
          <p:cNvSpPr/>
          <p:nvPr/>
        </p:nvSpPr>
        <p:spPr>
          <a:xfrm>
            <a:off x="6972221" y="1997930"/>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101" name="Rectangle 100"/>
          <p:cNvSpPr/>
          <p:nvPr/>
        </p:nvSpPr>
        <p:spPr>
          <a:xfrm>
            <a:off x="3665011" y="2033634"/>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105" name="5-Point Star 104"/>
          <p:cNvSpPr/>
          <p:nvPr/>
        </p:nvSpPr>
        <p:spPr>
          <a:xfrm>
            <a:off x="6662977" y="739008"/>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extBox 1"/>
          <p:cNvSpPr txBox="1"/>
          <p:nvPr/>
        </p:nvSpPr>
        <p:spPr>
          <a:xfrm rot="16200000">
            <a:off x="-2142094" y="2660673"/>
            <a:ext cx="5942189" cy="1569660"/>
          </a:xfrm>
          <a:prstGeom prst="rect">
            <a:avLst/>
          </a:prstGeom>
          <a:noFill/>
        </p:spPr>
        <p:txBody>
          <a:bodyPr wrap="square" rtlCol="0">
            <a:spAutoFit/>
          </a:bodyPr>
          <a:lstStyle/>
          <a:p>
            <a:pPr algn="ctr"/>
            <a:r>
              <a:rPr lang="en-US" sz="9600" b="1" dirty="0"/>
              <a:t>SOLUTION</a:t>
            </a:r>
          </a:p>
        </p:txBody>
      </p:sp>
    </p:spTree>
    <p:extLst>
      <p:ext uri="{BB962C8B-B14F-4D97-AF65-F5344CB8AC3E}">
        <p14:creationId xmlns:p14="http://schemas.microsoft.com/office/powerpoint/2010/main" val="30109595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063723" y="311055"/>
            <a:ext cx="6163154" cy="6351879"/>
            <a:chOff x="435341" y="467783"/>
            <a:chExt cx="6163154" cy="6351879"/>
          </a:xfrm>
        </p:grpSpPr>
        <p:grpSp>
          <p:nvGrpSpPr>
            <p:cNvPr id="35" name="Group 34"/>
            <p:cNvGrpSpPr/>
            <p:nvPr/>
          </p:nvGrpSpPr>
          <p:grpSpPr>
            <a:xfrm>
              <a:off x="1425362" y="467783"/>
              <a:ext cx="5173133" cy="6351879"/>
              <a:chOff x="1380067" y="524933"/>
              <a:chExt cx="5173133" cy="6351879"/>
            </a:xfrm>
          </p:grpSpPr>
          <p:grpSp>
            <p:nvGrpSpPr>
              <p:cNvPr id="26" name="Group 25"/>
              <p:cNvGrpSpPr/>
              <p:nvPr/>
            </p:nvGrpSpPr>
            <p:grpSpPr>
              <a:xfrm>
                <a:off x="1380067" y="524933"/>
                <a:ext cx="5173133" cy="5977467"/>
                <a:chOff x="3276600" y="626533"/>
                <a:chExt cx="5173133" cy="5977467"/>
              </a:xfrm>
            </p:grpSpPr>
            <p:sp>
              <p:nvSpPr>
                <p:cNvPr id="6" name="Freeform 5"/>
                <p:cNvSpPr/>
                <p:nvPr/>
              </p:nvSpPr>
              <p:spPr>
                <a:xfrm>
                  <a:off x="3276600" y="626533"/>
                  <a:ext cx="5173133" cy="5969000"/>
                </a:xfrm>
                <a:custGeom>
                  <a:avLst/>
                  <a:gdLst>
                    <a:gd name="connsiteX0" fmla="*/ 516467 w 5173133"/>
                    <a:gd name="connsiteY0" fmla="*/ 135467 h 5969000"/>
                    <a:gd name="connsiteX1" fmla="*/ 0 w 5173133"/>
                    <a:gd name="connsiteY1" fmla="*/ 1143000 h 5969000"/>
                    <a:gd name="connsiteX2" fmla="*/ 313267 w 5173133"/>
                    <a:gd name="connsiteY2" fmla="*/ 2785534 h 5969000"/>
                    <a:gd name="connsiteX3" fmla="*/ 880533 w 5173133"/>
                    <a:gd name="connsiteY3" fmla="*/ 2709334 h 5969000"/>
                    <a:gd name="connsiteX4" fmla="*/ 254000 w 5173133"/>
                    <a:gd name="connsiteY4" fmla="*/ 5308600 h 5969000"/>
                    <a:gd name="connsiteX5" fmla="*/ 2616200 w 5173133"/>
                    <a:gd name="connsiteY5" fmla="*/ 5969000 h 5969000"/>
                    <a:gd name="connsiteX6" fmla="*/ 4986867 w 5173133"/>
                    <a:gd name="connsiteY6" fmla="*/ 5029200 h 5969000"/>
                    <a:gd name="connsiteX7" fmla="*/ 5173133 w 5173133"/>
                    <a:gd name="connsiteY7" fmla="*/ 1854200 h 5969000"/>
                    <a:gd name="connsiteX8" fmla="*/ 4470400 w 5173133"/>
                    <a:gd name="connsiteY8" fmla="*/ 719667 h 5969000"/>
                    <a:gd name="connsiteX9" fmla="*/ 2658533 w 5173133"/>
                    <a:gd name="connsiteY9" fmla="*/ 0 h 5969000"/>
                    <a:gd name="connsiteX10" fmla="*/ 516467 w 5173133"/>
                    <a:gd name="connsiteY10" fmla="*/ 135467 h 596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73133" h="5969000">
                      <a:moveTo>
                        <a:pt x="516467" y="135467"/>
                      </a:moveTo>
                      <a:lnTo>
                        <a:pt x="0" y="1143000"/>
                      </a:lnTo>
                      <a:lnTo>
                        <a:pt x="313267" y="2785534"/>
                      </a:lnTo>
                      <a:lnTo>
                        <a:pt x="880533" y="2709334"/>
                      </a:lnTo>
                      <a:lnTo>
                        <a:pt x="254000" y="5308600"/>
                      </a:lnTo>
                      <a:lnTo>
                        <a:pt x="2616200" y="5969000"/>
                      </a:lnTo>
                      <a:lnTo>
                        <a:pt x="4986867" y="5029200"/>
                      </a:lnTo>
                      <a:lnTo>
                        <a:pt x="5173133" y="1854200"/>
                      </a:lnTo>
                      <a:lnTo>
                        <a:pt x="4470400" y="719667"/>
                      </a:lnTo>
                      <a:lnTo>
                        <a:pt x="2658533" y="0"/>
                      </a:lnTo>
                      <a:lnTo>
                        <a:pt x="516467" y="135467"/>
                      </a:lnTo>
                      <a:close/>
                    </a:path>
                  </a:pathLst>
                </a:cu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9" name="Freeform 8"/>
                <p:cNvSpPr/>
                <p:nvPr/>
              </p:nvSpPr>
              <p:spPr>
                <a:xfrm>
                  <a:off x="6189133" y="4241800"/>
                  <a:ext cx="2159000" cy="1083733"/>
                </a:xfrm>
                <a:custGeom>
                  <a:avLst/>
                  <a:gdLst>
                    <a:gd name="connsiteX0" fmla="*/ 2167466 w 2167466"/>
                    <a:gd name="connsiteY0" fmla="*/ 0 h 1100667"/>
                    <a:gd name="connsiteX1" fmla="*/ 0 w 2167466"/>
                    <a:gd name="connsiteY1" fmla="*/ 1100667 h 1100667"/>
                  </a:gdLst>
                  <a:ahLst/>
                  <a:cxnLst>
                    <a:cxn ang="0">
                      <a:pos x="connsiteX0" y="connsiteY0"/>
                    </a:cxn>
                    <a:cxn ang="0">
                      <a:pos x="connsiteX1" y="connsiteY1"/>
                    </a:cxn>
                  </a:cxnLst>
                  <a:rect l="l" t="t" r="r" b="b"/>
                  <a:pathLst>
                    <a:path w="2167466" h="1100667">
                      <a:moveTo>
                        <a:pt x="2167466" y="0"/>
                      </a:moveTo>
                      <a:lnTo>
                        <a:pt x="0" y="1100667"/>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cxnSp>
              <p:nvCxnSpPr>
                <p:cNvPr id="17" name="Straight Connector 16"/>
                <p:cNvCxnSpPr>
                  <a:stCxn id="6" idx="7"/>
                </p:cNvCxnSpPr>
                <p:nvPr/>
              </p:nvCxnSpPr>
              <p:spPr>
                <a:xfrm flipH="1">
                  <a:off x="4157133" y="2480733"/>
                  <a:ext cx="4292600" cy="86360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20" name="Straight Connector 19"/>
                <p:cNvCxnSpPr>
                  <a:stCxn id="6" idx="9"/>
                </p:cNvCxnSpPr>
                <p:nvPr/>
              </p:nvCxnSpPr>
              <p:spPr>
                <a:xfrm>
                  <a:off x="5935133" y="626533"/>
                  <a:ext cx="1329267" cy="416560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23" name="Freeform 22"/>
                <p:cNvSpPr/>
                <p:nvPr/>
              </p:nvSpPr>
              <p:spPr>
                <a:xfrm>
                  <a:off x="4927600" y="3191933"/>
                  <a:ext cx="1331157" cy="3412067"/>
                </a:xfrm>
                <a:custGeom>
                  <a:avLst/>
                  <a:gdLst>
                    <a:gd name="connsiteX0" fmla="*/ 965200 w 1331157"/>
                    <a:gd name="connsiteY0" fmla="*/ 3412067 h 3412067"/>
                    <a:gd name="connsiteX1" fmla="*/ 1278467 w 1331157"/>
                    <a:gd name="connsiteY1" fmla="*/ 2159000 h 3412067"/>
                    <a:gd name="connsiteX2" fmla="*/ 0 w 1331157"/>
                    <a:gd name="connsiteY2" fmla="*/ 0 h 3412067"/>
                  </a:gdLst>
                  <a:ahLst/>
                  <a:cxnLst>
                    <a:cxn ang="0">
                      <a:pos x="connsiteX0" y="connsiteY0"/>
                    </a:cxn>
                    <a:cxn ang="0">
                      <a:pos x="connsiteX1" y="connsiteY1"/>
                    </a:cxn>
                    <a:cxn ang="0">
                      <a:pos x="connsiteX2" y="connsiteY2"/>
                    </a:cxn>
                  </a:cxnLst>
                  <a:rect l="l" t="t" r="r" b="b"/>
                  <a:pathLst>
                    <a:path w="1331157" h="3412067">
                      <a:moveTo>
                        <a:pt x="965200" y="3412067"/>
                      </a:moveTo>
                      <a:cubicBezTo>
                        <a:pt x="1202267" y="3069872"/>
                        <a:pt x="1439334" y="2727678"/>
                        <a:pt x="1278467" y="2159000"/>
                      </a:cubicBezTo>
                      <a:cubicBezTo>
                        <a:pt x="1117600" y="1590322"/>
                        <a:pt x="558800" y="795161"/>
                        <a:pt x="0"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cxnSp>
              <p:nvCxnSpPr>
                <p:cNvPr id="25" name="Straight Connector 24"/>
                <p:cNvCxnSpPr>
                  <a:stCxn id="6" idx="0"/>
                  <a:endCxn id="23" idx="2"/>
                </p:cNvCxnSpPr>
                <p:nvPr/>
              </p:nvCxnSpPr>
              <p:spPr>
                <a:xfrm>
                  <a:off x="3793067" y="762000"/>
                  <a:ext cx="1134533" cy="2429933"/>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cxnSp>
            <p:nvCxnSpPr>
              <p:cNvPr id="29" name="Straight Connector 28"/>
              <p:cNvCxnSpPr/>
              <p:nvPr/>
            </p:nvCxnSpPr>
            <p:spPr>
              <a:xfrm>
                <a:off x="2254449" y="5996279"/>
                <a:ext cx="859899" cy="880533"/>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sp>
          <p:nvSpPr>
            <p:cNvPr id="31" name="Freeform 30"/>
            <p:cNvSpPr/>
            <p:nvPr/>
          </p:nvSpPr>
          <p:spPr>
            <a:xfrm>
              <a:off x="1547612" y="4473731"/>
              <a:ext cx="1354667" cy="804333"/>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2" name="Freeform 31"/>
            <p:cNvSpPr/>
            <p:nvPr/>
          </p:nvSpPr>
          <p:spPr>
            <a:xfrm rot="8405896">
              <a:off x="2053236" y="1508190"/>
              <a:ext cx="1354667" cy="804333"/>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4" name="Freeform 33"/>
            <p:cNvSpPr/>
            <p:nvPr/>
          </p:nvSpPr>
          <p:spPr>
            <a:xfrm rot="1693281" flipV="1">
              <a:off x="3591798" y="5280944"/>
              <a:ext cx="1354667" cy="694267"/>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6" name="Freeform 35"/>
            <p:cNvSpPr/>
            <p:nvPr/>
          </p:nvSpPr>
          <p:spPr>
            <a:xfrm rot="2276821">
              <a:off x="3226481" y="2593749"/>
              <a:ext cx="1257294" cy="924456"/>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7" name="Freeform 36"/>
            <p:cNvSpPr/>
            <p:nvPr/>
          </p:nvSpPr>
          <p:spPr>
            <a:xfrm rot="14376904" flipV="1">
              <a:off x="4621231" y="4539435"/>
              <a:ext cx="870575" cy="720004"/>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8" name="Freeform 37"/>
            <p:cNvSpPr/>
            <p:nvPr/>
          </p:nvSpPr>
          <p:spPr>
            <a:xfrm rot="8405896" flipH="1" flipV="1">
              <a:off x="3979559" y="1510732"/>
              <a:ext cx="1088392" cy="670000"/>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chemeClr val="tx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39" name="Freeform 38"/>
            <p:cNvSpPr/>
            <p:nvPr/>
          </p:nvSpPr>
          <p:spPr>
            <a:xfrm rot="14376904">
              <a:off x="5372865" y="4365835"/>
              <a:ext cx="845204" cy="654755"/>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1" name="Freeform 40"/>
            <p:cNvSpPr/>
            <p:nvPr/>
          </p:nvSpPr>
          <p:spPr>
            <a:xfrm rot="8405896" flipH="1" flipV="1">
              <a:off x="4549861" y="3109378"/>
              <a:ext cx="1088392" cy="670000"/>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cxnSp>
          <p:nvCxnSpPr>
            <p:cNvPr id="43" name="Straight Connector 42"/>
            <p:cNvCxnSpPr/>
            <p:nvPr/>
          </p:nvCxnSpPr>
          <p:spPr>
            <a:xfrm flipH="1">
              <a:off x="435341" y="1501096"/>
              <a:ext cx="347133" cy="13693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547267" y="1541589"/>
              <a:ext cx="438206" cy="200329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604996" y="1619380"/>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a:off x="822563" y="1844907"/>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956362" y="2434529"/>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a:off x="1079637" y="3135906"/>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a:off x="1355962" y="3229333"/>
              <a:ext cx="638333" cy="299495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rot="1545231">
              <a:off x="1774728" y="4799744"/>
              <a:ext cx="1113740" cy="276999"/>
            </a:xfrm>
            <a:prstGeom prst="rect">
              <a:avLst/>
            </a:prstGeom>
            <a:noFill/>
          </p:spPr>
          <p:txBody>
            <a:bodyPr wrap="square" rtlCol="0">
              <a:spAutoFit/>
            </a:bodyPr>
            <a:lstStyle/>
            <a:p>
              <a:pPr algn="ctr"/>
              <a:r>
                <a:rPr lang="en-US" sz="1200" i="1" dirty="0" err="1"/>
                <a:t>Sh</a:t>
              </a:r>
              <a:r>
                <a:rPr lang="en-US" sz="1200" i="1" dirty="0"/>
                <a:t> + DOC</a:t>
              </a:r>
            </a:p>
          </p:txBody>
        </p:sp>
        <p:sp>
          <p:nvSpPr>
            <p:cNvPr id="62" name="TextBox 61"/>
            <p:cNvSpPr txBox="1"/>
            <p:nvPr/>
          </p:nvSpPr>
          <p:spPr>
            <a:xfrm rot="20799382">
              <a:off x="2028971" y="1459208"/>
              <a:ext cx="1113740" cy="276999"/>
            </a:xfrm>
            <a:prstGeom prst="rect">
              <a:avLst/>
            </a:prstGeom>
            <a:noFill/>
          </p:spPr>
          <p:txBody>
            <a:bodyPr wrap="square" rtlCol="0">
              <a:spAutoFit/>
            </a:bodyPr>
            <a:lstStyle/>
            <a:p>
              <a:pPr algn="ctr"/>
              <a:r>
                <a:rPr lang="en-US" sz="1200" i="1" dirty="0"/>
                <a:t>B</a:t>
              </a:r>
            </a:p>
          </p:txBody>
        </p:sp>
        <p:sp>
          <p:nvSpPr>
            <p:cNvPr id="63" name="TextBox 62"/>
            <p:cNvSpPr txBox="1"/>
            <p:nvPr/>
          </p:nvSpPr>
          <p:spPr>
            <a:xfrm>
              <a:off x="3709114" y="5438716"/>
              <a:ext cx="1113740" cy="276999"/>
            </a:xfrm>
            <a:prstGeom prst="rect">
              <a:avLst/>
            </a:prstGeom>
            <a:noFill/>
          </p:spPr>
          <p:txBody>
            <a:bodyPr wrap="square" rtlCol="0">
              <a:spAutoFit/>
            </a:bodyPr>
            <a:lstStyle/>
            <a:p>
              <a:pPr algn="ctr"/>
              <a:r>
                <a:rPr lang="en-US" sz="1200" i="1" dirty="0"/>
                <a:t>DOC</a:t>
              </a:r>
            </a:p>
          </p:txBody>
        </p:sp>
        <p:sp>
          <p:nvSpPr>
            <p:cNvPr id="64" name="TextBox 63"/>
            <p:cNvSpPr txBox="1"/>
            <p:nvPr/>
          </p:nvSpPr>
          <p:spPr>
            <a:xfrm rot="4127573">
              <a:off x="3248418" y="3030099"/>
              <a:ext cx="1113740" cy="276999"/>
            </a:xfrm>
            <a:prstGeom prst="rect">
              <a:avLst/>
            </a:prstGeom>
            <a:noFill/>
          </p:spPr>
          <p:txBody>
            <a:bodyPr wrap="square" rtlCol="0">
              <a:spAutoFit/>
            </a:bodyPr>
            <a:lstStyle/>
            <a:p>
              <a:pPr algn="ctr"/>
              <a:r>
                <a:rPr lang="en-US" sz="1200" i="1" dirty="0"/>
                <a:t>B</a:t>
              </a:r>
            </a:p>
          </p:txBody>
        </p:sp>
        <p:sp>
          <p:nvSpPr>
            <p:cNvPr id="65" name="TextBox 64"/>
            <p:cNvSpPr txBox="1"/>
            <p:nvPr/>
          </p:nvSpPr>
          <p:spPr>
            <a:xfrm>
              <a:off x="3870424" y="1725726"/>
              <a:ext cx="1113740" cy="276999"/>
            </a:xfrm>
            <a:prstGeom prst="rect">
              <a:avLst/>
            </a:prstGeom>
            <a:noFill/>
          </p:spPr>
          <p:txBody>
            <a:bodyPr wrap="square" rtlCol="0">
              <a:spAutoFit/>
            </a:bodyPr>
            <a:lstStyle/>
            <a:p>
              <a:pPr algn="ctr"/>
              <a:r>
                <a:rPr lang="en-US" sz="1200" i="1" dirty="0"/>
                <a:t>B</a:t>
              </a:r>
            </a:p>
          </p:txBody>
        </p:sp>
        <p:sp>
          <p:nvSpPr>
            <p:cNvPr id="66" name="TextBox 65"/>
            <p:cNvSpPr txBox="1"/>
            <p:nvPr/>
          </p:nvSpPr>
          <p:spPr>
            <a:xfrm>
              <a:off x="4583101" y="4779913"/>
              <a:ext cx="1113740" cy="276999"/>
            </a:xfrm>
            <a:prstGeom prst="rect">
              <a:avLst/>
            </a:prstGeom>
            <a:noFill/>
          </p:spPr>
          <p:txBody>
            <a:bodyPr wrap="square" rtlCol="0">
              <a:spAutoFit/>
            </a:bodyPr>
            <a:lstStyle/>
            <a:p>
              <a:pPr algn="ctr"/>
              <a:r>
                <a:rPr lang="en-US" sz="1200" i="1" dirty="0"/>
                <a:t>B</a:t>
              </a:r>
            </a:p>
          </p:txBody>
        </p:sp>
        <p:sp>
          <p:nvSpPr>
            <p:cNvPr id="67" name="TextBox 66"/>
            <p:cNvSpPr txBox="1"/>
            <p:nvPr/>
          </p:nvSpPr>
          <p:spPr>
            <a:xfrm>
              <a:off x="5519455" y="4528805"/>
              <a:ext cx="576546" cy="276999"/>
            </a:xfrm>
            <a:prstGeom prst="rect">
              <a:avLst/>
            </a:prstGeom>
            <a:noFill/>
          </p:spPr>
          <p:txBody>
            <a:bodyPr wrap="square" rtlCol="0">
              <a:spAutoFit/>
            </a:bodyPr>
            <a:lstStyle/>
            <a:p>
              <a:pPr algn="ctr"/>
              <a:r>
                <a:rPr lang="en-US" sz="1200" i="1" dirty="0"/>
                <a:t>B</a:t>
              </a:r>
            </a:p>
          </p:txBody>
        </p:sp>
        <p:sp>
          <p:nvSpPr>
            <p:cNvPr id="68" name="TextBox 67"/>
            <p:cNvSpPr txBox="1"/>
            <p:nvPr/>
          </p:nvSpPr>
          <p:spPr>
            <a:xfrm>
              <a:off x="4759652" y="3604771"/>
              <a:ext cx="576546" cy="276999"/>
            </a:xfrm>
            <a:prstGeom prst="rect">
              <a:avLst/>
            </a:prstGeom>
            <a:noFill/>
          </p:spPr>
          <p:txBody>
            <a:bodyPr wrap="square" rtlCol="0">
              <a:spAutoFit/>
            </a:bodyPr>
            <a:lstStyle/>
            <a:p>
              <a:pPr algn="ctr"/>
              <a:r>
                <a:rPr lang="en-US" sz="1200" i="1" dirty="0"/>
                <a:t>B</a:t>
              </a:r>
            </a:p>
          </p:txBody>
        </p:sp>
        <p:cxnSp>
          <p:nvCxnSpPr>
            <p:cNvPr id="72" name="Straight Connector 71"/>
            <p:cNvCxnSpPr/>
            <p:nvPr/>
          </p:nvCxnSpPr>
          <p:spPr>
            <a:xfrm flipH="1">
              <a:off x="1570350" y="5796187"/>
              <a:ext cx="206757" cy="88956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H="1">
              <a:off x="1846805" y="5885753"/>
              <a:ext cx="206757" cy="88956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H="1">
              <a:off x="2168378" y="5968437"/>
              <a:ext cx="152374" cy="73504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a:off x="2422256" y="6192111"/>
              <a:ext cx="117972" cy="59249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a:off x="2661027" y="6371336"/>
              <a:ext cx="50526" cy="40398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6" name="Freeform 85"/>
            <p:cNvSpPr/>
            <p:nvPr/>
          </p:nvSpPr>
          <p:spPr>
            <a:xfrm rot="7311615" flipH="1" flipV="1">
              <a:off x="4562159" y="2308300"/>
              <a:ext cx="1088392" cy="670000"/>
            </a:xfrm>
            <a:custGeom>
              <a:avLst/>
              <a:gdLst>
                <a:gd name="connsiteX0" fmla="*/ 0 w 1354667"/>
                <a:gd name="connsiteY0" fmla="*/ 0 h 804333"/>
                <a:gd name="connsiteX1" fmla="*/ 550333 w 1354667"/>
                <a:gd name="connsiteY1" fmla="*/ 558800 h 804333"/>
                <a:gd name="connsiteX2" fmla="*/ 1354667 w 1354667"/>
                <a:gd name="connsiteY2" fmla="*/ 804333 h 804333"/>
              </a:gdLst>
              <a:ahLst/>
              <a:cxnLst>
                <a:cxn ang="0">
                  <a:pos x="connsiteX0" y="connsiteY0"/>
                </a:cxn>
                <a:cxn ang="0">
                  <a:pos x="connsiteX1" y="connsiteY1"/>
                </a:cxn>
                <a:cxn ang="0">
                  <a:pos x="connsiteX2" y="connsiteY2"/>
                </a:cxn>
              </a:cxnLst>
              <a:rect l="l" t="t" r="r" b="b"/>
              <a:pathLst>
                <a:path w="1354667" h="804333">
                  <a:moveTo>
                    <a:pt x="0" y="0"/>
                  </a:moveTo>
                  <a:cubicBezTo>
                    <a:pt x="162277" y="212372"/>
                    <a:pt x="324555" y="424745"/>
                    <a:pt x="550333" y="558800"/>
                  </a:cubicBezTo>
                  <a:cubicBezTo>
                    <a:pt x="776111" y="692855"/>
                    <a:pt x="1065389" y="748594"/>
                    <a:pt x="1354667" y="804333"/>
                  </a:cubicBezTo>
                </a:path>
              </a:pathLst>
            </a:custGeom>
            <a:noFill/>
            <a:ln w="38100">
              <a:solidFill>
                <a:srgbClr val="FF000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7" name="TextBox 86"/>
            <p:cNvSpPr txBox="1"/>
            <p:nvPr/>
          </p:nvSpPr>
          <p:spPr>
            <a:xfrm rot="20505719">
              <a:off x="4771951" y="2803695"/>
              <a:ext cx="576546" cy="276999"/>
            </a:xfrm>
            <a:prstGeom prst="rect">
              <a:avLst/>
            </a:prstGeom>
            <a:noFill/>
          </p:spPr>
          <p:txBody>
            <a:bodyPr wrap="square" rtlCol="0">
              <a:spAutoFit/>
            </a:bodyPr>
            <a:lstStyle/>
            <a:p>
              <a:pPr algn="ctr"/>
              <a:r>
                <a:rPr lang="en-US" sz="1200" i="1" dirty="0"/>
                <a:t>B</a:t>
              </a:r>
            </a:p>
          </p:txBody>
        </p:sp>
      </p:grpSp>
      <p:sp>
        <p:nvSpPr>
          <p:cNvPr id="7" name="5-Point Star 6"/>
          <p:cNvSpPr/>
          <p:nvPr/>
        </p:nvSpPr>
        <p:spPr>
          <a:xfrm>
            <a:off x="7414102" y="1689984"/>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69" name="5-Point Star 68"/>
          <p:cNvSpPr/>
          <p:nvPr/>
        </p:nvSpPr>
        <p:spPr>
          <a:xfrm>
            <a:off x="7548095" y="2889666"/>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3" name="5-Point Star 72"/>
          <p:cNvSpPr/>
          <p:nvPr/>
        </p:nvSpPr>
        <p:spPr>
          <a:xfrm>
            <a:off x="6394412" y="4928973"/>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6" name="5-Point Star 75"/>
          <p:cNvSpPr/>
          <p:nvPr/>
        </p:nvSpPr>
        <p:spPr>
          <a:xfrm>
            <a:off x="4550426" y="4855767"/>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8" name="5-Point Star 87"/>
          <p:cNvSpPr/>
          <p:nvPr/>
        </p:nvSpPr>
        <p:spPr>
          <a:xfrm>
            <a:off x="7044764" y="3621952"/>
            <a:ext cx="206700" cy="225527"/>
          </a:xfrm>
          <a:prstGeom prst="star5">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9" name="5-Point Star 88"/>
          <p:cNvSpPr/>
          <p:nvPr/>
        </p:nvSpPr>
        <p:spPr>
          <a:xfrm>
            <a:off x="6456275" y="2059876"/>
            <a:ext cx="206700" cy="225527"/>
          </a:xfrm>
          <a:prstGeom prst="star5">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0" name="TextBox 9"/>
          <p:cNvSpPr txBox="1"/>
          <p:nvPr/>
        </p:nvSpPr>
        <p:spPr>
          <a:xfrm>
            <a:off x="4225524" y="2305833"/>
            <a:ext cx="478697" cy="646331"/>
          </a:xfrm>
          <a:prstGeom prst="rect">
            <a:avLst/>
          </a:prstGeom>
          <a:noFill/>
        </p:spPr>
        <p:txBody>
          <a:bodyPr wrap="square" rtlCol="0">
            <a:spAutoFit/>
          </a:bodyPr>
          <a:lstStyle/>
          <a:p>
            <a:r>
              <a:rPr lang="en-US" sz="3600" dirty="0">
                <a:solidFill>
                  <a:schemeClr val="bg1"/>
                </a:solidFill>
              </a:rPr>
              <a:t>I</a:t>
            </a:r>
          </a:p>
        </p:txBody>
      </p:sp>
      <p:sp>
        <p:nvSpPr>
          <p:cNvPr id="11" name="TextBox 10"/>
          <p:cNvSpPr txBox="1"/>
          <p:nvPr/>
        </p:nvSpPr>
        <p:spPr>
          <a:xfrm>
            <a:off x="5819997" y="1981954"/>
            <a:ext cx="1224764" cy="646331"/>
          </a:xfrm>
          <a:prstGeom prst="rect">
            <a:avLst/>
          </a:prstGeom>
          <a:noFill/>
        </p:spPr>
        <p:txBody>
          <a:bodyPr wrap="square" rtlCol="0">
            <a:spAutoFit/>
          </a:bodyPr>
          <a:lstStyle/>
          <a:p>
            <a:r>
              <a:rPr lang="en-US" sz="3600" dirty="0">
                <a:solidFill>
                  <a:schemeClr val="bg1"/>
                </a:solidFill>
              </a:rPr>
              <a:t>II</a:t>
            </a:r>
          </a:p>
        </p:txBody>
      </p:sp>
      <p:sp>
        <p:nvSpPr>
          <p:cNvPr id="90" name="TextBox 89"/>
          <p:cNvSpPr txBox="1"/>
          <p:nvPr/>
        </p:nvSpPr>
        <p:spPr>
          <a:xfrm>
            <a:off x="7551760" y="1660151"/>
            <a:ext cx="1224764" cy="646331"/>
          </a:xfrm>
          <a:prstGeom prst="rect">
            <a:avLst/>
          </a:prstGeom>
          <a:noFill/>
        </p:spPr>
        <p:txBody>
          <a:bodyPr wrap="square" rtlCol="0">
            <a:spAutoFit/>
          </a:bodyPr>
          <a:lstStyle/>
          <a:p>
            <a:r>
              <a:rPr lang="en-US" sz="3600" dirty="0">
                <a:solidFill>
                  <a:schemeClr val="bg1"/>
                </a:solidFill>
              </a:rPr>
              <a:t>III</a:t>
            </a:r>
          </a:p>
        </p:txBody>
      </p:sp>
      <p:sp>
        <p:nvSpPr>
          <p:cNvPr id="91" name="TextBox 90"/>
          <p:cNvSpPr txBox="1"/>
          <p:nvPr/>
        </p:nvSpPr>
        <p:spPr>
          <a:xfrm>
            <a:off x="5276676" y="5571303"/>
            <a:ext cx="1224764" cy="646331"/>
          </a:xfrm>
          <a:prstGeom prst="rect">
            <a:avLst/>
          </a:prstGeom>
          <a:noFill/>
        </p:spPr>
        <p:txBody>
          <a:bodyPr wrap="square" rtlCol="0">
            <a:spAutoFit/>
          </a:bodyPr>
          <a:lstStyle/>
          <a:p>
            <a:r>
              <a:rPr lang="en-US" sz="3600" dirty="0">
                <a:solidFill>
                  <a:schemeClr val="bg1"/>
                </a:solidFill>
              </a:rPr>
              <a:t>IV</a:t>
            </a:r>
          </a:p>
        </p:txBody>
      </p:sp>
      <p:sp>
        <p:nvSpPr>
          <p:cNvPr id="92" name="TextBox 91"/>
          <p:cNvSpPr txBox="1"/>
          <p:nvPr/>
        </p:nvSpPr>
        <p:spPr>
          <a:xfrm>
            <a:off x="6505630" y="3946610"/>
            <a:ext cx="1224764" cy="646331"/>
          </a:xfrm>
          <a:prstGeom prst="rect">
            <a:avLst/>
          </a:prstGeom>
          <a:noFill/>
        </p:spPr>
        <p:txBody>
          <a:bodyPr wrap="square" rtlCol="0">
            <a:spAutoFit/>
          </a:bodyPr>
          <a:lstStyle/>
          <a:p>
            <a:r>
              <a:rPr lang="en-US" sz="3600" dirty="0">
                <a:solidFill>
                  <a:schemeClr val="bg1"/>
                </a:solidFill>
              </a:rPr>
              <a:t>V</a:t>
            </a:r>
          </a:p>
        </p:txBody>
      </p:sp>
      <p:sp>
        <p:nvSpPr>
          <p:cNvPr id="93" name="TextBox 92"/>
          <p:cNvSpPr txBox="1"/>
          <p:nvPr/>
        </p:nvSpPr>
        <p:spPr>
          <a:xfrm>
            <a:off x="7418518" y="4784480"/>
            <a:ext cx="1224764" cy="646331"/>
          </a:xfrm>
          <a:prstGeom prst="rect">
            <a:avLst/>
          </a:prstGeom>
          <a:noFill/>
        </p:spPr>
        <p:txBody>
          <a:bodyPr wrap="square" rtlCol="0">
            <a:spAutoFit/>
          </a:bodyPr>
          <a:lstStyle/>
          <a:p>
            <a:r>
              <a:rPr lang="en-US" sz="3600" dirty="0">
                <a:solidFill>
                  <a:schemeClr val="bg1"/>
                </a:solidFill>
              </a:rPr>
              <a:t>VII</a:t>
            </a:r>
          </a:p>
        </p:txBody>
      </p:sp>
      <p:sp>
        <p:nvSpPr>
          <p:cNvPr id="94" name="TextBox 93"/>
          <p:cNvSpPr txBox="1"/>
          <p:nvPr/>
        </p:nvSpPr>
        <p:spPr>
          <a:xfrm>
            <a:off x="7594779" y="3382583"/>
            <a:ext cx="1224764" cy="646331"/>
          </a:xfrm>
          <a:prstGeom prst="rect">
            <a:avLst/>
          </a:prstGeom>
          <a:noFill/>
        </p:spPr>
        <p:txBody>
          <a:bodyPr wrap="square" rtlCol="0">
            <a:spAutoFit/>
          </a:bodyPr>
          <a:lstStyle/>
          <a:p>
            <a:r>
              <a:rPr lang="en-US" sz="3600" dirty="0">
                <a:solidFill>
                  <a:schemeClr val="bg1"/>
                </a:solidFill>
              </a:rPr>
              <a:t>VI</a:t>
            </a:r>
          </a:p>
        </p:txBody>
      </p:sp>
      <p:sp>
        <p:nvSpPr>
          <p:cNvPr id="12" name="TextBox 11"/>
          <p:cNvSpPr txBox="1"/>
          <p:nvPr/>
        </p:nvSpPr>
        <p:spPr>
          <a:xfrm>
            <a:off x="2444248" y="3268806"/>
            <a:ext cx="1389300" cy="646587"/>
          </a:xfrm>
          <a:prstGeom prst="rect">
            <a:avLst/>
          </a:prstGeom>
          <a:noFill/>
        </p:spPr>
        <p:txBody>
          <a:bodyPr wrap="square" rtlCol="0">
            <a:spAutoFit/>
          </a:bodyPr>
          <a:lstStyle/>
          <a:p>
            <a:r>
              <a:rPr lang="en-US" sz="1801" dirty="0"/>
              <a:t>Infected Country</a:t>
            </a:r>
          </a:p>
        </p:txBody>
      </p:sp>
      <p:cxnSp>
        <p:nvCxnSpPr>
          <p:cNvPr id="14" name="Straight Connector 13"/>
          <p:cNvCxnSpPr>
            <a:stCxn id="6" idx="1"/>
          </p:cNvCxnSpPr>
          <p:nvPr/>
        </p:nvCxnSpPr>
        <p:spPr>
          <a:xfrm flipH="1" flipV="1">
            <a:off x="2015694" y="1243508"/>
            <a:ext cx="1038048" cy="2105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Isosceles Triangle 81"/>
          <p:cNvSpPr/>
          <p:nvPr/>
        </p:nvSpPr>
        <p:spPr>
          <a:xfrm>
            <a:off x="5289503" y="1701157"/>
            <a:ext cx="296460" cy="239952"/>
          </a:xfrm>
          <a:prstGeom prst="triangl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801"/>
          </a:p>
        </p:txBody>
      </p:sp>
      <p:sp>
        <p:nvSpPr>
          <p:cNvPr id="83" name="Isosceles Triangle 82"/>
          <p:cNvSpPr/>
          <p:nvPr/>
        </p:nvSpPr>
        <p:spPr>
          <a:xfrm>
            <a:off x="4731811" y="1155394"/>
            <a:ext cx="296460" cy="239952"/>
          </a:xfrm>
          <a:prstGeom prst="triangl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801"/>
          </a:p>
        </p:txBody>
      </p:sp>
      <p:sp>
        <p:nvSpPr>
          <p:cNvPr id="84" name="Heart 83"/>
          <p:cNvSpPr/>
          <p:nvPr/>
        </p:nvSpPr>
        <p:spPr>
          <a:xfrm>
            <a:off x="5881610" y="3550914"/>
            <a:ext cx="285548" cy="239952"/>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5" name="Oval 84"/>
          <p:cNvSpPr/>
          <p:nvPr/>
        </p:nvSpPr>
        <p:spPr>
          <a:xfrm>
            <a:off x="6376910" y="573254"/>
            <a:ext cx="345529" cy="34165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95" name="5-Point Star 94"/>
          <p:cNvSpPr/>
          <p:nvPr/>
        </p:nvSpPr>
        <p:spPr>
          <a:xfrm>
            <a:off x="9158168" y="1506617"/>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96" name="TextBox 95"/>
          <p:cNvSpPr txBox="1"/>
          <p:nvPr/>
        </p:nvSpPr>
        <p:spPr>
          <a:xfrm>
            <a:off x="9303919" y="1434714"/>
            <a:ext cx="1753364" cy="369460"/>
          </a:xfrm>
          <a:prstGeom prst="rect">
            <a:avLst/>
          </a:prstGeom>
          <a:noFill/>
        </p:spPr>
        <p:txBody>
          <a:bodyPr wrap="square" rtlCol="0">
            <a:spAutoFit/>
          </a:bodyPr>
          <a:lstStyle/>
          <a:p>
            <a:r>
              <a:rPr lang="en-US" sz="1801" dirty="0"/>
              <a:t>- LBM</a:t>
            </a:r>
          </a:p>
        </p:txBody>
      </p:sp>
      <p:sp>
        <p:nvSpPr>
          <p:cNvPr id="97" name="TextBox 96"/>
          <p:cNvSpPr txBox="1"/>
          <p:nvPr/>
        </p:nvSpPr>
        <p:spPr>
          <a:xfrm>
            <a:off x="9352362" y="1821132"/>
            <a:ext cx="1753364" cy="369460"/>
          </a:xfrm>
          <a:prstGeom prst="rect">
            <a:avLst/>
          </a:prstGeom>
          <a:noFill/>
        </p:spPr>
        <p:txBody>
          <a:bodyPr wrap="square" rtlCol="0">
            <a:spAutoFit/>
          </a:bodyPr>
          <a:lstStyle/>
          <a:p>
            <a:r>
              <a:rPr lang="en-US" sz="1801" dirty="0"/>
              <a:t>- Wholesale</a:t>
            </a:r>
          </a:p>
        </p:txBody>
      </p:sp>
      <p:sp>
        <p:nvSpPr>
          <p:cNvPr id="98" name="TextBox 97"/>
          <p:cNvSpPr txBox="1"/>
          <p:nvPr/>
        </p:nvSpPr>
        <p:spPr>
          <a:xfrm>
            <a:off x="9375455" y="2263740"/>
            <a:ext cx="1753364" cy="369460"/>
          </a:xfrm>
          <a:prstGeom prst="rect">
            <a:avLst/>
          </a:prstGeom>
          <a:noFill/>
        </p:spPr>
        <p:txBody>
          <a:bodyPr wrap="square" rtlCol="0">
            <a:spAutoFit/>
          </a:bodyPr>
          <a:lstStyle/>
          <a:p>
            <a:r>
              <a:rPr lang="en-US" sz="1801" dirty="0"/>
              <a:t>- Collecting yard</a:t>
            </a:r>
          </a:p>
        </p:txBody>
      </p:sp>
      <p:sp>
        <p:nvSpPr>
          <p:cNvPr id="99" name="TextBox 98"/>
          <p:cNvSpPr txBox="1"/>
          <p:nvPr/>
        </p:nvSpPr>
        <p:spPr>
          <a:xfrm>
            <a:off x="9375455" y="2750292"/>
            <a:ext cx="2897228" cy="369460"/>
          </a:xfrm>
          <a:prstGeom prst="rect">
            <a:avLst/>
          </a:prstGeom>
          <a:noFill/>
        </p:spPr>
        <p:txBody>
          <a:bodyPr wrap="square" rtlCol="0">
            <a:spAutoFit/>
          </a:bodyPr>
          <a:lstStyle/>
          <a:p>
            <a:r>
              <a:rPr lang="en-US" sz="1801" dirty="0"/>
              <a:t>- Commercial companies </a:t>
            </a:r>
          </a:p>
        </p:txBody>
      </p:sp>
      <p:sp>
        <p:nvSpPr>
          <p:cNvPr id="100" name="TextBox 99"/>
          <p:cNvSpPr txBox="1"/>
          <p:nvPr/>
        </p:nvSpPr>
        <p:spPr>
          <a:xfrm>
            <a:off x="9401553" y="3233365"/>
            <a:ext cx="1753364" cy="369460"/>
          </a:xfrm>
          <a:prstGeom prst="rect">
            <a:avLst/>
          </a:prstGeom>
          <a:noFill/>
        </p:spPr>
        <p:txBody>
          <a:bodyPr wrap="square" rtlCol="0">
            <a:spAutoFit/>
          </a:bodyPr>
          <a:lstStyle/>
          <a:p>
            <a:r>
              <a:rPr lang="en-US" sz="1801" dirty="0"/>
              <a:t>- Wetland area</a:t>
            </a:r>
          </a:p>
        </p:txBody>
      </p:sp>
      <p:sp>
        <p:nvSpPr>
          <p:cNvPr id="102" name="Heart 101"/>
          <p:cNvSpPr/>
          <p:nvPr/>
        </p:nvSpPr>
        <p:spPr>
          <a:xfrm>
            <a:off x="9116005" y="2329166"/>
            <a:ext cx="285548" cy="239952"/>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03" name="Isosceles Triangle 102"/>
          <p:cNvSpPr/>
          <p:nvPr/>
        </p:nvSpPr>
        <p:spPr>
          <a:xfrm>
            <a:off x="9105093" y="2774156"/>
            <a:ext cx="296460" cy="239952"/>
          </a:xfrm>
          <a:prstGeom prst="triangle">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801"/>
          </a:p>
        </p:txBody>
      </p:sp>
      <p:sp>
        <p:nvSpPr>
          <p:cNvPr id="104" name="Oval 103"/>
          <p:cNvSpPr/>
          <p:nvPr/>
        </p:nvSpPr>
        <p:spPr>
          <a:xfrm>
            <a:off x="9116004" y="3288725"/>
            <a:ext cx="294446" cy="274402"/>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78" name="5-Point Star 77"/>
          <p:cNvSpPr/>
          <p:nvPr/>
        </p:nvSpPr>
        <p:spPr>
          <a:xfrm>
            <a:off x="9168755" y="1895461"/>
            <a:ext cx="206700" cy="225527"/>
          </a:xfrm>
          <a:prstGeom prst="star5">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80" name="TextBox 79"/>
          <p:cNvSpPr txBox="1"/>
          <p:nvPr/>
        </p:nvSpPr>
        <p:spPr>
          <a:xfrm>
            <a:off x="9365401" y="4980713"/>
            <a:ext cx="1630400" cy="830997"/>
          </a:xfrm>
          <a:prstGeom prst="rect">
            <a:avLst/>
          </a:prstGeom>
          <a:noFill/>
        </p:spPr>
        <p:txBody>
          <a:bodyPr wrap="square" rtlCol="0">
            <a:spAutoFit/>
          </a:bodyPr>
          <a:lstStyle/>
          <a:p>
            <a:r>
              <a:rPr lang="en-US" sz="1200" i="1" dirty="0" err="1"/>
              <a:t>Sh</a:t>
            </a:r>
            <a:r>
              <a:rPr lang="en-US" sz="1200" i="1" dirty="0"/>
              <a:t> – Spent hens</a:t>
            </a:r>
          </a:p>
          <a:p>
            <a:r>
              <a:rPr lang="en-US" sz="1200" i="1" dirty="0"/>
              <a:t>DOC – Day-old-chicks</a:t>
            </a:r>
          </a:p>
          <a:p>
            <a:r>
              <a:rPr lang="en-US" sz="1200" i="1" dirty="0"/>
              <a:t>B - Broilers</a:t>
            </a:r>
          </a:p>
          <a:p>
            <a:endParaRPr lang="en-US" sz="1200" i="1" dirty="0"/>
          </a:p>
        </p:txBody>
      </p:sp>
      <p:sp>
        <p:nvSpPr>
          <p:cNvPr id="81" name="Rectangle 80"/>
          <p:cNvSpPr/>
          <p:nvPr/>
        </p:nvSpPr>
        <p:spPr>
          <a:xfrm>
            <a:off x="9152424" y="3788229"/>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106" name="TextBox 105"/>
          <p:cNvSpPr txBox="1"/>
          <p:nvPr/>
        </p:nvSpPr>
        <p:spPr>
          <a:xfrm>
            <a:off x="9410450" y="3728932"/>
            <a:ext cx="1753364" cy="646587"/>
          </a:xfrm>
          <a:prstGeom prst="rect">
            <a:avLst/>
          </a:prstGeom>
          <a:noFill/>
        </p:spPr>
        <p:txBody>
          <a:bodyPr wrap="square" rtlCol="0">
            <a:spAutoFit/>
          </a:bodyPr>
          <a:lstStyle/>
          <a:p>
            <a:r>
              <a:rPr lang="en-US" sz="1801" dirty="0"/>
              <a:t>- Commercial slaughter house</a:t>
            </a:r>
          </a:p>
        </p:txBody>
      </p:sp>
      <p:sp>
        <p:nvSpPr>
          <p:cNvPr id="107" name="Rectangle 106"/>
          <p:cNvSpPr/>
          <p:nvPr/>
        </p:nvSpPr>
        <p:spPr>
          <a:xfrm>
            <a:off x="6484712" y="1411274"/>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109" name="Rectangle 108"/>
          <p:cNvSpPr/>
          <p:nvPr/>
        </p:nvSpPr>
        <p:spPr>
          <a:xfrm>
            <a:off x="6972221" y="1997930"/>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101" name="Rectangle 100"/>
          <p:cNvSpPr/>
          <p:nvPr/>
        </p:nvSpPr>
        <p:spPr>
          <a:xfrm>
            <a:off x="3665011" y="2033634"/>
            <a:ext cx="232798" cy="17470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1801"/>
          </a:p>
        </p:txBody>
      </p:sp>
      <p:sp>
        <p:nvSpPr>
          <p:cNvPr id="105" name="5-Point Star 104"/>
          <p:cNvSpPr/>
          <p:nvPr/>
        </p:nvSpPr>
        <p:spPr>
          <a:xfrm>
            <a:off x="6662977" y="739008"/>
            <a:ext cx="206700" cy="225527"/>
          </a:xfrm>
          <a:prstGeom prst="star5">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08" name="TextBox 107"/>
          <p:cNvSpPr txBox="1"/>
          <p:nvPr/>
        </p:nvSpPr>
        <p:spPr>
          <a:xfrm rot="16200000">
            <a:off x="-2142094" y="2660673"/>
            <a:ext cx="5942189" cy="1569660"/>
          </a:xfrm>
          <a:prstGeom prst="rect">
            <a:avLst/>
          </a:prstGeom>
          <a:noFill/>
        </p:spPr>
        <p:txBody>
          <a:bodyPr wrap="square" rtlCol="0">
            <a:spAutoFit/>
          </a:bodyPr>
          <a:lstStyle/>
          <a:p>
            <a:pPr algn="ctr"/>
            <a:r>
              <a:rPr lang="en-US" sz="9600" b="1" dirty="0"/>
              <a:t>SOLUTION</a:t>
            </a:r>
          </a:p>
        </p:txBody>
      </p:sp>
    </p:spTree>
    <p:extLst>
      <p:ext uri="{BB962C8B-B14F-4D97-AF65-F5344CB8AC3E}">
        <p14:creationId xmlns:p14="http://schemas.microsoft.com/office/powerpoint/2010/main" val="327941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986" y="208108"/>
            <a:ext cx="10515600" cy="723900"/>
          </a:xfrm>
        </p:spPr>
        <p:txBody>
          <a:bodyPr>
            <a:normAutofit fontScale="90000"/>
          </a:bodyPr>
          <a:lstStyle/>
          <a:p>
            <a:r>
              <a:rPr lang="en-US" sz="3600" dirty="0"/>
              <a:t>Exercise 1: Prioritize and implement LBM and LPAI surveillance along the market chain</a:t>
            </a:r>
          </a:p>
        </p:txBody>
      </p:sp>
      <p:sp>
        <p:nvSpPr>
          <p:cNvPr id="3" name="Content Placeholder 2"/>
          <p:cNvSpPr>
            <a:spLocks noGrp="1"/>
          </p:cNvSpPr>
          <p:nvPr>
            <p:ph idx="1"/>
          </p:nvPr>
        </p:nvSpPr>
        <p:spPr>
          <a:xfrm>
            <a:off x="556988" y="1318659"/>
            <a:ext cx="11078028" cy="4829010"/>
          </a:xfrm>
        </p:spPr>
        <p:txBody>
          <a:bodyPr>
            <a:normAutofit/>
          </a:bodyPr>
          <a:lstStyle/>
          <a:p>
            <a:r>
              <a:rPr lang="en-US" sz="2400" dirty="0"/>
              <a:t>Part 2. Develop a value chain diagram (30 min):</a:t>
            </a:r>
          </a:p>
          <a:p>
            <a:pPr lvl="1"/>
            <a:r>
              <a:rPr lang="en-US" sz="2000" dirty="0"/>
              <a:t>Step 1: Read the pieces of information regarding the poultry value chain and complete the VC diagram in the flipchart, using the stakeholders’ stickers and a black marker to draw the links and the percentage of poultry moved along the value chain.</a:t>
            </a:r>
          </a:p>
          <a:p>
            <a:pPr lvl="1"/>
            <a:r>
              <a:rPr lang="en-US" sz="2000" dirty="0"/>
              <a:t>Step 2: Highlight with red marker the risk pathway through which the virus detected in the neighboring countries can be introduced and spread in Bird Heaven.</a:t>
            </a:r>
          </a:p>
          <a:p>
            <a:pPr lvl="1"/>
            <a:r>
              <a:rPr lang="en-US" sz="2000" dirty="0"/>
              <a:t>Step 3: Discuss your findings.</a:t>
            </a:r>
          </a:p>
          <a:p>
            <a:pPr marL="0" indent="0">
              <a:buNone/>
            </a:pPr>
            <a:endParaRPr lang="en-US" b="1" dirty="0"/>
          </a:p>
        </p:txBody>
      </p:sp>
    </p:spTree>
    <p:extLst>
      <p:ext uri="{BB962C8B-B14F-4D97-AF65-F5344CB8AC3E}">
        <p14:creationId xmlns:p14="http://schemas.microsoft.com/office/powerpoint/2010/main" val="16751080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DocType xmlns="3799590d-c3a7-4d9f-9fd3-14518cc8349c" xsi:nil="true"/>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310820C2B321D4E8763D7A7E1D29559" ma:contentTypeVersion="1" ma:contentTypeDescription="Create a new document." ma:contentTypeScope="" ma:versionID="5797d8799613f1ecf3704615f2bb2008">
  <xsd:schema xmlns:xsd="http://www.w3.org/2001/XMLSchema" xmlns:xs="http://www.w3.org/2001/XMLSchema" xmlns:p="http://schemas.microsoft.com/office/2006/metadata/properties" xmlns:ns2="5af08be3-da31-4ed0-bd15-c2f68cc29029" targetNamespace="http://schemas.microsoft.com/office/2006/metadata/properties" ma:root="true" ma:fieldsID="01afd40105b7c9b5a72189ac5a361998" ns2:_="">
    <xsd:import namespace="5af08be3-da31-4ed0-bd15-c2f68cc29029"/>
    <xsd:element name="properties">
      <xsd:complexType>
        <xsd:sequence>
          <xsd:element name="documentManagement">
            <xsd:complexType>
              <xsd:all>
                <xsd:element ref="ns2:Description"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f08be3-da31-4ed0-bd15-c2f68cc29029" elementFormDefault="qualified">
    <xsd:import namespace="http://schemas.microsoft.com/office/2006/documentManagement/types"/>
    <xsd:import namespace="http://schemas.microsoft.com/office/infopath/2007/PartnerControls"/>
    <xsd:element name="Description" ma:index="4" nillable="true" ma:displayName="Description" ma:internalName="Description">
      <xsd:simpleType>
        <xsd:restriction base="dms:Note">
          <xsd:maxLength value="255"/>
        </xsd:restriction>
      </xsd:simpleType>
    </xsd:element>
    <xsd:element name="_dlc_DocId" ma:index="5" nillable="true" ma:displayName="Document ID Value" ma:description="The value of the document ID assigned to this item." ma:internalName="_dlc_DocId" ma:readOnly="true">
      <xsd:simpleType>
        <xsd:restriction base="dms:Text"/>
      </xsd:simpleType>
    </xsd:element>
    <xsd:element name="_dlc_DocIdUrl" ma:index="6"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390AD7E96537B94AB4EC30E09548A917" ma:contentTypeVersion="5" ma:contentTypeDescription="Create a new document." ma:contentTypeScope="" ma:versionID="ce60b4cfb1a7110a98cea5ecebabfc2e">
  <xsd:schema xmlns:xsd="http://www.w3.org/2001/XMLSchema" xmlns:xs="http://www.w3.org/2001/XMLSchema" xmlns:p="http://schemas.microsoft.com/office/2006/metadata/properties" xmlns:ns1="http://schemas.microsoft.com/sharepoint/v3" xmlns:ns2="3799590d-c3a7-4d9f-9fd3-14518cc8349c" targetNamespace="http://schemas.microsoft.com/office/2006/metadata/properties" ma:root="true" ma:fieldsID="5fe5df2a2e45b182e18d734ef2c73c14" ns1:_="" ns2:_="">
    <xsd:import namespace="http://schemas.microsoft.com/sharepoint/v3"/>
    <xsd:import namespace="3799590d-c3a7-4d9f-9fd3-14518cc8349c"/>
    <xsd:element name="properties">
      <xsd:complexType>
        <xsd:sequence>
          <xsd:element name="documentManagement">
            <xsd:complexType>
              <xsd:all>
                <xsd:element ref="ns1:PublishingStartDate" minOccurs="0"/>
                <xsd:element ref="ns1:PublishingExpirationDate" minOccurs="0"/>
                <xsd:element ref="ns2:Doc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99590d-c3a7-4d9f-9fd3-14518cc8349c" elementFormDefault="qualified">
    <xsd:import namespace="http://schemas.microsoft.com/office/2006/documentManagement/types"/>
    <xsd:import namespace="http://schemas.microsoft.com/office/infopath/2007/PartnerControls"/>
    <xsd:element name="DocType" ma:index="10" nillable="true" ma:displayName="DocType" ma:format="Dropdown" ma:internalName="DocType">
      <xsd:simpleType>
        <xsd:restriction base="dms:Choice">
          <xsd:enumeration value="Toolkit"/>
          <xsd:enumeration value="Oth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1E2C9C-CB5B-497C-8815-255FDFB9079C}"/>
</file>

<file path=customXml/itemProps2.xml><?xml version="1.0" encoding="utf-8"?>
<ds:datastoreItem xmlns:ds="http://schemas.openxmlformats.org/officeDocument/2006/customXml" ds:itemID="{9AAA1458-8754-4DC5-BEBC-0243C55D42CC}"/>
</file>

<file path=customXml/itemProps3.xml><?xml version="1.0" encoding="utf-8"?>
<ds:datastoreItem xmlns:ds="http://schemas.openxmlformats.org/officeDocument/2006/customXml" ds:itemID="{E4821DB0-D631-4733-BA0B-F98CFE4EFD7F}"/>
</file>

<file path=customXml/itemProps4.xml><?xml version="1.0" encoding="utf-8"?>
<ds:datastoreItem xmlns:ds="http://schemas.openxmlformats.org/officeDocument/2006/customXml" ds:itemID="{D67D9439-A7CE-49EB-B011-79226B005AA7}"/>
</file>

<file path=docProps/app.xml><?xml version="1.0" encoding="utf-8"?>
<Properties xmlns="http://schemas.openxmlformats.org/officeDocument/2006/extended-properties" xmlns:vt="http://schemas.openxmlformats.org/officeDocument/2006/docPropsVTypes">
  <Template>Office Theme</Template>
  <TotalTime>1290</TotalTime>
  <Words>4729</Words>
  <Application>Microsoft Office PowerPoint</Application>
  <PresentationFormat>Widescreen</PresentationFormat>
  <Paragraphs>360</Paragraphs>
  <Slides>19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Exercise 1: Prioritize and implement LBM and LPAI surveillance along the market chain—Objectives:</vt:lpstr>
      <vt:lpstr>Group scenario. Prioritize and implement LBM and LPAI surveillance along the market chain</vt:lpstr>
      <vt:lpstr>Background information</vt:lpstr>
      <vt:lpstr>PowerPoint Presentation</vt:lpstr>
      <vt:lpstr>Poultry movement information</vt:lpstr>
      <vt:lpstr>Poultry movement information (cont.)</vt:lpstr>
      <vt:lpstr>PowerPoint Presentation</vt:lpstr>
      <vt:lpstr>PowerPoint Presentation</vt:lpstr>
      <vt:lpstr>Exercise 1: Prioritize and implement LBM and LPAI surveillance along the market chain</vt:lpstr>
      <vt:lpstr>PowerPoint Presentation</vt:lpstr>
      <vt:lpstr>PowerPoint Presentation</vt:lpstr>
      <vt:lpstr>1. Interviews with commercial farms</vt:lpstr>
      <vt:lpstr>2. Interviews with backyard farms</vt:lpstr>
      <vt:lpstr>3. Interviews with collectors</vt:lpstr>
      <vt:lpstr>4. Interviews with traders</vt:lpstr>
      <vt:lpstr>5. Interviews with market managers</vt:lpstr>
      <vt:lpstr>PowerPoint Presentation</vt:lpstr>
      <vt:lpstr>PowerPoint Presentation</vt:lpstr>
      <vt:lpstr>PowerPoint Presentation</vt:lpstr>
    </vt:vector>
  </TitlesOfParts>
  <Company>FAO of the 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TagoPacheco, Damian (FAORAP)</dc:creator>
  <cp:lastModifiedBy>Mott, Joshua (CDC/OID/NCIRD)</cp:lastModifiedBy>
  <cp:revision>142</cp:revision>
  <cp:lastPrinted>2017-10-04T08:34:29Z</cp:lastPrinted>
  <dcterms:created xsi:type="dcterms:W3CDTF">2017-09-22T07:58:09Z</dcterms:created>
  <dcterms:modified xsi:type="dcterms:W3CDTF">2018-06-08T07:18:02Z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0x010100390AD7E96537B94AB4EC30E09548A917</vt:lpwstr>
  </property>
  <property fmtid="{D5CDD505-2E9C-101B-9397-08002B2CF9AE}" pid="3" name="_dlc_DocIdItemGuid">
    <vt:lpwstr>dd76f4fc-d106-4b86-b4db-c54422bb9574</vt:lpwstr>
  </property>
</Properties>
</file>