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3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5.xml" ContentType="application/vnd.openxmlformats-officedocument.presentationml.notesSlide+xml"/>
  <Override PartName="/ppt/notesSlides/notesSlide33.xml" ContentType="application/vnd.openxmlformats-officedocument.presentationml.notesSlide+xml"/>
  <Override PartName="/ppt/notesSlides/notesSlide23.xml" ContentType="application/vnd.openxmlformats-officedocument.presentationml.notesSlide+xml"/>
  <Override PartName="/ppt/notesSlides/notesSlide16.xml" ContentType="application/vnd.openxmlformats-officedocument.presentationml.notesSlide+xml"/>
  <Override PartName="/ppt/notesSlides/notesSlide30.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29.xml" ContentType="application/vnd.openxmlformats-officedocument.presentationml.notesSlide+xml"/>
  <Override PartName="/ppt/notesSlides/notesSlide28.xml" ContentType="application/vnd.openxmlformats-officedocument.presentationml.notesSlide+xml"/>
  <Override PartName="/ppt/notesSlides/notesSlide17.xml" ContentType="application/vnd.openxmlformats-officedocument.presentationml.notesSlide+xml"/>
  <Override PartName="/ppt/notesSlides/notesSlide32.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comments/comment7.xml" ContentType="application/vnd.openxmlformats-officedocument.presentationml.comments+xml"/>
  <Override PartName="/ppt/comments/comment8.xml" ContentType="application/vnd.openxmlformats-officedocument.presentationml.comments+xml"/>
  <Override PartName="/ppt/theme/theme2.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comments/comment5.xml" ContentType="application/vnd.openxmlformats-officedocument.presentationml.comments+xml"/>
  <Override PartName="/ppt/comments/comment2.xml" ContentType="application/vnd.openxmlformats-officedocument.presentationml.comments+xml"/>
  <Override PartName="/ppt/comments/comment4.xml" ContentType="application/vnd.openxmlformats-officedocument.presentationml.comments+xml"/>
  <Override PartName="/ppt/comments/comment3.xml" ContentType="application/vnd.openxmlformats-officedocument.presentationml.comments+xml"/>
  <Override PartName="/ppt/comments/comment6.xml" ContentType="application/vnd.openxmlformats-officedocument.presentationml.comments+xml"/>
  <Override PartName="/ppt/theme/theme3.xml" ContentType="application/vnd.openxmlformats-officedocument.theme+xml"/>
  <Override PartName="/ppt/comments/comment1.xml" ContentType="application/vnd.openxmlformats-officedocument.presentationml.comments+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21" r:id="rId2"/>
    <p:sldMasterId id="2147483734" r:id="rId3"/>
  </p:sldMasterIdLst>
  <p:notesMasterIdLst>
    <p:notesMasterId r:id="rId56"/>
  </p:notesMasterIdLst>
  <p:handoutMasterIdLst>
    <p:handoutMasterId r:id="rId57"/>
  </p:handoutMasterIdLst>
  <p:sldIdLst>
    <p:sldId id="351" r:id="rId4"/>
    <p:sldId id="623" r:id="rId5"/>
    <p:sldId id="659" r:id="rId6"/>
    <p:sldId id="670" r:id="rId7"/>
    <p:sldId id="657" r:id="rId8"/>
    <p:sldId id="658" r:id="rId9"/>
    <p:sldId id="660" r:id="rId10"/>
    <p:sldId id="661" r:id="rId11"/>
    <p:sldId id="663" r:id="rId12"/>
    <p:sldId id="662" r:id="rId13"/>
    <p:sldId id="666" r:id="rId14"/>
    <p:sldId id="664" r:id="rId15"/>
    <p:sldId id="668" r:id="rId16"/>
    <p:sldId id="656" r:id="rId17"/>
    <p:sldId id="669" r:id="rId18"/>
    <p:sldId id="641" r:id="rId19"/>
    <p:sldId id="621" r:id="rId20"/>
    <p:sldId id="633" r:id="rId21"/>
    <p:sldId id="635" r:id="rId22"/>
    <p:sldId id="671" r:id="rId23"/>
    <p:sldId id="642" r:id="rId24"/>
    <p:sldId id="672" r:id="rId25"/>
    <p:sldId id="643" r:id="rId26"/>
    <p:sldId id="673" r:id="rId27"/>
    <p:sldId id="636" r:id="rId28"/>
    <p:sldId id="655" r:id="rId29"/>
    <p:sldId id="625" r:id="rId30"/>
    <p:sldId id="640" r:id="rId31"/>
    <p:sldId id="674" r:id="rId32"/>
    <p:sldId id="646" r:id="rId33"/>
    <p:sldId id="675" r:id="rId34"/>
    <p:sldId id="647" r:id="rId35"/>
    <p:sldId id="648" r:id="rId36"/>
    <p:sldId id="676" r:id="rId37"/>
    <p:sldId id="649" r:id="rId38"/>
    <p:sldId id="677" r:id="rId39"/>
    <p:sldId id="650" r:id="rId40"/>
    <p:sldId id="651" r:id="rId41"/>
    <p:sldId id="678" r:id="rId42"/>
    <p:sldId id="652" r:id="rId43"/>
    <p:sldId id="679" r:id="rId44"/>
    <p:sldId id="680" r:id="rId45"/>
    <p:sldId id="654" r:id="rId46"/>
    <p:sldId id="626" r:id="rId47"/>
    <p:sldId id="638" r:id="rId48"/>
    <p:sldId id="683" r:id="rId49"/>
    <p:sldId id="681" r:id="rId50"/>
    <p:sldId id="682" r:id="rId51"/>
    <p:sldId id="644" r:id="rId52"/>
    <p:sldId id="684" r:id="rId53"/>
    <p:sldId id="645" r:id="rId54"/>
    <p:sldId id="685"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ettania" initials="B" lastIdx="10" clrIdx="0">
    <p:extLst>
      <p:ext uri="{19B8F6BF-5375-455C-9EA6-DF929625EA0E}">
        <p15:presenceInfo xmlns:p15="http://schemas.microsoft.com/office/powerpoint/2012/main" userId="Brettania" providerId="None"/>
      </p:ext>
    </p:extLst>
  </p:cmAuthor>
  <p:cmAuthor id="2" name="GZK5" initials="GZK5" lastIdx="6" clrIdx="1">
    <p:extLst>
      <p:ext uri="{19B8F6BF-5375-455C-9EA6-DF929625EA0E}">
        <p15:presenceInfo xmlns:p15="http://schemas.microsoft.com/office/powerpoint/2012/main" userId="GZK5" providerId="None"/>
      </p:ext>
    </p:extLst>
  </p:cmAuthor>
  <p:cmAuthor id="3" name="Arriola, Carmen Sofia (CDC/OID/NCIRD)" initials="ACS(" lastIdx="3" clrIdx="2">
    <p:extLst>
      <p:ext uri="{19B8F6BF-5375-455C-9EA6-DF929625EA0E}">
        <p15:presenceInfo xmlns:p15="http://schemas.microsoft.com/office/powerpoint/2012/main" userId="S-1-5-21-1207783550-2075000910-922709458-379211" providerId="AD"/>
      </p:ext>
    </p:extLst>
  </p:cmAuthor>
  <p:cmAuthor id="4" name="Tokars, Jerome (Jerry) (CDC/OID/NCIRD)" initials="TJ((" lastIdx="8" clrIdx="3">
    <p:extLst>
      <p:ext uri="{19B8F6BF-5375-455C-9EA6-DF929625EA0E}">
        <p15:presenceInfo xmlns:p15="http://schemas.microsoft.com/office/powerpoint/2012/main" userId="S-1-5-21-1207783550-2075000910-922709458-1916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F5E3BF"/>
    <a:srgbClr val="E4E4E1"/>
    <a:srgbClr val="9E9A88"/>
    <a:srgbClr val="F6EFD6"/>
    <a:srgbClr val="FFFF99"/>
    <a:srgbClr val="000099"/>
    <a:srgbClr val="000000"/>
    <a:srgbClr val="99C8B7"/>
    <a:srgbClr val="005B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29" autoAdjust="0"/>
    <p:restoredTop sz="89552" autoAdjust="0"/>
  </p:normalViewPr>
  <p:slideViewPr>
    <p:cSldViewPr snapToGrid="0">
      <p:cViewPr varScale="1">
        <p:scale>
          <a:sx n="75" d="100"/>
          <a:sy n="75" d="100"/>
        </p:scale>
        <p:origin x="1435" y="29"/>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63" d="100"/>
          <a:sy n="63" d="100"/>
        </p:scale>
        <p:origin x="3137" y="43"/>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customXml" Target="../customXml/item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commentAuthors" Target="commentAuthors.xml"/><Relationship Id="rId66" Type="http://schemas.openxmlformats.org/officeDocument/2006/relationships/customXml" Target="../customXml/item4.xml"/><Relationship Id="rId5" Type="http://schemas.openxmlformats.org/officeDocument/2006/relationships/slide" Target="slides/slide2.xml"/><Relationship Id="rId61" Type="http://schemas.openxmlformats.org/officeDocument/2006/relationships/theme" Target="theme/theme1.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notesMaster" Target="notesMasters/notesMaster1.xml"/><Relationship Id="rId64" Type="http://schemas.openxmlformats.org/officeDocument/2006/relationships/customXml" Target="../customXml/item2.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handoutMaster" Target="handoutMasters/handoutMaster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18-06-14T14:15:32.431" idx="1">
    <p:pos x="1002" y="3234"/>
    <p:text>A communication strategy for speaking to the media?</p:text>
    <p:extLst>
      <p:ext uri="{C676402C-5697-4E1C-873F-D02D1690AC5C}">
        <p15:threadingInfo xmlns:p15="http://schemas.microsoft.com/office/powerpoint/2012/main" timeZoneBias="240"/>
      </p:ext>
    </p:extLst>
  </p:cm>
  <p:cm authorId="3" dt="2018-06-14T14:15:57.200" idx="2">
    <p:pos x="1954" y="2242"/>
    <p:text>and established protocols?</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3" dt="2018-06-14T14:17:04.143" idx="3">
    <p:pos x="3802" y="2458"/>
    <p:text>can this question be merged with the previous one? 
"What resources are lacking in your country to respond to avian influenza viruses?"</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4" dt="2018-06-20T12:24:34.624" idx="1">
    <p:pos x="3165" y="2314"/>
    <p:text>is this true?</p:text>
    <p:extLst>
      <p:ext uri="{C676402C-5697-4E1C-873F-D02D1690AC5C}">
        <p15:threadingInfo xmlns:p15="http://schemas.microsoft.com/office/powerpoint/2012/main" timeZoneBias="2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4" dt="2018-06-20T12:27:24.105" idx="2">
    <p:pos x="1480" y="1128"/>
    <p:text>hi path H7 has occurred</p:text>
    <p:extLst>
      <p:ext uri="{C676402C-5697-4E1C-873F-D02D1690AC5C}">
        <p15:threadingInfo xmlns:p15="http://schemas.microsoft.com/office/powerpoint/2012/main" timeZoneBias="240"/>
      </p:ext>
    </p:extLst>
  </p:cm>
  <p:cm authorId="4" dt="2018-06-20T12:28:15.655" idx="3">
    <p:pos x="1446" y="681"/>
    <p:text>In what context?  Positive  samples from humans with uncomplicated disease would not be investigated for H7</p:text>
    <p:extLst>
      <p:ext uri="{C676402C-5697-4E1C-873F-D02D1690AC5C}">
        <p15:threadingInfo xmlns:p15="http://schemas.microsoft.com/office/powerpoint/2012/main" timeZoneBias="240"/>
      </p:ext>
    </p:extLst>
  </p:cm>
  <p:cm authorId="4" dt="2018-06-20T12:29:27.848" idx="4">
    <p:pos x="1489" y="2984"/>
    <p:text>strenghthening compared with what?</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4" dt="2018-06-20T12:37:05.081" idx="5">
    <p:pos x="3690" y="1420"/>
    <p:text>turkeys are not fowl?</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4" dt="2018-06-20T12:38:15.913" idx="6">
    <p:pos x="956" y="1867"/>
    <p:text>Of course swine are important in the epi of swine virueses</p:text>
    <p:extLst>
      <p:ext uri="{C676402C-5697-4E1C-873F-D02D1690AC5C}">
        <p15:threadingInfo xmlns:p15="http://schemas.microsoft.com/office/powerpoint/2012/main" timeZoneBias="24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4" dt="2018-06-20T12:46:28.679" idx="7">
    <p:pos x="2546" y="1488"/>
    <p:text>is this "incident command"?</p:text>
    <p:extLst>
      <p:ext uri="{C676402C-5697-4E1C-873F-D02D1690AC5C}">
        <p15:threadingInfo xmlns:p15="http://schemas.microsoft.com/office/powerpoint/2012/main" timeZoneBias="24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4" dt="2018-06-20T12:48:06.951" idx="8">
    <p:pos x="3277" y="638"/>
    <p:text>I suggest no abbreviating IP and CP to reduce confusion</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5754C3-F1D0-4D9C-B244-C27C47807B6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AE7F6CA-F809-47D1-8C71-6A566948A38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1B96A16-EDF2-404F-ABB4-A29DC93C341B}" type="datetimeFigureOut">
              <a:rPr lang="en-US" smtClean="0"/>
              <a:t>6/23/2018</a:t>
            </a:fld>
            <a:endParaRPr lang="en-US"/>
          </a:p>
        </p:txBody>
      </p:sp>
      <p:sp>
        <p:nvSpPr>
          <p:cNvPr id="4" name="Footer Placeholder 3">
            <a:extLst>
              <a:ext uri="{FF2B5EF4-FFF2-40B4-BE49-F238E27FC236}">
                <a16:creationId xmlns:a16="http://schemas.microsoft.com/office/drawing/2014/main" id="{A805E137-A4DA-4E03-9D4F-2F1FB09B103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D57A1DA-52C5-4401-AFF6-C888F7EB518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0CCD3CC-82AF-4B34-9EB5-53302EDE0365}" type="slidenum">
              <a:rPr lang="en-US" smtClean="0"/>
              <a:t>‹#›</a:t>
            </a:fld>
            <a:endParaRPr lang="en-US"/>
          </a:p>
        </p:txBody>
      </p:sp>
    </p:spTree>
    <p:extLst>
      <p:ext uri="{BB962C8B-B14F-4D97-AF65-F5344CB8AC3E}">
        <p14:creationId xmlns:p14="http://schemas.microsoft.com/office/powerpoint/2010/main" val="14088068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C026DF-EBA0-49FF-B460-D5B2A48D6F9E}" type="datetimeFigureOut">
              <a:rPr lang="en-US" smtClean="0"/>
              <a:t>6/23/2018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FD42C0-7943-494E-B8BD-92EE9084E6F0}" type="slidenum">
              <a:rPr lang="en-US" smtClean="0"/>
              <a:t>‹#›</a:t>
            </a:fld>
            <a:endParaRPr lang="en-US"/>
          </a:p>
        </p:txBody>
      </p:sp>
    </p:spTree>
    <p:extLst>
      <p:ext uri="{BB962C8B-B14F-4D97-AF65-F5344CB8AC3E}">
        <p14:creationId xmlns:p14="http://schemas.microsoft.com/office/powerpoint/2010/main" val="1015359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a:solidFill>
                  <a:schemeClr val="tx1"/>
                </a:solidFill>
                <a:effectLst/>
                <a:latin typeface="+mn-lt"/>
                <a:ea typeface="+mn-ea"/>
                <a:cs typeface="+mn-cs"/>
              </a:rPr>
              <a:t>FACILITATOR NOTES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scenario for the veterinary technical group is an opportunity to gather lessons learned and next steps needed, by asking the expert participants three questions related to the following:</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Given your experiences in your respective countries and the information presented during the meeting</a:t>
            </a:r>
          </a:p>
          <a:p>
            <a:r>
              <a:rPr lang="en-US" sz="1200" kern="1200" dirty="0">
                <a:solidFill>
                  <a:schemeClr val="tx1"/>
                </a:solidFill>
                <a:effectLst/>
                <a:latin typeface="+mn-lt"/>
                <a:ea typeface="+mn-ea"/>
                <a:cs typeface="+mn-cs"/>
              </a:rPr>
              <a:t>1) What does your country currently have to detect and respond to (control) a novel AIV?</a:t>
            </a:r>
          </a:p>
          <a:p>
            <a:r>
              <a:rPr lang="en-US" sz="1200" kern="1200" dirty="0">
                <a:solidFill>
                  <a:schemeClr val="tx1"/>
                </a:solidFill>
                <a:effectLst/>
                <a:latin typeface="+mn-lt"/>
                <a:ea typeface="+mn-ea"/>
                <a:cs typeface="+mn-cs"/>
              </a:rPr>
              <a:t>2) What does your country need that you don’t have to control a novel AIV?</a:t>
            </a:r>
          </a:p>
          <a:p>
            <a:r>
              <a:rPr lang="en-US" sz="1200" kern="1200" dirty="0">
                <a:solidFill>
                  <a:schemeClr val="tx1"/>
                </a:solidFill>
                <a:effectLst/>
                <a:latin typeface="+mn-lt"/>
                <a:ea typeface="+mn-ea"/>
                <a:cs typeface="+mn-cs"/>
              </a:rPr>
              <a:t>3) With this knowledge of what you have and what you need, how do you propose to detect and respond to (control) a novel influenza virus incursion into your country?</a:t>
            </a:r>
          </a:p>
          <a:p>
            <a:endParaRPr lang="en-US" dirty="0"/>
          </a:p>
          <a:p>
            <a:r>
              <a:rPr lang="en-US" sz="1200" kern="1200" dirty="0">
                <a:solidFill>
                  <a:schemeClr val="tx1"/>
                </a:solidFill>
                <a:effectLst/>
                <a:latin typeface="+mn-lt"/>
                <a:ea typeface="+mn-ea"/>
                <a:cs typeface="+mn-cs"/>
              </a:rPr>
              <a:t>The scenario consists</a:t>
            </a:r>
            <a:r>
              <a:rPr lang="en-US" sz="1200" kern="1200" baseline="0" dirty="0">
                <a:solidFill>
                  <a:schemeClr val="tx1"/>
                </a:solidFill>
                <a:effectLst/>
                <a:latin typeface="+mn-lt"/>
                <a:ea typeface="+mn-ea"/>
                <a:cs typeface="+mn-cs"/>
              </a:rPr>
              <a:t> of</a:t>
            </a:r>
            <a:r>
              <a:rPr lang="en-US" sz="1200" kern="1200" dirty="0">
                <a:solidFill>
                  <a:schemeClr val="tx1"/>
                </a:solidFill>
                <a:effectLst/>
                <a:latin typeface="+mn-lt"/>
                <a:ea typeface="+mn-ea"/>
                <a:cs typeface="+mn-cs"/>
              </a:rPr>
              <a:t> slides of questions followed by slides of things to think about to answer those questions. The final slides (beginning on slide 16)</a:t>
            </a:r>
            <a:r>
              <a:rPr lang="en-US" sz="1200" kern="1200" baseline="0" dirty="0">
                <a:solidFill>
                  <a:schemeClr val="tx1"/>
                </a:solidFill>
                <a:effectLst/>
                <a:latin typeface="+mn-lt"/>
                <a:ea typeface="+mn-ea"/>
                <a:cs typeface="+mn-cs"/>
              </a:rPr>
              <a:t> contain detailed information on AIV characteristics, prevention and control published by OIE, FAO and USDA-APHIS.</a:t>
            </a:r>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1</a:t>
            </a:fld>
            <a:endParaRPr lang="en-US"/>
          </a:p>
        </p:txBody>
      </p:sp>
    </p:spTree>
    <p:extLst>
      <p:ext uri="{BB962C8B-B14F-4D97-AF65-F5344CB8AC3E}">
        <p14:creationId xmlns:p14="http://schemas.microsoft.com/office/powerpoint/2010/main" val="2394064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15</a:t>
            </a:fld>
            <a:endParaRPr lang="en-US"/>
          </a:p>
        </p:txBody>
      </p:sp>
    </p:spTree>
    <p:extLst>
      <p:ext uri="{BB962C8B-B14F-4D97-AF65-F5344CB8AC3E}">
        <p14:creationId xmlns:p14="http://schemas.microsoft.com/office/powerpoint/2010/main" val="2332613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19</a:t>
            </a:fld>
            <a:endParaRPr lang="en-US"/>
          </a:p>
        </p:txBody>
      </p:sp>
    </p:spTree>
    <p:extLst>
      <p:ext uri="{BB962C8B-B14F-4D97-AF65-F5344CB8AC3E}">
        <p14:creationId xmlns:p14="http://schemas.microsoft.com/office/powerpoint/2010/main" val="406465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20</a:t>
            </a:fld>
            <a:endParaRPr lang="en-US"/>
          </a:p>
        </p:txBody>
      </p:sp>
    </p:spTree>
    <p:extLst>
      <p:ext uri="{BB962C8B-B14F-4D97-AF65-F5344CB8AC3E}">
        <p14:creationId xmlns:p14="http://schemas.microsoft.com/office/powerpoint/2010/main" val="2519823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21</a:t>
            </a:fld>
            <a:endParaRPr lang="en-US"/>
          </a:p>
        </p:txBody>
      </p:sp>
    </p:spTree>
    <p:extLst>
      <p:ext uri="{BB962C8B-B14F-4D97-AF65-F5344CB8AC3E}">
        <p14:creationId xmlns:p14="http://schemas.microsoft.com/office/powerpoint/2010/main" val="1519355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23</a:t>
            </a:fld>
            <a:endParaRPr lang="en-US"/>
          </a:p>
        </p:txBody>
      </p:sp>
    </p:spTree>
    <p:extLst>
      <p:ext uri="{BB962C8B-B14F-4D97-AF65-F5344CB8AC3E}">
        <p14:creationId xmlns:p14="http://schemas.microsoft.com/office/powerpoint/2010/main" val="741444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26</a:t>
            </a:fld>
            <a:endParaRPr lang="en-US"/>
          </a:p>
        </p:txBody>
      </p:sp>
    </p:spTree>
    <p:extLst>
      <p:ext uri="{BB962C8B-B14F-4D97-AF65-F5344CB8AC3E}">
        <p14:creationId xmlns:p14="http://schemas.microsoft.com/office/powerpoint/2010/main" val="2343134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27</a:t>
            </a:fld>
            <a:endParaRPr lang="en-US"/>
          </a:p>
        </p:txBody>
      </p:sp>
    </p:spTree>
    <p:extLst>
      <p:ext uri="{BB962C8B-B14F-4D97-AF65-F5344CB8AC3E}">
        <p14:creationId xmlns:p14="http://schemas.microsoft.com/office/powerpoint/2010/main" val="11960794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28</a:t>
            </a:fld>
            <a:endParaRPr lang="en-US"/>
          </a:p>
        </p:txBody>
      </p:sp>
    </p:spTree>
    <p:extLst>
      <p:ext uri="{BB962C8B-B14F-4D97-AF65-F5344CB8AC3E}">
        <p14:creationId xmlns:p14="http://schemas.microsoft.com/office/powerpoint/2010/main" val="25367907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29</a:t>
            </a:fld>
            <a:endParaRPr lang="en-US"/>
          </a:p>
        </p:txBody>
      </p:sp>
    </p:spTree>
    <p:extLst>
      <p:ext uri="{BB962C8B-B14F-4D97-AF65-F5344CB8AC3E}">
        <p14:creationId xmlns:p14="http://schemas.microsoft.com/office/powerpoint/2010/main" val="17601033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31</a:t>
            </a:fld>
            <a:endParaRPr lang="en-US"/>
          </a:p>
        </p:txBody>
      </p:sp>
    </p:spTree>
    <p:extLst>
      <p:ext uri="{BB962C8B-B14F-4D97-AF65-F5344CB8AC3E}">
        <p14:creationId xmlns:p14="http://schemas.microsoft.com/office/powerpoint/2010/main" val="1251212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Possible answers are on next slide</a:t>
            </a:r>
          </a:p>
        </p:txBody>
      </p:sp>
      <p:sp>
        <p:nvSpPr>
          <p:cNvPr id="4" name="Slide Number Placeholder 3"/>
          <p:cNvSpPr>
            <a:spLocks noGrp="1"/>
          </p:cNvSpPr>
          <p:nvPr>
            <p:ph type="sldNum" sz="quarter" idx="10"/>
          </p:nvPr>
        </p:nvSpPr>
        <p:spPr/>
        <p:txBody>
          <a:bodyPr/>
          <a:lstStyle/>
          <a:p>
            <a:fld id="{CFFD42C0-7943-494E-B8BD-92EE9084E6F0}" type="slidenum">
              <a:rPr lang="en-US" smtClean="0"/>
              <a:t>2</a:t>
            </a:fld>
            <a:endParaRPr lang="en-US"/>
          </a:p>
        </p:txBody>
      </p:sp>
    </p:spTree>
    <p:extLst>
      <p:ext uri="{BB962C8B-B14F-4D97-AF65-F5344CB8AC3E}">
        <p14:creationId xmlns:p14="http://schemas.microsoft.com/office/powerpoint/2010/main" val="1524433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32</a:t>
            </a:fld>
            <a:endParaRPr lang="en-US"/>
          </a:p>
        </p:txBody>
      </p:sp>
    </p:spTree>
    <p:extLst>
      <p:ext uri="{BB962C8B-B14F-4D97-AF65-F5344CB8AC3E}">
        <p14:creationId xmlns:p14="http://schemas.microsoft.com/office/powerpoint/2010/main" val="33867086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34</a:t>
            </a:fld>
            <a:endParaRPr lang="en-US"/>
          </a:p>
        </p:txBody>
      </p:sp>
    </p:spTree>
    <p:extLst>
      <p:ext uri="{BB962C8B-B14F-4D97-AF65-F5344CB8AC3E}">
        <p14:creationId xmlns:p14="http://schemas.microsoft.com/office/powerpoint/2010/main" val="6218677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35</a:t>
            </a:fld>
            <a:endParaRPr lang="en-US"/>
          </a:p>
        </p:txBody>
      </p:sp>
    </p:spTree>
    <p:extLst>
      <p:ext uri="{BB962C8B-B14F-4D97-AF65-F5344CB8AC3E}">
        <p14:creationId xmlns:p14="http://schemas.microsoft.com/office/powerpoint/2010/main" val="5300813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36</a:t>
            </a:fld>
            <a:endParaRPr lang="en-US"/>
          </a:p>
        </p:txBody>
      </p:sp>
    </p:spTree>
    <p:extLst>
      <p:ext uri="{BB962C8B-B14F-4D97-AF65-F5344CB8AC3E}">
        <p14:creationId xmlns:p14="http://schemas.microsoft.com/office/powerpoint/2010/main" val="17721161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37</a:t>
            </a:fld>
            <a:endParaRPr lang="en-US"/>
          </a:p>
        </p:txBody>
      </p:sp>
    </p:spTree>
    <p:extLst>
      <p:ext uri="{BB962C8B-B14F-4D97-AF65-F5344CB8AC3E}">
        <p14:creationId xmlns:p14="http://schemas.microsoft.com/office/powerpoint/2010/main" val="17611799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38</a:t>
            </a:fld>
            <a:endParaRPr lang="en-US"/>
          </a:p>
        </p:txBody>
      </p:sp>
    </p:spTree>
    <p:extLst>
      <p:ext uri="{BB962C8B-B14F-4D97-AF65-F5344CB8AC3E}">
        <p14:creationId xmlns:p14="http://schemas.microsoft.com/office/powerpoint/2010/main" val="12019070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39</a:t>
            </a:fld>
            <a:endParaRPr lang="en-US"/>
          </a:p>
        </p:txBody>
      </p:sp>
    </p:spTree>
    <p:extLst>
      <p:ext uri="{BB962C8B-B14F-4D97-AF65-F5344CB8AC3E}">
        <p14:creationId xmlns:p14="http://schemas.microsoft.com/office/powerpoint/2010/main" val="14389839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41</a:t>
            </a:fld>
            <a:endParaRPr lang="en-US"/>
          </a:p>
        </p:txBody>
      </p:sp>
    </p:spTree>
    <p:extLst>
      <p:ext uri="{BB962C8B-B14F-4D97-AF65-F5344CB8AC3E}">
        <p14:creationId xmlns:p14="http://schemas.microsoft.com/office/powerpoint/2010/main" val="4708383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42</a:t>
            </a:fld>
            <a:endParaRPr lang="en-US"/>
          </a:p>
        </p:txBody>
      </p:sp>
    </p:spTree>
    <p:extLst>
      <p:ext uri="{BB962C8B-B14F-4D97-AF65-F5344CB8AC3E}">
        <p14:creationId xmlns:p14="http://schemas.microsoft.com/office/powerpoint/2010/main" val="28394629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43</a:t>
            </a:fld>
            <a:endParaRPr lang="en-US"/>
          </a:p>
        </p:txBody>
      </p:sp>
    </p:spTree>
    <p:extLst>
      <p:ext uri="{BB962C8B-B14F-4D97-AF65-F5344CB8AC3E}">
        <p14:creationId xmlns:p14="http://schemas.microsoft.com/office/powerpoint/2010/main" val="2732201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some possible answers, participants may have more answers.</a:t>
            </a:r>
          </a:p>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3</a:t>
            </a:fld>
            <a:endParaRPr lang="en-US"/>
          </a:p>
        </p:txBody>
      </p:sp>
    </p:spTree>
    <p:extLst>
      <p:ext uri="{BB962C8B-B14F-4D97-AF65-F5344CB8AC3E}">
        <p14:creationId xmlns:p14="http://schemas.microsoft.com/office/powerpoint/2010/main" val="36379556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46</a:t>
            </a:fld>
            <a:endParaRPr lang="en-US"/>
          </a:p>
        </p:txBody>
      </p:sp>
    </p:spTree>
    <p:extLst>
      <p:ext uri="{BB962C8B-B14F-4D97-AF65-F5344CB8AC3E}">
        <p14:creationId xmlns:p14="http://schemas.microsoft.com/office/powerpoint/2010/main" val="13783194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49</a:t>
            </a:fld>
            <a:endParaRPr lang="en-US"/>
          </a:p>
        </p:txBody>
      </p:sp>
    </p:spTree>
    <p:extLst>
      <p:ext uri="{BB962C8B-B14F-4D97-AF65-F5344CB8AC3E}">
        <p14:creationId xmlns:p14="http://schemas.microsoft.com/office/powerpoint/2010/main" val="31921139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50</a:t>
            </a:fld>
            <a:endParaRPr lang="en-US"/>
          </a:p>
        </p:txBody>
      </p:sp>
    </p:spTree>
    <p:extLst>
      <p:ext uri="{BB962C8B-B14F-4D97-AF65-F5344CB8AC3E}">
        <p14:creationId xmlns:p14="http://schemas.microsoft.com/office/powerpoint/2010/main" val="13643657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52</a:t>
            </a:fld>
            <a:endParaRPr lang="en-US"/>
          </a:p>
        </p:txBody>
      </p:sp>
    </p:spTree>
    <p:extLst>
      <p:ext uri="{BB962C8B-B14F-4D97-AF65-F5344CB8AC3E}">
        <p14:creationId xmlns:p14="http://schemas.microsoft.com/office/powerpoint/2010/main" val="964792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possible answers, participants may have more answers.</a:t>
            </a:r>
          </a:p>
        </p:txBody>
      </p:sp>
      <p:sp>
        <p:nvSpPr>
          <p:cNvPr id="4" name="Slide Number Placeholder 3"/>
          <p:cNvSpPr>
            <a:spLocks noGrp="1"/>
          </p:cNvSpPr>
          <p:nvPr>
            <p:ph type="sldNum" sz="quarter" idx="10"/>
          </p:nvPr>
        </p:nvSpPr>
        <p:spPr/>
        <p:txBody>
          <a:bodyPr/>
          <a:lstStyle/>
          <a:p>
            <a:fld id="{CFFD42C0-7943-494E-B8BD-92EE9084E6F0}" type="slidenum">
              <a:rPr lang="en-US" smtClean="0"/>
              <a:t>4</a:t>
            </a:fld>
            <a:endParaRPr lang="en-US"/>
          </a:p>
        </p:txBody>
      </p:sp>
    </p:spTree>
    <p:extLst>
      <p:ext uri="{BB962C8B-B14F-4D97-AF65-F5344CB8AC3E}">
        <p14:creationId xmlns:p14="http://schemas.microsoft.com/office/powerpoint/2010/main" val="1608550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some possible answers, participants may have more answers.</a:t>
            </a:r>
          </a:p>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6</a:t>
            </a:fld>
            <a:endParaRPr lang="en-US"/>
          </a:p>
        </p:txBody>
      </p:sp>
    </p:spTree>
    <p:extLst>
      <p:ext uri="{BB962C8B-B14F-4D97-AF65-F5344CB8AC3E}">
        <p14:creationId xmlns:p14="http://schemas.microsoft.com/office/powerpoint/2010/main" val="1668513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some possible answers, participants may have more answers.</a:t>
            </a:r>
          </a:p>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7</a:t>
            </a:fld>
            <a:endParaRPr lang="en-US"/>
          </a:p>
        </p:txBody>
      </p:sp>
    </p:spTree>
    <p:extLst>
      <p:ext uri="{BB962C8B-B14F-4D97-AF65-F5344CB8AC3E}">
        <p14:creationId xmlns:p14="http://schemas.microsoft.com/office/powerpoint/2010/main" val="351996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some possible answers, participants may have more answers.</a:t>
            </a:r>
          </a:p>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9</a:t>
            </a:fld>
            <a:endParaRPr lang="en-US"/>
          </a:p>
        </p:txBody>
      </p:sp>
    </p:spTree>
    <p:extLst>
      <p:ext uri="{BB962C8B-B14F-4D97-AF65-F5344CB8AC3E}">
        <p14:creationId xmlns:p14="http://schemas.microsoft.com/office/powerpoint/2010/main" val="22015464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some possible answers, participants may have more answers.</a:t>
            </a:r>
          </a:p>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11</a:t>
            </a:fld>
            <a:endParaRPr lang="en-US"/>
          </a:p>
        </p:txBody>
      </p:sp>
    </p:spTree>
    <p:extLst>
      <p:ext uri="{BB962C8B-B14F-4D97-AF65-F5344CB8AC3E}">
        <p14:creationId xmlns:p14="http://schemas.microsoft.com/office/powerpoint/2010/main" val="2656246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are some possible answers, participants may have more answers.</a:t>
            </a:r>
          </a:p>
          <a:p>
            <a:endParaRPr lang="en-US" dirty="0"/>
          </a:p>
        </p:txBody>
      </p:sp>
      <p:sp>
        <p:nvSpPr>
          <p:cNvPr id="4" name="Slide Number Placeholder 3"/>
          <p:cNvSpPr>
            <a:spLocks noGrp="1"/>
          </p:cNvSpPr>
          <p:nvPr>
            <p:ph type="sldNum" sz="quarter" idx="10"/>
          </p:nvPr>
        </p:nvSpPr>
        <p:spPr/>
        <p:txBody>
          <a:bodyPr/>
          <a:lstStyle/>
          <a:p>
            <a:fld id="{CFFD42C0-7943-494E-B8BD-92EE9084E6F0}" type="slidenum">
              <a:rPr lang="en-US" smtClean="0"/>
              <a:t>13</a:t>
            </a:fld>
            <a:endParaRPr lang="en-US"/>
          </a:p>
        </p:txBody>
      </p:sp>
    </p:spTree>
    <p:extLst>
      <p:ext uri="{BB962C8B-B14F-4D97-AF65-F5344CB8AC3E}">
        <p14:creationId xmlns:p14="http://schemas.microsoft.com/office/powerpoint/2010/main" val="16365372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color_background">
    <p:bg>
      <p:bgPr>
        <a:solidFill>
          <a:schemeClr val="tx2">
            <a:lumMod val="50000"/>
            <a:alpha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04694" y="4467097"/>
            <a:ext cx="5047423" cy="1162051"/>
          </a:xfrm>
          <a:prstGeom prst="rect">
            <a:avLst/>
          </a:prstGeom>
        </p:spPr>
        <p:txBody>
          <a:bodyPr lIns="91416" tIns="45708" rIns="91416" bIns="45708" anchor="b"/>
          <a:lstStyle>
            <a:lvl1pPr algn="l">
              <a:defRPr sz="3600" b="1" baseline="0">
                <a:solidFill>
                  <a:schemeClr val="bg2"/>
                </a:solidFill>
                <a:effectLst/>
                <a:latin typeface="Calibri" pitchFamily="34" charset="0"/>
              </a:defRPr>
            </a:lvl1pPr>
          </a:lstStyle>
          <a:p>
            <a:endParaRPr lang="en-US" dirty="0"/>
          </a:p>
        </p:txBody>
      </p:sp>
      <p:sp>
        <p:nvSpPr>
          <p:cNvPr id="5" name="Text Placeholder 2"/>
          <p:cNvSpPr>
            <a:spLocks noGrp="1"/>
          </p:cNvSpPr>
          <p:nvPr>
            <p:ph type="body" idx="1"/>
          </p:nvPr>
        </p:nvSpPr>
        <p:spPr>
          <a:xfrm>
            <a:off x="3704692" y="5900928"/>
            <a:ext cx="5047424"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047" indent="0">
              <a:buNone/>
              <a:defRPr sz="1800">
                <a:solidFill>
                  <a:schemeClr val="tx1">
                    <a:tint val="75000"/>
                  </a:schemeClr>
                </a:solidFill>
              </a:defRPr>
            </a:lvl2pPr>
            <a:lvl3pPr marL="914108" indent="0">
              <a:buNone/>
              <a:defRPr sz="1600">
                <a:solidFill>
                  <a:schemeClr val="tx1">
                    <a:tint val="75000"/>
                  </a:schemeClr>
                </a:solidFill>
              </a:defRPr>
            </a:lvl3pPr>
            <a:lvl4pPr marL="1371158" indent="0">
              <a:buNone/>
              <a:defRPr sz="1400">
                <a:solidFill>
                  <a:schemeClr val="tx1">
                    <a:tint val="75000"/>
                  </a:schemeClr>
                </a:solidFill>
              </a:defRPr>
            </a:lvl4pPr>
            <a:lvl5pPr marL="1828213" indent="0">
              <a:buNone/>
              <a:defRPr sz="1400">
                <a:solidFill>
                  <a:schemeClr val="tx1">
                    <a:tint val="75000"/>
                  </a:schemeClr>
                </a:solidFill>
              </a:defRPr>
            </a:lvl5pPr>
            <a:lvl6pPr marL="2285259" indent="0">
              <a:buNone/>
              <a:defRPr sz="1400">
                <a:solidFill>
                  <a:schemeClr val="tx1">
                    <a:tint val="75000"/>
                  </a:schemeClr>
                </a:solidFill>
              </a:defRPr>
            </a:lvl6pPr>
            <a:lvl7pPr marL="2742306" indent="0">
              <a:buNone/>
              <a:defRPr sz="1400">
                <a:solidFill>
                  <a:schemeClr val="tx1">
                    <a:tint val="75000"/>
                  </a:schemeClr>
                </a:solidFill>
              </a:defRPr>
            </a:lvl7pPr>
            <a:lvl8pPr marL="3199360" indent="0">
              <a:buNone/>
              <a:defRPr sz="1400">
                <a:solidFill>
                  <a:schemeClr val="tx1">
                    <a:tint val="75000"/>
                  </a:schemeClr>
                </a:solidFill>
              </a:defRPr>
            </a:lvl8pPr>
            <a:lvl9pPr marL="3656411" indent="0">
              <a:buNone/>
              <a:defRPr sz="1400">
                <a:solidFill>
                  <a:schemeClr val="tx1">
                    <a:tint val="75000"/>
                  </a:schemeClr>
                </a:solidFill>
              </a:defRPr>
            </a:lvl9pPr>
          </a:lstStyle>
          <a:p>
            <a:pPr lvl="0"/>
            <a:endParaRPr lang="en-US" dirty="0"/>
          </a:p>
        </p:txBody>
      </p:sp>
      <p:pic>
        <p:nvPicPr>
          <p:cNvPr id="4" name="Picture 6" descr="http://www.cdc.gov/flu/images/h1n1/3D_Influenza/3D_Influenza_transparent_no_key_full_lrg2.gif"/>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47107"/>
          <a:stretch/>
        </p:blipFill>
        <p:spPr bwMode="auto">
          <a:xfrm rot="5400000">
            <a:off x="-1750376" y="1528743"/>
            <a:ext cx="7394093" cy="39206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595255999"/>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382" y="482541"/>
            <a:ext cx="8543418" cy="564483"/>
          </a:xfrm>
        </p:spPr>
        <p:txBody>
          <a:bodyPr anchor="t">
            <a:normAutofit/>
          </a:bodyPr>
          <a:lstStyle>
            <a:lvl1pPr>
              <a:defRPr sz="2000"/>
            </a:lvl1pPr>
          </a:lstStyle>
          <a:p>
            <a:r>
              <a:rPr lang="en-US" dirty="0"/>
              <a:t>Click to edit Master title style</a:t>
            </a:r>
          </a:p>
        </p:txBody>
      </p:sp>
      <p:sp>
        <p:nvSpPr>
          <p:cNvPr id="7" name="Picture Placeholder 6"/>
          <p:cNvSpPr>
            <a:spLocks noGrp="1"/>
          </p:cNvSpPr>
          <p:nvPr>
            <p:ph type="pic" sz="quarter" idx="10"/>
          </p:nvPr>
        </p:nvSpPr>
        <p:spPr>
          <a:xfrm>
            <a:off x="142876" y="1138767"/>
            <a:ext cx="8856663" cy="5217584"/>
          </a:xfrm>
        </p:spPr>
        <p:txBody>
          <a:bodyPr>
            <a:normAutofit/>
          </a:bodyPr>
          <a:lstStyle>
            <a:lvl1pPr>
              <a:defRPr sz="1600">
                <a:latin typeface="Arial" panose="020B0604020202020204" pitchFamily="34" charset="0"/>
                <a:cs typeface="Arial" panose="020B0604020202020204" pitchFamily="34" charset="0"/>
              </a:defRPr>
            </a:lvl1pPr>
          </a:lstStyle>
          <a:p>
            <a:endParaRPr lang="en-US" dirty="0"/>
          </a:p>
        </p:txBody>
      </p:sp>
      <p:sp>
        <p:nvSpPr>
          <p:cNvPr id="8" name="Date Placeholder 7"/>
          <p:cNvSpPr>
            <a:spLocks noGrp="1"/>
          </p:cNvSpPr>
          <p:nvPr>
            <p:ph type="dt" sz="half" idx="11"/>
          </p:nvPr>
        </p:nvSpPr>
        <p:spPr/>
        <p:txBody>
          <a:bodyPr/>
          <a:lstStyle/>
          <a:p>
            <a:r>
              <a:rPr lang="en-US" dirty="0"/>
              <a:t>‹#›</a:t>
            </a:r>
          </a:p>
        </p:txBody>
      </p:sp>
    </p:spTree>
    <p:extLst>
      <p:ext uri="{BB962C8B-B14F-4D97-AF65-F5344CB8AC3E}">
        <p14:creationId xmlns:p14="http://schemas.microsoft.com/office/powerpoint/2010/main" val="1084106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en-US" dirty="0"/>
              <a:t>‹#›</a:t>
            </a:r>
          </a:p>
        </p:txBody>
      </p:sp>
    </p:spTree>
    <p:extLst>
      <p:ext uri="{BB962C8B-B14F-4D97-AF65-F5344CB8AC3E}">
        <p14:creationId xmlns:p14="http://schemas.microsoft.com/office/powerpoint/2010/main" val="841985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2_color_background">
    <p:bg>
      <p:bgPr>
        <a:solidFill>
          <a:schemeClr val="tx1">
            <a:lumMod val="50000"/>
            <a:alpha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04694" y="4467097"/>
            <a:ext cx="5047423" cy="1162051"/>
          </a:xfrm>
          <a:prstGeom prst="rect">
            <a:avLst/>
          </a:prstGeom>
        </p:spPr>
        <p:txBody>
          <a:bodyPr lIns="91416" tIns="45708" rIns="91416" bIns="45708" anchor="b"/>
          <a:lstStyle>
            <a:lvl1pPr algn="l">
              <a:defRPr sz="3600" b="1" baseline="0">
                <a:solidFill>
                  <a:schemeClr val="bg2"/>
                </a:solidFill>
                <a:effectLst/>
                <a:latin typeface="Calibri" pitchFamily="34" charset="0"/>
              </a:defRPr>
            </a:lvl1pPr>
          </a:lstStyle>
          <a:p>
            <a:endParaRPr lang="en-US" dirty="0"/>
          </a:p>
        </p:txBody>
      </p:sp>
      <p:sp>
        <p:nvSpPr>
          <p:cNvPr id="5" name="Text Placeholder 2"/>
          <p:cNvSpPr>
            <a:spLocks noGrp="1"/>
          </p:cNvSpPr>
          <p:nvPr>
            <p:ph type="body" idx="1"/>
          </p:nvPr>
        </p:nvSpPr>
        <p:spPr>
          <a:xfrm>
            <a:off x="3704692" y="5900928"/>
            <a:ext cx="5047424"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047" indent="0">
              <a:buNone/>
              <a:defRPr sz="1800">
                <a:solidFill>
                  <a:schemeClr val="tx1">
                    <a:tint val="75000"/>
                  </a:schemeClr>
                </a:solidFill>
              </a:defRPr>
            </a:lvl2pPr>
            <a:lvl3pPr marL="914108" indent="0">
              <a:buNone/>
              <a:defRPr sz="1600">
                <a:solidFill>
                  <a:schemeClr val="tx1">
                    <a:tint val="75000"/>
                  </a:schemeClr>
                </a:solidFill>
              </a:defRPr>
            </a:lvl3pPr>
            <a:lvl4pPr marL="1371158" indent="0">
              <a:buNone/>
              <a:defRPr sz="1400">
                <a:solidFill>
                  <a:schemeClr val="tx1">
                    <a:tint val="75000"/>
                  </a:schemeClr>
                </a:solidFill>
              </a:defRPr>
            </a:lvl4pPr>
            <a:lvl5pPr marL="1828213" indent="0">
              <a:buNone/>
              <a:defRPr sz="1400">
                <a:solidFill>
                  <a:schemeClr val="tx1">
                    <a:tint val="75000"/>
                  </a:schemeClr>
                </a:solidFill>
              </a:defRPr>
            </a:lvl5pPr>
            <a:lvl6pPr marL="2285259" indent="0">
              <a:buNone/>
              <a:defRPr sz="1400">
                <a:solidFill>
                  <a:schemeClr val="tx1">
                    <a:tint val="75000"/>
                  </a:schemeClr>
                </a:solidFill>
              </a:defRPr>
            </a:lvl6pPr>
            <a:lvl7pPr marL="2742306" indent="0">
              <a:buNone/>
              <a:defRPr sz="1400">
                <a:solidFill>
                  <a:schemeClr val="tx1">
                    <a:tint val="75000"/>
                  </a:schemeClr>
                </a:solidFill>
              </a:defRPr>
            </a:lvl7pPr>
            <a:lvl8pPr marL="3199360" indent="0">
              <a:buNone/>
              <a:defRPr sz="1400">
                <a:solidFill>
                  <a:schemeClr val="tx1">
                    <a:tint val="75000"/>
                  </a:schemeClr>
                </a:solidFill>
              </a:defRPr>
            </a:lvl8pPr>
            <a:lvl9pPr marL="3656411" indent="0">
              <a:buNone/>
              <a:defRPr sz="1400">
                <a:solidFill>
                  <a:schemeClr val="tx1">
                    <a:tint val="75000"/>
                  </a:schemeClr>
                </a:solidFill>
              </a:defRPr>
            </a:lvl9pPr>
          </a:lstStyle>
          <a:p>
            <a:pPr lvl="0"/>
            <a:endParaRPr lang="en-US" dirty="0"/>
          </a:p>
        </p:txBody>
      </p:sp>
      <p:pic>
        <p:nvPicPr>
          <p:cNvPr id="4" name="Picture 6" descr="http://www.cdc.gov/flu/images/h1n1/3D_Influenza/3D_Influenza_transparent_no_key_full_lrg2.gif"/>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47107"/>
          <a:stretch/>
        </p:blipFill>
        <p:spPr bwMode="auto">
          <a:xfrm rot="5400000">
            <a:off x="-1750376" y="1528743"/>
            <a:ext cx="7394093" cy="39206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61707560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color_background">
    <p:bg>
      <p:bgPr>
        <a:solidFill>
          <a:schemeClr val="tx1">
            <a:lumMod val="50000"/>
            <a:alpha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04694" y="4467097"/>
            <a:ext cx="5047423" cy="1162051"/>
          </a:xfrm>
          <a:prstGeom prst="rect">
            <a:avLst/>
          </a:prstGeom>
        </p:spPr>
        <p:txBody>
          <a:bodyPr lIns="91416" tIns="45708" rIns="91416" bIns="45708" anchor="b"/>
          <a:lstStyle>
            <a:lvl1pPr algn="l">
              <a:defRPr sz="3600" b="1" baseline="0">
                <a:solidFill>
                  <a:schemeClr val="bg2"/>
                </a:solidFill>
                <a:effectLst/>
                <a:latin typeface="Calibri" pitchFamily="34" charset="0"/>
              </a:defRPr>
            </a:lvl1pPr>
          </a:lstStyle>
          <a:p>
            <a:endParaRPr lang="en-US" dirty="0"/>
          </a:p>
        </p:txBody>
      </p:sp>
      <p:sp>
        <p:nvSpPr>
          <p:cNvPr id="5" name="Text Placeholder 2"/>
          <p:cNvSpPr>
            <a:spLocks noGrp="1"/>
          </p:cNvSpPr>
          <p:nvPr>
            <p:ph type="body" idx="1"/>
          </p:nvPr>
        </p:nvSpPr>
        <p:spPr>
          <a:xfrm>
            <a:off x="3704692" y="5900928"/>
            <a:ext cx="5047424"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047" indent="0">
              <a:buNone/>
              <a:defRPr sz="1800">
                <a:solidFill>
                  <a:schemeClr val="tx1">
                    <a:tint val="75000"/>
                  </a:schemeClr>
                </a:solidFill>
              </a:defRPr>
            </a:lvl2pPr>
            <a:lvl3pPr marL="914108" indent="0">
              <a:buNone/>
              <a:defRPr sz="1600">
                <a:solidFill>
                  <a:schemeClr val="tx1">
                    <a:tint val="75000"/>
                  </a:schemeClr>
                </a:solidFill>
              </a:defRPr>
            </a:lvl3pPr>
            <a:lvl4pPr marL="1371158" indent="0">
              <a:buNone/>
              <a:defRPr sz="1400">
                <a:solidFill>
                  <a:schemeClr val="tx1">
                    <a:tint val="75000"/>
                  </a:schemeClr>
                </a:solidFill>
              </a:defRPr>
            </a:lvl4pPr>
            <a:lvl5pPr marL="1828213" indent="0">
              <a:buNone/>
              <a:defRPr sz="1400">
                <a:solidFill>
                  <a:schemeClr val="tx1">
                    <a:tint val="75000"/>
                  </a:schemeClr>
                </a:solidFill>
              </a:defRPr>
            </a:lvl5pPr>
            <a:lvl6pPr marL="2285259" indent="0">
              <a:buNone/>
              <a:defRPr sz="1400">
                <a:solidFill>
                  <a:schemeClr val="tx1">
                    <a:tint val="75000"/>
                  </a:schemeClr>
                </a:solidFill>
              </a:defRPr>
            </a:lvl6pPr>
            <a:lvl7pPr marL="2742306" indent="0">
              <a:buNone/>
              <a:defRPr sz="1400">
                <a:solidFill>
                  <a:schemeClr val="tx1">
                    <a:tint val="75000"/>
                  </a:schemeClr>
                </a:solidFill>
              </a:defRPr>
            </a:lvl7pPr>
            <a:lvl8pPr marL="3199360" indent="0">
              <a:buNone/>
              <a:defRPr sz="1400">
                <a:solidFill>
                  <a:schemeClr val="tx1">
                    <a:tint val="75000"/>
                  </a:schemeClr>
                </a:solidFill>
              </a:defRPr>
            </a:lvl8pPr>
            <a:lvl9pPr marL="3656411" indent="0">
              <a:buNone/>
              <a:defRPr sz="1400">
                <a:solidFill>
                  <a:schemeClr val="tx1">
                    <a:tint val="75000"/>
                  </a:schemeClr>
                </a:solidFill>
              </a:defRPr>
            </a:lvl9pPr>
          </a:lstStyle>
          <a:p>
            <a:pPr lvl="0"/>
            <a:endParaRPr lang="en-US" dirty="0"/>
          </a:p>
        </p:txBody>
      </p:sp>
      <p:pic>
        <p:nvPicPr>
          <p:cNvPr id="4" name="Picture 6" descr="http://www.cdc.gov/flu/images/h1n1/3D_Influenza/3D_Influenza_transparent_no_key_full_lrg2.gif"/>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47107"/>
          <a:stretch/>
        </p:blipFill>
        <p:spPr bwMode="auto">
          <a:xfrm rot="5400000">
            <a:off x="-1750376" y="1528743"/>
            <a:ext cx="7394093" cy="392064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31253940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2B6AE34-E9D3-405F-9F3C-A686378C5136}" type="datetime1">
              <a:rPr lang="en-US" smtClean="0">
                <a:solidFill>
                  <a:prstClr val="black">
                    <a:tint val="75000"/>
                  </a:prstClr>
                </a:solidFill>
              </a:rPr>
              <a:pPr>
                <a:defRPr/>
              </a:pPr>
              <a:t>6/23/2018</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8653A87D-6865-46C2-9C90-1D2A20A6B13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06249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60056" y="1868488"/>
            <a:ext cx="4324149" cy="1470025"/>
          </a:xfrm>
        </p:spPr>
        <p:txBody>
          <a:bodyPr anchor="t"/>
          <a:lstStyle>
            <a:lvl1pPr>
              <a:defRPr>
                <a:solidFill>
                  <a:srgbClr val="14497C"/>
                </a:solidFill>
              </a:defRPr>
            </a:lvl1pPr>
          </a:lstStyle>
          <a:p>
            <a:endParaRPr lang="en-US" dirty="0"/>
          </a:p>
        </p:txBody>
      </p:sp>
      <p:sp>
        <p:nvSpPr>
          <p:cNvPr id="13" name="Date Placeholder 12"/>
          <p:cNvSpPr>
            <a:spLocks noGrp="1"/>
          </p:cNvSpPr>
          <p:nvPr>
            <p:ph type="dt" sz="half" idx="11"/>
          </p:nvPr>
        </p:nvSpPr>
        <p:spPr/>
        <p:txBody>
          <a:bodyPr/>
          <a:lstStyle/>
          <a:p>
            <a:r>
              <a:rPr lang="en-US" dirty="0"/>
              <a:t>‹#›</a:t>
            </a:r>
          </a:p>
        </p:txBody>
      </p:sp>
      <p:pic>
        <p:nvPicPr>
          <p:cNvPr id="8" name="Picture 6" descr="http://www.cdc.gov/flu/images/h1n1/3D_Influenza/3D_Influenza_transparent_no_key_full_lrg2.gif"/>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47107"/>
          <a:stretch/>
        </p:blipFill>
        <p:spPr bwMode="auto">
          <a:xfrm rot="5400000">
            <a:off x="-1280243" y="1524082"/>
            <a:ext cx="6487798" cy="390699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949516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7181532" cy="386080"/>
          </a:xfrm>
        </p:spPr>
        <p:txBody>
          <a:bodyPr anchor="t">
            <a:normAutofit/>
          </a:bodyPr>
          <a:lstStyle>
            <a:lvl1pPr>
              <a:lnSpc>
                <a:spcPct val="100000"/>
              </a:lnSpc>
              <a:defRPr sz="2400">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254000" y="975361"/>
            <a:ext cx="8575039" cy="5293360"/>
          </a:xfrm>
        </p:spPr>
        <p:txBody>
          <a:bodyPr vert="horz" lIns="91440" tIns="45720" rIns="91440" bIns="45720" rtlCol="0">
            <a:normAutofit/>
          </a:bodyPr>
          <a:lstStyle>
            <a:lvl1pPr>
              <a:buClr>
                <a:srgbClr val="0070C0"/>
              </a:buClr>
              <a:defRPr lang="en-US" sz="3200" dirty="0" smtClean="0"/>
            </a:lvl1pPr>
            <a:lvl2pPr>
              <a:buClr>
                <a:srgbClr val="333399"/>
              </a:buClr>
              <a:defRPr lang="en-US" sz="2800" dirty="0" smtClean="0"/>
            </a:lvl2pPr>
            <a:lvl3pPr>
              <a:buClr>
                <a:srgbClr val="174C7D"/>
              </a:buClr>
              <a:defRPr lang="en-US" sz="2400" dirty="0" smtClean="0"/>
            </a:lvl3pPr>
            <a:lvl4pPr>
              <a:defRPr lang="en-US" sz="2000" dirty="0" smtClean="0"/>
            </a:lvl4pPr>
            <a:lvl5pPr>
              <a:defRPr lang="en-US" sz="16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p:cNvSpPr>
            <a:spLocks noGrp="1"/>
          </p:cNvSpPr>
          <p:nvPr>
            <p:ph type="dt" sz="half" idx="10"/>
          </p:nvPr>
        </p:nvSpPr>
        <p:spPr>
          <a:xfrm>
            <a:off x="93643" y="6435082"/>
            <a:ext cx="2133600" cy="365125"/>
          </a:xfrm>
        </p:spPr>
        <p:txBody>
          <a:bodyPr/>
          <a:lstStyle/>
          <a:p>
            <a:r>
              <a:rPr lang="en-US" dirty="0"/>
              <a:t>‹#›</a:t>
            </a:r>
          </a:p>
        </p:txBody>
      </p:sp>
    </p:spTree>
    <p:extLst>
      <p:ext uri="{BB962C8B-B14F-4D97-AF65-F5344CB8AC3E}">
        <p14:creationId xmlns:p14="http://schemas.microsoft.com/office/powerpoint/2010/main" val="3811146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spTree>
      <p:nvGrpSpPr>
        <p:cNvPr id="1" name=""/>
        <p:cNvGrpSpPr/>
        <p:nvPr/>
      </p:nvGrpSpPr>
      <p:grpSpPr>
        <a:xfrm>
          <a:off x="0" y="0"/>
          <a:ext cx="0" cy="0"/>
          <a:chOff x="0" y="0"/>
          <a:chExt cx="0" cy="0"/>
        </a:xfrm>
      </p:grpSpPr>
      <p:sp>
        <p:nvSpPr>
          <p:cNvPr id="5" name="Rectangle 4"/>
          <p:cNvSpPr/>
          <p:nvPr userDrawn="1"/>
        </p:nvSpPr>
        <p:spPr>
          <a:xfrm>
            <a:off x="5558542" y="456664"/>
            <a:ext cx="3585459" cy="6333744"/>
          </a:xfrm>
          <a:prstGeom prst="rect">
            <a:avLst/>
          </a:prstGeom>
          <a:solidFill>
            <a:srgbClr val="CCEC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3" name="Content Placeholder 2"/>
          <p:cNvSpPr>
            <a:spLocks noGrp="1"/>
          </p:cNvSpPr>
          <p:nvPr>
            <p:ph idx="1"/>
          </p:nvPr>
        </p:nvSpPr>
        <p:spPr>
          <a:xfrm>
            <a:off x="457200" y="1927964"/>
            <a:ext cx="4957169" cy="4525963"/>
          </a:xfrm>
        </p:spPr>
        <p:txBody>
          <a:bodyPr vert="horz" lIns="91440" tIns="45720" rIns="91440" bIns="45720" rtlCol="0">
            <a:normAutofit/>
          </a:bodyPr>
          <a:lstStyle>
            <a:lvl1pPr>
              <a:defRPr lang="en-US" sz="1800" dirty="0" smtClean="0"/>
            </a:lvl1pPr>
            <a:lvl2pPr>
              <a:defRPr lang="en-US" dirty="0" smtClean="0"/>
            </a:lvl2pPr>
            <a:lvl3pPr>
              <a:defRPr lang="en-US" dirty="0" smtClean="0"/>
            </a:lvl3pPr>
            <a:lvl4pPr>
              <a:defRPr lang="en-US" dirty="0" smtClean="0"/>
            </a:lvl4pPr>
            <a:lvl5pPr>
              <a:defRPr lang="en-US" sz="105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143382" y="482540"/>
            <a:ext cx="5270986" cy="1229115"/>
          </a:xfrm>
        </p:spPr>
        <p:txBody>
          <a:bodyPr anchor="t">
            <a:normAutofit/>
          </a:bodyPr>
          <a:lstStyle>
            <a:lvl1pPr>
              <a:lnSpc>
                <a:spcPct val="100000"/>
              </a:lnSpc>
              <a:defRPr sz="2400"/>
            </a:lvl1pPr>
          </a:lstStyle>
          <a:p>
            <a:r>
              <a:rPr lang="en-US" dirty="0"/>
              <a:t>Click to edit Master title style</a:t>
            </a:r>
          </a:p>
        </p:txBody>
      </p:sp>
      <p:sp>
        <p:nvSpPr>
          <p:cNvPr id="6" name="Date Placeholder 5"/>
          <p:cNvSpPr>
            <a:spLocks noGrp="1"/>
          </p:cNvSpPr>
          <p:nvPr>
            <p:ph type="dt" sz="half" idx="10"/>
          </p:nvPr>
        </p:nvSpPr>
        <p:spPr/>
        <p:txBody>
          <a:bodyPr/>
          <a:lstStyle/>
          <a:p>
            <a:r>
              <a:rPr lang="en-US" dirty="0"/>
              <a:t>‹#›</a:t>
            </a:r>
          </a:p>
        </p:txBody>
      </p:sp>
    </p:spTree>
    <p:extLst>
      <p:ext uri="{BB962C8B-B14F-4D97-AF65-F5344CB8AC3E}">
        <p14:creationId xmlns:p14="http://schemas.microsoft.com/office/powerpoint/2010/main" val="3619510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
        <p:nvSpPr>
          <p:cNvPr id="5" name="Rectangle 4"/>
          <p:cNvSpPr/>
          <p:nvPr userDrawn="1"/>
        </p:nvSpPr>
        <p:spPr>
          <a:xfrm>
            <a:off x="5558542" y="351368"/>
            <a:ext cx="3585459" cy="6333744"/>
          </a:xfrm>
          <a:prstGeom prst="rect">
            <a:avLst/>
          </a:prstGeom>
          <a:solidFill>
            <a:srgbClr val="EAE6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3" name="Content Placeholder 2"/>
          <p:cNvSpPr>
            <a:spLocks noGrp="1"/>
          </p:cNvSpPr>
          <p:nvPr>
            <p:ph idx="1"/>
          </p:nvPr>
        </p:nvSpPr>
        <p:spPr>
          <a:xfrm>
            <a:off x="457200" y="1927964"/>
            <a:ext cx="4957169" cy="4525963"/>
          </a:xfrm>
        </p:spPr>
        <p:txBody>
          <a:bodyPr vert="horz" lIns="91440" tIns="45720" rIns="91440" bIns="45720" rtlCol="0">
            <a:normAutofit/>
          </a:bodyPr>
          <a:lstStyle>
            <a:lvl1pPr>
              <a:defRPr lang="en-US" sz="1800" dirty="0" smtClean="0"/>
            </a:lvl1pPr>
            <a:lvl2pPr>
              <a:defRPr lang="en-US" dirty="0" smtClean="0"/>
            </a:lvl2pPr>
            <a:lvl3pPr>
              <a:defRPr lang="en-US" dirty="0" smtClean="0"/>
            </a:lvl3pPr>
            <a:lvl4pPr>
              <a:defRPr lang="en-US" dirty="0" smtClean="0"/>
            </a:lvl4pPr>
            <a:lvl5pPr>
              <a:defRPr lang="en-US" sz="105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143382" y="482540"/>
            <a:ext cx="5270986" cy="1229115"/>
          </a:xfrm>
        </p:spPr>
        <p:txBody>
          <a:bodyPr vert="horz" lIns="91440" tIns="45720" rIns="91440" bIns="45720" rtlCol="0" anchor="t">
            <a:normAutofit/>
          </a:bodyPr>
          <a:lstStyle>
            <a:lvl1pPr>
              <a:defRPr lang="en-US" sz="2400" dirty="0"/>
            </a:lvl1pPr>
          </a:lstStyle>
          <a:p>
            <a:pPr lvl="0">
              <a:lnSpc>
                <a:spcPct val="100000"/>
              </a:lnSpc>
            </a:pPr>
            <a:r>
              <a:rPr lang="en-US" dirty="0"/>
              <a:t>Click to edit Master title style</a:t>
            </a:r>
          </a:p>
        </p:txBody>
      </p:sp>
      <p:sp>
        <p:nvSpPr>
          <p:cNvPr id="2" name="Date Placeholder 1"/>
          <p:cNvSpPr>
            <a:spLocks noGrp="1"/>
          </p:cNvSpPr>
          <p:nvPr>
            <p:ph type="dt" sz="half" idx="10"/>
          </p:nvPr>
        </p:nvSpPr>
        <p:spPr/>
        <p:txBody>
          <a:bodyPr/>
          <a:lstStyle/>
          <a:p>
            <a:r>
              <a:rPr lang="en-US" dirty="0"/>
              <a:t>‹#›</a:t>
            </a:r>
          </a:p>
        </p:txBody>
      </p:sp>
    </p:spTree>
    <p:extLst>
      <p:ext uri="{BB962C8B-B14F-4D97-AF65-F5344CB8AC3E}">
        <p14:creationId xmlns:p14="http://schemas.microsoft.com/office/powerpoint/2010/main" val="246485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ABB8AA"/>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4762" y="2089968"/>
            <a:ext cx="4414837" cy="1483741"/>
          </a:xfrm>
        </p:spPr>
        <p:txBody>
          <a:bodyPr anchor="t">
            <a:noAutofit/>
          </a:bodyPr>
          <a:lstStyle>
            <a:lvl1pPr algn="l">
              <a:lnSpc>
                <a:spcPct val="80000"/>
              </a:lnSpc>
              <a:defRPr sz="4400" b="1" cap="all">
                <a:solidFill>
                  <a:srgbClr val="000000"/>
                </a:solidFill>
                <a:latin typeface="+mn-lt"/>
              </a:defRPr>
            </a:lvl1pPr>
          </a:lstStyle>
          <a:p>
            <a:r>
              <a:rPr lang="en-US" dirty="0"/>
              <a:t>Click to edit Master title style</a:t>
            </a:r>
          </a:p>
        </p:txBody>
      </p:sp>
      <p:sp>
        <p:nvSpPr>
          <p:cNvPr id="3" name="Text Placeholder 2"/>
          <p:cNvSpPr>
            <a:spLocks noGrp="1"/>
          </p:cNvSpPr>
          <p:nvPr>
            <p:ph type="body" idx="1"/>
          </p:nvPr>
        </p:nvSpPr>
        <p:spPr>
          <a:xfrm>
            <a:off x="3776662" y="3721745"/>
            <a:ext cx="4452937" cy="1500187"/>
          </a:xfrm>
        </p:spPr>
        <p:txBody>
          <a:bodyPr anchor="t">
            <a:normAutofit/>
          </a:bodyPr>
          <a:lstStyle>
            <a:lvl1pPr marL="0" indent="0">
              <a:buNone/>
              <a:defRPr sz="1600">
                <a:solidFill>
                  <a:srgbClr val="000000"/>
                </a:solidFill>
                <a:latin typeface="Arial"/>
                <a:cs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p:cNvSpPr>
            <a:spLocks noGrp="1"/>
          </p:cNvSpPr>
          <p:nvPr>
            <p:ph type="dt" sz="half" idx="10"/>
          </p:nvPr>
        </p:nvSpPr>
        <p:spPr/>
        <p:txBody>
          <a:bodyPr/>
          <a:lstStyle/>
          <a:p>
            <a:r>
              <a:rPr lang="en-US" dirty="0"/>
              <a:t>‹#›</a:t>
            </a:r>
          </a:p>
        </p:txBody>
      </p:sp>
      <p:pic>
        <p:nvPicPr>
          <p:cNvPr id="6" name="Picture 5" descr="virus3.png"/>
          <p:cNvPicPr>
            <a:picLocks noChangeAspect="1"/>
          </p:cNvPicPr>
          <p:nvPr userDrawn="1"/>
        </p:nvPicPr>
        <p:blipFill rotWithShape="1">
          <a:blip r:embed="rId2">
            <a:extLst>
              <a:ext uri="{28A0092B-C50C-407E-A947-70E740481C1C}">
                <a14:useLocalDpi xmlns:a14="http://schemas.microsoft.com/office/drawing/2010/main" val="0"/>
              </a:ext>
            </a:extLst>
          </a:blip>
          <a:srcRect l="48817"/>
          <a:stretch/>
        </p:blipFill>
        <p:spPr bwMode="auto">
          <a:xfrm>
            <a:off x="0" y="-134912"/>
            <a:ext cx="3725222" cy="7065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233791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t">
            <a:normAutofit/>
          </a:bodyPr>
          <a:lstStyle>
            <a:lvl1pPr>
              <a:defRPr lang="en-US" sz="2400"/>
            </a:lvl1pPr>
          </a:lstStyle>
          <a:p>
            <a:pPr lvl="0">
              <a:lnSpc>
                <a:spcPct val="100000"/>
              </a:lnSpc>
            </a:pPr>
            <a:r>
              <a:rPr lang="en-US"/>
              <a:t>Click to edit Master title style</a:t>
            </a:r>
          </a:p>
        </p:txBody>
      </p:sp>
      <p:sp>
        <p:nvSpPr>
          <p:cNvPr id="3" name="Content Placeholder 2"/>
          <p:cNvSpPr>
            <a:spLocks noGrp="1"/>
          </p:cNvSpPr>
          <p:nvPr>
            <p:ph sz="half" idx="1"/>
          </p:nvPr>
        </p:nvSpPr>
        <p:spPr>
          <a:xfrm>
            <a:off x="457200" y="1728215"/>
            <a:ext cx="4038600" cy="3394075"/>
          </a:xfrm>
        </p:spPr>
        <p:txBody>
          <a:bodyPr vert="horz" lIns="91440" tIns="45720" rIns="91440" bIns="45720" rtlCol="0">
            <a:normAutofit/>
          </a:bodyPr>
          <a:lstStyle>
            <a:lvl1pPr>
              <a:defRPr lang="en-US" sz="1800" dirty="0" smtClean="0"/>
            </a:lvl1pPr>
            <a:lvl2pPr>
              <a:defRPr lang="en-US" dirty="0" smtClean="0"/>
            </a:lvl2pPr>
            <a:lvl3pPr>
              <a:defRPr lang="en-US" dirty="0" smtClean="0"/>
            </a:lvl3pPr>
            <a:lvl4pPr>
              <a:defRPr lang="en-US" dirty="0" smtClean="0"/>
            </a:lvl4pPr>
            <a:lvl5pPr>
              <a:defRPr lang="en-US" sz="105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28215"/>
            <a:ext cx="4038600" cy="3394075"/>
          </a:xfrm>
        </p:spPr>
        <p:txBody>
          <a:bodyPr vert="horz" lIns="91440" tIns="45720" rIns="91440" bIns="45720" rtlCol="0">
            <a:normAutofit/>
          </a:bodyPr>
          <a:lstStyle>
            <a:lvl1pPr>
              <a:defRPr lang="en-US" sz="1800" dirty="0" smtClean="0"/>
            </a:lvl1pPr>
            <a:lvl2pPr>
              <a:defRPr lang="en-US" dirty="0" smtClean="0"/>
            </a:lvl2pPr>
            <a:lvl3pPr>
              <a:defRPr lang="en-US" dirty="0" smtClean="0"/>
            </a:lvl3pPr>
            <a:lvl4pPr>
              <a:defRPr lang="en-US" dirty="0" smtClean="0"/>
            </a:lvl4pPr>
            <a:lvl5pPr>
              <a:defRPr lang="en-US" sz="105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r>
              <a:rPr lang="en-US" dirty="0"/>
              <a:t>‹#›</a:t>
            </a:r>
          </a:p>
        </p:txBody>
      </p:sp>
    </p:spTree>
    <p:extLst>
      <p:ext uri="{BB962C8B-B14F-4D97-AF65-F5344CB8AC3E}">
        <p14:creationId xmlns:p14="http://schemas.microsoft.com/office/powerpoint/2010/main" val="6571947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4.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2.wmf"/><Relationship Id="rId5" Type="http://schemas.openxmlformats.org/officeDocument/2006/relationships/slideLayout" Target="../slideLayouts/slideLayout8.xml"/><Relationship Id="rId10" Type="http://schemas.openxmlformats.org/officeDocument/2006/relationships/theme" Target="../theme/theme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628651" y="1826684"/>
            <a:ext cx="7886700" cy="43497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16" tIns="45708" rIns="91416" bIns="4570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Tree>
    <p:extLst>
      <p:ext uri="{BB962C8B-B14F-4D97-AF65-F5344CB8AC3E}">
        <p14:creationId xmlns:p14="http://schemas.microsoft.com/office/powerpoint/2010/main" val="4009568878"/>
      </p:ext>
    </p:extLst>
  </p:cSld>
  <p:clrMap bg1="lt1" tx1="dk1" bg2="lt2" tx2="dk2" accent1="accent1" accent2="accent2" accent3="accent3" accent4="accent4" accent5="accent5" accent6="accent6" hlink="hlink" folHlink="folHlink"/>
  <p:sldLayoutIdLst>
    <p:sldLayoutId id="2147483680" r:id="rId1"/>
    <p:sldLayoutId id="2147483681" r:id="rId2"/>
  </p:sldLayoutIdLst>
  <p:transition>
    <p:fad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047" algn="ctr" rtl="0" fontAlgn="base">
        <a:spcBef>
          <a:spcPct val="0"/>
        </a:spcBef>
        <a:spcAft>
          <a:spcPct val="0"/>
        </a:spcAft>
        <a:defRPr sz="4400">
          <a:solidFill>
            <a:schemeClr val="tx1"/>
          </a:solidFill>
          <a:latin typeface="Myriad Web Pro" panose="020B0503030403020204" pitchFamily="34" charset="0"/>
        </a:defRPr>
      </a:lvl6pPr>
      <a:lvl7pPr marL="914108" algn="ctr" rtl="0" fontAlgn="base">
        <a:spcBef>
          <a:spcPct val="0"/>
        </a:spcBef>
        <a:spcAft>
          <a:spcPct val="0"/>
        </a:spcAft>
        <a:defRPr sz="4400">
          <a:solidFill>
            <a:schemeClr val="tx1"/>
          </a:solidFill>
          <a:latin typeface="Myriad Web Pro" panose="020B0503030403020204" pitchFamily="34" charset="0"/>
        </a:defRPr>
      </a:lvl7pPr>
      <a:lvl8pPr marL="1371158" algn="ctr" rtl="0" fontAlgn="base">
        <a:spcBef>
          <a:spcPct val="0"/>
        </a:spcBef>
        <a:spcAft>
          <a:spcPct val="0"/>
        </a:spcAft>
        <a:defRPr sz="4400">
          <a:solidFill>
            <a:schemeClr val="tx1"/>
          </a:solidFill>
          <a:latin typeface="Myriad Web Pro" panose="020B0503030403020204" pitchFamily="34" charset="0"/>
        </a:defRPr>
      </a:lvl8pPr>
      <a:lvl9pPr marL="1828213" algn="ctr" rtl="0" fontAlgn="base">
        <a:spcBef>
          <a:spcPct val="0"/>
        </a:spcBef>
        <a:spcAft>
          <a:spcPct val="0"/>
        </a:spcAft>
        <a:defRPr sz="4400">
          <a:solidFill>
            <a:schemeClr val="tx1"/>
          </a:solidFill>
          <a:latin typeface="Myriad Web Pro" panose="020B0503030403020204" pitchFamily="34" charset="0"/>
        </a:defRPr>
      </a:lvl9pPr>
    </p:titleStyle>
    <p:bodyStyle>
      <a:lvl1pPr marL="457189" indent="-457189" algn="l" rtl="0" eaLnBrk="0" fontAlgn="base" hangingPunct="0">
        <a:spcBef>
          <a:spcPct val="20000"/>
        </a:spcBef>
        <a:spcAft>
          <a:spcPct val="0"/>
        </a:spcAft>
        <a:buClr>
          <a:srgbClr val="0070C0"/>
        </a:buClr>
        <a:buFont typeface="Wingdings" panose="05000000000000000000" pitchFamily="2" charset="2"/>
        <a:buChar char="§"/>
        <a:defRPr sz="3200" kern="1200">
          <a:solidFill>
            <a:srgbClr val="000000"/>
          </a:solidFill>
          <a:latin typeface="Calibri" panose="020F0502020204030204" pitchFamily="34" charset="0"/>
          <a:ea typeface="+mn-ea"/>
          <a:cs typeface="+mn-cs"/>
        </a:defRPr>
      </a:lvl1pPr>
      <a:lvl2pPr marL="914244" indent="-457189" algn="l" rtl="0" eaLnBrk="0" fontAlgn="base" hangingPunct="0">
        <a:spcBef>
          <a:spcPct val="20000"/>
        </a:spcBef>
        <a:spcAft>
          <a:spcPct val="0"/>
        </a:spcAft>
        <a:buClr>
          <a:srgbClr val="0070C0"/>
        </a:buClr>
        <a:buFont typeface="Calibri" panose="020F0502020204030204" pitchFamily="34" charset="0"/>
        <a:buChar char="–"/>
        <a:defRPr sz="2800" kern="1200">
          <a:solidFill>
            <a:srgbClr val="000000"/>
          </a:solidFill>
          <a:latin typeface="Calibri" panose="020F0502020204030204" pitchFamily="34" charset="0"/>
          <a:ea typeface="+mn-ea"/>
          <a:cs typeface="+mn-cs"/>
        </a:defRPr>
      </a:lvl2pPr>
      <a:lvl3pPr marL="1295098" indent="-380990" algn="l" rtl="0" eaLnBrk="0" fontAlgn="base" hangingPunct="0">
        <a:spcBef>
          <a:spcPct val="20000"/>
        </a:spcBef>
        <a:spcAft>
          <a:spcPct val="0"/>
        </a:spcAft>
        <a:buClr>
          <a:srgbClr val="0070C0"/>
        </a:buClr>
        <a:buFont typeface="Arial" panose="020B0604020202020204" pitchFamily="34" charset="0"/>
        <a:buChar char="•"/>
        <a:defRPr sz="2400" kern="1200">
          <a:solidFill>
            <a:srgbClr val="000000"/>
          </a:solidFill>
          <a:latin typeface="Calibri" panose="020F0502020204030204" pitchFamily="34" charset="0"/>
          <a:ea typeface="+mn-ea"/>
          <a:cs typeface="+mn-cs"/>
        </a:defRPr>
      </a:lvl3pPr>
      <a:lvl4pPr marL="1752148" indent="-380990" algn="l" rtl="0" eaLnBrk="0" fontAlgn="base" hangingPunct="0">
        <a:spcBef>
          <a:spcPct val="20000"/>
        </a:spcBef>
        <a:spcAft>
          <a:spcPct val="0"/>
        </a:spcAft>
        <a:buClr>
          <a:srgbClr val="0070C0"/>
        </a:buClr>
        <a:buFont typeface="Arial" panose="020B0604020202020204" pitchFamily="34" charset="0"/>
        <a:buChar char="•"/>
        <a:defRPr sz="2000" kern="1200">
          <a:solidFill>
            <a:srgbClr val="000000"/>
          </a:solidFill>
          <a:latin typeface="Calibri" panose="020F0502020204030204" pitchFamily="34" charset="0"/>
          <a:ea typeface="+mn-ea"/>
          <a:cs typeface="+mn-cs"/>
        </a:defRPr>
      </a:lvl4pPr>
      <a:lvl5pPr marL="2209203" indent="-380990" algn="l" rtl="0" eaLnBrk="0" fontAlgn="base" hangingPunct="0">
        <a:spcBef>
          <a:spcPct val="20000"/>
        </a:spcBef>
        <a:spcAft>
          <a:spcPct val="0"/>
        </a:spcAft>
        <a:buClr>
          <a:srgbClr val="0070C0"/>
        </a:buClr>
        <a:buFont typeface="Arial" panose="020B0604020202020204" pitchFamily="34" charset="0"/>
        <a:buChar char="•"/>
        <a:defRPr sz="2000" kern="1200">
          <a:solidFill>
            <a:srgbClr val="000000"/>
          </a:solidFill>
          <a:latin typeface="Calibri" panose="020F0502020204030204" pitchFamily="34" charset="0"/>
          <a:ea typeface="+mn-ea"/>
          <a:cs typeface="+mn-cs"/>
        </a:defRPr>
      </a:lvl5pPr>
      <a:lvl6pPr marL="2513781"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38"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89"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39"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8" rtl="0" eaLnBrk="1" latinLnBrk="0" hangingPunct="1">
        <a:defRPr sz="1800" kern="1200">
          <a:solidFill>
            <a:schemeClr val="tx1"/>
          </a:solidFill>
          <a:latin typeface="+mn-lt"/>
          <a:ea typeface="+mn-ea"/>
          <a:cs typeface="+mn-cs"/>
        </a:defRPr>
      </a:lvl1pPr>
      <a:lvl2pPr marL="457047" algn="l" defTabSz="914108" rtl="0" eaLnBrk="1" latinLnBrk="0" hangingPunct="1">
        <a:defRPr sz="1800" kern="1200">
          <a:solidFill>
            <a:schemeClr val="tx1"/>
          </a:solidFill>
          <a:latin typeface="+mn-lt"/>
          <a:ea typeface="+mn-ea"/>
          <a:cs typeface="+mn-cs"/>
        </a:defRPr>
      </a:lvl2pPr>
      <a:lvl3pPr marL="914108" algn="l" defTabSz="914108" rtl="0" eaLnBrk="1" latinLnBrk="0" hangingPunct="1">
        <a:defRPr sz="1800" kern="1200">
          <a:solidFill>
            <a:schemeClr val="tx1"/>
          </a:solidFill>
          <a:latin typeface="+mn-lt"/>
          <a:ea typeface="+mn-ea"/>
          <a:cs typeface="+mn-cs"/>
        </a:defRPr>
      </a:lvl3pPr>
      <a:lvl4pPr marL="1371158" algn="l" defTabSz="914108" rtl="0" eaLnBrk="1" latinLnBrk="0" hangingPunct="1">
        <a:defRPr sz="1800" kern="1200">
          <a:solidFill>
            <a:schemeClr val="tx1"/>
          </a:solidFill>
          <a:latin typeface="+mn-lt"/>
          <a:ea typeface="+mn-ea"/>
          <a:cs typeface="+mn-cs"/>
        </a:defRPr>
      </a:lvl4pPr>
      <a:lvl5pPr marL="1828213" algn="l" defTabSz="914108" rtl="0" eaLnBrk="1" latinLnBrk="0" hangingPunct="1">
        <a:defRPr sz="1800" kern="1200">
          <a:solidFill>
            <a:schemeClr val="tx1"/>
          </a:solidFill>
          <a:latin typeface="+mn-lt"/>
          <a:ea typeface="+mn-ea"/>
          <a:cs typeface="+mn-cs"/>
        </a:defRPr>
      </a:lvl5pPr>
      <a:lvl6pPr marL="2285259" algn="l" defTabSz="914108" rtl="0" eaLnBrk="1" latinLnBrk="0" hangingPunct="1">
        <a:defRPr sz="1800" kern="1200">
          <a:solidFill>
            <a:schemeClr val="tx1"/>
          </a:solidFill>
          <a:latin typeface="+mn-lt"/>
          <a:ea typeface="+mn-ea"/>
          <a:cs typeface="+mn-cs"/>
        </a:defRPr>
      </a:lvl6pPr>
      <a:lvl7pPr marL="2742306" algn="l" defTabSz="914108" rtl="0" eaLnBrk="1" latinLnBrk="0" hangingPunct="1">
        <a:defRPr sz="1800" kern="1200">
          <a:solidFill>
            <a:schemeClr val="tx1"/>
          </a:solidFill>
          <a:latin typeface="+mn-lt"/>
          <a:ea typeface="+mn-ea"/>
          <a:cs typeface="+mn-cs"/>
        </a:defRPr>
      </a:lvl7pPr>
      <a:lvl8pPr marL="3199360" algn="l" defTabSz="914108" rtl="0" eaLnBrk="1" latinLnBrk="0" hangingPunct="1">
        <a:defRPr sz="1800" kern="1200">
          <a:solidFill>
            <a:schemeClr val="tx1"/>
          </a:solidFill>
          <a:latin typeface="+mn-lt"/>
          <a:ea typeface="+mn-ea"/>
          <a:cs typeface="+mn-cs"/>
        </a:defRPr>
      </a:lvl8pPr>
      <a:lvl9pPr marL="3656411" algn="l" defTabSz="91410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7F04DF4-78F5-4785-99FF-A9874FB21477}" type="datetime1">
              <a:rPr lang="en-US">
                <a:solidFill>
                  <a:prstClr val="black">
                    <a:tint val="75000"/>
                  </a:prstClr>
                </a:solidFill>
              </a:rPr>
              <a:pPr>
                <a:defRPr/>
              </a:pPr>
              <a:t>6/23/2018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0722228-8467-42C0-ADA1-522605E4C2F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74584976"/>
      </p:ext>
    </p:extLst>
  </p:cSld>
  <p:clrMap bg1="lt1" tx1="dk1" bg2="lt2" tx2="dk2" accent1="accent1" accent2="accent2" accent3="accent3" accent4="accent4" accent5="accent5" accent6="accent6" hlink="hlink" folHlink="folHlink"/>
  <p:sldLayoutIdLst>
    <p:sldLayoutId id="2147483728" r:id="rId1"/>
  </p:sldLayoutIdLst>
  <p:hf hdr="0" ftr="0" dt="0"/>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3988" y="426069"/>
            <a:ext cx="8543418" cy="93509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10897" y="1530584"/>
            <a:ext cx="8229600" cy="4525963"/>
          </a:xfrm>
          <a:prstGeom prst="rect">
            <a:avLst/>
          </a:prstGeom>
        </p:spPr>
        <p:txBody>
          <a:bodyPr vert="horz" lIns="91440" tIns="45720" rIns="91440" bIns="45720" rtlCol="0">
            <a:normAutofit/>
          </a:bodyPr>
          <a:lstStyle/>
          <a:p>
            <a:pPr lvl="0"/>
            <a:r>
              <a:rPr kumimoji="0" lang="en-US" sz="2400" b="0" i="0" u="none" strike="noStrike" kern="1200" cap="none" spc="0" normalizeH="0" baseline="0" noProof="0" dirty="0">
                <a:ln>
                  <a:noFill/>
                </a:ln>
                <a:solidFill>
                  <a:srgbClr val="2C343E"/>
                </a:solidFill>
                <a:effectLst/>
                <a:uLnTx/>
                <a:uFillTx/>
                <a:latin typeface="+mn-lt"/>
                <a:ea typeface="+mn-ea"/>
                <a:cs typeface="+mn-cs"/>
              </a:rPr>
              <a:t>Click to edit Master text styles</a:t>
            </a:r>
          </a:p>
          <a:p>
            <a:pPr lvl="1"/>
            <a:r>
              <a:rPr kumimoji="0" lang="en-US" sz="2000" b="0" i="0" u="none" strike="noStrike" kern="1200" cap="none" spc="0" normalizeH="0" baseline="0" noProof="0" dirty="0">
                <a:ln>
                  <a:noFill/>
                </a:ln>
                <a:solidFill>
                  <a:srgbClr val="2C343E"/>
                </a:solidFill>
                <a:effectLst/>
                <a:uLnTx/>
                <a:uFillTx/>
                <a:latin typeface="+mn-lt"/>
                <a:ea typeface="+mn-ea"/>
                <a:cs typeface="+mn-cs"/>
              </a:rPr>
              <a:t>Second level</a:t>
            </a:r>
          </a:p>
          <a:p>
            <a:pPr lvl="2"/>
            <a:r>
              <a:rPr kumimoji="0" lang="en-US" sz="1800" b="0" i="0" u="none" strike="noStrike" kern="1200" cap="none" spc="0" normalizeH="0" baseline="0" noProof="0" dirty="0">
                <a:ln>
                  <a:noFill/>
                </a:ln>
                <a:solidFill>
                  <a:srgbClr val="2C343E"/>
                </a:solidFill>
                <a:effectLst/>
                <a:uLnTx/>
                <a:uFillTx/>
                <a:latin typeface="+mn-lt"/>
                <a:ea typeface="+mn-ea"/>
                <a:cs typeface="+mn-cs"/>
              </a:rPr>
              <a:t>Third level</a:t>
            </a:r>
          </a:p>
          <a:p>
            <a:pPr lvl="3"/>
            <a:r>
              <a:rPr kumimoji="0" lang="en-US" sz="1600" b="0" i="0" u="none" strike="noStrike" kern="1200" cap="none" spc="0" normalizeH="0" baseline="0" noProof="0" dirty="0">
                <a:ln>
                  <a:noFill/>
                </a:ln>
                <a:solidFill>
                  <a:srgbClr val="2C343E"/>
                </a:solidFill>
                <a:effectLst/>
                <a:uLnTx/>
                <a:uFillTx/>
                <a:latin typeface="+mn-lt"/>
                <a:ea typeface="+mn-ea"/>
                <a:cs typeface="+mn-cs"/>
              </a:rPr>
              <a:t>Fourth level</a:t>
            </a:r>
          </a:p>
          <a:p>
            <a:pPr lvl="4"/>
            <a:r>
              <a:rPr kumimoji="0" lang="en-US" sz="1600" b="0" i="0" u="none" strike="noStrike" kern="1200" cap="none" spc="0" normalizeH="0" baseline="0" noProof="0" dirty="0">
                <a:ln>
                  <a:noFill/>
                </a:ln>
                <a:solidFill>
                  <a:srgbClr val="2C343E"/>
                </a:solidFill>
                <a:effectLst/>
                <a:uLnTx/>
                <a:uFillTx/>
                <a:latin typeface="+mn-lt"/>
                <a:ea typeface="+mn-ea"/>
                <a:cs typeface="+mn-cs"/>
              </a:rPr>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800">
                <a:solidFill>
                  <a:srgbClr val="2C343E"/>
                </a:solidFill>
                <a:latin typeface="Arial"/>
                <a:cs typeface="Arial"/>
              </a:defRPr>
            </a:lvl1pPr>
          </a:lstStyle>
          <a:p>
            <a:r>
              <a:rPr lang="en-US" dirty="0"/>
              <a:t>‹#›</a:t>
            </a:r>
          </a:p>
        </p:txBody>
      </p:sp>
      <p:pic>
        <p:nvPicPr>
          <p:cNvPr id="11" name="Picture 10"/>
          <p:cNvPicPr>
            <a:picLocks noChangeAspect="1"/>
          </p:cNvPicPr>
          <p:nvPr userDrawn="1"/>
        </p:nvPicPr>
        <p:blipFill rotWithShape="1">
          <a:blip r:embed="rId11" cstate="print">
            <a:extLst>
              <a:ext uri="{28A0092B-C50C-407E-A947-70E740481C1C}">
                <a14:useLocalDpi xmlns:a14="http://schemas.microsoft.com/office/drawing/2010/main" val="0"/>
              </a:ext>
            </a:extLst>
          </a:blip>
          <a:srcRect t="-1" r="15319" b="12824"/>
          <a:stretch/>
        </p:blipFill>
        <p:spPr>
          <a:xfrm>
            <a:off x="0" y="-14386"/>
            <a:ext cx="9144000" cy="496928"/>
          </a:xfrm>
          <a:prstGeom prst="rect">
            <a:avLst/>
          </a:prstGeom>
        </p:spPr>
      </p:pic>
      <p:pic>
        <p:nvPicPr>
          <p:cNvPr id="12" name="Picture 6" descr="Image result for cdc logo centers for disease"/>
          <p:cNvPicPr>
            <a:picLocks noChangeAspect="1" noChangeArrowheads="1"/>
          </p:cNvPicPr>
          <p:nvPr userDrawn="1"/>
        </p:nvPicPr>
        <p:blipFill rotWithShape="1">
          <a:blip r:embed="rId12" cstate="print">
            <a:extLst>
              <a:ext uri="{28A0092B-C50C-407E-A947-70E740481C1C}">
                <a14:useLocalDpi xmlns:a14="http://schemas.microsoft.com/office/drawing/2010/main" val="0"/>
              </a:ext>
            </a:extLst>
          </a:blip>
          <a:srcRect l="994" t="12974" r="852" b="9326"/>
          <a:stretch/>
        </p:blipFill>
        <p:spPr bwMode="auto">
          <a:xfrm>
            <a:off x="7639396" y="1417638"/>
            <a:ext cx="498764" cy="394833"/>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6" descr="Image result for cdc logo centers for disease"/>
          <p:cNvPicPr>
            <a:picLocks noChangeAspect="1" noChangeArrowheads="1"/>
          </p:cNvPicPr>
          <p:nvPr userDrawn="1"/>
        </p:nvPicPr>
        <p:blipFill rotWithShape="1">
          <a:blip r:embed="rId13" cstate="print">
            <a:extLst>
              <a:ext uri="{28A0092B-C50C-407E-A947-70E740481C1C}">
                <a14:useLocalDpi xmlns:a14="http://schemas.microsoft.com/office/drawing/2010/main" val="0"/>
              </a:ext>
            </a:extLst>
          </a:blip>
          <a:srcRect l="994" t="12975" r="852" b="36295"/>
          <a:stretch/>
        </p:blipFill>
        <p:spPr bwMode="auto">
          <a:xfrm>
            <a:off x="8259130" y="-9611"/>
            <a:ext cx="888302" cy="459116"/>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userDrawn="1"/>
        </p:nvSpPr>
        <p:spPr>
          <a:xfrm>
            <a:off x="7202659" y="33253"/>
            <a:ext cx="1046018" cy="369332"/>
          </a:xfrm>
          <a:prstGeom prst="rect">
            <a:avLst/>
          </a:prstGeom>
          <a:noFill/>
        </p:spPr>
        <p:txBody>
          <a:bodyPr wrap="square" rtlCol="0">
            <a:spAutoFit/>
          </a:bodyPr>
          <a:lstStyle/>
          <a:p>
            <a:r>
              <a:rPr lang="en-US" sz="1800" dirty="0">
                <a:solidFill>
                  <a:schemeClr val="accent6">
                    <a:lumMod val="20000"/>
                    <a:lumOff val="80000"/>
                  </a:schemeClr>
                </a:solidFill>
              </a:rPr>
              <a:t>Influenza </a:t>
            </a:r>
          </a:p>
        </p:txBody>
      </p:sp>
    </p:spTree>
    <p:extLst>
      <p:ext uri="{BB962C8B-B14F-4D97-AF65-F5344CB8AC3E}">
        <p14:creationId xmlns:p14="http://schemas.microsoft.com/office/powerpoint/2010/main" val="1712713855"/>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41" r:id="rId4"/>
    <p:sldLayoutId id="2147483749" r:id="rId5"/>
    <p:sldLayoutId id="2147483750" r:id="rId6"/>
    <p:sldLayoutId id="2147483751" r:id="rId7"/>
    <p:sldLayoutId id="2147483752" r:id="rId8"/>
    <p:sldLayoutId id="2147483818" r:id="rId9"/>
  </p:sldLayoutIdLst>
  <p:hf hdr="0" ftr="0" dt="0"/>
  <p:txStyles>
    <p:titleStyle>
      <a:lvl1pPr algn="l" defTabSz="457200" rtl="0" eaLnBrk="1" latinLnBrk="0" hangingPunct="1">
        <a:spcBef>
          <a:spcPct val="0"/>
        </a:spcBef>
        <a:buNone/>
        <a:defRPr sz="2800" b="1" kern="1200">
          <a:solidFill>
            <a:srgbClr val="0066CC"/>
          </a:solidFill>
          <a:latin typeface="+mj-lt"/>
          <a:ea typeface="+mj-ea"/>
          <a:cs typeface="Arial"/>
        </a:defRPr>
      </a:lvl1pPr>
    </p:titleStyle>
    <p:bodyStyle>
      <a:lvl1pPr marL="342900" marR="0" indent="-342900" algn="l" defTabSz="457200" rtl="0" eaLnBrk="1" fontAlgn="auto" latinLnBrk="0" hangingPunct="1">
        <a:lnSpc>
          <a:spcPct val="100000"/>
        </a:lnSpc>
        <a:spcBef>
          <a:spcPct val="20000"/>
        </a:spcBef>
        <a:spcAft>
          <a:spcPts val="0"/>
        </a:spcAft>
        <a:buClr>
          <a:schemeClr val="bg1"/>
        </a:buClr>
        <a:buSzTx/>
        <a:buFont typeface="Arial"/>
        <a:buChar char="•"/>
        <a:tabLst/>
        <a:defRPr lang="en-US" sz="2800" kern="1200" noProof="0" dirty="0" smtClean="0">
          <a:solidFill>
            <a:schemeClr val="tx1"/>
          </a:solidFill>
          <a:latin typeface="Arial" panose="020B0604020202020204" pitchFamily="34" charset="0"/>
          <a:ea typeface="+mn-ea"/>
          <a:cs typeface="Arial" panose="020B0604020202020204" pitchFamily="34" charset="0"/>
        </a:defRPr>
      </a:lvl1pPr>
      <a:lvl2pPr marL="742950" marR="0" indent="-285750" algn="l" defTabSz="457200" rtl="0" eaLnBrk="1" fontAlgn="auto" latinLnBrk="0" hangingPunct="1">
        <a:lnSpc>
          <a:spcPct val="100000"/>
        </a:lnSpc>
        <a:spcBef>
          <a:spcPct val="20000"/>
        </a:spcBef>
        <a:spcAft>
          <a:spcPts val="0"/>
        </a:spcAft>
        <a:buClr>
          <a:schemeClr val="accent6"/>
        </a:buClr>
        <a:buSzTx/>
        <a:buFont typeface="Courier New" panose="02070309020205020404" pitchFamily="49" charset="0"/>
        <a:buChar char="­"/>
        <a:tabLst/>
        <a:defRPr lang="en-US" sz="2400" kern="1200" noProof="0" dirty="0" smtClean="0">
          <a:solidFill>
            <a:schemeClr val="tx1"/>
          </a:solidFill>
          <a:latin typeface="Arial" panose="020B0604020202020204" pitchFamily="34" charset="0"/>
          <a:ea typeface="+mn-ea"/>
          <a:cs typeface="Arial" panose="020B0604020202020204" pitchFamily="34" charset="0"/>
        </a:defRPr>
      </a:lvl2pPr>
      <a:lvl3pPr marL="1143000" marR="0" indent="-228600" algn="l" defTabSz="457200" rtl="0" eaLnBrk="1" fontAlgn="auto" latinLnBrk="0" hangingPunct="1">
        <a:lnSpc>
          <a:spcPct val="100000"/>
        </a:lnSpc>
        <a:spcBef>
          <a:spcPct val="20000"/>
        </a:spcBef>
        <a:spcAft>
          <a:spcPts val="0"/>
        </a:spcAft>
        <a:buClr>
          <a:schemeClr val="accent6"/>
        </a:buClr>
        <a:buSzTx/>
        <a:buFont typeface="Arial"/>
        <a:buChar char="•"/>
        <a:tabLst/>
        <a:defRPr lang="en-US" sz="2000" kern="1200" noProof="0" dirty="0" smtClean="0">
          <a:solidFill>
            <a:schemeClr val="tx1"/>
          </a:solidFill>
          <a:latin typeface="Arial" panose="020B0604020202020204" pitchFamily="34" charset="0"/>
          <a:ea typeface="+mn-ea"/>
          <a:cs typeface="Arial" panose="020B0604020202020204" pitchFamily="34" charset="0"/>
        </a:defRPr>
      </a:lvl3pPr>
      <a:lvl4pPr marL="1600200" marR="0" indent="-228600" algn="l" defTabSz="457200" rtl="0" eaLnBrk="1" fontAlgn="auto" latinLnBrk="0" hangingPunct="1">
        <a:lnSpc>
          <a:spcPct val="100000"/>
        </a:lnSpc>
        <a:spcBef>
          <a:spcPct val="20000"/>
        </a:spcBef>
        <a:spcAft>
          <a:spcPts val="0"/>
        </a:spcAft>
        <a:buClr>
          <a:schemeClr val="accent6"/>
        </a:buClr>
        <a:buSzTx/>
        <a:buFont typeface="Arial"/>
        <a:buChar char="–"/>
        <a:tabLst/>
        <a:defRPr lang="en-US" sz="1800" kern="1200" noProof="0" dirty="0" smtClean="0">
          <a:solidFill>
            <a:schemeClr val="tx1"/>
          </a:solidFill>
          <a:latin typeface="Arial" panose="020B0604020202020204" pitchFamily="34" charset="0"/>
          <a:ea typeface="+mn-ea"/>
          <a:cs typeface="Arial" panose="020B0604020202020204" pitchFamily="34" charset="0"/>
        </a:defRPr>
      </a:lvl4pPr>
      <a:lvl5pPr marL="2057400" marR="0" indent="-228600" algn="l" defTabSz="457200" rtl="0" eaLnBrk="1" fontAlgn="auto" latinLnBrk="0" hangingPunct="1">
        <a:lnSpc>
          <a:spcPct val="100000"/>
        </a:lnSpc>
        <a:spcBef>
          <a:spcPct val="20000"/>
        </a:spcBef>
        <a:spcAft>
          <a:spcPts val="0"/>
        </a:spcAft>
        <a:buClr>
          <a:schemeClr val="accent6"/>
        </a:buClr>
        <a:buSzPct val="80000"/>
        <a:buFont typeface="Wingdings" charset="2"/>
        <a:buChar char="§"/>
        <a:tabLst/>
        <a:defRPr lang="en-US" sz="1800" kern="1200" noProof="0" dirty="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www.fao.org/avianflu/en/index.html" TargetMode="External"/><Relationship Id="rId2" Type="http://schemas.openxmlformats.org/officeDocument/2006/relationships/hyperlink" Target="http://www.oie.int/en/animal-health-in-the-world/web-portal-on-avian-influenza/" TargetMode="External"/><Relationship Id="rId1" Type="http://schemas.openxmlformats.org/officeDocument/2006/relationships/slideLayout" Target="../slideLayouts/slideLayout5.xml"/><Relationship Id="rId5" Type="http://schemas.openxmlformats.org/officeDocument/2006/relationships/hyperlink" Target="https://www.aphis.usda.gov/aphis/ourfocus/animalhealth/animal-disease-information/swine-disease-information/ct_swine_health_home" TargetMode="External"/><Relationship Id="rId4" Type="http://schemas.openxmlformats.org/officeDocument/2006/relationships/hyperlink" Target="https://www.aphis.usda.gov/aphis/ourfocus/animalhealth/animal-disease-information/avian-influenza-diseas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http://www.oie.int/en/international-standard-setting/terrestrial-code/access-online/?htmfile=chapitre_avian_influenza_viruses.htm" TargetMode="External"/><Relationship Id="rId2" Type="http://schemas.openxmlformats.org/officeDocument/2006/relationships/hyperlink" Target="http://www.oie.int/en/animal-health-in-the-world/web-portal-on-avian-influenza/early-detection-warning-diagnostic-confirmation/" TargetMode="External"/><Relationship Id="rId1" Type="http://schemas.openxmlformats.org/officeDocument/2006/relationships/slideLayout" Target="../slideLayouts/slideLayout5.xml"/><Relationship Id="rId4" Type="http://schemas.openxmlformats.org/officeDocument/2006/relationships/hyperlink" Target="http://www.oie.int/fileadmin/Home/eng/Health_standards/tahm/2.03.04_AI.pdf"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www.fao.org/avianflu/en/animalhealth.html"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hyperlink" Target="http://journal.frontiersin.org/article/10.3389/fvets.2017.00136/full?&amp;utm_source=Email_to_authors_&amp;utm_medium=Email&amp;utm_content=T1_11.5e1_author&amp;utm_campaign=Email_publication&amp;field=&amp;journalName=Frontiers_in_Veterinary_Science&amp;id=277295"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hyperlink" Target="http://www.fao.org/avianflu/en/clinical.html" TargetMode="External"/><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hyperlink" Target="https://www.aphis.usda.gov/aphis/ourfocus/animalhealth/animal-disease-information/avian-influenza-disease" TargetMode="Externa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3" Type="http://schemas.openxmlformats.org/officeDocument/2006/relationships/hyperlink" Target="https://www.aphis.usda.gov/animal_health/animal_dis_spec/poultry/downloads/hpai_policy.pdf" TargetMode="External"/><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60284" y="820615"/>
            <a:ext cx="4965139" cy="2434649"/>
          </a:xfrm>
        </p:spPr>
        <p:txBody>
          <a:bodyPr>
            <a:normAutofit fontScale="90000"/>
          </a:bodyPr>
          <a:lstStyle/>
          <a:p>
            <a:pPr algn="ctr"/>
            <a:r>
              <a:rPr lang="en-US" u="sng" dirty="0"/>
              <a:t>Facilitator Version</a:t>
            </a:r>
            <a:br>
              <a:rPr lang="en-US" dirty="0"/>
            </a:br>
            <a:br>
              <a:rPr lang="en-US" dirty="0"/>
            </a:br>
            <a:r>
              <a:rPr lang="en-US" dirty="0"/>
              <a:t>Veterinary Scenario 2 and Resource Materials: </a:t>
            </a:r>
            <a:br>
              <a:rPr lang="en-US" dirty="0"/>
            </a:br>
            <a:br>
              <a:rPr lang="en-US" dirty="0"/>
            </a:br>
            <a:r>
              <a:rPr lang="en-US" dirty="0"/>
              <a:t>Controlling Avian Influenza Viruses</a:t>
            </a:r>
            <a:br>
              <a:rPr lang="en-US" dirty="0"/>
            </a:br>
            <a:br>
              <a:rPr lang="en-US" dirty="0"/>
            </a:br>
            <a:br>
              <a:rPr lang="en-US" dirty="0"/>
            </a:br>
            <a:br>
              <a:rPr lang="en-US" dirty="0"/>
            </a:br>
            <a:endParaRPr lang="en-US" sz="2400" dirty="0">
              <a:solidFill>
                <a:srgbClr val="005DAA"/>
              </a:solidFill>
            </a:endParaRPr>
          </a:p>
        </p:txBody>
      </p:sp>
      <p:sp>
        <p:nvSpPr>
          <p:cNvPr id="8" name="Text Placeholder 5"/>
          <p:cNvSpPr txBox="1">
            <a:spLocks/>
          </p:cNvSpPr>
          <p:nvPr/>
        </p:nvSpPr>
        <p:spPr bwMode="auto">
          <a:xfrm>
            <a:off x="4053195" y="4295176"/>
            <a:ext cx="4670628" cy="16992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16" tIns="45708" rIns="91416" bIns="45708" numCol="1" anchor="t" anchorCtr="0" compatLnSpc="1">
            <a:prstTxWarp prst="textNoShape">
              <a:avLst/>
            </a:prstTxWarp>
          </a:bodyPr>
          <a:lstStyle>
            <a:lvl1pPr marL="0" indent="0" algn="l" rtl="0" eaLnBrk="0" fontAlgn="base" hangingPunct="0">
              <a:lnSpc>
                <a:spcPts val="2000"/>
              </a:lnSpc>
              <a:spcBef>
                <a:spcPct val="20000"/>
              </a:spcBef>
              <a:spcAft>
                <a:spcPct val="0"/>
              </a:spcAft>
              <a:buClr>
                <a:srgbClr val="0070C0"/>
              </a:buClr>
              <a:buFont typeface="Wingdings" panose="05000000000000000000" pitchFamily="2" charset="2"/>
              <a:buNone/>
              <a:defRPr sz="1800" kern="1200" baseline="0">
                <a:solidFill>
                  <a:srgbClr val="0039A6"/>
                </a:solidFill>
                <a:latin typeface="Calibri" pitchFamily="34" charset="0"/>
                <a:ea typeface="+mn-ea"/>
                <a:cs typeface="+mn-cs"/>
              </a:defRPr>
            </a:lvl1pPr>
            <a:lvl2pPr marL="914244" indent="-457189" algn="ctr" rtl="0" eaLnBrk="0" fontAlgn="base" hangingPunct="0">
              <a:spcBef>
                <a:spcPct val="20000"/>
              </a:spcBef>
              <a:spcAft>
                <a:spcPct val="0"/>
              </a:spcAft>
              <a:buClr>
                <a:srgbClr val="0070C0"/>
              </a:buClr>
              <a:buFont typeface="Calibri" panose="020F0502020204030204" pitchFamily="34" charset="0"/>
              <a:buChar char="–"/>
              <a:defRPr sz="2800" kern="1200">
                <a:solidFill>
                  <a:schemeClr val="tx2"/>
                </a:solidFill>
                <a:latin typeface="Calibri" panose="020F0502020204030204" pitchFamily="34" charset="0"/>
                <a:ea typeface="+mn-ea"/>
                <a:cs typeface="+mn-cs"/>
              </a:defRPr>
            </a:lvl2pPr>
            <a:lvl3pPr marL="1295098" indent="-380990" algn="ctr" rtl="0" eaLnBrk="0" fontAlgn="base" hangingPunct="0">
              <a:spcBef>
                <a:spcPct val="20000"/>
              </a:spcBef>
              <a:spcAft>
                <a:spcPct val="0"/>
              </a:spcAft>
              <a:buClr>
                <a:srgbClr val="0070C0"/>
              </a:buClr>
              <a:buFont typeface="Arial" panose="020B0604020202020204" pitchFamily="34" charset="0"/>
              <a:buChar char="•"/>
              <a:defRPr sz="2400" kern="1200">
                <a:solidFill>
                  <a:schemeClr val="tx2"/>
                </a:solidFill>
                <a:latin typeface="Calibri" panose="020F0502020204030204" pitchFamily="34" charset="0"/>
                <a:ea typeface="+mn-ea"/>
                <a:cs typeface="+mn-cs"/>
              </a:defRPr>
            </a:lvl3pPr>
            <a:lvl4pPr marL="1752148" indent="-380990" algn="ctr" rtl="0" eaLnBrk="0" fontAlgn="base" hangingPunct="0">
              <a:spcBef>
                <a:spcPct val="20000"/>
              </a:spcBef>
              <a:spcAft>
                <a:spcPct val="0"/>
              </a:spcAft>
              <a:buClr>
                <a:srgbClr val="0070C0"/>
              </a:buClr>
              <a:buFont typeface="Arial" panose="020B0604020202020204" pitchFamily="34" charset="0"/>
              <a:buChar char="•"/>
              <a:defRPr sz="2000" kern="1200">
                <a:solidFill>
                  <a:schemeClr val="tx2"/>
                </a:solidFill>
                <a:latin typeface="Calibri" panose="020F0502020204030204" pitchFamily="34" charset="0"/>
                <a:ea typeface="+mn-ea"/>
                <a:cs typeface="+mn-cs"/>
              </a:defRPr>
            </a:lvl4pPr>
            <a:lvl5pPr marL="2209203" indent="-380990" algn="ctr" rtl="0" eaLnBrk="0" fontAlgn="base" hangingPunct="0">
              <a:spcBef>
                <a:spcPct val="20000"/>
              </a:spcBef>
              <a:spcAft>
                <a:spcPct val="0"/>
              </a:spcAft>
              <a:buClr>
                <a:srgbClr val="0070C0"/>
              </a:buClr>
              <a:buFont typeface="Arial" panose="020B0604020202020204" pitchFamily="34" charset="0"/>
              <a:buChar char="•"/>
              <a:defRPr sz="2000" kern="1200">
                <a:solidFill>
                  <a:schemeClr val="tx2"/>
                </a:solidFill>
                <a:latin typeface="Calibri" panose="020F0502020204030204" pitchFamily="34" charset="0"/>
                <a:ea typeface="+mn-ea"/>
                <a:cs typeface="+mn-cs"/>
              </a:defRPr>
            </a:lvl5pPr>
            <a:lvl6pPr marL="2513781"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38"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89"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39" indent="-228522" algn="l" defTabSz="91410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0" fontAlgn="base" latinLnBrk="0" hangingPunct="0">
              <a:lnSpc>
                <a:spcPts val="2000"/>
              </a:lnSpc>
              <a:spcBef>
                <a:spcPct val="20000"/>
              </a:spcBef>
              <a:spcAft>
                <a:spcPct val="0"/>
              </a:spcAft>
              <a:buClr>
                <a:srgbClr val="0070C0"/>
              </a:buClr>
              <a:buSzTx/>
              <a:buFont typeface="Wingdings" panose="05000000000000000000" pitchFamily="2" charset="2"/>
              <a:buNone/>
              <a:tabLst/>
              <a:defRPr/>
            </a:pPr>
            <a:endParaRPr lang="en-US" sz="2000" dirty="0">
              <a:solidFill>
                <a:srgbClr val="005DAA"/>
              </a:solidFill>
            </a:endParaRPr>
          </a:p>
          <a:p>
            <a:pPr algn="ctr" defTabSz="914400">
              <a:defRPr/>
            </a:pPr>
            <a:r>
              <a:rPr lang="en-US" sz="1600" dirty="0">
                <a:solidFill>
                  <a:srgbClr val="FF0000"/>
                </a:solidFill>
              </a:rPr>
              <a:t>The findings and conclusions in this report are those of the authors and do not necessarily represent the official position of the Centers for Disease Control and Prevention.</a:t>
            </a:r>
          </a:p>
          <a:p>
            <a:pPr marL="0" marR="0" lvl="0" indent="0" algn="ctr" defTabSz="914400" rtl="0" eaLnBrk="0" fontAlgn="base" latinLnBrk="0" hangingPunct="0">
              <a:lnSpc>
                <a:spcPts val="2000"/>
              </a:lnSpc>
              <a:spcBef>
                <a:spcPct val="20000"/>
              </a:spcBef>
              <a:spcAft>
                <a:spcPct val="0"/>
              </a:spcAft>
              <a:buClr>
                <a:srgbClr val="0070C0"/>
              </a:buClr>
              <a:buSzTx/>
              <a:buFont typeface="Wingdings" panose="05000000000000000000" pitchFamily="2" charset="2"/>
              <a:buNone/>
              <a:tabLst/>
              <a:defRPr/>
            </a:pPr>
            <a:endParaRPr kumimoji="0" lang="en-US" sz="2000" b="0" i="0" u="none" strike="noStrike" kern="1200" cap="none" spc="0" normalizeH="0" baseline="0" noProof="0" dirty="0">
              <a:ln>
                <a:noFill/>
              </a:ln>
              <a:solidFill>
                <a:srgbClr val="005DAA"/>
              </a:solidFill>
              <a:effectLst/>
              <a:uLnTx/>
              <a:uFillTx/>
              <a:latin typeface="Calibri" pitchFamily="34" charset="0"/>
              <a:ea typeface="+mn-ea"/>
              <a:cs typeface="+mn-cs"/>
            </a:endParaRPr>
          </a:p>
        </p:txBody>
      </p:sp>
    </p:spTree>
    <p:extLst>
      <p:ext uri="{BB962C8B-B14F-4D97-AF65-F5344CB8AC3E}">
        <p14:creationId xmlns:p14="http://schemas.microsoft.com/office/powerpoint/2010/main" val="4111977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a:t>Discussion Question</a:t>
            </a:r>
            <a:endParaRPr lang="en-US" dirty="0"/>
          </a:p>
        </p:txBody>
      </p:sp>
      <p:sp>
        <p:nvSpPr>
          <p:cNvPr id="3" name="Content Placeholder 2"/>
          <p:cNvSpPr>
            <a:spLocks noGrp="1"/>
          </p:cNvSpPr>
          <p:nvPr>
            <p:ph idx="1"/>
          </p:nvPr>
        </p:nvSpPr>
        <p:spPr>
          <a:xfrm>
            <a:off x="299422" y="975361"/>
            <a:ext cx="8466429" cy="5293360"/>
          </a:xfrm>
        </p:spPr>
        <p:txBody>
          <a:bodyPr anchor="ctr">
            <a:normAutofit/>
          </a:bodyPr>
          <a:lstStyle/>
          <a:p>
            <a:pPr marL="0" indent="0" algn="ctr">
              <a:buNone/>
            </a:pPr>
            <a:r>
              <a:rPr lang="en-US" sz="2800" b="1" dirty="0">
                <a:latin typeface="+mn-lt"/>
              </a:rPr>
              <a:t>What resources are you lacking in your country to respond to avian influenza viruses? </a:t>
            </a:r>
          </a:p>
        </p:txBody>
      </p:sp>
    </p:spTree>
    <p:extLst>
      <p:ext uri="{BB962C8B-B14F-4D97-AF65-F5344CB8AC3E}">
        <p14:creationId xmlns:p14="http://schemas.microsoft.com/office/powerpoint/2010/main" val="3340448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a:t>Discussion Question- answer</a:t>
            </a:r>
            <a:endParaRPr lang="en-US" dirty="0"/>
          </a:p>
        </p:txBody>
      </p:sp>
      <p:sp>
        <p:nvSpPr>
          <p:cNvPr id="3" name="Content Placeholder 2"/>
          <p:cNvSpPr>
            <a:spLocks noGrp="1"/>
          </p:cNvSpPr>
          <p:nvPr>
            <p:ph idx="1"/>
          </p:nvPr>
        </p:nvSpPr>
        <p:spPr/>
        <p:txBody>
          <a:bodyPr/>
          <a:lstStyle/>
          <a:p>
            <a:pPr marL="0" indent="0">
              <a:buNone/>
            </a:pPr>
            <a:r>
              <a:rPr lang="en-US" sz="2400" b="1" dirty="0">
                <a:solidFill>
                  <a:srgbClr val="0070C0"/>
                </a:solidFill>
              </a:rPr>
              <a:t>What resources are you lacking in your country to respond to avian influenza viruses? </a:t>
            </a:r>
          </a:p>
          <a:p>
            <a:pPr marL="0" indent="0">
              <a:buNone/>
            </a:pPr>
            <a:endParaRPr lang="en-US" sz="1900" dirty="0">
              <a:solidFill>
                <a:srgbClr val="0070C0"/>
              </a:solidFill>
            </a:endParaRPr>
          </a:p>
          <a:p>
            <a:r>
              <a:rPr lang="en-US" sz="2400" b="1" dirty="0"/>
              <a:t>Surveillance</a:t>
            </a:r>
          </a:p>
          <a:p>
            <a:r>
              <a:rPr lang="en-US" sz="2400" b="1" dirty="0"/>
              <a:t>Epidemiology / response</a:t>
            </a:r>
          </a:p>
          <a:p>
            <a:r>
              <a:rPr lang="en-US" sz="2400" b="1" dirty="0"/>
              <a:t>Laboratory</a:t>
            </a:r>
          </a:p>
          <a:p>
            <a:r>
              <a:rPr lang="en-US" sz="2400" b="1" dirty="0"/>
              <a:t>Control guidelines / regulations</a:t>
            </a:r>
          </a:p>
          <a:p>
            <a:r>
              <a:rPr lang="en-US" sz="2400" b="1" dirty="0"/>
              <a:t>Vaccination</a:t>
            </a:r>
          </a:p>
          <a:p>
            <a:r>
              <a:rPr lang="en-US" sz="2400" b="1" dirty="0"/>
              <a:t>Market chain analysis</a:t>
            </a:r>
          </a:p>
        </p:txBody>
      </p:sp>
    </p:spTree>
    <p:extLst>
      <p:ext uri="{BB962C8B-B14F-4D97-AF65-F5344CB8AC3E}">
        <p14:creationId xmlns:p14="http://schemas.microsoft.com/office/powerpoint/2010/main" val="3934954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a:t>Discussion Question</a:t>
            </a:r>
            <a:endParaRPr lang="en-US" dirty="0"/>
          </a:p>
        </p:txBody>
      </p:sp>
      <p:sp>
        <p:nvSpPr>
          <p:cNvPr id="3" name="Content Placeholder 2"/>
          <p:cNvSpPr>
            <a:spLocks noGrp="1"/>
          </p:cNvSpPr>
          <p:nvPr>
            <p:ph idx="1"/>
          </p:nvPr>
        </p:nvSpPr>
        <p:spPr>
          <a:xfrm>
            <a:off x="402673" y="975361"/>
            <a:ext cx="8290904" cy="5293360"/>
          </a:xfrm>
        </p:spPr>
        <p:txBody>
          <a:bodyPr anchor="ctr">
            <a:normAutofit/>
          </a:bodyPr>
          <a:lstStyle/>
          <a:p>
            <a:pPr marL="0" indent="0" algn="ctr">
              <a:spcBef>
                <a:spcPts val="600"/>
              </a:spcBef>
              <a:buNone/>
            </a:pPr>
            <a:r>
              <a:rPr lang="en-US" sz="2800" b="1" dirty="0">
                <a:latin typeface="+mn-lt"/>
              </a:rPr>
              <a:t>What additional support and/or infrastructure is needed in your country to better prepare you for avian influenza viruses? </a:t>
            </a:r>
          </a:p>
        </p:txBody>
      </p:sp>
    </p:spTree>
    <p:extLst>
      <p:ext uri="{BB962C8B-B14F-4D97-AF65-F5344CB8AC3E}">
        <p14:creationId xmlns:p14="http://schemas.microsoft.com/office/powerpoint/2010/main" val="1449486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a:t>Discussion Question - answer</a:t>
            </a:r>
            <a:endParaRPr lang="en-US" dirty="0"/>
          </a:p>
        </p:txBody>
      </p:sp>
      <p:sp>
        <p:nvSpPr>
          <p:cNvPr id="3" name="Content Placeholder 2"/>
          <p:cNvSpPr>
            <a:spLocks noGrp="1"/>
          </p:cNvSpPr>
          <p:nvPr>
            <p:ph idx="1"/>
          </p:nvPr>
        </p:nvSpPr>
        <p:spPr/>
        <p:txBody>
          <a:bodyPr/>
          <a:lstStyle/>
          <a:p>
            <a:pPr marL="0" indent="0">
              <a:buNone/>
            </a:pPr>
            <a:r>
              <a:rPr lang="en-US" sz="2400" b="1" dirty="0">
                <a:solidFill>
                  <a:srgbClr val="0070C0"/>
                </a:solidFill>
              </a:rPr>
              <a:t>What support and/or infrastructure is needed in your country to better prepare you for avian influenza viruses? </a:t>
            </a:r>
          </a:p>
          <a:p>
            <a:pPr marL="0" indent="0">
              <a:buNone/>
            </a:pPr>
            <a:endParaRPr lang="en-US" sz="1900" dirty="0">
              <a:solidFill>
                <a:srgbClr val="0070C0"/>
              </a:solidFill>
            </a:endParaRPr>
          </a:p>
          <a:p>
            <a:r>
              <a:rPr lang="en-US" sz="2400" b="1" dirty="0"/>
              <a:t>Surveillance</a:t>
            </a:r>
          </a:p>
          <a:p>
            <a:r>
              <a:rPr lang="en-US" sz="2400" b="1" dirty="0"/>
              <a:t>Epidemiology / response</a:t>
            </a:r>
          </a:p>
          <a:p>
            <a:r>
              <a:rPr lang="en-US" sz="2400" b="1" dirty="0"/>
              <a:t>Laboratory</a:t>
            </a:r>
          </a:p>
          <a:p>
            <a:r>
              <a:rPr lang="en-US" sz="2400" b="1" dirty="0"/>
              <a:t>Control guidelines / regulations</a:t>
            </a:r>
          </a:p>
          <a:p>
            <a:r>
              <a:rPr lang="en-US" sz="2400" b="1" dirty="0"/>
              <a:t>Vaccination</a:t>
            </a:r>
          </a:p>
          <a:p>
            <a:r>
              <a:rPr lang="en-US" sz="2400" b="1" dirty="0"/>
              <a:t>Market chain analysis</a:t>
            </a:r>
          </a:p>
        </p:txBody>
      </p:sp>
    </p:spTree>
    <p:extLst>
      <p:ext uri="{BB962C8B-B14F-4D97-AF65-F5344CB8AC3E}">
        <p14:creationId xmlns:p14="http://schemas.microsoft.com/office/powerpoint/2010/main" val="2625996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34989048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9100" y="1943101"/>
            <a:ext cx="4523017" cy="3686048"/>
          </a:xfrm>
        </p:spPr>
        <p:txBody>
          <a:bodyPr>
            <a:normAutofit/>
          </a:bodyPr>
          <a:lstStyle/>
          <a:p>
            <a:r>
              <a:rPr lang="en-US" dirty="0"/>
              <a:t>References and </a:t>
            </a:r>
            <a:br>
              <a:rPr lang="en-US" dirty="0"/>
            </a:br>
            <a:r>
              <a:rPr lang="en-US" dirty="0"/>
              <a:t>Additional Resources</a:t>
            </a:r>
            <a:br>
              <a:rPr lang="en-US" dirty="0"/>
            </a:br>
            <a:br>
              <a:rPr lang="en-US" dirty="0"/>
            </a:br>
            <a:endParaRPr lang="en-US" dirty="0"/>
          </a:p>
        </p:txBody>
      </p:sp>
      <p:sp>
        <p:nvSpPr>
          <p:cNvPr id="3" name="Text Placeholder 2"/>
          <p:cNvSpPr>
            <a:spLocks noGrp="1"/>
          </p:cNvSpPr>
          <p:nvPr>
            <p:ph type="body" idx="1"/>
          </p:nvPr>
        </p:nvSpPr>
        <p:spPr/>
        <p:txBody>
          <a:bodyPr/>
          <a:lstStyle/>
          <a:p>
            <a:r>
              <a:rPr lang="en-US" dirty="0"/>
              <a:t>Extra Slides</a:t>
            </a:r>
          </a:p>
        </p:txBody>
      </p:sp>
    </p:spTree>
    <p:extLst>
      <p:ext uri="{BB962C8B-B14F-4D97-AF65-F5344CB8AC3E}">
        <p14:creationId xmlns:p14="http://schemas.microsoft.com/office/powerpoint/2010/main" val="33293625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Resources:  Controlling AI H7N9 and A(HxNy) Viruses</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latin typeface="+mn-lt"/>
              </a:rPr>
              <a:t>Information and expertise from international authorities on animal influenza virus surveillance and control</a:t>
            </a:r>
          </a:p>
          <a:p>
            <a:endParaRPr lang="en-US" dirty="0">
              <a:latin typeface="+mn-lt"/>
            </a:endParaRPr>
          </a:p>
          <a:p>
            <a:pPr marL="0" indent="0">
              <a:spcAft>
                <a:spcPts val="1200"/>
              </a:spcAft>
              <a:buNone/>
            </a:pPr>
            <a:r>
              <a:rPr lang="en-US" sz="3100" dirty="0">
                <a:latin typeface="+mn-lt"/>
              </a:rPr>
              <a:t>World Organization for Animal Health (OIE): </a:t>
            </a:r>
            <a:r>
              <a:rPr lang="en-US" sz="3100" dirty="0">
                <a:latin typeface="+mn-lt"/>
                <a:hlinkClick r:id="rId2"/>
              </a:rPr>
              <a:t>http://www.oie.int/en/animal-health-in-the-world/web-portal-on-avian-influenza/</a:t>
            </a:r>
            <a:r>
              <a:rPr lang="en-US" sz="3100" dirty="0">
                <a:latin typeface="+mn-lt"/>
              </a:rPr>
              <a:t> </a:t>
            </a:r>
          </a:p>
          <a:p>
            <a:pPr>
              <a:spcAft>
                <a:spcPts val="1200"/>
              </a:spcAft>
            </a:pPr>
            <a:endParaRPr lang="en-US" sz="3100" dirty="0">
              <a:latin typeface="+mn-lt"/>
            </a:endParaRPr>
          </a:p>
          <a:p>
            <a:pPr marL="0" indent="0">
              <a:spcAft>
                <a:spcPts val="1200"/>
              </a:spcAft>
              <a:buNone/>
            </a:pPr>
            <a:r>
              <a:rPr lang="en-US" sz="3100" dirty="0">
                <a:latin typeface="+mn-lt"/>
              </a:rPr>
              <a:t>U.N. Food and Agriculture Organization (FAO): </a:t>
            </a:r>
            <a:r>
              <a:rPr lang="en-US" sz="3100" dirty="0">
                <a:latin typeface="+mn-lt"/>
                <a:hlinkClick r:id="rId3"/>
              </a:rPr>
              <a:t>http://www.fao.org/avianflu/en/index.html</a:t>
            </a:r>
            <a:r>
              <a:rPr lang="en-US" sz="3100" dirty="0">
                <a:latin typeface="+mn-lt"/>
              </a:rPr>
              <a:t> </a:t>
            </a:r>
          </a:p>
          <a:p>
            <a:pPr>
              <a:spcAft>
                <a:spcPts val="1200"/>
              </a:spcAft>
            </a:pPr>
            <a:endParaRPr lang="en-US" sz="3100" dirty="0">
              <a:latin typeface="+mn-lt"/>
            </a:endParaRPr>
          </a:p>
          <a:p>
            <a:pPr marL="0" indent="0">
              <a:buNone/>
            </a:pPr>
            <a:r>
              <a:rPr lang="en-US" sz="3100" dirty="0">
                <a:latin typeface="+mn-lt"/>
              </a:rPr>
              <a:t>U.S.D.A. Animal and Plant Health Inspection Service (APHIS): </a:t>
            </a:r>
            <a:r>
              <a:rPr lang="en-US" sz="3100" dirty="0">
                <a:latin typeface="+mn-lt"/>
                <a:hlinkClick r:id="rId4"/>
              </a:rPr>
              <a:t>https://www.aphis.usda.gov/aphis/ourfocus/animalhealth/animal-disease-information/avian-influenza-disease</a:t>
            </a:r>
            <a:r>
              <a:rPr lang="en-US" sz="3100" dirty="0">
                <a:latin typeface="+mn-lt"/>
              </a:rPr>
              <a:t> and </a:t>
            </a:r>
            <a:r>
              <a:rPr lang="en-US" sz="3100" dirty="0">
                <a:latin typeface="+mn-lt"/>
                <a:hlinkClick r:id="rId5"/>
              </a:rPr>
              <a:t>https://www.aphis.usda.gov/aphis/ourfocus/animalhealth/animal-disease-information/swine-disease-information/ct_swine_health_home</a:t>
            </a:r>
            <a:r>
              <a:rPr lang="en-US" sz="3100" dirty="0">
                <a:latin typeface="+mn-lt"/>
              </a:rPr>
              <a:t> </a:t>
            </a:r>
          </a:p>
          <a:p>
            <a:endParaRPr lang="en-US" dirty="0"/>
          </a:p>
        </p:txBody>
      </p:sp>
    </p:spTree>
    <p:extLst>
      <p:ext uri="{BB962C8B-B14F-4D97-AF65-F5344CB8AC3E}">
        <p14:creationId xmlns:p14="http://schemas.microsoft.com/office/powerpoint/2010/main" val="2647312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World Organization for Animal Health (OIE)</a:t>
            </a:r>
          </a:p>
        </p:txBody>
      </p:sp>
    </p:spTree>
    <p:extLst>
      <p:ext uri="{BB962C8B-B14F-4D97-AF65-F5344CB8AC3E}">
        <p14:creationId xmlns:p14="http://schemas.microsoft.com/office/powerpoint/2010/main" val="4711549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6" y="81280"/>
            <a:ext cx="7918939" cy="386080"/>
          </a:xfrm>
        </p:spPr>
        <p:txBody>
          <a:bodyPr>
            <a:noAutofit/>
          </a:bodyPr>
          <a:lstStyle/>
          <a:p>
            <a:r>
              <a:rPr lang="en-US" sz="2100" dirty="0"/>
              <a:t>Resources: OIE Considerations for Novel Influenza Virus Control</a:t>
            </a:r>
          </a:p>
        </p:txBody>
      </p:sp>
      <p:sp>
        <p:nvSpPr>
          <p:cNvPr id="3" name="Content Placeholder 2"/>
          <p:cNvSpPr>
            <a:spLocks noGrp="1"/>
          </p:cNvSpPr>
          <p:nvPr>
            <p:ph idx="1"/>
          </p:nvPr>
        </p:nvSpPr>
        <p:spPr>
          <a:xfrm>
            <a:off x="310896" y="774332"/>
            <a:ext cx="8501633" cy="6083667"/>
          </a:xfrm>
        </p:spPr>
        <p:txBody>
          <a:bodyPr>
            <a:normAutofit fontScale="55000" lnSpcReduction="20000"/>
          </a:bodyPr>
          <a:lstStyle/>
          <a:p>
            <a:pPr marL="0" indent="0">
              <a:buNone/>
            </a:pPr>
            <a:r>
              <a:rPr lang="en-US" b="1" u="sng" dirty="0">
                <a:latin typeface="+mn-lt"/>
              </a:rPr>
              <a:t>OIE:</a:t>
            </a:r>
            <a:r>
              <a:rPr lang="en-US" dirty="0">
                <a:latin typeface="+mn-lt"/>
              </a:rPr>
              <a:t> </a:t>
            </a:r>
            <a:r>
              <a:rPr lang="en-US" dirty="0">
                <a:latin typeface="+mn-lt"/>
                <a:hlinkClick r:id="rId2"/>
              </a:rPr>
              <a:t>http://www.oie.int/en/animal-health-in-the-world/web-portal-on-avian-influenza/early-detection-warning-diagnostic-confirmation/</a:t>
            </a:r>
            <a:endParaRPr lang="en-US" dirty="0">
              <a:latin typeface="+mn-lt"/>
            </a:endParaRPr>
          </a:p>
          <a:p>
            <a:endParaRPr lang="en-US" dirty="0">
              <a:latin typeface="+mn-lt"/>
            </a:endParaRPr>
          </a:p>
          <a:p>
            <a:pPr marL="0" indent="0">
              <a:buNone/>
            </a:pPr>
            <a:r>
              <a:rPr lang="en-US" b="1" dirty="0">
                <a:latin typeface="+mn-lt"/>
              </a:rPr>
              <a:t>OIE Code AIV</a:t>
            </a:r>
            <a:r>
              <a:rPr lang="en-US" dirty="0">
                <a:latin typeface="+mn-lt"/>
              </a:rPr>
              <a:t>: </a:t>
            </a:r>
            <a:r>
              <a:rPr lang="en-US" dirty="0">
                <a:latin typeface="+mn-lt"/>
                <a:hlinkClick r:id="rId3"/>
              </a:rPr>
              <a:t>http://www.oie.int/en/international-standard-setting/terrestrial-code/access-online/?htmfile=chapitre_avian_influenza_viruses.htm</a:t>
            </a:r>
            <a:r>
              <a:rPr lang="en-US" dirty="0">
                <a:latin typeface="+mn-lt"/>
              </a:rPr>
              <a:t> </a:t>
            </a:r>
          </a:p>
          <a:p>
            <a:endParaRPr lang="en-US" dirty="0">
              <a:latin typeface="+mn-lt"/>
            </a:endParaRPr>
          </a:p>
          <a:p>
            <a:pPr marL="0" indent="0">
              <a:buNone/>
            </a:pPr>
            <a:r>
              <a:rPr lang="en-US" b="1" dirty="0">
                <a:latin typeface="+mn-lt"/>
              </a:rPr>
              <a:t>OIE Manual AIV</a:t>
            </a:r>
            <a:r>
              <a:rPr lang="en-US" dirty="0">
                <a:latin typeface="+mn-lt"/>
              </a:rPr>
              <a:t>: </a:t>
            </a:r>
            <a:r>
              <a:rPr lang="en-US" dirty="0">
                <a:latin typeface="+mn-lt"/>
                <a:hlinkClick r:id="rId4"/>
              </a:rPr>
              <a:t>http://www.oie.int/fileadmin/Home/eng/Health_standards/tahm/2.03.04_AI.pdf</a:t>
            </a:r>
            <a:r>
              <a:rPr lang="en-US" dirty="0">
                <a:latin typeface="+mn-lt"/>
              </a:rPr>
              <a:t> </a:t>
            </a:r>
          </a:p>
          <a:p>
            <a:endParaRPr lang="en-US" dirty="0">
              <a:latin typeface="+mn-lt"/>
            </a:endParaRPr>
          </a:p>
          <a:p>
            <a:r>
              <a:rPr lang="en-US" sz="3600" dirty="0">
                <a:latin typeface="+mn-lt"/>
              </a:rPr>
              <a:t>Reporting requirements</a:t>
            </a:r>
          </a:p>
          <a:p>
            <a:r>
              <a:rPr lang="en-US" sz="3600" dirty="0">
                <a:latin typeface="+mn-lt"/>
              </a:rPr>
              <a:t>Prevention and control</a:t>
            </a:r>
          </a:p>
          <a:p>
            <a:r>
              <a:rPr lang="en-US" sz="3600" dirty="0">
                <a:latin typeface="+mn-lt"/>
              </a:rPr>
              <a:t>Surveillance and reporting</a:t>
            </a:r>
          </a:p>
          <a:p>
            <a:r>
              <a:rPr lang="en-US" sz="3600" dirty="0">
                <a:latin typeface="+mn-lt"/>
              </a:rPr>
              <a:t>Prevention at animal source (biosecurity)</a:t>
            </a:r>
          </a:p>
          <a:p>
            <a:r>
              <a:rPr lang="en-US" sz="3600" dirty="0">
                <a:latin typeface="+mn-lt"/>
              </a:rPr>
              <a:t>Control strategies and compensation</a:t>
            </a:r>
          </a:p>
          <a:p>
            <a:r>
              <a:rPr lang="en-US" sz="3600" dirty="0">
                <a:latin typeface="+mn-lt"/>
              </a:rPr>
              <a:t>Poultry vaccination </a:t>
            </a:r>
          </a:p>
          <a:p>
            <a:r>
              <a:rPr lang="en-US" sz="3600" dirty="0">
                <a:latin typeface="+mn-lt"/>
              </a:rPr>
              <a:t>Poultry trade</a:t>
            </a:r>
          </a:p>
          <a:p>
            <a:r>
              <a:rPr lang="en-US" sz="3600" dirty="0">
                <a:latin typeface="+mn-lt"/>
              </a:rPr>
              <a:t>Food safety</a:t>
            </a:r>
          </a:p>
          <a:p>
            <a:r>
              <a:rPr lang="en-US" sz="3600" dirty="0">
                <a:latin typeface="+mn-lt"/>
              </a:rPr>
              <a:t>Public health risk</a:t>
            </a:r>
          </a:p>
          <a:p>
            <a:r>
              <a:rPr lang="en-US" sz="3600" dirty="0">
                <a:latin typeface="+mn-lt"/>
              </a:rPr>
              <a:t>Prevention measures</a:t>
            </a:r>
          </a:p>
        </p:txBody>
      </p:sp>
    </p:spTree>
    <p:extLst>
      <p:ext uri="{BB962C8B-B14F-4D97-AF65-F5344CB8AC3E}">
        <p14:creationId xmlns:p14="http://schemas.microsoft.com/office/powerpoint/2010/main" val="1339433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7764065" cy="386080"/>
          </a:xfrm>
        </p:spPr>
        <p:txBody>
          <a:bodyPr>
            <a:noAutofit/>
          </a:bodyPr>
          <a:lstStyle/>
          <a:p>
            <a:r>
              <a:rPr lang="en-US" sz="2200" dirty="0"/>
              <a:t>OIE: Avian Influenza Virus (AIV) Overview</a:t>
            </a:r>
          </a:p>
        </p:txBody>
      </p:sp>
      <p:sp>
        <p:nvSpPr>
          <p:cNvPr id="3" name="Content Placeholder 2"/>
          <p:cNvSpPr>
            <a:spLocks noGrp="1"/>
          </p:cNvSpPr>
          <p:nvPr>
            <p:ph idx="1"/>
          </p:nvPr>
        </p:nvSpPr>
        <p:spPr>
          <a:xfrm>
            <a:off x="254000" y="708340"/>
            <a:ext cx="8728673" cy="5553479"/>
          </a:xfrm>
        </p:spPr>
        <p:txBody>
          <a:bodyPr>
            <a:noAutofit/>
          </a:bodyPr>
          <a:lstStyle/>
          <a:p>
            <a:r>
              <a:rPr lang="en-US" sz="2000" b="1" dirty="0">
                <a:latin typeface="+mn-lt"/>
              </a:rPr>
              <a:t>There are many AIV strains, usually classified into 2 categories according to the severity of the disease in poultry</a:t>
            </a:r>
          </a:p>
          <a:p>
            <a:pPr lvl="1"/>
            <a:r>
              <a:rPr lang="en-US" sz="2000" dirty="0">
                <a:latin typeface="+mn-lt"/>
              </a:rPr>
              <a:t>low pathogenic (LPAI), typically cause few or no clinical signs in poultry</a:t>
            </a:r>
          </a:p>
          <a:p>
            <a:pPr lvl="1"/>
            <a:r>
              <a:rPr lang="en-US" sz="2000" dirty="0">
                <a:latin typeface="+mn-lt"/>
              </a:rPr>
              <a:t>highly pathogenic (HPAI), can cause severe clinical signs and potentially high mortality among poultry</a:t>
            </a:r>
          </a:p>
          <a:p>
            <a:pPr lvl="1"/>
            <a:endParaRPr lang="en-US" sz="2000" b="1" dirty="0">
              <a:latin typeface="+mn-lt"/>
            </a:endParaRPr>
          </a:p>
          <a:p>
            <a:r>
              <a:rPr lang="en-US" sz="2000" b="1" dirty="0">
                <a:latin typeface="+mn-lt"/>
              </a:rPr>
              <a:t>To date, naturally occurring highly pathogenic AIVs that produce acute clinical disease in chickens, turkeys and other birds of economic importance have been associated only with H5 and H7 subtypes</a:t>
            </a:r>
          </a:p>
          <a:p>
            <a:endParaRPr lang="en-US" sz="2000" b="1" dirty="0">
              <a:latin typeface="+mn-lt"/>
            </a:endParaRPr>
          </a:p>
          <a:p>
            <a:r>
              <a:rPr lang="en-US" sz="2000" b="1" dirty="0">
                <a:latin typeface="+mn-lt"/>
              </a:rPr>
              <a:t>All H5 and H7 subtypes are reportable when detected in poultry because there is a risk for them to become highly pathogenic by mutation</a:t>
            </a:r>
          </a:p>
          <a:p>
            <a:endParaRPr lang="en-US" sz="2000" b="1" dirty="0">
              <a:latin typeface="+mn-lt"/>
            </a:endParaRPr>
          </a:p>
          <a:p>
            <a:r>
              <a:rPr lang="en-US" sz="2000" b="1" dirty="0">
                <a:latin typeface="+mn-lt"/>
              </a:rPr>
              <a:t>Several factors can contribute to the spread of AI viruses, such as</a:t>
            </a:r>
          </a:p>
          <a:p>
            <a:pPr lvl="1"/>
            <a:r>
              <a:rPr lang="en-US" sz="2000" dirty="0" err="1">
                <a:latin typeface="+mn-lt"/>
              </a:rPr>
              <a:t>globalisation</a:t>
            </a:r>
            <a:r>
              <a:rPr lang="en-US" sz="2000" dirty="0">
                <a:latin typeface="+mn-lt"/>
              </a:rPr>
              <a:t> and international trade</a:t>
            </a:r>
          </a:p>
          <a:p>
            <a:pPr lvl="1"/>
            <a:r>
              <a:rPr lang="en-US" sz="2000" dirty="0">
                <a:latin typeface="+mn-lt"/>
              </a:rPr>
              <a:t>farming and sale (live bird markets)</a:t>
            </a:r>
          </a:p>
          <a:p>
            <a:pPr lvl="1"/>
            <a:r>
              <a:rPr lang="en-US" sz="2000" dirty="0">
                <a:latin typeface="+mn-lt"/>
              </a:rPr>
              <a:t>wild birds and migratory routes</a:t>
            </a:r>
          </a:p>
        </p:txBody>
      </p:sp>
    </p:spTree>
    <p:extLst>
      <p:ext uri="{BB962C8B-B14F-4D97-AF65-F5344CB8AC3E}">
        <p14:creationId xmlns:p14="http://schemas.microsoft.com/office/powerpoint/2010/main" val="3109499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Discussion Question</a:t>
            </a:r>
          </a:p>
        </p:txBody>
      </p:sp>
      <p:sp>
        <p:nvSpPr>
          <p:cNvPr id="3" name="Content Placeholder 2"/>
          <p:cNvSpPr>
            <a:spLocks noGrp="1"/>
          </p:cNvSpPr>
          <p:nvPr>
            <p:ph idx="1"/>
          </p:nvPr>
        </p:nvSpPr>
        <p:spPr>
          <a:xfrm>
            <a:off x="382023" y="975361"/>
            <a:ext cx="8311554" cy="5293360"/>
          </a:xfrm>
        </p:spPr>
        <p:txBody>
          <a:bodyPr>
            <a:normAutofit/>
          </a:bodyPr>
          <a:lstStyle/>
          <a:p>
            <a:pPr marL="0" indent="0">
              <a:buNone/>
            </a:pPr>
            <a:endParaRPr lang="en-US" sz="2400" b="1" dirty="0">
              <a:latin typeface="+mn-lt"/>
            </a:endParaRPr>
          </a:p>
          <a:p>
            <a:pPr marL="0" indent="0">
              <a:buNone/>
            </a:pPr>
            <a:endParaRPr lang="en-US" sz="2400" b="1" dirty="0">
              <a:latin typeface="+mn-lt"/>
            </a:endParaRPr>
          </a:p>
          <a:p>
            <a:pPr marL="0" indent="0">
              <a:buNone/>
            </a:pPr>
            <a:endParaRPr lang="en-US" sz="2400" b="1" dirty="0">
              <a:latin typeface="+mn-lt"/>
            </a:endParaRPr>
          </a:p>
          <a:p>
            <a:pPr marL="0" indent="0">
              <a:buNone/>
            </a:pPr>
            <a:endParaRPr lang="en-US" sz="2400" b="1" dirty="0">
              <a:latin typeface="+mn-lt"/>
            </a:endParaRPr>
          </a:p>
          <a:p>
            <a:pPr marL="0" indent="0" algn="ctr">
              <a:buNone/>
            </a:pPr>
            <a:r>
              <a:rPr lang="en-US" sz="2800" b="1" dirty="0">
                <a:latin typeface="+mn-lt"/>
              </a:rPr>
              <a:t>If an avian influenza virus is identified in your country – what information would you need to know to develop a national control plan?</a:t>
            </a:r>
          </a:p>
          <a:p>
            <a:endParaRPr lang="en-US" b="1" dirty="0">
              <a:latin typeface="+mn-lt"/>
            </a:endParaRPr>
          </a:p>
        </p:txBody>
      </p:sp>
    </p:spTree>
    <p:extLst>
      <p:ext uri="{BB962C8B-B14F-4D97-AF65-F5344CB8AC3E}">
        <p14:creationId xmlns:p14="http://schemas.microsoft.com/office/powerpoint/2010/main" val="35367458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7836339" cy="386080"/>
          </a:xfrm>
        </p:spPr>
        <p:txBody>
          <a:bodyPr>
            <a:noAutofit/>
          </a:bodyPr>
          <a:lstStyle/>
          <a:p>
            <a:r>
              <a:rPr lang="en-US" sz="2200" dirty="0"/>
              <a:t>OIE: Avian Influenza Virus (AIV) Surveillance</a:t>
            </a:r>
          </a:p>
        </p:txBody>
      </p:sp>
      <p:sp>
        <p:nvSpPr>
          <p:cNvPr id="3" name="Content Placeholder 2"/>
          <p:cNvSpPr>
            <a:spLocks noGrp="1"/>
          </p:cNvSpPr>
          <p:nvPr>
            <p:ph idx="1"/>
          </p:nvPr>
        </p:nvSpPr>
        <p:spPr>
          <a:xfrm>
            <a:off x="193184" y="637772"/>
            <a:ext cx="8706118" cy="5822976"/>
          </a:xfrm>
        </p:spPr>
        <p:txBody>
          <a:bodyPr>
            <a:noAutofit/>
          </a:bodyPr>
          <a:lstStyle/>
          <a:p>
            <a:pPr marL="0" indent="0">
              <a:buNone/>
            </a:pPr>
            <a:endParaRPr lang="en-US" sz="2000" b="1" dirty="0">
              <a:latin typeface="+mn-lt"/>
            </a:endParaRPr>
          </a:p>
          <a:p>
            <a:r>
              <a:rPr lang="en-US" sz="2000" b="1" dirty="0">
                <a:latin typeface="+mn-lt"/>
              </a:rPr>
              <a:t>First line of defense: early detection of disease outbreaks followed by a rapid response</a:t>
            </a:r>
          </a:p>
          <a:p>
            <a:pPr lvl="1"/>
            <a:r>
              <a:rPr lang="en-US" sz="2000" dirty="0">
                <a:latin typeface="+mn-lt"/>
              </a:rPr>
              <a:t>Linked to a high level of awareness among veterinarians and animal owners and high quality Veterinary Services</a:t>
            </a:r>
          </a:p>
          <a:p>
            <a:pPr lvl="1"/>
            <a:r>
              <a:rPr lang="en-US" sz="2000" dirty="0">
                <a:latin typeface="+mn-lt"/>
              </a:rPr>
              <a:t>Accurate warning systems as well as prevention measures are essential as an effective strategy to prevent and control AIV</a:t>
            </a:r>
          </a:p>
          <a:p>
            <a:pPr lvl="1"/>
            <a:r>
              <a:rPr lang="en-US" sz="2000" dirty="0">
                <a:latin typeface="+mn-lt"/>
              </a:rPr>
              <a:t>Coupled with similar efforts to prepare for a potential outbreak</a:t>
            </a:r>
          </a:p>
          <a:p>
            <a:pPr lvl="1"/>
            <a:endParaRPr lang="en-US" sz="2000" b="1" dirty="0">
              <a:latin typeface="+mn-lt"/>
            </a:endParaRPr>
          </a:p>
          <a:p>
            <a:r>
              <a:rPr lang="en-US" sz="2000" b="1" dirty="0">
                <a:latin typeface="+mn-lt"/>
              </a:rPr>
              <a:t>AI is a notifiable disease listed by the OIE </a:t>
            </a:r>
            <a:r>
              <a:rPr lang="mr-IN" sz="2000" b="1" dirty="0">
                <a:latin typeface="+mn-lt"/>
              </a:rPr>
              <a:t>–</a:t>
            </a:r>
            <a:r>
              <a:rPr lang="en-US" sz="2000" b="1" dirty="0">
                <a:latin typeface="+mn-lt"/>
              </a:rPr>
              <a:t> per the Terrestrial Animal Health Code, Member Countries must report the following:</a:t>
            </a:r>
          </a:p>
          <a:p>
            <a:pPr lvl="1"/>
            <a:r>
              <a:rPr lang="en-US" sz="2000" dirty="0">
                <a:latin typeface="+mn-lt"/>
              </a:rPr>
              <a:t>all highly pathogenic AIVs, irrespective of their strain, detected in birds (domestic and wild)</a:t>
            </a:r>
          </a:p>
          <a:p>
            <a:pPr lvl="1"/>
            <a:r>
              <a:rPr lang="en-US" sz="2000" dirty="0">
                <a:latin typeface="+mn-lt"/>
              </a:rPr>
              <a:t>all low pathogenic viruses of subtypes H5 and H7 detected in poultry</a:t>
            </a:r>
          </a:p>
          <a:p>
            <a:pPr lvl="1"/>
            <a:endParaRPr lang="en-US" sz="2000" b="1" dirty="0">
              <a:latin typeface="+mn-lt"/>
            </a:endParaRPr>
          </a:p>
          <a:p>
            <a:r>
              <a:rPr lang="en-US" sz="2000" b="1" dirty="0">
                <a:latin typeface="+mn-lt"/>
              </a:rPr>
              <a:t>Unusual mortality among wild birds should also be reported to the OIE through its World Animal Health Information System (WAHIS)</a:t>
            </a:r>
          </a:p>
        </p:txBody>
      </p:sp>
    </p:spTree>
    <p:extLst>
      <p:ext uri="{BB962C8B-B14F-4D97-AF65-F5344CB8AC3E}">
        <p14:creationId xmlns:p14="http://schemas.microsoft.com/office/powerpoint/2010/main" val="3109499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8001538" cy="386080"/>
          </a:xfrm>
        </p:spPr>
        <p:txBody>
          <a:bodyPr>
            <a:noAutofit/>
          </a:bodyPr>
          <a:lstStyle/>
          <a:p>
            <a:pPr marL="0" indent="0"/>
            <a:r>
              <a:rPr lang="en-US" sz="2200" dirty="0"/>
              <a:t>OIE: Avian Influenza Virus (AIV) Strain Differentiation </a:t>
            </a:r>
          </a:p>
        </p:txBody>
      </p:sp>
      <p:sp>
        <p:nvSpPr>
          <p:cNvPr id="3" name="Content Placeholder 2"/>
          <p:cNvSpPr>
            <a:spLocks noGrp="1"/>
          </p:cNvSpPr>
          <p:nvPr>
            <p:ph idx="1"/>
          </p:nvPr>
        </p:nvSpPr>
        <p:spPr>
          <a:xfrm>
            <a:off x="206498" y="702592"/>
            <a:ext cx="8786499" cy="5637135"/>
          </a:xfrm>
        </p:spPr>
        <p:txBody>
          <a:bodyPr>
            <a:noAutofit/>
          </a:bodyPr>
          <a:lstStyle/>
          <a:p>
            <a:r>
              <a:rPr lang="en-US" sz="2000" b="1" dirty="0">
                <a:latin typeface="+mn-lt"/>
              </a:rPr>
              <a:t>Differentiation of low and high pathogenicity AIVs based on laboratory tests (see OIE Manual of Diagnostic Tests and Vaccines for Terrestrial Animals)</a:t>
            </a:r>
          </a:p>
          <a:p>
            <a:endParaRPr lang="en-US" sz="2000" b="1" dirty="0">
              <a:latin typeface="+mn-lt"/>
            </a:endParaRPr>
          </a:p>
          <a:p>
            <a:r>
              <a:rPr lang="en-US" sz="2000" b="1" dirty="0" err="1">
                <a:latin typeface="+mn-lt"/>
              </a:rPr>
              <a:t>Characterisation</a:t>
            </a:r>
            <a:r>
              <a:rPr lang="en-US" sz="2000" b="1" dirty="0">
                <a:latin typeface="+mn-lt"/>
              </a:rPr>
              <a:t> as low or high pathogenicity is specific to poultry and other birds and does not necessarily apply to other species, including humans</a:t>
            </a:r>
          </a:p>
          <a:p>
            <a:endParaRPr lang="en-US" sz="2000" b="1" dirty="0">
              <a:latin typeface="+mn-lt"/>
            </a:endParaRPr>
          </a:p>
          <a:p>
            <a:r>
              <a:rPr lang="en-US" sz="2000" b="1" dirty="0">
                <a:latin typeface="+mn-lt"/>
              </a:rPr>
              <a:t>Viral HA and (to a lesser extent) NA are targets for the immune response</a:t>
            </a:r>
          </a:p>
          <a:p>
            <a:pPr lvl="1"/>
            <a:r>
              <a:rPr lang="en-US" sz="2000" dirty="0">
                <a:latin typeface="+mn-lt"/>
              </a:rPr>
              <a:t>Influenza A viruses are very diverse </a:t>
            </a:r>
            <a:r>
              <a:rPr lang="mr-IN" sz="2000" dirty="0">
                <a:latin typeface="+mn-lt"/>
              </a:rPr>
              <a:t>–</a:t>
            </a:r>
            <a:r>
              <a:rPr lang="en-US" sz="2000" dirty="0">
                <a:latin typeface="+mn-lt"/>
              </a:rPr>
              <a:t> 2 viruses that share a subtype may be only distantly related</a:t>
            </a:r>
          </a:p>
          <a:p>
            <a:pPr lvl="1"/>
            <a:r>
              <a:rPr lang="en-US" sz="2000" dirty="0">
                <a:latin typeface="+mn-lt"/>
              </a:rPr>
              <a:t>High variability results from mutation and genetic </a:t>
            </a:r>
            <a:r>
              <a:rPr lang="en-US" sz="2000" dirty="0" err="1">
                <a:latin typeface="+mn-lt"/>
              </a:rPr>
              <a:t>reassortment</a:t>
            </a:r>
            <a:endParaRPr lang="en-US" sz="2000" dirty="0">
              <a:latin typeface="+mn-lt"/>
            </a:endParaRPr>
          </a:p>
          <a:p>
            <a:pPr lvl="1"/>
            <a:r>
              <a:rPr lang="en-US" sz="2000" dirty="0">
                <a:latin typeface="+mn-lt"/>
              </a:rPr>
              <a:t>Once proteins have changed enough, immune responses against the former HA and NA may no longer be protective, which can allow the virus to rapidly adapt to new hosts</a:t>
            </a:r>
          </a:p>
          <a:p>
            <a:pPr lvl="1"/>
            <a:endParaRPr lang="en-US" sz="2000" b="1" dirty="0">
              <a:latin typeface="+mn-lt"/>
            </a:endParaRPr>
          </a:p>
          <a:p>
            <a:r>
              <a:rPr lang="en-US" sz="2000" b="1" dirty="0">
                <a:latin typeface="+mn-lt"/>
              </a:rPr>
              <a:t>“Avian influenza” reportable to the OIE defined as an infection of poultry and/or other birds, including wild birds, caused by any influenza A virus with high pathogenicity (HPAI), or by all influenza A viruses of H5 and H7 subtypes with low pathogenicity when detected in poultry</a:t>
            </a:r>
          </a:p>
        </p:txBody>
      </p:sp>
    </p:spTree>
    <p:extLst>
      <p:ext uri="{BB962C8B-B14F-4D97-AF65-F5344CB8AC3E}">
        <p14:creationId xmlns:p14="http://schemas.microsoft.com/office/powerpoint/2010/main" val="650008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7929264" cy="386080"/>
          </a:xfrm>
        </p:spPr>
        <p:txBody>
          <a:bodyPr>
            <a:noAutofit/>
          </a:bodyPr>
          <a:lstStyle/>
          <a:p>
            <a:pPr lvl="0"/>
            <a:r>
              <a:rPr lang="en-US" sz="2200" dirty="0"/>
              <a:t>OIE: AIV Prevention &amp; Control Strategies - Biosecurity</a:t>
            </a:r>
            <a:br>
              <a:rPr lang="en-US" sz="2200" dirty="0"/>
            </a:br>
            <a:endParaRPr lang="en-US" sz="2200" dirty="0"/>
          </a:p>
        </p:txBody>
      </p:sp>
      <p:sp>
        <p:nvSpPr>
          <p:cNvPr id="3" name="Content Placeholder 2"/>
          <p:cNvSpPr>
            <a:spLocks noGrp="1"/>
          </p:cNvSpPr>
          <p:nvPr>
            <p:ph idx="1"/>
          </p:nvPr>
        </p:nvSpPr>
        <p:spPr>
          <a:xfrm>
            <a:off x="206062" y="798492"/>
            <a:ext cx="8796270" cy="5070981"/>
          </a:xfrm>
        </p:spPr>
        <p:txBody>
          <a:bodyPr>
            <a:noAutofit/>
          </a:bodyPr>
          <a:lstStyle/>
          <a:p>
            <a:pPr marL="0" indent="0">
              <a:buNone/>
            </a:pPr>
            <a:r>
              <a:rPr lang="en-US" sz="2400" b="1" dirty="0">
                <a:solidFill>
                  <a:srgbClr val="2C343E"/>
                </a:solidFill>
                <a:latin typeface="Calibri"/>
              </a:rPr>
              <a:t>Due to virus stability in the environment and the highly contagious nature of these viruses, strict biosecurity measures and good hygiene are essential in protecting against outbreaks:</a:t>
            </a:r>
          </a:p>
          <a:p>
            <a:pPr marL="0" indent="0">
              <a:buNone/>
            </a:pPr>
            <a:endParaRPr lang="en-US" sz="1000" b="1" dirty="0">
              <a:solidFill>
                <a:srgbClr val="2C343E"/>
              </a:solidFill>
              <a:latin typeface="Calibri"/>
            </a:endParaRPr>
          </a:p>
          <a:p>
            <a:pPr lvl="1"/>
            <a:r>
              <a:rPr lang="en-US" sz="1700" dirty="0">
                <a:solidFill>
                  <a:srgbClr val="2C343E"/>
                </a:solidFill>
                <a:latin typeface="Calibri"/>
              </a:rPr>
              <a:t>keep poultry away from areas frequented by wild fowl</a:t>
            </a:r>
          </a:p>
          <a:p>
            <a:pPr lvl="1"/>
            <a:endParaRPr lang="en-US" sz="1000" dirty="0">
              <a:solidFill>
                <a:srgbClr val="2C343E"/>
              </a:solidFill>
              <a:latin typeface="Calibri"/>
            </a:endParaRPr>
          </a:p>
          <a:p>
            <a:pPr lvl="1"/>
            <a:r>
              <a:rPr lang="en-US" sz="1700" dirty="0">
                <a:solidFill>
                  <a:srgbClr val="2C343E"/>
                </a:solidFill>
                <a:latin typeface="Calibri"/>
              </a:rPr>
              <a:t>do not keep elements on the premises that may attract wild birds, including poultry feed products outside the building</a:t>
            </a:r>
          </a:p>
          <a:p>
            <a:pPr lvl="1"/>
            <a:endParaRPr lang="en-US" sz="1000" dirty="0">
              <a:solidFill>
                <a:srgbClr val="2C343E"/>
              </a:solidFill>
              <a:latin typeface="Calibri"/>
            </a:endParaRPr>
          </a:p>
          <a:p>
            <a:pPr lvl="1"/>
            <a:r>
              <a:rPr lang="en-US" sz="1700" dirty="0">
                <a:solidFill>
                  <a:srgbClr val="2C343E"/>
                </a:solidFill>
                <a:latin typeface="Calibri"/>
              </a:rPr>
              <a:t>maintain strict control over access to flocks by vehicles, people and equipment</a:t>
            </a:r>
          </a:p>
          <a:p>
            <a:pPr lvl="1"/>
            <a:endParaRPr lang="en-US" sz="1000" dirty="0">
              <a:solidFill>
                <a:srgbClr val="2C343E"/>
              </a:solidFill>
              <a:latin typeface="Calibri"/>
            </a:endParaRPr>
          </a:p>
          <a:p>
            <a:pPr lvl="1"/>
            <a:r>
              <a:rPr lang="en-US" sz="1700" dirty="0">
                <a:solidFill>
                  <a:srgbClr val="2C343E"/>
                </a:solidFill>
                <a:latin typeface="Calibri"/>
              </a:rPr>
              <a:t>ensure sanitation of property, poultry houses and equipment</a:t>
            </a:r>
          </a:p>
          <a:p>
            <a:pPr lvl="1"/>
            <a:endParaRPr lang="en-US" sz="1000" dirty="0">
              <a:solidFill>
                <a:srgbClr val="2C343E"/>
              </a:solidFill>
              <a:latin typeface="Calibri"/>
            </a:endParaRPr>
          </a:p>
          <a:p>
            <a:pPr lvl="1"/>
            <a:r>
              <a:rPr lang="en-US" sz="1700" dirty="0">
                <a:solidFill>
                  <a:srgbClr val="2C343E"/>
                </a:solidFill>
                <a:latin typeface="Calibri"/>
              </a:rPr>
              <a:t>avoid introduction of birds of unknown disease status into the flock</a:t>
            </a:r>
          </a:p>
          <a:p>
            <a:pPr lvl="1"/>
            <a:endParaRPr lang="en-US" sz="1000" dirty="0">
              <a:solidFill>
                <a:srgbClr val="2C343E"/>
              </a:solidFill>
              <a:latin typeface="Calibri"/>
            </a:endParaRPr>
          </a:p>
          <a:p>
            <a:pPr lvl="1"/>
            <a:r>
              <a:rPr lang="en-US" sz="1700" dirty="0">
                <a:solidFill>
                  <a:srgbClr val="2C343E"/>
                </a:solidFill>
                <a:latin typeface="Calibri"/>
              </a:rPr>
              <a:t>report bird illnesses and deaths to Veterinary Services</a:t>
            </a:r>
          </a:p>
          <a:p>
            <a:pPr lvl="1"/>
            <a:endParaRPr lang="en-US" sz="1000" dirty="0">
              <a:solidFill>
                <a:srgbClr val="2C343E"/>
              </a:solidFill>
              <a:latin typeface="Calibri"/>
            </a:endParaRPr>
          </a:p>
          <a:p>
            <a:pPr lvl="1"/>
            <a:r>
              <a:rPr lang="en-US" sz="1700" dirty="0">
                <a:solidFill>
                  <a:srgbClr val="2C343E"/>
                </a:solidFill>
                <a:latin typeface="Calibri"/>
              </a:rPr>
              <a:t>ensure appropriate disposal of manure, litter and dead poultry</a:t>
            </a:r>
          </a:p>
          <a:p>
            <a:pPr lvl="1"/>
            <a:endParaRPr lang="en-US" sz="1000" dirty="0">
              <a:solidFill>
                <a:srgbClr val="2C343E"/>
              </a:solidFill>
              <a:latin typeface="Calibri"/>
            </a:endParaRPr>
          </a:p>
          <a:p>
            <a:pPr lvl="1"/>
            <a:r>
              <a:rPr lang="en-US" sz="1700" dirty="0">
                <a:solidFill>
                  <a:srgbClr val="2C343E"/>
                </a:solidFill>
                <a:latin typeface="Calibri"/>
              </a:rPr>
              <a:t>vaccinate animals where appropriate</a:t>
            </a:r>
          </a:p>
        </p:txBody>
      </p:sp>
    </p:spTree>
    <p:extLst>
      <p:ext uri="{BB962C8B-B14F-4D97-AF65-F5344CB8AC3E}">
        <p14:creationId xmlns:p14="http://schemas.microsoft.com/office/powerpoint/2010/main" val="6500089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8228686" cy="386080"/>
          </a:xfrm>
        </p:spPr>
        <p:txBody>
          <a:bodyPr>
            <a:noAutofit/>
          </a:bodyPr>
          <a:lstStyle/>
          <a:p>
            <a:r>
              <a:rPr lang="en-US" sz="2200" dirty="0"/>
              <a:t>OIE: AIV Prevention &amp; Control Strategies - Culling</a:t>
            </a:r>
            <a:br>
              <a:rPr lang="en-US" sz="2200" dirty="0"/>
            </a:br>
            <a:endParaRPr lang="en-US" sz="2200" dirty="0"/>
          </a:p>
        </p:txBody>
      </p:sp>
      <p:sp>
        <p:nvSpPr>
          <p:cNvPr id="3" name="Content Placeholder 2"/>
          <p:cNvSpPr>
            <a:spLocks noGrp="1"/>
          </p:cNvSpPr>
          <p:nvPr>
            <p:ph idx="1"/>
          </p:nvPr>
        </p:nvSpPr>
        <p:spPr>
          <a:xfrm>
            <a:off x="254000" y="1115037"/>
            <a:ext cx="8749323" cy="5337278"/>
          </a:xfrm>
        </p:spPr>
        <p:txBody>
          <a:bodyPr>
            <a:noAutofit/>
          </a:bodyPr>
          <a:lstStyle/>
          <a:p>
            <a:pPr marL="0" indent="0">
              <a:buNone/>
            </a:pPr>
            <a:r>
              <a:rPr lang="en-US" sz="2000" b="1" dirty="0">
                <a:latin typeface="+mn-lt"/>
              </a:rPr>
              <a:t>If infection is detected in animals, a policy of culling infected and contact animals is normally used to rapidly contain, control and eradicate AIV</a:t>
            </a:r>
          </a:p>
          <a:p>
            <a:endParaRPr lang="en-US" sz="2000" dirty="0">
              <a:latin typeface="+mn-lt"/>
            </a:endParaRPr>
          </a:p>
          <a:p>
            <a:pPr marL="0" indent="0">
              <a:buNone/>
            </a:pPr>
            <a:r>
              <a:rPr lang="en-US" sz="2000" b="1" dirty="0">
                <a:latin typeface="+mn-lt"/>
              </a:rPr>
              <a:t>Requirements include (as described in the OIE Terrestrial Animal Health Code):</a:t>
            </a:r>
          </a:p>
          <a:p>
            <a:pPr marL="0" indent="0">
              <a:buNone/>
            </a:pPr>
            <a:endParaRPr lang="en-US" sz="1000" b="1" dirty="0">
              <a:latin typeface="+mn-lt"/>
            </a:endParaRPr>
          </a:p>
          <a:p>
            <a:pPr lvl="1"/>
            <a:r>
              <a:rPr lang="en-US" sz="2000" dirty="0">
                <a:latin typeface="+mn-lt"/>
              </a:rPr>
              <a:t>humane destruction of all infected and exposed animals (according to OIE animal welfare standards)</a:t>
            </a:r>
          </a:p>
          <a:p>
            <a:pPr lvl="1"/>
            <a:endParaRPr lang="en-US" sz="1000" dirty="0">
              <a:latin typeface="+mn-lt"/>
            </a:endParaRPr>
          </a:p>
          <a:p>
            <a:pPr lvl="1"/>
            <a:r>
              <a:rPr lang="en-US" sz="2000" dirty="0">
                <a:latin typeface="+mn-lt"/>
              </a:rPr>
              <a:t>appropriate disposal of carcasses, litter and all animal products</a:t>
            </a:r>
          </a:p>
          <a:p>
            <a:pPr lvl="1"/>
            <a:endParaRPr lang="en-US" sz="1000" dirty="0">
              <a:latin typeface="+mn-lt"/>
            </a:endParaRPr>
          </a:p>
          <a:p>
            <a:pPr lvl="1"/>
            <a:r>
              <a:rPr lang="en-US" sz="2000" dirty="0">
                <a:latin typeface="+mn-lt"/>
              </a:rPr>
              <a:t>surveillance and tracing of potentially infected or exposed poultry</a:t>
            </a:r>
          </a:p>
          <a:p>
            <a:pPr lvl="1"/>
            <a:endParaRPr lang="en-US" sz="1000" dirty="0">
              <a:latin typeface="+mn-lt"/>
            </a:endParaRPr>
          </a:p>
          <a:p>
            <a:pPr lvl="1"/>
            <a:r>
              <a:rPr lang="en-US" sz="2000" dirty="0">
                <a:latin typeface="+mn-lt"/>
              </a:rPr>
              <a:t>strict quarantine and controls on movement of poultry and any potentially contaminated vehicles and personnel</a:t>
            </a:r>
          </a:p>
          <a:p>
            <a:pPr lvl="1"/>
            <a:endParaRPr lang="en-US" sz="1000" dirty="0">
              <a:latin typeface="+mn-lt"/>
            </a:endParaRPr>
          </a:p>
          <a:p>
            <a:pPr lvl="1"/>
            <a:r>
              <a:rPr lang="en-US" sz="2000" dirty="0">
                <a:latin typeface="+mn-lt"/>
              </a:rPr>
              <a:t>thorough cleaning and decontamination of infected premises</a:t>
            </a:r>
          </a:p>
          <a:p>
            <a:pPr lvl="1"/>
            <a:endParaRPr lang="en-US" sz="1000" dirty="0">
              <a:latin typeface="+mn-lt"/>
            </a:endParaRPr>
          </a:p>
          <a:p>
            <a:pPr lvl="1"/>
            <a:r>
              <a:rPr lang="en-US" sz="2000" dirty="0">
                <a:latin typeface="+mn-lt"/>
              </a:rPr>
              <a:t>a period of at least 21 days before restocking</a:t>
            </a:r>
          </a:p>
        </p:txBody>
      </p:sp>
    </p:spTree>
    <p:extLst>
      <p:ext uri="{BB962C8B-B14F-4D97-AF65-F5344CB8AC3E}">
        <p14:creationId xmlns:p14="http://schemas.microsoft.com/office/powerpoint/2010/main" val="5135148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8146087" cy="386080"/>
          </a:xfrm>
        </p:spPr>
        <p:txBody>
          <a:bodyPr>
            <a:noAutofit/>
          </a:bodyPr>
          <a:lstStyle/>
          <a:p>
            <a:r>
              <a:rPr lang="en-US" sz="2200" dirty="0"/>
              <a:t>OIE: Avian Influenza Virus Vaccines</a:t>
            </a:r>
          </a:p>
        </p:txBody>
      </p:sp>
      <p:sp>
        <p:nvSpPr>
          <p:cNvPr id="3" name="Content Placeholder 2"/>
          <p:cNvSpPr>
            <a:spLocks noGrp="1"/>
          </p:cNvSpPr>
          <p:nvPr>
            <p:ph idx="1"/>
          </p:nvPr>
        </p:nvSpPr>
        <p:spPr>
          <a:xfrm>
            <a:off x="157319" y="630108"/>
            <a:ext cx="8920724" cy="6073344"/>
          </a:xfrm>
        </p:spPr>
        <p:txBody>
          <a:bodyPr>
            <a:noAutofit/>
          </a:bodyPr>
          <a:lstStyle/>
          <a:p>
            <a:pPr marL="0" indent="0">
              <a:buNone/>
            </a:pPr>
            <a:r>
              <a:rPr lang="en-US" sz="2000" b="1" dirty="0">
                <a:solidFill>
                  <a:srgbClr val="2C343E"/>
                </a:solidFill>
                <a:latin typeface="Calibri"/>
              </a:rPr>
              <a:t>Vaccination alone is not the solution to the control of AIV if eradication is the desired result</a:t>
            </a:r>
          </a:p>
          <a:p>
            <a:pPr lvl="1"/>
            <a:r>
              <a:rPr lang="en-US" sz="1800" dirty="0">
                <a:solidFill>
                  <a:srgbClr val="2C343E"/>
                </a:solidFill>
                <a:latin typeface="Calibri"/>
              </a:rPr>
              <a:t>Without application of monitoring systems, strict biosecurity and depopulation in the face of infection, these viruses could become endemic in vaccinated poultry populations</a:t>
            </a:r>
          </a:p>
          <a:p>
            <a:pPr lvl="1"/>
            <a:r>
              <a:rPr lang="en-US" sz="1800" dirty="0">
                <a:solidFill>
                  <a:srgbClr val="2C343E"/>
                </a:solidFill>
                <a:latin typeface="Calibri"/>
              </a:rPr>
              <a:t>Long-term circulation of AIV in a vaccinated population may result in antigenic and genetic changes </a:t>
            </a:r>
            <a:r>
              <a:rPr lang="mr-IN" sz="1800" dirty="0">
                <a:solidFill>
                  <a:srgbClr val="2C343E"/>
                </a:solidFill>
                <a:latin typeface="Calibri"/>
              </a:rPr>
              <a:t>–</a:t>
            </a:r>
            <a:r>
              <a:rPr lang="en-US" sz="1800" dirty="0">
                <a:solidFill>
                  <a:srgbClr val="2C343E"/>
                </a:solidFill>
                <a:latin typeface="Calibri"/>
              </a:rPr>
              <a:t> reported to have occurred in several countries</a:t>
            </a:r>
          </a:p>
          <a:p>
            <a:pPr lvl="1"/>
            <a:endParaRPr lang="en-US" sz="2000" b="1" dirty="0">
              <a:solidFill>
                <a:srgbClr val="2C343E"/>
              </a:solidFill>
              <a:latin typeface="Calibri"/>
            </a:endParaRPr>
          </a:p>
          <a:p>
            <a:pPr marL="0" indent="0">
              <a:buNone/>
            </a:pPr>
            <a:r>
              <a:rPr lang="en-US" sz="2000" b="1" dirty="0">
                <a:solidFill>
                  <a:srgbClr val="2C343E"/>
                </a:solidFill>
                <a:latin typeface="Calibri"/>
              </a:rPr>
              <a:t>Vaccination should be used for a limited duration when culling policies cannot be applied because either the disease has become endemic and therefore widespread, or the infection in animals is too difficult to detect</a:t>
            </a:r>
          </a:p>
          <a:p>
            <a:endParaRPr lang="en-US" sz="2000" b="1" dirty="0">
              <a:solidFill>
                <a:srgbClr val="2C343E"/>
              </a:solidFill>
              <a:latin typeface="Calibri"/>
            </a:endParaRPr>
          </a:p>
          <a:p>
            <a:pPr marL="0" indent="0">
              <a:buNone/>
            </a:pPr>
            <a:r>
              <a:rPr lang="en-US" sz="2000" b="1" dirty="0">
                <a:solidFill>
                  <a:srgbClr val="2C343E"/>
                </a:solidFill>
                <a:latin typeface="Calibri"/>
              </a:rPr>
              <a:t>When appropriate vaccines complying with OIE quality standards are available, vaccination is used to protect susceptible poultry populations from infection</a:t>
            </a:r>
          </a:p>
          <a:p>
            <a:pPr lvl="1"/>
            <a:r>
              <a:rPr lang="en-US" sz="1800" dirty="0">
                <a:solidFill>
                  <a:srgbClr val="2C343E"/>
                </a:solidFill>
                <a:latin typeface="Calibri"/>
              </a:rPr>
              <a:t>Vaccination strategies can be effective as an emergency measure in an outbreak or as a routine measure in an endemic area</a:t>
            </a:r>
          </a:p>
          <a:p>
            <a:pPr lvl="1"/>
            <a:endParaRPr lang="en-US" sz="2000" b="1" dirty="0">
              <a:solidFill>
                <a:srgbClr val="2C343E"/>
              </a:solidFill>
              <a:latin typeface="Calibri"/>
            </a:endParaRPr>
          </a:p>
          <a:p>
            <a:pPr marL="0" indent="0">
              <a:buNone/>
            </a:pPr>
            <a:r>
              <a:rPr lang="en-US" sz="2000" b="1" dirty="0">
                <a:solidFill>
                  <a:srgbClr val="2C343E"/>
                </a:solidFill>
                <a:latin typeface="Calibri"/>
              </a:rPr>
              <a:t>Use of vaccination must include an exit strategy </a:t>
            </a:r>
            <a:r>
              <a:rPr lang="mr-IN" sz="2000" b="1" dirty="0">
                <a:solidFill>
                  <a:srgbClr val="2C343E"/>
                </a:solidFill>
                <a:latin typeface="Calibri"/>
              </a:rPr>
              <a:t>–</a:t>
            </a:r>
            <a:r>
              <a:rPr lang="en-US" sz="2000" b="1" dirty="0">
                <a:solidFill>
                  <a:srgbClr val="2C343E"/>
                </a:solidFill>
                <a:latin typeface="Calibri"/>
              </a:rPr>
              <a:t> conditions to be met to stop vaccination</a:t>
            </a:r>
          </a:p>
          <a:p>
            <a:endParaRPr lang="en-US" sz="1400" b="1" dirty="0">
              <a:latin typeface="+mn-lt"/>
            </a:endParaRPr>
          </a:p>
        </p:txBody>
      </p:sp>
    </p:spTree>
    <p:extLst>
      <p:ext uri="{BB962C8B-B14F-4D97-AF65-F5344CB8AC3E}">
        <p14:creationId xmlns:p14="http://schemas.microsoft.com/office/powerpoint/2010/main" val="5135148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OIE: Avian Influenza Virus Serologic &amp; Virus Detection Tests </a:t>
            </a:r>
          </a:p>
        </p:txBody>
      </p:sp>
      <p:sp>
        <p:nvSpPr>
          <p:cNvPr id="3" name="Content Placeholder 2"/>
          <p:cNvSpPr>
            <a:spLocks noGrp="1"/>
          </p:cNvSpPr>
          <p:nvPr>
            <p:ph idx="1"/>
          </p:nvPr>
        </p:nvSpPr>
        <p:spPr>
          <a:xfrm>
            <a:off x="176509" y="761346"/>
            <a:ext cx="8890000" cy="5600817"/>
          </a:xfrm>
        </p:spPr>
        <p:txBody>
          <a:bodyPr>
            <a:noAutofit/>
          </a:bodyPr>
          <a:lstStyle/>
          <a:p>
            <a:endParaRPr lang="en-US" sz="1600" dirty="0">
              <a:latin typeface="+mn-lt"/>
            </a:endParaRPr>
          </a:p>
          <a:p>
            <a:r>
              <a:rPr lang="en-US" sz="1600" dirty="0">
                <a:latin typeface="+mn-lt"/>
              </a:rPr>
              <a:t>Poultry infected with AIV produce antibodies against haemagglutinin (HA), neuraminidase (NA), nonstructural proteins (NSPs), nucleoprotein/matrix (NP/M) and the polymerase complex proteins</a:t>
            </a:r>
          </a:p>
          <a:p>
            <a:endParaRPr lang="en-US" sz="1000" dirty="0">
              <a:latin typeface="+mn-lt"/>
            </a:endParaRPr>
          </a:p>
          <a:p>
            <a:r>
              <a:rPr lang="en-US" sz="1600" dirty="0">
                <a:latin typeface="+mn-lt"/>
              </a:rPr>
              <a:t>Tests for NP/M antibodies include direct and blocking ELISA and agar gel immunodiffusion (AGID) tests</a:t>
            </a:r>
          </a:p>
          <a:p>
            <a:endParaRPr lang="en-US" sz="1000" dirty="0">
              <a:latin typeface="+mn-lt"/>
            </a:endParaRPr>
          </a:p>
          <a:p>
            <a:r>
              <a:rPr lang="en-US" sz="1600" dirty="0">
                <a:latin typeface="+mn-lt"/>
              </a:rPr>
              <a:t>Tests for antibodies against NA include the neuraminidase inhibition (NI), indirect fluorescent antibody and direct and blocking ELISA tests</a:t>
            </a:r>
          </a:p>
          <a:p>
            <a:endParaRPr lang="en-US" sz="1000" dirty="0">
              <a:latin typeface="+mn-lt"/>
            </a:endParaRPr>
          </a:p>
          <a:p>
            <a:r>
              <a:rPr lang="en-US" sz="1600" dirty="0">
                <a:latin typeface="+mn-lt"/>
              </a:rPr>
              <a:t>For HA, antibodies detected in </a:t>
            </a:r>
            <a:r>
              <a:rPr lang="en-US" sz="1600" dirty="0" err="1">
                <a:latin typeface="+mn-lt"/>
              </a:rPr>
              <a:t>haemagglutination</a:t>
            </a:r>
            <a:r>
              <a:rPr lang="en-US" sz="1600" dirty="0">
                <a:latin typeface="+mn-lt"/>
              </a:rPr>
              <a:t> inhibition (HI), ELISA and </a:t>
            </a:r>
            <a:r>
              <a:rPr lang="en-US" sz="1600" dirty="0" err="1">
                <a:latin typeface="+mn-lt"/>
              </a:rPr>
              <a:t>neutralisation</a:t>
            </a:r>
            <a:r>
              <a:rPr lang="en-US" sz="1600" dirty="0">
                <a:latin typeface="+mn-lt"/>
              </a:rPr>
              <a:t> (SN) tests</a:t>
            </a:r>
          </a:p>
          <a:p>
            <a:endParaRPr lang="en-US" sz="1000" dirty="0">
              <a:latin typeface="+mn-lt"/>
            </a:endParaRPr>
          </a:p>
          <a:p>
            <a:r>
              <a:rPr lang="en-US" sz="1600" dirty="0">
                <a:latin typeface="+mn-lt"/>
              </a:rPr>
              <a:t>HI test is reliable in avian species but not in mammals</a:t>
            </a:r>
          </a:p>
          <a:p>
            <a:endParaRPr lang="en-US" sz="1000" dirty="0">
              <a:latin typeface="+mn-lt"/>
            </a:endParaRPr>
          </a:p>
          <a:p>
            <a:r>
              <a:rPr lang="en-US" sz="1600" dirty="0">
                <a:latin typeface="+mn-lt"/>
              </a:rPr>
              <a:t>SN test can detect subtype specific antibodies against the haemagglutinin and is preferred for mammals and some avian species</a:t>
            </a:r>
          </a:p>
          <a:p>
            <a:endParaRPr lang="en-US" sz="1000" dirty="0">
              <a:latin typeface="+mn-lt"/>
            </a:endParaRPr>
          </a:p>
          <a:p>
            <a:r>
              <a:rPr lang="en-US" sz="1600" dirty="0">
                <a:latin typeface="+mn-lt"/>
              </a:rPr>
              <a:t>AGID test is reliable for detection of NP/M antibodies in chickens and turkeys, but not in other avian species</a:t>
            </a:r>
          </a:p>
          <a:p>
            <a:endParaRPr lang="en-US" sz="1000" dirty="0">
              <a:latin typeface="+mn-lt"/>
            </a:endParaRPr>
          </a:p>
          <a:p>
            <a:r>
              <a:rPr lang="en-US" sz="1600" dirty="0">
                <a:latin typeface="+mn-lt"/>
              </a:rPr>
              <a:t>Blocking ELISA tests detect NP/M antibodies in all avian species</a:t>
            </a:r>
          </a:p>
        </p:txBody>
      </p:sp>
      <p:sp>
        <p:nvSpPr>
          <p:cNvPr id="4" name="TextBox 3">
            <a:extLst>
              <a:ext uri="{FF2B5EF4-FFF2-40B4-BE49-F238E27FC236}">
                <a16:creationId xmlns:a16="http://schemas.microsoft.com/office/drawing/2014/main" id="{EE6DBBC3-E783-480F-8CD0-73FBAF52CE05}"/>
              </a:ext>
            </a:extLst>
          </p:cNvPr>
          <p:cNvSpPr txBox="1"/>
          <p:nvPr/>
        </p:nvSpPr>
        <p:spPr>
          <a:xfrm>
            <a:off x="189388" y="6528700"/>
            <a:ext cx="8889999" cy="307777"/>
          </a:xfrm>
          <a:prstGeom prst="rect">
            <a:avLst/>
          </a:prstGeom>
          <a:noFill/>
        </p:spPr>
        <p:txBody>
          <a:bodyPr wrap="square" rtlCol="0">
            <a:spAutoFit/>
          </a:bodyPr>
          <a:lstStyle/>
          <a:p>
            <a:r>
              <a:rPr lang="en-US" sz="1400" dirty="0"/>
              <a:t>(REF: OIE </a:t>
            </a:r>
            <a:r>
              <a:rPr lang="en-US" sz="1400" dirty="0" err="1"/>
              <a:t>TAHCode</a:t>
            </a:r>
            <a:r>
              <a:rPr lang="en-US" sz="1400" dirty="0"/>
              <a:t> Ch 10.4: http://www.oie.int/index.php?id=169&amp;L=0&amp;htmfile=chapitre_avian_influenza_viruses.htm)</a:t>
            </a:r>
          </a:p>
        </p:txBody>
      </p:sp>
    </p:spTree>
    <p:extLst>
      <p:ext uri="{BB962C8B-B14F-4D97-AF65-F5344CB8AC3E}">
        <p14:creationId xmlns:p14="http://schemas.microsoft.com/office/powerpoint/2010/main" val="793537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U.N. Food and Agriculture Organization (FAO)</a:t>
            </a:r>
          </a:p>
        </p:txBody>
      </p:sp>
    </p:spTree>
    <p:extLst>
      <p:ext uri="{BB962C8B-B14F-4D97-AF65-F5344CB8AC3E}">
        <p14:creationId xmlns:p14="http://schemas.microsoft.com/office/powerpoint/2010/main" val="33218816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200" dirty="0"/>
              <a:t>FAO Considerations for Novel Influenza Virus Control</a:t>
            </a:r>
          </a:p>
        </p:txBody>
      </p:sp>
      <p:sp>
        <p:nvSpPr>
          <p:cNvPr id="3" name="Content Placeholder 2"/>
          <p:cNvSpPr>
            <a:spLocks noGrp="1"/>
          </p:cNvSpPr>
          <p:nvPr>
            <p:ph idx="1"/>
          </p:nvPr>
        </p:nvSpPr>
        <p:spPr>
          <a:xfrm>
            <a:off x="310896" y="939523"/>
            <a:ext cx="8513063" cy="5628701"/>
          </a:xfrm>
        </p:spPr>
        <p:txBody>
          <a:bodyPr>
            <a:normAutofit fontScale="77500" lnSpcReduction="20000"/>
          </a:bodyPr>
          <a:lstStyle/>
          <a:p>
            <a:pPr marL="0" indent="0">
              <a:buNone/>
            </a:pPr>
            <a:r>
              <a:rPr lang="en-US" b="1" u="sng" dirty="0">
                <a:latin typeface="+mn-lt"/>
              </a:rPr>
              <a:t>FAO</a:t>
            </a:r>
            <a:r>
              <a:rPr lang="en-US" dirty="0">
                <a:latin typeface="+mn-lt"/>
              </a:rPr>
              <a:t> (</a:t>
            </a:r>
            <a:r>
              <a:rPr lang="en-US" dirty="0">
                <a:latin typeface="+mn-lt"/>
                <a:hlinkClick r:id="rId3"/>
              </a:rPr>
              <a:t>http://www.fao.org/avianflu/en/animalhealth.html</a:t>
            </a:r>
            <a:r>
              <a:rPr lang="en-US" dirty="0">
                <a:latin typeface="+mn-lt"/>
              </a:rPr>
              <a:t>)</a:t>
            </a:r>
          </a:p>
          <a:p>
            <a:pPr marL="0" indent="0">
              <a:buNone/>
            </a:pPr>
            <a:r>
              <a:rPr lang="en-US" dirty="0">
                <a:latin typeface="+mn-lt"/>
              </a:rPr>
              <a:t> </a:t>
            </a:r>
          </a:p>
          <a:p>
            <a:pPr marL="0" indent="0">
              <a:buNone/>
            </a:pPr>
            <a:r>
              <a:rPr lang="en-US" dirty="0">
                <a:latin typeface="+mn-lt"/>
              </a:rPr>
              <a:t>Epidemiology</a:t>
            </a:r>
          </a:p>
          <a:p>
            <a:pPr lvl="1"/>
            <a:r>
              <a:rPr lang="en-US" dirty="0">
                <a:latin typeface="+mn-lt"/>
              </a:rPr>
              <a:t>Clinical signs</a:t>
            </a:r>
          </a:p>
          <a:p>
            <a:pPr lvl="1"/>
            <a:r>
              <a:rPr lang="en-US" dirty="0">
                <a:latin typeface="+mn-lt"/>
              </a:rPr>
              <a:t>Vaccination</a:t>
            </a:r>
          </a:p>
          <a:p>
            <a:pPr lvl="1"/>
            <a:r>
              <a:rPr lang="en-US" dirty="0">
                <a:latin typeface="+mn-lt"/>
              </a:rPr>
              <a:t>Pathology</a:t>
            </a:r>
          </a:p>
          <a:p>
            <a:pPr lvl="1"/>
            <a:r>
              <a:rPr lang="en-US" dirty="0">
                <a:latin typeface="+mn-lt"/>
              </a:rPr>
              <a:t>Differential diagnosis</a:t>
            </a:r>
          </a:p>
          <a:p>
            <a:pPr lvl="1"/>
            <a:r>
              <a:rPr lang="en-US" dirty="0">
                <a:latin typeface="+mn-lt"/>
              </a:rPr>
              <a:t>Lab diagnostic specimens</a:t>
            </a:r>
          </a:p>
          <a:p>
            <a:pPr lvl="1">
              <a:spcAft>
                <a:spcPts val="1200"/>
              </a:spcAft>
            </a:pPr>
            <a:r>
              <a:rPr lang="en-US" dirty="0">
                <a:latin typeface="+mn-lt"/>
              </a:rPr>
              <a:t>Laboratory procedures</a:t>
            </a:r>
          </a:p>
          <a:p>
            <a:pPr lvl="1">
              <a:spcAft>
                <a:spcPts val="1200"/>
              </a:spcAft>
            </a:pPr>
            <a:endParaRPr lang="en-US" dirty="0">
              <a:latin typeface="+mn-lt"/>
            </a:endParaRPr>
          </a:p>
          <a:p>
            <a:pPr marL="0" indent="0">
              <a:buNone/>
            </a:pPr>
            <a:r>
              <a:rPr lang="en-US" dirty="0">
                <a:latin typeface="+mn-lt"/>
              </a:rPr>
              <a:t>Control and prevention</a:t>
            </a:r>
          </a:p>
          <a:p>
            <a:pPr lvl="1"/>
            <a:r>
              <a:rPr lang="en-US" dirty="0">
                <a:latin typeface="+mn-lt"/>
              </a:rPr>
              <a:t>Control strategy factors</a:t>
            </a:r>
          </a:p>
          <a:p>
            <a:pPr lvl="1"/>
            <a:r>
              <a:rPr lang="en-US" dirty="0">
                <a:latin typeface="+mn-lt"/>
              </a:rPr>
              <a:t>Economic, political and social issues</a:t>
            </a:r>
          </a:p>
          <a:p>
            <a:pPr lvl="1"/>
            <a:r>
              <a:rPr lang="en-US" dirty="0">
                <a:latin typeface="+mn-lt"/>
              </a:rPr>
              <a:t>Vaccination</a:t>
            </a:r>
          </a:p>
          <a:p>
            <a:pPr lvl="1"/>
            <a:r>
              <a:rPr lang="en-US" dirty="0">
                <a:latin typeface="+mn-lt"/>
              </a:rPr>
              <a:t>Control strategies</a:t>
            </a:r>
          </a:p>
        </p:txBody>
      </p:sp>
    </p:spTree>
    <p:extLst>
      <p:ext uri="{BB962C8B-B14F-4D97-AF65-F5344CB8AC3E}">
        <p14:creationId xmlns:p14="http://schemas.microsoft.com/office/powerpoint/2010/main" val="7958732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FAO: Overall Guidance for Avian Influenza Virus</a:t>
            </a:r>
            <a:endParaRPr lang="en-US" dirty="0">
              <a:solidFill>
                <a:srgbClr val="003399"/>
              </a:solidFill>
            </a:endParaRPr>
          </a:p>
        </p:txBody>
      </p:sp>
      <p:sp>
        <p:nvSpPr>
          <p:cNvPr id="3" name="Content Placeholder 2"/>
          <p:cNvSpPr>
            <a:spLocks noGrp="1"/>
          </p:cNvSpPr>
          <p:nvPr>
            <p:ph idx="1"/>
          </p:nvPr>
        </p:nvSpPr>
        <p:spPr>
          <a:xfrm>
            <a:off x="254000" y="923737"/>
            <a:ext cx="8575039" cy="5708883"/>
          </a:xfrm>
        </p:spPr>
        <p:txBody>
          <a:bodyPr>
            <a:noAutofit/>
          </a:bodyPr>
          <a:lstStyle/>
          <a:p>
            <a:pPr marL="0" indent="0">
              <a:buNone/>
            </a:pPr>
            <a:r>
              <a:rPr lang="en-US" sz="2000" b="1" dirty="0">
                <a:latin typeface="+mn-lt"/>
              </a:rPr>
              <a:t>New zoonotic influenza A viruses such as H7N9 will continue to emerge at the human-animal interface</a:t>
            </a:r>
          </a:p>
          <a:p>
            <a:endParaRPr lang="en-US" sz="2000" dirty="0">
              <a:latin typeface="+mn-lt"/>
            </a:endParaRPr>
          </a:p>
          <a:p>
            <a:pPr marL="0" indent="0">
              <a:buNone/>
            </a:pPr>
            <a:r>
              <a:rPr lang="en-US" sz="2000" b="1" dirty="0">
                <a:latin typeface="+mn-lt"/>
              </a:rPr>
              <a:t>For this reason FAO recommends member countries maintain the following:</a:t>
            </a:r>
          </a:p>
          <a:p>
            <a:pPr lvl="1"/>
            <a:r>
              <a:rPr lang="en-US" sz="2000" dirty="0">
                <a:latin typeface="+mn-lt"/>
              </a:rPr>
              <a:t>a well-resourced veterinary system trained in the prevention, detection and control of animal diseases and able to respond rapidly to AIV incursions or outbreaks</a:t>
            </a:r>
          </a:p>
          <a:p>
            <a:pPr lvl="1"/>
            <a:r>
              <a:rPr lang="en-US" sz="2000" dirty="0">
                <a:latin typeface="+mn-lt"/>
              </a:rPr>
              <a:t>facilities for quarantine and inspection of live animals and animal products to stop disease before it enters a country</a:t>
            </a:r>
          </a:p>
          <a:p>
            <a:pPr lvl="1"/>
            <a:r>
              <a:rPr lang="en-US" sz="2000" dirty="0">
                <a:latin typeface="+mn-lt"/>
              </a:rPr>
              <a:t>well-prepared and specific diagnostic teams able to implement field investigations and perform laboratory tests to inform decision-makers of the problem and trigger an appropriate response</a:t>
            </a:r>
          </a:p>
          <a:p>
            <a:pPr lvl="1"/>
            <a:endParaRPr lang="en-US" sz="2000" dirty="0">
              <a:latin typeface="+mn-lt"/>
            </a:endParaRPr>
          </a:p>
          <a:p>
            <a:pPr marL="0" indent="0">
              <a:buNone/>
            </a:pPr>
            <a:r>
              <a:rPr lang="en-US" sz="2000" b="1" dirty="0">
                <a:latin typeface="+mn-lt"/>
              </a:rPr>
              <a:t>International Standards:</a:t>
            </a:r>
          </a:p>
          <a:p>
            <a:r>
              <a:rPr lang="en-US" sz="2000" dirty="0">
                <a:latin typeface="+mn-lt"/>
              </a:rPr>
              <a:t>FAO advises countries to adhere to international standards to mitigate any risk of introduction of animal diseases, including AI(H7N9)</a:t>
            </a:r>
          </a:p>
        </p:txBody>
      </p:sp>
    </p:spTree>
    <p:extLst>
      <p:ext uri="{BB962C8B-B14F-4D97-AF65-F5344CB8AC3E}">
        <p14:creationId xmlns:p14="http://schemas.microsoft.com/office/powerpoint/2010/main" val="35249206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73" y="81280"/>
            <a:ext cx="7181532" cy="386080"/>
          </a:xfrm>
        </p:spPr>
        <p:txBody>
          <a:bodyPr>
            <a:normAutofit fontScale="90000"/>
          </a:bodyPr>
          <a:lstStyle/>
          <a:p>
            <a:pPr marL="0" indent="0"/>
            <a:r>
              <a:rPr lang="en-US" dirty="0"/>
              <a:t>FAO: Avian Influenza Virus Surveillance, Testing &amp; Reporting</a:t>
            </a:r>
          </a:p>
        </p:txBody>
      </p:sp>
      <p:sp>
        <p:nvSpPr>
          <p:cNvPr id="3" name="Content Placeholder 2"/>
          <p:cNvSpPr>
            <a:spLocks noGrp="1"/>
          </p:cNvSpPr>
          <p:nvPr>
            <p:ph idx="1"/>
          </p:nvPr>
        </p:nvSpPr>
        <p:spPr>
          <a:xfrm>
            <a:off x="130101" y="682370"/>
            <a:ext cx="8890000" cy="5440973"/>
          </a:xfrm>
        </p:spPr>
        <p:txBody>
          <a:bodyPr>
            <a:noAutofit/>
          </a:bodyPr>
          <a:lstStyle/>
          <a:p>
            <a:pPr marL="0" indent="0">
              <a:buNone/>
            </a:pPr>
            <a:r>
              <a:rPr lang="en-US" sz="2000" b="1" dirty="0">
                <a:latin typeface="+mn-lt"/>
              </a:rPr>
              <a:t>FAO recommends routine, risk-based surveillance for the detection of AIV</a:t>
            </a:r>
          </a:p>
          <a:p>
            <a:pPr lvl="1"/>
            <a:r>
              <a:rPr lang="en-US" sz="2000" dirty="0">
                <a:latin typeface="+mn-lt"/>
              </a:rPr>
              <a:t>Any sample positive for influenza A should be investigated for H7N9</a:t>
            </a:r>
          </a:p>
          <a:p>
            <a:pPr lvl="1"/>
            <a:r>
              <a:rPr lang="en-US" sz="2000" dirty="0">
                <a:latin typeface="+mn-lt"/>
              </a:rPr>
              <a:t>Positive results should be reported to the authorities</a:t>
            </a:r>
          </a:p>
          <a:p>
            <a:pPr lvl="1"/>
            <a:r>
              <a:rPr lang="en-US" sz="2000" dirty="0">
                <a:latin typeface="+mn-lt"/>
              </a:rPr>
              <a:t>H7N9 is a </a:t>
            </a:r>
            <a:r>
              <a:rPr lang="en-US" sz="2000" dirty="0">
                <a:solidFill>
                  <a:srgbClr val="FF0000"/>
                </a:solidFill>
                <a:latin typeface="+mn-lt"/>
              </a:rPr>
              <a:t>generally</a:t>
            </a:r>
            <a:r>
              <a:rPr lang="en-US" sz="2000" dirty="0">
                <a:latin typeface="+mn-lt"/>
              </a:rPr>
              <a:t> low pathogenic (LPAI) virus, causing little to no disease in poultry</a:t>
            </a:r>
          </a:p>
          <a:p>
            <a:pPr lvl="1"/>
            <a:endParaRPr lang="en-US" sz="2000" b="1" dirty="0">
              <a:latin typeface="+mn-lt"/>
            </a:endParaRPr>
          </a:p>
          <a:p>
            <a:pPr marL="0" indent="0">
              <a:buNone/>
            </a:pPr>
            <a:r>
              <a:rPr lang="en-US" sz="2000" b="1" dirty="0">
                <a:latin typeface="+mn-lt"/>
              </a:rPr>
              <a:t>For countries addressing H7N9 in poultry, FAO recommends:</a:t>
            </a:r>
          </a:p>
          <a:p>
            <a:pPr lvl="1"/>
            <a:r>
              <a:rPr lang="en-US" sz="2000" dirty="0">
                <a:latin typeface="+mn-lt"/>
              </a:rPr>
              <a:t>targeted surveillance in farms and live bird markets for subtle signs of decreased production (e.g. decreased egg production) and virus detection</a:t>
            </a:r>
          </a:p>
          <a:p>
            <a:pPr lvl="1"/>
            <a:r>
              <a:rPr lang="en-US" sz="2000" dirty="0">
                <a:latin typeface="+mn-lt"/>
              </a:rPr>
              <a:t>serologic analysis to determine if animals have been exposed to influenza viruses in the past to assess virus spread</a:t>
            </a:r>
          </a:p>
          <a:p>
            <a:pPr lvl="1"/>
            <a:r>
              <a:rPr lang="en-US" sz="2000" dirty="0">
                <a:latin typeface="+mn-lt"/>
              </a:rPr>
              <a:t>strengthened biosecurity (i.e. segregation, cleaning and disinfection) at the farm and live bird market level</a:t>
            </a:r>
          </a:p>
          <a:p>
            <a:pPr lvl="1"/>
            <a:r>
              <a:rPr lang="en-US" sz="2000" dirty="0">
                <a:latin typeface="+mn-lt"/>
              </a:rPr>
              <a:t>continued monitoring of the wild bird situation</a:t>
            </a:r>
          </a:p>
          <a:p>
            <a:pPr lvl="1"/>
            <a:endParaRPr lang="en-US" sz="2000" b="1" dirty="0">
              <a:latin typeface="+mn-lt"/>
            </a:endParaRPr>
          </a:p>
          <a:p>
            <a:pPr marL="0" indent="0">
              <a:buNone/>
            </a:pPr>
            <a:r>
              <a:rPr lang="en-US" sz="2000" b="1" dirty="0">
                <a:latin typeface="+mn-lt"/>
              </a:rPr>
              <a:t>FAO surveillance guidelines are under preparation and will soon be available</a:t>
            </a:r>
          </a:p>
          <a:p>
            <a:endParaRPr lang="en-US" sz="2000" b="1" dirty="0">
              <a:latin typeface="+mn-lt"/>
            </a:endParaRPr>
          </a:p>
          <a:p>
            <a:pPr marL="0" indent="0">
              <a:buNone/>
            </a:pPr>
            <a:r>
              <a:rPr lang="en-US" sz="2000" b="1" dirty="0">
                <a:latin typeface="+mn-lt"/>
              </a:rPr>
              <a:t>Biosecurity guidance for HPAI also applies to H7N9</a:t>
            </a:r>
          </a:p>
        </p:txBody>
      </p:sp>
    </p:spTree>
    <p:extLst>
      <p:ext uri="{BB962C8B-B14F-4D97-AF65-F5344CB8AC3E}">
        <p14:creationId xmlns:p14="http://schemas.microsoft.com/office/powerpoint/2010/main" val="3524920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Discussion Question - answer</a:t>
            </a:r>
          </a:p>
        </p:txBody>
      </p:sp>
      <p:sp>
        <p:nvSpPr>
          <p:cNvPr id="3" name="Content Placeholder 2"/>
          <p:cNvSpPr>
            <a:spLocks noGrp="1"/>
          </p:cNvSpPr>
          <p:nvPr>
            <p:ph idx="1"/>
          </p:nvPr>
        </p:nvSpPr>
        <p:spPr>
          <a:xfrm>
            <a:off x="264303" y="970496"/>
            <a:ext cx="8575039" cy="5120916"/>
          </a:xfrm>
        </p:spPr>
        <p:txBody>
          <a:bodyPr>
            <a:normAutofit/>
          </a:bodyPr>
          <a:lstStyle/>
          <a:p>
            <a:pPr marL="0" indent="0">
              <a:buNone/>
            </a:pPr>
            <a:r>
              <a:rPr lang="en-US" sz="2600" b="1" dirty="0">
                <a:solidFill>
                  <a:srgbClr val="0070C0"/>
                </a:solidFill>
                <a:latin typeface="+mn-lt"/>
              </a:rPr>
              <a:t>What information do you need to know to develop a national control plan?</a:t>
            </a:r>
          </a:p>
          <a:p>
            <a:pPr marL="0" indent="0">
              <a:buNone/>
            </a:pPr>
            <a:endParaRPr lang="en-US" sz="2300" b="1" dirty="0">
              <a:latin typeface="+mn-lt"/>
            </a:endParaRPr>
          </a:p>
          <a:p>
            <a:pPr>
              <a:spcAft>
                <a:spcPts val="600"/>
              </a:spcAft>
            </a:pPr>
            <a:r>
              <a:rPr lang="en-US" sz="2400" b="1" dirty="0">
                <a:latin typeface="+mn-lt"/>
              </a:rPr>
              <a:t>Animal and human health infrastructure in the country</a:t>
            </a:r>
          </a:p>
          <a:p>
            <a:pPr>
              <a:spcAft>
                <a:spcPts val="600"/>
              </a:spcAft>
            </a:pPr>
            <a:r>
              <a:rPr lang="en-US" sz="2400" b="1" dirty="0">
                <a:latin typeface="+mn-lt"/>
              </a:rPr>
              <a:t>Type of current cooperation and communication between Ministries regarding zoonotic diseases</a:t>
            </a:r>
          </a:p>
          <a:p>
            <a:pPr>
              <a:spcAft>
                <a:spcPts val="600"/>
              </a:spcAft>
            </a:pPr>
            <a:r>
              <a:rPr lang="en-US" sz="2400" b="1" dirty="0">
                <a:latin typeface="+mn-lt"/>
              </a:rPr>
              <a:t>Endemic animal diseases in the country, including zoonotic diseases</a:t>
            </a:r>
          </a:p>
          <a:p>
            <a:pPr>
              <a:spcAft>
                <a:spcPts val="600"/>
              </a:spcAft>
            </a:pPr>
            <a:r>
              <a:rPr lang="en-US" sz="2400" b="1" dirty="0">
                <a:latin typeface="+mn-lt"/>
              </a:rPr>
              <a:t>Existing surveillance systems for avian and swine (zoonotic) influenza viruses</a:t>
            </a:r>
          </a:p>
        </p:txBody>
      </p:sp>
    </p:spTree>
    <p:extLst>
      <p:ext uri="{BB962C8B-B14F-4D97-AF65-F5344CB8AC3E}">
        <p14:creationId xmlns:p14="http://schemas.microsoft.com/office/powerpoint/2010/main" val="4223275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8094462" cy="386080"/>
          </a:xfrm>
        </p:spPr>
        <p:txBody>
          <a:bodyPr>
            <a:normAutofit fontScale="90000"/>
          </a:bodyPr>
          <a:lstStyle/>
          <a:p>
            <a:r>
              <a:rPr lang="pt-BR" dirty="0"/>
              <a:t>FAO: </a:t>
            </a:r>
            <a:r>
              <a:rPr lang="en-US" dirty="0"/>
              <a:t>Avian Influenza Virus Prevention - Hygiene</a:t>
            </a:r>
            <a:endParaRPr lang="en-US" dirty="0">
              <a:solidFill>
                <a:srgbClr val="003399"/>
              </a:solidFill>
            </a:endParaRPr>
          </a:p>
        </p:txBody>
      </p:sp>
      <p:sp>
        <p:nvSpPr>
          <p:cNvPr id="3" name="Content Placeholder 2"/>
          <p:cNvSpPr>
            <a:spLocks noGrp="1"/>
          </p:cNvSpPr>
          <p:nvPr>
            <p:ph idx="1"/>
          </p:nvPr>
        </p:nvSpPr>
        <p:spPr>
          <a:xfrm>
            <a:off x="263122" y="746974"/>
            <a:ext cx="8529617" cy="5553588"/>
          </a:xfrm>
        </p:spPr>
        <p:txBody>
          <a:bodyPr>
            <a:noAutofit/>
          </a:bodyPr>
          <a:lstStyle/>
          <a:p>
            <a:pPr marL="0" indent="0">
              <a:buNone/>
            </a:pPr>
            <a:endParaRPr lang="en-US" sz="2000" dirty="0">
              <a:latin typeface="+mn-lt"/>
            </a:endParaRPr>
          </a:p>
          <a:p>
            <a:pPr marL="0" indent="0">
              <a:buNone/>
            </a:pPr>
            <a:r>
              <a:rPr lang="en-US" sz="2000" b="1" dirty="0">
                <a:latin typeface="+mn-lt"/>
              </a:rPr>
              <a:t>The greatest risk of AIV transmission to humans is direct contact with an infected animal</a:t>
            </a:r>
          </a:p>
          <a:p>
            <a:endParaRPr lang="en-US" sz="2000" dirty="0">
              <a:latin typeface="+mn-lt"/>
            </a:endParaRPr>
          </a:p>
          <a:p>
            <a:pPr marL="0" indent="0">
              <a:buNone/>
            </a:pPr>
            <a:r>
              <a:rPr lang="en-US" sz="2000" b="1" dirty="0">
                <a:latin typeface="+mn-lt"/>
              </a:rPr>
              <a:t>To reduce exposure to H7N9 and other pathogens, FAO recommends good hygiene practices:</a:t>
            </a:r>
          </a:p>
          <a:p>
            <a:pPr lvl="1"/>
            <a:r>
              <a:rPr lang="en-US" sz="2000" dirty="0">
                <a:latin typeface="+mn-lt"/>
              </a:rPr>
              <a:t>a clean and well-ventilated environment</a:t>
            </a:r>
          </a:p>
          <a:p>
            <a:pPr lvl="1"/>
            <a:r>
              <a:rPr lang="en-US" sz="2000" dirty="0">
                <a:latin typeface="+mn-lt"/>
              </a:rPr>
              <a:t>reducing contact with dust, </a:t>
            </a:r>
            <a:r>
              <a:rPr lang="en-US" sz="2000" dirty="0" err="1">
                <a:latin typeface="+mn-lt"/>
              </a:rPr>
              <a:t>faeces</a:t>
            </a:r>
            <a:r>
              <a:rPr lang="en-US" sz="2000" dirty="0">
                <a:latin typeface="+mn-lt"/>
              </a:rPr>
              <a:t>, and blood (e.g. wearing gloves)</a:t>
            </a:r>
          </a:p>
          <a:p>
            <a:pPr lvl="1"/>
            <a:r>
              <a:rPr lang="en-US" sz="2000" dirty="0">
                <a:latin typeface="+mn-lt"/>
              </a:rPr>
              <a:t>frequent cleaning of the work area (e.g. removal of carcasses, offal, blood and dirt)</a:t>
            </a:r>
          </a:p>
          <a:p>
            <a:pPr lvl="1"/>
            <a:endParaRPr lang="en-US" sz="2000" dirty="0">
              <a:latin typeface="+mn-lt"/>
            </a:endParaRPr>
          </a:p>
          <a:p>
            <a:pPr marL="0" indent="0">
              <a:buNone/>
            </a:pPr>
            <a:r>
              <a:rPr lang="en-US" sz="2000" b="1" dirty="0">
                <a:latin typeface="+mn-lt"/>
              </a:rPr>
              <a:t>Live bird markets should be cleaned and disinfected after each work day, and a regular period of one day of rest for all workers and facilities should be enforced</a:t>
            </a:r>
          </a:p>
          <a:p>
            <a:endParaRPr lang="en-US" sz="2000" dirty="0">
              <a:latin typeface="+mn-lt"/>
            </a:endParaRPr>
          </a:p>
          <a:p>
            <a:pPr marL="0" indent="0">
              <a:buNone/>
            </a:pPr>
            <a:r>
              <a:rPr lang="en-US" sz="2000" b="1" dirty="0">
                <a:latin typeface="+mn-lt"/>
              </a:rPr>
              <a:t>Unnecessary proximity between the public and live birds (including slaughtering) should be avoided</a:t>
            </a:r>
          </a:p>
        </p:txBody>
      </p:sp>
    </p:spTree>
    <p:extLst>
      <p:ext uri="{BB962C8B-B14F-4D97-AF65-F5344CB8AC3E}">
        <p14:creationId xmlns:p14="http://schemas.microsoft.com/office/powerpoint/2010/main" val="1036474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8094462" cy="386080"/>
          </a:xfrm>
        </p:spPr>
        <p:txBody>
          <a:bodyPr>
            <a:normAutofit fontScale="90000"/>
          </a:bodyPr>
          <a:lstStyle/>
          <a:p>
            <a:r>
              <a:rPr lang="pt-BR" dirty="0"/>
              <a:t>FAO: </a:t>
            </a:r>
            <a:r>
              <a:rPr lang="en-US" dirty="0"/>
              <a:t>AIV Prevention - Food Preparation &amp; Consumption</a:t>
            </a:r>
            <a:br>
              <a:rPr lang="en-US" dirty="0"/>
            </a:br>
            <a:endParaRPr lang="en-US" dirty="0">
              <a:solidFill>
                <a:srgbClr val="003399"/>
              </a:solidFill>
            </a:endParaRPr>
          </a:p>
        </p:txBody>
      </p:sp>
      <p:sp>
        <p:nvSpPr>
          <p:cNvPr id="3" name="Content Placeholder 2"/>
          <p:cNvSpPr>
            <a:spLocks noGrp="1"/>
          </p:cNvSpPr>
          <p:nvPr>
            <p:ph idx="1"/>
          </p:nvPr>
        </p:nvSpPr>
        <p:spPr>
          <a:xfrm>
            <a:off x="140426" y="723456"/>
            <a:ext cx="8800948" cy="5420323"/>
          </a:xfrm>
        </p:spPr>
        <p:txBody>
          <a:bodyPr>
            <a:noAutofit/>
          </a:bodyPr>
          <a:lstStyle/>
          <a:p>
            <a:r>
              <a:rPr lang="en-US" sz="2000" dirty="0">
                <a:latin typeface="+mn-lt"/>
              </a:rPr>
              <a:t>Well-cooked meat is safe for consumption </a:t>
            </a:r>
            <a:r>
              <a:rPr lang="mr-IN" sz="2000" dirty="0">
                <a:latin typeface="+mn-lt"/>
              </a:rPr>
              <a:t>–</a:t>
            </a:r>
            <a:r>
              <a:rPr lang="en-US" sz="2000" dirty="0">
                <a:latin typeface="+mn-lt"/>
              </a:rPr>
              <a:t> influenza viruses are inactivated by normal cooking temperatures (i.e. at least 70º C in all parts)</a:t>
            </a:r>
          </a:p>
          <a:p>
            <a:endParaRPr lang="en-US" sz="1000" dirty="0">
              <a:latin typeface="+mn-lt"/>
            </a:endParaRPr>
          </a:p>
          <a:p>
            <a:r>
              <a:rPr lang="en-US" sz="2000" dirty="0">
                <a:latin typeface="+mn-lt"/>
              </a:rPr>
              <a:t>Good food preparation practices prevent contamination and cross contamination of food during storage, preparation and handing:</a:t>
            </a:r>
          </a:p>
          <a:p>
            <a:pPr lvl="1"/>
            <a:r>
              <a:rPr lang="en-US" sz="2000" dirty="0">
                <a:latin typeface="+mn-lt"/>
              </a:rPr>
              <a:t>hand washing before and after handling food and between handling raw and cooked or ready-to-eat food</a:t>
            </a:r>
          </a:p>
          <a:p>
            <a:pPr lvl="1"/>
            <a:r>
              <a:rPr lang="en-US" sz="2000" dirty="0">
                <a:latin typeface="+mn-lt"/>
              </a:rPr>
              <a:t>keeping raw meat separate from cooked or ready-to-eat foods </a:t>
            </a:r>
          </a:p>
          <a:p>
            <a:pPr lvl="1"/>
            <a:r>
              <a:rPr lang="en-US" sz="2000" dirty="0">
                <a:latin typeface="+mn-lt"/>
              </a:rPr>
              <a:t>avoiding using the same utensils to prepare raw meats and other foods</a:t>
            </a:r>
          </a:p>
          <a:p>
            <a:pPr lvl="1"/>
            <a:r>
              <a:rPr lang="en-US" sz="2000" dirty="0">
                <a:latin typeface="+mn-lt"/>
              </a:rPr>
              <a:t>washing and disinfecting all surfaces and utensils that have been in contact with raw meat</a:t>
            </a:r>
          </a:p>
          <a:p>
            <a:pPr lvl="1"/>
            <a:endParaRPr lang="en-US" sz="1000" dirty="0">
              <a:latin typeface="+mn-lt"/>
            </a:endParaRPr>
          </a:p>
          <a:p>
            <a:r>
              <a:rPr lang="en-US" sz="2000" dirty="0">
                <a:latin typeface="+mn-lt"/>
              </a:rPr>
              <a:t>Diseased animals and animals that have died following illness should not be eaten</a:t>
            </a:r>
          </a:p>
          <a:p>
            <a:endParaRPr lang="en-US" sz="1000" dirty="0">
              <a:latin typeface="+mn-lt"/>
            </a:endParaRPr>
          </a:p>
          <a:p>
            <a:r>
              <a:rPr lang="en-US" sz="2000" dirty="0">
                <a:latin typeface="+mn-lt"/>
              </a:rPr>
              <a:t>Whether or not a dead animal is infected with influenza, it may contain another disease or toxins that are not destroyed by cooking</a:t>
            </a:r>
          </a:p>
          <a:p>
            <a:endParaRPr lang="en-US" sz="1000" dirty="0">
              <a:latin typeface="+mn-lt"/>
            </a:endParaRPr>
          </a:p>
          <a:p>
            <a:r>
              <a:rPr lang="en-US" sz="2000" dirty="0">
                <a:latin typeface="+mn-lt"/>
              </a:rPr>
              <a:t>Dead or sick animals should not be fed to other animals as this can cause infection of the healthy animals</a:t>
            </a:r>
          </a:p>
        </p:txBody>
      </p:sp>
    </p:spTree>
    <p:extLst>
      <p:ext uri="{BB962C8B-B14F-4D97-AF65-F5344CB8AC3E}">
        <p14:creationId xmlns:p14="http://schemas.microsoft.com/office/powerpoint/2010/main" val="10364745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a:t>
            </a:r>
            <a:r>
              <a:rPr lang="pt-BR" dirty="0" err="1"/>
              <a:t>Strategy</a:t>
            </a:r>
            <a:br>
              <a:rPr lang="pt-BR" dirty="0"/>
            </a:br>
            <a:endParaRPr lang="en-US" dirty="0"/>
          </a:p>
        </p:txBody>
      </p:sp>
      <p:sp>
        <p:nvSpPr>
          <p:cNvPr id="3" name="Content Placeholder 2"/>
          <p:cNvSpPr>
            <a:spLocks noGrp="1"/>
          </p:cNvSpPr>
          <p:nvPr>
            <p:ph idx="1"/>
          </p:nvPr>
        </p:nvSpPr>
        <p:spPr>
          <a:xfrm>
            <a:off x="254000" y="758580"/>
            <a:ext cx="8575039" cy="5988167"/>
          </a:xfrm>
        </p:spPr>
        <p:txBody>
          <a:bodyPr>
            <a:noAutofit/>
          </a:bodyPr>
          <a:lstStyle/>
          <a:p>
            <a:pPr marL="0" indent="0">
              <a:buNone/>
            </a:pPr>
            <a:r>
              <a:rPr lang="en-US" sz="2000" b="1" dirty="0">
                <a:latin typeface="+mn-lt"/>
              </a:rPr>
              <a:t>Avian influenza virus strategy is first and foremost a question of animal health</a:t>
            </a:r>
          </a:p>
          <a:p>
            <a:pPr marL="0" indent="0">
              <a:buNone/>
            </a:pPr>
            <a:endParaRPr lang="en-US" sz="2000" b="1" dirty="0">
              <a:latin typeface="+mn-lt"/>
            </a:endParaRPr>
          </a:p>
          <a:p>
            <a:r>
              <a:rPr lang="en-US" sz="2000" b="1" dirty="0">
                <a:latin typeface="+mn-lt"/>
              </a:rPr>
              <a:t>Although much attention has been directed towards its potential to affect humans, acquire the capacity for human-human transmission and launch a pandemic, FAO's mandate centers on: </a:t>
            </a:r>
          </a:p>
          <a:p>
            <a:pPr lvl="1"/>
            <a:r>
              <a:rPr lang="en-US" sz="2000" dirty="0">
                <a:latin typeface="+mn-lt"/>
              </a:rPr>
              <a:t>the nature of the disease in birds</a:t>
            </a:r>
          </a:p>
          <a:p>
            <a:pPr lvl="1"/>
            <a:r>
              <a:rPr lang="en-US" sz="2000" dirty="0">
                <a:latin typeface="+mn-lt"/>
              </a:rPr>
              <a:t>the veterinary, epidemiological and virological challenge it poses for the international scientific community</a:t>
            </a:r>
          </a:p>
          <a:p>
            <a:pPr lvl="1"/>
            <a:endParaRPr lang="en-US" sz="2000" b="1" dirty="0">
              <a:latin typeface="+mn-lt"/>
            </a:endParaRPr>
          </a:p>
          <a:p>
            <a:r>
              <a:rPr lang="en-US" sz="2000" b="1" dirty="0">
                <a:latin typeface="+mn-lt"/>
              </a:rPr>
              <a:t>The fact that AIV has been around for so long indicates its resilience to attempts to eradicate, weaken, control or prevent it</a:t>
            </a:r>
          </a:p>
          <a:p>
            <a:endParaRPr lang="en-US" sz="2000" b="1" dirty="0">
              <a:latin typeface="+mn-lt"/>
            </a:endParaRPr>
          </a:p>
          <a:p>
            <a:r>
              <a:rPr lang="en-US" sz="2000" b="1" dirty="0">
                <a:latin typeface="+mn-lt"/>
              </a:rPr>
              <a:t>The FAO focuses on: </a:t>
            </a:r>
          </a:p>
          <a:p>
            <a:pPr lvl="1"/>
            <a:r>
              <a:rPr lang="en-US" sz="2000" dirty="0">
                <a:latin typeface="+mn-lt"/>
              </a:rPr>
              <a:t>understanding the disease and its capacity for transmission and mutation </a:t>
            </a:r>
          </a:p>
          <a:p>
            <a:pPr lvl="1"/>
            <a:r>
              <a:rPr lang="en-US" sz="2000" dirty="0">
                <a:latin typeface="+mn-lt"/>
              </a:rPr>
              <a:t>advising affected, at-risk and unaffected countries on the most appropriate measures</a:t>
            </a:r>
          </a:p>
        </p:txBody>
      </p:sp>
      <p:sp>
        <p:nvSpPr>
          <p:cNvPr id="5" name="TextBox 4">
            <a:extLst>
              <a:ext uri="{FF2B5EF4-FFF2-40B4-BE49-F238E27FC236}">
                <a16:creationId xmlns:a16="http://schemas.microsoft.com/office/drawing/2014/main" id="{9BC67965-4537-4696-9434-BB520C0FDE19}"/>
              </a:ext>
            </a:extLst>
          </p:cNvPr>
          <p:cNvSpPr txBox="1"/>
          <p:nvPr/>
        </p:nvSpPr>
        <p:spPr>
          <a:xfrm>
            <a:off x="412124" y="6555348"/>
            <a:ext cx="7791718" cy="492443"/>
          </a:xfrm>
          <a:prstGeom prst="rect">
            <a:avLst/>
          </a:prstGeom>
          <a:noFill/>
        </p:spPr>
        <p:txBody>
          <a:bodyPr wrap="square" rtlCol="0">
            <a:spAutoFit/>
          </a:bodyPr>
          <a:lstStyle/>
          <a:p>
            <a:r>
              <a:rPr lang="en-US" sz="1600" dirty="0"/>
              <a:t>REF: Avian Influenza-Animal Health, http://www.fao.org/avianflu/en/animalhealth.html </a:t>
            </a:r>
          </a:p>
          <a:p>
            <a:pPr lvl="2"/>
            <a:endParaRPr lang="en-US" sz="1000" dirty="0"/>
          </a:p>
        </p:txBody>
      </p:sp>
    </p:spTree>
    <p:extLst>
      <p:ext uri="{BB962C8B-B14F-4D97-AF65-F5344CB8AC3E}">
        <p14:creationId xmlns:p14="http://schemas.microsoft.com/office/powerpoint/2010/main" val="1577661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Monitoring &amp; Surveillance </a:t>
            </a:r>
            <a:br>
              <a:rPr lang="en-US" dirty="0"/>
            </a:br>
            <a:br>
              <a:rPr lang="pt-BR" dirty="0"/>
            </a:br>
            <a:endParaRPr lang="en-US" dirty="0"/>
          </a:p>
        </p:txBody>
      </p:sp>
      <p:sp>
        <p:nvSpPr>
          <p:cNvPr id="3" name="Content Placeholder 2"/>
          <p:cNvSpPr>
            <a:spLocks noGrp="1"/>
          </p:cNvSpPr>
          <p:nvPr>
            <p:ph idx="1"/>
          </p:nvPr>
        </p:nvSpPr>
        <p:spPr>
          <a:xfrm>
            <a:off x="254000" y="669701"/>
            <a:ext cx="8890000" cy="5859889"/>
          </a:xfrm>
        </p:spPr>
        <p:txBody>
          <a:bodyPr>
            <a:noAutofit/>
          </a:bodyPr>
          <a:lstStyle/>
          <a:p>
            <a:pPr marL="0" indent="0">
              <a:buNone/>
            </a:pPr>
            <a:r>
              <a:rPr lang="en-US" sz="1800" b="1" dirty="0">
                <a:latin typeface="+mn-lt"/>
              </a:rPr>
              <a:t>Objectives of risk-based surveillance for H7N9:</a:t>
            </a:r>
          </a:p>
          <a:p>
            <a:r>
              <a:rPr lang="en-US" sz="1800" dirty="0">
                <a:latin typeface="+mn-lt"/>
              </a:rPr>
              <a:t>To assist national authorities in controlling spread of the virus along poultry market chains and to facilitate rapid detection</a:t>
            </a:r>
          </a:p>
          <a:p>
            <a:r>
              <a:rPr lang="en-US" sz="1800" dirty="0">
                <a:latin typeface="+mn-lt"/>
              </a:rPr>
              <a:t>Improve understanding of the ecology and epidemiology of AIV in domestic birds, its geographic distribution, species susceptibility, and the characteristics of affected markets and farming systems</a:t>
            </a:r>
          </a:p>
          <a:p>
            <a:r>
              <a:rPr lang="en-US" sz="1800" dirty="0">
                <a:latin typeface="+mn-lt"/>
              </a:rPr>
              <a:t>Facilitate the genetic characterization of circulating virus, enabling investigation of the evolution of the virus</a:t>
            </a:r>
          </a:p>
          <a:p>
            <a:endParaRPr lang="en-US" sz="1800" dirty="0">
              <a:latin typeface="+mn-lt"/>
            </a:endParaRPr>
          </a:p>
          <a:p>
            <a:pPr marL="0" indent="0">
              <a:buNone/>
            </a:pPr>
            <a:r>
              <a:rPr lang="en-US" sz="1800" b="1" dirty="0">
                <a:latin typeface="+mn-lt"/>
              </a:rPr>
              <a:t>The surveillance strategy varies according to the status of infection in an area:</a:t>
            </a:r>
          </a:p>
          <a:p>
            <a:r>
              <a:rPr lang="en-US" sz="1800" dirty="0">
                <a:latin typeface="+mn-lt"/>
              </a:rPr>
              <a:t>In infected areas, highly connected LBMs that act as hubs in live poultry trade networks should be identified, selected and sampled</a:t>
            </a:r>
          </a:p>
          <a:p>
            <a:r>
              <a:rPr lang="en-US" sz="1800" dirty="0">
                <a:latin typeface="+mn-lt"/>
              </a:rPr>
              <a:t>To increase the likelihood of detecting circulating virus, the LBMs that are most likely to become contaminated / infected should be selected</a:t>
            </a:r>
          </a:p>
          <a:p>
            <a:r>
              <a:rPr lang="en-US" sz="1800" dirty="0">
                <a:latin typeface="+mn-lt"/>
              </a:rPr>
              <a:t>Detection of circulating viruses in selected LBMs will trigger investigations in the geographic regions supplying LBM traders</a:t>
            </a:r>
          </a:p>
          <a:p>
            <a:r>
              <a:rPr lang="en-US" sz="1800" dirty="0">
                <a:latin typeface="+mn-lt"/>
              </a:rPr>
              <a:t>In the catchment areas, markets and the production units that supply them should then be sampled according to a probability-based scheme</a:t>
            </a:r>
          </a:p>
        </p:txBody>
      </p:sp>
      <p:sp>
        <p:nvSpPr>
          <p:cNvPr id="4" name="TextBox 3">
            <a:extLst>
              <a:ext uri="{FF2B5EF4-FFF2-40B4-BE49-F238E27FC236}">
                <a16:creationId xmlns:a16="http://schemas.microsoft.com/office/drawing/2014/main" id="{060005A5-F91C-4A68-A6A7-D359B08C68C8}"/>
              </a:ext>
            </a:extLst>
          </p:cNvPr>
          <p:cNvSpPr txBox="1"/>
          <p:nvPr/>
        </p:nvSpPr>
        <p:spPr>
          <a:xfrm>
            <a:off x="0" y="6619743"/>
            <a:ext cx="9144000" cy="461665"/>
          </a:xfrm>
          <a:prstGeom prst="rect">
            <a:avLst/>
          </a:prstGeom>
          <a:noFill/>
        </p:spPr>
        <p:txBody>
          <a:bodyPr wrap="square" rtlCol="0">
            <a:spAutoFit/>
          </a:bodyPr>
          <a:lstStyle/>
          <a:p>
            <a:r>
              <a:rPr lang="en-US" sz="1200" dirty="0"/>
              <a:t>REF: Addressing avian influenza A(H7N9): Guidelines for emergency risk-based surveillance; http://www.fao.org/docrep/019/i3608e/i3608e.pdf</a:t>
            </a:r>
          </a:p>
          <a:p>
            <a:endParaRPr lang="en-US" sz="1200" dirty="0"/>
          </a:p>
        </p:txBody>
      </p:sp>
    </p:spTree>
    <p:extLst>
      <p:ext uri="{BB962C8B-B14F-4D97-AF65-F5344CB8AC3E}">
        <p14:creationId xmlns:p14="http://schemas.microsoft.com/office/powerpoint/2010/main" val="4292868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Monitoring &amp; Surveillance </a:t>
            </a:r>
          </a:p>
        </p:txBody>
      </p:sp>
      <p:sp>
        <p:nvSpPr>
          <p:cNvPr id="3" name="Content Placeholder 2"/>
          <p:cNvSpPr>
            <a:spLocks noGrp="1"/>
          </p:cNvSpPr>
          <p:nvPr>
            <p:ph idx="1"/>
          </p:nvPr>
        </p:nvSpPr>
        <p:spPr>
          <a:xfrm>
            <a:off x="254000" y="841812"/>
            <a:ext cx="8575039" cy="5246604"/>
          </a:xfrm>
        </p:spPr>
        <p:txBody>
          <a:bodyPr>
            <a:noAutofit/>
          </a:bodyPr>
          <a:lstStyle/>
          <a:p>
            <a:r>
              <a:rPr lang="en-US" sz="2000" dirty="0">
                <a:latin typeface="+mn-lt"/>
              </a:rPr>
              <a:t>Uninfected areas are categorized as being at high, moderate or low risk</a:t>
            </a:r>
          </a:p>
          <a:p>
            <a:endParaRPr lang="en-US" sz="2000" dirty="0">
              <a:latin typeface="+mn-lt"/>
            </a:endParaRPr>
          </a:p>
          <a:p>
            <a:r>
              <a:rPr lang="en-US" sz="2000" dirty="0">
                <a:latin typeface="+mn-lt"/>
              </a:rPr>
              <a:t>Aim of the surveillance strategy in any uninfected area or country is early detection of virus incursion, using the following approaches: </a:t>
            </a:r>
          </a:p>
          <a:p>
            <a:pPr lvl="1"/>
            <a:r>
              <a:rPr lang="en-US" sz="2000" dirty="0">
                <a:latin typeface="+mn-lt"/>
              </a:rPr>
              <a:t>enhanced surveillance at points of entry for live poultry and poultry products (LBMs with high imports and/or border control points) </a:t>
            </a:r>
          </a:p>
          <a:p>
            <a:pPr lvl="1"/>
            <a:r>
              <a:rPr lang="en-US" sz="2000" dirty="0">
                <a:latin typeface="+mn-lt"/>
              </a:rPr>
              <a:t>risk-based surveillance along the market chain</a:t>
            </a:r>
          </a:p>
          <a:p>
            <a:pPr lvl="1"/>
            <a:endParaRPr lang="en-US" sz="2000" dirty="0">
              <a:latin typeface="+mn-lt"/>
            </a:endParaRPr>
          </a:p>
          <a:p>
            <a:r>
              <a:rPr lang="en-US" sz="2000" dirty="0">
                <a:latin typeface="+mn-lt"/>
              </a:rPr>
              <a:t>FAO recommends all countries conduct a survey of the movements of commercial live poultry and traders to define the associated networks</a:t>
            </a:r>
          </a:p>
          <a:p>
            <a:endParaRPr lang="en-US" sz="2000" dirty="0">
              <a:latin typeface="+mn-lt"/>
            </a:endParaRPr>
          </a:p>
          <a:p>
            <a:r>
              <a:rPr lang="en-US" sz="2000" dirty="0">
                <a:latin typeface="+mn-lt"/>
              </a:rPr>
              <a:t>As H7N9 is a </a:t>
            </a:r>
            <a:r>
              <a:rPr lang="en-US" sz="2000" dirty="0">
                <a:solidFill>
                  <a:srgbClr val="FF0000"/>
                </a:solidFill>
                <a:latin typeface="+mn-lt"/>
              </a:rPr>
              <a:t>generally </a:t>
            </a:r>
            <a:r>
              <a:rPr lang="en-US" sz="2000" dirty="0">
                <a:latin typeface="+mn-lt"/>
              </a:rPr>
              <a:t>LPAI zoonotic virus, the main concern is its potential for “silent” infection in birds, increasing the risk of incursion, spread and public health concerns</a:t>
            </a:r>
          </a:p>
          <a:p>
            <a:pPr lvl="1"/>
            <a:r>
              <a:rPr lang="en-US" sz="2000" dirty="0">
                <a:latin typeface="+mn-lt"/>
              </a:rPr>
              <a:t>Another concern: continued circulation of this LPAI virus in domestic poultry may lead to evolution in the HA gene that results in the emergence of highly virulent strains of virus</a:t>
            </a:r>
          </a:p>
          <a:p>
            <a:pPr marL="0" indent="0">
              <a:buNone/>
            </a:pPr>
            <a:endParaRPr lang="en-US" sz="2000" dirty="0">
              <a:latin typeface="+mn-lt"/>
            </a:endParaRPr>
          </a:p>
        </p:txBody>
      </p:sp>
    </p:spTree>
    <p:extLst>
      <p:ext uri="{BB962C8B-B14F-4D97-AF65-F5344CB8AC3E}">
        <p14:creationId xmlns:p14="http://schemas.microsoft.com/office/powerpoint/2010/main" val="42928685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a:t>
            </a:r>
            <a:r>
              <a:rPr lang="pt-BR" dirty="0"/>
              <a:t>Epidemiology</a:t>
            </a:r>
            <a:endParaRPr lang="en-US" dirty="0"/>
          </a:p>
        </p:txBody>
      </p:sp>
      <p:sp>
        <p:nvSpPr>
          <p:cNvPr id="3" name="Content Placeholder 2"/>
          <p:cNvSpPr>
            <a:spLocks noGrp="1"/>
          </p:cNvSpPr>
          <p:nvPr>
            <p:ph idx="1"/>
          </p:nvPr>
        </p:nvSpPr>
        <p:spPr>
          <a:xfrm>
            <a:off x="254000" y="862249"/>
            <a:ext cx="8656399" cy="5329198"/>
          </a:xfrm>
        </p:spPr>
        <p:txBody>
          <a:bodyPr>
            <a:noAutofit/>
          </a:bodyPr>
          <a:lstStyle/>
          <a:p>
            <a:pPr marL="0" indent="0">
              <a:buNone/>
            </a:pPr>
            <a:endParaRPr lang="en-US" sz="1400" b="1" dirty="0">
              <a:latin typeface="+mn-lt"/>
            </a:endParaRPr>
          </a:p>
          <a:p>
            <a:pPr marL="0" indent="0">
              <a:buNone/>
            </a:pPr>
            <a:r>
              <a:rPr lang="en-US" sz="2000" b="1" dirty="0">
                <a:latin typeface="+mn-lt"/>
              </a:rPr>
              <a:t>Domestic fowl, ducks, geese, turkeys, guinea fowl, quail, and pheasants are susceptible</a:t>
            </a:r>
          </a:p>
          <a:p>
            <a:pPr marL="0" indent="0">
              <a:buNone/>
            </a:pPr>
            <a:endParaRPr lang="en-US" sz="2000" b="1" dirty="0">
              <a:latin typeface="+mn-lt"/>
            </a:endParaRPr>
          </a:p>
          <a:p>
            <a:r>
              <a:rPr lang="en-US" sz="2000" dirty="0">
                <a:latin typeface="+mn-lt"/>
              </a:rPr>
              <a:t>Outbreaks occur most frequently in domestic fowl and turkeys</a:t>
            </a:r>
          </a:p>
          <a:p>
            <a:endParaRPr lang="en-US" sz="2000" dirty="0">
              <a:latin typeface="+mn-lt"/>
            </a:endParaRPr>
          </a:p>
          <a:p>
            <a:r>
              <a:rPr lang="en-US" sz="2000" dirty="0">
                <a:latin typeface="+mn-lt"/>
              </a:rPr>
              <a:t>A particular isolate may produce severe disease in turkeys but not in any other avian species</a:t>
            </a:r>
          </a:p>
          <a:p>
            <a:endParaRPr lang="en-US" sz="2000" dirty="0">
              <a:latin typeface="+mn-lt"/>
            </a:endParaRPr>
          </a:p>
          <a:p>
            <a:r>
              <a:rPr lang="en-US" sz="2000" dirty="0">
                <a:latin typeface="+mn-lt"/>
              </a:rPr>
              <a:t>AI viruses are probably ubiquitous in wild water birds</a:t>
            </a:r>
          </a:p>
          <a:p>
            <a:endParaRPr lang="en-US" sz="2000" dirty="0">
              <a:latin typeface="+mn-lt"/>
            </a:endParaRPr>
          </a:p>
          <a:p>
            <a:r>
              <a:rPr lang="en-US" sz="2000" dirty="0">
                <a:latin typeface="+mn-lt"/>
              </a:rPr>
              <a:t>Pathogenic strains could emerge and cause disease in domestic poultry in any country at any time without warning</a:t>
            </a:r>
          </a:p>
          <a:p>
            <a:endParaRPr lang="en-US" sz="2000" dirty="0">
              <a:latin typeface="+mn-lt"/>
            </a:endParaRPr>
          </a:p>
          <a:p>
            <a:r>
              <a:rPr lang="en-US" sz="2000" dirty="0">
                <a:latin typeface="+mn-lt"/>
              </a:rPr>
              <a:t>Outbreaks have occurred at irregular intervals on all continents</a:t>
            </a:r>
          </a:p>
          <a:p>
            <a:pPr marL="0" indent="0">
              <a:buNone/>
            </a:pPr>
            <a:endParaRPr lang="en-US" sz="1800" b="1" dirty="0">
              <a:latin typeface="+mn-lt"/>
            </a:endParaRPr>
          </a:p>
        </p:txBody>
      </p:sp>
      <p:sp>
        <p:nvSpPr>
          <p:cNvPr id="4" name="TextBox 3">
            <a:extLst>
              <a:ext uri="{FF2B5EF4-FFF2-40B4-BE49-F238E27FC236}">
                <a16:creationId xmlns:a16="http://schemas.microsoft.com/office/drawing/2014/main" id="{B77E6BCC-9A4F-4143-87D0-A6466A473E7D}"/>
              </a:ext>
            </a:extLst>
          </p:cNvPr>
          <p:cNvSpPr txBox="1"/>
          <p:nvPr/>
        </p:nvSpPr>
        <p:spPr>
          <a:xfrm>
            <a:off x="1596983" y="6490954"/>
            <a:ext cx="5460642" cy="646331"/>
          </a:xfrm>
          <a:prstGeom prst="rect">
            <a:avLst/>
          </a:prstGeom>
          <a:noFill/>
        </p:spPr>
        <p:txBody>
          <a:bodyPr wrap="square" rtlCol="0">
            <a:spAutoFit/>
          </a:bodyPr>
          <a:lstStyle/>
          <a:p>
            <a:r>
              <a:rPr lang="en-US" dirty="0"/>
              <a:t>REF: http://www.fao.org/avianflu/en/clinical.html </a:t>
            </a:r>
          </a:p>
          <a:p>
            <a:endParaRPr lang="en-US" dirty="0"/>
          </a:p>
        </p:txBody>
      </p:sp>
    </p:spTree>
    <p:extLst>
      <p:ext uri="{BB962C8B-B14F-4D97-AF65-F5344CB8AC3E}">
        <p14:creationId xmlns:p14="http://schemas.microsoft.com/office/powerpoint/2010/main" val="13829506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a:t>
            </a:r>
            <a:r>
              <a:rPr lang="pt-BR" dirty="0" err="1"/>
              <a:t>Epidemiology</a:t>
            </a:r>
            <a:endParaRPr lang="en-US" dirty="0"/>
          </a:p>
        </p:txBody>
      </p:sp>
      <p:sp>
        <p:nvSpPr>
          <p:cNvPr id="3" name="Content Placeholder 2"/>
          <p:cNvSpPr>
            <a:spLocks noGrp="1"/>
          </p:cNvSpPr>
          <p:nvPr>
            <p:ph idx="1"/>
          </p:nvPr>
        </p:nvSpPr>
        <p:spPr>
          <a:xfrm>
            <a:off x="254000" y="733778"/>
            <a:ext cx="8656399" cy="5731415"/>
          </a:xfrm>
        </p:spPr>
        <p:txBody>
          <a:bodyPr>
            <a:noAutofit/>
          </a:bodyPr>
          <a:lstStyle/>
          <a:p>
            <a:r>
              <a:rPr lang="en-US" sz="2000" dirty="0">
                <a:latin typeface="+mn-lt"/>
              </a:rPr>
              <a:t>Most outbreaks probably start with direct or indirect contact of domestic poultry with water birds</a:t>
            </a:r>
          </a:p>
          <a:p>
            <a:endParaRPr lang="en-US" sz="1000" dirty="0">
              <a:latin typeface="+mn-lt"/>
            </a:endParaRPr>
          </a:p>
          <a:p>
            <a:r>
              <a:rPr lang="en-US" sz="2000" dirty="0">
                <a:latin typeface="+mn-lt"/>
              </a:rPr>
              <a:t>Many strains that circulate in wild birds are either non-pathogenic or mildly pathogenic for poultry</a:t>
            </a:r>
          </a:p>
          <a:p>
            <a:pPr marL="0" indent="0">
              <a:buNone/>
            </a:pPr>
            <a:endParaRPr lang="en-US" sz="1000" dirty="0">
              <a:latin typeface="+mn-lt"/>
            </a:endParaRPr>
          </a:p>
          <a:p>
            <a:r>
              <a:rPr lang="en-US" sz="2000" dirty="0">
                <a:latin typeface="+mn-lt"/>
              </a:rPr>
              <a:t>A virulent strain may emerge either by genetic mutation or by reassortment </a:t>
            </a:r>
          </a:p>
          <a:p>
            <a:pPr marL="0" indent="0">
              <a:buNone/>
            </a:pPr>
            <a:endParaRPr lang="en-US" sz="1000" dirty="0">
              <a:latin typeface="+mn-lt"/>
            </a:endParaRPr>
          </a:p>
          <a:p>
            <a:r>
              <a:rPr lang="en-US" sz="2000" dirty="0">
                <a:latin typeface="+mn-lt"/>
              </a:rPr>
              <a:t>Swine appear to be important in the epidemiology of infection of turkeys with swine influenza virus when they are in close proximity</a:t>
            </a:r>
          </a:p>
          <a:p>
            <a:endParaRPr lang="en-US" sz="1000" dirty="0">
              <a:latin typeface="+mn-lt"/>
            </a:endParaRPr>
          </a:p>
          <a:p>
            <a:r>
              <a:rPr lang="en-US" sz="2000" dirty="0">
                <a:latin typeface="+mn-lt"/>
              </a:rPr>
              <a:t>Other mammals do not appear to be involved in the epidemiology of HPAI</a:t>
            </a:r>
          </a:p>
          <a:p>
            <a:endParaRPr lang="en-US" sz="1000" dirty="0">
              <a:latin typeface="+mn-lt"/>
            </a:endParaRPr>
          </a:p>
          <a:p>
            <a:r>
              <a:rPr lang="en-US" sz="2000" dirty="0">
                <a:latin typeface="+mn-lt"/>
              </a:rPr>
              <a:t>Once AI is established in domestic poultry, it is highly contagious and wild birds are no longer essential for spread</a:t>
            </a:r>
          </a:p>
          <a:p>
            <a:endParaRPr lang="en-US" sz="1000" dirty="0">
              <a:latin typeface="+mn-lt"/>
            </a:endParaRPr>
          </a:p>
          <a:p>
            <a:r>
              <a:rPr lang="en-US" sz="2000" dirty="0">
                <a:latin typeface="+mn-lt"/>
              </a:rPr>
              <a:t>Airborne transmission may occur if birds are in close proximity and with appropriate air movement</a:t>
            </a:r>
            <a:endParaRPr lang="en-US" sz="2400" dirty="0">
              <a:latin typeface="+mn-lt"/>
            </a:endParaRPr>
          </a:p>
        </p:txBody>
      </p:sp>
    </p:spTree>
    <p:extLst>
      <p:ext uri="{BB962C8B-B14F-4D97-AF65-F5344CB8AC3E}">
        <p14:creationId xmlns:p14="http://schemas.microsoft.com/office/powerpoint/2010/main" val="13829506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52" y="81280"/>
            <a:ext cx="7181532" cy="386080"/>
          </a:xfrm>
        </p:spPr>
        <p:txBody>
          <a:bodyPr>
            <a:normAutofit fontScale="90000"/>
          </a:bodyPr>
          <a:lstStyle/>
          <a:p>
            <a:r>
              <a:rPr lang="pt-BR" dirty="0"/>
              <a:t>FAO: </a:t>
            </a:r>
            <a:r>
              <a:rPr lang="en-US" dirty="0"/>
              <a:t>AIV Prevention - Live Bird Markets &amp; Closure </a:t>
            </a:r>
          </a:p>
        </p:txBody>
      </p:sp>
      <p:sp>
        <p:nvSpPr>
          <p:cNvPr id="3" name="Content Placeholder 2"/>
          <p:cNvSpPr>
            <a:spLocks noGrp="1"/>
          </p:cNvSpPr>
          <p:nvPr>
            <p:ph idx="1"/>
          </p:nvPr>
        </p:nvSpPr>
        <p:spPr>
          <a:xfrm>
            <a:off x="254000" y="905145"/>
            <a:ext cx="8575039" cy="4491104"/>
          </a:xfrm>
        </p:spPr>
        <p:txBody>
          <a:bodyPr>
            <a:normAutofit/>
          </a:bodyPr>
          <a:lstStyle/>
          <a:p>
            <a:pPr marL="0" indent="0">
              <a:buNone/>
            </a:pPr>
            <a:r>
              <a:rPr lang="en-US" sz="1800" b="1" dirty="0">
                <a:latin typeface="+mn-lt"/>
              </a:rPr>
              <a:t>Live bird markets (LBMs) play a significant role in the ecology and zoonotic transmission of avian influenzas (AIs) including H5N1 and H7N9</a:t>
            </a:r>
          </a:p>
          <a:p>
            <a:pPr marL="0" indent="0">
              <a:buNone/>
            </a:pPr>
            <a:endParaRPr lang="en-US" sz="1000" dirty="0">
              <a:latin typeface="+mn-lt"/>
            </a:endParaRPr>
          </a:p>
          <a:p>
            <a:r>
              <a:rPr lang="en-US" sz="1800" dirty="0">
                <a:latin typeface="+mn-lt"/>
              </a:rPr>
              <a:t>To mitigate risks for H7N9 and other zoonotic AIs, Viet Nam is considering temporary closures of LBMs as a policy</a:t>
            </a:r>
          </a:p>
          <a:p>
            <a:endParaRPr lang="en-US" sz="1000" dirty="0">
              <a:latin typeface="+mn-lt"/>
            </a:endParaRPr>
          </a:p>
          <a:p>
            <a:r>
              <a:rPr lang="en-US" sz="1800" dirty="0">
                <a:latin typeface="+mn-lt"/>
              </a:rPr>
              <a:t>Little is known about how poultry traders may react, and whether trading may emerge outside formal marketplaces</a:t>
            </a:r>
          </a:p>
          <a:p>
            <a:endParaRPr lang="en-US" sz="1000" dirty="0">
              <a:latin typeface="+mn-lt"/>
            </a:endParaRPr>
          </a:p>
          <a:p>
            <a:r>
              <a:rPr lang="en-US" sz="1800" dirty="0">
                <a:latin typeface="+mn-lt"/>
              </a:rPr>
              <a:t>A Stakeholder Survey on Live Bird Market Closures Policy showed trading outside formal markets is very likely to occur in the event of a temporary LBM market closure; traders can trade poultry in many locations</a:t>
            </a:r>
          </a:p>
          <a:p>
            <a:endParaRPr lang="en-US" sz="1000" dirty="0">
              <a:latin typeface="+mn-lt"/>
            </a:endParaRPr>
          </a:p>
          <a:p>
            <a:r>
              <a:rPr lang="en-US" sz="1800" dirty="0">
                <a:latin typeface="+mn-lt"/>
              </a:rPr>
              <a:t>Results indicate that simplifying the poultry value chain along with strict enforcement, engagement of stakeholders, and adequate communication would be a necessary prerequisite before market closure could be an effective policy</a:t>
            </a:r>
          </a:p>
          <a:p>
            <a:pPr marL="0" indent="0">
              <a:buNone/>
            </a:pPr>
            <a:endParaRPr lang="en-US" sz="1800" dirty="0">
              <a:latin typeface="+mn-lt"/>
            </a:endParaRPr>
          </a:p>
        </p:txBody>
      </p:sp>
      <p:sp>
        <p:nvSpPr>
          <p:cNvPr id="4" name="TextBox 3">
            <a:extLst>
              <a:ext uri="{FF2B5EF4-FFF2-40B4-BE49-F238E27FC236}">
                <a16:creationId xmlns:a16="http://schemas.microsoft.com/office/drawing/2014/main" id="{FDDE183B-013C-44FC-8953-DF8C48F1D7C7}"/>
              </a:ext>
            </a:extLst>
          </p:cNvPr>
          <p:cNvSpPr txBox="1"/>
          <p:nvPr/>
        </p:nvSpPr>
        <p:spPr>
          <a:xfrm>
            <a:off x="0" y="5640941"/>
            <a:ext cx="9144000" cy="1569660"/>
          </a:xfrm>
          <a:prstGeom prst="rect">
            <a:avLst/>
          </a:prstGeom>
          <a:noFill/>
        </p:spPr>
        <p:txBody>
          <a:bodyPr wrap="square" rtlCol="0">
            <a:spAutoFit/>
          </a:bodyPr>
          <a:lstStyle/>
          <a:p>
            <a:r>
              <a:rPr lang="en-US" sz="1200" dirty="0"/>
              <a:t>References:</a:t>
            </a:r>
          </a:p>
          <a:p>
            <a:r>
              <a:rPr lang="en-US" sz="1200" dirty="0"/>
              <a:t>1)Nguyen TTT, et al. (2017) A Stakeholder Survey on Live Bird Market Closures Policy for Controlling Highly Pathogenic Avian Influenza in Vietnam. Front. Vet. Sci. 4:136. </a:t>
            </a:r>
            <a:r>
              <a:rPr lang="en-US" sz="1200" dirty="0" err="1"/>
              <a:t>doi</a:t>
            </a:r>
            <a:r>
              <a:rPr lang="en-US" sz="1200" dirty="0"/>
              <a:t>: 10.3389/fvets.2017.00136 2)</a:t>
            </a:r>
            <a:r>
              <a:rPr lang="en-US" sz="1200" dirty="0">
                <a:hlinkClick r:id="rId3"/>
              </a:rPr>
              <a:t>http://journal.frontiersin.org/article/10.3389/fvets.2017.00136/full?&amp;utm_source=Email_to_authors_&amp;utm_medium=Email&amp;utm_content=T1_11.5e1_author&amp;utm_campaign=Email_publication&amp;field=&amp;journalName=Frontiers_in_Veterinary_Science&amp;id=277295</a:t>
            </a:r>
            <a:r>
              <a:rPr lang="en-US" sz="1200" dirty="0"/>
              <a:t> </a:t>
            </a:r>
          </a:p>
          <a:p>
            <a:r>
              <a:rPr lang="en-US" sz="1200" dirty="0"/>
              <a:t>3)FAO H7N9 Situation update, 27 Aug 2017; http://www.fao.org/ag/againfo/programmes/en/empres/H7N9/situation_update.html </a:t>
            </a:r>
          </a:p>
          <a:p>
            <a:endParaRPr lang="en-US" sz="1200" dirty="0"/>
          </a:p>
          <a:p>
            <a:endParaRPr lang="en-US" sz="1200" dirty="0"/>
          </a:p>
        </p:txBody>
      </p:sp>
    </p:spTree>
    <p:extLst>
      <p:ext uri="{BB962C8B-B14F-4D97-AF65-F5344CB8AC3E}">
        <p14:creationId xmlns:p14="http://schemas.microsoft.com/office/powerpoint/2010/main" val="26429404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AIV Prevention - Market (Value) Chain &amp; Traceability </a:t>
            </a:r>
            <a:br>
              <a:rPr lang="pt-BR" dirty="0"/>
            </a:br>
            <a:endParaRPr lang="en-US" dirty="0"/>
          </a:p>
        </p:txBody>
      </p:sp>
      <p:sp>
        <p:nvSpPr>
          <p:cNvPr id="3" name="Content Placeholder 2"/>
          <p:cNvSpPr>
            <a:spLocks noGrp="1"/>
          </p:cNvSpPr>
          <p:nvPr>
            <p:ph idx="1"/>
          </p:nvPr>
        </p:nvSpPr>
        <p:spPr>
          <a:xfrm>
            <a:off x="215363" y="605306"/>
            <a:ext cx="8890000" cy="5499279"/>
          </a:xfrm>
        </p:spPr>
        <p:txBody>
          <a:bodyPr>
            <a:noAutofit/>
          </a:bodyPr>
          <a:lstStyle/>
          <a:p>
            <a:pPr marL="0" indent="0">
              <a:buNone/>
            </a:pPr>
            <a:r>
              <a:rPr lang="en-US" sz="1900" b="1" dirty="0">
                <a:latin typeface="+mn-lt"/>
              </a:rPr>
              <a:t>Value chains are groups of people linked by an activity to supply a specific commodity</a:t>
            </a:r>
          </a:p>
          <a:p>
            <a:r>
              <a:rPr lang="en-US" sz="1900" dirty="0">
                <a:latin typeface="+mn-lt"/>
              </a:rPr>
              <a:t>Chains have inputs (the supply chain) that produce and transport a commodity</a:t>
            </a:r>
          </a:p>
          <a:p>
            <a:r>
              <a:rPr lang="en-US" sz="1900" dirty="0">
                <a:latin typeface="+mn-lt"/>
              </a:rPr>
              <a:t>Value chains are:</a:t>
            </a:r>
          </a:p>
          <a:p>
            <a:pPr lvl="1"/>
            <a:r>
              <a:rPr lang="en-US" sz="1900" dirty="0">
                <a:latin typeface="+mn-lt"/>
              </a:rPr>
              <a:t>driven by consumer demand</a:t>
            </a:r>
          </a:p>
          <a:p>
            <a:pPr lvl="1"/>
            <a:r>
              <a:rPr lang="en-US" sz="1900" dirty="0">
                <a:latin typeface="+mn-lt"/>
              </a:rPr>
              <a:t>run within the framework of national and local laws and local customs</a:t>
            </a:r>
          </a:p>
          <a:p>
            <a:pPr lvl="1"/>
            <a:r>
              <a:rPr lang="en-US" sz="1900" dirty="0">
                <a:latin typeface="+mn-lt"/>
              </a:rPr>
              <a:t>managed by the people in the chain who set rules on how people interact, produce and transport a commodity</a:t>
            </a:r>
          </a:p>
          <a:p>
            <a:pPr lvl="1"/>
            <a:endParaRPr lang="en-US" sz="1900" dirty="0">
              <a:latin typeface="+mn-lt"/>
            </a:endParaRPr>
          </a:p>
          <a:p>
            <a:pPr marL="0" indent="0">
              <a:buNone/>
            </a:pPr>
            <a:r>
              <a:rPr lang="en-US" sz="1900" b="1" dirty="0">
                <a:latin typeface="+mn-lt"/>
              </a:rPr>
              <a:t>Movement of infected animals or animal products / contaminated items is an important means of disease spread</a:t>
            </a:r>
          </a:p>
          <a:p>
            <a:r>
              <a:rPr lang="en-US" sz="1900" dirty="0">
                <a:latin typeface="+mn-lt"/>
              </a:rPr>
              <a:t>Given that movements take place within established chains, to proceed with disease risk management:</a:t>
            </a:r>
          </a:p>
          <a:p>
            <a:pPr lvl="1"/>
            <a:r>
              <a:rPr lang="en-US" sz="1900" dirty="0">
                <a:latin typeface="+mn-lt"/>
              </a:rPr>
              <a:t>Knowledge of the usual patterns of movement can be combined with risk analysis to understand how disease could spread if introduced into the system</a:t>
            </a:r>
          </a:p>
          <a:p>
            <a:pPr lvl="1"/>
            <a:r>
              <a:rPr lang="en-US" sz="1900" dirty="0">
                <a:latin typeface="+mn-lt"/>
              </a:rPr>
              <a:t>This allows for planning of strategies to reduce risks within the system (risk management), which implies an important shift in focus to biosecurity</a:t>
            </a:r>
          </a:p>
          <a:p>
            <a:pPr lvl="1"/>
            <a:r>
              <a:rPr lang="en-US" sz="1900" dirty="0">
                <a:latin typeface="+mn-lt"/>
              </a:rPr>
              <a:t>Maintaining biosecurity at farms is important but we also need biosecurity (risk reduction) in supply, production, transport and marketing chains</a:t>
            </a:r>
          </a:p>
        </p:txBody>
      </p:sp>
      <p:sp>
        <p:nvSpPr>
          <p:cNvPr id="4" name="TextBox 3">
            <a:extLst>
              <a:ext uri="{FF2B5EF4-FFF2-40B4-BE49-F238E27FC236}">
                <a16:creationId xmlns:a16="http://schemas.microsoft.com/office/drawing/2014/main" id="{F814C51A-1ED3-4588-A9C1-5EB2DFAEDB00}"/>
              </a:ext>
            </a:extLst>
          </p:cNvPr>
          <p:cNvSpPr txBox="1"/>
          <p:nvPr/>
        </p:nvSpPr>
        <p:spPr>
          <a:xfrm>
            <a:off x="1313645" y="6619744"/>
            <a:ext cx="5950755" cy="461665"/>
          </a:xfrm>
          <a:prstGeom prst="rect">
            <a:avLst/>
          </a:prstGeom>
          <a:noFill/>
        </p:spPr>
        <p:txBody>
          <a:bodyPr wrap="square" rtlCol="0">
            <a:spAutoFit/>
          </a:bodyPr>
          <a:lstStyle/>
          <a:p>
            <a:r>
              <a:rPr lang="en-US" sz="1200" dirty="0"/>
              <a:t>REF: http://www.fao.org/avianflu/en/socialeconomics.html </a:t>
            </a:r>
          </a:p>
          <a:p>
            <a:endParaRPr lang="en-US" sz="1200" dirty="0"/>
          </a:p>
        </p:txBody>
      </p:sp>
    </p:spTree>
    <p:extLst>
      <p:ext uri="{BB962C8B-B14F-4D97-AF65-F5344CB8AC3E}">
        <p14:creationId xmlns:p14="http://schemas.microsoft.com/office/powerpoint/2010/main" val="11383003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Market (Value) Chain &amp; Traceability </a:t>
            </a:r>
            <a:br>
              <a:rPr lang="pt-BR" dirty="0"/>
            </a:br>
            <a:endParaRPr lang="en-US" dirty="0"/>
          </a:p>
        </p:txBody>
      </p:sp>
      <p:sp>
        <p:nvSpPr>
          <p:cNvPr id="3" name="Content Placeholder 2"/>
          <p:cNvSpPr>
            <a:spLocks noGrp="1"/>
          </p:cNvSpPr>
          <p:nvPr>
            <p:ph idx="1"/>
          </p:nvPr>
        </p:nvSpPr>
        <p:spPr>
          <a:xfrm>
            <a:off x="254000" y="1014454"/>
            <a:ext cx="8575039" cy="5215629"/>
          </a:xfrm>
        </p:spPr>
        <p:txBody>
          <a:bodyPr>
            <a:noAutofit/>
          </a:bodyPr>
          <a:lstStyle/>
          <a:p>
            <a:pPr marL="0" indent="0">
              <a:buNone/>
            </a:pPr>
            <a:r>
              <a:rPr lang="en-US" sz="2000" b="1" dirty="0">
                <a:latin typeface="+mn-lt"/>
              </a:rPr>
              <a:t>The health and economic consequences of AIVs could be disastrous</a:t>
            </a:r>
          </a:p>
          <a:p>
            <a:r>
              <a:rPr lang="en-US" sz="2000" dirty="0">
                <a:latin typeface="+mn-lt"/>
              </a:rPr>
              <a:t>Hundreds (even thousands) of millions of chickens and other poultry subject to disease or culling</a:t>
            </a:r>
          </a:p>
          <a:p>
            <a:r>
              <a:rPr lang="en-US" sz="2000" dirty="0">
                <a:latin typeface="+mn-lt"/>
              </a:rPr>
              <a:t>Loss of a major or sole source of income for poultry producers represents a serious threat to economic survival</a:t>
            </a:r>
          </a:p>
          <a:p>
            <a:r>
              <a:rPr lang="en-US" sz="2000" dirty="0">
                <a:latin typeface="+mn-lt"/>
              </a:rPr>
              <a:t>Impact on food safety and security, national economies and international trade could be enormous</a:t>
            </a:r>
          </a:p>
          <a:p>
            <a:endParaRPr lang="en-US" sz="2000" dirty="0">
              <a:latin typeface="+mn-lt"/>
            </a:endParaRPr>
          </a:p>
          <a:p>
            <a:pPr marL="0" indent="0">
              <a:buNone/>
            </a:pPr>
            <a:r>
              <a:rPr lang="en-US" sz="2000" b="1" dirty="0">
                <a:latin typeface="+mn-lt"/>
              </a:rPr>
              <a:t>AIVs will have a wide-ranging impact on the livelihoods of smallholders, poultry farmers, regional and international trade, food safety, public health and international travel and tourism</a:t>
            </a:r>
          </a:p>
          <a:p>
            <a:r>
              <a:rPr lang="en-US" sz="2000" dirty="0">
                <a:latin typeface="+mn-lt"/>
              </a:rPr>
              <a:t>Challenge is to maintain a balance between protecting birds (primarily poultry) from the disease thus helping protect public health and reducing disruption of the livelihoods of the millions of people involved in producing, processing and selling poultry</a:t>
            </a:r>
          </a:p>
        </p:txBody>
      </p:sp>
    </p:spTree>
    <p:extLst>
      <p:ext uri="{BB962C8B-B14F-4D97-AF65-F5344CB8AC3E}">
        <p14:creationId xmlns:p14="http://schemas.microsoft.com/office/powerpoint/2010/main" val="1138300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Discussion Question- answer (continued)</a:t>
            </a:r>
          </a:p>
        </p:txBody>
      </p:sp>
      <p:sp>
        <p:nvSpPr>
          <p:cNvPr id="3" name="Content Placeholder 2"/>
          <p:cNvSpPr>
            <a:spLocks noGrp="1"/>
          </p:cNvSpPr>
          <p:nvPr>
            <p:ph idx="1"/>
          </p:nvPr>
        </p:nvSpPr>
        <p:spPr/>
        <p:txBody>
          <a:bodyPr>
            <a:normAutofit/>
          </a:bodyPr>
          <a:lstStyle/>
          <a:p>
            <a:pPr marL="0" lvl="0" indent="0">
              <a:buNone/>
            </a:pPr>
            <a:r>
              <a:rPr lang="en-US" sz="2600" b="1" dirty="0">
                <a:solidFill>
                  <a:srgbClr val="0070C0"/>
                </a:solidFill>
                <a:latin typeface="Calibri"/>
              </a:rPr>
              <a:t>What information do you need to know to develop a national control plan?</a:t>
            </a:r>
          </a:p>
          <a:p>
            <a:pPr marL="0" lvl="0" indent="0">
              <a:buNone/>
            </a:pPr>
            <a:endParaRPr lang="en-US" sz="2400" b="1" dirty="0">
              <a:solidFill>
                <a:srgbClr val="0070C0"/>
              </a:solidFill>
              <a:latin typeface="Calibri"/>
            </a:endParaRPr>
          </a:p>
          <a:p>
            <a:pPr>
              <a:spcAft>
                <a:spcPts val="600"/>
              </a:spcAft>
            </a:pPr>
            <a:r>
              <a:rPr lang="en-US" sz="2400" b="1" dirty="0">
                <a:latin typeface="+mn-lt"/>
              </a:rPr>
              <a:t>Biosecurity regulations and practices for poultry farms</a:t>
            </a:r>
          </a:p>
          <a:p>
            <a:pPr>
              <a:spcAft>
                <a:spcPts val="600"/>
              </a:spcAft>
            </a:pPr>
            <a:r>
              <a:rPr lang="en-US" sz="2400" b="1" dirty="0">
                <a:latin typeface="+mn-lt"/>
              </a:rPr>
              <a:t>Food animal production and trade practices, including the market (value) chain and commercial poultry imports</a:t>
            </a:r>
          </a:p>
          <a:p>
            <a:pPr>
              <a:spcAft>
                <a:spcPts val="600"/>
              </a:spcAft>
            </a:pPr>
            <a:r>
              <a:rPr lang="en-US" sz="2400" b="1" dirty="0">
                <a:latin typeface="+mn-lt"/>
              </a:rPr>
              <a:t>Laboratory capacity for detecting zoonotic influenza viruses</a:t>
            </a:r>
          </a:p>
          <a:p>
            <a:pPr>
              <a:spcAft>
                <a:spcPts val="600"/>
              </a:spcAft>
            </a:pPr>
            <a:r>
              <a:rPr lang="en-US" sz="2400" b="1" dirty="0">
                <a:latin typeface="+mn-lt"/>
              </a:rPr>
              <a:t>Response guidelines and mechanisms to control poultry / swine influenza virus outbreaks</a:t>
            </a:r>
          </a:p>
          <a:p>
            <a:r>
              <a:rPr lang="en-US" sz="2400" b="1" dirty="0">
                <a:latin typeface="+mn-lt"/>
              </a:rPr>
              <a:t>Other?</a:t>
            </a:r>
          </a:p>
        </p:txBody>
      </p:sp>
    </p:spTree>
    <p:extLst>
      <p:ext uri="{BB962C8B-B14F-4D97-AF65-F5344CB8AC3E}">
        <p14:creationId xmlns:p14="http://schemas.microsoft.com/office/powerpoint/2010/main" val="33153606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Vaccines </a:t>
            </a:r>
            <a:br>
              <a:rPr lang="pt-BR" dirty="0"/>
            </a:br>
            <a:endParaRPr lang="en-US" dirty="0"/>
          </a:p>
        </p:txBody>
      </p:sp>
      <p:sp>
        <p:nvSpPr>
          <p:cNvPr id="3" name="Content Placeholder 2"/>
          <p:cNvSpPr>
            <a:spLocks noGrp="1"/>
          </p:cNvSpPr>
          <p:nvPr>
            <p:ph idx="1"/>
          </p:nvPr>
        </p:nvSpPr>
        <p:spPr>
          <a:xfrm>
            <a:off x="254000" y="910966"/>
            <a:ext cx="8575039" cy="5293360"/>
          </a:xfrm>
        </p:spPr>
        <p:txBody>
          <a:bodyPr>
            <a:noAutofit/>
          </a:bodyPr>
          <a:lstStyle/>
          <a:p>
            <a:endParaRPr lang="en-US" sz="2000" dirty="0">
              <a:latin typeface="+mn-lt"/>
            </a:endParaRPr>
          </a:p>
          <a:p>
            <a:r>
              <a:rPr lang="en-US" sz="2000" dirty="0">
                <a:latin typeface="+mn-lt"/>
              </a:rPr>
              <a:t>Inactivated quality-assured oil-emulsion vaccines have been demonstrated to be effective in reducing mortality, preventing disease, or both, in chickens and turkeys</a:t>
            </a:r>
          </a:p>
          <a:p>
            <a:endParaRPr lang="en-US" sz="2000" dirty="0">
              <a:latin typeface="+mn-lt"/>
            </a:endParaRPr>
          </a:p>
          <a:p>
            <a:r>
              <a:rPr lang="en-US" sz="2000" dirty="0">
                <a:latin typeface="+mn-lt"/>
              </a:rPr>
              <a:t>Vaccines may not prevent infection and virus shedding in some birds </a:t>
            </a:r>
          </a:p>
          <a:p>
            <a:endParaRPr lang="en-US" sz="2000" dirty="0">
              <a:latin typeface="+mn-lt"/>
            </a:endParaRPr>
          </a:p>
          <a:p>
            <a:r>
              <a:rPr lang="en-US" sz="2000" dirty="0">
                <a:latin typeface="+mn-lt"/>
              </a:rPr>
              <a:t>The amount of virus shed is considerably less than that of non-vaccinated infected birds</a:t>
            </a:r>
          </a:p>
          <a:p>
            <a:endParaRPr lang="en-US" sz="2000" dirty="0">
              <a:latin typeface="+mn-lt"/>
            </a:endParaRPr>
          </a:p>
          <a:p>
            <a:r>
              <a:rPr lang="en-US" sz="2000" dirty="0">
                <a:latin typeface="+mn-lt"/>
              </a:rPr>
              <a:t>Imperative that the circulating antigenic AIV is known and the vaccine represents this antigenic strain, since there is no cross-protection among the 15 known HA subtypes</a:t>
            </a:r>
          </a:p>
          <a:p>
            <a:endParaRPr lang="en-US" sz="1000" dirty="0">
              <a:latin typeface="+mn-lt"/>
            </a:endParaRPr>
          </a:p>
        </p:txBody>
      </p:sp>
      <p:sp>
        <p:nvSpPr>
          <p:cNvPr id="4" name="TextBox 3">
            <a:extLst>
              <a:ext uri="{FF2B5EF4-FFF2-40B4-BE49-F238E27FC236}">
                <a16:creationId xmlns:a16="http://schemas.microsoft.com/office/drawing/2014/main" id="{593B5E3D-4A61-45B3-94C3-A65960907C0C}"/>
              </a:ext>
            </a:extLst>
          </p:cNvPr>
          <p:cNvSpPr txBox="1"/>
          <p:nvPr/>
        </p:nvSpPr>
        <p:spPr>
          <a:xfrm>
            <a:off x="2150771" y="6581105"/>
            <a:ext cx="5112913" cy="461665"/>
          </a:xfrm>
          <a:prstGeom prst="rect">
            <a:avLst/>
          </a:prstGeom>
          <a:noFill/>
        </p:spPr>
        <p:txBody>
          <a:bodyPr wrap="square" rtlCol="0">
            <a:spAutoFit/>
          </a:bodyPr>
          <a:lstStyle/>
          <a:p>
            <a:r>
              <a:rPr lang="en-US" sz="1200" dirty="0"/>
              <a:t>REF: http://www.fao.org/avianflu/en/clinical.html</a:t>
            </a:r>
          </a:p>
          <a:p>
            <a:endParaRPr lang="en-US" sz="1200" dirty="0"/>
          </a:p>
        </p:txBody>
      </p:sp>
    </p:spTree>
    <p:extLst>
      <p:ext uri="{BB962C8B-B14F-4D97-AF65-F5344CB8AC3E}">
        <p14:creationId xmlns:p14="http://schemas.microsoft.com/office/powerpoint/2010/main" val="12498096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Laboratory Specimens </a:t>
            </a:r>
            <a:br>
              <a:rPr lang="pt-BR" dirty="0"/>
            </a:br>
            <a:endParaRPr lang="en-US" dirty="0"/>
          </a:p>
        </p:txBody>
      </p:sp>
      <p:sp>
        <p:nvSpPr>
          <p:cNvPr id="3" name="Content Placeholder 2"/>
          <p:cNvSpPr>
            <a:spLocks noGrp="1"/>
          </p:cNvSpPr>
          <p:nvPr>
            <p:ph idx="1"/>
          </p:nvPr>
        </p:nvSpPr>
        <p:spPr>
          <a:xfrm>
            <a:off x="266879" y="616805"/>
            <a:ext cx="8575039" cy="5088536"/>
          </a:xfrm>
        </p:spPr>
        <p:txBody>
          <a:bodyPr>
            <a:noAutofit/>
          </a:bodyPr>
          <a:lstStyle/>
          <a:p>
            <a:pPr marL="0" indent="0">
              <a:buNone/>
            </a:pPr>
            <a:endParaRPr lang="en-US" sz="1400" b="1" dirty="0">
              <a:latin typeface="+mn-lt"/>
            </a:endParaRPr>
          </a:p>
          <a:p>
            <a:pPr marL="0" indent="0">
              <a:buNone/>
            </a:pPr>
            <a:r>
              <a:rPr lang="en-US" sz="2000" b="1" dirty="0">
                <a:latin typeface="+mn-lt"/>
              </a:rPr>
              <a:t>Specimens from birds showing signs of acute disease or recently dead (&lt;24 h)</a:t>
            </a:r>
          </a:p>
          <a:p>
            <a:pPr marL="0" indent="0">
              <a:buNone/>
            </a:pPr>
            <a:endParaRPr lang="en-US" sz="1000" dirty="0">
              <a:latin typeface="+mn-lt"/>
            </a:endParaRPr>
          </a:p>
          <a:p>
            <a:r>
              <a:rPr lang="en-US" sz="2000" dirty="0">
                <a:latin typeface="+mn-lt"/>
              </a:rPr>
              <a:t>Swabs can be taken from the cloacae and oropharynx/trachea of sick and dead birds and stored in 3 ml of viral transport medium</a:t>
            </a:r>
          </a:p>
          <a:p>
            <a:endParaRPr lang="en-US" sz="1000" dirty="0">
              <a:latin typeface="+mn-lt"/>
            </a:endParaRPr>
          </a:p>
          <a:p>
            <a:r>
              <a:rPr lang="en-US" sz="2000" dirty="0">
                <a:latin typeface="+mn-lt"/>
              </a:rPr>
              <a:t>Blood should also be collected from live and dead birds (heart blood) for serum testing</a:t>
            </a:r>
          </a:p>
          <a:p>
            <a:endParaRPr lang="en-US" sz="1000" dirty="0">
              <a:latin typeface="+mn-lt"/>
            </a:endParaRPr>
          </a:p>
          <a:p>
            <a:r>
              <a:rPr lang="en-US" sz="2000" dirty="0">
                <a:latin typeface="+mn-lt"/>
              </a:rPr>
              <a:t>Viral transport media can be prepared locally at a laboratory (isotonic phosphate buffered saline (PBS), pH 7.0-7.4, containing antibiotics) or commercial media may be purchased</a:t>
            </a:r>
          </a:p>
          <a:p>
            <a:endParaRPr lang="en-US" sz="1000" dirty="0">
              <a:latin typeface="+mn-lt"/>
            </a:endParaRPr>
          </a:p>
          <a:p>
            <a:r>
              <a:rPr lang="en-US" sz="2000" dirty="0">
                <a:latin typeface="+mn-lt"/>
              </a:rPr>
              <a:t>Samples should be taken from several birds in the same flock</a:t>
            </a:r>
          </a:p>
          <a:p>
            <a:endParaRPr lang="en-US" sz="1000" dirty="0">
              <a:latin typeface="+mn-lt"/>
            </a:endParaRPr>
          </a:p>
          <a:p>
            <a:r>
              <a:rPr lang="en-US" sz="2000" dirty="0">
                <a:latin typeface="+mn-lt"/>
              </a:rPr>
              <a:t>Tissues and swab material should be chilled at 4 °C and forwarded on ice or with frozen gel packs</a:t>
            </a:r>
          </a:p>
          <a:p>
            <a:endParaRPr lang="en-US" sz="1000" dirty="0">
              <a:latin typeface="+mn-lt"/>
            </a:endParaRPr>
          </a:p>
          <a:p>
            <a:r>
              <a:rPr lang="en-US" sz="2000" dirty="0">
                <a:latin typeface="+mn-lt"/>
              </a:rPr>
              <a:t>If delays of greater than 48 hours are expected in transit, specimens should be frozen at -80 °C and forwarded with dry ice or liquid nitrogen</a:t>
            </a:r>
          </a:p>
        </p:txBody>
      </p:sp>
      <p:sp>
        <p:nvSpPr>
          <p:cNvPr id="4" name="TextBox 3">
            <a:extLst>
              <a:ext uri="{FF2B5EF4-FFF2-40B4-BE49-F238E27FC236}">
                <a16:creationId xmlns:a16="http://schemas.microsoft.com/office/drawing/2014/main" id="{625FED4B-4CA9-425A-987C-1400620CDE5D}"/>
              </a:ext>
            </a:extLst>
          </p:cNvPr>
          <p:cNvSpPr txBox="1"/>
          <p:nvPr/>
        </p:nvSpPr>
        <p:spPr>
          <a:xfrm>
            <a:off x="1017431" y="6555350"/>
            <a:ext cx="6542468" cy="276999"/>
          </a:xfrm>
          <a:prstGeom prst="rect">
            <a:avLst/>
          </a:prstGeom>
          <a:noFill/>
        </p:spPr>
        <p:txBody>
          <a:bodyPr wrap="square" rtlCol="0">
            <a:spAutoFit/>
          </a:bodyPr>
          <a:lstStyle/>
          <a:p>
            <a:r>
              <a:rPr lang="en-US" sz="1200" dirty="0"/>
              <a:t>REF: </a:t>
            </a:r>
            <a:r>
              <a:rPr lang="en-US" sz="1200" dirty="0">
                <a:hlinkClick r:id="rId3"/>
              </a:rPr>
              <a:t>http://www.fao.org/avianflu/en/clinical.html</a:t>
            </a:r>
            <a:endParaRPr lang="en-US" sz="1200" dirty="0"/>
          </a:p>
        </p:txBody>
      </p:sp>
    </p:spTree>
    <p:extLst>
      <p:ext uri="{BB962C8B-B14F-4D97-AF65-F5344CB8AC3E}">
        <p14:creationId xmlns:p14="http://schemas.microsoft.com/office/powerpoint/2010/main" val="12498096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t-BR" dirty="0"/>
              <a:t>FAO: </a:t>
            </a:r>
            <a:r>
              <a:rPr lang="en-US" dirty="0"/>
              <a:t>Avian Influenza Virus Laboratory Specimens </a:t>
            </a:r>
            <a:br>
              <a:rPr lang="pt-BR" dirty="0"/>
            </a:br>
            <a:endParaRPr lang="en-US" dirty="0"/>
          </a:p>
        </p:txBody>
      </p:sp>
      <p:sp>
        <p:nvSpPr>
          <p:cNvPr id="3" name="Content Placeholder 2"/>
          <p:cNvSpPr>
            <a:spLocks noGrp="1"/>
          </p:cNvSpPr>
          <p:nvPr>
            <p:ph idx="1"/>
          </p:nvPr>
        </p:nvSpPr>
        <p:spPr>
          <a:xfrm>
            <a:off x="254000" y="695356"/>
            <a:ext cx="8575039" cy="5420324"/>
          </a:xfrm>
        </p:spPr>
        <p:txBody>
          <a:bodyPr>
            <a:noAutofit/>
          </a:bodyPr>
          <a:lstStyle/>
          <a:p>
            <a:pPr marL="0" indent="0">
              <a:buNone/>
            </a:pPr>
            <a:r>
              <a:rPr lang="en-US" sz="2000" b="1" dirty="0">
                <a:latin typeface="+mn-lt"/>
              </a:rPr>
              <a:t>Gold standard of virus detection for AI </a:t>
            </a:r>
            <a:r>
              <a:rPr lang="mr-IN" sz="2000" b="1" dirty="0">
                <a:latin typeface="+mn-lt"/>
              </a:rPr>
              <a:t>–</a:t>
            </a:r>
            <a:r>
              <a:rPr lang="en-US" sz="2000" b="1" dirty="0">
                <a:latin typeface="+mn-lt"/>
              </a:rPr>
              <a:t> egg isolation by inoculation of swab material or tissue homogenates into embryonated chicken eggs by the </a:t>
            </a:r>
            <a:r>
              <a:rPr lang="en-US" sz="2000" b="1" dirty="0" err="1">
                <a:latin typeface="+mn-lt"/>
              </a:rPr>
              <a:t>allantoic</a:t>
            </a:r>
            <a:r>
              <a:rPr lang="en-US" sz="2000" b="1" dirty="0">
                <a:latin typeface="+mn-lt"/>
              </a:rPr>
              <a:t> sac route</a:t>
            </a:r>
          </a:p>
          <a:p>
            <a:pPr marL="0" indent="0">
              <a:buNone/>
            </a:pPr>
            <a:endParaRPr lang="en-US" sz="2000" dirty="0">
              <a:latin typeface="+mn-lt"/>
            </a:endParaRPr>
          </a:p>
          <a:p>
            <a:r>
              <a:rPr lang="en-US" sz="2000" dirty="0">
                <a:latin typeface="+mn-lt"/>
              </a:rPr>
              <a:t>After 7 days of egg incubation, the presence of </a:t>
            </a:r>
            <a:r>
              <a:rPr lang="en-US" sz="2000" dirty="0" err="1">
                <a:latin typeface="+mn-lt"/>
              </a:rPr>
              <a:t>hemagglutining</a:t>
            </a:r>
            <a:r>
              <a:rPr lang="en-US" sz="2000" dirty="0">
                <a:latin typeface="+mn-lt"/>
              </a:rPr>
              <a:t> virus can be detected in harvested </a:t>
            </a:r>
            <a:r>
              <a:rPr lang="en-US" sz="2000" dirty="0" err="1">
                <a:latin typeface="+mn-lt"/>
              </a:rPr>
              <a:t>allantoic</a:t>
            </a:r>
            <a:r>
              <a:rPr lang="en-US" sz="2000" dirty="0">
                <a:latin typeface="+mn-lt"/>
              </a:rPr>
              <a:t> fluid</a:t>
            </a:r>
          </a:p>
          <a:p>
            <a:endParaRPr lang="en-US" sz="2000" dirty="0">
              <a:latin typeface="+mn-lt"/>
            </a:endParaRPr>
          </a:p>
          <a:p>
            <a:r>
              <a:rPr lang="en-US" sz="2000" dirty="0">
                <a:latin typeface="+mn-lt"/>
              </a:rPr>
              <a:t>The isolate type and subtype can be determined by </a:t>
            </a:r>
            <a:r>
              <a:rPr lang="en-US" sz="2000" dirty="0" err="1">
                <a:latin typeface="+mn-lt"/>
              </a:rPr>
              <a:t>haemagglutination</a:t>
            </a:r>
            <a:r>
              <a:rPr lang="en-US" sz="2000" dirty="0">
                <a:latin typeface="+mn-lt"/>
              </a:rPr>
              <a:t> /neuraminidase inhibition tests using specific antisera</a:t>
            </a:r>
          </a:p>
          <a:p>
            <a:endParaRPr lang="en-US" sz="2000" dirty="0">
              <a:latin typeface="+mn-lt"/>
            </a:endParaRPr>
          </a:p>
          <a:p>
            <a:r>
              <a:rPr lang="en-US" sz="2000" dirty="0">
                <a:latin typeface="+mn-lt"/>
              </a:rPr>
              <a:t>Conventional and real-time RT-PCR are methods of choice for rapid detection of AI viruses</a:t>
            </a:r>
          </a:p>
          <a:p>
            <a:endParaRPr lang="en-US" sz="2000" dirty="0">
              <a:latin typeface="+mn-lt"/>
            </a:endParaRPr>
          </a:p>
          <a:p>
            <a:r>
              <a:rPr lang="en-US" sz="2000" dirty="0">
                <a:latin typeface="+mn-lt"/>
              </a:rPr>
              <a:t>Real-time RT-PCR allows the rapid testing of large numbers of samples</a:t>
            </a:r>
          </a:p>
          <a:p>
            <a:endParaRPr lang="en-US" sz="2000" dirty="0">
              <a:latin typeface="+mn-lt"/>
            </a:endParaRPr>
          </a:p>
          <a:p>
            <a:r>
              <a:rPr lang="en-US" sz="2000" dirty="0">
                <a:latin typeface="+mn-lt"/>
              </a:rPr>
              <a:t>Commercial antigen detection ELISA kits allow rapid and easy diagnosis from tissue homogenates and respiratory swabs but confirmation by viral isolation and/or RT-PCR is necessary</a:t>
            </a:r>
          </a:p>
        </p:txBody>
      </p:sp>
    </p:spTree>
    <p:extLst>
      <p:ext uri="{BB962C8B-B14F-4D97-AF65-F5344CB8AC3E}">
        <p14:creationId xmlns:p14="http://schemas.microsoft.com/office/powerpoint/2010/main" val="12498096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U.S.D.A. Animal and Plant Health Inspection Service (APHIS)</a:t>
            </a:r>
          </a:p>
        </p:txBody>
      </p:sp>
    </p:spTree>
    <p:extLst>
      <p:ext uri="{BB962C8B-B14F-4D97-AF65-F5344CB8AC3E}">
        <p14:creationId xmlns:p14="http://schemas.microsoft.com/office/powerpoint/2010/main" val="3282655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802" y="81280"/>
            <a:ext cx="7618699" cy="386080"/>
          </a:xfrm>
        </p:spPr>
        <p:txBody>
          <a:bodyPr>
            <a:noAutofit/>
          </a:bodyPr>
          <a:lstStyle/>
          <a:p>
            <a:r>
              <a:rPr lang="en-US" sz="2200" dirty="0"/>
              <a:t>USDA APHIS Considerations for Novel Influenza Virus Control</a:t>
            </a:r>
          </a:p>
        </p:txBody>
      </p:sp>
      <p:sp>
        <p:nvSpPr>
          <p:cNvPr id="3" name="Content Placeholder 2"/>
          <p:cNvSpPr>
            <a:spLocks noGrp="1"/>
          </p:cNvSpPr>
          <p:nvPr>
            <p:ph idx="1"/>
          </p:nvPr>
        </p:nvSpPr>
        <p:spPr>
          <a:xfrm>
            <a:off x="310896" y="1227227"/>
            <a:ext cx="8513063" cy="5276443"/>
          </a:xfrm>
        </p:spPr>
        <p:txBody>
          <a:bodyPr>
            <a:normAutofit/>
          </a:bodyPr>
          <a:lstStyle/>
          <a:p>
            <a:pPr marL="0" indent="0">
              <a:buNone/>
            </a:pPr>
            <a:r>
              <a:rPr lang="en-US" sz="2400" b="1" u="sng" dirty="0">
                <a:latin typeface="+mn-lt"/>
              </a:rPr>
              <a:t>USDA APHIS </a:t>
            </a:r>
            <a:r>
              <a:rPr lang="en-US" sz="2400" dirty="0">
                <a:latin typeface="+mn-lt"/>
                <a:hlinkClick r:id="rId2"/>
              </a:rPr>
              <a:t>https://www.aphis.usda.gov/aphis/ourfocus/animalhealth/animal-disease-information/avian-influenza-disease</a:t>
            </a:r>
            <a:endParaRPr lang="en-US" sz="2400" dirty="0">
              <a:latin typeface="+mn-lt"/>
            </a:endParaRPr>
          </a:p>
          <a:p>
            <a:pPr marL="0" indent="0">
              <a:buNone/>
            </a:pPr>
            <a:endParaRPr lang="en-US" sz="2400" dirty="0">
              <a:latin typeface="+mn-lt"/>
            </a:endParaRPr>
          </a:p>
          <a:p>
            <a:r>
              <a:rPr lang="en-US" sz="2400" dirty="0">
                <a:latin typeface="+mn-lt"/>
              </a:rPr>
              <a:t>Initial response</a:t>
            </a:r>
          </a:p>
          <a:p>
            <a:r>
              <a:rPr lang="en-US" sz="2400" dirty="0">
                <a:latin typeface="+mn-lt"/>
              </a:rPr>
              <a:t>Finance and administration processes</a:t>
            </a:r>
          </a:p>
          <a:p>
            <a:r>
              <a:rPr lang="en-US" sz="2400" dirty="0">
                <a:latin typeface="+mn-lt"/>
              </a:rPr>
              <a:t>Surveillance and diagnostics</a:t>
            </a:r>
          </a:p>
          <a:p>
            <a:r>
              <a:rPr lang="en-US" sz="2400" dirty="0">
                <a:latin typeface="+mn-lt"/>
              </a:rPr>
              <a:t>Quarantine, movement control, and continuity of business</a:t>
            </a:r>
          </a:p>
          <a:p>
            <a:r>
              <a:rPr lang="en-US" sz="2400" dirty="0">
                <a:latin typeface="+mn-lt"/>
              </a:rPr>
              <a:t>Disposal and cleaning/disinfection (virus elimination)</a:t>
            </a:r>
          </a:p>
          <a:p>
            <a:r>
              <a:rPr lang="en-US" sz="2400" dirty="0">
                <a:latin typeface="+mn-lt"/>
              </a:rPr>
              <a:t>Recovery and restocking</a:t>
            </a:r>
          </a:p>
          <a:p>
            <a:r>
              <a:rPr lang="en-US" sz="2400" dirty="0">
                <a:latin typeface="+mn-lt"/>
              </a:rPr>
              <a:t>Health and safety information</a:t>
            </a:r>
          </a:p>
          <a:p>
            <a:r>
              <a:rPr lang="en-US" sz="2400" dirty="0">
                <a:latin typeface="+mn-lt"/>
              </a:rPr>
              <a:t>Biosecurity resources</a:t>
            </a:r>
          </a:p>
        </p:txBody>
      </p:sp>
    </p:spTree>
    <p:extLst>
      <p:ext uri="{BB962C8B-B14F-4D97-AF65-F5344CB8AC3E}">
        <p14:creationId xmlns:p14="http://schemas.microsoft.com/office/powerpoint/2010/main" val="29182441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8259661" cy="386080"/>
          </a:xfrm>
        </p:spPr>
        <p:txBody>
          <a:bodyPr>
            <a:normAutofit fontScale="90000"/>
          </a:bodyPr>
          <a:lstStyle/>
          <a:p>
            <a:r>
              <a:rPr lang="en-US" dirty="0"/>
              <a:t>APHIS: Avian Influenza Virus Overview</a:t>
            </a:r>
          </a:p>
        </p:txBody>
      </p:sp>
      <p:sp>
        <p:nvSpPr>
          <p:cNvPr id="3" name="Content Placeholder 2"/>
          <p:cNvSpPr>
            <a:spLocks noGrp="1"/>
          </p:cNvSpPr>
          <p:nvPr>
            <p:ph idx="1"/>
          </p:nvPr>
        </p:nvSpPr>
        <p:spPr>
          <a:xfrm>
            <a:off x="254000" y="975360"/>
            <a:ext cx="8575039" cy="5734533"/>
          </a:xfrm>
        </p:spPr>
        <p:txBody>
          <a:bodyPr>
            <a:noAutofit/>
          </a:bodyPr>
          <a:lstStyle/>
          <a:p>
            <a:pPr marL="0" indent="0">
              <a:buNone/>
            </a:pPr>
            <a:endParaRPr lang="en-US" sz="2000" dirty="0">
              <a:latin typeface="+mn-lt"/>
            </a:endParaRPr>
          </a:p>
          <a:p>
            <a:r>
              <a:rPr lang="en-US" sz="2000" dirty="0">
                <a:latin typeface="+mn-lt"/>
              </a:rPr>
              <a:t>HPAI virus strains are extremely infectious, often fatal to domestic poultry, and can spread rapidly from flock-to-flock</a:t>
            </a:r>
          </a:p>
          <a:p>
            <a:endParaRPr lang="en-US" sz="2000" dirty="0">
              <a:latin typeface="+mn-lt"/>
            </a:endParaRPr>
          </a:p>
          <a:p>
            <a:r>
              <a:rPr lang="en-US" sz="2000" dirty="0">
                <a:latin typeface="+mn-lt"/>
              </a:rPr>
              <a:t>LPAI virus strains occur naturally in wild migratory waterfowl and shorebirds without causing illness</a:t>
            </a:r>
          </a:p>
          <a:p>
            <a:endParaRPr lang="en-US" sz="2000" dirty="0">
              <a:latin typeface="+mn-lt"/>
            </a:endParaRPr>
          </a:p>
          <a:p>
            <a:r>
              <a:rPr lang="en-US" sz="2000" dirty="0">
                <a:latin typeface="+mn-lt"/>
              </a:rPr>
              <a:t>LPAI can occur in domestic poultry, with little or no signs of illness</a:t>
            </a:r>
          </a:p>
          <a:p>
            <a:endParaRPr lang="en-US" sz="2000" dirty="0">
              <a:latin typeface="+mn-lt"/>
            </a:endParaRPr>
          </a:p>
          <a:p>
            <a:r>
              <a:rPr lang="en-US" sz="2000" dirty="0">
                <a:latin typeface="+mn-lt"/>
              </a:rPr>
              <a:t>The U.S. Department of Agriculture’s (USDA) Animal and Plant Health Inspection Service (APHIS) works closely with States and the poultry industry to prevent AI from becoming established in the U.S. poultry population</a:t>
            </a:r>
          </a:p>
        </p:txBody>
      </p:sp>
    </p:spTree>
    <p:extLst>
      <p:ext uri="{BB962C8B-B14F-4D97-AF65-F5344CB8AC3E}">
        <p14:creationId xmlns:p14="http://schemas.microsoft.com/office/powerpoint/2010/main" val="3913925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8259661" cy="386080"/>
          </a:xfrm>
        </p:spPr>
        <p:txBody>
          <a:bodyPr>
            <a:normAutofit fontScale="90000"/>
          </a:bodyPr>
          <a:lstStyle/>
          <a:p>
            <a:r>
              <a:rPr lang="en-US" dirty="0"/>
              <a:t>APHIS: Avian Influenza Virus Outbreak Response</a:t>
            </a:r>
          </a:p>
        </p:txBody>
      </p:sp>
      <p:sp>
        <p:nvSpPr>
          <p:cNvPr id="3" name="Content Placeholder 2"/>
          <p:cNvSpPr>
            <a:spLocks noGrp="1"/>
          </p:cNvSpPr>
          <p:nvPr>
            <p:ph idx="1"/>
          </p:nvPr>
        </p:nvSpPr>
        <p:spPr>
          <a:xfrm>
            <a:off x="212701" y="774332"/>
            <a:ext cx="8575039" cy="5974197"/>
          </a:xfrm>
        </p:spPr>
        <p:txBody>
          <a:bodyPr>
            <a:noAutofit/>
          </a:bodyPr>
          <a:lstStyle/>
          <a:p>
            <a:pPr marL="0" indent="0">
              <a:buNone/>
            </a:pPr>
            <a:r>
              <a:rPr lang="en-US" sz="2000" b="1" dirty="0">
                <a:latin typeface="+mn-lt"/>
              </a:rPr>
              <a:t>Emergency Management</a:t>
            </a:r>
          </a:p>
          <a:p>
            <a:r>
              <a:rPr lang="en-US" sz="2000" dirty="0">
                <a:latin typeface="+mn-lt"/>
              </a:rPr>
              <a:t>Stand up an Incident Coordination Group (ICG) as quickly as possible—typically within the first 24 hours after detection of HPAI</a:t>
            </a:r>
          </a:p>
          <a:p>
            <a:r>
              <a:rPr lang="en-US" sz="2000" dirty="0">
                <a:latin typeface="+mn-lt"/>
              </a:rPr>
              <a:t>Evaluate the need for full or partial Incident Management Team(s), and deploy as needed—typically within 24 to 48 hours after detection of HPAI </a:t>
            </a:r>
          </a:p>
          <a:p>
            <a:r>
              <a:rPr lang="en-US" sz="2000" dirty="0">
                <a:latin typeface="+mn-lt"/>
              </a:rPr>
              <a:t>Establish a Unified State-Federal IC that communicates effectively with all responders in the field and the ICG</a:t>
            </a:r>
          </a:p>
          <a:p>
            <a:endParaRPr lang="en-US" sz="2000" b="1" dirty="0">
              <a:latin typeface="+mn-lt"/>
            </a:endParaRPr>
          </a:p>
          <a:p>
            <a:pPr marL="0" indent="0">
              <a:buNone/>
            </a:pPr>
            <a:r>
              <a:rPr lang="en-US" sz="2000" b="1" dirty="0">
                <a:latin typeface="+mn-lt"/>
              </a:rPr>
              <a:t>Monitoring and Surveillance</a:t>
            </a:r>
          </a:p>
          <a:p>
            <a:r>
              <a:rPr lang="en-US" sz="2000" dirty="0">
                <a:latin typeface="+mn-lt"/>
              </a:rPr>
              <a:t>Implement a surveillance plan within 48 hours of confirmation of an outbreak that does the following:</a:t>
            </a:r>
          </a:p>
          <a:p>
            <a:pPr lvl="1"/>
            <a:r>
              <a:rPr lang="en-US" sz="2000" dirty="0">
                <a:latin typeface="+mn-lt"/>
              </a:rPr>
              <a:t>define the present extent of HPAI</a:t>
            </a:r>
          </a:p>
          <a:p>
            <a:pPr lvl="1"/>
            <a:r>
              <a:rPr lang="en-US" sz="2000" dirty="0">
                <a:latin typeface="+mn-lt"/>
              </a:rPr>
              <a:t>detect unknown infected premises (IP) quickly</a:t>
            </a:r>
          </a:p>
          <a:p>
            <a:pPr lvl="1"/>
            <a:r>
              <a:rPr lang="en-US" sz="2000" dirty="0">
                <a:latin typeface="+mn-lt"/>
              </a:rPr>
              <a:t>consider susceptible wildlife populations </a:t>
            </a:r>
          </a:p>
          <a:p>
            <a:pPr lvl="1"/>
            <a:r>
              <a:rPr lang="en-US" sz="2000" dirty="0">
                <a:latin typeface="+mn-lt"/>
              </a:rPr>
              <a:t>provide complete surveillance data summaries and analyses at intervals specified by IC</a:t>
            </a:r>
          </a:p>
          <a:p>
            <a:pPr marL="0" indent="0">
              <a:buNone/>
            </a:pPr>
            <a:endParaRPr lang="en-US" sz="2000" b="1" dirty="0">
              <a:latin typeface="+mn-lt"/>
            </a:endParaRPr>
          </a:p>
        </p:txBody>
      </p:sp>
    </p:spTree>
    <p:extLst>
      <p:ext uri="{BB962C8B-B14F-4D97-AF65-F5344CB8AC3E}">
        <p14:creationId xmlns:p14="http://schemas.microsoft.com/office/powerpoint/2010/main" val="3913925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3" y="81280"/>
            <a:ext cx="8259661" cy="386080"/>
          </a:xfrm>
        </p:spPr>
        <p:txBody>
          <a:bodyPr>
            <a:noAutofit/>
          </a:bodyPr>
          <a:lstStyle/>
          <a:p>
            <a:r>
              <a:rPr lang="en-US" sz="2100" dirty="0"/>
              <a:t>APHIS: Avian Influenza Virus Outbreak Response - Diagnostics</a:t>
            </a:r>
            <a:br>
              <a:rPr lang="en-US" sz="2100" dirty="0"/>
            </a:br>
            <a:endParaRPr lang="en-US" sz="2100" dirty="0"/>
          </a:p>
        </p:txBody>
      </p:sp>
      <p:sp>
        <p:nvSpPr>
          <p:cNvPr id="3" name="Content Placeholder 2"/>
          <p:cNvSpPr>
            <a:spLocks noGrp="1"/>
          </p:cNvSpPr>
          <p:nvPr>
            <p:ph idx="1"/>
          </p:nvPr>
        </p:nvSpPr>
        <p:spPr>
          <a:xfrm>
            <a:off x="274649" y="888113"/>
            <a:ext cx="8575039" cy="5265457"/>
          </a:xfrm>
        </p:spPr>
        <p:txBody>
          <a:bodyPr>
            <a:noAutofit/>
          </a:bodyPr>
          <a:lstStyle/>
          <a:p>
            <a:pPr marL="0" indent="0">
              <a:buNone/>
            </a:pPr>
            <a:endParaRPr lang="en-US" sz="2000" dirty="0">
              <a:latin typeface="+mn-lt"/>
            </a:endParaRPr>
          </a:p>
          <a:p>
            <a:r>
              <a:rPr lang="en-US" sz="2000" dirty="0">
                <a:latin typeface="+mn-lt"/>
              </a:rPr>
              <a:t>Provide clear direction to responders on sample collection and processing procedures, if modification from routine standards is required</a:t>
            </a:r>
          </a:p>
          <a:p>
            <a:endParaRPr lang="en-US" sz="2000" dirty="0">
              <a:latin typeface="+mn-lt"/>
            </a:endParaRPr>
          </a:p>
          <a:p>
            <a:r>
              <a:rPr lang="en-US" sz="2000" dirty="0">
                <a:latin typeface="+mn-lt"/>
              </a:rPr>
              <a:t>Meet surge requirements for diagnostic testing at specific intervals, starting at time zero and at 24-hour intervals as the response escalates</a:t>
            </a:r>
          </a:p>
          <a:p>
            <a:endParaRPr lang="en-US" sz="2000" dirty="0">
              <a:latin typeface="+mn-lt"/>
            </a:endParaRPr>
          </a:p>
          <a:p>
            <a:r>
              <a:rPr lang="en-US" sz="2000" dirty="0">
                <a:latin typeface="+mn-lt"/>
              </a:rPr>
              <a:t>Report all diagnostic test results to appropriate personnel and information management systems as soon as possible </a:t>
            </a:r>
            <a:r>
              <a:rPr lang="mr-IN" sz="2000" dirty="0">
                <a:latin typeface="+mn-lt"/>
              </a:rPr>
              <a:t>–</a:t>
            </a:r>
            <a:r>
              <a:rPr lang="en-US" sz="2000" dirty="0">
                <a:latin typeface="+mn-lt"/>
              </a:rPr>
              <a:t> within 4 hours of diagnostic test completion</a:t>
            </a:r>
          </a:p>
          <a:p>
            <a:endParaRPr lang="en-US" sz="2000" dirty="0">
              <a:latin typeface="+mn-lt"/>
            </a:endParaRPr>
          </a:p>
          <a:p>
            <a:r>
              <a:rPr lang="en-US" sz="2000" dirty="0">
                <a:latin typeface="+mn-lt"/>
              </a:rPr>
              <a:t>Support diagnostic testing requirements for continuity of business plans through rapid sample testing and reporting</a:t>
            </a:r>
          </a:p>
          <a:p>
            <a:endParaRPr lang="en-US" sz="2000" dirty="0">
              <a:latin typeface="+mn-lt"/>
            </a:endParaRPr>
          </a:p>
          <a:p>
            <a:r>
              <a:rPr lang="en-US" sz="2000" dirty="0">
                <a:latin typeface="+mn-lt"/>
              </a:rPr>
              <a:t>Integrate surveillance plan requirements with current diagnostic sample collection, sample testing, surge capacity, and reporting capabilities</a:t>
            </a:r>
          </a:p>
          <a:p>
            <a:endParaRPr lang="en-US" sz="2000" dirty="0">
              <a:latin typeface="+mn-lt"/>
            </a:endParaRPr>
          </a:p>
        </p:txBody>
      </p:sp>
    </p:spTree>
    <p:extLst>
      <p:ext uri="{BB962C8B-B14F-4D97-AF65-F5344CB8AC3E}">
        <p14:creationId xmlns:p14="http://schemas.microsoft.com/office/powerpoint/2010/main" val="3913925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8259661" cy="386080"/>
          </a:xfrm>
        </p:spPr>
        <p:txBody>
          <a:bodyPr>
            <a:normAutofit fontScale="90000"/>
          </a:bodyPr>
          <a:lstStyle/>
          <a:p>
            <a:pPr marL="0" indent="0"/>
            <a:r>
              <a:rPr lang="en-US" dirty="0"/>
              <a:t>APHIS: AIV Outbreak Response - Epidemiology &amp; Traceability</a:t>
            </a:r>
          </a:p>
        </p:txBody>
      </p:sp>
      <p:sp>
        <p:nvSpPr>
          <p:cNvPr id="3" name="Content Placeholder 2"/>
          <p:cNvSpPr>
            <a:spLocks noGrp="1"/>
          </p:cNvSpPr>
          <p:nvPr>
            <p:ph idx="1"/>
          </p:nvPr>
        </p:nvSpPr>
        <p:spPr>
          <a:xfrm>
            <a:off x="274649" y="697804"/>
            <a:ext cx="8575039" cy="5120915"/>
          </a:xfrm>
        </p:spPr>
        <p:txBody>
          <a:bodyPr>
            <a:noAutofit/>
          </a:bodyPr>
          <a:lstStyle/>
          <a:p>
            <a:r>
              <a:rPr lang="en-US" sz="2000" dirty="0">
                <a:latin typeface="+mn-lt"/>
              </a:rPr>
              <a:t>Assign a premises designation and priority of investigation within 6 hours of identifying a potential IP or contact premises (CP) through tracing activities</a:t>
            </a:r>
          </a:p>
          <a:p>
            <a:endParaRPr lang="en-US" sz="2000" dirty="0">
              <a:latin typeface="+mn-lt"/>
            </a:endParaRPr>
          </a:p>
          <a:p>
            <a:r>
              <a:rPr lang="en-US" sz="2000" dirty="0">
                <a:latin typeface="+mn-lt"/>
              </a:rPr>
              <a:t>Identify all CP within 24 hours of identifying the IP or the initial CP</a:t>
            </a:r>
          </a:p>
          <a:p>
            <a:endParaRPr lang="en-US" sz="2000" dirty="0">
              <a:latin typeface="+mn-lt"/>
            </a:endParaRPr>
          </a:p>
          <a:p>
            <a:r>
              <a:rPr lang="en-US" sz="2000" dirty="0">
                <a:latin typeface="+mn-lt"/>
              </a:rPr>
              <a:t>Enter tracing information into Emergency Management Response System (EMRS) in 24-hour intervals or less</a:t>
            </a:r>
          </a:p>
          <a:p>
            <a:endParaRPr lang="en-US" sz="2000" dirty="0">
              <a:latin typeface="+mn-lt"/>
            </a:endParaRPr>
          </a:p>
          <a:p>
            <a:r>
              <a:rPr lang="en-US" sz="2000" dirty="0">
                <a:latin typeface="+mn-lt"/>
              </a:rPr>
              <a:t>Determine within 96 hours of identifying the index case, the nature of the HPAI outbreak, identify the risk factors for transmission, and develop mitigation strategies</a:t>
            </a:r>
          </a:p>
          <a:p>
            <a:endParaRPr lang="en-US" sz="2000" dirty="0">
              <a:latin typeface="+mn-lt"/>
            </a:endParaRPr>
          </a:p>
          <a:p>
            <a:r>
              <a:rPr lang="en-US" sz="2000" dirty="0">
                <a:latin typeface="+mn-lt"/>
              </a:rPr>
              <a:t>Collect trace-back and trace-forward information for at least 14–21 days before the appearance of clinical signs in HPAI infected poultry</a:t>
            </a:r>
          </a:p>
          <a:p>
            <a:endParaRPr lang="en-US" sz="2000" dirty="0">
              <a:latin typeface="+mn-lt"/>
            </a:endParaRPr>
          </a:p>
          <a:p>
            <a:r>
              <a:rPr lang="en-US" sz="2000" dirty="0">
                <a:latin typeface="+mn-lt"/>
              </a:rPr>
              <a:t>Analyze epidemiological data at routine intervals so that information gathered can apply to response activities (and future preparedness) to rapidly and effectively contain, control, and eradicate HPAI</a:t>
            </a:r>
          </a:p>
          <a:p>
            <a:endParaRPr lang="en-US" sz="2000" dirty="0">
              <a:latin typeface="+mn-lt"/>
            </a:endParaRPr>
          </a:p>
        </p:txBody>
      </p:sp>
    </p:spTree>
    <p:extLst>
      <p:ext uri="{BB962C8B-B14F-4D97-AF65-F5344CB8AC3E}">
        <p14:creationId xmlns:p14="http://schemas.microsoft.com/office/powerpoint/2010/main" val="3913925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7918939" cy="386080"/>
          </a:xfrm>
        </p:spPr>
        <p:txBody>
          <a:bodyPr>
            <a:normAutofit fontScale="90000"/>
          </a:bodyPr>
          <a:lstStyle/>
          <a:p>
            <a:r>
              <a:rPr lang="en-US" dirty="0"/>
              <a:t>APHIS: Avian Influenza Virus Vaccines</a:t>
            </a:r>
          </a:p>
        </p:txBody>
      </p:sp>
      <p:sp>
        <p:nvSpPr>
          <p:cNvPr id="3" name="Content Placeholder 2"/>
          <p:cNvSpPr>
            <a:spLocks noGrp="1"/>
          </p:cNvSpPr>
          <p:nvPr>
            <p:ph idx="1"/>
          </p:nvPr>
        </p:nvSpPr>
        <p:spPr>
          <a:xfrm>
            <a:off x="165199" y="856927"/>
            <a:ext cx="8869099" cy="5802328"/>
          </a:xfrm>
        </p:spPr>
        <p:txBody>
          <a:bodyPr>
            <a:noAutofit/>
          </a:bodyPr>
          <a:lstStyle/>
          <a:p>
            <a:r>
              <a:rPr lang="en-US" sz="1700" dirty="0">
                <a:latin typeface="+mn-lt"/>
              </a:rPr>
              <a:t>Immediately, and at intervals throughout the HPAI outbreak, evaluate whether using an emergency vaccination strategy is appropriate</a:t>
            </a:r>
          </a:p>
          <a:p>
            <a:endParaRPr lang="en-US" sz="1000" dirty="0">
              <a:latin typeface="+mn-lt"/>
            </a:endParaRPr>
          </a:p>
          <a:p>
            <a:r>
              <a:rPr lang="en-US" sz="1700" dirty="0">
                <a:latin typeface="+mn-lt"/>
              </a:rPr>
              <a:t>Communicate with stakeholders about the availability and known effectiveness of HPAI vaccines against currently circulating field strains</a:t>
            </a:r>
          </a:p>
          <a:p>
            <a:endParaRPr lang="en-US" sz="1000" dirty="0">
              <a:latin typeface="+mn-lt"/>
            </a:endParaRPr>
          </a:p>
          <a:p>
            <a:r>
              <a:rPr lang="en-US" sz="1700" dirty="0">
                <a:latin typeface="+mn-lt"/>
              </a:rPr>
              <a:t>Order the resources to implement the emergency vaccination strategy as rapidly as possible if a decision is made to use emergency vaccination</a:t>
            </a:r>
          </a:p>
          <a:p>
            <a:endParaRPr lang="en-US" sz="1000" dirty="0">
              <a:latin typeface="+mn-lt"/>
            </a:endParaRPr>
          </a:p>
          <a:p>
            <a:r>
              <a:rPr lang="en-US" sz="1700" dirty="0">
                <a:latin typeface="+mn-lt"/>
              </a:rPr>
              <a:t>Engage in a public awareness campaign to provide information and education regarding the use of emergency vaccination </a:t>
            </a:r>
          </a:p>
          <a:p>
            <a:endParaRPr lang="en-US" sz="1000" dirty="0">
              <a:latin typeface="+mn-lt"/>
            </a:endParaRPr>
          </a:p>
          <a:p>
            <a:r>
              <a:rPr lang="en-US" sz="1700" dirty="0">
                <a:latin typeface="+mn-lt"/>
              </a:rPr>
              <a:t>Vaccination can be part of a suppression or eradication strategy in an outbreak</a:t>
            </a:r>
          </a:p>
          <a:p>
            <a:endParaRPr lang="en-US" sz="1000" dirty="0">
              <a:latin typeface="+mn-lt"/>
            </a:endParaRPr>
          </a:p>
          <a:p>
            <a:r>
              <a:rPr lang="en-US" sz="1700" dirty="0">
                <a:latin typeface="+mn-lt"/>
              </a:rPr>
              <a:t>The factors or triggers to consider include the following:</a:t>
            </a:r>
          </a:p>
          <a:p>
            <a:pPr lvl="1"/>
            <a:r>
              <a:rPr lang="en-US" sz="1700" dirty="0">
                <a:latin typeface="+mn-lt"/>
              </a:rPr>
              <a:t>Probability that the disease cannot be rapidly contained</a:t>
            </a:r>
          </a:p>
          <a:p>
            <a:pPr lvl="1"/>
            <a:r>
              <a:rPr lang="en-US" sz="1700" dirty="0">
                <a:latin typeface="+mn-lt"/>
              </a:rPr>
              <a:t>Proximity of high-value genetic birds to a rapidly spreading disease focal point</a:t>
            </a:r>
          </a:p>
          <a:p>
            <a:pPr lvl="1"/>
            <a:r>
              <a:rPr lang="en-US" sz="1700" dirty="0">
                <a:latin typeface="+mn-lt"/>
              </a:rPr>
              <a:t>Poultry density in the area</a:t>
            </a:r>
          </a:p>
          <a:p>
            <a:pPr lvl="1"/>
            <a:r>
              <a:rPr lang="en-US" sz="1700" dirty="0">
                <a:latin typeface="+mn-lt"/>
              </a:rPr>
              <a:t>Increased risk of introduction due to the presence of HPAI in neighboring areas</a:t>
            </a:r>
          </a:p>
          <a:p>
            <a:pPr lvl="1"/>
            <a:r>
              <a:rPr lang="en-US" sz="1700" dirty="0">
                <a:latin typeface="+mn-lt"/>
              </a:rPr>
              <a:t>Extent to which disease is found in waterfowl, other wild birds, backyard flocks, or in live bird markets</a:t>
            </a:r>
          </a:p>
          <a:p>
            <a:pPr lvl="1"/>
            <a:r>
              <a:rPr lang="en-US" sz="1700" dirty="0">
                <a:latin typeface="+mn-lt"/>
              </a:rPr>
              <a:t>Availability of physical and economic resources</a:t>
            </a:r>
          </a:p>
          <a:p>
            <a:endParaRPr lang="en-US" sz="1700" dirty="0">
              <a:latin typeface="+mn-lt"/>
            </a:endParaRPr>
          </a:p>
        </p:txBody>
      </p:sp>
    </p:spTree>
    <p:extLst>
      <p:ext uri="{BB962C8B-B14F-4D97-AF65-F5344CB8AC3E}">
        <p14:creationId xmlns:p14="http://schemas.microsoft.com/office/powerpoint/2010/main" val="1359091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Discussion Question</a:t>
            </a:r>
          </a:p>
        </p:txBody>
      </p:sp>
      <p:sp>
        <p:nvSpPr>
          <p:cNvPr id="3" name="Content Placeholder 2"/>
          <p:cNvSpPr>
            <a:spLocks noGrp="1"/>
          </p:cNvSpPr>
          <p:nvPr>
            <p:ph idx="1"/>
          </p:nvPr>
        </p:nvSpPr>
        <p:spPr/>
        <p:txBody>
          <a:bodyPr anchor="ctr">
            <a:normAutofit/>
          </a:bodyPr>
          <a:lstStyle/>
          <a:p>
            <a:pPr marL="0" indent="0" algn="ctr">
              <a:buNone/>
            </a:pPr>
            <a:r>
              <a:rPr lang="en-US" sz="2800" b="1" dirty="0">
                <a:latin typeface="+mn-lt"/>
              </a:rPr>
              <a:t>In your country / region, what measures are available to control avian influenza viruses in domestic poultry / bird populations?</a:t>
            </a:r>
          </a:p>
          <a:p>
            <a:endParaRPr lang="en-US" sz="2000" b="1" dirty="0">
              <a:latin typeface="+mn-lt"/>
            </a:endParaRPr>
          </a:p>
        </p:txBody>
      </p:sp>
    </p:spTree>
    <p:extLst>
      <p:ext uri="{BB962C8B-B14F-4D97-AF65-F5344CB8AC3E}">
        <p14:creationId xmlns:p14="http://schemas.microsoft.com/office/powerpoint/2010/main" val="13156789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7" y="81280"/>
            <a:ext cx="7918939" cy="386080"/>
          </a:xfrm>
        </p:spPr>
        <p:txBody>
          <a:bodyPr>
            <a:normAutofit fontScale="90000"/>
          </a:bodyPr>
          <a:lstStyle/>
          <a:p>
            <a:r>
              <a:rPr lang="en-US" dirty="0"/>
              <a:t>APHIS: Avian Influenza Virus Vaccines</a:t>
            </a:r>
          </a:p>
        </p:txBody>
      </p:sp>
      <p:sp>
        <p:nvSpPr>
          <p:cNvPr id="3" name="Content Placeholder 2"/>
          <p:cNvSpPr>
            <a:spLocks noGrp="1"/>
          </p:cNvSpPr>
          <p:nvPr>
            <p:ph idx="1"/>
          </p:nvPr>
        </p:nvSpPr>
        <p:spPr>
          <a:xfrm>
            <a:off x="254000" y="650439"/>
            <a:ext cx="8575039" cy="5213835"/>
          </a:xfrm>
        </p:spPr>
        <p:txBody>
          <a:bodyPr>
            <a:noAutofit/>
          </a:bodyPr>
          <a:lstStyle/>
          <a:p>
            <a:pPr marL="0" indent="0">
              <a:buNone/>
            </a:pPr>
            <a:r>
              <a:rPr lang="en-US" sz="2000" b="1" dirty="0">
                <a:latin typeface="+mn-lt"/>
              </a:rPr>
              <a:t>HPAI Vaccination Policy 2016: </a:t>
            </a:r>
            <a:r>
              <a:rPr lang="en-US" sz="1600" b="1" dirty="0">
                <a:latin typeface="+mn-lt"/>
                <a:hlinkClick r:id="rId3"/>
              </a:rPr>
              <a:t>https://www.aphis.usda.gov/animal_health/animal_dis_spec/poultry/downloads/hpai_policy.pdf</a:t>
            </a:r>
            <a:endParaRPr lang="en-US" sz="1600" b="1" dirty="0">
              <a:latin typeface="+mn-lt"/>
            </a:endParaRPr>
          </a:p>
          <a:p>
            <a:pPr marL="0" indent="0">
              <a:buNone/>
            </a:pPr>
            <a:endParaRPr lang="en-US" sz="2000" b="1" dirty="0">
              <a:latin typeface="+mn-lt"/>
            </a:endParaRPr>
          </a:p>
          <a:p>
            <a:pPr marL="0" indent="0">
              <a:buNone/>
            </a:pPr>
            <a:r>
              <a:rPr lang="en-US" sz="2000" b="1" dirty="0">
                <a:latin typeface="+mn-lt"/>
              </a:rPr>
              <a:t>For an exit strategy, vaccination should cease once the last infected premises in a control area is cleaned and disinfected and no virus has been isolated in the last infected premises for at least 42 days </a:t>
            </a:r>
          </a:p>
          <a:p>
            <a:pPr lvl="1"/>
            <a:r>
              <a:rPr lang="en-US" sz="2000" dirty="0">
                <a:latin typeface="+mn-lt"/>
              </a:rPr>
              <a:t>No new case of HPAI for at least 42 days in the control area and the last infected premises is cleaned and disinfected, with negative results for environmental samples</a:t>
            </a:r>
          </a:p>
          <a:p>
            <a:pPr lvl="1"/>
            <a:endParaRPr lang="en-US" sz="2000" b="1" dirty="0">
              <a:latin typeface="+mn-lt"/>
            </a:endParaRPr>
          </a:p>
          <a:p>
            <a:pPr marL="0" indent="0">
              <a:buNone/>
            </a:pPr>
            <a:r>
              <a:rPr lang="en-US" sz="2000" b="1" dirty="0">
                <a:latin typeface="+mn-lt"/>
              </a:rPr>
              <a:t>Surveillance must continue after vaccination is stopped</a:t>
            </a:r>
          </a:p>
          <a:p>
            <a:pPr lvl="1"/>
            <a:r>
              <a:rPr lang="en-US" sz="2000" dirty="0">
                <a:latin typeface="+mn-lt"/>
              </a:rPr>
              <a:t>Demonstrate there is no residual HPAI circulating after vaccination ceases</a:t>
            </a:r>
          </a:p>
          <a:p>
            <a:pPr lvl="1"/>
            <a:r>
              <a:rPr lang="en-US" sz="2000" dirty="0">
                <a:latin typeface="+mn-lt"/>
              </a:rPr>
              <a:t>Provide early detection so other measures (such as stamping out) can be used early</a:t>
            </a:r>
          </a:p>
          <a:p>
            <a:endParaRPr lang="en-US" sz="2000" b="1" dirty="0">
              <a:latin typeface="+mn-lt"/>
            </a:endParaRPr>
          </a:p>
        </p:txBody>
      </p:sp>
    </p:spTree>
    <p:extLst>
      <p:ext uri="{BB962C8B-B14F-4D97-AF65-F5344CB8AC3E}">
        <p14:creationId xmlns:p14="http://schemas.microsoft.com/office/powerpoint/2010/main" val="13590918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8001538" cy="386080"/>
          </a:xfrm>
        </p:spPr>
        <p:txBody>
          <a:bodyPr>
            <a:normAutofit fontScale="90000"/>
          </a:bodyPr>
          <a:lstStyle/>
          <a:p>
            <a:r>
              <a:rPr lang="en-US" dirty="0"/>
              <a:t>APHIS: Avian Influenza Virus Biosecurity</a:t>
            </a:r>
          </a:p>
        </p:txBody>
      </p:sp>
      <p:sp>
        <p:nvSpPr>
          <p:cNvPr id="3" name="Content Placeholder 2"/>
          <p:cNvSpPr>
            <a:spLocks noGrp="1"/>
          </p:cNvSpPr>
          <p:nvPr>
            <p:ph idx="1"/>
          </p:nvPr>
        </p:nvSpPr>
        <p:spPr>
          <a:xfrm>
            <a:off x="254000" y="1300878"/>
            <a:ext cx="8575039" cy="4904102"/>
          </a:xfrm>
        </p:spPr>
        <p:txBody>
          <a:bodyPr>
            <a:noAutofit/>
          </a:bodyPr>
          <a:lstStyle/>
          <a:p>
            <a:r>
              <a:rPr lang="en-US" sz="2000" dirty="0">
                <a:latin typeface="+mn-lt"/>
              </a:rPr>
              <a:t>Implement biosecurity measures as quickly and effectively as possible for suspect or presumptive positive cases</a:t>
            </a:r>
          </a:p>
          <a:p>
            <a:endParaRPr lang="en-US" sz="2000" dirty="0">
              <a:latin typeface="+mn-lt"/>
            </a:endParaRPr>
          </a:p>
          <a:p>
            <a:r>
              <a:rPr lang="en-US" sz="2000" dirty="0">
                <a:latin typeface="+mn-lt"/>
              </a:rPr>
              <a:t>Contain the virus to the IP through biocontainment measures, including (but not limited to) rapid depopulation, disposal, and decontamination (virus elimination) activities</a:t>
            </a:r>
          </a:p>
          <a:p>
            <a:endParaRPr lang="en-US" sz="2000" dirty="0">
              <a:latin typeface="+mn-lt"/>
            </a:endParaRPr>
          </a:p>
          <a:p>
            <a:r>
              <a:rPr lang="en-US" sz="2000" dirty="0">
                <a:latin typeface="+mn-lt"/>
              </a:rPr>
              <a:t>Prevent the introduction of HPAI to non-infected premises through bio-exclusion measures, including stringent biosecurity practices for all fomites and personnel moving on to a poultry premises</a:t>
            </a:r>
          </a:p>
          <a:p>
            <a:endParaRPr lang="en-US" sz="2000" dirty="0">
              <a:latin typeface="+mn-lt"/>
            </a:endParaRPr>
          </a:p>
          <a:p>
            <a:r>
              <a:rPr lang="en-US" sz="2000" dirty="0">
                <a:latin typeface="+mn-lt"/>
              </a:rPr>
              <a:t>Encourage responders to receive the current season’s inactivated influenza virus vaccine prior to deployment</a:t>
            </a:r>
          </a:p>
          <a:p>
            <a:endParaRPr lang="en-US" sz="2000" dirty="0">
              <a:latin typeface="+mn-lt"/>
            </a:endParaRPr>
          </a:p>
        </p:txBody>
      </p:sp>
    </p:spTree>
    <p:extLst>
      <p:ext uri="{BB962C8B-B14F-4D97-AF65-F5344CB8AC3E}">
        <p14:creationId xmlns:p14="http://schemas.microsoft.com/office/powerpoint/2010/main" val="21531595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68" y="81280"/>
            <a:ext cx="8001538" cy="386080"/>
          </a:xfrm>
        </p:spPr>
        <p:txBody>
          <a:bodyPr>
            <a:normAutofit fontScale="90000"/>
          </a:bodyPr>
          <a:lstStyle/>
          <a:p>
            <a:r>
              <a:rPr lang="en-US" dirty="0"/>
              <a:t>APHIS: Avian Influenza Virus Outbreak Responders </a:t>
            </a:r>
          </a:p>
        </p:txBody>
      </p:sp>
      <p:sp>
        <p:nvSpPr>
          <p:cNvPr id="3" name="Content Placeholder 2"/>
          <p:cNvSpPr>
            <a:spLocks noGrp="1"/>
          </p:cNvSpPr>
          <p:nvPr>
            <p:ph idx="1"/>
          </p:nvPr>
        </p:nvSpPr>
        <p:spPr>
          <a:xfrm>
            <a:off x="254000" y="846603"/>
            <a:ext cx="8575039" cy="5657786"/>
          </a:xfrm>
        </p:spPr>
        <p:txBody>
          <a:bodyPr>
            <a:noAutofit/>
          </a:bodyPr>
          <a:lstStyle/>
          <a:p>
            <a:pPr marL="0" indent="0">
              <a:buNone/>
            </a:pPr>
            <a:r>
              <a:rPr lang="en-US" sz="2000" b="1" dirty="0">
                <a:latin typeface="+mn-lt"/>
              </a:rPr>
              <a:t>Deployment</a:t>
            </a:r>
          </a:p>
          <a:p>
            <a:r>
              <a:rPr lang="en-US" sz="2000" dirty="0">
                <a:latin typeface="+mn-lt"/>
              </a:rPr>
              <a:t>Deploy personnel to the incident site for response activities within 24 hours</a:t>
            </a:r>
          </a:p>
          <a:p>
            <a:r>
              <a:rPr lang="en-US" sz="2000" dirty="0">
                <a:latin typeface="+mn-lt"/>
              </a:rPr>
              <a:t>Deliver requested materials to the incident site within 24 hours of an outbreak</a:t>
            </a:r>
          </a:p>
          <a:p>
            <a:r>
              <a:rPr lang="en-US" sz="2000" dirty="0">
                <a:latin typeface="+mn-lt"/>
              </a:rPr>
              <a:t>Provide emergency contracting support as needed for activities including equipment transport, cold-chain storage, and 3D activities (depopulation, disposal, and disinfection)</a:t>
            </a:r>
          </a:p>
          <a:p>
            <a:r>
              <a:rPr lang="en-US" sz="2000" dirty="0">
                <a:latin typeface="+mn-lt"/>
              </a:rPr>
              <a:t>Monitor locations and the status of all deployed equipment and personnel contracted through emergency contracting</a:t>
            </a:r>
          </a:p>
          <a:p>
            <a:endParaRPr lang="en-US" sz="2000" b="1" dirty="0">
              <a:latin typeface="+mn-lt"/>
            </a:endParaRPr>
          </a:p>
          <a:p>
            <a:pPr marL="0" indent="0">
              <a:buNone/>
            </a:pPr>
            <a:r>
              <a:rPr lang="en-US" sz="2000" b="1" dirty="0">
                <a:latin typeface="+mn-lt"/>
              </a:rPr>
              <a:t>On-Site</a:t>
            </a:r>
          </a:p>
          <a:p>
            <a:r>
              <a:rPr lang="en-US" sz="2000" dirty="0">
                <a:latin typeface="+mn-lt"/>
              </a:rPr>
              <a:t>Provide daily pre-entry safety briefings for all response personnel</a:t>
            </a:r>
          </a:p>
          <a:p>
            <a:r>
              <a:rPr lang="en-US" sz="2000" dirty="0">
                <a:latin typeface="+mn-lt"/>
              </a:rPr>
              <a:t>Prevent adverse human health events related to emergency response efforts</a:t>
            </a:r>
          </a:p>
          <a:p>
            <a:r>
              <a:rPr lang="en-US" sz="2000" dirty="0">
                <a:latin typeface="+mn-lt"/>
              </a:rPr>
              <a:t>Consider the psychological effects of a response effort on personnel and provide resources and direction for support</a:t>
            </a:r>
          </a:p>
          <a:p>
            <a:endParaRPr lang="en-US" sz="2000" dirty="0">
              <a:latin typeface="+mn-lt"/>
            </a:endParaRPr>
          </a:p>
        </p:txBody>
      </p:sp>
    </p:spTree>
    <p:extLst>
      <p:ext uri="{BB962C8B-B14F-4D97-AF65-F5344CB8AC3E}">
        <p14:creationId xmlns:p14="http://schemas.microsoft.com/office/powerpoint/2010/main" val="2153159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Discussion Question - answer</a:t>
            </a:r>
          </a:p>
        </p:txBody>
      </p:sp>
      <p:sp>
        <p:nvSpPr>
          <p:cNvPr id="3" name="Content Placeholder 2"/>
          <p:cNvSpPr>
            <a:spLocks noGrp="1"/>
          </p:cNvSpPr>
          <p:nvPr>
            <p:ph idx="1"/>
          </p:nvPr>
        </p:nvSpPr>
        <p:spPr>
          <a:xfrm>
            <a:off x="191356" y="618899"/>
            <a:ext cx="8575039" cy="5978410"/>
          </a:xfrm>
        </p:spPr>
        <p:txBody>
          <a:bodyPr>
            <a:normAutofit/>
          </a:bodyPr>
          <a:lstStyle/>
          <a:p>
            <a:pPr marL="0" indent="0">
              <a:buNone/>
            </a:pPr>
            <a:r>
              <a:rPr lang="en-US" sz="2600" b="1" dirty="0">
                <a:solidFill>
                  <a:srgbClr val="0070C0"/>
                </a:solidFill>
                <a:latin typeface="+mn-lt"/>
              </a:rPr>
              <a:t>In your country, what measures are available to control avian influenza viruses in domestic poultry / bird populations?</a:t>
            </a:r>
          </a:p>
          <a:p>
            <a:pPr marL="0" indent="0">
              <a:buNone/>
            </a:pPr>
            <a:endParaRPr lang="en-US" sz="1900" b="1" dirty="0">
              <a:latin typeface="+mn-lt"/>
            </a:endParaRPr>
          </a:p>
          <a:p>
            <a:pPr>
              <a:spcAft>
                <a:spcPts val="600"/>
              </a:spcAft>
            </a:pPr>
            <a:r>
              <a:rPr lang="en-US" sz="2400" b="1" dirty="0">
                <a:latin typeface="+mn-lt"/>
              </a:rPr>
              <a:t>Identification of infected flocks, depopulation and disposal</a:t>
            </a:r>
          </a:p>
          <a:p>
            <a:pPr>
              <a:spcAft>
                <a:spcPts val="600"/>
              </a:spcAft>
            </a:pPr>
            <a:r>
              <a:rPr lang="en-US" sz="2400" b="1" dirty="0">
                <a:latin typeface="+mn-lt"/>
              </a:rPr>
              <a:t>Creating a buffer zone around infected flocks for quarantine and poultry movement (transportation) restrictions</a:t>
            </a:r>
          </a:p>
          <a:p>
            <a:pPr>
              <a:spcAft>
                <a:spcPts val="600"/>
              </a:spcAft>
            </a:pPr>
            <a:r>
              <a:rPr lang="en-US" sz="2400" b="1" dirty="0">
                <a:latin typeface="+mn-lt"/>
              </a:rPr>
              <a:t>Cleaning and decontamination of infected sources</a:t>
            </a:r>
          </a:p>
          <a:p>
            <a:pPr>
              <a:spcAft>
                <a:spcPts val="600"/>
              </a:spcAft>
            </a:pPr>
            <a:r>
              <a:rPr lang="en-US" sz="2400" b="1" dirty="0">
                <a:latin typeface="+mn-lt"/>
              </a:rPr>
              <a:t>Sampling and laboratory analysis of samples from infected poultry and environment</a:t>
            </a:r>
          </a:p>
          <a:p>
            <a:pPr>
              <a:spcAft>
                <a:spcPts val="600"/>
              </a:spcAft>
            </a:pPr>
            <a:r>
              <a:rPr lang="en-US" sz="2400" b="1" dirty="0">
                <a:latin typeface="+mn-lt"/>
              </a:rPr>
              <a:t>Live bird market closure, cleaning and disinfection, and reopen</a:t>
            </a:r>
          </a:p>
          <a:p>
            <a:pPr>
              <a:spcAft>
                <a:spcPts val="600"/>
              </a:spcAft>
            </a:pPr>
            <a:r>
              <a:rPr lang="en-US" sz="2400" b="1" dirty="0">
                <a:latin typeface="+mn-lt"/>
              </a:rPr>
              <a:t>Biosecurity enhancement to affected areas and buffer zone areas around farms and live bird markets</a:t>
            </a:r>
          </a:p>
        </p:txBody>
      </p:sp>
    </p:spTree>
    <p:extLst>
      <p:ext uri="{BB962C8B-B14F-4D97-AF65-F5344CB8AC3E}">
        <p14:creationId xmlns:p14="http://schemas.microsoft.com/office/powerpoint/2010/main" val="2865567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Discussion Question – answer (continued)</a:t>
            </a:r>
          </a:p>
        </p:txBody>
      </p:sp>
      <p:sp>
        <p:nvSpPr>
          <p:cNvPr id="3" name="Content Placeholder 2"/>
          <p:cNvSpPr>
            <a:spLocks noGrp="1"/>
          </p:cNvSpPr>
          <p:nvPr>
            <p:ph idx="1"/>
          </p:nvPr>
        </p:nvSpPr>
        <p:spPr>
          <a:xfrm>
            <a:off x="191356" y="618899"/>
            <a:ext cx="8575039" cy="5885490"/>
          </a:xfrm>
        </p:spPr>
        <p:txBody>
          <a:bodyPr>
            <a:normAutofit/>
          </a:bodyPr>
          <a:lstStyle/>
          <a:p>
            <a:pPr marL="0" indent="0">
              <a:buNone/>
            </a:pPr>
            <a:r>
              <a:rPr lang="en-US" sz="2600" b="1" dirty="0">
                <a:solidFill>
                  <a:srgbClr val="0070C0"/>
                </a:solidFill>
                <a:latin typeface="+mn-lt"/>
              </a:rPr>
              <a:t>In your country, what measures are available to control avian influenza viruses in domestic poultry / bird populations?</a:t>
            </a:r>
          </a:p>
          <a:p>
            <a:pPr marL="0" indent="0">
              <a:buNone/>
            </a:pPr>
            <a:endParaRPr lang="en-US" sz="1900" b="1" dirty="0">
              <a:latin typeface="+mn-lt"/>
            </a:endParaRPr>
          </a:p>
          <a:p>
            <a:pPr>
              <a:spcAft>
                <a:spcPts val="600"/>
              </a:spcAft>
            </a:pPr>
            <a:r>
              <a:rPr lang="en-US" sz="2400" b="1" dirty="0">
                <a:latin typeface="+mn-lt"/>
              </a:rPr>
              <a:t>Epidemiologic tracing and identification of potential outbreak sources</a:t>
            </a:r>
          </a:p>
          <a:p>
            <a:pPr>
              <a:spcAft>
                <a:spcPts val="600"/>
              </a:spcAft>
            </a:pPr>
            <a:r>
              <a:rPr lang="en-US" sz="2400" b="1" dirty="0">
                <a:latin typeface="+mn-lt"/>
              </a:rPr>
              <a:t>Active surveillance for potentially infected poultry flocks / sources</a:t>
            </a:r>
          </a:p>
          <a:p>
            <a:pPr>
              <a:spcAft>
                <a:spcPts val="600"/>
              </a:spcAft>
            </a:pPr>
            <a:r>
              <a:rPr lang="en-US" sz="2400" b="1" dirty="0">
                <a:latin typeface="+mn-lt"/>
              </a:rPr>
              <a:t>Poultry market chain analysis and restrictions to trade and transport</a:t>
            </a:r>
          </a:p>
          <a:p>
            <a:pPr>
              <a:spcAft>
                <a:spcPts val="600"/>
              </a:spcAft>
            </a:pPr>
            <a:r>
              <a:rPr lang="en-US" sz="2400" b="1" dirty="0">
                <a:latin typeface="+mn-lt"/>
              </a:rPr>
              <a:t>Poultry vaccination campaigns, with exit strategies</a:t>
            </a:r>
          </a:p>
          <a:p>
            <a:pPr>
              <a:spcAft>
                <a:spcPts val="600"/>
              </a:spcAft>
            </a:pPr>
            <a:r>
              <a:rPr lang="en-US" sz="2400" b="1" dirty="0">
                <a:latin typeface="+mn-lt"/>
              </a:rPr>
              <a:t>Monitoring of wild bird population and potential exposures to domestic poultry population</a:t>
            </a:r>
          </a:p>
          <a:p>
            <a:r>
              <a:rPr lang="en-US" sz="2400" b="1" dirty="0">
                <a:latin typeface="+mn-lt"/>
              </a:rPr>
              <a:t>Other?</a:t>
            </a:r>
          </a:p>
        </p:txBody>
      </p:sp>
    </p:spTree>
    <p:extLst>
      <p:ext uri="{BB962C8B-B14F-4D97-AF65-F5344CB8AC3E}">
        <p14:creationId xmlns:p14="http://schemas.microsoft.com/office/powerpoint/2010/main" val="3635340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a:t>Discussion Question</a:t>
            </a:r>
            <a:endParaRPr lang="en-US" dirty="0"/>
          </a:p>
        </p:txBody>
      </p:sp>
      <p:sp>
        <p:nvSpPr>
          <p:cNvPr id="3" name="Content Placeholder 2"/>
          <p:cNvSpPr>
            <a:spLocks noGrp="1"/>
          </p:cNvSpPr>
          <p:nvPr>
            <p:ph idx="1"/>
          </p:nvPr>
        </p:nvSpPr>
        <p:spPr>
          <a:xfrm>
            <a:off x="423321" y="975361"/>
            <a:ext cx="8249606" cy="5293360"/>
          </a:xfrm>
        </p:spPr>
        <p:txBody>
          <a:bodyPr anchor="ctr">
            <a:normAutofit/>
          </a:bodyPr>
          <a:lstStyle/>
          <a:p>
            <a:pPr marL="0" indent="0" algn="ctr">
              <a:buNone/>
            </a:pPr>
            <a:r>
              <a:rPr lang="en-US" sz="2800" b="1" dirty="0">
                <a:latin typeface="+mn-lt"/>
              </a:rPr>
              <a:t>What resources do you currently have available in your country to respond to avian influenza viruses? </a:t>
            </a:r>
          </a:p>
        </p:txBody>
      </p:sp>
    </p:spTree>
    <p:extLst>
      <p:ext uri="{BB962C8B-B14F-4D97-AF65-F5344CB8AC3E}">
        <p14:creationId xmlns:p14="http://schemas.microsoft.com/office/powerpoint/2010/main" val="467639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a:t>Discussion Question - answer</a:t>
            </a:r>
            <a:endParaRPr lang="en-US" dirty="0"/>
          </a:p>
        </p:txBody>
      </p:sp>
      <p:sp>
        <p:nvSpPr>
          <p:cNvPr id="3" name="Content Placeholder 2"/>
          <p:cNvSpPr>
            <a:spLocks noGrp="1"/>
          </p:cNvSpPr>
          <p:nvPr>
            <p:ph idx="1"/>
          </p:nvPr>
        </p:nvSpPr>
        <p:spPr/>
        <p:txBody>
          <a:bodyPr/>
          <a:lstStyle/>
          <a:p>
            <a:pPr marL="0" indent="0">
              <a:buNone/>
            </a:pPr>
            <a:r>
              <a:rPr lang="en-US" sz="2400" b="1" dirty="0">
                <a:solidFill>
                  <a:srgbClr val="0070C0"/>
                </a:solidFill>
              </a:rPr>
              <a:t>What resources do you currently have available in your country to respond to avian influenza viruses? </a:t>
            </a:r>
          </a:p>
          <a:p>
            <a:pPr marL="0" indent="0">
              <a:buNone/>
            </a:pPr>
            <a:endParaRPr lang="en-US" sz="1900" dirty="0">
              <a:solidFill>
                <a:srgbClr val="0070C0"/>
              </a:solidFill>
            </a:endParaRPr>
          </a:p>
          <a:p>
            <a:r>
              <a:rPr lang="en-US" sz="2400" b="1" dirty="0"/>
              <a:t>Surveillance</a:t>
            </a:r>
          </a:p>
          <a:p>
            <a:r>
              <a:rPr lang="en-US" sz="2400" b="1" dirty="0"/>
              <a:t>Epidemiology / response</a:t>
            </a:r>
          </a:p>
          <a:p>
            <a:r>
              <a:rPr lang="en-US" sz="2400" b="1" dirty="0"/>
              <a:t>Laboratory</a:t>
            </a:r>
          </a:p>
          <a:p>
            <a:r>
              <a:rPr lang="en-US" sz="2400" b="1" dirty="0"/>
              <a:t>Control guidelines / regulations</a:t>
            </a:r>
          </a:p>
          <a:p>
            <a:r>
              <a:rPr lang="en-US" sz="2400" b="1" dirty="0"/>
              <a:t>Vaccination</a:t>
            </a:r>
          </a:p>
          <a:p>
            <a:r>
              <a:rPr lang="en-US" sz="2400" b="1" dirty="0"/>
              <a:t>Market chain analysis</a:t>
            </a:r>
          </a:p>
        </p:txBody>
      </p:sp>
    </p:spTree>
    <p:extLst>
      <p:ext uri="{BB962C8B-B14F-4D97-AF65-F5344CB8AC3E}">
        <p14:creationId xmlns:p14="http://schemas.microsoft.com/office/powerpoint/2010/main" val="906153936"/>
      </p:ext>
    </p:extLst>
  </p:cSld>
  <p:clrMapOvr>
    <a:masterClrMapping/>
  </p:clrMapOvr>
</p:sld>
</file>

<file path=ppt/theme/theme1.xml><?xml version="1.0" encoding="utf-8"?>
<a:theme xmlns:a="http://schemas.openxmlformats.org/drawingml/2006/main" name="NCEH_ATSDR_combined">
  <a:themeElements>
    <a:clrScheme name="CDC OD Dark PPT Colors">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FFC000"/>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2.xml><?xml version="1.0" encoding="utf-8"?>
<a:theme xmlns:a="http://schemas.openxmlformats.org/drawingml/2006/main" name="Thin Blue Line Influenza Divis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4_Office Theme">
  <a:themeElements>
    <a:clrScheme name="Custom 2">
      <a:dk1>
        <a:srgbClr val="2C343E"/>
      </a:dk1>
      <a:lt1>
        <a:srgbClr val="228E92"/>
      </a:lt1>
      <a:dk2>
        <a:srgbClr val="FFFFFF"/>
      </a:dk2>
      <a:lt2>
        <a:srgbClr val="FFFFFF"/>
      </a:lt2>
      <a:accent1>
        <a:srgbClr val="F15856"/>
      </a:accent1>
      <a:accent2>
        <a:srgbClr val="F16122"/>
      </a:accent2>
      <a:accent3>
        <a:srgbClr val="57A286"/>
      </a:accent3>
      <a:accent4>
        <a:srgbClr val="31A1B3"/>
      </a:accent4>
      <a:accent5>
        <a:srgbClr val="605654"/>
      </a:accent5>
      <a:accent6>
        <a:srgbClr val="8C8C8C"/>
      </a:accent6>
      <a:hlink>
        <a:srgbClr val="31A1B3"/>
      </a:hlink>
      <a:folHlink>
        <a:srgbClr val="3077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DocType xmlns="3799590d-c3a7-4d9f-9fd3-14518cc8349c" xsi:nil="true"/>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310820C2B321D4E8763D7A7E1D29559" ma:contentTypeVersion="1" ma:contentTypeDescription="Create a new document." ma:contentTypeScope="" ma:versionID="5797d8799613f1ecf3704615f2bb2008">
  <xsd:schema xmlns:xsd="http://www.w3.org/2001/XMLSchema" xmlns:xs="http://www.w3.org/2001/XMLSchema" xmlns:p="http://schemas.microsoft.com/office/2006/metadata/properties" xmlns:ns2="5af08be3-da31-4ed0-bd15-c2f68cc29029" targetNamespace="http://schemas.microsoft.com/office/2006/metadata/properties" ma:root="true" ma:fieldsID="01afd40105b7c9b5a72189ac5a361998" ns2:_="">
    <xsd:import namespace="5af08be3-da31-4ed0-bd15-c2f68cc29029"/>
    <xsd:element name="properties">
      <xsd:complexType>
        <xsd:sequence>
          <xsd:element name="documentManagement">
            <xsd:complexType>
              <xsd:all>
                <xsd:element ref="ns2:Description"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f08be3-da31-4ed0-bd15-c2f68cc29029" elementFormDefault="qualified">
    <xsd:import namespace="http://schemas.microsoft.com/office/2006/documentManagement/types"/>
    <xsd:import namespace="http://schemas.microsoft.com/office/infopath/2007/PartnerControls"/>
    <xsd:element name="Description" ma:index="4" nillable="true" ma:displayName="Description" ma:internalName="Description">
      <xsd:simpleType>
        <xsd:restriction base="dms:Note">
          <xsd:maxLength value="255"/>
        </xsd:restriction>
      </xsd:simpleType>
    </xsd:element>
    <xsd:element name="_dlc_DocId" ma:index="5" nillable="true" ma:displayName="Document ID Value" ma:description="The value of the document ID assigned to this item." ma:internalName="_dlc_DocId" ma:readOnly="true">
      <xsd:simpleType>
        <xsd:restriction base="dms:Text"/>
      </xsd:simpleType>
    </xsd:element>
    <xsd:element name="_dlc_DocIdUrl" ma:index="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390AD7E96537B94AB4EC30E09548A917" ma:contentTypeVersion="5" ma:contentTypeDescription="Create a new document." ma:contentTypeScope="" ma:versionID="ce60b4cfb1a7110a98cea5ecebabfc2e">
  <xsd:schema xmlns:xsd="http://www.w3.org/2001/XMLSchema" xmlns:xs="http://www.w3.org/2001/XMLSchema" xmlns:p="http://schemas.microsoft.com/office/2006/metadata/properties" xmlns:ns1="http://schemas.microsoft.com/sharepoint/v3" xmlns:ns2="3799590d-c3a7-4d9f-9fd3-14518cc8349c" targetNamespace="http://schemas.microsoft.com/office/2006/metadata/properties" ma:root="true" ma:fieldsID="5fe5df2a2e45b182e18d734ef2c73c14" ns1:_="" ns2:_="">
    <xsd:import namespace="http://schemas.microsoft.com/sharepoint/v3"/>
    <xsd:import namespace="3799590d-c3a7-4d9f-9fd3-14518cc8349c"/>
    <xsd:element name="properties">
      <xsd:complexType>
        <xsd:sequence>
          <xsd:element name="documentManagement">
            <xsd:complexType>
              <xsd:all>
                <xsd:element ref="ns1:PublishingStartDate" minOccurs="0"/>
                <xsd:element ref="ns1:PublishingExpirationDate" minOccurs="0"/>
                <xsd:element ref="ns2:Doc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99590d-c3a7-4d9f-9fd3-14518cc8349c" elementFormDefault="qualified">
    <xsd:import namespace="http://schemas.microsoft.com/office/2006/documentManagement/types"/>
    <xsd:import namespace="http://schemas.microsoft.com/office/infopath/2007/PartnerControls"/>
    <xsd:element name="DocType" ma:index="10" nillable="true" ma:displayName="DocType" ma:format="Dropdown" ma:internalName="DocType">
      <xsd:simpleType>
        <xsd:restriction base="dms:Choice">
          <xsd:enumeration value="Toolkit"/>
          <xsd:enumeration value="Oth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101E18-161C-4E33-B91D-15E93ED9D77A}"/>
</file>

<file path=customXml/itemProps2.xml><?xml version="1.0" encoding="utf-8"?>
<ds:datastoreItem xmlns:ds="http://schemas.openxmlformats.org/officeDocument/2006/customXml" ds:itemID="{210846FA-47E7-40F7-8165-F097BD806BE8}"/>
</file>

<file path=customXml/itemProps3.xml><?xml version="1.0" encoding="utf-8"?>
<ds:datastoreItem xmlns:ds="http://schemas.openxmlformats.org/officeDocument/2006/customXml" ds:itemID="{18CFB38E-7D0C-4EFF-B973-96F774B34D5D}"/>
</file>

<file path=customXml/itemProps4.xml><?xml version="1.0" encoding="utf-8"?>
<ds:datastoreItem xmlns:ds="http://schemas.openxmlformats.org/officeDocument/2006/customXml" ds:itemID="{B7C670C0-ED33-479F-80E8-B9A6861F2B53}"/>
</file>

<file path=docProps/app.xml><?xml version="1.0" encoding="utf-8"?>
<Properties xmlns="http://schemas.openxmlformats.org/officeDocument/2006/extended-properties" xmlns:vt="http://schemas.openxmlformats.org/officeDocument/2006/docPropsVTypes">
  <Template>Office Theme</Template>
  <TotalTime>9402</TotalTime>
  <Words>5510</Words>
  <Application>Microsoft Office PowerPoint</Application>
  <PresentationFormat>On-screen Show (4:3)</PresentationFormat>
  <Paragraphs>563</Paragraphs>
  <Slides>52</Slides>
  <Notes>33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52</vt:i4>
      </vt:variant>
    </vt:vector>
  </HeadingPairs>
  <TitlesOfParts>
    <vt:vector size="60" baseType="lpstr">
      <vt:lpstr>Arial</vt:lpstr>
      <vt:lpstr>Calibri</vt:lpstr>
      <vt:lpstr>Courier New</vt:lpstr>
      <vt:lpstr>Myriad Web Pro</vt:lpstr>
      <vt:lpstr>Wingdings</vt:lpstr>
      <vt:lpstr>NCEH_ATSDR_combined</vt:lpstr>
      <vt:lpstr>Thin Blue Line Influenza Division</vt:lpstr>
      <vt:lpstr>4_Office Theme</vt:lpstr>
      <vt:lpstr>Facilitator Version  Veterinary Scenario 2 and Resource Materials:   Controlling Avian Influenza Viruses    </vt:lpstr>
      <vt:lpstr>Discussion Question</vt:lpstr>
      <vt:lpstr>Discussion Question - answer</vt:lpstr>
      <vt:lpstr>Discussion Question- answer (continued)</vt:lpstr>
      <vt:lpstr>Discussion Question</vt:lpstr>
      <vt:lpstr>Discussion Question - answer</vt:lpstr>
      <vt:lpstr>Discussion Question – answer (continued)</vt:lpstr>
      <vt:lpstr>Discussion Question</vt:lpstr>
      <vt:lpstr>Discussion Question - answer</vt:lpstr>
      <vt:lpstr>Discussion Question</vt:lpstr>
      <vt:lpstr>Discussion Question- answer</vt:lpstr>
      <vt:lpstr>Discussion Question</vt:lpstr>
      <vt:lpstr>Discussion Question - answer</vt:lpstr>
      <vt:lpstr>Thank You</vt:lpstr>
      <vt:lpstr>References and  Additional Resources  </vt:lpstr>
      <vt:lpstr>Resources:  Controlling AI H7N9 and A(HxNy) Viruses</vt:lpstr>
      <vt:lpstr>World Organization for Animal Health (OIE)</vt:lpstr>
      <vt:lpstr>Resources: OIE Considerations for Novel Influenza Virus Control</vt:lpstr>
      <vt:lpstr>OIE: Avian Influenza Virus (AIV) Overview</vt:lpstr>
      <vt:lpstr>OIE: Avian Influenza Virus (AIV) Surveillance</vt:lpstr>
      <vt:lpstr>OIE: Avian Influenza Virus (AIV) Strain Differentiation </vt:lpstr>
      <vt:lpstr>OIE: AIV Prevention &amp; Control Strategies - Biosecurity </vt:lpstr>
      <vt:lpstr>OIE: AIV Prevention &amp; Control Strategies - Culling </vt:lpstr>
      <vt:lpstr>OIE: Avian Influenza Virus Vaccines</vt:lpstr>
      <vt:lpstr>OIE: Avian Influenza Virus Serologic &amp; Virus Detection Tests </vt:lpstr>
      <vt:lpstr>U.N. Food and Agriculture Organization (FAO)</vt:lpstr>
      <vt:lpstr>FAO Considerations for Novel Influenza Virus Control</vt:lpstr>
      <vt:lpstr>FAO: Overall Guidance for Avian Influenza Virus</vt:lpstr>
      <vt:lpstr>FAO: Avian Influenza Virus Surveillance, Testing &amp; Reporting</vt:lpstr>
      <vt:lpstr>FAO: Avian Influenza Virus Prevention - Hygiene</vt:lpstr>
      <vt:lpstr>FAO: AIV Prevention - Food Preparation &amp; Consumption </vt:lpstr>
      <vt:lpstr>FAO: Avian Influenza Virus Strategy </vt:lpstr>
      <vt:lpstr>FAO: Avian Influenza Virus Monitoring &amp; Surveillance   </vt:lpstr>
      <vt:lpstr>FAO: Avian Influenza Virus Monitoring &amp; Surveillance </vt:lpstr>
      <vt:lpstr>FAO: Avian Influenza Virus Epidemiology</vt:lpstr>
      <vt:lpstr>FAO: Avian Influenza Virus Epidemiology</vt:lpstr>
      <vt:lpstr>FAO: AIV Prevention - Live Bird Markets &amp; Closure </vt:lpstr>
      <vt:lpstr>FAO: AIV Prevention - Market (Value) Chain &amp; Traceability  </vt:lpstr>
      <vt:lpstr>FAO: Market (Value) Chain &amp; Traceability  </vt:lpstr>
      <vt:lpstr>FAO: Avian Influenza Virus Vaccines  </vt:lpstr>
      <vt:lpstr>FAO: Avian Influenza Virus Laboratory Specimens  </vt:lpstr>
      <vt:lpstr>FAO: Avian Influenza Virus Laboratory Specimens  </vt:lpstr>
      <vt:lpstr>U.S.D.A. Animal and Plant Health Inspection Service (APHIS)</vt:lpstr>
      <vt:lpstr>USDA APHIS Considerations for Novel Influenza Virus Control</vt:lpstr>
      <vt:lpstr>APHIS: Avian Influenza Virus Overview</vt:lpstr>
      <vt:lpstr>APHIS: Avian Influenza Virus Outbreak Response</vt:lpstr>
      <vt:lpstr>APHIS: Avian Influenza Virus Outbreak Response - Diagnostics </vt:lpstr>
      <vt:lpstr>APHIS: AIV Outbreak Response - Epidemiology &amp; Traceability</vt:lpstr>
      <vt:lpstr>APHIS: Avian Influenza Virus Vaccines</vt:lpstr>
      <vt:lpstr>APHIS: Avian Influenza Virus Vaccines</vt:lpstr>
      <vt:lpstr>APHIS: Avian Influenza Virus Biosecurity</vt:lpstr>
      <vt:lpstr>APHIS: Avian Influenza Virus Outbreak Responders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Jernigan</dc:creator>
  <cp:lastModifiedBy>Joshua Mott</cp:lastModifiedBy>
  <cp:revision>527</cp:revision>
  <dcterms:created xsi:type="dcterms:W3CDTF">2016-11-05T00:46:08Z</dcterms:created>
  <dcterms:modified xsi:type="dcterms:W3CDTF">2018-06-22T19:11:31Z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0x010100390AD7E96537B94AB4EC30E09548A917</vt:lpwstr>
  </property>
  <property fmtid="{D5CDD505-2E9C-101B-9397-08002B2CF9AE}" pid="3" name="_dlc_DocIdItemGuid">
    <vt:lpwstr>29e4f050-5ad1-47bd-803e-6c6bda23ba5f</vt:lpwstr>
  </property>
</Properties>
</file>