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notesSlides/notesSlide9.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24"/>
  </p:notesMasterIdLst>
  <p:handoutMasterIdLst>
    <p:handoutMasterId r:id="rId25"/>
  </p:handoutMasterIdLst>
  <p:sldIdLst>
    <p:sldId id="324" r:id="rId3"/>
    <p:sldId id="326"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F35"/>
    <a:srgbClr val="A42036"/>
    <a:srgbClr val="F8951D"/>
    <a:srgbClr val="53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737" autoAdjust="0"/>
  </p:normalViewPr>
  <p:slideViewPr>
    <p:cSldViewPr snapToGrid="0">
      <p:cViewPr varScale="1">
        <p:scale>
          <a:sx n="79" d="100"/>
          <a:sy n="79" d="100"/>
        </p:scale>
        <p:origin x="774" y="8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218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54885C7-9E27-47FD-A43D-AD9F26B12E5F}" type="datetimeFigureOut">
              <a:rPr lang="en-US" smtClean="0"/>
              <a:t>6/8/2018</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D54EF7B-7D00-4B9B-B952-AC667D68A253}" type="slidenum">
              <a:rPr lang="en-US" smtClean="0"/>
              <a:t>‹#›</a:t>
            </a:fld>
            <a:endParaRPr lang="en-US"/>
          </a:p>
        </p:txBody>
      </p:sp>
    </p:spTree>
    <p:extLst>
      <p:ext uri="{BB962C8B-B14F-4D97-AF65-F5344CB8AC3E}">
        <p14:creationId xmlns:p14="http://schemas.microsoft.com/office/powerpoint/2010/main" val="397614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923B85F7-2E30-42CC-8D24-EE34F36EDB05}" type="datetimeFigureOut">
              <a:rPr lang="en-US" smtClean="0"/>
              <a:t>6/8/2018</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BEAC42C-8DD0-40A4-A042-BA80F6BF0D1D}" type="slidenum">
              <a:rPr lang="en-US" smtClean="0"/>
              <a:t>‹#›</a:t>
            </a:fld>
            <a:endParaRPr lang="en-US"/>
          </a:p>
        </p:txBody>
      </p:sp>
    </p:spTree>
    <p:extLst>
      <p:ext uri="{BB962C8B-B14F-4D97-AF65-F5344CB8AC3E}">
        <p14:creationId xmlns:p14="http://schemas.microsoft.com/office/powerpoint/2010/main" val="206410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a:t>
            </a:fld>
            <a:endParaRPr lang="en-US"/>
          </a:p>
        </p:txBody>
      </p:sp>
    </p:spTree>
    <p:extLst>
      <p:ext uri="{BB962C8B-B14F-4D97-AF65-F5344CB8AC3E}">
        <p14:creationId xmlns:p14="http://schemas.microsoft.com/office/powerpoint/2010/main" val="393111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10</a:t>
            </a:fld>
            <a:endParaRPr lang="en-GB" altLang="en-US" sz="1200" dirty="0"/>
          </a:p>
        </p:txBody>
      </p:sp>
    </p:spTree>
    <p:extLst>
      <p:ext uri="{BB962C8B-B14F-4D97-AF65-F5344CB8AC3E}">
        <p14:creationId xmlns:p14="http://schemas.microsoft.com/office/powerpoint/2010/main" val="1290216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Facilitator notes:   Take 5 minutes to lead a brief discussion with the entire group.   Ask participants to volunteer to describe</a:t>
            </a:r>
            <a:r>
              <a:rPr lang="en-US" baseline="0" dirty="0"/>
              <a:t> challenges they have faced when doing a value chain analysis</a:t>
            </a:r>
            <a:r>
              <a:rPr lang="en-US"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Examples: Actors unwilling to participate in surveys; Sensitive information (illegal trade) hard to collect; Too many actors (do not know where to start)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064F205-4E05-4EC7-BEDE-9499D5CDF085}" type="slidenum">
              <a:rPr lang="en-GB" altLang="en-US" smtClean="0"/>
              <a:pPr>
                <a:defRPr/>
              </a:pPr>
              <a:t>11</a:t>
            </a:fld>
            <a:endParaRPr lang="en-GB" altLang="en-US" dirty="0"/>
          </a:p>
        </p:txBody>
      </p:sp>
    </p:spTree>
    <p:extLst>
      <p:ext uri="{BB962C8B-B14F-4D97-AF65-F5344CB8AC3E}">
        <p14:creationId xmlns:p14="http://schemas.microsoft.com/office/powerpoint/2010/main" val="22576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12</a:t>
            </a:fld>
            <a:endParaRPr lang="en-GB" altLang="en-US" sz="1200" dirty="0"/>
          </a:p>
        </p:txBody>
      </p:sp>
    </p:spTree>
    <p:extLst>
      <p:ext uri="{BB962C8B-B14F-4D97-AF65-F5344CB8AC3E}">
        <p14:creationId xmlns:p14="http://schemas.microsoft.com/office/powerpoint/2010/main" val="3374019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Pieces</a:t>
            </a:r>
            <a:r>
              <a:rPr lang="en-US" altLang="en-US" baseline="0" dirty="0"/>
              <a:t> of information: Routes for animal movements, production areas, crossing points, volume moved, + information gaps.</a:t>
            </a:r>
          </a:p>
          <a:p>
            <a:endParaRPr lang="en-US" altLang="en-US" baseline="0" dirty="0"/>
          </a:p>
          <a:p>
            <a:r>
              <a:rPr lang="en-US" altLang="en-US" baseline="0" dirty="0"/>
              <a:t>In the map:</a:t>
            </a:r>
          </a:p>
          <a:p>
            <a:r>
              <a:rPr lang="en-US" altLang="en-US" baseline="0" dirty="0"/>
              <a:t>Pig movements in the Northern part ~ 40,000 per month</a:t>
            </a:r>
          </a:p>
          <a:p>
            <a:r>
              <a:rPr lang="en-US" altLang="en-US" baseline="0" dirty="0"/>
              <a:t>Pig movements on the Southern part ~ 22,000 per month (75% travels farther away into central Cambodia)</a:t>
            </a:r>
          </a:p>
          <a:p>
            <a:endParaRPr lang="en-US" altLang="en-US" baseline="0" dirty="0"/>
          </a:p>
          <a:p>
            <a:r>
              <a:rPr lang="en-US" altLang="en-US" baseline="0" dirty="0" smtClean="0"/>
              <a:t>Image: FAO ECTAD (2017). 5</a:t>
            </a:r>
            <a:r>
              <a:rPr lang="en-US" altLang="en-US" baseline="30000" dirty="0" smtClean="0"/>
              <a:t>th</a:t>
            </a:r>
            <a:r>
              <a:rPr lang="en-US" altLang="en-US" baseline="0" dirty="0" smtClean="0"/>
              <a:t> Cambodia – Vietnam cross-border meeting (October), output of group exercise on mapping pig cross-border movements</a:t>
            </a:r>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13</a:t>
            </a:fld>
            <a:endParaRPr lang="en-GB" altLang="en-US" sz="1200" dirty="0"/>
          </a:p>
        </p:txBody>
      </p:sp>
    </p:spTree>
    <p:extLst>
      <p:ext uri="{BB962C8B-B14F-4D97-AF65-F5344CB8AC3E}">
        <p14:creationId xmlns:p14="http://schemas.microsoft.com/office/powerpoint/2010/main" val="3600738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14</a:t>
            </a:fld>
            <a:endParaRPr lang="en-GB" altLang="en-US" sz="1200" dirty="0"/>
          </a:p>
        </p:txBody>
      </p:sp>
    </p:spTree>
    <p:extLst>
      <p:ext uri="{BB962C8B-B14F-4D97-AF65-F5344CB8AC3E}">
        <p14:creationId xmlns:p14="http://schemas.microsoft.com/office/powerpoint/2010/main" val="1103251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Rectangles represent stakeholders</a:t>
            </a:r>
          </a:p>
          <a:p>
            <a:r>
              <a:rPr lang="en-US" altLang="en-US" dirty="0"/>
              <a:t>Circles represent products being</a:t>
            </a:r>
            <a:r>
              <a:rPr lang="en-US" altLang="en-US" baseline="0" dirty="0"/>
              <a:t> moved (inanimate inputs in hexagons)</a:t>
            </a:r>
          </a:p>
          <a:p>
            <a:endParaRPr lang="en-US" altLang="en-US" baseline="0" dirty="0"/>
          </a:p>
          <a:p>
            <a:r>
              <a:rPr lang="en-US" altLang="en-US" baseline="0" dirty="0"/>
              <a:t>Farms obtain inputs (feed, medicines, services and live animals) through markets and middlemen. They produce manure and other by-products (whose VC is not further explored in this diagram).</a:t>
            </a:r>
          </a:p>
          <a:p>
            <a:r>
              <a:rPr lang="en-US" altLang="en-US" baseline="0" dirty="0"/>
              <a:t>Farms sell livestock through markets and middlemen, and their final destination is the slaughterhouse. Slaughterhouse sell their meat to wholesalers</a:t>
            </a:r>
          </a:p>
          <a:p>
            <a:r>
              <a:rPr lang="en-US" altLang="en-US" baseline="0" dirty="0"/>
              <a:t>Farms sell livestock products (milk, eggs, wool) through markets and middlemen to processors, who then sell final products to wholesalers.</a:t>
            </a:r>
          </a:p>
          <a:p>
            <a:r>
              <a:rPr lang="en-US" altLang="en-US" baseline="0" dirty="0"/>
              <a:t>The final products flow from wholesalers to retailers to the final consumer via middlemen and markets.</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Image: in FAO (2011). A value chain approach to animal diseases risk management. Pp. 10</a:t>
            </a:r>
            <a:endParaRPr lang="en-US" altLang="en-US" dirty="0"/>
          </a:p>
          <a:p>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15</a:t>
            </a:fld>
            <a:endParaRPr lang="en-GB" altLang="en-US" sz="1200" dirty="0"/>
          </a:p>
        </p:txBody>
      </p:sp>
    </p:spTree>
    <p:extLst>
      <p:ext uri="{BB962C8B-B14F-4D97-AF65-F5344CB8AC3E}">
        <p14:creationId xmlns:p14="http://schemas.microsoft.com/office/powerpoint/2010/main" val="3320275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Farmers</a:t>
            </a:r>
            <a:r>
              <a:rPr lang="en-US" altLang="en-US" baseline="0" dirty="0"/>
              <a:t> sell their birds to traders. Part of these birds are resold to other smallholder farmers, and the rest is split to meet local and foreign demand.</a:t>
            </a:r>
          </a:p>
          <a:p>
            <a:r>
              <a:rPr lang="en-US" altLang="en-US" baseline="0" dirty="0"/>
              <a:t>Chicken destined to other countries are moved through legal and illegal channels.</a:t>
            </a:r>
          </a:p>
          <a:p>
            <a:r>
              <a:rPr lang="en-US" altLang="en-US" baseline="0" dirty="0"/>
              <a:t>The birds destined to local consumption are sold by traders to wholesale LBM vendors. Traders can also buy live birds from wholesale LBM when needed.</a:t>
            </a:r>
          </a:p>
          <a:p>
            <a:r>
              <a:rPr lang="en-US" altLang="en-US" baseline="0" dirty="0"/>
              <a:t>From wholesale LBM, chickens are moved to retail markets. Some of these chickens are slaughtered and sold as meat, but some others are sold alive to consumers, who slaughter them by themselves.</a:t>
            </a:r>
            <a:endParaRPr lang="en-US" altLang="en-US" dirty="0"/>
          </a:p>
          <a:p>
            <a:endParaRPr lang="en-US" altLang="en-US" dirty="0"/>
          </a:p>
          <a:p>
            <a:r>
              <a:rPr lang="en-US" altLang="en-US" dirty="0"/>
              <a:t>Traders</a:t>
            </a:r>
            <a:r>
              <a:rPr lang="en-US" altLang="en-US" baseline="0" dirty="0"/>
              <a:t> usually play a very important role in the spread of diseases since they create bottlenecks where poultry from different sources are gathered. They are the bridge between producers and consumers and there is a relatively small number of traders (compared with consumers or producers), so they are an interesting stakeholder to target risk mitigation measures, including awareness campaigns and trainings.</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Image: FAO ECTAD (2017). Example developed for a FETPV lecture.</a:t>
            </a:r>
            <a:endParaRPr lang="en-US" altLang="en-US" dirty="0"/>
          </a:p>
          <a:p>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16</a:t>
            </a:fld>
            <a:endParaRPr lang="en-GB" altLang="en-US" sz="1200" dirty="0"/>
          </a:p>
        </p:txBody>
      </p:sp>
    </p:spTree>
    <p:extLst>
      <p:ext uri="{BB962C8B-B14F-4D97-AF65-F5344CB8AC3E}">
        <p14:creationId xmlns:p14="http://schemas.microsoft.com/office/powerpoint/2010/main" val="355564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Spent hens smuggled from China are the</a:t>
            </a:r>
            <a:r>
              <a:rPr lang="en-US" altLang="en-US" baseline="0" dirty="0"/>
              <a:t> point of entry for infectious pathogens.</a:t>
            </a:r>
          </a:p>
          <a:p>
            <a:r>
              <a:rPr lang="en-US" altLang="en-US" baseline="0" dirty="0"/>
              <a:t> - According to this diagram, the spent hens put other poultry at risk when they get mixed together by middlemen, traders or at the wholesale market</a:t>
            </a:r>
          </a:p>
          <a:p>
            <a:r>
              <a:rPr lang="en-US" altLang="en-US" baseline="0" dirty="0"/>
              <a:t> - Producers (large scale and small-medium layer farms) can be at risk when traders or middlemen collect their spent hens if they do not clean/disinfect their vehicles properly and no biosecurity is in place at the farm to avoid any contamination through fomites.</a:t>
            </a:r>
          </a:p>
          <a:p>
            <a:pPr marL="171450" indent="-171450">
              <a:buFontTx/>
              <a:buChar char="-"/>
            </a:pPr>
            <a:r>
              <a:rPr lang="en-US" altLang="en-US" baseline="0" dirty="0"/>
              <a:t>Stakeholders of other provinces are put at risk through wholesale markets and interprovincial traders</a:t>
            </a:r>
          </a:p>
          <a:p>
            <a:pPr marL="171450" indent="-171450">
              <a:buFontTx/>
              <a:buChar char="-"/>
            </a:pPr>
            <a:r>
              <a:rPr lang="en-US" altLang="en-US" baseline="0" dirty="0"/>
              <a:t>The final consumers of spent hens are local (rural) households, urban consumers, restaurants, pho shops (street food vendors) and public kitchens. While some of these consumers buy chicken meat, others prefer to buy live chickens (e.g. Pho shops owners buying spent-hens from inter-district traders).</a:t>
            </a:r>
          </a:p>
          <a:p>
            <a:pPr marL="171450" indent="-171450">
              <a:buFontTx/>
              <a:buChar char="-"/>
            </a:pPr>
            <a:endParaRPr lang="en-US" altLang="en-US" baseline="0" dirty="0"/>
          </a:p>
          <a:p>
            <a:pPr marL="0" indent="0">
              <a:buFontTx/>
              <a:buNone/>
            </a:pPr>
            <a:r>
              <a:rPr lang="en-US" altLang="en-US" b="0" i="1" baseline="0" dirty="0"/>
              <a:t>Facilitator note: </a:t>
            </a:r>
            <a:r>
              <a:rPr lang="en-US" sz="1200" b="0" i="1" kern="1200" dirty="0">
                <a:solidFill>
                  <a:schemeClr val="tx1"/>
                </a:solidFill>
                <a:effectLst/>
                <a:latin typeface="+mn-lt"/>
                <a:ea typeface="+mn-ea"/>
                <a:cs typeface="+mn-cs"/>
              </a:rPr>
              <a:t>Spent hens are old laying hens: a by-product of egg and hatching egg production. While broiler chickens are raised for meat consumption, spent hens are raised to lay eggs, and when their productivity declines, they are processed for their meat.</a:t>
            </a:r>
          </a:p>
          <a:p>
            <a:pPr marL="0" indent="0">
              <a:buFontTx/>
              <a:buNone/>
            </a:pPr>
            <a:endParaRPr lang="en-US" altLang="en-US" sz="1200" b="0" i="1"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Image: FAO ECTAD (2010). Unpublished data</a:t>
            </a:r>
            <a:endParaRPr lang="en-US" altLang="en-US" dirty="0"/>
          </a:p>
          <a:p>
            <a:pPr marL="0" indent="0">
              <a:buFontTx/>
              <a:buNone/>
            </a:pPr>
            <a:endParaRPr lang="en-US" altLang="en-US" b="0" i="1"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17</a:t>
            </a:fld>
            <a:endParaRPr lang="en-GB" altLang="en-US" sz="1200"/>
          </a:p>
        </p:txBody>
      </p:sp>
    </p:spTree>
    <p:extLst>
      <p:ext uri="{BB962C8B-B14F-4D97-AF65-F5344CB8AC3E}">
        <p14:creationId xmlns:p14="http://schemas.microsoft.com/office/powerpoint/2010/main" val="2937391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This slide discusses how value chain data can be utilized.</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pitchFamily="34" charset="0"/>
                <a:ea typeface="+mn-ea"/>
                <a:cs typeface="+mn-cs"/>
              </a:rPr>
              <a:t>Remember that for LPAI viruses such as Asian lineage A(H7N9), human infections may serve as sentinels for poultry outbreaks. Coordination between human and animal health authorities is critical.</a:t>
            </a:r>
          </a:p>
          <a:p>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18</a:t>
            </a:fld>
            <a:endParaRPr lang="en-GB" altLang="en-US" sz="1200" dirty="0"/>
          </a:p>
        </p:txBody>
      </p:sp>
    </p:spTree>
    <p:extLst>
      <p:ext uri="{BB962C8B-B14F-4D97-AF65-F5344CB8AC3E}">
        <p14:creationId xmlns:p14="http://schemas.microsoft.com/office/powerpoint/2010/main" val="38408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a:bodyPr>
          <a:lstStyle/>
          <a:p>
            <a:r>
              <a:rPr lang="en-US" altLang="en-US" dirty="0"/>
              <a:t>Real example </a:t>
            </a:r>
            <a:r>
              <a:rPr lang="en-US" altLang="en-US" baseline="0" dirty="0"/>
              <a:t>of how to use value chain data to design surveillance systems</a:t>
            </a:r>
          </a:p>
          <a:p>
            <a:endParaRPr lang="en-US" altLang="en-US" baseline="0" dirty="0"/>
          </a:p>
          <a:p>
            <a:r>
              <a:rPr lang="en-US" altLang="en-US" baseline="0" dirty="0"/>
              <a:t>Left hand side: Arrows represent incoming poultry from neighboring infected country. The width of the arrow represents the volume and the color of the township/district represents the share of poultry sold in that township/district that is coming from the neighboring country. Additionally, from the value chain study, there is no evidence of poultry travelling farther away, i.e. the imported poultry is to meet local demand. Townships/districts with “(-)” are those where value chain information was collected but there is no evidence of poultry being imported. According to this information, township/district #4 should be targeted for surveillance, followed by 3, 5, and 2.</a:t>
            </a:r>
          </a:p>
          <a:p>
            <a:endParaRPr lang="en-US" altLang="en-US" baseline="0" dirty="0"/>
          </a:p>
          <a:p>
            <a:r>
              <a:rPr lang="en-US" altLang="en-US" dirty="0"/>
              <a:t>Right hand side: Value chain information should</a:t>
            </a:r>
            <a:r>
              <a:rPr lang="en-US" altLang="en-US" baseline="0" dirty="0"/>
              <a:t> be complemented with information on o</a:t>
            </a:r>
            <a:r>
              <a:rPr lang="en-US" altLang="en-US" dirty="0"/>
              <a:t>ther risk</a:t>
            </a:r>
            <a:r>
              <a:rPr lang="en-US" altLang="en-US" baseline="0" dirty="0"/>
              <a:t> factors, such as human population, poultry density, number of dealers and/or markets and previous surveillance results. In the green box at the right of the heat map we have the variables related to the value chain: Link (binary variable = 1 if there is a trade link with neighboring country), Depend (numeric variable - reliance on imported poultry), 2deg (binary variable = 1 if the corresponding township is connected to neighboring country by 2</a:t>
            </a:r>
            <a:r>
              <a:rPr lang="en-US" altLang="en-US" baseline="30000" dirty="0"/>
              <a:t>nd</a:t>
            </a:r>
            <a:r>
              <a:rPr lang="en-US" altLang="en-US" baseline="0" dirty="0"/>
              <a:t> degree), InDeg = Indegree (Social Networks) of the corresponding township.</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Images from left to right:</a:t>
            </a:r>
          </a:p>
          <a:p>
            <a:r>
              <a:rPr lang="en-US" altLang="en-US" dirty="0" smtClean="0"/>
              <a:t>1 FAO ECTAD (2017). Internal report (unpublished data)</a:t>
            </a: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2 FAO ECTAD (2017). </a:t>
            </a:r>
            <a:r>
              <a:rPr lang="en-US" altLang="en-US" dirty="0" smtClean="0"/>
              <a:t>Internal report (unpublished data)</a:t>
            </a:r>
            <a:endParaRPr lang="en-US" altLang="en-US" baseline="0" dirty="0" smtClean="0"/>
          </a:p>
          <a:p>
            <a:endParaRPr lang="en-US" altLang="en-US" dirty="0" smtClean="0"/>
          </a:p>
          <a:p>
            <a:endParaRPr lang="en-US" altLang="en-US" baseline="0"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19</a:t>
            </a:fld>
            <a:endParaRPr lang="en-GB" altLang="en-US" sz="1200" dirty="0"/>
          </a:p>
        </p:txBody>
      </p:sp>
    </p:spTree>
    <p:extLst>
      <p:ext uri="{BB962C8B-B14F-4D97-AF65-F5344CB8AC3E}">
        <p14:creationId xmlns:p14="http://schemas.microsoft.com/office/powerpoint/2010/main" val="415310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chain definition</a:t>
            </a:r>
          </a:p>
          <a:p>
            <a:r>
              <a:rPr lang="en-US" dirty="0"/>
              <a:t>FAO's definition ("Designing and implementing livestock value chain studies'):</a:t>
            </a:r>
          </a:p>
          <a:p>
            <a:r>
              <a:rPr lang="en-US" dirty="0"/>
              <a:t>Value  chains are the linked groups of people and processes by which a specific commodity is supplied to the final consumer. These chains have inputs that are used to produce and transport a commodity towards a consumer; this is the supply chain. The value chain encompasses more than the production process; value chain as a term implies a flow of information and incentives between the people involved. Money is sent from the consumer to the different people in the chains to complete the value chain. </a:t>
            </a:r>
          </a:p>
        </p:txBody>
      </p:sp>
      <p:sp>
        <p:nvSpPr>
          <p:cNvPr id="4" name="Slide Number Placeholder 3"/>
          <p:cNvSpPr>
            <a:spLocks noGrp="1"/>
          </p:cNvSpPr>
          <p:nvPr>
            <p:ph type="sldNum" sz="quarter" idx="10"/>
          </p:nvPr>
        </p:nvSpPr>
        <p:spPr/>
        <p:txBody>
          <a:bodyPr/>
          <a:lstStyle/>
          <a:p>
            <a:pPr>
              <a:defRPr/>
            </a:pPr>
            <a:fld id="{A064F205-4E05-4EC7-BEDE-9499D5CDF085}" type="slidenum">
              <a:rPr lang="en-GB" altLang="en-US" smtClean="0"/>
              <a:pPr>
                <a:defRPr/>
              </a:pPr>
              <a:t>2</a:t>
            </a:fld>
            <a:endParaRPr lang="en-GB" altLang="en-US" dirty="0"/>
          </a:p>
        </p:txBody>
      </p:sp>
    </p:spTree>
    <p:extLst>
      <p:ext uri="{BB962C8B-B14F-4D97-AF65-F5344CB8AC3E}">
        <p14:creationId xmlns:p14="http://schemas.microsoft.com/office/powerpoint/2010/main" val="2458232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AutoNum type="arabicPeriod"/>
            </a:pPr>
            <a:r>
              <a:rPr lang="en-US" altLang="en-US" dirty="0"/>
              <a:t>The virus is detected in a market and the market is closed</a:t>
            </a:r>
          </a:p>
          <a:p>
            <a:pPr marL="228600" indent="-228600">
              <a:buAutoNum type="arabicPeriod"/>
            </a:pPr>
            <a:r>
              <a:rPr lang="en-US" altLang="en-US" dirty="0"/>
              <a:t>Using VC data we can quickly identify which villages source the</a:t>
            </a:r>
            <a:r>
              <a:rPr lang="en-US" altLang="en-US" baseline="0" dirty="0"/>
              <a:t> infected market, which facilitates the outbreak investigation to trace back the origin of the infection.</a:t>
            </a:r>
          </a:p>
          <a:p>
            <a:pPr marL="228600" indent="-228600">
              <a:buAutoNum type="arabicPeriod"/>
            </a:pPr>
            <a:r>
              <a:rPr lang="en-US" altLang="en-US" baseline="0" dirty="0"/>
              <a:t>Using VC data we can send early alerts (exclamation marks) to villages or market that are at risk due to their commercial connection with infected premises.</a:t>
            </a:r>
          </a:p>
          <a:p>
            <a:pPr marL="228600" indent="-228600">
              <a:buAutoNum type="arabicPeriod"/>
            </a:pPr>
            <a:r>
              <a:rPr lang="en-US" altLang="en-US" baseline="0" dirty="0"/>
              <a:t>Finally, interventions can be targeted at high-risk areas (due to their connection through the VC) to avoid further spread of the disease (exa. checkpoints between village A and D to enforce movement restrictions).</a:t>
            </a:r>
          </a:p>
          <a:p>
            <a:pPr marL="228600" indent="-228600">
              <a:buAutoNum type="arabicPeriod"/>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Image: FAO ECTAD (2018). Unpublished image.</a:t>
            </a:r>
            <a:endParaRPr lang="en-US" altLang="en-US" dirty="0"/>
          </a:p>
          <a:p>
            <a:pPr marL="228600" indent="-228600">
              <a:buAutoNum type="arabicPeriod"/>
            </a:pPr>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20</a:t>
            </a:fld>
            <a:endParaRPr lang="en-GB" altLang="en-US" sz="1200" dirty="0"/>
          </a:p>
        </p:txBody>
      </p:sp>
    </p:spTree>
    <p:extLst>
      <p:ext uri="{BB962C8B-B14F-4D97-AF65-F5344CB8AC3E}">
        <p14:creationId xmlns:p14="http://schemas.microsoft.com/office/powerpoint/2010/main" val="4093923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C6DE3A2-882E-4030-9BF1-935C7AA071BA}" type="slidenum">
              <a:rPr lang="en-GB" altLang="en-US" smtClean="0"/>
              <a:pPr>
                <a:defRPr/>
              </a:pPr>
              <a:t>21</a:t>
            </a:fld>
            <a:endParaRPr lang="en-GB" altLang="en-US" dirty="0"/>
          </a:p>
        </p:txBody>
      </p:sp>
    </p:spTree>
    <p:extLst>
      <p:ext uri="{BB962C8B-B14F-4D97-AF65-F5344CB8AC3E}">
        <p14:creationId xmlns:p14="http://schemas.microsoft.com/office/powerpoint/2010/main" val="149125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64F205-4E05-4EC7-BEDE-9499D5CDF085}" type="slidenum">
              <a:rPr lang="en-GB" altLang="en-US" smtClean="0"/>
              <a:pPr>
                <a:defRPr/>
              </a:pPr>
              <a:t>3</a:t>
            </a:fld>
            <a:endParaRPr lang="en-GB" altLang="en-US" dirty="0"/>
          </a:p>
        </p:txBody>
      </p:sp>
    </p:spTree>
    <p:extLst>
      <p:ext uri="{BB962C8B-B14F-4D97-AF65-F5344CB8AC3E}">
        <p14:creationId xmlns:p14="http://schemas.microsoft.com/office/powerpoint/2010/main" val="32368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r>
              <a:rPr lang="en-US" altLang="en-US" dirty="0"/>
              <a:t>Why we used the</a:t>
            </a:r>
            <a:r>
              <a:rPr lang="en-US" altLang="en-US" baseline="0" dirty="0"/>
              <a:t> value chain approach for disease risk management? </a:t>
            </a:r>
          </a:p>
          <a:p>
            <a:pPr marL="171450" indent="-171450">
              <a:buFontTx/>
              <a:buChar char="-"/>
            </a:pPr>
            <a:r>
              <a:rPr lang="en-US" altLang="en-US" baseline="0" dirty="0"/>
              <a:t>Identify relevant stakeholders and understand the role they played</a:t>
            </a:r>
          </a:p>
          <a:p>
            <a:pPr marL="171450" indent="-171450">
              <a:buFontTx/>
              <a:buChar char="-"/>
            </a:pPr>
            <a:r>
              <a:rPr lang="en-US" altLang="en-US" baseline="0" dirty="0"/>
              <a:t>Identify hotspots for disease introduction/spread</a:t>
            </a:r>
          </a:p>
          <a:p>
            <a:pPr marL="171450" indent="-171450">
              <a:buFontTx/>
              <a:buChar char="-"/>
            </a:pPr>
            <a:r>
              <a:rPr lang="en-US" altLang="en-US" baseline="0" dirty="0"/>
              <a:t>Understand trade networks and identify high risk zones (based on risk factors and commercial links)</a:t>
            </a:r>
          </a:p>
          <a:p>
            <a:pPr marL="171450" indent="-171450">
              <a:buFontTx/>
              <a:buChar char="-"/>
            </a:pPr>
            <a:r>
              <a:rPr lang="en-US" altLang="en-US" baseline="0" dirty="0"/>
              <a:t>Understand risky practices and the drivers</a:t>
            </a:r>
            <a:endParaRPr lang="en-US" altLang="en-US" dirty="0"/>
          </a:p>
          <a:p>
            <a:endParaRPr lang="en-US" altLang="en-US" dirty="0" smtClean="0"/>
          </a:p>
          <a:p>
            <a:r>
              <a:rPr lang="en-US" altLang="en-US" b="1" u="sng" dirty="0" smtClean="0"/>
              <a:t>*Note:</a:t>
            </a:r>
            <a:r>
              <a:rPr lang="en-US" altLang="en-US" b="1" u="sng" baseline="0" dirty="0" smtClean="0"/>
              <a:t> Ideally, VC analysis should be performed before an emergency so critical points are identified and the analysis and the data can be quickly pulled out and be useful during the emergency.</a:t>
            </a:r>
            <a:endParaRPr lang="en-US" altLang="en-US" b="1" u="sng" dirty="0" smtClean="0"/>
          </a:p>
          <a:p>
            <a:endParaRPr lang="en-US" altLang="en-US" b="1" u="sng" dirty="0"/>
          </a:p>
          <a:p>
            <a:r>
              <a:rPr lang="en-US" altLang="en-US" dirty="0"/>
              <a:t>Governance - refers to the relationships among the buyers, sellers, service providers and regulatory institutions that operate within or influence the range of activities required to bring a product or service from inception to its end use.</a:t>
            </a:r>
          </a:p>
          <a:p>
            <a:r>
              <a:rPr lang="en-US" altLang="en-US" dirty="0"/>
              <a:t>Response to temporal supply-demand imbalances or Profit-seeking</a:t>
            </a:r>
          </a:p>
          <a:p>
            <a:endParaRPr lang="en-US" altLang="en-US" dirty="0"/>
          </a:p>
          <a:p>
            <a:r>
              <a:rPr lang="en-US" altLang="en-US" dirty="0"/>
              <a:t>VC= value chains</a:t>
            </a:r>
          </a:p>
          <a:p>
            <a:endParaRPr lang="en-US" altLang="en-US" dirty="0"/>
          </a:p>
          <a:p>
            <a:r>
              <a:rPr lang="en-US" altLang="en-US" dirty="0"/>
              <a:t>Top row images from left to right:</a:t>
            </a:r>
          </a:p>
          <a:p>
            <a:r>
              <a:rPr lang="en-US" altLang="en-US" dirty="0"/>
              <a:t>1 Purchased from Shutterstock. </a:t>
            </a:r>
            <a:r>
              <a:rPr lang="en-US" sz="1200" b="0" i="0" kern="1200" dirty="0">
                <a:solidFill>
                  <a:schemeClr val="tx1"/>
                </a:solidFill>
                <a:effectLst/>
                <a:latin typeface="+mn-lt"/>
                <a:ea typeface="+mn-ea"/>
                <a:cs typeface="+mn-cs"/>
              </a:rPr>
              <a:t>Stock vector ID: 533872648</a:t>
            </a:r>
            <a:endParaRPr lang="en-US" altLang="en-US" dirty="0"/>
          </a:p>
          <a:p>
            <a:r>
              <a:rPr lang="en-US" altLang="en-US" dirty="0"/>
              <a:t>2  Purchased from Shutterstock. </a:t>
            </a:r>
            <a:r>
              <a:rPr lang="en-US" sz="1200" b="0" i="0" kern="1200" dirty="0">
                <a:solidFill>
                  <a:schemeClr val="tx1"/>
                </a:solidFill>
                <a:effectLst/>
                <a:latin typeface="+mn-lt"/>
                <a:ea typeface="+mn-ea"/>
                <a:cs typeface="+mn-cs"/>
              </a:rPr>
              <a:t>Stock illustration ID: 160106708</a:t>
            </a:r>
            <a:endParaRPr lang="en-US" altLang="en-US" dirty="0"/>
          </a:p>
          <a:p>
            <a:pPr marL="0" indent="0">
              <a:buNone/>
            </a:pPr>
            <a:r>
              <a:rPr lang="en-US" altLang="en-US" dirty="0" smtClean="0"/>
              <a:t>3 FAO ECTAD (2015). Report on poultry value chain investigation and enhancing biosecurity measures of poultry markets in Guangxi, Hunan and Yunnan (unpublished</a:t>
            </a:r>
            <a:r>
              <a:rPr lang="en-US" altLang="en-US" baseline="0" dirty="0" smtClean="0"/>
              <a:t>)</a:t>
            </a:r>
            <a:endParaRPr lang="en-US" altLang="en-US" dirty="0"/>
          </a:p>
          <a:p>
            <a:pPr marL="0" indent="0">
              <a:buNone/>
            </a:pPr>
            <a:r>
              <a:rPr lang="en-US" altLang="en-US" dirty="0" smtClean="0"/>
              <a:t>4 Purchased </a:t>
            </a:r>
            <a:r>
              <a:rPr lang="en-US" altLang="en-US" dirty="0"/>
              <a:t>from Shutterstock. </a:t>
            </a:r>
            <a:r>
              <a:rPr lang="en-US" sz="1200" b="0" i="0" kern="1200" dirty="0">
                <a:solidFill>
                  <a:schemeClr val="tx1"/>
                </a:solidFill>
                <a:effectLst/>
                <a:latin typeface="+mn-lt"/>
                <a:ea typeface="+mn-ea"/>
                <a:cs typeface="+mn-cs"/>
              </a:rPr>
              <a:t>Stock photo ID: 397870375 (non-commercial use)</a:t>
            </a:r>
          </a:p>
          <a:p>
            <a:pPr marL="228600" indent="-228600">
              <a:buAutoNum type="arabicPlain" startAt="4"/>
            </a:pPr>
            <a:endParaRPr lang="en-US" altLang="en-US" sz="1200" b="0" i="0" kern="1200" dirty="0">
              <a:solidFill>
                <a:schemeClr val="tx1"/>
              </a:solidFill>
              <a:effectLst/>
              <a:latin typeface="+mn-lt"/>
              <a:ea typeface="+mn-ea"/>
              <a:cs typeface="+mn-cs"/>
            </a:endParaRPr>
          </a:p>
          <a:p>
            <a:r>
              <a:rPr lang="en-US" altLang="en-US" sz="1200" b="0" i="0" kern="1200" dirty="0">
                <a:solidFill>
                  <a:schemeClr val="tx1"/>
                </a:solidFill>
                <a:effectLst/>
                <a:latin typeface="+mn-lt"/>
                <a:ea typeface="+mn-ea"/>
                <a:cs typeface="+mn-cs"/>
              </a:rPr>
              <a:t>Bottom photo left (scale). </a:t>
            </a:r>
            <a:r>
              <a:rPr lang="en-US" altLang="en-US" dirty="0"/>
              <a:t>Purchased from Shutterstock. </a:t>
            </a:r>
            <a:r>
              <a:rPr lang="en-US" sz="1200" b="0" i="0" kern="1200" dirty="0">
                <a:solidFill>
                  <a:schemeClr val="tx1"/>
                </a:solidFill>
                <a:effectLst/>
                <a:latin typeface="+mn-lt"/>
                <a:ea typeface="+mn-ea"/>
                <a:cs typeface="+mn-cs"/>
              </a:rPr>
              <a:t>Stock vector ID: 747610414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i="0" kern="1200" dirty="0">
                <a:solidFill>
                  <a:schemeClr val="tx1"/>
                </a:solidFill>
                <a:effectLst/>
                <a:latin typeface="+mn-lt"/>
                <a:ea typeface="+mn-ea"/>
                <a:cs typeface="+mn-cs"/>
              </a:rPr>
              <a:t>Bottom photo right (money). </a:t>
            </a:r>
            <a:r>
              <a:rPr lang="en-US" altLang="en-US" dirty="0"/>
              <a:t>Purchased from Shutterstock. </a:t>
            </a:r>
            <a:r>
              <a:rPr lang="en-US" sz="1200" b="0" i="0" kern="1200" dirty="0">
                <a:solidFill>
                  <a:schemeClr val="tx1"/>
                </a:solidFill>
                <a:effectLst/>
                <a:latin typeface="+mn-lt"/>
                <a:ea typeface="+mn-ea"/>
                <a:cs typeface="+mn-cs"/>
              </a:rPr>
              <a:t>Stock vector ID: 747610414</a:t>
            </a:r>
          </a:p>
          <a:p>
            <a:endParaRPr lang="en-US" sz="1200" b="0" i="0" kern="1200" dirty="0">
              <a:solidFill>
                <a:schemeClr val="tx1"/>
              </a:solidFill>
              <a:effectLst/>
              <a:latin typeface="+mn-lt"/>
              <a:ea typeface="+mn-ea"/>
              <a:cs typeface="+mn-cs"/>
            </a:endParaRPr>
          </a:p>
          <a:p>
            <a:r>
              <a:rPr lang="en-US" dirty="0"/>
              <a:t/>
            </a:r>
            <a:br>
              <a:rPr lang="en-US" dirty="0"/>
            </a:br>
            <a:endParaRPr lang="en-US" altLang="en-US" dirty="0"/>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93E3A326-CF83-4361-B8A2-36F7BB7EAC22}" type="slidenum">
              <a:rPr lang="en-GB" altLang="en-US" sz="1200" smtClean="0"/>
              <a:pPr/>
              <a:t>4</a:t>
            </a:fld>
            <a:endParaRPr lang="en-GB" altLang="en-US" sz="1200" dirty="0"/>
          </a:p>
        </p:txBody>
      </p:sp>
    </p:spTree>
    <p:extLst>
      <p:ext uri="{BB962C8B-B14F-4D97-AF65-F5344CB8AC3E}">
        <p14:creationId xmlns:p14="http://schemas.microsoft.com/office/powerpoint/2010/main" val="209338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A</a:t>
            </a:r>
            <a:r>
              <a:rPr lang="en-US" altLang="en-US" baseline="0" dirty="0"/>
              <a:t> g</a:t>
            </a:r>
            <a:r>
              <a:rPr lang="en-US" altLang="en-US" dirty="0"/>
              <a:t>eneral book</a:t>
            </a:r>
            <a:r>
              <a:rPr lang="en-US" altLang="en-US" baseline="0" dirty="0"/>
              <a:t> that explains how to apply the value chain approach into animal diseases risk management and the link with risk analysis.</a:t>
            </a:r>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5</a:t>
            </a:fld>
            <a:endParaRPr lang="en-GB" altLang="en-US" sz="1200" dirty="0"/>
          </a:p>
        </p:txBody>
      </p:sp>
    </p:spTree>
    <p:extLst>
      <p:ext uri="{BB962C8B-B14F-4D97-AF65-F5344CB8AC3E}">
        <p14:creationId xmlns:p14="http://schemas.microsoft.com/office/powerpoint/2010/main" val="5436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Short guidelines on how</a:t>
            </a:r>
            <a:r>
              <a:rPr lang="en-US" altLang="en-US" baseline="0" dirty="0"/>
              <a:t> to implement livestock value chain studies, including tools to collect and analyze data</a:t>
            </a:r>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6</a:t>
            </a:fld>
            <a:endParaRPr lang="en-GB" altLang="en-US" sz="1200" dirty="0"/>
          </a:p>
        </p:txBody>
      </p:sp>
    </p:spTree>
    <p:extLst>
      <p:ext uri="{BB962C8B-B14F-4D97-AF65-F5344CB8AC3E}">
        <p14:creationId xmlns:p14="http://schemas.microsoft.com/office/powerpoint/2010/main" val="396600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a:t>The Why? And How?</a:t>
            </a:r>
            <a:r>
              <a:rPr lang="en-US" altLang="en-US" baseline="0" dirty="0"/>
              <a:t> are usually overlooked and they deserve more attention. Challenge: Field of social sciences, which usually is absent in veterinary services.</a:t>
            </a:r>
            <a:endParaRPr lang="en-US" altLang="en-US" dirty="0"/>
          </a:p>
          <a:p>
            <a:endParaRPr lang="en-US" altLang="en-US" dirty="0"/>
          </a:p>
          <a:p>
            <a:r>
              <a:rPr lang="en-US" altLang="en-US" dirty="0"/>
              <a:t>Why? – Drivers -  </a:t>
            </a:r>
          </a:p>
          <a:p>
            <a:r>
              <a:rPr lang="en-US" altLang="en-US" dirty="0"/>
              <a:t>at the individual</a:t>
            </a:r>
            <a:r>
              <a:rPr lang="en-US" altLang="en-US" baseline="0" dirty="0"/>
              <a:t> level (why the stakeholders behave as they do?)</a:t>
            </a:r>
          </a:p>
          <a:p>
            <a:r>
              <a:rPr lang="en-US" altLang="en-US" baseline="0" dirty="0"/>
              <a:t>at the system level (why are </a:t>
            </a:r>
            <a:r>
              <a:rPr lang="en-US" altLang="en-US" baseline="0" dirty="0" smtClean="0"/>
              <a:t>Day Old Chicks (DOC) </a:t>
            </a:r>
            <a:r>
              <a:rPr lang="en-US" altLang="en-US" baseline="0" dirty="0"/>
              <a:t>imported and not locally purchased? (price differentials)</a:t>
            </a:r>
          </a:p>
          <a:p>
            <a:r>
              <a:rPr lang="en-US" altLang="en-US" baseline="0" dirty="0"/>
              <a:t>why are animals moved long distances? (availability/scarcity of feed)</a:t>
            </a:r>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7</a:t>
            </a:fld>
            <a:endParaRPr lang="en-GB" altLang="en-US" sz="1200" dirty="0"/>
          </a:p>
        </p:txBody>
      </p:sp>
    </p:spTree>
    <p:extLst>
      <p:ext uri="{BB962C8B-B14F-4D97-AF65-F5344CB8AC3E}">
        <p14:creationId xmlns:p14="http://schemas.microsoft.com/office/powerpoint/2010/main" val="121631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Images from left to right:</a:t>
            </a:r>
          </a:p>
          <a:p>
            <a:r>
              <a:rPr lang="en-US" altLang="en-US" dirty="0" smtClean="0"/>
              <a:t>1 FAO ECTAD (2017). Photo taken while</a:t>
            </a:r>
            <a:r>
              <a:rPr lang="en-US" altLang="en-US" baseline="0" dirty="0" smtClean="0"/>
              <a:t> interviewing a poultry trader in Nueva </a:t>
            </a:r>
            <a:r>
              <a:rPr lang="en-US" altLang="en-US" baseline="0" dirty="0" err="1" smtClean="0"/>
              <a:t>Ecija</a:t>
            </a:r>
            <a:endParaRPr lang="en-US" altLang="en-US" baseline="0" dirty="0" smtClean="0"/>
          </a:p>
          <a:p>
            <a:r>
              <a:rPr lang="en-US" altLang="en-US" baseline="0" dirty="0" smtClean="0"/>
              <a:t>2 FAO ECTAD (2017). Photo taken at the 5</a:t>
            </a:r>
            <a:r>
              <a:rPr lang="en-US" altLang="en-US" baseline="30000" dirty="0" smtClean="0"/>
              <a:t>th</a:t>
            </a:r>
            <a:r>
              <a:rPr lang="en-US" altLang="en-US" baseline="0" dirty="0" smtClean="0"/>
              <a:t> Cambodia – Viet Nam cross-border meeting</a:t>
            </a:r>
            <a:endParaRPr lang="en-US" altLang="en-US" dirty="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7D19BF6-8044-4DA3-BFC1-0248E3CA9975}" type="slidenum">
              <a:rPr lang="en-GB" altLang="en-US" sz="1200" smtClean="0"/>
              <a:pPr/>
              <a:t>8</a:t>
            </a:fld>
            <a:endParaRPr lang="en-GB" altLang="en-US" sz="1200" dirty="0"/>
          </a:p>
        </p:txBody>
      </p:sp>
    </p:spTree>
    <p:extLst>
      <p:ext uri="{BB962C8B-B14F-4D97-AF65-F5344CB8AC3E}">
        <p14:creationId xmlns:p14="http://schemas.microsoft.com/office/powerpoint/2010/main" val="28133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Facilitator notes:   Take 5 minutes to lead a brief discussion with the entire group.   Ask participants to volunteer to describe</a:t>
            </a:r>
            <a:r>
              <a:rPr lang="en-US" baseline="0" dirty="0"/>
              <a:t> what resources they would need to utilize a value chain analysis</a:t>
            </a:r>
            <a:r>
              <a:rPr lang="en-US"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baseline="0" dirty="0" smtClean="0"/>
              <a:t>*Note: Provide some examples if participants do not respond or do not understand the question. </a:t>
            </a:r>
            <a:endParaRPr lang="en-US" b="1" u="sng" dirty="0"/>
          </a:p>
          <a:p>
            <a:r>
              <a:rPr lang="en-US" b="1" u="none" dirty="0" smtClean="0"/>
              <a:t>Examples:</a:t>
            </a:r>
            <a:r>
              <a:rPr lang="en-US" b="1" u="none" baseline="0" dirty="0" smtClean="0"/>
              <a:t> </a:t>
            </a:r>
          </a:p>
          <a:p>
            <a:pPr marL="228600" indent="-228600">
              <a:buAutoNum type="arabicPeriod"/>
            </a:pPr>
            <a:r>
              <a:rPr lang="en-US" b="0" u="none" baseline="0" dirty="0" smtClean="0"/>
              <a:t>Only data on distribution of farms is available but not about their connectivity</a:t>
            </a:r>
          </a:p>
          <a:p>
            <a:pPr marL="228600" indent="-228600">
              <a:buAutoNum type="arabicPeriod"/>
            </a:pPr>
            <a:r>
              <a:rPr lang="en-US" b="0" u="none" baseline="0" dirty="0" smtClean="0"/>
              <a:t>Density of animals is only know at the provincial level but not at district or commune level – Need higher resolution of data</a:t>
            </a:r>
          </a:p>
          <a:p>
            <a:pPr marL="228600" indent="-228600">
              <a:buAutoNum type="arabicPeriod"/>
            </a:pPr>
            <a:r>
              <a:rPr lang="en-US" b="0" u="none" baseline="0" dirty="0" smtClean="0"/>
              <a:t>No information on live poultry selling points – Need a census or registration system for selling points</a:t>
            </a:r>
            <a:endParaRPr lang="en-US" b="0" u="none" dirty="0"/>
          </a:p>
        </p:txBody>
      </p:sp>
      <p:sp>
        <p:nvSpPr>
          <p:cNvPr id="4" name="Slide Number Placeholder 3"/>
          <p:cNvSpPr>
            <a:spLocks noGrp="1"/>
          </p:cNvSpPr>
          <p:nvPr>
            <p:ph type="sldNum" sz="quarter" idx="10"/>
          </p:nvPr>
        </p:nvSpPr>
        <p:spPr/>
        <p:txBody>
          <a:bodyPr/>
          <a:lstStyle/>
          <a:p>
            <a:pPr>
              <a:defRPr/>
            </a:pPr>
            <a:fld id="{A064F205-4E05-4EC7-BEDE-9499D5CDF085}" type="slidenum">
              <a:rPr lang="en-GB" altLang="en-US" smtClean="0"/>
              <a:pPr>
                <a:defRPr/>
              </a:pPr>
              <a:t>9</a:t>
            </a:fld>
            <a:endParaRPr lang="en-GB" altLang="en-US" dirty="0"/>
          </a:p>
        </p:txBody>
      </p:sp>
    </p:spTree>
    <p:extLst>
      <p:ext uri="{BB962C8B-B14F-4D97-AF65-F5344CB8AC3E}">
        <p14:creationId xmlns:p14="http://schemas.microsoft.com/office/powerpoint/2010/main" val="1770057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2335"/>
            <a:ext cx="12192000" cy="1122363"/>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30497" y="247129"/>
            <a:ext cx="1963987" cy="543433"/>
          </a:xfrm>
          <a:prstGeom prst="rect">
            <a:avLst/>
          </a:prstGeom>
        </p:spPr>
      </p:pic>
      <p:pic>
        <p:nvPicPr>
          <p:cNvPr id="4" name="Picture 3"/>
          <p:cNvPicPr>
            <a:picLocks noChangeAspect="1"/>
          </p:cNvPicPr>
          <p:nvPr userDrawn="1"/>
        </p:nvPicPr>
        <p:blipFill rotWithShape="1">
          <a:blip r:embed="rId3"/>
          <a:srcRect l="4522" t="20283" r="58314" b="22072"/>
          <a:stretch/>
        </p:blipFill>
        <p:spPr>
          <a:xfrm>
            <a:off x="9643533" y="197382"/>
            <a:ext cx="2048933" cy="64292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pic>
        <p:nvPicPr>
          <p:cNvPr id="5" name="Picture 4"/>
          <p:cNvPicPr>
            <a:picLocks noChangeAspect="1"/>
          </p:cNvPicPr>
          <p:nvPr userDrawn="1"/>
        </p:nvPicPr>
        <p:blipFill>
          <a:blip r:embed="rId5"/>
          <a:stretch>
            <a:fillRect/>
          </a:stretch>
        </p:blipFill>
        <p:spPr>
          <a:xfrm>
            <a:off x="1810687" y="1531446"/>
            <a:ext cx="8693581" cy="971953"/>
          </a:xfrm>
          <a:prstGeom prst="rect">
            <a:avLst/>
          </a:prstGeom>
        </p:spPr>
      </p:pic>
    </p:spTree>
    <p:extLst>
      <p:ext uri="{BB962C8B-B14F-4D97-AF65-F5344CB8AC3E}">
        <p14:creationId xmlns:p14="http://schemas.microsoft.com/office/powerpoint/2010/main" val="52707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A42036"/>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38265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203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224740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A4203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6/8/2018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11423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Calibri" panose="020F0502020204030204" pitchFamily="34" charset="0"/>
              </a:defRPr>
            </a:lvl1pPr>
          </a:lstStyle>
          <a:p>
            <a:pPr>
              <a:defRPr/>
            </a:pPr>
            <a:fld id="{DE594A83-771A-49EC-8833-00D5B83A0738}" type="datetimeFigureOut">
              <a:rPr lang="en-US" altLang="en-US" smtClean="0"/>
              <a:pPr>
                <a:defRPr/>
              </a:pPr>
              <a:t>6/8/2018</a:t>
            </a:fld>
            <a:endParaRPr lang="en-US" alt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Calibri" panose="020F0502020204030204" pitchFamily="34" charset="0"/>
              </a:defRPr>
            </a:lvl1pPr>
          </a:lstStyle>
          <a:p>
            <a:pPr>
              <a:defRPr/>
            </a:pPr>
            <a:endParaRPr lang="en-US" alt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anose="020F0502020204030204" pitchFamily="34" charset="0"/>
                <a:cs typeface="Calibri" panose="020F0502020204030204" pitchFamily="34" charset="0"/>
              </a:defRPr>
            </a:lvl1pPr>
          </a:lstStyle>
          <a:p>
            <a:pPr>
              <a:defRPr/>
            </a:pPr>
            <a:fld id="{AAE8F34E-29FF-44CA-9452-277EEF8D8765}" type="slidenum">
              <a:rPr lang="en-US" altLang="en-US" smtClean="0"/>
              <a:pPr>
                <a:defRPr/>
              </a:pPr>
              <a:t>‹#›</a:t>
            </a:fld>
            <a:endParaRPr lang="en-US" altLang="en-US" dirty="0"/>
          </a:p>
        </p:txBody>
      </p:sp>
    </p:spTree>
    <p:extLst>
      <p:ext uri="{BB962C8B-B14F-4D97-AF65-F5344CB8AC3E}">
        <p14:creationId xmlns:p14="http://schemas.microsoft.com/office/powerpoint/2010/main" val="121345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2DB8E-DD28-4E37-B6B1-78BC4E7402D6}"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209763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DB8E-DD28-4E37-B6B1-78BC4E7402D6}"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23779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2DB8E-DD28-4E37-B6B1-78BC4E7402D6}"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22777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2DB8E-DD28-4E37-B6B1-78BC4E7402D6}"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948984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2DB8E-DD28-4E37-B6B1-78BC4E7402D6}" type="datetimeFigureOut">
              <a:rPr lang="en-US" smtClean="0"/>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107033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2DB8E-DD28-4E37-B6B1-78BC4E7402D6}" type="datetimeFigureOut">
              <a:rPr lang="en-US" smtClean="0"/>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2319274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92237"/>
          </a:xfrm>
        </p:spPr>
        <p:txBody>
          <a:bodyPr anchor="b"/>
          <a:lstStyle>
            <a:lvl1pPr algn="ctr">
              <a:defRPr sz="6000">
                <a:solidFill>
                  <a:srgbClr val="A42036"/>
                </a:solidFill>
              </a:defRPr>
            </a:lvl1pPr>
          </a:lstStyle>
          <a:p>
            <a:r>
              <a:rPr lang="en-US" dirty="0" smtClean="0"/>
              <a:t>Click to edit Master title style</a:t>
            </a:r>
            <a:endParaRPr lang="en-US" dirty="0"/>
          </a:p>
        </p:txBody>
      </p:sp>
      <p:sp>
        <p:nvSpPr>
          <p:cNvPr id="7" name="Rectangle 6"/>
          <p:cNvSpPr/>
          <p:nvPr userDrawn="1"/>
        </p:nvSpPr>
        <p:spPr>
          <a:xfrm>
            <a:off x="0" y="-42335"/>
            <a:ext cx="12192000" cy="1122363"/>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30497" y="247129"/>
            <a:ext cx="1963987" cy="543433"/>
          </a:xfrm>
          <a:prstGeom prst="rect">
            <a:avLst/>
          </a:prstGeom>
        </p:spPr>
      </p:pic>
      <p:pic>
        <p:nvPicPr>
          <p:cNvPr id="4" name="Picture 3"/>
          <p:cNvPicPr>
            <a:picLocks noChangeAspect="1"/>
          </p:cNvPicPr>
          <p:nvPr userDrawn="1"/>
        </p:nvPicPr>
        <p:blipFill rotWithShape="1">
          <a:blip r:embed="rId3"/>
          <a:srcRect l="4522" t="20283" r="58314" b="22072"/>
          <a:stretch/>
        </p:blipFill>
        <p:spPr>
          <a:xfrm>
            <a:off x="9643533" y="197382"/>
            <a:ext cx="2048933" cy="64292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spTree>
    <p:extLst>
      <p:ext uri="{BB962C8B-B14F-4D97-AF65-F5344CB8AC3E}">
        <p14:creationId xmlns:p14="http://schemas.microsoft.com/office/powerpoint/2010/main" val="1414645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2DB8E-DD28-4E37-B6B1-78BC4E7402D6}" type="datetimeFigureOut">
              <a:rPr lang="en-US" smtClean="0"/>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568493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2DB8E-DD28-4E37-B6B1-78BC4E7402D6}"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90439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2DB8E-DD28-4E37-B6B1-78BC4E7402D6}" type="datetimeFigureOut">
              <a:rPr lang="en-US" smtClean="0"/>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3035096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DB8E-DD28-4E37-B6B1-78BC4E7402D6}"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189865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DB8E-DD28-4E37-B6B1-78BC4E7402D6}" type="datetimeFigureOut">
              <a:rPr lang="en-US" smtClean="0"/>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90786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599" cy="1325563"/>
          </a:xfrm>
        </p:spPr>
        <p:txBody>
          <a:bodyPr>
            <a:normAutofit/>
          </a:bodyPr>
          <a:lstStyle>
            <a:lvl1pPr>
              <a:defRPr sz="4000" b="1">
                <a:solidFill>
                  <a:srgbClr val="A42036"/>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rotWithShape="1">
          <a:blip r:embed="rId2"/>
          <a:srcRect l="86288" t="13301" b="42023"/>
          <a:stretch/>
        </p:blipFill>
        <p:spPr>
          <a:xfrm>
            <a:off x="0" y="-1"/>
            <a:ext cx="665750" cy="22979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184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solidFill>
                  <a:srgbClr val="A42036"/>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9841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A42036"/>
                </a:solidFill>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6/8/2018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324037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9F9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539F9F"/>
              </a:buClr>
              <a:defRPr/>
            </a:lvl1pPr>
            <a:lvl2pPr>
              <a:buClr>
                <a:srgbClr val="539F9F"/>
              </a:buClr>
              <a:defRPr/>
            </a:lvl2pPr>
            <a:lvl3pPr>
              <a:buClr>
                <a:srgbClr val="539F9F"/>
              </a:buClr>
              <a:defRPr/>
            </a:lvl3pPr>
            <a:lvl4pPr>
              <a:buClr>
                <a:srgbClr val="539F9F"/>
              </a:buClr>
              <a:defRPr/>
            </a:lvl4pPr>
            <a:lvl5pPr>
              <a:buClr>
                <a:srgbClr val="539F9F"/>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539F9F"/>
              </a:buClr>
              <a:defRPr/>
            </a:lvl1pPr>
            <a:lvl2pPr>
              <a:buClr>
                <a:srgbClr val="539F9F"/>
              </a:buClr>
              <a:defRPr/>
            </a:lvl2pPr>
            <a:lvl3pPr>
              <a:buClr>
                <a:srgbClr val="539F9F"/>
              </a:buClr>
              <a:defRPr/>
            </a:lvl3pPr>
            <a:lvl4pPr>
              <a:buClr>
                <a:srgbClr val="539F9F"/>
              </a:buClr>
              <a:defRPr/>
            </a:lvl4pPr>
            <a:lvl5pPr>
              <a:buClr>
                <a:srgbClr val="539F9F"/>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4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A42036"/>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03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6/8/2018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191755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914" y="936172"/>
            <a:ext cx="3932237" cy="1600200"/>
          </a:xfrm>
        </p:spPr>
        <p:txBody>
          <a:bodyPr anchor="b"/>
          <a:lstStyle>
            <a:lvl1pPr>
              <a:defRPr sz="3200">
                <a:solidFill>
                  <a:srgbClr val="A4203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209314" y="936173"/>
            <a:ext cx="6172200" cy="5403850"/>
          </a:xfrm>
        </p:spPr>
        <p:txBody>
          <a:bodyPr/>
          <a:lstStyle>
            <a:lvl1pPr>
              <a:buClr>
                <a:srgbClr val="A42036"/>
              </a:buClr>
              <a:defRPr sz="3200"/>
            </a:lvl1pPr>
            <a:lvl2pPr>
              <a:buClr>
                <a:srgbClr val="A42036"/>
              </a:buClr>
              <a:defRPr sz="2800"/>
            </a:lvl2pPr>
            <a:lvl3pPr>
              <a:buClr>
                <a:srgbClr val="A42036"/>
              </a:buClr>
              <a:defRPr sz="2400"/>
            </a:lvl3pPr>
            <a:lvl4pPr>
              <a:buClr>
                <a:srgbClr val="A42036"/>
              </a:buClr>
              <a:defRPr sz="2000"/>
            </a:lvl4pPr>
            <a:lvl5pPr>
              <a:buClr>
                <a:srgbClr val="A42036"/>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65914" y="253637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5079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233374"/>
            <a:ext cx="12192000" cy="624626"/>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427407"/>
      </p:ext>
    </p:extLst>
  </p:cSld>
  <p:clrMap bg1="lt1" tx1="dk1" bg2="lt2" tx2="dk2" accent1="accent1" accent2="accent2" accent3="accent3" accent4="accent4" accent5="accent5" accent6="accent6" hlink="hlink" folHlink="folHlink"/>
  <p:sldLayoutIdLst>
    <p:sldLayoutId id="2147483662" r:id="rId1"/>
    <p:sldLayoutId id="2147483687" r:id="rId2"/>
    <p:sldLayoutId id="214748367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8" r:id="rId13"/>
  </p:sldLayoutIdLst>
  <p:txStyles>
    <p:titleStyle>
      <a:lvl1pPr algn="l" defTabSz="914400" rtl="0" eaLnBrk="1" latinLnBrk="0" hangingPunct="1">
        <a:lnSpc>
          <a:spcPct val="90000"/>
        </a:lnSpc>
        <a:spcBef>
          <a:spcPct val="0"/>
        </a:spcBef>
        <a:buNone/>
        <a:defRPr sz="4000" kern="1200">
          <a:solidFill>
            <a:srgbClr val="A4203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4203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203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203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203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203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2DB8E-DD28-4E37-B6B1-78BC4E7402D6}" type="datetimeFigureOut">
              <a:rPr lang="en-US" smtClean="0"/>
              <a:t>6/8/2018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1F4B4-7ED3-468D-8D06-6660F03D048F}" type="slidenum">
              <a:rPr lang="en-US" smtClean="0"/>
              <a:t>‹#›</a:t>
            </a:fld>
            <a:endParaRPr lang="en-US"/>
          </a:p>
        </p:txBody>
      </p:sp>
    </p:spTree>
    <p:extLst>
      <p:ext uri="{BB962C8B-B14F-4D97-AF65-F5344CB8AC3E}">
        <p14:creationId xmlns:p14="http://schemas.microsoft.com/office/powerpoint/2010/main" val="13904269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spTree>
    <p:extLst>
      <p:ext uri="{BB962C8B-B14F-4D97-AF65-F5344CB8AC3E}">
        <p14:creationId xmlns:p14="http://schemas.microsoft.com/office/powerpoint/2010/main" val="257952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7868" y="1120878"/>
            <a:ext cx="8892480" cy="4893647"/>
          </a:xfrm>
          <a:prstGeom prst="rect">
            <a:avLst/>
          </a:prstGeom>
          <a:noFill/>
        </p:spPr>
        <p:txBody>
          <a:bodyPr wrap="square" rtlCol="0">
            <a:spAutoFit/>
          </a:bodyPr>
          <a:lstStyle/>
          <a:p>
            <a:pPr>
              <a:spcAft>
                <a:spcPts val="1200"/>
              </a:spcAft>
            </a:pPr>
            <a:r>
              <a:rPr lang="en-US" sz="2200" dirty="0">
                <a:latin typeface="Calibri" panose="020F0502020204030204" pitchFamily="34" charset="0"/>
                <a:cs typeface="Calibri" panose="020F0502020204030204" pitchFamily="34" charset="0"/>
              </a:rPr>
              <a:t>Language barrier: Hard to collect some valuable information through translators (perceptions / reactions)</a:t>
            </a:r>
          </a:p>
          <a:p>
            <a:pPr marL="742950" lvl="1" indent="-285750">
              <a:spcAft>
                <a:spcPts val="24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Train local people to collect data</a:t>
            </a:r>
          </a:p>
          <a:p>
            <a:pPr>
              <a:spcAft>
                <a:spcPts val="1200"/>
              </a:spcAft>
            </a:pPr>
            <a:r>
              <a:rPr lang="en-US" sz="2200" dirty="0">
                <a:latin typeface="Calibri" panose="020F0502020204030204" pitchFamily="34" charset="0"/>
                <a:cs typeface="Calibri" panose="020F0502020204030204" pitchFamily="34" charset="0"/>
              </a:rPr>
              <a:t>Unofficial movements of animals / animal products (sensitive information)</a:t>
            </a:r>
          </a:p>
          <a:p>
            <a:pPr marL="742950" lvl="1" indent="-285750">
              <a:spcAft>
                <a:spcPts val="12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Build trust and ensure confidentiality</a:t>
            </a:r>
          </a:p>
          <a:p>
            <a:pPr marL="742950" lvl="1" indent="-285750">
              <a:spcAft>
                <a:spcPts val="24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“What do your neighbors do?”</a:t>
            </a:r>
          </a:p>
          <a:p>
            <a:pPr>
              <a:spcAft>
                <a:spcPts val="1200"/>
              </a:spcAft>
            </a:pPr>
            <a:r>
              <a:rPr lang="en-US" sz="2200" dirty="0">
                <a:latin typeface="Calibri" panose="020F0502020204030204" pitchFamily="34" charset="0"/>
                <a:cs typeface="Calibri" panose="020F0502020204030204" pitchFamily="34" charset="0"/>
              </a:rPr>
              <a:t>Hard to get in touch with all the relevant stakeholders, especially traders (mobility)</a:t>
            </a:r>
          </a:p>
          <a:p>
            <a:pPr marL="742950" lvl="1" indent="-285750">
              <a:spcAft>
                <a:spcPts val="24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Local authorities usually know who the key players are</a:t>
            </a:r>
          </a:p>
          <a:p>
            <a:pPr>
              <a:spcAft>
                <a:spcPts val="1200"/>
              </a:spcAft>
            </a:pPr>
            <a:r>
              <a:rPr lang="en-US" sz="2200" dirty="0">
                <a:latin typeface="Calibri" panose="020F0502020204030204" pitchFamily="34" charset="0"/>
                <a:cs typeface="Calibri" panose="020F0502020204030204" pitchFamily="34" charset="0"/>
              </a:rPr>
              <a:t>Time-frame: Recall bias</a:t>
            </a:r>
          </a:p>
        </p:txBody>
      </p:sp>
      <p:sp>
        <p:nvSpPr>
          <p:cNvPr id="3" name="Title 2"/>
          <p:cNvSpPr>
            <a:spLocks noGrp="1"/>
          </p:cNvSpPr>
          <p:nvPr>
            <p:ph type="title"/>
          </p:nvPr>
        </p:nvSpPr>
        <p:spPr>
          <a:xfrm>
            <a:off x="838200" y="365126"/>
            <a:ext cx="5011994" cy="755752"/>
          </a:xfrm>
        </p:spPr>
        <p:txBody>
          <a:bodyPr/>
          <a:lstStyle/>
          <a:p>
            <a:r>
              <a:rPr lang="en-US" dirty="0" smtClean="0"/>
              <a:t>Challenges</a:t>
            </a:r>
            <a:endParaRPr lang="en-US" dirty="0"/>
          </a:p>
        </p:txBody>
      </p:sp>
    </p:spTree>
    <p:extLst>
      <p:ext uri="{BB962C8B-B14F-4D97-AF65-F5344CB8AC3E}">
        <p14:creationId xmlns:p14="http://schemas.microsoft.com/office/powerpoint/2010/main" val="174208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58191B-08E4-48FA-A53E-6F1617BB11E0}"/>
              </a:ext>
            </a:extLst>
          </p:cNvPr>
          <p:cNvSpPr/>
          <p:nvPr/>
        </p:nvSpPr>
        <p:spPr>
          <a:xfrm>
            <a:off x="1785243" y="2825856"/>
            <a:ext cx="8010144" cy="1454950"/>
          </a:xfrm>
          <a:prstGeom prst="rect">
            <a:avLst/>
          </a:prstGeom>
        </p:spPr>
        <p:txBody>
          <a:bodyPr wrap="square">
            <a:spAutoFit/>
          </a:bodyPr>
          <a:lstStyle/>
          <a:p>
            <a:pPr lvl="1">
              <a:lnSpc>
                <a:spcPct val="107000"/>
              </a:lnSpc>
            </a:pPr>
            <a:r>
              <a:rPr lang="en-US" sz="2800" dirty="0">
                <a:ea typeface="Times New Roman" panose="02020603050405020304" pitchFamily="18" charset="0"/>
                <a:cs typeface="Angsana New" panose="020B0502040204020203" pitchFamily="18" charset="-34"/>
              </a:rPr>
              <a:t>Are there any other challenges you have faced in your country / location when doing a value chain analysis</a:t>
            </a:r>
            <a:r>
              <a:rPr lang="en-US" sz="2800" dirty="0" smtClean="0">
                <a:ea typeface="Times New Roman" panose="02020603050405020304" pitchFamily="18" charset="0"/>
                <a:cs typeface="Angsana New" panose="020B0502040204020203" pitchFamily="18" charset="-34"/>
              </a:rPr>
              <a:t>?</a:t>
            </a:r>
            <a:endParaRPr lang="en-US" sz="2800" dirty="0">
              <a:ea typeface="Times New Roman" panose="02020603050405020304" pitchFamily="18" charset="0"/>
              <a:cs typeface="Angsana New" panose="020B0502040204020203" pitchFamily="18" charset="-34"/>
            </a:endParaRPr>
          </a:p>
        </p:txBody>
      </p:sp>
      <p:sp>
        <p:nvSpPr>
          <p:cNvPr id="2" name="Title 1">
            <a:extLst>
              <a:ext uri="{FF2B5EF4-FFF2-40B4-BE49-F238E27FC236}">
                <a16:creationId xmlns:a16="http://schemas.microsoft.com/office/drawing/2014/main" id="{3E70400E-561C-48A5-AB2D-927AA7FA668E}"/>
              </a:ext>
            </a:extLst>
          </p:cNvPr>
          <p:cNvSpPr>
            <a:spLocks noGrp="1"/>
          </p:cNvSpPr>
          <p:nvPr>
            <p:ph type="title"/>
          </p:nvPr>
        </p:nvSpPr>
        <p:spPr/>
        <p:txBody>
          <a:bodyPr/>
          <a:lstStyle/>
          <a:p>
            <a:r>
              <a:rPr lang="en-US" dirty="0"/>
              <a:t>Discussion Question</a:t>
            </a:r>
          </a:p>
        </p:txBody>
      </p:sp>
      <p:pic>
        <p:nvPicPr>
          <p:cNvPr id="7" name="Content Placeholder 6">
            <a:extLst>
              <a:ext uri="{FF2B5EF4-FFF2-40B4-BE49-F238E27FC236}">
                <a16:creationId xmlns:a16="http://schemas.microsoft.com/office/drawing/2014/main" id="{1D26854C-4137-40C4-BA4C-6E5F0D6609B6}"/>
              </a:ext>
            </a:extLst>
          </p:cNvPr>
          <p:cNvPicPr>
            <a:picLocks noGrp="1" noChangeAspect="1"/>
          </p:cNvPicPr>
          <p:nvPr>
            <p:ph sz="half" idx="1"/>
          </p:nvPr>
        </p:nvPicPr>
        <p:blipFill>
          <a:blip r:embed="rId3"/>
          <a:stretch>
            <a:fillRect/>
          </a:stretch>
        </p:blipFill>
        <p:spPr>
          <a:xfrm>
            <a:off x="6469626" y="528817"/>
            <a:ext cx="2971800" cy="1419225"/>
          </a:xfrm>
          <a:prstGeom prst="rect">
            <a:avLst/>
          </a:prstGeom>
        </p:spPr>
      </p:pic>
    </p:spTree>
    <p:extLst>
      <p:ext uri="{BB962C8B-B14F-4D97-AF65-F5344CB8AC3E}">
        <p14:creationId xmlns:p14="http://schemas.microsoft.com/office/powerpoint/2010/main" val="305103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5868" y="1219200"/>
            <a:ext cx="7933859" cy="4739759"/>
          </a:xfrm>
          <a:prstGeom prst="rect">
            <a:avLst/>
          </a:prstGeom>
          <a:noFill/>
        </p:spPr>
        <p:txBody>
          <a:bodyPr wrap="square" rtlCol="0">
            <a:spAutoFit/>
          </a:bodyPr>
          <a:lstStyle/>
          <a:p>
            <a:pPr>
              <a:spcAft>
                <a:spcPts val="1800"/>
              </a:spcAft>
            </a:pPr>
            <a:r>
              <a:rPr lang="en-US" sz="2800" dirty="0">
                <a:latin typeface="Calibri" panose="020F0502020204030204" pitchFamily="34" charset="0"/>
                <a:cs typeface="Calibri" panose="020F0502020204030204" pitchFamily="34" charset="0"/>
              </a:rPr>
              <a:t>Mapping</a:t>
            </a:r>
          </a:p>
          <a:p>
            <a:pPr>
              <a:spcAft>
                <a:spcPts val="1800"/>
              </a:spcAft>
            </a:pPr>
            <a:r>
              <a:rPr lang="en-US" sz="2400" dirty="0">
                <a:latin typeface="Calibri" panose="020F0502020204030204" pitchFamily="34" charset="0"/>
                <a:cs typeface="Calibri" panose="020F0502020204030204" pitchFamily="34" charset="0"/>
              </a:rPr>
              <a:t>Objective: Identify the pathways for movements of animals and animal products</a:t>
            </a:r>
          </a:p>
          <a:p>
            <a:pPr>
              <a:spcAft>
                <a:spcPts val="1800"/>
              </a:spcAft>
            </a:pPr>
            <a:r>
              <a:rPr lang="en-US" sz="2400" dirty="0">
                <a:latin typeface="Calibri" panose="020F0502020204030204" pitchFamily="34" charset="0"/>
                <a:cs typeface="Calibri" panose="020F0502020204030204" pitchFamily="34" charset="0"/>
              </a:rPr>
              <a:t>Sometimes identifying the pathway can be very challenging, so in practice we focus on the origin and destination of such movements</a:t>
            </a:r>
          </a:p>
          <a:p>
            <a:pPr>
              <a:spcAft>
                <a:spcPts val="600"/>
              </a:spcAft>
            </a:pPr>
            <a:r>
              <a:rPr lang="en-US" sz="2400" dirty="0">
                <a:latin typeface="Calibri" panose="020F0502020204030204" pitchFamily="34" charset="0"/>
                <a:cs typeface="Calibri" panose="020F0502020204030204" pitchFamily="34" charset="0"/>
              </a:rPr>
              <a:t>Very powerful tool to: </a:t>
            </a:r>
          </a:p>
          <a:p>
            <a:pPr marL="742950" lvl="1" indent="-28575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Identify high-risk areas</a:t>
            </a:r>
          </a:p>
          <a:p>
            <a:pPr marL="742950" lvl="1" indent="-28575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Identify information gaps</a:t>
            </a:r>
          </a:p>
          <a:p>
            <a:pPr marL="742950" lvl="1" indent="-285750">
              <a:spcAft>
                <a:spcPts val="6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Communicate (some of) the results of VC studies</a:t>
            </a:r>
          </a:p>
        </p:txBody>
      </p:sp>
      <p:sp>
        <p:nvSpPr>
          <p:cNvPr id="3" name="Title 2"/>
          <p:cNvSpPr>
            <a:spLocks noGrp="1"/>
          </p:cNvSpPr>
          <p:nvPr>
            <p:ph type="title"/>
          </p:nvPr>
        </p:nvSpPr>
        <p:spPr>
          <a:xfrm>
            <a:off x="838200" y="365125"/>
            <a:ext cx="10515600" cy="854075"/>
          </a:xfrm>
        </p:spPr>
        <p:txBody>
          <a:bodyPr/>
          <a:lstStyle/>
          <a:p>
            <a:r>
              <a:rPr lang="en-US" dirty="0"/>
              <a:t>Data </a:t>
            </a:r>
            <a:r>
              <a:rPr lang="en-US" dirty="0" smtClean="0"/>
              <a:t>Analysis</a:t>
            </a:r>
            <a:endParaRPr lang="en-US" dirty="0"/>
          </a:p>
        </p:txBody>
      </p:sp>
    </p:spTree>
    <p:extLst>
      <p:ext uri="{BB962C8B-B14F-4D97-AF65-F5344CB8AC3E}">
        <p14:creationId xmlns:p14="http://schemas.microsoft.com/office/powerpoint/2010/main" val="1923257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408" y="370556"/>
            <a:ext cx="7743534" cy="5807651"/>
          </a:xfrm>
          <a:prstGeom prst="rect">
            <a:avLst/>
          </a:prstGeom>
        </p:spPr>
      </p:pic>
    </p:spTree>
    <p:extLst>
      <p:ext uri="{BB962C8B-B14F-4D97-AF65-F5344CB8AC3E}">
        <p14:creationId xmlns:p14="http://schemas.microsoft.com/office/powerpoint/2010/main" val="2246423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9071" y="1340769"/>
            <a:ext cx="7933859" cy="4508927"/>
          </a:xfrm>
          <a:prstGeom prst="rect">
            <a:avLst/>
          </a:prstGeom>
          <a:noFill/>
        </p:spPr>
        <p:txBody>
          <a:bodyPr wrap="square" rtlCol="0">
            <a:spAutoFit/>
          </a:bodyPr>
          <a:lstStyle/>
          <a:p>
            <a:pPr>
              <a:spcAft>
                <a:spcPts val="3600"/>
              </a:spcAft>
            </a:pPr>
            <a:r>
              <a:rPr lang="en-US" sz="2800" dirty="0">
                <a:latin typeface="Calibri" panose="020F0502020204030204" pitchFamily="34" charset="0"/>
                <a:cs typeface="Calibri" panose="020F0502020204030204" pitchFamily="34" charset="0"/>
              </a:rPr>
              <a:t>Value Chain Diagram</a:t>
            </a:r>
          </a:p>
          <a:p>
            <a:pPr>
              <a:spcAft>
                <a:spcPts val="3000"/>
              </a:spcAft>
            </a:pPr>
            <a:r>
              <a:rPr lang="en-US" sz="2400" dirty="0">
                <a:latin typeface="Calibri" panose="020F0502020204030204" pitchFamily="34" charset="0"/>
                <a:cs typeface="Calibri" panose="020F0502020204030204" pitchFamily="34" charset="0"/>
              </a:rPr>
              <a:t>Objective: Identify the connections between different stakeholders and how animal disease risk spreads along the value chain</a:t>
            </a:r>
          </a:p>
          <a:p>
            <a:pPr>
              <a:spcAft>
                <a:spcPts val="3000"/>
              </a:spcAft>
            </a:pPr>
            <a:r>
              <a:rPr lang="en-US" sz="2400" dirty="0">
                <a:latin typeface="Calibri" panose="020F0502020204030204" pitchFamily="34" charset="0"/>
                <a:cs typeface="Calibri" panose="020F0502020204030204" pitchFamily="34" charset="0"/>
              </a:rPr>
              <a:t>It is very useful to identify critical control points where interventions can be targeted</a:t>
            </a:r>
          </a:p>
          <a:p>
            <a:pPr>
              <a:spcAft>
                <a:spcPts val="1800"/>
              </a:spcAft>
            </a:pPr>
            <a:r>
              <a:rPr lang="en-US" sz="2400" dirty="0">
                <a:latin typeface="Calibri" panose="020F0502020204030204" pitchFamily="34" charset="0"/>
                <a:cs typeface="Calibri" panose="020F0502020204030204" pitchFamily="34" charset="0"/>
              </a:rPr>
              <a:t>Spatial information is not reflected</a:t>
            </a:r>
          </a:p>
          <a:p>
            <a:pPr marL="742950" lvl="1" indent="-285750">
              <a:spcAft>
                <a:spcPts val="1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Spatial information is possible but can over-complicate the diagram</a:t>
            </a:r>
          </a:p>
        </p:txBody>
      </p:sp>
      <p:sp>
        <p:nvSpPr>
          <p:cNvPr id="6" name="Title 2"/>
          <p:cNvSpPr>
            <a:spLocks noGrp="1"/>
          </p:cNvSpPr>
          <p:nvPr>
            <p:ph type="title"/>
          </p:nvPr>
        </p:nvSpPr>
        <p:spPr>
          <a:xfrm>
            <a:off x="838200" y="365125"/>
            <a:ext cx="10515600" cy="854075"/>
          </a:xfrm>
        </p:spPr>
        <p:txBody>
          <a:bodyPr/>
          <a:lstStyle/>
          <a:p>
            <a:r>
              <a:rPr lang="en-US" dirty="0"/>
              <a:t>Data </a:t>
            </a:r>
            <a:r>
              <a:rPr lang="en-US" dirty="0" smtClean="0"/>
              <a:t>Analysis</a:t>
            </a:r>
            <a:endParaRPr lang="en-US" dirty="0"/>
          </a:p>
        </p:txBody>
      </p:sp>
    </p:spTree>
    <p:extLst>
      <p:ext uri="{BB962C8B-B14F-4D97-AF65-F5344CB8AC3E}">
        <p14:creationId xmlns:p14="http://schemas.microsoft.com/office/powerpoint/2010/main" val="354074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5400000">
            <a:off x="3775274" y="237492"/>
            <a:ext cx="4381306" cy="6669082"/>
          </a:xfrm>
          <a:prstGeom prst="rect">
            <a:avLst/>
          </a:prstGeom>
        </p:spPr>
      </p:pic>
      <p:sp>
        <p:nvSpPr>
          <p:cNvPr id="3" name="TextBox 2"/>
          <p:cNvSpPr txBox="1"/>
          <p:nvPr/>
        </p:nvSpPr>
        <p:spPr>
          <a:xfrm>
            <a:off x="2349520" y="832959"/>
            <a:ext cx="723281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Example 1. Generic framework for livestock value chain</a:t>
            </a:r>
          </a:p>
        </p:txBody>
      </p:sp>
    </p:spTree>
    <p:extLst>
      <p:ext uri="{BB962C8B-B14F-4D97-AF65-F5344CB8AC3E}">
        <p14:creationId xmlns:p14="http://schemas.microsoft.com/office/powerpoint/2010/main" val="346735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2310" y="442533"/>
            <a:ext cx="8892479"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Example 2. Generic value chain for smallholder chicken production</a:t>
            </a:r>
          </a:p>
        </p:txBody>
      </p:sp>
      <p:grpSp>
        <p:nvGrpSpPr>
          <p:cNvPr id="6" name="Group 5"/>
          <p:cNvGrpSpPr/>
          <p:nvPr/>
        </p:nvGrpSpPr>
        <p:grpSpPr>
          <a:xfrm>
            <a:off x="3958682" y="1311260"/>
            <a:ext cx="4156648" cy="4443986"/>
            <a:chOff x="0" y="0"/>
            <a:chExt cx="5057140" cy="6089015"/>
          </a:xfrm>
        </p:grpSpPr>
        <p:cxnSp>
          <p:nvCxnSpPr>
            <p:cNvPr id="8" name="Elbow Connector 7"/>
            <p:cNvCxnSpPr/>
            <p:nvPr/>
          </p:nvCxnSpPr>
          <p:spPr>
            <a:xfrm flipV="1">
              <a:off x="789940" y="265430"/>
              <a:ext cx="919480" cy="798830"/>
            </a:xfrm>
            <a:prstGeom prst="bentConnector3">
              <a:avLst>
                <a:gd name="adj1" fmla="val 1657"/>
              </a:avLst>
            </a:prstGeom>
            <a:ln w="19050" cmpd="sng">
              <a:tailEnd type="arrow"/>
            </a:ln>
            <a:effectLst/>
          </p:spPr>
          <p:style>
            <a:lnRef idx="2">
              <a:schemeClr val="accent2"/>
            </a:lnRef>
            <a:fillRef idx="0">
              <a:schemeClr val="accent2"/>
            </a:fillRef>
            <a:effectRef idx="1">
              <a:schemeClr val="accent2"/>
            </a:effectRef>
            <a:fontRef idx="minor">
              <a:schemeClr val="tx1"/>
            </a:fontRef>
          </p:style>
        </p:cxnSp>
        <p:grpSp>
          <p:nvGrpSpPr>
            <p:cNvPr id="9" name="Group 8"/>
            <p:cNvGrpSpPr/>
            <p:nvPr/>
          </p:nvGrpSpPr>
          <p:grpSpPr>
            <a:xfrm>
              <a:off x="0" y="0"/>
              <a:ext cx="5057140" cy="6089015"/>
              <a:chOff x="0" y="0"/>
              <a:chExt cx="5057140" cy="6089015"/>
            </a:xfrm>
          </p:grpSpPr>
          <p:sp>
            <p:nvSpPr>
              <p:cNvPr id="10" name="Rounded Rectangle 9"/>
              <p:cNvSpPr/>
              <p:nvPr/>
            </p:nvSpPr>
            <p:spPr>
              <a:xfrm>
                <a:off x="1609090" y="2660015"/>
                <a:ext cx="3448050" cy="3333115"/>
              </a:xfrm>
              <a:prstGeom prst="roundRect">
                <a:avLst/>
              </a:prstGeom>
              <a:noFill/>
              <a:ln>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1" name="Process 8"/>
              <p:cNvSpPr/>
              <p:nvPr/>
            </p:nvSpPr>
            <p:spPr>
              <a:xfrm>
                <a:off x="1714500" y="0"/>
                <a:ext cx="1485900" cy="570865"/>
              </a:xfrm>
              <a:prstGeom prst="flowChartProcess">
                <a:avLst/>
              </a:prstGeom>
              <a:extLst>
                <a:ext uri="{C572A759-6A51-4108-AA02-DFA0A04FC94B}">
                  <ma14:wrappingTextBoxFlag xmlns:ma14="http://schemas.microsoft.com/office/mac/drawingml/2011/main" xmlns=""/>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Smallholder farmer</a:t>
                </a:r>
                <a:endParaRPr lang="en-US" sz="1200" dirty="0">
                  <a:ea typeface="ＭＳ 明朝"/>
                  <a:cs typeface="Times New Roman"/>
                </a:endParaRPr>
              </a:p>
            </p:txBody>
          </p:sp>
          <p:sp>
            <p:nvSpPr>
              <p:cNvPr id="12" name="Process 9"/>
              <p:cNvSpPr/>
              <p:nvPr/>
            </p:nvSpPr>
            <p:spPr>
              <a:xfrm>
                <a:off x="2057400" y="3001010"/>
                <a:ext cx="1485900" cy="571500"/>
              </a:xfrm>
              <a:prstGeom prst="flowChartProcess">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Wholesale LBM</a:t>
                </a:r>
                <a:endParaRPr lang="en-US" sz="1200" dirty="0">
                  <a:ea typeface="ＭＳ 明朝"/>
                  <a:cs typeface="Times New Roman"/>
                </a:endParaRPr>
              </a:p>
            </p:txBody>
          </p:sp>
          <p:sp>
            <p:nvSpPr>
              <p:cNvPr id="13" name="Decision 10"/>
              <p:cNvSpPr/>
              <p:nvPr/>
            </p:nvSpPr>
            <p:spPr>
              <a:xfrm>
                <a:off x="168910" y="1029335"/>
                <a:ext cx="1257300" cy="571500"/>
              </a:xfrm>
              <a:prstGeom prst="flowChartDecis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Resell</a:t>
                </a:r>
                <a:endParaRPr lang="en-US" sz="1200" dirty="0">
                  <a:ea typeface="ＭＳ 明朝"/>
                  <a:cs typeface="Times New Roman"/>
                </a:endParaRPr>
              </a:p>
            </p:txBody>
          </p:sp>
          <p:sp>
            <p:nvSpPr>
              <p:cNvPr id="14" name="Process 11"/>
              <p:cNvSpPr/>
              <p:nvPr/>
            </p:nvSpPr>
            <p:spPr>
              <a:xfrm>
                <a:off x="2057400" y="5058410"/>
                <a:ext cx="1485900" cy="571500"/>
              </a:xfrm>
              <a:prstGeom prst="flowChartProcess">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Consumer +/- slaughter</a:t>
                </a:r>
                <a:endParaRPr lang="en-US" sz="1200" dirty="0">
                  <a:ea typeface="ＭＳ 明朝"/>
                  <a:cs typeface="Times New Roman"/>
                </a:endParaRPr>
              </a:p>
            </p:txBody>
          </p:sp>
          <p:sp>
            <p:nvSpPr>
              <p:cNvPr id="15" name="Process 12"/>
              <p:cNvSpPr/>
              <p:nvPr/>
            </p:nvSpPr>
            <p:spPr>
              <a:xfrm>
                <a:off x="86995" y="2874010"/>
                <a:ext cx="1485900" cy="571500"/>
              </a:xfrm>
              <a:prstGeom prst="flowChartProcess">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Export</a:t>
                </a:r>
                <a:endParaRPr lang="en-US" sz="1200" dirty="0">
                  <a:ea typeface="ＭＳ 明朝"/>
                  <a:cs typeface="Times New Roman"/>
                </a:endParaRPr>
              </a:p>
            </p:txBody>
          </p:sp>
          <p:cxnSp>
            <p:nvCxnSpPr>
              <p:cNvPr id="16" name="Straight Arrow Connector 15"/>
              <p:cNvCxnSpPr/>
              <p:nvPr/>
            </p:nvCxnSpPr>
            <p:spPr>
              <a:xfrm>
                <a:off x="2758440" y="572135"/>
                <a:ext cx="0" cy="1317625"/>
              </a:xfrm>
              <a:prstGeom prst="straightConnector1">
                <a:avLst/>
              </a:prstGeom>
              <a:ln w="19050" cmpd="sng">
                <a:tailEnd type="arrow"/>
              </a:ln>
              <a:effectLst/>
            </p:spPr>
            <p:style>
              <a:lnRef idx="2">
                <a:schemeClr val="accent2"/>
              </a:lnRef>
              <a:fillRef idx="0">
                <a:schemeClr val="accent2"/>
              </a:fillRef>
              <a:effectRef idx="1">
                <a:schemeClr val="accent2"/>
              </a:effectRef>
              <a:fontRef idx="minor">
                <a:schemeClr val="tx1"/>
              </a:fontRef>
            </p:style>
          </p:cxnSp>
          <p:sp>
            <p:nvSpPr>
              <p:cNvPr id="17" name="Decision 14"/>
              <p:cNvSpPr/>
              <p:nvPr/>
            </p:nvSpPr>
            <p:spPr>
              <a:xfrm>
                <a:off x="2140585" y="1029335"/>
                <a:ext cx="1257300" cy="571500"/>
              </a:xfrm>
              <a:prstGeom prst="flowChartDecis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Sell</a:t>
                </a:r>
                <a:endParaRPr lang="en-US" sz="1200" dirty="0">
                  <a:ea typeface="ＭＳ 明朝"/>
                  <a:cs typeface="Times New Roman"/>
                </a:endParaRPr>
              </a:p>
            </p:txBody>
          </p:sp>
          <p:cxnSp>
            <p:nvCxnSpPr>
              <p:cNvPr id="18" name="Elbow Connector 17"/>
              <p:cNvCxnSpPr/>
              <p:nvPr/>
            </p:nvCxnSpPr>
            <p:spPr>
              <a:xfrm rot="10800000">
                <a:off x="817880" y="1609725"/>
                <a:ext cx="1250950" cy="468630"/>
              </a:xfrm>
              <a:prstGeom prst="bentConnector3">
                <a:avLst>
                  <a:gd name="adj1" fmla="val 99239"/>
                </a:avLst>
              </a:prstGeom>
              <a:ln w="19050" cmpd="sng">
                <a:tailEnd type="arrow"/>
              </a:ln>
              <a:effectLst/>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2758440" y="2461260"/>
                <a:ext cx="0" cy="539750"/>
              </a:xfrm>
              <a:prstGeom prst="straightConnector1">
                <a:avLst/>
              </a:prstGeom>
              <a:ln w="19050" cmpd="sng">
                <a:tailEnd type="arrow"/>
              </a:ln>
              <a:effectLst/>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a:off x="2758440" y="3605530"/>
                <a:ext cx="0" cy="445770"/>
              </a:xfrm>
              <a:prstGeom prst="straightConnector1">
                <a:avLst/>
              </a:prstGeom>
              <a:ln w="19050" cmpd="sng">
                <a:tailEnd type="arrow"/>
              </a:ln>
              <a:effectLst/>
            </p:spPr>
            <p:style>
              <a:lnRef idx="2">
                <a:schemeClr val="accent2"/>
              </a:lnRef>
              <a:fillRef idx="0">
                <a:schemeClr val="accent2"/>
              </a:fillRef>
              <a:effectRef idx="1">
                <a:schemeClr val="accent2"/>
              </a:effectRef>
              <a:fontRef idx="minor">
                <a:schemeClr val="tx1"/>
              </a:fontRef>
            </p:style>
          </p:cxnSp>
          <p:cxnSp>
            <p:nvCxnSpPr>
              <p:cNvPr id="21" name="Elbow Connector 20"/>
              <p:cNvCxnSpPr/>
              <p:nvPr/>
            </p:nvCxnSpPr>
            <p:spPr>
              <a:xfrm rot="10800000" flipV="1">
                <a:off x="804545" y="2327275"/>
                <a:ext cx="1263015" cy="545465"/>
              </a:xfrm>
              <a:prstGeom prst="bentConnector3">
                <a:avLst>
                  <a:gd name="adj1" fmla="val 100277"/>
                </a:avLst>
              </a:prstGeom>
              <a:ln w="19050" cmpd="sng">
                <a:tailEnd type="arrow"/>
              </a:ln>
              <a:effectLst/>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a:off x="2758440" y="4622800"/>
                <a:ext cx="0" cy="435610"/>
              </a:xfrm>
              <a:prstGeom prst="straightConnector1">
                <a:avLst/>
              </a:prstGeom>
              <a:ln w="19050" cmpd="sng">
                <a:tailEnd type="arrow"/>
              </a:ln>
              <a:effectLst/>
            </p:spPr>
            <p:style>
              <a:lnRef idx="2">
                <a:schemeClr val="accent2"/>
              </a:lnRef>
              <a:fillRef idx="0">
                <a:schemeClr val="accent2"/>
              </a:fillRef>
              <a:effectRef idx="1">
                <a:schemeClr val="accent2"/>
              </a:effectRef>
              <a:fontRef idx="minor">
                <a:schemeClr val="tx1"/>
              </a:fontRef>
            </p:style>
          </p:cxnSp>
          <p:sp>
            <p:nvSpPr>
              <p:cNvPr id="23" name="Process 20"/>
              <p:cNvSpPr/>
              <p:nvPr/>
            </p:nvSpPr>
            <p:spPr>
              <a:xfrm>
                <a:off x="2057400" y="1889760"/>
                <a:ext cx="1485900" cy="571500"/>
              </a:xfrm>
              <a:prstGeom prst="flowChartProcess">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Trader</a:t>
                </a:r>
                <a:endParaRPr lang="en-US" sz="1200" dirty="0">
                  <a:ea typeface="ＭＳ 明朝"/>
                  <a:cs typeface="Times New Roman"/>
                </a:endParaRPr>
              </a:p>
            </p:txBody>
          </p:sp>
          <p:cxnSp>
            <p:nvCxnSpPr>
              <p:cNvPr id="24" name="Straight Arrow Connector 23"/>
              <p:cNvCxnSpPr/>
              <p:nvPr/>
            </p:nvCxnSpPr>
            <p:spPr>
              <a:xfrm flipV="1">
                <a:off x="3314700" y="2461261"/>
                <a:ext cx="0" cy="539749"/>
              </a:xfrm>
              <a:prstGeom prst="straightConnector1">
                <a:avLst/>
              </a:prstGeom>
              <a:ln w="19050" cmpd="sng">
                <a:tailEnd type="arrow"/>
              </a:ln>
              <a:effectLst/>
            </p:spPr>
            <p:style>
              <a:lnRef idx="2">
                <a:schemeClr val="accent2"/>
              </a:lnRef>
              <a:fillRef idx="0">
                <a:schemeClr val="accent2"/>
              </a:fillRef>
              <a:effectRef idx="1">
                <a:schemeClr val="accent2"/>
              </a:effectRef>
              <a:fontRef idx="minor">
                <a:schemeClr val="tx1"/>
              </a:fontRef>
            </p:style>
          </p:cxnSp>
          <p:sp>
            <p:nvSpPr>
              <p:cNvPr id="25" name="Text Box 35"/>
              <p:cNvSpPr txBox="1"/>
              <p:nvPr/>
            </p:nvSpPr>
            <p:spPr>
              <a:xfrm>
                <a:off x="3677920" y="3793490"/>
                <a:ext cx="1149350" cy="9194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Domestic Processing, Sale and Consumption</a:t>
                </a:r>
                <a:endParaRPr lang="en-US" sz="1200" dirty="0">
                  <a:ea typeface="ＭＳ 明朝"/>
                  <a:cs typeface="Times New Roman"/>
                </a:endParaRPr>
              </a:p>
            </p:txBody>
          </p:sp>
          <p:sp>
            <p:nvSpPr>
              <p:cNvPr id="26" name="Process 23"/>
              <p:cNvSpPr/>
              <p:nvPr/>
            </p:nvSpPr>
            <p:spPr>
              <a:xfrm>
                <a:off x="96520" y="5517515"/>
                <a:ext cx="1485900" cy="571500"/>
              </a:xfrm>
              <a:prstGeom prst="flowChartProcess">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Transboundary Movement</a:t>
                </a:r>
                <a:endParaRPr lang="en-US" sz="1200" dirty="0">
                  <a:ea typeface="ＭＳ 明朝"/>
                  <a:cs typeface="Times New Roman"/>
                </a:endParaRPr>
              </a:p>
            </p:txBody>
          </p:sp>
          <p:cxnSp>
            <p:nvCxnSpPr>
              <p:cNvPr id="27" name="Straight Arrow Connector 26"/>
              <p:cNvCxnSpPr/>
              <p:nvPr/>
            </p:nvCxnSpPr>
            <p:spPr>
              <a:xfrm>
                <a:off x="328295" y="3445510"/>
                <a:ext cx="16510" cy="2072005"/>
              </a:xfrm>
              <a:prstGeom prst="straightConnector1">
                <a:avLst/>
              </a:prstGeom>
              <a:ln w="19050" cmpd="sng">
                <a:tailEnd type="arrow"/>
              </a:ln>
              <a:effectLst/>
            </p:spPr>
            <p:style>
              <a:lnRef idx="2">
                <a:schemeClr val="accent2"/>
              </a:lnRef>
              <a:fillRef idx="0">
                <a:schemeClr val="accent2"/>
              </a:fillRef>
              <a:effectRef idx="1">
                <a:schemeClr val="accent2"/>
              </a:effectRef>
              <a:fontRef idx="minor">
                <a:schemeClr val="tx1"/>
              </a:fontRef>
            </p:style>
          </p:cxnSp>
          <p:sp>
            <p:nvSpPr>
              <p:cNvPr id="28" name="Decision 25"/>
              <p:cNvSpPr/>
              <p:nvPr/>
            </p:nvSpPr>
            <p:spPr>
              <a:xfrm>
                <a:off x="0" y="3820795"/>
                <a:ext cx="1149350" cy="555625"/>
              </a:xfrm>
              <a:prstGeom prst="flowChartDecis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Legal</a:t>
                </a:r>
                <a:endParaRPr lang="en-US" sz="1200" dirty="0">
                  <a:ea typeface="ＭＳ 明朝"/>
                  <a:cs typeface="Times New Roman"/>
                </a:endParaRPr>
              </a:p>
            </p:txBody>
          </p:sp>
          <p:cxnSp>
            <p:nvCxnSpPr>
              <p:cNvPr id="29" name="Straight Arrow Connector 28"/>
              <p:cNvCxnSpPr/>
              <p:nvPr/>
            </p:nvCxnSpPr>
            <p:spPr>
              <a:xfrm>
                <a:off x="1264285" y="3444875"/>
                <a:ext cx="16510" cy="2072005"/>
              </a:xfrm>
              <a:prstGeom prst="straightConnector1">
                <a:avLst/>
              </a:prstGeom>
              <a:ln w="19050" cmpd="sng">
                <a:tailEnd type="arrow"/>
              </a:ln>
              <a:effectLst/>
            </p:spPr>
            <p:style>
              <a:lnRef idx="2">
                <a:schemeClr val="accent2"/>
              </a:lnRef>
              <a:fillRef idx="0">
                <a:schemeClr val="accent2"/>
              </a:fillRef>
              <a:effectRef idx="1">
                <a:schemeClr val="accent2"/>
              </a:effectRef>
              <a:fontRef idx="minor">
                <a:schemeClr val="tx1"/>
              </a:fontRef>
            </p:style>
          </p:cxnSp>
          <p:sp>
            <p:nvSpPr>
              <p:cNvPr id="30" name="Decision 27"/>
              <p:cNvSpPr/>
              <p:nvPr/>
            </p:nvSpPr>
            <p:spPr>
              <a:xfrm>
                <a:off x="545465" y="4565015"/>
                <a:ext cx="1282065" cy="607695"/>
              </a:xfrm>
              <a:prstGeom prst="flowChartDecision">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Illegal</a:t>
                </a:r>
                <a:endParaRPr lang="en-US" sz="1200" dirty="0">
                  <a:ea typeface="ＭＳ 明朝"/>
                  <a:cs typeface="Times New Roman"/>
                </a:endParaRPr>
              </a:p>
            </p:txBody>
          </p:sp>
          <p:sp>
            <p:nvSpPr>
              <p:cNvPr id="31" name="Process 28"/>
              <p:cNvSpPr/>
              <p:nvPr/>
            </p:nvSpPr>
            <p:spPr>
              <a:xfrm>
                <a:off x="2057400" y="4051300"/>
                <a:ext cx="1485900" cy="571500"/>
              </a:xfrm>
              <a:prstGeom prst="flowChartProcess">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000" dirty="0">
                    <a:ea typeface="ＭＳ 明朝"/>
                    <a:cs typeface="Times New Roman"/>
                  </a:rPr>
                  <a:t>Retail LBM +/- slaughter</a:t>
                </a:r>
                <a:endParaRPr lang="en-US" sz="1200" dirty="0">
                  <a:ea typeface="ＭＳ 明朝"/>
                  <a:cs typeface="Times New Roman"/>
                </a:endParaRPr>
              </a:p>
            </p:txBody>
          </p:sp>
        </p:grpSp>
      </p:grpSp>
      <p:sp>
        <p:nvSpPr>
          <p:cNvPr id="4" name="Rectangle 3"/>
          <p:cNvSpPr/>
          <p:nvPr/>
        </p:nvSpPr>
        <p:spPr>
          <a:xfrm>
            <a:off x="5658085" y="2702526"/>
            <a:ext cx="1212964" cy="417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2" name="TextBox 18431"/>
          <p:cNvSpPr txBox="1"/>
          <p:nvPr/>
        </p:nvSpPr>
        <p:spPr>
          <a:xfrm>
            <a:off x="6910810" y="2702526"/>
            <a:ext cx="602166" cy="369332"/>
          </a:xfrm>
          <a:prstGeom prst="rect">
            <a:avLst/>
          </a:prstGeom>
          <a:noFill/>
        </p:spPr>
        <p:txBody>
          <a:bodyPr wrap="square" rtlCol="0">
            <a:spAutoFit/>
          </a:bodyPr>
          <a:lstStyle/>
          <a:p>
            <a:r>
              <a:rPr lang="en-US"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9188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4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094851" y="1401139"/>
            <a:ext cx="5412362" cy="4405988"/>
            <a:chOff x="1865819" y="1755100"/>
            <a:chExt cx="5412362" cy="4405988"/>
          </a:xfrm>
        </p:grpSpPr>
        <p:grpSp>
          <p:nvGrpSpPr>
            <p:cNvPr id="20" name="Group 19"/>
            <p:cNvGrpSpPr/>
            <p:nvPr/>
          </p:nvGrpSpPr>
          <p:grpSpPr>
            <a:xfrm>
              <a:off x="1865819" y="1755100"/>
              <a:ext cx="5412362" cy="4405988"/>
              <a:chOff x="1865819" y="1755100"/>
              <a:chExt cx="5412362" cy="4405988"/>
            </a:xfrm>
          </p:grpSpPr>
          <p:grpSp>
            <p:nvGrpSpPr>
              <p:cNvPr id="19" name="Group 18"/>
              <p:cNvGrpSpPr/>
              <p:nvPr/>
            </p:nvGrpSpPr>
            <p:grpSpPr>
              <a:xfrm>
                <a:off x="1865819" y="1755100"/>
                <a:ext cx="5412362" cy="4405988"/>
                <a:chOff x="1865819" y="1755100"/>
                <a:chExt cx="5412362" cy="4405988"/>
              </a:xfrm>
            </p:grpSpPr>
            <p:pic>
              <p:nvPicPr>
                <p:cNvPr id="5" name="Picture 4" descr="C:\Users\nguyenthithanh\Desktop\Risk management WS BKK\SPENT HEN value chain.jpg"/>
                <p:cNvPicPr>
                  <a:picLocks noChangeAspect="1" noChangeArrowheads="1"/>
                </p:cNvPicPr>
                <p:nvPr/>
              </p:nvPicPr>
              <p:blipFill>
                <a:blip r:embed="rId3" cstate="print">
                  <a:extLst>
                    <a:ext uri="{28A0092B-C50C-407E-A947-70E740481C1C}">
                      <a14:useLocalDpi xmlns:a14="http://schemas.microsoft.com/office/drawing/2010/main" val="0"/>
                    </a:ext>
                  </a:extLst>
                </a:blip>
                <a:srcRect t="7217"/>
                <a:stretch>
                  <a:fillRect/>
                </a:stretch>
              </p:blipFill>
              <p:spPr bwMode="auto">
                <a:xfrm>
                  <a:off x="1865819" y="1755100"/>
                  <a:ext cx="5412362" cy="440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p:cNvCxnSpPr/>
                <p:nvPr/>
              </p:nvCxnSpPr>
              <p:spPr>
                <a:xfrm flipV="1">
                  <a:off x="5782836" y="2230512"/>
                  <a:ext cx="981521" cy="22034"/>
                </a:xfrm>
                <a:prstGeom prst="line">
                  <a:avLst/>
                </a:prstGeom>
                <a:ln w="1047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944687" y="2334546"/>
                  <a:ext cx="644596" cy="3269"/>
                </a:xfrm>
                <a:prstGeom prst="line">
                  <a:avLst/>
                </a:prstGeom>
                <a:ln w="1047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5497551" y="2099713"/>
                <a:ext cx="1579111" cy="369332"/>
              </a:xfrm>
              <a:prstGeom prst="rect">
                <a:avLst/>
              </a:prstGeom>
              <a:noFill/>
            </p:spPr>
            <p:txBody>
              <a:bodyPr wrap="square" rtlCol="0">
                <a:spAutoFit/>
              </a:bodyPr>
              <a:lstStyle/>
              <a:p>
                <a:pPr algn="ctr"/>
                <a:r>
                  <a:rPr lang="en-US" sz="900" b="1" dirty="0">
                    <a:solidFill>
                      <a:schemeClr val="bg1"/>
                    </a:solidFill>
                    <a:cs typeface="Calibri" panose="020F0502020204030204" pitchFamily="34" charset="0"/>
                  </a:rPr>
                  <a:t>BORDER GATHERING TRADERS</a:t>
                </a:r>
              </a:p>
            </p:txBody>
          </p:sp>
        </p:grpSp>
        <p:sp>
          <p:nvSpPr>
            <p:cNvPr id="24" name="Rectangle 23"/>
            <p:cNvSpPr/>
            <p:nvPr/>
          </p:nvSpPr>
          <p:spPr>
            <a:xfrm>
              <a:off x="3995936" y="2424556"/>
              <a:ext cx="1152128" cy="253916"/>
            </a:xfrm>
            <a:prstGeom prst="rect">
              <a:avLst/>
            </a:prstGeom>
            <a:solidFill>
              <a:srgbClr val="FBB10E"/>
            </a:solidFill>
          </p:spPr>
          <p:txBody>
            <a:bodyPr wrap="square" bIns="45720" anchor="b">
              <a:spAutoFit/>
            </a:bodyPr>
            <a:lstStyle/>
            <a:p>
              <a:pPr algn="ctr"/>
              <a:r>
                <a:rPr lang="en-US" sz="1050" b="1" dirty="0">
                  <a:solidFill>
                    <a:srgbClr val="F6F7E7"/>
                  </a:solidFill>
                  <a:cs typeface="Calibri" panose="020F0502020204030204" pitchFamily="34" charset="0"/>
                </a:rPr>
                <a:t>LARGER - SCALE</a:t>
              </a:r>
            </a:p>
          </p:txBody>
        </p:sp>
      </p:grpSp>
      <p:sp>
        <p:nvSpPr>
          <p:cNvPr id="3" name="TextBox 2"/>
          <p:cNvSpPr txBox="1"/>
          <p:nvPr/>
        </p:nvSpPr>
        <p:spPr>
          <a:xfrm>
            <a:off x="2399910" y="706934"/>
            <a:ext cx="680224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Example 3. Spent hens value chain in Vietnam (2013) </a:t>
            </a:r>
          </a:p>
        </p:txBody>
      </p:sp>
      <p:sp>
        <p:nvSpPr>
          <p:cNvPr id="2" name="Rectangle 1"/>
          <p:cNvSpPr/>
          <p:nvPr/>
        </p:nvSpPr>
        <p:spPr>
          <a:xfrm>
            <a:off x="6726584" y="1742335"/>
            <a:ext cx="1538869" cy="3345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745491" y="2778603"/>
            <a:ext cx="1208049" cy="469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18788" y="2778603"/>
            <a:ext cx="1208049" cy="469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5857" y="3247884"/>
            <a:ext cx="1208049" cy="469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6416207" y="3604133"/>
            <a:ext cx="1191322" cy="0"/>
          </a:xfrm>
          <a:prstGeom prst="line">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536906" y="3264199"/>
            <a:ext cx="336433" cy="267040"/>
          </a:xfrm>
          <a:prstGeom prst="line">
            <a:avLst/>
          </a:prstGeom>
          <a:ln w="4445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07530" y="3542390"/>
            <a:ext cx="568713" cy="3076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46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6954" y="1218744"/>
            <a:ext cx="9089536" cy="4524315"/>
          </a:xfrm>
          <a:prstGeom prst="rect">
            <a:avLst/>
          </a:prstGeom>
          <a:noFill/>
        </p:spPr>
        <p:txBody>
          <a:bodyPr wrap="square" rtlCol="0">
            <a:spAutoFit/>
          </a:bodyPr>
          <a:lstStyle/>
          <a:p>
            <a:pPr>
              <a:spcAft>
                <a:spcPts val="1800"/>
              </a:spcAft>
            </a:pPr>
            <a:r>
              <a:rPr lang="en-US" sz="2400" dirty="0">
                <a:latin typeface="Calibri" panose="020F0502020204030204" pitchFamily="34" charset="0"/>
                <a:cs typeface="Calibri" panose="020F0502020204030204" pitchFamily="34" charset="0"/>
              </a:rPr>
              <a:t>Prevention:</a:t>
            </a:r>
          </a:p>
          <a:p>
            <a:pPr marL="742950" lvl="1" indent="-285750">
              <a:spcAft>
                <a:spcPts val="1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Risk-based surveillance – identify hotspots for disease introduction in order to rapidly detect through active surveillance</a:t>
            </a:r>
          </a:p>
          <a:p>
            <a:pPr marL="742950" lvl="1" indent="-285750">
              <a:spcAft>
                <a:spcPts val="30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Target interventions – campaigns to raise awareness, trainings</a:t>
            </a:r>
          </a:p>
          <a:p>
            <a:pPr>
              <a:spcAft>
                <a:spcPts val="1800"/>
              </a:spcAft>
            </a:pPr>
            <a:r>
              <a:rPr lang="en-US" sz="2400" dirty="0">
                <a:latin typeface="Calibri" panose="020F0502020204030204" pitchFamily="34" charset="0"/>
                <a:cs typeface="Calibri" panose="020F0502020204030204" pitchFamily="34" charset="0"/>
              </a:rPr>
              <a:t>Rapid response to an outbreak:</a:t>
            </a:r>
          </a:p>
          <a:p>
            <a:pPr marL="742950" lvl="1" indent="-285750">
              <a:spcAft>
                <a:spcPts val="1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Trace-back the origin of the outbreak (outbreak investigation)</a:t>
            </a:r>
          </a:p>
          <a:p>
            <a:pPr marL="742950" lvl="1" indent="-285750">
              <a:spcAft>
                <a:spcPts val="1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Send early alerts to areas that are at high-risk – avoid spreading</a:t>
            </a:r>
          </a:p>
          <a:p>
            <a:pPr marL="742950" lvl="1" indent="-285750">
              <a:spcAft>
                <a:spcPts val="1800"/>
              </a:spcAft>
              <a:buFont typeface="Arial" panose="020B0604020202020204" pitchFamily="34" charset="0"/>
              <a:buChar char="•"/>
            </a:pPr>
            <a:r>
              <a:rPr lang="en-US" sz="2000" dirty="0">
                <a:latin typeface="Calibri" panose="020F0502020204030204" pitchFamily="34" charset="0"/>
                <a:cs typeface="Calibri" panose="020F0502020204030204" pitchFamily="34" charset="0"/>
              </a:rPr>
              <a:t>Implement animal movement controls (where to locate the checkpoints?), and intensify surveillance in high-risk areas</a:t>
            </a:r>
          </a:p>
        </p:txBody>
      </p:sp>
      <p:sp>
        <p:nvSpPr>
          <p:cNvPr id="3" name="Title 2"/>
          <p:cNvSpPr>
            <a:spLocks noGrp="1"/>
          </p:cNvSpPr>
          <p:nvPr>
            <p:ph type="title"/>
          </p:nvPr>
        </p:nvSpPr>
        <p:spPr>
          <a:xfrm>
            <a:off x="739877" y="89826"/>
            <a:ext cx="10515600" cy="1325563"/>
          </a:xfrm>
        </p:spPr>
        <p:txBody>
          <a:bodyPr/>
          <a:lstStyle/>
          <a:p>
            <a:r>
              <a:rPr lang="en-US" dirty="0" smtClean="0"/>
              <a:t>Utilization</a:t>
            </a:r>
            <a:endParaRPr lang="en-US" dirty="0"/>
          </a:p>
        </p:txBody>
      </p:sp>
    </p:spTree>
    <p:extLst>
      <p:ext uri="{BB962C8B-B14F-4D97-AF65-F5344CB8AC3E}">
        <p14:creationId xmlns:p14="http://schemas.microsoft.com/office/powerpoint/2010/main" val="295017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extBox 1"/>
          <p:cNvSpPr txBox="1">
            <a:spLocks noChangeArrowheads="1"/>
          </p:cNvSpPr>
          <p:nvPr/>
        </p:nvSpPr>
        <p:spPr bwMode="auto">
          <a:xfrm>
            <a:off x="983225" y="5068207"/>
            <a:ext cx="39100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a:spcBef>
                <a:spcPct val="0"/>
              </a:spcBef>
              <a:buFontTx/>
              <a:buNone/>
            </a:pPr>
            <a:r>
              <a:rPr lang="en-US" altLang="en-US" sz="2000" dirty="0">
                <a:latin typeface="+mn-lt"/>
                <a:ea typeface="MS PGothic" panose="020B0600070205080204" pitchFamily="34" charset="-128"/>
                <a:cs typeface="Calibri" panose="020F0502020204030204" pitchFamily="34" charset="0"/>
              </a:rPr>
              <a:t>No evidence of poultry travelling to further townships</a:t>
            </a:r>
          </a:p>
        </p:txBody>
      </p:sp>
      <p:pic>
        <p:nvPicPr>
          <p:cNvPr id="7" name="Picture 6"/>
          <p:cNvPicPr>
            <a:picLocks noChangeAspect="1"/>
          </p:cNvPicPr>
          <p:nvPr/>
        </p:nvPicPr>
        <p:blipFill>
          <a:blip r:embed="rId3"/>
          <a:stretch>
            <a:fillRect/>
          </a:stretch>
        </p:blipFill>
        <p:spPr>
          <a:xfrm>
            <a:off x="1070979" y="593548"/>
            <a:ext cx="4267435" cy="4499554"/>
          </a:xfrm>
          <a:prstGeom prst="rect">
            <a:avLst/>
          </a:prstGeom>
        </p:spPr>
      </p:pic>
      <p:pic>
        <p:nvPicPr>
          <p:cNvPr id="9" name="Picture 8"/>
          <p:cNvPicPr>
            <a:picLocks noChangeAspect="1"/>
          </p:cNvPicPr>
          <p:nvPr/>
        </p:nvPicPr>
        <p:blipFill>
          <a:blip r:embed="rId4"/>
          <a:stretch>
            <a:fillRect/>
          </a:stretch>
        </p:blipFill>
        <p:spPr>
          <a:xfrm>
            <a:off x="6281574" y="627725"/>
            <a:ext cx="4682134" cy="4791871"/>
          </a:xfrm>
          <a:prstGeom prst="rect">
            <a:avLst/>
          </a:prstGeom>
        </p:spPr>
      </p:pic>
    </p:spTree>
    <p:extLst>
      <p:ext uri="{BB962C8B-B14F-4D97-AF65-F5344CB8AC3E}">
        <p14:creationId xmlns:p14="http://schemas.microsoft.com/office/powerpoint/2010/main" val="193834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noAutofit/>
          </a:bodyPr>
          <a:lstStyle/>
          <a:p>
            <a:pPr eaLnBrk="1" hangingPunct="1"/>
            <a:r>
              <a:rPr lang="en-US" altLang="en-US" sz="3200" b="1" dirty="0"/>
              <a:t>Module V1</a:t>
            </a:r>
            <a:br>
              <a:rPr lang="en-US" altLang="en-US" sz="3200" b="1" dirty="0"/>
            </a:br>
            <a:r>
              <a:rPr lang="en-US" altLang="en-US" sz="3200" b="1" dirty="0"/>
              <a:t>Value Chain Analysis as a Basis for Animal Disease Surveillance and Response</a:t>
            </a:r>
            <a:endParaRPr lang="en-GB" altLang="en-US" sz="3200" b="1" dirty="0"/>
          </a:p>
        </p:txBody>
      </p:sp>
    </p:spTree>
    <p:extLst>
      <p:ext uri="{BB962C8B-B14F-4D97-AF65-F5344CB8AC3E}">
        <p14:creationId xmlns:p14="http://schemas.microsoft.com/office/powerpoint/2010/main" val="37266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extBox 1"/>
          <p:cNvSpPr txBox="1">
            <a:spLocks noChangeArrowheads="1"/>
          </p:cNvSpPr>
          <p:nvPr/>
        </p:nvSpPr>
        <p:spPr bwMode="auto">
          <a:xfrm>
            <a:off x="868462" y="574813"/>
            <a:ext cx="70881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spcBef>
                <a:spcPct val="0"/>
              </a:spcBef>
              <a:buFontTx/>
              <a:buNone/>
            </a:pPr>
            <a:r>
              <a:rPr lang="en-US" altLang="en-US" sz="2400" b="1" dirty="0">
                <a:latin typeface="+mn-lt"/>
                <a:ea typeface="MS PGothic" panose="020B0600070205080204" pitchFamily="34" charset="-128"/>
                <a:cs typeface="Calibri" panose="020F0502020204030204" pitchFamily="34" charset="0"/>
              </a:rPr>
              <a:t>Rapid response to an outbreak:</a:t>
            </a:r>
          </a:p>
        </p:txBody>
      </p:sp>
      <p:pic>
        <p:nvPicPr>
          <p:cNvPr id="6" name="Picture 5"/>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5930406" y="2841258"/>
            <a:ext cx="881795" cy="828025"/>
          </a:xfrm>
          <a:prstGeom prst="rect">
            <a:avLst/>
          </a:prstGeom>
        </p:spPr>
      </p:pic>
      <p:sp>
        <p:nvSpPr>
          <p:cNvPr id="10" name="Cross 9"/>
          <p:cNvSpPr/>
          <p:nvPr/>
        </p:nvSpPr>
        <p:spPr>
          <a:xfrm rot="2725169">
            <a:off x="5821253" y="2776231"/>
            <a:ext cx="1100137" cy="1100137"/>
          </a:xfrm>
          <a:prstGeom prst="plus">
            <a:avLst>
              <a:gd name="adj" fmla="val 455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2"/>
          <p:cNvSpPr txBox="1">
            <a:spLocks noChangeArrowheads="1"/>
          </p:cNvSpPr>
          <p:nvPr/>
        </p:nvSpPr>
        <p:spPr bwMode="auto">
          <a:xfrm>
            <a:off x="4452827" y="5141606"/>
            <a:ext cx="1357312" cy="473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a:spcBef>
                <a:spcPct val="0"/>
              </a:spcBef>
              <a:buFontTx/>
              <a:buNone/>
            </a:pPr>
            <a:r>
              <a:rPr lang="en-US" altLang="en-US" sz="2400" dirty="0">
                <a:latin typeface="+mn-lt"/>
                <a:ea typeface="MS PGothic" panose="020B0600070205080204" pitchFamily="34" charset="-128"/>
                <a:cs typeface="Times New Roman" panose="02020603050405020304" pitchFamily="18" charset="0"/>
              </a:rPr>
              <a:t>Village A</a:t>
            </a:r>
          </a:p>
        </p:txBody>
      </p:sp>
      <p:sp>
        <p:nvSpPr>
          <p:cNvPr id="12" name="TextBox 14"/>
          <p:cNvSpPr txBox="1">
            <a:spLocks noChangeArrowheads="1"/>
          </p:cNvSpPr>
          <p:nvPr/>
        </p:nvSpPr>
        <p:spPr bwMode="auto">
          <a:xfrm>
            <a:off x="6934090" y="4836806"/>
            <a:ext cx="1355725" cy="4714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a:spcBef>
                <a:spcPct val="0"/>
              </a:spcBef>
              <a:buFontTx/>
              <a:buNone/>
            </a:pPr>
            <a:r>
              <a:rPr lang="en-US" altLang="en-US" sz="2400" dirty="0">
                <a:latin typeface="+mn-lt"/>
                <a:ea typeface="MS PGothic" panose="020B0600070205080204" pitchFamily="34" charset="-128"/>
                <a:cs typeface="Calibri" panose="020F0502020204030204" pitchFamily="34" charset="0"/>
              </a:rPr>
              <a:t>Village B</a:t>
            </a:r>
          </a:p>
        </p:txBody>
      </p:sp>
      <p:sp>
        <p:nvSpPr>
          <p:cNvPr id="13" name="TextBox 15"/>
          <p:cNvSpPr txBox="1">
            <a:spLocks noChangeArrowheads="1"/>
          </p:cNvSpPr>
          <p:nvPr/>
        </p:nvSpPr>
        <p:spPr bwMode="auto">
          <a:xfrm>
            <a:off x="5726002" y="1530703"/>
            <a:ext cx="1357313" cy="4714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a:spcBef>
                <a:spcPct val="0"/>
              </a:spcBef>
              <a:buFontTx/>
              <a:buNone/>
            </a:pPr>
            <a:r>
              <a:rPr lang="en-US" altLang="en-US" sz="2400" dirty="0">
                <a:latin typeface="+mj-lt"/>
                <a:ea typeface="MS PGothic" panose="020B0600070205080204" pitchFamily="34" charset="-128"/>
                <a:cs typeface="Calibri" panose="020F0502020204030204" pitchFamily="34" charset="0"/>
              </a:rPr>
              <a:t>Village C</a:t>
            </a:r>
          </a:p>
        </p:txBody>
      </p:sp>
      <p:cxnSp>
        <p:nvCxnSpPr>
          <p:cNvPr id="16" name="Straight Arrow Connector 15"/>
          <p:cNvCxnSpPr/>
          <p:nvPr/>
        </p:nvCxnSpPr>
        <p:spPr>
          <a:xfrm flipH="1">
            <a:off x="6370528" y="2127485"/>
            <a:ext cx="655" cy="5423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268010" y="3960506"/>
            <a:ext cx="729455" cy="9703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749785" y="3043898"/>
            <a:ext cx="450194" cy="422742"/>
          </a:xfrm>
          <a:prstGeom prst="rect">
            <a:avLst/>
          </a:prstGeom>
        </p:spPr>
      </p:pic>
      <p:sp>
        <p:nvSpPr>
          <p:cNvPr id="19" name="TextBox 26"/>
          <p:cNvSpPr txBox="1">
            <a:spLocks noChangeArrowheads="1"/>
          </p:cNvSpPr>
          <p:nvPr/>
        </p:nvSpPr>
        <p:spPr bwMode="auto">
          <a:xfrm>
            <a:off x="4633803" y="3422342"/>
            <a:ext cx="6826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a:spcBef>
                <a:spcPct val="0"/>
              </a:spcBef>
              <a:buFontTx/>
              <a:buNone/>
            </a:pPr>
            <a:r>
              <a:rPr lang="en-US" altLang="en-US" sz="1000" dirty="0">
                <a:latin typeface="+mn-lt"/>
                <a:ea typeface="MS PGothic" panose="020B0600070205080204" pitchFamily="34" charset="-128"/>
                <a:cs typeface="Calibri" panose="020F0502020204030204" pitchFamily="34" charset="0"/>
              </a:rPr>
              <a:t>Market 2</a:t>
            </a:r>
          </a:p>
        </p:txBody>
      </p:sp>
      <p:cxnSp>
        <p:nvCxnSpPr>
          <p:cNvPr id="21" name="Straight Arrow Connector 20"/>
          <p:cNvCxnSpPr/>
          <p:nvPr/>
        </p:nvCxnSpPr>
        <p:spPr>
          <a:xfrm flipH="1" flipV="1">
            <a:off x="4975660" y="3713972"/>
            <a:ext cx="20499" cy="12048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129103" y="2652405"/>
            <a:ext cx="301625" cy="461962"/>
          </a:xfrm>
          <a:prstGeom prst="rect">
            <a:avLst/>
          </a:prstGeom>
          <a:solidFill>
            <a:srgbClr val="FFFF00"/>
          </a:solid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spcBef>
                <a:spcPct val="0"/>
              </a:spcBef>
              <a:buFontTx/>
              <a:buNone/>
            </a:pPr>
            <a:r>
              <a:rPr lang="en-US" altLang="en-US" sz="2400" b="1" dirty="0">
                <a:solidFill>
                  <a:srgbClr val="FF0000"/>
                </a:solidFill>
                <a:latin typeface="Times New Roman" panose="02020603050405020304" pitchFamily="18" charset="0"/>
                <a:ea typeface="MS PGothic" panose="020B0600070205080204" pitchFamily="34" charset="-128"/>
                <a:cs typeface="Calibri" panose="020F0502020204030204" pitchFamily="34" charset="0"/>
              </a:rPr>
              <a:t>!</a:t>
            </a:r>
          </a:p>
        </p:txBody>
      </p:sp>
      <p:sp>
        <p:nvSpPr>
          <p:cNvPr id="23" name="TextBox 34"/>
          <p:cNvSpPr txBox="1">
            <a:spLocks noChangeArrowheads="1"/>
          </p:cNvSpPr>
          <p:nvPr/>
        </p:nvSpPr>
        <p:spPr bwMode="auto">
          <a:xfrm>
            <a:off x="8397765" y="4389131"/>
            <a:ext cx="301625" cy="460375"/>
          </a:xfrm>
          <a:prstGeom prst="rect">
            <a:avLst/>
          </a:prstGeom>
          <a:solidFill>
            <a:srgbClr val="FFFF00"/>
          </a:solid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spcBef>
                <a:spcPct val="0"/>
              </a:spcBef>
              <a:buFontTx/>
              <a:buNone/>
            </a:pPr>
            <a:r>
              <a:rPr lang="en-US" altLang="en-US" sz="2400" b="1" dirty="0">
                <a:solidFill>
                  <a:srgbClr val="FF0000"/>
                </a:solidFill>
                <a:latin typeface="Times New Roman" panose="02020603050405020304" pitchFamily="18" charset="0"/>
                <a:ea typeface="MS PGothic" panose="020B0600070205080204" pitchFamily="34" charset="-128"/>
                <a:cs typeface="Calibri" panose="020F0502020204030204" pitchFamily="34" charset="0"/>
              </a:rPr>
              <a:t>!</a:t>
            </a:r>
          </a:p>
        </p:txBody>
      </p:sp>
      <p:cxnSp>
        <p:nvCxnSpPr>
          <p:cNvPr id="25" name="Straight Arrow Connector 24"/>
          <p:cNvCxnSpPr/>
          <p:nvPr/>
        </p:nvCxnSpPr>
        <p:spPr>
          <a:xfrm>
            <a:off x="6872178" y="3887480"/>
            <a:ext cx="744537" cy="8493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7" name="Picture 6" descr="Image result for virus influenza clipart"/>
          <p:cNvPicPr>
            <a:picLocks noChangeAspect="1" noChangeArrowheads="1"/>
          </p:cNvPicPr>
          <p:nvPr/>
        </p:nvPicPr>
        <p:blipFill>
          <a:blip r:embed="rId5">
            <a:extLst>
              <a:ext uri="{28A0092B-C50C-407E-A947-70E740481C1C}">
                <a14:useLocalDpi xmlns:a14="http://schemas.microsoft.com/office/drawing/2010/main" val="0"/>
              </a:ext>
            </a:extLst>
          </a:blip>
          <a:srcRect l="14072" t="3345" r="15160" b="11179"/>
          <a:stretch>
            <a:fillRect/>
          </a:stretch>
        </p:blipFill>
        <p:spPr bwMode="auto">
          <a:xfrm>
            <a:off x="6231631" y="3695198"/>
            <a:ext cx="30321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TextBox 15"/>
          <p:cNvSpPr txBox="1">
            <a:spLocks noChangeArrowheads="1"/>
          </p:cNvSpPr>
          <p:nvPr/>
        </p:nvSpPr>
        <p:spPr bwMode="auto">
          <a:xfrm>
            <a:off x="2582366" y="3315335"/>
            <a:ext cx="1492751" cy="46166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a:spcBef>
                <a:spcPct val="0"/>
              </a:spcBef>
              <a:buFontTx/>
              <a:buNone/>
            </a:pPr>
            <a:r>
              <a:rPr lang="en-US" altLang="en-US" sz="2400" dirty="0">
                <a:latin typeface="+mn-lt"/>
                <a:ea typeface="MS PGothic" panose="020B0600070205080204" pitchFamily="34" charset="-128"/>
                <a:cs typeface="Calibri" panose="020F0502020204030204" pitchFamily="34" charset="0"/>
              </a:rPr>
              <a:t>Village D</a:t>
            </a:r>
          </a:p>
        </p:txBody>
      </p:sp>
      <p:cxnSp>
        <p:nvCxnSpPr>
          <p:cNvPr id="29" name="Straight Arrow Connector 28"/>
          <p:cNvCxnSpPr/>
          <p:nvPr/>
        </p:nvCxnSpPr>
        <p:spPr>
          <a:xfrm flipH="1" flipV="1">
            <a:off x="3516470" y="3870018"/>
            <a:ext cx="1102171" cy="11216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4131473" y="2870532"/>
            <a:ext cx="301625" cy="461962"/>
          </a:xfrm>
          <a:prstGeom prst="rect">
            <a:avLst/>
          </a:prstGeom>
          <a:solidFill>
            <a:srgbClr val="FFFF00"/>
          </a:solid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spcBef>
                <a:spcPct val="0"/>
              </a:spcBef>
              <a:buFontTx/>
              <a:buNone/>
            </a:pPr>
            <a:r>
              <a:rPr lang="en-US" altLang="en-US" sz="2400" b="1" dirty="0">
                <a:solidFill>
                  <a:srgbClr val="FF0000"/>
                </a:solidFill>
                <a:latin typeface="Times New Roman" panose="02020603050405020304" pitchFamily="18" charset="0"/>
                <a:ea typeface="MS PGothic" panose="020B0600070205080204" pitchFamily="34" charset="-128"/>
                <a:cs typeface="Calibri" panose="020F0502020204030204" pitchFamily="34" charset="0"/>
              </a:rPr>
              <a:t>!</a:t>
            </a:r>
          </a:p>
        </p:txBody>
      </p:sp>
      <p:sp>
        <p:nvSpPr>
          <p:cNvPr id="30" name="TextBox 29"/>
          <p:cNvSpPr txBox="1"/>
          <p:nvPr/>
        </p:nvSpPr>
        <p:spPr>
          <a:xfrm rot="2757460">
            <a:off x="3509581" y="4443593"/>
            <a:ext cx="1000907"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Young birds</a:t>
            </a:r>
          </a:p>
        </p:txBody>
      </p:sp>
      <p:sp>
        <p:nvSpPr>
          <p:cNvPr id="35" name="Rectangle 34"/>
          <p:cNvSpPr/>
          <p:nvPr/>
        </p:nvSpPr>
        <p:spPr>
          <a:xfrm>
            <a:off x="5593427" y="1346900"/>
            <a:ext cx="1651018" cy="780585"/>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293274" y="5100308"/>
            <a:ext cx="1651018" cy="780585"/>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6" descr="Image result for virus influenza clipart"/>
          <p:cNvPicPr>
            <a:picLocks noChangeAspect="1" noChangeArrowheads="1"/>
          </p:cNvPicPr>
          <p:nvPr/>
        </p:nvPicPr>
        <p:blipFill>
          <a:blip r:embed="rId5">
            <a:extLst>
              <a:ext uri="{28A0092B-C50C-407E-A947-70E740481C1C}">
                <a14:useLocalDpi xmlns:a14="http://schemas.microsoft.com/office/drawing/2010/main" val="0"/>
              </a:ext>
            </a:extLst>
          </a:blip>
          <a:srcRect l="14072" t="3345" r="15160" b="11179"/>
          <a:stretch>
            <a:fillRect/>
          </a:stretch>
        </p:blipFill>
        <p:spPr bwMode="auto">
          <a:xfrm>
            <a:off x="4967177" y="5638493"/>
            <a:ext cx="303212"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Box 1"/>
          <p:cNvSpPr txBox="1">
            <a:spLocks noChangeArrowheads="1"/>
          </p:cNvSpPr>
          <p:nvPr/>
        </p:nvSpPr>
        <p:spPr bwMode="auto">
          <a:xfrm>
            <a:off x="868462" y="1062393"/>
            <a:ext cx="70881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marL="342900" indent="-342900">
              <a:spcBef>
                <a:spcPct val="0"/>
              </a:spcBef>
            </a:pPr>
            <a:r>
              <a:rPr lang="en-US" altLang="en-US" sz="2000" dirty="0">
                <a:solidFill>
                  <a:srgbClr val="00B050"/>
                </a:solidFill>
                <a:latin typeface="+mn-lt"/>
                <a:ea typeface="MS PGothic" panose="020B0600070205080204" pitchFamily="34" charset="-128"/>
                <a:cs typeface="Calibri" panose="020F0502020204030204" pitchFamily="34" charset="0"/>
              </a:rPr>
              <a:t>Trace back the origin</a:t>
            </a:r>
          </a:p>
        </p:txBody>
      </p:sp>
      <p:sp>
        <p:nvSpPr>
          <p:cNvPr id="40" name="TextBox 1"/>
          <p:cNvSpPr txBox="1">
            <a:spLocks noChangeArrowheads="1"/>
          </p:cNvSpPr>
          <p:nvPr/>
        </p:nvSpPr>
        <p:spPr bwMode="auto">
          <a:xfrm>
            <a:off x="890285" y="1583094"/>
            <a:ext cx="70881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marL="342900" indent="-342900">
              <a:spcBef>
                <a:spcPct val="0"/>
              </a:spcBef>
            </a:pPr>
            <a:r>
              <a:rPr lang="en-US" altLang="en-US" sz="2000" dirty="0">
                <a:solidFill>
                  <a:srgbClr val="FF0000"/>
                </a:solidFill>
                <a:latin typeface="+mn-lt"/>
                <a:ea typeface="MS PGothic" panose="020B0600070205080204" pitchFamily="34" charset="-128"/>
                <a:cs typeface="Calibri" panose="020F0502020204030204" pitchFamily="34" charset="0"/>
              </a:rPr>
              <a:t>Send early alerts</a:t>
            </a:r>
          </a:p>
        </p:txBody>
      </p:sp>
      <p:sp>
        <p:nvSpPr>
          <p:cNvPr id="41" name="TextBox 1"/>
          <p:cNvSpPr txBox="1">
            <a:spLocks noChangeArrowheads="1"/>
          </p:cNvSpPr>
          <p:nvPr/>
        </p:nvSpPr>
        <p:spPr bwMode="auto">
          <a:xfrm>
            <a:off x="890285" y="2114127"/>
            <a:ext cx="70881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marL="342900" indent="-342900">
              <a:spcBef>
                <a:spcPct val="0"/>
              </a:spcBef>
            </a:pPr>
            <a:r>
              <a:rPr lang="en-US" altLang="en-US" sz="2000" dirty="0">
                <a:solidFill>
                  <a:schemeClr val="accent2"/>
                </a:solidFill>
                <a:latin typeface="+mn-lt"/>
                <a:ea typeface="MS PGothic" panose="020B0600070205080204" pitchFamily="34" charset="-128"/>
                <a:cs typeface="Calibri" panose="020F0502020204030204" pitchFamily="34" charset="0"/>
              </a:rPr>
              <a:t>Target interventions</a:t>
            </a:r>
          </a:p>
        </p:txBody>
      </p:sp>
      <p:pic>
        <p:nvPicPr>
          <p:cNvPr id="1026" name="Picture 2" descr="Image result for prohibido el paso engli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3202" y="4167831"/>
            <a:ext cx="685188" cy="6851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7367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32" grpId="0" animBg="1"/>
      <p:bldP spid="35" grpId="0" animBg="1"/>
      <p:bldP spid="38" grpId="0" animBg="1"/>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7"/>
          <p:cNvSpPr>
            <a:spLocks noGrp="1"/>
          </p:cNvSpPr>
          <p:nvPr>
            <p:ph type="ctrTitle"/>
          </p:nvPr>
        </p:nvSpPr>
        <p:spPr/>
        <p:txBody>
          <a:bodyPr/>
          <a:lstStyle/>
          <a:p>
            <a:r>
              <a:rPr lang="en-US" altLang="en-US" dirty="0"/>
              <a:t>Thank You</a:t>
            </a:r>
            <a:endParaRPr lang="en-GB" altLang="en-US" dirty="0"/>
          </a:p>
        </p:txBody>
      </p:sp>
    </p:spTree>
    <p:extLst>
      <p:ext uri="{BB962C8B-B14F-4D97-AF65-F5344CB8AC3E}">
        <p14:creationId xmlns:p14="http://schemas.microsoft.com/office/powerpoint/2010/main" val="201029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38200" y="365125"/>
            <a:ext cx="10515600" cy="922901"/>
          </a:xfrm>
        </p:spPr>
        <p:txBody>
          <a:bodyPr/>
          <a:lstStyle/>
          <a:p>
            <a:pPr eaLnBrk="1" hangingPunct="1"/>
            <a:r>
              <a:rPr lang="en-US" altLang="en-US" dirty="0"/>
              <a:t>Learning Objectives</a:t>
            </a:r>
            <a:endParaRPr lang="en-GB" altLang="en-US" dirty="0"/>
          </a:p>
        </p:txBody>
      </p:sp>
      <p:sp>
        <p:nvSpPr>
          <p:cNvPr id="5123" name="Content Placeholder 2"/>
          <p:cNvSpPr>
            <a:spLocks noGrp="1"/>
          </p:cNvSpPr>
          <p:nvPr>
            <p:ph sz="half" idx="1"/>
          </p:nvPr>
        </p:nvSpPr>
        <p:spPr>
          <a:xfrm>
            <a:off x="838200" y="1825625"/>
            <a:ext cx="9662652" cy="4351338"/>
          </a:xfrm>
        </p:spPr>
        <p:txBody>
          <a:bodyPr>
            <a:normAutofit/>
          </a:bodyPr>
          <a:lstStyle/>
          <a:p>
            <a:pPr>
              <a:spcAft>
                <a:spcPts val="1200"/>
              </a:spcAft>
              <a:defRPr/>
            </a:pPr>
            <a:r>
              <a:rPr lang="en-US" altLang="en-US" sz="2400" dirty="0"/>
              <a:t>Understand Value Chain Analysis</a:t>
            </a:r>
          </a:p>
          <a:p>
            <a:pPr>
              <a:spcAft>
                <a:spcPts val="1200"/>
              </a:spcAft>
              <a:defRPr/>
            </a:pPr>
            <a:r>
              <a:rPr lang="en-US" altLang="en-US" sz="2400" dirty="0"/>
              <a:t>Learn about data collection</a:t>
            </a:r>
          </a:p>
          <a:p>
            <a:pPr eaLnBrk="1" hangingPunct="1">
              <a:defRPr/>
            </a:pPr>
            <a:r>
              <a:rPr lang="en-US" altLang="en-US" sz="2400" dirty="0"/>
              <a:t>Learn about data analysis</a:t>
            </a:r>
          </a:p>
          <a:p>
            <a:pPr lvl="1">
              <a:defRPr/>
            </a:pPr>
            <a:r>
              <a:rPr lang="en-US" altLang="en-US" dirty="0"/>
              <a:t>Mapping: animal and animal product movements</a:t>
            </a:r>
          </a:p>
          <a:p>
            <a:pPr lvl="1">
              <a:spcAft>
                <a:spcPts val="1200"/>
              </a:spcAft>
              <a:defRPr/>
            </a:pPr>
            <a:r>
              <a:rPr lang="en-US" altLang="en-US" dirty="0"/>
              <a:t>Value Chain diagram: risk pathways</a:t>
            </a:r>
          </a:p>
          <a:p>
            <a:pPr>
              <a:defRPr/>
            </a:pPr>
            <a:r>
              <a:rPr lang="en-US" altLang="en-US" sz="2400" dirty="0"/>
              <a:t>Understand utilization</a:t>
            </a:r>
          </a:p>
          <a:p>
            <a:pPr lvl="1">
              <a:defRPr/>
            </a:pPr>
            <a:r>
              <a:rPr lang="en-US" altLang="en-US" dirty="0"/>
              <a:t>Surveillance</a:t>
            </a:r>
          </a:p>
          <a:p>
            <a:pPr lvl="1">
              <a:defRPr/>
            </a:pPr>
            <a:r>
              <a:rPr lang="en-US" altLang="en-US" dirty="0"/>
              <a:t>Response</a:t>
            </a:r>
          </a:p>
          <a:p>
            <a:pPr lvl="1">
              <a:defRPr/>
            </a:pPr>
            <a:endParaRPr lang="en-US" altLang="en-US" dirty="0"/>
          </a:p>
          <a:p>
            <a:pPr marL="0" indent="0">
              <a:buNone/>
              <a:defRPr/>
            </a:pPr>
            <a:endParaRPr lang="en-GB" altLang="en-US" sz="2400" dirty="0"/>
          </a:p>
        </p:txBody>
      </p:sp>
    </p:spTree>
    <p:extLst>
      <p:ext uri="{BB962C8B-B14F-4D97-AF65-F5344CB8AC3E}">
        <p14:creationId xmlns:p14="http://schemas.microsoft.com/office/powerpoint/2010/main" val="415683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365125"/>
            <a:ext cx="10515600" cy="747951"/>
          </a:xfrm>
        </p:spPr>
        <p:txBody>
          <a:bodyPr/>
          <a:lstStyle/>
          <a:p>
            <a:pPr eaLnBrk="1" hangingPunct="1"/>
            <a:r>
              <a:rPr lang="en-US" altLang="en-US" dirty="0"/>
              <a:t>Introduction</a:t>
            </a:r>
            <a:endParaRPr lang="en-GB" altLang="en-US" dirty="0"/>
          </a:p>
        </p:txBody>
      </p:sp>
      <p:sp>
        <p:nvSpPr>
          <p:cNvPr id="8" name="TextBox 7"/>
          <p:cNvSpPr txBox="1">
            <a:spLocks noChangeArrowheads="1"/>
          </p:cNvSpPr>
          <p:nvPr/>
        </p:nvSpPr>
        <p:spPr bwMode="auto">
          <a:xfrm>
            <a:off x="3422701" y="4781140"/>
            <a:ext cx="50419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a:spcBef>
                <a:spcPct val="0"/>
              </a:spcBef>
              <a:buFontTx/>
              <a:buNone/>
            </a:pPr>
            <a:r>
              <a:rPr lang="en-US" altLang="en-US" sz="2400" b="1" dirty="0">
                <a:solidFill>
                  <a:srgbClr val="FF0000"/>
                </a:solidFill>
                <a:latin typeface="+mn-lt"/>
                <a:ea typeface="MS PGothic" panose="020B0600070205080204" pitchFamily="34" charset="-128"/>
                <a:cs typeface="Calibri" panose="020F0502020204030204" pitchFamily="34" charset="0"/>
              </a:rPr>
              <a:t>VC ARE NOT MECHANISTIC</a:t>
            </a:r>
          </a:p>
          <a:p>
            <a:pPr algn="ctr">
              <a:spcBef>
                <a:spcPct val="0"/>
              </a:spcBef>
              <a:buFontTx/>
              <a:buNone/>
            </a:pPr>
            <a:r>
              <a:rPr lang="en-US" altLang="en-US" sz="2400" dirty="0">
                <a:latin typeface="+mn-lt"/>
                <a:ea typeface="MS PGothic" panose="020B0600070205080204" pitchFamily="34" charset="-128"/>
                <a:cs typeface="Calibri" panose="020F0502020204030204" pitchFamily="34" charset="0"/>
              </a:rPr>
              <a:t>Individual and social drivers for animal movements</a:t>
            </a:r>
          </a:p>
        </p:txBody>
      </p:sp>
      <p:pic>
        <p:nvPicPr>
          <p:cNvPr id="61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4688" y="1314252"/>
            <a:ext cx="8312150" cy="31374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EF767053-B474-4B24-8EFD-76796CC3F1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815" y="2834650"/>
            <a:ext cx="2040224" cy="1530168"/>
          </a:xfrm>
          <a:prstGeom prst="rect">
            <a:avLst/>
          </a:prstGeom>
        </p:spPr>
      </p:pic>
      <p:pic>
        <p:nvPicPr>
          <p:cNvPr id="5" name="Picture 4">
            <a:extLst>
              <a:ext uri="{FF2B5EF4-FFF2-40B4-BE49-F238E27FC236}">
                <a16:creationId xmlns:a16="http://schemas.microsoft.com/office/drawing/2014/main" id="{123FE31E-7E51-4E42-85FE-AC7B263083F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446"/>
          <a:stretch/>
        </p:blipFill>
        <p:spPr>
          <a:xfrm>
            <a:off x="1277543" y="2810024"/>
            <a:ext cx="2475267" cy="1535832"/>
          </a:xfrm>
          <a:prstGeom prst="rect">
            <a:avLst/>
          </a:prstGeom>
        </p:spPr>
      </p:pic>
      <p:pic>
        <p:nvPicPr>
          <p:cNvPr id="9" name="Picture 8">
            <a:extLst>
              <a:ext uri="{FF2B5EF4-FFF2-40B4-BE49-F238E27FC236}">
                <a16:creationId xmlns:a16="http://schemas.microsoft.com/office/drawing/2014/main" id="{6D90505E-3A2B-4E80-A2D3-70813E2CCF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166" y="2911580"/>
            <a:ext cx="1937651" cy="1453238"/>
          </a:xfrm>
          <a:prstGeom prst="rect">
            <a:avLst/>
          </a:prstGeom>
        </p:spPr>
      </p:pic>
      <p:pic>
        <p:nvPicPr>
          <p:cNvPr id="12" name="Picture 11">
            <a:extLst>
              <a:ext uri="{FF2B5EF4-FFF2-40B4-BE49-F238E27FC236}">
                <a16:creationId xmlns:a16="http://schemas.microsoft.com/office/drawing/2014/main" id="{F4B03A5F-DF64-40D6-9CAA-19D43D77B2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6604"/>
          <a:stretch/>
        </p:blipFill>
        <p:spPr>
          <a:xfrm>
            <a:off x="1493566" y="4545966"/>
            <a:ext cx="1835076" cy="1530369"/>
          </a:xfrm>
          <a:prstGeom prst="rect">
            <a:avLst/>
          </a:prstGeom>
        </p:spPr>
      </p:pic>
      <p:pic>
        <p:nvPicPr>
          <p:cNvPr id="14" name="Picture 13">
            <a:extLst>
              <a:ext uri="{FF2B5EF4-FFF2-40B4-BE49-F238E27FC236}">
                <a16:creationId xmlns:a16="http://schemas.microsoft.com/office/drawing/2014/main" id="{851E9721-DF3A-4FD3-AA47-7FDFF9D69E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50350" y="4652850"/>
            <a:ext cx="1512168" cy="1512168"/>
          </a:xfrm>
          <a:prstGeom prst="rect">
            <a:avLst/>
          </a:prstGeom>
        </p:spPr>
      </p:pic>
    </p:spTree>
    <p:extLst>
      <p:ext uri="{BB962C8B-B14F-4D97-AF65-F5344CB8AC3E}">
        <p14:creationId xmlns:p14="http://schemas.microsoft.com/office/powerpoint/2010/main" val="867566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08960" y="535920"/>
            <a:ext cx="3641500" cy="4928675"/>
          </a:xfrm>
          <a:prstGeom prst="rect">
            <a:avLst/>
          </a:prstGeom>
        </p:spPr>
      </p:pic>
      <p:grpSp>
        <p:nvGrpSpPr>
          <p:cNvPr id="7" name="Group 6"/>
          <p:cNvGrpSpPr/>
          <p:nvPr/>
        </p:nvGrpSpPr>
        <p:grpSpPr>
          <a:xfrm>
            <a:off x="6861488" y="567486"/>
            <a:ext cx="3035596" cy="5186648"/>
            <a:chOff x="4984454" y="1038224"/>
            <a:chExt cx="3035596" cy="5186648"/>
          </a:xfrm>
        </p:grpSpPr>
        <p:pic>
          <p:nvPicPr>
            <p:cNvPr id="5" name="Picture 4"/>
            <p:cNvPicPr>
              <a:picLocks noChangeAspect="1"/>
            </p:cNvPicPr>
            <p:nvPr/>
          </p:nvPicPr>
          <p:blipFill>
            <a:blip r:embed="rId4"/>
            <a:stretch>
              <a:fillRect/>
            </a:stretch>
          </p:blipFill>
          <p:spPr>
            <a:xfrm>
              <a:off x="4984454" y="1038224"/>
              <a:ext cx="3035596" cy="5186648"/>
            </a:xfrm>
            <a:prstGeom prst="rect">
              <a:avLst/>
            </a:prstGeom>
            <a:ln w="15875">
              <a:solidFill>
                <a:schemeClr val="tx1"/>
              </a:solidFill>
            </a:ln>
          </p:spPr>
        </p:pic>
        <p:sp>
          <p:nvSpPr>
            <p:cNvPr id="6" name="Rectangle 5"/>
            <p:cNvSpPr/>
            <p:nvPr/>
          </p:nvSpPr>
          <p:spPr>
            <a:xfrm>
              <a:off x="4984454" y="3752850"/>
              <a:ext cx="3035596" cy="247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746579" y="2790825"/>
              <a:ext cx="1206796" cy="409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p:cNvSpPr/>
          <p:nvPr/>
        </p:nvSpPr>
        <p:spPr>
          <a:xfrm>
            <a:off x="1964944" y="5478709"/>
            <a:ext cx="4572000" cy="307777"/>
          </a:xfrm>
          <a:prstGeom prst="rect">
            <a:avLst/>
          </a:prstGeom>
        </p:spPr>
        <p:txBody>
          <a:bodyPr>
            <a:spAutoFit/>
          </a:bodyPr>
          <a:lstStyle/>
          <a:p>
            <a:r>
              <a:rPr lang="en-US" sz="1400" b="1" i="1" dirty="0">
                <a:solidFill>
                  <a:schemeClr val="accent5"/>
                </a:solidFill>
                <a:latin typeface="Calibri" panose="020F0502020204030204" pitchFamily="34" charset="0"/>
                <a:cs typeface="Calibri" panose="020F0502020204030204" pitchFamily="34" charset="0"/>
              </a:rPr>
              <a:t>http://www.fao.org/docrep/014/i2198e/i2198e00.htm</a:t>
            </a:r>
          </a:p>
        </p:txBody>
      </p:sp>
    </p:spTree>
    <p:extLst>
      <p:ext uri="{BB962C8B-B14F-4D97-AF65-F5344CB8AC3E}">
        <p14:creationId xmlns:p14="http://schemas.microsoft.com/office/powerpoint/2010/main" val="300062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73988" y="654999"/>
            <a:ext cx="3641061" cy="4904174"/>
          </a:xfrm>
          <a:prstGeom prst="rect">
            <a:avLst/>
          </a:prstGeom>
        </p:spPr>
      </p:pic>
      <p:sp>
        <p:nvSpPr>
          <p:cNvPr id="4" name="TextBox 3"/>
          <p:cNvSpPr txBox="1"/>
          <p:nvPr/>
        </p:nvSpPr>
        <p:spPr>
          <a:xfrm>
            <a:off x="6239731" y="878653"/>
            <a:ext cx="3705225" cy="4462760"/>
          </a:xfrm>
          <a:prstGeom prst="rect">
            <a:avLst/>
          </a:prstGeom>
          <a:noFill/>
        </p:spPr>
        <p:txBody>
          <a:bodyPr wrap="square" rtlCol="0">
            <a:spAutoFit/>
          </a:bodyPr>
          <a:lstStyle/>
          <a:p>
            <a:pPr>
              <a:spcAft>
                <a:spcPts val="1200"/>
              </a:spcAft>
            </a:pPr>
            <a:r>
              <a:rPr lang="en-US" sz="2800" dirty="0">
                <a:cs typeface="Calibri" panose="020F0502020204030204" pitchFamily="34" charset="0"/>
              </a:rPr>
              <a:t>Content</a:t>
            </a:r>
            <a:endParaRPr lang="en-US" sz="2400" dirty="0">
              <a:cs typeface="Calibri" panose="020F0502020204030204" pitchFamily="34" charset="0"/>
            </a:endParaRPr>
          </a:p>
          <a:p>
            <a:pPr marL="285750" indent="-285750">
              <a:spcAft>
                <a:spcPts val="1200"/>
              </a:spcAft>
              <a:buFont typeface="Arial" panose="020B0604020202020204" pitchFamily="34" charset="0"/>
              <a:buChar char="•"/>
            </a:pPr>
            <a:r>
              <a:rPr lang="en-US" sz="2400" dirty="0">
                <a:cs typeface="Calibri" panose="020F0502020204030204" pitchFamily="34" charset="0"/>
              </a:rPr>
              <a:t>Overview: context of value chain studies</a:t>
            </a:r>
          </a:p>
          <a:p>
            <a:pPr marL="285750" indent="-285750">
              <a:spcAft>
                <a:spcPts val="1200"/>
              </a:spcAft>
              <a:buFont typeface="Arial" panose="020B0604020202020204" pitchFamily="34" charset="0"/>
              <a:buChar char="•"/>
            </a:pPr>
            <a:r>
              <a:rPr lang="en-US" sz="2400" dirty="0">
                <a:cs typeface="Calibri" panose="020F0502020204030204" pitchFamily="34" charset="0"/>
              </a:rPr>
              <a:t>Designing and implementing value chain studies</a:t>
            </a:r>
          </a:p>
          <a:p>
            <a:pPr marL="285750" indent="-285750">
              <a:spcAft>
                <a:spcPts val="1200"/>
              </a:spcAft>
              <a:buFont typeface="Arial" panose="020B0604020202020204" pitchFamily="34" charset="0"/>
              <a:buChar char="•"/>
            </a:pPr>
            <a:r>
              <a:rPr lang="en-US" sz="2400" dirty="0">
                <a:cs typeface="Calibri" panose="020F0502020204030204" pitchFamily="34" charset="0"/>
              </a:rPr>
              <a:t>Some examples of successful application of tools</a:t>
            </a:r>
          </a:p>
          <a:p>
            <a:pPr marL="285750" indent="-285750">
              <a:spcAft>
                <a:spcPts val="1200"/>
              </a:spcAft>
              <a:buFont typeface="Arial" panose="020B0604020202020204" pitchFamily="34" charset="0"/>
              <a:buChar char="•"/>
            </a:pPr>
            <a:r>
              <a:rPr lang="en-US" sz="2400" dirty="0">
                <a:cs typeface="Calibri" panose="020F0502020204030204" pitchFamily="34" charset="0"/>
              </a:rPr>
              <a:t>Final words</a:t>
            </a:r>
          </a:p>
        </p:txBody>
      </p:sp>
      <p:sp>
        <p:nvSpPr>
          <p:cNvPr id="3" name="Rectangle 2"/>
          <p:cNvSpPr/>
          <p:nvPr/>
        </p:nvSpPr>
        <p:spPr>
          <a:xfrm>
            <a:off x="2073987" y="5775198"/>
            <a:ext cx="4572000" cy="307777"/>
          </a:xfrm>
          <a:prstGeom prst="rect">
            <a:avLst/>
          </a:prstGeom>
        </p:spPr>
        <p:txBody>
          <a:bodyPr>
            <a:spAutoFit/>
          </a:bodyPr>
          <a:lstStyle/>
          <a:p>
            <a:r>
              <a:rPr lang="en-US" sz="1400" b="1" i="1" dirty="0">
                <a:solidFill>
                  <a:schemeClr val="accent5"/>
                </a:solidFill>
                <a:latin typeface="Calibri" panose="020F0502020204030204" pitchFamily="34" charset="0"/>
                <a:cs typeface="Calibri" panose="020F0502020204030204" pitchFamily="34" charset="0"/>
              </a:rPr>
              <a:t>http://www.fao.org/docrep/015/i2583e/i2583e00.pdf</a:t>
            </a:r>
          </a:p>
        </p:txBody>
      </p:sp>
    </p:spTree>
    <p:extLst>
      <p:ext uri="{BB962C8B-B14F-4D97-AF65-F5344CB8AC3E}">
        <p14:creationId xmlns:p14="http://schemas.microsoft.com/office/powerpoint/2010/main" val="130351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24438" y="3019956"/>
            <a:ext cx="2143125" cy="400110"/>
          </a:xfrm>
          <a:prstGeom prst="rect">
            <a:avLst/>
          </a:prstGeom>
          <a:noFill/>
          <a:ln w="38100">
            <a:solidFill>
              <a:schemeClr val="accent1"/>
            </a:solidFill>
          </a:ln>
        </p:spPr>
        <p:txBody>
          <a:bodyPr wrap="square" rtlCol="0">
            <a:spAutoFit/>
          </a:bodyPr>
          <a:lstStyle/>
          <a:p>
            <a:pPr algn="ctr"/>
            <a:r>
              <a:rPr lang="en-US" sz="2000" dirty="0">
                <a:latin typeface="Calibri" panose="020F0502020204030204" pitchFamily="34" charset="0"/>
                <a:cs typeface="Calibri" panose="020F0502020204030204" pitchFamily="34" charset="0"/>
              </a:rPr>
              <a:t>Data Collection</a:t>
            </a:r>
          </a:p>
        </p:txBody>
      </p:sp>
      <p:grpSp>
        <p:nvGrpSpPr>
          <p:cNvPr id="8" name="Group 7"/>
          <p:cNvGrpSpPr/>
          <p:nvPr/>
        </p:nvGrpSpPr>
        <p:grpSpPr>
          <a:xfrm>
            <a:off x="2376487" y="1634961"/>
            <a:ext cx="7439025" cy="1323440"/>
            <a:chOff x="1019175" y="986135"/>
            <a:chExt cx="7439025" cy="1323440"/>
          </a:xfrm>
        </p:grpSpPr>
        <p:sp>
          <p:nvSpPr>
            <p:cNvPr id="4" name="TextBox 3"/>
            <p:cNvSpPr txBox="1"/>
            <p:nvPr/>
          </p:nvSpPr>
          <p:spPr>
            <a:xfrm>
              <a:off x="2190750" y="1447800"/>
              <a:ext cx="1171575"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Where?</a:t>
              </a:r>
            </a:p>
          </p:txBody>
        </p:sp>
        <p:sp>
          <p:nvSpPr>
            <p:cNvPr id="10" name="TextBox 9"/>
            <p:cNvSpPr txBox="1"/>
            <p:nvPr/>
          </p:nvSpPr>
          <p:spPr>
            <a:xfrm>
              <a:off x="1019175" y="1909465"/>
              <a:ext cx="1171575"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What?</a:t>
              </a:r>
            </a:p>
          </p:txBody>
        </p:sp>
        <p:sp>
          <p:nvSpPr>
            <p:cNvPr id="11" name="TextBox 10"/>
            <p:cNvSpPr txBox="1"/>
            <p:nvPr/>
          </p:nvSpPr>
          <p:spPr>
            <a:xfrm>
              <a:off x="3362325" y="986135"/>
              <a:ext cx="1666875"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How much?</a:t>
              </a:r>
            </a:p>
          </p:txBody>
        </p:sp>
        <p:sp>
          <p:nvSpPr>
            <p:cNvPr id="13" name="TextBox 12"/>
            <p:cNvSpPr txBox="1"/>
            <p:nvPr/>
          </p:nvSpPr>
          <p:spPr>
            <a:xfrm>
              <a:off x="5029200" y="986135"/>
              <a:ext cx="1171575"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Why?</a:t>
              </a:r>
            </a:p>
          </p:txBody>
        </p:sp>
        <p:sp>
          <p:nvSpPr>
            <p:cNvPr id="14" name="TextBox 13"/>
            <p:cNvSpPr txBox="1"/>
            <p:nvPr/>
          </p:nvSpPr>
          <p:spPr>
            <a:xfrm>
              <a:off x="6115050" y="1447799"/>
              <a:ext cx="1171575"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When?</a:t>
              </a:r>
            </a:p>
          </p:txBody>
        </p:sp>
        <p:sp>
          <p:nvSpPr>
            <p:cNvPr id="15" name="TextBox 14"/>
            <p:cNvSpPr txBox="1"/>
            <p:nvPr/>
          </p:nvSpPr>
          <p:spPr>
            <a:xfrm>
              <a:off x="7286625" y="1909464"/>
              <a:ext cx="1171575" cy="400110"/>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How?</a:t>
              </a:r>
            </a:p>
          </p:txBody>
        </p:sp>
      </p:grpSp>
      <p:sp>
        <p:nvSpPr>
          <p:cNvPr id="9" name="TextBox 8"/>
          <p:cNvSpPr txBox="1"/>
          <p:nvPr/>
        </p:nvSpPr>
        <p:spPr>
          <a:xfrm>
            <a:off x="1881187" y="2096626"/>
            <a:ext cx="1171575" cy="584775"/>
          </a:xfrm>
          <a:prstGeom prst="rect">
            <a:avLst/>
          </a:prstGeom>
          <a:noFill/>
        </p:spPr>
        <p:txBody>
          <a:bodyPr wrap="square" rtlCol="0">
            <a:spAutoFit/>
          </a:bodyPr>
          <a:lstStyle/>
          <a:p>
            <a:pPr algn="ctr"/>
            <a:r>
              <a:rPr lang="en-US" sz="1600" i="1" dirty="0">
                <a:solidFill>
                  <a:schemeClr val="accent5"/>
                </a:solidFill>
                <a:latin typeface="Calibri" panose="020F0502020204030204" pitchFamily="34" charset="0"/>
                <a:cs typeface="Calibri" panose="020F0502020204030204" pitchFamily="34" charset="0"/>
              </a:rPr>
              <a:t>Species and products</a:t>
            </a:r>
          </a:p>
        </p:txBody>
      </p:sp>
      <p:sp>
        <p:nvSpPr>
          <p:cNvPr id="18" name="TextBox 17"/>
          <p:cNvSpPr txBox="1"/>
          <p:nvPr/>
        </p:nvSpPr>
        <p:spPr>
          <a:xfrm>
            <a:off x="3052762" y="1357962"/>
            <a:ext cx="1171575" cy="830997"/>
          </a:xfrm>
          <a:prstGeom prst="rect">
            <a:avLst/>
          </a:prstGeom>
          <a:noFill/>
        </p:spPr>
        <p:txBody>
          <a:bodyPr wrap="square" rtlCol="0">
            <a:spAutoFit/>
          </a:bodyPr>
          <a:lstStyle/>
          <a:p>
            <a:pPr algn="ctr"/>
            <a:r>
              <a:rPr lang="en-US" sz="1600" i="1" dirty="0">
                <a:solidFill>
                  <a:schemeClr val="accent5"/>
                </a:solidFill>
                <a:latin typeface="Calibri" panose="020F0502020204030204" pitchFamily="34" charset="0"/>
                <a:cs typeface="Calibri" panose="020F0502020204030204" pitchFamily="34" charset="0"/>
              </a:rPr>
              <a:t>Origin  &amp; Destination</a:t>
            </a:r>
          </a:p>
          <a:p>
            <a:pPr algn="ctr"/>
            <a:r>
              <a:rPr lang="en-US" sz="1600" i="1" dirty="0">
                <a:solidFill>
                  <a:schemeClr val="accent5"/>
                </a:solidFill>
                <a:latin typeface="Calibri" panose="020F0502020204030204" pitchFamily="34" charset="0"/>
                <a:cs typeface="Calibri" panose="020F0502020204030204" pitchFamily="34" charset="0"/>
              </a:rPr>
              <a:t>(Pathway)</a:t>
            </a:r>
          </a:p>
        </p:txBody>
      </p:sp>
      <p:sp>
        <p:nvSpPr>
          <p:cNvPr id="19" name="TextBox 18"/>
          <p:cNvSpPr txBox="1"/>
          <p:nvPr/>
        </p:nvSpPr>
        <p:spPr>
          <a:xfrm>
            <a:off x="4967286" y="1327184"/>
            <a:ext cx="1171575" cy="338554"/>
          </a:xfrm>
          <a:prstGeom prst="rect">
            <a:avLst/>
          </a:prstGeom>
          <a:noFill/>
        </p:spPr>
        <p:txBody>
          <a:bodyPr wrap="square" rtlCol="0">
            <a:spAutoFit/>
          </a:bodyPr>
          <a:lstStyle/>
          <a:p>
            <a:pPr algn="ctr"/>
            <a:r>
              <a:rPr lang="en-US" sz="1600" i="1" dirty="0">
                <a:solidFill>
                  <a:schemeClr val="accent5"/>
                </a:solidFill>
                <a:latin typeface="Calibri" panose="020F0502020204030204" pitchFamily="34" charset="0"/>
                <a:cs typeface="Calibri" panose="020F0502020204030204" pitchFamily="34" charset="0"/>
              </a:rPr>
              <a:t>Volume</a:t>
            </a:r>
          </a:p>
        </p:txBody>
      </p:sp>
      <p:sp>
        <p:nvSpPr>
          <p:cNvPr id="20" name="TextBox 19"/>
          <p:cNvSpPr txBox="1"/>
          <p:nvPr/>
        </p:nvSpPr>
        <p:spPr>
          <a:xfrm>
            <a:off x="6386510" y="1327184"/>
            <a:ext cx="1171575" cy="338554"/>
          </a:xfrm>
          <a:prstGeom prst="rect">
            <a:avLst/>
          </a:prstGeom>
          <a:noFill/>
        </p:spPr>
        <p:txBody>
          <a:bodyPr wrap="square" rtlCol="0">
            <a:spAutoFit/>
          </a:bodyPr>
          <a:lstStyle/>
          <a:p>
            <a:pPr algn="ctr"/>
            <a:r>
              <a:rPr lang="en-US" sz="1600" i="1" dirty="0">
                <a:solidFill>
                  <a:schemeClr val="accent5"/>
                </a:solidFill>
                <a:latin typeface="Calibri" panose="020F0502020204030204" pitchFamily="34" charset="0"/>
                <a:cs typeface="Calibri" panose="020F0502020204030204" pitchFamily="34" charset="0"/>
              </a:rPr>
              <a:t>Drivers</a:t>
            </a:r>
          </a:p>
        </p:txBody>
      </p:sp>
      <p:sp>
        <p:nvSpPr>
          <p:cNvPr id="21" name="TextBox 20"/>
          <p:cNvSpPr txBox="1"/>
          <p:nvPr/>
        </p:nvSpPr>
        <p:spPr>
          <a:xfrm>
            <a:off x="8053387" y="1788847"/>
            <a:ext cx="1171575" cy="338554"/>
          </a:xfrm>
          <a:prstGeom prst="rect">
            <a:avLst/>
          </a:prstGeom>
          <a:noFill/>
        </p:spPr>
        <p:txBody>
          <a:bodyPr wrap="square" rtlCol="0">
            <a:spAutoFit/>
          </a:bodyPr>
          <a:lstStyle/>
          <a:p>
            <a:pPr algn="ctr"/>
            <a:r>
              <a:rPr lang="en-US" sz="1600" i="1" dirty="0">
                <a:solidFill>
                  <a:schemeClr val="accent5"/>
                </a:solidFill>
                <a:latin typeface="Calibri" panose="020F0502020204030204" pitchFamily="34" charset="0"/>
                <a:cs typeface="Calibri" panose="020F0502020204030204" pitchFamily="34" charset="0"/>
              </a:rPr>
              <a:t>Seasonality</a:t>
            </a:r>
          </a:p>
        </p:txBody>
      </p:sp>
      <p:sp>
        <p:nvSpPr>
          <p:cNvPr id="23" name="TextBox 22"/>
          <p:cNvSpPr txBox="1"/>
          <p:nvPr/>
        </p:nvSpPr>
        <p:spPr>
          <a:xfrm>
            <a:off x="9143999" y="2250512"/>
            <a:ext cx="1171575" cy="338554"/>
          </a:xfrm>
          <a:prstGeom prst="rect">
            <a:avLst/>
          </a:prstGeom>
          <a:noFill/>
        </p:spPr>
        <p:txBody>
          <a:bodyPr wrap="square" rtlCol="0">
            <a:spAutoFit/>
          </a:bodyPr>
          <a:lstStyle/>
          <a:p>
            <a:pPr algn="ctr"/>
            <a:r>
              <a:rPr lang="en-US" sz="1600" i="1" dirty="0">
                <a:solidFill>
                  <a:schemeClr val="accent5"/>
                </a:solidFill>
                <a:latin typeface="Calibri" panose="020F0502020204030204" pitchFamily="34" charset="0"/>
                <a:cs typeface="Calibri" panose="020F0502020204030204" pitchFamily="34" charset="0"/>
              </a:rPr>
              <a:t>Practices</a:t>
            </a:r>
          </a:p>
        </p:txBody>
      </p:sp>
      <p:sp>
        <p:nvSpPr>
          <p:cNvPr id="16" name="Rectangle 15"/>
          <p:cNvSpPr/>
          <p:nvPr/>
        </p:nvSpPr>
        <p:spPr>
          <a:xfrm>
            <a:off x="6426990" y="1242997"/>
            <a:ext cx="1090612" cy="9180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8724899" y="2170531"/>
            <a:ext cx="1466851" cy="8494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1681160" y="4648516"/>
            <a:ext cx="1514486" cy="338554"/>
          </a:xfrm>
          <a:prstGeom prst="rect">
            <a:avLst/>
          </a:prstGeom>
          <a:solidFill>
            <a:schemeClr val="accent1"/>
          </a:solidFill>
          <a:ln w="25400">
            <a:solidFill>
              <a:schemeClr val="accent5"/>
            </a:solidFill>
          </a:ln>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Questionnaires </a:t>
            </a:r>
          </a:p>
        </p:txBody>
      </p:sp>
      <p:sp>
        <p:nvSpPr>
          <p:cNvPr id="26" name="TextBox 25"/>
          <p:cNvSpPr txBox="1"/>
          <p:nvPr/>
        </p:nvSpPr>
        <p:spPr>
          <a:xfrm>
            <a:off x="3443283" y="4641554"/>
            <a:ext cx="1595654" cy="584775"/>
          </a:xfrm>
          <a:prstGeom prst="rect">
            <a:avLst/>
          </a:prstGeom>
          <a:solidFill>
            <a:schemeClr val="accent1"/>
          </a:solidFill>
          <a:ln w="25400">
            <a:solidFill>
              <a:schemeClr val="accent5"/>
            </a:solidFill>
          </a:ln>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Semi-structured interviews</a:t>
            </a:r>
          </a:p>
        </p:txBody>
      </p:sp>
      <p:sp>
        <p:nvSpPr>
          <p:cNvPr id="27" name="TextBox 26"/>
          <p:cNvSpPr txBox="1"/>
          <p:nvPr/>
        </p:nvSpPr>
        <p:spPr>
          <a:xfrm>
            <a:off x="5291133" y="4649326"/>
            <a:ext cx="1500191" cy="584775"/>
          </a:xfrm>
          <a:prstGeom prst="rect">
            <a:avLst/>
          </a:prstGeom>
          <a:solidFill>
            <a:schemeClr val="accent1"/>
          </a:solidFill>
          <a:ln w="25400">
            <a:solidFill>
              <a:schemeClr val="accent5"/>
            </a:solidFill>
          </a:ln>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Focus group discussions</a:t>
            </a:r>
          </a:p>
        </p:txBody>
      </p:sp>
      <p:sp>
        <p:nvSpPr>
          <p:cNvPr id="28" name="TextBox 27"/>
          <p:cNvSpPr txBox="1"/>
          <p:nvPr/>
        </p:nvSpPr>
        <p:spPr>
          <a:xfrm>
            <a:off x="7143744" y="4649326"/>
            <a:ext cx="1500191" cy="584775"/>
          </a:xfrm>
          <a:prstGeom prst="rect">
            <a:avLst/>
          </a:prstGeom>
          <a:solidFill>
            <a:schemeClr val="accent1"/>
          </a:solidFill>
          <a:ln w="25400">
            <a:solidFill>
              <a:schemeClr val="accent5"/>
            </a:solidFill>
          </a:ln>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Participatory workshop</a:t>
            </a:r>
          </a:p>
        </p:txBody>
      </p:sp>
      <p:sp>
        <p:nvSpPr>
          <p:cNvPr id="29" name="TextBox 28"/>
          <p:cNvSpPr txBox="1"/>
          <p:nvPr/>
        </p:nvSpPr>
        <p:spPr>
          <a:xfrm>
            <a:off x="8996355" y="4649326"/>
            <a:ext cx="1500191" cy="584775"/>
          </a:xfrm>
          <a:prstGeom prst="rect">
            <a:avLst/>
          </a:prstGeom>
          <a:solidFill>
            <a:schemeClr val="accent1"/>
          </a:solidFill>
          <a:ln w="25400">
            <a:solidFill>
              <a:schemeClr val="accent5"/>
            </a:solidFill>
          </a:ln>
        </p:spPr>
        <p:txBody>
          <a:bodyPr wrap="square" rtlCol="0">
            <a:spAutoFit/>
          </a:bodyPr>
          <a:lstStyle/>
          <a:p>
            <a:pPr algn="ctr"/>
            <a:r>
              <a:rPr lang="en-US" sz="1600" dirty="0">
                <a:solidFill>
                  <a:schemeClr val="bg1"/>
                </a:solidFill>
                <a:latin typeface="Calibri" panose="020F0502020204030204" pitchFamily="34" charset="0"/>
                <a:cs typeface="Calibri" panose="020F0502020204030204" pitchFamily="34" charset="0"/>
              </a:rPr>
              <a:t>Direct observation</a:t>
            </a:r>
          </a:p>
        </p:txBody>
      </p:sp>
      <p:sp>
        <p:nvSpPr>
          <p:cNvPr id="31" name="TextBox 30"/>
          <p:cNvSpPr txBox="1"/>
          <p:nvPr/>
        </p:nvSpPr>
        <p:spPr>
          <a:xfrm>
            <a:off x="1802606" y="5049437"/>
            <a:ext cx="1171575" cy="584775"/>
          </a:xfrm>
          <a:prstGeom prst="rect">
            <a:avLst/>
          </a:prstGeom>
          <a:noFill/>
        </p:spPr>
        <p:txBody>
          <a:bodyPr wrap="square" rtlCol="0">
            <a:spAutoFit/>
          </a:bodyPr>
          <a:lstStyle/>
          <a:p>
            <a:pPr algn="ctr"/>
            <a:r>
              <a:rPr lang="en-US" sz="1600" i="1" dirty="0">
                <a:latin typeface="Calibri" panose="020F0502020204030204" pitchFamily="34" charset="0"/>
                <a:cs typeface="Calibri" panose="020F0502020204030204" pitchFamily="34" charset="0"/>
              </a:rPr>
              <a:t>Closed &amp; open</a:t>
            </a:r>
          </a:p>
        </p:txBody>
      </p:sp>
      <p:sp>
        <p:nvSpPr>
          <p:cNvPr id="32" name="TextBox 31"/>
          <p:cNvSpPr txBox="1"/>
          <p:nvPr/>
        </p:nvSpPr>
        <p:spPr>
          <a:xfrm>
            <a:off x="3273023" y="5310929"/>
            <a:ext cx="1840710" cy="830997"/>
          </a:xfrm>
          <a:prstGeom prst="rect">
            <a:avLst/>
          </a:prstGeom>
          <a:noFill/>
        </p:spPr>
        <p:txBody>
          <a:bodyPr wrap="square" rtlCol="0">
            <a:spAutoFit/>
          </a:bodyPr>
          <a:lstStyle/>
          <a:p>
            <a:pPr algn="ctr"/>
            <a:r>
              <a:rPr lang="en-US" sz="1600" i="1" dirty="0">
                <a:latin typeface="Calibri" panose="020F0502020204030204" pitchFamily="34" charset="0"/>
                <a:cs typeface="Calibri" panose="020F0502020204030204" pitchFamily="34" charset="0"/>
              </a:rPr>
              <a:t>Key informants &amp; snowballing sampling</a:t>
            </a:r>
          </a:p>
        </p:txBody>
      </p:sp>
      <p:cxnSp>
        <p:nvCxnSpPr>
          <p:cNvPr id="33" name="Straight Connector 32"/>
          <p:cNvCxnSpPr>
            <a:stCxn id="2" idx="2"/>
          </p:cNvCxnSpPr>
          <p:nvPr/>
        </p:nvCxnSpPr>
        <p:spPr>
          <a:xfrm>
            <a:off x="6096000" y="3420066"/>
            <a:ext cx="0" cy="65939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388392" y="4068954"/>
            <a:ext cx="37076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98901" y="4054903"/>
            <a:ext cx="2" cy="5737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242195" y="4057516"/>
            <a:ext cx="2" cy="5737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095999" y="4074770"/>
            <a:ext cx="2" cy="5737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085488" y="4066054"/>
            <a:ext cx="37076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939292" y="4065231"/>
            <a:ext cx="2" cy="5737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9783979" y="4054080"/>
            <a:ext cx="2" cy="57374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a:xfrm>
            <a:off x="838200" y="365125"/>
            <a:ext cx="10515600" cy="815505"/>
          </a:xfrm>
        </p:spPr>
        <p:txBody>
          <a:bodyPr/>
          <a:lstStyle/>
          <a:p>
            <a:pPr eaLnBrk="1" hangingPunct="1"/>
            <a:r>
              <a:rPr lang="en-US" altLang="en-US" dirty="0" smtClean="0"/>
              <a:t>Data collection</a:t>
            </a:r>
            <a:endParaRPr lang="en-GB" altLang="en-US" dirty="0"/>
          </a:p>
        </p:txBody>
      </p:sp>
    </p:spTree>
    <p:extLst>
      <p:ext uri="{BB962C8B-B14F-4D97-AF65-F5344CB8AC3E}">
        <p14:creationId xmlns:p14="http://schemas.microsoft.com/office/powerpoint/2010/main" val="309865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19" grpId="0"/>
      <p:bldP spid="20" grpId="0"/>
      <p:bldP spid="21" grpId="0"/>
      <p:bldP spid="23" grpId="0"/>
      <p:bldP spid="16" grpId="0" animBg="1"/>
      <p:bldP spid="24" grpId="0" animBg="1"/>
      <p:bldP spid="25" grpId="0" animBg="1"/>
      <p:bldP spid="26" grpId="0" animBg="1"/>
      <p:bldP spid="27" grpId="0" animBg="1"/>
      <p:bldP spid="28" grpId="0" animBg="1"/>
      <p:bldP spid="29" grpId="0" animBg="1"/>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629674" y="970001"/>
            <a:ext cx="4518829" cy="3002687"/>
            <a:chOff x="105673" y="1422284"/>
            <a:chExt cx="4518829" cy="3002687"/>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1101" t="17434" r="13853" b="14417"/>
            <a:stretch/>
          </p:blipFill>
          <p:spPr>
            <a:xfrm>
              <a:off x="105673" y="1422284"/>
              <a:ext cx="4518829" cy="2664133"/>
            </a:xfrm>
            <a:prstGeom prst="rect">
              <a:avLst/>
            </a:prstGeom>
          </p:spPr>
        </p:pic>
        <p:sp>
          <p:nvSpPr>
            <p:cNvPr id="3" name="TextBox 2"/>
            <p:cNvSpPr txBox="1"/>
            <p:nvPr/>
          </p:nvSpPr>
          <p:spPr>
            <a:xfrm>
              <a:off x="105673" y="4086417"/>
              <a:ext cx="4518829"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Semi-structured interview (Philippines 2017)</a:t>
              </a:r>
            </a:p>
          </p:txBody>
        </p:sp>
      </p:grpSp>
      <p:grpSp>
        <p:nvGrpSpPr>
          <p:cNvPr id="4" name="Group 3"/>
          <p:cNvGrpSpPr/>
          <p:nvPr/>
        </p:nvGrpSpPr>
        <p:grpSpPr>
          <a:xfrm>
            <a:off x="6048811" y="2017207"/>
            <a:ext cx="4518829" cy="3604907"/>
            <a:chOff x="4524810" y="2469490"/>
            <a:chExt cx="4518829" cy="3604907"/>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834" y="2469490"/>
              <a:ext cx="4311805" cy="3233854"/>
            </a:xfrm>
            <a:prstGeom prst="rect">
              <a:avLst/>
            </a:prstGeom>
          </p:spPr>
        </p:pic>
        <p:sp>
          <p:nvSpPr>
            <p:cNvPr id="7" name="TextBox 6"/>
            <p:cNvSpPr txBox="1"/>
            <p:nvPr/>
          </p:nvSpPr>
          <p:spPr>
            <a:xfrm>
              <a:off x="4524810" y="5735843"/>
              <a:ext cx="4518829" cy="338554"/>
            </a:xfrm>
            <a:prstGeom prst="rect">
              <a:avLst/>
            </a:prstGeom>
            <a:noFill/>
          </p:spPr>
          <p:txBody>
            <a:bodyPr wrap="square" rtlCol="0">
              <a:spAutoFit/>
            </a:bodyPr>
            <a:lstStyle/>
            <a:p>
              <a:pPr algn="r"/>
              <a:r>
                <a:rPr lang="en-US" sz="1600" dirty="0">
                  <a:latin typeface="Calibri" panose="020F0502020204030204" pitchFamily="34" charset="0"/>
                  <a:cs typeface="Calibri" panose="020F0502020204030204" pitchFamily="34" charset="0"/>
                </a:rPr>
                <a:t>Participatory workshop (Cambodia 2017)</a:t>
              </a:r>
            </a:p>
          </p:txBody>
        </p:sp>
      </p:grpSp>
    </p:spTree>
    <p:extLst>
      <p:ext uri="{BB962C8B-B14F-4D97-AF65-F5344CB8AC3E}">
        <p14:creationId xmlns:p14="http://schemas.microsoft.com/office/powerpoint/2010/main" val="34645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400E-561C-48A5-AB2D-927AA7FA668E}"/>
              </a:ext>
            </a:extLst>
          </p:cNvPr>
          <p:cNvSpPr>
            <a:spLocks noGrp="1"/>
          </p:cNvSpPr>
          <p:nvPr>
            <p:ph type="title"/>
          </p:nvPr>
        </p:nvSpPr>
        <p:spPr/>
        <p:txBody>
          <a:bodyPr/>
          <a:lstStyle/>
          <a:p>
            <a:r>
              <a:rPr lang="en-US" dirty="0"/>
              <a:t>Discussion Questions</a:t>
            </a:r>
          </a:p>
        </p:txBody>
      </p:sp>
      <p:pic>
        <p:nvPicPr>
          <p:cNvPr id="7" name="Content Placeholder 6">
            <a:extLst>
              <a:ext uri="{FF2B5EF4-FFF2-40B4-BE49-F238E27FC236}">
                <a16:creationId xmlns:a16="http://schemas.microsoft.com/office/drawing/2014/main" id="{1D26854C-4137-40C4-BA4C-6E5F0D6609B6}"/>
              </a:ext>
            </a:extLst>
          </p:cNvPr>
          <p:cNvPicPr>
            <a:picLocks noGrp="1" noChangeAspect="1"/>
          </p:cNvPicPr>
          <p:nvPr>
            <p:ph sz="half" idx="1"/>
          </p:nvPr>
        </p:nvPicPr>
        <p:blipFill>
          <a:blip r:embed="rId3"/>
          <a:stretch>
            <a:fillRect/>
          </a:stretch>
        </p:blipFill>
        <p:spPr>
          <a:xfrm>
            <a:off x="6387281" y="477107"/>
            <a:ext cx="2971800" cy="1419225"/>
          </a:xfrm>
          <a:prstGeom prst="rect">
            <a:avLst/>
          </a:prstGeom>
        </p:spPr>
      </p:pic>
      <p:sp>
        <p:nvSpPr>
          <p:cNvPr id="8" name="Rectangle 7">
            <a:extLst>
              <a:ext uri="{FF2B5EF4-FFF2-40B4-BE49-F238E27FC236}">
                <a16:creationId xmlns:a16="http://schemas.microsoft.com/office/drawing/2014/main" id="{0558191B-08E4-48FA-A53E-6F1617BB11E0}"/>
              </a:ext>
            </a:extLst>
          </p:cNvPr>
          <p:cNvSpPr/>
          <p:nvPr/>
        </p:nvSpPr>
        <p:spPr>
          <a:xfrm>
            <a:off x="2552159" y="2101977"/>
            <a:ext cx="9116273" cy="3681777"/>
          </a:xfrm>
          <a:prstGeom prst="rect">
            <a:avLst/>
          </a:prstGeom>
        </p:spPr>
        <p:txBody>
          <a:bodyPr wrap="square">
            <a:spAutoFit/>
          </a:bodyPr>
          <a:lstStyle/>
          <a:p>
            <a:pPr lvl="1">
              <a:lnSpc>
                <a:spcPct val="107000"/>
              </a:lnSpc>
            </a:pPr>
            <a:r>
              <a:rPr lang="en-US" sz="2800" dirty="0">
                <a:ea typeface="Times New Roman" panose="02020603050405020304" pitchFamily="18" charset="0"/>
                <a:cs typeface="Angsana New" panose="020B0502040204020203" pitchFamily="18" charset="-34"/>
              </a:rPr>
              <a:t>Do you currently have the information and data required to conduct Value Chain Analysis to improve animal disease outbreak detection and response in your country? </a:t>
            </a:r>
          </a:p>
          <a:p>
            <a:pPr lvl="1">
              <a:lnSpc>
                <a:spcPct val="107000"/>
              </a:lnSpc>
            </a:pPr>
            <a:endParaRPr lang="en-US" sz="2800" dirty="0">
              <a:ea typeface="Times New Roman" panose="02020603050405020304" pitchFamily="18" charset="0"/>
              <a:cs typeface="Angsana New" panose="020B0502040204020203" pitchFamily="18" charset="-34"/>
            </a:endParaRPr>
          </a:p>
          <a:p>
            <a:pPr marL="742950" lvl="1" indent="-285750">
              <a:lnSpc>
                <a:spcPct val="107000"/>
              </a:lnSpc>
              <a:buFont typeface="+mj-lt"/>
              <a:buAutoNum type="alphaLcPeriod"/>
            </a:pPr>
            <a:endParaRPr lang="en-US" sz="2800" dirty="0">
              <a:ea typeface="Times New Roman" panose="02020603050405020304" pitchFamily="18" charset="0"/>
              <a:cs typeface="Angsana New" panose="020B0502040204020203" pitchFamily="18" charset="-34"/>
            </a:endParaRPr>
          </a:p>
          <a:p>
            <a:pPr lvl="1">
              <a:lnSpc>
                <a:spcPct val="107000"/>
              </a:lnSpc>
            </a:pPr>
            <a:r>
              <a:rPr lang="en-US" sz="2800" dirty="0">
                <a:ea typeface="Times New Roman" panose="02020603050405020304" pitchFamily="18" charset="0"/>
                <a:cs typeface="Angsana New" panose="020B0502040204020203" pitchFamily="18" charset="-34"/>
              </a:rPr>
              <a:t>If not, what data do you need to collect?</a:t>
            </a:r>
          </a:p>
          <a:p>
            <a:pPr lvl="1">
              <a:lnSpc>
                <a:spcPct val="107000"/>
              </a:lnSpc>
            </a:pPr>
            <a:endParaRPr lang="en-US" sz="2800" dirty="0">
              <a:ea typeface="Calibri" panose="020F0502020204030204" pitchFamily="34" charset="0"/>
              <a:cs typeface="Angsana New" panose="020B0502040204020203" pitchFamily="18" charset="-34"/>
            </a:endParaRPr>
          </a:p>
          <a:p>
            <a:pPr lvl="1">
              <a:lnSpc>
                <a:spcPct val="107000"/>
              </a:lnSpc>
            </a:pPr>
            <a:endParaRPr lang="en-US" sz="2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6840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 and 9 March 2018- Protecting people and animals from disease threats_template.pptx" id="{A9AD67C9-C4D7-4FF7-AC10-B8B5370E7D0E}" vid="{22C91EAD-8C90-4D13-93AA-48E8CA398C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 and 9 March 2018- Protecting people and animals from disease threats_template.pptx" id="{A9AD67C9-C4D7-4FF7-AC10-B8B5370E7D0E}" vid="{160366F0-CF1E-4048-B21D-E99E29D9EF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1143BB-5630-42D9-A472-AF8697127C49}"/>
</file>

<file path=customXml/itemProps2.xml><?xml version="1.0" encoding="utf-8"?>
<ds:datastoreItem xmlns:ds="http://schemas.openxmlformats.org/officeDocument/2006/customXml" ds:itemID="{0EFA1796-51A7-459E-A738-72B209E85565}"/>
</file>

<file path=customXml/itemProps3.xml><?xml version="1.0" encoding="utf-8"?>
<ds:datastoreItem xmlns:ds="http://schemas.openxmlformats.org/officeDocument/2006/customXml" ds:itemID="{B6D22718-D7D9-4D41-BE1E-B84DE987C4E3}"/>
</file>

<file path=customXml/itemProps4.xml><?xml version="1.0" encoding="utf-8"?>
<ds:datastoreItem xmlns:ds="http://schemas.openxmlformats.org/officeDocument/2006/customXml" ds:itemID="{36CA28DE-77A9-459C-B43E-239D15EFCAEF}"/>
</file>

<file path=docProps/app.xml><?xml version="1.0" encoding="utf-8"?>
<Properties xmlns="http://schemas.openxmlformats.org/officeDocument/2006/extended-properties" xmlns:vt="http://schemas.openxmlformats.org/officeDocument/2006/docPropsVTypes">
  <Template>Protecting people and animals from disease threats_8 and 9 March 2018_template</Template>
  <TotalTime>534</TotalTime>
  <Words>2250</Words>
  <Application>Microsoft Office PowerPoint</Application>
  <PresentationFormat>Widescreen</PresentationFormat>
  <Paragraphs>233</Paragraphs>
  <Slides>21</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ＭＳ 明朝</vt:lpstr>
      <vt:lpstr>MS PGothic</vt:lpstr>
      <vt:lpstr>Angsana New</vt:lpstr>
      <vt:lpstr>Arial</vt:lpstr>
      <vt:lpstr>Calibri</vt:lpstr>
      <vt:lpstr>Calibri Light</vt:lpstr>
      <vt:lpstr>Times New Roman</vt:lpstr>
      <vt:lpstr>Office Theme</vt:lpstr>
      <vt:lpstr>Custom Design</vt:lpstr>
      <vt:lpstr>PowerPoint Presentation</vt:lpstr>
      <vt:lpstr>Module V1 Value Chain Analysis as a Basis for Animal Disease Surveillance and Response</vt:lpstr>
      <vt:lpstr>Learning Objectives</vt:lpstr>
      <vt:lpstr>Introduction</vt:lpstr>
      <vt:lpstr>PowerPoint Presentation</vt:lpstr>
      <vt:lpstr>PowerPoint Presentation</vt:lpstr>
      <vt:lpstr>Data collection</vt:lpstr>
      <vt:lpstr>PowerPoint Presentation</vt:lpstr>
      <vt:lpstr>Discussion Questions</vt:lpstr>
      <vt:lpstr>Challenges</vt:lpstr>
      <vt:lpstr>Discussion Question</vt:lpstr>
      <vt:lpstr>Data Analysis</vt:lpstr>
      <vt:lpstr>PowerPoint Presentation</vt:lpstr>
      <vt:lpstr>Data Analysis</vt:lpstr>
      <vt:lpstr>PowerPoint Presentation</vt:lpstr>
      <vt:lpstr>PowerPoint Presentation</vt:lpstr>
      <vt:lpstr>PowerPoint Presentation</vt:lpstr>
      <vt:lpstr>Utilization</vt:lpstr>
      <vt:lpstr>PowerPoint Presentation</vt:lpstr>
      <vt:lpstr>PowerPoint Presentation</vt:lpstr>
      <vt:lpstr>Thank You</vt:lpstr>
    </vt:vector>
  </TitlesOfParts>
  <Company>FAO of the 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Prince, Diane (TCE)</dc:creator>
  <cp:lastModifiedBy>Mott, Joshua (CDC/OID/NCIRD)</cp:lastModifiedBy>
  <cp:revision>46</cp:revision>
  <cp:lastPrinted>2018-02-14T09:49:18Z</cp:lastPrinted>
  <dcterms:created xsi:type="dcterms:W3CDTF">2018-02-23T17:14:09Z</dcterms:created>
  <dcterms:modified xsi:type="dcterms:W3CDTF">2018-06-08T05:57:32Z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d457e71c-7161-4a1e-aa03-77712968f05d</vt:lpwstr>
  </property>
</Properties>
</file>