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31"/>
  </p:notesMasterIdLst>
  <p:handoutMasterIdLst>
    <p:handoutMasterId r:id="rId32"/>
  </p:handoutMasterIdLst>
  <p:sldIdLst>
    <p:sldId id="348" r:id="rId3"/>
    <p:sldId id="378"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77" r:id="rId23"/>
    <p:sldId id="370" r:id="rId24"/>
    <p:sldId id="371" r:id="rId25"/>
    <p:sldId id="372" r:id="rId26"/>
    <p:sldId id="379" r:id="rId27"/>
    <p:sldId id="374" r:id="rId28"/>
    <p:sldId id="375" r:id="rId29"/>
    <p:sldId id="376" r:id="rId30"/>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F35"/>
    <a:srgbClr val="A42036"/>
    <a:srgbClr val="F8951D"/>
    <a:srgbClr val="53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36" autoAdjust="0"/>
    <p:restoredTop sz="86737" autoAdjust="0"/>
  </p:normalViewPr>
  <p:slideViewPr>
    <p:cSldViewPr snapToGrid="0">
      <p:cViewPr varScale="1">
        <p:scale>
          <a:sx n="72" d="100"/>
          <a:sy n="72" d="100"/>
        </p:scale>
        <p:origin x="374" y="4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218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54885C7-9E27-47FD-A43D-AD9F26B12E5F}" type="datetimeFigureOut">
              <a:rPr lang="en-US" smtClean="0"/>
              <a:t>7/6/2018</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D54EF7B-7D00-4B9B-B952-AC667D68A253}" type="slidenum">
              <a:rPr lang="en-US" smtClean="0"/>
              <a:t>‹#›</a:t>
            </a:fld>
            <a:endParaRPr lang="en-US"/>
          </a:p>
        </p:txBody>
      </p:sp>
    </p:spTree>
    <p:extLst>
      <p:ext uri="{BB962C8B-B14F-4D97-AF65-F5344CB8AC3E}">
        <p14:creationId xmlns:p14="http://schemas.microsoft.com/office/powerpoint/2010/main" val="397614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923B85F7-2E30-42CC-8D24-EE34F36EDB05}" type="datetimeFigureOut">
              <a:rPr lang="en-US" smtClean="0"/>
              <a:t>7/6/2018</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BEAC42C-8DD0-40A4-A042-BA80F6BF0D1D}" type="slidenum">
              <a:rPr lang="en-US" smtClean="0"/>
              <a:t>‹#›</a:t>
            </a:fld>
            <a:endParaRPr lang="en-US"/>
          </a:p>
        </p:txBody>
      </p:sp>
    </p:spTree>
    <p:extLst>
      <p:ext uri="{BB962C8B-B14F-4D97-AF65-F5344CB8AC3E}">
        <p14:creationId xmlns:p14="http://schemas.microsoft.com/office/powerpoint/2010/main" val="206410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a:t>
            </a:fld>
            <a:endParaRPr lang="en-US"/>
          </a:p>
        </p:txBody>
      </p:sp>
    </p:spTree>
    <p:extLst>
      <p:ext uri="{BB962C8B-B14F-4D97-AF65-F5344CB8AC3E}">
        <p14:creationId xmlns:p14="http://schemas.microsoft.com/office/powerpoint/2010/main" val="81498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B052A3-5157-4684-9980-6BBA06920343}" type="slidenum">
              <a:rPr lang="en-GB" altLang="en-US" smtClean="0"/>
              <a:pPr/>
              <a:t>10</a:t>
            </a:fld>
            <a:endParaRPr lang="en-GB" altLang="en-US"/>
          </a:p>
        </p:txBody>
      </p:sp>
    </p:spTree>
    <p:extLst>
      <p:ext uri="{BB962C8B-B14F-4D97-AF65-F5344CB8AC3E}">
        <p14:creationId xmlns:p14="http://schemas.microsoft.com/office/powerpoint/2010/main" val="321449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This</a:t>
            </a:r>
            <a:r>
              <a:rPr lang="en-US" altLang="en-US" baseline="0" dirty="0"/>
              <a:t> slide presents</a:t>
            </a:r>
            <a:r>
              <a:rPr lang="en-US" altLang="en-US" dirty="0"/>
              <a:t> suggested criteria for selecting areas for active avian influenza surveillance. </a:t>
            </a:r>
          </a:p>
          <a:p>
            <a:r>
              <a:rPr lang="en-US" altLang="en-US" dirty="0"/>
              <a:t>The</a:t>
            </a:r>
            <a:r>
              <a:rPr lang="en-US" altLang="en-US" baseline="0" dirty="0"/>
              <a:t> choice of criteria to use for area selection is country specific (some countries may not have regular introduction of poultry from known infected area; some may not have wild bird major flyways; value chain data might not be available and/or up-to-date…).</a:t>
            </a:r>
            <a:endParaRPr lang="en-US" altLang="en-US" dirty="0"/>
          </a:p>
          <a:p>
            <a:r>
              <a:rPr lang="en-US" altLang="en-US" b="0" u="none" dirty="0"/>
              <a:t>If</a:t>
            </a:r>
            <a:r>
              <a:rPr lang="en-US" altLang="en-US" b="0" u="none" baseline="0" dirty="0"/>
              <a:t> several criteria are to be used, a </a:t>
            </a:r>
            <a:r>
              <a:rPr lang="en-US" altLang="en-US" b="0" u="none" dirty="0"/>
              <a:t>prioritization</a:t>
            </a:r>
            <a:r>
              <a:rPr lang="en-US" altLang="en-US" b="0" u="none" baseline="0" dirty="0"/>
              <a:t> approach can be taken with in-country subject matter experts scoring each of the criteria and have a final score of the sum of the independent scores, to cite an example.  </a:t>
            </a:r>
            <a:endParaRPr lang="en-US" altLang="en-US" b="0" u="none" dirty="0"/>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E63B62-B70B-4D19-9094-BF65D29E474B}" type="slidenum">
              <a:rPr lang="en-GB" altLang="en-US" smtClean="0"/>
              <a:pPr/>
              <a:t>11</a:t>
            </a:fld>
            <a:endParaRPr lang="en-GB" altLang="en-US"/>
          </a:p>
        </p:txBody>
      </p:sp>
    </p:spTree>
    <p:extLst>
      <p:ext uri="{BB962C8B-B14F-4D97-AF65-F5344CB8AC3E}">
        <p14:creationId xmlns:p14="http://schemas.microsoft.com/office/powerpoint/2010/main" val="266702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Most countries target their risk-based surveillance system at LBMs.  These are the criteria for site selection for active avian influenza surveillance.</a:t>
            </a:r>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CD3712-8DB0-480D-8597-A31C9114AA2C}" type="slidenum">
              <a:rPr lang="en-GB" altLang="en-US" smtClean="0"/>
              <a:pPr/>
              <a:t>12</a:t>
            </a:fld>
            <a:endParaRPr lang="en-GB" altLang="en-US"/>
          </a:p>
        </p:txBody>
      </p:sp>
    </p:spTree>
    <p:extLst>
      <p:ext uri="{BB962C8B-B14F-4D97-AF65-F5344CB8AC3E}">
        <p14:creationId xmlns:p14="http://schemas.microsoft.com/office/powerpoint/2010/main" val="293426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Facilitator: please take 5 or more minutes to go through these questions with participants.</a:t>
            </a:r>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13</a:t>
            </a:fld>
            <a:endParaRPr lang="en-GB" altLang="en-US"/>
          </a:p>
        </p:txBody>
      </p:sp>
    </p:spTree>
    <p:extLst>
      <p:ext uri="{BB962C8B-B14F-4D97-AF65-F5344CB8AC3E}">
        <p14:creationId xmlns:p14="http://schemas.microsoft.com/office/powerpoint/2010/main" val="304856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are the criteria for selecting target species or animals for avian influenza active surveillance.</a:t>
            </a:r>
          </a:p>
          <a:p>
            <a:endParaRPr lang="en-US" dirty="0"/>
          </a:p>
          <a:p>
            <a:r>
              <a:rPr lang="en-US" dirty="0"/>
              <a:t>Image: Purchased from Shutterstock.</a:t>
            </a:r>
            <a:r>
              <a:rPr lang="en-US" sz="1200" b="0" i="0" kern="1200" dirty="0">
                <a:solidFill>
                  <a:schemeClr val="tx1"/>
                </a:solidFill>
                <a:effectLst/>
                <a:latin typeface="+mn-lt"/>
                <a:ea typeface="+mn-ea"/>
                <a:cs typeface="+mn-cs"/>
              </a:rPr>
              <a:t> Stock photo ID: 694360045</a:t>
            </a:r>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14</a:t>
            </a:fld>
            <a:endParaRPr lang="en-GB" altLang="en-US"/>
          </a:p>
        </p:txBody>
      </p:sp>
    </p:spTree>
    <p:extLst>
      <p:ext uri="{BB962C8B-B14F-4D97-AF65-F5344CB8AC3E}">
        <p14:creationId xmlns:p14="http://schemas.microsoft.com/office/powerpoint/2010/main" val="132245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These are the criteria for selecting sample types for active avian influenza virological surveillance….</a:t>
            </a:r>
          </a:p>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15</a:t>
            </a:fld>
            <a:endParaRPr lang="en-GB" altLang="en-US"/>
          </a:p>
        </p:txBody>
      </p:sp>
    </p:spTree>
    <p:extLst>
      <p:ext uri="{BB962C8B-B14F-4D97-AF65-F5344CB8AC3E}">
        <p14:creationId xmlns:p14="http://schemas.microsoft.com/office/powerpoint/2010/main" val="188837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These are the criteria for selecting sample types for active avian influenza serological surveillance….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Purchased from Shutterstock.</a:t>
            </a:r>
            <a:r>
              <a:rPr lang="en-US" sz="1200" b="0" i="0" kern="1200" dirty="0">
                <a:solidFill>
                  <a:schemeClr val="tx1"/>
                </a:solidFill>
                <a:effectLst/>
                <a:latin typeface="+mn-lt"/>
                <a:ea typeface="+mn-ea"/>
                <a:cs typeface="+mn-cs"/>
              </a:rPr>
              <a:t> Stock photo ID: 273937919</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16</a:t>
            </a:fld>
            <a:endParaRPr lang="en-GB" altLang="en-US"/>
          </a:p>
        </p:txBody>
      </p:sp>
    </p:spTree>
    <p:extLst>
      <p:ext uri="{BB962C8B-B14F-4D97-AF65-F5344CB8AC3E}">
        <p14:creationId xmlns:p14="http://schemas.microsoft.com/office/powerpoint/2010/main" val="114098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a:bodyPr>
          <a:lstStyle/>
          <a:p>
            <a:r>
              <a:rPr lang="en-GB" sz="1200" kern="1200" dirty="0">
                <a:solidFill>
                  <a:schemeClr val="tx1"/>
                </a:solidFill>
                <a:effectLst/>
                <a:latin typeface="+mn-lt"/>
                <a:ea typeface="+mn-ea"/>
                <a:cs typeface="+mn-cs"/>
              </a:rPr>
              <a:t>The sensitivity of a surveillance system increases as the number of sampled animals increases, but so do costs as well as the human/logistical resources needed to undertake it. A good surveillance system must be cost effective and practicality should always be considered when designing the sampling scheme.</a:t>
            </a:r>
          </a:p>
          <a:p>
            <a:endParaRPr lang="fr-FR" sz="1200" kern="1200" dirty="0">
              <a:solidFill>
                <a:schemeClr val="tx1"/>
              </a:solidFill>
              <a:effectLst/>
              <a:latin typeface="+mn-lt"/>
              <a:ea typeface="+mn-ea"/>
              <a:cs typeface="+mn-cs"/>
            </a:endParaRPr>
          </a:p>
          <a:p>
            <a:r>
              <a:rPr lang="en-GB" dirty="0">
                <a:effectLst/>
              </a:rPr>
              <a:t>The sample size depends mainly on the prevalence we wish to be able to detect, the desired </a:t>
            </a:r>
            <a:r>
              <a:rPr lang="en-GB" b="1" dirty="0">
                <a:effectLst/>
              </a:rPr>
              <a:t>herd-sensitivity</a:t>
            </a:r>
            <a:r>
              <a:rPr lang="en-GB" dirty="0">
                <a:effectLst/>
              </a:rPr>
              <a:t> (i.e. the confidence index we want to reach to make sure the infection has not been missed, usually equal to 95%) and the sampling design. The lower the expected prevalence, the higher the number of samples required and therefore the higher the cost.</a:t>
            </a:r>
            <a:endParaRPr lang="fr-FR" dirty="0">
              <a:effectLst/>
            </a:endParaRPr>
          </a:p>
          <a:p>
            <a:r>
              <a:rPr lang="en-GB" dirty="0">
                <a:effectLst/>
              </a:rPr>
              <a:t> </a:t>
            </a:r>
            <a:endParaRPr lang="fr-FR" dirty="0">
              <a:effectLst/>
            </a:endParaRPr>
          </a:p>
          <a:p>
            <a:r>
              <a:rPr lang="en-GB" dirty="0">
                <a:effectLst/>
              </a:rPr>
              <a:t>Increasing </a:t>
            </a:r>
            <a:r>
              <a:rPr lang="en-GB" b="1" dirty="0">
                <a:effectLst/>
              </a:rPr>
              <a:t>herd-sensitivity</a:t>
            </a:r>
            <a:r>
              <a:rPr lang="en-GB" dirty="0">
                <a:effectLst/>
              </a:rPr>
              <a:t> also implies an increased sample size. Therefore, a certain balance has to be found between the aimed prevalence, the desired herd sensitivity and the resources and capacities available to collect and test the samples.</a:t>
            </a:r>
            <a:endParaRPr lang="fr-FR" dirty="0">
              <a:effectLst/>
            </a:endParaRPr>
          </a:p>
          <a:p>
            <a:endParaRPr lang="en-US" dirty="0"/>
          </a:p>
          <a:p>
            <a:r>
              <a:rPr lang="en-US" dirty="0"/>
              <a:t>This table shows the herd sensitivity for detecting avian influenza in the selected sampled site based on the true prevalence of infection at the site and the number of sample pools taken.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mn-lt"/>
                <a:ea typeface="+mn-ea"/>
                <a:cs typeface="+mn-cs"/>
              </a:rPr>
              <a:t>For a good cost-effectiveness ratio, a minimum of 30 oropharyngeal samples [6 pools of 5 samples] from</a:t>
            </a:r>
            <a:r>
              <a:rPr lang="en-GB" sz="1200" b="0" kern="1200" baseline="0" dirty="0">
                <a:solidFill>
                  <a:schemeClr val="tx1"/>
                </a:solidFill>
                <a:effectLst/>
                <a:latin typeface="+mn-lt"/>
                <a:ea typeface="+mn-ea"/>
                <a:cs typeface="+mn-cs"/>
              </a:rPr>
              <a:t> each poultry species at the selected sampling site shall be collected. A</a:t>
            </a:r>
            <a:r>
              <a:rPr lang="en-US" sz="1200" b="0" i="0" kern="1200" baseline="0" dirty="0">
                <a:solidFill>
                  <a:schemeClr val="tx1"/>
                </a:solidFill>
                <a:effectLst/>
                <a:latin typeface="+mn-lt"/>
                <a:ea typeface="+mn-ea"/>
                <a:cs typeface="+mn-cs"/>
              </a:rPr>
              <a:t>t a 10 percent infection rate there would be a 95 percent chance of detecting the virus. At a 2 percent infection rate, there would only be a 44 percent chance of detecting the virus.</a:t>
            </a:r>
            <a:endParaRPr lang="en-US" b="0" dirty="0"/>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17</a:t>
            </a:fld>
            <a:endParaRPr lang="en-GB" altLang="en-US"/>
          </a:p>
        </p:txBody>
      </p:sp>
    </p:spTree>
    <p:extLst>
      <p:ext uri="{BB962C8B-B14F-4D97-AF65-F5344CB8AC3E}">
        <p14:creationId xmlns:p14="http://schemas.microsoft.com/office/powerpoint/2010/main" val="412921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Sampling frequency for avian influenza active surveillance will depend on several factors.</a:t>
            </a:r>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18</a:t>
            </a:fld>
            <a:endParaRPr lang="en-GB" altLang="en-US"/>
          </a:p>
        </p:txBody>
      </p:sp>
    </p:spTree>
    <p:extLst>
      <p:ext uri="{BB962C8B-B14F-4D97-AF65-F5344CB8AC3E}">
        <p14:creationId xmlns:p14="http://schemas.microsoft.com/office/powerpoint/2010/main" val="154963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conducting sampling in the field, accurate data should be collected concerning the selected site, the poultry populations tested and the samples taken.</a:t>
            </a:r>
            <a:r>
              <a:rPr lang="en-GB" sz="1200"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19</a:t>
            </a:fld>
            <a:endParaRPr lang="en-GB" altLang="en-US"/>
          </a:p>
        </p:txBody>
      </p:sp>
    </p:spTree>
    <p:extLst>
      <p:ext uri="{BB962C8B-B14F-4D97-AF65-F5344CB8AC3E}">
        <p14:creationId xmlns:p14="http://schemas.microsoft.com/office/powerpoint/2010/main" val="166300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64F205-4E05-4EC7-BEDE-9499D5CDF085}" type="slidenum">
              <a:rPr lang="en-GB" altLang="en-US" smtClean="0"/>
              <a:pPr>
                <a:defRPr/>
              </a:pPr>
              <a:t>2</a:t>
            </a:fld>
            <a:endParaRPr lang="en-GB" altLang="en-US" dirty="0"/>
          </a:p>
        </p:txBody>
      </p:sp>
    </p:spTree>
    <p:extLst>
      <p:ext uri="{BB962C8B-B14F-4D97-AF65-F5344CB8AC3E}">
        <p14:creationId xmlns:p14="http://schemas.microsoft.com/office/powerpoint/2010/main" val="141053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20</a:t>
            </a:fld>
            <a:endParaRPr lang="en-GB" altLang="en-US"/>
          </a:p>
        </p:txBody>
      </p:sp>
    </p:spTree>
    <p:extLst>
      <p:ext uri="{BB962C8B-B14F-4D97-AF65-F5344CB8AC3E}">
        <p14:creationId xmlns:p14="http://schemas.microsoft.com/office/powerpoint/2010/main" val="4136689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21</a:t>
            </a:fld>
            <a:endParaRPr lang="en-GB" altLang="en-US"/>
          </a:p>
        </p:txBody>
      </p:sp>
    </p:spTree>
    <p:extLst>
      <p:ext uri="{BB962C8B-B14F-4D97-AF65-F5344CB8AC3E}">
        <p14:creationId xmlns:p14="http://schemas.microsoft.com/office/powerpoint/2010/main" val="305422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factors are important to consider when looking at avian influenza active surveillance results….</a:t>
            </a:r>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22</a:t>
            </a:fld>
            <a:endParaRPr lang="en-GB" altLang="en-US"/>
          </a:p>
        </p:txBody>
      </p:sp>
    </p:spTree>
    <p:extLst>
      <p:ext uri="{BB962C8B-B14F-4D97-AF65-F5344CB8AC3E}">
        <p14:creationId xmlns:p14="http://schemas.microsoft.com/office/powerpoint/2010/main" val="824200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23</a:t>
            </a:fld>
            <a:endParaRPr lang="en-GB" altLang="en-US"/>
          </a:p>
        </p:txBody>
      </p:sp>
    </p:spTree>
    <p:extLst>
      <p:ext uri="{BB962C8B-B14F-4D97-AF65-F5344CB8AC3E}">
        <p14:creationId xmlns:p14="http://schemas.microsoft.com/office/powerpoint/2010/main" val="1760302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Facilitator: please take 5 or more minutes to go through these questions with participants.</a:t>
            </a:r>
          </a:p>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24</a:t>
            </a:fld>
            <a:endParaRPr lang="en-GB" altLang="en-US"/>
          </a:p>
        </p:txBody>
      </p:sp>
    </p:spTree>
    <p:extLst>
      <p:ext uri="{BB962C8B-B14F-4D97-AF65-F5344CB8AC3E}">
        <p14:creationId xmlns:p14="http://schemas.microsoft.com/office/powerpoint/2010/main" val="13905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FAO is providing</a:t>
            </a:r>
            <a:r>
              <a:rPr lang="en-US" altLang="en-US" baseline="0" dirty="0"/>
              <a:t> support to countries of the region in designing and implementing AI active surveillance, following these guiding principles and recommendations. Maps show areas targeted for active AI surveillance in these countries over the past few years (2015/17).</a:t>
            </a: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82A3FA-81D0-4ABE-9332-294D8AA0751C}" type="slidenum">
              <a:rPr lang="en-GB" altLang="en-US" smtClean="0"/>
              <a:pPr/>
              <a:t>25</a:t>
            </a:fld>
            <a:endParaRPr lang="en-GB" altLang="en-US"/>
          </a:p>
        </p:txBody>
      </p:sp>
    </p:spTree>
    <p:extLst>
      <p:ext uri="{BB962C8B-B14F-4D97-AF65-F5344CB8AC3E}">
        <p14:creationId xmlns:p14="http://schemas.microsoft.com/office/powerpoint/2010/main" val="811428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Examples of surveillance approaches adopted by some</a:t>
            </a:r>
            <a:r>
              <a:rPr lang="en-US" altLang="en-US" baseline="0" dirty="0"/>
              <a:t> countries in the region</a:t>
            </a: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82A3FA-81D0-4ABE-9332-294D8AA0751C}" type="slidenum">
              <a:rPr lang="en-GB" altLang="en-US" smtClean="0"/>
              <a:pPr/>
              <a:t>26</a:t>
            </a:fld>
            <a:endParaRPr lang="en-GB" altLang="en-US"/>
          </a:p>
        </p:txBody>
      </p:sp>
    </p:spTree>
    <p:extLst>
      <p:ext uri="{BB962C8B-B14F-4D97-AF65-F5344CB8AC3E}">
        <p14:creationId xmlns:p14="http://schemas.microsoft.com/office/powerpoint/2010/main" val="2995269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27</a:t>
            </a:fld>
            <a:endParaRPr lang="en-GB" altLang="en-US"/>
          </a:p>
        </p:txBody>
      </p:sp>
    </p:spTree>
    <p:extLst>
      <p:ext uri="{BB962C8B-B14F-4D97-AF65-F5344CB8AC3E}">
        <p14:creationId xmlns:p14="http://schemas.microsoft.com/office/powerpoint/2010/main" val="223613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3</a:t>
            </a:fld>
            <a:endParaRPr lang="en-GB" altLang="en-US"/>
          </a:p>
        </p:txBody>
      </p:sp>
    </p:spTree>
    <p:extLst>
      <p:ext uri="{BB962C8B-B14F-4D97-AF65-F5344CB8AC3E}">
        <p14:creationId xmlns:p14="http://schemas.microsoft.com/office/powerpoint/2010/main" val="241483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F2B4A9-1DDF-4F97-A190-73CA10BA3D74}" type="slidenum">
              <a:rPr lang="en-GB" altLang="en-US" smtClean="0"/>
              <a:pPr/>
              <a:t>4</a:t>
            </a:fld>
            <a:endParaRPr lang="en-GB" altLang="en-US"/>
          </a:p>
        </p:txBody>
      </p:sp>
    </p:spTree>
    <p:extLst>
      <p:ext uri="{BB962C8B-B14F-4D97-AF65-F5344CB8AC3E}">
        <p14:creationId xmlns:p14="http://schemas.microsoft.com/office/powerpoint/2010/main" val="220607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F2B4A9-1DDF-4F97-A190-73CA10BA3D74}" type="slidenum">
              <a:rPr lang="en-GB" altLang="en-US" smtClean="0"/>
              <a:pPr/>
              <a:t>5</a:t>
            </a:fld>
            <a:endParaRPr lang="en-GB" altLang="en-US"/>
          </a:p>
        </p:txBody>
      </p:sp>
    </p:spTree>
    <p:extLst>
      <p:ext uri="{BB962C8B-B14F-4D97-AF65-F5344CB8AC3E}">
        <p14:creationId xmlns:p14="http://schemas.microsoft.com/office/powerpoint/2010/main" val="146025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6</a:t>
            </a:fld>
            <a:endParaRPr lang="en-GB" altLang="en-US"/>
          </a:p>
        </p:txBody>
      </p:sp>
    </p:spTree>
    <p:extLst>
      <p:ext uri="{BB962C8B-B14F-4D97-AF65-F5344CB8AC3E}">
        <p14:creationId xmlns:p14="http://schemas.microsoft.com/office/powerpoint/2010/main" val="413799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7</a:t>
            </a:fld>
            <a:endParaRPr lang="en-GB" altLang="en-US"/>
          </a:p>
        </p:txBody>
      </p:sp>
    </p:spTree>
    <p:extLst>
      <p:ext uri="{BB962C8B-B14F-4D97-AF65-F5344CB8AC3E}">
        <p14:creationId xmlns:p14="http://schemas.microsoft.com/office/powerpoint/2010/main" val="28322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GB" sz="800" dirty="0">
                <a:effectLst/>
              </a:rPr>
              <a:t>Planning for surveillance is an iterative process. </a:t>
            </a:r>
            <a:r>
              <a:rPr lang="en-GB" sz="1200" kern="1200" dirty="0">
                <a:solidFill>
                  <a:schemeClr val="tx1"/>
                </a:solidFill>
                <a:effectLst/>
                <a:latin typeface="+mn-lt"/>
                <a:ea typeface="+mn-ea"/>
                <a:cs typeface="+mn-cs"/>
              </a:rPr>
              <a:t>The first step is to define and agree on objectives of surveillance, i.e. specific questions that surveillance results should help answering. All relevant data already available (e.g. poultry population, production and value chain analysis, historical outbreaks) must be used for risk assessment to determine risk factors that will help in targeting the surveillance design and optimizing sample collection for a cost-effective approach (e.g. focusing on certain animal species or production systems, targeting geographic areas of higher risk, etc.). Results obtained from surveillance (negative results can be as important as positive results), including sequences, analysed together with data on production and marketing practices or people’s behaviour can be used to devise actions for reducing exposure risks and contain disease spread (risk reduction). Thus, surveillance is key to timely response as well as efficient disease prevention and control. The questions and objectives of surveillance must be periodically revised and the design may need to be adapted  in order to fit the constantly changing avian influenza situation in a country or region.</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8</a:t>
            </a:fld>
            <a:endParaRPr lang="en-GB" altLang="en-US"/>
          </a:p>
        </p:txBody>
      </p:sp>
    </p:spTree>
    <p:extLst>
      <p:ext uri="{BB962C8B-B14F-4D97-AF65-F5344CB8AC3E}">
        <p14:creationId xmlns:p14="http://schemas.microsoft.com/office/powerpoint/2010/main" val="253488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AI surveillance is for early detection of H7N9 introduction but it is not only this – it is a comprehensive approach.</a:t>
            </a:r>
          </a:p>
        </p:txBody>
      </p:sp>
      <p:sp>
        <p:nvSpPr>
          <p:cNvPr id="13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BD1A0F-BB1F-42BD-927D-D47529502F73}" type="slidenum">
              <a:rPr lang="en-GB" altLang="en-US" smtClean="0"/>
              <a:pPr/>
              <a:t>9</a:t>
            </a:fld>
            <a:endParaRPr lang="en-GB" altLang="en-US"/>
          </a:p>
        </p:txBody>
      </p:sp>
    </p:spTree>
    <p:extLst>
      <p:ext uri="{BB962C8B-B14F-4D97-AF65-F5344CB8AC3E}">
        <p14:creationId xmlns:p14="http://schemas.microsoft.com/office/powerpoint/2010/main" val="4116848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2335"/>
            <a:ext cx="12192000" cy="1122363"/>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30497" y="247129"/>
            <a:ext cx="1963987" cy="543433"/>
          </a:xfrm>
          <a:prstGeom prst="rect">
            <a:avLst/>
          </a:prstGeom>
        </p:spPr>
      </p:pic>
      <p:pic>
        <p:nvPicPr>
          <p:cNvPr id="4" name="Picture 3"/>
          <p:cNvPicPr>
            <a:picLocks noChangeAspect="1"/>
          </p:cNvPicPr>
          <p:nvPr userDrawn="1"/>
        </p:nvPicPr>
        <p:blipFill rotWithShape="1">
          <a:blip r:embed="rId3"/>
          <a:srcRect l="4522" t="20283" r="58314" b="22072"/>
          <a:stretch/>
        </p:blipFill>
        <p:spPr>
          <a:xfrm>
            <a:off x="9643533" y="197382"/>
            <a:ext cx="2048933" cy="64292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pic>
        <p:nvPicPr>
          <p:cNvPr id="5" name="Picture 4"/>
          <p:cNvPicPr>
            <a:picLocks noChangeAspect="1"/>
          </p:cNvPicPr>
          <p:nvPr userDrawn="1"/>
        </p:nvPicPr>
        <p:blipFill>
          <a:blip r:embed="rId5"/>
          <a:stretch>
            <a:fillRect/>
          </a:stretch>
        </p:blipFill>
        <p:spPr>
          <a:xfrm>
            <a:off x="1810687" y="1531446"/>
            <a:ext cx="8693581" cy="971953"/>
          </a:xfrm>
          <a:prstGeom prst="rect">
            <a:avLst/>
          </a:prstGeom>
        </p:spPr>
      </p:pic>
    </p:spTree>
    <p:extLst>
      <p:ext uri="{BB962C8B-B14F-4D97-AF65-F5344CB8AC3E}">
        <p14:creationId xmlns:p14="http://schemas.microsoft.com/office/powerpoint/2010/main" val="52707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A42036"/>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7/6/2018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38265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2036"/>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7/6/2018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224740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A42036"/>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7/6/2018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11423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10" name="Content Placeholder 2"/>
          <p:cNvSpPr>
            <a:spLocks noGrp="1"/>
          </p:cNvSpPr>
          <p:nvPr>
            <p:ph idx="1"/>
          </p:nvPr>
        </p:nvSpPr>
        <p:spPr>
          <a:xfrm>
            <a:off x="623392" y="1196752"/>
            <a:ext cx="10959008" cy="511256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343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B2DB8E-DD28-4E37-B6B1-78BC4E7402D6}"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20976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2DB8E-DD28-4E37-B6B1-78BC4E7402D6}"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23779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2DB8E-DD28-4E37-B6B1-78BC4E7402D6}"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22777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B2DB8E-DD28-4E37-B6B1-78BC4E7402D6}"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948984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B2DB8E-DD28-4E37-B6B1-78BC4E7402D6}" type="datetimeFigureOut">
              <a:rPr lang="en-US" smtClean="0"/>
              <a:t>7/6/2018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107033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B2DB8E-DD28-4E37-B6B1-78BC4E7402D6}" type="datetimeFigureOut">
              <a:rPr lang="en-US" smtClean="0"/>
              <a:t>7/6/2018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231927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92237"/>
          </a:xfrm>
        </p:spPr>
        <p:txBody>
          <a:bodyPr anchor="b"/>
          <a:lstStyle>
            <a:lvl1pPr algn="ctr">
              <a:defRPr sz="6000">
                <a:solidFill>
                  <a:srgbClr val="A42036"/>
                </a:solidFill>
              </a:defRPr>
            </a:lvl1pPr>
          </a:lstStyle>
          <a:p>
            <a:r>
              <a:rPr lang="en-US" dirty="0"/>
              <a:t>Click to edit Master title style</a:t>
            </a:r>
          </a:p>
        </p:txBody>
      </p:sp>
      <p:sp>
        <p:nvSpPr>
          <p:cNvPr id="7" name="Rectangle 6"/>
          <p:cNvSpPr/>
          <p:nvPr userDrawn="1"/>
        </p:nvSpPr>
        <p:spPr>
          <a:xfrm>
            <a:off x="0" y="-42335"/>
            <a:ext cx="12192000" cy="1122363"/>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30497" y="247129"/>
            <a:ext cx="1963987" cy="543433"/>
          </a:xfrm>
          <a:prstGeom prst="rect">
            <a:avLst/>
          </a:prstGeom>
        </p:spPr>
      </p:pic>
      <p:pic>
        <p:nvPicPr>
          <p:cNvPr id="4" name="Picture 3"/>
          <p:cNvPicPr>
            <a:picLocks noChangeAspect="1"/>
          </p:cNvPicPr>
          <p:nvPr userDrawn="1"/>
        </p:nvPicPr>
        <p:blipFill rotWithShape="1">
          <a:blip r:embed="rId3"/>
          <a:srcRect l="4522" t="20283" r="58314" b="22072"/>
          <a:stretch/>
        </p:blipFill>
        <p:spPr>
          <a:xfrm>
            <a:off x="9643533" y="197382"/>
            <a:ext cx="2048933" cy="64292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spTree>
    <p:extLst>
      <p:ext uri="{BB962C8B-B14F-4D97-AF65-F5344CB8AC3E}">
        <p14:creationId xmlns:p14="http://schemas.microsoft.com/office/powerpoint/2010/main" val="1414645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2DB8E-DD28-4E37-B6B1-78BC4E7402D6}" type="datetimeFigureOut">
              <a:rPr lang="en-US" smtClean="0"/>
              <a:t>7/6/2018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56849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B2DB8E-DD28-4E37-B6B1-78BC4E7402D6}"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90439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B2DB8E-DD28-4E37-B6B1-78BC4E7402D6}"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3035096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2DB8E-DD28-4E37-B6B1-78BC4E7402D6}"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189865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2DB8E-DD28-4E37-B6B1-78BC4E7402D6}"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90786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599" cy="1325563"/>
          </a:xfrm>
        </p:spPr>
        <p:txBody>
          <a:bodyPr>
            <a:normAutofit/>
          </a:bodyPr>
          <a:lstStyle>
            <a:lvl1pPr>
              <a:defRPr sz="4000" b="1">
                <a:solidFill>
                  <a:srgbClr val="A42036"/>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rotWithShape="1">
          <a:blip r:embed="rId2"/>
          <a:srcRect l="86288" t="13301" b="42023"/>
          <a:stretch/>
        </p:blipFill>
        <p:spPr>
          <a:xfrm>
            <a:off x="0" y="-1"/>
            <a:ext cx="665750" cy="22979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184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solidFill>
                  <a:srgbClr val="A42036"/>
                </a:solidFill>
                <a:latin typeface="+mj-lt"/>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841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A42036"/>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7/6/2018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324037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9F9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539F9F"/>
              </a:buClr>
              <a:defRPr/>
            </a:lvl1pPr>
            <a:lvl2pPr>
              <a:buClr>
                <a:srgbClr val="539F9F"/>
              </a:buClr>
              <a:defRPr/>
            </a:lvl2pPr>
            <a:lvl3pPr>
              <a:buClr>
                <a:srgbClr val="539F9F"/>
              </a:buClr>
              <a:defRPr/>
            </a:lvl3pPr>
            <a:lvl4pPr>
              <a:buClr>
                <a:srgbClr val="539F9F"/>
              </a:buClr>
              <a:defRPr/>
            </a:lvl4pPr>
            <a:lvl5pPr>
              <a:buClr>
                <a:srgbClr val="539F9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539F9F"/>
              </a:buClr>
              <a:defRPr/>
            </a:lvl1pPr>
            <a:lvl2pPr>
              <a:buClr>
                <a:srgbClr val="539F9F"/>
              </a:buClr>
              <a:defRPr/>
            </a:lvl2pPr>
            <a:lvl3pPr>
              <a:buClr>
                <a:srgbClr val="539F9F"/>
              </a:buClr>
              <a:defRPr/>
            </a:lvl3pPr>
            <a:lvl4pPr>
              <a:buClr>
                <a:srgbClr val="539F9F"/>
              </a:buClr>
              <a:defRPr/>
            </a:lvl4pPr>
            <a:lvl5pPr>
              <a:buClr>
                <a:srgbClr val="539F9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64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A42036"/>
                </a:solidFill>
                <a:latin typeface="+mj-lt"/>
              </a:defRPr>
            </a:lvl1pPr>
          </a:lstStyle>
          <a:p>
            <a:r>
              <a:rPr lang="en-US" dirty="0"/>
              <a:t>Click to edit Master title style</a:t>
            </a:r>
          </a:p>
        </p:txBody>
      </p:sp>
    </p:spTree>
    <p:extLst>
      <p:ext uri="{BB962C8B-B14F-4D97-AF65-F5344CB8AC3E}">
        <p14:creationId xmlns:p14="http://schemas.microsoft.com/office/powerpoint/2010/main" val="5603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7/6/2018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191755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914" y="936172"/>
            <a:ext cx="3932237" cy="1600200"/>
          </a:xfrm>
        </p:spPr>
        <p:txBody>
          <a:bodyPr anchor="b"/>
          <a:lstStyle>
            <a:lvl1pPr>
              <a:defRPr sz="3200">
                <a:solidFill>
                  <a:srgbClr val="A42036"/>
                </a:solidFill>
              </a:defRPr>
            </a:lvl1pPr>
          </a:lstStyle>
          <a:p>
            <a:r>
              <a:rPr lang="en-US" dirty="0"/>
              <a:t>Click to edit Master title style</a:t>
            </a:r>
          </a:p>
        </p:txBody>
      </p:sp>
      <p:sp>
        <p:nvSpPr>
          <p:cNvPr id="3" name="Content Placeholder 2"/>
          <p:cNvSpPr>
            <a:spLocks noGrp="1"/>
          </p:cNvSpPr>
          <p:nvPr>
            <p:ph idx="1"/>
          </p:nvPr>
        </p:nvSpPr>
        <p:spPr>
          <a:xfrm>
            <a:off x="5209314" y="936173"/>
            <a:ext cx="6172200" cy="5403850"/>
          </a:xfrm>
        </p:spPr>
        <p:txBody>
          <a:bodyPr/>
          <a:lstStyle>
            <a:lvl1pPr>
              <a:buClr>
                <a:srgbClr val="A42036"/>
              </a:buClr>
              <a:defRPr sz="3200"/>
            </a:lvl1pPr>
            <a:lvl2pPr>
              <a:buClr>
                <a:srgbClr val="A42036"/>
              </a:buClr>
              <a:defRPr sz="2800"/>
            </a:lvl2pPr>
            <a:lvl3pPr>
              <a:buClr>
                <a:srgbClr val="A42036"/>
              </a:buClr>
              <a:defRPr sz="2400"/>
            </a:lvl3pPr>
            <a:lvl4pPr>
              <a:buClr>
                <a:srgbClr val="A42036"/>
              </a:buClr>
              <a:defRPr sz="2000"/>
            </a:lvl4pPr>
            <a:lvl5pPr>
              <a:buClr>
                <a:srgbClr val="A42036"/>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5914" y="253637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079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233374"/>
            <a:ext cx="12192000" cy="624626"/>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427407"/>
      </p:ext>
    </p:extLst>
  </p:cSld>
  <p:clrMap bg1="lt1" tx1="dk1" bg2="lt2" tx2="dk2" accent1="accent1" accent2="accent2" accent3="accent3" accent4="accent4" accent5="accent5" accent6="accent6" hlink="hlink" folHlink="folHlink"/>
  <p:sldLayoutIdLst>
    <p:sldLayoutId id="2147483662" r:id="rId1"/>
    <p:sldLayoutId id="2147483687" r:id="rId2"/>
    <p:sldLayoutId id="214748367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9" r:id="rId13"/>
  </p:sldLayoutIdLst>
  <p:txStyles>
    <p:titleStyle>
      <a:lvl1pPr algn="l" defTabSz="914400" rtl="0" eaLnBrk="1" latinLnBrk="0" hangingPunct="1">
        <a:lnSpc>
          <a:spcPct val="90000"/>
        </a:lnSpc>
        <a:spcBef>
          <a:spcPct val="0"/>
        </a:spcBef>
        <a:buNone/>
        <a:defRPr sz="4000" kern="1200">
          <a:solidFill>
            <a:srgbClr val="A4203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4203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203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203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203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203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2DB8E-DD28-4E37-B6B1-78BC4E7402D6}" type="datetimeFigureOut">
              <a:rPr lang="en-US" smtClean="0"/>
              <a:t>7/6/2018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1F4B4-7ED3-468D-8D06-6660F03D048F}" type="slidenum">
              <a:rPr lang="en-US" smtClean="0"/>
              <a:t>‹#›</a:t>
            </a:fld>
            <a:endParaRPr lang="en-US"/>
          </a:p>
        </p:txBody>
      </p:sp>
    </p:spTree>
    <p:extLst>
      <p:ext uri="{BB962C8B-B14F-4D97-AF65-F5344CB8AC3E}">
        <p14:creationId xmlns:p14="http://schemas.microsoft.com/office/powerpoint/2010/main" val="13904269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epitools.ausvet.com.a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spTree>
    <p:extLst>
      <p:ext uri="{BB962C8B-B14F-4D97-AF65-F5344CB8AC3E}">
        <p14:creationId xmlns:p14="http://schemas.microsoft.com/office/powerpoint/2010/main" val="70261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279208" y="2022158"/>
            <a:ext cx="9825672" cy="3600450"/>
          </a:xfrm>
        </p:spPr>
        <p:txBody>
          <a:bodyPr>
            <a:normAutofit lnSpcReduction="10000"/>
          </a:bodyPr>
          <a:lstStyle/>
          <a:p>
            <a:pPr eaLnBrk="1" hangingPunct="1">
              <a:lnSpc>
                <a:spcPct val="150000"/>
              </a:lnSpc>
              <a:buClr>
                <a:schemeClr val="tx1"/>
              </a:buClr>
              <a:buFontTx/>
              <a:buChar char="-"/>
            </a:pPr>
            <a:r>
              <a:rPr lang="en-US" altLang="en-US" dirty="0"/>
              <a:t>No “one fits all” approach</a:t>
            </a:r>
          </a:p>
          <a:p>
            <a:pPr eaLnBrk="1" hangingPunct="1">
              <a:lnSpc>
                <a:spcPct val="150000"/>
              </a:lnSpc>
              <a:buClr>
                <a:schemeClr val="tx1"/>
              </a:buClr>
              <a:buFontTx/>
              <a:buChar char="-"/>
            </a:pPr>
            <a:r>
              <a:rPr lang="en-US" altLang="en-US" dirty="0">
                <a:solidFill>
                  <a:srgbClr val="4F81BD"/>
                </a:solidFill>
              </a:rPr>
              <a:t>Country specificities </a:t>
            </a:r>
            <a:r>
              <a:rPr lang="en-US" altLang="en-US" dirty="0"/>
              <a:t>to take into account</a:t>
            </a:r>
          </a:p>
          <a:p>
            <a:pPr eaLnBrk="1" hangingPunct="1">
              <a:lnSpc>
                <a:spcPct val="150000"/>
              </a:lnSpc>
              <a:buClr>
                <a:schemeClr val="tx1"/>
              </a:buClr>
              <a:buFontTx/>
              <a:buChar char="-"/>
            </a:pPr>
            <a:r>
              <a:rPr lang="en-US" altLang="en-US" dirty="0"/>
              <a:t>Balance between costs and benefits/outputs</a:t>
            </a:r>
          </a:p>
          <a:p>
            <a:pPr eaLnBrk="1" hangingPunct="1">
              <a:spcBef>
                <a:spcPts val="1800"/>
              </a:spcBef>
              <a:buClr>
                <a:schemeClr val="tx1"/>
              </a:buClr>
              <a:buFontTx/>
              <a:buChar char="-"/>
            </a:pPr>
            <a:r>
              <a:rPr lang="en-US" altLang="en-US" dirty="0"/>
              <a:t>Attempt to </a:t>
            </a:r>
            <a:r>
              <a:rPr lang="en-US" altLang="en-US" dirty="0">
                <a:solidFill>
                  <a:srgbClr val="4F81BD"/>
                </a:solidFill>
              </a:rPr>
              <a:t>harmonize surveillance programmes </a:t>
            </a:r>
            <a:r>
              <a:rPr lang="en-US" altLang="en-US" dirty="0"/>
              <a:t>within the region </a:t>
            </a:r>
            <a:r>
              <a:rPr lang="en-US" altLang="fr-FR" dirty="0"/>
              <a:t>to generate data that are </a:t>
            </a:r>
            <a:r>
              <a:rPr lang="en-US" altLang="fr-FR" dirty="0">
                <a:solidFill>
                  <a:srgbClr val="4F81BD"/>
                </a:solidFill>
              </a:rPr>
              <a:t>meaningful and comparable at a regional level</a:t>
            </a:r>
            <a:endParaRPr lang="en-GB" altLang="fr-FR" dirty="0">
              <a:solidFill>
                <a:srgbClr val="4F81BD"/>
              </a:solidFill>
            </a:endParaRPr>
          </a:p>
          <a:p>
            <a:pPr eaLnBrk="1" hangingPunct="1">
              <a:lnSpc>
                <a:spcPct val="150000"/>
              </a:lnSpc>
              <a:buFontTx/>
              <a:buChar char="-"/>
            </a:pPr>
            <a:endParaRPr lang="en-US" altLang="en-US" dirty="0"/>
          </a:p>
          <a:p>
            <a:pPr eaLnBrk="1" hangingPunct="1">
              <a:buFontTx/>
              <a:buChar char="-"/>
            </a:pPr>
            <a:endParaRPr lang="en-US" altLang="en-US" dirty="0"/>
          </a:p>
        </p:txBody>
      </p:sp>
      <p:sp>
        <p:nvSpPr>
          <p:cNvPr id="14339" name="Title 2"/>
          <p:cNvSpPr>
            <a:spLocks noGrp="1"/>
          </p:cNvSpPr>
          <p:nvPr>
            <p:ph type="title"/>
          </p:nvPr>
        </p:nvSpPr>
        <p:spPr>
          <a:xfrm>
            <a:off x="1279208" y="769939"/>
            <a:ext cx="8229600" cy="720725"/>
          </a:xfrm>
        </p:spPr>
        <p:txBody>
          <a:bodyPr/>
          <a:lstStyle/>
          <a:p>
            <a:r>
              <a:rPr lang="en-GB" altLang="fr-FR" sz="2800" dirty="0"/>
              <a:t>Comprehensive AI Active Surveillance: Design</a:t>
            </a:r>
          </a:p>
        </p:txBody>
      </p:sp>
    </p:spTree>
    <p:extLst>
      <p:ext uri="{BB962C8B-B14F-4D97-AF65-F5344CB8AC3E}">
        <p14:creationId xmlns:p14="http://schemas.microsoft.com/office/powerpoint/2010/main" val="47440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946150" y="671514"/>
            <a:ext cx="8229600" cy="720725"/>
          </a:xfrm>
        </p:spPr>
        <p:txBody>
          <a:bodyPr/>
          <a:lstStyle/>
          <a:p>
            <a:r>
              <a:rPr lang="en-GB" altLang="fr-FR" sz="2800" dirty="0"/>
              <a:t>AI Active Surveillance: Area Selection</a:t>
            </a:r>
          </a:p>
        </p:txBody>
      </p:sp>
      <p:sp>
        <p:nvSpPr>
          <p:cNvPr id="16387" name="Content Placeholder 2"/>
          <p:cNvSpPr txBox="1">
            <a:spLocks/>
          </p:cNvSpPr>
          <p:nvPr/>
        </p:nvSpPr>
        <p:spPr bwMode="auto">
          <a:xfrm>
            <a:off x="1411352" y="1670685"/>
            <a:ext cx="9490328"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fr-FR" b="1" dirty="0">
                <a:solidFill>
                  <a:schemeClr val="accent1"/>
                </a:solidFill>
              </a:rPr>
              <a:t>Key criteria for </a:t>
            </a:r>
            <a:r>
              <a:rPr lang="en-GB" altLang="fr-FR" b="1" u="sng" dirty="0">
                <a:solidFill>
                  <a:schemeClr val="accent1"/>
                </a:solidFill>
              </a:rPr>
              <a:t>area</a:t>
            </a:r>
            <a:r>
              <a:rPr lang="en-GB" altLang="fr-FR" b="1" dirty="0">
                <a:solidFill>
                  <a:schemeClr val="accent1"/>
                </a:solidFill>
              </a:rPr>
              <a:t> selection:</a:t>
            </a:r>
          </a:p>
          <a:p>
            <a:pPr eaLnBrk="1" hangingPunct="1">
              <a:buFont typeface="Arial" panose="020B0604020202020204" pitchFamily="34" charset="0"/>
              <a:buNone/>
            </a:pPr>
            <a:r>
              <a:rPr lang="en-GB" altLang="fr-FR" dirty="0"/>
              <a:t>	- Introduction of poultry from known infected areas</a:t>
            </a:r>
          </a:p>
          <a:p>
            <a:pPr eaLnBrk="1" hangingPunct="1">
              <a:buFont typeface="Arial" panose="020B0604020202020204" pitchFamily="34" charset="0"/>
              <a:buNone/>
            </a:pPr>
            <a:r>
              <a:rPr lang="en-GB" altLang="fr-FR" dirty="0"/>
              <a:t>	- Geographically close to a known infected area</a:t>
            </a:r>
          </a:p>
          <a:p>
            <a:pPr eaLnBrk="1" hangingPunct="1">
              <a:buFont typeface="Arial" panose="020B0604020202020204" pitchFamily="34" charset="0"/>
              <a:buNone/>
            </a:pPr>
            <a:r>
              <a:rPr lang="en-GB" altLang="fr-FR" dirty="0"/>
              <a:t>	- High poultry density</a:t>
            </a:r>
          </a:p>
          <a:p>
            <a:pPr eaLnBrk="1" hangingPunct="1">
              <a:buFont typeface="Arial" panose="020B0604020202020204" pitchFamily="34" charset="0"/>
              <a:buNone/>
            </a:pPr>
            <a:r>
              <a:rPr lang="en-US" altLang="fr-FR" dirty="0"/>
              <a:t>	- High importance for poultry production</a:t>
            </a:r>
            <a:endParaRPr lang="en-GB" altLang="fr-FR" dirty="0"/>
          </a:p>
          <a:p>
            <a:pPr eaLnBrk="1" hangingPunct="1">
              <a:buFont typeface="Arial" panose="020B0604020202020204" pitchFamily="34" charset="0"/>
              <a:buNone/>
            </a:pPr>
            <a:r>
              <a:rPr lang="en-GB" altLang="fr-FR" dirty="0"/>
              <a:t>	- High number and frequency of poultry movements</a:t>
            </a:r>
          </a:p>
          <a:p>
            <a:pPr eaLnBrk="1" hangingPunct="1">
              <a:buFont typeface="Arial" panose="020B0604020202020204" pitchFamily="34" charset="0"/>
              <a:buNone/>
            </a:pPr>
            <a:r>
              <a:rPr lang="en-GB" altLang="fr-FR" dirty="0"/>
              <a:t>	- Intense trade</a:t>
            </a:r>
          </a:p>
          <a:p>
            <a:pPr eaLnBrk="1" hangingPunct="1">
              <a:buFont typeface="Arial" panose="020B0604020202020204" pitchFamily="34" charset="0"/>
              <a:buNone/>
            </a:pPr>
            <a:r>
              <a:rPr lang="en-GB" altLang="fr-FR" dirty="0"/>
              <a:t>	- History of AI outbreaks</a:t>
            </a:r>
          </a:p>
          <a:p>
            <a:pPr eaLnBrk="1" hangingPunct="1">
              <a:buFont typeface="Arial" panose="020B0604020202020204" pitchFamily="34" charset="0"/>
              <a:buNone/>
            </a:pPr>
            <a:r>
              <a:rPr lang="en-US" altLang="fr-FR" dirty="0"/>
              <a:t>	</a:t>
            </a:r>
            <a:r>
              <a:rPr lang="en-GB" altLang="fr-FR" dirty="0"/>
              <a:t>- Already known to have different AI viruses circulating</a:t>
            </a:r>
          </a:p>
          <a:p>
            <a:pPr eaLnBrk="1" hangingPunct="1">
              <a:buFont typeface="Arial" panose="020B0604020202020204" pitchFamily="34" charset="0"/>
              <a:buNone/>
            </a:pPr>
            <a:r>
              <a:rPr lang="en-US" altLang="fr-FR" dirty="0"/>
              <a:t>	- Vicinity to wild bird congregation sites or major flyways</a:t>
            </a:r>
          </a:p>
        </p:txBody>
      </p:sp>
      <p:sp>
        <p:nvSpPr>
          <p:cNvPr id="5" name="Rounded Rectangle 4"/>
          <p:cNvSpPr/>
          <p:nvPr/>
        </p:nvSpPr>
        <p:spPr>
          <a:xfrm>
            <a:off x="2362265" y="2167573"/>
            <a:ext cx="6469063" cy="368300"/>
          </a:xfrm>
          <a:prstGeom prst="roundRect">
            <a:avLst/>
          </a:prstGeom>
          <a:solidFill>
            <a:schemeClr val="accent2">
              <a:lumMod val="60000"/>
              <a:lumOff val="40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p:cNvSpPr/>
          <p:nvPr/>
        </p:nvSpPr>
        <p:spPr>
          <a:xfrm>
            <a:off x="2362265" y="3502660"/>
            <a:ext cx="6469063" cy="1231900"/>
          </a:xfrm>
          <a:prstGeom prst="roundRect">
            <a:avLst/>
          </a:prstGeom>
          <a:solidFill>
            <a:schemeClr val="accent2">
              <a:lumMod val="60000"/>
              <a:lumOff val="40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6"/>
          <p:cNvSpPr txBox="1"/>
          <p:nvPr/>
        </p:nvSpPr>
        <p:spPr>
          <a:xfrm>
            <a:off x="484566" y="2535874"/>
            <a:ext cx="1402243" cy="1384995"/>
          </a:xfrm>
          <a:prstGeom prst="rect">
            <a:avLst/>
          </a:prstGeom>
          <a:noFill/>
        </p:spPr>
        <p:txBody>
          <a:bodyPr wrap="none">
            <a:spAutoFit/>
          </a:bodyPr>
          <a:lstStyle/>
          <a:p>
            <a:pPr>
              <a:defRPr/>
            </a:pPr>
            <a:r>
              <a:rPr lang="en-US" sz="2800" b="1" dirty="0">
                <a:solidFill>
                  <a:schemeClr val="accent2">
                    <a:lumMod val="75000"/>
                  </a:schemeClr>
                </a:solidFill>
                <a:latin typeface="+mn-lt"/>
              </a:rPr>
              <a:t>Value </a:t>
            </a:r>
          </a:p>
          <a:p>
            <a:pPr>
              <a:defRPr/>
            </a:pPr>
            <a:r>
              <a:rPr lang="en-US" sz="2800" b="1" dirty="0">
                <a:solidFill>
                  <a:schemeClr val="accent2">
                    <a:lumMod val="75000"/>
                  </a:schemeClr>
                </a:solidFill>
                <a:latin typeface="+mn-lt"/>
              </a:rPr>
              <a:t>Chain</a:t>
            </a:r>
          </a:p>
          <a:p>
            <a:pPr>
              <a:defRPr/>
            </a:pPr>
            <a:r>
              <a:rPr lang="en-US" sz="2800" b="1" dirty="0">
                <a:solidFill>
                  <a:schemeClr val="accent2">
                    <a:lumMod val="75000"/>
                  </a:schemeClr>
                </a:solidFill>
                <a:latin typeface="+mn-lt"/>
              </a:rPr>
              <a:t>Analysis</a:t>
            </a:r>
            <a:endParaRPr lang="en-GB" sz="2800" b="1" dirty="0">
              <a:solidFill>
                <a:schemeClr val="accent2">
                  <a:lumMod val="75000"/>
                </a:schemeClr>
              </a:solidFill>
              <a:latin typeface="+mn-lt"/>
            </a:endParaRPr>
          </a:p>
        </p:txBody>
      </p:sp>
      <p:cxnSp>
        <p:nvCxnSpPr>
          <p:cNvPr id="8" name="Straight Arrow Connector 7"/>
          <p:cNvCxnSpPr>
            <a:endCxn id="5" idx="1"/>
          </p:cNvCxnSpPr>
          <p:nvPr/>
        </p:nvCxnSpPr>
        <p:spPr>
          <a:xfrm flipV="1">
            <a:off x="1718608" y="2351723"/>
            <a:ext cx="643656" cy="63103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18608" y="3359736"/>
            <a:ext cx="643656" cy="7452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919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864673" y="1573169"/>
            <a:ext cx="10392607" cy="4352925"/>
          </a:xfrm>
        </p:spPr>
        <p:txBody>
          <a:bodyPr/>
          <a:lstStyle/>
          <a:p>
            <a:pPr marL="0" indent="0" eaLnBrk="1" hangingPunct="1">
              <a:buNone/>
            </a:pPr>
            <a:r>
              <a:rPr lang="en-GB" altLang="fr-FR" b="1" dirty="0">
                <a:solidFill>
                  <a:schemeClr val="accent1"/>
                </a:solidFill>
              </a:rPr>
              <a:t>Key criteria for </a:t>
            </a:r>
            <a:r>
              <a:rPr lang="en-GB" altLang="fr-FR" b="1" u="sng" dirty="0">
                <a:solidFill>
                  <a:schemeClr val="accent1"/>
                </a:solidFill>
              </a:rPr>
              <a:t>sampling site</a:t>
            </a:r>
            <a:r>
              <a:rPr lang="en-GB" altLang="fr-FR" b="1" dirty="0">
                <a:solidFill>
                  <a:schemeClr val="accent1"/>
                </a:solidFill>
              </a:rPr>
              <a:t> selection</a:t>
            </a:r>
          </a:p>
          <a:p>
            <a:pPr lvl="1" eaLnBrk="1" hangingPunct="1">
              <a:buFont typeface="Arial" panose="020B0604020202020204" pitchFamily="34" charset="0"/>
              <a:buChar char="•"/>
            </a:pPr>
            <a:r>
              <a:rPr lang="en-GB" altLang="fr-FR" sz="2400" b="1" dirty="0"/>
              <a:t>Live bird markets (LBMs)</a:t>
            </a:r>
          </a:p>
          <a:p>
            <a:pPr marL="800100" lvl="2" indent="0" eaLnBrk="1" hangingPunct="1">
              <a:buNone/>
            </a:pPr>
            <a:r>
              <a:rPr lang="en-GB" altLang="fr-FR" sz="2200" dirty="0"/>
              <a:t>- Strong connections to the national market network</a:t>
            </a:r>
          </a:p>
          <a:p>
            <a:pPr marL="800100" lvl="2" indent="0" eaLnBrk="1" hangingPunct="1">
              <a:buNone/>
            </a:pPr>
            <a:r>
              <a:rPr lang="en-GB" altLang="fr-FR" sz="2200" dirty="0"/>
              <a:t>- Large throughput of poultry</a:t>
            </a:r>
          </a:p>
          <a:p>
            <a:pPr marL="800100" lvl="2" indent="0" eaLnBrk="1" hangingPunct="1">
              <a:buNone/>
            </a:pPr>
            <a:r>
              <a:rPr lang="en-GB" altLang="fr-FR" sz="2200" dirty="0"/>
              <a:t>- Large number of traders from different origins</a:t>
            </a:r>
          </a:p>
          <a:p>
            <a:pPr marL="800100" lvl="2" indent="0" eaLnBrk="1" hangingPunct="1">
              <a:spcAft>
                <a:spcPts val="1200"/>
              </a:spcAft>
              <a:buNone/>
            </a:pPr>
            <a:r>
              <a:rPr lang="en-GB" altLang="fr-FR" sz="2200" dirty="0"/>
              <a:t>- Poor biosecurity</a:t>
            </a:r>
          </a:p>
          <a:p>
            <a:pPr lvl="1" eaLnBrk="1" hangingPunct="1">
              <a:spcAft>
                <a:spcPts val="1200"/>
              </a:spcAft>
              <a:buFont typeface="Arial" panose="020B0604020202020204" pitchFamily="34" charset="0"/>
              <a:buChar char="•"/>
            </a:pPr>
            <a:r>
              <a:rPr lang="en-GB" altLang="fr-FR" sz="2400" b="1" dirty="0"/>
              <a:t>Farms, villages or poultry gathering sites</a:t>
            </a:r>
            <a:r>
              <a:rPr lang="en-GB" altLang="fr-FR" sz="2400" dirty="0"/>
              <a:t> with </a:t>
            </a:r>
            <a:r>
              <a:rPr lang="en-GB" altLang="fr-FR" sz="2400" b="1" dirty="0">
                <a:solidFill>
                  <a:schemeClr val="accent1"/>
                </a:solidFill>
              </a:rPr>
              <a:t>imports from known infected areas</a:t>
            </a:r>
          </a:p>
          <a:p>
            <a:pPr lvl="1" eaLnBrk="1" hangingPunct="1">
              <a:spcAft>
                <a:spcPts val="1200"/>
              </a:spcAft>
              <a:buFont typeface="Arial" panose="020B0604020202020204" pitchFamily="34" charset="0"/>
              <a:buChar char="•"/>
            </a:pPr>
            <a:r>
              <a:rPr lang="en-GB" altLang="fr-FR" sz="2400" b="1" dirty="0"/>
              <a:t>Slaughterhouses / slaughter points</a:t>
            </a:r>
            <a:endParaRPr lang="en-US" altLang="en-US" sz="2400" dirty="0"/>
          </a:p>
        </p:txBody>
      </p:sp>
      <p:sp>
        <p:nvSpPr>
          <p:cNvPr id="18435" name="Title 2"/>
          <p:cNvSpPr>
            <a:spLocks noGrp="1"/>
          </p:cNvSpPr>
          <p:nvPr>
            <p:ph type="title"/>
          </p:nvPr>
        </p:nvSpPr>
        <p:spPr>
          <a:xfrm>
            <a:off x="961828" y="688659"/>
            <a:ext cx="8229600" cy="720725"/>
          </a:xfrm>
        </p:spPr>
        <p:txBody>
          <a:bodyPr/>
          <a:lstStyle/>
          <a:p>
            <a:r>
              <a:rPr lang="en-GB" altLang="fr-FR" sz="2800" dirty="0"/>
              <a:t>AI Active Surveillance: Site Selection</a:t>
            </a:r>
          </a:p>
        </p:txBody>
      </p:sp>
    </p:spTree>
    <p:extLst>
      <p:ext uri="{BB962C8B-B14F-4D97-AF65-F5344CB8AC3E}">
        <p14:creationId xmlns:p14="http://schemas.microsoft.com/office/powerpoint/2010/main" val="364331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C33C3E-389A-4A81-BBCC-03B79217A373}"/>
              </a:ext>
            </a:extLst>
          </p:cNvPr>
          <p:cNvSpPr>
            <a:spLocks noGrp="1"/>
          </p:cNvSpPr>
          <p:nvPr>
            <p:ph type="title"/>
          </p:nvPr>
        </p:nvSpPr>
        <p:spPr>
          <a:xfrm>
            <a:off x="1126808" y="782212"/>
            <a:ext cx="8229600" cy="720725"/>
          </a:xfrm>
        </p:spPr>
        <p:txBody>
          <a:bodyPr/>
          <a:lstStyle/>
          <a:p>
            <a:r>
              <a:rPr lang="en-US" dirty="0"/>
              <a:t>Discussion Questions</a:t>
            </a:r>
          </a:p>
        </p:txBody>
      </p:sp>
      <p:sp>
        <p:nvSpPr>
          <p:cNvPr id="4" name="Content Placeholder 3">
            <a:extLst>
              <a:ext uri="{FF2B5EF4-FFF2-40B4-BE49-F238E27FC236}">
                <a16:creationId xmlns:a16="http://schemas.microsoft.com/office/drawing/2014/main" id="{89555FF6-63CD-46E1-81EE-E96E3D36D637}"/>
              </a:ext>
            </a:extLst>
          </p:cNvPr>
          <p:cNvSpPr>
            <a:spLocks noGrp="1"/>
          </p:cNvSpPr>
          <p:nvPr>
            <p:ph idx="1"/>
          </p:nvPr>
        </p:nvSpPr>
        <p:spPr>
          <a:xfrm>
            <a:off x="934720" y="2043194"/>
            <a:ext cx="10058400" cy="4032447"/>
          </a:xfrm>
        </p:spPr>
        <p:txBody>
          <a:bodyPr/>
          <a:lstStyle/>
          <a:p>
            <a:pPr marL="0" indent="0">
              <a:buNone/>
            </a:pPr>
            <a:r>
              <a:rPr lang="en-US" sz="2500" dirty="0"/>
              <a:t>If you were tasked with building a new active surveillance program for AI in your country / region, where would you start (i.e. what areas or types of facilities would you focus on initially) and why?</a:t>
            </a:r>
          </a:p>
          <a:p>
            <a:pPr marL="0" indent="0">
              <a:buNone/>
            </a:pPr>
            <a:endParaRPr lang="en-US" sz="2500" dirty="0"/>
          </a:p>
          <a:p>
            <a:pPr marL="0" indent="0">
              <a:buNone/>
            </a:pPr>
            <a:r>
              <a:rPr lang="en-US" sz="2500" dirty="0"/>
              <a:t>What are the likely barriers (if any) to establishing or continuing a comprehensive active surveillance system for AI in your country / region?</a:t>
            </a:r>
          </a:p>
          <a:p>
            <a:pPr marL="0" indent="0">
              <a:buNone/>
            </a:pPr>
            <a:endParaRPr lang="en-US" sz="2500" dirty="0"/>
          </a:p>
        </p:txBody>
      </p:sp>
    </p:spTree>
    <p:extLst>
      <p:ext uri="{BB962C8B-B14F-4D97-AF65-F5344CB8AC3E}">
        <p14:creationId xmlns:p14="http://schemas.microsoft.com/office/powerpoint/2010/main" val="369974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2"/>
          <p:cNvSpPr>
            <a:spLocks noGrp="1"/>
          </p:cNvSpPr>
          <p:nvPr>
            <p:ph type="title"/>
          </p:nvPr>
        </p:nvSpPr>
        <p:spPr>
          <a:xfrm>
            <a:off x="985361" y="739553"/>
            <a:ext cx="8229600" cy="720725"/>
          </a:xfrm>
        </p:spPr>
        <p:txBody>
          <a:bodyPr/>
          <a:lstStyle/>
          <a:p>
            <a:pPr>
              <a:defRPr/>
            </a:pPr>
            <a:r>
              <a:rPr lang="en-GB" altLang="fr-FR" sz="2800" dirty="0"/>
              <a:t>AI Active Surveillance</a:t>
            </a:r>
            <a:r>
              <a:rPr lang="en-GB" altLang="fr-FR" sz="2800" dirty="0">
                <a:cs typeface="+mn-cs"/>
              </a:rPr>
              <a:t>: Sampling Target</a:t>
            </a:r>
          </a:p>
        </p:txBody>
      </p:sp>
      <p:sp>
        <p:nvSpPr>
          <p:cNvPr id="20483" name="Content Placeholder 2"/>
          <p:cNvSpPr>
            <a:spLocks noGrp="1"/>
          </p:cNvSpPr>
          <p:nvPr>
            <p:ph idx="1"/>
          </p:nvPr>
        </p:nvSpPr>
        <p:spPr>
          <a:xfrm>
            <a:off x="985361" y="1595755"/>
            <a:ext cx="9794399" cy="4032250"/>
          </a:xfrm>
        </p:spPr>
        <p:txBody>
          <a:bodyPr/>
          <a:lstStyle/>
          <a:p>
            <a:pPr marL="0" indent="0" eaLnBrk="1" hangingPunct="1">
              <a:buNone/>
            </a:pPr>
            <a:r>
              <a:rPr lang="en-GB" altLang="fr-FR" b="1" dirty="0">
                <a:solidFill>
                  <a:schemeClr val="accent1"/>
                </a:solidFill>
              </a:rPr>
              <a:t>Species</a:t>
            </a:r>
          </a:p>
          <a:p>
            <a:pPr eaLnBrk="1" hangingPunct="1">
              <a:buFont typeface="Calibri" panose="020F0502020204030204" pitchFamily="34" charset="0"/>
              <a:buChar char="-"/>
            </a:pPr>
            <a:r>
              <a:rPr lang="en-GB" altLang="fr-FR" dirty="0"/>
              <a:t>Chickens, ducks, turkey, quail, pigeons and farmed waterfowl (representative of the sampled site)</a:t>
            </a:r>
          </a:p>
          <a:p>
            <a:pPr marL="0" indent="0" eaLnBrk="1" hangingPunct="1">
              <a:buNone/>
            </a:pPr>
            <a:endParaRPr lang="en-GB" altLang="fr-FR" b="1" dirty="0">
              <a:solidFill>
                <a:schemeClr val="accent1"/>
              </a:solidFill>
            </a:endParaRPr>
          </a:p>
          <a:p>
            <a:pPr marL="0" indent="0" eaLnBrk="1" hangingPunct="1">
              <a:buNone/>
            </a:pPr>
            <a:r>
              <a:rPr lang="en-GB" altLang="fr-FR" b="1" dirty="0">
                <a:solidFill>
                  <a:schemeClr val="accent1"/>
                </a:solidFill>
              </a:rPr>
              <a:t>Prioritized sampling</a:t>
            </a:r>
          </a:p>
          <a:p>
            <a:pPr eaLnBrk="1" hangingPunct="1">
              <a:spcAft>
                <a:spcPts val="1800"/>
              </a:spcAft>
              <a:buFont typeface="Calibri" panose="020F0502020204030204" pitchFamily="34" charset="0"/>
              <a:buChar char="-"/>
            </a:pPr>
            <a:r>
              <a:rPr lang="en-GB" altLang="en-US" dirty="0"/>
              <a:t>Dead birds or those showing clinical signs</a:t>
            </a:r>
          </a:p>
          <a:p>
            <a:pPr marL="0" indent="0" eaLnBrk="1" hangingPunct="1">
              <a:spcAft>
                <a:spcPts val="1800"/>
              </a:spcAft>
              <a:buNone/>
            </a:pPr>
            <a:endParaRPr lang="en-GB" altLang="fr-FR" dirty="0"/>
          </a:p>
        </p:txBody>
      </p:sp>
      <p:pic>
        <p:nvPicPr>
          <p:cNvPr id="3" name="Picture 2">
            <a:extLst>
              <a:ext uri="{FF2B5EF4-FFF2-40B4-BE49-F238E27FC236}">
                <a16:creationId xmlns:a16="http://schemas.microsoft.com/office/drawing/2014/main" id="{89077FDF-8705-4158-812C-E1A806DBF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4316927"/>
            <a:ext cx="2808312" cy="1954585"/>
          </a:xfrm>
          <a:prstGeom prst="rect">
            <a:avLst/>
          </a:prstGeom>
        </p:spPr>
      </p:pic>
    </p:spTree>
    <p:extLst>
      <p:ext uri="{BB962C8B-B14F-4D97-AF65-F5344CB8AC3E}">
        <p14:creationId xmlns:p14="http://schemas.microsoft.com/office/powerpoint/2010/main" val="93337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2"/>
          <p:cNvSpPr>
            <a:spLocks noGrp="1"/>
          </p:cNvSpPr>
          <p:nvPr>
            <p:ph type="title"/>
          </p:nvPr>
        </p:nvSpPr>
        <p:spPr>
          <a:xfrm>
            <a:off x="985520" y="729299"/>
            <a:ext cx="9144000" cy="720725"/>
          </a:xfrm>
        </p:spPr>
        <p:txBody>
          <a:bodyPr/>
          <a:lstStyle/>
          <a:p>
            <a:pPr>
              <a:defRPr/>
            </a:pPr>
            <a:r>
              <a:rPr lang="en-GB" altLang="fr-FR" sz="2800" dirty="0"/>
              <a:t>AI Active Surveillance: Sample Types</a:t>
            </a:r>
            <a:endParaRPr lang="en-GB" altLang="fr-FR" sz="2800" dirty="0">
              <a:cs typeface="+mn-cs"/>
            </a:endParaRPr>
          </a:p>
        </p:txBody>
      </p:sp>
      <p:sp>
        <p:nvSpPr>
          <p:cNvPr id="4" name="Content Placeholder 2"/>
          <p:cNvSpPr>
            <a:spLocks noGrp="1"/>
          </p:cNvSpPr>
          <p:nvPr>
            <p:ph idx="1"/>
          </p:nvPr>
        </p:nvSpPr>
        <p:spPr>
          <a:xfrm>
            <a:off x="985520" y="1877080"/>
            <a:ext cx="9987280" cy="4248448"/>
          </a:xfrm>
        </p:spPr>
        <p:txBody>
          <a:bodyPr/>
          <a:lstStyle/>
          <a:p>
            <a:pPr marL="0" indent="0" eaLnBrk="1" hangingPunct="1">
              <a:buNone/>
            </a:pPr>
            <a:r>
              <a:rPr lang="en-GB" altLang="fr-FR" sz="2800" b="1" u="sng" dirty="0">
                <a:solidFill>
                  <a:schemeClr val="accent1"/>
                </a:solidFill>
              </a:rPr>
              <a:t>Virological surveillance</a:t>
            </a:r>
          </a:p>
          <a:p>
            <a:pPr marL="400050" lvl="1" indent="0" eaLnBrk="1" hangingPunct="1">
              <a:buNone/>
            </a:pPr>
            <a:r>
              <a:rPr lang="en-GB" altLang="fr-FR" sz="2400" b="1" dirty="0">
                <a:solidFill>
                  <a:schemeClr val="accent1"/>
                </a:solidFill>
              </a:rPr>
              <a:t>Samples (poultry)</a:t>
            </a:r>
          </a:p>
          <a:p>
            <a:pPr lvl="2" indent="-342900" eaLnBrk="1" hangingPunct="1">
              <a:buFont typeface="Calibri" panose="020F0502020204030204" pitchFamily="34" charset="0"/>
              <a:buChar char="-"/>
            </a:pPr>
            <a:r>
              <a:rPr lang="en-GB" altLang="fr-FR" sz="2200" dirty="0"/>
              <a:t>Oro-pharyngeal swabs</a:t>
            </a:r>
          </a:p>
          <a:p>
            <a:pPr lvl="2" indent="-342900" eaLnBrk="1" hangingPunct="1">
              <a:spcAft>
                <a:spcPts val="1800"/>
              </a:spcAft>
              <a:buFont typeface="Calibri" panose="020F0502020204030204" pitchFamily="34" charset="0"/>
              <a:buChar char="-"/>
            </a:pPr>
            <a:r>
              <a:rPr lang="en-GB" altLang="fr-FR" sz="2200" dirty="0"/>
              <a:t>Pools of 5 samples (same species, same stall / barn / yard) to be </a:t>
            </a:r>
            <a:r>
              <a:rPr lang="en-GB" altLang="fr-FR" sz="2200" u="sng" dirty="0"/>
              <a:t>pooled at the laboratory</a:t>
            </a:r>
          </a:p>
          <a:p>
            <a:pPr marL="400050" lvl="1" indent="0" eaLnBrk="1" hangingPunct="1">
              <a:buNone/>
            </a:pPr>
            <a:r>
              <a:rPr lang="en-GB" altLang="fr-FR" sz="2400" b="1" dirty="0">
                <a:solidFill>
                  <a:schemeClr val="accent1"/>
                </a:solidFill>
              </a:rPr>
              <a:t>Samples (environment)</a:t>
            </a:r>
          </a:p>
          <a:p>
            <a:pPr lvl="2" indent="-342900" eaLnBrk="1" hangingPunct="1">
              <a:buFont typeface="Calibri" panose="020F0502020204030204" pitchFamily="34" charset="0"/>
              <a:buChar char="-"/>
            </a:pPr>
            <a:r>
              <a:rPr lang="en-GB" altLang="fr-FR" sz="2200" dirty="0"/>
              <a:t>Swabs of cages, waste water, bins, faeces, display tables, cutting boards...</a:t>
            </a:r>
          </a:p>
          <a:p>
            <a:pPr lvl="2" indent="-342900" eaLnBrk="1" hangingPunct="1">
              <a:spcAft>
                <a:spcPts val="1800"/>
              </a:spcAft>
              <a:buFont typeface="Calibri" panose="020F0502020204030204" pitchFamily="34" charset="0"/>
              <a:buChar char="-"/>
            </a:pPr>
            <a:r>
              <a:rPr lang="en-GB" altLang="fr-FR" sz="2200" dirty="0"/>
              <a:t>Pools of 5 samples (from same area) to be </a:t>
            </a:r>
            <a:r>
              <a:rPr lang="en-GB" altLang="fr-FR" sz="2200" u="sng" dirty="0"/>
              <a:t>pooled in the field</a:t>
            </a:r>
            <a:endParaRPr lang="en-GB" altLang="fr-FR" sz="2200" b="1" u="sng" dirty="0">
              <a:solidFill>
                <a:schemeClr val="accent1"/>
              </a:solidFill>
            </a:endParaRPr>
          </a:p>
          <a:p>
            <a:pPr marL="0" indent="0" eaLnBrk="1" hangingPunct="1">
              <a:spcAft>
                <a:spcPts val="1800"/>
              </a:spcAft>
              <a:buNone/>
            </a:pPr>
            <a:endParaRPr lang="en-GB" altLang="fr-FR" sz="2200" dirty="0"/>
          </a:p>
        </p:txBody>
      </p:sp>
    </p:spTree>
    <p:extLst>
      <p:ext uri="{BB962C8B-B14F-4D97-AF65-F5344CB8AC3E}">
        <p14:creationId xmlns:p14="http://schemas.microsoft.com/office/powerpoint/2010/main" val="1527331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2"/>
          <p:cNvSpPr>
            <a:spLocks noGrp="1"/>
          </p:cNvSpPr>
          <p:nvPr>
            <p:ph type="title"/>
          </p:nvPr>
        </p:nvSpPr>
        <p:spPr>
          <a:xfrm>
            <a:off x="1005840" y="729616"/>
            <a:ext cx="9144000" cy="720725"/>
          </a:xfrm>
        </p:spPr>
        <p:txBody>
          <a:bodyPr/>
          <a:lstStyle/>
          <a:p>
            <a:pPr>
              <a:defRPr/>
            </a:pPr>
            <a:r>
              <a:rPr lang="en-GB" altLang="fr-FR" sz="2800" dirty="0"/>
              <a:t>AI Active Surveillance: Sample Types</a:t>
            </a:r>
            <a:endParaRPr lang="en-GB" altLang="fr-FR" sz="2800" dirty="0">
              <a:cs typeface="+mn-cs"/>
            </a:endParaRPr>
          </a:p>
        </p:txBody>
      </p:sp>
      <p:sp>
        <p:nvSpPr>
          <p:cNvPr id="4" name="Content Placeholder 2"/>
          <p:cNvSpPr>
            <a:spLocks noGrp="1"/>
          </p:cNvSpPr>
          <p:nvPr>
            <p:ph idx="1"/>
          </p:nvPr>
        </p:nvSpPr>
        <p:spPr>
          <a:xfrm>
            <a:off x="447040" y="2133744"/>
            <a:ext cx="10728960" cy="3744912"/>
          </a:xfrm>
        </p:spPr>
        <p:txBody>
          <a:bodyPr/>
          <a:lstStyle/>
          <a:p>
            <a:pPr marL="0" indent="0" eaLnBrk="1" hangingPunct="1">
              <a:buNone/>
            </a:pPr>
            <a:r>
              <a:rPr lang="en-GB" altLang="fr-FR" sz="2800" b="1" u="sng" dirty="0">
                <a:solidFill>
                  <a:schemeClr val="accent1"/>
                </a:solidFill>
              </a:rPr>
              <a:t>Serological surveillance</a:t>
            </a:r>
          </a:p>
          <a:p>
            <a:pPr marL="400050" lvl="1" indent="0" eaLnBrk="1" hangingPunct="1">
              <a:buNone/>
            </a:pPr>
            <a:r>
              <a:rPr lang="en-GB" altLang="fr-FR" sz="2400" b="1" dirty="0">
                <a:solidFill>
                  <a:schemeClr val="accent1"/>
                </a:solidFill>
              </a:rPr>
              <a:t>Samples (blood)</a:t>
            </a:r>
          </a:p>
          <a:p>
            <a:pPr lvl="2" indent="-342900" eaLnBrk="1" hangingPunct="1">
              <a:buFont typeface="Calibri" panose="020F0502020204030204" pitchFamily="34" charset="0"/>
              <a:buChar char="-"/>
            </a:pPr>
            <a:r>
              <a:rPr lang="en-GB" altLang="fr-FR" sz="2200" dirty="0"/>
              <a:t>e.g. in slaughterhouses or farms (for unvaccinated populations)</a:t>
            </a:r>
          </a:p>
          <a:p>
            <a:pPr lvl="2" indent="-342900" eaLnBrk="1" hangingPunct="1">
              <a:buFont typeface="Calibri" panose="020F0502020204030204" pitchFamily="34" charset="0"/>
              <a:buChar char="-"/>
            </a:pPr>
            <a:r>
              <a:rPr lang="en-GB" altLang="fr-FR" sz="2200" dirty="0"/>
              <a:t>Limited value for H7 (with vaccination now ongoing in China)</a:t>
            </a:r>
          </a:p>
          <a:p>
            <a:pPr marL="400050" lvl="1" indent="0" eaLnBrk="1" hangingPunct="1">
              <a:buNone/>
            </a:pPr>
            <a:endParaRPr lang="en-GB" altLang="fr-FR" sz="2200" dirty="0"/>
          </a:p>
          <a:p>
            <a:pPr marL="400050" lvl="1" indent="0" eaLnBrk="1" hangingPunct="1">
              <a:buNone/>
            </a:pPr>
            <a:r>
              <a:rPr lang="en-US" altLang="fr-FR" sz="2200" dirty="0"/>
              <a:t>&gt;&gt; </a:t>
            </a:r>
            <a:r>
              <a:rPr lang="en-US" altLang="fr-FR" sz="2200" dirty="0">
                <a:solidFill>
                  <a:schemeClr val="accent2"/>
                </a:solidFill>
              </a:rPr>
              <a:t>Not recommended in LBMs </a:t>
            </a:r>
            <a:r>
              <a:rPr lang="en-US" altLang="fr-FR" sz="2200" dirty="0"/>
              <a:t>-</a:t>
            </a:r>
            <a:r>
              <a:rPr lang="en-US" altLang="fr-FR" sz="2200" dirty="0">
                <a:solidFill>
                  <a:schemeClr val="accent2"/>
                </a:solidFill>
              </a:rPr>
              <a:t> </a:t>
            </a:r>
            <a:r>
              <a:rPr lang="en-US" altLang="fr-FR" sz="2200" dirty="0"/>
              <a:t>high turn-over of poultry and lack of efficient traceability</a:t>
            </a:r>
            <a:endParaRPr lang="en-GB" altLang="fr-FR" sz="2200" dirty="0"/>
          </a:p>
          <a:p>
            <a:pPr marL="0" indent="0" eaLnBrk="1" hangingPunct="1">
              <a:spcAft>
                <a:spcPts val="1800"/>
              </a:spcAft>
              <a:buNone/>
            </a:pPr>
            <a:endParaRPr lang="en-GB" altLang="fr-FR" sz="2200" dirty="0"/>
          </a:p>
        </p:txBody>
      </p:sp>
      <p:pic>
        <p:nvPicPr>
          <p:cNvPr id="3" name="Picture 2">
            <a:extLst>
              <a:ext uri="{FF2B5EF4-FFF2-40B4-BE49-F238E27FC236}">
                <a16:creationId xmlns:a16="http://schemas.microsoft.com/office/drawing/2014/main" id="{759F7B6C-B4A9-4492-BF2E-05630A94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027" y="729616"/>
            <a:ext cx="2683625" cy="1824865"/>
          </a:xfrm>
          <a:prstGeom prst="rect">
            <a:avLst/>
          </a:prstGeom>
        </p:spPr>
      </p:pic>
    </p:spTree>
    <p:extLst>
      <p:ext uri="{BB962C8B-B14F-4D97-AF65-F5344CB8AC3E}">
        <p14:creationId xmlns:p14="http://schemas.microsoft.com/office/powerpoint/2010/main" val="280110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2"/>
          <p:cNvSpPr>
            <a:spLocks noGrp="1"/>
          </p:cNvSpPr>
          <p:nvPr>
            <p:ph type="title"/>
          </p:nvPr>
        </p:nvSpPr>
        <p:spPr>
          <a:xfrm>
            <a:off x="1062038" y="676594"/>
            <a:ext cx="8229600" cy="720725"/>
          </a:xfrm>
        </p:spPr>
        <p:txBody>
          <a:bodyPr/>
          <a:lstStyle/>
          <a:p>
            <a:pPr>
              <a:defRPr/>
            </a:pPr>
            <a:r>
              <a:rPr lang="en-GB" altLang="fr-FR" sz="2800" dirty="0"/>
              <a:t>AI Active Surveillance: Sample</a:t>
            </a:r>
            <a:r>
              <a:rPr lang="en-GB" altLang="fr-FR" sz="2800" dirty="0">
                <a:cs typeface="+mn-cs"/>
              </a:rPr>
              <a:t> Size</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970721307"/>
              </p:ext>
            </p:extLst>
          </p:nvPr>
        </p:nvGraphicFramePr>
        <p:xfrm>
          <a:off x="1469708" y="2256156"/>
          <a:ext cx="8675686" cy="2879725"/>
        </p:xfrm>
        <a:graphic>
          <a:graphicData uri="http://schemas.openxmlformats.org/drawingml/2006/table">
            <a:tbl>
              <a:tblPr/>
              <a:tblGrid>
                <a:gridCol w="2478642">
                  <a:extLst>
                    <a:ext uri="{9D8B030D-6E8A-4147-A177-3AD203B41FA5}">
                      <a16:colId xmlns:a16="http://schemas.microsoft.com/office/drawing/2014/main" val="20000"/>
                    </a:ext>
                  </a:extLst>
                </a:gridCol>
                <a:gridCol w="2478642">
                  <a:extLst>
                    <a:ext uri="{9D8B030D-6E8A-4147-A177-3AD203B41FA5}">
                      <a16:colId xmlns:a16="http://schemas.microsoft.com/office/drawing/2014/main" val="20001"/>
                    </a:ext>
                  </a:extLst>
                </a:gridCol>
                <a:gridCol w="1239759">
                  <a:extLst>
                    <a:ext uri="{9D8B030D-6E8A-4147-A177-3AD203B41FA5}">
                      <a16:colId xmlns:a16="http://schemas.microsoft.com/office/drawing/2014/main" val="20002"/>
                    </a:ext>
                  </a:extLst>
                </a:gridCol>
                <a:gridCol w="1239759">
                  <a:extLst>
                    <a:ext uri="{9D8B030D-6E8A-4147-A177-3AD203B41FA5}">
                      <a16:colId xmlns:a16="http://schemas.microsoft.com/office/drawing/2014/main" val="20003"/>
                    </a:ext>
                  </a:extLst>
                </a:gridCol>
                <a:gridCol w="1238884">
                  <a:extLst>
                    <a:ext uri="{9D8B030D-6E8A-4147-A177-3AD203B41FA5}">
                      <a16:colId xmlns:a16="http://schemas.microsoft.com/office/drawing/2014/main" val="20004"/>
                    </a:ext>
                  </a:extLst>
                </a:gridCol>
              </a:tblGrid>
              <a:tr h="674131">
                <a:tc gridSpan="2">
                  <a:txBody>
                    <a:bodyPr/>
                    <a:lstStyle/>
                    <a:p>
                      <a:pPr algn="ctr">
                        <a:lnSpc>
                          <a:spcPct val="120000"/>
                        </a:lnSpc>
                      </a:pPr>
                      <a:r>
                        <a:rPr lang="en-GB" sz="1900" dirty="0">
                          <a:latin typeface="Calibri"/>
                        </a:rPr>
                        <a:t>True prevalence </a:t>
                      </a:r>
                      <a:r>
                        <a:rPr lang="en-GB" sz="1900" dirty="0">
                          <a:solidFill>
                            <a:srgbClr val="FF0000"/>
                          </a:solidFill>
                          <a:latin typeface="Calibri"/>
                        </a:rPr>
                        <a:t>of infection</a:t>
                      </a:r>
                      <a:r>
                        <a:rPr lang="en-GB" sz="1900" dirty="0">
                          <a:latin typeface="Calibri"/>
                        </a:rPr>
                        <a:t> in the sampled site</a:t>
                      </a:r>
                      <a:endParaRPr lang="fr-FR" sz="1900" dirty="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fr-FR"/>
                    </a:p>
                  </a:txBody>
                  <a:tcPr/>
                </a:tc>
                <a:tc>
                  <a:txBody>
                    <a:bodyPr/>
                    <a:lstStyle/>
                    <a:p>
                      <a:pPr algn="ctr">
                        <a:lnSpc>
                          <a:spcPct val="120000"/>
                        </a:lnSpc>
                      </a:pPr>
                      <a:r>
                        <a:rPr lang="en-GB" sz="2000">
                          <a:latin typeface="Calibri"/>
                        </a:rPr>
                        <a:t>10%</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20000"/>
                        </a:lnSpc>
                      </a:pPr>
                      <a:r>
                        <a:rPr lang="en-GB" sz="2000">
                          <a:latin typeface="Calibri"/>
                        </a:rPr>
                        <a:t>5%</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20000"/>
                        </a:lnSpc>
                      </a:pPr>
                      <a:r>
                        <a:rPr lang="en-GB" sz="2000">
                          <a:latin typeface="Calibri"/>
                        </a:rPr>
                        <a:t>2%</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735198">
                <a:tc rowSpan="3">
                  <a:txBody>
                    <a:bodyPr/>
                    <a:lstStyle/>
                    <a:p>
                      <a:pPr algn="ctr">
                        <a:lnSpc>
                          <a:spcPct val="120000"/>
                        </a:lnSpc>
                      </a:pPr>
                      <a:r>
                        <a:rPr lang="en-GB" sz="2000" dirty="0">
                          <a:solidFill>
                            <a:srgbClr val="FF0000"/>
                          </a:solidFill>
                          <a:latin typeface="Calibri"/>
                        </a:rPr>
                        <a:t>Probability of detecting infection</a:t>
                      </a:r>
                    </a:p>
                    <a:p>
                      <a:pPr algn="ctr">
                        <a:lnSpc>
                          <a:spcPct val="120000"/>
                        </a:lnSpc>
                      </a:pPr>
                      <a:r>
                        <a:rPr lang="en-GB" sz="1800" dirty="0">
                          <a:solidFill>
                            <a:srgbClr val="FF0000"/>
                          </a:solidFill>
                          <a:latin typeface="Calibri"/>
                        </a:rPr>
                        <a:t>(at least 1 positive test)</a:t>
                      </a:r>
                      <a:endParaRPr lang="fr-FR" sz="1800" dirty="0">
                        <a:solidFill>
                          <a:srgbClr val="FF0000"/>
                        </a:solidFill>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dirty="0">
                          <a:latin typeface="Calibri"/>
                        </a:rPr>
                        <a:t>12 pools (60 samples)</a:t>
                      </a:r>
                      <a:endParaRPr lang="fr-FR" sz="2000" dirty="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a:latin typeface="Calibri"/>
                        </a:rPr>
                        <a:t>&gt;99%</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a:latin typeface="Calibri"/>
                        </a:rPr>
                        <a:t>95%</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a:latin typeface="Calibri"/>
                        </a:rPr>
                        <a:t>69%</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5198">
                <a:tc vMerge="1">
                  <a:txBody>
                    <a:bodyPr/>
                    <a:lstStyle/>
                    <a:p>
                      <a:endParaRPr lang="fr-FR"/>
                    </a:p>
                  </a:txBody>
                  <a:tcPr/>
                </a:tc>
                <a:tc>
                  <a:txBody>
                    <a:bodyPr/>
                    <a:lstStyle/>
                    <a:p>
                      <a:pPr algn="ctr">
                        <a:lnSpc>
                          <a:spcPct val="120000"/>
                        </a:lnSpc>
                      </a:pPr>
                      <a:r>
                        <a:rPr lang="en-GB" sz="2000" dirty="0">
                          <a:latin typeface="Calibri"/>
                        </a:rPr>
                        <a:t>10 pools (50 samples)</a:t>
                      </a:r>
                      <a:endParaRPr lang="fr-FR" sz="2000" dirty="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a:latin typeface="Calibri"/>
                        </a:rPr>
                        <a:t>&gt;99%</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a:latin typeface="Calibri"/>
                        </a:rPr>
                        <a:t>91%</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a:latin typeface="Calibri"/>
                        </a:rPr>
                        <a:t>62%</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5198">
                <a:tc vMerge="1">
                  <a:txBody>
                    <a:bodyPr/>
                    <a:lstStyle/>
                    <a:p>
                      <a:endParaRPr lang="fr-FR"/>
                    </a:p>
                  </a:txBody>
                  <a:tcPr/>
                </a:tc>
                <a:tc>
                  <a:txBody>
                    <a:bodyPr/>
                    <a:lstStyle/>
                    <a:p>
                      <a:pPr algn="ctr">
                        <a:lnSpc>
                          <a:spcPct val="120000"/>
                        </a:lnSpc>
                      </a:pPr>
                      <a:r>
                        <a:rPr lang="en-GB" sz="2000" dirty="0">
                          <a:latin typeface="Calibri"/>
                        </a:rPr>
                        <a:t>6 pools (30 samples)</a:t>
                      </a:r>
                      <a:endParaRPr lang="fr-FR" sz="2000" dirty="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a:latin typeface="Calibri"/>
                        </a:rPr>
                        <a:t>95%</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a:latin typeface="Calibri"/>
                        </a:rPr>
                        <a:t>77%</a:t>
                      </a:r>
                      <a:endParaRPr lang="fr-FR" sz="200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pPr>
                      <a:r>
                        <a:rPr lang="en-GB" sz="2000" dirty="0">
                          <a:latin typeface="Calibri"/>
                        </a:rPr>
                        <a:t>44%</a:t>
                      </a:r>
                      <a:endParaRPr lang="fr-FR" sz="2000" dirty="0">
                        <a:latin typeface="Calibri"/>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320" name="Rectangle 1"/>
          <p:cNvSpPr>
            <a:spLocks noChangeArrowheads="1"/>
          </p:cNvSpPr>
          <p:nvPr/>
        </p:nvSpPr>
        <p:spPr bwMode="auto">
          <a:xfrm>
            <a:off x="1062038" y="1490981"/>
            <a:ext cx="748596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u="sng" dirty="0">
                <a:latin typeface="+mn-lt"/>
              </a:rPr>
              <a:t>Herd sensitivity according to real virus prevalence and sample size</a:t>
            </a:r>
            <a:endParaRPr lang="fr-FR" altLang="en-US" dirty="0">
              <a:latin typeface="+mn-lt"/>
            </a:endParaRPr>
          </a:p>
          <a:p>
            <a:pPr>
              <a:defRPr/>
            </a:pPr>
            <a:r>
              <a:rPr lang="en-GB" altLang="en-US" sz="1400" dirty="0">
                <a:latin typeface="+mn-lt"/>
                <a:cs typeface="Times New Roman" panose="02020603050405020304" pitchFamily="18" charset="0"/>
              </a:rPr>
              <a:t>Test sensitivity: 98%, pool size: 5, total population unknown (Ref: </a:t>
            </a:r>
            <a:r>
              <a:rPr lang="en-GB" altLang="en-US" sz="1400" dirty="0" err="1">
                <a:latin typeface="+mn-lt"/>
                <a:cs typeface="Times New Roman" panose="02020603050405020304" pitchFamily="18" charset="0"/>
              </a:rPr>
              <a:t>Epitools</a:t>
            </a:r>
            <a:r>
              <a:rPr lang="en-GB" altLang="en-US" sz="1400" dirty="0">
                <a:latin typeface="+mn-lt"/>
                <a:cs typeface="Times New Roman" panose="02020603050405020304" pitchFamily="18" charset="0"/>
              </a:rPr>
              <a:t>® - </a:t>
            </a:r>
            <a:r>
              <a:rPr lang="en-GB" altLang="en-US" sz="1000" dirty="0">
                <a:latin typeface="+mn-lt"/>
                <a:cs typeface="Times New Roman" panose="02020603050405020304" pitchFamily="18" charset="0"/>
                <a:hlinkClick r:id="rId3"/>
              </a:rPr>
              <a:t>http://epitools.ausvet.com.au</a:t>
            </a:r>
            <a:r>
              <a:rPr lang="en-GB" altLang="en-US" sz="1000" dirty="0">
                <a:latin typeface="+mn-lt"/>
                <a:cs typeface="Times New Roman" panose="02020603050405020304" pitchFamily="18" charset="0"/>
              </a:rPr>
              <a:t> </a:t>
            </a:r>
            <a:r>
              <a:rPr lang="en-GB" altLang="en-US" sz="1400" dirty="0">
                <a:latin typeface="+mn-lt"/>
                <a:cs typeface="Times New Roman" panose="02020603050405020304" pitchFamily="18" charset="0"/>
              </a:rPr>
              <a:t>)</a:t>
            </a:r>
            <a:endParaRPr lang="en-GB" altLang="en-US" sz="4400" dirty="0">
              <a:latin typeface="+mn-lt"/>
            </a:endParaRPr>
          </a:p>
        </p:txBody>
      </p:sp>
      <p:sp>
        <p:nvSpPr>
          <p:cNvPr id="7" name="Rectangle 6"/>
          <p:cNvSpPr/>
          <p:nvPr/>
        </p:nvSpPr>
        <p:spPr>
          <a:xfrm>
            <a:off x="3952557" y="4415156"/>
            <a:ext cx="6192837" cy="720725"/>
          </a:xfrm>
          <a:prstGeom prst="rect">
            <a:avLst/>
          </a:prstGeom>
          <a:noFill/>
          <a:ln w="57150">
            <a:solidFill>
              <a:srgbClr val="4F81BD"/>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fr-FR"/>
          </a:p>
        </p:txBody>
      </p:sp>
      <p:sp>
        <p:nvSpPr>
          <p:cNvPr id="12323" name="ZoneTexte 7"/>
          <p:cNvSpPr txBox="1">
            <a:spLocks noChangeArrowheads="1"/>
          </p:cNvSpPr>
          <p:nvPr/>
        </p:nvSpPr>
        <p:spPr bwMode="auto">
          <a:xfrm>
            <a:off x="1389379" y="5316281"/>
            <a:ext cx="860806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en-US" dirty="0">
                <a:latin typeface="+mn-lt"/>
              </a:rPr>
              <a:t>Note: If we double the information sources by taking poultry </a:t>
            </a:r>
            <a:r>
              <a:rPr lang="fr-FR" altLang="en-US" i="1" dirty="0">
                <a:latin typeface="+mn-lt"/>
              </a:rPr>
              <a:t>and</a:t>
            </a:r>
            <a:r>
              <a:rPr lang="fr-FR" altLang="en-US" dirty="0">
                <a:latin typeface="+mn-lt"/>
              </a:rPr>
              <a:t> environmental samples </a:t>
            </a:r>
            <a:r>
              <a:rPr lang="fr-FR" altLang="en-US" dirty="0">
                <a:latin typeface="+mn-lt"/>
                <a:sym typeface="Wingdings" panose="05000000000000000000" pitchFamily="2" charset="2"/>
              </a:rPr>
              <a:t> herd sensitivity increases</a:t>
            </a:r>
            <a:endParaRPr lang="fr-FR" altLang="en-US" dirty="0">
              <a:latin typeface="+mn-lt"/>
            </a:endParaRPr>
          </a:p>
        </p:txBody>
      </p:sp>
    </p:spTree>
    <p:extLst>
      <p:ext uri="{BB962C8B-B14F-4D97-AF65-F5344CB8AC3E}">
        <p14:creationId xmlns:p14="http://schemas.microsoft.com/office/powerpoint/2010/main" val="2891075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23"/>
                                        </p:tgtEl>
                                        <p:attrNameLst>
                                          <p:attrName>style.visibility</p:attrName>
                                        </p:attrNameLst>
                                      </p:cBhvr>
                                      <p:to>
                                        <p:strVal val="visible"/>
                                      </p:to>
                                    </p:set>
                                    <p:anim calcmode="lin" valueType="num">
                                      <p:cBhvr additive="base">
                                        <p:cTn id="7" dur="500" fill="hold"/>
                                        <p:tgtEl>
                                          <p:spTgt spid="12323"/>
                                        </p:tgtEl>
                                        <p:attrNameLst>
                                          <p:attrName>ppt_x</p:attrName>
                                        </p:attrNameLst>
                                      </p:cBhvr>
                                      <p:tavLst>
                                        <p:tav tm="0">
                                          <p:val>
                                            <p:strVal val="#ppt_x"/>
                                          </p:val>
                                        </p:tav>
                                        <p:tav tm="100000">
                                          <p:val>
                                            <p:strVal val="#ppt_x"/>
                                          </p:val>
                                        </p:tav>
                                      </p:tavLst>
                                    </p:anim>
                                    <p:anim calcmode="lin" valueType="num">
                                      <p:cBhvr additive="base">
                                        <p:cTn id="8" dur="500" fill="hold"/>
                                        <p:tgtEl>
                                          <p:spTgt spid="12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2"/>
          <p:cNvSpPr>
            <a:spLocks noGrp="1"/>
          </p:cNvSpPr>
          <p:nvPr>
            <p:ph type="title"/>
          </p:nvPr>
        </p:nvSpPr>
        <p:spPr>
          <a:xfrm>
            <a:off x="969963" y="762636"/>
            <a:ext cx="8229600" cy="720725"/>
          </a:xfrm>
        </p:spPr>
        <p:txBody>
          <a:bodyPr/>
          <a:lstStyle/>
          <a:p>
            <a:pPr>
              <a:defRPr/>
            </a:pPr>
            <a:r>
              <a:rPr lang="en-GB" altLang="fr-FR" sz="2800" dirty="0"/>
              <a:t>AI Active Surveillance</a:t>
            </a:r>
            <a:r>
              <a:rPr lang="en-GB" altLang="fr-FR" sz="2800" dirty="0">
                <a:cs typeface="+mn-cs"/>
              </a:rPr>
              <a:t>: Sampling Frequency</a:t>
            </a:r>
          </a:p>
        </p:txBody>
      </p:sp>
      <p:sp>
        <p:nvSpPr>
          <p:cNvPr id="10" name="Content Placeholder 2"/>
          <p:cNvSpPr>
            <a:spLocks noGrp="1"/>
          </p:cNvSpPr>
          <p:nvPr>
            <p:ph idx="1"/>
          </p:nvPr>
        </p:nvSpPr>
        <p:spPr>
          <a:xfrm>
            <a:off x="964566" y="1601872"/>
            <a:ext cx="10567034" cy="4680520"/>
          </a:xfrm>
        </p:spPr>
        <p:txBody>
          <a:bodyPr/>
          <a:lstStyle/>
          <a:p>
            <a:pPr marL="0" indent="0" eaLnBrk="1" hangingPunct="1">
              <a:buNone/>
              <a:defRPr/>
            </a:pPr>
            <a:r>
              <a:rPr lang="en-GB" altLang="fr-FR" sz="2200" b="1" dirty="0"/>
              <a:t>Depends on several factors, mainly:</a:t>
            </a:r>
          </a:p>
          <a:p>
            <a:pPr eaLnBrk="1" hangingPunct="1">
              <a:buClr>
                <a:schemeClr val="tx1"/>
              </a:buClr>
              <a:defRPr/>
            </a:pPr>
            <a:r>
              <a:rPr lang="en-GB" altLang="fr-FR" sz="2200" b="1" dirty="0">
                <a:solidFill>
                  <a:schemeClr val="accent1"/>
                </a:solidFill>
              </a:rPr>
              <a:t>Risk level: </a:t>
            </a:r>
            <a:r>
              <a:rPr lang="en-GB" altLang="fr-FR" sz="2200" dirty="0"/>
              <a:t>Season, holidays / cultural events</a:t>
            </a:r>
          </a:p>
          <a:p>
            <a:pPr eaLnBrk="1" hangingPunct="1">
              <a:buClr>
                <a:schemeClr val="tx1"/>
              </a:buClr>
              <a:defRPr/>
            </a:pPr>
            <a:r>
              <a:rPr lang="en-GB" altLang="fr-FR" sz="2200" b="1" dirty="0">
                <a:solidFill>
                  <a:schemeClr val="accent1"/>
                </a:solidFill>
              </a:rPr>
              <a:t>Resources available: </a:t>
            </a:r>
            <a:r>
              <a:rPr lang="en-GB" altLang="fr-FR" sz="2200" dirty="0"/>
              <a:t>Funds, human resources</a:t>
            </a:r>
          </a:p>
          <a:p>
            <a:pPr eaLnBrk="1" hangingPunct="1">
              <a:buClr>
                <a:schemeClr val="tx1"/>
              </a:buClr>
              <a:defRPr/>
            </a:pPr>
            <a:r>
              <a:rPr lang="en-GB" altLang="fr-FR" sz="2200" b="1" dirty="0">
                <a:solidFill>
                  <a:schemeClr val="accent1"/>
                </a:solidFill>
              </a:rPr>
              <a:t>Field access: </a:t>
            </a:r>
            <a:r>
              <a:rPr lang="en-GB" altLang="fr-FR" sz="2200" dirty="0"/>
              <a:t>For sampling team, for sample transport to the lab</a:t>
            </a:r>
          </a:p>
          <a:p>
            <a:pPr eaLnBrk="1" hangingPunct="1">
              <a:buClr>
                <a:schemeClr val="tx1"/>
              </a:buClr>
              <a:defRPr/>
            </a:pPr>
            <a:r>
              <a:rPr lang="en-GB" altLang="fr-FR" sz="2200" b="1" dirty="0">
                <a:solidFill>
                  <a:schemeClr val="accent1"/>
                </a:solidFill>
              </a:rPr>
              <a:t>Laboratory capacity: </a:t>
            </a:r>
            <a:r>
              <a:rPr lang="en-GB" altLang="fr-FR" sz="2200" dirty="0"/>
              <a:t>To receive and test samples </a:t>
            </a:r>
            <a:r>
              <a:rPr lang="en-GB" sz="2200" dirty="0"/>
              <a:t>in a reasonable time frame (ideally less than 72 hours after sampling)</a:t>
            </a:r>
            <a:endParaRPr lang="en-GB" altLang="fr-FR" sz="2200" b="1" dirty="0">
              <a:solidFill>
                <a:schemeClr val="accent1"/>
              </a:solidFill>
            </a:endParaRPr>
          </a:p>
          <a:p>
            <a:pPr lvl="3" eaLnBrk="1" hangingPunct="1">
              <a:defRPr/>
            </a:pPr>
            <a:endParaRPr lang="en-GB" altLang="fr-FR" sz="1400" b="1" dirty="0">
              <a:solidFill>
                <a:schemeClr val="accent1"/>
              </a:solidFill>
            </a:endParaRPr>
          </a:p>
          <a:p>
            <a:pPr marL="0" indent="0" eaLnBrk="1" hangingPunct="1">
              <a:buNone/>
              <a:defRPr/>
            </a:pPr>
            <a:r>
              <a:rPr lang="en-GB" altLang="fr-FR" sz="2200" b="1" dirty="0"/>
              <a:t>Example for a country at high-risk of AI virus presence:</a:t>
            </a:r>
          </a:p>
          <a:p>
            <a:pPr eaLnBrk="1" hangingPunct="1">
              <a:defRPr/>
            </a:pPr>
            <a:r>
              <a:rPr lang="en-GB" altLang="fr-FR" sz="2200" dirty="0"/>
              <a:t>High risk season: once every two weeks</a:t>
            </a:r>
          </a:p>
          <a:p>
            <a:pPr eaLnBrk="1" hangingPunct="1">
              <a:spcAft>
                <a:spcPts val="1800"/>
              </a:spcAft>
              <a:defRPr/>
            </a:pPr>
            <a:r>
              <a:rPr lang="en-GB" altLang="fr-FR" sz="2200" dirty="0"/>
              <a:t>Low risk season: once a month</a:t>
            </a:r>
          </a:p>
          <a:p>
            <a:pPr marL="0" indent="0" eaLnBrk="1" hangingPunct="1">
              <a:spcAft>
                <a:spcPts val="1800"/>
              </a:spcAft>
              <a:buNone/>
              <a:defRPr/>
            </a:pPr>
            <a:r>
              <a:rPr lang="en-US" altLang="fr-FR" sz="2200" b="1" dirty="0">
                <a:solidFill>
                  <a:schemeClr val="accent2">
                    <a:lumMod val="75000"/>
                  </a:schemeClr>
                </a:solidFill>
              </a:rPr>
              <a:t>&gt;&gt; Country-specific: what is feasible?</a:t>
            </a:r>
            <a:endParaRPr lang="en-GB" altLang="fr-FR" sz="2200" b="1" dirty="0">
              <a:solidFill>
                <a:schemeClr val="accent2">
                  <a:lumMod val="75000"/>
                </a:schemeClr>
              </a:solidFill>
            </a:endParaRPr>
          </a:p>
        </p:txBody>
      </p:sp>
    </p:spTree>
    <p:extLst>
      <p:ext uri="{BB962C8B-B14F-4D97-AF65-F5344CB8AC3E}">
        <p14:creationId xmlns:p14="http://schemas.microsoft.com/office/powerpoint/2010/main" val="61252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2"/>
          <p:cNvSpPr>
            <a:spLocks noGrp="1"/>
          </p:cNvSpPr>
          <p:nvPr>
            <p:ph type="title"/>
          </p:nvPr>
        </p:nvSpPr>
        <p:spPr>
          <a:xfrm>
            <a:off x="878524" y="607178"/>
            <a:ext cx="8229600" cy="720725"/>
          </a:xfrm>
        </p:spPr>
        <p:txBody>
          <a:bodyPr/>
          <a:lstStyle/>
          <a:p>
            <a:pPr>
              <a:defRPr/>
            </a:pPr>
            <a:r>
              <a:rPr lang="en-GB" altLang="fr-FR" sz="2800" dirty="0"/>
              <a:t>AI Active Surveillance</a:t>
            </a:r>
            <a:r>
              <a:rPr lang="en-GB" altLang="fr-FR" sz="2800" dirty="0">
                <a:cs typeface="+mn-cs"/>
              </a:rPr>
              <a:t>: Data collection</a:t>
            </a:r>
          </a:p>
        </p:txBody>
      </p:sp>
      <p:sp>
        <p:nvSpPr>
          <p:cNvPr id="5" name="TextBox 4"/>
          <p:cNvSpPr txBox="1"/>
          <p:nvPr/>
        </p:nvSpPr>
        <p:spPr>
          <a:xfrm>
            <a:off x="2279577" y="2492896"/>
            <a:ext cx="184731" cy="369332"/>
          </a:xfrm>
          <a:prstGeom prst="rect">
            <a:avLst/>
          </a:prstGeom>
          <a:noFill/>
        </p:spPr>
        <p:txBody>
          <a:bodyPr wrap="none" rtlCol="0">
            <a:spAutoFit/>
          </a:bodyPr>
          <a:lstStyle/>
          <a:p>
            <a:endParaRPr lang="fr-FR" dirty="0"/>
          </a:p>
        </p:txBody>
      </p:sp>
      <p:graphicFrame>
        <p:nvGraphicFramePr>
          <p:cNvPr id="12" name="Table 11"/>
          <p:cNvGraphicFramePr>
            <a:graphicFrameLocks noGrp="1"/>
          </p:cNvGraphicFramePr>
          <p:nvPr>
            <p:extLst>
              <p:ext uri="{D42A27DB-BD31-4B8C-83A1-F6EECF244321}">
                <p14:modId xmlns:p14="http://schemas.microsoft.com/office/powerpoint/2010/main" val="2049387539"/>
              </p:ext>
            </p:extLst>
          </p:nvPr>
        </p:nvGraphicFramePr>
        <p:xfrm>
          <a:off x="1280160" y="1808624"/>
          <a:ext cx="9652000" cy="4876657"/>
        </p:xfrm>
        <a:graphic>
          <a:graphicData uri="http://schemas.openxmlformats.org/drawingml/2006/table">
            <a:tbl>
              <a:tblPr firstCol="1" bandRow="1">
                <a:tableStyleId>{5C22544A-7EE6-4342-B048-85BDC9FD1C3A}</a:tableStyleId>
              </a:tblPr>
              <a:tblGrid>
                <a:gridCol w="2796297">
                  <a:extLst>
                    <a:ext uri="{9D8B030D-6E8A-4147-A177-3AD203B41FA5}">
                      <a16:colId xmlns:a16="http://schemas.microsoft.com/office/drawing/2014/main" val="20000"/>
                    </a:ext>
                  </a:extLst>
                </a:gridCol>
                <a:gridCol w="6855703">
                  <a:extLst>
                    <a:ext uri="{9D8B030D-6E8A-4147-A177-3AD203B41FA5}">
                      <a16:colId xmlns:a16="http://schemas.microsoft.com/office/drawing/2014/main" val="20001"/>
                    </a:ext>
                  </a:extLst>
                </a:gridCol>
              </a:tblGrid>
              <a:tr h="229380">
                <a:tc>
                  <a:txBody>
                    <a:bodyPr/>
                    <a:lstStyle/>
                    <a:p>
                      <a:pPr marL="0" marR="0">
                        <a:lnSpc>
                          <a:spcPct val="107000"/>
                        </a:lnSpc>
                        <a:spcBef>
                          <a:spcPts val="0"/>
                        </a:spcBef>
                        <a:spcAft>
                          <a:spcPts val="0"/>
                        </a:spcAft>
                      </a:pPr>
                      <a:r>
                        <a:rPr lang="en-US" sz="1400" dirty="0">
                          <a:effectLst/>
                        </a:rPr>
                        <a:t>Site information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marL="0" marR="0">
                        <a:lnSpc>
                          <a:spcPct val="107000"/>
                        </a:lnSpc>
                        <a:spcBef>
                          <a:spcPts val="0"/>
                        </a:spcBef>
                        <a:spcAft>
                          <a:spcPts val="0"/>
                        </a:spcAft>
                      </a:pPr>
                      <a:r>
                        <a:rPr lang="en-GB" sz="1400">
                          <a:effectLst/>
                        </a:rPr>
                        <a:t>Type of site (LBM, slaughterhouse, production farm, parent stock/breeding farm, hatchery...)</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0"/>
                  </a:ext>
                </a:extLst>
              </a:tr>
              <a:tr h="238717">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Name and Location of the site (City, County, Province)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1"/>
                  </a:ext>
                </a:extLst>
              </a:tr>
              <a:tr h="238717">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dirty="0">
                          <a:effectLst/>
                        </a:rPr>
                        <a:t>GPS coordinates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2"/>
                  </a:ext>
                </a:extLst>
              </a:tr>
              <a:tr h="238717">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Name, address, telephone number and email of the site manager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3"/>
                  </a:ext>
                </a:extLst>
              </a:tr>
              <a:tr h="238717">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Date of the sampling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4"/>
                  </a:ext>
                </a:extLst>
              </a:tr>
              <a:tr h="238717">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dirty="0">
                          <a:effectLst/>
                        </a:rPr>
                        <a:t>Total number of samples collected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5"/>
                  </a:ext>
                </a:extLst>
              </a:tr>
              <a:tr h="238717">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Name and contact (phone) of the sampler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6"/>
                  </a:ext>
                </a:extLst>
              </a:tr>
              <a:tr h="229380">
                <a:tc>
                  <a:txBody>
                    <a:bodyPr/>
                    <a:lstStyle/>
                    <a:p>
                      <a:pPr marL="0" marR="0">
                        <a:lnSpc>
                          <a:spcPct val="107000"/>
                        </a:lnSpc>
                        <a:spcBef>
                          <a:spcPts val="0"/>
                        </a:spcBef>
                        <a:spcAft>
                          <a:spcPts val="0"/>
                        </a:spcAft>
                      </a:pPr>
                      <a:r>
                        <a:rPr lang="en-GB" sz="1400">
                          <a:effectLst/>
                        </a:rPr>
                        <a:t>Epidemiology information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marL="0" marR="0">
                        <a:lnSpc>
                          <a:spcPct val="107000"/>
                        </a:lnSpc>
                        <a:spcBef>
                          <a:spcPts val="0"/>
                        </a:spcBef>
                        <a:spcAft>
                          <a:spcPts val="0"/>
                        </a:spcAft>
                      </a:pPr>
                      <a:r>
                        <a:rPr lang="en-GB" sz="1400" dirty="0">
                          <a:effectLst/>
                        </a:rPr>
                        <a:t>Total poultry population at the site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7"/>
                  </a:ext>
                </a:extLst>
              </a:tr>
              <a:tr h="229380">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Poultry species present at the site (type and number)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8"/>
                  </a:ext>
                </a:extLst>
              </a:tr>
              <a:tr h="229380">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Are species mixed or segregated?</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09"/>
                  </a:ext>
                </a:extLst>
              </a:tr>
              <a:tr h="229380">
                <a:tc>
                  <a:txBody>
                    <a:bodyPr/>
                    <a:lstStyle/>
                    <a:p>
                      <a:endParaRPr lang="fr-FR" sz="1400" dirty="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List sources of poultry, together with movement frequency</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0"/>
                  </a:ext>
                </a:extLst>
              </a:tr>
              <a:tr h="229380">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List destinations of poultry, together with movement frequency</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1"/>
                  </a:ext>
                </a:extLst>
              </a:tr>
              <a:tr h="229380">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List biosecurity measures in place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2"/>
                  </a:ext>
                </a:extLst>
              </a:tr>
              <a:tr h="229380">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Is poultry slaughtered on-site?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3"/>
                  </a:ext>
                </a:extLst>
              </a:tr>
              <a:tr h="229380">
                <a:tc>
                  <a:txBody>
                    <a:bodyPr/>
                    <a:lstStyle/>
                    <a:p>
                      <a:pPr marL="0" marR="0">
                        <a:lnSpc>
                          <a:spcPct val="107000"/>
                        </a:lnSpc>
                        <a:spcBef>
                          <a:spcPts val="0"/>
                        </a:spcBef>
                        <a:spcAft>
                          <a:spcPts val="0"/>
                        </a:spcAft>
                      </a:pPr>
                      <a:r>
                        <a:rPr lang="en-US" sz="1400" dirty="0">
                          <a:effectLst/>
                        </a:rPr>
                        <a:t>Sample</a:t>
                      </a:r>
                      <a:r>
                        <a:rPr lang="en-US" sz="1400" baseline="0" dirty="0">
                          <a:effectLst/>
                        </a:rPr>
                        <a:t> information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marL="0" marR="0">
                        <a:lnSpc>
                          <a:spcPct val="107000"/>
                        </a:lnSpc>
                        <a:spcBef>
                          <a:spcPts val="0"/>
                        </a:spcBef>
                        <a:spcAft>
                          <a:spcPts val="0"/>
                        </a:spcAft>
                      </a:pPr>
                      <a:r>
                        <a:rPr lang="en-GB" sz="1400">
                          <a:effectLst/>
                        </a:rPr>
                        <a:t>Poultry samples: Species, breed, type and age of the animal</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4"/>
                  </a:ext>
                </a:extLst>
              </a:tr>
              <a:tr h="229380">
                <a:tc>
                  <a:txBody>
                    <a:bodyPr/>
                    <a:lstStyle/>
                    <a:p>
                      <a:pPr marL="0" marR="0">
                        <a:lnSpc>
                          <a:spcPct val="107000"/>
                        </a:lnSpc>
                        <a:spcBef>
                          <a:spcPts val="0"/>
                        </a:spcBef>
                        <a:spcAft>
                          <a:spcPts val="0"/>
                        </a:spcAft>
                      </a:pPr>
                      <a:r>
                        <a:rPr lang="en-US"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marL="0" marR="0">
                        <a:lnSpc>
                          <a:spcPct val="107000"/>
                        </a:lnSpc>
                        <a:spcBef>
                          <a:spcPts val="0"/>
                        </a:spcBef>
                        <a:spcAft>
                          <a:spcPts val="0"/>
                        </a:spcAft>
                      </a:pPr>
                      <a:r>
                        <a:rPr lang="en-GB" sz="1400">
                          <a:effectLst/>
                        </a:rPr>
                        <a:t>Environmental samples: which type? Cages, baskets, processing table...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5"/>
                  </a:ext>
                </a:extLst>
              </a:tr>
              <a:tr h="233035">
                <a:tc>
                  <a:txBody>
                    <a:bodyPr/>
                    <a:lstStyle/>
                    <a:p>
                      <a:endParaRPr lang="fr-FR" sz="140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a:effectLst/>
                        </a:rPr>
                        <a:t>Traceability, number of animals or farm/location of origin (if available)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6"/>
                  </a:ext>
                </a:extLst>
              </a:tr>
              <a:tr h="229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Case information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marL="0" marR="0">
                        <a:lnSpc>
                          <a:spcPct val="107000"/>
                        </a:lnSpc>
                        <a:spcBef>
                          <a:spcPts val="0"/>
                        </a:spcBef>
                        <a:spcAft>
                          <a:spcPts val="0"/>
                        </a:spcAft>
                      </a:pPr>
                      <a:r>
                        <a:rPr lang="en-GB" sz="1400" dirty="0">
                          <a:effectLst/>
                        </a:rPr>
                        <a:t>Case history, if known (clinical signs,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7"/>
                  </a:ext>
                </a:extLst>
              </a:tr>
              <a:tr h="229380">
                <a:tc>
                  <a:txBody>
                    <a:bodyPr/>
                    <a:lstStyle/>
                    <a:p>
                      <a:endParaRPr lang="fr-FR" sz="1400" dirty="0">
                        <a:effectLst/>
                        <a:latin typeface="Calibri" panose="020F0502020204030204" pitchFamily="34" charset="0"/>
                      </a:endParaRPr>
                    </a:p>
                  </a:txBody>
                  <a:tcPr marL="63722" marR="63722"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Overall morbidity and mortality</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8"/>
                  </a:ext>
                </a:extLst>
              </a:tr>
              <a:tr h="229380">
                <a:tc>
                  <a:txBody>
                    <a:bodyPr/>
                    <a:lstStyle/>
                    <a:p>
                      <a:pPr marL="0" marR="0">
                        <a:lnSpc>
                          <a:spcPct val="107000"/>
                        </a:lnSpc>
                        <a:spcBef>
                          <a:spcPts val="0"/>
                        </a:spcBef>
                        <a:spcAft>
                          <a:spcPts val="0"/>
                        </a:spcAft>
                      </a:pPr>
                      <a:r>
                        <a:rPr lang="en-GB" sz="1400">
                          <a:effectLst/>
                        </a:rPr>
                        <a:t>For farms (in addition to the above)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marL="0" marR="0">
                        <a:lnSpc>
                          <a:spcPct val="107000"/>
                        </a:lnSpc>
                        <a:spcBef>
                          <a:spcPts val="0"/>
                        </a:spcBef>
                        <a:spcAft>
                          <a:spcPts val="0"/>
                        </a:spcAft>
                      </a:pPr>
                      <a:r>
                        <a:rPr lang="en-GB" sz="1400">
                          <a:effectLst/>
                        </a:rPr>
                        <a:t>Production type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19"/>
                  </a:ext>
                </a:extLst>
              </a:tr>
              <a:tr h="229380">
                <a:tc>
                  <a:txBody>
                    <a:bodyPr/>
                    <a:lstStyle/>
                    <a:p>
                      <a:endParaRPr lang="fr-FR" sz="1400" dirty="0">
                        <a:effectLst/>
                        <a:latin typeface="Calibri" panose="020F0502020204030204" pitchFamily="34" charset="0"/>
                      </a:endParaRPr>
                    </a:p>
                  </a:txBody>
                  <a:tcPr marL="63722" marR="63722" marT="0" marB="0"/>
                </a:tc>
                <a:tc>
                  <a:txBody>
                    <a:bodyPr/>
                    <a:lstStyle/>
                    <a:p>
                      <a:pPr marL="0" marR="0">
                        <a:lnSpc>
                          <a:spcPct val="107000"/>
                        </a:lnSpc>
                        <a:spcBef>
                          <a:spcPts val="0"/>
                        </a:spcBef>
                        <a:spcAft>
                          <a:spcPts val="0"/>
                        </a:spcAft>
                      </a:pPr>
                      <a:r>
                        <a:rPr lang="en-GB" sz="1400" dirty="0">
                          <a:effectLst/>
                        </a:rPr>
                        <a:t>AI vaccination status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extLst>
                  <a:ext uri="{0D108BD9-81ED-4DB2-BD59-A6C34878D82A}">
                    <a16:rowId xmlns:a16="http://schemas.microsoft.com/office/drawing/2014/main" val="10020"/>
                  </a:ext>
                </a:extLst>
              </a:tr>
            </a:tbl>
          </a:graphicData>
        </a:graphic>
      </p:graphicFrame>
      <p:sp>
        <p:nvSpPr>
          <p:cNvPr id="13" name="TextBox 12"/>
          <p:cNvSpPr txBox="1"/>
          <p:nvPr/>
        </p:nvSpPr>
        <p:spPr>
          <a:xfrm>
            <a:off x="878524" y="1304719"/>
            <a:ext cx="10835956" cy="646331"/>
          </a:xfrm>
          <a:prstGeom prst="rect">
            <a:avLst/>
          </a:prstGeom>
          <a:noFill/>
        </p:spPr>
        <p:txBody>
          <a:bodyPr wrap="square" rtlCol="0">
            <a:spAutoFit/>
          </a:bodyPr>
          <a:lstStyle/>
          <a:p>
            <a:r>
              <a:rPr lang="en-GB" b="1" dirty="0">
                <a:solidFill>
                  <a:schemeClr val="accent1"/>
                </a:solidFill>
              </a:rPr>
              <a:t>Data collection </a:t>
            </a:r>
            <a:r>
              <a:rPr lang="en-GB" dirty="0"/>
              <a:t>concerning the selected site, the poultry populations tested and the samples taken shall include:</a:t>
            </a:r>
            <a:r>
              <a:rPr lang="en-GB" i="1" dirty="0"/>
              <a:t> </a:t>
            </a:r>
          </a:p>
          <a:p>
            <a:endParaRPr lang="fr-FR" dirty="0"/>
          </a:p>
        </p:txBody>
      </p:sp>
    </p:spTree>
    <p:extLst>
      <p:ext uri="{BB962C8B-B14F-4D97-AF65-F5344CB8AC3E}">
        <p14:creationId xmlns:p14="http://schemas.microsoft.com/office/powerpoint/2010/main" val="36704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676400" y="1280160"/>
            <a:ext cx="8646160" cy="1483360"/>
          </a:xfrm>
        </p:spPr>
        <p:txBody>
          <a:bodyPr>
            <a:noAutofit/>
          </a:bodyPr>
          <a:lstStyle/>
          <a:p>
            <a:pPr>
              <a:defRPr/>
            </a:pPr>
            <a:r>
              <a:rPr lang="en-US" altLang="en-US" sz="3200" b="1" dirty="0"/>
              <a:t>Module V2</a:t>
            </a:r>
            <a:br>
              <a:rPr lang="en-US" altLang="en-US" sz="3200" b="1" dirty="0"/>
            </a:br>
            <a:r>
              <a:rPr lang="en-US" altLang="en-US" sz="3200" b="1" dirty="0"/>
              <a:t>FAO Guidelines for comprehensive </a:t>
            </a:r>
            <a:br>
              <a:rPr lang="en-US" altLang="en-US" sz="3200" b="1" dirty="0"/>
            </a:br>
            <a:r>
              <a:rPr lang="en-US" altLang="en-US" sz="3200" b="1" dirty="0"/>
              <a:t>avian influenza active surveillance in Asia</a:t>
            </a:r>
            <a:endParaRPr lang="en-GB" altLang="en-US" sz="3200" b="1" dirty="0"/>
          </a:p>
        </p:txBody>
      </p:sp>
    </p:spTree>
    <p:extLst>
      <p:ext uri="{BB962C8B-B14F-4D97-AF65-F5344CB8AC3E}">
        <p14:creationId xmlns:p14="http://schemas.microsoft.com/office/powerpoint/2010/main" val="135975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2"/>
          <p:cNvSpPr>
            <a:spLocks noGrp="1"/>
          </p:cNvSpPr>
          <p:nvPr>
            <p:ph type="title"/>
          </p:nvPr>
        </p:nvSpPr>
        <p:spPr>
          <a:xfrm>
            <a:off x="797243" y="721996"/>
            <a:ext cx="8229600" cy="720725"/>
          </a:xfrm>
        </p:spPr>
        <p:txBody>
          <a:bodyPr/>
          <a:lstStyle/>
          <a:p>
            <a:pPr>
              <a:defRPr/>
            </a:pPr>
            <a:r>
              <a:rPr lang="en-GB" altLang="fr-FR" sz="2800" dirty="0"/>
              <a:t>AI Active Surveillance</a:t>
            </a:r>
            <a:r>
              <a:rPr lang="en-GB" altLang="fr-FR" sz="2800" dirty="0">
                <a:cs typeface="+mn-cs"/>
              </a:rPr>
              <a:t>: Sample collection</a:t>
            </a:r>
          </a:p>
        </p:txBody>
      </p:sp>
      <p:sp>
        <p:nvSpPr>
          <p:cNvPr id="10" name="Content Placeholder 2"/>
          <p:cNvSpPr>
            <a:spLocks noGrp="1"/>
          </p:cNvSpPr>
          <p:nvPr>
            <p:ph idx="1"/>
          </p:nvPr>
        </p:nvSpPr>
        <p:spPr>
          <a:xfrm>
            <a:off x="965248" y="1635016"/>
            <a:ext cx="10352992" cy="3456384"/>
          </a:xfrm>
        </p:spPr>
        <p:txBody>
          <a:bodyPr/>
          <a:lstStyle/>
          <a:p>
            <a:pPr marL="0" indent="0">
              <a:buNone/>
            </a:pPr>
            <a:r>
              <a:rPr lang="en-GB" sz="2000" dirty="0"/>
              <a:t>Samples collected in the field must be </a:t>
            </a:r>
            <a:r>
              <a:rPr lang="en-GB" sz="2000" b="1" dirty="0"/>
              <a:t>clearly labelled</a:t>
            </a:r>
            <a:r>
              <a:rPr lang="en-GB" sz="2000" dirty="0"/>
              <a:t> on the tube/vial with a </a:t>
            </a:r>
            <a:r>
              <a:rPr lang="en-GB" sz="2000" b="1" dirty="0"/>
              <a:t>unique number </a:t>
            </a:r>
            <a:r>
              <a:rPr lang="en-GB" sz="2000" dirty="0"/>
              <a:t>that can be traced to the minimum following information: </a:t>
            </a:r>
            <a:endParaRPr lang="fr-FR" sz="2000" dirty="0"/>
          </a:p>
          <a:p>
            <a:pPr lvl="0"/>
            <a:r>
              <a:rPr lang="en-GB" sz="2200" b="1" dirty="0">
                <a:solidFill>
                  <a:schemeClr val="accent1"/>
                </a:solidFill>
              </a:rPr>
              <a:t>Species</a:t>
            </a:r>
            <a:endParaRPr lang="fr-FR" sz="2200" b="1" dirty="0">
              <a:solidFill>
                <a:schemeClr val="accent1"/>
              </a:solidFill>
            </a:endParaRPr>
          </a:p>
          <a:p>
            <a:pPr lvl="0"/>
            <a:r>
              <a:rPr lang="en-GB" sz="2200" b="1" dirty="0">
                <a:solidFill>
                  <a:schemeClr val="accent1"/>
                </a:solidFill>
              </a:rPr>
              <a:t>Type of sample</a:t>
            </a:r>
            <a:endParaRPr lang="fr-FR" sz="2200" b="1" dirty="0">
              <a:solidFill>
                <a:schemeClr val="accent1"/>
              </a:solidFill>
            </a:endParaRPr>
          </a:p>
          <a:p>
            <a:pPr lvl="0"/>
            <a:r>
              <a:rPr lang="en-GB" sz="2200" b="1" dirty="0">
                <a:solidFill>
                  <a:schemeClr val="accent1"/>
                </a:solidFill>
              </a:rPr>
              <a:t>If a pooled sample, the number of individual samples inside the pool</a:t>
            </a:r>
            <a:endParaRPr lang="fr-FR" sz="2200" b="1" dirty="0">
              <a:solidFill>
                <a:schemeClr val="accent1"/>
              </a:solidFill>
            </a:endParaRPr>
          </a:p>
          <a:p>
            <a:pPr lvl="0"/>
            <a:r>
              <a:rPr lang="en-GB" sz="2200" b="1" dirty="0">
                <a:solidFill>
                  <a:schemeClr val="accent1"/>
                </a:solidFill>
              </a:rPr>
              <a:t>Sampling date </a:t>
            </a:r>
            <a:endParaRPr lang="fr-FR" sz="2200" b="1" dirty="0">
              <a:solidFill>
                <a:schemeClr val="accent1"/>
              </a:solidFill>
            </a:endParaRPr>
          </a:p>
          <a:p>
            <a:pPr lvl="0"/>
            <a:r>
              <a:rPr lang="en-GB" sz="2200" b="1" dirty="0">
                <a:solidFill>
                  <a:schemeClr val="accent1"/>
                </a:solidFill>
              </a:rPr>
              <a:t>Sample site location</a:t>
            </a:r>
            <a:endParaRPr lang="fr-FR" sz="2200" b="1" dirty="0">
              <a:solidFill>
                <a:schemeClr val="accent1"/>
              </a:solidFill>
            </a:endParaRPr>
          </a:p>
          <a:p>
            <a:pPr marL="0" indent="0" eaLnBrk="1" hangingPunct="1">
              <a:buNone/>
              <a:defRPr/>
            </a:pPr>
            <a:endParaRPr lang="en-GB" altLang="fr-FR" sz="2200" b="1" dirty="0">
              <a:solidFill>
                <a:schemeClr val="accent1"/>
              </a:solidFill>
            </a:endParaRPr>
          </a:p>
        </p:txBody>
      </p:sp>
    </p:spTree>
    <p:extLst>
      <p:ext uri="{BB962C8B-B14F-4D97-AF65-F5344CB8AC3E}">
        <p14:creationId xmlns:p14="http://schemas.microsoft.com/office/powerpoint/2010/main" val="360516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2"/>
          <p:cNvGrpSpPr>
            <a:grpSpLocks/>
          </p:cNvGrpSpPr>
          <p:nvPr/>
        </p:nvGrpSpPr>
        <p:grpSpPr bwMode="auto">
          <a:xfrm>
            <a:off x="1097279" y="674054"/>
            <a:ext cx="10132031" cy="5482906"/>
            <a:chOff x="-426721" y="1243673"/>
            <a:chExt cx="10132031" cy="5481924"/>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1" y="1243673"/>
              <a:ext cx="10132031" cy="5481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2195736" y="2060848"/>
              <a:ext cx="155416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ea typeface="ＭＳ Ｐゴシック" panose="020B0600070205080204" pitchFamily="34" charset="-128"/>
                </a:rPr>
                <a:t>or environmental samples</a:t>
              </a:r>
            </a:p>
          </p:txBody>
        </p:sp>
      </p:grpSp>
      <p:sp>
        <p:nvSpPr>
          <p:cNvPr id="9" name="Title 2"/>
          <p:cNvSpPr txBox="1">
            <a:spLocks/>
          </p:cNvSpPr>
          <p:nvPr/>
        </p:nvSpPr>
        <p:spPr>
          <a:xfrm>
            <a:off x="1904683" y="93308"/>
            <a:ext cx="8229600" cy="720725"/>
          </a:xfrm>
          <a:prstGeom prst="rect">
            <a:avLst/>
          </a:prstGeom>
        </p:spPr>
        <p:txBody>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a:defRPr/>
            </a:pPr>
            <a:r>
              <a:rPr lang="en-GB" altLang="fr-FR" sz="2800" dirty="0">
                <a:solidFill>
                  <a:srgbClr val="A41F35"/>
                </a:solidFill>
              </a:rPr>
              <a:t>AI Active Surveillance</a:t>
            </a:r>
            <a:r>
              <a:rPr lang="en-GB" altLang="fr-FR" sz="2800" dirty="0">
                <a:solidFill>
                  <a:srgbClr val="A41F35"/>
                </a:solidFill>
                <a:cs typeface="+mn-cs"/>
              </a:rPr>
              <a:t>: Laboratory Testing</a:t>
            </a:r>
          </a:p>
        </p:txBody>
      </p:sp>
      <p:sp>
        <p:nvSpPr>
          <p:cNvPr id="11" name="Rectangle 10"/>
          <p:cNvSpPr/>
          <p:nvPr/>
        </p:nvSpPr>
        <p:spPr>
          <a:xfrm>
            <a:off x="9104736" y="934163"/>
            <a:ext cx="719138" cy="557212"/>
          </a:xfrm>
          <a:prstGeom prst="rect">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7635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2"/>
          <p:cNvSpPr>
            <a:spLocks noGrp="1"/>
          </p:cNvSpPr>
          <p:nvPr>
            <p:ph type="title"/>
          </p:nvPr>
        </p:nvSpPr>
        <p:spPr>
          <a:xfrm>
            <a:off x="949643" y="732156"/>
            <a:ext cx="8229600" cy="720725"/>
          </a:xfrm>
        </p:spPr>
        <p:txBody>
          <a:bodyPr/>
          <a:lstStyle/>
          <a:p>
            <a:pPr>
              <a:defRPr/>
            </a:pPr>
            <a:r>
              <a:rPr lang="en-GB" altLang="fr-FR" sz="2800" dirty="0">
                <a:solidFill>
                  <a:srgbClr val="A41F35"/>
                </a:solidFill>
                <a:cs typeface="+mn-cs"/>
              </a:rPr>
              <a:t>AI Active Surveillance: Results</a:t>
            </a:r>
          </a:p>
        </p:txBody>
      </p:sp>
      <p:sp>
        <p:nvSpPr>
          <p:cNvPr id="10" name="Content Placeholder 2"/>
          <p:cNvSpPr>
            <a:spLocks noGrp="1"/>
          </p:cNvSpPr>
          <p:nvPr>
            <p:ph idx="1"/>
          </p:nvPr>
        </p:nvSpPr>
        <p:spPr>
          <a:xfrm>
            <a:off x="949643" y="1664335"/>
            <a:ext cx="10714038" cy="4294188"/>
          </a:xfrm>
        </p:spPr>
        <p:txBody>
          <a:bodyPr>
            <a:normAutofit fontScale="92500" lnSpcReduction="10000"/>
          </a:bodyPr>
          <a:lstStyle/>
          <a:p>
            <a:pPr marL="0" indent="0">
              <a:buNone/>
              <a:defRPr/>
            </a:pPr>
            <a:r>
              <a:rPr lang="en-GB" b="1" dirty="0">
                <a:solidFill>
                  <a:schemeClr val="accent1"/>
                </a:solidFill>
              </a:rPr>
              <a:t>Surveillance results </a:t>
            </a:r>
            <a:r>
              <a:rPr lang="en-GB" dirty="0"/>
              <a:t>to be:</a:t>
            </a:r>
            <a:endParaRPr lang="en-GB" dirty="0">
              <a:solidFill>
                <a:schemeClr val="accent1"/>
              </a:solidFill>
            </a:endParaRPr>
          </a:p>
          <a:p>
            <a:pPr>
              <a:defRPr/>
            </a:pPr>
            <a:r>
              <a:rPr lang="en-GB" dirty="0"/>
              <a:t>Summarized on a </a:t>
            </a:r>
            <a:r>
              <a:rPr lang="en-GB" dirty="0">
                <a:solidFill>
                  <a:schemeClr val="accent1"/>
                </a:solidFill>
              </a:rPr>
              <a:t>regular basis </a:t>
            </a:r>
          </a:p>
          <a:p>
            <a:pPr>
              <a:defRPr/>
            </a:pPr>
            <a:r>
              <a:rPr lang="en-GB" dirty="0"/>
              <a:t>Shared and discussed with </a:t>
            </a:r>
            <a:r>
              <a:rPr lang="en-GB" dirty="0">
                <a:solidFill>
                  <a:schemeClr val="accent1"/>
                </a:solidFill>
              </a:rPr>
              <a:t>all stakeholders </a:t>
            </a:r>
            <a:r>
              <a:rPr lang="en-GB" dirty="0"/>
              <a:t>(multi-sectoral)</a:t>
            </a:r>
          </a:p>
          <a:p>
            <a:pPr>
              <a:defRPr/>
            </a:pPr>
            <a:r>
              <a:rPr lang="en-GB" dirty="0"/>
              <a:t>Interpreted in the </a:t>
            </a:r>
            <a:r>
              <a:rPr lang="en-GB" dirty="0">
                <a:solidFill>
                  <a:schemeClr val="accent1"/>
                </a:solidFill>
              </a:rPr>
              <a:t>national and local context </a:t>
            </a:r>
            <a:r>
              <a:rPr lang="en-GB" dirty="0"/>
              <a:t>(e.g. LBM or farm management) in a multi-sectoral process</a:t>
            </a:r>
          </a:p>
          <a:p>
            <a:pPr>
              <a:defRPr/>
            </a:pPr>
            <a:r>
              <a:rPr lang="en-GB" dirty="0"/>
              <a:t>Useful for </a:t>
            </a:r>
            <a:r>
              <a:rPr lang="en-GB" dirty="0">
                <a:solidFill>
                  <a:schemeClr val="accent1"/>
                </a:solidFill>
              </a:rPr>
              <a:t>decision makers</a:t>
            </a:r>
            <a:endParaRPr lang="fr-FR" dirty="0"/>
          </a:p>
          <a:p>
            <a:pPr marL="0" indent="0">
              <a:buNone/>
              <a:defRPr/>
            </a:pPr>
            <a:endParaRPr lang="en-GB" dirty="0">
              <a:solidFill>
                <a:schemeClr val="accent1"/>
              </a:solidFill>
            </a:endParaRPr>
          </a:p>
          <a:p>
            <a:pPr marL="0" indent="0">
              <a:buNone/>
              <a:defRPr/>
            </a:pPr>
            <a:r>
              <a:rPr lang="en-US" altLang="fr-FR" b="1" dirty="0">
                <a:solidFill>
                  <a:schemeClr val="accent2">
                    <a:lumMod val="75000"/>
                  </a:schemeClr>
                </a:solidFill>
              </a:rPr>
              <a:t>&gt;&gt; </a:t>
            </a:r>
            <a:r>
              <a:rPr lang="en-GB" b="1" dirty="0">
                <a:solidFill>
                  <a:schemeClr val="accent2">
                    <a:lumMod val="75000"/>
                  </a:schemeClr>
                </a:solidFill>
              </a:rPr>
              <a:t>Any actions </a:t>
            </a:r>
            <a:r>
              <a:rPr lang="en-GB" dirty="0"/>
              <a:t>that would be implemented following the detection of </a:t>
            </a:r>
            <a:r>
              <a:rPr lang="en-GB" b="1" dirty="0">
                <a:solidFill>
                  <a:schemeClr val="accent2">
                    <a:lumMod val="75000"/>
                  </a:schemeClr>
                </a:solidFill>
              </a:rPr>
              <a:t>positive results </a:t>
            </a:r>
            <a:r>
              <a:rPr lang="en-GB" dirty="0"/>
              <a:t>should be </a:t>
            </a:r>
            <a:r>
              <a:rPr lang="en-GB" b="1" dirty="0">
                <a:solidFill>
                  <a:schemeClr val="accent2">
                    <a:lumMod val="75000"/>
                  </a:schemeClr>
                </a:solidFill>
              </a:rPr>
              <a:t>discussed and agreed with concerned stakeholders in advance.</a:t>
            </a:r>
            <a:endParaRPr lang="fr-FR" b="1" dirty="0">
              <a:solidFill>
                <a:schemeClr val="accent2">
                  <a:lumMod val="75000"/>
                </a:schemeClr>
              </a:solidFill>
            </a:endParaRPr>
          </a:p>
        </p:txBody>
      </p:sp>
    </p:spTree>
    <p:extLst>
      <p:ext uri="{BB962C8B-B14F-4D97-AF65-F5344CB8AC3E}">
        <p14:creationId xmlns:p14="http://schemas.microsoft.com/office/powerpoint/2010/main" val="124197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2"/>
          <p:cNvSpPr>
            <a:spLocks noGrp="1"/>
          </p:cNvSpPr>
          <p:nvPr>
            <p:ph type="title"/>
          </p:nvPr>
        </p:nvSpPr>
        <p:spPr>
          <a:xfrm>
            <a:off x="959803" y="691516"/>
            <a:ext cx="8229600" cy="720725"/>
          </a:xfrm>
        </p:spPr>
        <p:txBody>
          <a:bodyPr/>
          <a:lstStyle/>
          <a:p>
            <a:pPr>
              <a:defRPr/>
            </a:pPr>
            <a:r>
              <a:rPr lang="en-GB" altLang="fr-FR" sz="2800" dirty="0">
                <a:solidFill>
                  <a:srgbClr val="A41F35"/>
                </a:solidFill>
                <a:cs typeface="+mn-cs"/>
              </a:rPr>
              <a:t>AI Active Surveillance: Risk Communication</a:t>
            </a:r>
          </a:p>
        </p:txBody>
      </p:sp>
      <p:sp>
        <p:nvSpPr>
          <p:cNvPr id="28675" name="Content Placeholder 2"/>
          <p:cNvSpPr>
            <a:spLocks noGrp="1"/>
          </p:cNvSpPr>
          <p:nvPr>
            <p:ph idx="1"/>
          </p:nvPr>
        </p:nvSpPr>
        <p:spPr>
          <a:xfrm>
            <a:off x="1163002" y="1666240"/>
            <a:ext cx="9921557" cy="4248150"/>
          </a:xfrm>
        </p:spPr>
        <p:txBody>
          <a:bodyPr/>
          <a:lstStyle/>
          <a:p>
            <a:pPr eaLnBrk="1" hangingPunct="1">
              <a:spcAft>
                <a:spcPts val="1200"/>
              </a:spcAft>
            </a:pPr>
            <a:r>
              <a:rPr lang="en-GB" altLang="fr-FR" sz="2800" dirty="0">
                <a:solidFill>
                  <a:srgbClr val="4F81BD"/>
                </a:solidFill>
              </a:rPr>
              <a:t>Continuous risk communication </a:t>
            </a:r>
            <a:r>
              <a:rPr lang="en-GB" altLang="fr-FR" sz="2800" dirty="0"/>
              <a:t>(before, during and after surveillance activities)</a:t>
            </a:r>
          </a:p>
          <a:p>
            <a:pPr eaLnBrk="1" hangingPunct="1">
              <a:spcAft>
                <a:spcPts val="1200"/>
              </a:spcAft>
            </a:pPr>
            <a:r>
              <a:rPr lang="en-GB" altLang="fr-FR" sz="2800" dirty="0">
                <a:solidFill>
                  <a:srgbClr val="4F81BD"/>
                </a:solidFill>
              </a:rPr>
              <a:t>Stakeholder</a:t>
            </a:r>
            <a:r>
              <a:rPr lang="en-GB" altLang="fr-FR" sz="2800" dirty="0"/>
              <a:t> ownership and involvement</a:t>
            </a:r>
          </a:p>
          <a:p>
            <a:pPr eaLnBrk="1" hangingPunct="1"/>
            <a:r>
              <a:rPr lang="en-GB" altLang="fr-FR" sz="2800" dirty="0">
                <a:solidFill>
                  <a:srgbClr val="4F81BD"/>
                </a:solidFill>
              </a:rPr>
              <a:t>Raise awareness </a:t>
            </a:r>
            <a:r>
              <a:rPr lang="en-GB" altLang="fr-FR" sz="2800" dirty="0"/>
              <a:t>about</a:t>
            </a:r>
          </a:p>
          <a:p>
            <a:pPr lvl="1" eaLnBrk="1" hangingPunct="1"/>
            <a:r>
              <a:rPr lang="en-GB" altLang="fr-FR" sz="2400" dirty="0">
                <a:solidFill>
                  <a:srgbClr val="4F81BD"/>
                </a:solidFill>
              </a:rPr>
              <a:t>Risks</a:t>
            </a:r>
            <a:r>
              <a:rPr lang="en-GB" altLang="fr-FR" sz="2400" dirty="0"/>
              <a:t> posed by avian influenza to stakeholder livelihoods </a:t>
            </a:r>
          </a:p>
          <a:p>
            <a:pPr lvl="1" eaLnBrk="1" hangingPunct="1"/>
            <a:r>
              <a:rPr lang="en-GB" altLang="fr-FR" sz="2400" dirty="0">
                <a:solidFill>
                  <a:srgbClr val="4F81BD"/>
                </a:solidFill>
              </a:rPr>
              <a:t>Measures</a:t>
            </a:r>
            <a:r>
              <a:rPr lang="en-GB" altLang="fr-FR" sz="2400" dirty="0"/>
              <a:t> people can take to reduce those risks via clear information on the disease and risk mitigation measures, including biosecurity</a:t>
            </a:r>
            <a:endParaRPr lang="fr-FR" altLang="fr-FR" sz="2400" dirty="0"/>
          </a:p>
        </p:txBody>
      </p:sp>
    </p:spTree>
    <p:extLst>
      <p:ext uri="{BB962C8B-B14F-4D97-AF65-F5344CB8AC3E}">
        <p14:creationId xmlns:p14="http://schemas.microsoft.com/office/powerpoint/2010/main" val="833838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C33C3E-389A-4A81-BBCC-03B79217A373}"/>
              </a:ext>
            </a:extLst>
          </p:cNvPr>
          <p:cNvSpPr>
            <a:spLocks noGrp="1"/>
          </p:cNvSpPr>
          <p:nvPr>
            <p:ph type="title"/>
          </p:nvPr>
        </p:nvSpPr>
        <p:spPr/>
        <p:txBody>
          <a:bodyPr/>
          <a:lstStyle/>
          <a:p>
            <a:r>
              <a:rPr lang="en-US" dirty="0"/>
              <a:t>Discussion Questions</a:t>
            </a:r>
          </a:p>
        </p:txBody>
      </p:sp>
      <p:sp>
        <p:nvSpPr>
          <p:cNvPr id="4" name="Content Placeholder 3">
            <a:extLst>
              <a:ext uri="{FF2B5EF4-FFF2-40B4-BE49-F238E27FC236}">
                <a16:creationId xmlns:a16="http://schemas.microsoft.com/office/drawing/2014/main" id="{89555FF6-63CD-46E1-81EE-E96E3D36D637}"/>
              </a:ext>
            </a:extLst>
          </p:cNvPr>
          <p:cNvSpPr>
            <a:spLocks noGrp="1"/>
          </p:cNvSpPr>
          <p:nvPr>
            <p:ph idx="1"/>
          </p:nvPr>
        </p:nvSpPr>
        <p:spPr>
          <a:xfrm>
            <a:off x="1054160" y="1690688"/>
            <a:ext cx="8640960" cy="4608364"/>
          </a:xfrm>
        </p:spPr>
        <p:txBody>
          <a:bodyPr/>
          <a:lstStyle/>
          <a:p>
            <a:pPr marL="457200" lvl="1" indent="0">
              <a:buNone/>
            </a:pPr>
            <a:r>
              <a:rPr lang="en-US" sz="2300" dirty="0"/>
              <a:t>In your country or region, which key groups or stakeholders should be involved in active avian influenza surveillance: planning and implementation, reporting of results, and risk communication?</a:t>
            </a:r>
          </a:p>
          <a:p>
            <a:pPr marL="457200" lvl="1" indent="0">
              <a:buNone/>
            </a:pPr>
            <a:endParaRPr lang="en-US" sz="2300" dirty="0"/>
          </a:p>
          <a:p>
            <a:pPr marL="457200" lvl="1" indent="0">
              <a:buNone/>
            </a:pPr>
            <a:r>
              <a:rPr lang="en-US" sz="2300" dirty="0"/>
              <a:t>In your country or region, how might you get key multi-sectoral stakeholders more involved in active avian influenza surveillance?</a:t>
            </a:r>
          </a:p>
          <a:p>
            <a:pPr marL="457200" lvl="1" indent="0">
              <a:buNone/>
            </a:pPr>
            <a:endParaRPr lang="en-US" sz="2300" dirty="0"/>
          </a:p>
          <a:p>
            <a:pPr marL="457200" lvl="1" indent="0">
              <a:buNone/>
            </a:pPr>
            <a:r>
              <a:rPr lang="en-US" sz="2300" dirty="0"/>
              <a:t>In your country or region, how have you communicated effectively with multi-sectoral stakeholders about active avian influenza surveillance?</a:t>
            </a:r>
          </a:p>
          <a:p>
            <a:pPr marL="457200" lvl="1" indent="0">
              <a:buNone/>
            </a:pPr>
            <a:endParaRPr lang="en-US" sz="2300" dirty="0">
              <a:solidFill>
                <a:srgbClr val="FF0000"/>
              </a:solidFill>
            </a:endParaRPr>
          </a:p>
          <a:p>
            <a:pPr marL="457200" lvl="1" indent="0">
              <a:buNone/>
            </a:pPr>
            <a:endParaRPr lang="en-US" sz="2300" dirty="0">
              <a:solidFill>
                <a:srgbClr val="FF0000"/>
              </a:solidFill>
            </a:endParaRPr>
          </a:p>
          <a:p>
            <a:pPr marL="457200" lvl="1" indent="0">
              <a:buNone/>
            </a:pPr>
            <a:endParaRPr lang="en-US" sz="2300" dirty="0">
              <a:solidFill>
                <a:srgbClr val="FF0000"/>
              </a:solidFill>
            </a:endParaRPr>
          </a:p>
          <a:p>
            <a:pPr marL="457200" lvl="1" indent="0">
              <a:buNone/>
            </a:pPr>
            <a:endParaRPr lang="en-US" sz="2300" dirty="0">
              <a:solidFill>
                <a:srgbClr val="FF0000"/>
              </a:solidFill>
            </a:endParaRPr>
          </a:p>
          <a:p>
            <a:pPr marL="457200" lvl="1" indent="0">
              <a:buNone/>
            </a:pPr>
            <a:endParaRPr lang="en-US" sz="2300" dirty="0">
              <a:solidFill>
                <a:srgbClr val="FF0000"/>
              </a:solidFill>
            </a:endParaRPr>
          </a:p>
        </p:txBody>
      </p:sp>
    </p:spTree>
    <p:extLst>
      <p:ext uri="{BB962C8B-B14F-4D97-AF65-F5344CB8AC3E}">
        <p14:creationId xmlns:p14="http://schemas.microsoft.com/office/powerpoint/2010/main" val="235064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2755821" y="55235"/>
            <a:ext cx="8229600" cy="488950"/>
          </a:xfrm>
        </p:spPr>
        <p:txBody>
          <a:bodyPr>
            <a:noAutofit/>
          </a:bodyPr>
          <a:lstStyle/>
          <a:p>
            <a:pPr>
              <a:defRPr/>
            </a:pPr>
            <a:r>
              <a:rPr lang="en-US" altLang="en-US" sz="2800" dirty="0">
                <a:solidFill>
                  <a:srgbClr val="A41F35"/>
                </a:solidFill>
              </a:rPr>
              <a:t>FAO-Supported Active AI Surveillance in Asia</a:t>
            </a:r>
            <a:endParaRPr lang="en-US" sz="2800" dirty="0">
              <a:solidFill>
                <a:srgbClr val="A41F35"/>
              </a:solidFill>
            </a:endParaRPr>
          </a:p>
        </p:txBody>
      </p:sp>
      <p:grpSp>
        <p:nvGrpSpPr>
          <p:cNvPr id="4" name="Group 3"/>
          <p:cNvGrpSpPr/>
          <p:nvPr/>
        </p:nvGrpSpPr>
        <p:grpSpPr>
          <a:xfrm>
            <a:off x="1336431" y="544185"/>
            <a:ext cx="9780149" cy="6231193"/>
            <a:chOff x="1361392" y="792480"/>
            <a:chExt cx="9380049" cy="604151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392" y="792480"/>
              <a:ext cx="9380049" cy="6041513"/>
            </a:xfrm>
            <a:prstGeom prst="rect">
              <a:avLst/>
            </a:prstGeom>
            <a:ln>
              <a:solidFill>
                <a:schemeClr val="bg1">
                  <a:lumMod val="75000"/>
                </a:schemeClr>
              </a:solidFill>
            </a:ln>
          </p:spPr>
        </p:pic>
        <p:pic>
          <p:nvPicPr>
            <p:cNvPr id="36" name="Picture 35"/>
            <p:cNvPicPr>
              <a:picLocks noChangeAspect="1"/>
            </p:cNvPicPr>
            <p:nvPr/>
          </p:nvPicPr>
          <p:blipFill rotWithShape="1">
            <a:blip r:embed="rId4"/>
            <a:srcRect l="1902" r="19303"/>
            <a:stretch/>
          </p:blipFill>
          <p:spPr bwMode="auto">
            <a:xfrm>
              <a:off x="8323385" y="792480"/>
              <a:ext cx="2418056" cy="1629482"/>
            </a:xfrm>
            <a:prstGeom prst="rect">
              <a:avLst/>
            </a:prstGeom>
            <a:ln>
              <a:solidFill>
                <a:schemeClr val="bg1">
                  <a:lumMod val="75000"/>
                </a:schemeClr>
              </a:solidFill>
            </a:ln>
          </p:spPr>
        </p:pic>
      </p:grpSp>
    </p:spTree>
    <p:extLst>
      <p:ext uri="{BB962C8B-B14F-4D97-AF65-F5344CB8AC3E}">
        <p14:creationId xmlns:p14="http://schemas.microsoft.com/office/powerpoint/2010/main" val="340241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1794952" y="125154"/>
            <a:ext cx="8784976" cy="488950"/>
          </a:xfrm>
        </p:spPr>
        <p:txBody>
          <a:bodyPr>
            <a:noAutofit/>
          </a:bodyPr>
          <a:lstStyle/>
          <a:p>
            <a:pPr algn="ctr">
              <a:defRPr/>
            </a:pPr>
            <a:r>
              <a:rPr lang="en-US" altLang="en-US" sz="2800" dirty="0">
                <a:solidFill>
                  <a:srgbClr val="A41F35"/>
                </a:solidFill>
              </a:rPr>
              <a:t>Examples of FAO-Supported Active AI Surveillance in Asia</a:t>
            </a:r>
            <a:endParaRPr lang="en-US" sz="2800" dirty="0">
              <a:solidFill>
                <a:srgbClr val="A41F3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91337521"/>
              </p:ext>
            </p:extLst>
          </p:nvPr>
        </p:nvGraphicFramePr>
        <p:xfrm>
          <a:off x="833119" y="715704"/>
          <a:ext cx="11099801" cy="5798168"/>
        </p:xfrm>
        <a:graphic>
          <a:graphicData uri="http://schemas.openxmlformats.org/drawingml/2006/table">
            <a:tbl>
              <a:tblPr firstRow="1" firstCol="1" bandRow="1"/>
              <a:tblGrid>
                <a:gridCol w="975361">
                  <a:extLst>
                    <a:ext uri="{9D8B030D-6E8A-4147-A177-3AD203B41FA5}">
                      <a16:colId xmlns:a16="http://schemas.microsoft.com/office/drawing/2014/main" val="20000"/>
                    </a:ext>
                  </a:extLst>
                </a:gridCol>
                <a:gridCol w="3412284">
                  <a:extLst>
                    <a:ext uri="{9D8B030D-6E8A-4147-A177-3AD203B41FA5}">
                      <a16:colId xmlns:a16="http://schemas.microsoft.com/office/drawing/2014/main" val="20001"/>
                    </a:ext>
                  </a:extLst>
                </a:gridCol>
                <a:gridCol w="2015737">
                  <a:extLst>
                    <a:ext uri="{9D8B030D-6E8A-4147-A177-3AD203B41FA5}">
                      <a16:colId xmlns:a16="http://schemas.microsoft.com/office/drawing/2014/main" val="20002"/>
                    </a:ext>
                  </a:extLst>
                </a:gridCol>
                <a:gridCol w="2438123">
                  <a:extLst>
                    <a:ext uri="{9D8B030D-6E8A-4147-A177-3AD203B41FA5}">
                      <a16:colId xmlns:a16="http://schemas.microsoft.com/office/drawing/2014/main" val="20003"/>
                    </a:ext>
                  </a:extLst>
                </a:gridCol>
                <a:gridCol w="2258296">
                  <a:extLst>
                    <a:ext uri="{9D8B030D-6E8A-4147-A177-3AD203B41FA5}">
                      <a16:colId xmlns:a16="http://schemas.microsoft.com/office/drawing/2014/main" val="20004"/>
                    </a:ext>
                  </a:extLst>
                </a:gridCol>
              </a:tblGrid>
              <a:tr h="139533">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Country</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Target Areas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338455" algn="ctr">
                        <a:lnSpc>
                          <a:spcPct val="107000"/>
                        </a:lnSpc>
                        <a:spcBef>
                          <a:spcPts val="0"/>
                        </a:spcBef>
                        <a:spcAft>
                          <a:spcPts val="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Target Sites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Type of samples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Sampling Frequency</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418599">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Bangladesh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 Cities: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Dhaka</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Chittagong</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Live Bird Markets (LBMs)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Environmental swabs (3 pools of 6 samples from 3 market zones)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Once a month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697666">
                <a:tc>
                  <a:txBody>
                    <a:bodyPr/>
                    <a:lstStyle/>
                    <a:p>
                      <a:pPr marL="0" marR="10795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Cambodia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- 6 provinces (NAHPRI):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Battambang</a:t>
                      </a:r>
                      <a:r>
                        <a:rPr lang="en-US" sz="1000" dirty="0">
                          <a:effectLst/>
                          <a:latin typeface="Calibri" panose="020F0502020204030204" pitchFamily="34" charset="0"/>
                          <a:ea typeface="Calibri" panose="020F0502020204030204" pitchFamily="34" charset="0"/>
                          <a:cs typeface="Times New Roman" panose="02020603050405020304" pitchFamily="18" charset="0"/>
                        </a:rPr>
                        <a:t>, Kampong Cham,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Kampot</a:t>
                      </a:r>
                      <a:r>
                        <a:rPr lang="en-US" sz="1000" dirty="0">
                          <a:effectLst/>
                          <a:latin typeface="Calibri" panose="020F0502020204030204" pitchFamily="34" charset="0"/>
                          <a:ea typeface="Calibri" panose="020F0502020204030204" pitchFamily="34" charset="0"/>
                          <a:cs typeface="Times New Roman" panose="02020603050405020304" pitchFamily="18" charset="0"/>
                        </a:rPr>
                        <a:t>, Phnom Penh, Prey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Veng</a:t>
                      </a:r>
                      <a:r>
                        <a:rPr lang="en-US" sz="10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Siem</a:t>
                      </a:r>
                      <a:r>
                        <a:rPr lang="en-US" sz="1000" dirty="0">
                          <a:effectLst/>
                          <a:latin typeface="Calibri" panose="020F0502020204030204" pitchFamily="34" charset="0"/>
                          <a:ea typeface="Calibri" panose="020F0502020204030204" pitchFamily="34" charset="0"/>
                          <a:cs typeface="Times New Roman" panose="02020603050405020304" pitchFamily="18" charset="0"/>
                        </a:rPr>
                        <a:t> Reap</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- 3 provinces (IPC):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Banteay</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Meanchey</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Kandal</a:t>
                      </a:r>
                      <a:r>
                        <a:rPr lang="en-US" sz="1000" dirty="0">
                          <a:effectLst/>
                          <a:latin typeface="Calibri" panose="020F0502020204030204" pitchFamily="34" charset="0"/>
                          <a:ea typeface="Calibri" panose="020F0502020204030204" pitchFamily="34" charset="0"/>
                          <a:cs typeface="Times New Roman" panose="02020603050405020304" pitchFamily="18" charset="0"/>
                        </a:rPr>
                        <a:t> and Takeo</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110490" marR="0" indent="-11049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LBMs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Chicken Oro-pharyngeal (20) + Cloacal swabs (20)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Duck Oro-pharyngeal (20) + Cloacal swabs (20)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102870" marR="0" indent="-10287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Low risk season: once a month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High risk season: up to 3 times a month during temporal peaks in HP H5N1 corresponding with national festivals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1116265">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Indonesia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lvl="0" indent="0">
                        <a:lnSpc>
                          <a:spcPct val="107000"/>
                        </a:lnSpc>
                        <a:spcBef>
                          <a:spcPts val="0"/>
                        </a:spcBef>
                        <a:spcAft>
                          <a:spcPts val="0"/>
                        </a:spcAft>
                        <a:buFont typeface="Calibri" panose="020F050202020403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Greater Jakarta (JABODETABEK)</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West Java;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Banten</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DKI Jakarta;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Surabaya-East Java</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Medan-North Sumatra</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Other DICs also started LBM surveillance with their own budget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110490" marR="0" indent="-11049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LBMs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Environmental swabs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lvl="0" indent="0">
                        <a:lnSpc>
                          <a:spcPct val="107000"/>
                        </a:lnSpc>
                        <a:spcBef>
                          <a:spcPts val="0"/>
                        </a:spcBef>
                        <a:spcAft>
                          <a:spcPts val="0"/>
                        </a:spcAft>
                        <a:buFont typeface="Calibri" panose="020F050202020403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Monthly LBM sampling in Greater Jakarta</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 Quarterly in other areas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837198">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Lao PDR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 provinces: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Luang</a:t>
                      </a: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Namtha</a:t>
                      </a: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Oudomxay</a:t>
                      </a: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Luang</a:t>
                      </a: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prabang</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Xayabouly</a:t>
                      </a: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alibri" panose="020F0502020204030204" pitchFamily="34" charset="0"/>
                        <a:buNone/>
                      </a:pPr>
                      <a:r>
                        <a:rPr lang="en-US" sz="10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 Vientiane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110490" marR="0" indent="-11049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LBMs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10490" marR="0" indent="-11049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Village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10490" marR="0" indent="-11049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Collection point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10490" marR="0" indent="-11049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Check point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10490" marR="224155" indent="-11049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Farm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Chicken Oro-pharyngeal swabs (30)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Duck Oro-pharyngeal swabs (30)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Environmental swabs (5)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102870" marR="0" indent="-10287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Low risk season: once a month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High risk season: twice a month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566529">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Myanmar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- 6 border township areas: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Kengtung</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Mongla</a:t>
                      </a:r>
                      <a:r>
                        <a:rPr lang="en-US" sz="1000" dirty="0">
                          <a:effectLst/>
                          <a:latin typeface="Calibri" panose="020F0502020204030204" pitchFamily="34" charset="0"/>
                          <a:ea typeface="Calibri" panose="020F0502020204030204" pitchFamily="34" charset="0"/>
                          <a:cs typeface="Times New Roman" panose="02020603050405020304" pitchFamily="18" charset="0"/>
                        </a:rPr>
                        <a:t>, Muse,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Laukkaing</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Namhkan</a:t>
                      </a:r>
                      <a:r>
                        <a:rPr lang="en-US" sz="1000" dirty="0">
                          <a:effectLst/>
                          <a:latin typeface="Calibri" panose="020F0502020204030204" pitchFamily="34" charset="0"/>
                          <a:ea typeface="Calibri" panose="020F0502020204030204" pitchFamily="34" charset="0"/>
                          <a:cs typeface="Times New Roman" panose="02020603050405020304" pitchFamily="18" charset="0"/>
                        </a:rPr>
                        <a:t> and Chin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Shwe</a:t>
                      </a:r>
                      <a:r>
                        <a:rPr lang="en-US" sz="1000" dirty="0">
                          <a:effectLst/>
                          <a:latin typeface="Calibri" panose="020F0502020204030204" pitchFamily="34" charset="0"/>
                          <a:ea typeface="Calibri" panose="020F0502020204030204" pitchFamily="34" charset="0"/>
                          <a:cs typeface="Times New Roman" panose="02020603050405020304" pitchFamily="18" charset="0"/>
                        </a:rPr>
                        <a:t> Haw</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- 2 Inland sites: Yangon LBM, Mandalay LBM</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110490" marR="0" indent="-110490">
                        <a:lnSpc>
                          <a:spcPct val="107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LBMs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10490" marR="0" indent="-110490">
                        <a:lnSpc>
                          <a:spcPct val="107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City market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10490" marR="0" indent="-110490">
                        <a:lnSpc>
                          <a:spcPct val="107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Live poultry collecting point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110490" marR="0" indent="-110490">
                        <a:lnSpc>
                          <a:spcPct val="107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Poultry processing place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Chicken Oro-pharyngeal swabs (30)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Duck Oro-pharyngeal swabs (30)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Environmental swabs (30)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Once a month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697666">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Nepal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 Districts :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Jhapa</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Chitwan</a:t>
                      </a:r>
                      <a:r>
                        <a:rPr lang="en-US" sz="1000" dirty="0">
                          <a:effectLst/>
                          <a:latin typeface="Calibri" panose="020F0502020204030204" pitchFamily="34" charset="0"/>
                          <a:ea typeface="Calibri" panose="020F0502020204030204" pitchFamily="34" charset="0"/>
                          <a:cs typeface="Times New Roman" panose="02020603050405020304" pitchFamily="18" charset="0"/>
                        </a:rPr>
                        <a:t>, Kathmandu,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Bhaktapur</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Lalitpur</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Kaski</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Sunsari</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Calibri" panose="020F0502020204030204" pitchFamily="34" charset="0"/>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LBMs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Hatch./ Com. Layer Farm,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Pig Farms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000">
                          <a:effectLst/>
                          <a:latin typeface="Calibri" panose="020F0502020204030204" pitchFamily="34" charset="0"/>
                          <a:ea typeface="Calibri" panose="020F0502020204030204" pitchFamily="34" charset="0"/>
                          <a:cs typeface="Times New Roman" panose="02020603050405020304" pitchFamily="18" charset="0"/>
                        </a:rPr>
                        <a:t>Wild bird interface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Chicken Oro-pharyngeal swabs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Duck Cloacal swabs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Poultry serum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Environmental swabs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Once a month during High Risk Periods only</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6"/>
                  </a:ext>
                </a:extLst>
              </a:tr>
              <a:tr h="697666">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Viet Nam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31 provinces in northern, central and southern  Viet Nam including six provinces bordering China</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110490" marR="0" indent="-110490">
                        <a:lnSpc>
                          <a:spcPct val="107000"/>
                        </a:lnSpc>
                        <a:spcBef>
                          <a:spcPts val="0"/>
                        </a:spcBef>
                        <a:spcAft>
                          <a:spcPts val="0"/>
                        </a:spcAft>
                      </a:pPr>
                      <a:r>
                        <a:rPr lang="en-US"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LBMs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Chicken Oro-pharyngeal swabs (30)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Duck Oro-pharyngeal swabs (30)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marL="45720" marR="0" indent="-5715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Environmental swabs (40)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Once a month for baseline surveillance during low risk season and twice a month for enhanced surveillance during high risk season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887" marR="4488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655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012314" y="1733710"/>
            <a:ext cx="10661526" cy="4319041"/>
          </a:xfrm>
        </p:spPr>
        <p:txBody>
          <a:bodyPr>
            <a:normAutofit/>
          </a:bodyPr>
          <a:lstStyle/>
          <a:p>
            <a:pPr>
              <a:defRPr/>
            </a:pPr>
            <a:r>
              <a:rPr lang="en-GB" dirty="0"/>
              <a:t>Extremely active influenza season with co-circulation of different subtypes in the region</a:t>
            </a:r>
          </a:p>
          <a:p>
            <a:pPr marL="0" indent="0">
              <a:lnSpc>
                <a:spcPct val="150000"/>
              </a:lnSpc>
              <a:buNone/>
              <a:defRPr/>
            </a:pPr>
            <a:r>
              <a:rPr lang="en-US" altLang="fr-FR" b="1" dirty="0">
                <a:solidFill>
                  <a:schemeClr val="accent1"/>
                </a:solidFill>
              </a:rPr>
              <a:t>     &gt;&gt; </a:t>
            </a:r>
            <a:r>
              <a:rPr lang="en-US" altLang="en-US" b="1" dirty="0">
                <a:solidFill>
                  <a:schemeClr val="accent1"/>
                </a:solidFill>
              </a:rPr>
              <a:t>Countries on alert and maintain ongoing surveillance activities</a:t>
            </a:r>
          </a:p>
          <a:p>
            <a:pPr>
              <a:lnSpc>
                <a:spcPct val="150000"/>
              </a:lnSpc>
              <a:defRPr/>
            </a:pPr>
            <a:r>
              <a:rPr lang="en-US" altLang="en-US" dirty="0"/>
              <a:t>AI surveillance design to be </a:t>
            </a:r>
            <a:r>
              <a:rPr lang="en-US" altLang="en-US" b="1" dirty="0">
                <a:solidFill>
                  <a:schemeClr val="accent1"/>
                </a:solidFill>
              </a:rPr>
              <a:t>regularly reviewed </a:t>
            </a:r>
            <a:r>
              <a:rPr lang="en-US" altLang="en-US" dirty="0"/>
              <a:t>to adapt to:</a:t>
            </a:r>
          </a:p>
          <a:p>
            <a:pPr lvl="1">
              <a:defRPr/>
            </a:pPr>
            <a:r>
              <a:rPr lang="en-US" altLang="en-US" dirty="0"/>
              <a:t>Evolving disease situation</a:t>
            </a:r>
          </a:p>
          <a:p>
            <a:pPr lvl="1">
              <a:defRPr/>
            </a:pPr>
            <a:r>
              <a:rPr lang="en-US" altLang="en-US" dirty="0"/>
              <a:t>Value chain dynamics</a:t>
            </a:r>
          </a:p>
          <a:p>
            <a:pPr lvl="1">
              <a:defRPr/>
            </a:pPr>
            <a:r>
              <a:rPr lang="en-US" altLang="en-US" dirty="0"/>
              <a:t>Vaccination strategies (e.g. H7N9 vaccination in China)</a:t>
            </a:r>
          </a:p>
        </p:txBody>
      </p:sp>
      <p:sp>
        <p:nvSpPr>
          <p:cNvPr id="31747" name="Title 2"/>
          <p:cNvSpPr>
            <a:spLocks noGrp="1"/>
          </p:cNvSpPr>
          <p:nvPr>
            <p:ph type="title"/>
          </p:nvPr>
        </p:nvSpPr>
        <p:spPr>
          <a:xfrm>
            <a:off x="1012314" y="657385"/>
            <a:ext cx="8873430" cy="720725"/>
          </a:xfrm>
        </p:spPr>
        <p:txBody>
          <a:bodyPr/>
          <a:lstStyle/>
          <a:p>
            <a:r>
              <a:rPr lang="en-GB" altLang="fr-FR" sz="2800" dirty="0">
                <a:solidFill>
                  <a:srgbClr val="A41F35"/>
                </a:solidFill>
              </a:rPr>
              <a:t>Comprehensive AI Active Surveillance: Conclusion</a:t>
            </a:r>
          </a:p>
        </p:txBody>
      </p:sp>
    </p:spTree>
    <p:extLst>
      <p:ext uri="{BB962C8B-B14F-4D97-AF65-F5344CB8AC3E}">
        <p14:creationId xmlns:p14="http://schemas.microsoft.com/office/powerpoint/2010/main" val="151356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2855914" y="2492375"/>
            <a:ext cx="6408737"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ctr">
              <a:spcBef>
                <a:spcPct val="0"/>
              </a:spcBef>
              <a:buFontTx/>
              <a:buNone/>
            </a:pPr>
            <a:r>
              <a:rPr lang="en-US" altLang="en-US" sz="3200" b="1" dirty="0">
                <a:solidFill>
                  <a:srgbClr val="A41F35"/>
                </a:solidFill>
              </a:rPr>
              <a:t>Thank you</a:t>
            </a:r>
          </a:p>
        </p:txBody>
      </p:sp>
      <p:sp>
        <p:nvSpPr>
          <p:cNvPr id="32771" name="Rectangle 1"/>
          <p:cNvSpPr>
            <a:spLocks noChangeArrowheads="1"/>
          </p:cNvSpPr>
          <p:nvPr/>
        </p:nvSpPr>
        <p:spPr bwMode="auto">
          <a:xfrm>
            <a:off x="1524000" y="211916"/>
            <a:ext cx="28854" cy="3337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88872" anchor="ct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spcBef>
                <a:spcPct val="0"/>
              </a:spcBef>
              <a:buFontTx/>
              <a:buNone/>
            </a:pPr>
            <a:r>
              <a:rPr lang="en-US" altLang="en-US" sz="800">
                <a:latin typeface="Arial" panose="020B0604020202020204" pitchFamily="34" charset="0"/>
              </a:rPr>
              <a:t> </a:t>
            </a:r>
            <a:endParaRPr lang="en-US" altLang="en-US" sz="1800">
              <a:latin typeface="Arial" panose="020B0604020202020204" pitchFamily="34" charset="0"/>
            </a:endParaRPr>
          </a:p>
        </p:txBody>
      </p:sp>
    </p:spTree>
    <p:extLst>
      <p:ext uri="{BB962C8B-B14F-4D97-AF65-F5344CB8AC3E}">
        <p14:creationId xmlns:p14="http://schemas.microsoft.com/office/powerpoint/2010/main" val="71949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859696"/>
            <a:ext cx="8229600" cy="577850"/>
          </a:xfrm>
        </p:spPr>
        <p:txBody>
          <a:bodyPr/>
          <a:lstStyle/>
          <a:p>
            <a:pPr>
              <a:defRPr/>
            </a:pPr>
            <a:r>
              <a:rPr kumimoji="1" lang="en-US" sz="2800" dirty="0"/>
              <a:t>Learning Objectives</a:t>
            </a:r>
          </a:p>
        </p:txBody>
      </p:sp>
      <p:sp>
        <p:nvSpPr>
          <p:cNvPr id="3" name="Content Placeholder 2"/>
          <p:cNvSpPr>
            <a:spLocks noGrp="1"/>
          </p:cNvSpPr>
          <p:nvPr>
            <p:ph idx="1"/>
          </p:nvPr>
        </p:nvSpPr>
        <p:spPr>
          <a:xfrm>
            <a:off x="1703512" y="2204864"/>
            <a:ext cx="8856984" cy="4032300"/>
          </a:xfrm>
        </p:spPr>
        <p:txBody>
          <a:bodyPr>
            <a:normAutofit fontScale="92500" lnSpcReduction="20000"/>
          </a:bodyPr>
          <a:lstStyle/>
          <a:p>
            <a:pPr eaLnBrk="1" hangingPunct="1">
              <a:defRPr/>
            </a:pPr>
            <a:r>
              <a:rPr lang="en-GB" altLang="fr-FR" dirty="0"/>
              <a:t>Understand the objectives and the guiding principles and recommendations for the development of active, comprehensive, risk-based avian influenza surveillance</a:t>
            </a:r>
          </a:p>
          <a:p>
            <a:pPr eaLnBrk="1" hangingPunct="1">
              <a:defRPr/>
            </a:pPr>
            <a:endParaRPr lang="en-GB" altLang="fr-FR" dirty="0"/>
          </a:p>
          <a:p>
            <a:pPr eaLnBrk="1" hangingPunct="1">
              <a:defRPr/>
            </a:pPr>
            <a:r>
              <a:rPr lang="en-GB" altLang="fr-FR" dirty="0"/>
              <a:t>Describe the criteria for selecting areas, sites, target species /animals, and sample types for active avian influenza surveillance</a:t>
            </a:r>
          </a:p>
          <a:p>
            <a:pPr eaLnBrk="1" hangingPunct="1">
              <a:defRPr/>
            </a:pPr>
            <a:endParaRPr lang="en-GB" altLang="fr-FR" dirty="0"/>
          </a:p>
          <a:p>
            <a:pPr eaLnBrk="1" hangingPunct="1">
              <a:defRPr/>
            </a:pPr>
            <a:r>
              <a:rPr lang="en-GB" altLang="fr-FR" dirty="0"/>
              <a:t>Learn about avian influenza surveillance sample sensitivity, frequency of sampling, reporting of results, and risk communication</a:t>
            </a:r>
          </a:p>
          <a:p>
            <a:pPr marL="0" indent="0">
              <a:buNone/>
              <a:defRPr/>
            </a:pPr>
            <a:endParaRPr kumimoji="1" lang="en-US" b="1" cap="all" dirty="0">
              <a:solidFill>
                <a:schemeClr val="accent1"/>
              </a:solidFill>
              <a:latin typeface="+mj-lt"/>
              <a:ea typeface="+mj-ea"/>
              <a:cs typeface="+mj-cs"/>
            </a:endParaRPr>
          </a:p>
        </p:txBody>
      </p:sp>
    </p:spTree>
    <p:extLst>
      <p:ext uri="{BB962C8B-B14F-4D97-AF65-F5344CB8AC3E}">
        <p14:creationId xmlns:p14="http://schemas.microsoft.com/office/powerpoint/2010/main" val="222809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1524000" y="289878"/>
            <a:ext cx="8874125" cy="876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A42036"/>
                </a:solidFill>
              </a:rPr>
              <a:t>Geographical Distribution of Main Avian Influenza viruses</a:t>
            </a:r>
          </a:p>
          <a:p>
            <a:pPr algn="ctr" eaLnBrk="1" hangingPunct="1">
              <a:spcBef>
                <a:spcPct val="0"/>
              </a:spcBef>
              <a:buFont typeface="Arial" panose="020B0604020202020204" pitchFamily="34" charset="0"/>
              <a:buNone/>
            </a:pPr>
            <a:r>
              <a:rPr lang="en-GB" altLang="en-US" sz="2000" b="1" dirty="0">
                <a:solidFill>
                  <a:srgbClr val="A42036"/>
                </a:solidFill>
              </a:rPr>
              <a:t>October 2016 – October 2017</a:t>
            </a:r>
          </a:p>
          <a:p>
            <a:pPr algn="ctr" eaLnBrk="1" hangingPunct="1">
              <a:spcBef>
                <a:spcPct val="0"/>
              </a:spcBef>
              <a:buFontTx/>
              <a:buNone/>
            </a:pPr>
            <a:endParaRPr lang="en-US" altLang="en-US" sz="2800" b="1" dirty="0">
              <a:solidFill>
                <a:srgbClr val="A42036"/>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00" y="1166178"/>
            <a:ext cx="11175000" cy="5431050"/>
          </a:xfrm>
          <a:prstGeom prst="rect">
            <a:avLst/>
          </a:prstGeom>
        </p:spPr>
      </p:pic>
    </p:spTree>
    <p:extLst>
      <p:ext uri="{BB962C8B-B14F-4D97-AF65-F5344CB8AC3E}">
        <p14:creationId xmlns:p14="http://schemas.microsoft.com/office/powerpoint/2010/main" val="282934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1658937" y="228918"/>
            <a:ext cx="8874125" cy="876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A42036"/>
                </a:solidFill>
              </a:rPr>
              <a:t>Geographical Distribution of Main Avian Influenza viruses</a:t>
            </a:r>
          </a:p>
          <a:p>
            <a:pPr algn="ctr" eaLnBrk="1" hangingPunct="1">
              <a:spcBef>
                <a:spcPct val="0"/>
              </a:spcBef>
              <a:buFont typeface="Arial" panose="020B0604020202020204" pitchFamily="34" charset="0"/>
              <a:buNone/>
            </a:pPr>
            <a:r>
              <a:rPr lang="en-GB" altLang="en-US" sz="2000" b="1" dirty="0">
                <a:solidFill>
                  <a:srgbClr val="A42036"/>
                </a:solidFill>
              </a:rPr>
              <a:t>October 2016 – October 2017</a:t>
            </a:r>
          </a:p>
          <a:p>
            <a:pPr algn="ctr" eaLnBrk="1" hangingPunct="1">
              <a:spcBef>
                <a:spcPct val="0"/>
              </a:spcBef>
              <a:buFontTx/>
              <a:buNone/>
            </a:pPr>
            <a:endParaRPr lang="en-US" altLang="en-US" sz="2800" b="1"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944" y="1105218"/>
            <a:ext cx="9126109" cy="5646640"/>
          </a:xfrm>
          <a:prstGeom prst="rect">
            <a:avLst/>
          </a:prstGeom>
        </p:spPr>
      </p:pic>
    </p:spTree>
    <p:extLst>
      <p:ext uri="{BB962C8B-B14F-4D97-AF65-F5344CB8AC3E}">
        <p14:creationId xmlns:p14="http://schemas.microsoft.com/office/powerpoint/2010/main" val="401159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2"/>
          <p:cNvSpPr>
            <a:spLocks noGrp="1"/>
          </p:cNvSpPr>
          <p:nvPr>
            <p:ph type="title"/>
          </p:nvPr>
        </p:nvSpPr>
        <p:spPr>
          <a:xfrm>
            <a:off x="904241" y="506414"/>
            <a:ext cx="11165840" cy="936625"/>
          </a:xfrm>
        </p:spPr>
        <p:txBody>
          <a:bodyPr/>
          <a:lstStyle/>
          <a:p>
            <a:r>
              <a:rPr lang="en-GB" altLang="fr-FR" sz="2800" dirty="0"/>
              <a:t>Avian Influenza Active Surveillance: Need for a Comprehensive Approach</a:t>
            </a:r>
          </a:p>
        </p:txBody>
      </p:sp>
      <p:sp>
        <p:nvSpPr>
          <p:cNvPr id="4" name="Content Placeholder 2"/>
          <p:cNvSpPr>
            <a:spLocks noGrp="1"/>
          </p:cNvSpPr>
          <p:nvPr>
            <p:ph idx="1"/>
          </p:nvPr>
        </p:nvSpPr>
        <p:spPr>
          <a:xfrm>
            <a:off x="1160200" y="1669048"/>
            <a:ext cx="10290120" cy="4032448"/>
          </a:xfrm>
        </p:spPr>
        <p:txBody>
          <a:bodyPr>
            <a:normAutofit/>
          </a:bodyPr>
          <a:lstStyle/>
          <a:p>
            <a:pPr eaLnBrk="1" hangingPunct="1">
              <a:spcAft>
                <a:spcPts val="1800"/>
              </a:spcAft>
              <a:buClr>
                <a:schemeClr val="tx1"/>
              </a:buClr>
              <a:buFont typeface="Calibri" panose="020F0502020204030204" pitchFamily="34" charset="0"/>
              <a:buChar char="-"/>
            </a:pPr>
            <a:r>
              <a:rPr lang="en-GB" altLang="fr-FR" b="1" dirty="0">
                <a:solidFill>
                  <a:srgbClr val="4F81BD"/>
                </a:solidFill>
              </a:rPr>
              <a:t>Emergence of new strains of avian influenza (AI) viruses </a:t>
            </a:r>
            <a:r>
              <a:rPr lang="en-GB" altLang="fr-FR" dirty="0"/>
              <a:t>over the past few years, in particular </a:t>
            </a:r>
            <a:r>
              <a:rPr lang="en-US" dirty="0"/>
              <a:t>a </a:t>
            </a:r>
            <a:r>
              <a:rPr lang="en-US" b="1" dirty="0"/>
              <a:t>LPAI strain (H7N9) </a:t>
            </a:r>
            <a:r>
              <a:rPr lang="en-US" dirty="0"/>
              <a:t>as a </a:t>
            </a:r>
            <a:r>
              <a:rPr lang="en-US" b="1" dirty="0"/>
              <a:t>public health pathogen of concern </a:t>
            </a:r>
            <a:endParaRPr lang="en-GB" altLang="fr-FR" b="1" dirty="0"/>
          </a:p>
          <a:p>
            <a:pPr eaLnBrk="1" hangingPunct="1">
              <a:spcAft>
                <a:spcPts val="1200"/>
              </a:spcAft>
              <a:buClr>
                <a:schemeClr val="tx1"/>
              </a:buClr>
              <a:buFont typeface="Calibri" panose="020F0502020204030204" pitchFamily="34" charset="0"/>
              <a:buChar char="-"/>
            </a:pPr>
            <a:r>
              <a:rPr lang="en-GB" altLang="fr-FR" b="1" dirty="0"/>
              <a:t>Need for a more </a:t>
            </a:r>
            <a:r>
              <a:rPr lang="en-GB" altLang="fr-FR" b="1" dirty="0">
                <a:solidFill>
                  <a:srgbClr val="4F81BD"/>
                </a:solidFill>
              </a:rPr>
              <a:t>comprehensive approach </a:t>
            </a:r>
            <a:r>
              <a:rPr lang="en-GB" altLang="fr-FR" dirty="0"/>
              <a:t>and to expand the scope of the previous strategies to </a:t>
            </a:r>
            <a:r>
              <a:rPr lang="en-GB" altLang="fr-FR" b="1" dirty="0" err="1"/>
              <a:t>HxNy</a:t>
            </a:r>
            <a:r>
              <a:rPr lang="en-GB" altLang="fr-FR" b="1" dirty="0"/>
              <a:t> sub-types </a:t>
            </a:r>
            <a:r>
              <a:rPr lang="en-GB" altLang="fr-FR" dirty="0"/>
              <a:t>and in particular to sub-types of interest in the region: </a:t>
            </a:r>
            <a:r>
              <a:rPr lang="en-GB" altLang="fr-FR" b="1" dirty="0">
                <a:solidFill>
                  <a:srgbClr val="4F81BD"/>
                </a:solidFill>
              </a:rPr>
              <a:t>H5Ny, H7N9 and H9N2</a:t>
            </a:r>
          </a:p>
          <a:p>
            <a:pPr eaLnBrk="1" hangingPunct="1">
              <a:spcAft>
                <a:spcPts val="1200"/>
              </a:spcAft>
              <a:buClr>
                <a:schemeClr val="tx1"/>
              </a:buClr>
              <a:buFont typeface="Calibri" panose="020F0502020204030204" pitchFamily="34" charset="0"/>
              <a:buChar char="-"/>
            </a:pPr>
            <a:r>
              <a:rPr lang="en-GB" altLang="fr-FR" b="1" dirty="0">
                <a:solidFill>
                  <a:srgbClr val="4F81BD"/>
                </a:solidFill>
              </a:rPr>
              <a:t>Build on lessons learned </a:t>
            </a:r>
            <a:r>
              <a:rPr lang="en-GB" altLang="fr-FR" dirty="0"/>
              <a:t>and expertise from subtype-specific surveillance projects (H5N1, H1N1, H7N9)</a:t>
            </a:r>
          </a:p>
        </p:txBody>
      </p:sp>
    </p:spTree>
    <p:extLst>
      <p:ext uri="{BB962C8B-B14F-4D97-AF65-F5344CB8AC3E}">
        <p14:creationId xmlns:p14="http://schemas.microsoft.com/office/powerpoint/2010/main" val="1198563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040" y="778828"/>
            <a:ext cx="8229600" cy="577850"/>
          </a:xfrm>
        </p:spPr>
        <p:txBody>
          <a:bodyPr/>
          <a:lstStyle/>
          <a:p>
            <a:pPr>
              <a:defRPr/>
            </a:pPr>
            <a:r>
              <a:rPr kumimoji="1" lang="en-US" sz="2800" dirty="0"/>
              <a:t>Avian Influenza Active Surveillance in Asia</a:t>
            </a:r>
          </a:p>
        </p:txBody>
      </p:sp>
      <p:sp>
        <p:nvSpPr>
          <p:cNvPr id="3" name="Content Placeholder 2"/>
          <p:cNvSpPr>
            <a:spLocks noGrp="1"/>
          </p:cNvSpPr>
          <p:nvPr>
            <p:ph idx="1"/>
          </p:nvPr>
        </p:nvSpPr>
        <p:spPr>
          <a:xfrm>
            <a:off x="1280160" y="1994218"/>
            <a:ext cx="8229600" cy="4032250"/>
          </a:xfrm>
        </p:spPr>
        <p:txBody>
          <a:bodyPr/>
          <a:lstStyle/>
          <a:p>
            <a:pPr marL="0" indent="0" eaLnBrk="1" hangingPunct="1">
              <a:buNone/>
              <a:defRPr/>
            </a:pPr>
            <a:r>
              <a:rPr lang="en-GB" altLang="fr-FR" sz="3200" dirty="0"/>
              <a:t>Regional approach:</a:t>
            </a:r>
          </a:p>
          <a:p>
            <a:pPr lvl="1">
              <a:buClr>
                <a:schemeClr val="tx1"/>
              </a:buClr>
              <a:buFont typeface="Calibri" panose="020F0502020204030204" pitchFamily="34" charset="0"/>
              <a:buChar char="-"/>
              <a:defRPr/>
            </a:pPr>
            <a:r>
              <a:rPr lang="en-GB" altLang="fr-FR" sz="2800" dirty="0">
                <a:solidFill>
                  <a:srgbClr val="4F81BD"/>
                </a:solidFill>
              </a:rPr>
              <a:t>Active surveillance</a:t>
            </a:r>
          </a:p>
          <a:p>
            <a:pPr lvl="1" eaLnBrk="1" hangingPunct="1">
              <a:buClr>
                <a:schemeClr val="tx1"/>
              </a:buClr>
              <a:buFont typeface="Calibri" panose="020F0502020204030204" pitchFamily="34" charset="0"/>
              <a:buChar char="-"/>
              <a:defRPr/>
            </a:pPr>
            <a:r>
              <a:rPr lang="en-GB" altLang="fr-FR" sz="2800" dirty="0">
                <a:solidFill>
                  <a:srgbClr val="4F81BD"/>
                </a:solidFill>
              </a:rPr>
              <a:t>Risk-based</a:t>
            </a:r>
            <a:r>
              <a:rPr lang="en-GB" altLang="fr-FR" sz="2800" dirty="0"/>
              <a:t> approach</a:t>
            </a:r>
          </a:p>
          <a:p>
            <a:pPr lvl="1" eaLnBrk="1" hangingPunct="1">
              <a:buClr>
                <a:schemeClr val="tx1"/>
              </a:buClr>
              <a:buFont typeface="Calibri" panose="020F0502020204030204" pitchFamily="34" charset="0"/>
              <a:buChar char="-"/>
              <a:defRPr/>
            </a:pPr>
            <a:r>
              <a:rPr lang="en-GB" altLang="fr-FR" sz="2800" dirty="0">
                <a:solidFill>
                  <a:srgbClr val="4F81BD"/>
                </a:solidFill>
              </a:rPr>
              <a:t>Comprehensive</a:t>
            </a:r>
          </a:p>
          <a:p>
            <a:pPr lvl="1" eaLnBrk="1" hangingPunct="1">
              <a:buClr>
                <a:schemeClr val="tx1"/>
              </a:buClr>
              <a:buFont typeface="Calibri" panose="020F0502020204030204" pitchFamily="34" charset="0"/>
              <a:buChar char="-"/>
              <a:defRPr/>
            </a:pPr>
            <a:r>
              <a:rPr lang="en-GB" altLang="fr-FR" sz="2800" dirty="0"/>
              <a:t>Aim for </a:t>
            </a:r>
            <a:r>
              <a:rPr lang="en-GB" altLang="fr-FR" sz="2800" dirty="0">
                <a:solidFill>
                  <a:srgbClr val="4F81BD"/>
                </a:solidFill>
              </a:rPr>
              <a:t>cost-effectiveness</a:t>
            </a:r>
          </a:p>
          <a:p>
            <a:pPr marL="0" indent="0">
              <a:buNone/>
              <a:defRPr/>
            </a:pPr>
            <a:endParaRPr kumimoji="1" lang="en-US" sz="2800" b="1" cap="all" dirty="0">
              <a:solidFill>
                <a:schemeClr val="accent1"/>
              </a:solidFill>
              <a:latin typeface="+mj-lt"/>
              <a:ea typeface="+mj-ea"/>
              <a:cs typeface="+mj-cs"/>
            </a:endParaRPr>
          </a:p>
        </p:txBody>
      </p:sp>
    </p:spTree>
    <p:extLst>
      <p:ext uri="{BB962C8B-B14F-4D97-AF65-F5344CB8AC3E}">
        <p14:creationId xmlns:p14="http://schemas.microsoft.com/office/powerpoint/2010/main" val="289053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8373" y="95390"/>
            <a:ext cx="2259012" cy="736600"/>
          </a:xfrm>
        </p:spPr>
        <p:txBody>
          <a:bodyPr/>
          <a:lstStyle/>
          <a:p>
            <a:pPr algn="ctr" eaLnBrk="1" hangingPunct="1">
              <a:defRPr/>
            </a:pPr>
            <a:r>
              <a:rPr lang="en-US" sz="2800" dirty="0">
                <a:cs typeface="+mn-cs"/>
              </a:rPr>
              <a:t>Surveillance</a:t>
            </a:r>
            <a:endParaRPr lang="en-GB" sz="2800" dirty="0">
              <a:cs typeface="+mn-cs"/>
            </a:endParaRPr>
          </a:p>
        </p:txBody>
      </p:sp>
      <p:grpSp>
        <p:nvGrpSpPr>
          <p:cNvPr id="24" name="Group 23"/>
          <p:cNvGrpSpPr/>
          <p:nvPr/>
        </p:nvGrpSpPr>
        <p:grpSpPr>
          <a:xfrm>
            <a:off x="3387158" y="1151777"/>
            <a:ext cx="5171870" cy="4647921"/>
            <a:chOff x="1852998" y="1893456"/>
            <a:chExt cx="5171870" cy="4647921"/>
          </a:xfrm>
        </p:grpSpPr>
        <p:sp>
          <p:nvSpPr>
            <p:cNvPr id="4" name="Freeform 3"/>
            <p:cNvSpPr/>
            <p:nvPr/>
          </p:nvSpPr>
          <p:spPr>
            <a:xfrm>
              <a:off x="3506421" y="1893456"/>
              <a:ext cx="1866748" cy="1166340"/>
            </a:xfrm>
            <a:custGeom>
              <a:avLst/>
              <a:gdLst>
                <a:gd name="connsiteX0" fmla="*/ 0 w 1866748"/>
                <a:gd name="connsiteY0" fmla="*/ 194394 h 1166340"/>
                <a:gd name="connsiteX1" fmla="*/ 194394 w 1866748"/>
                <a:gd name="connsiteY1" fmla="*/ 0 h 1166340"/>
                <a:gd name="connsiteX2" fmla="*/ 1672354 w 1866748"/>
                <a:gd name="connsiteY2" fmla="*/ 0 h 1166340"/>
                <a:gd name="connsiteX3" fmla="*/ 1866748 w 1866748"/>
                <a:gd name="connsiteY3" fmla="*/ 194394 h 1166340"/>
                <a:gd name="connsiteX4" fmla="*/ 1866748 w 1866748"/>
                <a:gd name="connsiteY4" fmla="*/ 971946 h 1166340"/>
                <a:gd name="connsiteX5" fmla="*/ 1672354 w 1866748"/>
                <a:gd name="connsiteY5" fmla="*/ 1166340 h 1166340"/>
                <a:gd name="connsiteX6" fmla="*/ 194394 w 1866748"/>
                <a:gd name="connsiteY6" fmla="*/ 1166340 h 1166340"/>
                <a:gd name="connsiteX7" fmla="*/ 0 w 1866748"/>
                <a:gd name="connsiteY7" fmla="*/ 971946 h 1166340"/>
                <a:gd name="connsiteX8" fmla="*/ 0 w 1866748"/>
                <a:gd name="connsiteY8" fmla="*/ 194394 h 116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748" h="1166340">
                  <a:moveTo>
                    <a:pt x="0" y="194394"/>
                  </a:moveTo>
                  <a:cubicBezTo>
                    <a:pt x="0" y="87033"/>
                    <a:pt x="87033" y="0"/>
                    <a:pt x="194394" y="0"/>
                  </a:cubicBezTo>
                  <a:lnTo>
                    <a:pt x="1672354" y="0"/>
                  </a:lnTo>
                  <a:cubicBezTo>
                    <a:pt x="1779715" y="0"/>
                    <a:pt x="1866748" y="87033"/>
                    <a:pt x="1866748" y="194394"/>
                  </a:cubicBezTo>
                  <a:lnTo>
                    <a:pt x="1866748" y="971946"/>
                  </a:lnTo>
                  <a:cubicBezTo>
                    <a:pt x="1866748" y="1079307"/>
                    <a:pt x="1779715" y="1166340"/>
                    <a:pt x="1672354" y="1166340"/>
                  </a:cubicBezTo>
                  <a:lnTo>
                    <a:pt x="194394" y="1166340"/>
                  </a:lnTo>
                  <a:cubicBezTo>
                    <a:pt x="87033" y="1166340"/>
                    <a:pt x="0" y="1079307"/>
                    <a:pt x="0" y="971946"/>
                  </a:cubicBezTo>
                  <a:lnTo>
                    <a:pt x="0" y="194394"/>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48376" tIns="148376" rIns="148376" bIns="148376" numCol="1" spcCol="1270" anchor="ctr" anchorCtr="0">
              <a:noAutofit/>
            </a:bodyPr>
            <a:lstStyle/>
            <a:p>
              <a:pPr algn="ctr" defTabSz="1066800">
                <a:lnSpc>
                  <a:spcPct val="90000"/>
                </a:lnSpc>
                <a:spcAft>
                  <a:spcPct val="35000"/>
                </a:spcAft>
              </a:pPr>
              <a:r>
                <a:rPr lang="en-US" sz="2400" dirty="0"/>
                <a:t>Surveillance objectives</a:t>
              </a:r>
              <a:endParaRPr lang="en-GB" sz="2400" dirty="0"/>
            </a:p>
          </p:txBody>
        </p:sp>
        <p:sp>
          <p:nvSpPr>
            <p:cNvPr id="6" name="Freeform 5"/>
            <p:cNvSpPr/>
            <p:nvPr/>
          </p:nvSpPr>
          <p:spPr>
            <a:xfrm>
              <a:off x="2674363" y="2476625"/>
              <a:ext cx="3530865" cy="3530865"/>
            </a:xfrm>
            <a:custGeom>
              <a:avLst/>
              <a:gdLst/>
              <a:ahLst/>
              <a:cxnLst/>
              <a:rect l="0" t="0" r="0" b="0"/>
              <a:pathLst>
                <a:path>
                  <a:moveTo>
                    <a:pt x="2891943" y="406121"/>
                  </a:moveTo>
                  <a:arcTo wR="1765432" hR="1765432" stAng="18578987" swAng="1438286"/>
                </a:path>
              </a:pathLst>
            </a:custGeom>
            <a:noFill/>
            <a:ln>
              <a:tailEnd type="arrow"/>
            </a:ln>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7" name="Freeform 6"/>
            <p:cNvSpPr/>
            <p:nvPr/>
          </p:nvSpPr>
          <p:spPr>
            <a:xfrm>
              <a:off x="5231839" y="3677606"/>
              <a:ext cx="1793029" cy="1128904"/>
            </a:xfrm>
            <a:custGeom>
              <a:avLst/>
              <a:gdLst>
                <a:gd name="connsiteX0" fmla="*/ 0 w 1639279"/>
                <a:gd name="connsiteY0" fmla="*/ 188154 h 1128904"/>
                <a:gd name="connsiteX1" fmla="*/ 188154 w 1639279"/>
                <a:gd name="connsiteY1" fmla="*/ 0 h 1128904"/>
                <a:gd name="connsiteX2" fmla="*/ 1451125 w 1639279"/>
                <a:gd name="connsiteY2" fmla="*/ 0 h 1128904"/>
                <a:gd name="connsiteX3" fmla="*/ 1639279 w 1639279"/>
                <a:gd name="connsiteY3" fmla="*/ 188154 h 1128904"/>
                <a:gd name="connsiteX4" fmla="*/ 1639279 w 1639279"/>
                <a:gd name="connsiteY4" fmla="*/ 940750 h 1128904"/>
                <a:gd name="connsiteX5" fmla="*/ 1451125 w 1639279"/>
                <a:gd name="connsiteY5" fmla="*/ 1128904 h 1128904"/>
                <a:gd name="connsiteX6" fmla="*/ 188154 w 1639279"/>
                <a:gd name="connsiteY6" fmla="*/ 1128904 h 1128904"/>
                <a:gd name="connsiteX7" fmla="*/ 0 w 1639279"/>
                <a:gd name="connsiteY7" fmla="*/ 940750 h 1128904"/>
                <a:gd name="connsiteX8" fmla="*/ 0 w 1639279"/>
                <a:gd name="connsiteY8" fmla="*/ 188154 h 112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279" h="1128904">
                  <a:moveTo>
                    <a:pt x="0" y="188154"/>
                  </a:moveTo>
                  <a:cubicBezTo>
                    <a:pt x="0" y="84239"/>
                    <a:pt x="84239" y="0"/>
                    <a:pt x="188154" y="0"/>
                  </a:cubicBezTo>
                  <a:lnTo>
                    <a:pt x="1451125" y="0"/>
                  </a:lnTo>
                  <a:cubicBezTo>
                    <a:pt x="1555040" y="0"/>
                    <a:pt x="1639279" y="84239"/>
                    <a:pt x="1639279" y="188154"/>
                  </a:cubicBezTo>
                  <a:lnTo>
                    <a:pt x="1639279" y="940750"/>
                  </a:lnTo>
                  <a:cubicBezTo>
                    <a:pt x="1639279" y="1044665"/>
                    <a:pt x="1555040" y="1128904"/>
                    <a:pt x="1451125" y="1128904"/>
                  </a:cubicBezTo>
                  <a:lnTo>
                    <a:pt x="188154" y="1128904"/>
                  </a:lnTo>
                  <a:cubicBezTo>
                    <a:pt x="84239" y="1128904"/>
                    <a:pt x="0" y="1044665"/>
                    <a:pt x="0" y="940750"/>
                  </a:cubicBezTo>
                  <a:lnTo>
                    <a:pt x="0" y="188154"/>
                  </a:lnTo>
                  <a:close/>
                </a:path>
              </a:pathLst>
            </a:custGeom>
          </p:spPr>
          <p:style>
            <a:lnRef idx="0">
              <a:schemeClr val="lt1">
                <a:hueOff val="0"/>
                <a:satOff val="0"/>
                <a:lumOff val="0"/>
                <a:alphaOff val="0"/>
              </a:schemeClr>
            </a:lnRef>
            <a:fillRef idx="3">
              <a:schemeClr val="accent3">
                <a:hueOff val="3750088"/>
                <a:satOff val="-5627"/>
                <a:lumOff val="-915"/>
                <a:alphaOff val="0"/>
              </a:schemeClr>
            </a:fillRef>
            <a:effectRef idx="3">
              <a:schemeClr val="accent3">
                <a:hueOff val="3750088"/>
                <a:satOff val="-5627"/>
                <a:lumOff val="-915"/>
                <a:alphaOff val="0"/>
              </a:schemeClr>
            </a:effectRef>
            <a:fontRef idx="minor">
              <a:schemeClr val="lt1"/>
            </a:fontRef>
          </p:style>
          <p:txBody>
            <a:bodyPr spcFirstLastPara="0" vert="horz" wrap="square" lIns="146549" tIns="146549" rIns="146549" bIns="146549" numCol="1" spcCol="1270" anchor="ctr" anchorCtr="0">
              <a:noAutofit/>
            </a:bodyPr>
            <a:lstStyle/>
            <a:p>
              <a:pPr algn="ctr" defTabSz="1066800">
                <a:lnSpc>
                  <a:spcPct val="90000"/>
                </a:lnSpc>
                <a:spcAft>
                  <a:spcPct val="35000"/>
                </a:spcAft>
              </a:pPr>
              <a:r>
                <a:rPr lang="en-US" sz="2400" dirty="0"/>
                <a:t>Surveillance Design</a:t>
              </a:r>
              <a:endParaRPr lang="en-GB" sz="2400" dirty="0"/>
            </a:p>
          </p:txBody>
        </p:sp>
        <p:sp>
          <p:nvSpPr>
            <p:cNvPr id="8" name="Freeform 7"/>
            <p:cNvSpPr/>
            <p:nvPr/>
          </p:nvSpPr>
          <p:spPr>
            <a:xfrm>
              <a:off x="2674363" y="2476625"/>
              <a:ext cx="3530865" cy="3530865"/>
            </a:xfrm>
            <a:custGeom>
              <a:avLst/>
              <a:gdLst/>
              <a:ahLst/>
              <a:cxnLst/>
              <a:rect l="0" t="0" r="0" b="0"/>
              <a:pathLst>
                <a:path>
                  <a:moveTo>
                    <a:pt x="3346148" y="2551620"/>
                  </a:moveTo>
                  <a:arcTo wR="1765432" hR="1765432" stAng="1586641" swAng="1451258"/>
                </a:path>
              </a:pathLst>
            </a:custGeom>
            <a:noFill/>
            <a:ln>
              <a:tailEnd type="arrow"/>
            </a:ln>
          </p:spPr>
          <p:style>
            <a:lnRef idx="1">
              <a:schemeClr val="accent3">
                <a:hueOff val="3750088"/>
                <a:satOff val="-5627"/>
                <a:lumOff val="-915"/>
                <a:alphaOff val="0"/>
              </a:schemeClr>
            </a:lnRef>
            <a:fillRef idx="0">
              <a:scrgbClr r="0" g="0" b="0"/>
            </a:fillRef>
            <a:effectRef idx="0">
              <a:scrgbClr r="0" g="0" b="0"/>
            </a:effectRef>
            <a:fontRef idx="minor">
              <a:schemeClr val="tx1">
                <a:hueOff val="0"/>
                <a:satOff val="0"/>
                <a:lumOff val="0"/>
                <a:alphaOff val="0"/>
              </a:schemeClr>
            </a:fontRef>
          </p:style>
        </p:sp>
        <p:sp>
          <p:nvSpPr>
            <p:cNvPr id="9" name="Freeform 8"/>
            <p:cNvSpPr/>
            <p:nvPr/>
          </p:nvSpPr>
          <p:spPr>
            <a:xfrm>
              <a:off x="3515506" y="5473603"/>
              <a:ext cx="1920590" cy="1067774"/>
            </a:xfrm>
            <a:custGeom>
              <a:avLst/>
              <a:gdLst>
                <a:gd name="connsiteX0" fmla="*/ 0 w 1848579"/>
                <a:gd name="connsiteY0" fmla="*/ 177966 h 1067774"/>
                <a:gd name="connsiteX1" fmla="*/ 177966 w 1848579"/>
                <a:gd name="connsiteY1" fmla="*/ 0 h 1067774"/>
                <a:gd name="connsiteX2" fmla="*/ 1670613 w 1848579"/>
                <a:gd name="connsiteY2" fmla="*/ 0 h 1067774"/>
                <a:gd name="connsiteX3" fmla="*/ 1848579 w 1848579"/>
                <a:gd name="connsiteY3" fmla="*/ 177966 h 1067774"/>
                <a:gd name="connsiteX4" fmla="*/ 1848579 w 1848579"/>
                <a:gd name="connsiteY4" fmla="*/ 889808 h 1067774"/>
                <a:gd name="connsiteX5" fmla="*/ 1670613 w 1848579"/>
                <a:gd name="connsiteY5" fmla="*/ 1067774 h 1067774"/>
                <a:gd name="connsiteX6" fmla="*/ 177966 w 1848579"/>
                <a:gd name="connsiteY6" fmla="*/ 1067774 h 1067774"/>
                <a:gd name="connsiteX7" fmla="*/ 0 w 1848579"/>
                <a:gd name="connsiteY7" fmla="*/ 889808 h 1067774"/>
                <a:gd name="connsiteX8" fmla="*/ 0 w 1848579"/>
                <a:gd name="connsiteY8" fmla="*/ 177966 h 106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79" h="1067774">
                  <a:moveTo>
                    <a:pt x="0" y="177966"/>
                  </a:moveTo>
                  <a:cubicBezTo>
                    <a:pt x="0" y="79678"/>
                    <a:pt x="79678" y="0"/>
                    <a:pt x="177966" y="0"/>
                  </a:cubicBezTo>
                  <a:lnTo>
                    <a:pt x="1670613" y="0"/>
                  </a:lnTo>
                  <a:cubicBezTo>
                    <a:pt x="1768901" y="0"/>
                    <a:pt x="1848579" y="79678"/>
                    <a:pt x="1848579" y="177966"/>
                  </a:cubicBezTo>
                  <a:lnTo>
                    <a:pt x="1848579" y="889808"/>
                  </a:lnTo>
                  <a:cubicBezTo>
                    <a:pt x="1848579" y="988096"/>
                    <a:pt x="1768901" y="1067774"/>
                    <a:pt x="1670613" y="1067774"/>
                  </a:cubicBezTo>
                  <a:lnTo>
                    <a:pt x="177966" y="1067774"/>
                  </a:lnTo>
                  <a:cubicBezTo>
                    <a:pt x="79678" y="1067774"/>
                    <a:pt x="0" y="988096"/>
                    <a:pt x="0" y="889808"/>
                  </a:cubicBezTo>
                  <a:lnTo>
                    <a:pt x="0" y="177966"/>
                  </a:lnTo>
                  <a:close/>
                </a:path>
              </a:pathLst>
            </a:custGeom>
          </p:spPr>
          <p:style>
            <a:lnRef idx="0">
              <a:schemeClr val="lt1">
                <a:hueOff val="0"/>
                <a:satOff val="0"/>
                <a:lumOff val="0"/>
                <a:alphaOff val="0"/>
              </a:schemeClr>
            </a:lnRef>
            <a:fillRef idx="3">
              <a:schemeClr val="accent3">
                <a:hueOff val="7500176"/>
                <a:satOff val="-11253"/>
                <a:lumOff val="-1830"/>
                <a:alphaOff val="0"/>
              </a:schemeClr>
            </a:fillRef>
            <a:effectRef idx="3">
              <a:schemeClr val="accent3">
                <a:hueOff val="7500176"/>
                <a:satOff val="-11253"/>
                <a:lumOff val="-1830"/>
                <a:alphaOff val="0"/>
              </a:schemeClr>
            </a:effectRef>
            <a:fontRef idx="minor">
              <a:schemeClr val="lt1"/>
            </a:fontRef>
          </p:style>
          <p:txBody>
            <a:bodyPr spcFirstLastPara="0" vert="horz" wrap="square" lIns="120704" tIns="120704" rIns="120704" bIns="120704" numCol="1" spcCol="1270" anchor="ctr" anchorCtr="0">
              <a:noAutofit/>
            </a:bodyPr>
            <a:lstStyle/>
            <a:p>
              <a:pPr algn="ctr" defTabSz="800100">
                <a:lnSpc>
                  <a:spcPct val="90000"/>
                </a:lnSpc>
                <a:spcAft>
                  <a:spcPct val="35000"/>
                </a:spcAft>
              </a:pPr>
              <a:r>
                <a:rPr lang="en-US" sz="2000" dirty="0"/>
                <a:t>Surveillance Implementation</a:t>
              </a:r>
              <a:endParaRPr lang="en-GB" dirty="0"/>
            </a:p>
          </p:txBody>
        </p:sp>
        <p:sp>
          <p:nvSpPr>
            <p:cNvPr id="10" name="Freeform 9"/>
            <p:cNvSpPr/>
            <p:nvPr/>
          </p:nvSpPr>
          <p:spPr>
            <a:xfrm>
              <a:off x="2674363" y="2476625"/>
              <a:ext cx="3530865" cy="3530865"/>
            </a:xfrm>
            <a:custGeom>
              <a:avLst/>
              <a:gdLst/>
              <a:ahLst/>
              <a:cxnLst/>
              <a:rect l="0" t="0" r="0" b="0"/>
              <a:pathLst>
                <a:path>
                  <a:moveTo>
                    <a:pt x="640951" y="3126422"/>
                  </a:moveTo>
                  <a:arcTo wR="1765432" hR="1765432" stAng="7773859" swAng="1490368"/>
                </a:path>
              </a:pathLst>
            </a:custGeom>
            <a:noFill/>
            <a:ln>
              <a:tailEnd type="arrow"/>
            </a:ln>
          </p:spPr>
          <p:style>
            <a:lnRef idx="1">
              <a:schemeClr val="accent3">
                <a:hueOff val="7500176"/>
                <a:satOff val="-11253"/>
                <a:lumOff val="-1830"/>
                <a:alphaOff val="0"/>
              </a:schemeClr>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1852998" y="3708171"/>
              <a:ext cx="1836726" cy="1067774"/>
            </a:xfrm>
            <a:custGeom>
              <a:avLst/>
              <a:gdLst>
                <a:gd name="connsiteX0" fmla="*/ 0 w 1642729"/>
                <a:gd name="connsiteY0" fmla="*/ 177966 h 1067774"/>
                <a:gd name="connsiteX1" fmla="*/ 177966 w 1642729"/>
                <a:gd name="connsiteY1" fmla="*/ 0 h 1067774"/>
                <a:gd name="connsiteX2" fmla="*/ 1464763 w 1642729"/>
                <a:gd name="connsiteY2" fmla="*/ 0 h 1067774"/>
                <a:gd name="connsiteX3" fmla="*/ 1642729 w 1642729"/>
                <a:gd name="connsiteY3" fmla="*/ 177966 h 1067774"/>
                <a:gd name="connsiteX4" fmla="*/ 1642729 w 1642729"/>
                <a:gd name="connsiteY4" fmla="*/ 889808 h 1067774"/>
                <a:gd name="connsiteX5" fmla="*/ 1464763 w 1642729"/>
                <a:gd name="connsiteY5" fmla="*/ 1067774 h 1067774"/>
                <a:gd name="connsiteX6" fmla="*/ 177966 w 1642729"/>
                <a:gd name="connsiteY6" fmla="*/ 1067774 h 1067774"/>
                <a:gd name="connsiteX7" fmla="*/ 0 w 1642729"/>
                <a:gd name="connsiteY7" fmla="*/ 889808 h 1067774"/>
                <a:gd name="connsiteX8" fmla="*/ 0 w 1642729"/>
                <a:gd name="connsiteY8" fmla="*/ 177966 h 106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729" h="1067774">
                  <a:moveTo>
                    <a:pt x="0" y="177966"/>
                  </a:moveTo>
                  <a:cubicBezTo>
                    <a:pt x="0" y="79678"/>
                    <a:pt x="79678" y="0"/>
                    <a:pt x="177966" y="0"/>
                  </a:cubicBezTo>
                  <a:lnTo>
                    <a:pt x="1464763" y="0"/>
                  </a:lnTo>
                  <a:cubicBezTo>
                    <a:pt x="1563051" y="0"/>
                    <a:pt x="1642729" y="79678"/>
                    <a:pt x="1642729" y="177966"/>
                  </a:cubicBezTo>
                  <a:lnTo>
                    <a:pt x="1642729" y="889808"/>
                  </a:lnTo>
                  <a:cubicBezTo>
                    <a:pt x="1642729" y="988096"/>
                    <a:pt x="1563051" y="1067774"/>
                    <a:pt x="1464763" y="1067774"/>
                  </a:cubicBezTo>
                  <a:lnTo>
                    <a:pt x="177966" y="1067774"/>
                  </a:lnTo>
                  <a:cubicBezTo>
                    <a:pt x="79678" y="1067774"/>
                    <a:pt x="0" y="988096"/>
                    <a:pt x="0" y="889808"/>
                  </a:cubicBezTo>
                  <a:lnTo>
                    <a:pt x="0" y="177966"/>
                  </a:lnTo>
                  <a:close/>
                </a:path>
              </a:pathLst>
            </a:custGeom>
          </p:spPr>
          <p:style>
            <a:lnRef idx="0">
              <a:schemeClr val="lt1">
                <a:hueOff val="0"/>
                <a:satOff val="0"/>
                <a:lumOff val="0"/>
                <a:alphaOff val="0"/>
              </a:schemeClr>
            </a:lnRef>
            <a:fillRef idx="3">
              <a:schemeClr val="accent3">
                <a:hueOff val="11250264"/>
                <a:satOff val="-16880"/>
                <a:lumOff val="-2745"/>
                <a:alphaOff val="0"/>
              </a:schemeClr>
            </a:fillRef>
            <a:effectRef idx="3">
              <a:schemeClr val="accent3">
                <a:hueOff val="11250264"/>
                <a:satOff val="-16880"/>
                <a:lumOff val="-2745"/>
                <a:alphaOff val="0"/>
              </a:schemeClr>
            </a:effectRef>
            <a:fontRef idx="minor">
              <a:schemeClr val="lt1"/>
            </a:fontRef>
          </p:style>
          <p:txBody>
            <a:bodyPr spcFirstLastPara="0" vert="horz" wrap="square" lIns="143564" tIns="143564" rIns="143564" bIns="143564" numCol="1" spcCol="1270" anchor="ctr" anchorCtr="0">
              <a:noAutofit/>
            </a:bodyPr>
            <a:lstStyle/>
            <a:p>
              <a:pPr algn="ctr" defTabSz="1066800">
                <a:lnSpc>
                  <a:spcPct val="90000"/>
                </a:lnSpc>
                <a:spcAft>
                  <a:spcPct val="35000"/>
                </a:spcAft>
              </a:pPr>
              <a:r>
                <a:rPr lang="en-US" sz="2400" dirty="0"/>
                <a:t>Surveillance Results</a:t>
              </a:r>
            </a:p>
            <a:p>
              <a:pPr algn="ctr" defTabSz="1066800">
                <a:lnSpc>
                  <a:spcPct val="90000"/>
                </a:lnSpc>
                <a:spcAft>
                  <a:spcPct val="35000"/>
                </a:spcAft>
              </a:pPr>
              <a:r>
                <a:rPr lang="en-US" sz="1600" dirty="0"/>
                <a:t>Incl. sequencing</a:t>
              </a:r>
              <a:endParaRPr lang="en-GB" sz="1600" dirty="0"/>
            </a:p>
          </p:txBody>
        </p:sp>
        <p:sp>
          <p:nvSpPr>
            <p:cNvPr id="16" name="Freeform 15"/>
            <p:cNvSpPr/>
            <p:nvPr/>
          </p:nvSpPr>
          <p:spPr>
            <a:xfrm>
              <a:off x="2674363" y="2476625"/>
              <a:ext cx="3530865" cy="3530865"/>
            </a:xfrm>
            <a:custGeom>
              <a:avLst/>
              <a:gdLst/>
              <a:ahLst/>
              <a:cxnLst/>
              <a:rect l="0" t="0" r="0" b="0"/>
              <a:pathLst>
                <a:path>
                  <a:moveTo>
                    <a:pt x="172393" y="1004526"/>
                  </a:moveTo>
                  <a:arcTo wR="1765432" hR="1765432" stAng="12331872" swAng="1477369"/>
                </a:path>
              </a:pathLst>
            </a:custGeom>
            <a:noFill/>
            <a:ln>
              <a:tailEnd type="arrow"/>
            </a:ln>
          </p:spPr>
          <p:style>
            <a:lnRef idx="1">
              <a:schemeClr val="accent3">
                <a:hueOff val="11250264"/>
                <a:satOff val="-16880"/>
                <a:lumOff val="-2745"/>
                <a:alphaOff val="0"/>
              </a:schemeClr>
            </a:lnRef>
            <a:fillRef idx="0">
              <a:scrgbClr r="0" g="0" b="0"/>
            </a:fillRef>
            <a:effectRef idx="0">
              <a:scrgbClr r="0" g="0" b="0"/>
            </a:effectRef>
            <a:fontRef idx="minor">
              <a:schemeClr val="tx1">
                <a:hueOff val="0"/>
                <a:satOff val="0"/>
                <a:lumOff val="0"/>
                <a:alphaOff val="0"/>
              </a:schemeClr>
            </a:fontRef>
          </p:style>
        </p:sp>
      </p:grpSp>
      <p:grpSp>
        <p:nvGrpSpPr>
          <p:cNvPr id="25" name="Group 24"/>
          <p:cNvGrpSpPr/>
          <p:nvPr/>
        </p:nvGrpSpPr>
        <p:grpSpPr>
          <a:xfrm>
            <a:off x="1641664" y="578162"/>
            <a:ext cx="8900018" cy="4989479"/>
            <a:chOff x="107504" y="1319841"/>
            <a:chExt cx="8900018" cy="4989479"/>
          </a:xfrm>
        </p:grpSpPr>
        <p:grpSp>
          <p:nvGrpSpPr>
            <p:cNvPr id="22" name="Group 21"/>
            <p:cNvGrpSpPr/>
            <p:nvPr/>
          </p:nvGrpSpPr>
          <p:grpSpPr>
            <a:xfrm>
              <a:off x="191068" y="2006221"/>
              <a:ext cx="1661396" cy="1079907"/>
              <a:chOff x="191068" y="2006221"/>
              <a:chExt cx="1661396" cy="1079907"/>
            </a:xfrm>
          </p:grpSpPr>
          <p:sp>
            <p:nvSpPr>
              <p:cNvPr id="12" name="Rounded Rectangle 11"/>
              <p:cNvSpPr/>
              <p:nvPr/>
            </p:nvSpPr>
            <p:spPr>
              <a:xfrm>
                <a:off x="191068" y="2006221"/>
                <a:ext cx="1661396" cy="1079907"/>
              </a:xfrm>
              <a:prstGeom prst="roundRect">
                <a:avLst/>
              </a:prstGeom>
              <a:solidFill>
                <a:schemeClr val="accent2">
                  <a:lumMod val="60000"/>
                  <a:lumOff val="40000"/>
                </a:schemeClr>
              </a:solidFill>
            </p:spPr>
            <p:style>
              <a:lnRef idx="0">
                <a:schemeClr val="lt1">
                  <a:hueOff val="0"/>
                  <a:satOff val="0"/>
                  <a:lumOff val="0"/>
                  <a:alphaOff val="0"/>
                </a:schemeClr>
              </a:lnRef>
              <a:fillRef idx="3">
                <a:schemeClr val="accent3">
                  <a:hueOff val="11250264"/>
                  <a:satOff val="-16880"/>
                  <a:lumOff val="-2745"/>
                  <a:alphaOff val="0"/>
                </a:schemeClr>
              </a:fillRef>
              <a:effectRef idx="3">
                <a:schemeClr val="accent3">
                  <a:hueOff val="11250264"/>
                  <a:satOff val="-16880"/>
                  <a:lumOff val="-2745"/>
                  <a:alphaOff val="0"/>
                </a:schemeClr>
              </a:effectRef>
              <a:fontRef idx="minor">
                <a:schemeClr val="lt1"/>
              </a:fontRef>
            </p:style>
          </p:sp>
          <p:sp>
            <p:nvSpPr>
              <p:cNvPr id="13" name="Rounded Rectangle 4"/>
              <p:cNvSpPr/>
              <p:nvPr/>
            </p:nvSpPr>
            <p:spPr>
              <a:xfrm>
                <a:off x="243785" y="2058938"/>
                <a:ext cx="1555962" cy="97447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1066800">
                  <a:lnSpc>
                    <a:spcPct val="90000"/>
                  </a:lnSpc>
                  <a:spcAft>
                    <a:spcPct val="35000"/>
                  </a:spcAft>
                  <a:defRPr/>
                </a:pPr>
                <a:r>
                  <a:rPr lang="en-US" sz="2400" dirty="0"/>
                  <a:t>Action for risk reduction</a:t>
                </a:r>
              </a:p>
            </p:txBody>
          </p:sp>
        </p:grpSp>
        <p:cxnSp>
          <p:nvCxnSpPr>
            <p:cNvPr id="15" name="Straight Arrow Connector 14"/>
            <p:cNvCxnSpPr/>
            <p:nvPr/>
          </p:nvCxnSpPr>
          <p:spPr>
            <a:xfrm flipH="1" flipV="1">
              <a:off x="1249428" y="3158137"/>
              <a:ext cx="524828" cy="56895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090249" y="1319841"/>
              <a:ext cx="2917273" cy="1791843"/>
              <a:chOff x="6090249" y="1319841"/>
              <a:chExt cx="2917273" cy="1791843"/>
            </a:xfrm>
          </p:grpSpPr>
          <p:sp>
            <p:nvSpPr>
              <p:cNvPr id="20" name="Rounded Rectangle 19"/>
              <p:cNvSpPr/>
              <p:nvPr/>
            </p:nvSpPr>
            <p:spPr>
              <a:xfrm>
                <a:off x="6090249" y="1319841"/>
                <a:ext cx="2917273" cy="1791843"/>
              </a:xfrm>
              <a:prstGeom prst="roundRect">
                <a:avLst/>
              </a:prstGeom>
              <a:solidFill>
                <a:schemeClr val="accent6">
                  <a:lumMod val="60000"/>
                  <a:lumOff val="40000"/>
                </a:schemeClr>
              </a:solidFill>
            </p:spPr>
            <p:style>
              <a:lnRef idx="0">
                <a:schemeClr val="lt1">
                  <a:hueOff val="0"/>
                  <a:satOff val="0"/>
                  <a:lumOff val="0"/>
                  <a:alphaOff val="0"/>
                </a:schemeClr>
              </a:lnRef>
              <a:fillRef idx="3">
                <a:schemeClr val="accent3">
                  <a:hueOff val="11250264"/>
                  <a:satOff val="-16880"/>
                  <a:lumOff val="-2745"/>
                  <a:alphaOff val="0"/>
                </a:schemeClr>
              </a:fillRef>
              <a:effectRef idx="3">
                <a:schemeClr val="accent3">
                  <a:hueOff val="11250264"/>
                  <a:satOff val="-16880"/>
                  <a:lumOff val="-2745"/>
                  <a:alphaOff val="0"/>
                </a:schemeClr>
              </a:effectRef>
              <a:fontRef idx="minor">
                <a:schemeClr val="lt1"/>
              </a:fontRef>
            </p:style>
          </p:sp>
          <p:sp>
            <p:nvSpPr>
              <p:cNvPr id="21" name="Rounded Rectangle 4"/>
              <p:cNvSpPr/>
              <p:nvPr/>
            </p:nvSpPr>
            <p:spPr>
              <a:xfrm>
                <a:off x="6182816" y="1407312"/>
                <a:ext cx="2732140" cy="1616901"/>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spcAft>
                    <a:spcPts val="0"/>
                  </a:spcAft>
                  <a:defRPr/>
                </a:pPr>
                <a:r>
                  <a:rPr lang="en-US" dirty="0"/>
                  <a:t>Data from:</a:t>
                </a:r>
              </a:p>
              <a:p>
                <a:pPr algn="ctr" defTabSz="711200">
                  <a:spcAft>
                    <a:spcPts val="0"/>
                  </a:spcAft>
                  <a:defRPr/>
                </a:pPr>
                <a:r>
                  <a:rPr lang="en-US" sz="1600" dirty="0"/>
                  <a:t>Poultry population, production and value chain analysis, historical outbreaks, outbreaks in neighboring countries</a:t>
                </a:r>
              </a:p>
            </p:txBody>
          </p:sp>
        </p:grpSp>
        <p:cxnSp>
          <p:nvCxnSpPr>
            <p:cNvPr id="23" name="Straight Arrow Connector 22"/>
            <p:cNvCxnSpPr/>
            <p:nvPr/>
          </p:nvCxnSpPr>
          <p:spPr>
            <a:xfrm flipH="1">
              <a:off x="6969442" y="3142618"/>
              <a:ext cx="465137" cy="53498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7713" y="3887788"/>
              <a:ext cx="1052512" cy="646112"/>
            </a:xfrm>
            <a:prstGeom prst="rect">
              <a:avLst/>
            </a:prstGeom>
            <a:noFill/>
          </p:spPr>
          <p:txBody>
            <a:bodyPr>
              <a:spAutoFit/>
            </a:bodyPr>
            <a:lstStyle/>
            <a:p>
              <a:pPr>
                <a:defRPr/>
              </a:pPr>
              <a:r>
                <a:rPr lang="en-US" dirty="0">
                  <a:latin typeface="+mn-lt"/>
                </a:rPr>
                <a:t>Positive</a:t>
              </a:r>
            </a:p>
            <a:p>
              <a:pPr>
                <a:defRPr/>
              </a:pPr>
              <a:r>
                <a:rPr lang="en-US" dirty="0">
                  <a:latin typeface="+mn-lt"/>
                </a:rPr>
                <a:t>Negative</a:t>
              </a:r>
              <a:endParaRPr lang="en-GB" dirty="0">
                <a:latin typeface="+mn-lt"/>
              </a:endParaRPr>
            </a:p>
          </p:txBody>
        </p:sp>
        <p:sp>
          <p:nvSpPr>
            <p:cNvPr id="34" name="TextBox 33"/>
            <p:cNvSpPr txBox="1"/>
            <p:nvPr/>
          </p:nvSpPr>
          <p:spPr>
            <a:xfrm>
              <a:off x="3768466" y="3940175"/>
              <a:ext cx="1340368" cy="646331"/>
            </a:xfrm>
            <a:prstGeom prst="rect">
              <a:avLst/>
            </a:prstGeom>
            <a:noFill/>
          </p:spPr>
          <p:txBody>
            <a:bodyPr wrap="none">
              <a:spAutoFit/>
            </a:bodyPr>
            <a:lstStyle/>
            <a:p>
              <a:pPr algn="ctr">
                <a:defRPr/>
              </a:pPr>
              <a:r>
                <a:rPr lang="en-US" b="1" dirty="0">
                  <a:latin typeface="+mn-lt"/>
                </a:rPr>
                <a:t>Surveillance</a:t>
              </a:r>
            </a:p>
            <a:p>
              <a:pPr algn="ctr">
                <a:defRPr/>
              </a:pPr>
              <a:r>
                <a:rPr lang="en-US" b="1" dirty="0">
                  <a:latin typeface="+mn-lt"/>
                </a:rPr>
                <a:t>Cycle</a:t>
              </a:r>
              <a:endParaRPr lang="en-GB" b="1" dirty="0">
                <a:latin typeface="+mn-lt"/>
              </a:endParaRPr>
            </a:p>
          </p:txBody>
        </p:sp>
        <p:cxnSp>
          <p:nvCxnSpPr>
            <p:cNvPr id="36" name="Straight Arrow Connector 35"/>
            <p:cNvCxnSpPr/>
            <p:nvPr/>
          </p:nvCxnSpPr>
          <p:spPr>
            <a:xfrm>
              <a:off x="2087563" y="2546350"/>
              <a:ext cx="1136650"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07504" y="5157192"/>
              <a:ext cx="1744960" cy="1152128"/>
              <a:chOff x="107504" y="5157192"/>
              <a:chExt cx="1744960" cy="1152128"/>
            </a:xfrm>
          </p:grpSpPr>
          <p:sp>
            <p:nvSpPr>
              <p:cNvPr id="39" name="Rounded Rectangle 38"/>
              <p:cNvSpPr/>
              <p:nvPr/>
            </p:nvSpPr>
            <p:spPr>
              <a:xfrm>
                <a:off x="107504" y="5157192"/>
                <a:ext cx="1744960" cy="1152128"/>
              </a:xfrm>
              <a:prstGeom prst="roundRect">
                <a:avLst/>
              </a:prstGeom>
              <a:solidFill>
                <a:schemeClr val="accent4">
                  <a:lumMod val="60000"/>
                  <a:lumOff val="40000"/>
                </a:schemeClr>
              </a:solidFill>
            </p:spPr>
            <p:style>
              <a:lnRef idx="0">
                <a:schemeClr val="lt1">
                  <a:hueOff val="0"/>
                  <a:satOff val="0"/>
                  <a:lumOff val="0"/>
                  <a:alphaOff val="0"/>
                </a:schemeClr>
              </a:lnRef>
              <a:fillRef idx="3">
                <a:schemeClr val="accent3">
                  <a:hueOff val="11250264"/>
                  <a:satOff val="-16880"/>
                  <a:lumOff val="-2745"/>
                  <a:alphaOff val="0"/>
                </a:schemeClr>
              </a:fillRef>
              <a:effectRef idx="3">
                <a:schemeClr val="accent3">
                  <a:hueOff val="11250264"/>
                  <a:satOff val="-16880"/>
                  <a:lumOff val="-2745"/>
                  <a:alphaOff val="0"/>
                </a:schemeClr>
              </a:effectRef>
              <a:fontRef idx="minor">
                <a:schemeClr val="lt1"/>
              </a:fontRef>
            </p:style>
          </p:sp>
          <p:sp>
            <p:nvSpPr>
              <p:cNvPr id="40" name="Rounded Rectangle 4"/>
              <p:cNvSpPr/>
              <p:nvPr/>
            </p:nvSpPr>
            <p:spPr>
              <a:xfrm>
                <a:off x="251520" y="5229201"/>
                <a:ext cx="1451868" cy="994518"/>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r>
                  <a:rPr lang="en-US" sz="1600" dirty="0"/>
                  <a:t>Data on: Production and marketing practices; behaviour</a:t>
                </a:r>
                <a:endParaRPr lang="en-GB" sz="1600" dirty="0"/>
              </a:p>
            </p:txBody>
          </p:sp>
        </p:grpSp>
      </p:grpSp>
      <p:sp>
        <p:nvSpPr>
          <p:cNvPr id="28" name="Rounded Rectangle 27"/>
          <p:cNvSpPr/>
          <p:nvPr/>
        </p:nvSpPr>
        <p:spPr>
          <a:xfrm>
            <a:off x="9059537" y="3117043"/>
            <a:ext cx="1400675" cy="809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0"/>
              </a:spcBef>
              <a:spcAft>
                <a:spcPts val="0"/>
              </a:spcAft>
            </a:pPr>
            <a:r>
              <a:rPr lang="fr-FR" sz="1600" dirty="0" err="1"/>
              <a:t>Risk</a:t>
            </a:r>
            <a:endParaRPr lang="fr-FR" sz="1600" dirty="0"/>
          </a:p>
          <a:p>
            <a:pPr algn="ctr">
              <a:lnSpc>
                <a:spcPct val="115000"/>
              </a:lnSpc>
              <a:spcBef>
                <a:spcPts val="0"/>
              </a:spcBef>
              <a:spcAft>
                <a:spcPts val="1000"/>
              </a:spcAft>
            </a:pPr>
            <a:r>
              <a:rPr lang="fr-FR" sz="1600" dirty="0" err="1"/>
              <a:t>Assessment</a:t>
            </a:r>
            <a:endParaRPr lang="fr-FR" sz="1600" dirty="0"/>
          </a:p>
        </p:txBody>
      </p:sp>
      <p:cxnSp>
        <p:nvCxnSpPr>
          <p:cNvPr id="29" name="Straight Arrow Connector 28"/>
          <p:cNvCxnSpPr/>
          <p:nvPr/>
        </p:nvCxnSpPr>
        <p:spPr>
          <a:xfrm>
            <a:off x="9091744" y="2400939"/>
            <a:ext cx="398792" cy="56555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631491" y="3469164"/>
            <a:ext cx="337249"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237548" y="4034266"/>
            <a:ext cx="149076" cy="273574"/>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24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2"/>
          <p:cNvSpPr>
            <a:spLocks noGrp="1"/>
          </p:cNvSpPr>
          <p:nvPr>
            <p:ph type="title"/>
          </p:nvPr>
        </p:nvSpPr>
        <p:spPr>
          <a:xfrm>
            <a:off x="1164145" y="648019"/>
            <a:ext cx="8856983" cy="720725"/>
          </a:xfrm>
        </p:spPr>
        <p:txBody>
          <a:bodyPr/>
          <a:lstStyle/>
          <a:p>
            <a:r>
              <a:rPr lang="en-GB" altLang="fr-FR" sz="2800" dirty="0"/>
              <a:t>Comprehensive AI Active Surveillance: Objectives</a:t>
            </a:r>
          </a:p>
        </p:txBody>
      </p:sp>
      <p:sp>
        <p:nvSpPr>
          <p:cNvPr id="12291" name="Content Placeholder 2"/>
          <p:cNvSpPr>
            <a:spLocks noGrp="1"/>
          </p:cNvSpPr>
          <p:nvPr>
            <p:ph idx="1"/>
          </p:nvPr>
        </p:nvSpPr>
        <p:spPr>
          <a:xfrm>
            <a:off x="1004248" y="1602760"/>
            <a:ext cx="9856792" cy="4535760"/>
          </a:xfrm>
        </p:spPr>
        <p:txBody>
          <a:bodyPr/>
          <a:lstStyle/>
          <a:p>
            <a:pPr marL="457200" indent="-457200" eaLnBrk="1" hangingPunct="1">
              <a:spcAft>
                <a:spcPts val="1200"/>
              </a:spcAft>
              <a:buFont typeface="+mj-lt"/>
              <a:buAutoNum type="arabicPeriod"/>
            </a:pPr>
            <a:r>
              <a:rPr lang="en-GB" altLang="fr-FR" sz="2200" dirty="0"/>
              <a:t>Assess whether and where </a:t>
            </a:r>
            <a:r>
              <a:rPr lang="en-GB" altLang="fr-FR" sz="2200" b="1" dirty="0"/>
              <a:t>AI viruses of interest </a:t>
            </a:r>
            <a:r>
              <a:rPr lang="en-GB" altLang="fr-FR" sz="2200" dirty="0"/>
              <a:t>(</a:t>
            </a:r>
            <a:r>
              <a:rPr lang="en-GB" altLang="fr-FR" sz="2200" dirty="0">
                <a:solidFill>
                  <a:srgbClr val="4F81BD"/>
                </a:solidFill>
              </a:rPr>
              <a:t>H5Nx, H7N9, H9N2</a:t>
            </a:r>
            <a:r>
              <a:rPr lang="en-GB" altLang="fr-FR" sz="2200" dirty="0"/>
              <a:t>) are circulating in poultry value chains to </a:t>
            </a:r>
            <a:r>
              <a:rPr lang="en-GB" altLang="fr-FR" sz="2200" b="1" dirty="0"/>
              <a:t>inform risk management</a:t>
            </a:r>
            <a:endParaRPr lang="en-GB" altLang="fr-FR" sz="2200" dirty="0"/>
          </a:p>
          <a:p>
            <a:pPr marL="457200" indent="-457200" eaLnBrk="1" hangingPunct="1">
              <a:spcAft>
                <a:spcPts val="1200"/>
              </a:spcAft>
              <a:buFont typeface="+mj-lt"/>
              <a:buAutoNum type="arabicPeriod"/>
            </a:pPr>
            <a:r>
              <a:rPr lang="en-GB" altLang="fr-FR" sz="2200" b="1" dirty="0"/>
              <a:t>Early detection of incursion of new viruses </a:t>
            </a:r>
            <a:r>
              <a:rPr lang="en-GB" altLang="fr-FR" sz="2200" dirty="0"/>
              <a:t>(e.g. </a:t>
            </a:r>
            <a:r>
              <a:rPr lang="en-GB" altLang="fr-FR" sz="2200" dirty="0">
                <a:solidFill>
                  <a:srgbClr val="4F81BD"/>
                </a:solidFill>
              </a:rPr>
              <a:t>H7N9</a:t>
            </a:r>
            <a:r>
              <a:rPr lang="en-GB" altLang="fr-FR" sz="2200" dirty="0"/>
              <a:t>) in non-endemic countries for rapid and efficient containment</a:t>
            </a:r>
            <a:endParaRPr lang="en-US" altLang="ja-JP" sz="2200" dirty="0"/>
          </a:p>
          <a:p>
            <a:pPr marL="457200" indent="-457200" eaLnBrk="1" hangingPunct="1">
              <a:spcAft>
                <a:spcPts val="1200"/>
              </a:spcAft>
              <a:buFont typeface="+mj-lt"/>
              <a:buAutoNum type="arabicPeriod"/>
            </a:pPr>
            <a:r>
              <a:rPr lang="en-GB" altLang="fr-FR" sz="2200" b="1" dirty="0"/>
              <a:t>Monitor effectiveness </a:t>
            </a:r>
            <a:r>
              <a:rPr lang="en-GB" altLang="fr-FR" sz="2200" dirty="0"/>
              <a:t>of control programs, including decision making on vaccination strategy</a:t>
            </a:r>
          </a:p>
          <a:p>
            <a:pPr marL="457200" indent="-457200" eaLnBrk="1" hangingPunct="1">
              <a:spcAft>
                <a:spcPts val="1200"/>
              </a:spcAft>
              <a:buFont typeface="+mj-lt"/>
              <a:buAutoNum type="arabicPeriod"/>
            </a:pPr>
            <a:r>
              <a:rPr lang="en-GB" altLang="fr-FR" sz="2200" dirty="0"/>
              <a:t>Provide genetic information on circulating strains for </a:t>
            </a:r>
            <a:r>
              <a:rPr lang="en-GB" altLang="fr-FR" sz="2200" b="1" dirty="0"/>
              <a:t>molecular epidemiological analysis </a:t>
            </a:r>
            <a:r>
              <a:rPr lang="en-GB" altLang="fr-FR" sz="2200" dirty="0"/>
              <a:t>as well as vaccine matching in vaccinating countries</a:t>
            </a:r>
          </a:p>
          <a:p>
            <a:pPr marL="457200" indent="-457200" eaLnBrk="1" hangingPunct="1">
              <a:spcAft>
                <a:spcPts val="1800"/>
              </a:spcAft>
              <a:buFont typeface="+mj-lt"/>
              <a:buAutoNum type="arabicPeriod"/>
            </a:pPr>
            <a:r>
              <a:rPr lang="en-GB" altLang="fr-FR" sz="2200" b="1" dirty="0"/>
              <a:t>Raise awareness </a:t>
            </a:r>
            <a:r>
              <a:rPr lang="en-GB" altLang="fr-FR" sz="2200" dirty="0"/>
              <a:t>among different actors along the poultry value-chain</a:t>
            </a:r>
          </a:p>
          <a:p>
            <a:pPr marL="457200" indent="-457200" eaLnBrk="1" hangingPunct="1">
              <a:spcAft>
                <a:spcPts val="1200"/>
              </a:spcAft>
              <a:buFont typeface="+mj-lt"/>
              <a:buAutoNum type="arabicPeriod"/>
            </a:pPr>
            <a:endParaRPr lang="en-GB" altLang="fr-FR" sz="2200" dirty="0"/>
          </a:p>
        </p:txBody>
      </p:sp>
    </p:spTree>
    <p:extLst>
      <p:ext uri="{BB962C8B-B14F-4D97-AF65-F5344CB8AC3E}">
        <p14:creationId xmlns:p14="http://schemas.microsoft.com/office/powerpoint/2010/main" val="2904792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 and 9 March 2018- Protecting people and animals from disease threats_template.pptx" id="{A9AD67C9-C4D7-4FF7-AC10-B8B5370E7D0E}" vid="{22C91EAD-8C90-4D13-93AA-48E8CA398C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 and 9 March 2018- Protecting people and animals from disease threats_template.pptx" id="{A9AD67C9-C4D7-4FF7-AC10-B8B5370E7D0E}" vid="{160366F0-CF1E-4048-B21D-E99E29D9EF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5AF47-7ED7-49EF-946D-0C10DEA1C979}"/>
</file>

<file path=customXml/itemProps2.xml><?xml version="1.0" encoding="utf-8"?>
<ds:datastoreItem xmlns:ds="http://schemas.openxmlformats.org/officeDocument/2006/customXml" ds:itemID="{710914C8-1E52-4D03-BBD6-7618EAC57036}"/>
</file>

<file path=customXml/itemProps3.xml><?xml version="1.0" encoding="utf-8"?>
<ds:datastoreItem xmlns:ds="http://schemas.openxmlformats.org/officeDocument/2006/customXml" ds:itemID="{49CBD440-2FEA-4CD8-AC62-33475884610B}"/>
</file>

<file path=customXml/itemProps4.xml><?xml version="1.0" encoding="utf-8"?>
<ds:datastoreItem xmlns:ds="http://schemas.openxmlformats.org/officeDocument/2006/customXml" ds:itemID="{0D99F009-FB05-4BE4-80F0-A95C18A85A1F}"/>
</file>

<file path=docProps/app.xml><?xml version="1.0" encoding="utf-8"?>
<Properties xmlns="http://schemas.openxmlformats.org/officeDocument/2006/extended-properties" xmlns:vt="http://schemas.openxmlformats.org/officeDocument/2006/docPropsVTypes">
  <Template>Protecting people and animals from disease threats_8 and 9 March 2018_template</Template>
  <TotalTime>622</TotalTime>
  <Words>2608</Words>
  <Application>Microsoft Office PowerPoint</Application>
  <PresentationFormat>Widescreen</PresentationFormat>
  <Paragraphs>341</Paragraphs>
  <Slides>28</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ＭＳ Ｐゴシック</vt:lpstr>
      <vt:lpstr>Arial</vt:lpstr>
      <vt:lpstr>Calibri</vt:lpstr>
      <vt:lpstr>Calibri Light</vt:lpstr>
      <vt:lpstr>Courier New</vt:lpstr>
      <vt:lpstr>Times New Roman</vt:lpstr>
      <vt:lpstr>Wingdings</vt:lpstr>
      <vt:lpstr>Office Theme</vt:lpstr>
      <vt:lpstr>Custom Design</vt:lpstr>
      <vt:lpstr>PowerPoint Presentation</vt:lpstr>
      <vt:lpstr>Module V2 FAO Guidelines for comprehensive  avian influenza active surveillance in Asia</vt:lpstr>
      <vt:lpstr>Learning Objectives</vt:lpstr>
      <vt:lpstr>PowerPoint Presentation</vt:lpstr>
      <vt:lpstr>PowerPoint Presentation</vt:lpstr>
      <vt:lpstr>Avian Influenza Active Surveillance: Need for a Comprehensive Approach</vt:lpstr>
      <vt:lpstr>Avian Influenza Active Surveillance in Asia</vt:lpstr>
      <vt:lpstr>Surveillance</vt:lpstr>
      <vt:lpstr>Comprehensive AI Active Surveillance: Objectives</vt:lpstr>
      <vt:lpstr>Comprehensive AI Active Surveillance: Design</vt:lpstr>
      <vt:lpstr>AI Active Surveillance: Area Selection</vt:lpstr>
      <vt:lpstr>AI Active Surveillance: Site Selection</vt:lpstr>
      <vt:lpstr>Discussion Questions</vt:lpstr>
      <vt:lpstr>AI Active Surveillance: Sampling Target</vt:lpstr>
      <vt:lpstr>AI Active Surveillance: Sample Types</vt:lpstr>
      <vt:lpstr>AI Active Surveillance: Sample Types</vt:lpstr>
      <vt:lpstr>AI Active Surveillance: Sample Size</vt:lpstr>
      <vt:lpstr>AI Active Surveillance: Sampling Frequency</vt:lpstr>
      <vt:lpstr>AI Active Surveillance: Data collection</vt:lpstr>
      <vt:lpstr>AI Active Surveillance: Sample collection</vt:lpstr>
      <vt:lpstr>PowerPoint Presentation</vt:lpstr>
      <vt:lpstr>AI Active Surveillance: Results</vt:lpstr>
      <vt:lpstr>AI Active Surveillance: Risk Communication</vt:lpstr>
      <vt:lpstr>Discussion Questions</vt:lpstr>
      <vt:lpstr>FAO-Supported Active AI Surveillance in Asia</vt:lpstr>
      <vt:lpstr>Examples of FAO-Supported Active AI Surveillance in Asia</vt:lpstr>
      <vt:lpstr>Comprehensive AI Active Surveillance: Conclusion</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Prince, Diane (TCE)</dc:creator>
  <cp:lastModifiedBy>Joshua Mott</cp:lastModifiedBy>
  <cp:revision>54</cp:revision>
  <cp:lastPrinted>2018-02-14T09:49:18Z</cp:lastPrinted>
  <dcterms:created xsi:type="dcterms:W3CDTF">2018-02-23T17:14:09Z</dcterms:created>
  <dcterms:modified xsi:type="dcterms:W3CDTF">2018-07-06T11:22:22Z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2609ed5e-a1b3-46e0-ac0d-934381b2618b</vt:lpwstr>
  </property>
</Properties>
</file>