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notesSlides/notesSlide26.xml" ContentType="application/vnd.openxmlformats-officedocument.presentationml.notesSlide+xml"/>
  <Override PartName="/ppt/notesSlides/notesSlide32.xml" ContentType="application/vnd.openxmlformats-officedocument.presentationml.notesSlide+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3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slideLayouts/slideLayout13.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1.xml" ContentType="application/vnd.openxmlformats-officedocument.presentationml.slideLayout+xml"/>
  <Override PartName="/ppt/notesSlides/notesSlide30.xml" ContentType="application/vnd.openxmlformats-officedocument.presentationml.notesSlide+xml"/>
  <Override PartName="/ppt/slideLayouts/slideLayout1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78" r:id="rId2"/>
    <p:sldId id="375" r:id="rId3"/>
    <p:sldId id="376" r:id="rId4"/>
    <p:sldId id="377" r:id="rId5"/>
    <p:sldId id="378" r:id="rId6"/>
    <p:sldId id="379" r:id="rId7"/>
    <p:sldId id="380" r:id="rId8"/>
    <p:sldId id="381" r:id="rId9"/>
    <p:sldId id="418" r:id="rId10"/>
    <p:sldId id="419" r:id="rId11"/>
    <p:sldId id="421" r:id="rId12"/>
    <p:sldId id="422" r:id="rId13"/>
    <p:sldId id="423" r:id="rId14"/>
    <p:sldId id="387" r:id="rId15"/>
    <p:sldId id="438" r:id="rId16"/>
    <p:sldId id="389" r:id="rId17"/>
    <p:sldId id="390" r:id="rId18"/>
    <p:sldId id="391" r:id="rId19"/>
    <p:sldId id="424" r:id="rId20"/>
    <p:sldId id="393" r:id="rId21"/>
    <p:sldId id="394" r:id="rId22"/>
    <p:sldId id="395" r:id="rId23"/>
    <p:sldId id="425" r:id="rId24"/>
    <p:sldId id="397" r:id="rId25"/>
    <p:sldId id="398" r:id="rId26"/>
    <p:sldId id="399" r:id="rId27"/>
    <p:sldId id="426" r:id="rId28"/>
    <p:sldId id="427" r:id="rId29"/>
    <p:sldId id="402" r:id="rId30"/>
    <p:sldId id="403" r:id="rId31"/>
    <p:sldId id="404" r:id="rId32"/>
    <p:sldId id="405" r:id="rId33"/>
    <p:sldId id="428" r:id="rId34"/>
    <p:sldId id="429" r:id="rId35"/>
    <p:sldId id="430" r:id="rId36"/>
    <p:sldId id="409" r:id="rId37"/>
    <p:sldId id="410" r:id="rId38"/>
    <p:sldId id="431" r:id="rId39"/>
    <p:sldId id="432" r:id="rId40"/>
    <p:sldId id="433" r:id="rId41"/>
    <p:sldId id="434" r:id="rId42"/>
    <p:sldId id="435" r:id="rId43"/>
    <p:sldId id="436" r:id="rId44"/>
    <p:sldId id="43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731DB8-0CE8-4038-A054-5A3C7376F3D5}">
          <p14:sldIdLst>
            <p14:sldId id="278"/>
            <p14:sldId id="375"/>
            <p14:sldId id="376"/>
            <p14:sldId id="377"/>
            <p14:sldId id="378"/>
            <p14:sldId id="379"/>
            <p14:sldId id="380"/>
            <p14:sldId id="381"/>
            <p14:sldId id="418"/>
            <p14:sldId id="419"/>
            <p14:sldId id="421"/>
            <p14:sldId id="422"/>
            <p14:sldId id="423"/>
            <p14:sldId id="387"/>
            <p14:sldId id="438"/>
            <p14:sldId id="389"/>
            <p14:sldId id="390"/>
            <p14:sldId id="391"/>
            <p14:sldId id="424"/>
            <p14:sldId id="393"/>
            <p14:sldId id="394"/>
            <p14:sldId id="395"/>
            <p14:sldId id="425"/>
            <p14:sldId id="397"/>
            <p14:sldId id="398"/>
            <p14:sldId id="399"/>
            <p14:sldId id="426"/>
            <p14:sldId id="427"/>
            <p14:sldId id="402"/>
            <p14:sldId id="403"/>
            <p14:sldId id="404"/>
            <p14:sldId id="405"/>
            <p14:sldId id="428"/>
            <p14:sldId id="429"/>
            <p14:sldId id="430"/>
            <p14:sldId id="409"/>
            <p14:sldId id="410"/>
            <p14:sldId id="431"/>
            <p14:sldId id="432"/>
            <p14:sldId id="433"/>
            <p14:sldId id="434"/>
            <p14:sldId id="435"/>
            <p14:sldId id="436"/>
            <p14:sldId id="437"/>
          </p14:sldIdLst>
        </p14:section>
        <p14:section name="Untitled Section" id="{7CBC2C79-73FE-4F1B-8293-91FB86E70DD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4" autoAdjust="0"/>
    <p:restoredTop sz="66745" autoAdjust="0"/>
  </p:normalViewPr>
  <p:slideViewPr>
    <p:cSldViewPr>
      <p:cViewPr varScale="1">
        <p:scale>
          <a:sx n="61" d="100"/>
          <a:sy n="61" d="100"/>
        </p:scale>
        <p:origin x="2196"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56" Type="http://schemas.openxmlformats.org/officeDocument/2006/relationships/customXml" Target="../customXml/item4.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B2F5DC-A1F4-6242-BA9A-E0ACDF375F88}" type="datetimeFigureOut">
              <a:rPr lang="en-US" smtClean="0"/>
              <a:t>6/8/2018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B2EB30-E8E4-344C-AA06-89756F2507A6}" type="slidenum">
              <a:rPr lang="en-US" smtClean="0"/>
              <a:t>‹#›</a:t>
            </a:fld>
            <a:endParaRPr lang="en-US"/>
          </a:p>
        </p:txBody>
      </p:sp>
    </p:spTree>
    <p:extLst>
      <p:ext uri="{BB962C8B-B14F-4D97-AF65-F5344CB8AC3E}">
        <p14:creationId xmlns:p14="http://schemas.microsoft.com/office/powerpoint/2010/main" val="1822625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75708-6FA0-4C3A-A04F-8873D6A93D19}" type="datetimeFigureOut">
              <a:rPr lang="en-GB" smtClean="0"/>
              <a:t>08/06/2018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1AC347-A02F-4B51-8B3D-3CAE31BA82FC}" type="slidenum">
              <a:rPr lang="en-GB" smtClean="0"/>
              <a:t>‹#›</a:t>
            </a:fld>
            <a:endParaRPr lang="en-GB"/>
          </a:p>
        </p:txBody>
      </p:sp>
    </p:spTree>
    <p:extLst>
      <p:ext uri="{BB962C8B-B14F-4D97-AF65-F5344CB8AC3E}">
        <p14:creationId xmlns:p14="http://schemas.microsoft.com/office/powerpoint/2010/main" val="8503237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AC347-A02F-4B51-8B3D-3CAE31BA82FC}" type="slidenum">
              <a:rPr lang="en-GB" smtClean="0"/>
              <a:t>1</a:t>
            </a:fld>
            <a:endParaRPr lang="en-GB"/>
          </a:p>
        </p:txBody>
      </p:sp>
    </p:spTree>
    <p:extLst>
      <p:ext uri="{BB962C8B-B14F-4D97-AF65-F5344CB8AC3E}">
        <p14:creationId xmlns:p14="http://schemas.microsoft.com/office/powerpoint/2010/main" val="103661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ce réservé de l'image des diapositives 1"/>
          <p:cNvSpPr>
            <a:spLocks noGrp="1" noRot="1" noChangeAspect="1" noTextEdit="1"/>
          </p:cNvSpPr>
          <p:nvPr>
            <p:ph type="sldImg"/>
          </p:nvPr>
        </p:nvSpPr>
        <p:spPr>
          <a:ln/>
        </p:spPr>
      </p:sp>
      <p:sp>
        <p:nvSpPr>
          <p:cNvPr id="229379" name="Espace réservé des commentaire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fr-FR"/>
              <a:t>DONE:</a:t>
            </a:r>
            <a:endParaRPr lang="fr-FR" altLang="fr-FR"/>
          </a:p>
        </p:txBody>
      </p:sp>
      <p:sp>
        <p:nvSpPr>
          <p:cNvPr id="4" name="Espace réservé du numéro de diapositive 3"/>
          <p:cNvSpPr>
            <a:spLocks noGrp="1"/>
          </p:cNvSpPr>
          <p:nvPr>
            <p:ph type="sldNum" sz="quarter" idx="5"/>
          </p:nvPr>
        </p:nvSpPr>
        <p:spPr/>
        <p:txBody>
          <a:bodyPr/>
          <a:lstStyle/>
          <a:p>
            <a:pPr>
              <a:defRPr/>
            </a:pPr>
            <a:fld id="{60CEFB4F-4339-4AAD-9527-03940126EB81}" type="slidenum">
              <a:rPr lang="fr-FR">
                <a:solidFill>
                  <a:prstClr val="black"/>
                </a:solidFill>
              </a:rPr>
              <a:pPr>
                <a:defRPr/>
              </a:pPr>
              <a:t>13</a:t>
            </a:fld>
            <a:endParaRPr lang="fr-FR">
              <a:solidFill>
                <a:prstClr val="black"/>
              </a:solidFill>
            </a:endParaRPr>
          </a:p>
        </p:txBody>
      </p:sp>
    </p:spTree>
    <p:extLst>
      <p:ext uri="{BB962C8B-B14F-4D97-AF65-F5344CB8AC3E}">
        <p14:creationId xmlns:p14="http://schemas.microsoft.com/office/powerpoint/2010/main" val="3839192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factors associated with AIV transmission are….</a:t>
            </a: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commons.wikimedia.org</a:t>
            </a:r>
            <a:r>
              <a:rPr lang="en-US" dirty="0"/>
              <a:t>/wiki/File:World-airline-routemap-2009.png by Wikipedia user </a:t>
            </a:r>
            <a:r>
              <a:rPr lang="en-US" dirty="0" err="1"/>
              <a:t>Jpatokal</a:t>
            </a:r>
            <a:r>
              <a:rPr lang="en-US" dirty="0"/>
              <a:t> </a:t>
            </a:r>
          </a:p>
        </p:txBody>
      </p:sp>
      <p:sp>
        <p:nvSpPr>
          <p:cNvPr id="4" name="Slide Number Placeholder 3"/>
          <p:cNvSpPr>
            <a:spLocks noGrp="1"/>
          </p:cNvSpPr>
          <p:nvPr>
            <p:ph type="sldNum" sz="quarter" idx="10"/>
          </p:nvPr>
        </p:nvSpPr>
        <p:spPr/>
        <p:txBody>
          <a:bodyPr/>
          <a:lstStyle/>
          <a:p>
            <a:fld id="{CFFD42C0-7943-494E-B8BD-92EE9084E6F0}" type="slidenum">
              <a:rPr lang="en-US" smtClean="0"/>
              <a:t>14</a:t>
            </a:fld>
            <a:endParaRPr lang="en-US"/>
          </a:p>
        </p:txBody>
      </p:sp>
    </p:spTree>
    <p:extLst>
      <p:ext uri="{BB962C8B-B14F-4D97-AF65-F5344CB8AC3E}">
        <p14:creationId xmlns:p14="http://schemas.microsoft.com/office/powerpoint/2010/main" val="61314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Purchased from Shutterstock. </a:t>
            </a:r>
            <a:r>
              <a:rPr lang="en-US" sz="1200" b="0" i="0" kern="1200" dirty="0">
                <a:solidFill>
                  <a:schemeClr val="tx1"/>
                </a:solidFill>
                <a:effectLst/>
                <a:latin typeface="+mn-lt"/>
                <a:ea typeface="+mn-ea"/>
                <a:cs typeface="+mn-cs"/>
              </a:rPr>
              <a:t>Stock vector ID: 350819573</a:t>
            </a:r>
            <a:endParaRPr lang="en-US" dirty="0"/>
          </a:p>
        </p:txBody>
      </p:sp>
      <p:sp>
        <p:nvSpPr>
          <p:cNvPr id="4" name="Slide Number Placeholder 3"/>
          <p:cNvSpPr>
            <a:spLocks noGrp="1"/>
          </p:cNvSpPr>
          <p:nvPr>
            <p:ph type="sldNum" sz="quarter" idx="10"/>
          </p:nvPr>
        </p:nvSpPr>
        <p:spPr/>
        <p:txBody>
          <a:bodyPr/>
          <a:lstStyle/>
          <a:p>
            <a:fld id="{4C1AC347-A02F-4B51-8B3D-3CAE31BA82FC}" type="slidenum">
              <a:rPr lang="en-GB" smtClean="0"/>
              <a:t>15</a:t>
            </a:fld>
            <a:endParaRPr lang="en-GB"/>
          </a:p>
        </p:txBody>
      </p:sp>
    </p:spTree>
    <p:extLst>
      <p:ext uri="{BB962C8B-B14F-4D97-AF65-F5344CB8AC3E}">
        <p14:creationId xmlns:p14="http://schemas.microsoft.com/office/powerpoint/2010/main" val="86222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of OFFLU</a:t>
            </a:r>
            <a:r>
              <a:rPr lang="en-US" baseline="0" dirty="0"/>
              <a:t> are as follows:</a:t>
            </a:r>
          </a:p>
          <a:p>
            <a:pPr marL="342900" marR="0" lvl="0" indent="-342900" algn="l" defTabSz="457200" rtl="0" eaLnBrk="1" fontAlgn="auto" latinLnBrk="0" hangingPunct="1">
              <a:lnSpc>
                <a:spcPct val="110000"/>
              </a:lnSpc>
              <a:spcBef>
                <a:spcPct val="20000"/>
              </a:spcBef>
              <a:spcAft>
                <a:spcPts val="600"/>
              </a:spcAft>
              <a:buClr>
                <a:srgbClr val="0070C0"/>
              </a:buClr>
              <a:buSzTx/>
              <a:buFont typeface="Arial"/>
              <a:buChar char="•"/>
              <a:tabLst/>
              <a:defRPr/>
            </a:pPr>
            <a:r>
              <a:rPr lang="en-US" sz="2400" b="0" i="0" kern="1200" dirty="0">
                <a:solidFill>
                  <a:schemeClr val="tx1"/>
                </a:solidFill>
                <a:effectLst/>
                <a:latin typeface="+mn-lt"/>
                <a:ea typeface="+mn-ea"/>
                <a:cs typeface="+mn-cs"/>
              </a:rPr>
              <a:t>To share and offer technical advice, training and veterinary expertise to international organisations and Member Countries to assist in the prevention, diagnosis, surveillance and control of animal influenza.</a:t>
            </a:r>
            <a:endParaRPr kumimoji="0" lang="en-US" sz="2600" b="0" i="0" u="none" strike="noStrike" kern="1200" cap="none" spc="0" normalizeH="0" baseline="0" noProof="0" dirty="0">
              <a:ln>
                <a:noFill/>
              </a:ln>
              <a:solidFill>
                <a:srgbClr val="2C343E"/>
              </a:solidFill>
              <a:effectLst/>
              <a:uLnTx/>
              <a:uFillTx/>
              <a:latin typeface="+mn-lt"/>
              <a:ea typeface="+mn-ea"/>
              <a:cs typeface="Calibri"/>
            </a:endParaRPr>
          </a:p>
          <a:p>
            <a:pPr marL="342900" marR="0" lvl="0" indent="-342900" algn="l" defTabSz="457200" rtl="0" eaLnBrk="1" fontAlgn="auto" latinLnBrk="0" hangingPunct="1">
              <a:lnSpc>
                <a:spcPct val="110000"/>
              </a:lnSpc>
              <a:spcBef>
                <a:spcPct val="20000"/>
              </a:spcBef>
              <a:spcAft>
                <a:spcPts val="600"/>
              </a:spcAft>
              <a:buClr>
                <a:srgbClr val="0070C0"/>
              </a:buClr>
              <a:buSzTx/>
              <a:buFont typeface="Arial"/>
              <a:buChar char="•"/>
              <a:tabLst/>
              <a:defRPr/>
            </a:pPr>
            <a:r>
              <a:rPr kumimoji="0" lang="en-US" sz="2600" b="0" i="0" u="none" strike="noStrike" kern="1200" cap="none" spc="0" normalizeH="0" baseline="0" noProof="0" dirty="0">
                <a:ln>
                  <a:noFill/>
                </a:ln>
                <a:solidFill>
                  <a:srgbClr val="2C343E"/>
                </a:solidFill>
                <a:effectLst/>
                <a:uLnTx/>
                <a:uFillTx/>
                <a:latin typeface="+mn-lt"/>
                <a:ea typeface="+mn-ea"/>
                <a:cs typeface="Calibri"/>
              </a:rPr>
              <a:t>Exchange scientific data and biological materials (including virus strains) within the network, and to share such information with the wider scientific community.</a:t>
            </a:r>
          </a:p>
          <a:p>
            <a:pPr marL="342900" marR="0" lvl="0" indent="-342900" algn="l" defTabSz="457200" rtl="0" eaLnBrk="1" fontAlgn="auto" latinLnBrk="0" hangingPunct="1">
              <a:lnSpc>
                <a:spcPct val="110000"/>
              </a:lnSpc>
              <a:spcBef>
                <a:spcPct val="20000"/>
              </a:spcBef>
              <a:spcAft>
                <a:spcPts val="600"/>
              </a:spcAft>
              <a:buClr>
                <a:srgbClr val="0070C0"/>
              </a:buClr>
              <a:buSzTx/>
              <a:buFont typeface="Arial"/>
              <a:buChar char="•"/>
              <a:tabLst/>
              <a:defRPr/>
            </a:pPr>
            <a:r>
              <a:rPr kumimoji="0" lang="en-US" sz="2600" b="0" i="0" u="none" strike="noStrike" kern="1200" cap="none" spc="0" normalizeH="0" baseline="0" noProof="0" dirty="0">
                <a:ln>
                  <a:noFill/>
                </a:ln>
                <a:solidFill>
                  <a:srgbClr val="2C343E"/>
                </a:solidFill>
                <a:effectLst/>
                <a:uLnTx/>
                <a:uFillTx/>
                <a:latin typeface="+mn-lt"/>
                <a:ea typeface="+mn-ea"/>
                <a:cs typeface="Calibri"/>
              </a:rPr>
              <a:t>Offer technical advice and veterinary expertise to Member Countries to assist in the prevention, diagnosis, surveillance and control of avian influenza.</a:t>
            </a:r>
          </a:p>
          <a:p>
            <a:pPr marL="342900" marR="0" lvl="0" indent="-342900" algn="l" defTabSz="457200" rtl="0" eaLnBrk="1" fontAlgn="auto" latinLnBrk="0" hangingPunct="1">
              <a:lnSpc>
                <a:spcPct val="110000"/>
              </a:lnSpc>
              <a:spcBef>
                <a:spcPct val="20000"/>
              </a:spcBef>
              <a:spcAft>
                <a:spcPts val="600"/>
              </a:spcAft>
              <a:buClr>
                <a:srgbClr val="0070C0"/>
              </a:buClr>
              <a:buSzTx/>
              <a:buFont typeface="Arial"/>
              <a:buChar char="•"/>
              <a:tabLst/>
              <a:defRPr/>
            </a:pPr>
            <a:r>
              <a:rPr kumimoji="0" lang="en-US" sz="2600" b="0" i="0" u="none" strike="noStrike" kern="1200" cap="none" spc="0" normalizeH="0" baseline="0" noProof="0" dirty="0">
                <a:ln>
                  <a:noFill/>
                </a:ln>
                <a:solidFill>
                  <a:srgbClr val="2C343E"/>
                </a:solidFill>
                <a:effectLst/>
                <a:uLnTx/>
                <a:uFillTx/>
                <a:latin typeface="+mn-lt"/>
                <a:ea typeface="+mn-ea"/>
                <a:cs typeface="Calibri"/>
              </a:rPr>
              <a:t>Collaborate with the WHO to contribute to the early preparation of human vaccines. </a:t>
            </a:r>
          </a:p>
          <a:p>
            <a:pPr marL="342900" marR="0" lvl="0" indent="-342900" algn="l" defTabSz="457200" rtl="0" eaLnBrk="1" fontAlgn="auto" latinLnBrk="0" hangingPunct="1">
              <a:lnSpc>
                <a:spcPct val="110000"/>
              </a:lnSpc>
              <a:spcBef>
                <a:spcPct val="20000"/>
              </a:spcBef>
              <a:spcAft>
                <a:spcPts val="600"/>
              </a:spcAft>
              <a:buClr>
                <a:srgbClr val="0070C0"/>
              </a:buClr>
              <a:buSzTx/>
              <a:buFont typeface="Arial"/>
              <a:buChar char="•"/>
              <a:tabLst/>
              <a:defRPr/>
            </a:pPr>
            <a:r>
              <a:rPr kumimoji="0" lang="en-US" sz="2600" b="0" i="0" u="none" strike="noStrike" kern="1200" cap="none" spc="0" normalizeH="0" baseline="0" noProof="0" dirty="0">
                <a:ln>
                  <a:noFill/>
                </a:ln>
                <a:solidFill>
                  <a:srgbClr val="2C343E"/>
                </a:solidFill>
                <a:effectLst/>
                <a:uLnTx/>
                <a:uFillTx/>
                <a:latin typeface="+mn-lt"/>
                <a:ea typeface="+mn-ea"/>
                <a:cs typeface="Calibri"/>
              </a:rPr>
              <a:t>Highlight avian influenza research needs, promote their development and ensure coordination.</a:t>
            </a:r>
          </a:p>
          <a:p>
            <a:pPr marL="342900" marR="0" lvl="0" indent="-342900" algn="l" defTabSz="457200" rtl="0" eaLnBrk="1" fontAlgn="auto" latinLnBrk="0" hangingPunct="1">
              <a:lnSpc>
                <a:spcPct val="110000"/>
              </a:lnSpc>
              <a:spcBef>
                <a:spcPct val="20000"/>
              </a:spcBef>
              <a:spcAft>
                <a:spcPts val="600"/>
              </a:spcAft>
              <a:buClr>
                <a:srgbClr val="0070C0"/>
              </a:buClr>
              <a:buSzTx/>
              <a:buFont typeface="Arial"/>
              <a:buChar char="•"/>
              <a:tabLst/>
              <a:defRPr/>
            </a:pPr>
            <a:endParaRPr kumimoji="0" lang="en-US" sz="2600" b="0" i="0" u="none" strike="noStrike" kern="1200" cap="none" spc="0" normalizeH="0" baseline="0" noProof="0" dirty="0">
              <a:ln>
                <a:noFill/>
              </a:ln>
              <a:solidFill>
                <a:srgbClr val="2C343E"/>
              </a:solidFill>
              <a:effectLst/>
              <a:uLnTx/>
              <a:uFillTx/>
              <a:latin typeface="+mn-lt"/>
              <a:ea typeface="+mn-ea"/>
              <a:cs typeface="Calibri"/>
            </a:endParaRPr>
          </a:p>
          <a:p>
            <a:pPr marL="342900" marR="0" lvl="0" indent="-342900" algn="l" defTabSz="457200" rtl="0" eaLnBrk="1" fontAlgn="auto" latinLnBrk="0" hangingPunct="1">
              <a:lnSpc>
                <a:spcPct val="110000"/>
              </a:lnSpc>
              <a:spcBef>
                <a:spcPct val="20000"/>
              </a:spcBef>
              <a:spcAft>
                <a:spcPts val="600"/>
              </a:spcAft>
              <a:buClr>
                <a:srgbClr val="0070C0"/>
              </a:buClr>
              <a:buSzTx/>
              <a:buFont typeface="Arial"/>
              <a:buChar char="•"/>
              <a:tabLst/>
              <a:defRPr/>
            </a:pPr>
            <a:endParaRPr kumimoji="0" lang="en-US" sz="2600" b="0" i="0" u="none" strike="noStrike" kern="1200" cap="none" spc="0" normalizeH="0" baseline="0" noProof="0" dirty="0">
              <a:ln>
                <a:noFill/>
              </a:ln>
              <a:solidFill>
                <a:srgbClr val="2C343E"/>
              </a:solidFill>
              <a:effectLst/>
              <a:uLnTx/>
              <a:uFillTx/>
              <a:latin typeface="+mn-lt"/>
              <a:ea typeface="+mn-ea"/>
              <a:cs typeface="Calibri"/>
            </a:endParaRP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16</a:t>
            </a:fld>
            <a:endParaRPr lang="en-US"/>
          </a:p>
        </p:txBody>
      </p:sp>
    </p:spTree>
    <p:extLst>
      <p:ext uri="{BB962C8B-B14F-4D97-AF65-F5344CB8AC3E}">
        <p14:creationId xmlns:p14="http://schemas.microsoft.com/office/powerpoint/2010/main" val="21223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detection</a:t>
            </a:r>
            <a:r>
              <a:rPr lang="en-US" baseline="0" dirty="0"/>
              <a:t> is first line of defense in stopping a potential outbreak.</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Image purchased from Shutterstock. </a:t>
            </a:r>
            <a:r>
              <a:rPr lang="en-US" sz="1200" b="0" i="0" kern="1200" dirty="0">
                <a:solidFill>
                  <a:schemeClr val="tx1"/>
                </a:solidFill>
                <a:effectLst/>
                <a:latin typeface="+mn-lt"/>
                <a:ea typeface="+mn-ea"/>
                <a:cs typeface="+mn-cs"/>
              </a:rPr>
              <a:t>Stock photo ID: 438928612</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17</a:t>
            </a:fld>
            <a:endParaRPr lang="en-US"/>
          </a:p>
        </p:txBody>
      </p:sp>
    </p:spTree>
    <p:extLst>
      <p:ext uri="{BB962C8B-B14F-4D97-AF65-F5344CB8AC3E}">
        <p14:creationId xmlns:p14="http://schemas.microsoft.com/office/powerpoint/2010/main" val="75873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detection</a:t>
            </a:r>
            <a:r>
              <a:rPr lang="en-US" baseline="0" dirty="0"/>
              <a:t> is first line of defense in stopping a potential outbreak.</a:t>
            </a:r>
          </a:p>
          <a:p>
            <a:endParaRPr lang="en-US" baseline="0" dirty="0"/>
          </a:p>
          <a:p>
            <a:r>
              <a:rPr lang="en-US" baseline="0" dirty="0"/>
              <a:t>Image source: http://www.cidrap.umn.edu/sites/default/files/public/styles/ss_media_popup/public/media/article/chicken_being_swabbed.jpg?itok=xGiohBw5</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18</a:t>
            </a:fld>
            <a:endParaRPr lang="en-US"/>
          </a:p>
        </p:txBody>
      </p:sp>
    </p:spTree>
    <p:extLst>
      <p:ext uri="{BB962C8B-B14F-4D97-AF65-F5344CB8AC3E}">
        <p14:creationId xmlns:p14="http://schemas.microsoft.com/office/powerpoint/2010/main" val="2325113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bird is infected it produces antibodies against HA, NA, NSPs, NP/</a:t>
            </a:r>
            <a:r>
              <a:rPr lang="en-US" dirty="0" err="1"/>
              <a:t>Ms</a:t>
            </a:r>
            <a:r>
              <a:rPr lang="en-US" dirty="0"/>
              <a:t>, and PCP’s. </a:t>
            </a:r>
          </a:p>
          <a:p>
            <a:r>
              <a:rPr lang="en-US" dirty="0"/>
              <a:t>In diagram, orange arrows point to these viral proteins/enzymes that antibodies are produced against.</a:t>
            </a:r>
          </a:p>
          <a:p>
            <a:r>
              <a:rPr lang="en-US" dirty="0"/>
              <a:t>The green arrows point to specific available antibody detection tests (in darker orange).</a:t>
            </a:r>
          </a:p>
          <a:p>
            <a:r>
              <a:rPr lang="en-US" dirty="0"/>
              <a:t>Caveats:</a:t>
            </a:r>
          </a:p>
          <a:p>
            <a:r>
              <a:rPr lang="en-US" dirty="0"/>
              <a:t>HI test – reliable in avian species but not in mammals</a:t>
            </a:r>
          </a:p>
          <a:p>
            <a:r>
              <a:rPr lang="en-US" dirty="0"/>
              <a:t>SN test – can detect subtype specific antibodies against HA, preferred for mammals and some avian species</a:t>
            </a:r>
          </a:p>
          <a:p>
            <a:r>
              <a:rPr lang="en-US" dirty="0"/>
              <a:t>AGID test – reliable for NP/M in chickens and turkeys, but not other avian species</a:t>
            </a:r>
          </a:p>
          <a:p>
            <a:endParaRPr lang="en-US" dirty="0"/>
          </a:p>
          <a:p>
            <a:r>
              <a:rPr lang="en-US" dirty="0"/>
              <a:t>What if they are vaccinated?</a:t>
            </a:r>
          </a:p>
          <a:p>
            <a:r>
              <a:rPr lang="en-US" dirty="0"/>
              <a:t>Poultry can be vaccinated with a variety of Influenza A vaccines, strategies to differentiate vaccinated from unvaccinated include:</a:t>
            </a:r>
          </a:p>
          <a:p>
            <a:r>
              <a:rPr lang="en-US" dirty="0" err="1"/>
              <a:t>Serosurveillance</a:t>
            </a:r>
            <a:r>
              <a:rPr lang="en-US" dirty="0"/>
              <a:t> in unvaccinated sentinel birds</a:t>
            </a:r>
          </a:p>
          <a:p>
            <a:r>
              <a:rPr lang="en-US" dirty="0"/>
              <a:t>Specific serological tests in the vaccinated birds</a:t>
            </a:r>
          </a:p>
          <a:p>
            <a:endParaRPr lang="en-US" dirty="0"/>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b="0" dirty="0"/>
              <a:t>Images:</a:t>
            </a:r>
          </a:p>
          <a:p>
            <a:pPr marL="0" indent="0">
              <a:buFont typeface="Arial" panose="020B0604020202020204" pitchFamily="34" charset="0"/>
              <a:buNone/>
            </a:pPr>
            <a:r>
              <a:rPr lang="en-US" sz="1200" b="0" dirty="0"/>
              <a:t>http://</a:t>
            </a:r>
            <a:r>
              <a:rPr lang="en-US" sz="1200" b="0" dirty="0" err="1"/>
              <a:t>www.clipartmasters.com</a:t>
            </a:r>
            <a:r>
              <a:rPr lang="en-US" sz="1200" b="0" dirty="0"/>
              <a:t>/cartoon-chicken-clip-art-free-clipart-1AbhNp.html</a:t>
            </a:r>
          </a:p>
          <a:p>
            <a:pPr marL="0" indent="0">
              <a:buFont typeface="Arial" panose="020B0604020202020204" pitchFamily="34" charset="0"/>
              <a:buNone/>
            </a:pPr>
            <a:r>
              <a:rPr lang="en-US" sz="1200" b="0" dirty="0"/>
              <a:t>http://</a:t>
            </a:r>
            <a:r>
              <a:rPr lang="en-US" sz="1200" b="0" dirty="0" err="1"/>
              <a:t>www.freepngimg.com</a:t>
            </a:r>
            <a:r>
              <a:rPr lang="en-US" sz="1200" b="0" dirty="0"/>
              <a:t>/miscellaneous/virus</a:t>
            </a:r>
          </a:p>
          <a:p>
            <a:endParaRPr lang="en-US" dirty="0"/>
          </a:p>
        </p:txBody>
      </p:sp>
      <p:sp>
        <p:nvSpPr>
          <p:cNvPr id="4" name="Slide Number Placeholder 3"/>
          <p:cNvSpPr>
            <a:spLocks noGrp="1"/>
          </p:cNvSpPr>
          <p:nvPr>
            <p:ph type="sldNum" sz="quarter" idx="10"/>
          </p:nvPr>
        </p:nvSpPr>
        <p:spPr/>
        <p:txBody>
          <a:bodyPr/>
          <a:lstStyle/>
          <a:p>
            <a:fld id="{4C1AC347-A02F-4B51-8B3D-3CAE31BA82FC}" type="slidenum">
              <a:rPr lang="en-GB" smtClean="0"/>
              <a:t>19</a:t>
            </a:fld>
            <a:endParaRPr lang="en-GB"/>
          </a:p>
        </p:txBody>
      </p:sp>
    </p:spTree>
    <p:extLst>
      <p:ext uri="{BB962C8B-B14F-4D97-AF65-F5344CB8AC3E}">
        <p14:creationId xmlns:p14="http://schemas.microsoft.com/office/powerpoint/2010/main" val="214837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OIE</a:t>
            </a:r>
            <a:r>
              <a:rPr lang="en-US" b="0" baseline="0" dirty="0"/>
              <a:t> Source: http://www.oie.int/en/animal-health-in-the-world/web-portal-on-avian-influenza/early-detection-warning-diagnostic-confirmation/ </a:t>
            </a:r>
          </a:p>
          <a:p>
            <a:endParaRPr lang="en-US" dirty="0"/>
          </a:p>
          <a:p>
            <a:pPr marL="171450" indent="-171450">
              <a:buFont typeface="Arial" panose="020B0604020202020204" pitchFamily="34" charset="0"/>
              <a:buChar char="•"/>
            </a:pPr>
            <a:r>
              <a:rPr lang="en-US" dirty="0"/>
              <a:t>If the infection is detected in animals, a policy of culling [depopulation] infected and contact animas is normally used in an effort to rapidly contain, control and eradicate the disease. Requirements include (and are described in the OIE </a:t>
            </a:r>
            <a:r>
              <a:rPr lang="en-US" i="1" dirty="0"/>
              <a:t>Terrestrial Animal Health Code</a:t>
            </a:r>
            <a:r>
              <a:rPr lang="en-US" dirty="0"/>
              <a:t>):</a:t>
            </a:r>
          </a:p>
          <a:p>
            <a:pPr marL="628650" lvl="1" indent="-171450">
              <a:buFont typeface="Arial" panose="020B0604020202020204" pitchFamily="34" charset="0"/>
              <a:buChar char="•"/>
            </a:pPr>
            <a:r>
              <a:rPr lang="en-US" dirty="0"/>
              <a:t>humane destruction of all infected and exposed animals (according to OIE animal welfare standards);</a:t>
            </a:r>
          </a:p>
          <a:p>
            <a:pPr marL="628650" lvl="1" indent="-171450">
              <a:buFont typeface="Arial" panose="020B0604020202020204" pitchFamily="34" charset="0"/>
              <a:buChar char="•"/>
            </a:pPr>
            <a:r>
              <a:rPr lang="en-US" dirty="0"/>
              <a:t>appropriate disposal of carcasses, litter and all animal products;</a:t>
            </a:r>
          </a:p>
          <a:p>
            <a:pPr marL="628650" lvl="1" indent="-171450">
              <a:buFont typeface="Arial" panose="020B0604020202020204" pitchFamily="34" charset="0"/>
              <a:buChar char="•"/>
            </a:pPr>
            <a:r>
              <a:rPr lang="en-US" dirty="0"/>
              <a:t>surveillance and tracing of potentially infected or exposed poultry;</a:t>
            </a:r>
          </a:p>
          <a:p>
            <a:pPr marL="628650" lvl="1" indent="-171450">
              <a:buFont typeface="Arial" panose="020B0604020202020204" pitchFamily="34" charset="0"/>
              <a:buChar char="•"/>
            </a:pPr>
            <a:r>
              <a:rPr lang="en-US" dirty="0"/>
              <a:t>strict quarantine and controls on movement of poultry and any potentially contaminated vehicles and personnel; </a:t>
            </a:r>
          </a:p>
          <a:p>
            <a:pPr marL="628650" lvl="1" indent="-171450">
              <a:buFont typeface="Arial" panose="020B0604020202020204" pitchFamily="34" charset="0"/>
              <a:buChar char="•"/>
            </a:pPr>
            <a:r>
              <a:rPr lang="en-US" dirty="0"/>
              <a:t>thorough cleaning and decontamination of infected premises;</a:t>
            </a:r>
          </a:p>
          <a:p>
            <a:pPr marL="628650" lvl="1" indent="-171450">
              <a:buFont typeface="Arial" panose="020B0604020202020204" pitchFamily="34" charset="0"/>
              <a:buChar char="•"/>
            </a:pPr>
            <a:r>
              <a:rPr lang="en-US" dirty="0"/>
              <a:t>a period of at least 21 days before restocking.</a:t>
            </a:r>
          </a:p>
          <a:p>
            <a:pPr marL="171450" indent="-171450">
              <a:buFont typeface="Arial" panose="020B0604020202020204" pitchFamily="34" charset="0"/>
              <a:buChar char="•"/>
            </a:pPr>
            <a:r>
              <a:rPr lang="en-US" dirty="0"/>
              <a:t>When outbreaks are detected, stamping out [depopulation] is generally applied at the level of the infected farm or within a short radius around the infected premises in conjunction with active surveillance.</a:t>
            </a:r>
          </a:p>
          <a:p>
            <a:endParaRPr lang="en-US" b="0" dirty="0"/>
          </a:p>
          <a:p>
            <a:endParaRPr lang="en-US" dirty="0"/>
          </a:p>
          <a:p>
            <a:r>
              <a:rPr lang="en-US" dirty="0"/>
              <a:t>Image source: https://</a:t>
            </a:r>
            <a:r>
              <a:rPr lang="en-US" dirty="0" err="1"/>
              <a:t>phil.cdc.gov</a:t>
            </a:r>
            <a:r>
              <a:rPr lang="en-US" dirty="0"/>
              <a:t>/</a:t>
            </a:r>
            <a:r>
              <a:rPr lang="en-US" dirty="0" err="1"/>
              <a:t>Details.aspx?pid</a:t>
            </a:r>
            <a:r>
              <a:rPr lang="en-US" dirty="0"/>
              <a:t>=13536</a:t>
            </a:r>
          </a:p>
        </p:txBody>
      </p:sp>
      <p:sp>
        <p:nvSpPr>
          <p:cNvPr id="4" name="Slide Number Placeholder 3"/>
          <p:cNvSpPr>
            <a:spLocks noGrp="1"/>
          </p:cNvSpPr>
          <p:nvPr>
            <p:ph type="sldNum" sz="quarter" idx="10"/>
          </p:nvPr>
        </p:nvSpPr>
        <p:spPr/>
        <p:txBody>
          <a:bodyPr/>
          <a:lstStyle/>
          <a:p>
            <a:fld id="{CFFD42C0-7943-494E-B8BD-92EE9084E6F0}" type="slidenum">
              <a:rPr lang="en-US" smtClean="0"/>
              <a:t>20</a:t>
            </a:fld>
            <a:endParaRPr lang="en-US"/>
          </a:p>
        </p:txBody>
      </p:sp>
    </p:spTree>
    <p:extLst>
      <p:ext uri="{BB962C8B-B14F-4D97-AF65-F5344CB8AC3E}">
        <p14:creationId xmlns:p14="http://schemas.microsoft.com/office/powerpoint/2010/main" val="1991482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of</a:t>
            </a:r>
            <a:r>
              <a:rPr lang="en-US" baseline="0" dirty="0"/>
              <a:t> surveillance in place determines status.</a:t>
            </a:r>
          </a:p>
          <a:p>
            <a:pPr marL="0" indent="0">
              <a:spcAft>
                <a:spcPts val="600"/>
              </a:spcAft>
              <a:buNone/>
            </a:pPr>
            <a:r>
              <a:rPr lang="en-US" sz="1400" dirty="0">
                <a:latin typeface="+mn-lt"/>
              </a:rPr>
              <a:t>Criteria used to determine the influenza status of a country, zone, or compartment:</a:t>
            </a:r>
          </a:p>
          <a:p>
            <a:pPr marL="457200" indent="-457200">
              <a:spcAft>
                <a:spcPts val="1200"/>
              </a:spcAft>
              <a:buFont typeface="+mj-lt"/>
              <a:buAutoNum type="arabicPeriod"/>
            </a:pPr>
            <a:r>
              <a:rPr lang="en-US" sz="1200" dirty="0">
                <a:latin typeface="+mn-lt"/>
              </a:rPr>
              <a:t>AI is </a:t>
            </a:r>
            <a:r>
              <a:rPr lang="en-US" sz="1200" dirty="0" err="1">
                <a:latin typeface="+mn-lt"/>
              </a:rPr>
              <a:t>notifiable</a:t>
            </a:r>
            <a:r>
              <a:rPr lang="en-US" sz="1200" dirty="0">
                <a:latin typeface="+mn-lt"/>
              </a:rPr>
              <a:t> in the whole country, an ongoing AI awareness program is in place, and all notified suspected occurrences of AI are subject to field and (where applicable) laboratory investigations</a:t>
            </a:r>
          </a:p>
          <a:p>
            <a:pPr marL="457200" indent="-457200">
              <a:spcAft>
                <a:spcPts val="1200"/>
              </a:spcAft>
              <a:buFont typeface="+mj-lt"/>
              <a:buAutoNum type="arabicPeriod"/>
            </a:pPr>
            <a:r>
              <a:rPr lang="en-US" sz="1200" dirty="0">
                <a:latin typeface="+mn-lt"/>
              </a:rPr>
              <a:t>Appropriate surveillance is in place to demonstrate the presence of infection in the absence of clinical signs in poultry, and the risk posed by birds other than poultry</a:t>
            </a:r>
          </a:p>
          <a:p>
            <a:pPr marL="457200" indent="-457200">
              <a:spcAft>
                <a:spcPts val="1200"/>
              </a:spcAft>
              <a:buFont typeface="+mj-lt"/>
              <a:buAutoNum type="arabicPeriod"/>
            </a:pPr>
            <a:r>
              <a:rPr lang="en-US" sz="1200" dirty="0">
                <a:latin typeface="+mn-lt"/>
              </a:rPr>
              <a:t>Consideration of all epidemiological factors for AI occurrence and their historical perspective</a:t>
            </a:r>
          </a:p>
          <a:p>
            <a:endParaRPr lang="en-US" baseline="0" dirty="0"/>
          </a:p>
          <a:p>
            <a:r>
              <a:rPr lang="en-US" baseline="0" dirty="0"/>
              <a:t>Images:</a:t>
            </a:r>
          </a:p>
          <a:p>
            <a:r>
              <a:rPr lang="en-US" baseline="0" dirty="0"/>
              <a:t>http://</a:t>
            </a:r>
            <a:r>
              <a:rPr lang="en-US" baseline="0" dirty="0" err="1"/>
              <a:t>www.clipartlord.com</a:t>
            </a:r>
            <a:r>
              <a:rPr lang="en-US" baseline="0" dirty="0"/>
              <a:t>/</a:t>
            </a:r>
            <a:r>
              <a:rPr lang="en-US" baseline="0" dirty="0" err="1"/>
              <a:t>wp</a:t>
            </a:r>
            <a:r>
              <a:rPr lang="en-US" baseline="0" dirty="0"/>
              <a:t>-content/uploads/2013/04/stethoscope2.png</a:t>
            </a:r>
          </a:p>
          <a:p>
            <a:r>
              <a:rPr lang="en-US" baseline="0" dirty="0"/>
              <a:t>http://</a:t>
            </a:r>
            <a:r>
              <a:rPr lang="en-US" baseline="0" dirty="0" err="1"/>
              <a:t>wikiclipart.com</a:t>
            </a:r>
            <a:r>
              <a:rPr lang="en-US" baseline="0" dirty="0"/>
              <a:t>/earth-clip-art_19158/</a:t>
            </a:r>
          </a:p>
        </p:txBody>
      </p:sp>
      <p:sp>
        <p:nvSpPr>
          <p:cNvPr id="4" name="Slide Number Placeholder 3"/>
          <p:cNvSpPr>
            <a:spLocks noGrp="1"/>
          </p:cNvSpPr>
          <p:nvPr>
            <p:ph type="sldNum" sz="quarter" idx="10"/>
          </p:nvPr>
        </p:nvSpPr>
        <p:spPr/>
        <p:txBody>
          <a:bodyPr/>
          <a:lstStyle/>
          <a:p>
            <a:fld id="{CFFD42C0-7943-494E-B8BD-92EE9084E6F0}" type="slidenum">
              <a:rPr lang="en-US" smtClean="0"/>
              <a:t>21</a:t>
            </a:fld>
            <a:endParaRPr lang="en-US"/>
          </a:p>
        </p:txBody>
      </p:sp>
    </p:spTree>
    <p:extLst>
      <p:ext uri="{BB962C8B-B14F-4D97-AF65-F5344CB8AC3E}">
        <p14:creationId xmlns:p14="http://schemas.microsoft.com/office/powerpoint/2010/main" val="3245692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22</a:t>
            </a:fld>
            <a:endParaRPr lang="en-US"/>
          </a:p>
        </p:txBody>
      </p:sp>
    </p:spTree>
    <p:extLst>
      <p:ext uri="{BB962C8B-B14F-4D97-AF65-F5344CB8AC3E}">
        <p14:creationId xmlns:p14="http://schemas.microsoft.com/office/powerpoint/2010/main" val="4222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objectives for this module are….</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2</a:t>
            </a:fld>
            <a:endParaRPr lang="en-US"/>
          </a:p>
        </p:txBody>
      </p:sp>
    </p:spTree>
    <p:extLst>
      <p:ext uri="{BB962C8B-B14F-4D97-AF65-F5344CB8AC3E}">
        <p14:creationId xmlns:p14="http://schemas.microsoft.com/office/powerpoint/2010/main" val="546766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possible transmission routes.</a:t>
            </a:r>
          </a:p>
          <a:p>
            <a:endParaRPr lang="en-US" dirty="0"/>
          </a:p>
          <a:p>
            <a:r>
              <a:rPr lang="en-US" dirty="0"/>
              <a:t>Fomites -</a:t>
            </a:r>
            <a:r>
              <a:rPr lang="en-US" baseline="0" dirty="0"/>
              <a:t> AI viruses can be carried on farm equipment and spread easily from farm to farm.</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24</a:t>
            </a:fld>
            <a:endParaRPr lang="en-US"/>
          </a:p>
        </p:txBody>
      </p:sp>
    </p:spTree>
    <p:extLst>
      <p:ext uri="{BB962C8B-B14F-4D97-AF65-F5344CB8AC3E}">
        <p14:creationId xmlns:p14="http://schemas.microsoft.com/office/powerpoint/2010/main" val="1562564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Fomites - feed, farm equipment, clothing… </a:t>
            </a:r>
          </a:p>
        </p:txBody>
      </p:sp>
      <p:sp>
        <p:nvSpPr>
          <p:cNvPr id="4" name="Slide Number Placeholder 3"/>
          <p:cNvSpPr>
            <a:spLocks noGrp="1"/>
          </p:cNvSpPr>
          <p:nvPr>
            <p:ph type="sldNum" sz="quarter" idx="10"/>
          </p:nvPr>
        </p:nvSpPr>
        <p:spPr/>
        <p:txBody>
          <a:bodyPr/>
          <a:lstStyle/>
          <a:p>
            <a:fld id="{CFFD42C0-7943-494E-B8BD-92EE9084E6F0}" type="slidenum">
              <a:rPr lang="en-US" smtClean="0"/>
              <a:t>25</a:t>
            </a:fld>
            <a:endParaRPr lang="en-US"/>
          </a:p>
        </p:txBody>
      </p:sp>
    </p:spTree>
    <p:extLst>
      <p:ext uri="{BB962C8B-B14F-4D97-AF65-F5344CB8AC3E}">
        <p14:creationId xmlns:p14="http://schemas.microsoft.com/office/powerpoint/2010/main" val="716749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OIE Source: http://www.oie.int/en/animal-health-in-the-world/web-portal-on-avian-influenza/about-ai/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indent="-171450">
              <a:buFont typeface="Arial" panose="020B0604020202020204" pitchFamily="34" charset="0"/>
              <a:buChar char="•"/>
            </a:pPr>
            <a:r>
              <a:rPr lang="en-US" dirty="0"/>
              <a:t>Wild birds, as natural host and reservoir for all types of avian influenza viruses, play a major role in the evolution, maintenance, and spread of these viruses. </a:t>
            </a:r>
          </a:p>
          <a:p>
            <a:pPr marL="628650" lvl="1" indent="-171450">
              <a:buFont typeface="Arial" panose="020B0604020202020204" pitchFamily="34" charset="0"/>
              <a:buChar char="•"/>
            </a:pPr>
            <a:r>
              <a:rPr lang="en-US" dirty="0"/>
              <a:t>The main wild species involved have proved to be waterfowls, gulls, and shorebirds, however the virus seem to pass easily between different bird species.</a:t>
            </a:r>
          </a:p>
          <a:p>
            <a:pPr marL="628650" lvl="1" indent="-171450">
              <a:buFont typeface="Arial" panose="020B0604020202020204" pitchFamily="34" charset="0"/>
              <a:buChar char="•"/>
            </a:pPr>
            <a:r>
              <a:rPr lang="en-US" dirty="0"/>
              <a:t>The incidence of infection appears to be seasonal, with the highest isolation rate being in juvenile birds in the fall of the year. </a:t>
            </a:r>
          </a:p>
          <a:p>
            <a:pPr marL="171450" indent="-171450">
              <a:buFont typeface="Arial" panose="020B0604020202020204" pitchFamily="34" charset="0"/>
              <a:buChar char="•"/>
            </a:pPr>
            <a:r>
              <a:rPr lang="en-US" dirty="0"/>
              <a:t>Several routes of exposure of wild bird viruses to poultry have been documented or suspected of being the origins of outbreaks. Direct exposure to wild birds is the most likely transmission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AIVs</a:t>
            </a:r>
            <a:r>
              <a:rPr lang="en-US" sz="1200" baseline="0" dirty="0"/>
              <a:t> </a:t>
            </a:r>
            <a:r>
              <a:rPr lang="en-US" sz="1200" dirty="0"/>
              <a:t>pass easily between avian species.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image shows the overlap in flyway routes for migratory birds.</a:t>
            </a:r>
          </a:p>
          <a:p>
            <a:endParaRPr lang="en-US" dirty="0"/>
          </a:p>
          <a:p>
            <a:endParaRPr lang="en-US" dirty="0"/>
          </a:p>
          <a:p>
            <a:r>
              <a:rPr lang="en-US" dirty="0"/>
              <a:t>Image source: http://</a:t>
            </a:r>
            <a:r>
              <a:rPr lang="en-US" dirty="0" err="1"/>
              <a:t>www.fao.org</a:t>
            </a:r>
            <a:r>
              <a:rPr lang="en-US" dirty="0"/>
              <a:t>/</a:t>
            </a:r>
            <a:r>
              <a:rPr lang="en-US" dirty="0" err="1"/>
              <a:t>avianflu</a:t>
            </a:r>
            <a:r>
              <a:rPr lang="en-US" dirty="0"/>
              <a:t>/en/wildlife/</a:t>
            </a:r>
            <a:r>
              <a:rPr lang="en-US" dirty="0" err="1"/>
              <a:t>sat_telemetry.htm</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26</a:t>
            </a:fld>
            <a:endParaRPr lang="en-US"/>
          </a:p>
        </p:txBody>
      </p:sp>
    </p:spTree>
    <p:extLst>
      <p:ext uri="{BB962C8B-B14F-4D97-AF65-F5344CB8AC3E}">
        <p14:creationId xmlns:p14="http://schemas.microsoft.com/office/powerpoint/2010/main" val="2801125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27</a:t>
            </a:fld>
            <a:endParaRPr lang="en-US"/>
          </a:p>
        </p:txBody>
      </p:sp>
    </p:spTree>
    <p:extLst>
      <p:ext uri="{BB962C8B-B14F-4D97-AF65-F5344CB8AC3E}">
        <p14:creationId xmlns:p14="http://schemas.microsoft.com/office/powerpoint/2010/main" val="3115557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Aft>
                <a:spcPts val="600"/>
              </a:spcAft>
              <a:buNone/>
            </a:pPr>
            <a:r>
              <a:rPr lang="en-US" b="0" dirty="0">
                <a:latin typeface="+mn-lt"/>
              </a:rPr>
              <a:t>Monitoring and controlling avian influenza virus at its poultry source is essential to decrease the virus load in susceptible avian species and the environment. </a:t>
            </a:r>
          </a:p>
          <a:p>
            <a:pPr marL="0" indent="0">
              <a:lnSpc>
                <a:spcPct val="110000"/>
              </a:lnSpc>
              <a:spcAft>
                <a:spcPts val="600"/>
              </a:spcAft>
              <a:buNone/>
            </a:pPr>
            <a:r>
              <a:rPr lang="en-US" dirty="0">
                <a:latin typeface="+mn-lt"/>
              </a:rPr>
              <a:t>Implementation of biosecurity measures, in line with OIE International Standards, are key.</a:t>
            </a:r>
          </a:p>
          <a:p>
            <a:pPr marL="171450" indent="-171450">
              <a:lnSpc>
                <a:spcPct val="110000"/>
              </a:lnSpc>
              <a:spcAft>
                <a:spcPts val="600"/>
              </a:spcAft>
              <a:buFont typeface="Arial"/>
              <a:buChar char="•"/>
            </a:pPr>
            <a:r>
              <a:rPr lang="en-US" sz="1050" dirty="0">
                <a:latin typeface="+mn-lt"/>
              </a:rPr>
              <a:t>Secure the production sector and trade.</a:t>
            </a:r>
          </a:p>
          <a:p>
            <a:pPr marL="171450" indent="-171450">
              <a:lnSpc>
                <a:spcPct val="110000"/>
              </a:lnSpc>
              <a:spcAft>
                <a:spcPts val="600"/>
              </a:spcAft>
              <a:buFont typeface="Arial"/>
              <a:buChar char="•"/>
            </a:pPr>
            <a:r>
              <a:rPr lang="en-US" sz="1050" dirty="0">
                <a:latin typeface="+mn-lt"/>
              </a:rPr>
              <a:t>Safeguard food security and the livelihoods of farmers, particularly in developing countries.</a:t>
            </a:r>
          </a:p>
          <a:p>
            <a:pPr marL="171450" indent="-171450">
              <a:lnSpc>
                <a:spcPct val="110000"/>
              </a:lnSpc>
              <a:spcAft>
                <a:spcPts val="600"/>
              </a:spcAft>
              <a:buFont typeface="Arial"/>
              <a:buChar char="•"/>
            </a:pPr>
            <a:r>
              <a:rPr lang="en-US" sz="1050" dirty="0">
                <a:latin typeface="+mn-lt"/>
              </a:rPr>
              <a:t>Limit the risk of human infection with AIV strains that have zoonotic potential through biosecurity,</a:t>
            </a:r>
            <a:r>
              <a:rPr lang="en-US" sz="1050" baseline="0" dirty="0">
                <a:latin typeface="+mn-lt"/>
              </a:rPr>
              <a:t> personal protective equipment and sanitation</a:t>
            </a:r>
            <a:r>
              <a:rPr lang="en-US" sz="1050" dirty="0">
                <a:latin typeface="+mn-lt"/>
              </a:rPr>
              <a:t>.</a:t>
            </a:r>
          </a:p>
          <a:p>
            <a:pPr marL="0" indent="0">
              <a:lnSpc>
                <a:spcPct val="110000"/>
              </a:lnSpc>
              <a:spcAft>
                <a:spcPts val="600"/>
              </a:spcAft>
              <a:buFont typeface="Arial"/>
              <a:buNone/>
            </a:pPr>
            <a:endParaRPr lang="en-US" sz="105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Data for AI outbreaks </a:t>
            </a:r>
            <a:r>
              <a:rPr lang="mr-IN" b="1" dirty="0"/>
              <a:t>–</a:t>
            </a:r>
            <a:r>
              <a:rPr lang="en-US" b="1" baseline="0" dirty="0"/>
              <a:t> economic losses and # human cases of H7N9 and H5N1 influenza</a:t>
            </a:r>
          </a:p>
          <a:p>
            <a:r>
              <a:rPr lang="en-US" dirty="0"/>
              <a:t>As of 27 September</a:t>
            </a:r>
            <a:r>
              <a:rPr lang="en-US" baseline="0" dirty="0"/>
              <a:t> 2017 WHO reported a cumulative total (since 2003) of 860 confirmed cases of H5N1 infection in humans, with 454 deaths. </a:t>
            </a:r>
          </a:p>
          <a:p>
            <a:r>
              <a:rPr lang="en-US" baseline="0" dirty="0"/>
              <a:t>As of 25 October 2017 FAO reported 1622 cumulative cases (since 2013) of H7N9 infection in humans, with 619 deaths.</a:t>
            </a:r>
          </a:p>
          <a:p>
            <a:r>
              <a:rPr lang="en-US" baseline="0" dirty="0"/>
              <a:t>According to the UN, the estimated economic losses in China in 2013 alone from H7N9 was USD 6.5 billion.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an FAO report on H5N1: “Preliminary estimates in 2004 of impacts on South East Asian economies suggested that a single large outbreak could result in a reduction of up to 1.5% of GDP growth. http://</a:t>
            </a:r>
            <a:r>
              <a:rPr lang="en-US" sz="1200" kern="1200" dirty="0" err="1">
                <a:solidFill>
                  <a:schemeClr val="tx1"/>
                </a:solidFill>
                <a:effectLst/>
                <a:latin typeface="+mn-lt"/>
                <a:ea typeface="+mn-ea"/>
                <a:cs typeface="+mn-cs"/>
              </a:rPr>
              <a:t>www.fao.org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avianflu</a:t>
            </a:r>
            <a:r>
              <a:rPr lang="en-US" sz="1200" kern="1200" dirty="0">
                <a:solidFill>
                  <a:schemeClr val="tx1"/>
                </a:solidFill>
                <a:effectLst/>
                <a:latin typeface="+mn-lt"/>
                <a:ea typeface="+mn-ea"/>
                <a:cs typeface="+mn-cs"/>
              </a:rPr>
              <a:t>/documents/Economic-and-social-impacts-of-avian-influenza-</a:t>
            </a:r>
            <a:r>
              <a:rPr lang="en-US" sz="1200" kern="1200" dirty="0" err="1">
                <a:solidFill>
                  <a:schemeClr val="tx1"/>
                </a:solidFill>
                <a:effectLst/>
                <a:latin typeface="+mn-lt"/>
                <a:ea typeface="+mn-ea"/>
                <a:cs typeface="+mn-cs"/>
              </a:rPr>
              <a:t>Geneva.pdf</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29</a:t>
            </a:fld>
            <a:endParaRPr lang="en-US"/>
          </a:p>
        </p:txBody>
      </p:sp>
    </p:spTree>
    <p:extLst>
      <p:ext uri="{BB962C8B-B14F-4D97-AF65-F5344CB8AC3E}">
        <p14:creationId xmlns:p14="http://schemas.microsoft.com/office/powerpoint/2010/main" val="212815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outbreaks are detected, stamping out is generally applied at the level of the infected farm or within a short radius around the infected premises in conjunction with active surveillance.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Controlled elimination of infected and exposed poultry </a:t>
            </a:r>
            <a:r>
              <a:rPr lang="en-US" sz="1200" dirty="0">
                <a:latin typeface="+mn-lt"/>
              </a:rPr>
              <a:t>(according to OIE animal welfare standards)</a:t>
            </a:r>
            <a:r>
              <a:rPr lang="en-US" sz="1200" kern="1200" dirty="0">
                <a:solidFill>
                  <a:schemeClr val="tx1"/>
                </a:solidFill>
                <a:effectLst/>
                <a:latin typeface="+mn-lt"/>
                <a:ea typeface="+mn-ea"/>
                <a:cs typeface="+mn-cs"/>
              </a:rPr>
              <a:t>, movement restrictions, improved hygiene and biosecurity, and appropriate surveillance should result in a significant decrease of viral contamination of the environment. These measures should be taken whether or not vaccination is part of the overall strategy.</a:t>
            </a:r>
          </a:p>
        </p:txBody>
      </p:sp>
      <p:sp>
        <p:nvSpPr>
          <p:cNvPr id="4" name="Slide Number Placeholder 3"/>
          <p:cNvSpPr>
            <a:spLocks noGrp="1"/>
          </p:cNvSpPr>
          <p:nvPr>
            <p:ph type="sldNum" sz="quarter" idx="10"/>
          </p:nvPr>
        </p:nvSpPr>
        <p:spPr/>
        <p:txBody>
          <a:bodyPr/>
          <a:lstStyle/>
          <a:p>
            <a:fld id="{CFFD42C0-7943-494E-B8BD-92EE9084E6F0}" type="slidenum">
              <a:rPr lang="en-US" smtClean="0"/>
              <a:t>30</a:t>
            </a:fld>
            <a:endParaRPr lang="en-US"/>
          </a:p>
        </p:txBody>
      </p:sp>
    </p:spTree>
    <p:extLst>
      <p:ext uri="{BB962C8B-B14F-4D97-AF65-F5344CB8AC3E}">
        <p14:creationId xmlns:p14="http://schemas.microsoft.com/office/powerpoint/2010/main" val="3412689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Vaccination should be implemented for a limited duration when culling policies cannot be applied because either the disease has become endemic and therefore widespread, or the infection in affected animals is too difficult to detect.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appropriate vaccines complying with OIE quality standards are available, vaccination is used to protect susceptible poultry populations from potential infection. Vaccination strategies can be effective as an emergency measure in an outbreak or as a routine measure in an endemic area.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Poultry can be vaccinated with a variety of Influenza A vaccines.</a:t>
            </a:r>
          </a:p>
          <a:p>
            <a:r>
              <a:rPr lang="en-US" sz="1200" kern="1200" dirty="0">
                <a:solidFill>
                  <a:schemeClr val="tx1"/>
                </a:solidFill>
                <a:effectLst/>
                <a:latin typeface="+mn-lt"/>
                <a:ea typeface="+mn-ea"/>
                <a:cs typeface="+mn-cs"/>
              </a:rPr>
              <a:t>Strategies to differentiate vaccinated from unvaccinated:</a:t>
            </a:r>
          </a:p>
          <a:p>
            <a:pPr marL="171450" indent="-171450">
              <a:buFont typeface="Arial"/>
              <a:buChar char="•"/>
            </a:pPr>
            <a:r>
              <a:rPr lang="en-US" sz="1200" kern="1200" dirty="0" err="1">
                <a:solidFill>
                  <a:schemeClr val="tx1"/>
                </a:solidFill>
                <a:effectLst/>
                <a:latin typeface="+mn-lt"/>
                <a:ea typeface="+mn-ea"/>
                <a:cs typeface="+mn-cs"/>
              </a:rPr>
              <a:t>Serosurveillance</a:t>
            </a:r>
            <a:r>
              <a:rPr lang="en-US" sz="1200" kern="1200" dirty="0">
                <a:solidFill>
                  <a:schemeClr val="tx1"/>
                </a:solidFill>
                <a:effectLst/>
                <a:latin typeface="+mn-lt"/>
                <a:ea typeface="+mn-ea"/>
                <a:cs typeface="+mn-cs"/>
              </a:rPr>
              <a:t> in unvaccinated sentinel birds</a:t>
            </a:r>
          </a:p>
          <a:p>
            <a:pPr marL="171450" indent="-171450">
              <a:buFont typeface="Arial"/>
              <a:buChar char="•"/>
            </a:pPr>
            <a:r>
              <a:rPr lang="en-US" sz="1200" kern="1200" dirty="0">
                <a:solidFill>
                  <a:schemeClr val="tx1"/>
                </a:solidFill>
                <a:effectLst/>
                <a:latin typeface="+mn-lt"/>
                <a:ea typeface="+mn-ea"/>
                <a:cs typeface="+mn-cs"/>
              </a:rPr>
              <a:t>Specific serological tests in the vaccinated birds</a:t>
            </a:r>
          </a:p>
          <a:p>
            <a:pPr marL="0" indent="0">
              <a:buFont typeface="Arial"/>
              <a:buNone/>
            </a:pPr>
            <a:endParaRPr lang="en-US" sz="1200" kern="1200" dirty="0">
              <a:solidFill>
                <a:schemeClr val="tx1"/>
              </a:solidFill>
              <a:effectLst/>
              <a:latin typeface="+mn-lt"/>
              <a:ea typeface="+mn-ea"/>
              <a:cs typeface="+mn-cs"/>
            </a:endParaRPr>
          </a:p>
          <a:p>
            <a:pPr marL="57150" indent="0">
              <a:lnSpc>
                <a:spcPct val="120000"/>
              </a:lnSpc>
              <a:buNone/>
            </a:pPr>
            <a:r>
              <a:rPr lang="en-US" sz="2900" dirty="0"/>
              <a:t>Vaccination alone should not be considered the solution to the control of AI if eradication is the desired result. Without monitoring systems, strict biosecurity, and depopulation in the face of infection, viruses may become endemic in vaccinated poultry populations. Long-term circulation of virus in a vaccinated population may result in antigenic or</a:t>
            </a:r>
            <a:r>
              <a:rPr lang="en-US" sz="2900" baseline="0" dirty="0"/>
              <a:t> g</a:t>
            </a:r>
            <a:r>
              <a:rPr lang="en-US" sz="2900" dirty="0"/>
              <a:t>enetic changes in the virus</a:t>
            </a:r>
            <a:r>
              <a:rPr lang="en-US" sz="2900" baseline="0" dirty="0"/>
              <a:t> </a:t>
            </a:r>
            <a:r>
              <a:rPr lang="mr-IN" sz="2900" baseline="0" dirty="0"/>
              <a:t>–</a:t>
            </a:r>
            <a:r>
              <a:rPr lang="en-US" sz="2900" baseline="0" dirty="0"/>
              <a:t> b</a:t>
            </a:r>
            <a:r>
              <a:rPr lang="en-US" sz="2900" dirty="0"/>
              <a:t>oth of which have been reported in several countries.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purchased from Shutterstock. </a:t>
            </a:r>
            <a:r>
              <a:rPr lang="en-US" sz="1200" b="0" i="0" kern="1200" dirty="0">
                <a:solidFill>
                  <a:schemeClr val="tx1"/>
                </a:solidFill>
                <a:effectLst/>
                <a:latin typeface="+mn-lt"/>
                <a:ea typeface="+mn-ea"/>
                <a:cs typeface="+mn-cs"/>
              </a:rPr>
              <a:t>Stock photo ID: 526465792</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31</a:t>
            </a:fld>
            <a:endParaRPr lang="en-US"/>
          </a:p>
        </p:txBody>
      </p:sp>
    </p:spTree>
    <p:extLst>
      <p:ext uri="{BB962C8B-B14F-4D97-AF65-F5344CB8AC3E}">
        <p14:creationId xmlns:p14="http://schemas.microsoft.com/office/powerpoint/2010/main" val="206787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source: http://ucanr.edu/sites/poultry/files/182660display.jpg</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32</a:t>
            </a:fld>
            <a:endParaRPr lang="en-US"/>
          </a:p>
        </p:txBody>
      </p:sp>
    </p:spTree>
    <p:extLst>
      <p:ext uri="{BB962C8B-B14F-4D97-AF65-F5344CB8AC3E}">
        <p14:creationId xmlns:p14="http://schemas.microsoft.com/office/powerpoint/2010/main" val="4230043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Fomites - feed, farm equipment, clothing… </a:t>
            </a:r>
          </a:p>
        </p:txBody>
      </p:sp>
      <p:sp>
        <p:nvSpPr>
          <p:cNvPr id="4" name="Slide Number Placeholder 3"/>
          <p:cNvSpPr>
            <a:spLocks noGrp="1"/>
          </p:cNvSpPr>
          <p:nvPr>
            <p:ph type="sldNum" sz="quarter" idx="10"/>
          </p:nvPr>
        </p:nvSpPr>
        <p:spPr/>
        <p:txBody>
          <a:bodyPr/>
          <a:lstStyle/>
          <a:p>
            <a:fld id="{CFFD42C0-7943-494E-B8BD-92EE9084E6F0}" type="slidenum">
              <a:rPr lang="en-US" smtClean="0"/>
              <a:t>34</a:t>
            </a:fld>
            <a:endParaRPr lang="en-US"/>
          </a:p>
        </p:txBody>
      </p:sp>
    </p:spTree>
    <p:extLst>
      <p:ext uri="{BB962C8B-B14F-4D97-AF65-F5344CB8AC3E}">
        <p14:creationId xmlns:p14="http://schemas.microsoft.com/office/powerpoint/2010/main" val="54254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purchased from Shutterstock. </a:t>
            </a:r>
            <a:r>
              <a:rPr lang="en-US" sz="1200" b="0" i="0" kern="1200" dirty="0">
                <a:solidFill>
                  <a:schemeClr val="tx1"/>
                </a:solidFill>
                <a:effectLst/>
                <a:latin typeface="+mn-lt"/>
                <a:ea typeface="+mn-ea"/>
                <a:cs typeface="+mn-cs"/>
              </a:rPr>
              <a:t>Stock illustration ID: 214081507</a:t>
            </a:r>
            <a:endParaRPr lang="en-US" dirty="0"/>
          </a:p>
        </p:txBody>
      </p:sp>
      <p:sp>
        <p:nvSpPr>
          <p:cNvPr id="4" name="Slide Number Placeholder 3"/>
          <p:cNvSpPr>
            <a:spLocks noGrp="1"/>
          </p:cNvSpPr>
          <p:nvPr>
            <p:ph type="sldNum" sz="quarter" idx="10"/>
          </p:nvPr>
        </p:nvSpPr>
        <p:spPr/>
        <p:txBody>
          <a:bodyPr/>
          <a:lstStyle/>
          <a:p>
            <a:fld id="{4C1AC347-A02F-4B51-8B3D-3CAE31BA82FC}" type="slidenum">
              <a:rPr lang="en-GB" smtClean="0"/>
              <a:t>36</a:t>
            </a:fld>
            <a:endParaRPr lang="en-GB"/>
          </a:p>
        </p:txBody>
      </p:sp>
    </p:spTree>
    <p:extLst>
      <p:ext uri="{BB962C8B-B14F-4D97-AF65-F5344CB8AC3E}">
        <p14:creationId xmlns:p14="http://schemas.microsoft.com/office/powerpoint/2010/main" val="222900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aseline="0" dirty="0"/>
              <a:t>It is OIE’s priority to promote transparency and understanding of the global animal disease situation in order to protect public health, and ensure safety of world trade in animals and animal products.</a:t>
            </a:r>
          </a:p>
          <a:p>
            <a:endParaRPr lang="en-US" sz="2400" baseline="0" dirty="0"/>
          </a:p>
          <a:p>
            <a:r>
              <a:rPr lang="en-US" sz="2400" baseline="0" dirty="0"/>
              <a:t>Reference labs and collaborating centers provide policy advice, strategy design and technical assistance for virus control and eradication</a:t>
            </a:r>
            <a:endParaRPr lang="en-US" sz="2400" dirty="0"/>
          </a:p>
          <a:p>
            <a:pPr lvl="0"/>
            <a:endParaRPr lang="en-US" sz="2400" dirty="0"/>
          </a:p>
          <a:p>
            <a:pPr lvl="0"/>
            <a:r>
              <a:rPr lang="en-US" sz="2400" dirty="0"/>
              <a:t>Reference Labs: Under the responsibility of an expert</a:t>
            </a:r>
          </a:p>
          <a:p>
            <a:pPr lvl="1"/>
            <a:r>
              <a:rPr lang="en-US" sz="2200" dirty="0"/>
              <a:t>Develop, perform and validate </a:t>
            </a:r>
            <a:r>
              <a:rPr lang="en-US" sz="2200" b="1" dirty="0">
                <a:solidFill>
                  <a:srgbClr val="A50021"/>
                </a:solidFill>
              </a:rPr>
              <a:t>diagnostic tests</a:t>
            </a:r>
          </a:p>
          <a:p>
            <a:pPr lvl="1"/>
            <a:r>
              <a:rPr lang="en-US" sz="2200" dirty="0"/>
              <a:t>Store and distribute </a:t>
            </a:r>
            <a:r>
              <a:rPr lang="en-US" sz="2200" b="1" dirty="0">
                <a:solidFill>
                  <a:srgbClr val="A50021"/>
                </a:solidFill>
              </a:rPr>
              <a:t>reference reagents</a:t>
            </a:r>
          </a:p>
          <a:p>
            <a:pPr lvl="1"/>
            <a:r>
              <a:rPr lang="en-US" sz="2200" dirty="0"/>
              <a:t>Conduct laboratory </a:t>
            </a:r>
            <a:r>
              <a:rPr lang="en-US" sz="2200" b="1" dirty="0">
                <a:solidFill>
                  <a:srgbClr val="A50021"/>
                </a:solidFill>
              </a:rPr>
              <a:t>proficiency tests </a:t>
            </a:r>
            <a:r>
              <a:rPr lang="en-US" sz="2200" dirty="0"/>
              <a:t>of samples from other Members’ laboratories</a:t>
            </a:r>
          </a:p>
          <a:p>
            <a:pPr lvl="1"/>
            <a:r>
              <a:rPr lang="en-US" sz="2200" dirty="0"/>
              <a:t>Coordinate </a:t>
            </a:r>
            <a:r>
              <a:rPr lang="en-US" sz="2200" b="1" dirty="0">
                <a:solidFill>
                  <a:srgbClr val="A50021"/>
                </a:solidFill>
              </a:rPr>
              <a:t>technical </a:t>
            </a:r>
            <a:r>
              <a:rPr lang="en-US" sz="2200" dirty="0"/>
              <a:t>and </a:t>
            </a:r>
            <a:r>
              <a:rPr lang="en-US" sz="2200" b="1" dirty="0">
                <a:solidFill>
                  <a:srgbClr val="A50021"/>
                </a:solidFill>
              </a:rPr>
              <a:t>scientific</a:t>
            </a:r>
            <a:r>
              <a:rPr lang="en-US" sz="2200" dirty="0"/>
              <a:t> studies</a:t>
            </a:r>
          </a:p>
          <a:p>
            <a:pPr lvl="1"/>
            <a:r>
              <a:rPr lang="en-GB" sz="2200" dirty="0"/>
              <a:t>Organise technical and scientific </a:t>
            </a:r>
            <a:r>
              <a:rPr lang="en-GB" sz="2200" b="1" dirty="0">
                <a:solidFill>
                  <a:srgbClr val="A50021"/>
                </a:solidFill>
              </a:rPr>
              <a:t>training </a:t>
            </a:r>
            <a:r>
              <a:rPr lang="en-GB" sz="2200" dirty="0"/>
              <a:t>for Member Countries</a:t>
            </a:r>
            <a:r>
              <a:rPr lang="en-US" sz="2200" dirty="0"/>
              <a:t/>
            </a:r>
            <a:br>
              <a:rPr lang="en-US" sz="2200" dirty="0"/>
            </a:br>
            <a:endParaRPr lang="en-US" sz="2200" dirty="0"/>
          </a:p>
          <a:p>
            <a:pPr marL="457200" lvl="0" indent="-457200">
              <a:buFont typeface="Arial" pitchFamily="34" charset="0"/>
              <a:buChar char="•"/>
              <a:defRPr/>
            </a:pPr>
            <a:r>
              <a:rPr lang="en-GB" sz="2400" dirty="0"/>
              <a:t>List of Reference Laboratories validated annually by the World Assembly of Delegates</a:t>
            </a:r>
          </a:p>
          <a:p>
            <a:pPr marL="457200" lvl="0" indent="-457200">
              <a:buFont typeface="Arial" pitchFamily="34" charset="0"/>
              <a:buChar char="•"/>
              <a:defRPr/>
            </a:pPr>
            <a:endParaRPr lang="fr-FR" sz="2400" dirty="0"/>
          </a:p>
          <a:p>
            <a:pPr eaLnBrk="1" hangingPunct="1">
              <a:buFont typeface="Wingdings" panose="05000000000000000000" pitchFamily="2" charset="2"/>
              <a:buChar char="q"/>
            </a:pPr>
            <a:r>
              <a:rPr lang="en-GB" altLang="en-US" sz="2400" b="1" dirty="0">
                <a:solidFill>
                  <a:srgbClr val="000000"/>
                </a:solidFill>
                <a:latin typeface="Calibri"/>
                <a:cs typeface="Calibri"/>
              </a:rPr>
              <a:t>Support other countries</a:t>
            </a:r>
          </a:p>
          <a:p>
            <a:pPr eaLnBrk="1" hangingPunct="1">
              <a:buFont typeface="Wingdings" panose="05000000000000000000" pitchFamily="2" charset="2"/>
              <a:buChar char="q"/>
            </a:pPr>
            <a:r>
              <a:rPr lang="en-GB" altLang="en-US" sz="2400" b="1" dirty="0">
                <a:solidFill>
                  <a:srgbClr val="000000"/>
                </a:solidFill>
                <a:latin typeface="Calibri"/>
                <a:cs typeface="Calibri"/>
              </a:rPr>
              <a:t>Specific OIE listed disease</a:t>
            </a:r>
          </a:p>
          <a:p>
            <a:pPr eaLnBrk="1" hangingPunct="1">
              <a:buFont typeface="Wingdings" panose="05000000000000000000" pitchFamily="2" charset="2"/>
              <a:buChar char="q"/>
            </a:pPr>
            <a:r>
              <a:rPr lang="en-GB" altLang="en-US" sz="2400" b="1" dirty="0">
                <a:solidFill>
                  <a:srgbClr val="000000"/>
                </a:solidFill>
                <a:latin typeface="Calibri"/>
                <a:cs typeface="Calibri"/>
              </a:rPr>
              <a:t>Rapid and accurate diagnosis and agent characterisation</a:t>
            </a:r>
          </a:p>
          <a:p>
            <a:pPr eaLnBrk="1" hangingPunct="1">
              <a:buFont typeface="Wingdings" panose="05000000000000000000" pitchFamily="2" charset="2"/>
              <a:buChar char="q"/>
            </a:pPr>
            <a:r>
              <a:rPr lang="en-GB" altLang="en-US" sz="2400" b="1" dirty="0">
                <a:solidFill>
                  <a:srgbClr val="000000"/>
                </a:solidFill>
                <a:latin typeface="Calibri"/>
                <a:cs typeface="Calibri"/>
              </a:rPr>
              <a:t>The first to know the cause and source of an outbreak</a:t>
            </a:r>
          </a:p>
          <a:p>
            <a:endParaRPr lang="en-GB" sz="1200" dirty="0"/>
          </a:p>
          <a:p>
            <a:r>
              <a:rPr lang="en-GB" sz="1200" dirty="0"/>
              <a:t>Collaborating Centres: Contribute to the </a:t>
            </a:r>
            <a:r>
              <a:rPr lang="en-GB" sz="1200" b="1" dirty="0">
                <a:solidFill>
                  <a:srgbClr val="A50021"/>
                </a:solidFill>
              </a:rPr>
              <a:t>development of procedures </a:t>
            </a:r>
            <a:r>
              <a:rPr lang="en-GB" sz="1200" dirty="0"/>
              <a:t>to update and promote OIE international standards and guidelines</a:t>
            </a:r>
          </a:p>
          <a:p>
            <a:r>
              <a:rPr lang="en-GB" sz="1200" dirty="0"/>
              <a:t>Coordinate </a:t>
            </a:r>
            <a:r>
              <a:rPr lang="en-GB" sz="1200" b="1" dirty="0">
                <a:solidFill>
                  <a:srgbClr val="A50021"/>
                </a:solidFill>
              </a:rPr>
              <a:t>scientific studies</a:t>
            </a:r>
            <a:endParaRPr lang="en-GB" sz="1200" dirty="0"/>
          </a:p>
          <a:p>
            <a:r>
              <a:rPr lang="en-GB" sz="1200" dirty="0"/>
              <a:t>Provide </a:t>
            </a:r>
            <a:r>
              <a:rPr lang="en-GB" sz="1200" dirty="0">
                <a:solidFill>
                  <a:srgbClr val="636463"/>
                </a:solidFill>
              </a:rPr>
              <a:t>technical</a:t>
            </a:r>
            <a:r>
              <a:rPr lang="en-GB" sz="1200" b="1" dirty="0">
                <a:solidFill>
                  <a:srgbClr val="A50021"/>
                </a:solidFill>
              </a:rPr>
              <a:t> training</a:t>
            </a:r>
            <a:endParaRPr lang="en-GB" sz="1200" dirty="0"/>
          </a:p>
          <a:p>
            <a:r>
              <a:rPr lang="en-GB" sz="1200" dirty="0"/>
              <a:t>Organise and host </a:t>
            </a:r>
            <a:r>
              <a:rPr lang="en-GB" sz="1200" b="1" dirty="0">
                <a:solidFill>
                  <a:srgbClr val="A50021"/>
                </a:solidFill>
              </a:rPr>
              <a:t>scientific meetings </a:t>
            </a:r>
            <a:r>
              <a:rPr lang="en-GB" sz="1200" dirty="0"/>
              <a:t>in collaboration with the OIE</a:t>
            </a:r>
          </a:p>
          <a:p>
            <a:endParaRPr lang="fr-FR" sz="1200" dirty="0"/>
          </a:p>
          <a:p>
            <a:pPr eaLnBrk="1" hangingPunct="1">
              <a:spcBef>
                <a:spcPct val="20000"/>
              </a:spcBef>
              <a:buClrTx/>
              <a:buSzTx/>
              <a:buFont typeface="Wingdings" panose="05000000000000000000" pitchFamily="2" charset="2"/>
              <a:buChar char="q"/>
            </a:pPr>
            <a:r>
              <a:rPr lang="en-GB" altLang="en-US" sz="1200" b="1" dirty="0">
                <a:solidFill>
                  <a:srgbClr val="000000"/>
                </a:solidFill>
                <a:cs typeface="Calibri"/>
              </a:rPr>
              <a:t>Support other countries</a:t>
            </a:r>
          </a:p>
          <a:p>
            <a:pPr eaLnBrk="1" hangingPunct="1">
              <a:spcBef>
                <a:spcPct val="20000"/>
              </a:spcBef>
              <a:buClrTx/>
              <a:buSzTx/>
              <a:buFont typeface="Wingdings" panose="05000000000000000000" pitchFamily="2" charset="2"/>
              <a:buChar char="q"/>
            </a:pPr>
            <a:r>
              <a:rPr lang="en-GB" altLang="en-US" sz="1200" b="1" dirty="0">
                <a:solidFill>
                  <a:srgbClr val="000000"/>
                </a:solidFill>
                <a:cs typeface="Calibri"/>
              </a:rPr>
              <a:t>Designated sphere of competence</a:t>
            </a:r>
          </a:p>
          <a:p>
            <a:pPr eaLnBrk="1" hangingPunct="1">
              <a:spcBef>
                <a:spcPct val="20000"/>
              </a:spcBef>
              <a:buClrTx/>
              <a:buSzTx/>
              <a:buFont typeface="Wingdings" panose="05000000000000000000" pitchFamily="2" charset="2"/>
              <a:buChar char="q"/>
            </a:pPr>
            <a:r>
              <a:rPr lang="en-GB" altLang="en-US" sz="1200" b="1" dirty="0">
                <a:solidFill>
                  <a:srgbClr val="000000"/>
                </a:solidFill>
                <a:cs typeface="Calibri"/>
              </a:rPr>
              <a:t>Technical support, workshops, trainings</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a:t>
            </a:fld>
            <a:endParaRPr lang="en-US"/>
          </a:p>
        </p:txBody>
      </p:sp>
    </p:spTree>
    <p:extLst>
      <p:ext uri="{BB962C8B-B14F-4D97-AF65-F5344CB8AC3E}">
        <p14:creationId xmlns:p14="http://schemas.microsoft.com/office/powerpoint/2010/main" val="4048771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37</a:t>
            </a:fld>
            <a:endParaRPr lang="en-US"/>
          </a:p>
        </p:txBody>
      </p:sp>
    </p:spTree>
    <p:extLst>
      <p:ext uri="{BB962C8B-B14F-4D97-AF65-F5344CB8AC3E}">
        <p14:creationId xmlns:p14="http://schemas.microsoft.com/office/powerpoint/2010/main" val="1801893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38</a:t>
            </a:fld>
            <a:endParaRPr lang="en-US"/>
          </a:p>
        </p:txBody>
      </p:sp>
    </p:spTree>
    <p:extLst>
      <p:ext uri="{BB962C8B-B14F-4D97-AF65-F5344CB8AC3E}">
        <p14:creationId xmlns:p14="http://schemas.microsoft.com/office/powerpoint/2010/main" val="4166934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AC347-A02F-4B51-8B3D-3CAE31BA82FC}" type="slidenum">
              <a:rPr lang="en-GB" smtClean="0"/>
              <a:t>41</a:t>
            </a:fld>
            <a:endParaRPr lang="en-GB"/>
          </a:p>
        </p:txBody>
      </p:sp>
    </p:spTree>
    <p:extLst>
      <p:ext uri="{BB962C8B-B14F-4D97-AF65-F5344CB8AC3E}">
        <p14:creationId xmlns:p14="http://schemas.microsoft.com/office/powerpoint/2010/main" val="57910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OIE Code AIV: http://www.oie.int/en/international-standard-setting/terrestrial-code/access-online/?htmfile=chapitre_avian_influenza_viruses.htm </a:t>
            </a:r>
          </a:p>
          <a:p>
            <a:r>
              <a:rPr lang="en-US" dirty="0"/>
              <a:t>OIE Manual AIV: http://www.oie.int/fileadmin/Home/eng/Health_standards/tahm/2.03.04_AI.pdf </a:t>
            </a:r>
          </a:p>
          <a:p>
            <a:r>
              <a:rPr lang="en-US" dirty="0"/>
              <a:t>OIE (World Organization for Animal Health) Avian Influenza Portal; http://www.oie.int/en/animal-health-in-the-world/web-portal-on-avian-influenza/</a:t>
            </a:r>
          </a:p>
          <a:p>
            <a:r>
              <a:rPr lang="en-US" dirty="0"/>
              <a:t>OIE/FAO global network of expertise on animal influenza (OFFLU): www.offlu.net  </a:t>
            </a:r>
          </a:p>
          <a:p>
            <a:endParaRPr lang="en-US" dirty="0"/>
          </a:p>
          <a:p>
            <a:r>
              <a:rPr lang="en-US" dirty="0"/>
              <a:t>OIE Regional Resources: http://www.oie.int/en/about-us/wo/regional-representations/ </a:t>
            </a:r>
          </a:p>
          <a:p>
            <a:r>
              <a:rPr lang="en-US" dirty="0"/>
              <a:t>OIE Technical Disease Cards (HPAI): http://www.oie.int/animal-health-in-the-world/technical-disease-cards/</a:t>
            </a:r>
          </a:p>
          <a:p>
            <a:r>
              <a:rPr lang="en-US" dirty="0"/>
              <a:t>WAHIS:  http://www.oie.int/animal-health-in-the-world/the-world-animal-health-information-system/the-oie-data-system/ </a:t>
            </a:r>
          </a:p>
          <a:p>
            <a:endParaRPr lang="en-US" dirty="0"/>
          </a:p>
        </p:txBody>
      </p:sp>
      <p:sp>
        <p:nvSpPr>
          <p:cNvPr id="4" name="Slide Number Placeholder 3"/>
          <p:cNvSpPr>
            <a:spLocks noGrp="1"/>
          </p:cNvSpPr>
          <p:nvPr>
            <p:ph type="sldNum" sz="quarter" idx="10"/>
          </p:nvPr>
        </p:nvSpPr>
        <p:spPr/>
        <p:txBody>
          <a:bodyPr/>
          <a:lstStyle/>
          <a:p>
            <a:fld id="{4C1AC347-A02F-4B51-8B3D-3CAE31BA82FC}" type="slidenum">
              <a:rPr lang="en-GB" smtClean="0"/>
              <a:t>44</a:t>
            </a:fld>
            <a:endParaRPr lang="en-GB"/>
          </a:p>
        </p:txBody>
      </p:sp>
    </p:spTree>
    <p:extLst>
      <p:ext uri="{BB962C8B-B14F-4D97-AF65-F5344CB8AC3E}">
        <p14:creationId xmlns:p14="http://schemas.microsoft.com/office/powerpoint/2010/main" val="6606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a:t>
            </a:r>
            <a:r>
              <a:rPr lang="en-US" baseline="0" dirty="0"/>
              <a:t> outbreaks of AI continue to be a global public health concern- H5N1, H5N2, H5N8, H7N8, etc…</a:t>
            </a:r>
          </a:p>
          <a:p>
            <a:r>
              <a:rPr lang="en-US" baseline="0" dirty="0"/>
              <a:t>Recombination of an AIV with a human influenza virus could potentially result in a pandemic strain.</a:t>
            </a:r>
          </a:p>
          <a:p>
            <a:endParaRPr lang="en-US" baseline="0" dirty="0"/>
          </a:p>
          <a:p>
            <a:r>
              <a:rPr lang="en-US" baseline="0" dirty="0"/>
              <a:t>Photo source: http://</a:t>
            </a:r>
            <a:r>
              <a:rPr lang="en-US" baseline="0" dirty="0" err="1"/>
              <a:t>www.publicdomainpictures.net</a:t>
            </a:r>
            <a:r>
              <a:rPr lang="en-US" baseline="0" dirty="0"/>
              <a:t>/</a:t>
            </a:r>
            <a:r>
              <a:rPr lang="en-US" baseline="0" dirty="0" err="1"/>
              <a:t>view-image.php?image</a:t>
            </a:r>
            <a:r>
              <a:rPr lang="en-US" baseline="0" dirty="0"/>
              <a:t>=40828&amp;picture=rooster</a:t>
            </a:r>
          </a:p>
        </p:txBody>
      </p:sp>
      <p:sp>
        <p:nvSpPr>
          <p:cNvPr id="4" name="Slide Number Placeholder 3"/>
          <p:cNvSpPr>
            <a:spLocks noGrp="1"/>
          </p:cNvSpPr>
          <p:nvPr>
            <p:ph type="sldNum" sz="quarter" idx="10"/>
          </p:nvPr>
        </p:nvSpPr>
        <p:spPr/>
        <p:txBody>
          <a:bodyPr/>
          <a:lstStyle/>
          <a:p>
            <a:fld id="{CFFD42C0-7943-494E-B8BD-92EE9084E6F0}" type="slidenum">
              <a:rPr lang="en-US" smtClean="0"/>
              <a:t>4</a:t>
            </a:fld>
            <a:endParaRPr lang="en-US"/>
          </a:p>
        </p:txBody>
      </p:sp>
    </p:spTree>
    <p:extLst>
      <p:ext uri="{BB962C8B-B14F-4D97-AF65-F5344CB8AC3E}">
        <p14:creationId xmlns:p14="http://schemas.microsoft.com/office/powerpoint/2010/main" val="56947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LPAI H5 and H7 reportable in poultry because of risk to become highly pathogenic by mutation</a:t>
            </a:r>
          </a:p>
          <a:p>
            <a:endParaRPr lang="en-US" dirty="0"/>
          </a:p>
          <a:p>
            <a:r>
              <a:rPr lang="en-US" dirty="0"/>
              <a:t>Any info on WAHIS?</a:t>
            </a:r>
          </a:p>
          <a:p>
            <a:endParaRPr lang="en-US" dirty="0"/>
          </a:p>
          <a:p>
            <a:r>
              <a:rPr lang="en-US" dirty="0"/>
              <a:t>Photo source: https://</a:t>
            </a:r>
            <a:r>
              <a:rPr lang="en-US" dirty="0" err="1"/>
              <a:t>pixabay.com</a:t>
            </a:r>
            <a:r>
              <a:rPr lang="en-US" dirty="0"/>
              <a:t>/en/telephone-phone-old-ringing-red-158190/</a:t>
            </a:r>
          </a:p>
          <a:p>
            <a:endParaRPr lang="en-US" dirty="0"/>
          </a:p>
        </p:txBody>
      </p:sp>
      <p:sp>
        <p:nvSpPr>
          <p:cNvPr id="4" name="Slide Number Placeholder 3"/>
          <p:cNvSpPr>
            <a:spLocks noGrp="1"/>
          </p:cNvSpPr>
          <p:nvPr>
            <p:ph type="sldNum" sz="quarter" idx="10"/>
          </p:nvPr>
        </p:nvSpPr>
        <p:spPr/>
        <p:txBody>
          <a:bodyPr/>
          <a:lstStyle/>
          <a:p>
            <a:fld id="{4C1AC347-A02F-4B51-8B3D-3CAE31BA82FC}" type="slidenum">
              <a:rPr lang="en-GB" smtClean="0"/>
              <a:t>6</a:t>
            </a:fld>
            <a:endParaRPr lang="en-GB"/>
          </a:p>
        </p:txBody>
      </p:sp>
    </p:spTree>
    <p:extLst>
      <p:ext uri="{BB962C8B-B14F-4D97-AF65-F5344CB8AC3E}">
        <p14:creationId xmlns:p14="http://schemas.microsoft.com/office/powerpoint/2010/main" val="119935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a:t>
            </a:r>
            <a:r>
              <a:rPr lang="en-US" baseline="0" dirty="0"/>
              <a:t> outbreaks of avian influenza viruses continue to be a global public health concern- for example: H5N1, H5N2, H5N8, H7N8, etc…</a:t>
            </a:r>
          </a:p>
          <a:p>
            <a:endParaRPr lang="en-US" baseline="0" dirty="0"/>
          </a:p>
          <a:p>
            <a:r>
              <a:rPr lang="en-US" baseline="0" dirty="0"/>
              <a:t>Photo source: </a:t>
            </a:r>
            <a:r>
              <a:rPr lang="en-US" sz="1200" dirty="0"/>
              <a:t>http://farm9.staticflickr.com/8152/7602874630_0bcbff70c0_z.jpg</a:t>
            </a:r>
          </a:p>
        </p:txBody>
      </p:sp>
      <p:sp>
        <p:nvSpPr>
          <p:cNvPr id="4" name="Slide Number Placeholder 3"/>
          <p:cNvSpPr>
            <a:spLocks noGrp="1"/>
          </p:cNvSpPr>
          <p:nvPr>
            <p:ph type="sldNum" sz="quarter" idx="10"/>
          </p:nvPr>
        </p:nvSpPr>
        <p:spPr/>
        <p:txBody>
          <a:bodyPr/>
          <a:lstStyle/>
          <a:p>
            <a:fld id="{CFFD42C0-7943-494E-B8BD-92EE9084E6F0}" type="slidenum">
              <a:rPr lang="en-US" smtClean="0"/>
              <a:t>7</a:t>
            </a:fld>
            <a:endParaRPr lang="en-US"/>
          </a:p>
        </p:txBody>
      </p:sp>
    </p:spTree>
    <p:extLst>
      <p:ext uri="{BB962C8B-B14F-4D97-AF65-F5344CB8AC3E}">
        <p14:creationId xmlns:p14="http://schemas.microsoft.com/office/powerpoint/2010/main" val="24218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Outbreaks of AIVs can have devastating consequences for industry and at a national level. </a:t>
            </a:r>
            <a:r>
              <a:rPr lang="en-US" dirty="0">
                <a:latin typeface="+mn-lt"/>
              </a:rPr>
              <a:t>Farmers see high levels of mortality in flocks (often ~50%)</a:t>
            </a:r>
          </a:p>
          <a:p>
            <a:pPr marL="0" marR="0" indent="0" algn="l" defTabSz="914400" rtl="0" eaLnBrk="1" fontAlgn="auto" latinLnBrk="0" hangingPunct="1">
              <a:lnSpc>
                <a:spcPct val="120000"/>
              </a:lnSpc>
              <a:spcBef>
                <a:spcPts val="0"/>
              </a:spcBef>
              <a:spcAft>
                <a:spcPts val="600"/>
              </a:spcAft>
              <a:buClrTx/>
              <a:buSzTx/>
              <a:buFontTx/>
              <a:buNone/>
              <a:tabLst/>
              <a:defRPr/>
            </a:pPr>
            <a:r>
              <a:rPr lang="en-US" dirty="0">
                <a:latin typeface="+mn-lt"/>
              </a:rPr>
              <a:t>Job losses are an important impact, especially in developing countries. The </a:t>
            </a:r>
            <a:r>
              <a:rPr lang="en-US" baseline="0" dirty="0"/>
              <a:t>poultry industry is labor intensive, so fewer birds means fewer jobs. </a:t>
            </a:r>
            <a:r>
              <a:rPr lang="en-US" dirty="0">
                <a:latin typeface="+mn-lt"/>
              </a:rPr>
              <a:t>Risks to animal and human welfare may result from culling healthy birds to contain outbreaks. Additional concerns exist regarding protein wastage and economic impacts. HPAI presence restricts international trade</a:t>
            </a:r>
            <a:r>
              <a:rPr lang="en-US" baseline="0" dirty="0">
                <a:latin typeface="+mn-lt"/>
              </a:rPr>
              <a:t> and causes d</a:t>
            </a:r>
            <a:r>
              <a:rPr lang="en-US" dirty="0">
                <a:latin typeface="+mn-lt"/>
              </a:rPr>
              <a:t>amage to public opinion – it can reduce travel and tourism in affected areas. AIV infections in</a:t>
            </a:r>
            <a:r>
              <a:rPr lang="en-US" baseline="0" dirty="0">
                <a:latin typeface="+mn-lt"/>
              </a:rPr>
              <a:t> humans sometimes cause severe disease and death.</a:t>
            </a:r>
            <a:endParaRPr lang="en-US" dirty="0">
              <a:latin typeface="+mn-lt"/>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8</a:t>
            </a:fld>
            <a:endParaRPr lang="en-US"/>
          </a:p>
        </p:txBody>
      </p:sp>
    </p:spTree>
    <p:extLst>
      <p:ext uri="{BB962C8B-B14F-4D97-AF65-F5344CB8AC3E}">
        <p14:creationId xmlns:p14="http://schemas.microsoft.com/office/powerpoint/2010/main" val="111279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ce réservé de l'image des diapositives 1"/>
          <p:cNvSpPr>
            <a:spLocks noGrp="1" noRot="1" noChangeAspect="1" noTextEdit="1"/>
          </p:cNvSpPr>
          <p:nvPr>
            <p:ph type="sldImg"/>
          </p:nvPr>
        </p:nvSpPr>
        <p:spPr>
          <a:ln/>
        </p:spPr>
      </p:sp>
      <p:sp>
        <p:nvSpPr>
          <p:cNvPr id="229379" name="Espace réservé des commentaire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fr-FR"/>
              <a:t>DONE:</a:t>
            </a:r>
            <a:endParaRPr lang="fr-FR" altLang="fr-FR"/>
          </a:p>
        </p:txBody>
      </p:sp>
      <p:sp>
        <p:nvSpPr>
          <p:cNvPr id="4" name="Espace réservé du numéro de diapositive 3"/>
          <p:cNvSpPr>
            <a:spLocks noGrp="1"/>
          </p:cNvSpPr>
          <p:nvPr>
            <p:ph type="sldNum" sz="quarter" idx="5"/>
          </p:nvPr>
        </p:nvSpPr>
        <p:spPr/>
        <p:txBody>
          <a:bodyPr/>
          <a:lstStyle/>
          <a:p>
            <a:pPr>
              <a:defRPr/>
            </a:pPr>
            <a:fld id="{60CEFB4F-4339-4AAD-9527-03940126EB81}" type="slidenum">
              <a:rPr lang="fr-FR">
                <a:solidFill>
                  <a:prstClr val="black"/>
                </a:solidFill>
              </a:rPr>
              <a:pPr>
                <a:defRPr/>
              </a:pPr>
              <a:t>11</a:t>
            </a:fld>
            <a:endParaRPr lang="fr-FR">
              <a:solidFill>
                <a:prstClr val="black"/>
              </a:solidFill>
            </a:endParaRPr>
          </a:p>
        </p:txBody>
      </p:sp>
    </p:spTree>
    <p:extLst>
      <p:ext uri="{BB962C8B-B14F-4D97-AF65-F5344CB8AC3E}">
        <p14:creationId xmlns:p14="http://schemas.microsoft.com/office/powerpoint/2010/main" val="171192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ce réservé de l'image des diapositives 1"/>
          <p:cNvSpPr>
            <a:spLocks noGrp="1" noRot="1" noChangeAspect="1" noTextEdit="1"/>
          </p:cNvSpPr>
          <p:nvPr>
            <p:ph type="sldImg"/>
          </p:nvPr>
        </p:nvSpPr>
        <p:spPr>
          <a:ln/>
        </p:spPr>
      </p:sp>
      <p:sp>
        <p:nvSpPr>
          <p:cNvPr id="229379" name="Espace réservé des commentaire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fr-FR"/>
              <a:t>DONE:</a:t>
            </a:r>
            <a:endParaRPr lang="fr-FR" altLang="fr-FR"/>
          </a:p>
        </p:txBody>
      </p:sp>
      <p:sp>
        <p:nvSpPr>
          <p:cNvPr id="4" name="Espace réservé du numéro de diapositive 3"/>
          <p:cNvSpPr>
            <a:spLocks noGrp="1"/>
          </p:cNvSpPr>
          <p:nvPr>
            <p:ph type="sldNum" sz="quarter" idx="5"/>
          </p:nvPr>
        </p:nvSpPr>
        <p:spPr/>
        <p:txBody>
          <a:bodyPr/>
          <a:lstStyle/>
          <a:p>
            <a:pPr>
              <a:defRPr/>
            </a:pPr>
            <a:fld id="{60CEFB4F-4339-4AAD-9527-03940126EB81}" type="slidenum">
              <a:rPr lang="fr-FR">
                <a:solidFill>
                  <a:prstClr val="black"/>
                </a:solidFill>
              </a:rPr>
              <a:pPr>
                <a:defRPr/>
              </a:pPr>
              <a:t>12</a:t>
            </a:fld>
            <a:endParaRPr lang="fr-FR">
              <a:solidFill>
                <a:prstClr val="black"/>
              </a:solidFill>
            </a:endParaRPr>
          </a:p>
        </p:txBody>
      </p:sp>
    </p:spTree>
    <p:extLst>
      <p:ext uri="{BB962C8B-B14F-4D97-AF65-F5344CB8AC3E}">
        <p14:creationId xmlns:p14="http://schemas.microsoft.com/office/powerpoint/2010/main" val="229837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algn="ctr" defTabSz="457200">
              <a:defRPr/>
            </a:pPr>
            <a:endParaRPr lang="es-ES" kern="0" dirty="0">
              <a:solidFill>
                <a:srgbClr val="F3EBDD"/>
              </a:solidFill>
              <a:latin typeface="Calibri"/>
            </a:endParaRPr>
          </a:p>
        </p:txBody>
      </p:sp>
      <p:sp>
        <p:nvSpPr>
          <p:cNvPr id="6" name="Rectangle 2"/>
          <p:cNvSpPr>
            <a:spLocks noGrp="1" noChangeArrowheads="1"/>
          </p:cNvSpPr>
          <p:nvPr>
            <p:ph type="title"/>
          </p:nvPr>
        </p:nvSpPr>
        <p:spPr bwMode="auto">
          <a:xfrm>
            <a:off x="457200" y="274638"/>
            <a:ext cx="8229600"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rgbClr val="A50021"/>
                </a:solidFill>
                <a:latin typeface="Calibri"/>
              </a:defRPr>
            </a:lvl1pPr>
          </a:lstStyle>
          <a:p>
            <a:pPr lvl="0"/>
            <a:r>
              <a:rPr lang="fr-FR" dirty="0"/>
              <a:t>Cliquez pour modifier le style du titre</a:t>
            </a:r>
          </a:p>
        </p:txBody>
      </p:sp>
      <p:sp>
        <p:nvSpPr>
          <p:cNvPr id="2" name="Slide Number Placeholder 1"/>
          <p:cNvSpPr>
            <a:spLocks noGrp="1"/>
          </p:cNvSpPr>
          <p:nvPr>
            <p:ph type="sldNum" sz="quarter" idx="10"/>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271839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f the Presentation 1">
    <p:spTree>
      <p:nvGrpSpPr>
        <p:cNvPr id="1" name=""/>
        <p:cNvGrpSpPr/>
        <p:nvPr/>
      </p:nvGrpSpPr>
      <p:grpSpPr>
        <a:xfrm>
          <a:off x="0" y="0"/>
          <a:ext cx="0" cy="0"/>
          <a:chOff x="0" y="0"/>
          <a:chExt cx="0" cy="0"/>
        </a:xfrm>
      </p:grpSpPr>
      <p:sp>
        <p:nvSpPr>
          <p:cNvPr id="6" name="Espace réservé du texte 5"/>
          <p:cNvSpPr>
            <a:spLocks noGrp="1"/>
          </p:cNvSpPr>
          <p:nvPr>
            <p:ph type="body" sz="quarter" idx="10" hasCustomPrompt="1"/>
          </p:nvPr>
        </p:nvSpPr>
        <p:spPr>
          <a:xfrm>
            <a:off x="1166813" y="5145088"/>
            <a:ext cx="5842000" cy="862012"/>
          </a:xfrm>
        </p:spPr>
        <p:txBody>
          <a:bodyPr/>
          <a:lstStyle>
            <a:lvl1pPr marL="0" indent="0" algn="r">
              <a:buNone/>
              <a:defRPr sz="1400" b="1"/>
            </a:lvl1pPr>
          </a:lstStyle>
          <a:p>
            <a:pPr lvl="0"/>
            <a:r>
              <a:rPr lang="fr-FR" dirty="0"/>
              <a:t>Location of the </a:t>
            </a:r>
            <a:r>
              <a:rPr lang="fr-FR" dirty="0" err="1"/>
              <a:t>event</a:t>
            </a:r>
            <a:endParaRPr lang="fr-FR" dirty="0"/>
          </a:p>
          <a:p>
            <a:pPr lvl="0"/>
            <a:r>
              <a:rPr lang="fr-FR" dirty="0"/>
              <a:t>Date</a:t>
            </a:r>
          </a:p>
          <a:p>
            <a:pPr lvl="0"/>
            <a:r>
              <a:rPr lang="fr-FR" dirty="0"/>
              <a:t>Arial 14 pt. </a:t>
            </a:r>
          </a:p>
        </p:txBody>
      </p:sp>
      <p:sp>
        <p:nvSpPr>
          <p:cNvPr id="2" name="Titre 1"/>
          <p:cNvSpPr>
            <a:spLocks noGrp="1"/>
          </p:cNvSpPr>
          <p:nvPr>
            <p:ph type="ctrTitle" hasCustomPrompt="1"/>
          </p:nvPr>
        </p:nvSpPr>
        <p:spPr>
          <a:xfrm>
            <a:off x="1174750" y="2130426"/>
            <a:ext cx="5849938" cy="362470"/>
          </a:xfrm>
          <a:prstGeom prst="rect">
            <a:avLst/>
          </a:prstGeom>
        </p:spPr>
        <p:txBody>
          <a:bodyPr/>
          <a:lstStyle>
            <a:lvl1pPr algn="r">
              <a:defRPr lang="fr-FR" sz="1800" b="1" kern="1200" dirty="0">
                <a:solidFill>
                  <a:srgbClr val="636463"/>
                </a:solidFill>
                <a:latin typeface="Calibri"/>
                <a:ea typeface="+mn-ea"/>
                <a:cs typeface="Calibri"/>
              </a:defRPr>
            </a:lvl1pPr>
          </a:lstStyle>
          <a:p>
            <a:r>
              <a:rPr lang="fr-FR" dirty="0"/>
              <a:t>Name of the speaker</a:t>
            </a:r>
            <a:br>
              <a:rPr lang="fr-FR" dirty="0"/>
            </a:br>
            <a:r>
              <a:rPr lang="fr-FR" dirty="0"/>
              <a:t/>
            </a:r>
            <a:br>
              <a:rPr lang="fr-FR" dirty="0"/>
            </a:br>
            <a:endParaRPr lang="fr-FR" dirty="0"/>
          </a:p>
        </p:txBody>
      </p:sp>
      <p:sp>
        <p:nvSpPr>
          <p:cNvPr id="3" name="Sous-titre 2"/>
          <p:cNvSpPr>
            <a:spLocks noGrp="1"/>
          </p:cNvSpPr>
          <p:nvPr>
            <p:ph type="subTitle" idx="1" hasCustomPrompt="1"/>
          </p:nvPr>
        </p:nvSpPr>
        <p:spPr>
          <a:xfrm>
            <a:off x="1174750" y="3692624"/>
            <a:ext cx="5837610" cy="1170483"/>
          </a:xfrm>
        </p:spPr>
        <p:txBody>
          <a:bodyPr/>
          <a:lstStyle>
            <a:lvl1pPr marL="0" indent="0" algn="r">
              <a:buNone/>
              <a:defRPr lang="fr-FR" sz="2400" kern="1200" dirty="0">
                <a:solidFill>
                  <a:srgbClr val="A50021"/>
                </a:solidFill>
                <a:latin typeface="Calibri"/>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err="1"/>
              <a:t>Title</a:t>
            </a:r>
            <a:r>
              <a:rPr lang="fr-FR" dirty="0"/>
              <a:t> of the </a:t>
            </a:r>
            <a:r>
              <a:rPr lang="fr-FR" dirty="0" err="1"/>
              <a:t>presentation</a:t>
            </a:r>
            <a:endParaRPr lang="fr-FR" dirty="0"/>
          </a:p>
          <a:p>
            <a:r>
              <a:rPr lang="fr-FR" dirty="0"/>
              <a:t>Arial 24 pt.</a:t>
            </a:r>
          </a:p>
        </p:txBody>
      </p:sp>
      <p:pic>
        <p:nvPicPr>
          <p:cNvPr id="4" name="Imagen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95379" y="869521"/>
            <a:ext cx="1913428" cy="838630"/>
          </a:xfrm>
          <a:prstGeom prst="rect">
            <a:avLst/>
          </a:prstGeom>
        </p:spPr>
      </p:pic>
      <p:pic>
        <p:nvPicPr>
          <p:cNvPr id="8" name="Imagen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37348" y="6483563"/>
            <a:ext cx="5387340" cy="121920"/>
          </a:xfrm>
          <a:prstGeom prst="rect">
            <a:avLst/>
          </a:prstGeom>
        </p:spPr>
      </p:pic>
      <p:pic>
        <p:nvPicPr>
          <p:cNvPr id="11" name="99638db0-9fa5-495f-99d5-02ce6da1733e" descr="7107F13B-2B31-4DE3-9BEB-496579FAA57C@oielan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79523" y="6443258"/>
            <a:ext cx="672505" cy="298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Espace réservé du texte 5"/>
          <p:cNvSpPr>
            <a:spLocks noGrp="1"/>
          </p:cNvSpPr>
          <p:nvPr>
            <p:ph type="body" sz="quarter" idx="11" hasCustomPrompt="1"/>
          </p:nvPr>
        </p:nvSpPr>
        <p:spPr>
          <a:xfrm>
            <a:off x="1182688" y="2420888"/>
            <a:ext cx="5842000" cy="288032"/>
          </a:xfrm>
        </p:spPr>
        <p:txBody>
          <a:bodyPr/>
          <a:lstStyle>
            <a:lvl1pPr marL="0" indent="0" algn="r">
              <a:buNone/>
              <a:defRPr sz="1800" b="0"/>
            </a:lvl1pPr>
          </a:lstStyle>
          <a:p>
            <a:pPr lvl="0"/>
            <a:r>
              <a:rPr lang="fr-FR" dirty="0"/>
              <a:t>Position of the speaker</a:t>
            </a:r>
          </a:p>
        </p:txBody>
      </p:sp>
      <p:sp>
        <p:nvSpPr>
          <p:cNvPr id="5" name="Slide Number Placeholder 4"/>
          <p:cNvSpPr>
            <a:spLocks noGrp="1"/>
          </p:cNvSpPr>
          <p:nvPr>
            <p:ph type="sldNum" sz="quarter" idx="12"/>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244674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latin typeface="Calibri"/>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95737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atin typeface="Calibri"/>
              </a:defRPr>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lvl1pPr>
              <a:defRPr>
                <a:latin typeface="Calibri"/>
              </a:defRPr>
            </a:lvl1pPr>
          </a:lstStyle>
          <a:p>
            <a:endParaRPr lang="en-US" dirty="0"/>
          </a:p>
        </p:txBody>
      </p:sp>
      <p:sp>
        <p:nvSpPr>
          <p:cNvPr id="5" name="Slide Number Placeholder 4"/>
          <p:cNvSpPr>
            <a:spLocks noGrp="1"/>
          </p:cNvSpPr>
          <p:nvPr>
            <p:ph type="sldNum" sz="quarter" idx="11"/>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3856016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atin typeface="Calibri"/>
              </a:defRPr>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Calibri"/>
                <a:cs typeface="Calibri"/>
              </a:defRPr>
            </a:lvl1pPr>
          </a:lstStyle>
          <a:p>
            <a:endParaRPr lang="en-US" dirty="0"/>
          </a:p>
        </p:txBody>
      </p:sp>
      <p:sp>
        <p:nvSpPr>
          <p:cNvPr id="8" name="Date Placeholder 7"/>
          <p:cNvSpPr>
            <a:spLocks noGrp="1"/>
          </p:cNvSpPr>
          <p:nvPr>
            <p:ph type="dt" sz="half" idx="11"/>
          </p:nvPr>
        </p:nvSpPr>
        <p:spPr/>
        <p:txBody>
          <a:bodyPr/>
          <a:lstStyle>
            <a:lvl1pPr>
              <a:defRPr>
                <a:latin typeface="Calibri"/>
              </a:defRPr>
            </a:lvl1pPr>
          </a:lstStyle>
          <a:p>
            <a:endParaRPr lang="en-US" dirty="0"/>
          </a:p>
        </p:txBody>
      </p:sp>
      <p:sp>
        <p:nvSpPr>
          <p:cNvPr id="3" name="Slide Number Placeholder 2"/>
          <p:cNvSpPr>
            <a:spLocks noGrp="1"/>
          </p:cNvSpPr>
          <p:nvPr>
            <p:ph type="sldNum" sz="quarter" idx="12"/>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145614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algn="ctr" defTabSz="457200">
              <a:defRPr/>
            </a:pPr>
            <a:endParaRPr lang="es-ES" kern="0" dirty="0">
              <a:solidFill>
                <a:srgbClr val="F3EBDD"/>
              </a:solidFill>
              <a:latin typeface="Calibri"/>
            </a:endParaRPr>
          </a:p>
        </p:txBody>
      </p:sp>
      <p:sp>
        <p:nvSpPr>
          <p:cNvPr id="6" name="Rectangle 2"/>
          <p:cNvSpPr>
            <a:spLocks noGrp="1" noChangeArrowheads="1"/>
          </p:cNvSpPr>
          <p:nvPr>
            <p:ph type="title"/>
          </p:nvPr>
        </p:nvSpPr>
        <p:spPr bwMode="auto">
          <a:xfrm>
            <a:off x="457200" y="274638"/>
            <a:ext cx="8229600"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rgbClr val="A50021"/>
                </a:solidFill>
                <a:latin typeface="Calibri"/>
              </a:defRPr>
            </a:lvl1pPr>
          </a:lstStyle>
          <a:p>
            <a:pPr lvl="0"/>
            <a:r>
              <a:rPr lang="fr-FR" dirty="0"/>
              <a:t>Cliquez pour modifier le style du titre</a:t>
            </a:r>
          </a:p>
        </p:txBody>
      </p:sp>
      <p:sp>
        <p:nvSpPr>
          <p:cNvPr id="7" name="Rectangle 3"/>
          <p:cNvSpPr>
            <a:spLocks noGrp="1" noChangeArrowheads="1"/>
          </p:cNvSpPr>
          <p:nvPr>
            <p:ph idx="1"/>
          </p:nvPr>
        </p:nvSpPr>
        <p:spPr bwMode="auto">
          <a:xfrm>
            <a:off x="457200" y="160021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000"/>
            </a:lvl1pPr>
            <a:lvl2pPr>
              <a:defRPr sz="2800"/>
            </a:lvl2pPr>
            <a:lvl3pPr>
              <a:defRPr sz="2400">
                <a:latin typeface="Calibri"/>
                <a:cs typeface="Calibri"/>
              </a:defRPr>
            </a:lvl3pPr>
            <a:lvl4pPr>
              <a:defRPr sz="2000"/>
            </a:lvl4pPr>
            <a:lvl5pPr>
              <a:defRPr sz="18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exte 4"/>
          <p:cNvSpPr>
            <a:spLocks noGrp="1"/>
          </p:cNvSpPr>
          <p:nvPr>
            <p:ph type="body" sz="quarter" idx="12" hasCustomPrompt="1"/>
          </p:nvPr>
        </p:nvSpPr>
        <p:spPr>
          <a:xfrm>
            <a:off x="468312" y="908720"/>
            <a:ext cx="8208143" cy="504056"/>
          </a:xfrm>
          <a:noFill/>
        </p:spPr>
        <p:txBody>
          <a:bodyPr/>
          <a:lstStyle>
            <a:lvl1pPr marL="0" indent="0" algn="ctr" rtl="0" eaLnBrk="0" fontAlgn="base" hangingPunct="0">
              <a:spcBef>
                <a:spcPct val="0"/>
              </a:spcBef>
              <a:spcAft>
                <a:spcPct val="0"/>
              </a:spcAft>
              <a:buNone/>
              <a:defRPr lang="fr-FR" sz="2400" b="0" i="1" kern="1200" dirty="0" smtClean="0">
                <a:solidFill>
                  <a:srgbClr val="636463"/>
                </a:solidFill>
                <a:latin typeface="Calibri"/>
                <a:ea typeface="+mn-ea"/>
                <a:cs typeface="+mn-cs"/>
              </a:defRPr>
            </a:lvl1pPr>
          </a:lstStyle>
          <a:p>
            <a:pPr lvl="0"/>
            <a:r>
              <a:rPr lang="fr-FR" dirty="0" err="1"/>
              <a:t>Subtitle</a:t>
            </a:r>
            <a:r>
              <a:rPr lang="fr-FR" dirty="0"/>
              <a:t> </a:t>
            </a:r>
          </a:p>
        </p:txBody>
      </p:sp>
      <p:sp>
        <p:nvSpPr>
          <p:cNvPr id="2" name="Slide Number Placeholder 1"/>
          <p:cNvSpPr>
            <a:spLocks noGrp="1"/>
          </p:cNvSpPr>
          <p:nvPr>
            <p:ph type="sldNum" sz="quarter" idx="13"/>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18634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algn="ctr" defTabSz="457200">
              <a:defRPr/>
            </a:pPr>
            <a:endParaRPr lang="es-ES" kern="0" dirty="0">
              <a:solidFill>
                <a:srgbClr val="F3EBDD"/>
              </a:solidFill>
              <a:latin typeface="Calibri"/>
            </a:endParaRPr>
          </a:p>
        </p:txBody>
      </p:sp>
      <p:sp>
        <p:nvSpPr>
          <p:cNvPr id="6" name="Rectangle 2"/>
          <p:cNvSpPr>
            <a:spLocks noGrp="1" noChangeArrowheads="1"/>
          </p:cNvSpPr>
          <p:nvPr>
            <p:ph type="title"/>
          </p:nvPr>
        </p:nvSpPr>
        <p:spPr bwMode="auto">
          <a:xfrm>
            <a:off x="457200" y="274638"/>
            <a:ext cx="8229600"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rgbClr val="A50021"/>
                </a:solidFill>
                <a:latin typeface="Calibri"/>
              </a:defRPr>
            </a:lvl1pPr>
          </a:lstStyle>
          <a:p>
            <a:pPr lvl="0"/>
            <a:r>
              <a:rPr lang="fr-FR" dirty="0"/>
              <a:t>Cliquez pour modifier le style du titre</a:t>
            </a:r>
          </a:p>
        </p:txBody>
      </p:sp>
      <p:sp>
        <p:nvSpPr>
          <p:cNvPr id="7" name="Rectangle 3"/>
          <p:cNvSpPr>
            <a:spLocks noGrp="1" noChangeArrowheads="1"/>
          </p:cNvSpPr>
          <p:nvPr>
            <p:ph idx="1"/>
          </p:nvPr>
        </p:nvSpPr>
        <p:spPr bwMode="auto">
          <a:xfrm>
            <a:off x="457200" y="160021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000"/>
            </a:lvl1pPr>
            <a:lvl2pPr>
              <a:defRPr sz="2800"/>
            </a:lvl2pPr>
            <a:lvl3pPr>
              <a:defRPr sz="2400">
                <a:latin typeface="Calibri"/>
                <a:cs typeface="Calibri"/>
              </a:defRPr>
            </a:lvl3pPr>
            <a:lvl4pPr>
              <a:defRPr sz="2000"/>
            </a:lvl4pPr>
            <a:lvl5pPr>
              <a:defRPr sz="18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Slide Number Placeholder 1"/>
          <p:cNvSpPr>
            <a:spLocks noGrp="1"/>
          </p:cNvSpPr>
          <p:nvPr>
            <p:ph type="sldNum" sz="quarter" idx="10"/>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169426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2 columns">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algn="ctr" defTabSz="457200">
              <a:defRPr/>
            </a:pPr>
            <a:endParaRPr lang="es-ES" kern="0" dirty="0">
              <a:solidFill>
                <a:srgbClr val="F3EBDD"/>
              </a:solidFill>
              <a:latin typeface="Calibri"/>
            </a:endParaRPr>
          </a:p>
        </p:txBody>
      </p:sp>
      <p:sp>
        <p:nvSpPr>
          <p:cNvPr id="6" name="Rectangle 2"/>
          <p:cNvSpPr>
            <a:spLocks noGrp="1" noChangeArrowheads="1"/>
          </p:cNvSpPr>
          <p:nvPr>
            <p:ph type="title"/>
          </p:nvPr>
        </p:nvSpPr>
        <p:spPr bwMode="auto">
          <a:xfrm>
            <a:off x="457200" y="274638"/>
            <a:ext cx="8229600"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rgbClr val="A50021"/>
                </a:solidFill>
                <a:latin typeface="Calibri"/>
              </a:defRPr>
            </a:lvl1pPr>
          </a:lstStyle>
          <a:p>
            <a:pPr lvl="0"/>
            <a:r>
              <a:rPr lang="fr-FR" dirty="0"/>
              <a:t>Cliquez pour modifier le style du titre</a:t>
            </a:r>
          </a:p>
        </p:txBody>
      </p:sp>
      <p:sp>
        <p:nvSpPr>
          <p:cNvPr id="4" name="Espace réservé du texte 2"/>
          <p:cNvSpPr>
            <a:spLocks noGrp="1"/>
          </p:cNvSpPr>
          <p:nvPr>
            <p:ph type="body" sz="half" idx="1"/>
          </p:nvPr>
        </p:nvSpPr>
        <p:spPr>
          <a:xfrm>
            <a:off x="457200" y="1614505"/>
            <a:ext cx="4038600" cy="4536504"/>
          </a:xfrm>
        </p:spPr>
        <p:txBody>
          <a:bodyPr/>
          <a:lstStyle>
            <a:lvl1pPr marL="342900" indent="-342900">
              <a:buClr>
                <a:srgbClr val="A50021"/>
              </a:buClr>
              <a:buFont typeface="Wingdings" pitchFamily="2" charset="2"/>
              <a:buChar char="§"/>
              <a:defRPr sz="3000">
                <a:latin typeface="Calibri"/>
                <a:cs typeface="Calibri"/>
              </a:defRPr>
            </a:lvl1pPr>
            <a:lvl2pPr marL="742950" indent="-285750">
              <a:buSzPct val="100000"/>
              <a:buFont typeface="Arial" pitchFamily="34" charset="0"/>
              <a:buChar char="•"/>
              <a:defRPr>
                <a:latin typeface="Calibri"/>
                <a:cs typeface="Calibri"/>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contenu 3"/>
          <p:cNvSpPr>
            <a:spLocks noGrp="1"/>
          </p:cNvSpPr>
          <p:nvPr>
            <p:ph sz="half" idx="2"/>
          </p:nvPr>
        </p:nvSpPr>
        <p:spPr>
          <a:xfrm>
            <a:off x="4648200" y="1614505"/>
            <a:ext cx="4038600" cy="4536504"/>
          </a:xfrm>
        </p:spPr>
        <p:txBody>
          <a:bodyPr/>
          <a:lstStyle>
            <a:lvl1pPr marL="342900" indent="-342900">
              <a:buClr>
                <a:srgbClr val="A50021"/>
              </a:buClr>
              <a:buFont typeface="Wingdings" pitchFamily="2" charset="2"/>
              <a:buChar char="§"/>
              <a:defRPr sz="3000">
                <a:latin typeface="Calibri"/>
                <a:cs typeface="Calibri"/>
              </a:defRPr>
            </a:lvl1pPr>
            <a:lvl2pPr marL="742950" indent="-285750">
              <a:buSzPct val="100000"/>
              <a:buFont typeface="Arial" pitchFamily="34" charset="0"/>
              <a:buChar char="•"/>
              <a:defRPr>
                <a:latin typeface="Calibri"/>
                <a:cs typeface="Calibri"/>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exte 4"/>
          <p:cNvSpPr>
            <a:spLocks noGrp="1"/>
          </p:cNvSpPr>
          <p:nvPr>
            <p:ph type="body" sz="quarter" idx="12" hasCustomPrompt="1"/>
          </p:nvPr>
        </p:nvSpPr>
        <p:spPr>
          <a:xfrm>
            <a:off x="468312" y="908720"/>
            <a:ext cx="8208143" cy="504056"/>
          </a:xfrm>
          <a:noFill/>
        </p:spPr>
        <p:txBody>
          <a:bodyPr/>
          <a:lstStyle>
            <a:lvl1pPr marL="0" indent="0" algn="ctr" rtl="0" eaLnBrk="0" fontAlgn="base" hangingPunct="0">
              <a:spcBef>
                <a:spcPct val="0"/>
              </a:spcBef>
              <a:spcAft>
                <a:spcPct val="0"/>
              </a:spcAft>
              <a:buNone/>
              <a:defRPr lang="fr-FR" sz="2400" b="0" i="1" kern="1200" dirty="0" smtClean="0">
                <a:solidFill>
                  <a:srgbClr val="636463"/>
                </a:solidFill>
                <a:latin typeface="Calibri"/>
                <a:ea typeface="+mn-ea"/>
                <a:cs typeface="+mn-cs"/>
              </a:defRPr>
            </a:lvl1pPr>
          </a:lstStyle>
          <a:p>
            <a:pPr lvl="0"/>
            <a:r>
              <a:rPr lang="fr-FR" dirty="0" err="1"/>
              <a:t>Subtitle</a:t>
            </a:r>
            <a:r>
              <a:rPr lang="fr-FR" dirty="0"/>
              <a:t> </a:t>
            </a:r>
          </a:p>
        </p:txBody>
      </p:sp>
      <p:sp>
        <p:nvSpPr>
          <p:cNvPr id="2" name="Slide Number Placeholder 1"/>
          <p:cNvSpPr>
            <a:spLocks noGrp="1"/>
          </p:cNvSpPr>
          <p:nvPr>
            <p:ph type="sldNum" sz="quarter" idx="13"/>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172101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columns">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algn="ctr" defTabSz="457200">
              <a:defRPr/>
            </a:pPr>
            <a:endParaRPr lang="es-ES" kern="0" dirty="0">
              <a:solidFill>
                <a:srgbClr val="F3EBDD"/>
              </a:solidFill>
              <a:latin typeface="Calibri"/>
            </a:endParaRPr>
          </a:p>
        </p:txBody>
      </p:sp>
      <p:sp>
        <p:nvSpPr>
          <p:cNvPr id="6" name="Rectangle 2"/>
          <p:cNvSpPr>
            <a:spLocks noGrp="1" noChangeArrowheads="1"/>
          </p:cNvSpPr>
          <p:nvPr>
            <p:ph type="title"/>
          </p:nvPr>
        </p:nvSpPr>
        <p:spPr bwMode="auto">
          <a:xfrm>
            <a:off x="457200" y="274638"/>
            <a:ext cx="8229600"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rgbClr val="A50021"/>
                </a:solidFill>
                <a:latin typeface="Calibri"/>
              </a:defRPr>
            </a:lvl1pPr>
          </a:lstStyle>
          <a:p>
            <a:pPr lvl="0"/>
            <a:r>
              <a:rPr lang="fr-FR" dirty="0"/>
              <a:t>Cliquez pour modifier le style du titre</a:t>
            </a:r>
          </a:p>
        </p:txBody>
      </p:sp>
      <p:sp>
        <p:nvSpPr>
          <p:cNvPr id="4" name="Espace réservé du texte 2"/>
          <p:cNvSpPr>
            <a:spLocks noGrp="1"/>
          </p:cNvSpPr>
          <p:nvPr>
            <p:ph type="body" sz="half" idx="1"/>
          </p:nvPr>
        </p:nvSpPr>
        <p:spPr>
          <a:xfrm>
            <a:off x="457200" y="1614505"/>
            <a:ext cx="4038600" cy="4536504"/>
          </a:xfrm>
        </p:spPr>
        <p:txBody>
          <a:bodyPr/>
          <a:lstStyle>
            <a:lvl1pPr marL="342900" indent="-342900">
              <a:buClr>
                <a:srgbClr val="A50021"/>
              </a:buClr>
              <a:buFont typeface="Wingdings" pitchFamily="2" charset="2"/>
              <a:buChar char="§"/>
              <a:defRPr sz="3000">
                <a:latin typeface="Calibri"/>
                <a:cs typeface="Calibri"/>
              </a:defRPr>
            </a:lvl1pPr>
            <a:lvl2pPr marL="742950" indent="-285750">
              <a:buSzPct val="100000"/>
              <a:buFont typeface="Arial" pitchFamily="34" charset="0"/>
              <a:buChar char="•"/>
              <a:defRPr>
                <a:latin typeface="Calibri"/>
                <a:cs typeface="Calibri"/>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contenu 3"/>
          <p:cNvSpPr>
            <a:spLocks noGrp="1"/>
          </p:cNvSpPr>
          <p:nvPr>
            <p:ph sz="half" idx="2"/>
          </p:nvPr>
        </p:nvSpPr>
        <p:spPr>
          <a:xfrm>
            <a:off x="4648200" y="1614505"/>
            <a:ext cx="4038600" cy="4536504"/>
          </a:xfrm>
        </p:spPr>
        <p:txBody>
          <a:bodyPr/>
          <a:lstStyle>
            <a:lvl1pPr marL="342900" indent="-342900">
              <a:buClr>
                <a:srgbClr val="A50021"/>
              </a:buClr>
              <a:buFont typeface="Wingdings" pitchFamily="2" charset="2"/>
              <a:buChar char="§"/>
              <a:defRPr sz="3000">
                <a:latin typeface="Calibri"/>
                <a:cs typeface="Calibri"/>
              </a:defRPr>
            </a:lvl1pPr>
            <a:lvl2pPr marL="742950" indent="-285750">
              <a:buSzPct val="100000"/>
              <a:buFont typeface="Arial" pitchFamily="34" charset="0"/>
              <a:buChar char="•"/>
              <a:defRPr>
                <a:latin typeface="Calibri"/>
                <a:cs typeface="Calibri"/>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Slide Number Placeholder 1"/>
          <p:cNvSpPr>
            <a:spLocks noGrp="1"/>
          </p:cNvSpPr>
          <p:nvPr>
            <p:ph type="sldNum" sz="quarter" idx="10"/>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211675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object">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algn="ctr" defTabSz="457200">
              <a:defRPr/>
            </a:pPr>
            <a:endParaRPr lang="es-ES" kern="0" dirty="0">
              <a:solidFill>
                <a:srgbClr val="F3EBDD"/>
              </a:solidFill>
              <a:latin typeface="Calibri"/>
            </a:endParaRPr>
          </a:p>
        </p:txBody>
      </p:sp>
      <p:sp>
        <p:nvSpPr>
          <p:cNvPr id="6" name="Rectangle 2"/>
          <p:cNvSpPr>
            <a:spLocks noGrp="1" noChangeArrowheads="1"/>
          </p:cNvSpPr>
          <p:nvPr>
            <p:ph type="title" hasCustomPrompt="1"/>
          </p:nvPr>
        </p:nvSpPr>
        <p:spPr bwMode="auto">
          <a:xfrm>
            <a:off x="457200" y="274638"/>
            <a:ext cx="8229600"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rgbClr val="A50021"/>
                </a:solidFill>
                <a:latin typeface="Calibri"/>
              </a:defRPr>
            </a:lvl1pPr>
          </a:lstStyle>
          <a:p>
            <a:pPr lvl="0"/>
            <a:r>
              <a:rPr lang="fr-FR" dirty="0"/>
              <a:t>Cliquez pour modifier le style du titre</a:t>
            </a:r>
            <a:br>
              <a:rPr lang="fr-FR" dirty="0"/>
            </a:br>
            <a:endParaRPr lang="fr-FR" dirty="0"/>
          </a:p>
        </p:txBody>
      </p:sp>
      <p:sp>
        <p:nvSpPr>
          <p:cNvPr id="8" name="Espace réservé du texte 2"/>
          <p:cNvSpPr>
            <a:spLocks noGrp="1"/>
          </p:cNvSpPr>
          <p:nvPr>
            <p:ph type="body" sz="half" idx="1"/>
          </p:nvPr>
        </p:nvSpPr>
        <p:spPr>
          <a:xfrm>
            <a:off x="457200" y="1614505"/>
            <a:ext cx="4038600" cy="4536504"/>
          </a:xfrm>
        </p:spPr>
        <p:txBody>
          <a:bodyPr/>
          <a:lstStyle>
            <a:lvl1pPr marL="342900" indent="-342900">
              <a:buClr>
                <a:srgbClr val="A50021"/>
              </a:buClr>
              <a:buFont typeface="Wingdings" pitchFamily="2" charset="2"/>
              <a:buChar char="§"/>
              <a:defRPr sz="3000">
                <a:latin typeface="Calibri"/>
                <a:cs typeface="Calibri"/>
              </a:defRPr>
            </a:lvl1pPr>
            <a:lvl2pPr marL="742950" indent="-285750">
              <a:buSzPct val="100000"/>
              <a:buFont typeface="Arial" pitchFamily="34" charset="0"/>
              <a:buChar char="•"/>
              <a:defRPr>
                <a:latin typeface="Calibri"/>
                <a:cs typeface="Calibri"/>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contenu 3"/>
          <p:cNvSpPr>
            <a:spLocks noGrp="1"/>
          </p:cNvSpPr>
          <p:nvPr>
            <p:ph sz="half" idx="2"/>
          </p:nvPr>
        </p:nvSpPr>
        <p:spPr>
          <a:xfrm>
            <a:off x="4648200" y="1614505"/>
            <a:ext cx="4038600" cy="4536504"/>
          </a:xfrm>
        </p:spPr>
        <p:txBody>
          <a:bodyPr/>
          <a:lstStyle>
            <a:lvl1pPr marL="0" indent="0">
              <a:buClr>
                <a:srgbClr val="A50021"/>
              </a:buClr>
              <a:buFont typeface="Wingdings" pitchFamily="2" charset="2"/>
              <a:buNone/>
              <a:defRPr sz="3000">
                <a:latin typeface="Calibri"/>
                <a:cs typeface="Calibri"/>
              </a:defRPr>
            </a:lvl1pPr>
            <a:lvl2pPr marL="742950" indent="-285750">
              <a:buSzPct val="100000"/>
              <a:buFont typeface="Arial" pitchFamily="34" charset="0"/>
              <a:buChar char="•"/>
              <a:defRPr>
                <a:latin typeface="Arial" pitchFamily="34" charset="0"/>
                <a:cs typeface="Arial" pitchFamily="34" charset="0"/>
              </a:defRPr>
            </a:lvl2pPr>
          </a:lstStyle>
          <a:p>
            <a:pPr lvl="0"/>
            <a:endParaRPr lang="fr-FR" dirty="0"/>
          </a:p>
        </p:txBody>
      </p:sp>
      <p:sp>
        <p:nvSpPr>
          <p:cNvPr id="2" name="Slide Number Placeholder 1"/>
          <p:cNvSpPr>
            <a:spLocks noGrp="1"/>
          </p:cNvSpPr>
          <p:nvPr>
            <p:ph type="sldNum" sz="quarter" idx="10"/>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349649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text, object">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algn="ctr" defTabSz="457200">
              <a:defRPr/>
            </a:pPr>
            <a:endParaRPr lang="es-ES" kern="0" dirty="0">
              <a:solidFill>
                <a:srgbClr val="F3EBDD"/>
              </a:solidFill>
              <a:latin typeface="Calibri"/>
            </a:endParaRPr>
          </a:p>
        </p:txBody>
      </p:sp>
      <p:sp>
        <p:nvSpPr>
          <p:cNvPr id="6" name="Rectangle 2"/>
          <p:cNvSpPr>
            <a:spLocks noGrp="1" noChangeArrowheads="1"/>
          </p:cNvSpPr>
          <p:nvPr>
            <p:ph type="title" hasCustomPrompt="1"/>
          </p:nvPr>
        </p:nvSpPr>
        <p:spPr bwMode="auto">
          <a:xfrm>
            <a:off x="457200" y="274638"/>
            <a:ext cx="8229600"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rgbClr val="A50021"/>
                </a:solidFill>
                <a:latin typeface="Calibri"/>
              </a:defRPr>
            </a:lvl1pPr>
          </a:lstStyle>
          <a:p>
            <a:pPr lvl="0"/>
            <a:r>
              <a:rPr lang="fr-FR" dirty="0"/>
              <a:t>Cliquez pour modifier le style du titre</a:t>
            </a:r>
            <a:br>
              <a:rPr lang="fr-FR" dirty="0"/>
            </a:br>
            <a:endParaRPr lang="fr-FR" dirty="0"/>
          </a:p>
        </p:txBody>
      </p:sp>
      <p:sp>
        <p:nvSpPr>
          <p:cNvPr id="8" name="Espace réservé du texte 2"/>
          <p:cNvSpPr>
            <a:spLocks noGrp="1"/>
          </p:cNvSpPr>
          <p:nvPr>
            <p:ph type="body" sz="half" idx="1"/>
          </p:nvPr>
        </p:nvSpPr>
        <p:spPr>
          <a:xfrm>
            <a:off x="457200" y="1614505"/>
            <a:ext cx="4038600" cy="4536504"/>
          </a:xfrm>
        </p:spPr>
        <p:txBody>
          <a:bodyPr/>
          <a:lstStyle>
            <a:lvl1pPr marL="342900" indent="-342900">
              <a:buClr>
                <a:srgbClr val="A50021"/>
              </a:buClr>
              <a:buFont typeface="Wingdings" pitchFamily="2" charset="2"/>
              <a:buChar char="§"/>
              <a:defRPr sz="3000">
                <a:latin typeface="Calibri"/>
                <a:cs typeface="Calibri"/>
              </a:defRPr>
            </a:lvl1pPr>
            <a:lvl2pPr marL="742950" indent="-285750">
              <a:buSzPct val="100000"/>
              <a:buFont typeface="Arial" pitchFamily="34" charset="0"/>
              <a:buChar char="•"/>
              <a:defRPr>
                <a:latin typeface="Calibri"/>
                <a:cs typeface="Calibri"/>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contenu 3"/>
          <p:cNvSpPr>
            <a:spLocks noGrp="1"/>
          </p:cNvSpPr>
          <p:nvPr>
            <p:ph sz="half" idx="2"/>
          </p:nvPr>
        </p:nvSpPr>
        <p:spPr>
          <a:xfrm>
            <a:off x="4648200" y="1614505"/>
            <a:ext cx="4038600" cy="4536504"/>
          </a:xfrm>
        </p:spPr>
        <p:txBody>
          <a:bodyPr/>
          <a:lstStyle>
            <a:lvl1pPr marL="0" indent="0">
              <a:buClr>
                <a:srgbClr val="A50021"/>
              </a:buClr>
              <a:buFont typeface="Wingdings" pitchFamily="2" charset="2"/>
              <a:buNone/>
              <a:defRPr sz="3000">
                <a:latin typeface="Calibri"/>
                <a:cs typeface="Calibri"/>
              </a:defRPr>
            </a:lvl1pPr>
            <a:lvl2pPr marL="742950" indent="-285750">
              <a:buSzPct val="100000"/>
              <a:buFont typeface="Arial" pitchFamily="34" charset="0"/>
              <a:buChar char="•"/>
              <a:defRPr>
                <a:latin typeface="Arial" pitchFamily="34" charset="0"/>
                <a:cs typeface="Arial" pitchFamily="34" charset="0"/>
              </a:defRPr>
            </a:lvl2pPr>
          </a:lstStyle>
          <a:p>
            <a:pPr lvl="0"/>
            <a:endParaRPr lang="fr-FR" dirty="0"/>
          </a:p>
        </p:txBody>
      </p:sp>
      <p:sp>
        <p:nvSpPr>
          <p:cNvPr id="7" name="Espace réservé du texte 4"/>
          <p:cNvSpPr>
            <a:spLocks noGrp="1"/>
          </p:cNvSpPr>
          <p:nvPr>
            <p:ph type="body" sz="quarter" idx="12" hasCustomPrompt="1"/>
          </p:nvPr>
        </p:nvSpPr>
        <p:spPr>
          <a:xfrm>
            <a:off x="468312" y="908720"/>
            <a:ext cx="8208143" cy="504056"/>
          </a:xfrm>
          <a:noFill/>
        </p:spPr>
        <p:txBody>
          <a:bodyPr/>
          <a:lstStyle>
            <a:lvl1pPr marL="0" indent="0" algn="ctr" rtl="0" eaLnBrk="0" fontAlgn="base" hangingPunct="0">
              <a:spcBef>
                <a:spcPct val="0"/>
              </a:spcBef>
              <a:spcAft>
                <a:spcPct val="0"/>
              </a:spcAft>
              <a:buNone/>
              <a:defRPr lang="fr-FR" sz="2400" b="0" i="1" kern="1200" dirty="0" smtClean="0">
                <a:solidFill>
                  <a:srgbClr val="636463"/>
                </a:solidFill>
                <a:latin typeface="Calibri"/>
                <a:ea typeface="+mn-ea"/>
                <a:cs typeface="+mn-cs"/>
              </a:defRPr>
            </a:lvl1pPr>
          </a:lstStyle>
          <a:p>
            <a:pPr lvl="0"/>
            <a:r>
              <a:rPr lang="fr-FR" dirty="0" err="1"/>
              <a:t>Subtitle</a:t>
            </a:r>
            <a:r>
              <a:rPr lang="fr-FR" dirty="0"/>
              <a:t> </a:t>
            </a:r>
          </a:p>
        </p:txBody>
      </p:sp>
      <p:sp>
        <p:nvSpPr>
          <p:cNvPr id="2" name="Slide Number Placeholder 1"/>
          <p:cNvSpPr>
            <a:spLocks noGrp="1"/>
          </p:cNvSpPr>
          <p:nvPr>
            <p:ph type="sldNum" sz="quarter" idx="13"/>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273188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bject, text">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algn="ctr" defTabSz="457200">
              <a:defRPr/>
            </a:pPr>
            <a:endParaRPr lang="es-ES" kern="0" dirty="0">
              <a:solidFill>
                <a:srgbClr val="F3EBDD"/>
              </a:solidFill>
              <a:latin typeface="Calibri"/>
            </a:endParaRPr>
          </a:p>
        </p:txBody>
      </p:sp>
      <p:sp>
        <p:nvSpPr>
          <p:cNvPr id="6" name="Rectangle 2"/>
          <p:cNvSpPr>
            <a:spLocks noGrp="1" noChangeArrowheads="1"/>
          </p:cNvSpPr>
          <p:nvPr>
            <p:ph type="title" hasCustomPrompt="1"/>
          </p:nvPr>
        </p:nvSpPr>
        <p:spPr bwMode="auto">
          <a:xfrm>
            <a:off x="457200" y="274638"/>
            <a:ext cx="8229600"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rgbClr val="A50021"/>
                </a:solidFill>
                <a:latin typeface="Calibri"/>
              </a:defRPr>
            </a:lvl1pPr>
          </a:lstStyle>
          <a:p>
            <a:pPr lvl="0"/>
            <a:r>
              <a:rPr lang="fr-FR" dirty="0"/>
              <a:t>Cliquez pour modifier le style du titre</a:t>
            </a:r>
            <a:br>
              <a:rPr lang="fr-FR" dirty="0"/>
            </a:br>
            <a:endParaRPr lang="fr-FR" dirty="0"/>
          </a:p>
        </p:txBody>
      </p:sp>
      <p:sp>
        <p:nvSpPr>
          <p:cNvPr id="8" name="Espace réservé du texte 2"/>
          <p:cNvSpPr>
            <a:spLocks noGrp="1"/>
          </p:cNvSpPr>
          <p:nvPr>
            <p:ph type="body" sz="half" idx="1"/>
          </p:nvPr>
        </p:nvSpPr>
        <p:spPr>
          <a:xfrm>
            <a:off x="4644008" y="1614505"/>
            <a:ext cx="4038600" cy="4536504"/>
          </a:xfrm>
        </p:spPr>
        <p:txBody>
          <a:bodyPr/>
          <a:lstStyle>
            <a:lvl1pPr marL="342900" indent="-342900">
              <a:buClr>
                <a:srgbClr val="A50021"/>
              </a:buClr>
              <a:buFont typeface="Wingdings" pitchFamily="2" charset="2"/>
              <a:buChar char="§"/>
              <a:defRPr sz="3000">
                <a:latin typeface="Calibri"/>
                <a:cs typeface="Calibri"/>
              </a:defRPr>
            </a:lvl1pPr>
            <a:lvl2pPr marL="742950" indent="-285750">
              <a:buSzPct val="100000"/>
              <a:buFont typeface="Arial" pitchFamily="34" charset="0"/>
              <a:buChar char="•"/>
              <a:defRPr>
                <a:latin typeface="Calibri"/>
                <a:cs typeface="Calibri"/>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contenu 3"/>
          <p:cNvSpPr>
            <a:spLocks noGrp="1"/>
          </p:cNvSpPr>
          <p:nvPr>
            <p:ph sz="half" idx="2"/>
          </p:nvPr>
        </p:nvSpPr>
        <p:spPr>
          <a:xfrm>
            <a:off x="461392" y="1614505"/>
            <a:ext cx="4038600" cy="4536504"/>
          </a:xfrm>
        </p:spPr>
        <p:txBody>
          <a:bodyPr/>
          <a:lstStyle>
            <a:lvl1pPr marL="0" indent="0">
              <a:buClr>
                <a:srgbClr val="A50021"/>
              </a:buClr>
              <a:buFont typeface="Wingdings" pitchFamily="2" charset="2"/>
              <a:buNone/>
              <a:defRPr sz="3000">
                <a:latin typeface="Calibri"/>
                <a:cs typeface="Calibri"/>
              </a:defRPr>
            </a:lvl1pPr>
            <a:lvl2pPr marL="742950" indent="-285750">
              <a:buSzPct val="100000"/>
              <a:buFont typeface="Arial" pitchFamily="34" charset="0"/>
              <a:buChar char="•"/>
              <a:defRPr>
                <a:latin typeface="Arial" pitchFamily="34" charset="0"/>
                <a:cs typeface="Arial" pitchFamily="34" charset="0"/>
              </a:defRPr>
            </a:lvl2pPr>
          </a:lstStyle>
          <a:p>
            <a:pPr lvl="0"/>
            <a:endParaRPr lang="fr-FR" dirty="0"/>
          </a:p>
        </p:txBody>
      </p:sp>
      <p:sp>
        <p:nvSpPr>
          <p:cNvPr id="2" name="Slide Number Placeholder 1"/>
          <p:cNvSpPr>
            <a:spLocks noGrp="1"/>
          </p:cNvSpPr>
          <p:nvPr>
            <p:ph type="sldNum" sz="quarter" idx="10"/>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352354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object, text">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algn="ctr" defTabSz="457200">
              <a:defRPr/>
            </a:pPr>
            <a:endParaRPr lang="es-ES" kern="0" dirty="0">
              <a:solidFill>
                <a:srgbClr val="F3EBDD"/>
              </a:solidFill>
              <a:latin typeface="Calibri"/>
            </a:endParaRPr>
          </a:p>
        </p:txBody>
      </p:sp>
      <p:sp>
        <p:nvSpPr>
          <p:cNvPr id="6" name="Rectangle 2"/>
          <p:cNvSpPr>
            <a:spLocks noGrp="1" noChangeArrowheads="1"/>
          </p:cNvSpPr>
          <p:nvPr>
            <p:ph type="title" hasCustomPrompt="1"/>
          </p:nvPr>
        </p:nvSpPr>
        <p:spPr bwMode="auto">
          <a:xfrm>
            <a:off x="457200" y="274638"/>
            <a:ext cx="8229600"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rgbClr val="A50021"/>
                </a:solidFill>
                <a:latin typeface="Calibri"/>
              </a:defRPr>
            </a:lvl1pPr>
          </a:lstStyle>
          <a:p>
            <a:pPr lvl="0"/>
            <a:r>
              <a:rPr lang="fr-FR" dirty="0"/>
              <a:t>Cliquez pour modifier le style du titre</a:t>
            </a:r>
            <a:br>
              <a:rPr lang="fr-FR" dirty="0"/>
            </a:br>
            <a:endParaRPr lang="fr-FR" dirty="0"/>
          </a:p>
        </p:txBody>
      </p:sp>
      <p:sp>
        <p:nvSpPr>
          <p:cNvPr id="8" name="Espace réservé du texte 2"/>
          <p:cNvSpPr>
            <a:spLocks noGrp="1"/>
          </p:cNvSpPr>
          <p:nvPr>
            <p:ph type="body" sz="half" idx="1"/>
          </p:nvPr>
        </p:nvSpPr>
        <p:spPr>
          <a:xfrm>
            <a:off x="4644008" y="1614505"/>
            <a:ext cx="4038600" cy="4536504"/>
          </a:xfrm>
        </p:spPr>
        <p:txBody>
          <a:bodyPr/>
          <a:lstStyle>
            <a:lvl1pPr marL="342900" indent="-342900">
              <a:buClr>
                <a:srgbClr val="A50021"/>
              </a:buClr>
              <a:buFont typeface="Wingdings" pitchFamily="2" charset="2"/>
              <a:buChar char="§"/>
              <a:defRPr sz="3000">
                <a:latin typeface="Calibri"/>
                <a:cs typeface="Calibri"/>
              </a:defRPr>
            </a:lvl1pPr>
            <a:lvl2pPr marL="742950" indent="-285750">
              <a:buSzPct val="100000"/>
              <a:buFont typeface="Arial" pitchFamily="34" charset="0"/>
              <a:buChar char="•"/>
              <a:defRPr>
                <a:latin typeface="Calibri"/>
                <a:cs typeface="Calibri"/>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contenu 3"/>
          <p:cNvSpPr>
            <a:spLocks noGrp="1"/>
          </p:cNvSpPr>
          <p:nvPr>
            <p:ph sz="half" idx="2"/>
          </p:nvPr>
        </p:nvSpPr>
        <p:spPr>
          <a:xfrm>
            <a:off x="461392" y="1614505"/>
            <a:ext cx="4038600" cy="4536504"/>
          </a:xfrm>
        </p:spPr>
        <p:txBody>
          <a:bodyPr/>
          <a:lstStyle>
            <a:lvl1pPr marL="0" indent="0">
              <a:buClr>
                <a:srgbClr val="A50021"/>
              </a:buClr>
              <a:buFont typeface="Wingdings" pitchFamily="2" charset="2"/>
              <a:buNone/>
              <a:defRPr sz="3000">
                <a:latin typeface="Calibri"/>
                <a:cs typeface="Calibri"/>
              </a:defRPr>
            </a:lvl1pPr>
            <a:lvl2pPr marL="742950" indent="-285750">
              <a:buSzPct val="100000"/>
              <a:buFont typeface="Arial" pitchFamily="34" charset="0"/>
              <a:buChar char="•"/>
              <a:defRPr>
                <a:latin typeface="Arial" pitchFamily="34" charset="0"/>
                <a:cs typeface="Arial" pitchFamily="34" charset="0"/>
              </a:defRPr>
            </a:lvl2pPr>
          </a:lstStyle>
          <a:p>
            <a:pPr lvl="0"/>
            <a:endParaRPr lang="fr-FR" dirty="0"/>
          </a:p>
        </p:txBody>
      </p:sp>
      <p:sp>
        <p:nvSpPr>
          <p:cNvPr id="7" name="Espace réservé du texte 4"/>
          <p:cNvSpPr>
            <a:spLocks noGrp="1"/>
          </p:cNvSpPr>
          <p:nvPr>
            <p:ph type="body" sz="quarter" idx="12" hasCustomPrompt="1"/>
          </p:nvPr>
        </p:nvSpPr>
        <p:spPr>
          <a:xfrm>
            <a:off x="468312" y="908720"/>
            <a:ext cx="8208143" cy="504056"/>
          </a:xfrm>
          <a:noFill/>
        </p:spPr>
        <p:txBody>
          <a:bodyPr/>
          <a:lstStyle>
            <a:lvl1pPr marL="0" indent="0" algn="ctr" rtl="0" eaLnBrk="0" fontAlgn="base" hangingPunct="0">
              <a:spcBef>
                <a:spcPct val="0"/>
              </a:spcBef>
              <a:spcAft>
                <a:spcPct val="0"/>
              </a:spcAft>
              <a:buNone/>
              <a:defRPr lang="fr-FR" sz="2400" b="0" i="1" kern="1200" dirty="0" smtClean="0">
                <a:solidFill>
                  <a:srgbClr val="636463"/>
                </a:solidFill>
                <a:latin typeface="Calibri"/>
                <a:ea typeface="+mn-ea"/>
                <a:cs typeface="+mn-cs"/>
              </a:defRPr>
            </a:lvl1pPr>
          </a:lstStyle>
          <a:p>
            <a:pPr lvl="0"/>
            <a:r>
              <a:rPr lang="fr-FR" dirty="0" err="1"/>
              <a:t>Subtitle</a:t>
            </a:r>
            <a:r>
              <a:rPr lang="fr-FR" dirty="0"/>
              <a:t> </a:t>
            </a:r>
          </a:p>
        </p:txBody>
      </p:sp>
      <p:sp>
        <p:nvSpPr>
          <p:cNvPr id="2" name="Slide Number Placeholder 1"/>
          <p:cNvSpPr>
            <a:spLocks noGrp="1"/>
          </p:cNvSpPr>
          <p:nvPr>
            <p:ph type="sldNum" sz="quarter" idx="13"/>
          </p:nvPr>
        </p:nvSpPr>
        <p:spPr/>
        <p:txBody>
          <a:bodyPr/>
          <a:lstStyle/>
          <a:p>
            <a:fld id="{ADDE5F36-3F88-AB4E-924E-22F2D2A9AD09}" type="slidenum">
              <a:rPr lang="en-US" smtClean="0"/>
              <a:t>‹#›</a:t>
            </a:fld>
            <a:endParaRPr lang="en-US"/>
          </a:p>
        </p:txBody>
      </p:sp>
    </p:spTree>
    <p:extLst>
      <p:ext uri="{BB962C8B-B14F-4D97-AF65-F5344CB8AC3E}">
        <p14:creationId xmlns:p14="http://schemas.microsoft.com/office/powerpoint/2010/main" val="2786537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0000"/>
              </a:schemeClr>
            </a:gs>
            <a:gs pos="60000">
              <a:srgbClr val="FFFFFF"/>
            </a:gs>
          </a:gsLst>
          <a:lin ang="16200000" scaled="0"/>
          <a:tileRect/>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1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123" name="99638db0-9fa5-495f-99d5-02ce6da1733e" descr="7107F13B-2B31-4DE3-9BEB-496579FAA57C@oielan2"/>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79523" y="6443258"/>
            <a:ext cx="672505" cy="298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ángulo 28"/>
          <p:cNvSpPr/>
          <p:nvPr userDrawn="1"/>
        </p:nvSpPr>
        <p:spPr>
          <a:xfrm>
            <a:off x="0" y="0"/>
            <a:ext cx="9144000" cy="108000"/>
          </a:xfrm>
          <a:prstGeom prst="rect">
            <a:avLst/>
          </a:prstGeom>
          <a:gradFill>
            <a:gsLst>
              <a:gs pos="0">
                <a:srgbClr val="A50021"/>
              </a:gs>
              <a:gs pos="100000">
                <a:srgbClr val="636463"/>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s-ES" dirty="0">
              <a:solidFill>
                <a:srgbClr val="FFFFFF"/>
              </a:solidFill>
              <a:latin typeface="Calibri"/>
            </a:endParaRPr>
          </a:p>
        </p:txBody>
      </p:sp>
      <p:sp>
        <p:nvSpPr>
          <p:cNvPr id="11" name="Titre 1"/>
          <p:cNvSpPr txBox="1">
            <a:spLocks/>
          </p:cNvSpPr>
          <p:nvPr userDrawn="1"/>
        </p:nvSpPr>
        <p:spPr>
          <a:xfrm>
            <a:off x="179512" y="188640"/>
            <a:ext cx="8496944" cy="494062"/>
          </a:xfrm>
          <a:prstGeom prst="rect">
            <a:avLst/>
          </a:prstGeom>
        </p:spPr>
        <p:txBody>
          <a:bodyPr/>
          <a:lstStyle>
            <a:lvl1pPr algn="l" rtl="0" eaLnBrk="0" fontAlgn="base" hangingPunct="0">
              <a:spcBef>
                <a:spcPct val="0"/>
              </a:spcBef>
              <a:spcAft>
                <a:spcPct val="0"/>
              </a:spcAft>
              <a:defRPr lang="fr-FR" sz="2800" b="0" kern="1200" dirty="0">
                <a:solidFill>
                  <a:srgbClr val="A50021"/>
                </a:solidFill>
                <a:latin typeface="Arial"/>
                <a:ea typeface="+mn-ea"/>
                <a:cs typeface="+mn-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dirty="0">
              <a:latin typeface="Calibri"/>
            </a:endParaRPr>
          </a:p>
        </p:txBody>
      </p:sp>
      <p:sp>
        <p:nvSpPr>
          <p:cNvPr id="13" name="Titre 1"/>
          <p:cNvSpPr txBox="1">
            <a:spLocks/>
          </p:cNvSpPr>
          <p:nvPr userDrawn="1"/>
        </p:nvSpPr>
        <p:spPr bwMode="auto">
          <a:xfrm>
            <a:off x="467544" y="774698"/>
            <a:ext cx="8208912" cy="49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fr-FR" sz="2800" b="0" kern="1200" dirty="0">
                <a:solidFill>
                  <a:srgbClr val="A50021"/>
                </a:solidFill>
                <a:latin typeface="Arial"/>
                <a:ea typeface="+mn-ea"/>
                <a:cs typeface="+mn-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sz="2400" i="1" dirty="0">
              <a:solidFill>
                <a:srgbClr val="636463"/>
              </a:solidFill>
              <a:latin typeface="Calibri"/>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E5F36-3F88-AB4E-924E-22F2D2A9AD09}" type="slidenum">
              <a:rPr lang="en-US" smtClean="0"/>
              <a:t>‹#›</a:t>
            </a:fld>
            <a:endParaRPr lang="en-US"/>
          </a:p>
        </p:txBody>
      </p:sp>
    </p:spTree>
    <p:extLst>
      <p:ext uri="{BB962C8B-B14F-4D97-AF65-F5344CB8AC3E}">
        <p14:creationId xmlns:p14="http://schemas.microsoft.com/office/powerpoint/2010/main" val="4033104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5" r:id="rId11"/>
    <p:sldLayoutId id="2147483676" r:id="rId12"/>
    <p:sldLayoutId id="2147483677" r:id="rId13"/>
  </p:sldLayoutIdLst>
  <p:hf sldNum="0" hdr="0" ftr="0" dt="0"/>
  <p:txStyles>
    <p:titleStyle>
      <a:lvl1pPr algn="ctr" rtl="0" eaLnBrk="0" fontAlgn="base" hangingPunct="0">
        <a:spcBef>
          <a:spcPct val="0"/>
        </a:spcBef>
        <a:spcAft>
          <a:spcPct val="0"/>
        </a:spcAft>
        <a:defRPr sz="3800" b="1">
          <a:solidFill>
            <a:srgbClr val="990033"/>
          </a:solidFill>
          <a:latin typeface="Arial Narrow" pitchFamily="34" charset="0"/>
          <a:ea typeface="+mj-ea"/>
          <a:cs typeface="+mj-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A50021"/>
        </a:buClr>
        <a:buSzPct val="100000"/>
        <a:buFont typeface="Wingdings" pitchFamily="2" charset="2"/>
        <a:buChar char="§"/>
        <a:defRPr sz="3000">
          <a:solidFill>
            <a:srgbClr val="676D6F"/>
          </a:solidFill>
          <a:latin typeface="Calibri"/>
          <a:ea typeface="+mn-ea"/>
          <a:cs typeface="Calibri"/>
        </a:defRPr>
      </a:lvl1pPr>
      <a:lvl2pPr marL="742950" indent="-285750" algn="l" rtl="0" eaLnBrk="0" fontAlgn="base" hangingPunct="0">
        <a:spcBef>
          <a:spcPct val="20000"/>
        </a:spcBef>
        <a:spcAft>
          <a:spcPct val="0"/>
        </a:spcAft>
        <a:buSzPct val="100000"/>
        <a:buFont typeface="Arial" pitchFamily="34" charset="0"/>
        <a:buChar char="•"/>
        <a:defRPr sz="2800">
          <a:solidFill>
            <a:srgbClr val="676D6F"/>
          </a:solidFill>
          <a:latin typeface="Calibri"/>
          <a:cs typeface="Calibri"/>
        </a:defRPr>
      </a:lvl2pPr>
      <a:lvl3pPr marL="1143000" indent="-228600" algn="l" rtl="0" eaLnBrk="0" fontAlgn="base" hangingPunct="0">
        <a:spcBef>
          <a:spcPct val="20000"/>
        </a:spcBef>
        <a:spcAft>
          <a:spcPct val="0"/>
        </a:spcAft>
        <a:buFont typeface="Wingdings" pitchFamily="2" charset="2"/>
        <a:buChar char="§"/>
        <a:defRPr sz="2400">
          <a:solidFill>
            <a:srgbClr val="676D6F"/>
          </a:solidFill>
          <a:latin typeface="Calibri"/>
          <a:cs typeface="Calibri"/>
        </a:defRPr>
      </a:lvl3pPr>
      <a:lvl4pPr marL="1600200" indent="-228600" algn="l" rtl="0" eaLnBrk="0" fontAlgn="base" hangingPunct="0">
        <a:spcBef>
          <a:spcPct val="20000"/>
        </a:spcBef>
        <a:spcAft>
          <a:spcPct val="0"/>
        </a:spcAft>
        <a:buFont typeface="Wingdings" panose="05000000000000000000" pitchFamily="2" charset="2"/>
        <a:buChar char="s"/>
        <a:defRPr sz="2000">
          <a:solidFill>
            <a:srgbClr val="676D6F"/>
          </a:solidFill>
          <a:latin typeface="Calibri"/>
        </a:defRPr>
      </a:lvl4pPr>
      <a:lvl5pPr marL="2057400" indent="-228600" algn="l" rtl="0" eaLnBrk="0" fontAlgn="base" hangingPunct="0">
        <a:spcBef>
          <a:spcPct val="20000"/>
        </a:spcBef>
        <a:spcAft>
          <a:spcPct val="0"/>
        </a:spcAft>
        <a:buFont typeface="Arial Narrow" panose="020B0606020202030204" pitchFamily="34" charset="0"/>
        <a:buChar char="▫"/>
        <a:defRPr sz="1800">
          <a:solidFill>
            <a:srgbClr val="676D6F"/>
          </a:solidFill>
          <a:latin typeface="Calibri"/>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www.oie.int/en/animal-health-in-the-world/web-portal-on-avian-influenza/early-detection-warning-diagnostic-confirmation/"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oie.int/en/animal-health-in-the-world/update-on-avian-influenza/2016/"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BB9F493-4CF7-4418-8C6F-5E286157F7ED}"/>
              </a:ext>
            </a:extLst>
          </p:cNvPr>
          <p:cNvGraphicFramePr>
            <a:graphicFrameLocks noGrp="1"/>
          </p:cNvGraphicFramePr>
          <p:nvPr>
            <p:extLst>
              <p:ext uri="{D42A27DB-BD31-4B8C-83A1-F6EECF244321}">
                <p14:modId xmlns:p14="http://schemas.microsoft.com/office/powerpoint/2010/main" val="266601094"/>
              </p:ext>
            </p:extLst>
          </p:nvPr>
        </p:nvGraphicFramePr>
        <p:xfrm>
          <a:off x="1043608" y="2348880"/>
          <a:ext cx="6995120" cy="2880319"/>
        </p:xfrm>
        <a:graphic>
          <a:graphicData uri="http://schemas.openxmlformats.org/drawingml/2006/table">
            <a:tbl>
              <a:tblPr>
                <a:tableStyleId>{5C22544A-7EE6-4342-B048-85BDC9FD1C3A}</a:tableStyleId>
              </a:tblPr>
              <a:tblGrid>
                <a:gridCol w="6995120">
                  <a:extLst>
                    <a:ext uri="{9D8B030D-6E8A-4147-A177-3AD203B41FA5}">
                      <a16:colId xmlns:a16="http://schemas.microsoft.com/office/drawing/2014/main" val="20000"/>
                    </a:ext>
                  </a:extLst>
                </a:gridCol>
              </a:tblGrid>
              <a:tr h="2880319">
                <a:tc>
                  <a:txBody>
                    <a:bodyPr/>
                    <a:lstStyle/>
                    <a:p>
                      <a:pPr marL="0" marR="0" algn="just">
                        <a:lnSpc>
                          <a:spcPct val="107000"/>
                        </a:lnSpc>
                        <a:spcBef>
                          <a:spcPts val="0"/>
                        </a:spcBef>
                        <a:spcAft>
                          <a:spcPts val="800"/>
                        </a:spcAft>
                      </a:pPr>
                      <a:endParaRPr lang="en-ZW" sz="900" b="1" dirty="0">
                        <a:solidFill>
                          <a:srgbClr val="C00000"/>
                        </a:solidFill>
                        <a:effectLst/>
                        <a:latin typeface="Calibri"/>
                      </a:endParaRPr>
                    </a:p>
                    <a:p>
                      <a:pPr marL="0" marR="0" algn="ctr">
                        <a:lnSpc>
                          <a:spcPct val="107000"/>
                        </a:lnSpc>
                        <a:spcBef>
                          <a:spcPts val="0"/>
                        </a:spcBef>
                        <a:spcAft>
                          <a:spcPts val="800"/>
                        </a:spcAft>
                      </a:pPr>
                      <a:r>
                        <a:rPr lang="en-US" sz="2800" dirty="0">
                          <a:latin typeface="Calibri"/>
                        </a:rPr>
                        <a:t>Module V3</a:t>
                      </a:r>
                      <a:br>
                        <a:rPr lang="en-US" sz="2800" dirty="0">
                          <a:latin typeface="Calibri"/>
                        </a:rPr>
                      </a:br>
                      <a:r>
                        <a:rPr lang="en-US" sz="2800" b="1" kern="1200" dirty="0">
                          <a:solidFill>
                            <a:schemeClr val="dk1"/>
                          </a:solidFill>
                          <a:effectLst/>
                          <a:latin typeface="Calibri"/>
                          <a:ea typeface="+mn-ea"/>
                          <a:cs typeface="+mn-cs"/>
                        </a:rPr>
                        <a:t>Avian Influenza and the OIE</a:t>
                      </a:r>
                      <a:endParaRPr lang="en-US" sz="1400" b="1" dirty="0">
                        <a:solidFill>
                          <a:schemeClr val="accent1"/>
                        </a:solidFill>
                        <a:effectLst/>
                        <a:latin typeface="Calibri"/>
                      </a:endParaRPr>
                    </a:p>
                    <a:p>
                      <a:pPr marL="0" marR="0" algn="ctr">
                        <a:lnSpc>
                          <a:spcPct val="107000"/>
                        </a:lnSpc>
                        <a:spcBef>
                          <a:spcPts val="0"/>
                        </a:spcBef>
                        <a:spcAft>
                          <a:spcPts val="800"/>
                        </a:spcAft>
                      </a:pPr>
                      <a:endParaRPr lang="en-US" sz="1400" b="1" dirty="0">
                        <a:solidFill>
                          <a:schemeClr val="accent1"/>
                        </a:solidFill>
                        <a:effectLst/>
                        <a:latin typeface="Calibri"/>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74392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146C-1885-486D-9731-4A1C536F69C6}"/>
              </a:ext>
            </a:extLst>
          </p:cNvPr>
          <p:cNvSpPr>
            <a:spLocks noGrp="1"/>
          </p:cNvSpPr>
          <p:nvPr>
            <p:ph type="title"/>
          </p:nvPr>
        </p:nvSpPr>
        <p:spPr/>
        <p:txBody>
          <a:bodyPr/>
          <a:lstStyle/>
          <a:p>
            <a:r>
              <a:rPr lang="en-US" dirty="0"/>
              <a:t>HPAI Outbreaks 2016/2017</a:t>
            </a:r>
          </a:p>
        </p:txBody>
      </p:sp>
      <p:sp>
        <p:nvSpPr>
          <p:cNvPr id="4" name="Rectangle 3">
            <a:extLst>
              <a:ext uri="{FF2B5EF4-FFF2-40B4-BE49-F238E27FC236}">
                <a16:creationId xmlns:a16="http://schemas.microsoft.com/office/drawing/2014/main" id="{CA5A71D7-85A9-4F0F-93A0-C0C9A2858400}"/>
              </a:ext>
            </a:extLst>
          </p:cNvPr>
          <p:cNvSpPr/>
          <p:nvPr/>
        </p:nvSpPr>
        <p:spPr>
          <a:xfrm>
            <a:off x="7673593" y="508030"/>
            <a:ext cx="1409814" cy="369332"/>
          </a:xfrm>
          <a:prstGeom prst="rect">
            <a:avLst/>
          </a:prstGeom>
          <a:solidFill>
            <a:srgbClr val="769091"/>
          </a:solidFill>
        </p:spPr>
        <p:txBody>
          <a:bodyPr wrap="square">
            <a:spAutoFit/>
          </a:bodyPr>
          <a:lstStyle/>
          <a:p>
            <a:pPr algn="r" defTabSz="457200" fontAlgn="base">
              <a:spcBef>
                <a:spcPct val="0"/>
              </a:spcBef>
              <a:spcAft>
                <a:spcPct val="0"/>
              </a:spcAft>
            </a:pPr>
            <a:r>
              <a:rPr lang="en-US" i="1" dirty="0">
                <a:solidFill>
                  <a:srgbClr val="FFFFFF"/>
                </a:solidFill>
                <a:latin typeface="Arial "/>
                <a:cs typeface="Calibri" pitchFamily="34" charset="0"/>
              </a:rPr>
              <a:t>05/09/2017</a:t>
            </a:r>
          </a:p>
        </p:txBody>
      </p:sp>
      <p:pic>
        <p:nvPicPr>
          <p:cNvPr id="5" name="Image 3">
            <a:extLst>
              <a:ext uri="{FF2B5EF4-FFF2-40B4-BE49-F238E27FC236}">
                <a16:creationId xmlns:a16="http://schemas.microsoft.com/office/drawing/2014/main" id="{90BA25CF-0020-46E8-BBDF-3E27E6290C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528" b="9681"/>
          <a:stretch/>
        </p:blipFill>
        <p:spPr>
          <a:xfrm>
            <a:off x="107503" y="908720"/>
            <a:ext cx="9029419" cy="4392488"/>
          </a:xfrm>
          <a:prstGeom prst="rect">
            <a:avLst/>
          </a:prstGeom>
        </p:spPr>
      </p:pic>
      <p:sp>
        <p:nvSpPr>
          <p:cNvPr id="6" name="TextBox 5">
            <a:extLst>
              <a:ext uri="{FF2B5EF4-FFF2-40B4-BE49-F238E27FC236}">
                <a16:creationId xmlns:a16="http://schemas.microsoft.com/office/drawing/2014/main" id="{88934765-256C-46DC-8E7E-D00777BF4151}"/>
              </a:ext>
            </a:extLst>
          </p:cNvPr>
          <p:cNvSpPr txBox="1"/>
          <p:nvPr/>
        </p:nvSpPr>
        <p:spPr bwMode="auto">
          <a:xfrm>
            <a:off x="323528" y="5517232"/>
            <a:ext cx="79928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defTabSz="457200"/>
            <a:r>
              <a:rPr lang="en-US" kern="0" dirty="0">
                <a:solidFill>
                  <a:srgbClr val="2C343E"/>
                </a:solidFill>
                <a:latin typeface="Calibri"/>
              </a:rPr>
              <a:t>OIE Global Situation Report for Avian Influenza</a:t>
            </a:r>
          </a:p>
          <a:p>
            <a:pPr defTabSz="457200"/>
            <a:r>
              <a:rPr lang="fr-FR" sz="1400" u="sng" kern="0" dirty="0">
                <a:solidFill>
                  <a:srgbClr val="0070C0"/>
                </a:solidFill>
                <a:latin typeface="Calibri"/>
              </a:rPr>
              <a:t>http://www.oie.int/en/animal-health-in-the-world/update-on-avian-influenza/</a:t>
            </a:r>
          </a:p>
        </p:txBody>
      </p:sp>
      <p:pic>
        <p:nvPicPr>
          <p:cNvPr id="7" name="Picture 2">
            <a:extLst>
              <a:ext uri="{FF2B5EF4-FFF2-40B4-BE49-F238E27FC236}">
                <a16:creationId xmlns:a16="http://schemas.microsoft.com/office/drawing/2014/main" id="{042A8FF4-C5DE-4A37-A763-1730D3569B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701" y="5434805"/>
            <a:ext cx="2650586"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40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re 3"/>
          <p:cNvSpPr>
            <a:spLocks noGrp="1"/>
          </p:cNvSpPr>
          <p:nvPr>
            <p:ph type="title"/>
          </p:nvPr>
        </p:nvSpPr>
        <p:spPr>
          <a:xfrm>
            <a:off x="467544" y="188640"/>
            <a:ext cx="7345363" cy="503237"/>
          </a:xfrm>
        </p:spPr>
        <p:txBody>
          <a:bodyPr>
            <a:normAutofit fontScale="90000"/>
          </a:bodyPr>
          <a:lstStyle/>
          <a:p>
            <a:pPr algn="just"/>
            <a:r>
              <a:rPr lang="en-US" altLang="fr-FR" sz="4400" dirty="0">
                <a:cs typeface="Calibri"/>
              </a:rPr>
              <a:t>                </a:t>
            </a:r>
            <a:r>
              <a:rPr lang="en-US" sz="4200" dirty="0">
                <a:solidFill>
                  <a:srgbClr val="A50021"/>
                </a:solidFill>
              </a:rPr>
              <a:t>HPAI in Asia (2017) </a:t>
            </a:r>
            <a:endParaRPr lang="en-GB" altLang="fr-FR" sz="4200" dirty="0">
              <a:solidFill>
                <a:srgbClr val="A50021"/>
              </a:solidFill>
            </a:endParaRPr>
          </a:p>
        </p:txBody>
      </p:sp>
      <p:sp>
        <p:nvSpPr>
          <p:cNvPr id="197635" name="TextBox 1"/>
          <p:cNvSpPr txBox="1">
            <a:spLocks noChangeArrowheads="1"/>
          </p:cNvSpPr>
          <p:nvPr/>
        </p:nvSpPr>
        <p:spPr bwMode="auto">
          <a:xfrm>
            <a:off x="323528" y="1268760"/>
            <a:ext cx="8408353" cy="4930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spcBef>
                <a:spcPct val="20000"/>
              </a:spcBef>
              <a:buClr>
                <a:srgbClr val="990000"/>
              </a:buClr>
              <a:buChar char="•"/>
              <a:defRPr sz="2800">
                <a:solidFill>
                  <a:srgbClr val="151515"/>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rgbClr val="151515"/>
                </a:solidFill>
                <a:latin typeface="Arial" charset="0"/>
                <a:cs typeface="Arial" charset="0"/>
              </a:defRPr>
            </a:lvl3pPr>
            <a:lvl4pPr marL="1600200" indent="-228600" eaLnBrk="0" hangingPunct="0">
              <a:spcBef>
                <a:spcPct val="20000"/>
              </a:spcBef>
              <a:defRPr sz="2000">
                <a:solidFill>
                  <a:srgbClr val="606060"/>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2900" indent="-342900" fontAlgn="base">
              <a:spcAft>
                <a:spcPts val="1200"/>
              </a:spcAft>
              <a:buClr>
                <a:srgbClr val="A50021"/>
              </a:buClr>
              <a:buSzPct val="100000"/>
              <a:buFont typeface="Wingdings" pitchFamily="2" charset="2"/>
              <a:buChar char="§"/>
            </a:pPr>
            <a:r>
              <a:rPr lang="en-US" kern="0" dirty="0">
                <a:solidFill>
                  <a:schemeClr val="bg2">
                    <a:lumMod val="50000"/>
                  </a:schemeClr>
                </a:solidFill>
                <a:latin typeface="Calibri" panose="020F0502020204030204" pitchFamily="34" charset="0"/>
                <a:cs typeface="Calibri"/>
              </a:rPr>
              <a:t>H5N1 – China, Laos, Myanmar, Nepal, Bangladesh, Cambodia, India, Malaysia, Vietnam</a:t>
            </a:r>
          </a:p>
          <a:p>
            <a:pPr marL="342900" indent="-342900" fontAlgn="base">
              <a:spcAft>
                <a:spcPts val="1200"/>
              </a:spcAft>
              <a:buClr>
                <a:srgbClr val="A50021"/>
              </a:buClr>
              <a:buSzPct val="100000"/>
              <a:buFont typeface="Wingdings" pitchFamily="2" charset="2"/>
              <a:buChar char="§"/>
            </a:pPr>
            <a:r>
              <a:rPr lang="en-US" kern="0" dirty="0">
                <a:solidFill>
                  <a:schemeClr val="bg2">
                    <a:lumMod val="50000"/>
                  </a:schemeClr>
                </a:solidFill>
                <a:latin typeface="Calibri" panose="020F0502020204030204" pitchFamily="34" charset="0"/>
                <a:cs typeface="Calibri"/>
              </a:rPr>
              <a:t>H5N2 – Chinese Taipei (since 2015)</a:t>
            </a:r>
          </a:p>
          <a:p>
            <a:pPr marL="342900" indent="-342900" fontAlgn="base">
              <a:spcAft>
                <a:spcPts val="1200"/>
              </a:spcAft>
              <a:buClr>
                <a:srgbClr val="A50021"/>
              </a:buClr>
              <a:buSzPct val="100000"/>
              <a:buFont typeface="Wingdings" pitchFamily="2" charset="2"/>
              <a:buChar char="§"/>
            </a:pPr>
            <a:r>
              <a:rPr lang="en-US" kern="0" dirty="0">
                <a:solidFill>
                  <a:schemeClr val="bg2">
                    <a:lumMod val="50000"/>
                  </a:schemeClr>
                </a:solidFill>
                <a:latin typeface="Calibri" panose="020F0502020204030204" pitchFamily="34" charset="0"/>
                <a:cs typeface="Calibri"/>
              </a:rPr>
              <a:t>H5N6 – Philippines</a:t>
            </a:r>
            <a:r>
              <a:rPr lang="en-US" b="1" kern="0" dirty="0">
                <a:solidFill>
                  <a:schemeClr val="bg2">
                    <a:lumMod val="50000"/>
                  </a:schemeClr>
                </a:solidFill>
                <a:latin typeface="Calibri" panose="020F0502020204030204" pitchFamily="34" charset="0"/>
                <a:cs typeface="Calibri"/>
              </a:rPr>
              <a:t> </a:t>
            </a:r>
            <a:r>
              <a:rPr lang="en-US" kern="0" dirty="0">
                <a:solidFill>
                  <a:schemeClr val="bg2">
                    <a:lumMod val="50000"/>
                  </a:schemeClr>
                </a:solidFill>
                <a:latin typeface="Calibri" panose="020F0502020204030204" pitchFamily="34" charset="0"/>
                <a:cs typeface="Calibri"/>
              </a:rPr>
              <a:t>(Aug 2017), Vietnam (Sept 2017), China, Chinese Taipei, Hong Kong, Japan, R. Korea, Laos, Myanmar</a:t>
            </a:r>
          </a:p>
          <a:p>
            <a:pPr marL="342900" indent="-342900" fontAlgn="base">
              <a:spcAft>
                <a:spcPts val="1200"/>
              </a:spcAft>
              <a:buClr>
                <a:srgbClr val="A50021"/>
              </a:buClr>
              <a:buSzPct val="100000"/>
              <a:buFont typeface="Wingdings" pitchFamily="2" charset="2"/>
              <a:buChar char="§"/>
            </a:pPr>
            <a:r>
              <a:rPr lang="en-US" kern="0" dirty="0">
                <a:solidFill>
                  <a:schemeClr val="bg2">
                    <a:lumMod val="50000"/>
                  </a:schemeClr>
                </a:solidFill>
                <a:latin typeface="Calibri" panose="020F0502020204030204" pitchFamily="34" charset="0"/>
                <a:cs typeface="Calibri"/>
              </a:rPr>
              <a:t>H5N8 </a:t>
            </a:r>
            <a:r>
              <a:rPr lang="mr-IN" kern="0" dirty="0">
                <a:solidFill>
                  <a:schemeClr val="bg2">
                    <a:lumMod val="50000"/>
                  </a:schemeClr>
                </a:solidFill>
                <a:latin typeface="Calibri" panose="020F0502020204030204" pitchFamily="34" charset="0"/>
                <a:cs typeface="Calibri"/>
              </a:rPr>
              <a:t>–</a:t>
            </a:r>
            <a:r>
              <a:rPr lang="en-US" kern="0" dirty="0">
                <a:solidFill>
                  <a:schemeClr val="bg2">
                    <a:lumMod val="50000"/>
                  </a:schemeClr>
                </a:solidFill>
                <a:latin typeface="Calibri" panose="020F0502020204030204" pitchFamily="34" charset="0"/>
                <a:cs typeface="Calibri"/>
              </a:rPr>
              <a:t> Russia, R. Korea, India, Nepal, China, Chinese Taipei</a:t>
            </a:r>
          </a:p>
          <a:p>
            <a:pPr marL="342900" indent="-342900" fontAlgn="base">
              <a:spcAft>
                <a:spcPct val="0"/>
              </a:spcAft>
              <a:buClr>
                <a:srgbClr val="A50021"/>
              </a:buClr>
              <a:buSzPct val="100000"/>
              <a:buFont typeface="Wingdings" pitchFamily="2" charset="2"/>
              <a:buChar char="§"/>
            </a:pPr>
            <a:r>
              <a:rPr lang="en-US" kern="0" dirty="0">
                <a:solidFill>
                  <a:schemeClr val="bg2">
                    <a:lumMod val="50000"/>
                  </a:schemeClr>
                </a:solidFill>
                <a:latin typeface="Calibri" panose="020F0502020204030204" pitchFamily="34" charset="0"/>
                <a:cs typeface="Calibri"/>
              </a:rPr>
              <a:t>H7N9 – China </a:t>
            </a:r>
          </a:p>
        </p:txBody>
      </p:sp>
    </p:spTree>
    <p:extLst>
      <p:ext uri="{BB962C8B-B14F-4D97-AF65-F5344CB8AC3E}">
        <p14:creationId xmlns:p14="http://schemas.microsoft.com/office/powerpoint/2010/main" val="397802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re 3"/>
          <p:cNvSpPr>
            <a:spLocks noGrp="1"/>
          </p:cNvSpPr>
          <p:nvPr>
            <p:ph type="title"/>
          </p:nvPr>
        </p:nvSpPr>
        <p:spPr>
          <a:xfrm>
            <a:off x="0" y="332656"/>
            <a:ext cx="9144000" cy="864096"/>
          </a:xfrm>
        </p:spPr>
        <p:txBody>
          <a:bodyPr>
            <a:noAutofit/>
          </a:bodyPr>
          <a:lstStyle/>
          <a:p>
            <a:pPr algn="ctr"/>
            <a:r>
              <a:rPr lang="en-US" dirty="0">
                <a:solidFill>
                  <a:srgbClr val="A50021"/>
                </a:solidFill>
              </a:rPr>
              <a:t>Distribution of HPAI in Asia, the Far East, &amp; Oceania in 2016/2017</a:t>
            </a:r>
            <a:br>
              <a:rPr lang="en-US" dirty="0">
                <a:solidFill>
                  <a:srgbClr val="A50021"/>
                </a:solidFill>
              </a:rPr>
            </a:br>
            <a:r>
              <a:rPr lang="en-US" dirty="0">
                <a:solidFill>
                  <a:srgbClr val="A50021"/>
                </a:solidFill>
              </a:rPr>
              <a:t>(Poultry) </a:t>
            </a:r>
            <a:endParaRPr lang="en-GB" altLang="fr-FR" b="0" i="1" dirty="0">
              <a:cs typeface="Calibri"/>
            </a:endParaRPr>
          </a:p>
        </p:txBody>
      </p:sp>
      <p:pic>
        <p:nvPicPr>
          <p:cNvPr id="6" name="Picture 2"/>
          <p:cNvPicPr/>
          <p:nvPr/>
        </p:nvPicPr>
        <p:blipFill rotWithShape="1">
          <a:blip r:embed="rId3" cstate="print">
            <a:extLst>
              <a:ext uri="{28A0092B-C50C-407E-A947-70E740481C1C}">
                <a14:useLocalDpi xmlns:a14="http://schemas.microsoft.com/office/drawing/2010/main" val="0"/>
              </a:ext>
            </a:extLst>
          </a:blip>
          <a:srcRect l="13058" r="12066"/>
          <a:stretch/>
        </p:blipFill>
        <p:spPr bwMode="auto">
          <a:xfrm>
            <a:off x="1682190" y="1447800"/>
            <a:ext cx="5626114" cy="5005536"/>
          </a:xfrm>
          <a:prstGeom prst="rect">
            <a:avLst/>
          </a:prstGeom>
          <a:ln>
            <a:solidFill>
              <a:sysClr val="windowText" lastClr="000000"/>
            </a:solidFill>
          </a:ln>
          <a:extLst>
            <a:ext uri="{53640926-AAD7-44d8-BBD7-CCE9431645EC}">
              <a14:shadowObscured xmlns:a14="http://schemas.microsoft.com/office/drawing/2010/main" xmlns=""/>
            </a:ext>
          </a:extLst>
        </p:spPr>
      </p:pic>
      <p:sp>
        <p:nvSpPr>
          <p:cNvPr id="7" name="Rectangle 6"/>
          <p:cNvSpPr/>
          <p:nvPr/>
        </p:nvSpPr>
        <p:spPr>
          <a:xfrm>
            <a:off x="5898490" y="1447800"/>
            <a:ext cx="1409814" cy="369332"/>
          </a:xfrm>
          <a:prstGeom prst="rect">
            <a:avLst/>
          </a:prstGeom>
          <a:solidFill>
            <a:srgbClr val="769091"/>
          </a:solidFill>
        </p:spPr>
        <p:txBody>
          <a:bodyPr wrap="square">
            <a:spAutoFit/>
          </a:bodyPr>
          <a:lstStyle/>
          <a:p>
            <a:pPr algn="r" fontAlgn="base">
              <a:spcBef>
                <a:spcPct val="0"/>
              </a:spcBef>
              <a:spcAft>
                <a:spcPct val="0"/>
              </a:spcAft>
            </a:pPr>
            <a:r>
              <a:rPr lang="en-US" i="1" dirty="0">
                <a:solidFill>
                  <a:srgbClr val="FFFFFF"/>
                </a:solidFill>
                <a:latin typeface="Arial "/>
                <a:cs typeface="Calibri" pitchFamily="34" charset="0"/>
              </a:rPr>
              <a:t>01/10/2017</a:t>
            </a:r>
          </a:p>
        </p:txBody>
      </p:sp>
    </p:spTree>
    <p:extLst>
      <p:ext uri="{BB962C8B-B14F-4D97-AF65-F5344CB8AC3E}">
        <p14:creationId xmlns:p14="http://schemas.microsoft.com/office/powerpoint/2010/main" val="17538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p:nvPr/>
        </p:nvPicPr>
        <p:blipFill rotWithShape="1">
          <a:blip r:embed="rId3" cstate="print">
            <a:extLst>
              <a:ext uri="{28A0092B-C50C-407E-A947-70E740481C1C}">
                <a14:useLocalDpi xmlns:a14="http://schemas.microsoft.com/office/drawing/2010/main" val="0"/>
              </a:ext>
            </a:extLst>
          </a:blip>
          <a:srcRect l="20992" t="9817" r="8264"/>
          <a:stretch/>
        </p:blipFill>
        <p:spPr bwMode="auto">
          <a:xfrm>
            <a:off x="1619672" y="1412776"/>
            <a:ext cx="5958433" cy="5040560"/>
          </a:xfrm>
          <a:prstGeom prst="rect">
            <a:avLst/>
          </a:prstGeom>
          <a:ln>
            <a:solidFill>
              <a:sysClr val="windowText" lastClr="000000"/>
            </a:solidFill>
          </a:ln>
          <a:extLst>
            <a:ext uri="{53640926-AAD7-44d8-BBD7-CCE9431645EC}">
              <a14:shadowObscured xmlns:a14="http://schemas.microsoft.com/office/drawing/2010/main" xmlns=""/>
            </a:ext>
          </a:extLst>
        </p:spPr>
      </p:pic>
      <p:sp>
        <p:nvSpPr>
          <p:cNvPr id="5" name="Rectangle 4"/>
          <p:cNvSpPr/>
          <p:nvPr/>
        </p:nvSpPr>
        <p:spPr>
          <a:xfrm>
            <a:off x="6168291" y="1412776"/>
            <a:ext cx="1409814" cy="369332"/>
          </a:xfrm>
          <a:prstGeom prst="rect">
            <a:avLst/>
          </a:prstGeom>
          <a:solidFill>
            <a:srgbClr val="769091"/>
          </a:solidFill>
        </p:spPr>
        <p:txBody>
          <a:bodyPr wrap="square">
            <a:spAutoFit/>
          </a:bodyPr>
          <a:lstStyle/>
          <a:p>
            <a:pPr algn="r" fontAlgn="base">
              <a:spcBef>
                <a:spcPct val="0"/>
              </a:spcBef>
              <a:spcAft>
                <a:spcPct val="0"/>
              </a:spcAft>
            </a:pPr>
            <a:r>
              <a:rPr lang="en-US" i="1" dirty="0">
                <a:solidFill>
                  <a:srgbClr val="FFFFFF"/>
                </a:solidFill>
                <a:latin typeface="Arial "/>
                <a:cs typeface="Calibri" pitchFamily="34" charset="0"/>
              </a:rPr>
              <a:t>01/10/2017</a:t>
            </a:r>
          </a:p>
        </p:txBody>
      </p:sp>
      <p:sp>
        <p:nvSpPr>
          <p:cNvPr id="7" name="Titre 3">
            <a:extLst>
              <a:ext uri="{FF2B5EF4-FFF2-40B4-BE49-F238E27FC236}">
                <a16:creationId xmlns:a16="http://schemas.microsoft.com/office/drawing/2014/main" id="{216C5B31-9798-4190-804C-71C50A6F339E}"/>
              </a:ext>
            </a:extLst>
          </p:cNvPr>
          <p:cNvSpPr txBox="1">
            <a:spLocks/>
          </p:cNvSpPr>
          <p:nvPr/>
        </p:nvSpPr>
        <p:spPr>
          <a:xfrm>
            <a:off x="0" y="332656"/>
            <a:ext cx="9144000" cy="864096"/>
          </a:xfrm>
        </p:spPr>
        <p:txBody>
          <a:bodyPr anchor="t">
            <a:noAutofit/>
          </a:bodyPr>
          <a:lstStyle>
            <a:lvl1pPr algn="ctr" rtl="0" eaLnBrk="0" fontAlgn="base" hangingPunct="0">
              <a:lnSpc>
                <a:spcPct val="100000"/>
              </a:lnSpc>
              <a:spcBef>
                <a:spcPct val="0"/>
              </a:spcBef>
              <a:spcAft>
                <a:spcPct val="0"/>
              </a:spcAft>
              <a:defRPr sz="2400" b="1">
                <a:solidFill>
                  <a:schemeClr val="bg2"/>
                </a:solidFill>
                <a:latin typeface="Arial Narrow" pitchFamily="34" charset="0"/>
                <a:ea typeface="+mj-ea"/>
                <a:cs typeface="+mj-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solidFill>
                  <a:srgbClr val="A50021"/>
                </a:solidFill>
                <a:latin typeface="Calibri"/>
              </a:rPr>
              <a:t>Distribution of HPAI in Asia, the Far East, &amp; Oceania in 2016/2017</a:t>
            </a:r>
            <a:br>
              <a:rPr lang="en-US" kern="0" dirty="0">
                <a:solidFill>
                  <a:srgbClr val="A50021"/>
                </a:solidFill>
                <a:latin typeface="Calibri"/>
              </a:rPr>
            </a:br>
            <a:r>
              <a:rPr lang="en-US" kern="0" dirty="0">
                <a:solidFill>
                  <a:srgbClr val="A50021"/>
                </a:solidFill>
                <a:latin typeface="Calibri"/>
              </a:rPr>
              <a:t>(Wild Birds) </a:t>
            </a:r>
            <a:endParaRPr lang="en-GB" altLang="fr-FR" b="0" i="1" kern="0" dirty="0">
              <a:latin typeface="Calibri"/>
              <a:cs typeface="Calibri"/>
            </a:endParaRPr>
          </a:p>
        </p:txBody>
      </p:sp>
    </p:spTree>
    <p:extLst>
      <p:ext uri="{BB962C8B-B14F-4D97-AF65-F5344CB8AC3E}">
        <p14:creationId xmlns:p14="http://schemas.microsoft.com/office/powerpoint/2010/main" val="408071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56262" y="1484784"/>
            <a:ext cx="8431957" cy="4752528"/>
          </a:xfrm>
        </p:spPr>
        <p:txBody>
          <a:bodyPr>
            <a:noAutofit/>
          </a:bodyPr>
          <a:lstStyle/>
          <a:p>
            <a:r>
              <a:rPr lang="en-US" sz="2800" dirty="0">
                <a:solidFill>
                  <a:schemeClr val="bg2">
                    <a:lumMod val="50000"/>
                  </a:schemeClr>
                </a:solidFill>
                <a:latin typeface="Calibri" panose="020F0502020204030204" pitchFamily="34" charset="0"/>
                <a:cs typeface="Calibri" panose="020F0502020204030204" pitchFamily="34" charset="0"/>
              </a:rPr>
              <a:t>Globalization</a:t>
            </a:r>
          </a:p>
          <a:p>
            <a:pPr lvl="4"/>
            <a:endParaRPr lang="en-US" sz="2000" dirty="0">
              <a:solidFill>
                <a:schemeClr val="bg2">
                  <a:lumMod val="50000"/>
                </a:schemeClr>
              </a:solidFill>
              <a:latin typeface="Calibri" panose="020F0502020204030204" pitchFamily="34" charset="0"/>
              <a:cs typeface="Calibri" panose="020F0502020204030204" pitchFamily="34" charset="0"/>
            </a:endParaRPr>
          </a:p>
          <a:p>
            <a:r>
              <a:rPr lang="en-US" sz="2800" dirty="0">
                <a:solidFill>
                  <a:schemeClr val="bg2">
                    <a:lumMod val="50000"/>
                  </a:schemeClr>
                </a:solidFill>
                <a:latin typeface="Calibri" panose="020F0502020204030204" pitchFamily="34" charset="0"/>
                <a:cs typeface="Calibri" panose="020F0502020204030204" pitchFamily="34" charset="0"/>
              </a:rPr>
              <a:t>International trade</a:t>
            </a:r>
          </a:p>
          <a:p>
            <a:pPr lvl="4"/>
            <a:endParaRPr lang="en-US" sz="2000" dirty="0">
              <a:solidFill>
                <a:schemeClr val="bg2">
                  <a:lumMod val="50000"/>
                </a:schemeClr>
              </a:solidFill>
              <a:latin typeface="Calibri" panose="020F0502020204030204" pitchFamily="34" charset="0"/>
              <a:cs typeface="Calibri" panose="020F0502020204030204" pitchFamily="34" charset="0"/>
            </a:endParaRPr>
          </a:p>
          <a:p>
            <a:r>
              <a:rPr lang="en-US" sz="2800" dirty="0">
                <a:solidFill>
                  <a:schemeClr val="bg2">
                    <a:lumMod val="50000"/>
                  </a:schemeClr>
                </a:solidFill>
                <a:latin typeface="Calibri" panose="020F0502020204030204" pitchFamily="34" charset="0"/>
                <a:cs typeface="Calibri" panose="020F0502020204030204" pitchFamily="34" charset="0"/>
              </a:rPr>
              <a:t>Farming and commerce </a:t>
            </a:r>
            <a:br>
              <a:rPr lang="en-US" sz="2800" dirty="0">
                <a:solidFill>
                  <a:schemeClr val="bg2">
                    <a:lumMod val="50000"/>
                  </a:schemeClr>
                </a:solidFill>
                <a:latin typeface="Calibri" panose="020F0502020204030204" pitchFamily="34" charset="0"/>
                <a:cs typeface="Calibri" panose="020F0502020204030204" pitchFamily="34" charset="0"/>
              </a:rPr>
            </a:br>
            <a:r>
              <a:rPr lang="en-US" sz="2800" dirty="0">
                <a:solidFill>
                  <a:schemeClr val="bg2">
                    <a:lumMod val="50000"/>
                  </a:schemeClr>
                </a:solidFill>
                <a:latin typeface="Calibri" panose="020F0502020204030204" pitchFamily="34" charset="0"/>
                <a:cs typeface="Calibri" panose="020F0502020204030204" pitchFamily="34" charset="0"/>
              </a:rPr>
              <a:t>(live bird markets)</a:t>
            </a:r>
          </a:p>
          <a:p>
            <a:pPr lvl="4"/>
            <a:endParaRPr lang="en-US" sz="2000" dirty="0">
              <a:solidFill>
                <a:schemeClr val="bg2">
                  <a:lumMod val="50000"/>
                </a:schemeClr>
              </a:solidFill>
              <a:latin typeface="Calibri" panose="020F0502020204030204" pitchFamily="34" charset="0"/>
              <a:cs typeface="Calibri" panose="020F0502020204030204" pitchFamily="34" charset="0"/>
            </a:endParaRPr>
          </a:p>
          <a:p>
            <a:r>
              <a:rPr lang="en-US" sz="2800" dirty="0">
                <a:solidFill>
                  <a:schemeClr val="bg2">
                    <a:lumMod val="50000"/>
                  </a:schemeClr>
                </a:solidFill>
                <a:latin typeface="Calibri" panose="020F0502020204030204" pitchFamily="34" charset="0"/>
                <a:cs typeface="Calibri" panose="020F0502020204030204" pitchFamily="34" charset="0"/>
              </a:rPr>
              <a:t>Wild birds, migratory routes</a:t>
            </a:r>
          </a:p>
          <a:p>
            <a:pPr lvl="4"/>
            <a:endParaRPr lang="en-US" sz="2000" dirty="0">
              <a:solidFill>
                <a:schemeClr val="bg2">
                  <a:lumMod val="50000"/>
                </a:schemeClr>
              </a:solidFill>
              <a:latin typeface="Calibri" panose="020F0502020204030204" pitchFamily="34" charset="0"/>
              <a:cs typeface="Calibri" panose="020F0502020204030204" pitchFamily="34" charset="0"/>
            </a:endParaRPr>
          </a:p>
          <a:p>
            <a:r>
              <a:rPr lang="en-US" sz="2800" dirty="0">
                <a:solidFill>
                  <a:schemeClr val="bg2">
                    <a:lumMod val="50000"/>
                  </a:schemeClr>
                </a:solidFill>
                <a:latin typeface="Calibri" panose="020F0502020204030204" pitchFamily="34" charset="0"/>
                <a:cs typeface="Calibri" panose="020F0502020204030204" pitchFamily="34" charset="0"/>
              </a:rPr>
              <a:t>Poor biosecurity </a:t>
            </a:r>
          </a:p>
        </p:txBody>
      </p:sp>
      <p:sp>
        <p:nvSpPr>
          <p:cNvPr id="8" name="Title 1"/>
          <p:cNvSpPr txBox="1">
            <a:spLocks/>
          </p:cNvSpPr>
          <p:nvPr/>
        </p:nvSpPr>
        <p:spPr>
          <a:xfrm>
            <a:off x="179512" y="260648"/>
            <a:ext cx="8800408" cy="567298"/>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US" sz="2400" b="1" kern="1200">
                <a:solidFill>
                  <a:srgbClr val="0066CC"/>
                </a:solidFill>
                <a:latin typeface="+mj-lt"/>
                <a:ea typeface="+mj-ea"/>
                <a:cs typeface="Arial"/>
              </a:defRPr>
            </a:lvl1pPr>
          </a:lstStyle>
          <a:p>
            <a:r>
              <a:rPr lang="en-US" sz="3800" dirty="0">
                <a:solidFill>
                  <a:srgbClr val="A50021"/>
                </a:solidFill>
                <a:latin typeface="Calibri"/>
                <a:cs typeface="Calibri"/>
              </a:rPr>
              <a:t>Avian Influenza Virus Transmission Factors</a:t>
            </a:r>
          </a:p>
        </p:txBody>
      </p:sp>
      <p:pic>
        <p:nvPicPr>
          <p:cNvPr id="5" name="Picture 4" descr="File:World-airline-routemap-2009.png">
            <a:extLst>
              <a:ext uri="{FF2B5EF4-FFF2-40B4-BE49-F238E27FC236}">
                <a16:creationId xmlns:a16="http://schemas.microsoft.com/office/drawing/2014/main" id="{68EF7546-D68B-4C20-A2B0-6AE2C0D3B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76872"/>
            <a:ext cx="4067546" cy="20337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98151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43418" cy="720080"/>
          </a:xfrm>
        </p:spPr>
        <p:txBody>
          <a:bodyPr>
            <a:normAutofit/>
          </a:bodyPr>
          <a:lstStyle/>
          <a:p>
            <a:r>
              <a:rPr lang="en-US" sz="3800" kern="1200" dirty="0">
                <a:solidFill>
                  <a:srgbClr val="A50021"/>
                </a:solidFill>
              </a:rPr>
              <a:t>OIE-FAO Global Network: OFFLU</a:t>
            </a:r>
            <a:endParaRPr lang="en-US" dirty="0"/>
          </a:p>
        </p:txBody>
      </p:sp>
      <p:sp>
        <p:nvSpPr>
          <p:cNvPr id="3" name="Content Placeholder 2"/>
          <p:cNvSpPr>
            <a:spLocks noGrp="1"/>
          </p:cNvSpPr>
          <p:nvPr>
            <p:ph idx="1"/>
          </p:nvPr>
        </p:nvSpPr>
        <p:spPr>
          <a:xfrm>
            <a:off x="310897" y="1556792"/>
            <a:ext cx="8229600" cy="4464496"/>
          </a:xfrm>
        </p:spPr>
        <p:txBody>
          <a:bodyPr>
            <a:normAutofit/>
          </a:bodyPr>
          <a:lstStyle/>
          <a:p>
            <a:pPr>
              <a:buClr>
                <a:srgbClr val="800000"/>
              </a:buClr>
            </a:pPr>
            <a:r>
              <a:rPr lang="en-US" sz="2800" dirty="0">
                <a:solidFill>
                  <a:schemeClr val="tx1"/>
                </a:solidFill>
              </a:rPr>
              <a:t>Global network of expertise on animal influenza</a:t>
            </a:r>
          </a:p>
          <a:p>
            <a:pPr>
              <a:buClr>
                <a:srgbClr val="800000"/>
              </a:buClr>
            </a:pPr>
            <a:endParaRPr lang="en-US" sz="2800" dirty="0">
              <a:solidFill>
                <a:schemeClr val="tx1"/>
              </a:solidFill>
            </a:endParaRPr>
          </a:p>
          <a:p>
            <a:pPr>
              <a:buClr>
                <a:srgbClr val="800000"/>
              </a:buClr>
            </a:pPr>
            <a:r>
              <a:rPr lang="en-US" sz="2800" dirty="0">
                <a:solidFill>
                  <a:schemeClr val="tx1"/>
                </a:solidFill>
              </a:rPr>
              <a:t>Reduce negative impacts of animal influenza viruses</a:t>
            </a:r>
          </a:p>
          <a:p>
            <a:pPr>
              <a:buClr>
                <a:srgbClr val="800000"/>
              </a:buClr>
            </a:pPr>
            <a:endParaRPr lang="en-US" sz="2800" dirty="0">
              <a:solidFill>
                <a:schemeClr val="tx1"/>
              </a:solidFill>
            </a:endParaRPr>
          </a:p>
          <a:p>
            <a:pPr>
              <a:buClr>
                <a:srgbClr val="800000"/>
              </a:buClr>
            </a:pPr>
            <a:r>
              <a:rPr lang="en-US" sz="2800" dirty="0">
                <a:solidFill>
                  <a:schemeClr val="tx1"/>
                </a:solidFill>
              </a:rPr>
              <a:t>Promote effective collaboration between animal health experts and the human health sector </a:t>
            </a:r>
          </a:p>
          <a:p>
            <a:pPr>
              <a:buClr>
                <a:srgbClr val="800000"/>
              </a:buClr>
            </a:pPr>
            <a:endParaRPr lang="en-US" sz="2800" dirty="0">
              <a:solidFill>
                <a:schemeClr val="tx1"/>
              </a:solidFill>
            </a:endParaRPr>
          </a:p>
          <a:p>
            <a:pPr>
              <a:buClr>
                <a:srgbClr val="800000"/>
              </a:buClr>
            </a:pPr>
            <a:r>
              <a:rPr lang="en-US" sz="2800" dirty="0">
                <a:solidFill>
                  <a:schemeClr val="tx1"/>
                </a:solidFill>
              </a:rPr>
              <a:t>The WHO participates as observer</a:t>
            </a:r>
          </a:p>
        </p:txBody>
      </p:sp>
      <p:pic>
        <p:nvPicPr>
          <p:cNvPr id="6" name="Picture 5">
            <a:extLst>
              <a:ext uri="{FF2B5EF4-FFF2-40B4-BE49-F238E27FC236}">
                <a16:creationId xmlns:a16="http://schemas.microsoft.com/office/drawing/2014/main" id="{219D5EA4-1FF0-406E-B2E1-69CA0DEC4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7576" y="4653136"/>
            <a:ext cx="1988840" cy="1988840"/>
          </a:xfrm>
          <a:prstGeom prst="rect">
            <a:avLst/>
          </a:prstGeom>
        </p:spPr>
      </p:pic>
    </p:spTree>
    <p:extLst>
      <p:ext uri="{BB962C8B-B14F-4D97-AF65-F5344CB8AC3E}">
        <p14:creationId xmlns:p14="http://schemas.microsoft.com/office/powerpoint/2010/main" val="85492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42" y="188640"/>
            <a:ext cx="8543418" cy="567298"/>
          </a:xfrm>
        </p:spPr>
        <p:txBody>
          <a:bodyPr>
            <a:noAutofit/>
          </a:bodyPr>
          <a:lstStyle/>
          <a:p>
            <a:pPr defTabSz="457200" eaLnBrk="1" hangingPunct="1"/>
            <a:r>
              <a:rPr lang="en-US" sz="3800" kern="1200" dirty="0">
                <a:solidFill>
                  <a:srgbClr val="A50021"/>
                </a:solidFill>
              </a:rPr>
              <a:t>OFFLU Objectives</a:t>
            </a:r>
          </a:p>
        </p:txBody>
      </p:sp>
      <p:sp>
        <p:nvSpPr>
          <p:cNvPr id="3" name="Content Placeholder 2"/>
          <p:cNvSpPr>
            <a:spLocks noGrp="1"/>
          </p:cNvSpPr>
          <p:nvPr>
            <p:ph idx="1"/>
          </p:nvPr>
        </p:nvSpPr>
        <p:spPr>
          <a:xfrm>
            <a:off x="310897" y="1268760"/>
            <a:ext cx="8386509" cy="5229021"/>
          </a:xfrm>
        </p:spPr>
        <p:txBody>
          <a:bodyPr>
            <a:normAutofit/>
          </a:bodyPr>
          <a:lstStyle/>
          <a:p>
            <a:pPr>
              <a:lnSpc>
                <a:spcPct val="110000"/>
              </a:lnSpc>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Exchange scientific data and biological materials, share information with the wider scientific community</a:t>
            </a:r>
          </a:p>
          <a:p>
            <a:pPr lvl="3">
              <a:lnSpc>
                <a:spcPct val="110000"/>
              </a:lnSpc>
              <a:spcAft>
                <a:spcPts val="600"/>
              </a:spcAft>
              <a:buClr>
                <a:srgbClr val="C00000"/>
              </a:buClr>
            </a:pPr>
            <a:endParaRPr lang="en-US" sz="800" dirty="0">
              <a:solidFill>
                <a:schemeClr val="bg2">
                  <a:lumMod val="50000"/>
                </a:schemeClr>
              </a:solidFill>
              <a:latin typeface="Calibri" panose="020F0502020204030204" pitchFamily="34" charset="0"/>
              <a:cs typeface="Calibri" panose="020F0502020204030204" pitchFamily="34" charset="0"/>
            </a:endParaRPr>
          </a:p>
          <a:p>
            <a:pPr lvl="0">
              <a:lnSpc>
                <a:spcPct val="110000"/>
              </a:lnSpc>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Share and offer technical advice and veterinary expertise for prevention, diagnosis, surveillance and control of AIV</a:t>
            </a:r>
          </a:p>
          <a:p>
            <a:pPr lvl="3">
              <a:lnSpc>
                <a:spcPct val="110000"/>
              </a:lnSpc>
              <a:spcAft>
                <a:spcPts val="600"/>
              </a:spcAft>
              <a:buClr>
                <a:srgbClr val="C00000"/>
              </a:buClr>
            </a:pPr>
            <a:endParaRPr lang="en-US" sz="800" dirty="0">
              <a:solidFill>
                <a:schemeClr val="bg2">
                  <a:lumMod val="50000"/>
                </a:schemeClr>
              </a:solidFill>
              <a:latin typeface="Calibri" panose="020F0502020204030204" pitchFamily="34" charset="0"/>
              <a:cs typeface="Calibri" panose="020F0502020204030204" pitchFamily="34" charset="0"/>
            </a:endParaRPr>
          </a:p>
          <a:p>
            <a:pPr lvl="0">
              <a:lnSpc>
                <a:spcPct val="110000"/>
              </a:lnSpc>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Collaborate with the WHO to contribute to preparation of human vaccines</a:t>
            </a:r>
          </a:p>
          <a:p>
            <a:pPr lvl="3">
              <a:lnSpc>
                <a:spcPct val="110000"/>
              </a:lnSpc>
              <a:spcAft>
                <a:spcPts val="600"/>
              </a:spcAft>
              <a:buClr>
                <a:srgbClr val="C00000"/>
              </a:buClr>
            </a:pPr>
            <a:endParaRPr lang="en-US" sz="800" dirty="0">
              <a:solidFill>
                <a:schemeClr val="bg2">
                  <a:lumMod val="50000"/>
                </a:schemeClr>
              </a:solidFill>
              <a:latin typeface="Calibri" panose="020F0502020204030204" pitchFamily="34" charset="0"/>
              <a:cs typeface="Calibri" panose="020F0502020204030204" pitchFamily="34" charset="0"/>
            </a:endParaRPr>
          </a:p>
          <a:p>
            <a:pPr lvl="0">
              <a:lnSpc>
                <a:spcPct val="110000"/>
              </a:lnSpc>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Highlight and promote AIV research needs and ensure coordination</a:t>
            </a:r>
          </a:p>
          <a:p>
            <a:pPr>
              <a:lnSpc>
                <a:spcPct val="110000"/>
              </a:lnSpc>
              <a:spcAft>
                <a:spcPts val="600"/>
              </a:spcAft>
            </a:pPr>
            <a:endParaRPr lang="en-US"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680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412776"/>
            <a:ext cx="8560146" cy="3416320"/>
          </a:xfrm>
          <a:prstGeom prst="rect">
            <a:avLst/>
          </a:prstGeom>
          <a:noFill/>
        </p:spPr>
        <p:txBody>
          <a:bodyPr wrap="square" rtlCol="0">
            <a:spAutoFit/>
          </a:bodyPr>
          <a:lstStyle/>
          <a:p>
            <a:pPr marL="285750" indent="-285750">
              <a:spcAft>
                <a:spcPts val="600"/>
              </a:spcAft>
              <a:buClr>
                <a:srgbClr val="C00000"/>
              </a:buClr>
              <a:buFont typeface="Arial" panose="020B0604020202020204" pitchFamily="34" charset="0"/>
              <a:buChar char="•"/>
            </a:pPr>
            <a:r>
              <a:rPr lang="en-US" sz="2800" dirty="0">
                <a:solidFill>
                  <a:schemeClr val="bg2">
                    <a:lumMod val="50000"/>
                  </a:schemeClr>
                </a:solidFill>
                <a:latin typeface="Calibri" panose="020F0502020204030204" pitchFamily="34" charset="0"/>
                <a:cs typeface="Calibri" panose="020F0502020204030204" pitchFamily="34" charset="0"/>
              </a:rPr>
              <a:t>Early warning system throughout production, marketing and processing for reporting suspicious cases</a:t>
            </a:r>
          </a:p>
          <a:p>
            <a:pPr marL="285750" indent="-285750">
              <a:spcAft>
                <a:spcPts val="600"/>
              </a:spcAft>
              <a:buClr>
                <a:srgbClr val="C00000"/>
              </a:buClr>
              <a:buFont typeface="Arial" panose="020B0604020202020204" pitchFamily="34" charset="0"/>
              <a:buChar char="•"/>
            </a:pPr>
            <a:endParaRPr lang="en-US" sz="2800" dirty="0">
              <a:solidFill>
                <a:schemeClr val="bg2">
                  <a:lumMod val="50000"/>
                </a:schemeClr>
              </a:solidFill>
              <a:latin typeface="Calibri" panose="020F0502020204030204" pitchFamily="34" charset="0"/>
              <a:cs typeface="Calibri" panose="020F0502020204030204" pitchFamily="34" charset="0"/>
            </a:endParaRPr>
          </a:p>
          <a:p>
            <a:pPr marL="285750" indent="-285750">
              <a:spcAft>
                <a:spcPts val="600"/>
              </a:spcAft>
              <a:buClr>
                <a:srgbClr val="C00000"/>
              </a:buClr>
              <a:buFont typeface="Arial" panose="020B0604020202020204" pitchFamily="34" charset="0"/>
              <a:buChar char="•"/>
            </a:pPr>
            <a:r>
              <a:rPr lang="en-US" sz="2800" dirty="0">
                <a:solidFill>
                  <a:schemeClr val="bg2">
                    <a:lumMod val="50000"/>
                  </a:schemeClr>
                </a:solidFill>
                <a:latin typeface="Calibri" panose="020F0502020204030204" pitchFamily="34" charset="0"/>
                <a:cs typeface="Calibri" panose="020F0502020204030204" pitchFamily="34" charset="0"/>
              </a:rPr>
              <a:t>Regular and frequent clinical inspection</a:t>
            </a:r>
          </a:p>
          <a:p>
            <a:pPr marL="285750" indent="-285750">
              <a:spcAft>
                <a:spcPts val="600"/>
              </a:spcAft>
              <a:buClr>
                <a:srgbClr val="C00000"/>
              </a:buClr>
              <a:buFont typeface="Arial" panose="020B0604020202020204" pitchFamily="34" charset="0"/>
              <a:buChar char="•"/>
            </a:pPr>
            <a:endParaRPr lang="en-US" sz="2800" dirty="0">
              <a:solidFill>
                <a:schemeClr val="bg2">
                  <a:lumMod val="50000"/>
                </a:schemeClr>
              </a:solidFill>
              <a:latin typeface="Calibri" panose="020F0502020204030204" pitchFamily="34" charset="0"/>
              <a:cs typeface="Calibri" panose="020F0502020204030204" pitchFamily="34" charset="0"/>
            </a:endParaRPr>
          </a:p>
          <a:p>
            <a:pPr marL="285750" indent="-285750">
              <a:spcAft>
                <a:spcPts val="600"/>
              </a:spcAft>
              <a:buClr>
                <a:srgbClr val="C00000"/>
              </a:buClr>
              <a:buFont typeface="Arial" panose="020B0604020202020204" pitchFamily="34" charset="0"/>
              <a:buChar char="•"/>
            </a:pPr>
            <a:r>
              <a:rPr lang="en-US" sz="2800" dirty="0">
                <a:solidFill>
                  <a:schemeClr val="bg2">
                    <a:lumMod val="50000"/>
                  </a:schemeClr>
                </a:solidFill>
                <a:latin typeface="Calibri" panose="020F0502020204030204" pitchFamily="34" charset="0"/>
                <a:cs typeface="Calibri" panose="020F0502020204030204" pitchFamily="34" charset="0"/>
              </a:rPr>
              <a:t>Regular and frequent serological and virological testing of high risk groups of animals</a:t>
            </a:r>
          </a:p>
        </p:txBody>
      </p:sp>
      <p:sp>
        <p:nvSpPr>
          <p:cNvPr id="8" name="Title 1"/>
          <p:cNvSpPr txBox="1">
            <a:spLocks/>
          </p:cNvSpPr>
          <p:nvPr/>
        </p:nvSpPr>
        <p:spPr>
          <a:xfrm>
            <a:off x="0" y="116632"/>
            <a:ext cx="9144000" cy="1158403"/>
          </a:xfrm>
          <a:prstGeom prst="rect">
            <a:avLst/>
          </a:prstGeom>
        </p:spPr>
        <p:txBody>
          <a:bodyPr vert="horz" lIns="91440" tIns="45720" rIns="91440" bIns="45720" rtlCol="0" anchor="t">
            <a:noAutofit/>
          </a:bodyPr>
          <a:lstStyle>
            <a:lvl1pPr algn="l" defTabSz="457200" rtl="0" eaLnBrk="1" latinLnBrk="0" hangingPunct="1">
              <a:spcBef>
                <a:spcPct val="0"/>
              </a:spcBef>
              <a:buNone/>
              <a:defRPr sz="2000" b="1" kern="1200">
                <a:solidFill>
                  <a:srgbClr val="0066CC"/>
                </a:solidFill>
                <a:latin typeface="+mj-lt"/>
                <a:ea typeface="+mj-ea"/>
                <a:cs typeface="Arial"/>
              </a:defRPr>
            </a:lvl1pPr>
          </a:lstStyle>
          <a:p>
            <a:pPr algn="ctr" fontAlgn="base">
              <a:spcAft>
                <a:spcPct val="0"/>
              </a:spcAft>
            </a:pPr>
            <a:r>
              <a:rPr lang="en-US" sz="3800" dirty="0">
                <a:solidFill>
                  <a:srgbClr val="A50021"/>
                </a:solidFill>
                <a:latin typeface="Calibri"/>
                <a:cs typeface="Calibri"/>
              </a:rPr>
              <a:t>Avian Influenza Monitoring &amp; Surveillance</a:t>
            </a:r>
          </a:p>
        </p:txBody>
      </p:sp>
      <p:pic>
        <p:nvPicPr>
          <p:cNvPr id="3" name="Picture 2">
            <a:extLst>
              <a:ext uri="{FF2B5EF4-FFF2-40B4-BE49-F238E27FC236}">
                <a16:creationId xmlns:a16="http://schemas.microsoft.com/office/drawing/2014/main" id="{FC599419-7BDE-40CC-BC5D-6C87872FA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593" y="4509120"/>
            <a:ext cx="3703879" cy="2037133"/>
          </a:xfrm>
          <a:prstGeom prst="rect">
            <a:avLst/>
          </a:prstGeom>
        </p:spPr>
      </p:pic>
    </p:spTree>
    <p:extLst>
      <p:ext uri="{BB962C8B-B14F-4D97-AF65-F5344CB8AC3E}">
        <p14:creationId xmlns:p14="http://schemas.microsoft.com/office/powerpoint/2010/main" val="249376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1412776"/>
            <a:ext cx="8064895" cy="4678204"/>
          </a:xfrm>
          <a:prstGeom prst="rect">
            <a:avLst/>
          </a:prstGeom>
          <a:noFill/>
        </p:spPr>
        <p:txBody>
          <a:bodyPr wrap="square" rtlCol="0">
            <a:spAutoFit/>
          </a:bodyPr>
          <a:lstStyle/>
          <a:p>
            <a:pPr marL="285750" indent="-285750">
              <a:spcAft>
                <a:spcPts val="600"/>
              </a:spcAft>
              <a:buClr>
                <a:srgbClr val="C00000"/>
              </a:buClr>
              <a:buFont typeface="Arial" panose="020B0604020202020204" pitchFamily="34" charset="0"/>
              <a:buChar char="•"/>
            </a:pPr>
            <a:r>
              <a:rPr lang="en-US" sz="2600" dirty="0">
                <a:solidFill>
                  <a:schemeClr val="bg2">
                    <a:lumMod val="50000"/>
                  </a:schemeClr>
                </a:solidFill>
                <a:latin typeface="Calibri" panose="020F0502020204030204" pitchFamily="34" charset="0"/>
                <a:cs typeface="Calibri" panose="020F0502020204030204" pitchFamily="34" charset="0"/>
              </a:rPr>
              <a:t>Cover all susceptible poultry species within country, zone or compartment</a:t>
            </a:r>
          </a:p>
          <a:p>
            <a:pPr marL="285750" indent="-285750">
              <a:spcAft>
                <a:spcPts val="600"/>
              </a:spcAft>
              <a:buClr>
                <a:srgbClr val="C00000"/>
              </a:buClr>
              <a:buFont typeface="Arial" panose="020B0604020202020204" pitchFamily="34" charset="0"/>
              <a:buChar char="•"/>
            </a:pPr>
            <a:endParaRPr lang="en-US" sz="2000" dirty="0">
              <a:solidFill>
                <a:schemeClr val="bg2">
                  <a:lumMod val="50000"/>
                </a:schemeClr>
              </a:solidFill>
              <a:latin typeface="Calibri" panose="020F0502020204030204" pitchFamily="34" charset="0"/>
              <a:cs typeface="Calibri" panose="020F0502020204030204" pitchFamily="34" charset="0"/>
            </a:endParaRPr>
          </a:p>
          <a:p>
            <a:pPr marL="285750" indent="-285750">
              <a:spcAft>
                <a:spcPts val="600"/>
              </a:spcAft>
              <a:buClr>
                <a:srgbClr val="C00000"/>
              </a:buClr>
              <a:buFont typeface="Arial" panose="020B0604020202020204" pitchFamily="34" charset="0"/>
              <a:buChar char="•"/>
            </a:pPr>
            <a:r>
              <a:rPr lang="en-US" sz="2600" dirty="0">
                <a:solidFill>
                  <a:schemeClr val="bg2">
                    <a:lumMod val="50000"/>
                  </a:schemeClr>
                </a:solidFill>
                <a:latin typeface="Calibri" panose="020F0502020204030204" pitchFamily="34" charset="0"/>
                <a:cs typeface="Calibri" panose="020F0502020204030204" pitchFamily="34" charset="0"/>
              </a:rPr>
              <a:t>Random and targeted approaches using molecular, virological, serological and clinical methods</a:t>
            </a:r>
          </a:p>
          <a:p>
            <a:pPr marL="285750" indent="-285750">
              <a:spcAft>
                <a:spcPts val="600"/>
              </a:spcAft>
              <a:buClr>
                <a:srgbClr val="C00000"/>
              </a:buClr>
              <a:buFont typeface="Arial" panose="020B0604020202020204" pitchFamily="34" charset="0"/>
              <a:buChar char="•"/>
            </a:pPr>
            <a:endParaRPr lang="en-US" sz="2000" dirty="0">
              <a:solidFill>
                <a:schemeClr val="bg2">
                  <a:lumMod val="50000"/>
                </a:schemeClr>
              </a:solidFill>
              <a:latin typeface="Calibri" panose="020F0502020204030204" pitchFamily="34" charset="0"/>
              <a:cs typeface="Calibri" panose="020F0502020204030204" pitchFamily="34" charset="0"/>
            </a:endParaRPr>
          </a:p>
          <a:p>
            <a:pPr marL="285750" indent="-285750">
              <a:spcAft>
                <a:spcPts val="600"/>
              </a:spcAft>
              <a:buClr>
                <a:srgbClr val="C00000"/>
              </a:buClr>
              <a:buFont typeface="Arial" panose="020B0604020202020204" pitchFamily="34" charset="0"/>
              <a:buChar char="•"/>
            </a:pPr>
            <a:r>
              <a:rPr lang="en-US" sz="2600" dirty="0">
                <a:solidFill>
                  <a:schemeClr val="bg2">
                    <a:lumMod val="50000"/>
                  </a:schemeClr>
                </a:solidFill>
                <a:latin typeface="Calibri" panose="020F0502020204030204" pitchFamily="34" charset="0"/>
                <a:cs typeface="Calibri" panose="020F0502020204030204" pitchFamily="34" charset="0"/>
              </a:rPr>
              <a:t>Active and passive ongoing surveillance</a:t>
            </a:r>
          </a:p>
          <a:p>
            <a:pPr marL="285750" indent="-285750">
              <a:spcAft>
                <a:spcPts val="600"/>
              </a:spcAft>
              <a:buClr>
                <a:srgbClr val="C00000"/>
              </a:buClr>
              <a:buFont typeface="Arial" panose="020B0604020202020204" pitchFamily="34" charset="0"/>
              <a:buChar char="•"/>
            </a:pPr>
            <a:endParaRPr lang="en-US" sz="2000" dirty="0">
              <a:solidFill>
                <a:schemeClr val="bg2">
                  <a:lumMod val="50000"/>
                </a:schemeClr>
              </a:solidFill>
              <a:latin typeface="Calibri" panose="020F0502020204030204" pitchFamily="34" charset="0"/>
              <a:cs typeface="Calibri" panose="020F0502020204030204" pitchFamily="34" charset="0"/>
            </a:endParaRPr>
          </a:p>
          <a:p>
            <a:pPr marL="285750" indent="-285750">
              <a:spcAft>
                <a:spcPts val="600"/>
              </a:spcAft>
              <a:buClr>
                <a:srgbClr val="C00000"/>
              </a:buClr>
              <a:buFont typeface="Arial" panose="020B0604020202020204" pitchFamily="34" charset="0"/>
              <a:buChar char="•"/>
            </a:pPr>
            <a:r>
              <a:rPr lang="en-US" sz="2600" dirty="0">
                <a:solidFill>
                  <a:schemeClr val="bg2">
                    <a:lumMod val="50000"/>
                  </a:schemeClr>
                </a:solidFill>
                <a:latin typeface="Calibri" panose="020F0502020204030204" pitchFamily="34" charset="0"/>
                <a:cs typeface="Calibri" panose="020F0502020204030204" pitchFamily="34" charset="0"/>
              </a:rPr>
              <a:t>Design programs through competent multi-sectoral professionals and according to the prevailing epidemiological situation</a:t>
            </a:r>
          </a:p>
        </p:txBody>
      </p:sp>
      <p:sp>
        <p:nvSpPr>
          <p:cNvPr id="8" name="Title 1"/>
          <p:cNvSpPr txBox="1">
            <a:spLocks/>
          </p:cNvSpPr>
          <p:nvPr/>
        </p:nvSpPr>
        <p:spPr>
          <a:xfrm>
            <a:off x="0" y="188640"/>
            <a:ext cx="9144000" cy="1152128"/>
          </a:xfrm>
          <a:prstGeom prst="rect">
            <a:avLst/>
          </a:prstGeom>
        </p:spPr>
        <p:txBody>
          <a:bodyPr vert="horz" lIns="91440" tIns="45720" rIns="91440" bIns="45720" rtlCol="0" anchor="t">
            <a:noAutofit/>
          </a:bodyPr>
          <a:lstStyle>
            <a:lvl1pPr algn="l" defTabSz="457200" rtl="0" eaLnBrk="1" latinLnBrk="0" hangingPunct="1">
              <a:spcBef>
                <a:spcPct val="0"/>
              </a:spcBef>
              <a:buNone/>
              <a:defRPr sz="2000" b="1" kern="1200">
                <a:solidFill>
                  <a:srgbClr val="0066CC"/>
                </a:solidFill>
                <a:latin typeface="+mj-lt"/>
                <a:ea typeface="+mj-ea"/>
                <a:cs typeface="Arial"/>
              </a:defRPr>
            </a:lvl1pPr>
          </a:lstStyle>
          <a:p>
            <a:pPr algn="ctr" fontAlgn="base">
              <a:spcAft>
                <a:spcPct val="0"/>
              </a:spcAft>
            </a:pPr>
            <a:r>
              <a:rPr lang="en-US" sz="3800" dirty="0">
                <a:solidFill>
                  <a:srgbClr val="A50021"/>
                </a:solidFill>
                <a:latin typeface="Calibri"/>
                <a:cs typeface="Calibri"/>
              </a:rPr>
              <a:t>AIV Monitoring &amp; Surveillance Strategies</a:t>
            </a:r>
          </a:p>
        </p:txBody>
      </p:sp>
    </p:spTree>
    <p:extLst>
      <p:ext uri="{BB962C8B-B14F-4D97-AF65-F5344CB8AC3E}">
        <p14:creationId xmlns:p14="http://schemas.microsoft.com/office/powerpoint/2010/main" val="1963591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8ECA-0127-497B-B16D-DAA8AB31E786}"/>
              </a:ext>
            </a:extLst>
          </p:cNvPr>
          <p:cNvSpPr>
            <a:spLocks noGrp="1"/>
          </p:cNvSpPr>
          <p:nvPr>
            <p:ph type="title"/>
          </p:nvPr>
        </p:nvSpPr>
        <p:spPr/>
        <p:txBody>
          <a:bodyPr/>
          <a:lstStyle/>
          <a:p>
            <a:r>
              <a:rPr lang="en-US" sz="2800" dirty="0"/>
              <a:t>Serologic Virus Detection - Antibody Detection Tests</a:t>
            </a:r>
            <a:r>
              <a:rPr lang="en-US" sz="3600" dirty="0"/>
              <a:t/>
            </a:r>
            <a:br>
              <a:rPr lang="en-US" sz="3600" dirty="0"/>
            </a:br>
            <a:endParaRPr lang="en-US" sz="3600" dirty="0"/>
          </a:p>
        </p:txBody>
      </p:sp>
      <p:grpSp>
        <p:nvGrpSpPr>
          <p:cNvPr id="4" name="Group 3">
            <a:extLst>
              <a:ext uri="{FF2B5EF4-FFF2-40B4-BE49-F238E27FC236}">
                <a16:creationId xmlns:a16="http://schemas.microsoft.com/office/drawing/2014/main" id="{73268E0B-7971-4734-9D89-789AF6E78069}"/>
              </a:ext>
            </a:extLst>
          </p:cNvPr>
          <p:cNvGrpSpPr/>
          <p:nvPr/>
        </p:nvGrpSpPr>
        <p:grpSpPr>
          <a:xfrm>
            <a:off x="642534" y="1306980"/>
            <a:ext cx="8022024" cy="4742237"/>
            <a:chOff x="324634" y="843125"/>
            <a:chExt cx="8022024" cy="4742237"/>
          </a:xfrm>
        </p:grpSpPr>
        <p:grpSp>
          <p:nvGrpSpPr>
            <p:cNvPr id="5" name="Group 4">
              <a:extLst>
                <a:ext uri="{FF2B5EF4-FFF2-40B4-BE49-F238E27FC236}">
                  <a16:creationId xmlns:a16="http://schemas.microsoft.com/office/drawing/2014/main" id="{42217FBC-5DFD-40BD-AF53-48D3F29FB05B}"/>
                </a:ext>
              </a:extLst>
            </p:cNvPr>
            <p:cNvGrpSpPr/>
            <p:nvPr/>
          </p:nvGrpSpPr>
          <p:grpSpPr>
            <a:xfrm>
              <a:off x="324634" y="843125"/>
              <a:ext cx="6313373" cy="4538980"/>
              <a:chOff x="324634" y="843125"/>
              <a:chExt cx="6313373" cy="4538980"/>
            </a:xfrm>
          </p:grpSpPr>
          <p:grpSp>
            <p:nvGrpSpPr>
              <p:cNvPr id="14" name="Group 13">
                <a:extLst>
                  <a:ext uri="{FF2B5EF4-FFF2-40B4-BE49-F238E27FC236}">
                    <a16:creationId xmlns:a16="http://schemas.microsoft.com/office/drawing/2014/main" id="{C2209667-8817-4853-9839-1CC91E9C24C0}"/>
                  </a:ext>
                </a:extLst>
              </p:cNvPr>
              <p:cNvGrpSpPr/>
              <p:nvPr/>
            </p:nvGrpSpPr>
            <p:grpSpPr>
              <a:xfrm>
                <a:off x="324634" y="843125"/>
                <a:ext cx="6313373" cy="4037905"/>
                <a:chOff x="475360" y="1496268"/>
                <a:chExt cx="6313373" cy="4037905"/>
              </a:xfrm>
            </p:grpSpPr>
            <p:grpSp>
              <p:nvGrpSpPr>
                <p:cNvPr id="26" name="Group 25">
                  <a:extLst>
                    <a:ext uri="{FF2B5EF4-FFF2-40B4-BE49-F238E27FC236}">
                      <a16:creationId xmlns:a16="http://schemas.microsoft.com/office/drawing/2014/main" id="{67F8E6CB-8BC5-4A91-B0FC-CC726688155A}"/>
                    </a:ext>
                  </a:extLst>
                </p:cNvPr>
                <p:cNvGrpSpPr/>
                <p:nvPr/>
              </p:nvGrpSpPr>
              <p:grpSpPr>
                <a:xfrm>
                  <a:off x="475360" y="2843841"/>
                  <a:ext cx="2376418" cy="1205646"/>
                  <a:chOff x="646182" y="1155718"/>
                  <a:chExt cx="2376418" cy="1205646"/>
                </a:xfrm>
              </p:grpSpPr>
              <p:pic>
                <p:nvPicPr>
                  <p:cNvPr id="37" name="Picture 36">
                    <a:extLst>
                      <a:ext uri="{FF2B5EF4-FFF2-40B4-BE49-F238E27FC236}">
                        <a16:creationId xmlns:a16="http://schemas.microsoft.com/office/drawing/2014/main" id="{EF908AC2-24DD-4372-901F-FBBA61E89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82" y="1155718"/>
                    <a:ext cx="963653" cy="1205646"/>
                  </a:xfrm>
                  <a:prstGeom prst="rect">
                    <a:avLst/>
                  </a:prstGeom>
                </p:spPr>
              </p:pic>
              <p:grpSp>
                <p:nvGrpSpPr>
                  <p:cNvPr id="38" name="Group 37">
                    <a:extLst>
                      <a:ext uri="{FF2B5EF4-FFF2-40B4-BE49-F238E27FC236}">
                        <a16:creationId xmlns:a16="http://schemas.microsoft.com/office/drawing/2014/main" id="{D762BAEA-F5E4-40C8-B5FB-173A0E0782D8}"/>
                      </a:ext>
                    </a:extLst>
                  </p:cNvPr>
                  <p:cNvGrpSpPr/>
                  <p:nvPr/>
                </p:nvGrpSpPr>
                <p:grpSpPr>
                  <a:xfrm>
                    <a:off x="1748412" y="1295817"/>
                    <a:ext cx="1274188" cy="711800"/>
                    <a:chOff x="1748412" y="1295817"/>
                    <a:chExt cx="1274188" cy="711800"/>
                  </a:xfrm>
                </p:grpSpPr>
                <p:sp>
                  <p:nvSpPr>
                    <p:cNvPr id="39" name="Right Arrow 4">
                      <a:extLst>
                        <a:ext uri="{FF2B5EF4-FFF2-40B4-BE49-F238E27FC236}">
                          <a16:creationId xmlns:a16="http://schemas.microsoft.com/office/drawing/2014/main" id="{5C7A78E9-4887-42DC-81DE-2D0EC53E7370}"/>
                        </a:ext>
                      </a:extLst>
                    </p:cNvPr>
                    <p:cNvSpPr/>
                    <p:nvPr/>
                  </p:nvSpPr>
                  <p:spPr>
                    <a:xfrm>
                      <a:off x="1748412" y="1637881"/>
                      <a:ext cx="602901" cy="190919"/>
                    </a:xfrm>
                    <a:prstGeom prst="rightArrow">
                      <a:avLst/>
                    </a:prstGeom>
                    <a:gradFill rotWithShape="1">
                      <a:gsLst>
                        <a:gs pos="0">
                          <a:srgbClr val="F15856">
                            <a:tint val="100000"/>
                            <a:shade val="100000"/>
                            <a:satMod val="130000"/>
                          </a:srgbClr>
                        </a:gs>
                        <a:gs pos="100000">
                          <a:srgbClr val="F15856">
                            <a:tint val="50000"/>
                            <a:shade val="100000"/>
                            <a:satMod val="350000"/>
                          </a:srgbClr>
                        </a:gs>
                      </a:gsLst>
                      <a:lin ang="16200000" scaled="0"/>
                    </a:gradFill>
                    <a:ln w="9525" cap="flat" cmpd="sng" algn="ctr">
                      <a:solidFill>
                        <a:srgbClr val="F1585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28E92"/>
                        </a:solidFill>
                        <a:effectLst/>
                        <a:uLnTx/>
                        <a:uFillTx/>
                        <a:latin typeface="Calibri"/>
                        <a:ea typeface="+mn-ea"/>
                        <a:cs typeface="+mn-cs"/>
                      </a:endParaRPr>
                    </a:p>
                  </p:txBody>
                </p:sp>
                <p:pic>
                  <p:nvPicPr>
                    <p:cNvPr id="40" name="Picture 39">
                      <a:extLst>
                        <a:ext uri="{FF2B5EF4-FFF2-40B4-BE49-F238E27FC236}">
                          <a16:creationId xmlns:a16="http://schemas.microsoft.com/office/drawing/2014/main" id="{181ED12A-3E0B-45A8-A50C-A966C7EA5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1400" y="1295817"/>
                      <a:ext cx="346686" cy="342064"/>
                    </a:xfrm>
                    <a:prstGeom prst="rect">
                      <a:avLst/>
                    </a:prstGeom>
                  </p:spPr>
                </p:pic>
                <p:sp>
                  <p:nvSpPr>
                    <p:cNvPr id="41" name="TextBox 40">
                      <a:extLst>
                        <a:ext uri="{FF2B5EF4-FFF2-40B4-BE49-F238E27FC236}">
                          <a16:creationId xmlns:a16="http://schemas.microsoft.com/office/drawing/2014/main" id="{20294BFF-BBB6-4FE4-AC78-6C749612A2B5}"/>
                        </a:ext>
                      </a:extLst>
                    </p:cNvPr>
                    <p:cNvSpPr txBox="1"/>
                    <p:nvPr/>
                  </p:nvSpPr>
                  <p:spPr>
                    <a:xfrm rot="21148670">
                      <a:off x="2487906" y="1459061"/>
                      <a:ext cx="534694" cy="548556"/>
                    </a:xfrm>
                    <a:custGeom>
                      <a:avLst/>
                      <a:gdLst/>
                      <a:ahLst/>
                      <a:cxnLst/>
                      <a:rect l="l" t="t" r="r" b="b"/>
                      <a:pathLst>
                        <a:path w="534694" h="548556">
                          <a:moveTo>
                            <a:pt x="451296" y="384871"/>
                          </a:moveTo>
                          <a:cubicBezTo>
                            <a:pt x="453934" y="385080"/>
                            <a:pt x="455733" y="385624"/>
                            <a:pt x="456696" y="386504"/>
                          </a:cubicBezTo>
                          <a:cubicBezTo>
                            <a:pt x="457659" y="387383"/>
                            <a:pt x="457889" y="388701"/>
                            <a:pt x="457387" y="390459"/>
                          </a:cubicBezTo>
                          <a:cubicBezTo>
                            <a:pt x="456885" y="392217"/>
                            <a:pt x="455880" y="394603"/>
                            <a:pt x="454373" y="397617"/>
                          </a:cubicBezTo>
                          <a:lnTo>
                            <a:pt x="409920" y="486146"/>
                          </a:lnTo>
                          <a:lnTo>
                            <a:pt x="409920" y="543282"/>
                          </a:lnTo>
                          <a:cubicBezTo>
                            <a:pt x="409920" y="544119"/>
                            <a:pt x="409648" y="544873"/>
                            <a:pt x="409104" y="545543"/>
                          </a:cubicBezTo>
                          <a:cubicBezTo>
                            <a:pt x="408559" y="546212"/>
                            <a:pt x="407659" y="546756"/>
                            <a:pt x="406404" y="547175"/>
                          </a:cubicBezTo>
                          <a:cubicBezTo>
                            <a:pt x="405148" y="547594"/>
                            <a:pt x="403453" y="547928"/>
                            <a:pt x="401318" y="548180"/>
                          </a:cubicBezTo>
                          <a:cubicBezTo>
                            <a:pt x="399183" y="548431"/>
                            <a:pt x="396525" y="548556"/>
                            <a:pt x="393344" y="548556"/>
                          </a:cubicBezTo>
                          <a:cubicBezTo>
                            <a:pt x="390079" y="548556"/>
                            <a:pt x="387400" y="548431"/>
                            <a:pt x="385308" y="548180"/>
                          </a:cubicBezTo>
                          <a:cubicBezTo>
                            <a:pt x="383215" y="547929"/>
                            <a:pt x="381519" y="547594"/>
                            <a:pt x="380222" y="547175"/>
                          </a:cubicBezTo>
                          <a:cubicBezTo>
                            <a:pt x="378924" y="546757"/>
                            <a:pt x="378024" y="546212"/>
                            <a:pt x="377522" y="545543"/>
                          </a:cubicBezTo>
                          <a:cubicBezTo>
                            <a:pt x="377020" y="544873"/>
                            <a:pt x="376768" y="544119"/>
                            <a:pt x="376768" y="543282"/>
                          </a:cubicBezTo>
                          <a:lnTo>
                            <a:pt x="376768" y="486146"/>
                          </a:lnTo>
                          <a:lnTo>
                            <a:pt x="332315" y="397617"/>
                          </a:lnTo>
                          <a:cubicBezTo>
                            <a:pt x="330725" y="394519"/>
                            <a:pt x="329699" y="392112"/>
                            <a:pt x="329239" y="390396"/>
                          </a:cubicBezTo>
                          <a:cubicBezTo>
                            <a:pt x="328778" y="388680"/>
                            <a:pt x="329029" y="387383"/>
                            <a:pt x="329992" y="386504"/>
                          </a:cubicBezTo>
                          <a:cubicBezTo>
                            <a:pt x="330955" y="385624"/>
                            <a:pt x="332734" y="385080"/>
                            <a:pt x="335329" y="384871"/>
                          </a:cubicBezTo>
                          <a:cubicBezTo>
                            <a:pt x="337924" y="384662"/>
                            <a:pt x="341524" y="384557"/>
                            <a:pt x="346128" y="384557"/>
                          </a:cubicBezTo>
                          <a:cubicBezTo>
                            <a:pt x="349979" y="384557"/>
                            <a:pt x="353056" y="384641"/>
                            <a:pt x="355358" y="384808"/>
                          </a:cubicBezTo>
                          <a:cubicBezTo>
                            <a:pt x="357660" y="384976"/>
                            <a:pt x="359481" y="385290"/>
                            <a:pt x="360821" y="385750"/>
                          </a:cubicBezTo>
                          <a:cubicBezTo>
                            <a:pt x="362160" y="386211"/>
                            <a:pt x="363144" y="386817"/>
                            <a:pt x="363772" y="387571"/>
                          </a:cubicBezTo>
                          <a:cubicBezTo>
                            <a:pt x="364399" y="388324"/>
                            <a:pt x="365007" y="389287"/>
                            <a:pt x="365592" y="390459"/>
                          </a:cubicBezTo>
                          <a:lnTo>
                            <a:pt x="383675" y="430392"/>
                          </a:lnTo>
                          <a:cubicBezTo>
                            <a:pt x="385433" y="434242"/>
                            <a:pt x="387170" y="438303"/>
                            <a:pt x="388887" y="442572"/>
                          </a:cubicBezTo>
                          <a:cubicBezTo>
                            <a:pt x="390602" y="446842"/>
                            <a:pt x="392339" y="451320"/>
                            <a:pt x="394097" y="456008"/>
                          </a:cubicBezTo>
                          <a:lnTo>
                            <a:pt x="394349" y="456009"/>
                          </a:lnTo>
                          <a:cubicBezTo>
                            <a:pt x="395940" y="451488"/>
                            <a:pt x="397572" y="447093"/>
                            <a:pt x="399246" y="442823"/>
                          </a:cubicBezTo>
                          <a:cubicBezTo>
                            <a:pt x="400921" y="438554"/>
                            <a:pt x="402553" y="434494"/>
                            <a:pt x="404143" y="430643"/>
                          </a:cubicBezTo>
                          <a:lnTo>
                            <a:pt x="421975" y="390961"/>
                          </a:lnTo>
                          <a:cubicBezTo>
                            <a:pt x="422394" y="389622"/>
                            <a:pt x="422917" y="388555"/>
                            <a:pt x="423545" y="387759"/>
                          </a:cubicBezTo>
                          <a:cubicBezTo>
                            <a:pt x="424172" y="386964"/>
                            <a:pt x="425114" y="386315"/>
                            <a:pt x="426370" y="385813"/>
                          </a:cubicBezTo>
                          <a:cubicBezTo>
                            <a:pt x="427626" y="385311"/>
                            <a:pt x="429342" y="384976"/>
                            <a:pt x="431519" y="384808"/>
                          </a:cubicBezTo>
                          <a:cubicBezTo>
                            <a:pt x="433695" y="384641"/>
                            <a:pt x="436583" y="384557"/>
                            <a:pt x="440183" y="384557"/>
                          </a:cubicBezTo>
                          <a:cubicBezTo>
                            <a:pt x="444955" y="384557"/>
                            <a:pt x="448659" y="384662"/>
                            <a:pt x="451296" y="384871"/>
                          </a:cubicBezTo>
                          <a:close/>
                          <a:moveTo>
                            <a:pt x="97413" y="203937"/>
                          </a:moveTo>
                          <a:cubicBezTo>
                            <a:pt x="98715" y="203997"/>
                            <a:pt x="99736" y="204863"/>
                            <a:pt x="100474" y="206535"/>
                          </a:cubicBezTo>
                          <a:cubicBezTo>
                            <a:pt x="101213" y="208208"/>
                            <a:pt x="101967" y="210685"/>
                            <a:pt x="102737" y="213965"/>
                          </a:cubicBezTo>
                          <a:lnTo>
                            <a:pt x="125205" y="310446"/>
                          </a:lnTo>
                          <a:lnTo>
                            <a:pt x="161757" y="354361"/>
                          </a:lnTo>
                          <a:cubicBezTo>
                            <a:pt x="162292" y="355005"/>
                            <a:pt x="162566" y="355758"/>
                            <a:pt x="162576" y="356621"/>
                          </a:cubicBezTo>
                          <a:cubicBezTo>
                            <a:pt x="162586" y="357483"/>
                            <a:pt x="162242" y="358477"/>
                            <a:pt x="161545" y="359603"/>
                          </a:cubicBezTo>
                          <a:cubicBezTo>
                            <a:pt x="160848" y="360728"/>
                            <a:pt x="159759" y="362070"/>
                            <a:pt x="158279" y="363628"/>
                          </a:cubicBezTo>
                          <a:cubicBezTo>
                            <a:pt x="156799" y="365187"/>
                            <a:pt x="154836" y="366984"/>
                            <a:pt x="152391" y="369019"/>
                          </a:cubicBezTo>
                          <a:cubicBezTo>
                            <a:pt x="149881" y="371108"/>
                            <a:pt x="147742" y="372725"/>
                            <a:pt x="145973" y="373871"/>
                          </a:cubicBezTo>
                          <a:cubicBezTo>
                            <a:pt x="144204" y="375017"/>
                            <a:pt x="142687" y="375844"/>
                            <a:pt x="141421" y="376352"/>
                          </a:cubicBezTo>
                          <a:cubicBezTo>
                            <a:pt x="140156" y="376860"/>
                            <a:pt x="139116" y="377018"/>
                            <a:pt x="138302" y="376825"/>
                          </a:cubicBezTo>
                          <a:cubicBezTo>
                            <a:pt x="137487" y="376631"/>
                            <a:pt x="136812" y="376213"/>
                            <a:pt x="136277" y="375569"/>
                          </a:cubicBezTo>
                          <a:lnTo>
                            <a:pt x="99725" y="331655"/>
                          </a:lnTo>
                          <a:lnTo>
                            <a:pt x="8923" y="292049"/>
                          </a:lnTo>
                          <a:cubicBezTo>
                            <a:pt x="5719" y="290686"/>
                            <a:pt x="3391" y="289492"/>
                            <a:pt x="1940" y="288467"/>
                          </a:cubicBezTo>
                          <a:cubicBezTo>
                            <a:pt x="488" y="287443"/>
                            <a:pt x="-149" y="286285"/>
                            <a:pt x="29" y="284993"/>
                          </a:cubicBezTo>
                          <a:cubicBezTo>
                            <a:pt x="206" y="283702"/>
                            <a:pt x="1225" y="282146"/>
                            <a:pt x="3086" y="280325"/>
                          </a:cubicBezTo>
                          <a:cubicBezTo>
                            <a:pt x="4947" y="278503"/>
                            <a:pt x="7647" y="276120"/>
                            <a:pt x="11186" y="273175"/>
                          </a:cubicBezTo>
                          <a:cubicBezTo>
                            <a:pt x="14145" y="270711"/>
                            <a:pt x="16564" y="268807"/>
                            <a:pt x="18440" y="267463"/>
                          </a:cubicBezTo>
                          <a:cubicBezTo>
                            <a:pt x="20317" y="266119"/>
                            <a:pt x="21917" y="265196"/>
                            <a:pt x="23241" y="264693"/>
                          </a:cubicBezTo>
                          <a:cubicBezTo>
                            <a:pt x="24565" y="264190"/>
                            <a:pt x="25710" y="264027"/>
                            <a:pt x="26674" y="264204"/>
                          </a:cubicBezTo>
                          <a:cubicBezTo>
                            <a:pt x="27639" y="264382"/>
                            <a:pt x="28721" y="264733"/>
                            <a:pt x="29921" y="265259"/>
                          </a:cubicBezTo>
                          <a:lnTo>
                            <a:pt x="69365" y="284383"/>
                          </a:lnTo>
                          <a:cubicBezTo>
                            <a:pt x="73180" y="286218"/>
                            <a:pt x="77113" y="288228"/>
                            <a:pt x="81163" y="290411"/>
                          </a:cubicBezTo>
                          <a:cubicBezTo>
                            <a:pt x="85214" y="292595"/>
                            <a:pt x="89414" y="294926"/>
                            <a:pt x="93764" y="297405"/>
                          </a:cubicBezTo>
                          <a:lnTo>
                            <a:pt x="93957" y="297244"/>
                          </a:lnTo>
                          <a:cubicBezTo>
                            <a:pt x="92288" y="292752"/>
                            <a:pt x="90731" y="288330"/>
                            <a:pt x="89287" y="283977"/>
                          </a:cubicBezTo>
                          <a:cubicBezTo>
                            <a:pt x="87842" y="279624"/>
                            <a:pt x="86499" y="275459"/>
                            <a:pt x="85258" y="271482"/>
                          </a:cubicBezTo>
                          <a:lnTo>
                            <a:pt x="73578" y="229575"/>
                          </a:lnTo>
                          <a:cubicBezTo>
                            <a:pt x="73043" y="228278"/>
                            <a:pt x="72762" y="227123"/>
                            <a:pt x="72736" y="226110"/>
                          </a:cubicBezTo>
                          <a:cubicBezTo>
                            <a:pt x="72710" y="225097"/>
                            <a:pt x="73019" y="223996"/>
                            <a:pt x="73663" y="222807"/>
                          </a:cubicBezTo>
                          <a:cubicBezTo>
                            <a:pt x="74306" y="221617"/>
                            <a:pt x="75411" y="220262"/>
                            <a:pt x="76977" y="218741"/>
                          </a:cubicBezTo>
                          <a:cubicBezTo>
                            <a:pt x="78543" y="217220"/>
                            <a:pt x="80709" y="215308"/>
                            <a:pt x="83476" y="213005"/>
                          </a:cubicBezTo>
                          <a:cubicBezTo>
                            <a:pt x="87144" y="209952"/>
                            <a:pt x="90058" y="207663"/>
                            <a:pt x="92219" y="206137"/>
                          </a:cubicBezTo>
                          <a:cubicBezTo>
                            <a:pt x="94379" y="204610"/>
                            <a:pt x="96111" y="203877"/>
                            <a:pt x="97413" y="203937"/>
                          </a:cubicBezTo>
                          <a:close/>
                          <a:moveTo>
                            <a:pt x="437300" y="3"/>
                          </a:moveTo>
                          <a:cubicBezTo>
                            <a:pt x="438602" y="-57"/>
                            <a:pt x="440317" y="663"/>
                            <a:pt x="442445" y="2163"/>
                          </a:cubicBezTo>
                          <a:cubicBezTo>
                            <a:pt x="444574" y="3663"/>
                            <a:pt x="447407" y="5886"/>
                            <a:pt x="450945" y="8833"/>
                          </a:cubicBezTo>
                          <a:cubicBezTo>
                            <a:pt x="453905" y="11297"/>
                            <a:pt x="456215" y="13330"/>
                            <a:pt x="457877" y="14932"/>
                          </a:cubicBezTo>
                          <a:cubicBezTo>
                            <a:pt x="459539" y="16533"/>
                            <a:pt x="460737" y="17940"/>
                            <a:pt x="461472" y="19151"/>
                          </a:cubicBezTo>
                          <a:cubicBezTo>
                            <a:pt x="462207" y="20362"/>
                            <a:pt x="462575" y="21457"/>
                            <a:pt x="462575" y="22438"/>
                          </a:cubicBezTo>
                          <a:cubicBezTo>
                            <a:pt x="462575" y="23419"/>
                            <a:pt x="462425" y="24547"/>
                            <a:pt x="462126" y="25823"/>
                          </a:cubicBezTo>
                          <a:lnTo>
                            <a:pt x="450469" y="68080"/>
                          </a:lnTo>
                          <a:cubicBezTo>
                            <a:pt x="449356" y="72165"/>
                            <a:pt x="448093" y="76396"/>
                            <a:pt x="446680" y="80775"/>
                          </a:cubicBezTo>
                          <a:cubicBezTo>
                            <a:pt x="445266" y="85154"/>
                            <a:pt x="443735" y="89708"/>
                            <a:pt x="442086" y="94436"/>
                          </a:cubicBezTo>
                          <a:lnTo>
                            <a:pt x="442279" y="94596"/>
                          </a:lnTo>
                          <a:cubicBezTo>
                            <a:pt x="446394" y="92140"/>
                            <a:pt x="450461" y="89807"/>
                            <a:pt x="454480" y="87598"/>
                          </a:cubicBezTo>
                          <a:cubicBezTo>
                            <a:pt x="458498" y="85388"/>
                            <a:pt x="462351" y="83312"/>
                            <a:pt x="466038" y="81371"/>
                          </a:cubicBezTo>
                          <a:lnTo>
                            <a:pt x="505132" y="62288"/>
                          </a:lnTo>
                          <a:cubicBezTo>
                            <a:pt x="506311" y="61526"/>
                            <a:pt x="507396" y="61041"/>
                            <a:pt x="508387" y="60831"/>
                          </a:cubicBezTo>
                          <a:cubicBezTo>
                            <a:pt x="509379" y="60622"/>
                            <a:pt x="510518" y="60726"/>
                            <a:pt x="511804" y="61144"/>
                          </a:cubicBezTo>
                          <a:cubicBezTo>
                            <a:pt x="513091" y="61561"/>
                            <a:pt x="514624" y="62402"/>
                            <a:pt x="516404" y="63666"/>
                          </a:cubicBezTo>
                          <a:cubicBezTo>
                            <a:pt x="518183" y="64930"/>
                            <a:pt x="520456" y="66714"/>
                            <a:pt x="523223" y="69018"/>
                          </a:cubicBezTo>
                          <a:cubicBezTo>
                            <a:pt x="526890" y="72071"/>
                            <a:pt x="529669" y="74522"/>
                            <a:pt x="531562" y="76370"/>
                          </a:cubicBezTo>
                          <a:cubicBezTo>
                            <a:pt x="533455" y="78218"/>
                            <a:pt x="534489" y="79788"/>
                            <a:pt x="534667" y="81080"/>
                          </a:cubicBezTo>
                          <a:cubicBezTo>
                            <a:pt x="534844" y="82371"/>
                            <a:pt x="534177" y="83532"/>
                            <a:pt x="532666" y="84562"/>
                          </a:cubicBezTo>
                          <a:cubicBezTo>
                            <a:pt x="531156" y="85591"/>
                            <a:pt x="528857" y="86782"/>
                            <a:pt x="525770" y="88134"/>
                          </a:cubicBezTo>
                          <a:lnTo>
                            <a:pt x="434960" y="127720"/>
                          </a:lnTo>
                          <a:lnTo>
                            <a:pt x="398399" y="171627"/>
                          </a:lnTo>
                          <a:cubicBezTo>
                            <a:pt x="397863" y="172270"/>
                            <a:pt x="397172" y="172675"/>
                            <a:pt x="396325" y="172841"/>
                          </a:cubicBezTo>
                          <a:cubicBezTo>
                            <a:pt x="395479" y="173008"/>
                            <a:pt x="394439" y="172850"/>
                            <a:pt x="393206" y="172368"/>
                          </a:cubicBezTo>
                          <a:cubicBezTo>
                            <a:pt x="391973" y="171886"/>
                            <a:pt x="390456" y="171059"/>
                            <a:pt x="388655" y="169886"/>
                          </a:cubicBezTo>
                          <a:cubicBezTo>
                            <a:pt x="386854" y="168713"/>
                            <a:pt x="384731" y="167109"/>
                            <a:pt x="382287" y="165073"/>
                          </a:cubicBezTo>
                          <a:cubicBezTo>
                            <a:pt x="379777" y="162984"/>
                            <a:pt x="377799" y="161173"/>
                            <a:pt x="376352" y="159641"/>
                          </a:cubicBezTo>
                          <a:cubicBezTo>
                            <a:pt x="374904" y="158108"/>
                            <a:pt x="373816" y="156766"/>
                            <a:pt x="373086" y="155614"/>
                          </a:cubicBezTo>
                          <a:cubicBezTo>
                            <a:pt x="372357" y="154462"/>
                            <a:pt x="372013" y="153468"/>
                            <a:pt x="372056" y="152632"/>
                          </a:cubicBezTo>
                          <a:cubicBezTo>
                            <a:pt x="372098" y="151796"/>
                            <a:pt x="372388" y="151057"/>
                            <a:pt x="372924" y="150413"/>
                          </a:cubicBezTo>
                          <a:lnTo>
                            <a:pt x="409485" y="106506"/>
                          </a:lnTo>
                          <a:lnTo>
                            <a:pt x="431973" y="10029"/>
                          </a:lnTo>
                          <a:cubicBezTo>
                            <a:pt x="432733" y="6631"/>
                            <a:pt x="433485" y="4125"/>
                            <a:pt x="434230" y="2512"/>
                          </a:cubicBezTo>
                          <a:cubicBezTo>
                            <a:pt x="434974" y="899"/>
                            <a:pt x="435997" y="62"/>
                            <a:pt x="437300" y="3"/>
                          </a:cubicBezTo>
                          <a:close/>
                        </a:path>
                      </a:pathLst>
                    </a:custGeom>
                    <a:solidFill>
                      <a:srgbClr val="0070C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70C0"/>
                        </a:solidFill>
                        <a:effectLst/>
                        <a:uLnTx/>
                        <a:uFillTx/>
                        <a:latin typeface="Calibri"/>
                      </a:endParaRPr>
                    </a:p>
                  </p:txBody>
                </p:sp>
              </p:grpSp>
            </p:grpSp>
            <p:cxnSp>
              <p:nvCxnSpPr>
                <p:cNvPr id="27" name="Straight Arrow Connector 26">
                  <a:extLst>
                    <a:ext uri="{FF2B5EF4-FFF2-40B4-BE49-F238E27FC236}">
                      <a16:creationId xmlns:a16="http://schemas.microsoft.com/office/drawing/2014/main" id="{2FC7E2BC-2BF8-4B0C-A624-42317D01AC21}"/>
                    </a:ext>
                  </a:extLst>
                </p:cNvPr>
                <p:cNvCxnSpPr/>
                <p:nvPr/>
              </p:nvCxnSpPr>
              <p:spPr>
                <a:xfrm flipV="1">
                  <a:off x="3030652" y="3421462"/>
                  <a:ext cx="1617784" cy="30224"/>
                </a:xfrm>
                <a:prstGeom prst="straightConnector1">
                  <a:avLst/>
                </a:prstGeom>
                <a:noFill/>
                <a:ln w="25400" cap="flat" cmpd="sng" algn="ctr">
                  <a:solidFill>
                    <a:srgbClr val="F15856"/>
                  </a:solidFill>
                  <a:prstDash val="solid"/>
                  <a:tailEnd type="triangle"/>
                </a:ln>
                <a:effectLst>
                  <a:outerShdw blurRad="40000" dist="20000" dir="5400000" rotWithShape="0">
                    <a:srgbClr val="000000">
                      <a:alpha val="38000"/>
                    </a:srgbClr>
                  </a:outerShdw>
                </a:effectLst>
              </p:spPr>
            </p:cxnSp>
            <p:cxnSp>
              <p:nvCxnSpPr>
                <p:cNvPr id="28" name="Straight Arrow Connector 27">
                  <a:extLst>
                    <a:ext uri="{FF2B5EF4-FFF2-40B4-BE49-F238E27FC236}">
                      <a16:creationId xmlns:a16="http://schemas.microsoft.com/office/drawing/2014/main" id="{AD7C829E-771F-4936-9C78-F7C684A5D9A7}"/>
                    </a:ext>
                  </a:extLst>
                </p:cNvPr>
                <p:cNvCxnSpPr/>
                <p:nvPr/>
              </p:nvCxnSpPr>
              <p:spPr>
                <a:xfrm>
                  <a:off x="2876408" y="3970345"/>
                  <a:ext cx="1244490" cy="896995"/>
                </a:xfrm>
                <a:prstGeom prst="straightConnector1">
                  <a:avLst/>
                </a:prstGeom>
                <a:noFill/>
                <a:ln w="25400" cap="flat" cmpd="sng" algn="ctr">
                  <a:solidFill>
                    <a:srgbClr val="F15856"/>
                  </a:solidFill>
                  <a:prstDash val="solid"/>
                  <a:tailEnd type="triangle"/>
                </a:ln>
                <a:effectLst>
                  <a:outerShdw blurRad="40000" dist="20000" dir="5400000" rotWithShape="0">
                    <a:srgbClr val="000000">
                      <a:alpha val="38000"/>
                    </a:srgbClr>
                  </a:outerShdw>
                </a:effectLst>
              </p:spPr>
            </p:cxnSp>
            <p:cxnSp>
              <p:nvCxnSpPr>
                <p:cNvPr id="29" name="Straight Arrow Connector 28">
                  <a:extLst>
                    <a:ext uri="{FF2B5EF4-FFF2-40B4-BE49-F238E27FC236}">
                      <a16:creationId xmlns:a16="http://schemas.microsoft.com/office/drawing/2014/main" id="{304EA959-FB2D-4695-B2D2-0CA5FD51BE24}"/>
                    </a:ext>
                  </a:extLst>
                </p:cNvPr>
                <p:cNvCxnSpPr/>
                <p:nvPr/>
              </p:nvCxnSpPr>
              <p:spPr>
                <a:xfrm flipV="1">
                  <a:off x="2904444" y="2187630"/>
                  <a:ext cx="1521253" cy="842543"/>
                </a:xfrm>
                <a:prstGeom prst="straightConnector1">
                  <a:avLst/>
                </a:prstGeom>
                <a:noFill/>
                <a:ln w="25400" cap="flat" cmpd="sng" algn="ctr">
                  <a:solidFill>
                    <a:srgbClr val="F15856"/>
                  </a:solidFill>
                  <a:prstDash val="solid"/>
                  <a:tailEnd type="triangle"/>
                </a:ln>
                <a:effectLst>
                  <a:outerShdw blurRad="40000" dist="20000" dir="5400000" rotWithShape="0">
                    <a:srgbClr val="000000">
                      <a:alpha val="38000"/>
                    </a:srgbClr>
                  </a:outerShdw>
                </a:effectLst>
              </p:spPr>
            </p:cxnSp>
            <p:cxnSp>
              <p:nvCxnSpPr>
                <p:cNvPr id="30" name="Straight Arrow Connector 29">
                  <a:extLst>
                    <a:ext uri="{FF2B5EF4-FFF2-40B4-BE49-F238E27FC236}">
                      <a16:creationId xmlns:a16="http://schemas.microsoft.com/office/drawing/2014/main" id="{F6599E38-D095-4AB3-947E-C0C983BD976E}"/>
                    </a:ext>
                  </a:extLst>
                </p:cNvPr>
                <p:cNvCxnSpPr/>
                <p:nvPr/>
              </p:nvCxnSpPr>
              <p:spPr>
                <a:xfrm flipH="1">
                  <a:off x="2426944" y="4031281"/>
                  <a:ext cx="14470" cy="875119"/>
                </a:xfrm>
                <a:prstGeom prst="straightConnector1">
                  <a:avLst/>
                </a:prstGeom>
                <a:noFill/>
                <a:ln w="25400" cap="flat" cmpd="sng" algn="ctr">
                  <a:solidFill>
                    <a:srgbClr val="F15856"/>
                  </a:solidFill>
                  <a:prstDash val="solid"/>
                  <a:tailEnd type="triangle"/>
                </a:ln>
                <a:effectLst>
                  <a:outerShdw blurRad="40000" dist="20000" dir="5400000" rotWithShape="0">
                    <a:srgbClr val="000000">
                      <a:alpha val="38000"/>
                    </a:srgbClr>
                  </a:outerShdw>
                </a:effectLst>
              </p:spPr>
            </p:cxnSp>
            <p:cxnSp>
              <p:nvCxnSpPr>
                <p:cNvPr id="31" name="Straight Arrow Connector 30">
                  <a:extLst>
                    <a:ext uri="{FF2B5EF4-FFF2-40B4-BE49-F238E27FC236}">
                      <a16:creationId xmlns:a16="http://schemas.microsoft.com/office/drawing/2014/main" id="{A9B32CCA-6608-4322-B712-364B67C0B1C1}"/>
                    </a:ext>
                  </a:extLst>
                </p:cNvPr>
                <p:cNvCxnSpPr/>
                <p:nvPr/>
              </p:nvCxnSpPr>
              <p:spPr>
                <a:xfrm flipH="1" flipV="1">
                  <a:off x="2441986" y="2204540"/>
                  <a:ext cx="9240" cy="778833"/>
                </a:xfrm>
                <a:prstGeom prst="straightConnector1">
                  <a:avLst/>
                </a:prstGeom>
                <a:noFill/>
                <a:ln w="25400" cap="flat" cmpd="sng" algn="ctr">
                  <a:solidFill>
                    <a:srgbClr val="F15856"/>
                  </a:solidFill>
                  <a:prstDash val="solid"/>
                  <a:tailEnd type="triangle"/>
                </a:ln>
                <a:effectLst>
                  <a:outerShdw blurRad="40000" dist="20000" dir="5400000" rotWithShape="0">
                    <a:srgbClr val="000000">
                      <a:alpha val="38000"/>
                    </a:srgbClr>
                  </a:outerShdw>
                </a:effectLst>
              </p:spPr>
            </p:cxnSp>
            <p:sp>
              <p:nvSpPr>
                <p:cNvPr id="32" name="TextBox 31">
                  <a:extLst>
                    <a:ext uri="{FF2B5EF4-FFF2-40B4-BE49-F238E27FC236}">
                      <a16:creationId xmlns:a16="http://schemas.microsoft.com/office/drawing/2014/main" id="{BAD33371-6595-4050-8DDF-A86FE26E30E2}"/>
                    </a:ext>
                  </a:extLst>
                </p:cNvPr>
                <p:cNvSpPr txBox="1"/>
                <p:nvPr/>
              </p:nvSpPr>
              <p:spPr>
                <a:xfrm>
                  <a:off x="4029390" y="4801224"/>
                  <a:ext cx="2250830"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C343E"/>
                      </a:solidFill>
                      <a:effectLst/>
                      <a:uLnTx/>
                      <a:uFillTx/>
                      <a:latin typeface="Calibri"/>
                    </a:rPr>
                    <a:t>Nucleoprotein/matrix (NP/M)</a:t>
                  </a:r>
                </a:p>
              </p:txBody>
            </p:sp>
            <p:sp>
              <p:nvSpPr>
                <p:cNvPr id="33" name="TextBox 32">
                  <a:extLst>
                    <a:ext uri="{FF2B5EF4-FFF2-40B4-BE49-F238E27FC236}">
                      <a16:creationId xmlns:a16="http://schemas.microsoft.com/office/drawing/2014/main" id="{1ABF1F96-D80A-4D01-9F57-1AFE48FBE9CE}"/>
                    </a:ext>
                  </a:extLst>
                </p:cNvPr>
                <p:cNvSpPr txBox="1"/>
                <p:nvPr/>
              </p:nvSpPr>
              <p:spPr>
                <a:xfrm>
                  <a:off x="1316571" y="4949398"/>
                  <a:ext cx="2250830"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C343E"/>
                      </a:solidFill>
                      <a:effectLst/>
                      <a:uLnTx/>
                      <a:uFillTx/>
                      <a:latin typeface="Calibri"/>
                    </a:rPr>
                    <a:t>Polymerase complex proteins*</a:t>
                  </a:r>
                </a:p>
              </p:txBody>
            </p:sp>
            <p:sp>
              <p:nvSpPr>
                <p:cNvPr id="34" name="TextBox 33">
                  <a:extLst>
                    <a:ext uri="{FF2B5EF4-FFF2-40B4-BE49-F238E27FC236}">
                      <a16:creationId xmlns:a16="http://schemas.microsoft.com/office/drawing/2014/main" id="{8FBA5C3B-CE2F-4954-AA41-EE4D10E997D6}"/>
                    </a:ext>
                  </a:extLst>
                </p:cNvPr>
                <p:cNvSpPr txBox="1"/>
                <p:nvPr/>
              </p:nvSpPr>
              <p:spPr>
                <a:xfrm>
                  <a:off x="4029390" y="1753260"/>
                  <a:ext cx="2250830"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2C343E"/>
                      </a:solidFill>
                      <a:effectLst/>
                      <a:uLnTx/>
                      <a:uFillTx/>
                      <a:latin typeface="Calibri"/>
                    </a:rPr>
                    <a:t>Haemagglutinin</a:t>
                  </a:r>
                  <a:r>
                    <a:rPr kumimoji="0" lang="en-US" sz="1600" b="1" i="0" u="none" strike="noStrike" kern="0" cap="none" spc="0" normalizeH="0" baseline="0" noProof="0" dirty="0">
                      <a:ln>
                        <a:noFill/>
                      </a:ln>
                      <a:solidFill>
                        <a:srgbClr val="2C343E"/>
                      </a:solidFill>
                      <a:effectLst/>
                      <a:uLnTx/>
                      <a:uFillTx/>
                      <a:latin typeface="Calibri"/>
                    </a:rPr>
                    <a:t> (HA)</a:t>
                  </a:r>
                </a:p>
              </p:txBody>
            </p:sp>
            <p:sp>
              <p:nvSpPr>
                <p:cNvPr id="35" name="TextBox 34">
                  <a:extLst>
                    <a:ext uri="{FF2B5EF4-FFF2-40B4-BE49-F238E27FC236}">
                      <a16:creationId xmlns:a16="http://schemas.microsoft.com/office/drawing/2014/main" id="{7623F6EE-C84C-4B4C-B722-C9EEC025FBB9}"/>
                    </a:ext>
                  </a:extLst>
                </p:cNvPr>
                <p:cNvSpPr txBox="1"/>
                <p:nvPr/>
              </p:nvSpPr>
              <p:spPr>
                <a:xfrm>
                  <a:off x="4537903" y="3247830"/>
                  <a:ext cx="2250830"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C343E"/>
                      </a:solidFill>
                      <a:effectLst/>
                      <a:uLnTx/>
                      <a:uFillTx/>
                      <a:latin typeface="Calibri"/>
                    </a:rPr>
                    <a:t>Neuraminidase (NA)</a:t>
                  </a:r>
                </a:p>
              </p:txBody>
            </p:sp>
            <p:sp>
              <p:nvSpPr>
                <p:cNvPr id="36" name="TextBox 35">
                  <a:extLst>
                    <a:ext uri="{FF2B5EF4-FFF2-40B4-BE49-F238E27FC236}">
                      <a16:creationId xmlns:a16="http://schemas.microsoft.com/office/drawing/2014/main" id="{80A4225A-791B-4C5C-9651-324184D83A29}"/>
                    </a:ext>
                  </a:extLst>
                </p:cNvPr>
                <p:cNvSpPr txBox="1"/>
                <p:nvPr/>
              </p:nvSpPr>
              <p:spPr>
                <a:xfrm>
                  <a:off x="1301529" y="1496268"/>
                  <a:ext cx="2250830"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C343E"/>
                      </a:solidFill>
                      <a:effectLst/>
                      <a:uLnTx/>
                      <a:uFillTx/>
                      <a:latin typeface="Calibri"/>
                    </a:rPr>
                    <a:t>Nonstructural proteins (NSPs)*</a:t>
                  </a:r>
                </a:p>
              </p:txBody>
            </p:sp>
          </p:grpSp>
          <p:cxnSp>
            <p:nvCxnSpPr>
              <p:cNvPr id="15" name="Elbow Connector 44">
                <a:extLst>
                  <a:ext uri="{FF2B5EF4-FFF2-40B4-BE49-F238E27FC236}">
                    <a16:creationId xmlns:a16="http://schemas.microsoft.com/office/drawing/2014/main" id="{CCF1A5D1-2370-46B0-97C5-17CF26D997EA}"/>
                  </a:ext>
                </a:extLst>
              </p:cNvPr>
              <p:cNvCxnSpPr>
                <a:stCxn id="34" idx="2"/>
              </p:cNvCxnSpPr>
              <p:nvPr/>
            </p:nvCxnSpPr>
            <p:spPr>
              <a:xfrm rot="16200000" flipH="1">
                <a:off x="5093416" y="1349333"/>
                <a:ext cx="329839" cy="508513"/>
              </a:xfrm>
              <a:prstGeom prst="bentConnector2">
                <a:avLst/>
              </a:prstGeom>
              <a:noFill/>
              <a:ln w="25400" cap="flat" cmpd="sng" algn="ctr">
                <a:solidFill>
                  <a:srgbClr val="57A286">
                    <a:lumMod val="75000"/>
                  </a:srgbClr>
                </a:solidFill>
                <a:prstDash val="solid"/>
                <a:tailEnd type="triangle"/>
              </a:ln>
              <a:effectLst>
                <a:outerShdw blurRad="40000" dist="20000" dir="5400000" rotWithShape="0">
                  <a:srgbClr val="000000">
                    <a:alpha val="38000"/>
                  </a:srgbClr>
                </a:outerShdw>
              </a:effectLst>
            </p:spPr>
          </p:cxnSp>
          <p:grpSp>
            <p:nvGrpSpPr>
              <p:cNvPr id="16" name="Group 15">
                <a:extLst>
                  <a:ext uri="{FF2B5EF4-FFF2-40B4-BE49-F238E27FC236}">
                    <a16:creationId xmlns:a16="http://schemas.microsoft.com/office/drawing/2014/main" id="{623325EE-C61C-4FF2-A9C1-06D75DE90FC3}"/>
                  </a:ext>
                </a:extLst>
              </p:cNvPr>
              <p:cNvGrpSpPr/>
              <p:nvPr/>
            </p:nvGrpSpPr>
            <p:grpSpPr>
              <a:xfrm>
                <a:off x="5004078" y="1773655"/>
                <a:ext cx="508513" cy="650966"/>
                <a:chOff x="5004078" y="1773655"/>
                <a:chExt cx="508513" cy="650966"/>
              </a:xfrm>
            </p:grpSpPr>
            <p:cxnSp>
              <p:nvCxnSpPr>
                <p:cNvPr id="24" name="Elbow Connector 47">
                  <a:extLst>
                    <a:ext uri="{FF2B5EF4-FFF2-40B4-BE49-F238E27FC236}">
                      <a16:creationId xmlns:a16="http://schemas.microsoft.com/office/drawing/2014/main" id="{3EE7E9D8-1058-43A2-8777-4A1CF541E005}"/>
                    </a:ext>
                  </a:extLst>
                </p:cNvPr>
                <p:cNvCxnSpPr/>
                <p:nvPr/>
              </p:nvCxnSpPr>
              <p:spPr>
                <a:xfrm rot="16200000" flipH="1">
                  <a:off x="5093415" y="1684318"/>
                  <a:ext cx="329839" cy="508513"/>
                </a:xfrm>
                <a:prstGeom prst="bentConnector2">
                  <a:avLst/>
                </a:prstGeom>
                <a:noFill/>
                <a:ln w="25400" cap="flat" cmpd="sng" algn="ctr">
                  <a:solidFill>
                    <a:srgbClr val="57A286">
                      <a:lumMod val="75000"/>
                    </a:srgbClr>
                  </a:solidFill>
                  <a:prstDash val="solid"/>
                  <a:tailEnd type="triangle"/>
                </a:ln>
                <a:effectLst>
                  <a:outerShdw blurRad="40000" dist="20000" dir="5400000" rotWithShape="0">
                    <a:srgbClr val="000000">
                      <a:alpha val="38000"/>
                    </a:srgbClr>
                  </a:outerShdw>
                </a:effectLst>
              </p:spPr>
            </p:cxnSp>
            <p:cxnSp>
              <p:nvCxnSpPr>
                <p:cNvPr id="25" name="Elbow Connector 48">
                  <a:extLst>
                    <a:ext uri="{FF2B5EF4-FFF2-40B4-BE49-F238E27FC236}">
                      <a16:creationId xmlns:a16="http://schemas.microsoft.com/office/drawing/2014/main" id="{DEC39A7E-98FF-4C97-9927-64AEFBDBA3ED}"/>
                    </a:ext>
                  </a:extLst>
                </p:cNvPr>
                <p:cNvCxnSpPr/>
                <p:nvPr/>
              </p:nvCxnSpPr>
              <p:spPr>
                <a:xfrm rot="16200000" flipH="1">
                  <a:off x="5093415" y="2005445"/>
                  <a:ext cx="329839" cy="508513"/>
                </a:xfrm>
                <a:prstGeom prst="bentConnector2">
                  <a:avLst/>
                </a:prstGeom>
                <a:noFill/>
                <a:ln w="25400" cap="flat" cmpd="sng" algn="ctr">
                  <a:solidFill>
                    <a:srgbClr val="57A286">
                      <a:lumMod val="75000"/>
                    </a:srgbClr>
                  </a:solidFill>
                  <a:prstDash val="solid"/>
                  <a:tailEnd type="triangle"/>
                </a:ln>
                <a:effectLst>
                  <a:outerShdw blurRad="40000" dist="20000" dir="5400000" rotWithShape="0">
                    <a:srgbClr val="000000">
                      <a:alpha val="38000"/>
                    </a:srgbClr>
                  </a:outerShdw>
                </a:effectLst>
              </p:spPr>
            </p:cxnSp>
          </p:grpSp>
          <p:grpSp>
            <p:nvGrpSpPr>
              <p:cNvPr id="17" name="Group 16">
                <a:extLst>
                  <a:ext uri="{FF2B5EF4-FFF2-40B4-BE49-F238E27FC236}">
                    <a16:creationId xmlns:a16="http://schemas.microsoft.com/office/drawing/2014/main" id="{0BF19CF2-2AD7-4251-99E7-6DDB69BD4486}"/>
                  </a:ext>
                </a:extLst>
              </p:cNvPr>
              <p:cNvGrpSpPr/>
              <p:nvPr/>
            </p:nvGrpSpPr>
            <p:grpSpPr>
              <a:xfrm>
                <a:off x="5004077" y="2926141"/>
                <a:ext cx="508514" cy="1019936"/>
                <a:chOff x="5004077" y="2926141"/>
                <a:chExt cx="508514" cy="1019936"/>
              </a:xfrm>
            </p:grpSpPr>
            <p:cxnSp>
              <p:nvCxnSpPr>
                <p:cNvPr id="21" name="Elbow Connector 49">
                  <a:extLst>
                    <a:ext uri="{FF2B5EF4-FFF2-40B4-BE49-F238E27FC236}">
                      <a16:creationId xmlns:a16="http://schemas.microsoft.com/office/drawing/2014/main" id="{F62FEECE-0006-442C-B8FA-2B12F87EFF3A}"/>
                    </a:ext>
                  </a:extLst>
                </p:cNvPr>
                <p:cNvCxnSpPr/>
                <p:nvPr/>
              </p:nvCxnSpPr>
              <p:spPr>
                <a:xfrm rot="16200000" flipH="1">
                  <a:off x="5093415" y="2836804"/>
                  <a:ext cx="329839" cy="508513"/>
                </a:xfrm>
                <a:prstGeom prst="bentConnector2">
                  <a:avLst/>
                </a:prstGeom>
                <a:noFill/>
                <a:ln w="25400" cap="flat" cmpd="sng" algn="ctr">
                  <a:solidFill>
                    <a:srgbClr val="57A286">
                      <a:lumMod val="75000"/>
                    </a:srgbClr>
                  </a:solidFill>
                  <a:prstDash val="solid"/>
                  <a:tailEnd type="triangle"/>
                </a:ln>
                <a:effectLst>
                  <a:outerShdw blurRad="40000" dist="20000" dir="5400000" rotWithShape="0">
                    <a:srgbClr val="000000">
                      <a:alpha val="38000"/>
                    </a:srgbClr>
                  </a:outerShdw>
                </a:effectLst>
              </p:spPr>
            </p:cxnSp>
            <p:cxnSp>
              <p:nvCxnSpPr>
                <p:cNvPr id="22" name="Elbow Connector 50">
                  <a:extLst>
                    <a:ext uri="{FF2B5EF4-FFF2-40B4-BE49-F238E27FC236}">
                      <a16:creationId xmlns:a16="http://schemas.microsoft.com/office/drawing/2014/main" id="{064CC3AC-A356-4CBC-804E-A51335E5F31B}"/>
                    </a:ext>
                  </a:extLst>
                </p:cNvPr>
                <p:cNvCxnSpPr/>
                <p:nvPr/>
              </p:nvCxnSpPr>
              <p:spPr>
                <a:xfrm rot="16200000" flipH="1">
                  <a:off x="5093414" y="3181110"/>
                  <a:ext cx="329839" cy="508513"/>
                </a:xfrm>
                <a:prstGeom prst="bentConnector2">
                  <a:avLst/>
                </a:prstGeom>
                <a:noFill/>
                <a:ln w="25400" cap="flat" cmpd="sng" algn="ctr">
                  <a:solidFill>
                    <a:srgbClr val="57A286">
                      <a:lumMod val="75000"/>
                    </a:srgbClr>
                  </a:solidFill>
                  <a:prstDash val="solid"/>
                  <a:tailEnd type="triangle"/>
                </a:ln>
                <a:effectLst>
                  <a:outerShdw blurRad="40000" dist="20000" dir="5400000" rotWithShape="0">
                    <a:srgbClr val="000000">
                      <a:alpha val="38000"/>
                    </a:srgbClr>
                  </a:outerShdw>
                </a:effectLst>
              </p:spPr>
            </p:cxnSp>
            <p:cxnSp>
              <p:nvCxnSpPr>
                <p:cNvPr id="23" name="Elbow Connector 51">
                  <a:extLst>
                    <a:ext uri="{FF2B5EF4-FFF2-40B4-BE49-F238E27FC236}">
                      <a16:creationId xmlns:a16="http://schemas.microsoft.com/office/drawing/2014/main" id="{A79656F4-6365-4ECF-9107-E8765B64A271}"/>
                    </a:ext>
                  </a:extLst>
                </p:cNvPr>
                <p:cNvCxnSpPr/>
                <p:nvPr/>
              </p:nvCxnSpPr>
              <p:spPr>
                <a:xfrm rot="16200000" flipH="1">
                  <a:off x="5093414" y="3526901"/>
                  <a:ext cx="329839" cy="508513"/>
                </a:xfrm>
                <a:prstGeom prst="bentConnector2">
                  <a:avLst/>
                </a:prstGeom>
                <a:noFill/>
                <a:ln w="25400" cap="flat" cmpd="sng" algn="ctr">
                  <a:solidFill>
                    <a:srgbClr val="57A286">
                      <a:lumMod val="75000"/>
                    </a:srgbClr>
                  </a:solidFill>
                  <a:prstDash val="solid"/>
                  <a:tailEnd type="triangle"/>
                </a:ln>
                <a:effectLst>
                  <a:outerShdw blurRad="40000" dist="20000" dir="5400000" rotWithShape="0">
                    <a:srgbClr val="000000">
                      <a:alpha val="38000"/>
                    </a:srgbClr>
                  </a:outerShdw>
                </a:effectLst>
              </p:spPr>
            </p:cxnSp>
          </p:grpSp>
          <p:grpSp>
            <p:nvGrpSpPr>
              <p:cNvPr id="18" name="Group 17">
                <a:extLst>
                  <a:ext uri="{FF2B5EF4-FFF2-40B4-BE49-F238E27FC236}">
                    <a16:creationId xmlns:a16="http://schemas.microsoft.com/office/drawing/2014/main" id="{25A71977-0EA2-4735-8543-F8ACA6AF22A5}"/>
                  </a:ext>
                </a:extLst>
              </p:cNvPr>
              <p:cNvGrpSpPr/>
              <p:nvPr/>
            </p:nvGrpSpPr>
            <p:grpSpPr>
              <a:xfrm>
                <a:off x="5004077" y="4722427"/>
                <a:ext cx="512934" cy="659678"/>
                <a:chOff x="5004077" y="4735906"/>
                <a:chExt cx="512934" cy="659678"/>
              </a:xfrm>
            </p:grpSpPr>
            <p:cxnSp>
              <p:nvCxnSpPr>
                <p:cNvPr id="19" name="Elbow Connector 54">
                  <a:extLst>
                    <a:ext uri="{FF2B5EF4-FFF2-40B4-BE49-F238E27FC236}">
                      <a16:creationId xmlns:a16="http://schemas.microsoft.com/office/drawing/2014/main" id="{8F5E32A1-84B8-48CA-A615-2F914B38A312}"/>
                    </a:ext>
                  </a:extLst>
                </p:cNvPr>
                <p:cNvCxnSpPr/>
                <p:nvPr/>
              </p:nvCxnSpPr>
              <p:spPr>
                <a:xfrm rot="16200000" flipH="1">
                  <a:off x="5097835" y="4646569"/>
                  <a:ext cx="329839" cy="508513"/>
                </a:xfrm>
                <a:prstGeom prst="bentConnector2">
                  <a:avLst/>
                </a:prstGeom>
                <a:noFill/>
                <a:ln w="25400" cap="flat" cmpd="sng" algn="ctr">
                  <a:solidFill>
                    <a:srgbClr val="57A286">
                      <a:lumMod val="75000"/>
                    </a:srgbClr>
                  </a:solidFill>
                  <a:prstDash val="solid"/>
                  <a:tailEnd type="triangle"/>
                </a:ln>
                <a:effectLst>
                  <a:outerShdw blurRad="40000" dist="20000" dir="5400000" rotWithShape="0">
                    <a:srgbClr val="000000">
                      <a:alpha val="38000"/>
                    </a:srgbClr>
                  </a:outerShdw>
                </a:effectLst>
              </p:spPr>
            </p:cxnSp>
            <p:cxnSp>
              <p:nvCxnSpPr>
                <p:cNvPr id="20" name="Elbow Connector 55">
                  <a:extLst>
                    <a:ext uri="{FF2B5EF4-FFF2-40B4-BE49-F238E27FC236}">
                      <a16:creationId xmlns:a16="http://schemas.microsoft.com/office/drawing/2014/main" id="{B427A26A-903D-4635-8375-91A5B27F684B}"/>
                    </a:ext>
                  </a:extLst>
                </p:cNvPr>
                <p:cNvCxnSpPr/>
                <p:nvPr/>
              </p:nvCxnSpPr>
              <p:spPr>
                <a:xfrm rot="16200000" flipH="1">
                  <a:off x="5093414" y="4976408"/>
                  <a:ext cx="329839" cy="508513"/>
                </a:xfrm>
                <a:prstGeom prst="bentConnector2">
                  <a:avLst/>
                </a:prstGeom>
                <a:noFill/>
                <a:ln w="25400" cap="flat" cmpd="sng" algn="ctr">
                  <a:solidFill>
                    <a:srgbClr val="57A286">
                      <a:lumMod val="75000"/>
                    </a:srgbClr>
                  </a:solidFill>
                  <a:prstDash val="solid"/>
                  <a:tailEnd type="triangle"/>
                </a:ln>
                <a:effectLst>
                  <a:outerShdw blurRad="40000" dist="20000" dir="5400000" rotWithShape="0">
                    <a:srgbClr val="000000">
                      <a:alpha val="38000"/>
                    </a:srgbClr>
                  </a:outerShdw>
                </a:effectLst>
              </p:spPr>
            </p:cxnSp>
          </p:grpSp>
        </p:grpSp>
        <p:sp>
          <p:nvSpPr>
            <p:cNvPr id="6" name="TextBox 5">
              <a:extLst>
                <a:ext uri="{FF2B5EF4-FFF2-40B4-BE49-F238E27FC236}">
                  <a16:creationId xmlns:a16="http://schemas.microsoft.com/office/drawing/2014/main" id="{4A25A170-3EF0-4B25-B2E1-5925E545A010}"/>
                </a:ext>
              </a:extLst>
            </p:cNvPr>
            <p:cNvSpPr txBox="1"/>
            <p:nvPr/>
          </p:nvSpPr>
          <p:spPr>
            <a:xfrm>
              <a:off x="5258333" y="1588494"/>
              <a:ext cx="3088325"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F16122">
                      <a:lumMod val="50000"/>
                    </a:srgbClr>
                  </a:solidFill>
                  <a:effectLst/>
                  <a:uLnTx/>
                  <a:uFillTx/>
                  <a:latin typeface="Calibri"/>
                </a:rPr>
                <a:t>Haemagglutination</a:t>
              </a:r>
              <a:r>
                <a:rPr kumimoji="0" lang="en-US" sz="1400" b="1" i="0" u="none" strike="noStrike" kern="0" cap="none" spc="0" normalizeH="0" baseline="0" noProof="0" dirty="0">
                  <a:ln>
                    <a:noFill/>
                  </a:ln>
                  <a:solidFill>
                    <a:srgbClr val="F16122">
                      <a:lumMod val="50000"/>
                    </a:srgbClr>
                  </a:solidFill>
                  <a:effectLst/>
                  <a:uLnTx/>
                  <a:uFillTx/>
                  <a:latin typeface="Calibri"/>
                </a:rPr>
                <a:t> inhibition (HI)</a:t>
              </a:r>
            </a:p>
          </p:txBody>
        </p:sp>
        <p:sp>
          <p:nvSpPr>
            <p:cNvPr id="7" name="TextBox 6">
              <a:extLst>
                <a:ext uri="{FF2B5EF4-FFF2-40B4-BE49-F238E27FC236}">
                  <a16:creationId xmlns:a16="http://schemas.microsoft.com/office/drawing/2014/main" id="{4677D0A4-4454-4B3D-BA55-8474D2F0A8C4}"/>
                </a:ext>
              </a:extLst>
            </p:cNvPr>
            <p:cNvSpPr txBox="1"/>
            <p:nvPr/>
          </p:nvSpPr>
          <p:spPr>
            <a:xfrm>
              <a:off x="5469905" y="1921538"/>
              <a:ext cx="627491"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16122">
                      <a:lumMod val="50000"/>
                    </a:srgbClr>
                  </a:solidFill>
                  <a:effectLst/>
                  <a:uLnTx/>
                  <a:uFillTx/>
                  <a:latin typeface="Calibri"/>
                </a:rPr>
                <a:t>ELISA</a:t>
              </a:r>
            </a:p>
          </p:txBody>
        </p:sp>
        <p:sp>
          <p:nvSpPr>
            <p:cNvPr id="8" name="TextBox 7">
              <a:extLst>
                <a:ext uri="{FF2B5EF4-FFF2-40B4-BE49-F238E27FC236}">
                  <a16:creationId xmlns:a16="http://schemas.microsoft.com/office/drawing/2014/main" id="{782140E4-2D5C-452D-A9C1-937524249BDF}"/>
                </a:ext>
              </a:extLst>
            </p:cNvPr>
            <p:cNvSpPr txBox="1"/>
            <p:nvPr/>
          </p:nvSpPr>
          <p:spPr>
            <a:xfrm>
              <a:off x="5469905" y="2242777"/>
              <a:ext cx="2006626" cy="31956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F16122">
                      <a:lumMod val="50000"/>
                    </a:srgbClr>
                  </a:solidFill>
                  <a:effectLst/>
                  <a:uLnTx/>
                  <a:uFillTx/>
                  <a:latin typeface="Calibri"/>
                </a:rPr>
                <a:t>Neutralisation</a:t>
              </a:r>
              <a:r>
                <a:rPr kumimoji="0" lang="en-US" sz="1400" b="1" i="0" u="none" strike="noStrike" kern="0" cap="none" spc="0" normalizeH="0" baseline="0" noProof="0" dirty="0">
                  <a:ln>
                    <a:noFill/>
                  </a:ln>
                  <a:solidFill>
                    <a:srgbClr val="F16122">
                      <a:lumMod val="50000"/>
                    </a:srgbClr>
                  </a:solidFill>
                  <a:effectLst/>
                  <a:uLnTx/>
                  <a:uFillTx/>
                  <a:latin typeface="Calibri"/>
                </a:rPr>
                <a:t> (SN)</a:t>
              </a:r>
            </a:p>
          </p:txBody>
        </p:sp>
        <p:sp>
          <p:nvSpPr>
            <p:cNvPr id="9" name="TextBox 8">
              <a:extLst>
                <a:ext uri="{FF2B5EF4-FFF2-40B4-BE49-F238E27FC236}">
                  <a16:creationId xmlns:a16="http://schemas.microsoft.com/office/drawing/2014/main" id="{BCC4906D-DF75-49CE-92CD-53B17F5C23CC}"/>
                </a:ext>
              </a:extLst>
            </p:cNvPr>
            <p:cNvSpPr txBox="1"/>
            <p:nvPr/>
          </p:nvSpPr>
          <p:spPr>
            <a:xfrm>
              <a:off x="5469348" y="3085443"/>
              <a:ext cx="2427630"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16122">
                      <a:lumMod val="50000"/>
                    </a:srgbClr>
                  </a:solidFill>
                  <a:effectLst/>
                  <a:uLnTx/>
                  <a:uFillTx/>
                  <a:latin typeface="Calibri"/>
                </a:rPr>
                <a:t>Neuraminidase inhibition (NI)</a:t>
              </a:r>
            </a:p>
          </p:txBody>
        </p:sp>
        <p:sp>
          <p:nvSpPr>
            <p:cNvPr id="10" name="TextBox 9">
              <a:extLst>
                <a:ext uri="{FF2B5EF4-FFF2-40B4-BE49-F238E27FC236}">
                  <a16:creationId xmlns:a16="http://schemas.microsoft.com/office/drawing/2014/main" id="{E8663A75-B08A-4AEE-8805-9BEB7974EF78}"/>
                </a:ext>
              </a:extLst>
            </p:cNvPr>
            <p:cNvSpPr txBox="1"/>
            <p:nvPr/>
          </p:nvSpPr>
          <p:spPr>
            <a:xfrm>
              <a:off x="5512590" y="3422648"/>
              <a:ext cx="2335173"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16122">
                      <a:lumMod val="50000"/>
                    </a:srgbClr>
                  </a:solidFill>
                  <a:effectLst/>
                  <a:uLnTx/>
                  <a:uFillTx/>
                  <a:latin typeface="Calibri"/>
                </a:rPr>
                <a:t>Indirect fluorescent antibody</a:t>
              </a:r>
            </a:p>
          </p:txBody>
        </p:sp>
        <p:sp>
          <p:nvSpPr>
            <p:cNvPr id="11" name="TextBox 10">
              <a:extLst>
                <a:ext uri="{FF2B5EF4-FFF2-40B4-BE49-F238E27FC236}">
                  <a16:creationId xmlns:a16="http://schemas.microsoft.com/office/drawing/2014/main" id="{642554A0-B1EA-41CF-8FB9-7038322B6BA8}"/>
                </a:ext>
              </a:extLst>
            </p:cNvPr>
            <p:cNvSpPr txBox="1"/>
            <p:nvPr/>
          </p:nvSpPr>
          <p:spPr>
            <a:xfrm>
              <a:off x="5473122" y="3774159"/>
              <a:ext cx="2146746"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16122">
                      <a:lumMod val="50000"/>
                    </a:srgbClr>
                  </a:solidFill>
                  <a:effectLst/>
                  <a:uLnTx/>
                  <a:uFillTx/>
                  <a:latin typeface="Calibri"/>
                </a:rPr>
                <a:t>Direct and blocking ELISA</a:t>
              </a:r>
            </a:p>
          </p:txBody>
        </p:sp>
        <p:sp>
          <p:nvSpPr>
            <p:cNvPr id="12" name="TextBox 11">
              <a:extLst>
                <a:ext uri="{FF2B5EF4-FFF2-40B4-BE49-F238E27FC236}">
                  <a16:creationId xmlns:a16="http://schemas.microsoft.com/office/drawing/2014/main" id="{CEA6B939-C79C-4797-806E-8B7907CDC2DD}"/>
                </a:ext>
              </a:extLst>
            </p:cNvPr>
            <p:cNvSpPr txBox="1"/>
            <p:nvPr/>
          </p:nvSpPr>
          <p:spPr>
            <a:xfrm>
              <a:off x="5455093" y="4909408"/>
              <a:ext cx="2111550"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16122">
                      <a:lumMod val="50000"/>
                    </a:srgbClr>
                  </a:solidFill>
                  <a:effectLst/>
                  <a:uLnTx/>
                  <a:uFillTx/>
                  <a:latin typeface="Calibri"/>
                </a:rPr>
                <a:t>Direct and blocking ELISA</a:t>
              </a:r>
            </a:p>
          </p:txBody>
        </p:sp>
        <p:sp>
          <p:nvSpPr>
            <p:cNvPr id="13" name="TextBox 12">
              <a:extLst>
                <a:ext uri="{FF2B5EF4-FFF2-40B4-BE49-F238E27FC236}">
                  <a16:creationId xmlns:a16="http://schemas.microsoft.com/office/drawing/2014/main" id="{5A005547-0483-466B-836B-DE49FD9CC204}"/>
                </a:ext>
              </a:extLst>
            </p:cNvPr>
            <p:cNvSpPr txBox="1"/>
            <p:nvPr/>
          </p:nvSpPr>
          <p:spPr>
            <a:xfrm>
              <a:off x="5455093" y="5277585"/>
              <a:ext cx="2734314"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16122">
                      <a:lumMod val="50000"/>
                    </a:srgbClr>
                  </a:solidFill>
                  <a:effectLst/>
                  <a:uLnTx/>
                  <a:uFillTx/>
                  <a:latin typeface="Calibri"/>
                </a:rPr>
                <a:t>Agar gel immunodiffusion (AGID)</a:t>
              </a:r>
            </a:p>
          </p:txBody>
        </p:sp>
      </p:grpSp>
      <p:sp>
        <p:nvSpPr>
          <p:cNvPr id="42" name="TextBox 41">
            <a:extLst>
              <a:ext uri="{FF2B5EF4-FFF2-40B4-BE49-F238E27FC236}">
                <a16:creationId xmlns:a16="http://schemas.microsoft.com/office/drawing/2014/main" id="{4813B56A-88C8-475D-9441-276ACC49AB67}"/>
              </a:ext>
            </a:extLst>
          </p:cNvPr>
          <p:cNvSpPr txBox="1"/>
          <p:nvPr/>
        </p:nvSpPr>
        <p:spPr>
          <a:xfrm>
            <a:off x="1547664" y="6381328"/>
            <a:ext cx="3114989" cy="276999"/>
          </a:xfrm>
          <a:prstGeom prst="rect">
            <a:avLst/>
          </a:prstGeom>
          <a:noFill/>
        </p:spPr>
        <p:txBody>
          <a:bodyPr wrap="square" rtlCol="0">
            <a:spAutoFit/>
          </a:bodyPr>
          <a:lstStyle/>
          <a:p>
            <a:pPr defTabSz="457200"/>
            <a:r>
              <a:rPr lang="en-US" sz="1200" dirty="0">
                <a:solidFill>
                  <a:srgbClr val="2C343E"/>
                </a:solidFill>
                <a:latin typeface="Calibri"/>
              </a:rPr>
              <a:t>*detection of these antibodies not covered</a:t>
            </a:r>
          </a:p>
        </p:txBody>
      </p:sp>
    </p:spTree>
    <p:extLst>
      <p:ext uri="{BB962C8B-B14F-4D97-AF65-F5344CB8AC3E}">
        <p14:creationId xmlns:p14="http://schemas.microsoft.com/office/powerpoint/2010/main" val="92136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054" y="188640"/>
            <a:ext cx="8543418" cy="567298"/>
          </a:xfrm>
        </p:spPr>
        <p:txBody>
          <a:bodyPr>
            <a:noAutofit/>
          </a:bodyPr>
          <a:lstStyle/>
          <a:p>
            <a:r>
              <a:rPr lang="en-US" sz="3800" dirty="0">
                <a:solidFill>
                  <a:srgbClr val="A50021"/>
                </a:solidFill>
              </a:rPr>
              <a:t>Learning Objectives</a:t>
            </a:r>
          </a:p>
        </p:txBody>
      </p:sp>
      <p:sp>
        <p:nvSpPr>
          <p:cNvPr id="5" name="Content Placeholder 4"/>
          <p:cNvSpPr>
            <a:spLocks noGrp="1"/>
          </p:cNvSpPr>
          <p:nvPr>
            <p:ph idx="1"/>
          </p:nvPr>
        </p:nvSpPr>
        <p:spPr>
          <a:xfrm>
            <a:off x="323528" y="1196752"/>
            <a:ext cx="8635001" cy="5065503"/>
          </a:xfrm>
        </p:spPr>
        <p:txBody>
          <a:bodyPr>
            <a:normAutofit/>
          </a:bodyPr>
          <a:lstStyle/>
          <a:p>
            <a:pPr>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Learn about avian influenza viruses (AIVs), their transmission factors, and their impact</a:t>
            </a:r>
          </a:p>
          <a:p>
            <a:pPr>
              <a:spcAft>
                <a:spcPts val="600"/>
              </a:spcAft>
              <a:buClr>
                <a:srgbClr val="C00000"/>
              </a:buClr>
            </a:pPr>
            <a:endParaRPr lang="en-US" sz="1000" dirty="0">
              <a:solidFill>
                <a:schemeClr val="bg2">
                  <a:lumMod val="50000"/>
                </a:schemeClr>
              </a:solidFill>
              <a:latin typeface="Calibri" panose="020F0502020204030204" pitchFamily="34" charset="0"/>
              <a:cs typeface="Calibri" panose="020F0502020204030204" pitchFamily="34" charset="0"/>
            </a:endParaRPr>
          </a:p>
          <a:p>
            <a:pPr>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Learn about the World Organisation for Animal Health (OIE)</a:t>
            </a:r>
          </a:p>
          <a:p>
            <a:pPr>
              <a:spcAft>
                <a:spcPts val="600"/>
              </a:spcAft>
              <a:buClr>
                <a:srgbClr val="C00000"/>
              </a:buClr>
            </a:pPr>
            <a:endParaRPr lang="en-US" sz="1000" dirty="0">
              <a:solidFill>
                <a:schemeClr val="bg2">
                  <a:lumMod val="50000"/>
                </a:schemeClr>
              </a:solidFill>
              <a:latin typeface="Calibri" panose="020F0502020204030204" pitchFamily="34" charset="0"/>
              <a:cs typeface="Calibri" panose="020F0502020204030204" pitchFamily="34" charset="0"/>
            </a:endParaRPr>
          </a:p>
          <a:p>
            <a:pPr>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Understand the role of the OIE in AIV monitoring, surveillance, detection, prevention and response</a:t>
            </a:r>
          </a:p>
          <a:p>
            <a:pPr>
              <a:spcAft>
                <a:spcPts val="600"/>
              </a:spcAft>
              <a:buClr>
                <a:srgbClr val="C00000"/>
              </a:buClr>
            </a:pPr>
            <a:endParaRPr lang="en-US" sz="1000" dirty="0">
              <a:solidFill>
                <a:schemeClr val="bg2">
                  <a:lumMod val="50000"/>
                </a:schemeClr>
              </a:solidFill>
              <a:latin typeface="Calibri" panose="020F0502020204030204" pitchFamily="34" charset="0"/>
              <a:cs typeface="Calibri" panose="020F0502020204030204" pitchFamily="34" charset="0"/>
            </a:endParaRPr>
          </a:p>
          <a:p>
            <a:pPr>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Describe the OIE-FAO Global Network OFFLU</a:t>
            </a:r>
          </a:p>
          <a:p>
            <a:pPr>
              <a:spcAft>
                <a:spcPts val="600"/>
              </a:spcAft>
              <a:buClr>
                <a:srgbClr val="C00000"/>
              </a:buClr>
            </a:pPr>
            <a:endParaRPr lang="en-US" sz="1000" dirty="0">
              <a:solidFill>
                <a:schemeClr val="bg2">
                  <a:lumMod val="50000"/>
                </a:schemeClr>
              </a:solidFill>
              <a:latin typeface="Calibri" panose="020F0502020204030204" pitchFamily="34" charset="0"/>
              <a:cs typeface="Calibri" panose="020F0502020204030204" pitchFamily="34" charset="0"/>
            </a:endParaRPr>
          </a:p>
          <a:p>
            <a:pPr>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Describe key biosecurity recommendations</a:t>
            </a:r>
          </a:p>
        </p:txBody>
      </p:sp>
    </p:spTree>
    <p:extLst>
      <p:ext uri="{BB962C8B-B14F-4D97-AF65-F5344CB8AC3E}">
        <p14:creationId xmlns:p14="http://schemas.microsoft.com/office/powerpoint/2010/main" val="90481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7128792" cy="5367358"/>
          </a:xfrm>
        </p:spPr>
        <p:txBody>
          <a:bodyPr>
            <a:normAutofit/>
          </a:bodyPr>
          <a:lstStyle/>
          <a:p>
            <a:pPr marL="0" indent="0">
              <a:spcAft>
                <a:spcPts val="600"/>
              </a:spcAft>
              <a:buNone/>
            </a:pPr>
            <a:r>
              <a:rPr lang="en-US" sz="2800" i="1" dirty="0">
                <a:solidFill>
                  <a:schemeClr val="bg2">
                    <a:lumMod val="50000"/>
                  </a:schemeClr>
                </a:solidFill>
                <a:latin typeface="Calibri" panose="020F0502020204030204" pitchFamily="34" charset="0"/>
                <a:cs typeface="Calibri" panose="020F0502020204030204" pitchFamily="34" charset="0"/>
              </a:rPr>
              <a:t>Any</a:t>
            </a:r>
            <a:r>
              <a:rPr lang="en-US" sz="2800" dirty="0">
                <a:solidFill>
                  <a:schemeClr val="bg2">
                    <a:lumMod val="50000"/>
                  </a:schemeClr>
                </a:solidFill>
                <a:latin typeface="Calibri" panose="020F0502020204030204" pitchFamily="34" charset="0"/>
                <a:cs typeface="Calibri" panose="020F0502020204030204" pitchFamily="34" charset="0"/>
              </a:rPr>
              <a:t> flock with seropositive results = investigate</a:t>
            </a:r>
          </a:p>
          <a:p>
            <a:pPr marL="0" indent="0">
              <a:spcAft>
                <a:spcPts val="600"/>
              </a:spcAft>
              <a:buNone/>
            </a:pPr>
            <a:endParaRPr lang="en-US" sz="1000" dirty="0">
              <a:solidFill>
                <a:schemeClr val="bg2">
                  <a:lumMod val="50000"/>
                </a:schemeClr>
              </a:solidFill>
              <a:latin typeface="Calibri" panose="020F0502020204030204" pitchFamily="34" charset="0"/>
              <a:cs typeface="Calibri" panose="020F0502020204030204" pitchFamily="34" charset="0"/>
            </a:endParaRPr>
          </a:p>
          <a:p>
            <a:pPr marL="514350" indent="-514350">
              <a:spcAft>
                <a:spcPts val="1800"/>
              </a:spcAft>
              <a:buClr>
                <a:srgbClr val="C00000"/>
              </a:buClr>
              <a:buFont typeface="+mj-lt"/>
              <a:buAutoNum type="arabicPeriod"/>
            </a:pPr>
            <a:r>
              <a:rPr lang="en-US" sz="2800" dirty="0">
                <a:solidFill>
                  <a:schemeClr val="bg2">
                    <a:lumMod val="50000"/>
                  </a:schemeClr>
                </a:solidFill>
                <a:latin typeface="Calibri" panose="020F0502020204030204" pitchFamily="34" charset="0"/>
                <a:cs typeface="Calibri" panose="020F0502020204030204" pitchFamily="34" charset="0"/>
              </a:rPr>
              <a:t>Epidemiological investigation</a:t>
            </a:r>
          </a:p>
          <a:p>
            <a:pPr marL="514350" indent="-514350">
              <a:spcAft>
                <a:spcPts val="600"/>
              </a:spcAft>
              <a:buClr>
                <a:srgbClr val="C00000"/>
              </a:buClr>
              <a:buFont typeface="+mj-lt"/>
              <a:buAutoNum type="arabicPeriod"/>
            </a:pPr>
            <a:r>
              <a:rPr lang="en-US" sz="2800" dirty="0">
                <a:solidFill>
                  <a:schemeClr val="bg2">
                    <a:lumMod val="50000"/>
                  </a:schemeClr>
                </a:solidFill>
                <a:latin typeface="Calibri" panose="020F0502020204030204" pitchFamily="34" charset="0"/>
                <a:cs typeface="Calibri" panose="020F0502020204030204" pitchFamily="34" charset="0"/>
              </a:rPr>
              <a:t>Supplementary laboratory investigation</a:t>
            </a:r>
          </a:p>
          <a:p>
            <a:pPr lvl="1">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Confirmatory testing</a:t>
            </a:r>
          </a:p>
          <a:p>
            <a:pPr lvl="2">
              <a:spcAft>
                <a:spcPts val="600"/>
              </a:spcAft>
              <a:buClr>
                <a:srgbClr val="C00000"/>
              </a:buClr>
            </a:pPr>
            <a:r>
              <a:rPr lang="en-US" dirty="0">
                <a:solidFill>
                  <a:schemeClr val="bg2">
                    <a:lumMod val="50000"/>
                  </a:schemeClr>
                </a:solidFill>
                <a:latin typeface="Calibri" panose="020F0502020204030204" pitchFamily="34" charset="0"/>
                <a:cs typeface="Calibri" panose="020F0502020204030204" pitchFamily="34" charset="0"/>
              </a:rPr>
              <a:t>&gt; specificity than screening test</a:t>
            </a:r>
          </a:p>
          <a:p>
            <a:pPr lvl="2">
              <a:spcAft>
                <a:spcPts val="1800"/>
              </a:spcAft>
              <a:buClr>
                <a:srgbClr val="C00000"/>
              </a:buClr>
            </a:pPr>
            <a:r>
              <a:rPr lang="en-US" dirty="0">
                <a:solidFill>
                  <a:schemeClr val="bg2">
                    <a:lumMod val="50000"/>
                  </a:schemeClr>
                </a:solidFill>
                <a:latin typeface="Calibri" panose="020F0502020204030204" pitchFamily="34" charset="0"/>
                <a:cs typeface="Calibri" panose="020F0502020204030204" pitchFamily="34" charset="0"/>
              </a:rPr>
              <a:t>&gt;/= sensitivity than screening test</a:t>
            </a:r>
          </a:p>
          <a:p>
            <a:pPr marL="514350" indent="-514350">
              <a:spcAft>
                <a:spcPts val="600"/>
              </a:spcAft>
              <a:buClr>
                <a:srgbClr val="C00000"/>
              </a:buClr>
              <a:buFont typeface="+mj-lt"/>
              <a:buAutoNum type="arabicPeriod"/>
            </a:pPr>
            <a:r>
              <a:rPr lang="en-US" sz="2800" dirty="0">
                <a:solidFill>
                  <a:schemeClr val="bg2">
                    <a:lumMod val="50000"/>
                  </a:schemeClr>
                </a:solidFill>
                <a:latin typeface="Calibri" panose="020F0502020204030204" pitchFamily="34" charset="0"/>
                <a:cs typeface="Calibri" panose="020F0502020204030204" pitchFamily="34" charset="0"/>
              </a:rPr>
              <a:t>Document the status of AIV </a:t>
            </a:r>
            <a:r>
              <a:rPr lang="en-US" sz="2800" i="1" dirty="0">
                <a:solidFill>
                  <a:schemeClr val="bg2">
                    <a:lumMod val="50000"/>
                  </a:schemeClr>
                </a:solidFill>
                <a:latin typeface="Calibri" panose="020F0502020204030204" pitchFamily="34" charset="0"/>
                <a:cs typeface="Calibri" panose="020F0502020204030204" pitchFamily="34" charset="0"/>
              </a:rPr>
              <a:t>infection</a:t>
            </a:r>
            <a:r>
              <a:rPr lang="en-US" sz="2800" dirty="0">
                <a:solidFill>
                  <a:schemeClr val="bg2">
                    <a:lumMod val="50000"/>
                  </a:schemeClr>
                </a:solidFill>
                <a:latin typeface="Calibri" panose="020F0502020204030204" pitchFamily="34" charset="0"/>
                <a:cs typeface="Calibri" panose="020F0502020204030204" pitchFamily="34" charset="0"/>
              </a:rPr>
              <a:t> for  each positive flock</a:t>
            </a:r>
          </a:p>
        </p:txBody>
      </p:sp>
      <p:sp>
        <p:nvSpPr>
          <p:cNvPr id="5" name="Title 3"/>
          <p:cNvSpPr txBox="1">
            <a:spLocks/>
          </p:cNvSpPr>
          <p:nvPr/>
        </p:nvSpPr>
        <p:spPr>
          <a:xfrm>
            <a:off x="539552" y="114063"/>
            <a:ext cx="8147538" cy="564483"/>
          </a:xfrm>
          <a:prstGeom prst="rect">
            <a:avLst/>
          </a:prstGeom>
        </p:spPr>
        <p:txBody>
          <a:bodyPr vert="horz" lIns="91440" tIns="45720" rIns="91440" bIns="45720" rtlCol="0" anchor="t">
            <a:no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pPr algn="ctr" eaLnBrk="0" fontAlgn="base" hangingPunct="0">
              <a:spcAft>
                <a:spcPct val="0"/>
              </a:spcAft>
            </a:pPr>
            <a:r>
              <a:rPr lang="en-US" sz="3800" dirty="0">
                <a:solidFill>
                  <a:srgbClr val="A50021"/>
                </a:solidFill>
                <a:latin typeface="Calibri"/>
                <a:cs typeface="Calibri"/>
              </a:rPr>
              <a:t>What If a Flock Is Positive?</a:t>
            </a:r>
          </a:p>
        </p:txBody>
      </p:sp>
      <p:pic>
        <p:nvPicPr>
          <p:cNvPr id="7" name="Picture 6" descr="https://phil.cdc.gov/PHIL_Images/13536/13536_lores.jpg">
            <a:extLst>
              <a:ext uri="{FF2B5EF4-FFF2-40B4-BE49-F238E27FC236}">
                <a16:creationId xmlns:a16="http://schemas.microsoft.com/office/drawing/2014/main" id="{BBCEDAA6-3AD9-4812-B5D3-C9671EBDC2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2132856"/>
            <a:ext cx="1718207" cy="2604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9926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1686"/>
            <a:ext cx="8543418" cy="719041"/>
          </a:xfrm>
        </p:spPr>
        <p:txBody>
          <a:bodyPr>
            <a:noAutofit/>
          </a:bodyPr>
          <a:lstStyle/>
          <a:p>
            <a:pPr defTabSz="457200"/>
            <a:r>
              <a:rPr lang="en-US" sz="3800" kern="1200" dirty="0">
                <a:solidFill>
                  <a:srgbClr val="A50021"/>
                </a:solidFill>
              </a:rPr>
              <a:t>Influenza Status</a:t>
            </a:r>
          </a:p>
        </p:txBody>
      </p:sp>
      <p:sp>
        <p:nvSpPr>
          <p:cNvPr id="3" name="Content Placeholder 2"/>
          <p:cNvSpPr>
            <a:spLocks noGrp="1"/>
          </p:cNvSpPr>
          <p:nvPr>
            <p:ph idx="1"/>
          </p:nvPr>
        </p:nvSpPr>
        <p:spPr>
          <a:xfrm>
            <a:off x="251520" y="1700808"/>
            <a:ext cx="8508533" cy="4464496"/>
          </a:xfrm>
        </p:spPr>
        <p:txBody>
          <a:bodyPr>
            <a:normAutofit/>
          </a:bodyPr>
          <a:lstStyle/>
          <a:p>
            <a:pPr marL="0" indent="0">
              <a:spcAft>
                <a:spcPts val="0"/>
              </a:spcAft>
              <a:buNone/>
            </a:pPr>
            <a:r>
              <a:rPr lang="en-US" sz="2800" dirty="0">
                <a:solidFill>
                  <a:schemeClr val="bg2">
                    <a:lumMod val="50000"/>
                  </a:schemeClr>
                </a:solidFill>
                <a:latin typeface="Calibri" panose="020F0502020204030204" pitchFamily="34" charset="0"/>
                <a:cs typeface="Calibri" panose="020F0502020204030204" pitchFamily="34" charset="0"/>
              </a:rPr>
              <a:t>Criteria to determine the status of a country, zone </a:t>
            </a:r>
          </a:p>
          <a:p>
            <a:pPr marL="0" indent="0">
              <a:spcAft>
                <a:spcPts val="600"/>
              </a:spcAft>
              <a:buNone/>
            </a:pPr>
            <a:r>
              <a:rPr lang="en-US" sz="2800" dirty="0">
                <a:solidFill>
                  <a:schemeClr val="bg2">
                    <a:lumMod val="50000"/>
                  </a:schemeClr>
                </a:solidFill>
                <a:latin typeface="Calibri" panose="020F0502020204030204" pitchFamily="34" charset="0"/>
                <a:cs typeface="Calibri" panose="020F0502020204030204" pitchFamily="34" charset="0"/>
              </a:rPr>
              <a:t>or compartment:</a:t>
            </a:r>
          </a:p>
          <a:p>
            <a:pPr marL="0" indent="0">
              <a:spcAft>
                <a:spcPts val="600"/>
              </a:spcAft>
              <a:buNone/>
            </a:pPr>
            <a:endParaRPr lang="en-US" sz="1500" dirty="0">
              <a:solidFill>
                <a:schemeClr val="bg2">
                  <a:lumMod val="50000"/>
                </a:schemeClr>
              </a:solidFill>
              <a:latin typeface="Calibri" panose="020F0502020204030204" pitchFamily="34" charset="0"/>
              <a:cs typeface="Calibri" panose="020F0502020204030204" pitchFamily="34" charset="0"/>
            </a:endParaRPr>
          </a:p>
          <a:p>
            <a:pPr marL="457200" indent="-457200">
              <a:spcAft>
                <a:spcPts val="1200"/>
              </a:spcAft>
              <a:buClr>
                <a:srgbClr val="C00000"/>
              </a:buClr>
              <a:buFont typeface="+mj-lt"/>
              <a:buAutoNum type="arabicPeriod"/>
            </a:pPr>
            <a:r>
              <a:rPr lang="en-US" sz="2600" dirty="0">
                <a:solidFill>
                  <a:schemeClr val="bg2">
                    <a:lumMod val="50000"/>
                  </a:schemeClr>
                </a:solidFill>
                <a:latin typeface="Calibri" panose="020F0502020204030204" pitchFamily="34" charset="0"/>
                <a:cs typeface="Calibri" panose="020F0502020204030204" pitchFamily="34" charset="0"/>
              </a:rPr>
              <a:t>AI is notifiable, an ongoing AI awareness program is in place, and all suspected occurrences of AI are investigated</a:t>
            </a:r>
          </a:p>
          <a:p>
            <a:pPr marL="457200" indent="-457200">
              <a:spcAft>
                <a:spcPts val="1200"/>
              </a:spcAft>
              <a:buClr>
                <a:srgbClr val="C00000"/>
              </a:buClr>
              <a:buFont typeface="+mj-lt"/>
              <a:buAutoNum type="arabicPeriod"/>
            </a:pPr>
            <a:r>
              <a:rPr lang="en-US" sz="2600" dirty="0">
                <a:solidFill>
                  <a:schemeClr val="bg2">
                    <a:lumMod val="50000"/>
                  </a:schemeClr>
                </a:solidFill>
                <a:latin typeface="Calibri" panose="020F0502020204030204" pitchFamily="34" charset="0"/>
                <a:cs typeface="Calibri" panose="020F0502020204030204" pitchFamily="34" charset="0"/>
              </a:rPr>
              <a:t>Appropriate surveillance is in place for poultry and other birds</a:t>
            </a:r>
          </a:p>
          <a:p>
            <a:pPr marL="457200" indent="-457200">
              <a:spcAft>
                <a:spcPts val="1200"/>
              </a:spcAft>
              <a:buClr>
                <a:srgbClr val="C00000"/>
              </a:buClr>
              <a:buFont typeface="+mj-lt"/>
              <a:buAutoNum type="arabicPeriod"/>
            </a:pPr>
            <a:r>
              <a:rPr lang="en-US" sz="2600" dirty="0">
                <a:solidFill>
                  <a:schemeClr val="bg2">
                    <a:lumMod val="50000"/>
                  </a:schemeClr>
                </a:solidFill>
                <a:latin typeface="Calibri" panose="020F0502020204030204" pitchFamily="34" charset="0"/>
                <a:cs typeface="Calibri" panose="020F0502020204030204" pitchFamily="34" charset="0"/>
              </a:rPr>
              <a:t>Consideration of all epidemiological factors</a:t>
            </a:r>
          </a:p>
        </p:txBody>
      </p:sp>
      <p:sp>
        <p:nvSpPr>
          <p:cNvPr id="6" name="Title 1">
            <a:extLst>
              <a:ext uri="{FF2B5EF4-FFF2-40B4-BE49-F238E27FC236}">
                <a16:creationId xmlns:a16="http://schemas.microsoft.com/office/drawing/2014/main" id="{ACFCAC2B-BC21-4F0D-A5CE-ECC8C322C7F0}"/>
              </a:ext>
            </a:extLst>
          </p:cNvPr>
          <p:cNvSpPr txBox="1">
            <a:spLocks/>
          </p:cNvSpPr>
          <p:nvPr/>
        </p:nvSpPr>
        <p:spPr bwMode="auto">
          <a:xfrm>
            <a:off x="3779912" y="5958000"/>
            <a:ext cx="5976664"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800" b="1">
                <a:solidFill>
                  <a:srgbClr val="A50021"/>
                </a:solidFill>
                <a:latin typeface="Arial Narrow" pitchFamily="34" charset="0"/>
                <a:ea typeface="+mj-ea"/>
                <a:cs typeface="+mj-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a:latin typeface="Calibri"/>
              </a:rPr>
              <a:t>Articles 10.4.30 to 10.4.32</a:t>
            </a:r>
          </a:p>
          <a:p>
            <a:r>
              <a:rPr lang="en-US" kern="0" dirty="0">
                <a:latin typeface="Calibri"/>
              </a:rPr>
              <a:t/>
            </a:r>
            <a:br>
              <a:rPr lang="en-US" kern="0" dirty="0">
                <a:latin typeface="Calibri"/>
              </a:rPr>
            </a:br>
            <a:endParaRPr lang="en-US" kern="0" dirty="0">
              <a:latin typeface="Calibri"/>
            </a:endParaRPr>
          </a:p>
        </p:txBody>
      </p:sp>
      <p:pic>
        <p:nvPicPr>
          <p:cNvPr id="7" name="Picture 6" descr="eart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260648"/>
            <a:ext cx="1361739" cy="1352593"/>
          </a:xfrm>
          <a:prstGeom prst="rect">
            <a:avLst/>
          </a:prstGeom>
        </p:spPr>
      </p:pic>
      <p:pic>
        <p:nvPicPr>
          <p:cNvPr id="4" name="Picture 3" descr="steth.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84368" y="188640"/>
            <a:ext cx="1105074" cy="1544005"/>
          </a:xfrm>
          <a:prstGeom prst="rect">
            <a:avLst/>
          </a:prstGeom>
        </p:spPr>
      </p:pic>
    </p:spTree>
    <p:extLst>
      <p:ext uri="{BB962C8B-B14F-4D97-AF65-F5344CB8AC3E}">
        <p14:creationId xmlns:p14="http://schemas.microsoft.com/office/powerpoint/2010/main" val="315626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63" y="240160"/>
            <a:ext cx="8543418" cy="567298"/>
          </a:xfrm>
        </p:spPr>
        <p:txBody>
          <a:bodyPr>
            <a:noAutofit/>
          </a:bodyPr>
          <a:lstStyle/>
          <a:p>
            <a:r>
              <a:rPr lang="en-US" sz="3600" dirty="0"/>
              <a:t> </a:t>
            </a:r>
            <a:r>
              <a:rPr lang="en-US" sz="4800" kern="1200" dirty="0">
                <a:solidFill>
                  <a:srgbClr val="A50021"/>
                </a:solidFill>
              </a:rPr>
              <a:t>Discussion Questions</a:t>
            </a:r>
          </a:p>
        </p:txBody>
      </p:sp>
      <p:sp>
        <p:nvSpPr>
          <p:cNvPr id="3" name="Content Placeholder 2"/>
          <p:cNvSpPr>
            <a:spLocks noGrp="1"/>
          </p:cNvSpPr>
          <p:nvPr>
            <p:ph idx="1"/>
          </p:nvPr>
        </p:nvSpPr>
        <p:spPr>
          <a:xfrm>
            <a:off x="310897" y="2564904"/>
            <a:ext cx="8422384" cy="4525963"/>
          </a:xfrm>
        </p:spPr>
        <p:txBody>
          <a:bodyPr>
            <a:normAutofit/>
          </a:bodyPr>
          <a:lstStyle/>
          <a:p>
            <a:pPr marL="0" indent="0">
              <a:buNone/>
            </a:pPr>
            <a:r>
              <a:rPr lang="en-US" sz="2800" dirty="0">
                <a:solidFill>
                  <a:schemeClr val="tx1"/>
                </a:solidFill>
              </a:rPr>
              <a:t>What avian influenza virus monitoring and surveillance strategies are in place in your country / region?</a:t>
            </a:r>
          </a:p>
          <a:p>
            <a:pPr marL="0" indent="0">
              <a:buNone/>
            </a:pPr>
            <a:endParaRPr lang="en-US" sz="2800" dirty="0">
              <a:solidFill>
                <a:schemeClr val="tx1"/>
              </a:solidFill>
            </a:endParaRPr>
          </a:p>
          <a:p>
            <a:pPr marL="0" indent="0">
              <a:buNone/>
            </a:pPr>
            <a:r>
              <a:rPr lang="en-US" sz="2800" dirty="0">
                <a:solidFill>
                  <a:schemeClr val="tx1"/>
                </a:solidFill>
              </a:rPr>
              <a:t>What key challenges have you faced with these strategies?</a:t>
            </a:r>
          </a:p>
          <a:p>
            <a:pPr marL="0" indent="0">
              <a:buNone/>
            </a:pPr>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189863" y="1196752"/>
            <a:ext cx="2422422" cy="1156862"/>
          </a:xfrm>
          <a:prstGeom prst="rect">
            <a:avLst/>
          </a:prstGeom>
        </p:spPr>
      </p:pic>
    </p:spTree>
    <p:extLst>
      <p:ext uri="{BB962C8B-B14F-4D97-AF65-F5344CB8AC3E}">
        <p14:creationId xmlns:p14="http://schemas.microsoft.com/office/powerpoint/2010/main" val="24020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FR" dirty="0" err="1"/>
              <a:t>Southern</a:t>
            </a:r>
            <a:r>
              <a:rPr lang="fr-FR" dirty="0"/>
              <a:t> and </a:t>
            </a:r>
            <a:r>
              <a:rPr lang="fr-FR" dirty="0" err="1"/>
              <a:t>Estaern</a:t>
            </a:r>
            <a:r>
              <a:rPr lang="fr-FR" dirty="0"/>
              <a:t> </a:t>
            </a:r>
            <a:r>
              <a:rPr lang="fr-FR" dirty="0" err="1"/>
              <a:t>Title</a:t>
            </a:r>
            <a:endParaRPr lang="fr-FR" dirty="0"/>
          </a:p>
        </p:txBody>
      </p:sp>
      <p:graphicFrame>
        <p:nvGraphicFramePr>
          <p:cNvPr id="11" name="Table 10"/>
          <p:cNvGraphicFramePr>
            <a:graphicFrameLocks noGrp="1"/>
          </p:cNvGraphicFramePr>
          <p:nvPr>
            <p:extLst/>
          </p:nvPr>
        </p:nvGraphicFramePr>
        <p:xfrm>
          <a:off x="1177280" y="3356994"/>
          <a:ext cx="6995120" cy="1224134"/>
        </p:xfrm>
        <a:graphic>
          <a:graphicData uri="http://schemas.openxmlformats.org/drawingml/2006/table">
            <a:tbl>
              <a:tblPr>
                <a:tableStyleId>{5C22544A-7EE6-4342-B048-85BDC9FD1C3A}</a:tableStyleId>
              </a:tblPr>
              <a:tblGrid>
                <a:gridCol w="6995120">
                  <a:extLst>
                    <a:ext uri="{9D8B030D-6E8A-4147-A177-3AD203B41FA5}">
                      <a16:colId xmlns:a16="http://schemas.microsoft.com/office/drawing/2014/main" val="20000"/>
                    </a:ext>
                  </a:extLst>
                </a:gridCol>
              </a:tblGrid>
              <a:tr h="1224134">
                <a:tc>
                  <a:txBody>
                    <a:bodyPr/>
                    <a:lstStyle/>
                    <a:p>
                      <a:pPr marL="0" marR="0" algn="just">
                        <a:lnSpc>
                          <a:spcPct val="107000"/>
                        </a:lnSpc>
                        <a:spcBef>
                          <a:spcPts val="0"/>
                        </a:spcBef>
                        <a:spcAft>
                          <a:spcPts val="800"/>
                        </a:spcAft>
                      </a:pPr>
                      <a:endParaRPr lang="en-ZW" sz="900" b="1" dirty="0">
                        <a:solidFill>
                          <a:srgbClr val="C00000"/>
                        </a:solidFill>
                        <a:effectLst/>
                        <a:latin typeface="Calibri"/>
                      </a:endParaRPr>
                    </a:p>
                    <a:p>
                      <a:pPr marL="0" marR="0" algn="ctr">
                        <a:lnSpc>
                          <a:spcPct val="107000"/>
                        </a:lnSpc>
                        <a:spcBef>
                          <a:spcPts val="0"/>
                        </a:spcBef>
                        <a:spcAft>
                          <a:spcPts val="800"/>
                        </a:spcAft>
                      </a:pPr>
                      <a:r>
                        <a:rPr lang="en-US" sz="2800" b="1" kern="1200" dirty="0">
                          <a:solidFill>
                            <a:schemeClr val="dk1"/>
                          </a:solidFill>
                          <a:effectLst/>
                          <a:latin typeface="Calibri"/>
                          <a:ea typeface="+mn-ea"/>
                          <a:cs typeface="+mn-cs"/>
                        </a:rPr>
                        <a:t>Epidemiology and Traceability</a:t>
                      </a:r>
                      <a:endParaRPr lang="en-US" sz="1400" b="1" dirty="0">
                        <a:solidFill>
                          <a:schemeClr val="accent1"/>
                        </a:solidFill>
                        <a:effectLst/>
                        <a:latin typeface="Calibri"/>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11046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88640"/>
            <a:ext cx="8810500" cy="648072"/>
          </a:xfrm>
        </p:spPr>
        <p:txBody>
          <a:bodyPr>
            <a:noAutofit/>
          </a:bodyPr>
          <a:lstStyle/>
          <a:p>
            <a:pPr defTabSz="457200"/>
            <a:r>
              <a:rPr lang="en-US" sz="3800" kern="1200" dirty="0">
                <a:solidFill>
                  <a:srgbClr val="A50021"/>
                </a:solidFill>
              </a:rPr>
              <a:t>Transmission of Avian Influenza Viruses</a:t>
            </a:r>
          </a:p>
        </p:txBody>
      </p:sp>
      <p:sp>
        <p:nvSpPr>
          <p:cNvPr id="3" name="Content Placeholder 2"/>
          <p:cNvSpPr>
            <a:spLocks noGrp="1"/>
          </p:cNvSpPr>
          <p:nvPr>
            <p:ph idx="1"/>
          </p:nvPr>
        </p:nvSpPr>
        <p:spPr>
          <a:xfrm>
            <a:off x="323528" y="1340768"/>
            <a:ext cx="8229600" cy="5168133"/>
          </a:xfrm>
        </p:spPr>
        <p:txBody>
          <a:bodyPr>
            <a:normAutofit/>
          </a:bodyPr>
          <a:lstStyle/>
          <a:p>
            <a:pPr marL="0" indent="0">
              <a:buNone/>
            </a:pPr>
            <a:r>
              <a:rPr lang="en-US" sz="2800" dirty="0">
                <a:solidFill>
                  <a:schemeClr val="bg2">
                    <a:lumMod val="50000"/>
                  </a:schemeClr>
                </a:solidFill>
                <a:latin typeface="Calibri" panose="020F0502020204030204" pitchFamily="34" charset="0"/>
                <a:cs typeface="Calibri" panose="020F0502020204030204" pitchFamily="34" charset="0"/>
              </a:rPr>
              <a:t>AI viruses are shed in feces and respiratory secretions</a:t>
            </a:r>
          </a:p>
          <a:p>
            <a:pPr marL="0" indent="0">
              <a:buNone/>
            </a:pPr>
            <a:endParaRPr lang="en-US" sz="1600" dirty="0">
              <a:solidFill>
                <a:schemeClr val="bg2">
                  <a:lumMod val="50000"/>
                </a:schemeClr>
              </a:solidFill>
              <a:latin typeface="Calibri" panose="020F0502020204030204" pitchFamily="34" charset="0"/>
              <a:cs typeface="Calibri" panose="020F0502020204030204" pitchFamily="34" charset="0"/>
            </a:endParaRPr>
          </a:p>
          <a:p>
            <a:pPr marL="0" indent="0">
              <a:buNone/>
            </a:pPr>
            <a:r>
              <a:rPr lang="en-US" sz="2800" dirty="0">
                <a:solidFill>
                  <a:schemeClr val="bg2">
                    <a:lumMod val="50000"/>
                  </a:schemeClr>
                </a:solidFill>
                <a:latin typeface="Calibri" panose="020F0502020204030204" pitchFamily="34" charset="0"/>
                <a:cs typeface="Calibri" panose="020F0502020204030204" pitchFamily="34" charset="0"/>
              </a:rPr>
              <a:t>Potential routes of transmission:</a:t>
            </a:r>
          </a:p>
          <a:p>
            <a:pPr marL="0" indent="0">
              <a:buNone/>
            </a:pPr>
            <a:endParaRPr lang="en-US" sz="1500" dirty="0">
              <a:solidFill>
                <a:schemeClr val="bg2">
                  <a:lumMod val="50000"/>
                </a:schemeClr>
              </a:solidFill>
              <a:latin typeface="Calibri" panose="020F0502020204030204" pitchFamily="34" charset="0"/>
              <a:cs typeface="Calibri" panose="020F0502020204030204" pitchFamily="34" charset="0"/>
            </a:endParaRPr>
          </a:p>
          <a:p>
            <a:pPr lvl="1">
              <a:buClr>
                <a:srgbClr val="C00000"/>
              </a:buClr>
            </a:pPr>
            <a:r>
              <a:rPr lang="en-US" sz="2600" b="1" dirty="0">
                <a:solidFill>
                  <a:schemeClr val="bg2">
                    <a:lumMod val="50000"/>
                  </a:schemeClr>
                </a:solidFill>
                <a:latin typeface="Calibri" panose="020F0502020204030204" pitchFamily="34" charset="0"/>
                <a:cs typeface="Calibri" panose="020F0502020204030204" pitchFamily="34" charset="0"/>
              </a:rPr>
              <a:t>Direct contact </a:t>
            </a:r>
          </a:p>
          <a:p>
            <a:pPr lvl="2">
              <a:buClr>
                <a:srgbClr val="C00000"/>
              </a:buClr>
            </a:pPr>
            <a:r>
              <a:rPr lang="en-US" sz="2200" dirty="0">
                <a:solidFill>
                  <a:schemeClr val="bg2">
                    <a:lumMod val="50000"/>
                  </a:schemeClr>
                </a:solidFill>
                <a:latin typeface="Calibri" panose="020F0502020204030204" pitchFamily="34" charset="0"/>
                <a:cs typeface="Calibri" panose="020F0502020204030204" pitchFamily="34" charset="0"/>
              </a:rPr>
              <a:t>Infected feces, secretions, contaminated feed or water</a:t>
            </a:r>
          </a:p>
          <a:p>
            <a:pPr lvl="4"/>
            <a:endParaRPr lang="en-US" sz="1400" dirty="0">
              <a:solidFill>
                <a:schemeClr val="bg2">
                  <a:lumMod val="50000"/>
                </a:schemeClr>
              </a:solidFill>
              <a:latin typeface="Calibri" panose="020F0502020204030204" pitchFamily="34" charset="0"/>
              <a:cs typeface="Calibri" panose="020F0502020204030204" pitchFamily="34" charset="0"/>
            </a:endParaRPr>
          </a:p>
          <a:p>
            <a:pPr lvl="1">
              <a:buClr>
                <a:srgbClr val="C00000"/>
              </a:buClr>
            </a:pPr>
            <a:r>
              <a:rPr lang="en-US" sz="2600" b="1" dirty="0">
                <a:solidFill>
                  <a:schemeClr val="bg2">
                    <a:lumMod val="50000"/>
                  </a:schemeClr>
                </a:solidFill>
                <a:latin typeface="Calibri" panose="020F0502020204030204" pitchFamily="34" charset="0"/>
                <a:cs typeface="Calibri" panose="020F0502020204030204" pitchFamily="34" charset="0"/>
              </a:rPr>
              <a:t>Fomites</a:t>
            </a:r>
            <a:r>
              <a:rPr lang="en-US" sz="2600" dirty="0">
                <a:solidFill>
                  <a:schemeClr val="bg2">
                    <a:lumMod val="50000"/>
                  </a:schemeClr>
                </a:solidFill>
                <a:latin typeface="Calibri" panose="020F0502020204030204" pitchFamily="34" charset="0"/>
                <a:cs typeface="Calibri" panose="020F0502020204030204" pitchFamily="34" charset="0"/>
              </a:rPr>
              <a:t> </a:t>
            </a:r>
          </a:p>
          <a:p>
            <a:pPr lvl="2">
              <a:buClr>
                <a:srgbClr val="C00000"/>
              </a:buClr>
            </a:pPr>
            <a:r>
              <a:rPr lang="en-US" sz="2200" dirty="0">
                <a:solidFill>
                  <a:schemeClr val="bg2">
                    <a:lumMod val="50000"/>
                  </a:schemeClr>
                </a:solidFill>
                <a:latin typeface="Calibri" panose="020F0502020204030204" pitchFamily="34" charset="0"/>
                <a:cs typeface="Calibri" panose="020F0502020204030204" pitchFamily="34" charset="0"/>
              </a:rPr>
              <a:t>Virus survives long periods at low temperatures</a:t>
            </a:r>
          </a:p>
          <a:p>
            <a:pPr lvl="4"/>
            <a:endParaRPr lang="en-US" sz="1800" dirty="0">
              <a:solidFill>
                <a:schemeClr val="bg2">
                  <a:lumMod val="50000"/>
                </a:schemeClr>
              </a:solidFill>
              <a:latin typeface="Calibri" panose="020F0502020204030204" pitchFamily="34" charset="0"/>
              <a:cs typeface="Calibri" panose="020F0502020204030204" pitchFamily="34" charset="0"/>
            </a:endParaRPr>
          </a:p>
          <a:p>
            <a:pPr lvl="1">
              <a:buClr>
                <a:srgbClr val="C00000"/>
              </a:buClr>
            </a:pPr>
            <a:r>
              <a:rPr lang="en-US" sz="2600" b="1" dirty="0">
                <a:solidFill>
                  <a:schemeClr val="bg2">
                    <a:lumMod val="50000"/>
                  </a:schemeClr>
                </a:solidFill>
                <a:latin typeface="Calibri" panose="020F0502020204030204" pitchFamily="34" charset="0"/>
                <a:cs typeface="Calibri" panose="020F0502020204030204" pitchFamily="34" charset="0"/>
              </a:rPr>
              <a:t>Wild birds </a:t>
            </a:r>
          </a:p>
          <a:p>
            <a:pPr lvl="2">
              <a:buClr>
                <a:srgbClr val="C00000"/>
              </a:buClr>
            </a:pPr>
            <a:r>
              <a:rPr lang="en-US" sz="2200" dirty="0">
                <a:solidFill>
                  <a:schemeClr val="bg2">
                    <a:lumMod val="50000"/>
                  </a:schemeClr>
                </a:solidFill>
                <a:latin typeface="Calibri" panose="020F0502020204030204" pitchFamily="34" charset="0"/>
                <a:cs typeface="Calibri" panose="020F0502020204030204" pitchFamily="34" charset="0"/>
              </a:rPr>
              <a:t>Most likely transmit to poultry via direct exposure </a:t>
            </a:r>
          </a:p>
        </p:txBody>
      </p:sp>
    </p:spTree>
    <p:extLst>
      <p:ext uri="{BB962C8B-B14F-4D97-AF65-F5344CB8AC3E}">
        <p14:creationId xmlns:p14="http://schemas.microsoft.com/office/powerpoint/2010/main" val="847749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91" y="332656"/>
            <a:ext cx="8543418" cy="567298"/>
          </a:xfrm>
        </p:spPr>
        <p:txBody>
          <a:bodyPr>
            <a:noAutofit/>
          </a:bodyPr>
          <a:lstStyle/>
          <a:p>
            <a:r>
              <a:rPr lang="en-US" sz="4800" kern="1200" dirty="0">
                <a:solidFill>
                  <a:srgbClr val="A50021"/>
                </a:solidFill>
              </a:rPr>
              <a:t>Knowledge Check</a:t>
            </a:r>
          </a:p>
        </p:txBody>
      </p:sp>
      <p:sp>
        <p:nvSpPr>
          <p:cNvPr id="3" name="Content Placeholder 2"/>
          <p:cNvSpPr>
            <a:spLocks noGrp="1"/>
          </p:cNvSpPr>
          <p:nvPr>
            <p:ph idx="1"/>
          </p:nvPr>
        </p:nvSpPr>
        <p:spPr>
          <a:xfrm>
            <a:off x="430905" y="1578102"/>
            <a:ext cx="8109591" cy="4525963"/>
          </a:xfrm>
        </p:spPr>
        <p:txBody>
          <a:bodyPr>
            <a:normAutofit/>
          </a:bodyPr>
          <a:lstStyle/>
          <a:p>
            <a:pPr marL="0" indent="0">
              <a:buNone/>
            </a:pPr>
            <a:endParaRPr lang="en-US" sz="2800" b="1" dirty="0"/>
          </a:p>
          <a:p>
            <a:pPr marL="0" indent="0">
              <a:buNone/>
            </a:pPr>
            <a:endParaRPr lang="en-US" sz="2800" b="1" dirty="0"/>
          </a:p>
          <a:p>
            <a:pPr marL="0" indent="0">
              <a:buNone/>
            </a:pPr>
            <a:r>
              <a:rPr lang="en-US" sz="2800" b="1" dirty="0"/>
              <a:t>What are some examples of fomites?</a:t>
            </a:r>
          </a:p>
          <a:p>
            <a:endParaRPr lang="en-US" sz="2800" b="1" dirty="0"/>
          </a:p>
        </p:txBody>
      </p:sp>
    </p:spTree>
    <p:extLst>
      <p:ext uri="{BB962C8B-B14F-4D97-AF65-F5344CB8AC3E}">
        <p14:creationId xmlns:p14="http://schemas.microsoft.com/office/powerpoint/2010/main" val="338387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052736"/>
            <a:ext cx="3617407" cy="5328592"/>
          </a:xfrm>
        </p:spPr>
        <p:txBody>
          <a:bodyPr>
            <a:noAutofit/>
          </a:bodyPr>
          <a:lstStyle/>
          <a:p>
            <a:r>
              <a:rPr lang="en-US" sz="2400" dirty="0">
                <a:solidFill>
                  <a:schemeClr val="bg2">
                    <a:lumMod val="50000"/>
                  </a:schemeClr>
                </a:solidFill>
                <a:latin typeface="Calibri" panose="020F0502020204030204" pitchFamily="34" charset="0"/>
                <a:cs typeface="Calibri" panose="020F0502020204030204" pitchFamily="34" charset="0"/>
              </a:rPr>
              <a:t>Natural hosts / reservoir</a:t>
            </a:r>
          </a:p>
          <a:p>
            <a:pPr lvl="4"/>
            <a:endParaRPr lang="en-US" sz="1650" dirty="0">
              <a:solidFill>
                <a:schemeClr val="bg2">
                  <a:lumMod val="50000"/>
                </a:schemeClr>
              </a:solidFill>
              <a:latin typeface="Calibri" panose="020F0502020204030204" pitchFamily="34" charset="0"/>
              <a:cs typeface="Calibri" panose="020F0502020204030204" pitchFamily="34" charset="0"/>
            </a:endParaRPr>
          </a:p>
          <a:p>
            <a:r>
              <a:rPr lang="en-US" sz="2400" dirty="0">
                <a:solidFill>
                  <a:schemeClr val="bg2">
                    <a:lumMod val="50000"/>
                  </a:schemeClr>
                </a:solidFill>
                <a:latin typeface="Calibri" panose="020F0502020204030204" pitchFamily="34" charset="0"/>
                <a:cs typeface="Calibri" panose="020F0502020204030204" pitchFamily="34" charset="0"/>
              </a:rPr>
              <a:t>Incidence of infection appears seasonal (Fall) </a:t>
            </a:r>
          </a:p>
          <a:p>
            <a:pPr lvl="4"/>
            <a:endParaRPr lang="en-US" sz="1650" dirty="0">
              <a:solidFill>
                <a:schemeClr val="bg2">
                  <a:lumMod val="50000"/>
                </a:schemeClr>
              </a:solidFill>
              <a:latin typeface="Calibri" panose="020F0502020204030204" pitchFamily="34" charset="0"/>
              <a:cs typeface="Calibri" panose="020F0502020204030204" pitchFamily="34" charset="0"/>
            </a:endParaRPr>
          </a:p>
          <a:p>
            <a:r>
              <a:rPr lang="en-US" sz="2400" dirty="0">
                <a:solidFill>
                  <a:schemeClr val="bg2">
                    <a:lumMod val="50000"/>
                  </a:schemeClr>
                </a:solidFill>
                <a:latin typeface="Calibri" panose="020F0502020204030204" pitchFamily="34" charset="0"/>
                <a:cs typeface="Calibri" panose="020F0502020204030204" pitchFamily="34" charset="0"/>
              </a:rPr>
              <a:t>Major role in evolution, maintenance and spread of virus</a:t>
            </a:r>
          </a:p>
          <a:p>
            <a:pPr lvl="4"/>
            <a:endParaRPr lang="en-US" sz="1650" dirty="0">
              <a:solidFill>
                <a:schemeClr val="bg2">
                  <a:lumMod val="50000"/>
                </a:schemeClr>
              </a:solidFill>
              <a:latin typeface="Calibri" panose="020F0502020204030204" pitchFamily="34" charset="0"/>
              <a:cs typeface="Calibri" panose="020F0502020204030204" pitchFamily="34" charset="0"/>
            </a:endParaRPr>
          </a:p>
          <a:p>
            <a:r>
              <a:rPr lang="en-US" sz="2400" dirty="0">
                <a:solidFill>
                  <a:schemeClr val="bg2">
                    <a:lumMod val="50000"/>
                  </a:schemeClr>
                </a:solidFill>
                <a:latin typeface="Calibri" panose="020F0502020204030204" pitchFamily="34" charset="0"/>
                <a:cs typeface="Calibri" panose="020F0502020204030204" pitchFamily="34" charset="0"/>
              </a:rPr>
              <a:t>Main species</a:t>
            </a:r>
          </a:p>
          <a:p>
            <a:pPr lvl="1">
              <a:buClr>
                <a:srgbClr val="C00000"/>
              </a:buClr>
            </a:pPr>
            <a:r>
              <a:rPr lang="en-US" sz="2000" dirty="0">
                <a:solidFill>
                  <a:schemeClr val="bg2">
                    <a:lumMod val="50000"/>
                  </a:schemeClr>
                </a:solidFill>
                <a:latin typeface="Calibri" panose="020F0502020204030204" pitchFamily="34" charset="0"/>
                <a:cs typeface="Calibri" panose="020F0502020204030204" pitchFamily="34" charset="0"/>
              </a:rPr>
              <a:t>Waterfowl</a:t>
            </a:r>
          </a:p>
          <a:p>
            <a:pPr lvl="1">
              <a:buClr>
                <a:srgbClr val="C00000"/>
              </a:buClr>
            </a:pPr>
            <a:r>
              <a:rPr lang="en-US" sz="2000" dirty="0">
                <a:solidFill>
                  <a:schemeClr val="bg2">
                    <a:lumMod val="50000"/>
                  </a:schemeClr>
                </a:solidFill>
                <a:latin typeface="Calibri" panose="020F0502020204030204" pitchFamily="34" charset="0"/>
                <a:cs typeface="Calibri" panose="020F0502020204030204" pitchFamily="34" charset="0"/>
              </a:rPr>
              <a:t>Gulls</a:t>
            </a:r>
          </a:p>
          <a:p>
            <a:pPr lvl="1">
              <a:buClr>
                <a:srgbClr val="C00000"/>
              </a:buClr>
            </a:pPr>
            <a:r>
              <a:rPr lang="en-US" sz="2000" dirty="0">
                <a:solidFill>
                  <a:schemeClr val="bg2">
                    <a:lumMod val="50000"/>
                  </a:schemeClr>
                </a:solidFill>
                <a:latin typeface="Calibri" panose="020F0502020204030204" pitchFamily="34" charset="0"/>
                <a:cs typeface="Calibri" panose="020F0502020204030204" pitchFamily="34" charset="0"/>
              </a:rPr>
              <a:t>Shorebirds</a:t>
            </a:r>
          </a:p>
        </p:txBody>
      </p:sp>
      <p:sp>
        <p:nvSpPr>
          <p:cNvPr id="7" name="Title 1"/>
          <p:cNvSpPr txBox="1">
            <a:spLocks/>
          </p:cNvSpPr>
          <p:nvPr/>
        </p:nvSpPr>
        <p:spPr>
          <a:xfrm>
            <a:off x="0" y="74141"/>
            <a:ext cx="9144000" cy="567298"/>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US" sz="2400" b="1" kern="1200">
                <a:solidFill>
                  <a:srgbClr val="0066CC"/>
                </a:solidFill>
                <a:latin typeface="+mj-lt"/>
                <a:ea typeface="+mj-ea"/>
                <a:cs typeface="Arial"/>
              </a:defRPr>
            </a:lvl1pPr>
          </a:lstStyle>
          <a:p>
            <a:pPr algn="ctr" eaLnBrk="0" fontAlgn="base" hangingPunct="0">
              <a:spcAft>
                <a:spcPct val="0"/>
              </a:spcAft>
            </a:pPr>
            <a:r>
              <a:rPr lang="en-US" sz="3600" dirty="0">
                <a:solidFill>
                  <a:srgbClr val="A50021"/>
                </a:solidFill>
                <a:latin typeface="Calibri"/>
                <a:cs typeface="Calibri"/>
              </a:rPr>
              <a:t>AIV Epidemiology &amp; Traceability: Wild Birds</a:t>
            </a:r>
          </a:p>
        </p:txBody>
      </p:sp>
      <p:pic>
        <p:nvPicPr>
          <p:cNvPr id="4" name="Picture 3" descr="shorebird_flyway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2060848"/>
            <a:ext cx="4989341" cy="3299202"/>
          </a:xfrm>
          <a:prstGeom prst="rect">
            <a:avLst/>
          </a:prstGeom>
        </p:spPr>
      </p:pic>
    </p:spTree>
    <p:extLst>
      <p:ext uri="{BB962C8B-B14F-4D97-AF65-F5344CB8AC3E}">
        <p14:creationId xmlns:p14="http://schemas.microsoft.com/office/powerpoint/2010/main" val="2668703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63" y="240160"/>
            <a:ext cx="8543418" cy="567298"/>
          </a:xfrm>
        </p:spPr>
        <p:txBody>
          <a:bodyPr>
            <a:noAutofit/>
          </a:bodyPr>
          <a:lstStyle/>
          <a:p>
            <a:r>
              <a:rPr lang="en-US" sz="3600" dirty="0"/>
              <a:t> </a:t>
            </a:r>
            <a:r>
              <a:rPr lang="en-US" sz="4800" kern="1200" dirty="0">
                <a:solidFill>
                  <a:srgbClr val="A50021"/>
                </a:solidFill>
              </a:rPr>
              <a:t>Discussion Questions</a:t>
            </a:r>
          </a:p>
        </p:txBody>
      </p:sp>
      <p:sp>
        <p:nvSpPr>
          <p:cNvPr id="3" name="Content Placeholder 2"/>
          <p:cNvSpPr>
            <a:spLocks noGrp="1"/>
          </p:cNvSpPr>
          <p:nvPr>
            <p:ph idx="1"/>
          </p:nvPr>
        </p:nvSpPr>
        <p:spPr>
          <a:xfrm>
            <a:off x="310897" y="2564904"/>
            <a:ext cx="8422384" cy="4525963"/>
          </a:xfrm>
        </p:spPr>
        <p:txBody>
          <a:bodyPr>
            <a:normAutofit/>
          </a:bodyPr>
          <a:lstStyle/>
          <a:p>
            <a:pPr marL="0" indent="0">
              <a:buNone/>
            </a:pPr>
            <a:r>
              <a:rPr lang="en-US" sz="2800" dirty="0">
                <a:solidFill>
                  <a:schemeClr val="tx1"/>
                </a:solidFill>
              </a:rPr>
              <a:t>What are some ways that have been used in your country / region to reduce direct contact between wild birds and domestic poultry?</a:t>
            </a:r>
          </a:p>
          <a:p>
            <a:pPr marL="0" indent="0">
              <a:buNone/>
            </a:pPr>
            <a:endParaRPr lang="en-US" sz="2800" dirty="0">
              <a:solidFill>
                <a:schemeClr val="tx1"/>
              </a:solidFill>
            </a:endParaRPr>
          </a:p>
          <a:p>
            <a:pPr marL="0" indent="0">
              <a:buNone/>
            </a:pPr>
            <a:r>
              <a:rPr lang="en-US" sz="2800" dirty="0">
                <a:solidFill>
                  <a:schemeClr val="tx1"/>
                </a:solidFill>
              </a:rPr>
              <a:t>What challenges have you faced when trying to reduce this contact?</a:t>
            </a:r>
          </a:p>
          <a:p>
            <a:pPr marL="0" indent="0">
              <a:buNone/>
            </a:pPr>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189863" y="1196752"/>
            <a:ext cx="2422422" cy="1156862"/>
          </a:xfrm>
          <a:prstGeom prst="rect">
            <a:avLst/>
          </a:prstGeom>
        </p:spPr>
      </p:pic>
    </p:spTree>
    <p:extLst>
      <p:ext uri="{BB962C8B-B14F-4D97-AF65-F5344CB8AC3E}">
        <p14:creationId xmlns:p14="http://schemas.microsoft.com/office/powerpoint/2010/main" val="44376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FR" dirty="0" err="1"/>
              <a:t>Southern</a:t>
            </a:r>
            <a:r>
              <a:rPr lang="fr-FR" dirty="0"/>
              <a:t> and </a:t>
            </a:r>
            <a:r>
              <a:rPr lang="fr-FR" dirty="0" err="1"/>
              <a:t>Estaern</a:t>
            </a:r>
            <a:r>
              <a:rPr lang="fr-FR" dirty="0"/>
              <a:t> </a:t>
            </a:r>
            <a:r>
              <a:rPr lang="fr-FR" dirty="0" err="1"/>
              <a:t>Title</a:t>
            </a:r>
            <a:endParaRPr lang="fr-FR" dirty="0"/>
          </a:p>
        </p:txBody>
      </p:sp>
      <p:graphicFrame>
        <p:nvGraphicFramePr>
          <p:cNvPr id="11" name="Table 10"/>
          <p:cNvGraphicFramePr>
            <a:graphicFrameLocks noGrp="1"/>
          </p:cNvGraphicFramePr>
          <p:nvPr>
            <p:extLst/>
          </p:nvPr>
        </p:nvGraphicFramePr>
        <p:xfrm>
          <a:off x="1177280" y="3356994"/>
          <a:ext cx="6995120" cy="1224134"/>
        </p:xfrm>
        <a:graphic>
          <a:graphicData uri="http://schemas.openxmlformats.org/drawingml/2006/table">
            <a:tbl>
              <a:tblPr>
                <a:tableStyleId>{5C22544A-7EE6-4342-B048-85BDC9FD1C3A}</a:tableStyleId>
              </a:tblPr>
              <a:tblGrid>
                <a:gridCol w="6995120">
                  <a:extLst>
                    <a:ext uri="{9D8B030D-6E8A-4147-A177-3AD203B41FA5}">
                      <a16:colId xmlns:a16="http://schemas.microsoft.com/office/drawing/2014/main" val="20000"/>
                    </a:ext>
                  </a:extLst>
                </a:gridCol>
              </a:tblGrid>
              <a:tr h="1224134">
                <a:tc>
                  <a:txBody>
                    <a:bodyPr/>
                    <a:lstStyle/>
                    <a:p>
                      <a:pPr marL="0" marR="0" algn="just">
                        <a:lnSpc>
                          <a:spcPct val="107000"/>
                        </a:lnSpc>
                        <a:spcBef>
                          <a:spcPts val="0"/>
                        </a:spcBef>
                        <a:spcAft>
                          <a:spcPts val="800"/>
                        </a:spcAft>
                      </a:pPr>
                      <a:endParaRPr lang="en-ZW" sz="900" b="1" dirty="0">
                        <a:solidFill>
                          <a:srgbClr val="C00000"/>
                        </a:solidFill>
                        <a:effectLst/>
                        <a:latin typeface="Calibri"/>
                      </a:endParaRPr>
                    </a:p>
                    <a:p>
                      <a:pPr marL="0" marR="0" algn="ctr">
                        <a:lnSpc>
                          <a:spcPct val="107000"/>
                        </a:lnSpc>
                        <a:spcBef>
                          <a:spcPts val="0"/>
                        </a:spcBef>
                        <a:spcAft>
                          <a:spcPts val="800"/>
                        </a:spcAft>
                      </a:pPr>
                      <a:r>
                        <a:rPr lang="en-US" sz="2800" b="1" kern="1200" dirty="0">
                          <a:solidFill>
                            <a:schemeClr val="dk1"/>
                          </a:solidFill>
                          <a:effectLst/>
                          <a:latin typeface="Calibri"/>
                          <a:ea typeface="+mn-ea"/>
                          <a:cs typeface="+mn-cs"/>
                        </a:rPr>
                        <a:t>Prevention and Control</a:t>
                      </a:r>
                      <a:endParaRPr lang="en-US" sz="1400" b="1" dirty="0">
                        <a:solidFill>
                          <a:schemeClr val="accent1"/>
                        </a:solidFill>
                        <a:effectLst/>
                        <a:latin typeface="Calibri"/>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8116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8039403" cy="5107441"/>
          </a:xfrm>
        </p:spPr>
        <p:txBody>
          <a:bodyPr>
            <a:normAutofit/>
          </a:bodyPr>
          <a:lstStyle/>
          <a:p>
            <a:pPr>
              <a:lnSpc>
                <a:spcPct val="110000"/>
              </a:lnSpc>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Essential to decrease virus load in birds and environment</a:t>
            </a:r>
          </a:p>
          <a:p>
            <a:pPr lvl="3">
              <a:lnSpc>
                <a:spcPct val="110000"/>
              </a:lnSpc>
              <a:spcAft>
                <a:spcPts val="600"/>
              </a:spcAft>
              <a:buClr>
                <a:srgbClr val="C00000"/>
              </a:buClr>
            </a:pPr>
            <a:endParaRPr lang="en-US" sz="600" dirty="0">
              <a:solidFill>
                <a:schemeClr val="bg2">
                  <a:lumMod val="50000"/>
                </a:schemeClr>
              </a:solidFill>
              <a:latin typeface="Calibri" panose="020F0502020204030204" pitchFamily="34" charset="0"/>
              <a:cs typeface="Calibri" panose="020F0502020204030204" pitchFamily="34" charset="0"/>
            </a:endParaRPr>
          </a:p>
          <a:p>
            <a:pPr>
              <a:lnSpc>
                <a:spcPct val="110000"/>
              </a:lnSpc>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Biosecurity measures are key</a:t>
            </a:r>
          </a:p>
          <a:p>
            <a:pPr lvl="1">
              <a:lnSpc>
                <a:spcPct val="110000"/>
              </a:lnSpc>
              <a:spcAft>
                <a:spcPts val="600"/>
              </a:spcAft>
              <a:buClr>
                <a:srgbClr val="C00000"/>
              </a:buClr>
            </a:pPr>
            <a:r>
              <a:rPr lang="en-US" sz="2400" dirty="0">
                <a:solidFill>
                  <a:schemeClr val="bg2">
                    <a:lumMod val="50000"/>
                  </a:schemeClr>
                </a:solidFill>
                <a:latin typeface="Calibri" panose="020F0502020204030204" pitchFamily="34" charset="0"/>
                <a:cs typeface="Calibri" panose="020F0502020204030204" pitchFamily="34" charset="0"/>
              </a:rPr>
              <a:t>Secure the production sector and trade</a:t>
            </a:r>
          </a:p>
          <a:p>
            <a:pPr lvl="1">
              <a:lnSpc>
                <a:spcPct val="110000"/>
              </a:lnSpc>
              <a:spcAft>
                <a:spcPts val="600"/>
              </a:spcAft>
              <a:buClr>
                <a:srgbClr val="C00000"/>
              </a:buClr>
            </a:pPr>
            <a:r>
              <a:rPr lang="en-US" sz="2400" dirty="0">
                <a:solidFill>
                  <a:schemeClr val="bg2">
                    <a:lumMod val="50000"/>
                  </a:schemeClr>
                </a:solidFill>
                <a:latin typeface="Calibri" panose="020F0502020204030204" pitchFamily="34" charset="0"/>
                <a:cs typeface="Calibri" panose="020F0502020204030204" pitchFamily="34" charset="0"/>
              </a:rPr>
              <a:t>Safeguard food security and the livelihoods of farmers, particularly in developing countries</a:t>
            </a:r>
          </a:p>
          <a:p>
            <a:pPr lvl="1">
              <a:lnSpc>
                <a:spcPct val="110000"/>
              </a:lnSpc>
              <a:spcAft>
                <a:spcPts val="600"/>
              </a:spcAft>
              <a:buClr>
                <a:srgbClr val="C00000"/>
              </a:buClr>
            </a:pPr>
            <a:r>
              <a:rPr lang="en-US" sz="2400" dirty="0">
                <a:solidFill>
                  <a:schemeClr val="bg2">
                    <a:lumMod val="50000"/>
                  </a:schemeClr>
                </a:solidFill>
                <a:latin typeface="Calibri" panose="020F0502020204030204" pitchFamily="34" charset="0"/>
                <a:cs typeface="Calibri" panose="020F0502020204030204" pitchFamily="34" charset="0"/>
              </a:rPr>
              <a:t>Limit the risk of human infection with AIV strains that have zoonotic potential</a:t>
            </a:r>
          </a:p>
          <a:p>
            <a:pPr marL="0" indent="0">
              <a:lnSpc>
                <a:spcPct val="110000"/>
              </a:lnSpc>
              <a:spcAft>
                <a:spcPts val="600"/>
              </a:spcAft>
              <a:buNone/>
            </a:pPr>
            <a:endParaRPr lang="en-US" sz="2600" dirty="0">
              <a:latin typeface="Calibri" panose="020F0502020204030204" pitchFamily="34" charset="0"/>
              <a:cs typeface="Calibri" panose="020F0502020204030204" pitchFamily="34" charset="0"/>
            </a:endParaRPr>
          </a:p>
        </p:txBody>
      </p:sp>
      <p:sp>
        <p:nvSpPr>
          <p:cNvPr id="4" name="Rectangle 3"/>
          <p:cNvSpPr/>
          <p:nvPr/>
        </p:nvSpPr>
        <p:spPr>
          <a:xfrm>
            <a:off x="251520" y="332656"/>
            <a:ext cx="8630894" cy="646331"/>
          </a:xfrm>
          <a:prstGeom prst="rect">
            <a:avLst/>
          </a:prstGeom>
        </p:spPr>
        <p:txBody>
          <a:bodyPr wrap="square">
            <a:spAutoFit/>
          </a:bodyPr>
          <a:lstStyle/>
          <a:p>
            <a:pPr algn="ctr"/>
            <a:r>
              <a:rPr lang="en-US" sz="3600" b="1" dirty="0">
                <a:solidFill>
                  <a:srgbClr val="A50021"/>
                </a:solidFill>
                <a:latin typeface="Calibri"/>
                <a:ea typeface="+mj-ea"/>
                <a:cs typeface="+mj-cs"/>
              </a:rPr>
              <a:t>Monitoring &amp; Controlling AIV in Poultry</a:t>
            </a:r>
          </a:p>
        </p:txBody>
      </p:sp>
    </p:spTree>
    <p:extLst>
      <p:ext uri="{BB962C8B-B14F-4D97-AF65-F5344CB8AC3E}">
        <p14:creationId xmlns:p14="http://schemas.microsoft.com/office/powerpoint/2010/main" val="181493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82" y="882262"/>
            <a:ext cx="8543418" cy="438089"/>
          </a:xfrm>
        </p:spPr>
        <p:txBody>
          <a:bodyPr>
            <a:noAutofit/>
          </a:bodyPr>
          <a:lstStyle/>
          <a:p>
            <a:pPr algn="l"/>
            <a:r>
              <a:rPr lang="en-US" dirty="0"/>
              <a:t>General Mandate  </a:t>
            </a:r>
            <a:r>
              <a:rPr lang="en-US" i="1" dirty="0"/>
              <a:t/>
            </a:r>
            <a:br>
              <a:rPr lang="en-US" i="1" dirty="0"/>
            </a:br>
            <a:endParaRPr lang="en-US" dirty="0"/>
          </a:p>
        </p:txBody>
      </p:sp>
      <p:pic>
        <p:nvPicPr>
          <p:cNvPr id="5" name="Picture 2" descr="C:\Users\yaf\AppData\Local\Microsoft\Windows\Temporary Internet Files\Content.Outlook\6F98YDNN\A_OIE_RL_May2017 (2).png"/>
          <p:cNvPicPr>
            <a:picLocks noGrp="1" noChangeAspect="1" noChangeArrowheads="1"/>
          </p:cNvPicPr>
          <p:nvPr>
            <p:ph sz="half"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6" t="15018" r="1337" b="11245"/>
          <a:stretch/>
        </p:blipFill>
        <p:spPr bwMode="auto">
          <a:xfrm>
            <a:off x="251208" y="3755046"/>
            <a:ext cx="4038600" cy="213185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yaf\AppData\Local\Microsoft\Windows\Temporary Internet Files\Content.Outlook\6F98YDNN\A_OIE_CC_May2017.png"/>
          <p:cNvPicPr>
            <a:picLocks noGrp="1" noChangeAspect="1" noChangeArrowheads="1"/>
          </p:cNvPicPr>
          <p:nvPr>
            <p:ph sz="half" idx="2"/>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26" t="14481" r="926" b="8386"/>
          <a:stretch/>
        </p:blipFill>
        <p:spPr bwMode="auto">
          <a:xfrm>
            <a:off x="4648199" y="3732072"/>
            <a:ext cx="4038600" cy="222070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0" y="133284"/>
            <a:ext cx="9144000" cy="567298"/>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US" sz="2400" b="1" kern="1200">
                <a:solidFill>
                  <a:srgbClr val="0066CC"/>
                </a:solidFill>
                <a:latin typeface="+mj-lt"/>
                <a:ea typeface="+mj-ea"/>
                <a:cs typeface="Arial"/>
              </a:defRPr>
            </a:lvl1pPr>
          </a:lstStyle>
          <a:p>
            <a:pPr algn="ctr" eaLnBrk="0" fontAlgn="base" hangingPunct="0">
              <a:spcAft>
                <a:spcPct val="0"/>
              </a:spcAft>
            </a:pPr>
            <a:r>
              <a:rPr lang="en-US" sz="3800" dirty="0">
                <a:solidFill>
                  <a:srgbClr val="A50021"/>
                </a:solidFill>
                <a:latin typeface="Calibri"/>
                <a:cs typeface="Calibri"/>
              </a:rPr>
              <a:t>World Organisation for Animal Health (OIE)</a:t>
            </a:r>
          </a:p>
        </p:txBody>
      </p:sp>
      <p:sp>
        <p:nvSpPr>
          <p:cNvPr id="8" name="TextBox 7"/>
          <p:cNvSpPr txBox="1"/>
          <p:nvPr/>
        </p:nvSpPr>
        <p:spPr>
          <a:xfrm>
            <a:off x="251209" y="1393459"/>
            <a:ext cx="8309987" cy="369332"/>
          </a:xfrm>
          <a:prstGeom prst="rect">
            <a:avLst/>
          </a:prstGeom>
          <a:noFill/>
        </p:spPr>
        <p:txBody>
          <a:bodyPr wrap="square" rtlCol="0">
            <a:spAutoFit/>
          </a:bodyPr>
          <a:lstStyle/>
          <a:p>
            <a:r>
              <a:rPr lang="en-US" i="1" dirty="0">
                <a:solidFill>
                  <a:schemeClr val="bg2">
                    <a:lumMod val="50000"/>
                  </a:schemeClr>
                </a:solidFill>
                <a:latin typeface="Calibri" panose="020F0502020204030204" pitchFamily="34" charset="0"/>
                <a:cs typeface="Calibri" panose="020F0502020204030204" pitchFamily="34" charset="0"/>
              </a:rPr>
              <a:t>To improve animal health and welfare and veterinary public health worldwide</a:t>
            </a:r>
            <a:endParaRPr lang="en-US" dirty="0">
              <a:solidFill>
                <a:schemeClr val="bg2">
                  <a:lumMod val="50000"/>
                </a:schemeClr>
              </a:solidFill>
              <a:latin typeface="Calibri" panose="020F0502020204030204" pitchFamily="34" charset="0"/>
              <a:cs typeface="Calibri" panose="020F0502020204030204" pitchFamily="34" charset="0"/>
            </a:endParaRPr>
          </a:p>
        </p:txBody>
      </p:sp>
      <p:sp>
        <p:nvSpPr>
          <p:cNvPr id="9" name="Title 1"/>
          <p:cNvSpPr txBox="1">
            <a:spLocks/>
          </p:cNvSpPr>
          <p:nvPr/>
        </p:nvSpPr>
        <p:spPr>
          <a:xfrm>
            <a:off x="229125" y="1800803"/>
            <a:ext cx="8543418" cy="438089"/>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US" sz="2400" b="1" kern="1200">
                <a:solidFill>
                  <a:srgbClr val="0066CC"/>
                </a:solidFill>
                <a:latin typeface="+mj-lt"/>
                <a:ea typeface="+mj-ea"/>
                <a:cs typeface="Arial"/>
              </a:defRPr>
            </a:lvl1pPr>
          </a:lstStyle>
          <a:p>
            <a:r>
              <a:rPr lang="en-US" dirty="0">
                <a:solidFill>
                  <a:srgbClr val="990033"/>
                </a:solidFill>
                <a:latin typeface="Calibri"/>
                <a:cs typeface="Calibri"/>
              </a:rPr>
              <a:t>One of OIE’s Main Objectives</a:t>
            </a:r>
          </a:p>
        </p:txBody>
      </p:sp>
      <p:sp>
        <p:nvSpPr>
          <p:cNvPr id="10" name="TextBox 9"/>
          <p:cNvSpPr txBox="1"/>
          <p:nvPr/>
        </p:nvSpPr>
        <p:spPr>
          <a:xfrm>
            <a:off x="251208" y="2341775"/>
            <a:ext cx="8435591" cy="369332"/>
          </a:xfrm>
          <a:prstGeom prst="rect">
            <a:avLst/>
          </a:prstGeom>
          <a:noFill/>
        </p:spPr>
        <p:txBody>
          <a:bodyPr wrap="square" rtlCol="0">
            <a:spAutoFit/>
          </a:bodyPr>
          <a:lstStyle/>
          <a:p>
            <a:r>
              <a:rPr lang="en-US" i="1" dirty="0">
                <a:solidFill>
                  <a:schemeClr val="bg2">
                    <a:lumMod val="50000"/>
                  </a:schemeClr>
                </a:solidFill>
                <a:latin typeface="Calibri" panose="020F0502020204030204" pitchFamily="34" charset="0"/>
                <a:cs typeface="Calibri" panose="020F0502020204030204" pitchFamily="34" charset="0"/>
              </a:rPr>
              <a:t>To ensure transparency in the global animal disease situation, including for zoonoses</a:t>
            </a:r>
            <a:endParaRPr lang="en-US" dirty="0">
              <a:solidFill>
                <a:schemeClr val="bg2">
                  <a:lumMod val="50000"/>
                </a:schemeClr>
              </a:solidFill>
              <a:latin typeface="Calibri" panose="020F0502020204030204" pitchFamily="34" charset="0"/>
              <a:cs typeface="Calibri" panose="020F0502020204030204" pitchFamily="34" charset="0"/>
            </a:endParaRPr>
          </a:p>
        </p:txBody>
      </p:sp>
      <p:sp>
        <p:nvSpPr>
          <p:cNvPr id="12" name="TextBox 11"/>
          <p:cNvSpPr txBox="1"/>
          <p:nvPr/>
        </p:nvSpPr>
        <p:spPr>
          <a:xfrm>
            <a:off x="432078" y="6029832"/>
            <a:ext cx="4114800" cy="584775"/>
          </a:xfrm>
          <a:prstGeom prst="rect">
            <a:avLst/>
          </a:prstGeom>
          <a:noFill/>
        </p:spPr>
        <p:txBody>
          <a:bodyPr wrap="square" rtlCol="0">
            <a:spAutoFit/>
          </a:bodyPr>
          <a:lstStyle/>
          <a:p>
            <a:pPr algn="ctr"/>
            <a:r>
              <a:rPr lang="en-US" sz="1600" b="1" i="1" dirty="0">
                <a:solidFill>
                  <a:schemeClr val="accent1">
                    <a:lumMod val="75000"/>
                  </a:schemeClr>
                </a:solidFill>
                <a:latin typeface="Calibri" panose="020F0502020204030204" pitchFamily="34" charset="0"/>
                <a:cs typeface="Calibri" panose="020F0502020204030204" pitchFamily="34" charset="0"/>
              </a:rPr>
              <a:t>267</a:t>
            </a:r>
            <a:r>
              <a:rPr lang="en-US" sz="1600" i="1" dirty="0">
                <a:latin typeface="Calibri" panose="020F0502020204030204" pitchFamily="34" charset="0"/>
                <a:cs typeface="Calibri" panose="020F0502020204030204" pitchFamily="34" charset="0"/>
              </a:rPr>
              <a:t> Reference laboratories in </a:t>
            </a:r>
            <a:r>
              <a:rPr lang="en-US" sz="1600" b="1" i="1" dirty="0">
                <a:solidFill>
                  <a:schemeClr val="accent1">
                    <a:lumMod val="75000"/>
                  </a:schemeClr>
                </a:solidFill>
                <a:latin typeface="Calibri" panose="020F0502020204030204" pitchFamily="34" charset="0"/>
                <a:cs typeface="Calibri" panose="020F0502020204030204" pitchFamily="34" charset="0"/>
              </a:rPr>
              <a:t>38</a:t>
            </a:r>
            <a:r>
              <a:rPr lang="en-US" sz="1600" i="1" dirty="0">
                <a:latin typeface="Calibri" panose="020F0502020204030204" pitchFamily="34" charset="0"/>
                <a:cs typeface="Calibri" panose="020F0502020204030204" pitchFamily="34" charset="0"/>
              </a:rPr>
              <a:t> countries</a:t>
            </a:r>
          </a:p>
          <a:p>
            <a:pPr algn="ctr"/>
            <a:r>
              <a:rPr lang="en-US" sz="1600" b="1" i="1" dirty="0">
                <a:solidFill>
                  <a:schemeClr val="accent1">
                    <a:lumMod val="75000"/>
                  </a:schemeClr>
                </a:solidFill>
                <a:latin typeface="Calibri" panose="020F0502020204030204" pitchFamily="34" charset="0"/>
                <a:cs typeface="Calibri" panose="020F0502020204030204" pitchFamily="34" charset="0"/>
              </a:rPr>
              <a:t>118 </a:t>
            </a:r>
            <a:r>
              <a:rPr lang="en-US" sz="1600" i="1" dirty="0">
                <a:latin typeface="Calibri" panose="020F0502020204030204" pitchFamily="34" charset="0"/>
                <a:cs typeface="Calibri" panose="020F0502020204030204" pitchFamily="34" charset="0"/>
              </a:rPr>
              <a:t>diseases</a:t>
            </a:r>
          </a:p>
        </p:txBody>
      </p:sp>
      <p:sp>
        <p:nvSpPr>
          <p:cNvPr id="13" name="Rectangle 12"/>
          <p:cNvSpPr/>
          <p:nvPr/>
        </p:nvSpPr>
        <p:spPr>
          <a:xfrm>
            <a:off x="76200" y="2874365"/>
            <a:ext cx="4572000" cy="646331"/>
          </a:xfrm>
          <a:prstGeom prst="rect">
            <a:avLst/>
          </a:prstGeom>
        </p:spPr>
        <p:txBody>
          <a:bodyPr>
            <a:spAutoFit/>
          </a:bodyPr>
          <a:lstStyle/>
          <a:p>
            <a:pPr algn="ctr"/>
            <a:r>
              <a:rPr lang="en-US" b="1" dirty="0">
                <a:latin typeface="Calibri" panose="020F0502020204030204" pitchFamily="34" charset="0"/>
                <a:cs typeface="Calibri" panose="020F0502020204030204" pitchFamily="34" charset="0"/>
              </a:rPr>
              <a:t>Reference Laboratories</a:t>
            </a:r>
          </a:p>
          <a:p>
            <a:pPr algn="ctr"/>
            <a:r>
              <a:rPr lang="en-US" b="1" i="1" u="sng" dirty="0">
                <a:latin typeface="Calibri" panose="020F0502020204030204" pitchFamily="34" charset="0"/>
                <a:cs typeface="Calibri" panose="020F0502020204030204" pitchFamily="34" charset="0"/>
              </a:rPr>
              <a:t>Expert Centres for animal diseases</a:t>
            </a:r>
          </a:p>
        </p:txBody>
      </p:sp>
      <p:sp>
        <p:nvSpPr>
          <p:cNvPr id="14" name="Rectangle 13"/>
          <p:cNvSpPr/>
          <p:nvPr/>
        </p:nvSpPr>
        <p:spPr>
          <a:xfrm>
            <a:off x="4240613" y="2855216"/>
            <a:ext cx="4853773" cy="646331"/>
          </a:xfrm>
          <a:prstGeom prst="rect">
            <a:avLst/>
          </a:prstGeom>
        </p:spPr>
        <p:txBody>
          <a:bodyPr wrap="square">
            <a:spAutoFit/>
          </a:bodyPr>
          <a:lstStyle/>
          <a:p>
            <a:pPr algn="ctr"/>
            <a:r>
              <a:rPr lang="en-US" b="1" dirty="0">
                <a:latin typeface="Calibri" panose="020F0502020204030204" pitchFamily="34" charset="0"/>
                <a:cs typeface="Calibri" panose="020F0502020204030204" pitchFamily="34" charset="0"/>
              </a:rPr>
              <a:t>Collaborating Centres</a:t>
            </a:r>
          </a:p>
          <a:p>
            <a:pPr algn="ctr"/>
            <a:r>
              <a:rPr lang="en-US" b="1" i="1" u="sng" dirty="0">
                <a:latin typeface="Calibri" panose="020F0502020204030204" pitchFamily="34" charset="0"/>
                <a:cs typeface="Calibri" panose="020F0502020204030204" pitchFamily="34" charset="0"/>
              </a:rPr>
              <a:t>Centres of excellence on horizontal topics</a:t>
            </a:r>
          </a:p>
        </p:txBody>
      </p:sp>
      <p:sp>
        <p:nvSpPr>
          <p:cNvPr id="15" name="TextBox 14"/>
          <p:cNvSpPr txBox="1"/>
          <p:nvPr/>
        </p:nvSpPr>
        <p:spPr>
          <a:xfrm>
            <a:off x="4648200" y="6044434"/>
            <a:ext cx="4114800" cy="584775"/>
          </a:xfrm>
          <a:prstGeom prst="rect">
            <a:avLst/>
          </a:prstGeom>
          <a:noFill/>
        </p:spPr>
        <p:txBody>
          <a:bodyPr wrap="square" rtlCol="0">
            <a:spAutoFit/>
          </a:bodyPr>
          <a:lstStyle/>
          <a:p>
            <a:pPr algn="ctr"/>
            <a:r>
              <a:rPr lang="en-US" sz="1600" b="1" i="1" dirty="0">
                <a:solidFill>
                  <a:schemeClr val="accent1">
                    <a:lumMod val="75000"/>
                  </a:schemeClr>
                </a:solidFill>
                <a:latin typeface="Calibri" panose="020F0502020204030204" pitchFamily="34" charset="0"/>
                <a:cs typeface="Calibri" panose="020F0502020204030204" pitchFamily="34" charset="0"/>
              </a:rPr>
              <a:t>55</a:t>
            </a:r>
            <a:r>
              <a:rPr lang="en-US" sz="1600" i="1" dirty="0">
                <a:latin typeface="Calibri" panose="020F0502020204030204" pitchFamily="34" charset="0"/>
                <a:cs typeface="Calibri" panose="020F0502020204030204" pitchFamily="34" charset="0"/>
              </a:rPr>
              <a:t> Collaborating Centres in </a:t>
            </a:r>
            <a:r>
              <a:rPr lang="en-US" sz="1600" b="1" i="1" dirty="0">
                <a:solidFill>
                  <a:schemeClr val="accent1">
                    <a:lumMod val="75000"/>
                  </a:schemeClr>
                </a:solidFill>
                <a:latin typeface="Calibri" panose="020F0502020204030204" pitchFamily="34" charset="0"/>
                <a:cs typeface="Calibri" panose="020F0502020204030204" pitchFamily="34" charset="0"/>
              </a:rPr>
              <a:t>29</a:t>
            </a:r>
            <a:r>
              <a:rPr lang="en-US" sz="1600" i="1" dirty="0">
                <a:latin typeface="Calibri" panose="020F0502020204030204" pitchFamily="34" charset="0"/>
                <a:cs typeface="Calibri" panose="020F0502020204030204" pitchFamily="34" charset="0"/>
              </a:rPr>
              <a:t> countries</a:t>
            </a:r>
          </a:p>
          <a:p>
            <a:pPr algn="ctr"/>
            <a:r>
              <a:rPr lang="en-US" sz="1600" b="1" i="1" dirty="0">
                <a:solidFill>
                  <a:schemeClr val="accent1">
                    <a:lumMod val="75000"/>
                  </a:schemeClr>
                </a:solidFill>
                <a:latin typeface="Calibri" panose="020F0502020204030204" pitchFamily="34" charset="0"/>
                <a:cs typeface="Calibri" panose="020F0502020204030204" pitchFamily="34" charset="0"/>
              </a:rPr>
              <a:t>49 </a:t>
            </a:r>
            <a:r>
              <a:rPr lang="en-US" sz="1600" i="1" dirty="0">
                <a:latin typeface="Calibri" panose="020F0502020204030204" pitchFamily="34" charset="0"/>
                <a:cs typeface="Calibri" panose="020F0502020204030204" pitchFamily="34" charset="0"/>
              </a:rPr>
              <a:t>topics</a:t>
            </a:r>
          </a:p>
        </p:txBody>
      </p:sp>
    </p:spTree>
    <p:extLst>
      <p:ext uri="{BB962C8B-B14F-4D97-AF65-F5344CB8AC3E}">
        <p14:creationId xmlns:p14="http://schemas.microsoft.com/office/powerpoint/2010/main" val="390739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896" y="863292"/>
            <a:ext cx="8568039" cy="5444899"/>
          </a:xfrm>
        </p:spPr>
        <p:txBody>
          <a:bodyPr>
            <a:noAutofit/>
          </a:bodyPr>
          <a:lstStyle/>
          <a:p>
            <a:pPr marL="0" indent="0">
              <a:lnSpc>
                <a:spcPct val="120000"/>
              </a:lnSpc>
              <a:spcAft>
                <a:spcPts val="600"/>
              </a:spcAft>
              <a:buNone/>
            </a:pPr>
            <a:r>
              <a:rPr lang="en-US" sz="2800" dirty="0">
                <a:solidFill>
                  <a:schemeClr val="bg2">
                    <a:lumMod val="50000"/>
                  </a:schemeClr>
                </a:solidFill>
                <a:latin typeface="Calibri" panose="020F0502020204030204" pitchFamily="34" charset="0"/>
                <a:cs typeface="Calibri" panose="020F0502020204030204" pitchFamily="34" charset="0"/>
              </a:rPr>
              <a:t>Rapidly contain, control and eradicate AIV</a:t>
            </a:r>
          </a:p>
          <a:p>
            <a:pPr marL="0" indent="0">
              <a:lnSpc>
                <a:spcPct val="120000"/>
              </a:lnSpc>
              <a:spcAft>
                <a:spcPts val="600"/>
              </a:spcAft>
              <a:buNone/>
            </a:pPr>
            <a:endParaRPr lang="en-US" sz="200" dirty="0">
              <a:solidFill>
                <a:schemeClr val="bg2">
                  <a:lumMod val="50000"/>
                </a:schemeClr>
              </a:solidFill>
              <a:latin typeface="Calibri" panose="020F0502020204030204" pitchFamily="34" charset="0"/>
              <a:cs typeface="Calibri" panose="020F0502020204030204" pitchFamily="34" charset="0"/>
            </a:endParaRPr>
          </a:p>
          <a:p>
            <a:pPr lvl="0">
              <a:lnSpc>
                <a:spcPct val="120000"/>
              </a:lnSpc>
              <a:spcAft>
                <a:spcPts val="600"/>
              </a:spcAft>
              <a:buClr>
                <a:srgbClr val="C00000"/>
              </a:buClr>
            </a:pPr>
            <a:r>
              <a:rPr lang="en-US" sz="2400" b="1" dirty="0">
                <a:solidFill>
                  <a:schemeClr val="bg2">
                    <a:lumMod val="50000"/>
                  </a:schemeClr>
                </a:solidFill>
                <a:latin typeface="Calibri" panose="020F0502020204030204" pitchFamily="34" charset="0"/>
                <a:cs typeface="Calibri" panose="020F0502020204030204" pitchFamily="34" charset="0"/>
              </a:rPr>
              <a:t>Humane destruction </a:t>
            </a:r>
            <a:r>
              <a:rPr lang="en-US" sz="2400" dirty="0">
                <a:solidFill>
                  <a:schemeClr val="bg2">
                    <a:lumMod val="50000"/>
                  </a:schemeClr>
                </a:solidFill>
                <a:latin typeface="Calibri" panose="020F0502020204030204" pitchFamily="34" charset="0"/>
                <a:cs typeface="Calibri" panose="020F0502020204030204" pitchFamily="34" charset="0"/>
              </a:rPr>
              <a:t>of all infected and exposed animals</a:t>
            </a:r>
          </a:p>
          <a:p>
            <a:pPr lvl="0">
              <a:lnSpc>
                <a:spcPct val="120000"/>
              </a:lnSpc>
              <a:spcAft>
                <a:spcPts val="600"/>
              </a:spcAft>
              <a:buClr>
                <a:srgbClr val="C00000"/>
              </a:buClr>
            </a:pPr>
            <a:r>
              <a:rPr lang="en-US" sz="2400" b="1" dirty="0">
                <a:solidFill>
                  <a:schemeClr val="bg2">
                    <a:lumMod val="50000"/>
                  </a:schemeClr>
                </a:solidFill>
                <a:latin typeface="Calibri" panose="020F0502020204030204" pitchFamily="34" charset="0"/>
                <a:cs typeface="Calibri" panose="020F0502020204030204" pitchFamily="34" charset="0"/>
              </a:rPr>
              <a:t>Appropriate disposal </a:t>
            </a:r>
            <a:r>
              <a:rPr lang="en-US" sz="2400" dirty="0">
                <a:solidFill>
                  <a:schemeClr val="bg2">
                    <a:lumMod val="50000"/>
                  </a:schemeClr>
                </a:solidFill>
                <a:latin typeface="Calibri" panose="020F0502020204030204" pitchFamily="34" charset="0"/>
                <a:cs typeface="Calibri" panose="020F0502020204030204" pitchFamily="34" charset="0"/>
              </a:rPr>
              <a:t>of carcasses, litter and all animal products</a:t>
            </a:r>
          </a:p>
          <a:p>
            <a:pPr lvl="0">
              <a:lnSpc>
                <a:spcPct val="120000"/>
              </a:lnSpc>
              <a:spcAft>
                <a:spcPts val="600"/>
              </a:spcAft>
              <a:buClr>
                <a:srgbClr val="C00000"/>
              </a:buClr>
            </a:pPr>
            <a:r>
              <a:rPr lang="en-US" sz="2400" b="1" dirty="0">
                <a:solidFill>
                  <a:schemeClr val="bg2">
                    <a:lumMod val="50000"/>
                  </a:schemeClr>
                </a:solidFill>
                <a:latin typeface="Calibri" panose="020F0502020204030204" pitchFamily="34" charset="0"/>
                <a:cs typeface="Calibri" panose="020F0502020204030204" pitchFamily="34" charset="0"/>
              </a:rPr>
              <a:t>Surveillance and tracing </a:t>
            </a:r>
            <a:r>
              <a:rPr lang="en-US" sz="2400" dirty="0">
                <a:solidFill>
                  <a:schemeClr val="bg2">
                    <a:lumMod val="50000"/>
                  </a:schemeClr>
                </a:solidFill>
                <a:latin typeface="Calibri" panose="020F0502020204030204" pitchFamily="34" charset="0"/>
                <a:cs typeface="Calibri" panose="020F0502020204030204" pitchFamily="34" charset="0"/>
              </a:rPr>
              <a:t>of potentially infected or exposed poultry</a:t>
            </a:r>
          </a:p>
          <a:p>
            <a:pPr lvl="0">
              <a:lnSpc>
                <a:spcPct val="120000"/>
              </a:lnSpc>
              <a:spcAft>
                <a:spcPts val="600"/>
              </a:spcAft>
              <a:buClr>
                <a:srgbClr val="C00000"/>
              </a:buClr>
            </a:pPr>
            <a:r>
              <a:rPr lang="en-US" sz="2400" b="1" dirty="0">
                <a:solidFill>
                  <a:schemeClr val="bg2">
                    <a:lumMod val="50000"/>
                  </a:schemeClr>
                </a:solidFill>
                <a:latin typeface="Calibri" panose="020F0502020204030204" pitchFamily="34" charset="0"/>
                <a:cs typeface="Calibri" panose="020F0502020204030204" pitchFamily="34" charset="0"/>
              </a:rPr>
              <a:t>Strict quarantine</a:t>
            </a:r>
            <a:r>
              <a:rPr lang="en-US" sz="2400" dirty="0">
                <a:solidFill>
                  <a:schemeClr val="bg2">
                    <a:lumMod val="50000"/>
                  </a:schemeClr>
                </a:solidFill>
                <a:latin typeface="Calibri" panose="020F0502020204030204" pitchFamily="34" charset="0"/>
                <a:cs typeface="Calibri" panose="020F0502020204030204" pitchFamily="34" charset="0"/>
              </a:rPr>
              <a:t> and controls on movement of poultry and any potentially contaminated vehicles and personnel</a:t>
            </a:r>
          </a:p>
          <a:p>
            <a:pPr lvl="0">
              <a:lnSpc>
                <a:spcPct val="120000"/>
              </a:lnSpc>
              <a:spcAft>
                <a:spcPts val="600"/>
              </a:spcAft>
              <a:buClr>
                <a:srgbClr val="C00000"/>
              </a:buClr>
            </a:pPr>
            <a:r>
              <a:rPr lang="en-US" sz="2400" b="1" dirty="0">
                <a:solidFill>
                  <a:schemeClr val="bg2">
                    <a:lumMod val="50000"/>
                  </a:schemeClr>
                </a:solidFill>
                <a:latin typeface="Calibri" panose="020F0502020204030204" pitchFamily="34" charset="0"/>
                <a:cs typeface="Calibri" panose="020F0502020204030204" pitchFamily="34" charset="0"/>
              </a:rPr>
              <a:t>Thorough cleaning and decontamination </a:t>
            </a:r>
            <a:r>
              <a:rPr lang="en-US" sz="2400" dirty="0">
                <a:solidFill>
                  <a:schemeClr val="bg2">
                    <a:lumMod val="50000"/>
                  </a:schemeClr>
                </a:solidFill>
                <a:latin typeface="Calibri" panose="020F0502020204030204" pitchFamily="34" charset="0"/>
                <a:cs typeface="Calibri" panose="020F0502020204030204" pitchFamily="34" charset="0"/>
              </a:rPr>
              <a:t>of infected premises</a:t>
            </a:r>
          </a:p>
          <a:p>
            <a:pPr lvl="0">
              <a:lnSpc>
                <a:spcPct val="120000"/>
              </a:lnSpc>
              <a:spcAft>
                <a:spcPts val="600"/>
              </a:spcAft>
              <a:buClr>
                <a:srgbClr val="C00000"/>
              </a:buClr>
            </a:pPr>
            <a:r>
              <a:rPr lang="en-US" sz="2400" dirty="0">
                <a:solidFill>
                  <a:schemeClr val="bg2">
                    <a:lumMod val="50000"/>
                  </a:schemeClr>
                </a:solidFill>
                <a:latin typeface="Calibri" panose="020F0502020204030204" pitchFamily="34" charset="0"/>
                <a:cs typeface="Calibri" panose="020F0502020204030204" pitchFamily="34" charset="0"/>
              </a:rPr>
              <a:t>A period of at least </a:t>
            </a:r>
            <a:r>
              <a:rPr lang="en-US" sz="2400" b="1" dirty="0">
                <a:solidFill>
                  <a:schemeClr val="bg2">
                    <a:lumMod val="50000"/>
                  </a:schemeClr>
                </a:solidFill>
                <a:latin typeface="Calibri" panose="020F0502020204030204" pitchFamily="34" charset="0"/>
                <a:cs typeface="Calibri" panose="020F0502020204030204" pitchFamily="34" charset="0"/>
              </a:rPr>
              <a:t>21 days </a:t>
            </a:r>
            <a:r>
              <a:rPr lang="en-US" sz="2400" dirty="0">
                <a:solidFill>
                  <a:schemeClr val="bg2">
                    <a:lumMod val="50000"/>
                  </a:schemeClr>
                </a:solidFill>
                <a:latin typeface="Calibri" panose="020F0502020204030204" pitchFamily="34" charset="0"/>
                <a:cs typeface="Calibri" panose="020F0502020204030204" pitchFamily="34" charset="0"/>
              </a:rPr>
              <a:t>before restocking</a:t>
            </a:r>
          </a:p>
        </p:txBody>
      </p:sp>
      <p:sp>
        <p:nvSpPr>
          <p:cNvPr id="4" name="TextBox 3"/>
          <p:cNvSpPr txBox="1"/>
          <p:nvPr/>
        </p:nvSpPr>
        <p:spPr>
          <a:xfrm>
            <a:off x="310896" y="116632"/>
            <a:ext cx="8229600" cy="646331"/>
          </a:xfrm>
          <a:prstGeom prst="rect">
            <a:avLst/>
          </a:prstGeom>
          <a:noFill/>
        </p:spPr>
        <p:txBody>
          <a:bodyPr wrap="square" rtlCol="0">
            <a:spAutoFit/>
          </a:bodyPr>
          <a:lstStyle/>
          <a:p>
            <a:pPr algn="ctr"/>
            <a:r>
              <a:rPr lang="en-US" sz="3600" b="1" dirty="0">
                <a:solidFill>
                  <a:srgbClr val="A50021"/>
                </a:solidFill>
                <a:latin typeface="Calibri"/>
                <a:ea typeface="+mj-ea"/>
                <a:cs typeface="+mj-cs"/>
              </a:rPr>
              <a:t>Controlling Infections: Culling</a:t>
            </a:r>
          </a:p>
        </p:txBody>
      </p:sp>
    </p:spTree>
    <p:extLst>
      <p:ext uri="{BB962C8B-B14F-4D97-AF65-F5344CB8AC3E}">
        <p14:creationId xmlns:p14="http://schemas.microsoft.com/office/powerpoint/2010/main" val="1719913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7200800" cy="5544616"/>
          </a:xfrm>
        </p:spPr>
        <p:txBody>
          <a:bodyPr>
            <a:noAutofit/>
          </a:bodyPr>
          <a:lstStyle/>
          <a:p>
            <a:pPr>
              <a:lnSpc>
                <a:spcPct val="120000"/>
              </a:lnSpc>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Must include an exit strategy</a:t>
            </a:r>
          </a:p>
          <a:p>
            <a:pPr lvl="1">
              <a:lnSpc>
                <a:spcPct val="120000"/>
              </a:lnSpc>
              <a:buClr>
                <a:srgbClr val="C00000"/>
              </a:buClr>
            </a:pPr>
            <a:r>
              <a:rPr lang="en-US" sz="2200" dirty="0">
                <a:solidFill>
                  <a:schemeClr val="bg2">
                    <a:lumMod val="50000"/>
                  </a:schemeClr>
                </a:solidFill>
                <a:latin typeface="Calibri" panose="020F0502020204030204" pitchFamily="34" charset="0"/>
                <a:cs typeface="Calibri" panose="020F0502020204030204" pitchFamily="34" charset="0"/>
              </a:rPr>
              <a:t>Conditions to be met in order to stop vaccination</a:t>
            </a:r>
          </a:p>
          <a:p>
            <a:pPr marL="457200" lvl="1" indent="0">
              <a:lnSpc>
                <a:spcPct val="120000"/>
              </a:lnSpc>
              <a:buNone/>
            </a:pPr>
            <a:r>
              <a:rPr lang="en-US" sz="1600" dirty="0">
                <a:solidFill>
                  <a:schemeClr val="bg2">
                    <a:lumMod val="50000"/>
                  </a:schemeClr>
                </a:solidFill>
                <a:latin typeface="Calibri" panose="020F0502020204030204" pitchFamily="34" charset="0"/>
                <a:cs typeface="Calibri" panose="020F0502020204030204" pitchFamily="34" charset="0"/>
                <a:hlinkClick r:id="rId3"/>
              </a:rPr>
              <a:t>http://www.oie.int/en/animal-health-in-the-world/web-portal-on-avian-influenza/early-detection-warning-diagnostic-confirmation/</a:t>
            </a:r>
            <a:endParaRPr lang="en-US" sz="1600" dirty="0">
              <a:solidFill>
                <a:schemeClr val="bg2">
                  <a:lumMod val="50000"/>
                </a:schemeClr>
              </a:solidFill>
              <a:latin typeface="Calibri" panose="020F0502020204030204" pitchFamily="34" charset="0"/>
              <a:cs typeface="Calibri" panose="020F0502020204030204" pitchFamily="34" charset="0"/>
            </a:endParaRPr>
          </a:p>
          <a:p>
            <a:pPr marL="457200" lvl="1" indent="0">
              <a:lnSpc>
                <a:spcPct val="120000"/>
              </a:lnSpc>
              <a:buNone/>
            </a:pPr>
            <a:endParaRPr lang="en-US" sz="1000" dirty="0">
              <a:solidFill>
                <a:schemeClr val="bg2">
                  <a:lumMod val="50000"/>
                </a:schemeClr>
              </a:solidFill>
              <a:latin typeface="Calibri" panose="020F0502020204030204" pitchFamily="34" charset="0"/>
              <a:cs typeface="Calibri" panose="020F0502020204030204" pitchFamily="34" charset="0"/>
            </a:endParaRPr>
          </a:p>
          <a:p>
            <a:pPr>
              <a:lnSpc>
                <a:spcPct val="120000"/>
              </a:lnSpc>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Strategies to differentiate vaccinated from unvaccinated</a:t>
            </a:r>
          </a:p>
          <a:p>
            <a:pPr lvl="1">
              <a:lnSpc>
                <a:spcPct val="120000"/>
              </a:lnSpc>
              <a:buClr>
                <a:srgbClr val="C00000"/>
              </a:buClr>
            </a:pPr>
            <a:r>
              <a:rPr lang="en-US" sz="2200" dirty="0" err="1">
                <a:solidFill>
                  <a:schemeClr val="bg2">
                    <a:lumMod val="50000"/>
                  </a:schemeClr>
                </a:solidFill>
                <a:latin typeface="Calibri" panose="020F0502020204030204" pitchFamily="34" charset="0"/>
                <a:cs typeface="Calibri" panose="020F0502020204030204" pitchFamily="34" charset="0"/>
              </a:rPr>
              <a:t>Sero</a:t>
            </a:r>
            <a:r>
              <a:rPr lang="en-US" sz="2200" dirty="0">
                <a:solidFill>
                  <a:schemeClr val="bg2">
                    <a:lumMod val="50000"/>
                  </a:schemeClr>
                </a:solidFill>
                <a:latin typeface="Calibri" panose="020F0502020204030204" pitchFamily="34" charset="0"/>
                <a:cs typeface="Calibri" panose="020F0502020204030204" pitchFamily="34" charset="0"/>
              </a:rPr>
              <a:t>-surveillance in unvaccinated sentinel birds</a:t>
            </a:r>
          </a:p>
          <a:p>
            <a:pPr lvl="1">
              <a:lnSpc>
                <a:spcPct val="120000"/>
              </a:lnSpc>
              <a:buClr>
                <a:srgbClr val="C00000"/>
              </a:buClr>
            </a:pPr>
            <a:r>
              <a:rPr lang="en-US" sz="2200" dirty="0">
                <a:solidFill>
                  <a:schemeClr val="bg2">
                    <a:lumMod val="50000"/>
                  </a:schemeClr>
                </a:solidFill>
                <a:latin typeface="Calibri" panose="020F0502020204030204" pitchFamily="34" charset="0"/>
                <a:cs typeface="Calibri" panose="020F0502020204030204" pitchFamily="34" charset="0"/>
              </a:rPr>
              <a:t>Specific serological tests in vaccinated birds</a:t>
            </a:r>
          </a:p>
          <a:p>
            <a:pPr lvl="1">
              <a:lnSpc>
                <a:spcPct val="120000"/>
              </a:lnSpc>
              <a:buClr>
                <a:srgbClr val="C00000"/>
              </a:buClr>
            </a:pPr>
            <a:endParaRPr lang="en-US" sz="1000" dirty="0">
              <a:solidFill>
                <a:schemeClr val="bg2">
                  <a:lumMod val="50000"/>
                </a:schemeClr>
              </a:solidFill>
              <a:latin typeface="Calibri" panose="020F0502020204030204" pitchFamily="34" charset="0"/>
              <a:cs typeface="Calibri" panose="020F0502020204030204" pitchFamily="34" charset="0"/>
            </a:endParaRPr>
          </a:p>
          <a:p>
            <a:pPr>
              <a:lnSpc>
                <a:spcPct val="120000"/>
              </a:lnSpc>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Vaccination alone not the solution to control AI if </a:t>
            </a:r>
            <a:r>
              <a:rPr lang="en-US" sz="2500" dirty="0">
                <a:solidFill>
                  <a:schemeClr val="bg2">
                    <a:lumMod val="50000"/>
                  </a:schemeClr>
                </a:solidFill>
                <a:latin typeface="Calibri" panose="020F0502020204030204" pitchFamily="34" charset="0"/>
                <a:cs typeface="Calibri" panose="020F0502020204030204" pitchFamily="34" charset="0"/>
              </a:rPr>
              <a:t>eradication is desired</a:t>
            </a:r>
          </a:p>
          <a:p>
            <a:pPr marL="57150" indent="0">
              <a:lnSpc>
                <a:spcPct val="120000"/>
              </a:lnSpc>
              <a:buNone/>
            </a:pPr>
            <a:endParaRPr lang="en-US" sz="1600" dirty="0">
              <a:solidFill>
                <a:schemeClr val="bg2">
                  <a:lumMod val="50000"/>
                </a:schemeClr>
              </a:solidFill>
              <a:latin typeface="Calibri" panose="020F0502020204030204" pitchFamily="34" charset="0"/>
              <a:cs typeface="Calibri" panose="020F0502020204030204" pitchFamily="34" charset="0"/>
              <a:hlinkClick r:id="rId3"/>
            </a:endParaRPr>
          </a:p>
          <a:p>
            <a:pPr marL="57150" indent="0">
              <a:lnSpc>
                <a:spcPct val="120000"/>
              </a:lnSpc>
              <a:buNone/>
            </a:pPr>
            <a:endParaRPr lang="en-US" sz="1600" dirty="0">
              <a:solidFill>
                <a:schemeClr val="bg2">
                  <a:lumMod val="50000"/>
                </a:schemeClr>
              </a:solidFill>
              <a:latin typeface="Calibri" panose="020F0502020204030204" pitchFamily="34" charset="0"/>
              <a:cs typeface="Calibri" panose="020F0502020204030204" pitchFamily="34" charset="0"/>
              <a:hlinkClick r:id="rId3"/>
            </a:endParaRPr>
          </a:p>
        </p:txBody>
      </p:sp>
      <p:sp>
        <p:nvSpPr>
          <p:cNvPr id="4" name="TextBox 3"/>
          <p:cNvSpPr txBox="1"/>
          <p:nvPr/>
        </p:nvSpPr>
        <p:spPr>
          <a:xfrm>
            <a:off x="322885" y="89801"/>
            <a:ext cx="8527312" cy="646331"/>
          </a:xfrm>
          <a:prstGeom prst="rect">
            <a:avLst/>
          </a:prstGeom>
          <a:noFill/>
        </p:spPr>
        <p:txBody>
          <a:bodyPr wrap="square" rtlCol="0">
            <a:spAutoFit/>
          </a:bodyPr>
          <a:lstStyle/>
          <a:p>
            <a:pPr algn="ctr"/>
            <a:r>
              <a:rPr lang="en-US" sz="3600" b="1" dirty="0">
                <a:solidFill>
                  <a:srgbClr val="A50021"/>
                </a:solidFill>
                <a:latin typeface="Calibri"/>
                <a:ea typeface="+mj-ea"/>
                <a:cs typeface="+mj-cs"/>
              </a:rPr>
              <a:t>Avian Influenza Virus Vaccination</a:t>
            </a:r>
          </a:p>
        </p:txBody>
      </p:sp>
      <p:pic>
        <p:nvPicPr>
          <p:cNvPr id="5" name="Picture 4">
            <a:extLst>
              <a:ext uri="{FF2B5EF4-FFF2-40B4-BE49-F238E27FC236}">
                <a16:creationId xmlns:a16="http://schemas.microsoft.com/office/drawing/2014/main" id="{DA15EAAB-556D-4791-8977-CFCAD514B5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8440" y="2779592"/>
            <a:ext cx="1740024" cy="1155376"/>
          </a:xfrm>
          <a:prstGeom prst="rect">
            <a:avLst/>
          </a:prstGeom>
        </p:spPr>
      </p:pic>
    </p:spTree>
    <p:extLst>
      <p:ext uri="{BB962C8B-B14F-4D97-AF65-F5344CB8AC3E}">
        <p14:creationId xmlns:p14="http://schemas.microsoft.com/office/powerpoint/2010/main" val="1938969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386509" cy="5256584"/>
          </a:xfrm>
        </p:spPr>
        <p:txBody>
          <a:bodyPr>
            <a:noAutofit/>
          </a:bodyPr>
          <a:lstStyle/>
          <a:p>
            <a:pPr>
              <a:lnSpc>
                <a:spcPct val="120000"/>
              </a:lnSpc>
              <a:spcAft>
                <a:spcPts val="1200"/>
              </a:spcAft>
              <a:buClr>
                <a:srgbClr val="C00000"/>
              </a:buClr>
            </a:pPr>
            <a:r>
              <a:rPr lang="en-US" sz="2500" dirty="0">
                <a:solidFill>
                  <a:schemeClr val="bg2">
                    <a:lumMod val="50000"/>
                  </a:schemeClr>
                </a:solidFill>
                <a:latin typeface="Calibri" panose="020F0502020204030204" pitchFamily="34" charset="0"/>
                <a:cs typeface="Calibri" panose="020F0502020204030204" pitchFamily="34" charset="0"/>
              </a:rPr>
              <a:t>People in close contact with infected birds are at risk for acquiring AIV</a:t>
            </a:r>
          </a:p>
          <a:p>
            <a:pPr lvl="1">
              <a:lnSpc>
                <a:spcPct val="120000"/>
              </a:lnSpc>
              <a:spcAft>
                <a:spcPts val="1200"/>
              </a:spcAft>
              <a:buClr>
                <a:srgbClr val="C00000"/>
              </a:buClr>
            </a:pPr>
            <a:endParaRPr lang="en-US" sz="600" dirty="0">
              <a:solidFill>
                <a:schemeClr val="bg2">
                  <a:lumMod val="50000"/>
                </a:schemeClr>
              </a:solidFill>
              <a:latin typeface="Calibri" panose="020F0502020204030204" pitchFamily="34" charset="0"/>
              <a:cs typeface="Calibri" panose="020F0502020204030204" pitchFamily="34" charset="0"/>
            </a:endParaRPr>
          </a:p>
          <a:p>
            <a:pPr>
              <a:lnSpc>
                <a:spcPct val="120000"/>
              </a:lnSpc>
              <a:spcAft>
                <a:spcPts val="1200"/>
              </a:spcAft>
              <a:buClr>
                <a:srgbClr val="C00000"/>
              </a:buClr>
            </a:pPr>
            <a:r>
              <a:rPr lang="en-US" sz="2500" dirty="0">
                <a:solidFill>
                  <a:schemeClr val="bg2">
                    <a:lumMod val="50000"/>
                  </a:schemeClr>
                </a:solidFill>
                <a:latin typeface="Calibri" panose="020F0502020204030204" pitchFamily="34" charset="0"/>
                <a:cs typeface="Calibri" panose="020F0502020204030204" pitchFamily="34" charset="0"/>
              </a:rPr>
              <a:t>Many human cases are limited to conjunctivitis or mild respiratory disease but some viruses can cause severe illness</a:t>
            </a:r>
          </a:p>
          <a:p>
            <a:pPr lvl="1">
              <a:lnSpc>
                <a:spcPct val="120000"/>
              </a:lnSpc>
              <a:spcAft>
                <a:spcPts val="1200"/>
              </a:spcAft>
              <a:buClr>
                <a:srgbClr val="C00000"/>
              </a:buClr>
            </a:pPr>
            <a:endParaRPr lang="en-US" sz="650" dirty="0">
              <a:solidFill>
                <a:schemeClr val="bg2">
                  <a:lumMod val="50000"/>
                </a:schemeClr>
              </a:solidFill>
              <a:latin typeface="Calibri" panose="020F0502020204030204" pitchFamily="34" charset="0"/>
              <a:cs typeface="Calibri" panose="020F0502020204030204" pitchFamily="34" charset="0"/>
            </a:endParaRPr>
          </a:p>
          <a:p>
            <a:pPr>
              <a:spcAft>
                <a:spcPts val="1200"/>
              </a:spcAft>
              <a:buClr>
                <a:srgbClr val="C00000"/>
              </a:buClr>
            </a:pPr>
            <a:r>
              <a:rPr lang="en-US" sz="2500" dirty="0">
                <a:solidFill>
                  <a:schemeClr val="bg2">
                    <a:lumMod val="50000"/>
                  </a:schemeClr>
                </a:solidFill>
                <a:latin typeface="Calibri" panose="020F0502020204030204" pitchFamily="34" charset="0"/>
                <a:cs typeface="Calibri" panose="020F0502020204030204" pitchFamily="34" charset="0"/>
              </a:rPr>
              <a:t>No evidence to suggest consumption of eggs or poultry that are fit for human consumption can transmit AIV to humans</a:t>
            </a:r>
          </a:p>
          <a:p>
            <a:pPr lvl="1">
              <a:spcAft>
                <a:spcPts val="1200"/>
              </a:spcAft>
              <a:buClr>
                <a:srgbClr val="C00000"/>
              </a:buClr>
            </a:pPr>
            <a:endParaRPr lang="en-US" sz="650" dirty="0">
              <a:solidFill>
                <a:schemeClr val="bg2">
                  <a:lumMod val="50000"/>
                </a:schemeClr>
              </a:solidFill>
              <a:latin typeface="Calibri" panose="020F0502020204030204" pitchFamily="34" charset="0"/>
              <a:cs typeface="Calibri" panose="020F0502020204030204" pitchFamily="34" charset="0"/>
            </a:endParaRPr>
          </a:p>
          <a:p>
            <a:pPr>
              <a:spcAft>
                <a:spcPts val="1200"/>
              </a:spcAft>
              <a:buClr>
                <a:srgbClr val="C00000"/>
              </a:buClr>
            </a:pPr>
            <a:r>
              <a:rPr lang="en-US" sz="2500" dirty="0">
                <a:solidFill>
                  <a:schemeClr val="bg2">
                    <a:lumMod val="50000"/>
                  </a:schemeClr>
                </a:solidFill>
                <a:latin typeface="Calibri" panose="020F0502020204030204" pitchFamily="34" charset="0"/>
                <a:cs typeface="Calibri" panose="020F0502020204030204" pitchFamily="34" charset="0"/>
              </a:rPr>
              <a:t>Culled animals due to AIV controls or outbreaks should not enter the human or animal food chains</a:t>
            </a:r>
          </a:p>
        </p:txBody>
      </p:sp>
      <p:sp>
        <p:nvSpPr>
          <p:cNvPr id="4" name="TextBox 3"/>
          <p:cNvSpPr txBox="1"/>
          <p:nvPr/>
        </p:nvSpPr>
        <p:spPr>
          <a:xfrm>
            <a:off x="310896" y="125623"/>
            <a:ext cx="8229600" cy="646331"/>
          </a:xfrm>
          <a:prstGeom prst="rect">
            <a:avLst/>
          </a:prstGeom>
          <a:noFill/>
        </p:spPr>
        <p:txBody>
          <a:bodyPr wrap="square" rtlCol="0">
            <a:spAutoFit/>
          </a:bodyPr>
          <a:lstStyle/>
          <a:p>
            <a:pPr algn="ctr"/>
            <a:r>
              <a:rPr lang="en-US" sz="3600" b="1" dirty="0">
                <a:solidFill>
                  <a:srgbClr val="A50021"/>
                </a:solidFill>
                <a:latin typeface="Calibri"/>
                <a:ea typeface="+mj-ea"/>
                <a:cs typeface="+mj-cs"/>
              </a:rPr>
              <a:t>Avian Influenza Virus Transmission</a:t>
            </a:r>
          </a:p>
        </p:txBody>
      </p:sp>
    </p:spTree>
    <p:extLst>
      <p:ext uri="{BB962C8B-B14F-4D97-AF65-F5344CB8AC3E}">
        <p14:creationId xmlns:p14="http://schemas.microsoft.com/office/powerpoint/2010/main" val="1366018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FFAA-ED6A-4748-B77B-35FCD20FAF0B}"/>
              </a:ext>
            </a:extLst>
          </p:cNvPr>
          <p:cNvSpPr>
            <a:spLocks noGrp="1"/>
          </p:cNvSpPr>
          <p:nvPr>
            <p:ph type="title"/>
          </p:nvPr>
        </p:nvSpPr>
        <p:spPr>
          <a:xfrm>
            <a:off x="0" y="188640"/>
            <a:ext cx="9144000" cy="900000"/>
          </a:xfrm>
        </p:spPr>
        <p:txBody>
          <a:bodyPr/>
          <a:lstStyle/>
          <a:p>
            <a:r>
              <a:rPr lang="en-US" sz="3200" dirty="0"/>
              <a:t>Self-declaration of Freedom Following Outbreaks</a:t>
            </a:r>
          </a:p>
        </p:txBody>
      </p:sp>
      <p:sp>
        <p:nvSpPr>
          <p:cNvPr id="4" name="Text Placeholder 3">
            <a:extLst>
              <a:ext uri="{FF2B5EF4-FFF2-40B4-BE49-F238E27FC236}">
                <a16:creationId xmlns:a16="http://schemas.microsoft.com/office/drawing/2014/main" id="{5309E872-94E4-4DE1-84B2-19AF4C4325F4}"/>
              </a:ext>
            </a:extLst>
          </p:cNvPr>
          <p:cNvSpPr txBox="1">
            <a:spLocks/>
          </p:cNvSpPr>
          <p:nvPr/>
        </p:nvSpPr>
        <p:spPr>
          <a:xfrm>
            <a:off x="468312" y="908720"/>
            <a:ext cx="8208143" cy="504056"/>
          </a:xfrm>
          <a:prstGeom prst="rect">
            <a:avLst/>
          </a:prstGeom>
          <a:noFill/>
        </p:spPr>
        <p:txBody>
          <a:bodyPr vert="horz" lIns="91440" tIns="45720" rIns="91440" bIns="45720" rtlCol="0">
            <a:normAutofit/>
          </a:bodyPr>
          <a:lstStyle>
            <a:lvl1pPr marL="0" marR="0" indent="0" algn="ctr" defTabSz="457200" rtl="0" eaLnBrk="0" fontAlgn="base" latinLnBrk="0" hangingPunct="0">
              <a:lnSpc>
                <a:spcPct val="100000"/>
              </a:lnSpc>
              <a:spcBef>
                <a:spcPct val="0"/>
              </a:spcBef>
              <a:spcAft>
                <a:spcPct val="0"/>
              </a:spcAft>
              <a:buClr>
                <a:schemeClr val="bg1"/>
              </a:buClr>
              <a:buSzTx/>
              <a:buFont typeface="Arial"/>
              <a:buNone/>
              <a:tabLst/>
              <a:defRPr lang="fr-FR" sz="2400" b="0" i="1" kern="1200" noProof="0" dirty="0" smtClean="0">
                <a:solidFill>
                  <a:srgbClr val="636463"/>
                </a:solidFill>
                <a:latin typeface="Arial"/>
                <a:ea typeface="+mn-ea"/>
                <a:cs typeface="+mn-cs"/>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2" indent="0" algn="ctr" defTabSz="457200" rtl="0" eaLnBrk="1" fontAlgn="auto" latinLnBrk="0" hangingPunct="1">
              <a:lnSpc>
                <a:spcPct val="100000"/>
              </a:lnSpc>
              <a:spcBef>
                <a:spcPct val="0"/>
              </a:spcBef>
              <a:spcAft>
                <a:spcPts val="0"/>
              </a:spcAft>
              <a:buClr>
                <a:srgbClr val="A50021"/>
              </a:buClr>
              <a:buSzPct val="100000"/>
              <a:buFont typeface="Arial"/>
              <a:buNone/>
              <a:tabLst/>
              <a:defRPr/>
            </a:pPr>
            <a:r>
              <a:rPr kumimoji="0" lang="en-GB" sz="1600" b="0" i="0" u="none" strike="noStrike" kern="1200" cap="none" spc="0" normalizeH="0" baseline="0" noProof="0" dirty="0">
                <a:ln>
                  <a:noFill/>
                </a:ln>
                <a:solidFill>
                  <a:srgbClr val="2C343E"/>
                </a:solidFill>
                <a:effectLst/>
                <a:uLnTx/>
                <a:uFillTx/>
                <a:latin typeface="Calibri"/>
                <a:ea typeface="+mn-ea"/>
                <a:cs typeface="Calibri"/>
              </a:rPr>
              <a:t>Chapter 1.6: Self-declaration</a:t>
            </a:r>
          </a:p>
          <a:p>
            <a:pPr marL="0" marR="0" lvl="0" indent="0" algn="ctr" defTabSz="457200" rtl="0" eaLnBrk="0" fontAlgn="base" latinLnBrk="0" hangingPunct="0">
              <a:lnSpc>
                <a:spcPct val="100000"/>
              </a:lnSpc>
              <a:spcBef>
                <a:spcPct val="0"/>
              </a:spcBef>
              <a:spcAft>
                <a:spcPct val="0"/>
              </a:spcAft>
              <a:buClr>
                <a:srgbClr val="228E92"/>
              </a:buClr>
              <a:buSzTx/>
              <a:buFont typeface="Arial"/>
              <a:buNone/>
              <a:tabLst/>
              <a:defRPr/>
            </a:pPr>
            <a:endParaRPr kumimoji="0" lang="en-GB" sz="2400" b="0" i="1" u="none" strike="noStrike" kern="1200" cap="none" spc="0" normalizeH="0" baseline="0" noProof="0" dirty="0">
              <a:ln>
                <a:noFill/>
              </a:ln>
              <a:solidFill>
                <a:srgbClr val="636463"/>
              </a:solidFill>
              <a:effectLst/>
              <a:uLnTx/>
              <a:uFillTx/>
              <a:latin typeface="Calibri"/>
              <a:ea typeface="+mn-ea"/>
              <a:cs typeface="+mn-cs"/>
            </a:endParaRPr>
          </a:p>
        </p:txBody>
      </p:sp>
      <p:pic>
        <p:nvPicPr>
          <p:cNvPr id="5" name="Picture 2">
            <a:extLst>
              <a:ext uri="{FF2B5EF4-FFF2-40B4-BE49-F238E27FC236}">
                <a16:creationId xmlns:a16="http://schemas.microsoft.com/office/drawing/2014/main" id="{1EC02F99-B394-4623-AA83-A82A4AAFF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24" y="1268760"/>
            <a:ext cx="8635382" cy="5112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14014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91" y="332656"/>
            <a:ext cx="8543418" cy="567298"/>
          </a:xfrm>
        </p:spPr>
        <p:txBody>
          <a:bodyPr>
            <a:noAutofit/>
          </a:bodyPr>
          <a:lstStyle/>
          <a:p>
            <a:r>
              <a:rPr lang="en-US" sz="4800" kern="1200" dirty="0">
                <a:solidFill>
                  <a:srgbClr val="A50021"/>
                </a:solidFill>
              </a:rPr>
              <a:t>Knowledge Check</a:t>
            </a:r>
          </a:p>
        </p:txBody>
      </p:sp>
      <p:sp>
        <p:nvSpPr>
          <p:cNvPr id="3" name="Content Placeholder 2"/>
          <p:cNvSpPr>
            <a:spLocks noGrp="1"/>
          </p:cNvSpPr>
          <p:nvPr>
            <p:ph idx="1"/>
          </p:nvPr>
        </p:nvSpPr>
        <p:spPr>
          <a:xfrm>
            <a:off x="430905" y="1578102"/>
            <a:ext cx="8109591" cy="4525963"/>
          </a:xfrm>
        </p:spPr>
        <p:txBody>
          <a:bodyPr>
            <a:normAutofit/>
          </a:bodyPr>
          <a:lstStyle/>
          <a:p>
            <a:pPr marL="0" indent="0">
              <a:buNone/>
            </a:pPr>
            <a:endParaRPr lang="en-US" sz="2800" b="1" dirty="0">
              <a:solidFill>
                <a:schemeClr val="bg2">
                  <a:lumMod val="50000"/>
                </a:schemeClr>
              </a:solidFill>
            </a:endParaRPr>
          </a:p>
          <a:p>
            <a:pPr marL="0" indent="0">
              <a:buNone/>
            </a:pPr>
            <a:endParaRPr lang="en-US" sz="2800" b="1" dirty="0">
              <a:solidFill>
                <a:schemeClr val="bg2">
                  <a:lumMod val="50000"/>
                </a:schemeClr>
              </a:solidFill>
            </a:endParaRPr>
          </a:p>
          <a:p>
            <a:pPr marL="0" indent="0">
              <a:buNone/>
            </a:pPr>
            <a:r>
              <a:rPr lang="en-US" sz="2800" b="1" dirty="0">
                <a:solidFill>
                  <a:schemeClr val="bg2">
                    <a:lumMod val="50000"/>
                  </a:schemeClr>
                </a:solidFill>
              </a:rPr>
              <a:t>What multi-sectoral steps can be taken to prevent or limit an outbreak of AIV?</a:t>
            </a:r>
          </a:p>
          <a:p>
            <a:pPr marL="0" indent="0">
              <a:buNone/>
            </a:pPr>
            <a:endParaRPr lang="en-US" sz="2800" b="1" dirty="0">
              <a:solidFill>
                <a:schemeClr val="bg2">
                  <a:lumMod val="50000"/>
                </a:schemeClr>
              </a:solidFill>
            </a:endParaRPr>
          </a:p>
          <a:p>
            <a:endParaRPr lang="en-US" sz="2800" b="1" dirty="0">
              <a:solidFill>
                <a:schemeClr val="bg2">
                  <a:lumMod val="50000"/>
                </a:schemeClr>
              </a:solidFill>
            </a:endParaRPr>
          </a:p>
        </p:txBody>
      </p:sp>
    </p:spTree>
    <p:extLst>
      <p:ext uri="{BB962C8B-B14F-4D97-AF65-F5344CB8AC3E}">
        <p14:creationId xmlns:p14="http://schemas.microsoft.com/office/powerpoint/2010/main" val="3785888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FR" dirty="0" err="1"/>
              <a:t>Southern</a:t>
            </a:r>
            <a:r>
              <a:rPr lang="fr-FR" dirty="0"/>
              <a:t> and </a:t>
            </a:r>
            <a:r>
              <a:rPr lang="fr-FR" dirty="0" err="1"/>
              <a:t>Estaern</a:t>
            </a:r>
            <a:r>
              <a:rPr lang="fr-FR" dirty="0"/>
              <a:t> </a:t>
            </a:r>
            <a:r>
              <a:rPr lang="fr-FR" dirty="0" err="1"/>
              <a:t>Title</a:t>
            </a:r>
            <a:endParaRPr lang="fr-FR" dirty="0"/>
          </a:p>
        </p:txBody>
      </p:sp>
      <p:graphicFrame>
        <p:nvGraphicFramePr>
          <p:cNvPr id="11" name="Table 10"/>
          <p:cNvGraphicFramePr>
            <a:graphicFrameLocks noGrp="1"/>
          </p:cNvGraphicFramePr>
          <p:nvPr>
            <p:extLst/>
          </p:nvPr>
        </p:nvGraphicFramePr>
        <p:xfrm>
          <a:off x="1177280" y="3356994"/>
          <a:ext cx="6995120" cy="1224134"/>
        </p:xfrm>
        <a:graphic>
          <a:graphicData uri="http://schemas.openxmlformats.org/drawingml/2006/table">
            <a:tbl>
              <a:tblPr>
                <a:tableStyleId>{5C22544A-7EE6-4342-B048-85BDC9FD1C3A}</a:tableStyleId>
              </a:tblPr>
              <a:tblGrid>
                <a:gridCol w="6995120">
                  <a:extLst>
                    <a:ext uri="{9D8B030D-6E8A-4147-A177-3AD203B41FA5}">
                      <a16:colId xmlns:a16="http://schemas.microsoft.com/office/drawing/2014/main" val="20000"/>
                    </a:ext>
                  </a:extLst>
                </a:gridCol>
              </a:tblGrid>
              <a:tr h="1224134">
                <a:tc>
                  <a:txBody>
                    <a:bodyPr/>
                    <a:lstStyle/>
                    <a:p>
                      <a:pPr marL="0" marR="0" algn="just">
                        <a:lnSpc>
                          <a:spcPct val="107000"/>
                        </a:lnSpc>
                        <a:spcBef>
                          <a:spcPts val="0"/>
                        </a:spcBef>
                        <a:spcAft>
                          <a:spcPts val="800"/>
                        </a:spcAft>
                      </a:pPr>
                      <a:endParaRPr lang="en-ZW" sz="900" b="1" dirty="0">
                        <a:solidFill>
                          <a:srgbClr val="C00000"/>
                        </a:solidFill>
                        <a:effectLst/>
                        <a:latin typeface="Calibri"/>
                      </a:endParaRPr>
                    </a:p>
                    <a:p>
                      <a:pPr marL="0" marR="0" algn="ctr">
                        <a:lnSpc>
                          <a:spcPct val="107000"/>
                        </a:lnSpc>
                        <a:spcBef>
                          <a:spcPts val="0"/>
                        </a:spcBef>
                        <a:spcAft>
                          <a:spcPts val="800"/>
                        </a:spcAft>
                      </a:pPr>
                      <a:r>
                        <a:rPr lang="en-US" sz="2800" b="1" kern="1200" dirty="0">
                          <a:solidFill>
                            <a:schemeClr val="dk1"/>
                          </a:solidFill>
                          <a:effectLst/>
                          <a:latin typeface="Calibri"/>
                          <a:ea typeface="+mn-ea"/>
                          <a:cs typeface="+mn-cs"/>
                        </a:rPr>
                        <a:t>Biosecurity</a:t>
                      </a:r>
                      <a:endParaRPr lang="en-US" sz="1400" b="1" dirty="0">
                        <a:solidFill>
                          <a:schemeClr val="accent1"/>
                        </a:solidFill>
                        <a:effectLst/>
                        <a:latin typeface="Calibri"/>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830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84" y="188640"/>
            <a:ext cx="8543418" cy="567298"/>
          </a:xfrm>
        </p:spPr>
        <p:txBody>
          <a:bodyPr>
            <a:noAutofit/>
          </a:bodyPr>
          <a:lstStyle/>
          <a:p>
            <a:r>
              <a:rPr lang="en-US" sz="3600" kern="1200" dirty="0">
                <a:solidFill>
                  <a:srgbClr val="A50021"/>
                </a:solidFill>
              </a:rPr>
              <a:t>Biosecurity Recommendations</a:t>
            </a:r>
          </a:p>
        </p:txBody>
      </p:sp>
      <p:sp>
        <p:nvSpPr>
          <p:cNvPr id="3" name="Content Placeholder 2"/>
          <p:cNvSpPr>
            <a:spLocks noGrp="1"/>
          </p:cNvSpPr>
          <p:nvPr>
            <p:ph idx="1"/>
          </p:nvPr>
        </p:nvSpPr>
        <p:spPr>
          <a:xfrm>
            <a:off x="328858" y="1412776"/>
            <a:ext cx="8368644" cy="4484560"/>
          </a:xfrm>
        </p:spPr>
        <p:txBody>
          <a:bodyPr>
            <a:noAutofit/>
          </a:bodyPr>
          <a:lstStyle/>
          <a:p>
            <a:pPr>
              <a:lnSpc>
                <a:spcPct val="120000"/>
              </a:lnSpc>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Keep poultry away from areas frequented by wild fowl</a:t>
            </a:r>
          </a:p>
          <a:p>
            <a:pPr>
              <a:lnSpc>
                <a:spcPct val="120000"/>
              </a:lnSpc>
              <a:spcAft>
                <a:spcPts val="600"/>
              </a:spcAft>
              <a:buClr>
                <a:srgbClr val="C00000"/>
              </a:buClr>
            </a:pPr>
            <a:endParaRPr lang="en-US" sz="2600" dirty="0">
              <a:solidFill>
                <a:schemeClr val="bg2">
                  <a:lumMod val="50000"/>
                </a:schemeClr>
              </a:solidFill>
              <a:latin typeface="Calibri" panose="020F0502020204030204" pitchFamily="34" charset="0"/>
              <a:cs typeface="Calibri" panose="020F0502020204030204" pitchFamily="34" charset="0"/>
            </a:endParaRPr>
          </a:p>
          <a:p>
            <a:pPr>
              <a:lnSpc>
                <a:spcPct val="120000"/>
              </a:lnSpc>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Do not keep elements that may attract wild birds on the premises, including poultry feed outside of buildings</a:t>
            </a:r>
          </a:p>
          <a:p>
            <a:pPr>
              <a:lnSpc>
                <a:spcPct val="120000"/>
              </a:lnSpc>
              <a:spcAft>
                <a:spcPts val="600"/>
              </a:spcAft>
              <a:buClr>
                <a:srgbClr val="C00000"/>
              </a:buClr>
            </a:pPr>
            <a:endParaRPr lang="en-US" sz="2600" dirty="0">
              <a:solidFill>
                <a:schemeClr val="bg2">
                  <a:lumMod val="50000"/>
                </a:schemeClr>
              </a:solidFill>
              <a:latin typeface="Calibri" panose="020F0502020204030204" pitchFamily="34" charset="0"/>
              <a:cs typeface="Calibri" panose="020F0502020204030204" pitchFamily="34" charset="0"/>
            </a:endParaRPr>
          </a:p>
          <a:p>
            <a:pPr>
              <a:lnSpc>
                <a:spcPct val="120000"/>
              </a:lnSpc>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Maintain strict control over access to flocks by people, equipment and vehicles</a:t>
            </a:r>
          </a:p>
          <a:p>
            <a:pPr>
              <a:lnSpc>
                <a:spcPct val="120000"/>
              </a:lnSpc>
              <a:spcAft>
                <a:spcPts val="600"/>
              </a:spcAft>
            </a:pPr>
            <a:endParaRPr lang="en-US" sz="2600" dirty="0">
              <a:solidFill>
                <a:schemeClr val="bg2">
                  <a:lumMod val="50000"/>
                </a:schemeClr>
              </a:solidFill>
            </a:endParaRPr>
          </a:p>
        </p:txBody>
      </p:sp>
      <p:pic>
        <p:nvPicPr>
          <p:cNvPr id="5" name="Picture 4">
            <a:extLst>
              <a:ext uri="{FF2B5EF4-FFF2-40B4-BE49-F238E27FC236}">
                <a16:creationId xmlns:a16="http://schemas.microsoft.com/office/drawing/2014/main" id="{EEE7CA3F-6A88-445B-AB92-11F40A797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264" y="5225376"/>
            <a:ext cx="2316088" cy="1537882"/>
          </a:xfrm>
          <a:prstGeom prst="rect">
            <a:avLst/>
          </a:prstGeom>
        </p:spPr>
      </p:pic>
    </p:spTree>
    <p:extLst>
      <p:ext uri="{BB962C8B-B14F-4D97-AF65-F5344CB8AC3E}">
        <p14:creationId xmlns:p14="http://schemas.microsoft.com/office/powerpoint/2010/main" val="2978415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43418" cy="720080"/>
          </a:xfrm>
        </p:spPr>
        <p:txBody>
          <a:bodyPr>
            <a:noAutofit/>
          </a:bodyPr>
          <a:lstStyle/>
          <a:p>
            <a:r>
              <a:rPr lang="en-US" sz="3600" kern="1200" dirty="0">
                <a:solidFill>
                  <a:srgbClr val="A50021"/>
                </a:solidFill>
              </a:rPr>
              <a:t>Biosecurity Recommendations - Continued</a:t>
            </a:r>
          </a:p>
        </p:txBody>
      </p:sp>
      <p:sp>
        <p:nvSpPr>
          <p:cNvPr id="3" name="Content Placeholder 2"/>
          <p:cNvSpPr>
            <a:spLocks noGrp="1"/>
          </p:cNvSpPr>
          <p:nvPr>
            <p:ph idx="1"/>
          </p:nvPr>
        </p:nvSpPr>
        <p:spPr>
          <a:xfrm>
            <a:off x="395536" y="1268760"/>
            <a:ext cx="8277929" cy="4756724"/>
          </a:xfrm>
        </p:spPr>
        <p:txBody>
          <a:bodyPr>
            <a:noAutofit/>
          </a:bodyPr>
          <a:lstStyle/>
          <a:p>
            <a:pPr>
              <a:lnSpc>
                <a:spcPct val="120000"/>
              </a:lnSpc>
              <a:spcBef>
                <a:spcPts val="0"/>
              </a:spcBef>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Good sanitation on the property, poultry houses and equipment</a:t>
            </a:r>
          </a:p>
          <a:p>
            <a:pPr lvl="2">
              <a:lnSpc>
                <a:spcPct val="120000"/>
              </a:lnSpc>
              <a:spcBef>
                <a:spcPts val="0"/>
              </a:spcBef>
              <a:spcAft>
                <a:spcPts val="600"/>
              </a:spcAft>
              <a:buClr>
                <a:srgbClr val="C00000"/>
              </a:buClr>
            </a:pPr>
            <a:endParaRPr lang="en-US" sz="800" dirty="0">
              <a:solidFill>
                <a:schemeClr val="bg2">
                  <a:lumMod val="50000"/>
                </a:schemeClr>
              </a:solidFill>
              <a:latin typeface="Calibri" panose="020F0502020204030204" pitchFamily="34" charset="0"/>
              <a:cs typeface="Calibri" panose="020F0502020204030204" pitchFamily="34" charset="0"/>
            </a:endParaRPr>
          </a:p>
          <a:p>
            <a:pPr>
              <a:lnSpc>
                <a:spcPct val="120000"/>
              </a:lnSpc>
              <a:spcBef>
                <a:spcPts val="0"/>
              </a:spcBef>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Avoid introduction of birds with unknown disease status</a:t>
            </a:r>
          </a:p>
          <a:p>
            <a:pPr lvl="2">
              <a:lnSpc>
                <a:spcPct val="120000"/>
              </a:lnSpc>
              <a:spcBef>
                <a:spcPts val="0"/>
              </a:spcBef>
              <a:spcAft>
                <a:spcPts val="600"/>
              </a:spcAft>
              <a:buClr>
                <a:srgbClr val="C00000"/>
              </a:buClr>
            </a:pPr>
            <a:endParaRPr lang="en-US" sz="800" dirty="0">
              <a:solidFill>
                <a:schemeClr val="bg2">
                  <a:lumMod val="50000"/>
                </a:schemeClr>
              </a:solidFill>
              <a:latin typeface="Calibri" panose="020F0502020204030204" pitchFamily="34" charset="0"/>
              <a:cs typeface="Calibri" panose="020F0502020204030204" pitchFamily="34" charset="0"/>
            </a:endParaRPr>
          </a:p>
          <a:p>
            <a:pPr>
              <a:lnSpc>
                <a:spcPct val="120000"/>
              </a:lnSpc>
              <a:spcBef>
                <a:spcPts val="0"/>
              </a:spcBef>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Report suspicious bird illnesses and deaths to Veterinary Services</a:t>
            </a:r>
          </a:p>
          <a:p>
            <a:pPr lvl="2">
              <a:lnSpc>
                <a:spcPct val="120000"/>
              </a:lnSpc>
              <a:spcBef>
                <a:spcPts val="0"/>
              </a:spcBef>
              <a:spcAft>
                <a:spcPts val="600"/>
              </a:spcAft>
              <a:buClr>
                <a:srgbClr val="C00000"/>
              </a:buClr>
            </a:pPr>
            <a:endParaRPr lang="en-US" sz="800" dirty="0">
              <a:solidFill>
                <a:schemeClr val="bg2">
                  <a:lumMod val="50000"/>
                </a:schemeClr>
              </a:solidFill>
              <a:latin typeface="Calibri" panose="020F0502020204030204" pitchFamily="34" charset="0"/>
              <a:cs typeface="Calibri" panose="020F0502020204030204" pitchFamily="34" charset="0"/>
            </a:endParaRPr>
          </a:p>
          <a:p>
            <a:pPr>
              <a:lnSpc>
                <a:spcPct val="120000"/>
              </a:lnSpc>
              <a:spcBef>
                <a:spcPts val="0"/>
              </a:spcBef>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Dispose of manure, litter and dead birds appropriately</a:t>
            </a:r>
          </a:p>
          <a:p>
            <a:pPr lvl="2">
              <a:lnSpc>
                <a:spcPct val="120000"/>
              </a:lnSpc>
              <a:spcBef>
                <a:spcPts val="0"/>
              </a:spcBef>
              <a:spcAft>
                <a:spcPts val="600"/>
              </a:spcAft>
              <a:buClr>
                <a:srgbClr val="C00000"/>
              </a:buClr>
            </a:pPr>
            <a:endParaRPr lang="en-US" sz="800" dirty="0">
              <a:solidFill>
                <a:schemeClr val="bg2">
                  <a:lumMod val="50000"/>
                </a:schemeClr>
              </a:solidFill>
              <a:latin typeface="Calibri" panose="020F0502020204030204" pitchFamily="34" charset="0"/>
              <a:cs typeface="Calibri" panose="020F0502020204030204" pitchFamily="34" charset="0"/>
            </a:endParaRPr>
          </a:p>
          <a:p>
            <a:pPr>
              <a:lnSpc>
                <a:spcPct val="120000"/>
              </a:lnSpc>
              <a:spcBef>
                <a:spcPts val="0"/>
              </a:spcBef>
              <a:spcAft>
                <a:spcPts val="600"/>
              </a:spcAft>
              <a:buClr>
                <a:srgbClr val="C00000"/>
              </a:buClr>
            </a:pPr>
            <a:r>
              <a:rPr lang="en-US" sz="2600" dirty="0">
                <a:solidFill>
                  <a:schemeClr val="bg2">
                    <a:lumMod val="50000"/>
                  </a:schemeClr>
                </a:solidFill>
                <a:latin typeface="Calibri" panose="020F0502020204030204" pitchFamily="34" charset="0"/>
                <a:cs typeface="Calibri" panose="020F0502020204030204" pitchFamily="34" charset="0"/>
              </a:rPr>
              <a:t>Vaccinate animals where appropriate</a:t>
            </a:r>
          </a:p>
        </p:txBody>
      </p:sp>
    </p:spTree>
    <p:extLst>
      <p:ext uri="{BB962C8B-B14F-4D97-AF65-F5344CB8AC3E}">
        <p14:creationId xmlns:p14="http://schemas.microsoft.com/office/powerpoint/2010/main" val="1626280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63" y="240160"/>
            <a:ext cx="8543418" cy="567298"/>
          </a:xfrm>
        </p:spPr>
        <p:txBody>
          <a:bodyPr>
            <a:noAutofit/>
          </a:bodyPr>
          <a:lstStyle/>
          <a:p>
            <a:r>
              <a:rPr lang="en-US" sz="3600" dirty="0"/>
              <a:t> </a:t>
            </a:r>
            <a:r>
              <a:rPr lang="en-US" sz="4800" kern="1200" dirty="0">
                <a:solidFill>
                  <a:srgbClr val="A50021"/>
                </a:solidFill>
              </a:rPr>
              <a:t>Discussion Questions</a:t>
            </a:r>
          </a:p>
        </p:txBody>
      </p:sp>
      <p:sp>
        <p:nvSpPr>
          <p:cNvPr id="3" name="Content Placeholder 2"/>
          <p:cNvSpPr>
            <a:spLocks noGrp="1"/>
          </p:cNvSpPr>
          <p:nvPr>
            <p:ph idx="1"/>
          </p:nvPr>
        </p:nvSpPr>
        <p:spPr>
          <a:xfrm>
            <a:off x="310897" y="2564904"/>
            <a:ext cx="8422384" cy="4525963"/>
          </a:xfrm>
        </p:spPr>
        <p:txBody>
          <a:bodyPr>
            <a:normAutofit/>
          </a:bodyPr>
          <a:lstStyle/>
          <a:p>
            <a:pPr marL="0" indent="0">
              <a:buNone/>
            </a:pPr>
            <a:r>
              <a:rPr lang="en-US" sz="2400" dirty="0">
                <a:solidFill>
                  <a:schemeClr val="tx1"/>
                </a:solidFill>
                <a:latin typeface="Calibri" panose="020F0502020204030204" pitchFamily="34" charset="0"/>
                <a:cs typeface="Calibri" panose="020F0502020204030204" pitchFamily="34" charset="0"/>
              </a:rPr>
              <a:t>Which biosecurity measures and/or hygiene practices to protect against AIV outbreaks have been used in your country / region?</a:t>
            </a:r>
          </a:p>
          <a:p>
            <a:pPr marL="0" indent="0">
              <a:buNone/>
            </a:pPr>
            <a:endParaRPr lang="en-US" sz="2400" dirty="0">
              <a:solidFill>
                <a:schemeClr val="tx1"/>
              </a:solidFill>
              <a:latin typeface="Calibri" panose="020F0502020204030204" pitchFamily="34" charset="0"/>
              <a:cs typeface="Calibri" panose="020F0502020204030204" pitchFamily="34" charset="0"/>
            </a:endParaRPr>
          </a:p>
          <a:p>
            <a:pPr marL="0" indent="0">
              <a:buNone/>
            </a:pPr>
            <a:endParaRPr lang="en-US" sz="2400" dirty="0">
              <a:solidFill>
                <a:schemeClr val="tx1"/>
              </a:solidFill>
              <a:latin typeface="Calibri" panose="020F0502020204030204" pitchFamily="34" charset="0"/>
              <a:cs typeface="Calibri" panose="020F0502020204030204" pitchFamily="34" charset="0"/>
            </a:endParaRPr>
          </a:p>
          <a:p>
            <a:pPr marL="0" indent="0">
              <a:buNone/>
            </a:pPr>
            <a:r>
              <a:rPr lang="en-US" sz="2400" dirty="0">
                <a:solidFill>
                  <a:schemeClr val="tx1"/>
                </a:solidFill>
                <a:latin typeface="Calibri" panose="020F0502020204030204" pitchFamily="34" charset="0"/>
                <a:cs typeface="Calibri" panose="020F0502020204030204" pitchFamily="34" charset="0"/>
              </a:rPr>
              <a:t>Are there any biosecurity measures and/or hygiene practices to protect against AIV outbreaks that have been difficult to use in your country or that you think would be difficult to implement in your country in a future outbreak?</a:t>
            </a:r>
          </a:p>
          <a:p>
            <a:pPr marL="0" indent="0">
              <a:buNone/>
            </a:pPr>
            <a:endParaRPr lang="en-US" dirty="0">
              <a:solidFill>
                <a:schemeClr val="tx1"/>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stretch>
            <a:fillRect/>
          </a:stretch>
        </p:blipFill>
        <p:spPr>
          <a:xfrm>
            <a:off x="189863" y="1196752"/>
            <a:ext cx="2422422" cy="1156862"/>
          </a:xfrm>
          <a:prstGeom prst="rect">
            <a:avLst/>
          </a:prstGeom>
        </p:spPr>
      </p:pic>
    </p:spTree>
    <p:extLst>
      <p:ext uri="{BB962C8B-B14F-4D97-AF65-F5344CB8AC3E}">
        <p14:creationId xmlns:p14="http://schemas.microsoft.com/office/powerpoint/2010/main" val="316169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fondoblanco1.jpg">
            <a:extLst>
              <a:ext uri="{FF2B5EF4-FFF2-40B4-BE49-F238E27FC236}">
                <a16:creationId xmlns:a16="http://schemas.microsoft.com/office/drawing/2014/main" id="{2DABA7F8-3607-40D3-B993-513A4957A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1167" y="464125"/>
            <a:ext cx="5585985" cy="5589505"/>
          </a:xfrm>
          <a:prstGeom prst="rect">
            <a:avLst/>
          </a:prstGeom>
        </p:spPr>
      </p:pic>
      <p:sp>
        <p:nvSpPr>
          <p:cNvPr id="5" name="Sous-titre 6">
            <a:extLst>
              <a:ext uri="{FF2B5EF4-FFF2-40B4-BE49-F238E27FC236}">
                <a16:creationId xmlns:a16="http://schemas.microsoft.com/office/drawing/2014/main" id="{BA4D1789-FE96-411E-805B-5E2B8E73617D}"/>
              </a:ext>
            </a:extLst>
          </p:cNvPr>
          <p:cNvSpPr txBox="1">
            <a:spLocks/>
          </p:cNvSpPr>
          <p:nvPr/>
        </p:nvSpPr>
        <p:spPr>
          <a:xfrm>
            <a:off x="1147318" y="548680"/>
            <a:ext cx="6853682" cy="864096"/>
          </a:xfrm>
          <a:prstGeom prst="rect">
            <a:avLst/>
          </a:prstGeom>
        </p:spPr>
        <p:txBody>
          <a:bodyPr/>
          <a:lstStyle>
            <a:lvl1pPr marL="342900" indent="-342900" algn="l" rtl="0" eaLnBrk="0" fontAlgn="base" hangingPunct="0">
              <a:spcBef>
                <a:spcPct val="20000"/>
              </a:spcBef>
              <a:spcAft>
                <a:spcPct val="0"/>
              </a:spcAft>
              <a:buClr>
                <a:srgbClr val="990000"/>
              </a:buClr>
              <a:buChar char="•"/>
              <a:defRPr sz="2800">
                <a:solidFill>
                  <a:srgbClr val="151515"/>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rgbClr val="151515"/>
                </a:solidFill>
                <a:latin typeface="Arial" pitchFamily="34" charset="0"/>
                <a:cs typeface="Arial" pitchFamily="34" charset="0"/>
              </a:defRPr>
            </a:lvl3pPr>
            <a:lvl4pPr marL="1371600" indent="0" algn="l" rtl="0" eaLnBrk="0" fontAlgn="base" hangingPunct="0">
              <a:spcBef>
                <a:spcPct val="20000"/>
              </a:spcBef>
              <a:spcAft>
                <a:spcPct val="0"/>
              </a:spcAft>
              <a:buNone/>
              <a:defRPr sz="2000">
                <a:solidFill>
                  <a:schemeClr val="bg2">
                    <a:lumMod val="75000"/>
                  </a:schemeClr>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en-US" sz="4000" dirty="0">
                <a:solidFill>
                  <a:schemeClr val="bg2">
                    <a:lumMod val="60000"/>
                    <a:lumOff val="40000"/>
                  </a:schemeClr>
                </a:solidFill>
                <a:latin typeface="Calibri"/>
                <a:cs typeface="Calibri"/>
              </a:rPr>
              <a:t> </a:t>
            </a:r>
            <a:r>
              <a:rPr lang="en-US" b="1" i="1" dirty="0">
                <a:solidFill>
                  <a:srgbClr val="4C0000"/>
                </a:solidFill>
                <a:latin typeface="Calibri"/>
                <a:cs typeface="Calibri"/>
              </a:rPr>
              <a:t>Thank you for your attention!</a:t>
            </a:r>
            <a:r>
              <a:rPr lang="en-US" sz="4000" b="1" dirty="0">
                <a:solidFill>
                  <a:schemeClr val="bg2">
                    <a:lumMod val="60000"/>
                    <a:lumOff val="40000"/>
                  </a:schemeClr>
                </a:solidFill>
                <a:latin typeface="Calibri"/>
                <a:cs typeface="Calibri"/>
              </a:rPr>
              <a:t>!</a:t>
            </a:r>
            <a:endParaRPr lang="en-GB" sz="4000" dirty="0">
              <a:solidFill>
                <a:schemeClr val="bg2">
                  <a:lumMod val="60000"/>
                  <a:lumOff val="40000"/>
                </a:schemeClr>
              </a:solidFill>
              <a:latin typeface="Calibri"/>
              <a:cs typeface="Calibri"/>
            </a:endParaRPr>
          </a:p>
        </p:txBody>
      </p:sp>
      <p:pic>
        <p:nvPicPr>
          <p:cNvPr id="6" name="Picture 6" descr="page10-1035-full copie">
            <a:extLst>
              <a:ext uri="{FF2B5EF4-FFF2-40B4-BE49-F238E27FC236}">
                <a16:creationId xmlns:a16="http://schemas.microsoft.com/office/drawing/2014/main" id="{6B9F15BD-679B-488A-8DD0-899C931B25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3696" y="1676566"/>
            <a:ext cx="1507975" cy="333661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O:\com\Pubmz\ADMIN\CHARTE GRAPHIQUE OIE\REFONTE 2013\ELEMENTS Guide Visual OIE\01-iso+logo+slogan color\iso+logotipo+slogan-RGB-JPG\168K\iso+logo+slogan-RGB-OIE-close-ang.jpg">
            <a:extLst>
              <a:ext uri="{FF2B5EF4-FFF2-40B4-BE49-F238E27FC236}">
                <a16:creationId xmlns:a16="http://schemas.microsoft.com/office/drawing/2014/main" id="{4648157B-8B64-4E38-8017-A3228D74E9A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03405" y="4869160"/>
            <a:ext cx="5141508" cy="94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4993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054" y="188640"/>
            <a:ext cx="8543418" cy="567298"/>
          </a:xfrm>
        </p:spPr>
        <p:txBody>
          <a:bodyPr>
            <a:noAutofit/>
          </a:bodyPr>
          <a:lstStyle/>
          <a:p>
            <a:r>
              <a:rPr lang="en-US" sz="3800" kern="1200" dirty="0">
                <a:solidFill>
                  <a:srgbClr val="A50021"/>
                </a:solidFill>
              </a:rPr>
              <a:t>Avian Influenza Viruses</a:t>
            </a:r>
          </a:p>
        </p:txBody>
      </p:sp>
      <p:sp>
        <p:nvSpPr>
          <p:cNvPr id="5" name="Content Placeholder 4"/>
          <p:cNvSpPr>
            <a:spLocks noGrp="1"/>
          </p:cNvSpPr>
          <p:nvPr>
            <p:ph idx="1"/>
          </p:nvPr>
        </p:nvSpPr>
        <p:spPr>
          <a:xfrm>
            <a:off x="227083" y="1196752"/>
            <a:ext cx="8243821" cy="5184576"/>
          </a:xfrm>
        </p:spPr>
        <p:txBody>
          <a:bodyPr>
            <a:normAutofit/>
          </a:bodyPr>
          <a:lstStyle/>
          <a:p>
            <a:pPr marL="0" indent="0">
              <a:spcAft>
                <a:spcPts val="600"/>
              </a:spcAft>
              <a:buClr>
                <a:srgbClr val="C00000"/>
              </a:buClr>
              <a:buNone/>
            </a:pPr>
            <a:r>
              <a:rPr lang="en-US" sz="2800" dirty="0">
                <a:solidFill>
                  <a:schemeClr val="bg2">
                    <a:lumMod val="50000"/>
                  </a:schemeClr>
                </a:solidFill>
                <a:latin typeface="Calibri" panose="020F0502020204030204" pitchFamily="34" charset="0"/>
                <a:cs typeface="Calibri" panose="020F0502020204030204" pitchFamily="34" charset="0"/>
              </a:rPr>
              <a:t>Two categories of viruses:</a:t>
            </a:r>
          </a:p>
          <a:p>
            <a:pPr lvl="2">
              <a:spcAft>
                <a:spcPts val="600"/>
              </a:spcAft>
              <a:buClr>
                <a:srgbClr val="C00000"/>
              </a:buClr>
            </a:pPr>
            <a:endParaRPr lang="en-US" sz="2000" dirty="0">
              <a:solidFill>
                <a:schemeClr val="bg2">
                  <a:lumMod val="50000"/>
                </a:schemeClr>
              </a:solidFill>
              <a:latin typeface="Calibri" panose="020F0502020204030204" pitchFamily="34" charset="0"/>
              <a:cs typeface="Calibri" panose="020F0502020204030204" pitchFamily="34" charset="0"/>
            </a:endParaRPr>
          </a:p>
          <a:p>
            <a:pPr>
              <a:spcAft>
                <a:spcPts val="600"/>
              </a:spcAft>
              <a:buClr>
                <a:srgbClr val="C00000"/>
              </a:buClr>
              <a:buFont typeface="Wingdings" charset="2"/>
              <a:buChar char="§"/>
            </a:pPr>
            <a:r>
              <a:rPr lang="en-US" sz="2800" dirty="0">
                <a:solidFill>
                  <a:schemeClr val="bg2">
                    <a:lumMod val="50000"/>
                  </a:schemeClr>
                </a:solidFill>
                <a:latin typeface="Calibri" panose="020F0502020204030204" pitchFamily="34" charset="0"/>
                <a:cs typeface="Calibri" panose="020F0502020204030204" pitchFamily="34" charset="0"/>
              </a:rPr>
              <a:t>Low pathogenic (LPAI)</a:t>
            </a:r>
          </a:p>
          <a:p>
            <a:pPr>
              <a:spcAft>
                <a:spcPts val="600"/>
              </a:spcAft>
              <a:buClr>
                <a:srgbClr val="C00000"/>
              </a:buClr>
              <a:buFont typeface="Wingdings" charset="2"/>
              <a:buChar char="§"/>
            </a:pPr>
            <a:r>
              <a:rPr lang="en-US" sz="2800" dirty="0">
                <a:solidFill>
                  <a:schemeClr val="bg2">
                    <a:lumMod val="50000"/>
                  </a:schemeClr>
                </a:solidFill>
                <a:latin typeface="Calibri" panose="020F0502020204030204" pitchFamily="34" charset="0"/>
                <a:cs typeface="Calibri" panose="020F0502020204030204" pitchFamily="34" charset="0"/>
              </a:rPr>
              <a:t>Highly pathogenic (HPAI)</a:t>
            </a:r>
          </a:p>
          <a:p>
            <a:pPr lvl="3">
              <a:spcAft>
                <a:spcPts val="600"/>
              </a:spcAft>
              <a:buClr>
                <a:srgbClr val="C00000"/>
              </a:buClr>
            </a:pPr>
            <a:endParaRPr lang="en-US" sz="1400" dirty="0">
              <a:solidFill>
                <a:schemeClr val="bg2">
                  <a:lumMod val="50000"/>
                </a:schemeClr>
              </a:solidFill>
              <a:latin typeface="Calibri" panose="020F0502020204030204" pitchFamily="34" charset="0"/>
              <a:cs typeface="Calibri" panose="020F0502020204030204" pitchFamily="34" charset="0"/>
            </a:endParaRPr>
          </a:p>
          <a:p>
            <a:pPr lvl="1">
              <a:spcAft>
                <a:spcPts val="600"/>
              </a:spcAft>
              <a:buClr>
                <a:srgbClr val="C00000"/>
              </a:buClr>
            </a:pPr>
            <a:r>
              <a:rPr lang="en-US" sz="2400" dirty="0">
                <a:solidFill>
                  <a:schemeClr val="bg2">
                    <a:lumMod val="50000"/>
                  </a:schemeClr>
                </a:solidFill>
                <a:latin typeface="Calibri" panose="020F0502020204030204" pitchFamily="34" charset="0"/>
                <a:cs typeface="Calibri" panose="020F0502020204030204" pitchFamily="34" charset="0"/>
              </a:rPr>
              <a:t>To date: economically important acute clinical disease has been associated with H5 and H7 subtypes </a:t>
            </a:r>
          </a:p>
          <a:p>
            <a:pPr lvl="1">
              <a:spcAft>
                <a:spcPts val="600"/>
              </a:spcAft>
              <a:buClr>
                <a:srgbClr val="C00000"/>
              </a:buClr>
            </a:pPr>
            <a:r>
              <a:rPr lang="en-US" sz="2400" dirty="0">
                <a:solidFill>
                  <a:schemeClr val="bg2">
                    <a:lumMod val="50000"/>
                  </a:schemeClr>
                </a:solidFill>
                <a:latin typeface="Calibri" panose="020F0502020204030204" pitchFamily="34" charset="0"/>
                <a:cs typeface="Calibri" panose="020F0502020204030204" pitchFamily="34" charset="0"/>
              </a:rPr>
              <a:t>Global circulation of strains resulting in ongoing outbreaks</a:t>
            </a:r>
          </a:p>
          <a:p>
            <a:pPr lvl="1">
              <a:spcAft>
                <a:spcPts val="600"/>
              </a:spcAft>
              <a:buClr>
                <a:srgbClr val="C00000"/>
              </a:buClr>
            </a:pPr>
            <a:r>
              <a:rPr lang="en-US" sz="2400" dirty="0">
                <a:solidFill>
                  <a:schemeClr val="bg2">
                    <a:lumMod val="50000"/>
                  </a:schemeClr>
                </a:solidFill>
                <a:latin typeface="Calibri" panose="020F0502020204030204" pitchFamily="34" charset="0"/>
                <a:cs typeface="Calibri" panose="020F0502020204030204" pitchFamily="34" charset="0"/>
              </a:rPr>
              <a:t>Some have the capacity to infect humans and other mammals</a:t>
            </a:r>
          </a:p>
        </p:txBody>
      </p:sp>
      <p:pic>
        <p:nvPicPr>
          <p:cNvPr id="6" name="Picture 5" descr="rooster-136887015516q.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052736"/>
            <a:ext cx="3275856" cy="2456892"/>
          </a:xfrm>
          <a:prstGeom prst="rect">
            <a:avLst/>
          </a:prstGeom>
        </p:spPr>
      </p:pic>
    </p:spTree>
    <p:extLst>
      <p:ext uri="{BB962C8B-B14F-4D97-AF65-F5344CB8AC3E}">
        <p14:creationId xmlns:p14="http://schemas.microsoft.com/office/powerpoint/2010/main" val="3723371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FR" dirty="0" err="1"/>
              <a:t>Southern</a:t>
            </a:r>
            <a:r>
              <a:rPr lang="fr-FR" dirty="0"/>
              <a:t> and </a:t>
            </a:r>
            <a:r>
              <a:rPr lang="fr-FR" dirty="0" err="1"/>
              <a:t>Estaern</a:t>
            </a:r>
            <a:r>
              <a:rPr lang="fr-FR" dirty="0"/>
              <a:t> </a:t>
            </a:r>
            <a:r>
              <a:rPr lang="fr-FR" dirty="0" err="1"/>
              <a:t>Title</a:t>
            </a:r>
            <a:endParaRPr lang="fr-FR" dirty="0"/>
          </a:p>
        </p:txBody>
      </p:sp>
      <p:graphicFrame>
        <p:nvGraphicFramePr>
          <p:cNvPr id="11" name="Table 10"/>
          <p:cNvGraphicFramePr>
            <a:graphicFrameLocks noGrp="1"/>
          </p:cNvGraphicFramePr>
          <p:nvPr>
            <p:extLst/>
          </p:nvPr>
        </p:nvGraphicFramePr>
        <p:xfrm>
          <a:off x="1177280" y="3356994"/>
          <a:ext cx="6995120" cy="1224134"/>
        </p:xfrm>
        <a:graphic>
          <a:graphicData uri="http://schemas.openxmlformats.org/drawingml/2006/table">
            <a:tbl>
              <a:tblPr>
                <a:tableStyleId>{5C22544A-7EE6-4342-B048-85BDC9FD1C3A}</a:tableStyleId>
              </a:tblPr>
              <a:tblGrid>
                <a:gridCol w="6995120">
                  <a:extLst>
                    <a:ext uri="{9D8B030D-6E8A-4147-A177-3AD203B41FA5}">
                      <a16:colId xmlns:a16="http://schemas.microsoft.com/office/drawing/2014/main" val="20000"/>
                    </a:ext>
                  </a:extLst>
                </a:gridCol>
              </a:tblGrid>
              <a:tr h="1224134">
                <a:tc>
                  <a:txBody>
                    <a:bodyPr/>
                    <a:lstStyle/>
                    <a:p>
                      <a:pPr marL="0" marR="0" algn="just">
                        <a:lnSpc>
                          <a:spcPct val="107000"/>
                        </a:lnSpc>
                        <a:spcBef>
                          <a:spcPts val="0"/>
                        </a:spcBef>
                        <a:spcAft>
                          <a:spcPts val="800"/>
                        </a:spcAft>
                      </a:pPr>
                      <a:endParaRPr lang="en-ZW" sz="900" b="1" dirty="0">
                        <a:solidFill>
                          <a:srgbClr val="C00000"/>
                        </a:solidFill>
                        <a:effectLst/>
                        <a:latin typeface="Calibri"/>
                      </a:endParaRPr>
                    </a:p>
                    <a:p>
                      <a:pPr marL="0" marR="0" algn="ctr">
                        <a:lnSpc>
                          <a:spcPct val="107000"/>
                        </a:lnSpc>
                        <a:spcBef>
                          <a:spcPts val="0"/>
                        </a:spcBef>
                        <a:spcAft>
                          <a:spcPts val="800"/>
                        </a:spcAft>
                      </a:pPr>
                      <a:r>
                        <a:rPr lang="en-US" sz="2800" b="1" kern="1200" dirty="0">
                          <a:solidFill>
                            <a:schemeClr val="dk1"/>
                          </a:solidFill>
                          <a:effectLst/>
                          <a:latin typeface="Calibri"/>
                          <a:ea typeface="+mn-ea"/>
                          <a:cs typeface="+mn-cs"/>
                        </a:rPr>
                        <a:t>Extra Slides:</a:t>
                      </a:r>
                      <a:br>
                        <a:rPr lang="en-US" sz="2800" b="1" kern="1200" dirty="0">
                          <a:solidFill>
                            <a:schemeClr val="dk1"/>
                          </a:solidFill>
                          <a:effectLst/>
                          <a:latin typeface="Calibri"/>
                          <a:ea typeface="+mn-ea"/>
                          <a:cs typeface="+mn-cs"/>
                        </a:rPr>
                      </a:br>
                      <a:r>
                        <a:rPr lang="en-US" sz="2800" b="1" kern="1200" dirty="0">
                          <a:solidFill>
                            <a:schemeClr val="dk1"/>
                          </a:solidFill>
                          <a:effectLst/>
                          <a:latin typeface="Calibri"/>
                          <a:ea typeface="+mn-ea"/>
                          <a:cs typeface="+mn-cs"/>
                        </a:rPr>
                        <a:t>Resource and Reference Information</a:t>
                      </a:r>
                      <a:endParaRPr lang="en-US" sz="1400" b="1" dirty="0">
                        <a:solidFill>
                          <a:schemeClr val="accent1"/>
                        </a:solidFill>
                        <a:effectLst/>
                        <a:latin typeface="Calibri"/>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04039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6FB6-72F6-4A47-A36A-E48411BE6D35}"/>
              </a:ext>
            </a:extLst>
          </p:cNvPr>
          <p:cNvSpPr>
            <a:spLocks noGrp="1"/>
          </p:cNvSpPr>
          <p:nvPr>
            <p:ph type="title"/>
          </p:nvPr>
        </p:nvSpPr>
        <p:spPr/>
        <p:txBody>
          <a:bodyPr/>
          <a:lstStyle/>
          <a:p>
            <a:r>
              <a:rPr lang="en-US" dirty="0"/>
              <a:t>OIE Standards</a:t>
            </a:r>
          </a:p>
        </p:txBody>
      </p:sp>
      <p:sp>
        <p:nvSpPr>
          <p:cNvPr id="6" name="Rectangle à coins arrondis 20">
            <a:extLst>
              <a:ext uri="{FF2B5EF4-FFF2-40B4-BE49-F238E27FC236}">
                <a16:creationId xmlns:a16="http://schemas.microsoft.com/office/drawing/2014/main" id="{EDE09B7B-2A8D-4F35-A815-6347B63E8FF8}"/>
              </a:ext>
            </a:extLst>
          </p:cNvPr>
          <p:cNvSpPr/>
          <p:nvPr/>
        </p:nvSpPr>
        <p:spPr>
          <a:xfrm>
            <a:off x="5572880" y="1675630"/>
            <a:ext cx="2520280" cy="1188000"/>
          </a:xfrm>
          <a:prstGeom prst="roundRect">
            <a:avLst/>
          </a:prstGeom>
          <a:gradFill rotWithShape="1">
            <a:gsLst>
              <a:gs pos="0">
                <a:srgbClr val="F15856">
                  <a:tint val="50000"/>
                  <a:satMod val="300000"/>
                </a:srgbClr>
              </a:gs>
              <a:gs pos="35000">
                <a:srgbClr val="F15856">
                  <a:tint val="37000"/>
                  <a:satMod val="300000"/>
                </a:srgbClr>
              </a:gs>
              <a:gs pos="100000">
                <a:srgbClr val="F15856">
                  <a:tint val="15000"/>
                  <a:satMod val="350000"/>
                </a:srgbClr>
              </a:gs>
            </a:gsLst>
            <a:lin ang="16200000" scaled="1"/>
          </a:gradFill>
          <a:ln w="9525" cap="flat" cmpd="sng" algn="ctr">
            <a:solidFill>
              <a:srgbClr val="F15856">
                <a:shade val="95000"/>
                <a:satMod val="105000"/>
              </a:srgbClr>
            </a:solidFill>
            <a:prstDash val="solid"/>
          </a:ln>
          <a:effectLst>
            <a:outerShdw blurRad="40000" dist="20000" dir="5400000" rotWithShape="0">
              <a:srgbClr val="000000">
                <a:alpha val="38000"/>
              </a:srgbClr>
            </a:outerShdw>
          </a:effectLst>
        </p:spPr>
        <p:txBody>
          <a:bodyPr rtlCol="0" anchor="ctr"/>
          <a:lstStyle/>
          <a:p>
            <a:pPr marL="342900" marR="0" lvl="0" indent="-342900" defTabSz="457200" eaLnBrk="1" fontAlgn="auto" latinLnBrk="0" hangingPunct="1">
              <a:lnSpc>
                <a:spcPct val="100000"/>
              </a:lnSpc>
              <a:spcBef>
                <a:spcPts val="1800"/>
              </a:spcBef>
              <a:spcAft>
                <a:spcPts val="0"/>
              </a:spcAft>
              <a:buClrTx/>
              <a:buSzTx/>
              <a:buFont typeface="Arial" pitchFamily="34" charset="0"/>
              <a:buChar char="•"/>
              <a:tabLst/>
              <a:defRPr/>
            </a:pPr>
            <a:r>
              <a:rPr kumimoji="0" lang="en-US" sz="2000" b="0" i="0" u="none" strike="noStrike" kern="0" cap="none" spc="0" normalizeH="0" baseline="0" noProof="0" dirty="0">
                <a:ln>
                  <a:noFill/>
                </a:ln>
                <a:solidFill>
                  <a:srgbClr val="2C343E"/>
                </a:solidFill>
                <a:effectLst/>
                <a:uLnTx/>
                <a:uFillTx/>
                <a:latin typeface="Calibri"/>
                <a:ea typeface="+mn-ea"/>
                <a:cs typeface="Calibri"/>
              </a:rPr>
              <a:t>Terrestrial</a:t>
            </a:r>
          </a:p>
          <a:p>
            <a:pPr marL="342900" marR="0" lvl="0" indent="-342900" defTabSz="45720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solidFill>
                  <a:srgbClr val="2C343E"/>
                </a:solidFill>
                <a:effectLst/>
                <a:uLnTx/>
                <a:uFillTx/>
                <a:latin typeface="Calibri"/>
                <a:ea typeface="+mn-ea"/>
                <a:cs typeface="Calibri"/>
              </a:rPr>
              <a:t>Aquatic</a:t>
            </a:r>
            <a:endParaRPr kumimoji="0" lang="fr-FR" sz="1800" b="0" i="0" u="none" strike="noStrike" kern="0" cap="none" spc="0" normalizeH="0" baseline="0" noProof="0" dirty="0">
              <a:ln>
                <a:noFill/>
              </a:ln>
              <a:solidFill>
                <a:srgbClr val="2C343E"/>
              </a:solidFill>
              <a:effectLst/>
              <a:uLnTx/>
              <a:uFillTx/>
              <a:latin typeface="Calibri"/>
              <a:ea typeface="+mn-ea"/>
              <a:cs typeface="+mn-cs"/>
            </a:endParaRPr>
          </a:p>
        </p:txBody>
      </p:sp>
      <p:sp>
        <p:nvSpPr>
          <p:cNvPr id="8" name="Rectangle à coins arrondis 3">
            <a:extLst>
              <a:ext uri="{FF2B5EF4-FFF2-40B4-BE49-F238E27FC236}">
                <a16:creationId xmlns:a16="http://schemas.microsoft.com/office/drawing/2014/main" id="{B64E4E2F-F733-4AFC-9A87-91AFD24B2C62}"/>
              </a:ext>
            </a:extLst>
          </p:cNvPr>
          <p:cNvSpPr/>
          <p:nvPr/>
        </p:nvSpPr>
        <p:spPr>
          <a:xfrm>
            <a:off x="824852" y="1675630"/>
            <a:ext cx="2520280" cy="1188000"/>
          </a:xfrm>
          <a:prstGeom prst="roundRect">
            <a:avLst/>
          </a:prstGeom>
          <a:gradFill rotWithShape="1">
            <a:gsLst>
              <a:gs pos="0">
                <a:srgbClr val="F15856">
                  <a:tint val="50000"/>
                  <a:satMod val="300000"/>
                </a:srgbClr>
              </a:gs>
              <a:gs pos="35000">
                <a:srgbClr val="F15856">
                  <a:tint val="37000"/>
                  <a:satMod val="300000"/>
                </a:srgbClr>
              </a:gs>
              <a:gs pos="100000">
                <a:srgbClr val="F15856">
                  <a:tint val="15000"/>
                  <a:satMod val="350000"/>
                </a:srgbClr>
              </a:gs>
            </a:gsLst>
            <a:lin ang="16200000" scaled="1"/>
          </a:gradFill>
          <a:ln w="9525" cap="flat" cmpd="sng" algn="ctr">
            <a:solidFill>
              <a:srgbClr val="F15856">
                <a:shade val="95000"/>
                <a:satMod val="105000"/>
              </a:srgbClr>
            </a:solidFill>
            <a:prstDash val="solid"/>
          </a:ln>
          <a:effectLst>
            <a:outerShdw blurRad="40000" dist="20000" dir="5400000" rotWithShape="0">
              <a:srgbClr val="000000">
                <a:alpha val="38000"/>
              </a:srgbClr>
            </a:outerShdw>
          </a:effectLst>
        </p:spPr>
        <p:txBody>
          <a:bodyPr rtlCol="0" anchor="ctr"/>
          <a:lstStyle/>
          <a:p>
            <a:pPr marL="342900" marR="0" lvl="0" indent="-342900" defTabSz="457200" eaLnBrk="1" fontAlgn="auto" latinLnBrk="0" hangingPunct="1">
              <a:lnSpc>
                <a:spcPct val="100000"/>
              </a:lnSpc>
              <a:spcBef>
                <a:spcPts val="1800"/>
              </a:spcBef>
              <a:spcAft>
                <a:spcPts val="0"/>
              </a:spcAft>
              <a:buClrTx/>
              <a:buSzTx/>
              <a:buFont typeface="Arial" pitchFamily="34" charset="0"/>
              <a:buChar char="•"/>
              <a:tabLst/>
              <a:defRPr/>
            </a:pPr>
            <a:r>
              <a:rPr kumimoji="0" lang="en-US" sz="2000" b="0" i="0" u="none" strike="noStrike" kern="0" cap="none" spc="0" normalizeH="0" baseline="0" noProof="0" dirty="0">
                <a:ln>
                  <a:noFill/>
                </a:ln>
                <a:solidFill>
                  <a:srgbClr val="2C343E"/>
                </a:solidFill>
                <a:effectLst/>
                <a:uLnTx/>
                <a:uFillTx/>
                <a:latin typeface="Calibri"/>
                <a:ea typeface="+mn-ea"/>
                <a:cs typeface="Calibri"/>
              </a:rPr>
              <a:t>Terrestrial</a:t>
            </a:r>
          </a:p>
          <a:p>
            <a:pPr marL="342900" marR="0" lvl="0" indent="-342900" defTabSz="45720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solidFill>
                  <a:srgbClr val="2C343E"/>
                </a:solidFill>
                <a:effectLst/>
                <a:uLnTx/>
                <a:uFillTx/>
                <a:latin typeface="Calibri"/>
                <a:ea typeface="+mn-ea"/>
                <a:cs typeface="Calibri"/>
              </a:rPr>
              <a:t>Aquatic</a:t>
            </a:r>
            <a:endParaRPr kumimoji="0" lang="fr-FR" sz="1800" b="0" i="0" u="none" strike="noStrike" kern="0" cap="none" spc="0" normalizeH="0" baseline="0" noProof="0" dirty="0">
              <a:ln>
                <a:noFill/>
              </a:ln>
              <a:solidFill>
                <a:srgbClr val="2C343E"/>
              </a:solidFill>
              <a:effectLst/>
              <a:uLnTx/>
              <a:uFillTx/>
              <a:latin typeface="Calibri"/>
              <a:ea typeface="+mn-ea"/>
              <a:cs typeface="+mn-cs"/>
            </a:endParaRPr>
          </a:p>
        </p:txBody>
      </p:sp>
      <p:sp>
        <p:nvSpPr>
          <p:cNvPr id="9" name="Rectangle à coins arrondis 4">
            <a:extLst>
              <a:ext uri="{FF2B5EF4-FFF2-40B4-BE49-F238E27FC236}">
                <a16:creationId xmlns:a16="http://schemas.microsoft.com/office/drawing/2014/main" id="{282A0241-CDBF-4D67-ADAE-01EC5FEFCB73}"/>
              </a:ext>
            </a:extLst>
          </p:cNvPr>
          <p:cNvSpPr/>
          <p:nvPr/>
        </p:nvSpPr>
        <p:spPr>
          <a:xfrm>
            <a:off x="1220895" y="1495610"/>
            <a:ext cx="1728192" cy="360040"/>
          </a:xfrm>
          <a:prstGeom prst="roundRect">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228E92"/>
                </a:solidFill>
                <a:effectLst/>
                <a:uLnTx/>
                <a:uFillTx/>
                <a:latin typeface="Calibri"/>
                <a:ea typeface="+mn-ea"/>
                <a:cs typeface="Calibri"/>
              </a:rPr>
              <a:t>CODES</a:t>
            </a:r>
          </a:p>
        </p:txBody>
      </p:sp>
      <p:sp>
        <p:nvSpPr>
          <p:cNvPr id="10" name="Rectangle à coins arrondis 6">
            <a:extLst>
              <a:ext uri="{FF2B5EF4-FFF2-40B4-BE49-F238E27FC236}">
                <a16:creationId xmlns:a16="http://schemas.microsoft.com/office/drawing/2014/main" id="{C8B64A2E-9A59-4A4B-BDA4-EC05C01ACF15}"/>
              </a:ext>
            </a:extLst>
          </p:cNvPr>
          <p:cNvSpPr/>
          <p:nvPr/>
        </p:nvSpPr>
        <p:spPr>
          <a:xfrm>
            <a:off x="5968923" y="1495610"/>
            <a:ext cx="1728192" cy="360040"/>
          </a:xfrm>
          <a:prstGeom prst="roundRect">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228E92"/>
                </a:solidFill>
                <a:effectLst/>
                <a:uLnTx/>
                <a:uFillTx/>
                <a:latin typeface="Calibri"/>
                <a:ea typeface="+mn-ea"/>
                <a:cs typeface="Calibri"/>
              </a:rPr>
              <a:t>MANUALS</a:t>
            </a:r>
          </a:p>
        </p:txBody>
      </p:sp>
      <p:pic>
        <p:nvPicPr>
          <p:cNvPr id="11" name="Picture 5">
            <a:extLst>
              <a:ext uri="{FF2B5EF4-FFF2-40B4-BE49-F238E27FC236}">
                <a16:creationId xmlns:a16="http://schemas.microsoft.com/office/drawing/2014/main" id="{6B07ECE1-7598-4E82-855E-AFA2B81784F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14014" y="3137504"/>
            <a:ext cx="1580205" cy="2193840"/>
          </a:xfrm>
          <a:prstGeom prst="rect">
            <a:avLst/>
          </a:prstGeom>
          <a:noFill/>
          <a:ln w="0">
            <a:solidFill>
              <a:srgbClr val="228E9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12" name="Picture 12" descr="S:\Echange-Paloma\miniaturas covers 2013\MT\MTangVol1.jpg">
            <a:extLst>
              <a:ext uri="{FF2B5EF4-FFF2-40B4-BE49-F238E27FC236}">
                <a16:creationId xmlns:a16="http://schemas.microsoft.com/office/drawing/2014/main" id="{2EA9841E-7C26-4FFB-B20C-469094D7272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76108" y="3137504"/>
            <a:ext cx="1565032" cy="2193840"/>
          </a:xfrm>
          <a:prstGeom prst="rect">
            <a:avLst/>
          </a:prstGeom>
          <a:noFill/>
          <a:ln w="0">
            <a:solidFill>
              <a:srgbClr val="228E9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3" name="Picture 8">
            <a:extLst>
              <a:ext uri="{FF2B5EF4-FFF2-40B4-BE49-F238E27FC236}">
                <a16:creationId xmlns:a16="http://schemas.microsoft.com/office/drawing/2014/main" id="{323E8984-5560-43EF-BF25-09B75EAAC5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17762" y="3137504"/>
            <a:ext cx="1583096" cy="2136306"/>
          </a:xfrm>
          <a:prstGeom prst="rect">
            <a:avLst/>
          </a:prstGeom>
          <a:noFill/>
          <a:ln w="0">
            <a:solidFill>
              <a:srgbClr val="228E9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14" name="Picture 14" descr="S:\Echange-Paloma\miniaturas MINIATURES\COVERS\Codes\TErrestrial Code\CT2015\CT-v1-ang.jpg">
            <a:extLst>
              <a:ext uri="{FF2B5EF4-FFF2-40B4-BE49-F238E27FC236}">
                <a16:creationId xmlns:a16="http://schemas.microsoft.com/office/drawing/2014/main" id="{569F26E4-8393-4467-AAB5-D6F4B3503C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3133227"/>
            <a:ext cx="1501344" cy="2128279"/>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5" name="Text Box 21">
            <a:extLst>
              <a:ext uri="{FF2B5EF4-FFF2-40B4-BE49-F238E27FC236}">
                <a16:creationId xmlns:a16="http://schemas.microsoft.com/office/drawing/2014/main" id="{3D5C63D5-838D-4F57-8E6D-D5B9D33DC0C1}"/>
              </a:ext>
            </a:extLst>
          </p:cNvPr>
          <p:cNvSpPr txBox="1">
            <a:spLocks noChangeArrowheads="1"/>
          </p:cNvSpPr>
          <p:nvPr/>
        </p:nvSpPr>
        <p:spPr bwMode="auto">
          <a:xfrm>
            <a:off x="1455050" y="5894818"/>
            <a:ext cx="6200775" cy="707886"/>
          </a:xfrm>
          <a:prstGeom prst="rect">
            <a:avLst/>
          </a:prstGeom>
          <a:solidFill>
            <a:srgbClr val="F15856"/>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457200" eaLnBrk="1" fontAlgn="auto" latinLnBrk="0" hangingPunct="1">
              <a:lnSpc>
                <a:spcPct val="100000"/>
              </a:lnSpc>
              <a:spcBef>
                <a:spcPct val="50000"/>
              </a:spcBef>
              <a:spcAft>
                <a:spcPts val="0"/>
              </a:spcAft>
              <a:buClrTx/>
              <a:buSzTx/>
              <a:buFontTx/>
              <a:buNone/>
              <a:tabLst/>
              <a:defRPr/>
            </a:pPr>
            <a:r>
              <a:rPr kumimoji="0" lang="fr-FR" altLang="fr-FR" sz="2000" b="1" i="1" u="none" strike="noStrike" kern="0" cap="none" spc="0" normalizeH="0" baseline="0" noProof="0" dirty="0">
                <a:ln>
                  <a:noFill/>
                </a:ln>
                <a:solidFill>
                  <a:srgbClr val="FFFF00"/>
                </a:solidFill>
                <a:effectLst/>
                <a:uLnTx/>
                <a:uFillTx/>
                <a:latin typeface="Calibri"/>
                <a:ea typeface="+mn-ea"/>
                <a:cs typeface="+mn-cs"/>
              </a:rPr>
              <a:t>Codes</a:t>
            </a:r>
            <a:r>
              <a:rPr kumimoji="0" lang="fr-FR" altLang="fr-FR" sz="2000" b="1" i="0" u="none" strike="noStrike" kern="0" cap="none" spc="0" normalizeH="0" baseline="0" noProof="0" dirty="0">
                <a:ln>
                  <a:noFill/>
                </a:ln>
                <a:solidFill>
                  <a:srgbClr val="FFFF00"/>
                </a:solidFill>
                <a:effectLst/>
                <a:uLnTx/>
                <a:uFillTx/>
                <a:latin typeface="Calibri"/>
                <a:ea typeface="+mn-ea"/>
                <a:cs typeface="+mn-cs"/>
              </a:rPr>
              <a:t> and </a:t>
            </a:r>
            <a:r>
              <a:rPr kumimoji="0" lang="fr-FR" altLang="fr-FR" sz="2000" b="1" i="1" u="none" strike="noStrike" kern="0" cap="none" spc="0" normalizeH="0" baseline="0" noProof="0" dirty="0" err="1">
                <a:ln>
                  <a:noFill/>
                </a:ln>
                <a:solidFill>
                  <a:srgbClr val="FFFF00"/>
                </a:solidFill>
                <a:effectLst/>
                <a:uLnTx/>
                <a:uFillTx/>
                <a:latin typeface="Calibri"/>
                <a:ea typeface="+mn-ea"/>
                <a:cs typeface="+mn-cs"/>
              </a:rPr>
              <a:t>Manuals</a:t>
            </a:r>
            <a:r>
              <a:rPr kumimoji="0" lang="fr-FR" altLang="fr-FR" sz="2000" b="1" i="0" u="none" strike="noStrike" kern="0" cap="none" spc="0" normalizeH="0" baseline="0" noProof="0" dirty="0">
                <a:ln>
                  <a:noFill/>
                </a:ln>
                <a:solidFill>
                  <a:srgbClr val="FFFF00"/>
                </a:solidFill>
                <a:effectLst/>
                <a:uLnTx/>
                <a:uFillTx/>
                <a:latin typeface="Calibri"/>
                <a:ea typeface="+mn-ea"/>
                <a:cs typeface="+mn-cs"/>
              </a:rPr>
              <a:t> </a:t>
            </a:r>
            <a:r>
              <a:rPr kumimoji="0" lang="fr-FR" altLang="fr-FR" sz="2000" b="1" i="0" u="none" strike="noStrike" kern="0" cap="none" spc="0" normalizeH="0" baseline="0" noProof="0" dirty="0" err="1">
                <a:ln>
                  <a:noFill/>
                </a:ln>
                <a:solidFill>
                  <a:srgbClr val="FFFF00"/>
                </a:solidFill>
                <a:effectLst/>
                <a:uLnTx/>
                <a:uFillTx/>
                <a:latin typeface="Calibri"/>
                <a:ea typeface="+mn-ea"/>
                <a:cs typeface="+mn-cs"/>
              </a:rPr>
              <a:t>available</a:t>
            </a:r>
            <a:r>
              <a:rPr kumimoji="0" lang="fr-FR" altLang="fr-FR" sz="2000" b="1" i="0" u="none" strike="noStrike" kern="0" cap="none" spc="0" normalizeH="0" baseline="0" noProof="0" dirty="0">
                <a:ln>
                  <a:noFill/>
                </a:ln>
                <a:solidFill>
                  <a:srgbClr val="FFFF00"/>
                </a:solidFill>
                <a:effectLst/>
                <a:uLnTx/>
                <a:uFillTx/>
                <a:latin typeface="Calibri"/>
                <a:ea typeface="+mn-ea"/>
                <a:cs typeface="+mn-cs"/>
              </a:rPr>
              <a:t> on the OIE </a:t>
            </a:r>
            <a:r>
              <a:rPr kumimoji="0" lang="fr-FR" altLang="fr-FR" sz="2000" b="1" i="0" u="none" strike="noStrike" kern="0" cap="none" spc="0" normalizeH="0" baseline="0" noProof="0" dirty="0" err="1">
                <a:ln>
                  <a:noFill/>
                </a:ln>
                <a:solidFill>
                  <a:srgbClr val="FFFF00"/>
                </a:solidFill>
                <a:effectLst/>
                <a:uLnTx/>
                <a:uFillTx/>
                <a:latin typeface="Calibri"/>
                <a:ea typeface="+mn-ea"/>
                <a:cs typeface="+mn-cs"/>
              </a:rPr>
              <a:t>website</a:t>
            </a:r>
            <a:r>
              <a:rPr kumimoji="0" lang="fr-FR" altLang="fr-FR" sz="2000" b="1" i="0" u="none" strike="noStrike" kern="0" cap="none" spc="0" normalizeH="0" baseline="0" noProof="0" dirty="0">
                <a:ln>
                  <a:noFill/>
                </a:ln>
                <a:solidFill>
                  <a:srgbClr val="FFFF00"/>
                </a:solidFill>
                <a:effectLst/>
                <a:uLnTx/>
                <a:uFillTx/>
                <a:latin typeface="Calibri"/>
                <a:ea typeface="+mn-ea"/>
                <a:cs typeface="+mn-cs"/>
              </a:rPr>
              <a:t> www.oie.int</a:t>
            </a:r>
          </a:p>
        </p:txBody>
      </p:sp>
    </p:spTree>
    <p:extLst>
      <p:ext uri="{BB962C8B-B14F-4D97-AF65-F5344CB8AC3E}">
        <p14:creationId xmlns:p14="http://schemas.microsoft.com/office/powerpoint/2010/main" val="207343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5" presetClass="emph" presetSubtype="0" fill="hold" grpId="1" nodeType="afterEffect">
                                  <p:stCondLst>
                                    <p:cond delay="0"/>
                                  </p:stCondLst>
                                  <p:childTnLst>
                                    <p:animClr clrSpc="hsl" dir="cw">
                                      <p:cBhvr override="childStyle">
                                        <p:cTn id="10" dur="500" fill="hold"/>
                                        <p:tgtEl>
                                          <p:spTgt spid="15"/>
                                        </p:tgtEl>
                                        <p:attrNameLst>
                                          <p:attrName>style.color</p:attrName>
                                        </p:attrNameLst>
                                      </p:cBhvr>
                                      <p:by>
                                        <p:hsl h="0" s="-70588" l="0"/>
                                      </p:by>
                                    </p:animClr>
                                    <p:animClr clrSpc="hsl" dir="cw">
                                      <p:cBhvr>
                                        <p:cTn id="11" dur="500" fill="hold"/>
                                        <p:tgtEl>
                                          <p:spTgt spid="15"/>
                                        </p:tgtEl>
                                        <p:attrNameLst>
                                          <p:attrName>fillcolor</p:attrName>
                                        </p:attrNameLst>
                                      </p:cBhvr>
                                      <p:by>
                                        <p:hsl h="0" s="-70588" l="0"/>
                                      </p:by>
                                    </p:animClr>
                                    <p:animClr clrSpc="hsl" dir="cw">
                                      <p:cBhvr>
                                        <p:cTn id="12" dur="500" fill="hold"/>
                                        <p:tgtEl>
                                          <p:spTgt spid="15"/>
                                        </p:tgtEl>
                                        <p:attrNameLst>
                                          <p:attrName>stroke.color</p:attrName>
                                        </p:attrNameLst>
                                      </p:cBhvr>
                                      <p:by>
                                        <p:hsl h="0" s="-70588" l="0"/>
                                      </p:by>
                                    </p:animClr>
                                    <p:set>
                                      <p:cBhvr>
                                        <p:cTn id="13"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2A19-B379-44D4-B5EF-62C58ECC5EBC}"/>
              </a:ext>
            </a:extLst>
          </p:cNvPr>
          <p:cNvSpPr>
            <a:spLocks noGrp="1"/>
          </p:cNvSpPr>
          <p:nvPr>
            <p:ph type="title"/>
          </p:nvPr>
        </p:nvSpPr>
        <p:spPr/>
        <p:txBody>
          <a:bodyPr/>
          <a:lstStyle/>
          <a:p>
            <a:r>
              <a:rPr lang="en-US" dirty="0"/>
              <a:t>Reference </a:t>
            </a:r>
            <a:r>
              <a:rPr lang="en-US" dirty="0" err="1"/>
              <a:t>Centres</a:t>
            </a:r>
            <a:r>
              <a:rPr lang="en-US" dirty="0"/>
              <a:t> for Avian Influenza</a:t>
            </a:r>
          </a:p>
        </p:txBody>
      </p:sp>
      <p:sp>
        <p:nvSpPr>
          <p:cNvPr id="3" name="Content Placeholder 2">
            <a:extLst>
              <a:ext uri="{FF2B5EF4-FFF2-40B4-BE49-F238E27FC236}">
                <a16:creationId xmlns:a16="http://schemas.microsoft.com/office/drawing/2014/main" id="{BA628008-1C09-4F5A-9771-C1ACD649B777}"/>
              </a:ext>
            </a:extLst>
          </p:cNvPr>
          <p:cNvSpPr>
            <a:spLocks noGrp="1"/>
          </p:cNvSpPr>
          <p:nvPr>
            <p:ph idx="1"/>
          </p:nvPr>
        </p:nvSpPr>
        <p:spPr/>
        <p:txBody>
          <a:bodyPr/>
          <a:lstStyle/>
          <a:p>
            <a:r>
              <a:rPr lang="en-US" dirty="0">
                <a:solidFill>
                  <a:schemeClr val="bg2">
                    <a:lumMod val="50000"/>
                  </a:schemeClr>
                </a:solidFill>
                <a:latin typeface="Calibri" panose="020F0502020204030204" pitchFamily="34" charset="0"/>
                <a:cs typeface="Calibri" panose="020F0502020204030204" pitchFamily="34" charset="0"/>
              </a:rPr>
              <a:t>10 Reference Laboratories and 1 Collaborating Centre specifically for avian influenza</a:t>
            </a:r>
          </a:p>
          <a:p>
            <a:endParaRPr lang="en-US" dirty="0">
              <a:solidFill>
                <a:schemeClr val="bg2">
                  <a:lumMod val="50000"/>
                </a:schemeClr>
              </a:solidFill>
              <a:latin typeface="Calibri" panose="020F0502020204030204" pitchFamily="34" charset="0"/>
              <a:cs typeface="Calibri" panose="020F0502020204030204" pitchFamily="34" charset="0"/>
            </a:endParaRPr>
          </a:p>
          <a:p>
            <a:r>
              <a:rPr lang="en-US" dirty="0">
                <a:solidFill>
                  <a:schemeClr val="bg2">
                    <a:lumMod val="50000"/>
                  </a:schemeClr>
                </a:solidFill>
                <a:latin typeface="Calibri" panose="020F0502020204030204" pitchFamily="34" charset="0"/>
                <a:cs typeface="Calibri" panose="020F0502020204030204" pitchFamily="34" charset="0"/>
              </a:rPr>
              <a:t>OIE reference laboratories provide scientific and technical assistance and expert advice on topics linked to surveillance and control of avian influenza</a:t>
            </a:r>
          </a:p>
          <a:p>
            <a:endParaRPr lang="en-US" dirty="0"/>
          </a:p>
        </p:txBody>
      </p:sp>
    </p:spTree>
    <p:extLst>
      <p:ext uri="{BB962C8B-B14F-4D97-AF65-F5344CB8AC3E}">
        <p14:creationId xmlns:p14="http://schemas.microsoft.com/office/powerpoint/2010/main" val="3255880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D3E6-7593-436A-B78C-26FB36E4D2FE}"/>
              </a:ext>
            </a:extLst>
          </p:cNvPr>
          <p:cNvSpPr>
            <a:spLocks noGrp="1"/>
          </p:cNvSpPr>
          <p:nvPr>
            <p:ph type="title"/>
          </p:nvPr>
        </p:nvSpPr>
        <p:spPr/>
        <p:txBody>
          <a:bodyPr/>
          <a:lstStyle/>
          <a:p>
            <a:r>
              <a:rPr lang="en-US" dirty="0"/>
              <a:t>Avian Influenza Portal</a:t>
            </a:r>
          </a:p>
        </p:txBody>
      </p:sp>
      <p:sp>
        <p:nvSpPr>
          <p:cNvPr id="4" name="TextBox 3">
            <a:extLst>
              <a:ext uri="{FF2B5EF4-FFF2-40B4-BE49-F238E27FC236}">
                <a16:creationId xmlns:a16="http://schemas.microsoft.com/office/drawing/2014/main" id="{C673652D-F4F0-4373-AAD4-F9E8B54ABB47}"/>
              </a:ext>
            </a:extLst>
          </p:cNvPr>
          <p:cNvSpPr txBox="1"/>
          <p:nvPr/>
        </p:nvSpPr>
        <p:spPr bwMode="auto">
          <a:xfrm>
            <a:off x="323528" y="980728"/>
            <a:ext cx="864096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defTabSz="457200" fontAlgn="base">
              <a:spcBef>
                <a:spcPct val="0"/>
              </a:spcBef>
              <a:spcAft>
                <a:spcPct val="0"/>
              </a:spcAft>
            </a:pPr>
            <a:r>
              <a:rPr lang="en-US" b="1" dirty="0">
                <a:solidFill>
                  <a:srgbClr val="000000"/>
                </a:solidFill>
                <a:latin typeface="Calibri"/>
              </a:rPr>
              <a:t>Avian Influenza Portal</a:t>
            </a:r>
            <a:r>
              <a:rPr lang="en-US" dirty="0">
                <a:solidFill>
                  <a:srgbClr val="000000"/>
                </a:solidFill>
                <a:latin typeface="Calibri"/>
              </a:rPr>
              <a:t> on the </a:t>
            </a:r>
            <a:r>
              <a:rPr lang="en-US" b="1" dirty="0">
                <a:solidFill>
                  <a:srgbClr val="000000"/>
                </a:solidFill>
                <a:latin typeface="Calibri"/>
              </a:rPr>
              <a:t>OIE </a:t>
            </a:r>
            <a:r>
              <a:rPr lang="en-US" dirty="0">
                <a:solidFill>
                  <a:srgbClr val="000000"/>
                </a:solidFill>
                <a:latin typeface="Calibri"/>
              </a:rPr>
              <a:t>website: </a:t>
            </a:r>
          </a:p>
          <a:p>
            <a:pPr defTabSz="457200" fontAlgn="base">
              <a:spcBef>
                <a:spcPct val="0"/>
              </a:spcBef>
              <a:spcAft>
                <a:spcPct val="0"/>
              </a:spcAft>
            </a:pPr>
            <a:r>
              <a:rPr lang="en-US" u="sng" dirty="0">
                <a:solidFill>
                  <a:srgbClr val="000000"/>
                </a:solidFill>
                <a:latin typeface="Calibri"/>
                <a:hlinkClick r:id="rId2"/>
              </a:rPr>
              <a:t>http://www.oie.int/en/animal-health-in-the-world/update-on-avian-influenza/2016/</a:t>
            </a:r>
            <a:endParaRPr lang="es-AR" dirty="0">
              <a:solidFill>
                <a:srgbClr val="000000"/>
              </a:solidFill>
              <a:latin typeface="Calibri"/>
            </a:endParaRPr>
          </a:p>
        </p:txBody>
      </p:sp>
      <p:pic>
        <p:nvPicPr>
          <p:cNvPr id="5" name="Content Placeholder 7">
            <a:extLst>
              <a:ext uri="{FF2B5EF4-FFF2-40B4-BE49-F238E27FC236}">
                <a16:creationId xmlns:a16="http://schemas.microsoft.com/office/drawing/2014/main" id="{6156380C-71A2-4744-838D-35AFD783B4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475656" y="1600200"/>
            <a:ext cx="5713531" cy="49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80519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0829-E089-44F4-9282-6A2EE7723F48}"/>
              </a:ext>
            </a:extLst>
          </p:cNvPr>
          <p:cNvSpPr>
            <a:spLocks noGrp="1"/>
          </p:cNvSpPr>
          <p:nvPr>
            <p:ph type="title"/>
          </p:nvPr>
        </p:nvSpPr>
        <p:spPr/>
        <p:txBody>
          <a:bodyPr/>
          <a:lstStyle/>
          <a:p>
            <a:r>
              <a:rPr lang="en-US" dirty="0"/>
              <a:t>Resources &amp; References</a:t>
            </a:r>
          </a:p>
        </p:txBody>
      </p:sp>
      <p:sp>
        <p:nvSpPr>
          <p:cNvPr id="3" name="Content Placeholder 2">
            <a:extLst>
              <a:ext uri="{FF2B5EF4-FFF2-40B4-BE49-F238E27FC236}">
                <a16:creationId xmlns:a16="http://schemas.microsoft.com/office/drawing/2014/main" id="{5876CEF9-DA6F-42AD-931B-3829C8B160FF}"/>
              </a:ext>
            </a:extLst>
          </p:cNvPr>
          <p:cNvSpPr>
            <a:spLocks noGrp="1"/>
          </p:cNvSpPr>
          <p:nvPr>
            <p:ph idx="1"/>
          </p:nvPr>
        </p:nvSpPr>
        <p:spPr>
          <a:xfrm>
            <a:off x="457200" y="1174638"/>
            <a:ext cx="8229600" cy="4525963"/>
          </a:xfrm>
        </p:spPr>
        <p:txBody>
          <a:bodyPr/>
          <a:lstStyle/>
          <a:p>
            <a:r>
              <a:rPr lang="en-US" sz="1800" dirty="0">
                <a:solidFill>
                  <a:schemeClr val="bg2">
                    <a:lumMod val="50000"/>
                  </a:schemeClr>
                </a:solidFill>
                <a:latin typeface="Calibri" panose="020F0502020204030204" pitchFamily="34" charset="0"/>
                <a:cs typeface="Calibri" panose="020F0502020204030204" pitchFamily="34" charset="0"/>
              </a:rPr>
              <a:t>What OIE online AIV resources are available for Member Countries to use?</a:t>
            </a:r>
          </a:p>
          <a:p>
            <a:pPr lvl="1"/>
            <a:r>
              <a:rPr lang="en-US" sz="1600" b="1" dirty="0">
                <a:solidFill>
                  <a:schemeClr val="bg2">
                    <a:lumMod val="50000"/>
                  </a:schemeClr>
                </a:solidFill>
                <a:latin typeface="Calibri" panose="020F0502020204030204" pitchFamily="34" charset="0"/>
                <a:cs typeface="Calibri" panose="020F0502020204030204" pitchFamily="34" charset="0"/>
              </a:rPr>
              <a:t>OIE Code AIV</a:t>
            </a:r>
            <a:r>
              <a:rPr lang="en-US" sz="1600" dirty="0">
                <a:solidFill>
                  <a:schemeClr val="bg2">
                    <a:lumMod val="50000"/>
                  </a:schemeClr>
                </a:solidFill>
                <a:latin typeface="Calibri" panose="020F0502020204030204" pitchFamily="34" charset="0"/>
                <a:cs typeface="Calibri" panose="020F0502020204030204" pitchFamily="34" charset="0"/>
              </a:rPr>
              <a:t>: </a:t>
            </a:r>
            <a:r>
              <a:rPr lang="en-US" sz="1600" i="1" u="sng" dirty="0">
                <a:solidFill>
                  <a:srgbClr val="0070C0"/>
                </a:solidFill>
                <a:latin typeface="Calibri" panose="020F0502020204030204" pitchFamily="34" charset="0"/>
                <a:cs typeface="Calibri" panose="020F0502020204030204" pitchFamily="34" charset="0"/>
              </a:rPr>
              <a:t>http://www.oie.int/en/international-standard-setting/terrestrial-code/access-online/?htmfile=chapitre_avian_influenza_viruses.htm </a:t>
            </a:r>
          </a:p>
          <a:p>
            <a:pPr lvl="1"/>
            <a:r>
              <a:rPr lang="en-US" sz="1600" b="1" dirty="0">
                <a:solidFill>
                  <a:schemeClr val="bg2">
                    <a:lumMod val="50000"/>
                  </a:schemeClr>
                </a:solidFill>
                <a:latin typeface="Calibri" panose="020F0502020204030204" pitchFamily="34" charset="0"/>
                <a:cs typeface="Calibri" panose="020F0502020204030204" pitchFamily="34" charset="0"/>
              </a:rPr>
              <a:t>OIE Manual AIV</a:t>
            </a:r>
            <a:r>
              <a:rPr lang="en-US" sz="1600" dirty="0">
                <a:solidFill>
                  <a:schemeClr val="bg2">
                    <a:lumMod val="50000"/>
                  </a:schemeClr>
                </a:solidFill>
                <a:latin typeface="Calibri" panose="020F0502020204030204" pitchFamily="34" charset="0"/>
                <a:cs typeface="Calibri" panose="020F0502020204030204" pitchFamily="34" charset="0"/>
              </a:rPr>
              <a:t>: </a:t>
            </a:r>
            <a:r>
              <a:rPr lang="en-US" sz="1600" i="1" u="sng" dirty="0">
                <a:solidFill>
                  <a:srgbClr val="0070C0"/>
                </a:solidFill>
                <a:latin typeface="Calibri" panose="020F0502020204030204" pitchFamily="34" charset="0"/>
                <a:cs typeface="Calibri" panose="020F0502020204030204" pitchFamily="34" charset="0"/>
              </a:rPr>
              <a:t>http://www.oie.int/fileadmin/Home/eng/Health_standards/tahm/2.03.04_AI.pdf </a:t>
            </a:r>
          </a:p>
          <a:p>
            <a:pPr lvl="1"/>
            <a:r>
              <a:rPr lang="en-US" sz="1600" b="1" dirty="0">
                <a:solidFill>
                  <a:schemeClr val="bg2">
                    <a:lumMod val="50000"/>
                  </a:schemeClr>
                </a:solidFill>
                <a:latin typeface="Calibri" panose="020F0502020204030204" pitchFamily="34" charset="0"/>
                <a:cs typeface="Calibri" panose="020F0502020204030204" pitchFamily="34" charset="0"/>
              </a:rPr>
              <a:t>OIE Avian Influenza Portal</a:t>
            </a:r>
            <a:r>
              <a:rPr lang="en-US" sz="1600" i="1" dirty="0">
                <a:solidFill>
                  <a:schemeClr val="bg2">
                    <a:lumMod val="50000"/>
                  </a:schemeClr>
                </a:solidFill>
                <a:latin typeface="Calibri" panose="020F0502020204030204" pitchFamily="34" charset="0"/>
                <a:cs typeface="Calibri" panose="020F0502020204030204" pitchFamily="34" charset="0"/>
              </a:rPr>
              <a:t>: </a:t>
            </a:r>
            <a:r>
              <a:rPr lang="en-US" sz="1600" i="1" u="sng" dirty="0">
                <a:solidFill>
                  <a:schemeClr val="bg2">
                    <a:lumMod val="50000"/>
                  </a:schemeClr>
                </a:solidFill>
                <a:latin typeface="Calibri" panose="020F0502020204030204" pitchFamily="34" charset="0"/>
                <a:cs typeface="Calibri" panose="020F0502020204030204" pitchFamily="34" charset="0"/>
              </a:rPr>
              <a:t> </a:t>
            </a:r>
            <a:r>
              <a:rPr lang="en-US" sz="1600" i="1" u="sng" dirty="0">
                <a:solidFill>
                  <a:srgbClr val="0070C0"/>
                </a:solidFill>
                <a:latin typeface="Calibri" panose="020F0502020204030204" pitchFamily="34" charset="0"/>
                <a:cs typeface="Calibri" panose="020F0502020204030204" pitchFamily="34" charset="0"/>
              </a:rPr>
              <a:t>http://www.oie.int/en/animal-health-in-the-world/web-portal-on-avian-influenza/</a:t>
            </a:r>
          </a:p>
          <a:p>
            <a:pPr lvl="1"/>
            <a:r>
              <a:rPr lang="en-US" sz="1600" b="1" dirty="0">
                <a:solidFill>
                  <a:schemeClr val="bg2">
                    <a:lumMod val="50000"/>
                  </a:schemeClr>
                </a:solidFill>
                <a:latin typeface="Calibri" panose="020F0502020204030204" pitchFamily="34" charset="0"/>
                <a:cs typeface="Calibri" panose="020F0502020204030204" pitchFamily="34" charset="0"/>
              </a:rPr>
              <a:t>OIE Questions and Answers on Avian Influenza</a:t>
            </a:r>
            <a:r>
              <a:rPr lang="en-US" sz="1600" dirty="0">
                <a:solidFill>
                  <a:schemeClr val="bg2">
                    <a:lumMod val="50000"/>
                  </a:schemeClr>
                </a:solidFill>
                <a:latin typeface="Calibri" panose="020F0502020204030204" pitchFamily="34" charset="0"/>
                <a:cs typeface="Calibri" panose="020F0502020204030204" pitchFamily="34" charset="0"/>
              </a:rPr>
              <a:t>; </a:t>
            </a:r>
            <a:r>
              <a:rPr lang="en-US" sz="1600" i="1" u="sng" dirty="0">
                <a:solidFill>
                  <a:srgbClr val="0070C0"/>
                </a:solidFill>
                <a:latin typeface="Calibri" panose="020F0502020204030204" pitchFamily="34" charset="0"/>
                <a:cs typeface="Calibri" panose="020F0502020204030204" pitchFamily="34" charset="0"/>
              </a:rPr>
              <a:t>http://www.oie.int/fileadmin/Home/eng/Media_Center/docs/pdf/PortailAI/EN_QA%20Jan2017.pdf </a:t>
            </a:r>
          </a:p>
          <a:p>
            <a:pPr lvl="1"/>
            <a:r>
              <a:rPr lang="en-US" sz="1600" b="1" dirty="0">
                <a:solidFill>
                  <a:schemeClr val="bg2">
                    <a:lumMod val="50000"/>
                  </a:schemeClr>
                </a:solidFill>
                <a:latin typeface="Calibri" panose="020F0502020204030204" pitchFamily="34" charset="0"/>
                <a:cs typeface="Calibri" panose="020F0502020204030204" pitchFamily="34" charset="0"/>
              </a:rPr>
              <a:t>OIE/FAO global network of expertise on animal influenza (OFFLU</a:t>
            </a:r>
            <a:r>
              <a:rPr lang="en-US" sz="1600" dirty="0">
                <a:solidFill>
                  <a:schemeClr val="bg2">
                    <a:lumMod val="50000"/>
                  </a:schemeClr>
                </a:solidFill>
                <a:latin typeface="Calibri" panose="020F0502020204030204" pitchFamily="34" charset="0"/>
                <a:cs typeface="Calibri" panose="020F0502020204030204" pitchFamily="34" charset="0"/>
              </a:rPr>
              <a:t>): </a:t>
            </a:r>
            <a:r>
              <a:rPr lang="en-US" sz="1600" i="1" u="sng" dirty="0">
                <a:solidFill>
                  <a:srgbClr val="0070C0"/>
                </a:solidFill>
                <a:latin typeface="Calibri" panose="020F0502020204030204" pitchFamily="34" charset="0"/>
                <a:cs typeface="Calibri" panose="020F0502020204030204" pitchFamily="34" charset="0"/>
              </a:rPr>
              <a:t>www.offlu.net </a:t>
            </a:r>
          </a:p>
          <a:p>
            <a:pPr lvl="1"/>
            <a:r>
              <a:rPr lang="en-US" sz="1600" b="1" dirty="0">
                <a:solidFill>
                  <a:schemeClr val="bg2">
                    <a:lumMod val="50000"/>
                  </a:schemeClr>
                </a:solidFill>
                <a:latin typeface="Calibri" panose="020F0502020204030204" pitchFamily="34" charset="0"/>
                <a:cs typeface="Calibri" panose="020F0502020204030204" pitchFamily="34" charset="0"/>
              </a:rPr>
              <a:t>OIE Technical Disease Cards (HPAI</a:t>
            </a:r>
            <a:r>
              <a:rPr lang="en-US" sz="1600" b="1" i="1" u="sng" dirty="0">
                <a:solidFill>
                  <a:schemeClr val="bg2">
                    <a:lumMod val="50000"/>
                  </a:schemeClr>
                </a:solidFill>
                <a:latin typeface="Calibri" panose="020F0502020204030204" pitchFamily="34" charset="0"/>
                <a:cs typeface="Calibri" panose="020F0502020204030204" pitchFamily="34" charset="0"/>
              </a:rPr>
              <a:t>):  </a:t>
            </a:r>
            <a:r>
              <a:rPr lang="en-US" sz="1600" i="1" u="sng" dirty="0">
                <a:solidFill>
                  <a:srgbClr val="0070C0"/>
                </a:solidFill>
                <a:latin typeface="Calibri" panose="020F0502020204030204" pitchFamily="34" charset="0"/>
                <a:cs typeface="Calibri" panose="020F0502020204030204" pitchFamily="34" charset="0"/>
              </a:rPr>
              <a:t>http://www.oie.int/animal-health-in-the-world/technical-disease-cards/</a:t>
            </a:r>
          </a:p>
          <a:p>
            <a:pPr lvl="1"/>
            <a:r>
              <a:rPr lang="en-US" sz="1600" b="1" dirty="0">
                <a:solidFill>
                  <a:schemeClr val="bg2">
                    <a:lumMod val="50000"/>
                  </a:schemeClr>
                </a:solidFill>
                <a:latin typeface="Calibri" panose="020F0502020204030204" pitchFamily="34" charset="0"/>
                <a:cs typeface="Calibri" panose="020F0502020204030204" pitchFamily="34" charset="0"/>
              </a:rPr>
              <a:t>World Animal Health Information System (WAHIS):  </a:t>
            </a:r>
            <a:r>
              <a:rPr lang="en-US" sz="1600" i="1" u="sng" dirty="0">
                <a:solidFill>
                  <a:srgbClr val="0070C0"/>
                </a:solidFill>
                <a:latin typeface="Calibri" panose="020F0502020204030204" pitchFamily="34" charset="0"/>
                <a:cs typeface="Calibri" panose="020F0502020204030204" pitchFamily="34" charset="0"/>
              </a:rPr>
              <a:t>http://www.oie.int/animal-health-in-the-world/the-world-animal-health-information-system/the-oie-data-system/ </a:t>
            </a:r>
          </a:p>
          <a:p>
            <a:endParaRPr lang="en-US" sz="1800" dirty="0">
              <a:solidFill>
                <a:schemeClr val="bg2">
                  <a:lumMod val="50000"/>
                </a:schemeClr>
              </a:solidFill>
              <a:latin typeface="Calibri" panose="020F0502020204030204" pitchFamily="34" charset="0"/>
              <a:cs typeface="Calibri" panose="020F0502020204030204" pitchFamily="34" charset="0"/>
            </a:endParaRPr>
          </a:p>
          <a:p>
            <a:r>
              <a:rPr lang="en-US" sz="1800" dirty="0">
                <a:solidFill>
                  <a:schemeClr val="bg2">
                    <a:lumMod val="50000"/>
                  </a:schemeClr>
                </a:solidFill>
                <a:latin typeface="Calibri" panose="020F0502020204030204" pitchFamily="34" charset="0"/>
                <a:cs typeface="Calibri" panose="020F0502020204030204" pitchFamily="34" charset="0"/>
              </a:rPr>
              <a:t>What OIE regional resources are available for Member Countries?</a:t>
            </a:r>
          </a:p>
          <a:p>
            <a:pPr lvl="1"/>
            <a:r>
              <a:rPr lang="en-US" sz="1600" b="1" dirty="0">
                <a:solidFill>
                  <a:schemeClr val="bg2">
                    <a:lumMod val="50000"/>
                  </a:schemeClr>
                </a:solidFill>
                <a:latin typeface="Calibri" panose="020F0502020204030204" pitchFamily="34" charset="0"/>
                <a:cs typeface="Calibri" panose="020F0502020204030204" pitchFamily="34" charset="0"/>
              </a:rPr>
              <a:t>OIE Regional Resources</a:t>
            </a:r>
            <a:r>
              <a:rPr lang="en-US" sz="1600" dirty="0">
                <a:solidFill>
                  <a:schemeClr val="bg2">
                    <a:lumMod val="50000"/>
                  </a:schemeClr>
                </a:solidFill>
                <a:latin typeface="Calibri" panose="020F0502020204030204" pitchFamily="34" charset="0"/>
                <a:cs typeface="Calibri" panose="020F0502020204030204" pitchFamily="34" charset="0"/>
              </a:rPr>
              <a:t>: </a:t>
            </a:r>
            <a:r>
              <a:rPr lang="en-US" sz="1600" i="1" u="sng" dirty="0">
                <a:solidFill>
                  <a:srgbClr val="0070C0"/>
                </a:solidFill>
                <a:latin typeface="Calibri" panose="020F0502020204030204" pitchFamily="34" charset="0"/>
                <a:cs typeface="Calibri" panose="020F0502020204030204" pitchFamily="34" charset="0"/>
              </a:rPr>
              <a:t>http://www.oie.int/en/about-us/wo/regional-representations/ </a:t>
            </a:r>
          </a:p>
          <a:p>
            <a:endParaRPr lang="en-US" sz="32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998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71F5E-D286-4DEE-810B-7953D6FDE8B0}"/>
              </a:ext>
            </a:extLst>
          </p:cNvPr>
          <p:cNvSpPr>
            <a:spLocks noGrp="1"/>
          </p:cNvSpPr>
          <p:nvPr>
            <p:ph idx="1"/>
          </p:nvPr>
        </p:nvSpPr>
        <p:spPr>
          <a:xfrm>
            <a:off x="179512" y="1052736"/>
            <a:ext cx="8784976" cy="5805264"/>
          </a:xfrm>
        </p:spPr>
        <p:txBody>
          <a:bodyPr>
            <a:normAutofit/>
          </a:bodyPr>
          <a:lstStyle/>
          <a:p>
            <a:pPr marL="0" indent="0">
              <a:buNone/>
            </a:pPr>
            <a:r>
              <a:rPr lang="en-US" sz="2200" b="1" dirty="0">
                <a:solidFill>
                  <a:schemeClr val="bg2">
                    <a:lumMod val="50000"/>
                  </a:schemeClr>
                </a:solidFill>
                <a:latin typeface="Calibri" panose="020F0502020204030204" pitchFamily="34" charset="0"/>
                <a:cs typeface="Calibri" panose="020F0502020204030204" pitchFamily="34" charset="0"/>
              </a:rPr>
              <a:t>AI is a notifiable disease listed by the OIE</a:t>
            </a:r>
            <a:r>
              <a:rPr lang="en-US" sz="2200" dirty="0">
                <a:solidFill>
                  <a:schemeClr val="bg2">
                    <a:lumMod val="50000"/>
                  </a:schemeClr>
                </a:solidFill>
                <a:latin typeface="Calibri" panose="020F0502020204030204" pitchFamily="34" charset="0"/>
                <a:cs typeface="Calibri" panose="020F0502020204030204" pitchFamily="34" charset="0"/>
              </a:rPr>
              <a:t>, Member Countries must report:</a:t>
            </a:r>
          </a:p>
          <a:p>
            <a:r>
              <a:rPr lang="en-US" sz="2000" dirty="0">
                <a:solidFill>
                  <a:schemeClr val="bg2">
                    <a:lumMod val="50000"/>
                  </a:schemeClr>
                </a:solidFill>
                <a:latin typeface="Calibri" panose="020F0502020204030204" pitchFamily="34" charset="0"/>
                <a:cs typeface="Calibri" panose="020F0502020204030204" pitchFamily="34" charset="0"/>
              </a:rPr>
              <a:t>All HPAI viruses, irrespective of strain, detected in birds (domestic and wild)</a:t>
            </a:r>
          </a:p>
          <a:p>
            <a:r>
              <a:rPr lang="en-US" sz="2000" dirty="0">
                <a:solidFill>
                  <a:schemeClr val="bg2">
                    <a:lumMod val="50000"/>
                  </a:schemeClr>
                </a:solidFill>
                <a:latin typeface="Calibri" panose="020F0502020204030204" pitchFamily="34" charset="0"/>
                <a:cs typeface="Calibri" panose="020F0502020204030204" pitchFamily="34" charset="0"/>
              </a:rPr>
              <a:t>All LPAI viruses of subtypes H5 and H7 detected in poultry</a:t>
            </a:r>
          </a:p>
          <a:p>
            <a:r>
              <a:rPr lang="en-US" sz="2000" dirty="0">
                <a:solidFill>
                  <a:schemeClr val="bg2">
                    <a:lumMod val="50000"/>
                  </a:schemeClr>
                </a:solidFill>
                <a:latin typeface="Calibri" panose="020F0502020204030204" pitchFamily="34" charset="0"/>
                <a:cs typeface="Calibri" panose="020F0502020204030204" pitchFamily="34" charset="0"/>
              </a:rPr>
              <a:t>Any unusual mortality of wild birds, through OIE WAHIS</a:t>
            </a:r>
            <a:endParaRPr lang="en-US" b="1" dirty="0">
              <a:solidFill>
                <a:schemeClr val="bg2">
                  <a:lumMod val="50000"/>
                </a:schemeClr>
              </a:solidFill>
              <a:latin typeface="Calibri" panose="020F0502020204030204" pitchFamily="34" charset="0"/>
              <a:cs typeface="Calibri" panose="020F0502020204030204" pitchFamily="34" charset="0"/>
            </a:endParaRPr>
          </a:p>
          <a:p>
            <a:pPr marL="0" indent="0">
              <a:buNone/>
            </a:pPr>
            <a:r>
              <a:rPr lang="en-US" sz="2200" b="1" dirty="0">
                <a:solidFill>
                  <a:schemeClr val="bg2">
                    <a:lumMod val="50000"/>
                  </a:schemeClr>
                </a:solidFill>
                <a:latin typeface="Calibri" panose="020F0502020204030204" pitchFamily="34" charset="0"/>
                <a:cs typeface="Calibri" panose="020F0502020204030204" pitchFamily="34" charset="0"/>
              </a:rPr>
              <a:t>Surveillance &amp; reporting</a:t>
            </a:r>
          </a:p>
          <a:p>
            <a:r>
              <a:rPr lang="en-US" sz="2000" b="1" dirty="0">
                <a:solidFill>
                  <a:schemeClr val="bg2">
                    <a:lumMod val="50000"/>
                  </a:schemeClr>
                </a:solidFill>
                <a:latin typeface="Calibri" panose="020F0502020204030204" pitchFamily="34" charset="0"/>
                <a:cs typeface="Calibri" panose="020F0502020204030204" pitchFamily="34" charset="0"/>
              </a:rPr>
              <a:t>Early detection </a:t>
            </a:r>
            <a:r>
              <a:rPr lang="en-US" sz="2000" dirty="0">
                <a:solidFill>
                  <a:schemeClr val="bg2">
                    <a:lumMod val="50000"/>
                  </a:schemeClr>
                </a:solidFill>
                <a:latin typeface="Calibri" panose="020F0502020204030204" pitchFamily="34" charset="0"/>
                <a:cs typeface="Calibri" panose="020F0502020204030204" pitchFamily="34" charset="0"/>
              </a:rPr>
              <a:t>of disease outbreaks followed by a </a:t>
            </a:r>
            <a:r>
              <a:rPr lang="en-US" sz="2000" b="1" dirty="0">
                <a:solidFill>
                  <a:schemeClr val="bg2">
                    <a:lumMod val="50000"/>
                  </a:schemeClr>
                </a:solidFill>
                <a:latin typeface="Calibri" panose="020F0502020204030204" pitchFamily="34" charset="0"/>
                <a:cs typeface="Calibri" panose="020F0502020204030204" pitchFamily="34" charset="0"/>
              </a:rPr>
              <a:t>rapid response</a:t>
            </a:r>
            <a:r>
              <a:rPr lang="en-US" sz="2000" dirty="0">
                <a:solidFill>
                  <a:schemeClr val="bg2">
                    <a:lumMod val="50000"/>
                  </a:schemeClr>
                </a:solidFill>
                <a:latin typeface="Calibri" panose="020F0502020204030204" pitchFamily="34" charset="0"/>
                <a:cs typeface="Calibri" panose="020F0502020204030204" pitchFamily="34" charset="0"/>
              </a:rPr>
              <a:t>.</a:t>
            </a:r>
          </a:p>
          <a:p>
            <a:r>
              <a:rPr lang="en-US" sz="2000" dirty="0">
                <a:solidFill>
                  <a:schemeClr val="bg2">
                    <a:lumMod val="50000"/>
                  </a:schemeClr>
                </a:solidFill>
                <a:latin typeface="Calibri" panose="020F0502020204030204" pitchFamily="34" charset="0"/>
                <a:cs typeface="Calibri" panose="020F0502020204030204" pitchFamily="34" charset="0"/>
              </a:rPr>
              <a:t>High level of awareness among veterinarians and animal owners, and high quality Veterinary Services are key</a:t>
            </a:r>
          </a:p>
          <a:p>
            <a:r>
              <a:rPr lang="en-US" sz="2000" dirty="0">
                <a:solidFill>
                  <a:schemeClr val="bg2">
                    <a:lumMod val="50000"/>
                  </a:schemeClr>
                </a:solidFill>
                <a:latin typeface="Calibri" panose="020F0502020204030204" pitchFamily="34" charset="0"/>
                <a:cs typeface="Calibri" panose="020F0502020204030204" pitchFamily="34" charset="0"/>
              </a:rPr>
              <a:t>Accurate </a:t>
            </a:r>
            <a:r>
              <a:rPr lang="en-US" sz="2000" b="1" dirty="0">
                <a:solidFill>
                  <a:schemeClr val="bg2">
                    <a:lumMod val="50000"/>
                  </a:schemeClr>
                </a:solidFill>
                <a:latin typeface="Calibri" panose="020F0502020204030204" pitchFamily="34" charset="0"/>
                <a:cs typeface="Calibri" panose="020F0502020204030204" pitchFamily="34" charset="0"/>
              </a:rPr>
              <a:t>early warning systems and preventive measures </a:t>
            </a:r>
            <a:r>
              <a:rPr lang="en-US" sz="2000" dirty="0">
                <a:solidFill>
                  <a:schemeClr val="bg2">
                    <a:lumMod val="50000"/>
                  </a:schemeClr>
                </a:solidFill>
                <a:latin typeface="Calibri" panose="020F0502020204030204" pitchFamily="34" charset="0"/>
                <a:cs typeface="Calibri" panose="020F0502020204030204" pitchFamily="34" charset="0"/>
              </a:rPr>
              <a:t>are an essential part of an effective strategy to prevent and control avian influenza</a:t>
            </a:r>
          </a:p>
          <a:p>
            <a:pPr marL="0" indent="0">
              <a:buNone/>
            </a:pPr>
            <a:r>
              <a:rPr lang="en-US" sz="2200" b="1" dirty="0">
                <a:solidFill>
                  <a:schemeClr val="bg2">
                    <a:lumMod val="50000"/>
                  </a:schemeClr>
                </a:solidFill>
                <a:latin typeface="Calibri" panose="020F0502020204030204" pitchFamily="34" charset="0"/>
                <a:cs typeface="Calibri" panose="020F0502020204030204" pitchFamily="34" charset="0"/>
              </a:rPr>
              <a:t>Prevention &amp; control</a:t>
            </a:r>
          </a:p>
          <a:p>
            <a:r>
              <a:rPr lang="en-US" sz="2000" b="1" dirty="0">
                <a:solidFill>
                  <a:schemeClr val="bg2">
                    <a:lumMod val="50000"/>
                  </a:schemeClr>
                </a:solidFill>
                <a:latin typeface="Calibri" panose="020F0502020204030204" pitchFamily="34" charset="0"/>
                <a:cs typeface="Calibri" panose="020F0502020204030204" pitchFamily="34" charset="0"/>
              </a:rPr>
              <a:t>Biosecurity</a:t>
            </a:r>
            <a:r>
              <a:rPr lang="en-US" sz="2000" dirty="0">
                <a:solidFill>
                  <a:schemeClr val="bg2">
                    <a:lumMod val="50000"/>
                  </a:schemeClr>
                </a:solidFill>
                <a:latin typeface="Calibri" panose="020F0502020204030204" pitchFamily="34" charset="0"/>
                <a:cs typeface="Calibri" panose="020F0502020204030204" pitchFamily="34" charset="0"/>
              </a:rPr>
              <a:t> to prevent introduction from wild birds and to limit the risk of human infection with AI strains that have zoonotic potential</a:t>
            </a:r>
          </a:p>
          <a:p>
            <a:r>
              <a:rPr lang="en-US" sz="2000" b="1" dirty="0">
                <a:solidFill>
                  <a:schemeClr val="bg2">
                    <a:lumMod val="50000"/>
                  </a:schemeClr>
                </a:solidFill>
                <a:latin typeface="Calibri" panose="020F0502020204030204" pitchFamily="34" charset="0"/>
                <a:cs typeface="Calibri" panose="020F0502020204030204" pitchFamily="34" charset="0"/>
              </a:rPr>
              <a:t>Monitoring and controlling </a:t>
            </a:r>
            <a:r>
              <a:rPr lang="en-US" sz="2000" dirty="0">
                <a:solidFill>
                  <a:schemeClr val="bg2">
                    <a:lumMod val="50000"/>
                  </a:schemeClr>
                </a:solidFill>
                <a:latin typeface="Calibri" panose="020F0502020204030204" pitchFamily="34" charset="0"/>
                <a:cs typeface="Calibri" panose="020F0502020204030204" pitchFamily="34" charset="0"/>
              </a:rPr>
              <a:t>AI at its poultry source is essential to decrease the virus load in susceptible avian species and environment</a:t>
            </a:r>
          </a:p>
          <a:p>
            <a:endParaRPr lang="en-US" sz="2400" dirty="0"/>
          </a:p>
        </p:txBody>
      </p:sp>
      <p:sp>
        <p:nvSpPr>
          <p:cNvPr id="6" name="Title 3">
            <a:extLst>
              <a:ext uri="{FF2B5EF4-FFF2-40B4-BE49-F238E27FC236}">
                <a16:creationId xmlns:a16="http://schemas.microsoft.com/office/drawing/2014/main" id="{B63BB5C6-A64B-42EA-A3BD-A41B80B6AB8C}"/>
              </a:ext>
            </a:extLst>
          </p:cNvPr>
          <p:cNvSpPr>
            <a:spLocks noGrp="1"/>
          </p:cNvSpPr>
          <p:nvPr>
            <p:ph type="title"/>
          </p:nvPr>
        </p:nvSpPr>
        <p:spPr>
          <a:xfrm>
            <a:off x="467544" y="188640"/>
            <a:ext cx="8229600" cy="900000"/>
          </a:xfrm>
        </p:spPr>
        <p:txBody>
          <a:bodyPr>
            <a:noAutofit/>
          </a:bodyPr>
          <a:lstStyle/>
          <a:p>
            <a:r>
              <a:rPr lang="en-US" sz="3800" kern="1200" dirty="0">
                <a:solidFill>
                  <a:srgbClr val="A50021"/>
                </a:solidFill>
              </a:rPr>
              <a:t>Avian Influenza Viruses</a:t>
            </a:r>
          </a:p>
        </p:txBody>
      </p:sp>
    </p:spTree>
    <p:extLst>
      <p:ext uri="{BB962C8B-B14F-4D97-AF65-F5344CB8AC3E}">
        <p14:creationId xmlns:p14="http://schemas.microsoft.com/office/powerpoint/2010/main" val="380190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4C6D-B52F-40A0-B663-D5354105F66A}"/>
              </a:ext>
            </a:extLst>
          </p:cNvPr>
          <p:cNvSpPr>
            <a:spLocks noGrp="1"/>
          </p:cNvSpPr>
          <p:nvPr>
            <p:ph type="title"/>
          </p:nvPr>
        </p:nvSpPr>
        <p:spPr>
          <a:xfrm>
            <a:off x="457200" y="365295"/>
            <a:ext cx="8229600" cy="900000"/>
          </a:xfrm>
        </p:spPr>
        <p:txBody>
          <a:bodyPr>
            <a:noAutofit/>
          </a:bodyPr>
          <a:lstStyle/>
          <a:p>
            <a:r>
              <a:rPr lang="en-US" kern="1200" dirty="0"/>
              <a:t>What Is Reportable?</a:t>
            </a:r>
          </a:p>
        </p:txBody>
      </p:sp>
      <p:sp>
        <p:nvSpPr>
          <p:cNvPr id="3" name="Content Placeholder 2">
            <a:extLst>
              <a:ext uri="{FF2B5EF4-FFF2-40B4-BE49-F238E27FC236}">
                <a16:creationId xmlns:a16="http://schemas.microsoft.com/office/drawing/2014/main" id="{8462A401-5DB6-48E1-BDBA-17041FDFCB35}"/>
              </a:ext>
            </a:extLst>
          </p:cNvPr>
          <p:cNvSpPr>
            <a:spLocks noGrp="1"/>
          </p:cNvSpPr>
          <p:nvPr>
            <p:ph idx="1"/>
          </p:nvPr>
        </p:nvSpPr>
        <p:spPr>
          <a:xfrm>
            <a:off x="432108" y="1340768"/>
            <a:ext cx="7596276" cy="4896544"/>
          </a:xfrm>
        </p:spPr>
        <p:txBody>
          <a:bodyPr/>
          <a:lstStyle/>
          <a:p>
            <a:r>
              <a:rPr lang="en-US" sz="2800" dirty="0">
                <a:solidFill>
                  <a:schemeClr val="bg2">
                    <a:lumMod val="50000"/>
                  </a:schemeClr>
                </a:solidFill>
                <a:latin typeface="Calibri" panose="020F0502020204030204" pitchFamily="34" charset="0"/>
                <a:cs typeface="Calibri" panose="020F0502020204030204" pitchFamily="34" charset="0"/>
              </a:rPr>
              <a:t>Any Influenza A virus with IVPI greater than 1.2 (or as an alternative at least 75% mortality)</a:t>
            </a:r>
          </a:p>
          <a:p>
            <a:pPr lvl="1">
              <a:spcAft>
                <a:spcPts val="1800"/>
              </a:spcAft>
            </a:pPr>
            <a:r>
              <a:rPr lang="en-US" sz="2400" dirty="0">
                <a:solidFill>
                  <a:schemeClr val="bg2">
                    <a:lumMod val="50000"/>
                  </a:schemeClr>
                </a:solidFill>
                <a:latin typeface="Calibri" panose="020F0502020204030204" pitchFamily="34" charset="0"/>
                <a:cs typeface="Calibri" panose="020F0502020204030204" pitchFamily="34" charset="0"/>
              </a:rPr>
              <a:t>Poultry and other birds, including wild birds</a:t>
            </a:r>
          </a:p>
          <a:p>
            <a:pPr>
              <a:spcAft>
                <a:spcPts val="1800"/>
              </a:spcAft>
            </a:pPr>
            <a:r>
              <a:rPr lang="en-US" sz="2800" dirty="0">
                <a:solidFill>
                  <a:schemeClr val="bg2">
                    <a:lumMod val="50000"/>
                  </a:schemeClr>
                </a:solidFill>
                <a:latin typeface="Calibri" panose="020F0502020204030204" pitchFamily="34" charset="0"/>
                <a:cs typeface="Calibri" panose="020F0502020204030204" pitchFamily="34" charset="0"/>
              </a:rPr>
              <a:t>All influenza A viruses of H5 and H7 subtypes with low pathogenicity when detected in poultry</a:t>
            </a:r>
          </a:p>
          <a:p>
            <a:pPr>
              <a:spcAft>
                <a:spcPts val="1800"/>
              </a:spcAft>
            </a:pPr>
            <a:r>
              <a:rPr lang="en-US" sz="2800" dirty="0">
                <a:solidFill>
                  <a:schemeClr val="bg2">
                    <a:lumMod val="50000"/>
                  </a:schemeClr>
                </a:solidFill>
                <a:latin typeface="Calibri" panose="020F0502020204030204" pitchFamily="34" charset="0"/>
                <a:cs typeface="Calibri" panose="020F0502020204030204" pitchFamily="34" charset="0"/>
              </a:rPr>
              <a:t>Should also report unusual mortality among wild birds</a:t>
            </a:r>
          </a:p>
          <a:p>
            <a:r>
              <a:rPr lang="en-US" sz="2800" dirty="0">
                <a:solidFill>
                  <a:schemeClr val="bg2">
                    <a:lumMod val="50000"/>
                  </a:schemeClr>
                </a:solidFill>
                <a:latin typeface="Calibri" panose="020F0502020204030204" pitchFamily="34" charset="0"/>
                <a:cs typeface="Calibri" panose="020F0502020204030204" pitchFamily="34" charset="0"/>
              </a:rPr>
              <a:t>Report through </a:t>
            </a:r>
            <a:r>
              <a:rPr lang="en-US" sz="2800" b="1" dirty="0">
                <a:solidFill>
                  <a:schemeClr val="bg2">
                    <a:lumMod val="50000"/>
                  </a:schemeClr>
                </a:solidFill>
                <a:latin typeface="Calibri" panose="020F0502020204030204" pitchFamily="34" charset="0"/>
                <a:cs typeface="Calibri" panose="020F0502020204030204" pitchFamily="34" charset="0"/>
              </a:rPr>
              <a:t>World Animal Health </a:t>
            </a:r>
            <a:br>
              <a:rPr lang="en-US" sz="2800" b="1" dirty="0">
                <a:solidFill>
                  <a:schemeClr val="bg2">
                    <a:lumMod val="50000"/>
                  </a:schemeClr>
                </a:solidFill>
                <a:latin typeface="Calibri" panose="020F0502020204030204" pitchFamily="34" charset="0"/>
                <a:cs typeface="Calibri" panose="020F0502020204030204" pitchFamily="34" charset="0"/>
              </a:rPr>
            </a:br>
            <a:r>
              <a:rPr lang="en-US" sz="2800" b="1" dirty="0">
                <a:solidFill>
                  <a:schemeClr val="bg2">
                    <a:lumMod val="50000"/>
                  </a:schemeClr>
                </a:solidFill>
                <a:latin typeface="Calibri" panose="020F0502020204030204" pitchFamily="34" charset="0"/>
                <a:cs typeface="Calibri" panose="020F0502020204030204" pitchFamily="34" charset="0"/>
              </a:rPr>
              <a:t>Information System (WAHIS)</a:t>
            </a:r>
          </a:p>
          <a:p>
            <a:endParaRPr lang="en-US" dirty="0">
              <a:latin typeface="Calibri" panose="020F0502020204030204" pitchFamily="34" charset="0"/>
              <a:cs typeface="Calibri" panose="020F0502020204030204" pitchFamily="34" charset="0"/>
            </a:endParaRPr>
          </a:p>
        </p:txBody>
      </p:sp>
      <p:pic>
        <p:nvPicPr>
          <p:cNvPr id="5" name="Picture 2" descr="Telephone, Phone, Old, Ringing, Red, Hurry Up">
            <a:extLst>
              <a:ext uri="{FF2B5EF4-FFF2-40B4-BE49-F238E27FC236}">
                <a16:creationId xmlns:a16="http://schemas.microsoft.com/office/drawing/2014/main" id="{9011584E-0A9B-4B32-94D3-3684E82BA825}"/>
              </a:ext>
            </a:extLst>
          </p:cNvPr>
          <p:cNvPicPr>
            <a:picLocks noChangeAspect="1" noChangeArrowheads="1"/>
          </p:cNvPicPr>
          <p:nvPr/>
        </p:nvPicPr>
        <p:blipFill>
          <a:blip r:embed="rId3" cstate="print">
            <a:clrChange>
              <a:clrFrom>
                <a:srgbClr val="FEFCFC"/>
              </a:clrFrom>
              <a:clrTo>
                <a:srgbClr val="FEFCFC">
                  <a:alpha val="0"/>
                </a:srgbClr>
              </a:clrTo>
            </a:clrChange>
            <a:extLst>
              <a:ext uri="{28A0092B-C50C-407E-A947-70E740481C1C}">
                <a14:useLocalDpi xmlns:a14="http://schemas.microsoft.com/office/drawing/2010/main" val="0"/>
              </a:ext>
            </a:extLst>
          </a:blip>
          <a:srcRect/>
          <a:stretch>
            <a:fillRect/>
          </a:stretch>
        </p:blipFill>
        <p:spPr bwMode="auto">
          <a:xfrm>
            <a:off x="6876256" y="4581128"/>
            <a:ext cx="2042821" cy="20485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9499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204864"/>
            <a:ext cx="2129259" cy="30112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3"/>
          <p:cNvSpPr>
            <a:spLocks noGrp="1"/>
          </p:cNvSpPr>
          <p:nvPr>
            <p:ph type="title"/>
          </p:nvPr>
        </p:nvSpPr>
        <p:spPr>
          <a:xfrm>
            <a:off x="179512" y="186752"/>
            <a:ext cx="8784976" cy="937992"/>
          </a:xfrm>
        </p:spPr>
        <p:txBody>
          <a:bodyPr>
            <a:noAutofit/>
          </a:bodyPr>
          <a:lstStyle/>
          <a:p>
            <a:r>
              <a:rPr lang="en-US" sz="3200" kern="1200" dirty="0">
                <a:solidFill>
                  <a:srgbClr val="A50021"/>
                </a:solidFill>
              </a:rPr>
              <a:t>OIE Role in AIV Prevention, Detection &amp; Response</a:t>
            </a:r>
          </a:p>
        </p:txBody>
      </p:sp>
      <p:sp>
        <p:nvSpPr>
          <p:cNvPr id="5" name="Content Placeholder 4"/>
          <p:cNvSpPr>
            <a:spLocks noGrp="1"/>
          </p:cNvSpPr>
          <p:nvPr>
            <p:ph idx="1"/>
          </p:nvPr>
        </p:nvSpPr>
        <p:spPr>
          <a:xfrm>
            <a:off x="323528" y="1196752"/>
            <a:ext cx="8179182" cy="5636822"/>
          </a:xfrm>
        </p:spPr>
        <p:txBody>
          <a:bodyPr>
            <a:normAutofit/>
          </a:bodyPr>
          <a:lstStyle/>
          <a:p>
            <a:pPr>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Set internationally recognized, science-based standards, guidelines and recommendations</a:t>
            </a:r>
          </a:p>
          <a:p>
            <a:pPr lvl="3">
              <a:spcAft>
                <a:spcPts val="600"/>
              </a:spcAft>
              <a:buClr>
                <a:srgbClr val="C00000"/>
              </a:buClr>
            </a:pPr>
            <a:endParaRPr lang="en-US" sz="900" dirty="0">
              <a:solidFill>
                <a:schemeClr val="bg2">
                  <a:lumMod val="50000"/>
                </a:schemeClr>
              </a:solidFill>
              <a:latin typeface="Calibri" panose="020F0502020204030204" pitchFamily="34" charset="0"/>
              <a:cs typeface="Calibri" panose="020F0502020204030204" pitchFamily="34" charset="0"/>
            </a:endParaRPr>
          </a:p>
          <a:p>
            <a:pPr>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Reference laboratory network</a:t>
            </a:r>
          </a:p>
          <a:p>
            <a:pPr lvl="3">
              <a:spcAft>
                <a:spcPts val="600"/>
              </a:spcAft>
              <a:buClr>
                <a:srgbClr val="C00000"/>
              </a:buClr>
            </a:pPr>
            <a:endParaRPr lang="en-US" sz="900" dirty="0">
              <a:solidFill>
                <a:schemeClr val="bg2">
                  <a:lumMod val="50000"/>
                </a:schemeClr>
              </a:solidFill>
              <a:latin typeface="Calibri" panose="020F0502020204030204" pitchFamily="34" charset="0"/>
              <a:cs typeface="Calibri" panose="020F0502020204030204" pitchFamily="34" charset="0"/>
            </a:endParaRPr>
          </a:p>
          <a:p>
            <a:pPr>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Collaborating centers</a:t>
            </a:r>
          </a:p>
          <a:p>
            <a:pPr lvl="3">
              <a:spcAft>
                <a:spcPts val="600"/>
              </a:spcAft>
              <a:buClr>
                <a:srgbClr val="C00000"/>
              </a:buClr>
            </a:pPr>
            <a:endParaRPr lang="en-US" sz="900" dirty="0">
              <a:solidFill>
                <a:schemeClr val="bg2">
                  <a:lumMod val="50000"/>
                </a:schemeClr>
              </a:solidFill>
              <a:latin typeface="Calibri" panose="020F0502020204030204" pitchFamily="34" charset="0"/>
              <a:cs typeface="Calibri" panose="020F0502020204030204" pitchFamily="34" charset="0"/>
            </a:endParaRPr>
          </a:p>
          <a:p>
            <a:pPr>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International coordination (Tripartite)</a:t>
            </a:r>
          </a:p>
          <a:p>
            <a:pPr lvl="1">
              <a:spcAft>
                <a:spcPts val="600"/>
              </a:spcAft>
              <a:buClr>
                <a:srgbClr val="C00000"/>
              </a:buClr>
            </a:pPr>
            <a:r>
              <a:rPr lang="en-US" sz="2400" dirty="0">
                <a:solidFill>
                  <a:schemeClr val="bg2">
                    <a:lumMod val="50000"/>
                  </a:schemeClr>
                </a:solidFill>
                <a:latin typeface="Calibri" panose="020F0502020204030204" pitchFamily="34" charset="0"/>
                <a:cs typeface="Calibri" panose="020F0502020204030204" pitchFamily="34" charset="0"/>
              </a:rPr>
              <a:t>Food and Agriculture Organization (FAO) </a:t>
            </a:r>
          </a:p>
          <a:p>
            <a:pPr lvl="1">
              <a:spcAft>
                <a:spcPts val="600"/>
              </a:spcAft>
              <a:buClr>
                <a:srgbClr val="C00000"/>
              </a:buClr>
            </a:pPr>
            <a:r>
              <a:rPr lang="en-US" sz="2400" dirty="0">
                <a:solidFill>
                  <a:schemeClr val="bg2">
                    <a:lumMod val="50000"/>
                  </a:schemeClr>
                </a:solidFill>
                <a:latin typeface="Calibri" panose="020F0502020204030204" pitchFamily="34" charset="0"/>
                <a:cs typeface="Calibri" panose="020F0502020204030204" pitchFamily="34" charset="0"/>
              </a:rPr>
              <a:t>World Organisation for Animal Health (OIE)</a:t>
            </a:r>
          </a:p>
          <a:p>
            <a:pPr lvl="1">
              <a:spcAft>
                <a:spcPts val="600"/>
              </a:spcAft>
              <a:buClr>
                <a:srgbClr val="C00000"/>
              </a:buClr>
            </a:pPr>
            <a:r>
              <a:rPr lang="en-US" sz="2400" dirty="0">
                <a:solidFill>
                  <a:schemeClr val="bg2">
                    <a:lumMod val="50000"/>
                  </a:schemeClr>
                </a:solidFill>
                <a:latin typeface="Calibri" panose="020F0502020204030204" pitchFamily="34" charset="0"/>
                <a:cs typeface="Calibri" panose="020F0502020204030204" pitchFamily="34" charset="0"/>
              </a:rPr>
              <a:t>World Health Organization (WHO)</a:t>
            </a:r>
          </a:p>
        </p:txBody>
      </p:sp>
    </p:spTree>
    <p:extLst>
      <p:ext uri="{BB962C8B-B14F-4D97-AF65-F5344CB8AC3E}">
        <p14:creationId xmlns:p14="http://schemas.microsoft.com/office/powerpoint/2010/main" val="336381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91" y="332656"/>
            <a:ext cx="8543418" cy="567298"/>
          </a:xfrm>
        </p:spPr>
        <p:txBody>
          <a:bodyPr>
            <a:noAutofit/>
          </a:bodyPr>
          <a:lstStyle/>
          <a:p>
            <a:r>
              <a:rPr lang="en-US" sz="3600" kern="1200" dirty="0">
                <a:solidFill>
                  <a:srgbClr val="A50021"/>
                </a:solidFill>
              </a:rPr>
              <a:t>Consequences of AI Outbreaks</a:t>
            </a:r>
          </a:p>
        </p:txBody>
      </p:sp>
      <p:sp>
        <p:nvSpPr>
          <p:cNvPr id="3" name="Content Placeholder 2"/>
          <p:cNvSpPr>
            <a:spLocks noGrp="1"/>
          </p:cNvSpPr>
          <p:nvPr>
            <p:ph idx="1"/>
          </p:nvPr>
        </p:nvSpPr>
        <p:spPr>
          <a:xfrm>
            <a:off x="340188" y="1484784"/>
            <a:ext cx="8336268" cy="4536504"/>
          </a:xfrm>
        </p:spPr>
        <p:txBody>
          <a:bodyPr>
            <a:normAutofit/>
          </a:bodyPr>
          <a:lstStyle/>
          <a:p>
            <a:pPr>
              <a:lnSpc>
                <a:spcPct val="120000"/>
              </a:lnSpc>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High mortality in flocks (often ~50%)</a:t>
            </a:r>
          </a:p>
          <a:p>
            <a:pPr>
              <a:lnSpc>
                <a:spcPct val="120000"/>
              </a:lnSpc>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Job losses, especially in developing countries</a:t>
            </a:r>
          </a:p>
          <a:p>
            <a:pPr>
              <a:lnSpc>
                <a:spcPct val="120000"/>
              </a:lnSpc>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Risks to animal and human welfare from culling healthy birds </a:t>
            </a:r>
          </a:p>
          <a:p>
            <a:pPr>
              <a:lnSpc>
                <a:spcPct val="120000"/>
              </a:lnSpc>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HPAI restricts international trade</a:t>
            </a:r>
          </a:p>
          <a:p>
            <a:pPr>
              <a:lnSpc>
                <a:spcPct val="120000"/>
              </a:lnSpc>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Damage to public opinion</a:t>
            </a:r>
          </a:p>
          <a:p>
            <a:pPr>
              <a:lnSpc>
                <a:spcPct val="120000"/>
              </a:lnSpc>
              <a:spcAft>
                <a:spcPts val="600"/>
              </a:spcAft>
              <a:buClr>
                <a:srgbClr val="C00000"/>
              </a:buClr>
            </a:pPr>
            <a:r>
              <a:rPr lang="en-US" sz="2800" dirty="0">
                <a:solidFill>
                  <a:schemeClr val="bg2">
                    <a:lumMod val="50000"/>
                  </a:schemeClr>
                </a:solidFill>
                <a:latin typeface="Calibri" panose="020F0502020204030204" pitchFamily="34" charset="0"/>
                <a:cs typeface="Calibri" panose="020F0502020204030204" pitchFamily="34" charset="0"/>
              </a:rPr>
              <a:t>Potential for infections in humans</a:t>
            </a:r>
          </a:p>
        </p:txBody>
      </p:sp>
    </p:spTree>
    <p:extLst>
      <p:ext uri="{BB962C8B-B14F-4D97-AF65-F5344CB8AC3E}">
        <p14:creationId xmlns:p14="http://schemas.microsoft.com/office/powerpoint/2010/main" val="268655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FR" dirty="0" err="1"/>
              <a:t>Southern</a:t>
            </a:r>
            <a:r>
              <a:rPr lang="fr-FR" dirty="0"/>
              <a:t> and </a:t>
            </a:r>
            <a:r>
              <a:rPr lang="fr-FR" dirty="0" err="1"/>
              <a:t>Estaern</a:t>
            </a:r>
            <a:r>
              <a:rPr lang="fr-FR" dirty="0"/>
              <a:t> </a:t>
            </a:r>
            <a:r>
              <a:rPr lang="fr-FR" dirty="0" err="1"/>
              <a:t>Title</a:t>
            </a:r>
            <a:endParaRPr lang="fr-FR" dirty="0"/>
          </a:p>
        </p:txBody>
      </p:sp>
      <p:graphicFrame>
        <p:nvGraphicFramePr>
          <p:cNvPr id="11" name="Table 10"/>
          <p:cNvGraphicFramePr>
            <a:graphicFrameLocks noGrp="1"/>
          </p:cNvGraphicFramePr>
          <p:nvPr>
            <p:extLst/>
          </p:nvPr>
        </p:nvGraphicFramePr>
        <p:xfrm>
          <a:off x="1177280" y="3356994"/>
          <a:ext cx="6995120" cy="1224134"/>
        </p:xfrm>
        <a:graphic>
          <a:graphicData uri="http://schemas.openxmlformats.org/drawingml/2006/table">
            <a:tbl>
              <a:tblPr>
                <a:tableStyleId>{5C22544A-7EE6-4342-B048-85BDC9FD1C3A}</a:tableStyleId>
              </a:tblPr>
              <a:tblGrid>
                <a:gridCol w="6995120">
                  <a:extLst>
                    <a:ext uri="{9D8B030D-6E8A-4147-A177-3AD203B41FA5}">
                      <a16:colId xmlns:a16="http://schemas.microsoft.com/office/drawing/2014/main" val="20000"/>
                    </a:ext>
                  </a:extLst>
                </a:gridCol>
              </a:tblGrid>
              <a:tr h="1224134">
                <a:tc>
                  <a:txBody>
                    <a:bodyPr/>
                    <a:lstStyle/>
                    <a:p>
                      <a:pPr marL="0" marR="0" algn="just">
                        <a:lnSpc>
                          <a:spcPct val="107000"/>
                        </a:lnSpc>
                        <a:spcBef>
                          <a:spcPts val="0"/>
                        </a:spcBef>
                        <a:spcAft>
                          <a:spcPts val="800"/>
                        </a:spcAft>
                      </a:pPr>
                      <a:endParaRPr lang="en-ZW" sz="900" b="1" dirty="0">
                        <a:solidFill>
                          <a:srgbClr val="C00000"/>
                        </a:solidFill>
                        <a:effectLst/>
                        <a:latin typeface="Calibri"/>
                      </a:endParaRPr>
                    </a:p>
                    <a:p>
                      <a:pPr marL="0" marR="0" algn="ctr">
                        <a:lnSpc>
                          <a:spcPct val="107000"/>
                        </a:lnSpc>
                        <a:spcBef>
                          <a:spcPts val="0"/>
                        </a:spcBef>
                        <a:spcAft>
                          <a:spcPts val="800"/>
                        </a:spcAft>
                      </a:pPr>
                      <a:r>
                        <a:rPr lang="en-US" sz="2800" b="1" kern="1200" dirty="0">
                          <a:solidFill>
                            <a:schemeClr val="dk1"/>
                          </a:solidFill>
                          <a:effectLst/>
                          <a:latin typeface="Calibri"/>
                          <a:ea typeface="+mn-ea"/>
                          <a:cs typeface="+mn-cs"/>
                        </a:rPr>
                        <a:t>Monitoring and Surveillance</a:t>
                      </a:r>
                      <a:endParaRPr lang="en-US" sz="1400" b="1" dirty="0">
                        <a:solidFill>
                          <a:schemeClr val="accent1"/>
                        </a:solidFill>
                        <a:effectLst/>
                        <a:latin typeface="Calibri"/>
                      </a:endParaRPr>
                    </a:p>
                    <a:p>
                      <a:pPr marL="0" marR="0" algn="ctr">
                        <a:lnSpc>
                          <a:spcPct val="107000"/>
                        </a:lnSpc>
                        <a:spcBef>
                          <a:spcPts val="0"/>
                        </a:spcBef>
                        <a:spcAft>
                          <a:spcPts val="800"/>
                        </a:spcAft>
                      </a:pPr>
                      <a:endParaRPr lang="en-US" sz="1400" b="1" dirty="0">
                        <a:solidFill>
                          <a:schemeClr val="accent1"/>
                        </a:solidFill>
                        <a:effectLst/>
                        <a:latin typeface="Calibri"/>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31738298"/>
      </p:ext>
    </p:extLst>
  </p:cSld>
  <p:clrMapOvr>
    <a:masterClrMapping/>
  </p:clrMapOvr>
</p:sld>
</file>

<file path=ppt/theme/theme1.xml><?xml version="1.0" encoding="utf-8"?>
<a:theme xmlns:a="http://schemas.openxmlformats.org/drawingml/2006/main" name="Content">
  <a:themeElements>
    <a:clrScheme name="Template Ppt 2016">
      <a:dk1>
        <a:srgbClr val="000000"/>
      </a:dk1>
      <a:lt1>
        <a:srgbClr val="FFFFFF"/>
      </a:lt1>
      <a:dk2>
        <a:srgbClr val="000000"/>
      </a:dk2>
      <a:lt2>
        <a:srgbClr val="808080"/>
      </a:lt2>
      <a:accent1>
        <a:srgbClr val="A50021"/>
      </a:accent1>
      <a:accent2>
        <a:srgbClr val="636463"/>
      </a:accent2>
      <a:accent3>
        <a:srgbClr val="676F91"/>
      </a:accent3>
      <a:accent4>
        <a:srgbClr val="A3AD90"/>
      </a:accent4>
      <a:accent5>
        <a:srgbClr val="769091"/>
      </a:accent5>
      <a:accent6>
        <a:srgbClr val="D2AD86"/>
      </a:accent6>
      <a:hlink>
        <a:srgbClr val="0070C0"/>
      </a:hlink>
      <a:folHlink>
        <a:srgbClr val="0070C0"/>
      </a:folHlink>
    </a:clrScheme>
    <a:fontScheme name="Template Ppt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vert="horz" wrap="square" lIns="91440" tIns="45720" rIns="91440" bIns="45720" numCol="1" anchor="t" anchorCtr="0" compatLnSpc="1">
        <a:prstTxWarp prst="textNoShape">
          <a:avLst/>
        </a:prstTxWarp>
      </a:bodyPr>
      <a:lstStyle>
        <a:defPPr>
          <a:defRPr kern="0" dirty="0" smtClean="0"/>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8163EA-DF56-46BB-AE75-2FE6E346AE0F}"/>
</file>

<file path=customXml/itemProps2.xml><?xml version="1.0" encoding="utf-8"?>
<ds:datastoreItem xmlns:ds="http://schemas.openxmlformats.org/officeDocument/2006/customXml" ds:itemID="{E6D7694E-1371-4E55-8DA4-7AAB4F8B5ACB}"/>
</file>

<file path=customXml/itemProps3.xml><?xml version="1.0" encoding="utf-8"?>
<ds:datastoreItem xmlns:ds="http://schemas.openxmlformats.org/officeDocument/2006/customXml" ds:itemID="{51FDBA21-2809-4C16-867B-853927A028FA}"/>
</file>

<file path=customXml/itemProps4.xml><?xml version="1.0" encoding="utf-8"?>
<ds:datastoreItem xmlns:ds="http://schemas.openxmlformats.org/officeDocument/2006/customXml" ds:itemID="{EAD5E1F0-BF6E-4071-A5BD-2169746E6EE7}"/>
</file>

<file path=docProps/app.xml><?xml version="1.0" encoding="utf-8"?>
<Properties xmlns="http://schemas.openxmlformats.org/officeDocument/2006/extended-properties" xmlns:vt="http://schemas.openxmlformats.org/officeDocument/2006/docPropsVTypes">
  <TotalTime>2351</TotalTime>
  <Words>3503</Words>
  <Application>Microsoft Office PowerPoint</Application>
  <PresentationFormat>On-screen Show (4:3)</PresentationFormat>
  <Paragraphs>486</Paragraphs>
  <Slides>44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vt:lpstr>
      <vt:lpstr>Arial Narrow</vt:lpstr>
      <vt:lpstr>Calibri</vt:lpstr>
      <vt:lpstr>Mangal</vt:lpstr>
      <vt:lpstr>Wingdings</vt:lpstr>
      <vt:lpstr>Content</vt:lpstr>
      <vt:lpstr>PowerPoint Presentation</vt:lpstr>
      <vt:lpstr>Learning Objectives</vt:lpstr>
      <vt:lpstr>General Mandate   </vt:lpstr>
      <vt:lpstr>Avian Influenza Viruses</vt:lpstr>
      <vt:lpstr>Avian Influenza Viruses</vt:lpstr>
      <vt:lpstr>What Is Reportable?</vt:lpstr>
      <vt:lpstr>OIE Role in AIV Prevention, Detection &amp; Response</vt:lpstr>
      <vt:lpstr>Consequences of AI Outbreaks</vt:lpstr>
      <vt:lpstr>PowerPoint Presentation</vt:lpstr>
      <vt:lpstr>HPAI Outbreaks 2016/2017</vt:lpstr>
      <vt:lpstr>                HPAI in Asia (2017) </vt:lpstr>
      <vt:lpstr>Distribution of HPAI in Asia, the Far East, &amp; Oceania in 2016/2017 (Poultry) </vt:lpstr>
      <vt:lpstr>PowerPoint Presentation</vt:lpstr>
      <vt:lpstr>PowerPoint Presentation</vt:lpstr>
      <vt:lpstr>OIE-FAO Global Network: OFFLU</vt:lpstr>
      <vt:lpstr>OFFLU Objectives</vt:lpstr>
      <vt:lpstr>PowerPoint Presentation</vt:lpstr>
      <vt:lpstr>PowerPoint Presentation</vt:lpstr>
      <vt:lpstr>Serologic Virus Detection - Antibody Detection Tests </vt:lpstr>
      <vt:lpstr>PowerPoint Presentation</vt:lpstr>
      <vt:lpstr>Influenza Status</vt:lpstr>
      <vt:lpstr> Discussion Questions</vt:lpstr>
      <vt:lpstr>PowerPoint Presentation</vt:lpstr>
      <vt:lpstr>Transmission of Avian Influenza Viruses</vt:lpstr>
      <vt:lpstr>Knowledge Check</vt:lpstr>
      <vt:lpstr>PowerPoint Presentation</vt:lpstr>
      <vt:lpstr> Discussion Questions</vt:lpstr>
      <vt:lpstr>PowerPoint Presentation</vt:lpstr>
      <vt:lpstr>PowerPoint Presentation</vt:lpstr>
      <vt:lpstr>PowerPoint Presentation</vt:lpstr>
      <vt:lpstr>PowerPoint Presentation</vt:lpstr>
      <vt:lpstr>PowerPoint Presentation</vt:lpstr>
      <vt:lpstr>Self-declaration of Freedom Following Outbreaks</vt:lpstr>
      <vt:lpstr>Knowledge Check</vt:lpstr>
      <vt:lpstr>PowerPoint Presentation</vt:lpstr>
      <vt:lpstr>Biosecurity Recommendations</vt:lpstr>
      <vt:lpstr>Biosecurity Recommendations - Continued</vt:lpstr>
      <vt:lpstr> Discussion Questions</vt:lpstr>
      <vt:lpstr>PowerPoint Presentation</vt:lpstr>
      <vt:lpstr>PowerPoint Presentation</vt:lpstr>
      <vt:lpstr>OIE Standards</vt:lpstr>
      <vt:lpstr>Reference Centres for Avian Influenza</vt:lpstr>
      <vt:lpstr>Avian Influenza Portal</vt:lpstr>
      <vt:lpstr>Resources &amp;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Moetapele Letshwenyo</dc:title>
  <dc:creator>Neo Mapitse</dc:creator>
  <cp:lastModifiedBy>Mott, Joshua (CDC/OID/NCIRD)</cp:lastModifiedBy>
  <cp:revision>223</cp:revision>
  <dcterms:created xsi:type="dcterms:W3CDTF">2017-02-10T17:36:53Z</dcterms:created>
  <dcterms:modified xsi:type="dcterms:W3CDTF">2018-06-08T06:53:12Z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a80e26a5-d7ae-4868-b284-1fe372c20223</vt:lpwstr>
  </property>
</Properties>
</file>