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9.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8.xml" ContentType="application/vnd.openxmlformats-officedocument.presentationml.notesSlide+xml"/>
  <Override PartName="/ppt/notesSlides/notesSlide34.xml" ContentType="application/vnd.openxmlformats-officedocument.presentationml.notesSlide+xml"/>
  <Override PartName="/ppt/notesSlides/notesSlide3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notesSlides/notesSlide35.xml" ContentType="application/vnd.openxmlformats-officedocument.presentationml.notesSlide+xml"/>
  <Override PartName="/ppt/notesSlides/notesSlide20.xml" ContentType="application/vnd.openxmlformats-officedocument.presentationml.notesSlide+xml"/>
  <Override PartName="/ppt/notesSlides/notesSlide37.xml" ContentType="application/vnd.openxmlformats-officedocument.presentationml.notesSlide+xml"/>
  <Override PartName="/ppt/notesSlides/notesSlide2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5" r:id="rId2"/>
  </p:sldMasterIdLst>
  <p:notesMasterIdLst>
    <p:notesMasterId r:id="rId40"/>
  </p:notesMasterIdLst>
  <p:handoutMasterIdLst>
    <p:handoutMasterId r:id="rId41"/>
  </p:handoutMasterIdLst>
  <p:sldIdLst>
    <p:sldId id="324" r:id="rId3"/>
    <p:sldId id="272" r:id="rId4"/>
    <p:sldId id="325" r:id="rId5"/>
    <p:sldId id="326" r:id="rId6"/>
    <p:sldId id="328" r:id="rId7"/>
    <p:sldId id="329" r:id="rId8"/>
    <p:sldId id="330" r:id="rId9"/>
    <p:sldId id="331" r:id="rId10"/>
    <p:sldId id="332" r:id="rId11"/>
    <p:sldId id="333" r:id="rId12"/>
    <p:sldId id="334" r:id="rId13"/>
    <p:sldId id="335" r:id="rId14"/>
    <p:sldId id="336" r:id="rId15"/>
    <p:sldId id="337"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Lst>
  <p:sldSz cx="12192000" cy="6858000"/>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F35"/>
    <a:srgbClr val="A42036"/>
    <a:srgbClr val="F8951D"/>
    <a:srgbClr val="53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6737" autoAdjust="0"/>
  </p:normalViewPr>
  <p:slideViewPr>
    <p:cSldViewPr snapToGrid="0">
      <p:cViewPr varScale="1">
        <p:scale>
          <a:sx n="97" d="100"/>
          <a:sy n="97" d="100"/>
        </p:scale>
        <p:origin x="744" y="96"/>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2184" y="11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A54885C7-9E27-47FD-A43D-AD9F26B12E5F}" type="datetimeFigureOut">
              <a:rPr lang="en-US" smtClean="0"/>
              <a:t>6/7/2018</a:t>
            </a:fld>
            <a:endParaRPr lang="en-US"/>
          </a:p>
        </p:txBody>
      </p:sp>
      <p:sp>
        <p:nvSpPr>
          <p:cNvPr id="4" name="Footer Placehold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AD54EF7B-7D00-4B9B-B952-AC667D68A253}" type="slidenum">
              <a:rPr lang="en-US" smtClean="0"/>
              <a:t>‹#›</a:t>
            </a:fld>
            <a:endParaRPr lang="en-US"/>
          </a:p>
        </p:txBody>
      </p:sp>
    </p:spTree>
    <p:extLst>
      <p:ext uri="{BB962C8B-B14F-4D97-AF65-F5344CB8AC3E}">
        <p14:creationId xmlns:p14="http://schemas.microsoft.com/office/powerpoint/2010/main" val="39761444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923B85F7-2E30-42CC-8D24-EE34F36EDB05}" type="datetimeFigureOut">
              <a:rPr lang="en-US" smtClean="0"/>
              <a:t>6/7/2018</a:t>
            </a:fld>
            <a:endParaRPr lang="en-US"/>
          </a:p>
        </p:txBody>
      </p:sp>
      <p:sp>
        <p:nvSpPr>
          <p:cNvPr id="4" name="Slide Image Placeholder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7BEAC42C-8DD0-40A4-A042-BA80F6BF0D1D}" type="slidenum">
              <a:rPr lang="en-US" smtClean="0"/>
              <a:t>‹#›</a:t>
            </a:fld>
            <a:endParaRPr lang="en-US"/>
          </a:p>
        </p:txBody>
      </p:sp>
    </p:spTree>
    <p:extLst>
      <p:ext uri="{BB962C8B-B14F-4D97-AF65-F5344CB8AC3E}">
        <p14:creationId xmlns:p14="http://schemas.microsoft.com/office/powerpoint/2010/main" val="206410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a:t>
            </a:fld>
            <a:endParaRPr lang="en-US"/>
          </a:p>
        </p:txBody>
      </p:sp>
    </p:spTree>
    <p:extLst>
      <p:ext uri="{BB962C8B-B14F-4D97-AF65-F5344CB8AC3E}">
        <p14:creationId xmlns:p14="http://schemas.microsoft.com/office/powerpoint/2010/main" val="39311192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10</a:t>
            </a:fld>
            <a:endParaRPr lang="en-US"/>
          </a:p>
        </p:txBody>
      </p:sp>
    </p:spTree>
    <p:extLst>
      <p:ext uri="{BB962C8B-B14F-4D97-AF65-F5344CB8AC3E}">
        <p14:creationId xmlns:p14="http://schemas.microsoft.com/office/powerpoint/2010/main" val="435769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key points related to stamping out are….</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11</a:t>
            </a:fld>
            <a:endParaRPr lang="en-US"/>
          </a:p>
        </p:txBody>
      </p:sp>
    </p:spTree>
    <p:extLst>
      <p:ext uri="{BB962C8B-B14F-4D97-AF65-F5344CB8AC3E}">
        <p14:creationId xmlns:p14="http://schemas.microsoft.com/office/powerpoint/2010/main" val="288339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Facilitator: spend 5 or more minutes discussing these questions with participants.</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12</a:t>
            </a:fld>
            <a:endParaRPr lang="en-US"/>
          </a:p>
        </p:txBody>
      </p:sp>
    </p:spTree>
    <p:extLst>
      <p:ext uri="{BB962C8B-B14F-4D97-AF65-F5344CB8AC3E}">
        <p14:creationId xmlns:p14="http://schemas.microsoft.com/office/powerpoint/2010/main" val="342910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13</a:t>
            </a:fld>
            <a:endParaRPr lang="en-US"/>
          </a:p>
        </p:txBody>
      </p:sp>
    </p:spTree>
    <p:extLst>
      <p:ext uri="{BB962C8B-B14F-4D97-AF65-F5344CB8AC3E}">
        <p14:creationId xmlns:p14="http://schemas.microsoft.com/office/powerpoint/2010/main" val="117874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Compensation is defined as…..</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14</a:t>
            </a:fld>
            <a:endParaRPr lang="en-US"/>
          </a:p>
        </p:txBody>
      </p:sp>
    </p:spTree>
    <p:extLst>
      <p:ext uri="{BB962C8B-B14F-4D97-AF65-F5344CB8AC3E}">
        <p14:creationId xmlns:p14="http://schemas.microsoft.com/office/powerpoint/2010/main" val="1320520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are several reasons why compensation may be used….</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15</a:t>
            </a:fld>
            <a:endParaRPr lang="en-US"/>
          </a:p>
        </p:txBody>
      </p:sp>
    </p:spTree>
    <p:extLst>
      <p:ext uri="{BB962C8B-B14F-4D97-AF65-F5344CB8AC3E}">
        <p14:creationId xmlns:p14="http://schemas.microsoft.com/office/powerpoint/2010/main" val="791796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a:t>
            </a:r>
            <a:r>
              <a:rPr lang="en-US" altLang="en-US" baseline="0" dirty="0" smtClean="0"/>
              <a:t>FAO ECTAD (2010). Unpublished data</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16</a:t>
            </a:fld>
            <a:endParaRPr lang="en-US"/>
          </a:p>
        </p:txBody>
      </p:sp>
    </p:spTree>
    <p:extLst>
      <p:ext uri="{BB962C8B-B14F-4D97-AF65-F5344CB8AC3E}">
        <p14:creationId xmlns:p14="http://schemas.microsoft.com/office/powerpoint/2010/main" val="867863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Graphic explains different needs for compensation among different types</a:t>
            </a:r>
            <a:r>
              <a:rPr lang="en-US" b="1" baseline="0" dirty="0" smtClean="0"/>
              <a:t> of poultry production system (sectors)</a:t>
            </a:r>
          </a:p>
          <a:p>
            <a:endParaRPr lang="en-US" b="1" baseline="0" dirty="0" smtClean="0"/>
          </a:p>
          <a:p>
            <a:r>
              <a:rPr lang="en-US" b="0" baseline="0" dirty="0" smtClean="0"/>
              <a:t>Source: The World Bank (2006). </a:t>
            </a:r>
            <a:r>
              <a:rPr lang="en-US" sz="1200" dirty="0" smtClean="0">
                <a:latin typeface="+mn-lt"/>
              </a:rPr>
              <a:t>Enhancing control of highly pathogenic avian influenza in developing countries through compensation: </a:t>
            </a:r>
          </a:p>
          <a:p>
            <a:r>
              <a:rPr lang="en-US" sz="1200" dirty="0" smtClean="0">
                <a:latin typeface="+mn-lt"/>
              </a:rPr>
              <a:t>issues and good practices.</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17</a:t>
            </a:fld>
            <a:endParaRPr lang="en-US"/>
          </a:p>
        </p:txBody>
      </p:sp>
    </p:spTree>
    <p:extLst>
      <p:ext uri="{BB962C8B-B14F-4D97-AF65-F5344CB8AC3E}">
        <p14:creationId xmlns:p14="http://schemas.microsoft.com/office/powerpoint/2010/main" val="2079630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18</a:t>
            </a:fld>
            <a:endParaRPr lang="en-US"/>
          </a:p>
        </p:txBody>
      </p:sp>
    </p:spTree>
    <p:extLst>
      <p:ext uri="{BB962C8B-B14F-4D97-AF65-F5344CB8AC3E}">
        <p14:creationId xmlns:p14="http://schemas.microsoft.com/office/powerpoint/2010/main" val="1596969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19</a:t>
            </a:fld>
            <a:endParaRPr lang="en-US"/>
          </a:p>
        </p:txBody>
      </p:sp>
    </p:spTree>
    <p:extLst>
      <p:ext uri="{BB962C8B-B14F-4D97-AF65-F5344CB8AC3E}">
        <p14:creationId xmlns:p14="http://schemas.microsoft.com/office/powerpoint/2010/main" val="291264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a:t>
            </a:fld>
            <a:endParaRPr lang="en-US"/>
          </a:p>
        </p:txBody>
      </p:sp>
    </p:spTree>
    <p:extLst>
      <p:ext uri="{BB962C8B-B14F-4D97-AF65-F5344CB8AC3E}">
        <p14:creationId xmlns:p14="http://schemas.microsoft.com/office/powerpoint/2010/main" val="1852492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Facilitator: spend 5 or more minutes discussing these questions with participants.</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20</a:t>
            </a:fld>
            <a:endParaRPr lang="en-US"/>
          </a:p>
        </p:txBody>
      </p:sp>
    </p:spTree>
    <p:extLst>
      <p:ext uri="{BB962C8B-B14F-4D97-AF65-F5344CB8AC3E}">
        <p14:creationId xmlns:p14="http://schemas.microsoft.com/office/powerpoint/2010/main" val="35776713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Consequential losses: Derived from animal movement</a:t>
            </a:r>
            <a:r>
              <a:rPr lang="en-US" baseline="0" dirty="0" smtClean="0"/>
              <a:t> restrictions and market disruption</a:t>
            </a:r>
          </a:p>
          <a:p>
            <a:r>
              <a:rPr lang="en-US" baseline="0" dirty="0" smtClean="0"/>
              <a:t>Capped market value recommended: 75-90% of pre-outbreak market value at the farm-gate</a:t>
            </a:r>
            <a:endParaRPr lang="en-US" dirty="0" smtClean="0"/>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21</a:t>
            </a:fld>
            <a:endParaRPr lang="en-US"/>
          </a:p>
        </p:txBody>
      </p:sp>
    </p:spTree>
    <p:extLst>
      <p:ext uri="{BB962C8B-B14F-4D97-AF65-F5344CB8AC3E}">
        <p14:creationId xmlns:p14="http://schemas.microsoft.com/office/powerpoint/2010/main" val="32046736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Consequential losses: Derived from animal movement</a:t>
            </a:r>
            <a:r>
              <a:rPr lang="en-US" baseline="0" dirty="0" smtClean="0"/>
              <a:t> restrictions and market disruption</a:t>
            </a:r>
          </a:p>
          <a:p>
            <a:r>
              <a:rPr lang="en-US" baseline="0" dirty="0" smtClean="0"/>
              <a:t>Capped market value recommended: 75-90% of pre-outbreak market value at the farm-gate</a:t>
            </a:r>
            <a:endParaRPr lang="en-US" dirty="0" smtClean="0"/>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22</a:t>
            </a:fld>
            <a:endParaRPr lang="en-US"/>
          </a:p>
        </p:txBody>
      </p:sp>
    </p:spTree>
    <p:extLst>
      <p:ext uri="{BB962C8B-B14F-4D97-AF65-F5344CB8AC3E}">
        <p14:creationId xmlns:p14="http://schemas.microsoft.com/office/powerpoint/2010/main" val="2585241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23</a:t>
            </a:fld>
            <a:endParaRPr lang="en-US"/>
          </a:p>
        </p:txBody>
      </p:sp>
    </p:spTree>
    <p:extLst>
      <p:ext uri="{BB962C8B-B14F-4D97-AF65-F5344CB8AC3E}">
        <p14:creationId xmlns:p14="http://schemas.microsoft.com/office/powerpoint/2010/main" val="2783770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24</a:t>
            </a:fld>
            <a:endParaRPr lang="en-US"/>
          </a:p>
        </p:txBody>
      </p:sp>
    </p:spTree>
    <p:extLst>
      <p:ext uri="{BB962C8B-B14F-4D97-AF65-F5344CB8AC3E}">
        <p14:creationId xmlns:p14="http://schemas.microsoft.com/office/powerpoint/2010/main" val="13085702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25</a:t>
            </a:fld>
            <a:endParaRPr lang="en-US"/>
          </a:p>
        </p:txBody>
      </p:sp>
    </p:spTree>
    <p:extLst>
      <p:ext uri="{BB962C8B-B14F-4D97-AF65-F5344CB8AC3E}">
        <p14:creationId xmlns:p14="http://schemas.microsoft.com/office/powerpoint/2010/main" val="2203902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26</a:t>
            </a:fld>
            <a:endParaRPr lang="en-US"/>
          </a:p>
        </p:txBody>
      </p:sp>
    </p:spTree>
    <p:extLst>
      <p:ext uri="{BB962C8B-B14F-4D97-AF65-F5344CB8AC3E}">
        <p14:creationId xmlns:p14="http://schemas.microsoft.com/office/powerpoint/2010/main" val="1997294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Calibri" pitchFamily="34" charset="0"/>
                <a:ea typeface="+mn-ea"/>
                <a:cs typeface="+mn-cs"/>
              </a:rPr>
              <a:t>These 2 books provide helpful resources.</a:t>
            </a:r>
          </a:p>
          <a:p>
            <a:endParaRPr lang="en-US" sz="1200" b="0" i="0" u="none" strike="noStrike" kern="1200" baseline="0" dirty="0" smtClean="0">
              <a:solidFill>
                <a:schemeClr val="tx1"/>
              </a:solidFill>
              <a:latin typeface="Calibri" pitchFamily="34" charset="0"/>
              <a:ea typeface="+mn-ea"/>
              <a:cs typeface="+mn-cs"/>
            </a:endParaRPr>
          </a:p>
          <a:p>
            <a:r>
              <a:rPr lang="en-US" sz="1200" b="0" i="0" u="none" strike="noStrike" kern="1200" baseline="0" dirty="0" smtClean="0">
                <a:solidFill>
                  <a:schemeClr val="tx1"/>
                </a:solidFill>
                <a:latin typeface="Calibri" pitchFamily="34" charset="0"/>
                <a:ea typeface="+mn-ea"/>
                <a:cs typeface="+mn-cs"/>
              </a:rPr>
              <a:t>Book 17: </a:t>
            </a:r>
          </a:p>
          <a:p>
            <a:r>
              <a:rPr lang="en-US" sz="1200" b="0" i="0" u="none" strike="noStrike" kern="1200" baseline="0" dirty="0" smtClean="0">
                <a:solidFill>
                  <a:schemeClr val="tx1"/>
                </a:solidFill>
                <a:latin typeface="Calibri" pitchFamily="34" charset="0"/>
                <a:ea typeface="+mn-ea"/>
                <a:cs typeface="+mn-cs"/>
              </a:rPr>
              <a:t>The larger the market, the greater the consequences if a zoonotic agent is detected resulting in temporary market closure. Therefore, it is preferable to have multiple smaller and structured markets than one very large market trading more than 100 000 heads of poultry per day.</a:t>
            </a:r>
          </a:p>
          <a:p>
            <a:r>
              <a:rPr lang="en-US" sz="1200" b="0" i="0" u="none" strike="noStrike" kern="1200" baseline="0" dirty="0" smtClean="0">
                <a:solidFill>
                  <a:schemeClr val="tx1"/>
                </a:solidFill>
                <a:latin typeface="Calibri" pitchFamily="34" charset="0"/>
                <a:ea typeface="+mn-ea"/>
                <a:cs typeface="+mn-cs"/>
              </a:rPr>
              <a:t>Any market closures will be in vain unless authorities have appropriate powers and resources to prevent the development of illegal parallel markets.</a:t>
            </a:r>
            <a:endParaRPr lang="en-US" dirty="0" smtClean="0"/>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27</a:t>
            </a:fld>
            <a:endParaRPr lang="en-US"/>
          </a:p>
        </p:txBody>
      </p:sp>
    </p:spTree>
    <p:extLst>
      <p:ext uri="{BB962C8B-B14F-4D97-AF65-F5344CB8AC3E}">
        <p14:creationId xmlns:p14="http://schemas.microsoft.com/office/powerpoint/2010/main" val="1650674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 unknown. Need to provide citation.</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28</a:t>
            </a:fld>
            <a:endParaRPr lang="en-US"/>
          </a:p>
        </p:txBody>
      </p:sp>
    </p:spTree>
    <p:extLst>
      <p:ext uri="{BB962C8B-B14F-4D97-AF65-F5344CB8AC3E}">
        <p14:creationId xmlns:p14="http://schemas.microsoft.com/office/powerpoint/2010/main" val="2949320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Image source unknown. Need to provide citation.</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29</a:t>
            </a:fld>
            <a:endParaRPr lang="en-US"/>
          </a:p>
        </p:txBody>
      </p:sp>
    </p:spTree>
    <p:extLst>
      <p:ext uri="{BB962C8B-B14F-4D97-AF65-F5344CB8AC3E}">
        <p14:creationId xmlns:p14="http://schemas.microsoft.com/office/powerpoint/2010/main" val="1365218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a:t>
            </a:fld>
            <a:endParaRPr lang="en-US"/>
          </a:p>
        </p:txBody>
      </p:sp>
    </p:spTree>
    <p:extLst>
      <p:ext uri="{BB962C8B-B14F-4D97-AF65-F5344CB8AC3E}">
        <p14:creationId xmlns:p14="http://schemas.microsoft.com/office/powerpoint/2010/main" val="30509042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30</a:t>
            </a:fld>
            <a:endParaRPr lang="en-US"/>
          </a:p>
        </p:txBody>
      </p:sp>
    </p:spTree>
    <p:extLst>
      <p:ext uri="{BB962C8B-B14F-4D97-AF65-F5344CB8AC3E}">
        <p14:creationId xmlns:p14="http://schemas.microsoft.com/office/powerpoint/2010/main" val="2513145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Facilitator: spend 5 or more minutes  (based on the remaining time in your session) to discuss these questions with participants.</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31</a:t>
            </a:fld>
            <a:endParaRPr lang="en-US"/>
          </a:p>
        </p:txBody>
      </p:sp>
    </p:spTree>
    <p:extLst>
      <p:ext uri="{BB962C8B-B14F-4D97-AF65-F5344CB8AC3E}">
        <p14:creationId xmlns:p14="http://schemas.microsoft.com/office/powerpoint/2010/main" val="4010643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32</a:t>
            </a:fld>
            <a:endParaRPr lang="en-US"/>
          </a:p>
        </p:txBody>
      </p:sp>
    </p:spTree>
    <p:extLst>
      <p:ext uri="{BB962C8B-B14F-4D97-AF65-F5344CB8AC3E}">
        <p14:creationId xmlns:p14="http://schemas.microsoft.com/office/powerpoint/2010/main" val="2729358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33</a:t>
            </a:fld>
            <a:endParaRPr lang="en-US"/>
          </a:p>
        </p:txBody>
      </p:sp>
    </p:spTree>
    <p:extLst>
      <p:ext uri="{BB962C8B-B14F-4D97-AF65-F5344CB8AC3E}">
        <p14:creationId xmlns:p14="http://schemas.microsoft.com/office/powerpoint/2010/main" val="807061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34</a:t>
            </a:fld>
            <a:endParaRPr lang="en-US"/>
          </a:p>
        </p:txBody>
      </p:sp>
    </p:spTree>
    <p:extLst>
      <p:ext uri="{BB962C8B-B14F-4D97-AF65-F5344CB8AC3E}">
        <p14:creationId xmlns:p14="http://schemas.microsoft.com/office/powerpoint/2010/main" val="2158665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Source: http://pdf.usaid.gov/pdf_docs/Pnadu055.pdf</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35</a:t>
            </a:fld>
            <a:endParaRPr lang="en-US"/>
          </a:p>
        </p:txBody>
      </p:sp>
    </p:spTree>
    <p:extLst>
      <p:ext uri="{BB962C8B-B14F-4D97-AF65-F5344CB8AC3E}">
        <p14:creationId xmlns:p14="http://schemas.microsoft.com/office/powerpoint/2010/main" val="27849990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mtClean="0"/>
              <a:t>Facilitator: spend 5 or more minutes  (based on the remaining time in your session) to discuss these questions with participants.</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36</a:t>
            </a:fld>
            <a:endParaRPr lang="en-US"/>
          </a:p>
        </p:txBody>
      </p:sp>
    </p:spTree>
    <p:extLst>
      <p:ext uri="{BB962C8B-B14F-4D97-AF65-F5344CB8AC3E}">
        <p14:creationId xmlns:p14="http://schemas.microsoft.com/office/powerpoint/2010/main" val="1030457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37</a:t>
            </a:fld>
            <a:endParaRPr lang="en-US"/>
          </a:p>
        </p:txBody>
      </p:sp>
    </p:spTree>
    <p:extLst>
      <p:ext uri="{BB962C8B-B14F-4D97-AF65-F5344CB8AC3E}">
        <p14:creationId xmlns:p14="http://schemas.microsoft.com/office/powerpoint/2010/main" val="12273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Control strategies for HPAI and LPAI in poultry populations include…</a:t>
            </a:r>
          </a:p>
          <a:p>
            <a:endParaRPr lang="en-US" dirty="0" smtClean="0"/>
          </a:p>
          <a:p>
            <a:r>
              <a:rPr lang="en-US" dirty="0" smtClean="0"/>
              <a:t>This publication discussed risk management along the food chain…</a:t>
            </a:r>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4</a:t>
            </a:fld>
            <a:endParaRPr lang="en-US"/>
          </a:p>
        </p:txBody>
      </p:sp>
    </p:spTree>
    <p:extLst>
      <p:ext uri="{BB962C8B-B14F-4D97-AF65-F5344CB8AC3E}">
        <p14:creationId xmlns:p14="http://schemas.microsoft.com/office/powerpoint/2010/main" val="1012553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5</a:t>
            </a:fld>
            <a:endParaRPr lang="en-US"/>
          </a:p>
        </p:txBody>
      </p:sp>
    </p:spTree>
    <p:extLst>
      <p:ext uri="{BB962C8B-B14F-4D97-AF65-F5344CB8AC3E}">
        <p14:creationId xmlns:p14="http://schemas.microsoft.com/office/powerpoint/2010/main" val="218248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6</a:t>
            </a:fld>
            <a:endParaRPr lang="en-US"/>
          </a:p>
        </p:txBody>
      </p:sp>
    </p:spTree>
    <p:extLst>
      <p:ext uri="{BB962C8B-B14F-4D97-AF65-F5344CB8AC3E}">
        <p14:creationId xmlns:p14="http://schemas.microsoft.com/office/powerpoint/2010/main" val="374782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Comparing different stamping</a:t>
            </a:r>
            <a:r>
              <a:rPr lang="en-US" baseline="0" dirty="0" smtClean="0"/>
              <a:t> out approaches: only infected farm vs geographical vs epidemiological link</a:t>
            </a:r>
            <a:endParaRPr lang="en-US" dirty="0" smtClean="0"/>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7</a:t>
            </a:fld>
            <a:endParaRPr lang="en-US"/>
          </a:p>
        </p:txBody>
      </p:sp>
    </p:spTree>
    <p:extLst>
      <p:ext uri="{BB962C8B-B14F-4D97-AF65-F5344CB8AC3E}">
        <p14:creationId xmlns:p14="http://schemas.microsoft.com/office/powerpoint/2010/main" val="35366905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Comparing different stamping</a:t>
            </a:r>
            <a:r>
              <a:rPr lang="en-US" baseline="0" dirty="0" smtClean="0"/>
              <a:t> out approaches: only infected farm vs geographical vs epidemiological link</a:t>
            </a:r>
            <a:endParaRPr lang="en-US" dirty="0" smtClean="0"/>
          </a:p>
          <a:p>
            <a:endParaRPr lang="en-US" dirty="0"/>
          </a:p>
        </p:txBody>
      </p:sp>
      <p:sp>
        <p:nvSpPr>
          <p:cNvPr id="4" name="Slide Number Placeholder 3"/>
          <p:cNvSpPr>
            <a:spLocks noGrp="1"/>
          </p:cNvSpPr>
          <p:nvPr>
            <p:ph type="sldNum" sz="quarter" idx="10"/>
          </p:nvPr>
        </p:nvSpPr>
        <p:spPr/>
        <p:txBody>
          <a:bodyPr/>
          <a:lstStyle/>
          <a:p>
            <a:fld id="{7BEAC42C-8DD0-40A4-A042-BA80F6BF0D1D}" type="slidenum">
              <a:rPr lang="en-US" smtClean="0"/>
              <a:t>8</a:t>
            </a:fld>
            <a:endParaRPr lang="en-US"/>
          </a:p>
        </p:txBody>
      </p:sp>
    </p:spTree>
    <p:extLst>
      <p:ext uri="{BB962C8B-B14F-4D97-AF65-F5344CB8AC3E}">
        <p14:creationId xmlns:p14="http://schemas.microsoft.com/office/powerpoint/2010/main" val="433658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Comparing different stamping</a:t>
            </a:r>
            <a:r>
              <a:rPr lang="en-US" baseline="0" dirty="0" smtClean="0"/>
              <a:t> out approaches: only infected farm vs geographical vs epidemiological link</a:t>
            </a:r>
            <a:endParaRPr lang="en-US" dirty="0" smtClean="0"/>
          </a:p>
          <a:p>
            <a:endParaRPr lang="en-US" b="1" dirty="0"/>
          </a:p>
        </p:txBody>
      </p:sp>
      <p:sp>
        <p:nvSpPr>
          <p:cNvPr id="4" name="Slide Number Placeholder 3"/>
          <p:cNvSpPr>
            <a:spLocks noGrp="1"/>
          </p:cNvSpPr>
          <p:nvPr>
            <p:ph type="sldNum" sz="quarter" idx="10"/>
          </p:nvPr>
        </p:nvSpPr>
        <p:spPr/>
        <p:txBody>
          <a:bodyPr/>
          <a:lstStyle/>
          <a:p>
            <a:fld id="{7BEAC42C-8DD0-40A4-A042-BA80F6BF0D1D}" type="slidenum">
              <a:rPr lang="en-US" smtClean="0"/>
              <a:t>9</a:t>
            </a:fld>
            <a:endParaRPr lang="en-US"/>
          </a:p>
        </p:txBody>
      </p:sp>
    </p:spTree>
    <p:extLst>
      <p:ext uri="{BB962C8B-B14F-4D97-AF65-F5344CB8AC3E}">
        <p14:creationId xmlns:p14="http://schemas.microsoft.com/office/powerpoint/2010/main" val="1274362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42335"/>
            <a:ext cx="12192000" cy="1122363"/>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30497" y="247129"/>
            <a:ext cx="1963987" cy="543433"/>
          </a:xfrm>
          <a:prstGeom prst="rect">
            <a:avLst/>
          </a:prstGeom>
        </p:spPr>
      </p:pic>
      <p:pic>
        <p:nvPicPr>
          <p:cNvPr id="4" name="Picture 3"/>
          <p:cNvPicPr>
            <a:picLocks noChangeAspect="1"/>
          </p:cNvPicPr>
          <p:nvPr userDrawn="1"/>
        </p:nvPicPr>
        <p:blipFill rotWithShape="1">
          <a:blip r:embed="rId3"/>
          <a:srcRect l="4522" t="20283" r="58314" b="22072"/>
          <a:stretch/>
        </p:blipFill>
        <p:spPr>
          <a:xfrm>
            <a:off x="9643533" y="197382"/>
            <a:ext cx="2048933" cy="64292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pic>
        <p:nvPicPr>
          <p:cNvPr id="5" name="Picture 4"/>
          <p:cNvPicPr>
            <a:picLocks noChangeAspect="1"/>
          </p:cNvPicPr>
          <p:nvPr userDrawn="1"/>
        </p:nvPicPr>
        <p:blipFill>
          <a:blip r:embed="rId5"/>
          <a:stretch>
            <a:fillRect/>
          </a:stretch>
        </p:blipFill>
        <p:spPr>
          <a:xfrm>
            <a:off x="1810687" y="1531446"/>
            <a:ext cx="8693581" cy="971953"/>
          </a:xfrm>
          <a:prstGeom prst="rect">
            <a:avLst/>
          </a:prstGeom>
        </p:spPr>
      </p:pic>
    </p:spTree>
    <p:extLst>
      <p:ext uri="{BB962C8B-B14F-4D97-AF65-F5344CB8AC3E}">
        <p14:creationId xmlns:p14="http://schemas.microsoft.com/office/powerpoint/2010/main" val="527077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A42036"/>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38265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A4203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22474055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A42036"/>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6/7/2018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114232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B2DB8E-DD28-4E37-B6B1-78BC4E7402D6}"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20976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DB8E-DD28-4E37-B6B1-78BC4E7402D6}"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23779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B2DB8E-DD28-4E37-B6B1-78BC4E7402D6}"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227775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2DB8E-DD28-4E37-B6B1-78BC4E7402D6}"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948984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B2DB8E-DD28-4E37-B6B1-78BC4E7402D6}" type="datetimeFigureOut">
              <a:rPr lang="en-US" smtClean="0"/>
              <a:t>6/7/2018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107033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B2DB8E-DD28-4E37-B6B1-78BC4E7402D6}" type="datetimeFigureOut">
              <a:rPr lang="en-US" smtClean="0"/>
              <a:t>6/7/2018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2319274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B2DB8E-DD28-4E37-B6B1-78BC4E7402D6}" type="datetimeFigureOut">
              <a:rPr lang="en-US" smtClean="0"/>
              <a:t>6/7/2018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568493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392237"/>
          </a:xfrm>
        </p:spPr>
        <p:txBody>
          <a:bodyPr anchor="b"/>
          <a:lstStyle>
            <a:lvl1pPr algn="ctr">
              <a:defRPr sz="6000">
                <a:solidFill>
                  <a:srgbClr val="A42036"/>
                </a:solidFill>
              </a:defRPr>
            </a:lvl1pPr>
          </a:lstStyle>
          <a:p>
            <a:r>
              <a:rPr lang="en-US" dirty="0" smtClean="0"/>
              <a:t>Click to edit Master title style</a:t>
            </a:r>
            <a:endParaRPr lang="en-US" dirty="0"/>
          </a:p>
        </p:txBody>
      </p:sp>
      <p:sp>
        <p:nvSpPr>
          <p:cNvPr id="7" name="Rectangle 6"/>
          <p:cNvSpPr/>
          <p:nvPr userDrawn="1"/>
        </p:nvSpPr>
        <p:spPr>
          <a:xfrm>
            <a:off x="0" y="-42335"/>
            <a:ext cx="12192000" cy="1122363"/>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stretch>
            <a:fillRect/>
          </a:stretch>
        </p:blipFill>
        <p:spPr>
          <a:xfrm>
            <a:off x="630497" y="247129"/>
            <a:ext cx="1963987" cy="543433"/>
          </a:xfrm>
          <a:prstGeom prst="rect">
            <a:avLst/>
          </a:prstGeom>
        </p:spPr>
      </p:pic>
      <p:pic>
        <p:nvPicPr>
          <p:cNvPr id="4" name="Picture 3"/>
          <p:cNvPicPr>
            <a:picLocks noChangeAspect="1"/>
          </p:cNvPicPr>
          <p:nvPr userDrawn="1"/>
        </p:nvPicPr>
        <p:blipFill rotWithShape="1">
          <a:blip r:embed="rId3"/>
          <a:srcRect l="4522" t="20283" r="58314" b="22072"/>
          <a:stretch/>
        </p:blipFill>
        <p:spPr>
          <a:xfrm>
            <a:off x="9643533" y="197382"/>
            <a:ext cx="2048933" cy="642925"/>
          </a:xfrm>
          <a:prstGeom prst="rect">
            <a:avLst/>
          </a:prstGeom>
        </p:spPr>
      </p:pic>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spTree>
    <p:extLst>
      <p:ext uri="{BB962C8B-B14F-4D97-AF65-F5344CB8AC3E}">
        <p14:creationId xmlns:p14="http://schemas.microsoft.com/office/powerpoint/2010/main" val="14146450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2DB8E-DD28-4E37-B6B1-78BC4E7402D6}"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490439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2DB8E-DD28-4E37-B6B1-78BC4E7402D6}" type="datetimeFigureOut">
              <a:rPr lang="en-US" smtClean="0"/>
              <a:t>6/7/2018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3035096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DB8E-DD28-4E37-B6B1-78BC4E7402D6}"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189865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B2DB8E-DD28-4E37-B6B1-78BC4E7402D6}" type="datetimeFigureOut">
              <a:rPr lang="en-US" smtClean="0"/>
              <a:t>6/7/2018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31F4B4-7ED3-468D-8D06-6660F03D048F}" type="slidenum">
              <a:rPr lang="en-US" smtClean="0"/>
              <a:t>‹#›</a:t>
            </a:fld>
            <a:endParaRPr lang="en-US"/>
          </a:p>
        </p:txBody>
      </p:sp>
    </p:spTree>
    <p:extLst>
      <p:ext uri="{BB962C8B-B14F-4D97-AF65-F5344CB8AC3E}">
        <p14:creationId xmlns:p14="http://schemas.microsoft.com/office/powerpoint/2010/main" val="90786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599" cy="1325563"/>
          </a:xfrm>
        </p:spPr>
        <p:txBody>
          <a:bodyPr>
            <a:normAutofit/>
          </a:bodyPr>
          <a:lstStyle>
            <a:lvl1pPr>
              <a:defRPr sz="4000" b="1">
                <a:solidFill>
                  <a:srgbClr val="A42036"/>
                </a:solidFill>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rotWithShape="1">
          <a:blip r:embed="rId2"/>
          <a:srcRect l="86288" t="13301" b="42023"/>
          <a:stretch/>
        </p:blipFill>
        <p:spPr>
          <a:xfrm>
            <a:off x="0" y="-1"/>
            <a:ext cx="665750" cy="22979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01840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400">
                <a:solidFill>
                  <a:srgbClr val="A42036"/>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69841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solidFill>
                  <a:srgbClr val="A42036"/>
                </a:solidFill>
                <a:latin typeface="+mn-l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rgbClr val="A42036"/>
              </a:buClr>
              <a:defRPr/>
            </a:lvl1pPr>
            <a:lvl2pPr>
              <a:buClr>
                <a:srgbClr val="A42036"/>
              </a:buClr>
              <a:defRPr/>
            </a:lvl2pPr>
            <a:lvl3pPr>
              <a:buClr>
                <a:srgbClr val="A42036"/>
              </a:buClr>
              <a:defRPr/>
            </a:lvl3pPr>
            <a:lvl4pPr>
              <a:buClr>
                <a:srgbClr val="A42036"/>
              </a:buClr>
              <a:defRPr/>
            </a:lvl4pPr>
            <a:lvl5pPr>
              <a:buClr>
                <a:srgbClr val="A4203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6/7/2018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3240374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539F9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rgbClr val="539F9F"/>
              </a:buClr>
              <a:defRPr/>
            </a:lvl1pPr>
            <a:lvl2pPr>
              <a:buClr>
                <a:srgbClr val="539F9F"/>
              </a:buClr>
              <a:defRPr/>
            </a:lvl2pPr>
            <a:lvl3pPr>
              <a:buClr>
                <a:srgbClr val="539F9F"/>
              </a:buClr>
              <a:defRPr/>
            </a:lvl3pPr>
            <a:lvl4pPr>
              <a:buClr>
                <a:srgbClr val="539F9F"/>
              </a:buClr>
              <a:defRPr/>
            </a:lvl4pPr>
            <a:lvl5pPr>
              <a:buClr>
                <a:srgbClr val="539F9F"/>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rgbClr val="539F9F"/>
              </a:buClr>
              <a:defRPr/>
            </a:lvl1pPr>
            <a:lvl2pPr>
              <a:buClr>
                <a:srgbClr val="539F9F"/>
              </a:buClr>
              <a:defRPr/>
            </a:lvl2pPr>
            <a:lvl3pPr>
              <a:buClr>
                <a:srgbClr val="539F9F"/>
              </a:buClr>
              <a:defRPr/>
            </a:lvl3pPr>
            <a:lvl4pPr>
              <a:buClr>
                <a:srgbClr val="539F9F"/>
              </a:buClr>
              <a:defRPr/>
            </a:lvl4pPr>
            <a:lvl5pPr>
              <a:buClr>
                <a:srgbClr val="539F9F"/>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4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A42036"/>
                </a:solidFill>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56032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242405-FA37-43D3-B655-A8C3587E610F}" type="datetimeFigureOut">
              <a:rPr lang="en-US" smtClean="0"/>
              <a:t>6/7/2018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F58676B-E141-43E9-929E-A6943E02D272}" type="slidenum">
              <a:rPr lang="en-US" smtClean="0"/>
              <a:t>‹#›</a:t>
            </a:fld>
            <a:endParaRPr lang="en-US"/>
          </a:p>
        </p:txBody>
      </p:sp>
    </p:spTree>
    <p:extLst>
      <p:ext uri="{BB962C8B-B14F-4D97-AF65-F5344CB8AC3E}">
        <p14:creationId xmlns:p14="http://schemas.microsoft.com/office/powerpoint/2010/main" val="191755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914" y="936172"/>
            <a:ext cx="3932237" cy="1600200"/>
          </a:xfrm>
        </p:spPr>
        <p:txBody>
          <a:bodyPr anchor="b"/>
          <a:lstStyle>
            <a:lvl1pPr>
              <a:defRPr sz="3200">
                <a:solidFill>
                  <a:srgbClr val="A4203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209314" y="936173"/>
            <a:ext cx="6172200" cy="5403850"/>
          </a:xfrm>
        </p:spPr>
        <p:txBody>
          <a:bodyPr/>
          <a:lstStyle>
            <a:lvl1pPr>
              <a:buClr>
                <a:srgbClr val="A42036"/>
              </a:buClr>
              <a:defRPr sz="3200"/>
            </a:lvl1pPr>
            <a:lvl2pPr>
              <a:buClr>
                <a:srgbClr val="A42036"/>
              </a:buClr>
              <a:defRPr sz="2800"/>
            </a:lvl2pPr>
            <a:lvl3pPr>
              <a:buClr>
                <a:srgbClr val="A42036"/>
              </a:buClr>
              <a:defRPr sz="2400"/>
            </a:lvl3pPr>
            <a:lvl4pPr>
              <a:buClr>
                <a:srgbClr val="A42036"/>
              </a:buClr>
              <a:defRPr sz="2000"/>
            </a:lvl4pPr>
            <a:lvl5pPr>
              <a:buClr>
                <a:srgbClr val="A42036"/>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65914" y="253637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350791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6233374"/>
            <a:ext cx="12192000" cy="624626"/>
          </a:xfrm>
          <a:prstGeom prst="rect">
            <a:avLst/>
          </a:prstGeom>
          <a:solidFill>
            <a:srgbClr val="A42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7427407"/>
      </p:ext>
    </p:extLst>
  </p:cSld>
  <p:clrMap bg1="lt1" tx1="dk1" bg2="lt2" tx2="dk2" accent1="accent1" accent2="accent2" accent3="accent3" accent4="accent4" accent5="accent5" accent6="accent6" hlink="hlink" folHlink="folHlink"/>
  <p:sldLayoutIdLst>
    <p:sldLayoutId id="2147483662" r:id="rId1"/>
    <p:sldLayoutId id="2147483687" r:id="rId2"/>
    <p:sldLayoutId id="2147483674"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kern="1200">
          <a:solidFill>
            <a:srgbClr val="A4203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A42036"/>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42036"/>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42036"/>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42036"/>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42036"/>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2DB8E-DD28-4E37-B6B1-78BC4E7402D6}" type="datetimeFigureOut">
              <a:rPr lang="en-US" smtClean="0"/>
              <a:t>6/7/2018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1F4B4-7ED3-468D-8D06-6660F03D048F}" type="slidenum">
              <a:rPr lang="en-US" smtClean="0"/>
              <a:t>‹#›</a:t>
            </a:fld>
            <a:endParaRPr lang="en-US"/>
          </a:p>
        </p:txBody>
      </p:sp>
    </p:spTree>
    <p:extLst>
      <p:ext uri="{BB962C8B-B14F-4D97-AF65-F5344CB8AC3E}">
        <p14:creationId xmlns:p14="http://schemas.microsoft.com/office/powerpoint/2010/main" val="139042694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822" r="1422"/>
          <a:stretch/>
        </p:blipFill>
        <p:spPr>
          <a:xfrm>
            <a:off x="1389356" y="2792865"/>
            <a:ext cx="9336475" cy="2687278"/>
          </a:xfrm>
          <a:prstGeom prst="rect">
            <a:avLst/>
          </a:prstGeom>
        </p:spPr>
      </p:pic>
    </p:spTree>
    <p:extLst>
      <p:ext uri="{BB962C8B-B14F-4D97-AF65-F5344CB8AC3E}">
        <p14:creationId xmlns:p14="http://schemas.microsoft.com/office/powerpoint/2010/main" val="257952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131886" y="266830"/>
            <a:ext cx="9654646" cy="10748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GB" altLang="en-US" sz="4400" dirty="0"/>
              <a:t>Challenges to Stamping Out</a:t>
            </a:r>
            <a:endParaRPr kumimoji="0" lang="en-US" sz="4400" b="1" i="0" u="none" strike="noStrike" kern="1200" cap="none" spc="0" normalizeH="0" baseline="0" noProof="0" dirty="0">
              <a:ln>
                <a:noFill/>
              </a:ln>
              <a:solidFill>
                <a:srgbClr val="4F81BD"/>
              </a:solidFill>
              <a:effectLst/>
              <a:uLnTx/>
              <a:uFillTx/>
              <a:latin typeface="Calibri"/>
              <a:ea typeface="+mj-ea"/>
              <a:cs typeface="+mj-cs"/>
            </a:endParaRPr>
          </a:p>
        </p:txBody>
      </p:sp>
      <p:sp>
        <p:nvSpPr>
          <p:cNvPr id="5" name="Content Placeholder 2"/>
          <p:cNvSpPr txBox="1">
            <a:spLocks/>
          </p:cNvSpPr>
          <p:nvPr/>
        </p:nvSpPr>
        <p:spPr bwMode="auto">
          <a:xfrm>
            <a:off x="540512" y="1477010"/>
            <a:ext cx="11592450" cy="358182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3200" dirty="0">
                <a:solidFill>
                  <a:prstClr val="black"/>
                </a:solidFill>
              </a:rPr>
              <a:t>How to manage stamping out that is:</a:t>
            </a:r>
          </a:p>
          <a:p>
            <a:pPr lvl="1"/>
            <a:r>
              <a:rPr lang="en-US" sz="2800" dirty="0">
                <a:solidFill>
                  <a:prstClr val="black"/>
                </a:solidFill>
              </a:rPr>
              <a:t>Efficient (timely with effective coverage)</a:t>
            </a:r>
          </a:p>
          <a:p>
            <a:pPr lvl="1"/>
            <a:r>
              <a:rPr lang="en-US" sz="2800" dirty="0">
                <a:solidFill>
                  <a:prstClr val="black"/>
                </a:solidFill>
              </a:rPr>
              <a:t>Humane</a:t>
            </a:r>
          </a:p>
          <a:p>
            <a:pPr lvl="1"/>
            <a:r>
              <a:rPr lang="en-US" sz="2800" dirty="0">
                <a:solidFill>
                  <a:prstClr val="black"/>
                </a:solidFill>
              </a:rPr>
              <a:t>Safe for people involved</a:t>
            </a:r>
          </a:p>
          <a:p>
            <a:pPr lvl="1">
              <a:spcAft>
                <a:spcPts val="1200"/>
              </a:spcAft>
            </a:pPr>
            <a:r>
              <a:rPr lang="en-US" sz="2800" dirty="0">
                <a:solidFill>
                  <a:prstClr val="black"/>
                </a:solidFill>
              </a:rPr>
              <a:t>Environmentally friendly</a:t>
            </a:r>
          </a:p>
          <a:p>
            <a:pPr lvl="0">
              <a:spcAft>
                <a:spcPts val="1200"/>
              </a:spcAft>
            </a:pPr>
            <a:r>
              <a:rPr lang="en-US" sz="3200" dirty="0">
                <a:solidFill>
                  <a:prstClr val="black"/>
                </a:solidFill>
              </a:rPr>
              <a:t>Resources (human, financial, equipment, facility)</a:t>
            </a:r>
          </a:p>
          <a:p>
            <a:pPr lvl="0"/>
            <a:r>
              <a:rPr lang="en-US" sz="3200" dirty="0">
                <a:solidFill>
                  <a:prstClr val="black"/>
                </a:solidFill>
              </a:rPr>
              <a:t>Different types of productions pose different challenges</a:t>
            </a:r>
          </a:p>
        </p:txBody>
      </p:sp>
    </p:spTree>
    <p:extLst>
      <p:ext uri="{BB962C8B-B14F-4D97-AF65-F5344CB8AC3E}">
        <p14:creationId xmlns:p14="http://schemas.microsoft.com/office/powerpoint/2010/main" val="22551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122361" y="281669"/>
            <a:ext cx="9654646" cy="10748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GB" altLang="en-US" sz="3600" dirty="0">
                <a:solidFill>
                  <a:srgbClr val="4F81BD"/>
                </a:solidFill>
                <a:latin typeface="Calibri"/>
              </a:rPr>
              <a:t>Stamping Out:  Key Messages</a:t>
            </a:r>
            <a:endParaRPr kumimoji="0" lang="en-US" sz="5400" b="1" i="0" u="none" strike="noStrike" kern="1200" cap="none" spc="0" normalizeH="0" baseline="0" noProof="0" dirty="0">
              <a:ln>
                <a:noFill/>
              </a:ln>
              <a:solidFill>
                <a:srgbClr val="4F81BD"/>
              </a:solidFill>
              <a:effectLst/>
              <a:uLnTx/>
              <a:uFillTx/>
              <a:latin typeface="Calibri"/>
              <a:ea typeface="+mj-ea"/>
              <a:cs typeface="+mj-cs"/>
            </a:endParaRPr>
          </a:p>
        </p:txBody>
      </p:sp>
      <p:sp>
        <p:nvSpPr>
          <p:cNvPr id="5" name="Content Placeholder 2"/>
          <p:cNvSpPr txBox="1">
            <a:spLocks/>
          </p:cNvSpPr>
          <p:nvPr/>
        </p:nvSpPr>
        <p:spPr bwMode="auto">
          <a:xfrm>
            <a:off x="540512" y="1661160"/>
            <a:ext cx="11592450" cy="358182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AU" dirty="0"/>
              <a:t>Method of choice for virus elimination in newly infected places </a:t>
            </a:r>
          </a:p>
          <a:p>
            <a:r>
              <a:rPr lang="en-AU" dirty="0"/>
              <a:t>Will not eliminate virus in places where case detection is weak and </a:t>
            </a:r>
            <a:r>
              <a:rPr lang="en-AU" dirty="0" smtClean="0"/>
              <a:t>incomplete</a:t>
            </a:r>
            <a:endParaRPr lang="en-AU" dirty="0"/>
          </a:p>
          <a:p>
            <a:r>
              <a:rPr lang="en-US" dirty="0"/>
              <a:t>Should be part of a package that includes: </a:t>
            </a:r>
          </a:p>
          <a:p>
            <a:pPr lvl="1"/>
            <a:r>
              <a:rPr lang="en-US" sz="2200" dirty="0"/>
              <a:t>Investigation (tracing backward and forward)</a:t>
            </a:r>
          </a:p>
          <a:p>
            <a:pPr lvl="1"/>
            <a:r>
              <a:rPr lang="en-US" sz="2200" dirty="0"/>
              <a:t>Effective movement control</a:t>
            </a:r>
          </a:p>
          <a:p>
            <a:pPr lvl="1"/>
            <a:r>
              <a:rPr lang="en-US" sz="2200" dirty="0"/>
              <a:t>Compensation</a:t>
            </a:r>
          </a:p>
          <a:p>
            <a:pPr lvl="1"/>
            <a:r>
              <a:rPr lang="en-US" sz="2200" dirty="0"/>
              <a:t>Communication </a:t>
            </a:r>
            <a:endParaRPr lang="en-US" sz="1600" dirty="0"/>
          </a:p>
          <a:p>
            <a:r>
              <a:rPr lang="en-US" dirty="0"/>
              <a:t>Time from infection to detection to </a:t>
            </a:r>
            <a:r>
              <a:rPr lang="en-US" dirty="0" smtClean="0"/>
              <a:t>reporting</a:t>
            </a:r>
            <a:endParaRPr lang="en-US" dirty="0"/>
          </a:p>
          <a:p>
            <a:r>
              <a:rPr lang="en-US" dirty="0"/>
              <a:t>Birds / flocks found positive may represent only a small percentage of the total infected</a:t>
            </a:r>
          </a:p>
          <a:p>
            <a:pPr lvl="0"/>
            <a:endParaRPr lang="en-US" sz="3200" dirty="0">
              <a:solidFill>
                <a:prstClr val="black"/>
              </a:solidFill>
            </a:endParaRPr>
          </a:p>
        </p:txBody>
      </p:sp>
    </p:spTree>
    <p:extLst>
      <p:ext uri="{BB962C8B-B14F-4D97-AF65-F5344CB8AC3E}">
        <p14:creationId xmlns:p14="http://schemas.microsoft.com/office/powerpoint/2010/main" val="181582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131886" y="364159"/>
            <a:ext cx="9654646" cy="10748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US" sz="3600" dirty="0">
                <a:solidFill>
                  <a:srgbClr val="4F81BD"/>
                </a:solidFill>
                <a:latin typeface="Calibri"/>
              </a:rPr>
              <a:t>Discussion Question</a:t>
            </a:r>
            <a:endParaRPr kumimoji="0" lang="en-US" sz="4800" b="1" i="0" u="none" strike="noStrike" kern="1200" cap="none" spc="0" normalizeH="0" baseline="0" noProof="0" dirty="0">
              <a:ln>
                <a:noFill/>
              </a:ln>
              <a:solidFill>
                <a:srgbClr val="4F81BD"/>
              </a:solidFill>
              <a:effectLst/>
              <a:uLnTx/>
              <a:uFillTx/>
              <a:latin typeface="Calibri"/>
              <a:ea typeface="+mj-ea"/>
              <a:cs typeface="+mj-cs"/>
            </a:endParaRPr>
          </a:p>
        </p:txBody>
      </p:sp>
      <p:sp>
        <p:nvSpPr>
          <p:cNvPr id="5" name="Content Placeholder 2"/>
          <p:cNvSpPr txBox="1">
            <a:spLocks/>
          </p:cNvSpPr>
          <p:nvPr/>
        </p:nvSpPr>
        <p:spPr bwMode="auto">
          <a:xfrm>
            <a:off x="162984" y="2513848"/>
            <a:ext cx="11592450" cy="2032000"/>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dirty="0"/>
              <a:t>In your country / region, what challenges have you faced when using stamping out</a:t>
            </a:r>
            <a:r>
              <a:rPr lang="en-US" dirty="0" smtClean="0"/>
              <a:t>?</a:t>
            </a:r>
            <a:endParaRPr lang="en-US" dirty="0"/>
          </a:p>
        </p:txBody>
      </p:sp>
      <p:pic>
        <p:nvPicPr>
          <p:cNvPr id="8" name="Picture 7">
            <a:extLst>
              <a:ext uri="{FF2B5EF4-FFF2-40B4-BE49-F238E27FC236}">
                <a16:creationId xmlns="" xmlns:a16="http://schemas.microsoft.com/office/drawing/2014/main" id="{7DD6C399-F0B1-48DB-B915-36164B04E638}"/>
              </a:ext>
            </a:extLst>
          </p:cNvPr>
          <p:cNvPicPr>
            <a:picLocks noChangeAspect="1"/>
          </p:cNvPicPr>
          <p:nvPr/>
        </p:nvPicPr>
        <p:blipFill>
          <a:blip r:embed="rId3"/>
          <a:stretch>
            <a:fillRect/>
          </a:stretch>
        </p:blipFill>
        <p:spPr>
          <a:xfrm>
            <a:off x="139234" y="1092750"/>
            <a:ext cx="1450082" cy="692507"/>
          </a:xfrm>
          <a:prstGeom prst="rect">
            <a:avLst/>
          </a:prstGeom>
        </p:spPr>
      </p:pic>
    </p:spTree>
    <p:extLst>
      <p:ext uri="{BB962C8B-B14F-4D97-AF65-F5344CB8AC3E}">
        <p14:creationId xmlns:p14="http://schemas.microsoft.com/office/powerpoint/2010/main" val="248876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114953" y="828675"/>
            <a:ext cx="9654646" cy="4453466"/>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US" altLang="en-US" sz="4800" dirty="0">
                <a:solidFill>
                  <a:srgbClr val="4F81BD"/>
                </a:solidFill>
                <a:latin typeface="Calibri"/>
              </a:rPr>
              <a:t>Compensation</a:t>
            </a:r>
            <a:endParaRPr kumimoji="0" lang="en-US" sz="4500" b="1" i="0" u="none" strike="noStrike" kern="1200" cap="none" spc="0" normalizeH="0" baseline="0" noProof="0" dirty="0">
              <a:ln>
                <a:noFill/>
              </a:ln>
              <a:solidFill>
                <a:srgbClr val="4F81BD"/>
              </a:solidFill>
              <a:effectLst/>
              <a:uLnTx/>
              <a:uFillTx/>
              <a:latin typeface="Calibri"/>
              <a:ea typeface="+mj-ea"/>
              <a:cs typeface="+mj-cs"/>
            </a:endParaRPr>
          </a:p>
        </p:txBody>
      </p:sp>
    </p:spTree>
    <p:extLst>
      <p:ext uri="{BB962C8B-B14F-4D97-AF65-F5344CB8AC3E}">
        <p14:creationId xmlns:p14="http://schemas.microsoft.com/office/powerpoint/2010/main" val="3461994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8391" y="589003"/>
            <a:ext cx="9258633" cy="553998"/>
          </a:xfrm>
          <a:prstGeom prst="rect">
            <a:avLst/>
          </a:prstGeom>
          <a:solidFill>
            <a:schemeClr val="bg1"/>
          </a:solidFill>
        </p:spPr>
        <p:txBody>
          <a:bodyPr wrap="square">
            <a:spAutoFit/>
          </a:bodyPr>
          <a:lstStyle/>
          <a:p>
            <a:r>
              <a:rPr lang="en-GB" altLang="en-US" sz="3000" b="1" dirty="0">
                <a:solidFill>
                  <a:srgbClr val="4F81BD"/>
                </a:solidFill>
                <a:ea typeface="+mj-ea"/>
                <a:cs typeface="+mj-cs"/>
              </a:rPr>
              <a:t>Compensation</a:t>
            </a:r>
            <a:endParaRPr lang="en-US" sz="3600" dirty="0"/>
          </a:p>
        </p:txBody>
      </p:sp>
      <p:sp>
        <p:nvSpPr>
          <p:cNvPr id="8" name="Content Placeholder 2"/>
          <p:cNvSpPr txBox="1">
            <a:spLocks/>
          </p:cNvSpPr>
          <p:nvPr/>
        </p:nvSpPr>
        <p:spPr bwMode="auto">
          <a:xfrm>
            <a:off x="645881" y="1509714"/>
            <a:ext cx="6650269" cy="412141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ts val="1200"/>
              </a:spcBef>
            </a:pPr>
            <a:r>
              <a:rPr lang="en-US" sz="2800" dirty="0">
                <a:solidFill>
                  <a:prstClr val="black"/>
                </a:solidFill>
              </a:rPr>
              <a:t>Indemnification of </a:t>
            </a:r>
            <a:r>
              <a:rPr lang="en-US" sz="2800" dirty="0">
                <a:solidFill>
                  <a:srgbClr val="FF0000"/>
                </a:solidFill>
              </a:rPr>
              <a:t>private actors </a:t>
            </a:r>
            <a:r>
              <a:rPr lang="en-US" sz="2800" dirty="0">
                <a:solidFill>
                  <a:prstClr val="black"/>
                </a:solidFill>
              </a:rPr>
              <a:t>for </a:t>
            </a:r>
            <a:r>
              <a:rPr lang="en-US" sz="2800" dirty="0">
                <a:solidFill>
                  <a:srgbClr val="FF0000"/>
                </a:solidFill>
              </a:rPr>
              <a:t>losses</a:t>
            </a:r>
            <a:r>
              <a:rPr lang="en-US" sz="2800" dirty="0">
                <a:solidFill>
                  <a:prstClr val="black"/>
                </a:solidFill>
              </a:rPr>
              <a:t> incurred as a result of </a:t>
            </a:r>
            <a:r>
              <a:rPr lang="en-US" sz="2800" dirty="0">
                <a:solidFill>
                  <a:srgbClr val="FF0000"/>
                </a:solidFill>
              </a:rPr>
              <a:t>public action </a:t>
            </a:r>
            <a:r>
              <a:rPr lang="en-US" sz="2800" dirty="0">
                <a:solidFill>
                  <a:prstClr val="black"/>
                </a:solidFill>
              </a:rPr>
              <a:t>undertaken to promote the </a:t>
            </a:r>
            <a:r>
              <a:rPr lang="en-US" sz="2800" dirty="0">
                <a:solidFill>
                  <a:srgbClr val="FF0000"/>
                </a:solidFill>
              </a:rPr>
              <a:t>public good</a:t>
            </a:r>
            <a:r>
              <a:rPr lang="en-US" sz="2800" baseline="30000" dirty="0">
                <a:solidFill>
                  <a:prstClr val="black"/>
                </a:solidFill>
              </a:rPr>
              <a:t>1</a:t>
            </a:r>
          </a:p>
          <a:p>
            <a:pPr lvl="2">
              <a:spcBef>
                <a:spcPts val="1200"/>
              </a:spcBef>
            </a:pPr>
            <a:endParaRPr lang="en-US" sz="2000" dirty="0">
              <a:solidFill>
                <a:prstClr val="black"/>
              </a:solidFill>
            </a:endParaRPr>
          </a:p>
          <a:p>
            <a:pPr lvl="0">
              <a:spcBef>
                <a:spcPts val="1200"/>
              </a:spcBef>
            </a:pPr>
            <a:r>
              <a:rPr lang="en-US" sz="2800" dirty="0">
                <a:solidFill>
                  <a:prstClr val="black"/>
                </a:solidFill>
              </a:rPr>
              <a:t>Balance of private losses for public benefits</a:t>
            </a:r>
          </a:p>
        </p:txBody>
      </p:sp>
      <p:pic>
        <p:nvPicPr>
          <p:cNvPr id="11" name="Picture 10"/>
          <p:cNvPicPr>
            <a:picLocks noChangeAspect="1"/>
          </p:cNvPicPr>
          <p:nvPr/>
        </p:nvPicPr>
        <p:blipFill rotWithShape="1">
          <a:blip r:embed="rId3"/>
          <a:srcRect l="26998" t="4700" r="26855" b="6051"/>
          <a:stretch/>
        </p:blipFill>
        <p:spPr>
          <a:xfrm>
            <a:off x="7388991" y="589003"/>
            <a:ext cx="3356314" cy="4327487"/>
          </a:xfrm>
          <a:prstGeom prst="rect">
            <a:avLst/>
          </a:prstGeom>
        </p:spPr>
      </p:pic>
      <p:sp>
        <p:nvSpPr>
          <p:cNvPr id="12" name="TextBox 11"/>
          <p:cNvSpPr txBox="1"/>
          <p:nvPr/>
        </p:nvSpPr>
        <p:spPr>
          <a:xfrm>
            <a:off x="139550" y="5659527"/>
            <a:ext cx="11887376" cy="307777"/>
          </a:xfrm>
          <a:prstGeom prst="rect">
            <a:avLst/>
          </a:prstGeom>
          <a:noFill/>
        </p:spPr>
        <p:txBody>
          <a:bodyPr wrap="square" rtlCol="0">
            <a:spAutoFit/>
          </a:bodyPr>
          <a:lstStyle/>
          <a:p>
            <a:pPr eaLnBrk="0" fontAlgn="base" hangingPunct="0">
              <a:spcBef>
                <a:spcPct val="0"/>
              </a:spcBef>
              <a:spcAft>
                <a:spcPct val="0"/>
              </a:spcAft>
            </a:pPr>
            <a:r>
              <a:rPr lang="en-US" sz="1400" baseline="30000" dirty="0">
                <a:solidFill>
                  <a:prstClr val="black"/>
                </a:solidFill>
                <a:cs typeface="Arial" panose="020B0604020202020204" pitchFamily="34" charset="0"/>
              </a:rPr>
              <a:t>1 </a:t>
            </a:r>
            <a:r>
              <a:rPr lang="en-US" sz="1400" dirty="0">
                <a:solidFill>
                  <a:prstClr val="black"/>
                </a:solidFill>
                <a:cs typeface="Arial" panose="020B0604020202020204" pitchFamily="34" charset="0"/>
              </a:rPr>
              <a:t>Enhancing control of highly pathogenic avian influenza in developing countries through compensation: </a:t>
            </a:r>
            <a:r>
              <a:rPr lang="en-US" sz="1400" dirty="0" smtClean="0">
                <a:solidFill>
                  <a:prstClr val="black"/>
                </a:solidFill>
                <a:cs typeface="Arial" panose="020B0604020202020204" pitchFamily="34" charset="0"/>
              </a:rPr>
              <a:t>issues </a:t>
            </a:r>
            <a:r>
              <a:rPr lang="en-US" sz="1400" dirty="0">
                <a:solidFill>
                  <a:prstClr val="black"/>
                </a:solidFill>
                <a:cs typeface="Arial" panose="020B0604020202020204" pitchFamily="34" charset="0"/>
              </a:rPr>
              <a:t>and good practices, The World Bank, 2006</a:t>
            </a:r>
          </a:p>
        </p:txBody>
      </p:sp>
      <p:sp>
        <p:nvSpPr>
          <p:cNvPr id="13" name="Rectangle 12"/>
          <p:cNvSpPr/>
          <p:nvPr/>
        </p:nvSpPr>
        <p:spPr>
          <a:xfrm>
            <a:off x="4866708" y="4985533"/>
            <a:ext cx="7325292" cy="307777"/>
          </a:xfrm>
          <a:prstGeom prst="rect">
            <a:avLst/>
          </a:prstGeom>
        </p:spPr>
        <p:txBody>
          <a:bodyPr wrap="square">
            <a:spAutoFit/>
          </a:bodyPr>
          <a:lstStyle/>
          <a:p>
            <a:pPr algn="r" eaLnBrk="0" fontAlgn="base" hangingPunct="0">
              <a:spcBef>
                <a:spcPct val="0"/>
              </a:spcBef>
              <a:spcAft>
                <a:spcPct val="0"/>
              </a:spcAft>
            </a:pPr>
            <a:r>
              <a:rPr lang="en-US" sz="1400" dirty="0">
                <a:solidFill>
                  <a:prstClr val="black"/>
                </a:solidFill>
                <a:cs typeface="Arial" panose="020B0604020202020204" pitchFamily="34" charset="0"/>
              </a:rPr>
              <a:t>http://www.fao.org/docs/eims/upload/217838/gui_hpai_compensationsumm_en.pdf</a:t>
            </a:r>
          </a:p>
        </p:txBody>
      </p:sp>
    </p:spTree>
    <p:extLst>
      <p:ext uri="{BB962C8B-B14F-4D97-AF65-F5344CB8AC3E}">
        <p14:creationId xmlns:p14="http://schemas.microsoft.com/office/powerpoint/2010/main" val="23249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131886" y="376919"/>
            <a:ext cx="9654646" cy="10748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US" altLang="en-US" sz="4000" dirty="0">
                <a:solidFill>
                  <a:srgbClr val="FF0000"/>
                </a:solidFill>
                <a:latin typeface="Calibri"/>
              </a:rPr>
              <a:t>Why</a:t>
            </a:r>
            <a:r>
              <a:rPr lang="en-US" altLang="en-US" sz="4000" dirty="0">
                <a:solidFill>
                  <a:srgbClr val="4F81BD"/>
                </a:solidFill>
                <a:latin typeface="Calibri"/>
              </a:rPr>
              <a:t> Compensate?</a:t>
            </a:r>
            <a:endParaRPr kumimoji="0" lang="en-US" sz="6000" b="1" i="0" u="none" strike="noStrike" kern="1200" cap="none" spc="0" normalizeH="0" baseline="0" noProof="0" dirty="0">
              <a:ln>
                <a:noFill/>
              </a:ln>
              <a:solidFill>
                <a:srgbClr val="4F81BD"/>
              </a:solidFill>
              <a:effectLst/>
              <a:uLnTx/>
              <a:uFillTx/>
              <a:latin typeface="Calibri"/>
              <a:ea typeface="+mj-ea"/>
              <a:cs typeface="+mj-cs"/>
            </a:endParaRPr>
          </a:p>
        </p:txBody>
      </p:sp>
      <p:sp>
        <p:nvSpPr>
          <p:cNvPr id="5" name="Content Placeholder 2"/>
          <p:cNvSpPr txBox="1">
            <a:spLocks/>
          </p:cNvSpPr>
          <p:nvPr/>
        </p:nvSpPr>
        <p:spPr bwMode="auto">
          <a:xfrm>
            <a:off x="540512" y="1562735"/>
            <a:ext cx="11592450" cy="358182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spcAft>
                <a:spcPts val="1200"/>
              </a:spcAft>
              <a:buNone/>
            </a:pPr>
            <a:r>
              <a:rPr lang="en-US" sz="2600" dirty="0">
                <a:solidFill>
                  <a:prstClr val="black"/>
                </a:solidFill>
                <a:latin typeface="Arial" panose="020B0604020202020204" pitchFamily="34" charset="0"/>
                <a:cs typeface="Arial" panose="020B0604020202020204" pitchFamily="34" charset="0"/>
              </a:rPr>
              <a:t>Provide incentives to:</a:t>
            </a:r>
          </a:p>
          <a:p>
            <a:pPr marL="857250" lvl="1" indent="-342900">
              <a:spcBef>
                <a:spcPct val="0"/>
              </a:spcBef>
              <a:spcAft>
                <a:spcPts val="1200"/>
              </a:spcAft>
              <a:buNone/>
            </a:pPr>
            <a:r>
              <a:rPr lang="en-US" sz="2200" dirty="0">
                <a:solidFill>
                  <a:prstClr val="black"/>
                </a:solidFill>
                <a:latin typeface="Arial" panose="020B0604020202020204" pitchFamily="34" charset="0"/>
                <a:cs typeface="Arial" panose="020B0604020202020204" pitchFamily="34" charset="0"/>
              </a:rPr>
              <a:t>Report outbreaks (penalizing behaviors leading to disease spread) </a:t>
            </a:r>
          </a:p>
          <a:p>
            <a:pPr marL="857250" lvl="1" indent="-342900">
              <a:spcBef>
                <a:spcPct val="0"/>
              </a:spcBef>
              <a:spcAft>
                <a:spcPts val="1200"/>
              </a:spcAft>
              <a:buNone/>
            </a:pPr>
            <a:r>
              <a:rPr lang="en-US" sz="2200" dirty="0">
                <a:solidFill>
                  <a:prstClr val="black"/>
                </a:solidFill>
                <a:latin typeface="Arial" panose="020B0604020202020204" pitchFamily="34" charset="0"/>
                <a:cs typeface="Arial" panose="020B0604020202020204" pitchFamily="34" charset="0"/>
              </a:rPr>
              <a:t>Comply with control strategies – get cooperation and avoid illegal movements</a:t>
            </a:r>
          </a:p>
          <a:p>
            <a:pPr marL="1885950" lvl="4" indent="-342900">
              <a:spcBef>
                <a:spcPct val="0"/>
              </a:spcBef>
              <a:spcAft>
                <a:spcPts val="1200"/>
              </a:spcAft>
              <a:buNone/>
            </a:pPr>
            <a:endParaRPr lang="en-US" sz="1800" dirty="0">
              <a:solidFill>
                <a:prstClr val="black"/>
              </a:solidFill>
              <a:latin typeface="Arial" panose="020B0604020202020204" pitchFamily="34" charset="0"/>
              <a:cs typeface="Arial" panose="020B0604020202020204" pitchFamily="34" charset="0"/>
            </a:endParaRPr>
          </a:p>
          <a:p>
            <a:pPr marL="0" lvl="0" indent="0">
              <a:spcBef>
                <a:spcPct val="0"/>
              </a:spcBef>
              <a:spcAft>
                <a:spcPts val="1200"/>
              </a:spcAft>
              <a:buNone/>
            </a:pPr>
            <a:r>
              <a:rPr lang="en-US" sz="2600" dirty="0">
                <a:solidFill>
                  <a:prstClr val="black"/>
                </a:solidFill>
                <a:latin typeface="Arial" panose="020B0604020202020204" pitchFamily="34" charset="0"/>
                <a:cs typeface="Arial" panose="020B0604020202020204" pitchFamily="34" charset="0"/>
              </a:rPr>
              <a:t>A measure for equity when private property is destroyed by the government for the public good</a:t>
            </a:r>
          </a:p>
          <a:p>
            <a:pPr marL="1200150" lvl="2" indent="-342900">
              <a:spcBef>
                <a:spcPct val="0"/>
              </a:spcBef>
              <a:spcAft>
                <a:spcPts val="1200"/>
              </a:spcAft>
              <a:buNone/>
            </a:pPr>
            <a:endParaRPr lang="en-US" sz="1500" dirty="0">
              <a:solidFill>
                <a:prstClr val="black"/>
              </a:solidFill>
              <a:latin typeface="Arial" panose="020B0604020202020204" pitchFamily="34" charset="0"/>
              <a:cs typeface="Arial" panose="020B0604020202020204" pitchFamily="34" charset="0"/>
            </a:endParaRPr>
          </a:p>
          <a:p>
            <a:pPr marL="0" lvl="0" indent="0">
              <a:spcBef>
                <a:spcPct val="0"/>
              </a:spcBef>
              <a:spcAft>
                <a:spcPts val="1200"/>
              </a:spcAft>
              <a:buNone/>
            </a:pPr>
            <a:r>
              <a:rPr lang="en-US" sz="2600" dirty="0">
                <a:solidFill>
                  <a:prstClr val="black"/>
                </a:solidFill>
                <a:latin typeface="Arial" panose="020B0604020202020204" pitchFamily="34" charset="0"/>
                <a:cs typeface="Arial" panose="020B0604020202020204" pitchFamily="34" charset="0"/>
              </a:rPr>
              <a:t>Protect farmers’ livelihood and food security</a:t>
            </a:r>
          </a:p>
        </p:txBody>
      </p:sp>
    </p:spTree>
    <p:extLst>
      <p:ext uri="{BB962C8B-B14F-4D97-AF65-F5344CB8AC3E}">
        <p14:creationId xmlns:p14="http://schemas.microsoft.com/office/powerpoint/2010/main" val="361177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57" y="1101673"/>
            <a:ext cx="12132962" cy="511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455774" y="377823"/>
            <a:ext cx="6031078" cy="10748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US" altLang="en-US" sz="3600" dirty="0">
                <a:solidFill>
                  <a:srgbClr val="FF0000"/>
                </a:solidFill>
                <a:latin typeface="Calibri"/>
              </a:rPr>
              <a:t>Who</a:t>
            </a:r>
            <a:r>
              <a:rPr lang="en-US" altLang="en-US" sz="3600" dirty="0">
                <a:solidFill>
                  <a:srgbClr val="4F81BD"/>
                </a:solidFill>
                <a:latin typeface="Calibri"/>
              </a:rPr>
              <a:t> Should we Compensate?</a:t>
            </a:r>
            <a:endParaRPr kumimoji="0" lang="en-US" sz="7200" b="1" i="0" u="none" strike="noStrike" kern="1200" cap="none" spc="0" normalizeH="0" baseline="0" noProof="0" dirty="0">
              <a:ln>
                <a:noFill/>
              </a:ln>
              <a:solidFill>
                <a:srgbClr val="4F81BD"/>
              </a:solidFill>
              <a:effectLst/>
              <a:uLnTx/>
              <a:uFillTx/>
              <a:latin typeface="Calibri"/>
              <a:ea typeface="+mj-ea"/>
              <a:cs typeface="+mj-cs"/>
            </a:endParaRPr>
          </a:p>
        </p:txBody>
      </p:sp>
      <p:sp>
        <p:nvSpPr>
          <p:cNvPr id="5" name="Content Placeholder 2"/>
          <p:cNvSpPr txBox="1">
            <a:spLocks/>
          </p:cNvSpPr>
          <p:nvPr/>
        </p:nvSpPr>
        <p:spPr bwMode="auto">
          <a:xfrm>
            <a:off x="106715" y="2050312"/>
            <a:ext cx="6934204" cy="358182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en-US" sz="2800" dirty="0"/>
              <a:t>Direct / consequential / indirect impacts</a:t>
            </a:r>
          </a:p>
          <a:p>
            <a:pPr marL="857250" lvl="1" indent="-342900">
              <a:spcAft>
                <a:spcPts val="1200"/>
              </a:spcAft>
            </a:pPr>
            <a:r>
              <a:rPr lang="en-US" sz="2400" dirty="0"/>
              <a:t>Farmers / traders / market operators</a:t>
            </a:r>
          </a:p>
          <a:p>
            <a:pPr marL="1543050" lvl="3" indent="-342900">
              <a:spcAft>
                <a:spcPts val="1200"/>
              </a:spcAft>
            </a:pPr>
            <a:endParaRPr lang="en-US" sz="1950" dirty="0"/>
          </a:p>
          <a:p>
            <a:pPr>
              <a:spcAft>
                <a:spcPts val="1200"/>
              </a:spcAft>
            </a:pPr>
            <a:r>
              <a:rPr lang="en-US" sz="2800" dirty="0"/>
              <a:t>Types of investments made</a:t>
            </a:r>
          </a:p>
          <a:p>
            <a:pPr marL="857250" lvl="1" indent="-342900">
              <a:spcAft>
                <a:spcPts val="1200"/>
              </a:spcAft>
            </a:pPr>
            <a:r>
              <a:rPr lang="en-US" sz="2400" dirty="0"/>
              <a:t>Owners of birds / laborers, feeds, and facilities</a:t>
            </a:r>
          </a:p>
        </p:txBody>
      </p:sp>
      <p:grpSp>
        <p:nvGrpSpPr>
          <p:cNvPr id="8" name="Group 7">
            <a:extLst>
              <a:ext uri="{FF2B5EF4-FFF2-40B4-BE49-F238E27FC236}">
                <a16:creationId xmlns="" xmlns:a16="http://schemas.microsoft.com/office/drawing/2014/main" id="{733D8533-2424-4837-BD19-B2BF0E6DBE7B}"/>
              </a:ext>
            </a:extLst>
          </p:cNvPr>
          <p:cNvGrpSpPr/>
          <p:nvPr/>
        </p:nvGrpSpPr>
        <p:grpSpPr>
          <a:xfrm>
            <a:off x="6821622" y="915245"/>
            <a:ext cx="5254998" cy="4843432"/>
            <a:chOff x="1865819" y="1755100"/>
            <a:chExt cx="5412362" cy="4405988"/>
          </a:xfrm>
        </p:grpSpPr>
        <p:grpSp>
          <p:nvGrpSpPr>
            <p:cNvPr id="9" name="Group 8">
              <a:extLst>
                <a:ext uri="{FF2B5EF4-FFF2-40B4-BE49-F238E27FC236}">
                  <a16:creationId xmlns="" xmlns:a16="http://schemas.microsoft.com/office/drawing/2014/main" id="{4030D30A-B25D-4741-A1C6-35D0AEA24A6B}"/>
                </a:ext>
              </a:extLst>
            </p:cNvPr>
            <p:cNvGrpSpPr/>
            <p:nvPr/>
          </p:nvGrpSpPr>
          <p:grpSpPr>
            <a:xfrm>
              <a:off x="1865819" y="1755100"/>
              <a:ext cx="5412362" cy="4405988"/>
              <a:chOff x="1865819" y="1755100"/>
              <a:chExt cx="5412362" cy="4405988"/>
            </a:xfrm>
          </p:grpSpPr>
          <p:pic>
            <p:nvPicPr>
              <p:cNvPr id="12" name="Picture 11" descr="C:\Users\nguyenthithanh\Desktop\Risk management WS BKK\SPENT HEN value chain.jpg">
                <a:extLst>
                  <a:ext uri="{FF2B5EF4-FFF2-40B4-BE49-F238E27FC236}">
                    <a16:creationId xmlns="" xmlns:a16="http://schemas.microsoft.com/office/drawing/2014/main" id="{A58D864B-D462-4896-ACF5-A1523F0A2D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7217"/>
              <a:stretch>
                <a:fillRect/>
              </a:stretch>
            </p:blipFill>
            <p:spPr bwMode="auto">
              <a:xfrm>
                <a:off x="1865819" y="1755100"/>
                <a:ext cx="5412362" cy="440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a:extLst>
                  <a:ext uri="{FF2B5EF4-FFF2-40B4-BE49-F238E27FC236}">
                    <a16:creationId xmlns="" xmlns:a16="http://schemas.microsoft.com/office/drawing/2014/main" id="{65C5417D-0264-4CAC-AA89-FC2F8ED17DC2}"/>
                  </a:ext>
                </a:extLst>
              </p:cNvPr>
              <p:cNvCxnSpPr/>
              <p:nvPr/>
            </p:nvCxnSpPr>
            <p:spPr>
              <a:xfrm flipV="1">
                <a:off x="5782836" y="2230512"/>
                <a:ext cx="981521" cy="22034"/>
              </a:xfrm>
              <a:prstGeom prst="line">
                <a:avLst/>
              </a:prstGeom>
              <a:noFill/>
              <a:ln w="104775" cap="flat" cmpd="sng" algn="ctr">
                <a:solidFill>
                  <a:srgbClr val="0070C0"/>
                </a:solidFill>
                <a:prstDash val="solid"/>
              </a:ln>
              <a:effectLst/>
            </p:spPr>
          </p:cxnSp>
          <p:cxnSp>
            <p:nvCxnSpPr>
              <p:cNvPr id="14" name="Straight Connector 13">
                <a:extLst>
                  <a:ext uri="{FF2B5EF4-FFF2-40B4-BE49-F238E27FC236}">
                    <a16:creationId xmlns="" xmlns:a16="http://schemas.microsoft.com/office/drawing/2014/main" id="{A708877E-3FAA-4CBF-8369-896099D84434}"/>
                  </a:ext>
                </a:extLst>
              </p:cNvPr>
              <p:cNvCxnSpPr/>
              <p:nvPr/>
            </p:nvCxnSpPr>
            <p:spPr>
              <a:xfrm flipV="1">
                <a:off x="5944687" y="2334546"/>
                <a:ext cx="644596" cy="3269"/>
              </a:xfrm>
              <a:prstGeom prst="line">
                <a:avLst/>
              </a:prstGeom>
              <a:noFill/>
              <a:ln w="104775" cap="flat" cmpd="sng" algn="ctr">
                <a:solidFill>
                  <a:srgbClr val="0070C0"/>
                </a:solidFill>
                <a:prstDash val="solid"/>
              </a:ln>
              <a:effectLst/>
            </p:spPr>
          </p:cxnSp>
        </p:grpSp>
        <p:sp>
          <p:nvSpPr>
            <p:cNvPr id="11" name="TextBox 10">
              <a:extLst>
                <a:ext uri="{FF2B5EF4-FFF2-40B4-BE49-F238E27FC236}">
                  <a16:creationId xmlns="" xmlns:a16="http://schemas.microsoft.com/office/drawing/2014/main" id="{D786768C-0435-43BF-B621-697631A04C07}"/>
                </a:ext>
              </a:extLst>
            </p:cNvPr>
            <p:cNvSpPr txBox="1"/>
            <p:nvPr/>
          </p:nvSpPr>
          <p:spPr>
            <a:xfrm>
              <a:off x="5497551" y="2099713"/>
              <a:ext cx="1579111" cy="369332"/>
            </a:xfrm>
            <a:prstGeom prst="rect">
              <a:avLst/>
            </a:prstGeom>
            <a:noFill/>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900" b="1" i="0" u="none" strike="noStrike" kern="0" cap="none" spc="0" normalizeH="0" baseline="0" noProof="0" dirty="0" smtClean="0">
                  <a:ln>
                    <a:noFill/>
                  </a:ln>
                  <a:solidFill>
                    <a:prstClr val="white"/>
                  </a:solidFill>
                  <a:effectLst/>
                  <a:uLnTx/>
                  <a:uFillTx/>
                  <a:cs typeface="Arial" panose="020B0604020202020204" pitchFamily="34" charset="0"/>
                </a:rPr>
                <a:t>BORDER GATHERING TRADERS</a:t>
              </a:r>
            </a:p>
          </p:txBody>
        </p:sp>
      </p:grpSp>
    </p:spTree>
    <p:extLst>
      <p:ext uri="{BB962C8B-B14F-4D97-AF65-F5344CB8AC3E}">
        <p14:creationId xmlns:p14="http://schemas.microsoft.com/office/powerpoint/2010/main" val="21834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7362826" y="2330551"/>
            <a:ext cx="4000499" cy="1767687"/>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Aft>
                <a:spcPts val="1200"/>
              </a:spcAft>
              <a:buNone/>
            </a:pPr>
            <a:r>
              <a:rPr lang="en-US" altLang="en-US" sz="3600" b="1" dirty="0">
                <a:solidFill>
                  <a:srgbClr val="FF0000"/>
                </a:solidFill>
              </a:rPr>
              <a:t>What </a:t>
            </a:r>
            <a:r>
              <a:rPr lang="en-US" altLang="en-US" sz="3600" b="1" dirty="0">
                <a:solidFill>
                  <a:schemeClr val="accent1">
                    <a:lumMod val="75000"/>
                  </a:schemeClr>
                </a:solidFill>
              </a:rPr>
              <a:t>should</a:t>
            </a:r>
            <a:br>
              <a:rPr lang="en-US" altLang="en-US" sz="3600" b="1" dirty="0">
                <a:solidFill>
                  <a:schemeClr val="accent1">
                    <a:lumMod val="75000"/>
                  </a:schemeClr>
                </a:solidFill>
              </a:rPr>
            </a:br>
            <a:r>
              <a:rPr lang="en-US" altLang="en-US" sz="3600" b="1" dirty="0">
                <a:solidFill>
                  <a:schemeClr val="accent1">
                    <a:lumMod val="75000"/>
                  </a:schemeClr>
                </a:solidFill>
              </a:rPr>
              <a:t>Compensation </a:t>
            </a:r>
            <a:br>
              <a:rPr lang="en-US" altLang="en-US" sz="3600" b="1" dirty="0">
                <a:solidFill>
                  <a:schemeClr val="accent1">
                    <a:lumMod val="75000"/>
                  </a:schemeClr>
                </a:solidFill>
              </a:rPr>
            </a:br>
            <a:r>
              <a:rPr lang="en-US" altLang="en-US" sz="3600" b="1" dirty="0">
                <a:solidFill>
                  <a:schemeClr val="accent1">
                    <a:lumMod val="75000"/>
                  </a:schemeClr>
                </a:solidFill>
              </a:rPr>
              <a:t>be?</a:t>
            </a:r>
            <a:endParaRPr lang="en-US" sz="3200" dirty="0">
              <a:solidFill>
                <a:schemeClr val="accent1">
                  <a:lumMod val="75000"/>
                </a:schemeClr>
              </a:solidFill>
            </a:endParaRPr>
          </a:p>
        </p:txBody>
      </p:sp>
      <p:pic>
        <p:nvPicPr>
          <p:cNvPr id="15" name="Picture 14"/>
          <p:cNvPicPr>
            <a:picLocks noChangeAspect="1"/>
          </p:cNvPicPr>
          <p:nvPr/>
        </p:nvPicPr>
        <p:blipFill rotWithShape="1">
          <a:blip r:embed="rId3"/>
          <a:srcRect t="9263"/>
          <a:stretch/>
        </p:blipFill>
        <p:spPr>
          <a:xfrm>
            <a:off x="540512" y="476389"/>
            <a:ext cx="6810376" cy="5476010"/>
          </a:xfrm>
          <a:prstGeom prst="rect">
            <a:avLst/>
          </a:prstGeom>
        </p:spPr>
      </p:pic>
    </p:spTree>
    <p:extLst>
      <p:ext uri="{BB962C8B-B14F-4D97-AF65-F5344CB8AC3E}">
        <p14:creationId xmlns:p14="http://schemas.microsoft.com/office/powerpoint/2010/main" val="236248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57" y="1101673"/>
            <a:ext cx="12132962" cy="511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1255915" y="275143"/>
            <a:ext cx="9654646" cy="10748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US" altLang="en-US" sz="3600" dirty="0">
                <a:solidFill>
                  <a:srgbClr val="FF0000"/>
                </a:solidFill>
                <a:latin typeface="Calibri"/>
              </a:rPr>
              <a:t>What </a:t>
            </a:r>
            <a:r>
              <a:rPr lang="en-US" altLang="en-US" sz="3600" dirty="0">
                <a:solidFill>
                  <a:srgbClr val="4F81BD"/>
                </a:solidFill>
                <a:latin typeface="Calibri"/>
              </a:rPr>
              <a:t>Should Compensation Be?</a:t>
            </a:r>
            <a:endParaRPr kumimoji="0" lang="en-US" sz="7200" b="1" i="0" u="none" strike="noStrike" kern="1200" cap="none" spc="0" normalizeH="0" baseline="0" noProof="0" dirty="0">
              <a:ln>
                <a:noFill/>
              </a:ln>
              <a:solidFill>
                <a:srgbClr val="4F81BD"/>
              </a:solidFill>
              <a:effectLst/>
              <a:uLnTx/>
              <a:uFillTx/>
              <a:latin typeface="Calibri"/>
              <a:ea typeface="+mj-ea"/>
              <a:cs typeface="+mj-cs"/>
            </a:endParaRPr>
          </a:p>
        </p:txBody>
      </p:sp>
      <p:sp>
        <p:nvSpPr>
          <p:cNvPr id="5" name="Content Placeholder 2"/>
          <p:cNvSpPr txBox="1">
            <a:spLocks/>
          </p:cNvSpPr>
          <p:nvPr/>
        </p:nvSpPr>
        <p:spPr bwMode="auto">
          <a:xfrm>
            <a:off x="326608" y="1742498"/>
            <a:ext cx="11737386" cy="358182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spcBef>
                <a:spcPct val="0"/>
              </a:spcBef>
              <a:spcAft>
                <a:spcPts val="1200"/>
              </a:spcAft>
            </a:pPr>
            <a:r>
              <a:rPr lang="en-US" dirty="0">
                <a:solidFill>
                  <a:prstClr val="black"/>
                </a:solidFill>
                <a:latin typeface="Arial" panose="020B0604020202020204" pitchFamily="34" charset="0"/>
                <a:cs typeface="Arial" panose="020B0604020202020204" pitchFamily="34" charset="0"/>
              </a:rPr>
              <a:t>Cash </a:t>
            </a:r>
            <a:r>
              <a:rPr lang="mr-IN" dirty="0">
                <a:solidFill>
                  <a:prstClr val="black"/>
                </a:solidFill>
                <a:latin typeface="Arial" panose="020B0604020202020204" pitchFamily="34" charset="0"/>
              </a:rPr>
              <a:t>–</a:t>
            </a:r>
            <a:r>
              <a:rPr lang="en-US" dirty="0">
                <a:solidFill>
                  <a:prstClr val="black"/>
                </a:solidFill>
                <a:latin typeface="Arial" panose="020B0604020202020204" pitchFamily="34" charset="0"/>
                <a:cs typeface="Arial" panose="020B0604020202020204" pitchFamily="34" charset="0"/>
              </a:rPr>
              <a:t> not necessarily all from public sector (but need to harmonize)</a:t>
            </a:r>
          </a:p>
          <a:p>
            <a:pPr lvl="0">
              <a:spcBef>
                <a:spcPct val="0"/>
              </a:spcBef>
              <a:spcAft>
                <a:spcPts val="1200"/>
              </a:spcAft>
            </a:pPr>
            <a:r>
              <a:rPr lang="en-US" dirty="0">
                <a:solidFill>
                  <a:prstClr val="black"/>
                </a:solidFill>
                <a:latin typeface="Arial" panose="020B0604020202020204" pitchFamily="34" charset="0"/>
                <a:cs typeface="Arial" panose="020B0604020202020204" pitchFamily="34" charset="0"/>
              </a:rPr>
              <a:t>Access to (soft) credits / loans (opportunity to reinforce good biosecurity practices)</a:t>
            </a:r>
          </a:p>
          <a:p>
            <a:pPr lvl="0">
              <a:spcBef>
                <a:spcPct val="0"/>
              </a:spcBef>
              <a:spcAft>
                <a:spcPts val="1200"/>
              </a:spcAft>
            </a:pPr>
            <a:r>
              <a:rPr lang="en-US" dirty="0">
                <a:solidFill>
                  <a:prstClr val="black"/>
                </a:solidFill>
                <a:latin typeface="Arial" panose="020B0604020202020204" pitchFamily="34" charset="0"/>
                <a:cs typeface="Arial" panose="020B0604020202020204" pitchFamily="34" charset="0"/>
              </a:rPr>
              <a:t>Incentivize through implementation of other control measures, i.e. movement restrictions</a:t>
            </a:r>
          </a:p>
          <a:p>
            <a:pPr lvl="0">
              <a:spcBef>
                <a:spcPct val="0"/>
              </a:spcBef>
              <a:spcAft>
                <a:spcPts val="1200"/>
              </a:spcAft>
            </a:pPr>
            <a:r>
              <a:rPr lang="en-US" dirty="0">
                <a:solidFill>
                  <a:prstClr val="black"/>
                </a:solidFill>
                <a:latin typeface="Arial" panose="020B0604020202020204" pitchFamily="34" charset="0"/>
                <a:cs typeface="Arial" panose="020B0604020202020204" pitchFamily="34" charset="0"/>
              </a:rPr>
              <a:t>Rehabilitation, including replacement birds</a:t>
            </a:r>
          </a:p>
          <a:p>
            <a:pPr lvl="0">
              <a:spcBef>
                <a:spcPct val="0"/>
              </a:spcBef>
              <a:spcAft>
                <a:spcPts val="1200"/>
              </a:spcAft>
            </a:pPr>
            <a:r>
              <a:rPr lang="en-US" dirty="0">
                <a:solidFill>
                  <a:prstClr val="black"/>
                </a:solidFill>
                <a:latin typeface="Arial" panose="020B0604020202020204" pitchFamily="34" charset="0"/>
                <a:cs typeface="Arial" panose="020B0604020202020204" pitchFamily="34" charset="0"/>
              </a:rPr>
              <a:t>Improved veterinary services</a:t>
            </a:r>
          </a:p>
          <a:p>
            <a:pPr lvl="0">
              <a:spcBef>
                <a:spcPct val="0"/>
              </a:spcBef>
              <a:spcAft>
                <a:spcPts val="1200"/>
              </a:spcAft>
            </a:pPr>
            <a:r>
              <a:rPr lang="en-US" dirty="0">
                <a:solidFill>
                  <a:prstClr val="black"/>
                </a:solidFill>
                <a:latin typeface="Arial" panose="020B0604020202020204" pitchFamily="34" charset="0"/>
                <a:cs typeface="Arial" panose="020B0604020202020204" pitchFamily="34" charset="0"/>
              </a:rPr>
              <a:t>Assistance for alternative forms of livelihoods, e.g. training </a:t>
            </a:r>
          </a:p>
        </p:txBody>
      </p:sp>
    </p:spTree>
    <p:extLst>
      <p:ext uri="{BB962C8B-B14F-4D97-AF65-F5344CB8AC3E}">
        <p14:creationId xmlns:p14="http://schemas.microsoft.com/office/powerpoint/2010/main" val="287469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2384815" y="563042"/>
            <a:ext cx="7409669"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1" i="0" u="none" strike="noStrike" kern="1200" cap="none" spc="0" normalizeH="0" baseline="0" noProof="0" dirty="0" smtClean="0">
                <a:ln>
                  <a:noFill/>
                </a:ln>
                <a:solidFill>
                  <a:srgbClr val="4F81BD"/>
                </a:solidFill>
                <a:effectLst/>
                <a:uLnTx/>
                <a:uFillTx/>
                <a:latin typeface="Calibri"/>
                <a:ea typeface="+mj-ea"/>
                <a:cs typeface="+mj-cs"/>
              </a:rPr>
              <a:t>Not too much but not too little</a:t>
            </a:r>
            <a:endParaRPr kumimoji="0" lang="en-GB" altLang="en-US" b="1" i="0" u="none" strike="noStrike" kern="1200" cap="none" spc="0" normalizeH="0" baseline="0" noProof="0" dirty="0">
              <a:ln>
                <a:noFill/>
              </a:ln>
              <a:solidFill>
                <a:srgbClr val="4F81BD"/>
              </a:solidFill>
              <a:effectLst/>
              <a:uLnTx/>
              <a:uFillTx/>
              <a:latin typeface="Calibri"/>
              <a:ea typeface="+mj-ea"/>
              <a:cs typeface="+mj-cs"/>
            </a:endParaRPr>
          </a:p>
        </p:txBody>
      </p:sp>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19</a:t>
            </a:fld>
            <a:endParaRPr lang="it-IT" altLang="en-US" sz="900">
              <a:solidFill>
                <a:srgbClr val="7F7F7F"/>
              </a:solidFill>
              <a:latin typeface="Calibri" panose="020F0502020204030204" pitchFamily="34" charset="0"/>
              <a:cs typeface="Arial" panose="020B0604020202020204" pitchFamily="34" charset="0"/>
            </a:endParaRPr>
          </a:p>
        </p:txBody>
      </p:sp>
      <p:sp>
        <p:nvSpPr>
          <p:cNvPr id="11" name="Content Placeholder 2"/>
          <p:cNvSpPr txBox="1">
            <a:spLocks/>
          </p:cNvSpPr>
          <p:nvPr/>
        </p:nvSpPr>
        <p:spPr bwMode="auto">
          <a:xfrm>
            <a:off x="673862" y="1733430"/>
            <a:ext cx="5218723" cy="37350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600" b="0" i="0" u="none" strike="noStrike" kern="1200" cap="none" spc="0" normalizeH="0" baseline="0" noProof="0" dirty="0" smtClean="0">
                <a:ln>
                  <a:noFill/>
                </a:ln>
                <a:solidFill>
                  <a:sysClr val="windowText" lastClr="000000"/>
                </a:solidFill>
                <a:effectLst/>
                <a:uLnTx/>
                <a:uFillTx/>
                <a:latin typeface="Calibri"/>
                <a:ea typeface="+mn-ea"/>
                <a:cs typeface="+mn-cs"/>
              </a:rPr>
              <a:t>If too much:</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Seek infection in the short-term</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No effort to avoid the next epidemic</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At expense of public finances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19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SHOULD BE LOWER THAN MARKET PRICE BEFORE THE OUTBREAK STARTED</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2" name="Content Placeholder 2"/>
          <p:cNvSpPr txBox="1">
            <a:spLocks/>
          </p:cNvSpPr>
          <p:nvPr/>
        </p:nvSpPr>
        <p:spPr>
          <a:xfrm>
            <a:off x="6340494" y="1733430"/>
            <a:ext cx="5539298" cy="3722776"/>
          </a:xfrm>
          <a:prstGeom prst="rect">
            <a:avLst/>
          </a:prstGeom>
        </p:spPr>
        <p:txBody>
          <a:bodyPr vert="horz" lIns="91440" tIns="45720" rIns="91440" bIns="45720" rtlCol="0">
            <a:noAutofit/>
          </a:bodyPr>
          <a:lstStyle>
            <a:lvl1pPr marL="0" indent="0" defTabSz="685800" eaLnBrk="1" latinLnBrk="0" hangingPunct="1">
              <a:lnSpc>
                <a:spcPct val="90000"/>
              </a:lnSpc>
              <a:spcBef>
                <a:spcPts val="750"/>
              </a:spcBef>
              <a:buFont typeface="Arial" panose="020B0604020202020204" pitchFamily="34" charset="0"/>
              <a:buNone/>
              <a:defRPr sz="2100">
                <a:latin typeface="+mn-lt"/>
              </a:defRPr>
            </a:lvl1pPr>
            <a:lvl2pPr marL="514350" indent="-171450" defTabSz="685800" eaLnBrk="1" latinLnBrk="0" hangingPunct="1">
              <a:lnSpc>
                <a:spcPct val="90000"/>
              </a:lnSpc>
              <a:spcBef>
                <a:spcPts val="375"/>
              </a:spcBef>
              <a:buFont typeface="Arial" panose="020B0604020202020204" pitchFamily="34" charset="0"/>
              <a:buChar char="•"/>
              <a:defRPr sz="1800">
                <a:latin typeface="+mn-lt"/>
              </a:defRPr>
            </a:lvl2pPr>
            <a:lvl3pPr marL="857250" indent="-171450" defTabSz="685800" eaLnBrk="1" latinLnBrk="0" hangingPunct="1">
              <a:lnSpc>
                <a:spcPct val="90000"/>
              </a:lnSpc>
              <a:spcBef>
                <a:spcPts val="375"/>
              </a:spcBef>
              <a:buFont typeface="Arial" panose="020B0604020202020204" pitchFamily="34" charset="0"/>
              <a:buChar char="•"/>
              <a:defRPr sz="1500">
                <a:latin typeface="+mn-lt"/>
              </a:defRPr>
            </a:lvl3pPr>
            <a:lvl4pPr marL="1200150" indent="-171450" defTabSz="685800" eaLnBrk="1" latinLnBrk="0" hangingPunct="1">
              <a:lnSpc>
                <a:spcPct val="90000"/>
              </a:lnSpc>
              <a:spcBef>
                <a:spcPts val="375"/>
              </a:spcBef>
              <a:buFont typeface="Arial" panose="020B0604020202020204" pitchFamily="34" charset="0"/>
              <a:buChar char="•"/>
              <a:defRPr sz="1350">
                <a:latin typeface="+mn-lt"/>
              </a:defRPr>
            </a:lvl4pPr>
            <a:lvl5pPr marL="1543050" indent="-171450" defTabSz="685800" eaLnBrk="1" latinLnBrk="0" hangingPunct="1">
              <a:lnSpc>
                <a:spcPct val="90000"/>
              </a:lnSpc>
              <a:spcBef>
                <a:spcPts val="375"/>
              </a:spcBef>
              <a:buFont typeface="Arial" panose="020B0604020202020204" pitchFamily="34" charset="0"/>
              <a:buChar char="•"/>
              <a:defRPr sz="1350">
                <a:latin typeface="+mn-lt"/>
              </a:defRPr>
            </a:lvl5pPr>
            <a:lvl6pPr marL="1885950" indent="-171450" defTabSz="685800">
              <a:lnSpc>
                <a:spcPct val="90000"/>
              </a:lnSpc>
              <a:spcBef>
                <a:spcPts val="375"/>
              </a:spcBef>
              <a:buFont typeface="Arial" panose="020B0604020202020204" pitchFamily="34" charset="0"/>
              <a:buChar char="•"/>
              <a:defRPr sz="1350">
                <a:latin typeface="+mn-lt"/>
              </a:defRPr>
            </a:lvl6pPr>
            <a:lvl7pPr marL="2228850" indent="-171450" defTabSz="685800">
              <a:lnSpc>
                <a:spcPct val="90000"/>
              </a:lnSpc>
              <a:spcBef>
                <a:spcPts val="375"/>
              </a:spcBef>
              <a:buFont typeface="Arial" panose="020B0604020202020204" pitchFamily="34" charset="0"/>
              <a:buChar char="•"/>
              <a:defRPr sz="1350">
                <a:latin typeface="+mn-lt"/>
              </a:defRPr>
            </a:lvl7pPr>
            <a:lvl8pPr marL="2571750" indent="-171450" defTabSz="685800">
              <a:lnSpc>
                <a:spcPct val="90000"/>
              </a:lnSpc>
              <a:spcBef>
                <a:spcPts val="375"/>
              </a:spcBef>
              <a:buFont typeface="Arial" panose="020B0604020202020204" pitchFamily="34" charset="0"/>
              <a:buChar char="•"/>
              <a:defRPr sz="1350">
                <a:latin typeface="+mn-lt"/>
              </a:defRPr>
            </a:lvl8pPr>
            <a:lvl9pPr marL="2914650" indent="-171450" defTabSz="685800">
              <a:lnSpc>
                <a:spcPct val="90000"/>
              </a:lnSpc>
              <a:spcBef>
                <a:spcPts val="375"/>
              </a:spcBef>
              <a:buFont typeface="Arial" panose="020B0604020202020204" pitchFamily="34" charset="0"/>
              <a:buChar char="•"/>
              <a:defRPr sz="1350">
                <a:latin typeface="+mn-lt"/>
              </a:defRPr>
            </a:lvl9pPr>
          </a:lstStyle>
          <a:p>
            <a:pPr fontAlgn="base">
              <a:spcAft>
                <a:spcPct val="0"/>
              </a:spcAft>
            </a:pPr>
            <a:r>
              <a:rPr lang="en-US" sz="2800" dirty="0">
                <a:solidFill>
                  <a:prstClr val="black"/>
                </a:solidFill>
                <a:cs typeface="Arial" panose="020B0604020202020204" pitchFamily="34" charset="0"/>
              </a:rPr>
              <a:t>If too little:</a:t>
            </a:r>
          </a:p>
          <a:p>
            <a:pPr marL="342900" indent="-342900" fontAlgn="base">
              <a:spcAft>
                <a:spcPct val="0"/>
              </a:spcAft>
              <a:buFont typeface="Arial" panose="020B0604020202020204" pitchFamily="34" charset="0"/>
              <a:buChar char="•"/>
            </a:pPr>
            <a:r>
              <a:rPr lang="en-US" sz="2400" dirty="0">
                <a:solidFill>
                  <a:prstClr val="black"/>
                </a:solidFill>
                <a:cs typeface="Arial" panose="020B0604020202020204" pitchFamily="34" charset="0"/>
              </a:rPr>
              <a:t>Encourage illegal movements </a:t>
            </a:r>
          </a:p>
          <a:p>
            <a:pPr marL="342900" indent="-342900" fontAlgn="base">
              <a:spcAft>
                <a:spcPct val="0"/>
              </a:spcAft>
              <a:buFont typeface="Arial" panose="020B0604020202020204" pitchFamily="34" charset="0"/>
              <a:buChar char="•"/>
            </a:pPr>
            <a:r>
              <a:rPr lang="en-US" sz="2400" dirty="0">
                <a:solidFill>
                  <a:prstClr val="black"/>
                </a:solidFill>
                <a:cs typeface="Arial" panose="020B0604020202020204" pitchFamily="34" charset="0"/>
              </a:rPr>
              <a:t>Discourage reporting new cases</a:t>
            </a:r>
          </a:p>
          <a:p>
            <a:pPr marL="342900" indent="-342900" fontAlgn="base">
              <a:spcAft>
                <a:spcPct val="0"/>
              </a:spcAft>
              <a:buFont typeface="Arial" panose="020B0604020202020204" pitchFamily="34" charset="0"/>
              <a:buChar char="•"/>
            </a:pPr>
            <a:r>
              <a:rPr lang="en-US" sz="2400" dirty="0">
                <a:solidFill>
                  <a:prstClr val="black"/>
                </a:solidFill>
                <a:cs typeface="Arial" panose="020B0604020202020204" pitchFamily="34" charset="0"/>
              </a:rPr>
              <a:t>Generate mistrust with private sector</a:t>
            </a:r>
          </a:p>
          <a:p>
            <a:pPr fontAlgn="base">
              <a:spcAft>
                <a:spcPct val="0"/>
              </a:spcAft>
            </a:pPr>
            <a:endParaRPr lang="en-US" sz="1800" dirty="0">
              <a:solidFill>
                <a:prstClr val="black"/>
              </a:solidFill>
              <a:cs typeface="Arial" panose="020B0604020202020204" pitchFamily="34" charset="0"/>
            </a:endParaRPr>
          </a:p>
          <a:p>
            <a:pPr fontAlgn="base">
              <a:spcAft>
                <a:spcPct val="0"/>
              </a:spcAft>
            </a:pPr>
            <a:r>
              <a:rPr lang="en-US" sz="2400" dirty="0">
                <a:solidFill>
                  <a:prstClr val="black"/>
                </a:solidFill>
                <a:cs typeface="Arial" panose="020B0604020202020204" pitchFamily="34" charset="0"/>
              </a:rPr>
              <a:t>SHOULD BE CLOSE TO MARKET PRICE AT AFFECTED &amp; SURROUNDING (NOT-AFFECTED) AREAS</a:t>
            </a:r>
          </a:p>
        </p:txBody>
      </p:sp>
    </p:spTree>
    <p:extLst>
      <p:ext uri="{BB962C8B-B14F-4D97-AF65-F5344CB8AC3E}">
        <p14:creationId xmlns:p14="http://schemas.microsoft.com/office/powerpoint/2010/main" val="57687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81831" y="507999"/>
            <a:ext cx="9144000" cy="2156544"/>
          </a:xfrm>
        </p:spPr>
        <p:txBody>
          <a:bodyPr>
            <a:normAutofit/>
          </a:bodyPr>
          <a:lstStyle/>
          <a:p>
            <a:r>
              <a:rPr lang="en-US" altLang="en-US" sz="3200" b="1" dirty="0" smtClean="0"/>
              <a:t>Module </a:t>
            </a:r>
            <a:r>
              <a:rPr lang="en-US" altLang="en-US" sz="3200" b="1" dirty="0"/>
              <a:t>V4</a:t>
            </a:r>
            <a:r>
              <a:rPr lang="en-US" sz="3200" dirty="0"/>
              <a:t/>
            </a:r>
            <a:br>
              <a:rPr lang="en-US" sz="3200" dirty="0"/>
            </a:br>
            <a:r>
              <a:rPr lang="en-US" sz="3200" b="1" dirty="0" smtClean="0"/>
              <a:t>Control </a:t>
            </a:r>
            <a:r>
              <a:rPr lang="en-US" sz="3200" b="1" dirty="0"/>
              <a:t>Strategies for HPAI and LPAI in Poultry Populations</a:t>
            </a:r>
          </a:p>
        </p:txBody>
      </p:sp>
    </p:spTree>
    <p:extLst>
      <p:ext uri="{BB962C8B-B14F-4D97-AF65-F5344CB8AC3E}">
        <p14:creationId xmlns:p14="http://schemas.microsoft.com/office/powerpoint/2010/main" val="38331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20</a:t>
            </a:fld>
            <a:endParaRPr lang="it-IT" altLang="en-US" sz="900">
              <a:solidFill>
                <a:srgbClr val="7F7F7F"/>
              </a:solidFill>
              <a:latin typeface="Calibri" panose="020F0502020204030204" pitchFamily="34" charset="0"/>
              <a:cs typeface="Arial" panose="020B0604020202020204" pitchFamily="34" charset="0"/>
            </a:endParaRPr>
          </a:p>
        </p:txBody>
      </p:sp>
      <p:sp>
        <p:nvSpPr>
          <p:cNvPr id="10" name="Title 1">
            <a:extLst>
              <a:ext uri="{FF2B5EF4-FFF2-40B4-BE49-F238E27FC236}">
                <a16:creationId xmlns="" xmlns:a16="http://schemas.microsoft.com/office/drawing/2014/main" id="{535AE651-3211-48AF-ADD1-0C730BDD9B85}"/>
              </a:ext>
            </a:extLst>
          </p:cNvPr>
          <p:cNvSpPr txBox="1">
            <a:spLocks/>
          </p:cNvSpPr>
          <p:nvPr/>
        </p:nvSpPr>
        <p:spPr bwMode="auto">
          <a:xfrm>
            <a:off x="2139887" y="521250"/>
            <a:ext cx="7886700" cy="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4F81BD"/>
                </a:solidFill>
                <a:effectLst/>
                <a:uLnTx/>
                <a:uFillTx/>
                <a:latin typeface="Calibri"/>
                <a:ea typeface="+mj-ea"/>
                <a:cs typeface="+mj-cs"/>
              </a:rPr>
              <a:t>Discussion Questions</a:t>
            </a:r>
            <a:endParaRPr kumimoji="0" lang="en-US" sz="36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3" name="Content Placeholder 2">
            <a:extLst>
              <a:ext uri="{FF2B5EF4-FFF2-40B4-BE49-F238E27FC236}">
                <a16:creationId xmlns="" xmlns:a16="http://schemas.microsoft.com/office/drawing/2014/main" id="{02C1BA9D-7583-46A9-9B0B-357C9A435674}"/>
              </a:ext>
            </a:extLst>
          </p:cNvPr>
          <p:cNvSpPr txBox="1">
            <a:spLocks/>
          </p:cNvSpPr>
          <p:nvPr/>
        </p:nvSpPr>
        <p:spPr bwMode="auto">
          <a:xfrm>
            <a:off x="322702" y="2122788"/>
            <a:ext cx="11521069" cy="37587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500" b="0" i="0" u="none" strike="noStrike" kern="1200" cap="none" spc="0" normalizeH="0" baseline="0" noProof="0" dirty="0" smtClean="0">
                <a:ln>
                  <a:noFill/>
                </a:ln>
                <a:solidFill>
                  <a:sysClr val="windowText" lastClr="000000"/>
                </a:solidFill>
                <a:effectLst/>
                <a:uLnTx/>
                <a:uFillTx/>
                <a:latin typeface="Calibri"/>
                <a:ea typeface="+mn-ea"/>
                <a:cs typeface="+mn-cs"/>
              </a:rPr>
              <a:t>Other than cash payments, what types of compensation may be especially valuable or desirable for poultry producers and other involved parties in your country / region?</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5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500" b="0" i="0" u="none" strike="noStrike" kern="1200" cap="none" spc="0" normalizeH="0" baseline="0" noProof="0" dirty="0" smtClean="0">
                <a:ln>
                  <a:noFill/>
                </a:ln>
                <a:solidFill>
                  <a:sysClr val="windowText" lastClr="000000"/>
                </a:solidFill>
                <a:effectLst/>
                <a:uLnTx/>
                <a:uFillTx/>
                <a:latin typeface="Calibri"/>
                <a:ea typeface="+mn-ea"/>
                <a:cs typeface="+mn-cs"/>
              </a:rPr>
              <a:t>In your country / region, what types or levels of compensation have ended up being problematic?  What types of problems arose?</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4" name="Picture 13">
            <a:extLst>
              <a:ext uri="{FF2B5EF4-FFF2-40B4-BE49-F238E27FC236}">
                <a16:creationId xmlns="" xmlns:a16="http://schemas.microsoft.com/office/drawing/2014/main" id="{6676D07B-0E18-4EC7-8E50-20F3B278E557}"/>
              </a:ext>
            </a:extLst>
          </p:cNvPr>
          <p:cNvPicPr>
            <a:picLocks noChangeAspect="1"/>
          </p:cNvPicPr>
          <p:nvPr/>
        </p:nvPicPr>
        <p:blipFill>
          <a:blip r:embed="rId3"/>
          <a:stretch>
            <a:fillRect/>
          </a:stretch>
        </p:blipFill>
        <p:spPr>
          <a:xfrm>
            <a:off x="322702" y="793661"/>
            <a:ext cx="1450082" cy="692507"/>
          </a:xfrm>
          <a:prstGeom prst="rect">
            <a:avLst/>
          </a:prstGeom>
        </p:spPr>
      </p:pic>
    </p:spTree>
    <p:extLst>
      <p:ext uri="{BB962C8B-B14F-4D97-AF65-F5344CB8AC3E}">
        <p14:creationId xmlns:p14="http://schemas.microsoft.com/office/powerpoint/2010/main" val="2926993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9038" y="1126226"/>
            <a:ext cx="12132962" cy="511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21</a:t>
            </a:fld>
            <a:endParaRPr lang="it-IT" altLang="en-US" sz="900">
              <a:solidFill>
                <a:srgbClr val="7F7F7F"/>
              </a:solidFill>
              <a:latin typeface="Calibri" panose="020F0502020204030204" pitchFamily="34" charset="0"/>
              <a:cs typeface="Arial" panose="020B0604020202020204" pitchFamily="34" charset="0"/>
            </a:endParaRPr>
          </a:p>
        </p:txBody>
      </p:sp>
      <p:sp>
        <p:nvSpPr>
          <p:cNvPr id="23" name="Slide Number Placeholder 9"/>
          <p:cNvSpPr txBox="1">
            <a:spLocks/>
          </p:cNvSpPr>
          <p:nvPr/>
        </p:nvSpPr>
        <p:spPr bwMode="auto">
          <a:xfrm>
            <a:off x="2099735" y="170575"/>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a:spcBef>
                <a:spcPct val="0"/>
              </a:spcBef>
              <a:buFontTx/>
              <a:buNone/>
            </a:pPr>
            <a:endParaRPr lang="it-IT" altLang="en-US" sz="900" dirty="0">
              <a:solidFill>
                <a:srgbClr val="7F7F7F"/>
              </a:solidFill>
              <a:latin typeface="Calibri" panose="020F0502020204030204" pitchFamily="34" charset="0"/>
            </a:endParaRPr>
          </a:p>
        </p:txBody>
      </p:sp>
      <p:pic>
        <p:nvPicPr>
          <p:cNvPr id="24" name="Picture 4" descr="លទ្ធផល​រូបភាព​សម្រាប់ australi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49" y="1259522"/>
            <a:ext cx="1211586" cy="60579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6" descr="លទ្ធផល​រូបភាព​សម្រាប់ germany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154" y="2463263"/>
            <a:ext cx="1129575" cy="67774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8" descr="លទ្ធផល​រូបភាព​សម្រាប់ south korea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154" y="3738956"/>
            <a:ext cx="1112773" cy="74166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7" name="Picture 10" descr="លទ្ធផល​រូបភាព​សម្រាប់ vietnam 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90" y="4972032"/>
            <a:ext cx="1123701" cy="749135"/>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TextBox 27"/>
          <p:cNvSpPr txBox="1"/>
          <p:nvPr/>
        </p:nvSpPr>
        <p:spPr>
          <a:xfrm>
            <a:off x="2204962" y="1412415"/>
            <a:ext cx="9834638" cy="430887"/>
          </a:xfrm>
          <a:prstGeom prst="rect">
            <a:avLst/>
          </a:prstGeom>
          <a:noFill/>
        </p:spPr>
        <p:txBody>
          <a:bodyPr wrap="square" rtlCol="0">
            <a:spAutoFit/>
          </a:bodyPr>
          <a:lstStyle/>
          <a:p>
            <a:r>
              <a:rPr lang="en-US" sz="2200" dirty="0">
                <a:latin typeface="+mn-lt"/>
              </a:rPr>
              <a:t>Destroyed livestock and property plus dead animals that would have been destroyed</a:t>
            </a:r>
          </a:p>
        </p:txBody>
      </p:sp>
      <p:sp>
        <p:nvSpPr>
          <p:cNvPr id="29" name="TextBox 28"/>
          <p:cNvSpPr txBox="1"/>
          <p:nvPr/>
        </p:nvSpPr>
        <p:spPr>
          <a:xfrm>
            <a:off x="2204963" y="2586691"/>
            <a:ext cx="6036816" cy="430887"/>
          </a:xfrm>
          <a:prstGeom prst="rect">
            <a:avLst/>
          </a:prstGeom>
          <a:noFill/>
        </p:spPr>
        <p:txBody>
          <a:bodyPr wrap="square" rtlCol="0">
            <a:spAutoFit/>
          </a:bodyPr>
          <a:lstStyle/>
          <a:p>
            <a:r>
              <a:rPr lang="en-US" sz="2200" dirty="0">
                <a:latin typeface="+mn-lt"/>
              </a:rPr>
              <a:t>Destroyed livestock and culling and disposal costs</a:t>
            </a:r>
          </a:p>
        </p:txBody>
      </p:sp>
      <p:sp>
        <p:nvSpPr>
          <p:cNvPr id="30" name="Title 1"/>
          <p:cNvSpPr txBox="1">
            <a:spLocks/>
          </p:cNvSpPr>
          <p:nvPr/>
        </p:nvSpPr>
        <p:spPr>
          <a:xfrm>
            <a:off x="2243131" y="478307"/>
            <a:ext cx="7764776" cy="552450"/>
          </a:xfrm>
          <a:prstGeom prst="rect">
            <a:avLst/>
          </a:prstGeom>
        </p:spPr>
        <p:txBody>
          <a:bodyPr>
            <a:noAutofit/>
          </a:bodyPr>
          <a:lstStyle>
            <a:lvl1pPr algn="l" defTabSz="914400" rtl="0" eaLnBrk="1" latinLnBrk="0" hangingPunct="1">
              <a:lnSpc>
                <a:spcPct val="90000"/>
              </a:lnSpc>
              <a:spcBef>
                <a:spcPct val="0"/>
              </a:spcBef>
              <a:buNone/>
              <a:defRPr sz="4000" kern="1200">
                <a:solidFill>
                  <a:srgbClr val="A42036"/>
                </a:solidFill>
                <a:latin typeface="+mj-lt"/>
                <a:ea typeface="+mj-ea"/>
                <a:cs typeface="+mj-cs"/>
              </a:defRPr>
            </a:lvl1pPr>
          </a:lstStyle>
          <a:p>
            <a:pPr algn="ctr"/>
            <a:r>
              <a:rPr lang="en-US" altLang="en-US" sz="3600" b="1" dirty="0" smtClean="0">
                <a:solidFill>
                  <a:schemeClr val="accent1">
                    <a:lumMod val="75000"/>
                  </a:schemeClr>
                </a:solidFill>
              </a:rPr>
              <a:t>Coverage</a:t>
            </a:r>
            <a:endParaRPr lang="en-GB" altLang="en-US" sz="3600" b="1" dirty="0">
              <a:solidFill>
                <a:schemeClr val="accent1">
                  <a:lumMod val="75000"/>
                </a:schemeClr>
              </a:solidFill>
            </a:endParaRPr>
          </a:p>
        </p:txBody>
      </p:sp>
      <p:sp>
        <p:nvSpPr>
          <p:cNvPr id="31" name="TextBox 30"/>
          <p:cNvSpPr txBox="1"/>
          <p:nvPr/>
        </p:nvSpPr>
        <p:spPr>
          <a:xfrm>
            <a:off x="2204963" y="5131155"/>
            <a:ext cx="6036816" cy="430887"/>
          </a:xfrm>
          <a:prstGeom prst="rect">
            <a:avLst/>
          </a:prstGeom>
          <a:noFill/>
        </p:spPr>
        <p:txBody>
          <a:bodyPr wrap="square" rtlCol="0">
            <a:spAutoFit/>
          </a:bodyPr>
          <a:lstStyle/>
          <a:p>
            <a:r>
              <a:rPr lang="en-US" sz="2200" dirty="0">
                <a:latin typeface="+mn-lt"/>
              </a:rPr>
              <a:t>Destroyed livestock</a:t>
            </a:r>
          </a:p>
        </p:txBody>
      </p:sp>
      <p:sp>
        <p:nvSpPr>
          <p:cNvPr id="32" name="TextBox 31"/>
          <p:cNvSpPr txBox="1"/>
          <p:nvPr/>
        </p:nvSpPr>
        <p:spPr>
          <a:xfrm>
            <a:off x="2204962" y="3747243"/>
            <a:ext cx="9275837" cy="769441"/>
          </a:xfrm>
          <a:prstGeom prst="rect">
            <a:avLst/>
          </a:prstGeom>
          <a:noFill/>
        </p:spPr>
        <p:txBody>
          <a:bodyPr wrap="square" rtlCol="0">
            <a:spAutoFit/>
          </a:bodyPr>
          <a:lstStyle/>
          <a:p>
            <a:r>
              <a:rPr lang="en-US" sz="2200" dirty="0">
                <a:latin typeface="+mn-lt"/>
              </a:rPr>
              <a:t>Destroyed livestock (including fetuses) and destroyed contaminated products and material</a:t>
            </a:r>
          </a:p>
        </p:txBody>
      </p:sp>
    </p:spTree>
    <p:extLst>
      <p:ext uri="{BB962C8B-B14F-4D97-AF65-F5344CB8AC3E}">
        <p14:creationId xmlns:p14="http://schemas.microsoft.com/office/powerpoint/2010/main" val="2690466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22</a:t>
            </a:fld>
            <a:endParaRPr lang="it-IT" altLang="en-US" sz="900">
              <a:solidFill>
                <a:srgbClr val="7F7F7F"/>
              </a:solidFill>
              <a:latin typeface="Calibri" panose="020F0502020204030204" pitchFamily="34" charset="0"/>
              <a:cs typeface="Arial" panose="020B0604020202020204" pitchFamily="34" charset="0"/>
            </a:endParaRPr>
          </a:p>
        </p:txBody>
      </p:sp>
      <p:sp>
        <p:nvSpPr>
          <p:cNvPr id="23" name="Slide Number Placeholder 9"/>
          <p:cNvSpPr txBox="1">
            <a:spLocks/>
          </p:cNvSpPr>
          <p:nvPr/>
        </p:nvSpPr>
        <p:spPr bwMode="auto">
          <a:xfrm>
            <a:off x="2099735" y="170575"/>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a:spcBef>
                <a:spcPct val="0"/>
              </a:spcBef>
              <a:buFontTx/>
              <a:buNone/>
            </a:pPr>
            <a:endParaRPr lang="it-IT" altLang="en-US" sz="900" dirty="0">
              <a:solidFill>
                <a:srgbClr val="7F7F7F"/>
              </a:solidFill>
              <a:latin typeface="Calibri" panose="020F0502020204030204" pitchFamily="34" charset="0"/>
            </a:endParaRPr>
          </a:p>
        </p:txBody>
      </p:sp>
      <p:pic>
        <p:nvPicPr>
          <p:cNvPr id="24" name="Picture 4" descr="លទ្ធផល​រូបភាព​សម្រាប់ australia fla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149" y="1288097"/>
            <a:ext cx="1211586" cy="60579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6" descr="លទ្ធផល​រូបភាព​សម្រាប់ germany 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154" y="2491838"/>
            <a:ext cx="1129575" cy="677745"/>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8" descr="លទ្ធផល​រូបភាព​សម្រាប់ south korea fla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154" y="3767531"/>
            <a:ext cx="1112773" cy="741664"/>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pic>
        <p:nvPicPr>
          <p:cNvPr id="27" name="Picture 10" descr="លទ្ធផល​រូបភាព​សម្រាប់ vietnam fla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90" y="5000607"/>
            <a:ext cx="1123701" cy="749135"/>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Title 1"/>
          <p:cNvSpPr txBox="1">
            <a:spLocks/>
          </p:cNvSpPr>
          <p:nvPr/>
        </p:nvSpPr>
        <p:spPr>
          <a:xfrm>
            <a:off x="2266754" y="431260"/>
            <a:ext cx="7764776" cy="552450"/>
          </a:xfrm>
          <a:prstGeom prst="rect">
            <a:avLst/>
          </a:prstGeom>
        </p:spPr>
        <p:txBody>
          <a:bodyPr>
            <a:noAutofit/>
          </a:bodyPr>
          <a:lstStyle>
            <a:lvl1pPr algn="l" defTabSz="914400" rtl="0" eaLnBrk="1" latinLnBrk="0" hangingPunct="1">
              <a:lnSpc>
                <a:spcPct val="90000"/>
              </a:lnSpc>
              <a:spcBef>
                <a:spcPct val="0"/>
              </a:spcBef>
              <a:buNone/>
              <a:defRPr sz="4000" kern="1200">
                <a:solidFill>
                  <a:srgbClr val="A42036"/>
                </a:solidFill>
                <a:latin typeface="+mj-lt"/>
                <a:ea typeface="+mj-ea"/>
                <a:cs typeface="+mj-cs"/>
              </a:defRPr>
            </a:lvl1pPr>
          </a:lstStyle>
          <a:p>
            <a:pPr algn="ctr"/>
            <a:r>
              <a:rPr lang="en-US" altLang="en-US" sz="3000" b="1" dirty="0">
                <a:solidFill>
                  <a:srgbClr val="4F81BD"/>
                </a:solidFill>
                <a:latin typeface="Calibri"/>
              </a:rPr>
              <a:t>Level of Compensation</a:t>
            </a:r>
            <a:endParaRPr lang="en-GB" altLang="en-US" sz="3600" b="1" dirty="0">
              <a:solidFill>
                <a:schemeClr val="accent1">
                  <a:lumMod val="75000"/>
                </a:schemeClr>
              </a:solidFill>
            </a:endParaRPr>
          </a:p>
        </p:txBody>
      </p:sp>
      <p:sp>
        <p:nvSpPr>
          <p:cNvPr id="16" name="TextBox 15"/>
          <p:cNvSpPr txBox="1"/>
          <p:nvPr/>
        </p:nvSpPr>
        <p:spPr>
          <a:xfrm>
            <a:off x="2112885" y="1433181"/>
            <a:ext cx="6036816" cy="430887"/>
          </a:xfrm>
          <a:prstGeom prst="rect">
            <a:avLst/>
          </a:prstGeom>
          <a:noFill/>
        </p:spPr>
        <p:txBody>
          <a:bodyPr wrap="square" rtlCol="0">
            <a:spAutoFit/>
          </a:bodyPr>
          <a:lstStyle/>
          <a:p>
            <a:pPr eaLnBrk="0" fontAlgn="base" hangingPunct="0">
              <a:spcBef>
                <a:spcPct val="0"/>
              </a:spcBef>
              <a:spcAft>
                <a:spcPct val="0"/>
              </a:spcAft>
            </a:pPr>
            <a:r>
              <a:rPr lang="en-US" sz="2200" dirty="0">
                <a:solidFill>
                  <a:prstClr val="black"/>
                </a:solidFill>
                <a:cs typeface="Arial" panose="020B0604020202020204" pitchFamily="34" charset="0"/>
              </a:rPr>
              <a:t>Farm-gate value of restocking</a:t>
            </a:r>
          </a:p>
        </p:txBody>
      </p:sp>
      <p:sp>
        <p:nvSpPr>
          <p:cNvPr id="17" name="TextBox 16"/>
          <p:cNvSpPr txBox="1"/>
          <p:nvPr/>
        </p:nvSpPr>
        <p:spPr>
          <a:xfrm>
            <a:off x="2112884" y="2503621"/>
            <a:ext cx="8758316" cy="430887"/>
          </a:xfrm>
          <a:prstGeom prst="rect">
            <a:avLst/>
          </a:prstGeom>
          <a:noFill/>
        </p:spPr>
        <p:txBody>
          <a:bodyPr wrap="square" rtlCol="0">
            <a:spAutoFit/>
          </a:bodyPr>
          <a:lstStyle/>
          <a:p>
            <a:pPr eaLnBrk="0" fontAlgn="base" hangingPunct="0">
              <a:spcBef>
                <a:spcPct val="0"/>
              </a:spcBef>
              <a:spcAft>
                <a:spcPct val="0"/>
              </a:spcAft>
            </a:pPr>
            <a:r>
              <a:rPr lang="en-US" sz="2200" dirty="0">
                <a:solidFill>
                  <a:prstClr val="black"/>
                </a:solidFill>
                <a:cs typeface="Arial" panose="020B0604020202020204" pitchFamily="34" charset="0"/>
              </a:rPr>
              <a:t>Capped market value – 50% if dead before notification of disease</a:t>
            </a:r>
          </a:p>
        </p:txBody>
      </p:sp>
      <p:sp>
        <p:nvSpPr>
          <p:cNvPr id="18" name="TextBox 17"/>
          <p:cNvSpPr txBox="1"/>
          <p:nvPr/>
        </p:nvSpPr>
        <p:spPr>
          <a:xfrm>
            <a:off x="2112884" y="5048085"/>
            <a:ext cx="9560205" cy="430887"/>
          </a:xfrm>
          <a:prstGeom prst="rect">
            <a:avLst/>
          </a:prstGeom>
          <a:noFill/>
        </p:spPr>
        <p:txBody>
          <a:bodyPr wrap="square" rtlCol="0">
            <a:spAutoFit/>
          </a:bodyPr>
          <a:lstStyle/>
          <a:p>
            <a:pPr eaLnBrk="0" fontAlgn="base" hangingPunct="0">
              <a:spcBef>
                <a:spcPct val="0"/>
              </a:spcBef>
              <a:spcAft>
                <a:spcPct val="0"/>
              </a:spcAft>
            </a:pPr>
            <a:r>
              <a:rPr lang="en-US" sz="2200" dirty="0">
                <a:solidFill>
                  <a:prstClr val="black"/>
                </a:solidFill>
                <a:cs typeface="Arial" panose="020B0604020202020204" pitchFamily="34" charset="0"/>
              </a:rPr>
              <a:t>70% of </a:t>
            </a:r>
            <a:r>
              <a:rPr lang="en-US" sz="2200" i="1" dirty="0">
                <a:solidFill>
                  <a:prstClr val="black"/>
                </a:solidFill>
                <a:cs typeface="Arial" panose="020B0604020202020204" pitchFamily="34" charset="0"/>
              </a:rPr>
              <a:t>ex ante </a:t>
            </a:r>
            <a:r>
              <a:rPr lang="en-US" sz="2200" dirty="0">
                <a:solidFill>
                  <a:prstClr val="black"/>
                </a:solidFill>
                <a:cs typeface="Arial" panose="020B0604020202020204" pitchFamily="34" charset="0"/>
              </a:rPr>
              <a:t>market value – no payment if dead before official culling approval</a:t>
            </a:r>
          </a:p>
        </p:txBody>
      </p:sp>
      <p:sp>
        <p:nvSpPr>
          <p:cNvPr id="19" name="TextBox 18"/>
          <p:cNvSpPr txBox="1"/>
          <p:nvPr/>
        </p:nvSpPr>
        <p:spPr>
          <a:xfrm>
            <a:off x="2112885" y="3833450"/>
            <a:ext cx="9435648" cy="430887"/>
          </a:xfrm>
          <a:prstGeom prst="rect">
            <a:avLst/>
          </a:prstGeom>
          <a:noFill/>
        </p:spPr>
        <p:txBody>
          <a:bodyPr wrap="square" rtlCol="0">
            <a:spAutoFit/>
          </a:bodyPr>
          <a:lstStyle/>
          <a:p>
            <a:pPr eaLnBrk="0" fontAlgn="base" hangingPunct="0">
              <a:spcBef>
                <a:spcPct val="0"/>
              </a:spcBef>
              <a:spcAft>
                <a:spcPct val="0"/>
              </a:spcAft>
            </a:pPr>
            <a:r>
              <a:rPr lang="en-US" sz="2200" dirty="0">
                <a:solidFill>
                  <a:prstClr val="black"/>
                </a:solidFill>
                <a:cs typeface="Times New Roman" panose="02020603050405020304" pitchFamily="18" charset="0"/>
              </a:rPr>
              <a:t>Determined by an evaluation team – reduced in case of delayed notification</a:t>
            </a:r>
          </a:p>
        </p:txBody>
      </p:sp>
    </p:spTree>
    <p:extLst>
      <p:ext uri="{BB962C8B-B14F-4D97-AF65-F5344CB8AC3E}">
        <p14:creationId xmlns:p14="http://schemas.microsoft.com/office/powerpoint/2010/main" val="423850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57" y="1101673"/>
            <a:ext cx="12132962" cy="511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23</a:t>
            </a:fld>
            <a:endParaRPr lang="it-IT" altLang="en-US" sz="900">
              <a:solidFill>
                <a:srgbClr val="7F7F7F"/>
              </a:solidFill>
              <a:latin typeface="Calibri" panose="020F0502020204030204" pitchFamily="34" charset="0"/>
              <a:cs typeface="Arial" panose="020B0604020202020204" pitchFamily="34" charset="0"/>
            </a:endParaRPr>
          </a:p>
        </p:txBody>
      </p:sp>
      <p:sp>
        <p:nvSpPr>
          <p:cNvPr id="11" name="Title 1"/>
          <p:cNvSpPr txBox="1">
            <a:spLocks/>
          </p:cNvSpPr>
          <p:nvPr/>
        </p:nvSpPr>
        <p:spPr bwMode="auto">
          <a:xfrm>
            <a:off x="1069943" y="429619"/>
            <a:ext cx="10026590"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srgbClr val="4F81BD"/>
                </a:solidFill>
                <a:effectLst/>
                <a:uLnTx/>
                <a:uFillTx/>
                <a:latin typeface="Calibri"/>
                <a:ea typeface="+mj-ea"/>
                <a:cs typeface="+mj-cs"/>
              </a:rPr>
              <a:t>Compensation:  Key Messages</a:t>
            </a:r>
            <a:endParaRPr kumimoji="0" lang="en-GB" altLang="en-US" sz="30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2" name="Content Placeholder 2"/>
          <p:cNvSpPr txBox="1">
            <a:spLocks/>
          </p:cNvSpPr>
          <p:nvPr/>
        </p:nvSpPr>
        <p:spPr bwMode="auto">
          <a:xfrm>
            <a:off x="221010" y="1340881"/>
            <a:ext cx="11724456"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Compensation schemes should be </a:t>
            </a:r>
            <a:r>
              <a:rPr kumimoji="0" lang="en-US" sz="2800" b="1" i="0" u="none" strike="noStrike" kern="1200" cap="none" spc="0" normalizeH="0" baseline="0" noProof="0" dirty="0" smtClean="0">
                <a:ln>
                  <a:noFill/>
                </a:ln>
                <a:solidFill>
                  <a:srgbClr val="4F81BD"/>
                </a:solidFill>
                <a:effectLst/>
                <a:uLnTx/>
                <a:uFillTx/>
                <a:latin typeface="Calibri"/>
                <a:ea typeface="+mn-ea"/>
                <a:cs typeface="+mn-cs"/>
              </a:rPr>
              <a:t>developed in advance</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Beneficiaries and contributors identified</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Types and scope of compensation determined</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Mechanism for compensation agreed (rates, timeliness, accountability)</a:t>
            </a:r>
          </a:p>
          <a:p>
            <a:pPr marL="742950" marR="0" lvl="1" indent="-285750" algn="l" defTabSz="914400" rtl="0" eaLnBrk="0" fontAlgn="base" latinLnBrk="0" hangingPunct="0">
              <a:lnSpc>
                <a:spcPct val="100000"/>
              </a:lnSpc>
              <a:spcBef>
                <a:spcPct val="20000"/>
              </a:spcBef>
              <a:spcAft>
                <a:spcPts val="18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Pre-requisite established (farm registration, values)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Incentivize early reporting by </a:t>
            </a:r>
            <a:r>
              <a:rPr kumimoji="0" lang="en-US" sz="2800" b="1" i="0" u="none" strike="noStrike" kern="1200" cap="none" spc="0" normalizeH="0" baseline="0" noProof="0" dirty="0" smtClean="0">
                <a:ln>
                  <a:noFill/>
                </a:ln>
                <a:solidFill>
                  <a:srgbClr val="4F81BD"/>
                </a:solidFill>
                <a:effectLst/>
                <a:uLnTx/>
                <a:uFillTx/>
                <a:latin typeface="Calibri"/>
                <a:ea typeface="+mn-ea"/>
                <a:cs typeface="+mn-cs"/>
              </a:rPr>
              <a:t>penalizing the compensation of sick or dead</a:t>
            </a:r>
            <a:r>
              <a:rPr kumimoji="0" lang="en-US" sz="2800" b="0" i="0" u="none" strike="noStrike" kern="1200" cap="none" spc="0" normalizeH="0" baseline="0" noProof="0" dirty="0" smtClean="0">
                <a:ln>
                  <a:noFill/>
                </a:ln>
                <a:solidFill>
                  <a:srgbClr val="4F81BD">
                    <a:lumMod val="75000"/>
                  </a:srgbClr>
                </a:solidFill>
                <a:effectLst/>
                <a:uLnTx/>
                <a:uFillTx/>
                <a:latin typeface="Calibri"/>
                <a:ea typeface="+mn-ea"/>
                <a:cs typeface="+mn-cs"/>
              </a:rPr>
              <a:t> </a:t>
            </a: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birds </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Not zero if dead birds have a market value</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Compensate dead birds at market value if the response to farmers’ report cannot be done in a prompt manner (less than 72 hours?)</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490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24</a:t>
            </a:fld>
            <a:endParaRPr lang="it-IT" altLang="en-US" sz="900">
              <a:solidFill>
                <a:srgbClr val="7F7F7F"/>
              </a:solidFill>
              <a:latin typeface="Calibri" panose="020F0502020204030204" pitchFamily="34" charset="0"/>
              <a:cs typeface="Arial" panose="020B0604020202020204" pitchFamily="34" charset="0"/>
            </a:endParaRPr>
          </a:p>
        </p:txBody>
      </p:sp>
      <p:sp>
        <p:nvSpPr>
          <p:cNvPr id="8" name="Title 1"/>
          <p:cNvSpPr txBox="1">
            <a:spLocks/>
          </p:cNvSpPr>
          <p:nvPr/>
        </p:nvSpPr>
        <p:spPr bwMode="auto">
          <a:xfrm>
            <a:off x="2453591" y="467771"/>
            <a:ext cx="7409669"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srgbClr val="4F81BD"/>
                </a:solidFill>
                <a:effectLst/>
                <a:uLnTx/>
                <a:uFillTx/>
                <a:latin typeface="Calibri"/>
                <a:ea typeface="+mj-ea"/>
                <a:cs typeface="+mj-cs"/>
              </a:rPr>
              <a:t>Compensation:  Key Messages (continued)</a:t>
            </a:r>
            <a:endParaRPr kumimoji="0" lang="en-GB" altLang="en-US" sz="30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0" name="Content Placeholder 2"/>
          <p:cNvSpPr txBox="1">
            <a:spLocks/>
          </p:cNvSpPr>
          <p:nvPr/>
        </p:nvSpPr>
        <p:spPr bwMode="auto">
          <a:xfrm>
            <a:off x="643761" y="1337133"/>
            <a:ext cx="11029328" cy="47525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1800"/>
              </a:spcBef>
              <a:spcAft>
                <a:spcPct val="0"/>
              </a:spcAft>
              <a:buClr>
                <a:sysClr val="windowText" lastClr="000000"/>
              </a:buClr>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Closely monitor market values in affected and surrounding provinces and evaluate the </a:t>
            </a:r>
            <a:r>
              <a:rPr kumimoji="0" lang="en-US" sz="2800" b="1" i="0" u="none" strike="noStrike" kern="1200" cap="none" spc="0" normalizeH="0" baseline="0" noProof="0" dirty="0" smtClean="0">
                <a:ln>
                  <a:noFill/>
                </a:ln>
                <a:solidFill>
                  <a:srgbClr val="4F81BD"/>
                </a:solidFill>
                <a:effectLst/>
                <a:uLnTx/>
                <a:uFillTx/>
                <a:latin typeface="Calibri"/>
                <a:ea typeface="+mn-ea"/>
                <a:cs typeface="+mn-cs"/>
              </a:rPr>
              <a:t>possibility of adjusting</a:t>
            </a: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Very complicated in reality and need a system in place</a:t>
            </a: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ts val="1800"/>
              </a:spcBef>
              <a:spcAft>
                <a:spcPct val="0"/>
              </a:spcAft>
              <a:buClr>
                <a:sysClr val="windowText" lastClr="000000"/>
              </a:buClr>
              <a:buSzTx/>
              <a:buFont typeface="Arial" panose="020B0604020202020204" pitchFamily="34" charset="0"/>
              <a:buNone/>
              <a:tabLst/>
              <a:defRPr/>
            </a:pPr>
            <a:r>
              <a:rPr kumimoji="0" lang="en-US" sz="2800" b="1" i="0" u="none" strike="noStrike" kern="1200" cap="none" spc="0" normalizeH="0" baseline="0" noProof="0" dirty="0" smtClean="0">
                <a:ln>
                  <a:noFill/>
                </a:ln>
                <a:solidFill>
                  <a:srgbClr val="4F81BD"/>
                </a:solidFill>
                <a:effectLst/>
                <a:uLnTx/>
                <a:uFillTx/>
                <a:latin typeface="Calibri"/>
                <a:ea typeface="+mn-ea"/>
                <a:cs typeface="+mn-cs"/>
              </a:rPr>
              <a:t>Different types of birds </a:t>
            </a: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may require different compensation</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Quails vs chickens vs ducks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Broilers vs layers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Young layers vs old layers (spent hens)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High-valued birds (can be subjective)</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HOWEVER, simpler can be better if good movement control is in place</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6067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25</a:t>
            </a:fld>
            <a:endParaRPr lang="it-IT" altLang="en-US" sz="900">
              <a:solidFill>
                <a:srgbClr val="7F7F7F"/>
              </a:solidFill>
              <a:latin typeface="Calibri" panose="020F0502020204030204" pitchFamily="34" charset="0"/>
              <a:cs typeface="Arial" panose="020B0604020202020204" pitchFamily="34" charset="0"/>
            </a:endParaRPr>
          </a:p>
        </p:txBody>
      </p:sp>
      <p:sp>
        <p:nvSpPr>
          <p:cNvPr id="11" name="Title 1"/>
          <p:cNvSpPr txBox="1">
            <a:spLocks/>
          </p:cNvSpPr>
          <p:nvPr/>
        </p:nvSpPr>
        <p:spPr bwMode="auto">
          <a:xfrm>
            <a:off x="2378402" y="614940"/>
            <a:ext cx="7409669"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000" b="1" i="0" u="none" strike="noStrike" kern="1200" cap="none" spc="0" normalizeH="0" baseline="0" noProof="0" smtClean="0">
                <a:ln>
                  <a:noFill/>
                </a:ln>
                <a:solidFill>
                  <a:srgbClr val="4F81BD"/>
                </a:solidFill>
                <a:effectLst/>
                <a:uLnTx/>
                <a:uFillTx/>
                <a:latin typeface="Calibri"/>
                <a:ea typeface="+mj-ea"/>
                <a:cs typeface="+mj-cs"/>
              </a:rPr>
              <a:t>Compensation:  Key Messages (continued)</a:t>
            </a:r>
            <a:endParaRPr kumimoji="0" lang="en-GB" altLang="en-US" sz="30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2" name="Content Placeholder 2"/>
          <p:cNvSpPr txBox="1">
            <a:spLocks/>
          </p:cNvSpPr>
          <p:nvPr/>
        </p:nvSpPr>
        <p:spPr bwMode="auto">
          <a:xfrm>
            <a:off x="729661" y="2238504"/>
            <a:ext cx="10707150" cy="38604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3200" b="0" i="0" u="none" strike="noStrike" kern="1200" cap="none" spc="0" normalizeH="0" baseline="0" noProof="0" dirty="0" smtClean="0">
                <a:ln>
                  <a:noFill/>
                </a:ln>
                <a:solidFill>
                  <a:sysClr val="windowText" lastClr="000000"/>
                </a:solidFill>
                <a:effectLst/>
                <a:uLnTx/>
                <a:uFillTx/>
                <a:latin typeface="Calibri"/>
                <a:ea typeface="+mn-ea"/>
                <a:cs typeface="+mn-cs"/>
              </a:rPr>
              <a:t>For the longer term:</a:t>
            </a: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It is all about </a:t>
            </a:r>
            <a:r>
              <a:rPr kumimoji="0" lang="en-US" sz="2800" b="1" i="0" u="none" strike="noStrike" kern="1200" cap="none" spc="0" normalizeH="0" baseline="0" noProof="0" dirty="0" smtClean="0">
                <a:ln>
                  <a:noFill/>
                </a:ln>
                <a:solidFill>
                  <a:srgbClr val="4F81BD"/>
                </a:solidFill>
                <a:effectLst/>
                <a:uLnTx/>
                <a:uFillTx/>
                <a:latin typeface="Calibri"/>
                <a:ea typeface="+mn-ea"/>
                <a:cs typeface="+mn-cs"/>
              </a:rPr>
              <a:t>planning</a:t>
            </a: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 – expect the next animal disease outbreak</a:t>
            </a: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800" b="1" i="0" u="none" strike="noStrike" kern="1200" cap="none" spc="0" normalizeH="0" baseline="0" noProof="0" dirty="0" smtClean="0">
                <a:ln>
                  <a:noFill/>
                </a:ln>
                <a:solidFill>
                  <a:srgbClr val="4F81BD"/>
                </a:solidFill>
                <a:effectLst/>
                <a:uLnTx/>
                <a:uFillTx/>
                <a:latin typeface="Calibri"/>
                <a:ea typeface="+mn-ea"/>
                <a:cs typeface="+mn-cs"/>
              </a:rPr>
              <a:t>Allocate resources </a:t>
            </a: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 5% of poultry industry value)</a:t>
            </a: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Explore </a:t>
            </a:r>
            <a:r>
              <a:rPr kumimoji="0" lang="en-US" sz="2800" b="1" i="0" u="none" strike="noStrike" kern="1200" cap="none" spc="0" normalizeH="0" baseline="0" noProof="0" dirty="0" smtClean="0">
                <a:ln>
                  <a:noFill/>
                </a:ln>
                <a:solidFill>
                  <a:srgbClr val="4F81BD"/>
                </a:solidFill>
                <a:effectLst/>
                <a:uLnTx/>
                <a:uFillTx/>
                <a:latin typeface="Calibri"/>
                <a:ea typeface="+mn-ea"/>
                <a:cs typeface="+mn-cs"/>
              </a:rPr>
              <a:t>cost-sharing</a:t>
            </a: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 opportunities with the commercial sector</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48563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757" y="1101673"/>
            <a:ext cx="12132962" cy="51184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26</a:t>
            </a:fld>
            <a:endParaRPr lang="it-IT" altLang="en-US" sz="900">
              <a:solidFill>
                <a:srgbClr val="7F7F7F"/>
              </a:solidFill>
              <a:latin typeface="Calibri" panose="020F0502020204030204" pitchFamily="34" charset="0"/>
              <a:cs typeface="Arial" panose="020B0604020202020204" pitchFamily="34" charset="0"/>
            </a:endParaRPr>
          </a:p>
        </p:txBody>
      </p:sp>
      <p:sp>
        <p:nvSpPr>
          <p:cNvPr id="8" name="Title 6"/>
          <p:cNvSpPr txBox="1">
            <a:spLocks/>
          </p:cNvSpPr>
          <p:nvPr/>
        </p:nvSpPr>
        <p:spPr bwMode="auto">
          <a:xfrm>
            <a:off x="1662315" y="1101673"/>
            <a:ext cx="8841845" cy="2852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500" b="1" i="0" u="none" strike="noStrike" kern="1200" cap="none" spc="0" normalizeH="0" baseline="0" noProof="0" dirty="0" smtClean="0">
                <a:ln>
                  <a:noFill/>
                </a:ln>
                <a:solidFill>
                  <a:srgbClr val="4F81BD"/>
                </a:solidFill>
                <a:effectLst/>
                <a:uLnTx/>
                <a:uFillTx/>
                <a:latin typeface="Calibri"/>
                <a:ea typeface="+mj-ea"/>
                <a:cs typeface="+mj-cs"/>
              </a:rPr>
              <a:t>Recommendations for Management of Market Closures</a:t>
            </a:r>
            <a:endParaRPr kumimoji="0" lang="en-GB" altLang="en-US" sz="4500" b="1" i="0" u="none" strike="noStrike" kern="1200" cap="none" spc="0" normalizeH="0" baseline="0" noProof="0" dirty="0">
              <a:ln>
                <a:noFill/>
              </a:ln>
              <a:solidFill>
                <a:srgbClr val="4F81BD"/>
              </a:solidFill>
              <a:effectLst/>
              <a:uLnTx/>
              <a:uFillTx/>
              <a:latin typeface="Calibri"/>
              <a:ea typeface="+mj-ea"/>
              <a:cs typeface="+mj-cs"/>
            </a:endParaRPr>
          </a:p>
        </p:txBody>
      </p:sp>
    </p:spTree>
    <p:extLst>
      <p:ext uri="{BB962C8B-B14F-4D97-AF65-F5344CB8AC3E}">
        <p14:creationId xmlns:p14="http://schemas.microsoft.com/office/powerpoint/2010/main" val="404314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27</a:t>
            </a:fld>
            <a:endParaRPr lang="it-IT" altLang="en-US" sz="900">
              <a:solidFill>
                <a:srgbClr val="7F7F7F"/>
              </a:solidFill>
              <a:latin typeface="Calibri" panose="020F0502020204030204" pitchFamily="34" charset="0"/>
              <a:cs typeface="Arial" panose="020B0604020202020204" pitchFamily="34" charset="0"/>
            </a:endParaRPr>
          </a:p>
        </p:txBody>
      </p:sp>
      <p:pic>
        <p:nvPicPr>
          <p:cNvPr id="10" name="Picture 9"/>
          <p:cNvPicPr>
            <a:picLocks noChangeAspect="1"/>
          </p:cNvPicPr>
          <p:nvPr/>
        </p:nvPicPr>
        <p:blipFill>
          <a:blip r:embed="rId3"/>
          <a:stretch>
            <a:fillRect/>
          </a:stretch>
        </p:blipFill>
        <p:spPr>
          <a:xfrm>
            <a:off x="1647826" y="71919"/>
            <a:ext cx="4260020" cy="6062336"/>
          </a:xfrm>
          <a:prstGeom prst="rect">
            <a:avLst/>
          </a:prstGeom>
        </p:spPr>
      </p:pic>
      <p:pic>
        <p:nvPicPr>
          <p:cNvPr id="11" name="Picture 10"/>
          <p:cNvPicPr>
            <a:picLocks noChangeAspect="1"/>
          </p:cNvPicPr>
          <p:nvPr/>
        </p:nvPicPr>
        <p:blipFill>
          <a:blip r:embed="rId4"/>
          <a:stretch>
            <a:fillRect/>
          </a:stretch>
        </p:blipFill>
        <p:spPr>
          <a:xfrm>
            <a:off x="6380054" y="71920"/>
            <a:ext cx="4262471" cy="6062336"/>
          </a:xfrm>
          <a:prstGeom prst="rect">
            <a:avLst/>
          </a:prstGeom>
        </p:spPr>
      </p:pic>
    </p:spTree>
    <p:extLst>
      <p:ext uri="{BB962C8B-B14F-4D97-AF65-F5344CB8AC3E}">
        <p14:creationId xmlns:p14="http://schemas.microsoft.com/office/powerpoint/2010/main" val="233630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28</a:t>
            </a:fld>
            <a:endParaRPr lang="it-IT" altLang="en-US" sz="900">
              <a:solidFill>
                <a:srgbClr val="7F7F7F"/>
              </a:solidFill>
              <a:latin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4649725" y="2126316"/>
            <a:ext cx="2727450" cy="2492325"/>
          </a:xfrm>
          <a:prstGeom prst="rect">
            <a:avLst/>
          </a:prstGeom>
        </p:spPr>
      </p:pic>
      <p:sp>
        <p:nvSpPr>
          <p:cNvPr id="12" name="Title 1"/>
          <p:cNvSpPr txBox="1">
            <a:spLocks/>
          </p:cNvSpPr>
          <p:nvPr/>
        </p:nvSpPr>
        <p:spPr bwMode="auto">
          <a:xfrm>
            <a:off x="2378403" y="549223"/>
            <a:ext cx="7409669"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srgbClr val="4F81BD"/>
                </a:solidFill>
                <a:effectLst/>
                <a:uLnTx/>
                <a:uFillTx/>
                <a:latin typeface="Calibri"/>
                <a:ea typeface="+mj-ea"/>
                <a:cs typeface="+mj-cs"/>
              </a:rPr>
              <a:t>Rationale Behind Market Closures</a:t>
            </a:r>
            <a:endParaRPr kumimoji="0" lang="en-GB" altLang="en-US" sz="30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3"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28</a:t>
            </a:fld>
            <a:endParaRPr lang="it-IT" altLang="en-US" sz="900">
              <a:solidFill>
                <a:srgbClr val="7F7F7F"/>
              </a:solidFill>
              <a:latin typeface="Calibri" panose="020F0502020204030204" pitchFamily="34" charset="0"/>
              <a:cs typeface="Arial" panose="020B0604020202020204" pitchFamily="34" charset="0"/>
            </a:endParaRPr>
          </a:p>
        </p:txBody>
      </p:sp>
      <p:sp>
        <p:nvSpPr>
          <p:cNvPr id="14" name="Content Placeholder 2"/>
          <p:cNvSpPr txBox="1">
            <a:spLocks/>
          </p:cNvSpPr>
          <p:nvPr/>
        </p:nvSpPr>
        <p:spPr>
          <a:xfrm>
            <a:off x="2639699" y="1222955"/>
            <a:ext cx="6768752" cy="668326"/>
          </a:xfrm>
          <a:prstGeom prst="rect">
            <a:avLst/>
          </a:prstGeom>
        </p:spPr>
        <p:txBody>
          <a:bodyPr vert="horz" lIns="91440" tIns="45720" rIns="91440" bIns="45720" rtlCol="0">
            <a:normAutofit/>
          </a:bodyPr>
          <a:lstStyle>
            <a:lvl1pPr marL="0" indent="0" defTabSz="685800" eaLnBrk="1" latinLnBrk="0" hangingPunct="1">
              <a:lnSpc>
                <a:spcPct val="90000"/>
              </a:lnSpc>
              <a:spcBef>
                <a:spcPts val="750"/>
              </a:spcBef>
              <a:buFont typeface="Arial" panose="020B0604020202020204" pitchFamily="34" charset="0"/>
              <a:buNone/>
              <a:defRPr sz="2100">
                <a:latin typeface="+mn-lt"/>
              </a:defRPr>
            </a:lvl1pPr>
            <a:lvl2pPr marL="514350" indent="-171450" defTabSz="685800" eaLnBrk="1" latinLnBrk="0" hangingPunct="1">
              <a:lnSpc>
                <a:spcPct val="90000"/>
              </a:lnSpc>
              <a:spcBef>
                <a:spcPts val="375"/>
              </a:spcBef>
              <a:buFont typeface="Arial" panose="020B0604020202020204" pitchFamily="34" charset="0"/>
              <a:buChar char="•"/>
              <a:defRPr sz="1800">
                <a:latin typeface="+mn-lt"/>
              </a:defRPr>
            </a:lvl2pPr>
            <a:lvl3pPr marL="857250" indent="-171450" defTabSz="685800" eaLnBrk="1" latinLnBrk="0" hangingPunct="1">
              <a:lnSpc>
                <a:spcPct val="90000"/>
              </a:lnSpc>
              <a:spcBef>
                <a:spcPts val="375"/>
              </a:spcBef>
              <a:buFont typeface="Arial" panose="020B0604020202020204" pitchFamily="34" charset="0"/>
              <a:buChar char="•"/>
              <a:defRPr sz="1500">
                <a:latin typeface="+mn-lt"/>
              </a:defRPr>
            </a:lvl3pPr>
            <a:lvl4pPr marL="1200150" indent="-171450" defTabSz="685800" eaLnBrk="1" latinLnBrk="0" hangingPunct="1">
              <a:lnSpc>
                <a:spcPct val="90000"/>
              </a:lnSpc>
              <a:spcBef>
                <a:spcPts val="375"/>
              </a:spcBef>
              <a:buFont typeface="Arial" panose="020B0604020202020204" pitchFamily="34" charset="0"/>
              <a:buChar char="•"/>
              <a:defRPr sz="1350">
                <a:latin typeface="+mn-lt"/>
              </a:defRPr>
            </a:lvl4pPr>
            <a:lvl5pPr marL="1543050" indent="-171450" defTabSz="685800" eaLnBrk="1" latinLnBrk="0" hangingPunct="1">
              <a:lnSpc>
                <a:spcPct val="90000"/>
              </a:lnSpc>
              <a:spcBef>
                <a:spcPts val="375"/>
              </a:spcBef>
              <a:buFont typeface="Arial" panose="020B0604020202020204" pitchFamily="34" charset="0"/>
              <a:buChar char="•"/>
              <a:defRPr sz="1350">
                <a:latin typeface="+mn-lt"/>
              </a:defRPr>
            </a:lvl5pPr>
            <a:lvl6pPr marL="1885950" indent="-171450" defTabSz="685800">
              <a:lnSpc>
                <a:spcPct val="90000"/>
              </a:lnSpc>
              <a:spcBef>
                <a:spcPts val="375"/>
              </a:spcBef>
              <a:buFont typeface="Arial" panose="020B0604020202020204" pitchFamily="34" charset="0"/>
              <a:buChar char="•"/>
              <a:defRPr sz="1350">
                <a:latin typeface="+mn-lt"/>
              </a:defRPr>
            </a:lvl6pPr>
            <a:lvl7pPr marL="2228850" indent="-171450" defTabSz="685800">
              <a:lnSpc>
                <a:spcPct val="90000"/>
              </a:lnSpc>
              <a:spcBef>
                <a:spcPts val="375"/>
              </a:spcBef>
              <a:buFont typeface="Arial" panose="020B0604020202020204" pitchFamily="34" charset="0"/>
              <a:buChar char="•"/>
              <a:defRPr sz="1350">
                <a:latin typeface="+mn-lt"/>
              </a:defRPr>
            </a:lvl7pPr>
            <a:lvl8pPr marL="2571750" indent="-171450" defTabSz="685800">
              <a:lnSpc>
                <a:spcPct val="90000"/>
              </a:lnSpc>
              <a:spcBef>
                <a:spcPts val="375"/>
              </a:spcBef>
              <a:buFont typeface="Arial" panose="020B0604020202020204" pitchFamily="34" charset="0"/>
              <a:buChar char="•"/>
              <a:defRPr sz="1350">
                <a:latin typeface="+mn-lt"/>
              </a:defRPr>
            </a:lvl8pPr>
            <a:lvl9pPr marL="2914650" indent="-171450" defTabSz="685800">
              <a:lnSpc>
                <a:spcPct val="90000"/>
              </a:lnSpc>
              <a:spcBef>
                <a:spcPts val="375"/>
              </a:spcBef>
              <a:buFont typeface="Arial" panose="020B0604020202020204" pitchFamily="34" charset="0"/>
              <a:buChar char="•"/>
              <a:defRPr sz="1350">
                <a:latin typeface="+mn-lt"/>
              </a:defRPr>
            </a:lvl9pPr>
          </a:lstStyle>
          <a:p>
            <a:pPr algn="ctr" fontAlgn="base">
              <a:spcAft>
                <a:spcPts val="1200"/>
              </a:spcAft>
            </a:pPr>
            <a:r>
              <a:rPr lang="en-US" sz="2400" dirty="0">
                <a:solidFill>
                  <a:prstClr val="black"/>
                </a:solidFill>
                <a:cs typeface="Arial" panose="020B0604020202020204" pitchFamily="34" charset="0"/>
              </a:rPr>
              <a:t>Live bird markets act as hubs in the poultry network</a:t>
            </a:r>
          </a:p>
          <a:p>
            <a:pPr marL="1200150" lvl="2" indent="-342900" algn="ctr" fontAlgn="base">
              <a:spcAft>
                <a:spcPts val="1200"/>
              </a:spcAft>
            </a:pPr>
            <a:endParaRPr lang="en-US" dirty="0">
              <a:solidFill>
                <a:prstClr val="black"/>
              </a:solidFill>
              <a:cs typeface="Arial" panose="020B0604020202020204" pitchFamily="34" charset="0"/>
            </a:endParaRPr>
          </a:p>
          <a:p>
            <a:pPr marL="342900" indent="-342900" algn="ctr" fontAlgn="base">
              <a:spcAft>
                <a:spcPct val="0"/>
              </a:spcAft>
            </a:pPr>
            <a:endParaRPr lang="en-US" sz="2400" dirty="0">
              <a:solidFill>
                <a:prstClr val="black"/>
              </a:solidFill>
              <a:cs typeface="Arial" panose="020B0604020202020204" pitchFamily="34" charset="0"/>
            </a:endParaRPr>
          </a:p>
        </p:txBody>
      </p:sp>
      <p:sp>
        <p:nvSpPr>
          <p:cNvPr id="15" name="Rectangle 14"/>
          <p:cNvSpPr/>
          <p:nvPr/>
        </p:nvSpPr>
        <p:spPr>
          <a:xfrm>
            <a:off x="4307846" y="4961936"/>
            <a:ext cx="3411206" cy="369332"/>
          </a:xfrm>
          <a:prstGeom prst="rect">
            <a:avLst/>
          </a:prstGeom>
        </p:spPr>
        <p:txBody>
          <a:bodyPr wrap="square">
            <a:spAutoFit/>
          </a:bodyPr>
          <a:lstStyle/>
          <a:p>
            <a:pPr eaLnBrk="0" fontAlgn="base" hangingPunct="0">
              <a:spcBef>
                <a:spcPct val="0"/>
              </a:spcBef>
              <a:spcAft>
                <a:spcPts val="1200"/>
              </a:spcAft>
            </a:pPr>
            <a:r>
              <a:rPr lang="en-US" dirty="0">
                <a:solidFill>
                  <a:prstClr val="black"/>
                </a:solidFill>
                <a:cs typeface="Arial" panose="020B0604020202020204" pitchFamily="34" charset="0"/>
              </a:rPr>
              <a:t>Remove the hub = Stop the spread</a:t>
            </a:r>
          </a:p>
        </p:txBody>
      </p:sp>
      <p:sp>
        <p:nvSpPr>
          <p:cNvPr id="16" name="Rectangle 15"/>
          <p:cNvSpPr/>
          <p:nvPr/>
        </p:nvSpPr>
        <p:spPr>
          <a:xfrm>
            <a:off x="4307846" y="5509281"/>
            <a:ext cx="3542343" cy="369332"/>
          </a:xfrm>
          <a:prstGeom prst="rect">
            <a:avLst/>
          </a:prstGeom>
        </p:spPr>
        <p:txBody>
          <a:bodyPr wrap="square">
            <a:spAutoFit/>
          </a:bodyPr>
          <a:lstStyle/>
          <a:p>
            <a:pPr eaLnBrk="0" fontAlgn="base" hangingPunct="0">
              <a:spcBef>
                <a:spcPct val="0"/>
              </a:spcBef>
              <a:spcAft>
                <a:spcPts val="1200"/>
              </a:spcAft>
            </a:pPr>
            <a:r>
              <a:rPr lang="en-US" dirty="0">
                <a:solidFill>
                  <a:prstClr val="black"/>
                </a:solidFill>
                <a:cs typeface="Arial" panose="020B0604020202020204" pitchFamily="34" charset="0"/>
              </a:rPr>
              <a:t>Reduce human exposure to poultry</a:t>
            </a:r>
          </a:p>
        </p:txBody>
      </p:sp>
      <p:sp>
        <p:nvSpPr>
          <p:cNvPr id="17" name="Oval 16"/>
          <p:cNvSpPr/>
          <p:nvPr/>
        </p:nvSpPr>
        <p:spPr>
          <a:xfrm>
            <a:off x="5334439" y="2613928"/>
            <a:ext cx="218063" cy="224802"/>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Oval 17"/>
          <p:cNvSpPr/>
          <p:nvPr/>
        </p:nvSpPr>
        <p:spPr>
          <a:xfrm>
            <a:off x="5298226" y="3567254"/>
            <a:ext cx="218063" cy="224802"/>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Oval 18"/>
          <p:cNvSpPr/>
          <p:nvPr/>
        </p:nvSpPr>
        <p:spPr>
          <a:xfrm>
            <a:off x="6137743" y="3512937"/>
            <a:ext cx="218063" cy="224802"/>
          </a:xfrm>
          <a:prstGeom prst="ellipse">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nvGrpSpPr>
          <p:cNvPr id="20" name="Group 19"/>
          <p:cNvGrpSpPr/>
          <p:nvPr/>
        </p:nvGrpSpPr>
        <p:grpSpPr>
          <a:xfrm>
            <a:off x="4586612" y="2080113"/>
            <a:ext cx="2853674" cy="2606201"/>
            <a:chOff x="3145162" y="2626946"/>
            <a:chExt cx="2853674" cy="2606201"/>
          </a:xfrm>
        </p:grpSpPr>
        <p:grpSp>
          <p:nvGrpSpPr>
            <p:cNvPr id="21" name="Group 20"/>
            <p:cNvGrpSpPr/>
            <p:nvPr/>
          </p:nvGrpSpPr>
          <p:grpSpPr>
            <a:xfrm>
              <a:off x="3145162" y="2626946"/>
              <a:ext cx="2853674" cy="2606201"/>
              <a:chOff x="5224220" y="2586673"/>
              <a:chExt cx="2853674" cy="2606201"/>
            </a:xfrm>
          </p:grpSpPr>
          <p:pic>
            <p:nvPicPr>
              <p:cNvPr id="23" name="Picture 22"/>
              <p:cNvPicPr>
                <a:picLocks noChangeAspect="1"/>
              </p:cNvPicPr>
              <p:nvPr/>
            </p:nvPicPr>
            <p:blipFill>
              <a:blip r:embed="rId4"/>
              <a:stretch>
                <a:fillRect/>
              </a:stretch>
            </p:blipFill>
            <p:spPr>
              <a:xfrm>
                <a:off x="5224220" y="2586673"/>
                <a:ext cx="2853674" cy="2606201"/>
              </a:xfrm>
              <a:prstGeom prst="rect">
                <a:avLst/>
              </a:prstGeom>
            </p:spPr>
          </p:pic>
          <p:sp>
            <p:nvSpPr>
              <p:cNvPr id="24" name="&quot;No&quot; Symbol 23"/>
              <p:cNvSpPr/>
              <p:nvPr/>
            </p:nvSpPr>
            <p:spPr>
              <a:xfrm>
                <a:off x="5935725" y="3131224"/>
                <a:ext cx="247792" cy="261162"/>
              </a:xfrm>
              <a:prstGeom prst="noSmoking">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5" name="&quot;No&quot; Symbol 24"/>
              <p:cNvSpPr/>
              <p:nvPr/>
            </p:nvSpPr>
            <p:spPr>
              <a:xfrm>
                <a:off x="5903628" y="4084550"/>
                <a:ext cx="247792" cy="261162"/>
              </a:xfrm>
              <a:prstGeom prst="noSmoking">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26" name="&quot;No&quot; Symbol 25"/>
              <p:cNvSpPr/>
              <p:nvPr/>
            </p:nvSpPr>
            <p:spPr>
              <a:xfrm>
                <a:off x="6712240" y="4027611"/>
                <a:ext cx="247792" cy="261162"/>
              </a:xfrm>
              <a:prstGeom prst="noSmoking">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grpSp>
        <p:sp>
          <p:nvSpPr>
            <p:cNvPr id="22" name="Rectangle 21"/>
            <p:cNvSpPr/>
            <p:nvPr/>
          </p:nvSpPr>
          <p:spPr>
            <a:xfrm>
              <a:off x="4755472" y="3983115"/>
              <a:ext cx="49852" cy="73980"/>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081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29</a:t>
            </a:fld>
            <a:endParaRPr lang="it-IT" altLang="en-US" sz="900">
              <a:solidFill>
                <a:srgbClr val="7F7F7F"/>
              </a:solidFill>
              <a:latin typeface="Calibri" panose="020F0502020204030204" pitchFamily="34" charset="0"/>
              <a:cs typeface="Arial" panose="020B0604020202020204" pitchFamily="34" charset="0"/>
            </a:endParaRPr>
          </a:p>
        </p:txBody>
      </p:sp>
      <p:sp>
        <p:nvSpPr>
          <p:cNvPr id="8" name="Slide Number Placeholder 9"/>
          <p:cNvSpPr txBox="1">
            <a:spLocks/>
          </p:cNvSpPr>
          <p:nvPr/>
        </p:nvSpPr>
        <p:spPr bwMode="auto">
          <a:xfrm>
            <a:off x="1236137"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endParaRPr lang="it-IT" altLang="en-US" sz="900" dirty="0">
              <a:solidFill>
                <a:srgbClr val="7F7F7F"/>
              </a:solidFill>
              <a:latin typeface="Calibri" panose="020F0502020204030204" pitchFamily="34" charset="0"/>
              <a:cs typeface="Arial" panose="020B0604020202020204" pitchFamily="34" charset="0"/>
            </a:endParaRPr>
          </a:p>
        </p:txBody>
      </p:sp>
      <p:sp>
        <p:nvSpPr>
          <p:cNvPr id="12" name="Content Placeholder 2"/>
          <p:cNvSpPr txBox="1">
            <a:spLocks/>
          </p:cNvSpPr>
          <p:nvPr/>
        </p:nvSpPr>
        <p:spPr bwMode="auto">
          <a:xfrm>
            <a:off x="781101" y="1429958"/>
            <a:ext cx="4992112" cy="4702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smtClean="0">
                <a:ln>
                  <a:noFill/>
                </a:ln>
                <a:solidFill>
                  <a:srgbClr val="4F81BD"/>
                </a:solidFill>
                <a:effectLst/>
                <a:uLnTx/>
                <a:uFillTx/>
                <a:latin typeface="Calibri"/>
                <a:ea typeface="+mn-ea"/>
                <a:cs typeface="+mn-cs"/>
              </a:rPr>
              <a:t>Understand your value chain</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Trace back the origin of the infection</a:t>
            </a:r>
          </a:p>
          <a:p>
            <a:pPr marL="1143000" marR="0" lvl="2" indent="-2286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ysClr val="windowText" lastClr="000000"/>
                </a:solidFill>
                <a:effectLst/>
                <a:uLnTx/>
                <a:uFillTx/>
                <a:latin typeface="Calibri"/>
                <a:ea typeface="+mn-ea"/>
                <a:cs typeface="+mn-cs"/>
              </a:rPr>
              <a:t>Village A</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Early warnings</a:t>
            </a:r>
          </a:p>
          <a:p>
            <a:pPr marL="1143000" marR="0" lvl="2" indent="-2286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ysClr val="windowText" lastClr="000000"/>
                </a:solidFill>
                <a:effectLst/>
                <a:uLnTx/>
                <a:uFillTx/>
                <a:latin typeface="Calibri"/>
                <a:ea typeface="+mn-ea"/>
                <a:cs typeface="+mn-cs"/>
              </a:rPr>
              <a:t>Market 2</a:t>
            </a:r>
          </a:p>
          <a:p>
            <a:pPr marL="1143000" marR="0" lvl="2" indent="-2286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smtClean="0">
                <a:ln>
                  <a:noFill/>
                </a:ln>
                <a:solidFill>
                  <a:sysClr val="windowText" lastClr="000000"/>
                </a:solidFill>
                <a:effectLst/>
                <a:uLnTx/>
                <a:uFillTx/>
                <a:latin typeface="Calibri"/>
                <a:ea typeface="+mn-ea"/>
                <a:cs typeface="+mn-cs"/>
              </a:rPr>
              <a:t>Village B</a:t>
            </a:r>
          </a:p>
          <a:p>
            <a:pPr marL="1143000" marR="0" lvl="2" indent="-2286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auto" latinLnBrk="0" hangingPunct="0">
              <a:lnSpc>
                <a:spcPct val="100000"/>
              </a:lnSpc>
              <a:spcBef>
                <a:spcPct val="20000"/>
              </a:spcBef>
              <a:spcAft>
                <a:spcPts val="0"/>
              </a:spcAft>
              <a:buClrTx/>
              <a:buSzTx/>
              <a:buFont typeface="Arial" panose="020B0604020202020204" pitchFamily="34" charset="0"/>
              <a:buNone/>
              <a:tabLst/>
              <a:defRPr/>
            </a:pPr>
            <a:r>
              <a:rPr kumimoji="0" lang="en-US" altLang="en-US" sz="2000" b="1" i="0" u="none" strike="noStrike" kern="1200" cap="none" spc="0" normalizeH="0" baseline="0" noProof="0" dirty="0" smtClean="0">
                <a:ln>
                  <a:noFill/>
                </a:ln>
                <a:solidFill>
                  <a:srgbClr val="4F81BD"/>
                </a:solidFill>
                <a:effectLst/>
                <a:uLnTx/>
                <a:uFillTx/>
                <a:latin typeface="Calibri"/>
                <a:ea typeface="+mn-ea"/>
                <a:cs typeface="+mn-cs"/>
              </a:rPr>
              <a:t>What are the effects of such closures?</a:t>
            </a:r>
          </a:p>
          <a:p>
            <a:pPr marL="742950" marR="0" lvl="1" indent="-285750"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Areas with excess poultry stock</a:t>
            </a:r>
          </a:p>
          <a:p>
            <a:pPr marL="1143000" marR="0" lvl="2" indent="-228600"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altLang="en-US" sz="1800" b="0" i="1" u="none" strike="noStrike" kern="1200" cap="none" spc="0" normalizeH="0" baseline="0" noProof="0" dirty="0" smtClean="0">
                <a:ln>
                  <a:noFill/>
                </a:ln>
                <a:solidFill>
                  <a:sysClr val="windowText" lastClr="000000"/>
                </a:solidFill>
                <a:effectLst/>
                <a:uLnTx/>
                <a:uFillTx/>
                <a:latin typeface="Calibri"/>
                <a:ea typeface="+mn-ea"/>
                <a:cs typeface="+mn-cs"/>
              </a:rPr>
              <a:t>Emergency slaughtering and processing – Village C</a:t>
            </a:r>
            <a:endParaRPr kumimoji="0" lang="en-US" altLang="en-US"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altLang="en-US" sz="2000" b="0" i="0" u="none" strike="noStrike" kern="1200" cap="none" spc="0" normalizeH="0" baseline="0" noProof="0" dirty="0" smtClean="0">
                <a:ln>
                  <a:noFill/>
                </a:ln>
                <a:solidFill>
                  <a:sysClr val="windowText" lastClr="000000"/>
                </a:solidFill>
                <a:effectLst/>
                <a:uLnTx/>
                <a:uFillTx/>
                <a:latin typeface="Calibri"/>
                <a:ea typeface="+mn-ea"/>
                <a:cs typeface="+mn-cs"/>
              </a:rPr>
              <a:t>Adjustment of value chains</a:t>
            </a:r>
          </a:p>
          <a:p>
            <a:pPr marL="1143000" marR="0" lvl="2" indent="-228600" algn="l" defTabSz="914400" rtl="0" eaLnBrk="0" fontAlgn="auto" latinLnBrk="0" hangingPunct="0">
              <a:lnSpc>
                <a:spcPct val="100000"/>
              </a:lnSpc>
              <a:spcBef>
                <a:spcPct val="20000"/>
              </a:spcBef>
              <a:spcAft>
                <a:spcPts val="0"/>
              </a:spcAft>
              <a:buClrTx/>
              <a:buSzTx/>
              <a:buFont typeface="Arial" panose="020B0604020202020204" pitchFamily="34" charset="0"/>
              <a:buChar char="•"/>
              <a:tabLst/>
              <a:defRPr/>
            </a:pPr>
            <a:r>
              <a:rPr kumimoji="0" lang="en-US" altLang="en-US" sz="1800" b="0" i="1" u="none" strike="noStrike" kern="1200" cap="none" spc="0" normalizeH="0" baseline="0" noProof="0" dirty="0" smtClean="0">
                <a:ln>
                  <a:noFill/>
                </a:ln>
                <a:solidFill>
                  <a:sysClr val="windowText" lastClr="000000"/>
                </a:solidFill>
                <a:effectLst/>
                <a:uLnTx/>
                <a:uFillTx/>
                <a:latin typeface="Calibri"/>
                <a:ea typeface="+mn-ea"/>
                <a:cs typeface="+mn-cs"/>
              </a:rPr>
              <a:t>Increase in poultry supply in other markets – Market 3</a:t>
            </a:r>
            <a:endParaRPr kumimoji="0" lang="en-US" altLang="en-US"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3" name="Picture 12"/>
          <p:cNvPicPr>
            <a:picLocks noChangeAspect="1"/>
          </p:cNvPicPr>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7509553" y="2812990"/>
            <a:ext cx="881795" cy="828025"/>
          </a:xfrm>
          <a:prstGeom prst="rect">
            <a:avLst/>
          </a:prstGeom>
        </p:spPr>
      </p:pic>
      <p:pic>
        <p:nvPicPr>
          <p:cNvPr id="14" name="Picture 13"/>
          <p:cNvPicPr>
            <a:picLocks noChangeAspect="1"/>
          </p:cNvPicPr>
          <p:nvPr/>
        </p:nvPicPr>
        <p:blipFill>
          <a:blip r:embed="rId4" cstate="print">
            <a:duotone>
              <a:prstClr val="black"/>
              <a:srgbClr val="9BBB59">
                <a:tint val="45000"/>
                <a:satMod val="400000"/>
              </a:srgbClr>
            </a:duotone>
            <a:extLst>
              <a:ext uri="{28A0092B-C50C-407E-A947-70E740481C1C}">
                <a14:useLocalDpi xmlns:a14="http://schemas.microsoft.com/office/drawing/2010/main" val="0"/>
              </a:ext>
            </a:extLst>
          </a:blip>
          <a:stretch>
            <a:fillRect/>
          </a:stretch>
        </p:blipFill>
        <p:spPr>
          <a:xfrm>
            <a:off x="9190978" y="3086100"/>
            <a:ext cx="450194" cy="422742"/>
          </a:xfrm>
          <a:prstGeom prst="rect">
            <a:avLst/>
          </a:prstGeom>
        </p:spPr>
      </p:pic>
      <p:sp>
        <p:nvSpPr>
          <p:cNvPr id="15" name="Cross 14"/>
          <p:cNvSpPr/>
          <p:nvPr/>
        </p:nvSpPr>
        <p:spPr>
          <a:xfrm rot="2725169">
            <a:off x="7400400" y="2747963"/>
            <a:ext cx="1100137" cy="1100137"/>
          </a:xfrm>
          <a:prstGeom prst="plus">
            <a:avLst>
              <a:gd name="adj" fmla="val 45513"/>
            </a:avLst>
          </a:prstGeom>
          <a:solidFill>
            <a:srgbClr val="FF0000"/>
          </a:solidFill>
          <a:ln w="25400" cap="flat" cmpd="sng" algn="ctr">
            <a:solidFill>
              <a:sysClr val="windowText" lastClr="000000"/>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TextBox 2"/>
          <p:cNvSpPr txBox="1">
            <a:spLocks noChangeArrowheads="1"/>
          </p:cNvSpPr>
          <p:nvPr/>
        </p:nvSpPr>
        <p:spPr bwMode="auto">
          <a:xfrm>
            <a:off x="6031974" y="5113338"/>
            <a:ext cx="1397525" cy="473075"/>
          </a:xfrm>
          <a:prstGeom prst="rect">
            <a:avLst/>
          </a:prstGeom>
          <a:noFill/>
          <a:ln w="9525">
            <a:solidFill>
              <a:sysClr val="windowText" lastClr="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t>Village A</a:t>
            </a:r>
          </a:p>
        </p:txBody>
      </p:sp>
      <p:sp>
        <p:nvSpPr>
          <p:cNvPr id="17" name="TextBox 14"/>
          <p:cNvSpPr txBox="1">
            <a:spLocks noChangeArrowheads="1"/>
          </p:cNvSpPr>
          <p:nvPr/>
        </p:nvSpPr>
        <p:spPr bwMode="auto">
          <a:xfrm>
            <a:off x="8513237" y="4808538"/>
            <a:ext cx="1463675" cy="471487"/>
          </a:xfrm>
          <a:prstGeom prst="rect">
            <a:avLst/>
          </a:prstGeom>
          <a:noFill/>
          <a:ln w="9525">
            <a:solidFill>
              <a:sysClr val="windowText" lastClr="000000"/>
            </a:solidFill>
            <a:miter lim="800000"/>
            <a:headEnd/>
            <a:tailEnd/>
          </a:ln>
          <a:extLst>
            <a:ext uri="{909E8E84-426E-40dd-AFC4-6F175D3DCCD1}">
              <a14:hiddenFill xmlns:a14="http://schemas.microsoft.com/office/drawing/2010/main" xmlns="">
                <a:solidFill>
                  <a:srgbClr val="FFFFFF"/>
                </a:solidFill>
              </a14:hiddenFill>
            </a:ext>
          </a:extLst>
        </p:spPr>
        <p:txBody>
          <a:bodyPr wrap="square">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t>Village B</a:t>
            </a:r>
          </a:p>
        </p:txBody>
      </p:sp>
      <p:sp>
        <p:nvSpPr>
          <p:cNvPr id="18" name="TextBox 15"/>
          <p:cNvSpPr txBox="1">
            <a:spLocks noChangeArrowheads="1"/>
          </p:cNvSpPr>
          <p:nvPr/>
        </p:nvSpPr>
        <p:spPr bwMode="auto">
          <a:xfrm>
            <a:off x="7271812" y="1131888"/>
            <a:ext cx="1357313" cy="471487"/>
          </a:xfrm>
          <a:prstGeom prst="rect">
            <a:avLst/>
          </a:prstGeom>
          <a:noFill/>
          <a:ln w="9525">
            <a:solidFill>
              <a:sysClr val="windowText" lastClr="0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t>Village C</a:t>
            </a:r>
          </a:p>
        </p:txBody>
      </p:sp>
      <p:sp>
        <p:nvSpPr>
          <p:cNvPr id="19" name="TextBox 4"/>
          <p:cNvSpPr txBox="1">
            <a:spLocks noChangeArrowheads="1"/>
          </p:cNvSpPr>
          <p:nvPr/>
        </p:nvSpPr>
        <p:spPr bwMode="auto">
          <a:xfrm>
            <a:off x="7670275" y="3641725"/>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eaLnBrk="0" fontAlgn="base" hangingPunct="0">
              <a:spcBef>
                <a:spcPct val="0"/>
              </a:spcBef>
              <a:spcAft>
                <a:spcPct val="0"/>
              </a:spcAft>
              <a:buFontTx/>
              <a:buNone/>
            </a:pPr>
            <a:r>
              <a:rPr lang="en-US" altLang="en-US" sz="1000" dirty="0">
                <a:solidFill>
                  <a:srgbClr val="FF0000"/>
                </a:solidFill>
                <a:latin typeface="Times New Roman" panose="02020603050405020304" pitchFamily="18" charset="0"/>
                <a:ea typeface="MS PGothic" panose="020B0600070205080204" pitchFamily="34" charset="-128"/>
                <a:cs typeface="Arial" panose="020B0604020202020204" pitchFamily="34" charset="0"/>
              </a:rPr>
              <a:t>Market closure</a:t>
            </a:r>
          </a:p>
        </p:txBody>
      </p:sp>
      <p:pic>
        <p:nvPicPr>
          <p:cNvPr id="20" name="Picture 6" descr="Image result for virus influenza clipart"/>
          <p:cNvPicPr>
            <a:picLocks noChangeAspect="1" noChangeArrowheads="1"/>
          </p:cNvPicPr>
          <p:nvPr/>
        </p:nvPicPr>
        <p:blipFill>
          <a:blip r:embed="rId5">
            <a:extLst>
              <a:ext uri="{28A0092B-C50C-407E-A947-70E740481C1C}">
                <a14:useLocalDpi xmlns:a14="http://schemas.microsoft.com/office/drawing/2010/main" val="0"/>
              </a:ext>
            </a:extLst>
          </a:blip>
          <a:srcRect l="14072" t="3345" r="15160" b="11179"/>
          <a:stretch>
            <a:fillRect/>
          </a:stretch>
        </p:blipFill>
        <p:spPr bwMode="auto">
          <a:xfrm>
            <a:off x="6546325" y="5610225"/>
            <a:ext cx="303212"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1" name="Straight Arrow Connector 20"/>
          <p:cNvCxnSpPr/>
          <p:nvPr/>
        </p:nvCxnSpPr>
        <p:spPr>
          <a:xfrm>
            <a:off x="7949675" y="1779588"/>
            <a:ext cx="0" cy="862012"/>
          </a:xfrm>
          <a:prstGeom prst="straightConnector1">
            <a:avLst/>
          </a:prstGeom>
          <a:noFill/>
          <a:ln w="38100" cap="flat" cmpd="sng" algn="ctr">
            <a:solidFill>
              <a:srgbClr val="4F81BD">
                <a:shade val="95000"/>
                <a:satMod val="105000"/>
              </a:srgbClr>
            </a:solidFill>
            <a:prstDash val="solid"/>
            <a:tailEnd type="triangle"/>
          </a:ln>
          <a:effectLst/>
        </p:spPr>
      </p:cxnSp>
      <p:cxnSp>
        <p:nvCxnSpPr>
          <p:cNvPr id="22" name="Straight Arrow Connector 21"/>
          <p:cNvCxnSpPr/>
          <p:nvPr/>
        </p:nvCxnSpPr>
        <p:spPr>
          <a:xfrm flipV="1">
            <a:off x="6711425" y="3932238"/>
            <a:ext cx="865187" cy="1112837"/>
          </a:xfrm>
          <a:prstGeom prst="straightConnector1">
            <a:avLst/>
          </a:prstGeom>
          <a:noFill/>
          <a:ln w="38100" cap="flat" cmpd="sng" algn="ctr">
            <a:solidFill>
              <a:srgbClr val="4F81BD">
                <a:shade val="95000"/>
                <a:satMod val="105000"/>
              </a:srgbClr>
            </a:solidFill>
            <a:prstDash val="solid"/>
            <a:tailEnd type="triangle"/>
          </a:ln>
          <a:effectLst/>
        </p:spPr>
      </p:cxnSp>
      <p:pic>
        <p:nvPicPr>
          <p:cNvPr id="23" name="Picture 22"/>
          <p:cNvPicPr>
            <a:picLocks noChangeAspect="1"/>
          </p:cNvPicPr>
          <p:nvPr/>
        </p:nvPicPr>
        <p:blipFill>
          <a:blip r:embed="rId6" cstate="print">
            <a:duotone>
              <a:prstClr val="black"/>
              <a:srgbClr val="9BBB59">
                <a:tint val="45000"/>
                <a:satMod val="400000"/>
              </a:srgbClr>
            </a:duotone>
            <a:extLst>
              <a:ext uri="{28A0092B-C50C-407E-A947-70E740481C1C}">
                <a14:useLocalDpi xmlns:a14="http://schemas.microsoft.com/office/drawing/2010/main" val="0"/>
              </a:ext>
            </a:extLst>
          </a:blip>
          <a:stretch>
            <a:fillRect/>
          </a:stretch>
        </p:blipFill>
        <p:spPr>
          <a:xfrm>
            <a:off x="6328933" y="3015631"/>
            <a:ext cx="450194" cy="422742"/>
          </a:xfrm>
          <a:prstGeom prst="rect">
            <a:avLst/>
          </a:prstGeom>
        </p:spPr>
      </p:pic>
      <p:sp>
        <p:nvSpPr>
          <p:cNvPr id="24" name="TextBox 26"/>
          <p:cNvSpPr txBox="1">
            <a:spLocks noChangeArrowheads="1"/>
          </p:cNvSpPr>
          <p:nvPr/>
        </p:nvSpPr>
        <p:spPr bwMode="auto">
          <a:xfrm>
            <a:off x="6212950" y="3394075"/>
            <a:ext cx="682625" cy="24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eaLnBrk="0" fontAlgn="base" hangingPunct="0">
              <a:spcBef>
                <a:spcPct val="0"/>
              </a:spcBef>
              <a:spcAft>
                <a:spcPct val="0"/>
              </a:spcAft>
              <a:buFontTx/>
              <a:buNone/>
            </a:pPr>
            <a:r>
              <a:rPr lang="en-US" altLang="en-US" sz="1000">
                <a:solidFill>
                  <a:prstClr val="black"/>
                </a:solidFill>
                <a:latin typeface="Times New Roman" panose="02020603050405020304" pitchFamily="18" charset="0"/>
                <a:ea typeface="MS PGothic" panose="020B0600070205080204" pitchFamily="34" charset="-128"/>
                <a:cs typeface="Arial" panose="020B0604020202020204" pitchFamily="34" charset="0"/>
              </a:rPr>
              <a:t>Market 2</a:t>
            </a:r>
          </a:p>
        </p:txBody>
      </p:sp>
      <p:sp>
        <p:nvSpPr>
          <p:cNvPr id="25" name="TextBox 27"/>
          <p:cNvSpPr txBox="1">
            <a:spLocks noChangeArrowheads="1"/>
          </p:cNvSpPr>
          <p:nvPr/>
        </p:nvSpPr>
        <p:spPr bwMode="auto">
          <a:xfrm>
            <a:off x="9057750" y="3455988"/>
            <a:ext cx="717550" cy="246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eaLnBrk="0" fontAlgn="base" hangingPunct="0">
              <a:spcBef>
                <a:spcPct val="0"/>
              </a:spcBef>
              <a:spcAft>
                <a:spcPct val="0"/>
              </a:spcAft>
              <a:buFontTx/>
              <a:buNone/>
            </a:pPr>
            <a:r>
              <a:rPr lang="en-US" altLang="en-US" sz="1000">
                <a:solidFill>
                  <a:prstClr val="black"/>
                </a:solidFill>
                <a:latin typeface="Times New Roman" panose="02020603050405020304" pitchFamily="18" charset="0"/>
                <a:ea typeface="MS PGothic" panose="020B0600070205080204" pitchFamily="34" charset="-128"/>
                <a:cs typeface="Arial" panose="020B0604020202020204" pitchFamily="34" charset="0"/>
              </a:rPr>
              <a:t>Market 3</a:t>
            </a:r>
          </a:p>
        </p:txBody>
      </p:sp>
      <p:cxnSp>
        <p:nvCxnSpPr>
          <p:cNvPr id="26" name="Straight Arrow Connector 25"/>
          <p:cNvCxnSpPr/>
          <p:nvPr/>
        </p:nvCxnSpPr>
        <p:spPr>
          <a:xfrm flipH="1" flipV="1">
            <a:off x="6549500" y="3763963"/>
            <a:ext cx="4762" cy="1281112"/>
          </a:xfrm>
          <a:prstGeom prst="straightConnector1">
            <a:avLst/>
          </a:prstGeom>
          <a:noFill/>
          <a:ln w="38100" cap="flat" cmpd="sng" algn="ctr">
            <a:solidFill>
              <a:srgbClr val="4F81BD">
                <a:shade val="95000"/>
                <a:satMod val="105000"/>
              </a:srgbClr>
            </a:solidFill>
            <a:prstDash val="solid"/>
            <a:tailEnd type="triangle"/>
          </a:ln>
          <a:effectLst/>
        </p:spPr>
      </p:cxnSp>
      <p:sp>
        <p:nvSpPr>
          <p:cNvPr id="27" name="TextBox 26"/>
          <p:cNvSpPr txBox="1">
            <a:spLocks noChangeArrowheads="1"/>
          </p:cNvSpPr>
          <p:nvPr/>
        </p:nvSpPr>
        <p:spPr bwMode="auto">
          <a:xfrm>
            <a:off x="6708250" y="2624138"/>
            <a:ext cx="301625" cy="461962"/>
          </a:xfrm>
          <a:prstGeom prst="rect">
            <a:avLst/>
          </a:prstGeom>
          <a:solidFill>
            <a:srgbClr val="FFFF00"/>
          </a:solid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eaLnBrk="0" fontAlgn="base" hangingPunct="0">
              <a:spcBef>
                <a:spcPct val="0"/>
              </a:spcBef>
              <a:spcAft>
                <a:spcPct val="0"/>
              </a:spcAft>
              <a:buFontTx/>
              <a:buNone/>
            </a:pPr>
            <a:r>
              <a:rPr lang="en-US" altLang="en-US" sz="2400" b="1">
                <a:solidFill>
                  <a:srgbClr val="FF0000"/>
                </a:solidFill>
                <a:latin typeface="Times New Roman" panose="02020603050405020304" pitchFamily="18" charset="0"/>
                <a:ea typeface="MS PGothic" panose="020B0600070205080204" pitchFamily="34" charset="-128"/>
                <a:cs typeface="Arial" panose="020B0604020202020204" pitchFamily="34" charset="0"/>
              </a:rPr>
              <a:t>!</a:t>
            </a:r>
          </a:p>
        </p:txBody>
      </p:sp>
      <p:sp>
        <p:nvSpPr>
          <p:cNvPr id="28" name="TextBox 34"/>
          <p:cNvSpPr txBox="1">
            <a:spLocks noChangeArrowheads="1"/>
          </p:cNvSpPr>
          <p:nvPr/>
        </p:nvSpPr>
        <p:spPr bwMode="auto">
          <a:xfrm>
            <a:off x="9976912" y="4360863"/>
            <a:ext cx="301625" cy="460375"/>
          </a:xfrm>
          <a:prstGeom prst="rect">
            <a:avLst/>
          </a:prstGeom>
          <a:solidFill>
            <a:srgbClr val="FFFF00"/>
          </a:solidFill>
          <a:ln w="9525">
            <a:solidFill>
              <a:srgbClr val="FF0000"/>
            </a:solidFill>
            <a:miter lim="800000"/>
            <a:headEnd/>
            <a:tailEnd/>
          </a:ln>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eaLnBrk="0" fontAlgn="base" hangingPunct="0">
              <a:spcBef>
                <a:spcPct val="0"/>
              </a:spcBef>
              <a:spcAft>
                <a:spcPct val="0"/>
              </a:spcAft>
              <a:buFontTx/>
              <a:buNone/>
            </a:pPr>
            <a:r>
              <a:rPr lang="en-US" altLang="en-US" sz="2400" b="1">
                <a:solidFill>
                  <a:srgbClr val="FF0000"/>
                </a:solidFill>
                <a:latin typeface="Times New Roman" panose="02020603050405020304" pitchFamily="18" charset="0"/>
                <a:ea typeface="MS PGothic" panose="020B0600070205080204" pitchFamily="34" charset="-128"/>
                <a:cs typeface="Arial" panose="020B0604020202020204" pitchFamily="34" charset="0"/>
              </a:rPr>
              <a:t>!</a:t>
            </a:r>
          </a:p>
        </p:txBody>
      </p:sp>
      <p:cxnSp>
        <p:nvCxnSpPr>
          <p:cNvPr id="29" name="Straight Arrow Connector 28"/>
          <p:cNvCxnSpPr/>
          <p:nvPr/>
        </p:nvCxnSpPr>
        <p:spPr>
          <a:xfrm>
            <a:off x="8143350" y="1779588"/>
            <a:ext cx="1154112" cy="1236662"/>
          </a:xfrm>
          <a:prstGeom prst="straightConnector1">
            <a:avLst/>
          </a:prstGeom>
          <a:noFill/>
          <a:ln w="38100" cap="flat" cmpd="sng" algn="ctr">
            <a:solidFill>
              <a:srgbClr val="4F81BD">
                <a:shade val="95000"/>
                <a:satMod val="105000"/>
              </a:srgbClr>
            </a:solidFill>
            <a:prstDash val="dash"/>
            <a:tailEnd type="triangle"/>
          </a:ln>
          <a:effectLst/>
        </p:spPr>
      </p:cxnSp>
      <p:cxnSp>
        <p:nvCxnSpPr>
          <p:cNvPr id="30" name="Straight Arrow Connector 29"/>
          <p:cNvCxnSpPr/>
          <p:nvPr/>
        </p:nvCxnSpPr>
        <p:spPr>
          <a:xfrm>
            <a:off x="8451325" y="3859213"/>
            <a:ext cx="744537" cy="849312"/>
          </a:xfrm>
          <a:prstGeom prst="straightConnector1">
            <a:avLst/>
          </a:prstGeom>
          <a:noFill/>
          <a:ln w="38100" cap="flat" cmpd="sng" algn="ctr">
            <a:solidFill>
              <a:srgbClr val="4F81BD">
                <a:shade val="95000"/>
                <a:satMod val="105000"/>
              </a:srgbClr>
            </a:solidFill>
            <a:prstDash val="solid"/>
            <a:tailEnd type="triangle"/>
          </a:ln>
          <a:effectLst/>
        </p:spPr>
      </p:cxnSp>
      <p:pic>
        <p:nvPicPr>
          <p:cNvPr id="31" name="Picture 8" descr="Image result for overstock clipart"/>
          <p:cNvPicPr>
            <a:picLocks noChangeAspect="1" noChangeArrowheads="1"/>
          </p:cNvPicPr>
          <p:nvPr/>
        </p:nvPicPr>
        <p:blipFill>
          <a:blip r:embed="rId7">
            <a:extLst>
              <a:ext uri="{28A0092B-C50C-407E-A947-70E740481C1C}">
                <a14:useLocalDpi xmlns:a14="http://schemas.microsoft.com/office/drawing/2010/main" val="0"/>
              </a:ext>
            </a:extLst>
          </a:blip>
          <a:srcRect t="19928" b="29500"/>
          <a:stretch>
            <a:fillRect/>
          </a:stretch>
        </p:blipFill>
        <p:spPr bwMode="auto">
          <a:xfrm rot="2785236">
            <a:off x="8318769" y="1018381"/>
            <a:ext cx="1230312"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 name="TextBox 2"/>
          <p:cNvSpPr txBox="1">
            <a:spLocks noChangeArrowheads="1"/>
          </p:cNvSpPr>
          <p:nvPr/>
        </p:nvSpPr>
        <p:spPr bwMode="auto">
          <a:xfrm>
            <a:off x="9126012" y="741363"/>
            <a:ext cx="1485900"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Adobe Fangsong Std R" pitchFamily="18" charset="-128"/>
                <a:ea typeface="Adobe Fangsong Std R" pitchFamily="18" charset="-128"/>
              </a:defRPr>
            </a:lvl1pPr>
            <a:lvl2pPr marL="742950" indent="-285750">
              <a:spcBef>
                <a:spcPct val="20000"/>
              </a:spcBef>
              <a:buFont typeface="Arial" panose="020B0604020202020204" pitchFamily="34" charset="0"/>
              <a:buChar char="–"/>
              <a:defRPr sz="2400">
                <a:solidFill>
                  <a:schemeClr val="tx1"/>
                </a:solidFill>
                <a:latin typeface="Adobe Fangsong Std R" pitchFamily="18" charset="-128"/>
                <a:ea typeface="Adobe Fangsong Std R" pitchFamily="18" charset="-128"/>
              </a:defRPr>
            </a:lvl2pPr>
            <a:lvl3pPr marL="1143000" indent="-228600">
              <a:spcBef>
                <a:spcPct val="20000"/>
              </a:spcBef>
              <a:buFont typeface="Arial" panose="020B0604020202020204" pitchFamily="34" charset="0"/>
              <a:buChar char="•"/>
              <a:defRPr sz="2000">
                <a:solidFill>
                  <a:schemeClr val="tx1"/>
                </a:solidFill>
                <a:latin typeface="Adobe Fangsong Std R" pitchFamily="18" charset="-128"/>
                <a:ea typeface="Adobe Fangsong Std R" pitchFamily="18" charset="-128"/>
              </a:defRPr>
            </a:lvl3pPr>
            <a:lvl4pPr marL="1600200" indent="-228600">
              <a:spcBef>
                <a:spcPct val="20000"/>
              </a:spcBef>
              <a:buFont typeface="Arial" panose="020B0604020202020204" pitchFamily="34" charset="0"/>
              <a:buChar char="–"/>
              <a:defRPr>
                <a:solidFill>
                  <a:schemeClr val="tx1"/>
                </a:solidFill>
                <a:latin typeface="Adobe Fangsong Std R" pitchFamily="18" charset="-128"/>
                <a:ea typeface="Adobe Fangsong Std R" pitchFamily="18" charset="-128"/>
              </a:defRPr>
            </a:lvl4pPr>
            <a:lvl5pPr marL="2057400" indent="-228600">
              <a:spcBef>
                <a:spcPct val="20000"/>
              </a:spcBef>
              <a:buFont typeface="Arial" panose="020B0604020202020204" pitchFamily="34" charset="0"/>
              <a:buChar char="»"/>
              <a:defRPr sz="1600">
                <a:solidFill>
                  <a:schemeClr val="tx1"/>
                </a:solidFill>
                <a:latin typeface="Adobe Fangsong Std R" pitchFamily="18" charset="-128"/>
                <a:ea typeface="Adobe Fangsong Std R" pitchFamily="18"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Adobe Fangsong Std R" pitchFamily="18" charset="-128"/>
                <a:ea typeface="Adobe Fangsong Std R" pitchFamily="18" charset="-128"/>
              </a:defRPr>
            </a:lvl9pPr>
          </a:lstStyle>
          <a:p>
            <a:pPr algn="ctr" eaLnBrk="0" fontAlgn="base" hangingPunct="0">
              <a:spcBef>
                <a:spcPct val="0"/>
              </a:spcBef>
              <a:spcAft>
                <a:spcPct val="0"/>
              </a:spcAft>
              <a:buFontTx/>
              <a:buNone/>
            </a:pPr>
            <a:r>
              <a:rPr lang="en-US" altLang="en-US" sz="1600" i="1">
                <a:solidFill>
                  <a:prstClr val="black"/>
                </a:solidFill>
                <a:latin typeface="Times New Roman" panose="02020603050405020304" pitchFamily="18" charset="0"/>
                <a:ea typeface="MS PGothic" panose="020B0600070205080204" pitchFamily="34" charset="-128"/>
                <a:cs typeface="Arial" panose="020B0604020202020204" pitchFamily="34" charset="0"/>
              </a:rPr>
              <a:t>Emergency slaughtering</a:t>
            </a:r>
          </a:p>
        </p:txBody>
      </p:sp>
      <p:pic>
        <p:nvPicPr>
          <p:cNvPr id="33" name="Picture 6" descr="Image result for virus influenza clipart"/>
          <p:cNvPicPr>
            <a:picLocks noChangeAspect="1" noChangeArrowheads="1"/>
          </p:cNvPicPr>
          <p:nvPr/>
        </p:nvPicPr>
        <p:blipFill>
          <a:blip r:embed="rId5">
            <a:extLst>
              <a:ext uri="{28A0092B-C50C-407E-A947-70E740481C1C}">
                <a14:useLocalDpi xmlns:a14="http://schemas.microsoft.com/office/drawing/2010/main" val="0"/>
              </a:ext>
            </a:extLst>
          </a:blip>
          <a:srcRect l="14072" t="3345" r="15160" b="11179"/>
          <a:stretch>
            <a:fillRect/>
          </a:stretch>
        </p:blipFill>
        <p:spPr bwMode="auto">
          <a:xfrm>
            <a:off x="7832200" y="4024313"/>
            <a:ext cx="303212" cy="296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 name="Rectangle 33"/>
          <p:cNvSpPr/>
          <p:nvPr/>
        </p:nvSpPr>
        <p:spPr>
          <a:xfrm>
            <a:off x="1356638" y="660858"/>
            <a:ext cx="4726600" cy="523220"/>
          </a:xfrm>
          <a:prstGeom prst="rect">
            <a:avLst/>
          </a:prstGeom>
        </p:spPr>
        <p:txBody>
          <a:bodyPr wrap="square">
            <a:spAutoFit/>
          </a:bodyPr>
          <a:lstStyle/>
          <a:p>
            <a:pPr algn="ctr" eaLnBrk="0" fontAlgn="base" hangingPunct="0">
              <a:spcBef>
                <a:spcPct val="0"/>
              </a:spcBef>
              <a:spcAft>
                <a:spcPct val="0"/>
              </a:spcAft>
            </a:pPr>
            <a:r>
              <a:rPr lang="en-US" altLang="en-US" sz="2800" b="1" dirty="0">
                <a:solidFill>
                  <a:prstClr val="black"/>
                </a:solidFill>
                <a:cs typeface="Arial" panose="020B0604020202020204" pitchFamily="34" charset="0"/>
              </a:rPr>
              <a:t>Challenges for Closing Markets</a:t>
            </a:r>
            <a:endParaRPr lang="en-US" sz="2800" b="1" dirty="0">
              <a:solidFill>
                <a:prstClr val="black"/>
              </a:solidFill>
              <a:cs typeface="Arial" panose="020B0604020202020204" pitchFamily="34" charset="0"/>
            </a:endParaRPr>
          </a:p>
        </p:txBody>
      </p:sp>
    </p:spTree>
    <p:extLst>
      <p:ext uri="{BB962C8B-B14F-4D97-AF65-F5344CB8AC3E}">
        <p14:creationId xmlns:p14="http://schemas.microsoft.com/office/powerpoint/2010/main" val="320088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5" grpId="0" animBg="1"/>
      <p:bldP spid="19" grpId="0"/>
      <p:bldP spid="25" grpId="0"/>
      <p:bldP spid="27" grpId="0" animBg="1"/>
      <p:bldP spid="28"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33141" y="359318"/>
            <a:ext cx="9258633" cy="646331"/>
          </a:xfrm>
          <a:prstGeom prst="rect">
            <a:avLst/>
          </a:prstGeom>
          <a:solidFill>
            <a:schemeClr val="bg1"/>
          </a:solidFill>
        </p:spPr>
        <p:txBody>
          <a:bodyPr wrap="square">
            <a:spAutoFit/>
          </a:bodyPr>
          <a:lstStyle/>
          <a:p>
            <a:r>
              <a:rPr lang="en-GB" altLang="en-US" sz="3600" b="1" dirty="0">
                <a:solidFill>
                  <a:srgbClr val="4F81BD"/>
                </a:solidFill>
              </a:rPr>
              <a:t>Learning Objectives</a:t>
            </a:r>
            <a:endParaRPr lang="en-US" sz="3600" dirty="0"/>
          </a:p>
        </p:txBody>
      </p:sp>
      <p:sp>
        <p:nvSpPr>
          <p:cNvPr id="8" name="Content Placeholder 2"/>
          <p:cNvSpPr txBox="1">
            <a:spLocks/>
          </p:cNvSpPr>
          <p:nvPr/>
        </p:nvSpPr>
        <p:spPr bwMode="auto">
          <a:xfrm>
            <a:off x="1361741" y="1453324"/>
            <a:ext cx="10416124" cy="412141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Learn about control strategies for HPAI and LPAI in poultry</a:t>
            </a:r>
          </a:p>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Define stamping out</a:t>
            </a:r>
          </a:p>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Describe challenges to stamping out</a:t>
            </a:r>
          </a:p>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Define compensation</a:t>
            </a:r>
          </a:p>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Understand why compensation is used</a:t>
            </a:r>
          </a:p>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Learn about what types of compensation are available</a:t>
            </a:r>
          </a:p>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Describe what would be too much versus too little compensation</a:t>
            </a:r>
          </a:p>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Understand the use of market closures and key considerations for market closures</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95353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30</a:t>
            </a:fld>
            <a:endParaRPr lang="it-IT" altLang="en-US" sz="900">
              <a:solidFill>
                <a:srgbClr val="7F7F7F"/>
              </a:solidFill>
              <a:latin typeface="Calibri" panose="020F0502020204030204" pitchFamily="34" charset="0"/>
              <a:cs typeface="Arial" panose="020B0604020202020204" pitchFamily="34" charset="0"/>
            </a:endParaRPr>
          </a:p>
        </p:txBody>
      </p:sp>
      <p:sp>
        <p:nvSpPr>
          <p:cNvPr id="8" name="Title 1"/>
          <p:cNvSpPr txBox="1">
            <a:spLocks/>
          </p:cNvSpPr>
          <p:nvPr/>
        </p:nvSpPr>
        <p:spPr bwMode="auto">
          <a:xfrm>
            <a:off x="1039261" y="577798"/>
            <a:ext cx="10091454"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smtClean="0">
                <a:ln>
                  <a:noFill/>
                </a:ln>
                <a:solidFill>
                  <a:srgbClr val="4F81BD"/>
                </a:solidFill>
                <a:effectLst/>
                <a:uLnTx/>
                <a:uFillTx/>
                <a:latin typeface="Calibri"/>
                <a:ea typeface="+mj-ea"/>
                <a:cs typeface="+mj-cs"/>
              </a:rPr>
              <a:t>Key Messages: Market Closures</a:t>
            </a:r>
            <a:endParaRPr kumimoji="0" lang="en-GB" altLang="en-US" sz="30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2" name="Content Placeholder 2"/>
          <p:cNvSpPr txBox="1">
            <a:spLocks/>
          </p:cNvSpPr>
          <p:nvPr/>
        </p:nvSpPr>
        <p:spPr bwMode="auto">
          <a:xfrm>
            <a:off x="852690" y="1461586"/>
            <a:ext cx="10820400" cy="461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Market closures will be in vain unless authorities are able to implement </a:t>
            </a:r>
            <a:r>
              <a:rPr kumimoji="0" lang="en-US" sz="2400" b="1" i="0" u="none" strike="noStrike" kern="1200" cap="none" spc="0" normalizeH="0" baseline="0" noProof="0" dirty="0" smtClean="0">
                <a:ln>
                  <a:noFill/>
                </a:ln>
                <a:solidFill>
                  <a:srgbClr val="4F81BD"/>
                </a:solidFill>
                <a:effectLst/>
                <a:uLnTx/>
                <a:uFillTx/>
                <a:latin typeface="Calibri"/>
                <a:ea typeface="+mn-ea"/>
                <a:cs typeface="+mn-cs"/>
              </a:rPr>
              <a:t>strict movement controls </a:t>
            </a: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(power &amp; resources)</a:t>
            </a: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Calibri"/>
                <a:ea typeface="+mn-ea"/>
                <a:cs typeface="+mn-cs"/>
              </a:rPr>
              <a:t>Otherwise, animals will be </a:t>
            </a:r>
            <a:r>
              <a:rPr kumimoji="0" lang="en-US" sz="2100" b="0" i="0" u="none" strike="noStrike" kern="1200" cap="none" spc="0" normalizeH="0" baseline="0" noProof="0" dirty="0" smtClean="0">
                <a:ln>
                  <a:noFill/>
                </a:ln>
                <a:solidFill>
                  <a:srgbClr val="FF0000"/>
                </a:solidFill>
                <a:effectLst/>
                <a:uLnTx/>
                <a:uFillTx/>
                <a:latin typeface="Calibri"/>
                <a:ea typeface="+mn-ea"/>
                <a:cs typeface="+mn-cs"/>
              </a:rPr>
              <a:t>moved illegally</a:t>
            </a:r>
            <a:r>
              <a:rPr kumimoji="0" lang="en-US" sz="2100" b="0" i="0" u="none" strike="noStrike" kern="1200" cap="none" spc="0" normalizeH="0" baseline="0" noProof="0" dirty="0" smtClean="0">
                <a:ln>
                  <a:noFill/>
                </a:ln>
                <a:solidFill>
                  <a:sysClr val="windowText" lastClr="000000"/>
                </a:solidFill>
                <a:effectLst/>
                <a:uLnTx/>
                <a:uFillTx/>
                <a:latin typeface="Calibri"/>
                <a:ea typeface="+mn-ea"/>
                <a:cs typeface="+mn-cs"/>
              </a:rPr>
              <a:t> and unofficial </a:t>
            </a:r>
            <a:r>
              <a:rPr kumimoji="0" lang="en-US" sz="2100" b="0" i="0" u="none" strike="noStrike" kern="1200" cap="none" spc="0" normalizeH="0" baseline="0" noProof="0" dirty="0" smtClean="0">
                <a:ln>
                  <a:noFill/>
                </a:ln>
                <a:solidFill>
                  <a:srgbClr val="FF0000"/>
                </a:solidFill>
                <a:effectLst/>
                <a:uLnTx/>
                <a:uFillTx/>
                <a:latin typeface="Calibri"/>
                <a:ea typeface="+mn-ea"/>
                <a:cs typeface="+mn-cs"/>
              </a:rPr>
              <a:t>parallel markets </a:t>
            </a:r>
            <a:r>
              <a:rPr kumimoji="0" lang="en-US" sz="2100" b="0" i="0" u="none" strike="noStrike" kern="1200" cap="none" spc="0" normalizeH="0" baseline="0" noProof="0" dirty="0" smtClean="0">
                <a:ln>
                  <a:noFill/>
                </a:ln>
                <a:solidFill>
                  <a:sysClr val="windowText" lastClr="000000"/>
                </a:solidFill>
                <a:effectLst/>
                <a:uLnTx/>
                <a:uFillTx/>
                <a:latin typeface="Calibri"/>
                <a:ea typeface="+mn-ea"/>
                <a:cs typeface="+mn-cs"/>
              </a:rPr>
              <a:t>will appear</a:t>
            </a:r>
          </a:p>
          <a:p>
            <a:pPr marL="1600200" marR="0" lvl="3" indent="-22860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endParaRPr kumimoji="0" lang="en-US" sz="16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4F81BD"/>
                </a:solidFill>
                <a:effectLst/>
                <a:uLnTx/>
                <a:uFillTx/>
                <a:latin typeface="Calibri"/>
                <a:ea typeface="+mn-ea"/>
                <a:cs typeface="+mn-cs"/>
              </a:rPr>
              <a:t>Anticipate the effects</a:t>
            </a: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 of the market closures</a:t>
            </a:r>
            <a:endParaRPr kumimoji="0" lang="en-US" sz="2400" b="1" i="0" u="none" strike="noStrike" kern="1200" cap="none" spc="0" normalizeH="0" baseline="0" noProof="0" dirty="0" smtClean="0">
              <a:ln>
                <a:noFill/>
              </a:ln>
              <a:solidFill>
                <a:srgbClr val="4F81BD"/>
              </a:solidFill>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Calibri"/>
                <a:ea typeface="+mn-ea"/>
                <a:cs typeface="+mn-cs"/>
              </a:rPr>
              <a:t>The larger the market, the greater the consequences</a:t>
            </a: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Calibri"/>
                <a:ea typeface="+mn-ea"/>
                <a:cs typeface="+mn-cs"/>
              </a:rPr>
              <a:t>If possible, re-establish the markets as soon as possible after eliminating the virus</a:t>
            </a:r>
          </a:p>
          <a:p>
            <a:pPr marL="1600200" marR="0" lvl="3" indent="-22860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endParaRPr kumimoji="0" lang="en-US" sz="17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342900" marR="0" lvl="0" indent="-34290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Important </a:t>
            </a:r>
            <a:r>
              <a:rPr kumimoji="0" lang="en-US" sz="2400" b="1" i="0" u="none" strike="noStrike" kern="1200" cap="none" spc="0" normalizeH="0" baseline="0" noProof="0" dirty="0" smtClean="0">
                <a:ln>
                  <a:noFill/>
                </a:ln>
                <a:solidFill>
                  <a:srgbClr val="4F81BD"/>
                </a:solidFill>
                <a:effectLst/>
                <a:uLnTx/>
                <a:uFillTx/>
                <a:latin typeface="Calibri"/>
                <a:ea typeface="+mn-ea"/>
                <a:cs typeface="+mn-cs"/>
              </a:rPr>
              <a:t>differences between different production systems</a:t>
            </a:r>
            <a:endPar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Calibri"/>
                <a:ea typeface="+mn-ea"/>
                <a:cs typeface="+mn-cs"/>
              </a:rPr>
              <a:t>Commercial vs backyard</a:t>
            </a:r>
          </a:p>
          <a:p>
            <a:pPr marL="742950" marR="0" lvl="1" indent="-285750" algn="l" defTabSz="914400" rtl="0" eaLnBrk="0" fontAlgn="base" latinLnBrk="0" hangingPunct="0">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100" b="0" i="0" u="none" strike="noStrike" kern="1200" cap="none" spc="0" normalizeH="0" baseline="0" noProof="0" dirty="0" smtClean="0">
                <a:ln>
                  <a:noFill/>
                </a:ln>
                <a:solidFill>
                  <a:sysClr val="windowText" lastClr="000000"/>
                </a:solidFill>
                <a:effectLst/>
                <a:uLnTx/>
                <a:uFillTx/>
                <a:latin typeface="Calibri"/>
                <a:ea typeface="+mn-ea"/>
                <a:cs typeface="+mn-cs"/>
              </a:rPr>
              <a:t>Broilers vs layers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56782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31</a:t>
            </a:fld>
            <a:endParaRPr lang="it-IT" altLang="en-US" sz="900">
              <a:solidFill>
                <a:srgbClr val="7F7F7F"/>
              </a:solidFill>
              <a:latin typeface="Calibri" panose="020F0502020204030204" pitchFamily="34" charset="0"/>
              <a:cs typeface="Arial" panose="020B0604020202020204" pitchFamily="34" charset="0"/>
            </a:endParaRPr>
          </a:p>
        </p:txBody>
      </p:sp>
      <p:sp>
        <p:nvSpPr>
          <p:cNvPr id="10" name="Title 1">
            <a:extLst>
              <a:ext uri="{FF2B5EF4-FFF2-40B4-BE49-F238E27FC236}">
                <a16:creationId xmlns="" xmlns:a16="http://schemas.microsoft.com/office/drawing/2014/main" id="{535AE651-3211-48AF-ADD1-0C730BDD9B85}"/>
              </a:ext>
            </a:extLst>
          </p:cNvPr>
          <p:cNvSpPr txBox="1">
            <a:spLocks/>
          </p:cNvSpPr>
          <p:nvPr/>
        </p:nvSpPr>
        <p:spPr bwMode="auto">
          <a:xfrm>
            <a:off x="2329772" y="631569"/>
            <a:ext cx="7886700" cy="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4F81BD"/>
                </a:solidFill>
                <a:effectLst/>
                <a:uLnTx/>
                <a:uFillTx/>
                <a:latin typeface="Calibri"/>
                <a:ea typeface="+mj-ea"/>
                <a:cs typeface="+mj-cs"/>
              </a:rPr>
              <a:t>Discussion Questions</a:t>
            </a:r>
            <a:endParaRPr kumimoji="0" lang="en-US" sz="32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1" name="Content Placeholder 2">
            <a:extLst>
              <a:ext uri="{FF2B5EF4-FFF2-40B4-BE49-F238E27FC236}">
                <a16:creationId xmlns="" xmlns:a16="http://schemas.microsoft.com/office/drawing/2014/main" id="{02C1BA9D-7583-46A9-9B0B-357C9A435674}"/>
              </a:ext>
            </a:extLst>
          </p:cNvPr>
          <p:cNvSpPr txBox="1">
            <a:spLocks/>
          </p:cNvSpPr>
          <p:nvPr/>
        </p:nvSpPr>
        <p:spPr bwMode="auto">
          <a:xfrm>
            <a:off x="540511" y="1720797"/>
            <a:ext cx="11465221"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500" b="0" i="0" u="none" strike="noStrike" kern="1200" cap="none" spc="0" normalizeH="0" baseline="0" noProof="0" dirty="0" smtClean="0">
                <a:ln>
                  <a:noFill/>
                </a:ln>
                <a:solidFill>
                  <a:sysClr val="windowText" lastClr="000000"/>
                </a:solidFill>
                <a:effectLst/>
                <a:uLnTx/>
                <a:uFillTx/>
                <a:latin typeface="Calibri"/>
                <a:ea typeface="+mn-ea"/>
                <a:cs typeface="+mn-cs"/>
              </a:rPr>
              <a:t>Who has the authority in your country / region to implement AI control activities (stamping out, compensation, market closures, movement restrictions, etc.)?</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5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500" b="0" i="0" u="none" strike="noStrike" kern="1200" cap="none" spc="0" normalizeH="0" baseline="0" noProof="0" dirty="0" smtClean="0">
                <a:ln>
                  <a:noFill/>
                </a:ln>
                <a:solidFill>
                  <a:sysClr val="windowText" lastClr="000000"/>
                </a:solidFill>
                <a:effectLst/>
                <a:uLnTx/>
                <a:uFillTx/>
                <a:latin typeface="Calibri"/>
                <a:ea typeface="+mn-ea"/>
                <a:cs typeface="+mn-cs"/>
              </a:rPr>
              <a:t>What are some barriers in your country / region to effective implementation of any or all of these measures?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5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500" b="0" i="0" u="none" strike="noStrike" kern="1200" cap="none" spc="0" normalizeH="0" baseline="0" noProof="0" dirty="0" smtClean="0">
                <a:ln>
                  <a:noFill/>
                </a:ln>
                <a:solidFill>
                  <a:sysClr val="windowText" lastClr="000000"/>
                </a:solidFill>
                <a:effectLst/>
                <a:uLnTx/>
                <a:uFillTx/>
                <a:latin typeface="Calibri"/>
                <a:ea typeface="+mn-ea"/>
                <a:cs typeface="+mn-cs"/>
              </a:rPr>
              <a:t>If there are different authorities involved in AI control measures, how well do they communicate with each other and coordinate their activities in a multi-sectoral way?</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5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3" name="Slide Number Placeholder 5">
            <a:extLst>
              <a:ext uri="{FF2B5EF4-FFF2-40B4-BE49-F238E27FC236}">
                <a16:creationId xmlns="" xmlns:a16="http://schemas.microsoft.com/office/drawing/2014/main" id="{21CA78AA-7A32-405C-B0D2-8F899508CCBB}"/>
              </a:ext>
            </a:extLst>
          </p:cNvPr>
          <p:cNvSpPr txBox="1">
            <a:spLocks/>
          </p:cNvSpPr>
          <p:nvPr/>
        </p:nvSpPr>
        <p:spPr>
          <a:xfrm>
            <a:off x="1779509" y="14995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 xmlns:a16="http://schemas.microsoft.com/office/drawing/2014/main" id="{46979688-F602-41F5-9C83-5CA7E0392FB4}"/>
              </a:ext>
            </a:extLst>
          </p:cNvPr>
          <p:cNvPicPr>
            <a:picLocks noChangeAspect="1"/>
          </p:cNvPicPr>
          <p:nvPr/>
        </p:nvPicPr>
        <p:blipFill>
          <a:blip r:embed="rId3"/>
          <a:stretch>
            <a:fillRect/>
          </a:stretch>
        </p:blipFill>
        <p:spPr>
          <a:xfrm>
            <a:off x="285735" y="662206"/>
            <a:ext cx="1450082" cy="692507"/>
          </a:xfrm>
          <a:prstGeom prst="rect">
            <a:avLst/>
          </a:prstGeom>
        </p:spPr>
      </p:pic>
    </p:spTree>
    <p:extLst>
      <p:ext uri="{BB962C8B-B14F-4D97-AF65-F5344CB8AC3E}">
        <p14:creationId xmlns:p14="http://schemas.microsoft.com/office/powerpoint/2010/main" val="284914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32</a:t>
            </a:fld>
            <a:endParaRPr lang="it-IT" altLang="en-US" sz="900">
              <a:solidFill>
                <a:srgbClr val="7F7F7F"/>
              </a:solidFill>
              <a:latin typeface="Calibri" panose="020F0502020204030204" pitchFamily="34" charset="0"/>
              <a:cs typeface="Arial" panose="020B0604020202020204" pitchFamily="34" charset="0"/>
            </a:endParaRPr>
          </a:p>
        </p:txBody>
      </p:sp>
      <p:sp>
        <p:nvSpPr>
          <p:cNvPr id="13" name="Slide Number Placeholder 5">
            <a:extLst>
              <a:ext uri="{FF2B5EF4-FFF2-40B4-BE49-F238E27FC236}">
                <a16:creationId xmlns="" xmlns:a16="http://schemas.microsoft.com/office/drawing/2014/main" id="{21CA78AA-7A32-405C-B0D2-8F899508CCBB}"/>
              </a:ext>
            </a:extLst>
          </p:cNvPr>
          <p:cNvSpPr txBox="1">
            <a:spLocks/>
          </p:cNvSpPr>
          <p:nvPr/>
        </p:nvSpPr>
        <p:spPr>
          <a:xfrm>
            <a:off x="1779509" y="14995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 xmlns:a16="http://schemas.microsoft.com/office/drawing/2014/main" id="{535AE651-3211-48AF-ADD1-0C730BDD9B85}"/>
              </a:ext>
            </a:extLst>
          </p:cNvPr>
          <p:cNvSpPr txBox="1">
            <a:spLocks/>
          </p:cNvSpPr>
          <p:nvPr/>
        </p:nvSpPr>
        <p:spPr bwMode="auto">
          <a:xfrm>
            <a:off x="2255308" y="458788"/>
            <a:ext cx="7886700" cy="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rgbClr val="4F81BD"/>
                </a:solidFill>
                <a:effectLst/>
                <a:uLnTx/>
                <a:uFillTx/>
                <a:latin typeface="Calibri"/>
                <a:ea typeface="+mj-ea"/>
                <a:cs typeface="+mj-cs"/>
              </a:rPr>
              <a:t>Communications</a:t>
            </a:r>
            <a:endParaRPr kumimoji="0" lang="en-US" sz="36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5" name="Content Placeholder 2">
            <a:extLst>
              <a:ext uri="{FF2B5EF4-FFF2-40B4-BE49-F238E27FC236}">
                <a16:creationId xmlns="" xmlns:a16="http://schemas.microsoft.com/office/drawing/2014/main" id="{02C1BA9D-7583-46A9-9B0B-357C9A435674}"/>
              </a:ext>
            </a:extLst>
          </p:cNvPr>
          <p:cNvSpPr txBox="1">
            <a:spLocks/>
          </p:cNvSpPr>
          <p:nvPr/>
        </p:nvSpPr>
        <p:spPr bwMode="auto">
          <a:xfrm>
            <a:off x="1610782" y="2055236"/>
            <a:ext cx="9351107"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Before an outbreak occurs, you can prepare: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Forming an Avian Influenza Communication Task Force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Gathering Information Resources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Identifying Partners and Alliances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Working with the Community</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16" name="Slide Number Placeholder 5">
            <a:extLst>
              <a:ext uri="{FF2B5EF4-FFF2-40B4-BE49-F238E27FC236}">
                <a16:creationId xmlns="" xmlns:a16="http://schemas.microsoft.com/office/drawing/2014/main" id="{21CA78AA-7A32-405C-B0D2-8F899508CCBB}"/>
              </a:ext>
            </a:extLst>
          </p:cNvPr>
          <p:cNvSpPr txBox="1">
            <a:spLocks/>
          </p:cNvSpPr>
          <p:nvPr/>
        </p:nvSpPr>
        <p:spPr>
          <a:xfrm>
            <a:off x="1693333" y="41194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492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33</a:t>
            </a:fld>
            <a:endParaRPr lang="it-IT" altLang="en-US" sz="900">
              <a:solidFill>
                <a:srgbClr val="7F7F7F"/>
              </a:solidFill>
              <a:latin typeface="Calibri" panose="020F0502020204030204" pitchFamily="34" charset="0"/>
              <a:cs typeface="Arial" panose="020B0604020202020204" pitchFamily="34" charset="0"/>
            </a:endParaRPr>
          </a:p>
        </p:txBody>
      </p:sp>
      <p:sp>
        <p:nvSpPr>
          <p:cNvPr id="13" name="Slide Number Placeholder 5">
            <a:extLst>
              <a:ext uri="{FF2B5EF4-FFF2-40B4-BE49-F238E27FC236}">
                <a16:creationId xmlns="" xmlns:a16="http://schemas.microsoft.com/office/drawing/2014/main" id="{21CA78AA-7A32-405C-B0D2-8F899508CCBB}"/>
              </a:ext>
            </a:extLst>
          </p:cNvPr>
          <p:cNvSpPr txBox="1">
            <a:spLocks/>
          </p:cNvSpPr>
          <p:nvPr/>
        </p:nvSpPr>
        <p:spPr>
          <a:xfrm>
            <a:off x="1779509" y="14995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 xmlns:a16="http://schemas.microsoft.com/office/drawing/2014/main" id="{21CA78AA-7A32-405C-B0D2-8F899508CCBB}"/>
              </a:ext>
            </a:extLst>
          </p:cNvPr>
          <p:cNvSpPr txBox="1">
            <a:spLocks/>
          </p:cNvSpPr>
          <p:nvPr/>
        </p:nvSpPr>
        <p:spPr>
          <a:xfrm>
            <a:off x="1693333" y="41194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 xmlns:a16="http://schemas.microsoft.com/office/drawing/2014/main" id="{535AE651-3211-48AF-ADD1-0C730BDD9B85}"/>
              </a:ext>
            </a:extLst>
          </p:cNvPr>
          <p:cNvSpPr txBox="1">
            <a:spLocks/>
          </p:cNvSpPr>
          <p:nvPr/>
        </p:nvSpPr>
        <p:spPr bwMode="auto">
          <a:xfrm>
            <a:off x="842407" y="254659"/>
            <a:ext cx="10481659" cy="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4F81BD"/>
                </a:solidFill>
                <a:effectLst/>
                <a:uLnTx/>
                <a:uFillTx/>
                <a:latin typeface="Calibri"/>
                <a:ea typeface="+mj-ea"/>
                <a:cs typeface="+mj-cs"/>
              </a:rPr>
              <a:t>Communications</a:t>
            </a:r>
            <a:endParaRPr kumimoji="0" lang="en-US" sz="32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1" name="Content Placeholder 2">
            <a:extLst>
              <a:ext uri="{FF2B5EF4-FFF2-40B4-BE49-F238E27FC236}">
                <a16:creationId xmlns="" xmlns:a16="http://schemas.microsoft.com/office/drawing/2014/main" id="{02C1BA9D-7583-46A9-9B0B-357C9A435674}"/>
              </a:ext>
            </a:extLst>
          </p:cNvPr>
          <p:cNvSpPr txBox="1">
            <a:spLocks/>
          </p:cNvSpPr>
          <p:nvPr/>
        </p:nvSpPr>
        <p:spPr bwMode="auto">
          <a:xfrm>
            <a:off x="325903" y="1366014"/>
            <a:ext cx="11514666" cy="50405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Communication materials can be adapted from materials already developed by international organizations (WHO, FAO, OIE, USDA, </a:t>
            </a:r>
            <a:r>
              <a:rPr kumimoji="0" lang="en-US" sz="2000" b="0" i="0" u="none" strike="noStrike" kern="1200" cap="none" spc="0" normalizeH="0" baseline="0" noProof="0" dirty="0" err="1" smtClean="0">
                <a:ln>
                  <a:noFill/>
                </a:ln>
                <a:solidFill>
                  <a:sysClr val="windowText" lastClr="000000"/>
                </a:solidFill>
                <a:effectLst/>
                <a:uLnTx/>
                <a:uFillTx/>
                <a:latin typeface="Calibri"/>
                <a:ea typeface="+mn-ea"/>
                <a:cs typeface="+mn-cs"/>
              </a:rPr>
              <a:t>etc</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Messages or talking points addressing prevention and control of avian influenza for animals and humans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Frequently Asked Questions and Fact Sheets about avian influenza</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Posters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Radio public service announcements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Television public service announcements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Live-read scripts that can be used for radio, television or loudspeaker</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Leaflets and job aids for health care providers, community workers, veterinary workers, teachers and others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Brochures/booklets for farmers, veterinary workers, and members of the general population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Among others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9219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34</a:t>
            </a:fld>
            <a:endParaRPr lang="it-IT" altLang="en-US" sz="900">
              <a:solidFill>
                <a:srgbClr val="7F7F7F"/>
              </a:solidFill>
              <a:latin typeface="Calibri" panose="020F0502020204030204" pitchFamily="34" charset="0"/>
              <a:cs typeface="Arial" panose="020B0604020202020204" pitchFamily="34" charset="0"/>
            </a:endParaRPr>
          </a:p>
        </p:txBody>
      </p:sp>
      <p:sp>
        <p:nvSpPr>
          <p:cNvPr id="13" name="Slide Number Placeholder 5">
            <a:extLst>
              <a:ext uri="{FF2B5EF4-FFF2-40B4-BE49-F238E27FC236}">
                <a16:creationId xmlns="" xmlns:a16="http://schemas.microsoft.com/office/drawing/2014/main" id="{21CA78AA-7A32-405C-B0D2-8F899508CCBB}"/>
              </a:ext>
            </a:extLst>
          </p:cNvPr>
          <p:cNvSpPr txBox="1">
            <a:spLocks/>
          </p:cNvSpPr>
          <p:nvPr/>
        </p:nvSpPr>
        <p:spPr>
          <a:xfrm>
            <a:off x="1779509" y="14995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 xmlns:a16="http://schemas.microsoft.com/office/drawing/2014/main" id="{21CA78AA-7A32-405C-B0D2-8F899508CCBB}"/>
              </a:ext>
            </a:extLst>
          </p:cNvPr>
          <p:cNvSpPr txBox="1">
            <a:spLocks/>
          </p:cNvSpPr>
          <p:nvPr/>
        </p:nvSpPr>
        <p:spPr>
          <a:xfrm>
            <a:off x="1693333" y="41194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 xmlns:a16="http://schemas.microsoft.com/office/drawing/2014/main" id="{535AE651-3211-48AF-ADD1-0C730BDD9B85}"/>
              </a:ext>
            </a:extLst>
          </p:cNvPr>
          <p:cNvSpPr txBox="1">
            <a:spLocks/>
          </p:cNvSpPr>
          <p:nvPr/>
        </p:nvSpPr>
        <p:spPr bwMode="auto">
          <a:xfrm>
            <a:off x="2168463" y="429435"/>
            <a:ext cx="7886700" cy="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smtClean="0">
                <a:ln>
                  <a:noFill/>
                </a:ln>
                <a:solidFill>
                  <a:srgbClr val="4F81BD"/>
                </a:solidFill>
                <a:effectLst/>
                <a:uLnTx/>
                <a:uFillTx/>
                <a:latin typeface="Calibri"/>
                <a:ea typeface="+mj-ea"/>
                <a:cs typeface="+mj-cs"/>
              </a:rPr>
              <a:t>Communications</a:t>
            </a:r>
            <a:endParaRPr kumimoji="0" lang="en-US" sz="36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4" name="Content Placeholder 2">
            <a:extLst>
              <a:ext uri="{FF2B5EF4-FFF2-40B4-BE49-F238E27FC236}">
                <a16:creationId xmlns="" xmlns:a16="http://schemas.microsoft.com/office/drawing/2014/main" id="{02C1BA9D-7583-46A9-9B0B-357C9A435674}"/>
              </a:ext>
            </a:extLst>
          </p:cNvPr>
          <p:cNvSpPr txBox="1">
            <a:spLocks/>
          </p:cNvSpPr>
          <p:nvPr/>
        </p:nvSpPr>
        <p:spPr bwMode="auto">
          <a:xfrm>
            <a:off x="2573024" y="1611819"/>
            <a:ext cx="7886700"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Identify partners and alliances: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Government partners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Donor organizations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International nongovernmental organizations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Private/Civil Society/Religious groups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Business and media</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Community leaders/authorities</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57131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35</a:t>
            </a:fld>
            <a:endParaRPr lang="it-IT" altLang="en-US" sz="900">
              <a:solidFill>
                <a:srgbClr val="7F7F7F"/>
              </a:solidFill>
              <a:latin typeface="Calibri" panose="020F0502020204030204" pitchFamily="34" charset="0"/>
              <a:cs typeface="Arial" panose="020B0604020202020204" pitchFamily="34" charset="0"/>
            </a:endParaRPr>
          </a:p>
        </p:txBody>
      </p:sp>
      <p:sp>
        <p:nvSpPr>
          <p:cNvPr id="13" name="Slide Number Placeholder 5">
            <a:extLst>
              <a:ext uri="{FF2B5EF4-FFF2-40B4-BE49-F238E27FC236}">
                <a16:creationId xmlns="" xmlns:a16="http://schemas.microsoft.com/office/drawing/2014/main" id="{21CA78AA-7A32-405C-B0D2-8F899508CCBB}"/>
              </a:ext>
            </a:extLst>
          </p:cNvPr>
          <p:cNvSpPr txBox="1">
            <a:spLocks/>
          </p:cNvSpPr>
          <p:nvPr/>
        </p:nvSpPr>
        <p:spPr>
          <a:xfrm>
            <a:off x="1779509" y="14995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 xmlns:a16="http://schemas.microsoft.com/office/drawing/2014/main" id="{21CA78AA-7A32-405C-B0D2-8F899508CCBB}"/>
              </a:ext>
            </a:extLst>
          </p:cNvPr>
          <p:cNvSpPr txBox="1">
            <a:spLocks/>
          </p:cNvSpPr>
          <p:nvPr/>
        </p:nvSpPr>
        <p:spPr>
          <a:xfrm>
            <a:off x="1693333" y="41194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 xmlns:a16="http://schemas.microsoft.com/office/drawing/2014/main" id="{535AE651-3211-48AF-ADD1-0C730BDD9B85}"/>
              </a:ext>
            </a:extLst>
          </p:cNvPr>
          <p:cNvSpPr txBox="1">
            <a:spLocks/>
          </p:cNvSpPr>
          <p:nvPr/>
        </p:nvSpPr>
        <p:spPr bwMode="auto">
          <a:xfrm>
            <a:off x="2365375" y="461807"/>
            <a:ext cx="7886700" cy="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4F81BD"/>
                </a:solidFill>
                <a:effectLst/>
                <a:uLnTx/>
                <a:uFillTx/>
                <a:latin typeface="Calibri"/>
                <a:ea typeface="+mj-ea"/>
                <a:cs typeface="+mj-cs"/>
              </a:rPr>
              <a:t>Communications</a:t>
            </a:r>
            <a:endParaRPr kumimoji="0" lang="en-US" sz="32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1" name="Content Placeholder 2">
            <a:extLst>
              <a:ext uri="{FF2B5EF4-FFF2-40B4-BE49-F238E27FC236}">
                <a16:creationId xmlns="" xmlns:a16="http://schemas.microsoft.com/office/drawing/2014/main" id="{02C1BA9D-7583-46A9-9B0B-357C9A435674}"/>
              </a:ext>
            </a:extLst>
          </p:cNvPr>
          <p:cNvSpPr txBox="1">
            <a:spLocks/>
          </p:cNvSpPr>
          <p:nvPr/>
        </p:nvSpPr>
        <p:spPr bwMode="auto">
          <a:xfrm>
            <a:off x="382402" y="1319398"/>
            <a:ext cx="8712968" cy="4968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000" b="0" i="0" u="sng" strike="noStrike" kern="1200" cap="none" spc="0" normalizeH="0" baseline="0" noProof="0" dirty="0" smtClean="0">
                <a:ln>
                  <a:noFill/>
                </a:ln>
                <a:solidFill>
                  <a:sysClr val="windowText" lastClr="000000"/>
                </a:solidFill>
                <a:effectLst/>
                <a:uLnTx/>
                <a:uFillTx/>
                <a:latin typeface="Calibri"/>
                <a:ea typeface="+mn-ea"/>
                <a:cs typeface="+mn-cs"/>
              </a:rPr>
              <a:t>Be prepared, the following questions can be anticipated</a:t>
            </a: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What is H5N1 or bird flu?</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Am I or is my family at risk?</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What can I do to protect myself and my family?</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What can I do to protect my animals?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What do I do if I think my birds or other flocks are sick?</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What will happen to me if I report the sickness? </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Will I or my family be in trouble?</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sz="2000" b="0" i="0" u="none" strike="noStrike" kern="1200" cap="none" spc="0" normalizeH="0" baseline="0" noProof="0" dirty="0" smtClean="0">
                <a:ln>
                  <a:noFill/>
                </a:ln>
                <a:solidFill>
                  <a:sysClr val="windowText" lastClr="000000"/>
                </a:solidFill>
                <a:effectLst/>
                <a:uLnTx/>
                <a:uFillTx/>
                <a:latin typeface="Calibri"/>
                <a:ea typeface="+mn-ea"/>
                <a:cs typeface="+mn-cs"/>
              </a:rPr>
              <a:t>What should I do?</a:t>
            </a:r>
          </a:p>
        </p:txBody>
      </p:sp>
      <p:sp>
        <p:nvSpPr>
          <p:cNvPr id="3" name="Rectangle 2"/>
          <p:cNvSpPr/>
          <p:nvPr/>
        </p:nvSpPr>
        <p:spPr>
          <a:xfrm>
            <a:off x="6525903" y="2621438"/>
            <a:ext cx="6096000" cy="2985433"/>
          </a:xfrm>
          <a:prstGeom prst="rect">
            <a:avLst/>
          </a:prstGeom>
        </p:spPr>
        <p:txBody>
          <a:bodyPr>
            <a:spAutoFit/>
          </a:bodyPr>
          <a:lstStyle/>
          <a:p>
            <a:pPr marL="342900" lvl="0" indent="-342900" eaLnBrk="0" fontAlgn="base" hangingPunct="0">
              <a:spcBef>
                <a:spcPct val="20000"/>
              </a:spcBef>
              <a:spcAft>
                <a:spcPct val="0"/>
              </a:spcAft>
              <a:buFont typeface="Arial" panose="020B0604020202020204" pitchFamily="34" charset="0"/>
              <a:buChar char="•"/>
              <a:defRPr/>
            </a:pPr>
            <a:r>
              <a:rPr lang="en-US" sz="2000" dirty="0">
                <a:solidFill>
                  <a:sysClr val="windowText" lastClr="000000"/>
                </a:solidFill>
              </a:rPr>
              <a:t>Will I be compensated if my animals are culled?</a:t>
            </a:r>
          </a:p>
          <a:p>
            <a:pPr marL="342900" lvl="0" indent="-342900" eaLnBrk="0" fontAlgn="base" hangingPunct="0">
              <a:spcBef>
                <a:spcPct val="20000"/>
              </a:spcBef>
              <a:spcAft>
                <a:spcPct val="0"/>
              </a:spcAft>
              <a:buFont typeface="Arial" panose="020B0604020202020204" pitchFamily="34" charset="0"/>
              <a:buChar char="•"/>
              <a:defRPr/>
            </a:pPr>
            <a:r>
              <a:rPr lang="en-US" sz="2000" dirty="0">
                <a:solidFill>
                  <a:sysClr val="windowText" lastClr="000000"/>
                </a:solidFill>
              </a:rPr>
              <a:t>Can you stop it from spreading?</a:t>
            </a:r>
          </a:p>
          <a:p>
            <a:pPr marL="342900" lvl="0" indent="-342900" eaLnBrk="0" fontAlgn="base" hangingPunct="0">
              <a:spcBef>
                <a:spcPct val="20000"/>
              </a:spcBef>
              <a:spcAft>
                <a:spcPct val="0"/>
              </a:spcAft>
              <a:buFont typeface="Arial" panose="020B0604020202020204" pitchFamily="34" charset="0"/>
              <a:buChar char="•"/>
              <a:defRPr/>
            </a:pPr>
            <a:r>
              <a:rPr lang="en-US" sz="2000" dirty="0">
                <a:solidFill>
                  <a:sysClr val="windowText" lastClr="000000"/>
                </a:solidFill>
              </a:rPr>
              <a:t>Who is in charge, at the local and central level?</a:t>
            </a:r>
          </a:p>
          <a:p>
            <a:pPr marL="342900" lvl="0" indent="-342900" eaLnBrk="0" fontAlgn="base" hangingPunct="0">
              <a:spcBef>
                <a:spcPct val="20000"/>
              </a:spcBef>
              <a:spcAft>
                <a:spcPct val="0"/>
              </a:spcAft>
              <a:buFont typeface="Arial" panose="020B0604020202020204" pitchFamily="34" charset="0"/>
              <a:buChar char="•"/>
              <a:defRPr/>
            </a:pPr>
            <a:r>
              <a:rPr lang="en-US" sz="2000" dirty="0">
                <a:solidFill>
                  <a:sysClr val="windowText" lastClr="000000"/>
                </a:solidFill>
              </a:rPr>
              <a:t>Has this outbreak been contained?</a:t>
            </a:r>
          </a:p>
          <a:p>
            <a:pPr marL="342900" lvl="0" indent="-342900" eaLnBrk="0" fontAlgn="base" hangingPunct="0">
              <a:spcBef>
                <a:spcPct val="20000"/>
              </a:spcBef>
              <a:spcAft>
                <a:spcPct val="0"/>
              </a:spcAft>
              <a:buFont typeface="Arial" panose="020B0604020202020204" pitchFamily="34" charset="0"/>
              <a:buChar char="•"/>
              <a:defRPr/>
            </a:pPr>
            <a:r>
              <a:rPr lang="en-US" sz="2000" dirty="0">
                <a:solidFill>
                  <a:sysClr val="windowText" lastClr="000000"/>
                </a:solidFill>
              </a:rPr>
              <a:t>What can we expect, right now and later?</a:t>
            </a:r>
          </a:p>
          <a:p>
            <a:pPr marL="342900" lvl="0" indent="-342900" eaLnBrk="0" fontAlgn="base" hangingPunct="0">
              <a:spcBef>
                <a:spcPct val="20000"/>
              </a:spcBef>
              <a:spcAft>
                <a:spcPct val="0"/>
              </a:spcAft>
              <a:buFont typeface="Arial" panose="020B0604020202020204" pitchFamily="34" charset="0"/>
              <a:buChar char="•"/>
              <a:defRPr/>
            </a:pPr>
            <a:r>
              <a:rPr lang="en-US" sz="2000" dirty="0">
                <a:solidFill>
                  <a:sysClr val="windowText" lastClr="000000"/>
                </a:solidFill>
              </a:rPr>
              <a:t>Are there any human victims?</a:t>
            </a:r>
          </a:p>
          <a:p>
            <a:pPr marL="342900" lvl="0" indent="-342900" eaLnBrk="0" fontAlgn="base" hangingPunct="0">
              <a:spcBef>
                <a:spcPct val="20000"/>
              </a:spcBef>
              <a:spcAft>
                <a:spcPct val="0"/>
              </a:spcAft>
              <a:buFont typeface="Arial" panose="020B0604020202020204" pitchFamily="34" charset="0"/>
              <a:buChar char="•"/>
              <a:defRPr/>
            </a:pPr>
            <a:r>
              <a:rPr lang="en-US" sz="2000" dirty="0">
                <a:solidFill>
                  <a:sysClr val="windowText" lastClr="000000"/>
                </a:solidFill>
              </a:rPr>
              <a:t>Who is responsible for this?</a:t>
            </a:r>
          </a:p>
          <a:p>
            <a:pPr marL="342900" lvl="0" indent="-342900" eaLnBrk="0" fontAlgn="base" hangingPunct="0">
              <a:spcBef>
                <a:spcPct val="20000"/>
              </a:spcBef>
              <a:spcAft>
                <a:spcPct val="0"/>
              </a:spcAft>
              <a:buFont typeface="Arial" panose="020B0604020202020204" pitchFamily="34" charset="0"/>
              <a:buChar char="•"/>
              <a:defRPr/>
            </a:pPr>
            <a:r>
              <a:rPr lang="en-US" sz="2000" dirty="0">
                <a:solidFill>
                  <a:sysClr val="windowText" lastClr="000000"/>
                </a:solidFill>
              </a:rPr>
              <a:t>How will you know if more outbreaks occur?</a:t>
            </a:r>
          </a:p>
        </p:txBody>
      </p:sp>
    </p:spTree>
    <p:extLst>
      <p:ext uri="{BB962C8B-B14F-4D97-AF65-F5344CB8AC3E}">
        <p14:creationId xmlns:p14="http://schemas.microsoft.com/office/powerpoint/2010/main" val="57691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36</a:t>
            </a:fld>
            <a:endParaRPr lang="it-IT" altLang="en-US" sz="900">
              <a:solidFill>
                <a:srgbClr val="7F7F7F"/>
              </a:solidFill>
              <a:latin typeface="Calibri" panose="020F0502020204030204" pitchFamily="34" charset="0"/>
              <a:cs typeface="Arial" panose="020B0604020202020204" pitchFamily="34" charset="0"/>
            </a:endParaRPr>
          </a:p>
        </p:txBody>
      </p:sp>
      <p:sp>
        <p:nvSpPr>
          <p:cNvPr id="13" name="Slide Number Placeholder 5">
            <a:extLst>
              <a:ext uri="{FF2B5EF4-FFF2-40B4-BE49-F238E27FC236}">
                <a16:creationId xmlns="" xmlns:a16="http://schemas.microsoft.com/office/drawing/2014/main" id="{21CA78AA-7A32-405C-B0D2-8F899508CCBB}"/>
              </a:ext>
            </a:extLst>
          </p:cNvPr>
          <p:cNvSpPr txBox="1">
            <a:spLocks/>
          </p:cNvSpPr>
          <p:nvPr/>
        </p:nvSpPr>
        <p:spPr>
          <a:xfrm>
            <a:off x="1779509" y="14995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6" name="Slide Number Placeholder 5">
            <a:extLst>
              <a:ext uri="{FF2B5EF4-FFF2-40B4-BE49-F238E27FC236}">
                <a16:creationId xmlns="" xmlns:a16="http://schemas.microsoft.com/office/drawing/2014/main" id="{21CA78AA-7A32-405C-B0D2-8F899508CCBB}"/>
              </a:ext>
            </a:extLst>
          </p:cNvPr>
          <p:cNvSpPr txBox="1">
            <a:spLocks/>
          </p:cNvSpPr>
          <p:nvPr/>
        </p:nvSpPr>
        <p:spPr>
          <a:xfrm>
            <a:off x="1693333" y="411941"/>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endParaRPr lang="it-IT" altLang="en-US" dirty="0">
              <a:solidFill>
                <a:prstClr val="black"/>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 xmlns:a16="http://schemas.microsoft.com/office/drawing/2014/main" id="{535AE651-3211-48AF-ADD1-0C730BDD9B85}"/>
              </a:ext>
            </a:extLst>
          </p:cNvPr>
          <p:cNvSpPr txBox="1">
            <a:spLocks/>
          </p:cNvSpPr>
          <p:nvPr/>
        </p:nvSpPr>
        <p:spPr bwMode="auto">
          <a:xfrm>
            <a:off x="2244725" y="659979"/>
            <a:ext cx="7886700" cy="7389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rgbClr val="4F81BD"/>
                </a:solidFill>
                <a:effectLst/>
                <a:uLnTx/>
                <a:uFillTx/>
                <a:latin typeface="Calibri"/>
                <a:ea typeface="+mj-ea"/>
                <a:cs typeface="+mj-cs"/>
              </a:rPr>
              <a:t>Discussion Questions</a:t>
            </a:r>
            <a:endParaRPr kumimoji="0" lang="en-US" sz="3200" b="1" i="0" u="none" strike="noStrike" kern="1200" cap="none" spc="0" normalizeH="0" baseline="0" noProof="0" dirty="0">
              <a:ln>
                <a:noFill/>
              </a:ln>
              <a:solidFill>
                <a:srgbClr val="4F81BD"/>
              </a:solidFill>
              <a:effectLst/>
              <a:uLnTx/>
              <a:uFillTx/>
              <a:latin typeface="Calibri"/>
              <a:ea typeface="+mj-ea"/>
              <a:cs typeface="+mj-cs"/>
            </a:endParaRPr>
          </a:p>
        </p:txBody>
      </p:sp>
      <p:sp>
        <p:nvSpPr>
          <p:cNvPr id="14" name="Content Placeholder 2">
            <a:extLst>
              <a:ext uri="{FF2B5EF4-FFF2-40B4-BE49-F238E27FC236}">
                <a16:creationId xmlns="" xmlns:a16="http://schemas.microsoft.com/office/drawing/2014/main" id="{02C1BA9D-7583-46A9-9B0B-357C9A435674}"/>
              </a:ext>
            </a:extLst>
          </p:cNvPr>
          <p:cNvSpPr txBox="1">
            <a:spLocks/>
          </p:cNvSpPr>
          <p:nvPr/>
        </p:nvSpPr>
        <p:spPr bwMode="auto">
          <a:xfrm>
            <a:off x="510784" y="2008647"/>
            <a:ext cx="11681216" cy="435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Have you formed an avian influenza communication task force in your country? What was their experience working with different partners?</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Have you prepared communication materials in advance of facing a potential avian influenza outbreak? Or during and avian influenza outbreak? </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What kind of materials have you prepared?</a:t>
            </a:r>
          </a:p>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endParaRP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5" name="Picture 14">
            <a:extLst>
              <a:ext uri="{FF2B5EF4-FFF2-40B4-BE49-F238E27FC236}">
                <a16:creationId xmlns="" xmlns:a16="http://schemas.microsoft.com/office/drawing/2014/main" id="{46979688-F602-41F5-9C83-5CA7E0392FB4}"/>
              </a:ext>
            </a:extLst>
          </p:cNvPr>
          <p:cNvPicPr>
            <a:picLocks noChangeAspect="1"/>
          </p:cNvPicPr>
          <p:nvPr/>
        </p:nvPicPr>
        <p:blipFill>
          <a:blip r:embed="rId3"/>
          <a:stretch>
            <a:fillRect/>
          </a:stretch>
        </p:blipFill>
        <p:spPr>
          <a:xfrm>
            <a:off x="293106" y="659850"/>
            <a:ext cx="1450082" cy="692507"/>
          </a:xfrm>
          <a:prstGeom prst="rect">
            <a:avLst/>
          </a:prstGeom>
        </p:spPr>
      </p:pic>
    </p:spTree>
    <p:extLst>
      <p:ext uri="{BB962C8B-B14F-4D97-AF65-F5344CB8AC3E}">
        <p14:creationId xmlns:p14="http://schemas.microsoft.com/office/powerpoint/2010/main" val="248987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9"/>
          <p:cNvSpPr txBox="1">
            <a:spLocks/>
          </p:cNvSpPr>
          <p:nvPr/>
        </p:nvSpPr>
        <p:spPr bwMode="auto">
          <a:xfrm>
            <a:off x="0" y="0"/>
            <a:ext cx="0" cy="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100" kern="1200">
                <a:solidFill>
                  <a:schemeClr val="tx1"/>
                </a:solidFill>
                <a:latin typeface="Adobe Fangsong Std R" pitchFamily="18" charset="-128"/>
                <a:ea typeface="Adobe Fangsong Std R" pitchFamily="18" charset="-128"/>
                <a:cs typeface="+mn-cs"/>
              </a:defRPr>
            </a:lvl1pPr>
            <a:lvl2pPr marL="557213" indent="-214313"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2pPr>
            <a:lvl3pPr marL="857250" indent="-171450" algn="l" defTabSz="914400" rtl="0" eaLnBrk="1" latinLnBrk="0" hangingPunct="1">
              <a:spcBef>
                <a:spcPct val="20000"/>
              </a:spcBef>
              <a:buFont typeface="Arial" panose="020B0604020202020204" pitchFamily="34" charset="0"/>
              <a:buChar char="•"/>
              <a:defRPr sz="1500" kern="1200">
                <a:solidFill>
                  <a:schemeClr val="tx1"/>
                </a:solidFill>
                <a:latin typeface="Adobe Fangsong Std R" pitchFamily="18" charset="-128"/>
                <a:ea typeface="Adobe Fangsong Std R" pitchFamily="18" charset="-128"/>
                <a:cs typeface="+mn-cs"/>
              </a:defRPr>
            </a:lvl3pPr>
            <a:lvl4pPr marL="1200150" indent="-171450" algn="l" defTabSz="914400" rtl="0" eaLnBrk="1" latinLnBrk="0" hangingPunct="1">
              <a:spcBef>
                <a:spcPct val="20000"/>
              </a:spcBef>
              <a:buFont typeface="Arial" panose="020B0604020202020204" pitchFamily="34" charset="0"/>
              <a:buChar char="–"/>
              <a:defRPr sz="1800" kern="1200">
                <a:solidFill>
                  <a:schemeClr val="tx1"/>
                </a:solidFill>
                <a:latin typeface="Adobe Fangsong Std R" pitchFamily="18" charset="-128"/>
                <a:ea typeface="Adobe Fangsong Std R" pitchFamily="18" charset="-128"/>
                <a:cs typeface="+mn-cs"/>
              </a:defRPr>
            </a:lvl4pPr>
            <a:lvl5pPr marL="1543050" indent="-171450" algn="l" defTabSz="914400" rtl="0" eaLnBrk="1" latinLnBrk="0" hangingPunct="1">
              <a:spcBef>
                <a:spcPct val="20000"/>
              </a:spcBef>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200" kern="1200">
                <a:solidFill>
                  <a:schemeClr val="tx1"/>
                </a:solidFill>
                <a:latin typeface="Adobe Fangsong Std R" pitchFamily="18" charset="-128"/>
                <a:ea typeface="Adobe Fangsong Std R" pitchFamily="18" charset="-128"/>
                <a:cs typeface="+mn-cs"/>
              </a:defRPr>
            </a:lvl9pPr>
          </a:lstStyle>
          <a:p>
            <a:pPr eaLnBrk="0" fontAlgn="base" hangingPunct="0">
              <a:spcBef>
                <a:spcPct val="0"/>
              </a:spcBef>
              <a:spcAft>
                <a:spcPct val="0"/>
              </a:spcAft>
              <a:buFontTx/>
              <a:buNone/>
            </a:pPr>
            <a:fld id="{B8E67B91-3CC1-4502-B2DE-FA3E9B8A24EA}" type="slidenum">
              <a:rPr lang="it-IT" altLang="en-US" sz="900" smtClean="0">
                <a:solidFill>
                  <a:srgbClr val="7F7F7F"/>
                </a:solidFill>
                <a:latin typeface="Calibri" panose="020F0502020204030204" pitchFamily="34" charset="0"/>
                <a:cs typeface="Arial" panose="020B0604020202020204" pitchFamily="34" charset="0"/>
              </a:rPr>
              <a:pPr eaLnBrk="0" fontAlgn="base" hangingPunct="0">
                <a:spcBef>
                  <a:spcPct val="0"/>
                </a:spcBef>
                <a:spcAft>
                  <a:spcPct val="0"/>
                </a:spcAft>
                <a:buFontTx/>
                <a:buNone/>
              </a:pPr>
              <a:t>37</a:t>
            </a:fld>
            <a:endParaRPr lang="it-IT" altLang="en-US" sz="900">
              <a:solidFill>
                <a:srgbClr val="7F7F7F"/>
              </a:solidFill>
              <a:latin typeface="Calibri" panose="020F0502020204030204" pitchFamily="34" charset="0"/>
              <a:cs typeface="Arial" panose="020B0604020202020204" pitchFamily="34" charset="0"/>
            </a:endParaRPr>
          </a:p>
        </p:txBody>
      </p:sp>
      <p:sp>
        <p:nvSpPr>
          <p:cNvPr id="8" name="Title 6"/>
          <p:cNvSpPr txBox="1">
            <a:spLocks/>
          </p:cNvSpPr>
          <p:nvPr/>
        </p:nvSpPr>
        <p:spPr bwMode="auto">
          <a:xfrm>
            <a:off x="1662315" y="2143125"/>
            <a:ext cx="8841845" cy="14865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US" altLang="en-US" sz="7200" dirty="0"/>
              <a:t>Thank you</a:t>
            </a:r>
            <a:endParaRPr kumimoji="0" lang="en-GB" altLang="en-US" sz="7200" b="1" i="0" u="none" strike="noStrike" kern="1200" cap="none" spc="0" normalizeH="0" baseline="0" noProof="0" dirty="0">
              <a:ln>
                <a:noFill/>
              </a:ln>
              <a:solidFill>
                <a:srgbClr val="4F81BD"/>
              </a:solidFill>
              <a:effectLst/>
              <a:uLnTx/>
              <a:uFillTx/>
              <a:latin typeface="Calibri"/>
            </a:endParaRPr>
          </a:p>
        </p:txBody>
      </p:sp>
    </p:spTree>
    <p:extLst>
      <p:ext uri="{BB962C8B-B14F-4D97-AF65-F5344CB8AC3E}">
        <p14:creationId xmlns:p14="http://schemas.microsoft.com/office/powerpoint/2010/main" val="181929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6965" y="654390"/>
            <a:ext cx="9258633" cy="553998"/>
          </a:xfrm>
          <a:prstGeom prst="rect">
            <a:avLst/>
          </a:prstGeom>
          <a:solidFill>
            <a:schemeClr val="bg1"/>
          </a:solidFill>
        </p:spPr>
        <p:txBody>
          <a:bodyPr wrap="square">
            <a:spAutoFit/>
          </a:bodyPr>
          <a:lstStyle/>
          <a:p>
            <a:r>
              <a:rPr lang="en-GB" altLang="en-US" sz="3000" b="1" dirty="0">
                <a:solidFill>
                  <a:srgbClr val="4F81BD"/>
                </a:solidFill>
                <a:ea typeface="+mj-ea"/>
                <a:cs typeface="+mj-cs"/>
              </a:rPr>
              <a:t>Control Strategies</a:t>
            </a:r>
            <a:endParaRPr lang="en-US" sz="3600" dirty="0"/>
          </a:p>
        </p:txBody>
      </p:sp>
      <p:sp>
        <p:nvSpPr>
          <p:cNvPr id="8" name="Content Placeholder 2"/>
          <p:cNvSpPr txBox="1">
            <a:spLocks/>
          </p:cNvSpPr>
          <p:nvPr/>
        </p:nvSpPr>
        <p:spPr bwMode="auto">
          <a:xfrm>
            <a:off x="547541" y="1463031"/>
            <a:ext cx="6236717" cy="4121418"/>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dirty="0"/>
              <a:t>Measures to prevent / reduce risk of infection in farms and </a:t>
            </a:r>
            <a:r>
              <a:rPr lang="en-AU" dirty="0" smtClean="0"/>
              <a:t>markets</a:t>
            </a:r>
          </a:p>
          <a:p>
            <a:pPr marL="0" indent="0">
              <a:buNone/>
            </a:pPr>
            <a:endParaRPr lang="en-AU" dirty="0"/>
          </a:p>
          <a:p>
            <a:pPr marL="0" indent="0">
              <a:buNone/>
            </a:pPr>
            <a:r>
              <a:rPr lang="en-AU" dirty="0"/>
              <a:t>Measures to minimize infection / </a:t>
            </a:r>
            <a:r>
              <a:rPr lang="en-AU" dirty="0" smtClean="0"/>
              <a:t>impacts </a:t>
            </a:r>
            <a:r>
              <a:rPr lang="en-AU" dirty="0"/>
              <a:t>once already occurring in farms or </a:t>
            </a:r>
            <a:r>
              <a:rPr lang="en-AU" dirty="0" smtClean="0"/>
              <a:t>markets</a:t>
            </a:r>
            <a:endParaRPr lang="en-US" dirty="0"/>
          </a:p>
          <a:p>
            <a:pPr>
              <a:spcBef>
                <a:spcPts val="1200"/>
              </a:spcBef>
            </a:pPr>
            <a:r>
              <a:rPr lang="en-US" dirty="0"/>
              <a:t>Stamping out and compensation</a:t>
            </a:r>
          </a:p>
          <a:p>
            <a:pPr>
              <a:spcBef>
                <a:spcPts val="1200"/>
              </a:spcBef>
            </a:pPr>
            <a:r>
              <a:rPr lang="en-US" dirty="0"/>
              <a:t>Live-bird market management</a:t>
            </a:r>
          </a:p>
          <a:p>
            <a:pPr>
              <a:spcBef>
                <a:spcPts val="1200"/>
              </a:spcBef>
            </a:pPr>
            <a:r>
              <a:rPr lang="en-US" dirty="0"/>
              <a:t>Biosecurity improvement</a:t>
            </a:r>
          </a:p>
          <a:p>
            <a:pPr>
              <a:spcBef>
                <a:spcPts val="1200"/>
              </a:spcBef>
            </a:pPr>
            <a:r>
              <a:rPr lang="en-US" dirty="0"/>
              <a:t>Movement management (quarantine and isolation)</a:t>
            </a:r>
          </a:p>
          <a:p>
            <a:pPr>
              <a:spcBef>
                <a:spcPts val="1200"/>
              </a:spcBef>
            </a:pPr>
            <a:r>
              <a:rPr lang="en-US" dirty="0"/>
              <a:t>Vaccination</a:t>
            </a:r>
          </a:p>
        </p:txBody>
      </p:sp>
      <p:pic>
        <p:nvPicPr>
          <p:cNvPr id="6" name="Picture 5"/>
          <p:cNvPicPr>
            <a:picLocks noChangeAspect="1"/>
          </p:cNvPicPr>
          <p:nvPr/>
        </p:nvPicPr>
        <p:blipFill rotWithShape="1">
          <a:blip r:embed="rId3"/>
          <a:srcRect l="29921" t="13641" r="31147" b="4613"/>
          <a:stretch/>
        </p:blipFill>
        <p:spPr>
          <a:xfrm>
            <a:off x="6950907" y="716600"/>
            <a:ext cx="4123493" cy="4867849"/>
          </a:xfrm>
          <a:prstGeom prst="rect">
            <a:avLst/>
          </a:prstGeom>
        </p:spPr>
      </p:pic>
      <p:sp>
        <p:nvSpPr>
          <p:cNvPr id="9" name="Rectangle 8"/>
          <p:cNvSpPr/>
          <p:nvPr/>
        </p:nvSpPr>
        <p:spPr>
          <a:xfrm>
            <a:off x="6689317" y="5669815"/>
            <a:ext cx="4572000" cy="338554"/>
          </a:xfrm>
          <a:prstGeom prst="rect">
            <a:avLst/>
          </a:prstGeom>
        </p:spPr>
        <p:txBody>
          <a:bodyPr>
            <a:spAutoFit/>
          </a:bodyPr>
          <a:lstStyle/>
          <a:p>
            <a:pPr algn="r" eaLnBrk="0" fontAlgn="base" hangingPunct="0">
              <a:spcBef>
                <a:spcPct val="0"/>
              </a:spcBef>
              <a:spcAft>
                <a:spcPct val="0"/>
              </a:spcAft>
            </a:pPr>
            <a:r>
              <a:rPr lang="en-US" sz="1600" dirty="0">
                <a:solidFill>
                  <a:prstClr val="black"/>
                </a:solidFill>
                <a:cs typeface="Arial" panose="020B0604020202020204" pitchFamily="34" charset="0"/>
              </a:rPr>
              <a:t>http://www.fao.org/docrep/018/i3609e/i3609e.pdf</a:t>
            </a:r>
          </a:p>
        </p:txBody>
      </p:sp>
    </p:spTree>
    <p:extLst>
      <p:ext uri="{BB962C8B-B14F-4D97-AF65-F5344CB8AC3E}">
        <p14:creationId xmlns:p14="http://schemas.microsoft.com/office/powerpoint/2010/main" val="336245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114953" y="1085850"/>
            <a:ext cx="9654646" cy="4453466"/>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smtClean="0">
                <a:ln>
                  <a:noFill/>
                </a:ln>
                <a:solidFill>
                  <a:srgbClr val="4F81BD"/>
                </a:solidFill>
                <a:effectLst/>
                <a:uLnTx/>
                <a:uFillTx/>
                <a:latin typeface="Calibri"/>
                <a:ea typeface="+mj-ea"/>
                <a:cs typeface="+mj-cs"/>
              </a:rPr>
              <a:t>Stamping Out</a:t>
            </a:r>
            <a:endParaRPr kumimoji="0" lang="en-US" sz="4500" b="1" i="0" u="none" strike="noStrike" kern="1200" cap="none" spc="0" normalizeH="0" baseline="0" noProof="0" dirty="0">
              <a:ln>
                <a:noFill/>
              </a:ln>
              <a:solidFill>
                <a:srgbClr val="4F81BD"/>
              </a:solidFill>
              <a:effectLst/>
              <a:uLnTx/>
              <a:uFillTx/>
              <a:latin typeface="Calibri"/>
              <a:ea typeface="+mj-ea"/>
              <a:cs typeface="+mj-cs"/>
            </a:endParaRPr>
          </a:p>
        </p:txBody>
      </p:sp>
    </p:spTree>
    <p:extLst>
      <p:ext uri="{BB962C8B-B14F-4D97-AF65-F5344CB8AC3E}">
        <p14:creationId xmlns:p14="http://schemas.microsoft.com/office/powerpoint/2010/main" val="8361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bwMode="auto">
          <a:xfrm>
            <a:off x="1098020" y="451908"/>
            <a:ext cx="9654646" cy="1074844"/>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500" b="1" kern="1200">
                <a:solidFill>
                  <a:schemeClr val="accent1"/>
                </a:solidFill>
                <a:latin typeface="+mj-lt"/>
                <a:ea typeface="+mj-ea"/>
                <a:cs typeface="+mj-cs"/>
              </a:defRPr>
            </a:lvl1pPr>
            <a:lvl2pPr algn="ctr" rtl="0" eaLnBrk="0" fontAlgn="base" hangingPunct="0">
              <a:spcBef>
                <a:spcPct val="0"/>
              </a:spcBef>
              <a:spcAft>
                <a:spcPct val="0"/>
              </a:spcAft>
              <a:defRPr sz="3200" b="1">
                <a:solidFill>
                  <a:schemeClr val="accent1"/>
                </a:solidFill>
                <a:latin typeface="Calibri" pitchFamily="34" charset="0"/>
              </a:defRPr>
            </a:lvl2pPr>
            <a:lvl3pPr algn="ctr" rtl="0" eaLnBrk="0" fontAlgn="base" hangingPunct="0">
              <a:spcBef>
                <a:spcPct val="0"/>
              </a:spcBef>
              <a:spcAft>
                <a:spcPct val="0"/>
              </a:spcAft>
              <a:defRPr sz="3200" b="1">
                <a:solidFill>
                  <a:schemeClr val="accent1"/>
                </a:solidFill>
                <a:latin typeface="Calibri" pitchFamily="34" charset="0"/>
              </a:defRPr>
            </a:lvl3pPr>
            <a:lvl4pPr algn="ctr" rtl="0" eaLnBrk="0" fontAlgn="base" hangingPunct="0">
              <a:spcBef>
                <a:spcPct val="0"/>
              </a:spcBef>
              <a:spcAft>
                <a:spcPct val="0"/>
              </a:spcAft>
              <a:defRPr sz="3200" b="1">
                <a:solidFill>
                  <a:schemeClr val="accent1"/>
                </a:solidFill>
                <a:latin typeface="Calibri" pitchFamily="34" charset="0"/>
              </a:defRPr>
            </a:lvl4pPr>
            <a:lvl5pPr algn="ctr" rtl="0" eaLnBrk="0" fontAlgn="base" hangingPunct="0">
              <a:spcBef>
                <a:spcPct val="0"/>
              </a:spcBef>
              <a:spcAft>
                <a:spcPct val="0"/>
              </a:spcAft>
              <a:defRPr sz="3200" b="1">
                <a:solidFill>
                  <a:schemeClr val="accent1"/>
                </a:solidFill>
                <a:latin typeface="Calibri" pitchFamily="34" charset="0"/>
              </a:defRPr>
            </a:lvl5pPr>
            <a:lvl6pPr marL="457200" algn="ctr" rtl="0" fontAlgn="base">
              <a:spcBef>
                <a:spcPct val="0"/>
              </a:spcBef>
              <a:spcAft>
                <a:spcPct val="0"/>
              </a:spcAft>
              <a:defRPr sz="3200" b="1">
                <a:solidFill>
                  <a:schemeClr val="tx1"/>
                </a:solidFill>
                <a:latin typeface="Calibri" pitchFamily="34" charset="0"/>
              </a:defRPr>
            </a:lvl6pPr>
            <a:lvl7pPr marL="914400" algn="ctr" rtl="0" fontAlgn="base">
              <a:spcBef>
                <a:spcPct val="0"/>
              </a:spcBef>
              <a:spcAft>
                <a:spcPct val="0"/>
              </a:spcAft>
              <a:defRPr sz="3200" b="1">
                <a:solidFill>
                  <a:schemeClr val="tx1"/>
                </a:solidFill>
                <a:latin typeface="Calibri" pitchFamily="34" charset="0"/>
              </a:defRPr>
            </a:lvl7pPr>
            <a:lvl8pPr marL="1371600" algn="ctr" rtl="0" fontAlgn="base">
              <a:spcBef>
                <a:spcPct val="0"/>
              </a:spcBef>
              <a:spcAft>
                <a:spcPct val="0"/>
              </a:spcAft>
              <a:defRPr sz="3200" b="1">
                <a:solidFill>
                  <a:schemeClr val="tx1"/>
                </a:solidFill>
                <a:latin typeface="Calibri" pitchFamily="34" charset="0"/>
              </a:defRPr>
            </a:lvl8pPr>
            <a:lvl9pPr marL="1828800" algn="ctr" rtl="0" fontAlgn="base">
              <a:spcBef>
                <a:spcPct val="0"/>
              </a:spcBef>
              <a:spcAft>
                <a:spcPct val="0"/>
              </a:spcAft>
              <a:defRPr sz="3200" b="1">
                <a:solidFill>
                  <a:schemeClr val="tx1"/>
                </a:solidFill>
                <a:latin typeface="Calibri" pitchFamily="34" charset="0"/>
              </a:defRPr>
            </a:lvl9pPr>
          </a:lstStyle>
          <a:p>
            <a:pPr lvl="0"/>
            <a:r>
              <a:rPr lang="en-GB" altLang="en-US" sz="4400" dirty="0"/>
              <a:t>Why use Stamping Out?</a:t>
            </a:r>
            <a:endParaRPr kumimoji="0" lang="en-US" sz="4400" b="1" i="0" u="none" strike="noStrike" kern="1200" cap="none" spc="0" normalizeH="0" baseline="0" noProof="0" dirty="0">
              <a:ln>
                <a:noFill/>
              </a:ln>
              <a:solidFill>
                <a:srgbClr val="4F81BD"/>
              </a:solidFill>
              <a:effectLst/>
              <a:uLnTx/>
              <a:uFillTx/>
              <a:latin typeface="Calibri"/>
              <a:ea typeface="+mj-ea"/>
              <a:cs typeface="+mj-cs"/>
            </a:endParaRPr>
          </a:p>
        </p:txBody>
      </p:sp>
      <p:sp>
        <p:nvSpPr>
          <p:cNvPr id="5" name="Content Placeholder 2"/>
          <p:cNvSpPr txBox="1">
            <a:spLocks/>
          </p:cNvSpPr>
          <p:nvPr/>
        </p:nvSpPr>
        <p:spPr bwMode="auto">
          <a:xfrm>
            <a:off x="540512" y="1898227"/>
            <a:ext cx="11592450" cy="3581823"/>
          </a:xfrm>
          <a:prstGeom prst="rect">
            <a:avLst/>
          </a:prstGeom>
          <a:solidFill>
            <a:schemeClr val="bg1"/>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Reduce # of infected and at-risk populations </a:t>
            </a:r>
            <a:r>
              <a:rPr kumimoji="0" lang="en-US" sz="2800" b="0" i="0" u="none" strike="noStrike" kern="1200" cap="none" spc="0" normalizeH="0" baseline="0" noProof="0" dirty="0" smtClean="0">
                <a:ln>
                  <a:noFill/>
                </a:ln>
                <a:solidFill>
                  <a:srgbClr val="FF0000"/>
                </a:solidFill>
                <a:effectLst/>
                <a:uLnTx/>
                <a:uFillTx/>
                <a:latin typeface="Calibri"/>
                <a:ea typeface="+mn-ea"/>
                <a:cs typeface="+mn-cs"/>
              </a:rPr>
              <a:t>once exposed</a:t>
            </a:r>
          </a:p>
          <a:p>
            <a:pPr marL="342900" marR="0" lvl="0" indent="-342900" algn="l" defTabSz="914400" rtl="0" eaLnBrk="0" fontAlgn="base" latinLnBrk="0" hangingPunct="0">
              <a:lnSpc>
                <a:spcPct val="100000"/>
              </a:lnSpc>
              <a:spcBef>
                <a:spcPts val="120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Stamp out only infected premises: most “resource-challenged” countries</a:t>
            </a:r>
          </a:p>
          <a:p>
            <a:pPr marL="342900" marR="0" lvl="0" indent="-34290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ysClr val="windowText" lastClr="000000"/>
                </a:solidFill>
                <a:effectLst/>
                <a:uLnTx/>
                <a:uFillTx/>
                <a:latin typeface="Calibri"/>
                <a:ea typeface="+mn-ea"/>
                <a:cs typeface="+mn-cs"/>
              </a:rPr>
              <a:t>Stamp out also at-risk population</a:t>
            </a:r>
          </a:p>
          <a:p>
            <a:pPr marL="742950" marR="0" lvl="1"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By geography</a:t>
            </a:r>
          </a:p>
          <a:p>
            <a:pPr marL="742950" marR="0" lvl="1" indent="-285750" algn="l" defTabSz="914400" rtl="0" eaLnBrk="0" fontAlgn="base" latinLnBrk="0" hangingPunct="0">
              <a:lnSpc>
                <a:spcPct val="100000"/>
              </a:lnSpc>
              <a:spcBef>
                <a:spcPts val="12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By epidemiological link</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18783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863600" y="4865431"/>
            <a:ext cx="0" cy="0"/>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7" name="Group 66"/>
          <p:cNvGrpSpPr/>
          <p:nvPr/>
        </p:nvGrpSpPr>
        <p:grpSpPr>
          <a:xfrm>
            <a:off x="1915149" y="576332"/>
            <a:ext cx="8614575" cy="5184578"/>
            <a:chOff x="1341816" y="6080391"/>
            <a:chExt cx="8371126" cy="5097962"/>
          </a:xfrm>
        </p:grpSpPr>
        <p:sp>
          <p:nvSpPr>
            <p:cNvPr id="63" name="TextBox 62"/>
            <p:cNvSpPr txBox="1"/>
            <p:nvPr/>
          </p:nvSpPr>
          <p:spPr>
            <a:xfrm>
              <a:off x="1535733" y="10716688"/>
              <a:ext cx="1329210"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Resolved</a:t>
              </a:r>
            </a:p>
          </p:txBody>
        </p:sp>
        <p:sp>
          <p:nvSpPr>
            <p:cNvPr id="64" name="TextBox 63"/>
            <p:cNvSpPr txBox="1"/>
            <p:nvPr/>
          </p:nvSpPr>
          <p:spPr>
            <a:xfrm>
              <a:off x="3519284" y="10716688"/>
              <a:ext cx="1207382"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Infected</a:t>
              </a:r>
            </a:p>
          </p:txBody>
        </p:sp>
        <p:sp>
          <p:nvSpPr>
            <p:cNvPr id="65" name="TextBox 64"/>
            <p:cNvSpPr txBox="1"/>
            <p:nvPr/>
          </p:nvSpPr>
          <p:spPr>
            <a:xfrm>
              <a:off x="5505226" y="10704538"/>
              <a:ext cx="963918"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At risk</a:t>
              </a:r>
            </a:p>
          </p:txBody>
        </p:sp>
        <p:sp>
          <p:nvSpPr>
            <p:cNvPr id="66" name="TextBox 65"/>
            <p:cNvSpPr txBox="1"/>
            <p:nvPr/>
          </p:nvSpPr>
          <p:spPr>
            <a:xfrm>
              <a:off x="7500926" y="10704538"/>
              <a:ext cx="2212016"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Unaffected (yet)</a:t>
              </a:r>
            </a:p>
          </p:txBody>
        </p:sp>
        <p:sp>
          <p:nvSpPr>
            <p:cNvPr id="8" name="Oval 7"/>
            <p:cNvSpPr/>
            <p:nvPr/>
          </p:nvSpPr>
          <p:spPr>
            <a:xfrm>
              <a:off x="3974662" y="7240769"/>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Oval 8"/>
            <p:cNvSpPr/>
            <p:nvPr/>
          </p:nvSpPr>
          <p:spPr>
            <a:xfrm>
              <a:off x="2970924" y="8465224"/>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1" name="Oval 10"/>
            <p:cNvSpPr/>
            <p:nvPr/>
          </p:nvSpPr>
          <p:spPr>
            <a:xfrm>
              <a:off x="5651062" y="6307756"/>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 name="Oval 11"/>
            <p:cNvSpPr/>
            <p:nvPr/>
          </p:nvSpPr>
          <p:spPr>
            <a:xfrm>
              <a:off x="6222562" y="9804089"/>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 name="Oval 12"/>
            <p:cNvSpPr/>
            <p:nvPr/>
          </p:nvSpPr>
          <p:spPr>
            <a:xfrm>
              <a:off x="5651062" y="7764863"/>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 name="Oval 13"/>
            <p:cNvSpPr/>
            <p:nvPr/>
          </p:nvSpPr>
          <p:spPr>
            <a:xfrm>
              <a:off x="4577048" y="9479400"/>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 name="Oval 14"/>
            <p:cNvSpPr/>
            <p:nvPr/>
          </p:nvSpPr>
          <p:spPr>
            <a:xfrm>
              <a:off x="4889062" y="8155169"/>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6" name="Oval 15"/>
            <p:cNvSpPr/>
            <p:nvPr/>
          </p:nvSpPr>
          <p:spPr>
            <a:xfrm>
              <a:off x="3199524" y="9748906"/>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Oval 16"/>
            <p:cNvSpPr/>
            <p:nvPr/>
          </p:nvSpPr>
          <p:spPr>
            <a:xfrm>
              <a:off x="4659148" y="8670173"/>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 name="Oval 17"/>
            <p:cNvSpPr/>
            <p:nvPr/>
          </p:nvSpPr>
          <p:spPr>
            <a:xfrm>
              <a:off x="5301593" y="7110593"/>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 name="Oval 18"/>
            <p:cNvSpPr/>
            <p:nvPr/>
          </p:nvSpPr>
          <p:spPr>
            <a:xfrm>
              <a:off x="5435600" y="8951329"/>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Oval 19"/>
            <p:cNvSpPr/>
            <p:nvPr/>
          </p:nvSpPr>
          <p:spPr>
            <a:xfrm>
              <a:off x="6634436" y="8554559"/>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 name="Oval 20"/>
            <p:cNvSpPr/>
            <p:nvPr/>
          </p:nvSpPr>
          <p:spPr>
            <a:xfrm>
              <a:off x="5836307" y="8386396"/>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Oval 21"/>
            <p:cNvSpPr/>
            <p:nvPr/>
          </p:nvSpPr>
          <p:spPr>
            <a:xfrm>
              <a:off x="8532192" y="8125356"/>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3" name="Oval 22"/>
            <p:cNvSpPr/>
            <p:nvPr/>
          </p:nvSpPr>
          <p:spPr>
            <a:xfrm>
              <a:off x="6978650" y="7583779"/>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4" name="Oval 23"/>
            <p:cNvSpPr/>
            <p:nvPr/>
          </p:nvSpPr>
          <p:spPr>
            <a:xfrm>
              <a:off x="2970924" y="6990096"/>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5" name="Oval 24"/>
            <p:cNvSpPr/>
            <p:nvPr/>
          </p:nvSpPr>
          <p:spPr>
            <a:xfrm>
              <a:off x="5836307" y="10352274"/>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6" name="Oval 25"/>
            <p:cNvSpPr/>
            <p:nvPr/>
          </p:nvSpPr>
          <p:spPr>
            <a:xfrm>
              <a:off x="5209956" y="7706454"/>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7" name="Oval 26"/>
            <p:cNvSpPr/>
            <p:nvPr/>
          </p:nvSpPr>
          <p:spPr>
            <a:xfrm>
              <a:off x="3539468" y="7791138"/>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 name="Oval 27"/>
            <p:cNvSpPr/>
            <p:nvPr/>
          </p:nvSpPr>
          <p:spPr>
            <a:xfrm>
              <a:off x="4774762" y="7406307"/>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 name="Oval 28"/>
            <p:cNvSpPr/>
            <p:nvPr/>
          </p:nvSpPr>
          <p:spPr>
            <a:xfrm>
              <a:off x="4133619" y="6080391"/>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0" name="Oval 29"/>
            <p:cNvSpPr/>
            <p:nvPr/>
          </p:nvSpPr>
          <p:spPr>
            <a:xfrm>
              <a:off x="4202440" y="8060576"/>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1" name="Oval 30"/>
            <p:cNvSpPr/>
            <p:nvPr/>
          </p:nvSpPr>
          <p:spPr>
            <a:xfrm>
              <a:off x="7479862" y="9348092"/>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Oval 31"/>
            <p:cNvSpPr/>
            <p:nvPr/>
          </p:nvSpPr>
          <p:spPr>
            <a:xfrm>
              <a:off x="6222562" y="7218324"/>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Oval 32"/>
            <p:cNvSpPr/>
            <p:nvPr/>
          </p:nvSpPr>
          <p:spPr>
            <a:xfrm>
              <a:off x="6863036" y="6549493"/>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TextBox 33"/>
            <p:cNvSpPr txBox="1"/>
            <p:nvPr/>
          </p:nvSpPr>
          <p:spPr>
            <a:xfrm>
              <a:off x="8262226" y="6141886"/>
              <a:ext cx="997132" cy="523220"/>
            </a:xfrm>
            <a:prstGeom prst="rect">
              <a:avLst/>
            </a:prstGeom>
            <a:noFill/>
          </p:spPr>
          <p:txBody>
            <a:bodyPr wrap="none" rtlCol="0">
              <a:spAutoFit/>
            </a:bodyPr>
            <a:lstStyle/>
            <a:p>
              <a:pPr eaLnBrk="0" fontAlgn="base" hangingPunct="0">
                <a:spcBef>
                  <a:spcPct val="0"/>
                </a:spcBef>
                <a:spcAft>
                  <a:spcPct val="0"/>
                </a:spcAft>
              </a:pPr>
              <a:r>
                <a:rPr lang="en-US" sz="2800" dirty="0">
                  <a:solidFill>
                    <a:prstClr val="black"/>
                  </a:solidFill>
                  <a:cs typeface="Arial" panose="020B0604020202020204" pitchFamily="34" charset="0"/>
                </a:rPr>
                <a:t>Day 1</a:t>
              </a:r>
            </a:p>
          </p:txBody>
        </p:sp>
        <p:cxnSp>
          <p:nvCxnSpPr>
            <p:cNvPr id="35" name="Straight Connector 34"/>
            <p:cNvCxnSpPr>
              <a:stCxn id="15" idx="7"/>
              <a:endCxn id="26" idx="3"/>
            </p:cNvCxnSpPr>
            <p:nvPr/>
          </p:nvCxnSpPr>
          <p:spPr>
            <a:xfrm flipV="1">
              <a:off x="5084184" y="7903819"/>
              <a:ext cx="159250" cy="28521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6" name="Straight Connector 35"/>
            <p:cNvCxnSpPr>
              <a:stCxn id="15" idx="5"/>
              <a:endCxn id="19" idx="1"/>
            </p:cNvCxnSpPr>
            <p:nvPr/>
          </p:nvCxnSpPr>
          <p:spPr>
            <a:xfrm>
              <a:off x="5084184" y="8352534"/>
              <a:ext cx="384894" cy="63265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7" name="Straight Connector 36"/>
            <p:cNvCxnSpPr>
              <a:stCxn id="30" idx="6"/>
              <a:endCxn id="15" idx="2"/>
            </p:cNvCxnSpPr>
            <p:nvPr/>
          </p:nvCxnSpPr>
          <p:spPr>
            <a:xfrm>
              <a:off x="4431040" y="8176190"/>
              <a:ext cx="458022" cy="9459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8" name="Straight Connector 37"/>
            <p:cNvCxnSpPr>
              <a:stCxn id="17" idx="0"/>
              <a:endCxn id="15" idx="3"/>
            </p:cNvCxnSpPr>
            <p:nvPr/>
          </p:nvCxnSpPr>
          <p:spPr>
            <a:xfrm flipV="1">
              <a:off x="4773448" y="8352534"/>
              <a:ext cx="149092" cy="317639"/>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39" name="Straight Connector 38"/>
            <p:cNvCxnSpPr>
              <a:stCxn id="26" idx="1"/>
              <a:endCxn id="28" idx="6"/>
            </p:cNvCxnSpPr>
            <p:nvPr/>
          </p:nvCxnSpPr>
          <p:spPr>
            <a:xfrm flipH="1" flipV="1">
              <a:off x="5003362" y="7521921"/>
              <a:ext cx="240072" cy="218395"/>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0" name="Straight Connector 39"/>
            <p:cNvCxnSpPr>
              <a:stCxn id="26" idx="6"/>
              <a:endCxn id="13" idx="2"/>
            </p:cNvCxnSpPr>
            <p:nvPr/>
          </p:nvCxnSpPr>
          <p:spPr>
            <a:xfrm>
              <a:off x="5438556" y="7822068"/>
              <a:ext cx="212506" cy="58409"/>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1" name="Straight Connector 40"/>
            <p:cNvCxnSpPr>
              <a:stCxn id="20" idx="2"/>
              <a:endCxn id="21" idx="6"/>
            </p:cNvCxnSpPr>
            <p:nvPr/>
          </p:nvCxnSpPr>
          <p:spPr>
            <a:xfrm flipH="1" flipV="1">
              <a:off x="6064907" y="8502010"/>
              <a:ext cx="569529" cy="16816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2" name="Straight Connector 41"/>
            <p:cNvCxnSpPr>
              <a:stCxn id="19" idx="7"/>
              <a:endCxn id="21" idx="3"/>
            </p:cNvCxnSpPr>
            <p:nvPr/>
          </p:nvCxnSpPr>
          <p:spPr>
            <a:xfrm flipV="1">
              <a:off x="5630722" y="8583761"/>
              <a:ext cx="239063" cy="40143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3" name="Straight Connector 42"/>
            <p:cNvCxnSpPr>
              <a:stCxn id="28" idx="7"/>
              <a:endCxn id="18" idx="2"/>
            </p:cNvCxnSpPr>
            <p:nvPr/>
          </p:nvCxnSpPr>
          <p:spPr>
            <a:xfrm flipV="1">
              <a:off x="4969884" y="7226207"/>
              <a:ext cx="331709" cy="21396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4" name="Straight Connector 43"/>
            <p:cNvCxnSpPr>
              <a:stCxn id="18" idx="6"/>
              <a:endCxn id="32" idx="2"/>
            </p:cNvCxnSpPr>
            <p:nvPr/>
          </p:nvCxnSpPr>
          <p:spPr>
            <a:xfrm>
              <a:off x="5530193" y="7226207"/>
              <a:ext cx="692369" cy="107731"/>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5" name="Straight Connector 44"/>
            <p:cNvCxnSpPr>
              <a:stCxn id="23" idx="2"/>
              <a:endCxn id="13" idx="6"/>
            </p:cNvCxnSpPr>
            <p:nvPr/>
          </p:nvCxnSpPr>
          <p:spPr>
            <a:xfrm flipH="1">
              <a:off x="5879662" y="7699393"/>
              <a:ext cx="1098988" cy="181084"/>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6" name="Straight Connector 45"/>
            <p:cNvCxnSpPr>
              <a:stCxn id="11" idx="3"/>
              <a:endCxn id="18" idx="0"/>
            </p:cNvCxnSpPr>
            <p:nvPr/>
          </p:nvCxnSpPr>
          <p:spPr>
            <a:xfrm flipH="1">
              <a:off x="5415893" y="6505121"/>
              <a:ext cx="268647" cy="60547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7" name="Straight Connector 46"/>
            <p:cNvCxnSpPr>
              <a:stCxn id="33" idx="3"/>
              <a:endCxn id="32" idx="7"/>
            </p:cNvCxnSpPr>
            <p:nvPr/>
          </p:nvCxnSpPr>
          <p:spPr>
            <a:xfrm flipH="1">
              <a:off x="6417684" y="6746858"/>
              <a:ext cx="478830" cy="505328"/>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8" name="Straight Connector 47"/>
            <p:cNvCxnSpPr>
              <a:stCxn id="31" idx="1"/>
              <a:endCxn id="20" idx="5"/>
            </p:cNvCxnSpPr>
            <p:nvPr/>
          </p:nvCxnSpPr>
          <p:spPr>
            <a:xfrm flipH="1" flipV="1">
              <a:off x="6829558" y="8751924"/>
              <a:ext cx="683782" cy="63003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49" name="Straight Connector 48"/>
            <p:cNvCxnSpPr>
              <a:stCxn id="12" idx="7"/>
              <a:endCxn id="20" idx="3"/>
            </p:cNvCxnSpPr>
            <p:nvPr/>
          </p:nvCxnSpPr>
          <p:spPr>
            <a:xfrm flipV="1">
              <a:off x="6417684" y="8751924"/>
              <a:ext cx="250230" cy="108602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0" name="Straight Connector 49"/>
            <p:cNvCxnSpPr>
              <a:stCxn id="14" idx="0"/>
              <a:endCxn id="17" idx="4"/>
            </p:cNvCxnSpPr>
            <p:nvPr/>
          </p:nvCxnSpPr>
          <p:spPr>
            <a:xfrm flipV="1">
              <a:off x="4691348" y="8901400"/>
              <a:ext cx="82100" cy="57800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1" name="Straight Connector 50"/>
            <p:cNvCxnSpPr>
              <a:stCxn id="25" idx="0"/>
              <a:endCxn id="19" idx="4"/>
            </p:cNvCxnSpPr>
            <p:nvPr/>
          </p:nvCxnSpPr>
          <p:spPr>
            <a:xfrm flipH="1" flipV="1">
              <a:off x="5549900" y="9182556"/>
              <a:ext cx="400707" cy="1169718"/>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2" name="Straight Connector 51"/>
            <p:cNvCxnSpPr>
              <a:stCxn id="22" idx="2"/>
              <a:endCxn id="15" idx="6"/>
            </p:cNvCxnSpPr>
            <p:nvPr/>
          </p:nvCxnSpPr>
          <p:spPr>
            <a:xfrm flipH="1">
              <a:off x="5117662" y="8240970"/>
              <a:ext cx="3414530" cy="2981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3" name="Straight Connector 52"/>
            <p:cNvCxnSpPr>
              <a:stCxn id="16" idx="6"/>
              <a:endCxn id="17" idx="2"/>
            </p:cNvCxnSpPr>
            <p:nvPr/>
          </p:nvCxnSpPr>
          <p:spPr>
            <a:xfrm flipV="1">
              <a:off x="3428124" y="8785787"/>
              <a:ext cx="1231024" cy="107873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4" name="Straight Connector 53"/>
            <p:cNvCxnSpPr>
              <a:stCxn id="9" idx="4"/>
              <a:endCxn id="16" idx="1"/>
            </p:cNvCxnSpPr>
            <p:nvPr/>
          </p:nvCxnSpPr>
          <p:spPr>
            <a:xfrm>
              <a:off x="3085224" y="8696451"/>
              <a:ext cx="147778" cy="108631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5" name="Straight Connector 54"/>
            <p:cNvCxnSpPr>
              <a:stCxn id="24" idx="5"/>
              <a:endCxn id="15" idx="1"/>
            </p:cNvCxnSpPr>
            <p:nvPr/>
          </p:nvCxnSpPr>
          <p:spPr>
            <a:xfrm>
              <a:off x="3166046" y="7187461"/>
              <a:ext cx="1756494" cy="100157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6" name="Straight Connector 55"/>
            <p:cNvCxnSpPr>
              <a:stCxn id="29" idx="3"/>
              <a:endCxn id="8" idx="7"/>
            </p:cNvCxnSpPr>
            <p:nvPr/>
          </p:nvCxnSpPr>
          <p:spPr>
            <a:xfrm>
              <a:off x="4167097" y="6277756"/>
              <a:ext cx="2687" cy="996875"/>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7" name="Straight Connector 56"/>
            <p:cNvCxnSpPr>
              <a:stCxn id="29" idx="7"/>
              <a:endCxn id="11" idx="2"/>
            </p:cNvCxnSpPr>
            <p:nvPr/>
          </p:nvCxnSpPr>
          <p:spPr>
            <a:xfrm>
              <a:off x="4328741" y="6114253"/>
              <a:ext cx="1322321" cy="30911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58" name="Straight Connector 57"/>
            <p:cNvCxnSpPr>
              <a:stCxn id="27" idx="3"/>
              <a:endCxn id="9" idx="0"/>
            </p:cNvCxnSpPr>
            <p:nvPr/>
          </p:nvCxnSpPr>
          <p:spPr>
            <a:xfrm flipH="1">
              <a:off x="3085224" y="7988503"/>
              <a:ext cx="487722" cy="476721"/>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sp>
          <p:nvSpPr>
            <p:cNvPr id="59" name="Oval 58"/>
            <p:cNvSpPr/>
            <p:nvPr/>
          </p:nvSpPr>
          <p:spPr>
            <a:xfrm>
              <a:off x="3338453" y="10819759"/>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0" name="Oval 59"/>
            <p:cNvSpPr/>
            <p:nvPr/>
          </p:nvSpPr>
          <p:spPr>
            <a:xfrm>
              <a:off x="5329366" y="10839655"/>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1" name="Oval 60"/>
            <p:cNvSpPr/>
            <p:nvPr/>
          </p:nvSpPr>
          <p:spPr>
            <a:xfrm>
              <a:off x="7315024" y="10819758"/>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62" name="Oval 61"/>
            <p:cNvSpPr/>
            <p:nvPr/>
          </p:nvSpPr>
          <p:spPr>
            <a:xfrm>
              <a:off x="1341816" y="10834323"/>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43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863600" y="4865431"/>
            <a:ext cx="0" cy="0"/>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1592709" y="-504825"/>
            <a:ext cx="8811728" cy="6220146"/>
            <a:chOff x="0" y="0"/>
            <a:chExt cx="8849342" cy="6312922"/>
          </a:xfrm>
        </p:grpSpPr>
        <p:sp>
          <p:nvSpPr>
            <p:cNvPr id="68" name="Slide Number Placeholder 5"/>
            <p:cNvSpPr txBox="1">
              <a:spLocks/>
            </p:cNvSpPr>
            <p:nvPr/>
          </p:nvSpPr>
          <p:spPr>
            <a:xfrm>
              <a:off x="0" y="0"/>
              <a:ext cx="0" cy="0"/>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9" name="Oval 68"/>
            <p:cNvSpPr/>
            <p:nvPr/>
          </p:nvSpPr>
          <p:spPr>
            <a:xfrm>
              <a:off x="3111062" y="2375338"/>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0" name="Oval 69"/>
            <p:cNvSpPr/>
            <p:nvPr/>
          </p:nvSpPr>
          <p:spPr>
            <a:xfrm>
              <a:off x="2107324" y="3599793"/>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1" name="Oval 70"/>
            <p:cNvSpPr/>
            <p:nvPr/>
          </p:nvSpPr>
          <p:spPr>
            <a:xfrm>
              <a:off x="4787462" y="1442325"/>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2" name="Oval 71"/>
            <p:cNvSpPr/>
            <p:nvPr/>
          </p:nvSpPr>
          <p:spPr>
            <a:xfrm>
              <a:off x="5358962" y="4938658"/>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3" name="Oval 72"/>
            <p:cNvSpPr/>
            <p:nvPr/>
          </p:nvSpPr>
          <p:spPr>
            <a:xfrm>
              <a:off x="4787462" y="2899432"/>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4" name="Oval 73"/>
            <p:cNvSpPr/>
            <p:nvPr/>
          </p:nvSpPr>
          <p:spPr>
            <a:xfrm>
              <a:off x="3713448" y="4613969"/>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5" name="Oval 74"/>
            <p:cNvSpPr/>
            <p:nvPr/>
          </p:nvSpPr>
          <p:spPr>
            <a:xfrm>
              <a:off x="4025462" y="3289738"/>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6" name="Oval 75"/>
            <p:cNvSpPr/>
            <p:nvPr/>
          </p:nvSpPr>
          <p:spPr>
            <a:xfrm>
              <a:off x="2335924" y="4883475"/>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7" name="Oval 76"/>
            <p:cNvSpPr/>
            <p:nvPr/>
          </p:nvSpPr>
          <p:spPr>
            <a:xfrm>
              <a:off x="3795548" y="3804742"/>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8" name="Oval 77"/>
            <p:cNvSpPr/>
            <p:nvPr/>
          </p:nvSpPr>
          <p:spPr>
            <a:xfrm>
              <a:off x="4437993" y="2245162"/>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79" name="Oval 78"/>
            <p:cNvSpPr/>
            <p:nvPr/>
          </p:nvSpPr>
          <p:spPr>
            <a:xfrm>
              <a:off x="4572000" y="4085898"/>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0" name="Oval 79"/>
            <p:cNvSpPr/>
            <p:nvPr/>
          </p:nvSpPr>
          <p:spPr>
            <a:xfrm>
              <a:off x="5770836" y="3689128"/>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1" name="Oval 80"/>
            <p:cNvSpPr/>
            <p:nvPr/>
          </p:nvSpPr>
          <p:spPr>
            <a:xfrm>
              <a:off x="4972707" y="3520965"/>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2" name="Oval 81"/>
            <p:cNvSpPr/>
            <p:nvPr/>
          </p:nvSpPr>
          <p:spPr>
            <a:xfrm>
              <a:off x="7668592" y="3259925"/>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3" name="Oval 82"/>
            <p:cNvSpPr/>
            <p:nvPr/>
          </p:nvSpPr>
          <p:spPr>
            <a:xfrm>
              <a:off x="6115050" y="2718348"/>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4" name="Oval 83"/>
            <p:cNvSpPr/>
            <p:nvPr/>
          </p:nvSpPr>
          <p:spPr>
            <a:xfrm>
              <a:off x="2107324" y="2124665"/>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5" name="Oval 84"/>
            <p:cNvSpPr/>
            <p:nvPr/>
          </p:nvSpPr>
          <p:spPr>
            <a:xfrm>
              <a:off x="4972707" y="5486843"/>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6" name="Oval 85"/>
            <p:cNvSpPr/>
            <p:nvPr/>
          </p:nvSpPr>
          <p:spPr>
            <a:xfrm>
              <a:off x="4346356" y="2841023"/>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7" name="Oval 86"/>
            <p:cNvSpPr/>
            <p:nvPr/>
          </p:nvSpPr>
          <p:spPr>
            <a:xfrm>
              <a:off x="2675868" y="2925707"/>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8" name="Oval 87"/>
            <p:cNvSpPr/>
            <p:nvPr/>
          </p:nvSpPr>
          <p:spPr>
            <a:xfrm>
              <a:off x="3911162" y="2540876"/>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89" name="Oval 88"/>
            <p:cNvSpPr/>
            <p:nvPr/>
          </p:nvSpPr>
          <p:spPr>
            <a:xfrm>
              <a:off x="3270019" y="1214960"/>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0" name="Oval 89"/>
            <p:cNvSpPr/>
            <p:nvPr/>
          </p:nvSpPr>
          <p:spPr>
            <a:xfrm>
              <a:off x="3338840" y="3195145"/>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1" name="Oval 90"/>
            <p:cNvSpPr/>
            <p:nvPr/>
          </p:nvSpPr>
          <p:spPr>
            <a:xfrm>
              <a:off x="6616262" y="4482661"/>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2" name="Oval 91"/>
            <p:cNvSpPr/>
            <p:nvPr/>
          </p:nvSpPr>
          <p:spPr>
            <a:xfrm>
              <a:off x="5358962" y="2352893"/>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3" name="Oval 92"/>
            <p:cNvSpPr/>
            <p:nvPr/>
          </p:nvSpPr>
          <p:spPr>
            <a:xfrm>
              <a:off x="5999436" y="1684062"/>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94" name="TextBox 93"/>
            <p:cNvSpPr txBox="1"/>
            <p:nvPr/>
          </p:nvSpPr>
          <p:spPr>
            <a:xfrm>
              <a:off x="7398626" y="1276455"/>
              <a:ext cx="997132" cy="523220"/>
            </a:xfrm>
            <a:prstGeom prst="rect">
              <a:avLst/>
            </a:prstGeom>
            <a:noFill/>
          </p:spPr>
          <p:txBody>
            <a:bodyPr wrap="none" rtlCol="0">
              <a:spAutoFit/>
            </a:bodyPr>
            <a:lstStyle/>
            <a:p>
              <a:pPr eaLnBrk="0" fontAlgn="base" hangingPunct="0">
                <a:spcBef>
                  <a:spcPct val="0"/>
                </a:spcBef>
                <a:spcAft>
                  <a:spcPct val="0"/>
                </a:spcAft>
              </a:pPr>
              <a:r>
                <a:rPr lang="en-US" sz="2800" dirty="0">
                  <a:solidFill>
                    <a:prstClr val="black"/>
                  </a:solidFill>
                  <a:cs typeface="Arial" panose="020B0604020202020204" pitchFamily="34" charset="0"/>
                </a:rPr>
                <a:t>Day 5</a:t>
              </a:r>
            </a:p>
          </p:txBody>
        </p:sp>
        <p:cxnSp>
          <p:nvCxnSpPr>
            <p:cNvPr id="95" name="Straight Connector 94"/>
            <p:cNvCxnSpPr>
              <a:stCxn id="75" idx="7"/>
              <a:endCxn id="86" idx="3"/>
            </p:cNvCxnSpPr>
            <p:nvPr/>
          </p:nvCxnSpPr>
          <p:spPr>
            <a:xfrm flipV="1">
              <a:off x="4220584" y="3038388"/>
              <a:ext cx="159250" cy="28521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96" name="Straight Connector 95"/>
            <p:cNvCxnSpPr>
              <a:stCxn id="75" idx="5"/>
              <a:endCxn id="79" idx="1"/>
            </p:cNvCxnSpPr>
            <p:nvPr/>
          </p:nvCxnSpPr>
          <p:spPr>
            <a:xfrm>
              <a:off x="4220584" y="3487103"/>
              <a:ext cx="384894" cy="63265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97" name="Straight Connector 96"/>
            <p:cNvCxnSpPr>
              <a:stCxn id="90" idx="6"/>
              <a:endCxn id="75" idx="2"/>
            </p:cNvCxnSpPr>
            <p:nvPr/>
          </p:nvCxnSpPr>
          <p:spPr>
            <a:xfrm>
              <a:off x="3567440" y="3310759"/>
              <a:ext cx="458022" cy="9459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98" name="Straight Connector 97"/>
            <p:cNvCxnSpPr>
              <a:stCxn id="77" idx="0"/>
              <a:endCxn id="75" idx="3"/>
            </p:cNvCxnSpPr>
            <p:nvPr/>
          </p:nvCxnSpPr>
          <p:spPr>
            <a:xfrm flipV="1">
              <a:off x="3909848" y="3487103"/>
              <a:ext cx="149092" cy="317639"/>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99" name="Straight Connector 98"/>
            <p:cNvCxnSpPr>
              <a:stCxn id="86" idx="1"/>
              <a:endCxn id="88" idx="6"/>
            </p:cNvCxnSpPr>
            <p:nvPr/>
          </p:nvCxnSpPr>
          <p:spPr>
            <a:xfrm flipH="1" flipV="1">
              <a:off x="4139762" y="2656490"/>
              <a:ext cx="240072" cy="218395"/>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0" name="Straight Connector 99"/>
            <p:cNvCxnSpPr>
              <a:stCxn id="86" idx="6"/>
              <a:endCxn id="73" idx="2"/>
            </p:cNvCxnSpPr>
            <p:nvPr/>
          </p:nvCxnSpPr>
          <p:spPr>
            <a:xfrm>
              <a:off x="4574956" y="2956637"/>
              <a:ext cx="212506" cy="58409"/>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1" name="Straight Connector 100"/>
            <p:cNvCxnSpPr>
              <a:stCxn id="80" idx="2"/>
              <a:endCxn id="81" idx="6"/>
            </p:cNvCxnSpPr>
            <p:nvPr/>
          </p:nvCxnSpPr>
          <p:spPr>
            <a:xfrm flipH="1" flipV="1">
              <a:off x="5201307" y="3636579"/>
              <a:ext cx="569529" cy="16816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2" name="Straight Connector 101"/>
            <p:cNvCxnSpPr>
              <a:stCxn id="79" idx="7"/>
              <a:endCxn id="81" idx="3"/>
            </p:cNvCxnSpPr>
            <p:nvPr/>
          </p:nvCxnSpPr>
          <p:spPr>
            <a:xfrm flipV="1">
              <a:off x="4767122" y="3718330"/>
              <a:ext cx="239063" cy="40143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3" name="Straight Connector 102"/>
            <p:cNvCxnSpPr>
              <a:stCxn id="88" idx="7"/>
              <a:endCxn id="78" idx="2"/>
            </p:cNvCxnSpPr>
            <p:nvPr/>
          </p:nvCxnSpPr>
          <p:spPr>
            <a:xfrm flipV="1">
              <a:off x="4106284" y="2360776"/>
              <a:ext cx="331709" cy="21396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4" name="Straight Connector 103"/>
            <p:cNvCxnSpPr>
              <a:stCxn id="78" idx="6"/>
              <a:endCxn id="92" idx="2"/>
            </p:cNvCxnSpPr>
            <p:nvPr/>
          </p:nvCxnSpPr>
          <p:spPr>
            <a:xfrm>
              <a:off x="4666593" y="2360776"/>
              <a:ext cx="692369" cy="107731"/>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5" name="Straight Connector 104"/>
            <p:cNvCxnSpPr>
              <a:stCxn id="83" idx="2"/>
              <a:endCxn id="73" idx="6"/>
            </p:cNvCxnSpPr>
            <p:nvPr/>
          </p:nvCxnSpPr>
          <p:spPr>
            <a:xfrm flipH="1">
              <a:off x="5016062" y="2833962"/>
              <a:ext cx="1098988" cy="181084"/>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6" name="Straight Connector 105"/>
            <p:cNvCxnSpPr>
              <a:stCxn id="71" idx="3"/>
              <a:endCxn id="78" idx="0"/>
            </p:cNvCxnSpPr>
            <p:nvPr/>
          </p:nvCxnSpPr>
          <p:spPr>
            <a:xfrm flipH="1">
              <a:off x="4552293" y="1639690"/>
              <a:ext cx="268647" cy="60547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7" name="Straight Connector 106"/>
            <p:cNvCxnSpPr>
              <a:stCxn id="93" idx="3"/>
              <a:endCxn id="92" idx="7"/>
            </p:cNvCxnSpPr>
            <p:nvPr/>
          </p:nvCxnSpPr>
          <p:spPr>
            <a:xfrm flipH="1">
              <a:off x="5554084" y="1881427"/>
              <a:ext cx="478830" cy="505328"/>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8" name="Straight Connector 107"/>
            <p:cNvCxnSpPr>
              <a:stCxn id="91" idx="1"/>
              <a:endCxn id="80" idx="5"/>
            </p:cNvCxnSpPr>
            <p:nvPr/>
          </p:nvCxnSpPr>
          <p:spPr>
            <a:xfrm flipH="1" flipV="1">
              <a:off x="5965958" y="3886493"/>
              <a:ext cx="683782" cy="63003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09" name="Straight Connector 108"/>
            <p:cNvCxnSpPr>
              <a:stCxn id="72" idx="7"/>
              <a:endCxn id="80" idx="3"/>
            </p:cNvCxnSpPr>
            <p:nvPr/>
          </p:nvCxnSpPr>
          <p:spPr>
            <a:xfrm flipV="1">
              <a:off x="5554084" y="3886493"/>
              <a:ext cx="250230" cy="108602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0" name="Straight Connector 109"/>
            <p:cNvCxnSpPr>
              <a:stCxn id="74" idx="0"/>
              <a:endCxn id="77" idx="4"/>
            </p:cNvCxnSpPr>
            <p:nvPr/>
          </p:nvCxnSpPr>
          <p:spPr>
            <a:xfrm flipV="1">
              <a:off x="3827748" y="4035969"/>
              <a:ext cx="82100" cy="57800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1" name="Straight Connector 110"/>
            <p:cNvCxnSpPr>
              <a:stCxn id="85" idx="0"/>
              <a:endCxn id="79" idx="4"/>
            </p:cNvCxnSpPr>
            <p:nvPr/>
          </p:nvCxnSpPr>
          <p:spPr>
            <a:xfrm flipH="1" flipV="1">
              <a:off x="4686300" y="4317125"/>
              <a:ext cx="400707" cy="1169718"/>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2" name="Straight Connector 111"/>
            <p:cNvCxnSpPr>
              <a:stCxn id="82" idx="2"/>
              <a:endCxn id="75" idx="6"/>
            </p:cNvCxnSpPr>
            <p:nvPr/>
          </p:nvCxnSpPr>
          <p:spPr>
            <a:xfrm flipH="1">
              <a:off x="4254062" y="3375539"/>
              <a:ext cx="3414530" cy="2981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3" name="Straight Connector 112"/>
            <p:cNvCxnSpPr>
              <a:stCxn id="76" idx="6"/>
              <a:endCxn id="77" idx="2"/>
            </p:cNvCxnSpPr>
            <p:nvPr/>
          </p:nvCxnSpPr>
          <p:spPr>
            <a:xfrm flipV="1">
              <a:off x="2564524" y="3920356"/>
              <a:ext cx="1231024" cy="107873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4" name="Straight Connector 113"/>
            <p:cNvCxnSpPr>
              <a:stCxn id="70" idx="4"/>
              <a:endCxn id="76" idx="1"/>
            </p:cNvCxnSpPr>
            <p:nvPr/>
          </p:nvCxnSpPr>
          <p:spPr>
            <a:xfrm>
              <a:off x="2221624" y="3831020"/>
              <a:ext cx="147778" cy="108631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5" name="Straight Connector 114"/>
            <p:cNvCxnSpPr>
              <a:stCxn id="84" idx="5"/>
              <a:endCxn id="75" idx="1"/>
            </p:cNvCxnSpPr>
            <p:nvPr/>
          </p:nvCxnSpPr>
          <p:spPr>
            <a:xfrm>
              <a:off x="2302446" y="2322030"/>
              <a:ext cx="1756494" cy="100157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6" name="Straight Connector 115"/>
            <p:cNvCxnSpPr>
              <a:stCxn id="89" idx="3"/>
              <a:endCxn id="69" idx="7"/>
            </p:cNvCxnSpPr>
            <p:nvPr/>
          </p:nvCxnSpPr>
          <p:spPr>
            <a:xfrm>
              <a:off x="3303497" y="1412325"/>
              <a:ext cx="2687" cy="996875"/>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7" name="Straight Connector 116"/>
            <p:cNvCxnSpPr>
              <a:stCxn id="89" idx="7"/>
              <a:endCxn id="71" idx="2"/>
            </p:cNvCxnSpPr>
            <p:nvPr/>
          </p:nvCxnSpPr>
          <p:spPr>
            <a:xfrm>
              <a:off x="3465141" y="1248822"/>
              <a:ext cx="1322321" cy="30911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18" name="Straight Connector 117"/>
            <p:cNvCxnSpPr>
              <a:stCxn id="87" idx="3"/>
              <a:endCxn id="70" idx="0"/>
            </p:cNvCxnSpPr>
            <p:nvPr/>
          </p:nvCxnSpPr>
          <p:spPr>
            <a:xfrm flipH="1">
              <a:off x="2221624" y="3123072"/>
              <a:ext cx="487722" cy="476721"/>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sp>
          <p:nvSpPr>
            <p:cNvPr id="119" name="Oval 118"/>
            <p:cNvSpPr/>
            <p:nvPr/>
          </p:nvSpPr>
          <p:spPr>
            <a:xfrm>
              <a:off x="2474853" y="5954328"/>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0" name="Oval 119"/>
            <p:cNvSpPr/>
            <p:nvPr/>
          </p:nvSpPr>
          <p:spPr>
            <a:xfrm>
              <a:off x="4465766" y="5974224"/>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1" name="Oval 120"/>
            <p:cNvSpPr/>
            <p:nvPr/>
          </p:nvSpPr>
          <p:spPr>
            <a:xfrm>
              <a:off x="6451424" y="5954327"/>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2" name="Oval 121"/>
            <p:cNvSpPr/>
            <p:nvPr/>
          </p:nvSpPr>
          <p:spPr>
            <a:xfrm>
              <a:off x="478216" y="5968892"/>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23" name="TextBox 122"/>
            <p:cNvSpPr txBox="1"/>
            <p:nvPr/>
          </p:nvSpPr>
          <p:spPr>
            <a:xfrm>
              <a:off x="672133" y="5851257"/>
              <a:ext cx="1329210"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Resolved</a:t>
              </a:r>
            </a:p>
          </p:txBody>
        </p:sp>
        <p:sp>
          <p:nvSpPr>
            <p:cNvPr id="124" name="TextBox 123"/>
            <p:cNvSpPr txBox="1"/>
            <p:nvPr/>
          </p:nvSpPr>
          <p:spPr>
            <a:xfrm>
              <a:off x="2655684" y="5851257"/>
              <a:ext cx="1207382"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Infected</a:t>
              </a:r>
            </a:p>
          </p:txBody>
        </p:sp>
        <p:sp>
          <p:nvSpPr>
            <p:cNvPr id="125" name="TextBox 124"/>
            <p:cNvSpPr txBox="1"/>
            <p:nvPr/>
          </p:nvSpPr>
          <p:spPr>
            <a:xfrm>
              <a:off x="4641626" y="5839107"/>
              <a:ext cx="963918"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At risk</a:t>
              </a:r>
            </a:p>
          </p:txBody>
        </p:sp>
        <p:sp>
          <p:nvSpPr>
            <p:cNvPr id="126" name="TextBox 125"/>
            <p:cNvSpPr txBox="1"/>
            <p:nvPr/>
          </p:nvSpPr>
          <p:spPr>
            <a:xfrm>
              <a:off x="6637326" y="5839107"/>
              <a:ext cx="2212016"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Unaffected (yet)</a:t>
              </a:r>
            </a:p>
          </p:txBody>
        </p:sp>
        <p:sp>
          <p:nvSpPr>
            <p:cNvPr id="127" name="Oval 126"/>
            <p:cNvSpPr>
              <a:spLocks noChangeAspect="1"/>
            </p:cNvSpPr>
            <p:nvPr/>
          </p:nvSpPr>
          <p:spPr>
            <a:xfrm>
              <a:off x="3275521" y="2603352"/>
              <a:ext cx="1658194" cy="1658194"/>
            </a:xfrm>
            <a:prstGeom prst="ellipse">
              <a:avLst/>
            </a:prstGeom>
            <a:solidFill>
              <a:srgbClr val="0099FF">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8397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863600" y="4865431"/>
            <a:ext cx="0" cy="0"/>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8" name="Group 7"/>
          <p:cNvGrpSpPr/>
          <p:nvPr/>
        </p:nvGrpSpPr>
        <p:grpSpPr>
          <a:xfrm>
            <a:off x="1491147" y="-390087"/>
            <a:ext cx="8849342" cy="6312922"/>
            <a:chOff x="0" y="0"/>
            <a:chExt cx="8849342" cy="6312922"/>
          </a:xfrm>
        </p:grpSpPr>
        <p:sp>
          <p:nvSpPr>
            <p:cNvPr id="128" name="Slide Number Placeholder 5"/>
            <p:cNvSpPr txBox="1">
              <a:spLocks/>
            </p:cNvSpPr>
            <p:nvPr/>
          </p:nvSpPr>
          <p:spPr>
            <a:xfrm>
              <a:off x="0" y="0"/>
              <a:ext cx="0" cy="0"/>
            </a:xfr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9" name="Oval 128"/>
            <p:cNvSpPr/>
            <p:nvPr/>
          </p:nvSpPr>
          <p:spPr>
            <a:xfrm>
              <a:off x="3111062" y="2375338"/>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0" name="Oval 129"/>
            <p:cNvSpPr/>
            <p:nvPr/>
          </p:nvSpPr>
          <p:spPr>
            <a:xfrm>
              <a:off x="2107324" y="3599793"/>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1" name="Oval 130"/>
            <p:cNvSpPr/>
            <p:nvPr/>
          </p:nvSpPr>
          <p:spPr>
            <a:xfrm>
              <a:off x="4787462" y="1442325"/>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2" name="Oval 131"/>
            <p:cNvSpPr/>
            <p:nvPr/>
          </p:nvSpPr>
          <p:spPr>
            <a:xfrm>
              <a:off x="5358962" y="4938658"/>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3" name="Oval 132"/>
            <p:cNvSpPr/>
            <p:nvPr/>
          </p:nvSpPr>
          <p:spPr>
            <a:xfrm>
              <a:off x="4787462" y="2899432"/>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4" name="Oval 133"/>
            <p:cNvSpPr/>
            <p:nvPr/>
          </p:nvSpPr>
          <p:spPr>
            <a:xfrm>
              <a:off x="3713448" y="4613969"/>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5" name="Oval 134"/>
            <p:cNvSpPr/>
            <p:nvPr/>
          </p:nvSpPr>
          <p:spPr>
            <a:xfrm>
              <a:off x="4025462" y="3289738"/>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6" name="Oval 135"/>
            <p:cNvSpPr/>
            <p:nvPr/>
          </p:nvSpPr>
          <p:spPr>
            <a:xfrm>
              <a:off x="2335924" y="4883475"/>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7" name="Oval 136"/>
            <p:cNvSpPr/>
            <p:nvPr/>
          </p:nvSpPr>
          <p:spPr>
            <a:xfrm>
              <a:off x="3795548" y="3804742"/>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8" name="Oval 137"/>
            <p:cNvSpPr/>
            <p:nvPr/>
          </p:nvSpPr>
          <p:spPr>
            <a:xfrm>
              <a:off x="4437993" y="2245162"/>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39" name="Oval 138"/>
            <p:cNvSpPr/>
            <p:nvPr/>
          </p:nvSpPr>
          <p:spPr>
            <a:xfrm>
              <a:off x="4572000" y="4085898"/>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0" name="Oval 139"/>
            <p:cNvSpPr/>
            <p:nvPr/>
          </p:nvSpPr>
          <p:spPr>
            <a:xfrm>
              <a:off x="5770836" y="3689128"/>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1" name="Oval 140"/>
            <p:cNvSpPr/>
            <p:nvPr/>
          </p:nvSpPr>
          <p:spPr>
            <a:xfrm>
              <a:off x="4972707" y="3520965"/>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2" name="Oval 141"/>
            <p:cNvSpPr/>
            <p:nvPr/>
          </p:nvSpPr>
          <p:spPr>
            <a:xfrm>
              <a:off x="7668592" y="3259925"/>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3" name="Oval 142"/>
            <p:cNvSpPr/>
            <p:nvPr/>
          </p:nvSpPr>
          <p:spPr>
            <a:xfrm>
              <a:off x="6115050" y="2718348"/>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4" name="Oval 143"/>
            <p:cNvSpPr/>
            <p:nvPr/>
          </p:nvSpPr>
          <p:spPr>
            <a:xfrm>
              <a:off x="2107324" y="2124665"/>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5" name="Oval 144"/>
            <p:cNvSpPr/>
            <p:nvPr/>
          </p:nvSpPr>
          <p:spPr>
            <a:xfrm>
              <a:off x="4972707" y="5486843"/>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6" name="Oval 145"/>
            <p:cNvSpPr/>
            <p:nvPr/>
          </p:nvSpPr>
          <p:spPr>
            <a:xfrm>
              <a:off x="4346356" y="2841023"/>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7" name="Oval 146"/>
            <p:cNvSpPr/>
            <p:nvPr/>
          </p:nvSpPr>
          <p:spPr>
            <a:xfrm>
              <a:off x="2675868" y="2925707"/>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8" name="Oval 147"/>
            <p:cNvSpPr/>
            <p:nvPr/>
          </p:nvSpPr>
          <p:spPr>
            <a:xfrm>
              <a:off x="3911162" y="2540876"/>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49" name="Oval 148"/>
            <p:cNvSpPr/>
            <p:nvPr/>
          </p:nvSpPr>
          <p:spPr>
            <a:xfrm>
              <a:off x="3270019" y="1214960"/>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0" name="Oval 149"/>
            <p:cNvSpPr/>
            <p:nvPr/>
          </p:nvSpPr>
          <p:spPr>
            <a:xfrm>
              <a:off x="3338840" y="3195145"/>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1" name="Oval 150"/>
            <p:cNvSpPr/>
            <p:nvPr/>
          </p:nvSpPr>
          <p:spPr>
            <a:xfrm>
              <a:off x="6616262" y="4482661"/>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2" name="Oval 151"/>
            <p:cNvSpPr/>
            <p:nvPr/>
          </p:nvSpPr>
          <p:spPr>
            <a:xfrm>
              <a:off x="5358962" y="2352893"/>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3" name="Oval 152"/>
            <p:cNvSpPr/>
            <p:nvPr/>
          </p:nvSpPr>
          <p:spPr>
            <a:xfrm>
              <a:off x="5999436" y="1684062"/>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54" name="TextBox 153"/>
            <p:cNvSpPr txBox="1"/>
            <p:nvPr/>
          </p:nvSpPr>
          <p:spPr>
            <a:xfrm>
              <a:off x="7398626" y="1276455"/>
              <a:ext cx="1179875" cy="523220"/>
            </a:xfrm>
            <a:prstGeom prst="rect">
              <a:avLst/>
            </a:prstGeom>
            <a:noFill/>
          </p:spPr>
          <p:txBody>
            <a:bodyPr wrap="none" rtlCol="0">
              <a:spAutoFit/>
            </a:bodyPr>
            <a:lstStyle/>
            <a:p>
              <a:pPr eaLnBrk="0" fontAlgn="base" hangingPunct="0">
                <a:spcBef>
                  <a:spcPct val="0"/>
                </a:spcBef>
                <a:spcAft>
                  <a:spcPct val="0"/>
                </a:spcAft>
              </a:pPr>
              <a:r>
                <a:rPr lang="en-US" sz="2800" dirty="0">
                  <a:solidFill>
                    <a:prstClr val="black"/>
                  </a:solidFill>
                  <a:cs typeface="Arial" panose="020B0604020202020204" pitchFamily="34" charset="0"/>
                </a:rPr>
                <a:t>Day 10</a:t>
              </a:r>
            </a:p>
          </p:txBody>
        </p:sp>
        <p:cxnSp>
          <p:nvCxnSpPr>
            <p:cNvPr id="155" name="Straight Connector 154"/>
            <p:cNvCxnSpPr>
              <a:stCxn id="135" idx="7"/>
              <a:endCxn id="146" idx="3"/>
            </p:cNvCxnSpPr>
            <p:nvPr/>
          </p:nvCxnSpPr>
          <p:spPr>
            <a:xfrm flipV="1">
              <a:off x="4220584" y="3038388"/>
              <a:ext cx="159250" cy="28521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56" name="Straight Connector 155"/>
            <p:cNvCxnSpPr>
              <a:stCxn id="135" idx="5"/>
              <a:endCxn id="139" idx="1"/>
            </p:cNvCxnSpPr>
            <p:nvPr/>
          </p:nvCxnSpPr>
          <p:spPr>
            <a:xfrm>
              <a:off x="4220584" y="3487103"/>
              <a:ext cx="384894" cy="63265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57" name="Straight Connector 156"/>
            <p:cNvCxnSpPr>
              <a:stCxn id="150" idx="6"/>
              <a:endCxn id="135" idx="2"/>
            </p:cNvCxnSpPr>
            <p:nvPr/>
          </p:nvCxnSpPr>
          <p:spPr>
            <a:xfrm>
              <a:off x="3567440" y="3310759"/>
              <a:ext cx="458022" cy="9459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58" name="Straight Connector 157"/>
            <p:cNvCxnSpPr>
              <a:stCxn id="137" idx="0"/>
              <a:endCxn id="135" idx="3"/>
            </p:cNvCxnSpPr>
            <p:nvPr/>
          </p:nvCxnSpPr>
          <p:spPr>
            <a:xfrm flipV="1">
              <a:off x="3909848" y="3487103"/>
              <a:ext cx="149092" cy="317639"/>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59" name="Straight Connector 158"/>
            <p:cNvCxnSpPr>
              <a:stCxn id="146" idx="1"/>
              <a:endCxn id="148" idx="6"/>
            </p:cNvCxnSpPr>
            <p:nvPr/>
          </p:nvCxnSpPr>
          <p:spPr>
            <a:xfrm flipH="1" flipV="1">
              <a:off x="4139762" y="2656490"/>
              <a:ext cx="240072" cy="218395"/>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0" name="Straight Connector 159"/>
            <p:cNvCxnSpPr>
              <a:stCxn id="146" idx="6"/>
              <a:endCxn id="133" idx="2"/>
            </p:cNvCxnSpPr>
            <p:nvPr/>
          </p:nvCxnSpPr>
          <p:spPr>
            <a:xfrm>
              <a:off x="4574956" y="2956637"/>
              <a:ext cx="212506" cy="58409"/>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1" name="Straight Connector 160"/>
            <p:cNvCxnSpPr>
              <a:stCxn id="140" idx="2"/>
              <a:endCxn id="141" idx="6"/>
            </p:cNvCxnSpPr>
            <p:nvPr/>
          </p:nvCxnSpPr>
          <p:spPr>
            <a:xfrm flipH="1" flipV="1">
              <a:off x="5201307" y="3636579"/>
              <a:ext cx="569529" cy="16816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2" name="Straight Connector 161"/>
            <p:cNvCxnSpPr>
              <a:stCxn id="139" idx="7"/>
              <a:endCxn id="141" idx="3"/>
            </p:cNvCxnSpPr>
            <p:nvPr/>
          </p:nvCxnSpPr>
          <p:spPr>
            <a:xfrm flipV="1">
              <a:off x="4767122" y="3718330"/>
              <a:ext cx="239063" cy="40143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3" name="Straight Connector 162"/>
            <p:cNvCxnSpPr>
              <a:stCxn id="148" idx="7"/>
              <a:endCxn id="138" idx="2"/>
            </p:cNvCxnSpPr>
            <p:nvPr/>
          </p:nvCxnSpPr>
          <p:spPr>
            <a:xfrm flipV="1">
              <a:off x="4106284" y="2360776"/>
              <a:ext cx="331709" cy="21396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4" name="Straight Connector 163"/>
            <p:cNvCxnSpPr>
              <a:stCxn id="138" idx="6"/>
              <a:endCxn id="152" idx="2"/>
            </p:cNvCxnSpPr>
            <p:nvPr/>
          </p:nvCxnSpPr>
          <p:spPr>
            <a:xfrm>
              <a:off x="4666593" y="2360776"/>
              <a:ext cx="692369" cy="107731"/>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5" name="Straight Connector 164"/>
            <p:cNvCxnSpPr>
              <a:stCxn id="143" idx="2"/>
              <a:endCxn id="133" idx="6"/>
            </p:cNvCxnSpPr>
            <p:nvPr/>
          </p:nvCxnSpPr>
          <p:spPr>
            <a:xfrm flipH="1">
              <a:off x="5016062" y="2833962"/>
              <a:ext cx="1098988" cy="181084"/>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6" name="Straight Connector 165"/>
            <p:cNvCxnSpPr>
              <a:stCxn id="131" idx="3"/>
              <a:endCxn id="138" idx="0"/>
            </p:cNvCxnSpPr>
            <p:nvPr/>
          </p:nvCxnSpPr>
          <p:spPr>
            <a:xfrm flipH="1">
              <a:off x="4552293" y="1639690"/>
              <a:ext cx="268647" cy="605472"/>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7" name="Straight Connector 166"/>
            <p:cNvCxnSpPr>
              <a:stCxn id="153" idx="3"/>
              <a:endCxn id="152" idx="7"/>
            </p:cNvCxnSpPr>
            <p:nvPr/>
          </p:nvCxnSpPr>
          <p:spPr>
            <a:xfrm flipH="1">
              <a:off x="5554084" y="1881427"/>
              <a:ext cx="478830" cy="505328"/>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8" name="Straight Connector 167"/>
            <p:cNvCxnSpPr>
              <a:stCxn id="151" idx="1"/>
              <a:endCxn id="140" idx="5"/>
            </p:cNvCxnSpPr>
            <p:nvPr/>
          </p:nvCxnSpPr>
          <p:spPr>
            <a:xfrm flipH="1" flipV="1">
              <a:off x="5965958" y="3886493"/>
              <a:ext cx="683782" cy="63003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69" name="Straight Connector 168"/>
            <p:cNvCxnSpPr>
              <a:stCxn id="132" idx="7"/>
              <a:endCxn id="140" idx="3"/>
            </p:cNvCxnSpPr>
            <p:nvPr/>
          </p:nvCxnSpPr>
          <p:spPr>
            <a:xfrm flipV="1">
              <a:off x="5554084" y="3886493"/>
              <a:ext cx="250230" cy="108602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0" name="Straight Connector 169"/>
            <p:cNvCxnSpPr>
              <a:stCxn id="134" idx="0"/>
              <a:endCxn id="137" idx="4"/>
            </p:cNvCxnSpPr>
            <p:nvPr/>
          </p:nvCxnSpPr>
          <p:spPr>
            <a:xfrm flipV="1">
              <a:off x="3827748" y="4035969"/>
              <a:ext cx="82100" cy="57800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1" name="Straight Connector 170"/>
            <p:cNvCxnSpPr>
              <a:stCxn id="145" idx="0"/>
              <a:endCxn id="139" idx="4"/>
            </p:cNvCxnSpPr>
            <p:nvPr/>
          </p:nvCxnSpPr>
          <p:spPr>
            <a:xfrm flipH="1" flipV="1">
              <a:off x="4686300" y="4317125"/>
              <a:ext cx="400707" cy="1169718"/>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2" name="Straight Connector 171"/>
            <p:cNvCxnSpPr>
              <a:stCxn id="142" idx="2"/>
              <a:endCxn id="135" idx="6"/>
            </p:cNvCxnSpPr>
            <p:nvPr/>
          </p:nvCxnSpPr>
          <p:spPr>
            <a:xfrm flipH="1">
              <a:off x="4254062" y="3375539"/>
              <a:ext cx="3414530" cy="2981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3" name="Straight Connector 172"/>
            <p:cNvCxnSpPr>
              <a:stCxn id="136" idx="6"/>
              <a:endCxn id="137" idx="2"/>
            </p:cNvCxnSpPr>
            <p:nvPr/>
          </p:nvCxnSpPr>
          <p:spPr>
            <a:xfrm flipV="1">
              <a:off x="2564524" y="3920356"/>
              <a:ext cx="1231024" cy="1078733"/>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4" name="Straight Connector 173"/>
            <p:cNvCxnSpPr>
              <a:stCxn id="130" idx="4"/>
              <a:endCxn id="136" idx="1"/>
            </p:cNvCxnSpPr>
            <p:nvPr/>
          </p:nvCxnSpPr>
          <p:spPr>
            <a:xfrm>
              <a:off x="2221624" y="3831020"/>
              <a:ext cx="147778" cy="108631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5" name="Straight Connector 174"/>
            <p:cNvCxnSpPr>
              <a:stCxn id="144" idx="5"/>
              <a:endCxn id="135" idx="1"/>
            </p:cNvCxnSpPr>
            <p:nvPr/>
          </p:nvCxnSpPr>
          <p:spPr>
            <a:xfrm>
              <a:off x="2302446" y="2322030"/>
              <a:ext cx="1756494" cy="1001570"/>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6" name="Straight Connector 175"/>
            <p:cNvCxnSpPr>
              <a:stCxn id="149" idx="3"/>
              <a:endCxn id="129" idx="7"/>
            </p:cNvCxnSpPr>
            <p:nvPr/>
          </p:nvCxnSpPr>
          <p:spPr>
            <a:xfrm>
              <a:off x="3303497" y="1412325"/>
              <a:ext cx="2687" cy="996875"/>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7" name="Straight Connector 176"/>
            <p:cNvCxnSpPr>
              <a:stCxn id="149" idx="7"/>
              <a:endCxn id="131" idx="2"/>
            </p:cNvCxnSpPr>
            <p:nvPr/>
          </p:nvCxnSpPr>
          <p:spPr>
            <a:xfrm>
              <a:off x="3465141" y="1248822"/>
              <a:ext cx="1322321" cy="309117"/>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cxnSp>
          <p:nvCxnSpPr>
            <p:cNvPr id="178" name="Straight Connector 177"/>
            <p:cNvCxnSpPr>
              <a:stCxn id="147" idx="3"/>
              <a:endCxn id="130" idx="0"/>
            </p:cNvCxnSpPr>
            <p:nvPr/>
          </p:nvCxnSpPr>
          <p:spPr>
            <a:xfrm flipH="1">
              <a:off x="2221624" y="3123072"/>
              <a:ext cx="487722" cy="476721"/>
            </a:xfrm>
            <a:prstGeom prst="line">
              <a:avLst/>
            </a:prstGeom>
            <a:noFill/>
            <a:ln w="28575" cap="flat" cmpd="sng" algn="ctr">
              <a:solidFill>
                <a:sysClr val="windowText" lastClr="000000"/>
              </a:solidFill>
              <a:prstDash val="solid"/>
            </a:ln>
            <a:effectLst>
              <a:outerShdw blurRad="40000" dist="23000" dir="5400000" rotWithShape="0">
                <a:srgbClr val="000000">
                  <a:alpha val="35000"/>
                </a:srgbClr>
              </a:outerShdw>
            </a:effectLst>
          </p:spPr>
        </p:cxnSp>
        <p:sp>
          <p:nvSpPr>
            <p:cNvPr id="179" name="Oval 178"/>
            <p:cNvSpPr/>
            <p:nvPr/>
          </p:nvSpPr>
          <p:spPr>
            <a:xfrm>
              <a:off x="2474853" y="5954328"/>
              <a:ext cx="228600" cy="231227"/>
            </a:xfrm>
            <a:prstGeom prst="ellipse">
              <a:avLst/>
            </a:prstGeom>
            <a:solidFill>
              <a:srgbClr val="FF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0" name="Oval 179"/>
            <p:cNvSpPr/>
            <p:nvPr/>
          </p:nvSpPr>
          <p:spPr>
            <a:xfrm>
              <a:off x="4465766" y="5974224"/>
              <a:ext cx="228600" cy="231227"/>
            </a:xfrm>
            <a:prstGeom prst="ellipse">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1" name="Oval 180"/>
            <p:cNvSpPr/>
            <p:nvPr/>
          </p:nvSpPr>
          <p:spPr>
            <a:xfrm>
              <a:off x="6451424" y="5954327"/>
              <a:ext cx="228600" cy="231227"/>
            </a:xfrm>
            <a:prstGeom prst="ellipse">
              <a:avLst/>
            </a:prstGeom>
            <a:solidFill>
              <a:srgbClr val="F79646">
                <a:lumMod val="60000"/>
                <a:lumOff val="4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2" name="Oval 181"/>
            <p:cNvSpPr/>
            <p:nvPr/>
          </p:nvSpPr>
          <p:spPr>
            <a:xfrm>
              <a:off x="478216" y="5968892"/>
              <a:ext cx="228600" cy="231227"/>
            </a:xfrm>
            <a:prstGeom prst="ellipse">
              <a:avLst/>
            </a:prstGeom>
            <a:solidFill>
              <a:sysClr val="windowText" lastClr="000000"/>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3" name="TextBox 182"/>
            <p:cNvSpPr txBox="1"/>
            <p:nvPr/>
          </p:nvSpPr>
          <p:spPr>
            <a:xfrm>
              <a:off x="672133" y="5851257"/>
              <a:ext cx="1329210"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Resolved</a:t>
              </a:r>
            </a:p>
          </p:txBody>
        </p:sp>
        <p:sp>
          <p:nvSpPr>
            <p:cNvPr id="184" name="TextBox 183"/>
            <p:cNvSpPr txBox="1"/>
            <p:nvPr/>
          </p:nvSpPr>
          <p:spPr>
            <a:xfrm>
              <a:off x="2655684" y="5851257"/>
              <a:ext cx="1207382"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Infected</a:t>
              </a:r>
            </a:p>
          </p:txBody>
        </p:sp>
        <p:sp>
          <p:nvSpPr>
            <p:cNvPr id="185" name="TextBox 184"/>
            <p:cNvSpPr txBox="1"/>
            <p:nvPr/>
          </p:nvSpPr>
          <p:spPr>
            <a:xfrm>
              <a:off x="4641626" y="5839107"/>
              <a:ext cx="963918"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At risk</a:t>
              </a:r>
            </a:p>
          </p:txBody>
        </p:sp>
        <p:sp>
          <p:nvSpPr>
            <p:cNvPr id="186" name="TextBox 185"/>
            <p:cNvSpPr txBox="1"/>
            <p:nvPr/>
          </p:nvSpPr>
          <p:spPr>
            <a:xfrm>
              <a:off x="6637326" y="5839107"/>
              <a:ext cx="2212016" cy="461665"/>
            </a:xfrm>
            <a:prstGeom prst="rect">
              <a:avLst/>
            </a:prstGeom>
            <a:noFill/>
          </p:spPr>
          <p:txBody>
            <a:bodyPr wrap="none" rtlCol="0">
              <a:spAutoFit/>
            </a:bodyPr>
            <a:lstStyle/>
            <a:p>
              <a:pPr eaLnBrk="0" fontAlgn="base" hangingPunct="0">
                <a:spcBef>
                  <a:spcPct val="0"/>
                </a:spcBef>
                <a:spcAft>
                  <a:spcPct val="0"/>
                </a:spcAft>
              </a:pPr>
              <a:r>
                <a:rPr lang="en-US" dirty="0">
                  <a:solidFill>
                    <a:prstClr val="black"/>
                  </a:solidFill>
                  <a:cs typeface="Arial" panose="020B0604020202020204" pitchFamily="34" charset="0"/>
                </a:rPr>
                <a:t>Unaffected (yet)</a:t>
              </a:r>
            </a:p>
          </p:txBody>
        </p:sp>
        <p:sp>
          <p:nvSpPr>
            <p:cNvPr id="187" name="Oval 186"/>
            <p:cNvSpPr>
              <a:spLocks noChangeAspect="1"/>
            </p:cNvSpPr>
            <p:nvPr/>
          </p:nvSpPr>
          <p:spPr>
            <a:xfrm>
              <a:off x="3275521" y="2603352"/>
              <a:ext cx="1658194" cy="1658194"/>
            </a:xfrm>
            <a:prstGeom prst="ellipse">
              <a:avLst/>
            </a:prstGeom>
            <a:solidFill>
              <a:srgbClr val="0099FF">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8" name="Oval 187"/>
            <p:cNvSpPr>
              <a:spLocks noChangeAspect="1"/>
            </p:cNvSpPr>
            <p:nvPr/>
          </p:nvSpPr>
          <p:spPr>
            <a:xfrm>
              <a:off x="2604560" y="2461084"/>
              <a:ext cx="1658194" cy="1658194"/>
            </a:xfrm>
            <a:prstGeom prst="ellipse">
              <a:avLst/>
            </a:prstGeom>
            <a:solidFill>
              <a:srgbClr val="0099FF">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89" name="Oval 188"/>
            <p:cNvSpPr>
              <a:spLocks noChangeAspect="1"/>
            </p:cNvSpPr>
            <p:nvPr/>
          </p:nvSpPr>
          <p:spPr>
            <a:xfrm>
              <a:off x="3849865" y="3397648"/>
              <a:ext cx="1658194" cy="1658194"/>
            </a:xfrm>
            <a:prstGeom prst="ellipse">
              <a:avLst/>
            </a:prstGeom>
            <a:solidFill>
              <a:srgbClr val="0099FF">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0" name="Oval 189"/>
            <p:cNvSpPr>
              <a:spLocks noChangeAspect="1"/>
            </p:cNvSpPr>
            <p:nvPr/>
          </p:nvSpPr>
          <p:spPr>
            <a:xfrm>
              <a:off x="3081272" y="3078422"/>
              <a:ext cx="1658194" cy="1658194"/>
            </a:xfrm>
            <a:prstGeom prst="ellipse">
              <a:avLst/>
            </a:prstGeom>
            <a:solidFill>
              <a:srgbClr val="0099FF">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1" name="Oval 190"/>
            <p:cNvSpPr>
              <a:spLocks noChangeAspect="1"/>
            </p:cNvSpPr>
            <p:nvPr/>
          </p:nvSpPr>
          <p:spPr>
            <a:xfrm>
              <a:off x="3596837" y="2166841"/>
              <a:ext cx="1658194" cy="1658194"/>
            </a:xfrm>
            <a:prstGeom prst="ellipse">
              <a:avLst/>
            </a:prstGeom>
            <a:solidFill>
              <a:srgbClr val="0099FF">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2" name="Oval 191"/>
            <p:cNvSpPr>
              <a:spLocks noChangeAspect="1"/>
            </p:cNvSpPr>
            <p:nvPr/>
          </p:nvSpPr>
          <p:spPr>
            <a:xfrm>
              <a:off x="1378358" y="1420534"/>
              <a:ext cx="1658194" cy="1658194"/>
            </a:xfrm>
            <a:prstGeom prst="ellipse">
              <a:avLst/>
            </a:prstGeom>
            <a:solidFill>
              <a:srgbClr val="0099FF">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93" name="Oval 192"/>
            <p:cNvSpPr>
              <a:spLocks noChangeAspect="1"/>
            </p:cNvSpPr>
            <p:nvPr/>
          </p:nvSpPr>
          <p:spPr>
            <a:xfrm>
              <a:off x="6950076" y="2561348"/>
              <a:ext cx="1658194" cy="1658194"/>
            </a:xfrm>
            <a:prstGeom prst="ellipse">
              <a:avLst/>
            </a:prstGeom>
            <a:solidFill>
              <a:srgbClr val="0099FF">
                <a:alpha val="20000"/>
              </a:srgbClr>
            </a:solidFill>
            <a:ln w="25400" cap="flat" cmpd="sng" algn="ctr">
              <a:solidFill>
                <a:srgbClr val="4F81BD">
                  <a:shade val="50000"/>
                </a:srgbClr>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33472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 and 9 March 2018- Protecting people and animals from disease threats_template.pptx" id="{A9AD67C9-C4D7-4FF7-AC10-B8B5370E7D0E}" vid="{22C91EAD-8C90-4D13-93AA-48E8CA398C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 and 9 March 2018- Protecting people and animals from disease threats_template.pptx" id="{A9AD67C9-C4D7-4FF7-AC10-B8B5370E7D0E}" vid="{160366F0-CF1E-4048-B21D-E99E29D9EF9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666652-9D52-4D77-A6EB-3B678CFEB9CE}"/>
</file>

<file path=customXml/itemProps2.xml><?xml version="1.0" encoding="utf-8"?>
<ds:datastoreItem xmlns:ds="http://schemas.openxmlformats.org/officeDocument/2006/customXml" ds:itemID="{22FB5007-E948-4406-8865-B94C94327BC9}"/>
</file>

<file path=customXml/itemProps3.xml><?xml version="1.0" encoding="utf-8"?>
<ds:datastoreItem xmlns:ds="http://schemas.openxmlformats.org/officeDocument/2006/customXml" ds:itemID="{2E897374-8DB4-45D9-9C4C-A725C0BB1EF6}"/>
</file>

<file path=customXml/itemProps4.xml><?xml version="1.0" encoding="utf-8"?>
<ds:datastoreItem xmlns:ds="http://schemas.openxmlformats.org/officeDocument/2006/customXml" ds:itemID="{96B10626-BCE6-4867-9598-D06F6328732A}"/>
</file>

<file path=docProps/app.xml><?xml version="1.0" encoding="utf-8"?>
<Properties xmlns="http://schemas.openxmlformats.org/officeDocument/2006/extended-properties" xmlns:vt="http://schemas.openxmlformats.org/officeDocument/2006/docPropsVTypes">
  <Template>Protecting people and animals from disease threats_8 and 9 March 2018_template</Template>
  <TotalTime>554</TotalTime>
  <Words>1967</Words>
  <Application>Microsoft Office PowerPoint</Application>
  <PresentationFormat>Widescreen</PresentationFormat>
  <Paragraphs>323</Paragraphs>
  <Slides>37</Slides>
  <Notes>37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37</vt:i4>
      </vt:variant>
    </vt:vector>
  </HeadingPairs>
  <TitlesOfParts>
    <vt:vector size="46" baseType="lpstr">
      <vt:lpstr>MS PGothic</vt:lpstr>
      <vt:lpstr>Adobe Fangsong Std R</vt:lpstr>
      <vt:lpstr>Arial</vt:lpstr>
      <vt:lpstr>Calibri</vt:lpstr>
      <vt:lpstr>Calibri Light</vt:lpstr>
      <vt:lpstr>Mangal</vt:lpstr>
      <vt:lpstr>Times New Roman</vt:lpstr>
      <vt:lpstr>Office Theme</vt:lpstr>
      <vt:lpstr>Custom Design</vt:lpstr>
      <vt:lpstr>PowerPoint Presentation</vt:lpstr>
      <vt:lpstr>Module V4 Control Strategies for HPAI and LPAI in Poultry Populations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FAO of the 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Prince, Diane (TCE)</dc:creator>
  <cp:lastModifiedBy>TagoPacheco, Damian (FAORAP)</cp:lastModifiedBy>
  <cp:revision>50</cp:revision>
  <cp:lastPrinted>2018-02-14T09:49:18Z</cp:lastPrinted>
  <dcterms:created xsi:type="dcterms:W3CDTF">2018-02-23T17:14:09Z</dcterms:created>
  <dcterms:modified xsi:type="dcterms:W3CDTF">2018-06-07T03:46:09Z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790400fb-9139-4b51-be99-eb3131e2282c</vt:lpwstr>
  </property>
</Properties>
</file>