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34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7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drawing1.xml" ContentType="application/vnd.ms-office.drawingml.diagramDrawing+xml"/>
  <Override PartName="/ppt/theme/theme4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5" r:id="rId2"/>
  </p:sldMasterIdLst>
  <p:notesMasterIdLst>
    <p:notesMasterId r:id="rId38"/>
  </p:notesMasterIdLst>
  <p:handoutMasterIdLst>
    <p:handoutMasterId r:id="rId39"/>
  </p:handoutMasterIdLst>
  <p:sldIdLst>
    <p:sldId id="324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3" r:id="rId20"/>
    <p:sldId id="364" r:id="rId21"/>
    <p:sldId id="365" r:id="rId22"/>
    <p:sldId id="366" r:id="rId23"/>
    <p:sldId id="367" r:id="rId24"/>
    <p:sldId id="368" r:id="rId25"/>
    <p:sldId id="369" r:id="rId26"/>
    <p:sldId id="370" r:id="rId27"/>
    <p:sldId id="371" r:id="rId28"/>
    <p:sldId id="372" r:id="rId29"/>
    <p:sldId id="373" r:id="rId30"/>
    <p:sldId id="374" r:id="rId31"/>
    <p:sldId id="375" r:id="rId32"/>
    <p:sldId id="376" r:id="rId33"/>
    <p:sldId id="377" r:id="rId34"/>
    <p:sldId id="378" r:id="rId35"/>
    <p:sldId id="379" r:id="rId36"/>
    <p:sldId id="346" r:id="rId37"/>
  </p:sldIdLst>
  <p:sldSz cx="12192000" cy="6858000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F35"/>
    <a:srgbClr val="A42036"/>
    <a:srgbClr val="F8951D"/>
    <a:srgbClr val="539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6737" autoAdjust="0"/>
  </p:normalViewPr>
  <p:slideViewPr>
    <p:cSldViewPr snapToGrid="0">
      <p:cViewPr varScale="1">
        <p:scale>
          <a:sx n="75" d="100"/>
          <a:sy n="75" d="100"/>
        </p:scale>
        <p:origin x="74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84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D2DB2-2E62-4572-BA55-DAFB6758BD9D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8732E6-EEC2-46D5-B87F-DDDA320D35FC}">
      <dgm:prSet/>
      <dgm:spPr/>
      <dgm:t>
        <a:bodyPr/>
        <a:lstStyle/>
        <a:p>
          <a:pPr rtl="0"/>
          <a:r>
            <a:rPr lang="en-US" dirty="0"/>
            <a:t>Hardware</a:t>
          </a:r>
        </a:p>
      </dgm:t>
    </dgm:pt>
    <dgm:pt modelId="{3A82D072-6A8A-4109-99BE-4A9156776C94}" type="parTrans" cxnId="{F04C17EE-9546-4CAB-A825-196036AA3DF9}">
      <dgm:prSet/>
      <dgm:spPr/>
      <dgm:t>
        <a:bodyPr/>
        <a:lstStyle/>
        <a:p>
          <a:endParaRPr lang="en-US"/>
        </a:p>
      </dgm:t>
    </dgm:pt>
    <dgm:pt modelId="{42106ECC-57F3-48B6-A76F-AD775DF25EE5}" type="sibTrans" cxnId="{F04C17EE-9546-4CAB-A825-196036AA3DF9}">
      <dgm:prSet/>
      <dgm:spPr/>
      <dgm:t>
        <a:bodyPr/>
        <a:lstStyle/>
        <a:p>
          <a:endParaRPr lang="en-US"/>
        </a:p>
      </dgm:t>
    </dgm:pt>
    <dgm:pt modelId="{55EDB5E7-1FC7-49D9-829B-975412745FDF}">
      <dgm:prSet/>
      <dgm:spPr/>
      <dgm:t>
        <a:bodyPr/>
        <a:lstStyle/>
        <a:p>
          <a:pPr rtl="0"/>
          <a:r>
            <a:rPr lang="en-US"/>
            <a:t>Equipment</a:t>
          </a:r>
        </a:p>
      </dgm:t>
    </dgm:pt>
    <dgm:pt modelId="{3AD73EC4-3E2B-499F-AF45-0EDF98B2ABC8}" type="parTrans" cxnId="{A81C6765-1B85-444E-A2F9-7F4897C8A68B}">
      <dgm:prSet/>
      <dgm:spPr/>
      <dgm:t>
        <a:bodyPr/>
        <a:lstStyle/>
        <a:p>
          <a:endParaRPr lang="en-US"/>
        </a:p>
      </dgm:t>
    </dgm:pt>
    <dgm:pt modelId="{0A167FEF-0747-4D56-857D-00204D160AAF}" type="sibTrans" cxnId="{A81C6765-1B85-444E-A2F9-7F4897C8A68B}">
      <dgm:prSet/>
      <dgm:spPr/>
      <dgm:t>
        <a:bodyPr/>
        <a:lstStyle/>
        <a:p>
          <a:endParaRPr lang="en-US"/>
        </a:p>
      </dgm:t>
    </dgm:pt>
    <dgm:pt modelId="{324A0594-B93C-4ECA-9BC8-8C6801241069}">
      <dgm:prSet/>
      <dgm:spPr/>
      <dgm:t>
        <a:bodyPr/>
        <a:lstStyle/>
        <a:p>
          <a:pPr rtl="0"/>
          <a:r>
            <a:rPr lang="en-US"/>
            <a:t>Reagents</a:t>
          </a:r>
        </a:p>
      </dgm:t>
    </dgm:pt>
    <dgm:pt modelId="{183ACBCD-DB75-42EC-AB47-0DACADD6FB90}" type="parTrans" cxnId="{00D8F850-16B7-4349-95A3-A9B81A021834}">
      <dgm:prSet/>
      <dgm:spPr/>
      <dgm:t>
        <a:bodyPr/>
        <a:lstStyle/>
        <a:p>
          <a:endParaRPr lang="en-US"/>
        </a:p>
      </dgm:t>
    </dgm:pt>
    <dgm:pt modelId="{3CFA380B-5D0D-4B6B-A554-399947891A58}" type="sibTrans" cxnId="{00D8F850-16B7-4349-95A3-A9B81A021834}">
      <dgm:prSet/>
      <dgm:spPr/>
      <dgm:t>
        <a:bodyPr/>
        <a:lstStyle/>
        <a:p>
          <a:endParaRPr lang="en-US"/>
        </a:p>
      </dgm:t>
    </dgm:pt>
    <dgm:pt modelId="{85BFD64E-F447-4B3C-BDDF-4BB91A3A6601}">
      <dgm:prSet/>
      <dgm:spPr/>
      <dgm:t>
        <a:bodyPr/>
        <a:lstStyle/>
        <a:p>
          <a:pPr rtl="0"/>
          <a:r>
            <a:rPr lang="en-US"/>
            <a:t>Staff</a:t>
          </a:r>
        </a:p>
      </dgm:t>
    </dgm:pt>
    <dgm:pt modelId="{B02E7E9C-5198-4F97-888A-07DCC5A28742}" type="parTrans" cxnId="{4C7985ED-12FF-481C-ACFE-AF362AA58238}">
      <dgm:prSet/>
      <dgm:spPr/>
      <dgm:t>
        <a:bodyPr/>
        <a:lstStyle/>
        <a:p>
          <a:endParaRPr lang="en-US"/>
        </a:p>
      </dgm:t>
    </dgm:pt>
    <dgm:pt modelId="{AA24D28A-537C-4F72-9CF3-63ECFB19CD0E}" type="sibTrans" cxnId="{4C7985ED-12FF-481C-ACFE-AF362AA58238}">
      <dgm:prSet/>
      <dgm:spPr/>
      <dgm:t>
        <a:bodyPr/>
        <a:lstStyle/>
        <a:p>
          <a:endParaRPr lang="en-US"/>
        </a:p>
      </dgm:t>
    </dgm:pt>
    <dgm:pt modelId="{FE62B220-3D7E-4CB7-9662-0AC2B9A520D8}">
      <dgm:prSet/>
      <dgm:spPr/>
      <dgm:t>
        <a:bodyPr/>
        <a:lstStyle/>
        <a:p>
          <a:pPr rtl="0"/>
          <a:r>
            <a:rPr lang="en-US" dirty="0"/>
            <a:t>Enabling Environment</a:t>
          </a:r>
        </a:p>
      </dgm:t>
    </dgm:pt>
    <dgm:pt modelId="{1A55C3AB-5C07-46F4-A126-C6584123BB2D}" type="parTrans" cxnId="{90DFD45A-9E5C-495B-9D51-3707E8BE6243}">
      <dgm:prSet/>
      <dgm:spPr/>
      <dgm:t>
        <a:bodyPr/>
        <a:lstStyle/>
        <a:p>
          <a:endParaRPr lang="en-US"/>
        </a:p>
      </dgm:t>
    </dgm:pt>
    <dgm:pt modelId="{911B56F8-07E9-4736-A920-162AA35C054B}" type="sibTrans" cxnId="{90DFD45A-9E5C-495B-9D51-3707E8BE6243}">
      <dgm:prSet/>
      <dgm:spPr/>
      <dgm:t>
        <a:bodyPr/>
        <a:lstStyle/>
        <a:p>
          <a:endParaRPr lang="en-US"/>
        </a:p>
      </dgm:t>
    </dgm:pt>
    <dgm:pt modelId="{D09091EF-F241-426C-A90A-5B27A803E73E}">
      <dgm:prSet/>
      <dgm:spPr/>
      <dgm:t>
        <a:bodyPr/>
        <a:lstStyle/>
        <a:p>
          <a:pPr rtl="0"/>
          <a:r>
            <a:rPr lang="en-US"/>
            <a:t>Management commitment</a:t>
          </a:r>
        </a:p>
      </dgm:t>
    </dgm:pt>
    <dgm:pt modelId="{642B7951-F825-4825-959C-F24E4338DDBF}" type="parTrans" cxnId="{2238FD01-F797-415C-9569-3F39D58AF8F7}">
      <dgm:prSet/>
      <dgm:spPr/>
      <dgm:t>
        <a:bodyPr/>
        <a:lstStyle/>
        <a:p>
          <a:endParaRPr lang="en-US"/>
        </a:p>
      </dgm:t>
    </dgm:pt>
    <dgm:pt modelId="{6A47C782-D8C9-4B11-9A0A-76FA1482DB4A}" type="sibTrans" cxnId="{2238FD01-F797-415C-9569-3F39D58AF8F7}">
      <dgm:prSet/>
      <dgm:spPr/>
      <dgm:t>
        <a:bodyPr/>
        <a:lstStyle/>
        <a:p>
          <a:endParaRPr lang="en-US"/>
        </a:p>
      </dgm:t>
    </dgm:pt>
    <dgm:pt modelId="{74EA3066-CBD7-4A3E-BD45-CB41B8E7C679}">
      <dgm:prSet/>
      <dgm:spPr/>
      <dgm:t>
        <a:bodyPr/>
        <a:lstStyle/>
        <a:p>
          <a:pPr rtl="0"/>
          <a:r>
            <a:rPr lang="en-US"/>
            <a:t>Laboratory policy</a:t>
          </a:r>
        </a:p>
      </dgm:t>
    </dgm:pt>
    <dgm:pt modelId="{7CDC6788-79DE-41C5-BC55-6926E6F4A8AD}" type="parTrans" cxnId="{7A02CD7A-3F77-4B7F-A433-DEAF98A8A8AB}">
      <dgm:prSet/>
      <dgm:spPr/>
      <dgm:t>
        <a:bodyPr/>
        <a:lstStyle/>
        <a:p>
          <a:endParaRPr lang="en-US"/>
        </a:p>
      </dgm:t>
    </dgm:pt>
    <dgm:pt modelId="{57DF0FE5-335A-4C0F-8C20-FB7E106A8F3C}" type="sibTrans" cxnId="{7A02CD7A-3F77-4B7F-A433-DEAF98A8A8AB}">
      <dgm:prSet/>
      <dgm:spPr/>
      <dgm:t>
        <a:bodyPr/>
        <a:lstStyle/>
        <a:p>
          <a:endParaRPr lang="en-US"/>
        </a:p>
      </dgm:t>
    </dgm:pt>
    <dgm:pt modelId="{C25E141F-3C55-4821-9A73-89912FB94C48}">
      <dgm:prSet/>
      <dgm:spPr/>
      <dgm:t>
        <a:bodyPr/>
        <a:lstStyle/>
        <a:p>
          <a:pPr rtl="0"/>
          <a:r>
            <a:rPr lang="en-US"/>
            <a:t>Quality Assurance</a:t>
          </a:r>
        </a:p>
      </dgm:t>
    </dgm:pt>
    <dgm:pt modelId="{D511A35F-7486-4099-83D3-F928290CAEA2}" type="parTrans" cxnId="{2680C94A-CE26-4EB1-A90F-02C312564A26}">
      <dgm:prSet/>
      <dgm:spPr/>
      <dgm:t>
        <a:bodyPr/>
        <a:lstStyle/>
        <a:p>
          <a:endParaRPr lang="en-US"/>
        </a:p>
      </dgm:t>
    </dgm:pt>
    <dgm:pt modelId="{78F970E9-68EA-423C-9375-2A37A1448D78}" type="sibTrans" cxnId="{2680C94A-CE26-4EB1-A90F-02C312564A26}">
      <dgm:prSet/>
      <dgm:spPr/>
      <dgm:t>
        <a:bodyPr/>
        <a:lstStyle/>
        <a:p>
          <a:endParaRPr lang="en-US"/>
        </a:p>
      </dgm:t>
    </dgm:pt>
    <dgm:pt modelId="{5D78404E-589E-4960-B2EA-77C71646E2FA}">
      <dgm:prSet/>
      <dgm:spPr/>
      <dgm:t>
        <a:bodyPr/>
        <a:lstStyle/>
        <a:p>
          <a:pPr rtl="0"/>
          <a:r>
            <a:rPr lang="en-US"/>
            <a:t>Biosafety </a:t>
          </a:r>
        </a:p>
      </dgm:t>
    </dgm:pt>
    <dgm:pt modelId="{AF6AD1F7-5751-45B6-89C0-1317E6D402E5}" type="parTrans" cxnId="{74B526EA-DEB4-430D-B805-16571CDFD778}">
      <dgm:prSet/>
      <dgm:spPr/>
      <dgm:t>
        <a:bodyPr/>
        <a:lstStyle/>
        <a:p>
          <a:endParaRPr lang="en-US"/>
        </a:p>
      </dgm:t>
    </dgm:pt>
    <dgm:pt modelId="{5305683D-5AC3-4AE0-8DB8-6E7F45A9BAB3}" type="sibTrans" cxnId="{74B526EA-DEB4-430D-B805-16571CDFD778}">
      <dgm:prSet/>
      <dgm:spPr/>
      <dgm:t>
        <a:bodyPr/>
        <a:lstStyle/>
        <a:p>
          <a:endParaRPr lang="en-US"/>
        </a:p>
      </dgm:t>
    </dgm:pt>
    <dgm:pt modelId="{9192AE60-2073-4D4F-A1CE-A1BD5E67CEC3}">
      <dgm:prSet/>
      <dgm:spPr/>
      <dgm:t>
        <a:bodyPr/>
        <a:lstStyle/>
        <a:p>
          <a:pPr rtl="0"/>
          <a:r>
            <a:rPr lang="en-US"/>
            <a:t>Network</a:t>
          </a:r>
        </a:p>
      </dgm:t>
    </dgm:pt>
    <dgm:pt modelId="{6DCA8684-4661-48BA-8B02-9A999F1B8B29}" type="parTrans" cxnId="{B73AE15E-5F15-44AA-9C82-FD8A629B08F8}">
      <dgm:prSet/>
      <dgm:spPr/>
      <dgm:t>
        <a:bodyPr/>
        <a:lstStyle/>
        <a:p>
          <a:endParaRPr lang="en-US"/>
        </a:p>
      </dgm:t>
    </dgm:pt>
    <dgm:pt modelId="{A6679936-44DE-4033-B116-4A3C879E0CC4}" type="sibTrans" cxnId="{B73AE15E-5F15-44AA-9C82-FD8A629B08F8}">
      <dgm:prSet/>
      <dgm:spPr/>
      <dgm:t>
        <a:bodyPr/>
        <a:lstStyle/>
        <a:p>
          <a:endParaRPr lang="en-US"/>
        </a:p>
      </dgm:t>
    </dgm:pt>
    <dgm:pt modelId="{52FCCF2C-4090-4E77-AB10-903D350E97FA}">
      <dgm:prSet/>
      <dgm:spPr/>
      <dgm:t>
        <a:bodyPr/>
        <a:lstStyle/>
        <a:p>
          <a:pPr rtl="0"/>
          <a:r>
            <a:rPr lang="en-US" dirty="0"/>
            <a:t>National lab network</a:t>
          </a:r>
        </a:p>
      </dgm:t>
    </dgm:pt>
    <dgm:pt modelId="{54A51FA3-5CB8-4BFB-922F-3406A6811A24}" type="parTrans" cxnId="{99C664C2-C0EE-4F6B-B5DF-8EF381FE84AD}">
      <dgm:prSet/>
      <dgm:spPr/>
      <dgm:t>
        <a:bodyPr/>
        <a:lstStyle/>
        <a:p>
          <a:endParaRPr lang="en-US"/>
        </a:p>
      </dgm:t>
    </dgm:pt>
    <dgm:pt modelId="{8920A4E5-B2D6-4F3A-9FAF-C6344EE47DA8}" type="sibTrans" cxnId="{99C664C2-C0EE-4F6B-B5DF-8EF381FE84AD}">
      <dgm:prSet/>
      <dgm:spPr/>
      <dgm:t>
        <a:bodyPr/>
        <a:lstStyle/>
        <a:p>
          <a:endParaRPr lang="en-US"/>
        </a:p>
      </dgm:t>
    </dgm:pt>
    <dgm:pt modelId="{4243DF89-3C0B-4DA9-AE05-813CDD26B57A}">
      <dgm:prSet/>
      <dgm:spPr/>
      <dgm:t>
        <a:bodyPr/>
        <a:lstStyle/>
        <a:p>
          <a:pPr rtl="0"/>
          <a:r>
            <a:rPr lang="en-US" dirty="0"/>
            <a:t>Regional/global lab network </a:t>
          </a:r>
        </a:p>
      </dgm:t>
    </dgm:pt>
    <dgm:pt modelId="{0D0CE382-256D-49CB-9239-430D172FA892}" type="parTrans" cxnId="{CF3A9965-FC3B-4D61-8FBF-D07D01E96FC4}">
      <dgm:prSet/>
      <dgm:spPr/>
      <dgm:t>
        <a:bodyPr/>
        <a:lstStyle/>
        <a:p>
          <a:endParaRPr lang="en-US"/>
        </a:p>
      </dgm:t>
    </dgm:pt>
    <dgm:pt modelId="{B8FF647B-DE55-42B9-ADD1-DE6E2DFD96E5}" type="sibTrans" cxnId="{CF3A9965-FC3B-4D61-8FBF-D07D01E96FC4}">
      <dgm:prSet/>
      <dgm:spPr/>
      <dgm:t>
        <a:bodyPr/>
        <a:lstStyle/>
        <a:p>
          <a:endParaRPr lang="en-US"/>
        </a:p>
      </dgm:t>
    </dgm:pt>
    <dgm:pt modelId="{882668EE-52A9-4818-828C-61CD92DBBCFF}">
      <dgm:prSet/>
      <dgm:spPr/>
      <dgm:t>
        <a:bodyPr/>
        <a:lstStyle/>
        <a:p>
          <a:pPr rtl="0"/>
          <a:r>
            <a:rPr lang="en-US" dirty="0"/>
            <a:t>Field-lab linkages</a:t>
          </a:r>
        </a:p>
      </dgm:t>
    </dgm:pt>
    <dgm:pt modelId="{6DC75E4A-7093-4F78-A037-38BDD4C03A51}" type="parTrans" cxnId="{926A249B-4DC2-4782-9C39-2B4E00F296C6}">
      <dgm:prSet/>
      <dgm:spPr/>
      <dgm:t>
        <a:bodyPr/>
        <a:lstStyle/>
        <a:p>
          <a:endParaRPr lang="en-US"/>
        </a:p>
      </dgm:t>
    </dgm:pt>
    <dgm:pt modelId="{1714459E-15AE-4350-AC1A-015DAEF31C96}" type="sibTrans" cxnId="{926A249B-4DC2-4782-9C39-2B4E00F296C6}">
      <dgm:prSet/>
      <dgm:spPr/>
      <dgm:t>
        <a:bodyPr/>
        <a:lstStyle/>
        <a:p>
          <a:endParaRPr lang="en-US"/>
        </a:p>
      </dgm:t>
    </dgm:pt>
    <dgm:pt modelId="{D0D2A722-A5A2-4284-A1DD-DDF5D5313B0E}" type="pres">
      <dgm:prSet presAssocID="{2ABD2DB2-2E62-4572-BA55-DAFB6758BD9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88004F-7800-4C1D-9D1D-7A3D27113C24}" type="pres">
      <dgm:prSet presAssocID="{A98732E6-EEC2-46D5-B87F-DDDA320D35F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432C5F-6758-46C9-94EE-CD50FEA2B4D8}" type="pres">
      <dgm:prSet presAssocID="{42106ECC-57F3-48B6-A76F-AD775DF25EE5}" presName="sibTrans" presStyleCnt="0"/>
      <dgm:spPr/>
    </dgm:pt>
    <dgm:pt modelId="{606015D3-3B33-4842-94A1-2348C71F4FE8}" type="pres">
      <dgm:prSet presAssocID="{FE62B220-3D7E-4CB7-9662-0AC2B9A520D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0463B-63DF-446D-8B17-076D5B13A187}" type="pres">
      <dgm:prSet presAssocID="{911B56F8-07E9-4736-A920-162AA35C054B}" presName="sibTrans" presStyleCnt="0"/>
      <dgm:spPr/>
    </dgm:pt>
    <dgm:pt modelId="{F33BADC2-8AF3-4717-990D-EB299168655A}" type="pres">
      <dgm:prSet presAssocID="{9192AE60-2073-4D4F-A1CE-A1BD5E67CE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73AE15E-5F15-44AA-9C82-FD8A629B08F8}" srcId="{2ABD2DB2-2E62-4572-BA55-DAFB6758BD9D}" destId="{9192AE60-2073-4D4F-A1CE-A1BD5E67CEC3}" srcOrd="2" destOrd="0" parTransId="{6DCA8684-4661-48BA-8B02-9A999F1B8B29}" sibTransId="{A6679936-44DE-4033-B116-4A3C879E0CC4}"/>
    <dgm:cxn modelId="{CF3A9965-FC3B-4D61-8FBF-D07D01E96FC4}" srcId="{9192AE60-2073-4D4F-A1CE-A1BD5E67CEC3}" destId="{4243DF89-3C0B-4DA9-AE05-813CDD26B57A}" srcOrd="2" destOrd="0" parTransId="{0D0CE382-256D-49CB-9239-430D172FA892}" sibTransId="{B8FF647B-DE55-42B9-ADD1-DE6E2DFD96E5}"/>
    <dgm:cxn modelId="{A564AB6B-38C1-40CA-8588-5094E1848BCB}" type="presOf" srcId="{74EA3066-CBD7-4A3E-BD45-CB41B8E7C679}" destId="{606015D3-3B33-4842-94A1-2348C71F4FE8}" srcOrd="0" destOrd="2" presId="urn:microsoft.com/office/officeart/2005/8/layout/hList6"/>
    <dgm:cxn modelId="{2238FD01-F797-415C-9569-3F39D58AF8F7}" srcId="{FE62B220-3D7E-4CB7-9662-0AC2B9A520D8}" destId="{D09091EF-F241-426C-A90A-5B27A803E73E}" srcOrd="0" destOrd="0" parTransId="{642B7951-F825-4825-959C-F24E4338DDBF}" sibTransId="{6A47C782-D8C9-4B11-9A0A-76FA1482DB4A}"/>
    <dgm:cxn modelId="{90DFD45A-9E5C-495B-9D51-3707E8BE6243}" srcId="{2ABD2DB2-2E62-4572-BA55-DAFB6758BD9D}" destId="{FE62B220-3D7E-4CB7-9662-0AC2B9A520D8}" srcOrd="1" destOrd="0" parTransId="{1A55C3AB-5C07-46F4-A126-C6584123BB2D}" sibTransId="{911B56F8-07E9-4736-A920-162AA35C054B}"/>
    <dgm:cxn modelId="{2680C94A-CE26-4EB1-A90F-02C312564A26}" srcId="{FE62B220-3D7E-4CB7-9662-0AC2B9A520D8}" destId="{C25E141F-3C55-4821-9A73-89912FB94C48}" srcOrd="2" destOrd="0" parTransId="{D511A35F-7486-4099-83D3-F928290CAEA2}" sibTransId="{78F970E9-68EA-423C-9375-2A37A1448D78}"/>
    <dgm:cxn modelId="{00D8F850-16B7-4349-95A3-A9B81A021834}" srcId="{A98732E6-EEC2-46D5-B87F-DDDA320D35FC}" destId="{324A0594-B93C-4ECA-9BC8-8C6801241069}" srcOrd="1" destOrd="0" parTransId="{183ACBCD-DB75-42EC-AB47-0DACADD6FB90}" sibTransId="{3CFA380B-5D0D-4B6B-A554-399947891A58}"/>
    <dgm:cxn modelId="{4C7985ED-12FF-481C-ACFE-AF362AA58238}" srcId="{A98732E6-EEC2-46D5-B87F-DDDA320D35FC}" destId="{85BFD64E-F447-4B3C-BDDF-4BB91A3A6601}" srcOrd="2" destOrd="0" parTransId="{B02E7E9C-5198-4F97-888A-07DCC5A28742}" sibTransId="{AA24D28A-537C-4F72-9CF3-63ECFB19CD0E}"/>
    <dgm:cxn modelId="{98B87E96-4FDA-4D19-AB2D-807CDA036B1E}" type="presOf" srcId="{4243DF89-3C0B-4DA9-AE05-813CDD26B57A}" destId="{F33BADC2-8AF3-4717-990D-EB299168655A}" srcOrd="0" destOrd="3" presId="urn:microsoft.com/office/officeart/2005/8/layout/hList6"/>
    <dgm:cxn modelId="{BDB45E37-B2B0-4DF6-8D74-E4D761459DC9}" type="presOf" srcId="{52FCCF2C-4090-4E77-AB10-903D350E97FA}" destId="{F33BADC2-8AF3-4717-990D-EB299168655A}" srcOrd="0" destOrd="2" presId="urn:microsoft.com/office/officeart/2005/8/layout/hList6"/>
    <dgm:cxn modelId="{11A49189-39A6-43A8-86AF-D8A5F312F469}" type="presOf" srcId="{85BFD64E-F447-4B3C-BDDF-4BB91A3A6601}" destId="{3E88004F-7800-4C1D-9D1D-7A3D27113C24}" srcOrd="0" destOrd="3" presId="urn:microsoft.com/office/officeart/2005/8/layout/hList6"/>
    <dgm:cxn modelId="{7ECAEA03-C241-45C7-81D8-129927AC9670}" type="presOf" srcId="{55EDB5E7-1FC7-49D9-829B-975412745FDF}" destId="{3E88004F-7800-4C1D-9D1D-7A3D27113C24}" srcOrd="0" destOrd="1" presId="urn:microsoft.com/office/officeart/2005/8/layout/hList6"/>
    <dgm:cxn modelId="{475B22FF-1E88-4A43-8D2D-01092D2C9071}" type="presOf" srcId="{882668EE-52A9-4818-828C-61CD92DBBCFF}" destId="{F33BADC2-8AF3-4717-990D-EB299168655A}" srcOrd="0" destOrd="1" presId="urn:microsoft.com/office/officeart/2005/8/layout/hList6"/>
    <dgm:cxn modelId="{4A83CC1D-905A-419B-BE2B-2156A3FED6B8}" type="presOf" srcId="{D09091EF-F241-426C-A90A-5B27A803E73E}" destId="{606015D3-3B33-4842-94A1-2348C71F4FE8}" srcOrd="0" destOrd="1" presId="urn:microsoft.com/office/officeart/2005/8/layout/hList6"/>
    <dgm:cxn modelId="{926A249B-4DC2-4782-9C39-2B4E00F296C6}" srcId="{9192AE60-2073-4D4F-A1CE-A1BD5E67CEC3}" destId="{882668EE-52A9-4818-828C-61CD92DBBCFF}" srcOrd="0" destOrd="0" parTransId="{6DC75E4A-7093-4F78-A037-38BDD4C03A51}" sibTransId="{1714459E-15AE-4350-AC1A-015DAEF31C96}"/>
    <dgm:cxn modelId="{4E131842-20D3-4FA2-A673-A5D86DFE9040}" type="presOf" srcId="{C25E141F-3C55-4821-9A73-89912FB94C48}" destId="{606015D3-3B33-4842-94A1-2348C71F4FE8}" srcOrd="0" destOrd="3" presId="urn:microsoft.com/office/officeart/2005/8/layout/hList6"/>
    <dgm:cxn modelId="{7A02CD7A-3F77-4B7F-A433-DEAF98A8A8AB}" srcId="{FE62B220-3D7E-4CB7-9662-0AC2B9A520D8}" destId="{74EA3066-CBD7-4A3E-BD45-CB41B8E7C679}" srcOrd="1" destOrd="0" parTransId="{7CDC6788-79DE-41C5-BC55-6926E6F4A8AD}" sibTransId="{57DF0FE5-335A-4C0F-8C20-FB7E106A8F3C}"/>
    <dgm:cxn modelId="{7E21D3AB-ADFB-40EB-94FA-3DC105187F0F}" type="presOf" srcId="{2ABD2DB2-2E62-4572-BA55-DAFB6758BD9D}" destId="{D0D2A722-A5A2-4284-A1DD-DDF5D5313B0E}" srcOrd="0" destOrd="0" presId="urn:microsoft.com/office/officeart/2005/8/layout/hList6"/>
    <dgm:cxn modelId="{99C664C2-C0EE-4F6B-B5DF-8EF381FE84AD}" srcId="{9192AE60-2073-4D4F-A1CE-A1BD5E67CEC3}" destId="{52FCCF2C-4090-4E77-AB10-903D350E97FA}" srcOrd="1" destOrd="0" parTransId="{54A51FA3-5CB8-4BFB-922F-3406A6811A24}" sibTransId="{8920A4E5-B2D6-4F3A-9FAF-C6344EE47DA8}"/>
    <dgm:cxn modelId="{9E06E15D-7F04-4B1F-AB2A-D8D941F5D4EB}" type="presOf" srcId="{9192AE60-2073-4D4F-A1CE-A1BD5E67CEC3}" destId="{F33BADC2-8AF3-4717-990D-EB299168655A}" srcOrd="0" destOrd="0" presId="urn:microsoft.com/office/officeart/2005/8/layout/hList6"/>
    <dgm:cxn modelId="{F04C17EE-9546-4CAB-A825-196036AA3DF9}" srcId="{2ABD2DB2-2E62-4572-BA55-DAFB6758BD9D}" destId="{A98732E6-EEC2-46D5-B87F-DDDA320D35FC}" srcOrd="0" destOrd="0" parTransId="{3A82D072-6A8A-4109-99BE-4A9156776C94}" sibTransId="{42106ECC-57F3-48B6-A76F-AD775DF25EE5}"/>
    <dgm:cxn modelId="{A81C6765-1B85-444E-A2F9-7F4897C8A68B}" srcId="{A98732E6-EEC2-46D5-B87F-DDDA320D35FC}" destId="{55EDB5E7-1FC7-49D9-829B-975412745FDF}" srcOrd="0" destOrd="0" parTransId="{3AD73EC4-3E2B-499F-AF45-0EDF98B2ABC8}" sibTransId="{0A167FEF-0747-4D56-857D-00204D160AAF}"/>
    <dgm:cxn modelId="{BAB451C3-2DCC-4E1F-9C1D-E21694C20FC1}" type="presOf" srcId="{A98732E6-EEC2-46D5-B87F-DDDA320D35FC}" destId="{3E88004F-7800-4C1D-9D1D-7A3D27113C24}" srcOrd="0" destOrd="0" presId="urn:microsoft.com/office/officeart/2005/8/layout/hList6"/>
    <dgm:cxn modelId="{74B526EA-DEB4-430D-B805-16571CDFD778}" srcId="{FE62B220-3D7E-4CB7-9662-0AC2B9A520D8}" destId="{5D78404E-589E-4960-B2EA-77C71646E2FA}" srcOrd="3" destOrd="0" parTransId="{AF6AD1F7-5751-45B6-89C0-1317E6D402E5}" sibTransId="{5305683D-5AC3-4AE0-8DB8-6E7F45A9BAB3}"/>
    <dgm:cxn modelId="{E0485902-C7D6-4FC5-A63E-9C4ACEB8BB95}" type="presOf" srcId="{FE62B220-3D7E-4CB7-9662-0AC2B9A520D8}" destId="{606015D3-3B33-4842-94A1-2348C71F4FE8}" srcOrd="0" destOrd="0" presId="urn:microsoft.com/office/officeart/2005/8/layout/hList6"/>
    <dgm:cxn modelId="{6830192B-0EF7-4281-A505-2DFA1A779649}" type="presOf" srcId="{5D78404E-589E-4960-B2EA-77C71646E2FA}" destId="{606015D3-3B33-4842-94A1-2348C71F4FE8}" srcOrd="0" destOrd="4" presId="urn:microsoft.com/office/officeart/2005/8/layout/hList6"/>
    <dgm:cxn modelId="{78B1D346-272B-45B0-9992-12FCB93D917B}" type="presOf" srcId="{324A0594-B93C-4ECA-9BC8-8C6801241069}" destId="{3E88004F-7800-4C1D-9D1D-7A3D27113C24}" srcOrd="0" destOrd="2" presId="urn:microsoft.com/office/officeart/2005/8/layout/hList6"/>
    <dgm:cxn modelId="{3464632D-AFD1-494E-826A-BB1878C2D81B}" type="presParOf" srcId="{D0D2A722-A5A2-4284-A1DD-DDF5D5313B0E}" destId="{3E88004F-7800-4C1D-9D1D-7A3D27113C24}" srcOrd="0" destOrd="0" presId="urn:microsoft.com/office/officeart/2005/8/layout/hList6"/>
    <dgm:cxn modelId="{A5580EE2-4511-4413-BAB1-32CBC8E0714C}" type="presParOf" srcId="{D0D2A722-A5A2-4284-A1DD-DDF5D5313B0E}" destId="{F4432C5F-6758-46C9-94EE-CD50FEA2B4D8}" srcOrd="1" destOrd="0" presId="urn:microsoft.com/office/officeart/2005/8/layout/hList6"/>
    <dgm:cxn modelId="{45B8C693-09ED-4D7C-A5CD-26BFB7CC01CD}" type="presParOf" srcId="{D0D2A722-A5A2-4284-A1DD-DDF5D5313B0E}" destId="{606015D3-3B33-4842-94A1-2348C71F4FE8}" srcOrd="2" destOrd="0" presId="urn:microsoft.com/office/officeart/2005/8/layout/hList6"/>
    <dgm:cxn modelId="{E45A2D2A-3CAD-42F9-BC24-6C7ED9450280}" type="presParOf" srcId="{D0D2A722-A5A2-4284-A1DD-DDF5D5313B0E}" destId="{2740463B-63DF-446D-8B17-076D5B13A187}" srcOrd="3" destOrd="0" presId="urn:microsoft.com/office/officeart/2005/8/layout/hList6"/>
    <dgm:cxn modelId="{FDA0BFEC-02AA-4D9E-A5A4-3E34DD083F0B}" type="presParOf" srcId="{D0D2A722-A5A2-4284-A1DD-DDF5D5313B0E}" destId="{F33BADC2-8AF3-4717-990D-EB299168655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004F-7800-4C1D-9D1D-7A3D27113C24}">
      <dsp:nvSpPr>
        <dsp:cNvPr id="0" name=""/>
        <dsp:cNvSpPr/>
      </dsp:nvSpPr>
      <dsp:spPr>
        <a:xfrm rot="16200000">
          <a:off x="-869491" y="870495"/>
          <a:ext cx="4352925" cy="261193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439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Hardware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Equipment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Reagents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Staff</a:t>
          </a:r>
        </a:p>
      </dsp:txBody>
      <dsp:txXfrm rot="5400000">
        <a:off x="1005" y="870584"/>
        <a:ext cx="2611933" cy="2611755"/>
      </dsp:txXfrm>
    </dsp:sp>
    <dsp:sp modelId="{606015D3-3B33-4842-94A1-2348C71F4FE8}">
      <dsp:nvSpPr>
        <dsp:cNvPr id="0" name=""/>
        <dsp:cNvSpPr/>
      </dsp:nvSpPr>
      <dsp:spPr>
        <a:xfrm rot="16200000">
          <a:off x="1938337" y="870495"/>
          <a:ext cx="4352925" cy="2611933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439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Enabling Environment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Management commitment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Laboratory policy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Quality Assurance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/>
            <a:t>Biosafety </a:t>
          </a:r>
        </a:p>
      </dsp:txBody>
      <dsp:txXfrm rot="5400000">
        <a:off x="2808833" y="870584"/>
        <a:ext cx="2611933" cy="2611755"/>
      </dsp:txXfrm>
    </dsp:sp>
    <dsp:sp modelId="{F33BADC2-8AF3-4717-990D-EB299168655A}">
      <dsp:nvSpPr>
        <dsp:cNvPr id="0" name=""/>
        <dsp:cNvSpPr/>
      </dsp:nvSpPr>
      <dsp:spPr>
        <a:xfrm rot="16200000">
          <a:off x="4746166" y="870495"/>
          <a:ext cx="4352925" cy="2611933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2439" bIns="0" numCol="1" spcCol="1270" anchor="t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/>
            <a:t>Network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Field-lab linkages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National lab network</a:t>
          </a: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/>
            <a:t>Regional/global lab network </a:t>
          </a:r>
        </a:p>
      </dsp:txBody>
      <dsp:txXfrm rot="5400000">
        <a:off x="5616662" y="870584"/>
        <a:ext cx="2611933" cy="2611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4885C7-9E27-47FD-A43D-AD9F26B12E5F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4EF7B-7D00-4B9B-B952-AC667D68A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444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B85F7-2E30-42CC-8D24-EE34F36EDB05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EAC42C-8DD0-40A4-A042-BA80F6BF0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08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EAC42C-8DD0-40A4-A042-BA80F6BF0D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This slide describes key guidelines for testing pools of samples.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43214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This slide describes key guidelines for environmental sampling…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776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This slide describes step 2, PCR analysis of pooled samples from surveillance…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73544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This slide describes step 3, PCR analysis of individual samples from positive pools from chickens…</a:t>
            </a:r>
            <a:endParaRPr lang="ko-KR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Send for full genome sequencing: same as slide 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Different</a:t>
            </a:r>
            <a:r>
              <a:rPr lang="en-US" altLang="ko-KR" sz="1200" baseline="0" dirty="0"/>
              <a:t> PCR targets in different species: depends on the occurrence of the virus in these species, based on scientific knowledge.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/>
              <a:t>For chickens, main targets are H5N1/N6/N8, H7N9 and H9N2 as those are the viruses of concern in chickens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Chicken image: http://www.clipartmasters.com/cartoon-chicken-clip-art-free-clipart-1AbhNp.html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9790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This slide describes step 4, PCR analysis of H5, H7, H9 positive samples from surveillance for chickens…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Chicken image: http://www.clipartmasters.com/cartoon-chicken-clip-art-free-clipart-1AbhNp.html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0851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This slide describes step 3, PCR analysis of individual samples from positive pools from ducks…</a:t>
            </a:r>
            <a:endParaRPr lang="ko-KR" alt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Full genome sequencing:</a:t>
            </a:r>
            <a:r>
              <a:rPr lang="en-US" altLang="ko-KR" sz="1200" baseline="0" dirty="0"/>
              <a:t> same as slide 3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Duck image: https://openclipart.org/detail/170850/cartoon-duck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507328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This slide describes step 4, PCR analysis of H5, H7, H9 positive samples from surveillance for ducks…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For ducks we do NOT target</a:t>
            </a:r>
            <a:r>
              <a:rPr lang="en-US" altLang="ko-KR" baseline="0" dirty="0"/>
              <a:t> H7 as from scientific knowledge it is shown that H7N9 is not highly prevalent in ducks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Duck image: https://openclipart.org/detail/170850/cartoon-duck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77373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15813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Facilitator: please take 5 or more minutes to go through these questions with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9900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Regional</a:t>
            </a:r>
            <a:r>
              <a:rPr lang="en-US" baseline="0" dirty="0"/>
              <a:t> protocol in ASEAN is currently focuses on detection using PCR (molecular diagnosis of viruses)</a:t>
            </a:r>
          </a:p>
          <a:p>
            <a:endParaRPr lang="en-US" baseline="0" dirty="0"/>
          </a:p>
          <a:p>
            <a:r>
              <a:rPr lang="en-US" baseline="0" dirty="0"/>
              <a:t>So, the aim of the regional protocols is to detect the presence of RNA of viruses in the sample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19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42859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62013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There are many products available for RNA</a:t>
            </a:r>
            <a:r>
              <a:rPr lang="en-US" altLang="ko-KR" baseline="0" dirty="0"/>
              <a:t> extraction with similar performance.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50222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In ASEAN most laboratories follow</a:t>
            </a:r>
            <a:r>
              <a:rPr lang="en-US" altLang="ko-KR" baseline="0" dirty="0"/>
              <a:t> the protocols by AAHL, as this is the main OIE/FAO reference laboratory in this region. However, protocols by other reference laboratories (</a:t>
            </a:r>
            <a:r>
              <a:rPr lang="en-US" altLang="ko-KR" baseline="0" dirty="0" err="1"/>
              <a:t>IZSVe</a:t>
            </a:r>
            <a:r>
              <a:rPr lang="en-US" altLang="ko-KR" baseline="0" dirty="0"/>
              <a:t> in Italy, APHA in the UK, SEPRL in the USA, FLI in Germany) are also valid and can be used as an alternative method.</a:t>
            </a:r>
          </a:p>
          <a:p>
            <a:endParaRPr lang="en-US" altLang="ko-KR" baseline="0" dirty="0"/>
          </a:p>
          <a:p>
            <a:r>
              <a:rPr lang="en-US" altLang="ko-KR" baseline="0" dirty="0"/>
              <a:t>For AAHL working protocols: please contact AAHL representatives (Gemma </a:t>
            </a:r>
            <a:r>
              <a:rPr lang="en-US" altLang="ko-KR" baseline="0" dirty="0" err="1"/>
              <a:t>Carlile</a:t>
            </a:r>
            <a:r>
              <a:rPr lang="en-US" altLang="ko-KR" baseline="0" dirty="0"/>
              <a:t>) directly via email – not posted on website as they keep being validated and AAHL does not want to post to avoid ‘old’ version to circulate on web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37445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23910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736870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ko-KR" baseline="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6051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75773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0497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43181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93899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Facilitator: please take 5 or more minutes to go through these questions with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29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813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learning objectives for this module are…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52125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30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9499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Facilitator: please take 5 or more minutes to go through these questions with participants.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3098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33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68827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35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9125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Explanation of the main components</a:t>
            </a:r>
            <a:r>
              <a:rPr lang="en-US" baseline="0" dirty="0"/>
              <a:t> of the talk</a:t>
            </a:r>
          </a:p>
          <a:p>
            <a:r>
              <a:rPr lang="en-US" baseline="0" dirty="0"/>
              <a:t>Key target audience:</a:t>
            </a:r>
          </a:p>
          <a:p>
            <a:pPr marL="228600" indent="-228600">
              <a:buAutoNum type="arabicPeriod"/>
            </a:pPr>
            <a:r>
              <a:rPr lang="en-US" baseline="0" dirty="0"/>
              <a:t>Algorithms : Lab directors, lab managers, heads of units</a:t>
            </a:r>
          </a:p>
          <a:p>
            <a:pPr marL="228600" indent="-228600">
              <a:buAutoNum type="arabicPeriod"/>
            </a:pPr>
            <a:r>
              <a:rPr lang="en-US" baseline="0" dirty="0"/>
              <a:t>Flow charts: head of units and lab technicians (those who develop/design the work in the lab and those who need to perform testing)</a:t>
            </a:r>
          </a:p>
          <a:p>
            <a:pPr marL="228600" indent="-228600">
              <a:buAutoNum type="arabicPeriod"/>
            </a:pPr>
            <a:r>
              <a:rPr lang="en-US" baseline="0" dirty="0"/>
              <a:t>Protocols: lab technicians/vets who carry out the 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11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Association of Southeast Asian Nations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ASEAN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9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OFFLU Algorithm: this is the current regional algorithm. During LAB-TAG we proposed to update the algorithm to include an arrow directly from M-GENE to SEQUENCING in case funds/mechanisms are available (this would be for surveillance acitvities – not for outbreak investigation)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D76240-FA1F-430D-AD3D-EBCAF3CD4298}" type="slidenum">
              <a:rPr lang="en-US" altLang="en-US" smtClean="0">
                <a:latin typeface="Times New Roman" panose="02020603050405020304" pitchFamily="18" charset="0"/>
                <a:ea typeface="MS PGothic" panose="020B0600070205080204" pitchFamily="34" charset="-128"/>
              </a:rPr>
              <a:pPr/>
              <a:t>6</a:t>
            </a:fld>
            <a:endParaRPr lang="en-US" altLang="en-US">
              <a:latin typeface="Times New Roman" panose="02020603050405020304" pitchFamily="18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129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/>
              <a:t>Full genome sequencing: “</a:t>
            </a:r>
            <a:r>
              <a:rPr lang="en-US" altLang="ko-KR" sz="1200" dirty="0" err="1"/>
              <a:t>Sub</a:t>
            </a:r>
            <a:r>
              <a:rPr lang="en-US" altLang="ko-KR" sz="1200" baseline="0" dirty="0" err="1"/>
              <a:t>typing</a:t>
            </a:r>
            <a:r>
              <a:rPr lang="en-US" altLang="ko-KR" sz="1200" baseline="0" dirty="0"/>
              <a:t> of the unknown samples” or</a:t>
            </a:r>
            <a:r>
              <a:rPr lang="en-US" altLang="ko-KR" sz="1200" dirty="0"/>
              <a:t> “genome sequencing for further characterization </a:t>
            </a:r>
            <a:r>
              <a:rPr lang="en-US" altLang="ko-KR" sz="1200" baseline="0" dirty="0"/>
              <a:t>would be ideal since the purpose of sequencing (full or partial of HA or NA) 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baseline="0" dirty="0"/>
              <a:t>to identify the subtype of the Flu A positive samples, 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sz="1200" baseline="0" dirty="0"/>
              <a:t> to identify whether they are novel virus with new combination of internal genes,</a:t>
            </a:r>
            <a:r>
              <a:rPr lang="en-US" altLang="ko-KR" sz="1200" dirty="0"/>
              <a:t> or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ko-KR" dirty="0"/>
              <a:t> to see they are HPAI by sequencing at several important sites including HA cleavage site</a:t>
            </a:r>
            <a:endParaRPr lang="en-US" altLang="ko-KR" sz="1200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aseline="0" dirty="0"/>
              <a:t>Full genome sequencing is ideal but partial sequencing could also identify subtypes of samples and be more practical.</a:t>
            </a:r>
            <a:endParaRPr lang="en-US" altLang="ko-KR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282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62386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This slide describes step 1, sample collection from surveillance for chickens, ducks and the environment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*Note</a:t>
            </a:r>
            <a:r>
              <a:rPr lang="en-US" altLang="ko-KR" smtClean="0"/>
              <a:t>:</a:t>
            </a:r>
            <a:r>
              <a:rPr lang="en-US" altLang="ko-KR" baseline="0" smtClean="0"/>
              <a:t> </a:t>
            </a:r>
            <a:r>
              <a:rPr lang="en-US" altLang="ko-KR" b="1" u="sng" baseline="0" smtClean="0"/>
              <a:t>ANIMAL SAMPLES SHOULD </a:t>
            </a:r>
            <a:r>
              <a:rPr lang="en-US" altLang="ko-KR" b="1" u="sng" baseline="0" dirty="0" smtClean="0"/>
              <a:t>BE COLLECTED INDIVIDUALLY and taken to the lab for further pooling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="1" baseline="0" dirty="0" smtClean="0"/>
              <a:t>Environmental samples can be pooled on site</a:t>
            </a:r>
            <a:r>
              <a:rPr lang="en-US" altLang="ko-KR" baseline="0" dirty="0" smtClean="0"/>
              <a:t>. </a:t>
            </a:r>
            <a:endParaRPr lang="en-US" altLang="ko-KR" dirty="0"/>
          </a:p>
          <a:p>
            <a:endParaRPr lang="en-US" altLang="ko-KR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Chicken image: http://</a:t>
            </a:r>
            <a:r>
              <a:rPr lang="en-US" sz="1200" b="1" dirty="0" err="1"/>
              <a:t>www.clipartmasters.com</a:t>
            </a:r>
            <a:r>
              <a:rPr lang="en-US" sz="1200" b="1" dirty="0"/>
              <a:t>/cartoon-chicken-clip-art-free-clipart-1AbhNp.html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Duck image: https://</a:t>
            </a:r>
            <a:r>
              <a:rPr lang="en-US" sz="1200" b="1" dirty="0" err="1"/>
              <a:t>openclipart.org</a:t>
            </a:r>
            <a:r>
              <a:rPr lang="en-US" sz="1200" b="1" dirty="0"/>
              <a:t>/detail/170850/cartoon-duck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/>
              <a:t>Food stand image: https://www.shareicon.net/fast-food-hot-dog-architecture-and-city-food-commerce-stand-street-810764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C6DE3A2-882E-4030-9BF1-935C7AA071BA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184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42335"/>
            <a:ext cx="12192000" cy="1122363"/>
          </a:xfrm>
          <a:prstGeom prst="rect">
            <a:avLst/>
          </a:prstGeom>
          <a:solidFill>
            <a:srgbClr val="A4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497" y="247129"/>
            <a:ext cx="1963987" cy="543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4522" t="20283" r="58314" b="22072"/>
          <a:stretch/>
        </p:blipFill>
        <p:spPr>
          <a:xfrm>
            <a:off x="9643533" y="197382"/>
            <a:ext cx="2048933" cy="6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r="1422"/>
          <a:stretch/>
        </p:blipFill>
        <p:spPr>
          <a:xfrm>
            <a:off x="1389356" y="2792865"/>
            <a:ext cx="9336475" cy="2687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810687" y="1531446"/>
            <a:ext cx="8693581" cy="9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77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420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9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420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05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A420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2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DE594A83-771A-49EC-8833-00D5B83A0738}" type="datetimeFigureOut">
              <a:rPr lang="en-US" altLang="en-US" smtClean="0"/>
              <a:pPr>
                <a:defRPr/>
              </a:pPr>
              <a:t>6/21/2018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AAE8F34E-29FF-44CA-9452-277EEF8D876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452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76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791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4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35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74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92237"/>
          </a:xfrm>
        </p:spPr>
        <p:txBody>
          <a:bodyPr anchor="b"/>
          <a:lstStyle>
            <a:lvl1pPr algn="ctr">
              <a:defRPr sz="6000">
                <a:solidFill>
                  <a:srgbClr val="A420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42335"/>
            <a:ext cx="12192000" cy="1122363"/>
          </a:xfrm>
          <a:prstGeom prst="rect">
            <a:avLst/>
          </a:prstGeom>
          <a:solidFill>
            <a:srgbClr val="A4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0497" y="247129"/>
            <a:ext cx="1963987" cy="5434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/>
          <a:srcRect l="4522" t="20283" r="58314" b="22072"/>
          <a:stretch/>
        </p:blipFill>
        <p:spPr>
          <a:xfrm>
            <a:off x="9643533" y="197382"/>
            <a:ext cx="2048933" cy="642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r="1422"/>
          <a:stretch/>
        </p:blipFill>
        <p:spPr>
          <a:xfrm>
            <a:off x="1389356" y="2792865"/>
            <a:ext cx="9336475" cy="26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645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49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39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096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5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599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A4203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A42036"/>
              </a:buClr>
              <a:defRPr/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/>
          <a:srcRect l="86288" t="13301" b="42023"/>
          <a:stretch/>
        </p:blipFill>
        <p:spPr>
          <a:xfrm>
            <a:off x="0" y="-1"/>
            <a:ext cx="665750" cy="22979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1840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A4203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841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rgbClr val="A42036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/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buClr>
                <a:srgbClr val="A42036"/>
              </a:buClr>
              <a:defRPr/>
            </a:lvl1pPr>
            <a:lvl2pPr>
              <a:buClr>
                <a:srgbClr val="A42036"/>
              </a:buClr>
              <a:defRPr/>
            </a:lvl2pPr>
            <a:lvl3pPr>
              <a:buClr>
                <a:srgbClr val="A42036"/>
              </a:buClr>
              <a:defRPr/>
            </a:lvl3pPr>
            <a:lvl4pPr>
              <a:buClr>
                <a:srgbClr val="A42036"/>
              </a:buClr>
              <a:defRPr/>
            </a:lvl4pPr>
            <a:lvl5pPr>
              <a:buClr>
                <a:srgbClr val="A4203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4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539F9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buClr>
                <a:srgbClr val="539F9F"/>
              </a:buClr>
              <a:defRPr/>
            </a:lvl1pPr>
            <a:lvl2pPr>
              <a:buClr>
                <a:srgbClr val="539F9F"/>
              </a:buClr>
              <a:defRPr/>
            </a:lvl2pPr>
            <a:lvl3pPr>
              <a:buClr>
                <a:srgbClr val="539F9F"/>
              </a:buClr>
              <a:defRPr/>
            </a:lvl3pPr>
            <a:lvl4pPr>
              <a:buClr>
                <a:srgbClr val="539F9F"/>
              </a:buClr>
              <a:defRPr/>
            </a:lvl4pPr>
            <a:lvl5pPr>
              <a:buClr>
                <a:srgbClr val="539F9F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buClr>
                <a:srgbClr val="539F9F"/>
              </a:buClr>
              <a:defRPr/>
            </a:lvl1pPr>
            <a:lvl2pPr>
              <a:buClr>
                <a:srgbClr val="539F9F"/>
              </a:buClr>
              <a:defRPr/>
            </a:lvl2pPr>
            <a:lvl3pPr>
              <a:buClr>
                <a:srgbClr val="539F9F"/>
              </a:buClr>
              <a:defRPr/>
            </a:lvl3pPr>
            <a:lvl4pPr>
              <a:buClr>
                <a:srgbClr val="539F9F"/>
              </a:buClr>
              <a:defRPr/>
            </a:lvl4pPr>
            <a:lvl5pPr>
              <a:buClr>
                <a:srgbClr val="539F9F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6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solidFill>
                  <a:srgbClr val="A42036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32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242405-FA37-43D3-B655-A8C3587E610F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58676B-E141-43E9-929E-A6943E02D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554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14" y="936172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A4203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314" y="936173"/>
            <a:ext cx="6172200" cy="5403850"/>
          </a:xfrm>
        </p:spPr>
        <p:txBody>
          <a:bodyPr/>
          <a:lstStyle>
            <a:lvl1pPr>
              <a:buClr>
                <a:srgbClr val="A42036"/>
              </a:buClr>
              <a:defRPr sz="3200"/>
            </a:lvl1pPr>
            <a:lvl2pPr>
              <a:buClr>
                <a:srgbClr val="A42036"/>
              </a:buClr>
              <a:defRPr sz="2800"/>
            </a:lvl2pPr>
            <a:lvl3pPr>
              <a:buClr>
                <a:srgbClr val="A42036"/>
              </a:buClr>
              <a:defRPr sz="2400"/>
            </a:lvl3pPr>
            <a:lvl4pPr>
              <a:buClr>
                <a:srgbClr val="A42036"/>
              </a:buClr>
              <a:defRPr sz="2000"/>
            </a:lvl4pPr>
            <a:lvl5pPr>
              <a:buClr>
                <a:srgbClr val="A42036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914" y="253637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791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233374"/>
            <a:ext cx="12192000" cy="624626"/>
          </a:xfrm>
          <a:prstGeom prst="rect">
            <a:avLst/>
          </a:prstGeom>
          <a:solidFill>
            <a:srgbClr val="A42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427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87" r:id="rId2"/>
    <p:sldLayoutId id="2147483674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A4203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4203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4203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4203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420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4203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2DB8E-DD28-4E37-B6B1-78BC4E7402D6}" type="datetimeFigureOut">
              <a:rPr lang="en-US" smtClean="0"/>
              <a:t>6/21/2018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1F4B4-7ED3-468D-8D06-6660F03D0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2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019/i3596e/i3596e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ho.int/influenza/gisrs_laboratory/cnic_realtime_rt_pcr_protocol_a_h7n9.pdf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flu.net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Filip.cleas@fao.org" TargetMode="External"/><Relationship Id="rId5" Type="http://schemas.openxmlformats.org/officeDocument/2006/relationships/hyperlink" Target="http://www.fao.org/ag/againfo/programmes/en/empres/H7N9/" TargetMode="External"/><Relationship Id="rId4" Type="http://schemas.openxmlformats.org/officeDocument/2006/relationships/hyperlink" Target="mailto:gemma.carlile@csiro.au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22" r="1422"/>
          <a:stretch/>
        </p:blipFill>
        <p:spPr>
          <a:xfrm>
            <a:off x="1389356" y="2792865"/>
            <a:ext cx="9336475" cy="2687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25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12562"/>
            <a:ext cx="8229600" cy="995278"/>
          </a:xfrm>
        </p:spPr>
        <p:txBody>
          <a:bodyPr>
            <a:normAutofit/>
          </a:bodyPr>
          <a:lstStyle/>
          <a:p>
            <a:r>
              <a:rPr lang="en-US" dirty="0"/>
              <a:t>Testing of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3176" y="1988841"/>
            <a:ext cx="8477624" cy="4588807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Pools can contain multiple viruses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M-gene testing is mainly to reduce the number of INDIVIDUAL samples to be tested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HA and NA testing of pools is not recommended since no conclusion on the correct HA-NA combination can be made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Avoid pooling samples in the field, best done at the laboratory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Combine a maximum of 5 similar samples per pool from the same sample type, species, and epidemiologic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Keep pooled samples for a maximum of 72 hours at 4C before testing in M-gene PCR</a:t>
            </a:r>
          </a:p>
          <a:p>
            <a:pPr marL="514350" indent="-514350">
              <a:buFont typeface="+mj-lt"/>
              <a:buAutoNum type="arabicPeriod"/>
            </a:pPr>
            <a:endParaRPr lang="en-AU" sz="2400" dirty="0"/>
          </a:p>
          <a:p>
            <a:pPr marL="514350" indent="-51435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8966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9425"/>
            <a:ext cx="10515599" cy="1325563"/>
          </a:xfrm>
        </p:spPr>
        <p:txBody>
          <a:bodyPr/>
          <a:lstStyle/>
          <a:p>
            <a:r>
              <a:rPr lang="en-US" dirty="0"/>
              <a:t>Environmental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16833"/>
            <a:ext cx="8229600" cy="43529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Pool on site </a:t>
            </a:r>
          </a:p>
          <a:p>
            <a:endParaRPr lang="en-US" dirty="0"/>
          </a:p>
          <a:p>
            <a:r>
              <a:rPr lang="en-US" dirty="0"/>
              <a:t>5-6 swabs per site</a:t>
            </a:r>
          </a:p>
          <a:p>
            <a:endParaRPr lang="en-US" dirty="0"/>
          </a:p>
          <a:p>
            <a:r>
              <a:rPr lang="en-US" dirty="0"/>
              <a:t>Different targets: cage swabs, drinking water, cutting boards, defeathering machine, etc.</a:t>
            </a:r>
          </a:p>
          <a:p>
            <a:endParaRPr lang="en-US" dirty="0"/>
          </a:p>
          <a:p>
            <a:r>
              <a:rPr lang="en-US" dirty="0"/>
              <a:t>Depends on local situation</a:t>
            </a:r>
          </a:p>
        </p:txBody>
      </p:sp>
    </p:spTree>
    <p:extLst>
      <p:ext uri="{BB962C8B-B14F-4D97-AF65-F5344CB8AC3E}">
        <p14:creationId xmlns:p14="http://schemas.microsoft.com/office/powerpoint/2010/main" val="3410698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31082" y="98227"/>
            <a:ext cx="9036918" cy="387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defTabSz="914298">
              <a:defRPr/>
            </a:pPr>
            <a:r>
              <a:rPr lang="en-US" sz="1900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VIROLOGY: STEP 2. </a:t>
            </a:r>
            <a:r>
              <a:rPr lang="en-US" sz="1900" b="1" u="sng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PCR</a:t>
            </a:r>
            <a:r>
              <a:rPr lang="en-US" sz="1900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 Analysis of POOLED Samples from Surveillance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82160" y="625756"/>
            <a:ext cx="2687517" cy="570541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POOLED SAMPLE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4782160" y="2576653"/>
            <a:ext cx="2687517" cy="680969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M-GENE PCR</a:t>
            </a:r>
          </a:p>
        </p:txBody>
      </p:sp>
      <p:sp>
        <p:nvSpPr>
          <p:cNvPr id="7" name="Diamond 6"/>
          <p:cNvSpPr/>
          <p:nvPr/>
        </p:nvSpPr>
        <p:spPr>
          <a:xfrm>
            <a:off x="5849800" y="3644113"/>
            <a:ext cx="552229" cy="533732"/>
          </a:xfrm>
          <a:prstGeom prst="diamond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2007734" y="5802644"/>
            <a:ext cx="2687517" cy="680969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Differential Diagnosis</a:t>
            </a:r>
          </a:p>
          <a:p>
            <a:pPr algn="ctr"/>
            <a:r>
              <a:rPr lang="en-US" dirty="0"/>
              <a:t>(NDV, IBR, DVE)</a:t>
            </a:r>
          </a:p>
        </p:txBody>
      </p:sp>
      <p:sp>
        <p:nvSpPr>
          <p:cNvPr id="10" name="Snip Diagonal Corner Rectangle 9"/>
          <p:cNvSpPr/>
          <p:nvPr/>
        </p:nvSpPr>
        <p:spPr>
          <a:xfrm>
            <a:off x="7616932" y="5710618"/>
            <a:ext cx="2687517" cy="970246"/>
          </a:xfrm>
          <a:prstGeom prst="snip2DiagRect">
            <a:avLst/>
          </a:prstGeom>
          <a:solidFill>
            <a:srgbClr val="FF6600"/>
          </a:solidFill>
          <a:effectLst>
            <a:glow rad="406400">
              <a:srgbClr val="3366FF">
                <a:alpha val="49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Go back to INDIVIDUAL samples for further testing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4787296" y="1569538"/>
            <a:ext cx="2687517" cy="528584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RNA extraction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16932" y="4398700"/>
            <a:ext cx="2687517" cy="717778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POOL is Flu A POSITIVE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007734" y="4514298"/>
            <a:ext cx="2687517" cy="71777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POOL is Flu A NEGATIVE</a:t>
            </a:r>
          </a:p>
        </p:txBody>
      </p:sp>
      <p:cxnSp>
        <p:nvCxnSpPr>
          <p:cNvPr id="15" name="Elbow Connector 14"/>
          <p:cNvCxnSpPr>
            <a:stCxn id="7" idx="3"/>
            <a:endCxn id="12" idx="0"/>
          </p:cNvCxnSpPr>
          <p:nvPr/>
        </p:nvCxnSpPr>
        <p:spPr>
          <a:xfrm>
            <a:off x="6402028" y="3910980"/>
            <a:ext cx="2558662" cy="487721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1"/>
            <a:endCxn id="13" idx="0"/>
          </p:cNvCxnSpPr>
          <p:nvPr/>
        </p:nvCxnSpPr>
        <p:spPr>
          <a:xfrm rot="10800000" flipV="1">
            <a:off x="3351494" y="3910979"/>
            <a:ext cx="2498307" cy="603319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2" idx="2"/>
            <a:endCxn id="10" idx="3"/>
          </p:cNvCxnSpPr>
          <p:nvPr/>
        </p:nvCxnSpPr>
        <p:spPr>
          <a:xfrm>
            <a:off x="8960690" y="5116478"/>
            <a:ext cx="0" cy="594140"/>
          </a:xfrm>
          <a:prstGeom prst="straightConnector1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9" idx="3"/>
          </p:cNvCxnSpPr>
          <p:nvPr/>
        </p:nvCxnSpPr>
        <p:spPr>
          <a:xfrm>
            <a:off x="3351492" y="5232077"/>
            <a:ext cx="0" cy="570567"/>
          </a:xfrm>
          <a:prstGeom prst="straightConnector1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6" idx="1"/>
            <a:endCxn id="7" idx="0"/>
          </p:cNvCxnSpPr>
          <p:nvPr/>
        </p:nvCxnSpPr>
        <p:spPr>
          <a:xfrm flipH="1">
            <a:off x="6125914" y="3257621"/>
            <a:ext cx="4" cy="386492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1"/>
            <a:endCxn id="6" idx="3"/>
          </p:cNvCxnSpPr>
          <p:nvPr/>
        </p:nvCxnSpPr>
        <p:spPr>
          <a:xfrm flipH="1">
            <a:off x="6125918" y="2098122"/>
            <a:ext cx="5136" cy="47853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5" idx="2"/>
            <a:endCxn id="11" idx="3"/>
          </p:cNvCxnSpPr>
          <p:nvPr/>
        </p:nvCxnSpPr>
        <p:spPr>
          <a:xfrm>
            <a:off x="6125918" y="1196296"/>
            <a:ext cx="5136" cy="373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350030" y="3551472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946517" y="3557884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NEGATIVE</a:t>
            </a:r>
          </a:p>
        </p:txBody>
      </p:sp>
      <p:pic>
        <p:nvPicPr>
          <p:cNvPr id="38" name="Picture 37" descr="test-tubes-155769_640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25756"/>
            <a:ext cx="1959264" cy="1631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00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31082" y="98227"/>
            <a:ext cx="8894259" cy="6037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algn="ctr" defTabSz="914298">
              <a:defRPr/>
            </a:pPr>
            <a:r>
              <a:rPr lang="en-US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VIROLOGY: STEP 3- Chickens. M and HA-PCR Analysis </a:t>
            </a:r>
          </a:p>
          <a:p>
            <a:pPr algn="ctr" defTabSz="914298">
              <a:defRPr/>
            </a:pPr>
            <a:r>
              <a:rPr lang="en-US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of INDIVIDUAL Samples from POSITIVE Pools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215681" y="806568"/>
            <a:ext cx="3561869" cy="534200"/>
          </a:xfrm>
          <a:prstGeom prst="rect">
            <a:avLst/>
          </a:prstGeom>
          <a:solidFill>
            <a:srgbClr val="FFFF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INDIVIDUAL  CHICKEN SAMPLE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677688" y="2176804"/>
            <a:ext cx="2687517" cy="460108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M-GENE PCR</a:t>
            </a:r>
          </a:p>
        </p:txBody>
      </p:sp>
      <p:sp>
        <p:nvSpPr>
          <p:cNvPr id="7" name="Diamond 6"/>
          <p:cNvSpPr/>
          <p:nvPr/>
        </p:nvSpPr>
        <p:spPr>
          <a:xfrm>
            <a:off x="4745344" y="2766469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1621166" y="4293434"/>
            <a:ext cx="2687517" cy="680969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Differential Diagnosis</a:t>
            </a:r>
          </a:p>
          <a:p>
            <a:pPr algn="ctr"/>
            <a:r>
              <a:rPr lang="en-US" dirty="0"/>
              <a:t>(NDV, IBR, DVE)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3677688" y="1484784"/>
            <a:ext cx="2687517" cy="510182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RNA extraction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5804" y="3441635"/>
            <a:ext cx="2687517" cy="47852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Flu A POSITIVE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1166" y="3428404"/>
            <a:ext cx="2687517" cy="473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Flu A NEGATIVE</a:t>
            </a:r>
          </a:p>
        </p:txBody>
      </p:sp>
      <p:cxnSp>
        <p:nvCxnSpPr>
          <p:cNvPr id="15" name="Elbow Connector 14"/>
          <p:cNvCxnSpPr>
            <a:stCxn id="7" idx="3"/>
            <a:endCxn id="12" idx="0"/>
          </p:cNvCxnSpPr>
          <p:nvPr/>
        </p:nvCxnSpPr>
        <p:spPr>
          <a:xfrm>
            <a:off x="5297572" y="3033336"/>
            <a:ext cx="1941990" cy="408299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1"/>
            <a:endCxn id="13" idx="0"/>
          </p:cNvCxnSpPr>
          <p:nvPr/>
        </p:nvCxnSpPr>
        <p:spPr>
          <a:xfrm rot="10800000" flipV="1">
            <a:off x="2964926" y="3033335"/>
            <a:ext cx="1780419" cy="395068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9" idx="3"/>
          </p:cNvCxnSpPr>
          <p:nvPr/>
        </p:nvCxnSpPr>
        <p:spPr>
          <a:xfrm>
            <a:off x="2964924" y="3901759"/>
            <a:ext cx="0" cy="391675"/>
          </a:xfrm>
          <a:prstGeom prst="straightConnector1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1"/>
            <a:endCxn id="6" idx="3"/>
          </p:cNvCxnSpPr>
          <p:nvPr/>
        </p:nvCxnSpPr>
        <p:spPr>
          <a:xfrm>
            <a:off x="5021446" y="1994966"/>
            <a:ext cx="0" cy="18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3040" y="1277188"/>
            <a:ext cx="1" cy="207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03768" y="2668649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49519" y="2664003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NEGATIVE</a:t>
            </a:r>
          </a:p>
        </p:txBody>
      </p:sp>
      <p:sp>
        <p:nvSpPr>
          <p:cNvPr id="46" name="Snip Diagonal Corner Rectangle 45"/>
          <p:cNvSpPr/>
          <p:nvPr/>
        </p:nvSpPr>
        <p:spPr>
          <a:xfrm>
            <a:off x="5895804" y="4256623"/>
            <a:ext cx="2687517" cy="680969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Perform 3 HA-GENE PCRs</a:t>
            </a:r>
          </a:p>
          <a:p>
            <a:pPr algn="ctr"/>
            <a:r>
              <a:rPr lang="en-US" dirty="0"/>
              <a:t>(H5, H7, H9)</a:t>
            </a:r>
          </a:p>
        </p:txBody>
      </p:sp>
      <p:sp>
        <p:nvSpPr>
          <p:cNvPr id="47" name="Diamond 46"/>
          <p:cNvSpPr/>
          <p:nvPr/>
        </p:nvSpPr>
        <p:spPr>
          <a:xfrm>
            <a:off x="6963448" y="5201035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898590" y="6041840"/>
            <a:ext cx="2687517" cy="6942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Flu A POSITIVE</a:t>
            </a:r>
          </a:p>
          <a:p>
            <a:pPr algn="ctr"/>
            <a:r>
              <a:rPr lang="en-US" dirty="0"/>
              <a:t>But NOT H5, H7, H9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16044" y="6041840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 or H7 or H9 POSITIVE</a:t>
            </a:r>
          </a:p>
        </p:txBody>
      </p:sp>
      <p:cxnSp>
        <p:nvCxnSpPr>
          <p:cNvPr id="51" name="Straight Connector 50"/>
          <p:cNvCxnSpPr>
            <a:stCxn id="12" idx="2"/>
            <a:endCxn id="46" idx="3"/>
          </p:cNvCxnSpPr>
          <p:nvPr/>
        </p:nvCxnSpPr>
        <p:spPr>
          <a:xfrm>
            <a:off x="7239562" y="3920164"/>
            <a:ext cx="0" cy="336459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1"/>
            <a:endCxn id="47" idx="0"/>
          </p:cNvCxnSpPr>
          <p:nvPr/>
        </p:nvCxnSpPr>
        <p:spPr>
          <a:xfrm>
            <a:off x="7239562" y="4937591"/>
            <a:ext cx="0" cy="263444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7" idx="3"/>
            <a:endCxn id="49" idx="0"/>
          </p:cNvCxnSpPr>
          <p:nvPr/>
        </p:nvCxnSpPr>
        <p:spPr>
          <a:xfrm>
            <a:off x="7515676" y="5467901"/>
            <a:ext cx="1744126" cy="573938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7" idx="1"/>
            <a:endCxn id="48" idx="0"/>
          </p:cNvCxnSpPr>
          <p:nvPr/>
        </p:nvCxnSpPr>
        <p:spPr>
          <a:xfrm rot="10800000" flipV="1">
            <a:off x="5242350" y="5467901"/>
            <a:ext cx="1721099" cy="573938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Snip Diagonal Corner Rectangle 57"/>
          <p:cNvSpPr/>
          <p:nvPr/>
        </p:nvSpPr>
        <p:spPr>
          <a:xfrm>
            <a:off x="1631081" y="6041840"/>
            <a:ext cx="1752092" cy="694230"/>
          </a:xfrm>
          <a:prstGeom prst="snip2Diag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Send for full genome sequencing</a:t>
            </a:r>
          </a:p>
        </p:txBody>
      </p:sp>
      <p:cxnSp>
        <p:nvCxnSpPr>
          <p:cNvPr id="60" name="Straight Arrow Connector 59"/>
          <p:cNvCxnSpPr>
            <a:stCxn id="48" idx="1"/>
            <a:endCxn id="58" idx="0"/>
          </p:cNvCxnSpPr>
          <p:nvPr/>
        </p:nvCxnSpPr>
        <p:spPr>
          <a:xfrm flipH="1">
            <a:off x="3383173" y="6388955"/>
            <a:ext cx="515416" cy="0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1"/>
            <a:endCxn id="7" idx="0"/>
          </p:cNvCxnSpPr>
          <p:nvPr/>
        </p:nvCxnSpPr>
        <p:spPr>
          <a:xfrm>
            <a:off x="5021446" y="2636913"/>
            <a:ext cx="12" cy="12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chicken-cartoon-clip-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96" y="764705"/>
            <a:ext cx="1577136" cy="196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868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03512" y="95279"/>
            <a:ext cx="8862478" cy="3902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algn="ctr" defTabSz="914298">
              <a:defRPr/>
            </a:pPr>
            <a:r>
              <a:rPr lang="en-US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VIROLOGY: STEP 4-Chickens. NA-PCR Analysis of H5, H7, H9 Positive </a:t>
            </a:r>
            <a:r>
              <a:rPr lang="en-US" b="1" kern="0" dirty="0">
                <a:solidFill>
                  <a:srgbClr val="FFFF00"/>
                </a:solidFill>
                <a:ea typeface="+mj-ea"/>
              </a:rPr>
              <a:t>S</a:t>
            </a:r>
            <a:r>
              <a:rPr lang="en-US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amples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731623" y="1619597"/>
            <a:ext cx="2687517" cy="78673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NA-GENE PCR</a:t>
            </a:r>
          </a:p>
          <a:p>
            <a:pPr algn="ctr"/>
            <a:r>
              <a:rPr lang="en-US" dirty="0"/>
              <a:t>(N1, N6, N8)</a:t>
            </a:r>
          </a:p>
        </p:txBody>
      </p:sp>
      <p:sp>
        <p:nvSpPr>
          <p:cNvPr id="7" name="Diamond 6"/>
          <p:cNvSpPr/>
          <p:nvPr/>
        </p:nvSpPr>
        <p:spPr>
          <a:xfrm>
            <a:off x="2799258" y="2643422"/>
            <a:ext cx="552229" cy="533732"/>
          </a:xfrm>
          <a:prstGeom prst="diamond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5543" y="3349609"/>
            <a:ext cx="1343759" cy="8517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Sample is H5N1, H5N6, or H5N8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1167" y="3336378"/>
            <a:ext cx="1067643" cy="86502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H5Nx</a:t>
            </a:r>
          </a:p>
        </p:txBody>
      </p:sp>
      <p:cxnSp>
        <p:nvCxnSpPr>
          <p:cNvPr id="15" name="Elbow Connector 14"/>
          <p:cNvCxnSpPr>
            <a:stCxn id="7" idx="3"/>
            <a:endCxn id="12" idx="0"/>
          </p:cNvCxnSpPr>
          <p:nvPr/>
        </p:nvCxnSpPr>
        <p:spPr>
          <a:xfrm>
            <a:off x="3351486" y="2910289"/>
            <a:ext cx="675936" cy="439321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1"/>
            <a:endCxn id="13" idx="0"/>
          </p:cNvCxnSpPr>
          <p:nvPr/>
        </p:nvCxnSpPr>
        <p:spPr>
          <a:xfrm rot="10800000" flipV="1">
            <a:off x="2154990" y="2910288"/>
            <a:ext cx="644269" cy="426089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0929" y="2578788"/>
            <a:ext cx="6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13057" y="2563398"/>
            <a:ext cx="6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</a:t>
            </a:r>
          </a:p>
        </p:txBody>
      </p:sp>
      <p:sp>
        <p:nvSpPr>
          <p:cNvPr id="47" name="Diamond 46"/>
          <p:cNvSpPr/>
          <p:nvPr/>
        </p:nvSpPr>
        <p:spPr>
          <a:xfrm>
            <a:off x="5969437" y="3045933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4929384" y="4261736"/>
            <a:ext cx="1159680" cy="90994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H7Nx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438836" y="4243331"/>
            <a:ext cx="1212597" cy="9099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H7N9</a:t>
            </a:r>
          </a:p>
        </p:txBody>
      </p:sp>
      <p:cxnSp>
        <p:nvCxnSpPr>
          <p:cNvPr id="55" name="Elbow Connector 54"/>
          <p:cNvCxnSpPr>
            <a:stCxn id="47" idx="3"/>
            <a:endCxn id="49" idx="0"/>
          </p:cNvCxnSpPr>
          <p:nvPr/>
        </p:nvCxnSpPr>
        <p:spPr>
          <a:xfrm>
            <a:off x="6521666" y="3312800"/>
            <a:ext cx="523469" cy="930531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7" idx="1"/>
            <a:endCxn id="48" idx="0"/>
          </p:cNvCxnSpPr>
          <p:nvPr/>
        </p:nvCxnSpPr>
        <p:spPr>
          <a:xfrm rot="10800000" flipV="1">
            <a:off x="5509224" y="3312799"/>
            <a:ext cx="460212" cy="948937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731623" y="599234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 POSITIVE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883384" y="599234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H7 POSITIVE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444" y="599234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 POSITIVE</a:t>
            </a:r>
          </a:p>
        </p:txBody>
      </p:sp>
      <p:sp>
        <p:nvSpPr>
          <p:cNvPr id="28" name="Snip Diagonal Corner Rectangle 27"/>
          <p:cNvSpPr/>
          <p:nvPr/>
        </p:nvSpPr>
        <p:spPr>
          <a:xfrm>
            <a:off x="4883384" y="1643161"/>
            <a:ext cx="2687517" cy="78673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NA-GENE PCR</a:t>
            </a:r>
          </a:p>
          <a:p>
            <a:pPr algn="ctr"/>
            <a:r>
              <a:rPr lang="en-US" dirty="0"/>
              <a:t>(N9)</a:t>
            </a:r>
          </a:p>
        </p:txBody>
      </p:sp>
      <p:sp>
        <p:nvSpPr>
          <p:cNvPr id="30" name="Snip Diagonal Corner Rectangle 29"/>
          <p:cNvSpPr/>
          <p:nvPr/>
        </p:nvSpPr>
        <p:spPr>
          <a:xfrm>
            <a:off x="7888444" y="1643161"/>
            <a:ext cx="2687517" cy="78673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NA-GENE PCR</a:t>
            </a:r>
          </a:p>
          <a:p>
            <a:pPr algn="ctr"/>
            <a:r>
              <a:rPr lang="en-US" dirty="0"/>
              <a:t>(N2)</a:t>
            </a:r>
          </a:p>
        </p:txBody>
      </p:sp>
      <p:sp>
        <p:nvSpPr>
          <p:cNvPr id="59" name="Diamond 58"/>
          <p:cNvSpPr/>
          <p:nvPr/>
        </p:nvSpPr>
        <p:spPr>
          <a:xfrm>
            <a:off x="8965282" y="3045933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25229" y="4261736"/>
            <a:ext cx="1159680" cy="90994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H9Nx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434681" y="4243331"/>
            <a:ext cx="1212597" cy="9099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H9N2</a:t>
            </a:r>
          </a:p>
        </p:txBody>
      </p:sp>
      <p:cxnSp>
        <p:nvCxnSpPr>
          <p:cNvPr id="62" name="Elbow Connector 61"/>
          <p:cNvCxnSpPr>
            <a:stCxn id="59" idx="3"/>
            <a:endCxn id="61" idx="0"/>
          </p:cNvCxnSpPr>
          <p:nvPr/>
        </p:nvCxnSpPr>
        <p:spPr>
          <a:xfrm>
            <a:off x="9517511" y="3312800"/>
            <a:ext cx="523469" cy="930531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9" idx="1"/>
            <a:endCxn id="60" idx="0"/>
          </p:cNvCxnSpPr>
          <p:nvPr/>
        </p:nvCxnSpPr>
        <p:spPr>
          <a:xfrm rot="10800000" flipV="1">
            <a:off x="8505069" y="3312799"/>
            <a:ext cx="460212" cy="948937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nip Diagonal Corner Rectangle 63"/>
          <p:cNvSpPr/>
          <p:nvPr/>
        </p:nvSpPr>
        <p:spPr>
          <a:xfrm>
            <a:off x="1621167" y="5999883"/>
            <a:ext cx="7463743" cy="692472"/>
          </a:xfrm>
          <a:prstGeom prst="snip2Diag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 NA typing required </a:t>
            </a:r>
          </a:p>
          <a:p>
            <a:pPr algn="ctr"/>
            <a:r>
              <a:rPr lang="en-US" dirty="0"/>
              <a:t>If not possible in lab, send samples to reference laboratory</a:t>
            </a:r>
          </a:p>
        </p:txBody>
      </p:sp>
      <p:cxnSp>
        <p:nvCxnSpPr>
          <p:cNvPr id="66" name="Straight Arrow Connector 65"/>
          <p:cNvCxnSpPr>
            <a:stCxn id="60" idx="2"/>
          </p:cNvCxnSpPr>
          <p:nvPr/>
        </p:nvCxnSpPr>
        <p:spPr>
          <a:xfrm flipH="1">
            <a:off x="8505069" y="5171681"/>
            <a:ext cx="1" cy="828203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48" idx="2"/>
          </p:cNvCxnSpPr>
          <p:nvPr/>
        </p:nvCxnSpPr>
        <p:spPr>
          <a:xfrm flipH="1">
            <a:off x="5509224" y="5171681"/>
            <a:ext cx="1" cy="828203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</p:cNvCxnSpPr>
          <p:nvPr/>
        </p:nvCxnSpPr>
        <p:spPr>
          <a:xfrm>
            <a:off x="2154989" y="4201407"/>
            <a:ext cx="1" cy="1798477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94705" y="2953795"/>
            <a:ext cx="6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8372142" y="2973441"/>
            <a:ext cx="6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6521665" y="2987660"/>
            <a:ext cx="8811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508312" y="2987660"/>
            <a:ext cx="80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</a:t>
            </a:r>
          </a:p>
        </p:txBody>
      </p:sp>
      <p:cxnSp>
        <p:nvCxnSpPr>
          <p:cNvPr id="81" name="Straight Connector 80"/>
          <p:cNvCxnSpPr>
            <a:stCxn id="6" idx="1"/>
            <a:endCxn id="7" idx="0"/>
          </p:cNvCxnSpPr>
          <p:nvPr/>
        </p:nvCxnSpPr>
        <p:spPr>
          <a:xfrm flipH="1">
            <a:off x="3075373" y="2406334"/>
            <a:ext cx="9" cy="237089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0" idx="1"/>
            <a:endCxn id="59" idx="0"/>
          </p:cNvCxnSpPr>
          <p:nvPr/>
        </p:nvCxnSpPr>
        <p:spPr>
          <a:xfrm>
            <a:off x="9232202" y="2429897"/>
            <a:ext cx="9194" cy="616036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8" idx="1"/>
            <a:endCxn id="47" idx="0"/>
          </p:cNvCxnSpPr>
          <p:nvPr/>
        </p:nvCxnSpPr>
        <p:spPr>
          <a:xfrm>
            <a:off x="6227143" y="2429897"/>
            <a:ext cx="18409" cy="616036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25" idx="2"/>
            <a:endCxn id="6" idx="3"/>
          </p:cNvCxnSpPr>
          <p:nvPr/>
        </p:nvCxnSpPr>
        <p:spPr>
          <a:xfrm>
            <a:off x="3075381" y="1293465"/>
            <a:ext cx="0" cy="326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26" idx="2"/>
            <a:endCxn id="28" idx="3"/>
          </p:cNvCxnSpPr>
          <p:nvPr/>
        </p:nvCxnSpPr>
        <p:spPr>
          <a:xfrm>
            <a:off x="6227142" y="1293465"/>
            <a:ext cx="0" cy="349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0" idx="3"/>
            <a:endCxn id="27" idx="2"/>
          </p:cNvCxnSpPr>
          <p:nvPr/>
        </p:nvCxnSpPr>
        <p:spPr>
          <a:xfrm flipV="1">
            <a:off x="9232202" y="1293465"/>
            <a:ext cx="0" cy="349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chicken-cartoon-clip-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17" y="4348645"/>
            <a:ext cx="1127360" cy="14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0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31082" y="98227"/>
            <a:ext cx="8972479" cy="68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algn="ctr" defTabSz="914298">
              <a:defRPr/>
            </a:pPr>
            <a:r>
              <a:rPr lang="en-US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VIROLOGY: STEP 3-Ducks. M and HA PCR Analysis of INDIVIDUAL Samples from POSITIVE Pools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363896" y="770228"/>
            <a:ext cx="3236160" cy="570541"/>
          </a:xfrm>
          <a:prstGeom prst="rect">
            <a:avLst/>
          </a:prstGeom>
          <a:solidFill>
            <a:srgbClr val="0000FF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</a:rPr>
              <a:t>INDIVIDUAL DUCK SAMPLE 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3677688" y="2176804"/>
            <a:ext cx="2687517" cy="460108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M-GENE PCR</a:t>
            </a:r>
          </a:p>
        </p:txBody>
      </p:sp>
      <p:sp>
        <p:nvSpPr>
          <p:cNvPr id="7" name="Diamond 6"/>
          <p:cNvSpPr/>
          <p:nvPr/>
        </p:nvSpPr>
        <p:spPr>
          <a:xfrm>
            <a:off x="4745344" y="2766469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nip Diagonal Corner Rectangle 8"/>
          <p:cNvSpPr/>
          <p:nvPr/>
        </p:nvSpPr>
        <p:spPr>
          <a:xfrm>
            <a:off x="1621166" y="4293434"/>
            <a:ext cx="2687517" cy="680969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Differential Diagnosis</a:t>
            </a:r>
          </a:p>
          <a:p>
            <a:pPr algn="ctr"/>
            <a:r>
              <a:rPr lang="en-US" dirty="0"/>
              <a:t>(NDV, IBR, DVE)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3677688" y="1484784"/>
            <a:ext cx="2687517" cy="510182"/>
          </a:xfrm>
          <a:prstGeom prst="snip2Diag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RNA extraction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95804" y="3441635"/>
            <a:ext cx="2687517" cy="478529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Flu A POSITIVE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1166" y="3428404"/>
            <a:ext cx="2687517" cy="47335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Flu A NEGATIVE</a:t>
            </a:r>
          </a:p>
        </p:txBody>
      </p:sp>
      <p:cxnSp>
        <p:nvCxnSpPr>
          <p:cNvPr id="15" name="Elbow Connector 14"/>
          <p:cNvCxnSpPr>
            <a:stCxn id="7" idx="3"/>
            <a:endCxn id="12" idx="0"/>
          </p:cNvCxnSpPr>
          <p:nvPr/>
        </p:nvCxnSpPr>
        <p:spPr>
          <a:xfrm>
            <a:off x="5297572" y="3033336"/>
            <a:ext cx="1941990" cy="408299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1"/>
            <a:endCxn id="13" idx="0"/>
          </p:cNvCxnSpPr>
          <p:nvPr/>
        </p:nvCxnSpPr>
        <p:spPr>
          <a:xfrm rot="10800000" flipV="1">
            <a:off x="2964926" y="3033335"/>
            <a:ext cx="1780419" cy="395068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2"/>
            <a:endCxn id="9" idx="3"/>
          </p:cNvCxnSpPr>
          <p:nvPr/>
        </p:nvCxnSpPr>
        <p:spPr>
          <a:xfrm>
            <a:off x="2964924" y="3901759"/>
            <a:ext cx="0" cy="391675"/>
          </a:xfrm>
          <a:prstGeom prst="straightConnector1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1"/>
            <a:endCxn id="6" idx="3"/>
          </p:cNvCxnSpPr>
          <p:nvPr/>
        </p:nvCxnSpPr>
        <p:spPr>
          <a:xfrm>
            <a:off x="5021446" y="1994966"/>
            <a:ext cx="0" cy="1818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003040" y="1277188"/>
            <a:ext cx="1" cy="2075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803768" y="2668649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49519" y="2664003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NEGATIVE</a:t>
            </a:r>
          </a:p>
        </p:txBody>
      </p:sp>
      <p:sp>
        <p:nvSpPr>
          <p:cNvPr id="46" name="Snip Diagonal Corner Rectangle 45"/>
          <p:cNvSpPr/>
          <p:nvPr/>
        </p:nvSpPr>
        <p:spPr>
          <a:xfrm>
            <a:off x="5895804" y="4256623"/>
            <a:ext cx="2687517" cy="680969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Perform 2 HA-GENE PCRs</a:t>
            </a:r>
          </a:p>
          <a:p>
            <a:pPr algn="ctr"/>
            <a:r>
              <a:rPr lang="en-US" dirty="0"/>
              <a:t>(H5, H9)</a:t>
            </a:r>
          </a:p>
        </p:txBody>
      </p:sp>
      <p:sp>
        <p:nvSpPr>
          <p:cNvPr id="47" name="Diamond 46"/>
          <p:cNvSpPr/>
          <p:nvPr/>
        </p:nvSpPr>
        <p:spPr>
          <a:xfrm>
            <a:off x="6963448" y="5201035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3898590" y="6041840"/>
            <a:ext cx="2687517" cy="694231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Flu A POSITIVE</a:t>
            </a:r>
          </a:p>
          <a:p>
            <a:pPr algn="ctr"/>
            <a:r>
              <a:rPr lang="en-US" dirty="0"/>
              <a:t>But NOT H5, H9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916044" y="6041840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 or H9 POSITIVE</a:t>
            </a:r>
          </a:p>
        </p:txBody>
      </p:sp>
      <p:cxnSp>
        <p:nvCxnSpPr>
          <p:cNvPr id="51" name="Straight Connector 50"/>
          <p:cNvCxnSpPr>
            <a:stCxn id="12" idx="2"/>
            <a:endCxn id="46" idx="3"/>
          </p:cNvCxnSpPr>
          <p:nvPr/>
        </p:nvCxnSpPr>
        <p:spPr>
          <a:xfrm>
            <a:off x="7239562" y="3920164"/>
            <a:ext cx="0" cy="336459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46" idx="1"/>
            <a:endCxn id="47" idx="0"/>
          </p:cNvCxnSpPr>
          <p:nvPr/>
        </p:nvCxnSpPr>
        <p:spPr>
          <a:xfrm>
            <a:off x="7239562" y="4937591"/>
            <a:ext cx="0" cy="263444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7" idx="3"/>
            <a:endCxn id="49" idx="0"/>
          </p:cNvCxnSpPr>
          <p:nvPr/>
        </p:nvCxnSpPr>
        <p:spPr>
          <a:xfrm>
            <a:off x="7515676" y="5467901"/>
            <a:ext cx="1744126" cy="573938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Elbow Connector 56"/>
          <p:cNvCxnSpPr>
            <a:stCxn id="47" idx="1"/>
            <a:endCxn id="48" idx="0"/>
          </p:cNvCxnSpPr>
          <p:nvPr/>
        </p:nvCxnSpPr>
        <p:spPr>
          <a:xfrm rot="10800000" flipV="1">
            <a:off x="5242350" y="5467901"/>
            <a:ext cx="1721099" cy="573938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Snip Diagonal Corner Rectangle 57"/>
          <p:cNvSpPr/>
          <p:nvPr/>
        </p:nvSpPr>
        <p:spPr>
          <a:xfrm>
            <a:off x="1631081" y="6041840"/>
            <a:ext cx="1752092" cy="694230"/>
          </a:xfrm>
          <a:prstGeom prst="snip2DiagRect">
            <a:avLst/>
          </a:prstGeom>
          <a:solidFill>
            <a:srgbClr val="660066"/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Send for full genome sequencing</a:t>
            </a:r>
            <a:r>
              <a:rPr lang="en-US" altLang="ko-KR" sz="1400" dirty="0"/>
              <a:t> </a:t>
            </a:r>
            <a:endParaRPr lang="en-US" sz="1400" dirty="0"/>
          </a:p>
        </p:txBody>
      </p:sp>
      <p:cxnSp>
        <p:nvCxnSpPr>
          <p:cNvPr id="60" name="Straight Arrow Connector 59"/>
          <p:cNvCxnSpPr>
            <a:stCxn id="48" idx="1"/>
            <a:endCxn id="58" idx="0"/>
          </p:cNvCxnSpPr>
          <p:nvPr/>
        </p:nvCxnSpPr>
        <p:spPr>
          <a:xfrm flipH="1">
            <a:off x="3383173" y="6388955"/>
            <a:ext cx="515416" cy="0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6" idx="1"/>
            <a:endCxn id="7" idx="0"/>
          </p:cNvCxnSpPr>
          <p:nvPr/>
        </p:nvCxnSpPr>
        <p:spPr>
          <a:xfrm>
            <a:off x="5021446" y="2636913"/>
            <a:ext cx="12" cy="1295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 descr="duck-cartoon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838" y="1443532"/>
            <a:ext cx="1398502" cy="204291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772935" y="5089989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NEGATIVE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803110" y="5089989"/>
            <a:ext cx="2080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113386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738246" y="260648"/>
            <a:ext cx="8894259" cy="387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defTabSz="914298">
              <a:defRPr/>
            </a:pPr>
            <a:r>
              <a:rPr lang="en-US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VIROLOGY: STEP 4-Ducks. NA PCR Analysis of H5, and H9 Positive </a:t>
            </a:r>
            <a:r>
              <a:rPr lang="en-US" b="1" kern="0" dirty="0">
                <a:solidFill>
                  <a:srgbClr val="FFFF00"/>
                </a:solidFill>
                <a:ea typeface="+mj-ea"/>
              </a:rPr>
              <a:t>S</a:t>
            </a:r>
            <a:r>
              <a:rPr lang="en-US" b="1" kern="0" dirty="0">
                <a:solidFill>
                  <a:srgbClr val="FFFF00"/>
                </a:solidFill>
                <a:latin typeface="Arial" pitchFamily="34" charset="0"/>
                <a:ea typeface="+mj-ea"/>
                <a:cs typeface="Arial" pitchFamily="34" charset="0"/>
              </a:rPr>
              <a:t>amples</a:t>
            </a:r>
          </a:p>
        </p:txBody>
      </p:sp>
      <p:sp>
        <p:nvSpPr>
          <p:cNvPr id="6" name="Snip Diagonal Corner Rectangle 5"/>
          <p:cNvSpPr/>
          <p:nvPr/>
        </p:nvSpPr>
        <p:spPr>
          <a:xfrm>
            <a:off x="1731623" y="1958247"/>
            <a:ext cx="2687517" cy="78673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NA-GENE PCR</a:t>
            </a:r>
          </a:p>
          <a:p>
            <a:pPr algn="ctr"/>
            <a:r>
              <a:rPr lang="en-US" dirty="0"/>
              <a:t>(N1, N6, N8)</a:t>
            </a:r>
          </a:p>
        </p:txBody>
      </p:sp>
      <p:sp>
        <p:nvSpPr>
          <p:cNvPr id="7" name="Diamond 6"/>
          <p:cNvSpPr/>
          <p:nvPr/>
        </p:nvSpPr>
        <p:spPr>
          <a:xfrm>
            <a:off x="2799258" y="2982072"/>
            <a:ext cx="552229" cy="533732"/>
          </a:xfrm>
          <a:prstGeom prst="diamond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5543" y="3688259"/>
            <a:ext cx="1343759" cy="8517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Sample is H5N1, H5N6, or H5N8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21167" y="3675028"/>
            <a:ext cx="1067643" cy="86502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H5Nx</a:t>
            </a:r>
          </a:p>
        </p:txBody>
      </p:sp>
      <p:cxnSp>
        <p:nvCxnSpPr>
          <p:cNvPr id="15" name="Elbow Connector 14"/>
          <p:cNvCxnSpPr>
            <a:stCxn id="7" idx="3"/>
            <a:endCxn id="12" idx="0"/>
          </p:cNvCxnSpPr>
          <p:nvPr/>
        </p:nvCxnSpPr>
        <p:spPr>
          <a:xfrm>
            <a:off x="3351486" y="3248939"/>
            <a:ext cx="675936" cy="439321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/>
          <p:cNvCxnSpPr>
            <a:stCxn id="7" idx="1"/>
            <a:endCxn id="13" idx="0"/>
          </p:cNvCxnSpPr>
          <p:nvPr/>
        </p:nvCxnSpPr>
        <p:spPr>
          <a:xfrm rot="10800000" flipV="1">
            <a:off x="2154990" y="3248938"/>
            <a:ext cx="644269" cy="426089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350929" y="2902048"/>
            <a:ext cx="676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113057" y="2902048"/>
            <a:ext cx="6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31623" y="934570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 POSITIVE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888444" y="934570"/>
            <a:ext cx="2687517" cy="69423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 POSITIVE</a:t>
            </a:r>
          </a:p>
        </p:txBody>
      </p:sp>
      <p:sp>
        <p:nvSpPr>
          <p:cNvPr id="30" name="Snip Diagonal Corner Rectangle 29"/>
          <p:cNvSpPr/>
          <p:nvPr/>
        </p:nvSpPr>
        <p:spPr>
          <a:xfrm>
            <a:off x="7888444" y="1981811"/>
            <a:ext cx="2687517" cy="78673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NA-GENE PCR</a:t>
            </a:r>
          </a:p>
          <a:p>
            <a:pPr algn="ctr"/>
            <a:r>
              <a:rPr lang="en-US" dirty="0"/>
              <a:t>(N2)</a:t>
            </a:r>
          </a:p>
        </p:txBody>
      </p:sp>
      <p:sp>
        <p:nvSpPr>
          <p:cNvPr id="59" name="Diamond 58"/>
          <p:cNvSpPr/>
          <p:nvPr/>
        </p:nvSpPr>
        <p:spPr>
          <a:xfrm>
            <a:off x="8965282" y="3384583"/>
            <a:ext cx="552229" cy="533732"/>
          </a:xfrm>
          <a:prstGeom prst="diamond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7925229" y="4600386"/>
            <a:ext cx="1159680" cy="909944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H9Nx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434681" y="4581981"/>
            <a:ext cx="1212597" cy="90994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H9N2</a:t>
            </a:r>
          </a:p>
        </p:txBody>
      </p:sp>
      <p:cxnSp>
        <p:nvCxnSpPr>
          <p:cNvPr id="62" name="Elbow Connector 61"/>
          <p:cNvCxnSpPr>
            <a:stCxn id="59" idx="3"/>
            <a:endCxn id="61" idx="0"/>
          </p:cNvCxnSpPr>
          <p:nvPr/>
        </p:nvCxnSpPr>
        <p:spPr>
          <a:xfrm>
            <a:off x="9517511" y="3651450"/>
            <a:ext cx="523469" cy="930531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59" idx="1"/>
            <a:endCxn id="60" idx="0"/>
          </p:cNvCxnSpPr>
          <p:nvPr/>
        </p:nvCxnSpPr>
        <p:spPr>
          <a:xfrm rot="10800000" flipV="1">
            <a:off x="8505069" y="3651449"/>
            <a:ext cx="460212" cy="948937"/>
          </a:xfrm>
          <a:prstGeom prst="bentConnector2">
            <a:avLst/>
          </a:prstGeom>
          <a:ln w="63500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Snip Diagonal Corner Rectangle 63"/>
          <p:cNvSpPr/>
          <p:nvPr/>
        </p:nvSpPr>
        <p:spPr>
          <a:xfrm>
            <a:off x="1621167" y="5832872"/>
            <a:ext cx="7463743" cy="692472"/>
          </a:xfrm>
          <a:prstGeom prst="snip2Diag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Further NA typing required </a:t>
            </a:r>
          </a:p>
          <a:p>
            <a:pPr algn="ctr"/>
            <a:r>
              <a:rPr lang="en-US" dirty="0"/>
              <a:t>If not possible in lab, send samples to reference laboratory</a:t>
            </a:r>
          </a:p>
        </p:txBody>
      </p:sp>
      <p:cxnSp>
        <p:nvCxnSpPr>
          <p:cNvPr id="66" name="Straight Arrow Connector 65"/>
          <p:cNvCxnSpPr>
            <a:stCxn id="60" idx="2"/>
          </p:cNvCxnSpPr>
          <p:nvPr/>
        </p:nvCxnSpPr>
        <p:spPr>
          <a:xfrm flipH="1">
            <a:off x="8505069" y="5510330"/>
            <a:ext cx="1" cy="345552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3" idx="2"/>
          </p:cNvCxnSpPr>
          <p:nvPr/>
        </p:nvCxnSpPr>
        <p:spPr>
          <a:xfrm>
            <a:off x="2154989" y="4540056"/>
            <a:ext cx="1" cy="1315826"/>
          </a:xfrm>
          <a:prstGeom prst="straightConnector1">
            <a:avLst/>
          </a:prstGeom>
          <a:ln w="635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8372142" y="3312091"/>
            <a:ext cx="68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NEG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9508312" y="3248937"/>
            <a:ext cx="800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POS</a:t>
            </a:r>
          </a:p>
        </p:txBody>
      </p:sp>
      <p:cxnSp>
        <p:nvCxnSpPr>
          <p:cNvPr id="81" name="Straight Connector 80"/>
          <p:cNvCxnSpPr>
            <a:stCxn id="6" idx="1"/>
            <a:endCxn id="7" idx="0"/>
          </p:cNvCxnSpPr>
          <p:nvPr/>
        </p:nvCxnSpPr>
        <p:spPr>
          <a:xfrm flipH="1">
            <a:off x="3075373" y="2744984"/>
            <a:ext cx="9" cy="237089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30" idx="1"/>
            <a:endCxn id="59" idx="0"/>
          </p:cNvCxnSpPr>
          <p:nvPr/>
        </p:nvCxnSpPr>
        <p:spPr>
          <a:xfrm>
            <a:off x="9232202" y="2768547"/>
            <a:ext cx="9194" cy="616036"/>
          </a:xfrm>
          <a:prstGeom prst="line">
            <a:avLst/>
          </a:prstGeom>
          <a:ln w="635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endCxn id="6" idx="3"/>
          </p:cNvCxnSpPr>
          <p:nvPr/>
        </p:nvCxnSpPr>
        <p:spPr>
          <a:xfrm>
            <a:off x="3075381" y="1632115"/>
            <a:ext cx="0" cy="326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30" idx="3"/>
          </p:cNvCxnSpPr>
          <p:nvPr/>
        </p:nvCxnSpPr>
        <p:spPr>
          <a:xfrm flipV="1">
            <a:off x="9232202" y="1632115"/>
            <a:ext cx="0" cy="3496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duck-cartoon-hi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200" y="1183242"/>
            <a:ext cx="1290894" cy="188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810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612674" y="332656"/>
            <a:ext cx="8894259" cy="792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algn="ctr" defTabSz="914298">
              <a:defRPr/>
            </a:pPr>
            <a:r>
              <a:rPr lang="en-US" sz="2000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VIROLOGY: STEP 5. Further Characterization</a:t>
            </a:r>
          </a:p>
          <a:p>
            <a:pPr algn="ctr" defTabSz="914298">
              <a:defRPr/>
            </a:pPr>
            <a:r>
              <a:rPr lang="en-US" sz="2000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 (together with reference labs)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62246" y="1786047"/>
            <a:ext cx="1343759" cy="8517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Sample is H5N1, H5N6, or H5N8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68413" y="1772817"/>
            <a:ext cx="1067643" cy="865029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H5Nx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874168" y="1786047"/>
            <a:ext cx="1159680" cy="85179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H7Nx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399695" y="1786047"/>
            <a:ext cx="1212597" cy="851798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H7N9</a:t>
            </a:r>
          </a:p>
        </p:txBody>
      </p:sp>
      <p:sp>
        <p:nvSpPr>
          <p:cNvPr id="60" name="Rectangle 59"/>
          <p:cNvSpPr/>
          <p:nvPr/>
        </p:nvSpPr>
        <p:spPr>
          <a:xfrm>
            <a:off x="7925248" y="1786047"/>
            <a:ext cx="1159680" cy="851798"/>
          </a:xfrm>
          <a:prstGeom prst="rect">
            <a:avLst/>
          </a:prstGeom>
          <a:solidFill>
            <a:srgbClr val="66006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H9Nx</a:t>
            </a:r>
          </a:p>
        </p:txBody>
      </p:sp>
      <p:sp>
        <p:nvSpPr>
          <p:cNvPr id="61" name="Rectangle 60"/>
          <p:cNvSpPr/>
          <p:nvPr/>
        </p:nvSpPr>
        <p:spPr>
          <a:xfrm>
            <a:off x="9344956" y="1772817"/>
            <a:ext cx="1212597" cy="86502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Sample is H9N2</a:t>
            </a:r>
          </a:p>
        </p:txBody>
      </p:sp>
      <p:sp>
        <p:nvSpPr>
          <p:cNvPr id="64" name="Snip Diagonal Corner Rectangle 63"/>
          <p:cNvSpPr/>
          <p:nvPr/>
        </p:nvSpPr>
        <p:spPr>
          <a:xfrm>
            <a:off x="1639556" y="5218563"/>
            <a:ext cx="2737592" cy="97544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Full genome sequencing to analyze the internal genes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413940" y="3562148"/>
            <a:ext cx="3460662" cy="754587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Reference Laboratory</a:t>
            </a:r>
          </a:p>
        </p:txBody>
      </p:sp>
      <p:sp>
        <p:nvSpPr>
          <p:cNvPr id="43" name="Snip Diagonal Corner Rectangle 42"/>
          <p:cNvSpPr/>
          <p:nvPr/>
        </p:nvSpPr>
        <p:spPr>
          <a:xfrm>
            <a:off x="4669672" y="5218563"/>
            <a:ext cx="2850601" cy="97544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Produce reference reagents, positive controls</a:t>
            </a:r>
          </a:p>
        </p:txBody>
      </p:sp>
      <p:sp>
        <p:nvSpPr>
          <p:cNvPr id="44" name="Snip Diagonal Corner Rectangle 43"/>
          <p:cNvSpPr/>
          <p:nvPr/>
        </p:nvSpPr>
        <p:spPr>
          <a:xfrm>
            <a:off x="7777946" y="5218563"/>
            <a:ext cx="2850601" cy="975446"/>
          </a:xfrm>
          <a:prstGeom prst="snip2Diag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Validate diagnostics tests</a:t>
            </a:r>
          </a:p>
        </p:txBody>
      </p:sp>
      <p:cxnSp>
        <p:nvCxnSpPr>
          <p:cNvPr id="11" name="Elbow Connector 10"/>
          <p:cNvCxnSpPr>
            <a:stCxn id="13" idx="2"/>
            <a:endCxn id="5" idx="0"/>
          </p:cNvCxnSpPr>
          <p:nvPr/>
        </p:nvCxnSpPr>
        <p:spPr>
          <a:xfrm rot="16200000" flipH="1">
            <a:off x="3761101" y="1178978"/>
            <a:ext cx="924302" cy="384203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12" idx="2"/>
            <a:endCxn id="5" idx="0"/>
          </p:cNvCxnSpPr>
          <p:nvPr/>
        </p:nvCxnSpPr>
        <p:spPr>
          <a:xfrm rot="16200000" flipH="1">
            <a:off x="4527047" y="1944923"/>
            <a:ext cx="924302" cy="231014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48" idx="2"/>
            <a:endCxn id="5" idx="0"/>
          </p:cNvCxnSpPr>
          <p:nvPr/>
        </p:nvCxnSpPr>
        <p:spPr>
          <a:xfrm rot="16200000" flipH="1">
            <a:off x="5336988" y="2754865"/>
            <a:ext cx="924302" cy="69026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stCxn id="49" idx="2"/>
            <a:endCxn id="5" idx="0"/>
          </p:cNvCxnSpPr>
          <p:nvPr/>
        </p:nvCxnSpPr>
        <p:spPr>
          <a:xfrm rot="5400000">
            <a:off x="6112981" y="2669135"/>
            <a:ext cx="924302" cy="861722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stCxn id="60" idx="2"/>
            <a:endCxn id="5" idx="0"/>
          </p:cNvCxnSpPr>
          <p:nvPr/>
        </p:nvCxnSpPr>
        <p:spPr>
          <a:xfrm rot="5400000">
            <a:off x="6862529" y="1919589"/>
            <a:ext cx="924302" cy="2360817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61" idx="2"/>
            <a:endCxn id="5" idx="0"/>
          </p:cNvCxnSpPr>
          <p:nvPr/>
        </p:nvCxnSpPr>
        <p:spPr>
          <a:xfrm rot="5400000">
            <a:off x="7585612" y="1196506"/>
            <a:ext cx="924302" cy="380698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/>
          <p:cNvCxnSpPr>
            <a:stCxn id="5" idx="2"/>
            <a:endCxn id="64" idx="3"/>
          </p:cNvCxnSpPr>
          <p:nvPr/>
        </p:nvCxnSpPr>
        <p:spPr>
          <a:xfrm rot="5400000">
            <a:off x="4125399" y="3199690"/>
            <a:ext cx="901829" cy="313591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>
            <a:stCxn id="5" idx="2"/>
          </p:cNvCxnSpPr>
          <p:nvPr/>
        </p:nvCxnSpPr>
        <p:spPr>
          <a:xfrm rot="16200000" flipH="1">
            <a:off x="5693358" y="4767648"/>
            <a:ext cx="901829" cy="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Elbow Connector 37"/>
          <p:cNvCxnSpPr>
            <a:stCxn id="5" idx="2"/>
            <a:endCxn id="44" idx="3"/>
          </p:cNvCxnSpPr>
          <p:nvPr/>
        </p:nvCxnSpPr>
        <p:spPr>
          <a:xfrm rot="16200000" flipH="1">
            <a:off x="7222845" y="3238161"/>
            <a:ext cx="901829" cy="305897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41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33C3E-389A-4A81-BBCC-03B79217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938" y="783482"/>
            <a:ext cx="8229600" cy="720725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55FF6-63CD-46E1-81EE-E96E3D36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76874"/>
            <a:ext cx="8229600" cy="403244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Given the HR and technical capacity in your laboratory:</a:t>
            </a:r>
          </a:p>
          <a:p>
            <a:pPr>
              <a:buFontTx/>
              <a:buChar char="-"/>
            </a:pPr>
            <a:r>
              <a:rPr lang="en-US" sz="2500" dirty="0"/>
              <a:t>Do you only perform M-gene (flu A) testing?</a:t>
            </a:r>
          </a:p>
          <a:p>
            <a:pPr>
              <a:buFontTx/>
              <a:buChar char="-"/>
            </a:pPr>
            <a:r>
              <a:rPr lang="en-US" sz="2500" dirty="0"/>
              <a:t>Do you do HA / NA subtyping?</a:t>
            </a:r>
          </a:p>
          <a:p>
            <a:pPr>
              <a:buFontTx/>
              <a:buChar char="-"/>
            </a:pPr>
            <a:r>
              <a:rPr lang="en-US" sz="2500" dirty="0"/>
              <a:t>Do you work on pools or individual samples?</a:t>
            </a:r>
          </a:p>
          <a:p>
            <a:pPr>
              <a:buFontTx/>
              <a:buChar char="-"/>
            </a:pPr>
            <a:r>
              <a:rPr lang="en-US" sz="2500" dirty="0"/>
              <a:t>Can you sequence full genomes?</a:t>
            </a:r>
          </a:p>
          <a:p>
            <a:pPr marL="0" indent="0">
              <a:buNone/>
            </a:pPr>
            <a:endParaRPr lang="en-US" sz="25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4277552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92414"/>
            <a:ext cx="7772400" cy="1470025"/>
          </a:xfrm>
        </p:spPr>
        <p:txBody>
          <a:bodyPr/>
          <a:lstStyle/>
          <a:p>
            <a:r>
              <a:rPr lang="en-US" dirty="0"/>
              <a:t>LIST OF AVAILABLE RECOMMENDED REGIONAL PCR PROTOCOLS</a:t>
            </a:r>
          </a:p>
        </p:txBody>
      </p:sp>
    </p:spTree>
    <p:extLst>
      <p:ext uri="{BB962C8B-B14F-4D97-AF65-F5344CB8AC3E}">
        <p14:creationId xmlns:p14="http://schemas.microsoft.com/office/powerpoint/2010/main" val="2315285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190190"/>
            <a:ext cx="7772400" cy="1470025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Module V5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Laboratory Algorithms for Comprehensive Influenza A Surveillance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4653136"/>
            <a:ext cx="7086600" cy="985664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1600" b="1" dirty="0">
                <a:solidFill>
                  <a:schemeClr val="accent1"/>
                </a:solidFill>
              </a:rPr>
              <a:t>Food and Agriculture Organization of the United Nations</a:t>
            </a:r>
            <a:endParaRPr lang="en-US" altLang="en-US" sz="1600" b="1" dirty="0">
              <a:solidFill>
                <a:schemeClr val="accent1"/>
              </a:solidFill>
            </a:endParaRPr>
          </a:p>
          <a:p>
            <a:pPr algn="l">
              <a:spcBef>
                <a:spcPct val="0"/>
              </a:spcBef>
              <a:defRPr/>
            </a:pPr>
            <a:endParaRPr lang="en-US" sz="16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20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340769"/>
            <a:ext cx="8229600" cy="1358141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RNA Extraction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996952"/>
            <a:ext cx="8229600" cy="2592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automated extraction (magnetic beads)</a:t>
            </a:r>
          </a:p>
          <a:p>
            <a:pPr lvl="1"/>
            <a:r>
              <a:rPr lang="en-US" dirty="0" err="1"/>
              <a:t>MagMax</a:t>
            </a:r>
            <a:r>
              <a:rPr lang="en-US" dirty="0"/>
              <a:t>, Taco or similar</a:t>
            </a:r>
          </a:p>
          <a:p>
            <a:pPr lvl="1"/>
            <a:r>
              <a:rPr lang="en-US" dirty="0"/>
              <a:t>For details see providers protocols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For manual extraction (column extraction)</a:t>
            </a:r>
          </a:p>
          <a:p>
            <a:pPr lvl="1"/>
            <a:r>
              <a:rPr lang="en-US" dirty="0" err="1"/>
              <a:t>QIAgen</a:t>
            </a:r>
            <a:r>
              <a:rPr lang="en-US" dirty="0"/>
              <a:t> </a:t>
            </a:r>
            <a:r>
              <a:rPr lang="en-US" dirty="0" err="1"/>
              <a:t>RNEasy</a:t>
            </a:r>
            <a:r>
              <a:rPr lang="en-US" dirty="0"/>
              <a:t>, </a:t>
            </a:r>
            <a:r>
              <a:rPr lang="en-US" dirty="0" err="1"/>
              <a:t>Qiagen</a:t>
            </a:r>
            <a:r>
              <a:rPr lang="en-US" dirty="0"/>
              <a:t> Viral RNA kit</a:t>
            </a:r>
          </a:p>
          <a:p>
            <a:pPr lvl="1"/>
            <a:r>
              <a:rPr lang="en-US" dirty="0"/>
              <a:t>For details see providers protocols </a:t>
            </a:r>
          </a:p>
        </p:txBody>
      </p:sp>
    </p:spTree>
    <p:extLst>
      <p:ext uri="{BB962C8B-B14F-4D97-AF65-F5344CB8AC3E}">
        <p14:creationId xmlns:p14="http://schemas.microsoft.com/office/powerpoint/2010/main" val="2023793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508" y="1340769"/>
            <a:ext cx="8229600" cy="1353949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 Detection of Influenza A Virus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3140969"/>
            <a:ext cx="7920880" cy="25584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regional </a:t>
            </a:r>
            <a:r>
              <a:rPr lang="en-US" dirty="0" smtClean="0"/>
              <a:t>Australian Animal </a:t>
            </a:r>
            <a:r>
              <a:rPr lang="en-US" smtClean="0"/>
              <a:t>Health Laboratory (AAHL) </a:t>
            </a:r>
            <a:r>
              <a:rPr lang="en-US" dirty="0"/>
              <a:t>primers and probes are recommended</a:t>
            </a:r>
          </a:p>
          <a:p>
            <a:pPr lvl="1"/>
            <a:r>
              <a:rPr lang="en-US" sz="2000" dirty="0"/>
              <a:t>Detailed protocols: see AAHL working protocols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Alternatively, reference laboratories’ primers and probes can be used</a:t>
            </a:r>
          </a:p>
          <a:p>
            <a:pPr lvl="1"/>
            <a:r>
              <a:rPr lang="en-US" dirty="0"/>
              <a:t>Detailed protocol: e.g. CDC, FLI, APHA protocols</a:t>
            </a:r>
          </a:p>
        </p:txBody>
      </p:sp>
    </p:spTree>
    <p:extLst>
      <p:ext uri="{BB962C8B-B14F-4D97-AF65-F5344CB8AC3E}">
        <p14:creationId xmlns:p14="http://schemas.microsoft.com/office/powerpoint/2010/main" val="2387079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340769"/>
            <a:ext cx="8229600" cy="1430149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H5-gene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568" y="3212976"/>
            <a:ext cx="7632848" cy="32403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regional AAHL primers and probes are recommended</a:t>
            </a:r>
          </a:p>
          <a:p>
            <a:pPr lvl="1"/>
            <a:r>
              <a:rPr lang="en-US" sz="2000" dirty="0"/>
              <a:t>Detailed protocol: see AAHL working protocols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Alternatively, following protocols (primers and probes) can be used</a:t>
            </a:r>
          </a:p>
          <a:p>
            <a:pPr lvl="1"/>
            <a:r>
              <a:rPr lang="en-US" dirty="0"/>
              <a:t>Modified Spackman</a:t>
            </a:r>
          </a:p>
          <a:p>
            <a:pPr lvl="1"/>
            <a:r>
              <a:rPr lang="en-US" dirty="0"/>
              <a:t>CODA</a:t>
            </a:r>
          </a:p>
          <a:p>
            <a:pPr lvl="1"/>
            <a:r>
              <a:rPr lang="en-US" dirty="0"/>
              <a:t>FLI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254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170052"/>
            <a:ext cx="8784976" cy="954693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H7-gene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3" y="1340768"/>
            <a:ext cx="8784975" cy="54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FLI AIV-H7.2 protocol has been chosen in SEA as the regional protocol: </a:t>
            </a:r>
            <a:r>
              <a:rPr lang="en-US" sz="1600" dirty="0">
                <a:hlinkClick r:id="rId3"/>
              </a:rPr>
              <a:t>http://www.fao.org/docrep/019/i3596e/i3596e.pdf</a:t>
            </a:r>
            <a:endParaRPr lang="en-US" sz="1600" dirty="0"/>
          </a:p>
          <a:p>
            <a:endParaRPr lang="en-US" sz="1600" dirty="0"/>
          </a:p>
          <a:p>
            <a:pPr marL="0" indent="0">
              <a:buNone/>
            </a:pPr>
            <a:r>
              <a:rPr lang="en-US" dirty="0"/>
              <a:t>Other protocols can also be used  </a:t>
            </a:r>
            <a:r>
              <a:rPr lang="en-US" sz="2000" dirty="0"/>
              <a:t>(Details in the above document)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For HPAI versus LPAI testing: OIE ref lab in Harbin (China) developed primers/probes to distinguish HPAI from LPAI (cleavage site)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7919" y="3140968"/>
            <a:ext cx="5978177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96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484785"/>
            <a:ext cx="8229600" cy="1286133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H9-gene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212977"/>
            <a:ext cx="8229600" cy="305692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AAHL provides regional primers and probes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936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8116" y="1484785"/>
            <a:ext cx="8229600" cy="1214125"/>
          </a:xfrm>
          <a:solidFill>
            <a:srgbClr val="0070C0"/>
          </a:solidFill>
          <a:ln>
            <a:solidFill>
              <a:srgbClr val="FF660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N1-gene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116" y="3212977"/>
            <a:ext cx="8229600" cy="24088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regional AAHL primers and probes are recommended</a:t>
            </a:r>
          </a:p>
          <a:p>
            <a:pPr lvl="1"/>
            <a:r>
              <a:rPr lang="en-US" sz="2000" dirty="0"/>
              <a:t>Detailed protocol see AAHL working protocols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Alternatively, other reference lab protocols (primers and probes) can be used – as long as they are validated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4418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412776"/>
            <a:ext cx="8229600" cy="1143000"/>
          </a:xfrm>
          <a:solidFill>
            <a:srgbClr val="0070C0"/>
          </a:solidFill>
          <a:ln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N6-gene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8913" y="2996952"/>
            <a:ext cx="8229600" cy="31009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No real-time PCR protocol has been validated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conventional PCR is available</a:t>
            </a:r>
          </a:p>
          <a:p>
            <a:pPr lvl="1"/>
            <a:r>
              <a:rPr lang="en-US" dirty="0"/>
              <a:t>For details see AAHL protocols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Alternatively NA sequencing can be performed using a generic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4287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412776"/>
            <a:ext cx="82296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N8-gene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20344"/>
            <a:ext cx="8229600" cy="334496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FLI real-time PCR protocol has been validated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Also conventional PCR is available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Alternatively, NA sequencing can be performed using a generic protocol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131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544" y="1412777"/>
            <a:ext cx="8229600" cy="1142117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Recommended Laboratory Protocols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N9-gene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2996953"/>
            <a:ext cx="8229600" cy="320649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China CDC (WHO collaborating Centre in Beijing) has been chosen as the SEA regional protocol for the N9 gene</a:t>
            </a:r>
          </a:p>
          <a:p>
            <a:pPr lvl="1"/>
            <a:r>
              <a:rPr lang="en-US" dirty="0"/>
              <a:t>For details see: </a:t>
            </a:r>
            <a:r>
              <a:rPr lang="en-US" dirty="0">
                <a:hlinkClick r:id="rId3"/>
              </a:rPr>
              <a:t>http://www.who.int/influenza/gisrs_laboratory/cnic_realtime_rt_pcr_protocol_a_h7n9.pdf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3794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33C3E-389A-4A81-BBCC-03B79217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288" y="793007"/>
            <a:ext cx="8229600" cy="720725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55FF6-63CD-46E1-81EE-E96E3D36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76874"/>
            <a:ext cx="8229600" cy="4032447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Does your country / region have regional protocols in place and easily accessible?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If yes, how often does your country / region provide training on these protocols to the people who work in this area?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64798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11" y="771179"/>
            <a:ext cx="8229600" cy="720725"/>
          </a:xfrm>
        </p:spPr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3512" y="1844824"/>
            <a:ext cx="8712968" cy="4752528"/>
          </a:xfrm>
        </p:spPr>
        <p:txBody>
          <a:bodyPr/>
          <a:lstStyle/>
          <a:p>
            <a:r>
              <a:rPr lang="en-US" sz="2000" dirty="0"/>
              <a:t>Understand the regional diagnostic algorithm for influenza A detection</a:t>
            </a:r>
          </a:p>
          <a:p>
            <a:pPr lvl="3"/>
            <a:endParaRPr lang="en-US" sz="1050" dirty="0"/>
          </a:p>
          <a:p>
            <a:r>
              <a:rPr lang="en-US" sz="2000" dirty="0"/>
              <a:t>Describe virology/PCR flow charts per species</a:t>
            </a:r>
          </a:p>
          <a:p>
            <a:pPr lvl="1"/>
            <a:r>
              <a:rPr lang="en-US" sz="1800" dirty="0"/>
              <a:t>Sample collection (species, pooling issues, environmental)</a:t>
            </a:r>
          </a:p>
          <a:p>
            <a:pPr lvl="1"/>
            <a:r>
              <a:rPr lang="en-US" sz="1800" dirty="0"/>
              <a:t>Chickens and ducks</a:t>
            </a:r>
          </a:p>
          <a:p>
            <a:pPr lvl="1"/>
            <a:r>
              <a:rPr lang="en-US" sz="1800" dirty="0"/>
              <a:t>Environment</a:t>
            </a:r>
          </a:p>
          <a:p>
            <a:pPr lvl="1"/>
            <a:endParaRPr lang="en-US" sz="1050" dirty="0"/>
          </a:p>
          <a:p>
            <a:r>
              <a:rPr lang="en-US" sz="2000" dirty="0"/>
              <a:t>Describe recommended regional protocols for HA and NA detection</a:t>
            </a:r>
          </a:p>
          <a:p>
            <a:pPr lvl="1"/>
            <a:r>
              <a:rPr lang="en-US" sz="1800" dirty="0"/>
              <a:t>H5, H7, H9</a:t>
            </a:r>
          </a:p>
          <a:p>
            <a:pPr lvl="1"/>
            <a:r>
              <a:rPr lang="en-US" sz="1800" dirty="0"/>
              <a:t>N1, N6, N8, N9</a:t>
            </a:r>
          </a:p>
          <a:p>
            <a:pPr lvl="1"/>
            <a:endParaRPr lang="en-US" sz="1050" dirty="0"/>
          </a:p>
          <a:p>
            <a:r>
              <a:rPr lang="en-US" sz="2000" dirty="0"/>
              <a:t>Learn about virus isolation</a:t>
            </a:r>
          </a:p>
          <a:p>
            <a:endParaRPr lang="en-US" sz="1050" dirty="0"/>
          </a:p>
          <a:p>
            <a:r>
              <a:rPr lang="en-US" sz="2000" dirty="0"/>
              <a:t>Discuss laboratory needs (capacity) </a:t>
            </a:r>
          </a:p>
        </p:txBody>
      </p:sp>
    </p:spTree>
    <p:extLst>
      <p:ext uri="{BB962C8B-B14F-4D97-AF65-F5344CB8AC3E}">
        <p14:creationId xmlns:p14="http://schemas.microsoft.com/office/powerpoint/2010/main" val="32811289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7525"/>
            <a:ext cx="10515599" cy="1325563"/>
          </a:xfrm>
        </p:spPr>
        <p:txBody>
          <a:bodyPr/>
          <a:lstStyle/>
          <a:p>
            <a:r>
              <a:rPr lang="en-US" dirty="0"/>
              <a:t>Virus Isolation (VI)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88841"/>
            <a:ext cx="8229600" cy="43529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As an alternative to PCR methodology, VI can be used according to a regional algorithm</a:t>
            </a:r>
          </a:p>
          <a:p>
            <a:pPr lvl="3"/>
            <a:endParaRPr lang="en-US" dirty="0"/>
          </a:p>
          <a:p>
            <a:r>
              <a:rPr lang="en-US" dirty="0"/>
              <a:t>Follow OIE recommended protocols</a:t>
            </a:r>
          </a:p>
          <a:p>
            <a:pPr lvl="1"/>
            <a:r>
              <a:rPr lang="en-US" dirty="0"/>
              <a:t>OIE Manual </a:t>
            </a:r>
          </a:p>
          <a:p>
            <a:pPr lvl="1"/>
            <a:r>
              <a:rPr lang="en-US" dirty="0"/>
              <a:t>OFFLU website</a:t>
            </a:r>
          </a:p>
          <a:p>
            <a:pPr lvl="3"/>
            <a:endParaRPr lang="en-US" dirty="0"/>
          </a:p>
          <a:p>
            <a:r>
              <a:rPr lang="en-US" dirty="0"/>
              <a:t>Only to be used in biosafe laboratories with appropriate biosafety levels</a:t>
            </a:r>
          </a:p>
          <a:p>
            <a:pPr lvl="3"/>
            <a:endParaRPr lang="en-US" dirty="0"/>
          </a:p>
          <a:p>
            <a:r>
              <a:rPr lang="en-US" dirty="0"/>
              <a:t>Only by laboratory staff with sufficient expertise</a:t>
            </a:r>
          </a:p>
        </p:txBody>
      </p:sp>
    </p:spTree>
    <p:extLst>
      <p:ext uri="{BB962C8B-B14F-4D97-AF65-F5344CB8AC3E}">
        <p14:creationId xmlns:p14="http://schemas.microsoft.com/office/powerpoint/2010/main" val="12608093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98475"/>
            <a:ext cx="10515599" cy="1325563"/>
          </a:xfrm>
        </p:spPr>
        <p:txBody>
          <a:bodyPr/>
          <a:lstStyle/>
          <a:p>
            <a:r>
              <a:rPr lang="en-US" dirty="0"/>
              <a:t>Critical Laboratory Needs for Early Diagnosis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981200" y="2100264"/>
          <a:ext cx="8229600" cy="435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5623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AC33C3E-389A-4A81-BBCC-03B79217A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463" y="764432"/>
            <a:ext cx="8229600" cy="720725"/>
          </a:xfrm>
        </p:spPr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555FF6-63CD-46E1-81EE-E96E3D36D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2276874"/>
            <a:ext cx="8229600" cy="4032447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Does your country / region have all the critical laboratory needs for early diagnosis (hardware, enabling environment, network)?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/>
              <a:t>If not, how does your country / region outsource this laboratory work and where are samples sent to?</a:t>
            </a:r>
          </a:p>
          <a:p>
            <a:pPr marL="0" indent="0">
              <a:buNone/>
            </a:pP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43553459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81200" y="1556793"/>
            <a:ext cx="8229600" cy="43529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OFFLU website:</a:t>
            </a:r>
          </a:p>
          <a:p>
            <a:pPr lvl="1"/>
            <a:r>
              <a:rPr lang="en-US" dirty="0">
                <a:hlinkClick r:id="rId3"/>
              </a:rPr>
              <a:t>www.offlu.net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AAHL detailed protocols: </a:t>
            </a:r>
          </a:p>
          <a:p>
            <a:pPr lvl="1"/>
            <a:r>
              <a:rPr lang="en-US" dirty="0">
                <a:hlinkClick r:id="rId4"/>
              </a:rPr>
              <a:t>gemma.carlile@csiro.au</a:t>
            </a:r>
            <a:r>
              <a:rPr lang="en-US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FAO H7N9 resources: </a:t>
            </a:r>
          </a:p>
          <a:p>
            <a:pPr lvl="1"/>
            <a:r>
              <a:rPr lang="en-US" dirty="0">
                <a:hlinkClick r:id="rId5"/>
              </a:rPr>
              <a:t>http://www.fao.org/ag/againfo/programmes/en/empres/H7N9/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FAO Lab related questions:</a:t>
            </a:r>
          </a:p>
          <a:p>
            <a:pPr lvl="1"/>
            <a:r>
              <a:rPr lang="en-US" dirty="0">
                <a:hlinkClick r:id="rId6"/>
              </a:rPr>
              <a:t>Filip.claes@fao.org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232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919288" y="2420889"/>
            <a:ext cx="8229600" cy="284090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USAID</a:t>
            </a:r>
          </a:p>
          <a:p>
            <a:r>
              <a:rPr lang="en-US" dirty="0"/>
              <a:t>OFFLU</a:t>
            </a:r>
          </a:p>
          <a:p>
            <a:r>
              <a:rPr lang="en-US" dirty="0"/>
              <a:t>OIE reference laboratories, especially the Australian Animal Health Laboratories (AAHL)</a:t>
            </a:r>
          </a:p>
          <a:p>
            <a:pPr lvl="1"/>
            <a:r>
              <a:rPr lang="en-US" dirty="0"/>
              <a:t>Chris Morrissy</a:t>
            </a:r>
          </a:p>
          <a:p>
            <a:pPr lvl="1"/>
            <a:r>
              <a:rPr lang="en-US" dirty="0"/>
              <a:t>Gemma </a:t>
            </a:r>
            <a:r>
              <a:rPr lang="en-US" dirty="0" err="1"/>
              <a:t>Carlile</a:t>
            </a:r>
            <a:endParaRPr lang="en-US" dirty="0"/>
          </a:p>
          <a:p>
            <a:pPr lvl="1"/>
            <a:r>
              <a:rPr lang="en-US" dirty="0"/>
              <a:t>Frank Wong</a:t>
            </a:r>
          </a:p>
        </p:txBody>
      </p:sp>
    </p:spTree>
    <p:extLst>
      <p:ext uri="{BB962C8B-B14F-4D97-AF65-F5344CB8AC3E}">
        <p14:creationId xmlns:p14="http://schemas.microsoft.com/office/powerpoint/2010/main" val="3378773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Thank You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1029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886" y="780704"/>
            <a:ext cx="8229600" cy="720725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03512" y="1668364"/>
            <a:ext cx="8568952" cy="4928989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Diagnostic algorithms: </a:t>
            </a:r>
          </a:p>
          <a:p>
            <a:pPr lvl="1"/>
            <a:r>
              <a:rPr lang="en-US" sz="1600" dirty="0"/>
              <a:t>Guidelines to assist the laboratory on procedures to follow to diagnose a certain disease (and/or make a differential diagnosis)</a:t>
            </a:r>
          </a:p>
          <a:p>
            <a:pPr lvl="1"/>
            <a:r>
              <a:rPr lang="en-US" sz="1600" dirty="0"/>
              <a:t>Developed by subject matter experts in consultative way</a:t>
            </a:r>
          </a:p>
          <a:p>
            <a:pPr lvl="1"/>
            <a:r>
              <a:rPr lang="en-US" sz="1600" dirty="0"/>
              <a:t>Evaluated annually or when needed to reflect ongoing regional situation</a:t>
            </a:r>
          </a:p>
          <a:p>
            <a:pPr lvl="1"/>
            <a:r>
              <a:rPr lang="en-US" sz="1600" dirty="0"/>
              <a:t>In ASEAN: endorsed by ASEAN Laboratory Directors Forum  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800" b="1" dirty="0"/>
              <a:t>Virology / PCR flow charts:</a:t>
            </a:r>
          </a:p>
          <a:p>
            <a:pPr lvl="1"/>
            <a:r>
              <a:rPr lang="en-US" sz="1600" dirty="0"/>
              <a:t>Practical procedure to implement the diagnostic algorithm in laboratory</a:t>
            </a:r>
          </a:p>
          <a:p>
            <a:pPr lvl="1"/>
            <a:r>
              <a:rPr lang="en-US" sz="1600" dirty="0"/>
              <a:t>Adds additional details and priorities per species</a:t>
            </a:r>
          </a:p>
          <a:p>
            <a:pPr lvl="1"/>
            <a:r>
              <a:rPr lang="en-US" sz="1600" dirty="0"/>
              <a:t>Some viruses are higher priority in a certain species based on biological parameters (e.g. H7N9 mainly infects chickens and not ducks)</a:t>
            </a:r>
          </a:p>
          <a:p>
            <a:pPr lvl="1"/>
            <a:endParaRPr lang="en-US" sz="1000" dirty="0"/>
          </a:p>
          <a:p>
            <a:pPr marL="0" indent="0">
              <a:buNone/>
            </a:pPr>
            <a:r>
              <a:rPr lang="en-US" sz="1800" b="1" dirty="0"/>
              <a:t>Recommended regional protocols:</a:t>
            </a:r>
          </a:p>
          <a:p>
            <a:pPr lvl="1"/>
            <a:r>
              <a:rPr lang="en-US" sz="1600" dirty="0"/>
              <a:t>Practical bench procedures to use in the laboratory</a:t>
            </a:r>
          </a:p>
          <a:p>
            <a:pPr lvl="1"/>
            <a:r>
              <a:rPr lang="en-US" sz="1600" dirty="0"/>
              <a:t>Validated by reference laboratories before implementation</a:t>
            </a:r>
          </a:p>
          <a:p>
            <a:pPr lvl="1"/>
            <a:r>
              <a:rPr lang="en-US" sz="1600" dirty="0"/>
              <a:t>Practical and short</a:t>
            </a:r>
          </a:p>
          <a:p>
            <a:pPr lvl="1"/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8663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7568" y="292494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THE REGIONAL DIAGNOSTIC ALGORITHM FOR INFLUENZA A DETECTION</a:t>
            </a:r>
            <a:br>
              <a:rPr lang="en-US" dirty="0"/>
            </a:br>
            <a:r>
              <a:rPr lang="en-US" dirty="0"/>
              <a:t> IN ANIMALS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(endorsed by ASEAN)</a:t>
            </a:r>
          </a:p>
        </p:txBody>
      </p:sp>
    </p:spTree>
    <p:extLst>
      <p:ext uri="{BB962C8B-B14F-4D97-AF65-F5344CB8AC3E}">
        <p14:creationId xmlns:p14="http://schemas.microsoft.com/office/powerpoint/2010/main" val="164357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05" y="83367"/>
            <a:ext cx="11071845" cy="599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3461718" y="1772817"/>
            <a:ext cx="155416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900" dirty="0">
                <a:latin typeface="Times New Roman" panose="02020603050405020304" pitchFamily="18" charset="0"/>
                <a:ea typeface="MS PGothic" panose="020B0600070205080204" pitchFamily="34" charset="-128"/>
              </a:rPr>
              <a:t>or environmental samples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39000" y="5865814"/>
            <a:ext cx="3321050" cy="4159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4472C4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100" b="1" dirty="0">
                <a:solidFill>
                  <a:srgbClr val="0000FF"/>
                </a:solidFill>
              </a:rPr>
              <a:t>Regional Bioinformatics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6604001" y="5940425"/>
            <a:ext cx="454025" cy="3175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283700" y="379413"/>
            <a:ext cx="719138" cy="557212"/>
          </a:xfrm>
          <a:prstGeom prst="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直線矢印コネクタ 57"/>
          <p:cNvCxnSpPr>
            <a:stCxn id="22" idx="3"/>
          </p:cNvCxnSpPr>
          <p:nvPr/>
        </p:nvCxnSpPr>
        <p:spPr>
          <a:xfrm flipV="1">
            <a:off x="6478589" y="4459289"/>
            <a:ext cx="554037" cy="15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>
            <a:stCxn id="42" idx="2"/>
          </p:cNvCxnSpPr>
          <p:nvPr/>
        </p:nvCxnSpPr>
        <p:spPr>
          <a:xfrm>
            <a:off x="6992939" y="4649788"/>
            <a:ext cx="39687" cy="17891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線矢印コネクタ 82"/>
          <p:cNvCxnSpPr>
            <a:stCxn id="21" idx="1"/>
          </p:cNvCxnSpPr>
          <p:nvPr/>
        </p:nvCxnSpPr>
        <p:spPr>
          <a:xfrm flipH="1">
            <a:off x="2717801" y="4460875"/>
            <a:ext cx="84137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矢印コネクタ 78"/>
          <p:cNvCxnSpPr>
            <a:stCxn id="11" idx="3"/>
          </p:cNvCxnSpPr>
          <p:nvPr/>
        </p:nvCxnSpPr>
        <p:spPr>
          <a:xfrm>
            <a:off x="6931025" y="2089150"/>
            <a:ext cx="1225550" cy="79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/>
          <p:cNvCxnSpPr>
            <a:stCxn id="29" idx="2"/>
          </p:cNvCxnSpPr>
          <p:nvPr/>
        </p:nvCxnSpPr>
        <p:spPr>
          <a:xfrm flipH="1">
            <a:off x="2717801" y="4651376"/>
            <a:ext cx="15875" cy="17875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>
            <a:stCxn id="22" idx="2"/>
            <a:endCxn id="76" idx="0"/>
          </p:cNvCxnSpPr>
          <p:nvPr/>
        </p:nvCxnSpPr>
        <p:spPr>
          <a:xfrm>
            <a:off x="5884864" y="4640264"/>
            <a:ext cx="52387" cy="18129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/>
          <p:cNvCxnSpPr>
            <a:stCxn id="21" idx="2"/>
          </p:cNvCxnSpPr>
          <p:nvPr/>
        </p:nvCxnSpPr>
        <p:spPr>
          <a:xfrm flipH="1">
            <a:off x="4264025" y="4640264"/>
            <a:ext cx="1588" cy="18129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5" name="Title 1"/>
          <p:cNvSpPr>
            <a:spLocks noGrp="1"/>
          </p:cNvSpPr>
          <p:nvPr>
            <p:ph type="title"/>
          </p:nvPr>
        </p:nvSpPr>
        <p:spPr>
          <a:xfrm>
            <a:off x="912813" y="815182"/>
            <a:ext cx="8229600" cy="631825"/>
          </a:xfrm>
        </p:spPr>
        <p:txBody>
          <a:bodyPr>
            <a:normAutofit/>
          </a:bodyPr>
          <a:lstStyle/>
          <a:p>
            <a:r>
              <a:rPr lang="en-US" altLang="en-US" sz="3600" dirty="0"/>
              <a:t>Laboratory Testing Algorithm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4860925" y="1909764"/>
            <a:ext cx="2070100" cy="358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Flu A (M gene)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856163" y="2984501"/>
            <a:ext cx="2070100" cy="360363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H5, H7 wide, H9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7680325" y="3643313"/>
            <a:ext cx="719138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H9 +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219951" y="1895476"/>
            <a:ext cx="576263" cy="3603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Neg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59175" y="4281489"/>
            <a:ext cx="1411288" cy="358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chemeClr val="tx1"/>
                </a:solidFill>
              </a:rPr>
              <a:t>N1, N6, (N8)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292726" y="4281489"/>
            <a:ext cx="1185863" cy="358775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H7CN, N9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4" name="直線矢印コネクタ 23"/>
          <p:cNvCxnSpPr>
            <a:stCxn id="11" idx="2"/>
            <a:endCxn id="12" idx="0"/>
          </p:cNvCxnSpPr>
          <p:nvPr/>
        </p:nvCxnSpPr>
        <p:spPr>
          <a:xfrm flipH="1">
            <a:off x="5891213" y="2268538"/>
            <a:ext cx="4762" cy="71596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正方形/長方形 12"/>
          <p:cNvSpPr/>
          <p:nvPr/>
        </p:nvSpPr>
        <p:spPr>
          <a:xfrm>
            <a:off x="5292726" y="2408238"/>
            <a:ext cx="1152525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Positive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5292726" y="4865688"/>
            <a:ext cx="1185863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Positive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724276" y="4865688"/>
            <a:ext cx="1152525" cy="360362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</a:rPr>
              <a:t>Positive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2444751" y="4291013"/>
            <a:ext cx="576263" cy="360362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chemeClr val="tx1"/>
                </a:solidFill>
              </a:rPr>
              <a:t>Neg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1992314" y="4865688"/>
            <a:ext cx="1482725" cy="36036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chemeClr val="tx1"/>
                </a:solidFill>
              </a:rPr>
              <a:t>NA subtyping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31" name="直線矢印コネクタ 30"/>
          <p:cNvCxnSpPr>
            <a:stCxn id="12" idx="2"/>
            <a:endCxn id="22" idx="0"/>
          </p:cNvCxnSpPr>
          <p:nvPr/>
        </p:nvCxnSpPr>
        <p:spPr>
          <a:xfrm flipH="1">
            <a:off x="5884863" y="3344864"/>
            <a:ext cx="6350" cy="936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5275264" y="3632201"/>
            <a:ext cx="1228725" cy="3603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>
                <a:solidFill>
                  <a:srgbClr val="FF0000"/>
                </a:solidFill>
              </a:rPr>
              <a:t>H7 wide  +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35" name="直線矢印コネクタ 34"/>
          <p:cNvCxnSpPr>
            <a:stCxn id="17" idx="2"/>
          </p:cNvCxnSpPr>
          <p:nvPr/>
        </p:nvCxnSpPr>
        <p:spPr>
          <a:xfrm>
            <a:off x="8040688" y="4003676"/>
            <a:ext cx="30162" cy="24352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/>
          <p:cNvCxnSpPr>
            <a:stCxn id="12" idx="3"/>
            <a:endCxn id="75" idx="1"/>
          </p:cNvCxnSpPr>
          <p:nvPr/>
        </p:nvCxnSpPr>
        <p:spPr>
          <a:xfrm>
            <a:off x="6926263" y="3165475"/>
            <a:ext cx="1465262" cy="269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/>
          <p:cNvSpPr/>
          <p:nvPr/>
        </p:nvSpPr>
        <p:spPr>
          <a:xfrm>
            <a:off x="7219951" y="2984501"/>
            <a:ext cx="576263" cy="3603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chemeClr val="tx1"/>
                </a:solidFill>
              </a:rPr>
              <a:t>Neg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6" name="カギ線コネクタ 45"/>
          <p:cNvCxnSpPr>
            <a:stCxn id="12" idx="1"/>
            <a:endCxn id="21" idx="0"/>
          </p:cNvCxnSpPr>
          <p:nvPr/>
        </p:nvCxnSpPr>
        <p:spPr>
          <a:xfrm rot="10800000" flipV="1">
            <a:off x="4265613" y="3165476"/>
            <a:ext cx="590550" cy="1116013"/>
          </a:xfrm>
          <a:prstGeom prst="bentConnector2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正方形/長方形 15"/>
          <p:cNvSpPr/>
          <p:nvPr/>
        </p:nvSpPr>
        <p:spPr>
          <a:xfrm>
            <a:off x="3906839" y="3632201"/>
            <a:ext cx="720725" cy="360363"/>
          </a:xfrm>
          <a:prstGeom prst="rect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>
                <a:solidFill>
                  <a:srgbClr val="FF0000"/>
                </a:solidFill>
              </a:rPr>
              <a:t>H5 +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54" name="角丸四角形 53"/>
          <p:cNvSpPr/>
          <p:nvPr/>
        </p:nvSpPr>
        <p:spPr>
          <a:xfrm>
            <a:off x="5437188" y="5459413"/>
            <a:ext cx="914400" cy="66675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b="1" dirty="0">
                <a:solidFill>
                  <a:schemeClr val="bg1"/>
                </a:solidFill>
              </a:rPr>
              <a:t>CN</a:t>
            </a:r>
          </a:p>
          <a:p>
            <a:pPr algn="ctr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H7N9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5" name="角丸四角形 54"/>
          <p:cNvSpPr/>
          <p:nvPr/>
        </p:nvSpPr>
        <p:spPr>
          <a:xfrm>
            <a:off x="3808413" y="5314950"/>
            <a:ext cx="914400" cy="9017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H5N1</a:t>
            </a:r>
          </a:p>
          <a:p>
            <a:pPr algn="ctr">
              <a:defRPr/>
            </a:pPr>
            <a:r>
              <a:rPr kumimoji="1" lang="en-US" altLang="ja-JP" b="1" dirty="0">
                <a:solidFill>
                  <a:schemeClr val="bg1"/>
                </a:solidFill>
              </a:rPr>
              <a:t>H5N6</a:t>
            </a:r>
          </a:p>
          <a:p>
            <a:pPr algn="ctr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H5N8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sp>
        <p:nvSpPr>
          <p:cNvPr id="56" name="角丸四角形 55"/>
          <p:cNvSpPr/>
          <p:nvPr/>
        </p:nvSpPr>
        <p:spPr>
          <a:xfrm>
            <a:off x="2276475" y="5464175"/>
            <a:ext cx="914400" cy="661988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H5Nx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sp>
        <p:nvSpPr>
          <p:cNvPr id="57" name="角丸四角形 56"/>
          <p:cNvSpPr/>
          <p:nvPr/>
        </p:nvSpPr>
        <p:spPr>
          <a:xfrm>
            <a:off x="7629525" y="5448301"/>
            <a:ext cx="914400" cy="7016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H9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cxnSp>
        <p:nvCxnSpPr>
          <p:cNvPr id="66" name="直線矢印コネクタ 65"/>
          <p:cNvCxnSpPr/>
          <p:nvPr/>
        </p:nvCxnSpPr>
        <p:spPr>
          <a:xfrm>
            <a:off x="9142413" y="3357564"/>
            <a:ext cx="0" cy="30956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正方形/長方形 74"/>
          <p:cNvSpPr/>
          <p:nvPr/>
        </p:nvSpPr>
        <p:spPr>
          <a:xfrm>
            <a:off x="8391526" y="2903538"/>
            <a:ext cx="1592263" cy="576262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HA subtyping</a:t>
            </a:r>
          </a:p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by sequencing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76" name="正方形/長方形 75"/>
          <p:cNvSpPr/>
          <p:nvPr/>
        </p:nvSpPr>
        <p:spPr>
          <a:xfrm>
            <a:off x="1998664" y="6453188"/>
            <a:ext cx="7877175" cy="36036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Full genome sequencing / HA &amp; NA sequencing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82" name="禁止 81"/>
          <p:cNvSpPr/>
          <p:nvPr/>
        </p:nvSpPr>
        <p:spPr>
          <a:xfrm>
            <a:off x="8156575" y="1898650"/>
            <a:ext cx="406400" cy="427038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0" name="角丸四角形 89"/>
          <p:cNvSpPr/>
          <p:nvPr/>
        </p:nvSpPr>
        <p:spPr>
          <a:xfrm>
            <a:off x="8710613" y="5424489"/>
            <a:ext cx="914400" cy="70167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 err="1">
                <a:solidFill>
                  <a:schemeClr val="bg1"/>
                </a:solidFill>
              </a:rPr>
              <a:t>Hx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sp>
        <p:nvSpPr>
          <p:cNvPr id="91" name="円/楕円 90"/>
          <p:cNvSpPr/>
          <p:nvPr/>
        </p:nvSpPr>
        <p:spPr>
          <a:xfrm>
            <a:off x="2379664" y="1762125"/>
            <a:ext cx="1252537" cy="706438"/>
          </a:xfrm>
          <a:prstGeom prst="ellipse">
            <a:avLst/>
          </a:prstGeom>
          <a:solidFill>
            <a:srgbClr val="7030A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kumimoji="1" lang="en-US" altLang="ja-JP" b="1"/>
              <a:t>Sample</a:t>
            </a:r>
            <a:endParaRPr kumimoji="1" lang="ja-JP" altLang="en-US" b="1" dirty="0"/>
          </a:p>
        </p:txBody>
      </p:sp>
      <p:cxnSp>
        <p:nvCxnSpPr>
          <p:cNvPr id="92" name="直線矢印コネクタ 91"/>
          <p:cNvCxnSpPr/>
          <p:nvPr/>
        </p:nvCxnSpPr>
        <p:spPr>
          <a:xfrm>
            <a:off x="3621088" y="2109789"/>
            <a:ext cx="1223962" cy="79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6704013" y="4289426"/>
            <a:ext cx="576262" cy="360363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>
                <a:solidFill>
                  <a:schemeClr val="tx1"/>
                </a:solidFill>
              </a:rPr>
              <a:t>Neg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3" name="角丸四角形 42"/>
          <p:cNvSpPr/>
          <p:nvPr/>
        </p:nvSpPr>
        <p:spPr>
          <a:xfrm>
            <a:off x="6538913" y="5448301"/>
            <a:ext cx="914400" cy="6778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b="1" dirty="0">
                <a:solidFill>
                  <a:schemeClr val="bg1"/>
                </a:solidFill>
              </a:rPr>
              <a:t>H7</a:t>
            </a:r>
            <a:endParaRPr kumimoji="1" lang="en-US" altLang="ja-JP" b="1" dirty="0">
              <a:solidFill>
                <a:schemeClr val="bg1"/>
              </a:solidFill>
            </a:endParaRPr>
          </a:p>
        </p:txBody>
      </p:sp>
      <p:cxnSp>
        <p:nvCxnSpPr>
          <p:cNvPr id="49" name="直線矢印コネクタ 48"/>
          <p:cNvCxnSpPr>
            <a:endCxn id="17" idx="1"/>
          </p:cNvCxnSpPr>
          <p:nvPr/>
        </p:nvCxnSpPr>
        <p:spPr>
          <a:xfrm>
            <a:off x="6921501" y="3344864"/>
            <a:ext cx="758825" cy="47942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816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7924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DETAILED VIROLOGY / PCR FLOW CHARTS </a:t>
            </a:r>
            <a:br>
              <a:rPr lang="en-US" dirty="0"/>
            </a:br>
            <a:r>
              <a:rPr lang="en-US" dirty="0"/>
              <a:t>PER SPECIES</a:t>
            </a:r>
          </a:p>
        </p:txBody>
      </p:sp>
    </p:spTree>
    <p:extLst>
      <p:ext uri="{BB962C8B-B14F-4D97-AF65-F5344CB8AC3E}">
        <p14:creationId xmlns:p14="http://schemas.microsoft.com/office/powerpoint/2010/main" val="4163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chicken-cartoon-clip-art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692697"/>
            <a:ext cx="1067640" cy="1330637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207146" y="116632"/>
            <a:ext cx="7232144" cy="4608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82287" tIns="41143" rIns="82287" bIns="41143"/>
          <a:lstStyle/>
          <a:p>
            <a:pPr defTabSz="914298">
              <a:defRPr/>
            </a:pPr>
            <a:r>
              <a:rPr lang="en-US" sz="2000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VIROLOGY: STEP 1. </a:t>
            </a:r>
            <a:r>
              <a:rPr lang="en-US" sz="2000" b="1" u="sng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Sample Collection</a:t>
            </a:r>
            <a:r>
              <a:rPr lang="en-US" sz="2000" b="1" kern="0" dirty="0">
                <a:solidFill>
                  <a:srgbClr val="FFFF00"/>
                </a:solidFill>
                <a:ea typeface="+mj-ea"/>
                <a:cs typeface="Arial" pitchFamily="34" charset="0"/>
              </a:rPr>
              <a:t> from Surveillance</a:t>
            </a:r>
          </a:p>
        </p:txBody>
      </p:sp>
      <p:sp>
        <p:nvSpPr>
          <p:cNvPr id="5" name="Rectangle 4"/>
          <p:cNvSpPr/>
          <p:nvPr/>
        </p:nvSpPr>
        <p:spPr>
          <a:xfrm>
            <a:off x="1944019" y="1067463"/>
            <a:ext cx="1862537" cy="69937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Chickens</a:t>
            </a:r>
          </a:p>
        </p:txBody>
      </p:sp>
      <p:sp>
        <p:nvSpPr>
          <p:cNvPr id="7" name="Rectangle 6"/>
          <p:cNvSpPr/>
          <p:nvPr/>
        </p:nvSpPr>
        <p:spPr>
          <a:xfrm>
            <a:off x="7966679" y="1067463"/>
            <a:ext cx="1862537" cy="699374"/>
          </a:xfrm>
          <a:prstGeom prst="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Environment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025214" y="1067463"/>
            <a:ext cx="1862537" cy="699374"/>
          </a:xfrm>
          <a:prstGeom prst="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Ducks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44019" y="2318976"/>
            <a:ext cx="1862537" cy="699373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1x OP swab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</a:rPr>
              <a:t>1x CL swab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5214" y="2318976"/>
            <a:ext cx="1862537" cy="699373"/>
          </a:xfrm>
          <a:prstGeom prst="roundRect">
            <a:avLst/>
          </a:prstGeom>
          <a:solidFill>
            <a:srgbClr val="336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1x OP swab</a:t>
            </a:r>
          </a:p>
          <a:p>
            <a:pPr algn="ctr"/>
            <a:r>
              <a:rPr lang="en-US" sz="2000" dirty="0"/>
              <a:t>1x CL swab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966679" y="2318976"/>
            <a:ext cx="1862537" cy="699373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1x different surfaces*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44019" y="5373217"/>
            <a:ext cx="7885197" cy="662567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Keep the individual samples at 4C in case they need further testing</a:t>
            </a:r>
          </a:p>
        </p:txBody>
      </p:sp>
      <p:cxnSp>
        <p:nvCxnSpPr>
          <p:cNvPr id="15" name="Straight Arrow Connector 14"/>
          <p:cNvCxnSpPr>
            <a:stCxn id="5" idx="2"/>
            <a:endCxn id="9" idx="0"/>
          </p:cNvCxnSpPr>
          <p:nvPr/>
        </p:nvCxnSpPr>
        <p:spPr>
          <a:xfrm>
            <a:off x="2875287" y="1766837"/>
            <a:ext cx="0" cy="552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8" idx="2"/>
            <a:endCxn id="10" idx="0"/>
          </p:cNvCxnSpPr>
          <p:nvPr/>
        </p:nvCxnSpPr>
        <p:spPr>
          <a:xfrm>
            <a:off x="5956482" y="1766837"/>
            <a:ext cx="0" cy="552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7" idx="2"/>
            <a:endCxn id="11" idx="0"/>
          </p:cNvCxnSpPr>
          <p:nvPr/>
        </p:nvCxnSpPr>
        <p:spPr>
          <a:xfrm>
            <a:off x="8897947" y="1766837"/>
            <a:ext cx="0" cy="5521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206631" y="3018349"/>
            <a:ext cx="0" cy="699375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232602" y="3018349"/>
            <a:ext cx="0" cy="699375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9155659" y="3018349"/>
            <a:ext cx="0" cy="699375"/>
          </a:xfrm>
          <a:prstGeom prst="straightConnector1">
            <a:avLst/>
          </a:prstGeom>
          <a:ln w="6350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654391" y="3018348"/>
            <a:ext cx="0" cy="2411004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661954" y="3018348"/>
            <a:ext cx="0" cy="2411004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529787" y="3018348"/>
            <a:ext cx="0" cy="2411004"/>
          </a:xfrm>
          <a:prstGeom prst="straightConnector1">
            <a:avLst/>
          </a:prstGeom>
          <a:ln w="63500"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944019" y="3717723"/>
            <a:ext cx="7885197" cy="1104274"/>
          </a:xfrm>
          <a:prstGeom prst="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Pool FIVE (5) of the same samples from same sample site  </a:t>
            </a:r>
          </a:p>
          <a:p>
            <a:pPr algn="ctr"/>
            <a:r>
              <a:rPr lang="en-US" dirty="0"/>
              <a:t>(e.g. 5 OP swabs from chickens from same LBM)</a:t>
            </a:r>
          </a:p>
          <a:p>
            <a:pPr algn="ctr"/>
            <a:r>
              <a:rPr lang="en-US" dirty="0"/>
              <a:t>Animal samples: Pool in LAB ; ENV samples: pool on site</a:t>
            </a:r>
          </a:p>
          <a:p>
            <a:pPr algn="ctr"/>
            <a:r>
              <a:rPr lang="en-US" dirty="0"/>
              <a:t>Keep them at 4C for max 72 hours</a:t>
            </a:r>
          </a:p>
        </p:txBody>
      </p:sp>
      <p:pic>
        <p:nvPicPr>
          <p:cNvPr id="35" name="Picture 34" descr="test-tubes-155769_64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947" y="4052805"/>
            <a:ext cx="879410" cy="732383"/>
          </a:xfrm>
          <a:prstGeom prst="rect">
            <a:avLst/>
          </a:prstGeom>
        </p:spPr>
      </p:pic>
      <p:pic>
        <p:nvPicPr>
          <p:cNvPr id="33" name="Picture 32" descr="duck-cartoon-hi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2" y="620689"/>
            <a:ext cx="987028" cy="1441833"/>
          </a:xfrm>
          <a:prstGeom prst="rect">
            <a:avLst/>
          </a:prstGeom>
        </p:spPr>
      </p:pic>
      <p:pic>
        <p:nvPicPr>
          <p:cNvPr id="6" name="Picture 5" descr="foo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4" y="83671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96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 and 9 March 2018- Protecting people and animals from disease threats_template.pptx" id="{A9AD67C9-C4D7-4FF7-AC10-B8B5370E7D0E}" vid="{22C91EAD-8C90-4D13-93AA-48E8CA398C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8 and 9 March 2018- Protecting people and animals from disease threats_template.pptx" id="{A9AD67C9-C4D7-4FF7-AC10-B8B5370E7D0E}" vid="{160366F0-CF1E-4048-B21D-E99E29D9EF9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0AD7E96537B94AB4EC30E09548A917" ma:contentTypeVersion="5" ma:contentTypeDescription="Create a new document." ma:contentTypeScope="" ma:versionID="ce60b4cfb1a7110a98cea5ecebabfc2e">
  <xsd:schema xmlns:xsd="http://www.w3.org/2001/XMLSchema" xmlns:xs="http://www.w3.org/2001/XMLSchema" xmlns:p="http://schemas.microsoft.com/office/2006/metadata/properties" xmlns:ns1="http://schemas.microsoft.com/sharepoint/v3" xmlns:ns2="3799590d-c3a7-4d9f-9fd3-14518cc8349c" targetNamespace="http://schemas.microsoft.com/office/2006/metadata/properties" ma:root="true" ma:fieldsID="5fe5df2a2e45b182e18d734ef2c73c14" ns1:_="" ns2:_="">
    <xsd:import namespace="http://schemas.microsoft.com/sharepoint/v3"/>
    <xsd:import namespace="3799590d-c3a7-4d9f-9fd3-14518cc8349c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99590d-c3a7-4d9f-9fd3-14518cc8349c" elementFormDefault="qualified">
    <xsd:import namespace="http://schemas.microsoft.com/office/2006/documentManagement/types"/>
    <xsd:import namespace="http://schemas.microsoft.com/office/infopath/2007/PartnerControls"/>
    <xsd:element name="DocType" ma:index="10" nillable="true" ma:displayName="DocType" ma:format="Dropdown" ma:internalName="DocType">
      <xsd:simpleType>
        <xsd:restriction base="dms:Choice">
          <xsd:enumeration value="Toolkit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10820C2B321D4E8763D7A7E1D29559" ma:contentTypeVersion="1" ma:contentTypeDescription="Create a new document." ma:contentTypeScope="" ma:versionID="5797d8799613f1ecf3704615f2bb2008">
  <xsd:schema xmlns:xsd="http://www.w3.org/2001/XMLSchema" xmlns:xs="http://www.w3.org/2001/XMLSchema" xmlns:p="http://schemas.microsoft.com/office/2006/metadata/properties" xmlns:ns2="5af08be3-da31-4ed0-bd15-c2f68cc29029" targetNamespace="http://schemas.microsoft.com/office/2006/metadata/properties" ma:root="true" ma:fieldsID="01afd40105b7c9b5a72189ac5a361998" ns2:_="">
    <xsd:import namespace="5af08be3-da31-4ed0-bd15-c2f68cc29029"/>
    <xsd:element name="properties">
      <xsd:complexType>
        <xsd:sequence>
          <xsd:element name="documentManagement">
            <xsd:complexType>
              <xsd:all>
                <xsd:element ref="ns2:Description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f08be3-da31-4ed0-bd15-c2f68cc29029" elementFormDefault="qualified">
    <xsd:import namespace="http://schemas.microsoft.com/office/2006/documentManagement/types"/>
    <xsd:import namespace="http://schemas.microsoft.com/office/infopath/2007/PartnerControls"/>
    <xsd:element name="Description" ma:index="4" nillable="true" ma:displayName="Description" ma:internalName="Description">
      <xsd:simpleType>
        <xsd:restriction base="dms:Note">
          <xsd:maxLength value="255"/>
        </xsd:restriction>
      </xsd:simpleType>
    </xsd:element>
    <xsd:element name="_dlc_DocId" ma:index="5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6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7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Type xmlns="3799590d-c3a7-4d9f-9fd3-14518cc8349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ABB0691-B54B-4AE4-AEE3-12275685CA08}"/>
</file>

<file path=customXml/itemProps2.xml><?xml version="1.0" encoding="utf-8"?>
<ds:datastoreItem xmlns:ds="http://schemas.openxmlformats.org/officeDocument/2006/customXml" ds:itemID="{5F7754F2-3F88-43B9-AADE-5B51284140CE}"/>
</file>

<file path=customXml/itemProps3.xml><?xml version="1.0" encoding="utf-8"?>
<ds:datastoreItem xmlns:ds="http://schemas.openxmlformats.org/officeDocument/2006/customXml" ds:itemID="{3B3FD987-5403-4F86-B863-67BA0F396F02}"/>
</file>

<file path=customXml/itemProps4.xml><?xml version="1.0" encoding="utf-8"?>
<ds:datastoreItem xmlns:ds="http://schemas.openxmlformats.org/officeDocument/2006/customXml" ds:itemID="{5CD49FCA-4C26-4ADF-9B44-CAB65A9F0F19}"/>
</file>

<file path=docProps/app.xml><?xml version="1.0" encoding="utf-8"?>
<Properties xmlns="http://schemas.openxmlformats.org/officeDocument/2006/extended-properties" xmlns:vt="http://schemas.openxmlformats.org/officeDocument/2006/docPropsVTypes">
  <Template>Protecting people and animals from disease threats_8 and 9 March 2018_template</Template>
  <TotalTime>522</TotalTime>
  <Words>2205</Words>
  <Application>Microsoft Office PowerPoint</Application>
  <PresentationFormat>Widescreen</PresentationFormat>
  <Paragraphs>400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맑은 고딕</vt:lpstr>
      <vt:lpstr>ＭＳ Ｐゴシック</vt:lpstr>
      <vt:lpstr>ＭＳ Ｐゴシック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Module V5  Laboratory Algorithms for Comprehensive Influenza A Surveillance</vt:lpstr>
      <vt:lpstr>Learning Objectives</vt:lpstr>
      <vt:lpstr>Background</vt:lpstr>
      <vt:lpstr>THE REGIONAL DIAGNOSTIC ALGORITHM FOR INFLUENZA A DETECTION  IN ANIMALS  (endorsed by ASEAN)</vt:lpstr>
      <vt:lpstr>PowerPoint Presentation</vt:lpstr>
      <vt:lpstr>Laboratory Testing Algorithm</vt:lpstr>
      <vt:lpstr>DETAILED VIROLOGY / PCR FLOW CHARTS  PER SPECIES</vt:lpstr>
      <vt:lpstr>PowerPoint Presentation</vt:lpstr>
      <vt:lpstr>Testing of Pools</vt:lpstr>
      <vt:lpstr>Environmental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Questions</vt:lpstr>
      <vt:lpstr>LIST OF AVAILABLE RECOMMENDED REGIONAL PCR PROTOCOLS</vt:lpstr>
      <vt:lpstr>Recommended Laboratory Protocols RNA Extraction</vt:lpstr>
      <vt:lpstr>Recommended Laboratory Protocols for Detection of Influenza A Virus</vt:lpstr>
      <vt:lpstr>Recommended Laboratory Protocols H5-gene</vt:lpstr>
      <vt:lpstr>Recommended Laboratory Protocols H7-gene</vt:lpstr>
      <vt:lpstr>Recommended Laboratory Protocols H9-gene</vt:lpstr>
      <vt:lpstr>Recommended Laboratory Protocols N1-gene</vt:lpstr>
      <vt:lpstr>Recommended Laboratory Protocols N6-gene</vt:lpstr>
      <vt:lpstr>Recommended Laboratory Protocols N8-gene</vt:lpstr>
      <vt:lpstr>Recommended Laboratory Protocols N9-gene</vt:lpstr>
      <vt:lpstr>Discussion Questions</vt:lpstr>
      <vt:lpstr>Virus Isolation (VI) </vt:lpstr>
      <vt:lpstr>Critical Laboratory Needs for Early Diagnosis</vt:lpstr>
      <vt:lpstr>Discussion Questions</vt:lpstr>
      <vt:lpstr>Resources </vt:lpstr>
      <vt:lpstr>Acknowledgements</vt:lpstr>
      <vt:lpstr>Thank You</vt:lpstr>
    </vt:vector>
  </TitlesOfParts>
  <Company>FAO of the 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Prince, Diane (TCE)</dc:creator>
  <cp:lastModifiedBy>Mott, Joshua (CDC/OID/NCIRD)</cp:lastModifiedBy>
  <cp:revision>45</cp:revision>
  <cp:lastPrinted>2018-02-14T09:49:18Z</cp:lastPrinted>
  <dcterms:created xsi:type="dcterms:W3CDTF">2018-02-23T17:14:09Z</dcterms:created>
  <dcterms:modified xsi:type="dcterms:W3CDTF">2018-06-20T21:50:35Z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0x010100390AD7E96537B94AB4EC30E09548A917</vt:lpwstr>
  </property>
  <property fmtid="{D5CDD505-2E9C-101B-9397-08002B2CF9AE}" pid="3" name="_dlc_DocIdItemGuid">
    <vt:lpwstr>114deb20-de42-427b-96b3-c5ea6be54b21</vt:lpwstr>
  </property>
</Properties>
</file>