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38"/>
  </p:notesMasterIdLst>
  <p:handoutMasterIdLst>
    <p:handoutMasterId r:id="rId39"/>
  </p:handoutMasterIdLst>
  <p:sldIdLst>
    <p:sldId id="666" r:id="rId4"/>
    <p:sldId id="668" r:id="rId5"/>
    <p:sldId id="662" r:id="rId6"/>
    <p:sldId id="640" r:id="rId7"/>
    <p:sldId id="648" r:id="rId8"/>
    <p:sldId id="659" r:id="rId9"/>
    <p:sldId id="646" r:id="rId10"/>
    <p:sldId id="660" r:id="rId11"/>
    <p:sldId id="661" r:id="rId12"/>
    <p:sldId id="647" r:id="rId13"/>
    <p:sldId id="664" r:id="rId14"/>
    <p:sldId id="673" r:id="rId15"/>
    <p:sldId id="671" r:id="rId16"/>
    <p:sldId id="641" r:id="rId17"/>
    <p:sldId id="663" r:id="rId18"/>
    <p:sldId id="670" r:id="rId19"/>
    <p:sldId id="642" r:id="rId20"/>
    <p:sldId id="644" r:id="rId21"/>
    <p:sldId id="643" r:id="rId22"/>
    <p:sldId id="665" r:id="rId23"/>
    <p:sldId id="655" r:id="rId24"/>
    <p:sldId id="656" r:id="rId25"/>
    <p:sldId id="672" r:id="rId26"/>
    <p:sldId id="657" r:id="rId27"/>
    <p:sldId id="658" r:id="rId28"/>
    <p:sldId id="645" r:id="rId29"/>
    <p:sldId id="621" r:id="rId30"/>
    <p:sldId id="667" r:id="rId31"/>
    <p:sldId id="650" r:id="rId32"/>
    <p:sldId id="651" r:id="rId33"/>
    <p:sldId id="652" r:id="rId34"/>
    <p:sldId id="653" r:id="rId35"/>
    <p:sldId id="669" r:id="rId36"/>
    <p:sldId id="65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ziz-Baumgartner, Eduardo (CDC/OID/NCIRD)" initials="AE(" lastIdx="3" clrIdx="0">
    <p:extLst>
      <p:ext uri="{19B8F6BF-5375-455C-9EA6-DF929625EA0E}">
        <p15:presenceInfo xmlns:p15="http://schemas.microsoft.com/office/powerpoint/2012/main" userId="S-1-5-21-1207783550-2075000910-922709458-175630" providerId="AD"/>
      </p:ext>
    </p:extLst>
  </p:cmAuthor>
  <p:cmAuthor id="2" name="Olsen, Sonja (CDC/OID/NCIRD)" initials="OS(" lastIdx="5" clrIdx="1">
    <p:extLst>
      <p:ext uri="{19B8F6BF-5375-455C-9EA6-DF929625EA0E}">
        <p15:presenceInfo xmlns:p15="http://schemas.microsoft.com/office/powerpoint/2012/main" userId="S-1-5-21-1207783550-2075000910-922709458-191202" providerId="AD"/>
      </p:ext>
    </p:extLst>
  </p:cmAuthor>
  <p:cmAuthor id="3" name="Tokars, Jerome (Jerry) (CDC/OID/NCIRD)" initials="TJ((" lastIdx="5" clrIdx="2">
    <p:extLst>
      <p:ext uri="{19B8F6BF-5375-455C-9EA6-DF929625EA0E}">
        <p15:presenceInfo xmlns:p15="http://schemas.microsoft.com/office/powerpoint/2012/main" userId="S-1-5-21-1207783550-2075000910-922709458-191641" providerId="AD"/>
      </p:ext>
    </p:extLst>
  </p:cmAuthor>
  <p:cmAuthor id="4" name="GZK5" initials="GZK5" lastIdx="8" clrIdx="3">
    <p:extLst>
      <p:ext uri="{19B8F6BF-5375-455C-9EA6-DF929625EA0E}">
        <p15:presenceInfo xmlns:p15="http://schemas.microsoft.com/office/powerpoint/2012/main" userId="GZK5" providerId="None"/>
      </p:ext>
    </p:extLst>
  </p:cmAuthor>
  <p:cmAuthor id="5" name="Kile, James C. (CDC/OID/NCIRD)" initials="KJC(" lastIdx="4" clrIdx="4">
    <p:extLst>
      <p:ext uri="{19B8F6BF-5375-455C-9EA6-DF929625EA0E}">
        <p15:presenceInfo xmlns:p15="http://schemas.microsoft.com/office/powerpoint/2012/main" userId="S-1-5-21-1207783550-2075000910-922709458-207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F5E3BF"/>
    <a:srgbClr val="E4E4E1"/>
    <a:srgbClr val="9E9A88"/>
    <a:srgbClr val="F6EFD6"/>
    <a:srgbClr val="FFFF99"/>
    <a:srgbClr val="000099"/>
    <a:srgbClr val="99C8B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0392" autoAdjust="0"/>
  </p:normalViewPr>
  <p:slideViewPr>
    <p:cSldViewPr snapToGrid="0">
      <p:cViewPr varScale="1">
        <p:scale>
          <a:sx n="75" d="100"/>
          <a:sy n="75" d="100"/>
        </p:scale>
        <p:origin x="1594" y="48"/>
      </p:cViewPr>
      <p:guideLst>
        <p:guide orient="horz" pos="2160"/>
        <p:guide pos="2880"/>
      </p:guideLst>
    </p:cSldViewPr>
  </p:slideViewPr>
  <p:notesTextViewPr>
    <p:cViewPr>
      <p:scale>
        <a:sx n="3" d="2"/>
        <a:sy n="3" d="2"/>
      </p:scale>
      <p:origin x="0" y="0"/>
    </p:cViewPr>
  </p:notesTextViewPr>
  <p:sorterViewPr>
    <p:cViewPr varScale="1">
      <p:scale>
        <a:sx n="1" d="1"/>
        <a:sy n="1" d="1"/>
      </p:scale>
      <p:origin x="0" y="-2707"/>
    </p:cViewPr>
  </p:sorterViewPr>
  <p:notesViewPr>
    <p:cSldViewPr snapToGrid="0">
      <p:cViewPr varScale="1">
        <p:scale>
          <a:sx n="63" d="100"/>
          <a:sy n="63" d="100"/>
        </p:scale>
        <p:origin x="313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6165DD-37C2-4A34-8DCD-8CC9EC626E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5277AE-DC74-465E-B106-DF6801BAE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DBB3D7-FBD1-4548-8E74-7B600A61DB01}" type="datetimeFigureOut">
              <a:rPr lang="en-US" smtClean="0"/>
              <a:t>6/22/2018</a:t>
            </a:fld>
            <a:endParaRPr lang="en-US"/>
          </a:p>
        </p:txBody>
      </p:sp>
      <p:sp>
        <p:nvSpPr>
          <p:cNvPr id="4" name="Footer Placeholder 3">
            <a:extLst>
              <a:ext uri="{FF2B5EF4-FFF2-40B4-BE49-F238E27FC236}">
                <a16:creationId xmlns:a16="http://schemas.microsoft.com/office/drawing/2014/main" id="{EA76C93D-F1EF-4D31-BD29-A99B450B2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65F456-09C1-4B8A-A36A-ADADDC0B2C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942AE-F199-477B-8564-8C285F0F2CD7}" type="slidenum">
              <a:rPr lang="en-US" smtClean="0"/>
              <a:t>‹#›</a:t>
            </a:fld>
            <a:endParaRPr lang="en-US"/>
          </a:p>
        </p:txBody>
      </p:sp>
    </p:spTree>
    <p:extLst>
      <p:ext uri="{BB962C8B-B14F-4D97-AF65-F5344CB8AC3E}">
        <p14:creationId xmlns:p14="http://schemas.microsoft.com/office/powerpoint/2010/main" val="393248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fao.org/3/a-i5625e.pdf" TargetMode="External"/><Relationship Id="rId4" Type="http://schemas.openxmlformats.org/officeDocument/2006/relationships/hyperlink" Target="http://www.oie.int/downld/AVIAN%20INFLUENZA/Guidelines%20on%20AI%20vaccination.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236281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2000" dirty="0"/>
              <a:t>Vaccination should be used in conjunction with stamping out measures. Use must be approved by government authorities - only under Veterinary Services/Animal Health Department/Ministry of Agriculture supervision, as part of an official animal disease control program. Emergency programs need advanced planning, plans and logistics, including an exit strategy. </a:t>
            </a:r>
            <a:r>
              <a:rPr lang="en-US" sz="1600" dirty="0"/>
              <a:t>Plans should include the number of doses required/route of administration/availability.</a:t>
            </a:r>
          </a:p>
          <a:p>
            <a:endParaRPr lang="en-US" sz="1200" dirty="0"/>
          </a:p>
          <a:p>
            <a:r>
              <a:rPr lang="en-US" sz="1200" dirty="0"/>
              <a:t>Photo source: https://</a:t>
            </a:r>
            <a:r>
              <a:rPr lang="en-US" sz="1200" dirty="0" err="1"/>
              <a:t>www.flickr.com</a:t>
            </a:r>
            <a:r>
              <a:rPr lang="en-US" sz="1200" dirty="0"/>
              <a:t>/photos/</a:t>
            </a:r>
            <a:r>
              <a:rPr lang="en-US" sz="1200" dirty="0" err="1"/>
              <a:t>usarmyafrica</a:t>
            </a:r>
            <a:r>
              <a:rPr lang="en-US" sz="1200" dirty="0"/>
              <a:t>/6191855646/ </a:t>
            </a:r>
          </a:p>
          <a:p>
            <a:r>
              <a:rPr lang="en-US" sz="1200" dirty="0"/>
              <a:t>USDA Policy and Approach to HPAI Vaccination </a:t>
            </a:r>
            <a:r>
              <a:rPr lang="en-US" sz="1200" dirty="0">
                <a:hlinkClick r:id="rId3"/>
              </a:rPr>
              <a:t>https://www.aphis.usda.gov/animal_health/animal_dis_spec/poultry/downloads/hpai_policy.pdf</a:t>
            </a:r>
            <a:endParaRPr lang="en-US" sz="1200" dirty="0"/>
          </a:p>
          <a:p>
            <a:r>
              <a:rPr lang="en-US" sz="1200" dirty="0"/>
              <a:t>OIE </a:t>
            </a:r>
            <a:r>
              <a:rPr lang="en-US" sz="1200" dirty="0">
                <a:hlinkClick r:id="rId4"/>
              </a:rPr>
              <a:t>http://www.oie.int/downld/AVIAN%20INFLUENZA/Guidelines%20on%20AI%20vaccination.pdf</a:t>
            </a:r>
            <a:r>
              <a:rPr lang="en-US" sz="1200" dirty="0"/>
              <a:t>; FAO </a:t>
            </a:r>
            <a:r>
              <a:rPr lang="en-US" sz="1200" dirty="0">
                <a:hlinkClick r:id="rId5"/>
              </a:rPr>
              <a:t>http://www.fao.org/3/a-i5625e.pdf</a:t>
            </a:r>
            <a:endParaRPr lang="en-US" sz="12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10</a:t>
            </a:fld>
            <a:endParaRPr lang="en-US"/>
          </a:p>
        </p:txBody>
      </p:sp>
    </p:spTree>
    <p:extLst>
      <p:ext uri="{BB962C8B-B14F-4D97-AF65-F5344CB8AC3E}">
        <p14:creationId xmlns:p14="http://schemas.microsoft.com/office/powerpoint/2010/main" val="266078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a:buNone/>
            </a:pPr>
            <a:r>
              <a:rPr lang="en-US" sz="1200" dirty="0"/>
              <a:t>Several things should be considered when using AIV vaccines:</a:t>
            </a:r>
          </a:p>
          <a:p>
            <a:pPr marL="171450" indent="-171450">
              <a:spcBef>
                <a:spcPts val="1200"/>
              </a:spcBef>
              <a:buFont typeface="Arial"/>
              <a:buChar char="•"/>
            </a:pPr>
            <a:r>
              <a:rPr lang="en-US" sz="1200" dirty="0"/>
              <a:t>Identify financial resources (plan for cost of vaccine purchase and of vaccination administration)</a:t>
            </a:r>
          </a:p>
          <a:p>
            <a:pPr marL="171450" indent="-171450">
              <a:spcBef>
                <a:spcPts val="1200"/>
              </a:spcBef>
              <a:buFont typeface="Arial"/>
              <a:buChar char="•"/>
            </a:pPr>
            <a:r>
              <a:rPr lang="en-US" sz="1200" dirty="0"/>
              <a:t>Assess laboratory capacity for monitoring circulating viruses</a:t>
            </a:r>
          </a:p>
          <a:p>
            <a:pPr marL="171450" indent="-171450">
              <a:spcBef>
                <a:spcPts val="1200"/>
              </a:spcBef>
              <a:buFont typeface="Arial"/>
              <a:buChar char="•"/>
            </a:pPr>
            <a:r>
              <a:rPr lang="en-US" sz="1200" dirty="0"/>
              <a:t>Plan for restricted movement of vaccinated birds</a:t>
            </a:r>
          </a:p>
          <a:p>
            <a:pPr marL="171450" indent="-171450">
              <a:spcBef>
                <a:spcPts val="1200"/>
              </a:spcBef>
              <a:buFont typeface="Arial"/>
              <a:buChar char="•"/>
            </a:pPr>
            <a:r>
              <a:rPr lang="en-US" sz="1200" dirty="0"/>
              <a:t>Consider trade implications </a:t>
            </a:r>
          </a:p>
          <a:p>
            <a:pPr marL="171450" indent="-171450">
              <a:spcBef>
                <a:spcPts val="1200"/>
              </a:spcBef>
              <a:buFont typeface="Arial"/>
              <a:buChar char="•"/>
            </a:pPr>
            <a:r>
              <a:rPr lang="en-US" sz="1200" dirty="0"/>
              <a:t>Prioritize vaccination and resources for populations at highest risk</a:t>
            </a:r>
          </a:p>
          <a:p>
            <a:pPr marL="171450" indent="-171450">
              <a:spcBef>
                <a:spcPts val="1200"/>
              </a:spcBef>
              <a:buFont typeface="Arial"/>
              <a:buChar char="•"/>
            </a:pPr>
            <a:r>
              <a:rPr lang="en-US" sz="1200" dirty="0"/>
              <a:t>Plan for statistically-sound post-vaccination immunity studies</a:t>
            </a:r>
          </a:p>
          <a:p>
            <a:pPr marL="171450" indent="-171450">
              <a:spcBef>
                <a:spcPts val="1200"/>
              </a:spcBef>
              <a:buFont typeface="Arial"/>
              <a:buChar char="•"/>
            </a:pPr>
            <a:r>
              <a:rPr lang="en-US" sz="1200" dirty="0"/>
              <a:t>Consider the potential for viral spread by vaccination teams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162247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-Has your country had experience successfully controlling an avian influenza virus (AIV) outbreak without vaccination?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+If so, what were the measures in place to control the outbreak? Please describe. How quickly was the outbreak controlled? </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344998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-Has your country had any experience with AIV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+If so, were other measures in conjunction with vaccination applied? Please describe.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+Describe the vaccination plan, challenges and successes.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a:spcBef>
                <a:spcPts val="1800"/>
              </a:spcBef>
            </a:pPr>
            <a:r>
              <a:rPr lang="en-US" sz="1200" b="0" dirty="0"/>
              <a:t>-Would your country consider AIV vaccination in face of an AIV outbreak? Why?/Why not? </a:t>
            </a:r>
          </a:p>
          <a:p>
            <a:pPr>
              <a:spcBef>
                <a:spcPts val="1800"/>
              </a:spcBef>
            </a:pPr>
            <a:r>
              <a:rPr lang="en-US" sz="1200" b="1" dirty="0"/>
              <a:t>+What are the main reasons for not considering vaccination?</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51618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types of vaccines available…</a:t>
            </a:r>
          </a:p>
          <a:p>
            <a:endParaRPr lang="en-US" dirty="0"/>
          </a:p>
          <a:p>
            <a:endParaRPr lang="en-US" dirty="0"/>
          </a:p>
          <a:p>
            <a:r>
              <a:rPr lang="en-US" dirty="0"/>
              <a:t>Photo source: https://</a:t>
            </a:r>
            <a:r>
              <a:rPr lang="en-US" dirty="0" err="1"/>
              <a:t>upload.wikimedia.org</a:t>
            </a:r>
            <a:r>
              <a:rPr lang="en-US" dirty="0"/>
              <a:t>/</a:t>
            </a:r>
            <a:r>
              <a:rPr lang="en-US" dirty="0" err="1"/>
              <a:t>wikipedia</a:t>
            </a:r>
            <a:r>
              <a:rPr lang="en-US" dirty="0"/>
              <a:t>/commons/thumb/6/6d/</a:t>
            </a:r>
            <a:r>
              <a:rPr lang="en-US" dirty="0" err="1"/>
              <a:t>Chicken_vaccination.jpg</a:t>
            </a:r>
            <a:r>
              <a:rPr lang="en-US" dirty="0"/>
              <a:t>/512px-Chicken_vaccination.jpg</a:t>
            </a:r>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313039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2000" dirty="0"/>
              <a:t>Inactivated AIV vaccine</a:t>
            </a:r>
          </a:p>
          <a:p>
            <a:pPr marL="285750" lvl="0" indent="-285750">
              <a:spcBef>
                <a:spcPts val="1800"/>
              </a:spcBef>
              <a:buFont typeface="Arial"/>
              <a:buChar char="•"/>
            </a:pPr>
            <a:r>
              <a:rPr lang="en-US" sz="1800" dirty="0"/>
              <a:t>Produced with adjuvanted whole AIV </a:t>
            </a:r>
          </a:p>
          <a:p>
            <a:pPr marL="285750" lvl="0" indent="-285750">
              <a:spcBef>
                <a:spcPts val="1800"/>
              </a:spcBef>
              <a:buFont typeface="Arial"/>
              <a:buChar char="•"/>
            </a:pPr>
            <a:r>
              <a:rPr lang="en-US" sz="1800" dirty="0"/>
              <a:t>Can be applied in chicken, turkey, duck, goose, other poultry and zoo birds</a:t>
            </a:r>
          </a:p>
          <a:p>
            <a:pPr marL="285750" lvl="0" indent="-285750">
              <a:spcBef>
                <a:spcPts val="1800"/>
              </a:spcBef>
              <a:buFont typeface="Arial"/>
              <a:buChar char="•"/>
            </a:pPr>
            <a:r>
              <a:rPr lang="en-US" sz="1800" dirty="0"/>
              <a:t>Application route is IM, SQ or </a:t>
            </a:r>
            <a:r>
              <a:rPr lang="en-US" sz="1800" i="1" dirty="0"/>
              <a:t>in </a:t>
            </a:r>
            <a:r>
              <a:rPr lang="en-US" sz="1800" i="1" dirty="0" err="1"/>
              <a:t>ovo</a:t>
            </a:r>
            <a:endParaRPr lang="en-US" sz="1800" dirty="0"/>
          </a:p>
          <a:p>
            <a:pPr marL="285750" lvl="0" indent="-285750">
              <a:spcBef>
                <a:spcPts val="1800"/>
              </a:spcBef>
              <a:buFont typeface="Arial"/>
              <a:buChar char="•"/>
            </a:pPr>
            <a:r>
              <a:rPr lang="en-US" sz="1800" dirty="0"/>
              <a:t>Includes H5 and H7 HPAIV and LPAIV. </a:t>
            </a:r>
          </a:p>
          <a:p>
            <a:pPr marL="285750" lvl="0" indent="-285750">
              <a:spcBef>
                <a:spcPts val="1800"/>
              </a:spcBef>
              <a:buFont typeface="Arial"/>
              <a:buChar char="•"/>
            </a:pPr>
            <a:endParaRPr lang="en-US" sz="1800" dirty="0"/>
          </a:p>
          <a:p>
            <a:pPr>
              <a:spcBef>
                <a:spcPts val="1800"/>
              </a:spcBef>
            </a:pPr>
            <a:r>
              <a:rPr lang="en-US" sz="2000" dirty="0"/>
              <a:t>Live vector vaccine</a:t>
            </a:r>
          </a:p>
          <a:p>
            <a:pPr marL="285750" lvl="0" indent="-285750">
              <a:spcBef>
                <a:spcPts val="1800"/>
              </a:spcBef>
              <a:buFont typeface="Arial"/>
              <a:buChar char="•"/>
            </a:pPr>
            <a:r>
              <a:rPr lang="en-US" sz="1800" dirty="0"/>
              <a:t>Mexico and China (Avian paramyxovirus type 1) for chicken</a:t>
            </a:r>
          </a:p>
          <a:p>
            <a:pPr marL="285750" lvl="0" indent="-285750">
              <a:spcBef>
                <a:spcPts val="1800"/>
              </a:spcBef>
              <a:buFont typeface="Arial"/>
              <a:buChar char="•"/>
            </a:pPr>
            <a:r>
              <a:rPr lang="en-US" sz="1800" dirty="0"/>
              <a:t>US and Mexico and limited use in China (</a:t>
            </a:r>
            <a:r>
              <a:rPr lang="en-US" sz="1800" dirty="0" err="1"/>
              <a:t>Fowlpox</a:t>
            </a:r>
            <a:r>
              <a:rPr lang="en-US" sz="1800" dirty="0"/>
              <a:t> virus) for chicken, goose and Muscovy ducks</a:t>
            </a:r>
          </a:p>
          <a:p>
            <a:pPr marL="285750" lvl="0" indent="-285750">
              <a:spcBef>
                <a:spcPts val="1800"/>
              </a:spcBef>
              <a:buFont typeface="Arial"/>
              <a:buChar char="•"/>
            </a:pPr>
            <a:r>
              <a:rPr lang="en-US" sz="1800" dirty="0"/>
              <a:t>US and Egypt (Herpesvirus Turkey) for chicken</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55708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solidFill>
                <a:srgbClr val="0070C0"/>
              </a:solidFill>
            </a:endParaRPr>
          </a:p>
          <a:p>
            <a:pPr>
              <a:spcBef>
                <a:spcPts val="1800"/>
              </a:spcBef>
            </a:pPr>
            <a:r>
              <a:rPr lang="en-US" sz="1200" b="0" dirty="0"/>
              <a:t>Does your country currently have a licensed AIV vaccine?</a:t>
            </a:r>
          </a:p>
          <a:p>
            <a:pPr>
              <a:spcBef>
                <a:spcPts val="1800"/>
              </a:spcBef>
            </a:pPr>
            <a:r>
              <a:rPr lang="en-US" sz="1200" b="1" dirty="0"/>
              <a:t>+If so, please describe. Does license need to be renewed</a:t>
            </a:r>
            <a:r>
              <a:rPr lang="en-US" sz="1200" b="1" baseline="0" dirty="0"/>
              <a:t> after certain period of time?</a:t>
            </a:r>
            <a:endParaRPr lang="en-US" sz="1200" b="1" dirty="0"/>
          </a:p>
          <a:p>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396711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2000" dirty="0"/>
              <a:t>The immunity provided by AIV vaccines comes mainly from antibodies against the surface glycoprotein </a:t>
            </a:r>
            <a:r>
              <a:rPr lang="en-US" sz="2000" dirty="0" err="1"/>
              <a:t>hemagglutinin</a:t>
            </a:r>
            <a:r>
              <a:rPr lang="en-US" sz="2000" dirty="0"/>
              <a:t> (HA). AIV vaccines are subtype-specific. AIV vaccine efficacy has been demonstrated through low pathogenicity (LP) or high pathogenicity (HP) AIV challenge models. </a:t>
            </a:r>
          </a:p>
          <a:p>
            <a:pPr>
              <a:spcBef>
                <a:spcPts val="1200"/>
              </a:spcBef>
            </a:pPr>
            <a:r>
              <a:rPr lang="en-US" sz="2000" dirty="0"/>
              <a:t>Vaccine protection has been measured by the following:</a:t>
            </a:r>
          </a:p>
          <a:p>
            <a:pPr marL="285750" lvl="0" indent="-285750">
              <a:spcBef>
                <a:spcPts val="1200"/>
              </a:spcBef>
              <a:buFont typeface="Arial"/>
              <a:buChar char="•"/>
            </a:pPr>
            <a:r>
              <a:rPr lang="en-US" sz="1800" dirty="0"/>
              <a:t>Prevention of clinical signs and death (HPAIV challenge)</a:t>
            </a:r>
          </a:p>
          <a:p>
            <a:pPr marL="285750" lvl="0" indent="-285750">
              <a:spcBef>
                <a:spcPts val="1200"/>
              </a:spcBef>
              <a:buFont typeface="Arial"/>
              <a:buChar char="•"/>
            </a:pPr>
            <a:r>
              <a:rPr lang="en-US" sz="1800" dirty="0"/>
              <a:t>Prevention of egg production drops (LP and HPAIV challenge)</a:t>
            </a:r>
          </a:p>
          <a:p>
            <a:pPr marL="285750" lvl="0" indent="-285750">
              <a:spcBef>
                <a:spcPts val="1200"/>
              </a:spcBef>
              <a:buFont typeface="Arial"/>
              <a:buChar char="•"/>
            </a:pPr>
            <a:r>
              <a:rPr lang="en-US" sz="1800" dirty="0"/>
              <a:t>Quantitative reduction in shedding of challenge virus from respiratory and gastrointestinal tracts (LP and HPAIV challenge)</a:t>
            </a:r>
          </a:p>
          <a:p>
            <a:pPr marL="285750" lvl="0" indent="-285750">
              <a:spcBef>
                <a:spcPts val="1200"/>
              </a:spcBef>
              <a:buFont typeface="Arial"/>
              <a:buChar char="•"/>
            </a:pPr>
            <a:r>
              <a:rPr lang="en-US" sz="1800" dirty="0"/>
              <a:t>Prevention of contact transmission (LP and HPAIV challenge)*</a:t>
            </a:r>
          </a:p>
          <a:p>
            <a:pPr marL="0" lvl="1" indent="0">
              <a:spcBef>
                <a:spcPts val="1200"/>
              </a:spcBef>
              <a:buNone/>
            </a:pPr>
            <a:r>
              <a:rPr lang="en-US" sz="2000" dirty="0"/>
              <a:t>*Other factors including bird density, sanitation and ventilation standards may affect this outcome</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55483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Other attributes of AIV vaccines:</a:t>
            </a:r>
            <a:endParaRPr lang="en-US" sz="1400" dirty="0"/>
          </a:p>
          <a:p>
            <a:pPr marL="285750" lvl="0" indent="-285750">
              <a:spcBef>
                <a:spcPts val="1800"/>
              </a:spcBef>
              <a:buFont typeface="Arial"/>
              <a:buChar char="•"/>
            </a:pPr>
            <a:r>
              <a:rPr lang="en-US" sz="1800" dirty="0"/>
              <a:t>Protect against high dose challenge</a:t>
            </a:r>
          </a:p>
          <a:p>
            <a:pPr marL="285750" lvl="0" indent="-285750">
              <a:spcBef>
                <a:spcPts val="1800"/>
              </a:spcBef>
              <a:buFont typeface="Arial"/>
              <a:buChar char="•"/>
            </a:pPr>
            <a:r>
              <a:rPr lang="en-US" sz="1800" dirty="0"/>
              <a:t>Long periods of protection, minimum 6-12 months</a:t>
            </a:r>
          </a:p>
          <a:p>
            <a:pPr marL="285750" lvl="0" indent="-285750">
              <a:spcBef>
                <a:spcPts val="1800"/>
              </a:spcBef>
              <a:buFont typeface="Arial"/>
              <a:buChar char="•"/>
            </a:pPr>
            <a:r>
              <a:rPr lang="en-US" sz="1800" dirty="0"/>
              <a:t>A defined route of administration (subcutaneous injection, wing web administration, spray, </a:t>
            </a:r>
            <a:r>
              <a:rPr lang="en-US" sz="1800" dirty="0" err="1"/>
              <a:t>etc</a:t>
            </a:r>
            <a:r>
              <a:rPr lang="en-US" sz="1800" dirty="0"/>
              <a:t>)</a:t>
            </a:r>
          </a:p>
          <a:p>
            <a:pPr marL="285750" lvl="0" indent="-285750">
              <a:spcBef>
                <a:spcPts val="1800"/>
              </a:spcBef>
              <a:buFont typeface="Arial"/>
              <a:buChar char="•"/>
            </a:pPr>
            <a:r>
              <a:rPr lang="en-US" sz="1800" dirty="0"/>
              <a:t>A minimum number of vaccinations to achieve protection (one versus multiple vaccinations depending on life span of the bird)</a:t>
            </a:r>
          </a:p>
          <a:p>
            <a:pPr marL="285750" lvl="0" indent="-285750">
              <a:spcBef>
                <a:spcPts val="1800"/>
              </a:spcBef>
              <a:buFont typeface="Arial"/>
              <a:buChar char="•"/>
            </a:pPr>
            <a:r>
              <a:rPr lang="en-US" sz="1800" dirty="0"/>
              <a:t>Protection in multiple species</a:t>
            </a:r>
          </a:p>
          <a:p>
            <a:pPr marL="0" lvl="1" indent="0">
              <a:buClr>
                <a:srgbClr val="0070C0"/>
              </a:buClr>
              <a:buFont typeface="Arial" panose="020B0604020202020204" pitchFamily="34" charset="0"/>
              <a:buNone/>
            </a:pPr>
            <a:r>
              <a:rPr lang="en-US" sz="2000" dirty="0"/>
              <a:t>However, AIV vaccines currently in the market </a:t>
            </a:r>
            <a:r>
              <a:rPr lang="en-US" sz="2000" u="none" dirty="0"/>
              <a:t>are not 100% effective </a:t>
            </a:r>
            <a:r>
              <a:rPr lang="en-US" sz="2000" dirty="0"/>
              <a:t>in preventing </a:t>
            </a:r>
            <a:r>
              <a:rPr lang="en-US" sz="2000" u="none" dirty="0"/>
              <a:t>viral shedding </a:t>
            </a:r>
            <a:r>
              <a:rPr lang="en-US" sz="2000" dirty="0"/>
              <a:t>after a field challenge with the virus. Vaccinated birds or their products can only be exported if it is proven that the flock has not been exposed to the virus.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58993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2000" dirty="0"/>
              <a:t>DIVA demonstrates that exposure to the circulating virus has not occurred. Serologic or virologic diagnostic tests need to be validated to differentiate between infected, vaccinated, or uninfected animal. One method for DIVA is to use an AIV vaccine with target hemagglutinin and different neuraminidase than the one from circulating virus. </a:t>
            </a:r>
            <a:r>
              <a:rPr lang="en-US" sz="1600" dirty="0"/>
              <a:t>The neuraminidase from the circulating virus can be monitored by serology targeting specific anti-neuraminidase antibodies.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367006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this module are…</a:t>
            </a:r>
          </a:p>
          <a:p>
            <a:endParaRPr lang="en-US" dirty="0"/>
          </a:p>
          <a:p>
            <a:endParaRPr lang="en-US" dirty="0"/>
          </a:p>
          <a:p>
            <a:r>
              <a:rPr lang="en-US" sz="1200" dirty="0"/>
              <a:t>differentiating infected from vaccinated animals (DIVA)</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332167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DIVA method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 source: </a:t>
            </a:r>
            <a:r>
              <a:rPr lang="en-US" sz="1200" b="0" dirty="0"/>
              <a:t>https://</a:t>
            </a:r>
            <a:r>
              <a:rPr lang="en-US" sz="1200" b="0" dirty="0" err="1"/>
              <a:t>commons.wikimedia.org</a:t>
            </a:r>
            <a:r>
              <a:rPr lang="en-US" sz="1200" b="0" dirty="0"/>
              <a:t>/wiki/</a:t>
            </a:r>
            <a:r>
              <a:rPr lang="en-US" sz="1200" b="0" dirty="0" err="1"/>
              <a:t>File:Florida_chicken_house.jpg</a:t>
            </a:r>
            <a:endParaRPr lang="en-US" sz="1200" b="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335941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should AIV vaccination stop?</a:t>
            </a:r>
            <a:r>
              <a:rPr lang="en-US" sz="1200" b="0" baseline="0" dirty="0"/>
              <a:t> </a:t>
            </a:r>
            <a:r>
              <a:rPr lang="en-US" sz="1200" b="1" dirty="0"/>
              <a:t>(See</a:t>
            </a:r>
            <a:r>
              <a:rPr lang="en-US" sz="1200" b="1" baseline="0" dirty="0"/>
              <a:t> Next Slide/Slide 17 for information)</a:t>
            </a:r>
            <a:endParaRPr lang="en-US" sz="1200" b="1"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21</a:t>
            </a:fld>
            <a:endParaRPr lang="en-US"/>
          </a:p>
        </p:txBody>
      </p:sp>
    </p:spTree>
    <p:extLst>
      <p:ext uri="{BB962C8B-B14F-4D97-AF65-F5344CB8AC3E}">
        <p14:creationId xmlns:p14="http://schemas.microsoft.com/office/powerpoint/2010/main" val="1190028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dirty="0"/>
              <a:t>Vaccination should stop when the last infected premises in a control area is clean and disinfected and no virus has been isolated from animals and environmental samples </a:t>
            </a:r>
            <a:r>
              <a:rPr lang="en-US" sz="1200" u="none" dirty="0"/>
              <a:t>for at least 42 days </a:t>
            </a:r>
            <a:r>
              <a:rPr lang="en-US" sz="1200" dirty="0"/>
              <a:t>(USDA policy, 2 times OIE incubation period for AI). Surveillance should continue after vaccination is stopped to demonstrate that there are no residual strains circulating and to detect a new introduction early so that other measures can be implemented (stamping out). Monitoring for infection among vaccinated flocks (DIVA) should be implemented.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318442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Does your country have an AIV vaccination exit strategy? </a:t>
            </a:r>
            <a:r>
              <a:rPr lang="en-US" sz="1200" b="1" dirty="0"/>
              <a:t>(More info on slide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a:spcBef>
                <a:spcPts val="1800"/>
              </a:spcBef>
            </a:pPr>
            <a:r>
              <a:rPr lang="en-US" sz="1200" b="1" dirty="0"/>
              <a:t>+If</a:t>
            </a:r>
            <a:r>
              <a:rPr lang="en-US" sz="1200" b="1" baseline="0" dirty="0"/>
              <a:t> so, are people in your institution familiar with the plan?</a:t>
            </a:r>
          </a:p>
          <a:p>
            <a:pPr>
              <a:spcBef>
                <a:spcPts val="1800"/>
              </a:spcBef>
            </a:pPr>
            <a:r>
              <a:rPr lang="en-US" sz="1200" b="1" baseline="0" dirty="0"/>
              <a:t>+Is the plan reviewed and updated from time to time?</a:t>
            </a:r>
          </a:p>
          <a:p>
            <a:pPr>
              <a:spcBef>
                <a:spcPts val="1800"/>
              </a:spcBef>
            </a:pPr>
            <a:r>
              <a:rPr lang="en-US" sz="1200" b="1" dirty="0"/>
              <a:t>+Have people been trained on</a:t>
            </a:r>
            <a:r>
              <a:rPr lang="en-US" sz="1200" b="1" baseline="0" dirty="0"/>
              <a:t> how to implement the plan? If so, describe the frequency of trainings, audience, etc.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520566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What to do if a vaccinated flock tests positive for AIV?</a:t>
            </a:r>
            <a:r>
              <a:rPr lang="en-US" sz="1200" b="1" dirty="0"/>
              <a:t> (See</a:t>
            </a:r>
            <a:r>
              <a:rPr lang="en-US" sz="1200" b="1" baseline="0" dirty="0"/>
              <a:t> Next Slide/Slide 19 for information)</a:t>
            </a:r>
            <a:endParaRPr lang="en-US" sz="1200" b="1"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24</a:t>
            </a:fld>
            <a:endParaRPr lang="en-US"/>
          </a:p>
        </p:txBody>
      </p:sp>
    </p:spTree>
    <p:extLst>
      <p:ext uri="{BB962C8B-B14F-4D97-AF65-F5344CB8AC3E}">
        <p14:creationId xmlns:p14="http://schemas.microsoft.com/office/powerpoint/2010/main" val="1360519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a vaccinated flock has a positive test result for AIV, depopulation and  financial compensation should be considered. This m</a:t>
            </a:r>
            <a:r>
              <a:rPr lang="en-US" sz="1600" dirty="0"/>
              <a:t>inimizes disease transmission. </a:t>
            </a:r>
            <a:r>
              <a:rPr lang="en-US" sz="2000" dirty="0"/>
              <a:t>If the vaccinated flock that is infected is of very high value, the government authorities/veterinary services should evaluate and make a decision to depopulate or not. </a:t>
            </a:r>
            <a:r>
              <a:rPr lang="en-US" sz="1600" dirty="0"/>
              <a:t>Should consider the economic impact of such depopulation to the poultry industry as a whole.</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315253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3254822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a:p>
        </p:txBody>
      </p:sp>
    </p:spTree>
    <p:extLst>
      <p:ext uri="{BB962C8B-B14F-4D97-AF65-F5344CB8AC3E}">
        <p14:creationId xmlns:p14="http://schemas.microsoft.com/office/powerpoint/2010/main" val="39795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34813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268096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Other control measures should also be considered in conjunction with vaccines as vaccination cannot work alone, they are complementary. Other controls measures include disinfection, biosecurity, monitoring, depopulation </a:t>
            </a:r>
            <a:r>
              <a:rPr lang="en-US" b="1" baseline="0" dirty="0" err="1"/>
              <a:t>etc</a:t>
            </a:r>
            <a:r>
              <a:rPr lang="en-US" b="1" baseline="0" dirty="0"/>
              <a:t> </a:t>
            </a:r>
            <a:endParaRPr lang="en-US" b="1" dirty="0"/>
          </a:p>
          <a:p>
            <a:endParaRPr lang="en-US" dirty="0"/>
          </a:p>
          <a:p>
            <a:r>
              <a:rPr lang="en-US" dirty="0"/>
              <a:t>This diagram shows key parts of the process when deciding whether or not to consider AIV vaccination….</a:t>
            </a:r>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102474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a:p>
        </p:txBody>
      </p:sp>
    </p:spTree>
    <p:extLst>
      <p:ext uri="{BB962C8B-B14F-4D97-AF65-F5344CB8AC3E}">
        <p14:creationId xmlns:p14="http://schemas.microsoft.com/office/powerpoint/2010/main" val="27697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394501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1200" dirty="0"/>
              <a:t>Vaccination against AIV in poultry can be considered as a supplementary control measure in some situations. AIV vaccination increases resistance to infection and reduces illness and death among infected birds. AIV vaccination also reduces viral replication in the respiratory and gastrointestinal tracts, thus reducing environmental contamination and subsequent exposure and infection of other birds.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79316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sz="2000" dirty="0"/>
              <a:t>Over 113 billion doses of AIV vaccine have been used worldwide (15 countries, with a combined poultry population of 131 billion birds).</a:t>
            </a:r>
          </a:p>
          <a:p>
            <a:pPr marL="285750" lvl="0" indent="-285750">
              <a:spcBef>
                <a:spcPts val="1800"/>
              </a:spcBef>
              <a:buFont typeface="Arial"/>
              <a:buChar char="•"/>
            </a:pPr>
            <a:r>
              <a:rPr lang="en-US" sz="1600" dirty="0"/>
              <a:t>&gt;90% of AIV vaccine has been used in China</a:t>
            </a:r>
          </a:p>
          <a:p>
            <a:pPr marL="285750" lvl="0" indent="-285750">
              <a:spcBef>
                <a:spcPts val="1800"/>
              </a:spcBef>
              <a:buFont typeface="Arial"/>
              <a:buChar char="•"/>
            </a:pPr>
            <a:r>
              <a:rPr lang="en-US" sz="1600" dirty="0"/>
              <a:t>Also Egypt, Indonesia, Vietnam had significant use of the vaccine</a:t>
            </a:r>
          </a:p>
          <a:p>
            <a:pPr marL="285750" lvl="0" indent="-285750">
              <a:spcBef>
                <a:spcPts val="1800"/>
              </a:spcBef>
              <a:buFont typeface="Arial"/>
              <a:buChar char="•"/>
            </a:pPr>
            <a:r>
              <a:rPr lang="en-US" sz="1600" dirty="0"/>
              <a:t>Mainly against H5, but a small proportion against H7</a:t>
            </a:r>
          </a:p>
          <a:p>
            <a:pPr>
              <a:spcBef>
                <a:spcPts val="1800"/>
              </a:spcBef>
            </a:pPr>
            <a:r>
              <a:rPr lang="en-US" sz="2000" dirty="0"/>
              <a:t>Between 1959 and 2011, 29 HPAI epizootic outbreaks were reported; </a:t>
            </a:r>
            <a:r>
              <a:rPr lang="en-US" sz="1600" dirty="0"/>
              <a:t>24 (83%) were controlled without vaccination. </a:t>
            </a:r>
            <a:r>
              <a:rPr lang="en-US" sz="2000" dirty="0"/>
              <a:t>Vaccination has been implemented in cases where stamping out measures alone could not control or eradicate the virus. </a:t>
            </a:r>
            <a:r>
              <a:rPr lang="en-US" sz="1600" dirty="0"/>
              <a:t>In Italy, AIV vaccination was used together with other control measures, including differentiating infected from vaccinated animals (DIVA), to successfully control AIV outbreaks. In Mexico, vaccination against HPAIV H5N2 successfully eradicated the HPAI virus, but a LPAI H5N2 virus continued circulating.</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9569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AIV vaccination may be considered in 3 situations….</a:t>
            </a:r>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25421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 AIV vaccination is one possible use….</a:t>
            </a:r>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123160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Preventive use of AIV vaccination is sometimes used…</a:t>
            </a:r>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84735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AIV vaccination may also be used in emergency situations during an outbreak….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(http://www.oie.int/en/animal-health-in-the-world/web-portal-on-avian-influenza/early-detection-warning-diagnostic-confirmation/)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Vaccination strategies can be effective as an emergency measure in an outbreak or as a routine measure in an endemic area.</a:t>
            </a: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important that vaccination alone is not considered the solution to the control of avian influenza if eradication is the desired result.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Without the application of monitoring systems, strict biosecurity and depopulation in the face of infection, there is the possibility that these viruses could become endemic in vaccinated poultry populations.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Long-term circulation of the virus in a vaccinated population may result in both genetic and antigenic changes in the virus as has been reported in several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Vaccination should be implemented for a limited duration when culling policies cannot be applied because either the disease has become endemic and therefore widespread, or the infection in affected animals is too difficult to detect.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appropriate vaccines complying with OIE quality standards are available, vaccination is used to protect susceptible poultry populations from potential infection.</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DIVA= Differentiating Infected from Vaccinated Animals</a:t>
            </a:r>
            <a:endParaRPr lang="en-US" b="1"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274600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atin typeface="Calibri"/>
              </a:defRPr>
            </a:lvl1pPr>
            <a:lvl2pPr>
              <a:buClr>
                <a:srgbClr val="333399"/>
              </a:buClr>
              <a:defRPr lang="en-US" sz="2800" dirty="0" smtClean="0">
                <a:latin typeface="Calibri"/>
              </a:defRPr>
            </a:lvl2pPr>
            <a:lvl3pPr>
              <a:buClr>
                <a:srgbClr val="174C7D"/>
              </a:buClr>
              <a:defRPr lang="en-US" sz="2400" dirty="0" smtClean="0">
                <a:latin typeface="Calibri"/>
              </a:defRPr>
            </a:lvl3pPr>
            <a:lvl4pPr>
              <a:defRPr lang="en-US" sz="2000" dirty="0" smtClean="0">
                <a:latin typeface="Calibri"/>
              </a:defRPr>
            </a:lvl4pPr>
            <a:lvl5pPr>
              <a:defRPr lang="en-US" sz="160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a:cs typeface="Calibri"/>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Calibri"/>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Calibri"/>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Calibri"/>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Calibri"/>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Calibri"/>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www.fao.org/3/a-i5625e.pdf" TargetMode="External"/><Relationship Id="rId4" Type="http://schemas.openxmlformats.org/officeDocument/2006/relationships/hyperlink" Target="http://www.oie.int/downld/AVIAN%20INFLUENZA/Guidelines%20on%20AI%20vaccinatio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oie.int/downld/AVIAN%20INFLUENZA/Guidelines%20on%20AI%20vaccination.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oie.int/downld/AVIAN%20INFLUENZA/Guidelines%20on%20AI%20vaccination.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oie.int/downld/AVIAN%20INFLUENZA/Guidelines%20on%20AI%20vaccination.pdf" TargetMode="External"/><Relationship Id="rId2" Type="http://schemas.openxmlformats.org/officeDocument/2006/relationships/hyperlink" Target="https://www.aphis.usda.gov/animal_health/animal_dis_spec/poultry/downloads/hpai_policy.pdf" TargetMode="External"/><Relationship Id="rId1" Type="http://schemas.openxmlformats.org/officeDocument/2006/relationships/slideLayout" Target="../slideLayouts/slideLayout5.xml"/><Relationship Id="rId4" Type="http://schemas.openxmlformats.org/officeDocument/2006/relationships/hyperlink" Target="http://www.fao.org/3/a-i5625e.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aphis.usda.gov/animal_health/animal_dis_spec/poultry/downloads/hpai_policy.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oie.int/downld/AVIAN%20INFLUENZA/Guidelines%20on%20AI%20vaccination.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60056" y="1868488"/>
            <a:ext cx="4324149" cy="2469832"/>
          </a:xfrm>
        </p:spPr>
        <p:txBody>
          <a:bodyPr>
            <a:normAutofit/>
          </a:bodyPr>
          <a:lstStyle/>
          <a:p>
            <a:pPr algn="ctr"/>
            <a:r>
              <a:rPr lang="en-US" dirty="0"/>
              <a:t>Module V6</a:t>
            </a:r>
            <a:br>
              <a:rPr lang="en-US" dirty="0"/>
            </a:br>
            <a:br>
              <a:rPr lang="en-US" dirty="0"/>
            </a:br>
            <a:r>
              <a:rPr lang="en-US" dirty="0"/>
              <a:t>Avian Influenza Virus Poultry Vaccines </a:t>
            </a:r>
            <a:br>
              <a:rPr lang="en-US" dirty="0"/>
            </a:br>
            <a:r>
              <a:rPr lang="en-US" dirty="0"/>
              <a:t>and Their Use</a:t>
            </a:r>
          </a:p>
        </p:txBody>
      </p:sp>
      <p:sp>
        <p:nvSpPr>
          <p:cNvPr id="4" name="Subtitle 4"/>
          <p:cNvSpPr txBox="1">
            <a:spLocks/>
          </p:cNvSpPr>
          <p:nvPr/>
        </p:nvSpPr>
        <p:spPr bwMode="auto">
          <a:xfrm>
            <a:off x="4053324" y="3957640"/>
            <a:ext cx="4670628" cy="9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Clr>
                <a:srgbClr val="0070C0"/>
              </a:buClr>
              <a:buFont typeface="Wingdings" panose="05000000000000000000" pitchFamily="2" charset="2"/>
              <a:buNone/>
              <a:defRPr sz="2000" b="1" kern="1200" baseline="0">
                <a:solidFill>
                  <a:srgbClr val="0039A6"/>
                </a:solidFill>
                <a:effectLst/>
                <a:latin typeface="Calibri" pitchFamily="34" charset="0"/>
                <a:ea typeface="+mn-ea"/>
                <a:cs typeface="+mn-cs"/>
              </a:defRPr>
            </a:lvl1pPr>
            <a:lvl2pPr marL="457047" indent="0" algn="ctr" rtl="0" eaLnBrk="0" fontAlgn="base" hangingPunct="0">
              <a:spcBef>
                <a:spcPct val="20000"/>
              </a:spcBef>
              <a:spcAft>
                <a:spcPct val="0"/>
              </a:spcAft>
              <a:buClr>
                <a:srgbClr val="0070C0"/>
              </a:buClr>
              <a:buFont typeface="Calibri" panose="020F0502020204030204" pitchFamily="34" charset="0"/>
              <a:buNone/>
              <a:defRPr sz="2800" kern="1200">
                <a:solidFill>
                  <a:schemeClr val="tx1">
                    <a:tint val="75000"/>
                  </a:schemeClr>
                </a:solidFill>
                <a:latin typeface="Calibri" panose="020F0502020204030204" pitchFamily="34" charset="0"/>
                <a:ea typeface="+mn-ea"/>
                <a:cs typeface="+mn-cs"/>
              </a:defRPr>
            </a:lvl2pPr>
            <a:lvl3pPr marL="914108" indent="0" algn="ctr" rtl="0" eaLnBrk="0" fontAlgn="base" hangingPunct="0">
              <a:spcBef>
                <a:spcPct val="20000"/>
              </a:spcBef>
              <a:spcAft>
                <a:spcPct val="0"/>
              </a:spcAft>
              <a:buClr>
                <a:srgbClr val="0070C0"/>
              </a:buClr>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158"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213"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259"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306"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60"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411"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anose="05000000000000000000" pitchFamily="2" charset="2"/>
              <a:buNone/>
              <a:tabLst/>
              <a:defRPr/>
            </a:pPr>
            <a:endParaRPr kumimoji="0" lang="en-US" sz="2400" b="1" i="0" u="none" strike="noStrike" kern="1200" cap="none" spc="0" normalizeH="0" noProof="0" dirty="0">
              <a:ln>
                <a:noFill/>
              </a:ln>
              <a:solidFill>
                <a:schemeClr val="bg2"/>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
                <a:srgbClr val="0070C0"/>
              </a:buClr>
              <a:buSzTx/>
              <a:buFont typeface="Wingdings" panose="05000000000000000000" pitchFamily="2" charset="2"/>
              <a:buNone/>
              <a:tabLst/>
              <a:defRPr/>
            </a:pPr>
            <a:r>
              <a:rPr kumimoji="0" lang="en-US" sz="2400" b="1" i="0" u="none" strike="noStrike" kern="1200" cap="none" spc="0" normalizeH="0" noProof="0" dirty="0">
                <a:ln>
                  <a:noFill/>
                </a:ln>
                <a:solidFill>
                  <a:schemeClr val="bg2"/>
                </a:solidFill>
                <a:effectLst/>
                <a:uLnTx/>
                <a:uFillTx/>
                <a:latin typeface="Calibri" pitchFamily="34" charset="0"/>
                <a:ea typeface="+mn-ea"/>
                <a:cs typeface="+mn-cs"/>
              </a:rPr>
              <a:t>Influenza Division</a:t>
            </a:r>
          </a:p>
        </p:txBody>
      </p:sp>
      <p:sp>
        <p:nvSpPr>
          <p:cNvPr id="5" name="Text Placeholder 5"/>
          <p:cNvSpPr txBox="1">
            <a:spLocks/>
          </p:cNvSpPr>
          <p:nvPr/>
        </p:nvSpPr>
        <p:spPr bwMode="auto">
          <a:xfrm>
            <a:off x="4011069" y="5400077"/>
            <a:ext cx="4670628" cy="781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0070C0"/>
              </a:buClr>
              <a:buFont typeface="Wingdings" panose="05000000000000000000" pitchFamily="2" charset="2"/>
              <a:buNone/>
              <a:defRPr sz="1800" kern="1200" baseline="0">
                <a:solidFill>
                  <a:srgbClr val="0039A6"/>
                </a:solidFill>
                <a:latin typeface="Calibri" pitchFamily="34" charset="0"/>
                <a:ea typeface="+mn-ea"/>
                <a:cs typeface="+mn-cs"/>
              </a:defRPr>
            </a:lvl1pPr>
            <a:lvl2pPr marL="914244" indent="-457189" algn="ctr" rtl="0" eaLnBrk="0" fontAlgn="base" hangingPunct="0">
              <a:spcBef>
                <a:spcPct val="20000"/>
              </a:spcBef>
              <a:spcAft>
                <a:spcPct val="0"/>
              </a:spcAft>
              <a:buClr>
                <a:srgbClr val="0070C0"/>
              </a:buClr>
              <a:buFont typeface="Calibri" panose="020F0502020204030204" pitchFamily="34" charset="0"/>
              <a:buChar char="–"/>
              <a:defRPr sz="2800" kern="1200">
                <a:solidFill>
                  <a:schemeClr val="tx2"/>
                </a:solidFill>
                <a:latin typeface="Calibri" panose="020F0502020204030204" pitchFamily="34" charset="0"/>
                <a:ea typeface="+mn-ea"/>
                <a:cs typeface="+mn-cs"/>
              </a:defRPr>
            </a:lvl2pPr>
            <a:lvl3pPr marL="1295098" indent="-380990" algn="ctr" rtl="0" eaLnBrk="0" fontAlgn="base" hangingPunct="0">
              <a:spcBef>
                <a:spcPct val="20000"/>
              </a:spcBef>
              <a:spcAft>
                <a:spcPct val="0"/>
              </a:spcAft>
              <a:buClr>
                <a:srgbClr val="0070C0"/>
              </a:buClr>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752148"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209203"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ct val="20000"/>
              </a:spcBef>
              <a:spcAft>
                <a:spcPct val="0"/>
              </a:spcAft>
              <a:buClr>
                <a:srgbClr val="0070C0"/>
              </a:buClr>
              <a:buSzTx/>
              <a:buFont typeface="Wingdings" panose="05000000000000000000" pitchFamily="2" charset="2"/>
              <a:buNone/>
              <a:tabLst/>
              <a:defRPr/>
            </a:pPr>
            <a:r>
              <a:rPr kumimoji="0" lang="en-US" sz="2000" b="0" i="0" u="none" strike="noStrike" kern="1200" cap="none" spc="0" normalizeH="0" noProof="0" dirty="0">
                <a:ln>
                  <a:noFill/>
                </a:ln>
                <a:solidFill>
                  <a:schemeClr val="bg2"/>
                </a:solidFill>
                <a:effectLst/>
                <a:uLnTx/>
                <a:uFillTx/>
                <a:latin typeface="Calibri" pitchFamily="34" charset="0"/>
                <a:ea typeface="+mn-ea"/>
                <a:cs typeface="+mn-cs"/>
              </a:rPr>
              <a:t>Centers for Disease Control and Prevention</a:t>
            </a:r>
          </a:p>
        </p:txBody>
      </p:sp>
    </p:spTree>
    <p:extLst>
      <p:ext uri="{BB962C8B-B14F-4D97-AF65-F5344CB8AC3E}">
        <p14:creationId xmlns:p14="http://schemas.microsoft.com/office/powerpoint/2010/main" val="346068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AIV Vaccines - Considerations</a:t>
            </a:r>
          </a:p>
        </p:txBody>
      </p:sp>
      <p:sp>
        <p:nvSpPr>
          <p:cNvPr id="3" name="Content Placeholder 2"/>
          <p:cNvSpPr>
            <a:spLocks noGrp="1"/>
          </p:cNvSpPr>
          <p:nvPr>
            <p:ph idx="1"/>
          </p:nvPr>
        </p:nvSpPr>
        <p:spPr>
          <a:xfrm>
            <a:off x="148175" y="1029542"/>
            <a:ext cx="8488443" cy="4900655"/>
          </a:xfrm>
        </p:spPr>
        <p:txBody>
          <a:bodyPr>
            <a:normAutofit/>
          </a:bodyPr>
          <a:lstStyle/>
          <a:p>
            <a:pPr>
              <a:spcAft>
                <a:spcPts val="1200"/>
              </a:spcAft>
            </a:pPr>
            <a:r>
              <a:rPr lang="en-US" sz="2600" dirty="0"/>
              <a:t>Vaccination alone cannot eradicate the virus</a:t>
            </a:r>
          </a:p>
          <a:p>
            <a:pPr>
              <a:spcBef>
                <a:spcPts val="1200"/>
              </a:spcBef>
              <a:spcAft>
                <a:spcPts val="1200"/>
              </a:spcAft>
            </a:pPr>
            <a:r>
              <a:rPr lang="en-US" sz="2600" dirty="0"/>
              <a:t>Use in conjunction with stamping out measures (mentioned on previous slide)</a:t>
            </a:r>
          </a:p>
          <a:p>
            <a:pPr>
              <a:spcBef>
                <a:spcPts val="1200"/>
              </a:spcBef>
              <a:spcAft>
                <a:spcPts val="1200"/>
              </a:spcAft>
            </a:pPr>
            <a:r>
              <a:rPr lang="en-US" sz="2600" dirty="0"/>
              <a:t>Must be approved by government authorities</a:t>
            </a:r>
          </a:p>
          <a:p>
            <a:pPr>
              <a:spcBef>
                <a:spcPts val="1200"/>
              </a:spcBef>
            </a:pPr>
            <a:r>
              <a:rPr lang="en-US" sz="2600" dirty="0"/>
              <a:t>Emergency programs need advanced planning, including exit strategy</a:t>
            </a:r>
          </a:p>
          <a:p>
            <a:endParaRPr lang="en-US" sz="2600" dirty="0"/>
          </a:p>
        </p:txBody>
      </p:sp>
      <p:pic>
        <p:nvPicPr>
          <p:cNvPr id="6" name="Picture 5">
            <a:extLst>
              <a:ext uri="{FF2B5EF4-FFF2-40B4-BE49-F238E27FC236}">
                <a16:creationId xmlns:a16="http://schemas.microsoft.com/office/drawing/2014/main" id="{D67A2E37-C4CC-4DBC-9D93-BED28D7D9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708" y="3955533"/>
            <a:ext cx="3997700" cy="2658627"/>
          </a:xfrm>
          <a:prstGeom prst="rect">
            <a:avLst/>
          </a:prstGeom>
        </p:spPr>
      </p:pic>
      <p:sp>
        <p:nvSpPr>
          <p:cNvPr id="4" name="TextBox 3"/>
          <p:cNvSpPr txBox="1"/>
          <p:nvPr/>
        </p:nvSpPr>
        <p:spPr>
          <a:xfrm>
            <a:off x="4358640" y="6583680"/>
            <a:ext cx="3616960" cy="274320"/>
          </a:xfrm>
          <a:prstGeom prst="rect">
            <a:avLst/>
          </a:prstGeom>
          <a:noFill/>
        </p:spPr>
        <p:txBody>
          <a:bodyPr wrap="square" rtlCol="0" anchor="t">
            <a:spAutoFit/>
          </a:bodyPr>
          <a:lstStyle/>
          <a:p>
            <a:r>
              <a:rPr lang="en-US" sz="1200" dirty="0"/>
              <a:t>U.S. Air Force photo by Senior Airman </a:t>
            </a:r>
            <a:r>
              <a:rPr lang="en-US" sz="1200" dirty="0" err="1"/>
              <a:t>Kaitlyn</a:t>
            </a:r>
            <a:r>
              <a:rPr lang="en-US" sz="1200" dirty="0"/>
              <a:t> Johnson</a:t>
            </a:r>
          </a:p>
        </p:txBody>
      </p:sp>
    </p:spTree>
    <p:extLst>
      <p:ext uri="{BB962C8B-B14F-4D97-AF65-F5344CB8AC3E}">
        <p14:creationId xmlns:p14="http://schemas.microsoft.com/office/powerpoint/2010/main" val="421226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AIV Vaccines - Considerations</a:t>
            </a:r>
          </a:p>
        </p:txBody>
      </p:sp>
      <p:sp>
        <p:nvSpPr>
          <p:cNvPr id="3" name="Content Placeholder 2"/>
          <p:cNvSpPr>
            <a:spLocks noGrp="1"/>
          </p:cNvSpPr>
          <p:nvPr>
            <p:ph idx="1"/>
          </p:nvPr>
        </p:nvSpPr>
        <p:spPr>
          <a:xfrm>
            <a:off x="383166" y="1005840"/>
            <a:ext cx="8532233" cy="5388208"/>
          </a:xfrm>
        </p:spPr>
        <p:txBody>
          <a:bodyPr>
            <a:noAutofit/>
          </a:bodyPr>
          <a:lstStyle/>
          <a:p>
            <a:pPr>
              <a:lnSpc>
                <a:spcPct val="150000"/>
              </a:lnSpc>
              <a:spcBef>
                <a:spcPts val="1200"/>
              </a:spcBef>
            </a:pPr>
            <a:r>
              <a:rPr lang="en-US" sz="2400" dirty="0"/>
              <a:t>Identify financial resources </a:t>
            </a:r>
          </a:p>
          <a:p>
            <a:pPr>
              <a:lnSpc>
                <a:spcPct val="150000"/>
              </a:lnSpc>
              <a:spcBef>
                <a:spcPts val="1200"/>
              </a:spcBef>
            </a:pPr>
            <a:r>
              <a:rPr lang="en-US" sz="2400" dirty="0"/>
              <a:t>Laboratory capacity for monitoring circulating viruses</a:t>
            </a:r>
          </a:p>
          <a:p>
            <a:pPr>
              <a:lnSpc>
                <a:spcPct val="150000"/>
              </a:lnSpc>
              <a:spcBef>
                <a:spcPts val="1200"/>
              </a:spcBef>
            </a:pPr>
            <a:r>
              <a:rPr lang="en-US" sz="2400" dirty="0"/>
              <a:t>Restricted movement of vaccinated birds</a:t>
            </a:r>
          </a:p>
          <a:p>
            <a:pPr>
              <a:lnSpc>
                <a:spcPct val="150000"/>
              </a:lnSpc>
              <a:spcBef>
                <a:spcPts val="1200"/>
              </a:spcBef>
            </a:pPr>
            <a:r>
              <a:rPr lang="en-US" sz="2400" dirty="0"/>
              <a:t>Trade implications </a:t>
            </a:r>
          </a:p>
          <a:p>
            <a:pPr>
              <a:lnSpc>
                <a:spcPct val="150000"/>
              </a:lnSpc>
              <a:spcBef>
                <a:spcPts val="1200"/>
              </a:spcBef>
            </a:pPr>
            <a:r>
              <a:rPr lang="en-US" sz="2400" dirty="0"/>
              <a:t>Prioritize resources for populations at highest risk</a:t>
            </a:r>
          </a:p>
          <a:p>
            <a:pPr>
              <a:lnSpc>
                <a:spcPct val="150000"/>
              </a:lnSpc>
              <a:spcBef>
                <a:spcPts val="1200"/>
              </a:spcBef>
            </a:pPr>
            <a:r>
              <a:rPr lang="en-US" sz="2400" dirty="0"/>
              <a:t>Plan for post-vaccination immunity studies</a:t>
            </a:r>
          </a:p>
          <a:p>
            <a:pPr>
              <a:lnSpc>
                <a:spcPct val="150000"/>
              </a:lnSpc>
              <a:spcBef>
                <a:spcPts val="1200"/>
              </a:spcBef>
            </a:pPr>
            <a:r>
              <a:rPr lang="en-US" sz="2400" dirty="0"/>
              <a:t>Potential for viral spread by vaccination teams</a:t>
            </a:r>
          </a:p>
          <a:p>
            <a:pPr>
              <a:lnSpc>
                <a:spcPct val="150000"/>
              </a:lnSpc>
            </a:pPr>
            <a:endParaRPr lang="en-US" sz="1800" dirty="0"/>
          </a:p>
          <a:p>
            <a:pPr>
              <a:lnSpc>
                <a:spcPct val="150000"/>
              </a:lnSpc>
            </a:pPr>
            <a:endParaRPr lang="en-US" sz="1800" dirty="0"/>
          </a:p>
        </p:txBody>
      </p:sp>
      <p:sp>
        <p:nvSpPr>
          <p:cNvPr id="4" name="TextBox 3"/>
          <p:cNvSpPr txBox="1"/>
          <p:nvPr/>
        </p:nvSpPr>
        <p:spPr>
          <a:xfrm>
            <a:off x="153988" y="6389678"/>
            <a:ext cx="8761412" cy="430887"/>
          </a:xfrm>
          <a:prstGeom prst="rect">
            <a:avLst/>
          </a:prstGeom>
          <a:noFill/>
        </p:spPr>
        <p:txBody>
          <a:bodyPr wrap="square" rtlCol="0">
            <a:spAutoFit/>
          </a:bodyPr>
          <a:lstStyle/>
          <a:p>
            <a:r>
              <a:rPr lang="en-US" sz="1100" dirty="0"/>
              <a:t>USDA Policy and Approach to HPAI Vaccination </a:t>
            </a:r>
            <a:r>
              <a:rPr lang="en-US" sz="1100" dirty="0">
                <a:hlinkClick r:id="rId3"/>
              </a:rPr>
              <a:t>https://www.aphis.usda.gov/animal_health/animal_dis_spec/poultry/downloads/hpai_policy.pdf</a:t>
            </a:r>
            <a:endParaRPr lang="en-US" sz="1100" dirty="0"/>
          </a:p>
          <a:p>
            <a:r>
              <a:rPr lang="en-US" sz="1100" dirty="0"/>
              <a:t>OIE </a:t>
            </a:r>
            <a:r>
              <a:rPr lang="en-US" sz="1100" dirty="0">
                <a:hlinkClick r:id="rId4"/>
              </a:rPr>
              <a:t>http://www.oie.int/downld/AVIAN%20INFLUENZA/Guidelines%20on%20AI%20vaccination.pdf</a:t>
            </a:r>
            <a:r>
              <a:rPr lang="en-US" sz="1100" dirty="0"/>
              <a:t>; FAO </a:t>
            </a:r>
            <a:r>
              <a:rPr lang="en-US" sz="1100" dirty="0">
                <a:hlinkClick r:id="rId5"/>
              </a:rPr>
              <a:t>http://www.fao.org/3/a-i5625e.pdf</a:t>
            </a:r>
            <a:endParaRPr lang="en-US" sz="1100" dirty="0"/>
          </a:p>
        </p:txBody>
      </p:sp>
    </p:spTree>
    <p:extLst>
      <p:ext uri="{BB962C8B-B14F-4D97-AF65-F5344CB8AC3E}">
        <p14:creationId xmlns:p14="http://schemas.microsoft.com/office/powerpoint/2010/main" val="309232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367169" y="1767690"/>
            <a:ext cx="8229600" cy="4525963"/>
          </a:xfrm>
        </p:spPr>
        <p:txBody>
          <a:bodyPr>
            <a:normAutofit/>
          </a:bodyPr>
          <a:lstStyle/>
          <a:p>
            <a:pPr marL="0" indent="0">
              <a:spcBef>
                <a:spcPts val="1800"/>
              </a:spcBef>
              <a:buNone/>
            </a:pPr>
            <a:endParaRPr lang="en-US" sz="2800" dirty="0"/>
          </a:p>
          <a:p>
            <a:pPr marL="0" indent="0">
              <a:spcBef>
                <a:spcPts val="1800"/>
              </a:spcBef>
              <a:buNone/>
            </a:pPr>
            <a:r>
              <a:rPr lang="en-US" sz="2800" dirty="0"/>
              <a:t>Has your country had experience successfully controlling an AIV outbreak without AIV vaccination?</a:t>
            </a:r>
          </a:p>
          <a:p>
            <a:pPr marL="0" indent="0">
              <a:buNone/>
            </a:pPr>
            <a:endParaRPr lang="en-US" altLang="en-US" sz="2800"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12314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310897" y="1767690"/>
            <a:ext cx="8229600" cy="4525963"/>
          </a:xfrm>
        </p:spPr>
        <p:txBody>
          <a:bodyPr>
            <a:normAutofit fontScale="92500"/>
          </a:bodyPr>
          <a:lstStyle/>
          <a:p>
            <a:pPr marL="0" indent="0">
              <a:spcBef>
                <a:spcPts val="1800"/>
              </a:spcBef>
              <a:buNone/>
            </a:pPr>
            <a:endParaRPr lang="en-US" sz="2800" dirty="0"/>
          </a:p>
          <a:p>
            <a:pPr marL="0" indent="0">
              <a:spcBef>
                <a:spcPts val="1800"/>
              </a:spcBef>
              <a:buNone/>
            </a:pPr>
            <a:r>
              <a:rPr lang="en-US" sz="2800" dirty="0"/>
              <a:t>Has your country had any experience with AIV vaccination? </a:t>
            </a:r>
          </a:p>
          <a:p>
            <a:pPr marL="0" indent="0">
              <a:spcBef>
                <a:spcPts val="1800"/>
              </a:spcBef>
              <a:buNone/>
            </a:pPr>
            <a:endParaRPr lang="en-US" sz="2800" dirty="0"/>
          </a:p>
          <a:p>
            <a:pPr marL="0" indent="0">
              <a:spcBef>
                <a:spcPts val="1800"/>
              </a:spcBef>
              <a:buNone/>
            </a:pPr>
            <a:r>
              <a:rPr lang="en-US" sz="2800" dirty="0"/>
              <a:t>If yes, describe the vaccination plan challenges and successes.</a:t>
            </a:r>
          </a:p>
          <a:p>
            <a:pPr marL="0" indent="0">
              <a:spcBef>
                <a:spcPts val="1800"/>
              </a:spcBef>
              <a:buNone/>
            </a:pPr>
            <a:endParaRPr lang="en-US" sz="2800" dirty="0"/>
          </a:p>
          <a:p>
            <a:pPr marL="0" indent="0">
              <a:spcBef>
                <a:spcPts val="1800"/>
              </a:spcBef>
              <a:buNone/>
            </a:pPr>
            <a:r>
              <a:rPr lang="en-US" sz="2800" dirty="0"/>
              <a:t>Would your country consider AIV vaccination in the face of a future AIV outbreak? Why or why not? </a:t>
            </a:r>
          </a:p>
          <a:p>
            <a:pPr marL="0" indent="0">
              <a:buNone/>
            </a:pPr>
            <a:endParaRPr lang="en-US" altLang="en-US" sz="2800"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05219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Vaccines Available</a:t>
            </a:r>
          </a:p>
        </p:txBody>
      </p:sp>
      <p:sp>
        <p:nvSpPr>
          <p:cNvPr id="3" name="Content Placeholder 2"/>
          <p:cNvSpPr>
            <a:spLocks noGrp="1"/>
          </p:cNvSpPr>
          <p:nvPr>
            <p:ph idx="1"/>
          </p:nvPr>
        </p:nvSpPr>
        <p:spPr>
          <a:xfrm>
            <a:off x="348396" y="790847"/>
            <a:ext cx="8664975" cy="5595258"/>
          </a:xfrm>
        </p:spPr>
        <p:txBody>
          <a:bodyPr>
            <a:normAutofit/>
          </a:bodyPr>
          <a:lstStyle/>
          <a:p>
            <a:pPr marL="0" indent="0">
              <a:spcBef>
                <a:spcPts val="1800"/>
              </a:spcBef>
              <a:buNone/>
            </a:pPr>
            <a:r>
              <a:rPr lang="en-US" sz="2600" dirty="0"/>
              <a:t>Globally, licensed vaccines against AIV H5 and H7 are available in a number of countries</a:t>
            </a:r>
          </a:p>
          <a:p>
            <a:pPr>
              <a:spcBef>
                <a:spcPts val="1800"/>
              </a:spcBef>
            </a:pPr>
            <a:r>
              <a:rPr lang="en-US" sz="2600" dirty="0"/>
              <a:t>Inactivated AIV vaccines</a:t>
            </a:r>
          </a:p>
          <a:p>
            <a:pPr>
              <a:spcBef>
                <a:spcPts val="1800"/>
              </a:spcBef>
            </a:pPr>
            <a:r>
              <a:rPr lang="en-US" sz="2600" dirty="0"/>
              <a:t>Live vector / recombinant vaccines</a:t>
            </a:r>
          </a:p>
          <a:p>
            <a:pPr lvl="1">
              <a:spcBef>
                <a:spcPts val="1800"/>
              </a:spcBef>
            </a:pPr>
            <a:r>
              <a:rPr lang="en-US" sz="2200" dirty="0"/>
              <a:t>Avian paramyxovirus type 1</a:t>
            </a:r>
          </a:p>
          <a:p>
            <a:pPr lvl="1">
              <a:spcBef>
                <a:spcPts val="1800"/>
              </a:spcBef>
            </a:pPr>
            <a:r>
              <a:rPr lang="en-US" sz="2200" dirty="0" err="1"/>
              <a:t>Fowlpox</a:t>
            </a:r>
            <a:r>
              <a:rPr lang="en-US" sz="2200" dirty="0"/>
              <a:t> virus</a:t>
            </a:r>
          </a:p>
          <a:p>
            <a:pPr lvl="1">
              <a:spcBef>
                <a:spcPts val="1800"/>
              </a:spcBef>
            </a:pPr>
            <a:r>
              <a:rPr lang="en-US" sz="2200" dirty="0" err="1"/>
              <a:t>Herpesvirus</a:t>
            </a:r>
            <a:r>
              <a:rPr lang="en-US" sz="2200" dirty="0"/>
              <a:t> turkey</a:t>
            </a:r>
          </a:p>
        </p:txBody>
      </p:sp>
      <p:sp>
        <p:nvSpPr>
          <p:cNvPr id="4" name="TextBox 3"/>
          <p:cNvSpPr txBox="1"/>
          <p:nvPr/>
        </p:nvSpPr>
        <p:spPr>
          <a:xfrm>
            <a:off x="153988" y="6378428"/>
            <a:ext cx="8859383" cy="430887"/>
          </a:xfrm>
          <a:prstGeom prst="rect">
            <a:avLst/>
          </a:prstGeom>
          <a:noFill/>
        </p:spPr>
        <p:txBody>
          <a:bodyPr wrap="square" rtlCol="0">
            <a:spAutoFit/>
          </a:bodyPr>
          <a:lstStyle/>
          <a:p>
            <a:r>
              <a:rPr lang="en-US" sz="1100" dirty="0"/>
              <a:t>Swayne DE, Spackman E, </a:t>
            </a:r>
            <a:r>
              <a:rPr lang="en-US" sz="1100" dirty="0" err="1"/>
              <a:t>Pantin-Jackwood</a:t>
            </a:r>
            <a:r>
              <a:rPr lang="en-US" sz="1100" dirty="0"/>
              <a:t> M. 2014. Success factors for avian influenza vaccine use in poultry and potential impact at the wild bird-agricultural interface. EcoHealth 11, 94-108</a:t>
            </a:r>
          </a:p>
        </p:txBody>
      </p:sp>
      <p:pic>
        <p:nvPicPr>
          <p:cNvPr id="6" name="Picture 5" descr="Chicken_vaccin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239" y="3549927"/>
            <a:ext cx="4170681" cy="2769593"/>
          </a:xfrm>
          <a:prstGeom prst="rect">
            <a:avLst/>
          </a:prstGeom>
        </p:spPr>
      </p:pic>
    </p:spTree>
    <p:extLst>
      <p:ext uri="{BB962C8B-B14F-4D97-AF65-F5344CB8AC3E}">
        <p14:creationId xmlns:p14="http://schemas.microsoft.com/office/powerpoint/2010/main" val="141182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AIV Vaccines Available</a:t>
            </a:r>
          </a:p>
        </p:txBody>
      </p:sp>
      <p:sp>
        <p:nvSpPr>
          <p:cNvPr id="3" name="Content Placeholder 2"/>
          <p:cNvSpPr>
            <a:spLocks noGrp="1"/>
          </p:cNvSpPr>
          <p:nvPr>
            <p:ph idx="1"/>
          </p:nvPr>
        </p:nvSpPr>
        <p:spPr>
          <a:xfrm>
            <a:off x="153988" y="1617842"/>
            <a:ext cx="8597360" cy="4448650"/>
          </a:xfrm>
        </p:spPr>
        <p:txBody>
          <a:bodyPr>
            <a:noAutofit/>
          </a:bodyPr>
          <a:lstStyle/>
          <a:p>
            <a:pPr marL="0" indent="0">
              <a:spcBef>
                <a:spcPts val="1800"/>
              </a:spcBef>
              <a:buNone/>
            </a:pPr>
            <a:r>
              <a:rPr lang="en-US" sz="2800" dirty="0"/>
              <a:t>Inactivated</a:t>
            </a:r>
          </a:p>
          <a:p>
            <a:pPr>
              <a:spcBef>
                <a:spcPts val="1200"/>
              </a:spcBef>
            </a:pPr>
            <a:r>
              <a:rPr lang="en-US" sz="2400" dirty="0"/>
              <a:t>Includes H5 and H7 HPAIV and LPAIV</a:t>
            </a:r>
          </a:p>
          <a:p>
            <a:pPr>
              <a:spcBef>
                <a:spcPts val="1200"/>
              </a:spcBef>
            </a:pPr>
            <a:r>
              <a:rPr lang="en-US" sz="2400" dirty="0"/>
              <a:t>Can be used in poultry and zoo birds</a:t>
            </a:r>
          </a:p>
          <a:p>
            <a:pPr>
              <a:spcBef>
                <a:spcPts val="1200"/>
              </a:spcBef>
            </a:pPr>
            <a:r>
              <a:rPr lang="en-US" sz="2400" dirty="0"/>
              <a:t>IM, SQ or </a:t>
            </a:r>
            <a:r>
              <a:rPr lang="en-US" sz="2400" i="1" dirty="0"/>
              <a:t>in </a:t>
            </a:r>
            <a:r>
              <a:rPr lang="en-US" sz="2400" i="1" dirty="0" err="1"/>
              <a:t>ovo</a:t>
            </a:r>
            <a:endParaRPr lang="en-US" sz="1000" dirty="0"/>
          </a:p>
          <a:p>
            <a:pPr marL="0" indent="0">
              <a:spcBef>
                <a:spcPts val="1800"/>
              </a:spcBef>
              <a:buNone/>
            </a:pPr>
            <a:r>
              <a:rPr lang="en-US" sz="2800" dirty="0"/>
              <a:t>Live vector</a:t>
            </a:r>
          </a:p>
          <a:p>
            <a:pPr>
              <a:spcBef>
                <a:spcPts val="1200"/>
              </a:spcBef>
            </a:pPr>
            <a:r>
              <a:rPr lang="en-US" sz="2400" dirty="0"/>
              <a:t>Mexico and China (Avian paramyxovirus type 1) for chicken</a:t>
            </a:r>
          </a:p>
          <a:p>
            <a:pPr>
              <a:spcBef>
                <a:spcPts val="1200"/>
              </a:spcBef>
            </a:pPr>
            <a:r>
              <a:rPr lang="en-US" sz="2400" dirty="0"/>
              <a:t>US and Mexico and limited use in China (</a:t>
            </a:r>
            <a:r>
              <a:rPr lang="en-US" sz="2400" dirty="0" err="1"/>
              <a:t>Fowlpox</a:t>
            </a:r>
            <a:r>
              <a:rPr lang="en-US" sz="2400" dirty="0"/>
              <a:t> virus) for chicken, goose and Muscovy duck</a:t>
            </a:r>
          </a:p>
          <a:p>
            <a:pPr>
              <a:spcBef>
                <a:spcPts val="1200"/>
              </a:spcBef>
            </a:pPr>
            <a:r>
              <a:rPr lang="en-US" sz="2400" dirty="0"/>
              <a:t>US and Egypt (Herpesvirus Turkey) for chicken</a:t>
            </a:r>
          </a:p>
        </p:txBody>
      </p:sp>
      <p:sp>
        <p:nvSpPr>
          <p:cNvPr id="4" name="TextBox 3"/>
          <p:cNvSpPr txBox="1"/>
          <p:nvPr/>
        </p:nvSpPr>
        <p:spPr>
          <a:xfrm>
            <a:off x="153988" y="6390460"/>
            <a:ext cx="8859383" cy="430887"/>
          </a:xfrm>
          <a:prstGeom prst="rect">
            <a:avLst/>
          </a:prstGeom>
          <a:noFill/>
        </p:spPr>
        <p:txBody>
          <a:bodyPr wrap="square" rtlCol="0">
            <a:spAutoFit/>
          </a:bodyPr>
          <a:lstStyle/>
          <a:p>
            <a:r>
              <a:rPr lang="en-US" sz="1100" dirty="0"/>
              <a:t>Swayne DE, Spackman E, </a:t>
            </a:r>
            <a:r>
              <a:rPr lang="en-US" sz="1100" dirty="0" err="1"/>
              <a:t>Pantin-Jackwood</a:t>
            </a:r>
            <a:r>
              <a:rPr lang="en-US" sz="1100" dirty="0"/>
              <a:t> M. 2014. Success factors for avian influenza vaccine use in poultry and potential impact at the wild bird-agricultural interface. EcoHealth 11, 94-108</a:t>
            </a:r>
          </a:p>
        </p:txBody>
      </p:sp>
      <p:sp>
        <p:nvSpPr>
          <p:cNvPr id="5" name="Rectangle 4"/>
          <p:cNvSpPr/>
          <p:nvPr/>
        </p:nvSpPr>
        <p:spPr>
          <a:xfrm>
            <a:off x="408686" y="657441"/>
            <a:ext cx="8414951" cy="923330"/>
          </a:xfrm>
          <a:prstGeom prst="rect">
            <a:avLst/>
          </a:prstGeom>
        </p:spPr>
        <p:txBody>
          <a:bodyPr wrap="square">
            <a:spAutoFit/>
          </a:bodyPr>
          <a:lstStyle/>
          <a:p>
            <a:r>
              <a:rPr lang="en-US" dirty="0"/>
              <a:t>Four countries have used the majority of influenza poultry vaccines during various HPAI epizootics in that country. 10 other countries have used poultry vaccination in focused manner during outbreaks.</a:t>
            </a:r>
          </a:p>
        </p:txBody>
      </p:sp>
    </p:spTree>
    <p:extLst>
      <p:ext uri="{BB962C8B-B14F-4D97-AF65-F5344CB8AC3E}">
        <p14:creationId xmlns:p14="http://schemas.microsoft.com/office/powerpoint/2010/main" val="212382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548423" y="1767690"/>
            <a:ext cx="7992073" cy="4525963"/>
          </a:xfrm>
        </p:spPr>
        <p:txBody>
          <a:bodyPr>
            <a:normAutofit/>
          </a:bodyPr>
          <a:lstStyle/>
          <a:p>
            <a:pPr marL="0" indent="0">
              <a:spcBef>
                <a:spcPts val="1800"/>
              </a:spcBef>
              <a:buNone/>
            </a:pPr>
            <a:endParaRPr lang="en-US" sz="2800" dirty="0"/>
          </a:p>
          <a:p>
            <a:pPr marL="0" indent="0">
              <a:spcBef>
                <a:spcPts val="1800"/>
              </a:spcBef>
              <a:buNone/>
            </a:pPr>
            <a:r>
              <a:rPr lang="en-US" sz="2800" dirty="0"/>
              <a:t>Does your country currently have a licensed AIV vaccine?</a:t>
            </a:r>
          </a:p>
          <a:p>
            <a:pPr marL="0" indent="0">
              <a:spcBef>
                <a:spcPts val="1800"/>
              </a:spcBef>
              <a:buNone/>
            </a:pPr>
            <a:endParaRPr lang="en-US" sz="2800" dirty="0"/>
          </a:p>
          <a:p>
            <a:pPr marL="0" indent="0">
              <a:spcBef>
                <a:spcPts val="1800"/>
              </a:spcBef>
              <a:buNone/>
            </a:pPr>
            <a:r>
              <a:rPr lang="en-US" sz="2800" dirty="0"/>
              <a:t>If yes, does the license need to be renewed after a certain period of time?</a:t>
            </a:r>
          </a:p>
          <a:p>
            <a:pPr marL="0" indent="0">
              <a:spcBef>
                <a:spcPts val="1800"/>
              </a:spcBef>
              <a:buNone/>
            </a:pPr>
            <a:endParaRPr lang="en-US" sz="2800" dirty="0"/>
          </a:p>
          <a:p>
            <a:pPr marL="0" indent="0">
              <a:buNone/>
            </a:pPr>
            <a:endParaRPr lang="en-US" altLang="en-US" sz="2800"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79634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Vaccine Protection</a:t>
            </a:r>
          </a:p>
        </p:txBody>
      </p:sp>
      <p:sp>
        <p:nvSpPr>
          <p:cNvPr id="3" name="Content Placeholder 2"/>
          <p:cNvSpPr>
            <a:spLocks noGrp="1"/>
          </p:cNvSpPr>
          <p:nvPr>
            <p:ph idx="1"/>
          </p:nvPr>
        </p:nvSpPr>
        <p:spPr>
          <a:xfrm>
            <a:off x="372218" y="907278"/>
            <a:ext cx="8363983" cy="5599969"/>
          </a:xfrm>
        </p:spPr>
        <p:txBody>
          <a:bodyPr>
            <a:normAutofit/>
          </a:bodyPr>
          <a:lstStyle/>
          <a:p>
            <a:pPr>
              <a:spcBef>
                <a:spcPts val="1200"/>
              </a:spcBef>
            </a:pPr>
            <a:r>
              <a:rPr lang="en-US" sz="2600" dirty="0"/>
              <a:t>AIV vaccines, including bivalent vaccines, are subtype-specific</a:t>
            </a:r>
          </a:p>
          <a:p>
            <a:pPr lvl="3">
              <a:spcBef>
                <a:spcPts val="1200"/>
              </a:spcBef>
            </a:pPr>
            <a:endParaRPr lang="en-US" sz="1400" dirty="0"/>
          </a:p>
          <a:p>
            <a:pPr>
              <a:spcBef>
                <a:spcPts val="1200"/>
              </a:spcBef>
            </a:pPr>
            <a:r>
              <a:rPr lang="en-US" sz="2600" dirty="0"/>
              <a:t>Immunity mainly from antibodies against the surface glycoprotein hemagglutinin (HA)</a:t>
            </a:r>
          </a:p>
          <a:p>
            <a:pPr lvl="3">
              <a:spcBef>
                <a:spcPts val="1200"/>
              </a:spcBef>
            </a:pPr>
            <a:endParaRPr lang="en-US" sz="1400" dirty="0"/>
          </a:p>
          <a:p>
            <a:pPr>
              <a:spcBef>
                <a:spcPts val="1200"/>
              </a:spcBef>
            </a:pPr>
            <a:r>
              <a:rPr lang="en-US" sz="2600" dirty="0"/>
              <a:t>Efficacy demonstrated through challenge models and vaccine protection measured by</a:t>
            </a:r>
          </a:p>
          <a:p>
            <a:pPr lvl="1">
              <a:spcBef>
                <a:spcPts val="1200"/>
              </a:spcBef>
            </a:pPr>
            <a:r>
              <a:rPr lang="en-US" sz="2200" dirty="0"/>
              <a:t>Prevention of clinical signs and death </a:t>
            </a:r>
          </a:p>
          <a:p>
            <a:pPr lvl="1">
              <a:spcBef>
                <a:spcPts val="1200"/>
              </a:spcBef>
            </a:pPr>
            <a:r>
              <a:rPr lang="en-US" sz="2200" dirty="0"/>
              <a:t>Prevention of drop in egg production</a:t>
            </a:r>
          </a:p>
          <a:p>
            <a:pPr lvl="1">
              <a:spcBef>
                <a:spcPts val="1200"/>
              </a:spcBef>
            </a:pPr>
            <a:r>
              <a:rPr lang="en-US" sz="2200" dirty="0"/>
              <a:t>Reduction in virus shedding </a:t>
            </a:r>
          </a:p>
          <a:p>
            <a:pPr lvl="1">
              <a:spcBef>
                <a:spcPts val="1200"/>
              </a:spcBef>
            </a:pPr>
            <a:r>
              <a:rPr lang="en-US" sz="2200" dirty="0"/>
              <a:t>Prevention of contact transmission</a:t>
            </a:r>
          </a:p>
          <a:p>
            <a:pPr marL="0" lvl="1" indent="0">
              <a:buNone/>
            </a:pPr>
            <a:endParaRPr lang="en-US" sz="2600" dirty="0"/>
          </a:p>
        </p:txBody>
      </p:sp>
      <p:sp>
        <p:nvSpPr>
          <p:cNvPr id="4" name="TextBox 3"/>
          <p:cNvSpPr txBox="1"/>
          <p:nvPr/>
        </p:nvSpPr>
        <p:spPr>
          <a:xfrm>
            <a:off x="218508" y="6483859"/>
            <a:ext cx="8719458" cy="307777"/>
          </a:xfrm>
          <a:prstGeom prst="rect">
            <a:avLst/>
          </a:prstGeom>
          <a:noFill/>
        </p:spPr>
        <p:txBody>
          <a:bodyPr wrap="square" rtlCol="0">
            <a:spAutoFit/>
          </a:bodyPr>
          <a:lstStyle/>
          <a:p>
            <a:r>
              <a:rPr lang="en-US" sz="1400" dirty="0"/>
              <a:t>Swayne ED, 2009. Avian influenza vaccines and therapies for poultry. Comp </a:t>
            </a:r>
            <a:r>
              <a:rPr lang="en-US" sz="1400" dirty="0" err="1"/>
              <a:t>Immunol</a:t>
            </a:r>
            <a:r>
              <a:rPr lang="en-US" sz="1400" dirty="0"/>
              <a:t> </a:t>
            </a:r>
            <a:r>
              <a:rPr lang="en-US" sz="1400" dirty="0" err="1"/>
              <a:t>Microbiol</a:t>
            </a:r>
            <a:r>
              <a:rPr lang="en-US" sz="1400" dirty="0"/>
              <a:t> Infect Dis. 32:351-363  </a:t>
            </a:r>
          </a:p>
        </p:txBody>
      </p:sp>
    </p:spTree>
    <p:extLst>
      <p:ext uri="{BB962C8B-B14F-4D97-AF65-F5344CB8AC3E}">
        <p14:creationId xmlns:p14="http://schemas.microsoft.com/office/powerpoint/2010/main" val="270249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Vaccine Protection</a:t>
            </a:r>
          </a:p>
        </p:txBody>
      </p:sp>
      <p:sp>
        <p:nvSpPr>
          <p:cNvPr id="3" name="Content Placeholder 2"/>
          <p:cNvSpPr>
            <a:spLocks noGrp="1"/>
          </p:cNvSpPr>
          <p:nvPr>
            <p:ph idx="1"/>
          </p:nvPr>
        </p:nvSpPr>
        <p:spPr>
          <a:xfrm>
            <a:off x="331081" y="947131"/>
            <a:ext cx="8440615" cy="5018314"/>
          </a:xfrm>
        </p:spPr>
        <p:txBody>
          <a:bodyPr>
            <a:noAutofit/>
          </a:bodyPr>
          <a:lstStyle/>
          <a:p>
            <a:pPr marL="0" indent="0">
              <a:buNone/>
            </a:pPr>
            <a:r>
              <a:rPr lang="en-US" sz="2400" dirty="0"/>
              <a:t>Other attributes of AIV vaccines</a:t>
            </a:r>
          </a:p>
          <a:p>
            <a:pPr lvl="1"/>
            <a:r>
              <a:rPr lang="en-US" sz="2000" dirty="0"/>
              <a:t>Protect against high dose challenge</a:t>
            </a:r>
          </a:p>
          <a:p>
            <a:pPr marL="731520" lvl="1" indent="-274320">
              <a:lnSpc>
                <a:spcPct val="80000"/>
              </a:lnSpc>
              <a:spcBef>
                <a:spcPts val="1200"/>
              </a:spcBef>
            </a:pPr>
            <a:r>
              <a:rPr lang="en-US" sz="2000" dirty="0"/>
              <a:t>Minimum 6-12 months protection</a:t>
            </a:r>
          </a:p>
          <a:p>
            <a:pPr marL="731520" lvl="1" indent="-274320">
              <a:lnSpc>
                <a:spcPct val="80000"/>
              </a:lnSpc>
              <a:spcBef>
                <a:spcPts val="1200"/>
              </a:spcBef>
            </a:pPr>
            <a:r>
              <a:rPr lang="en-US" sz="2000" dirty="0"/>
              <a:t>Minimal number of doses required</a:t>
            </a:r>
          </a:p>
          <a:p>
            <a:pPr marL="731520" lvl="1" indent="-274320">
              <a:lnSpc>
                <a:spcPct val="80000"/>
              </a:lnSpc>
              <a:spcBef>
                <a:spcPts val="1200"/>
              </a:spcBef>
              <a:spcAft>
                <a:spcPts val="1200"/>
              </a:spcAft>
            </a:pPr>
            <a:r>
              <a:rPr lang="en-US" sz="2000" dirty="0"/>
              <a:t>Protection in multiple species</a:t>
            </a:r>
          </a:p>
          <a:p>
            <a:pPr marL="331470" indent="-274320">
              <a:lnSpc>
                <a:spcPct val="80000"/>
              </a:lnSpc>
              <a:spcBef>
                <a:spcPts val="1200"/>
              </a:spcBef>
              <a:spcAft>
                <a:spcPts val="1200"/>
              </a:spcAft>
            </a:pPr>
            <a:endParaRPr lang="en-US" sz="1000" dirty="0"/>
          </a:p>
          <a:p>
            <a:pPr marL="0" lvl="1" indent="0">
              <a:spcAft>
                <a:spcPts val="1200"/>
              </a:spcAft>
              <a:buClr>
                <a:srgbClr val="0070C0"/>
              </a:buClr>
              <a:buNone/>
            </a:pPr>
            <a:r>
              <a:rPr lang="en-US" sz="2400" dirty="0"/>
              <a:t>Vaccines </a:t>
            </a:r>
            <a:r>
              <a:rPr lang="en-US" sz="2400" u="sng" dirty="0"/>
              <a:t>are not 100% effective </a:t>
            </a:r>
            <a:r>
              <a:rPr lang="en-US" sz="2400" dirty="0"/>
              <a:t>in preventing viral shedding after a field challenge with AIV</a:t>
            </a:r>
          </a:p>
          <a:p>
            <a:pPr marL="342900" lvl="1" indent="-342900">
              <a:spcAft>
                <a:spcPts val="1200"/>
              </a:spcAft>
              <a:buClr>
                <a:srgbClr val="0070C0"/>
              </a:buClr>
              <a:buFont typeface="Arial" panose="020B0604020202020204" pitchFamily="34" charset="0"/>
              <a:buChar char="•"/>
            </a:pPr>
            <a:endParaRPr lang="en-US" sz="1000" dirty="0"/>
          </a:p>
          <a:p>
            <a:pPr marL="0" lvl="1" indent="0">
              <a:buClr>
                <a:srgbClr val="0070C0"/>
              </a:buClr>
              <a:buNone/>
            </a:pPr>
            <a:r>
              <a:rPr lang="en-US" sz="2400" dirty="0"/>
              <a:t>Vaccinated birds or their products can only be exported if proven that the flock has not been exposed to AIV, and this can affect trade which may limit their use</a:t>
            </a:r>
          </a:p>
          <a:p>
            <a:pPr marL="0" lvl="1" indent="0">
              <a:buClr>
                <a:srgbClr val="0070C0"/>
              </a:buClr>
              <a:buNone/>
            </a:pPr>
            <a:r>
              <a:rPr lang="en-US" sz="2400" dirty="0"/>
              <a:t>	</a:t>
            </a:r>
          </a:p>
          <a:p>
            <a:pPr marL="342900" lvl="1" indent="-342900">
              <a:buFont typeface="Arial" panose="020B0604020202020204" pitchFamily="34" charset="0"/>
              <a:buChar char="•"/>
            </a:pPr>
            <a:endParaRPr lang="en-US" sz="2400" dirty="0"/>
          </a:p>
          <a:p>
            <a:pPr lvl="1"/>
            <a:endParaRPr lang="en-US" sz="2400" dirty="0"/>
          </a:p>
          <a:p>
            <a:pPr marL="0" lvl="1" indent="0">
              <a:buNone/>
            </a:pPr>
            <a:endParaRPr lang="en-US" sz="2400" dirty="0"/>
          </a:p>
        </p:txBody>
      </p:sp>
      <p:sp>
        <p:nvSpPr>
          <p:cNvPr id="4" name="TextBox 3"/>
          <p:cNvSpPr txBox="1"/>
          <p:nvPr/>
        </p:nvSpPr>
        <p:spPr>
          <a:xfrm>
            <a:off x="218508" y="6483859"/>
            <a:ext cx="8719458" cy="307777"/>
          </a:xfrm>
          <a:prstGeom prst="rect">
            <a:avLst/>
          </a:prstGeom>
          <a:noFill/>
        </p:spPr>
        <p:txBody>
          <a:bodyPr wrap="square" rtlCol="0">
            <a:spAutoFit/>
          </a:bodyPr>
          <a:lstStyle/>
          <a:p>
            <a:r>
              <a:rPr lang="en-US" sz="1400" dirty="0"/>
              <a:t>Swayne ED, 2009. Avian influenza vaccines and therapies for poultry. Comp </a:t>
            </a:r>
            <a:r>
              <a:rPr lang="en-US" sz="1400" dirty="0" err="1"/>
              <a:t>Immunol</a:t>
            </a:r>
            <a:r>
              <a:rPr lang="en-US" sz="1400" dirty="0"/>
              <a:t> </a:t>
            </a:r>
            <a:r>
              <a:rPr lang="en-US" sz="1400" dirty="0" err="1"/>
              <a:t>Microbiol</a:t>
            </a:r>
            <a:r>
              <a:rPr lang="en-US" sz="1400" dirty="0"/>
              <a:t> Infect Dis. 32:351-363  </a:t>
            </a:r>
          </a:p>
        </p:txBody>
      </p:sp>
    </p:spTree>
    <p:extLst>
      <p:ext uri="{BB962C8B-B14F-4D97-AF65-F5344CB8AC3E}">
        <p14:creationId xmlns:p14="http://schemas.microsoft.com/office/powerpoint/2010/main" val="186493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DIVA Approach</a:t>
            </a:r>
          </a:p>
        </p:txBody>
      </p:sp>
      <p:sp>
        <p:nvSpPr>
          <p:cNvPr id="3" name="Content Placeholder 2"/>
          <p:cNvSpPr>
            <a:spLocks noGrp="1"/>
          </p:cNvSpPr>
          <p:nvPr>
            <p:ph idx="1"/>
          </p:nvPr>
        </p:nvSpPr>
        <p:spPr>
          <a:xfrm>
            <a:off x="285407" y="824362"/>
            <a:ext cx="8673658" cy="3963785"/>
          </a:xfrm>
        </p:spPr>
        <p:txBody>
          <a:bodyPr>
            <a:normAutofit fontScale="92500" lnSpcReduction="10000"/>
          </a:bodyPr>
          <a:lstStyle/>
          <a:p>
            <a:pPr marL="0" indent="0">
              <a:spcBef>
                <a:spcPts val="1200"/>
              </a:spcBef>
              <a:buNone/>
            </a:pPr>
            <a:r>
              <a:rPr lang="en-US" sz="2800" b="1" dirty="0"/>
              <a:t>DIVA: </a:t>
            </a:r>
            <a:r>
              <a:rPr lang="en-US" sz="2800" dirty="0"/>
              <a:t>Differentiating Infected from Vaccinated Animals</a:t>
            </a:r>
          </a:p>
          <a:p>
            <a:pPr marL="0" indent="0">
              <a:spcBef>
                <a:spcPts val="1200"/>
              </a:spcBef>
              <a:buNone/>
            </a:pPr>
            <a:endParaRPr lang="en-US" sz="2800" dirty="0"/>
          </a:p>
          <a:p>
            <a:pPr>
              <a:spcBef>
                <a:spcPts val="1200"/>
              </a:spcBef>
            </a:pPr>
            <a:r>
              <a:rPr lang="en-US" sz="2800" dirty="0"/>
              <a:t>Demonstrates that exposure to the circulating virus has not occurred</a:t>
            </a:r>
          </a:p>
          <a:p>
            <a:pPr>
              <a:spcBef>
                <a:spcPts val="1200"/>
              </a:spcBef>
            </a:pPr>
            <a:endParaRPr lang="en-US" sz="1100" dirty="0"/>
          </a:p>
          <a:p>
            <a:pPr>
              <a:spcBef>
                <a:spcPts val="1200"/>
              </a:spcBef>
            </a:pPr>
            <a:r>
              <a:rPr lang="en-US" sz="2800" dirty="0"/>
              <a:t>Serologic or virologic diagnostic tests must differentiate between infected, vaccinated or uninfected animal</a:t>
            </a:r>
          </a:p>
          <a:p>
            <a:pPr lvl="1">
              <a:spcBef>
                <a:spcPts val="1200"/>
              </a:spcBef>
            </a:pPr>
            <a:r>
              <a:rPr lang="en-US" sz="2200" dirty="0"/>
              <a:t>One method: use a vaccine with target hemagglutinin and different neuraminidase than the circulating virus</a:t>
            </a:r>
          </a:p>
        </p:txBody>
      </p:sp>
      <p:sp>
        <p:nvSpPr>
          <p:cNvPr id="4" name="TextBox 3"/>
          <p:cNvSpPr txBox="1"/>
          <p:nvPr/>
        </p:nvSpPr>
        <p:spPr>
          <a:xfrm>
            <a:off x="278969" y="6572477"/>
            <a:ext cx="5836854" cy="261610"/>
          </a:xfrm>
          <a:prstGeom prst="rect">
            <a:avLst/>
          </a:prstGeom>
          <a:noFill/>
        </p:spPr>
        <p:txBody>
          <a:bodyPr wrap="none" rtlCol="0">
            <a:spAutoFit/>
          </a:bodyPr>
          <a:lstStyle/>
          <a:p>
            <a:r>
              <a:rPr lang="en-US" sz="1100" dirty="0"/>
              <a:t>OIE </a:t>
            </a:r>
            <a:r>
              <a:rPr lang="en-US" sz="1100" dirty="0">
                <a:hlinkClick r:id="rId3"/>
              </a:rPr>
              <a:t>http://www.oie.int/downld/AVIAN%20INFLUENZA/Guidelines%20on%20AI%20vaccination.pdf</a:t>
            </a:r>
            <a:endParaRPr lang="en-US" sz="1100" dirty="0"/>
          </a:p>
        </p:txBody>
      </p:sp>
      <p:grpSp>
        <p:nvGrpSpPr>
          <p:cNvPr id="13" name="Group 12">
            <a:extLst>
              <a:ext uri="{FF2B5EF4-FFF2-40B4-BE49-F238E27FC236}">
                <a16:creationId xmlns:a16="http://schemas.microsoft.com/office/drawing/2014/main" id="{1A2F8EAE-62BE-4E22-AA1E-971F3052236C}"/>
              </a:ext>
            </a:extLst>
          </p:cNvPr>
          <p:cNvGrpSpPr/>
          <p:nvPr/>
        </p:nvGrpSpPr>
        <p:grpSpPr>
          <a:xfrm>
            <a:off x="470744" y="4868689"/>
            <a:ext cx="8095241" cy="1574307"/>
            <a:chOff x="497618" y="4305562"/>
            <a:chExt cx="8095241" cy="1574307"/>
          </a:xfrm>
        </p:grpSpPr>
        <p:sp>
          <p:nvSpPr>
            <p:cNvPr id="5" name="TextBox 4"/>
            <p:cNvSpPr txBox="1"/>
            <p:nvPr/>
          </p:nvSpPr>
          <p:spPr>
            <a:xfrm>
              <a:off x="3799563" y="4862179"/>
              <a:ext cx="1252266"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VACCINE</a:t>
              </a:r>
            </a:p>
          </p:txBody>
        </p:sp>
        <p:sp>
          <p:nvSpPr>
            <p:cNvPr id="6" name="TextBox 5"/>
            <p:cNvSpPr txBox="1"/>
            <p:nvPr/>
          </p:nvSpPr>
          <p:spPr>
            <a:xfrm>
              <a:off x="990926" y="5510537"/>
              <a:ext cx="832279"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H7N3</a:t>
              </a:r>
            </a:p>
          </p:txBody>
        </p:sp>
        <p:sp>
          <p:nvSpPr>
            <p:cNvPr id="7" name="TextBox 6"/>
            <p:cNvSpPr txBox="1"/>
            <p:nvPr/>
          </p:nvSpPr>
          <p:spPr>
            <a:xfrm>
              <a:off x="497618" y="4862179"/>
              <a:ext cx="2699778"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CIRCULATING VIRUS</a:t>
              </a:r>
            </a:p>
          </p:txBody>
        </p:sp>
        <p:sp>
          <p:nvSpPr>
            <p:cNvPr id="8" name="TextBox 7"/>
            <p:cNvSpPr txBox="1"/>
            <p:nvPr/>
          </p:nvSpPr>
          <p:spPr>
            <a:xfrm>
              <a:off x="4009556" y="5499217"/>
              <a:ext cx="832279"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H7N1</a:t>
              </a:r>
            </a:p>
          </p:txBody>
        </p:sp>
        <p:sp>
          <p:nvSpPr>
            <p:cNvPr id="9" name="TextBox 8"/>
            <p:cNvSpPr txBox="1"/>
            <p:nvPr/>
          </p:nvSpPr>
          <p:spPr>
            <a:xfrm>
              <a:off x="6120707" y="4862179"/>
              <a:ext cx="2472152"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SEROLOGY TARGET</a:t>
              </a:r>
            </a:p>
          </p:txBody>
        </p:sp>
        <p:sp>
          <p:nvSpPr>
            <p:cNvPr id="10" name="TextBox 9"/>
            <p:cNvSpPr txBox="1"/>
            <p:nvPr/>
          </p:nvSpPr>
          <p:spPr>
            <a:xfrm>
              <a:off x="6843501" y="5499217"/>
              <a:ext cx="513282"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N3</a:t>
              </a:r>
            </a:p>
          </p:txBody>
        </p:sp>
        <p:sp>
          <p:nvSpPr>
            <p:cNvPr id="11" name="TextBox 10"/>
            <p:cNvSpPr txBox="1"/>
            <p:nvPr/>
          </p:nvSpPr>
          <p:spPr>
            <a:xfrm>
              <a:off x="497618" y="4305562"/>
              <a:ext cx="1361270" cy="369332"/>
            </a:xfrm>
            <a:prstGeom prst="rect">
              <a:avLst/>
            </a:prstGeom>
            <a:noFill/>
          </p:spPr>
          <p:txBody>
            <a:bodyPr wrap="none" rtlCol="0">
              <a:spAutoFit/>
            </a:bodyPr>
            <a:lstStyle/>
            <a:p>
              <a:r>
                <a:rPr lang="en-US" b="1" dirty="0">
                  <a:solidFill>
                    <a:schemeClr val="bg1">
                      <a:lumMod val="75000"/>
                    </a:schemeClr>
                  </a:solidFill>
                  <a:latin typeface="Comic Sans MS" panose="030F0702030302020204" pitchFamily="66" charset="0"/>
                </a:rPr>
                <a:t>EXAMPLE:</a:t>
              </a:r>
            </a:p>
          </p:txBody>
        </p:sp>
        <p:sp>
          <p:nvSpPr>
            <p:cNvPr id="12" name="Right Arrow 11"/>
            <p:cNvSpPr/>
            <p:nvPr/>
          </p:nvSpPr>
          <p:spPr>
            <a:xfrm>
              <a:off x="5389978" y="5155002"/>
              <a:ext cx="430306" cy="4320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333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328429" y="1050040"/>
            <a:ext cx="8232610" cy="5160370"/>
          </a:xfrm>
        </p:spPr>
        <p:txBody>
          <a:bodyPr>
            <a:normAutofit/>
          </a:bodyPr>
          <a:lstStyle/>
          <a:p>
            <a:pPr>
              <a:spcBef>
                <a:spcPts val="1800"/>
              </a:spcBef>
            </a:pPr>
            <a:r>
              <a:rPr lang="en-US" sz="2600" dirty="0"/>
              <a:t>Learn about avian influenza virus vaccines for poultry</a:t>
            </a:r>
          </a:p>
          <a:p>
            <a:pPr>
              <a:spcBef>
                <a:spcPts val="1800"/>
              </a:spcBef>
            </a:pPr>
            <a:r>
              <a:rPr lang="en-US" sz="2600" dirty="0"/>
              <a:t>Understand the 3 situations in which to consider AIV vaccination</a:t>
            </a:r>
          </a:p>
          <a:p>
            <a:pPr>
              <a:spcBef>
                <a:spcPts val="1800"/>
              </a:spcBef>
            </a:pPr>
            <a:r>
              <a:rPr lang="en-US" sz="2600" dirty="0"/>
              <a:t>Understand key considerations when using AIV vaccination</a:t>
            </a:r>
          </a:p>
          <a:p>
            <a:pPr>
              <a:spcBef>
                <a:spcPts val="1800"/>
              </a:spcBef>
            </a:pPr>
            <a:r>
              <a:rPr lang="en-US" sz="2600" dirty="0"/>
              <a:t>List the types of vaccines available</a:t>
            </a:r>
          </a:p>
          <a:p>
            <a:pPr>
              <a:spcBef>
                <a:spcPts val="1800"/>
              </a:spcBef>
            </a:pPr>
            <a:r>
              <a:rPr lang="en-US" sz="2600" dirty="0"/>
              <a:t>Learn about protection from AIV vaccination</a:t>
            </a:r>
          </a:p>
          <a:p>
            <a:pPr>
              <a:spcBef>
                <a:spcPts val="1800"/>
              </a:spcBef>
            </a:pPr>
            <a:r>
              <a:rPr lang="en-US" sz="2600" dirty="0"/>
              <a:t>Learn about the DIVA approach</a:t>
            </a:r>
          </a:p>
          <a:p>
            <a:pPr>
              <a:spcBef>
                <a:spcPts val="1800"/>
              </a:spcBef>
            </a:pPr>
            <a:r>
              <a:rPr lang="en-US" sz="2600" dirty="0"/>
              <a:t>Describe factors related to a vaccination exit strategy</a:t>
            </a:r>
          </a:p>
          <a:p>
            <a:pPr>
              <a:spcBef>
                <a:spcPts val="1800"/>
              </a:spcBef>
            </a:pPr>
            <a:endParaRPr lang="en-US" sz="2600" dirty="0"/>
          </a:p>
        </p:txBody>
      </p:sp>
    </p:spTree>
    <p:extLst>
      <p:ext uri="{BB962C8B-B14F-4D97-AF65-F5344CB8AC3E}">
        <p14:creationId xmlns:p14="http://schemas.microsoft.com/office/powerpoint/2010/main" val="131978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DIVA Approach</a:t>
            </a:r>
          </a:p>
        </p:txBody>
      </p:sp>
      <p:sp>
        <p:nvSpPr>
          <p:cNvPr id="3" name="Content Placeholder 2"/>
          <p:cNvSpPr>
            <a:spLocks noGrp="1"/>
          </p:cNvSpPr>
          <p:nvPr>
            <p:ph idx="1"/>
          </p:nvPr>
        </p:nvSpPr>
        <p:spPr>
          <a:xfrm>
            <a:off x="153988" y="759142"/>
            <a:ext cx="8728755" cy="5315087"/>
          </a:xfrm>
        </p:spPr>
        <p:txBody>
          <a:bodyPr>
            <a:normAutofit/>
          </a:bodyPr>
          <a:lstStyle/>
          <a:p>
            <a:pPr>
              <a:spcBef>
                <a:spcPts val="1800"/>
              </a:spcBef>
            </a:pPr>
            <a:r>
              <a:rPr lang="en-US" sz="2600" dirty="0"/>
              <a:t>Another method is to use sentinel unvaccinated birds among the vaccinated population to monitor presence of virus or antibodies</a:t>
            </a:r>
          </a:p>
          <a:p>
            <a:pPr>
              <a:spcBef>
                <a:spcPts val="1800"/>
              </a:spcBef>
            </a:pPr>
            <a:r>
              <a:rPr lang="en-US" sz="2600" dirty="0"/>
              <a:t>Poultry mortality or morbidity should be monitored and tested for early recognition of infection among vaccinated flocks</a:t>
            </a:r>
          </a:p>
          <a:p>
            <a:pPr>
              <a:spcBef>
                <a:spcPts val="1200"/>
              </a:spcBef>
            </a:pPr>
            <a:endParaRPr lang="en-US" sz="2400" dirty="0"/>
          </a:p>
        </p:txBody>
      </p:sp>
      <p:sp>
        <p:nvSpPr>
          <p:cNvPr id="4" name="TextBox 3"/>
          <p:cNvSpPr txBox="1"/>
          <p:nvPr/>
        </p:nvSpPr>
        <p:spPr>
          <a:xfrm>
            <a:off x="278969" y="6530273"/>
            <a:ext cx="5836854" cy="261610"/>
          </a:xfrm>
          <a:prstGeom prst="rect">
            <a:avLst/>
          </a:prstGeom>
          <a:noFill/>
        </p:spPr>
        <p:txBody>
          <a:bodyPr wrap="none" rtlCol="0">
            <a:spAutoFit/>
          </a:bodyPr>
          <a:lstStyle/>
          <a:p>
            <a:r>
              <a:rPr lang="en-US" sz="1100" dirty="0"/>
              <a:t>OIE </a:t>
            </a:r>
            <a:r>
              <a:rPr lang="en-US" sz="1100" dirty="0">
                <a:hlinkClick r:id="rId3"/>
              </a:rPr>
              <a:t>http://www.oie.int/downld/AVIAN%20INFLUENZA/Guidelines%20on%20AI%20vaccination.pdf</a:t>
            </a:r>
            <a:endParaRPr lang="en-US" sz="1100" dirty="0"/>
          </a:p>
        </p:txBody>
      </p:sp>
      <p:pic>
        <p:nvPicPr>
          <p:cNvPr id="6" name="Picture 2" descr="File:Florida chicken house.jpg">
            <a:extLst>
              <a:ext uri="{FF2B5EF4-FFF2-40B4-BE49-F238E27FC236}">
                <a16:creationId xmlns:a16="http://schemas.microsoft.com/office/drawing/2014/main" id="{00937CBF-F68D-4EE2-A501-481F24B48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160" y="3174923"/>
            <a:ext cx="4947920" cy="33785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119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Vaccination - Exit Strategy</a:t>
            </a:r>
          </a:p>
        </p:txBody>
      </p:sp>
      <p:sp>
        <p:nvSpPr>
          <p:cNvPr id="3" name="Content Placeholder 2"/>
          <p:cNvSpPr>
            <a:spLocks noGrp="1"/>
          </p:cNvSpPr>
          <p:nvPr>
            <p:ph idx="1"/>
          </p:nvPr>
        </p:nvSpPr>
        <p:spPr>
          <a:xfrm>
            <a:off x="153988" y="545336"/>
            <a:ext cx="8905791" cy="6214693"/>
          </a:xfrm>
        </p:spPr>
        <p:txBody>
          <a:bodyPr>
            <a:normAutofit/>
          </a:bodyPr>
          <a:lstStyle/>
          <a:p>
            <a:endParaRPr lang="en-US" sz="2400" b="1" dirty="0"/>
          </a:p>
          <a:p>
            <a:endParaRPr lang="en-US" sz="2400" b="1" dirty="0"/>
          </a:p>
          <a:p>
            <a:pPr marL="0" indent="0" algn="ctr">
              <a:buNone/>
            </a:pPr>
            <a:r>
              <a:rPr lang="en-US" sz="2800" b="1" dirty="0"/>
              <a:t>When should AIV vaccination stop?</a:t>
            </a:r>
          </a:p>
          <a:p>
            <a:endParaRPr lang="en-US" sz="2400" b="1" dirty="0"/>
          </a:p>
        </p:txBody>
      </p:sp>
    </p:spTree>
    <p:extLst>
      <p:ext uri="{BB962C8B-B14F-4D97-AF65-F5344CB8AC3E}">
        <p14:creationId xmlns:p14="http://schemas.microsoft.com/office/powerpoint/2010/main" val="61014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Vaccination - Exit Strategy</a:t>
            </a:r>
          </a:p>
        </p:txBody>
      </p:sp>
      <p:sp>
        <p:nvSpPr>
          <p:cNvPr id="3" name="Content Placeholder 2"/>
          <p:cNvSpPr>
            <a:spLocks noGrp="1"/>
          </p:cNvSpPr>
          <p:nvPr>
            <p:ph idx="1"/>
          </p:nvPr>
        </p:nvSpPr>
        <p:spPr>
          <a:xfrm>
            <a:off x="339047" y="545336"/>
            <a:ext cx="8445352" cy="6214693"/>
          </a:xfrm>
        </p:spPr>
        <p:txBody>
          <a:bodyPr>
            <a:normAutofit/>
          </a:bodyPr>
          <a:lstStyle/>
          <a:p>
            <a:pPr marL="0" indent="0">
              <a:buNone/>
            </a:pPr>
            <a:r>
              <a:rPr lang="en-US" sz="2400" b="1" dirty="0"/>
              <a:t>When should AIV vaccination stop?</a:t>
            </a:r>
          </a:p>
          <a:p>
            <a:endParaRPr lang="en-US" sz="2400" b="1" dirty="0"/>
          </a:p>
          <a:p>
            <a:pPr>
              <a:spcBef>
                <a:spcPts val="1200"/>
              </a:spcBef>
            </a:pPr>
            <a:r>
              <a:rPr lang="en-US" sz="2400" dirty="0"/>
              <a:t>When the last infected premises in a control area is clean and disinfected and no virus isolated or detected by PCR from animals or environmental samples </a:t>
            </a:r>
            <a:r>
              <a:rPr lang="en-US" sz="2400" u="sng" dirty="0"/>
              <a:t>for at least 42 days</a:t>
            </a:r>
            <a:r>
              <a:rPr lang="en-US" sz="2400" dirty="0"/>
              <a:t> </a:t>
            </a:r>
          </a:p>
          <a:p>
            <a:pPr>
              <a:spcBef>
                <a:spcPts val="1200"/>
              </a:spcBef>
            </a:pPr>
            <a:endParaRPr lang="en-US" sz="1000" dirty="0"/>
          </a:p>
          <a:p>
            <a:pPr>
              <a:spcBef>
                <a:spcPts val="1200"/>
              </a:spcBef>
            </a:pPr>
            <a:r>
              <a:rPr lang="en-US" sz="2400" dirty="0"/>
              <a:t>Surveillance should be continued to</a:t>
            </a:r>
          </a:p>
          <a:p>
            <a:pPr lvl="1">
              <a:spcBef>
                <a:spcPts val="1200"/>
              </a:spcBef>
            </a:pPr>
            <a:r>
              <a:rPr lang="en-US" sz="2000" dirty="0"/>
              <a:t>Show absence of residual circulation of virus</a:t>
            </a:r>
          </a:p>
          <a:p>
            <a:pPr lvl="1">
              <a:spcBef>
                <a:spcPts val="1200"/>
              </a:spcBef>
            </a:pPr>
            <a:r>
              <a:rPr lang="en-US" sz="2000" dirty="0"/>
              <a:t>Detect any new introduction early so other measures can be implemented</a:t>
            </a:r>
          </a:p>
          <a:p>
            <a:pPr lvl="1">
              <a:spcBef>
                <a:spcPts val="1200"/>
              </a:spcBef>
            </a:pPr>
            <a:endParaRPr lang="en-US" sz="1000" dirty="0"/>
          </a:p>
          <a:p>
            <a:pPr>
              <a:spcBef>
                <a:spcPts val="1200"/>
              </a:spcBef>
            </a:pPr>
            <a:r>
              <a:rPr lang="en-US" sz="2400" dirty="0"/>
              <a:t>Monitoring of vaccinated flocks should be implemented</a:t>
            </a:r>
          </a:p>
        </p:txBody>
      </p:sp>
      <p:sp>
        <p:nvSpPr>
          <p:cNvPr id="4" name="TextBox 3"/>
          <p:cNvSpPr txBox="1"/>
          <p:nvPr/>
        </p:nvSpPr>
        <p:spPr>
          <a:xfrm>
            <a:off x="192088" y="6367738"/>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259856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310897" y="1697350"/>
            <a:ext cx="8229600" cy="4525963"/>
          </a:xfrm>
        </p:spPr>
        <p:txBody>
          <a:bodyPr>
            <a:normAutofit/>
          </a:bodyPr>
          <a:lstStyle/>
          <a:p>
            <a:pPr marL="0" indent="0">
              <a:spcBef>
                <a:spcPts val="1800"/>
              </a:spcBef>
              <a:buNone/>
            </a:pPr>
            <a:endParaRPr lang="en-US" sz="2800" dirty="0"/>
          </a:p>
          <a:p>
            <a:pPr marL="0" indent="0">
              <a:spcBef>
                <a:spcPts val="1800"/>
              </a:spcBef>
              <a:buNone/>
            </a:pPr>
            <a:r>
              <a:rPr lang="en-US" sz="2800" dirty="0"/>
              <a:t>Does your country have an AIV vaccination exit plan?</a:t>
            </a:r>
          </a:p>
          <a:p>
            <a:pPr marL="0" indent="0">
              <a:spcBef>
                <a:spcPts val="1800"/>
              </a:spcBef>
              <a:buNone/>
            </a:pPr>
            <a:endParaRPr lang="en-US" sz="2800" dirty="0"/>
          </a:p>
          <a:p>
            <a:pPr marL="0" indent="0">
              <a:spcBef>
                <a:spcPts val="1800"/>
              </a:spcBef>
              <a:buNone/>
            </a:pPr>
            <a:r>
              <a:rPr lang="en-US" sz="2800" dirty="0"/>
              <a:t>If yes, how often is the plan reviewed and updated?</a:t>
            </a:r>
          </a:p>
          <a:p>
            <a:pPr marL="0" indent="0">
              <a:spcBef>
                <a:spcPts val="1800"/>
              </a:spcBef>
              <a:buNone/>
            </a:pPr>
            <a:endParaRPr lang="en-US" sz="2800" dirty="0"/>
          </a:p>
          <a:p>
            <a:pPr marL="0" indent="0">
              <a:spcBef>
                <a:spcPts val="1800"/>
              </a:spcBef>
              <a:buNone/>
            </a:pPr>
            <a:r>
              <a:rPr lang="en-US" sz="2800" dirty="0"/>
              <a:t>How often do people receive training on the plan?</a:t>
            </a:r>
          </a:p>
          <a:p>
            <a:pPr marL="0" indent="0">
              <a:buNone/>
            </a:pPr>
            <a:endParaRPr lang="en-US" altLang="en-US" sz="2800"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5319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Vaccination - Exit Strategy</a:t>
            </a:r>
          </a:p>
        </p:txBody>
      </p:sp>
      <p:sp>
        <p:nvSpPr>
          <p:cNvPr id="3" name="Content Placeholder 2"/>
          <p:cNvSpPr>
            <a:spLocks noGrp="1"/>
          </p:cNvSpPr>
          <p:nvPr>
            <p:ph idx="1"/>
          </p:nvPr>
        </p:nvSpPr>
        <p:spPr>
          <a:xfrm>
            <a:off x="432966" y="545336"/>
            <a:ext cx="8255217" cy="6214693"/>
          </a:xfrm>
        </p:spPr>
        <p:txBody>
          <a:bodyPr>
            <a:normAutofit/>
          </a:bodyPr>
          <a:lstStyle/>
          <a:p>
            <a:endParaRPr lang="en-US" sz="2400" b="1" dirty="0"/>
          </a:p>
          <a:p>
            <a:endParaRPr lang="en-US" sz="2400" b="1" dirty="0"/>
          </a:p>
          <a:p>
            <a:pPr marL="0" indent="0" algn="ctr">
              <a:buNone/>
            </a:pPr>
            <a:r>
              <a:rPr lang="en-US" sz="2800" b="1" dirty="0"/>
              <a:t>What to</a:t>
            </a:r>
            <a:r>
              <a:rPr lang="en-US" sz="2800" b="1" dirty="0">
                <a:solidFill>
                  <a:srgbClr val="FF0000"/>
                </a:solidFill>
              </a:rPr>
              <a:t> </a:t>
            </a:r>
            <a:r>
              <a:rPr lang="en-US" sz="2800" b="1" dirty="0"/>
              <a:t>do if a vaccinated flock tests positive for AIV?</a:t>
            </a:r>
          </a:p>
          <a:p>
            <a:endParaRPr lang="en-US" sz="2400" b="1" dirty="0"/>
          </a:p>
        </p:txBody>
      </p:sp>
    </p:spTree>
    <p:extLst>
      <p:ext uri="{BB962C8B-B14F-4D97-AF65-F5344CB8AC3E}">
        <p14:creationId xmlns:p14="http://schemas.microsoft.com/office/powerpoint/2010/main" val="163615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Vaccination - Exit Strategy</a:t>
            </a:r>
          </a:p>
        </p:txBody>
      </p:sp>
      <p:sp>
        <p:nvSpPr>
          <p:cNvPr id="3" name="Content Placeholder 2"/>
          <p:cNvSpPr>
            <a:spLocks noGrp="1"/>
          </p:cNvSpPr>
          <p:nvPr>
            <p:ph idx="1"/>
          </p:nvPr>
        </p:nvSpPr>
        <p:spPr>
          <a:xfrm>
            <a:off x="153988" y="812622"/>
            <a:ext cx="8893759" cy="6214693"/>
          </a:xfrm>
        </p:spPr>
        <p:txBody>
          <a:bodyPr>
            <a:normAutofit/>
          </a:bodyPr>
          <a:lstStyle/>
          <a:p>
            <a:pPr marL="0" indent="0">
              <a:buNone/>
            </a:pPr>
            <a:r>
              <a:rPr lang="en-US" sz="2600" b="1" dirty="0"/>
              <a:t>What to do if a vaccinated flock tests positive for AIV?</a:t>
            </a:r>
          </a:p>
          <a:p>
            <a:pPr marL="0" indent="0">
              <a:buNone/>
            </a:pPr>
            <a:endParaRPr lang="en-US" sz="2600" b="1" dirty="0"/>
          </a:p>
          <a:p>
            <a:r>
              <a:rPr lang="en-US" sz="2600" dirty="0"/>
              <a:t>Depopulation and financial compensation should be considered</a:t>
            </a:r>
          </a:p>
          <a:p>
            <a:endParaRPr lang="en-US" sz="2600" dirty="0"/>
          </a:p>
          <a:p>
            <a:r>
              <a:rPr lang="en-US" sz="2600" dirty="0"/>
              <a:t>If the flock is of very high value, authorities / veterinary services should evaluate and make a decision to depopulate or not, considering the economic impact to the poultry industry as a whole</a:t>
            </a:r>
          </a:p>
        </p:txBody>
      </p:sp>
      <p:sp>
        <p:nvSpPr>
          <p:cNvPr id="4" name="TextBox 3"/>
          <p:cNvSpPr txBox="1"/>
          <p:nvPr/>
        </p:nvSpPr>
        <p:spPr>
          <a:xfrm>
            <a:off x="192088" y="6227058"/>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115938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Literature and Other Resources</a:t>
            </a:r>
          </a:p>
        </p:txBody>
      </p:sp>
      <p:sp>
        <p:nvSpPr>
          <p:cNvPr id="3" name="Content Placeholder 2"/>
          <p:cNvSpPr>
            <a:spLocks noGrp="1"/>
          </p:cNvSpPr>
          <p:nvPr>
            <p:ph idx="1"/>
          </p:nvPr>
        </p:nvSpPr>
        <p:spPr>
          <a:xfrm>
            <a:off x="0" y="681106"/>
            <a:ext cx="9144000" cy="5967618"/>
          </a:xfrm>
        </p:spPr>
        <p:txBody>
          <a:bodyPr>
            <a:normAutofit lnSpcReduction="10000"/>
          </a:bodyPr>
          <a:lstStyle/>
          <a:p>
            <a:endParaRPr lang="en-US" sz="1600" dirty="0"/>
          </a:p>
          <a:p>
            <a:r>
              <a:rPr lang="en-US" sz="1800" dirty="0"/>
              <a:t>USDA Policy and Approach to HPAI Vaccination </a:t>
            </a:r>
            <a:r>
              <a:rPr lang="en-US" sz="1800" dirty="0">
                <a:hlinkClick r:id="rId2"/>
              </a:rPr>
              <a:t>https://www.aphis.usda.gov/animal_health/animal_dis_spec/poultry/downloads/hpai_policy.pdf</a:t>
            </a:r>
            <a:endParaRPr lang="en-US" sz="1800" dirty="0"/>
          </a:p>
          <a:p>
            <a:endParaRPr lang="en-US" sz="1100" dirty="0"/>
          </a:p>
          <a:p>
            <a:r>
              <a:rPr lang="en-US" sz="1800" dirty="0"/>
              <a:t>OIE </a:t>
            </a:r>
            <a:r>
              <a:rPr lang="en-US" sz="1800" dirty="0">
                <a:hlinkClick r:id="rId3"/>
              </a:rPr>
              <a:t>http://www.oie.int/downld/AVIAN%20INFLUENZA/Guidelines%20on%20AI%20vaccination.pdf</a:t>
            </a:r>
            <a:endParaRPr lang="en-US" sz="1800" dirty="0"/>
          </a:p>
          <a:p>
            <a:endParaRPr lang="en-US" sz="1100" dirty="0"/>
          </a:p>
          <a:p>
            <a:r>
              <a:rPr lang="en-US" sz="1800" dirty="0"/>
              <a:t>FAO </a:t>
            </a:r>
            <a:r>
              <a:rPr lang="en-US" sz="1800" dirty="0">
                <a:hlinkClick r:id="rId4"/>
              </a:rPr>
              <a:t>http://www.fao.org/3/a-i5625e.pdf</a:t>
            </a:r>
            <a:endParaRPr lang="en-US" sz="1800" dirty="0"/>
          </a:p>
          <a:p>
            <a:endParaRPr lang="en-US" sz="1800" dirty="0"/>
          </a:p>
          <a:p>
            <a:r>
              <a:rPr lang="en-US" sz="1800" dirty="0"/>
              <a:t>Swayne DE, 2009. Avian influenza vaccines and therapies for poultry. Comp </a:t>
            </a:r>
            <a:r>
              <a:rPr lang="en-US" sz="1800" dirty="0" err="1"/>
              <a:t>Immunol</a:t>
            </a:r>
            <a:r>
              <a:rPr lang="en-US" sz="1800" dirty="0"/>
              <a:t> </a:t>
            </a:r>
            <a:r>
              <a:rPr lang="en-US" sz="1800" dirty="0" err="1"/>
              <a:t>Microbiol</a:t>
            </a:r>
            <a:r>
              <a:rPr lang="en-US" sz="1800" dirty="0"/>
              <a:t> Infect Dis. 32:351-363  </a:t>
            </a:r>
          </a:p>
          <a:p>
            <a:endParaRPr lang="en-US" sz="1100" dirty="0"/>
          </a:p>
          <a:p>
            <a:r>
              <a:rPr lang="en-US" sz="1800" dirty="0"/>
              <a:t>Swayne DE, </a:t>
            </a:r>
            <a:r>
              <a:rPr lang="en-US" sz="1800" dirty="0" err="1"/>
              <a:t>Pavade</a:t>
            </a:r>
            <a:r>
              <a:rPr lang="en-US" sz="1800" dirty="0"/>
              <a:t> G, Hamilton K, </a:t>
            </a:r>
            <a:r>
              <a:rPr lang="en-US" sz="1800" dirty="0" err="1"/>
              <a:t>Vallat</a:t>
            </a:r>
            <a:r>
              <a:rPr lang="en-US" sz="1800" dirty="0"/>
              <a:t> B, </a:t>
            </a:r>
            <a:r>
              <a:rPr lang="en-US" sz="1800" dirty="0" err="1"/>
              <a:t>Miyagishima</a:t>
            </a:r>
            <a:r>
              <a:rPr lang="en-US" sz="1800" dirty="0"/>
              <a:t> K. 2011. assessment of national strategies for control of high-pathogenicity avian influenza and low-pathogenicity notifiable avian influenza in </a:t>
            </a:r>
            <a:r>
              <a:rPr lang="en-US" sz="1800" dirty="0" err="1"/>
              <a:t>pultry</a:t>
            </a:r>
            <a:r>
              <a:rPr lang="en-US" sz="1800" dirty="0"/>
              <a:t>, with emphasis on vaccines and vaccination. Rev </a:t>
            </a:r>
            <a:r>
              <a:rPr lang="en-US" sz="1800" dirty="0" err="1"/>
              <a:t>Sci</a:t>
            </a:r>
            <a:r>
              <a:rPr lang="en-US" sz="1800" dirty="0"/>
              <a:t> tech Off </a:t>
            </a:r>
            <a:r>
              <a:rPr lang="en-US" sz="1800" dirty="0" err="1"/>
              <a:t>Int</a:t>
            </a:r>
            <a:r>
              <a:rPr lang="en-US" sz="1800" dirty="0"/>
              <a:t> </a:t>
            </a:r>
            <a:r>
              <a:rPr lang="en-US" sz="1800" dirty="0" err="1"/>
              <a:t>Epiz</a:t>
            </a:r>
            <a:r>
              <a:rPr lang="en-US" sz="1800" dirty="0"/>
              <a:t>. 30 (3): 839-870</a:t>
            </a:r>
          </a:p>
          <a:p>
            <a:endParaRPr lang="en-US" sz="1000" dirty="0"/>
          </a:p>
          <a:p>
            <a:r>
              <a:rPr lang="en-US" sz="1800" dirty="0"/>
              <a:t>Swayne DE, Spackman E, </a:t>
            </a:r>
            <a:r>
              <a:rPr lang="en-US" sz="1800" dirty="0" err="1"/>
              <a:t>Pantin-Jackwood</a:t>
            </a:r>
            <a:r>
              <a:rPr lang="en-US" sz="1800" dirty="0"/>
              <a:t> M. 2014. Success factors for avian influenza vaccine use in poultry and potential impact at the wild bird-agricultural interface. EcoHealth 11, 94-108</a:t>
            </a:r>
          </a:p>
          <a:p>
            <a:endParaRPr lang="en-US" sz="1600" dirty="0"/>
          </a:p>
        </p:txBody>
      </p:sp>
    </p:spTree>
    <p:extLst>
      <p:ext uri="{BB962C8B-B14F-4D97-AF65-F5344CB8AC3E}">
        <p14:creationId xmlns:p14="http://schemas.microsoft.com/office/powerpoint/2010/main" val="78708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Thank you</a:t>
            </a:r>
          </a:p>
        </p:txBody>
      </p:sp>
    </p:spTree>
    <p:extLst>
      <p:ext uri="{BB962C8B-B14F-4D97-AF65-F5344CB8AC3E}">
        <p14:creationId xmlns:p14="http://schemas.microsoft.com/office/powerpoint/2010/main" val="471154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Extra Slides:</a:t>
            </a:r>
            <a:br>
              <a:rPr lang="en-US" dirty="0"/>
            </a:br>
            <a:r>
              <a:rPr lang="en-US" dirty="0"/>
              <a:t>Additional Information and Resources</a:t>
            </a:r>
            <a:br>
              <a:rPr lang="en-US" dirty="0"/>
            </a:br>
            <a:endParaRPr lang="en-US" dirty="0"/>
          </a:p>
        </p:txBody>
      </p:sp>
    </p:spTree>
    <p:extLst>
      <p:ext uri="{BB962C8B-B14F-4D97-AF65-F5344CB8AC3E}">
        <p14:creationId xmlns:p14="http://schemas.microsoft.com/office/powerpoint/2010/main" val="193474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8" y="0"/>
            <a:ext cx="8351330" cy="567298"/>
          </a:xfrm>
        </p:spPr>
        <p:txBody>
          <a:bodyPr>
            <a:normAutofit/>
          </a:bodyPr>
          <a:lstStyle/>
          <a:p>
            <a:r>
              <a:rPr lang="en-US" dirty="0"/>
              <a:t>Factors to Consider Before Vaccination</a:t>
            </a:r>
          </a:p>
        </p:txBody>
      </p:sp>
      <p:sp>
        <p:nvSpPr>
          <p:cNvPr id="3" name="Content Placeholder 2"/>
          <p:cNvSpPr>
            <a:spLocks noGrp="1"/>
          </p:cNvSpPr>
          <p:nvPr>
            <p:ph idx="1"/>
          </p:nvPr>
        </p:nvSpPr>
        <p:spPr>
          <a:xfrm>
            <a:off x="153988" y="911542"/>
            <a:ext cx="8837612" cy="5569268"/>
          </a:xfrm>
        </p:spPr>
        <p:txBody>
          <a:bodyPr>
            <a:normAutofit/>
          </a:bodyPr>
          <a:lstStyle/>
          <a:p>
            <a:pPr>
              <a:spcAft>
                <a:spcPts val="1200"/>
              </a:spcAft>
            </a:pPr>
            <a:r>
              <a:rPr lang="en-US" sz="2000" dirty="0"/>
              <a:t>Evaluate and discuss the probability that the disease cannot be rapidly contained; in this case, vaccination may help by suppressing disease</a:t>
            </a:r>
          </a:p>
          <a:p>
            <a:pPr>
              <a:spcAft>
                <a:spcPts val="1200"/>
              </a:spcAft>
            </a:pPr>
            <a:r>
              <a:rPr lang="en-US" sz="2000" dirty="0"/>
              <a:t>Consider the proximity of birds with high-value genetics to the outbreak location and the rate of disease spread </a:t>
            </a:r>
          </a:p>
          <a:p>
            <a:pPr>
              <a:spcAft>
                <a:spcPts val="1200"/>
              </a:spcAft>
            </a:pPr>
            <a:r>
              <a:rPr lang="en-US" sz="2000" dirty="0"/>
              <a:t>Poultry density in the local area and adjacent regions</a:t>
            </a:r>
          </a:p>
          <a:p>
            <a:pPr>
              <a:spcAft>
                <a:spcPts val="1200"/>
              </a:spcAft>
            </a:pPr>
            <a:r>
              <a:rPr lang="en-US" sz="2000" dirty="0"/>
              <a:t>Evaluate the risk of AIV introduction in the country due to the presence of HPAI in neighboring countries</a:t>
            </a:r>
          </a:p>
          <a:p>
            <a:pPr>
              <a:spcAft>
                <a:spcPts val="1200"/>
              </a:spcAft>
            </a:pPr>
            <a:r>
              <a:rPr lang="en-US" sz="2000" dirty="0"/>
              <a:t>Consider monitoring/surveillance of disease in other wild birds, backyard flocks, low-investment poultry farms, live bird markets, etc.</a:t>
            </a:r>
          </a:p>
          <a:p>
            <a:pPr>
              <a:spcAft>
                <a:spcPts val="1200"/>
              </a:spcAft>
            </a:pPr>
            <a:r>
              <a:rPr lang="en-US" sz="2000" dirty="0"/>
              <a:t>Availability of resources, both financial and human resources to launch an AIV vaccination program</a:t>
            </a:r>
          </a:p>
        </p:txBody>
      </p:sp>
      <p:sp>
        <p:nvSpPr>
          <p:cNvPr id="4" name="TextBox 3"/>
          <p:cNvSpPr txBox="1"/>
          <p:nvPr/>
        </p:nvSpPr>
        <p:spPr>
          <a:xfrm>
            <a:off x="192088" y="6227058"/>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5343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Avian Influenza Virus (AIV) Vaccination</a:t>
            </a:r>
          </a:p>
        </p:txBody>
      </p:sp>
      <p:sp>
        <p:nvSpPr>
          <p:cNvPr id="4" name="TextBox 3"/>
          <p:cNvSpPr txBox="1"/>
          <p:nvPr/>
        </p:nvSpPr>
        <p:spPr>
          <a:xfrm>
            <a:off x="2225169" y="873873"/>
            <a:ext cx="4610796" cy="523220"/>
          </a:xfrm>
          <a:prstGeom prst="rect">
            <a:avLst/>
          </a:prstGeom>
          <a:noFill/>
          <a:ln w="38100">
            <a:solidFill>
              <a:srgbClr val="000000"/>
            </a:solidFill>
          </a:ln>
        </p:spPr>
        <p:txBody>
          <a:bodyPr wrap="square" rtlCol="0">
            <a:spAutoFit/>
          </a:bodyPr>
          <a:lstStyle/>
          <a:p>
            <a:pPr algn="ctr"/>
            <a:r>
              <a:rPr lang="en-US" sz="2800" b="1" dirty="0"/>
              <a:t>AIV vaccination considered?</a:t>
            </a:r>
          </a:p>
        </p:txBody>
      </p:sp>
      <p:sp>
        <p:nvSpPr>
          <p:cNvPr id="5" name="TextBox 4"/>
          <p:cNvSpPr txBox="1"/>
          <p:nvPr/>
        </p:nvSpPr>
        <p:spPr>
          <a:xfrm>
            <a:off x="900506" y="1893720"/>
            <a:ext cx="2587288" cy="523220"/>
          </a:xfrm>
          <a:prstGeom prst="rect">
            <a:avLst/>
          </a:prstGeom>
          <a:noFill/>
          <a:ln w="38100">
            <a:solidFill>
              <a:srgbClr val="000000"/>
            </a:solidFill>
          </a:ln>
        </p:spPr>
        <p:txBody>
          <a:bodyPr wrap="square" rtlCol="0">
            <a:spAutoFit/>
          </a:bodyPr>
          <a:lstStyle/>
          <a:p>
            <a:pPr algn="ctr"/>
            <a:r>
              <a:rPr lang="en-US" sz="2800" b="1" dirty="0"/>
              <a:t>Yes</a:t>
            </a:r>
          </a:p>
        </p:txBody>
      </p:sp>
      <p:sp>
        <p:nvSpPr>
          <p:cNvPr id="6" name="TextBox 5"/>
          <p:cNvSpPr txBox="1"/>
          <p:nvPr/>
        </p:nvSpPr>
        <p:spPr>
          <a:xfrm>
            <a:off x="5501393" y="1893720"/>
            <a:ext cx="2587288" cy="523220"/>
          </a:xfrm>
          <a:prstGeom prst="rect">
            <a:avLst/>
          </a:prstGeom>
          <a:noFill/>
          <a:ln w="38100">
            <a:solidFill>
              <a:srgbClr val="000000"/>
            </a:solidFill>
          </a:ln>
        </p:spPr>
        <p:txBody>
          <a:bodyPr wrap="square" rtlCol="0">
            <a:spAutoFit/>
          </a:bodyPr>
          <a:lstStyle/>
          <a:p>
            <a:pPr algn="ctr"/>
            <a:r>
              <a:rPr lang="en-US" sz="2800" b="1" dirty="0"/>
              <a:t>No</a:t>
            </a:r>
          </a:p>
        </p:txBody>
      </p:sp>
      <p:sp>
        <p:nvSpPr>
          <p:cNvPr id="7" name="TextBox 6"/>
          <p:cNvSpPr txBox="1"/>
          <p:nvPr/>
        </p:nvSpPr>
        <p:spPr>
          <a:xfrm>
            <a:off x="900506" y="3028098"/>
            <a:ext cx="2165423" cy="1815882"/>
          </a:xfrm>
          <a:prstGeom prst="rect">
            <a:avLst/>
          </a:prstGeom>
          <a:noFill/>
          <a:ln w="38100">
            <a:solidFill>
              <a:srgbClr val="000000"/>
            </a:solidFill>
          </a:ln>
        </p:spPr>
        <p:txBody>
          <a:bodyPr wrap="square" rtlCol="0">
            <a:spAutoFit/>
          </a:bodyPr>
          <a:lstStyle/>
          <a:p>
            <a:pPr algn="ctr"/>
            <a:r>
              <a:rPr lang="en-US" sz="2800" b="1" dirty="0"/>
              <a:t>Approval, action plan and supervision</a:t>
            </a:r>
          </a:p>
        </p:txBody>
      </p:sp>
      <p:sp>
        <p:nvSpPr>
          <p:cNvPr id="8" name="TextBox 7"/>
          <p:cNvSpPr txBox="1"/>
          <p:nvPr/>
        </p:nvSpPr>
        <p:spPr>
          <a:xfrm>
            <a:off x="687048" y="5272825"/>
            <a:ext cx="2587288" cy="646331"/>
          </a:xfrm>
          <a:prstGeom prst="rect">
            <a:avLst/>
          </a:prstGeom>
          <a:noFill/>
          <a:ln w="38100">
            <a:solidFill>
              <a:srgbClr val="000000"/>
            </a:solidFill>
          </a:ln>
        </p:spPr>
        <p:txBody>
          <a:bodyPr wrap="square" rtlCol="0">
            <a:spAutoFit/>
          </a:bodyPr>
          <a:lstStyle/>
          <a:p>
            <a:pPr algn="ctr"/>
            <a:r>
              <a:rPr lang="en-US" sz="3600" b="1" dirty="0"/>
              <a:t>Exit strategy</a:t>
            </a:r>
          </a:p>
        </p:txBody>
      </p:sp>
      <p:sp>
        <p:nvSpPr>
          <p:cNvPr id="10" name="TextBox 9"/>
          <p:cNvSpPr txBox="1"/>
          <p:nvPr/>
        </p:nvSpPr>
        <p:spPr>
          <a:xfrm>
            <a:off x="5752403" y="3064402"/>
            <a:ext cx="2100258" cy="1384995"/>
          </a:xfrm>
          <a:prstGeom prst="rect">
            <a:avLst/>
          </a:prstGeom>
          <a:noFill/>
          <a:ln w="38100">
            <a:solidFill>
              <a:srgbClr val="00B050"/>
            </a:solidFill>
          </a:ln>
        </p:spPr>
        <p:txBody>
          <a:bodyPr wrap="square" rtlCol="0">
            <a:spAutoFit/>
          </a:bodyPr>
          <a:lstStyle/>
          <a:p>
            <a:pPr algn="ctr"/>
            <a:r>
              <a:rPr lang="en-US" sz="2800" b="1" dirty="0">
                <a:solidFill>
                  <a:srgbClr val="00B050"/>
                </a:solidFill>
              </a:rPr>
              <a:t>Other control measures</a:t>
            </a:r>
          </a:p>
        </p:txBody>
      </p:sp>
      <p:cxnSp>
        <p:nvCxnSpPr>
          <p:cNvPr id="13" name="Straight Arrow Connector 12"/>
          <p:cNvCxnSpPr>
            <a:stCxn id="4" idx="2"/>
          </p:cNvCxnSpPr>
          <p:nvPr/>
        </p:nvCxnSpPr>
        <p:spPr>
          <a:xfrm flipH="1">
            <a:off x="2300091" y="1397093"/>
            <a:ext cx="2230476" cy="45211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18212" y="1405060"/>
            <a:ext cx="2153722" cy="444599"/>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flipH="1">
            <a:off x="1983218" y="2416940"/>
            <a:ext cx="210932" cy="611158"/>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p:cNvCxnSpPr>
          <p:nvPr/>
        </p:nvCxnSpPr>
        <p:spPr>
          <a:xfrm>
            <a:off x="2194150" y="2416940"/>
            <a:ext cx="3307243" cy="140478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2"/>
            <a:endCxn id="10" idx="0"/>
          </p:cNvCxnSpPr>
          <p:nvPr/>
        </p:nvCxnSpPr>
        <p:spPr>
          <a:xfrm>
            <a:off x="6795037" y="2416940"/>
            <a:ext cx="7495" cy="64746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p:cNvCxnSpPr>
          <p:nvPr/>
        </p:nvCxnSpPr>
        <p:spPr>
          <a:xfrm flipH="1">
            <a:off x="1980674" y="4843980"/>
            <a:ext cx="2544" cy="428845"/>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953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Prioritizing Vaccination</a:t>
            </a:r>
          </a:p>
        </p:txBody>
      </p:sp>
      <p:sp>
        <p:nvSpPr>
          <p:cNvPr id="3" name="Content Placeholder 2"/>
          <p:cNvSpPr>
            <a:spLocks noGrp="1"/>
          </p:cNvSpPr>
          <p:nvPr>
            <p:ph idx="1"/>
          </p:nvPr>
        </p:nvSpPr>
        <p:spPr>
          <a:xfrm>
            <a:off x="144365" y="458739"/>
            <a:ext cx="8852853" cy="6209794"/>
          </a:xfrm>
        </p:spPr>
        <p:txBody>
          <a:bodyPr>
            <a:noAutofit/>
          </a:bodyPr>
          <a:lstStyle/>
          <a:p>
            <a:r>
              <a:rPr lang="en-US" sz="2000" dirty="0"/>
              <a:t>When resources are limited, consider these criteria for your strategy of AIV vaccination</a:t>
            </a:r>
          </a:p>
          <a:p>
            <a:pPr lvl="1" indent="-342900"/>
            <a:r>
              <a:rPr lang="en-US" sz="1800" dirty="0"/>
              <a:t>vaccine efficacy in target species</a:t>
            </a:r>
          </a:p>
          <a:p>
            <a:pPr lvl="1" indent="-342900"/>
            <a:r>
              <a:rPr lang="en-US" sz="1800" dirty="0"/>
              <a:t>bird product that will be impacted by disease</a:t>
            </a:r>
          </a:p>
          <a:p>
            <a:pPr lvl="1" indent="-342900"/>
            <a:r>
              <a:rPr lang="en-US" sz="1800" dirty="0"/>
              <a:t>geographic proximity to outbreak</a:t>
            </a:r>
          </a:p>
          <a:p>
            <a:pPr lvl="1" indent="-342900"/>
            <a:r>
              <a:rPr lang="en-US" sz="1800" dirty="0"/>
              <a:t>population density</a:t>
            </a:r>
          </a:p>
          <a:p>
            <a:pPr lvl="1" indent="-342900"/>
            <a:r>
              <a:rPr lang="en-US" sz="1800" dirty="0"/>
              <a:t>outbreak pattern (e.g., rate of transmission)</a:t>
            </a:r>
          </a:p>
          <a:p>
            <a:pPr lvl="1" indent="-342900"/>
            <a:r>
              <a:rPr lang="en-US" sz="1800" dirty="0"/>
              <a:t>type of flock (e.g., grandparents versus commercial flock)</a:t>
            </a:r>
          </a:p>
          <a:p>
            <a:pPr marL="0" indent="0">
              <a:buNone/>
            </a:pPr>
            <a:endParaRPr lang="en-US" sz="1000" dirty="0"/>
          </a:p>
          <a:p>
            <a:r>
              <a:rPr lang="en-US" sz="2000" dirty="0"/>
              <a:t>Consider the use of epidemiological models to simulate the spread of disease and the economic impact of the outbreak, and evaluate with and without AIV vaccination intervention</a:t>
            </a:r>
          </a:p>
          <a:p>
            <a:endParaRPr lang="en-US" sz="1000" dirty="0"/>
          </a:p>
          <a:p>
            <a:r>
              <a:rPr lang="en-US" sz="2000" dirty="0"/>
              <a:t>In areas with a high density of commercial poultry</a:t>
            </a:r>
          </a:p>
          <a:p>
            <a:pPr lvl="1"/>
            <a:r>
              <a:rPr lang="en-US" sz="1800" dirty="0"/>
              <a:t>Epidemiological models in the US suggest disease spread is more predictable and vaccination may benefit by reducing the number of depopulated flocks</a:t>
            </a:r>
          </a:p>
          <a:p>
            <a:pPr lvl="1"/>
            <a:r>
              <a:rPr lang="en-US" sz="1800" dirty="0"/>
              <a:t>Earlier times of vaccination show shorter outbreaks with fewer infections</a:t>
            </a:r>
          </a:p>
          <a:p>
            <a:pPr lvl="1"/>
            <a:r>
              <a:rPr lang="en-US" sz="1800" dirty="0"/>
              <a:t>There is an economic benefit of reducing disease spread with vaccination that may offset the costs of trade restrictions (US models, USDA)</a:t>
            </a:r>
          </a:p>
        </p:txBody>
      </p:sp>
      <p:sp>
        <p:nvSpPr>
          <p:cNvPr id="4" name="TextBox 3"/>
          <p:cNvSpPr txBox="1"/>
          <p:nvPr/>
        </p:nvSpPr>
        <p:spPr>
          <a:xfrm>
            <a:off x="245429" y="6345945"/>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358047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Approval of Vaccine and Supervision</a:t>
            </a:r>
          </a:p>
        </p:txBody>
      </p:sp>
      <p:sp>
        <p:nvSpPr>
          <p:cNvPr id="3" name="Content Placeholder 2"/>
          <p:cNvSpPr>
            <a:spLocks noGrp="1"/>
          </p:cNvSpPr>
          <p:nvPr>
            <p:ph idx="1"/>
          </p:nvPr>
        </p:nvSpPr>
        <p:spPr>
          <a:xfrm>
            <a:off x="351692" y="770249"/>
            <a:ext cx="8753624" cy="5803757"/>
          </a:xfrm>
        </p:spPr>
        <p:txBody>
          <a:bodyPr>
            <a:normAutofit/>
          </a:bodyPr>
          <a:lstStyle/>
          <a:p>
            <a:pPr marL="0" indent="0">
              <a:buNone/>
            </a:pPr>
            <a:r>
              <a:rPr lang="en-US" sz="2400" dirty="0"/>
              <a:t>Government authority could approve the potential use of vaccine based on criteria that includes (an example from USDA):</a:t>
            </a:r>
          </a:p>
          <a:p>
            <a:r>
              <a:rPr lang="en-US" sz="2000" dirty="0"/>
              <a:t>efficacy of the vaccine</a:t>
            </a:r>
          </a:p>
          <a:p>
            <a:r>
              <a:rPr lang="en-US" sz="2000" dirty="0"/>
              <a:t>availability of doses</a:t>
            </a:r>
          </a:p>
          <a:p>
            <a:r>
              <a:rPr lang="en-US" sz="2000" dirty="0"/>
              <a:t>status of the outbreak</a:t>
            </a:r>
          </a:p>
          <a:p>
            <a:endParaRPr lang="en-US" sz="2000" dirty="0"/>
          </a:p>
          <a:p>
            <a:pPr marL="0" indent="0">
              <a:buNone/>
            </a:pPr>
            <a:r>
              <a:rPr lang="en-US" sz="2400" dirty="0"/>
              <a:t>Committee/working group of government authorities, regional authorities and the association of poultry farmers/industry may be empowered to be in charge of developing and implementing:</a:t>
            </a:r>
          </a:p>
          <a:p>
            <a:r>
              <a:rPr lang="en-US" sz="2000" dirty="0"/>
              <a:t>an action plan for vaccination</a:t>
            </a:r>
          </a:p>
          <a:p>
            <a:r>
              <a:rPr lang="en-US" sz="2000" dirty="0"/>
              <a:t>reporting vaccination</a:t>
            </a:r>
          </a:p>
          <a:p>
            <a:r>
              <a:rPr lang="en-US" sz="2000" dirty="0"/>
              <a:t>identifying vaccination flocks</a:t>
            </a:r>
          </a:p>
          <a:p>
            <a:r>
              <a:rPr lang="en-US" sz="2000" dirty="0"/>
              <a:t>movement restrictions</a:t>
            </a:r>
          </a:p>
          <a:p>
            <a:r>
              <a:rPr lang="en-US" sz="2000" dirty="0"/>
              <a:t>monitoring activities</a:t>
            </a:r>
          </a:p>
          <a:p>
            <a:endParaRPr lang="en-US" sz="2000" dirty="0"/>
          </a:p>
          <a:p>
            <a:pPr marL="0" indent="0">
              <a:buNone/>
            </a:pPr>
            <a:endParaRPr lang="en-US" sz="2000" dirty="0"/>
          </a:p>
        </p:txBody>
      </p:sp>
      <p:sp>
        <p:nvSpPr>
          <p:cNvPr id="4" name="TextBox 3"/>
          <p:cNvSpPr txBox="1"/>
          <p:nvPr/>
        </p:nvSpPr>
        <p:spPr>
          <a:xfrm>
            <a:off x="192088" y="6381806"/>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167426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Approval of Vaccine and Supervision</a:t>
            </a:r>
          </a:p>
        </p:txBody>
      </p:sp>
      <p:sp>
        <p:nvSpPr>
          <p:cNvPr id="3" name="Content Placeholder 2"/>
          <p:cNvSpPr>
            <a:spLocks noGrp="1"/>
          </p:cNvSpPr>
          <p:nvPr>
            <p:ph idx="1"/>
          </p:nvPr>
        </p:nvSpPr>
        <p:spPr>
          <a:xfrm>
            <a:off x="858129" y="1814732"/>
            <a:ext cx="7301134" cy="3151163"/>
          </a:xfrm>
        </p:spPr>
        <p:txBody>
          <a:bodyPr>
            <a:normAutofit/>
          </a:bodyPr>
          <a:lstStyle/>
          <a:p>
            <a:pPr marL="0" indent="0">
              <a:buNone/>
            </a:pPr>
            <a:r>
              <a:rPr lang="en-US" sz="2400" dirty="0"/>
              <a:t>Government authorities might work with the poultry industry to prepare a memorandum of understanding (MOU) that will commit both parties to an approved eradication plan that will use vaccination </a:t>
            </a:r>
          </a:p>
          <a:p>
            <a:endParaRPr lang="en-US" sz="2000" dirty="0"/>
          </a:p>
          <a:p>
            <a:endParaRPr lang="en-US" dirty="0"/>
          </a:p>
        </p:txBody>
      </p:sp>
      <p:sp>
        <p:nvSpPr>
          <p:cNvPr id="4" name="TextBox 3"/>
          <p:cNvSpPr txBox="1"/>
          <p:nvPr/>
        </p:nvSpPr>
        <p:spPr>
          <a:xfrm>
            <a:off x="306388" y="6297217"/>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373024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Elements of an agreement between Government and Industry</a:t>
            </a:r>
          </a:p>
        </p:txBody>
      </p:sp>
      <p:sp>
        <p:nvSpPr>
          <p:cNvPr id="3" name="Content Placeholder 2"/>
          <p:cNvSpPr>
            <a:spLocks noGrp="1"/>
          </p:cNvSpPr>
          <p:nvPr>
            <p:ph idx="1"/>
          </p:nvPr>
        </p:nvSpPr>
        <p:spPr>
          <a:xfrm>
            <a:off x="-127367" y="490716"/>
            <a:ext cx="9054490" cy="5956636"/>
          </a:xfrm>
        </p:spPr>
        <p:txBody>
          <a:bodyPr>
            <a:normAutofit lnSpcReduction="10000"/>
          </a:bodyPr>
          <a:lstStyle/>
          <a:p>
            <a:endParaRPr lang="en-US" sz="1700" dirty="0"/>
          </a:p>
          <a:p>
            <a:pPr lvl="1"/>
            <a:r>
              <a:rPr lang="en-US" sz="2000" dirty="0"/>
              <a:t>Maintain accurate records of all vaccine purchased and used</a:t>
            </a:r>
          </a:p>
          <a:p>
            <a:pPr lvl="1"/>
            <a:endParaRPr lang="en-US" sz="1100" dirty="0"/>
          </a:p>
          <a:p>
            <a:pPr lvl="1"/>
            <a:r>
              <a:rPr lang="en-US" sz="2000" dirty="0"/>
              <a:t>Confirm that vaccine is strictly used under the defined vaccination zone</a:t>
            </a:r>
          </a:p>
          <a:p>
            <a:pPr lvl="1"/>
            <a:endParaRPr lang="en-US" sz="1100" dirty="0"/>
          </a:p>
          <a:p>
            <a:pPr lvl="1"/>
            <a:r>
              <a:rPr lang="en-US" sz="2000" dirty="0"/>
              <a:t>Confirm that parties have adhered and follow vaccination protocol</a:t>
            </a:r>
          </a:p>
          <a:p>
            <a:pPr lvl="1"/>
            <a:endParaRPr lang="en-US" sz="1100" dirty="0"/>
          </a:p>
          <a:p>
            <a:pPr lvl="1"/>
            <a:r>
              <a:rPr lang="en-US" sz="2000" dirty="0"/>
              <a:t>Ensure that active monitoring is taking place among vaccinated poultry (diagnostic testing of vaccinated poultry, or sentinel birds and dead bird surveillance)</a:t>
            </a:r>
          </a:p>
          <a:p>
            <a:pPr lvl="1"/>
            <a:endParaRPr lang="en-US" sz="1100" dirty="0"/>
          </a:p>
          <a:p>
            <a:pPr lvl="1"/>
            <a:r>
              <a:rPr lang="en-US" sz="2000" dirty="0"/>
              <a:t>Allow government authorities access to all production and mortality records</a:t>
            </a:r>
          </a:p>
          <a:p>
            <a:pPr lvl="1"/>
            <a:endParaRPr lang="en-US" sz="1100" dirty="0"/>
          </a:p>
          <a:p>
            <a:pPr lvl="1"/>
            <a:r>
              <a:rPr lang="en-US" sz="2000" dirty="0"/>
              <a:t>Records kept of all vaccinated premises, including details of vaccination; documents should be signed by Veterinary Services as well as the producer</a:t>
            </a:r>
          </a:p>
          <a:p>
            <a:pPr lvl="1"/>
            <a:endParaRPr lang="en-US" sz="1100" dirty="0"/>
          </a:p>
          <a:p>
            <a:pPr lvl="1"/>
            <a:r>
              <a:rPr lang="en-US" sz="2000" dirty="0"/>
              <a:t>Records should be kept for GPS coordinates for each vaccinated premises</a:t>
            </a:r>
          </a:p>
          <a:p>
            <a:pPr lvl="1"/>
            <a:endParaRPr lang="en-US" sz="1100" dirty="0"/>
          </a:p>
          <a:p>
            <a:pPr lvl="1"/>
            <a:r>
              <a:rPr lang="en-US" sz="2000" dirty="0"/>
              <a:t>All-in/all-out systems should have records of vaccination (show records that only vaccinated birds were housed) and monitoring (test-negative) before any movement</a:t>
            </a:r>
          </a:p>
        </p:txBody>
      </p:sp>
      <p:sp>
        <p:nvSpPr>
          <p:cNvPr id="4" name="TextBox 3"/>
          <p:cNvSpPr txBox="1"/>
          <p:nvPr/>
        </p:nvSpPr>
        <p:spPr>
          <a:xfrm>
            <a:off x="306388" y="6437897"/>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2925003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Approval of Vaccine and Supervision</a:t>
            </a:r>
          </a:p>
        </p:txBody>
      </p:sp>
      <p:sp>
        <p:nvSpPr>
          <p:cNvPr id="3" name="Content Placeholder 2"/>
          <p:cNvSpPr>
            <a:spLocks noGrp="1"/>
          </p:cNvSpPr>
          <p:nvPr>
            <p:ph idx="1"/>
          </p:nvPr>
        </p:nvSpPr>
        <p:spPr>
          <a:xfrm>
            <a:off x="153988" y="801856"/>
            <a:ext cx="8852852" cy="5840730"/>
          </a:xfrm>
        </p:spPr>
        <p:txBody>
          <a:bodyPr>
            <a:noAutofit/>
          </a:bodyPr>
          <a:lstStyle/>
          <a:p>
            <a:pPr marL="0" indent="0">
              <a:buNone/>
            </a:pPr>
            <a:r>
              <a:rPr lang="en-US" sz="2400" dirty="0"/>
              <a:t>Government authorities / Veterinary services could commit to providing:</a:t>
            </a:r>
          </a:p>
          <a:p>
            <a:pPr lvl="1"/>
            <a:r>
              <a:rPr lang="en-US" sz="2000" dirty="0"/>
              <a:t>technical support, oversight and monitoring on how to use the vaccine, and testing of vaccinated or sentinel birds as needed</a:t>
            </a:r>
          </a:p>
          <a:p>
            <a:pPr lvl="1"/>
            <a:r>
              <a:rPr lang="en-US" sz="2000" dirty="0"/>
              <a:t>laboratory support </a:t>
            </a:r>
          </a:p>
          <a:p>
            <a:pPr lvl="1"/>
            <a:r>
              <a:rPr lang="en-US" sz="2000" dirty="0"/>
              <a:t>logistical support, testing equipment, and assistance to local authorities and poultry industry/farmers, to ensure compliance with the vaccination program</a:t>
            </a:r>
          </a:p>
          <a:p>
            <a:pPr marL="0" indent="0">
              <a:buNone/>
            </a:pPr>
            <a:endParaRPr lang="en-US" sz="2100" dirty="0"/>
          </a:p>
          <a:p>
            <a:pPr marL="0" indent="0">
              <a:buNone/>
            </a:pPr>
            <a:r>
              <a:rPr lang="en-US" sz="2400" dirty="0"/>
              <a:t>The plan might be re-evaluated if:</a:t>
            </a:r>
          </a:p>
          <a:p>
            <a:pPr lvl="1"/>
            <a:r>
              <a:rPr lang="en-US" sz="2000" dirty="0"/>
              <a:t>genetic evidence that the strain causing the outbreak has mutated and the vaccine is no longer effective</a:t>
            </a:r>
          </a:p>
          <a:p>
            <a:pPr lvl="1"/>
            <a:r>
              <a:rPr lang="en-US" sz="2000" dirty="0"/>
              <a:t>other factors that indicate vaccination is inadequate for the purpose of controlling disease spread (e.g. problems with delivery of vaccine)</a:t>
            </a:r>
          </a:p>
        </p:txBody>
      </p:sp>
      <p:sp>
        <p:nvSpPr>
          <p:cNvPr id="4" name="TextBox 3"/>
          <p:cNvSpPr txBox="1"/>
          <p:nvPr/>
        </p:nvSpPr>
        <p:spPr>
          <a:xfrm>
            <a:off x="199708" y="6311466"/>
            <a:ext cx="8761412" cy="461665"/>
          </a:xfrm>
          <a:prstGeom prst="rect">
            <a:avLst/>
          </a:prstGeom>
          <a:noFill/>
        </p:spPr>
        <p:txBody>
          <a:bodyPr wrap="square" rtlCol="0">
            <a:spAutoFit/>
          </a:bodyPr>
          <a:lstStyle/>
          <a:p>
            <a:r>
              <a:rPr lang="en-US" sz="1200" dirty="0"/>
              <a:t>USDA Policy and Approach to HPAI Vaccination </a:t>
            </a:r>
            <a:r>
              <a:rPr lang="en-US" sz="1200" dirty="0">
                <a:hlinkClick r:id="rId3"/>
              </a:rPr>
              <a:t>https://www.aphis.usda.gov/animal_health/animal_dis_spec/poultry/downloads/hpai_policy.pdf</a:t>
            </a:r>
            <a:endParaRPr lang="en-US" sz="1200" dirty="0"/>
          </a:p>
        </p:txBody>
      </p:sp>
    </p:spTree>
    <p:extLst>
      <p:ext uri="{BB962C8B-B14F-4D97-AF65-F5344CB8AC3E}">
        <p14:creationId xmlns:p14="http://schemas.microsoft.com/office/powerpoint/2010/main" val="265136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p>
        </p:txBody>
      </p:sp>
      <p:sp>
        <p:nvSpPr>
          <p:cNvPr id="3" name="Content Placeholder 2"/>
          <p:cNvSpPr>
            <a:spLocks noGrp="1"/>
          </p:cNvSpPr>
          <p:nvPr>
            <p:ph idx="1"/>
          </p:nvPr>
        </p:nvSpPr>
        <p:spPr>
          <a:xfrm>
            <a:off x="328429" y="1091327"/>
            <a:ext cx="8232610" cy="5039714"/>
          </a:xfrm>
        </p:spPr>
        <p:txBody>
          <a:bodyPr>
            <a:normAutofit/>
          </a:bodyPr>
          <a:lstStyle/>
          <a:p>
            <a:pPr>
              <a:spcBef>
                <a:spcPts val="1800"/>
              </a:spcBef>
            </a:pPr>
            <a:r>
              <a:rPr lang="en-US" sz="2600" dirty="0"/>
              <a:t>VACCINATION CANNOT WORK ALONE</a:t>
            </a:r>
          </a:p>
          <a:p>
            <a:pPr>
              <a:spcBef>
                <a:spcPts val="1800"/>
              </a:spcBef>
            </a:pPr>
            <a:endParaRPr lang="en-US" sz="1000" dirty="0"/>
          </a:p>
          <a:p>
            <a:pPr>
              <a:spcBef>
                <a:spcPts val="1800"/>
              </a:spcBef>
            </a:pPr>
            <a:r>
              <a:rPr lang="en-US" sz="2600" dirty="0"/>
              <a:t>Vaccination of poultry can be a supplementary control measure in some situations</a:t>
            </a:r>
          </a:p>
          <a:p>
            <a:pPr>
              <a:spcBef>
                <a:spcPts val="1800"/>
              </a:spcBef>
            </a:pPr>
            <a:endParaRPr lang="en-US" sz="1000" dirty="0"/>
          </a:p>
          <a:p>
            <a:pPr>
              <a:spcBef>
                <a:spcPts val="1800"/>
              </a:spcBef>
            </a:pPr>
            <a:r>
              <a:rPr lang="en-US" sz="2600" dirty="0"/>
              <a:t>Increases resistance to infection</a:t>
            </a:r>
          </a:p>
          <a:p>
            <a:pPr lvl="1">
              <a:spcBef>
                <a:spcPts val="1800"/>
              </a:spcBef>
            </a:pPr>
            <a:r>
              <a:rPr lang="en-US" sz="2400" dirty="0"/>
              <a:t>Reduces illness and death </a:t>
            </a:r>
          </a:p>
          <a:p>
            <a:pPr lvl="1">
              <a:spcBef>
                <a:spcPts val="1800"/>
              </a:spcBef>
            </a:pPr>
            <a:r>
              <a:rPr lang="en-US" sz="2400" dirty="0"/>
              <a:t>Reduces viral replication</a:t>
            </a:r>
            <a:r>
              <a:rPr lang="en-US" sz="1800" dirty="0"/>
              <a:t> </a:t>
            </a:r>
            <a:endParaRPr lang="en-US" sz="2400" dirty="0"/>
          </a:p>
          <a:p>
            <a:pPr lvl="1">
              <a:spcBef>
                <a:spcPts val="1800"/>
              </a:spcBef>
            </a:pPr>
            <a:r>
              <a:rPr lang="en-US" sz="2400" dirty="0"/>
              <a:t>Reduces environmental contamination</a:t>
            </a:r>
          </a:p>
        </p:txBody>
      </p:sp>
      <p:sp>
        <p:nvSpPr>
          <p:cNvPr id="4" name="TextBox 3"/>
          <p:cNvSpPr txBox="1"/>
          <p:nvPr/>
        </p:nvSpPr>
        <p:spPr>
          <a:xfrm>
            <a:off x="218508" y="6483859"/>
            <a:ext cx="8719458" cy="307777"/>
          </a:xfrm>
          <a:prstGeom prst="rect">
            <a:avLst/>
          </a:prstGeom>
          <a:noFill/>
        </p:spPr>
        <p:txBody>
          <a:bodyPr wrap="square" rtlCol="0">
            <a:spAutoFit/>
          </a:bodyPr>
          <a:lstStyle/>
          <a:p>
            <a:r>
              <a:rPr lang="en-US" sz="1400" dirty="0"/>
              <a:t>Swayne ED, 2009. Avian influenza vaccines and therapies for poultry. Comp </a:t>
            </a:r>
            <a:r>
              <a:rPr lang="en-US" sz="1400" dirty="0" err="1"/>
              <a:t>Immunol</a:t>
            </a:r>
            <a:r>
              <a:rPr lang="en-US" sz="1400" dirty="0"/>
              <a:t> </a:t>
            </a:r>
            <a:r>
              <a:rPr lang="en-US" sz="1400" dirty="0" err="1"/>
              <a:t>Microbiol</a:t>
            </a:r>
            <a:r>
              <a:rPr lang="en-US" sz="1400" dirty="0"/>
              <a:t> Infect Dis. 32:351-363 </a:t>
            </a:r>
          </a:p>
        </p:txBody>
      </p:sp>
      <p:sp>
        <p:nvSpPr>
          <p:cNvPr id="5" name="TextBox 4"/>
          <p:cNvSpPr txBox="1"/>
          <p:nvPr/>
        </p:nvSpPr>
        <p:spPr>
          <a:xfrm>
            <a:off x="218508" y="6203408"/>
            <a:ext cx="8719458" cy="307777"/>
          </a:xfrm>
          <a:prstGeom prst="rect">
            <a:avLst/>
          </a:prstGeom>
          <a:noFill/>
        </p:spPr>
        <p:txBody>
          <a:bodyPr wrap="square" rtlCol="0">
            <a:spAutoFit/>
          </a:bodyPr>
          <a:lstStyle/>
          <a:p>
            <a:r>
              <a:rPr lang="en-US" sz="1400" dirty="0"/>
              <a:t>Control of influenza in animals, Chapter 22. Textbook of Influenza. Wiley Blackwell Ed. 502p.</a:t>
            </a:r>
          </a:p>
        </p:txBody>
      </p:sp>
    </p:spTree>
    <p:extLst>
      <p:ext uri="{BB962C8B-B14F-4D97-AF65-F5344CB8AC3E}">
        <p14:creationId xmlns:p14="http://schemas.microsoft.com/office/powerpoint/2010/main" val="155295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AIV Vaccine Worldwide</a:t>
            </a:r>
          </a:p>
        </p:txBody>
      </p:sp>
      <p:sp>
        <p:nvSpPr>
          <p:cNvPr id="3" name="Content Placeholder 2"/>
          <p:cNvSpPr>
            <a:spLocks noGrp="1"/>
          </p:cNvSpPr>
          <p:nvPr>
            <p:ph idx="1"/>
          </p:nvPr>
        </p:nvSpPr>
        <p:spPr>
          <a:xfrm>
            <a:off x="328428" y="1051643"/>
            <a:ext cx="8536791" cy="5118204"/>
          </a:xfrm>
        </p:spPr>
        <p:txBody>
          <a:bodyPr>
            <a:normAutofit/>
          </a:bodyPr>
          <a:lstStyle/>
          <a:p>
            <a:pPr>
              <a:spcBef>
                <a:spcPts val="1800"/>
              </a:spcBef>
            </a:pPr>
            <a:r>
              <a:rPr lang="en-US" sz="2600" dirty="0"/>
              <a:t>From 2002 to 2010, over 113 billion doses of AIV vaccine have been used worldwide</a:t>
            </a:r>
          </a:p>
          <a:p>
            <a:pPr lvl="1">
              <a:spcBef>
                <a:spcPts val="1800"/>
              </a:spcBef>
            </a:pPr>
            <a:r>
              <a:rPr lang="en-US" sz="2200" dirty="0"/>
              <a:t>15 countries, combined poultry population of 131 billion birds</a:t>
            </a:r>
          </a:p>
          <a:p>
            <a:pPr lvl="1">
              <a:spcBef>
                <a:spcPts val="1800"/>
              </a:spcBef>
            </a:pPr>
            <a:endParaRPr lang="en-US" sz="1000" dirty="0"/>
          </a:p>
          <a:p>
            <a:pPr>
              <a:spcBef>
                <a:spcPts val="1800"/>
              </a:spcBef>
            </a:pPr>
            <a:r>
              <a:rPr lang="en-US" sz="2600" dirty="0"/>
              <a:t>Between 1959 - 2011, 29 HPAI epizootics reported</a:t>
            </a:r>
          </a:p>
          <a:p>
            <a:pPr lvl="1">
              <a:spcBef>
                <a:spcPts val="1800"/>
              </a:spcBef>
            </a:pPr>
            <a:r>
              <a:rPr lang="en-US" sz="2200" dirty="0"/>
              <a:t>24 (83%) controlled without vaccination </a:t>
            </a:r>
          </a:p>
          <a:p>
            <a:pPr lvl="1">
              <a:spcBef>
                <a:spcPts val="1800"/>
              </a:spcBef>
            </a:pPr>
            <a:endParaRPr lang="en-US" sz="1000" dirty="0"/>
          </a:p>
          <a:p>
            <a:pPr>
              <a:spcBef>
                <a:spcPts val="1800"/>
              </a:spcBef>
            </a:pPr>
            <a:r>
              <a:rPr lang="en-US" sz="2600" dirty="0"/>
              <a:t>Vaccination implemented when other control measures alone could not control or eradicate AIV</a:t>
            </a:r>
          </a:p>
        </p:txBody>
      </p:sp>
      <p:sp>
        <p:nvSpPr>
          <p:cNvPr id="4" name="TextBox 3"/>
          <p:cNvSpPr txBox="1"/>
          <p:nvPr/>
        </p:nvSpPr>
        <p:spPr>
          <a:xfrm>
            <a:off x="250371" y="6403070"/>
            <a:ext cx="8719458" cy="430887"/>
          </a:xfrm>
          <a:prstGeom prst="rect">
            <a:avLst/>
          </a:prstGeom>
          <a:noFill/>
        </p:spPr>
        <p:txBody>
          <a:bodyPr wrap="square" rtlCol="0">
            <a:spAutoFit/>
          </a:bodyPr>
          <a:lstStyle/>
          <a:p>
            <a:r>
              <a:rPr lang="en-US" sz="1100" dirty="0"/>
              <a:t>Swayne DE, et al K. 2011. assessment of national strategies for control of high-pathogenicity avian influenza and low-pathogenicity notifiable avian influenza in poultry, with emphasis on vaccines and vaccination. Rev </a:t>
            </a:r>
            <a:r>
              <a:rPr lang="en-US" sz="1100" dirty="0" err="1"/>
              <a:t>Sci</a:t>
            </a:r>
            <a:r>
              <a:rPr lang="en-US" sz="1100" dirty="0"/>
              <a:t> tech Off </a:t>
            </a:r>
            <a:r>
              <a:rPr lang="en-US" sz="1100" dirty="0" err="1"/>
              <a:t>Int</a:t>
            </a:r>
            <a:r>
              <a:rPr lang="en-US" sz="1100" dirty="0"/>
              <a:t> </a:t>
            </a:r>
            <a:r>
              <a:rPr lang="en-US" sz="1100" dirty="0" err="1"/>
              <a:t>Epiz</a:t>
            </a:r>
            <a:r>
              <a:rPr lang="en-US" sz="1100" dirty="0"/>
              <a:t>. 30 (3): 839-870</a:t>
            </a:r>
          </a:p>
        </p:txBody>
      </p:sp>
    </p:spTree>
    <p:extLst>
      <p:ext uri="{BB962C8B-B14F-4D97-AF65-F5344CB8AC3E}">
        <p14:creationId xmlns:p14="http://schemas.microsoft.com/office/powerpoint/2010/main" val="162193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Situations to Consider AIV Vaccines</a:t>
            </a:r>
          </a:p>
        </p:txBody>
      </p:sp>
      <p:sp>
        <p:nvSpPr>
          <p:cNvPr id="3" name="Content Placeholder 2"/>
          <p:cNvSpPr>
            <a:spLocks noGrp="1"/>
          </p:cNvSpPr>
          <p:nvPr>
            <p:ph idx="1"/>
          </p:nvPr>
        </p:nvSpPr>
        <p:spPr>
          <a:xfrm>
            <a:off x="339376" y="1051076"/>
            <a:ext cx="8630452" cy="5513010"/>
          </a:xfrm>
        </p:spPr>
        <p:txBody>
          <a:bodyPr>
            <a:normAutofit/>
          </a:bodyPr>
          <a:lstStyle/>
          <a:p>
            <a:pPr marL="0" indent="0">
              <a:buNone/>
            </a:pPr>
            <a:r>
              <a:rPr lang="en-US" sz="2600" dirty="0"/>
              <a:t>AIV vaccination used in 3 contexts</a:t>
            </a:r>
          </a:p>
          <a:p>
            <a:endParaRPr lang="en-US" sz="2000" dirty="0"/>
          </a:p>
        </p:txBody>
      </p:sp>
      <p:sp>
        <p:nvSpPr>
          <p:cNvPr id="4" name="TextBox 3"/>
          <p:cNvSpPr txBox="1"/>
          <p:nvPr/>
        </p:nvSpPr>
        <p:spPr>
          <a:xfrm>
            <a:off x="250370" y="6256309"/>
            <a:ext cx="8719458" cy="523220"/>
          </a:xfrm>
          <a:prstGeom prst="rect">
            <a:avLst/>
          </a:prstGeom>
          <a:noFill/>
        </p:spPr>
        <p:txBody>
          <a:bodyPr wrap="square" rtlCol="0">
            <a:spAutoFit/>
          </a:bodyPr>
          <a:lstStyle/>
          <a:p>
            <a:r>
              <a:rPr lang="en-US" sz="1400" dirty="0"/>
              <a:t>Control of influenza in animals, Chapter 22. Textbook of Influenza. Wiley Blackwell Ed. 502p.</a:t>
            </a:r>
          </a:p>
          <a:p>
            <a:r>
              <a:rPr lang="en-US" sz="1400" dirty="0"/>
              <a:t>OIE </a:t>
            </a:r>
            <a:r>
              <a:rPr lang="en-US" sz="1400" dirty="0">
                <a:hlinkClick r:id="rId3"/>
              </a:rPr>
              <a:t>http://www.oie.int/downld/AVIAN%20INFLUENZA/Guidelines%20on%20AI%20vaccination.pdf</a:t>
            </a:r>
            <a:endParaRPr lang="en-US" sz="1400" dirty="0"/>
          </a:p>
        </p:txBody>
      </p:sp>
      <p:sp>
        <p:nvSpPr>
          <p:cNvPr id="5" name="TextBox 4"/>
          <p:cNvSpPr txBox="1"/>
          <p:nvPr/>
        </p:nvSpPr>
        <p:spPr>
          <a:xfrm>
            <a:off x="480280" y="2558744"/>
            <a:ext cx="2391725" cy="646331"/>
          </a:xfrm>
          <a:prstGeom prst="rect">
            <a:avLst/>
          </a:prstGeom>
          <a:noFill/>
          <a:ln w="38100">
            <a:solidFill>
              <a:srgbClr val="00B050"/>
            </a:solidFill>
          </a:ln>
        </p:spPr>
        <p:txBody>
          <a:bodyPr wrap="square" rtlCol="0">
            <a:spAutoFit/>
          </a:bodyPr>
          <a:lstStyle/>
          <a:p>
            <a:pPr algn="ctr"/>
            <a:r>
              <a:rPr lang="en-US" sz="3600" b="1" dirty="0"/>
              <a:t>Routine</a:t>
            </a:r>
          </a:p>
        </p:txBody>
      </p:sp>
      <p:sp>
        <p:nvSpPr>
          <p:cNvPr id="6" name="TextBox 5"/>
          <p:cNvSpPr txBox="1"/>
          <p:nvPr/>
        </p:nvSpPr>
        <p:spPr>
          <a:xfrm>
            <a:off x="3232817" y="2558745"/>
            <a:ext cx="2384179" cy="646331"/>
          </a:xfrm>
          <a:prstGeom prst="rect">
            <a:avLst/>
          </a:prstGeom>
          <a:noFill/>
          <a:ln w="38100">
            <a:solidFill>
              <a:srgbClr val="0070C0"/>
            </a:solidFill>
          </a:ln>
        </p:spPr>
        <p:txBody>
          <a:bodyPr wrap="square" rtlCol="0">
            <a:spAutoFit/>
          </a:bodyPr>
          <a:lstStyle/>
          <a:p>
            <a:pPr algn="ctr"/>
            <a:r>
              <a:rPr lang="en-US" sz="3600" b="1" dirty="0"/>
              <a:t>Preventive</a:t>
            </a:r>
          </a:p>
        </p:txBody>
      </p:sp>
      <p:sp>
        <p:nvSpPr>
          <p:cNvPr id="7" name="TextBox 6"/>
          <p:cNvSpPr txBox="1"/>
          <p:nvPr/>
        </p:nvSpPr>
        <p:spPr>
          <a:xfrm>
            <a:off x="6020499" y="2556725"/>
            <a:ext cx="2587288" cy="646331"/>
          </a:xfrm>
          <a:prstGeom prst="rect">
            <a:avLst/>
          </a:prstGeom>
          <a:noFill/>
          <a:ln w="38100">
            <a:solidFill>
              <a:srgbClr val="FF0000"/>
            </a:solidFill>
          </a:ln>
        </p:spPr>
        <p:txBody>
          <a:bodyPr wrap="square" rtlCol="0">
            <a:spAutoFit/>
          </a:bodyPr>
          <a:lstStyle/>
          <a:p>
            <a:pPr algn="ctr"/>
            <a:r>
              <a:rPr lang="en-US" sz="3600" b="1" dirty="0"/>
              <a:t>Emergency</a:t>
            </a:r>
          </a:p>
        </p:txBody>
      </p:sp>
    </p:spTree>
    <p:extLst>
      <p:ext uri="{BB962C8B-B14F-4D97-AF65-F5344CB8AC3E}">
        <p14:creationId xmlns:p14="http://schemas.microsoft.com/office/powerpoint/2010/main" val="410258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5" y="-21962"/>
            <a:ext cx="8543418" cy="567298"/>
          </a:xfrm>
        </p:spPr>
        <p:txBody>
          <a:bodyPr>
            <a:normAutofit/>
          </a:bodyPr>
          <a:lstStyle/>
          <a:p>
            <a:r>
              <a:rPr lang="en-US" dirty="0"/>
              <a:t>Situations to Consider AIV Vaccines</a:t>
            </a:r>
          </a:p>
        </p:txBody>
      </p:sp>
      <p:sp>
        <p:nvSpPr>
          <p:cNvPr id="3" name="Content Placeholder 2"/>
          <p:cNvSpPr>
            <a:spLocks noGrp="1"/>
          </p:cNvSpPr>
          <p:nvPr>
            <p:ph idx="1"/>
          </p:nvPr>
        </p:nvSpPr>
        <p:spPr>
          <a:xfrm>
            <a:off x="317481" y="2246656"/>
            <a:ext cx="8407773" cy="3435725"/>
          </a:xfrm>
        </p:spPr>
        <p:txBody>
          <a:bodyPr>
            <a:normAutofit/>
          </a:bodyPr>
          <a:lstStyle/>
          <a:p>
            <a:pPr>
              <a:spcBef>
                <a:spcPts val="0"/>
              </a:spcBef>
              <a:spcAft>
                <a:spcPts val="1000"/>
              </a:spcAft>
            </a:pPr>
            <a:r>
              <a:rPr lang="en-US" sz="2600" dirty="0"/>
              <a:t>AIV vaccination has been used routinely in endemic countries</a:t>
            </a:r>
          </a:p>
          <a:p>
            <a:pPr lvl="3">
              <a:spcBef>
                <a:spcPts val="0"/>
              </a:spcBef>
              <a:spcAft>
                <a:spcPts val="1000"/>
              </a:spcAft>
            </a:pPr>
            <a:endParaRPr lang="en-US" sz="1400" dirty="0"/>
          </a:p>
          <a:p>
            <a:r>
              <a:rPr lang="en-US" sz="2600" dirty="0"/>
              <a:t>If vaccination is not maintained, or does not remain well-matched to circulating virus strains, the virus may remain endemic if other control measures are not also used</a:t>
            </a:r>
          </a:p>
          <a:p>
            <a:pPr lvl="1"/>
            <a:r>
              <a:rPr lang="en-US" sz="2200" dirty="0"/>
              <a:t>Disinfection, strict biosecurity, monitoring and depopulation</a:t>
            </a:r>
          </a:p>
        </p:txBody>
      </p:sp>
      <p:sp>
        <p:nvSpPr>
          <p:cNvPr id="5" name="TextBox 4"/>
          <p:cNvSpPr txBox="1"/>
          <p:nvPr/>
        </p:nvSpPr>
        <p:spPr>
          <a:xfrm>
            <a:off x="701672" y="1230595"/>
            <a:ext cx="1876927" cy="646331"/>
          </a:xfrm>
          <a:prstGeom prst="rect">
            <a:avLst/>
          </a:prstGeom>
          <a:noFill/>
          <a:ln w="38100">
            <a:solidFill>
              <a:srgbClr val="00B050"/>
            </a:solidFill>
          </a:ln>
        </p:spPr>
        <p:txBody>
          <a:bodyPr wrap="square" rtlCol="0">
            <a:spAutoFit/>
          </a:bodyPr>
          <a:lstStyle/>
          <a:p>
            <a:pPr algn="ctr"/>
            <a:r>
              <a:rPr lang="en-US" sz="3600" b="1" dirty="0"/>
              <a:t>Routine</a:t>
            </a:r>
          </a:p>
        </p:txBody>
      </p:sp>
    </p:spTree>
    <p:extLst>
      <p:ext uri="{BB962C8B-B14F-4D97-AF65-F5344CB8AC3E}">
        <p14:creationId xmlns:p14="http://schemas.microsoft.com/office/powerpoint/2010/main" val="271124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Situations to Consider AIV Vaccines</a:t>
            </a:r>
          </a:p>
        </p:txBody>
      </p:sp>
      <p:sp>
        <p:nvSpPr>
          <p:cNvPr id="3" name="Content Placeholder 2"/>
          <p:cNvSpPr>
            <a:spLocks noGrp="1"/>
          </p:cNvSpPr>
          <p:nvPr>
            <p:ph idx="1"/>
          </p:nvPr>
        </p:nvSpPr>
        <p:spPr>
          <a:xfrm>
            <a:off x="284638" y="2233537"/>
            <a:ext cx="8473458" cy="4218634"/>
          </a:xfrm>
        </p:spPr>
        <p:txBody>
          <a:bodyPr>
            <a:normAutofit lnSpcReduction="10000"/>
          </a:bodyPr>
          <a:lstStyle/>
          <a:p>
            <a:pPr>
              <a:spcBef>
                <a:spcPts val="0"/>
              </a:spcBef>
              <a:spcAft>
                <a:spcPts val="1000"/>
              </a:spcAft>
            </a:pPr>
            <a:r>
              <a:rPr lang="en-US" sz="2600" dirty="0"/>
              <a:t>Usually applied when there is a threat of introduction or transmission and, based on past experience, other control measures are not likely to be successful</a:t>
            </a:r>
          </a:p>
          <a:p>
            <a:pPr>
              <a:spcBef>
                <a:spcPts val="0"/>
              </a:spcBef>
              <a:spcAft>
                <a:spcPts val="1000"/>
              </a:spcAft>
            </a:pPr>
            <a:endParaRPr lang="en-US" sz="2600" dirty="0"/>
          </a:p>
          <a:p>
            <a:r>
              <a:rPr lang="en-US" sz="2600" dirty="0"/>
              <a:t>Careful monitoring (DIVA*) must accompany vaccination to achieve eradication</a:t>
            </a:r>
          </a:p>
          <a:p>
            <a:endParaRPr lang="en-US" sz="2600" dirty="0"/>
          </a:p>
          <a:p>
            <a:pPr marL="0" indent="0">
              <a:buNone/>
            </a:pPr>
            <a:r>
              <a:rPr lang="en-US" sz="1900" dirty="0"/>
              <a:t>	</a:t>
            </a:r>
          </a:p>
          <a:p>
            <a:pPr marL="0" indent="0">
              <a:buNone/>
            </a:pPr>
            <a:endParaRPr lang="en-US" sz="1900" dirty="0"/>
          </a:p>
          <a:p>
            <a:pPr marL="0" indent="0">
              <a:buNone/>
            </a:pPr>
            <a:r>
              <a:rPr lang="en-US" sz="1900" dirty="0"/>
              <a:t>	*Differentiating Infected from Vaccinated Animals</a:t>
            </a:r>
          </a:p>
        </p:txBody>
      </p:sp>
      <p:sp>
        <p:nvSpPr>
          <p:cNvPr id="5" name="TextBox 4"/>
          <p:cNvSpPr txBox="1"/>
          <p:nvPr/>
        </p:nvSpPr>
        <p:spPr>
          <a:xfrm>
            <a:off x="722016" y="1203059"/>
            <a:ext cx="2384179" cy="646331"/>
          </a:xfrm>
          <a:prstGeom prst="rect">
            <a:avLst/>
          </a:prstGeom>
          <a:noFill/>
          <a:ln w="38100">
            <a:solidFill>
              <a:srgbClr val="0070C0"/>
            </a:solidFill>
          </a:ln>
        </p:spPr>
        <p:txBody>
          <a:bodyPr wrap="square" rtlCol="0">
            <a:spAutoFit/>
          </a:bodyPr>
          <a:lstStyle/>
          <a:p>
            <a:pPr algn="ctr"/>
            <a:r>
              <a:rPr lang="en-US" sz="3600" b="1" dirty="0"/>
              <a:t>Preventive</a:t>
            </a:r>
          </a:p>
        </p:txBody>
      </p:sp>
    </p:spTree>
    <p:extLst>
      <p:ext uri="{BB962C8B-B14F-4D97-AF65-F5344CB8AC3E}">
        <p14:creationId xmlns:p14="http://schemas.microsoft.com/office/powerpoint/2010/main" val="145791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Situations to Consider AIV Vaccines</a:t>
            </a:r>
          </a:p>
        </p:txBody>
      </p:sp>
      <p:sp>
        <p:nvSpPr>
          <p:cNvPr id="3" name="Content Placeholder 2"/>
          <p:cNvSpPr>
            <a:spLocks noGrp="1"/>
          </p:cNvSpPr>
          <p:nvPr>
            <p:ph idx="1"/>
          </p:nvPr>
        </p:nvSpPr>
        <p:spPr>
          <a:xfrm>
            <a:off x="325327" y="2104691"/>
            <a:ext cx="8693992" cy="4647801"/>
          </a:xfrm>
        </p:spPr>
        <p:txBody>
          <a:bodyPr>
            <a:normAutofit fontScale="77500" lnSpcReduction="20000"/>
          </a:bodyPr>
          <a:lstStyle/>
          <a:p>
            <a:r>
              <a:rPr lang="en-US" sz="2600" dirty="0"/>
              <a:t>Once an outbreak has occurred, vaccination can be implemented in addition to other control measures. For example:</a:t>
            </a:r>
          </a:p>
          <a:p>
            <a:r>
              <a:rPr lang="en-US" sz="2600" dirty="0"/>
              <a:t>Strict differentiation of infected from vaccinated animals (DIVA)</a:t>
            </a:r>
          </a:p>
          <a:p>
            <a:r>
              <a:rPr lang="en-US" sz="2600" dirty="0"/>
              <a:t>Culling can be considered</a:t>
            </a:r>
          </a:p>
          <a:p>
            <a:pPr lvl="1"/>
            <a:r>
              <a:rPr lang="en-US" sz="2200" dirty="0"/>
              <a:t>humane destruction of all infected and exposed animals</a:t>
            </a:r>
          </a:p>
          <a:p>
            <a:pPr lvl="1"/>
            <a:r>
              <a:rPr lang="en-US" sz="2200" dirty="0"/>
              <a:t>appropriate disposal of carcasses and all animal products</a:t>
            </a:r>
          </a:p>
          <a:p>
            <a:r>
              <a:rPr lang="en-US" sz="2600" dirty="0"/>
              <a:t>Surveillance and tracing of potentially infected or exposed poultry;</a:t>
            </a:r>
          </a:p>
          <a:p>
            <a:r>
              <a:rPr lang="en-US" sz="2600" dirty="0"/>
              <a:t>Strict quarantine and controls on movement of poultry and any at-risk vehicles</a:t>
            </a:r>
          </a:p>
          <a:p>
            <a:r>
              <a:rPr lang="en-US" sz="2600" dirty="0"/>
              <a:t>Thorough decontamination of infected premises</a:t>
            </a:r>
          </a:p>
          <a:p>
            <a:r>
              <a:rPr lang="en-US" sz="2600" dirty="0"/>
              <a:t>A period at least 21 days before restocking.</a:t>
            </a:r>
          </a:p>
          <a:p>
            <a:pPr marL="0" indent="0">
              <a:buNone/>
            </a:pPr>
            <a:endParaRPr lang="en-US" sz="2600" b="1" dirty="0"/>
          </a:p>
          <a:p>
            <a:pPr marL="0" indent="0">
              <a:buNone/>
            </a:pPr>
            <a:endParaRPr lang="en-US" sz="2600" b="1" dirty="0"/>
          </a:p>
          <a:p>
            <a:pPr marL="0" indent="0">
              <a:buNone/>
            </a:pPr>
            <a:r>
              <a:rPr lang="en-US" sz="2600" b="1" dirty="0"/>
              <a:t>OIE Terrestrial Animal health Code https://www.oie.int/doc/ged/D10905.PDF</a:t>
            </a:r>
          </a:p>
        </p:txBody>
      </p:sp>
      <p:sp>
        <p:nvSpPr>
          <p:cNvPr id="5" name="TextBox 4"/>
          <p:cNvSpPr txBox="1"/>
          <p:nvPr/>
        </p:nvSpPr>
        <p:spPr>
          <a:xfrm>
            <a:off x="621923" y="1224003"/>
            <a:ext cx="2587288" cy="646331"/>
          </a:xfrm>
          <a:prstGeom prst="rect">
            <a:avLst/>
          </a:prstGeom>
          <a:noFill/>
          <a:ln w="38100">
            <a:solidFill>
              <a:srgbClr val="FF0000"/>
            </a:solidFill>
          </a:ln>
        </p:spPr>
        <p:txBody>
          <a:bodyPr wrap="square" rtlCol="0">
            <a:spAutoFit/>
          </a:bodyPr>
          <a:lstStyle/>
          <a:p>
            <a:pPr algn="ctr"/>
            <a:r>
              <a:rPr lang="en-US" sz="3600" b="1" dirty="0"/>
              <a:t>Emergency</a:t>
            </a:r>
          </a:p>
        </p:txBody>
      </p:sp>
    </p:spTree>
    <p:extLst>
      <p:ext uri="{BB962C8B-B14F-4D97-AF65-F5344CB8AC3E}">
        <p14:creationId xmlns:p14="http://schemas.microsoft.com/office/powerpoint/2010/main" val="1763813168"/>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E5DF0-ED18-4E26-91D1-BCFE7A946111}"/>
</file>

<file path=customXml/itemProps2.xml><?xml version="1.0" encoding="utf-8"?>
<ds:datastoreItem xmlns:ds="http://schemas.openxmlformats.org/officeDocument/2006/customXml" ds:itemID="{3A195ADB-1DB4-4AAC-88C3-2B4998B77EB9}"/>
</file>

<file path=customXml/itemProps3.xml><?xml version="1.0" encoding="utf-8"?>
<ds:datastoreItem xmlns:ds="http://schemas.openxmlformats.org/officeDocument/2006/customXml" ds:itemID="{38929E8A-BA67-4915-A690-8C6AB378CDB6}"/>
</file>

<file path=customXml/itemProps4.xml><?xml version="1.0" encoding="utf-8"?>
<ds:datastoreItem xmlns:ds="http://schemas.openxmlformats.org/officeDocument/2006/customXml" ds:itemID="{BAB96AA3-90B9-4263-A7E5-879A2723B12D}"/>
</file>

<file path=docProps/app.xml><?xml version="1.0" encoding="utf-8"?>
<Properties xmlns="http://schemas.openxmlformats.org/officeDocument/2006/extended-properties" xmlns:vt="http://schemas.openxmlformats.org/officeDocument/2006/docPropsVTypes">
  <Template>Office Theme</Template>
  <TotalTime>9531</TotalTime>
  <Words>4288</Words>
  <Application>Microsoft Office PowerPoint</Application>
  <PresentationFormat>On-screen Show (4:3)</PresentationFormat>
  <Paragraphs>423</Paragraphs>
  <Slides>34</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Comic Sans MS</vt:lpstr>
      <vt:lpstr>Courier New</vt:lpstr>
      <vt:lpstr>Myriad Web Pro</vt:lpstr>
      <vt:lpstr>Wingdings</vt:lpstr>
      <vt:lpstr>NCEH_ATSDR_combined</vt:lpstr>
      <vt:lpstr>Thin Blue Line Influenza Division</vt:lpstr>
      <vt:lpstr>4_Office Theme</vt:lpstr>
      <vt:lpstr>Module V6  Avian Influenza Virus Poultry Vaccines  and Their Use</vt:lpstr>
      <vt:lpstr>Learning Objectives</vt:lpstr>
      <vt:lpstr>Avian Influenza Virus (AIV) Vaccination</vt:lpstr>
      <vt:lpstr>Background</vt:lpstr>
      <vt:lpstr>Use of AIV Vaccine Worldwide</vt:lpstr>
      <vt:lpstr>Situations to Consider AIV Vaccines</vt:lpstr>
      <vt:lpstr>Situations to Consider AIV Vaccines</vt:lpstr>
      <vt:lpstr>Situations to Consider AIV Vaccines</vt:lpstr>
      <vt:lpstr>Situations to Consider AIV Vaccines</vt:lpstr>
      <vt:lpstr>Use of AIV Vaccines - Considerations</vt:lpstr>
      <vt:lpstr>Use of AIV Vaccines - Considerations</vt:lpstr>
      <vt:lpstr> Discussion Question</vt:lpstr>
      <vt:lpstr> Discussion Questions</vt:lpstr>
      <vt:lpstr>Types of Vaccines Available</vt:lpstr>
      <vt:lpstr>Types of AIV Vaccines Available</vt:lpstr>
      <vt:lpstr> Discussion Questions</vt:lpstr>
      <vt:lpstr>Vaccine Protection</vt:lpstr>
      <vt:lpstr>Vaccine Protection</vt:lpstr>
      <vt:lpstr>The DIVA Approach</vt:lpstr>
      <vt:lpstr>The DIVA Approach</vt:lpstr>
      <vt:lpstr>Knowledge Check:   Vaccination - Exit Strategy</vt:lpstr>
      <vt:lpstr>Vaccination - Exit Strategy</vt:lpstr>
      <vt:lpstr> Discussion Questions</vt:lpstr>
      <vt:lpstr>Knowledge Check:  Vaccination - Exit Strategy</vt:lpstr>
      <vt:lpstr>Vaccination - Exit Strategy</vt:lpstr>
      <vt:lpstr>Related Literature and Other Resources</vt:lpstr>
      <vt:lpstr>Thank you</vt:lpstr>
      <vt:lpstr>Extra Slides: Additional Information and Resources </vt:lpstr>
      <vt:lpstr>Factors to Consider Before Vaccination</vt:lpstr>
      <vt:lpstr>Prioritizing Vaccination</vt:lpstr>
      <vt:lpstr>Approval of Vaccine and Supervision</vt:lpstr>
      <vt:lpstr>Approval of Vaccine and Supervision</vt:lpstr>
      <vt:lpstr>Elements of an agreement between Government and Industry</vt:lpstr>
      <vt:lpstr>Approval of Vaccine and Supervision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630</cp:revision>
  <dcterms:created xsi:type="dcterms:W3CDTF">2016-11-05T00:46:08Z</dcterms:created>
  <dcterms:modified xsi:type="dcterms:W3CDTF">2018-06-21T17:47:41Z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101b6296-2384-4c28-a952-d337790d7c5f</vt:lpwstr>
  </property>
</Properties>
</file>