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34.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50.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41.xml" ContentType="application/vnd.openxmlformats-officedocument.presentationml.notesSlide+xml"/>
  <Override PartName="/ppt/notesSlides/notesSlide3.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slideLayouts/slideLayout5.xml" ContentType="application/vnd.openxmlformats-officedocument.presentationml.slideLayout+xml"/>
  <Override PartName="/ppt/notesSlides/notesSlide58.xml" ContentType="application/vnd.openxmlformats-officedocument.presentationml.notesSlide+xml"/>
  <Override PartName="/ppt/slideLayouts/slideLayout6.xml" ContentType="application/vnd.openxmlformats-officedocument.presentationml.slideLayout+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slideLayouts/slideLayout4.xml" ContentType="application/vnd.openxmlformats-officedocument.presentationml.slideLayout+xml"/>
  <Override PartName="/ppt/notesSlides/notesSlide60.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54.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4" r:id="rId15"/>
    <p:sldId id="270" r:id="rId16"/>
    <p:sldId id="272" r:id="rId17"/>
    <p:sldId id="273" r:id="rId18"/>
    <p:sldId id="275" r:id="rId19"/>
    <p:sldId id="277" r:id="rId20"/>
    <p:sldId id="276" r:id="rId21"/>
    <p:sldId id="278" r:id="rId22"/>
    <p:sldId id="279" r:id="rId23"/>
    <p:sldId id="280" r:id="rId24"/>
    <p:sldId id="281" r:id="rId25"/>
    <p:sldId id="283" r:id="rId26"/>
    <p:sldId id="327" r:id="rId27"/>
    <p:sldId id="328" r:id="rId28"/>
    <p:sldId id="326" r:id="rId29"/>
    <p:sldId id="287" r:id="rId30"/>
    <p:sldId id="288" r:id="rId31"/>
    <p:sldId id="289" r:id="rId32"/>
    <p:sldId id="290" r:id="rId33"/>
    <p:sldId id="291" r:id="rId34"/>
    <p:sldId id="292" r:id="rId35"/>
    <p:sldId id="293" r:id="rId36"/>
    <p:sldId id="294" r:id="rId37"/>
    <p:sldId id="295" r:id="rId38"/>
    <p:sldId id="296" r:id="rId39"/>
    <p:sldId id="297" r:id="rId40"/>
    <p:sldId id="333" r:id="rId41"/>
    <p:sldId id="300" r:id="rId42"/>
    <p:sldId id="302" r:id="rId43"/>
    <p:sldId id="329" r:id="rId44"/>
    <p:sldId id="301"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30" r:id="rId64"/>
    <p:sldId id="331" r:id="rId65"/>
    <p:sldId id="332" r:id="rId66"/>
    <p:sldId id="32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yanComm6" initials="B" lastIdx="1" clrIdx="0">
    <p:extLst>
      <p:ext uri="{19B8F6BF-5375-455C-9EA6-DF929625EA0E}">
        <p15:presenceInfo xmlns:p15="http://schemas.microsoft.com/office/powerpoint/2012/main" userId="S::incredibles@banyan.onmicrosoft.com::6027bf4e-4be8-4387-bdcc-03a280fa0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8D1A"/>
    <a:srgbClr val="047C88"/>
    <a:srgbClr val="FFE38F"/>
    <a:srgbClr val="009FB0"/>
    <a:srgbClr val="045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9"/>
    <p:restoredTop sz="42670" autoAdjust="0"/>
  </p:normalViewPr>
  <p:slideViewPr>
    <p:cSldViewPr snapToGrid="0" snapToObjects="1">
      <p:cViewPr varScale="1">
        <p:scale>
          <a:sx n="29" d="100"/>
          <a:sy n="29" d="100"/>
        </p:scale>
        <p:origin x="2304" y="36"/>
      </p:cViewPr>
      <p:guideLst>
        <p:guide orient="horz" pos="408"/>
        <p:guide pos="528"/>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26" d="100"/>
          <a:sy n="126" d="100"/>
        </p:scale>
        <p:origin x="326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5913B5-0DF9-4144-B768-AE23A99518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7B99A1-4010-0F4C-80DF-3C560026EF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7CF17D-0CA5-2345-8FFF-2F798C51BAE5}" type="datetimeFigureOut">
              <a:rPr lang="en-US" smtClean="0"/>
              <a:t>4/26/2021</a:t>
            </a:fld>
            <a:endParaRPr lang="en-US"/>
          </a:p>
        </p:txBody>
      </p:sp>
      <p:sp>
        <p:nvSpPr>
          <p:cNvPr id="4" name="Footer Placeholder 3">
            <a:extLst>
              <a:ext uri="{FF2B5EF4-FFF2-40B4-BE49-F238E27FC236}">
                <a16:creationId xmlns:a16="http://schemas.microsoft.com/office/drawing/2014/main" id="{1B22E4E6-1C6B-AE46-94E7-07D050950C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8EFE37-1962-A748-AC38-A0B583FC9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F448D5-FE43-344F-9AFF-873E556EE37A}" type="slidenum">
              <a:rPr lang="en-US" smtClean="0"/>
              <a:t>‹#›</a:t>
            </a:fld>
            <a:endParaRPr lang="en-US"/>
          </a:p>
        </p:txBody>
      </p:sp>
    </p:spTree>
    <p:extLst>
      <p:ext uri="{BB962C8B-B14F-4D97-AF65-F5344CB8AC3E}">
        <p14:creationId xmlns:p14="http://schemas.microsoft.com/office/powerpoint/2010/main" val="3950860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7F41F-4268-274B-BCF0-8FEB43C9C884}"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6F72-50AF-5749-9015-FB8ED069B56F}" type="slidenum">
              <a:rPr lang="en-US" smtClean="0"/>
              <a:t>‹#›</a:t>
            </a:fld>
            <a:endParaRPr lang="en-US"/>
          </a:p>
        </p:txBody>
      </p:sp>
    </p:spTree>
    <p:extLst>
      <p:ext uri="{BB962C8B-B14F-4D97-AF65-F5344CB8AC3E}">
        <p14:creationId xmlns:p14="http://schemas.microsoft.com/office/powerpoint/2010/main" val="21439301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i="0" dirty="0"/>
              <a:t>Facilitator Script:</a:t>
            </a:r>
            <a:endParaRPr lang="en-US" i="0" dirty="0"/>
          </a:p>
          <a:p>
            <a:pPr marL="0" lvl="0" indent="0" algn="l" rtl="0">
              <a:spcBef>
                <a:spcPts val="0"/>
              </a:spcBef>
              <a:spcAft>
                <a:spcPts val="0"/>
              </a:spcAft>
              <a:buClr>
                <a:schemeClr val="dk1"/>
              </a:buClr>
              <a:buSzPts val="1200"/>
              <a:buFont typeface="Arial"/>
              <a:buNone/>
            </a:pPr>
            <a:r>
              <a:rPr lang="en-US" i="0" dirty="0"/>
              <a:t>Welcome! Thank you for taking the time to attend this training. Your presence here shows that you care deeply about the scientific community at large, as well as about the advancement of your own career. My name is ______________, and I’ll be facilitating this training.</a:t>
            </a:r>
            <a:endParaRPr lang="en-US" dirty="0"/>
          </a:p>
          <a:p>
            <a:pPr marL="0" lvl="0" indent="0" algn="l" rtl="0">
              <a:spcBef>
                <a:spcPts val="0"/>
              </a:spcBef>
              <a:spcAft>
                <a:spcPts val="0"/>
              </a:spcAft>
              <a:buClr>
                <a:schemeClr val="dk1"/>
              </a:buClr>
              <a:buSzPts val="1200"/>
              <a:buFont typeface="Arial"/>
              <a:buNone/>
            </a:pPr>
            <a:endParaRPr lang="en-US" i="1" dirty="0"/>
          </a:p>
          <a:p>
            <a:pPr marL="0" lvl="0" indent="0" algn="l" rtl="0">
              <a:spcBef>
                <a:spcPts val="0"/>
              </a:spcBef>
              <a:spcAft>
                <a:spcPts val="0"/>
              </a:spcAft>
              <a:buClr>
                <a:schemeClr val="dk1"/>
              </a:buClr>
              <a:buSzPts val="1200"/>
              <a:buFont typeface="Arial"/>
              <a:buNone/>
            </a:pPr>
            <a:endParaRPr lang="en-US" i="1" dirty="0"/>
          </a:p>
          <a:p>
            <a:pPr marL="0" lvl="0" indent="0" algn="l" rtl="0">
              <a:spcBef>
                <a:spcPts val="0"/>
              </a:spcBef>
              <a:spcAft>
                <a:spcPts val="0"/>
              </a:spcAft>
              <a:buClr>
                <a:schemeClr val="dk1"/>
              </a:buClr>
              <a:buSzPts val="1200"/>
              <a:buFont typeface="Arial"/>
              <a:buNone/>
            </a:pPr>
            <a:r>
              <a:rPr lang="en-US" b="1" i="0" dirty="0"/>
              <a:t>Facilitator Notes:</a:t>
            </a:r>
            <a:endParaRPr lang="en-US" i="0" dirty="0"/>
          </a:p>
          <a:p>
            <a:pPr marL="171450" lvl="0" indent="-171450" algn="l" rtl="0">
              <a:spcBef>
                <a:spcPts val="0"/>
              </a:spcBef>
              <a:spcAft>
                <a:spcPts val="0"/>
              </a:spcAft>
              <a:buClr>
                <a:schemeClr val="dk1"/>
              </a:buClr>
              <a:buSzPts val="1200"/>
              <a:buFont typeface="Arial"/>
              <a:buChar char="•"/>
            </a:pPr>
            <a:r>
              <a:rPr lang="en-US" b="0" i="0" dirty="0"/>
              <a:t>Introduce yourself. Share why you are passionate about the subject of scientific writing for publication. Perhaps share a bit about any work you may have published.</a:t>
            </a:r>
            <a:endParaRPr lang="en-US" dirty="0"/>
          </a:p>
          <a:p>
            <a:pPr marL="171450" lvl="0" indent="-171450" algn="l" rtl="0">
              <a:spcBef>
                <a:spcPts val="0"/>
              </a:spcBef>
              <a:spcAft>
                <a:spcPts val="0"/>
              </a:spcAft>
              <a:buClr>
                <a:schemeClr val="dk1"/>
              </a:buClr>
              <a:buSzPts val="1200"/>
              <a:buFont typeface="Arial"/>
              <a:buChar char="•"/>
            </a:pPr>
            <a:r>
              <a:rPr lang="en-US" b="0" i="0" dirty="0"/>
              <a:t>Review any important housekeeping items, such as where the restrooms are, if and where smoking is permitted, and where breaks will take place.</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a:t>
            </a:fld>
            <a:endParaRPr lang="en-US"/>
          </a:p>
        </p:txBody>
      </p:sp>
    </p:spTree>
    <p:extLst>
      <p:ext uri="{BB962C8B-B14F-4D97-AF65-F5344CB8AC3E}">
        <p14:creationId xmlns:p14="http://schemas.microsoft.com/office/powerpoint/2010/main" val="117147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i="0" dirty="0"/>
          </a:p>
          <a:p>
            <a:pPr marL="0" lvl="0" indent="0" algn="l" rtl="0">
              <a:spcBef>
                <a:spcPts val="0"/>
              </a:spcBef>
              <a:spcAft>
                <a:spcPts val="0"/>
              </a:spcAft>
              <a:buClr>
                <a:schemeClr val="dk1"/>
              </a:buClr>
              <a:buSzPts val="1200"/>
              <a:buFont typeface="Calibri"/>
              <a:buNone/>
            </a:pPr>
            <a:endParaRPr lang="en-US" i="0" dirty="0"/>
          </a:p>
          <a:p>
            <a:pPr marL="0" lvl="0" indent="0" algn="l" rtl="0">
              <a:spcBef>
                <a:spcPts val="0"/>
              </a:spcBef>
              <a:spcAft>
                <a:spcPts val="0"/>
              </a:spcAft>
              <a:buClr>
                <a:schemeClr val="dk1"/>
              </a:buClr>
              <a:buSzPts val="1200"/>
              <a:buFont typeface="Calibri"/>
              <a:buNone/>
            </a:pPr>
            <a:r>
              <a:rPr lang="en-US" i="0" dirty="0"/>
              <a:t>By the end of Module 1, you will be able to:</a:t>
            </a:r>
            <a:endParaRPr lang="en-US" dirty="0"/>
          </a:p>
          <a:p>
            <a:pPr marL="171450" lvl="0" indent="-171450" algn="l" rtl="0">
              <a:spcBef>
                <a:spcPts val="0"/>
              </a:spcBef>
              <a:spcAft>
                <a:spcPts val="0"/>
              </a:spcAft>
              <a:buClr>
                <a:schemeClr val="dk1"/>
              </a:buClr>
              <a:buSzPts val="1200"/>
              <a:buFont typeface="Arial"/>
              <a:buChar char="•"/>
            </a:pPr>
            <a:r>
              <a:rPr lang="en-US" i="0" dirty="0"/>
              <a:t>Describe the key principles of scientific writing.</a:t>
            </a:r>
            <a:endParaRPr lang="en-US" dirty="0"/>
          </a:p>
          <a:p>
            <a:pPr marL="171450" lvl="0" indent="-171450" algn="l" rtl="0">
              <a:spcBef>
                <a:spcPts val="0"/>
              </a:spcBef>
              <a:spcAft>
                <a:spcPts val="0"/>
              </a:spcAft>
              <a:buClr>
                <a:schemeClr val="dk1"/>
              </a:buClr>
              <a:buSzPts val="1200"/>
              <a:buFont typeface="Arial"/>
              <a:buChar char="•"/>
            </a:pPr>
            <a:r>
              <a:rPr lang="en-US" i="0" dirty="0"/>
              <a:t>Understand the ways in which scientific writing differs from general writing.</a:t>
            </a:r>
            <a:endParaRPr lang="en-US" dirty="0"/>
          </a:p>
          <a:p>
            <a:pPr marL="171450" lvl="0" indent="-171450" algn="l" rtl="0">
              <a:spcBef>
                <a:spcPts val="0"/>
              </a:spcBef>
              <a:spcAft>
                <a:spcPts val="0"/>
              </a:spcAft>
              <a:buClr>
                <a:schemeClr val="dk1"/>
              </a:buClr>
              <a:buSzPts val="1200"/>
              <a:buFont typeface="Arial"/>
              <a:buChar char="•"/>
            </a:pPr>
            <a:r>
              <a:rPr lang="en-US" i="0" dirty="0"/>
              <a:t>Determine when and why to participate in scientific writing.</a:t>
            </a:r>
            <a:endParaRPr lang="en-US" dirty="0"/>
          </a:p>
          <a:p>
            <a:pPr marL="171450" lvl="0" indent="-171450" algn="l" rtl="0">
              <a:spcBef>
                <a:spcPts val="0"/>
              </a:spcBef>
              <a:spcAft>
                <a:spcPts val="0"/>
              </a:spcAft>
              <a:buClr>
                <a:schemeClr val="dk1"/>
              </a:buClr>
              <a:buSzPts val="1200"/>
              <a:buFont typeface="Arial"/>
              <a:buChar char="•"/>
            </a:pPr>
            <a:r>
              <a:rPr lang="en-US" i="0" dirty="0"/>
              <a:t>Familiarize yourself with the steps of the scientific writing process.</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11</a:t>
            </a:fld>
            <a:endParaRPr lang="en-US"/>
          </a:p>
        </p:txBody>
      </p:sp>
    </p:spTree>
    <p:extLst>
      <p:ext uri="{BB962C8B-B14F-4D97-AF65-F5344CB8AC3E}">
        <p14:creationId xmlns:p14="http://schemas.microsoft.com/office/powerpoint/2010/main" val="61306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12</a:t>
            </a:fld>
            <a:endParaRPr lang="en-US"/>
          </a:p>
        </p:txBody>
      </p:sp>
    </p:spTree>
    <p:extLst>
      <p:ext uri="{BB962C8B-B14F-4D97-AF65-F5344CB8AC3E}">
        <p14:creationId xmlns:p14="http://schemas.microsoft.com/office/powerpoint/2010/main" val="61413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i="0" dirty="0"/>
          </a:p>
          <a:p>
            <a:pPr marL="0" lvl="0" indent="0" algn="l" rtl="0">
              <a:spcBef>
                <a:spcPts val="0"/>
              </a:spcBef>
              <a:spcAft>
                <a:spcPts val="0"/>
              </a:spcAft>
              <a:buNone/>
            </a:pPr>
            <a:r>
              <a:rPr lang="en-US" i="0" dirty="0"/>
              <a:t>We will start Chapter 1 with a case study. Case studies let us explore specific situations through fictional characters who reflect some of the experiences others have during the writing process.</a:t>
            </a:r>
            <a:endParaRPr lang="en-US" dirty="0"/>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Meet Teo Barrera, who works as a hematologist. Mr. Barrera is at the very beginning of his scientific writing journey and isn't sure if he wants to publish his findings. He will be our companion through Part 1.</a:t>
            </a:r>
            <a:br>
              <a:rPr lang="en-US" i="0" dirty="0"/>
            </a:br>
            <a:endParaRPr lang="en-US" i="0" dirty="0"/>
          </a:p>
          <a:p>
            <a:pPr marL="0" lvl="0" indent="0" algn="l" rtl="0">
              <a:spcBef>
                <a:spcPts val="0"/>
              </a:spcBef>
              <a:spcAft>
                <a:spcPts val="0"/>
              </a:spcAft>
              <a:buNone/>
            </a:pPr>
            <a:r>
              <a:rPr lang="en-US" i="0" dirty="0"/>
              <a:t>I need a volunteer to read Mr. Barrera’s text, which you can find under Module 1, Case Study part 1 in your participant’s workbook. Who would like to read aloud? </a:t>
            </a:r>
            <a:r>
              <a:rPr lang="en-US" b="1" i="1" dirty="0"/>
              <a:t>(Choose a participant to read aloud. This is a good opportunity to learn student names!)</a:t>
            </a:r>
            <a:endParaRPr lang="en-US" b="1" i="0" dirty="0"/>
          </a:p>
          <a:p>
            <a:pPr marL="0" lvl="0" indent="0" algn="l" rtl="0">
              <a:spcBef>
                <a:spcPts val="0"/>
              </a:spcBef>
              <a:spcAft>
                <a:spcPts val="0"/>
              </a:spcAft>
              <a:buNone/>
            </a:pPr>
            <a:endParaRPr lang="en-US" b="1" i="0" dirty="0"/>
          </a:p>
          <a:p>
            <a:pPr marL="0" lvl="0" indent="0" algn="l" rtl="0">
              <a:spcBef>
                <a:spcPts val="0"/>
              </a:spcBef>
              <a:spcAft>
                <a:spcPts val="0"/>
              </a:spcAft>
              <a:buNone/>
            </a:pPr>
            <a:r>
              <a:rPr lang="en-US" i="0" dirty="0"/>
              <a:t>Teo’s text:</a:t>
            </a:r>
            <a:endParaRPr lang="en-US" dirty="0"/>
          </a:p>
          <a:p>
            <a:pPr marL="914400" lvl="2" indent="0" algn="l" rtl="0">
              <a:spcBef>
                <a:spcPts val="0"/>
              </a:spcBef>
              <a:spcAft>
                <a:spcPts val="0"/>
              </a:spcAft>
              <a:buNone/>
            </a:pPr>
            <a:r>
              <a:rPr lang="en-US" i="1" dirty="0"/>
              <a:t>“I am a clinical researcher, which means I'm far more comfortable viewing specimens through a microscope than writing about them for a journal. Still, my team and I noticed an unusual pattern of infections transmitted from blood donations made at rural clinics. When we performed a literature review, we found plenty of articles on transfusion infections. We were surprised and excited to find that no one had written about the issue we identified in our rural area. Our research could improve the intake process and reduce the risk of infection in our community, and in other rural communities around the world. </a:t>
            </a:r>
            <a:endParaRPr lang="en-US" dirty="0"/>
          </a:p>
          <a:p>
            <a:pPr marL="914400" lvl="2" indent="0" algn="l" rtl="0">
              <a:spcBef>
                <a:spcPts val="0"/>
              </a:spcBef>
              <a:spcAft>
                <a:spcPts val="0"/>
              </a:spcAft>
              <a:buNone/>
            </a:pPr>
            <a:endParaRPr lang="en-US" i="1" dirty="0"/>
          </a:p>
          <a:p>
            <a:pPr marL="914400" lvl="2" indent="0" algn="l" rtl="0">
              <a:spcBef>
                <a:spcPts val="0"/>
              </a:spcBef>
              <a:spcAft>
                <a:spcPts val="0"/>
              </a:spcAft>
              <a:buNone/>
            </a:pPr>
            <a:r>
              <a:rPr lang="en-US" i="1" dirty="0"/>
              <a:t>My supervisor has been encouraging us to publish our findings. I have contributed to a few scientific papers, but I've never been a lead author before. I'm worried that I don't have enough experience to be a lead writer on a paper. If I'm being honest, I'm also nervous about writing the bulk of a paper in English, since it's not my first language.”</a:t>
            </a:r>
            <a:endParaRPr lang="en-US" i="0" dirty="0"/>
          </a:p>
          <a:p>
            <a:pPr marL="914400" lvl="2" indent="0" algn="l" rtl="0">
              <a:spcBef>
                <a:spcPts val="0"/>
              </a:spcBef>
              <a:spcAft>
                <a:spcPts val="0"/>
              </a:spcAft>
              <a:buNone/>
            </a:pPr>
            <a:endParaRPr lang="en-US" i="0" dirty="0"/>
          </a:p>
          <a:p>
            <a:pPr marL="0" lvl="0" indent="0" algn="l" rtl="0">
              <a:spcBef>
                <a:spcPts val="0"/>
              </a:spcBef>
              <a:spcAft>
                <a:spcPts val="0"/>
              </a:spcAft>
              <a:buNone/>
            </a:pPr>
            <a:r>
              <a:rPr lang="en-US" i="0" dirty="0"/>
              <a:t>Thank you (</a:t>
            </a:r>
            <a:r>
              <a:rPr lang="en-US" i="1" dirty="0"/>
              <a:t>reader’s name</a:t>
            </a:r>
            <a:r>
              <a:rPr lang="en-US" i="0" dirty="0"/>
              <a:t>)! We’ll revisit Teo again throughout this module.</a:t>
            </a:r>
            <a:endParaRPr lang="en-US" dirty="0"/>
          </a:p>
          <a:p>
            <a:pPr marL="0" lvl="0" indent="0" algn="l" rtl="0">
              <a:spcBef>
                <a:spcPts val="0"/>
              </a:spcBef>
              <a:spcAft>
                <a:spcPts val="0"/>
              </a:spcAft>
              <a:buNone/>
            </a:pPr>
            <a:endParaRPr lang="en-US" i="0" dirty="0"/>
          </a:p>
          <a:p>
            <a:pPr marL="0" marR="0" lvl="0" indent="0" algn="l" rtl="0">
              <a:lnSpc>
                <a:spcPct val="100000"/>
              </a:lnSpc>
              <a:spcBef>
                <a:spcPts val="0"/>
              </a:spcBef>
              <a:spcAft>
                <a:spcPts val="0"/>
              </a:spcAft>
              <a:buClr>
                <a:schemeClr val="dk1"/>
              </a:buClr>
              <a:buSzPts val="1200"/>
              <a:buFont typeface="Calibri"/>
              <a:buNone/>
            </a:pPr>
            <a:r>
              <a:rPr lang="en-US" b="1" i="0" dirty="0"/>
              <a:t>Facilitator Notes:</a:t>
            </a:r>
            <a:endParaRPr lang="en-US" dirty="0"/>
          </a:p>
          <a:p>
            <a:pPr marL="0" lvl="0" indent="0" algn="l" rtl="0">
              <a:spcBef>
                <a:spcPts val="0"/>
              </a:spcBef>
              <a:spcAft>
                <a:spcPts val="0"/>
              </a:spcAft>
              <a:buNone/>
            </a:pPr>
            <a:endParaRPr lang="en-US" i="0" dirty="0"/>
          </a:p>
          <a:p>
            <a:pPr marL="171450" lvl="0" indent="-171450" algn="l" rtl="0">
              <a:spcBef>
                <a:spcPts val="0"/>
              </a:spcBef>
              <a:spcAft>
                <a:spcPts val="0"/>
              </a:spcAft>
              <a:buClr>
                <a:schemeClr val="dk1"/>
              </a:buClr>
              <a:buSzPts val="1200"/>
              <a:buFont typeface="Arial"/>
              <a:buChar char="•"/>
            </a:pPr>
            <a:r>
              <a:rPr lang="en-US" i="0" dirty="0"/>
              <a:t>You may wish to ask participants if, and how, Teo’s story relates to their own experiences. For example, are any participants feeling nervous about writing a scientific manuscript? Why?</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13</a:t>
            </a:fld>
            <a:endParaRPr lang="en-US"/>
          </a:p>
        </p:txBody>
      </p:sp>
    </p:spTree>
    <p:extLst>
      <p:ext uri="{BB962C8B-B14F-4D97-AF65-F5344CB8AC3E}">
        <p14:creationId xmlns:p14="http://schemas.microsoft.com/office/powerpoint/2010/main" val="44175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There are many reasons to write a scientific manuscript. They strengthen and improve your field and contribute to a greater body of knowledge.  They can also inform, persuade and motivate change.  We all want to make the world a better place–this is a good way to start!</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14</a:t>
            </a:fld>
            <a:endParaRPr lang="en-US"/>
          </a:p>
        </p:txBody>
      </p:sp>
    </p:spTree>
    <p:extLst>
      <p:ext uri="{BB962C8B-B14F-4D97-AF65-F5344CB8AC3E}">
        <p14:creationId xmlns:p14="http://schemas.microsoft.com/office/powerpoint/2010/main" val="85518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Scientific writing is not like most other writing. It’s very specific. </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Scientific papers represent a form of technical writing designed to inform and engage other scientists.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Scientific writing is concise, precise, and communicates clearly, without any redundancies.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Often, scientific work builds on previous experiments and discoveries, so your writing should demonstrate any connections while highlighting new findings and emerging ideas.</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What questions do you have about scientific writing?</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15</a:t>
            </a:fld>
            <a:endParaRPr lang="en-US"/>
          </a:p>
        </p:txBody>
      </p:sp>
    </p:spTree>
    <p:extLst>
      <p:ext uri="{BB962C8B-B14F-4D97-AF65-F5344CB8AC3E}">
        <p14:creationId xmlns:p14="http://schemas.microsoft.com/office/powerpoint/2010/main" val="68227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Scientific writing is part of the scientific method, which begins with a question and concludes when a researcher shares their results, often by publishing their work in a journal or other publication.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16</a:t>
            </a:fld>
            <a:endParaRPr lang="en-US"/>
          </a:p>
        </p:txBody>
      </p:sp>
    </p:spTree>
    <p:extLst>
      <p:ext uri="{BB962C8B-B14F-4D97-AF65-F5344CB8AC3E}">
        <p14:creationId xmlns:p14="http://schemas.microsoft.com/office/powerpoint/2010/main" val="294755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Let’s review the scientific method. </a:t>
            </a:r>
            <a:endParaRPr lang="en-US" i="1" dirty="0"/>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(Ask a participant to read out – or read out yourself – each step of the Scientific Method.)</a:t>
            </a:r>
            <a:endParaRPr lang="en-US" dirty="0"/>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dirty="0"/>
              <a:t>Step 1: Ask a question. “What do I want to learn?”</a:t>
            </a:r>
          </a:p>
          <a:p>
            <a:pPr marL="171450" lvl="0" indent="-171450" algn="l" rtl="0">
              <a:spcBef>
                <a:spcPts val="0"/>
              </a:spcBef>
              <a:spcAft>
                <a:spcPts val="0"/>
              </a:spcAft>
              <a:buClr>
                <a:schemeClr val="dk1"/>
              </a:buClr>
              <a:buSzPts val="1200"/>
              <a:buFont typeface="Arial"/>
              <a:buChar char="•"/>
            </a:pPr>
            <a:r>
              <a:rPr lang="en-US" dirty="0"/>
              <a:t>Step 2: Form a hypothesis. “I predict this will be the answer to my question.”</a:t>
            </a:r>
          </a:p>
          <a:p>
            <a:pPr marL="171450" lvl="0" indent="-171450" algn="l" rtl="0">
              <a:spcBef>
                <a:spcPts val="0"/>
              </a:spcBef>
              <a:spcAft>
                <a:spcPts val="0"/>
              </a:spcAft>
              <a:buClr>
                <a:schemeClr val="dk1"/>
              </a:buClr>
              <a:buSzPts val="1200"/>
              <a:buFont typeface="Arial"/>
              <a:buChar char="•"/>
            </a:pPr>
            <a:r>
              <a:rPr lang="en-US" dirty="0"/>
              <a:t>Step 3: Gather materials. “This is what I will need to conduct my experiment.”</a:t>
            </a:r>
          </a:p>
          <a:p>
            <a:pPr marL="171450" lvl="0" indent="-171450" algn="l" rtl="0">
              <a:spcBef>
                <a:spcPts val="0"/>
              </a:spcBef>
              <a:spcAft>
                <a:spcPts val="0"/>
              </a:spcAft>
              <a:buClr>
                <a:schemeClr val="dk1"/>
              </a:buClr>
              <a:buSzPts val="1200"/>
              <a:buFont typeface="Arial"/>
              <a:buChar char="•"/>
            </a:pPr>
            <a:r>
              <a:rPr lang="en-US" dirty="0"/>
              <a:t>Step 4: Conduct an experiment. “This is the test that will confirm or fail to confirm my hypothesis.”</a:t>
            </a:r>
          </a:p>
          <a:p>
            <a:pPr marL="171450" lvl="0" indent="-171450" algn="l" rtl="0">
              <a:spcBef>
                <a:spcPts val="0"/>
              </a:spcBef>
              <a:spcAft>
                <a:spcPts val="0"/>
              </a:spcAft>
              <a:buClr>
                <a:schemeClr val="dk1"/>
              </a:buClr>
              <a:buSzPts val="1200"/>
              <a:buFont typeface="Arial"/>
              <a:buChar char="•"/>
            </a:pPr>
            <a:r>
              <a:rPr lang="en-US" dirty="0"/>
              <a:t>Step 5: Analyze the results. “This is what happened during my experiment.”</a:t>
            </a:r>
          </a:p>
          <a:p>
            <a:pPr marL="171450" lvl="0" indent="-171450" algn="l" rtl="0">
              <a:spcBef>
                <a:spcPts val="0"/>
              </a:spcBef>
              <a:spcAft>
                <a:spcPts val="0"/>
              </a:spcAft>
              <a:buClr>
                <a:schemeClr val="dk1"/>
              </a:buClr>
              <a:buSzPts val="1200"/>
              <a:buFont typeface="Arial"/>
              <a:buChar char="•"/>
            </a:pPr>
            <a:r>
              <a:rPr lang="en-US" dirty="0"/>
              <a:t>Step 6: Draw a conclusion. “Was my hypothesis correct?”</a:t>
            </a:r>
          </a:p>
          <a:p>
            <a:pPr marL="171450" lvl="0" indent="-171450" algn="l" rtl="0">
              <a:spcBef>
                <a:spcPts val="0"/>
              </a:spcBef>
              <a:spcAft>
                <a:spcPts val="0"/>
              </a:spcAft>
              <a:buClr>
                <a:schemeClr val="dk1"/>
              </a:buClr>
              <a:buSzPts val="1200"/>
              <a:buFont typeface="Arial"/>
              <a:buChar char="•"/>
            </a:pPr>
            <a:r>
              <a:rPr lang="en-US" dirty="0"/>
              <a:t>Step 7: Communicate the results. “Here is what I learned.”</a:t>
            </a:r>
          </a:p>
          <a:p>
            <a:pPr marL="171450" lvl="0" indent="-9525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1" i="1" dirty="0"/>
              <a:t>(Thank the reader.)</a:t>
            </a:r>
            <a:endParaRPr lang="en-US" dirty="0"/>
          </a:p>
          <a:p>
            <a:pPr marL="0" lvl="0" indent="0" algn="l" rtl="0">
              <a:spcBef>
                <a:spcPts val="0"/>
              </a:spcBef>
              <a:spcAft>
                <a:spcPts val="0"/>
              </a:spcAft>
              <a:buClr>
                <a:schemeClr val="dk1"/>
              </a:buClr>
              <a:buSzPts val="1200"/>
              <a:buFont typeface="Arial"/>
              <a:buNone/>
            </a:pPr>
            <a:endParaRPr lang="en-US" i="1" dirty="0"/>
          </a:p>
          <a:p>
            <a:pPr marL="0" marR="0" lvl="0" indent="0" algn="l" rtl="0">
              <a:lnSpc>
                <a:spcPct val="100000"/>
              </a:lnSpc>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As we move forward, keep this process in mind and think about how each step is presented in scientific writing. </a:t>
            </a:r>
            <a:endParaRPr lang="en-US" i="1" dirty="0"/>
          </a:p>
          <a:p>
            <a:pPr marL="0" lvl="0" indent="0" algn="l" rtl="0">
              <a:spcBef>
                <a:spcPts val="0"/>
              </a:spcBef>
              <a:spcAft>
                <a:spcPts val="0"/>
              </a:spcAft>
              <a:buClr>
                <a:schemeClr val="dk1"/>
              </a:buClr>
              <a:buSzPts val="1200"/>
              <a:buFont typeface="Arial"/>
              <a:buNone/>
            </a:pPr>
            <a:endParaRPr lang="en-US" i="1"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17</a:t>
            </a:fld>
            <a:endParaRPr lang="en-US"/>
          </a:p>
        </p:txBody>
      </p:sp>
    </p:spTree>
    <p:extLst>
      <p:ext uri="{BB962C8B-B14F-4D97-AF65-F5344CB8AC3E}">
        <p14:creationId xmlns:p14="http://schemas.microsoft.com/office/powerpoint/2010/main" val="386470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So, what is the purpose of scientific manuscripts? The following principles will help us answer this question.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Scientific manuscripts aim to inform, not impress, which means they must be easy to read and understand. </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Peer-reviewed journals often publish scientific manuscripts. Experts review papers to make sure the information presented is both high quality and scientifically valid before publishing the manuscript.</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18</a:t>
            </a:fld>
            <a:endParaRPr lang="en-US"/>
          </a:p>
        </p:txBody>
      </p:sp>
    </p:spTree>
    <p:extLst>
      <p:ext uri="{BB962C8B-B14F-4D97-AF65-F5344CB8AC3E}">
        <p14:creationId xmlns:p14="http://schemas.microsoft.com/office/powerpoint/2010/main" val="394415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Scientific manuscripts have two audiences. First, we have the reviewers. Reviewers help the journal editor decide whether a manuscript is suitable for publication. The second audience includes the readers themselves, who may know a lot or nothing at all about the topic addressed in the manuscript.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Scientific manuscripts must convince these audiences that the research presented is important, valid and relevant to other scientists in the field. Manuscripts must state both the motivation for the work and the outcome of that work, with enough evidence to establish the validity of the outcome.</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0" i="0" dirty="0"/>
              <a:t>What questions do you have about the basics of scientific manuscripts?</a:t>
            </a:r>
            <a:endParaRPr lang="en-US" dirty="0">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19</a:t>
            </a:fld>
            <a:endParaRPr lang="en-US"/>
          </a:p>
        </p:txBody>
      </p:sp>
    </p:spTree>
    <p:extLst>
      <p:ext uri="{BB962C8B-B14F-4D97-AF65-F5344CB8AC3E}">
        <p14:creationId xmlns:p14="http://schemas.microsoft.com/office/powerpoint/2010/main" val="137926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Based on what we've covered so far, here are some questions that can help you determine when to write a scientific manuscript.</a:t>
            </a:r>
            <a:r>
              <a:rPr lang="en-US" dirty="0"/>
              <a:t> Find this slide in Module 1, Chapter 1 in your workbook.</a:t>
            </a:r>
            <a:r>
              <a:rPr lang="en-US" sz="1200" b="0" i="0" dirty="0">
                <a:solidFill>
                  <a:schemeClr val="dk1"/>
                </a:solidFill>
                <a:latin typeface="+mn-lt"/>
                <a:ea typeface="Calibri"/>
                <a:cs typeface="Calibri"/>
                <a:sym typeface="Calibri"/>
              </a:rPr>
              <a:t> </a:t>
            </a:r>
            <a:r>
              <a:rPr lang="en-US" dirty="0"/>
              <a:t>With your current research, or research you plan to do in the future, in mind, answer each of these questions.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i="1" dirty="0"/>
              <a:t>(Give participants two minutes or so to answer these questions.</a:t>
            </a:r>
            <a:r>
              <a:rPr lang="en-US" b="0" i="0" dirty="0"/>
              <a:t>)</a:t>
            </a:r>
            <a:endParaRPr lang="en-US" dirty="0"/>
          </a:p>
          <a:p>
            <a:pPr marL="0" lvl="0" indent="0" algn="l" rtl="0">
              <a:spcBef>
                <a:spcPts val="0"/>
              </a:spcBef>
              <a:spcAft>
                <a:spcPts val="0"/>
              </a:spcAft>
              <a:buNone/>
            </a:pPr>
            <a:endParaRPr lang="en-US" b="1" i="1" dirty="0"/>
          </a:p>
          <a:p>
            <a:pPr marL="0" lvl="0" indent="0" algn="l" rtl="0">
              <a:spcBef>
                <a:spcPts val="0"/>
              </a:spcBef>
              <a:spcAft>
                <a:spcPts val="0"/>
              </a:spcAft>
              <a:buNone/>
            </a:pPr>
            <a:r>
              <a:rPr lang="en-US" dirty="0"/>
              <a:t>Now, turn to the person next to you and share your answers. Give them some of the details about the work you had in mind while answering these questions. Ask them about their work and take notes! What new things will your work contribute? How will your work advance the knowledge in your field? What gap in knowledge will your work fill? Get to know your neighbor and their work better over the next few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i="1" dirty="0"/>
              <a:t>(Give participants 10 or so minutes to share their answers. At the 5 minute mark, encourage them to switch speaker and listener. Once time is up, encourage students to share their answers and work with the group as a whole. This is a good opportunity to get to know your participants and their work more deeply.)</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20</a:t>
            </a:fld>
            <a:endParaRPr lang="en-US"/>
          </a:p>
        </p:txBody>
      </p:sp>
    </p:spTree>
    <p:extLst>
      <p:ext uri="{BB962C8B-B14F-4D97-AF65-F5344CB8AC3E}">
        <p14:creationId xmlns:p14="http://schemas.microsoft.com/office/powerpoint/2010/main" val="267370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Facilitator Script:</a:t>
            </a:r>
          </a:p>
          <a:p>
            <a:r>
              <a:rPr lang="en-US" i="0" dirty="0"/>
              <a:t>Let’s take a few moments to cover some ground rules for our time together. Ground rules help to create and support a positive learning environment. I’ve put up some very basic ground rules here. These rules will contribute to the learning environment and will help keep us on track.</a:t>
            </a:r>
          </a:p>
          <a:p>
            <a:endParaRPr lang="en-US" i="0" dirty="0"/>
          </a:p>
          <a:p>
            <a:r>
              <a:rPr lang="en-US" i="0" dirty="0"/>
              <a:t>Asking questions is an important part of our lives as scientists. I want to encourage that here. Ask lots of questions!</a:t>
            </a:r>
          </a:p>
          <a:p>
            <a:endParaRPr lang="en-US" i="0" dirty="0"/>
          </a:p>
          <a:p>
            <a:r>
              <a:rPr lang="en-US" i="0" dirty="0"/>
              <a:t>This topic may seem intimidating, but don’t be afraid of succeeding. Everyone here can be successful scientific writers, and this training will help you achieve that success.</a:t>
            </a:r>
          </a:p>
          <a:p>
            <a:endParaRPr lang="en-US" i="0" dirty="0"/>
          </a:p>
          <a:p>
            <a:r>
              <a:rPr lang="en-US" i="0" dirty="0"/>
              <a:t>We are all here to learn and grow. You can help yourself and your fellow participants by working together on various activities throughout the training. Working together goes with being respectful, too. Be respectful of yourself, be respectful of the other participants, be respectful of me as the facilitator, and be respectful of the space we’re in. There are breaks scheduled throughout this training and being respectful also means being on time to sessions! </a:t>
            </a:r>
          </a:p>
          <a:p>
            <a:endParaRPr lang="en-US" i="0" dirty="0"/>
          </a:p>
          <a:p>
            <a:r>
              <a:rPr lang="en-US" i="0" dirty="0"/>
              <a:t>The last rule is to have fun. This is a serious training about an important topic, but I’ll try to make it fun as we learn. Approaching seemingly difficult tasks with a sense of joy helps make the task less intimidating!</a:t>
            </a:r>
          </a:p>
          <a:p>
            <a:endParaRPr lang="en-US" i="0" dirty="0"/>
          </a:p>
          <a:p>
            <a:r>
              <a:rPr lang="en-US" i="0" dirty="0"/>
              <a:t>Are there any other rules you think we should add?</a:t>
            </a:r>
          </a:p>
          <a:p>
            <a:endParaRPr lang="en-US" b="1" i="0" dirty="0"/>
          </a:p>
          <a:p>
            <a:r>
              <a:rPr lang="en-US" b="1" i="1" dirty="0"/>
              <a:t>(Get input from the group or move forward with the rules as they are.)</a:t>
            </a:r>
            <a:endParaRPr lang="en-US" dirty="0"/>
          </a:p>
          <a:p>
            <a:endParaRPr lang="en-US" dirty="0"/>
          </a:p>
        </p:txBody>
      </p:sp>
      <p:sp>
        <p:nvSpPr>
          <p:cNvPr id="5" name="Slide Number Placeholder 4">
            <a:extLst>
              <a:ext uri="{FF2B5EF4-FFF2-40B4-BE49-F238E27FC236}">
                <a16:creationId xmlns:a16="http://schemas.microsoft.com/office/drawing/2014/main" id="{6827A188-16EB-4243-B0C5-4E2B975A39E4}"/>
              </a:ext>
            </a:extLst>
          </p:cNvPr>
          <p:cNvSpPr>
            <a:spLocks noGrp="1"/>
          </p:cNvSpPr>
          <p:nvPr>
            <p:ph type="sldNum" sz="quarter" idx="5"/>
          </p:nvPr>
        </p:nvSpPr>
        <p:spPr/>
        <p:txBody>
          <a:bodyPr/>
          <a:lstStyle/>
          <a:p>
            <a:fld id="{99346F72-50AF-5749-9015-FB8ED069B56F}" type="slidenum">
              <a:rPr lang="en-US" smtClean="0"/>
              <a:t>3</a:t>
            </a:fld>
            <a:endParaRPr lang="en-US"/>
          </a:p>
        </p:txBody>
      </p:sp>
    </p:spTree>
    <p:extLst>
      <p:ext uri="{BB962C8B-B14F-4D97-AF65-F5344CB8AC3E}">
        <p14:creationId xmlns:p14="http://schemas.microsoft.com/office/powerpoint/2010/main" val="45164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If you aren't ready to publish your work in a peer-reviewed journal, you could consider other forms of scientific writing. Let’s learn about the different types of scientific writing. </a:t>
            </a:r>
            <a:endParaRPr lang="en-US" dirty="0"/>
          </a:p>
          <a:p>
            <a:pPr marL="0" lvl="0" indent="0" algn="l" rtl="0">
              <a:spcBef>
                <a:spcPts val="0"/>
              </a:spcBef>
              <a:spcAft>
                <a:spcPts val="0"/>
              </a:spcAft>
              <a:buNone/>
            </a:pPr>
            <a:endParaRPr lang="en-US" i="1" dirty="0"/>
          </a:p>
          <a:p>
            <a:pPr marL="171450" lvl="0" indent="-171450" algn="l" rtl="0">
              <a:spcBef>
                <a:spcPts val="0"/>
              </a:spcBef>
              <a:spcAft>
                <a:spcPts val="0"/>
              </a:spcAft>
              <a:buClr>
                <a:schemeClr val="dk1"/>
              </a:buClr>
              <a:buSzPts val="1200"/>
              <a:buFont typeface="Arial"/>
              <a:buChar char="•"/>
            </a:pPr>
            <a:r>
              <a:rPr lang="en-US" dirty="0"/>
              <a:t>Original Articles</a:t>
            </a:r>
          </a:p>
          <a:p>
            <a:pPr marL="628650" lvl="1" indent="-171450" algn="l" rtl="0">
              <a:spcBef>
                <a:spcPts val="0"/>
              </a:spcBef>
              <a:spcAft>
                <a:spcPts val="0"/>
              </a:spcAft>
              <a:buClr>
                <a:schemeClr val="dk1"/>
              </a:buClr>
              <a:buSzPts val="1200"/>
              <a:buFont typeface="Arial"/>
              <a:buChar char="•"/>
            </a:pPr>
            <a:r>
              <a:rPr lang="en-US" dirty="0"/>
              <a:t>Original articles provide new information based on original scientific research, including methods used and supporting data.</a:t>
            </a:r>
          </a:p>
          <a:p>
            <a:pPr marL="171450" lvl="0" indent="-171450" algn="l" rtl="0">
              <a:spcBef>
                <a:spcPts val="0"/>
              </a:spcBef>
              <a:spcAft>
                <a:spcPts val="0"/>
              </a:spcAft>
              <a:buClr>
                <a:schemeClr val="dk1"/>
              </a:buClr>
              <a:buSzPts val="1200"/>
              <a:buFont typeface="Arial"/>
              <a:buChar char="•"/>
            </a:pPr>
            <a:r>
              <a:rPr lang="en-US" dirty="0"/>
              <a:t>Case Reports</a:t>
            </a:r>
          </a:p>
          <a:p>
            <a:pPr marL="628650" lvl="1" indent="-171450" algn="l" rtl="0">
              <a:spcBef>
                <a:spcPts val="0"/>
              </a:spcBef>
              <a:spcAft>
                <a:spcPts val="0"/>
              </a:spcAft>
              <a:buClr>
                <a:schemeClr val="dk1"/>
              </a:buClr>
              <a:buSzPts val="1200"/>
              <a:buFont typeface="Arial"/>
              <a:buChar char="•"/>
            </a:pPr>
            <a:r>
              <a:rPr lang="en-US" dirty="0"/>
              <a:t>Case reports are unique events or novel interpretations of individual cases along with a review of other previously-published cases to put the new event in context.</a:t>
            </a:r>
          </a:p>
          <a:p>
            <a:pPr marL="171450" lvl="0" indent="-171450" algn="l" rtl="0">
              <a:spcBef>
                <a:spcPts val="0"/>
              </a:spcBef>
              <a:spcAft>
                <a:spcPts val="0"/>
              </a:spcAft>
              <a:buClr>
                <a:schemeClr val="dk1"/>
              </a:buClr>
              <a:buSzPts val="1200"/>
              <a:buFont typeface="Arial"/>
              <a:buChar char="•"/>
            </a:pPr>
            <a:r>
              <a:rPr lang="en-US" dirty="0"/>
              <a:t>Technical Notes</a:t>
            </a:r>
          </a:p>
          <a:p>
            <a:pPr marL="628650" lvl="1" indent="-171450" algn="l" rtl="0">
              <a:spcBef>
                <a:spcPts val="0"/>
              </a:spcBef>
              <a:spcAft>
                <a:spcPts val="0"/>
              </a:spcAft>
              <a:buClr>
                <a:schemeClr val="dk1"/>
              </a:buClr>
              <a:buSzPts val="1200"/>
              <a:buFont typeface="Arial"/>
              <a:buChar char="•"/>
            </a:pPr>
            <a:r>
              <a:rPr lang="en-US" dirty="0"/>
              <a:t>Technical notes describe a technique or piece of equipment that has been modified from its original form to be new or more effective.</a:t>
            </a:r>
          </a:p>
          <a:p>
            <a:pPr marL="171450" lvl="0" indent="-171450" algn="l" rtl="0">
              <a:spcBef>
                <a:spcPts val="0"/>
              </a:spcBef>
              <a:spcAft>
                <a:spcPts val="0"/>
              </a:spcAft>
              <a:buClr>
                <a:schemeClr val="dk1"/>
              </a:buClr>
              <a:buSzPts val="1200"/>
              <a:buFont typeface="Arial"/>
              <a:buChar char="•"/>
            </a:pPr>
            <a:r>
              <a:rPr lang="en-US" dirty="0"/>
              <a:t>Pictorial Essays</a:t>
            </a:r>
          </a:p>
          <a:p>
            <a:pPr marL="628650" lvl="1" indent="-171450" algn="l" rtl="0">
              <a:spcBef>
                <a:spcPts val="0"/>
              </a:spcBef>
              <a:spcAft>
                <a:spcPts val="0"/>
              </a:spcAft>
              <a:buClr>
                <a:schemeClr val="dk1"/>
              </a:buClr>
              <a:buSzPts val="1200"/>
              <a:buFont typeface="Arial"/>
              <a:buChar char="•"/>
            </a:pPr>
            <a:r>
              <a:rPr lang="en-US" dirty="0"/>
              <a:t>Pictorial essays teach or demonstrate a topic through a series of high-quality images accompanied by brief text</a:t>
            </a:r>
          </a:p>
        </p:txBody>
      </p:sp>
      <p:sp>
        <p:nvSpPr>
          <p:cNvPr id="4" name="Slide Number Placeholder 3"/>
          <p:cNvSpPr>
            <a:spLocks noGrp="1"/>
          </p:cNvSpPr>
          <p:nvPr>
            <p:ph type="sldNum" sz="quarter" idx="5"/>
          </p:nvPr>
        </p:nvSpPr>
        <p:spPr/>
        <p:txBody>
          <a:bodyPr/>
          <a:lstStyle/>
          <a:p>
            <a:fld id="{99346F72-50AF-5749-9015-FB8ED069B56F}" type="slidenum">
              <a:rPr lang="en-US" smtClean="0"/>
              <a:t>21</a:t>
            </a:fld>
            <a:endParaRPr lang="en-US"/>
          </a:p>
        </p:txBody>
      </p:sp>
    </p:spTree>
    <p:extLst>
      <p:ext uri="{BB962C8B-B14F-4D97-AF65-F5344CB8AC3E}">
        <p14:creationId xmlns:p14="http://schemas.microsoft.com/office/powerpoint/2010/main" val="91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dirty="0"/>
              <a:t>Technical Notes</a:t>
            </a:r>
          </a:p>
          <a:p>
            <a:pPr marL="628650" lvl="1" indent="-171450" algn="l" rtl="0">
              <a:spcBef>
                <a:spcPts val="0"/>
              </a:spcBef>
              <a:spcAft>
                <a:spcPts val="0"/>
              </a:spcAft>
              <a:buClr>
                <a:schemeClr val="dk1"/>
              </a:buClr>
              <a:buSzPts val="1200"/>
              <a:buFont typeface="Arial"/>
              <a:buChar char="•"/>
            </a:pPr>
            <a:r>
              <a:rPr lang="en-US" dirty="0"/>
              <a:t>Technical notes describe a technique or piece of equipment that has been modified from its original form to be new or more effective.</a:t>
            </a:r>
          </a:p>
          <a:p>
            <a:pPr marL="171450" lvl="0" indent="-171450" algn="l" rtl="0">
              <a:spcBef>
                <a:spcPts val="0"/>
              </a:spcBef>
              <a:spcAft>
                <a:spcPts val="0"/>
              </a:spcAft>
              <a:buClr>
                <a:schemeClr val="dk1"/>
              </a:buClr>
              <a:buSzPts val="1200"/>
              <a:buFont typeface="Arial"/>
              <a:buChar char="•"/>
            </a:pPr>
            <a:r>
              <a:rPr lang="en-US" dirty="0"/>
              <a:t>Pictorial Essays</a:t>
            </a:r>
          </a:p>
          <a:p>
            <a:pPr marL="628650" lvl="1" indent="-171450" algn="l" rtl="0">
              <a:spcBef>
                <a:spcPts val="0"/>
              </a:spcBef>
              <a:spcAft>
                <a:spcPts val="0"/>
              </a:spcAft>
              <a:buClr>
                <a:schemeClr val="dk1"/>
              </a:buClr>
              <a:buSzPts val="1200"/>
              <a:buFont typeface="Arial"/>
              <a:buChar char="•"/>
            </a:pPr>
            <a:r>
              <a:rPr lang="en-US" dirty="0"/>
              <a:t>Pictorial essays teach or demonstrate a topic through a series of high-quality images accompanied by brief text</a:t>
            </a:r>
          </a:p>
        </p:txBody>
      </p:sp>
      <p:sp>
        <p:nvSpPr>
          <p:cNvPr id="4" name="Slide Number Placeholder 3"/>
          <p:cNvSpPr>
            <a:spLocks noGrp="1"/>
          </p:cNvSpPr>
          <p:nvPr>
            <p:ph type="sldNum" sz="quarter" idx="5"/>
          </p:nvPr>
        </p:nvSpPr>
        <p:spPr/>
        <p:txBody>
          <a:bodyPr/>
          <a:lstStyle/>
          <a:p>
            <a:fld id="{99346F72-50AF-5749-9015-FB8ED069B56F}" type="slidenum">
              <a:rPr lang="en-US" smtClean="0"/>
              <a:t>22</a:t>
            </a:fld>
            <a:endParaRPr lang="en-US"/>
          </a:p>
        </p:txBody>
      </p:sp>
    </p:spTree>
    <p:extLst>
      <p:ext uri="{BB962C8B-B14F-4D97-AF65-F5344CB8AC3E}">
        <p14:creationId xmlns:p14="http://schemas.microsoft.com/office/powerpoint/2010/main" val="252214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i="0" dirty="0"/>
              <a:t>Facilitator Script:</a:t>
            </a:r>
            <a:endParaRPr lang="en-US" dirty="0"/>
          </a:p>
          <a:p>
            <a:pPr marL="171450" lvl="0" indent="-95250" algn="l" rtl="0">
              <a:spcBef>
                <a:spcPts val="0"/>
              </a:spcBef>
              <a:spcAft>
                <a:spcPts val="0"/>
              </a:spcAft>
              <a:buClr>
                <a:schemeClr val="dk1"/>
              </a:buClr>
              <a:buSzPts val="1200"/>
              <a:buFont typeface="Arial"/>
              <a:buNone/>
            </a:pPr>
            <a:endParaRPr lang="en-US" dirty="0"/>
          </a:p>
          <a:p>
            <a:pPr marL="171450" lvl="0" indent="-171450" algn="l" rtl="0">
              <a:spcBef>
                <a:spcPts val="0"/>
              </a:spcBef>
              <a:spcAft>
                <a:spcPts val="0"/>
              </a:spcAft>
              <a:buClr>
                <a:schemeClr val="dk1"/>
              </a:buClr>
              <a:buSzPts val="1200"/>
              <a:buFont typeface="Arial"/>
              <a:buChar char="•"/>
            </a:pPr>
            <a:r>
              <a:rPr lang="en-US" dirty="0"/>
              <a:t>Reviews</a:t>
            </a:r>
          </a:p>
          <a:p>
            <a:pPr marL="628650" lvl="1" indent="-171450" algn="l" rtl="0">
              <a:spcBef>
                <a:spcPts val="0"/>
              </a:spcBef>
              <a:spcAft>
                <a:spcPts val="0"/>
              </a:spcAft>
              <a:buClr>
                <a:schemeClr val="dk1"/>
              </a:buClr>
              <a:buSzPts val="1200"/>
              <a:buFont typeface="Arial"/>
              <a:buChar char="•"/>
            </a:pPr>
            <a:r>
              <a:rPr lang="en-US" dirty="0"/>
              <a:t>Reviews are detailed analyses of recent developments on a topic.</a:t>
            </a:r>
          </a:p>
          <a:p>
            <a:pPr marL="171450" lvl="0" indent="-171450" algn="l" rtl="0">
              <a:spcBef>
                <a:spcPts val="0"/>
              </a:spcBef>
              <a:spcAft>
                <a:spcPts val="0"/>
              </a:spcAft>
              <a:buClr>
                <a:schemeClr val="dk1"/>
              </a:buClr>
              <a:buSzPts val="1200"/>
              <a:buFont typeface="Arial"/>
              <a:buChar char="•"/>
            </a:pPr>
            <a:r>
              <a:rPr lang="en-US" dirty="0"/>
              <a:t>Commentaries</a:t>
            </a:r>
          </a:p>
          <a:p>
            <a:pPr marL="628650" lvl="1" indent="-171450" algn="l" rtl="0">
              <a:spcBef>
                <a:spcPts val="0"/>
              </a:spcBef>
              <a:spcAft>
                <a:spcPts val="0"/>
              </a:spcAft>
              <a:buClr>
                <a:schemeClr val="dk1"/>
              </a:buClr>
              <a:buSzPts val="1200"/>
              <a:buFont typeface="Arial"/>
              <a:buChar char="•"/>
            </a:pPr>
            <a:r>
              <a:rPr lang="en-US" dirty="0"/>
              <a:t>Commentaries summarize an author's personal experience, expertise or opinion on a certain topic.</a:t>
            </a:r>
          </a:p>
          <a:p>
            <a:pPr marL="171450" lvl="0" indent="-171450" algn="l" rtl="0">
              <a:spcBef>
                <a:spcPts val="0"/>
              </a:spcBef>
              <a:spcAft>
                <a:spcPts val="0"/>
              </a:spcAft>
              <a:buClr>
                <a:schemeClr val="dk1"/>
              </a:buClr>
              <a:buSzPts val="1200"/>
              <a:buFont typeface="Arial"/>
              <a:buChar char="•"/>
            </a:pPr>
            <a:r>
              <a:rPr lang="en-US" dirty="0"/>
              <a:t>Editorials</a:t>
            </a:r>
          </a:p>
          <a:p>
            <a:pPr marL="628650" lvl="1" indent="-171450" algn="l" rtl="0">
              <a:spcBef>
                <a:spcPts val="0"/>
              </a:spcBef>
              <a:spcAft>
                <a:spcPts val="0"/>
              </a:spcAft>
              <a:buClr>
                <a:schemeClr val="dk1"/>
              </a:buClr>
              <a:buSzPts val="1200"/>
              <a:buFont typeface="Arial"/>
              <a:buChar char="•"/>
            </a:pPr>
            <a:r>
              <a:rPr lang="en-US" dirty="0"/>
              <a:t>Editorials are short reviews or critiques of original articles or invited opinion pieces on current issues important to the research community.</a:t>
            </a:r>
          </a:p>
          <a:p>
            <a:pPr marL="171450" lvl="0" indent="-171450" algn="l" rtl="0">
              <a:spcBef>
                <a:spcPts val="0"/>
              </a:spcBef>
              <a:spcAft>
                <a:spcPts val="0"/>
              </a:spcAft>
              <a:buClr>
                <a:schemeClr val="dk1"/>
              </a:buClr>
              <a:buSzPts val="1200"/>
              <a:buFont typeface="Arial"/>
              <a:buChar char="•"/>
            </a:pPr>
            <a:r>
              <a:rPr lang="en-US" dirty="0"/>
              <a:t>Letters to the Editor</a:t>
            </a:r>
          </a:p>
          <a:p>
            <a:pPr marL="628650" lvl="1" indent="-171450" algn="l" rtl="0">
              <a:spcBef>
                <a:spcPts val="0"/>
              </a:spcBef>
              <a:spcAft>
                <a:spcPts val="0"/>
              </a:spcAft>
              <a:buClr>
                <a:schemeClr val="dk1"/>
              </a:buClr>
              <a:buSzPts val="1200"/>
              <a:buFont typeface="Arial"/>
              <a:buChar char="•"/>
            </a:pPr>
            <a:r>
              <a:rPr lang="en-US" dirty="0"/>
              <a:t>Letters to the editor address the editor of a publication or author of an article to ask questions or provide constructive criticism of published work.</a:t>
            </a:r>
          </a:p>
          <a:p>
            <a:pPr marL="457200" lvl="1" indent="0" algn="l" rtl="0">
              <a:spcBef>
                <a:spcPts val="0"/>
              </a:spcBef>
              <a:spcAft>
                <a:spcPts val="0"/>
              </a:spcAft>
              <a:buClr>
                <a:schemeClr val="dk1"/>
              </a:buClr>
              <a:buSzPts val="1200"/>
              <a:buFont typeface="Arial"/>
              <a:buNone/>
            </a:pPr>
            <a:endParaRPr lang="en-US" b="0" dirty="0"/>
          </a:p>
          <a:p>
            <a:pPr marL="0" lvl="0" indent="0" algn="l" rtl="0">
              <a:spcBef>
                <a:spcPts val="0"/>
              </a:spcBef>
              <a:spcAft>
                <a:spcPts val="0"/>
              </a:spcAft>
              <a:buClr>
                <a:schemeClr val="dk1"/>
              </a:buClr>
              <a:buSzPts val="1200"/>
              <a:buFont typeface="Arial"/>
              <a:buNone/>
            </a:pPr>
            <a:r>
              <a:rPr lang="en-US" dirty="0"/>
              <a:t>Take a moment to think about your current work, or work you aspire to do in the future. What kind of paper would best suit that work?  </a:t>
            </a:r>
            <a:r>
              <a:rPr lang="en-US" b="1" i="1" dirty="0"/>
              <a:t>(Provide an example from your own work if possible! “For example, I published an original article on…” or “I recently read an editorial on…”)</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0" dirty="0"/>
              <a:t>What questions do you have about the different types of scientific papers?</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23</a:t>
            </a:fld>
            <a:endParaRPr lang="en-US"/>
          </a:p>
        </p:txBody>
      </p:sp>
    </p:spTree>
    <p:extLst>
      <p:ext uri="{BB962C8B-B14F-4D97-AF65-F5344CB8AC3E}">
        <p14:creationId xmlns:p14="http://schemas.microsoft.com/office/powerpoint/2010/main" val="3651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the case study with Mr. Barrera. </a:t>
            </a:r>
            <a:r>
              <a:rPr lang="en-US" sz="1200" i="0" dirty="0">
                <a:solidFill>
                  <a:srgbClr val="009FB0"/>
                </a:solidFill>
                <a:latin typeface="Roboto Light" panose="02000000000000000000" pitchFamily="2" charset="0"/>
                <a:ea typeface="Roboto Light" panose="02000000000000000000" pitchFamily="2" charset="0"/>
              </a:rPr>
              <a:t>Turn to Module 1–Case Study Part 2 your workbook</a:t>
            </a:r>
            <a:r>
              <a:rPr lang="en-US" dirty="0"/>
              <a:t>. Who wants to read aloud?</a:t>
            </a:r>
            <a:endParaRPr lang="en-US" i="0" dirty="0"/>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(Select a participant to read Barrera’s text aloud to the class.)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Teo Barrera’s text:</a:t>
            </a:r>
            <a:endParaRPr lang="en-US" dirty="0"/>
          </a:p>
          <a:p>
            <a:pPr marL="914400" lvl="2" indent="0" algn="l" rtl="0">
              <a:spcBef>
                <a:spcPts val="0"/>
              </a:spcBef>
              <a:spcAft>
                <a:spcPts val="0"/>
              </a:spcAft>
              <a:buNone/>
            </a:pPr>
            <a:r>
              <a:rPr lang="en-US" i="1" dirty="0"/>
              <a:t>“Asking myself questions about whether or not to write and submit a manuscript helped me discover that I really am ready to write a scientific manuscript and publish our important findings. Now, I just need to understand the steps involved in writing a scientific manuscript.”</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24</a:t>
            </a:fld>
            <a:endParaRPr lang="en-US"/>
          </a:p>
        </p:txBody>
      </p:sp>
    </p:spTree>
    <p:extLst>
      <p:ext uri="{BB962C8B-B14F-4D97-AF65-F5344CB8AC3E}">
        <p14:creationId xmlns:p14="http://schemas.microsoft.com/office/powerpoint/2010/main" val="12352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Mr. Barrera has decided to pursue publication! We will follow his lead on to chapter two after we take a short break. First, what questions do you have about what we covered in Chapter 1? </a:t>
            </a:r>
          </a:p>
          <a:p>
            <a:pPr marL="0" lvl="0" indent="0" algn="l" rtl="0">
              <a:spcBef>
                <a:spcPts val="0"/>
              </a:spcBef>
              <a:spcAft>
                <a:spcPts val="0"/>
              </a:spcAft>
              <a:buNone/>
            </a:pPr>
            <a:endParaRPr lang="en-US" dirty="0"/>
          </a:p>
          <a:p>
            <a:pPr marL="0" lvl="0" indent="0" algn="l" rtl="0">
              <a:spcBef>
                <a:spcPts val="0"/>
              </a:spcBef>
              <a:spcAft>
                <a:spcPts val="0"/>
              </a:spcAft>
              <a:buNone/>
            </a:pPr>
            <a:r>
              <a:rPr lang="en-US" b="1" i="1" dirty="0"/>
              <a:t>(Solicit questions from participants and provide answers!)</a:t>
            </a:r>
            <a:endParaRPr lang="en-US" b="0" i="1" dirty="0"/>
          </a:p>
          <a:p>
            <a:pPr marL="0" lvl="0" indent="0" algn="l" rtl="0">
              <a:spcBef>
                <a:spcPts val="0"/>
              </a:spcBef>
              <a:spcAft>
                <a:spcPts val="0"/>
              </a:spcAft>
              <a:buNone/>
            </a:pPr>
            <a:endParaRPr lang="en-US" b="1" i="1" dirty="0"/>
          </a:p>
          <a:p>
            <a:pPr marL="0" lvl="0" indent="0" algn="l" rtl="0">
              <a:spcBef>
                <a:spcPts val="0"/>
              </a:spcBef>
              <a:spcAft>
                <a:spcPts val="0"/>
              </a:spcAft>
              <a:buNone/>
            </a:pPr>
            <a:r>
              <a:rPr lang="en-US" dirty="0"/>
              <a:t>Before our break, let’s do a quick review.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Turn to the Knowledge Check section for Module 1 in your workbook and </a:t>
            </a:r>
            <a:r>
              <a:rPr lang="en-US" dirty="0"/>
              <a:t>silently, </a:t>
            </a:r>
            <a:r>
              <a:rPr lang="en-US" sz="1200" dirty="0">
                <a:latin typeface="Roboto" panose="02000000000000000000" pitchFamily="2" charset="0"/>
                <a:ea typeface="Roboto" panose="02000000000000000000" pitchFamily="2" charset="0"/>
              </a:rPr>
              <a:t>answer Knowledge Checks 1 and 2</a:t>
            </a:r>
            <a:r>
              <a:rPr lang="en-US" dirty="0"/>
              <a:t>. We’ll go over them as a group as soon as you’re done. </a:t>
            </a:r>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(Allow participants 2-3 minutes to answer questions in their workbooks. Remember to collect participants’ worksheets at the end of this session.)</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25</a:t>
            </a:fld>
            <a:endParaRPr lang="en-US"/>
          </a:p>
        </p:txBody>
      </p:sp>
    </p:spTree>
    <p:extLst>
      <p:ext uri="{BB962C8B-B14F-4D97-AF65-F5344CB8AC3E}">
        <p14:creationId xmlns:p14="http://schemas.microsoft.com/office/powerpoint/2010/main" val="229789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Correct answer: </a:t>
            </a:r>
            <a:r>
              <a:rPr lang="en-US" sz="1200" dirty="0">
                <a:solidFill>
                  <a:schemeClr val="dk1"/>
                </a:solidFill>
                <a:latin typeface="+mn-lt"/>
                <a:ea typeface="Calibri"/>
                <a:cs typeface="Calibri"/>
                <a:sym typeface="Calibri"/>
              </a:rPr>
              <a:t>All these answers are true about scientific manuscripts. Scientific manuscripts aim to inform, not to impress. They are essential to the evolution of modern science and feature technical, clear and concise writing that follows the scientific method.</a:t>
            </a:r>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26</a:t>
            </a:fld>
            <a:endParaRPr lang="en-US"/>
          </a:p>
        </p:txBody>
      </p:sp>
    </p:spTree>
    <p:extLst>
      <p:ext uri="{BB962C8B-B14F-4D97-AF65-F5344CB8AC3E}">
        <p14:creationId xmlns:p14="http://schemas.microsoft.com/office/powerpoint/2010/main" val="168874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Correct answer: </a:t>
            </a:r>
            <a:r>
              <a:rPr lang="en-US" sz="1200" dirty="0">
                <a:solidFill>
                  <a:schemeClr val="dk1"/>
                </a:solidFill>
                <a:latin typeface="+mn-lt"/>
                <a:ea typeface="Calibri"/>
                <a:cs typeface="Calibri"/>
                <a:sym typeface="Calibri"/>
              </a:rPr>
              <a:t>You should write a scientific manuscript when your work advances the knowledge of the field, adds new and original results or methods to the scientific conversation, fills a gap or takes a leap in knowledge. </a:t>
            </a:r>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27</a:t>
            </a:fld>
            <a:endParaRPr lang="en-US"/>
          </a:p>
        </p:txBody>
      </p:sp>
    </p:spTree>
    <p:extLst>
      <p:ext uri="{BB962C8B-B14F-4D97-AF65-F5344CB8AC3E}">
        <p14:creationId xmlns:p14="http://schemas.microsoft.com/office/powerpoint/2010/main" val="2254984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28</a:t>
            </a:fld>
            <a:endParaRPr lang="en-US"/>
          </a:p>
        </p:txBody>
      </p:sp>
    </p:spTree>
    <p:extLst>
      <p:ext uri="{BB962C8B-B14F-4D97-AF65-F5344CB8AC3E}">
        <p14:creationId xmlns:p14="http://schemas.microsoft.com/office/powerpoint/2010/main" val="2128229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scientific writing process, like the scientific method, is relatively straightforward. These are the steps writers typically follow. </a:t>
            </a:r>
            <a:r>
              <a:rPr lang="en-US" b="1" i="1" dirty="0"/>
              <a:t>(Read through the steps as listed on the slide.) </a:t>
            </a:r>
            <a:r>
              <a:rPr lang="en-US" dirty="0"/>
              <a:t>Throughout this chapter, we’ll take a closer look at each step.</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29</a:t>
            </a:fld>
            <a:endParaRPr lang="en-US"/>
          </a:p>
        </p:txBody>
      </p:sp>
    </p:spTree>
    <p:extLst>
      <p:ext uri="{BB962C8B-B14F-4D97-AF65-F5344CB8AC3E}">
        <p14:creationId xmlns:p14="http://schemas.microsoft.com/office/powerpoint/2010/main" val="183631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1"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Preparation is the key to success. You should start thinking about your manuscript and preparing to write even before you conduct your study.</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30</a:t>
            </a:fld>
            <a:endParaRPr lang="en-US"/>
          </a:p>
        </p:txBody>
      </p:sp>
    </p:spTree>
    <p:extLst>
      <p:ext uri="{BB962C8B-B14F-4D97-AF65-F5344CB8AC3E}">
        <p14:creationId xmlns:p14="http://schemas.microsoft.com/office/powerpoint/2010/main" val="152853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Writing, revising and publishing data is an exciting part of life for scientists but getting started may feel difficult. </a:t>
            </a:r>
          </a:p>
          <a:p>
            <a:pPr marL="0" lvl="0" indent="0" algn="l" rtl="0">
              <a:spcBef>
                <a:spcPts val="0"/>
              </a:spcBef>
              <a:spcAft>
                <a:spcPts val="0"/>
              </a:spcAft>
              <a:buNone/>
            </a:pPr>
            <a:r>
              <a:rPr lang="en-US" sz="1200" b="0" i="0" dirty="0">
                <a:solidFill>
                  <a:schemeClr val="dk1"/>
                </a:solidFill>
                <a:latin typeface="+mn-lt"/>
                <a:ea typeface="Calibri"/>
                <a:cs typeface="Calibri"/>
                <a:sym typeface="Calibri"/>
              </a:rPr>
              <a:t>Do not worry, and do not be intimidated. It is all a process, and like most challenges, it can be overcome through determination, drive and the will to improve your skills!</a:t>
            </a:r>
            <a:endParaRPr lang="en-US"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a:t>
            </a:fld>
            <a:endParaRPr lang="en-US"/>
          </a:p>
        </p:txBody>
      </p:sp>
    </p:spTree>
    <p:extLst>
      <p:ext uri="{BB962C8B-B14F-4D97-AF65-F5344CB8AC3E}">
        <p14:creationId xmlns:p14="http://schemas.microsoft.com/office/powerpoint/2010/main" val="414782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1"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Research is an integral part of this step, which often begins with a literature review. This involves searching for and reading scientific papers related to your intended study.</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Literature reviews will enhance your knowledge of the topic, prevent you from conducting studies that have already been done and situate your work in the larger scientific discussion.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The information gained will help inform and strengthen your study. You will find the gaps in existing knowledge and better understand the relevance and importance of your own original work.</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31</a:t>
            </a:fld>
            <a:endParaRPr lang="en-US"/>
          </a:p>
        </p:txBody>
      </p:sp>
    </p:spTree>
    <p:extLst>
      <p:ext uri="{BB962C8B-B14F-4D97-AF65-F5344CB8AC3E}">
        <p14:creationId xmlns:p14="http://schemas.microsoft.com/office/powerpoint/2010/main" val="3132306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Literature reviews are very important. </a:t>
            </a:r>
          </a:p>
          <a:p>
            <a:pPr marL="171450" lvl="0" indent="-171450" algn="l" rtl="0">
              <a:spcBef>
                <a:spcPts val="0"/>
              </a:spcBef>
              <a:spcAft>
                <a:spcPts val="0"/>
              </a:spcAft>
              <a:buClr>
                <a:schemeClr val="dk1"/>
              </a:buClr>
              <a:buSzPts val="1200"/>
              <a:buFont typeface="Arial"/>
              <a:buChar char="•"/>
            </a:pPr>
            <a:r>
              <a:rPr lang="en-US" dirty="0"/>
              <a:t>They reveal</a:t>
            </a:r>
            <a:r>
              <a:rPr lang="en-US" sz="1200" dirty="0">
                <a:solidFill>
                  <a:schemeClr val="dk1"/>
                </a:solidFill>
                <a:latin typeface="+mn-lt"/>
                <a:ea typeface="Calibri"/>
                <a:cs typeface="Calibri"/>
                <a:sym typeface="Calibri"/>
              </a:rPr>
              <a:t> published research, themes, concepts and writers in your area of study.</a:t>
            </a:r>
            <a:endParaRPr lang="en-US"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mn-lt"/>
                <a:ea typeface="Calibri"/>
                <a:cs typeface="Calibri"/>
                <a:sym typeface="Calibri"/>
              </a:rPr>
              <a:t>They show connections between previous research questions, studies and ideas.</a:t>
            </a:r>
            <a:endParaRPr lang="en-US"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mn-lt"/>
                <a:ea typeface="Calibri"/>
                <a:cs typeface="Calibri"/>
                <a:sym typeface="Calibri"/>
              </a:rPr>
              <a:t>They identify knowledge gaps and disagreements  that your study may address.</a:t>
            </a:r>
            <a:endParaRPr lang="en-US"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mn-lt"/>
                <a:ea typeface="Calibri"/>
                <a:cs typeface="Calibri"/>
                <a:sym typeface="Calibri"/>
              </a:rPr>
              <a:t>They illustrate how your topic is different and makes new contributions in your field.</a:t>
            </a:r>
            <a:endParaRPr lang="en-US"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mn-lt"/>
                <a:ea typeface="Calibri"/>
                <a:cs typeface="Calibri"/>
                <a:sym typeface="Calibri"/>
              </a:rPr>
              <a:t>They demonstrate essential scientific skills, such as asking good questions and gathering and analyzing evidence.</a:t>
            </a:r>
            <a:endParaRPr lang="en-US" dirty="0"/>
          </a:p>
          <a:p>
            <a:pPr marL="171450" lvl="0" indent="-95250" algn="l" rtl="0">
              <a:spcBef>
                <a:spcPts val="0"/>
              </a:spcBef>
              <a:spcAft>
                <a:spcPts val="0"/>
              </a:spcAft>
              <a:buClr>
                <a:schemeClr val="dk1"/>
              </a:buClr>
              <a:buSzPts val="1200"/>
              <a:buFont typeface="Arial"/>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dirty="0">
                <a:solidFill>
                  <a:schemeClr val="dk1"/>
                </a:solidFill>
                <a:latin typeface="+mn-lt"/>
                <a:ea typeface="Calibri"/>
                <a:cs typeface="Calibri"/>
                <a:sym typeface="Calibri"/>
              </a:rPr>
              <a:t>What questions do you have about literature reviews? Does anyone have an experience related to literature reviews that you’d like to share? </a:t>
            </a:r>
            <a:endParaRPr lang="en-US" b="1" i="1"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32</a:t>
            </a:fld>
            <a:endParaRPr lang="en-US"/>
          </a:p>
        </p:txBody>
      </p:sp>
    </p:spTree>
    <p:extLst>
      <p:ext uri="{BB962C8B-B14F-4D97-AF65-F5344CB8AC3E}">
        <p14:creationId xmlns:p14="http://schemas.microsoft.com/office/powerpoint/2010/main" val="1849199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Follow these simple steps when performing a literature review. </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First, choose your topic and define your question. This will help you search for and isolate articles specific to your research question. </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Next, determine the scope of your study and literature review. Are you focusing only on a particular type of procedure? Then you don’t need to include other types of testing in your inquiry or literature review. Are you only focusing on a specific bacterial strain? You probably don’t need to read or research other bacteria.</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To complete your literature review, select the sources you will access, such as libraries, online databases, specific journals, and more. </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Use those sources to begin your search and find your literature. </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Finally, review the research with a critical and analytical eye.</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33</a:t>
            </a:fld>
            <a:endParaRPr lang="en-US"/>
          </a:p>
        </p:txBody>
      </p:sp>
    </p:spTree>
    <p:extLst>
      <p:ext uri="{BB962C8B-B14F-4D97-AF65-F5344CB8AC3E}">
        <p14:creationId xmlns:p14="http://schemas.microsoft.com/office/powerpoint/2010/main" val="4095622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dirty="0">
                <a:solidFill>
                  <a:schemeClr val="dk1"/>
                </a:solidFill>
                <a:latin typeface="+mn-lt"/>
                <a:ea typeface="Calibri"/>
                <a:cs typeface="Calibri"/>
                <a:sym typeface="Calibri"/>
              </a:rPr>
              <a:t>Let’s return to Teo Barrera’s case study to see how he prepared to write his manuscript. You can find it in Module 1, Case Study part 3. Who wants to read for us? </a:t>
            </a:r>
            <a:r>
              <a:rPr lang="en-US" sz="1200" b="1" i="1" dirty="0">
                <a:solidFill>
                  <a:schemeClr val="dk1"/>
                </a:solidFill>
                <a:latin typeface="+mn-lt"/>
                <a:ea typeface="Calibri"/>
                <a:cs typeface="Calibri"/>
                <a:sym typeface="Calibri"/>
              </a:rPr>
              <a:t>(Select a participant to read aloud.)</a:t>
            </a:r>
            <a:endParaRPr lang="en-US" sz="1200" b="1"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Teo Barrera’s Text:</a:t>
            </a:r>
            <a:endParaRPr lang="en-US" i="0" dirty="0"/>
          </a:p>
          <a:p>
            <a:pPr marL="914400" lvl="2" indent="0" algn="l" rtl="0">
              <a:spcBef>
                <a:spcPts val="0"/>
              </a:spcBef>
              <a:spcAft>
                <a:spcPts val="0"/>
              </a:spcAft>
              <a:buNone/>
            </a:pPr>
            <a:r>
              <a:rPr lang="en-US" i="1" dirty="0"/>
              <a:t>Conducting a thorough literature review is so important. My team and I red more research than we could possibly fit into our final paper, but it gave us a full background on our subject matter and confirmed that we weren't doing the same work as someone else. We limited our search to recently published papers in well known journals, such as The Lancet, the New England Journal of Medicine, and the Journal of Hematology and Oncology. Then, we took detailed notes on what we red, summarized what we learned and organized that information in a table that we could access later when writing the manuscript.</a:t>
            </a:r>
            <a:endParaRPr lang="en-US" dirty="0"/>
          </a:p>
          <a:p>
            <a:pPr marL="914400" lvl="2" indent="0" algn="l" rtl="0">
              <a:spcBef>
                <a:spcPts val="0"/>
              </a:spcBef>
              <a:spcAft>
                <a:spcPts val="0"/>
              </a:spcAft>
              <a:buNone/>
            </a:pPr>
            <a:endParaRPr lang="en-US" i="1" dirty="0"/>
          </a:p>
          <a:p>
            <a:pPr marL="0" lvl="0" indent="0" algn="l" rtl="0">
              <a:spcBef>
                <a:spcPts val="0"/>
              </a:spcBef>
              <a:spcAft>
                <a:spcPts val="0"/>
              </a:spcAft>
              <a:buNone/>
            </a:pPr>
            <a:r>
              <a:rPr lang="en-US" b="1" i="1" dirty="0"/>
              <a:t>(Thank the reader!)</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34</a:t>
            </a:fld>
            <a:endParaRPr lang="en-US"/>
          </a:p>
        </p:txBody>
      </p:sp>
    </p:spTree>
    <p:extLst>
      <p:ext uri="{BB962C8B-B14F-4D97-AF65-F5344CB8AC3E}">
        <p14:creationId xmlns:p14="http://schemas.microsoft.com/office/powerpoint/2010/main" val="803213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Mr. Barrera noted, the sheer number of publications discovered through a literature review can be overwhelming. Let’s explore some resources you can use to identify the best publications. We’ll start with PubMed.</a:t>
            </a:r>
          </a:p>
          <a:p>
            <a:pPr marL="171450" lvl="0" indent="-95250" algn="l" rtl="0">
              <a:spcBef>
                <a:spcPts val="0"/>
              </a:spcBef>
              <a:spcAft>
                <a:spcPts val="0"/>
              </a:spcAft>
              <a:buClr>
                <a:schemeClr val="dk1"/>
              </a:buClr>
              <a:buSzPts val="1200"/>
              <a:buFont typeface="Arial"/>
              <a:buNone/>
            </a:pPr>
            <a:endParaRPr lang="en-US" dirty="0"/>
          </a:p>
          <a:p>
            <a:pPr marL="171450" lvl="0" indent="-171450" algn="l" rtl="0">
              <a:spcBef>
                <a:spcPts val="0"/>
              </a:spcBef>
              <a:spcAft>
                <a:spcPts val="0"/>
              </a:spcAft>
              <a:buClr>
                <a:schemeClr val="dk1"/>
              </a:buClr>
              <a:buSzPts val="1200"/>
              <a:buFont typeface="Arial"/>
              <a:buChar char="•"/>
            </a:pPr>
            <a:r>
              <a:rPr lang="en-US" dirty="0"/>
              <a:t>PubMed is a free resource linking to more than 30 million citations and abstracts. The United States National Library of Medicine at the National Institutes of Health maintain the database.</a:t>
            </a:r>
          </a:p>
          <a:p>
            <a:pPr marL="171450" lvl="0" indent="-171450" algn="l" rtl="0">
              <a:spcBef>
                <a:spcPts val="0"/>
              </a:spcBef>
              <a:spcAft>
                <a:spcPts val="0"/>
              </a:spcAft>
              <a:buClr>
                <a:schemeClr val="dk1"/>
              </a:buClr>
              <a:buSzPts val="1200"/>
              <a:buFont typeface="Arial"/>
              <a:buChar char="•"/>
            </a:pPr>
            <a:r>
              <a:rPr lang="en-US" dirty="0"/>
              <a:t>It does not include full-text articles. Instead, it provides links to those full-text articles.</a:t>
            </a:r>
          </a:p>
          <a:p>
            <a:pPr marL="171450" lvl="0" indent="-171450" algn="l" rtl="0">
              <a:spcBef>
                <a:spcPts val="0"/>
              </a:spcBef>
              <a:spcAft>
                <a:spcPts val="0"/>
              </a:spcAft>
              <a:buClr>
                <a:schemeClr val="dk1"/>
              </a:buClr>
              <a:buSzPts val="1200"/>
              <a:buFont typeface="Arial"/>
              <a:buChar char="•"/>
            </a:pPr>
            <a:r>
              <a:rPr lang="en-US" dirty="0"/>
              <a:t>PubMed finds related data in other National Center for Biotechnology Information (NCBI) databases. </a:t>
            </a:r>
          </a:p>
          <a:p>
            <a:pPr marL="171450" lvl="0" indent="-171450" algn="l" rtl="0">
              <a:spcBef>
                <a:spcPts val="0"/>
              </a:spcBef>
              <a:spcAft>
                <a:spcPts val="0"/>
              </a:spcAft>
              <a:buClr>
                <a:schemeClr val="dk1"/>
              </a:buClr>
              <a:buSzPts val="1200"/>
              <a:buFont typeface="Arial"/>
              <a:buChar char="•"/>
            </a:pPr>
            <a:r>
              <a:rPr lang="en-US" dirty="0"/>
              <a:t>PubMed helps to focus your search by using topic-specific search queries.</a:t>
            </a:r>
          </a:p>
          <a:p>
            <a:pPr marL="171450" lvl="0" indent="-171450" algn="l" rtl="0">
              <a:spcBef>
                <a:spcPts val="0"/>
              </a:spcBef>
              <a:spcAft>
                <a:spcPts val="0"/>
              </a:spcAft>
              <a:buClr>
                <a:schemeClr val="dk1"/>
              </a:buClr>
              <a:buSzPts val="1200"/>
              <a:buFont typeface="Arial"/>
              <a:buChar char="•"/>
            </a:pPr>
            <a:r>
              <a:rPr lang="en-US" dirty="0"/>
              <a:t>It offers a variety of advanced search options and allows you to combine search sets to make your searches even more specific.</a:t>
            </a:r>
          </a:p>
          <a:p>
            <a:pPr marL="171450" lvl="0" indent="-171450" algn="l" rtl="0">
              <a:spcBef>
                <a:spcPts val="0"/>
              </a:spcBef>
              <a:spcAft>
                <a:spcPts val="0"/>
              </a:spcAft>
              <a:buClr>
                <a:schemeClr val="dk1"/>
              </a:buClr>
              <a:buSzPts val="1200"/>
              <a:buFont typeface="Arial"/>
              <a:buChar char="•"/>
            </a:pPr>
            <a:r>
              <a:rPr lang="en-US" dirty="0"/>
              <a:t>PubMed offers a free account with customizable filters, allows you to save searches, share your searches, and more.</a:t>
            </a:r>
          </a:p>
          <a:p>
            <a:pPr marL="171450" marR="0" lvl="0" indent="-95250" algn="l" rtl="0">
              <a:lnSpc>
                <a:spcPct val="100000"/>
              </a:lnSpc>
              <a:spcBef>
                <a:spcPts val="0"/>
              </a:spcBef>
              <a:spcAft>
                <a:spcPts val="0"/>
              </a:spcAft>
              <a:buClr>
                <a:schemeClr val="dk1"/>
              </a:buClr>
              <a:buSzPts val="1200"/>
              <a:buFont typeface="Arial"/>
              <a:buNone/>
            </a:pPr>
            <a:endParaRPr lang="en-US" b="0" i="0" dirty="0"/>
          </a:p>
          <a:p>
            <a:pPr marL="0" marR="0" lvl="0" indent="0" algn="l" rtl="0">
              <a:lnSpc>
                <a:spcPct val="100000"/>
              </a:lnSpc>
              <a:spcBef>
                <a:spcPts val="0"/>
              </a:spcBef>
              <a:spcAft>
                <a:spcPts val="0"/>
              </a:spcAft>
              <a:buClr>
                <a:schemeClr val="dk1"/>
              </a:buClr>
              <a:buSzPts val="1200"/>
              <a:buFont typeface="Arial"/>
              <a:buNone/>
            </a:pPr>
            <a:endParaRPr lang="en-US" b="1" i="0" dirty="0"/>
          </a:p>
          <a:p>
            <a:pPr marL="0" marR="0" lvl="0" indent="0" algn="l" rtl="0">
              <a:lnSpc>
                <a:spcPct val="100000"/>
              </a:lnSpc>
              <a:spcBef>
                <a:spcPts val="0"/>
              </a:spcBef>
              <a:spcAft>
                <a:spcPts val="0"/>
              </a:spcAft>
              <a:buClr>
                <a:schemeClr val="dk1"/>
              </a:buClr>
              <a:buSzPts val="1200"/>
              <a:buFont typeface="Arial"/>
              <a:buNone/>
            </a:pPr>
            <a:r>
              <a:rPr lang="en-US" b="1" i="0" dirty="0"/>
              <a:t>Facilitator Notes:</a:t>
            </a:r>
            <a:endParaRPr lang="en-US" sz="1200" b="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1" i="1" dirty="0"/>
              <a:t>If you have steady internet access, this is a great opportunity to show your participants how to navigate PubMed!</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35</a:t>
            </a:fld>
            <a:endParaRPr lang="en-US"/>
          </a:p>
        </p:txBody>
      </p:sp>
    </p:spTree>
    <p:extLst>
      <p:ext uri="{BB962C8B-B14F-4D97-AF65-F5344CB8AC3E}">
        <p14:creationId xmlns:p14="http://schemas.microsoft.com/office/powerpoint/2010/main" val="1397314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MEDLINE is the U.S. National Library of Medicine® (NLM) premier bibliographic database. </a:t>
            </a:r>
          </a:p>
          <a:p>
            <a:pPr marL="0" lvl="0" indent="0" algn="l" rtl="0">
              <a:spcBef>
                <a:spcPts val="0"/>
              </a:spcBef>
              <a:spcAft>
                <a:spcPts val="0"/>
              </a:spcAft>
              <a:buClr>
                <a:schemeClr val="dk1"/>
              </a:buClr>
              <a:buSzPts val="1200"/>
              <a:buFont typeface="Arial"/>
              <a:buNone/>
            </a:pPr>
            <a:r>
              <a:rPr lang="en-US" dirty="0"/>
              <a:t>It contains more than 26 million references to journal articles in life sciences with a concentration on biomedicine.</a:t>
            </a:r>
          </a:p>
          <a:p>
            <a:pPr marL="0" lvl="0" indent="0" algn="l" rtl="0">
              <a:spcBef>
                <a:spcPts val="0"/>
              </a:spcBef>
              <a:spcAft>
                <a:spcPts val="0"/>
              </a:spcAft>
              <a:buClr>
                <a:schemeClr val="dk1"/>
              </a:buClr>
              <a:buSzPts val="1200"/>
              <a:buFont typeface="Arial"/>
              <a:buNone/>
            </a:pPr>
            <a:r>
              <a:rPr lang="en-US" dirty="0"/>
              <a:t>MEDLINE includes literature published from 1966 to the present, and OLD MEDLINE includes literature published from 1946 to 1956.</a:t>
            </a:r>
          </a:p>
          <a:p>
            <a:pPr marL="0" lvl="0" indent="0" algn="l" rtl="0">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endParaRPr lang="en-US" b="1" i="0" dirty="0"/>
          </a:p>
          <a:p>
            <a:pPr marL="0" marR="0" lvl="0" indent="0" algn="l" rtl="0">
              <a:lnSpc>
                <a:spcPct val="100000"/>
              </a:lnSpc>
              <a:spcBef>
                <a:spcPts val="0"/>
              </a:spcBef>
              <a:spcAft>
                <a:spcPts val="0"/>
              </a:spcAft>
              <a:buClr>
                <a:schemeClr val="dk1"/>
              </a:buClr>
              <a:buSzPts val="1200"/>
              <a:buFont typeface="Arial"/>
              <a:buNone/>
            </a:pPr>
            <a:r>
              <a:rPr lang="en-US" b="1" i="0" dirty="0"/>
              <a:t>Facilitator Notes:</a:t>
            </a:r>
            <a:endParaRPr lang="en-US" sz="1200" b="0" i="0" dirty="0">
              <a:solidFill>
                <a:schemeClr val="dk1"/>
              </a:solidFill>
              <a:latin typeface="+mn-lt"/>
              <a:ea typeface="Calibri"/>
              <a:cs typeface="Calibri"/>
              <a:sym typeface="Calibri"/>
            </a:endParaRPr>
          </a:p>
          <a:p>
            <a:pPr marL="171450" lvl="0" indent="-9525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1" i="1" dirty="0"/>
              <a:t>If you have steady internet access, this is a great opportunity to show your participants how to navigate MEDLINE!</a:t>
            </a:r>
          </a:p>
        </p:txBody>
      </p:sp>
      <p:sp>
        <p:nvSpPr>
          <p:cNvPr id="4" name="Slide Number Placeholder 3"/>
          <p:cNvSpPr>
            <a:spLocks noGrp="1"/>
          </p:cNvSpPr>
          <p:nvPr>
            <p:ph type="sldNum" sz="quarter" idx="5"/>
          </p:nvPr>
        </p:nvSpPr>
        <p:spPr/>
        <p:txBody>
          <a:bodyPr/>
          <a:lstStyle/>
          <a:p>
            <a:fld id="{99346F72-50AF-5749-9015-FB8ED069B56F}" type="slidenum">
              <a:rPr lang="en-US" smtClean="0"/>
              <a:t>36</a:t>
            </a:fld>
            <a:endParaRPr lang="en-US"/>
          </a:p>
        </p:txBody>
      </p:sp>
    </p:spTree>
    <p:extLst>
      <p:ext uri="{BB962C8B-B14F-4D97-AF65-F5344CB8AC3E}">
        <p14:creationId xmlns:p14="http://schemas.microsoft.com/office/powerpoint/2010/main" val="531274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There are many, many more resources for you to explore, but starting with Google Scholar’s “Cited By” feature will allow you to find articles and manuscripts related to ones you’ve already found worthwhile. </a:t>
            </a:r>
          </a:p>
          <a:p>
            <a:pPr marL="0" marR="0" lvl="0" indent="0" algn="l" rtl="0">
              <a:lnSpc>
                <a:spcPct val="100000"/>
              </a:lnSpc>
              <a:spcBef>
                <a:spcPts val="0"/>
              </a:spcBef>
              <a:spcAft>
                <a:spcPts val="0"/>
              </a:spcAft>
              <a:buClr>
                <a:schemeClr val="dk1"/>
              </a:buClr>
              <a:buSzPts val="1200"/>
              <a:buFont typeface="Arial"/>
              <a:buNone/>
            </a:pPr>
            <a:r>
              <a:rPr lang="en-US" b="1" i="1" dirty="0"/>
              <a:t>(If you have steady internet access, this is a great opportunity to show your participants how to navigate Google Scholar!)</a:t>
            </a: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 CDC’s online library provides free resources and training, if you are permitted to access it.</a:t>
            </a:r>
          </a:p>
          <a:p>
            <a:pPr marL="0" marR="0" lvl="0" indent="0" algn="l" rtl="0">
              <a:lnSpc>
                <a:spcPct val="100000"/>
              </a:lnSpc>
              <a:spcBef>
                <a:spcPts val="0"/>
              </a:spcBef>
              <a:spcAft>
                <a:spcPts val="0"/>
              </a:spcAft>
              <a:buClr>
                <a:schemeClr val="dk1"/>
              </a:buClr>
              <a:buSzPts val="1200"/>
              <a:buFont typeface="Arial"/>
              <a:buNone/>
            </a:pPr>
            <a:r>
              <a:rPr lang="en-US" b="1" i="1" dirty="0"/>
              <a:t>(If you have steady internet access, this is a great opportunity to show your participants how to navigate the CDC Library!)</a:t>
            </a: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r>
              <a:rPr lang="en-US" dirty="0"/>
              <a:t>You can and should contact the leading researchers in your field of interest to learn about any currently published or yet-to-be published work they think would be relevant to your studies! This includes contacting journal editors, professors, or other scientists who work in your field.</a:t>
            </a:r>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(Feel free to include any other resources or tips that might benefit your participants!)</a:t>
            </a:r>
            <a:endParaRPr lang="en-US"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What questions do you have about databases and resources for research?</a:t>
            </a:r>
            <a:endParaRPr lang="en-US" b="1" i="1" dirty="0"/>
          </a:p>
        </p:txBody>
      </p:sp>
      <p:sp>
        <p:nvSpPr>
          <p:cNvPr id="4" name="Slide Number Placeholder 3"/>
          <p:cNvSpPr>
            <a:spLocks noGrp="1"/>
          </p:cNvSpPr>
          <p:nvPr>
            <p:ph type="sldNum" sz="quarter" idx="5"/>
          </p:nvPr>
        </p:nvSpPr>
        <p:spPr/>
        <p:txBody>
          <a:bodyPr/>
          <a:lstStyle/>
          <a:p>
            <a:fld id="{99346F72-50AF-5749-9015-FB8ED069B56F}" type="slidenum">
              <a:rPr lang="en-US" smtClean="0"/>
              <a:t>37</a:t>
            </a:fld>
            <a:endParaRPr lang="en-US"/>
          </a:p>
        </p:txBody>
      </p:sp>
    </p:spTree>
    <p:extLst>
      <p:ext uri="{BB962C8B-B14F-4D97-AF65-F5344CB8AC3E}">
        <p14:creationId xmlns:p14="http://schemas.microsoft.com/office/powerpoint/2010/main" val="2829722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dirty="0">
                <a:solidFill>
                  <a:schemeClr val="dk1"/>
                </a:solidFill>
                <a:latin typeface="+mn-lt"/>
                <a:ea typeface="Calibri"/>
                <a:cs typeface="Calibri"/>
                <a:sym typeface="Calibri"/>
              </a:rPr>
              <a:t>A Literature Review is much easier if you search effectively. </a:t>
            </a:r>
            <a:endParaRPr lang="en-US" dirty="0"/>
          </a:p>
          <a:p>
            <a:pPr marL="0" lvl="0" indent="0" algn="l" rtl="0">
              <a:spcBef>
                <a:spcPts val="0"/>
              </a:spcBef>
              <a:spcAft>
                <a:spcPts val="0"/>
              </a:spcAft>
              <a:buNone/>
            </a:pPr>
            <a:endParaRPr lang="en-US" sz="1200" b="0" dirty="0">
              <a:solidFill>
                <a:schemeClr val="dk1"/>
              </a:solidFill>
              <a:latin typeface="+mn-lt"/>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dirty="0">
                <a:solidFill>
                  <a:schemeClr val="dk1"/>
                </a:solidFill>
                <a:latin typeface="+mn-lt"/>
                <a:ea typeface="Calibri"/>
                <a:cs typeface="Calibri"/>
                <a:sym typeface="Calibri"/>
              </a:rPr>
              <a:t>Identify key search terms for your work. For example, if you’re working on analyzing developments in STD testing, you’ll want to look at a wide range of STDs, and you’ll want to include those in your searches.</a:t>
            </a:r>
            <a:endParaRPr lang="en-US" dirty="0"/>
          </a:p>
          <a:p>
            <a:pPr marL="171450" lvl="0" indent="-171450" algn="l" rtl="0">
              <a:spcBef>
                <a:spcPts val="0"/>
              </a:spcBef>
              <a:spcAft>
                <a:spcPts val="0"/>
              </a:spcAft>
              <a:buClr>
                <a:schemeClr val="dk1"/>
              </a:buClr>
              <a:buSzPts val="1200"/>
              <a:buFont typeface="Arial"/>
              <a:buChar char="•"/>
            </a:pPr>
            <a:r>
              <a:rPr lang="en-US" dirty="0"/>
              <a:t>Most search engines have advanced search features or tips for better searches, allowing you to be more specific with your search and refine your search results.  You can use the following search limits and filters:</a:t>
            </a:r>
          </a:p>
          <a:p>
            <a:pPr marL="628650" lvl="1" indent="-171450" algn="l" rtl="0">
              <a:spcBef>
                <a:spcPts val="0"/>
              </a:spcBef>
              <a:spcAft>
                <a:spcPts val="0"/>
              </a:spcAft>
              <a:buClr>
                <a:schemeClr val="dk1"/>
              </a:buClr>
              <a:buSzPts val="1200"/>
              <a:buFont typeface="Arial"/>
              <a:buChar char="•"/>
            </a:pPr>
            <a:r>
              <a:rPr lang="en-US" dirty="0"/>
              <a:t>Published date or web page update </a:t>
            </a:r>
          </a:p>
          <a:p>
            <a:pPr marL="628650" lvl="1" indent="-171450" algn="l" rtl="0">
              <a:spcBef>
                <a:spcPts val="0"/>
              </a:spcBef>
              <a:spcAft>
                <a:spcPts val="0"/>
              </a:spcAft>
              <a:buClr>
                <a:schemeClr val="dk1"/>
              </a:buClr>
              <a:buSzPts val="1200"/>
              <a:buFont typeface="Arial"/>
              <a:buChar char="•"/>
            </a:pPr>
            <a:r>
              <a:rPr lang="en-US" dirty="0"/>
              <a:t>Filetype (doc, docx, ppt, </a:t>
            </a:r>
            <a:r>
              <a:rPr lang="en-US" dirty="0" err="1"/>
              <a:t>etc</a:t>
            </a:r>
            <a:r>
              <a:rPr lang="en-US" dirty="0"/>
              <a:t>)</a:t>
            </a:r>
          </a:p>
          <a:p>
            <a:pPr marL="628650" lvl="1" indent="-171450" algn="l" rtl="0">
              <a:spcBef>
                <a:spcPts val="0"/>
              </a:spcBef>
              <a:spcAft>
                <a:spcPts val="0"/>
              </a:spcAft>
              <a:buClr>
                <a:schemeClr val="dk1"/>
              </a:buClr>
              <a:buSzPts val="1200"/>
              <a:buFont typeface="Arial"/>
              <a:buChar char="•"/>
            </a:pPr>
            <a:r>
              <a:rPr lang="en-US" dirty="0"/>
              <a:t>Search for phrases ("quotation marks") </a:t>
            </a:r>
          </a:p>
          <a:p>
            <a:pPr marL="628650" lvl="1" indent="-171450" algn="l" rtl="0">
              <a:spcBef>
                <a:spcPts val="0"/>
              </a:spcBef>
              <a:spcAft>
                <a:spcPts val="0"/>
              </a:spcAft>
              <a:buClr>
                <a:schemeClr val="dk1"/>
              </a:buClr>
              <a:buSzPts val="1200"/>
              <a:buFont typeface="Arial"/>
              <a:buChar char="•"/>
            </a:pPr>
            <a:r>
              <a:rPr lang="en-US" dirty="0"/>
              <a:t>Eliminate from results those page that include unwanted search terms (NOT or -)</a:t>
            </a:r>
            <a:endParaRPr lang="en-US" sz="1200" b="1" dirty="0">
              <a:solidFill>
                <a:schemeClr val="dk1"/>
              </a:solidFill>
              <a:latin typeface="+mn-lt"/>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b="0" dirty="0">
                <a:solidFill>
                  <a:schemeClr val="dk1"/>
                </a:solidFill>
                <a:latin typeface="+mn-lt"/>
                <a:ea typeface="Calibri"/>
                <a:cs typeface="Calibri"/>
                <a:sym typeface="Calibri"/>
              </a:rPr>
              <a:t>Use Boolean operators, like AND, OR, and NOT. </a:t>
            </a:r>
            <a:r>
              <a:rPr lang="en-US" sz="1200" b="0" dirty="0">
                <a:solidFill>
                  <a:schemeClr val="dk1"/>
                </a:solidFill>
                <a:latin typeface="+mn-lt"/>
                <a:ea typeface="Calibri"/>
                <a:cs typeface="Calibri"/>
                <a:sym typeface="Calibri"/>
              </a:rPr>
              <a:t>Instead of looking for “human immune responses to live-attenuated tularemia vaccine,” look for “live-attenuated” AND “immune responses” AND “tularemia vaccine" in your searches.</a:t>
            </a:r>
            <a:endParaRPr lang="en-US" dirty="0"/>
          </a:p>
          <a:p>
            <a:pPr marL="171450" lvl="0" indent="-171450" algn="l" rtl="0">
              <a:spcBef>
                <a:spcPts val="0"/>
              </a:spcBef>
              <a:spcAft>
                <a:spcPts val="0"/>
              </a:spcAft>
              <a:buClr>
                <a:schemeClr val="dk1"/>
              </a:buClr>
              <a:buSzPts val="1200"/>
              <a:buFont typeface="Arial"/>
              <a:buChar char="•"/>
            </a:pPr>
            <a:r>
              <a:rPr lang="en-US" sz="1200" b="0" dirty="0">
                <a:solidFill>
                  <a:schemeClr val="dk1"/>
                </a:solidFill>
                <a:latin typeface="+mn-lt"/>
                <a:ea typeface="Calibri"/>
                <a:cs typeface="Calibri"/>
                <a:sym typeface="Calibri"/>
              </a:rPr>
              <a:t>Find associated search terms for proximity searching. Searching for words like “curriculum” and “theories” will retrieve many phrases formed with those two words.</a:t>
            </a:r>
            <a:endParaRPr lang="en-US" dirty="0"/>
          </a:p>
          <a:p>
            <a:pPr marL="171450" lvl="0" indent="-171450" algn="l" rtl="0">
              <a:spcBef>
                <a:spcPts val="0"/>
              </a:spcBef>
              <a:spcAft>
                <a:spcPts val="0"/>
              </a:spcAft>
              <a:buClr>
                <a:schemeClr val="dk1"/>
              </a:buClr>
              <a:buSzPts val="1200"/>
              <a:buFont typeface="Arial"/>
              <a:buChar char="•"/>
            </a:pPr>
            <a:r>
              <a:rPr lang="en-US" sz="1200" b="0" dirty="0">
                <a:solidFill>
                  <a:schemeClr val="dk1"/>
                </a:solidFill>
                <a:latin typeface="+mn-lt"/>
                <a:ea typeface="Calibri"/>
                <a:cs typeface="Calibri"/>
                <a:sym typeface="Calibri"/>
              </a:rPr>
              <a:t>Use truncation or wildcard searching for a word with multiple endings. For example, “</a:t>
            </a:r>
            <a:r>
              <a:rPr lang="en-US" sz="1200" b="0" dirty="0" err="1">
                <a:solidFill>
                  <a:schemeClr val="dk1"/>
                </a:solidFill>
                <a:latin typeface="+mn-lt"/>
                <a:ea typeface="Calibri"/>
                <a:cs typeface="Calibri"/>
                <a:sym typeface="Calibri"/>
              </a:rPr>
              <a:t>vaccin</a:t>
            </a:r>
            <a:r>
              <a:rPr lang="en-US" sz="1200" b="0" dirty="0">
                <a:solidFill>
                  <a:schemeClr val="dk1"/>
                </a:solidFill>
                <a:latin typeface="+mn-lt"/>
                <a:ea typeface="Calibri"/>
                <a:cs typeface="Calibri"/>
                <a:sym typeface="Calibri"/>
              </a:rPr>
              <a:t>*” will return search results for “vaccine,” “vaccines,” “vaccinate,” “vaccination,” etc.</a:t>
            </a:r>
            <a:endParaRPr lang="en-US" dirty="0"/>
          </a:p>
          <a:p>
            <a:pPr marL="171450" lvl="0" indent="-95250" algn="l" rtl="0">
              <a:spcBef>
                <a:spcPts val="0"/>
              </a:spcBef>
              <a:spcAft>
                <a:spcPts val="0"/>
              </a:spcAft>
              <a:buClr>
                <a:schemeClr val="dk1"/>
              </a:buClr>
              <a:buSzPts val="1200"/>
              <a:buFont typeface="Arial"/>
              <a:buNone/>
            </a:pPr>
            <a:endParaRPr lang="en-US" sz="1200" b="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lang="en-US" sz="1200" b="1"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dirty="0">
                <a:solidFill>
                  <a:schemeClr val="dk1"/>
                </a:solidFill>
                <a:latin typeface="+mn-lt"/>
                <a:ea typeface="Calibri"/>
                <a:cs typeface="Calibri"/>
                <a:sym typeface="Calibri"/>
              </a:rPr>
              <a:t>Facilitator Notes: </a:t>
            </a:r>
            <a:endParaRPr lang="en-US" sz="1200" b="1" i="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1" dirty="0">
                <a:solidFill>
                  <a:schemeClr val="dk1"/>
                </a:solidFill>
                <a:latin typeface="+mn-lt"/>
                <a:ea typeface="Calibri"/>
                <a:cs typeface="Calibri"/>
                <a:sym typeface="Calibri"/>
              </a:rPr>
              <a:t>If you have stable internet access, this can be a very important opportunity to provide examples and demonstrations of good search protocols! Take your time to demonstrate the navigation of whatever search engine or database you are most familiar with.</a:t>
            </a:r>
            <a:endParaRPr lang="en-US" b="0" i="1" dirty="0"/>
          </a:p>
          <a:p>
            <a:pPr marL="171450" lvl="0" indent="-95250" algn="l" rtl="0">
              <a:spcBef>
                <a:spcPts val="0"/>
              </a:spcBef>
              <a:spcAft>
                <a:spcPts val="0"/>
              </a:spcAft>
              <a:buClr>
                <a:schemeClr val="dk1"/>
              </a:buClr>
              <a:buSzPts val="1200"/>
              <a:buFont typeface="Arial"/>
              <a:buNone/>
            </a:pPr>
            <a:endParaRPr lang="en-US" b="0" dirty="0"/>
          </a:p>
        </p:txBody>
      </p:sp>
      <p:sp>
        <p:nvSpPr>
          <p:cNvPr id="4" name="Slide Number Placeholder 3"/>
          <p:cNvSpPr>
            <a:spLocks noGrp="1"/>
          </p:cNvSpPr>
          <p:nvPr>
            <p:ph type="sldNum" sz="quarter" idx="5"/>
          </p:nvPr>
        </p:nvSpPr>
        <p:spPr/>
        <p:txBody>
          <a:bodyPr/>
          <a:lstStyle/>
          <a:p>
            <a:fld id="{99346F72-50AF-5749-9015-FB8ED069B56F}" type="slidenum">
              <a:rPr lang="en-US" smtClean="0"/>
              <a:t>38</a:t>
            </a:fld>
            <a:endParaRPr lang="en-US"/>
          </a:p>
        </p:txBody>
      </p:sp>
    </p:spTree>
    <p:extLst>
      <p:ext uri="{BB962C8B-B14F-4D97-AF65-F5344CB8AC3E}">
        <p14:creationId xmlns:p14="http://schemas.microsoft.com/office/powerpoint/2010/main" val="2221522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OR, and NOT are Boolean operators. These operators allow users refine their searches and produce more relevant results.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AND </a:t>
            </a:r>
            <a:r>
              <a:rPr lang="en-US" dirty="0"/>
              <a:t>retrieves records containing BOTH terms entered. For example, using “Bacteria </a:t>
            </a:r>
            <a:r>
              <a:rPr lang="en-US" b="1" dirty="0"/>
              <a:t>AND</a:t>
            </a:r>
            <a:r>
              <a:rPr lang="en-US" b="0" dirty="0"/>
              <a:t> Meningitis” will return only results that include </a:t>
            </a:r>
            <a:r>
              <a:rPr lang="en-US" b="0" i="1" dirty="0"/>
              <a:t>both</a:t>
            </a:r>
            <a:r>
              <a:rPr lang="en-US" b="0" i="0" dirty="0"/>
              <a:t> the terms “bacteria” and ”meningitis.” Using “viral </a:t>
            </a:r>
            <a:r>
              <a:rPr lang="en-US" b="1" i="0" dirty="0"/>
              <a:t>AND</a:t>
            </a:r>
            <a:r>
              <a:rPr lang="en-US" b="0" i="0" dirty="0"/>
              <a:t> influenza” will return only results that include both terms.</a:t>
            </a:r>
            <a:endParaRPr lang="en-US"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1" i="0" dirty="0"/>
              <a:t>OR</a:t>
            </a:r>
            <a:r>
              <a:rPr lang="en-US" b="0" i="0" dirty="0"/>
              <a:t> retrieves records containing </a:t>
            </a:r>
            <a:r>
              <a:rPr lang="en-US" b="0" i="1" dirty="0"/>
              <a:t>either</a:t>
            </a:r>
            <a:r>
              <a:rPr lang="en-US" b="0" i="0" dirty="0"/>
              <a:t> one </a:t>
            </a:r>
            <a:r>
              <a:rPr lang="en-US" b="0" i="1" dirty="0"/>
              <a:t>or</a:t>
            </a:r>
            <a:r>
              <a:rPr lang="en-US" b="0" i="0" dirty="0"/>
              <a:t> both search terms. For example, using “Bacteria </a:t>
            </a:r>
            <a:r>
              <a:rPr lang="en-US" b="1" i="0" dirty="0"/>
              <a:t>OR</a:t>
            </a:r>
            <a:r>
              <a:rPr lang="en-US" b="0" i="0" dirty="0"/>
              <a:t> meningitis” will return </a:t>
            </a:r>
            <a:r>
              <a:rPr lang="en-US" b="0" i="1" dirty="0"/>
              <a:t>everything </a:t>
            </a:r>
            <a:r>
              <a:rPr lang="en-US" b="0" i="0" dirty="0"/>
              <a:t>including the terms “Bacteria” OR “Meningitis.” Using “viral </a:t>
            </a:r>
            <a:r>
              <a:rPr lang="en-US" b="1" i="0" dirty="0"/>
              <a:t>OR</a:t>
            </a:r>
            <a:r>
              <a:rPr lang="en-US" b="0" i="0" dirty="0"/>
              <a:t> influenza” will return everything related to each search term.</a:t>
            </a:r>
            <a:endParaRPr lang="en-US"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1" i="0" dirty="0"/>
              <a:t>NOT</a:t>
            </a:r>
            <a:r>
              <a:rPr lang="en-US" b="0" i="0" dirty="0"/>
              <a:t> </a:t>
            </a:r>
            <a:r>
              <a:rPr lang="en-US" b="0" i="1" dirty="0"/>
              <a:t>excludes</a:t>
            </a:r>
            <a:r>
              <a:rPr lang="en-US" b="0" i="0" dirty="0"/>
              <a:t> records containing ONLY the second term. By using the phrase “Bacteria </a:t>
            </a:r>
            <a:r>
              <a:rPr lang="en-US" b="1" i="0" dirty="0"/>
              <a:t>NOT </a:t>
            </a:r>
            <a:r>
              <a:rPr lang="en-US" b="0" i="0" dirty="0"/>
              <a:t>meningitis,” </a:t>
            </a:r>
            <a:r>
              <a:rPr lang="en-US" b="0" dirty="0"/>
              <a:t>We</a:t>
            </a:r>
            <a:r>
              <a:rPr lang="en-US" dirty="0"/>
              <a:t> are asking the database to search for pieces that contain the word “bacteria,” but to exclude any pieces that </a:t>
            </a:r>
            <a:r>
              <a:rPr lang="en-US" i="1" dirty="0"/>
              <a:t>also</a:t>
            </a:r>
            <a:r>
              <a:rPr lang="en-US" dirty="0"/>
              <a:t> contain the word “meningitis.”  This will also exclude all pieces that just include the word “meningitis.” Likewise, if we use the phrase ”viral </a:t>
            </a:r>
            <a:r>
              <a:rPr lang="en-US" b="1" dirty="0"/>
              <a:t>NOT</a:t>
            </a:r>
            <a:r>
              <a:rPr lang="en-US" b="0" dirty="0"/>
              <a:t> influenza,” the search will return </a:t>
            </a:r>
            <a:r>
              <a:rPr lang="en-US" b="0" i="1" dirty="0"/>
              <a:t>only</a:t>
            </a:r>
            <a:r>
              <a:rPr lang="en-US" b="0" i="0" dirty="0"/>
              <a:t> pieces that include the word “viral” and </a:t>
            </a:r>
            <a:r>
              <a:rPr lang="en-US" b="0" i="1" dirty="0"/>
              <a:t>do not</a:t>
            </a:r>
            <a:r>
              <a:rPr lang="en-US" b="0" i="0" dirty="0"/>
              <a:t> contain the word “influenza.”</a:t>
            </a:r>
            <a:endParaRPr lang="en-US"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What questions do you have about Boolean searches?</a:t>
            </a:r>
            <a:endParaRPr lang="en-US" dirty="0"/>
          </a:p>
          <a:p>
            <a:pPr marL="0" lvl="0" indent="0" algn="l" rtl="0">
              <a:spcBef>
                <a:spcPts val="0"/>
              </a:spcBef>
              <a:spcAft>
                <a:spcPts val="0"/>
              </a:spcAft>
              <a:buNone/>
            </a:pPr>
            <a:r>
              <a:rPr lang="en-US" b="1" i="1" dirty="0"/>
              <a:t>(Ensure these terms are clear to participants!)</a:t>
            </a:r>
            <a:endParaRPr lang="en-US" b="1"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39</a:t>
            </a:fld>
            <a:endParaRPr lang="en-US"/>
          </a:p>
        </p:txBody>
      </p:sp>
    </p:spTree>
    <p:extLst>
      <p:ext uri="{BB962C8B-B14F-4D97-AF65-F5344CB8AC3E}">
        <p14:creationId xmlns:p14="http://schemas.microsoft.com/office/powerpoint/2010/main" val="3728873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With so many sources available today, it can be difficult to verify their reliability.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technique that may help is this memorable mnemonic device: the CRAAP test. CRAAP stands for:</a:t>
            </a:r>
          </a:p>
          <a:p>
            <a:pPr marL="171450" lvl="0" indent="-171450" algn="l" rtl="0">
              <a:spcBef>
                <a:spcPts val="0"/>
              </a:spcBef>
              <a:spcAft>
                <a:spcPts val="0"/>
              </a:spcAft>
              <a:buClr>
                <a:schemeClr val="dk1"/>
              </a:buClr>
              <a:buSzPts val="1200"/>
              <a:buFont typeface="Arial"/>
              <a:buChar char="•"/>
            </a:pPr>
            <a:r>
              <a:rPr lang="en-US" dirty="0"/>
              <a:t>Currency or Timeliness;</a:t>
            </a:r>
          </a:p>
          <a:p>
            <a:pPr marL="171450" lvl="0" indent="-171450" algn="l" rtl="0">
              <a:spcBef>
                <a:spcPts val="0"/>
              </a:spcBef>
              <a:spcAft>
                <a:spcPts val="0"/>
              </a:spcAft>
              <a:buClr>
                <a:schemeClr val="dk1"/>
              </a:buClr>
              <a:buSzPts val="1200"/>
              <a:buFont typeface="Arial"/>
              <a:buChar char="•"/>
            </a:pPr>
            <a:r>
              <a:rPr lang="en-US" dirty="0"/>
              <a:t>Relevance;</a:t>
            </a:r>
          </a:p>
          <a:p>
            <a:pPr marL="171450" lvl="0" indent="-171450" algn="l" rtl="0">
              <a:spcBef>
                <a:spcPts val="0"/>
              </a:spcBef>
              <a:spcAft>
                <a:spcPts val="0"/>
              </a:spcAft>
              <a:buClr>
                <a:schemeClr val="dk1"/>
              </a:buClr>
              <a:buSzPts val="1200"/>
              <a:buFont typeface="Arial"/>
              <a:buChar char="•"/>
            </a:pPr>
            <a:r>
              <a:rPr lang="en-US" dirty="0"/>
              <a:t>Authority;</a:t>
            </a:r>
          </a:p>
          <a:p>
            <a:pPr marL="171450" lvl="0" indent="-171450" algn="l" rtl="0">
              <a:spcBef>
                <a:spcPts val="0"/>
              </a:spcBef>
              <a:spcAft>
                <a:spcPts val="0"/>
              </a:spcAft>
              <a:buClr>
                <a:schemeClr val="dk1"/>
              </a:buClr>
              <a:buSzPts val="1200"/>
              <a:buFont typeface="Arial"/>
              <a:buChar char="•"/>
            </a:pPr>
            <a:r>
              <a:rPr lang="en-US" dirty="0"/>
              <a:t>Accuracy; </a:t>
            </a:r>
          </a:p>
          <a:p>
            <a:pPr marL="171450" lvl="0" indent="-171450" algn="l" rtl="0">
              <a:spcBef>
                <a:spcPts val="0"/>
              </a:spcBef>
              <a:spcAft>
                <a:spcPts val="0"/>
              </a:spcAft>
              <a:buClr>
                <a:schemeClr val="dk1"/>
              </a:buClr>
              <a:buSzPts val="1200"/>
              <a:buFont typeface="Arial"/>
              <a:buChar char="•"/>
            </a:pPr>
            <a:r>
              <a:rPr lang="en-US" dirty="0"/>
              <a:t>and Purpose. </a:t>
            </a:r>
          </a:p>
          <a:p>
            <a:pPr marL="171450" lvl="0" indent="-9525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r>
              <a:rPr lang="en-US" dirty="0"/>
              <a:t>The questions on the next slide will help you analyze and evaluate each source for your literature review.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40</a:t>
            </a:fld>
            <a:endParaRPr lang="en-US"/>
          </a:p>
        </p:txBody>
      </p:sp>
    </p:spTree>
    <p:extLst>
      <p:ext uri="{BB962C8B-B14F-4D97-AF65-F5344CB8AC3E}">
        <p14:creationId xmlns:p14="http://schemas.microsoft.com/office/powerpoint/2010/main" val="191874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i="0" dirty="0"/>
              <a:t>Facilitator Script:</a:t>
            </a:r>
            <a:endParaRPr lang="en-US" dirty="0"/>
          </a:p>
          <a:p>
            <a:pPr marL="0" marR="0" lvl="0" indent="0" algn="l" rtl="0">
              <a:lnSpc>
                <a:spcPct val="100000"/>
              </a:lnSpc>
              <a:spcBef>
                <a:spcPts val="0"/>
              </a:spcBef>
              <a:spcAft>
                <a:spcPts val="0"/>
              </a:spcAft>
              <a:buClr>
                <a:schemeClr val="dk1"/>
              </a:buClr>
              <a:buSzPts val="1200"/>
              <a:buFont typeface="Arial"/>
              <a:buNone/>
            </a:pPr>
            <a:endParaRPr lang="en-US" i="0" dirty="0"/>
          </a:p>
          <a:p>
            <a:pPr marL="171450" lvl="0" indent="-171450" algn="l" rtl="0">
              <a:spcBef>
                <a:spcPts val="0"/>
              </a:spcBef>
              <a:spcAft>
                <a:spcPts val="0"/>
              </a:spcAft>
              <a:buClr>
                <a:schemeClr val="dk1"/>
              </a:buClr>
              <a:buSzPts val="1200"/>
              <a:buFont typeface="Arial"/>
              <a:buChar char="•"/>
            </a:pPr>
            <a:r>
              <a:rPr lang="en-US" i="0" dirty="0"/>
              <a:t>Through this training, you will learn about the scientific writing process. We will start by looking at when and why one should write a scientific paper, and we will go through the entire process, all the way to revising the papers and submitting them.</a:t>
            </a:r>
            <a:endParaRPr lang="en-US" dirty="0"/>
          </a:p>
          <a:p>
            <a:pPr marL="171450" lvl="0" indent="-171450" algn="l" rtl="0">
              <a:spcBef>
                <a:spcPts val="0"/>
              </a:spcBef>
              <a:spcAft>
                <a:spcPts val="0"/>
              </a:spcAft>
              <a:buClr>
                <a:schemeClr val="dk1"/>
              </a:buClr>
              <a:buSzPts val="1200"/>
              <a:buFont typeface="Arial"/>
              <a:buChar char="•"/>
            </a:pPr>
            <a:r>
              <a:rPr lang="en-US" i="0" dirty="0"/>
              <a:t>You will leave this training better prepared to share your findings with the wider scientific community.</a:t>
            </a:r>
            <a:endParaRPr lang="en-US" dirty="0"/>
          </a:p>
          <a:p>
            <a:pPr marL="171450" lvl="0" indent="-171450" algn="l" rtl="0">
              <a:spcBef>
                <a:spcPts val="0"/>
              </a:spcBef>
              <a:spcAft>
                <a:spcPts val="0"/>
              </a:spcAft>
              <a:buClr>
                <a:schemeClr val="dk1"/>
              </a:buClr>
              <a:buSzPts val="1200"/>
              <a:buFont typeface="Arial"/>
              <a:buChar char="•"/>
            </a:pPr>
            <a:r>
              <a:rPr lang="en-US" i="0" dirty="0"/>
              <a:t>Now, more than ever, we need diverse voices in the scientific community. Your findings and your work can change the world!</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a:t>
            </a:fld>
            <a:endParaRPr lang="en-US"/>
          </a:p>
        </p:txBody>
      </p:sp>
    </p:spTree>
    <p:extLst>
      <p:ext uri="{BB962C8B-B14F-4D97-AF65-F5344CB8AC3E}">
        <p14:creationId xmlns:p14="http://schemas.microsoft.com/office/powerpoint/2010/main" val="1903820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questions can help you analyze and evaluate each source for your literature review.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a:t>
            </a:r>
            <a:r>
              <a:rPr lang="en-US" dirty="0"/>
              <a:t>urrency</a:t>
            </a:r>
          </a:p>
          <a:p>
            <a:pPr marL="457200" lvl="1" indent="0" algn="l" rtl="0">
              <a:spcBef>
                <a:spcPts val="0"/>
              </a:spcBef>
              <a:spcAft>
                <a:spcPts val="0"/>
              </a:spcAft>
              <a:buNone/>
            </a:pPr>
            <a:r>
              <a:rPr lang="en-US" dirty="0"/>
              <a:t>Consider the timeliness of this piece. When was it written? Is it out of date, or is it still </a:t>
            </a:r>
            <a:r>
              <a:rPr lang="en-US" i="1" dirty="0"/>
              <a:t>current</a:t>
            </a:r>
            <a:r>
              <a:rPr lang="en-US" dirty="0"/>
              <a:t>? An out-of-date piece may no longer be accurate or relevant to your studies.</a:t>
            </a:r>
          </a:p>
          <a:p>
            <a:pPr marL="0" lvl="0" indent="0" algn="l" rtl="0">
              <a:spcBef>
                <a:spcPts val="0"/>
              </a:spcBef>
              <a:spcAft>
                <a:spcPts val="0"/>
              </a:spcAft>
              <a:buNone/>
            </a:pPr>
            <a:r>
              <a:rPr lang="en-US" b="1" dirty="0"/>
              <a:t>R</a:t>
            </a:r>
            <a:r>
              <a:rPr lang="en-US" dirty="0"/>
              <a:t>elevance</a:t>
            </a:r>
          </a:p>
          <a:p>
            <a:pPr marL="457200" lvl="1" indent="0" algn="l" rtl="0">
              <a:spcBef>
                <a:spcPts val="0"/>
              </a:spcBef>
              <a:spcAft>
                <a:spcPts val="0"/>
              </a:spcAft>
              <a:buNone/>
            </a:pPr>
            <a:r>
              <a:rPr lang="en-US" dirty="0"/>
              <a:t>Is this piece relevant to your study or your research question? If it’s irrelevant, you can discard it.</a:t>
            </a:r>
          </a:p>
          <a:p>
            <a:pPr marL="457200" lvl="1" indent="0" algn="l" rtl="0">
              <a:spcBef>
                <a:spcPts val="0"/>
              </a:spcBef>
              <a:spcAft>
                <a:spcPts val="0"/>
              </a:spcAft>
              <a:buNone/>
            </a:pPr>
            <a:r>
              <a:rPr lang="en-US" dirty="0"/>
              <a:t>Is the information presented at an appropriate level for your needs?</a:t>
            </a:r>
          </a:p>
          <a:p>
            <a:pPr marL="0" lvl="0" indent="0" algn="l" rtl="0">
              <a:spcBef>
                <a:spcPts val="0"/>
              </a:spcBef>
              <a:spcAft>
                <a:spcPts val="0"/>
              </a:spcAft>
              <a:buNone/>
            </a:pPr>
            <a:r>
              <a:rPr lang="en-US" b="1" dirty="0"/>
              <a:t>A</a:t>
            </a:r>
            <a:r>
              <a:rPr lang="en-US" dirty="0"/>
              <a:t>uthority	</a:t>
            </a:r>
          </a:p>
          <a:p>
            <a:pPr marL="457200" lvl="1" indent="0" algn="l" rtl="0">
              <a:spcBef>
                <a:spcPts val="0"/>
              </a:spcBef>
              <a:spcAft>
                <a:spcPts val="0"/>
              </a:spcAft>
              <a:buNone/>
            </a:pPr>
            <a:r>
              <a:rPr lang="en-US" dirty="0"/>
              <a:t>Who wrote this piece? Are they an </a:t>
            </a:r>
            <a:r>
              <a:rPr lang="en-US" i="1" dirty="0"/>
              <a:t>authority</a:t>
            </a:r>
            <a:r>
              <a:rPr lang="en-US" dirty="0"/>
              <a:t> on the topic? </a:t>
            </a:r>
            <a:r>
              <a:rPr lang="en-US" b="0" dirty="0"/>
              <a:t>What are the author's credentials? Do these identify the author as an authority in the field? </a:t>
            </a:r>
            <a:endParaRPr lang="en-US" dirty="0"/>
          </a:p>
          <a:p>
            <a:pPr marL="457200" lvl="1" indent="0" algn="l" rtl="0">
              <a:spcBef>
                <a:spcPts val="0"/>
              </a:spcBef>
              <a:spcAft>
                <a:spcPts val="0"/>
              </a:spcAft>
              <a:buNone/>
            </a:pPr>
            <a:r>
              <a:rPr lang="en-US" dirty="0"/>
              <a:t>Are they a reputable source of information? </a:t>
            </a:r>
          </a:p>
          <a:p>
            <a:pPr marL="457200" lvl="1" indent="0" algn="l" rtl="0">
              <a:spcBef>
                <a:spcPts val="0"/>
              </a:spcBef>
              <a:spcAft>
                <a:spcPts val="0"/>
              </a:spcAft>
              <a:buNone/>
            </a:pPr>
            <a:r>
              <a:rPr lang="en-US" dirty="0"/>
              <a:t>Has this piece been cited by other reputable sources?</a:t>
            </a:r>
          </a:p>
          <a:p>
            <a:pPr marL="0" lvl="0" indent="0" algn="l" rtl="0">
              <a:spcBef>
                <a:spcPts val="0"/>
              </a:spcBef>
              <a:spcAft>
                <a:spcPts val="0"/>
              </a:spcAft>
              <a:buNone/>
            </a:pPr>
            <a:r>
              <a:rPr lang="en-US" b="1" dirty="0"/>
              <a:t>A</a:t>
            </a:r>
            <a:r>
              <a:rPr lang="en-US" dirty="0"/>
              <a:t>ccuracy</a:t>
            </a:r>
          </a:p>
          <a:p>
            <a:pPr marL="457200" lvl="1" indent="0" algn="l" rtl="0">
              <a:spcBef>
                <a:spcPts val="0"/>
              </a:spcBef>
              <a:spcAft>
                <a:spcPts val="0"/>
              </a:spcAft>
              <a:buNone/>
            </a:pPr>
            <a:r>
              <a:rPr lang="en-US" dirty="0"/>
              <a:t>How </a:t>
            </a:r>
            <a:r>
              <a:rPr lang="en-US" i="1" dirty="0"/>
              <a:t>accurate</a:t>
            </a:r>
            <a:r>
              <a:rPr lang="en-US" dirty="0"/>
              <a:t> is the information in this piece</a:t>
            </a:r>
            <a:r>
              <a:rPr lang="en-US" b="0" dirty="0"/>
              <a:t>? Is the information reliable and free from errors? </a:t>
            </a:r>
            <a:endParaRPr lang="en-US" dirty="0"/>
          </a:p>
          <a:p>
            <a:pPr marL="914400" lvl="2" indent="0" algn="l" rtl="0">
              <a:spcBef>
                <a:spcPts val="0"/>
              </a:spcBef>
              <a:spcAft>
                <a:spcPts val="0"/>
              </a:spcAft>
              <a:buNone/>
            </a:pPr>
            <a:r>
              <a:rPr lang="en-US" dirty="0"/>
              <a:t>Information that is full of spelling, grammatical, or other proofreading errors comes across as unprofessional and unpolished, and therefore unreliable. Additionally, the information itself should be correct and not faulty or wrong. </a:t>
            </a:r>
          </a:p>
          <a:p>
            <a:pPr marL="457200" lvl="1" indent="0" algn="l" rtl="0">
              <a:spcBef>
                <a:spcPts val="0"/>
              </a:spcBef>
              <a:spcAft>
                <a:spcPts val="0"/>
              </a:spcAft>
              <a:buNone/>
            </a:pPr>
            <a:r>
              <a:rPr lang="en-US" dirty="0"/>
              <a:t>How detailed is the methodology? A detailed methodology ensures replicability of the study, and is an important part of most accurate, reliable pieces.</a:t>
            </a:r>
          </a:p>
          <a:p>
            <a:pPr marL="457200" lvl="1" indent="0" algn="l" rtl="0">
              <a:spcBef>
                <a:spcPts val="0"/>
              </a:spcBef>
              <a:spcAft>
                <a:spcPts val="0"/>
              </a:spcAft>
              <a:buNone/>
            </a:pPr>
            <a:r>
              <a:rPr lang="en-US" dirty="0"/>
              <a:t>Does the research seem to be complete?</a:t>
            </a:r>
          </a:p>
          <a:p>
            <a:pPr marL="457200" lvl="1" indent="0" algn="l" rtl="0">
              <a:spcBef>
                <a:spcPts val="0"/>
              </a:spcBef>
              <a:spcAft>
                <a:spcPts val="0"/>
              </a:spcAft>
              <a:buNone/>
            </a:pPr>
            <a:r>
              <a:rPr lang="en-US" dirty="0"/>
              <a:t>What further questions does the study raise? Are those questions addressed?</a:t>
            </a:r>
          </a:p>
          <a:p>
            <a:pPr marL="0" lvl="0" indent="0" algn="l" rtl="0">
              <a:spcBef>
                <a:spcPts val="0"/>
              </a:spcBef>
              <a:spcAft>
                <a:spcPts val="0"/>
              </a:spcAft>
              <a:buNone/>
            </a:pPr>
            <a:r>
              <a:rPr lang="en-US" b="1" dirty="0"/>
              <a:t>P</a:t>
            </a:r>
            <a:r>
              <a:rPr lang="en-US" dirty="0"/>
              <a:t>urpose</a:t>
            </a:r>
          </a:p>
          <a:p>
            <a:pPr marL="457200" lvl="1" indent="0" algn="l" rtl="0">
              <a:spcBef>
                <a:spcPts val="0"/>
              </a:spcBef>
              <a:spcAft>
                <a:spcPts val="0"/>
              </a:spcAft>
              <a:buNone/>
            </a:pPr>
            <a:r>
              <a:rPr lang="en-US" dirty="0"/>
              <a:t>What was the author’s </a:t>
            </a:r>
            <a:r>
              <a:rPr lang="en-US" i="1" dirty="0"/>
              <a:t>purpose </a:t>
            </a:r>
            <a:r>
              <a:rPr lang="en-US" dirty="0"/>
              <a:t>in writing this piece? Is it to inform, teach, sell, entertain, or persuade? Do they have other motivations?</a:t>
            </a:r>
          </a:p>
          <a:p>
            <a:pPr marL="457200" lvl="1" indent="0" algn="l" rtl="0">
              <a:spcBef>
                <a:spcPts val="0"/>
              </a:spcBef>
              <a:spcAft>
                <a:spcPts val="0"/>
              </a:spcAft>
              <a:buNone/>
            </a:pPr>
            <a:r>
              <a:rPr lang="en-US" dirty="0"/>
              <a:t>Who funded their studies? Funding can lead to conflicts of interest and knowing who funded a study may help you determine if the authors were swayed by money, or if they had a financial interest in a specific outcome.</a:t>
            </a: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What questions do you have about evaluating literature?</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41</a:t>
            </a:fld>
            <a:endParaRPr lang="en-US"/>
          </a:p>
        </p:txBody>
      </p:sp>
    </p:spTree>
    <p:extLst>
      <p:ext uri="{BB962C8B-B14F-4D97-AF65-F5344CB8AC3E}">
        <p14:creationId xmlns:p14="http://schemas.microsoft.com/office/powerpoint/2010/main" val="1728932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just a moment, we will move on to the next step in the scientific writing process. First, let's test your knowledge of literature reviews.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Turn to the Knowledge Check section for Module 1 in your workbook and answer Knowledge Check 3</a:t>
            </a:r>
            <a:r>
              <a:rPr lang="en-US" dirty="0"/>
              <a:t>. We’ll go over this question as a group as soon as you’re done. </a:t>
            </a:r>
          </a:p>
          <a:p>
            <a:pPr marL="0" lvl="0" indent="0" algn="l" rtl="0">
              <a:spcBef>
                <a:spcPts val="0"/>
              </a:spcBef>
              <a:spcAft>
                <a:spcPts val="0"/>
              </a:spcAft>
              <a:buNone/>
            </a:pPr>
            <a:endParaRPr lang="en-US" b="1" i="1" dirty="0"/>
          </a:p>
          <a:p>
            <a:pPr marL="0" lvl="0" indent="0" algn="l" rtl="0">
              <a:spcBef>
                <a:spcPts val="0"/>
              </a:spcBef>
              <a:spcAft>
                <a:spcPts val="0"/>
              </a:spcAft>
              <a:buNone/>
            </a:pPr>
            <a:r>
              <a:rPr lang="en-US" b="1" i="1" dirty="0"/>
              <a:t>(Allow participants 2 minutes to answer questions in their workbooks.)</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42</a:t>
            </a:fld>
            <a:endParaRPr lang="en-US"/>
          </a:p>
        </p:txBody>
      </p:sp>
    </p:spTree>
    <p:extLst>
      <p:ext uri="{BB962C8B-B14F-4D97-AF65-F5344CB8AC3E}">
        <p14:creationId xmlns:p14="http://schemas.microsoft.com/office/powerpoint/2010/main" val="2986200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Correct answers: Every answer except the second is correct! Literature reviews can very rarely be fully exhaustive. However, they do </a:t>
            </a:r>
            <a:r>
              <a:rPr lang="en-US" dirty="0"/>
              <a:t>explain the background of research on your study topic, discover relationships between previously performed research studies and ideas. identify important research themes, concepts, and writers who have focused on your topic, and identify gaps and disagreements that your study may address.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43</a:t>
            </a:fld>
            <a:endParaRPr lang="en-US"/>
          </a:p>
        </p:txBody>
      </p:sp>
    </p:spTree>
    <p:extLst>
      <p:ext uri="{BB962C8B-B14F-4D97-AF65-F5344CB8AC3E}">
        <p14:creationId xmlns:p14="http://schemas.microsoft.com/office/powerpoint/2010/main" val="4228699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Beginning to write about your topic BEFORE you conduct your study may seem strange, but it's surprisingly important.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must have your topic and manuscript in mind when you perform the study. Otherwise, you run the risk of not having enough documentation. </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44</a:t>
            </a:fld>
            <a:endParaRPr lang="en-US"/>
          </a:p>
        </p:txBody>
      </p:sp>
    </p:spTree>
    <p:extLst>
      <p:ext uri="{BB962C8B-B14F-4D97-AF65-F5344CB8AC3E}">
        <p14:creationId xmlns:p14="http://schemas.microsoft.com/office/powerpoint/2010/main" val="2381857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may start by drafting the introduction section of your future manuscript, working on your study protocol or writing a grant proposal.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Starting dummy tables or figures for the Results section is another way to get you thinking about exactly what you want to achieve— through your study and in your future publications.</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45</a:t>
            </a:fld>
            <a:endParaRPr lang="en-US"/>
          </a:p>
        </p:txBody>
      </p:sp>
    </p:spTree>
    <p:extLst>
      <p:ext uri="{BB962C8B-B14F-4D97-AF65-F5344CB8AC3E}">
        <p14:creationId xmlns:p14="http://schemas.microsoft.com/office/powerpoint/2010/main" val="2810294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all this preparation, it's time to conduct your study. Remember to take lots of notes as you work. These will be invaluable later. </a:t>
            </a:r>
          </a:p>
          <a:p>
            <a:pPr marL="0" lvl="0" indent="0" algn="l" rtl="0">
              <a:spcBef>
                <a:spcPts val="0"/>
              </a:spcBef>
              <a:spcAft>
                <a:spcPts val="0"/>
              </a:spcAft>
              <a:buNone/>
            </a:pPr>
            <a:r>
              <a:rPr lang="en-US" dirty="0"/>
              <a:t>Take notes on your reason for completing the study, your research methods, your materials and tools, any specific technologies used and all your outcomes.</a:t>
            </a:r>
          </a:p>
        </p:txBody>
      </p:sp>
      <p:sp>
        <p:nvSpPr>
          <p:cNvPr id="4" name="Slide Number Placeholder 3"/>
          <p:cNvSpPr>
            <a:spLocks noGrp="1"/>
          </p:cNvSpPr>
          <p:nvPr>
            <p:ph type="sldNum" sz="quarter" idx="5"/>
          </p:nvPr>
        </p:nvSpPr>
        <p:spPr/>
        <p:txBody>
          <a:bodyPr/>
          <a:lstStyle/>
          <a:p>
            <a:fld id="{99346F72-50AF-5749-9015-FB8ED069B56F}" type="slidenum">
              <a:rPr lang="en-US" smtClean="0"/>
              <a:t>46</a:t>
            </a:fld>
            <a:endParaRPr lang="en-US"/>
          </a:p>
        </p:txBody>
      </p:sp>
    </p:spTree>
    <p:extLst>
      <p:ext uri="{BB962C8B-B14F-4D97-AF65-F5344CB8AC3E}">
        <p14:creationId xmlns:p14="http://schemas.microsoft.com/office/powerpoint/2010/main" val="364459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After performing your study, organize your data and summarize your results. Ask yourself a few key questions as you do this. What am I trying to say with my data? Across my findings, which results will best support the main message I want to convey in my manuscript?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47</a:t>
            </a:fld>
            <a:endParaRPr lang="en-US"/>
          </a:p>
        </p:txBody>
      </p:sp>
    </p:spTree>
    <p:extLst>
      <p:ext uri="{BB962C8B-B14F-4D97-AF65-F5344CB8AC3E}">
        <p14:creationId xmlns:p14="http://schemas.microsoft.com/office/powerpoint/2010/main" val="3991512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Ask your co-authors, colleagues and peers to review your work as you go. Have them look at everything you create and offer suggestions on how to make your writing clear, concise and understandable. </a:t>
            </a:r>
            <a:endParaRPr lang="en-US" dirty="0"/>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Don't wait to get feedback until you've finished writing. Ask for it frequently. Presenting information to your colleagues and at conferences can also be an excellent way to gather diverse feedback.</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48</a:t>
            </a:fld>
            <a:endParaRPr lang="en-US"/>
          </a:p>
        </p:txBody>
      </p:sp>
    </p:spTree>
    <p:extLst>
      <p:ext uri="{BB962C8B-B14F-4D97-AF65-F5344CB8AC3E}">
        <p14:creationId xmlns:p14="http://schemas.microsoft.com/office/powerpoint/2010/main" val="2434223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Getting feedback and incorporating it into your writing is necessary throughout the entire writing process. Seek feedback whenever you are frustrated, confused, or when you’ve made a breakthrough.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Feedback is an important part of writing, and is a good way for your colleagues, coworkers and friends to support you.</a:t>
            </a:r>
            <a:endParaRPr lang="en-US"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What questions do you have about getting feedback?</a:t>
            </a:r>
            <a:endParaRPr lang="en-US" sz="1200" b="0" i="0" u="none" strike="noStrik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49</a:t>
            </a:fld>
            <a:endParaRPr lang="en-US"/>
          </a:p>
        </p:txBody>
      </p:sp>
    </p:spTree>
    <p:extLst>
      <p:ext uri="{BB962C8B-B14F-4D97-AF65-F5344CB8AC3E}">
        <p14:creationId xmlns:p14="http://schemas.microsoft.com/office/powerpoint/2010/main" val="366717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What is the most important thing for your readers to understand? Answer that question and you should have your key message. The key message is what you will get if you distill your entire paper down to one simple sentence. </a:t>
            </a:r>
            <a:endParaRPr lang="en-US" dirty="0"/>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Your key message may change as you write your manuscript. That's okay! Just make sure that during the editing process, you go back and update your key message.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50</a:t>
            </a:fld>
            <a:endParaRPr lang="en-US"/>
          </a:p>
        </p:txBody>
      </p:sp>
    </p:spTree>
    <p:extLst>
      <p:ext uri="{BB962C8B-B14F-4D97-AF65-F5344CB8AC3E}">
        <p14:creationId xmlns:p14="http://schemas.microsoft.com/office/powerpoint/2010/main" val="23729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Before we proceed, let’s get to know one another through an activity. Here’s what to do: </a:t>
            </a:r>
          </a:p>
          <a:p>
            <a:pPr marL="0" lvl="0" indent="0" algn="l" rtl="0">
              <a:spcBef>
                <a:spcPts val="0"/>
              </a:spcBef>
              <a:spcAft>
                <a:spcPts val="0"/>
              </a:spcAft>
              <a:buClr>
                <a:schemeClr val="dk1"/>
              </a:buClr>
              <a:buSzPts val="1200"/>
              <a:buFont typeface="Calibri"/>
              <a:buNone/>
            </a:pPr>
            <a:endParaRPr lang="en-US" dirty="0"/>
          </a:p>
          <a:p>
            <a:pPr marL="171450" lvl="0" indent="-171450" algn="l" rtl="0">
              <a:spcBef>
                <a:spcPts val="0"/>
              </a:spcBef>
              <a:spcAft>
                <a:spcPts val="0"/>
              </a:spcAft>
              <a:buClr>
                <a:schemeClr val="dk1"/>
              </a:buClr>
              <a:buSzPts val="1200"/>
              <a:buFont typeface="Arial"/>
              <a:buChar char="•"/>
            </a:pPr>
            <a:r>
              <a:rPr lang="en-US" dirty="0"/>
              <a:t>Introduce yourself to the person sitting next to you. </a:t>
            </a:r>
          </a:p>
          <a:p>
            <a:pPr marL="171450" lvl="0" indent="-171450" algn="l" rtl="0">
              <a:spcBef>
                <a:spcPts val="0"/>
              </a:spcBef>
              <a:spcAft>
                <a:spcPts val="0"/>
              </a:spcAft>
              <a:buClr>
                <a:schemeClr val="dk1"/>
              </a:buClr>
              <a:buSzPts val="1200"/>
              <a:buFont typeface="Arial"/>
              <a:buChar char="•"/>
            </a:pPr>
            <a:r>
              <a:rPr lang="en-US" dirty="0"/>
              <a:t>Spend the next 10 minutes getting to know this person. You will then introduce your partner to the rest of the participants. You are encouraged to take notes in your workbook!</a:t>
            </a:r>
          </a:p>
          <a:p>
            <a:pPr marL="171450" lvl="0" indent="-171450" algn="l" rtl="0">
              <a:spcBef>
                <a:spcPts val="0"/>
              </a:spcBef>
              <a:spcAft>
                <a:spcPts val="0"/>
              </a:spcAft>
              <a:buClr>
                <a:schemeClr val="dk1"/>
              </a:buClr>
              <a:buSzPts val="1200"/>
              <a:buFont typeface="Arial"/>
              <a:buChar char="•"/>
            </a:pPr>
            <a:r>
              <a:rPr lang="en-US" dirty="0"/>
              <a:t>Remember, you both need to know each other, so use your time and questions wisely!</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Some example questions you might ask:</a:t>
            </a:r>
          </a:p>
          <a:p>
            <a:pPr marL="742950" lvl="1" indent="-285750" algn="l" rtl="0">
              <a:spcBef>
                <a:spcPts val="0"/>
              </a:spcBef>
              <a:spcAft>
                <a:spcPts val="0"/>
              </a:spcAft>
              <a:buNone/>
            </a:pPr>
            <a:r>
              <a:rPr lang="en-US" dirty="0"/>
              <a:t>Where are you from? </a:t>
            </a:r>
            <a:r>
              <a:rPr lang="en-US" b="1" i="1" dirty="0"/>
              <a:t>(Provide your own answer!)</a:t>
            </a:r>
            <a:endParaRPr lang="en-US" dirty="0"/>
          </a:p>
          <a:p>
            <a:pPr marL="742950" lvl="1" indent="-285750" algn="l" rtl="0">
              <a:spcBef>
                <a:spcPts val="0"/>
              </a:spcBef>
              <a:spcAft>
                <a:spcPts val="0"/>
              </a:spcAft>
              <a:buNone/>
            </a:pPr>
            <a:r>
              <a:rPr lang="en-US" dirty="0"/>
              <a:t>What field do you work in? </a:t>
            </a:r>
            <a:r>
              <a:rPr lang="en-US" b="1" i="1" dirty="0"/>
              <a:t>(Provide your own answer!)</a:t>
            </a:r>
            <a:endParaRPr lang="en-US" dirty="0"/>
          </a:p>
          <a:p>
            <a:pPr marL="742950" lvl="1" indent="-285750" algn="l" rtl="0">
              <a:spcBef>
                <a:spcPts val="0"/>
              </a:spcBef>
              <a:spcAft>
                <a:spcPts val="0"/>
              </a:spcAft>
              <a:buNone/>
            </a:pPr>
            <a:r>
              <a:rPr lang="en-US" dirty="0"/>
              <a:t>Do you have any experience with scientific writing? If so, what sort of experience? </a:t>
            </a:r>
            <a:r>
              <a:rPr lang="en-US" b="1" i="1" dirty="0"/>
              <a:t>(Provide your own answer!)</a:t>
            </a:r>
            <a:endParaRPr lang="en-US" dirty="0"/>
          </a:p>
          <a:p>
            <a:pPr marL="742950" lvl="1" indent="-285750" algn="l" rtl="0">
              <a:spcBef>
                <a:spcPts val="0"/>
              </a:spcBef>
              <a:spcAft>
                <a:spcPts val="0"/>
              </a:spcAft>
              <a:buNone/>
            </a:pPr>
            <a:r>
              <a:rPr lang="en-US" dirty="0"/>
              <a:t>What do you hope to learn in this training? </a:t>
            </a:r>
            <a:r>
              <a:rPr lang="en-US" b="1" i="1" dirty="0"/>
              <a:t>(Provide your own answer!)</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marR="0" lvl="0" indent="0" algn="l" rtl="0">
              <a:lnSpc>
                <a:spcPct val="100000"/>
              </a:lnSpc>
              <a:spcBef>
                <a:spcPts val="0"/>
              </a:spcBef>
              <a:spcAft>
                <a:spcPts val="0"/>
              </a:spcAft>
              <a:buClr>
                <a:schemeClr val="dk1"/>
              </a:buClr>
              <a:buSzPts val="1200"/>
              <a:buFont typeface="Calibri"/>
              <a:buNone/>
            </a:pPr>
            <a:r>
              <a:rPr lang="en-US" b="1" i="0" dirty="0"/>
              <a:t>Facilitator Notes:</a:t>
            </a:r>
            <a:endParaRPr lang="en-US" dirty="0"/>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b="0" i="0" dirty="0"/>
              <a:t>Participants should turn to the person next to them (or the facilitator can create partner pairs, etc.) and introduce themselves. Set a timer for (or check a clock to time out) 10 minutes. At the 5-minute mark, advise participants to switch interviewer/interviewee roles if they have not already done so.</a:t>
            </a:r>
            <a:endParaRPr lang="en-US" dirty="0"/>
          </a:p>
          <a:p>
            <a:pPr marL="171450" lvl="0" indent="-95250" algn="l" rtl="0">
              <a:spcBef>
                <a:spcPts val="0"/>
              </a:spcBef>
              <a:spcAft>
                <a:spcPts val="0"/>
              </a:spcAft>
              <a:buClr>
                <a:schemeClr val="dk1"/>
              </a:buClr>
              <a:buSzPts val="1200"/>
              <a:buFont typeface="Arial"/>
              <a:buNone/>
            </a:pPr>
            <a:endParaRPr lang="en-US" b="0" i="0" dirty="0"/>
          </a:p>
          <a:p>
            <a:pPr marL="171450" lvl="0" indent="-171450" algn="l" rtl="0">
              <a:spcBef>
                <a:spcPts val="0"/>
              </a:spcBef>
              <a:spcAft>
                <a:spcPts val="0"/>
              </a:spcAft>
              <a:buClr>
                <a:schemeClr val="dk1"/>
              </a:buClr>
              <a:buSzPts val="1200"/>
              <a:buFont typeface="Arial"/>
              <a:buChar char="•"/>
            </a:pPr>
            <a:r>
              <a:rPr lang="en-US" b="0" i="0" dirty="0"/>
              <a:t>After 10 minutes, give participants a few moments to collect their notes. You can either ask for volunteers to begin sharing or go in order around the room. Make sure to thank each participant for sharing! </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a:t>
            </a:fld>
            <a:endParaRPr lang="en-US"/>
          </a:p>
        </p:txBody>
      </p:sp>
    </p:spTree>
    <p:extLst>
      <p:ext uri="{BB962C8B-B14F-4D97-AF65-F5344CB8AC3E}">
        <p14:creationId xmlns:p14="http://schemas.microsoft.com/office/powerpoint/2010/main" val="1793967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None/>
            </a:pPr>
            <a:r>
              <a:rPr lang="en-US" dirty="0"/>
              <a:t>Let’s go back to the case study with Mr. Barrera. Turn to Module 1–Case Study Part 4 in your workbook to see how Mr. Barrera narrowed down his key message. </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Who wants to read aloud? </a:t>
            </a:r>
            <a:endParaRPr lang="en-US" dirty="0"/>
          </a:p>
          <a:p>
            <a:pPr marL="0" lvl="0" indent="0" algn="l" rtl="0">
              <a:spcBef>
                <a:spcPts val="0"/>
              </a:spcBef>
              <a:spcAft>
                <a:spcPts val="0"/>
              </a:spcAft>
              <a:buNone/>
            </a:pPr>
            <a:endParaRPr lang="en-US" b="1" i="0" dirty="0"/>
          </a:p>
          <a:p>
            <a:pPr marL="0" lvl="0" indent="0" algn="l" rtl="0">
              <a:spcBef>
                <a:spcPts val="0"/>
              </a:spcBef>
              <a:spcAft>
                <a:spcPts val="0"/>
              </a:spcAft>
              <a:buNone/>
            </a:pPr>
            <a:r>
              <a:rPr lang="en-US" b="1" i="1" dirty="0"/>
              <a:t>(Select participants to read each section aloud.)</a:t>
            </a:r>
            <a:endParaRPr lang="en-US" b="1" i="0" dirty="0"/>
          </a:p>
          <a:p>
            <a:pPr marL="0" lvl="0" indent="0" algn="l" rtl="0">
              <a:spcBef>
                <a:spcPts val="0"/>
              </a:spcBef>
              <a:spcAft>
                <a:spcPts val="0"/>
              </a:spcAft>
              <a:buNone/>
            </a:pPr>
            <a:endParaRPr lang="en-US" b="1" i="0" dirty="0"/>
          </a:p>
          <a:p>
            <a:pPr marL="0" lvl="0" indent="0" algn="l" rtl="0">
              <a:spcBef>
                <a:spcPts val="0"/>
              </a:spcBef>
              <a:spcAft>
                <a:spcPts val="0"/>
              </a:spcAft>
              <a:buNone/>
            </a:pPr>
            <a:endParaRPr lang="en-US"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51</a:t>
            </a:fld>
            <a:endParaRPr lang="en-US"/>
          </a:p>
        </p:txBody>
      </p:sp>
    </p:spTree>
    <p:extLst>
      <p:ext uri="{BB962C8B-B14F-4D97-AF65-F5344CB8AC3E}">
        <p14:creationId xmlns:p14="http://schemas.microsoft.com/office/powerpoint/2010/main" val="3424766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Here are a few more sample key messages. As you see, they’re short and to the point! A key message is often quite concise. Who wants to read them aloud? </a:t>
            </a:r>
            <a:r>
              <a:rPr lang="en-US" sz="1200" b="1" i="1" dirty="0">
                <a:solidFill>
                  <a:schemeClr val="dk1"/>
                </a:solidFill>
              </a:rPr>
              <a:t>(Select a participant to read the key messages aloud).</a:t>
            </a:r>
            <a:endParaRPr lang="en-US" b="1" dirty="0"/>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What questions do you have about formulating a key message?</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52</a:t>
            </a:fld>
            <a:endParaRPr lang="en-US"/>
          </a:p>
        </p:txBody>
      </p:sp>
    </p:spTree>
    <p:extLst>
      <p:ext uri="{BB962C8B-B14F-4D97-AF65-F5344CB8AC3E}">
        <p14:creationId xmlns:p14="http://schemas.microsoft.com/office/powerpoint/2010/main" val="989841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Find this slide in your workbook. Use the space provided to work on </a:t>
            </a:r>
            <a:r>
              <a:rPr lang="en-US" sz="1200" b="0" i="1" dirty="0">
                <a:solidFill>
                  <a:schemeClr val="dk1"/>
                </a:solidFill>
                <a:latin typeface="+mn-lt"/>
                <a:ea typeface="Calibri"/>
                <a:cs typeface="Calibri"/>
                <a:sym typeface="Calibri"/>
              </a:rPr>
              <a:t>your</a:t>
            </a:r>
            <a:r>
              <a:rPr lang="en-US" sz="1200" b="0" i="0" dirty="0">
                <a:solidFill>
                  <a:schemeClr val="dk1"/>
                </a:solidFill>
                <a:latin typeface="+mn-lt"/>
                <a:ea typeface="Calibri"/>
                <a:cs typeface="Calibri"/>
                <a:sym typeface="Calibri"/>
              </a:rPr>
              <a:t> key message. Think about your current manuscript topic, or about a topic you'd like to work on in the future. Using space in your workbook, answer the following questions:</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If you only had a minute to describe your work to someone else, what would you say?</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If your readers could only remember one thing from your manuscript, what would you want that one thing to be?</a:t>
            </a:r>
            <a:endParaRPr lang="en-US"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If someone outside your field read your key message, would they understand it?</a:t>
            </a:r>
            <a:endParaRPr lang="en-US" dirty="0"/>
          </a:p>
          <a:p>
            <a:pPr marL="171450" lvl="0" indent="-95250" algn="l" rtl="0">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Take 10 minutes to work on your key message. When that 10 minutes is over, we’ll share our work together.</a:t>
            </a:r>
            <a:endParaRPr lang="en-US" dirty="0"/>
          </a:p>
          <a:p>
            <a:pPr marL="0" lvl="0" indent="0" algn="l" rtl="0">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b="1" i="0" dirty="0"/>
              <a:t>Facilitator Notes:</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Time 10 minutes. </a:t>
            </a:r>
            <a:endParaRPr lang="en-US" i="1" dirty="0"/>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Alert participants when there are two minutes left. </a:t>
            </a:r>
            <a:endParaRPr lang="en-US" i="1" dirty="0"/>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When participants are finished, ask for volunteers to share their key message. </a:t>
            </a:r>
            <a:endParaRPr lang="en-US" i="1" dirty="0"/>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See if any other participants have feedback on the shared key message. </a:t>
            </a:r>
            <a:endParaRPr lang="en-US" i="1" dirty="0"/>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Offer your own feedback. </a:t>
            </a:r>
            <a:endParaRPr lang="en-US" i="1" dirty="0"/>
          </a:p>
          <a:p>
            <a:pPr marL="171450" lvl="0" indent="-171450" algn="l" rtl="0">
              <a:spcBef>
                <a:spcPts val="0"/>
              </a:spcBef>
              <a:spcAft>
                <a:spcPts val="0"/>
              </a:spcAft>
              <a:buClr>
                <a:schemeClr val="dk1"/>
              </a:buClr>
              <a:buSzPts val="1200"/>
              <a:buFont typeface="Arial"/>
              <a:buChar char="•"/>
            </a:pPr>
            <a:r>
              <a:rPr lang="en-US" sz="1200" b="0" i="1" dirty="0">
                <a:solidFill>
                  <a:schemeClr val="dk1"/>
                </a:solidFill>
                <a:latin typeface="+mn-lt"/>
                <a:ea typeface="Calibri"/>
                <a:cs typeface="Calibri"/>
                <a:sym typeface="Calibri"/>
              </a:rPr>
              <a:t>Do this several times, with several participants.</a:t>
            </a:r>
            <a:endParaRPr lang="en-US" b="0" i="1" dirty="0"/>
          </a:p>
        </p:txBody>
      </p:sp>
      <p:sp>
        <p:nvSpPr>
          <p:cNvPr id="4" name="Slide Number Placeholder 3"/>
          <p:cNvSpPr>
            <a:spLocks noGrp="1"/>
          </p:cNvSpPr>
          <p:nvPr>
            <p:ph type="sldNum" sz="quarter" idx="5"/>
          </p:nvPr>
        </p:nvSpPr>
        <p:spPr/>
        <p:txBody>
          <a:bodyPr/>
          <a:lstStyle/>
          <a:p>
            <a:fld id="{99346F72-50AF-5749-9015-FB8ED069B56F}" type="slidenum">
              <a:rPr lang="en-US" smtClean="0"/>
              <a:t>53</a:t>
            </a:fld>
            <a:endParaRPr lang="en-US"/>
          </a:p>
        </p:txBody>
      </p:sp>
    </p:spTree>
    <p:extLst>
      <p:ext uri="{BB962C8B-B14F-4D97-AF65-F5344CB8AC3E}">
        <p14:creationId xmlns:p14="http://schemas.microsoft.com/office/powerpoint/2010/main" val="686520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When writing your manuscript, it's helpful to determine who you're writing for, or your target audience.</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How do you find your target audience? Well, ask yourself: who is interested in my message? What job titles do they have? What conferences do they attend? Write for that audience.</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Potential audiences for our work might include </a:t>
            </a:r>
            <a:r>
              <a:rPr lang="en-US" dirty="0">
                <a:latin typeface="Helvetica Neue"/>
                <a:ea typeface="Helvetica Neue"/>
                <a:cs typeface="Helvetica Neue"/>
                <a:sym typeface="Helvetica Neue"/>
              </a:rPr>
              <a:t>laboratorians, public health practitioners, clinicians, scientists and policymakers. Can you think of any other audiences that might be interested in your work? </a:t>
            </a:r>
            <a:endParaRPr lang="en-US" dirty="0"/>
          </a:p>
          <a:p>
            <a:pPr marL="0" lvl="0" indent="0" algn="l" rtl="0">
              <a:spcBef>
                <a:spcPts val="0"/>
              </a:spcBef>
              <a:spcAft>
                <a:spcPts val="0"/>
              </a:spcAft>
              <a:buNone/>
            </a:pPr>
            <a:endParaRPr lang="en-US" b="1" i="1" dirty="0">
              <a:latin typeface="Helvetica Neue"/>
              <a:ea typeface="Helvetica Neue"/>
              <a:cs typeface="Helvetica Neue"/>
              <a:sym typeface="Helvetica Neue"/>
            </a:endParaRPr>
          </a:p>
          <a:p>
            <a:pPr marL="0" lvl="0" indent="0" algn="l" rtl="0">
              <a:spcBef>
                <a:spcPts val="0"/>
              </a:spcBef>
              <a:spcAft>
                <a:spcPts val="0"/>
              </a:spcAft>
              <a:buNone/>
            </a:pPr>
            <a:r>
              <a:rPr lang="en-US" b="1" i="1" dirty="0">
                <a:latin typeface="Helvetica Neue"/>
                <a:ea typeface="Helvetica Neue"/>
                <a:cs typeface="Helvetica Neue"/>
                <a:sym typeface="Helvetica Neue"/>
              </a:rPr>
              <a:t>(Take suggestions! If no suggestions are presented, add your own or move forward.)</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54</a:t>
            </a:fld>
            <a:endParaRPr lang="en-US"/>
          </a:p>
        </p:txBody>
      </p:sp>
    </p:spTree>
    <p:extLst>
      <p:ext uri="{BB962C8B-B14F-4D97-AF65-F5344CB8AC3E}">
        <p14:creationId xmlns:p14="http://schemas.microsoft.com/office/powerpoint/2010/main" val="2702560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Knowing your target audience also helps when it's time to submit your work for publication. Select journals based on their match with your target audience. Writing for a journal that your audience doesn't read is a waste of your valuable time.</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Feel free to ask your colleagues for suggestions. What journals do they read and respect?</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What about right here in the room? What scientific journals do you read and respect? Why do you like these journals? </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1" dirty="0">
                <a:solidFill>
                  <a:schemeClr val="dk1"/>
                </a:solidFill>
                <a:latin typeface="+mn-lt"/>
                <a:ea typeface="Calibri"/>
                <a:cs typeface="Calibri"/>
                <a:sym typeface="Calibri"/>
              </a:rPr>
              <a:t>(Take suggestions! If there are none, offer your own favorites, and explain why you like them.)</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55</a:t>
            </a:fld>
            <a:endParaRPr lang="en-US"/>
          </a:p>
        </p:txBody>
      </p:sp>
    </p:spTree>
    <p:extLst>
      <p:ext uri="{BB962C8B-B14F-4D97-AF65-F5344CB8AC3E}">
        <p14:creationId xmlns:p14="http://schemas.microsoft.com/office/powerpoint/2010/main" val="2572525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When you're ready to submit your work, look for a journal's style guidelines and submission requirements. They will help you write precisely what the journal wants. Following those guidelines makes it much easier for journal editors to accept your work.</a:t>
            </a:r>
            <a:br>
              <a:rPr lang="en-US" sz="1200" b="0" i="0" dirty="0">
                <a:solidFill>
                  <a:schemeClr val="dk1"/>
                </a:solidFill>
                <a:latin typeface="+mn-lt"/>
                <a:ea typeface="Calibri"/>
                <a:cs typeface="Calibri"/>
                <a:sym typeface="Calibri"/>
              </a:rPr>
            </a:b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1" dirty="0">
                <a:solidFill>
                  <a:schemeClr val="dk1"/>
                </a:solidFill>
                <a:latin typeface="+mn-lt"/>
                <a:ea typeface="Calibri"/>
                <a:cs typeface="Calibri"/>
                <a:sym typeface="Calibri"/>
              </a:rPr>
              <a:t>(This is a good opportunity to show examples of style guidelines and submission requirements. Examples can be found at</a:t>
            </a:r>
            <a:endParaRPr lang="en-US" dirty="0"/>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mn-lt"/>
                <a:ea typeface="Calibri"/>
                <a:cs typeface="Calibri"/>
                <a:sym typeface="Calibri"/>
              </a:rPr>
              <a:t>The American Society for Clinical Laboratory Science: https://</a:t>
            </a:r>
            <a:r>
              <a:rPr lang="en-US" sz="1200" b="1" i="1" dirty="0" err="1">
                <a:solidFill>
                  <a:schemeClr val="dk1"/>
                </a:solidFill>
                <a:latin typeface="+mn-lt"/>
                <a:ea typeface="Calibri"/>
                <a:cs typeface="Calibri"/>
                <a:sym typeface="Calibri"/>
              </a:rPr>
              <a:t>www.ascls.org</a:t>
            </a:r>
            <a:r>
              <a:rPr lang="en-US" sz="1200" b="1" i="1" dirty="0">
                <a:solidFill>
                  <a:schemeClr val="dk1"/>
                </a:solidFill>
                <a:latin typeface="+mn-lt"/>
                <a:ea typeface="Calibri"/>
                <a:cs typeface="Calibri"/>
                <a:sym typeface="Calibri"/>
              </a:rPr>
              <a:t>/communication/</a:t>
            </a:r>
            <a:r>
              <a:rPr lang="en-US" sz="1200" b="1" i="1" dirty="0" err="1">
                <a:solidFill>
                  <a:schemeClr val="dk1"/>
                </a:solidFill>
                <a:latin typeface="+mn-lt"/>
                <a:ea typeface="Calibri"/>
                <a:cs typeface="Calibri"/>
                <a:sym typeface="Calibri"/>
              </a:rPr>
              <a:t>clinlabsci</a:t>
            </a:r>
            <a:r>
              <a:rPr lang="en-US" sz="1200" b="1" i="1" dirty="0">
                <a:solidFill>
                  <a:schemeClr val="dk1"/>
                </a:solidFill>
                <a:latin typeface="+mn-lt"/>
                <a:ea typeface="Calibri"/>
                <a:cs typeface="Calibri"/>
                <a:sym typeface="Calibri"/>
              </a:rPr>
              <a:t>-journal</a:t>
            </a:r>
            <a:endParaRPr lang="en-US" dirty="0"/>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mn-lt"/>
                <a:ea typeface="Calibri"/>
                <a:cs typeface="Calibri"/>
                <a:sym typeface="Calibri"/>
              </a:rPr>
              <a:t>Practical Laboratory Medicine: https://</a:t>
            </a:r>
            <a:r>
              <a:rPr lang="en-US" sz="1200" b="1" i="1" dirty="0" err="1">
                <a:solidFill>
                  <a:schemeClr val="dk1"/>
                </a:solidFill>
                <a:latin typeface="+mn-lt"/>
                <a:ea typeface="Calibri"/>
                <a:cs typeface="Calibri"/>
                <a:sym typeface="Calibri"/>
              </a:rPr>
              <a:t>www.elsevier.com</a:t>
            </a:r>
            <a:r>
              <a:rPr lang="en-US" sz="1200" b="1" i="1" dirty="0">
                <a:solidFill>
                  <a:schemeClr val="dk1"/>
                </a:solidFill>
                <a:latin typeface="+mn-lt"/>
                <a:ea typeface="Calibri"/>
                <a:cs typeface="Calibri"/>
                <a:sym typeface="Calibri"/>
              </a:rPr>
              <a:t>/journals/practical-laboratory-medicine/2352-5517/guide-for-authors</a:t>
            </a:r>
            <a:endParaRPr lang="en-US" dirty="0"/>
          </a:p>
          <a:p>
            <a:pPr marL="171450" lvl="0" indent="-171450" algn="l" rtl="0">
              <a:spcBef>
                <a:spcPts val="0"/>
              </a:spcBef>
              <a:spcAft>
                <a:spcPts val="0"/>
              </a:spcAft>
              <a:buClr>
                <a:schemeClr val="dk1"/>
              </a:buClr>
              <a:buSzPts val="1200"/>
              <a:buFont typeface="Arial"/>
              <a:buChar char="•"/>
            </a:pPr>
            <a:r>
              <a:rPr lang="en-US" b="1" i="1" dirty="0"/>
              <a:t>Clinical Chemistry: https://</a:t>
            </a:r>
            <a:r>
              <a:rPr lang="en-US" b="1" i="1" dirty="0" err="1"/>
              <a:t>academic.oup.com</a:t>
            </a:r>
            <a:r>
              <a:rPr lang="en-US" b="1" i="1" dirty="0"/>
              <a:t>/</a:t>
            </a:r>
            <a:r>
              <a:rPr lang="en-US" b="1" i="1" dirty="0" err="1"/>
              <a:t>clinchem</a:t>
            </a:r>
            <a:r>
              <a:rPr lang="en-US" b="1" i="1" dirty="0"/>
              <a:t>/pages/</a:t>
            </a:r>
            <a:r>
              <a:rPr lang="en-US" b="1" i="1" dirty="0" err="1"/>
              <a:t>General_Instructions</a:t>
            </a:r>
            <a:endParaRPr lang="en-US" b="1" i="1" dirty="0"/>
          </a:p>
          <a:p>
            <a:pPr marL="171450" lvl="0" indent="-171450" algn="l" rtl="0">
              <a:spcBef>
                <a:spcPts val="0"/>
              </a:spcBef>
              <a:spcAft>
                <a:spcPts val="0"/>
              </a:spcAft>
              <a:buClr>
                <a:schemeClr val="dk1"/>
              </a:buClr>
              <a:buSzPts val="1200"/>
              <a:buFont typeface="Arial"/>
              <a:buChar char="•"/>
            </a:pPr>
            <a:r>
              <a:rPr lang="en-US" b="1" i="1" dirty="0"/>
              <a:t>Blood, the journal of the American Society of Hematology: https://</a:t>
            </a:r>
            <a:r>
              <a:rPr lang="en-US" b="1" i="1" dirty="0" err="1"/>
              <a:t>ashpublications.org</a:t>
            </a:r>
            <a:r>
              <a:rPr lang="en-US" b="1" i="1" dirty="0"/>
              <a:t>/blood/pages/style-guide )</a:t>
            </a:r>
            <a:endParaRPr lang="en-US" dirty="0"/>
          </a:p>
          <a:p>
            <a:pPr marL="0" marR="0" lvl="0" indent="0" algn="l" rtl="0">
              <a:lnSpc>
                <a:spcPct val="100000"/>
              </a:lnSpc>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Consider aiming high with your manuscript. It can be challenging to get published in top journals, but reviewer comments can be valuable, even if they choose not to publish your work.</a:t>
            </a:r>
            <a:endParaRPr lang="en-US" sz="1200" b="1" i="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b="0" i="0" dirty="0"/>
              <a:t>What questions do you have about target audiences?</a:t>
            </a:r>
            <a:endParaRPr lang="en-US" dirty="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99346F72-50AF-5749-9015-FB8ED069B56F}" type="slidenum">
              <a:rPr lang="en-US" smtClean="0"/>
              <a:t>56</a:t>
            </a:fld>
            <a:endParaRPr lang="en-US"/>
          </a:p>
        </p:txBody>
      </p:sp>
    </p:spTree>
    <p:extLst>
      <p:ext uri="{BB962C8B-B14F-4D97-AF65-F5344CB8AC3E}">
        <p14:creationId xmlns:p14="http://schemas.microsoft.com/office/powerpoint/2010/main" val="1937187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endParaRPr lang="en-US" sz="1200" dirty="0">
              <a:latin typeface="Helvetica Neue"/>
              <a:ea typeface="Helvetica Neue"/>
              <a:cs typeface="Helvetica Neue"/>
              <a:sym typeface="Helvetica Neue"/>
            </a:endParaRPr>
          </a:p>
          <a:p>
            <a:pPr marL="0" lvl="0" indent="0" algn="l" rtl="0">
              <a:lnSpc>
                <a:spcPct val="100000"/>
              </a:lnSpc>
              <a:spcBef>
                <a:spcPts val="100"/>
              </a:spcBef>
              <a:spcAft>
                <a:spcPts val="0"/>
              </a:spcAft>
              <a:buClr>
                <a:schemeClr val="dk1"/>
              </a:buClr>
              <a:buSzPts val="1200"/>
              <a:buFont typeface="Helvetica Neue"/>
              <a:buNone/>
            </a:pPr>
            <a:r>
              <a:rPr lang="en-US" sz="1200" dirty="0">
                <a:latin typeface="Helvetica Neue"/>
                <a:ea typeface="Helvetica Neue"/>
                <a:cs typeface="Helvetica Neue"/>
                <a:sym typeface="Helvetica Neue"/>
              </a:rPr>
              <a:t>In Step 8, you’ll take your research findings, the draft of your key message, and finish writing the first complete draft of your manuscript!</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In Module 2 of this training, we'll discuss in detail the typical sections included in a manuscript to help you with this step in the process. For now, let’s complete our review of the steps.</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57</a:t>
            </a:fld>
            <a:endParaRPr lang="en-US"/>
          </a:p>
        </p:txBody>
      </p:sp>
    </p:spTree>
    <p:extLst>
      <p:ext uri="{BB962C8B-B14F-4D97-AF65-F5344CB8AC3E}">
        <p14:creationId xmlns:p14="http://schemas.microsoft.com/office/powerpoint/2010/main" val="2493788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The abstract is a critical part of your manuscript that you'll begin early in your writing process, and revise and finalize as you revise and finalize your manuscript. The abstract is the first thing, after the title, that anyone will read. </a:t>
            </a:r>
            <a:endParaRPr lang="en-US" dirty="0"/>
          </a:p>
          <a:p>
            <a:pPr marL="0" lvl="0" indent="0" algn="l" rtl="0">
              <a:lnSpc>
                <a:spcPct val="100000"/>
              </a:lnSpc>
              <a:spcBef>
                <a:spcPts val="10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The abstract is a focused paragraph highlighting the essential points of your study. </a:t>
            </a:r>
            <a:endParaRPr lang="en-US" dirty="0"/>
          </a:p>
          <a:p>
            <a:pPr marL="0" lvl="0" indent="0" algn="l" rtl="0">
              <a:lnSpc>
                <a:spcPct val="100000"/>
              </a:lnSpc>
              <a:spcBef>
                <a:spcPts val="10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It acts as both a summary and analysis of your research. </a:t>
            </a:r>
            <a:endParaRPr lang="en-US" dirty="0"/>
          </a:p>
          <a:p>
            <a:pPr marL="0" lvl="0" indent="0" algn="l" rtl="0">
              <a:lnSpc>
                <a:spcPct val="100000"/>
              </a:lnSpc>
              <a:spcBef>
                <a:spcPts val="10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Write the abstract with enough detail so that it can stand on its own, even without the rest of the paper. We will spend more time on abstracts later in the training. </a:t>
            </a:r>
            <a:endParaRPr lang="en-US" b="1" i="1" dirty="0"/>
          </a:p>
        </p:txBody>
      </p:sp>
      <p:sp>
        <p:nvSpPr>
          <p:cNvPr id="4" name="Slide Number Placeholder 3"/>
          <p:cNvSpPr>
            <a:spLocks noGrp="1"/>
          </p:cNvSpPr>
          <p:nvPr>
            <p:ph type="sldNum" sz="quarter" idx="5"/>
          </p:nvPr>
        </p:nvSpPr>
        <p:spPr/>
        <p:txBody>
          <a:bodyPr/>
          <a:lstStyle/>
          <a:p>
            <a:fld id="{99346F72-50AF-5749-9015-FB8ED069B56F}" type="slidenum">
              <a:rPr lang="en-US" smtClean="0"/>
              <a:t>58</a:t>
            </a:fld>
            <a:endParaRPr lang="en-US"/>
          </a:p>
        </p:txBody>
      </p:sp>
    </p:spTree>
    <p:extLst>
      <p:ext uri="{BB962C8B-B14F-4D97-AF65-F5344CB8AC3E}">
        <p14:creationId xmlns:p14="http://schemas.microsoft.com/office/powerpoint/2010/main" val="3516636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00000"/>
              </a:lnSpc>
              <a:spcBef>
                <a:spcPts val="10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Revising your manuscript involves reworking, adjusting, editing or adding to your work based on feedback you've received.</a:t>
            </a:r>
            <a:endParaRPr lang="en-US" b="1" i="1" dirty="0"/>
          </a:p>
        </p:txBody>
      </p:sp>
      <p:sp>
        <p:nvSpPr>
          <p:cNvPr id="4" name="Slide Number Placeholder 3"/>
          <p:cNvSpPr>
            <a:spLocks noGrp="1"/>
          </p:cNvSpPr>
          <p:nvPr>
            <p:ph type="sldNum" sz="quarter" idx="5"/>
          </p:nvPr>
        </p:nvSpPr>
        <p:spPr/>
        <p:txBody>
          <a:bodyPr/>
          <a:lstStyle/>
          <a:p>
            <a:fld id="{99346F72-50AF-5749-9015-FB8ED069B56F}" type="slidenum">
              <a:rPr lang="en-US" smtClean="0"/>
              <a:t>59</a:t>
            </a:fld>
            <a:endParaRPr lang="en-US"/>
          </a:p>
        </p:txBody>
      </p:sp>
    </p:spTree>
    <p:extLst>
      <p:ext uri="{BB962C8B-B14F-4D97-AF65-F5344CB8AC3E}">
        <p14:creationId xmlns:p14="http://schemas.microsoft.com/office/powerpoint/2010/main" val="2800379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After revising your manuscript, the last step is finalizing the details. Here you must read and reread your manuscript to find and fix anything you don't like. Printing a paper copy of your manuscript may help with this process because you can take notes by hand. </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1" dirty="0">
                <a:solidFill>
                  <a:schemeClr val="dk1"/>
                </a:solidFill>
                <a:latin typeface="+mn-lt"/>
                <a:ea typeface="Calibri"/>
                <a:cs typeface="Calibri"/>
                <a:sym typeface="Calibri"/>
              </a:rPr>
              <a:t>(Add any other tips you might have for revision!)</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60</a:t>
            </a:fld>
            <a:endParaRPr lang="en-US"/>
          </a:p>
        </p:txBody>
      </p:sp>
    </p:spTree>
    <p:extLst>
      <p:ext uri="{BB962C8B-B14F-4D97-AF65-F5344CB8AC3E}">
        <p14:creationId xmlns:p14="http://schemas.microsoft.com/office/powerpoint/2010/main" val="44798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training has four modules.</a:t>
            </a:r>
          </a:p>
          <a:p>
            <a:pPr marL="171450" lvl="0" indent="-171450" algn="l" rtl="0">
              <a:spcBef>
                <a:spcPts val="0"/>
              </a:spcBef>
              <a:spcAft>
                <a:spcPts val="0"/>
              </a:spcAft>
              <a:buClr>
                <a:schemeClr val="dk1"/>
              </a:buClr>
              <a:buSzPts val="1200"/>
              <a:buFont typeface="Arial"/>
              <a:buChar char="•"/>
            </a:pPr>
            <a:r>
              <a:rPr lang="en-US" dirty="0"/>
              <a:t>Module 1 is an overview of the scientific writing process.</a:t>
            </a:r>
          </a:p>
          <a:p>
            <a:pPr marL="171450" lvl="0" indent="-171450" algn="l" rtl="0">
              <a:spcBef>
                <a:spcPts val="0"/>
              </a:spcBef>
              <a:spcAft>
                <a:spcPts val="0"/>
              </a:spcAft>
              <a:buClr>
                <a:schemeClr val="dk1"/>
              </a:buClr>
              <a:buSzPts val="1200"/>
              <a:buFont typeface="Arial"/>
              <a:buChar char="•"/>
            </a:pPr>
            <a:r>
              <a:rPr lang="en-US" dirty="0"/>
              <a:t>Module 2 covers manuscript preparation.</a:t>
            </a:r>
          </a:p>
          <a:p>
            <a:pPr marL="171450" lvl="0" indent="-171450" algn="l" rtl="0">
              <a:spcBef>
                <a:spcPts val="0"/>
              </a:spcBef>
              <a:spcAft>
                <a:spcPts val="0"/>
              </a:spcAft>
              <a:buClr>
                <a:schemeClr val="dk1"/>
              </a:buClr>
              <a:buSzPts val="1200"/>
              <a:buFont typeface="Arial"/>
              <a:buChar char="•"/>
            </a:pPr>
            <a:r>
              <a:rPr lang="en-US" dirty="0"/>
              <a:t>Module 3 looks at the revision process.</a:t>
            </a:r>
          </a:p>
          <a:p>
            <a:pPr marL="171450" lvl="0" indent="-171450" algn="l" rtl="0">
              <a:spcBef>
                <a:spcPts val="0"/>
              </a:spcBef>
              <a:spcAft>
                <a:spcPts val="0"/>
              </a:spcAft>
              <a:buClr>
                <a:schemeClr val="dk1"/>
              </a:buClr>
              <a:buSzPts val="1200"/>
              <a:buFont typeface="Arial"/>
              <a:buChar char="•"/>
            </a:pPr>
            <a:r>
              <a:rPr lang="en-US" dirty="0"/>
              <a:t>Module 4 concludes the training.</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7</a:t>
            </a:fld>
            <a:endParaRPr lang="en-US"/>
          </a:p>
        </p:txBody>
      </p:sp>
    </p:spTree>
    <p:extLst>
      <p:ext uri="{BB962C8B-B14F-4D97-AF65-F5344CB8AC3E}">
        <p14:creationId xmlns:p14="http://schemas.microsoft.com/office/powerpoint/2010/main" val="3165228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After all this hard work, you'll be ready to submit your manuscript! </a:t>
            </a:r>
            <a:br>
              <a:rPr lang="en-US" sz="1200" b="0" i="0" dirty="0">
                <a:solidFill>
                  <a:schemeClr val="dk1"/>
                </a:solidFill>
                <a:latin typeface="+mn-lt"/>
                <a:ea typeface="Calibri"/>
                <a:cs typeface="Calibri"/>
                <a:sym typeface="Calibri"/>
              </a:rPr>
            </a:br>
            <a:r>
              <a:rPr lang="en-US" sz="1200" b="0" i="0" dirty="0">
                <a:solidFill>
                  <a:schemeClr val="dk1"/>
                </a:solidFill>
                <a:latin typeface="+mn-lt"/>
                <a:ea typeface="Calibri"/>
                <a:cs typeface="Calibri"/>
                <a:sym typeface="Calibri"/>
              </a:rPr>
              <a:t/>
            </a:r>
            <a:br>
              <a:rPr lang="en-US" sz="1200" b="0" i="0" dirty="0">
                <a:solidFill>
                  <a:schemeClr val="dk1"/>
                </a:solidFill>
                <a:latin typeface="+mn-lt"/>
                <a:ea typeface="Calibri"/>
                <a:cs typeface="Calibri"/>
                <a:sym typeface="Calibri"/>
              </a:rPr>
            </a:b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61</a:t>
            </a:fld>
            <a:endParaRPr lang="en-US"/>
          </a:p>
        </p:txBody>
      </p:sp>
    </p:spTree>
    <p:extLst>
      <p:ext uri="{BB962C8B-B14F-4D97-AF65-F5344CB8AC3E}">
        <p14:creationId xmlns:p14="http://schemas.microsoft.com/office/powerpoint/2010/main" val="2094043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b="0" i="0" dirty="0"/>
          </a:p>
          <a:p>
            <a:pPr marL="0" marR="0" lvl="0" indent="0" algn="l" rtl="0">
              <a:lnSpc>
                <a:spcPct val="100000"/>
              </a:lnSpc>
              <a:spcBef>
                <a:spcPts val="0"/>
              </a:spcBef>
              <a:spcAft>
                <a:spcPts val="0"/>
              </a:spcAft>
              <a:buClr>
                <a:schemeClr val="dk1"/>
              </a:buClr>
              <a:buSzPts val="1200"/>
              <a:buFont typeface="Calibri"/>
              <a:buNone/>
            </a:pPr>
            <a:r>
              <a:rPr lang="en-US" b="0" i="0" dirty="0"/>
              <a:t>What questions do you have about what we’ve covered in Chapter 2?  </a:t>
            </a:r>
            <a:r>
              <a:rPr lang="en-US" b="1" i="1" dirty="0"/>
              <a:t>(Allow participants time to formulate and ask questions!)</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dirty="0">
                <a:solidFill>
                  <a:schemeClr val="dk1"/>
                </a:solidFill>
                <a:latin typeface="+mn-lt"/>
                <a:ea typeface="Calibri"/>
                <a:cs typeface="Calibri"/>
                <a:sym typeface="Calibri"/>
              </a:rPr>
              <a:t>You’re almost done with Module 1. We’ll take a break in just a moment, but let’s review before moving on to Module 2.</a:t>
            </a:r>
            <a:endParaRPr lang="en-US" dirty="0"/>
          </a:p>
          <a:p>
            <a:pPr marL="0" lvl="0" indent="0" algn="l" rtl="0">
              <a:spcBef>
                <a:spcPts val="0"/>
              </a:spcBef>
              <a:spcAft>
                <a:spcPts val="0"/>
              </a:spcAft>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US" dirty="0"/>
              <a:t>Turn to the Knowledge Checks section in Module 1 to answer questions 4-6.  We’ll go over them as a group as soon as you’re done. </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i="1" dirty="0"/>
              <a:t>(Allow participants 2-3 minutes to answer questions in their workbooks.)</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62</a:t>
            </a:fld>
            <a:endParaRPr lang="en-US"/>
          </a:p>
        </p:txBody>
      </p:sp>
    </p:spTree>
    <p:extLst>
      <p:ext uri="{BB962C8B-B14F-4D97-AF65-F5344CB8AC3E}">
        <p14:creationId xmlns:p14="http://schemas.microsoft.com/office/powerpoint/2010/main" val="217341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i="0" dirty="0"/>
              <a:t>Correct answer: </a:t>
            </a:r>
            <a:r>
              <a:rPr lang="en-US" sz="1200" dirty="0">
                <a:solidFill>
                  <a:schemeClr val="dk1"/>
                </a:solidFill>
                <a:latin typeface="+mn-lt"/>
                <a:ea typeface="Calibri"/>
                <a:cs typeface="Calibri"/>
                <a:sym typeface="Calibri"/>
              </a:rPr>
              <a:t>Conducting a literature review before performing your study will enhance your knowledge on the topic, help you to understand the gaps in existing knowledge, and the relevance of your own original work. It will also ensure you are not performing a study that has already been done!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63</a:t>
            </a:fld>
            <a:endParaRPr lang="en-US"/>
          </a:p>
        </p:txBody>
      </p:sp>
    </p:spTree>
    <p:extLst>
      <p:ext uri="{BB962C8B-B14F-4D97-AF65-F5344CB8AC3E}">
        <p14:creationId xmlns:p14="http://schemas.microsoft.com/office/powerpoint/2010/main" val="25696807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i="0" dirty="0"/>
              <a:t>Correct answer: </a:t>
            </a:r>
            <a:r>
              <a:rPr lang="en-US" sz="1200" dirty="0">
                <a:solidFill>
                  <a:schemeClr val="dk1"/>
                </a:solidFill>
                <a:latin typeface="+mn-lt"/>
                <a:ea typeface="Calibri"/>
                <a:cs typeface="Calibri"/>
                <a:sym typeface="Calibri"/>
              </a:rPr>
              <a:t>Literature reviews will help enhance your knowledge, but only experience, time, and dedication will make you an expert!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64</a:t>
            </a:fld>
            <a:endParaRPr lang="en-US"/>
          </a:p>
        </p:txBody>
      </p:sp>
    </p:spTree>
    <p:extLst>
      <p:ext uri="{BB962C8B-B14F-4D97-AF65-F5344CB8AC3E}">
        <p14:creationId xmlns:p14="http://schemas.microsoft.com/office/powerpoint/2010/main" val="807243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i="1" dirty="0"/>
              <a:t>(Ask participants to volunteer their answers.)</a:t>
            </a:r>
            <a:endParaRPr lang="en-US" dirty="0"/>
          </a:p>
          <a:p>
            <a:pPr marL="0" lvl="0" indent="0" algn="l" rtl="0">
              <a:spcBef>
                <a:spcPts val="0"/>
              </a:spcBef>
              <a:spcAft>
                <a:spcPts val="0"/>
              </a:spcAft>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i="0" dirty="0"/>
              <a:t>Correct answer: </a:t>
            </a:r>
            <a:r>
              <a:rPr lang="en-US" sz="1200" dirty="0">
                <a:solidFill>
                  <a:schemeClr val="dk1"/>
                </a:solidFill>
                <a:latin typeface="+mn-lt"/>
                <a:ea typeface="Calibri"/>
                <a:cs typeface="Calibri"/>
                <a:sym typeface="Calibri"/>
              </a:rPr>
              <a:t>Asking yourself ALL three questions will help formulate your key message, which should be one sentence that can be supported by your findings. </a:t>
            </a:r>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65</a:t>
            </a:fld>
            <a:endParaRPr lang="en-US"/>
          </a:p>
        </p:txBody>
      </p:sp>
    </p:spTree>
    <p:extLst>
      <p:ext uri="{BB962C8B-B14F-4D97-AF65-F5344CB8AC3E}">
        <p14:creationId xmlns:p14="http://schemas.microsoft.com/office/powerpoint/2010/main" val="22224441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Notes:</a:t>
            </a:r>
            <a:endParaRPr lang="en-US"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Congratulate your participants on finishing the first part of the training! If appropriate, break for the day. If not, give students an appropriate break before beginning Module 2.</a:t>
            </a:r>
            <a:endParaRPr lang="en-US"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66</a:t>
            </a:fld>
            <a:endParaRPr lang="en-US"/>
          </a:p>
        </p:txBody>
      </p:sp>
    </p:spTree>
    <p:extLst>
      <p:ext uri="{BB962C8B-B14F-4D97-AF65-F5344CB8AC3E}">
        <p14:creationId xmlns:p14="http://schemas.microsoft.com/office/powerpoint/2010/main" val="16568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Clr>
                <a:schemeClr val="dk1"/>
              </a:buClr>
              <a:buSzPts val="1200"/>
              <a:buFont typeface="Calibri"/>
              <a:buNone/>
            </a:pPr>
            <a:endParaRPr lang="en-US" i="0" dirty="0"/>
          </a:p>
          <a:p>
            <a:pPr marL="0" lvl="0" indent="0" algn="l" rtl="0">
              <a:spcBef>
                <a:spcPts val="0"/>
              </a:spcBef>
              <a:spcAft>
                <a:spcPts val="0"/>
              </a:spcAft>
              <a:buClr>
                <a:schemeClr val="dk1"/>
              </a:buClr>
              <a:buSzPts val="1200"/>
              <a:buFont typeface="Calibri"/>
              <a:buNone/>
            </a:pPr>
            <a:r>
              <a:rPr lang="en-US" i="0" dirty="0"/>
              <a:t>By the end of this training, you will be able to:</a:t>
            </a:r>
            <a:endParaRPr lang="en-US" dirty="0"/>
          </a:p>
          <a:p>
            <a:pPr marL="171450" lvl="0" indent="-171450" algn="l" rtl="0">
              <a:spcBef>
                <a:spcPts val="0"/>
              </a:spcBef>
              <a:spcAft>
                <a:spcPts val="0"/>
              </a:spcAft>
              <a:buClr>
                <a:schemeClr val="dk1"/>
              </a:buClr>
              <a:buSzPts val="1200"/>
              <a:buFont typeface="Arial"/>
              <a:buChar char="•"/>
            </a:pPr>
            <a:r>
              <a:rPr lang="en-US" i="0" dirty="0"/>
              <a:t>Describe the scientific writing process and its key stages.</a:t>
            </a:r>
            <a:endParaRPr lang="en-US" dirty="0"/>
          </a:p>
          <a:p>
            <a:pPr marL="171450" lvl="0" indent="-171450" algn="l" rtl="0">
              <a:spcBef>
                <a:spcPts val="0"/>
              </a:spcBef>
              <a:spcAft>
                <a:spcPts val="0"/>
              </a:spcAft>
              <a:buClr>
                <a:schemeClr val="dk1"/>
              </a:buClr>
              <a:buSzPts val="1200"/>
              <a:buFont typeface="Arial"/>
              <a:buChar char="•"/>
            </a:pPr>
            <a:r>
              <a:rPr lang="en-US" i="0" dirty="0"/>
              <a:t>Demonstrate an understanding of and ability to analyze and present data.</a:t>
            </a:r>
            <a:endParaRPr lang="en-US" dirty="0"/>
          </a:p>
          <a:p>
            <a:pPr marL="171450" lvl="0" indent="-171450" algn="l" rtl="0">
              <a:spcBef>
                <a:spcPts val="0"/>
              </a:spcBef>
              <a:spcAft>
                <a:spcPts val="0"/>
              </a:spcAft>
              <a:buClr>
                <a:schemeClr val="dk1"/>
              </a:buClr>
              <a:buSzPts val="1200"/>
              <a:buFont typeface="Arial"/>
              <a:buChar char="•"/>
            </a:pPr>
            <a:r>
              <a:rPr lang="en-US" i="0" dirty="0"/>
              <a:t>Analyze and review scientific manuscripts for key messages, consistency and justification.</a:t>
            </a:r>
            <a:endParaRPr lang="en-US" dirty="0"/>
          </a:p>
          <a:p>
            <a:pPr marL="171450" lvl="0" indent="-171450" algn="l" rtl="0">
              <a:spcBef>
                <a:spcPts val="0"/>
              </a:spcBef>
              <a:spcAft>
                <a:spcPts val="0"/>
              </a:spcAft>
              <a:buClr>
                <a:schemeClr val="dk1"/>
              </a:buClr>
              <a:buSzPts val="1200"/>
              <a:buFont typeface="Arial"/>
              <a:buChar char="•"/>
            </a:pPr>
            <a:r>
              <a:rPr lang="en-US" i="0" dirty="0"/>
              <a:t>Understand the importance of informal peer review and feedback.</a:t>
            </a:r>
            <a:endParaRPr lang="en-US" dirty="0"/>
          </a:p>
          <a:p>
            <a:pPr marL="171450" lvl="0" indent="-95250" algn="l" rtl="0">
              <a:spcBef>
                <a:spcPts val="0"/>
              </a:spcBef>
              <a:spcAft>
                <a:spcPts val="0"/>
              </a:spcAft>
              <a:buClr>
                <a:schemeClr val="dk1"/>
              </a:buClr>
              <a:buSzPts val="1200"/>
              <a:buFont typeface="Arial"/>
              <a:buNone/>
            </a:pPr>
            <a:endParaRPr lang="en-US" b="0" i="0" dirty="0"/>
          </a:p>
          <a:p>
            <a:pPr marL="0" lvl="0" indent="0" algn="l" rtl="0">
              <a:spcBef>
                <a:spcPts val="0"/>
              </a:spcBef>
              <a:spcAft>
                <a:spcPts val="0"/>
              </a:spcAft>
              <a:buClr>
                <a:schemeClr val="dk1"/>
              </a:buClr>
              <a:buSzPts val="1200"/>
              <a:buFont typeface="Arial"/>
              <a:buNone/>
            </a:pPr>
            <a:r>
              <a:rPr lang="en-US" b="0" i="0" dirty="0"/>
              <a:t>Before we get started, what questions do you have?</a:t>
            </a:r>
            <a:endParaRPr lang="en-US" dirty="0"/>
          </a:p>
          <a:p>
            <a:pPr marL="0" lvl="0" indent="0" algn="l" rtl="0">
              <a:spcBef>
                <a:spcPts val="0"/>
              </a:spcBef>
              <a:spcAft>
                <a:spcPts val="0"/>
              </a:spcAft>
              <a:buClr>
                <a:schemeClr val="dk1"/>
              </a:buClr>
              <a:buSzPts val="1200"/>
              <a:buFont typeface="Arial"/>
              <a:buNone/>
            </a:pPr>
            <a:endParaRPr lang="en-US" b="0" i="0" dirty="0"/>
          </a:p>
          <a:p>
            <a:pPr marL="0" lvl="0" indent="0" algn="l" rtl="0">
              <a:spcBef>
                <a:spcPts val="0"/>
              </a:spcBef>
              <a:spcAft>
                <a:spcPts val="0"/>
              </a:spcAft>
              <a:buClr>
                <a:schemeClr val="dk1"/>
              </a:buClr>
              <a:buSzPts val="1200"/>
              <a:buFont typeface="Arial"/>
              <a:buNone/>
            </a:pPr>
            <a:endParaRPr lang="en-US" b="0" i="0" dirty="0"/>
          </a:p>
          <a:p>
            <a:pPr marL="0" marR="0" lvl="0" indent="0" algn="l" rtl="0">
              <a:lnSpc>
                <a:spcPct val="100000"/>
              </a:lnSpc>
              <a:spcBef>
                <a:spcPts val="0"/>
              </a:spcBef>
              <a:spcAft>
                <a:spcPts val="0"/>
              </a:spcAft>
              <a:buClr>
                <a:schemeClr val="dk1"/>
              </a:buClr>
              <a:buSzPts val="1200"/>
              <a:buFont typeface="Arial"/>
              <a:buNone/>
            </a:pPr>
            <a:r>
              <a:rPr lang="en-US" b="1" i="0" dirty="0"/>
              <a:t>Facilitator Notes:</a:t>
            </a:r>
          </a:p>
          <a:p>
            <a:pPr marL="0" marR="0" lvl="0" indent="0" algn="l" rtl="0">
              <a:lnSpc>
                <a:spcPct val="100000"/>
              </a:lnSpc>
              <a:spcBef>
                <a:spcPts val="0"/>
              </a:spcBef>
              <a:spcAft>
                <a:spcPts val="0"/>
              </a:spcAft>
              <a:buNone/>
            </a:pPr>
            <a:r>
              <a:rPr lang="en-US" b="0" i="1" dirty="0"/>
              <a:t>You may wish to write participant’s questions on a white board or keep track of them in a notebook. This way, you can return to participants’ questions when you cover relevant material throughout the course. </a:t>
            </a:r>
            <a:endParaRPr lang="en-US" i="1" dirty="0"/>
          </a:p>
          <a:p>
            <a:pPr marL="0" lvl="0" indent="0" algn="l" rtl="0">
              <a:spcBef>
                <a:spcPts val="0"/>
              </a:spcBef>
              <a:spcAft>
                <a:spcPts val="0"/>
              </a:spcAft>
              <a:buClr>
                <a:schemeClr val="dk1"/>
              </a:buClr>
              <a:buSzPts val="1200"/>
              <a:buFont typeface="Arial"/>
              <a:buNone/>
            </a:pPr>
            <a:endParaRPr lang="en-US" b="0" i="0" dirty="0"/>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8</a:t>
            </a:fld>
            <a:endParaRPr lang="en-US"/>
          </a:p>
        </p:txBody>
      </p:sp>
    </p:spTree>
    <p:extLst>
      <p:ext uri="{BB962C8B-B14F-4D97-AF65-F5344CB8AC3E}">
        <p14:creationId xmlns:p14="http://schemas.microsoft.com/office/powerpoint/2010/main" val="188199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9</a:t>
            </a:fld>
            <a:endParaRPr lang="en-US"/>
          </a:p>
        </p:txBody>
      </p:sp>
    </p:spTree>
    <p:extLst>
      <p:ext uri="{BB962C8B-B14F-4D97-AF65-F5344CB8AC3E}">
        <p14:creationId xmlns:p14="http://schemas.microsoft.com/office/powerpoint/2010/main" val="286959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i="0" dirty="0"/>
              <a:t>Facilitator Script: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Module 1 includes two chapters. Chapter 1 looks at the principles of scientific writing. Chapter 2 covers the organized steps we follow when writing a scientific paper.</a:t>
            </a:r>
          </a:p>
          <a:p>
            <a:endParaRPr lang="en-US" dirty="0"/>
          </a:p>
        </p:txBody>
      </p:sp>
      <p:sp>
        <p:nvSpPr>
          <p:cNvPr id="4" name="Slide Number Placeholder 3"/>
          <p:cNvSpPr>
            <a:spLocks noGrp="1"/>
          </p:cNvSpPr>
          <p:nvPr>
            <p:ph type="sldNum" sz="quarter" idx="5"/>
          </p:nvPr>
        </p:nvSpPr>
        <p:spPr/>
        <p:txBody>
          <a:bodyPr/>
          <a:lstStyle/>
          <a:p>
            <a:fld id="{99346F72-50AF-5749-9015-FB8ED069B56F}" type="slidenum">
              <a:rPr lang="en-US" smtClean="0"/>
              <a:t>10</a:t>
            </a:fld>
            <a:endParaRPr lang="en-US"/>
          </a:p>
        </p:txBody>
      </p:sp>
    </p:spTree>
    <p:extLst>
      <p:ext uri="{BB962C8B-B14F-4D97-AF65-F5344CB8AC3E}">
        <p14:creationId xmlns:p14="http://schemas.microsoft.com/office/powerpoint/2010/main" val="351566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7D2948F4-EAD5-3341-B65A-236CF8826A00}"/>
              </a:ext>
            </a:extLst>
          </p:cNvPr>
          <p:cNvPicPr>
            <a:picLocks noChangeAspect="1"/>
          </p:cNvPicPr>
          <p:nvPr userDrawn="1"/>
        </p:nvPicPr>
        <p:blipFill>
          <a:blip r:embed="rId3"/>
          <a:stretch>
            <a:fillRect/>
          </a:stretch>
        </p:blipFill>
        <p:spPr>
          <a:xfrm>
            <a:off x="4932964" y="4240906"/>
            <a:ext cx="2326071" cy="971391"/>
          </a:xfrm>
          <a:prstGeom prst="rect">
            <a:avLst/>
          </a:prstGeom>
        </p:spPr>
      </p:pic>
    </p:spTree>
    <p:extLst>
      <p:ext uri="{BB962C8B-B14F-4D97-AF65-F5344CB8AC3E}">
        <p14:creationId xmlns:p14="http://schemas.microsoft.com/office/powerpoint/2010/main" val="247276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87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96B17477-CB82-334F-B877-7CF3F925BF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7C4C882-ED74-C94D-A98D-65753EC4772F}"/>
              </a:ext>
            </a:extLst>
          </p:cNvPr>
          <p:cNvPicPr>
            <a:picLocks noChangeAspect="1"/>
          </p:cNvPicPr>
          <p:nvPr userDrawn="1"/>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71111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88979DBA-2267-C248-B8AA-7C2848418196}"/>
              </a:ext>
            </a:extLst>
          </p:cNvPr>
          <p:cNvPicPr>
            <a:picLocks noChangeAspect="1"/>
          </p:cNvPicPr>
          <p:nvPr userDrawn="1"/>
        </p:nvPicPr>
        <p:blipFill>
          <a:blip r:embed="rId2"/>
          <a:stretch>
            <a:fillRect/>
          </a:stretch>
        </p:blipFill>
        <p:spPr>
          <a:xfrm>
            <a:off x="0" y="0"/>
            <a:ext cx="12187066" cy="6858000"/>
          </a:xfrm>
          <a:prstGeom prst="rect">
            <a:avLst/>
          </a:prstGeom>
        </p:spPr>
      </p:pic>
      <p:sp>
        <p:nvSpPr>
          <p:cNvPr id="17" name="Slide Number Placeholder 16">
            <a:extLst>
              <a:ext uri="{FF2B5EF4-FFF2-40B4-BE49-F238E27FC236}">
                <a16:creationId xmlns:a16="http://schemas.microsoft.com/office/drawing/2014/main" id="{83C65C03-F7B8-2E4E-BD34-4600468E774D}"/>
              </a:ext>
            </a:extLst>
          </p:cNvPr>
          <p:cNvSpPr>
            <a:spLocks noGrp="1"/>
          </p:cNvSpPr>
          <p:nvPr>
            <p:ph type="sldNum" sz="quarter" idx="11"/>
          </p:nvPr>
        </p:nvSpPr>
        <p:spPr>
          <a:xfrm>
            <a:off x="10739336" y="418802"/>
            <a:ext cx="1091119" cy="365125"/>
          </a:xfrm>
        </p:spPr>
        <p:txBody>
          <a:bodyPr/>
          <a:lstStyle>
            <a:lvl1pPr>
              <a:defRPr b="1" i="1">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Slide </a:t>
            </a:r>
            <a:fld id="{D68028E8-FA4C-4542-87ED-7A63BE53FA53}" type="slidenum">
              <a:rPr lang="en-US" smtClean="0"/>
              <a:pPr/>
              <a:t>‹#›</a:t>
            </a:fld>
            <a:r>
              <a:rPr lang="en-US" dirty="0"/>
              <a:t> of 66</a:t>
            </a:r>
            <a:endParaRPr lang="en-US" b="1" dirty="0"/>
          </a:p>
        </p:txBody>
      </p:sp>
    </p:spTree>
    <p:extLst>
      <p:ext uri="{BB962C8B-B14F-4D97-AF65-F5344CB8AC3E}">
        <p14:creationId xmlns:p14="http://schemas.microsoft.com/office/powerpoint/2010/main" val="152835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tiary BG - No line">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67F1D69-B22D-4E41-8987-730F1C0B02F2}"/>
              </a:ext>
            </a:extLst>
          </p:cNvPr>
          <p:cNvPicPr>
            <a:picLocks noChangeAspect="1"/>
          </p:cNvPicPr>
          <p:nvPr userDrawn="1"/>
        </p:nvPicPr>
        <p:blipFill>
          <a:blip r:embed="rId2"/>
          <a:stretch>
            <a:fillRect/>
          </a:stretch>
        </p:blipFill>
        <p:spPr>
          <a:xfrm>
            <a:off x="0" y="0"/>
            <a:ext cx="12187066" cy="6858000"/>
          </a:xfrm>
          <a:prstGeom prst="rect">
            <a:avLst/>
          </a:prstGeom>
        </p:spPr>
      </p:pic>
      <p:sp>
        <p:nvSpPr>
          <p:cNvPr id="5" name="Slide Number Placeholder 4">
            <a:extLst>
              <a:ext uri="{FF2B5EF4-FFF2-40B4-BE49-F238E27FC236}">
                <a16:creationId xmlns:a16="http://schemas.microsoft.com/office/drawing/2014/main" id="{37465862-2BCF-D84C-B940-92E090291099}"/>
              </a:ext>
            </a:extLst>
          </p:cNvPr>
          <p:cNvSpPr>
            <a:spLocks noGrp="1"/>
          </p:cNvSpPr>
          <p:nvPr>
            <p:ph type="sldNum" sz="quarter" idx="11"/>
          </p:nvPr>
        </p:nvSpPr>
        <p:spPr>
          <a:xfrm>
            <a:off x="10768519" y="422922"/>
            <a:ext cx="1061936" cy="365125"/>
          </a:xfrm>
        </p:spPr>
        <p:txBody>
          <a:bodyPr/>
          <a:lstStyle>
            <a:lvl1pPr>
              <a:defRPr b="1" i="1">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Slide </a:t>
            </a:r>
            <a:fld id="{D68028E8-FA4C-4542-87ED-7A63BE53FA53}" type="slidenum">
              <a:rPr lang="en-US" smtClean="0"/>
              <a:pPr/>
              <a:t>‹#›</a:t>
            </a:fld>
            <a:r>
              <a:rPr lang="en-US" dirty="0"/>
              <a:t> of 66</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349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A0EB9-5841-C844-8C0D-FD0D20A777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E6829E-661C-A24E-BD85-5802FD1F7F81}"/>
              </a:ext>
            </a:extLst>
          </p:cNvPr>
          <p:cNvSpPr>
            <a:spLocks noGrp="1"/>
          </p:cNvSpPr>
          <p:nvPr>
            <p:ph type="sldNum" sz="quarter" idx="11"/>
          </p:nvPr>
        </p:nvSpPr>
        <p:spPr/>
        <p:txBody>
          <a:bodyPr/>
          <a:lstStyle/>
          <a:p>
            <a:fld id="{D68028E8-FA4C-4542-87ED-7A63BE53FA53}" type="slidenum">
              <a:rPr lang="en-US" smtClean="0"/>
              <a:t>‹#›</a:t>
            </a:fld>
            <a:endParaRPr lang="en-US"/>
          </a:p>
        </p:txBody>
      </p:sp>
    </p:spTree>
    <p:extLst>
      <p:ext uri="{BB962C8B-B14F-4D97-AF65-F5344CB8AC3E}">
        <p14:creationId xmlns:p14="http://schemas.microsoft.com/office/powerpoint/2010/main" val="859191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F8E67B3-6676-DF42-B4E3-900F2E83D33D}"/>
              </a:ext>
            </a:extLst>
          </p:cNvPr>
          <p:cNvSpPr>
            <a:spLocks noGrp="1"/>
          </p:cNvSpPr>
          <p:nvPr>
            <p:ph type="sldNum" sz="quarter" idx="4"/>
          </p:nvPr>
        </p:nvSpPr>
        <p:spPr>
          <a:xfrm>
            <a:off x="10875523" y="325201"/>
            <a:ext cx="954932" cy="365125"/>
          </a:xfrm>
          <a:prstGeom prst="rect">
            <a:avLst/>
          </a:prstGeom>
        </p:spPr>
        <p:txBody>
          <a:bodyPr vert="horz" lIns="91440" tIns="45720" rIns="91440" bIns="45720" rtlCol="0" anchor="ctr"/>
          <a:lstStyle>
            <a:lvl1pPr algn="r">
              <a:defRPr sz="1200" b="1" i="1">
                <a:solidFill>
                  <a:schemeClr val="bg1"/>
                </a:solidFill>
                <a:latin typeface="Roboto Condensed" panose="02000000000000000000" pitchFamily="2" charset="0"/>
                <a:ea typeface="Roboto Condensed" panose="02000000000000000000" pitchFamily="2" charset="0"/>
              </a:defRPr>
            </a:lvl1pPr>
          </a:lstStyle>
          <a:p>
            <a:r>
              <a:rPr lang="en-US"/>
              <a:t>Slide </a:t>
            </a:r>
            <a:fld id="{D68028E8-FA4C-4542-87ED-7A63BE53FA53}" type="slidenum">
              <a:rPr lang="en-US" smtClean="0"/>
              <a:pPr/>
              <a:t>‹#›</a:t>
            </a:fld>
            <a:endParaRPr lang="en-US" dirty="0"/>
          </a:p>
        </p:txBody>
      </p:sp>
    </p:spTree>
    <p:extLst>
      <p:ext uri="{BB962C8B-B14F-4D97-AF65-F5344CB8AC3E}">
        <p14:creationId xmlns:p14="http://schemas.microsoft.com/office/powerpoint/2010/main" val="17751143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6" r:id="rId4"/>
    <p:sldLayoutId id="2147483661" r:id="rId5"/>
    <p:sldLayoutId id="214748366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32.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838200" y="1819275"/>
            <a:ext cx="10511118" cy="1254125"/>
          </a:xfrm>
          <a:prstGeom prst="rect">
            <a:avLst/>
          </a:prstGeom>
        </p:spPr>
        <p:txBody>
          <a:bodyPr anchor="ctr">
            <a:normAutofit/>
          </a:bodyPr>
          <a:lstStyle/>
          <a:p>
            <a:pPr algn="ct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SCIENTIFIC WRITING </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4544130" y="3082588"/>
            <a:ext cx="2955925" cy="711200"/>
          </a:xfrm>
          <a:prstGeom prst="rect">
            <a:avLst/>
          </a:prstGeom>
        </p:spPr>
        <p:txBody>
          <a:bodyPr anchor="ctr">
            <a:normAutofit lnSpcReduction="10000"/>
          </a:bodyPr>
          <a:lstStyle/>
          <a:p>
            <a:pPr marL="0" indent="0">
              <a:buNone/>
            </a:pPr>
            <a:r>
              <a:rPr lang="en-US" sz="48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Basics</a:t>
            </a:r>
          </a:p>
        </p:txBody>
      </p:sp>
    </p:spTree>
    <p:extLst>
      <p:ext uri="{BB962C8B-B14F-4D97-AF65-F5344CB8AC3E}">
        <p14:creationId xmlns:p14="http://schemas.microsoft.com/office/powerpoint/2010/main" val="268182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314"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Module 1 Agenda</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313" y="1351098"/>
            <a:ext cx="7244820" cy="4155802"/>
          </a:xfrm>
          <a:prstGeom prst="rect">
            <a:avLst/>
          </a:prstGeom>
        </p:spPr>
        <p:txBody>
          <a:bodyPr>
            <a:normAutofit/>
          </a:bodyPr>
          <a:lstStyle/>
          <a:p>
            <a:pPr marL="0" lvl="0" indent="0">
              <a:spcBef>
                <a:spcPts val="0"/>
              </a:spcBef>
              <a:buClr>
                <a:schemeClr val="dk1"/>
              </a:buClr>
              <a:buSzPts val="2800"/>
              <a:buNone/>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Module 1:</a:t>
            </a:r>
            <a:r>
              <a:rPr lang="en-US" sz="2200" dirty="0">
                <a:latin typeface="Arial" panose="020B0604020202020204" pitchFamily="34" charset="0"/>
                <a:ea typeface="Roboto" panose="02000000000000000000" pitchFamily="2" charset="0"/>
                <a:cs typeface="Arial" panose="020B0604020202020204" pitchFamily="34" charset="0"/>
              </a:rPr>
              <a:t> </a:t>
            </a: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Overview of the Scientific Writing Process</a:t>
            </a:r>
          </a:p>
          <a:p>
            <a:pPr marL="0" lvl="0" indent="0">
              <a:buClr>
                <a:schemeClr val="dk1"/>
              </a:buClr>
              <a:buSzPts val="2800"/>
              <a:buNone/>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	</a:t>
            </a:r>
          </a:p>
          <a:p>
            <a:pPr marL="0" lvl="0" indent="0">
              <a:lnSpc>
                <a:spcPct val="100000"/>
              </a:lnSpc>
              <a:buClr>
                <a:schemeClr val="dk1"/>
              </a:buClr>
              <a:buSzPts val="2800"/>
              <a:buNone/>
            </a:pPr>
            <a:r>
              <a:rPr lang="en-US" sz="2200" dirty="0">
                <a:latin typeface="Arial" panose="020B0604020202020204" pitchFamily="34" charset="0"/>
                <a:ea typeface="Roboto" panose="02000000000000000000" pitchFamily="2" charset="0"/>
                <a:cs typeface="Arial" panose="020B0604020202020204" pitchFamily="34" charset="0"/>
              </a:rPr>
              <a:t>	</a:t>
            </a: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Chapter 1: </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Principles of Scientific Writing</a:t>
            </a:r>
          </a:p>
          <a:p>
            <a:pPr marL="0" lvl="0" indent="0">
              <a:lnSpc>
                <a:spcPct val="100000"/>
              </a:lnSpc>
              <a:buClr>
                <a:schemeClr val="dk1"/>
              </a:buClr>
              <a:buSzPts val="2800"/>
              <a:buNone/>
            </a:pPr>
            <a:r>
              <a:rPr lang="en-US" sz="2000" dirty="0">
                <a:latin typeface="Arial" panose="020B0604020202020204" pitchFamily="34" charset="0"/>
                <a:ea typeface="Roboto" panose="02000000000000000000" pitchFamily="2" charset="0"/>
                <a:cs typeface="Arial" panose="020B0604020202020204" pitchFamily="34" charset="0"/>
              </a:rPr>
              <a:t>	</a:t>
            </a: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Chapter 2: </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Scientific Writing Steps</a:t>
            </a:r>
            <a:endParaRPr lang="en-US" sz="2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E7C1BC0-C9D3-974C-8316-31556203A421}"/>
              </a:ext>
            </a:extLst>
          </p:cNvPr>
          <p:cNvPicPr>
            <a:picLocks noChangeAspect="1"/>
          </p:cNvPicPr>
          <p:nvPr/>
        </p:nvPicPr>
        <p:blipFill>
          <a:blip r:embed="rId3"/>
          <a:stretch>
            <a:fillRect/>
          </a:stretch>
        </p:blipFill>
        <p:spPr>
          <a:xfrm rot="16200000">
            <a:off x="1016782" y="1903901"/>
            <a:ext cx="769881" cy="488304"/>
          </a:xfrm>
          <a:prstGeom prst="rect">
            <a:avLst/>
          </a:prstGeom>
        </p:spPr>
      </p:pic>
      <p:pic>
        <p:nvPicPr>
          <p:cNvPr id="7" name="Picture 6">
            <a:extLst>
              <a:ext uri="{FF2B5EF4-FFF2-40B4-BE49-F238E27FC236}">
                <a16:creationId xmlns:a16="http://schemas.microsoft.com/office/drawing/2014/main" id="{40DAF965-8D40-1141-B3FA-00E7D4A8AC4B}"/>
              </a:ext>
            </a:extLst>
          </p:cNvPr>
          <p:cNvPicPr>
            <a:picLocks noChangeAspect="1"/>
          </p:cNvPicPr>
          <p:nvPr/>
        </p:nvPicPr>
        <p:blipFill>
          <a:blip r:embed="rId4"/>
          <a:stretch>
            <a:fillRect/>
          </a:stretch>
        </p:blipFill>
        <p:spPr>
          <a:xfrm>
            <a:off x="1745106" y="2554014"/>
            <a:ext cx="1358507" cy="45719"/>
          </a:xfrm>
          <a:prstGeom prst="rect">
            <a:avLst/>
          </a:prstGeom>
        </p:spPr>
      </p:pic>
      <p:pic>
        <p:nvPicPr>
          <p:cNvPr id="10" name="Picture 9">
            <a:extLst>
              <a:ext uri="{FF2B5EF4-FFF2-40B4-BE49-F238E27FC236}">
                <a16:creationId xmlns:a16="http://schemas.microsoft.com/office/drawing/2014/main" id="{CA161F95-3BA5-A64C-9F3B-ADBD6C0F5CD4}"/>
              </a:ext>
            </a:extLst>
          </p:cNvPr>
          <p:cNvPicPr>
            <a:picLocks noChangeAspect="1"/>
          </p:cNvPicPr>
          <p:nvPr/>
        </p:nvPicPr>
        <p:blipFill>
          <a:blip r:embed="rId4"/>
          <a:stretch>
            <a:fillRect/>
          </a:stretch>
        </p:blipFill>
        <p:spPr>
          <a:xfrm>
            <a:off x="1745106" y="2995448"/>
            <a:ext cx="1358507" cy="45719"/>
          </a:xfrm>
          <a:prstGeom prst="rect">
            <a:avLst/>
          </a:prstGeom>
        </p:spPr>
      </p:pic>
    </p:spTree>
    <p:extLst>
      <p:ext uri="{BB962C8B-B14F-4D97-AF65-F5344CB8AC3E}">
        <p14:creationId xmlns:p14="http://schemas.microsoft.com/office/powerpoint/2010/main" val="262982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314"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Module 1 Learning Objectives</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313" y="1351098"/>
            <a:ext cx="6375659" cy="4155802"/>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By the end of Module 1, you will be able to</a:t>
            </a:r>
            <a:r>
              <a:rPr lang="en-US" sz="2200" b="1" dirty="0">
                <a:solidFill>
                  <a:schemeClr val="tx1"/>
                </a:solidFill>
                <a:latin typeface="Arial" panose="020B0604020202020204" pitchFamily="34" charset="0"/>
                <a:ea typeface="Roboto" panose="02000000000000000000" pitchFamily="2" charset="0"/>
                <a:cs typeface="Arial" panose="020B0604020202020204" pitchFamily="34" charset="0"/>
              </a:rPr>
              <a:t>:</a:t>
            </a: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Describe the key principles of scientific writing.</a:t>
            </a: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Understand the ways in which scientific writing differs from general writing.</a:t>
            </a: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Determine when and why to participate in scientific writing.</a:t>
            </a: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Familiarize yourself with the steps of the scientific writing process.</a:t>
            </a:r>
          </a:p>
        </p:txBody>
      </p:sp>
    </p:spTree>
    <p:extLst>
      <p:ext uri="{BB962C8B-B14F-4D97-AF65-F5344CB8AC3E}">
        <p14:creationId xmlns:p14="http://schemas.microsoft.com/office/powerpoint/2010/main" val="270131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562083" y="2676525"/>
            <a:ext cx="9144000" cy="2159000"/>
          </a:xfrm>
          <a:prstGeom prst="rect">
            <a:avLst/>
          </a:prstGeom>
        </p:spPr>
        <p:txBody>
          <a:bodyPr>
            <a:noAutofit/>
          </a:bodyPr>
          <a:lstStyle/>
          <a:p>
            <a:pPr algn="l"/>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Principles of </a:t>
            </a:r>
            <a:b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b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Scientific Writing</a:t>
            </a:r>
          </a:p>
        </p:txBody>
      </p:sp>
      <p:sp>
        <p:nvSpPr>
          <p:cNvPr id="3" name="Subtitle 2">
            <a:extLst>
              <a:ext uri="{FF2B5EF4-FFF2-40B4-BE49-F238E27FC236}">
                <a16:creationId xmlns:a16="http://schemas.microsoft.com/office/drawing/2014/main" id="{480D0D7F-02CB-6B45-97E8-927C3456E2A2}"/>
              </a:ext>
            </a:extLst>
          </p:cNvPr>
          <p:cNvSpPr>
            <a:spLocks noGrp="1"/>
          </p:cNvSpPr>
          <p:nvPr>
            <p:ph type="subTitle" idx="4294967295"/>
          </p:nvPr>
        </p:nvSpPr>
        <p:spPr>
          <a:xfrm>
            <a:off x="1562083" y="1876425"/>
            <a:ext cx="1660525" cy="442913"/>
          </a:xfrm>
          <a:prstGeom prst="rect">
            <a:avLst/>
          </a:prstGeom>
        </p:spPr>
        <p:txBody>
          <a:bodyPr anchor="ctr">
            <a:normAutofit fontScale="77500" lnSpcReduction="20000"/>
          </a:bodyPr>
          <a:lstStyle/>
          <a:p>
            <a:pPr marL="0" indent="0" algn="l">
              <a:buNone/>
            </a:pPr>
            <a:r>
              <a:rPr lang="en-US" sz="2800"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1:</a:t>
            </a:r>
          </a:p>
        </p:txBody>
      </p:sp>
      <p:pic>
        <p:nvPicPr>
          <p:cNvPr id="6" name="Picture 5">
            <a:extLst>
              <a:ext uri="{FF2B5EF4-FFF2-40B4-BE49-F238E27FC236}">
                <a16:creationId xmlns:a16="http://schemas.microsoft.com/office/drawing/2014/main" id="{44359153-404A-4344-9A6B-D3D323728B1E}"/>
              </a:ext>
            </a:extLst>
          </p:cNvPr>
          <p:cNvPicPr>
            <a:picLocks noChangeAspect="1"/>
          </p:cNvPicPr>
          <p:nvPr/>
        </p:nvPicPr>
        <p:blipFill>
          <a:blip r:embed="rId3"/>
          <a:stretch>
            <a:fillRect/>
          </a:stretch>
        </p:blipFill>
        <p:spPr>
          <a:xfrm>
            <a:off x="1562083" y="2301861"/>
            <a:ext cx="1621692" cy="107690"/>
          </a:xfrm>
          <a:prstGeom prst="rect">
            <a:avLst/>
          </a:prstGeom>
        </p:spPr>
      </p:pic>
    </p:spTree>
    <p:extLst>
      <p:ext uri="{BB962C8B-B14F-4D97-AF65-F5344CB8AC3E}">
        <p14:creationId xmlns:p14="http://schemas.microsoft.com/office/powerpoint/2010/main" val="59601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 shot of a computer&#10;&#10;Description automatically generated">
            <a:extLst>
              <a:ext uri="{FF2B5EF4-FFF2-40B4-BE49-F238E27FC236}">
                <a16:creationId xmlns:a16="http://schemas.microsoft.com/office/drawing/2014/main" id="{4CA864E2-A035-6F46-B501-561363B5FDD6}"/>
              </a:ext>
            </a:extLst>
          </p:cNvPr>
          <p:cNvPicPr>
            <a:picLocks noChangeAspect="1"/>
          </p:cNvPicPr>
          <p:nvPr/>
        </p:nvPicPr>
        <p:blipFill>
          <a:blip r:embed="rId3">
            <a:alphaModFix amt="50000"/>
          </a:blip>
          <a:stretch>
            <a:fillRect/>
          </a:stretch>
        </p:blipFill>
        <p:spPr>
          <a:xfrm>
            <a:off x="0" y="0"/>
            <a:ext cx="12192000" cy="6858000"/>
          </a:xfrm>
          <a:prstGeom prst="rect">
            <a:avLst/>
          </a:prstGeom>
        </p:spPr>
      </p:pic>
      <p:pic>
        <p:nvPicPr>
          <p:cNvPr id="19" name="Picture 18" descr="Icon&#10;&#10;Description automatically generated">
            <a:extLst>
              <a:ext uri="{FF2B5EF4-FFF2-40B4-BE49-F238E27FC236}">
                <a16:creationId xmlns:a16="http://schemas.microsoft.com/office/drawing/2014/main" id="{92B70E15-0E4D-6C48-AA1F-B178124DE9B9}"/>
              </a:ext>
            </a:extLst>
          </p:cNvPr>
          <p:cNvPicPr>
            <a:picLocks noChangeAspect="1"/>
          </p:cNvPicPr>
          <p:nvPr/>
        </p:nvPicPr>
        <p:blipFill>
          <a:blip r:embed="rId4"/>
          <a:stretch>
            <a:fillRect/>
          </a:stretch>
        </p:blipFill>
        <p:spPr>
          <a:xfrm>
            <a:off x="7443878" y="5086999"/>
            <a:ext cx="1614664" cy="1225730"/>
          </a:xfrm>
          <a:prstGeom prst="rect">
            <a:avLst/>
          </a:prstGeom>
          <a:effectLst>
            <a:outerShdw blurRad="215900" sx="104000" sy="104000" algn="ctr" rotWithShape="0">
              <a:prstClr val="black">
                <a:alpha val="29000"/>
              </a:prstClr>
            </a:outerShdw>
          </a:effectLst>
        </p:spPr>
      </p:pic>
      <p:pic>
        <p:nvPicPr>
          <p:cNvPr id="11" name="Picture 10" descr="A close up of a mans face&#10;&#10;Description automatically generated">
            <a:extLst>
              <a:ext uri="{FF2B5EF4-FFF2-40B4-BE49-F238E27FC236}">
                <a16:creationId xmlns:a16="http://schemas.microsoft.com/office/drawing/2014/main" id="{FE145935-E202-6F45-9FD5-701B99434A5C}"/>
              </a:ext>
            </a:extLst>
          </p:cNvPr>
          <p:cNvPicPr>
            <a:picLocks noChangeAspect="1"/>
          </p:cNvPicPr>
          <p:nvPr/>
        </p:nvPicPr>
        <p:blipFill>
          <a:blip r:embed="rId5"/>
          <a:stretch>
            <a:fillRect/>
          </a:stretch>
        </p:blipFill>
        <p:spPr>
          <a:xfrm>
            <a:off x="2915077" y="1432172"/>
            <a:ext cx="3471093" cy="5425828"/>
          </a:xfrm>
          <a:prstGeom prst="rect">
            <a:avLst/>
          </a:prstGeom>
          <a:ln>
            <a:noFill/>
          </a:ln>
          <a:effectLst>
            <a:outerShdw blurRad="203200" sx="102000" sy="102000" algn="ctr" rotWithShape="0">
              <a:prstClr val="black">
                <a:alpha val="40000"/>
              </a:prstClr>
            </a:outerShdw>
          </a:effectLst>
        </p:spPr>
      </p:pic>
      <p:pic>
        <p:nvPicPr>
          <p:cNvPr id="13" name="Picture 12">
            <a:extLst>
              <a:ext uri="{FF2B5EF4-FFF2-40B4-BE49-F238E27FC236}">
                <a16:creationId xmlns:a16="http://schemas.microsoft.com/office/drawing/2014/main" id="{DD4A4B75-5C7C-1140-A399-F2C55C5A195B}"/>
              </a:ext>
            </a:extLst>
          </p:cNvPr>
          <p:cNvPicPr>
            <a:picLocks noChangeAspect="1"/>
          </p:cNvPicPr>
          <p:nvPr/>
        </p:nvPicPr>
        <p:blipFill>
          <a:blip r:embed="rId6"/>
          <a:stretch>
            <a:fillRect/>
          </a:stretch>
        </p:blipFill>
        <p:spPr>
          <a:xfrm>
            <a:off x="7443879" y="1432172"/>
            <a:ext cx="1582910" cy="1200229"/>
          </a:xfrm>
          <a:prstGeom prst="rect">
            <a:avLst/>
          </a:prstGeom>
          <a:effectLst>
            <a:outerShdw blurRad="215900" sx="104000" sy="104000" algn="ctr" rotWithShape="0">
              <a:prstClr val="black">
                <a:alpha val="29000"/>
              </a:prstClr>
            </a:outerShdw>
          </a:effectLst>
        </p:spPr>
      </p:pic>
      <p:pic>
        <p:nvPicPr>
          <p:cNvPr id="15" name="Picture 14" descr="A picture containing toy, shelf, room&#10;&#10;Description automatically generated">
            <a:extLst>
              <a:ext uri="{FF2B5EF4-FFF2-40B4-BE49-F238E27FC236}">
                <a16:creationId xmlns:a16="http://schemas.microsoft.com/office/drawing/2014/main" id="{93425F13-59D9-AF49-985F-139DDD2B67E1}"/>
              </a:ext>
            </a:extLst>
          </p:cNvPr>
          <p:cNvPicPr>
            <a:picLocks noChangeAspect="1"/>
          </p:cNvPicPr>
          <p:nvPr/>
        </p:nvPicPr>
        <p:blipFill>
          <a:blip r:embed="rId7"/>
          <a:stretch>
            <a:fillRect/>
          </a:stretch>
        </p:blipFill>
        <p:spPr>
          <a:xfrm>
            <a:off x="7443879" y="3228609"/>
            <a:ext cx="1582909" cy="1201624"/>
          </a:xfrm>
          <a:prstGeom prst="rect">
            <a:avLst/>
          </a:prstGeom>
          <a:effectLst>
            <a:outerShdw blurRad="215900" sx="104000" sy="104000" algn="ctr" rotWithShape="0">
              <a:prstClr val="black">
                <a:alpha val="29000"/>
              </a:prstClr>
            </a:outerShdw>
          </a:effectLst>
        </p:spPr>
      </p:pic>
      <p:sp>
        <p:nvSpPr>
          <p:cNvPr id="7" name="Title 1">
            <a:extLst>
              <a:ext uri="{FF2B5EF4-FFF2-40B4-BE49-F238E27FC236}">
                <a16:creationId xmlns:a16="http://schemas.microsoft.com/office/drawing/2014/main" id="{CD5D5C52-AEB7-D94E-9F4E-135106E2E552}"/>
              </a:ext>
            </a:extLst>
          </p:cNvPr>
          <p:cNvSpPr txBox="1">
            <a:spLocks/>
          </p:cNvSpPr>
          <p:nvPr/>
        </p:nvSpPr>
        <p:spPr>
          <a:xfrm>
            <a:off x="851078" y="28455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Case Study: Teo Barrera</a:t>
            </a:r>
            <a:endParaRPr lang="en-US" sz="4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D8F3520-3B24-0D4A-9D20-AA0007916771}"/>
              </a:ext>
            </a:extLst>
          </p:cNvPr>
          <p:cNvSpPr txBox="1"/>
          <p:nvPr/>
        </p:nvSpPr>
        <p:spPr>
          <a:xfrm>
            <a:off x="7917367" y="6396649"/>
            <a:ext cx="4274634" cy="307777"/>
          </a:xfrm>
          <a:prstGeom prst="rect">
            <a:avLst/>
          </a:prstGeom>
          <a:noFill/>
        </p:spPr>
        <p:txBody>
          <a:bodyPr wrap="square" rtlCol="0">
            <a:spAutoFit/>
          </a:bodyPr>
          <a:lstStyle/>
          <a:p>
            <a:pPr algn="r"/>
            <a:r>
              <a:rPr lang="en-US" sz="1400" i="1" dirty="0">
                <a:solidFill>
                  <a:srgbClr val="009FB0"/>
                </a:solidFill>
                <a:latin typeface="Roboto Light" panose="02000000000000000000" pitchFamily="2" charset="0"/>
                <a:ea typeface="Roboto Light" panose="02000000000000000000" pitchFamily="2" charset="0"/>
              </a:rPr>
              <a:t>Turn to Module 1–Case Study Part 1 your workbook</a:t>
            </a:r>
          </a:p>
        </p:txBody>
      </p:sp>
    </p:spTree>
    <p:extLst>
      <p:ext uri="{BB962C8B-B14F-4D97-AF65-F5344CB8AC3E}">
        <p14:creationId xmlns:p14="http://schemas.microsoft.com/office/powerpoint/2010/main" val="338136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A0480E-239A-F144-9009-718F683257B7}"/>
              </a:ext>
            </a:extLst>
          </p:cNvPr>
          <p:cNvSpPr txBox="1">
            <a:spLocks/>
          </p:cNvSpPr>
          <p:nvPr/>
        </p:nvSpPr>
        <p:spPr>
          <a:xfrm>
            <a:off x="849517" y="299097"/>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Why Write a Scientific Manuscript?</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B3D3BC7-2C2B-BE4F-8B7C-642EEE965C00}"/>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Reasons to write a manuscript include</a:t>
            </a:r>
            <a:r>
              <a:rPr lang="en-US" sz="2200" b="1" dirty="0">
                <a:latin typeface="Arial" panose="020B0604020202020204" pitchFamily="34" charset="0"/>
                <a:ea typeface="Roboto" panose="02000000000000000000" pitchFamily="2" charset="0"/>
                <a:cs typeface="Arial" panose="020B0604020202020204" pitchFamily="34" charset="0"/>
              </a:rPr>
              <a:t>:</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Strengthening and improving your field of work.</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Contributing to a greater body of scientific knowledge.</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Informing, persuading and motivating change.</a:t>
            </a:r>
          </a:p>
        </p:txBody>
      </p:sp>
    </p:spTree>
    <p:extLst>
      <p:ext uri="{BB962C8B-B14F-4D97-AF65-F5344CB8AC3E}">
        <p14:creationId xmlns:p14="http://schemas.microsoft.com/office/powerpoint/2010/main" val="162661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517" y="299097"/>
            <a:ext cx="8337462" cy="520667"/>
          </a:xfrm>
          <a:prstGeom prst="rect">
            <a:avLst/>
          </a:prstGeom>
        </p:spPr>
        <p:txBody>
          <a:bodyPr anchor="ctr">
            <a:noAutofit/>
          </a:body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What is Scientific Writing?</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516" y="1351098"/>
            <a:ext cx="6375659" cy="4155802"/>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panose="02000000000000000000" pitchFamily="2" charset="0"/>
                <a:cs typeface="Arial" panose="020B0604020202020204" pitchFamily="34" charset="0"/>
              </a:rPr>
              <a:t>Scientific writing is not like general writing.</a:t>
            </a:r>
          </a:p>
          <a:p>
            <a:pPr marL="0" indent="0">
              <a:lnSpc>
                <a:spcPct val="100000"/>
              </a:lnSpc>
              <a:buNone/>
            </a:pP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Scientific writing is</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t>
            </a:r>
          </a:p>
          <a:p>
            <a:pPr>
              <a:lnSpc>
                <a:spcPct val="100000"/>
              </a:lnSpc>
              <a:buClr>
                <a:srgbClr val="E58D1A"/>
              </a:buClr>
              <a:buSzPct val="100000"/>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Strengthening and improving your field of work.</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Contributing to a greater body of scientific knowledge.</a:t>
            </a:r>
          </a:p>
          <a:p>
            <a:pPr>
              <a:lnSpc>
                <a:spcPct val="100000"/>
              </a:lnSpc>
              <a:buClr>
                <a:srgbClr val="E58D1A"/>
              </a:buClr>
              <a:buSzPct val="100000"/>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Informing, persuading and motivating change.</a:t>
            </a:r>
          </a:p>
        </p:txBody>
      </p:sp>
    </p:spTree>
    <p:extLst>
      <p:ext uri="{BB962C8B-B14F-4D97-AF65-F5344CB8AC3E}">
        <p14:creationId xmlns:p14="http://schemas.microsoft.com/office/powerpoint/2010/main" val="212199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516" y="1351098"/>
            <a:ext cx="6935584" cy="4155802"/>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Scientific writing is part of the scientific method.</a:t>
            </a:r>
            <a:endParaRPr lang="en-US" sz="2200" b="1" dirty="0">
              <a:solidFill>
                <a:schemeClr val="tx1"/>
              </a:solidFill>
              <a:latin typeface="Arial" panose="020B0604020202020204" pitchFamily="34" charset="0"/>
              <a:ea typeface="Roboto" panose="02000000000000000000" pitchFamily="2" charset="0"/>
              <a:cs typeface="Arial" panose="020B0604020202020204" pitchFamily="34" charset="0"/>
            </a:endParaRP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Begins with a question. </a:t>
            </a:r>
          </a:p>
          <a:p>
            <a:pPr marL="228600" lvl="0" indent="-22860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Concludes when a researcher share</a:t>
            </a:r>
            <a:r>
              <a:rPr lang="en-US" sz="2000" dirty="0">
                <a:latin typeface="Arial" panose="020B0604020202020204" pitchFamily="34" charset="0"/>
                <a:ea typeface="Roboto" panose="02000000000000000000" pitchFamily="2" charset="0"/>
                <a:cs typeface="Arial" panose="020B0604020202020204" pitchFamily="34" charset="0"/>
              </a:rPr>
              <a:t>s their results (often in a journal or other publication)</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t>
            </a:r>
          </a:p>
        </p:txBody>
      </p:sp>
      <p:sp>
        <p:nvSpPr>
          <p:cNvPr id="11" name="Title 1">
            <a:extLst>
              <a:ext uri="{FF2B5EF4-FFF2-40B4-BE49-F238E27FC236}">
                <a16:creationId xmlns:a16="http://schemas.microsoft.com/office/drawing/2014/main" id="{B0E95260-3959-964A-8A30-327B4A0E072B}"/>
              </a:ext>
            </a:extLst>
          </p:cNvPr>
          <p:cNvSpPr>
            <a:spLocks noGrp="1"/>
          </p:cNvSpPr>
          <p:nvPr>
            <p:ph type="title" idx="4294967295"/>
          </p:nvPr>
        </p:nvSpPr>
        <p:spPr>
          <a:xfrm>
            <a:off x="849517" y="300165"/>
            <a:ext cx="8337462" cy="520667"/>
          </a:xfrm>
          <a:prstGeom prst="rect">
            <a:avLst/>
          </a:prstGeom>
        </p:spPr>
        <p:txBody>
          <a:bodyPr anchor="ctr">
            <a:noAutofit/>
          </a:body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The Scientific Method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97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797319-45B4-7146-8024-11E8585BC8EC}"/>
              </a:ext>
            </a:extLst>
          </p:cNvPr>
          <p:cNvSpPr txBox="1">
            <a:spLocks/>
          </p:cNvSpPr>
          <p:nvPr/>
        </p:nvSpPr>
        <p:spPr>
          <a:xfrm>
            <a:off x="849517" y="299300"/>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The Scientific Method</a:t>
            </a:r>
            <a:endParaRPr lang="en-US" sz="2400" dirty="0">
              <a:latin typeface="Arial" panose="020B0604020202020204" pitchFamily="34" charset="0"/>
              <a:cs typeface="Arial" panose="020B0604020202020204" pitchFamily="34" charset="0"/>
            </a:endParaRPr>
          </a:p>
        </p:txBody>
      </p:sp>
      <p:pic>
        <p:nvPicPr>
          <p:cNvPr id="18" name="Picture 17" descr="Timeline&#10;&#10;Description automatically generated">
            <a:extLst>
              <a:ext uri="{FF2B5EF4-FFF2-40B4-BE49-F238E27FC236}">
                <a16:creationId xmlns:a16="http://schemas.microsoft.com/office/drawing/2014/main" id="{82037459-38D2-E844-9E0A-40382EB7B450}"/>
              </a:ext>
            </a:extLst>
          </p:cNvPr>
          <p:cNvPicPr>
            <a:picLocks noChangeAspect="1"/>
          </p:cNvPicPr>
          <p:nvPr/>
        </p:nvPicPr>
        <p:blipFill>
          <a:blip r:embed="rId3"/>
          <a:stretch>
            <a:fillRect/>
          </a:stretch>
        </p:blipFill>
        <p:spPr>
          <a:xfrm>
            <a:off x="568747" y="1384001"/>
            <a:ext cx="11054505" cy="4692950"/>
          </a:xfrm>
          <a:prstGeom prst="rect">
            <a:avLst/>
          </a:prstGeom>
        </p:spPr>
      </p:pic>
    </p:spTree>
    <p:extLst>
      <p:ext uri="{BB962C8B-B14F-4D97-AF65-F5344CB8AC3E}">
        <p14:creationId xmlns:p14="http://schemas.microsoft.com/office/powerpoint/2010/main" val="66295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968BE93-F5A6-BE4F-AB07-6CB9EA020511}"/>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Scientific manuscripts:</a:t>
            </a:r>
            <a:endParaRPr lang="en-US" sz="2200" b="1" dirty="0">
              <a:latin typeface="Arial" panose="020B0604020202020204" pitchFamily="34" charset="0"/>
              <a:ea typeface="Roboto" panose="02000000000000000000" pitchFamily="2" charset="0"/>
              <a:cs typeface="Arial" panose="020B0604020202020204" pitchFamily="34" charset="0"/>
            </a:endParaRP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Aim to inform, not impress</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Should be easy to read and understand.</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Are published in peer-reviewed publications after a rigorous review process.</a:t>
            </a:r>
          </a:p>
          <a:p>
            <a:pPr>
              <a:lnSpc>
                <a:spcPct val="100000"/>
              </a:lnSpc>
              <a:buClr>
                <a:schemeClr val="dk1"/>
              </a:buClr>
              <a:buSzPts val="2800"/>
            </a:pP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4" name="Title 1">
            <a:extLst>
              <a:ext uri="{FF2B5EF4-FFF2-40B4-BE49-F238E27FC236}">
                <a16:creationId xmlns:a16="http://schemas.microsoft.com/office/drawing/2014/main" id="{5B7B55AF-693C-B141-B992-4485ECDD2AAE}"/>
              </a:ext>
            </a:extLst>
          </p:cNvPr>
          <p:cNvSpPr txBox="1">
            <a:spLocks/>
          </p:cNvSpPr>
          <p:nvPr/>
        </p:nvSpPr>
        <p:spPr>
          <a:xfrm>
            <a:off x="849517" y="299097"/>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What is the Purpose of Scientific Manuscripts?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45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81D1B724-D1D9-504D-A7B1-80A2A23306EE}"/>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Scientific manuscripts:</a:t>
            </a:r>
            <a:endParaRPr lang="en-US" sz="2200" b="1" dirty="0">
              <a:latin typeface="Arial" panose="020B0604020202020204" pitchFamily="34" charset="0"/>
              <a:ea typeface="Roboto" panose="02000000000000000000" pitchFamily="2" charset="0"/>
              <a:cs typeface="Arial" panose="020B0604020202020204" pitchFamily="34" charset="0"/>
            </a:endParaRP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Should appeal to two audiences:</a:t>
            </a:r>
          </a:p>
          <a:p>
            <a:pPr lvl="1">
              <a:lnSpc>
                <a:spcPct val="100000"/>
              </a:lnSpc>
              <a:buClr>
                <a:srgbClr val="E58D1A"/>
              </a:buClr>
              <a:buSzPct val="100000"/>
            </a:pPr>
            <a:r>
              <a:rPr lang="en-US" sz="1800" dirty="0">
                <a:latin typeface="Arial" panose="020B0604020202020204" pitchFamily="34" charset="0"/>
                <a:ea typeface="Roboto" panose="02000000000000000000" pitchFamily="2" charset="0"/>
                <a:cs typeface="Arial" panose="020B0604020202020204" pitchFamily="34" charset="0"/>
              </a:rPr>
              <a:t>Reviewers</a:t>
            </a:r>
          </a:p>
          <a:p>
            <a:pPr lvl="1">
              <a:lnSpc>
                <a:spcPct val="100000"/>
              </a:lnSpc>
              <a:buClr>
                <a:srgbClr val="E58D1A"/>
              </a:buClr>
              <a:buSzPct val="100000"/>
            </a:pPr>
            <a:r>
              <a:rPr lang="en-US" sz="1800" dirty="0">
                <a:latin typeface="Arial" panose="020B0604020202020204" pitchFamily="34" charset="0"/>
                <a:ea typeface="Roboto" panose="02000000000000000000" pitchFamily="2" charset="0"/>
                <a:cs typeface="Arial" panose="020B0604020202020204" pitchFamily="34" charset="0"/>
              </a:rPr>
              <a:t>Readers</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Convince audiences that the research is important, valid and relevant.</a:t>
            </a:r>
          </a:p>
        </p:txBody>
      </p:sp>
      <p:sp>
        <p:nvSpPr>
          <p:cNvPr id="4" name="Title 1">
            <a:extLst>
              <a:ext uri="{FF2B5EF4-FFF2-40B4-BE49-F238E27FC236}">
                <a16:creationId xmlns:a16="http://schemas.microsoft.com/office/drawing/2014/main" id="{078079AB-21B2-A24C-8012-8387B02275C1}"/>
              </a:ext>
            </a:extLst>
          </p:cNvPr>
          <p:cNvSpPr txBox="1">
            <a:spLocks/>
          </p:cNvSpPr>
          <p:nvPr/>
        </p:nvSpPr>
        <p:spPr>
          <a:xfrm>
            <a:off x="849517" y="299097"/>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What is the Purpose of Scientific Manuscripts?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27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7F9-26D3-AA49-AFC7-0708F0E68ADB}"/>
              </a:ext>
            </a:extLst>
          </p:cNvPr>
          <p:cNvSpPr>
            <a:spLocks noGrp="1"/>
          </p:cNvSpPr>
          <p:nvPr>
            <p:ph type="ctrTitle" idx="4294967295"/>
          </p:nvPr>
        </p:nvSpPr>
        <p:spPr>
          <a:xfrm>
            <a:off x="1376186" y="2801938"/>
            <a:ext cx="9144000" cy="1254125"/>
          </a:xfrm>
          <a:prstGeom prst="rect">
            <a:avLst/>
          </a:prstGeom>
        </p:spPr>
        <p:txBody>
          <a:bodyPr>
            <a:normAutofit fontScale="90000"/>
          </a:bodyPr>
          <a:lstStyle/>
          <a:p>
            <a:pPr algn="ctr"/>
            <a:r>
              <a:rPr lang="en-US" sz="88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Welcome</a:t>
            </a:r>
          </a:p>
        </p:txBody>
      </p:sp>
    </p:spTree>
    <p:extLst>
      <p:ext uri="{BB962C8B-B14F-4D97-AF65-F5344CB8AC3E}">
        <p14:creationId xmlns:p14="http://schemas.microsoft.com/office/powerpoint/2010/main" val="1581843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CD4161-1D89-8E4E-A7CA-07B36DF1C2DF}"/>
              </a:ext>
            </a:extLst>
          </p:cNvPr>
          <p:cNvSpPr txBox="1">
            <a:spLocks/>
          </p:cNvSpPr>
          <p:nvPr/>
        </p:nvSpPr>
        <p:spPr>
          <a:xfrm>
            <a:off x="849314" y="271394"/>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When to Write a Scientific Manuscript</a:t>
            </a:r>
            <a:endParaRPr lang="en-US" sz="5400" dirty="0">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33C40BE4-EB2F-B54C-8D10-E1586A57DE00}"/>
              </a:ext>
            </a:extLst>
          </p:cNvPr>
          <p:cNvSpPr txBox="1">
            <a:spLocks/>
          </p:cNvSpPr>
          <p:nvPr/>
        </p:nvSpPr>
        <p:spPr>
          <a:xfrm>
            <a:off x="3023005" y="1210421"/>
            <a:ext cx="6375659" cy="44755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Are you ready to write a scientific manuscript?</a:t>
            </a:r>
          </a:p>
        </p:txBody>
      </p:sp>
      <p:sp>
        <p:nvSpPr>
          <p:cNvPr id="9" name="TextBox 8">
            <a:extLst>
              <a:ext uri="{FF2B5EF4-FFF2-40B4-BE49-F238E27FC236}">
                <a16:creationId xmlns:a16="http://schemas.microsoft.com/office/drawing/2014/main" id="{D7228BBF-D29D-AE4F-8FA4-602CB0F78328}"/>
              </a:ext>
            </a:extLst>
          </p:cNvPr>
          <p:cNvSpPr txBox="1"/>
          <p:nvPr/>
        </p:nvSpPr>
        <p:spPr>
          <a:xfrm>
            <a:off x="2163441" y="1707006"/>
            <a:ext cx="8078874" cy="707886"/>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Think about your research and answer the following questions </a:t>
            </a:r>
          </a:p>
          <a:p>
            <a:pPr algn="ctr"/>
            <a:r>
              <a:rPr lang="en-US" sz="2000" i="1" dirty="0">
                <a:latin typeface="Arial" panose="020B0604020202020204" pitchFamily="34" charset="0"/>
                <a:ea typeface="Roboto Light" panose="02000000000000000000" pitchFamily="2" charset="0"/>
                <a:cs typeface="Arial" panose="020B0604020202020204" pitchFamily="34" charset="0"/>
              </a:rPr>
              <a:t>in your workbook</a:t>
            </a:r>
            <a:r>
              <a:rPr lang="en-US" i="1" dirty="0">
                <a:latin typeface="Arial" panose="020B0604020202020204" pitchFamily="34" charset="0"/>
                <a:ea typeface="Roboto Light" panose="02000000000000000000" pitchFamily="2" charset="0"/>
                <a:cs typeface="Arial" panose="020B0604020202020204" pitchFamily="34" charset="0"/>
              </a:rPr>
              <a:t>.</a:t>
            </a:r>
          </a:p>
        </p:txBody>
      </p:sp>
      <p:graphicFrame>
        <p:nvGraphicFramePr>
          <p:cNvPr id="11" name="Table 11">
            <a:extLst>
              <a:ext uri="{FF2B5EF4-FFF2-40B4-BE49-F238E27FC236}">
                <a16:creationId xmlns:a16="http://schemas.microsoft.com/office/drawing/2014/main" id="{618B34DF-530D-0241-AB82-9CBE83A46273}"/>
              </a:ext>
            </a:extLst>
          </p:cNvPr>
          <p:cNvGraphicFramePr>
            <a:graphicFrameLocks noGrp="1"/>
          </p:cNvGraphicFramePr>
          <p:nvPr>
            <p:extLst>
              <p:ext uri="{D42A27DB-BD31-4B8C-83A1-F6EECF244321}">
                <p14:modId xmlns:p14="http://schemas.microsoft.com/office/powerpoint/2010/main" val="3671951214"/>
              </p:ext>
            </p:extLst>
          </p:nvPr>
        </p:nvGraphicFramePr>
        <p:xfrm>
          <a:off x="1448791" y="2774329"/>
          <a:ext cx="9139380" cy="3337560"/>
        </p:xfrm>
        <a:graphic>
          <a:graphicData uri="http://schemas.openxmlformats.org/drawingml/2006/table">
            <a:tbl>
              <a:tblPr firstRow="1" bandRow="1">
                <a:tableStyleId>{2D5ABB26-0587-4C30-8999-92F81FD0307C}</a:tableStyleId>
              </a:tblPr>
              <a:tblGrid>
                <a:gridCol w="6900987">
                  <a:extLst>
                    <a:ext uri="{9D8B030D-6E8A-4147-A177-3AD203B41FA5}">
                      <a16:colId xmlns:a16="http://schemas.microsoft.com/office/drawing/2014/main" val="367152375"/>
                    </a:ext>
                  </a:extLst>
                </a:gridCol>
                <a:gridCol w="1118570">
                  <a:extLst>
                    <a:ext uri="{9D8B030D-6E8A-4147-A177-3AD203B41FA5}">
                      <a16:colId xmlns:a16="http://schemas.microsoft.com/office/drawing/2014/main" val="3310379527"/>
                    </a:ext>
                  </a:extLst>
                </a:gridCol>
                <a:gridCol w="1119823">
                  <a:extLst>
                    <a:ext uri="{9D8B030D-6E8A-4147-A177-3AD203B41FA5}">
                      <a16:colId xmlns:a16="http://schemas.microsoft.com/office/drawing/2014/main" val="990506109"/>
                    </a:ext>
                  </a:extLst>
                </a:gridCol>
              </a:tblGrid>
              <a:tr h="370840">
                <a:tc>
                  <a:txBody>
                    <a:bodyPr/>
                    <a:lstStyle/>
                    <a:p>
                      <a:endParaRPr lang="en-US" sz="1800" b="0" i="0" dirty="0">
                        <a:latin typeface="Roboto" panose="02000000000000000000" pitchFamily="2" charset="0"/>
                        <a:ea typeface="Roboto" panose="02000000000000000000"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1800" b="0" dirty="0">
                          <a:latin typeface="Roboto" panose="02000000000000000000" pitchFamily="2" charset="0"/>
                          <a:ea typeface="Roboto" panose="02000000000000000000" pitchFamily="2" charset="0"/>
                        </a:rPr>
                        <a:t>YES</a:t>
                      </a:r>
                      <a:endParaRPr lang="en-US" sz="1800" b="0" i="0" dirty="0">
                        <a:latin typeface="Roboto" panose="02000000000000000000" pitchFamily="2" charset="0"/>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Roboto" panose="02000000000000000000" pitchFamily="2" charset="0"/>
                          <a:ea typeface="Roboto" panose="02000000000000000000" pitchFamily="2" charset="0"/>
                        </a:rPr>
                        <a:t>NO</a:t>
                      </a:r>
                      <a:endParaRPr lang="en-US" sz="1800" b="0" i="0" dirty="0">
                        <a:latin typeface="Roboto" panose="02000000000000000000" pitchFamily="2" charset="0"/>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7800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Will my manuscript contribute something new and original?</a:t>
                      </a:r>
                      <a:endParaRPr lang="en-US" sz="1800" dirty="0">
                        <a:latin typeface="Roboto" panose="02000000000000000000" pitchFamily="2" charset="0"/>
                        <a:ea typeface="Roboto" panose="02000000000000000000" pitchFamily="2" charset="0"/>
                        <a:cs typeface="Helvetica Neue"/>
                        <a:sym typeface="Helvetica Neue"/>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738684"/>
                  </a:ext>
                </a:extLst>
              </a:tr>
              <a:tr h="370840">
                <a:tc>
                  <a:txBody>
                    <a:bodyPr/>
                    <a:lstStyle/>
                    <a:p>
                      <a:r>
                        <a:rPr lang="en-US" sz="1800" dirty="0">
                          <a:latin typeface="Roboto" panose="02000000000000000000" pitchFamily="2" charset="0"/>
                          <a:ea typeface="Roboto" panose="02000000000000000000" pitchFamily="2" charset="0"/>
                          <a:sym typeface="Helvetica Neue"/>
                        </a:rPr>
                        <a:t>Will my manuscript advance knowledge in my ﬁeld?</a:t>
                      </a:r>
                      <a:endParaRPr lang="en-US" sz="1800" b="0" i="0" dirty="0">
                        <a:latin typeface="Roboto" panose="02000000000000000000" pitchFamily="2" charset="0"/>
                        <a:ea typeface="Roboto" panose="02000000000000000000" pitchFamily="2" charset="0"/>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09014"/>
                  </a:ext>
                </a:extLst>
              </a:tr>
              <a:tr h="370840">
                <a:tc>
                  <a:txBody>
                    <a:bodyPr/>
                    <a:lstStyle/>
                    <a:p>
                      <a:r>
                        <a:rPr lang="en-US" sz="1800" dirty="0">
                          <a:latin typeface="Roboto" panose="02000000000000000000" pitchFamily="2" charset="0"/>
                          <a:ea typeface="Roboto" panose="02000000000000000000" pitchFamily="2" charset="0"/>
                          <a:sym typeface="Helvetica Neue"/>
                        </a:rPr>
                        <a:t>Will my manuscript create an impact in my ﬁeld?</a:t>
                      </a:r>
                      <a:endParaRPr lang="en-US" sz="1800" b="0" i="0" dirty="0">
                        <a:latin typeface="Roboto" panose="02000000000000000000" pitchFamily="2" charset="0"/>
                        <a:ea typeface="Roboto" panose="02000000000000000000" pitchFamily="2" charset="0"/>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1889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Will my manuscript ﬁll a gap in knowledge?</a:t>
                      </a:r>
                      <a:endParaRPr lang="en-US" sz="1800" dirty="0">
                        <a:latin typeface="Roboto" panose="02000000000000000000" pitchFamily="2" charset="0"/>
                        <a:ea typeface="Roboto" panose="02000000000000000000" pitchFamily="2" charset="0"/>
                        <a:cs typeface="Helvetica Neue"/>
                        <a:sym typeface="Helvetica Neue"/>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67267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Will my manuscript demonstrate something new or improved</a:t>
                      </a:r>
                      <a:endParaRPr lang="en-US" sz="1800" dirty="0">
                        <a:latin typeface="Roboto" panose="02000000000000000000" pitchFamily="2" charset="0"/>
                        <a:ea typeface="Roboto" panose="02000000000000000000" pitchFamily="2" charset="0"/>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1277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Is my data correct and accurate?</a:t>
                      </a:r>
                      <a:endParaRPr lang="en-US" sz="1800" dirty="0">
                        <a:latin typeface="Roboto" panose="02000000000000000000" pitchFamily="2" charset="0"/>
                        <a:ea typeface="Roboto" panose="02000000000000000000" pitchFamily="2" charset="0"/>
                        <a:cs typeface="Helvetica Neue"/>
                        <a:sym typeface="Helvetica Neue"/>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8195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Is my data recent and relevant?</a:t>
                      </a:r>
                      <a:endParaRPr lang="en-US" sz="1800" dirty="0">
                        <a:latin typeface="Roboto" panose="02000000000000000000" pitchFamily="2" charset="0"/>
                        <a:ea typeface="Roboto" panose="02000000000000000000" pitchFamily="2" charset="0"/>
                        <a:cs typeface="Helvetica Neue"/>
                        <a:sym typeface="Helvetica Neue"/>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8143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sym typeface="Helvetica Neue"/>
                        </a:rPr>
                        <a:t>Will my study be interesting or useful to the audience?</a:t>
                      </a:r>
                      <a:endParaRPr lang="en-US" sz="1800" dirty="0">
                        <a:latin typeface="Roboto" panose="02000000000000000000" pitchFamily="2" charset="0"/>
                        <a:ea typeface="Roboto" panose="02000000000000000000" pitchFamily="2" charset="0"/>
                      </a:endParaRPr>
                    </a:p>
                  </a:txBody>
                  <a:tcPr anchor="ctr">
                    <a:lnR w="12700" cap="flat" cmpd="sng" algn="ctr">
                      <a:solidFill>
                        <a:schemeClr val="tx1"/>
                      </a:solidFill>
                      <a:prstDash val="solid"/>
                      <a:round/>
                      <a:headEnd type="none" w="med" len="med"/>
                      <a:tailEnd type="none" w="med" len="med"/>
                    </a:lnR>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i="0" dirty="0">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336877"/>
                  </a:ext>
                </a:extLst>
              </a:tr>
            </a:tbl>
          </a:graphicData>
        </a:graphic>
      </p:graphicFrame>
    </p:spTree>
    <p:extLst>
      <p:ext uri="{BB962C8B-B14F-4D97-AF65-F5344CB8AC3E}">
        <p14:creationId xmlns:p14="http://schemas.microsoft.com/office/powerpoint/2010/main" val="279345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2A65AD3-92B6-3440-97F8-65007C7FAA14}"/>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spcBef>
                <a:spcPts val="0"/>
              </a:spcBef>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Original articles</a:t>
            </a:r>
          </a:p>
          <a:p>
            <a:pPr marL="457200" lvl="1" indent="0">
              <a:lnSpc>
                <a:spcPct val="100000"/>
              </a:lnSpc>
              <a:buClr>
                <a:srgbClr val="E58D1A"/>
              </a:buClr>
              <a:buSzPts val="2220"/>
              <a:buNone/>
            </a:pPr>
            <a:r>
              <a:rPr lang="en-US" sz="2000" dirty="0">
                <a:latin typeface="Arial" panose="020B0604020202020204" pitchFamily="34" charset="0"/>
                <a:cs typeface="Arial" panose="020B0604020202020204" pitchFamily="34" charset="0"/>
              </a:rPr>
              <a:t>Original articles provide new information based on original scientific research, including methods used and supporting data.</a:t>
            </a:r>
          </a:p>
          <a:p>
            <a:pPr marL="457200" lvl="1" indent="0">
              <a:lnSpc>
                <a:spcPct val="100000"/>
              </a:lnSpc>
              <a:buClr>
                <a:srgbClr val="E58D1A"/>
              </a:buClr>
              <a:buSzPts val="2220"/>
              <a:buNone/>
            </a:pPr>
            <a:endParaRPr lang="en-US" sz="2000" dirty="0">
              <a:latin typeface="Arial" panose="020B0604020202020204" pitchFamily="34" charset="0"/>
              <a:cs typeface="Arial" panose="020B0604020202020204" pitchFamily="34" charset="0"/>
            </a:endParaRPr>
          </a:p>
          <a:p>
            <a:pPr marL="228600" lvl="1">
              <a:lnSpc>
                <a:spcPct val="100000"/>
              </a:lnSpc>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Case reports</a:t>
            </a:r>
          </a:p>
          <a:p>
            <a:pPr marL="465138" lvl="2" indent="0">
              <a:lnSpc>
                <a:spcPct val="100000"/>
              </a:lnSpc>
              <a:buClr>
                <a:srgbClr val="E58D1A"/>
              </a:buClr>
              <a:buSzPts val="2220"/>
              <a:buNone/>
            </a:pPr>
            <a:r>
              <a:rPr lang="en-US" dirty="0">
                <a:latin typeface="Arial" panose="020B0604020202020204" pitchFamily="34" charset="0"/>
                <a:cs typeface="Arial" panose="020B0604020202020204" pitchFamily="34" charset="0"/>
              </a:rPr>
              <a:t>Case Reports are unique events or novel interpretations of individual cases along with a review of other previously-published cases to put the new event in context.</a:t>
            </a:r>
          </a:p>
          <a:p>
            <a:pPr marL="465138" lvl="2" indent="0">
              <a:lnSpc>
                <a:spcPct val="100000"/>
              </a:lnSpc>
              <a:buClr>
                <a:srgbClr val="E58D1A"/>
              </a:buClr>
              <a:buSzPts val="2220"/>
              <a:buNone/>
            </a:pPr>
            <a:endParaRPr lang="en-US" sz="1800" dirty="0">
              <a:latin typeface="Arial" panose="020B0604020202020204" pitchFamily="34" charset="0"/>
              <a:ea typeface="Roboto Medium" panose="02000000000000000000" pitchFamily="2" charset="0"/>
              <a:cs typeface="Arial" panose="020B0604020202020204" pitchFamily="34" charset="0"/>
            </a:endParaRPr>
          </a:p>
        </p:txBody>
      </p:sp>
      <p:sp>
        <p:nvSpPr>
          <p:cNvPr id="4" name="Title 1">
            <a:extLst>
              <a:ext uri="{FF2B5EF4-FFF2-40B4-BE49-F238E27FC236}">
                <a16:creationId xmlns:a16="http://schemas.microsoft.com/office/drawing/2014/main" id="{2898F3DE-9A44-3D49-A835-853D27B376E7}"/>
              </a:ext>
            </a:extLst>
          </p:cNvPr>
          <p:cNvSpPr txBox="1">
            <a:spLocks/>
          </p:cNvSpPr>
          <p:nvPr/>
        </p:nvSpPr>
        <p:spPr>
          <a:xfrm>
            <a:off x="849517" y="299097"/>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Types of Scientific Papers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44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CFBC26-7B4D-1147-9ED7-80622F025A9C}"/>
              </a:ext>
            </a:extLst>
          </p:cNvPr>
          <p:cNvSpPr txBox="1">
            <a:spLocks/>
          </p:cNvSpPr>
          <p:nvPr/>
        </p:nvSpPr>
        <p:spPr>
          <a:xfrm>
            <a:off x="849516" y="1351097"/>
            <a:ext cx="6375659" cy="45829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spcBef>
                <a:spcPts val="0"/>
              </a:spcBef>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Technical notes</a:t>
            </a:r>
          </a:p>
          <a:p>
            <a:pPr marL="457200" lvl="1" indent="0">
              <a:lnSpc>
                <a:spcPct val="100000"/>
              </a:lnSpc>
              <a:buClr>
                <a:srgbClr val="E58D1A"/>
              </a:buClr>
              <a:buSzPts val="2220"/>
              <a:buNone/>
            </a:pPr>
            <a:r>
              <a:rPr lang="en-US" sz="2000" dirty="0">
                <a:latin typeface="Arial" panose="020B0604020202020204" pitchFamily="34" charset="0"/>
                <a:cs typeface="Arial" panose="020B0604020202020204" pitchFamily="34" charset="0"/>
              </a:rPr>
              <a:t>Technical notes describe a technique or piece of equipment that has been modified from its original form to be new or more effective.</a:t>
            </a:r>
          </a:p>
          <a:p>
            <a:pPr marL="457200" lvl="1" indent="0">
              <a:lnSpc>
                <a:spcPct val="100000"/>
              </a:lnSpc>
              <a:buClr>
                <a:srgbClr val="E58D1A"/>
              </a:buClr>
              <a:buSzPts val="2220"/>
              <a:buNone/>
            </a:pPr>
            <a:endParaRPr lang="en-US" sz="2000" dirty="0">
              <a:latin typeface="Arial" panose="020B0604020202020204" pitchFamily="34" charset="0"/>
              <a:cs typeface="Arial" panose="020B0604020202020204" pitchFamily="34" charset="0"/>
            </a:endParaRPr>
          </a:p>
          <a:p>
            <a:pPr marL="228600" lvl="1">
              <a:lnSpc>
                <a:spcPct val="100000"/>
              </a:lnSpc>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Pictorial essays</a:t>
            </a:r>
          </a:p>
          <a:p>
            <a:pPr marL="465138" lvl="2" indent="0">
              <a:lnSpc>
                <a:spcPct val="100000"/>
              </a:lnSpc>
              <a:buClr>
                <a:srgbClr val="E58D1A"/>
              </a:buClr>
              <a:buSzPts val="2220"/>
              <a:buNone/>
            </a:pPr>
            <a:r>
              <a:rPr lang="en-US" dirty="0">
                <a:latin typeface="Arial" panose="020B0604020202020204" pitchFamily="34" charset="0"/>
                <a:cs typeface="Arial" panose="020B0604020202020204" pitchFamily="34" charset="0"/>
              </a:rPr>
              <a:t>Pictorial essays teach or demonstrate a topic through a series of high-quality images accompanied by brief text.</a:t>
            </a:r>
          </a:p>
          <a:p>
            <a:pPr marL="465138" lvl="2" indent="0">
              <a:lnSpc>
                <a:spcPct val="100000"/>
              </a:lnSpc>
              <a:buClr>
                <a:srgbClr val="E58D1A"/>
              </a:buClr>
              <a:buSzPts val="2220"/>
              <a:buNone/>
            </a:pPr>
            <a:endParaRPr lang="en-US" sz="1800" dirty="0">
              <a:latin typeface="Arial" panose="020B0604020202020204" pitchFamily="34" charset="0"/>
              <a:ea typeface="Roboto Medium" panose="02000000000000000000" pitchFamily="2" charset="0"/>
              <a:cs typeface="Arial" panose="020B0604020202020204" pitchFamily="34" charset="0"/>
            </a:endParaRPr>
          </a:p>
        </p:txBody>
      </p:sp>
      <p:sp>
        <p:nvSpPr>
          <p:cNvPr id="4" name="Title 1">
            <a:extLst>
              <a:ext uri="{FF2B5EF4-FFF2-40B4-BE49-F238E27FC236}">
                <a16:creationId xmlns:a16="http://schemas.microsoft.com/office/drawing/2014/main" id="{16683DC1-5046-0A4D-9AC6-81B3F438DCC4}"/>
              </a:ext>
            </a:extLst>
          </p:cNvPr>
          <p:cNvSpPr txBox="1">
            <a:spLocks/>
          </p:cNvSpPr>
          <p:nvPr/>
        </p:nvSpPr>
        <p:spPr>
          <a:xfrm>
            <a:off x="849517" y="311454"/>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Types of Scientific Papers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90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B51E9F0-BFEB-2746-A355-96721F54BC9F}"/>
              </a:ext>
            </a:extLst>
          </p:cNvPr>
          <p:cNvSpPr txBox="1">
            <a:spLocks/>
          </p:cNvSpPr>
          <p:nvPr/>
        </p:nvSpPr>
        <p:spPr>
          <a:xfrm>
            <a:off x="849516" y="1351097"/>
            <a:ext cx="6375659" cy="519651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spcBef>
                <a:spcPts val="0"/>
              </a:spcBef>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Reviews</a:t>
            </a:r>
          </a:p>
          <a:p>
            <a:pPr marL="457200" lvl="1" indent="0">
              <a:lnSpc>
                <a:spcPct val="110000"/>
              </a:lnSpc>
              <a:buClr>
                <a:srgbClr val="E58D1A"/>
              </a:buClr>
              <a:buSzPts val="2220"/>
              <a:buNone/>
            </a:pPr>
            <a:r>
              <a:rPr lang="en-US" sz="2000" dirty="0">
                <a:latin typeface="Arial" panose="020B0604020202020204" pitchFamily="34" charset="0"/>
                <a:cs typeface="Arial" panose="020B0604020202020204" pitchFamily="34" charset="0"/>
              </a:rPr>
              <a:t>Reviews are detailed analyses of recent developments on a topic</a:t>
            </a:r>
          </a:p>
          <a:p>
            <a:pPr marL="457200" lvl="1" indent="0">
              <a:lnSpc>
                <a:spcPct val="110000"/>
              </a:lnSpc>
              <a:buClr>
                <a:srgbClr val="E58D1A"/>
              </a:buClr>
              <a:buSzPts val="2220"/>
              <a:buNone/>
            </a:pPr>
            <a:endParaRPr lang="en-US" sz="2000" dirty="0">
              <a:latin typeface="Arial" panose="020B0604020202020204" pitchFamily="34" charset="0"/>
              <a:cs typeface="Arial" panose="020B0604020202020204" pitchFamily="34" charset="0"/>
            </a:endParaRPr>
          </a:p>
          <a:p>
            <a:pPr marL="228600" lvl="1">
              <a:lnSpc>
                <a:spcPct val="110000"/>
              </a:lnSpc>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Commentaries</a:t>
            </a:r>
          </a:p>
          <a:p>
            <a:pPr marL="458788" lvl="2" indent="0">
              <a:lnSpc>
                <a:spcPct val="110000"/>
              </a:lnSpc>
              <a:buClr>
                <a:srgbClr val="E58D1A"/>
              </a:buClr>
              <a:buSzPts val="2220"/>
              <a:buNone/>
            </a:pPr>
            <a:r>
              <a:rPr lang="en-US" dirty="0">
                <a:latin typeface="Arial" panose="020B0604020202020204" pitchFamily="34" charset="0"/>
                <a:cs typeface="Arial" panose="020B0604020202020204" pitchFamily="34" charset="0"/>
              </a:rPr>
              <a:t>Commentaries summarize an author’s personal experience, expertise or opinion on a certain topic.</a:t>
            </a:r>
          </a:p>
          <a:p>
            <a:pPr marL="465138" lvl="2" indent="0">
              <a:lnSpc>
                <a:spcPct val="110000"/>
              </a:lnSpc>
              <a:buClr>
                <a:srgbClr val="E58D1A"/>
              </a:buClr>
              <a:buSzPts val="2220"/>
              <a:buNone/>
            </a:pPr>
            <a:endParaRPr lang="en-US" dirty="0">
              <a:latin typeface="Arial" panose="020B0604020202020204" pitchFamily="34" charset="0"/>
              <a:cs typeface="Arial" panose="020B0604020202020204" pitchFamily="34" charset="0"/>
            </a:endParaRPr>
          </a:p>
          <a:p>
            <a:pPr lvl="0">
              <a:lnSpc>
                <a:spcPct val="110000"/>
              </a:lnSpc>
              <a:spcBef>
                <a:spcPts val="0"/>
              </a:spcBef>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Reviews</a:t>
            </a:r>
          </a:p>
          <a:p>
            <a:pPr marL="457200" lvl="1" indent="0">
              <a:lnSpc>
                <a:spcPct val="110000"/>
              </a:lnSpc>
              <a:buClr>
                <a:srgbClr val="E58D1A"/>
              </a:buClr>
              <a:buSzPts val="2220"/>
              <a:buNone/>
            </a:pPr>
            <a:r>
              <a:rPr lang="en-US" sz="2000" dirty="0">
                <a:latin typeface="Arial" panose="020B0604020202020204" pitchFamily="34" charset="0"/>
                <a:cs typeface="Arial" panose="020B0604020202020204" pitchFamily="34" charset="0"/>
              </a:rPr>
              <a:t>Reviews are detailed analyses of recent developments on a topic</a:t>
            </a:r>
          </a:p>
          <a:p>
            <a:pPr marL="465138" lvl="2" indent="0">
              <a:lnSpc>
                <a:spcPct val="110000"/>
              </a:lnSpc>
              <a:buClr>
                <a:srgbClr val="E58D1A"/>
              </a:buClr>
              <a:buSzPts val="2220"/>
              <a:buNone/>
            </a:pPr>
            <a:endParaRPr lang="en-US" sz="1800" dirty="0">
              <a:latin typeface="Arial" panose="020B0604020202020204" pitchFamily="34" charset="0"/>
              <a:ea typeface="Roboto Medium" panose="02000000000000000000" pitchFamily="2" charset="0"/>
              <a:cs typeface="Arial" panose="020B0604020202020204" pitchFamily="34" charset="0"/>
            </a:endParaRPr>
          </a:p>
          <a:p>
            <a:pPr lvl="0">
              <a:lnSpc>
                <a:spcPct val="110000"/>
              </a:lnSpc>
              <a:spcBef>
                <a:spcPts val="0"/>
              </a:spcBef>
              <a:buClr>
                <a:srgbClr val="E58D1A"/>
              </a:buClr>
              <a:buSzPct val="100000"/>
            </a:pPr>
            <a:r>
              <a:rPr lang="en-US" sz="2200" b="1" dirty="0">
                <a:latin typeface="Arial" panose="020B0604020202020204" pitchFamily="34" charset="0"/>
                <a:ea typeface="Roboto Medium" panose="02000000000000000000" pitchFamily="2" charset="0"/>
                <a:cs typeface="Arial" panose="020B0604020202020204" pitchFamily="34" charset="0"/>
              </a:rPr>
              <a:t>Letters to the editor</a:t>
            </a:r>
          </a:p>
          <a:p>
            <a:pPr marL="457200" lvl="1" indent="0">
              <a:lnSpc>
                <a:spcPct val="110000"/>
              </a:lnSpc>
              <a:buClr>
                <a:srgbClr val="E58D1A"/>
              </a:buClr>
              <a:buSzPts val="2220"/>
              <a:buNone/>
            </a:pPr>
            <a:r>
              <a:rPr lang="en-US" sz="2000" dirty="0">
                <a:latin typeface="Arial" panose="020B0604020202020204" pitchFamily="34" charset="0"/>
                <a:cs typeface="Arial" panose="020B0604020202020204" pitchFamily="34" charset="0"/>
              </a:rPr>
              <a:t>Letters to the editor address the editor of a publication or author of an article to ask questions or provide constructive criticism of published work.</a:t>
            </a:r>
          </a:p>
          <a:p>
            <a:pPr marL="465138" lvl="2" indent="0">
              <a:lnSpc>
                <a:spcPct val="110000"/>
              </a:lnSpc>
              <a:buClr>
                <a:srgbClr val="E58D1A"/>
              </a:buClr>
              <a:buSzPts val="2220"/>
              <a:buNone/>
            </a:pPr>
            <a:endParaRPr lang="en-US" sz="1800" dirty="0">
              <a:latin typeface="Arial" panose="020B0604020202020204" pitchFamily="34" charset="0"/>
              <a:ea typeface="Roboto Medium" panose="02000000000000000000" pitchFamily="2" charset="0"/>
              <a:cs typeface="Arial" panose="020B0604020202020204" pitchFamily="34" charset="0"/>
            </a:endParaRPr>
          </a:p>
        </p:txBody>
      </p:sp>
      <p:sp>
        <p:nvSpPr>
          <p:cNvPr id="4" name="Title 1">
            <a:extLst>
              <a:ext uri="{FF2B5EF4-FFF2-40B4-BE49-F238E27FC236}">
                <a16:creationId xmlns:a16="http://schemas.microsoft.com/office/drawing/2014/main" id="{0D1F893C-1CE5-504B-A42C-1D51766BD31A}"/>
              </a:ext>
            </a:extLst>
          </p:cNvPr>
          <p:cNvSpPr txBox="1">
            <a:spLocks/>
          </p:cNvSpPr>
          <p:nvPr/>
        </p:nvSpPr>
        <p:spPr>
          <a:xfrm>
            <a:off x="849517" y="310386"/>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Types of Scientific Papers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8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8E2DC4A3-5EAD-BD4E-9208-E085050B6679}"/>
              </a:ext>
            </a:extLst>
          </p:cNvPr>
          <p:cNvPicPr>
            <a:picLocks noChangeAspect="1"/>
          </p:cNvPicPr>
          <p:nvPr/>
        </p:nvPicPr>
        <p:blipFill>
          <a:blip r:embed="rId3">
            <a:alphaModFix amt="50000"/>
          </a:blip>
          <a:stretch>
            <a:fillRect/>
          </a:stretch>
        </p:blipFill>
        <p:spPr>
          <a:xfrm>
            <a:off x="0" y="0"/>
            <a:ext cx="12192000" cy="6858000"/>
          </a:xfrm>
          <a:prstGeom prst="rect">
            <a:avLst/>
          </a:prstGeom>
        </p:spPr>
      </p:pic>
      <p:pic>
        <p:nvPicPr>
          <p:cNvPr id="5" name="Picture 4" descr="A close up of a mans face&#10;&#10;Description automatically generated">
            <a:extLst>
              <a:ext uri="{FF2B5EF4-FFF2-40B4-BE49-F238E27FC236}">
                <a16:creationId xmlns:a16="http://schemas.microsoft.com/office/drawing/2014/main" id="{1B48E845-51FB-284E-A57D-70E450C63DE4}"/>
              </a:ext>
            </a:extLst>
          </p:cNvPr>
          <p:cNvPicPr>
            <a:picLocks noChangeAspect="1"/>
          </p:cNvPicPr>
          <p:nvPr/>
        </p:nvPicPr>
        <p:blipFill>
          <a:blip r:embed="rId4"/>
          <a:stretch>
            <a:fillRect/>
          </a:stretch>
        </p:blipFill>
        <p:spPr>
          <a:xfrm>
            <a:off x="4360453" y="1422647"/>
            <a:ext cx="3471093" cy="5425828"/>
          </a:xfrm>
          <a:prstGeom prst="rect">
            <a:avLst/>
          </a:prstGeom>
          <a:ln>
            <a:noFill/>
          </a:ln>
          <a:effectLst>
            <a:outerShdw blurRad="203200" sx="102000" sy="102000" algn="ctr" rotWithShape="0">
              <a:prstClr val="black">
                <a:alpha val="40000"/>
              </a:prstClr>
            </a:outerShdw>
          </a:effectLst>
        </p:spPr>
      </p:pic>
      <p:sp>
        <p:nvSpPr>
          <p:cNvPr id="10" name="Title 1">
            <a:extLst>
              <a:ext uri="{FF2B5EF4-FFF2-40B4-BE49-F238E27FC236}">
                <a16:creationId xmlns:a16="http://schemas.microsoft.com/office/drawing/2014/main" id="{2B4CA74D-99F8-D744-94A9-2A2437145B33}"/>
              </a:ext>
            </a:extLst>
          </p:cNvPr>
          <p:cNvSpPr txBox="1">
            <a:spLocks/>
          </p:cNvSpPr>
          <p:nvPr/>
        </p:nvSpPr>
        <p:spPr>
          <a:xfrm>
            <a:off x="851078" y="284558"/>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Case Study: Teo Barrera</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C2B8D-736A-9C4C-8FDB-46C8087C3546}"/>
              </a:ext>
            </a:extLst>
          </p:cNvPr>
          <p:cNvSpPr txBox="1"/>
          <p:nvPr/>
        </p:nvSpPr>
        <p:spPr>
          <a:xfrm>
            <a:off x="7917367" y="6396649"/>
            <a:ext cx="4274634" cy="307777"/>
          </a:xfrm>
          <a:prstGeom prst="rect">
            <a:avLst/>
          </a:prstGeom>
          <a:noFill/>
        </p:spPr>
        <p:txBody>
          <a:bodyPr wrap="square" rtlCol="0">
            <a:spAutoFit/>
          </a:bodyPr>
          <a:lstStyle/>
          <a:p>
            <a:pPr algn="r"/>
            <a:r>
              <a:rPr lang="en-US" sz="1400" i="1" dirty="0">
                <a:solidFill>
                  <a:srgbClr val="009FB0"/>
                </a:solidFill>
                <a:latin typeface="Roboto Light" panose="02000000000000000000" pitchFamily="2" charset="0"/>
                <a:ea typeface="Roboto Light" panose="02000000000000000000" pitchFamily="2" charset="0"/>
              </a:rPr>
              <a:t>Turn to Module 1–Case Study Part 2 your workbook</a:t>
            </a:r>
          </a:p>
        </p:txBody>
      </p:sp>
    </p:spTree>
    <p:extLst>
      <p:ext uri="{BB962C8B-B14F-4D97-AF65-F5344CB8AC3E}">
        <p14:creationId xmlns:p14="http://schemas.microsoft.com/office/powerpoint/2010/main" val="351057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You’ve reached the end of Chapter 1!</a:t>
            </a:r>
            <a:endParaRPr lang="en-US" sz="54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999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5" name="TextBox 4">
            <a:extLst>
              <a:ext uri="{FF2B5EF4-FFF2-40B4-BE49-F238E27FC236}">
                <a16:creationId xmlns:a16="http://schemas.microsoft.com/office/drawing/2014/main" id="{1FDE5B17-BA7B-B64A-AB17-F159292FAC96}"/>
              </a:ext>
            </a:extLst>
          </p:cNvPr>
          <p:cNvSpPr txBox="1"/>
          <p:nvPr/>
        </p:nvSpPr>
        <p:spPr>
          <a:xfrm>
            <a:off x="849315" y="5300626"/>
            <a:ext cx="6542086" cy="523220"/>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Turn to the Knowledge Check section for Module 1 in your workbook and answer Knowledge Checks 1 and 2.</a:t>
            </a:r>
          </a:p>
        </p:txBody>
      </p:sp>
    </p:spTree>
    <p:extLst>
      <p:ext uri="{BB962C8B-B14F-4D97-AF65-F5344CB8AC3E}">
        <p14:creationId xmlns:p14="http://schemas.microsoft.com/office/powerpoint/2010/main" val="1746359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4" name="Text Placeholder 3">
            <a:extLst>
              <a:ext uri="{FF2B5EF4-FFF2-40B4-BE49-F238E27FC236}">
                <a16:creationId xmlns:a16="http://schemas.microsoft.com/office/drawing/2014/main" id="{1A46BECE-98CD-6E4B-976B-1607BF35CAE3}"/>
              </a:ext>
            </a:extLst>
          </p:cNvPr>
          <p:cNvSpPr txBox="1">
            <a:spLocks/>
          </p:cNvSpPr>
          <p:nvPr/>
        </p:nvSpPr>
        <p:spPr>
          <a:xfrm>
            <a:off x="1136498" y="1233732"/>
            <a:ext cx="9919003" cy="4914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latin typeface="Arial" panose="020B0604020202020204" pitchFamily="34" charset="0"/>
                <a:ea typeface="Roboto Medium" panose="02000000000000000000" pitchFamily="2" charset="0"/>
                <a:cs typeface="Arial" panose="020B0604020202020204" pitchFamily="34" charset="0"/>
              </a:rPr>
              <a:t>Which of the following are </a:t>
            </a:r>
            <a:r>
              <a:rPr lang="en-US" sz="2200" b="1" i="1" dirty="0">
                <a:latin typeface="Arial" panose="020B0604020202020204" pitchFamily="34" charset="0"/>
                <a:ea typeface="Roboto Medium" panose="02000000000000000000" pitchFamily="2" charset="0"/>
                <a:cs typeface="Arial" panose="020B0604020202020204" pitchFamily="34" charset="0"/>
              </a:rPr>
              <a:t>true</a:t>
            </a:r>
            <a:r>
              <a:rPr lang="en-US" sz="2200" b="1" dirty="0">
                <a:latin typeface="Arial" panose="020B0604020202020204" pitchFamily="34" charset="0"/>
                <a:ea typeface="Roboto Medium" panose="02000000000000000000" pitchFamily="2" charset="0"/>
                <a:cs typeface="Arial" panose="020B0604020202020204" pitchFamily="34" charset="0"/>
              </a:rPr>
              <a:t> about scientific manuscripts?</a:t>
            </a:r>
          </a:p>
        </p:txBody>
      </p:sp>
      <p:sp>
        <p:nvSpPr>
          <p:cNvPr id="6" name="TextBox 5">
            <a:extLst>
              <a:ext uri="{FF2B5EF4-FFF2-40B4-BE49-F238E27FC236}">
                <a16:creationId xmlns:a16="http://schemas.microsoft.com/office/drawing/2014/main" id="{1782D534-4D1B-7445-B7EC-354A305640CD}"/>
              </a:ext>
            </a:extLst>
          </p:cNvPr>
          <p:cNvSpPr txBox="1"/>
          <p:nvPr/>
        </p:nvSpPr>
        <p:spPr>
          <a:xfrm>
            <a:off x="3576441" y="2676180"/>
            <a:ext cx="5801733"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sym typeface="Helvetica Neue"/>
              </a:rPr>
              <a:t>Scientiﬁc manuscripts aim to inform, not impress.</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86082B51-74C7-9E42-9EE7-92CE790126A5}"/>
              </a:ext>
            </a:extLst>
          </p:cNvPr>
          <p:cNvSpPr txBox="1"/>
          <p:nvPr/>
        </p:nvSpPr>
        <p:spPr>
          <a:xfrm>
            <a:off x="3576441" y="3248995"/>
            <a:ext cx="5801731" cy="1323439"/>
          </a:xfrm>
          <a:prstGeom prst="rect">
            <a:avLst/>
          </a:prstGeom>
          <a:noFill/>
        </p:spPr>
        <p:txBody>
          <a:bodyPr wrap="square" rtlCol="0">
            <a:spAutoFit/>
          </a:bodyPr>
          <a:lstStyle/>
          <a:p>
            <a:pPr marL="9525" marR="5080" lvl="0">
              <a:spcBef>
                <a:spcPts val="18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Scientiﬁc manuscripts are essential to the evolution of modern science.  Scientiﬁc manuscripts feature technical, clear and concise writing.</a:t>
            </a:r>
            <a:endParaRPr lang="en-US" dirty="0">
              <a:latin typeface="Arial" panose="020B0604020202020204" pitchFamily="34" charset="0"/>
              <a:ea typeface="Roboto" panose="02000000000000000000" pitchFamily="2" charset="0"/>
              <a:cs typeface="Arial" panose="020B0604020202020204" pitchFamily="34" charset="0"/>
              <a:sym typeface="Helvetica Neue"/>
            </a:endParaRPr>
          </a:p>
        </p:txBody>
      </p:sp>
      <p:sp>
        <p:nvSpPr>
          <p:cNvPr id="8" name="TextBox 7">
            <a:extLst>
              <a:ext uri="{FF2B5EF4-FFF2-40B4-BE49-F238E27FC236}">
                <a16:creationId xmlns:a16="http://schemas.microsoft.com/office/drawing/2014/main" id="{5B3EC484-8CB0-7340-9BAD-DE64137AF375}"/>
              </a:ext>
            </a:extLst>
          </p:cNvPr>
          <p:cNvSpPr txBox="1"/>
          <p:nvPr/>
        </p:nvSpPr>
        <p:spPr>
          <a:xfrm>
            <a:off x="3576442" y="4646922"/>
            <a:ext cx="5801732"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Scientific manuscripts follow the scientific method.</a:t>
            </a:r>
          </a:p>
        </p:txBody>
      </p:sp>
      <p:pic>
        <p:nvPicPr>
          <p:cNvPr id="10" name="Picture 9" descr="A picture containing monitor, sitting, indoor, computer&#10;&#10;Description automatically generated">
            <a:extLst>
              <a:ext uri="{FF2B5EF4-FFF2-40B4-BE49-F238E27FC236}">
                <a16:creationId xmlns:a16="http://schemas.microsoft.com/office/drawing/2014/main" id="{70A44AC1-EB18-DF44-8852-D8F77B9B9158}"/>
              </a:ext>
            </a:extLst>
          </p:cNvPr>
          <p:cNvPicPr>
            <a:picLocks noChangeAspect="1"/>
          </p:cNvPicPr>
          <p:nvPr/>
        </p:nvPicPr>
        <p:blipFill>
          <a:blip r:embed="rId3"/>
          <a:stretch>
            <a:fillRect/>
          </a:stretch>
        </p:blipFill>
        <p:spPr>
          <a:xfrm>
            <a:off x="3036005" y="2710229"/>
            <a:ext cx="312981" cy="298661"/>
          </a:xfrm>
          <a:prstGeom prst="rect">
            <a:avLst/>
          </a:prstGeom>
        </p:spPr>
      </p:pic>
      <p:pic>
        <p:nvPicPr>
          <p:cNvPr id="11" name="Picture 10" descr="A picture containing monitor, sitting, indoor, computer&#10;&#10;Description automatically generated">
            <a:extLst>
              <a:ext uri="{FF2B5EF4-FFF2-40B4-BE49-F238E27FC236}">
                <a16:creationId xmlns:a16="http://schemas.microsoft.com/office/drawing/2014/main" id="{649970C7-2CB1-4145-9484-419F8908A7FA}"/>
              </a:ext>
            </a:extLst>
          </p:cNvPr>
          <p:cNvPicPr>
            <a:picLocks noChangeAspect="1"/>
          </p:cNvPicPr>
          <p:nvPr/>
        </p:nvPicPr>
        <p:blipFill>
          <a:blip r:embed="rId3"/>
          <a:stretch>
            <a:fillRect/>
          </a:stretch>
        </p:blipFill>
        <p:spPr>
          <a:xfrm>
            <a:off x="3036005" y="3713705"/>
            <a:ext cx="312981" cy="298661"/>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04E07FB2-6078-C149-87E3-DE03298901B3}"/>
              </a:ext>
            </a:extLst>
          </p:cNvPr>
          <p:cNvPicPr>
            <a:picLocks noChangeAspect="1"/>
          </p:cNvPicPr>
          <p:nvPr/>
        </p:nvPicPr>
        <p:blipFill>
          <a:blip r:embed="rId3"/>
          <a:stretch>
            <a:fillRect/>
          </a:stretch>
        </p:blipFill>
        <p:spPr>
          <a:xfrm>
            <a:off x="3036005" y="4851534"/>
            <a:ext cx="312981" cy="298661"/>
          </a:xfrm>
          <a:prstGeom prst="rect">
            <a:avLst/>
          </a:prstGeom>
        </p:spPr>
      </p:pic>
      <p:sp>
        <p:nvSpPr>
          <p:cNvPr id="21" name="TextBox 20">
            <a:extLst>
              <a:ext uri="{FF2B5EF4-FFF2-40B4-BE49-F238E27FC236}">
                <a16:creationId xmlns:a16="http://schemas.microsoft.com/office/drawing/2014/main" id="{C1AEA2FA-979F-CF49-80F5-E7DF4D68FEF5}"/>
              </a:ext>
            </a:extLst>
          </p:cNvPr>
          <p:cNvSpPr txBox="1"/>
          <p:nvPr/>
        </p:nvSpPr>
        <p:spPr>
          <a:xfrm>
            <a:off x="4802509" y="1707006"/>
            <a:ext cx="2586979" cy="400110"/>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Select all that apply.</a:t>
            </a:r>
            <a:endParaRPr lang="en-US" i="1" dirty="0">
              <a:latin typeface="Arial" panose="020B0604020202020204" pitchFamily="34" charset="0"/>
              <a:ea typeface="Roboto Light" panose="02000000000000000000" pitchFamily="2" charset="0"/>
              <a:cs typeface="Arial" panose="020B0604020202020204" pitchFamily="34" charset="0"/>
            </a:endParaRPr>
          </a:p>
        </p:txBody>
      </p:sp>
      <p:grpSp>
        <p:nvGrpSpPr>
          <p:cNvPr id="24" name="Group 23">
            <a:extLst>
              <a:ext uri="{FF2B5EF4-FFF2-40B4-BE49-F238E27FC236}">
                <a16:creationId xmlns:a16="http://schemas.microsoft.com/office/drawing/2014/main" id="{FC256CE0-3D14-8647-84BB-53AF018FC0EF}"/>
              </a:ext>
            </a:extLst>
          </p:cNvPr>
          <p:cNvGrpSpPr/>
          <p:nvPr/>
        </p:nvGrpSpPr>
        <p:grpSpPr>
          <a:xfrm>
            <a:off x="2976762" y="2596478"/>
            <a:ext cx="431465" cy="2589186"/>
            <a:chOff x="2976762" y="2596478"/>
            <a:chExt cx="431465" cy="2589186"/>
          </a:xfrm>
        </p:grpSpPr>
        <p:pic>
          <p:nvPicPr>
            <p:cNvPr id="20" name="Picture 19" descr="A close up of a sign&#10;&#10;Description automatically generated">
              <a:extLst>
                <a:ext uri="{FF2B5EF4-FFF2-40B4-BE49-F238E27FC236}">
                  <a16:creationId xmlns:a16="http://schemas.microsoft.com/office/drawing/2014/main" id="{9414F0B4-68C8-0B49-99DA-D1D3D9569F39}"/>
                </a:ext>
              </a:extLst>
            </p:cNvPr>
            <p:cNvPicPr>
              <a:picLocks noChangeAspect="1"/>
            </p:cNvPicPr>
            <p:nvPr/>
          </p:nvPicPr>
          <p:blipFill>
            <a:blip r:embed="rId4"/>
            <a:stretch>
              <a:fillRect/>
            </a:stretch>
          </p:blipFill>
          <p:spPr>
            <a:xfrm rot="21332272">
              <a:off x="2976762" y="2596478"/>
              <a:ext cx="431465" cy="459302"/>
            </a:xfrm>
            <a:prstGeom prst="rect">
              <a:avLst/>
            </a:prstGeom>
          </p:spPr>
        </p:pic>
        <p:pic>
          <p:nvPicPr>
            <p:cNvPr id="22" name="Picture 21" descr="A close up of a sign&#10;&#10;Description automatically generated">
              <a:extLst>
                <a:ext uri="{FF2B5EF4-FFF2-40B4-BE49-F238E27FC236}">
                  <a16:creationId xmlns:a16="http://schemas.microsoft.com/office/drawing/2014/main" id="{09688414-9ABF-0246-9400-E554BA57029A}"/>
                </a:ext>
              </a:extLst>
            </p:cNvPr>
            <p:cNvPicPr>
              <a:picLocks noChangeAspect="1"/>
            </p:cNvPicPr>
            <p:nvPr/>
          </p:nvPicPr>
          <p:blipFill>
            <a:blip r:embed="rId4"/>
            <a:stretch>
              <a:fillRect/>
            </a:stretch>
          </p:blipFill>
          <p:spPr>
            <a:xfrm rot="21332272">
              <a:off x="2976762" y="3577786"/>
              <a:ext cx="431465" cy="459302"/>
            </a:xfrm>
            <a:prstGeom prst="rect">
              <a:avLst/>
            </a:prstGeom>
          </p:spPr>
        </p:pic>
        <p:pic>
          <p:nvPicPr>
            <p:cNvPr id="23" name="Picture 22" descr="A close up of a sign&#10;&#10;Description automatically generated">
              <a:extLst>
                <a:ext uri="{FF2B5EF4-FFF2-40B4-BE49-F238E27FC236}">
                  <a16:creationId xmlns:a16="http://schemas.microsoft.com/office/drawing/2014/main" id="{E0B598BB-FF2F-324F-B7AA-3BAE6A54E2D0}"/>
                </a:ext>
              </a:extLst>
            </p:cNvPr>
            <p:cNvPicPr>
              <a:picLocks noChangeAspect="1"/>
            </p:cNvPicPr>
            <p:nvPr/>
          </p:nvPicPr>
          <p:blipFill>
            <a:blip r:embed="rId4"/>
            <a:stretch>
              <a:fillRect/>
            </a:stretch>
          </p:blipFill>
          <p:spPr>
            <a:xfrm rot="21332272">
              <a:off x="2976762" y="4726362"/>
              <a:ext cx="431465" cy="459302"/>
            </a:xfrm>
            <a:prstGeom prst="rect">
              <a:avLst/>
            </a:prstGeom>
          </p:spPr>
        </p:pic>
      </p:grpSp>
    </p:spTree>
    <p:extLst>
      <p:ext uri="{BB962C8B-B14F-4D97-AF65-F5344CB8AC3E}">
        <p14:creationId xmlns:p14="http://schemas.microsoft.com/office/powerpoint/2010/main" val="42336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4" name="Text Placeholder 3">
            <a:extLst>
              <a:ext uri="{FF2B5EF4-FFF2-40B4-BE49-F238E27FC236}">
                <a16:creationId xmlns:a16="http://schemas.microsoft.com/office/drawing/2014/main" id="{1A46BECE-98CD-6E4B-976B-1607BF35CAE3}"/>
              </a:ext>
            </a:extLst>
          </p:cNvPr>
          <p:cNvSpPr txBox="1">
            <a:spLocks/>
          </p:cNvSpPr>
          <p:nvPr/>
        </p:nvSpPr>
        <p:spPr>
          <a:xfrm>
            <a:off x="1136498" y="1233732"/>
            <a:ext cx="9919003" cy="49147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latin typeface="Arial" panose="020B0604020202020204" pitchFamily="34" charset="0"/>
                <a:ea typeface="Roboto Medium" panose="02000000000000000000" pitchFamily="2" charset="0"/>
                <a:cs typeface="Arial" panose="020B0604020202020204" pitchFamily="34" charset="0"/>
              </a:rPr>
              <a:t>Which of the following are good reasons to write a scientific manuscript?</a:t>
            </a:r>
          </a:p>
        </p:txBody>
      </p:sp>
      <p:sp>
        <p:nvSpPr>
          <p:cNvPr id="6" name="TextBox 5">
            <a:extLst>
              <a:ext uri="{FF2B5EF4-FFF2-40B4-BE49-F238E27FC236}">
                <a16:creationId xmlns:a16="http://schemas.microsoft.com/office/drawing/2014/main" id="{1782D534-4D1B-7445-B7EC-354A305640CD}"/>
              </a:ext>
            </a:extLst>
          </p:cNvPr>
          <p:cNvSpPr txBox="1"/>
          <p:nvPr/>
        </p:nvSpPr>
        <p:spPr>
          <a:xfrm>
            <a:off x="3576441" y="2676180"/>
            <a:ext cx="6281237" cy="400110"/>
          </a:xfrm>
          <a:prstGeom prst="rect">
            <a:avLst/>
          </a:prstGeom>
          <a:noFill/>
        </p:spPr>
        <p:txBody>
          <a:bodyPr wrap="square" rtlCol="0">
            <a:spAutoFit/>
          </a:bodyPr>
          <a:lstStyle/>
          <a:p>
            <a:pPr marL="9525" lvl="0">
              <a:spcBef>
                <a:spcPts val="6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When your work advances the knowledge of the field.</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86082B51-74C7-9E42-9EE7-92CE790126A5}"/>
              </a:ext>
            </a:extLst>
          </p:cNvPr>
          <p:cNvSpPr txBox="1"/>
          <p:nvPr/>
        </p:nvSpPr>
        <p:spPr>
          <a:xfrm>
            <a:off x="3576441" y="3207755"/>
            <a:ext cx="6281237" cy="707886"/>
          </a:xfrm>
          <a:prstGeom prst="rect">
            <a:avLst/>
          </a:prstGeom>
          <a:noFill/>
        </p:spPr>
        <p:txBody>
          <a:bodyPr wrap="square" rtlCol="0">
            <a:spAutoFit/>
          </a:bodyPr>
          <a:lstStyle/>
          <a:p>
            <a:pPr marL="9525" lvl="0">
              <a:spcBef>
                <a:spcPts val="18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When your work would add new and original results or methods to the scientific conversation.</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5B3EC484-8CB0-7340-9BAD-DE64137AF375}"/>
              </a:ext>
            </a:extLst>
          </p:cNvPr>
          <p:cNvSpPr txBox="1"/>
          <p:nvPr/>
        </p:nvSpPr>
        <p:spPr>
          <a:xfrm>
            <a:off x="3576440" y="4017779"/>
            <a:ext cx="6553079"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When your work has already been published.</a:t>
            </a:r>
          </a:p>
        </p:txBody>
      </p:sp>
      <p:pic>
        <p:nvPicPr>
          <p:cNvPr id="10" name="Picture 9" descr="A picture containing monitor, sitting, indoor, computer&#10;&#10;Description automatically generated">
            <a:extLst>
              <a:ext uri="{FF2B5EF4-FFF2-40B4-BE49-F238E27FC236}">
                <a16:creationId xmlns:a16="http://schemas.microsoft.com/office/drawing/2014/main" id="{70A44AC1-EB18-DF44-8852-D8F77B9B9158}"/>
              </a:ext>
            </a:extLst>
          </p:cNvPr>
          <p:cNvPicPr>
            <a:picLocks noChangeAspect="1"/>
          </p:cNvPicPr>
          <p:nvPr/>
        </p:nvPicPr>
        <p:blipFill>
          <a:blip r:embed="rId3"/>
          <a:stretch>
            <a:fillRect/>
          </a:stretch>
        </p:blipFill>
        <p:spPr>
          <a:xfrm>
            <a:off x="3036005" y="2710229"/>
            <a:ext cx="312981" cy="298661"/>
          </a:xfrm>
          <a:prstGeom prst="rect">
            <a:avLst/>
          </a:prstGeom>
        </p:spPr>
      </p:pic>
      <p:pic>
        <p:nvPicPr>
          <p:cNvPr id="11" name="Picture 10" descr="A picture containing monitor, sitting, indoor, computer&#10;&#10;Description automatically generated">
            <a:extLst>
              <a:ext uri="{FF2B5EF4-FFF2-40B4-BE49-F238E27FC236}">
                <a16:creationId xmlns:a16="http://schemas.microsoft.com/office/drawing/2014/main" id="{649970C7-2CB1-4145-9484-419F8908A7FA}"/>
              </a:ext>
            </a:extLst>
          </p:cNvPr>
          <p:cNvPicPr>
            <a:picLocks noChangeAspect="1"/>
          </p:cNvPicPr>
          <p:nvPr/>
        </p:nvPicPr>
        <p:blipFill>
          <a:blip r:embed="rId3"/>
          <a:stretch>
            <a:fillRect/>
          </a:stretch>
        </p:blipFill>
        <p:spPr>
          <a:xfrm>
            <a:off x="3036005" y="3388642"/>
            <a:ext cx="312981" cy="298661"/>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04E07FB2-6078-C149-87E3-DE03298901B3}"/>
              </a:ext>
            </a:extLst>
          </p:cNvPr>
          <p:cNvPicPr>
            <a:picLocks noChangeAspect="1"/>
          </p:cNvPicPr>
          <p:nvPr/>
        </p:nvPicPr>
        <p:blipFill>
          <a:blip r:embed="rId3"/>
          <a:stretch>
            <a:fillRect/>
          </a:stretch>
        </p:blipFill>
        <p:spPr>
          <a:xfrm>
            <a:off x="3036005" y="4067055"/>
            <a:ext cx="312981" cy="298661"/>
          </a:xfrm>
          <a:prstGeom prst="rect">
            <a:avLst/>
          </a:prstGeom>
        </p:spPr>
      </p:pic>
      <p:sp>
        <p:nvSpPr>
          <p:cNvPr id="21" name="TextBox 20">
            <a:extLst>
              <a:ext uri="{FF2B5EF4-FFF2-40B4-BE49-F238E27FC236}">
                <a16:creationId xmlns:a16="http://schemas.microsoft.com/office/drawing/2014/main" id="{C1AEA2FA-979F-CF49-80F5-E7DF4D68FEF5}"/>
              </a:ext>
            </a:extLst>
          </p:cNvPr>
          <p:cNvSpPr txBox="1"/>
          <p:nvPr/>
        </p:nvSpPr>
        <p:spPr>
          <a:xfrm>
            <a:off x="4802509" y="1945274"/>
            <a:ext cx="2586979" cy="400110"/>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Select all that apply.</a:t>
            </a:r>
            <a:endParaRPr lang="en-US" i="1" dirty="0">
              <a:latin typeface="Arial" panose="020B0604020202020204" pitchFamily="34" charset="0"/>
              <a:ea typeface="Roboto Light" panose="02000000000000000000" pitchFamily="2" charset="0"/>
              <a:cs typeface="Arial" panose="020B0604020202020204" pitchFamily="34" charset="0"/>
            </a:endParaRPr>
          </a:p>
        </p:txBody>
      </p:sp>
      <p:grpSp>
        <p:nvGrpSpPr>
          <p:cNvPr id="24" name="Group 23">
            <a:extLst>
              <a:ext uri="{FF2B5EF4-FFF2-40B4-BE49-F238E27FC236}">
                <a16:creationId xmlns:a16="http://schemas.microsoft.com/office/drawing/2014/main" id="{FC256CE0-3D14-8647-84BB-53AF018FC0EF}"/>
              </a:ext>
            </a:extLst>
          </p:cNvPr>
          <p:cNvGrpSpPr/>
          <p:nvPr/>
        </p:nvGrpSpPr>
        <p:grpSpPr>
          <a:xfrm>
            <a:off x="2972012" y="2610738"/>
            <a:ext cx="431465" cy="2466914"/>
            <a:chOff x="2976762" y="2596478"/>
            <a:chExt cx="431465" cy="2466914"/>
          </a:xfrm>
        </p:grpSpPr>
        <p:pic>
          <p:nvPicPr>
            <p:cNvPr id="20" name="Picture 19" descr="A close up of a sign&#10;&#10;Description automatically generated">
              <a:extLst>
                <a:ext uri="{FF2B5EF4-FFF2-40B4-BE49-F238E27FC236}">
                  <a16:creationId xmlns:a16="http://schemas.microsoft.com/office/drawing/2014/main" id="{9414F0B4-68C8-0B49-99DA-D1D3D9569F39}"/>
                </a:ext>
              </a:extLst>
            </p:cNvPr>
            <p:cNvPicPr>
              <a:picLocks noChangeAspect="1"/>
            </p:cNvPicPr>
            <p:nvPr/>
          </p:nvPicPr>
          <p:blipFill>
            <a:blip r:embed="rId4"/>
            <a:stretch>
              <a:fillRect/>
            </a:stretch>
          </p:blipFill>
          <p:spPr>
            <a:xfrm rot="21332272">
              <a:off x="2976762" y="2596478"/>
              <a:ext cx="431465" cy="459302"/>
            </a:xfrm>
            <a:prstGeom prst="rect">
              <a:avLst/>
            </a:prstGeom>
          </p:spPr>
        </p:pic>
        <p:pic>
          <p:nvPicPr>
            <p:cNvPr id="22" name="Picture 21" descr="A close up of a sign&#10;&#10;Description automatically generated">
              <a:extLst>
                <a:ext uri="{FF2B5EF4-FFF2-40B4-BE49-F238E27FC236}">
                  <a16:creationId xmlns:a16="http://schemas.microsoft.com/office/drawing/2014/main" id="{09688414-9ABF-0246-9400-E554BA57029A}"/>
                </a:ext>
              </a:extLst>
            </p:cNvPr>
            <p:cNvPicPr>
              <a:picLocks noChangeAspect="1"/>
            </p:cNvPicPr>
            <p:nvPr/>
          </p:nvPicPr>
          <p:blipFill>
            <a:blip r:embed="rId4"/>
            <a:stretch>
              <a:fillRect/>
            </a:stretch>
          </p:blipFill>
          <p:spPr>
            <a:xfrm rot="21332272">
              <a:off x="2976762" y="3265140"/>
              <a:ext cx="431465" cy="459302"/>
            </a:xfrm>
            <a:prstGeom prst="rect">
              <a:avLst/>
            </a:prstGeom>
          </p:spPr>
        </p:pic>
        <p:pic>
          <p:nvPicPr>
            <p:cNvPr id="23" name="Picture 22" descr="A close up of a sign&#10;&#10;Description automatically generated">
              <a:extLst>
                <a:ext uri="{FF2B5EF4-FFF2-40B4-BE49-F238E27FC236}">
                  <a16:creationId xmlns:a16="http://schemas.microsoft.com/office/drawing/2014/main" id="{E0B598BB-FF2F-324F-B7AA-3BAE6A54E2D0}"/>
                </a:ext>
              </a:extLst>
            </p:cNvPr>
            <p:cNvPicPr>
              <a:picLocks noChangeAspect="1"/>
            </p:cNvPicPr>
            <p:nvPr/>
          </p:nvPicPr>
          <p:blipFill>
            <a:blip r:embed="rId4"/>
            <a:stretch>
              <a:fillRect/>
            </a:stretch>
          </p:blipFill>
          <p:spPr>
            <a:xfrm rot="21332272">
              <a:off x="2976762" y="4604090"/>
              <a:ext cx="431465" cy="459302"/>
            </a:xfrm>
            <a:prstGeom prst="rect">
              <a:avLst/>
            </a:prstGeom>
          </p:spPr>
        </p:pic>
      </p:grpSp>
      <p:sp>
        <p:nvSpPr>
          <p:cNvPr id="17" name="TextBox 16">
            <a:extLst>
              <a:ext uri="{FF2B5EF4-FFF2-40B4-BE49-F238E27FC236}">
                <a16:creationId xmlns:a16="http://schemas.microsoft.com/office/drawing/2014/main" id="{1832D8FD-9ECA-A842-94B0-E1D36C295481}"/>
              </a:ext>
            </a:extLst>
          </p:cNvPr>
          <p:cNvSpPr txBox="1"/>
          <p:nvPr/>
        </p:nvSpPr>
        <p:spPr>
          <a:xfrm>
            <a:off x="3576440" y="4679371"/>
            <a:ext cx="6553079"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When your work would fill a gap in existing knowledge.</a:t>
            </a:r>
          </a:p>
        </p:txBody>
      </p:sp>
      <p:pic>
        <p:nvPicPr>
          <p:cNvPr id="18" name="Picture 17" descr="A picture containing monitor, sitting, indoor, computer&#10;&#10;Description automatically generated">
            <a:extLst>
              <a:ext uri="{FF2B5EF4-FFF2-40B4-BE49-F238E27FC236}">
                <a16:creationId xmlns:a16="http://schemas.microsoft.com/office/drawing/2014/main" id="{4F85EFC5-F1B9-814F-BE48-2443D1314486}"/>
              </a:ext>
            </a:extLst>
          </p:cNvPr>
          <p:cNvPicPr>
            <a:picLocks noChangeAspect="1"/>
          </p:cNvPicPr>
          <p:nvPr/>
        </p:nvPicPr>
        <p:blipFill>
          <a:blip r:embed="rId3"/>
          <a:stretch>
            <a:fillRect/>
          </a:stretch>
        </p:blipFill>
        <p:spPr>
          <a:xfrm>
            <a:off x="3036005" y="4729263"/>
            <a:ext cx="312981" cy="298661"/>
          </a:xfrm>
          <a:prstGeom prst="rect">
            <a:avLst/>
          </a:prstGeom>
        </p:spPr>
      </p:pic>
    </p:spTree>
    <p:extLst>
      <p:ext uri="{BB962C8B-B14F-4D97-AF65-F5344CB8AC3E}">
        <p14:creationId xmlns:p14="http://schemas.microsoft.com/office/powerpoint/2010/main" val="22609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9D0BB9-D841-FE43-AAA2-83654CCE2403}"/>
              </a:ext>
            </a:extLst>
          </p:cNvPr>
          <p:cNvSpPr/>
          <p:nvPr/>
        </p:nvSpPr>
        <p:spPr>
          <a:xfrm>
            <a:off x="1450428" y="2559297"/>
            <a:ext cx="9217572" cy="2308324"/>
          </a:xfrm>
          <a:prstGeom prst="rect">
            <a:avLst/>
          </a:prstGeom>
        </p:spPr>
        <p:txBody>
          <a:bodyPr wrap="square">
            <a:spAutoFit/>
          </a:bodyPr>
          <a:lstStyle/>
          <a:p>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The Scientific </a:t>
            </a:r>
            <a:b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b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Writing Process</a:t>
            </a:r>
            <a:endParaRPr lang="en-US" sz="7200" b="1" dirty="0">
              <a:latin typeface="Arial Narrow" panose="020B0604020202020204" pitchFamily="34" charset="0"/>
              <a:cs typeface="Arial Narrow" panose="020B0604020202020204" pitchFamily="34" charset="0"/>
            </a:endParaRPr>
          </a:p>
        </p:txBody>
      </p:sp>
      <p:sp>
        <p:nvSpPr>
          <p:cNvPr id="3" name="Subtitle 2">
            <a:extLst>
              <a:ext uri="{FF2B5EF4-FFF2-40B4-BE49-F238E27FC236}">
                <a16:creationId xmlns:a16="http://schemas.microsoft.com/office/drawing/2014/main" id="{B8999948-0145-C945-A076-D907FB9CE5DE}"/>
              </a:ext>
            </a:extLst>
          </p:cNvPr>
          <p:cNvSpPr txBox="1">
            <a:spLocks/>
          </p:cNvSpPr>
          <p:nvPr/>
        </p:nvSpPr>
        <p:spPr>
          <a:xfrm>
            <a:off x="1562083" y="1876425"/>
            <a:ext cx="1660525" cy="442913"/>
          </a:xfrm>
          <a:prstGeom prst="rect">
            <a:avLst/>
          </a:prstGeom>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47C88"/>
                </a:solidFill>
                <a:latin typeface="Arial" panose="020B0604020202020204" pitchFamily="34" charset="0"/>
                <a:ea typeface="Roboto Condensed" panose="02000000000000000000" pitchFamily="2" charset="0"/>
                <a:cs typeface="Arial" panose="020B0604020202020204" pitchFamily="34" charset="0"/>
              </a:rPr>
              <a:t>Chapter 2:</a:t>
            </a:r>
          </a:p>
        </p:txBody>
      </p:sp>
    </p:spTree>
    <p:extLst>
      <p:ext uri="{BB962C8B-B14F-4D97-AF65-F5344CB8AC3E}">
        <p14:creationId xmlns:p14="http://schemas.microsoft.com/office/powerpoint/2010/main" val="283711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41ECCE-BF56-4F40-AB64-4623EAFCBAE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The Scientific Writing Process</a:t>
            </a:r>
            <a:endParaRPr lang="en-US" sz="2400" dirty="0">
              <a:latin typeface="Arial" panose="020B0604020202020204"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E6298013-B5DF-0842-93B3-F779964A74A5}"/>
              </a:ext>
            </a:extLst>
          </p:cNvPr>
          <p:cNvPicPr>
            <a:picLocks noChangeAspect="1"/>
          </p:cNvPicPr>
          <p:nvPr/>
        </p:nvPicPr>
        <p:blipFill>
          <a:blip r:embed="rId3"/>
          <a:stretch>
            <a:fillRect/>
          </a:stretch>
        </p:blipFill>
        <p:spPr>
          <a:xfrm>
            <a:off x="846451" y="1323975"/>
            <a:ext cx="431800" cy="431800"/>
          </a:xfrm>
          <a:prstGeom prst="rect">
            <a:avLst/>
          </a:prstGeom>
        </p:spPr>
      </p:pic>
      <p:pic>
        <p:nvPicPr>
          <p:cNvPr id="17" name="Picture 16" descr="Icon&#10;&#10;Description automatically generated">
            <a:extLst>
              <a:ext uri="{FF2B5EF4-FFF2-40B4-BE49-F238E27FC236}">
                <a16:creationId xmlns:a16="http://schemas.microsoft.com/office/drawing/2014/main" id="{61454406-F191-6A46-8204-B3C1CCAA37F2}"/>
              </a:ext>
            </a:extLst>
          </p:cNvPr>
          <p:cNvPicPr>
            <a:picLocks noChangeAspect="1"/>
          </p:cNvPicPr>
          <p:nvPr/>
        </p:nvPicPr>
        <p:blipFill>
          <a:blip r:embed="rId4"/>
          <a:stretch>
            <a:fillRect/>
          </a:stretch>
        </p:blipFill>
        <p:spPr>
          <a:xfrm>
            <a:off x="847301" y="2017250"/>
            <a:ext cx="431800" cy="431800"/>
          </a:xfrm>
          <a:prstGeom prst="rect">
            <a:avLst/>
          </a:prstGeom>
        </p:spPr>
      </p:pic>
      <p:pic>
        <p:nvPicPr>
          <p:cNvPr id="19" name="Picture 18" descr="Icon&#10;&#10;Description automatically generated">
            <a:extLst>
              <a:ext uri="{FF2B5EF4-FFF2-40B4-BE49-F238E27FC236}">
                <a16:creationId xmlns:a16="http://schemas.microsoft.com/office/drawing/2014/main" id="{89BE14E8-84A2-E54D-9219-C3ACA87DF85B}"/>
              </a:ext>
            </a:extLst>
          </p:cNvPr>
          <p:cNvPicPr>
            <a:picLocks noChangeAspect="1"/>
          </p:cNvPicPr>
          <p:nvPr/>
        </p:nvPicPr>
        <p:blipFill>
          <a:blip r:embed="rId5"/>
          <a:stretch>
            <a:fillRect/>
          </a:stretch>
        </p:blipFill>
        <p:spPr>
          <a:xfrm>
            <a:off x="837775" y="2710524"/>
            <a:ext cx="431800" cy="431800"/>
          </a:xfrm>
          <a:prstGeom prst="rect">
            <a:avLst/>
          </a:prstGeom>
        </p:spPr>
      </p:pic>
      <p:pic>
        <p:nvPicPr>
          <p:cNvPr id="21" name="Picture 20" descr="Icon&#10;&#10;Description automatically generated">
            <a:extLst>
              <a:ext uri="{FF2B5EF4-FFF2-40B4-BE49-F238E27FC236}">
                <a16:creationId xmlns:a16="http://schemas.microsoft.com/office/drawing/2014/main" id="{FB602EDA-2F59-A34A-9339-5A200BF1EBAB}"/>
              </a:ext>
            </a:extLst>
          </p:cNvPr>
          <p:cNvPicPr>
            <a:picLocks noChangeAspect="1"/>
          </p:cNvPicPr>
          <p:nvPr/>
        </p:nvPicPr>
        <p:blipFill>
          <a:blip r:embed="rId6"/>
          <a:stretch>
            <a:fillRect/>
          </a:stretch>
        </p:blipFill>
        <p:spPr>
          <a:xfrm>
            <a:off x="846451" y="3403798"/>
            <a:ext cx="431800" cy="431800"/>
          </a:xfrm>
          <a:prstGeom prst="rect">
            <a:avLst/>
          </a:prstGeom>
        </p:spPr>
      </p:pic>
      <p:pic>
        <p:nvPicPr>
          <p:cNvPr id="23" name="Picture 22" descr="Icon&#10;&#10;Description automatically generated">
            <a:extLst>
              <a:ext uri="{FF2B5EF4-FFF2-40B4-BE49-F238E27FC236}">
                <a16:creationId xmlns:a16="http://schemas.microsoft.com/office/drawing/2014/main" id="{473DD435-54E4-0049-AE9A-8A4549E5C5A6}"/>
              </a:ext>
            </a:extLst>
          </p:cNvPr>
          <p:cNvPicPr>
            <a:picLocks noChangeAspect="1"/>
          </p:cNvPicPr>
          <p:nvPr/>
        </p:nvPicPr>
        <p:blipFill>
          <a:blip r:embed="rId7"/>
          <a:stretch>
            <a:fillRect/>
          </a:stretch>
        </p:blipFill>
        <p:spPr>
          <a:xfrm>
            <a:off x="829076" y="4124349"/>
            <a:ext cx="431800" cy="431800"/>
          </a:xfrm>
          <a:prstGeom prst="rect">
            <a:avLst/>
          </a:prstGeom>
        </p:spPr>
      </p:pic>
      <p:pic>
        <p:nvPicPr>
          <p:cNvPr id="25" name="Picture 24" descr="Icon&#10;&#10;Description automatically generated">
            <a:extLst>
              <a:ext uri="{FF2B5EF4-FFF2-40B4-BE49-F238E27FC236}">
                <a16:creationId xmlns:a16="http://schemas.microsoft.com/office/drawing/2014/main" id="{8B938081-92B4-C646-AACA-6B35C821ABE8}"/>
              </a:ext>
            </a:extLst>
          </p:cNvPr>
          <p:cNvPicPr>
            <a:picLocks noChangeAspect="1"/>
          </p:cNvPicPr>
          <p:nvPr/>
        </p:nvPicPr>
        <p:blipFill>
          <a:blip r:embed="rId8"/>
          <a:stretch>
            <a:fillRect/>
          </a:stretch>
        </p:blipFill>
        <p:spPr>
          <a:xfrm>
            <a:off x="838200" y="4844900"/>
            <a:ext cx="431800" cy="431800"/>
          </a:xfrm>
          <a:prstGeom prst="rect">
            <a:avLst/>
          </a:prstGeom>
        </p:spPr>
      </p:pic>
      <p:pic>
        <p:nvPicPr>
          <p:cNvPr id="27" name="Picture 26" descr="A picture containing object, clock&#10;&#10;Description automatically generated">
            <a:extLst>
              <a:ext uri="{FF2B5EF4-FFF2-40B4-BE49-F238E27FC236}">
                <a16:creationId xmlns:a16="http://schemas.microsoft.com/office/drawing/2014/main" id="{BA3AC3BB-41DA-8E4E-BE7C-018370A0EB69}"/>
              </a:ext>
            </a:extLst>
          </p:cNvPr>
          <p:cNvPicPr>
            <a:picLocks noChangeAspect="1"/>
          </p:cNvPicPr>
          <p:nvPr/>
        </p:nvPicPr>
        <p:blipFill>
          <a:blip r:embed="rId9"/>
          <a:stretch>
            <a:fillRect/>
          </a:stretch>
        </p:blipFill>
        <p:spPr>
          <a:xfrm>
            <a:off x="5991925" y="1323975"/>
            <a:ext cx="431800" cy="431800"/>
          </a:xfrm>
          <a:prstGeom prst="rect">
            <a:avLst/>
          </a:prstGeom>
        </p:spPr>
      </p:pic>
      <p:pic>
        <p:nvPicPr>
          <p:cNvPr id="29" name="Picture 28" descr="Icon&#10;&#10;Description automatically generated">
            <a:extLst>
              <a:ext uri="{FF2B5EF4-FFF2-40B4-BE49-F238E27FC236}">
                <a16:creationId xmlns:a16="http://schemas.microsoft.com/office/drawing/2014/main" id="{304A0EC5-8D97-9640-BA0C-6C7FFB388CBE}"/>
              </a:ext>
            </a:extLst>
          </p:cNvPr>
          <p:cNvPicPr>
            <a:picLocks noChangeAspect="1"/>
          </p:cNvPicPr>
          <p:nvPr/>
        </p:nvPicPr>
        <p:blipFill>
          <a:blip r:embed="rId10"/>
          <a:stretch>
            <a:fillRect/>
          </a:stretch>
        </p:blipFill>
        <p:spPr>
          <a:xfrm>
            <a:off x="5984876" y="2017250"/>
            <a:ext cx="431800" cy="431800"/>
          </a:xfrm>
          <a:prstGeom prst="rect">
            <a:avLst/>
          </a:prstGeom>
        </p:spPr>
      </p:pic>
      <p:pic>
        <p:nvPicPr>
          <p:cNvPr id="31" name="Picture 30" descr="Icon&#10;&#10;Description automatically generated">
            <a:extLst>
              <a:ext uri="{FF2B5EF4-FFF2-40B4-BE49-F238E27FC236}">
                <a16:creationId xmlns:a16="http://schemas.microsoft.com/office/drawing/2014/main" id="{83ABD2E6-D93C-3347-9E10-421720DA5AC0}"/>
              </a:ext>
            </a:extLst>
          </p:cNvPr>
          <p:cNvPicPr>
            <a:picLocks noChangeAspect="1"/>
          </p:cNvPicPr>
          <p:nvPr/>
        </p:nvPicPr>
        <p:blipFill>
          <a:blip r:embed="rId11"/>
          <a:stretch>
            <a:fillRect/>
          </a:stretch>
        </p:blipFill>
        <p:spPr>
          <a:xfrm>
            <a:off x="5984876" y="2710524"/>
            <a:ext cx="431800" cy="431800"/>
          </a:xfrm>
          <a:prstGeom prst="rect">
            <a:avLst/>
          </a:prstGeom>
        </p:spPr>
      </p:pic>
      <p:pic>
        <p:nvPicPr>
          <p:cNvPr id="33" name="Picture 32" descr="Icon&#10;&#10;Description automatically generated">
            <a:extLst>
              <a:ext uri="{FF2B5EF4-FFF2-40B4-BE49-F238E27FC236}">
                <a16:creationId xmlns:a16="http://schemas.microsoft.com/office/drawing/2014/main" id="{8417CCBB-34AE-6A48-8970-79997157F442}"/>
              </a:ext>
            </a:extLst>
          </p:cNvPr>
          <p:cNvPicPr>
            <a:picLocks noChangeAspect="1"/>
          </p:cNvPicPr>
          <p:nvPr/>
        </p:nvPicPr>
        <p:blipFill>
          <a:blip r:embed="rId12"/>
          <a:stretch>
            <a:fillRect/>
          </a:stretch>
        </p:blipFill>
        <p:spPr>
          <a:xfrm>
            <a:off x="5991925" y="3403798"/>
            <a:ext cx="431800" cy="431800"/>
          </a:xfrm>
          <a:prstGeom prst="rect">
            <a:avLst/>
          </a:prstGeom>
        </p:spPr>
      </p:pic>
      <p:pic>
        <p:nvPicPr>
          <p:cNvPr id="35" name="Picture 34" descr="Icon&#10;&#10;Description automatically generated">
            <a:extLst>
              <a:ext uri="{FF2B5EF4-FFF2-40B4-BE49-F238E27FC236}">
                <a16:creationId xmlns:a16="http://schemas.microsoft.com/office/drawing/2014/main" id="{5183F186-CA37-D846-8A54-E8E4ECEDC820}"/>
              </a:ext>
            </a:extLst>
          </p:cNvPr>
          <p:cNvPicPr>
            <a:picLocks noChangeAspect="1"/>
          </p:cNvPicPr>
          <p:nvPr/>
        </p:nvPicPr>
        <p:blipFill>
          <a:blip r:embed="rId13"/>
          <a:stretch>
            <a:fillRect/>
          </a:stretch>
        </p:blipFill>
        <p:spPr>
          <a:xfrm>
            <a:off x="5982101" y="4124349"/>
            <a:ext cx="431800" cy="431800"/>
          </a:xfrm>
          <a:prstGeom prst="rect">
            <a:avLst/>
          </a:prstGeom>
        </p:spPr>
      </p:pic>
      <p:pic>
        <p:nvPicPr>
          <p:cNvPr id="37" name="Picture 36" descr="Icon&#10;&#10;Description automatically generated">
            <a:extLst>
              <a:ext uri="{FF2B5EF4-FFF2-40B4-BE49-F238E27FC236}">
                <a16:creationId xmlns:a16="http://schemas.microsoft.com/office/drawing/2014/main" id="{6E0097C4-184B-C049-9A4B-0E870CCF4896}"/>
              </a:ext>
            </a:extLst>
          </p:cNvPr>
          <p:cNvPicPr>
            <a:picLocks noChangeAspect="1"/>
          </p:cNvPicPr>
          <p:nvPr/>
        </p:nvPicPr>
        <p:blipFill>
          <a:blip r:embed="rId14"/>
          <a:stretch>
            <a:fillRect/>
          </a:stretch>
        </p:blipFill>
        <p:spPr>
          <a:xfrm>
            <a:off x="5982101" y="4844900"/>
            <a:ext cx="431800" cy="431800"/>
          </a:xfrm>
          <a:prstGeom prst="rect">
            <a:avLst/>
          </a:prstGeom>
        </p:spPr>
      </p:pic>
      <p:sp>
        <p:nvSpPr>
          <p:cNvPr id="49" name="TextBox 48">
            <a:extLst>
              <a:ext uri="{FF2B5EF4-FFF2-40B4-BE49-F238E27FC236}">
                <a16:creationId xmlns:a16="http://schemas.microsoft.com/office/drawing/2014/main" id="{89009665-8F4D-F842-B4B8-50CE67BD02D2}"/>
              </a:ext>
            </a:extLst>
          </p:cNvPr>
          <p:cNvSpPr txBox="1"/>
          <p:nvPr/>
        </p:nvSpPr>
        <p:spPr>
          <a:xfrm>
            <a:off x="1362075" y="132284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Research and Prepare</a:t>
            </a:r>
          </a:p>
        </p:txBody>
      </p:sp>
      <p:sp>
        <p:nvSpPr>
          <p:cNvPr id="50" name="TextBox 49">
            <a:extLst>
              <a:ext uri="{FF2B5EF4-FFF2-40B4-BE49-F238E27FC236}">
                <a16:creationId xmlns:a16="http://schemas.microsoft.com/office/drawing/2014/main" id="{14EBCF09-66BA-634A-96F7-2C7CA02B2079}"/>
              </a:ext>
            </a:extLst>
          </p:cNvPr>
          <p:cNvSpPr txBox="1"/>
          <p:nvPr/>
        </p:nvSpPr>
        <p:spPr>
          <a:xfrm>
            <a:off x="1362075" y="2018169"/>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Begin Writing</a:t>
            </a:r>
          </a:p>
        </p:txBody>
      </p:sp>
      <p:sp>
        <p:nvSpPr>
          <p:cNvPr id="51" name="TextBox 50">
            <a:extLst>
              <a:ext uri="{FF2B5EF4-FFF2-40B4-BE49-F238E27FC236}">
                <a16:creationId xmlns:a16="http://schemas.microsoft.com/office/drawing/2014/main" id="{6D8F0746-3479-9142-8823-D29F721AC9EA}"/>
              </a:ext>
            </a:extLst>
          </p:cNvPr>
          <p:cNvSpPr txBox="1"/>
          <p:nvPr/>
        </p:nvSpPr>
        <p:spPr>
          <a:xfrm>
            <a:off x="1362075" y="27134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Conduct Your Study</a:t>
            </a:r>
          </a:p>
        </p:txBody>
      </p:sp>
      <p:sp>
        <p:nvSpPr>
          <p:cNvPr id="52" name="TextBox 51">
            <a:extLst>
              <a:ext uri="{FF2B5EF4-FFF2-40B4-BE49-F238E27FC236}">
                <a16:creationId xmlns:a16="http://schemas.microsoft.com/office/drawing/2014/main" id="{495AB6B7-7208-3643-A8D7-1397A05F3092}"/>
              </a:ext>
            </a:extLst>
          </p:cNvPr>
          <p:cNvSpPr txBox="1"/>
          <p:nvPr/>
        </p:nvSpPr>
        <p:spPr>
          <a:xfrm>
            <a:off x="1362075" y="3408819"/>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Summarize Your Results</a:t>
            </a:r>
          </a:p>
        </p:txBody>
      </p:sp>
      <p:sp>
        <p:nvSpPr>
          <p:cNvPr id="53" name="TextBox 52">
            <a:extLst>
              <a:ext uri="{FF2B5EF4-FFF2-40B4-BE49-F238E27FC236}">
                <a16:creationId xmlns:a16="http://schemas.microsoft.com/office/drawing/2014/main" id="{B474A512-4931-2947-A10E-0E1B1C8A31C7}"/>
              </a:ext>
            </a:extLst>
          </p:cNvPr>
          <p:cNvSpPr txBox="1"/>
          <p:nvPr/>
        </p:nvSpPr>
        <p:spPr>
          <a:xfrm>
            <a:off x="1362075" y="41231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Get Feedback</a:t>
            </a:r>
          </a:p>
        </p:txBody>
      </p:sp>
      <p:sp>
        <p:nvSpPr>
          <p:cNvPr id="54" name="TextBox 53">
            <a:extLst>
              <a:ext uri="{FF2B5EF4-FFF2-40B4-BE49-F238E27FC236}">
                <a16:creationId xmlns:a16="http://schemas.microsoft.com/office/drawing/2014/main" id="{E59E5157-817E-E349-8D0F-1D2B075C670B}"/>
              </a:ext>
            </a:extLst>
          </p:cNvPr>
          <p:cNvSpPr txBox="1"/>
          <p:nvPr/>
        </p:nvSpPr>
        <p:spPr>
          <a:xfrm>
            <a:off x="1362075" y="48470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Formulate your Key Message</a:t>
            </a:r>
          </a:p>
        </p:txBody>
      </p:sp>
      <p:sp>
        <p:nvSpPr>
          <p:cNvPr id="55" name="TextBox 54">
            <a:extLst>
              <a:ext uri="{FF2B5EF4-FFF2-40B4-BE49-F238E27FC236}">
                <a16:creationId xmlns:a16="http://schemas.microsoft.com/office/drawing/2014/main" id="{D5C43508-5864-AF4A-AD65-5E9AD4001182}"/>
              </a:ext>
            </a:extLst>
          </p:cNvPr>
          <p:cNvSpPr txBox="1"/>
          <p:nvPr/>
        </p:nvSpPr>
        <p:spPr>
          <a:xfrm>
            <a:off x="6515100" y="132284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Choose Your Target Audience</a:t>
            </a:r>
          </a:p>
        </p:txBody>
      </p:sp>
      <p:sp>
        <p:nvSpPr>
          <p:cNvPr id="56" name="TextBox 55">
            <a:extLst>
              <a:ext uri="{FF2B5EF4-FFF2-40B4-BE49-F238E27FC236}">
                <a16:creationId xmlns:a16="http://schemas.microsoft.com/office/drawing/2014/main" id="{8D2A733B-691F-3D4F-8E8E-A4AD66CF79FD}"/>
              </a:ext>
            </a:extLst>
          </p:cNvPr>
          <p:cNvSpPr txBox="1"/>
          <p:nvPr/>
        </p:nvSpPr>
        <p:spPr>
          <a:xfrm>
            <a:off x="6515100" y="2018169"/>
            <a:ext cx="5315354"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Finish the First Draft of Your Manuscript</a:t>
            </a:r>
          </a:p>
        </p:txBody>
      </p:sp>
      <p:sp>
        <p:nvSpPr>
          <p:cNvPr id="57" name="TextBox 56">
            <a:extLst>
              <a:ext uri="{FF2B5EF4-FFF2-40B4-BE49-F238E27FC236}">
                <a16:creationId xmlns:a16="http://schemas.microsoft.com/office/drawing/2014/main" id="{CB011AE9-008B-F646-A4E6-5D757439C0C9}"/>
              </a:ext>
            </a:extLst>
          </p:cNvPr>
          <p:cNvSpPr txBox="1"/>
          <p:nvPr/>
        </p:nvSpPr>
        <p:spPr>
          <a:xfrm>
            <a:off x="6515100" y="27134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Prepare Your Abstract</a:t>
            </a:r>
          </a:p>
        </p:txBody>
      </p:sp>
      <p:sp>
        <p:nvSpPr>
          <p:cNvPr id="58" name="TextBox 57">
            <a:extLst>
              <a:ext uri="{FF2B5EF4-FFF2-40B4-BE49-F238E27FC236}">
                <a16:creationId xmlns:a16="http://schemas.microsoft.com/office/drawing/2014/main" id="{5106E260-93CA-B047-A46E-0387E53F9F2C}"/>
              </a:ext>
            </a:extLst>
          </p:cNvPr>
          <p:cNvSpPr txBox="1"/>
          <p:nvPr/>
        </p:nvSpPr>
        <p:spPr>
          <a:xfrm>
            <a:off x="6515100" y="3408819"/>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Revise Your Manuscript</a:t>
            </a:r>
          </a:p>
        </p:txBody>
      </p:sp>
      <p:sp>
        <p:nvSpPr>
          <p:cNvPr id="59" name="TextBox 58">
            <a:extLst>
              <a:ext uri="{FF2B5EF4-FFF2-40B4-BE49-F238E27FC236}">
                <a16:creationId xmlns:a16="http://schemas.microsoft.com/office/drawing/2014/main" id="{E265A18D-E099-FB4E-98DD-3BC8BF1EA4F1}"/>
              </a:ext>
            </a:extLst>
          </p:cNvPr>
          <p:cNvSpPr txBox="1"/>
          <p:nvPr/>
        </p:nvSpPr>
        <p:spPr>
          <a:xfrm>
            <a:off x="6515100" y="41231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Finalize the Details</a:t>
            </a:r>
          </a:p>
        </p:txBody>
      </p:sp>
      <p:sp>
        <p:nvSpPr>
          <p:cNvPr id="60" name="TextBox 59">
            <a:extLst>
              <a:ext uri="{FF2B5EF4-FFF2-40B4-BE49-F238E27FC236}">
                <a16:creationId xmlns:a16="http://schemas.microsoft.com/office/drawing/2014/main" id="{7FB7452E-AF4D-F94E-8A9F-9C2CFE93D0D6}"/>
              </a:ext>
            </a:extLst>
          </p:cNvPr>
          <p:cNvSpPr txBox="1"/>
          <p:nvPr/>
        </p:nvSpPr>
        <p:spPr>
          <a:xfrm>
            <a:off x="6515100" y="4847094"/>
            <a:ext cx="4105275" cy="430887"/>
          </a:xfrm>
          <a:prstGeom prst="rect">
            <a:avLst/>
          </a:prstGeom>
          <a:noFill/>
        </p:spPr>
        <p:txBody>
          <a:bodyPr wrap="square" rtlCol="0" anchor="ctr">
            <a:spAutoFit/>
          </a:bodyPr>
          <a:lstStyle/>
          <a:p>
            <a:r>
              <a:rPr lang="en-US" sz="2200" dirty="0">
                <a:latin typeface="Arial" panose="020B0604020202020204" pitchFamily="34" charset="0"/>
                <a:ea typeface="Roboto" panose="02000000000000000000" pitchFamily="2" charset="0"/>
                <a:cs typeface="Arial" panose="020B0604020202020204" pitchFamily="34" charset="0"/>
              </a:rPr>
              <a:t>Submit Your Manuscript</a:t>
            </a:r>
          </a:p>
        </p:txBody>
      </p:sp>
    </p:spTree>
    <p:extLst>
      <p:ext uri="{BB962C8B-B14F-4D97-AF65-F5344CB8AC3E}">
        <p14:creationId xmlns:p14="http://schemas.microsoft.com/office/powerpoint/2010/main" val="314549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7928" y="1350963"/>
            <a:ext cx="6375400" cy="4156075"/>
          </a:xfrm>
          <a:prstGeom prst="rect">
            <a:avLst/>
          </a:prstGeom>
        </p:spPr>
        <p:txBody>
          <a:bodyPr>
            <a:normAutofit/>
          </a:bodyPr>
          <a:lstStyle/>
          <a:p>
            <a:pPr marL="342900" indent="-342900">
              <a:lnSpc>
                <a:spcPct val="100000"/>
              </a:lnSpc>
              <a:buClr>
                <a:srgbClr val="E58D1A"/>
              </a:buClr>
              <a:buFont typeface="Arial" panose="020B0604020202020204" pitchFamily="34" charset="0"/>
              <a:buChar char="•"/>
            </a:pPr>
            <a:r>
              <a:rPr lang="en-US" sz="2200" dirty="0">
                <a:latin typeface="Arial" panose="020B0604020202020204" pitchFamily="34" charset="0"/>
                <a:ea typeface="Roboto" panose="02000000000000000000" pitchFamily="2" charset="0"/>
                <a:cs typeface="Arial" panose="020B0604020202020204" pitchFamily="34" charset="0"/>
              </a:rPr>
              <a:t>Ask questions.</a:t>
            </a:r>
          </a:p>
          <a:p>
            <a:pPr marL="342900" indent="-342900">
              <a:lnSpc>
                <a:spcPct val="100000"/>
              </a:lnSpc>
              <a:buClr>
                <a:srgbClr val="E58D1A"/>
              </a:buClr>
              <a:buFont typeface="Arial" panose="020B0604020202020204" pitchFamily="34" charset="0"/>
              <a:buChar char="•"/>
            </a:pPr>
            <a:r>
              <a:rPr lang="en-US" sz="2200" dirty="0">
                <a:latin typeface="Arial" panose="020B0604020202020204" pitchFamily="34" charset="0"/>
                <a:ea typeface="Roboto" panose="02000000000000000000" pitchFamily="2" charset="0"/>
                <a:cs typeface="Arial" panose="020B0604020202020204" pitchFamily="34" charset="0"/>
              </a:rPr>
              <a:t>Don’t be afraid of success.</a:t>
            </a:r>
          </a:p>
          <a:p>
            <a:pPr marL="342900" indent="-342900">
              <a:lnSpc>
                <a:spcPct val="100000"/>
              </a:lnSpc>
              <a:buClr>
                <a:srgbClr val="E58D1A"/>
              </a:buClr>
              <a:buFont typeface="Arial" panose="020B0604020202020204" pitchFamily="34" charset="0"/>
              <a:buChar char="•"/>
            </a:pPr>
            <a:r>
              <a:rPr lang="en-US" sz="2200" dirty="0">
                <a:latin typeface="Arial" panose="020B0604020202020204" pitchFamily="34" charset="0"/>
                <a:ea typeface="Roboto" panose="02000000000000000000" pitchFamily="2" charset="0"/>
                <a:cs typeface="Arial" panose="020B0604020202020204" pitchFamily="34" charset="0"/>
              </a:rPr>
              <a:t>Work together.</a:t>
            </a:r>
          </a:p>
          <a:p>
            <a:pPr marL="342900" indent="-342900">
              <a:lnSpc>
                <a:spcPct val="100000"/>
              </a:lnSpc>
              <a:buClr>
                <a:srgbClr val="E58D1A"/>
              </a:buClr>
              <a:buFont typeface="Arial" panose="020B0604020202020204" pitchFamily="34" charset="0"/>
              <a:buChar char="•"/>
            </a:pPr>
            <a:r>
              <a:rPr lang="en-US" sz="2200" dirty="0">
                <a:latin typeface="Arial" panose="020B0604020202020204" pitchFamily="34" charset="0"/>
                <a:ea typeface="Roboto" panose="02000000000000000000" pitchFamily="2" charset="0"/>
                <a:cs typeface="Arial" panose="020B0604020202020204" pitchFamily="34" charset="0"/>
              </a:rPr>
              <a:t>Be respectful.</a:t>
            </a:r>
          </a:p>
          <a:p>
            <a:pPr marL="342900" indent="-342900">
              <a:lnSpc>
                <a:spcPct val="100000"/>
              </a:lnSpc>
              <a:buClr>
                <a:srgbClr val="E58D1A"/>
              </a:buClr>
              <a:buFont typeface="Arial" panose="020B0604020202020204" pitchFamily="34" charset="0"/>
              <a:buChar char="•"/>
            </a:pPr>
            <a:r>
              <a:rPr lang="en-US" sz="2200" dirty="0">
                <a:latin typeface="Arial" panose="020B0604020202020204" pitchFamily="34" charset="0"/>
                <a:ea typeface="Roboto" panose="02000000000000000000" pitchFamily="2" charset="0"/>
                <a:cs typeface="Arial" panose="020B0604020202020204" pitchFamily="34" charset="0"/>
              </a:rPr>
              <a:t>Have fun!</a:t>
            </a:r>
          </a:p>
        </p:txBody>
      </p:sp>
      <p:sp>
        <p:nvSpPr>
          <p:cNvPr id="14" name="Title 1">
            <a:extLst>
              <a:ext uri="{FF2B5EF4-FFF2-40B4-BE49-F238E27FC236}">
                <a16:creationId xmlns:a16="http://schemas.microsoft.com/office/drawing/2014/main" id="{5765055F-7B60-B94D-80B4-F2893A3E7E60}"/>
              </a:ext>
            </a:extLst>
          </p:cNvPr>
          <p:cNvSpPr>
            <a:spLocks noGrp="1"/>
          </p:cNvSpPr>
          <p:nvPr>
            <p:ph type="title" idx="4294967295"/>
          </p:nvPr>
        </p:nvSpPr>
        <p:spPr>
          <a:xfrm>
            <a:off x="847928" y="272874"/>
            <a:ext cx="8337550" cy="520700"/>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Getting Started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360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panose="02000000000000000000" pitchFamily="2" charset="0"/>
                <a:cs typeface="Arial" panose="020B0604020202020204" pitchFamily="34" charset="0"/>
              </a:rPr>
              <a:t>Preparation is the key to success!</a:t>
            </a:r>
          </a:p>
        </p:txBody>
      </p:sp>
      <p:pic>
        <p:nvPicPr>
          <p:cNvPr id="7" name="Picture 6">
            <a:extLst>
              <a:ext uri="{FF2B5EF4-FFF2-40B4-BE49-F238E27FC236}">
                <a16:creationId xmlns:a16="http://schemas.microsoft.com/office/drawing/2014/main" id="{928F44A7-0251-4542-BAA5-4452D04F0F98}"/>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9" name="Picture 8" descr="Icon&#10;&#10;Description automatically generated">
            <a:extLst>
              <a:ext uri="{FF2B5EF4-FFF2-40B4-BE49-F238E27FC236}">
                <a16:creationId xmlns:a16="http://schemas.microsoft.com/office/drawing/2014/main" id="{BEC042D4-E236-554F-BB53-3CA5FA1A3BA2}"/>
              </a:ext>
            </a:extLst>
          </p:cNvPr>
          <p:cNvPicPr>
            <a:picLocks noChangeAspect="1"/>
          </p:cNvPicPr>
          <p:nvPr/>
        </p:nvPicPr>
        <p:blipFill>
          <a:blip r:embed="rId4"/>
          <a:stretch>
            <a:fillRect/>
          </a:stretch>
        </p:blipFill>
        <p:spPr>
          <a:xfrm>
            <a:off x="838200" y="6233289"/>
            <a:ext cx="558800" cy="628650"/>
          </a:xfrm>
          <a:prstGeom prst="rect">
            <a:avLst/>
          </a:prstGeom>
        </p:spPr>
      </p:pic>
    </p:spTree>
    <p:extLst>
      <p:ext uri="{BB962C8B-B14F-4D97-AF65-F5344CB8AC3E}">
        <p14:creationId xmlns:p14="http://schemas.microsoft.com/office/powerpoint/2010/main" val="39005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8"/>
            <a:ext cx="6375659" cy="306850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E58D1A"/>
              </a:buClr>
              <a:buFont typeface="Arial" panose="020B0604020202020204" pitchFamily="34" charset="0"/>
              <a:buNone/>
            </a:pPr>
            <a:r>
              <a:rPr lang="en-US" sz="2400" b="1" dirty="0">
                <a:latin typeface="Arial" panose="020B0604020202020204" pitchFamily="34" charset="0"/>
                <a:ea typeface="Roboto Medium" panose="02000000000000000000" pitchFamily="2" charset="0"/>
                <a:cs typeface="Arial" panose="020B0604020202020204" pitchFamily="34" charset="0"/>
              </a:rPr>
              <a:t>Conducting a literature review: </a:t>
            </a:r>
          </a:p>
          <a:p>
            <a:pPr>
              <a:lnSpc>
                <a:spcPct val="10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Involves searching for and reading scientific papers.</a:t>
            </a:r>
          </a:p>
          <a:p>
            <a:pPr>
              <a:lnSpc>
                <a:spcPct val="10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sym typeface="Helvetica Neue"/>
              </a:rPr>
              <a:t>Enhances your knowledge of the topic.</a:t>
            </a:r>
          </a:p>
          <a:p>
            <a:pPr>
              <a:lnSpc>
                <a:spcPct val="10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sym typeface="Helvetica Neue"/>
              </a:rPr>
              <a:t>Prevents you from duplicating an existing study.  </a:t>
            </a:r>
          </a:p>
          <a:p>
            <a:pPr>
              <a:lnSpc>
                <a:spcPct val="10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sym typeface="Helvetica Neue"/>
              </a:rPr>
              <a:t>Situates your work in the larger scientiﬁc discussion.</a:t>
            </a:r>
          </a:p>
          <a:p>
            <a:pPr>
              <a:lnSpc>
                <a:spcPct val="10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sym typeface="Helvetica Neue"/>
              </a:rPr>
              <a:t>Exposes gaps in existing knowledge.</a:t>
            </a:r>
            <a:endParaRPr lang="en-US" sz="2200" dirty="0">
              <a:latin typeface="Arial" panose="020B0604020202020204" pitchFamily="34" charset="0"/>
              <a:ea typeface="Roboto" panose="02000000000000000000" pitchFamily="2" charset="0"/>
              <a:cs typeface="Arial" panose="020B0604020202020204" pitchFamily="34" charset="0"/>
            </a:endParaRPr>
          </a:p>
          <a:p>
            <a:pPr>
              <a:lnSpc>
                <a:spcPct val="100000"/>
              </a:lnSpc>
              <a:buClr>
                <a:srgbClr val="E58D1A"/>
              </a:buClr>
            </a:pPr>
            <a:endParaRPr lang="en-US" sz="2000" dirty="0">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928F44A7-0251-4542-BAA5-4452D04F0F98}"/>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9" name="Picture 8" descr="Icon&#10;&#10;Description automatically generated">
            <a:extLst>
              <a:ext uri="{FF2B5EF4-FFF2-40B4-BE49-F238E27FC236}">
                <a16:creationId xmlns:a16="http://schemas.microsoft.com/office/drawing/2014/main" id="{BEC042D4-E236-554F-BB53-3CA5FA1A3BA2}"/>
              </a:ext>
            </a:extLst>
          </p:cNvPr>
          <p:cNvPicPr>
            <a:picLocks noChangeAspect="1"/>
          </p:cNvPicPr>
          <p:nvPr/>
        </p:nvPicPr>
        <p:blipFill>
          <a:blip r:embed="rId4"/>
          <a:stretch>
            <a:fillRect/>
          </a:stretch>
        </p:blipFill>
        <p:spPr>
          <a:xfrm>
            <a:off x="838200" y="6233289"/>
            <a:ext cx="558800" cy="628650"/>
          </a:xfrm>
          <a:prstGeom prst="rect">
            <a:avLst/>
          </a:prstGeom>
        </p:spPr>
      </p:pic>
    </p:spTree>
    <p:extLst>
      <p:ext uri="{BB962C8B-B14F-4D97-AF65-F5344CB8AC3E}">
        <p14:creationId xmlns:p14="http://schemas.microsoft.com/office/powerpoint/2010/main" val="358121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7"/>
            <a:ext cx="6375659" cy="447820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rgbClr val="E58D1A"/>
              </a:buClr>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Literature reviews: </a:t>
            </a:r>
          </a:p>
          <a:p>
            <a:pPr lvl="0">
              <a:lnSpc>
                <a:spcPct val="110000"/>
              </a:lnSpc>
              <a:buClr>
                <a:srgbClr val="E58D1A"/>
              </a:buClr>
              <a:buSzPct val="100000"/>
            </a:pPr>
            <a:r>
              <a:rPr lang="en-US" sz="2200" dirty="0">
                <a:latin typeface="Arial" panose="020B0604020202020204" pitchFamily="34" charset="0"/>
                <a:ea typeface="Roboto" panose="02000000000000000000" pitchFamily="2" charset="0"/>
                <a:cs typeface="Arial" panose="020B0604020202020204" pitchFamily="34" charset="0"/>
              </a:rPr>
              <a:t>Reveal published research, themes, concepts and writers in your area of study.</a:t>
            </a:r>
          </a:p>
          <a:p>
            <a:pPr lvl="0">
              <a:lnSpc>
                <a:spcPct val="110000"/>
              </a:lnSpc>
              <a:buClr>
                <a:srgbClr val="E58D1A"/>
              </a:buClr>
              <a:buSzPct val="100000"/>
            </a:pPr>
            <a:r>
              <a:rPr lang="en-US" sz="2200" dirty="0">
                <a:latin typeface="Arial" panose="020B0604020202020204" pitchFamily="34" charset="0"/>
                <a:ea typeface="Roboto" panose="02000000000000000000" pitchFamily="2" charset="0"/>
                <a:cs typeface="Arial" panose="020B0604020202020204" pitchFamily="34" charset="0"/>
              </a:rPr>
              <a:t>Show connections between previous research questions, studies and ideas.</a:t>
            </a:r>
          </a:p>
          <a:p>
            <a:pPr lvl="0">
              <a:lnSpc>
                <a:spcPct val="110000"/>
              </a:lnSpc>
              <a:buClr>
                <a:srgbClr val="E58D1A"/>
              </a:buClr>
              <a:buSzPct val="100000"/>
            </a:pPr>
            <a:r>
              <a:rPr lang="en-US" sz="2200" dirty="0">
                <a:latin typeface="Arial" panose="020B0604020202020204" pitchFamily="34" charset="0"/>
                <a:ea typeface="Roboto" panose="02000000000000000000" pitchFamily="2" charset="0"/>
                <a:cs typeface="Arial" panose="020B0604020202020204" pitchFamily="34" charset="0"/>
              </a:rPr>
              <a:t>Identify knowledge gaps and disagreements  that your study may address.</a:t>
            </a:r>
          </a:p>
          <a:p>
            <a:pPr lvl="0">
              <a:lnSpc>
                <a:spcPct val="110000"/>
              </a:lnSpc>
              <a:buClr>
                <a:srgbClr val="E58D1A"/>
              </a:buClr>
              <a:buSzPct val="100000"/>
            </a:pPr>
            <a:r>
              <a:rPr lang="en-US" sz="2200" dirty="0">
                <a:latin typeface="Arial" panose="020B0604020202020204" pitchFamily="34" charset="0"/>
                <a:ea typeface="Roboto" panose="02000000000000000000" pitchFamily="2" charset="0"/>
                <a:cs typeface="Arial" panose="020B0604020202020204" pitchFamily="34" charset="0"/>
              </a:rPr>
              <a:t>Illustrate how your topic is different and makes new contributions in your field.</a:t>
            </a:r>
          </a:p>
          <a:p>
            <a:pPr lvl="0">
              <a:lnSpc>
                <a:spcPct val="110000"/>
              </a:lnSpc>
              <a:buClr>
                <a:srgbClr val="E58D1A"/>
              </a:buClr>
              <a:buSzPct val="100000"/>
            </a:pPr>
            <a:r>
              <a:rPr lang="en-US" sz="2200" dirty="0">
                <a:latin typeface="Arial" panose="020B0604020202020204" pitchFamily="34" charset="0"/>
                <a:ea typeface="Roboto" panose="02000000000000000000" pitchFamily="2" charset="0"/>
                <a:cs typeface="Arial" panose="020B0604020202020204" pitchFamily="34" charset="0"/>
              </a:rPr>
              <a:t>Demonstrate essential scientific skills, such as asking good questions and gathering and analyzing evidence.</a:t>
            </a:r>
          </a:p>
          <a:p>
            <a:pPr>
              <a:lnSpc>
                <a:spcPct val="100000"/>
              </a:lnSpc>
              <a:buClr>
                <a:srgbClr val="E58D1A"/>
              </a:buClr>
            </a:pPr>
            <a:endParaRPr lang="en-US" sz="2000" dirty="0">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928F44A7-0251-4542-BAA5-4452D04F0F98}"/>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9" name="Picture 8" descr="Icon&#10;&#10;Description automatically generated">
            <a:extLst>
              <a:ext uri="{FF2B5EF4-FFF2-40B4-BE49-F238E27FC236}">
                <a16:creationId xmlns:a16="http://schemas.microsoft.com/office/drawing/2014/main" id="{BEC042D4-E236-554F-BB53-3CA5FA1A3BA2}"/>
              </a:ext>
            </a:extLst>
          </p:cNvPr>
          <p:cNvPicPr>
            <a:picLocks noChangeAspect="1"/>
          </p:cNvPicPr>
          <p:nvPr/>
        </p:nvPicPr>
        <p:blipFill>
          <a:blip r:embed="rId4"/>
          <a:stretch>
            <a:fillRect/>
          </a:stretch>
        </p:blipFill>
        <p:spPr>
          <a:xfrm>
            <a:off x="838200" y="6233289"/>
            <a:ext cx="558800" cy="628650"/>
          </a:xfrm>
          <a:prstGeom prst="rect">
            <a:avLst/>
          </a:prstGeom>
        </p:spPr>
      </p:pic>
    </p:spTree>
    <p:extLst>
      <p:ext uri="{BB962C8B-B14F-4D97-AF65-F5344CB8AC3E}">
        <p14:creationId xmlns:p14="http://schemas.microsoft.com/office/powerpoint/2010/main" val="23933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036023-ECC8-CD4C-8B05-A5EA858A748F}"/>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887383-31B0-604D-8251-A914C7DB4DC2}"/>
              </a:ext>
            </a:extLst>
          </p:cNvPr>
          <p:cNvSpPr txBox="1">
            <a:spLocks/>
          </p:cNvSpPr>
          <p:nvPr/>
        </p:nvSpPr>
        <p:spPr>
          <a:xfrm>
            <a:off x="849516" y="1351097"/>
            <a:ext cx="6375659" cy="42210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When conducting a literature review: </a:t>
            </a:r>
            <a:endParaRPr lang="en-US" sz="2200" dirty="0">
              <a:latin typeface="Arial" panose="020B0604020202020204" pitchFamily="34" charset="0"/>
              <a:ea typeface="Roboto Medium" panose="02000000000000000000" pitchFamily="2" charset="0"/>
              <a:cs typeface="Arial" panose="020B0604020202020204" pitchFamily="34" charset="0"/>
            </a:endParaRPr>
          </a:p>
          <a:p>
            <a:pPr marL="1009650" lvl="1" indent="-457200">
              <a:lnSpc>
                <a:spcPct val="100000"/>
              </a:lnSpc>
              <a:buClr>
                <a:srgbClr val="047C88"/>
              </a:buClr>
              <a:buSzPct val="118000"/>
              <a:buFont typeface="+mj-lt"/>
              <a:buAutoNum type="arabicPeriod"/>
            </a:pPr>
            <a:r>
              <a:rPr lang="en-US" sz="2000" dirty="0">
                <a:latin typeface="Arial" panose="020B0604020202020204" pitchFamily="34" charset="0"/>
                <a:ea typeface="Roboto" panose="02000000000000000000" pitchFamily="2" charset="0"/>
                <a:cs typeface="Arial" panose="020B0604020202020204" pitchFamily="34" charset="0"/>
                <a:sym typeface="Helvetica Neue"/>
              </a:rPr>
              <a:t>Choose topic and deﬁne question.</a:t>
            </a:r>
            <a:endParaRPr lang="en-US" sz="2000" dirty="0">
              <a:latin typeface="Arial" panose="020B0604020202020204" pitchFamily="34" charset="0"/>
              <a:ea typeface="Roboto" panose="02000000000000000000" pitchFamily="2" charset="0"/>
              <a:cs typeface="Arial" panose="020B0604020202020204" pitchFamily="34" charset="0"/>
            </a:endParaRPr>
          </a:p>
          <a:p>
            <a:pPr marL="1009650" lvl="1" indent="-457200">
              <a:lnSpc>
                <a:spcPct val="100000"/>
              </a:lnSpc>
              <a:spcBef>
                <a:spcPts val="770"/>
              </a:spcBef>
              <a:buClr>
                <a:srgbClr val="047C88"/>
              </a:buClr>
              <a:buSzPct val="120000"/>
              <a:buFont typeface="+mj-lt"/>
              <a:buAutoNum type="arabicPeriod"/>
            </a:pPr>
            <a:r>
              <a:rPr lang="en-US" sz="2000" dirty="0">
                <a:latin typeface="Arial" panose="020B0604020202020204" pitchFamily="34" charset="0"/>
                <a:ea typeface="Roboto" panose="02000000000000000000" pitchFamily="2" charset="0"/>
                <a:cs typeface="Arial" panose="020B0604020202020204" pitchFamily="34" charset="0"/>
                <a:sym typeface="Helvetica Neue"/>
              </a:rPr>
              <a:t>Determine scope of literature review.</a:t>
            </a:r>
          </a:p>
          <a:p>
            <a:pPr marL="1009650" lvl="1" indent="-457200">
              <a:lnSpc>
                <a:spcPct val="100000"/>
              </a:lnSpc>
              <a:spcBef>
                <a:spcPts val="840"/>
              </a:spcBef>
              <a:buClr>
                <a:srgbClr val="047C88"/>
              </a:buClr>
              <a:buSzPct val="120000"/>
              <a:buFont typeface="+mj-lt"/>
              <a:buAutoNum type="arabicPeriod"/>
            </a:pPr>
            <a:r>
              <a:rPr lang="en-US" sz="2000" dirty="0">
                <a:latin typeface="Arial" panose="020B0604020202020204" pitchFamily="34" charset="0"/>
                <a:ea typeface="Roboto" panose="02000000000000000000" pitchFamily="2" charset="0"/>
                <a:cs typeface="Arial" panose="020B0604020202020204" pitchFamily="34" charset="0"/>
                <a:sym typeface="Helvetica Neue"/>
              </a:rPr>
              <a:t>Select sources.</a:t>
            </a:r>
            <a:endParaRPr lang="en-US" sz="2000" dirty="0">
              <a:latin typeface="Arial" panose="020B0604020202020204" pitchFamily="34" charset="0"/>
              <a:ea typeface="Roboto" panose="02000000000000000000" pitchFamily="2" charset="0"/>
              <a:cs typeface="Arial" panose="020B0604020202020204" pitchFamily="34" charset="0"/>
            </a:endParaRPr>
          </a:p>
          <a:p>
            <a:pPr marL="1009650" lvl="1" indent="-457200">
              <a:lnSpc>
                <a:spcPct val="100000"/>
              </a:lnSpc>
              <a:spcBef>
                <a:spcPts val="920"/>
              </a:spcBef>
              <a:buClr>
                <a:srgbClr val="047C88"/>
              </a:buClr>
              <a:buSzPct val="120000"/>
              <a:buFont typeface="+mj-lt"/>
              <a:buAutoNum type="arabicPeriod"/>
            </a:pPr>
            <a:r>
              <a:rPr lang="en-US" sz="2000" dirty="0">
                <a:latin typeface="Arial" panose="020B0604020202020204" pitchFamily="34" charset="0"/>
                <a:ea typeface="Roboto" panose="02000000000000000000" pitchFamily="2" charset="0"/>
                <a:cs typeface="Arial" panose="020B0604020202020204" pitchFamily="34" charset="0"/>
                <a:sym typeface="Helvetica Neue"/>
              </a:rPr>
              <a:t>Begin search and ﬁnd literature.</a:t>
            </a:r>
            <a:endParaRPr lang="en-US" sz="2000" dirty="0">
              <a:latin typeface="Arial" panose="020B0604020202020204" pitchFamily="34" charset="0"/>
              <a:ea typeface="Roboto" panose="02000000000000000000" pitchFamily="2" charset="0"/>
              <a:cs typeface="Arial" panose="020B0604020202020204" pitchFamily="34" charset="0"/>
            </a:endParaRPr>
          </a:p>
          <a:p>
            <a:pPr marL="1009650" lvl="1" indent="-457200">
              <a:lnSpc>
                <a:spcPct val="100000"/>
              </a:lnSpc>
              <a:spcBef>
                <a:spcPts val="840"/>
              </a:spcBef>
              <a:buClr>
                <a:srgbClr val="047C88"/>
              </a:buClr>
              <a:buSzPct val="120000"/>
              <a:buFont typeface="+mj-lt"/>
              <a:buAutoNum type="arabicPeriod"/>
            </a:pPr>
            <a:r>
              <a:rPr lang="en-US" sz="2000" dirty="0">
                <a:latin typeface="Arial" panose="020B0604020202020204" pitchFamily="34" charset="0"/>
                <a:ea typeface="Roboto" panose="02000000000000000000" pitchFamily="2" charset="0"/>
                <a:cs typeface="Arial" panose="020B0604020202020204" pitchFamily="34" charset="0"/>
                <a:sym typeface="Helvetica Neue"/>
              </a:rPr>
              <a:t>Review literature.</a:t>
            </a:r>
            <a:endParaRPr lang="en-US" sz="2000" dirty="0">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928F44A7-0251-4542-BAA5-4452D04F0F98}"/>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9" name="Picture 8" descr="Icon&#10;&#10;Description automatically generated">
            <a:extLst>
              <a:ext uri="{FF2B5EF4-FFF2-40B4-BE49-F238E27FC236}">
                <a16:creationId xmlns:a16="http://schemas.microsoft.com/office/drawing/2014/main" id="{BEC042D4-E236-554F-BB53-3CA5FA1A3BA2}"/>
              </a:ext>
            </a:extLst>
          </p:cNvPr>
          <p:cNvPicPr>
            <a:picLocks noChangeAspect="1"/>
          </p:cNvPicPr>
          <p:nvPr/>
        </p:nvPicPr>
        <p:blipFill>
          <a:blip r:embed="rId4"/>
          <a:stretch>
            <a:fillRect/>
          </a:stretch>
        </p:blipFill>
        <p:spPr>
          <a:xfrm>
            <a:off x="838200" y="6233289"/>
            <a:ext cx="558800" cy="628650"/>
          </a:xfrm>
          <a:prstGeom prst="rect">
            <a:avLst/>
          </a:prstGeom>
        </p:spPr>
      </p:pic>
    </p:spTree>
    <p:extLst>
      <p:ext uri="{BB962C8B-B14F-4D97-AF65-F5344CB8AC3E}">
        <p14:creationId xmlns:p14="http://schemas.microsoft.com/office/powerpoint/2010/main" val="99269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elevision, screen, sitting&#10;&#10;Description automatically generated">
            <a:extLst>
              <a:ext uri="{FF2B5EF4-FFF2-40B4-BE49-F238E27FC236}">
                <a16:creationId xmlns:a16="http://schemas.microsoft.com/office/drawing/2014/main" id="{8D83225A-8707-5A4D-AD01-D78AA9790B1E}"/>
              </a:ext>
            </a:extLst>
          </p:cNvPr>
          <p:cNvPicPr>
            <a:picLocks noChangeAspect="1"/>
          </p:cNvPicPr>
          <p:nvPr/>
        </p:nvPicPr>
        <p:blipFill>
          <a:blip r:embed="rId3">
            <a:alphaModFix amt="50000"/>
          </a:blip>
          <a:stretch>
            <a:fillRect/>
          </a:stretch>
        </p:blipFill>
        <p:spPr>
          <a:xfrm>
            <a:off x="0" y="9525"/>
            <a:ext cx="12192000" cy="6858000"/>
          </a:xfrm>
          <a:prstGeom prst="rect">
            <a:avLst/>
          </a:prstGeom>
        </p:spPr>
      </p:pic>
      <p:sp>
        <p:nvSpPr>
          <p:cNvPr id="3" name="Title 1">
            <a:extLst>
              <a:ext uri="{FF2B5EF4-FFF2-40B4-BE49-F238E27FC236}">
                <a16:creationId xmlns:a16="http://schemas.microsoft.com/office/drawing/2014/main" id="{BF091E32-2CE9-EA4E-851F-35F4D4378D69}"/>
              </a:ext>
            </a:extLst>
          </p:cNvPr>
          <p:cNvSpPr txBox="1">
            <a:spLocks/>
          </p:cNvSpPr>
          <p:nvPr/>
        </p:nvSpPr>
        <p:spPr>
          <a:xfrm>
            <a:off x="839789" y="283972"/>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Case Study: Teo Barrera</a:t>
            </a:r>
            <a:endParaRPr lang="en-US" sz="4000" dirty="0">
              <a:latin typeface="Arial" panose="020B0604020202020204" pitchFamily="34" charset="0"/>
              <a:cs typeface="Arial" panose="020B0604020202020204" pitchFamily="34" charset="0"/>
            </a:endParaRPr>
          </a:p>
        </p:txBody>
      </p:sp>
      <p:pic>
        <p:nvPicPr>
          <p:cNvPr id="5" name="Picture 4" descr="A close up of a mans face&#10;&#10;Description automatically generated">
            <a:extLst>
              <a:ext uri="{FF2B5EF4-FFF2-40B4-BE49-F238E27FC236}">
                <a16:creationId xmlns:a16="http://schemas.microsoft.com/office/drawing/2014/main" id="{1B48E845-51FB-284E-A57D-70E450C63DE4}"/>
              </a:ext>
            </a:extLst>
          </p:cNvPr>
          <p:cNvPicPr>
            <a:picLocks noChangeAspect="1"/>
          </p:cNvPicPr>
          <p:nvPr/>
        </p:nvPicPr>
        <p:blipFill>
          <a:blip r:embed="rId4"/>
          <a:stretch>
            <a:fillRect/>
          </a:stretch>
        </p:blipFill>
        <p:spPr>
          <a:xfrm>
            <a:off x="5706158" y="1422647"/>
            <a:ext cx="3471093" cy="5425828"/>
          </a:xfrm>
          <a:prstGeom prst="rect">
            <a:avLst/>
          </a:prstGeom>
          <a:ln>
            <a:noFill/>
          </a:ln>
          <a:effectLst>
            <a:outerShdw blurRad="203200" sx="102000" sy="102000" algn="ctr" rotWithShape="0">
              <a:prstClr val="black">
                <a:alpha val="40000"/>
              </a:prstClr>
            </a:outerShdw>
          </a:effectLst>
        </p:spPr>
      </p:pic>
      <p:sp>
        <p:nvSpPr>
          <p:cNvPr id="8" name="TextBox 7">
            <a:extLst>
              <a:ext uri="{FF2B5EF4-FFF2-40B4-BE49-F238E27FC236}">
                <a16:creationId xmlns:a16="http://schemas.microsoft.com/office/drawing/2014/main" id="{79556795-5F1B-1347-BCBE-23913EF029E7}"/>
              </a:ext>
            </a:extLst>
          </p:cNvPr>
          <p:cNvSpPr txBox="1"/>
          <p:nvPr/>
        </p:nvSpPr>
        <p:spPr>
          <a:xfrm>
            <a:off x="0" y="6540698"/>
            <a:ext cx="4274634" cy="307777"/>
          </a:xfrm>
          <a:prstGeom prst="rect">
            <a:avLst/>
          </a:prstGeom>
          <a:noFill/>
        </p:spPr>
        <p:txBody>
          <a:bodyPr wrap="square" rtlCol="0">
            <a:spAutoFit/>
          </a:bodyPr>
          <a:lstStyle/>
          <a:p>
            <a:r>
              <a:rPr lang="en-US" sz="1400" i="1" dirty="0">
                <a:solidFill>
                  <a:srgbClr val="009FB0"/>
                </a:solidFill>
                <a:latin typeface="Roboto Light" panose="02000000000000000000" pitchFamily="2" charset="0"/>
                <a:ea typeface="Roboto Light" panose="02000000000000000000" pitchFamily="2" charset="0"/>
              </a:rPr>
              <a:t>Turn to Module 1–Case Study Part 3 your workbook</a:t>
            </a:r>
          </a:p>
        </p:txBody>
      </p:sp>
    </p:spTree>
    <p:extLst>
      <p:ext uri="{BB962C8B-B14F-4D97-AF65-F5344CB8AC3E}">
        <p14:creationId xmlns:p14="http://schemas.microsoft.com/office/powerpoint/2010/main" val="136730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A17AB-05AC-724C-89AE-79284EE2AEAC}"/>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4" name="Picture 3" descr="Icon&#10;&#10;Description automatically generated">
            <a:extLst>
              <a:ext uri="{FF2B5EF4-FFF2-40B4-BE49-F238E27FC236}">
                <a16:creationId xmlns:a16="http://schemas.microsoft.com/office/drawing/2014/main" id="{174BE00B-285B-0248-9D9C-1FAFC6D0F29B}"/>
              </a:ext>
            </a:extLst>
          </p:cNvPr>
          <p:cNvPicPr>
            <a:picLocks noChangeAspect="1"/>
          </p:cNvPicPr>
          <p:nvPr/>
        </p:nvPicPr>
        <p:blipFill>
          <a:blip r:embed="rId4"/>
          <a:stretch>
            <a:fillRect/>
          </a:stretch>
        </p:blipFill>
        <p:spPr>
          <a:xfrm>
            <a:off x="838200" y="6233289"/>
            <a:ext cx="558800" cy="628650"/>
          </a:xfrm>
          <a:prstGeom prst="rect">
            <a:avLst/>
          </a:prstGeom>
        </p:spPr>
      </p:pic>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6" y="1351097"/>
            <a:ext cx="6375659" cy="4535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rgbClr val="E58D1A"/>
              </a:buClr>
              <a:buFont typeface="Arial" panose="020B0604020202020204" pitchFamily="34" charset="0"/>
              <a:buNone/>
            </a:pPr>
            <a:r>
              <a:rPr lang="en-US" sz="2400" b="1" dirty="0">
                <a:latin typeface="Arial" panose="020B0604020202020204" pitchFamily="34" charset="0"/>
                <a:ea typeface="Roboto Medium" panose="02000000000000000000" pitchFamily="2" charset="0"/>
                <a:cs typeface="Arial" panose="020B0604020202020204" pitchFamily="34" charset="0"/>
              </a:rPr>
              <a:t>PubMed</a:t>
            </a:r>
            <a:r>
              <a:rPr lang="en-US" sz="2200" b="1" dirty="0">
                <a:latin typeface="Arial" panose="020B0604020202020204" pitchFamily="34" charset="0"/>
                <a:ea typeface="Roboto Medium" panose="02000000000000000000" pitchFamily="2" charset="0"/>
                <a:cs typeface="Arial" panose="020B0604020202020204" pitchFamily="34" charset="0"/>
              </a:rPr>
              <a:t>: </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Contains free resource linking to more than </a:t>
            </a:r>
            <a:br>
              <a:rPr lang="en-US" sz="2200" dirty="0">
                <a:latin typeface="Arial" panose="020B0604020202020204" pitchFamily="34" charset="0"/>
                <a:ea typeface="Roboto" panose="02000000000000000000" pitchFamily="2" charset="0"/>
                <a:cs typeface="Arial" panose="020B0604020202020204" pitchFamily="34" charset="0"/>
              </a:rPr>
            </a:br>
            <a:r>
              <a:rPr lang="en-US" sz="2200" dirty="0">
                <a:latin typeface="Arial" panose="020B0604020202020204" pitchFamily="34" charset="0"/>
                <a:ea typeface="Roboto" panose="02000000000000000000" pitchFamily="2" charset="0"/>
                <a:cs typeface="Arial" panose="020B0604020202020204" pitchFamily="34" charset="0"/>
              </a:rPr>
              <a:t>30 million citations and abstracts.</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Does not include full-text articles but links to </a:t>
            </a:r>
            <a:br>
              <a:rPr lang="en-US" sz="2200" dirty="0">
                <a:latin typeface="Arial" panose="020B0604020202020204" pitchFamily="34" charset="0"/>
                <a:ea typeface="Roboto" panose="02000000000000000000" pitchFamily="2" charset="0"/>
                <a:cs typeface="Arial" panose="020B0604020202020204" pitchFamily="34" charset="0"/>
              </a:rPr>
            </a:br>
            <a:r>
              <a:rPr lang="en-US" sz="2200" dirty="0">
                <a:latin typeface="Arial" panose="020B0604020202020204" pitchFamily="34" charset="0"/>
                <a:ea typeface="Roboto" panose="02000000000000000000" pitchFamily="2" charset="0"/>
                <a:cs typeface="Arial" panose="020B0604020202020204" pitchFamily="34" charset="0"/>
              </a:rPr>
              <a:t>full-text.</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Finds related data in other National Center for Biotechnology Information (NCBI) databases.</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Focuses your search with topic-specific queries.</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Offers advanced search options to combine search sets.</a:t>
            </a:r>
          </a:p>
          <a:p>
            <a:pPr>
              <a:lnSpc>
                <a:spcPct val="110000"/>
              </a:lnSpc>
              <a:buClr>
                <a:srgbClr val="E58D1A"/>
              </a:buClr>
            </a:pPr>
            <a:r>
              <a:rPr lang="en-US" sz="2200" dirty="0">
                <a:latin typeface="Arial" panose="020B0604020202020204" pitchFamily="34" charset="0"/>
                <a:ea typeface="Roboto" panose="02000000000000000000" pitchFamily="2" charset="0"/>
                <a:cs typeface="Arial" panose="020B0604020202020204" pitchFamily="34" charset="0"/>
              </a:rPr>
              <a:t>Offers a free account with customizable filters, </a:t>
            </a:r>
            <a:br>
              <a:rPr lang="en-US" sz="2200" dirty="0">
                <a:latin typeface="Arial" panose="020B0604020202020204" pitchFamily="34" charset="0"/>
                <a:ea typeface="Roboto" panose="02000000000000000000" pitchFamily="2" charset="0"/>
                <a:cs typeface="Arial" panose="020B0604020202020204" pitchFamily="34" charset="0"/>
              </a:rPr>
            </a:br>
            <a:r>
              <a:rPr lang="en-US" sz="2200" dirty="0">
                <a:latin typeface="Arial" panose="020B0604020202020204" pitchFamily="34" charset="0"/>
                <a:ea typeface="Roboto" panose="02000000000000000000" pitchFamily="2" charset="0"/>
                <a:cs typeface="Arial" panose="020B0604020202020204" pitchFamily="34" charset="0"/>
              </a:rPr>
              <a:t>save searches, alerts, sharing and more.</a:t>
            </a:r>
          </a:p>
        </p:txBody>
      </p:sp>
    </p:spTree>
    <p:extLst>
      <p:ext uri="{BB962C8B-B14F-4D97-AF65-F5344CB8AC3E}">
        <p14:creationId xmlns:p14="http://schemas.microsoft.com/office/powerpoint/2010/main" val="1052213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A17AB-05AC-724C-89AE-79284EE2AEAC}"/>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4" name="Picture 3" descr="Icon&#10;&#10;Description automatically generated">
            <a:extLst>
              <a:ext uri="{FF2B5EF4-FFF2-40B4-BE49-F238E27FC236}">
                <a16:creationId xmlns:a16="http://schemas.microsoft.com/office/drawing/2014/main" id="{174BE00B-285B-0248-9D9C-1FAFC6D0F29B}"/>
              </a:ext>
            </a:extLst>
          </p:cNvPr>
          <p:cNvPicPr>
            <a:picLocks noChangeAspect="1"/>
          </p:cNvPicPr>
          <p:nvPr/>
        </p:nvPicPr>
        <p:blipFill>
          <a:blip r:embed="rId4"/>
          <a:stretch>
            <a:fillRect/>
          </a:stretch>
        </p:blipFill>
        <p:spPr>
          <a:xfrm>
            <a:off x="838200" y="6233289"/>
            <a:ext cx="558800" cy="628650"/>
          </a:xfrm>
          <a:prstGeom prst="rect">
            <a:avLst/>
          </a:prstGeom>
        </p:spPr>
      </p:pic>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6" y="1351097"/>
            <a:ext cx="6375659" cy="43639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E58D1A"/>
              </a:buClr>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MEDLINE: </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A bibliographic database from the U.S. National Library of Medicine (NLM).</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Contains more than 26 million references to journal articles.</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Concentrates on biomedicine.</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Includes literature published from 1966 to present.</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OLD MEDLINE covers 1946 to 1956.</a:t>
            </a:r>
          </a:p>
        </p:txBody>
      </p:sp>
    </p:spTree>
    <p:extLst>
      <p:ext uri="{BB962C8B-B14F-4D97-AF65-F5344CB8AC3E}">
        <p14:creationId xmlns:p14="http://schemas.microsoft.com/office/powerpoint/2010/main" val="156470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A17AB-05AC-724C-89AE-79284EE2AEAC}"/>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4" name="Picture 3" descr="Icon&#10;&#10;Description automatically generated">
            <a:extLst>
              <a:ext uri="{FF2B5EF4-FFF2-40B4-BE49-F238E27FC236}">
                <a16:creationId xmlns:a16="http://schemas.microsoft.com/office/drawing/2014/main" id="{174BE00B-285B-0248-9D9C-1FAFC6D0F29B}"/>
              </a:ext>
            </a:extLst>
          </p:cNvPr>
          <p:cNvPicPr>
            <a:picLocks noChangeAspect="1"/>
          </p:cNvPicPr>
          <p:nvPr/>
        </p:nvPicPr>
        <p:blipFill>
          <a:blip r:embed="rId4"/>
          <a:stretch>
            <a:fillRect/>
          </a:stretch>
        </p:blipFill>
        <p:spPr>
          <a:xfrm>
            <a:off x="838200" y="6233289"/>
            <a:ext cx="558800" cy="628650"/>
          </a:xfrm>
          <a:prstGeom prst="rect">
            <a:avLst/>
          </a:prstGeom>
        </p:spPr>
      </p:pic>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6" y="1351097"/>
            <a:ext cx="6375659" cy="43639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E58D1A"/>
              </a:buClr>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Other resources: </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Use Google Scholar's "Cited By" feature to find related articles and manuscripts.</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Use the CDC Library for resources and training if access permitted.</a:t>
            </a:r>
          </a:p>
          <a:p>
            <a:pPr>
              <a:lnSpc>
                <a:spcPct val="100000"/>
              </a:lnSpc>
              <a:buClr>
                <a:srgbClr val="E58D1A"/>
              </a:buClr>
            </a:pPr>
            <a:r>
              <a:rPr lang="en-US" sz="2000" dirty="0">
                <a:latin typeface="Arial" panose="020B0604020202020204" pitchFamily="34" charset="0"/>
                <a:ea typeface="Roboto" panose="02000000000000000000" pitchFamily="2" charset="0"/>
                <a:cs typeface="Arial" panose="020B0604020202020204" pitchFamily="34" charset="0"/>
              </a:rPr>
              <a:t>Contact leading researchers to learn about in-press or unpublished work.</a:t>
            </a:r>
          </a:p>
        </p:txBody>
      </p:sp>
    </p:spTree>
    <p:extLst>
      <p:ext uri="{BB962C8B-B14F-4D97-AF65-F5344CB8AC3E}">
        <p14:creationId xmlns:p14="http://schemas.microsoft.com/office/powerpoint/2010/main" val="4266194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A17AB-05AC-724C-89AE-79284EE2AEAC}"/>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4" name="Picture 3" descr="Icon&#10;&#10;Description automatically generated">
            <a:extLst>
              <a:ext uri="{FF2B5EF4-FFF2-40B4-BE49-F238E27FC236}">
                <a16:creationId xmlns:a16="http://schemas.microsoft.com/office/drawing/2014/main" id="{174BE00B-285B-0248-9D9C-1FAFC6D0F29B}"/>
              </a:ext>
            </a:extLst>
          </p:cNvPr>
          <p:cNvPicPr>
            <a:picLocks noChangeAspect="1"/>
          </p:cNvPicPr>
          <p:nvPr/>
        </p:nvPicPr>
        <p:blipFill>
          <a:blip r:embed="rId4"/>
          <a:stretch>
            <a:fillRect/>
          </a:stretch>
        </p:blipFill>
        <p:spPr>
          <a:xfrm>
            <a:off x="838200" y="6233289"/>
            <a:ext cx="558800" cy="628650"/>
          </a:xfrm>
          <a:prstGeom prst="rect">
            <a:avLst/>
          </a:prstGeom>
        </p:spPr>
      </p:pic>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6" y="1351097"/>
            <a:ext cx="6749889" cy="45163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2800"/>
              <a:buNone/>
            </a:pPr>
            <a:r>
              <a:rPr lang="en-US" sz="2200" b="1" dirty="0">
                <a:latin typeface="Arial" panose="020B0604020202020204" pitchFamily="34" charset="0"/>
                <a:ea typeface="Roboto Medium" panose="02000000000000000000" pitchFamily="2" charset="0"/>
                <a:cs typeface="Arial" panose="020B0604020202020204" pitchFamily="34" charset="0"/>
              </a:rPr>
              <a:t>Tips &amp; tricks for an effective search for literature:</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Identify key search terms.</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Decide on filters/limits.</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Use Boolean operators like AND, OR, NOT.</a:t>
            </a:r>
          </a:p>
          <a:p>
            <a:pPr>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Find associated search terms for proximity searching.</a:t>
            </a:r>
          </a:p>
          <a:p>
            <a:pPr marL="457200" lvl="1" indent="0">
              <a:lnSpc>
                <a:spcPct val="100000"/>
              </a:lnSpc>
              <a:spcBef>
                <a:spcPts val="1000"/>
              </a:spcBef>
              <a:buClr>
                <a:srgbClr val="E58D1A"/>
              </a:buClr>
              <a:buSzPct val="100000"/>
              <a:buNone/>
            </a:pPr>
            <a:r>
              <a:rPr lang="en-US" sz="1400" i="1" dirty="0">
                <a:latin typeface="Arial" panose="020B0604020202020204" pitchFamily="34" charset="0"/>
                <a:ea typeface="Roboto" panose="02000000000000000000" pitchFamily="2" charset="0"/>
                <a:cs typeface="Arial" panose="020B0604020202020204" pitchFamily="34" charset="0"/>
              </a:rPr>
              <a:t>E.g.: searching for "curriculum" and "theories" retrieves many phrases formed with those two words.</a:t>
            </a:r>
            <a:endParaRPr lang="en-US" sz="1600" i="1" dirty="0">
              <a:latin typeface="Arial" panose="020B0604020202020204" pitchFamily="34" charset="0"/>
              <a:ea typeface="Roboto" panose="02000000000000000000" pitchFamily="2" charset="0"/>
              <a:cs typeface="Arial" panose="020B0604020202020204" pitchFamily="34" charset="0"/>
            </a:endParaRPr>
          </a:p>
          <a:p>
            <a:pPr marL="350838" lvl="1" indent="-342900">
              <a:lnSpc>
                <a:spcPct val="100000"/>
              </a:lnSpc>
              <a:spcBef>
                <a:spcPts val="1000"/>
              </a:spcBef>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Use truncation or wildcard searching for a word with multiple endings.</a:t>
            </a:r>
          </a:p>
          <a:p>
            <a:pPr marL="465138" lvl="2" indent="0">
              <a:lnSpc>
                <a:spcPct val="100000"/>
              </a:lnSpc>
              <a:spcBef>
                <a:spcPts val="1000"/>
              </a:spcBef>
              <a:buClr>
                <a:schemeClr val="dk1"/>
              </a:buClr>
              <a:buSzPts val="2800"/>
              <a:buNone/>
            </a:pPr>
            <a:r>
              <a:rPr lang="en-US" sz="1400" i="1" dirty="0">
                <a:latin typeface="Arial" panose="020B0604020202020204" pitchFamily="34" charset="0"/>
                <a:ea typeface="Roboto" panose="02000000000000000000" pitchFamily="2" charset="0"/>
                <a:cs typeface="Arial" panose="020B0604020202020204" pitchFamily="34" charset="0"/>
              </a:rPr>
              <a:t>E.g.: </a:t>
            </a:r>
            <a:r>
              <a:rPr lang="en-US" sz="1400" i="1" dirty="0" err="1">
                <a:latin typeface="Arial" panose="020B0604020202020204" pitchFamily="34" charset="0"/>
                <a:ea typeface="Roboto" panose="02000000000000000000" pitchFamily="2" charset="0"/>
                <a:cs typeface="Arial" panose="020B0604020202020204" pitchFamily="34" charset="0"/>
              </a:rPr>
              <a:t>vaccin</a:t>
            </a:r>
            <a:r>
              <a:rPr lang="en-US" sz="1400" i="1" dirty="0">
                <a:latin typeface="Arial" panose="020B0604020202020204" pitchFamily="34" charset="0"/>
                <a:ea typeface="Roboto" panose="02000000000000000000" pitchFamily="2" charset="0"/>
                <a:cs typeface="Arial" panose="020B0604020202020204" pitchFamily="34" charset="0"/>
              </a:rPr>
              <a:t>* will retrieve vaccine, vaccines, vaccinate, vaccination, etc.</a:t>
            </a:r>
          </a:p>
        </p:txBody>
      </p:sp>
    </p:spTree>
    <p:extLst>
      <p:ext uri="{BB962C8B-B14F-4D97-AF65-F5344CB8AC3E}">
        <p14:creationId xmlns:p14="http://schemas.microsoft.com/office/powerpoint/2010/main" val="3509127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2AA15-EC0E-3349-8DAC-F12629CD435F}"/>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4" name="Picture 3" descr="Icon&#10;&#10;Description automatically generated">
            <a:extLst>
              <a:ext uri="{FF2B5EF4-FFF2-40B4-BE49-F238E27FC236}">
                <a16:creationId xmlns:a16="http://schemas.microsoft.com/office/drawing/2014/main" id="{6A3EB275-3CCC-CF4C-B234-FB9C323C8A5D}"/>
              </a:ext>
            </a:extLst>
          </p:cNvPr>
          <p:cNvPicPr>
            <a:picLocks noChangeAspect="1"/>
          </p:cNvPicPr>
          <p:nvPr/>
        </p:nvPicPr>
        <p:blipFill>
          <a:blip r:embed="rId4"/>
          <a:stretch>
            <a:fillRect/>
          </a:stretch>
        </p:blipFill>
        <p:spPr>
          <a:xfrm>
            <a:off x="838200" y="6233289"/>
            <a:ext cx="558800" cy="628650"/>
          </a:xfrm>
          <a:prstGeom prst="rect">
            <a:avLst/>
          </a:prstGeom>
        </p:spPr>
      </p:pic>
      <p:sp>
        <p:nvSpPr>
          <p:cNvPr id="5" name="Title 1">
            <a:extLst>
              <a:ext uri="{FF2B5EF4-FFF2-40B4-BE49-F238E27FC236}">
                <a16:creationId xmlns:a16="http://schemas.microsoft.com/office/drawing/2014/main" id="{9C162673-7CCE-9140-A566-78AF48F18B36}"/>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C2FC43B7-8491-2E4F-97A5-B247F858EA77}"/>
              </a:ext>
            </a:extLst>
          </p:cNvPr>
          <p:cNvPicPr>
            <a:picLocks noChangeAspect="1"/>
          </p:cNvPicPr>
          <p:nvPr/>
        </p:nvPicPr>
        <p:blipFill>
          <a:blip r:embed="rId5"/>
          <a:stretch>
            <a:fillRect/>
          </a:stretch>
        </p:blipFill>
        <p:spPr>
          <a:xfrm>
            <a:off x="849517" y="1111406"/>
            <a:ext cx="2476780" cy="4862550"/>
          </a:xfrm>
          <a:prstGeom prst="rect">
            <a:avLst/>
          </a:prstGeom>
        </p:spPr>
      </p:pic>
      <p:pic>
        <p:nvPicPr>
          <p:cNvPr id="13" name="Picture 12" descr="A screen shot of a smart phone&#10;&#10;Description automatically generated">
            <a:extLst>
              <a:ext uri="{FF2B5EF4-FFF2-40B4-BE49-F238E27FC236}">
                <a16:creationId xmlns:a16="http://schemas.microsoft.com/office/drawing/2014/main" id="{78C10F7E-F3CB-294A-BF1A-FF29118DDF26}"/>
              </a:ext>
            </a:extLst>
          </p:cNvPr>
          <p:cNvPicPr>
            <a:picLocks noChangeAspect="1"/>
          </p:cNvPicPr>
          <p:nvPr/>
        </p:nvPicPr>
        <p:blipFill>
          <a:blip r:embed="rId6"/>
          <a:stretch>
            <a:fillRect/>
          </a:stretch>
        </p:blipFill>
        <p:spPr>
          <a:xfrm>
            <a:off x="7953488" y="1100896"/>
            <a:ext cx="2466981" cy="4862550"/>
          </a:xfrm>
          <a:prstGeom prst="rect">
            <a:avLst/>
          </a:prstGeom>
        </p:spPr>
      </p:pic>
      <p:pic>
        <p:nvPicPr>
          <p:cNvPr id="15" name="Picture 14" descr="Graphical user interface, text&#10;&#10;Description automatically generated">
            <a:extLst>
              <a:ext uri="{FF2B5EF4-FFF2-40B4-BE49-F238E27FC236}">
                <a16:creationId xmlns:a16="http://schemas.microsoft.com/office/drawing/2014/main" id="{DFD6CD94-2562-424F-A011-21D76074549A}"/>
              </a:ext>
            </a:extLst>
          </p:cNvPr>
          <p:cNvPicPr>
            <a:picLocks noChangeAspect="1"/>
          </p:cNvPicPr>
          <p:nvPr/>
        </p:nvPicPr>
        <p:blipFill>
          <a:blip r:embed="rId7"/>
          <a:stretch>
            <a:fillRect/>
          </a:stretch>
        </p:blipFill>
        <p:spPr>
          <a:xfrm>
            <a:off x="4406402" y="1100896"/>
            <a:ext cx="2466981" cy="4862550"/>
          </a:xfrm>
          <a:prstGeom prst="rect">
            <a:avLst/>
          </a:prstGeom>
        </p:spPr>
      </p:pic>
    </p:spTree>
    <p:extLst>
      <p:ext uri="{BB962C8B-B14F-4D97-AF65-F5344CB8AC3E}">
        <p14:creationId xmlns:p14="http://schemas.microsoft.com/office/powerpoint/2010/main" val="95995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517"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Overview</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516" y="1351098"/>
            <a:ext cx="7341984" cy="4155802"/>
          </a:xfrm>
          <a:prstGeom prst="rect">
            <a:avLst/>
          </a:prstGeom>
        </p:spPr>
        <p:txBody>
          <a:bodyPr>
            <a:normAutofit/>
          </a:bodyPr>
          <a:lstStyle/>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Writing, revising and publishing data may feel difficult.</a:t>
            </a:r>
          </a:p>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Do not be intimidated!</a:t>
            </a:r>
          </a:p>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You can overcome challenges through determination, drive and the will to improve.</a:t>
            </a:r>
          </a:p>
        </p:txBody>
      </p:sp>
    </p:spTree>
    <p:extLst>
      <p:ext uri="{BB962C8B-B14F-4D97-AF65-F5344CB8AC3E}">
        <p14:creationId xmlns:p14="http://schemas.microsoft.com/office/powerpoint/2010/main" val="156903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7" y="990427"/>
            <a:ext cx="6375659" cy="52066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Evaluating the literature: </a:t>
            </a:r>
            <a:r>
              <a:rPr lang="en-US" sz="2200" b="1" dirty="0">
                <a:solidFill>
                  <a:srgbClr val="E58D1A"/>
                </a:solidFill>
                <a:latin typeface="Arial" panose="020B0604020202020204" pitchFamily="34" charset="0"/>
                <a:ea typeface="Roboto Medium" panose="02000000000000000000" pitchFamily="2" charset="0"/>
                <a:cs typeface="Arial" panose="020B0604020202020204" pitchFamily="34" charset="0"/>
              </a:rPr>
              <a:t>CRAAP</a:t>
            </a:r>
            <a:r>
              <a:rPr lang="en-US" sz="2200" b="1" dirty="0">
                <a:latin typeface="Arial" panose="020B0604020202020204" pitchFamily="34" charset="0"/>
                <a:ea typeface="Roboto Medium" panose="02000000000000000000" pitchFamily="2" charset="0"/>
                <a:cs typeface="Arial" panose="020B0604020202020204" pitchFamily="34" charset="0"/>
              </a:rPr>
              <a:t> test</a:t>
            </a:r>
          </a:p>
        </p:txBody>
      </p:sp>
      <p:graphicFrame>
        <p:nvGraphicFramePr>
          <p:cNvPr id="20" name="Table 20">
            <a:extLst>
              <a:ext uri="{FF2B5EF4-FFF2-40B4-BE49-F238E27FC236}">
                <a16:creationId xmlns:a16="http://schemas.microsoft.com/office/drawing/2014/main" id="{20CCD1BE-5983-3A47-9348-B980F23B117E}"/>
              </a:ext>
            </a:extLst>
          </p:cNvPr>
          <p:cNvGraphicFramePr>
            <a:graphicFrameLocks noGrp="1"/>
          </p:cNvGraphicFramePr>
          <p:nvPr>
            <p:extLst>
              <p:ext uri="{D42A27DB-BD31-4B8C-83A1-F6EECF244321}">
                <p14:modId xmlns:p14="http://schemas.microsoft.com/office/powerpoint/2010/main" val="2141005073"/>
              </p:ext>
            </p:extLst>
          </p:nvPr>
        </p:nvGraphicFramePr>
        <p:xfrm>
          <a:off x="838200" y="1663572"/>
          <a:ext cx="9802477" cy="4201805"/>
        </p:xfrm>
        <a:graphic>
          <a:graphicData uri="http://schemas.openxmlformats.org/drawingml/2006/table">
            <a:tbl>
              <a:tblPr firstRow="1" bandRow="1">
                <a:tableStyleId>{5940675A-B579-460E-94D1-54222C63F5DA}</a:tableStyleId>
              </a:tblPr>
              <a:tblGrid>
                <a:gridCol w="1767840">
                  <a:extLst>
                    <a:ext uri="{9D8B030D-6E8A-4147-A177-3AD203B41FA5}">
                      <a16:colId xmlns:a16="http://schemas.microsoft.com/office/drawing/2014/main" val="3690575233"/>
                    </a:ext>
                  </a:extLst>
                </a:gridCol>
                <a:gridCol w="8034637">
                  <a:extLst>
                    <a:ext uri="{9D8B030D-6E8A-4147-A177-3AD203B41FA5}">
                      <a16:colId xmlns:a16="http://schemas.microsoft.com/office/drawing/2014/main" val="3169940512"/>
                    </a:ext>
                  </a:extLst>
                </a:gridCol>
              </a:tblGrid>
              <a:tr h="840361">
                <a:tc>
                  <a:txBody>
                    <a:bodyPr/>
                    <a:lstStyle/>
                    <a:p>
                      <a:pPr marL="11113" marR="0" lvl="0" indent="0"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C</a:t>
                      </a:r>
                      <a:r>
                        <a:rPr lang="en-US" sz="2000" spc="0" dirty="0">
                          <a:latin typeface="Arial" panose="020B0604020202020204" pitchFamily="34" charset="0"/>
                          <a:ea typeface="Roboto Medium" panose="02000000000000000000" pitchFamily="2" charset="0"/>
                          <a:cs typeface="Arial" panose="020B0604020202020204" pitchFamily="34" charset="0"/>
                        </a:rPr>
                        <a:t>urrency</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0" marR="0" lvl="0" indent="4635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Roboto" panose="02000000000000000000" pitchFamily="2" charset="0"/>
                          <a:cs typeface="Arial" panose="020B0604020202020204" pitchFamily="34" charset="0"/>
                        </a:rPr>
                        <a:t>How </a:t>
                      </a:r>
                      <a:r>
                        <a:rPr lang="en-US" sz="1800" i="1" dirty="0">
                          <a:solidFill>
                            <a:srgbClr val="009FB0"/>
                          </a:solidFill>
                          <a:latin typeface="Arial" panose="020B0604020202020204" pitchFamily="34" charset="0"/>
                          <a:ea typeface="Roboto" panose="02000000000000000000" pitchFamily="2" charset="0"/>
                          <a:cs typeface="Arial" panose="020B0604020202020204" pitchFamily="34" charset="0"/>
                        </a:rPr>
                        <a:t>current</a:t>
                      </a:r>
                      <a:r>
                        <a:rPr lang="en-US" sz="1800" dirty="0">
                          <a:latin typeface="Arial" panose="020B0604020202020204" pitchFamily="34" charset="0"/>
                          <a:ea typeface="Roboto" panose="02000000000000000000" pitchFamily="2" charset="0"/>
                          <a:cs typeface="Arial" panose="020B0604020202020204" pitchFamily="34" charset="0"/>
                        </a:rPr>
                        <a:t> is the piece?</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1111898266"/>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R</a:t>
                      </a:r>
                      <a:r>
                        <a:rPr lang="en-US" sz="2000" spc="0" dirty="0">
                          <a:latin typeface="Arial" panose="020B0604020202020204" pitchFamily="34" charset="0"/>
                          <a:ea typeface="Roboto Medium" panose="02000000000000000000" pitchFamily="2" charset="0"/>
                          <a:cs typeface="Arial" panose="020B0604020202020204" pitchFamily="34" charset="0"/>
                        </a:rPr>
                        <a:t>elevance</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0" marR="0" lvl="0" indent="4635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Roboto" panose="02000000000000000000" pitchFamily="2" charset="0"/>
                          <a:cs typeface="Arial" panose="020B0604020202020204" pitchFamily="34" charset="0"/>
                        </a:rPr>
                        <a:t>How </a:t>
                      </a:r>
                      <a:r>
                        <a:rPr lang="en-US" sz="1800" i="1" dirty="0">
                          <a:solidFill>
                            <a:srgbClr val="009FB0"/>
                          </a:solidFill>
                          <a:latin typeface="Arial" panose="020B0604020202020204" pitchFamily="34" charset="0"/>
                          <a:ea typeface="Roboto" panose="02000000000000000000" pitchFamily="2" charset="0"/>
                          <a:cs typeface="Arial" panose="020B0604020202020204" pitchFamily="34" charset="0"/>
                        </a:rPr>
                        <a:t>relevant</a:t>
                      </a:r>
                      <a:r>
                        <a:rPr lang="en-US" sz="1800" dirty="0">
                          <a:latin typeface="Arial" panose="020B0604020202020204" pitchFamily="34" charset="0"/>
                          <a:ea typeface="Roboto" panose="02000000000000000000" pitchFamily="2" charset="0"/>
                          <a:cs typeface="Arial" panose="020B0604020202020204" pitchFamily="34" charset="0"/>
                        </a:rPr>
                        <a:t> is the piece?</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1210489885"/>
                  </a:ext>
                </a:extLst>
              </a:tr>
              <a:tr h="840361">
                <a:tc>
                  <a:txBody>
                    <a:bodyPr/>
                    <a:lstStyle/>
                    <a:p>
                      <a:pPr marL="0" indent="11113" algn="l">
                        <a:tabLst/>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A</a:t>
                      </a:r>
                      <a:r>
                        <a:rPr lang="en-US" sz="2000" spc="0" dirty="0">
                          <a:latin typeface="Arial" panose="020B0604020202020204" pitchFamily="34" charset="0"/>
                          <a:ea typeface="Roboto Medium" panose="02000000000000000000" pitchFamily="2" charset="0"/>
                          <a:cs typeface="Arial" panose="020B0604020202020204" pitchFamily="34" charset="0"/>
                        </a:rPr>
                        <a:t>uthority</a:t>
                      </a:r>
                      <a:endParaRPr lang="en-US" sz="2000" spc="0" dirty="0">
                        <a:latin typeface="Arial" panose="020B0604020202020204" pitchFamily="34"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0" marR="0" lvl="0" indent="4635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Roboto" panose="02000000000000000000" pitchFamily="2" charset="0"/>
                          <a:cs typeface="Arial" panose="020B0604020202020204" pitchFamily="34" charset="0"/>
                        </a:rPr>
                        <a:t>Does the author have </a:t>
                      </a:r>
                      <a:r>
                        <a:rPr lang="en-US" sz="1800" i="1" dirty="0">
                          <a:solidFill>
                            <a:srgbClr val="009FB0"/>
                          </a:solidFill>
                          <a:latin typeface="Arial" panose="020B0604020202020204" pitchFamily="34" charset="0"/>
                          <a:ea typeface="Roboto" panose="02000000000000000000" pitchFamily="2" charset="0"/>
                          <a:cs typeface="Arial" panose="020B0604020202020204" pitchFamily="34" charset="0"/>
                        </a:rPr>
                        <a:t>authority</a:t>
                      </a:r>
                      <a:r>
                        <a:rPr lang="en-US" sz="1800" dirty="0">
                          <a:latin typeface="Arial" panose="020B0604020202020204" pitchFamily="34" charset="0"/>
                          <a:ea typeface="Roboto" panose="02000000000000000000" pitchFamily="2" charset="0"/>
                          <a:cs typeface="Arial" panose="020B0604020202020204" pitchFamily="34" charset="0"/>
                        </a:rPr>
                        <a:t>?</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793556844"/>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A</a:t>
                      </a:r>
                      <a:r>
                        <a:rPr lang="en-US" sz="2000" spc="0" dirty="0">
                          <a:latin typeface="Arial" panose="020B0604020202020204" pitchFamily="34" charset="0"/>
                          <a:ea typeface="Roboto Medium" panose="02000000000000000000" pitchFamily="2" charset="0"/>
                          <a:cs typeface="Arial" panose="020B0604020202020204" pitchFamily="34" charset="0"/>
                        </a:rPr>
                        <a:t>ccuracy</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0" marR="0" lvl="0" indent="4635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Roboto" panose="02000000000000000000" pitchFamily="2" charset="0"/>
                          <a:cs typeface="Arial" panose="020B0604020202020204" pitchFamily="34" charset="0"/>
                        </a:rPr>
                        <a:t>How </a:t>
                      </a:r>
                      <a:r>
                        <a:rPr lang="en-US" sz="1800" i="1" dirty="0">
                          <a:solidFill>
                            <a:srgbClr val="009FB0"/>
                          </a:solidFill>
                          <a:latin typeface="Arial" panose="020B0604020202020204" pitchFamily="34" charset="0"/>
                          <a:ea typeface="Roboto" panose="02000000000000000000" pitchFamily="2" charset="0"/>
                          <a:cs typeface="Arial" panose="020B0604020202020204" pitchFamily="34" charset="0"/>
                        </a:rPr>
                        <a:t>accurate</a:t>
                      </a:r>
                      <a:r>
                        <a:rPr lang="en-US" sz="1800" dirty="0">
                          <a:latin typeface="Arial" panose="020B0604020202020204" pitchFamily="34" charset="0"/>
                          <a:ea typeface="Roboto" panose="02000000000000000000" pitchFamily="2" charset="0"/>
                          <a:cs typeface="Arial" panose="020B0604020202020204" pitchFamily="34" charset="0"/>
                        </a:rPr>
                        <a:t> is the piece?</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898467662"/>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P</a:t>
                      </a:r>
                      <a:r>
                        <a:rPr lang="en-US" sz="2000" spc="0" dirty="0">
                          <a:latin typeface="Arial" panose="020B0604020202020204" pitchFamily="34" charset="0"/>
                          <a:ea typeface="Roboto Medium" panose="02000000000000000000" pitchFamily="2" charset="0"/>
                          <a:cs typeface="Arial" panose="020B0604020202020204" pitchFamily="34" charset="0"/>
                        </a:rPr>
                        <a:t>urpose</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0" marR="0" lvl="0" indent="4635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ea typeface="Roboto" panose="02000000000000000000" pitchFamily="2" charset="0"/>
                          <a:cs typeface="Arial" panose="020B0604020202020204" pitchFamily="34" charset="0"/>
                        </a:rPr>
                        <a:t>What was the author’s </a:t>
                      </a:r>
                      <a:r>
                        <a:rPr lang="en-US" sz="1800" i="1" dirty="0">
                          <a:solidFill>
                            <a:srgbClr val="009FB0"/>
                          </a:solidFill>
                          <a:latin typeface="Arial" panose="020B0604020202020204" pitchFamily="34" charset="0"/>
                          <a:ea typeface="Roboto" panose="02000000000000000000" pitchFamily="2" charset="0"/>
                          <a:cs typeface="Arial" panose="020B0604020202020204" pitchFamily="34" charset="0"/>
                        </a:rPr>
                        <a:t>purpose</a:t>
                      </a:r>
                      <a:r>
                        <a:rPr lang="en-US" sz="1800" dirty="0">
                          <a:latin typeface="Arial" panose="020B0604020202020204" pitchFamily="34" charset="0"/>
                          <a:ea typeface="Roboto" panose="02000000000000000000" pitchFamily="2" charset="0"/>
                          <a:cs typeface="Arial" panose="020B0604020202020204" pitchFamily="34" charset="0"/>
                        </a:rPr>
                        <a:t>?</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549292590"/>
                  </a:ext>
                </a:extLst>
              </a:tr>
            </a:tbl>
          </a:graphicData>
        </a:graphic>
      </p:graphicFrame>
    </p:spTree>
    <p:extLst>
      <p:ext uri="{BB962C8B-B14F-4D97-AF65-F5344CB8AC3E}">
        <p14:creationId xmlns:p14="http://schemas.microsoft.com/office/powerpoint/2010/main" val="22967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 Research and Prepare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7" y="990427"/>
            <a:ext cx="6375659" cy="52066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Evaluating the </a:t>
            </a:r>
            <a:r>
              <a:rPr lang="en-US" sz="2200" b="1" dirty="0" err="1">
                <a:latin typeface="Arial" panose="020B0604020202020204" pitchFamily="34" charset="0"/>
                <a:ea typeface="Roboto Medium" panose="02000000000000000000" pitchFamily="2" charset="0"/>
                <a:cs typeface="Arial" panose="020B0604020202020204" pitchFamily="34" charset="0"/>
              </a:rPr>
              <a:t>titerature</a:t>
            </a:r>
            <a:r>
              <a:rPr lang="en-US" sz="2200" b="1" dirty="0">
                <a:latin typeface="Arial" panose="020B0604020202020204" pitchFamily="34" charset="0"/>
                <a:ea typeface="Roboto Medium" panose="02000000000000000000" pitchFamily="2" charset="0"/>
                <a:cs typeface="Arial" panose="020B0604020202020204" pitchFamily="34" charset="0"/>
              </a:rPr>
              <a:t>: </a:t>
            </a:r>
            <a:r>
              <a:rPr lang="en-US" sz="2200" b="1" dirty="0">
                <a:solidFill>
                  <a:srgbClr val="E58D1A"/>
                </a:solidFill>
                <a:latin typeface="Arial" panose="020B0604020202020204" pitchFamily="34" charset="0"/>
                <a:ea typeface="Roboto Medium" panose="02000000000000000000" pitchFamily="2" charset="0"/>
                <a:cs typeface="Arial" panose="020B0604020202020204" pitchFamily="34" charset="0"/>
              </a:rPr>
              <a:t>CRAAP</a:t>
            </a:r>
            <a:r>
              <a:rPr lang="en-US" sz="2200" b="1" dirty="0">
                <a:latin typeface="Arial" panose="020B0604020202020204" pitchFamily="34" charset="0"/>
                <a:ea typeface="Roboto Medium" panose="02000000000000000000" pitchFamily="2" charset="0"/>
                <a:cs typeface="Arial" panose="020B0604020202020204" pitchFamily="34" charset="0"/>
              </a:rPr>
              <a:t> test</a:t>
            </a:r>
          </a:p>
        </p:txBody>
      </p:sp>
      <p:graphicFrame>
        <p:nvGraphicFramePr>
          <p:cNvPr id="20" name="Table 20">
            <a:extLst>
              <a:ext uri="{FF2B5EF4-FFF2-40B4-BE49-F238E27FC236}">
                <a16:creationId xmlns:a16="http://schemas.microsoft.com/office/drawing/2014/main" id="{20CCD1BE-5983-3A47-9348-B980F23B117E}"/>
              </a:ext>
            </a:extLst>
          </p:cNvPr>
          <p:cNvGraphicFramePr>
            <a:graphicFrameLocks noGrp="1"/>
          </p:cNvGraphicFramePr>
          <p:nvPr>
            <p:extLst>
              <p:ext uri="{D42A27DB-BD31-4B8C-83A1-F6EECF244321}">
                <p14:modId xmlns:p14="http://schemas.microsoft.com/office/powerpoint/2010/main" val="1608680777"/>
              </p:ext>
            </p:extLst>
          </p:nvPr>
        </p:nvGraphicFramePr>
        <p:xfrm>
          <a:off x="838200" y="1663572"/>
          <a:ext cx="9802477" cy="4774442"/>
        </p:xfrm>
        <a:graphic>
          <a:graphicData uri="http://schemas.openxmlformats.org/drawingml/2006/table">
            <a:tbl>
              <a:tblPr firstRow="1" bandRow="1">
                <a:tableStyleId>{5940675A-B579-460E-94D1-54222C63F5DA}</a:tableStyleId>
              </a:tblPr>
              <a:tblGrid>
                <a:gridCol w="1767840">
                  <a:extLst>
                    <a:ext uri="{9D8B030D-6E8A-4147-A177-3AD203B41FA5}">
                      <a16:colId xmlns:a16="http://schemas.microsoft.com/office/drawing/2014/main" val="3690575233"/>
                    </a:ext>
                  </a:extLst>
                </a:gridCol>
                <a:gridCol w="8034637">
                  <a:extLst>
                    <a:ext uri="{9D8B030D-6E8A-4147-A177-3AD203B41FA5}">
                      <a16:colId xmlns:a16="http://schemas.microsoft.com/office/drawing/2014/main" val="3169940512"/>
                    </a:ext>
                  </a:extLst>
                </a:gridCol>
              </a:tblGrid>
              <a:tr h="840361">
                <a:tc>
                  <a:txBody>
                    <a:bodyPr/>
                    <a:lstStyle/>
                    <a:p>
                      <a:pPr marL="11113" marR="0" lvl="0" indent="0"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C</a:t>
                      </a:r>
                      <a:r>
                        <a:rPr lang="en-US" sz="2000" spc="0" dirty="0">
                          <a:latin typeface="Arial" panose="020B0604020202020204" pitchFamily="34" charset="0"/>
                          <a:ea typeface="Roboto Medium" panose="02000000000000000000" pitchFamily="2" charset="0"/>
                          <a:cs typeface="Arial" panose="020B0604020202020204" pitchFamily="34" charset="0"/>
                        </a:rPr>
                        <a:t>urrency</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685800" lvl="1" indent="-228600" algn="l" defTabSz="914400" rtl="0" eaLnBrk="1" latinLnBrk="0" hangingPunct="1">
                        <a:lnSpc>
                          <a:spcPct val="100000"/>
                        </a:lnSpc>
                        <a:spcBef>
                          <a:spcPts val="500"/>
                        </a:spcBef>
                        <a:spcAft>
                          <a:spcPts val="0"/>
                        </a:spcAft>
                        <a:buClr>
                          <a:schemeClr val="dk1"/>
                        </a:buClr>
                        <a:buSzPts val="1679"/>
                        <a:buFont typeface="Arial" panose="020B0604020202020204" pitchFamily="34" charset="0"/>
                        <a:buChar char="•"/>
                      </a:pPr>
                      <a:r>
                        <a:rPr lang="en-US" sz="1600" b="0" i="0" kern="1200" dirty="0">
                          <a:solidFill>
                            <a:schemeClr val="tx1"/>
                          </a:solidFill>
                          <a:latin typeface="Arial" panose="020B0604020202020204" pitchFamily="34" charset="0"/>
                          <a:ea typeface="Roboto" panose="02000000000000000000" pitchFamily="2" charset="0"/>
                          <a:cs typeface="Arial" panose="020B0604020202020204" pitchFamily="34" charset="0"/>
                        </a:rPr>
                        <a:t>Consider the timeliness of this piece. When was it written? Is it out of date, or is it still current?</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1111898266"/>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R</a:t>
                      </a:r>
                      <a:r>
                        <a:rPr lang="en-US" sz="2000" spc="0" dirty="0">
                          <a:latin typeface="Arial" panose="020B0604020202020204" pitchFamily="34" charset="0"/>
                          <a:ea typeface="Roboto Medium" panose="02000000000000000000" pitchFamily="2" charset="0"/>
                          <a:cs typeface="Arial" panose="020B0604020202020204" pitchFamily="34" charset="0"/>
                        </a:rPr>
                        <a:t>elevance</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Is this piece relevant to your study or your research question?</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Is the information presented at an appropriate level for your needs?</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1210489885"/>
                  </a:ext>
                </a:extLst>
              </a:tr>
              <a:tr h="840361">
                <a:tc>
                  <a:txBody>
                    <a:bodyPr/>
                    <a:lstStyle/>
                    <a:p>
                      <a:pPr marL="0" indent="11113" algn="l">
                        <a:tabLst/>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A</a:t>
                      </a:r>
                      <a:r>
                        <a:rPr lang="en-US" sz="2000" spc="0" dirty="0">
                          <a:latin typeface="Arial" panose="020B0604020202020204" pitchFamily="34" charset="0"/>
                          <a:ea typeface="Roboto Medium" panose="02000000000000000000" pitchFamily="2" charset="0"/>
                          <a:cs typeface="Arial" panose="020B0604020202020204" pitchFamily="34" charset="0"/>
                        </a:rPr>
                        <a:t>uthority</a:t>
                      </a:r>
                      <a:endParaRPr lang="en-US" sz="2000" spc="0" dirty="0">
                        <a:latin typeface="Arial" panose="020B0604020202020204" pitchFamily="34"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Who wrote this piece? Are they an authority on the topic?</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Are they a reputable source of information?</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Has this piece been cited by other reputable sources?</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793556844"/>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A</a:t>
                      </a:r>
                      <a:r>
                        <a:rPr lang="en-US" sz="2000" spc="0" dirty="0">
                          <a:latin typeface="Arial" panose="020B0604020202020204" pitchFamily="34" charset="0"/>
                          <a:ea typeface="Roboto Medium" panose="02000000000000000000" pitchFamily="2" charset="0"/>
                          <a:cs typeface="Arial" panose="020B0604020202020204" pitchFamily="34" charset="0"/>
                        </a:rPr>
                        <a:t>ccuracy</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How accurate is the information in this piece?</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How detailed is the methodology?</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Does the research seem to be complete?</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What further questions does the study raise? Are those questions addressed?</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898467662"/>
                  </a:ext>
                </a:extLst>
              </a:tr>
              <a:tr h="840361">
                <a:tc>
                  <a:txBody>
                    <a:bodyPr/>
                    <a:lstStyle/>
                    <a:p>
                      <a:pPr marL="0" marR="0" lvl="0" indent="11113" algn="l" defTabSz="914400" rtl="0" eaLnBrk="1" fontAlgn="auto" latinLnBrk="0" hangingPunct="1">
                        <a:lnSpc>
                          <a:spcPct val="100000"/>
                        </a:lnSpc>
                        <a:spcBef>
                          <a:spcPts val="0"/>
                        </a:spcBef>
                        <a:spcAft>
                          <a:spcPts val="0"/>
                        </a:spcAft>
                        <a:buClrTx/>
                        <a:buSzTx/>
                        <a:buFontTx/>
                        <a:buNone/>
                        <a:tabLst/>
                        <a:defRPr/>
                      </a:pPr>
                      <a:r>
                        <a:rPr lang="en-US" sz="2800" b="1" spc="0" dirty="0">
                          <a:solidFill>
                            <a:srgbClr val="E58D1A"/>
                          </a:solidFill>
                          <a:latin typeface="Arial" panose="020B0604020202020204" pitchFamily="34" charset="0"/>
                          <a:ea typeface="Roboto" panose="02000000000000000000" pitchFamily="2" charset="0"/>
                          <a:cs typeface="Arial" panose="020B0604020202020204" pitchFamily="34" charset="0"/>
                        </a:rPr>
                        <a:t>P</a:t>
                      </a:r>
                      <a:r>
                        <a:rPr lang="en-US" sz="2000" spc="0" dirty="0">
                          <a:latin typeface="Arial" panose="020B0604020202020204" pitchFamily="34" charset="0"/>
                          <a:ea typeface="Roboto Medium" panose="02000000000000000000" pitchFamily="2" charset="0"/>
                          <a:cs typeface="Arial" panose="020B0604020202020204" pitchFamily="34" charset="0"/>
                        </a:rPr>
                        <a:t>urpose</a:t>
                      </a:r>
                      <a:endParaRPr lang="en-US" sz="1800" spc="0" dirty="0">
                        <a:latin typeface="Arial" panose="020B0604020202020204" pitchFamily="34" charset="0"/>
                        <a:ea typeface="Roboto Medium" panose="02000000000000000000" pitchFamily="2" charset="0"/>
                        <a:cs typeface="Arial" panose="020B0604020202020204" pitchFamily="34" charset="0"/>
                      </a:endParaRP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tc>
                  <a:txBody>
                    <a:bodyPr/>
                    <a:lstStyle/>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What was the author’s purpose in writing this piece? Is it to inform, teach, sell, entertain, or persuade? Do they have other motivations?</a:t>
                      </a:r>
                    </a:p>
                    <a:p>
                      <a:pPr marL="685800" lvl="1" indent="-228600" algn="l" rtl="0">
                        <a:lnSpc>
                          <a:spcPct val="100000"/>
                        </a:lnSpc>
                        <a:spcBef>
                          <a:spcPts val="500"/>
                        </a:spcBef>
                        <a:spcAft>
                          <a:spcPts val="0"/>
                        </a:spcAft>
                        <a:buClr>
                          <a:schemeClr val="dk1"/>
                        </a:buClr>
                        <a:buSzPts val="1679"/>
                        <a:buChar char="•"/>
                      </a:pPr>
                      <a:r>
                        <a:rPr lang="en-US" sz="1600" b="0" i="0" dirty="0">
                          <a:latin typeface="Arial" panose="020B0604020202020204" pitchFamily="34" charset="0"/>
                          <a:ea typeface="Roboto" panose="02000000000000000000" pitchFamily="2" charset="0"/>
                          <a:cs typeface="Arial" panose="020B0604020202020204" pitchFamily="34" charset="0"/>
                        </a:rPr>
                        <a:t>Who funded their studies?</a:t>
                      </a:r>
                    </a:p>
                  </a:txBody>
                  <a:tcPr anchor="ctr">
                    <a:lnL w="38100" cap="flat" cmpd="sng" algn="ctr">
                      <a:solidFill>
                        <a:srgbClr val="D1D2D5"/>
                      </a:solidFill>
                      <a:prstDash val="solid"/>
                      <a:round/>
                      <a:headEnd type="none" w="med" len="med"/>
                      <a:tailEnd type="none" w="med" len="med"/>
                    </a:lnL>
                    <a:lnR w="38100" cap="flat" cmpd="sng" algn="ctr">
                      <a:solidFill>
                        <a:srgbClr val="D1D2D5"/>
                      </a:solidFill>
                      <a:prstDash val="solid"/>
                      <a:round/>
                      <a:headEnd type="none" w="med" len="med"/>
                      <a:tailEnd type="none" w="med" len="med"/>
                    </a:lnR>
                    <a:lnT w="38100" cap="flat" cmpd="sng" algn="ctr">
                      <a:solidFill>
                        <a:srgbClr val="D1D2D5"/>
                      </a:solidFill>
                      <a:prstDash val="solid"/>
                      <a:round/>
                      <a:headEnd type="none" w="med" len="med"/>
                      <a:tailEnd type="none" w="med" len="med"/>
                    </a:lnT>
                    <a:lnB w="38100" cap="flat" cmpd="sng" algn="ctr">
                      <a:solidFill>
                        <a:srgbClr val="D1D2D5"/>
                      </a:solidFill>
                      <a:prstDash val="solid"/>
                      <a:round/>
                      <a:headEnd type="none" w="med" len="med"/>
                      <a:tailEnd type="none" w="med" len="med"/>
                    </a:lnB>
                  </a:tcPr>
                </a:tc>
                <a:extLst>
                  <a:ext uri="{0D108BD9-81ED-4DB2-BD59-A6C34878D82A}">
                    <a16:rowId xmlns:a16="http://schemas.microsoft.com/office/drawing/2014/main" val="2549292590"/>
                  </a:ext>
                </a:extLst>
              </a:tr>
            </a:tbl>
          </a:graphicData>
        </a:graphic>
      </p:graphicFrame>
    </p:spTree>
    <p:extLst>
      <p:ext uri="{BB962C8B-B14F-4D97-AF65-F5344CB8AC3E}">
        <p14:creationId xmlns:p14="http://schemas.microsoft.com/office/powerpoint/2010/main" val="166014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515571-EE17-EB48-B8C8-2A71D2E46025}"/>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Before we move on… </a:t>
            </a:r>
            <a:endParaRPr lang="en-US" sz="5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8ACA05-62C7-A24F-9875-D0F57012FE6C}"/>
              </a:ext>
            </a:extLst>
          </p:cNvPr>
          <p:cNvSpPr txBox="1"/>
          <p:nvPr/>
        </p:nvSpPr>
        <p:spPr>
          <a:xfrm>
            <a:off x="849315" y="5300626"/>
            <a:ext cx="6542086" cy="523220"/>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Turn to the Knowledge Check section for Module 1 in your workbook and answer Knowledge Check 3.</a:t>
            </a:r>
          </a:p>
        </p:txBody>
      </p:sp>
    </p:spTree>
    <p:extLst>
      <p:ext uri="{BB962C8B-B14F-4D97-AF65-F5344CB8AC3E}">
        <p14:creationId xmlns:p14="http://schemas.microsoft.com/office/powerpoint/2010/main" val="771721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monitor, sitting, indoor, computer&#10;&#10;Description automatically generated">
            <a:extLst>
              <a:ext uri="{FF2B5EF4-FFF2-40B4-BE49-F238E27FC236}">
                <a16:creationId xmlns:a16="http://schemas.microsoft.com/office/drawing/2014/main" id="{4F85EFC5-F1B9-814F-BE48-2443D1314486}"/>
              </a:ext>
            </a:extLst>
          </p:cNvPr>
          <p:cNvPicPr>
            <a:picLocks noChangeAspect="1"/>
          </p:cNvPicPr>
          <p:nvPr/>
        </p:nvPicPr>
        <p:blipFill>
          <a:blip r:embed="rId3"/>
          <a:stretch>
            <a:fillRect/>
          </a:stretch>
        </p:blipFill>
        <p:spPr>
          <a:xfrm>
            <a:off x="3036005" y="4822590"/>
            <a:ext cx="312981" cy="298661"/>
          </a:xfrm>
          <a:prstGeom prst="rect">
            <a:avLst/>
          </a:prstGeom>
        </p:spPr>
      </p:pic>
      <p:pic>
        <p:nvPicPr>
          <p:cNvPr id="25" name="Picture 24" descr="A picture containing monitor, sitting, indoor, computer&#10;&#10;Description automatically generated">
            <a:extLst>
              <a:ext uri="{FF2B5EF4-FFF2-40B4-BE49-F238E27FC236}">
                <a16:creationId xmlns:a16="http://schemas.microsoft.com/office/drawing/2014/main" id="{7C42B7F5-26F8-2243-BC91-54BD1576A442}"/>
              </a:ext>
            </a:extLst>
          </p:cNvPr>
          <p:cNvPicPr>
            <a:picLocks noChangeAspect="1"/>
          </p:cNvPicPr>
          <p:nvPr/>
        </p:nvPicPr>
        <p:blipFill>
          <a:blip r:embed="rId3"/>
          <a:stretch>
            <a:fillRect/>
          </a:stretch>
        </p:blipFill>
        <p:spPr>
          <a:xfrm>
            <a:off x="3036005" y="5637049"/>
            <a:ext cx="312981" cy="298661"/>
          </a:xfrm>
          <a:prstGeom prst="rect">
            <a:avLst/>
          </a:prstGeom>
        </p:spPr>
      </p:pic>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4" name="Text Placeholder 3">
            <a:extLst>
              <a:ext uri="{FF2B5EF4-FFF2-40B4-BE49-F238E27FC236}">
                <a16:creationId xmlns:a16="http://schemas.microsoft.com/office/drawing/2014/main" id="{1A46BECE-98CD-6E4B-976B-1607BF35CAE3}"/>
              </a:ext>
            </a:extLst>
          </p:cNvPr>
          <p:cNvSpPr txBox="1">
            <a:spLocks/>
          </p:cNvSpPr>
          <p:nvPr/>
        </p:nvSpPr>
        <p:spPr>
          <a:xfrm>
            <a:off x="1136498" y="1233732"/>
            <a:ext cx="9919003" cy="4914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ea typeface="Roboto Medium" panose="02000000000000000000" pitchFamily="2" charset="0"/>
                <a:cs typeface="Arial" panose="020B0604020202020204" pitchFamily="34" charset="0"/>
              </a:rPr>
              <a:t>Literature reviews are important because they...</a:t>
            </a:r>
          </a:p>
        </p:txBody>
      </p:sp>
      <p:sp>
        <p:nvSpPr>
          <p:cNvPr id="6" name="TextBox 5">
            <a:extLst>
              <a:ext uri="{FF2B5EF4-FFF2-40B4-BE49-F238E27FC236}">
                <a16:creationId xmlns:a16="http://schemas.microsoft.com/office/drawing/2014/main" id="{1782D534-4D1B-7445-B7EC-354A305640CD}"/>
              </a:ext>
            </a:extLst>
          </p:cNvPr>
          <p:cNvSpPr txBox="1"/>
          <p:nvPr/>
        </p:nvSpPr>
        <p:spPr>
          <a:xfrm>
            <a:off x="3576441" y="2676180"/>
            <a:ext cx="6553078" cy="400110"/>
          </a:xfrm>
          <a:prstGeom prst="rect">
            <a:avLst/>
          </a:prstGeom>
          <a:noFill/>
        </p:spPr>
        <p:txBody>
          <a:bodyPr wrap="square" rtlCol="0">
            <a:spAutoFit/>
          </a:bodyPr>
          <a:lstStyle/>
          <a:p>
            <a:pPr marL="9525" lvl="0">
              <a:spcBef>
                <a:spcPts val="6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Explain the background of research on your study topic.</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86082B51-74C7-9E42-9EE7-92CE790126A5}"/>
              </a:ext>
            </a:extLst>
          </p:cNvPr>
          <p:cNvSpPr txBox="1"/>
          <p:nvPr/>
        </p:nvSpPr>
        <p:spPr>
          <a:xfrm>
            <a:off x="3576441" y="3344351"/>
            <a:ext cx="6553078" cy="400110"/>
          </a:xfrm>
          <a:prstGeom prst="rect">
            <a:avLst/>
          </a:prstGeom>
          <a:noFill/>
        </p:spPr>
        <p:txBody>
          <a:bodyPr wrap="square" rtlCol="0">
            <a:spAutoFit/>
          </a:bodyPr>
          <a:lstStyle/>
          <a:p>
            <a:pPr marL="9525" lvl="0">
              <a:spcBef>
                <a:spcPts val="18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Exhaustively detail every work written on your topic.</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5B3EC484-8CB0-7340-9BAD-DE64137AF375}"/>
              </a:ext>
            </a:extLst>
          </p:cNvPr>
          <p:cNvSpPr txBox="1"/>
          <p:nvPr/>
        </p:nvSpPr>
        <p:spPr>
          <a:xfrm>
            <a:off x="3576441" y="3880116"/>
            <a:ext cx="6553078"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Discover relationships between previously performed research studies and ideas.</a:t>
            </a:r>
          </a:p>
        </p:txBody>
      </p:sp>
      <p:pic>
        <p:nvPicPr>
          <p:cNvPr id="10" name="Picture 9" descr="A picture containing monitor, sitting, indoor, computer&#10;&#10;Description automatically generated">
            <a:extLst>
              <a:ext uri="{FF2B5EF4-FFF2-40B4-BE49-F238E27FC236}">
                <a16:creationId xmlns:a16="http://schemas.microsoft.com/office/drawing/2014/main" id="{70A44AC1-EB18-DF44-8852-D8F77B9B9158}"/>
              </a:ext>
            </a:extLst>
          </p:cNvPr>
          <p:cNvPicPr>
            <a:picLocks noChangeAspect="1"/>
          </p:cNvPicPr>
          <p:nvPr/>
        </p:nvPicPr>
        <p:blipFill>
          <a:blip r:embed="rId3"/>
          <a:stretch>
            <a:fillRect/>
          </a:stretch>
        </p:blipFill>
        <p:spPr>
          <a:xfrm>
            <a:off x="3036005" y="2710229"/>
            <a:ext cx="312981" cy="298661"/>
          </a:xfrm>
          <a:prstGeom prst="rect">
            <a:avLst/>
          </a:prstGeom>
        </p:spPr>
      </p:pic>
      <p:pic>
        <p:nvPicPr>
          <p:cNvPr id="11" name="Picture 10" descr="A picture containing monitor, sitting, indoor, computer&#10;&#10;Description automatically generated">
            <a:extLst>
              <a:ext uri="{FF2B5EF4-FFF2-40B4-BE49-F238E27FC236}">
                <a16:creationId xmlns:a16="http://schemas.microsoft.com/office/drawing/2014/main" id="{649970C7-2CB1-4145-9484-419F8908A7FA}"/>
              </a:ext>
            </a:extLst>
          </p:cNvPr>
          <p:cNvPicPr>
            <a:picLocks noChangeAspect="1"/>
          </p:cNvPicPr>
          <p:nvPr/>
        </p:nvPicPr>
        <p:blipFill>
          <a:blip r:embed="rId3"/>
          <a:stretch>
            <a:fillRect/>
          </a:stretch>
        </p:blipFill>
        <p:spPr>
          <a:xfrm>
            <a:off x="3036005" y="3388642"/>
            <a:ext cx="312981" cy="298661"/>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04E07FB2-6078-C149-87E3-DE03298901B3}"/>
              </a:ext>
            </a:extLst>
          </p:cNvPr>
          <p:cNvPicPr>
            <a:picLocks noChangeAspect="1"/>
          </p:cNvPicPr>
          <p:nvPr/>
        </p:nvPicPr>
        <p:blipFill>
          <a:blip r:embed="rId3"/>
          <a:stretch>
            <a:fillRect/>
          </a:stretch>
        </p:blipFill>
        <p:spPr>
          <a:xfrm>
            <a:off x="3036005" y="4067055"/>
            <a:ext cx="312981" cy="298661"/>
          </a:xfrm>
          <a:prstGeom prst="rect">
            <a:avLst/>
          </a:prstGeom>
        </p:spPr>
      </p:pic>
      <p:sp>
        <p:nvSpPr>
          <p:cNvPr id="21" name="TextBox 20">
            <a:extLst>
              <a:ext uri="{FF2B5EF4-FFF2-40B4-BE49-F238E27FC236}">
                <a16:creationId xmlns:a16="http://schemas.microsoft.com/office/drawing/2014/main" id="{C1AEA2FA-979F-CF49-80F5-E7DF4D68FEF5}"/>
              </a:ext>
            </a:extLst>
          </p:cNvPr>
          <p:cNvSpPr txBox="1"/>
          <p:nvPr/>
        </p:nvSpPr>
        <p:spPr>
          <a:xfrm>
            <a:off x="4802509" y="1707006"/>
            <a:ext cx="2586979" cy="400110"/>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Select all that apply.</a:t>
            </a:r>
            <a:endParaRPr lang="en-US" i="1" dirty="0">
              <a:latin typeface="Arial" panose="020B0604020202020204" pitchFamily="34" charset="0"/>
              <a:ea typeface="Roboto Light" panose="02000000000000000000" pitchFamily="2" charset="0"/>
              <a:cs typeface="Arial" panose="020B0604020202020204" pitchFamily="34" charset="0"/>
            </a:endParaRPr>
          </a:p>
        </p:txBody>
      </p:sp>
      <p:grpSp>
        <p:nvGrpSpPr>
          <p:cNvPr id="24" name="Group 23">
            <a:extLst>
              <a:ext uri="{FF2B5EF4-FFF2-40B4-BE49-F238E27FC236}">
                <a16:creationId xmlns:a16="http://schemas.microsoft.com/office/drawing/2014/main" id="{FC256CE0-3D14-8647-84BB-53AF018FC0EF}"/>
              </a:ext>
            </a:extLst>
          </p:cNvPr>
          <p:cNvGrpSpPr/>
          <p:nvPr/>
        </p:nvGrpSpPr>
        <p:grpSpPr>
          <a:xfrm>
            <a:off x="2976762" y="2596478"/>
            <a:ext cx="431465" cy="3419551"/>
            <a:chOff x="2976762" y="2596478"/>
            <a:chExt cx="431465" cy="3419551"/>
          </a:xfrm>
        </p:grpSpPr>
        <p:pic>
          <p:nvPicPr>
            <p:cNvPr id="20" name="Picture 19" descr="A close up of a sign&#10;&#10;Description automatically generated">
              <a:extLst>
                <a:ext uri="{FF2B5EF4-FFF2-40B4-BE49-F238E27FC236}">
                  <a16:creationId xmlns:a16="http://schemas.microsoft.com/office/drawing/2014/main" id="{9414F0B4-68C8-0B49-99DA-D1D3D9569F39}"/>
                </a:ext>
              </a:extLst>
            </p:cNvPr>
            <p:cNvPicPr>
              <a:picLocks noChangeAspect="1"/>
            </p:cNvPicPr>
            <p:nvPr/>
          </p:nvPicPr>
          <p:blipFill>
            <a:blip r:embed="rId4"/>
            <a:stretch>
              <a:fillRect/>
            </a:stretch>
          </p:blipFill>
          <p:spPr>
            <a:xfrm rot="21332272">
              <a:off x="2976762" y="2596478"/>
              <a:ext cx="431465" cy="459302"/>
            </a:xfrm>
            <a:prstGeom prst="rect">
              <a:avLst/>
            </a:prstGeom>
          </p:spPr>
        </p:pic>
        <p:pic>
          <p:nvPicPr>
            <p:cNvPr id="26" name="Picture 25" descr="A close up of a sign&#10;&#10;Description automatically generated">
              <a:extLst>
                <a:ext uri="{FF2B5EF4-FFF2-40B4-BE49-F238E27FC236}">
                  <a16:creationId xmlns:a16="http://schemas.microsoft.com/office/drawing/2014/main" id="{20B7757E-BF80-234B-B9A4-8973EA582D83}"/>
                </a:ext>
              </a:extLst>
            </p:cNvPr>
            <p:cNvPicPr>
              <a:picLocks noChangeAspect="1"/>
            </p:cNvPicPr>
            <p:nvPr/>
          </p:nvPicPr>
          <p:blipFill>
            <a:blip r:embed="rId4"/>
            <a:stretch>
              <a:fillRect/>
            </a:stretch>
          </p:blipFill>
          <p:spPr>
            <a:xfrm rot="21332272">
              <a:off x="2976762" y="3944361"/>
              <a:ext cx="431465" cy="459302"/>
            </a:xfrm>
            <a:prstGeom prst="rect">
              <a:avLst/>
            </a:prstGeom>
          </p:spPr>
        </p:pic>
        <p:pic>
          <p:nvPicPr>
            <p:cNvPr id="23" name="Picture 22" descr="A close up of a sign&#10;&#10;Description automatically generated">
              <a:extLst>
                <a:ext uri="{FF2B5EF4-FFF2-40B4-BE49-F238E27FC236}">
                  <a16:creationId xmlns:a16="http://schemas.microsoft.com/office/drawing/2014/main" id="{E0B598BB-FF2F-324F-B7AA-3BAE6A54E2D0}"/>
                </a:ext>
              </a:extLst>
            </p:cNvPr>
            <p:cNvPicPr>
              <a:picLocks noChangeAspect="1"/>
            </p:cNvPicPr>
            <p:nvPr/>
          </p:nvPicPr>
          <p:blipFill>
            <a:blip r:embed="rId4"/>
            <a:stretch>
              <a:fillRect/>
            </a:stretch>
          </p:blipFill>
          <p:spPr>
            <a:xfrm rot="21332272">
              <a:off x="2976762" y="4753420"/>
              <a:ext cx="431465" cy="459302"/>
            </a:xfrm>
            <a:prstGeom prst="rect">
              <a:avLst/>
            </a:prstGeom>
          </p:spPr>
        </p:pic>
        <p:pic>
          <p:nvPicPr>
            <p:cNvPr id="27" name="Picture 26" descr="A close up of a sign&#10;&#10;Description automatically generated">
              <a:extLst>
                <a:ext uri="{FF2B5EF4-FFF2-40B4-BE49-F238E27FC236}">
                  <a16:creationId xmlns:a16="http://schemas.microsoft.com/office/drawing/2014/main" id="{8E62F796-51BF-114A-8F9D-7642319F6E11}"/>
                </a:ext>
              </a:extLst>
            </p:cNvPr>
            <p:cNvPicPr>
              <a:picLocks noChangeAspect="1"/>
            </p:cNvPicPr>
            <p:nvPr/>
          </p:nvPicPr>
          <p:blipFill>
            <a:blip r:embed="rId4"/>
            <a:stretch>
              <a:fillRect/>
            </a:stretch>
          </p:blipFill>
          <p:spPr>
            <a:xfrm rot="21332272">
              <a:off x="2976762" y="5556727"/>
              <a:ext cx="431465" cy="459302"/>
            </a:xfrm>
            <a:prstGeom prst="rect">
              <a:avLst/>
            </a:prstGeom>
          </p:spPr>
        </p:pic>
      </p:grpSp>
      <p:sp>
        <p:nvSpPr>
          <p:cNvPr id="17" name="TextBox 16">
            <a:extLst>
              <a:ext uri="{FF2B5EF4-FFF2-40B4-BE49-F238E27FC236}">
                <a16:creationId xmlns:a16="http://schemas.microsoft.com/office/drawing/2014/main" id="{1832D8FD-9ECA-A842-94B0-E1D36C295481}"/>
              </a:ext>
            </a:extLst>
          </p:cNvPr>
          <p:cNvSpPr txBox="1"/>
          <p:nvPr/>
        </p:nvSpPr>
        <p:spPr>
          <a:xfrm>
            <a:off x="3576441" y="4679371"/>
            <a:ext cx="6553078"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Identify important research themes, concepts, and writers who have focused on your topic.</a:t>
            </a:r>
          </a:p>
        </p:txBody>
      </p:sp>
      <p:sp>
        <p:nvSpPr>
          <p:cNvPr id="19" name="TextBox 18">
            <a:extLst>
              <a:ext uri="{FF2B5EF4-FFF2-40B4-BE49-F238E27FC236}">
                <a16:creationId xmlns:a16="http://schemas.microsoft.com/office/drawing/2014/main" id="{913959CA-8810-7A4B-9EA1-CD7196719648}"/>
              </a:ext>
            </a:extLst>
          </p:cNvPr>
          <p:cNvSpPr txBox="1"/>
          <p:nvPr/>
        </p:nvSpPr>
        <p:spPr>
          <a:xfrm>
            <a:off x="3576441" y="5482679"/>
            <a:ext cx="6553078" cy="707886"/>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Identify gaps and disagreements that your study may address.</a:t>
            </a:r>
          </a:p>
        </p:txBody>
      </p:sp>
    </p:spTree>
    <p:extLst>
      <p:ext uri="{BB962C8B-B14F-4D97-AF65-F5344CB8AC3E}">
        <p14:creationId xmlns:p14="http://schemas.microsoft.com/office/powerpoint/2010/main" val="37347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2: Begin Writing</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panose="02000000000000000000" pitchFamily="2" charset="0"/>
                <a:cs typeface="Arial" panose="020B0604020202020204" pitchFamily="34" charset="0"/>
              </a:rPr>
              <a:t>Begin writing about your topic </a:t>
            </a:r>
            <a:r>
              <a:rPr lang="en-US" sz="2200" b="1" i="1" dirty="0">
                <a:solidFill>
                  <a:srgbClr val="E58D1A"/>
                </a:solidFill>
                <a:latin typeface="Arial" panose="020B0604020202020204" pitchFamily="34" charset="0"/>
                <a:ea typeface="Roboto" panose="02000000000000000000" pitchFamily="2" charset="0"/>
                <a:cs typeface="Arial" panose="020B0604020202020204" pitchFamily="34" charset="0"/>
              </a:rPr>
              <a:t>before</a:t>
            </a:r>
            <a:r>
              <a:rPr lang="en-US" sz="2200" b="1" dirty="0">
                <a:latin typeface="Arial" panose="020B0604020202020204" pitchFamily="34" charset="0"/>
                <a:ea typeface="Roboto" panose="02000000000000000000" pitchFamily="2" charset="0"/>
                <a:cs typeface="Arial" panose="020B0604020202020204" pitchFamily="34" charset="0"/>
              </a:rPr>
              <a:t> you conduct your study. </a:t>
            </a:r>
          </a:p>
        </p:txBody>
      </p:sp>
      <p:pic>
        <p:nvPicPr>
          <p:cNvPr id="8" name="Picture 7" descr="Icon&#10;&#10;Description automatically generated">
            <a:extLst>
              <a:ext uri="{FF2B5EF4-FFF2-40B4-BE49-F238E27FC236}">
                <a16:creationId xmlns:a16="http://schemas.microsoft.com/office/drawing/2014/main" id="{EA99FDFB-10D9-F340-9645-2B6951C1BCC8}"/>
              </a:ext>
            </a:extLst>
          </p:cNvPr>
          <p:cNvPicPr>
            <a:picLocks noChangeAspect="1"/>
          </p:cNvPicPr>
          <p:nvPr/>
        </p:nvPicPr>
        <p:blipFill>
          <a:blip r:embed="rId4"/>
          <a:stretch>
            <a:fillRect/>
          </a:stretch>
        </p:blipFill>
        <p:spPr>
          <a:xfrm>
            <a:off x="1706766" y="6229350"/>
            <a:ext cx="558800" cy="628650"/>
          </a:xfrm>
          <a:prstGeom prst="rect">
            <a:avLst/>
          </a:prstGeom>
        </p:spPr>
      </p:pic>
    </p:spTree>
    <p:extLst>
      <p:ext uri="{BB962C8B-B14F-4D97-AF65-F5344CB8AC3E}">
        <p14:creationId xmlns:p14="http://schemas.microsoft.com/office/powerpoint/2010/main" val="2383362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903"/>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2: Begin Writing</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How to start:</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Draft the introduction of your future manuscript.</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Work on your study protocol.</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Write a grant proposal.</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Build dummy tables and figure axes for the results section.</a:t>
            </a:r>
          </a:p>
        </p:txBody>
      </p:sp>
      <p:pic>
        <p:nvPicPr>
          <p:cNvPr id="8" name="Picture 7" descr="Icon&#10;&#10;Description automatically generated">
            <a:extLst>
              <a:ext uri="{FF2B5EF4-FFF2-40B4-BE49-F238E27FC236}">
                <a16:creationId xmlns:a16="http://schemas.microsoft.com/office/drawing/2014/main" id="{EA99FDFB-10D9-F340-9645-2B6951C1BCC8}"/>
              </a:ext>
            </a:extLst>
          </p:cNvPr>
          <p:cNvPicPr>
            <a:picLocks noChangeAspect="1"/>
          </p:cNvPicPr>
          <p:nvPr/>
        </p:nvPicPr>
        <p:blipFill>
          <a:blip r:embed="rId4"/>
          <a:stretch>
            <a:fillRect/>
          </a:stretch>
        </p:blipFill>
        <p:spPr>
          <a:xfrm>
            <a:off x="1706766" y="6229350"/>
            <a:ext cx="558800" cy="628650"/>
          </a:xfrm>
          <a:prstGeom prst="rect">
            <a:avLst/>
          </a:prstGeom>
        </p:spPr>
      </p:pic>
    </p:spTree>
    <p:extLst>
      <p:ext uri="{BB962C8B-B14F-4D97-AF65-F5344CB8AC3E}">
        <p14:creationId xmlns:p14="http://schemas.microsoft.com/office/powerpoint/2010/main" val="274904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3: Perform Your Study</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While conducting your study, take note of the following:</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Reason for study</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Research methods</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Materials, including any specific technologies used</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Study outcomes</a:t>
            </a:r>
          </a:p>
        </p:txBody>
      </p:sp>
      <p:pic>
        <p:nvPicPr>
          <p:cNvPr id="7" name="Picture 6" descr="Icon&#10;&#10;Description automatically generated">
            <a:extLst>
              <a:ext uri="{FF2B5EF4-FFF2-40B4-BE49-F238E27FC236}">
                <a16:creationId xmlns:a16="http://schemas.microsoft.com/office/drawing/2014/main" id="{4C511E00-2605-4443-B460-59EAB7893C52}"/>
              </a:ext>
            </a:extLst>
          </p:cNvPr>
          <p:cNvPicPr>
            <a:picLocks noChangeAspect="1"/>
          </p:cNvPicPr>
          <p:nvPr/>
        </p:nvPicPr>
        <p:blipFill>
          <a:blip r:embed="rId4"/>
          <a:stretch>
            <a:fillRect/>
          </a:stretch>
        </p:blipFill>
        <p:spPr>
          <a:xfrm>
            <a:off x="2598306" y="6229348"/>
            <a:ext cx="558801" cy="628651"/>
          </a:xfrm>
          <a:prstGeom prst="rect">
            <a:avLst/>
          </a:prstGeom>
        </p:spPr>
      </p:pic>
    </p:spTree>
    <p:extLst>
      <p:ext uri="{BB962C8B-B14F-4D97-AF65-F5344CB8AC3E}">
        <p14:creationId xmlns:p14="http://schemas.microsoft.com/office/powerpoint/2010/main" val="3745722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4: Summarize Your Results</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Ask yourself:</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What am I trying to say with my data?</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Which results will best support my key message?</a:t>
            </a:r>
          </a:p>
        </p:txBody>
      </p:sp>
      <p:pic>
        <p:nvPicPr>
          <p:cNvPr id="8" name="Picture 7" descr="Icon&#10;&#10;Description automatically generated">
            <a:extLst>
              <a:ext uri="{FF2B5EF4-FFF2-40B4-BE49-F238E27FC236}">
                <a16:creationId xmlns:a16="http://schemas.microsoft.com/office/drawing/2014/main" id="{48D93FED-FF8D-1546-A974-1569F3487286}"/>
              </a:ext>
            </a:extLst>
          </p:cNvPr>
          <p:cNvPicPr>
            <a:picLocks noChangeAspect="1"/>
          </p:cNvPicPr>
          <p:nvPr/>
        </p:nvPicPr>
        <p:blipFill>
          <a:blip r:embed="rId4"/>
          <a:stretch>
            <a:fillRect/>
          </a:stretch>
        </p:blipFill>
        <p:spPr>
          <a:xfrm>
            <a:off x="3467113" y="6242253"/>
            <a:ext cx="558802" cy="628652"/>
          </a:xfrm>
          <a:prstGeom prst="rect">
            <a:avLst/>
          </a:prstGeom>
        </p:spPr>
      </p:pic>
    </p:spTree>
    <p:extLst>
      <p:ext uri="{BB962C8B-B14F-4D97-AF65-F5344CB8AC3E}">
        <p14:creationId xmlns:p14="http://schemas.microsoft.com/office/powerpoint/2010/main" val="2793849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5: Get Feedback</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Ask for feedback frequently!</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Ask your co-authors, colleagues, and peers to review your work as you go.</a:t>
            </a:r>
          </a:p>
          <a:p>
            <a:pPr lvl="1">
              <a:lnSpc>
                <a:spcPct val="100000"/>
              </a:lnSpc>
              <a:buClr>
                <a:srgbClr val="E58D1A"/>
              </a:buClr>
              <a:buSzPct val="100000"/>
            </a:pPr>
            <a:r>
              <a:rPr lang="en-US" sz="1600" i="1" dirty="0">
                <a:latin typeface="Arial" panose="020B0604020202020204" pitchFamily="34" charset="0"/>
                <a:ea typeface="Roboto" panose="02000000000000000000" pitchFamily="2" charset="0"/>
                <a:cs typeface="Arial" panose="020B0604020202020204" pitchFamily="34" charset="0"/>
              </a:rPr>
              <a:t>Get suggestions on how to make your writing clear, concise, and understandable.</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Present at conferences.</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Gather diverse feedback.</a:t>
            </a:r>
          </a:p>
        </p:txBody>
      </p:sp>
      <p:pic>
        <p:nvPicPr>
          <p:cNvPr id="7" name="Picture 6" descr="Icon&#10;&#10;Description automatically generated">
            <a:extLst>
              <a:ext uri="{FF2B5EF4-FFF2-40B4-BE49-F238E27FC236}">
                <a16:creationId xmlns:a16="http://schemas.microsoft.com/office/drawing/2014/main" id="{DAA6F6DB-BE60-1943-B489-682824EF3B83}"/>
              </a:ext>
            </a:extLst>
          </p:cNvPr>
          <p:cNvPicPr>
            <a:picLocks noChangeAspect="1"/>
          </p:cNvPicPr>
          <p:nvPr/>
        </p:nvPicPr>
        <p:blipFill>
          <a:blip r:embed="rId4"/>
          <a:stretch>
            <a:fillRect/>
          </a:stretch>
        </p:blipFill>
        <p:spPr>
          <a:xfrm>
            <a:off x="4301503" y="6242251"/>
            <a:ext cx="558803" cy="628653"/>
          </a:xfrm>
          <a:prstGeom prst="rect">
            <a:avLst/>
          </a:prstGeom>
        </p:spPr>
      </p:pic>
    </p:spTree>
    <p:extLst>
      <p:ext uri="{BB962C8B-B14F-4D97-AF65-F5344CB8AC3E}">
        <p14:creationId xmlns:p14="http://schemas.microsoft.com/office/powerpoint/2010/main" val="1043348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5: Get Feedback</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Seek feedback when you are:</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Frustrated</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Confused</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Close to a breakthrough</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In need of a fresh perspective </a:t>
            </a:r>
          </a:p>
        </p:txBody>
      </p:sp>
      <p:pic>
        <p:nvPicPr>
          <p:cNvPr id="7" name="Picture 6" descr="Icon&#10;&#10;Description automatically generated">
            <a:extLst>
              <a:ext uri="{FF2B5EF4-FFF2-40B4-BE49-F238E27FC236}">
                <a16:creationId xmlns:a16="http://schemas.microsoft.com/office/drawing/2014/main" id="{DAA6F6DB-BE60-1943-B489-682824EF3B83}"/>
              </a:ext>
            </a:extLst>
          </p:cNvPr>
          <p:cNvPicPr>
            <a:picLocks noChangeAspect="1"/>
          </p:cNvPicPr>
          <p:nvPr/>
        </p:nvPicPr>
        <p:blipFill>
          <a:blip r:embed="rId4"/>
          <a:stretch>
            <a:fillRect/>
          </a:stretch>
        </p:blipFill>
        <p:spPr>
          <a:xfrm>
            <a:off x="4301503" y="6242251"/>
            <a:ext cx="558803" cy="628653"/>
          </a:xfrm>
          <a:prstGeom prst="rect">
            <a:avLst/>
          </a:prstGeom>
        </p:spPr>
      </p:pic>
    </p:spTree>
    <p:extLst>
      <p:ext uri="{BB962C8B-B14F-4D97-AF65-F5344CB8AC3E}">
        <p14:creationId xmlns:p14="http://schemas.microsoft.com/office/powerpoint/2010/main" val="256833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517"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Overview</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49517" y="1351098"/>
            <a:ext cx="6198984" cy="4155802"/>
          </a:xfrm>
          <a:prstGeom prst="rect">
            <a:avLst/>
          </a:prstGeom>
        </p:spPr>
        <p:txBody>
          <a:bodyPr>
            <a:normAutofit/>
          </a:bodyPr>
          <a:lstStyle/>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This training will cover the full scientific writing process, from determining when and why to write through to revision and submission.</a:t>
            </a:r>
          </a:p>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You will leave better prepared to share your findings with the wider scientific community.</a:t>
            </a:r>
          </a:p>
          <a:p>
            <a:pPr marL="342900" indent="-342900">
              <a:lnSpc>
                <a:spcPct val="100000"/>
              </a:lnSpc>
              <a:buClr>
                <a:srgbClr val="E58D1A"/>
              </a:buClr>
              <a:buFont typeface="Arial" panose="020B0604020202020204" pitchFamily="34" charset="0"/>
              <a:buChar char="•"/>
            </a:pPr>
            <a:r>
              <a:rPr lang="en-US" sz="2200" dirty="0">
                <a:solidFill>
                  <a:schemeClr val="tx1"/>
                </a:solidFill>
                <a:latin typeface="Arial" panose="020B0604020202020204" pitchFamily="34" charset="0"/>
                <a:ea typeface="Roboto" panose="02000000000000000000" pitchFamily="2" charset="0"/>
                <a:cs typeface="Arial" panose="020B0604020202020204" pitchFamily="34" charset="0"/>
              </a:rPr>
              <a:t>Your work can change the world!</a:t>
            </a:r>
          </a:p>
        </p:txBody>
      </p:sp>
    </p:spTree>
    <p:extLst>
      <p:ext uri="{BB962C8B-B14F-4D97-AF65-F5344CB8AC3E}">
        <p14:creationId xmlns:p14="http://schemas.microsoft.com/office/powerpoint/2010/main" val="2760762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4F206-6920-154E-98D5-855751342A10}"/>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5" name="Title 1">
            <a:extLst>
              <a:ext uri="{FF2B5EF4-FFF2-40B4-BE49-F238E27FC236}">
                <a16:creationId xmlns:a16="http://schemas.microsoft.com/office/drawing/2014/main" id="{FED5A1BE-5313-0546-BE2E-7DFB18CEA7FA}"/>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6: Formulate Your Key Message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67462FA7-F74F-234D-B27F-84476B8D9CAA}"/>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Your key message:</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Conveys the most important point for readers to remember.</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Distills your paper down to one sentence.</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May change as you write your paper.</a:t>
            </a:r>
          </a:p>
        </p:txBody>
      </p:sp>
      <p:pic>
        <p:nvPicPr>
          <p:cNvPr id="8" name="Picture 7" descr="Icon&#10;&#10;Description automatically generated">
            <a:extLst>
              <a:ext uri="{FF2B5EF4-FFF2-40B4-BE49-F238E27FC236}">
                <a16:creationId xmlns:a16="http://schemas.microsoft.com/office/drawing/2014/main" id="{2749E711-296C-5841-9421-D45C3232D615}"/>
              </a:ext>
            </a:extLst>
          </p:cNvPr>
          <p:cNvPicPr>
            <a:picLocks noChangeAspect="1"/>
          </p:cNvPicPr>
          <p:nvPr/>
        </p:nvPicPr>
        <p:blipFill>
          <a:blip r:embed="rId4"/>
          <a:stretch>
            <a:fillRect/>
          </a:stretch>
        </p:blipFill>
        <p:spPr>
          <a:xfrm>
            <a:off x="5158753" y="6229346"/>
            <a:ext cx="558803" cy="628653"/>
          </a:xfrm>
          <a:prstGeom prst="rect">
            <a:avLst/>
          </a:prstGeom>
        </p:spPr>
      </p:pic>
    </p:spTree>
    <p:extLst>
      <p:ext uri="{BB962C8B-B14F-4D97-AF65-F5344CB8AC3E}">
        <p14:creationId xmlns:p14="http://schemas.microsoft.com/office/powerpoint/2010/main" val="10545462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6CA239-C31C-2B42-8EA1-C49FE2C89AE4}"/>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Case Study: Teo Barrera</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D2ECC0E-022B-C941-AE2A-6992246C990F}"/>
              </a:ext>
            </a:extLst>
          </p:cNvPr>
          <p:cNvSpPr txBox="1"/>
          <p:nvPr/>
        </p:nvSpPr>
        <p:spPr>
          <a:xfrm>
            <a:off x="849517" y="1618655"/>
            <a:ext cx="2686050" cy="769441"/>
          </a:xfrm>
          <a:prstGeom prst="rect">
            <a:avLst/>
          </a:prstGeom>
          <a:solidFill>
            <a:srgbClr val="047C88"/>
          </a:solidFill>
        </p:spPr>
        <p:txBody>
          <a:bodyPr wrap="square" rtlCol="0" anchor="ctr">
            <a:spAutoFit/>
          </a:bodyPr>
          <a:lstStyle/>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Mr. Barrera’s </a:t>
            </a:r>
          </a:p>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research question</a:t>
            </a:r>
          </a:p>
        </p:txBody>
      </p:sp>
      <p:sp>
        <p:nvSpPr>
          <p:cNvPr id="15" name="TextBox 14">
            <a:extLst>
              <a:ext uri="{FF2B5EF4-FFF2-40B4-BE49-F238E27FC236}">
                <a16:creationId xmlns:a16="http://schemas.microsoft.com/office/drawing/2014/main" id="{48D9758E-C2AF-5B46-862E-896474D02A4C}"/>
              </a:ext>
            </a:extLst>
          </p:cNvPr>
          <p:cNvSpPr txBox="1"/>
          <p:nvPr/>
        </p:nvSpPr>
        <p:spPr>
          <a:xfrm>
            <a:off x="863897" y="3184663"/>
            <a:ext cx="2686050" cy="769441"/>
          </a:xfrm>
          <a:prstGeom prst="rect">
            <a:avLst/>
          </a:prstGeom>
          <a:solidFill>
            <a:srgbClr val="047C88"/>
          </a:solidFill>
        </p:spPr>
        <p:txBody>
          <a:bodyPr wrap="square" rtlCol="0" anchor="ctr">
            <a:spAutoFit/>
          </a:bodyPr>
          <a:lstStyle/>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Mr. Barrera’s </a:t>
            </a:r>
          </a:p>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main findings</a:t>
            </a:r>
          </a:p>
        </p:txBody>
      </p:sp>
      <p:sp>
        <p:nvSpPr>
          <p:cNvPr id="17" name="TextBox 16">
            <a:extLst>
              <a:ext uri="{FF2B5EF4-FFF2-40B4-BE49-F238E27FC236}">
                <a16:creationId xmlns:a16="http://schemas.microsoft.com/office/drawing/2014/main" id="{B4F6DB27-4415-6643-B8FC-17BA4CC07301}"/>
              </a:ext>
            </a:extLst>
          </p:cNvPr>
          <p:cNvSpPr txBox="1"/>
          <p:nvPr/>
        </p:nvSpPr>
        <p:spPr>
          <a:xfrm>
            <a:off x="863897" y="4860161"/>
            <a:ext cx="2686050" cy="1107996"/>
          </a:xfrm>
          <a:prstGeom prst="rect">
            <a:avLst/>
          </a:prstGeom>
          <a:solidFill>
            <a:srgbClr val="047C88"/>
          </a:solidFill>
        </p:spPr>
        <p:txBody>
          <a:bodyPr wrap="square" rtlCol="0" anchor="ctr">
            <a:spAutoFit/>
          </a:bodyPr>
          <a:lstStyle/>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Key message of </a:t>
            </a:r>
          </a:p>
          <a:p>
            <a:pPr algn="ctr"/>
            <a:r>
              <a:rPr lang="en-US" sz="2200" dirty="0">
                <a:solidFill>
                  <a:srgbClr val="FFE38F"/>
                </a:solidFill>
                <a:latin typeface="Arial" panose="020B0604020202020204" pitchFamily="34" charset="0"/>
                <a:ea typeface="Roboto Medium" panose="02000000000000000000" pitchFamily="2" charset="0"/>
                <a:cs typeface="Arial" panose="020B0604020202020204" pitchFamily="34" charset="0"/>
              </a:rPr>
              <a:t>Mr. Barrera’s manuscript</a:t>
            </a:r>
          </a:p>
        </p:txBody>
      </p:sp>
      <p:sp>
        <p:nvSpPr>
          <p:cNvPr id="9" name="TextBox 8">
            <a:extLst>
              <a:ext uri="{FF2B5EF4-FFF2-40B4-BE49-F238E27FC236}">
                <a16:creationId xmlns:a16="http://schemas.microsoft.com/office/drawing/2014/main" id="{BEC8E864-0DC9-7A43-B5C2-5557B60B47D0}"/>
              </a:ext>
            </a:extLst>
          </p:cNvPr>
          <p:cNvSpPr txBox="1"/>
          <p:nvPr/>
        </p:nvSpPr>
        <p:spPr>
          <a:xfrm>
            <a:off x="4354591" y="1486586"/>
            <a:ext cx="6756103" cy="1200329"/>
          </a:xfrm>
          <a:prstGeom prst="rect">
            <a:avLst/>
          </a:prstGeom>
          <a:solidFill>
            <a:schemeClr val="bg1"/>
          </a:solidFill>
        </p:spPr>
        <p:txBody>
          <a:bodyPr wrap="square" rtlCol="0">
            <a:spAutoFit/>
          </a:bodyPr>
          <a:lstStyle/>
          <a:p>
            <a:r>
              <a:rPr lang="en-US" sz="2400" dirty="0">
                <a:latin typeface="Arial" panose="020B0604020202020204" pitchFamily="34" charset="0"/>
                <a:ea typeface="Roboto" panose="02000000000000000000" pitchFamily="2" charset="0"/>
                <a:cs typeface="Arial" panose="020B0604020202020204" pitchFamily="34" charset="0"/>
              </a:rPr>
              <a:t>Why are blood donations collected in rural areas of our community testing positive for high rates of transfusion-transferrable infections?</a:t>
            </a:r>
          </a:p>
        </p:txBody>
      </p:sp>
      <p:sp>
        <p:nvSpPr>
          <p:cNvPr id="18" name="TextBox 17">
            <a:extLst>
              <a:ext uri="{FF2B5EF4-FFF2-40B4-BE49-F238E27FC236}">
                <a16:creationId xmlns:a16="http://schemas.microsoft.com/office/drawing/2014/main" id="{9E89CB6B-6423-F742-B236-74275E1D6797}"/>
              </a:ext>
            </a:extLst>
          </p:cNvPr>
          <p:cNvSpPr txBox="1"/>
          <p:nvPr/>
        </p:nvSpPr>
        <p:spPr>
          <a:xfrm>
            <a:off x="4354591" y="3151931"/>
            <a:ext cx="6579705" cy="2677656"/>
          </a:xfrm>
          <a:prstGeom prst="rect">
            <a:avLst/>
          </a:prstGeom>
          <a:solidFill>
            <a:schemeClr val="bg1"/>
          </a:solidFill>
        </p:spPr>
        <p:txBody>
          <a:bodyPr wrap="square" rtlCol="0">
            <a:spAutoFit/>
          </a:bodyPr>
          <a:lstStyle/>
          <a:p>
            <a:pPr lvl="0">
              <a:spcBef>
                <a:spcPts val="1000"/>
              </a:spcBef>
              <a:buClr>
                <a:schemeClr val="dk1"/>
              </a:buClr>
              <a:buSzPts val="2380"/>
            </a:pPr>
            <a:r>
              <a:rPr lang="en-US" sz="2400" dirty="0">
                <a:solidFill>
                  <a:schemeClr val="dk1"/>
                </a:solidFill>
                <a:latin typeface="Arial" panose="020B0604020202020204" pitchFamily="34" charset="0"/>
                <a:ea typeface="Roboto" panose="02000000000000000000" pitchFamily="2" charset="0"/>
                <a:cs typeface="Arial" panose="020B0604020202020204" pitchFamily="34" charset="0"/>
                <a:sym typeface="Calibri"/>
              </a:rPr>
              <a:t>Blood donors were not disclosing infections because our screening tools did not effectively explain the need for this information. We can reduce donations of infected blood by creating new educational materials for blood donors and by making our screening tools and procedures easier to use.</a:t>
            </a:r>
            <a:endParaRPr lang="en-US" sz="2400" dirty="0">
              <a:latin typeface="Arial" panose="020B0604020202020204" pitchFamily="34" charset="0"/>
              <a:ea typeface="Roboto"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13F17ACE-800E-7545-A3A8-87C398345626}"/>
              </a:ext>
            </a:extLst>
          </p:cNvPr>
          <p:cNvSpPr txBox="1"/>
          <p:nvPr/>
        </p:nvSpPr>
        <p:spPr>
          <a:xfrm>
            <a:off x="4354591" y="4858390"/>
            <a:ext cx="6579705" cy="1569660"/>
          </a:xfrm>
          <a:prstGeom prst="rect">
            <a:avLst/>
          </a:prstGeom>
          <a:solidFill>
            <a:schemeClr val="bg1"/>
          </a:solidFill>
        </p:spPr>
        <p:txBody>
          <a:bodyPr wrap="square" rtlCol="0">
            <a:spAutoFit/>
          </a:bodyPr>
          <a:lstStyle/>
          <a:p>
            <a:r>
              <a:rPr lang="en-US" sz="2400" dirty="0" smtClean="0">
                <a:latin typeface="Arial" panose="020B0604020202020204" pitchFamily="34" charset="0"/>
                <a:ea typeface="Roboto" panose="02000000000000000000" pitchFamily="2" charset="0"/>
                <a:cs typeface="Arial" panose="020B0604020202020204" pitchFamily="34" charset="0"/>
              </a:rPr>
              <a:t>Improved donor education and screening procedures may prevent blood donations that test positive for </a:t>
            </a:r>
            <a:r>
              <a:rPr lang="en-US" sz="2400" smtClean="0">
                <a:latin typeface="Arial" panose="020B0604020202020204" pitchFamily="34" charset="0"/>
                <a:ea typeface="Roboto" panose="02000000000000000000" pitchFamily="2" charset="0"/>
                <a:cs typeface="Arial" panose="020B0604020202020204" pitchFamily="34" charset="0"/>
              </a:rPr>
              <a:t>transfusion-transmissible infections.</a:t>
            </a:r>
            <a:endParaRPr lang="en-US" sz="2400" dirty="0">
              <a:latin typeface="Arial" panose="020B0604020202020204" pitchFamily="34" charset="0"/>
              <a:ea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AA68C2B4-FFD8-5849-8A13-66DFEECD8FEF}"/>
              </a:ext>
            </a:extLst>
          </p:cNvPr>
          <p:cNvSpPr txBox="1"/>
          <p:nvPr/>
        </p:nvSpPr>
        <p:spPr>
          <a:xfrm>
            <a:off x="0" y="6540698"/>
            <a:ext cx="4274634" cy="307777"/>
          </a:xfrm>
          <a:prstGeom prst="rect">
            <a:avLst/>
          </a:prstGeom>
          <a:noFill/>
        </p:spPr>
        <p:txBody>
          <a:bodyPr wrap="square" rtlCol="0">
            <a:spAutoFit/>
          </a:bodyPr>
          <a:lstStyle/>
          <a:p>
            <a:r>
              <a:rPr lang="en-US" sz="1400" i="1" dirty="0">
                <a:solidFill>
                  <a:srgbClr val="009FB0"/>
                </a:solidFill>
                <a:latin typeface="Roboto Light" panose="02000000000000000000" pitchFamily="2" charset="0"/>
                <a:ea typeface="Roboto Light" panose="02000000000000000000" pitchFamily="2" charset="0"/>
              </a:rPr>
              <a:t>Turn to Module 1–Case Study Part 4 your workbook</a:t>
            </a:r>
          </a:p>
        </p:txBody>
      </p:sp>
    </p:spTree>
    <p:extLst>
      <p:ext uri="{BB962C8B-B14F-4D97-AF65-F5344CB8AC3E}">
        <p14:creationId xmlns:p14="http://schemas.microsoft.com/office/powerpoint/2010/main" val="35026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8" grpId="0" animBg="1"/>
      <p:bldP spid="18" grpId="1"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6: Formulate Your Key Message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7" y="1299864"/>
            <a:ext cx="6375659" cy="52066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Sample key messages:</a:t>
            </a:r>
          </a:p>
        </p:txBody>
      </p:sp>
      <p:pic>
        <p:nvPicPr>
          <p:cNvPr id="11" name="Picture 10">
            <a:extLst>
              <a:ext uri="{FF2B5EF4-FFF2-40B4-BE49-F238E27FC236}">
                <a16:creationId xmlns:a16="http://schemas.microsoft.com/office/drawing/2014/main" id="{914FE4FE-93CA-A249-AD34-75C5990B6C8D}"/>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12" name="Picture 11" descr="Icon&#10;&#10;Description automatically generated">
            <a:extLst>
              <a:ext uri="{FF2B5EF4-FFF2-40B4-BE49-F238E27FC236}">
                <a16:creationId xmlns:a16="http://schemas.microsoft.com/office/drawing/2014/main" id="{2D66724C-3ECE-3340-B292-AD28E3CEED22}"/>
              </a:ext>
            </a:extLst>
          </p:cNvPr>
          <p:cNvPicPr>
            <a:picLocks noChangeAspect="1"/>
          </p:cNvPicPr>
          <p:nvPr/>
        </p:nvPicPr>
        <p:blipFill>
          <a:blip r:embed="rId4"/>
          <a:stretch>
            <a:fillRect/>
          </a:stretch>
        </p:blipFill>
        <p:spPr>
          <a:xfrm>
            <a:off x="5158753" y="6229346"/>
            <a:ext cx="558803" cy="628653"/>
          </a:xfrm>
          <a:prstGeom prst="rect">
            <a:avLst/>
          </a:prstGeom>
        </p:spPr>
      </p:pic>
      <p:sp>
        <p:nvSpPr>
          <p:cNvPr id="3" name="TextBox 2">
            <a:extLst>
              <a:ext uri="{FF2B5EF4-FFF2-40B4-BE49-F238E27FC236}">
                <a16:creationId xmlns:a16="http://schemas.microsoft.com/office/drawing/2014/main" id="{150DBD64-16BC-304C-814D-9B82422EBF31}"/>
              </a:ext>
            </a:extLst>
          </p:cNvPr>
          <p:cNvSpPr txBox="1"/>
          <p:nvPr/>
        </p:nvSpPr>
        <p:spPr>
          <a:xfrm>
            <a:off x="849517" y="2088292"/>
            <a:ext cx="7083521" cy="2862322"/>
          </a:xfrm>
          <a:prstGeom prst="rect">
            <a:avLst/>
          </a:prstGeom>
          <a:noFill/>
        </p:spPr>
        <p:txBody>
          <a:bodyPr wrap="square" rtlCol="0">
            <a:spAutoFit/>
          </a:bodyPr>
          <a:lstStyle/>
          <a:p>
            <a:pPr marL="228600" indent="-228600">
              <a:buClr>
                <a:srgbClr val="E58D1A"/>
              </a:buClr>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rPr>
              <a:t>In Ethiopia, diarrheal disease kills more children </a:t>
            </a:r>
            <a:br>
              <a:rPr lang="en-US" sz="2000" dirty="0">
                <a:latin typeface="Arial" panose="020B0604020202020204" pitchFamily="34" charset="0"/>
                <a:ea typeface="Roboto" panose="02000000000000000000" pitchFamily="2" charset="0"/>
                <a:cs typeface="Arial" panose="020B0604020202020204" pitchFamily="34" charset="0"/>
              </a:rPr>
            </a:br>
            <a:r>
              <a:rPr lang="en-US" sz="2000" dirty="0">
                <a:latin typeface="Arial" panose="020B0604020202020204" pitchFamily="34" charset="0"/>
                <a:ea typeface="Roboto" panose="02000000000000000000" pitchFamily="2" charset="0"/>
                <a:cs typeface="Arial" panose="020B0604020202020204" pitchFamily="34" charset="0"/>
              </a:rPr>
              <a:t>aged &lt;5 years than malaria. </a:t>
            </a:r>
            <a:r>
              <a:rPr lang="en-US" sz="2000" i="1" dirty="0">
                <a:solidFill>
                  <a:srgbClr val="E58D1A"/>
                </a:solidFill>
                <a:latin typeface="Arial" panose="020B0604020202020204" pitchFamily="34" charset="0"/>
                <a:ea typeface="Roboto" panose="02000000000000000000" pitchFamily="2" charset="0"/>
                <a:cs typeface="Arial" panose="020B0604020202020204" pitchFamily="34" charset="0"/>
              </a:rPr>
              <a:t>(12 words)</a:t>
            </a:r>
          </a:p>
          <a:p>
            <a:pPr marL="228600" indent="-228600">
              <a:buClr>
                <a:srgbClr val="E58D1A"/>
              </a:buClr>
              <a:buFont typeface="Arial" panose="020B0604020202020204" pitchFamily="34" charset="0"/>
              <a:buChar char="•"/>
            </a:pPr>
            <a:endParaRPr lang="en-US" sz="2000" dirty="0">
              <a:latin typeface="Arial" panose="020B0604020202020204" pitchFamily="34" charset="0"/>
              <a:ea typeface="Roboto" panose="02000000000000000000" pitchFamily="2" charset="0"/>
              <a:cs typeface="Arial" panose="020B0604020202020204" pitchFamily="34" charset="0"/>
            </a:endParaRPr>
          </a:p>
          <a:p>
            <a:pPr marL="228600" indent="-228600">
              <a:buClr>
                <a:srgbClr val="E58D1A"/>
              </a:buClr>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rPr>
              <a:t>Vitamin A deﬁciency is common despite widespread distribution of free capsules. </a:t>
            </a:r>
            <a:r>
              <a:rPr lang="en-US" sz="2000" i="1" dirty="0">
                <a:solidFill>
                  <a:srgbClr val="E58D1A"/>
                </a:solidFill>
                <a:latin typeface="Arial" panose="020B0604020202020204" pitchFamily="34" charset="0"/>
                <a:ea typeface="Roboto" panose="02000000000000000000" pitchFamily="2" charset="0"/>
                <a:cs typeface="Arial" panose="020B0604020202020204" pitchFamily="34" charset="0"/>
              </a:rPr>
              <a:t>(11 words)</a:t>
            </a:r>
          </a:p>
          <a:p>
            <a:pPr marL="228600" indent="-228600">
              <a:buClr>
                <a:srgbClr val="E58D1A"/>
              </a:buClr>
              <a:buFont typeface="Arial" panose="020B0604020202020204" pitchFamily="34" charset="0"/>
              <a:buChar char="•"/>
            </a:pPr>
            <a:endParaRPr lang="en-US" sz="2000" dirty="0">
              <a:latin typeface="Arial" panose="020B0604020202020204" pitchFamily="34" charset="0"/>
              <a:ea typeface="Roboto" panose="02000000000000000000" pitchFamily="2" charset="0"/>
              <a:cs typeface="Arial" panose="020B0604020202020204" pitchFamily="34" charset="0"/>
            </a:endParaRPr>
          </a:p>
          <a:p>
            <a:pPr marL="228600" indent="-228600">
              <a:buClr>
                <a:srgbClr val="E58D1A"/>
              </a:buClr>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rPr>
              <a:t>Intermittent availability of tuberculosis drugs leads to an increase in  multidrug-resistant tuberculosis </a:t>
            </a:r>
            <a:br>
              <a:rPr lang="en-US" sz="2000" dirty="0">
                <a:latin typeface="Arial" panose="020B0604020202020204" pitchFamily="34" charset="0"/>
                <a:ea typeface="Roboto" panose="02000000000000000000" pitchFamily="2" charset="0"/>
                <a:cs typeface="Arial" panose="020B0604020202020204" pitchFamily="34" charset="0"/>
              </a:rPr>
            </a:br>
            <a:r>
              <a:rPr lang="en-US" sz="2000" dirty="0">
                <a:latin typeface="Arial" panose="020B0604020202020204" pitchFamily="34" charset="0"/>
                <a:ea typeface="Roboto" panose="02000000000000000000" pitchFamily="2" charset="0"/>
                <a:cs typeface="Arial" panose="020B0604020202020204" pitchFamily="34" charset="0"/>
              </a:rPr>
              <a:t>(MDR-TB). </a:t>
            </a:r>
            <a:r>
              <a:rPr lang="en-US" sz="2000" i="1" dirty="0">
                <a:solidFill>
                  <a:srgbClr val="E58D1A"/>
                </a:solidFill>
                <a:latin typeface="Arial" panose="020B0604020202020204" pitchFamily="34" charset="0"/>
                <a:ea typeface="Roboto" panose="02000000000000000000" pitchFamily="2" charset="0"/>
                <a:cs typeface="Arial" panose="020B0604020202020204" pitchFamily="34" charset="0"/>
              </a:rPr>
              <a:t>(13 words)</a:t>
            </a:r>
          </a:p>
        </p:txBody>
      </p:sp>
    </p:spTree>
    <p:extLst>
      <p:ext uri="{BB962C8B-B14F-4D97-AF65-F5344CB8AC3E}">
        <p14:creationId xmlns:p14="http://schemas.microsoft.com/office/powerpoint/2010/main" val="2138719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9A5125-DBB9-7A4D-90C9-65EC043A6BD0}"/>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6: Formulate </a:t>
            </a:r>
            <a:r>
              <a:rPr lang="en-US" sz="2400" b="1" i="1" dirty="0">
                <a:solidFill>
                  <a:schemeClr val="bg1"/>
                </a:solidFill>
                <a:latin typeface="Arial" panose="020B0604020202020204" pitchFamily="34" charset="0"/>
                <a:ea typeface="Roboto" panose="02000000000000000000" pitchFamily="2" charset="0"/>
                <a:cs typeface="Arial" panose="020B0604020202020204" pitchFamily="34" charset="0"/>
              </a:rPr>
              <a:t>Your </a:t>
            </a:r>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Key Message</a:t>
            </a:r>
            <a:endParaRPr lang="en-US" sz="2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232BE11-EF7C-2744-B8B5-2B8897669BA8}"/>
              </a:ext>
            </a:extLst>
          </p:cNvPr>
          <p:cNvSpPr txBox="1">
            <a:spLocks/>
          </p:cNvSpPr>
          <p:nvPr/>
        </p:nvSpPr>
        <p:spPr>
          <a:xfrm>
            <a:off x="849517" y="1299864"/>
            <a:ext cx="7083521" cy="52066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What’s your key message? Questions to consider:</a:t>
            </a:r>
          </a:p>
        </p:txBody>
      </p:sp>
      <p:pic>
        <p:nvPicPr>
          <p:cNvPr id="11" name="Picture 10">
            <a:extLst>
              <a:ext uri="{FF2B5EF4-FFF2-40B4-BE49-F238E27FC236}">
                <a16:creationId xmlns:a16="http://schemas.microsoft.com/office/drawing/2014/main" id="{914FE4FE-93CA-A249-AD34-75C5990B6C8D}"/>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12" name="Picture 11" descr="Icon&#10;&#10;Description automatically generated">
            <a:extLst>
              <a:ext uri="{FF2B5EF4-FFF2-40B4-BE49-F238E27FC236}">
                <a16:creationId xmlns:a16="http://schemas.microsoft.com/office/drawing/2014/main" id="{2D66724C-3ECE-3340-B292-AD28E3CEED22}"/>
              </a:ext>
            </a:extLst>
          </p:cNvPr>
          <p:cNvPicPr>
            <a:picLocks noChangeAspect="1"/>
          </p:cNvPicPr>
          <p:nvPr/>
        </p:nvPicPr>
        <p:blipFill>
          <a:blip r:embed="rId4"/>
          <a:stretch>
            <a:fillRect/>
          </a:stretch>
        </p:blipFill>
        <p:spPr>
          <a:xfrm>
            <a:off x="5158753" y="6229346"/>
            <a:ext cx="558803" cy="628653"/>
          </a:xfrm>
          <a:prstGeom prst="rect">
            <a:avLst/>
          </a:prstGeom>
        </p:spPr>
      </p:pic>
      <p:sp>
        <p:nvSpPr>
          <p:cNvPr id="3" name="TextBox 2">
            <a:extLst>
              <a:ext uri="{FF2B5EF4-FFF2-40B4-BE49-F238E27FC236}">
                <a16:creationId xmlns:a16="http://schemas.microsoft.com/office/drawing/2014/main" id="{150DBD64-16BC-304C-814D-9B82422EBF31}"/>
              </a:ext>
            </a:extLst>
          </p:cNvPr>
          <p:cNvSpPr txBox="1"/>
          <p:nvPr/>
        </p:nvSpPr>
        <p:spPr>
          <a:xfrm>
            <a:off x="849518" y="2088292"/>
            <a:ext cx="6811672" cy="3054682"/>
          </a:xfrm>
          <a:prstGeom prst="rect">
            <a:avLst/>
          </a:prstGeom>
          <a:noFill/>
        </p:spPr>
        <p:txBody>
          <a:bodyPr wrap="square" rtlCol="0">
            <a:spAutoFit/>
          </a:bodyPr>
          <a:lstStyle/>
          <a:p>
            <a:pPr marL="228600" marR="120014" lvl="0" indent="-228600">
              <a:spcBef>
                <a:spcPts val="940"/>
              </a:spcBef>
              <a:buClr>
                <a:srgbClr val="E58D1A"/>
              </a:buClr>
              <a:buSzPct val="100000"/>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sym typeface="Helvetica Neue"/>
              </a:rPr>
              <a:t>If you only had a minute to describe your work to someone else in passing, what would you say?</a:t>
            </a:r>
          </a:p>
          <a:p>
            <a:pPr marL="228600" marR="574040" lvl="0" indent="-228600">
              <a:spcBef>
                <a:spcPts val="509"/>
              </a:spcBef>
              <a:buClr>
                <a:srgbClr val="E58D1A"/>
              </a:buClr>
              <a:buSzPct val="100000"/>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sym typeface="Helvetica Neue"/>
              </a:rPr>
              <a:t>If your readers could only remember one thing from your  manuscript, what would you want that one thing to be?</a:t>
            </a:r>
          </a:p>
          <a:p>
            <a:pPr marL="228600" marR="5080" lvl="0" indent="-228600">
              <a:spcBef>
                <a:spcPts val="509"/>
              </a:spcBef>
              <a:buClr>
                <a:srgbClr val="E58D1A"/>
              </a:buClr>
              <a:buSzPct val="100000"/>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sym typeface="Helvetica Neue"/>
              </a:rPr>
              <a:t>If someone outside your ﬁeld read your key message, would they understand it?</a:t>
            </a:r>
            <a:endParaRPr lang="en-US" sz="2000" dirty="0">
              <a:latin typeface="Arial" panose="020B0604020202020204" pitchFamily="34" charset="0"/>
              <a:ea typeface="Roboto" panose="02000000000000000000" pitchFamily="2" charset="0"/>
              <a:cs typeface="Arial" panose="020B0604020202020204" pitchFamily="34" charset="0"/>
            </a:endParaRPr>
          </a:p>
          <a:p>
            <a:pPr marL="228600" marR="5080" lvl="0" indent="-228600">
              <a:spcBef>
                <a:spcPts val="509"/>
              </a:spcBef>
              <a:buClr>
                <a:srgbClr val="E58D1A"/>
              </a:buClr>
              <a:buSzPct val="100000"/>
              <a:buFont typeface="Arial" panose="020B0604020202020204" pitchFamily="34" charset="0"/>
              <a:buChar char="•"/>
            </a:pPr>
            <a:r>
              <a:rPr lang="en-US" sz="2000" dirty="0">
                <a:latin typeface="Arial" panose="020B0604020202020204" pitchFamily="34" charset="0"/>
                <a:ea typeface="Roboto" panose="02000000000000000000" pitchFamily="2" charset="0"/>
                <a:cs typeface="Arial" panose="020B0604020202020204" pitchFamily="34" charset="0"/>
                <a:sym typeface="Helvetica Neue"/>
              </a:rPr>
              <a:t>Remember, your key message must be clear, concise and direct.</a:t>
            </a:r>
          </a:p>
        </p:txBody>
      </p:sp>
    </p:spTree>
    <p:extLst>
      <p:ext uri="{BB962C8B-B14F-4D97-AF65-F5344CB8AC3E}">
        <p14:creationId xmlns:p14="http://schemas.microsoft.com/office/powerpoint/2010/main" val="1215769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903"/>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7: Choose Your Target Audience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7" name="Picture 6" descr="Icon&#10;&#10;Description automatically generated">
            <a:extLst>
              <a:ext uri="{FF2B5EF4-FFF2-40B4-BE49-F238E27FC236}">
                <a16:creationId xmlns:a16="http://schemas.microsoft.com/office/drawing/2014/main" id="{7671BF86-9DAA-424A-A8AC-8C12FAB7B423}"/>
              </a:ext>
            </a:extLst>
          </p:cNvPr>
          <p:cNvPicPr>
            <a:picLocks noChangeAspect="1"/>
          </p:cNvPicPr>
          <p:nvPr/>
        </p:nvPicPr>
        <p:blipFill>
          <a:blip r:embed="rId4"/>
          <a:stretch>
            <a:fillRect/>
          </a:stretch>
        </p:blipFill>
        <p:spPr>
          <a:xfrm>
            <a:off x="6018536" y="6229345"/>
            <a:ext cx="558804" cy="628654"/>
          </a:xfrm>
          <a:prstGeom prst="rect">
            <a:avLst/>
          </a:prstGeom>
        </p:spPr>
      </p:pic>
      <p:sp>
        <p:nvSpPr>
          <p:cNvPr id="8" name="Text Placeholder 3">
            <a:extLst>
              <a:ext uri="{FF2B5EF4-FFF2-40B4-BE49-F238E27FC236}">
                <a16:creationId xmlns:a16="http://schemas.microsoft.com/office/drawing/2014/main" id="{9B9CFD4F-4E56-7D41-ABE7-04F1E987DBC0}"/>
              </a:ext>
            </a:extLst>
          </p:cNvPr>
          <p:cNvSpPr txBox="1">
            <a:spLocks/>
          </p:cNvSpPr>
          <p:nvPr/>
        </p:nvSpPr>
        <p:spPr>
          <a:xfrm>
            <a:off x="849516" y="1351099"/>
            <a:ext cx="6786960" cy="165159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
                <a:schemeClr val="dk1"/>
              </a:buClr>
              <a:buSzPts val="2720"/>
              <a:buNone/>
            </a:pPr>
            <a:r>
              <a:rPr lang="en-US" sz="2400" b="1" dirty="0">
                <a:latin typeface="Arial" panose="020B0604020202020204" pitchFamily="34" charset="0"/>
                <a:ea typeface="Roboto Medium" panose="02000000000000000000" pitchFamily="2" charset="0"/>
                <a:cs typeface="Arial" panose="020B0604020202020204" pitchFamily="34" charset="0"/>
                <a:sym typeface="Helvetica Neue"/>
              </a:rPr>
              <a:t>To determine your target audience, ask yourself:</a:t>
            </a:r>
            <a:endParaRPr lang="en-US" sz="2400" b="1" dirty="0">
              <a:latin typeface="Arial" panose="020B0604020202020204" pitchFamily="34" charset="0"/>
              <a:ea typeface="Roboto Medium" panose="02000000000000000000" pitchFamily="2" charset="0"/>
              <a:cs typeface="Arial" panose="020B0604020202020204" pitchFamily="34" charset="0"/>
            </a:endParaRPr>
          </a:p>
          <a:p>
            <a:pPr marL="234950" marR="1633854"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Who is interested in my message? What are their job titles?</a:t>
            </a:r>
            <a:endParaRPr lang="en-US" sz="2000" dirty="0">
              <a:latin typeface="Arial" panose="020B0604020202020204" pitchFamily="34" charset="0"/>
              <a:ea typeface="Roboto" panose="02000000000000000000" pitchFamily="2" charset="0"/>
              <a:cs typeface="Arial" panose="020B0604020202020204" pitchFamily="34" charset="0"/>
            </a:endParaRPr>
          </a:p>
          <a:p>
            <a:pPr marL="234950"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What conferences do they attend?</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9" name="Text Placeholder 3">
            <a:extLst>
              <a:ext uri="{FF2B5EF4-FFF2-40B4-BE49-F238E27FC236}">
                <a16:creationId xmlns:a16="http://schemas.microsoft.com/office/drawing/2014/main" id="{11F28D95-BA75-6345-8BDB-9A5D4E6D7DC0}"/>
              </a:ext>
            </a:extLst>
          </p:cNvPr>
          <p:cNvSpPr txBox="1">
            <a:spLocks/>
          </p:cNvSpPr>
          <p:nvPr/>
        </p:nvSpPr>
        <p:spPr>
          <a:xfrm>
            <a:off x="2532784" y="3550602"/>
            <a:ext cx="6428614" cy="14538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2720"/>
              <a:buNone/>
            </a:pPr>
            <a:r>
              <a:rPr lang="en-US" sz="2200" dirty="0">
                <a:latin typeface="Arial" panose="020B0604020202020204" pitchFamily="34" charset="0"/>
                <a:ea typeface="Roboto" panose="02000000000000000000" pitchFamily="2" charset="0"/>
                <a:cs typeface="Arial" panose="020B0604020202020204" pitchFamily="34" charset="0"/>
                <a:sym typeface="Helvetica Neue"/>
              </a:rPr>
              <a:t>Potential Audiences</a:t>
            </a:r>
            <a:r>
              <a:rPr lang="en-US" sz="2200" dirty="0">
                <a:latin typeface="Arial" panose="020B0604020202020204" pitchFamily="34" charset="0"/>
                <a:ea typeface="Roboto Medium" panose="02000000000000000000" pitchFamily="2" charset="0"/>
                <a:cs typeface="Arial" panose="020B0604020202020204" pitchFamily="34" charset="0"/>
                <a:sym typeface="Helvetica Neue"/>
              </a:rPr>
              <a:t>:</a:t>
            </a:r>
          </a:p>
          <a:p>
            <a:pPr marL="0" lvl="0" indent="0">
              <a:lnSpc>
                <a:spcPct val="100000"/>
              </a:lnSpc>
              <a:spcBef>
                <a:spcPts val="0"/>
              </a:spcBef>
              <a:buClr>
                <a:schemeClr val="dk1"/>
              </a:buClr>
              <a:buSzPts val="2720"/>
              <a:buNone/>
            </a:pPr>
            <a:endParaRPr lang="en-US" sz="2200" dirty="0">
              <a:latin typeface="Arial" panose="020B0604020202020204" pitchFamily="34" charset="0"/>
              <a:ea typeface="Roboto Medium" panose="02000000000000000000" pitchFamily="2" charset="0"/>
              <a:cs typeface="Arial" panose="020B0604020202020204" pitchFamily="34" charset="0"/>
              <a:sym typeface="Helvetica Neue"/>
            </a:endParaRPr>
          </a:p>
          <a:p>
            <a:pPr marL="0" indent="0">
              <a:lnSpc>
                <a:spcPct val="100000"/>
              </a:lnSpc>
              <a:spcBef>
                <a:spcPts val="0"/>
              </a:spcBef>
              <a:buClr>
                <a:schemeClr val="dk1"/>
              </a:buClr>
              <a:buSzPts val="2720"/>
              <a:buNone/>
            </a:pPr>
            <a:r>
              <a:rPr lang="en-US" sz="2000" dirty="0">
                <a:latin typeface="Arial" panose="020B0604020202020204" pitchFamily="34" charset="0"/>
                <a:ea typeface="Roboto" panose="02000000000000000000" pitchFamily="2" charset="0"/>
                <a:cs typeface="Arial" panose="020B0604020202020204" pitchFamily="34" charset="0"/>
                <a:sym typeface="Helvetica Neue"/>
              </a:rPr>
              <a:t>Laboratorians, Public Health Practitioners, Clinicians, Scientists, Policymakers</a:t>
            </a:r>
            <a:endParaRPr lang="en-US" sz="2000" dirty="0">
              <a:latin typeface="Arial" panose="020B0604020202020204" pitchFamily="34" charset="0"/>
              <a:ea typeface="Roboto" panose="02000000000000000000" pitchFamily="2" charset="0"/>
              <a:cs typeface="Arial" panose="020B0604020202020204" pitchFamily="34" charset="0"/>
            </a:endParaRPr>
          </a:p>
          <a:p>
            <a:pPr marL="0" lvl="0" indent="0">
              <a:lnSpc>
                <a:spcPct val="100000"/>
              </a:lnSpc>
              <a:spcBef>
                <a:spcPts val="0"/>
              </a:spcBef>
              <a:buClr>
                <a:schemeClr val="dk1"/>
              </a:buClr>
              <a:buSzPts val="2720"/>
              <a:buNone/>
            </a:pPr>
            <a:endParaRPr lang="en-US" sz="2200" dirty="0">
              <a:latin typeface="Arial" panose="020B0604020202020204" pitchFamily="34" charset="0"/>
              <a:ea typeface="Roboto Medium" panose="02000000000000000000" pitchFamily="2" charset="0"/>
              <a:cs typeface="Arial" panose="020B0604020202020204" pitchFamily="34" charset="0"/>
            </a:endParaRPr>
          </a:p>
        </p:txBody>
      </p:sp>
      <p:pic>
        <p:nvPicPr>
          <p:cNvPr id="11" name="Picture 10">
            <a:extLst>
              <a:ext uri="{FF2B5EF4-FFF2-40B4-BE49-F238E27FC236}">
                <a16:creationId xmlns:a16="http://schemas.microsoft.com/office/drawing/2014/main" id="{7439AD76-2370-0C47-A643-22E7AEB5E2F1}"/>
              </a:ext>
            </a:extLst>
          </p:cNvPr>
          <p:cNvPicPr>
            <a:picLocks noChangeAspect="1"/>
          </p:cNvPicPr>
          <p:nvPr/>
        </p:nvPicPr>
        <p:blipFill>
          <a:blip r:embed="rId5"/>
          <a:stretch>
            <a:fillRect/>
          </a:stretch>
        </p:blipFill>
        <p:spPr>
          <a:xfrm>
            <a:off x="1841157" y="3531704"/>
            <a:ext cx="559822" cy="483483"/>
          </a:xfrm>
          <a:prstGeom prst="rect">
            <a:avLst/>
          </a:prstGeom>
        </p:spPr>
      </p:pic>
      <p:pic>
        <p:nvPicPr>
          <p:cNvPr id="15" name="Picture 14">
            <a:extLst>
              <a:ext uri="{FF2B5EF4-FFF2-40B4-BE49-F238E27FC236}">
                <a16:creationId xmlns:a16="http://schemas.microsoft.com/office/drawing/2014/main" id="{7C73A2AD-090D-244C-9C4B-E991611709AC}"/>
              </a:ext>
            </a:extLst>
          </p:cNvPr>
          <p:cNvPicPr>
            <a:picLocks noChangeAspect="1"/>
          </p:cNvPicPr>
          <p:nvPr/>
        </p:nvPicPr>
        <p:blipFill>
          <a:blip r:embed="rId6"/>
          <a:stretch>
            <a:fillRect/>
          </a:stretch>
        </p:blipFill>
        <p:spPr>
          <a:xfrm>
            <a:off x="2532784" y="3964387"/>
            <a:ext cx="2768265" cy="64755"/>
          </a:xfrm>
          <a:prstGeom prst="rect">
            <a:avLst/>
          </a:prstGeom>
        </p:spPr>
      </p:pic>
    </p:spTree>
    <p:extLst>
      <p:ext uri="{BB962C8B-B14F-4D97-AF65-F5344CB8AC3E}">
        <p14:creationId xmlns:p14="http://schemas.microsoft.com/office/powerpoint/2010/main" val="545206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7: Choose Your Target Audience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7" name="Picture 6" descr="Icon&#10;&#10;Description automatically generated">
            <a:extLst>
              <a:ext uri="{FF2B5EF4-FFF2-40B4-BE49-F238E27FC236}">
                <a16:creationId xmlns:a16="http://schemas.microsoft.com/office/drawing/2014/main" id="{7671BF86-9DAA-424A-A8AC-8C12FAB7B423}"/>
              </a:ext>
            </a:extLst>
          </p:cNvPr>
          <p:cNvPicPr>
            <a:picLocks noChangeAspect="1"/>
          </p:cNvPicPr>
          <p:nvPr/>
        </p:nvPicPr>
        <p:blipFill>
          <a:blip r:embed="rId4"/>
          <a:stretch>
            <a:fillRect/>
          </a:stretch>
        </p:blipFill>
        <p:spPr>
          <a:xfrm>
            <a:off x="6018536" y="6229345"/>
            <a:ext cx="558804" cy="628654"/>
          </a:xfrm>
          <a:prstGeom prst="rect">
            <a:avLst/>
          </a:prstGeom>
        </p:spPr>
      </p:pic>
      <p:sp>
        <p:nvSpPr>
          <p:cNvPr id="8" name="Text Placeholder 3">
            <a:extLst>
              <a:ext uri="{FF2B5EF4-FFF2-40B4-BE49-F238E27FC236}">
                <a16:creationId xmlns:a16="http://schemas.microsoft.com/office/drawing/2014/main" id="{9B9CFD4F-4E56-7D41-ABE7-04F1E987DBC0}"/>
              </a:ext>
            </a:extLst>
          </p:cNvPr>
          <p:cNvSpPr txBox="1">
            <a:spLocks/>
          </p:cNvSpPr>
          <p:nvPr/>
        </p:nvSpPr>
        <p:spPr>
          <a:xfrm>
            <a:off x="849516" y="1351099"/>
            <a:ext cx="6364084" cy="3035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2720"/>
              <a:buNone/>
            </a:pPr>
            <a:r>
              <a:rPr lang="en-US" sz="2400" b="1" dirty="0">
                <a:latin typeface="Arial" panose="020B0604020202020204" pitchFamily="34" charset="0"/>
                <a:ea typeface="Roboto Medium" panose="02000000000000000000" pitchFamily="2" charset="0"/>
                <a:cs typeface="Arial" panose="020B0604020202020204" pitchFamily="34" charset="0"/>
                <a:sym typeface="Helvetica Neue"/>
              </a:rPr>
              <a:t>Write for your audience members.</a:t>
            </a:r>
            <a:endParaRPr lang="en-US" sz="2400" b="1" dirty="0">
              <a:latin typeface="Arial" panose="020B0604020202020204" pitchFamily="34" charset="0"/>
              <a:ea typeface="Roboto Medium" panose="02000000000000000000" pitchFamily="2" charset="0"/>
              <a:cs typeface="Arial" panose="020B0604020202020204" pitchFamily="34" charset="0"/>
            </a:endParaRPr>
          </a:p>
          <a:p>
            <a:pPr marL="234950" marR="1633854" lvl="0">
              <a:lnSpc>
                <a:spcPct val="100000"/>
              </a:lnSpc>
              <a:spcBef>
                <a:spcPts val="545"/>
              </a:spcBef>
              <a:buClr>
                <a:srgbClr val="E58D1A"/>
              </a:buClr>
              <a:buSzPct val="100000"/>
            </a:pPr>
            <a:r>
              <a:rPr lang="en-US" sz="2400" dirty="0">
                <a:latin typeface="Arial" panose="020B0604020202020204" pitchFamily="34" charset="0"/>
                <a:ea typeface="Roboto" panose="02000000000000000000" pitchFamily="2" charset="0"/>
                <a:cs typeface="Arial" panose="020B0604020202020204" pitchFamily="34" charset="0"/>
                <a:sym typeface="Helvetica Neue"/>
              </a:rPr>
              <a:t>What journals do they read and respect?</a:t>
            </a:r>
          </a:p>
          <a:p>
            <a:pPr marL="692150" marR="1633854" lvl="1">
              <a:lnSpc>
                <a:spcPct val="100000"/>
              </a:lnSpc>
              <a:spcBef>
                <a:spcPts val="545"/>
              </a:spcBef>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Select journals that reach your target audience</a:t>
            </a:r>
            <a:endParaRPr lang="en-US" sz="20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736663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7: Choose Your Target Audience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7" name="Picture 6" descr="Icon&#10;&#10;Description automatically generated">
            <a:extLst>
              <a:ext uri="{FF2B5EF4-FFF2-40B4-BE49-F238E27FC236}">
                <a16:creationId xmlns:a16="http://schemas.microsoft.com/office/drawing/2014/main" id="{7671BF86-9DAA-424A-A8AC-8C12FAB7B423}"/>
              </a:ext>
            </a:extLst>
          </p:cNvPr>
          <p:cNvPicPr>
            <a:picLocks noChangeAspect="1"/>
          </p:cNvPicPr>
          <p:nvPr/>
        </p:nvPicPr>
        <p:blipFill>
          <a:blip r:embed="rId4"/>
          <a:stretch>
            <a:fillRect/>
          </a:stretch>
        </p:blipFill>
        <p:spPr>
          <a:xfrm>
            <a:off x="6018536" y="6229345"/>
            <a:ext cx="558804" cy="628654"/>
          </a:xfrm>
          <a:prstGeom prst="rect">
            <a:avLst/>
          </a:prstGeom>
        </p:spPr>
      </p:pic>
      <p:sp>
        <p:nvSpPr>
          <p:cNvPr id="8" name="Text Placeholder 3">
            <a:extLst>
              <a:ext uri="{FF2B5EF4-FFF2-40B4-BE49-F238E27FC236}">
                <a16:creationId xmlns:a16="http://schemas.microsoft.com/office/drawing/2014/main" id="{9B9CFD4F-4E56-7D41-ABE7-04F1E987DBC0}"/>
              </a:ext>
            </a:extLst>
          </p:cNvPr>
          <p:cNvSpPr txBox="1">
            <a:spLocks/>
          </p:cNvSpPr>
          <p:nvPr/>
        </p:nvSpPr>
        <p:spPr>
          <a:xfrm>
            <a:off x="849516" y="1351099"/>
            <a:ext cx="6428614" cy="3035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4000"/>
              <a:buNone/>
            </a:pPr>
            <a:r>
              <a:rPr lang="en-US" sz="2200" b="1" dirty="0">
                <a:latin typeface="Arial" panose="020B0604020202020204" pitchFamily="34" charset="0"/>
                <a:ea typeface="Roboto Medium" panose="02000000000000000000" pitchFamily="2" charset="0"/>
                <a:cs typeface="Arial" panose="020B0604020202020204" pitchFamily="34" charset="0"/>
                <a:sym typeface="Helvetica Neue"/>
              </a:rPr>
              <a:t>When selecting a journal for submission:</a:t>
            </a:r>
          </a:p>
          <a:p>
            <a:pPr marR="5080" lvl="0">
              <a:lnSpc>
                <a:spcPct val="100000"/>
              </a:lnSpc>
              <a:buClr>
                <a:srgbClr val="E58D1A"/>
              </a:buClr>
              <a:buSzPct val="100000"/>
            </a:pPr>
            <a:r>
              <a:rPr lang="en-US" sz="2000" dirty="0">
                <a:latin typeface="Arial" panose="020B0604020202020204" pitchFamily="34" charset="0"/>
                <a:ea typeface="Helvetica Neue"/>
                <a:cs typeface="Arial" panose="020B0604020202020204" pitchFamily="34" charset="0"/>
                <a:sym typeface="Helvetica Neue"/>
              </a:rPr>
              <a:t>Review and follow the style guidelines and submission requirements. </a:t>
            </a:r>
            <a:endParaRPr lang="en-US" sz="2000" dirty="0">
              <a:latin typeface="Arial" panose="020B0604020202020204" pitchFamily="34" charset="0"/>
              <a:cs typeface="Arial" panose="020B0604020202020204" pitchFamily="34" charset="0"/>
            </a:endParaRPr>
          </a:p>
          <a:p>
            <a:pPr marR="5080" lvl="0">
              <a:lnSpc>
                <a:spcPct val="100000"/>
              </a:lnSpc>
              <a:buClr>
                <a:srgbClr val="E58D1A"/>
              </a:buClr>
              <a:buSzPct val="100000"/>
            </a:pPr>
            <a:r>
              <a:rPr lang="en-US" sz="2000" dirty="0">
                <a:latin typeface="Arial" panose="020B0604020202020204" pitchFamily="34" charset="0"/>
                <a:ea typeface="Helvetica Neue"/>
                <a:cs typeface="Arial" panose="020B0604020202020204" pitchFamily="34" charset="0"/>
                <a:sym typeface="Helvetica Neue"/>
              </a:rPr>
              <a:t>Submit to publications that best match your topic.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368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8: Finish the First Draft of Your Manuscript</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8" name="Text Placeholder 3">
            <a:extLst>
              <a:ext uri="{FF2B5EF4-FFF2-40B4-BE49-F238E27FC236}">
                <a16:creationId xmlns:a16="http://schemas.microsoft.com/office/drawing/2014/main" id="{9B9CFD4F-4E56-7D41-ABE7-04F1E987DBC0}"/>
              </a:ext>
            </a:extLst>
          </p:cNvPr>
          <p:cNvSpPr txBox="1">
            <a:spLocks/>
          </p:cNvSpPr>
          <p:nvPr/>
        </p:nvSpPr>
        <p:spPr>
          <a:xfrm>
            <a:off x="849516" y="1351099"/>
            <a:ext cx="6428614" cy="3035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
                <a:schemeClr val="dk1"/>
              </a:buClr>
              <a:buSzPts val="4000"/>
              <a:buNone/>
            </a:pPr>
            <a:r>
              <a:rPr lang="en-US" sz="2200" dirty="0">
                <a:latin typeface="Arial" panose="020B0604020202020204" pitchFamily="34" charset="0"/>
                <a:ea typeface="Roboto" panose="02000000000000000000" pitchFamily="2" charset="0"/>
                <a:cs typeface="Arial" panose="020B0604020202020204" pitchFamily="34" charset="0"/>
                <a:sym typeface="Helvetica Neue"/>
              </a:rPr>
              <a:t>Take your research findings, the draft of your </a:t>
            </a:r>
            <a:br>
              <a:rPr lang="en-US" sz="2200" dirty="0">
                <a:latin typeface="Arial" panose="020B0604020202020204" pitchFamily="34" charset="0"/>
                <a:ea typeface="Roboto" panose="02000000000000000000" pitchFamily="2" charset="0"/>
                <a:cs typeface="Arial" panose="020B0604020202020204" pitchFamily="34" charset="0"/>
                <a:sym typeface="Helvetica Neue"/>
              </a:rPr>
            </a:br>
            <a:r>
              <a:rPr lang="en-US" sz="2200" dirty="0">
                <a:latin typeface="Arial" panose="020B0604020202020204" pitchFamily="34" charset="0"/>
                <a:ea typeface="Roboto" panose="02000000000000000000" pitchFamily="2" charset="0"/>
                <a:cs typeface="Arial" panose="020B0604020202020204" pitchFamily="34" charset="0"/>
                <a:sym typeface="Helvetica Neue"/>
              </a:rPr>
              <a:t>key message, and finish writing the first complete draft of your manuscript!</a:t>
            </a:r>
            <a:endParaRPr lang="en-US" sz="2200" dirty="0">
              <a:latin typeface="Arial" panose="020B0604020202020204" pitchFamily="34" charset="0"/>
              <a:ea typeface="Roboto" panose="02000000000000000000" pitchFamily="2"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B210B038-3BC2-0F48-81AB-289DEC065FB2}"/>
              </a:ext>
            </a:extLst>
          </p:cNvPr>
          <p:cNvPicPr>
            <a:picLocks noChangeAspect="1"/>
          </p:cNvPicPr>
          <p:nvPr/>
        </p:nvPicPr>
        <p:blipFill>
          <a:blip r:embed="rId4"/>
          <a:stretch>
            <a:fillRect/>
          </a:stretch>
        </p:blipFill>
        <p:spPr>
          <a:xfrm>
            <a:off x="6883509" y="6229343"/>
            <a:ext cx="558804" cy="628655"/>
          </a:xfrm>
          <a:prstGeom prst="rect">
            <a:avLst/>
          </a:prstGeom>
        </p:spPr>
      </p:pic>
    </p:spTree>
    <p:extLst>
      <p:ext uri="{BB962C8B-B14F-4D97-AF65-F5344CB8AC3E}">
        <p14:creationId xmlns:p14="http://schemas.microsoft.com/office/powerpoint/2010/main" val="1208218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903"/>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9: Finish the First Draft of Your Manuscript</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pic>
        <p:nvPicPr>
          <p:cNvPr id="7" name="Picture 6" descr="Icon&#10;&#10;Description automatically generated">
            <a:extLst>
              <a:ext uri="{FF2B5EF4-FFF2-40B4-BE49-F238E27FC236}">
                <a16:creationId xmlns:a16="http://schemas.microsoft.com/office/drawing/2014/main" id="{711149A8-7EE7-9C4D-A5AB-C96B7FC2E096}"/>
              </a:ext>
            </a:extLst>
          </p:cNvPr>
          <p:cNvPicPr>
            <a:picLocks noChangeAspect="1"/>
          </p:cNvPicPr>
          <p:nvPr/>
        </p:nvPicPr>
        <p:blipFill>
          <a:blip r:embed="rId4"/>
          <a:stretch>
            <a:fillRect/>
          </a:stretch>
        </p:blipFill>
        <p:spPr>
          <a:xfrm>
            <a:off x="7794704" y="6229342"/>
            <a:ext cx="558805" cy="628656"/>
          </a:xfrm>
          <a:prstGeom prst="rect">
            <a:avLst/>
          </a:prstGeom>
        </p:spPr>
      </p:pic>
      <p:sp>
        <p:nvSpPr>
          <p:cNvPr id="9" name="Text Placeholder 3">
            <a:extLst>
              <a:ext uri="{FF2B5EF4-FFF2-40B4-BE49-F238E27FC236}">
                <a16:creationId xmlns:a16="http://schemas.microsoft.com/office/drawing/2014/main" id="{A0358CDD-0C03-A743-9CC9-9BD5503E16D2}"/>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The abstract is:</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Revised and finalized throughout the manuscript preparation process.</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 focused paragraph highlighting essential points of the study.</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 summary and analysis of the research.</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Developed enough to stand on its own.</a:t>
            </a:r>
          </a:p>
        </p:txBody>
      </p:sp>
    </p:spTree>
    <p:extLst>
      <p:ext uri="{BB962C8B-B14F-4D97-AF65-F5344CB8AC3E}">
        <p14:creationId xmlns:p14="http://schemas.microsoft.com/office/powerpoint/2010/main" val="900100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10: Revise Your Manuscript</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9" name="Text Placeholder 3">
            <a:extLst>
              <a:ext uri="{FF2B5EF4-FFF2-40B4-BE49-F238E27FC236}">
                <a16:creationId xmlns:a16="http://schemas.microsoft.com/office/drawing/2014/main" id="{A0358CDD-0C03-A743-9CC9-9BD5503E16D2}"/>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Revising your manuscript involves:</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Reworking.</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Adjusting.</a:t>
            </a:r>
          </a:p>
          <a:p>
            <a:pPr lvl="0">
              <a:lnSpc>
                <a:spcPct val="100000"/>
              </a:lnSpc>
              <a:buClr>
                <a:srgbClr val="E58D1A"/>
              </a:buClr>
              <a:buSzPct val="100000"/>
            </a:pPr>
            <a:r>
              <a:rPr lang="en-US" sz="2000" dirty="0">
                <a:latin typeface="Arial" panose="020B0604020202020204" pitchFamily="34" charset="0"/>
                <a:ea typeface="Roboto" panose="02000000000000000000" pitchFamily="2" charset="0"/>
                <a:cs typeface="Arial" panose="020B0604020202020204" pitchFamily="34" charset="0"/>
              </a:rPr>
              <a:t>Editing.</a:t>
            </a:r>
          </a:p>
        </p:txBody>
      </p:sp>
      <p:pic>
        <p:nvPicPr>
          <p:cNvPr id="6" name="Picture 5" descr="Icon&#10;&#10;Description automatically generated">
            <a:extLst>
              <a:ext uri="{FF2B5EF4-FFF2-40B4-BE49-F238E27FC236}">
                <a16:creationId xmlns:a16="http://schemas.microsoft.com/office/drawing/2014/main" id="{C571DB84-7469-374F-BB0C-3998731F29F4}"/>
              </a:ext>
            </a:extLst>
          </p:cNvPr>
          <p:cNvPicPr>
            <a:picLocks noChangeAspect="1"/>
          </p:cNvPicPr>
          <p:nvPr/>
        </p:nvPicPr>
        <p:blipFill>
          <a:blip r:embed="rId4"/>
          <a:stretch>
            <a:fillRect/>
          </a:stretch>
        </p:blipFill>
        <p:spPr>
          <a:xfrm>
            <a:off x="8679636" y="6252204"/>
            <a:ext cx="558805" cy="628656"/>
          </a:xfrm>
          <a:prstGeom prst="rect">
            <a:avLst/>
          </a:prstGeom>
        </p:spPr>
      </p:pic>
    </p:spTree>
    <p:extLst>
      <p:ext uri="{BB962C8B-B14F-4D97-AF65-F5344CB8AC3E}">
        <p14:creationId xmlns:p14="http://schemas.microsoft.com/office/powerpoint/2010/main" val="23418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517"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Getting to Know You</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50299" y="1351097"/>
            <a:ext cx="6210902" cy="4999827"/>
          </a:xfrm>
          <a:prstGeom prst="rect">
            <a:avLst/>
          </a:prstGeom>
        </p:spPr>
        <p:txBody>
          <a:bodyPr>
            <a:noAutofit/>
          </a:bodyPr>
          <a:lstStyle/>
          <a:p>
            <a:pPr marL="0" lvl="0" indent="0">
              <a:lnSpc>
                <a:spcPct val="100000"/>
              </a:lnSpc>
              <a:spcBef>
                <a:spcPts val="0"/>
              </a:spcBef>
              <a:buClr>
                <a:schemeClr val="dk1"/>
              </a:buClr>
              <a:buSzPts val="2590"/>
              <a:buNone/>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Introduce yourself to the person sitting next to you. Spend the next 10 minutes getting to know this person. You will then introduce your partner to the rest of the participants.</a:t>
            </a:r>
          </a:p>
          <a:p>
            <a:pPr marL="0" lvl="0" indent="0">
              <a:lnSpc>
                <a:spcPct val="100000"/>
              </a:lnSpc>
              <a:buClr>
                <a:schemeClr val="dk1"/>
              </a:buClr>
              <a:buSzPts val="2590"/>
              <a:buNone/>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Remember, you both need to know each other, so use your time and questions wisely!</a:t>
            </a:r>
          </a:p>
          <a:p>
            <a:pPr marL="0" lvl="0" indent="0">
              <a:lnSpc>
                <a:spcPct val="100000"/>
              </a:lnSpc>
              <a:buClr>
                <a:schemeClr val="dk1"/>
              </a:buClr>
              <a:buSzPts val="2590"/>
              <a:buNone/>
            </a:pPr>
            <a:endParaRPr lang="en-US" sz="2000" dirty="0">
              <a:latin typeface="Arial" panose="020B0604020202020204" pitchFamily="34" charset="0"/>
              <a:ea typeface="Roboto" panose="02000000000000000000" pitchFamily="2" charset="0"/>
              <a:cs typeface="Arial" panose="020B0604020202020204" pitchFamily="34" charset="0"/>
            </a:endParaRPr>
          </a:p>
          <a:p>
            <a:pPr marL="0" lvl="0" indent="0">
              <a:lnSpc>
                <a:spcPct val="100000"/>
              </a:lnSpc>
              <a:buClr>
                <a:schemeClr val="dk1"/>
              </a:buClr>
              <a:buSzPts val="2590"/>
              <a:buNone/>
            </a:pPr>
            <a:r>
              <a:rPr lang="en-US" sz="2200" dirty="0">
                <a:solidFill>
                  <a:schemeClr val="tx1"/>
                </a:solidFill>
                <a:latin typeface="Arial" panose="020B0604020202020204" pitchFamily="34" charset="0"/>
                <a:ea typeface="Roboto Medium" panose="02000000000000000000" pitchFamily="2" charset="0"/>
                <a:cs typeface="Arial" panose="020B0604020202020204" pitchFamily="34" charset="0"/>
              </a:rPr>
              <a:t>Some example questions you might ask:</a:t>
            </a:r>
          </a:p>
          <a:p>
            <a:pPr marL="742950" lvl="1" indent="-28575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Where are you from?</a:t>
            </a:r>
          </a:p>
          <a:p>
            <a:pPr marL="742950" lvl="1" indent="-28575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What field do you work in?</a:t>
            </a:r>
          </a:p>
          <a:p>
            <a:pPr marL="742950" lvl="1" indent="-28575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Do you have any experience with scientific writing? If so, what sort of experience?</a:t>
            </a:r>
          </a:p>
          <a:p>
            <a:pPr marL="742950" lvl="1" indent="-285750">
              <a:lnSpc>
                <a:spcPct val="100000"/>
              </a:lnSpc>
              <a:buClr>
                <a:srgbClr val="E58D1A"/>
              </a:buClr>
              <a:buSzPct val="100000"/>
              <a:buChar char="•"/>
            </a:pP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What do you hope to learn in this training?</a:t>
            </a:r>
          </a:p>
        </p:txBody>
      </p:sp>
    </p:spTree>
    <p:extLst>
      <p:ext uri="{BB962C8B-B14F-4D97-AF65-F5344CB8AC3E}">
        <p14:creationId xmlns:p14="http://schemas.microsoft.com/office/powerpoint/2010/main" val="813144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11: Finalize the Details</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3"/>
          <a:stretch>
            <a:fillRect/>
          </a:stretch>
        </p:blipFill>
        <p:spPr>
          <a:xfrm>
            <a:off x="1009650" y="6448724"/>
            <a:ext cx="9802477" cy="274836"/>
          </a:xfrm>
          <a:prstGeom prst="rect">
            <a:avLst/>
          </a:prstGeom>
        </p:spPr>
      </p:pic>
      <p:sp>
        <p:nvSpPr>
          <p:cNvPr id="9" name="Text Placeholder 3">
            <a:extLst>
              <a:ext uri="{FF2B5EF4-FFF2-40B4-BE49-F238E27FC236}">
                <a16:creationId xmlns:a16="http://schemas.microsoft.com/office/drawing/2014/main" id="{A0358CDD-0C03-A743-9CC9-9BD5503E16D2}"/>
              </a:ext>
            </a:extLst>
          </p:cNvPr>
          <p:cNvSpPr txBox="1">
            <a:spLocks/>
          </p:cNvSpPr>
          <p:nvPr/>
        </p:nvSpPr>
        <p:spPr>
          <a:xfrm>
            <a:off x="849516" y="1351098"/>
            <a:ext cx="6375659" cy="3068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panose="02000000000000000000" pitchFamily="2" charset="0"/>
                <a:cs typeface="Arial" panose="020B0604020202020204" pitchFamily="34" charset="0"/>
              </a:rPr>
              <a:t>Read, re-read and perfect your manuscript.</a:t>
            </a:r>
          </a:p>
        </p:txBody>
      </p:sp>
      <p:pic>
        <p:nvPicPr>
          <p:cNvPr id="7" name="Picture 6" descr="Icon&#10;&#10;Description automatically generated">
            <a:extLst>
              <a:ext uri="{FF2B5EF4-FFF2-40B4-BE49-F238E27FC236}">
                <a16:creationId xmlns:a16="http://schemas.microsoft.com/office/drawing/2014/main" id="{FF83A8DA-4A71-D54B-B0DD-D81538B4ADD1}"/>
              </a:ext>
            </a:extLst>
          </p:cNvPr>
          <p:cNvPicPr>
            <a:picLocks noChangeAspect="1"/>
          </p:cNvPicPr>
          <p:nvPr/>
        </p:nvPicPr>
        <p:blipFill>
          <a:blip r:embed="rId4"/>
          <a:stretch>
            <a:fillRect/>
          </a:stretch>
        </p:blipFill>
        <p:spPr>
          <a:xfrm>
            <a:off x="9513369" y="6252204"/>
            <a:ext cx="558805" cy="628656"/>
          </a:xfrm>
          <a:prstGeom prst="rect">
            <a:avLst/>
          </a:prstGeom>
        </p:spPr>
      </p:pic>
    </p:spTree>
    <p:extLst>
      <p:ext uri="{BB962C8B-B14F-4D97-AF65-F5344CB8AC3E}">
        <p14:creationId xmlns:p14="http://schemas.microsoft.com/office/powerpoint/2010/main" val="3471816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6E188487-685C-B54F-93E4-6723AD069FD2}"/>
              </a:ext>
            </a:extLst>
          </p:cNvPr>
          <p:cNvPicPr>
            <a:picLocks noChangeAspect="1"/>
          </p:cNvPicPr>
          <p:nvPr/>
        </p:nvPicPr>
        <p:blipFill>
          <a:blip r:embed="rId3">
            <a:alphaModFix amt="50000"/>
          </a:blip>
          <a:stretch>
            <a:fillRect/>
          </a:stretch>
        </p:blipFill>
        <p:spPr>
          <a:xfrm>
            <a:off x="0" y="9525"/>
            <a:ext cx="12192000" cy="6858000"/>
          </a:xfrm>
          <a:prstGeom prst="rect">
            <a:avLst/>
          </a:prstGeom>
        </p:spPr>
      </p:pic>
      <p:pic>
        <p:nvPicPr>
          <p:cNvPr id="12" name="Picture 11" descr="A close up of a mans face&#10;&#10;Description automatically generated">
            <a:extLst>
              <a:ext uri="{FF2B5EF4-FFF2-40B4-BE49-F238E27FC236}">
                <a16:creationId xmlns:a16="http://schemas.microsoft.com/office/drawing/2014/main" id="{06E0D480-7074-7341-8928-4EB4C5ADFB0C}"/>
              </a:ext>
            </a:extLst>
          </p:cNvPr>
          <p:cNvPicPr>
            <a:picLocks noChangeAspect="1"/>
          </p:cNvPicPr>
          <p:nvPr/>
        </p:nvPicPr>
        <p:blipFill>
          <a:blip r:embed="rId4"/>
          <a:stretch>
            <a:fillRect/>
          </a:stretch>
        </p:blipFill>
        <p:spPr>
          <a:xfrm>
            <a:off x="4360453" y="1422647"/>
            <a:ext cx="3471093" cy="5425828"/>
          </a:xfrm>
          <a:prstGeom prst="rect">
            <a:avLst/>
          </a:prstGeom>
          <a:ln>
            <a:noFill/>
          </a:ln>
          <a:effectLst>
            <a:outerShdw blurRad="203200" sx="102000" sy="102000" algn="ctr" rotWithShape="0">
              <a:prstClr val="black">
                <a:alpha val="40000"/>
              </a:prstClr>
            </a:outerShdw>
          </a:effectLst>
        </p:spPr>
      </p:pic>
      <p:sp>
        <p:nvSpPr>
          <p:cNvPr id="3" name="Title 1">
            <a:extLst>
              <a:ext uri="{FF2B5EF4-FFF2-40B4-BE49-F238E27FC236}">
                <a16:creationId xmlns:a16="http://schemas.microsoft.com/office/drawing/2014/main" id="{EC641957-516A-844F-B064-7B4238C98B17}"/>
              </a:ext>
            </a:extLst>
          </p:cNvPr>
          <p:cNvSpPr txBox="1">
            <a:spLocks/>
          </p:cNvSpPr>
          <p:nvPr/>
        </p:nvSpPr>
        <p:spPr>
          <a:xfrm>
            <a:off x="849517" y="301421"/>
            <a:ext cx="8337462" cy="52066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panose="02000000000000000000" pitchFamily="2" charset="0"/>
                <a:cs typeface="Arial" panose="020B0604020202020204" pitchFamily="34" charset="0"/>
              </a:rPr>
              <a:t>Step 12: Submit Your Manuscript</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A10B71-A498-E344-82E9-B9B2F6B78D91}"/>
              </a:ext>
            </a:extLst>
          </p:cNvPr>
          <p:cNvPicPr>
            <a:picLocks noChangeAspect="1"/>
          </p:cNvPicPr>
          <p:nvPr/>
        </p:nvPicPr>
        <p:blipFill>
          <a:blip r:embed="rId5"/>
          <a:stretch>
            <a:fillRect/>
          </a:stretch>
        </p:blipFill>
        <p:spPr>
          <a:xfrm>
            <a:off x="1009650" y="6448724"/>
            <a:ext cx="9802477" cy="274836"/>
          </a:xfrm>
          <a:prstGeom prst="rect">
            <a:avLst/>
          </a:prstGeom>
        </p:spPr>
      </p:pic>
      <p:sp>
        <p:nvSpPr>
          <p:cNvPr id="5" name="TextBox 4">
            <a:extLst>
              <a:ext uri="{FF2B5EF4-FFF2-40B4-BE49-F238E27FC236}">
                <a16:creationId xmlns:a16="http://schemas.microsoft.com/office/drawing/2014/main" id="{998E8EA9-AF6A-5349-AFB9-A7F85FBF5A37}"/>
              </a:ext>
            </a:extLst>
          </p:cNvPr>
          <p:cNvSpPr txBox="1"/>
          <p:nvPr/>
        </p:nvSpPr>
        <p:spPr>
          <a:xfrm>
            <a:off x="2320290" y="1611630"/>
            <a:ext cx="184731" cy="369332"/>
          </a:xfrm>
          <a:prstGeom prst="rect">
            <a:avLst/>
          </a:prstGeom>
          <a:noFill/>
        </p:spPr>
        <p:txBody>
          <a:bodyPr wrap="none" rtlCol="0">
            <a:spAutoFit/>
          </a:bodyPr>
          <a:lstStyle/>
          <a:p>
            <a:endParaRPr lang="en-US" dirty="0"/>
          </a:p>
        </p:txBody>
      </p:sp>
      <p:pic>
        <p:nvPicPr>
          <p:cNvPr id="10" name="Picture 9" descr="Icon&#10;&#10;Description automatically generated">
            <a:extLst>
              <a:ext uri="{FF2B5EF4-FFF2-40B4-BE49-F238E27FC236}">
                <a16:creationId xmlns:a16="http://schemas.microsoft.com/office/drawing/2014/main" id="{AF9E281C-CF25-3241-978E-B5C5C8E2E28F}"/>
              </a:ext>
            </a:extLst>
          </p:cNvPr>
          <p:cNvPicPr>
            <a:picLocks noChangeAspect="1"/>
          </p:cNvPicPr>
          <p:nvPr/>
        </p:nvPicPr>
        <p:blipFill>
          <a:blip r:embed="rId6"/>
          <a:stretch>
            <a:fillRect/>
          </a:stretch>
        </p:blipFill>
        <p:spPr>
          <a:xfrm>
            <a:off x="10459933" y="6252202"/>
            <a:ext cx="558806" cy="628657"/>
          </a:xfrm>
          <a:prstGeom prst="rect">
            <a:avLst/>
          </a:prstGeom>
        </p:spPr>
      </p:pic>
    </p:spTree>
    <p:extLst>
      <p:ext uri="{BB962C8B-B14F-4D97-AF65-F5344CB8AC3E}">
        <p14:creationId xmlns:p14="http://schemas.microsoft.com/office/powerpoint/2010/main" val="4042016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397AF5-B2D9-CF4C-BCE7-17E663712171}"/>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You’ve reached the end of Chapter 2!</a:t>
            </a:r>
            <a:endParaRPr lang="en-US" sz="54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AA0C5D27-5168-A143-93DA-5CE5F9328DCA}"/>
              </a:ext>
            </a:extLst>
          </p:cNvPr>
          <p:cNvSpPr txBox="1">
            <a:spLocks/>
          </p:cNvSpPr>
          <p:nvPr/>
        </p:nvSpPr>
        <p:spPr>
          <a:xfrm>
            <a:off x="838200" y="2601913"/>
            <a:ext cx="9144000" cy="19899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What questions do you have?</a:t>
            </a:r>
          </a:p>
        </p:txBody>
      </p:sp>
      <p:sp>
        <p:nvSpPr>
          <p:cNvPr id="9" name="TextBox 8">
            <a:extLst>
              <a:ext uri="{FF2B5EF4-FFF2-40B4-BE49-F238E27FC236}">
                <a16:creationId xmlns:a16="http://schemas.microsoft.com/office/drawing/2014/main" id="{CDBA9CD0-20BD-BE4B-9394-6BEF9991F624}"/>
              </a:ext>
            </a:extLst>
          </p:cNvPr>
          <p:cNvSpPr txBox="1"/>
          <p:nvPr/>
        </p:nvSpPr>
        <p:spPr>
          <a:xfrm>
            <a:off x="849315" y="5300626"/>
            <a:ext cx="6542086" cy="523220"/>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Turn to the Knowledge Check section for Module 1 in your workbook and answer Knowledge Checks 4-6.</a:t>
            </a:r>
          </a:p>
        </p:txBody>
      </p:sp>
    </p:spTree>
    <p:extLst>
      <p:ext uri="{BB962C8B-B14F-4D97-AF65-F5344CB8AC3E}">
        <p14:creationId xmlns:p14="http://schemas.microsoft.com/office/powerpoint/2010/main" val="3948664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4" name="Text Placeholder 3">
            <a:extLst>
              <a:ext uri="{FF2B5EF4-FFF2-40B4-BE49-F238E27FC236}">
                <a16:creationId xmlns:a16="http://schemas.microsoft.com/office/drawing/2014/main" id="{1A46BECE-98CD-6E4B-976B-1607BF35CAE3}"/>
              </a:ext>
            </a:extLst>
          </p:cNvPr>
          <p:cNvSpPr txBox="1">
            <a:spLocks/>
          </p:cNvSpPr>
          <p:nvPr/>
        </p:nvSpPr>
        <p:spPr>
          <a:xfrm>
            <a:off x="1136498" y="1986552"/>
            <a:ext cx="9919003" cy="4914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ea typeface="Roboto Medium" panose="02000000000000000000" pitchFamily="2" charset="0"/>
                <a:cs typeface="Arial" panose="020B0604020202020204" pitchFamily="34" charset="0"/>
              </a:rPr>
              <a:t>When should you conduct a literature review?</a:t>
            </a:r>
          </a:p>
        </p:txBody>
      </p:sp>
      <p:sp>
        <p:nvSpPr>
          <p:cNvPr id="6" name="TextBox 5">
            <a:extLst>
              <a:ext uri="{FF2B5EF4-FFF2-40B4-BE49-F238E27FC236}">
                <a16:creationId xmlns:a16="http://schemas.microsoft.com/office/drawing/2014/main" id="{1782D534-4D1B-7445-B7EC-354A305640CD}"/>
              </a:ext>
            </a:extLst>
          </p:cNvPr>
          <p:cNvSpPr txBox="1"/>
          <p:nvPr/>
        </p:nvSpPr>
        <p:spPr>
          <a:xfrm>
            <a:off x="4502423" y="3429000"/>
            <a:ext cx="6553078" cy="400110"/>
          </a:xfrm>
          <a:prstGeom prst="rect">
            <a:avLst/>
          </a:prstGeom>
          <a:noFill/>
        </p:spPr>
        <p:txBody>
          <a:bodyPr wrap="square" rtlCol="0">
            <a:spAutoFit/>
          </a:bodyPr>
          <a:lstStyle/>
          <a:p>
            <a:pPr marL="9525" lvl="0">
              <a:spcBef>
                <a:spcPts val="6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Before conducting your study.</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86082B51-74C7-9E42-9EE7-92CE790126A5}"/>
              </a:ext>
            </a:extLst>
          </p:cNvPr>
          <p:cNvSpPr txBox="1"/>
          <p:nvPr/>
        </p:nvSpPr>
        <p:spPr>
          <a:xfrm>
            <a:off x="4502423" y="4097171"/>
            <a:ext cx="6553078" cy="400110"/>
          </a:xfrm>
          <a:prstGeom prst="rect">
            <a:avLst/>
          </a:prstGeom>
          <a:noFill/>
        </p:spPr>
        <p:txBody>
          <a:bodyPr wrap="square" rtlCol="0">
            <a:spAutoFit/>
          </a:bodyPr>
          <a:lstStyle/>
          <a:p>
            <a:pPr marL="9525" lvl="0">
              <a:spcBef>
                <a:spcPts val="18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After conducting your study.</a:t>
            </a:r>
            <a:endParaRPr lang="en-US" sz="2000" dirty="0">
              <a:latin typeface="Arial" panose="020B0604020202020204" pitchFamily="34" charset="0"/>
              <a:ea typeface="Roboto" panose="02000000000000000000" pitchFamily="2" charset="0"/>
              <a:cs typeface="Arial" panose="020B0604020202020204" pitchFamily="34" charset="0"/>
            </a:endParaRPr>
          </a:p>
        </p:txBody>
      </p:sp>
      <p:pic>
        <p:nvPicPr>
          <p:cNvPr id="10" name="Picture 9" descr="A picture containing monitor, sitting, indoor, computer&#10;&#10;Description automatically generated">
            <a:extLst>
              <a:ext uri="{FF2B5EF4-FFF2-40B4-BE49-F238E27FC236}">
                <a16:creationId xmlns:a16="http://schemas.microsoft.com/office/drawing/2014/main" id="{70A44AC1-EB18-DF44-8852-D8F77B9B9158}"/>
              </a:ext>
            </a:extLst>
          </p:cNvPr>
          <p:cNvPicPr>
            <a:picLocks noChangeAspect="1"/>
          </p:cNvPicPr>
          <p:nvPr/>
        </p:nvPicPr>
        <p:blipFill>
          <a:blip r:embed="rId3"/>
          <a:stretch>
            <a:fillRect/>
          </a:stretch>
        </p:blipFill>
        <p:spPr>
          <a:xfrm>
            <a:off x="3961987" y="3463049"/>
            <a:ext cx="312981" cy="298661"/>
          </a:xfrm>
          <a:prstGeom prst="rect">
            <a:avLst/>
          </a:prstGeom>
        </p:spPr>
      </p:pic>
      <p:pic>
        <p:nvPicPr>
          <p:cNvPr id="11" name="Picture 10" descr="A picture containing monitor, sitting, indoor, computer&#10;&#10;Description automatically generated">
            <a:extLst>
              <a:ext uri="{FF2B5EF4-FFF2-40B4-BE49-F238E27FC236}">
                <a16:creationId xmlns:a16="http://schemas.microsoft.com/office/drawing/2014/main" id="{649970C7-2CB1-4145-9484-419F8908A7FA}"/>
              </a:ext>
            </a:extLst>
          </p:cNvPr>
          <p:cNvPicPr>
            <a:picLocks noChangeAspect="1"/>
          </p:cNvPicPr>
          <p:nvPr/>
        </p:nvPicPr>
        <p:blipFill>
          <a:blip r:embed="rId3"/>
          <a:stretch>
            <a:fillRect/>
          </a:stretch>
        </p:blipFill>
        <p:spPr>
          <a:xfrm>
            <a:off x="3961987" y="4141462"/>
            <a:ext cx="312981" cy="298661"/>
          </a:xfrm>
          <a:prstGeom prst="rect">
            <a:avLst/>
          </a:prstGeom>
        </p:spPr>
      </p:pic>
      <p:sp>
        <p:nvSpPr>
          <p:cNvPr id="21" name="TextBox 20">
            <a:extLst>
              <a:ext uri="{FF2B5EF4-FFF2-40B4-BE49-F238E27FC236}">
                <a16:creationId xmlns:a16="http://schemas.microsoft.com/office/drawing/2014/main" id="{C1AEA2FA-979F-CF49-80F5-E7DF4D68FEF5}"/>
              </a:ext>
            </a:extLst>
          </p:cNvPr>
          <p:cNvSpPr txBox="1"/>
          <p:nvPr/>
        </p:nvSpPr>
        <p:spPr>
          <a:xfrm>
            <a:off x="4802509" y="2459826"/>
            <a:ext cx="2586979" cy="400110"/>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Select one answer.</a:t>
            </a:r>
            <a:endParaRPr lang="en-US" i="1" dirty="0">
              <a:latin typeface="Arial" panose="020B0604020202020204" pitchFamily="34" charset="0"/>
              <a:ea typeface="Roboto Light" panose="02000000000000000000" pitchFamily="2" charset="0"/>
              <a:cs typeface="Arial" panose="020B0604020202020204" pitchFamily="34" charset="0"/>
            </a:endParaRPr>
          </a:p>
        </p:txBody>
      </p:sp>
      <p:pic>
        <p:nvPicPr>
          <p:cNvPr id="20" name="Picture 19" descr="A close up of a sign&#10;&#10;Description automatically generated">
            <a:extLst>
              <a:ext uri="{FF2B5EF4-FFF2-40B4-BE49-F238E27FC236}">
                <a16:creationId xmlns:a16="http://schemas.microsoft.com/office/drawing/2014/main" id="{9414F0B4-68C8-0B49-99DA-D1D3D9569F39}"/>
              </a:ext>
            </a:extLst>
          </p:cNvPr>
          <p:cNvPicPr>
            <a:picLocks noChangeAspect="1"/>
          </p:cNvPicPr>
          <p:nvPr/>
        </p:nvPicPr>
        <p:blipFill>
          <a:blip r:embed="rId4"/>
          <a:stretch>
            <a:fillRect/>
          </a:stretch>
        </p:blipFill>
        <p:spPr>
          <a:xfrm rot="21332272">
            <a:off x="3902744" y="3349298"/>
            <a:ext cx="431465" cy="459302"/>
          </a:xfrm>
          <a:prstGeom prst="rect">
            <a:avLst/>
          </a:prstGeom>
        </p:spPr>
      </p:pic>
    </p:spTree>
    <p:extLst>
      <p:ext uri="{BB962C8B-B14F-4D97-AF65-F5344CB8AC3E}">
        <p14:creationId xmlns:p14="http://schemas.microsoft.com/office/powerpoint/2010/main" val="17977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22" name="Text Placeholder 3">
            <a:extLst>
              <a:ext uri="{FF2B5EF4-FFF2-40B4-BE49-F238E27FC236}">
                <a16:creationId xmlns:a16="http://schemas.microsoft.com/office/drawing/2014/main" id="{EDD7723C-F0F3-1E4B-98C3-0ABB87003EFA}"/>
              </a:ext>
            </a:extLst>
          </p:cNvPr>
          <p:cNvSpPr txBox="1">
            <a:spLocks/>
          </p:cNvSpPr>
          <p:nvPr/>
        </p:nvSpPr>
        <p:spPr>
          <a:xfrm>
            <a:off x="1136498" y="1767468"/>
            <a:ext cx="9919003" cy="166153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i="1" dirty="0">
                <a:latin typeface="Arial" panose="020B0604020202020204" pitchFamily="34" charset="0"/>
                <a:ea typeface="Roboto Light" panose="02000000000000000000" pitchFamily="2" charset="0"/>
                <a:cs typeface="Arial" panose="020B0604020202020204" pitchFamily="34" charset="0"/>
              </a:rPr>
              <a:t>True or False?</a:t>
            </a:r>
          </a:p>
          <a:p>
            <a:pPr marL="9525" lvl="1" indent="0" algn="ctr">
              <a:lnSpc>
                <a:spcPct val="100000"/>
              </a:lnSpc>
              <a:buNone/>
            </a:pPr>
            <a:r>
              <a:rPr lang="en-US" b="1" dirty="0">
                <a:latin typeface="Arial" panose="020B0604020202020204" pitchFamily="34" charset="0"/>
                <a:ea typeface="Roboto Medium" panose="02000000000000000000" pitchFamily="2" charset="0"/>
                <a:cs typeface="Arial" panose="020B0604020202020204" pitchFamily="34" charset="0"/>
              </a:rPr>
              <a:t>Performing a literature review </a:t>
            </a:r>
          </a:p>
          <a:p>
            <a:pPr marL="9525" lvl="1" indent="0" algn="ctr">
              <a:lnSpc>
                <a:spcPct val="100000"/>
              </a:lnSpc>
              <a:buNone/>
            </a:pPr>
            <a:r>
              <a:rPr lang="en-US" b="1" dirty="0">
                <a:latin typeface="Arial" panose="020B0604020202020204" pitchFamily="34" charset="0"/>
                <a:ea typeface="Roboto Medium" panose="02000000000000000000" pitchFamily="2" charset="0"/>
                <a:cs typeface="Arial" panose="020B0604020202020204" pitchFamily="34" charset="0"/>
              </a:rPr>
              <a:t>will make you an expert on your topic.</a:t>
            </a:r>
          </a:p>
        </p:txBody>
      </p:sp>
      <p:sp>
        <p:nvSpPr>
          <p:cNvPr id="28" name="TextBox 27">
            <a:extLst>
              <a:ext uri="{FF2B5EF4-FFF2-40B4-BE49-F238E27FC236}">
                <a16:creationId xmlns:a16="http://schemas.microsoft.com/office/drawing/2014/main" id="{BB21C32D-EB2B-9545-8C0C-124625FD1ED6}"/>
              </a:ext>
            </a:extLst>
          </p:cNvPr>
          <p:cNvSpPr txBox="1"/>
          <p:nvPr/>
        </p:nvSpPr>
        <p:spPr>
          <a:xfrm>
            <a:off x="4745181" y="3574473"/>
            <a:ext cx="2701636" cy="707886"/>
          </a:xfrm>
          <a:prstGeom prst="rect">
            <a:avLst/>
          </a:prstGeom>
          <a:noFill/>
        </p:spPr>
        <p:txBody>
          <a:bodyPr wrap="square" rtlCol="0">
            <a:spAutoFit/>
          </a:bodyPr>
          <a:lstStyle/>
          <a:p>
            <a:pPr marL="9525" lvl="1" indent="0" algn="ctr">
              <a:lnSpc>
                <a:spcPct val="100000"/>
              </a:lnSpc>
              <a:buNone/>
            </a:pPr>
            <a:r>
              <a:rPr lang="en-US" sz="4000" b="1" dirty="0">
                <a:solidFill>
                  <a:srgbClr val="009FB0"/>
                </a:solidFill>
                <a:latin typeface="Arial" panose="020B0604020202020204" pitchFamily="34" charset="0"/>
                <a:ea typeface="Roboto" panose="02000000000000000000" pitchFamily="2" charset="0"/>
                <a:cs typeface="Arial" panose="020B0604020202020204" pitchFamily="34" charset="0"/>
              </a:rPr>
              <a:t>False</a:t>
            </a:r>
          </a:p>
        </p:txBody>
      </p:sp>
    </p:spTree>
    <p:extLst>
      <p:ext uri="{BB962C8B-B14F-4D97-AF65-F5344CB8AC3E}">
        <p14:creationId xmlns:p14="http://schemas.microsoft.com/office/powerpoint/2010/main" val="22633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1A3003DA-836F-9D43-A3C3-A15DECFEE87A}"/>
              </a:ext>
            </a:extLst>
          </p:cNvPr>
          <p:cNvSpPr txBox="1">
            <a:spLocks/>
          </p:cNvSpPr>
          <p:nvPr/>
        </p:nvSpPr>
        <p:spPr>
          <a:xfrm>
            <a:off x="847928" y="302162"/>
            <a:ext cx="9281592" cy="5207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Knowledge Check</a:t>
            </a:r>
          </a:p>
        </p:txBody>
      </p:sp>
      <p:sp>
        <p:nvSpPr>
          <p:cNvPr id="4" name="Text Placeholder 3">
            <a:extLst>
              <a:ext uri="{FF2B5EF4-FFF2-40B4-BE49-F238E27FC236}">
                <a16:creationId xmlns:a16="http://schemas.microsoft.com/office/drawing/2014/main" id="{1A46BECE-98CD-6E4B-976B-1607BF35CAE3}"/>
              </a:ext>
            </a:extLst>
          </p:cNvPr>
          <p:cNvSpPr txBox="1">
            <a:spLocks/>
          </p:cNvSpPr>
          <p:nvPr/>
        </p:nvSpPr>
        <p:spPr>
          <a:xfrm>
            <a:off x="1136498" y="1233732"/>
            <a:ext cx="9919003" cy="4914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ea typeface="Roboto Medium" panose="02000000000000000000" pitchFamily="2" charset="0"/>
                <a:cs typeface="Arial" panose="020B0604020202020204" pitchFamily="34" charset="0"/>
              </a:rPr>
              <a:t>When should you conduct a literature review?</a:t>
            </a:r>
          </a:p>
        </p:txBody>
      </p:sp>
      <p:sp>
        <p:nvSpPr>
          <p:cNvPr id="6" name="TextBox 5">
            <a:extLst>
              <a:ext uri="{FF2B5EF4-FFF2-40B4-BE49-F238E27FC236}">
                <a16:creationId xmlns:a16="http://schemas.microsoft.com/office/drawing/2014/main" id="{1782D534-4D1B-7445-B7EC-354A305640CD}"/>
              </a:ext>
            </a:extLst>
          </p:cNvPr>
          <p:cNvSpPr txBox="1"/>
          <p:nvPr/>
        </p:nvSpPr>
        <p:spPr>
          <a:xfrm>
            <a:off x="3576441" y="2676180"/>
            <a:ext cx="6553078" cy="400110"/>
          </a:xfrm>
          <a:prstGeom prst="rect">
            <a:avLst/>
          </a:prstGeom>
          <a:noFill/>
        </p:spPr>
        <p:txBody>
          <a:bodyPr wrap="square" rtlCol="0">
            <a:spAutoFit/>
          </a:bodyPr>
          <a:lstStyle/>
          <a:p>
            <a:pPr marL="9525" lvl="0">
              <a:spcBef>
                <a:spcPts val="6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What have I found that is interesting?</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86082B51-74C7-9E42-9EE7-92CE790126A5}"/>
              </a:ext>
            </a:extLst>
          </p:cNvPr>
          <p:cNvSpPr txBox="1"/>
          <p:nvPr/>
        </p:nvSpPr>
        <p:spPr>
          <a:xfrm>
            <a:off x="3576441" y="3275878"/>
            <a:ext cx="6553078" cy="400110"/>
          </a:xfrm>
          <a:prstGeom prst="rect">
            <a:avLst/>
          </a:prstGeom>
          <a:noFill/>
        </p:spPr>
        <p:txBody>
          <a:bodyPr wrap="square" rtlCol="0">
            <a:spAutoFit/>
          </a:bodyPr>
          <a:lstStyle/>
          <a:p>
            <a:pPr marL="9525" lvl="0">
              <a:spcBef>
                <a:spcPts val="1800"/>
              </a:spcBef>
              <a:buClr>
                <a:schemeClr val="dk1"/>
              </a:buClr>
              <a:buSzPts val="2800"/>
            </a:pPr>
            <a:r>
              <a:rPr lang="en-US" sz="2000" dirty="0">
                <a:latin typeface="Arial" panose="020B0604020202020204" pitchFamily="34" charset="0"/>
                <a:ea typeface="Roboto" panose="02000000000000000000" pitchFamily="2" charset="0"/>
                <a:cs typeface="Arial" panose="020B0604020202020204" pitchFamily="34" charset="0"/>
                <a:sym typeface="Helvetica Neue"/>
              </a:rPr>
              <a:t>What have I found that is new?</a:t>
            </a:r>
            <a:endParaRPr lang="en-US" sz="2000" dirty="0">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5B3EC484-8CB0-7340-9BAD-DE64137AF375}"/>
              </a:ext>
            </a:extLst>
          </p:cNvPr>
          <p:cNvSpPr txBox="1"/>
          <p:nvPr/>
        </p:nvSpPr>
        <p:spPr>
          <a:xfrm>
            <a:off x="3576441" y="3871829"/>
            <a:ext cx="6553078" cy="400110"/>
          </a:xfrm>
          <a:prstGeom prst="rect">
            <a:avLst/>
          </a:prstGeom>
          <a:noFill/>
        </p:spPr>
        <p:txBody>
          <a:bodyPr wrap="square" rtlCol="0">
            <a:spAutoFit/>
          </a:bodyPr>
          <a:lstStyle/>
          <a:p>
            <a:r>
              <a:rPr lang="en-US" sz="2000" dirty="0">
                <a:latin typeface="Arial" panose="020B0604020202020204" pitchFamily="34" charset="0"/>
                <a:ea typeface="Roboto" panose="02000000000000000000" pitchFamily="2" charset="0"/>
                <a:cs typeface="Arial" panose="020B0604020202020204" pitchFamily="34" charset="0"/>
              </a:rPr>
              <a:t>What have I found that could have an impact?</a:t>
            </a:r>
          </a:p>
        </p:txBody>
      </p:sp>
      <p:pic>
        <p:nvPicPr>
          <p:cNvPr id="10" name="Picture 9" descr="A picture containing monitor, sitting, indoor, computer&#10;&#10;Description automatically generated">
            <a:extLst>
              <a:ext uri="{FF2B5EF4-FFF2-40B4-BE49-F238E27FC236}">
                <a16:creationId xmlns:a16="http://schemas.microsoft.com/office/drawing/2014/main" id="{70A44AC1-EB18-DF44-8852-D8F77B9B9158}"/>
              </a:ext>
            </a:extLst>
          </p:cNvPr>
          <p:cNvPicPr>
            <a:picLocks noChangeAspect="1"/>
          </p:cNvPicPr>
          <p:nvPr/>
        </p:nvPicPr>
        <p:blipFill>
          <a:blip r:embed="rId3"/>
          <a:stretch>
            <a:fillRect/>
          </a:stretch>
        </p:blipFill>
        <p:spPr>
          <a:xfrm>
            <a:off x="3036005" y="2710229"/>
            <a:ext cx="312981" cy="298661"/>
          </a:xfrm>
          <a:prstGeom prst="rect">
            <a:avLst/>
          </a:prstGeom>
        </p:spPr>
      </p:pic>
      <p:pic>
        <p:nvPicPr>
          <p:cNvPr id="11" name="Picture 10" descr="A picture containing monitor, sitting, indoor, computer&#10;&#10;Description automatically generated">
            <a:extLst>
              <a:ext uri="{FF2B5EF4-FFF2-40B4-BE49-F238E27FC236}">
                <a16:creationId xmlns:a16="http://schemas.microsoft.com/office/drawing/2014/main" id="{649970C7-2CB1-4145-9484-419F8908A7FA}"/>
              </a:ext>
            </a:extLst>
          </p:cNvPr>
          <p:cNvPicPr>
            <a:picLocks noChangeAspect="1"/>
          </p:cNvPicPr>
          <p:nvPr/>
        </p:nvPicPr>
        <p:blipFill>
          <a:blip r:embed="rId3"/>
          <a:stretch>
            <a:fillRect/>
          </a:stretch>
        </p:blipFill>
        <p:spPr>
          <a:xfrm>
            <a:off x="3036005" y="3329267"/>
            <a:ext cx="312981" cy="298661"/>
          </a:xfrm>
          <a:prstGeom prst="rect">
            <a:avLst/>
          </a:prstGeom>
        </p:spPr>
      </p:pic>
      <p:pic>
        <p:nvPicPr>
          <p:cNvPr id="12" name="Picture 11" descr="A picture containing monitor, sitting, indoor, computer&#10;&#10;Description automatically generated">
            <a:extLst>
              <a:ext uri="{FF2B5EF4-FFF2-40B4-BE49-F238E27FC236}">
                <a16:creationId xmlns:a16="http://schemas.microsoft.com/office/drawing/2014/main" id="{04E07FB2-6078-C149-87E3-DE03298901B3}"/>
              </a:ext>
            </a:extLst>
          </p:cNvPr>
          <p:cNvPicPr>
            <a:picLocks noChangeAspect="1"/>
          </p:cNvPicPr>
          <p:nvPr/>
        </p:nvPicPr>
        <p:blipFill>
          <a:blip r:embed="rId3"/>
          <a:stretch>
            <a:fillRect/>
          </a:stretch>
        </p:blipFill>
        <p:spPr>
          <a:xfrm>
            <a:off x="3036005" y="3911624"/>
            <a:ext cx="312981" cy="298661"/>
          </a:xfrm>
          <a:prstGeom prst="rect">
            <a:avLst/>
          </a:prstGeom>
        </p:spPr>
      </p:pic>
      <p:sp>
        <p:nvSpPr>
          <p:cNvPr id="21" name="TextBox 20">
            <a:extLst>
              <a:ext uri="{FF2B5EF4-FFF2-40B4-BE49-F238E27FC236}">
                <a16:creationId xmlns:a16="http://schemas.microsoft.com/office/drawing/2014/main" id="{C1AEA2FA-979F-CF49-80F5-E7DF4D68FEF5}"/>
              </a:ext>
            </a:extLst>
          </p:cNvPr>
          <p:cNvSpPr txBox="1"/>
          <p:nvPr/>
        </p:nvSpPr>
        <p:spPr>
          <a:xfrm>
            <a:off x="4802509" y="1707006"/>
            <a:ext cx="2586979" cy="400110"/>
          </a:xfrm>
          <a:prstGeom prst="rect">
            <a:avLst/>
          </a:prstGeom>
          <a:noFill/>
        </p:spPr>
        <p:txBody>
          <a:bodyPr wrap="square" rtlCol="0">
            <a:spAutoFit/>
          </a:bodyPr>
          <a:lstStyle/>
          <a:p>
            <a:pPr algn="ctr"/>
            <a:r>
              <a:rPr lang="en-US" sz="2000" i="1" dirty="0">
                <a:latin typeface="Arial" panose="020B0604020202020204" pitchFamily="34" charset="0"/>
                <a:ea typeface="Roboto Light" panose="02000000000000000000" pitchFamily="2" charset="0"/>
                <a:cs typeface="Arial" panose="020B0604020202020204" pitchFamily="34" charset="0"/>
              </a:rPr>
              <a:t>Select one answer.</a:t>
            </a:r>
            <a:endParaRPr lang="en-US" i="1" dirty="0">
              <a:latin typeface="Arial" panose="020B0604020202020204" pitchFamily="34" charset="0"/>
              <a:ea typeface="Roboto Light" panose="02000000000000000000" pitchFamily="2" charset="0"/>
              <a:cs typeface="Arial" panose="020B0604020202020204" pitchFamily="34" charset="0"/>
            </a:endParaRPr>
          </a:p>
        </p:txBody>
      </p:sp>
      <p:grpSp>
        <p:nvGrpSpPr>
          <p:cNvPr id="24" name="Group 23">
            <a:extLst>
              <a:ext uri="{FF2B5EF4-FFF2-40B4-BE49-F238E27FC236}">
                <a16:creationId xmlns:a16="http://schemas.microsoft.com/office/drawing/2014/main" id="{FC256CE0-3D14-8647-84BB-53AF018FC0EF}"/>
              </a:ext>
            </a:extLst>
          </p:cNvPr>
          <p:cNvGrpSpPr/>
          <p:nvPr/>
        </p:nvGrpSpPr>
        <p:grpSpPr>
          <a:xfrm>
            <a:off x="2976762" y="2596478"/>
            <a:ext cx="431466" cy="1698001"/>
            <a:chOff x="2976762" y="2596478"/>
            <a:chExt cx="431466" cy="1698001"/>
          </a:xfrm>
        </p:grpSpPr>
        <p:pic>
          <p:nvPicPr>
            <p:cNvPr id="20" name="Picture 19" descr="A close up of a sign&#10;&#10;Description automatically generated">
              <a:extLst>
                <a:ext uri="{FF2B5EF4-FFF2-40B4-BE49-F238E27FC236}">
                  <a16:creationId xmlns:a16="http://schemas.microsoft.com/office/drawing/2014/main" id="{9414F0B4-68C8-0B49-99DA-D1D3D9569F39}"/>
                </a:ext>
              </a:extLst>
            </p:cNvPr>
            <p:cNvPicPr>
              <a:picLocks noChangeAspect="1"/>
            </p:cNvPicPr>
            <p:nvPr/>
          </p:nvPicPr>
          <p:blipFill>
            <a:blip r:embed="rId4"/>
            <a:stretch>
              <a:fillRect/>
            </a:stretch>
          </p:blipFill>
          <p:spPr>
            <a:xfrm rot="21332272">
              <a:off x="2976762" y="2596478"/>
              <a:ext cx="431465" cy="459302"/>
            </a:xfrm>
            <a:prstGeom prst="rect">
              <a:avLst/>
            </a:prstGeom>
          </p:spPr>
        </p:pic>
        <p:pic>
          <p:nvPicPr>
            <p:cNvPr id="26" name="Picture 25" descr="A close up of a sign&#10;&#10;Description automatically generated">
              <a:extLst>
                <a:ext uri="{FF2B5EF4-FFF2-40B4-BE49-F238E27FC236}">
                  <a16:creationId xmlns:a16="http://schemas.microsoft.com/office/drawing/2014/main" id="{20B7757E-BF80-234B-B9A4-8973EA582D83}"/>
                </a:ext>
              </a:extLst>
            </p:cNvPr>
            <p:cNvPicPr>
              <a:picLocks noChangeAspect="1"/>
            </p:cNvPicPr>
            <p:nvPr/>
          </p:nvPicPr>
          <p:blipFill>
            <a:blip r:embed="rId4"/>
            <a:stretch>
              <a:fillRect/>
            </a:stretch>
          </p:blipFill>
          <p:spPr>
            <a:xfrm rot="21332272">
              <a:off x="2976762" y="3835177"/>
              <a:ext cx="431465" cy="459302"/>
            </a:xfrm>
            <a:prstGeom prst="rect">
              <a:avLst/>
            </a:prstGeom>
          </p:spPr>
        </p:pic>
        <p:pic>
          <p:nvPicPr>
            <p:cNvPr id="22" name="Picture 21" descr="A close up of a sign&#10;&#10;Description automatically generated">
              <a:extLst>
                <a:ext uri="{FF2B5EF4-FFF2-40B4-BE49-F238E27FC236}">
                  <a16:creationId xmlns:a16="http://schemas.microsoft.com/office/drawing/2014/main" id="{57A17FC9-A5D0-6C46-ABFB-A84109296896}"/>
                </a:ext>
              </a:extLst>
            </p:cNvPr>
            <p:cNvPicPr>
              <a:picLocks noChangeAspect="1"/>
            </p:cNvPicPr>
            <p:nvPr/>
          </p:nvPicPr>
          <p:blipFill>
            <a:blip r:embed="rId4"/>
            <a:stretch>
              <a:fillRect/>
            </a:stretch>
          </p:blipFill>
          <p:spPr>
            <a:xfrm rot="21332272">
              <a:off x="2976763" y="3196851"/>
              <a:ext cx="431465" cy="459302"/>
            </a:xfrm>
            <a:prstGeom prst="rect">
              <a:avLst/>
            </a:prstGeom>
          </p:spPr>
        </p:pic>
      </p:grpSp>
    </p:spTree>
    <p:extLst>
      <p:ext uri="{BB962C8B-B14F-4D97-AF65-F5344CB8AC3E}">
        <p14:creationId xmlns:p14="http://schemas.microsoft.com/office/powerpoint/2010/main" val="6936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79D5-923B-0E48-96C3-B161E68E2A03}"/>
              </a:ext>
            </a:extLst>
          </p:cNvPr>
          <p:cNvSpPr txBox="1">
            <a:spLocks/>
          </p:cNvSpPr>
          <p:nvPr/>
        </p:nvSpPr>
        <p:spPr>
          <a:xfrm>
            <a:off x="838200" y="1819275"/>
            <a:ext cx="10511118" cy="1254125"/>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Congratulations!</a:t>
            </a:r>
          </a:p>
        </p:txBody>
      </p:sp>
      <p:sp>
        <p:nvSpPr>
          <p:cNvPr id="3" name="Subtitle 2">
            <a:extLst>
              <a:ext uri="{FF2B5EF4-FFF2-40B4-BE49-F238E27FC236}">
                <a16:creationId xmlns:a16="http://schemas.microsoft.com/office/drawing/2014/main" id="{21C01636-F5E8-7845-8DFC-B04811ABE5FB}"/>
              </a:ext>
            </a:extLst>
          </p:cNvPr>
          <p:cNvSpPr txBox="1">
            <a:spLocks/>
          </p:cNvSpPr>
          <p:nvPr/>
        </p:nvSpPr>
        <p:spPr>
          <a:xfrm>
            <a:off x="2548890" y="3082588"/>
            <a:ext cx="7189470" cy="20831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You’ve now completed </a:t>
            </a:r>
          </a:p>
          <a:p>
            <a:pPr marL="0" indent="0" algn="ctr">
              <a:buFont typeface="Arial" panose="020B0604020202020204" pitchFamily="34" charset="0"/>
              <a:buNone/>
            </a:pPr>
            <a:r>
              <a:rPr lang="en-US" sz="36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Module 1: Overview of the Scientific Writing Process!</a:t>
            </a:r>
          </a:p>
        </p:txBody>
      </p:sp>
    </p:spTree>
    <p:extLst>
      <p:ext uri="{BB962C8B-B14F-4D97-AF65-F5344CB8AC3E}">
        <p14:creationId xmlns:p14="http://schemas.microsoft.com/office/powerpoint/2010/main" val="105336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314"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Course Agenda</a:t>
            </a:r>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E1034E9-30E9-B74B-BC69-DB6B63666639}"/>
              </a:ext>
            </a:extLst>
          </p:cNvPr>
          <p:cNvSpPr>
            <a:spLocks noGrp="1"/>
          </p:cNvSpPr>
          <p:nvPr>
            <p:ph type="body" sz="half" idx="4294967295"/>
          </p:nvPr>
        </p:nvSpPr>
        <p:spPr>
          <a:xfrm>
            <a:off x="839788" y="1351098"/>
            <a:ext cx="6449775" cy="4155802"/>
          </a:xfrm>
          <a:prstGeom prst="rect">
            <a:avLst/>
          </a:prstGeom>
        </p:spPr>
        <p:txBody>
          <a:bodyPr>
            <a:normAutofit/>
          </a:bodyPr>
          <a:lstStyle/>
          <a:p>
            <a:pPr marL="0" indent="0">
              <a:lnSpc>
                <a:spcPct val="100000"/>
              </a:lnSpc>
              <a:buNone/>
            </a:pPr>
            <a:r>
              <a:rPr lang="en-US" sz="2200" b="1" dirty="0">
                <a:solidFill>
                  <a:schemeClr val="tx1"/>
                </a:solidFill>
                <a:latin typeface="Arial" panose="020B0604020202020204" pitchFamily="34" charset="0"/>
                <a:ea typeface="Roboto Medium" panose="02000000000000000000" pitchFamily="2" charset="0"/>
                <a:cs typeface="Arial" panose="020B0604020202020204" pitchFamily="34" charset="0"/>
              </a:rPr>
              <a:t>This training has four modules:</a:t>
            </a:r>
          </a:p>
          <a:p>
            <a:pPr marL="342900" indent="-342900">
              <a:lnSpc>
                <a:spcPct val="100000"/>
              </a:lnSpc>
              <a:buClr>
                <a:srgbClr val="E58D1A"/>
              </a:buClr>
              <a:buFont typeface="Arial" panose="020B0604020202020204" pitchFamily="34" charset="0"/>
              <a:buChar char="•"/>
            </a:pP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Module 1:</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 Overview of the Scientific Writing Process</a:t>
            </a:r>
          </a:p>
          <a:p>
            <a:pPr marL="342900" indent="-342900">
              <a:lnSpc>
                <a:spcPct val="100000"/>
              </a:lnSpc>
              <a:buClr>
                <a:srgbClr val="E58D1A"/>
              </a:buClr>
              <a:buFont typeface="Arial" panose="020B0604020202020204" pitchFamily="34" charset="0"/>
              <a:buChar char="•"/>
            </a:pP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Module 2:</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 Manuscript Preparation</a:t>
            </a:r>
          </a:p>
          <a:p>
            <a:pPr marL="342900" indent="-342900">
              <a:lnSpc>
                <a:spcPct val="100000"/>
              </a:lnSpc>
              <a:buClr>
                <a:srgbClr val="E58D1A"/>
              </a:buClr>
              <a:buFont typeface="Arial" panose="020B0604020202020204" pitchFamily="34" charset="0"/>
              <a:buChar char="•"/>
            </a:pP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Module 3:</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 Manuscript Revision</a:t>
            </a:r>
          </a:p>
          <a:p>
            <a:pPr marL="342900" indent="-342900">
              <a:lnSpc>
                <a:spcPct val="100000"/>
              </a:lnSpc>
              <a:buClr>
                <a:srgbClr val="E58D1A"/>
              </a:buClr>
              <a:buFont typeface="Arial" panose="020B0604020202020204" pitchFamily="34" charset="0"/>
              <a:buChar char="•"/>
            </a:pPr>
            <a:r>
              <a:rPr lang="en-US" sz="2000" dirty="0">
                <a:solidFill>
                  <a:schemeClr val="tx1"/>
                </a:solidFill>
                <a:latin typeface="Arial" panose="020B0604020202020204" pitchFamily="34" charset="0"/>
                <a:ea typeface="Roboto Medium" panose="02000000000000000000" pitchFamily="2" charset="0"/>
                <a:cs typeface="Arial" panose="020B0604020202020204" pitchFamily="34" charset="0"/>
              </a:rPr>
              <a:t>Module 4:</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 Wrapping Up</a:t>
            </a:r>
          </a:p>
        </p:txBody>
      </p:sp>
      <p:pic>
        <p:nvPicPr>
          <p:cNvPr id="10" name="Picture 9">
            <a:extLst>
              <a:ext uri="{FF2B5EF4-FFF2-40B4-BE49-F238E27FC236}">
                <a16:creationId xmlns:a16="http://schemas.microsoft.com/office/drawing/2014/main" id="{EC632056-E618-B74D-9111-FB49ED432848}"/>
              </a:ext>
            </a:extLst>
          </p:cNvPr>
          <p:cNvPicPr>
            <a:picLocks noChangeAspect="1"/>
          </p:cNvPicPr>
          <p:nvPr/>
        </p:nvPicPr>
        <p:blipFill>
          <a:blip r:embed="rId3"/>
          <a:stretch>
            <a:fillRect/>
          </a:stretch>
        </p:blipFill>
        <p:spPr>
          <a:xfrm rot="10800000">
            <a:off x="7487344" y="1862208"/>
            <a:ext cx="343217" cy="29641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F46A3772-561F-EF48-BB98-0162BB31149C}"/>
              </a:ext>
            </a:extLst>
          </p:cNvPr>
          <p:cNvPicPr>
            <a:picLocks noChangeAspect="1"/>
          </p:cNvPicPr>
          <p:nvPr/>
        </p:nvPicPr>
        <p:blipFill>
          <a:blip r:embed="rId4"/>
          <a:stretch>
            <a:fillRect/>
          </a:stretch>
        </p:blipFill>
        <p:spPr>
          <a:xfrm>
            <a:off x="7965332" y="1651839"/>
            <a:ext cx="1246452" cy="72578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50C8329-C34C-004A-AFDC-72DF75E145C9}"/>
              </a:ext>
            </a:extLst>
          </p:cNvPr>
          <p:cNvPicPr>
            <a:picLocks noChangeAspect="1"/>
          </p:cNvPicPr>
          <p:nvPr/>
        </p:nvPicPr>
        <p:blipFill>
          <a:blip r:embed="rId5"/>
          <a:stretch>
            <a:fillRect/>
          </a:stretch>
        </p:blipFill>
        <p:spPr>
          <a:xfrm>
            <a:off x="8214614" y="1703110"/>
            <a:ext cx="838200" cy="685800"/>
          </a:xfrm>
          <a:prstGeom prst="rect">
            <a:avLst/>
          </a:prstGeom>
        </p:spPr>
      </p:pic>
    </p:spTree>
    <p:extLst>
      <p:ext uri="{BB962C8B-B14F-4D97-AF65-F5344CB8AC3E}">
        <p14:creationId xmlns:p14="http://schemas.microsoft.com/office/powerpoint/2010/main" val="376672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638C-EE34-4D47-9AFC-C37FA8C2D310}"/>
              </a:ext>
            </a:extLst>
          </p:cNvPr>
          <p:cNvSpPr>
            <a:spLocks noGrp="1"/>
          </p:cNvSpPr>
          <p:nvPr>
            <p:ph type="title" idx="4294967295"/>
          </p:nvPr>
        </p:nvSpPr>
        <p:spPr>
          <a:xfrm>
            <a:off x="849517" y="272683"/>
            <a:ext cx="8337462" cy="520667"/>
          </a:xfrm>
          <a:prstGeom prst="rect">
            <a:avLst/>
          </a:prstGeom>
        </p:spPr>
        <p:txBody>
          <a:bodyPr anchor="ctr">
            <a:noAutofit/>
          </a:bodyPr>
          <a:lstStyle/>
          <a:p>
            <a:pPr lvl="0">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Learning Objectives</a:t>
            </a:r>
            <a:endParaRPr lang="en-US" sz="2800"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8B547313-1163-AF48-92C9-199353054C88}"/>
              </a:ext>
            </a:extLst>
          </p:cNvPr>
          <p:cNvSpPr txBox="1">
            <a:spLocks/>
          </p:cNvSpPr>
          <p:nvPr/>
        </p:nvSpPr>
        <p:spPr>
          <a:xfrm>
            <a:off x="849516" y="1351098"/>
            <a:ext cx="6375659" cy="41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latin typeface="Arial" panose="020B0604020202020204" pitchFamily="34" charset="0"/>
                <a:ea typeface="Roboto Medium" panose="02000000000000000000" pitchFamily="2" charset="0"/>
                <a:cs typeface="Arial" panose="020B0604020202020204" pitchFamily="34" charset="0"/>
              </a:rPr>
              <a:t>By the end of this training, you will be able to:</a:t>
            </a:r>
          </a:p>
          <a:p>
            <a:pPr marL="342900" indent="-342900">
              <a:lnSpc>
                <a:spcPct val="100000"/>
              </a:lnSpc>
              <a:buClr>
                <a:srgbClr val="E58D1A"/>
              </a:buClr>
            </a:pPr>
            <a:r>
              <a:rPr lang="en-US" sz="2000" dirty="0"/>
              <a:t>Describe the scientific writing process and its key stages</a:t>
            </a:r>
            <a:r>
              <a:rPr lang="en-US" dirty="0"/>
              <a:t>.</a:t>
            </a:r>
            <a:endParaRPr lang="en-US" sz="2000" dirty="0"/>
          </a:p>
          <a:p>
            <a:pPr marL="342900" indent="-342900">
              <a:lnSpc>
                <a:spcPct val="100000"/>
              </a:lnSpc>
              <a:buClr>
                <a:srgbClr val="E58D1A"/>
              </a:buClr>
            </a:pPr>
            <a:r>
              <a:rPr lang="en-US" sz="2000" dirty="0"/>
              <a:t>Describe the purpose and structure of each of the sections of a typical scientific manuscript.</a:t>
            </a:r>
            <a:endParaRPr lang="en-US" sz="1600" dirty="0"/>
          </a:p>
          <a:p>
            <a:pPr marL="342900" indent="-342900">
              <a:lnSpc>
                <a:spcPct val="100000"/>
              </a:lnSpc>
              <a:buClr>
                <a:srgbClr val="E58D1A"/>
              </a:buClr>
            </a:pPr>
            <a:r>
              <a:rPr lang="en-US" sz="2000" dirty="0"/>
              <a:t>Demonstrate an ability to present data.</a:t>
            </a:r>
            <a:endParaRPr lang="en-US" sz="1600" dirty="0"/>
          </a:p>
          <a:p>
            <a:pPr marL="342900" indent="-342900">
              <a:lnSpc>
                <a:spcPct val="100000"/>
              </a:lnSpc>
              <a:buClr>
                <a:srgbClr val="E58D1A"/>
              </a:buClr>
            </a:pPr>
            <a:r>
              <a:rPr lang="en-US" sz="2000" dirty="0"/>
              <a:t>Analyze and review scientific manuscripts for key messages, consistency and justification.</a:t>
            </a:r>
            <a:endParaRPr lang="en-US" sz="1600" dirty="0"/>
          </a:p>
          <a:p>
            <a:pPr marL="342900" indent="-342900">
              <a:lnSpc>
                <a:spcPct val="100000"/>
              </a:lnSpc>
              <a:buClr>
                <a:srgbClr val="E58D1A"/>
              </a:buClr>
            </a:pPr>
            <a:r>
              <a:rPr lang="en-US" sz="2000" dirty="0"/>
              <a:t>Understand the importance of informal peer review and feedback.</a:t>
            </a:r>
            <a:endParaRPr lang="en-US" sz="16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8797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6263F8-548A-454B-B6A0-A59783F2DE38}"/>
              </a:ext>
            </a:extLst>
          </p:cNvPr>
          <p:cNvSpPr>
            <a:spLocks noGrp="1"/>
          </p:cNvSpPr>
          <p:nvPr>
            <p:ph type="subTitle" idx="4294967295"/>
          </p:nvPr>
        </p:nvSpPr>
        <p:spPr>
          <a:xfrm>
            <a:off x="838200" y="2601913"/>
            <a:ext cx="9875108" cy="2715401"/>
          </a:xfrm>
          <a:prstGeom prst="rect">
            <a:avLst/>
          </a:prstGeom>
        </p:spPr>
        <p:txBody>
          <a:bodyPr>
            <a:noAutofit/>
          </a:bodyPr>
          <a:lstStyle/>
          <a:p>
            <a:pPr marL="0" indent="0" algn="l">
              <a:lnSpc>
                <a:spcPct val="100000"/>
              </a:lnSpc>
              <a:buNone/>
            </a:pP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Overview of the </a:t>
            </a:r>
          </a:p>
          <a:p>
            <a:pPr marL="0" indent="0" algn="l">
              <a:lnSpc>
                <a:spcPct val="100000"/>
              </a:lnSpc>
              <a:buNone/>
            </a:pPr>
            <a:r>
              <a:rPr lang="en-US" sz="7200" b="1" dirty="0">
                <a:solidFill>
                  <a:srgbClr val="047C88"/>
                </a:solidFill>
                <a:latin typeface="Arial Narrow" panose="020B0604020202020204" pitchFamily="34" charset="0"/>
                <a:ea typeface="Roboto Condensed" panose="02000000000000000000" pitchFamily="2" charset="0"/>
                <a:cs typeface="Arial Narrow" panose="020B0604020202020204" pitchFamily="34" charset="0"/>
              </a:rPr>
              <a:t>Scientific Writing Process</a:t>
            </a:r>
            <a:endParaRPr lang="en-US" sz="7200" b="1" dirty="0">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736A635A-E6E8-E742-885E-A7F1A8B3D057}"/>
              </a:ext>
            </a:extLst>
          </p:cNvPr>
          <p:cNvSpPr txBox="1">
            <a:spLocks/>
          </p:cNvSpPr>
          <p:nvPr/>
        </p:nvSpPr>
        <p:spPr>
          <a:xfrm>
            <a:off x="849314" y="1540686"/>
            <a:ext cx="8337462" cy="5206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400" b="1" dirty="0">
                <a:solidFill>
                  <a:prstClr val="white"/>
                </a:solidFill>
                <a:latin typeface="Arial" panose="020B0604020202020204" pitchFamily="34" charset="0"/>
                <a:ea typeface="Roboto" panose="02000000000000000000" pitchFamily="2" charset="0"/>
                <a:cs typeface="Arial" panose="020B0604020202020204" pitchFamily="34" charset="0"/>
              </a:rPr>
              <a:t>Module 1</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609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Type xmlns="3799590d-c3a7-4d9f-9fd3-14518cc8349c" xsi:nil="true"/>
  </documentManagement>
</p:properties>
</file>

<file path=customXml/itemProps1.xml><?xml version="1.0" encoding="utf-8"?>
<ds:datastoreItem xmlns:ds="http://schemas.openxmlformats.org/officeDocument/2006/customXml" ds:itemID="{116B91D9-A487-49CA-8732-F6FB47433270}"/>
</file>

<file path=customXml/itemProps2.xml><?xml version="1.0" encoding="utf-8"?>
<ds:datastoreItem xmlns:ds="http://schemas.openxmlformats.org/officeDocument/2006/customXml" ds:itemID="{A1E63E69-0124-4E0A-9D99-D06F1CAFDDB1}"/>
</file>

<file path=customXml/itemProps3.xml><?xml version="1.0" encoding="utf-8"?>
<ds:datastoreItem xmlns:ds="http://schemas.openxmlformats.org/officeDocument/2006/customXml" ds:itemID="{87B630C4-CB18-4C11-9B40-D1FAB2B77C63}"/>
</file>

<file path=docProps/app.xml><?xml version="1.0" encoding="utf-8"?>
<Properties xmlns="http://schemas.openxmlformats.org/officeDocument/2006/extended-properties" xmlns:vt="http://schemas.openxmlformats.org/officeDocument/2006/docPropsVTypes">
  <TotalTime>1326</TotalTime>
  <Words>9452</Words>
  <Application>Microsoft Office PowerPoint</Application>
  <PresentationFormat>Widescreen</PresentationFormat>
  <Paragraphs>917</Paragraphs>
  <Slides>66</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Arial Narrow</vt:lpstr>
      <vt:lpstr>Calibri</vt:lpstr>
      <vt:lpstr>Helvetica Neue</vt:lpstr>
      <vt:lpstr>Roboto</vt:lpstr>
      <vt:lpstr>Roboto Condensed</vt:lpstr>
      <vt:lpstr>Roboto Light</vt:lpstr>
      <vt:lpstr>Roboto Medium</vt:lpstr>
      <vt:lpstr>Office Theme</vt:lpstr>
      <vt:lpstr>SCIENTIFIC WRITING </vt:lpstr>
      <vt:lpstr>Welcome</vt:lpstr>
      <vt:lpstr>Getting Started</vt:lpstr>
      <vt:lpstr>Overview</vt:lpstr>
      <vt:lpstr>Overview</vt:lpstr>
      <vt:lpstr>Getting to Know You</vt:lpstr>
      <vt:lpstr>Course Agenda</vt:lpstr>
      <vt:lpstr>Learning Objectives</vt:lpstr>
      <vt:lpstr>PowerPoint Presentation</vt:lpstr>
      <vt:lpstr>Module 1 Agenda</vt:lpstr>
      <vt:lpstr>Module 1 Learning Objectives</vt:lpstr>
      <vt:lpstr>Principles of  Scientific Writing</vt:lpstr>
      <vt:lpstr>PowerPoint Presentation</vt:lpstr>
      <vt:lpstr>PowerPoint Presentation</vt:lpstr>
      <vt:lpstr>What is Scientific Writing?</vt:lpstr>
      <vt:lpstr>The 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Scientific Writing Process</dc:title>
  <dc:creator>BanyanComm6</dc:creator>
  <cp:lastModifiedBy>Toure, Elizabeth | APHL</cp:lastModifiedBy>
  <cp:revision>128</cp:revision>
  <dcterms:created xsi:type="dcterms:W3CDTF">2020-10-23T12:10:31Z</dcterms:created>
  <dcterms:modified xsi:type="dcterms:W3CDTF">2021-04-26T16:37:04Z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ies>
</file>