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48.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handoutMasterIdLst>
    <p:handoutMasterId r:id="rId103"/>
  </p:handoutMasterIdLst>
  <p:sldIdLst>
    <p:sldId id="256" r:id="rId2"/>
    <p:sldId id="266" r:id="rId3"/>
    <p:sldId id="267" r:id="rId4"/>
    <p:sldId id="268" r:id="rId5"/>
    <p:sldId id="269" r:id="rId6"/>
    <p:sldId id="327" r:id="rId7"/>
    <p:sldId id="328" r:id="rId8"/>
    <p:sldId id="329" r:id="rId9"/>
    <p:sldId id="408" r:id="rId10"/>
    <p:sldId id="271" r:id="rId11"/>
    <p:sldId id="274" r:id="rId12"/>
    <p:sldId id="330" r:id="rId13"/>
    <p:sldId id="413" r:id="rId14"/>
    <p:sldId id="410" r:id="rId15"/>
    <p:sldId id="270" r:id="rId16"/>
    <p:sldId id="272" r:id="rId17"/>
    <p:sldId id="275" r:id="rId18"/>
    <p:sldId id="277" r:id="rId19"/>
    <p:sldId id="278" r:id="rId20"/>
    <p:sldId id="411" r:id="rId21"/>
    <p:sldId id="279" r:id="rId22"/>
    <p:sldId id="333" r:id="rId23"/>
    <p:sldId id="332" r:id="rId24"/>
    <p:sldId id="334" r:id="rId25"/>
    <p:sldId id="280" r:id="rId26"/>
    <p:sldId id="281" r:id="rId27"/>
    <p:sldId id="335" r:id="rId28"/>
    <p:sldId id="336" r:id="rId29"/>
    <p:sldId id="337" r:id="rId30"/>
    <p:sldId id="338" r:id="rId31"/>
    <p:sldId id="414" r:id="rId32"/>
    <p:sldId id="412" r:id="rId33"/>
    <p:sldId id="289" r:id="rId34"/>
    <p:sldId id="288" r:id="rId35"/>
    <p:sldId id="341" r:id="rId36"/>
    <p:sldId id="342" r:id="rId37"/>
    <p:sldId id="345" r:id="rId38"/>
    <p:sldId id="346" r:id="rId39"/>
    <p:sldId id="347" r:id="rId40"/>
    <p:sldId id="457" r:id="rId41"/>
    <p:sldId id="349" r:id="rId42"/>
    <p:sldId id="418" r:id="rId43"/>
    <p:sldId id="417" r:id="rId44"/>
    <p:sldId id="419" r:id="rId45"/>
    <p:sldId id="420" r:id="rId46"/>
    <p:sldId id="421" r:id="rId47"/>
    <p:sldId id="422" r:id="rId48"/>
    <p:sldId id="423" r:id="rId49"/>
    <p:sldId id="424" r:id="rId50"/>
    <p:sldId id="425" r:id="rId51"/>
    <p:sldId id="359" r:id="rId52"/>
    <p:sldId id="360" r:id="rId53"/>
    <p:sldId id="361" r:id="rId54"/>
    <p:sldId id="415" r:id="rId55"/>
    <p:sldId id="363" r:id="rId56"/>
    <p:sldId id="426" r:id="rId57"/>
    <p:sldId id="427" r:id="rId58"/>
    <p:sldId id="428" r:id="rId59"/>
    <p:sldId id="429" r:id="rId60"/>
    <p:sldId id="368" r:id="rId61"/>
    <p:sldId id="430" r:id="rId62"/>
    <p:sldId id="435" r:id="rId63"/>
    <p:sldId id="431" r:id="rId64"/>
    <p:sldId id="432" r:id="rId65"/>
    <p:sldId id="373" r:id="rId66"/>
    <p:sldId id="433" r:id="rId67"/>
    <p:sldId id="434" r:id="rId68"/>
    <p:sldId id="436" r:id="rId69"/>
    <p:sldId id="437" r:id="rId70"/>
    <p:sldId id="438" r:id="rId71"/>
    <p:sldId id="439" r:id="rId72"/>
    <p:sldId id="440" r:id="rId73"/>
    <p:sldId id="441" r:id="rId74"/>
    <p:sldId id="442" r:id="rId75"/>
    <p:sldId id="443" r:id="rId76"/>
    <p:sldId id="444" r:id="rId77"/>
    <p:sldId id="385" r:id="rId78"/>
    <p:sldId id="445" r:id="rId79"/>
    <p:sldId id="446" r:id="rId80"/>
    <p:sldId id="388" r:id="rId81"/>
    <p:sldId id="389" r:id="rId82"/>
    <p:sldId id="390" r:id="rId83"/>
    <p:sldId id="416" r:id="rId84"/>
    <p:sldId id="392" r:id="rId85"/>
    <p:sldId id="454" r:id="rId86"/>
    <p:sldId id="455" r:id="rId87"/>
    <p:sldId id="395" r:id="rId88"/>
    <p:sldId id="447" r:id="rId89"/>
    <p:sldId id="397" r:id="rId90"/>
    <p:sldId id="398" r:id="rId91"/>
    <p:sldId id="448" r:id="rId92"/>
    <p:sldId id="449" r:id="rId93"/>
    <p:sldId id="450" r:id="rId94"/>
    <p:sldId id="456" r:id="rId95"/>
    <p:sldId id="451" r:id="rId96"/>
    <p:sldId id="452" r:id="rId97"/>
    <p:sldId id="353" r:id="rId98"/>
    <p:sldId id="453" r:id="rId99"/>
    <p:sldId id="407" r:id="rId100"/>
    <p:sldId id="32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yanComm6" initials="B" lastIdx="1" clrIdx="0">
    <p:extLst>
      <p:ext uri="{19B8F6BF-5375-455C-9EA6-DF929625EA0E}">
        <p15:presenceInfo xmlns:p15="http://schemas.microsoft.com/office/powerpoint/2012/main" userId="S::incredibles@banyan.onmicrosoft.com::6027bf4e-4be8-4387-bdcc-03a280fa0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FB0"/>
    <a:srgbClr val="D8903B"/>
    <a:srgbClr val="78C141"/>
    <a:srgbClr val="5FB9C4"/>
    <a:srgbClr val="0070C0"/>
    <a:srgbClr val="9C03FF"/>
    <a:srgbClr val="A72577"/>
    <a:srgbClr val="0EFF69"/>
    <a:srgbClr val="120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87904"/>
  </p:normalViewPr>
  <p:slideViewPr>
    <p:cSldViewPr snapToGrid="0" snapToObjects="1">
      <p:cViewPr varScale="1">
        <p:scale>
          <a:sx n="118" d="100"/>
          <a:sy n="118" d="100"/>
        </p:scale>
        <p:origin x="224" y="416"/>
      </p:cViewPr>
      <p:guideLst>
        <p:guide orient="horz" pos="408"/>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varScale="1">
        <p:scale>
          <a:sx n="101" d="100"/>
          <a:sy n="101" d="100"/>
        </p:scale>
        <p:origin x="424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5913B5-0DF9-4144-B768-AE23A9951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7B99A1-4010-0F4C-80DF-3C560026EF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7CF17D-0CA5-2345-8FFF-2F798C51BAE5}" type="datetimeFigureOut">
              <a:rPr lang="en-US" smtClean="0"/>
              <a:t>10/30/20</a:t>
            </a:fld>
            <a:endParaRPr lang="en-US"/>
          </a:p>
        </p:txBody>
      </p:sp>
      <p:sp>
        <p:nvSpPr>
          <p:cNvPr id="4" name="Footer Placeholder 3">
            <a:extLst>
              <a:ext uri="{FF2B5EF4-FFF2-40B4-BE49-F238E27FC236}">
                <a16:creationId xmlns:a16="http://schemas.microsoft.com/office/drawing/2014/main" id="{1B22E4E6-1C6B-AE46-94E7-07D050950C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8EFE37-1962-A748-AC38-A0B583FC9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F448D5-FE43-344F-9AFF-873E556EE37A}" type="slidenum">
              <a:rPr lang="en-US" smtClean="0"/>
              <a:t>‹#›</a:t>
            </a:fld>
            <a:endParaRPr lang="en-US"/>
          </a:p>
        </p:txBody>
      </p:sp>
    </p:spTree>
    <p:extLst>
      <p:ext uri="{BB962C8B-B14F-4D97-AF65-F5344CB8AC3E}">
        <p14:creationId xmlns:p14="http://schemas.microsoft.com/office/powerpoint/2010/main" val="3950860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7F41F-4268-274B-BCF0-8FEB43C9C884}" type="datetimeFigureOut">
              <a:rPr lang="en-US" smtClean="0"/>
              <a:t>10/30/20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6F72-50AF-5749-9015-FB8ED069B56F}" type="slidenum">
              <a:rPr lang="en-US" smtClean="0"/>
              <a:t>‹#›</a:t>
            </a:fld>
            <a:endParaRPr lang="en-US"/>
          </a:p>
        </p:txBody>
      </p:sp>
    </p:spTree>
    <p:extLst>
      <p:ext uri="{BB962C8B-B14F-4D97-AF65-F5344CB8AC3E}">
        <p14:creationId xmlns:p14="http://schemas.microsoft.com/office/powerpoint/2010/main" val="21439301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endParaRPr lang="en-US" dirty="0"/>
          </a:p>
          <a:p>
            <a:r>
              <a:rPr lang="en-US" dirty="0"/>
              <a:t>Welcome to Module Two. In Module One, we presented an overview of the scientific writing process and its steps. Now, let's take a closer look at the manuscript and its individual sections. </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a:t>
            </a:fld>
            <a:endParaRPr lang="en-US"/>
          </a:p>
        </p:txBody>
      </p:sp>
    </p:spTree>
    <p:extLst>
      <p:ext uri="{BB962C8B-B14F-4D97-AF65-F5344CB8AC3E}">
        <p14:creationId xmlns:p14="http://schemas.microsoft.com/office/powerpoint/2010/main" val="42684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br>
              <a:rPr lang="en-US" b="1" dirty="0"/>
            </a:br>
            <a:r>
              <a:rPr lang="en-US" b="0" dirty="0"/>
              <a:t>We'll examine IMRaD and the other sections of the manuscript more closely in the following chapters, starting with the title and the abstract.</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12</a:t>
            </a:fld>
            <a:endParaRPr lang="en-US"/>
          </a:p>
        </p:txBody>
      </p:sp>
    </p:spTree>
    <p:extLst>
      <p:ext uri="{BB962C8B-B14F-4D97-AF65-F5344CB8AC3E}">
        <p14:creationId xmlns:p14="http://schemas.microsoft.com/office/powerpoint/2010/main" val="184380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Now that you have learned what all the manuscript sections are, let's consider the first  pieces of information your readers will encounter. </a:t>
            </a:r>
            <a:r>
              <a:rPr lang="en-US" b="0" dirty="0"/>
              <a:t>A title is the first stop on the scientific writing roadmap.</a:t>
            </a:r>
          </a:p>
        </p:txBody>
      </p:sp>
      <p:sp>
        <p:nvSpPr>
          <p:cNvPr id="4" name="Slide Number Placeholder 3"/>
          <p:cNvSpPr>
            <a:spLocks noGrp="1"/>
          </p:cNvSpPr>
          <p:nvPr>
            <p:ph type="sldNum" sz="quarter" idx="5"/>
          </p:nvPr>
        </p:nvSpPr>
        <p:spPr/>
        <p:txBody>
          <a:bodyPr/>
          <a:lstStyle/>
          <a:p>
            <a:fld id="{99346F72-50AF-5749-9015-FB8ED069B56F}" type="slidenum">
              <a:rPr lang="en-US" smtClean="0"/>
              <a:t>14</a:t>
            </a:fld>
            <a:endParaRPr lang="en-US"/>
          </a:p>
        </p:txBody>
      </p:sp>
    </p:spTree>
    <p:extLst>
      <p:ext uri="{BB962C8B-B14F-4D97-AF65-F5344CB8AC3E}">
        <p14:creationId xmlns:p14="http://schemas.microsoft.com/office/powerpoint/2010/main" val="41114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The title and the abstract should tell your readers a lot about the rest of your paper as a whole. Both need to represent the essence of your manuscript.</a:t>
            </a:r>
            <a:br>
              <a:rPr lang="en-US" sz="1200" b="0" i="0" kern="1200" dirty="0">
                <a:solidFill>
                  <a:schemeClr val="tx1"/>
                </a:solidFill>
                <a:effectLst/>
                <a:latin typeface="+mn-lt"/>
                <a:ea typeface="+mn-ea"/>
                <a:cs typeface="+mn-cs"/>
              </a:rPr>
            </a:br>
            <a:endParaRPr lang="en-US" dirty="0"/>
          </a:p>
          <a:p>
            <a:r>
              <a:rPr lang="en-US" sz="1200" b="0" i="0" kern="1200" dirty="0">
                <a:solidFill>
                  <a:schemeClr val="tx1"/>
                </a:solidFill>
                <a:effectLst/>
                <a:latin typeface="+mn-lt"/>
                <a:ea typeface="+mn-ea"/>
                <a:cs typeface="+mn-cs"/>
              </a:rPr>
              <a:t>This may seem like an obvious statement, but the most frequently read part of any scientific paper is the title. A good title attracts the reader's attention, is readily found when readers search indexes and citations, accurately summarizes the paper and identifies the manuscript's main topic.</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15</a:t>
            </a:fld>
            <a:endParaRPr lang="en-US"/>
          </a:p>
        </p:txBody>
      </p:sp>
    </p:spTree>
    <p:extLst>
      <p:ext uri="{BB962C8B-B14F-4D97-AF65-F5344CB8AC3E}">
        <p14:creationId xmlns:p14="http://schemas.microsoft.com/office/powerpoint/2010/main" val="68227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This slide includes example titles, both strong and weak. You can also find them on your workbook. Take a moment to read them all and then determine which titles you think are strong, and which you think are weak.</a:t>
            </a:r>
          </a:p>
          <a:p>
            <a:endParaRPr lang="en-US" b="1" dirty="0"/>
          </a:p>
          <a:p>
            <a:r>
              <a:rPr lang="en-US" b="1" dirty="0"/>
              <a:t>Facilitator Notes:</a:t>
            </a:r>
            <a:endParaRPr lang="en-US" b="0" i="1" dirty="0"/>
          </a:p>
          <a:p>
            <a:r>
              <a:rPr lang="en-US" b="0" i="1" dirty="0"/>
              <a:t>Give participants approximately two minutes to read all titles and determine which they think are strong and which they think are weak. The correct designations are assigned below. Then, facilitate a discussion by inviting participants to share a title they thought was strong or a title they thought was weak. Ask them why they thought the title was strong or weak. Continue the discussion if possible.</a:t>
            </a:r>
          </a:p>
          <a:p>
            <a:endParaRPr lang="en-US" b="1" dirty="0"/>
          </a:p>
          <a:p>
            <a:endParaRPr lang="en-US" b="0" dirty="0"/>
          </a:p>
          <a:p>
            <a:r>
              <a:rPr lang="en-US" sz="1200" b="1" dirty="0"/>
              <a:t>Weak titles:</a:t>
            </a:r>
          </a:p>
          <a:p>
            <a:pPr marL="171450" indent="-171450">
              <a:buFont typeface="Arial" panose="020B0604020202020204" pitchFamily="34" charset="0"/>
              <a:buChar char="•"/>
            </a:pPr>
            <a:r>
              <a:rPr lang="en-US" sz="1200" dirty="0"/>
              <a:t>”Evaluation of diabetes care parameters”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“Comparison of patient hospital length of stay”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“Effects of different test tubes on patient classification”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Strong titles: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”Reagent strip test: A simplified method for prompt analysis of cerebrospinal fluid in neurological disorders in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“Point of care testing for fecal calprotectin as a substitute for routine laboratory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“Traditional verses reverse syphilis algorithms: A comparison at a large academic medical center”</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16</a:t>
            </a:fld>
            <a:endParaRPr lang="en-US"/>
          </a:p>
        </p:txBody>
      </p:sp>
    </p:spTree>
    <p:extLst>
      <p:ext uri="{BB962C8B-B14F-4D97-AF65-F5344CB8AC3E}">
        <p14:creationId xmlns:p14="http://schemas.microsoft.com/office/powerpoint/2010/main" val="294755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These are the strong titles. They are self-explanatory. Even without reading the papers, you have an idea of their content. That is a mark of a good title. </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17</a:t>
            </a:fld>
            <a:endParaRPr lang="en-US"/>
          </a:p>
        </p:txBody>
      </p:sp>
    </p:spTree>
    <p:extLst>
      <p:ext uri="{BB962C8B-B14F-4D97-AF65-F5344CB8AC3E}">
        <p14:creationId xmlns:p14="http://schemas.microsoft.com/office/powerpoint/2010/main" val="394415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the weaker titles. These titles are incomplete. They do not detail the study or summarize the paper. What could we add to these titles to strengthen them? </a:t>
            </a:r>
          </a:p>
          <a:p>
            <a:endParaRPr lang="en-US" dirty="0"/>
          </a:p>
          <a:p>
            <a:r>
              <a:rPr lang="en-US" dirty="0"/>
              <a:t>I’ll start off – we could add specificity to these titles. “Evaluation of diabetes care parameters” doesn’t tell us much. What kinds of care parameters are we evaluating? How was the evaluation performed?</a:t>
            </a:r>
          </a:p>
          <a:p>
            <a:r>
              <a:rPr lang="en-US" b="1" i="1" dirty="0"/>
              <a:t>(Click to reveal a reworked version of the first insufficient title.)</a:t>
            </a:r>
          </a:p>
          <a:p>
            <a:r>
              <a:rPr lang="en-US" dirty="0"/>
              <a:t> A title like “Evaluation of diabetes care parameters </a:t>
            </a:r>
            <a:r>
              <a:rPr lang="en-US" i="1" dirty="0"/>
              <a:t>in capillary blood collected with a novel sampling device”</a:t>
            </a:r>
            <a:r>
              <a:rPr lang="en-US" i="0" dirty="0"/>
              <a:t> tells us so much more. Now we know that the paper is about an evaluation of specific blood samples collected in a specific way. </a:t>
            </a:r>
          </a:p>
          <a:p>
            <a:endParaRPr lang="en-US" i="0" dirty="0"/>
          </a:p>
          <a:p>
            <a:r>
              <a:rPr lang="en-US" i="0" dirty="0"/>
              <a:t>What could we add to the others?</a:t>
            </a:r>
            <a:endParaRPr lang="en-US" dirty="0"/>
          </a:p>
          <a:p>
            <a:endParaRPr lang="en-US" b="1" dirty="0"/>
          </a:p>
          <a:p>
            <a:endParaRPr lang="en-US" b="1" dirty="0"/>
          </a:p>
          <a:p>
            <a:r>
              <a:rPr lang="en-US" b="1" dirty="0"/>
              <a:t>Facilitator Notes:</a:t>
            </a:r>
            <a:endParaRPr lang="en-US" b="0" i="1" dirty="0"/>
          </a:p>
          <a:p>
            <a:r>
              <a:rPr lang="en-US" b="0" i="1" dirty="0"/>
              <a:t>Allow participants to suggest ways to strengthen the weak titles. Type these into the PowerPoint. You may need to get the conversation started. Examples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“Evaluation of diabetes care parameters in urine samples after providing patients with a specific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“Comparison of patient hospital length of stay as it relates to specific test results done following a specific 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“Comparison of patient hospital length of stay pre and post implementation of a specific testing protocol designed to screen for a particular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“Effects of different tube types on patient classification using a specific testing 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“Effects of different test tube types on patient classification using a specific testing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t>After the activity, ask participants what questions they have about titles. Encourage questions from participants and answer them to the best of your 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18</a:t>
            </a:fld>
            <a:endParaRPr lang="en-US"/>
          </a:p>
        </p:txBody>
      </p:sp>
    </p:spTree>
    <p:extLst>
      <p:ext uri="{BB962C8B-B14F-4D97-AF65-F5344CB8AC3E}">
        <p14:creationId xmlns:p14="http://schemas.microsoft.com/office/powerpoint/2010/main" val="137926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0" indent="0">
              <a:buNone/>
            </a:pPr>
            <a:r>
              <a:rPr lang="en-US" dirty="0"/>
              <a:t>Find this slide in your workbook. Brainstorm and write down potential titles for your current or future manuscript. Make sure these draft titles are:</a:t>
            </a:r>
            <a:endParaRPr lang="en-US" dirty="0">
              <a:effectLst/>
            </a:endParaRPr>
          </a:p>
          <a:p>
            <a:pPr marL="171450" lvl="0" indent="-171450">
              <a:buFont typeface="Arial" panose="020B0604020202020204" pitchFamily="34" charset="0"/>
              <a:buChar char="•"/>
            </a:pPr>
            <a:r>
              <a:rPr lang="en-US" dirty="0"/>
              <a:t>Descriptive</a:t>
            </a:r>
          </a:p>
          <a:p>
            <a:pPr marL="171450" lvl="0" indent="-171450">
              <a:buFont typeface="Arial" panose="020B0604020202020204" pitchFamily="34" charset="0"/>
              <a:buChar char="•"/>
            </a:pPr>
            <a:r>
              <a:rPr lang="en-US" dirty="0"/>
              <a:t>Informative</a:t>
            </a:r>
          </a:p>
          <a:p>
            <a:pPr marL="171450" lvl="0" indent="-171450">
              <a:buFont typeface="Arial" panose="020B0604020202020204" pitchFamily="34" charset="0"/>
              <a:buChar char="•"/>
            </a:pPr>
            <a:r>
              <a:rPr lang="en-US" dirty="0"/>
              <a:t>Concise</a:t>
            </a:r>
          </a:p>
          <a:p>
            <a:pPr marL="171450" lvl="0" indent="-171450">
              <a:buFont typeface="Arial" panose="020B0604020202020204" pitchFamily="34" charset="0"/>
              <a:buChar char="•"/>
            </a:pPr>
            <a:r>
              <a:rPr lang="en-US" dirty="0"/>
              <a:t>Without punctuation or acronyms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In a few minutes, I’ll tell you to turn to the person next to you, and you’ll share your brainstorming and ideas together. Help each other strengthen each partner’s ideas. Then we can share with the rest of the group.</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Facilitator Notes:</a:t>
            </a:r>
            <a:br>
              <a:rPr lang="en-US" b="1" dirty="0"/>
            </a:br>
            <a:r>
              <a:rPr lang="en-US" b="0" i="1" dirty="0"/>
              <a:t>Allow participants around 10 minutes (using your best judgement) to brainstorm and work on their titles. Let them know when their work time is over, and remind them to share their work with the person next to them. Allot participants 5-10 more minutes (using your best judgement) to discuss and workshop their title ideas together. When half of their allotted time has elapsed, remind them to save time for each partner.</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0" i="1" dirty="0"/>
              <a:t>When the time is over, encourage students to volunteer their best attempts at titles. You may want to volunteer a title for your own recent work first! See if students can help you (and each other) strengthen their suggested titles. Feel free to use whatever materials you have to best workshop the titles – chalkboards, paper and pencil, a blank slide in this presentation, etc. Keep track of time for this activity, as it has the potential to run long.</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0" i="1" dirty="0"/>
              <a:t>Remind participants to keep their brainstorming documents for future use.</a:t>
            </a:r>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19</a:t>
            </a:fld>
            <a:endParaRPr lang="en-US"/>
          </a:p>
        </p:txBody>
      </p:sp>
    </p:spTree>
    <p:extLst>
      <p:ext uri="{BB962C8B-B14F-4D97-AF65-F5344CB8AC3E}">
        <p14:creationId xmlns:p14="http://schemas.microsoft.com/office/powerpoint/2010/main" val="91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Facilitator Script:</a:t>
            </a:r>
          </a:p>
          <a:p>
            <a:r>
              <a:rPr lang="en-US" b="0" dirty="0"/>
              <a:t>After your title, the Abstract is the next thing your readers will see when reading your manuscript.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20</a:t>
            </a:fld>
            <a:endParaRPr lang="en-US"/>
          </a:p>
        </p:txBody>
      </p:sp>
    </p:spTree>
    <p:extLst>
      <p:ext uri="{BB962C8B-B14F-4D97-AF65-F5344CB8AC3E}">
        <p14:creationId xmlns:p14="http://schemas.microsoft.com/office/powerpoint/2010/main" val="352931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The abstract will help readers decide whether they will read the entire manuscript. </a:t>
            </a:r>
          </a:p>
          <a:p>
            <a:r>
              <a:rPr lang="en-US" b="0" dirty="0"/>
              <a:t>A good abstract stands on its own. </a:t>
            </a:r>
          </a:p>
          <a:p>
            <a:r>
              <a:rPr lang="en-US" b="0" dirty="0"/>
              <a:t>The abstract should enable a reader to understand the key points of your manuscript without reading the full text. It should be organized in the same way your manuscript is organized. </a:t>
            </a:r>
          </a:p>
          <a:p>
            <a:r>
              <a:rPr lang="en-US" b="0" dirty="0"/>
              <a:t>Think of it almost like a miniature version of your manuscript.</a:t>
            </a:r>
          </a:p>
        </p:txBody>
      </p:sp>
      <p:sp>
        <p:nvSpPr>
          <p:cNvPr id="4" name="Slide Number Placeholder 3"/>
          <p:cNvSpPr>
            <a:spLocks noGrp="1"/>
          </p:cNvSpPr>
          <p:nvPr>
            <p:ph type="sldNum" sz="quarter" idx="5"/>
          </p:nvPr>
        </p:nvSpPr>
        <p:spPr/>
        <p:txBody>
          <a:bodyPr/>
          <a:lstStyle/>
          <a:p>
            <a:fld id="{99346F72-50AF-5749-9015-FB8ED069B56F}" type="slidenum">
              <a:rPr lang="en-US" smtClean="0"/>
              <a:t>21</a:t>
            </a:fld>
            <a:endParaRPr lang="en-US"/>
          </a:p>
        </p:txBody>
      </p:sp>
    </p:spTree>
    <p:extLst>
      <p:ext uri="{BB962C8B-B14F-4D97-AF65-F5344CB8AC3E}">
        <p14:creationId xmlns:p14="http://schemas.microsoft.com/office/powerpoint/2010/main" val="2522148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Facilitator Script:</a:t>
            </a:r>
          </a:p>
          <a:p>
            <a:pPr marL="0" indent="0">
              <a:buNone/>
            </a:pPr>
            <a:r>
              <a:rPr lang="en-US" dirty="0"/>
              <a:t>A good abstract has a clear and exciting message. You want your abstract to grab the attention of your readers! It also flows logically, has appropriate methodology and clear conclusions. Remember, the abstract is like a miniature version of your manuscript. You wouldn’t want to forget any of that in the rest of your manuscript, so don’t forget it in your abstract. A good abstract also covers an appropriate topic for the audience. We’ll talk more about choosing an appropriate audience later. Last, a good abstract follows the submission guidelines. </a:t>
            </a:r>
          </a:p>
        </p:txBody>
      </p:sp>
      <p:sp>
        <p:nvSpPr>
          <p:cNvPr id="4" name="Slide Number Placeholder 3"/>
          <p:cNvSpPr>
            <a:spLocks noGrp="1"/>
          </p:cNvSpPr>
          <p:nvPr>
            <p:ph type="sldNum" sz="quarter" idx="5"/>
          </p:nvPr>
        </p:nvSpPr>
        <p:spPr/>
        <p:txBody>
          <a:bodyPr/>
          <a:lstStyle/>
          <a:p>
            <a:fld id="{99346F72-50AF-5749-9015-FB8ED069B56F}" type="slidenum">
              <a:rPr lang="en-US" smtClean="0"/>
              <a:t>22</a:t>
            </a:fld>
            <a:endParaRPr lang="en-US"/>
          </a:p>
        </p:txBody>
      </p:sp>
    </p:spTree>
    <p:extLst>
      <p:ext uri="{BB962C8B-B14F-4D97-AF65-F5344CB8AC3E}">
        <p14:creationId xmlns:p14="http://schemas.microsoft.com/office/powerpoint/2010/main" val="375068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br>
              <a:rPr lang="en-US" sz="1200" b="1" i="0" kern="1200" dirty="0">
                <a:solidFill>
                  <a:schemeClr val="tx1"/>
                </a:solidFill>
                <a:effectLst/>
                <a:latin typeface="+mn-lt"/>
                <a:ea typeface="+mn-ea"/>
                <a:cs typeface="+mn-cs"/>
              </a:rPr>
            </a:br>
            <a:r>
              <a:rPr lang="en-US" dirty="0"/>
              <a:t>Part 2 includes five chapters. Chapter 1 looks at the manuscript outline. Chapter 2 explores the development of a title and abstract. Chapter 3 covers the introduction and methods sections. Chapter 4 digs into the results section, and Chapter 5 covers the discussion, acknowledgements, and citations sections.</a:t>
            </a:r>
          </a:p>
        </p:txBody>
      </p:sp>
      <p:sp>
        <p:nvSpPr>
          <p:cNvPr id="4" name="Slide Number Placeholder 3"/>
          <p:cNvSpPr>
            <a:spLocks noGrp="1"/>
          </p:cNvSpPr>
          <p:nvPr>
            <p:ph type="sldNum" sz="quarter" idx="5"/>
          </p:nvPr>
        </p:nvSpPr>
        <p:spPr/>
        <p:txBody>
          <a:bodyPr/>
          <a:lstStyle/>
          <a:p>
            <a:fld id="{99346F72-50AF-5749-9015-FB8ED069B56F}" type="slidenum">
              <a:rPr lang="en-US" smtClean="0"/>
              <a:t>3</a:t>
            </a:fld>
            <a:endParaRPr lang="en-US"/>
          </a:p>
        </p:txBody>
      </p:sp>
    </p:spTree>
    <p:extLst>
      <p:ext uri="{BB962C8B-B14F-4D97-AF65-F5344CB8AC3E}">
        <p14:creationId xmlns:p14="http://schemas.microsoft.com/office/powerpoint/2010/main" val="351566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When developing your abstract, focus on the following points.</a:t>
            </a:r>
          </a:p>
          <a:p>
            <a:r>
              <a:rPr lang="en-US" b="0" dirty="0"/>
              <a:t>Make the abstract informative. It must be consistent with the rest of the manuscript but contain fewer details.</a:t>
            </a:r>
          </a:p>
          <a:p>
            <a:r>
              <a:rPr lang="en-US" b="0" dirty="0"/>
              <a:t>Revise the abstract continuously as you work on your manuscript. Just because the abstract comes early in the manuscript doesn’t mean you have to write it first! Starting early and continuing to revise your abstract is a better idea than writing it all in one go.</a:t>
            </a:r>
          </a:p>
          <a:p>
            <a:r>
              <a:rPr lang="en-US" b="0" dirty="0"/>
              <a:t>Finalize your abstract when your manuscript is complete. This ensures that the abstract accurately reflects the content of the manuscript. In fact, much of the content of your abstract will come directly from your manuscript.</a:t>
            </a:r>
          </a:p>
          <a:p>
            <a:endParaRPr lang="en-US" b="0" dirty="0"/>
          </a:p>
          <a:p>
            <a:r>
              <a:rPr lang="en-US" b="0" dirty="0"/>
              <a:t>What questions do you have about abstracts?</a:t>
            </a:r>
          </a:p>
          <a:p>
            <a:endParaRPr lang="en-US" b="1" dirty="0"/>
          </a:p>
        </p:txBody>
      </p:sp>
      <p:sp>
        <p:nvSpPr>
          <p:cNvPr id="4" name="Slide Number Placeholder 3"/>
          <p:cNvSpPr>
            <a:spLocks noGrp="1"/>
          </p:cNvSpPr>
          <p:nvPr>
            <p:ph type="sldNum" sz="quarter" idx="5"/>
          </p:nvPr>
        </p:nvSpPr>
        <p:spPr/>
        <p:txBody>
          <a:bodyPr/>
          <a:lstStyle/>
          <a:p>
            <a:fld id="{99346F72-50AF-5749-9015-FB8ED069B56F}" type="slidenum">
              <a:rPr lang="en-US" smtClean="0"/>
              <a:t>23</a:t>
            </a:fld>
            <a:endParaRPr lang="en-US"/>
          </a:p>
        </p:txBody>
      </p:sp>
    </p:spTree>
    <p:extLst>
      <p:ext uri="{BB962C8B-B14F-4D97-AF65-F5344CB8AC3E}">
        <p14:creationId xmlns:p14="http://schemas.microsoft.com/office/powerpoint/2010/main" val="2516741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Facilitator Script:</a:t>
            </a:r>
          </a:p>
          <a:p>
            <a:pPr marL="0" indent="0">
              <a:buNone/>
            </a:pPr>
            <a:r>
              <a:rPr lang="en-US" sz="1200" b="0" i="0" kern="1200" dirty="0">
                <a:solidFill>
                  <a:schemeClr val="tx1"/>
                </a:solidFill>
                <a:effectLst/>
                <a:latin typeface="+mn-lt"/>
                <a:ea typeface="+mn-ea"/>
                <a:cs typeface="+mn-cs"/>
              </a:rPr>
              <a:t>Most scientific journals require a specific abstract structure. And almost all abstracts have a word limit.  Always follow the journal's submission guidelines when preparing your abstract. </a:t>
            </a:r>
          </a:p>
          <a:p>
            <a:pPr marL="0" indent="0">
              <a:buNone/>
            </a:pPr>
            <a:r>
              <a:rPr lang="en-US" sz="1200" b="0" i="0" kern="1200" dirty="0">
                <a:solidFill>
                  <a:schemeClr val="tx1"/>
                </a:solidFill>
                <a:effectLst/>
                <a:latin typeface="+mn-lt"/>
                <a:ea typeface="+mn-ea"/>
                <a:cs typeface="+mn-cs"/>
              </a:rPr>
              <a:t>Guidelines may also require the abstract to be structured or unstructured.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24</a:t>
            </a:fld>
            <a:endParaRPr lang="en-US"/>
          </a:p>
        </p:txBody>
      </p:sp>
    </p:spTree>
    <p:extLst>
      <p:ext uri="{BB962C8B-B14F-4D97-AF65-F5344CB8AC3E}">
        <p14:creationId xmlns:p14="http://schemas.microsoft.com/office/powerpoint/2010/main" val="544988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u="none" strike="noStrike" kern="1200" dirty="0">
                <a:solidFill>
                  <a:schemeClr val="tx1"/>
                </a:solidFill>
                <a:effectLst/>
                <a:latin typeface="+mn-lt"/>
                <a:ea typeface="+mn-ea"/>
                <a:cs typeface="+mn-cs"/>
              </a:rPr>
              <a:t>You can find this slide in your workbook under Part 2, Chapter 1. Let's look at two ways you can format your abstract: structured and unstructured. A structured abstract features sections with clearly marked section headers. An unstructured abstract follows the traditional abstract format of a paragraph. In this slide, “RQ” stands for Research Question. </a:t>
            </a:r>
          </a:p>
          <a:p>
            <a:r>
              <a:rPr lang="en-US" sz="1200" b="1" i="1" u="none" strike="noStrike" kern="1200" dirty="0">
                <a:solidFill>
                  <a:schemeClr val="tx1"/>
                </a:solidFill>
                <a:effectLst/>
                <a:latin typeface="+mn-lt"/>
                <a:ea typeface="+mn-ea"/>
                <a:cs typeface="+mn-cs"/>
              </a:rPr>
              <a:t>(Point to the specific sections of the structured abstract and to the traditional paragraph format of the unstructured abstract.)</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25</a:t>
            </a:fld>
            <a:endParaRPr lang="en-US"/>
          </a:p>
        </p:txBody>
      </p:sp>
    </p:spTree>
    <p:extLst>
      <p:ext uri="{BB962C8B-B14F-4D97-AF65-F5344CB8AC3E}">
        <p14:creationId xmlns:p14="http://schemas.microsoft.com/office/powerpoint/2010/main" val="3651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Ms. Chey. Turn to Part 2 of Case Study section for Module 2 in your workbook to see what she has to say about the abstract. Who wants to read for her? </a:t>
            </a:r>
            <a:r>
              <a:rPr lang="en-US" b="1" i="1" dirty="0"/>
              <a:t>(Select a student to read aloud)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0" dirty="0"/>
              <a:t>Netra’s Text:</a:t>
            </a:r>
          </a:p>
          <a:p>
            <a:pPr lvl="2"/>
            <a:r>
              <a:rPr lang="en-US" i="1" dirty="0"/>
              <a:t>The abstract may seem intimidating at first because it's so short, but that's actually what makes it easy. Think of writing the abstract as taking one or two sentences from each of your manuscript sections and reworking it. When you break it down, the abstract needs an introductory sentence, a sentence stating the research question, a sentence outlining your main techniques or procedures, a few sentences describing your results and one final sentence describing your major conclusion. Easy!</a:t>
            </a:r>
          </a:p>
          <a:p>
            <a:pPr lvl="2"/>
            <a:endParaRPr lang="en-US" i="1" dirty="0"/>
          </a:p>
          <a:p>
            <a:pPr lvl="2"/>
            <a:r>
              <a:rPr lang="en-US" b="1" i="1" dirty="0"/>
              <a:t>(Thank the reader!)</a:t>
            </a:r>
          </a:p>
        </p:txBody>
      </p:sp>
      <p:sp>
        <p:nvSpPr>
          <p:cNvPr id="4" name="Slide Number Placeholder 3"/>
          <p:cNvSpPr>
            <a:spLocks noGrp="1"/>
          </p:cNvSpPr>
          <p:nvPr>
            <p:ph type="sldNum" sz="quarter" idx="5"/>
          </p:nvPr>
        </p:nvSpPr>
        <p:spPr/>
        <p:txBody>
          <a:bodyPr/>
          <a:lstStyle/>
          <a:p>
            <a:fld id="{99346F72-50AF-5749-9015-FB8ED069B56F}" type="slidenum">
              <a:rPr lang="en-US" smtClean="0"/>
              <a:t>26</a:t>
            </a:fld>
            <a:endParaRPr lang="en-US"/>
          </a:p>
        </p:txBody>
      </p:sp>
    </p:spTree>
    <p:extLst>
      <p:ext uri="{BB962C8B-B14F-4D97-AF65-F5344CB8AC3E}">
        <p14:creationId xmlns:p14="http://schemas.microsoft.com/office/powerpoint/2010/main" val="12352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This table helps explain typical components of an abstract and how to develop them. You can find it in your workbook. </a:t>
            </a:r>
          </a:p>
          <a:p>
            <a:endParaRPr lang="en-US" b="0" dirty="0"/>
          </a:p>
          <a:p>
            <a:pPr rtl="0" eaLnBrk="1" fontAlgn="ctr" latinLnBrk="0" hangingPunct="1"/>
            <a:r>
              <a:rPr lang="en-US" sz="1200" b="1" i="0" u="none" strike="noStrike" kern="1200" dirty="0">
                <a:solidFill>
                  <a:schemeClr val="tx1"/>
                </a:solidFill>
                <a:effectLst/>
                <a:latin typeface="+mn-lt"/>
                <a:ea typeface="+mn-ea"/>
                <a:cs typeface="+mn-cs"/>
              </a:rPr>
              <a:t>Objective/Major Purpose of the Study </a:t>
            </a:r>
            <a:r>
              <a:rPr lang="en-US" sz="1200" b="1"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sym typeface="Wingdings" pitchFamily="2" charset="2"/>
              </a:rPr>
              <a:t>Comes from the </a:t>
            </a:r>
            <a:r>
              <a:rPr lang="en-US" sz="1200" b="1" i="0" u="none" strike="noStrike" kern="1200" dirty="0">
                <a:solidFill>
                  <a:schemeClr val="tx1"/>
                </a:solidFill>
                <a:effectLst/>
                <a:latin typeface="+mn-lt"/>
                <a:ea typeface="+mn-ea"/>
                <a:cs typeface="+mn-cs"/>
                <a:sym typeface="Wingdings" pitchFamily="2" charset="2"/>
              </a:rPr>
              <a:t>Introduction</a:t>
            </a:r>
            <a:r>
              <a:rPr lang="en-US" sz="1200" b="0" i="0" u="none" strike="noStrike" kern="1200" dirty="0">
                <a:solidFill>
                  <a:schemeClr val="tx1"/>
                </a:solidFill>
                <a:effectLst/>
                <a:latin typeface="+mn-lt"/>
                <a:ea typeface="+mn-ea"/>
                <a:cs typeface="+mn-cs"/>
                <a:sym typeface="Wingdings" pitchFamily="2" charset="2"/>
              </a:rPr>
              <a:t>  Answers the question ”What is known, and why is this study needed?</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Basic Procedures </a:t>
            </a:r>
            <a:r>
              <a:rPr lang="en-US" sz="1200" b="1"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sym typeface="Wingdings" pitchFamily="2" charset="2"/>
              </a:rPr>
              <a:t>Comes from the</a:t>
            </a:r>
            <a:r>
              <a:rPr lang="en-US" sz="1200" b="1" i="0" u="none" strike="noStrike" kern="1200" dirty="0">
                <a:solidFill>
                  <a:schemeClr val="tx1"/>
                </a:solidFill>
                <a:effectLst/>
                <a:latin typeface="+mn-lt"/>
                <a:ea typeface="+mn-ea"/>
                <a:cs typeface="+mn-cs"/>
                <a:sym typeface="Wingdings" pitchFamily="2" charset="2"/>
              </a:rPr>
              <a:t> </a:t>
            </a:r>
            <a:r>
              <a:rPr lang="en-US" sz="1200" b="1" i="0" u="none" strike="noStrike" kern="1200" dirty="0">
                <a:solidFill>
                  <a:schemeClr val="tx1"/>
                </a:solidFill>
                <a:effectLst/>
                <a:latin typeface="+mn-lt"/>
                <a:ea typeface="+mn-ea"/>
                <a:cs typeface="+mn-cs"/>
              </a:rPr>
              <a:t>Methods</a:t>
            </a:r>
            <a:r>
              <a:rPr lang="en-US" sz="1200" b="0" i="0" u="none" strike="noStrike" kern="1200" dirty="0">
                <a:solidFill>
                  <a:schemeClr val="tx1"/>
                </a:solidFill>
                <a:effectLst/>
                <a:latin typeface="+mn-lt"/>
                <a:ea typeface="+mn-ea"/>
                <a:cs typeface="+mn-cs"/>
              </a:rPr>
              <a:t> section </a:t>
            </a:r>
            <a:r>
              <a:rPr lang="en-US" sz="1200" b="0" i="0" u="none" strike="noStrike" kern="1200" dirty="0">
                <a:solidFill>
                  <a:schemeClr val="tx1"/>
                </a:solidFill>
                <a:effectLst/>
                <a:latin typeface="+mn-lt"/>
                <a:ea typeface="+mn-ea"/>
                <a:cs typeface="+mn-cs"/>
                <a:sym typeface="Wingdings" pitchFamily="2" charset="2"/>
              </a:rPr>
              <a:t> Answers the question “What did we do?”</a:t>
            </a:r>
          </a:p>
          <a:p>
            <a:pPr rtl="0" eaLnBrk="1" fontAlgn="ctr" latinLnBrk="0" hangingPunct="1"/>
            <a:endParaRPr lang="en-US" sz="1200" b="0" i="0" u="none" strike="noStrike" kern="1200" dirty="0">
              <a:solidFill>
                <a:schemeClr val="tx1"/>
              </a:solidFill>
              <a:effectLst/>
              <a:latin typeface="+mn-lt"/>
              <a:ea typeface="+mn-ea"/>
              <a:cs typeface="+mn-cs"/>
              <a:sym typeface="Wingdings" pitchFamily="2" charset="2"/>
            </a:endParaRPr>
          </a:p>
          <a:p>
            <a:pPr rtl="0" eaLnBrk="1" fontAlgn="ctr" latinLnBrk="0" hangingPunct="1"/>
            <a:r>
              <a:rPr lang="en-US" sz="1200" b="1" i="0" u="none" strike="noStrike" kern="1200" dirty="0">
                <a:solidFill>
                  <a:schemeClr val="tx1"/>
                </a:solidFill>
                <a:effectLst/>
                <a:latin typeface="+mn-lt"/>
                <a:ea typeface="+mn-ea"/>
                <a:cs typeface="+mn-cs"/>
              </a:rPr>
              <a:t>Main Findings </a:t>
            </a:r>
            <a:r>
              <a:rPr lang="en-US" sz="1200" b="1"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sym typeface="Wingdings" pitchFamily="2" charset="2"/>
              </a:rPr>
              <a:t>Comes from the </a:t>
            </a:r>
            <a:r>
              <a:rPr lang="en-US" sz="1200" b="1" i="0" u="none" strike="noStrike" kern="1200" dirty="0">
                <a:solidFill>
                  <a:schemeClr val="tx1"/>
                </a:solidFill>
                <a:effectLst/>
                <a:latin typeface="+mn-lt"/>
                <a:ea typeface="+mn-ea"/>
                <a:cs typeface="+mn-cs"/>
                <a:sym typeface="Wingdings" pitchFamily="2" charset="2"/>
              </a:rPr>
              <a:t>R</a:t>
            </a:r>
            <a:r>
              <a:rPr lang="en-US" sz="1200" b="1" i="0" u="none" strike="noStrike" kern="1200" dirty="0">
                <a:solidFill>
                  <a:schemeClr val="tx1"/>
                </a:solidFill>
                <a:effectLst/>
                <a:latin typeface="+mn-lt"/>
                <a:ea typeface="+mn-ea"/>
                <a:cs typeface="+mn-cs"/>
              </a:rPr>
              <a:t>esults </a:t>
            </a:r>
            <a:r>
              <a:rPr lang="en-US" sz="1200" b="0" i="0" u="none" strike="noStrike" kern="1200" dirty="0">
                <a:solidFill>
                  <a:schemeClr val="tx1"/>
                </a:solidFill>
                <a:effectLst/>
                <a:latin typeface="+mn-lt"/>
                <a:ea typeface="+mn-ea"/>
                <a:cs typeface="+mn-cs"/>
              </a:rPr>
              <a:t>section </a:t>
            </a:r>
            <a:r>
              <a:rPr lang="en-US" sz="1200" b="0" i="0" u="none" strike="noStrike" kern="1200" dirty="0">
                <a:solidFill>
                  <a:schemeClr val="tx1"/>
                </a:solidFill>
                <a:effectLst/>
                <a:latin typeface="+mn-lt"/>
                <a:ea typeface="+mn-ea"/>
                <a:cs typeface="+mn-cs"/>
                <a:sym typeface="Wingdings" pitchFamily="2" charset="2"/>
              </a:rPr>
              <a:t> Answers the question “</a:t>
            </a:r>
            <a:r>
              <a:rPr lang="en-US" sz="1200" b="0" i="0" u="none" strike="noStrike" kern="1200" dirty="0">
                <a:solidFill>
                  <a:schemeClr val="tx1"/>
                </a:solidFill>
                <a:effectLst/>
                <a:latin typeface="+mn-lt"/>
                <a:ea typeface="+mn-ea"/>
                <a:cs typeface="+mn-cs"/>
              </a:rPr>
              <a:t>What did we find out?”</a:t>
            </a:r>
          </a:p>
          <a:p>
            <a:pPr rtl="0" eaLnBrk="1" fontAlgn="ctr" latinLnBrk="0" hangingPunct="1"/>
            <a:endParaRPr lang="en-US" sz="1200" b="1"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Principal Conclusions </a:t>
            </a:r>
            <a:r>
              <a:rPr lang="en-US" sz="1200" b="1"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sym typeface="Wingdings" pitchFamily="2" charset="2"/>
              </a:rPr>
              <a:t>Comes from the </a:t>
            </a:r>
            <a:r>
              <a:rPr lang="en-US" sz="1200" b="1" i="0" u="none" strike="noStrike" kern="1200" dirty="0">
                <a:solidFill>
                  <a:schemeClr val="tx1"/>
                </a:solidFill>
                <a:effectLst/>
                <a:latin typeface="+mn-lt"/>
                <a:ea typeface="+mn-ea"/>
                <a:cs typeface="+mn-cs"/>
              </a:rPr>
              <a:t>Discussion </a:t>
            </a:r>
            <a:r>
              <a:rPr lang="en-US" sz="1200" b="0" i="0" u="none" strike="noStrike" kern="1200" dirty="0">
                <a:solidFill>
                  <a:schemeClr val="tx1"/>
                </a:solidFill>
                <a:effectLst/>
                <a:latin typeface="+mn-lt"/>
                <a:ea typeface="+mn-ea"/>
                <a:cs typeface="+mn-cs"/>
              </a:rPr>
              <a:t>section </a:t>
            </a:r>
            <a:r>
              <a:rPr lang="en-US" sz="1200" b="0" i="0" u="none" strike="noStrike" kern="1200" dirty="0">
                <a:solidFill>
                  <a:schemeClr val="tx1"/>
                </a:solidFill>
                <a:effectLst/>
                <a:latin typeface="+mn-lt"/>
                <a:ea typeface="+mn-ea"/>
                <a:cs typeface="+mn-cs"/>
                <a:sym typeface="Wingdings" pitchFamily="2" charset="2"/>
              </a:rPr>
              <a:t> Answers the question “</a:t>
            </a:r>
            <a:r>
              <a:rPr lang="en-US" sz="1200" b="0" i="0" u="none" strike="noStrike" kern="1200" dirty="0">
                <a:solidFill>
                  <a:schemeClr val="tx1"/>
                </a:solidFill>
                <a:effectLst/>
                <a:latin typeface="+mn-lt"/>
                <a:ea typeface="+mn-ea"/>
                <a:cs typeface="+mn-cs"/>
              </a:rPr>
              <a:t>What does it mean? So what?”</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That is almost everything you need for your conclusion!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27</a:t>
            </a:fld>
            <a:endParaRPr lang="en-US"/>
          </a:p>
        </p:txBody>
      </p:sp>
    </p:spTree>
    <p:extLst>
      <p:ext uri="{BB962C8B-B14F-4D97-AF65-F5344CB8AC3E}">
        <p14:creationId xmlns:p14="http://schemas.microsoft.com/office/powerpoint/2010/main" val="362025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Keep the following things in mind when working on your abstract.</a:t>
            </a:r>
          </a:p>
          <a:p>
            <a:pPr marL="171450" indent="-171450">
              <a:buFont typeface="Arial" panose="020B0604020202020204" pitchFamily="34" charset="0"/>
              <a:buChar char="•"/>
            </a:pPr>
            <a:r>
              <a:rPr lang="en-US" dirty="0"/>
              <a:t>An abstract should be able to stand on its own--meaning that someone can read your abstract and quickly understand the purpose of your entire paper.</a:t>
            </a:r>
          </a:p>
          <a:p>
            <a:pPr marL="171450" indent="-171450">
              <a:buFont typeface="Arial" panose="020B0604020202020204" pitchFamily="34" charset="0"/>
              <a:buChar char="•"/>
            </a:pPr>
            <a:r>
              <a:rPr lang="en-US" dirty="0"/>
              <a:t>Proper formatting helps readers digest information quickly. Always remember your audience.</a:t>
            </a:r>
          </a:p>
          <a:p>
            <a:pPr marL="171450" indent="-171450">
              <a:buFont typeface="Arial" panose="020B0604020202020204" pitchFamily="34" charset="0"/>
              <a:buChar char="•"/>
            </a:pPr>
            <a:r>
              <a:rPr lang="en-US" dirty="0"/>
              <a:t>Focus on the main purpose of your study. Be clear and concise.</a:t>
            </a:r>
          </a:p>
          <a:p>
            <a:pPr marL="171450" indent="-171450">
              <a:buFont typeface="Arial" panose="020B0604020202020204" pitchFamily="34" charset="0"/>
              <a:buChar char="•"/>
            </a:pPr>
            <a:r>
              <a:rPr lang="en-US" dirty="0"/>
              <a:t>Formulate the argument you’re trying to convey and make sure your audience will understand it.</a:t>
            </a:r>
            <a:endParaRPr lang="en-US" b="1" dirty="0"/>
          </a:p>
          <a:p>
            <a:pPr marL="171450" indent="-171450">
              <a:buFont typeface="Arial" panose="020B0604020202020204" pitchFamily="34" charset="0"/>
              <a:buChar char="•"/>
            </a:pPr>
            <a:endParaRPr lang="en-US" b="1" dirty="0"/>
          </a:p>
          <a:p>
            <a:r>
              <a:rPr lang="en-US" b="0" dirty="0"/>
              <a:t>What questions do you have about abstracts?</a:t>
            </a:r>
            <a:endParaRPr lang="en-US" b="1" dirty="0"/>
          </a:p>
          <a:p>
            <a:endParaRPr lang="en-US" b="1" dirty="0"/>
          </a:p>
          <a:p>
            <a:r>
              <a:rPr lang="en-US" b="1" i="1" dirty="0"/>
              <a:t>(Encourage questions from participants and answer them to the best of your ability.)</a:t>
            </a:r>
            <a:endParaRPr lang="en-US" b="0" i="1" dirty="0"/>
          </a:p>
        </p:txBody>
      </p:sp>
      <p:sp>
        <p:nvSpPr>
          <p:cNvPr id="4" name="Slide Number Placeholder 3"/>
          <p:cNvSpPr>
            <a:spLocks noGrp="1"/>
          </p:cNvSpPr>
          <p:nvPr>
            <p:ph type="sldNum" sz="quarter" idx="5"/>
          </p:nvPr>
        </p:nvSpPr>
        <p:spPr/>
        <p:txBody>
          <a:bodyPr/>
          <a:lstStyle/>
          <a:p>
            <a:fld id="{99346F72-50AF-5749-9015-FB8ED069B56F}" type="slidenum">
              <a:rPr lang="en-US" smtClean="0"/>
              <a:t>28</a:t>
            </a:fld>
            <a:endParaRPr lang="en-US"/>
          </a:p>
        </p:txBody>
      </p:sp>
    </p:spTree>
    <p:extLst>
      <p:ext uri="{BB962C8B-B14F-4D97-AF65-F5344CB8AC3E}">
        <p14:creationId xmlns:p14="http://schemas.microsoft.com/office/powerpoint/2010/main" val="9884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We will continue to chapter two after we take a short break. First, what questions do you have about what we covered in this chapter? </a:t>
            </a:r>
          </a:p>
          <a:p>
            <a:endParaRPr lang="en-US" dirty="0"/>
          </a:p>
          <a:p>
            <a:r>
              <a:rPr lang="en-US" b="1" i="1" dirty="0"/>
              <a:t>(Solicit questions from participants and provide answers!)</a:t>
            </a:r>
            <a:endParaRPr lang="en-US" b="0" i="1" dirty="0"/>
          </a:p>
          <a:p>
            <a:endParaRPr lang="en-US" b="1" i="1" dirty="0"/>
          </a:p>
          <a:p>
            <a:r>
              <a:rPr lang="en-US" dirty="0"/>
              <a:t>Before our break, let’s do a quick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Roboto" panose="02000000000000000000" pitchFamily="2" charset="0"/>
              </a:rPr>
              <a:t>Turn to the Knowledge Check section for Part 2 in your workbook and, </a:t>
            </a:r>
            <a:r>
              <a:rPr lang="en-US" dirty="0"/>
              <a:t>silently, answer Knowledge Check 1. Then we’ll go over it as a group.</a:t>
            </a:r>
          </a:p>
          <a:p>
            <a:endParaRPr lang="en-US" b="1" i="1" dirty="0"/>
          </a:p>
          <a:p>
            <a:r>
              <a:rPr lang="en-US" b="1" i="1" dirty="0"/>
              <a:t>(Allow participants a minutes to answer question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29</a:t>
            </a:fld>
            <a:endParaRPr lang="en-US"/>
          </a:p>
        </p:txBody>
      </p:sp>
    </p:spTree>
    <p:extLst>
      <p:ext uri="{BB962C8B-B14F-4D97-AF65-F5344CB8AC3E}">
        <p14:creationId xmlns:p14="http://schemas.microsoft.com/office/powerpoint/2010/main" val="2808939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Solicit answers to this question from the group, then go over the correct answer. </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statement false. The abstract is a concise digest of the manuscript that should be able to stand on its own. The abstract should enable the reader to understand the manuscript's content without reading the entire paper.</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30</a:t>
            </a:fld>
            <a:endParaRPr lang="en-US"/>
          </a:p>
        </p:txBody>
      </p:sp>
    </p:spTree>
    <p:extLst>
      <p:ext uri="{BB962C8B-B14F-4D97-AF65-F5344CB8AC3E}">
        <p14:creationId xmlns:p14="http://schemas.microsoft.com/office/powerpoint/2010/main" val="80663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In this chapter, we will address the Introduction and Methods sections in greater detail. </a:t>
            </a:r>
          </a:p>
          <a:p>
            <a:r>
              <a:rPr lang="en-US" b="0" dirty="0"/>
              <a:t>Once you’ve hooked your reader with the Title and Abstract, you want to lead them into the Introduction. </a:t>
            </a:r>
          </a:p>
          <a:p>
            <a:endParaRPr lang="en-US" b="0" dirty="0"/>
          </a:p>
          <a:p>
            <a:r>
              <a:rPr lang="en-US" b="0" dirty="0"/>
              <a:t>We spoke about IMRaD earlier in the training. </a:t>
            </a:r>
          </a:p>
          <a:p>
            <a:endParaRPr lang="en-US" b="0" dirty="0"/>
          </a:p>
          <a:p>
            <a:r>
              <a:rPr lang="en-US" b="0" dirty="0"/>
              <a:t>Now are ready to explore this first section of the IMRaD mnemonic device.</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32</a:t>
            </a:fld>
            <a:endParaRPr lang="en-US"/>
          </a:p>
        </p:txBody>
      </p:sp>
    </p:spTree>
    <p:extLst>
      <p:ext uri="{BB962C8B-B14F-4D97-AF65-F5344CB8AC3E}">
        <p14:creationId xmlns:p14="http://schemas.microsoft.com/office/powerpoint/2010/main" val="342445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Think of the introduction as a funnel. You pour your broad information from the field into it. Then, the introduction filters out everything but the specific research question or hypothesis you have for this work. You're left with the rationale for your study.</a:t>
            </a:r>
          </a:p>
        </p:txBody>
      </p:sp>
      <p:sp>
        <p:nvSpPr>
          <p:cNvPr id="4" name="Slide Number Placeholder 3"/>
          <p:cNvSpPr>
            <a:spLocks noGrp="1"/>
          </p:cNvSpPr>
          <p:nvPr>
            <p:ph type="sldNum" sz="quarter" idx="5"/>
          </p:nvPr>
        </p:nvSpPr>
        <p:spPr/>
        <p:txBody>
          <a:bodyPr/>
          <a:lstStyle/>
          <a:p>
            <a:fld id="{99346F72-50AF-5749-9015-FB8ED069B56F}" type="slidenum">
              <a:rPr lang="en-US" smtClean="0"/>
              <a:t>33</a:t>
            </a:fld>
            <a:endParaRPr lang="en-US"/>
          </a:p>
        </p:txBody>
      </p:sp>
    </p:spTree>
    <p:extLst>
      <p:ext uri="{BB962C8B-B14F-4D97-AF65-F5344CB8AC3E}">
        <p14:creationId xmlns:p14="http://schemas.microsoft.com/office/powerpoint/2010/main" val="313230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Facilitator Script:</a:t>
            </a:r>
          </a:p>
          <a:p>
            <a:pPr marL="0" indent="0">
              <a:buNone/>
            </a:pPr>
            <a:br>
              <a:rPr lang="en-US" dirty="0"/>
            </a:br>
            <a:r>
              <a:rPr lang="en-US" dirty="0"/>
              <a:t>By the end of Part 2, you will be able to:</a:t>
            </a:r>
          </a:p>
          <a:p>
            <a:pPr marL="0" indent="0">
              <a:buNone/>
            </a:pPr>
            <a:endParaRPr lang="en-US" dirty="0"/>
          </a:p>
          <a:p>
            <a:r>
              <a:rPr lang="en-US" dirty="0"/>
              <a:t>Describe the scientific writing process and each of its key stages.</a:t>
            </a:r>
          </a:p>
          <a:p>
            <a:r>
              <a:rPr lang="en-US" dirty="0"/>
              <a:t>Describe and understand the importance of each section of a scientific manuscript.</a:t>
            </a:r>
          </a:p>
          <a:p>
            <a:r>
              <a:rPr lang="en-US" dirty="0"/>
              <a:t>Demonstrate an understanding of and ability to analyze and present data.</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a:t>
            </a:fld>
            <a:endParaRPr lang="en-US"/>
          </a:p>
        </p:txBody>
      </p:sp>
    </p:spTree>
    <p:extLst>
      <p:ext uri="{BB962C8B-B14F-4D97-AF65-F5344CB8AC3E}">
        <p14:creationId xmlns:p14="http://schemas.microsoft.com/office/powerpoint/2010/main" val="613068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Here's a common Introduction structure and its elements.</a:t>
            </a:r>
          </a:p>
          <a:p>
            <a:endParaRPr lang="en-US" b="0" dirty="0"/>
          </a:p>
          <a:p>
            <a:pPr marL="171450" indent="-171450">
              <a:buFont typeface="Arial" panose="020B0604020202020204" pitchFamily="34" charset="0"/>
              <a:buChar char="•"/>
            </a:pPr>
            <a:r>
              <a:rPr lang="en-US" b="0" dirty="0"/>
              <a:t>First, tell us why your topic is important.</a:t>
            </a:r>
          </a:p>
          <a:p>
            <a:pPr marL="171450" indent="-171450">
              <a:buFont typeface="Arial" panose="020B0604020202020204" pitchFamily="34" charset="0"/>
              <a:buChar char="•"/>
            </a:pPr>
            <a:r>
              <a:rPr lang="en-US" b="0" dirty="0"/>
              <a:t>Then, tell us what the study is about and highlight other relevant research. </a:t>
            </a:r>
          </a:p>
          <a:p>
            <a:pPr marL="171450" indent="-171450">
              <a:buFont typeface="Arial" panose="020B0604020202020204" pitchFamily="34" charset="0"/>
              <a:buChar char="•"/>
            </a:pPr>
            <a:r>
              <a:rPr lang="en-US" b="0" dirty="0"/>
              <a:t>Identify your research question and reasons for performing the study.</a:t>
            </a:r>
          </a:p>
          <a:p>
            <a:pPr marL="171450" indent="-171450">
              <a:buFont typeface="Arial" panose="020B0604020202020204" pitchFamily="34" charset="0"/>
              <a:buChar char="•"/>
            </a:pPr>
            <a:r>
              <a:rPr lang="en-US" b="0" dirty="0"/>
              <a:t>Finally, briefly summarize your study design.</a:t>
            </a:r>
          </a:p>
        </p:txBody>
      </p:sp>
      <p:sp>
        <p:nvSpPr>
          <p:cNvPr id="4" name="Slide Number Placeholder 3"/>
          <p:cNvSpPr>
            <a:spLocks noGrp="1"/>
          </p:cNvSpPr>
          <p:nvPr>
            <p:ph type="sldNum" sz="quarter" idx="5"/>
          </p:nvPr>
        </p:nvSpPr>
        <p:spPr/>
        <p:txBody>
          <a:bodyPr/>
          <a:lstStyle/>
          <a:p>
            <a:fld id="{99346F72-50AF-5749-9015-FB8ED069B56F}" type="slidenum">
              <a:rPr lang="en-US" smtClean="0"/>
              <a:t>34</a:t>
            </a:fld>
            <a:endParaRPr lang="en-US"/>
          </a:p>
        </p:txBody>
      </p:sp>
    </p:spTree>
    <p:extLst>
      <p:ext uri="{BB962C8B-B14F-4D97-AF65-F5344CB8AC3E}">
        <p14:creationId xmlns:p14="http://schemas.microsoft.com/office/powerpoint/2010/main" val="1528539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When it comes to explaining why your topic is important, you may want to start by comparing and contrasting it with other current literature. Be clear and concise and remember that the reader may know nothing about your subject matter. Provide the most recent information that will allow a broad range of readers to better understand the need for your work. You can communicate the timeliness of your work by using phrases like "recently, in the past ten years, since the 1990s.</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35</a:t>
            </a:fld>
            <a:endParaRPr lang="en-US"/>
          </a:p>
        </p:txBody>
      </p:sp>
    </p:spTree>
    <p:extLst>
      <p:ext uri="{BB962C8B-B14F-4D97-AF65-F5344CB8AC3E}">
        <p14:creationId xmlns:p14="http://schemas.microsoft.com/office/powerpoint/2010/main" val="1848590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 </a:t>
            </a:r>
          </a:p>
          <a:p>
            <a:r>
              <a:rPr lang="en-US" sz="1200" b="0" i="0" kern="1200" dirty="0">
                <a:solidFill>
                  <a:schemeClr val="tx1"/>
                </a:solidFill>
                <a:effectLst/>
                <a:latin typeface="+mn-lt"/>
                <a:ea typeface="+mn-ea"/>
                <a:cs typeface="+mn-cs"/>
              </a:rPr>
              <a:t>As you continue working on the introduction, identify and narrow down your Problem Statement.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Note any gaps in knowledge, including the size and nature of those knowledge gaps.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Explain how filling the gaps will be useful. And prompt the right questions in the reader's mind.</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36</a:t>
            </a:fld>
            <a:endParaRPr lang="en-US"/>
          </a:p>
        </p:txBody>
      </p:sp>
    </p:spTree>
    <p:extLst>
      <p:ext uri="{BB962C8B-B14F-4D97-AF65-F5344CB8AC3E}">
        <p14:creationId xmlns:p14="http://schemas.microsoft.com/office/powerpoint/2010/main" val="52375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When developing the introduction, it is important to specify both the problem your study seeks to address and the purpose of your study. </a:t>
            </a:r>
          </a:p>
          <a:p>
            <a:endParaRPr lang="en-US" dirty="0"/>
          </a:p>
          <a:p>
            <a:r>
              <a:rPr lang="en-US" dirty="0"/>
              <a:t>When writing your problem statement, focus on only one problem. Too many problems and too many solutions can confuse the reader. Save additional problems for future manuscripts!</a:t>
            </a:r>
          </a:p>
          <a:p>
            <a:endParaRPr lang="en-US" dirty="0"/>
          </a:p>
          <a:p>
            <a:r>
              <a:rPr lang="en-US" b="1" i="1" dirty="0"/>
              <a:t>(Click to reveal the Purpose Statement content!)</a:t>
            </a:r>
          </a:p>
          <a:p>
            <a:endParaRPr lang="en-US" dirty="0"/>
          </a:p>
          <a:p>
            <a:r>
              <a:rPr lang="en-US" dirty="0"/>
              <a:t>When writing the purpose statement, present your approach to filling knowledge gaps through your study. Specifically show how your problem will answer the stated problem. Make sure to clarify that your approach is new, and include your solution and all related data in the final paragraph.</a:t>
            </a:r>
          </a:p>
        </p:txBody>
      </p:sp>
      <p:sp>
        <p:nvSpPr>
          <p:cNvPr id="4" name="Slide Number Placeholder 3"/>
          <p:cNvSpPr>
            <a:spLocks noGrp="1"/>
          </p:cNvSpPr>
          <p:nvPr>
            <p:ph type="sldNum" sz="quarter" idx="5"/>
          </p:nvPr>
        </p:nvSpPr>
        <p:spPr/>
        <p:txBody>
          <a:bodyPr/>
          <a:lstStyle/>
          <a:p>
            <a:fld id="{99346F72-50AF-5749-9015-FB8ED069B56F}" type="slidenum">
              <a:rPr lang="en-US" smtClean="0"/>
              <a:t>37</a:t>
            </a:fld>
            <a:endParaRPr lang="en-US"/>
          </a:p>
        </p:txBody>
      </p:sp>
    </p:spTree>
    <p:extLst>
      <p:ext uri="{BB962C8B-B14F-4D97-AF65-F5344CB8AC3E}">
        <p14:creationId xmlns:p14="http://schemas.microsoft.com/office/powerpoint/2010/main" val="3784226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Ms. Chey. Turn to the third part of the Module 2 case study content in your workbook to see what she has to say about the introduction. Who wants to read for her? </a:t>
            </a:r>
            <a:r>
              <a:rPr lang="en-US" b="1" i="1" dirty="0"/>
              <a:t>(Select a student to read aloud)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0" dirty="0"/>
              <a:t>Netra’s Text:</a:t>
            </a:r>
          </a:p>
          <a:p>
            <a:pPr lvl="2"/>
            <a:r>
              <a:rPr lang="en-US" i="1" dirty="0"/>
              <a:t>If I think about the IMRaD method, I view the Introduction as the starting point of my journal article. This is where my team and I will introduce our problem statement and give readers enough information to fully appreciate the specific research question and objectives. Remember: the Introduction is like a funnel. It starts broad and gets narrower. Begin with the broadest scope, then get progressively more defined in your focus. This leads your reader steadily to your statement of objectives, which should be at the end of your introduction.</a:t>
            </a:r>
          </a:p>
          <a:p>
            <a:pPr lvl="2"/>
            <a:endParaRPr lang="en-US" i="1" dirty="0"/>
          </a:p>
          <a:p>
            <a:pPr lvl="2"/>
            <a:r>
              <a:rPr lang="en-US" b="1" i="1" dirty="0"/>
              <a:t>(Thank the reader!)</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38</a:t>
            </a:fld>
            <a:endParaRPr lang="en-US"/>
          </a:p>
        </p:txBody>
      </p:sp>
    </p:spTree>
    <p:extLst>
      <p:ext uri="{BB962C8B-B14F-4D97-AF65-F5344CB8AC3E}">
        <p14:creationId xmlns:p14="http://schemas.microsoft.com/office/powerpoint/2010/main" val="3356919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Here is an example Introduction. You can find this slide in your workbooks to see it more clearly. Note how brief it is. Each outlined area displays a different element of the Introduction.</a:t>
            </a:r>
          </a:p>
          <a:p>
            <a:endParaRPr lang="en-US" b="1" i="1" dirty="0"/>
          </a:p>
          <a:p>
            <a:r>
              <a:rPr lang="en-US" b="1" i="1" dirty="0"/>
              <a:t>(Click on the pink box to reveal informational content.) </a:t>
            </a:r>
            <a:r>
              <a:rPr lang="en-US" b="0" dirty="0"/>
              <a:t>We begin with a few sentences placing the study in context.  Who wants to read the first section aloud? </a:t>
            </a:r>
            <a:r>
              <a:rPr lang="en-US" b="1" i="1" dirty="0"/>
              <a:t>(Select a student to read the first section aloud. If the English comprehension level of your participants is low, feel free to read these sections yourself. Remember to thank your readers!)</a:t>
            </a:r>
            <a:endParaRPr lang="en-US" b="0" i="0" dirty="0"/>
          </a:p>
          <a:p>
            <a:endParaRPr lang="en-US" b="0" i="0" dirty="0"/>
          </a:p>
          <a:p>
            <a:r>
              <a:rPr lang="en-US" b="0" i="0" dirty="0"/>
              <a:t>Those few sentences tell us about the use of cerebrospinal fluid, or CSF, examination, and what is needed for the initial evaluation of CSF.</a:t>
            </a:r>
          </a:p>
          <a:p>
            <a:endParaRPr lang="en-US" b="0" i="0" dirty="0"/>
          </a:p>
          <a:p>
            <a:r>
              <a:rPr lang="en-US" b="0" i="0" dirty="0"/>
              <a:t>After putting your study in context, you need to describe the problem you are addressing and its history, including previous research. </a:t>
            </a:r>
            <a:endParaRPr lang="en-US" b="1" i="1" dirty="0"/>
          </a:p>
          <a:p>
            <a:r>
              <a:rPr lang="en-US" b="1" i="1" dirty="0"/>
              <a:t>(Click on the blue box to reveal informational content.) </a:t>
            </a:r>
            <a:r>
              <a:rPr lang="en-US" b="0" i="0" dirty="0"/>
              <a:t> Who wants to read the next section aloud? </a:t>
            </a:r>
            <a:r>
              <a:rPr lang="en-US" b="1" i="1" dirty="0"/>
              <a:t>(Select a student to read the next section aloud. If the English comprehension level of your participants is low, feel free to read these sections yourself. Remember to thank your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That section begins with the problem: sometimes small laboratories with limited resources lack the resources needed for the initial evaluation of CSF. The samples from those areas are sent to other labs for analysis, and this creates a delay in diagnosis and starting treatment. The author then tells us about a potential solution to the problem: the urinary reagent strip method can be used to evaluate CSF. It’s a rapid, low cost test that doesn’t require expensive equipment or specialized expertise. That’s great! But few studies have been conducted on using CSF to detect meningitis using these urinary reagent strips.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r>
              <a:rPr lang="en-US" b="0" i="0" dirty="0"/>
              <a:t>Next, the author needs to describe how the manuscript will address the gap in existing knowledge, which is why the author has undertaken this study. </a:t>
            </a:r>
            <a:endParaRPr lang="en-US" b="1" i="1" dirty="0"/>
          </a:p>
          <a:p>
            <a:r>
              <a:rPr lang="en-US" b="1" i="1" dirty="0"/>
              <a:t>(Click on the green box to reveal informational content.)  </a:t>
            </a:r>
            <a:r>
              <a:rPr lang="en-US" b="0" i="0" dirty="0"/>
              <a:t>Who wants to read the next section aloud? </a:t>
            </a:r>
            <a:r>
              <a:rPr lang="en-US" b="1" i="1" dirty="0"/>
              <a:t>(Select a student to read the next section aloud. If the English comprehension level of your participants is low, feel free to read these sections yourself. Remember to thank your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author explicitly states that this study was conducted to determine the accuracy of urinary reagent strip for semi-quantitative analysis of protein, glucose and leucocytes and erythrocytes in CSF </a:t>
            </a:r>
            <a:r>
              <a:rPr lang="en-US" b="0" i="1" dirty="0"/>
              <a:t>and</a:t>
            </a:r>
            <a:r>
              <a:rPr lang="en-US" b="0" i="0" dirty="0"/>
              <a:t> the role of urinary reagent strip in emergency for rapid diagnosis of meningitis and other neurological conditions. This study will fill the gap in testing related to this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r>
              <a:rPr lang="en-US" b="0" i="0" dirty="0"/>
              <a:t>The last part of the introduction states what information the manuscript will address. </a:t>
            </a:r>
            <a:endParaRPr lang="en-US" b="1" i="1" dirty="0"/>
          </a:p>
          <a:p>
            <a:r>
              <a:rPr lang="en-US" b="1" i="1" dirty="0"/>
              <a:t>(Click on the purple box to reveal informational content.) </a:t>
            </a:r>
            <a:r>
              <a:rPr lang="en-US" b="0" i="0" dirty="0"/>
              <a:t> Who wants to read the last section aloud? </a:t>
            </a:r>
            <a:r>
              <a:rPr lang="en-US" b="1" i="1" dirty="0"/>
              <a:t>(Select a student to read the next section aloud. If the English comprehension level of your participants is low, feel free to read these sections yourself. Remember to thank your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last section tells the reader what they will learn in the manuscript. This is the first study that has included CSF erythrocytes, and the study analyses neurological conditions other than meningitis by urinary reagent strip.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By reading the introduction, you know the context of this study, the problem it set out to address, how the study will address that problem, and the information the manuscript will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questions do you have about this introduction? </a:t>
            </a:r>
            <a:r>
              <a:rPr lang="en-US" b="1" i="1" dirty="0"/>
              <a:t>(Solicit questions from students and answer them to the best of your ability before moving on.)</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39</a:t>
            </a:fld>
            <a:endParaRPr lang="en-US"/>
          </a:p>
        </p:txBody>
      </p:sp>
    </p:spTree>
    <p:extLst>
      <p:ext uri="{BB962C8B-B14F-4D97-AF65-F5344CB8AC3E}">
        <p14:creationId xmlns:p14="http://schemas.microsoft.com/office/powerpoint/2010/main" val="398831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 </a:t>
            </a:r>
          </a:p>
          <a:p>
            <a:r>
              <a:rPr lang="en-US" b="0" dirty="0"/>
              <a:t>Here are a few tips and tricks for writing your introduction.</a:t>
            </a:r>
          </a:p>
          <a:p>
            <a:endParaRPr lang="en-US" b="0" dirty="0"/>
          </a:p>
          <a:p>
            <a:pPr marL="171450" indent="-171450">
              <a:buFont typeface="Arial" panose="020B0604020202020204" pitchFamily="34" charset="0"/>
              <a:buChar char="•"/>
            </a:pPr>
            <a:r>
              <a:rPr lang="en-US" b="0" dirty="0"/>
              <a:t>Make sure to aim your writing at your audience. Know who you are writing for and write for them. Keep it simple, but not so simple that you are speaking down to your readers.</a:t>
            </a:r>
          </a:p>
          <a:p>
            <a:pPr marL="171450" indent="-171450">
              <a:buFont typeface="Arial" panose="020B0604020202020204" pitchFamily="34" charset="0"/>
              <a:buChar char="•"/>
            </a:pPr>
            <a:r>
              <a:rPr lang="en-US" b="0" dirty="0"/>
              <a:t>Formulate your argument and make your point quickly. Make sure it is logical, but, again, keep it simple and clear.</a:t>
            </a:r>
          </a:p>
          <a:p>
            <a:pPr marL="171450" indent="-171450">
              <a:buFont typeface="Arial" panose="020B0604020202020204" pitchFamily="34" charset="0"/>
              <a:buChar char="•"/>
            </a:pPr>
            <a:r>
              <a:rPr lang="en-US" b="0" dirty="0"/>
              <a:t>Be sure you’re stating a clear hypothesis. Use phrases like “The purpose of this study is…” or “We investigated three possible mechanisms in order to…”</a:t>
            </a:r>
          </a:p>
          <a:p>
            <a:pPr marL="171450" indent="-171450">
              <a:buFont typeface="Arial" panose="020B0604020202020204" pitchFamily="34" charset="0"/>
              <a:buChar char="•"/>
            </a:pPr>
            <a:r>
              <a:rPr lang="en-US" b="0" dirty="0"/>
              <a:t>Don’t include your entire literature review. Situate your study in context, don’t make the literature review the entire point of your manuscript.</a:t>
            </a:r>
          </a:p>
          <a:p>
            <a:pPr marL="171450" indent="-171450">
              <a:buFont typeface="Arial" panose="020B0604020202020204" pitchFamily="34" charset="0"/>
              <a:buChar char="•"/>
            </a:pPr>
            <a:r>
              <a:rPr lang="en-US" b="0" dirty="0"/>
              <a:t>Only provoke questions that you will answer in the manuscript. Don’t get off topic.</a:t>
            </a:r>
          </a:p>
          <a:p>
            <a:pPr marL="171450" indent="-171450">
              <a:buFont typeface="Arial" panose="020B0604020202020204" pitchFamily="34" charset="0"/>
              <a:buChar char="•"/>
            </a:pPr>
            <a:r>
              <a:rPr lang="en-US" b="0" dirty="0"/>
              <a:t>Keep your Introduction brief. It should only take up 10 to 15 percent of your total manuscript.</a:t>
            </a:r>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Before we move on, what questions do you have about introductions? </a:t>
            </a:r>
            <a:r>
              <a:rPr lang="en-US" b="1" i="1" dirty="0"/>
              <a:t>(Solicit questions from students and answer them to the best of your ability before moving on.)</a:t>
            </a:r>
            <a:endParaRPr lang="en-US" b="0" i="0" dirty="0"/>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40</a:t>
            </a:fld>
            <a:endParaRPr lang="en-US"/>
          </a:p>
        </p:txBody>
      </p:sp>
    </p:spTree>
    <p:extLst>
      <p:ext uri="{BB962C8B-B14F-4D97-AF65-F5344CB8AC3E}">
        <p14:creationId xmlns:p14="http://schemas.microsoft.com/office/powerpoint/2010/main" val="644143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0" indent="0">
              <a:buFont typeface="Arial" panose="020B0604020202020204" pitchFamily="34" charset="0"/>
              <a:buNone/>
            </a:pPr>
            <a:r>
              <a:rPr lang="en-US" sz="1200" b="0" i="0" kern="1200" dirty="0">
                <a:solidFill>
                  <a:schemeClr val="tx1"/>
                </a:solidFill>
                <a:effectLst/>
                <a:latin typeface="+mn-lt"/>
                <a:ea typeface="+mn-ea"/>
                <a:cs typeface="+mn-cs"/>
              </a:rPr>
              <a:t>Find this slide in the Module 2 section of your workbook. These questions will help you with your introductions. Think about your current manuscript topic, or about a topic you'd like to work on in the future, and use the space provided to answer the following questions. You’ll share with your partner after you finish answering.</a:t>
            </a:r>
          </a:p>
          <a:p>
            <a:pPr marL="171450" indent="-171450">
              <a:buFont typeface="Arial" panose="020B0604020202020204" pitchFamily="34" charset="0"/>
              <a:buChar char="•"/>
            </a:pPr>
            <a:r>
              <a:rPr lang="en-US" dirty="0"/>
              <a:t>What is the issue your paper seeks to address?</a:t>
            </a:r>
          </a:p>
          <a:p>
            <a:pPr marL="171450" indent="-171450">
              <a:buFont typeface="Arial" panose="020B0604020202020204" pitchFamily="34" charset="0"/>
              <a:buChar char="•"/>
            </a:pPr>
            <a:r>
              <a:rPr lang="en-US" dirty="0"/>
              <a:t>Do you state it clearly and with support?</a:t>
            </a:r>
          </a:p>
          <a:p>
            <a:pPr marL="171450" indent="-171450">
              <a:buFont typeface="Arial" panose="020B0604020202020204" pitchFamily="34" charset="0"/>
              <a:buChar char="•"/>
            </a:pPr>
            <a:r>
              <a:rPr lang="en-US" dirty="0"/>
              <a:t>What questions does the Introduction provoke in the reader's mind?</a:t>
            </a:r>
          </a:p>
          <a:p>
            <a:pPr marL="171450" indent="-171450">
              <a:buFont typeface="Arial" panose="020B0604020202020204" pitchFamily="34" charset="0"/>
              <a:buChar char="•"/>
            </a:pPr>
            <a:r>
              <a:rPr lang="en-US" dirty="0"/>
              <a:t>Is there literature you can cite to support your claim that this is a problem worth addressing?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Take 10 minutes to work on these questions. When that 10 minutes is over, you’ll discuss them with your partner before sharing out to the group.</a:t>
            </a:r>
          </a:p>
          <a:p>
            <a:pPr mar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indent="0">
              <a:buFont typeface="Arial" panose="020B0604020202020204" pitchFamily="34" charset="0"/>
              <a:buNone/>
            </a:pPr>
            <a:r>
              <a:rPr lang="en-US" sz="1200" b="1" i="1" kern="1200" dirty="0">
                <a:solidFill>
                  <a:schemeClr val="tx1"/>
                </a:solidFill>
                <a:effectLst/>
                <a:latin typeface="+mn-lt"/>
                <a:ea typeface="+mn-ea"/>
                <a:cs typeface="+mn-cs"/>
              </a:rPr>
              <a:t>(Time 10 minutes. Alert participants when there are two minutes left. When participants are finished, ask for volunteers to share some of the information they’ve produced. See if any other participants have feedback and offer your own feedback. Do this several times, with several participants.)</a:t>
            </a:r>
            <a:endParaRPr lang="en-US" b="1" i="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41</a:t>
            </a:fld>
            <a:endParaRPr lang="en-US"/>
          </a:p>
        </p:txBody>
      </p:sp>
    </p:spTree>
    <p:extLst>
      <p:ext uri="{BB962C8B-B14F-4D97-AF65-F5344CB8AC3E}">
        <p14:creationId xmlns:p14="http://schemas.microsoft.com/office/powerpoint/2010/main" val="3856807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dirty="0"/>
          </a:p>
          <a:p>
            <a:r>
              <a:rPr lang="en-US" dirty="0"/>
              <a:t>The M in </a:t>
            </a:r>
            <a:r>
              <a:rPr lang="en-US" dirty="0" err="1"/>
              <a:t>IMRaD</a:t>
            </a:r>
            <a:r>
              <a:rPr lang="en-US" dirty="0"/>
              <a:t> stands for Methods. The Methods section explains how, and, if relevant, when and where the study was conducted. Think of the Methods section as the “recipe” for your study! Another scientist should be able to follow your “recipe” and replicate your results. While some results can't be reproduced, a strong Methods section benefits the entire field.</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42</a:t>
            </a:fld>
            <a:endParaRPr lang="en-US"/>
          </a:p>
        </p:txBody>
      </p:sp>
    </p:spTree>
    <p:extLst>
      <p:ext uri="{BB962C8B-B14F-4D97-AF65-F5344CB8AC3E}">
        <p14:creationId xmlns:p14="http://schemas.microsoft.com/office/powerpoint/2010/main" val="4051855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dirty="0"/>
          </a:p>
          <a:p>
            <a:r>
              <a:rPr lang="en-US" sz="1200" b="0" i="0" u="none" strike="noStrike" kern="1200" dirty="0">
                <a:solidFill>
                  <a:schemeClr val="tx1"/>
                </a:solidFill>
                <a:effectLst/>
                <a:latin typeface="+mn-lt"/>
                <a:ea typeface="+mn-ea"/>
                <a:cs typeface="+mn-cs"/>
              </a:rPr>
              <a:t>You will address how you conducted your study and what materials you used in the methods section. A well-written methods section allows readers to evaluate and reproduce what you did in order to assess the validity of your claims.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43</a:t>
            </a:fld>
            <a:endParaRPr lang="en-US"/>
          </a:p>
        </p:txBody>
      </p:sp>
    </p:spTree>
    <p:extLst>
      <p:ext uri="{BB962C8B-B14F-4D97-AF65-F5344CB8AC3E}">
        <p14:creationId xmlns:p14="http://schemas.microsoft.com/office/powerpoint/2010/main" val="10410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Facilitator Script:</a:t>
            </a:r>
            <a:br>
              <a:rPr lang="en-US" sz="1200" b="1" i="0" kern="1200" dirty="0">
                <a:solidFill>
                  <a:schemeClr val="tx1"/>
                </a:solidFill>
                <a:effectLst/>
                <a:latin typeface="+mn-lt"/>
                <a:ea typeface="+mn-ea"/>
                <a:cs typeface="+mn-cs"/>
              </a:rPr>
            </a:br>
            <a:r>
              <a:rPr lang="en-US" dirty="0"/>
              <a:t>Writing is, at its core, a creative pursuit. Novelists and poets have to create a new path every time they write. Fortunately, we scientists already have a well-worn path for writing a manuscript. Think of the structure of a manuscript like a roadmap. The sections of the manuscript are our signposts, each logically following the last to lead us to our destination.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a:t>
            </a:fld>
            <a:endParaRPr lang="en-US"/>
          </a:p>
        </p:txBody>
      </p:sp>
    </p:spTree>
    <p:extLst>
      <p:ext uri="{BB962C8B-B14F-4D97-AF65-F5344CB8AC3E}">
        <p14:creationId xmlns:p14="http://schemas.microsoft.com/office/powerpoint/2010/main" val="2468511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dirty="0"/>
          </a:p>
          <a:p>
            <a:r>
              <a:rPr lang="en-US" sz="1200" b="0" i="0" kern="1200" dirty="0">
                <a:solidFill>
                  <a:schemeClr val="tx1"/>
                </a:solidFill>
                <a:effectLst/>
                <a:latin typeface="+mn-lt"/>
                <a:ea typeface="+mn-ea"/>
                <a:cs typeface="+mn-cs"/>
              </a:rPr>
              <a:t>The methods section includes information about your study design, the procedures you followed, and the techniques you used. Not only should you describe the procedures and techniques used, but you should explain why you used them and describe any modifications. If you used specialized equipment or software, describe them here and include brand names and model numbers. And if you made any underlying assumptions or used specific statistical methods, you guessed it. Note those assumptions and statistical methods in this section.</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44</a:t>
            </a:fld>
            <a:endParaRPr lang="en-US"/>
          </a:p>
        </p:txBody>
      </p:sp>
    </p:spTree>
    <p:extLst>
      <p:ext uri="{BB962C8B-B14F-4D97-AF65-F5344CB8AC3E}">
        <p14:creationId xmlns:p14="http://schemas.microsoft.com/office/powerpoint/2010/main" val="1768793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dirty="0"/>
          </a:p>
          <a:p>
            <a:r>
              <a:rPr lang="en-US" sz="1200" b="0" i="0" kern="1200" dirty="0">
                <a:solidFill>
                  <a:schemeClr val="tx1"/>
                </a:solidFill>
                <a:effectLst/>
                <a:latin typeface="+mn-lt"/>
                <a:ea typeface="+mn-ea"/>
                <a:cs typeface="+mn-cs"/>
              </a:rPr>
              <a:t>You may want to outline your Methods section first to ensure that you are including all your steps. Here is an example outline of the Methods section for a polymerase chain reaction, or PCR, procedure.</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45</a:t>
            </a:fld>
            <a:endParaRPr lang="en-US"/>
          </a:p>
        </p:txBody>
      </p:sp>
    </p:spTree>
    <p:extLst>
      <p:ext uri="{BB962C8B-B14F-4D97-AF65-F5344CB8AC3E}">
        <p14:creationId xmlns:p14="http://schemas.microsoft.com/office/powerpoint/2010/main" val="1042290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Let's look at the individual elements of the Methods section. </a:t>
            </a:r>
          </a:p>
          <a:p>
            <a:r>
              <a:rPr lang="en-US" dirty="0"/>
              <a:t>In this section of your manuscript, you are going to describe the design of your study and any key components. That includes the settings and subjects and information about the study population or sample used. You will provide answers to these what, who, where and when questions. Note any inclusion or exclusion criteria.</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46</a:t>
            </a:fld>
            <a:endParaRPr lang="en-US"/>
          </a:p>
        </p:txBody>
      </p:sp>
    </p:spTree>
    <p:extLst>
      <p:ext uri="{BB962C8B-B14F-4D97-AF65-F5344CB8AC3E}">
        <p14:creationId xmlns:p14="http://schemas.microsoft.com/office/powerpoint/2010/main" val="656373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In the Methods section is also where you want to provide details of your study's data collection and analysis. Get as specific as possible when describing your activities, the tools you used, and how you collected and analyzed your data. You should be able to connect your analysis to the research question.</a:t>
            </a:r>
          </a:p>
          <a:p>
            <a:endParaRPr lang="en-US" dirty="0"/>
          </a:p>
          <a:p>
            <a:r>
              <a:rPr lang="en-US" dirty="0"/>
              <a:t>In data collection, you want to describe all of your data collection activities and note any instruments used, as well as their references. You should explain what intervention or exposure you studied, what outcomes you measured from that study, and how you measured those outcomes.</a:t>
            </a:r>
          </a:p>
          <a:p>
            <a:endParaRPr lang="en-US" dirty="0"/>
          </a:p>
          <a:p>
            <a:r>
              <a:rPr lang="en-US" dirty="0"/>
              <a:t>When analyzing data, you need to map your analysis to your research question. Take note of statistics and consider defining them. What do these statistics mean? Also, define your variables. Make note of adjustments or any weighting, and the software you used.</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47</a:t>
            </a:fld>
            <a:endParaRPr lang="en-US"/>
          </a:p>
        </p:txBody>
      </p:sp>
    </p:spTree>
    <p:extLst>
      <p:ext uri="{BB962C8B-B14F-4D97-AF65-F5344CB8AC3E}">
        <p14:creationId xmlns:p14="http://schemas.microsoft.com/office/powerpoint/2010/main" val="2821853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Here are some tips for data analysis. Be very clear when defining and implementing the dependent and main independent variables. Likewise, be clear when defining and explaining how you used covariates. Did you adjust your analyses? Describe those adjustments. Do you have any missing data? Explain how you accounted for that lost data. Avoid putting results in the methods section. Be honest and transparent about your hypothesis a priori analyses and your exploratory analyses. Avoid p-hacking. P-hacking is when researchers analyze their results in multiple ways or many times until they get their desired results. P-hacking is unethical. Avoid it at all costs.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48</a:t>
            </a:fld>
            <a:endParaRPr lang="en-US"/>
          </a:p>
        </p:txBody>
      </p:sp>
    </p:spTree>
    <p:extLst>
      <p:ext uri="{BB962C8B-B14F-4D97-AF65-F5344CB8AC3E}">
        <p14:creationId xmlns:p14="http://schemas.microsoft.com/office/powerpoint/2010/main" val="2986700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The items in this checklist all belong in your methods section. </a:t>
            </a:r>
          </a:p>
          <a:p>
            <a:r>
              <a:rPr lang="en-US" sz="1200" b="0" i="0" kern="1200" dirty="0">
                <a:solidFill>
                  <a:schemeClr val="tx1"/>
                </a:solidFill>
                <a:effectLst/>
                <a:latin typeface="+mn-lt"/>
                <a:ea typeface="+mn-ea"/>
                <a:cs typeface="+mn-cs"/>
              </a:rPr>
              <a:t>You need to describe your study design, as well as your setting and participants. When describing your setting and participants, include: </a:t>
            </a:r>
          </a:p>
          <a:p>
            <a:pPr marL="628650" lvl="1" indent="-171450">
              <a:buFont typeface="Arial" panose="020B0604020202020204" pitchFamily="34" charset="0"/>
              <a:buChar char="•"/>
            </a:pPr>
            <a:r>
              <a:rPr lang="en-US" dirty="0"/>
              <a:t>Case definition</a:t>
            </a:r>
            <a:endParaRPr lang="en-US" dirty="0">
              <a:effectLst/>
            </a:endParaRPr>
          </a:p>
          <a:p>
            <a:pPr marL="628650" lvl="1" indent="-171450">
              <a:buFont typeface="Arial" panose="020B0604020202020204" pitchFamily="34" charset="0"/>
              <a:buChar char="•"/>
            </a:pPr>
            <a:r>
              <a:rPr lang="en-US" dirty="0"/>
              <a:t>Case finding methods</a:t>
            </a:r>
            <a:endParaRPr lang="en-US" dirty="0">
              <a:effectLst/>
            </a:endParaRPr>
          </a:p>
          <a:p>
            <a:pPr marL="628650" lvl="1" indent="-171450">
              <a:buFont typeface="Arial" panose="020B0604020202020204" pitchFamily="34" charset="0"/>
              <a:buChar char="•"/>
            </a:pPr>
            <a:r>
              <a:rPr lang="en-US" dirty="0"/>
              <a:t>Exposure and disease measurements</a:t>
            </a:r>
            <a:endParaRPr lang="en-US" dirty="0">
              <a:effectLst/>
            </a:endParaRPr>
          </a:p>
          <a:p>
            <a:pPr marL="628650" lvl="1" indent="-171450">
              <a:buFont typeface="Arial" panose="020B0604020202020204" pitchFamily="34" charset="0"/>
              <a:buChar char="•"/>
            </a:pPr>
            <a:r>
              <a:rPr lang="en-US" dirty="0"/>
              <a:t>Selection of exposed/unexposed or case/control</a:t>
            </a:r>
            <a:endParaRPr lang="en-US" dirty="0">
              <a:effectLst/>
            </a:endParaRPr>
          </a:p>
          <a:p>
            <a:pPr marL="628650" lvl="1" indent="-171450">
              <a:buFont typeface="Arial" panose="020B0604020202020204" pitchFamily="34" charset="0"/>
              <a:buChar char="•"/>
            </a:pPr>
            <a:r>
              <a:rPr lang="en-US" dirty="0"/>
              <a:t>Special analysis</a:t>
            </a:r>
            <a:endParaRPr lang="en-US" dirty="0">
              <a:effectLst/>
            </a:endParaRPr>
          </a:p>
          <a:p>
            <a:pPr marL="628650" lvl="1" indent="-171450">
              <a:buFont typeface="Arial" panose="020B0604020202020204" pitchFamily="34" charset="0"/>
              <a:buChar char="•"/>
            </a:pPr>
            <a:r>
              <a:rPr lang="en-US" dirty="0"/>
              <a:t>Any interventions and/or treatments</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do you have about the Methods section? </a:t>
            </a:r>
            <a:r>
              <a:rPr lang="en-US" b="0" dirty="0"/>
              <a:t>? </a:t>
            </a:r>
            <a:r>
              <a:rPr lang="en-US" b="1" i="1" dirty="0"/>
              <a:t>(Solicit questions from students and answer them to the best of your ability before moving on.)</a:t>
            </a:r>
            <a:endParaRPr lang="en-US" b="0" i="0" dirty="0"/>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49</a:t>
            </a:fld>
            <a:endParaRPr lang="en-US"/>
          </a:p>
        </p:txBody>
      </p:sp>
    </p:spTree>
    <p:extLst>
      <p:ext uri="{BB962C8B-B14F-4D97-AF65-F5344CB8AC3E}">
        <p14:creationId xmlns:p14="http://schemas.microsoft.com/office/powerpoint/2010/main" val="1635830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You can find this chart in your workbook. It details elements you should and should and should not include when detailing the methods used in your study.  Take a moment to read it over. As you read, circle or highlight elements you know you’ll include in your own methods section.  </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50</a:t>
            </a:fld>
            <a:endParaRPr lang="en-US"/>
          </a:p>
        </p:txBody>
      </p:sp>
    </p:spTree>
    <p:extLst>
      <p:ext uri="{BB962C8B-B14F-4D97-AF65-F5344CB8AC3E}">
        <p14:creationId xmlns:p14="http://schemas.microsoft.com/office/powerpoint/2010/main" val="1428192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We will continue to chapter three after we take a short break. First, what questions do you have about what we covered in this chapter? </a:t>
            </a:r>
          </a:p>
          <a:p>
            <a:endParaRPr lang="en-US" dirty="0"/>
          </a:p>
          <a:p>
            <a:r>
              <a:rPr lang="en-US" b="1" i="1" dirty="0"/>
              <a:t>(Solicit questions from participants and provide answers!)</a:t>
            </a:r>
            <a:endParaRPr lang="en-US" b="0" i="1" dirty="0"/>
          </a:p>
          <a:p>
            <a:endParaRPr lang="en-US" b="1" i="1" dirty="0"/>
          </a:p>
          <a:p>
            <a:r>
              <a:rPr lang="en-US" dirty="0"/>
              <a:t>Before our break, let’s do a quick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Roboto" panose="02000000000000000000" pitchFamily="2" charset="0"/>
              </a:rPr>
              <a:t>Turn to the Knowledge Check section for Part 2 in your workbook and, </a:t>
            </a:r>
            <a:r>
              <a:rPr lang="en-US" dirty="0"/>
              <a:t>silently, answer Knowledge Checks 2 and 3. Then we’ll go over it as a group.</a:t>
            </a:r>
          </a:p>
          <a:p>
            <a:endParaRPr lang="en-US" b="1" i="1" dirty="0"/>
          </a:p>
          <a:p>
            <a:r>
              <a:rPr lang="en-US" b="1" i="1" dirty="0"/>
              <a:t>(Allow participants a minutes to answer question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51</a:t>
            </a:fld>
            <a:endParaRPr lang="en-US"/>
          </a:p>
        </p:txBody>
      </p:sp>
    </p:spTree>
    <p:extLst>
      <p:ext uri="{BB962C8B-B14F-4D97-AF65-F5344CB8AC3E}">
        <p14:creationId xmlns:p14="http://schemas.microsoft.com/office/powerpoint/2010/main" val="736112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the correct answer.)</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r>
              <a:rPr lang="en-US" sz="1200" kern="1200" dirty="0">
                <a:solidFill>
                  <a:schemeClr val="tx1"/>
                </a:solidFill>
                <a:effectLst/>
                <a:latin typeface="+mn-lt"/>
                <a:ea typeface="+mn-ea"/>
                <a:cs typeface="+mn-cs"/>
              </a:rPr>
              <a:t>The methods section should be organized chronologically. Remember, the </a:t>
            </a:r>
            <a:r>
              <a:rPr lang="en-US" dirty="0"/>
              <a:t>methods section is like a “recipe” for your study! Another scientist should be able to follow your “recipe” and replicate your results. If you follow a recipe out of order, the food will come out strangely. The same is true of your methods section!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52</a:t>
            </a:fld>
            <a:endParaRPr lang="en-US"/>
          </a:p>
        </p:txBody>
      </p:sp>
    </p:spTree>
    <p:extLst>
      <p:ext uri="{BB962C8B-B14F-4D97-AF65-F5344CB8AC3E}">
        <p14:creationId xmlns:p14="http://schemas.microsoft.com/office/powerpoint/2010/main" val="1049125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the correct answer.)</a:t>
            </a:r>
          </a:p>
          <a:p>
            <a:endParaRPr lang="en-US" i="1" dirty="0"/>
          </a:p>
          <a:p>
            <a:r>
              <a:rPr lang="en-US" i="0" dirty="0"/>
              <a:t>Correct answer: </a:t>
            </a:r>
            <a:r>
              <a:rPr lang="en-US" sz="1200" kern="1200" dirty="0">
                <a:solidFill>
                  <a:schemeClr val="tx1"/>
                </a:solidFill>
                <a:effectLst/>
                <a:latin typeface="+mn-lt"/>
                <a:ea typeface="+mn-ea"/>
                <a:cs typeface="+mn-cs"/>
              </a:rPr>
              <a:t>P-hacking, or data dredging, is when researchers collect or select data or statistical analyses until nonsignificant results become significant. </a:t>
            </a:r>
            <a:r>
              <a:rPr lang="en-US" dirty="0"/>
              <a:t>P-value abuse directly contributes to one of the biggest problems facing the scientific community: the prominence of false-positive results in the published literature.  </a:t>
            </a:r>
            <a:r>
              <a:rPr lang="en-US" sz="1200" kern="1200" dirty="0">
                <a:solidFill>
                  <a:schemeClr val="tx1"/>
                </a:solidFill>
                <a:effectLst/>
                <a:latin typeface="+mn-lt"/>
                <a:ea typeface="+mn-ea"/>
                <a:cs typeface="+mn-cs"/>
              </a:rPr>
              <a:t>It is unethical and should be avoided at all costs! The other answer relates to computer hacking, which is an entirely different problem.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53</a:t>
            </a:fld>
            <a:endParaRPr lang="en-US"/>
          </a:p>
        </p:txBody>
      </p:sp>
    </p:spTree>
    <p:extLst>
      <p:ext uri="{BB962C8B-B14F-4D97-AF65-F5344CB8AC3E}">
        <p14:creationId xmlns:p14="http://schemas.microsoft.com/office/powerpoint/2010/main" val="357814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br>
              <a:rPr lang="en-US" dirty="0"/>
            </a:br>
            <a:r>
              <a:rPr lang="en-US" sz="1200" b="0" i="0" kern="1200" dirty="0">
                <a:solidFill>
                  <a:schemeClr val="tx1"/>
                </a:solidFill>
                <a:effectLst/>
                <a:latin typeface="+mn-lt"/>
                <a:ea typeface="+mn-ea"/>
                <a:cs typeface="+mn-cs"/>
              </a:rPr>
              <a:t>Here is that roadmap. It goes from the title of the piece all the way to the references and citations.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Facilitator Notes:</a:t>
            </a:r>
          </a:p>
          <a:p>
            <a:r>
              <a:rPr lang="en-US" sz="1200" b="0" i="0" kern="1200" dirty="0">
                <a:solidFill>
                  <a:schemeClr val="tx1"/>
                </a:solidFill>
                <a:effectLst/>
                <a:latin typeface="+mn-lt"/>
                <a:ea typeface="+mn-ea"/>
                <a:cs typeface="+mn-cs"/>
              </a:rPr>
              <a:t>Click to reveal each part of the "scientific writing roadmap." As you click, the names of each section will appear as signposts for the roadmap!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a:t>
            </a:fld>
            <a:endParaRPr lang="en-US"/>
          </a:p>
        </p:txBody>
      </p:sp>
    </p:spTree>
    <p:extLst>
      <p:ext uri="{BB962C8B-B14F-4D97-AF65-F5344CB8AC3E}">
        <p14:creationId xmlns:p14="http://schemas.microsoft.com/office/powerpoint/2010/main" val="747766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Facilitator Script:</a:t>
            </a:r>
            <a:endParaRPr lang="en-US" sz="2400" b="0" dirty="0"/>
          </a:p>
          <a:p>
            <a:r>
              <a:rPr lang="en-US" sz="2400" b="0" dirty="0"/>
              <a:t>In the introduction, you stated your research question. Then, you explained the Methods you used in your exploration of that research question. Now, it's time to present your results using analyzed and summarized data.</a:t>
            </a:r>
          </a:p>
          <a:p>
            <a:r>
              <a:rPr lang="en-US" sz="2400" b="0" dirty="0"/>
              <a:t>In this chapter, we will discuss the Results section, which will contain most of your data and the many ways you can illustrate it, including tables, graphs and figures.</a:t>
            </a:r>
          </a:p>
        </p:txBody>
      </p:sp>
      <p:sp>
        <p:nvSpPr>
          <p:cNvPr id="4" name="Slide Number Placeholder 3"/>
          <p:cNvSpPr>
            <a:spLocks noGrp="1"/>
          </p:cNvSpPr>
          <p:nvPr>
            <p:ph type="sldNum" sz="quarter" idx="5"/>
          </p:nvPr>
        </p:nvSpPr>
        <p:spPr/>
        <p:txBody>
          <a:bodyPr/>
          <a:lstStyle/>
          <a:p>
            <a:fld id="{99346F72-50AF-5749-9015-FB8ED069B56F}" type="slidenum">
              <a:rPr lang="en-US" smtClean="0"/>
              <a:t>55</a:t>
            </a:fld>
            <a:endParaRPr lang="en-US"/>
          </a:p>
        </p:txBody>
      </p:sp>
    </p:spTree>
    <p:extLst>
      <p:ext uri="{BB962C8B-B14F-4D97-AF65-F5344CB8AC3E}">
        <p14:creationId xmlns:p14="http://schemas.microsoft.com/office/powerpoint/2010/main" val="1523443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suggested goals for the Results section of your manuscript.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factual statements supported by the evidence.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Write concisely, without excess wordiness.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representative data rather than endlessly repetitive data and discuss any variables that affected the data either positively or negatively.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Present meaningful statistics and avoid redundancy.</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56</a:t>
            </a:fld>
            <a:endParaRPr lang="en-US"/>
          </a:p>
        </p:txBody>
      </p:sp>
    </p:spTree>
    <p:extLst>
      <p:ext uri="{BB962C8B-B14F-4D97-AF65-F5344CB8AC3E}">
        <p14:creationId xmlns:p14="http://schemas.microsoft.com/office/powerpoint/2010/main" val="1659991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Data is a large part of a scientist's life, so many researchers find the Results section easy to write. It is a logical presentation of what you found during your study, featuring tables and figures as necessary. You already know what you have to work with, so you can explain the results and show how they help to answer the research questions posed in the Introduction. Do not attempt to evaluate the results in this section. Report only what you found and reserve the significance of the results for the Discussion section. Remember to refer in the text to each figure or table you include in your paper.</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57</a:t>
            </a:fld>
            <a:endParaRPr lang="en-US"/>
          </a:p>
        </p:txBody>
      </p:sp>
    </p:spTree>
    <p:extLst>
      <p:ext uri="{BB962C8B-B14F-4D97-AF65-F5344CB8AC3E}">
        <p14:creationId xmlns:p14="http://schemas.microsoft.com/office/powerpoint/2010/main" val="2776121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Data analysis forms the core of the Results section.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 working with a statistician, involve that person early in the project. Statisticians can design data projects and keep things running smoothly all the way through to data analysis.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Remember that data analysis isn’t just something to do at the end of your study. Analyze and consider your data throughout the entire manuscript process.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tables or figures for the main findings so that readers can analyze the data on their own. Create a few different data visualizations and share them with early readers to get feedback on the most effective ones.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58</a:t>
            </a:fld>
            <a:endParaRPr lang="en-US"/>
          </a:p>
        </p:txBody>
      </p:sp>
    </p:spTree>
    <p:extLst>
      <p:ext uri="{BB962C8B-B14F-4D97-AF65-F5344CB8AC3E}">
        <p14:creationId xmlns:p14="http://schemas.microsoft.com/office/powerpoint/2010/main" val="4140124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When working on the Results section, remember to focus on what you found. You've already described what you did in the Methods section. You may want to create subsections, but you can look for published work like yours for examples or templates you can follow. If you have discovered any relationships between independent and dependent variables, highlight them here in the Results section..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59</a:t>
            </a:fld>
            <a:endParaRPr lang="en-US"/>
          </a:p>
        </p:txBody>
      </p:sp>
    </p:spTree>
    <p:extLst>
      <p:ext uri="{BB962C8B-B14F-4D97-AF65-F5344CB8AC3E}">
        <p14:creationId xmlns:p14="http://schemas.microsoft.com/office/powerpoint/2010/main" val="3060018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This is an example of a logical sequence you can follow when building your Results section.  </a:t>
            </a:r>
            <a:r>
              <a:rPr lang="en-US" b="1" i="1" dirty="0"/>
              <a:t>(Read out the sequence.)</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60</a:t>
            </a:fld>
            <a:endParaRPr lang="en-US"/>
          </a:p>
        </p:txBody>
      </p:sp>
    </p:spTree>
    <p:extLst>
      <p:ext uri="{BB962C8B-B14F-4D97-AF65-F5344CB8AC3E}">
        <p14:creationId xmlns:p14="http://schemas.microsoft.com/office/powerpoint/2010/main" val="3478077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When writing the results section, start with your tables and figures and tackle the text later. Use tables to highlight individual values and use figures to highlight trends and relationships. Use text to summarize, emphasize or call out any gaps in the visualizations. </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61</a:t>
            </a:fld>
            <a:endParaRPr lang="en-US"/>
          </a:p>
        </p:txBody>
      </p:sp>
    </p:spTree>
    <p:extLst>
      <p:ext uri="{BB962C8B-B14F-4D97-AF65-F5344CB8AC3E}">
        <p14:creationId xmlns:p14="http://schemas.microsoft.com/office/powerpoint/2010/main" val="3540912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Find this slide in your workbook to review  advice for your results section.</a:t>
            </a:r>
          </a:p>
          <a:p>
            <a:endParaRPr lang="en-US" b="0" dirty="0"/>
          </a:p>
          <a:p>
            <a:r>
              <a:rPr lang="en-US" b="1" i="1" dirty="0"/>
              <a:t>(Give participants a few minutes to read and consider the do’s and don’ts.)</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questions do you have about the Results section? </a:t>
            </a:r>
            <a:r>
              <a:rPr lang="en-US" b="1" i="1" dirty="0"/>
              <a:t>(Solicit questions from students and answer them to the best of your ability before moving on.)</a:t>
            </a: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62</a:t>
            </a:fld>
            <a:endParaRPr lang="en-US"/>
          </a:p>
        </p:txBody>
      </p:sp>
    </p:spTree>
    <p:extLst>
      <p:ext uri="{BB962C8B-B14F-4D97-AF65-F5344CB8AC3E}">
        <p14:creationId xmlns:p14="http://schemas.microsoft.com/office/powerpoint/2010/main" val="18618713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Here is a checklist you can follow when putting together your manuscript's Results section. You can look at it more closely in your workbook!</a:t>
            </a:r>
          </a:p>
          <a:p>
            <a:endParaRPr lang="en-US" b="0" dirty="0"/>
          </a:p>
          <a:p>
            <a:pPr marL="171450" indent="-171450">
              <a:buFont typeface="Arial" panose="020B0604020202020204" pitchFamily="34" charset="0"/>
              <a:buChar char="•"/>
            </a:pPr>
            <a:r>
              <a:rPr lang="en-US" b="0" dirty="0"/>
              <a:t>Present your findings; do not interpret them here. </a:t>
            </a:r>
          </a:p>
          <a:p>
            <a:pPr marL="171450" indent="-171450">
              <a:buFont typeface="Arial" panose="020B0604020202020204" pitchFamily="34" charset="0"/>
              <a:buChar char="•"/>
            </a:pPr>
            <a:r>
              <a:rPr lang="en-US" b="0" dirty="0"/>
              <a:t>Save interpretation for the Discussion section. </a:t>
            </a:r>
          </a:p>
          <a:p>
            <a:pPr marL="171450" indent="-171450">
              <a:buFont typeface="Arial" panose="020B0604020202020204" pitchFamily="34" charset="0"/>
              <a:buChar char="•"/>
            </a:pPr>
            <a:r>
              <a:rPr lang="en-US" b="0" dirty="0"/>
              <a:t>Highlight findings from tables and figures in the accompanying text. </a:t>
            </a:r>
          </a:p>
          <a:p>
            <a:pPr marL="171450" indent="-171450">
              <a:buFont typeface="Arial" panose="020B0604020202020204" pitchFamily="34" charset="0"/>
              <a:buChar char="•"/>
            </a:pPr>
            <a:r>
              <a:rPr lang="en-US" b="0" dirty="0"/>
              <a:t>In statistics, the 95-confidence interval means that you can be 95 percent certain that your values contain the true mean of the population. Use the 95 confidence interval for your estimates. </a:t>
            </a:r>
          </a:p>
          <a:p>
            <a:pPr marL="171450" indent="-171450">
              <a:buFont typeface="Arial" panose="020B0604020202020204" pitchFamily="34" charset="0"/>
              <a:buChar char="•"/>
            </a:pPr>
            <a:r>
              <a:rPr lang="en-US" b="0" dirty="0"/>
              <a:t>Consider moving extra tables and figures to a web only supplement for your paper. </a:t>
            </a:r>
          </a:p>
          <a:p>
            <a:pPr marL="171450" indent="-171450">
              <a:buFont typeface="Arial" panose="020B0604020202020204" pitchFamily="34" charset="0"/>
              <a:buChar char="•"/>
            </a:pPr>
            <a:r>
              <a:rPr lang="en-US" b="0" dirty="0"/>
              <a:t>Write your results section in the past verb tense. </a:t>
            </a:r>
          </a:p>
          <a:p>
            <a:pPr marL="171450" indent="-171450">
              <a:buFont typeface="Arial" panose="020B0604020202020204" pitchFamily="34" charset="0"/>
              <a:buChar char="•"/>
            </a:pPr>
            <a:r>
              <a:rPr lang="en-US" b="0" dirty="0"/>
              <a:t>Check to see if you’re following the rough structure found on your screen. </a:t>
            </a:r>
          </a:p>
          <a:p>
            <a:pPr marL="171450" indent="-171450">
              <a:buFont typeface="Arial" panose="020B0604020202020204" pitchFamily="34" charset="0"/>
              <a:buChar char="•"/>
            </a:pPr>
            <a:r>
              <a:rPr lang="en-US" b="0" dirty="0"/>
              <a:t>And make sure the data found in your Methods section matches your Results section. </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What questions do you have about this checklist? </a:t>
            </a:r>
            <a:r>
              <a:rPr lang="en-US" b="1" i="1" dirty="0"/>
              <a:t>(Solicit questions from students and answer them to the best of your ability before moving on.)</a:t>
            </a: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63</a:t>
            </a:fld>
            <a:endParaRPr lang="en-US"/>
          </a:p>
        </p:txBody>
      </p:sp>
    </p:spTree>
    <p:extLst>
      <p:ext uri="{BB962C8B-B14F-4D97-AF65-F5344CB8AC3E}">
        <p14:creationId xmlns:p14="http://schemas.microsoft.com/office/powerpoint/2010/main" val="8982766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Developing clear, effective data visualizations will enhance your manuscript. We will cover the basic rules for the presentation of data using these methods, and I will give you both good and bad examples to explore.</a:t>
            </a:r>
          </a:p>
          <a:p>
            <a:r>
              <a:rPr lang="en-US" sz="1200" b="0" i="0" kern="1200" dirty="0">
                <a:solidFill>
                  <a:schemeClr val="tx1"/>
                </a:solidFill>
                <a:effectLst/>
                <a:latin typeface="+mn-lt"/>
                <a:ea typeface="+mn-ea"/>
                <a:cs typeface="+mn-cs"/>
              </a:rPr>
              <a:t>When beginning work on your data presentation, ask yourself these questions.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am I trying to say with my data?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information will support my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I need a table, graph, or figure?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Have I been consistent, concise, and clear with all supplemental data?</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64</a:t>
            </a:fld>
            <a:endParaRPr lang="en-US"/>
          </a:p>
        </p:txBody>
      </p:sp>
    </p:spTree>
    <p:extLst>
      <p:ext uri="{BB962C8B-B14F-4D97-AF65-F5344CB8AC3E}">
        <p14:creationId xmlns:p14="http://schemas.microsoft.com/office/powerpoint/2010/main" val="84228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Facilitator Script:</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Each section of your manuscript must answer specific questions and fulfill some specific needs. Turn to Part Two, Chapter One in your workbooks to go over this brief overview of each of the sections.</a:t>
            </a:r>
          </a:p>
          <a:p>
            <a:pPr marL="0" indent="0">
              <a:buFont typeface="Arial" panose="020B0604020202020204" pitchFamily="34" charset="0"/>
              <a:buNone/>
            </a:pPr>
            <a:endParaRPr lang="en-US" sz="1200" b="1"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Facilitator Notes: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Click to reveal content about each section of the scientific manuscript. As you click, new information will appear!</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TITLE</a:t>
            </a:r>
            <a:br>
              <a:rPr lang="en-US" dirty="0">
                <a:effectLst/>
              </a:rPr>
            </a:br>
            <a:r>
              <a:rPr lang="en-US" dirty="0">
                <a:effectLst/>
              </a:rPr>
              <a:t>The title must answer, “</a:t>
            </a:r>
            <a:r>
              <a:rPr lang="en-US" dirty="0"/>
              <a:t>What was the subject, and what particular aspect of that subject was studied?”</a:t>
            </a:r>
          </a:p>
          <a:p>
            <a:pPr marL="171450" indent="-171450">
              <a:buFont typeface="Arial" panose="020B0604020202020204" pitchFamily="34" charset="0"/>
              <a:buChar char="•"/>
            </a:pPr>
            <a:r>
              <a:rPr lang="en-US" dirty="0"/>
              <a:t>ABSTRACT</a:t>
            </a:r>
          </a:p>
          <a:p>
            <a:pPr marL="628650" lvl="1" indent="-171450">
              <a:buFont typeface="Arial" panose="020B0604020202020204" pitchFamily="34" charset="0"/>
              <a:buChar char="•"/>
            </a:pPr>
            <a:r>
              <a:rPr lang="en-US" dirty="0"/>
              <a:t>The abstract must summarize the manuscript and answer the following questions:</a:t>
            </a:r>
          </a:p>
          <a:p>
            <a:pPr marL="1085850" lvl="2" indent="-171450">
              <a:buFont typeface="Arial" panose="020B0604020202020204" pitchFamily="34" charset="0"/>
              <a:buChar char="•"/>
            </a:pPr>
            <a:r>
              <a:rPr lang="en-US" dirty="0"/>
              <a:t>What was the main reason for the study?</a:t>
            </a:r>
          </a:p>
          <a:p>
            <a:pPr marL="1085850" lvl="2" indent="-171450">
              <a:buFont typeface="Arial" panose="020B0604020202020204" pitchFamily="34" charset="0"/>
              <a:buChar char="•"/>
            </a:pPr>
            <a:r>
              <a:rPr lang="en-US" dirty="0"/>
              <a:t>What were the primary results of the study?</a:t>
            </a:r>
          </a:p>
          <a:p>
            <a:pPr marL="1085850" lvl="2" indent="-171450">
              <a:buFont typeface="Arial" panose="020B0604020202020204" pitchFamily="34" charset="0"/>
              <a:buChar char="•"/>
            </a:pPr>
            <a:r>
              <a:rPr lang="en-US" dirty="0"/>
              <a:t>What were the major conclusions of the study?</a:t>
            </a:r>
          </a:p>
          <a:p>
            <a:pPr marL="171450" lvl="0" indent="-171450">
              <a:buFont typeface="Arial" panose="020B0604020202020204" pitchFamily="34" charset="0"/>
              <a:buChar char="•"/>
            </a:pPr>
            <a:r>
              <a:rPr lang="en-US" dirty="0"/>
              <a:t>INTRODUCTION</a:t>
            </a:r>
          </a:p>
          <a:p>
            <a:pPr marL="628650" lvl="1" indent="-171450">
              <a:buFont typeface="Arial" panose="020B0604020202020204" pitchFamily="34" charset="0"/>
              <a:buChar char="•"/>
            </a:pPr>
            <a:r>
              <a:rPr lang="en-US" dirty="0"/>
              <a:t>The introduction must answer the question of why the study was undertaken. It must also state the research question, tested hypothesis or purpose of the study.</a:t>
            </a:r>
          </a:p>
          <a:p>
            <a:pPr marL="171450" lvl="0" indent="-171450">
              <a:buFont typeface="Arial" panose="020B0604020202020204" pitchFamily="34" charset="0"/>
              <a:buChar char="•"/>
            </a:pPr>
            <a:r>
              <a:rPr lang="en-US" dirty="0"/>
              <a:t>METHODS</a:t>
            </a:r>
          </a:p>
          <a:p>
            <a:pPr marL="628650" lvl="1" indent="-171450">
              <a:buFont typeface="Arial" panose="020B0604020202020204" pitchFamily="34" charset="0"/>
              <a:buChar char="•"/>
            </a:pPr>
            <a:r>
              <a:rPr lang="en-US" dirty="0"/>
              <a:t>The methods section must cover when, where and how the study was undertaken. It must also explain what materials were used in the study and explain any study groups that were involved.</a:t>
            </a:r>
          </a:p>
        </p:txBody>
      </p:sp>
      <p:sp>
        <p:nvSpPr>
          <p:cNvPr id="4" name="Slide Number Placeholder 3"/>
          <p:cNvSpPr>
            <a:spLocks noGrp="1"/>
          </p:cNvSpPr>
          <p:nvPr>
            <p:ph type="sldNum" sz="quarter" idx="5"/>
          </p:nvPr>
        </p:nvSpPr>
        <p:spPr/>
        <p:txBody>
          <a:bodyPr/>
          <a:lstStyle/>
          <a:p>
            <a:fld id="{99346F72-50AF-5749-9015-FB8ED069B56F}" type="slidenum">
              <a:rPr lang="en-US" smtClean="0"/>
              <a:t>8</a:t>
            </a:fld>
            <a:endParaRPr lang="en-US"/>
          </a:p>
        </p:txBody>
      </p:sp>
    </p:spTree>
    <p:extLst>
      <p:ext uri="{BB962C8B-B14F-4D97-AF65-F5344CB8AC3E}">
        <p14:creationId xmlns:p14="http://schemas.microsoft.com/office/powerpoint/2010/main" val="4240453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p>
          <a:p>
            <a:r>
              <a:rPr lang="en-US" sz="1200" b="0" i="0" kern="1200" dirty="0">
                <a:solidFill>
                  <a:schemeClr val="tx1"/>
                </a:solidFill>
                <a:effectLst/>
                <a:latin typeface="+mn-lt"/>
                <a:ea typeface="+mn-ea"/>
                <a:cs typeface="+mn-cs"/>
              </a:rPr>
              <a:t>Tables should present data that is detailed or significant or highlight specific individual values. Think of tables as expensive real estate in your manuscript. They take up valuable space that could otherwise be used for something else. If you're going to use a table, make sure it’s worth the cost. Consider using text instead of a table if your data isn't that detailed or important. A text summary may work better. Consider using a figure instead of a table if your data shows a relationship or pattern. Relationships and patterns are easier to see in figures rather than in tables.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65</a:t>
            </a:fld>
            <a:endParaRPr lang="en-US"/>
          </a:p>
        </p:txBody>
      </p:sp>
    </p:spTree>
    <p:extLst>
      <p:ext uri="{BB962C8B-B14F-4D97-AF65-F5344CB8AC3E}">
        <p14:creationId xmlns:p14="http://schemas.microsoft.com/office/powerpoint/2010/main" val="4072932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b="0" dirty="0"/>
              <a:t>Find this slide in your workbook to review advice for presenting data. </a:t>
            </a:r>
          </a:p>
          <a:p>
            <a:r>
              <a:rPr lang="en-US" b="1" i="1" dirty="0"/>
              <a:t>(Give participants a few minutes to read and consider the do’s and don’ts.)</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questions do you have so far about presenting data? </a:t>
            </a:r>
            <a:r>
              <a:rPr lang="en-US" b="1" i="1" dirty="0"/>
              <a:t>(Solicit questions from students and answer them to the best of your ability before moving on.)</a:t>
            </a:r>
            <a:endParaRPr lang="en-US" b="0" i="0" dirty="0"/>
          </a:p>
          <a:p>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66</a:t>
            </a:fld>
            <a:endParaRPr lang="en-US"/>
          </a:p>
        </p:txBody>
      </p:sp>
    </p:spTree>
    <p:extLst>
      <p:ext uri="{BB962C8B-B14F-4D97-AF65-F5344CB8AC3E}">
        <p14:creationId xmlns:p14="http://schemas.microsoft.com/office/powerpoint/2010/main" val="2349191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All of your visualizations need captions that summarize the data and put it into context. For tables, captions need to be brief, yet comprehensive, and go above the table. Captions for figures should be placed below the figure. Captions should include the title, the technique used to obtain the data, any critical definitions, and the results displayed. You may consider using a legend to define different elements. Use the appropriate verb tense in these captions–past tense for completed experiments and present tense to describe the displayed information.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67</a:t>
            </a:fld>
            <a:endParaRPr lang="en-US"/>
          </a:p>
        </p:txBody>
      </p:sp>
    </p:spTree>
    <p:extLst>
      <p:ext uri="{BB962C8B-B14F-4D97-AF65-F5344CB8AC3E}">
        <p14:creationId xmlns:p14="http://schemas.microsoft.com/office/powerpoint/2010/main" val="36125279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Figures show trends or relationships in data, as in graphs. They can also present schematic diagrams, images, photographs, maps, and more. When using figures, make sure that you label everything clearly, define any symbols used, and be sure to use complete titles, footnotes, and expanded acronyms. When designing a figure, choose colors that will print well in black and white. Use the right graph and right dimensions for the right data. For example, don’t use a line graph to show categorical data. Use three-dimensional figures for 3D data. Remember to define and include the scale of your figure and ensure that your graphs show the full picture of your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do you have about figures? </a:t>
            </a:r>
            <a:r>
              <a:rPr lang="en-US" b="0" i="0" dirty="0"/>
              <a:t>? </a:t>
            </a:r>
            <a:r>
              <a:rPr lang="en-US" b="1" i="1" dirty="0"/>
              <a:t>(Solicit questions from students and answer them to the best of your ability before moving on.)</a:t>
            </a:r>
            <a:endParaRPr lang="en-US" b="0" i="0" dirty="0"/>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68</a:t>
            </a:fld>
            <a:endParaRPr lang="en-US"/>
          </a:p>
        </p:txBody>
      </p:sp>
    </p:spTree>
    <p:extLst>
      <p:ext uri="{BB962C8B-B14F-4D97-AF65-F5344CB8AC3E}">
        <p14:creationId xmlns:p14="http://schemas.microsoft.com/office/powerpoint/2010/main" val="3167362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u="none" strike="noStrike" kern="1200" dirty="0">
                <a:solidFill>
                  <a:schemeClr val="tx1"/>
                </a:solidFill>
                <a:effectLst/>
                <a:latin typeface="+mn-lt"/>
                <a:ea typeface="+mn-ea"/>
                <a:cs typeface="+mn-cs"/>
              </a:rPr>
              <a:t>A picture may be worth a thousand words, but a well-chosen, well-designed graph may be worth even more. Let’s go over the types of graphs. </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69</a:t>
            </a:fld>
            <a:endParaRPr lang="en-US"/>
          </a:p>
        </p:txBody>
      </p:sp>
    </p:spTree>
    <p:extLst>
      <p:ext uri="{BB962C8B-B14F-4D97-AF65-F5344CB8AC3E}">
        <p14:creationId xmlns:p14="http://schemas.microsoft.com/office/powerpoint/2010/main" val="1006664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indent="-171450">
              <a:buFont typeface="Arial" panose="020B0604020202020204" pitchFamily="34" charset="0"/>
              <a:buChar char="•"/>
            </a:pPr>
            <a:r>
              <a:rPr lang="en-US" b="0" dirty="0"/>
              <a:t>Column/Bar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are very similar graphs, but differ in their orientation. Column graphs are oriented vertically, where bar graphs are oriented horizontally. Each axis (x and y) is labeled with a categorical or numerical variable. The bars’ heights are scaled according to their values and the lengths of the bars can be compared. Bar graphs can be drawn in 3 dimensions and compiled for data comparison. Bars or columns are arranged in order of frequency to emphasize the most important categories.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70</a:t>
            </a:fld>
            <a:endParaRPr lang="en-US"/>
          </a:p>
        </p:txBody>
      </p:sp>
    </p:spTree>
    <p:extLst>
      <p:ext uri="{BB962C8B-B14F-4D97-AF65-F5344CB8AC3E}">
        <p14:creationId xmlns:p14="http://schemas.microsoft.com/office/powerpoint/2010/main" val="1262641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Stacked Bar/Stacked Column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Stacked bar and column graphs work best to display the differences in values, production, or other numerical values. They can also be used for dual-axis comparisons to show why results changed from one time period to the next. Stacked bar and column graphs can also be used for part-to-whole comparisons, to highlight subsections that clarify the specific difference the graph is pointing out.</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71</a:t>
            </a:fld>
            <a:endParaRPr lang="en-US"/>
          </a:p>
        </p:txBody>
      </p:sp>
    </p:spTree>
    <p:extLst>
      <p:ext uri="{BB962C8B-B14F-4D97-AF65-F5344CB8AC3E}">
        <p14:creationId xmlns:p14="http://schemas.microsoft.com/office/powerpoint/2010/main" val="33465040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indent="-171450">
              <a:buFont typeface="Arial" panose="020B0604020202020204" pitchFamily="34" charset="0"/>
              <a:buChar char="•"/>
            </a:pPr>
            <a:r>
              <a:rPr lang="en-US" b="0" dirty="0"/>
              <a:t>Line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Line graphs involve an x-axis (horizontal) and y-axis (vertical) to display comparisons between 2 variables. These graphs are dot-connected and grid-connected lines. These lines display and compare various data sets. The x-axis most commonly represents time measurements, while the y-axis represents measures or percentages of a quantity. A line graph is often used for tracking variables of one or more subjects across a span of time.</a:t>
            </a:r>
          </a:p>
        </p:txBody>
      </p:sp>
      <p:sp>
        <p:nvSpPr>
          <p:cNvPr id="4" name="Slide Number Placeholder 3"/>
          <p:cNvSpPr>
            <a:spLocks noGrp="1"/>
          </p:cNvSpPr>
          <p:nvPr>
            <p:ph type="sldNum" sz="quarter" idx="5"/>
          </p:nvPr>
        </p:nvSpPr>
        <p:spPr/>
        <p:txBody>
          <a:bodyPr/>
          <a:lstStyle/>
          <a:p>
            <a:fld id="{99346F72-50AF-5749-9015-FB8ED069B56F}" type="slidenum">
              <a:rPr lang="en-US" smtClean="0"/>
              <a:t>72</a:t>
            </a:fld>
            <a:endParaRPr lang="en-US"/>
          </a:p>
        </p:txBody>
      </p:sp>
    </p:spTree>
    <p:extLst>
      <p:ext uri="{BB962C8B-B14F-4D97-AF65-F5344CB8AC3E}">
        <p14:creationId xmlns:p14="http://schemas.microsoft.com/office/powerpoint/2010/main" val="1018724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Dual Axis Line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graphs can illustrate the relationship between two variables and can show a lot of data in limited space. They can be useful to clearly show trends that could otherwise be overlooked on separate graphs. They can be tricky to use well, so be cautious.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73</a:t>
            </a:fld>
            <a:endParaRPr lang="en-US"/>
          </a:p>
        </p:txBody>
      </p:sp>
    </p:spTree>
    <p:extLst>
      <p:ext uri="{BB962C8B-B14F-4D97-AF65-F5344CB8AC3E}">
        <p14:creationId xmlns:p14="http://schemas.microsoft.com/office/powerpoint/2010/main" val="9387768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indent="-171450">
              <a:buFont typeface="Arial" panose="020B0604020202020204" pitchFamily="34" charset="0"/>
              <a:buChar char="•"/>
            </a:pPr>
            <a:r>
              <a:rPr lang="en-US" b="0" dirty="0"/>
              <a:t>Histogram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graphs are most commonly used to show quantitative data that has been statistically analyzed. Ranges of values are often displayed as bars and are listed as “classes” at the bottom of the graph. Taller bars represent classes with greater frequencies.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74</a:t>
            </a:fld>
            <a:endParaRPr lang="en-US"/>
          </a:p>
        </p:txBody>
      </p:sp>
    </p:spTree>
    <p:extLst>
      <p:ext uri="{BB962C8B-B14F-4D97-AF65-F5344CB8AC3E}">
        <p14:creationId xmlns:p14="http://schemas.microsoft.com/office/powerpoint/2010/main" val="195466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Facilitator Notes: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Click to reveal content about each section of the scientific manuscript. As you click, new information will appear!</a:t>
            </a:r>
          </a:p>
          <a:p>
            <a:pPr marL="0" indent="0">
              <a:buFont typeface="Arial" panose="020B0604020202020204" pitchFamily="34" charset="0"/>
              <a:buNone/>
            </a:pPr>
            <a:br>
              <a:rPr lang="en-US" sz="12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Facilitator Script:</a:t>
            </a:r>
          </a:p>
          <a:p>
            <a:pPr marL="171450" indent="-171450">
              <a:buFont typeface="Arial" panose="020B0604020202020204" pitchFamily="34" charset="0"/>
              <a:buChar char="•"/>
            </a:pPr>
            <a:r>
              <a:rPr lang="en-US" dirty="0"/>
              <a:t>RESULTS</a:t>
            </a:r>
          </a:p>
          <a:p>
            <a:pPr marL="628650" lvl="1" indent="-171450">
              <a:buFont typeface="Arial" panose="020B0604020202020204" pitchFamily="34" charset="0"/>
              <a:buChar char="•"/>
            </a:pPr>
            <a:r>
              <a:rPr lang="en-US" dirty="0"/>
              <a:t>The results section looks at what observations you made during the study. You must also provide the outcome of your tested hypothesis or research question.</a:t>
            </a:r>
          </a:p>
          <a:p>
            <a:pPr marL="171450" lvl="0" indent="-171450">
              <a:buFont typeface="Arial" panose="020B0604020202020204" pitchFamily="34" charset="0"/>
              <a:buChar char="•"/>
            </a:pPr>
            <a:r>
              <a:rPr lang="en-US" dirty="0"/>
              <a:t>DISCUSSION</a:t>
            </a:r>
          </a:p>
          <a:p>
            <a:pPr marL="628650" lvl="1" indent="-171450">
              <a:buFont typeface="Arial" panose="020B0604020202020204" pitchFamily="34" charset="0"/>
              <a:buChar char="•"/>
            </a:pPr>
            <a:r>
              <a:rPr lang="en-US" dirty="0"/>
              <a:t>In your discussion section, you need to answer questions about the outcome of your study. What do those outcomes imply? Why is that important?</a:t>
            </a:r>
          </a:p>
          <a:p>
            <a:pPr marL="1085850" lvl="2" indent="-171450">
              <a:buFont typeface="Arial" panose="020B0604020202020204" pitchFamily="34" charset="0"/>
              <a:buChar char="•"/>
            </a:pPr>
            <a:r>
              <a:rPr lang="en-US" dirty="0"/>
              <a:t>You must also situate your study and its outcomes within what other researchers have found or published. What does your study say about previous work?</a:t>
            </a:r>
          </a:p>
          <a:p>
            <a:pPr marL="1085850" lvl="2" indent="-171450">
              <a:buFont typeface="Arial" panose="020B0604020202020204" pitchFamily="34" charset="0"/>
              <a:buChar char="•"/>
            </a:pPr>
            <a:r>
              <a:rPr lang="en-US" dirty="0"/>
              <a:t>Last, you need to address the question of future research. What future research is possible? What future research is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ACKNOWLEDGMENTS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acknowledgements section needs to acknowledge the people who helped you with your study. These people need to be thanked, and this is the place to do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REFERENCES/CITATIONS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references and citations section is where you lay out all the scientific literature you used in conducting the study and writing the manuscript.</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9</a:t>
            </a:fld>
            <a:endParaRPr lang="en-US"/>
          </a:p>
        </p:txBody>
      </p:sp>
    </p:spTree>
    <p:extLst>
      <p:ext uri="{BB962C8B-B14F-4D97-AF65-F5344CB8AC3E}">
        <p14:creationId xmlns:p14="http://schemas.microsoft.com/office/powerpoint/2010/main" val="223686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Pie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Sometimes called a circle graph, pie charts represent parts of a whole. Each ‘section’ or ‘slice’ of the pie is a data percentage. Segments are arranged in a clockwise formation from biggest to smallest. This way, the pie chart features easy-to-compare subjects presented in an easy-to-understand way.</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75</a:t>
            </a:fld>
            <a:endParaRPr lang="en-US"/>
          </a:p>
        </p:txBody>
      </p:sp>
    </p:spTree>
    <p:extLst>
      <p:ext uri="{BB962C8B-B14F-4D97-AF65-F5344CB8AC3E}">
        <p14:creationId xmlns:p14="http://schemas.microsoft.com/office/powerpoint/2010/main" val="3292651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pPr marL="171450" indent="-171450">
              <a:buFont typeface="Arial" panose="020B0604020202020204" pitchFamily="34" charset="0"/>
              <a:buChar char="•"/>
            </a:pPr>
            <a:r>
              <a:rPr lang="en-US" b="0" dirty="0"/>
              <a:t>Scatter Plot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graphs show the values of two variables plotted along two axes. The pattern of the plotted points is used to display any present correlation</a:t>
            </a:r>
            <a:r>
              <a:rPr lang="en-US" sz="1200" b="1" kern="1200" dirty="0">
                <a:solidFill>
                  <a:schemeClr val="tx1"/>
                </a:solidFill>
                <a:effectLst/>
                <a:latin typeface="+mn-lt"/>
                <a:ea typeface="+mn-ea"/>
                <a:cs typeface="+mn-cs"/>
              </a:rPr>
              <a:t>.</a:t>
            </a:r>
          </a:p>
          <a:p>
            <a:pPr marL="628650" lvl="1"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dirty="0"/>
              <a:t>What questions do you have about graphs</a:t>
            </a:r>
            <a:r>
              <a:rPr lang="en-US" b="0" i="0" dirty="0"/>
              <a:t>? </a:t>
            </a:r>
            <a:r>
              <a:rPr lang="en-US" b="1" i="1" dirty="0"/>
              <a:t>(Solicit questions from students and answer them to the best of your ability before moving on.)</a:t>
            </a:r>
            <a:endParaRPr lang="en-US" dirty="0"/>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76</a:t>
            </a:fld>
            <a:endParaRPr lang="en-US"/>
          </a:p>
        </p:txBody>
      </p:sp>
    </p:spTree>
    <p:extLst>
      <p:ext uri="{BB962C8B-B14F-4D97-AF65-F5344CB8AC3E}">
        <p14:creationId xmlns:p14="http://schemas.microsoft.com/office/powerpoint/2010/main" val="912291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Ms. Chey.</a:t>
            </a:r>
            <a:r>
              <a:rPr lang="en-US" i="0" dirty="0"/>
              <a:t> </a:t>
            </a:r>
            <a:r>
              <a:rPr lang="en-US" sz="1200" dirty="0">
                <a:solidFill>
                  <a:srgbClr val="009FB0"/>
                </a:solidFill>
                <a:latin typeface="Arial" panose="020B0604020202020204" pitchFamily="34" charset="0"/>
                <a:ea typeface="Roboto Light" panose="02000000000000000000" pitchFamily="2" charset="0"/>
              </a:rPr>
              <a:t>Turn to Module 2–Case Study Part 4 your workbook </a:t>
            </a:r>
            <a:r>
              <a:rPr lang="en-US" dirty="0"/>
              <a:t>to see what she has to say about results. Who wants to read for her? </a:t>
            </a:r>
            <a:r>
              <a:rPr lang="en-US" b="1" i="1" dirty="0"/>
              <a:t>(Select a student to read aloud)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0" dirty="0"/>
              <a:t>Netra’s Text:</a:t>
            </a:r>
          </a:p>
          <a:p>
            <a:pPr lvl="2"/>
            <a:r>
              <a:rPr lang="en-US" i="1" dirty="0"/>
              <a:t>I love data, which is why I love working on the Results section of my papers. However, it's easy to overdo it with the statistics, tables and drawings and overwhelm your readers. That's why I always devote some time to planning the most effective ways to communicate my research, both with text and with visualizations. I focus on only the most meaningful statements supported by the evidence. I keep all text short and delete any places where my paragraphs are needlessly repeating information that readers can already find in the figures or captions. I ask myself, "Am I presenting the evidence in a logical order?" Evidence does not explain itself, so it's up to me to present the facts in the right order and explain them in a way that answers the research questions found in my Introduction. </a:t>
            </a:r>
          </a:p>
          <a:p>
            <a:pPr lvl="2"/>
            <a:r>
              <a:rPr lang="en-US" b="1" i="1" dirty="0"/>
              <a:t>(Thank the reader!)</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77</a:t>
            </a:fld>
            <a:endParaRPr lang="en-US"/>
          </a:p>
        </p:txBody>
      </p:sp>
    </p:spTree>
    <p:extLst>
      <p:ext uri="{BB962C8B-B14F-4D97-AF65-F5344CB8AC3E}">
        <p14:creationId xmlns:p14="http://schemas.microsoft.com/office/powerpoint/2010/main" val="2581442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Here are some additional tips for visualizing your data.</a:t>
            </a:r>
          </a:p>
          <a:p>
            <a:pPr marL="171450" indent="-171450">
              <a:buFont typeface="Arial" panose="020B0604020202020204" pitchFamily="34" charset="0"/>
              <a:buChar char="•"/>
            </a:pPr>
            <a:r>
              <a:rPr lang="en-US" dirty="0"/>
              <a:t>Check your math for accuracy and use consistent row or column summation.</a:t>
            </a:r>
          </a:p>
          <a:p>
            <a:pPr marL="171450" indent="-171450">
              <a:buFont typeface="Arial" panose="020B0604020202020204" pitchFamily="34" charset="0"/>
              <a:buChar char="•"/>
            </a:pPr>
            <a:r>
              <a:rPr lang="en-US" dirty="0"/>
              <a:t>Keep lines in your tables, graphs, and figures to a minimum. It's also a good idea to avoid vertical lines.</a:t>
            </a:r>
          </a:p>
          <a:p>
            <a:pPr marL="171450" indent="-171450">
              <a:buFont typeface="Arial" panose="020B0604020202020204" pitchFamily="34" charset="0"/>
              <a:buChar char="•"/>
            </a:pPr>
            <a:r>
              <a:rPr lang="en-US" dirty="0"/>
              <a:t>Use footnotes to clarify your points. </a:t>
            </a:r>
          </a:p>
          <a:p>
            <a:pPr marL="171450" indent="-171450">
              <a:buFont typeface="Arial" panose="020B0604020202020204" pitchFamily="34" charset="0"/>
              <a:buChar char="•"/>
            </a:pPr>
            <a:r>
              <a:rPr lang="en-US" dirty="0"/>
              <a:t>Check headings, labels, and axes for consistency.</a:t>
            </a:r>
          </a:p>
          <a:p>
            <a:pPr marL="171450" indent="-171450">
              <a:buFont typeface="Arial" panose="020B0604020202020204" pitchFamily="34" charset="0"/>
              <a:buChar char="•"/>
            </a:pPr>
            <a:r>
              <a:rPr lang="en-US" dirty="0"/>
              <a:t>Remember: different journals will have different rules for formatting. Follow the submission guidelines for your target publication.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78</a:t>
            </a:fld>
            <a:endParaRPr lang="en-US"/>
          </a:p>
        </p:txBody>
      </p:sp>
    </p:spTree>
    <p:extLst>
      <p:ext uri="{BB962C8B-B14F-4D97-AF65-F5344CB8AC3E}">
        <p14:creationId xmlns:p14="http://schemas.microsoft.com/office/powerpoint/2010/main" val="2998057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Here are some of the rules you can expect to find when you search for a publication's submission guidelines or Instructions for Authors.</a:t>
            </a:r>
          </a:p>
          <a:p>
            <a:pPr marL="171450" indent="-171450">
              <a:buFont typeface="Arial" panose="020B0604020202020204" pitchFamily="34" charset="0"/>
              <a:buChar char="•"/>
            </a:pPr>
            <a:r>
              <a:rPr lang="en-US" dirty="0"/>
              <a:t>Some publications limit file sizes or the number of figures used. If you have more visualizations or information, there may be an opportunity to post supplemental materials online.</a:t>
            </a:r>
          </a:p>
          <a:p>
            <a:pPr marL="171450" indent="-171450">
              <a:buFont typeface="Arial" panose="020B0604020202020204" pitchFamily="34" charset="0"/>
              <a:buChar char="•"/>
            </a:pPr>
            <a:r>
              <a:rPr lang="en-US" dirty="0"/>
              <a:t>Look for formatting requirements, guidance on footnotes, abbreviations and figures. Overall, you want to make it as easy as possible for the editors to accept your manuscript.  </a:t>
            </a:r>
          </a:p>
          <a:p>
            <a:pPr marL="0" indent="0">
              <a:buFont typeface="Arial" panose="020B0604020202020204" pitchFamily="34" charset="0"/>
              <a:buNone/>
            </a:pPr>
            <a:r>
              <a:rPr lang="en-US" dirty="0"/>
              <a:t>Creating a credible scientific manuscript is all about attention to detail!</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questions do you have about the Results section</a:t>
            </a:r>
            <a:r>
              <a:rPr lang="en-US" b="0" i="0" dirty="0"/>
              <a:t>? </a:t>
            </a:r>
            <a:r>
              <a:rPr lang="en-US" b="1" i="1" dirty="0"/>
              <a:t>(Solicit questions from students and answer them to the best of your ability before moving on.)</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79</a:t>
            </a:fld>
            <a:endParaRPr lang="en-US"/>
          </a:p>
        </p:txBody>
      </p:sp>
    </p:spTree>
    <p:extLst>
      <p:ext uri="{BB962C8B-B14F-4D97-AF65-F5344CB8AC3E}">
        <p14:creationId xmlns:p14="http://schemas.microsoft.com/office/powerpoint/2010/main" val="1267739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p>
          <a:p>
            <a:r>
              <a:rPr lang="en-US" dirty="0"/>
              <a:t>We will continue to chapter five after we take a short break.</a:t>
            </a:r>
            <a:r>
              <a:rPr lang="en-US" b="1" i="1" dirty="0"/>
              <a:t> </a:t>
            </a:r>
            <a:r>
              <a:rPr lang="en-US" dirty="0"/>
              <a:t>Before our break, let’s do a quick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Roboto" panose="02000000000000000000" pitchFamily="2" charset="0"/>
              </a:rPr>
              <a:t>Turn to the Knowledge Check section for Part 2 in your workbook and answer Knowledge Checks 4 and 5. </a:t>
            </a:r>
            <a:r>
              <a:rPr lang="en-US" dirty="0"/>
              <a:t>Then we’ll go over it as a group.</a:t>
            </a:r>
          </a:p>
          <a:p>
            <a:endParaRPr lang="en-US" b="1" i="1" dirty="0"/>
          </a:p>
          <a:p>
            <a:r>
              <a:rPr lang="en-US" b="1" i="1" dirty="0"/>
              <a:t>(Allow participants a few minutes to answer question in their workbooks.)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80</a:t>
            </a:fld>
            <a:endParaRPr lang="en-US"/>
          </a:p>
        </p:txBody>
      </p:sp>
    </p:spTree>
    <p:extLst>
      <p:ext uri="{BB962C8B-B14F-4D97-AF65-F5344CB8AC3E}">
        <p14:creationId xmlns:p14="http://schemas.microsoft.com/office/powerpoint/2010/main" val="1283956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the correct answers.)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p>
          <a:p>
            <a:r>
              <a:rPr lang="en-US" b="1" dirty="0"/>
              <a:t>Column</a:t>
            </a:r>
          </a:p>
          <a:p>
            <a:r>
              <a:rPr lang="en-US" b="1" dirty="0"/>
              <a:t>Bar</a:t>
            </a:r>
          </a:p>
          <a:p>
            <a:r>
              <a:rPr lang="en-US" b="1" dirty="0"/>
              <a:t>Line</a:t>
            </a:r>
          </a:p>
          <a:p>
            <a:r>
              <a:rPr lang="en-US" b="1" dirty="0"/>
              <a:t>Histogram</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81</a:t>
            </a:fld>
            <a:endParaRPr lang="en-US"/>
          </a:p>
        </p:txBody>
      </p:sp>
    </p:spTree>
    <p:extLst>
      <p:ext uri="{BB962C8B-B14F-4D97-AF65-F5344CB8AC3E}">
        <p14:creationId xmlns:p14="http://schemas.microsoft.com/office/powerpoint/2010/main" val="4471329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correct answers.)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p>
          <a:p>
            <a:r>
              <a:rPr lang="en-US" b="1" dirty="0"/>
              <a:t>Dual Axis Line</a:t>
            </a:r>
          </a:p>
          <a:p>
            <a:r>
              <a:rPr lang="en-US" b="1" dirty="0"/>
              <a:t>Line</a:t>
            </a:r>
          </a:p>
          <a:p>
            <a:r>
              <a:rPr lang="en-US" b="1" dirty="0"/>
              <a:t>Column</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82</a:t>
            </a:fld>
            <a:endParaRPr lang="en-US"/>
          </a:p>
        </p:txBody>
      </p:sp>
    </p:spTree>
    <p:extLst>
      <p:ext uri="{BB962C8B-B14F-4D97-AF65-F5344CB8AC3E}">
        <p14:creationId xmlns:p14="http://schemas.microsoft.com/office/powerpoint/2010/main" val="525682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We've made it to the final step on the IMRaD path, the Discussion. This is where we interpret the data presented in the Results section. It's also our last major stop before reaching the final manuscript signposts, the Acknowledgments and Citations. In this chapter, we will look at the key points to include in your Discussion, the best ways to perform precise analyses and interpretations, and how to draw a clear line between your Results and your Discussion sections. Then we'll finish our detailed view of the manuscript sections by properly thanking and citing those whose work helped you write your paper.</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84</a:t>
            </a:fld>
            <a:endParaRPr lang="en-US"/>
          </a:p>
        </p:txBody>
      </p:sp>
    </p:spTree>
    <p:extLst>
      <p:ext uri="{BB962C8B-B14F-4D97-AF65-F5344CB8AC3E}">
        <p14:creationId xmlns:p14="http://schemas.microsoft.com/office/powerpoint/2010/main" val="23743801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The Discussion section is where you distill the essence of your study down to its finest point. Think of it as an inverted funnel – the compliment to your Introduction. Here, you will describe your main results, answer your research questions and interpret your results in light of the existing knowledge and findings from other literature. Then you will highlight the major implications of your findings and interpret your results in context. While the Discussion section is the most conversational of the manuscript sections, it still follows specific guidelines and must fulfill specific criteria.</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85</a:t>
            </a:fld>
            <a:endParaRPr lang="en-US"/>
          </a:p>
        </p:txBody>
      </p:sp>
    </p:spTree>
    <p:extLst>
      <p:ext uri="{BB962C8B-B14F-4D97-AF65-F5344CB8AC3E}">
        <p14:creationId xmlns:p14="http://schemas.microsoft.com/office/powerpoint/2010/main" val="356545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Facilitator Script:</a:t>
            </a:r>
            <a:br>
              <a:rPr lang="en-US" i="0" dirty="0"/>
            </a:br>
            <a:r>
              <a:rPr lang="en-US" i="0" dirty="0"/>
              <a:t>Now that we have a basic understanding of the structure of a scientific manuscript, let’s look at a case study.  In this part, we will meet Netra Chey, who has some useful ideas on how to organize your manuscript.</a:t>
            </a:r>
          </a:p>
          <a:p>
            <a:endParaRPr lang="en-US" i="0" dirty="0"/>
          </a:p>
          <a:p>
            <a:r>
              <a:rPr lang="en-US" i="0" dirty="0"/>
              <a:t>I need a volunteer to read Ms. Chey’s text, which you can find in the Case Study section of Module 2 in your participant’s workbook. Who would like to read  the first part aloud? </a:t>
            </a:r>
            <a:r>
              <a:rPr lang="en-US" b="1" i="1" dirty="0"/>
              <a:t>(Choose a participant to read aloud!)</a:t>
            </a:r>
            <a:endParaRPr lang="en-US" b="1" i="0" dirty="0"/>
          </a:p>
          <a:p>
            <a:endParaRPr lang="en-US" i="0" dirty="0"/>
          </a:p>
          <a:p>
            <a:r>
              <a:rPr lang="en-US" i="0" dirty="0"/>
              <a:t>Netra’s text:</a:t>
            </a:r>
          </a:p>
          <a:p>
            <a:pPr lvl="2"/>
            <a:r>
              <a:rPr lang="en-US" i="1" dirty="0"/>
              <a:t>Staying organized and taking notes as you work will help you manage the writing process. I referred to the manuscript outline, or roadmap, many times as I wrote--to add new details, make changes, or track what I was missing.</a:t>
            </a:r>
          </a:p>
          <a:p>
            <a:pPr lvl="2"/>
            <a:r>
              <a:rPr lang="en-US" i="1" dirty="0"/>
              <a:t>If you're working on a scientific journal article, like I am, you may already be familiar with the IMRaD structure. IMRaD is a mnemonic device that helps us remember the most important elements of a journal article, which are also part of the manuscript outline. These are the Introduction, Methods, Results and Discussion.</a:t>
            </a:r>
          </a:p>
          <a:p>
            <a:pPr lvl="0"/>
            <a:r>
              <a:rPr lang="en-US" i="0" dirty="0"/>
              <a:t>Thank you (</a:t>
            </a:r>
            <a:r>
              <a:rPr lang="en-US" i="1" dirty="0"/>
              <a:t>reader’s name</a:t>
            </a:r>
            <a:r>
              <a:rPr lang="en-US" i="0" dirty="0"/>
              <a:t>)!</a:t>
            </a:r>
            <a:endParaRPr lang="en-US" i="1" dirty="0"/>
          </a:p>
        </p:txBody>
      </p:sp>
      <p:sp>
        <p:nvSpPr>
          <p:cNvPr id="4" name="Slide Number Placeholder 3"/>
          <p:cNvSpPr>
            <a:spLocks noGrp="1"/>
          </p:cNvSpPr>
          <p:nvPr>
            <p:ph type="sldNum" sz="quarter" idx="5"/>
          </p:nvPr>
        </p:nvSpPr>
        <p:spPr/>
        <p:txBody>
          <a:bodyPr/>
          <a:lstStyle/>
          <a:p>
            <a:fld id="{99346F72-50AF-5749-9015-FB8ED069B56F}" type="slidenum">
              <a:rPr lang="en-US" smtClean="0"/>
              <a:t>10</a:t>
            </a:fld>
            <a:endParaRPr lang="en-US"/>
          </a:p>
        </p:txBody>
      </p:sp>
    </p:spTree>
    <p:extLst>
      <p:ext uri="{BB962C8B-B14F-4D97-AF65-F5344CB8AC3E}">
        <p14:creationId xmlns:p14="http://schemas.microsoft.com/office/powerpoint/2010/main" val="4417555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State the limitations and caveats of your study. Being frank and unapologetic about these limitations may neutralize criticism from reviewers and other readers.</a:t>
            </a:r>
          </a:p>
          <a:p>
            <a:r>
              <a:rPr lang="en-US" b="0" dirty="0"/>
              <a:t>Finally, make recommendations. What do you think should happen now as a result of your study? Suggest changes in practice or policy or call for future research. </a:t>
            </a:r>
          </a:p>
          <a:p>
            <a:endParaRPr lang="en-US" b="0" i="0" dirty="0"/>
          </a:p>
          <a:p>
            <a:r>
              <a:rPr lang="en-US" b="0" i="0" dirty="0"/>
              <a:t>What questions do you have so far about the Discussion section? </a:t>
            </a:r>
            <a:r>
              <a:rPr lang="en-US" b="1" i="1" dirty="0"/>
              <a:t>(Solicit questions from students and answer them to the best of your ability before moving on.)</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86</a:t>
            </a:fld>
            <a:endParaRPr lang="en-US"/>
          </a:p>
        </p:txBody>
      </p:sp>
    </p:spTree>
    <p:extLst>
      <p:ext uri="{BB962C8B-B14F-4D97-AF65-F5344CB8AC3E}">
        <p14:creationId xmlns:p14="http://schemas.microsoft.com/office/powerpoint/2010/main" val="22700170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Ms. Chey. </a:t>
            </a:r>
            <a:r>
              <a:rPr lang="en-US" sz="1200" dirty="0">
                <a:solidFill>
                  <a:srgbClr val="009FB0"/>
                </a:solidFill>
                <a:latin typeface="Arial" panose="020B0604020202020204" pitchFamily="34" charset="0"/>
                <a:ea typeface="Roboto Light" panose="02000000000000000000" pitchFamily="2" charset="0"/>
              </a:rPr>
              <a:t>Turn to Module 2–Case Study Part 5 your workbook </a:t>
            </a:r>
            <a:r>
              <a:rPr lang="en-US" dirty="0"/>
              <a:t>to see what she has to say about results. Who wants to read for her? </a:t>
            </a:r>
            <a:r>
              <a:rPr lang="en-US" b="1" i="1" dirty="0"/>
              <a:t>(Select a student to read aloud)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0" dirty="0"/>
              <a:t>Netra’s Text:</a:t>
            </a:r>
          </a:p>
          <a:p>
            <a:pPr lvl="2"/>
            <a:r>
              <a:rPr lang="en-US" sz="1200" i="1" kern="1200" dirty="0">
                <a:solidFill>
                  <a:schemeClr val="tx1"/>
                </a:solidFill>
                <a:effectLst/>
                <a:latin typeface="+mn-lt"/>
                <a:ea typeface="+mn-ea"/>
                <a:cs typeface="+mn-cs"/>
              </a:rPr>
              <a:t>When it's time for me to write the Discussion section, I begin by re-reading the Introduction to my manuscript. That way I can relate my results back to</a:t>
            </a:r>
          </a:p>
          <a:p>
            <a:pPr lvl="2"/>
            <a:r>
              <a:rPr lang="en-US" sz="1200" i="1" kern="1200" dirty="0">
                <a:solidFill>
                  <a:schemeClr val="tx1"/>
                </a:solidFill>
                <a:effectLst/>
                <a:latin typeface="+mn-lt"/>
                <a:ea typeface="+mn-ea"/>
                <a:cs typeface="+mn-cs"/>
              </a:rPr>
              <a:t>what I first presented in the Introduction. I can explain how my work answers my original research question, compare or contrast my findings with other</a:t>
            </a:r>
          </a:p>
          <a:p>
            <a:pPr lvl="2"/>
            <a:r>
              <a:rPr lang="en-US" sz="1200" i="1" kern="1200" dirty="0">
                <a:solidFill>
                  <a:schemeClr val="tx1"/>
                </a:solidFill>
                <a:effectLst/>
                <a:latin typeface="+mn-lt"/>
                <a:ea typeface="+mn-ea"/>
                <a:cs typeface="+mn-cs"/>
              </a:rPr>
              <a:t>published literature and describe the wider implications or areas for future exploration.</a:t>
            </a:r>
          </a:p>
          <a:p>
            <a:pPr lvl="2"/>
            <a:r>
              <a:rPr lang="en-US" b="1" i="1" dirty="0"/>
              <a:t>(Thank the reader!)</a:t>
            </a:r>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87</a:t>
            </a:fld>
            <a:endParaRPr lang="en-US"/>
          </a:p>
        </p:txBody>
      </p:sp>
    </p:spTree>
    <p:extLst>
      <p:ext uri="{BB962C8B-B14F-4D97-AF65-F5344CB8AC3E}">
        <p14:creationId xmlns:p14="http://schemas.microsoft.com/office/powerpoint/2010/main" val="41985683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b="0" dirty="0"/>
              <a:t>Does your Discussion section invert the funnel and have broader applications? Make sure your Discussion section includes a summary of your main findings, comparisons to other studies, the strengths and the limitations of your study and wider implications for the scientific community. Let's check your knowledge before moving on to the final sections of the manuscript.</a:t>
            </a:r>
          </a:p>
          <a:p>
            <a:endParaRPr lang="en-US" b="0" dirty="0"/>
          </a:p>
          <a:p>
            <a:r>
              <a:rPr lang="en-US" b="1" i="1" dirty="0"/>
              <a:t>(Click to reveal Knowledge Check directions!)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check your understanding of the discussion. Turn </a:t>
            </a:r>
            <a:r>
              <a:rPr lang="en-US" sz="1200" dirty="0">
                <a:latin typeface="Arial" panose="020B0604020202020204" pitchFamily="34" charset="0"/>
                <a:ea typeface="Roboto" panose="02000000000000000000" pitchFamily="2" charset="0"/>
              </a:rPr>
              <a:t>the Knowledge Check section for Part 2 in your workbook and answer Knowledge Checks 6 and 7</a:t>
            </a:r>
            <a:r>
              <a:rPr lang="en-US" dirty="0"/>
              <a:t>. Then we’ll go over them as a group.</a:t>
            </a:r>
          </a:p>
          <a:p>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88</a:t>
            </a:fld>
            <a:endParaRPr lang="en-US"/>
          </a:p>
        </p:txBody>
      </p:sp>
    </p:spTree>
    <p:extLst>
      <p:ext uri="{BB962C8B-B14F-4D97-AF65-F5344CB8AC3E}">
        <p14:creationId xmlns:p14="http://schemas.microsoft.com/office/powerpoint/2010/main" val="22043504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the correct answer.)</a:t>
            </a:r>
          </a:p>
          <a:p>
            <a:endParaRPr lang="en-US" i="1" dirty="0"/>
          </a:p>
          <a:p>
            <a:r>
              <a:rPr lang="en-US" b="0" i="0" dirty="0"/>
              <a:t>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 found that providing a Session Zero was feasible in our setting and appeared to contribute to the success of the lifestyle change program.</a:t>
            </a:r>
            <a:r>
              <a:rPr lang="en-US" i="0" dirty="0"/>
              <a:t> </a:t>
            </a:r>
            <a:r>
              <a:rPr lang="en-US" i="0" dirty="0">
                <a:sym typeface="Wingdings" pitchFamily="2" charset="2"/>
              </a:rPr>
              <a:t> </a:t>
            </a:r>
            <a:r>
              <a:rPr lang="en-US" sz="1200" kern="1200" dirty="0">
                <a:solidFill>
                  <a:schemeClr val="tx1"/>
                </a:solidFill>
                <a:effectLst/>
                <a:latin typeface="+mn-lt"/>
                <a:ea typeface="+mn-ea"/>
                <a:cs typeface="+mn-cs"/>
              </a:rPr>
              <a:t>This statement specifically notes aspects of success, and limits applicability of "effectiveness."</a:t>
            </a:r>
            <a:endParaRPr lang="en-US" i="1" dirty="0"/>
          </a:p>
          <a:p>
            <a:endParaRPr lang="en-US" b="0" i="0"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i="1" dirty="0"/>
              <a:t>Our study proves that providing a Session Zero is feasible and effective</a:t>
            </a:r>
            <a:r>
              <a:rPr lang="en-US" dirty="0"/>
              <a:t>. </a:t>
            </a:r>
            <a:r>
              <a:rPr lang="en-US" dirty="0">
                <a:sym typeface="Wingdings" pitchFamily="2" charset="2"/>
              </a:rPr>
              <a:t></a:t>
            </a:r>
            <a:r>
              <a:rPr lang="en-US" dirty="0"/>
              <a:t> </a:t>
            </a:r>
            <a:r>
              <a:rPr lang="en-US" sz="1200" kern="1200" dirty="0">
                <a:solidFill>
                  <a:schemeClr val="tx1"/>
                </a:solidFill>
                <a:effectLst/>
                <a:latin typeface="+mn-lt"/>
                <a:ea typeface="+mn-ea"/>
                <a:cs typeface="+mn-cs"/>
              </a:rPr>
              <a:t>This statement is too broad, and does not specify results. The other statement specifically notes aspects of success, and limits applicability of "effectiveness."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89</a:t>
            </a:fld>
            <a:endParaRPr lang="en-US"/>
          </a:p>
        </p:txBody>
      </p:sp>
    </p:spTree>
    <p:extLst>
      <p:ext uri="{BB962C8B-B14F-4D97-AF65-F5344CB8AC3E}">
        <p14:creationId xmlns:p14="http://schemas.microsoft.com/office/powerpoint/2010/main" val="8311615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r>
              <a:rPr lang="en-US" b="1" i="1" dirty="0"/>
              <a:t>(Ask participants to volunteer their answers, then click to reveal the correct answer.)</a:t>
            </a:r>
          </a:p>
          <a:p>
            <a:endParaRPr lang="en-US" i="1" dirty="0"/>
          </a:p>
          <a:p>
            <a:r>
              <a:rPr lang="en-US" b="0" i="0" dirty="0"/>
              <a:t>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difference between participants enrolled based on a risk test only and those enrolled based on a blood test diagnosis or prediabetes did not reach statistical significance at the p-.05 level.</a:t>
            </a:r>
            <a:r>
              <a:rPr lang="en-US" i="0" dirty="0"/>
              <a:t> </a:t>
            </a:r>
            <a:r>
              <a:rPr lang="en-US" i="0" dirty="0">
                <a:sym typeface="Wingdings" pitchFamily="2" charset="2"/>
              </a:rPr>
              <a:t> </a:t>
            </a:r>
            <a:r>
              <a:rPr lang="en-US" sz="1200" kern="1200" dirty="0">
                <a:solidFill>
                  <a:schemeClr val="tx1"/>
                </a:solidFill>
                <a:effectLst/>
                <a:latin typeface="+mn-lt"/>
                <a:ea typeface="+mn-ea"/>
                <a:cs typeface="+mn-cs"/>
              </a:rPr>
              <a:t> This statement is clear, specific, and presents results.</a:t>
            </a:r>
            <a:endParaRPr lang="en-US" b="0" i="0"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was no difference in weight loss between participants enrolled based on a risk test only and those with a blood test diagnosis of prediabetes.</a:t>
            </a:r>
            <a:r>
              <a:rPr lang="en-US" dirty="0"/>
              <a:t>. </a:t>
            </a:r>
            <a:r>
              <a:rPr lang="en-US" dirty="0">
                <a:sym typeface="Wingdings" pitchFamily="2" charset="2"/>
              </a:rPr>
              <a:t></a:t>
            </a:r>
            <a:r>
              <a:rPr lang="en-US" dirty="0"/>
              <a:t> </a:t>
            </a:r>
            <a:r>
              <a:rPr lang="en-US" sz="1200" kern="1200" dirty="0">
                <a:solidFill>
                  <a:schemeClr val="tx1"/>
                </a:solidFill>
                <a:effectLst/>
                <a:latin typeface="+mn-lt"/>
                <a:ea typeface="+mn-ea"/>
                <a:cs typeface="+mn-cs"/>
              </a:rPr>
              <a:t>This statement is clear, but does not present any results or state specific facts.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90</a:t>
            </a:fld>
            <a:endParaRPr lang="en-US"/>
          </a:p>
        </p:txBody>
      </p:sp>
    </p:spTree>
    <p:extLst>
      <p:ext uri="{BB962C8B-B14F-4D97-AF65-F5344CB8AC3E}">
        <p14:creationId xmlns:p14="http://schemas.microsoft.com/office/powerpoint/2010/main" val="31950986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sz="1200" b="0" i="0" kern="1200" dirty="0">
                <a:solidFill>
                  <a:schemeClr val="tx1"/>
                </a:solidFill>
                <a:effectLst/>
                <a:latin typeface="+mn-lt"/>
                <a:ea typeface="+mn-ea"/>
                <a:cs typeface="+mn-cs"/>
              </a:rPr>
              <a:t>At the end of your manuscript come the acknowledgements and citations. Acknowledgments give credit to the people or institutions that have helped you in your research or with writing your work. Citations list all of the published information referred to anywhere in the text of your manuscript. Both are essential parts of the manuscript, and are relatively easy to flesh out! </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91</a:t>
            </a:fld>
            <a:endParaRPr lang="en-US"/>
          </a:p>
        </p:txBody>
      </p:sp>
    </p:spTree>
    <p:extLst>
      <p:ext uri="{BB962C8B-B14F-4D97-AF65-F5344CB8AC3E}">
        <p14:creationId xmlns:p14="http://schemas.microsoft.com/office/powerpoint/2010/main" val="379587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endParaRPr lang="en-US" b="0" dirty="0"/>
          </a:p>
          <a:p>
            <a:r>
              <a:rPr lang="en-US" sz="1200" b="0" i="0" kern="1200" dirty="0">
                <a:solidFill>
                  <a:schemeClr val="tx1"/>
                </a:solidFill>
                <a:effectLst/>
                <a:latin typeface="+mn-lt"/>
                <a:ea typeface="+mn-ea"/>
                <a:cs typeface="+mn-cs"/>
              </a:rPr>
              <a:t>Acknowledgments list the people or institutions that have helped with your study or writing process. If you're having a difficult time remembering all of the people or organizations that you'd like to acknowledge, you can review this list for some potential ideas. Find this slide in Module 2 of your workbook. Read it over, as well as the information on the next slide.</a:t>
            </a:r>
            <a:endParaRPr lang="en-US" b="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92</a:t>
            </a:fld>
            <a:endParaRPr lang="en-US"/>
          </a:p>
        </p:txBody>
      </p:sp>
    </p:spTree>
    <p:extLst>
      <p:ext uri="{BB962C8B-B14F-4D97-AF65-F5344CB8AC3E}">
        <p14:creationId xmlns:p14="http://schemas.microsoft.com/office/powerpoint/2010/main" val="1446275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0" i="1" dirty="0"/>
              <a:t>Allow participants a few moments to read over this information in their workbooks, then solicit questions. “What questions do you have about acknowledgements?” </a:t>
            </a:r>
            <a:r>
              <a:rPr lang="en-US" b="1" i="1" dirty="0"/>
              <a:t>(Solicit questions from students and answer them to the best of your ability before moving on.)</a:t>
            </a:r>
            <a:endParaRPr lang="en-US" b="0" i="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93</a:t>
            </a:fld>
            <a:endParaRPr lang="en-US"/>
          </a:p>
        </p:txBody>
      </p:sp>
    </p:spTree>
    <p:extLst>
      <p:ext uri="{BB962C8B-B14F-4D97-AF65-F5344CB8AC3E}">
        <p14:creationId xmlns:p14="http://schemas.microsoft.com/office/powerpoint/2010/main" val="289430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Ms. Chey. Turn to Module 2-Case Study part 6 in your workbook to see how she writes the acknowledgements section. Who wants to read for her? </a:t>
            </a:r>
            <a:r>
              <a:rPr lang="en-US" b="1" i="1" dirty="0"/>
              <a:t>(Select a student to read aloud)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0" dirty="0"/>
              <a:t>Netra’s Text:</a:t>
            </a:r>
          </a:p>
          <a:p>
            <a:pPr lvl="2"/>
            <a:r>
              <a:rPr lang="en-US" i="1" dirty="0"/>
              <a:t>Acknowledgments are easy! Thank the people who helped you, and make note of how they helped. Here is my acknowledgments section.</a:t>
            </a:r>
          </a:p>
          <a:p>
            <a:pPr lvl="2"/>
            <a:r>
              <a:rPr lang="en-US" i="1" dirty="0"/>
              <a:t>First, I thanked the doctors and staff of the National Institute of Hygiene and Epidemiology in Hanoi, Vietnam, because they provided most of the serum and respiratory specimens used in our study.</a:t>
            </a:r>
          </a:p>
          <a:p>
            <a:pPr lvl="2"/>
            <a:r>
              <a:rPr lang="en-US" i="1" dirty="0"/>
              <a:t>Next, I thanked Dr. James </a:t>
            </a:r>
            <a:r>
              <a:rPr lang="en-US" i="1" dirty="0" err="1"/>
              <a:t>Luby</a:t>
            </a:r>
            <a:r>
              <a:rPr lang="en-US" i="1" dirty="0"/>
              <a:t>, an expert in the isolation and propagation of human enteric coronaviruses, who provided the strains we used in our study.</a:t>
            </a:r>
          </a:p>
          <a:p>
            <a:pPr lvl="2"/>
            <a:r>
              <a:rPr lang="en-US" i="1" dirty="0"/>
              <a:t>I didn’t thank any of my co- or sub-authors, because they get credit for writing the paper as well! </a:t>
            </a:r>
          </a:p>
          <a:p>
            <a:pPr lvl="2"/>
            <a:r>
              <a:rPr lang="en-US" b="1" i="1" dirty="0"/>
              <a:t>(Thank the reader!)</a:t>
            </a:r>
          </a:p>
        </p:txBody>
      </p:sp>
      <p:sp>
        <p:nvSpPr>
          <p:cNvPr id="4" name="Slide Number Placeholder 3"/>
          <p:cNvSpPr>
            <a:spLocks noGrp="1"/>
          </p:cNvSpPr>
          <p:nvPr>
            <p:ph type="sldNum" sz="quarter" idx="5"/>
          </p:nvPr>
        </p:nvSpPr>
        <p:spPr/>
        <p:txBody>
          <a:bodyPr/>
          <a:lstStyle/>
          <a:p>
            <a:fld id="{99346F72-50AF-5749-9015-FB8ED069B56F}" type="slidenum">
              <a:rPr lang="en-US" smtClean="0"/>
              <a:t>94</a:t>
            </a:fld>
            <a:endParaRPr lang="en-US"/>
          </a:p>
        </p:txBody>
      </p:sp>
    </p:spTree>
    <p:extLst>
      <p:ext uri="{BB962C8B-B14F-4D97-AF65-F5344CB8AC3E}">
        <p14:creationId xmlns:p14="http://schemas.microsoft.com/office/powerpoint/2010/main" val="32472576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The citations section, often titled “Literature Cited,” is where you list all published information referenced in the text of your manuscript. Make sure to follow the formatting guidelines for the journal to which you are submitting. The Citations section is a bit like your Methods section. In the Methods section, you provided readers with enough information to be able to evaluate and recreate your study. The Citations section should provide readers all the information they need to find the same articles or manuscripts you used to support your claims throughout your piece.</a:t>
            </a: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95</a:t>
            </a:fld>
            <a:endParaRPr lang="en-US"/>
          </a:p>
        </p:txBody>
      </p:sp>
    </p:spTree>
    <p:extLst>
      <p:ext uri="{BB962C8B-B14F-4D97-AF65-F5344CB8AC3E}">
        <p14:creationId xmlns:p14="http://schemas.microsoft.com/office/powerpoint/2010/main" val="363517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br>
              <a:rPr lang="en-US" b="1" dirty="0"/>
            </a:br>
            <a:r>
              <a:rPr lang="en-US" b="0" dirty="0"/>
              <a:t>Netra mentioned IMRaD. While each section of the manuscript plays an integral role, the most crucial parts are the Introduction, Methods, Results and Discussion. Can anyone tell me why this is?</a:t>
            </a:r>
          </a:p>
          <a:p>
            <a:endParaRPr lang="en-US" b="0" dirty="0"/>
          </a:p>
          <a:p>
            <a:r>
              <a:rPr lang="en-US" b="1" i="1" dirty="0"/>
              <a:t>(Encourage participants to raise their hands to answer the question.)</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These are the most important parts of the manuscript because they are the </a:t>
            </a:r>
            <a:r>
              <a:rPr lang="en-US" b="0" i="1" dirty="0"/>
              <a:t>body</a:t>
            </a:r>
            <a:r>
              <a:rPr lang="en-US" b="0" i="0" dirty="0"/>
              <a:t> of the manuscript. What questions needs to be answered in the Introduction? </a:t>
            </a:r>
            <a:r>
              <a:rPr lang="en-US" b="1" i="1" dirty="0"/>
              <a:t>(Remind participants that they can check their notes if they need to.) </a:t>
            </a:r>
            <a:r>
              <a:rPr lang="en-US" dirty="0"/>
              <a:t>The introduction must answer why the study was undertaken, and it must state the research question, tested hypothesis or purpose of the study. In the introduction, you make the case for why your research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must be answered in the methods section? </a:t>
            </a:r>
            <a:r>
              <a:rPr lang="en-US" b="1" i="1" dirty="0"/>
              <a:t>(Remind participants that they can check their notes if they need to.)  </a:t>
            </a:r>
            <a:r>
              <a:rPr lang="en-US" b="0" i="0" dirty="0"/>
              <a:t>The methods section states what you did in your study. It </a:t>
            </a:r>
            <a:r>
              <a:rPr lang="en-US" dirty="0"/>
              <a:t>must cover when, where and how the study was undertaken, and it must explain what materials were used in the study. It must also explain any study groups that were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must be answered in the results section? </a:t>
            </a:r>
            <a:r>
              <a:rPr lang="en-US" b="1" i="1" dirty="0"/>
              <a:t>(Remind participants that they can check their notes if they need to.) </a:t>
            </a:r>
            <a:r>
              <a:rPr lang="en-US" b="0" i="0" dirty="0"/>
              <a:t>The results section states the findings of your study. What</a:t>
            </a:r>
            <a:r>
              <a:rPr lang="en-US" dirty="0"/>
              <a:t> observations did you make? You must also provide the outcome of your tested hypothesis or research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must be asked in the discussion section? </a:t>
            </a:r>
            <a:r>
              <a:rPr lang="en-US" b="1" i="1" dirty="0"/>
              <a:t>(Remind participants that they can check their notes if they need to.) </a:t>
            </a:r>
            <a:r>
              <a:rPr lang="en-US" b="0" i="0" dirty="0"/>
              <a:t>The discussion section is where you get to explain what your results mean. </a:t>
            </a:r>
            <a:r>
              <a:rPr lang="en-US" dirty="0"/>
              <a:t>To do that, you need to answer questions about the outcome of your study. What do those outcomes imply? Why is that important You must also situate your study and its outcomes within what other researchers have found or published. What does your study say about previous work? Last, you need to address the question of future research. What future research is possible? What future research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IMRaD covers the body of your manuscript, and that body is important because it covers the salient details of your entire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i="0" dirty="0"/>
          </a:p>
        </p:txBody>
      </p:sp>
      <p:sp>
        <p:nvSpPr>
          <p:cNvPr id="4" name="Slide Number Placeholder 3"/>
          <p:cNvSpPr>
            <a:spLocks noGrp="1"/>
          </p:cNvSpPr>
          <p:nvPr>
            <p:ph type="sldNum" sz="quarter" idx="5"/>
          </p:nvPr>
        </p:nvSpPr>
        <p:spPr/>
        <p:txBody>
          <a:bodyPr/>
          <a:lstStyle/>
          <a:p>
            <a:fld id="{99346F72-50AF-5749-9015-FB8ED069B56F}" type="slidenum">
              <a:rPr lang="en-US" smtClean="0"/>
              <a:t>11</a:t>
            </a:fld>
            <a:endParaRPr lang="en-US"/>
          </a:p>
        </p:txBody>
      </p:sp>
    </p:spTree>
    <p:extLst>
      <p:ext uri="{BB962C8B-B14F-4D97-AF65-F5344CB8AC3E}">
        <p14:creationId xmlns:p14="http://schemas.microsoft.com/office/powerpoint/2010/main" val="8551828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Keep these tips in mind while creating your citations.</a:t>
            </a:r>
          </a:p>
          <a:p>
            <a:pPr marL="171450" indent="-171450">
              <a:buFont typeface="Arial" panose="020B0604020202020204" pitchFamily="34" charset="0"/>
              <a:buChar char="•"/>
            </a:pPr>
            <a:r>
              <a:rPr lang="en-US" dirty="0"/>
              <a:t>Cite original sources. Do not cite a source that references or cites someone else's findings.</a:t>
            </a:r>
          </a:p>
          <a:p>
            <a:pPr marL="171450" indent="-171450">
              <a:buFont typeface="Arial" panose="020B0604020202020204" pitchFamily="34" charset="0"/>
              <a:buChar char="•"/>
            </a:pPr>
            <a:r>
              <a:rPr lang="en-US" dirty="0"/>
              <a:t>Cite only references for which you have read the entire paper (not just the abstract). </a:t>
            </a:r>
          </a:p>
          <a:p>
            <a:pPr marL="628650" lvl="1" indent="-171450">
              <a:buFont typeface="Arial" panose="020B0604020202020204" pitchFamily="34" charset="0"/>
              <a:buChar char="•"/>
            </a:pPr>
            <a:r>
              <a:rPr lang="en-US" dirty="0"/>
              <a:t>List everything you reference in your manuscript and nothing else (e.g., sources you did not quote or reference). </a:t>
            </a:r>
          </a:p>
          <a:p>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96</a:t>
            </a:fld>
            <a:endParaRPr lang="en-US"/>
          </a:p>
        </p:txBody>
      </p:sp>
    </p:spTree>
    <p:extLst>
      <p:ext uri="{BB962C8B-B14F-4D97-AF65-F5344CB8AC3E}">
        <p14:creationId xmlns:p14="http://schemas.microsoft.com/office/powerpoint/2010/main" val="14180965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Shape 939"/>
          <p:cNvSpPr>
            <a:spLocks noGrp="1" noRot="1" noChangeAspect="1"/>
          </p:cNvSpPr>
          <p:nvPr>
            <p:ph type="sldImg"/>
          </p:nvPr>
        </p:nvSpPr>
        <p:spPr>
          <a:xfrm>
            <a:off x="381000" y="685800"/>
            <a:ext cx="6096000" cy="3429000"/>
          </a:xfrm>
          <a:prstGeom prst="rect">
            <a:avLst/>
          </a:prstGeom>
        </p:spPr>
        <p:txBody>
          <a:bodyPr/>
          <a:lstStyle/>
          <a:p>
            <a:endParaRPr/>
          </a:p>
        </p:txBody>
      </p:sp>
      <p:sp>
        <p:nvSpPr>
          <p:cNvPr id="940" name="Shape 940"/>
          <p:cNvSpPr>
            <a:spLocks noGrp="1"/>
          </p:cNvSpPr>
          <p:nvPr>
            <p:ph type="body" sz="quarter" idx="1"/>
          </p:nvPr>
        </p:nvSpPr>
        <p:spPr>
          <a:prstGeom prst="rect">
            <a:avLst/>
          </a:prstGeom>
        </p:spPr>
        <p:txBody>
          <a:bodyPr/>
          <a:lstStyle/>
          <a:p>
            <a:pPr>
              <a:defRPr b="1"/>
            </a:pPr>
            <a:r>
              <a:rPr dirty="0"/>
              <a:t>Facilitator Script:</a:t>
            </a:r>
          </a:p>
          <a:p>
            <a:r>
              <a:rPr dirty="0"/>
              <a:t>Let’s explore an example citation. You can find these citations </a:t>
            </a:r>
            <a:r>
              <a:rPr lang="en-US" dirty="0"/>
              <a:t>in </a:t>
            </a:r>
            <a:r>
              <a:rPr dirty="0"/>
              <a:t>your workbook, along with other examples.</a:t>
            </a:r>
            <a:endParaRPr lang="en-US" dirty="0"/>
          </a:p>
          <a:p>
            <a:r>
              <a:rPr lang="en-US" b="1" i="1" dirty="0"/>
              <a:t>(Click to reveal content!)</a:t>
            </a:r>
            <a:endParaRPr b="1" i="1" dirty="0"/>
          </a:p>
          <a:p>
            <a:pPr marL="171450" indent="-171450">
              <a:buSzPct val="100000"/>
              <a:buFont typeface="Arial"/>
              <a:buChar char="•"/>
            </a:pPr>
            <a:r>
              <a:rPr dirty="0"/>
              <a:t>APA style dictates that authors are named with their last name followed by their initials; publication year goes between parentheses, followed by a period. </a:t>
            </a:r>
          </a:p>
          <a:p>
            <a:pPr marL="171450" indent="-171450">
              <a:buSzPct val="100000"/>
              <a:buFont typeface="Arial"/>
              <a:buChar char="•"/>
            </a:pPr>
            <a:r>
              <a:rPr dirty="0"/>
              <a:t>The title of the article is in sentence-case, meaning only the first word and proper nouns in the title are capitalized. </a:t>
            </a:r>
          </a:p>
          <a:p>
            <a:pPr marL="171450" indent="-171450">
              <a:buSzPct val="100000"/>
              <a:buFont typeface="Arial"/>
              <a:buChar char="•"/>
            </a:pPr>
            <a:r>
              <a:rPr dirty="0"/>
              <a:t>The periodical title is run in title case, and is followed by the volume number which, with the title, is also italicized. </a:t>
            </a:r>
          </a:p>
          <a:p>
            <a:pPr marL="171450" indent="-171450">
              <a:buSzPct val="100000"/>
              <a:buFont typeface="Arial"/>
              <a:buChar char="•"/>
            </a:pPr>
            <a:r>
              <a:rPr dirty="0"/>
              <a:t>If a digital object identifier, or DOI has been assigned to the article that you are using, you should include this after the page numbers for the article. If no DOI has been assigned and you are accessing the periodical online, use the URL of the website from which you are retrieving the periodical.</a:t>
            </a:r>
          </a:p>
          <a:p>
            <a:pPr marL="171450" indent="-171450">
              <a:buSzPct val="100000"/>
              <a:buFont typeface="Arial"/>
              <a:buChar char="•"/>
            </a:pPr>
            <a:endParaRPr dirty="0"/>
          </a:p>
          <a:p>
            <a:r>
              <a:rPr dirty="0"/>
              <a:t>What questions do you have about citation formatting? </a:t>
            </a:r>
            <a:r>
              <a:rPr b="1" i="1" dirty="0"/>
              <a:t>(Solicit questions from students and answer them to the best of your ability before moving on.)</a:t>
            </a:r>
          </a:p>
        </p:txBody>
      </p:sp>
    </p:spTree>
    <p:extLst>
      <p:ext uri="{BB962C8B-B14F-4D97-AF65-F5344CB8AC3E}">
        <p14:creationId xmlns:p14="http://schemas.microsoft.com/office/powerpoint/2010/main" val="19405497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sz="1200" b="0" i="0" kern="1200" dirty="0">
                <a:solidFill>
                  <a:schemeClr val="tx1"/>
                </a:solidFill>
                <a:effectLst/>
                <a:latin typeface="+mn-lt"/>
                <a:ea typeface="+mn-ea"/>
                <a:cs typeface="+mn-cs"/>
              </a:rPr>
              <a:t>Here are some ways to ensure that your Citations page is correct.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Inaccurate references are embarrassing and don't impress reviewers. Double-check all citations during the revision process. Are they listed in the right order and do they follow the correct format according to the publication's style guidelines? Have you included the correct authors, page numbers and more?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necessary, update your references after the peer review. Sometimes your reviewers or late readers are authors of the works you're citing or they have connections and information about the works cited. Check to make sure new studies haven't been published.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What questions do you have about citations? </a:t>
            </a:r>
            <a:r>
              <a:rPr lang="en-US" b="1" i="1" dirty="0"/>
              <a:t>(Solicit questions from students and answer them to the best of your ability before moving on.)</a:t>
            </a: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98</a:t>
            </a:fld>
            <a:endParaRPr lang="en-US"/>
          </a:p>
        </p:txBody>
      </p:sp>
    </p:spTree>
    <p:extLst>
      <p:ext uri="{BB962C8B-B14F-4D97-AF65-F5344CB8AC3E}">
        <p14:creationId xmlns:p14="http://schemas.microsoft.com/office/powerpoint/2010/main" val="4096894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Script:</a:t>
            </a:r>
          </a:p>
          <a:p>
            <a:r>
              <a:rPr lang="en-US" dirty="0"/>
              <a:t>We’ve now touched on each component of a typical scientific manuscript, and we’ve covered quite a bit of information! </a:t>
            </a:r>
            <a:br>
              <a:rPr lang="en-US" dirty="0"/>
            </a:br>
            <a:br>
              <a:rPr lang="en-US" dirty="0"/>
            </a:br>
            <a:r>
              <a:rPr lang="en-US" dirty="0"/>
              <a:t>What can you tell me about a good title? </a:t>
            </a:r>
            <a:r>
              <a:rPr lang="en-US" b="1" i="1" dirty="0"/>
              <a:t>(Solicit answers from students. Guide discussion as necessary. Do the same for the abstract, introduction, methods, results, discussion, acknowledgements and references/citations sections. Revisit past content if there is confusion or misunderstandings!)</a:t>
            </a:r>
          </a:p>
        </p:txBody>
      </p:sp>
      <p:sp>
        <p:nvSpPr>
          <p:cNvPr id="4" name="Slide Number Placeholder 3"/>
          <p:cNvSpPr>
            <a:spLocks noGrp="1"/>
          </p:cNvSpPr>
          <p:nvPr>
            <p:ph type="sldNum" sz="quarter" idx="5"/>
          </p:nvPr>
        </p:nvSpPr>
        <p:spPr/>
        <p:txBody>
          <a:bodyPr/>
          <a:lstStyle/>
          <a:p>
            <a:fld id="{99346F72-50AF-5749-9015-FB8ED069B56F}" type="slidenum">
              <a:rPr lang="en-US" smtClean="0"/>
              <a:t>99</a:t>
            </a:fld>
            <a:endParaRPr lang="en-US"/>
          </a:p>
        </p:txBody>
      </p:sp>
    </p:spTree>
    <p:extLst>
      <p:ext uri="{BB962C8B-B14F-4D97-AF65-F5344CB8AC3E}">
        <p14:creationId xmlns:p14="http://schemas.microsoft.com/office/powerpoint/2010/main" val="678069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Notes:</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Congratulate your participants on finishing the first part of the training! If appropriate, break for the day. If not, give students an appropriate break before beginning Module 2.</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100</a:t>
            </a:fld>
            <a:endParaRPr lang="en-US"/>
          </a:p>
        </p:txBody>
      </p:sp>
    </p:spTree>
    <p:extLst>
      <p:ext uri="{BB962C8B-B14F-4D97-AF65-F5344CB8AC3E}">
        <p14:creationId xmlns:p14="http://schemas.microsoft.com/office/powerpoint/2010/main" val="165688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7D2948F4-EAD5-3341-B65A-236CF8826A00}"/>
              </a:ext>
            </a:extLst>
          </p:cNvPr>
          <p:cNvPicPr>
            <a:picLocks noChangeAspect="1"/>
          </p:cNvPicPr>
          <p:nvPr userDrawn="1"/>
        </p:nvPicPr>
        <p:blipFill>
          <a:blip r:embed="rId3"/>
          <a:stretch>
            <a:fillRect/>
          </a:stretch>
        </p:blipFill>
        <p:spPr>
          <a:xfrm>
            <a:off x="4932964" y="4240906"/>
            <a:ext cx="2326071" cy="971391"/>
          </a:xfrm>
          <a:prstGeom prst="rect">
            <a:avLst/>
          </a:prstGeom>
        </p:spPr>
      </p:pic>
    </p:spTree>
    <p:extLst>
      <p:ext uri="{BB962C8B-B14F-4D97-AF65-F5344CB8AC3E}">
        <p14:creationId xmlns:p14="http://schemas.microsoft.com/office/powerpoint/2010/main" val="247276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87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new)">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3C771-9527-C34C-B4F5-B8EDD8447973}"/>
              </a:ext>
            </a:extLst>
          </p:cNvPr>
          <p:cNvPicPr>
            <a:picLocks noChangeAspect="1"/>
          </p:cNvPicPr>
          <p:nvPr userDrawn="1"/>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233249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88979DBA-2267-C248-B8AA-7C2848418196}"/>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7" name="Slide Number Placeholder 16">
            <a:extLst>
              <a:ext uri="{FF2B5EF4-FFF2-40B4-BE49-F238E27FC236}">
                <a16:creationId xmlns:a16="http://schemas.microsoft.com/office/drawing/2014/main" id="{83C65C03-F7B8-2E4E-BD34-4600468E774D}"/>
              </a:ext>
            </a:extLst>
          </p:cNvPr>
          <p:cNvSpPr>
            <a:spLocks noGrp="1"/>
          </p:cNvSpPr>
          <p:nvPr>
            <p:ph type="sldNum" sz="quarter" idx="11"/>
          </p:nvPr>
        </p:nvSpPr>
        <p:spPr>
          <a:xfrm>
            <a:off x="10601012" y="418802"/>
            <a:ext cx="1229444" cy="365125"/>
          </a:xfrm>
        </p:spPr>
        <p:txBody>
          <a:bodyPr/>
          <a:lstStyle>
            <a:lvl1pPr>
              <a:defRPr b="1" i="1">
                <a:solidFill>
                  <a:schemeClr val="bg1"/>
                </a:solidFill>
                <a:latin typeface="Roboto Condensed" panose="02000000000000000000" pitchFamily="2" charset="0"/>
                <a:ea typeface="Roboto Condensed" panose="02000000000000000000" pitchFamily="2" charset="0"/>
              </a:defRPr>
            </a:lvl1pPr>
          </a:lstStyle>
          <a:p>
            <a:r>
              <a:rPr lang="en-US" b="0" i="0" dirty="0">
                <a:latin typeface="Arial Narrow" panose="020B0604020202020204" pitchFamily="34" charset="0"/>
              </a:rPr>
              <a:t>Slide </a:t>
            </a:r>
            <a:fld id="{D68028E8-FA4C-4542-87ED-7A63BE53FA53}" type="slidenum">
              <a:rPr lang="en-US" b="0" i="0" smtClean="0">
                <a:latin typeface="Arial Narrow" panose="020B0604020202020204" pitchFamily="34" charset="0"/>
              </a:rPr>
              <a:pPr/>
              <a:t>‹#›</a:t>
            </a:fld>
            <a:r>
              <a:rPr lang="en-US" b="0" i="0" dirty="0">
                <a:latin typeface="Arial Narrow" panose="020B0604020202020204" pitchFamily="34" charset="0"/>
              </a:rPr>
              <a:t> of 101</a:t>
            </a:r>
          </a:p>
        </p:txBody>
      </p:sp>
    </p:spTree>
    <p:extLst>
      <p:ext uri="{BB962C8B-B14F-4D97-AF65-F5344CB8AC3E}">
        <p14:creationId xmlns:p14="http://schemas.microsoft.com/office/powerpoint/2010/main" val="1528353324"/>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tiary BG - No line">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67F1D69-B22D-4E41-8987-730F1C0B02F2}"/>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5" name="Slide Number Placeholder 4">
            <a:extLst>
              <a:ext uri="{FF2B5EF4-FFF2-40B4-BE49-F238E27FC236}">
                <a16:creationId xmlns:a16="http://schemas.microsoft.com/office/drawing/2014/main" id="{37465862-2BCF-D84C-B940-92E090291099}"/>
              </a:ext>
            </a:extLst>
          </p:cNvPr>
          <p:cNvSpPr>
            <a:spLocks noGrp="1"/>
          </p:cNvSpPr>
          <p:nvPr>
            <p:ph type="sldNum" sz="quarter" idx="11"/>
          </p:nvPr>
        </p:nvSpPr>
        <p:spPr>
          <a:xfrm>
            <a:off x="10410092" y="416641"/>
            <a:ext cx="1420363" cy="365125"/>
          </a:xfrm>
        </p:spPr>
        <p:txBody>
          <a:bodyPr/>
          <a:lstStyle>
            <a:lvl1pPr>
              <a:defRPr b="1" i="1">
                <a:solidFill>
                  <a:schemeClr val="bg1"/>
                </a:solidFill>
                <a:latin typeface="Roboto Condensed" panose="02000000000000000000" pitchFamily="2" charset="0"/>
                <a:ea typeface="Roboto Condensed" panose="02000000000000000000" pitchFamily="2" charset="0"/>
              </a:defRPr>
            </a:lvl1pPr>
          </a:lstStyle>
          <a:p>
            <a:r>
              <a:rPr lang="en-US" b="0" i="0" dirty="0">
                <a:latin typeface="Arial Narrow" panose="020B0604020202020204" pitchFamily="34" charset="0"/>
              </a:rPr>
              <a:t>Slide </a:t>
            </a:r>
            <a:fld id="{D68028E8-FA4C-4542-87ED-7A63BE53FA53}" type="slidenum">
              <a:rPr lang="en-US" b="0" i="0" smtClean="0">
                <a:latin typeface="Arial Narrow" panose="020B0604020202020204" pitchFamily="34" charset="0"/>
              </a:rPr>
              <a:pPr/>
              <a:t>‹#›</a:t>
            </a:fld>
            <a:r>
              <a:rPr lang="en-US" b="0" i="0" dirty="0">
                <a:latin typeface="Arial Narrow" panose="020B0604020202020204" pitchFamily="34" charset="0"/>
              </a:rPr>
              <a:t> of 100</a:t>
            </a:r>
          </a:p>
        </p:txBody>
      </p:sp>
    </p:spTree>
    <p:extLst>
      <p:ext uri="{BB962C8B-B14F-4D97-AF65-F5344CB8AC3E}">
        <p14:creationId xmlns:p14="http://schemas.microsoft.com/office/powerpoint/2010/main" val="32349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A0EB9-5841-C844-8C0D-FD0D20A777D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9191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F8E67B3-6676-DF42-B4E3-900F2E83D33D}"/>
              </a:ext>
            </a:extLst>
          </p:cNvPr>
          <p:cNvSpPr>
            <a:spLocks noGrp="1"/>
          </p:cNvSpPr>
          <p:nvPr>
            <p:ph type="sldNum" sz="quarter" idx="4"/>
          </p:nvPr>
        </p:nvSpPr>
        <p:spPr>
          <a:xfrm>
            <a:off x="10875523" y="325201"/>
            <a:ext cx="954932" cy="365125"/>
          </a:xfrm>
          <a:prstGeom prst="rect">
            <a:avLst/>
          </a:prstGeom>
        </p:spPr>
        <p:txBody>
          <a:bodyPr vert="horz" lIns="91440" tIns="45720" rIns="91440" bIns="45720" rtlCol="0" anchor="ctr"/>
          <a:lstStyle>
            <a:lvl1pPr algn="r">
              <a:defRPr sz="1200" b="1" i="1">
                <a:solidFill>
                  <a:schemeClr val="bg1"/>
                </a:solidFill>
                <a:latin typeface="Roboto Condensed" panose="02000000000000000000" pitchFamily="2" charset="0"/>
                <a:ea typeface="Roboto Condensed" panose="02000000000000000000" pitchFamily="2" charset="0"/>
              </a:defRPr>
            </a:lvl1pPr>
          </a:lstStyle>
          <a:p>
            <a:r>
              <a:rPr lang="en-US" b="0" i="0" dirty="0">
                <a:latin typeface="Arial Narrow" panose="020B0604020202020204" pitchFamily="34" charset="0"/>
              </a:rPr>
              <a:t>Slide </a:t>
            </a:r>
            <a:fld id="{D68028E8-FA4C-4542-87ED-7A63BE53FA53}" type="slidenum">
              <a:rPr lang="en-US" b="0" i="0" smtClean="0">
                <a:latin typeface="Arial Narrow" panose="020B0604020202020204" pitchFamily="34" charset="0"/>
              </a:rPr>
              <a:pPr/>
              <a:t>‹#›</a:t>
            </a:fld>
            <a:endParaRPr lang="en-US" b="0" i="0" dirty="0">
              <a:latin typeface="Arial Narrow" panose="020B0604020202020204" pitchFamily="34" charset="0"/>
            </a:endParaRPr>
          </a:p>
        </p:txBody>
      </p:sp>
    </p:spTree>
    <p:extLst>
      <p:ext uri="{BB962C8B-B14F-4D97-AF65-F5344CB8AC3E}">
        <p14:creationId xmlns:p14="http://schemas.microsoft.com/office/powerpoint/2010/main" val="1775114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6" r:id="rId4"/>
    <p:sldLayoutId id="2147483661" r:id="rId5"/>
    <p:sldLayoutId id="214748366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21.png"/><Relationship Id="rId10" Type="http://schemas.openxmlformats.org/officeDocument/2006/relationships/image" Target="../media/image58.png"/><Relationship Id="rId4" Type="http://schemas.microsoft.com/office/2007/relationships/hdphoto" Target="../media/hdphoto1.wdp"/><Relationship Id="rId9"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838200" y="1819275"/>
            <a:ext cx="10511118" cy="1254125"/>
          </a:xfrm>
          <a:prstGeom prst="rect">
            <a:avLst/>
          </a:prstGeom>
        </p:spPr>
        <p:txBody>
          <a:bodyPr anchor="ctr">
            <a:normAutofit/>
          </a:bodyPr>
          <a:lstStyle/>
          <a:p>
            <a:pPr algn="ct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SCIENTIFIC WRITING</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4544130" y="3082588"/>
            <a:ext cx="2955925" cy="711200"/>
          </a:xfrm>
          <a:prstGeom prst="rect">
            <a:avLst/>
          </a:prstGeom>
        </p:spPr>
        <p:txBody>
          <a:bodyPr anchor="ctr">
            <a:normAutofit lnSpcReduction="10000"/>
          </a:bodyPr>
          <a:lstStyle/>
          <a:p>
            <a:pPr marL="0" indent="0">
              <a:buNone/>
            </a:pPr>
            <a:r>
              <a:rPr lang="en-US" sz="48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Basics</a:t>
            </a:r>
          </a:p>
        </p:txBody>
      </p:sp>
    </p:spTree>
    <p:extLst>
      <p:ext uri="{BB962C8B-B14F-4D97-AF65-F5344CB8AC3E}">
        <p14:creationId xmlns:p14="http://schemas.microsoft.com/office/powerpoint/2010/main" val="268182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 shot of a computer&#10;&#10;Description automatically generated">
            <a:extLst>
              <a:ext uri="{FF2B5EF4-FFF2-40B4-BE49-F238E27FC236}">
                <a16:creationId xmlns:a16="http://schemas.microsoft.com/office/drawing/2014/main" id="{4CA864E2-A035-6F46-B501-561363B5FDD6}"/>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D5D5C52-AEB7-D94E-9F4E-135106E2E552}"/>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Case Study: Netra Chey</a:t>
            </a:r>
            <a:endParaRPr lang="en-US" sz="4000" b="1" dirty="0"/>
          </a:p>
        </p:txBody>
      </p:sp>
      <p:sp>
        <p:nvSpPr>
          <p:cNvPr id="39" name="TextBox 38">
            <a:extLst>
              <a:ext uri="{FF2B5EF4-FFF2-40B4-BE49-F238E27FC236}">
                <a16:creationId xmlns:a16="http://schemas.microsoft.com/office/drawing/2014/main" id="{8C132B8E-2429-4D4F-A173-F9C102DD9470}"/>
              </a:ext>
            </a:extLst>
          </p:cNvPr>
          <p:cNvSpPr txBox="1"/>
          <p:nvPr/>
        </p:nvSpPr>
        <p:spPr>
          <a:xfrm>
            <a:off x="7660888" y="6396649"/>
            <a:ext cx="4531112"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1 your workbook</a:t>
            </a:r>
          </a:p>
        </p:txBody>
      </p:sp>
      <p:pic>
        <p:nvPicPr>
          <p:cNvPr id="3" name="Picture 2" descr="A close up of a mans face&#10;&#10;Description automatically generated">
            <a:extLst>
              <a:ext uri="{FF2B5EF4-FFF2-40B4-BE49-F238E27FC236}">
                <a16:creationId xmlns:a16="http://schemas.microsoft.com/office/drawing/2014/main" id="{39BA98C1-2090-C742-AC7A-52BFE89ADE7A}"/>
              </a:ext>
            </a:extLst>
          </p:cNvPr>
          <p:cNvPicPr>
            <a:picLocks noChangeAspect="1"/>
          </p:cNvPicPr>
          <p:nvPr/>
        </p:nvPicPr>
        <p:blipFill>
          <a:blip r:embed="rId4"/>
          <a:stretch>
            <a:fillRect/>
          </a:stretch>
        </p:blipFill>
        <p:spPr>
          <a:xfrm>
            <a:off x="3997139" y="784555"/>
            <a:ext cx="4153445" cy="6074073"/>
          </a:xfrm>
          <a:prstGeom prst="rect">
            <a:avLst/>
          </a:prstGeom>
          <a:effectLst>
            <a:outerShdw blurRad="266700" algn="ctr" rotWithShape="0">
              <a:prstClr val="black">
                <a:alpha val="64000"/>
              </a:prstClr>
            </a:outerShdw>
          </a:effectLst>
        </p:spPr>
      </p:pic>
    </p:spTree>
    <p:extLst>
      <p:ext uri="{BB962C8B-B14F-4D97-AF65-F5344CB8AC3E}">
        <p14:creationId xmlns:p14="http://schemas.microsoft.com/office/powerpoint/2010/main" val="33813658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643FE7B-9157-F24F-AC4C-8E53168694D7}"/>
              </a:ext>
            </a:extLst>
          </p:cNvPr>
          <p:cNvSpPr txBox="1">
            <a:spLocks/>
          </p:cNvSpPr>
          <p:nvPr/>
        </p:nvSpPr>
        <p:spPr>
          <a:xfrm>
            <a:off x="2548890" y="3082588"/>
            <a:ext cx="7189470" cy="20831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047C88"/>
                </a:solidFill>
                <a:latin typeface="Arial" panose="020B0604020202020204" pitchFamily="34" charset="0"/>
                <a:ea typeface="Roboto Condensed" panose="02000000000000000000" pitchFamily="2" charset="0"/>
                <a:cs typeface="Arial" panose="020B0604020202020204" pitchFamily="34" charset="0"/>
              </a:rPr>
              <a:t>You’ve now completed </a:t>
            </a:r>
          </a:p>
          <a:p>
            <a:pPr marL="0" indent="0" algn="ctr">
              <a:buFont typeface="Arial" panose="020B0604020202020204" pitchFamily="34" charset="0"/>
              <a:buNone/>
            </a:pPr>
            <a:r>
              <a:rPr lang="en-US" sz="3600" b="1" dirty="0">
                <a:solidFill>
                  <a:srgbClr val="047C88"/>
                </a:solidFill>
                <a:latin typeface="Arial" panose="020B0604020202020204" pitchFamily="34" charset="0"/>
                <a:ea typeface="Roboto Condensed" panose="02000000000000000000" pitchFamily="2" charset="0"/>
                <a:cs typeface="Arial" panose="020B0604020202020204" pitchFamily="34" charset="0"/>
              </a:rPr>
              <a:t>Module 2: Manuscript Preparation!</a:t>
            </a:r>
          </a:p>
        </p:txBody>
      </p:sp>
      <p:sp>
        <p:nvSpPr>
          <p:cNvPr id="2" name="Title 1">
            <a:extLst>
              <a:ext uri="{FF2B5EF4-FFF2-40B4-BE49-F238E27FC236}">
                <a16:creationId xmlns:a16="http://schemas.microsoft.com/office/drawing/2014/main" id="{81DF79D5-923B-0E48-96C3-B161E68E2A03}"/>
              </a:ext>
            </a:extLst>
          </p:cNvPr>
          <p:cNvSpPr txBox="1">
            <a:spLocks/>
          </p:cNvSpPr>
          <p:nvPr/>
        </p:nvSpPr>
        <p:spPr>
          <a:xfrm>
            <a:off x="838200" y="1819275"/>
            <a:ext cx="10511118" cy="1254125"/>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8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Congratulations!</a:t>
            </a:r>
          </a:p>
        </p:txBody>
      </p:sp>
    </p:spTree>
    <p:extLst>
      <p:ext uri="{BB962C8B-B14F-4D97-AF65-F5344CB8AC3E}">
        <p14:creationId xmlns:p14="http://schemas.microsoft.com/office/powerpoint/2010/main" val="105336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A0480E-239A-F144-9009-718F683257B7}"/>
              </a:ext>
            </a:extLst>
          </p:cNvPr>
          <p:cNvSpPr txBox="1">
            <a:spLocks/>
          </p:cNvSpPr>
          <p:nvPr/>
        </p:nvSpPr>
        <p:spPr>
          <a:xfrm>
            <a:off x="849517" y="30144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IMRaD</a:t>
            </a:r>
            <a:endParaRPr lang="en-US" sz="2400" b="1" dirty="0"/>
          </a:p>
        </p:txBody>
      </p:sp>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58D1A"/>
              </a:buClr>
            </a:pPr>
            <a:r>
              <a:rPr lang="en-US" sz="2000" dirty="0">
                <a:latin typeface="Arial" panose="020B0604020202020204" pitchFamily="34" charset="0"/>
                <a:ea typeface="Roboto" panose="02000000000000000000" pitchFamily="2" charset="0"/>
              </a:rPr>
              <a:t>Title</a:t>
            </a:r>
          </a:p>
          <a:p>
            <a:pPr>
              <a:buClr>
                <a:srgbClr val="E58D1A"/>
              </a:buClr>
            </a:pPr>
            <a:r>
              <a:rPr lang="en-US" sz="2000" dirty="0">
                <a:latin typeface="Arial" panose="020B0604020202020204" pitchFamily="34" charset="0"/>
                <a:ea typeface="Roboto" panose="02000000000000000000" pitchFamily="2" charset="0"/>
              </a:rPr>
              <a:t>Abstract</a:t>
            </a:r>
          </a:p>
          <a:p>
            <a:pPr>
              <a:buClr>
                <a:srgbClr val="E58D1A"/>
              </a:buClr>
            </a:pPr>
            <a:r>
              <a:rPr lang="en-US" sz="2400" b="1" dirty="0">
                <a:latin typeface="Arial" panose="020B0604020202020204" pitchFamily="34" charset="0"/>
                <a:ea typeface="Roboto Medium" panose="02000000000000000000" pitchFamily="2" charset="0"/>
              </a:rPr>
              <a:t>Introduction</a:t>
            </a:r>
          </a:p>
          <a:p>
            <a:pPr>
              <a:buClr>
                <a:srgbClr val="E58D1A"/>
              </a:buClr>
            </a:pPr>
            <a:r>
              <a:rPr lang="en-US" sz="2400" b="1" dirty="0">
                <a:latin typeface="Arial" panose="020B0604020202020204" pitchFamily="34" charset="0"/>
                <a:ea typeface="Roboto Medium" panose="02000000000000000000" pitchFamily="2" charset="0"/>
              </a:rPr>
              <a:t>Methods</a:t>
            </a:r>
          </a:p>
          <a:p>
            <a:pPr>
              <a:buClr>
                <a:srgbClr val="E58D1A"/>
              </a:buClr>
            </a:pPr>
            <a:r>
              <a:rPr lang="en-US" sz="2400" b="1" dirty="0">
                <a:latin typeface="Arial" panose="020B0604020202020204" pitchFamily="34" charset="0"/>
                <a:ea typeface="Roboto Medium" panose="02000000000000000000" pitchFamily="2" charset="0"/>
              </a:rPr>
              <a:t>Results</a:t>
            </a:r>
          </a:p>
          <a:p>
            <a:pPr>
              <a:buClr>
                <a:srgbClr val="E58D1A"/>
              </a:buClr>
            </a:pPr>
            <a:r>
              <a:rPr lang="en-US" sz="2400" b="1" dirty="0">
                <a:latin typeface="Arial" panose="020B0604020202020204" pitchFamily="34" charset="0"/>
                <a:ea typeface="Roboto Medium" panose="02000000000000000000" pitchFamily="2" charset="0"/>
              </a:rPr>
              <a:t>Discussion</a:t>
            </a:r>
          </a:p>
          <a:p>
            <a:pPr>
              <a:buClr>
                <a:srgbClr val="E58D1A"/>
              </a:buClr>
            </a:pPr>
            <a:r>
              <a:rPr lang="en-US" sz="2000" dirty="0">
                <a:latin typeface="Arial" panose="020B0604020202020204" pitchFamily="34" charset="0"/>
                <a:ea typeface="Roboto" panose="02000000000000000000" pitchFamily="2" charset="0"/>
              </a:rPr>
              <a:t>Acknowledgements</a:t>
            </a:r>
          </a:p>
          <a:p>
            <a:pPr>
              <a:buClr>
                <a:srgbClr val="E58D1A"/>
              </a:buClr>
            </a:pPr>
            <a:r>
              <a:rPr lang="en-US" sz="2000" dirty="0">
                <a:latin typeface="Arial" panose="020B0604020202020204" pitchFamily="34" charset="0"/>
                <a:ea typeface="Roboto" panose="02000000000000000000" pitchFamily="2" charset="0"/>
              </a:rPr>
              <a:t>References/Citations</a:t>
            </a:r>
          </a:p>
        </p:txBody>
      </p:sp>
    </p:spTree>
    <p:extLst>
      <p:ext uri="{BB962C8B-B14F-4D97-AF65-F5344CB8AC3E}">
        <p14:creationId xmlns:p14="http://schemas.microsoft.com/office/powerpoint/2010/main" val="162661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You have reached the end of Chapter 1!</a:t>
            </a:r>
            <a:endParaRPr lang="en-US" sz="5400" b="1" dirty="0"/>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2"/>
            <a:ext cx="9144000" cy="9652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Tree>
    <p:extLst>
      <p:ext uri="{BB962C8B-B14F-4D97-AF65-F5344CB8AC3E}">
        <p14:creationId xmlns:p14="http://schemas.microsoft.com/office/powerpoint/2010/main" val="286285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2" y="2645664"/>
            <a:ext cx="9465581" cy="3098806"/>
          </a:xfrm>
          <a:prstGeom prst="rect">
            <a:avLst/>
          </a:prstGeom>
        </p:spPr>
        <p:txBody>
          <a:bodyPr>
            <a:normAutofit/>
          </a:bodyPr>
          <a:lstStyle/>
          <a:p>
            <a:pPr algn="l"/>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Developing a </a:t>
            </a:r>
            <a:b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b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Title and Abstract</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2" y="1726605"/>
            <a:ext cx="1621692" cy="575256"/>
          </a:xfrm>
          <a:prstGeom prst="rect">
            <a:avLst/>
          </a:prstGeom>
        </p:spPr>
        <p:txBody>
          <a:bodyPr anchor="b">
            <a:normAutofit fontScale="77500" lnSpcReduction="20000"/>
          </a:bodyPr>
          <a:lstStyle/>
          <a:p>
            <a:pPr marL="0" indent="0" algn="l">
              <a:buNone/>
            </a:pPr>
            <a:r>
              <a:rPr lang="en-US" sz="28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2:</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69459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3E895-E003-9E4B-B670-A2C8AEED7DBF}"/>
              </a:ext>
            </a:extLst>
          </p:cNvPr>
          <p:cNvSpPr txBox="1">
            <a:spLocks/>
          </p:cNvSpPr>
          <p:nvPr/>
        </p:nvSpPr>
        <p:spPr>
          <a:xfrm>
            <a:off x="859803" y="300764"/>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pic>
        <p:nvPicPr>
          <p:cNvPr id="5" name="Picture 4" descr="Graphical user interface, application&#10;&#10;Description automatically generated">
            <a:extLst>
              <a:ext uri="{FF2B5EF4-FFF2-40B4-BE49-F238E27FC236}">
                <a16:creationId xmlns:a16="http://schemas.microsoft.com/office/drawing/2014/main" id="{F288EC59-4103-4C44-BF14-7E38BEDF080F}"/>
              </a:ext>
            </a:extLst>
          </p:cNvPr>
          <p:cNvPicPr>
            <a:picLocks noChangeAspect="1"/>
          </p:cNvPicPr>
          <p:nvPr/>
        </p:nvPicPr>
        <p:blipFill>
          <a:blip r:embed="rId3"/>
          <a:stretch>
            <a:fillRect/>
          </a:stretch>
        </p:blipFill>
        <p:spPr>
          <a:xfrm>
            <a:off x="0" y="1710057"/>
            <a:ext cx="12192000" cy="3147960"/>
          </a:xfrm>
          <a:prstGeom prst="rect">
            <a:avLst/>
          </a:prstGeom>
        </p:spPr>
      </p:pic>
      <p:sp>
        <p:nvSpPr>
          <p:cNvPr id="6" name="Rectangle 5">
            <a:extLst>
              <a:ext uri="{FF2B5EF4-FFF2-40B4-BE49-F238E27FC236}">
                <a16:creationId xmlns:a16="http://schemas.microsoft.com/office/drawing/2014/main" id="{5D9789D1-081C-A744-80B0-2BA34D036E23}"/>
              </a:ext>
            </a:extLst>
          </p:cNvPr>
          <p:cNvSpPr/>
          <p:nvPr/>
        </p:nvSpPr>
        <p:spPr>
          <a:xfrm>
            <a:off x="308610" y="4263390"/>
            <a:ext cx="72990" cy="423810"/>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28B92-E982-9744-B06E-60A54E7529A3}"/>
              </a:ext>
            </a:extLst>
          </p:cNvPr>
          <p:cNvSpPr/>
          <p:nvPr/>
        </p:nvSpPr>
        <p:spPr>
          <a:xfrm>
            <a:off x="11652113" y="4263390"/>
            <a:ext cx="72990" cy="423810"/>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35B0AA8-A21B-6343-9E10-63520CD60499}"/>
              </a:ext>
            </a:extLst>
          </p:cNvPr>
          <p:cNvCxnSpPr>
            <a:cxnSpLocks/>
          </p:cNvCxnSpPr>
          <p:nvPr/>
        </p:nvCxnSpPr>
        <p:spPr>
          <a:xfrm>
            <a:off x="1731523" y="4541826"/>
            <a:ext cx="0" cy="1653702"/>
          </a:xfrm>
          <a:prstGeom prst="line">
            <a:avLst/>
          </a:prstGeom>
          <a:ln w="19050" cap="rnd"/>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867683D-CA06-7445-A4B8-D4345DF93C28}"/>
              </a:ext>
            </a:extLst>
          </p:cNvPr>
          <p:cNvSpPr/>
          <p:nvPr/>
        </p:nvSpPr>
        <p:spPr>
          <a:xfrm>
            <a:off x="1239910" y="6195528"/>
            <a:ext cx="983226"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ea typeface="Roboto Medium" panose="02000000000000000000" pitchFamily="2" charset="0"/>
              </a:rPr>
              <a:t>Title</a:t>
            </a:r>
          </a:p>
        </p:txBody>
      </p:sp>
    </p:spTree>
    <p:extLst>
      <p:ext uri="{BB962C8B-B14F-4D97-AF65-F5344CB8AC3E}">
        <p14:creationId xmlns:p14="http://schemas.microsoft.com/office/powerpoint/2010/main" val="103652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60235" y="301141"/>
            <a:ext cx="8337550" cy="520700"/>
          </a:xfrm>
          <a:prstGeom prst="rect">
            <a:avLst/>
          </a:prstGeom>
        </p:spPr>
        <p:txBody>
          <a:bodyPr anchor="ctr">
            <a:noAutofit/>
          </a:bodyPr>
          <a:lstStyle/>
          <a:p>
            <a:r>
              <a:rPr lang="en-US" sz="2400" b="1" dirty="0">
                <a:solidFill>
                  <a:schemeClr val="bg1"/>
                </a:solidFill>
                <a:latin typeface="Arial" panose="020B0604020202020204" pitchFamily="34" charset="0"/>
                <a:ea typeface="Roboto" panose="02000000000000000000" pitchFamily="2" charset="0"/>
              </a:rPr>
              <a:t>Title</a:t>
            </a:r>
            <a:endParaRPr lang="en-US" sz="2400" b="1" dirty="0"/>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8360" y="1350963"/>
            <a:ext cx="6375400" cy="4156075"/>
          </a:xfrm>
          <a:prstGeom prst="rect">
            <a:avLst/>
          </a:prstGeom>
        </p:spPr>
        <p:txBody>
          <a:bodyPr>
            <a:normAutofit/>
          </a:bodyPr>
          <a:lstStyle/>
          <a:p>
            <a:pPr marL="0" indent="0">
              <a:lnSpc>
                <a:spcPct val="100000"/>
              </a:lnSpc>
              <a:buNone/>
            </a:pPr>
            <a:r>
              <a:rPr lang="en-US" sz="2400" b="1" dirty="0">
                <a:solidFill>
                  <a:schemeClr val="tx1"/>
                </a:solidFill>
                <a:latin typeface="Arial" panose="020B0604020202020204" pitchFamily="34" charset="0"/>
                <a:ea typeface="Roboto Medium" panose="02000000000000000000" pitchFamily="2" charset="0"/>
              </a:rPr>
              <a:t>A good title</a:t>
            </a:r>
            <a:r>
              <a:rPr lang="en-US" sz="2400" dirty="0">
                <a:solidFill>
                  <a:schemeClr val="tx1"/>
                </a:solidFill>
                <a:latin typeface="Arial" panose="020B0604020202020204" pitchFamily="34" charset="0"/>
                <a:ea typeface="Roboto" panose="02000000000000000000" pitchFamily="2" charset="0"/>
              </a:rPr>
              <a:t>:</a:t>
            </a:r>
          </a:p>
          <a:p>
            <a:pPr>
              <a:lnSpc>
                <a:spcPct val="100000"/>
              </a:lnSpc>
              <a:buClr>
                <a:srgbClr val="0072AD"/>
              </a:buClr>
              <a:buSzPct val="121000"/>
            </a:pPr>
            <a:r>
              <a:rPr lang="en-US" sz="2000" dirty="0">
                <a:solidFill>
                  <a:schemeClr val="tx1"/>
                </a:solidFill>
                <a:latin typeface="Arial" panose="020B0604020202020204" pitchFamily="34" charset="0"/>
                <a:ea typeface="Roboto" panose="02000000000000000000" pitchFamily="2" charset="0"/>
              </a:rPr>
              <a:t>Attracts attention</a:t>
            </a:r>
          </a:p>
          <a:p>
            <a:pPr>
              <a:lnSpc>
                <a:spcPct val="100000"/>
              </a:lnSpc>
              <a:buClr>
                <a:srgbClr val="0072AD"/>
              </a:buClr>
              <a:buSzPct val="121000"/>
            </a:pPr>
            <a:r>
              <a:rPr lang="en-US" sz="2000" dirty="0">
                <a:latin typeface="Arial" panose="020B0604020202020204" pitchFamily="34" charset="0"/>
                <a:ea typeface="Roboto" panose="02000000000000000000" pitchFamily="2" charset="0"/>
              </a:rPr>
              <a:t>Shows up when searching for indexes and citations</a:t>
            </a:r>
          </a:p>
          <a:p>
            <a:pPr>
              <a:lnSpc>
                <a:spcPct val="100000"/>
              </a:lnSpc>
              <a:buClr>
                <a:srgbClr val="0072AD"/>
              </a:buClr>
              <a:buSzPct val="121000"/>
            </a:pPr>
            <a:r>
              <a:rPr lang="en-US" sz="2000" dirty="0">
                <a:solidFill>
                  <a:schemeClr val="tx1"/>
                </a:solidFill>
                <a:latin typeface="Arial" panose="020B0604020202020204" pitchFamily="34" charset="0"/>
                <a:ea typeface="Roboto" panose="02000000000000000000" pitchFamily="2" charset="0"/>
              </a:rPr>
              <a:t>Summarizes paper accurately</a:t>
            </a:r>
          </a:p>
          <a:p>
            <a:pPr>
              <a:lnSpc>
                <a:spcPct val="100000"/>
              </a:lnSpc>
              <a:buClr>
                <a:srgbClr val="0372AC"/>
              </a:buClr>
              <a:buSzPct val="121000"/>
            </a:pPr>
            <a:r>
              <a:rPr lang="en-US" sz="2000" dirty="0">
                <a:latin typeface="Arial" panose="020B0604020202020204" pitchFamily="34" charset="0"/>
                <a:ea typeface="Roboto" panose="02000000000000000000" pitchFamily="2" charset="0"/>
              </a:rPr>
              <a:t>Identifies manuscript’s main topic</a:t>
            </a:r>
            <a:endParaRPr lang="en-US" sz="2000" dirty="0">
              <a:solidFill>
                <a:schemeClr val="tx1"/>
              </a:solidFill>
              <a:latin typeface="Arial" panose="020B0604020202020204" pitchFamily="34" charset="0"/>
              <a:ea typeface="Roboto" panose="02000000000000000000" pitchFamily="2" charset="0"/>
            </a:endParaRPr>
          </a:p>
        </p:txBody>
      </p:sp>
      <p:pic>
        <p:nvPicPr>
          <p:cNvPr id="7" name="Picture 6">
            <a:extLst>
              <a:ext uri="{FF2B5EF4-FFF2-40B4-BE49-F238E27FC236}">
                <a16:creationId xmlns:a16="http://schemas.microsoft.com/office/drawing/2014/main" id="{3CA80373-6BF9-5542-8FAF-B54D39EA9E71}"/>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12199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351" y="1350963"/>
            <a:ext cx="6375400" cy="4748212"/>
          </a:xfrm>
          <a:prstGeom prst="rect">
            <a:avLst/>
          </a:prstGeom>
        </p:spPr>
        <p:txBody>
          <a:bodyPr>
            <a:normAutofit/>
          </a:bodyPr>
          <a:lstStyle/>
          <a:p>
            <a:pPr marL="0" indent="0">
              <a:lnSpc>
                <a:spcPct val="100000"/>
              </a:lnSpc>
              <a:buNone/>
            </a:pPr>
            <a:r>
              <a:rPr lang="en-US" sz="2400" b="1" dirty="0">
                <a:solidFill>
                  <a:schemeClr val="tx1"/>
                </a:solidFill>
                <a:latin typeface="Arial" panose="020B0604020202020204" pitchFamily="34" charset="0"/>
                <a:ea typeface="Roboto Medium" panose="02000000000000000000" pitchFamily="2" charset="0"/>
              </a:rPr>
              <a:t>Example </a:t>
            </a:r>
            <a:r>
              <a:rPr lang="en-US" sz="2400" b="1" dirty="0">
                <a:latin typeface="Arial" panose="020B0604020202020204" pitchFamily="34" charset="0"/>
                <a:ea typeface="Roboto Medium" panose="02000000000000000000" pitchFamily="2" charset="0"/>
              </a:rPr>
              <a:t>t</a:t>
            </a:r>
            <a:r>
              <a:rPr lang="en-US" sz="2400" b="1" dirty="0">
                <a:solidFill>
                  <a:schemeClr val="tx1"/>
                </a:solidFill>
                <a:latin typeface="Arial" panose="020B0604020202020204" pitchFamily="34" charset="0"/>
                <a:ea typeface="Roboto Medium" panose="02000000000000000000" pitchFamily="2" charset="0"/>
              </a:rPr>
              <a:t>itles: </a:t>
            </a:r>
            <a:endParaRPr lang="en-US" sz="2400" dirty="0">
              <a:solidFill>
                <a:schemeClr val="tx1"/>
              </a:solidFill>
              <a:latin typeface="Arial" panose="020B0604020202020204" pitchFamily="34" charset="0"/>
              <a:ea typeface="Roboto" panose="02000000000000000000" pitchFamily="2" charset="0"/>
            </a:endParaRPr>
          </a:p>
          <a:p>
            <a:pPr>
              <a:lnSpc>
                <a:spcPct val="100000"/>
              </a:lnSpc>
              <a:buClr>
                <a:srgbClr val="0070C0"/>
              </a:buClr>
            </a:pPr>
            <a:r>
              <a:rPr lang="en-US" sz="2000" dirty="0">
                <a:latin typeface="Arial" panose="020B0604020202020204" pitchFamily="34" charset="0"/>
                <a:ea typeface="Roboto" panose="02000000000000000000" pitchFamily="2" charset="0"/>
              </a:rPr>
              <a:t>”Evaluation of diabetes care parameters”</a:t>
            </a:r>
          </a:p>
          <a:p>
            <a:pPr>
              <a:lnSpc>
                <a:spcPct val="100000"/>
              </a:lnSpc>
              <a:buClr>
                <a:srgbClr val="0070C0"/>
              </a:buClr>
            </a:pPr>
            <a:r>
              <a:rPr lang="en-US" sz="2000" dirty="0">
                <a:latin typeface="Arial" panose="020B0604020202020204" pitchFamily="34" charset="0"/>
                <a:ea typeface="Roboto" panose="02000000000000000000" pitchFamily="2" charset="0"/>
              </a:rPr>
              <a:t>”Reagent strip test: A simplified method for prompt analysis of cerebrospinal fluid in neurological disorders in emergency”</a:t>
            </a:r>
          </a:p>
          <a:p>
            <a:pPr>
              <a:lnSpc>
                <a:spcPct val="100000"/>
              </a:lnSpc>
              <a:buClr>
                <a:srgbClr val="0070C0"/>
              </a:buClr>
            </a:pPr>
            <a:r>
              <a:rPr lang="en-US" sz="2000" dirty="0">
                <a:latin typeface="Arial" panose="020B0604020202020204" pitchFamily="34" charset="0"/>
                <a:ea typeface="Roboto" panose="02000000000000000000" pitchFamily="2" charset="0"/>
              </a:rPr>
              <a:t>“Comparison of patient hospital length of stay”</a:t>
            </a:r>
          </a:p>
          <a:p>
            <a:pPr>
              <a:lnSpc>
                <a:spcPct val="100000"/>
              </a:lnSpc>
              <a:buClr>
                <a:srgbClr val="0070C0"/>
              </a:buClr>
            </a:pPr>
            <a:r>
              <a:rPr lang="en-US" sz="2000" dirty="0">
                <a:latin typeface="Arial" panose="020B0604020202020204" pitchFamily="34" charset="0"/>
                <a:ea typeface="Roboto" panose="02000000000000000000" pitchFamily="2" charset="0"/>
              </a:rPr>
              <a:t>“Point of care testing for fecal calprotectin as a substitute for routine laboratory analysis”</a:t>
            </a:r>
          </a:p>
          <a:p>
            <a:pPr>
              <a:lnSpc>
                <a:spcPct val="100000"/>
              </a:lnSpc>
              <a:buClr>
                <a:srgbClr val="0070C0"/>
              </a:buClr>
            </a:pPr>
            <a:r>
              <a:rPr lang="en-US" sz="2000" dirty="0">
                <a:latin typeface="Arial" panose="020B0604020202020204" pitchFamily="34" charset="0"/>
                <a:ea typeface="Roboto" panose="02000000000000000000" pitchFamily="2" charset="0"/>
              </a:rPr>
              <a:t>“Effects of different test tubes on patient classification”</a:t>
            </a:r>
          </a:p>
          <a:p>
            <a:pPr>
              <a:lnSpc>
                <a:spcPct val="100000"/>
              </a:lnSpc>
              <a:buClr>
                <a:srgbClr val="0070C0"/>
              </a:buClr>
            </a:pPr>
            <a:r>
              <a:rPr lang="en-US" sz="2000" dirty="0">
                <a:latin typeface="Arial" panose="020B0604020202020204" pitchFamily="34" charset="0"/>
                <a:ea typeface="Roboto" panose="02000000000000000000" pitchFamily="2" charset="0"/>
              </a:rPr>
              <a:t>“Traditional verses reverse syphilis algorithms: </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A comparison at a large academic medical center”</a:t>
            </a:r>
          </a:p>
        </p:txBody>
      </p:sp>
      <p:sp>
        <p:nvSpPr>
          <p:cNvPr id="11" name="Title 1">
            <a:extLst>
              <a:ext uri="{FF2B5EF4-FFF2-40B4-BE49-F238E27FC236}">
                <a16:creationId xmlns:a16="http://schemas.microsoft.com/office/drawing/2014/main" id="{B0E95260-3959-964A-8A30-327B4A0E072B}"/>
              </a:ext>
            </a:extLst>
          </p:cNvPr>
          <p:cNvSpPr>
            <a:spLocks noGrp="1"/>
          </p:cNvSpPr>
          <p:nvPr>
            <p:ph type="title" idx="4294967295"/>
          </p:nvPr>
        </p:nvSpPr>
        <p:spPr>
          <a:xfrm>
            <a:off x="860466" y="301141"/>
            <a:ext cx="8337550" cy="520700"/>
          </a:xfrm>
          <a:prstGeom prst="rect">
            <a:avLst/>
          </a:prstGeom>
        </p:spPr>
        <p:txBody>
          <a:bodyPr anchor="ctr">
            <a:noAutofit/>
          </a:bodyPr>
          <a:lstStyle/>
          <a:p>
            <a:r>
              <a:rPr lang="en-US" sz="2400" b="1" dirty="0">
                <a:solidFill>
                  <a:schemeClr val="bg1"/>
                </a:solidFill>
                <a:latin typeface="Arial" panose="020B0604020202020204" pitchFamily="34" charset="0"/>
                <a:ea typeface="Roboto" panose="02000000000000000000" pitchFamily="2" charset="0"/>
              </a:rPr>
              <a:t>Title</a:t>
            </a:r>
            <a:endParaRPr lang="en-US" sz="2400" b="1" dirty="0"/>
          </a:p>
        </p:txBody>
      </p:sp>
      <p:pic>
        <p:nvPicPr>
          <p:cNvPr id="6" name="Picture 5">
            <a:extLst>
              <a:ext uri="{FF2B5EF4-FFF2-40B4-BE49-F238E27FC236}">
                <a16:creationId xmlns:a16="http://schemas.microsoft.com/office/drawing/2014/main" id="{7F9468ED-C2F8-F544-BEED-9569733FD962}"/>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369497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968BE93-F5A6-BE4F-AB07-6CB9EA020511}"/>
              </a:ext>
            </a:extLst>
          </p:cNvPr>
          <p:cNvSpPr txBox="1">
            <a:spLocks/>
          </p:cNvSpPr>
          <p:nvPr/>
        </p:nvSpPr>
        <p:spPr>
          <a:xfrm>
            <a:off x="849516" y="1351098"/>
            <a:ext cx="4998625" cy="43664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latin typeface="Arial" panose="020B0604020202020204" pitchFamily="34" charset="0"/>
                <a:ea typeface="Roboto" panose="02000000000000000000" pitchFamily="2" charset="0"/>
              </a:rPr>
              <a:t>Strong titles:</a:t>
            </a:r>
          </a:p>
          <a:p>
            <a:pPr>
              <a:lnSpc>
                <a:spcPct val="100000"/>
              </a:lnSpc>
              <a:buClr>
                <a:srgbClr val="0070C0"/>
              </a:buClr>
            </a:pPr>
            <a:r>
              <a:rPr lang="en-US" sz="2000" dirty="0">
                <a:latin typeface="Arial" panose="020B0604020202020204" pitchFamily="34" charset="0"/>
                <a:ea typeface="Roboto" panose="02000000000000000000" pitchFamily="2" charset="0"/>
                <a:cs typeface="Arial" panose="020B0604020202020204" pitchFamily="34" charset="0"/>
              </a:rPr>
              <a:t>“Reagent strip test: A simplified method for prompt analysis of cerebrospinal fluid in neurological disorders in emergency”</a:t>
            </a:r>
          </a:p>
          <a:p>
            <a:pPr>
              <a:lnSpc>
                <a:spcPct val="100000"/>
              </a:lnSpc>
              <a:buClr>
                <a:srgbClr val="0070C0"/>
              </a:buClr>
            </a:pPr>
            <a:r>
              <a:rPr lang="en-US" sz="2000" dirty="0">
                <a:latin typeface="Arial" panose="020B0604020202020204" pitchFamily="34" charset="0"/>
                <a:ea typeface="Roboto" panose="02000000000000000000" pitchFamily="2" charset="0"/>
                <a:cs typeface="Arial" panose="020B0604020202020204" pitchFamily="34" charset="0"/>
              </a:rPr>
              <a:t>“Point of care testing for fecal calprotectin as a substitute for routine laboratory analysis”</a:t>
            </a:r>
          </a:p>
          <a:p>
            <a:pPr>
              <a:lnSpc>
                <a:spcPct val="100000"/>
              </a:lnSpc>
              <a:buClr>
                <a:srgbClr val="0070C0"/>
              </a:buClr>
            </a:pPr>
            <a:r>
              <a:rPr lang="en-US" sz="2000" dirty="0">
                <a:latin typeface="Arial" panose="020B0604020202020204" pitchFamily="34" charset="0"/>
                <a:ea typeface="Roboto" panose="02000000000000000000" pitchFamily="2" charset="0"/>
                <a:cs typeface="Arial" panose="020B0604020202020204" pitchFamily="34" charset="0"/>
              </a:rPr>
              <a:t>“Traditional verses reverse syphilis algorithms: A comparison at a large academic medical center</a:t>
            </a:r>
            <a:r>
              <a:rPr lang="en-US" sz="2000" b="1" dirty="0">
                <a:latin typeface="Arial" panose="020B0604020202020204" pitchFamily="34" charset="0"/>
                <a:ea typeface="Roboto Medium" panose="02000000000000000000" pitchFamily="2" charset="0"/>
              </a:rPr>
              <a:t>”</a:t>
            </a:r>
          </a:p>
        </p:txBody>
      </p:sp>
      <p:sp>
        <p:nvSpPr>
          <p:cNvPr id="4" name="Title 1">
            <a:extLst>
              <a:ext uri="{FF2B5EF4-FFF2-40B4-BE49-F238E27FC236}">
                <a16:creationId xmlns:a16="http://schemas.microsoft.com/office/drawing/2014/main" id="{5B7B55AF-693C-B141-B992-4485ECDD2AAE}"/>
              </a:ext>
            </a:extLst>
          </p:cNvPr>
          <p:cNvSpPr txBox="1">
            <a:spLocks/>
          </p:cNvSpPr>
          <p:nvPr/>
        </p:nvSpPr>
        <p:spPr>
          <a:xfrm>
            <a:off x="849517" y="30144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Title</a:t>
            </a:r>
            <a:endParaRPr lang="en-US" sz="2400" b="1" dirty="0"/>
          </a:p>
        </p:txBody>
      </p:sp>
      <p:pic>
        <p:nvPicPr>
          <p:cNvPr id="6" name="Picture 5">
            <a:extLst>
              <a:ext uri="{FF2B5EF4-FFF2-40B4-BE49-F238E27FC236}">
                <a16:creationId xmlns:a16="http://schemas.microsoft.com/office/drawing/2014/main" id="{17DB1314-1480-5D4C-9C4A-16B11D07FD2E}"/>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30045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81D1B724-D1D9-504D-A7B1-80A2A23306EE}"/>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latin typeface="Arial" panose="020B0604020202020204" pitchFamily="34" charset="0"/>
                <a:ea typeface="Roboto Medium" panose="02000000000000000000" pitchFamily="2" charset="0"/>
              </a:rPr>
              <a:t>Weak titles:</a:t>
            </a:r>
            <a:endParaRPr lang="en-US" sz="2400" dirty="0">
              <a:latin typeface="Arial" panose="020B0604020202020204" pitchFamily="34" charset="0"/>
              <a:ea typeface="Roboto" panose="02000000000000000000" pitchFamily="2" charset="0"/>
            </a:endParaRPr>
          </a:p>
          <a:p>
            <a:pPr>
              <a:lnSpc>
                <a:spcPct val="100000"/>
              </a:lnSpc>
              <a:buClr>
                <a:srgbClr val="0070C0"/>
              </a:buClr>
              <a:buSzPts val="2800"/>
            </a:pPr>
            <a:r>
              <a:rPr lang="en-US" sz="2000" dirty="0">
                <a:latin typeface="Arial" panose="020B0604020202020204" pitchFamily="34" charset="0"/>
                <a:ea typeface="Roboto" panose="02000000000000000000" pitchFamily="2" charset="0"/>
              </a:rPr>
              <a:t>“Evaluation of diabetes care parameters”</a:t>
            </a:r>
          </a:p>
          <a:p>
            <a:pPr lvl="1">
              <a:lnSpc>
                <a:spcPct val="100000"/>
              </a:lnSpc>
              <a:buClr>
                <a:srgbClr val="0070C0"/>
              </a:buClr>
              <a:buSzPct val="130000"/>
            </a:pPr>
            <a:r>
              <a:rPr lang="en-US" sz="1600" dirty="0">
                <a:latin typeface="Arial" panose="020B0604020202020204" pitchFamily="34" charset="0"/>
                <a:ea typeface="Roboto" panose="02000000000000000000" pitchFamily="2" charset="0"/>
              </a:rPr>
              <a:t>“Evaluation of diabetes care parameters in </a:t>
            </a:r>
            <a:r>
              <a:rPr lang="en-US" sz="1600" u="sng" dirty="0">
                <a:latin typeface="Arial" panose="020B0604020202020204" pitchFamily="34" charset="0"/>
                <a:ea typeface="Roboto" panose="02000000000000000000" pitchFamily="2" charset="0"/>
              </a:rPr>
              <a:t>capillary blood collected with a novel sampling device</a:t>
            </a:r>
            <a:r>
              <a:rPr lang="en-US" sz="1600" dirty="0">
                <a:latin typeface="Arial" panose="020B0604020202020204" pitchFamily="34" charset="0"/>
                <a:ea typeface="Roboto" panose="02000000000000000000" pitchFamily="2" charset="0"/>
              </a:rPr>
              <a:t>”</a:t>
            </a:r>
          </a:p>
          <a:p>
            <a:pPr>
              <a:lnSpc>
                <a:spcPct val="100000"/>
              </a:lnSpc>
              <a:buClr>
                <a:srgbClr val="0070C0"/>
              </a:buClr>
              <a:buSzPts val="2800"/>
            </a:pPr>
            <a:r>
              <a:rPr lang="en-US" sz="2000" dirty="0">
                <a:latin typeface="Arial" panose="020B0604020202020204" pitchFamily="34" charset="0"/>
                <a:ea typeface="Roboto" panose="02000000000000000000" pitchFamily="2" charset="0"/>
              </a:rPr>
              <a:t>“Comparison of patient hospital length of stay”</a:t>
            </a:r>
          </a:p>
          <a:p>
            <a:pPr>
              <a:lnSpc>
                <a:spcPct val="100000"/>
              </a:lnSpc>
              <a:buClr>
                <a:srgbClr val="0070C0"/>
              </a:buClr>
              <a:buSzPts val="2800"/>
            </a:pPr>
            <a:r>
              <a:rPr lang="en-US" sz="2000" dirty="0">
                <a:latin typeface="Arial" panose="020B0604020202020204" pitchFamily="34" charset="0"/>
                <a:ea typeface="Roboto" panose="02000000000000000000" pitchFamily="2" charset="0"/>
              </a:rPr>
              <a:t>“Effects of different test tubes on patient classification”</a:t>
            </a:r>
          </a:p>
        </p:txBody>
      </p:sp>
      <p:sp>
        <p:nvSpPr>
          <p:cNvPr id="4" name="Title 1">
            <a:extLst>
              <a:ext uri="{FF2B5EF4-FFF2-40B4-BE49-F238E27FC236}">
                <a16:creationId xmlns:a16="http://schemas.microsoft.com/office/drawing/2014/main" id="{078079AB-21B2-A24C-8012-8387B02275C1}"/>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Title</a:t>
            </a:r>
            <a:endParaRPr lang="en-US" sz="2400" b="1" dirty="0"/>
          </a:p>
        </p:txBody>
      </p:sp>
      <p:sp>
        <p:nvSpPr>
          <p:cNvPr id="5" name="Rectangle 4">
            <a:extLst>
              <a:ext uri="{FF2B5EF4-FFF2-40B4-BE49-F238E27FC236}">
                <a16:creationId xmlns:a16="http://schemas.microsoft.com/office/drawing/2014/main" id="{BF7A1D40-0028-1F4B-A0FE-3B329B92E1DA}"/>
              </a:ext>
            </a:extLst>
          </p:cNvPr>
          <p:cNvSpPr/>
          <p:nvPr/>
        </p:nvSpPr>
        <p:spPr>
          <a:xfrm>
            <a:off x="1159727" y="2297641"/>
            <a:ext cx="5731727" cy="492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2DC970E-AAE1-4C46-B4EA-992F3D930FCC}"/>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68427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2A65AD3-92B6-3440-97F8-65007C7FAA14}"/>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2590"/>
              <a:buNone/>
            </a:pPr>
            <a:r>
              <a:rPr lang="en-US" sz="2200" b="1" dirty="0">
                <a:latin typeface="Arial" panose="020B0604020202020204" pitchFamily="34" charset="0"/>
                <a:ea typeface="Roboto Medium" panose="02000000000000000000" pitchFamily="2" charset="0"/>
              </a:rPr>
              <a:t>Take a moment to brainstorm and write down potential titles for current or future manuscript. </a:t>
            </a:r>
          </a:p>
          <a:p>
            <a:pPr marL="0" lvl="0" indent="0">
              <a:lnSpc>
                <a:spcPct val="100000"/>
              </a:lnSpc>
              <a:spcBef>
                <a:spcPts val="0"/>
              </a:spcBef>
              <a:buClr>
                <a:schemeClr val="dk1"/>
              </a:buClr>
              <a:buSzPts val="2590"/>
              <a:buNone/>
            </a:pPr>
            <a:endParaRPr lang="en-US" sz="2400" b="1" dirty="0">
              <a:latin typeface="Arial" panose="020B0604020202020204" pitchFamily="34" charset="0"/>
              <a:ea typeface="Roboto Medium" panose="02000000000000000000" pitchFamily="2" charset="0"/>
            </a:endParaRPr>
          </a:p>
          <a:p>
            <a:pPr marL="0" lvl="0" indent="0">
              <a:lnSpc>
                <a:spcPct val="100000"/>
              </a:lnSpc>
              <a:spcBef>
                <a:spcPts val="0"/>
              </a:spcBef>
              <a:buClr>
                <a:schemeClr val="dk1"/>
              </a:buClr>
              <a:buSzPts val="2590"/>
              <a:buNone/>
            </a:pPr>
            <a:r>
              <a:rPr lang="en-US" sz="2000" dirty="0">
                <a:latin typeface="Arial" panose="020B0604020202020204" pitchFamily="34" charset="0"/>
                <a:ea typeface="Roboto Medium" panose="02000000000000000000" pitchFamily="2" charset="0"/>
              </a:rPr>
              <a:t>Make sure these draft titles are:</a:t>
            </a:r>
            <a:endParaRPr lang="en-US" sz="2200" b="1" dirty="0">
              <a:latin typeface="Arial" panose="020B0604020202020204" pitchFamily="34" charset="0"/>
              <a:ea typeface="Roboto Medium" panose="02000000000000000000" pitchFamily="2" charset="0"/>
            </a:endParaRPr>
          </a:p>
          <a:p>
            <a:pPr>
              <a:lnSpc>
                <a:spcPct val="100000"/>
              </a:lnSpc>
              <a:spcBef>
                <a:spcPts val="0"/>
              </a:spcBef>
              <a:buClr>
                <a:srgbClr val="0070C0"/>
              </a:buClr>
              <a:buSzPts val="2590"/>
            </a:pPr>
            <a:r>
              <a:rPr lang="en-US" sz="2000" dirty="0">
                <a:latin typeface="Arial" panose="020B0604020202020204" pitchFamily="34" charset="0"/>
                <a:ea typeface="Roboto" panose="02000000000000000000" pitchFamily="2" charset="0"/>
              </a:rPr>
              <a:t>Descriptive</a:t>
            </a:r>
          </a:p>
          <a:p>
            <a:pPr>
              <a:lnSpc>
                <a:spcPct val="100000"/>
              </a:lnSpc>
              <a:spcBef>
                <a:spcPts val="0"/>
              </a:spcBef>
              <a:buClr>
                <a:srgbClr val="0070C0"/>
              </a:buClr>
              <a:buSzPts val="2590"/>
            </a:pPr>
            <a:r>
              <a:rPr lang="en-US" sz="2000" dirty="0">
                <a:latin typeface="Arial" panose="020B0604020202020204" pitchFamily="34" charset="0"/>
                <a:ea typeface="Roboto" panose="02000000000000000000" pitchFamily="2" charset="0"/>
              </a:rPr>
              <a:t>Informative</a:t>
            </a:r>
          </a:p>
          <a:p>
            <a:pPr>
              <a:lnSpc>
                <a:spcPct val="100000"/>
              </a:lnSpc>
              <a:spcBef>
                <a:spcPts val="0"/>
              </a:spcBef>
              <a:buClr>
                <a:srgbClr val="0070C0"/>
              </a:buClr>
              <a:buSzPts val="2590"/>
            </a:pPr>
            <a:r>
              <a:rPr lang="en-US" sz="2000" dirty="0">
                <a:latin typeface="Arial" panose="020B0604020202020204" pitchFamily="34" charset="0"/>
                <a:ea typeface="Roboto" panose="02000000000000000000" pitchFamily="2" charset="0"/>
              </a:rPr>
              <a:t>Concise</a:t>
            </a:r>
          </a:p>
          <a:p>
            <a:pPr>
              <a:lnSpc>
                <a:spcPct val="100000"/>
              </a:lnSpc>
              <a:spcBef>
                <a:spcPts val="0"/>
              </a:spcBef>
              <a:buClr>
                <a:srgbClr val="0070C0"/>
              </a:buClr>
              <a:buSzPts val="2590"/>
            </a:pPr>
            <a:r>
              <a:rPr lang="en-US" sz="2000" dirty="0">
                <a:latin typeface="Arial" panose="020B0604020202020204" pitchFamily="34" charset="0"/>
                <a:ea typeface="Roboto" panose="02000000000000000000" pitchFamily="2" charset="0"/>
              </a:rPr>
              <a:t>Without punctuation or acronyms</a:t>
            </a:r>
          </a:p>
          <a:p>
            <a:pPr>
              <a:lnSpc>
                <a:spcPct val="100000"/>
              </a:lnSpc>
              <a:spcBef>
                <a:spcPts val="0"/>
              </a:spcBef>
              <a:buClr>
                <a:schemeClr val="dk1"/>
              </a:buClr>
              <a:buSzPts val="2590"/>
            </a:pPr>
            <a:endParaRPr lang="en-US" sz="2000" b="1" dirty="0">
              <a:latin typeface="Arial" panose="020B0604020202020204" pitchFamily="34" charset="0"/>
              <a:ea typeface="Roboto Medium" panose="02000000000000000000" pitchFamily="2" charset="0"/>
            </a:endParaRPr>
          </a:p>
          <a:p>
            <a:pPr marL="0" indent="0">
              <a:lnSpc>
                <a:spcPct val="100000"/>
              </a:lnSpc>
              <a:spcBef>
                <a:spcPts val="0"/>
              </a:spcBef>
              <a:buClr>
                <a:schemeClr val="dk1"/>
              </a:buClr>
              <a:buSzPts val="2590"/>
              <a:buNone/>
            </a:pPr>
            <a:r>
              <a:rPr lang="en-US" sz="2200" b="1" dirty="0">
                <a:latin typeface="Arial" panose="020B0604020202020204" pitchFamily="34" charset="0"/>
                <a:ea typeface="Roboto Medium" panose="02000000000000000000" pitchFamily="2" charset="0"/>
              </a:rPr>
              <a:t>Keep these ideas for future use!</a:t>
            </a:r>
          </a:p>
        </p:txBody>
      </p:sp>
      <p:sp>
        <p:nvSpPr>
          <p:cNvPr id="4" name="Title 1">
            <a:extLst>
              <a:ext uri="{FF2B5EF4-FFF2-40B4-BE49-F238E27FC236}">
                <a16:creationId xmlns:a16="http://schemas.microsoft.com/office/drawing/2014/main" id="{2898F3DE-9A44-3D49-A835-853D27B376E7}"/>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 Good Title</a:t>
            </a:r>
            <a:endParaRPr lang="en-US" sz="2400" b="1" dirty="0"/>
          </a:p>
        </p:txBody>
      </p:sp>
      <p:pic>
        <p:nvPicPr>
          <p:cNvPr id="5" name="Picture 4">
            <a:extLst>
              <a:ext uri="{FF2B5EF4-FFF2-40B4-BE49-F238E27FC236}">
                <a16:creationId xmlns:a16="http://schemas.microsoft.com/office/drawing/2014/main" id="{1236B337-ED47-7847-9EF6-24EB953876EE}"/>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99344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6263F8-548A-454B-B6A0-A59783F2DE38}"/>
              </a:ext>
            </a:extLst>
          </p:cNvPr>
          <p:cNvSpPr>
            <a:spLocks noGrp="1"/>
          </p:cNvSpPr>
          <p:nvPr>
            <p:ph type="subTitle" idx="4294967295"/>
          </p:nvPr>
        </p:nvSpPr>
        <p:spPr>
          <a:xfrm>
            <a:off x="838200" y="2601913"/>
            <a:ext cx="9977438" cy="1803400"/>
          </a:xfrm>
          <a:prstGeom prst="rect">
            <a:avLst/>
          </a:prstGeom>
        </p:spPr>
        <p:txBody>
          <a:bodyPr>
            <a:noAutofit/>
          </a:bodyPr>
          <a:lstStyle/>
          <a:p>
            <a:pPr marL="0" indent="0" algn="l">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Manuscript Preparation</a:t>
            </a:r>
            <a:endParaRPr lang="en-US" sz="6000" b="1" dirty="0">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736A635A-E6E8-E742-885E-A7F1A8B3D057}"/>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Module 2</a:t>
            </a:r>
            <a:endParaRPr lang="en-US" sz="5400" b="1" dirty="0"/>
          </a:p>
        </p:txBody>
      </p:sp>
    </p:spTree>
    <p:extLst>
      <p:ext uri="{BB962C8B-B14F-4D97-AF65-F5344CB8AC3E}">
        <p14:creationId xmlns:p14="http://schemas.microsoft.com/office/powerpoint/2010/main" val="347460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DF416-4D8E-4641-AA65-11AC71B1EC0B}"/>
              </a:ext>
            </a:extLst>
          </p:cNvPr>
          <p:cNvSpPr txBox="1">
            <a:spLocks/>
          </p:cNvSpPr>
          <p:nvPr/>
        </p:nvSpPr>
        <p:spPr>
          <a:xfrm>
            <a:off x="859803" y="300764"/>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pic>
        <p:nvPicPr>
          <p:cNvPr id="5" name="Picture 4" descr="Graphical user interface, application&#10;&#10;Description automatically generated">
            <a:extLst>
              <a:ext uri="{FF2B5EF4-FFF2-40B4-BE49-F238E27FC236}">
                <a16:creationId xmlns:a16="http://schemas.microsoft.com/office/drawing/2014/main" id="{01EBE8CA-B3A7-DA4D-819E-ED91C0C999DD}"/>
              </a:ext>
            </a:extLst>
          </p:cNvPr>
          <p:cNvPicPr>
            <a:picLocks noChangeAspect="1"/>
          </p:cNvPicPr>
          <p:nvPr/>
        </p:nvPicPr>
        <p:blipFill>
          <a:blip r:embed="rId3"/>
          <a:stretch>
            <a:fillRect/>
          </a:stretch>
        </p:blipFill>
        <p:spPr>
          <a:xfrm>
            <a:off x="0" y="1706736"/>
            <a:ext cx="12192000" cy="3147960"/>
          </a:xfrm>
          <a:prstGeom prst="rect">
            <a:avLst/>
          </a:prstGeom>
        </p:spPr>
      </p:pic>
      <p:cxnSp>
        <p:nvCxnSpPr>
          <p:cNvPr id="12" name="Straight Connector 11">
            <a:extLst>
              <a:ext uri="{FF2B5EF4-FFF2-40B4-BE49-F238E27FC236}">
                <a16:creationId xmlns:a16="http://schemas.microsoft.com/office/drawing/2014/main" id="{23D72CF4-8AF4-7849-820F-5F01A339059A}"/>
              </a:ext>
            </a:extLst>
          </p:cNvPr>
          <p:cNvCxnSpPr>
            <a:cxnSpLocks/>
          </p:cNvCxnSpPr>
          <p:nvPr/>
        </p:nvCxnSpPr>
        <p:spPr>
          <a:xfrm>
            <a:off x="2729010" y="3555575"/>
            <a:ext cx="0" cy="1965606"/>
          </a:xfrm>
          <a:prstGeom prst="line">
            <a:avLst/>
          </a:prstGeom>
          <a:ln w="19050" cap="rnd"/>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524CBD33-13A8-3041-A163-72EEA6FFC4B9}"/>
              </a:ext>
            </a:extLst>
          </p:cNvPr>
          <p:cNvSpPr/>
          <p:nvPr/>
        </p:nvSpPr>
        <p:spPr>
          <a:xfrm>
            <a:off x="1865376" y="5521181"/>
            <a:ext cx="1707413" cy="258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ea typeface="Roboto Medium" panose="02000000000000000000" pitchFamily="2" charset="0"/>
              </a:rPr>
              <a:t>Abstract</a:t>
            </a:r>
            <a:endParaRPr lang="en-US" sz="1400" b="1" dirty="0">
              <a:solidFill>
                <a:schemeClr val="tx1"/>
              </a:solidFill>
              <a:latin typeface="Arial" panose="020B0604020202020204" pitchFamily="34" charset="0"/>
              <a:ea typeface="Roboto Medium" panose="02000000000000000000" pitchFamily="2" charset="0"/>
            </a:endParaRPr>
          </a:p>
        </p:txBody>
      </p:sp>
    </p:spTree>
    <p:extLst>
      <p:ext uri="{BB962C8B-B14F-4D97-AF65-F5344CB8AC3E}">
        <p14:creationId xmlns:p14="http://schemas.microsoft.com/office/powerpoint/2010/main" val="219445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The abstract:</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Helps readers decide whether they will read the entire manuscript.</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Should stand on its own.</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Enables readers to understand the key points of the piece.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Is like a miniature version of the manuscript.</a:t>
            </a: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6" name="Picture 5">
            <a:extLst>
              <a:ext uri="{FF2B5EF4-FFF2-40B4-BE49-F238E27FC236}">
                <a16:creationId xmlns:a16="http://schemas.microsoft.com/office/drawing/2014/main" id="{1051489C-FE84-7841-92A4-3FA5D8E2DD24}"/>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376989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A good abstract has: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A clear exciting message.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Logical flow, appropriate methodology and clear conclusions.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An appropriate topic for the audience.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Followed the submission guidelines.</a:t>
            </a: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5" name="Picture 4">
            <a:extLst>
              <a:ext uri="{FF2B5EF4-FFF2-40B4-BE49-F238E27FC236}">
                <a16:creationId xmlns:a16="http://schemas.microsoft.com/office/drawing/2014/main" id="{F442DF75-E4CE-2C43-823E-63C2ADD11D7D}"/>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65067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When developing the abstract:</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Make it informative.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Revise continuously before submission.</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Finalize your abstract when your manuscripts is complete.</a:t>
            </a: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5" name="Picture 4">
            <a:extLst>
              <a:ext uri="{FF2B5EF4-FFF2-40B4-BE49-F238E27FC236}">
                <a16:creationId xmlns:a16="http://schemas.microsoft.com/office/drawing/2014/main" id="{F917DEF0-95B7-E247-9F4C-78A043044684}"/>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130953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Sample abstract guideline: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Background and purpose</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Methods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Results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Conclusions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Keywords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250-300 word limit</a:t>
            </a: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5" name="Picture 4">
            <a:extLst>
              <a:ext uri="{FF2B5EF4-FFF2-40B4-BE49-F238E27FC236}">
                <a16:creationId xmlns:a16="http://schemas.microsoft.com/office/drawing/2014/main" id="{F6852E73-5952-434C-BF10-7F19B5C7112A}"/>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44315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975E7AF-7CE0-5041-8A17-57359EC5D342}"/>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5" name="Picture 4">
            <a:extLst>
              <a:ext uri="{FF2B5EF4-FFF2-40B4-BE49-F238E27FC236}">
                <a16:creationId xmlns:a16="http://schemas.microsoft.com/office/drawing/2014/main" id="{5D412B55-B977-A146-8FAB-BCBD826CBF49}"/>
              </a:ext>
            </a:extLst>
          </p:cNvPr>
          <p:cNvPicPr>
            <a:picLocks noChangeAspect="1"/>
          </p:cNvPicPr>
          <p:nvPr/>
        </p:nvPicPr>
        <p:blipFill>
          <a:blip r:embed="rId3"/>
          <a:stretch>
            <a:fillRect/>
          </a:stretch>
        </p:blipFill>
        <p:spPr>
          <a:xfrm>
            <a:off x="0" y="6330371"/>
            <a:ext cx="12192000" cy="527629"/>
          </a:xfrm>
          <a:prstGeom prst="rect">
            <a:avLst/>
          </a:prstGeom>
        </p:spPr>
      </p:pic>
      <p:pic>
        <p:nvPicPr>
          <p:cNvPr id="4" name="Picture 3" descr="Logo&#10;&#10;Description automatically generated">
            <a:extLst>
              <a:ext uri="{FF2B5EF4-FFF2-40B4-BE49-F238E27FC236}">
                <a16:creationId xmlns:a16="http://schemas.microsoft.com/office/drawing/2014/main" id="{38C63953-7A90-884A-91FA-1634806AB638}"/>
              </a:ext>
            </a:extLst>
          </p:cNvPr>
          <p:cNvPicPr>
            <a:picLocks noChangeAspect="1"/>
          </p:cNvPicPr>
          <p:nvPr/>
        </p:nvPicPr>
        <p:blipFill>
          <a:blip r:embed="rId4"/>
          <a:stretch>
            <a:fillRect/>
          </a:stretch>
        </p:blipFill>
        <p:spPr>
          <a:xfrm>
            <a:off x="849517" y="1025813"/>
            <a:ext cx="1441450" cy="384610"/>
          </a:xfrm>
          <a:prstGeom prst="rect">
            <a:avLst/>
          </a:prstGeom>
        </p:spPr>
      </p:pic>
      <p:pic>
        <p:nvPicPr>
          <p:cNvPr id="9" name="Picture 8" descr="Text, letter&#10;&#10;Description automatically generated">
            <a:extLst>
              <a:ext uri="{FF2B5EF4-FFF2-40B4-BE49-F238E27FC236}">
                <a16:creationId xmlns:a16="http://schemas.microsoft.com/office/drawing/2014/main" id="{1A96F221-2F19-814A-AF03-B972CE931B6D}"/>
              </a:ext>
            </a:extLst>
          </p:cNvPr>
          <p:cNvPicPr>
            <a:picLocks noChangeAspect="1"/>
          </p:cNvPicPr>
          <p:nvPr/>
        </p:nvPicPr>
        <p:blipFill>
          <a:blip r:embed="rId5"/>
          <a:stretch>
            <a:fillRect/>
          </a:stretch>
        </p:blipFill>
        <p:spPr>
          <a:xfrm>
            <a:off x="849517" y="1558636"/>
            <a:ext cx="5141865" cy="4426528"/>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77D79D37-B9D6-3849-8870-167923F0F903}"/>
              </a:ext>
            </a:extLst>
          </p:cNvPr>
          <p:cNvPicPr>
            <a:picLocks noChangeAspect="1"/>
          </p:cNvPicPr>
          <p:nvPr/>
        </p:nvPicPr>
        <p:blipFill>
          <a:blip r:embed="rId6"/>
          <a:stretch>
            <a:fillRect/>
          </a:stretch>
        </p:blipFill>
        <p:spPr>
          <a:xfrm>
            <a:off x="6616046" y="1558636"/>
            <a:ext cx="5141865" cy="2883117"/>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3D22D0E1-E68E-434B-80A0-2E8A94051F75}"/>
              </a:ext>
            </a:extLst>
          </p:cNvPr>
          <p:cNvPicPr>
            <a:picLocks noChangeAspect="1"/>
          </p:cNvPicPr>
          <p:nvPr/>
        </p:nvPicPr>
        <p:blipFill>
          <a:blip r:embed="rId7"/>
          <a:stretch>
            <a:fillRect/>
          </a:stretch>
        </p:blipFill>
        <p:spPr>
          <a:xfrm>
            <a:off x="6616046" y="1025813"/>
            <a:ext cx="1441450" cy="380383"/>
          </a:xfrm>
          <a:prstGeom prst="rect">
            <a:avLst/>
          </a:prstGeom>
        </p:spPr>
      </p:pic>
    </p:spTree>
    <p:extLst>
      <p:ext uri="{BB962C8B-B14F-4D97-AF65-F5344CB8AC3E}">
        <p14:creationId xmlns:p14="http://schemas.microsoft.com/office/powerpoint/2010/main" val="214978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8E2DC4A3-5EAD-BD4E-9208-E085050B6679}"/>
              </a:ext>
            </a:extLst>
          </p:cNvPr>
          <p:cNvPicPr>
            <a:picLocks noChangeAspect="1"/>
          </p:cNvPicPr>
          <p:nvPr/>
        </p:nvPicPr>
        <p:blipFill>
          <a:blip r:embed="rId3">
            <a:alphaModFix amt="50000"/>
          </a:blip>
          <a:stretch>
            <a:fillRect/>
          </a:stretch>
        </p:blipFill>
        <p:spPr>
          <a:xfrm>
            <a:off x="0" y="10048"/>
            <a:ext cx="12192000" cy="6858000"/>
          </a:xfrm>
          <a:prstGeom prst="rect">
            <a:avLst/>
          </a:prstGeom>
        </p:spPr>
      </p:pic>
      <p:sp>
        <p:nvSpPr>
          <p:cNvPr id="3" name="Title 1">
            <a:extLst>
              <a:ext uri="{FF2B5EF4-FFF2-40B4-BE49-F238E27FC236}">
                <a16:creationId xmlns:a16="http://schemas.microsoft.com/office/drawing/2014/main" id="{BF091E32-2CE9-EA4E-851F-35F4D4378D69}"/>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Case Study: Netra Chey</a:t>
            </a:r>
            <a:endParaRPr lang="en-US" sz="4000" b="1" dirty="0"/>
          </a:p>
        </p:txBody>
      </p:sp>
      <p:pic>
        <p:nvPicPr>
          <p:cNvPr id="9" name="Picture 8" descr="A close up of a mans face&#10;&#10;Description automatically generated">
            <a:extLst>
              <a:ext uri="{FF2B5EF4-FFF2-40B4-BE49-F238E27FC236}">
                <a16:creationId xmlns:a16="http://schemas.microsoft.com/office/drawing/2014/main" id="{449C3920-1F09-2A49-8477-8D96CB1C9760}"/>
              </a:ext>
            </a:extLst>
          </p:cNvPr>
          <p:cNvPicPr>
            <a:picLocks noChangeAspect="1"/>
          </p:cNvPicPr>
          <p:nvPr/>
        </p:nvPicPr>
        <p:blipFill>
          <a:blip r:embed="rId4"/>
          <a:stretch>
            <a:fillRect/>
          </a:stretch>
        </p:blipFill>
        <p:spPr>
          <a:xfrm>
            <a:off x="3997139" y="784555"/>
            <a:ext cx="4153445" cy="6074073"/>
          </a:xfrm>
          <a:prstGeom prst="rect">
            <a:avLst/>
          </a:prstGeom>
          <a:effectLst>
            <a:outerShdw blurRad="266700" algn="ctr" rotWithShape="0">
              <a:prstClr val="black">
                <a:alpha val="64000"/>
              </a:prstClr>
            </a:outerShdw>
          </a:effectLst>
        </p:spPr>
      </p:pic>
      <p:sp>
        <p:nvSpPr>
          <p:cNvPr id="10" name="TextBox 9">
            <a:extLst>
              <a:ext uri="{FF2B5EF4-FFF2-40B4-BE49-F238E27FC236}">
                <a16:creationId xmlns:a16="http://schemas.microsoft.com/office/drawing/2014/main" id="{059A1052-0E72-1142-AF2A-D7419E4E6D6C}"/>
              </a:ext>
            </a:extLst>
          </p:cNvPr>
          <p:cNvSpPr txBox="1"/>
          <p:nvPr/>
        </p:nvSpPr>
        <p:spPr>
          <a:xfrm>
            <a:off x="7917367" y="6396649"/>
            <a:ext cx="4274634"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2 your workbook</a:t>
            </a:r>
          </a:p>
        </p:txBody>
      </p:sp>
    </p:spTree>
    <p:extLst>
      <p:ext uri="{BB962C8B-B14F-4D97-AF65-F5344CB8AC3E}">
        <p14:creationId xmlns:p14="http://schemas.microsoft.com/office/powerpoint/2010/main" val="351057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E1CC91F-2F78-EA4C-96DD-621D70D6847C}"/>
              </a:ext>
            </a:extLst>
          </p:cNvPr>
          <p:cNvPicPr>
            <a:picLocks noChangeAspect="1"/>
          </p:cNvPicPr>
          <p:nvPr/>
        </p:nvPicPr>
        <p:blipFill>
          <a:blip r:embed="rId3"/>
          <a:stretch>
            <a:fillRect/>
          </a:stretch>
        </p:blipFill>
        <p:spPr>
          <a:xfrm>
            <a:off x="838200" y="1131344"/>
            <a:ext cx="10165164" cy="5318742"/>
          </a:xfrm>
          <a:prstGeom prst="rect">
            <a:avLst/>
          </a:prstGeom>
        </p:spPr>
      </p:pic>
      <p:sp>
        <p:nvSpPr>
          <p:cNvPr id="4" name="Title 1">
            <a:extLst>
              <a:ext uri="{FF2B5EF4-FFF2-40B4-BE49-F238E27FC236}">
                <a16:creationId xmlns:a16="http://schemas.microsoft.com/office/drawing/2014/main" id="{50C41CAE-2FFD-2A4E-ADC6-48F536F574BE}"/>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graphicFrame>
        <p:nvGraphicFramePr>
          <p:cNvPr id="7" name="Table 7">
            <a:extLst>
              <a:ext uri="{FF2B5EF4-FFF2-40B4-BE49-F238E27FC236}">
                <a16:creationId xmlns:a16="http://schemas.microsoft.com/office/drawing/2014/main" id="{A8A0DF8B-FE71-2049-9EAE-E7FAC3155AEE}"/>
              </a:ext>
            </a:extLst>
          </p:cNvPr>
          <p:cNvGraphicFramePr>
            <a:graphicFrameLocks noGrp="1"/>
          </p:cNvGraphicFramePr>
          <p:nvPr>
            <p:extLst>
              <p:ext uri="{D42A27DB-BD31-4B8C-83A1-F6EECF244321}">
                <p14:modId xmlns:p14="http://schemas.microsoft.com/office/powerpoint/2010/main" val="3298275155"/>
              </p:ext>
            </p:extLst>
          </p:nvPr>
        </p:nvGraphicFramePr>
        <p:xfrm>
          <a:off x="849516" y="2046034"/>
          <a:ext cx="10153848" cy="4404052"/>
        </p:xfrm>
        <a:graphic>
          <a:graphicData uri="http://schemas.openxmlformats.org/drawingml/2006/table">
            <a:tbl>
              <a:tblPr firstRow="1" bandRow="1">
                <a:tableStyleId>{2D5ABB26-0587-4C30-8999-92F81FD0307C}</a:tableStyleId>
              </a:tblPr>
              <a:tblGrid>
                <a:gridCol w="3384616">
                  <a:extLst>
                    <a:ext uri="{9D8B030D-6E8A-4147-A177-3AD203B41FA5}">
                      <a16:colId xmlns:a16="http://schemas.microsoft.com/office/drawing/2014/main" val="983020407"/>
                    </a:ext>
                  </a:extLst>
                </a:gridCol>
                <a:gridCol w="3384616">
                  <a:extLst>
                    <a:ext uri="{9D8B030D-6E8A-4147-A177-3AD203B41FA5}">
                      <a16:colId xmlns:a16="http://schemas.microsoft.com/office/drawing/2014/main" val="3649929296"/>
                    </a:ext>
                  </a:extLst>
                </a:gridCol>
                <a:gridCol w="3384616">
                  <a:extLst>
                    <a:ext uri="{9D8B030D-6E8A-4147-A177-3AD203B41FA5}">
                      <a16:colId xmlns:a16="http://schemas.microsoft.com/office/drawing/2014/main" val="1561473813"/>
                    </a:ext>
                  </a:extLst>
                </a:gridCol>
              </a:tblGrid>
              <a:tr h="1101013">
                <a:tc>
                  <a:txBody>
                    <a:bodyPr/>
                    <a:lstStyle/>
                    <a:p>
                      <a:pPr algn="ctr"/>
                      <a:r>
                        <a:rPr lang="en-US" sz="1800" b="0" i="0" dirty="0">
                          <a:latin typeface="Arial" panose="020B0604020202020204" pitchFamily="34" charset="0"/>
                          <a:ea typeface="Roboto" panose="02000000000000000000" pitchFamily="2" charset="0"/>
                        </a:rPr>
                        <a:t>Objective/Major Purpose of the Study</a:t>
                      </a:r>
                    </a:p>
                  </a:txBody>
                  <a:tcPr anchor="ctr"/>
                </a:tc>
                <a:tc>
                  <a:txBody>
                    <a:bodyPr/>
                    <a:lstStyle/>
                    <a:p>
                      <a:pPr algn="ctr"/>
                      <a:r>
                        <a:rPr lang="en-US" sz="1800" b="0" i="0" dirty="0">
                          <a:latin typeface="Arial" panose="020B0604020202020204" pitchFamily="34" charset="0"/>
                          <a:ea typeface="Roboto" panose="02000000000000000000" pitchFamily="2" charset="0"/>
                        </a:rPr>
                        <a:t>Introduction</a:t>
                      </a:r>
                    </a:p>
                  </a:txBody>
                  <a:tcPr anchor="ctr"/>
                </a:tc>
                <a:tc>
                  <a:txBody>
                    <a:bodyPr/>
                    <a:lstStyle/>
                    <a:p>
                      <a:pPr algn="ctr"/>
                      <a:r>
                        <a:rPr lang="en-US" sz="1800" b="0" i="0" dirty="0">
                          <a:latin typeface="Arial" panose="020B0604020202020204" pitchFamily="34" charset="0"/>
                          <a:ea typeface="Roboto" panose="02000000000000000000" pitchFamily="2" charset="0"/>
                        </a:rPr>
                        <a:t>What is known and why is this study needed?</a:t>
                      </a:r>
                    </a:p>
                  </a:txBody>
                  <a:tcPr anchor="ctr"/>
                </a:tc>
                <a:extLst>
                  <a:ext uri="{0D108BD9-81ED-4DB2-BD59-A6C34878D82A}">
                    <a16:rowId xmlns:a16="http://schemas.microsoft.com/office/drawing/2014/main" val="2628135794"/>
                  </a:ext>
                </a:extLst>
              </a:tr>
              <a:tr h="1101013">
                <a:tc>
                  <a:txBody>
                    <a:bodyPr/>
                    <a:lstStyle/>
                    <a:p>
                      <a:pPr algn="ctr"/>
                      <a:r>
                        <a:rPr lang="en-US" sz="1800" b="0" i="0" dirty="0">
                          <a:latin typeface="Arial" panose="020B0604020202020204" pitchFamily="34" charset="0"/>
                          <a:ea typeface="Roboto" panose="02000000000000000000" pitchFamily="2" charset="0"/>
                        </a:rPr>
                        <a:t>Basic Procedures</a:t>
                      </a:r>
                    </a:p>
                  </a:txBody>
                  <a:tcPr anchor="ctr"/>
                </a:tc>
                <a:tc>
                  <a:txBody>
                    <a:bodyPr/>
                    <a:lstStyle/>
                    <a:p>
                      <a:pPr algn="ctr"/>
                      <a:r>
                        <a:rPr lang="en-US" sz="1800" b="0" i="0" dirty="0">
                          <a:latin typeface="Arial" panose="020B0604020202020204" pitchFamily="34" charset="0"/>
                          <a:ea typeface="Roboto" panose="02000000000000000000" pitchFamily="2" charset="0"/>
                        </a:rPr>
                        <a:t>Methods</a:t>
                      </a:r>
                    </a:p>
                  </a:txBody>
                  <a:tcPr anchor="ctr"/>
                </a:tc>
                <a:tc>
                  <a:txBody>
                    <a:bodyPr/>
                    <a:lstStyle/>
                    <a:p>
                      <a:pPr algn="ctr"/>
                      <a:r>
                        <a:rPr lang="en-US" sz="1800" b="0" i="0" dirty="0">
                          <a:latin typeface="Arial" panose="020B0604020202020204" pitchFamily="34" charset="0"/>
                          <a:ea typeface="Roboto" panose="02000000000000000000" pitchFamily="2" charset="0"/>
                        </a:rPr>
                        <a:t>What did we do?</a:t>
                      </a:r>
                    </a:p>
                  </a:txBody>
                  <a:tcPr anchor="ctr"/>
                </a:tc>
                <a:extLst>
                  <a:ext uri="{0D108BD9-81ED-4DB2-BD59-A6C34878D82A}">
                    <a16:rowId xmlns:a16="http://schemas.microsoft.com/office/drawing/2014/main" val="3446110756"/>
                  </a:ext>
                </a:extLst>
              </a:tr>
              <a:tr h="1101013">
                <a:tc>
                  <a:txBody>
                    <a:bodyPr/>
                    <a:lstStyle/>
                    <a:p>
                      <a:pPr algn="ctr"/>
                      <a:r>
                        <a:rPr lang="en-US" sz="1800" b="0" i="0" dirty="0">
                          <a:latin typeface="Arial" panose="020B0604020202020204" pitchFamily="34" charset="0"/>
                          <a:ea typeface="Roboto" panose="02000000000000000000" pitchFamily="2" charset="0"/>
                        </a:rPr>
                        <a:t>Main Findings</a:t>
                      </a:r>
                    </a:p>
                  </a:txBody>
                  <a:tcPr anchor="ctr"/>
                </a:tc>
                <a:tc>
                  <a:txBody>
                    <a:bodyPr/>
                    <a:lstStyle/>
                    <a:p>
                      <a:pPr algn="ctr"/>
                      <a:r>
                        <a:rPr lang="en-US" sz="1800" b="0" i="0" dirty="0">
                          <a:latin typeface="Arial" panose="020B0604020202020204" pitchFamily="34" charset="0"/>
                          <a:ea typeface="Roboto" panose="02000000000000000000" pitchFamily="2" charset="0"/>
                        </a:rPr>
                        <a:t>Results</a:t>
                      </a:r>
                    </a:p>
                  </a:txBody>
                  <a:tcPr anchor="ctr"/>
                </a:tc>
                <a:tc>
                  <a:txBody>
                    <a:bodyPr/>
                    <a:lstStyle/>
                    <a:p>
                      <a:pPr algn="ctr"/>
                      <a:r>
                        <a:rPr lang="en-US" sz="1800" b="0" i="0" dirty="0">
                          <a:latin typeface="Arial" panose="020B0604020202020204" pitchFamily="34" charset="0"/>
                          <a:ea typeface="Roboto" panose="02000000000000000000" pitchFamily="2" charset="0"/>
                        </a:rPr>
                        <a:t>What did we find out?</a:t>
                      </a:r>
                    </a:p>
                  </a:txBody>
                  <a:tcPr anchor="ctr"/>
                </a:tc>
                <a:extLst>
                  <a:ext uri="{0D108BD9-81ED-4DB2-BD59-A6C34878D82A}">
                    <a16:rowId xmlns:a16="http://schemas.microsoft.com/office/drawing/2014/main" val="949375948"/>
                  </a:ext>
                </a:extLst>
              </a:tr>
              <a:tr h="1101013">
                <a:tc>
                  <a:txBody>
                    <a:bodyPr/>
                    <a:lstStyle/>
                    <a:p>
                      <a:pPr algn="ctr"/>
                      <a:r>
                        <a:rPr lang="en-US" sz="1800" b="0" i="0" dirty="0">
                          <a:latin typeface="Arial" panose="020B0604020202020204" pitchFamily="34" charset="0"/>
                          <a:ea typeface="Roboto" panose="02000000000000000000" pitchFamily="2" charset="0"/>
                        </a:rPr>
                        <a:t>Principal Conclusions</a:t>
                      </a:r>
                    </a:p>
                  </a:txBody>
                  <a:tcPr anchor="ctr"/>
                </a:tc>
                <a:tc>
                  <a:txBody>
                    <a:bodyPr/>
                    <a:lstStyle/>
                    <a:p>
                      <a:pPr algn="ctr"/>
                      <a:r>
                        <a:rPr lang="en-US" sz="1800" b="0" i="0" dirty="0">
                          <a:latin typeface="Arial" panose="020B0604020202020204" pitchFamily="34" charset="0"/>
                          <a:ea typeface="Roboto" panose="02000000000000000000" pitchFamily="2" charset="0"/>
                        </a:rPr>
                        <a:t>Discussion</a:t>
                      </a:r>
                    </a:p>
                  </a:txBody>
                  <a:tcPr anchor="ctr"/>
                </a:tc>
                <a:tc>
                  <a:txBody>
                    <a:bodyPr/>
                    <a:lstStyle/>
                    <a:p>
                      <a:pPr algn="ctr"/>
                      <a:r>
                        <a:rPr lang="en-US" sz="1800" b="0" i="0" dirty="0">
                          <a:latin typeface="Arial" panose="020B0604020202020204" pitchFamily="34" charset="0"/>
                          <a:ea typeface="Roboto" panose="02000000000000000000" pitchFamily="2" charset="0"/>
                        </a:rPr>
                        <a:t>What does it mean? So what?</a:t>
                      </a:r>
                    </a:p>
                  </a:txBody>
                  <a:tcPr anchor="ctr"/>
                </a:tc>
                <a:extLst>
                  <a:ext uri="{0D108BD9-81ED-4DB2-BD59-A6C34878D82A}">
                    <a16:rowId xmlns:a16="http://schemas.microsoft.com/office/drawing/2014/main" val="4119279483"/>
                  </a:ext>
                </a:extLst>
              </a:tr>
            </a:tbl>
          </a:graphicData>
        </a:graphic>
      </p:graphicFrame>
    </p:spTree>
    <p:extLst>
      <p:ext uri="{BB962C8B-B14F-4D97-AF65-F5344CB8AC3E}">
        <p14:creationId xmlns:p14="http://schemas.microsoft.com/office/powerpoint/2010/main" val="287391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8"/>
            <a:ext cx="6375659" cy="36429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Important reminders:</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An abstract should stand on its own.</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Proper formatting helps readers digest information quickly.</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Cleary and concisely state the main purpose of your study.</a:t>
            </a:r>
          </a:p>
          <a:p>
            <a:pPr marL="228600" lvl="1" indent="-219075">
              <a:lnSpc>
                <a:spcPct val="100000"/>
              </a:lnSpc>
              <a:buClr>
                <a:srgbClr val="0070C0"/>
              </a:buClr>
            </a:pPr>
            <a:r>
              <a:rPr lang="en-US" sz="2000" dirty="0">
                <a:latin typeface="Arial" panose="020B0604020202020204" pitchFamily="34" charset="0"/>
                <a:ea typeface="Roboto" panose="02000000000000000000" pitchFamily="2" charset="0"/>
              </a:rPr>
              <a:t>Formulate the argument and make it easy to understand.</a:t>
            </a: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Abstract</a:t>
            </a:r>
            <a:endParaRPr lang="en-US" sz="2400" b="1" dirty="0"/>
          </a:p>
        </p:txBody>
      </p:sp>
      <p:pic>
        <p:nvPicPr>
          <p:cNvPr id="5" name="Picture 4">
            <a:extLst>
              <a:ext uri="{FF2B5EF4-FFF2-40B4-BE49-F238E27FC236}">
                <a16:creationId xmlns:a16="http://schemas.microsoft.com/office/drawing/2014/main" id="{A828B297-A931-D84B-A4A0-C85D3277EFB2}"/>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18715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You have reached the end of Chapter 2!</a:t>
            </a:r>
            <a:endParaRPr lang="en-US" sz="5400" b="1" dirty="0"/>
          </a:p>
        </p:txBody>
      </p:sp>
      <p:sp>
        <p:nvSpPr>
          <p:cNvPr id="6" name="TextBox 5">
            <a:extLst>
              <a:ext uri="{FF2B5EF4-FFF2-40B4-BE49-F238E27FC236}">
                <a16:creationId xmlns:a16="http://schemas.microsoft.com/office/drawing/2014/main" id="{6B13320C-02B2-3148-A469-99FB5228F02F}"/>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Part 2 in your workbook and answer Knowledge Check 1.</a:t>
            </a:r>
          </a:p>
        </p:txBody>
      </p:sp>
      <p:sp>
        <p:nvSpPr>
          <p:cNvPr id="7" name="Subtitle 2">
            <a:extLst>
              <a:ext uri="{FF2B5EF4-FFF2-40B4-BE49-F238E27FC236}">
                <a16:creationId xmlns:a16="http://schemas.microsoft.com/office/drawing/2014/main" id="{F8A53FE0-9459-1D49-8C3B-93D53544CFF0}"/>
              </a:ext>
            </a:extLst>
          </p:cNvPr>
          <p:cNvSpPr txBox="1">
            <a:spLocks/>
          </p:cNvSpPr>
          <p:nvPr/>
        </p:nvSpPr>
        <p:spPr>
          <a:xfrm>
            <a:off x="838200" y="2601912"/>
            <a:ext cx="9144000" cy="9652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Tree>
    <p:extLst>
      <p:ext uri="{BB962C8B-B14F-4D97-AF65-F5344CB8AC3E}">
        <p14:creationId xmlns:p14="http://schemas.microsoft.com/office/powerpoint/2010/main" val="80087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38200" y="1119188"/>
            <a:ext cx="8756650" cy="4949825"/>
          </a:xfrm>
          <a:prstGeom prst="rect">
            <a:avLst/>
          </a:prstGeom>
        </p:spPr>
        <p:txBody>
          <a:bodyPr>
            <a:normAutofit/>
          </a:bodyPr>
          <a:lstStyle/>
          <a:p>
            <a:pPr marL="0" lvl="0" indent="0">
              <a:spcBef>
                <a:spcPts val="0"/>
              </a:spcBef>
              <a:buClr>
                <a:schemeClr val="dk1"/>
              </a:buClr>
              <a:buSzPts val="2800"/>
              <a:buNone/>
            </a:pPr>
            <a:r>
              <a:rPr lang="en-US" sz="2200" dirty="0">
                <a:solidFill>
                  <a:schemeClr val="tx1"/>
                </a:solidFill>
                <a:latin typeface="Arial" panose="020B0604020202020204" pitchFamily="34" charset="0"/>
                <a:ea typeface="Roboto" panose="02000000000000000000" pitchFamily="2" charset="0"/>
              </a:rPr>
              <a:t>Module 1:</a:t>
            </a:r>
            <a:r>
              <a:rPr lang="en-US" sz="2200" dirty="0">
                <a:latin typeface="Arial" panose="020B0604020202020204" pitchFamily="34" charset="0"/>
                <a:ea typeface="Roboto" panose="02000000000000000000" pitchFamily="2" charset="0"/>
              </a:rPr>
              <a:t> </a:t>
            </a:r>
            <a:r>
              <a:rPr lang="en-US" sz="2200" b="1" dirty="0">
                <a:solidFill>
                  <a:schemeClr val="tx1"/>
                </a:solidFill>
                <a:latin typeface="Arial" panose="020B0604020202020204" pitchFamily="34" charset="0"/>
                <a:ea typeface="Roboto Medium" panose="02000000000000000000" pitchFamily="2" charset="0"/>
              </a:rPr>
              <a:t>Manuscript Preparation</a:t>
            </a:r>
          </a:p>
          <a:p>
            <a:pPr marL="0" lvl="0" indent="0">
              <a:buClr>
                <a:schemeClr val="dk1"/>
              </a:buClr>
              <a:buSzPts val="2800"/>
              <a:buNone/>
            </a:pPr>
            <a:endParaRPr lang="en-US" sz="2200" dirty="0">
              <a:solidFill>
                <a:schemeClr val="tx1"/>
              </a:solidFill>
              <a:latin typeface="Arial" panose="020B0604020202020204" pitchFamily="34" charset="0"/>
              <a:ea typeface="Roboto" panose="02000000000000000000" pitchFamily="2" charset="0"/>
            </a:endParaRPr>
          </a:p>
          <a:p>
            <a:pPr marL="0" lvl="0" indent="0">
              <a:buClr>
                <a:schemeClr val="dk1"/>
              </a:buClr>
              <a:buSzPts val="2800"/>
              <a:buNone/>
            </a:pPr>
            <a:r>
              <a:rPr lang="en-US" sz="2200" dirty="0">
                <a:latin typeface="Arial" panose="020B0604020202020204" pitchFamily="34" charset="0"/>
                <a:ea typeface="Roboto" panose="02000000000000000000" pitchFamily="2" charset="0"/>
              </a:rPr>
              <a:t>	</a:t>
            </a:r>
            <a:r>
              <a:rPr lang="en-US" sz="2000" b="1" dirty="0">
                <a:solidFill>
                  <a:schemeClr val="tx1"/>
                </a:solidFill>
                <a:latin typeface="Arial" panose="020B0604020202020204" pitchFamily="34" charset="0"/>
                <a:ea typeface="Roboto Medium" panose="02000000000000000000" pitchFamily="2" charset="0"/>
              </a:rPr>
              <a:t>Chapter 1</a:t>
            </a:r>
            <a:r>
              <a:rPr lang="en-US" sz="2000" b="1" dirty="0">
                <a:latin typeface="Arial" panose="020B0604020202020204" pitchFamily="34" charset="0"/>
                <a:ea typeface="Roboto Medium" panose="02000000000000000000" pitchFamily="2" charset="0"/>
              </a:rPr>
              <a:t>: </a:t>
            </a:r>
            <a:r>
              <a:rPr lang="en-US" sz="2000" dirty="0">
                <a:solidFill>
                  <a:schemeClr val="tx1"/>
                </a:solidFill>
                <a:latin typeface="Arial" panose="020B0604020202020204" pitchFamily="34" charset="0"/>
                <a:ea typeface="Roboto" panose="02000000000000000000" pitchFamily="2" charset="0"/>
              </a:rPr>
              <a:t>Principles of Scientific Writing</a:t>
            </a:r>
          </a:p>
          <a:p>
            <a:pPr marL="0" lvl="0" indent="0">
              <a:buClr>
                <a:schemeClr val="dk1"/>
              </a:buClr>
              <a:buSzPts val="2800"/>
              <a:buNone/>
            </a:pPr>
            <a:r>
              <a:rPr lang="en-US" sz="2000" dirty="0">
                <a:latin typeface="Arial" panose="020B0604020202020204" pitchFamily="34" charset="0"/>
                <a:ea typeface="Roboto" panose="02000000000000000000" pitchFamily="2" charset="0"/>
              </a:rPr>
              <a:t>	</a:t>
            </a:r>
          </a:p>
          <a:p>
            <a:pPr marL="0" lvl="0" indent="0">
              <a:buClr>
                <a:schemeClr val="dk1"/>
              </a:buClr>
              <a:buSzPts val="2800"/>
              <a:buNone/>
            </a:pPr>
            <a:r>
              <a:rPr lang="en-US" sz="2000" dirty="0">
                <a:solidFill>
                  <a:schemeClr val="tx1"/>
                </a:solidFill>
                <a:latin typeface="Arial" panose="020B0604020202020204" pitchFamily="34" charset="0"/>
                <a:ea typeface="Roboto" panose="02000000000000000000" pitchFamily="2" charset="0"/>
              </a:rPr>
              <a:t>	</a:t>
            </a:r>
            <a:r>
              <a:rPr lang="en-US" sz="2000" b="1" dirty="0">
                <a:solidFill>
                  <a:schemeClr val="tx1"/>
                </a:solidFill>
                <a:latin typeface="Arial" panose="020B0604020202020204" pitchFamily="34" charset="0"/>
                <a:ea typeface="Roboto Medium" panose="02000000000000000000" pitchFamily="2" charset="0"/>
              </a:rPr>
              <a:t>Chapter 2</a:t>
            </a:r>
            <a:r>
              <a:rPr lang="en-US" sz="2000" b="1" dirty="0">
                <a:latin typeface="Arial" panose="020B0604020202020204" pitchFamily="34" charset="0"/>
                <a:ea typeface="Roboto Medium" panose="02000000000000000000" pitchFamily="2" charset="0"/>
              </a:rPr>
              <a:t>: </a:t>
            </a:r>
            <a:r>
              <a:rPr lang="en-US" sz="2000" dirty="0">
                <a:solidFill>
                  <a:schemeClr val="tx1"/>
                </a:solidFill>
                <a:latin typeface="Arial" panose="020B0604020202020204" pitchFamily="34" charset="0"/>
                <a:ea typeface="Roboto" panose="02000000000000000000" pitchFamily="2" charset="0"/>
              </a:rPr>
              <a:t>Scientific Writing Steps</a:t>
            </a:r>
          </a:p>
          <a:p>
            <a:pPr marL="0" lvl="0" indent="0">
              <a:buClr>
                <a:schemeClr val="dk1"/>
              </a:buClr>
              <a:buSzPts val="2800"/>
              <a:buNone/>
            </a:pPr>
            <a:r>
              <a:rPr lang="en-US" sz="2200" dirty="0">
                <a:latin typeface="Arial" panose="020B0604020202020204" pitchFamily="34" charset="0"/>
                <a:ea typeface="Roboto" panose="02000000000000000000" pitchFamily="2" charset="0"/>
              </a:rPr>
              <a:t>	</a:t>
            </a:r>
          </a:p>
          <a:p>
            <a:pPr marL="0" lvl="0" indent="0">
              <a:buClr>
                <a:schemeClr val="dk1"/>
              </a:buClr>
              <a:buSzPts val="2800"/>
              <a:buNone/>
            </a:pPr>
            <a:r>
              <a:rPr lang="en-US" sz="2200" dirty="0">
                <a:latin typeface="Arial" panose="020B0604020202020204" pitchFamily="34" charset="0"/>
                <a:ea typeface="Roboto" panose="02000000000000000000" pitchFamily="2" charset="0"/>
              </a:rPr>
              <a:t>	</a:t>
            </a:r>
            <a:r>
              <a:rPr lang="en-US" sz="2000" b="1" dirty="0">
                <a:latin typeface="Arial" panose="020B0604020202020204" pitchFamily="34" charset="0"/>
                <a:ea typeface="Roboto Medium" panose="02000000000000000000" pitchFamily="2" charset="0"/>
              </a:rPr>
              <a:t>Chapter 3: </a:t>
            </a:r>
            <a:r>
              <a:rPr lang="en-US" sz="2000" dirty="0">
                <a:latin typeface="Arial" panose="020B0604020202020204" pitchFamily="34" charset="0"/>
                <a:ea typeface="Roboto" panose="02000000000000000000" pitchFamily="2" charset="0"/>
              </a:rPr>
              <a:t>The Introduction and Methods Sections</a:t>
            </a:r>
          </a:p>
          <a:p>
            <a:pPr marL="0" lvl="0" indent="0">
              <a:buClr>
                <a:schemeClr val="dk1"/>
              </a:buClr>
              <a:buSzPts val="2800"/>
              <a:buNone/>
            </a:pPr>
            <a:endParaRPr lang="en-US" sz="2000" dirty="0">
              <a:latin typeface="Arial" panose="020B0604020202020204" pitchFamily="34" charset="0"/>
              <a:ea typeface="Roboto" panose="02000000000000000000" pitchFamily="2" charset="0"/>
            </a:endParaRPr>
          </a:p>
          <a:p>
            <a:pPr marL="0" lvl="0" indent="0">
              <a:buClr>
                <a:schemeClr val="dk1"/>
              </a:buClr>
              <a:buSzPts val="2800"/>
              <a:buNone/>
            </a:pPr>
            <a:r>
              <a:rPr lang="en-US" sz="2000" dirty="0">
                <a:latin typeface="Arial" panose="020B0604020202020204" pitchFamily="34" charset="0"/>
                <a:ea typeface="Roboto" panose="02000000000000000000" pitchFamily="2" charset="0"/>
              </a:rPr>
              <a:t>	</a:t>
            </a:r>
            <a:r>
              <a:rPr lang="en-US" sz="2000" b="1" dirty="0">
                <a:latin typeface="Arial" panose="020B0604020202020204" pitchFamily="34" charset="0"/>
                <a:ea typeface="Roboto Medium" panose="02000000000000000000" pitchFamily="2" charset="0"/>
              </a:rPr>
              <a:t>Chapter 4: </a:t>
            </a:r>
            <a:r>
              <a:rPr lang="en-US" sz="2000" dirty="0">
                <a:latin typeface="Arial" panose="020B0604020202020204" pitchFamily="34" charset="0"/>
                <a:ea typeface="Roboto" panose="02000000000000000000" pitchFamily="2" charset="0"/>
              </a:rPr>
              <a:t>The Results Section</a:t>
            </a:r>
          </a:p>
          <a:p>
            <a:pPr marL="0" lvl="0" indent="0">
              <a:buClr>
                <a:schemeClr val="dk1"/>
              </a:buClr>
              <a:buSzPts val="2800"/>
              <a:buNone/>
            </a:pPr>
            <a:endParaRPr lang="en-US" sz="2000" dirty="0">
              <a:latin typeface="Arial" panose="020B0604020202020204" pitchFamily="34" charset="0"/>
              <a:ea typeface="Roboto" panose="02000000000000000000" pitchFamily="2" charset="0"/>
            </a:endParaRPr>
          </a:p>
          <a:p>
            <a:pPr marL="0" lvl="0" indent="0">
              <a:buClr>
                <a:schemeClr val="dk1"/>
              </a:buClr>
              <a:buSzPts val="2800"/>
              <a:buNone/>
            </a:pPr>
            <a:r>
              <a:rPr lang="en-US" sz="2000" dirty="0">
                <a:latin typeface="Arial" panose="020B0604020202020204" pitchFamily="34" charset="0"/>
                <a:ea typeface="Roboto" panose="02000000000000000000" pitchFamily="2" charset="0"/>
              </a:rPr>
              <a:t>	</a:t>
            </a:r>
            <a:r>
              <a:rPr lang="en-US" sz="2000" b="1" dirty="0">
                <a:latin typeface="Arial" panose="020B0604020202020204" pitchFamily="34" charset="0"/>
                <a:ea typeface="Roboto Medium" panose="02000000000000000000" pitchFamily="2" charset="0"/>
              </a:rPr>
              <a:t>Chapter 5: </a:t>
            </a:r>
            <a:r>
              <a:rPr lang="en-US" sz="2000" dirty="0">
                <a:latin typeface="Arial" panose="020B0604020202020204" pitchFamily="34" charset="0"/>
                <a:ea typeface="Roboto" panose="02000000000000000000" pitchFamily="2" charset="0"/>
              </a:rPr>
              <a:t>The Discussion, Acknowledgements and Citations</a:t>
            </a:r>
          </a:p>
          <a:p>
            <a:pPr marL="0" lvl="0" indent="0">
              <a:buClr>
                <a:schemeClr val="dk1"/>
              </a:buClr>
              <a:buSzPts val="2800"/>
              <a:buNone/>
            </a:pPr>
            <a:endParaRPr lang="en-US" sz="2000" dirty="0">
              <a:latin typeface="Arial" panose="020B0604020202020204" pitchFamily="34" charset="0"/>
              <a:ea typeface="Roboto" panose="02000000000000000000" pitchFamily="2" charset="0"/>
            </a:endParaRPr>
          </a:p>
          <a:p>
            <a:pPr marL="0" lvl="0" indent="0">
              <a:buClr>
                <a:schemeClr val="dk1"/>
              </a:buClr>
              <a:buSzPts val="2800"/>
              <a:buNone/>
            </a:pPr>
            <a:endParaRPr lang="en-US" sz="2000" b="1" dirty="0">
              <a:latin typeface="Arial" panose="020B0604020202020204" pitchFamily="34" charset="0"/>
              <a:ea typeface="Roboto Medium" panose="02000000000000000000" pitchFamily="2" charset="0"/>
            </a:endParaRPr>
          </a:p>
        </p:txBody>
      </p:sp>
      <p:sp>
        <p:nvSpPr>
          <p:cNvPr id="7" name="Title 6">
            <a:extLst>
              <a:ext uri="{FF2B5EF4-FFF2-40B4-BE49-F238E27FC236}">
                <a16:creationId xmlns:a16="http://schemas.microsoft.com/office/drawing/2014/main" id="{1B3723B4-3BAF-A444-AED7-E551322A6C8D}"/>
              </a:ext>
            </a:extLst>
          </p:cNvPr>
          <p:cNvSpPr>
            <a:spLocks noGrp="1"/>
          </p:cNvSpPr>
          <p:nvPr>
            <p:ph type="title" idx="4294967295"/>
          </p:nvPr>
        </p:nvSpPr>
        <p:spPr>
          <a:xfrm>
            <a:off x="848248" y="333634"/>
            <a:ext cx="9282113" cy="460639"/>
          </a:xfrm>
          <a:prstGeom prst="rect">
            <a:avLst/>
          </a:prstGeom>
        </p:spPr>
        <p:txBody>
          <a:bodyPr anchor="ctr"/>
          <a:lstStyle/>
          <a:p>
            <a:r>
              <a:rPr lang="en-US" sz="2400" b="1" dirty="0">
                <a:solidFill>
                  <a:prstClr val="white"/>
                </a:solidFill>
                <a:latin typeface="Arial" panose="020B0604020202020204" pitchFamily="34" charset="0"/>
                <a:ea typeface="Roboto" panose="02000000000000000000" pitchFamily="2" charset="0"/>
              </a:rPr>
              <a:t>Module 2 Agenda</a:t>
            </a:r>
            <a:endParaRPr lang="en-US" sz="2400" b="1" dirty="0"/>
          </a:p>
        </p:txBody>
      </p:sp>
      <p:pic>
        <p:nvPicPr>
          <p:cNvPr id="11" name="Picture 10" descr="A picture containing drawing, shirt&#10;&#10;Description automatically generated">
            <a:extLst>
              <a:ext uri="{FF2B5EF4-FFF2-40B4-BE49-F238E27FC236}">
                <a16:creationId xmlns:a16="http://schemas.microsoft.com/office/drawing/2014/main" id="{8FDA36CA-32B7-0145-BD5F-62E6D15C41FB}"/>
              </a:ext>
            </a:extLst>
          </p:cNvPr>
          <p:cNvPicPr>
            <a:picLocks noChangeAspect="1"/>
          </p:cNvPicPr>
          <p:nvPr/>
        </p:nvPicPr>
        <p:blipFill>
          <a:blip r:embed="rId3"/>
          <a:stretch>
            <a:fillRect/>
          </a:stretch>
        </p:blipFill>
        <p:spPr>
          <a:xfrm rot="16200000">
            <a:off x="1042765" y="1728026"/>
            <a:ext cx="676723" cy="429218"/>
          </a:xfrm>
          <a:prstGeom prst="rect">
            <a:avLst/>
          </a:prstGeom>
        </p:spPr>
      </p:pic>
      <p:pic>
        <p:nvPicPr>
          <p:cNvPr id="16" name="Picture 15">
            <a:extLst>
              <a:ext uri="{FF2B5EF4-FFF2-40B4-BE49-F238E27FC236}">
                <a16:creationId xmlns:a16="http://schemas.microsoft.com/office/drawing/2014/main" id="{94CFF4DA-E813-AF45-9021-81843DD0DB6A}"/>
              </a:ext>
            </a:extLst>
          </p:cNvPr>
          <p:cNvPicPr>
            <a:picLocks noChangeAspect="1"/>
          </p:cNvPicPr>
          <p:nvPr/>
        </p:nvPicPr>
        <p:blipFill>
          <a:blip r:embed="rId4"/>
          <a:stretch>
            <a:fillRect/>
          </a:stretch>
        </p:blipFill>
        <p:spPr>
          <a:xfrm>
            <a:off x="1774825" y="2375595"/>
            <a:ext cx="1358507" cy="45719"/>
          </a:xfrm>
          <a:prstGeom prst="rect">
            <a:avLst/>
          </a:prstGeom>
        </p:spPr>
      </p:pic>
      <p:pic>
        <p:nvPicPr>
          <p:cNvPr id="17" name="Picture 16">
            <a:extLst>
              <a:ext uri="{FF2B5EF4-FFF2-40B4-BE49-F238E27FC236}">
                <a16:creationId xmlns:a16="http://schemas.microsoft.com/office/drawing/2014/main" id="{87F35036-0202-D94C-B279-338BEF8D22D6}"/>
              </a:ext>
            </a:extLst>
          </p:cNvPr>
          <p:cNvPicPr>
            <a:picLocks noChangeAspect="1"/>
          </p:cNvPicPr>
          <p:nvPr/>
        </p:nvPicPr>
        <p:blipFill>
          <a:blip r:embed="rId4"/>
          <a:stretch>
            <a:fillRect/>
          </a:stretch>
        </p:blipFill>
        <p:spPr>
          <a:xfrm>
            <a:off x="1774825" y="3193014"/>
            <a:ext cx="1358507" cy="45719"/>
          </a:xfrm>
          <a:prstGeom prst="rect">
            <a:avLst/>
          </a:prstGeom>
        </p:spPr>
      </p:pic>
      <p:pic>
        <p:nvPicPr>
          <p:cNvPr id="18" name="Picture 17">
            <a:extLst>
              <a:ext uri="{FF2B5EF4-FFF2-40B4-BE49-F238E27FC236}">
                <a16:creationId xmlns:a16="http://schemas.microsoft.com/office/drawing/2014/main" id="{4D0AE9ED-3DA1-1444-8D9F-E03B4AB6578C}"/>
              </a:ext>
            </a:extLst>
          </p:cNvPr>
          <p:cNvPicPr>
            <a:picLocks noChangeAspect="1"/>
          </p:cNvPicPr>
          <p:nvPr/>
        </p:nvPicPr>
        <p:blipFill>
          <a:blip r:embed="rId4"/>
          <a:stretch>
            <a:fillRect/>
          </a:stretch>
        </p:blipFill>
        <p:spPr>
          <a:xfrm>
            <a:off x="1774825" y="4010432"/>
            <a:ext cx="1358507" cy="45719"/>
          </a:xfrm>
          <a:prstGeom prst="rect">
            <a:avLst/>
          </a:prstGeom>
        </p:spPr>
      </p:pic>
      <p:pic>
        <p:nvPicPr>
          <p:cNvPr id="19" name="Picture 18">
            <a:extLst>
              <a:ext uri="{FF2B5EF4-FFF2-40B4-BE49-F238E27FC236}">
                <a16:creationId xmlns:a16="http://schemas.microsoft.com/office/drawing/2014/main" id="{14D24106-24FE-E347-A6A1-30EAE73E9CFA}"/>
              </a:ext>
            </a:extLst>
          </p:cNvPr>
          <p:cNvPicPr>
            <a:picLocks noChangeAspect="1"/>
          </p:cNvPicPr>
          <p:nvPr/>
        </p:nvPicPr>
        <p:blipFill>
          <a:blip r:embed="rId4"/>
          <a:stretch>
            <a:fillRect/>
          </a:stretch>
        </p:blipFill>
        <p:spPr>
          <a:xfrm>
            <a:off x="1774825" y="4813995"/>
            <a:ext cx="1358507" cy="45719"/>
          </a:xfrm>
          <a:prstGeom prst="rect">
            <a:avLst/>
          </a:prstGeom>
        </p:spPr>
      </p:pic>
      <p:pic>
        <p:nvPicPr>
          <p:cNvPr id="20" name="Picture 19">
            <a:extLst>
              <a:ext uri="{FF2B5EF4-FFF2-40B4-BE49-F238E27FC236}">
                <a16:creationId xmlns:a16="http://schemas.microsoft.com/office/drawing/2014/main" id="{ACA4272A-2E29-9F46-AA02-C1C8DDBA1AA3}"/>
              </a:ext>
            </a:extLst>
          </p:cNvPr>
          <p:cNvPicPr>
            <a:picLocks noChangeAspect="1"/>
          </p:cNvPicPr>
          <p:nvPr/>
        </p:nvPicPr>
        <p:blipFill>
          <a:blip r:embed="rId4"/>
          <a:stretch>
            <a:fillRect/>
          </a:stretch>
        </p:blipFill>
        <p:spPr>
          <a:xfrm>
            <a:off x="1774825" y="5645268"/>
            <a:ext cx="1358507" cy="45719"/>
          </a:xfrm>
          <a:prstGeom prst="rect">
            <a:avLst/>
          </a:prstGeom>
        </p:spPr>
      </p:pic>
    </p:spTree>
    <p:extLst>
      <p:ext uri="{BB962C8B-B14F-4D97-AF65-F5344CB8AC3E}">
        <p14:creationId xmlns:p14="http://schemas.microsoft.com/office/powerpoint/2010/main" val="262982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6EAB3B-4744-AE4D-96F3-3C9891C8228A}"/>
              </a:ext>
            </a:extLst>
          </p:cNvPr>
          <p:cNvSpPr txBox="1">
            <a:spLocks/>
          </p:cNvSpPr>
          <p:nvPr/>
        </p:nvSpPr>
        <p:spPr>
          <a:xfrm>
            <a:off x="849517" y="30033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rPr>
              <a:t>Knowledge Check</a:t>
            </a:r>
            <a:endParaRPr lang="en-US" sz="2400" b="1" dirty="0"/>
          </a:p>
        </p:txBody>
      </p:sp>
      <p:sp>
        <p:nvSpPr>
          <p:cNvPr id="5" name="Text Placeholder 3">
            <a:extLst>
              <a:ext uri="{FF2B5EF4-FFF2-40B4-BE49-F238E27FC236}">
                <a16:creationId xmlns:a16="http://schemas.microsoft.com/office/drawing/2014/main" id="{9312727D-C073-DE4D-9493-0524B899A612}"/>
              </a:ext>
            </a:extLst>
          </p:cNvPr>
          <p:cNvSpPr txBox="1">
            <a:spLocks/>
          </p:cNvSpPr>
          <p:nvPr/>
        </p:nvSpPr>
        <p:spPr>
          <a:xfrm>
            <a:off x="1136498" y="1767468"/>
            <a:ext cx="9919003" cy="166153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dirty="0">
                <a:latin typeface="Arial" panose="020B0604020202020204" pitchFamily="34" charset="0"/>
                <a:ea typeface="Roboto Light" panose="02000000000000000000" pitchFamily="2" charset="0"/>
              </a:rPr>
              <a:t>True or False?</a:t>
            </a:r>
          </a:p>
          <a:p>
            <a:pPr marL="9525" lvl="1" indent="0" algn="ctr">
              <a:lnSpc>
                <a:spcPct val="100000"/>
              </a:lnSpc>
              <a:buNone/>
            </a:pPr>
            <a:r>
              <a:rPr lang="en-US" b="1" dirty="0">
                <a:latin typeface="Arial" panose="020B0604020202020204" pitchFamily="34" charset="0"/>
                <a:ea typeface="Roboto Medium" panose="02000000000000000000" pitchFamily="2" charset="0"/>
              </a:rPr>
              <a:t>An abstract should stand on its own.</a:t>
            </a:r>
          </a:p>
        </p:txBody>
      </p:sp>
      <p:sp>
        <p:nvSpPr>
          <p:cNvPr id="6" name="TextBox 5">
            <a:extLst>
              <a:ext uri="{FF2B5EF4-FFF2-40B4-BE49-F238E27FC236}">
                <a16:creationId xmlns:a16="http://schemas.microsoft.com/office/drawing/2014/main" id="{FA5922CB-EDEC-B847-9EF3-F06DE92533E9}"/>
              </a:ext>
            </a:extLst>
          </p:cNvPr>
          <p:cNvSpPr txBox="1"/>
          <p:nvPr/>
        </p:nvSpPr>
        <p:spPr>
          <a:xfrm>
            <a:off x="4745181" y="3574473"/>
            <a:ext cx="2701636" cy="707886"/>
          </a:xfrm>
          <a:prstGeom prst="rect">
            <a:avLst/>
          </a:prstGeom>
          <a:noFill/>
        </p:spPr>
        <p:txBody>
          <a:bodyPr wrap="square" rtlCol="0">
            <a:spAutoFit/>
          </a:bodyPr>
          <a:lstStyle/>
          <a:p>
            <a:pPr marL="9525" lvl="1" indent="0" algn="ctr">
              <a:lnSpc>
                <a:spcPct val="100000"/>
              </a:lnSpc>
              <a:buNone/>
            </a:pPr>
            <a:r>
              <a:rPr lang="en-US" sz="4000" dirty="0">
                <a:solidFill>
                  <a:srgbClr val="009FB0"/>
                </a:solidFill>
                <a:latin typeface="Arial" panose="020B0604020202020204" pitchFamily="34" charset="0"/>
                <a:ea typeface="Roboto" panose="02000000000000000000" pitchFamily="2" charset="0"/>
              </a:rPr>
              <a:t>False</a:t>
            </a:r>
          </a:p>
        </p:txBody>
      </p:sp>
      <p:pic>
        <p:nvPicPr>
          <p:cNvPr id="7" name="Picture 6">
            <a:extLst>
              <a:ext uri="{FF2B5EF4-FFF2-40B4-BE49-F238E27FC236}">
                <a16:creationId xmlns:a16="http://schemas.microsoft.com/office/drawing/2014/main" id="{22ED957D-3A22-2E4E-AD34-5D4C774F0E5A}"/>
              </a:ext>
            </a:extLst>
          </p:cNvPr>
          <p:cNvPicPr>
            <a:picLocks noChangeAspect="1"/>
          </p:cNvPicPr>
          <p:nvPr/>
        </p:nvPicPr>
        <p:blipFill>
          <a:blip r:embed="rId3"/>
          <a:stretch>
            <a:fillRect/>
          </a:stretch>
        </p:blipFill>
        <p:spPr>
          <a:xfrm>
            <a:off x="1524000" y="-575916"/>
            <a:ext cx="8996186" cy="499788"/>
          </a:xfrm>
          <a:prstGeom prst="rect">
            <a:avLst/>
          </a:prstGeom>
        </p:spPr>
      </p:pic>
    </p:spTree>
    <p:extLst>
      <p:ext uri="{BB962C8B-B14F-4D97-AF65-F5344CB8AC3E}">
        <p14:creationId xmlns:p14="http://schemas.microsoft.com/office/powerpoint/2010/main" val="24617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2" y="2645664"/>
            <a:ext cx="9465581" cy="2116341"/>
          </a:xfrm>
          <a:prstGeom prst="rect">
            <a:avLst/>
          </a:prstGeom>
        </p:spPr>
        <p:txBody>
          <a:bodyPr>
            <a:normAutofit/>
          </a:bodyPr>
          <a:lstStyle/>
          <a:p>
            <a:pPr algn="l"/>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Introduction and Methods Sections</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2" y="1726605"/>
            <a:ext cx="1621692" cy="575256"/>
          </a:xfrm>
          <a:prstGeom prst="rect">
            <a:avLst/>
          </a:prstGeom>
        </p:spPr>
        <p:txBody>
          <a:bodyPr anchor="b">
            <a:normAutofit/>
          </a:bodyPr>
          <a:lstStyle/>
          <a:p>
            <a:pPr marL="0" indent="0" algn="l">
              <a:buNone/>
            </a:pPr>
            <a:r>
              <a:rPr lang="en-US" sz="22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3:</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198916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DF416-4D8E-4641-AA65-11AC71B1EC0B}"/>
              </a:ext>
            </a:extLst>
          </p:cNvPr>
          <p:cNvSpPr txBox="1">
            <a:spLocks/>
          </p:cNvSpPr>
          <p:nvPr/>
        </p:nvSpPr>
        <p:spPr>
          <a:xfrm>
            <a:off x="847928" y="300764"/>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pic>
        <p:nvPicPr>
          <p:cNvPr id="8" name="Picture 7" descr="Graphical user interface, application&#10;&#10;Description automatically generated">
            <a:extLst>
              <a:ext uri="{FF2B5EF4-FFF2-40B4-BE49-F238E27FC236}">
                <a16:creationId xmlns:a16="http://schemas.microsoft.com/office/drawing/2014/main" id="{93B0C6EC-3576-C140-9CB9-8470C9FA91DC}"/>
              </a:ext>
            </a:extLst>
          </p:cNvPr>
          <p:cNvPicPr>
            <a:picLocks noChangeAspect="1"/>
          </p:cNvPicPr>
          <p:nvPr/>
        </p:nvPicPr>
        <p:blipFill>
          <a:blip r:embed="rId3"/>
          <a:stretch>
            <a:fillRect/>
          </a:stretch>
        </p:blipFill>
        <p:spPr>
          <a:xfrm>
            <a:off x="0" y="1712520"/>
            <a:ext cx="12192000" cy="3147960"/>
          </a:xfrm>
          <a:prstGeom prst="rect">
            <a:avLst/>
          </a:prstGeom>
        </p:spPr>
      </p:pic>
      <p:cxnSp>
        <p:nvCxnSpPr>
          <p:cNvPr id="14" name="Straight Connector 13">
            <a:extLst>
              <a:ext uri="{FF2B5EF4-FFF2-40B4-BE49-F238E27FC236}">
                <a16:creationId xmlns:a16="http://schemas.microsoft.com/office/drawing/2014/main" id="{FB2D0ABA-741A-1449-A2B7-D532BF2A042F}"/>
              </a:ext>
            </a:extLst>
          </p:cNvPr>
          <p:cNvCxnSpPr>
            <a:cxnSpLocks/>
          </p:cNvCxnSpPr>
          <p:nvPr/>
        </p:nvCxnSpPr>
        <p:spPr>
          <a:xfrm>
            <a:off x="3758340" y="2240487"/>
            <a:ext cx="0" cy="2588644"/>
          </a:xfrm>
          <a:prstGeom prst="line">
            <a:avLst/>
          </a:prstGeom>
          <a:ln w="19050" cap="rnd"/>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8BF1266-0E6D-3F46-977B-993F99233517}"/>
              </a:ext>
            </a:extLst>
          </p:cNvPr>
          <p:cNvSpPr/>
          <p:nvPr/>
        </p:nvSpPr>
        <p:spPr>
          <a:xfrm>
            <a:off x="2596897" y="4888506"/>
            <a:ext cx="2138576" cy="25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ea typeface="Roboto Medium" panose="02000000000000000000" pitchFamily="2" charset="0"/>
              </a:rPr>
              <a:t>Introduction</a:t>
            </a:r>
          </a:p>
        </p:txBody>
      </p:sp>
      <p:cxnSp>
        <p:nvCxnSpPr>
          <p:cNvPr id="17" name="Straight Connector 16">
            <a:extLst>
              <a:ext uri="{FF2B5EF4-FFF2-40B4-BE49-F238E27FC236}">
                <a16:creationId xmlns:a16="http://schemas.microsoft.com/office/drawing/2014/main" id="{3950CFB1-A7B6-454C-A1A9-5302616A0F40}"/>
              </a:ext>
            </a:extLst>
          </p:cNvPr>
          <p:cNvCxnSpPr/>
          <p:nvPr/>
        </p:nvCxnSpPr>
        <p:spPr>
          <a:xfrm>
            <a:off x="5246370" y="2230012"/>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0B885090-8BCF-BD4C-B115-CFFDC5BFDAD5}"/>
              </a:ext>
            </a:extLst>
          </p:cNvPr>
          <p:cNvSpPr/>
          <p:nvPr/>
        </p:nvSpPr>
        <p:spPr>
          <a:xfrm>
            <a:off x="4358322" y="4243917"/>
            <a:ext cx="1706560" cy="328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ea typeface="Roboto Medium" panose="02000000000000000000" pitchFamily="2" charset="0"/>
              </a:rPr>
              <a:t>Methods</a:t>
            </a:r>
          </a:p>
        </p:txBody>
      </p:sp>
    </p:spTree>
    <p:extLst>
      <p:ext uri="{BB962C8B-B14F-4D97-AF65-F5344CB8AC3E}">
        <p14:creationId xmlns:p14="http://schemas.microsoft.com/office/powerpoint/2010/main" val="277871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324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Introduction</a:t>
            </a:r>
            <a:endParaRPr lang="en-US" sz="2400" b="1" dirty="0">
              <a:latin typeface="Arial" panose="020B0604020202020204" pitchFamily="34" charset="0"/>
              <a:ea typeface="Roboto Medium" panose="02000000000000000000" pitchFamily="2"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8"/>
            <a:ext cx="6375659" cy="5206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rPr>
              <a:t>Developing the introduction</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94F2D48C-F008-8748-8A0D-B1406E336E8D}"/>
              </a:ext>
            </a:extLst>
          </p:cNvPr>
          <p:cNvPicPr>
            <a:picLocks noChangeAspect="1"/>
          </p:cNvPicPr>
          <p:nvPr/>
        </p:nvPicPr>
        <p:blipFill>
          <a:blip r:embed="rId3"/>
          <a:stretch>
            <a:fillRect/>
          </a:stretch>
        </p:blipFill>
        <p:spPr>
          <a:xfrm>
            <a:off x="3045748" y="2311400"/>
            <a:ext cx="6100504" cy="3195502"/>
          </a:xfrm>
          <a:prstGeom prst="rect">
            <a:avLst/>
          </a:prstGeom>
        </p:spPr>
      </p:pic>
      <p:pic>
        <p:nvPicPr>
          <p:cNvPr id="9" name="Picture 8">
            <a:extLst>
              <a:ext uri="{FF2B5EF4-FFF2-40B4-BE49-F238E27FC236}">
                <a16:creationId xmlns:a16="http://schemas.microsoft.com/office/drawing/2014/main" id="{1C9A9599-68C1-5047-94D4-CFDDF985049C}"/>
              </a:ext>
            </a:extLst>
          </p:cNvPr>
          <p:cNvPicPr>
            <a:picLocks noChangeAspect="1"/>
          </p:cNvPicPr>
          <p:nvPr/>
        </p:nvPicPr>
        <p:blipFill>
          <a:blip r:embed="rId4"/>
          <a:stretch>
            <a:fillRect/>
          </a:stretch>
        </p:blipFill>
        <p:spPr>
          <a:xfrm>
            <a:off x="0" y="6330371"/>
            <a:ext cx="12192000" cy="527629"/>
          </a:xfrm>
          <a:prstGeom prst="rect">
            <a:avLst/>
          </a:prstGeom>
        </p:spPr>
      </p:pic>
    </p:spTree>
    <p:extLst>
      <p:ext uri="{BB962C8B-B14F-4D97-AF65-F5344CB8AC3E}">
        <p14:creationId xmlns:p14="http://schemas.microsoft.com/office/powerpoint/2010/main" val="358121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324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Introduction</a:t>
            </a:r>
            <a:endParaRPr lang="en-US" sz="2400" b="1" dirty="0">
              <a:latin typeface="Arial" panose="020B0604020202020204" pitchFamily="34" charset="0"/>
              <a:ea typeface="Roboto Medium" panose="02000000000000000000" pitchFamily="2"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latin typeface="Arial" panose="020B0604020202020204" pitchFamily="34" charset="0"/>
                <a:ea typeface="Roboto Medium" panose="02000000000000000000" pitchFamily="2" charset="0"/>
              </a:rPr>
              <a:t>Common structure of the introduction</a:t>
            </a:r>
            <a:r>
              <a:rPr lang="en-US" sz="2400" dirty="0">
                <a:latin typeface="Arial" panose="020B0604020202020204" pitchFamily="34" charset="0"/>
                <a:ea typeface="Roboto" panose="02000000000000000000" pitchFamily="2" charset="0"/>
              </a:rPr>
              <a:t>:</a:t>
            </a:r>
          </a:p>
          <a:p>
            <a:pPr>
              <a:lnSpc>
                <a:spcPct val="100000"/>
              </a:lnSpc>
              <a:buClr>
                <a:srgbClr val="0070C0"/>
              </a:buClr>
            </a:pPr>
            <a:r>
              <a:rPr lang="en-US" sz="2000" dirty="0">
                <a:latin typeface="Arial" panose="020B0604020202020204" pitchFamily="34" charset="0"/>
                <a:ea typeface="Roboto" panose="02000000000000000000" pitchFamily="2" charset="0"/>
              </a:rPr>
              <a:t>Significance of the topic</a:t>
            </a:r>
          </a:p>
          <a:p>
            <a:pPr>
              <a:lnSpc>
                <a:spcPct val="100000"/>
              </a:lnSpc>
              <a:buClr>
                <a:srgbClr val="0070C0"/>
              </a:buClr>
            </a:pPr>
            <a:r>
              <a:rPr lang="en-US" sz="2000" dirty="0">
                <a:latin typeface="Arial" panose="020B0604020202020204" pitchFamily="34" charset="0"/>
                <a:ea typeface="Roboto" panose="02000000000000000000" pitchFamily="2" charset="0"/>
              </a:rPr>
              <a:t>Scope of the study </a:t>
            </a:r>
          </a:p>
          <a:p>
            <a:pPr>
              <a:lnSpc>
                <a:spcPct val="100000"/>
              </a:lnSpc>
              <a:buClr>
                <a:srgbClr val="0070C0"/>
              </a:buClr>
            </a:pPr>
            <a:r>
              <a:rPr lang="en-US" sz="2000" dirty="0">
                <a:latin typeface="Arial" panose="020B0604020202020204" pitchFamily="34" charset="0"/>
                <a:ea typeface="Roboto" panose="02000000000000000000" pitchFamily="2" charset="0"/>
              </a:rPr>
              <a:t>Highlights of relevant research</a:t>
            </a:r>
          </a:p>
          <a:p>
            <a:pPr>
              <a:lnSpc>
                <a:spcPct val="100000"/>
              </a:lnSpc>
              <a:buClr>
                <a:srgbClr val="0070C0"/>
              </a:buClr>
            </a:pPr>
            <a:r>
              <a:rPr lang="en-US" sz="2000" dirty="0">
                <a:latin typeface="Arial" panose="020B0604020202020204" pitchFamily="34" charset="0"/>
                <a:ea typeface="Roboto" panose="02000000000000000000" pitchFamily="2" charset="0"/>
              </a:rPr>
              <a:t>Research question and study reasoning</a:t>
            </a:r>
          </a:p>
          <a:p>
            <a:pPr>
              <a:lnSpc>
                <a:spcPct val="100000"/>
              </a:lnSpc>
              <a:buClr>
                <a:srgbClr val="0070C0"/>
              </a:buClr>
            </a:pPr>
            <a:r>
              <a:rPr lang="en-US" sz="2000" dirty="0">
                <a:latin typeface="Arial" panose="020B0604020202020204" pitchFamily="34" charset="0"/>
                <a:ea typeface="Roboto" panose="02000000000000000000" pitchFamily="2" charset="0"/>
              </a:rPr>
              <a:t>Study design summary</a:t>
            </a:r>
          </a:p>
        </p:txBody>
      </p:sp>
      <p:pic>
        <p:nvPicPr>
          <p:cNvPr id="5" name="Picture 4">
            <a:extLst>
              <a:ext uri="{FF2B5EF4-FFF2-40B4-BE49-F238E27FC236}">
                <a16:creationId xmlns:a16="http://schemas.microsoft.com/office/drawing/2014/main" id="{AFE0848C-A8C4-0545-BDBD-6AB91730B82A}"/>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39005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324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Introduction</a:t>
            </a:r>
            <a:endParaRPr lang="en-US" sz="2400" b="1" dirty="0">
              <a:latin typeface="Arial" panose="020B0604020202020204" pitchFamily="34" charset="0"/>
              <a:ea typeface="Roboto Medium" panose="02000000000000000000" pitchFamily="2"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7"/>
            <a:ext cx="6314959" cy="382380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200" b="1" dirty="0">
                <a:latin typeface="Arial" panose="020B0604020202020204" pitchFamily="34" charset="0"/>
                <a:ea typeface="Roboto Medium" panose="02000000000000000000" pitchFamily="2" charset="0"/>
              </a:rPr>
              <a:t>Explain why the topic is important.</a:t>
            </a:r>
            <a:endParaRPr lang="en-US" sz="2200" dirty="0">
              <a:latin typeface="Arial" panose="020B0604020202020204" pitchFamily="34" charset="0"/>
              <a:ea typeface="Roboto" panose="02000000000000000000" pitchFamily="2" charset="0"/>
            </a:endParaRPr>
          </a:p>
          <a:p>
            <a:pPr>
              <a:lnSpc>
                <a:spcPct val="110000"/>
              </a:lnSpc>
              <a:buClr>
                <a:srgbClr val="0070C0"/>
              </a:buClr>
            </a:pPr>
            <a:r>
              <a:rPr lang="en-US" sz="2000" dirty="0">
                <a:latin typeface="Arial" panose="020B0604020202020204" pitchFamily="34" charset="0"/>
                <a:ea typeface="Roboto" panose="02000000000000000000" pitchFamily="2" charset="0"/>
              </a:rPr>
              <a:t>Compare and contrast your work with other current literature.</a:t>
            </a:r>
          </a:p>
          <a:p>
            <a:pPr>
              <a:lnSpc>
                <a:spcPct val="110000"/>
              </a:lnSpc>
              <a:buClr>
                <a:srgbClr val="0070C0"/>
              </a:buClr>
            </a:pPr>
            <a:r>
              <a:rPr lang="en-US" sz="2000" dirty="0">
                <a:latin typeface="Arial" panose="020B0604020202020204" pitchFamily="34" charset="0"/>
                <a:ea typeface="Roboto" panose="02000000000000000000" pitchFamily="2" charset="0"/>
              </a:rPr>
              <a:t>Be concise yet detailed enough for readers with no knowledge of your subject matter.</a:t>
            </a:r>
          </a:p>
          <a:p>
            <a:pPr>
              <a:lnSpc>
                <a:spcPct val="110000"/>
              </a:lnSpc>
              <a:buClr>
                <a:srgbClr val="0070C0"/>
              </a:buClr>
            </a:pPr>
            <a:r>
              <a:rPr lang="en-US" sz="2000" dirty="0">
                <a:latin typeface="Arial" panose="020B0604020202020204" pitchFamily="34" charset="0"/>
                <a:ea typeface="Roboto" panose="02000000000000000000" pitchFamily="2" charset="0"/>
              </a:rPr>
              <a:t>Include information that allows readers to better understand the relevance of your work.</a:t>
            </a:r>
          </a:p>
          <a:p>
            <a:pPr>
              <a:lnSpc>
                <a:spcPct val="110000"/>
              </a:lnSpc>
              <a:buClr>
                <a:srgbClr val="0070C0"/>
              </a:buClr>
            </a:pPr>
            <a:r>
              <a:rPr lang="en-US" sz="2000" dirty="0">
                <a:latin typeface="Arial" panose="020B0604020202020204" pitchFamily="34" charset="0"/>
                <a:ea typeface="Roboto" panose="02000000000000000000" pitchFamily="2" charset="0"/>
              </a:rPr>
              <a:t>Anchor your work in time (e.g., use phrases like "recently," "in the past 10 years," "since the 1990s").</a:t>
            </a:r>
          </a:p>
        </p:txBody>
      </p:sp>
      <p:pic>
        <p:nvPicPr>
          <p:cNvPr id="5" name="Picture 4">
            <a:extLst>
              <a:ext uri="{FF2B5EF4-FFF2-40B4-BE49-F238E27FC236}">
                <a16:creationId xmlns:a16="http://schemas.microsoft.com/office/drawing/2014/main" id="{81D925F4-688C-D944-BD26-6C6C50FD595F}"/>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824972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CF8A60-0197-6047-B566-A87CAE4455CC}"/>
              </a:ext>
            </a:extLst>
          </p:cNvPr>
          <p:cNvSpPr>
            <a:spLocks noGrp="1"/>
          </p:cNvSpPr>
          <p:nvPr>
            <p:ph type="title" idx="4294967295"/>
          </p:nvPr>
        </p:nvSpPr>
        <p:spPr>
          <a:xfrm>
            <a:off x="849516" y="303452"/>
            <a:ext cx="9282113" cy="520700"/>
          </a:xfrm>
        </p:spPr>
        <p:txBody>
          <a:bodyPr anchor="ctr"/>
          <a:lstStyle/>
          <a:p>
            <a:r>
              <a:rPr lang="en-US" sz="2400" b="1" dirty="0">
                <a:solidFill>
                  <a:schemeClr val="bg1"/>
                </a:solidFill>
                <a:latin typeface="Arial" panose="020B0604020202020204" pitchFamily="34" charset="0"/>
                <a:ea typeface="Roboto Medium" panose="02000000000000000000" pitchFamily="2" charset="0"/>
              </a:rPr>
              <a:t>Introduction</a:t>
            </a:r>
          </a:p>
        </p:txBody>
      </p:sp>
      <p:sp>
        <p:nvSpPr>
          <p:cNvPr id="6" name="Text Placeholder 3">
            <a:extLst>
              <a:ext uri="{FF2B5EF4-FFF2-40B4-BE49-F238E27FC236}">
                <a16:creationId xmlns:a16="http://schemas.microsoft.com/office/drawing/2014/main" id="{CE318E23-8747-404E-A776-48618B7E7E7D}"/>
              </a:ext>
            </a:extLst>
          </p:cNvPr>
          <p:cNvSpPr txBox="1">
            <a:spLocks/>
          </p:cNvSpPr>
          <p:nvPr/>
        </p:nvSpPr>
        <p:spPr>
          <a:xfrm>
            <a:off x="849516" y="1351097"/>
            <a:ext cx="6314959" cy="3823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Identify and narrow down your problem statement</a:t>
            </a:r>
            <a:r>
              <a:rPr lang="en-US" sz="2400" b="1" dirty="0">
                <a:latin typeface="Arial" panose="020B0604020202020204" pitchFamily="34" charset="0"/>
                <a:ea typeface="Roboto Medium" panose="02000000000000000000" pitchFamily="2" charset="0"/>
              </a:rPr>
              <a:t>.</a:t>
            </a:r>
            <a:endParaRPr lang="en-US" sz="2400" b="1" dirty="0"/>
          </a:p>
          <a:p>
            <a:pPr>
              <a:lnSpc>
                <a:spcPct val="100000"/>
              </a:lnSpc>
              <a:buClr>
                <a:srgbClr val="0070C0"/>
              </a:buClr>
            </a:pPr>
            <a:r>
              <a:rPr lang="en-US" sz="2000" dirty="0">
                <a:latin typeface="Arial" panose="020B0604020202020204" pitchFamily="34" charset="0"/>
                <a:ea typeface="Roboto" panose="02000000000000000000" pitchFamily="2" charset="0"/>
              </a:rPr>
              <a:t>Note any knowledge gaps.</a:t>
            </a:r>
          </a:p>
          <a:p>
            <a:pPr>
              <a:lnSpc>
                <a:spcPct val="100000"/>
              </a:lnSpc>
              <a:buClr>
                <a:srgbClr val="0070C0"/>
              </a:buClr>
            </a:pPr>
            <a:r>
              <a:rPr lang="en-US" sz="2000" dirty="0">
                <a:latin typeface="Arial" panose="020B0604020202020204" pitchFamily="34" charset="0"/>
                <a:ea typeface="Roboto" panose="02000000000000000000" pitchFamily="2" charset="0"/>
              </a:rPr>
              <a:t>Include the scope and nature of knowledge gaps.</a:t>
            </a:r>
          </a:p>
          <a:p>
            <a:pPr>
              <a:lnSpc>
                <a:spcPct val="100000"/>
              </a:lnSpc>
              <a:buClr>
                <a:srgbClr val="0070C0"/>
              </a:buClr>
            </a:pPr>
            <a:r>
              <a:rPr lang="en-US" sz="2000" dirty="0">
                <a:latin typeface="Arial" panose="020B0604020202020204" pitchFamily="34" charset="0"/>
                <a:ea typeface="Roboto" panose="02000000000000000000" pitchFamily="2" charset="0"/>
              </a:rPr>
              <a:t>Explain how filling knowledge gaps will be useful.</a:t>
            </a:r>
          </a:p>
          <a:p>
            <a:pPr>
              <a:lnSpc>
                <a:spcPct val="100000"/>
              </a:lnSpc>
              <a:buClr>
                <a:srgbClr val="0070C0"/>
              </a:buClr>
            </a:pPr>
            <a:r>
              <a:rPr lang="en-US" sz="2000" dirty="0">
                <a:latin typeface="Arial" panose="020B0604020202020204" pitchFamily="34" charset="0"/>
                <a:ea typeface="Roboto" panose="02000000000000000000" pitchFamily="2" charset="0"/>
              </a:rPr>
              <a:t>Prompt the right questions in your reader's mind.</a:t>
            </a:r>
          </a:p>
        </p:txBody>
      </p:sp>
      <p:pic>
        <p:nvPicPr>
          <p:cNvPr id="5" name="Picture 4">
            <a:extLst>
              <a:ext uri="{FF2B5EF4-FFF2-40B4-BE49-F238E27FC236}">
                <a16:creationId xmlns:a16="http://schemas.microsoft.com/office/drawing/2014/main" id="{C6D9F809-6448-F74B-B6AF-23F34B9A3BBB}"/>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3782157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CF8A60-0197-6047-B566-A87CAE4455CC}"/>
              </a:ext>
            </a:extLst>
          </p:cNvPr>
          <p:cNvSpPr>
            <a:spLocks noGrp="1"/>
          </p:cNvSpPr>
          <p:nvPr>
            <p:ph type="title" idx="4294967295"/>
          </p:nvPr>
        </p:nvSpPr>
        <p:spPr>
          <a:xfrm>
            <a:off x="849516" y="301625"/>
            <a:ext cx="9282113" cy="520700"/>
          </a:xfrm>
        </p:spPr>
        <p:txBody>
          <a:bodyPr anchor="ctr"/>
          <a:lstStyle/>
          <a:p>
            <a:r>
              <a:rPr lang="en-US" sz="2400" b="1" dirty="0">
                <a:solidFill>
                  <a:schemeClr val="bg1"/>
                </a:solidFill>
                <a:latin typeface="Arial" panose="020B0604020202020204" pitchFamily="34" charset="0"/>
                <a:ea typeface="Roboto Medium" panose="02000000000000000000" pitchFamily="2" charset="0"/>
              </a:rPr>
              <a:t>Introduction</a:t>
            </a:r>
          </a:p>
        </p:txBody>
      </p:sp>
      <p:sp>
        <p:nvSpPr>
          <p:cNvPr id="6" name="Text Placeholder 3">
            <a:extLst>
              <a:ext uri="{FF2B5EF4-FFF2-40B4-BE49-F238E27FC236}">
                <a16:creationId xmlns:a16="http://schemas.microsoft.com/office/drawing/2014/main" id="{CE318E23-8747-404E-A776-48618B7E7E7D}"/>
              </a:ext>
            </a:extLst>
          </p:cNvPr>
          <p:cNvSpPr txBox="1">
            <a:spLocks/>
          </p:cNvSpPr>
          <p:nvPr/>
        </p:nvSpPr>
        <p:spPr>
          <a:xfrm>
            <a:off x="849516" y="1351097"/>
            <a:ext cx="4958431" cy="3823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Writing the problem statement</a:t>
            </a:r>
            <a:r>
              <a:rPr lang="en-US" b="1" dirty="0"/>
              <a:t>:</a:t>
            </a:r>
          </a:p>
          <a:p>
            <a:pPr>
              <a:buClr>
                <a:srgbClr val="0070C0"/>
              </a:buClr>
            </a:pPr>
            <a:r>
              <a:rPr lang="en-US" sz="2000" dirty="0">
                <a:latin typeface="Arial" panose="020B0604020202020204" pitchFamily="34" charset="0"/>
                <a:ea typeface="Roboto" panose="02000000000000000000" pitchFamily="2" charset="0"/>
              </a:rPr>
              <a:t>Focus on only one problem.</a:t>
            </a:r>
          </a:p>
          <a:p>
            <a:pPr>
              <a:buClr>
                <a:srgbClr val="0070C0"/>
              </a:buClr>
            </a:pPr>
            <a:r>
              <a:rPr lang="en-US" sz="2000" dirty="0">
                <a:latin typeface="Arial" panose="020B0604020202020204" pitchFamily="34" charset="0"/>
                <a:ea typeface="Roboto" panose="02000000000000000000" pitchFamily="2" charset="0"/>
              </a:rPr>
              <a:t>Too many problems and too many solutions lead to reader confusion.</a:t>
            </a:r>
          </a:p>
          <a:p>
            <a:pPr>
              <a:buClr>
                <a:srgbClr val="0070C0"/>
              </a:buClr>
            </a:pPr>
            <a:r>
              <a:rPr lang="en-US" sz="2000" dirty="0">
                <a:latin typeface="Arial" panose="020B0604020202020204" pitchFamily="34" charset="0"/>
                <a:ea typeface="Roboto" panose="02000000000000000000" pitchFamily="2" charset="0"/>
              </a:rPr>
              <a:t>Save additional problems for future manuscripts.</a:t>
            </a:r>
          </a:p>
        </p:txBody>
      </p:sp>
      <p:sp>
        <p:nvSpPr>
          <p:cNvPr id="5" name="Text Placeholder 3">
            <a:extLst>
              <a:ext uri="{FF2B5EF4-FFF2-40B4-BE49-F238E27FC236}">
                <a16:creationId xmlns:a16="http://schemas.microsoft.com/office/drawing/2014/main" id="{2083847D-DA9E-5648-A9F3-3B08A65F3EF9}"/>
              </a:ext>
            </a:extLst>
          </p:cNvPr>
          <p:cNvSpPr txBox="1">
            <a:spLocks/>
          </p:cNvSpPr>
          <p:nvPr/>
        </p:nvSpPr>
        <p:spPr>
          <a:xfrm>
            <a:off x="6384053" y="1351097"/>
            <a:ext cx="4958431" cy="3823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Writing the purpose statement</a:t>
            </a:r>
            <a:r>
              <a:rPr lang="en-US" b="1" dirty="0"/>
              <a:t>:</a:t>
            </a:r>
          </a:p>
          <a:p>
            <a:pPr>
              <a:buClr>
                <a:srgbClr val="E58D1A"/>
              </a:buClr>
            </a:pPr>
            <a:r>
              <a:rPr lang="en-US" sz="2000" dirty="0">
                <a:latin typeface="Arial" panose="020B0604020202020204" pitchFamily="34" charset="0"/>
                <a:ea typeface="Roboto" panose="02000000000000000000" pitchFamily="2" charset="0"/>
              </a:rPr>
              <a:t>Present your approach to filling knowledge gaps through your study.</a:t>
            </a:r>
          </a:p>
          <a:p>
            <a:pPr>
              <a:buClr>
                <a:srgbClr val="E58D1A"/>
              </a:buClr>
            </a:pPr>
            <a:r>
              <a:rPr lang="en-US" sz="2000" dirty="0">
                <a:latin typeface="Arial" panose="020B0604020202020204" pitchFamily="34" charset="0"/>
                <a:ea typeface="Roboto" panose="02000000000000000000" pitchFamily="2" charset="0"/>
              </a:rPr>
              <a:t>Specify how your study will answer the stated problem.</a:t>
            </a:r>
          </a:p>
          <a:p>
            <a:pPr>
              <a:buClr>
                <a:srgbClr val="E58D1A"/>
              </a:buClr>
            </a:pPr>
            <a:r>
              <a:rPr lang="en-US" sz="2000" dirty="0">
                <a:latin typeface="Arial" panose="020B0604020202020204" pitchFamily="34" charset="0"/>
                <a:ea typeface="Roboto" panose="02000000000000000000" pitchFamily="2" charset="0"/>
              </a:rPr>
              <a:t>Clarify your approach as new.</a:t>
            </a:r>
          </a:p>
          <a:p>
            <a:pPr>
              <a:buClr>
                <a:srgbClr val="E58D1A"/>
              </a:buClr>
            </a:pPr>
            <a:r>
              <a:rPr lang="en-US" sz="2000" dirty="0">
                <a:latin typeface="Arial" panose="020B0604020202020204" pitchFamily="34" charset="0"/>
                <a:ea typeface="Roboto" panose="02000000000000000000" pitchFamily="2" charset="0"/>
              </a:rPr>
              <a:t>Include your solution with related data in final paragraph.</a:t>
            </a:r>
          </a:p>
        </p:txBody>
      </p:sp>
      <p:pic>
        <p:nvPicPr>
          <p:cNvPr id="7" name="Picture 6">
            <a:extLst>
              <a:ext uri="{FF2B5EF4-FFF2-40B4-BE49-F238E27FC236}">
                <a16:creationId xmlns:a16="http://schemas.microsoft.com/office/drawing/2014/main" id="{E3FEE191-B7A6-8B41-9539-6A2EBEF177F2}"/>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18808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36B37A5E-F650-1C4C-945A-90B789A634DA}"/>
              </a:ext>
            </a:extLst>
          </p:cNvPr>
          <p:cNvPicPr>
            <a:picLocks noChangeAspect="1"/>
          </p:cNvPicPr>
          <p:nvPr/>
        </p:nvPicPr>
        <p:blipFill>
          <a:blip r:embed="rId3">
            <a:alphaModFix amt="50000"/>
          </a:blip>
          <a:stretch>
            <a:fillRect/>
          </a:stretch>
        </p:blipFill>
        <p:spPr>
          <a:xfrm>
            <a:off x="0" y="10048"/>
            <a:ext cx="12192000" cy="6858000"/>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70C06D57-02B3-D14A-9A40-81BF9DB25786}"/>
              </a:ext>
            </a:extLst>
          </p:cNvPr>
          <p:cNvPicPr>
            <a:picLocks noChangeAspect="1"/>
          </p:cNvPicPr>
          <p:nvPr/>
        </p:nvPicPr>
        <p:blipFill>
          <a:blip r:embed="rId4"/>
          <a:stretch>
            <a:fillRect/>
          </a:stretch>
        </p:blipFill>
        <p:spPr>
          <a:xfrm>
            <a:off x="3997139" y="784555"/>
            <a:ext cx="4153445" cy="6074073"/>
          </a:xfrm>
          <a:prstGeom prst="rect">
            <a:avLst/>
          </a:prstGeom>
          <a:effectLst>
            <a:outerShdw blurRad="266700" algn="ctr" rotWithShape="0">
              <a:prstClr val="black">
                <a:alpha val="64000"/>
              </a:prstClr>
            </a:outerShdw>
          </a:effectLst>
        </p:spPr>
      </p:pic>
      <p:sp>
        <p:nvSpPr>
          <p:cNvPr id="3" name="Title 9">
            <a:extLst>
              <a:ext uri="{FF2B5EF4-FFF2-40B4-BE49-F238E27FC236}">
                <a16:creationId xmlns:a16="http://schemas.microsoft.com/office/drawing/2014/main" id="{29B5D8BF-4A87-4F47-8638-7E5EBD230FA2}"/>
              </a:ext>
            </a:extLst>
          </p:cNvPr>
          <p:cNvSpPr txBox="1">
            <a:spLocks/>
          </p:cNvSpPr>
          <p:nvPr/>
        </p:nvSpPr>
        <p:spPr>
          <a:xfrm>
            <a:off x="859803" y="285007"/>
            <a:ext cx="9281592" cy="54973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Case Study: Netra Chey</a:t>
            </a:r>
          </a:p>
        </p:txBody>
      </p:sp>
      <p:sp>
        <p:nvSpPr>
          <p:cNvPr id="10" name="TextBox 9">
            <a:extLst>
              <a:ext uri="{FF2B5EF4-FFF2-40B4-BE49-F238E27FC236}">
                <a16:creationId xmlns:a16="http://schemas.microsoft.com/office/drawing/2014/main" id="{856DC084-197A-8C4C-8C8B-552C9B46AE31}"/>
              </a:ext>
            </a:extLst>
          </p:cNvPr>
          <p:cNvSpPr txBox="1"/>
          <p:nvPr/>
        </p:nvSpPr>
        <p:spPr>
          <a:xfrm>
            <a:off x="7794702" y="6396649"/>
            <a:ext cx="4397298"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3 your workbook</a:t>
            </a:r>
          </a:p>
        </p:txBody>
      </p:sp>
    </p:spTree>
    <p:extLst>
      <p:ext uri="{BB962C8B-B14F-4D97-AF65-F5344CB8AC3E}">
        <p14:creationId xmlns:p14="http://schemas.microsoft.com/office/powerpoint/2010/main" val="386010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9B5D8BF-4A87-4F47-8638-7E5EBD230FA2}"/>
              </a:ext>
            </a:extLst>
          </p:cNvPr>
          <p:cNvSpPr txBox="1">
            <a:spLocks/>
          </p:cNvSpPr>
          <p:nvPr/>
        </p:nvSpPr>
        <p:spPr>
          <a:xfrm>
            <a:off x="859803" y="302162"/>
            <a:ext cx="9281592" cy="52070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Introduction</a:t>
            </a:r>
          </a:p>
        </p:txBody>
      </p:sp>
      <p:pic>
        <p:nvPicPr>
          <p:cNvPr id="8" name="Picture 7" descr="Graphical user interface, text&#10;&#10;Description automatically generated">
            <a:extLst>
              <a:ext uri="{FF2B5EF4-FFF2-40B4-BE49-F238E27FC236}">
                <a16:creationId xmlns:a16="http://schemas.microsoft.com/office/drawing/2014/main" id="{57E02270-2F23-D54C-A458-F386495EC193}"/>
              </a:ext>
            </a:extLst>
          </p:cNvPr>
          <p:cNvPicPr>
            <a:picLocks noChangeAspect="1"/>
          </p:cNvPicPr>
          <p:nvPr/>
        </p:nvPicPr>
        <p:blipFill>
          <a:blip r:embed="rId3"/>
          <a:stretch>
            <a:fillRect/>
          </a:stretch>
        </p:blipFill>
        <p:spPr>
          <a:xfrm>
            <a:off x="838200" y="1057558"/>
            <a:ext cx="5406390" cy="1373310"/>
          </a:xfrm>
          <a:prstGeom prst="rect">
            <a:avLst/>
          </a:prstGeom>
        </p:spPr>
      </p:pic>
      <p:pic>
        <p:nvPicPr>
          <p:cNvPr id="10" name="Picture 9" descr="Text&#10;&#10;Description automatically generated">
            <a:extLst>
              <a:ext uri="{FF2B5EF4-FFF2-40B4-BE49-F238E27FC236}">
                <a16:creationId xmlns:a16="http://schemas.microsoft.com/office/drawing/2014/main" id="{0F6F65FE-E6F1-854E-A637-75D695D78038}"/>
              </a:ext>
            </a:extLst>
          </p:cNvPr>
          <p:cNvPicPr>
            <a:picLocks noChangeAspect="1"/>
          </p:cNvPicPr>
          <p:nvPr/>
        </p:nvPicPr>
        <p:blipFill>
          <a:blip r:embed="rId4"/>
          <a:stretch>
            <a:fillRect/>
          </a:stretch>
        </p:blipFill>
        <p:spPr>
          <a:xfrm>
            <a:off x="841302" y="2428612"/>
            <a:ext cx="5403288" cy="1815142"/>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83D51BC0-9E67-4F47-BCD1-956E442D00F0}"/>
              </a:ext>
            </a:extLst>
          </p:cNvPr>
          <p:cNvPicPr>
            <a:picLocks noChangeAspect="1"/>
          </p:cNvPicPr>
          <p:nvPr/>
        </p:nvPicPr>
        <p:blipFill>
          <a:blip r:embed="rId5"/>
          <a:stretch>
            <a:fillRect/>
          </a:stretch>
        </p:blipFill>
        <p:spPr>
          <a:xfrm>
            <a:off x="847928" y="4243754"/>
            <a:ext cx="5403288" cy="830023"/>
          </a:xfrm>
          <a:prstGeom prst="rect">
            <a:avLst/>
          </a:prstGeom>
        </p:spPr>
      </p:pic>
      <p:pic>
        <p:nvPicPr>
          <p:cNvPr id="16" name="Picture 15">
            <a:extLst>
              <a:ext uri="{FF2B5EF4-FFF2-40B4-BE49-F238E27FC236}">
                <a16:creationId xmlns:a16="http://schemas.microsoft.com/office/drawing/2014/main" id="{E52C485B-F42B-AA40-B1FF-CD5C79787A99}"/>
              </a:ext>
            </a:extLst>
          </p:cNvPr>
          <p:cNvPicPr>
            <a:picLocks noChangeAspect="1"/>
          </p:cNvPicPr>
          <p:nvPr/>
        </p:nvPicPr>
        <p:blipFill>
          <a:blip r:embed="rId6"/>
          <a:stretch>
            <a:fillRect/>
          </a:stretch>
        </p:blipFill>
        <p:spPr>
          <a:xfrm>
            <a:off x="845075" y="5073777"/>
            <a:ext cx="5403288" cy="634724"/>
          </a:xfrm>
          <a:prstGeom prst="rect">
            <a:avLst/>
          </a:prstGeom>
        </p:spPr>
      </p:pic>
      <p:sp>
        <p:nvSpPr>
          <p:cNvPr id="17" name="TextBox 16">
            <a:extLst>
              <a:ext uri="{FF2B5EF4-FFF2-40B4-BE49-F238E27FC236}">
                <a16:creationId xmlns:a16="http://schemas.microsoft.com/office/drawing/2014/main" id="{33BE5E69-A857-3F46-85AC-E54F2D8F3A8F}"/>
              </a:ext>
            </a:extLst>
          </p:cNvPr>
          <p:cNvSpPr txBox="1"/>
          <p:nvPr/>
        </p:nvSpPr>
        <p:spPr>
          <a:xfrm>
            <a:off x="7355840" y="1362192"/>
            <a:ext cx="4210455" cy="646331"/>
          </a:xfrm>
          <a:prstGeom prst="rect">
            <a:avLst/>
          </a:prstGeom>
          <a:noFill/>
          <a:ln w="25400">
            <a:solidFill>
              <a:srgbClr val="FF00FF"/>
            </a:solidFill>
          </a:ln>
        </p:spPr>
        <p:txBody>
          <a:bodyPr wrap="square" rtlCol="0">
            <a:spAutoFit/>
          </a:bodyPr>
          <a:lstStyle/>
          <a:p>
            <a:r>
              <a:rPr lang="en-US" dirty="0"/>
              <a:t>Open with a few sentences placing your study in context.</a:t>
            </a:r>
          </a:p>
        </p:txBody>
      </p:sp>
      <p:sp>
        <p:nvSpPr>
          <p:cNvPr id="18" name="TextBox 17">
            <a:extLst>
              <a:ext uri="{FF2B5EF4-FFF2-40B4-BE49-F238E27FC236}">
                <a16:creationId xmlns:a16="http://schemas.microsoft.com/office/drawing/2014/main" id="{7BD7645D-5073-C948-97BC-E663E1C8B660}"/>
              </a:ext>
            </a:extLst>
          </p:cNvPr>
          <p:cNvSpPr txBox="1"/>
          <p:nvPr/>
        </p:nvSpPr>
        <p:spPr>
          <a:xfrm>
            <a:off x="7355840" y="2688273"/>
            <a:ext cx="4210455" cy="646331"/>
          </a:xfrm>
          <a:prstGeom prst="rect">
            <a:avLst/>
          </a:prstGeom>
          <a:noFill/>
          <a:ln w="25400">
            <a:solidFill>
              <a:srgbClr val="1204FE"/>
            </a:solidFill>
          </a:ln>
        </p:spPr>
        <p:txBody>
          <a:bodyPr wrap="square" rtlCol="0">
            <a:spAutoFit/>
          </a:bodyPr>
          <a:lstStyle/>
          <a:p>
            <a:r>
              <a:rPr lang="en-US" dirty="0"/>
              <a:t>Follow with a description of the problem and its history, including previous research.</a:t>
            </a:r>
          </a:p>
        </p:txBody>
      </p:sp>
      <p:sp>
        <p:nvSpPr>
          <p:cNvPr id="19" name="TextBox 18">
            <a:extLst>
              <a:ext uri="{FF2B5EF4-FFF2-40B4-BE49-F238E27FC236}">
                <a16:creationId xmlns:a16="http://schemas.microsoft.com/office/drawing/2014/main" id="{0DB6B5A9-BC41-1448-9993-7A99F97E3D5B}"/>
              </a:ext>
            </a:extLst>
          </p:cNvPr>
          <p:cNvSpPr txBox="1"/>
          <p:nvPr/>
        </p:nvSpPr>
        <p:spPr>
          <a:xfrm>
            <a:off x="7355840" y="4014354"/>
            <a:ext cx="4210455" cy="923330"/>
          </a:xfrm>
          <a:prstGeom prst="rect">
            <a:avLst/>
          </a:prstGeom>
          <a:noFill/>
          <a:ln w="25400">
            <a:solidFill>
              <a:srgbClr val="0EFF69"/>
            </a:solidFill>
          </a:ln>
        </p:spPr>
        <p:txBody>
          <a:bodyPr wrap="square" rtlCol="0">
            <a:spAutoFit/>
          </a:bodyPr>
          <a:lstStyle/>
          <a:p>
            <a:r>
              <a:rPr lang="en-US" dirty="0"/>
              <a:t>Describe how your work addresses a gap in existing knowledge or ability, or why you’ve taken this study.</a:t>
            </a:r>
          </a:p>
        </p:txBody>
      </p:sp>
      <p:sp>
        <p:nvSpPr>
          <p:cNvPr id="20" name="TextBox 19">
            <a:extLst>
              <a:ext uri="{FF2B5EF4-FFF2-40B4-BE49-F238E27FC236}">
                <a16:creationId xmlns:a16="http://schemas.microsoft.com/office/drawing/2014/main" id="{F5CD0175-8046-1946-B208-0F37D29F9F52}"/>
              </a:ext>
            </a:extLst>
          </p:cNvPr>
          <p:cNvSpPr txBox="1"/>
          <p:nvPr/>
        </p:nvSpPr>
        <p:spPr>
          <a:xfrm>
            <a:off x="7355840" y="5100692"/>
            <a:ext cx="4210455" cy="646331"/>
          </a:xfrm>
          <a:prstGeom prst="rect">
            <a:avLst/>
          </a:prstGeom>
          <a:noFill/>
          <a:ln w="25400">
            <a:solidFill>
              <a:srgbClr val="9C03FF"/>
            </a:solidFill>
          </a:ln>
        </p:spPr>
        <p:txBody>
          <a:bodyPr wrap="square" rtlCol="0">
            <a:spAutoFit/>
          </a:bodyPr>
          <a:lstStyle/>
          <a:p>
            <a:r>
              <a:rPr lang="en-US" dirty="0"/>
              <a:t>State what information your manuscript will address.</a:t>
            </a:r>
          </a:p>
        </p:txBody>
      </p:sp>
    </p:spTree>
    <p:extLst>
      <p:ext uri="{BB962C8B-B14F-4D97-AF65-F5344CB8AC3E}">
        <p14:creationId xmlns:p14="http://schemas.microsoft.com/office/powerpoint/2010/main" val="1309881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6"/>
                  </p:tgtEl>
                </p:cond>
              </p:nextCondLst>
            </p:seq>
          </p:childTnLst>
        </p:cTn>
      </p:par>
    </p:tnLst>
    <p:bldLst>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8248" y="1350963"/>
            <a:ext cx="6375400" cy="4156075"/>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Medium" panose="02000000000000000000" pitchFamily="2" charset="0"/>
              </a:rPr>
              <a:t>By the end of Module 2, you will be able to</a:t>
            </a:r>
            <a:r>
              <a:rPr lang="en-US" sz="2200" dirty="0">
                <a:solidFill>
                  <a:schemeClr val="tx1"/>
                </a:solidFill>
                <a:latin typeface="Arial" panose="020B0604020202020204" pitchFamily="34" charset="0"/>
                <a:ea typeface="Roboto" panose="02000000000000000000" pitchFamily="2" charset="0"/>
              </a:rPr>
              <a:t>:</a:t>
            </a:r>
          </a:p>
          <a:p>
            <a:pPr marL="228600" lvl="0" indent="-228600">
              <a:lnSpc>
                <a:spcPct val="100000"/>
              </a:lnSpc>
              <a:buClr>
                <a:srgbClr val="E58D1A"/>
              </a:buClr>
              <a:buSzPts val="2800"/>
              <a:buChar char="•"/>
            </a:pPr>
            <a:r>
              <a:rPr lang="en-US" sz="2000" dirty="0">
                <a:solidFill>
                  <a:schemeClr val="tx1"/>
                </a:solidFill>
                <a:latin typeface="Arial" panose="020B0604020202020204" pitchFamily="34" charset="0"/>
                <a:ea typeface="Roboto" panose="02000000000000000000" pitchFamily="2" charset="0"/>
              </a:rPr>
              <a:t>Describe the scientific writing process and each of its key stages.</a:t>
            </a:r>
          </a:p>
          <a:p>
            <a:pPr marL="228600" lvl="0" indent="-228600">
              <a:lnSpc>
                <a:spcPct val="100000"/>
              </a:lnSpc>
              <a:buClr>
                <a:srgbClr val="E58D1A"/>
              </a:buClr>
              <a:buSzPts val="2800"/>
              <a:buChar char="•"/>
            </a:pPr>
            <a:r>
              <a:rPr lang="en-US" sz="2000" dirty="0">
                <a:solidFill>
                  <a:schemeClr val="tx1"/>
                </a:solidFill>
                <a:latin typeface="Arial" panose="020B0604020202020204" pitchFamily="34" charset="0"/>
                <a:ea typeface="Roboto" panose="02000000000000000000" pitchFamily="2" charset="0"/>
              </a:rPr>
              <a:t>Describe and understand the importance of each section of scientific manuscript</a:t>
            </a:r>
          </a:p>
          <a:p>
            <a:pPr marL="228600" lvl="0" indent="-228600">
              <a:lnSpc>
                <a:spcPct val="100000"/>
              </a:lnSpc>
              <a:buClr>
                <a:srgbClr val="E58D1A"/>
              </a:buClr>
              <a:buSzPts val="2800"/>
              <a:buChar char="•"/>
            </a:pPr>
            <a:r>
              <a:rPr lang="en-US" sz="2000" dirty="0">
                <a:solidFill>
                  <a:schemeClr val="tx1"/>
                </a:solidFill>
                <a:latin typeface="Arial" panose="020B0604020202020204" pitchFamily="34" charset="0"/>
                <a:ea typeface="Roboto" panose="02000000000000000000" pitchFamily="2" charset="0"/>
              </a:rPr>
              <a:t>Demonstrate an understanding of and ability to analyze and present data.</a:t>
            </a:r>
          </a:p>
        </p:txBody>
      </p:sp>
      <p:sp>
        <p:nvSpPr>
          <p:cNvPr id="5" name="Title 4">
            <a:extLst>
              <a:ext uri="{FF2B5EF4-FFF2-40B4-BE49-F238E27FC236}">
                <a16:creationId xmlns:a16="http://schemas.microsoft.com/office/drawing/2014/main" id="{B42443CE-763F-EF4A-A3EC-A81E9A552B37}"/>
              </a:ext>
            </a:extLst>
          </p:cNvPr>
          <p:cNvSpPr>
            <a:spLocks noGrp="1"/>
          </p:cNvSpPr>
          <p:nvPr>
            <p:ph type="title" idx="4294967295"/>
          </p:nvPr>
        </p:nvSpPr>
        <p:spPr>
          <a:xfrm>
            <a:off x="848248" y="253477"/>
            <a:ext cx="9282113" cy="518241"/>
          </a:xfrm>
          <a:prstGeom prst="rect">
            <a:avLst/>
          </a:prstGeom>
        </p:spPr>
        <p:txBody>
          <a:bodyPr anchor="b"/>
          <a:lstStyle/>
          <a:p>
            <a:r>
              <a:rPr lang="en-US" sz="2400" b="1" dirty="0">
                <a:solidFill>
                  <a:prstClr val="white"/>
                </a:solidFill>
                <a:latin typeface="Arial" panose="020B0604020202020204" pitchFamily="34" charset="0"/>
                <a:ea typeface="Roboto" panose="02000000000000000000" pitchFamily="2" charset="0"/>
              </a:rPr>
              <a:t>Module 2 Learning Objectives</a:t>
            </a:r>
            <a:endParaRPr lang="en-US" sz="2400" b="1" dirty="0"/>
          </a:p>
        </p:txBody>
      </p:sp>
    </p:spTree>
    <p:extLst>
      <p:ext uri="{BB962C8B-B14F-4D97-AF65-F5344CB8AC3E}">
        <p14:creationId xmlns:p14="http://schemas.microsoft.com/office/powerpoint/2010/main" val="2701316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6690D860-E506-A14A-B5F5-144BDC692EB5}"/>
              </a:ext>
            </a:extLst>
          </p:cNvPr>
          <p:cNvSpPr txBox="1">
            <a:spLocks/>
          </p:cNvSpPr>
          <p:nvPr/>
        </p:nvSpPr>
        <p:spPr>
          <a:xfrm>
            <a:off x="850075" y="303452"/>
            <a:ext cx="9282113"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Introduction</a:t>
            </a:r>
          </a:p>
        </p:txBody>
      </p:sp>
      <p:sp>
        <p:nvSpPr>
          <p:cNvPr id="4" name="Text Placeholder 3">
            <a:extLst>
              <a:ext uri="{FF2B5EF4-FFF2-40B4-BE49-F238E27FC236}">
                <a16:creationId xmlns:a16="http://schemas.microsoft.com/office/drawing/2014/main" id="{D6D94024-D37F-014E-86C0-A142C9025461}"/>
              </a:ext>
            </a:extLst>
          </p:cNvPr>
          <p:cNvSpPr txBox="1">
            <a:spLocks/>
          </p:cNvSpPr>
          <p:nvPr/>
        </p:nvSpPr>
        <p:spPr>
          <a:xfrm>
            <a:off x="849516" y="1351097"/>
            <a:ext cx="6314959" cy="3823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0C0"/>
              </a:buClr>
              <a:buNone/>
            </a:pPr>
            <a:r>
              <a:rPr lang="en-US" sz="2000" b="1" dirty="0">
                <a:latin typeface="Arial" panose="020B0604020202020204" pitchFamily="34" charset="0"/>
                <a:ea typeface="Roboto" panose="02000000000000000000" pitchFamily="2" charset="0"/>
              </a:rPr>
              <a:t>Tips for the introduction:</a:t>
            </a:r>
            <a:endParaRPr lang="en-US" sz="2200" dirty="0">
              <a:latin typeface="Arial" panose="020B0604020202020204" pitchFamily="34" charset="0"/>
              <a:ea typeface="Roboto" panose="02000000000000000000" pitchFamily="2" charset="0"/>
            </a:endParaRPr>
          </a:p>
          <a:p>
            <a:pPr>
              <a:buClr>
                <a:srgbClr val="0070C0"/>
              </a:buClr>
            </a:pPr>
            <a:r>
              <a:rPr lang="en-US" sz="2200" dirty="0">
                <a:latin typeface="Arial" panose="020B0604020202020204" pitchFamily="34" charset="0"/>
                <a:ea typeface="Roboto" panose="02000000000000000000" pitchFamily="2" charset="0"/>
              </a:rPr>
              <a:t>Tailor writing to your audience.</a:t>
            </a:r>
          </a:p>
          <a:p>
            <a:pPr>
              <a:buClr>
                <a:srgbClr val="0070C0"/>
              </a:buClr>
            </a:pPr>
            <a:r>
              <a:rPr lang="en-US" sz="2200" dirty="0">
                <a:latin typeface="Arial" panose="020B0604020202020204" pitchFamily="34" charset="0"/>
                <a:ea typeface="Roboto" panose="02000000000000000000" pitchFamily="2" charset="0"/>
              </a:rPr>
              <a:t>Formulate your argument and get to the point quickly.</a:t>
            </a:r>
          </a:p>
          <a:p>
            <a:pPr>
              <a:buClr>
                <a:srgbClr val="0070C0"/>
              </a:buClr>
            </a:pPr>
            <a:r>
              <a:rPr lang="en-US" sz="2200" dirty="0">
                <a:latin typeface="Arial" panose="020B0604020202020204" pitchFamily="34" charset="0"/>
                <a:ea typeface="Roboto" panose="02000000000000000000" pitchFamily="2" charset="0"/>
              </a:rPr>
              <a:t>Clearly state your hypothesis.</a:t>
            </a:r>
          </a:p>
          <a:p>
            <a:pPr>
              <a:buClr>
                <a:srgbClr val="0070C0"/>
              </a:buClr>
            </a:pPr>
            <a:r>
              <a:rPr lang="en-US" sz="2200" dirty="0">
                <a:latin typeface="Arial" panose="020B0604020202020204" pitchFamily="34" charset="0"/>
                <a:ea typeface="Roboto" panose="02000000000000000000" pitchFamily="2" charset="0"/>
              </a:rPr>
              <a:t>Don't present the entire literature review.</a:t>
            </a:r>
          </a:p>
          <a:p>
            <a:pPr>
              <a:buClr>
                <a:srgbClr val="0070C0"/>
              </a:buClr>
            </a:pPr>
            <a:r>
              <a:rPr lang="en-US" sz="2200" dirty="0">
                <a:latin typeface="Arial" panose="020B0604020202020204" pitchFamily="34" charset="0"/>
                <a:ea typeface="Roboto" panose="02000000000000000000" pitchFamily="2" charset="0"/>
              </a:rPr>
              <a:t>Keep it brief.</a:t>
            </a:r>
          </a:p>
        </p:txBody>
      </p:sp>
      <p:pic>
        <p:nvPicPr>
          <p:cNvPr id="5" name="Picture 4">
            <a:extLst>
              <a:ext uri="{FF2B5EF4-FFF2-40B4-BE49-F238E27FC236}">
                <a16:creationId xmlns:a16="http://schemas.microsoft.com/office/drawing/2014/main" id="{63E4C1AA-F21F-6F41-8025-76FC8351F03C}"/>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564174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37CB0B-3592-1F4E-9A99-B3847FD2FEDD}"/>
              </a:ext>
            </a:extLst>
          </p:cNvPr>
          <p:cNvSpPr>
            <a:spLocks noGrp="1"/>
          </p:cNvSpPr>
          <p:nvPr>
            <p:ph type="title" idx="4294967295"/>
          </p:nvPr>
        </p:nvSpPr>
        <p:spPr>
          <a:xfrm>
            <a:off x="838200" y="251018"/>
            <a:ext cx="8443913" cy="520700"/>
          </a:xfrm>
          <a:prstGeom prst="rect">
            <a:avLst/>
          </a:prstGeom>
        </p:spPr>
        <p:txBody>
          <a:bodyPr anchor="b"/>
          <a:lstStyle/>
          <a:p>
            <a:r>
              <a:rPr lang="en-US" sz="2400" b="1" dirty="0">
                <a:solidFill>
                  <a:schemeClr val="bg1"/>
                </a:solidFill>
                <a:latin typeface="Arial" panose="020B0604020202020204" pitchFamily="34" charset="0"/>
                <a:ea typeface="Roboto Medium" panose="02000000000000000000" pitchFamily="2" charset="0"/>
              </a:rPr>
              <a:t>Your Introduction</a:t>
            </a:r>
          </a:p>
        </p:txBody>
      </p:sp>
      <p:sp>
        <p:nvSpPr>
          <p:cNvPr id="6" name="Text Placeholder 3">
            <a:extLst>
              <a:ext uri="{FF2B5EF4-FFF2-40B4-BE49-F238E27FC236}">
                <a16:creationId xmlns:a16="http://schemas.microsoft.com/office/drawing/2014/main" id="{CE318E23-8747-404E-A776-48618B7E7E7D}"/>
              </a:ext>
            </a:extLst>
          </p:cNvPr>
          <p:cNvSpPr txBox="1">
            <a:spLocks/>
          </p:cNvSpPr>
          <p:nvPr/>
        </p:nvSpPr>
        <p:spPr>
          <a:xfrm>
            <a:off x="849516" y="1351097"/>
            <a:ext cx="6314959" cy="4577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Ask yourself the following questions and write down your answers to share with your partner.</a:t>
            </a:r>
          </a:p>
          <a:p>
            <a:pPr>
              <a:lnSpc>
                <a:spcPct val="100000"/>
              </a:lnSpc>
              <a:buClr>
                <a:srgbClr val="0070C0"/>
              </a:buClr>
            </a:pPr>
            <a:r>
              <a:rPr lang="en-US" sz="2000" dirty="0">
                <a:latin typeface="Arial" panose="020B0604020202020204" pitchFamily="34" charset="0"/>
                <a:ea typeface="Roboto" panose="02000000000000000000" pitchFamily="2" charset="0"/>
              </a:rPr>
              <a:t>What is the issue your paper seeks to address?</a:t>
            </a:r>
          </a:p>
          <a:p>
            <a:pPr>
              <a:lnSpc>
                <a:spcPct val="100000"/>
              </a:lnSpc>
              <a:buClr>
                <a:srgbClr val="0070C0"/>
              </a:buClr>
            </a:pPr>
            <a:r>
              <a:rPr lang="en-US" sz="2000" dirty="0">
                <a:latin typeface="Arial" panose="020B0604020202020204" pitchFamily="34" charset="0"/>
                <a:ea typeface="Roboto" panose="02000000000000000000" pitchFamily="2" charset="0"/>
              </a:rPr>
              <a:t>Do you state it clearly and with support?</a:t>
            </a:r>
          </a:p>
          <a:p>
            <a:pPr>
              <a:lnSpc>
                <a:spcPct val="100000"/>
              </a:lnSpc>
              <a:buClr>
                <a:srgbClr val="0070C0"/>
              </a:buClr>
            </a:pPr>
            <a:r>
              <a:rPr lang="en-US" sz="2000" dirty="0">
                <a:latin typeface="Arial" panose="020B0604020202020204" pitchFamily="34" charset="0"/>
                <a:ea typeface="Roboto" panose="02000000000000000000" pitchFamily="2" charset="0"/>
              </a:rPr>
              <a:t>What questions does the Introduction provoke in the reader's mind?</a:t>
            </a:r>
          </a:p>
          <a:p>
            <a:pPr>
              <a:lnSpc>
                <a:spcPct val="100000"/>
              </a:lnSpc>
              <a:buClr>
                <a:srgbClr val="0070C0"/>
              </a:buClr>
            </a:pPr>
            <a:r>
              <a:rPr lang="en-US" sz="2000" dirty="0">
                <a:latin typeface="Arial" panose="020B0604020202020204" pitchFamily="34" charset="0"/>
                <a:ea typeface="Roboto" panose="02000000000000000000" pitchFamily="2" charset="0"/>
              </a:rPr>
              <a:t>Is there literature you can cite to support your claim that this is a problem worth addressing?</a:t>
            </a:r>
          </a:p>
        </p:txBody>
      </p:sp>
      <p:pic>
        <p:nvPicPr>
          <p:cNvPr id="8" name="Picture 7">
            <a:extLst>
              <a:ext uri="{FF2B5EF4-FFF2-40B4-BE49-F238E27FC236}">
                <a16:creationId xmlns:a16="http://schemas.microsoft.com/office/drawing/2014/main" id="{501B8595-6E06-C54B-B69D-DB0AC757C2B3}"/>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244614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99B9EB34-2F18-0246-AF68-724230F176D2}"/>
              </a:ext>
            </a:extLst>
          </p:cNvPr>
          <p:cNvSpPr txBox="1">
            <a:spLocks/>
          </p:cNvSpPr>
          <p:nvPr/>
        </p:nvSpPr>
        <p:spPr>
          <a:xfrm>
            <a:off x="850075" y="303452"/>
            <a:ext cx="9282113"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sp>
        <p:nvSpPr>
          <p:cNvPr id="4" name="Text Placeholder 3">
            <a:extLst>
              <a:ext uri="{FF2B5EF4-FFF2-40B4-BE49-F238E27FC236}">
                <a16:creationId xmlns:a16="http://schemas.microsoft.com/office/drawing/2014/main" id="{FA93E28F-72A2-D641-A1F4-8B08E8D3238D}"/>
              </a:ext>
            </a:extLst>
          </p:cNvPr>
          <p:cNvSpPr txBox="1">
            <a:spLocks/>
          </p:cNvSpPr>
          <p:nvPr/>
        </p:nvSpPr>
        <p:spPr>
          <a:xfrm>
            <a:off x="849516" y="1351097"/>
            <a:ext cx="6314959" cy="4577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0C0"/>
              </a:buClr>
            </a:pPr>
            <a:r>
              <a:rPr lang="en-US" sz="2200" dirty="0">
                <a:latin typeface="Arial" panose="020B0604020202020204" pitchFamily="34" charset="0"/>
                <a:ea typeface="Roboto" panose="02000000000000000000" pitchFamily="2" charset="0"/>
              </a:rPr>
              <a:t>Title</a:t>
            </a:r>
          </a:p>
          <a:p>
            <a:pPr>
              <a:lnSpc>
                <a:spcPct val="100000"/>
              </a:lnSpc>
              <a:buClr>
                <a:srgbClr val="0070C0"/>
              </a:buClr>
            </a:pPr>
            <a:r>
              <a:rPr lang="en-US" sz="2200" dirty="0">
                <a:latin typeface="Arial" panose="020B0604020202020204" pitchFamily="34" charset="0"/>
                <a:ea typeface="Roboto" panose="02000000000000000000" pitchFamily="2" charset="0"/>
              </a:rPr>
              <a:t>Abstract</a:t>
            </a:r>
          </a:p>
          <a:p>
            <a:pPr>
              <a:lnSpc>
                <a:spcPct val="100000"/>
              </a:lnSpc>
              <a:buClr>
                <a:srgbClr val="0070C0"/>
              </a:buClr>
            </a:pPr>
            <a:r>
              <a:rPr lang="en-US" sz="2200" dirty="0">
                <a:latin typeface="Arial" panose="020B0604020202020204" pitchFamily="34" charset="0"/>
                <a:ea typeface="Roboto" panose="02000000000000000000" pitchFamily="2" charset="0"/>
              </a:rPr>
              <a:t>Introduction</a:t>
            </a:r>
          </a:p>
          <a:p>
            <a:pPr>
              <a:lnSpc>
                <a:spcPct val="100000"/>
              </a:lnSpc>
              <a:buClr>
                <a:srgbClr val="0070C0"/>
              </a:buClr>
            </a:pPr>
            <a:r>
              <a:rPr lang="en-US" sz="2200" b="1" dirty="0">
                <a:latin typeface="Arial" panose="020B0604020202020204" pitchFamily="34" charset="0"/>
                <a:ea typeface="Roboto Medium" panose="02000000000000000000" pitchFamily="2" charset="0"/>
              </a:rPr>
              <a:t>Methods</a:t>
            </a:r>
          </a:p>
          <a:p>
            <a:pPr>
              <a:lnSpc>
                <a:spcPct val="100000"/>
              </a:lnSpc>
              <a:buClr>
                <a:srgbClr val="0070C0"/>
              </a:buClr>
            </a:pPr>
            <a:r>
              <a:rPr lang="en-US" sz="2200" dirty="0">
                <a:latin typeface="Arial" panose="020B0604020202020204" pitchFamily="34" charset="0"/>
                <a:ea typeface="Roboto" panose="02000000000000000000" pitchFamily="2" charset="0"/>
              </a:rPr>
              <a:t>Results</a:t>
            </a:r>
          </a:p>
          <a:p>
            <a:pPr>
              <a:lnSpc>
                <a:spcPct val="100000"/>
              </a:lnSpc>
              <a:buClr>
                <a:srgbClr val="0070C0"/>
              </a:buClr>
            </a:pPr>
            <a:r>
              <a:rPr lang="en-US" sz="2200" dirty="0">
                <a:latin typeface="Arial" panose="020B0604020202020204" pitchFamily="34" charset="0"/>
                <a:ea typeface="Roboto" panose="02000000000000000000" pitchFamily="2" charset="0"/>
              </a:rPr>
              <a:t>Discussion</a:t>
            </a:r>
          </a:p>
          <a:p>
            <a:pPr>
              <a:lnSpc>
                <a:spcPct val="100000"/>
              </a:lnSpc>
              <a:buClr>
                <a:srgbClr val="0070C0"/>
              </a:buClr>
            </a:pPr>
            <a:r>
              <a:rPr lang="en-US" sz="2200" dirty="0">
                <a:latin typeface="Arial" panose="020B0604020202020204" pitchFamily="34" charset="0"/>
                <a:ea typeface="Roboto" panose="02000000000000000000" pitchFamily="2" charset="0"/>
              </a:rPr>
              <a:t>Acknowledgments</a:t>
            </a:r>
          </a:p>
          <a:p>
            <a:pPr>
              <a:lnSpc>
                <a:spcPct val="100000"/>
              </a:lnSpc>
              <a:buClr>
                <a:srgbClr val="0070C0"/>
              </a:buClr>
            </a:pPr>
            <a:r>
              <a:rPr lang="en-US" sz="2200" dirty="0">
                <a:latin typeface="Arial" panose="020B0604020202020204" pitchFamily="34" charset="0"/>
                <a:ea typeface="Roboto" panose="02000000000000000000" pitchFamily="2" charset="0"/>
              </a:rPr>
              <a:t>References/Citations</a:t>
            </a:r>
          </a:p>
          <a:p>
            <a:pPr>
              <a:lnSpc>
                <a:spcPct val="100000"/>
              </a:lnSpc>
              <a:buClr>
                <a:srgbClr val="0070C0"/>
              </a:buClr>
            </a:pPr>
            <a:endParaRPr lang="en-US" sz="2200" dirty="0">
              <a:latin typeface="Arial" panose="020B0604020202020204" pitchFamily="34" charset="0"/>
              <a:ea typeface="Roboto" panose="02000000000000000000" pitchFamily="2" charset="0"/>
            </a:endParaRPr>
          </a:p>
        </p:txBody>
      </p:sp>
      <p:pic>
        <p:nvPicPr>
          <p:cNvPr id="5" name="Picture 4">
            <a:extLst>
              <a:ext uri="{FF2B5EF4-FFF2-40B4-BE49-F238E27FC236}">
                <a16:creationId xmlns:a16="http://schemas.microsoft.com/office/drawing/2014/main" id="{543D94F3-2A46-EB48-9A2E-8F72B385C2A2}"/>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375531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8095783-2827-5840-BA74-6C114E04AB1A}"/>
              </a:ext>
            </a:extLst>
          </p:cNvPr>
          <p:cNvSpPr txBox="1">
            <a:spLocks/>
          </p:cNvSpPr>
          <p:nvPr/>
        </p:nvSpPr>
        <p:spPr>
          <a:xfrm>
            <a:off x="849516" y="1351097"/>
            <a:ext cx="6314959" cy="3823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ea typeface="Roboto Medium" panose="02000000000000000000" pitchFamily="2" charset="0"/>
              </a:rPr>
              <a:t>The purpose of methods section is to:</a:t>
            </a:r>
          </a:p>
          <a:p>
            <a:pPr>
              <a:buClr>
                <a:srgbClr val="0070C0"/>
              </a:buClr>
            </a:pPr>
            <a:r>
              <a:rPr lang="en-US" sz="2000" dirty="0">
                <a:latin typeface="Arial" panose="020B0604020202020204" pitchFamily="34" charset="0"/>
                <a:ea typeface="Roboto" panose="02000000000000000000" pitchFamily="2" charset="0"/>
              </a:rPr>
              <a:t>Address how the study was conducted.</a:t>
            </a:r>
          </a:p>
          <a:p>
            <a:pPr>
              <a:buClr>
                <a:srgbClr val="0070C0"/>
              </a:buClr>
            </a:pPr>
            <a:r>
              <a:rPr lang="en-US" sz="2000" dirty="0">
                <a:latin typeface="Arial" panose="020B0604020202020204" pitchFamily="34" charset="0"/>
                <a:ea typeface="Roboto" panose="02000000000000000000" pitchFamily="2" charset="0"/>
              </a:rPr>
              <a:t>Describe the materials used.</a:t>
            </a:r>
          </a:p>
          <a:p>
            <a:pPr>
              <a:buClr>
                <a:srgbClr val="0070C0"/>
              </a:buClr>
            </a:pPr>
            <a:r>
              <a:rPr lang="en-US" sz="2000" dirty="0">
                <a:latin typeface="Arial" panose="020B0604020202020204" pitchFamily="34" charset="0"/>
                <a:ea typeface="Roboto" panose="02000000000000000000" pitchFamily="2" charset="0"/>
              </a:rPr>
              <a:t>Allow readers to reproduce work and evaluate the study.</a:t>
            </a:r>
          </a:p>
          <a:p>
            <a:pPr>
              <a:buClr>
                <a:srgbClr val="0070C0"/>
              </a:buClr>
            </a:pPr>
            <a:r>
              <a:rPr lang="en-US" sz="2000" dirty="0">
                <a:latin typeface="Arial" panose="020B0604020202020204" pitchFamily="34" charset="0"/>
                <a:ea typeface="Roboto" panose="02000000000000000000" pitchFamily="2" charset="0"/>
              </a:rPr>
              <a:t>Allow readers to test validity of claims.</a:t>
            </a:r>
          </a:p>
        </p:txBody>
      </p:sp>
      <p:sp>
        <p:nvSpPr>
          <p:cNvPr id="4" name="Title 9">
            <a:extLst>
              <a:ext uri="{FF2B5EF4-FFF2-40B4-BE49-F238E27FC236}">
                <a16:creationId xmlns:a16="http://schemas.microsoft.com/office/drawing/2014/main" id="{D24E1A14-B9FA-A741-81ED-2E4E45314404}"/>
              </a:ext>
            </a:extLst>
          </p:cNvPr>
          <p:cNvSpPr txBox="1">
            <a:spLocks/>
          </p:cNvSpPr>
          <p:nvPr/>
        </p:nvSpPr>
        <p:spPr>
          <a:xfrm>
            <a:off x="850075" y="303452"/>
            <a:ext cx="9282113"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pic>
        <p:nvPicPr>
          <p:cNvPr id="5" name="Picture 4">
            <a:extLst>
              <a:ext uri="{FF2B5EF4-FFF2-40B4-BE49-F238E27FC236}">
                <a16:creationId xmlns:a16="http://schemas.microsoft.com/office/drawing/2014/main" id="{90A3E0EC-483B-D644-9E3E-05D3A7A79470}"/>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1102171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8F5F404-9F83-8F47-93B5-7659BF4DBF0F}"/>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Objectives of the methods section:</a:t>
            </a:r>
          </a:p>
          <a:p>
            <a:pPr>
              <a:lnSpc>
                <a:spcPct val="100000"/>
              </a:lnSpc>
              <a:buClr>
                <a:srgbClr val="0070C0"/>
              </a:buClr>
            </a:pPr>
            <a:r>
              <a:rPr lang="en-US" sz="2000" dirty="0">
                <a:latin typeface="Arial" panose="020B0604020202020204" pitchFamily="34" charset="0"/>
                <a:ea typeface="Roboto" panose="02000000000000000000" pitchFamily="2" charset="0"/>
              </a:rPr>
              <a:t>Describe study design</a:t>
            </a:r>
          </a:p>
          <a:p>
            <a:pPr>
              <a:lnSpc>
                <a:spcPct val="100000"/>
              </a:lnSpc>
              <a:buClr>
                <a:srgbClr val="0070C0"/>
              </a:buClr>
            </a:pPr>
            <a:r>
              <a:rPr lang="en-US" sz="2000" dirty="0">
                <a:latin typeface="Arial" panose="020B0604020202020204" pitchFamily="34" charset="0"/>
                <a:ea typeface="Roboto" panose="02000000000000000000" pitchFamily="2" charset="0"/>
              </a:rPr>
              <a:t>List and describe procedures and techniques</a:t>
            </a:r>
          </a:p>
          <a:p>
            <a:pPr>
              <a:lnSpc>
                <a:spcPct val="100000"/>
              </a:lnSpc>
              <a:buClr>
                <a:srgbClr val="0070C0"/>
              </a:buClr>
            </a:pPr>
            <a:r>
              <a:rPr lang="en-US" sz="2000" dirty="0">
                <a:latin typeface="Arial" panose="020B0604020202020204" pitchFamily="34" charset="0"/>
                <a:ea typeface="Roboto" panose="02000000000000000000" pitchFamily="2" charset="0"/>
              </a:rPr>
              <a:t>Note any procedure or technique modifications</a:t>
            </a:r>
          </a:p>
          <a:p>
            <a:pPr>
              <a:lnSpc>
                <a:spcPct val="100000"/>
              </a:lnSpc>
              <a:buClr>
                <a:srgbClr val="0070C0"/>
              </a:buClr>
            </a:pPr>
            <a:r>
              <a:rPr lang="en-US" sz="2000" dirty="0">
                <a:latin typeface="Arial" panose="020B0604020202020204" pitchFamily="34" charset="0"/>
                <a:ea typeface="Roboto" panose="02000000000000000000" pitchFamily="2" charset="0"/>
              </a:rPr>
              <a:t>List specialized equipment and software, including brand names and model numbers</a:t>
            </a:r>
          </a:p>
          <a:p>
            <a:pPr>
              <a:lnSpc>
                <a:spcPct val="100000"/>
              </a:lnSpc>
              <a:buClr>
                <a:srgbClr val="0070C0"/>
              </a:buClr>
            </a:pPr>
            <a:r>
              <a:rPr lang="en-US" sz="2000" dirty="0">
                <a:latin typeface="Arial" panose="020B0604020202020204" pitchFamily="34" charset="0"/>
                <a:ea typeface="Roboto" panose="02000000000000000000" pitchFamily="2" charset="0"/>
              </a:rPr>
              <a:t>Note underlying assumptions </a:t>
            </a:r>
          </a:p>
          <a:p>
            <a:pPr>
              <a:lnSpc>
                <a:spcPct val="100000"/>
              </a:lnSpc>
              <a:buClr>
                <a:srgbClr val="0070C0"/>
              </a:buClr>
            </a:pPr>
            <a:r>
              <a:rPr lang="en-US" sz="2000" dirty="0">
                <a:latin typeface="Arial" panose="020B0604020202020204" pitchFamily="34" charset="0"/>
                <a:ea typeface="Roboto" panose="02000000000000000000" pitchFamily="2" charset="0"/>
              </a:rPr>
              <a:t>List and describe statistical methods used</a:t>
            </a:r>
          </a:p>
        </p:txBody>
      </p:sp>
      <p:sp>
        <p:nvSpPr>
          <p:cNvPr id="4" name="Title 9">
            <a:extLst>
              <a:ext uri="{FF2B5EF4-FFF2-40B4-BE49-F238E27FC236}">
                <a16:creationId xmlns:a16="http://schemas.microsoft.com/office/drawing/2014/main" id="{B9EE143E-B59D-E74B-832E-33DCBE1F0E86}"/>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pic>
        <p:nvPicPr>
          <p:cNvPr id="5" name="Picture 4">
            <a:extLst>
              <a:ext uri="{FF2B5EF4-FFF2-40B4-BE49-F238E27FC236}">
                <a16:creationId xmlns:a16="http://schemas.microsoft.com/office/drawing/2014/main" id="{28CCDD4E-B7EE-7745-BE02-C415F0616E9E}"/>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54313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B80F124-D28E-C448-9CAA-EFC541F32406}"/>
              </a:ext>
            </a:extLst>
          </p:cNvPr>
          <p:cNvSpPr txBox="1">
            <a:spLocks/>
          </p:cNvSpPr>
          <p:nvPr/>
        </p:nvSpPr>
        <p:spPr>
          <a:xfrm>
            <a:off x="849516" y="1351097"/>
            <a:ext cx="6314959" cy="498941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latin typeface="Arial" panose="020B0604020202020204" pitchFamily="34" charset="0"/>
                <a:ea typeface="Roboto Medium" panose="02000000000000000000" pitchFamily="2" charset="0"/>
              </a:rPr>
              <a:t>Below is an example showing the sequence of steps for a polymerase chain reaction (PCR) procedure. </a:t>
            </a:r>
          </a:p>
          <a:p>
            <a:pPr marL="0" indent="0">
              <a:lnSpc>
                <a:spcPct val="100000"/>
              </a:lnSpc>
              <a:buNone/>
            </a:pPr>
            <a:r>
              <a:rPr lang="en-US" sz="2200" dirty="0">
                <a:latin typeface="Arial" panose="020B0604020202020204" pitchFamily="34" charset="0"/>
                <a:ea typeface="Roboto Medium" panose="02000000000000000000" pitchFamily="2" charset="0"/>
              </a:rPr>
              <a:t>A Methods section will reflect this sequence:</a:t>
            </a:r>
          </a:p>
          <a:p>
            <a:pPr marL="0" indent="0">
              <a:buNone/>
            </a:pPr>
            <a:endParaRPr lang="en-US" sz="2200" b="1" dirty="0">
              <a:latin typeface="Arial" panose="020B0604020202020204" pitchFamily="34" charset="0"/>
              <a:ea typeface="Roboto Medium" panose="02000000000000000000" pitchFamily="2" charset="0"/>
            </a:endParaRPr>
          </a:p>
          <a:p>
            <a:pPr marL="9525" lvl="1" indent="219075">
              <a:buClr>
                <a:srgbClr val="0070C0"/>
              </a:buClr>
            </a:pPr>
            <a:r>
              <a:rPr lang="en-US" sz="2000" dirty="0">
                <a:latin typeface="Arial" panose="020B0604020202020204" pitchFamily="34" charset="0"/>
                <a:ea typeface="Roboto" panose="02000000000000000000" pitchFamily="2" charset="0"/>
              </a:rPr>
              <a:t>Sample preparation</a:t>
            </a:r>
          </a:p>
          <a:p>
            <a:pPr marL="466725" lvl="2" indent="219075">
              <a:buClr>
                <a:srgbClr val="0070C0"/>
              </a:buClr>
            </a:pPr>
            <a:endParaRPr lang="en-US" dirty="0">
              <a:latin typeface="Arial" panose="020B0604020202020204" pitchFamily="34" charset="0"/>
              <a:ea typeface="Roboto" panose="02000000000000000000" pitchFamily="2" charset="0"/>
            </a:endParaRPr>
          </a:p>
          <a:p>
            <a:pPr marL="466725" lvl="2" indent="219075">
              <a:buClr>
                <a:srgbClr val="0070C0"/>
              </a:buClr>
            </a:pPr>
            <a:r>
              <a:rPr lang="en-US" dirty="0">
                <a:latin typeface="Arial" panose="020B0604020202020204" pitchFamily="34" charset="0"/>
                <a:ea typeface="Roboto" panose="02000000000000000000" pitchFamily="2" charset="0"/>
              </a:rPr>
              <a:t>DNA/RNA extraction</a:t>
            </a:r>
          </a:p>
          <a:p>
            <a:pPr marL="923925" lvl="3" indent="219075">
              <a:buClr>
                <a:srgbClr val="0070C0"/>
              </a:buClr>
            </a:pPr>
            <a:endParaRPr lang="en-US" sz="2000" dirty="0">
              <a:latin typeface="Arial" panose="020B0604020202020204" pitchFamily="34" charset="0"/>
              <a:ea typeface="Roboto" panose="02000000000000000000" pitchFamily="2" charset="0"/>
            </a:endParaRPr>
          </a:p>
          <a:p>
            <a:pPr marL="923925" lvl="3" indent="219075">
              <a:buClr>
                <a:srgbClr val="0070C0"/>
              </a:buClr>
            </a:pPr>
            <a:r>
              <a:rPr lang="en-US" sz="2000" dirty="0">
                <a:latin typeface="Arial" panose="020B0604020202020204" pitchFamily="34" charset="0"/>
                <a:ea typeface="Roboto" panose="02000000000000000000" pitchFamily="2" charset="0"/>
              </a:rPr>
              <a:t>PCR</a:t>
            </a:r>
          </a:p>
          <a:p>
            <a:pPr marL="1381125" lvl="4" indent="219075">
              <a:buClr>
                <a:srgbClr val="0070C0"/>
              </a:buClr>
            </a:pPr>
            <a:endParaRPr lang="en-US" sz="2000" dirty="0">
              <a:latin typeface="Arial" panose="020B0604020202020204" pitchFamily="34" charset="0"/>
              <a:ea typeface="Roboto" panose="02000000000000000000" pitchFamily="2" charset="0"/>
            </a:endParaRPr>
          </a:p>
          <a:p>
            <a:pPr marL="1381125" lvl="4" indent="219075">
              <a:buClr>
                <a:srgbClr val="0070C0"/>
              </a:buClr>
            </a:pPr>
            <a:r>
              <a:rPr lang="en-US" sz="2000" dirty="0">
                <a:latin typeface="Arial" panose="020B0604020202020204" pitchFamily="34" charset="0"/>
                <a:ea typeface="Roboto" panose="02000000000000000000" pitchFamily="2" charset="0"/>
              </a:rPr>
              <a:t>Detection</a:t>
            </a:r>
          </a:p>
          <a:p>
            <a:pPr marL="1838325" lvl="5" indent="219075">
              <a:buClr>
                <a:srgbClr val="0070C0"/>
              </a:buClr>
            </a:pPr>
            <a:endParaRPr lang="en-US" sz="2000" dirty="0">
              <a:latin typeface="Arial" panose="020B0604020202020204" pitchFamily="34" charset="0"/>
              <a:ea typeface="Roboto" panose="02000000000000000000" pitchFamily="2" charset="0"/>
            </a:endParaRPr>
          </a:p>
          <a:p>
            <a:pPr marL="1838325" lvl="5" indent="219075">
              <a:buClr>
                <a:srgbClr val="0070C0"/>
              </a:buClr>
            </a:pPr>
            <a:r>
              <a:rPr lang="en-US" sz="2000" dirty="0">
                <a:latin typeface="Arial" panose="020B0604020202020204" pitchFamily="34" charset="0"/>
                <a:ea typeface="Roboto" panose="02000000000000000000" pitchFamily="2" charset="0"/>
              </a:rPr>
              <a:t>Analysis</a:t>
            </a:r>
          </a:p>
        </p:txBody>
      </p:sp>
      <p:sp>
        <p:nvSpPr>
          <p:cNvPr id="4" name="Title 9">
            <a:extLst>
              <a:ext uri="{FF2B5EF4-FFF2-40B4-BE49-F238E27FC236}">
                <a16:creationId xmlns:a16="http://schemas.microsoft.com/office/drawing/2014/main" id="{F46CAC7D-DAA1-994C-950A-0266ABE5FBF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pic>
        <p:nvPicPr>
          <p:cNvPr id="5" name="Picture 4">
            <a:extLst>
              <a:ext uri="{FF2B5EF4-FFF2-40B4-BE49-F238E27FC236}">
                <a16:creationId xmlns:a16="http://schemas.microsoft.com/office/drawing/2014/main" id="{0B67EBA8-84F8-2B4E-BCCA-D263499D296C}"/>
              </a:ext>
            </a:extLst>
          </p:cNvPr>
          <p:cNvPicPr>
            <a:picLocks noChangeAspect="1"/>
          </p:cNvPicPr>
          <p:nvPr/>
        </p:nvPicPr>
        <p:blipFill>
          <a:blip r:embed="rId3"/>
          <a:stretch>
            <a:fillRect/>
          </a:stretch>
        </p:blipFill>
        <p:spPr>
          <a:xfrm>
            <a:off x="0" y="6311527"/>
            <a:ext cx="12192000" cy="546473"/>
          </a:xfrm>
          <a:prstGeom prst="rect">
            <a:avLst/>
          </a:prstGeom>
        </p:spPr>
      </p:pic>
      <p:pic>
        <p:nvPicPr>
          <p:cNvPr id="6" name="Picture 5" descr="A picture containing drawing, shirt&#10;&#10;Description automatically generated">
            <a:extLst>
              <a:ext uri="{FF2B5EF4-FFF2-40B4-BE49-F238E27FC236}">
                <a16:creationId xmlns:a16="http://schemas.microsoft.com/office/drawing/2014/main" id="{A74DFD13-96B7-5D40-B872-EA29349F4CB4}"/>
              </a:ext>
            </a:extLst>
          </p:cNvPr>
          <p:cNvPicPr>
            <a:picLocks noChangeAspect="1"/>
          </p:cNvPicPr>
          <p:nvPr/>
        </p:nvPicPr>
        <p:blipFill>
          <a:blip r:embed="rId4"/>
          <a:stretch>
            <a:fillRect/>
          </a:stretch>
        </p:blipFill>
        <p:spPr>
          <a:xfrm rot="16200000">
            <a:off x="842043" y="3552752"/>
            <a:ext cx="676723" cy="429218"/>
          </a:xfrm>
          <a:prstGeom prst="rect">
            <a:avLst/>
          </a:prstGeom>
        </p:spPr>
      </p:pic>
      <p:pic>
        <p:nvPicPr>
          <p:cNvPr id="8" name="Picture 7" descr="A picture containing drawing, shirt&#10;&#10;Description automatically generated">
            <a:extLst>
              <a:ext uri="{FF2B5EF4-FFF2-40B4-BE49-F238E27FC236}">
                <a16:creationId xmlns:a16="http://schemas.microsoft.com/office/drawing/2014/main" id="{18142E92-BFE4-6E46-8ED7-64995B925601}"/>
              </a:ext>
            </a:extLst>
          </p:cNvPr>
          <p:cNvPicPr>
            <a:picLocks noChangeAspect="1"/>
          </p:cNvPicPr>
          <p:nvPr/>
        </p:nvPicPr>
        <p:blipFill>
          <a:blip r:embed="rId4"/>
          <a:stretch>
            <a:fillRect/>
          </a:stretch>
        </p:blipFill>
        <p:spPr>
          <a:xfrm rot="16200000">
            <a:off x="1271262" y="4229475"/>
            <a:ext cx="676723" cy="429218"/>
          </a:xfrm>
          <a:prstGeom prst="rect">
            <a:avLst/>
          </a:prstGeom>
        </p:spPr>
      </p:pic>
      <p:pic>
        <p:nvPicPr>
          <p:cNvPr id="9" name="Picture 8" descr="A picture containing drawing, shirt&#10;&#10;Description automatically generated">
            <a:extLst>
              <a:ext uri="{FF2B5EF4-FFF2-40B4-BE49-F238E27FC236}">
                <a16:creationId xmlns:a16="http://schemas.microsoft.com/office/drawing/2014/main" id="{14811261-9B8B-244A-8D9D-2B4267A4C492}"/>
              </a:ext>
            </a:extLst>
          </p:cNvPr>
          <p:cNvPicPr>
            <a:picLocks noChangeAspect="1"/>
          </p:cNvPicPr>
          <p:nvPr/>
        </p:nvPicPr>
        <p:blipFill>
          <a:blip r:embed="rId4"/>
          <a:stretch>
            <a:fillRect/>
          </a:stretch>
        </p:blipFill>
        <p:spPr>
          <a:xfrm rot="16200000">
            <a:off x="1718217" y="4882468"/>
            <a:ext cx="676723" cy="429218"/>
          </a:xfrm>
          <a:prstGeom prst="rect">
            <a:avLst/>
          </a:prstGeom>
        </p:spPr>
      </p:pic>
      <p:pic>
        <p:nvPicPr>
          <p:cNvPr id="10" name="Picture 9" descr="A picture containing drawing, shirt&#10;&#10;Description automatically generated">
            <a:extLst>
              <a:ext uri="{FF2B5EF4-FFF2-40B4-BE49-F238E27FC236}">
                <a16:creationId xmlns:a16="http://schemas.microsoft.com/office/drawing/2014/main" id="{6345A248-14E2-E94F-A114-3C2B21B77C5F}"/>
              </a:ext>
            </a:extLst>
          </p:cNvPr>
          <p:cNvPicPr>
            <a:picLocks noChangeAspect="1"/>
          </p:cNvPicPr>
          <p:nvPr/>
        </p:nvPicPr>
        <p:blipFill>
          <a:blip r:embed="rId4"/>
          <a:stretch>
            <a:fillRect/>
          </a:stretch>
        </p:blipFill>
        <p:spPr>
          <a:xfrm rot="16200000">
            <a:off x="2147436" y="5579427"/>
            <a:ext cx="676723" cy="429218"/>
          </a:xfrm>
          <a:prstGeom prst="rect">
            <a:avLst/>
          </a:prstGeom>
        </p:spPr>
      </p:pic>
    </p:spTree>
    <p:extLst>
      <p:ext uri="{BB962C8B-B14F-4D97-AF65-F5344CB8AC3E}">
        <p14:creationId xmlns:p14="http://schemas.microsoft.com/office/powerpoint/2010/main" val="3610866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4A34B05-9AA4-5148-B819-FDE759AE1898}"/>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Describe the key elements of your study design.</a:t>
            </a:r>
          </a:p>
          <a:p>
            <a:pPr>
              <a:lnSpc>
                <a:spcPct val="100000"/>
              </a:lnSpc>
              <a:buClr>
                <a:srgbClr val="0070C0"/>
              </a:buClr>
            </a:pPr>
            <a:r>
              <a:rPr lang="en-US" sz="2200" dirty="0">
                <a:latin typeface="Arial" panose="020B0604020202020204" pitchFamily="34" charset="0"/>
                <a:ea typeface="Roboto" panose="02000000000000000000" pitchFamily="2" charset="0"/>
              </a:rPr>
              <a:t>Settings and subjects</a:t>
            </a:r>
          </a:p>
          <a:p>
            <a:pPr>
              <a:lnSpc>
                <a:spcPct val="100000"/>
              </a:lnSpc>
              <a:buClr>
                <a:srgbClr val="0070C0"/>
              </a:buClr>
            </a:pPr>
            <a:r>
              <a:rPr lang="en-US" sz="2200" dirty="0">
                <a:latin typeface="Arial" panose="020B0604020202020204" pitchFamily="34" charset="0"/>
                <a:ea typeface="Roboto" panose="02000000000000000000" pitchFamily="2" charset="0"/>
              </a:rPr>
              <a:t>Study population/sample </a:t>
            </a:r>
          </a:p>
          <a:p>
            <a:pPr lvl="1">
              <a:lnSpc>
                <a:spcPct val="100000"/>
              </a:lnSpc>
              <a:buClr>
                <a:srgbClr val="0070C0"/>
              </a:buClr>
            </a:pPr>
            <a:r>
              <a:rPr lang="en-US" sz="2000" dirty="0">
                <a:latin typeface="Arial" panose="020B0604020202020204" pitchFamily="34" charset="0"/>
                <a:ea typeface="Roboto" panose="02000000000000000000" pitchFamily="2" charset="0"/>
              </a:rPr>
              <a:t>What/who was studied?</a:t>
            </a:r>
          </a:p>
          <a:p>
            <a:pPr lvl="1">
              <a:lnSpc>
                <a:spcPct val="100000"/>
              </a:lnSpc>
              <a:buClr>
                <a:srgbClr val="0070C0"/>
              </a:buClr>
            </a:pPr>
            <a:r>
              <a:rPr lang="en-US" sz="2000" dirty="0">
                <a:latin typeface="Arial" panose="020B0604020202020204" pitchFamily="34" charset="0"/>
                <a:ea typeface="Roboto" panose="02000000000000000000" pitchFamily="2" charset="0"/>
              </a:rPr>
              <a:t>Where did the study take place?</a:t>
            </a:r>
          </a:p>
          <a:p>
            <a:pPr lvl="1">
              <a:lnSpc>
                <a:spcPct val="100000"/>
              </a:lnSpc>
              <a:buClr>
                <a:srgbClr val="0070C0"/>
              </a:buClr>
            </a:pPr>
            <a:r>
              <a:rPr lang="en-US" sz="2000" dirty="0">
                <a:latin typeface="Arial" panose="020B0604020202020204" pitchFamily="34" charset="0"/>
                <a:ea typeface="Roboto" panose="02000000000000000000" pitchFamily="2" charset="0"/>
              </a:rPr>
              <a:t>When did the study take place?</a:t>
            </a:r>
          </a:p>
          <a:p>
            <a:pPr lvl="1">
              <a:lnSpc>
                <a:spcPct val="100000"/>
              </a:lnSpc>
              <a:buClr>
                <a:srgbClr val="0070C0"/>
              </a:buClr>
            </a:pPr>
            <a:r>
              <a:rPr lang="en-US" sz="2000" dirty="0">
                <a:latin typeface="Arial" panose="020B0604020202020204" pitchFamily="34" charset="0"/>
                <a:ea typeface="Roboto" panose="02000000000000000000" pitchFamily="2" charset="0"/>
              </a:rPr>
              <a:t>What were the inclusion/exclusion criteria?</a:t>
            </a:r>
          </a:p>
        </p:txBody>
      </p:sp>
      <p:sp>
        <p:nvSpPr>
          <p:cNvPr id="4" name="Title 9">
            <a:extLst>
              <a:ext uri="{FF2B5EF4-FFF2-40B4-BE49-F238E27FC236}">
                <a16:creationId xmlns:a16="http://schemas.microsoft.com/office/drawing/2014/main" id="{FD3DD35E-1478-CE45-9604-3CBB69E5D2A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pic>
        <p:nvPicPr>
          <p:cNvPr id="5" name="Picture 4">
            <a:extLst>
              <a:ext uri="{FF2B5EF4-FFF2-40B4-BE49-F238E27FC236}">
                <a16:creationId xmlns:a16="http://schemas.microsoft.com/office/drawing/2014/main" id="{8B87A698-6891-BB41-9F65-14321F5596FB}"/>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1682637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3F3D7D7-050C-2E43-A5CD-682A29705477}"/>
              </a:ext>
            </a:extLst>
          </p:cNvPr>
          <p:cNvSpPr txBox="1">
            <a:spLocks/>
          </p:cNvSpPr>
          <p:nvPr/>
        </p:nvSpPr>
        <p:spPr>
          <a:xfrm>
            <a:off x="849515" y="1351097"/>
            <a:ext cx="9701253" cy="20779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Data collection:</a:t>
            </a:r>
          </a:p>
          <a:p>
            <a:pPr>
              <a:lnSpc>
                <a:spcPct val="100000"/>
              </a:lnSpc>
              <a:buClr>
                <a:srgbClr val="0070C0"/>
              </a:buClr>
            </a:pPr>
            <a:r>
              <a:rPr lang="en-US" sz="2000" dirty="0">
                <a:latin typeface="Arial" panose="020B0604020202020204" pitchFamily="34" charset="0"/>
                <a:ea typeface="Roboto" panose="02000000000000000000" pitchFamily="2" charset="0"/>
              </a:rPr>
              <a:t>Describe data collection activities.</a:t>
            </a:r>
          </a:p>
          <a:p>
            <a:pPr>
              <a:lnSpc>
                <a:spcPct val="100000"/>
              </a:lnSpc>
              <a:buClr>
                <a:srgbClr val="0070C0"/>
              </a:buClr>
            </a:pPr>
            <a:r>
              <a:rPr lang="en-US" sz="2000" dirty="0">
                <a:latin typeface="Arial" panose="020B0604020202020204" pitchFamily="34" charset="0"/>
                <a:ea typeface="Roboto" panose="02000000000000000000" pitchFamily="2" charset="0"/>
              </a:rPr>
              <a:t>Note any instruments used and provide references.</a:t>
            </a:r>
          </a:p>
          <a:p>
            <a:pPr>
              <a:lnSpc>
                <a:spcPct val="100000"/>
              </a:lnSpc>
              <a:buClr>
                <a:srgbClr val="0070C0"/>
              </a:buClr>
            </a:pPr>
            <a:r>
              <a:rPr lang="en-US" sz="2000" dirty="0">
                <a:latin typeface="Arial" panose="020B0604020202020204" pitchFamily="34" charset="0"/>
                <a:ea typeface="Roboto" panose="02000000000000000000" pitchFamily="2" charset="0"/>
              </a:rPr>
              <a:t>Intervention/exposure studied </a:t>
            </a:r>
            <a:r>
              <a:rPr lang="en-US" sz="2000" dirty="0">
                <a:solidFill>
                  <a:srgbClr val="009FB0"/>
                </a:solidFill>
                <a:latin typeface="Arial" panose="020B0604020202020204" pitchFamily="34" charset="0"/>
                <a:ea typeface="Roboto" panose="02000000000000000000" pitchFamily="2" charset="0"/>
                <a:sym typeface="Wingdings" pitchFamily="2" charset="2"/>
              </a:rPr>
              <a:t></a:t>
            </a:r>
            <a:r>
              <a:rPr lang="en-US" sz="2000" dirty="0">
                <a:latin typeface="Arial" panose="020B0604020202020204" pitchFamily="34" charset="0"/>
                <a:ea typeface="Roboto" panose="02000000000000000000" pitchFamily="2" charset="0"/>
                <a:sym typeface="Wingdings" pitchFamily="2" charset="2"/>
              </a:rPr>
              <a:t> </a:t>
            </a:r>
            <a:r>
              <a:rPr lang="en-US" sz="2000" dirty="0">
                <a:latin typeface="Arial" panose="020B0604020202020204" pitchFamily="34" charset="0"/>
                <a:ea typeface="Roboto" panose="02000000000000000000" pitchFamily="2" charset="0"/>
              </a:rPr>
              <a:t>outcomes measured </a:t>
            </a:r>
            <a:r>
              <a:rPr lang="en-US" sz="2000" dirty="0">
                <a:solidFill>
                  <a:srgbClr val="009FB0"/>
                </a:solidFill>
                <a:latin typeface="Arial" panose="020B0604020202020204" pitchFamily="34" charset="0"/>
                <a:ea typeface="Roboto" panose="02000000000000000000" pitchFamily="2" charset="0"/>
                <a:sym typeface="Wingdings" pitchFamily="2" charset="2"/>
              </a:rPr>
              <a:t></a:t>
            </a:r>
            <a:r>
              <a:rPr lang="en-US" sz="2000" dirty="0">
                <a:latin typeface="Arial" panose="020B0604020202020204" pitchFamily="34" charset="0"/>
                <a:ea typeface="Roboto" panose="02000000000000000000" pitchFamily="2" charset="0"/>
                <a:sym typeface="Wingdings" pitchFamily="2" charset="2"/>
              </a:rPr>
              <a:t> </a:t>
            </a:r>
            <a:r>
              <a:rPr lang="en-US" sz="2000" dirty="0">
                <a:latin typeface="Arial" panose="020B0604020202020204" pitchFamily="34" charset="0"/>
                <a:ea typeface="Roboto" panose="02000000000000000000" pitchFamily="2" charset="0"/>
              </a:rPr>
              <a:t>how you measured them</a:t>
            </a:r>
          </a:p>
        </p:txBody>
      </p:sp>
      <p:sp>
        <p:nvSpPr>
          <p:cNvPr id="4" name="Title 9">
            <a:extLst>
              <a:ext uri="{FF2B5EF4-FFF2-40B4-BE49-F238E27FC236}">
                <a16:creationId xmlns:a16="http://schemas.microsoft.com/office/drawing/2014/main" id="{E16A6E8F-2693-3347-985E-068D4DD09AC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sp>
        <p:nvSpPr>
          <p:cNvPr id="5" name="Text Placeholder 3">
            <a:extLst>
              <a:ext uri="{FF2B5EF4-FFF2-40B4-BE49-F238E27FC236}">
                <a16:creationId xmlns:a16="http://schemas.microsoft.com/office/drawing/2014/main" id="{A50A90A4-5669-C547-888C-A83E5701DA5C}"/>
              </a:ext>
            </a:extLst>
          </p:cNvPr>
          <p:cNvSpPr txBox="1">
            <a:spLocks/>
          </p:cNvSpPr>
          <p:nvPr/>
        </p:nvSpPr>
        <p:spPr>
          <a:xfrm>
            <a:off x="849516" y="3429000"/>
            <a:ext cx="8515548" cy="25706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600" b="1" dirty="0">
                <a:latin typeface="Arial" panose="020B0604020202020204" pitchFamily="34" charset="0"/>
                <a:ea typeface="Roboto Medium" panose="02000000000000000000" pitchFamily="2" charset="0"/>
              </a:rPr>
              <a:t>Data analysis:</a:t>
            </a:r>
          </a:p>
          <a:p>
            <a:pPr>
              <a:lnSpc>
                <a:spcPct val="110000"/>
              </a:lnSpc>
              <a:buClr>
                <a:srgbClr val="0070C0"/>
              </a:buClr>
            </a:pPr>
            <a:r>
              <a:rPr lang="en-US" sz="2200" dirty="0">
                <a:latin typeface="Arial" panose="020B0604020202020204" pitchFamily="34" charset="0"/>
                <a:ea typeface="Roboto" panose="02000000000000000000" pitchFamily="2" charset="0"/>
              </a:rPr>
              <a:t>Map your analysis to the research question.</a:t>
            </a:r>
          </a:p>
          <a:p>
            <a:pPr>
              <a:lnSpc>
                <a:spcPct val="110000"/>
              </a:lnSpc>
              <a:buClr>
                <a:srgbClr val="0070C0"/>
              </a:buClr>
            </a:pPr>
            <a:r>
              <a:rPr lang="en-US" sz="2200" dirty="0">
                <a:latin typeface="Arial" panose="020B0604020202020204" pitchFamily="34" charset="0"/>
                <a:ea typeface="Roboto" panose="02000000000000000000" pitchFamily="2" charset="0"/>
              </a:rPr>
              <a:t>Note statistics and consider defining them; explain what they mean.</a:t>
            </a:r>
          </a:p>
          <a:p>
            <a:pPr>
              <a:lnSpc>
                <a:spcPct val="110000"/>
              </a:lnSpc>
              <a:buClr>
                <a:srgbClr val="0070C0"/>
              </a:buClr>
            </a:pPr>
            <a:r>
              <a:rPr lang="en-US" sz="2200" dirty="0">
                <a:latin typeface="Arial" panose="020B0604020202020204" pitchFamily="34" charset="0"/>
                <a:ea typeface="Roboto" panose="02000000000000000000" pitchFamily="2" charset="0"/>
              </a:rPr>
              <a:t>Define your variables.</a:t>
            </a:r>
          </a:p>
          <a:p>
            <a:pPr>
              <a:lnSpc>
                <a:spcPct val="110000"/>
              </a:lnSpc>
              <a:buClr>
                <a:srgbClr val="0070C0"/>
              </a:buClr>
            </a:pPr>
            <a:r>
              <a:rPr lang="en-US" sz="2200" dirty="0">
                <a:latin typeface="Arial" panose="020B0604020202020204" pitchFamily="34" charset="0"/>
                <a:ea typeface="Roboto" panose="02000000000000000000" pitchFamily="2" charset="0"/>
              </a:rPr>
              <a:t>Note adjustments/weighting.</a:t>
            </a:r>
          </a:p>
          <a:p>
            <a:pPr>
              <a:lnSpc>
                <a:spcPct val="110000"/>
              </a:lnSpc>
              <a:buClr>
                <a:srgbClr val="0070C0"/>
              </a:buClr>
            </a:pPr>
            <a:r>
              <a:rPr lang="en-US" sz="2200" dirty="0">
                <a:latin typeface="Arial" panose="020B0604020202020204" pitchFamily="34" charset="0"/>
                <a:ea typeface="Roboto" panose="02000000000000000000" pitchFamily="2" charset="0"/>
              </a:rPr>
              <a:t>Note software used.</a:t>
            </a:r>
          </a:p>
        </p:txBody>
      </p:sp>
      <p:pic>
        <p:nvPicPr>
          <p:cNvPr id="6" name="Picture 5">
            <a:extLst>
              <a:ext uri="{FF2B5EF4-FFF2-40B4-BE49-F238E27FC236}">
                <a16:creationId xmlns:a16="http://schemas.microsoft.com/office/drawing/2014/main" id="{E383EFD2-8E34-9140-B1C1-E6ED9FD48F9C}"/>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96989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9DC3C25-AA9E-E84F-B74C-20287D7C4EDE}"/>
              </a:ext>
            </a:extLst>
          </p:cNvPr>
          <p:cNvSpPr txBox="1">
            <a:spLocks/>
          </p:cNvSpPr>
          <p:nvPr/>
        </p:nvSpPr>
        <p:spPr>
          <a:xfrm>
            <a:off x="849516" y="1351097"/>
            <a:ext cx="6314959" cy="25808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ea typeface="Roboto Medium" panose="02000000000000000000" pitchFamily="2" charset="0"/>
              </a:rPr>
              <a:t>Tips for describing data analysis</a:t>
            </a:r>
          </a:p>
          <a:p>
            <a:r>
              <a:rPr lang="en-US" sz="2200" b="1" dirty="0">
                <a:latin typeface="Arial" panose="020B0604020202020204" pitchFamily="34" charset="0"/>
                <a:ea typeface="Roboto Medium" panose="02000000000000000000" pitchFamily="2" charset="0"/>
              </a:rPr>
              <a:t>Be clear when defining:</a:t>
            </a:r>
          </a:p>
          <a:p>
            <a:pPr lvl="1">
              <a:buClr>
                <a:srgbClr val="0070C0"/>
              </a:buClr>
            </a:pPr>
            <a:r>
              <a:rPr lang="en-US" sz="2000" dirty="0">
                <a:latin typeface="Arial" panose="020B0604020202020204" pitchFamily="34" charset="0"/>
                <a:ea typeface="Roboto" panose="02000000000000000000" pitchFamily="2" charset="0"/>
              </a:rPr>
              <a:t>Variables</a:t>
            </a:r>
          </a:p>
          <a:p>
            <a:pPr lvl="1">
              <a:buClr>
                <a:srgbClr val="0070C0"/>
              </a:buClr>
            </a:pPr>
            <a:r>
              <a:rPr lang="en-US" sz="2000" dirty="0">
                <a:latin typeface="Arial" panose="020B0604020202020204" pitchFamily="34" charset="0"/>
                <a:ea typeface="Roboto" panose="02000000000000000000" pitchFamily="2" charset="0"/>
              </a:rPr>
              <a:t>Covariates</a:t>
            </a:r>
          </a:p>
          <a:p>
            <a:pPr lvl="1">
              <a:buClr>
                <a:srgbClr val="0070C0"/>
              </a:buClr>
            </a:pPr>
            <a:r>
              <a:rPr lang="en-US" sz="2000" dirty="0">
                <a:latin typeface="Arial" panose="020B0604020202020204" pitchFamily="34" charset="0"/>
                <a:ea typeface="Roboto" panose="02000000000000000000" pitchFamily="2" charset="0"/>
              </a:rPr>
              <a:t>Missing data</a:t>
            </a:r>
          </a:p>
          <a:p>
            <a:pPr lvl="1">
              <a:buClr>
                <a:srgbClr val="0070C0"/>
              </a:buClr>
            </a:pPr>
            <a:r>
              <a:rPr lang="en-US" sz="2000" dirty="0">
                <a:latin typeface="Arial" panose="020B0604020202020204" pitchFamily="34" charset="0"/>
                <a:ea typeface="Roboto" panose="02000000000000000000" pitchFamily="2" charset="0"/>
              </a:rPr>
              <a:t>A priori and explanatory analyses</a:t>
            </a:r>
          </a:p>
        </p:txBody>
      </p:sp>
      <p:sp>
        <p:nvSpPr>
          <p:cNvPr id="4" name="Title 9">
            <a:extLst>
              <a:ext uri="{FF2B5EF4-FFF2-40B4-BE49-F238E27FC236}">
                <a16:creationId xmlns:a16="http://schemas.microsoft.com/office/drawing/2014/main" id="{4E3A5ABF-1351-C148-81A3-86F770528DA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sp>
        <p:nvSpPr>
          <p:cNvPr id="5" name="TextBox 4">
            <a:extLst>
              <a:ext uri="{FF2B5EF4-FFF2-40B4-BE49-F238E27FC236}">
                <a16:creationId xmlns:a16="http://schemas.microsoft.com/office/drawing/2014/main" id="{60EAE2C0-12E4-AF41-8101-B11CC6292C8C}"/>
              </a:ext>
            </a:extLst>
          </p:cNvPr>
          <p:cNvSpPr txBox="1"/>
          <p:nvPr/>
        </p:nvSpPr>
        <p:spPr>
          <a:xfrm>
            <a:off x="847928" y="4441371"/>
            <a:ext cx="10446419" cy="769441"/>
          </a:xfrm>
          <a:prstGeom prst="rect">
            <a:avLst/>
          </a:prstGeom>
          <a:noFill/>
        </p:spPr>
        <p:txBody>
          <a:bodyPr wrap="square" rtlCol="0">
            <a:spAutoFit/>
          </a:bodyPr>
          <a:lstStyle/>
          <a:p>
            <a:r>
              <a:rPr lang="en-US" sz="2200" dirty="0">
                <a:latin typeface="Arial" panose="020B0604020202020204" pitchFamily="34" charset="0"/>
                <a:ea typeface="Roboto" panose="02000000000000000000" pitchFamily="2" charset="0"/>
              </a:rPr>
              <a:t>Avoid p-hacking! Analyzing your study results in multiple ways or many times until you achieve your desired results is unethical.</a:t>
            </a:r>
          </a:p>
        </p:txBody>
      </p:sp>
      <p:pic>
        <p:nvPicPr>
          <p:cNvPr id="6" name="Picture 5">
            <a:extLst>
              <a:ext uri="{FF2B5EF4-FFF2-40B4-BE49-F238E27FC236}">
                <a16:creationId xmlns:a16="http://schemas.microsoft.com/office/drawing/2014/main" id="{CB4DB4A1-F5D0-504C-8AAB-984C7DA2B3C1}"/>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1830178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D46D3978-60BA-B449-B2BA-21E7ECA73592}"/>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ea typeface="Roboto Medium" panose="02000000000000000000" pitchFamily="2" charset="0"/>
              </a:rPr>
              <a:t>Methods section checklist</a:t>
            </a:r>
          </a:p>
          <a:p>
            <a:pPr>
              <a:buClr>
                <a:srgbClr val="0070C0"/>
              </a:buClr>
            </a:pPr>
            <a:r>
              <a:rPr lang="en-US" sz="2200" dirty="0">
                <a:latin typeface="Arial" panose="020B0604020202020204" pitchFamily="34" charset="0"/>
                <a:ea typeface="Roboto" panose="02000000000000000000" pitchFamily="2" charset="0"/>
              </a:rPr>
              <a:t>Study design</a:t>
            </a:r>
          </a:p>
          <a:p>
            <a:pPr>
              <a:lnSpc>
                <a:spcPct val="100000"/>
              </a:lnSpc>
              <a:buClr>
                <a:srgbClr val="0070C0"/>
              </a:buClr>
            </a:pPr>
            <a:r>
              <a:rPr lang="en-US" sz="2200" dirty="0">
                <a:latin typeface="Arial" panose="020B0604020202020204" pitchFamily="34" charset="0"/>
                <a:ea typeface="Roboto" panose="02000000000000000000" pitchFamily="2" charset="0"/>
              </a:rPr>
              <a:t>Setting and participants</a:t>
            </a:r>
          </a:p>
          <a:p>
            <a:pPr lvl="1">
              <a:lnSpc>
                <a:spcPct val="100000"/>
              </a:lnSpc>
              <a:buClr>
                <a:srgbClr val="0070C0"/>
              </a:buClr>
            </a:pPr>
            <a:r>
              <a:rPr lang="en-US" sz="2000" dirty="0">
                <a:latin typeface="Arial" panose="020B0604020202020204" pitchFamily="34" charset="0"/>
                <a:ea typeface="Roboto" panose="02000000000000000000" pitchFamily="2" charset="0"/>
              </a:rPr>
              <a:t>Case definition</a:t>
            </a:r>
          </a:p>
          <a:p>
            <a:pPr lvl="1">
              <a:lnSpc>
                <a:spcPct val="100000"/>
              </a:lnSpc>
              <a:buClr>
                <a:srgbClr val="0070C0"/>
              </a:buClr>
            </a:pPr>
            <a:r>
              <a:rPr lang="en-US" sz="2000" dirty="0">
                <a:latin typeface="Arial" panose="020B0604020202020204" pitchFamily="34" charset="0"/>
                <a:ea typeface="Roboto" panose="02000000000000000000" pitchFamily="2" charset="0"/>
              </a:rPr>
              <a:t>Case finding methods</a:t>
            </a:r>
          </a:p>
          <a:p>
            <a:pPr lvl="1">
              <a:lnSpc>
                <a:spcPct val="100000"/>
              </a:lnSpc>
              <a:buClr>
                <a:srgbClr val="0070C0"/>
              </a:buClr>
            </a:pPr>
            <a:r>
              <a:rPr lang="en-US" sz="2000" dirty="0">
                <a:latin typeface="Arial" panose="020B0604020202020204" pitchFamily="34" charset="0"/>
                <a:ea typeface="Roboto" panose="02000000000000000000" pitchFamily="2" charset="0"/>
              </a:rPr>
              <a:t>Exposure and disease measurements</a:t>
            </a:r>
          </a:p>
          <a:p>
            <a:pPr lvl="1">
              <a:lnSpc>
                <a:spcPct val="100000"/>
              </a:lnSpc>
              <a:buClr>
                <a:srgbClr val="0070C0"/>
              </a:buClr>
            </a:pPr>
            <a:r>
              <a:rPr lang="en-US" sz="2000" dirty="0">
                <a:latin typeface="Arial" panose="020B0604020202020204" pitchFamily="34" charset="0"/>
                <a:ea typeface="Roboto" panose="02000000000000000000" pitchFamily="2" charset="0"/>
              </a:rPr>
              <a:t>Selection of exposed/unexposed or case/control</a:t>
            </a:r>
          </a:p>
          <a:p>
            <a:pPr lvl="1">
              <a:lnSpc>
                <a:spcPct val="100000"/>
              </a:lnSpc>
              <a:buClr>
                <a:srgbClr val="0070C0"/>
              </a:buClr>
            </a:pPr>
            <a:r>
              <a:rPr lang="en-US" sz="2000" dirty="0">
                <a:latin typeface="Arial" panose="020B0604020202020204" pitchFamily="34" charset="0"/>
                <a:ea typeface="Roboto" panose="02000000000000000000" pitchFamily="2" charset="0"/>
              </a:rPr>
              <a:t>Special analysis</a:t>
            </a:r>
          </a:p>
          <a:p>
            <a:pPr lvl="1">
              <a:lnSpc>
                <a:spcPct val="100000"/>
              </a:lnSpc>
              <a:buClr>
                <a:srgbClr val="0070C0"/>
              </a:buClr>
            </a:pPr>
            <a:r>
              <a:rPr lang="en-US" sz="2000" dirty="0">
                <a:latin typeface="Arial" panose="020B0604020202020204" pitchFamily="34" charset="0"/>
                <a:ea typeface="Roboto" panose="02000000000000000000" pitchFamily="2" charset="0"/>
              </a:rPr>
              <a:t>Any interventions, treatments</a:t>
            </a:r>
          </a:p>
        </p:txBody>
      </p:sp>
      <p:sp>
        <p:nvSpPr>
          <p:cNvPr id="4" name="Title 9">
            <a:extLst>
              <a:ext uri="{FF2B5EF4-FFF2-40B4-BE49-F238E27FC236}">
                <a16:creationId xmlns:a16="http://schemas.microsoft.com/office/drawing/2014/main" id="{C6D311CE-F2D2-6C47-8876-BD1325692723}"/>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pic>
        <p:nvPicPr>
          <p:cNvPr id="5" name="Picture 4">
            <a:extLst>
              <a:ext uri="{FF2B5EF4-FFF2-40B4-BE49-F238E27FC236}">
                <a16:creationId xmlns:a16="http://schemas.microsoft.com/office/drawing/2014/main" id="{DE831349-BA47-8F47-AA4D-19D96A141A72}"/>
              </a:ext>
            </a:extLst>
          </p:cNvPr>
          <p:cNvPicPr>
            <a:picLocks noChangeAspect="1"/>
          </p:cNvPicPr>
          <p:nvPr/>
        </p:nvPicPr>
        <p:blipFill>
          <a:blip r:embed="rId3"/>
          <a:stretch>
            <a:fillRect/>
          </a:stretch>
        </p:blipFill>
        <p:spPr>
          <a:xfrm>
            <a:off x="0" y="6311527"/>
            <a:ext cx="12192000" cy="546473"/>
          </a:xfrm>
          <a:prstGeom prst="rect">
            <a:avLst/>
          </a:prstGeom>
        </p:spPr>
      </p:pic>
    </p:spTree>
    <p:extLst>
      <p:ext uri="{BB962C8B-B14F-4D97-AF65-F5344CB8AC3E}">
        <p14:creationId xmlns:p14="http://schemas.microsoft.com/office/powerpoint/2010/main" val="324072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2" y="2645664"/>
            <a:ext cx="9585529" cy="2194170"/>
          </a:xfrm>
          <a:prstGeom prst="rect">
            <a:avLst/>
          </a:prstGeom>
        </p:spPr>
        <p:txBody>
          <a:bodyPr>
            <a:noAutofit/>
          </a:bodyPr>
          <a:lstStyle/>
          <a:p>
            <a:pPr algn="l"/>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Manuscript</a:t>
            </a:r>
            <a:b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b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Outline</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2" y="1726605"/>
            <a:ext cx="1621692" cy="575256"/>
          </a:xfrm>
          <a:prstGeom prst="rect">
            <a:avLst/>
          </a:prstGeom>
        </p:spPr>
        <p:txBody>
          <a:bodyPr anchor="b">
            <a:normAutofit/>
          </a:bodyPr>
          <a:lstStyle/>
          <a:p>
            <a:pPr marL="0" indent="0" algn="l">
              <a:buNone/>
            </a:pPr>
            <a:r>
              <a:rPr lang="en-US" sz="22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1:</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596018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DF11F52E-B5ED-AB4A-9CFD-8B6E7114902B}"/>
              </a:ext>
            </a:extLst>
          </p:cNvPr>
          <p:cNvSpPr txBox="1">
            <a:spLocks/>
          </p:cNvSpPr>
          <p:nvPr/>
        </p:nvSpPr>
        <p:spPr>
          <a:xfrm>
            <a:off x="849516" y="1351097"/>
            <a:ext cx="4385676" cy="50898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600" b="1" u="sng" dirty="0">
                <a:latin typeface="Arial" panose="020B0604020202020204" pitchFamily="34" charset="0"/>
                <a:ea typeface="Roboto Medium" panose="02000000000000000000" pitchFamily="2" charset="0"/>
              </a:rPr>
              <a:t>Do Include:</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Laboratory methods</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Epidemiological investigations</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Flow diagrams</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Statistical analysis methods</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Detailed descriptions of original methods OR references to previously described methods</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Information on study design, setting and subjects, data collection, data analysis and ethical approval</a:t>
            </a:r>
          </a:p>
          <a:p>
            <a:pPr marL="403225" indent="-403225">
              <a:buClr>
                <a:srgbClr val="78C141"/>
              </a:buClr>
              <a:buFont typeface="Wingdings" pitchFamily="2" charset="2"/>
              <a:buChar char="ü"/>
            </a:pPr>
            <a:r>
              <a:rPr lang="en-US" sz="2000" dirty="0">
                <a:latin typeface="Arial" panose="020B0604020202020204" pitchFamily="34" charset="0"/>
                <a:ea typeface="Roboto" panose="02000000000000000000" pitchFamily="2" charset="0"/>
              </a:rPr>
              <a:t>References to previous publications from the same large research project, such as a study protocol, for additional information (if applicable)</a:t>
            </a:r>
          </a:p>
        </p:txBody>
      </p:sp>
      <p:sp>
        <p:nvSpPr>
          <p:cNvPr id="4" name="Title 9">
            <a:extLst>
              <a:ext uri="{FF2B5EF4-FFF2-40B4-BE49-F238E27FC236}">
                <a16:creationId xmlns:a16="http://schemas.microsoft.com/office/drawing/2014/main" id="{1453AA19-8CAA-4640-9CB5-AA799E35D0E2}"/>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sp>
        <p:nvSpPr>
          <p:cNvPr id="5" name="Text Placeholder 3">
            <a:extLst>
              <a:ext uri="{FF2B5EF4-FFF2-40B4-BE49-F238E27FC236}">
                <a16:creationId xmlns:a16="http://schemas.microsoft.com/office/drawing/2014/main" id="{796D14BF-6FEB-9347-ACDD-BC89D719DF7B}"/>
              </a:ext>
            </a:extLst>
          </p:cNvPr>
          <p:cNvSpPr txBox="1">
            <a:spLocks/>
          </p:cNvSpPr>
          <p:nvPr/>
        </p:nvSpPr>
        <p:spPr>
          <a:xfrm>
            <a:off x="6096000" y="1351097"/>
            <a:ext cx="4385676" cy="4758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b="1" u="sng" dirty="0">
                <a:latin typeface="Arial" panose="020B0604020202020204" pitchFamily="34" charset="0"/>
                <a:ea typeface="Roboto Medium" panose="02000000000000000000" pitchFamily="2" charset="0"/>
              </a:rPr>
              <a:t>Do Not Include:</a:t>
            </a:r>
          </a:p>
          <a:p>
            <a:pPr marL="342900" indent="-342900">
              <a:buClr>
                <a:srgbClr val="C00000"/>
              </a:buClr>
              <a:buFont typeface="System Font Regular"/>
              <a:buChar char="X"/>
            </a:pPr>
            <a:r>
              <a:rPr lang="en-US" sz="2000" dirty="0">
                <a:latin typeface="Arial" panose="020B0604020202020204" pitchFamily="34" charset="0"/>
                <a:ea typeface="Roboto" panose="02000000000000000000" pitchFamily="2" charset="0"/>
              </a:rPr>
              <a:t>Results</a:t>
            </a:r>
          </a:p>
          <a:p>
            <a:pPr marL="342900" indent="-342900">
              <a:buClr>
                <a:srgbClr val="C00000"/>
              </a:buClr>
              <a:buFont typeface="System Font Regular"/>
              <a:buChar char="X"/>
            </a:pPr>
            <a:r>
              <a:rPr lang="en-US" sz="2000" dirty="0">
                <a:latin typeface="Arial" panose="020B0604020202020204" pitchFamily="34" charset="0"/>
                <a:ea typeface="Roboto" panose="02000000000000000000" pitchFamily="2" charset="0"/>
              </a:rPr>
              <a:t>Discussion of your results</a:t>
            </a:r>
          </a:p>
          <a:p>
            <a:pPr marL="342900" indent="-342900">
              <a:buClr>
                <a:srgbClr val="C00000"/>
              </a:buClr>
              <a:buFont typeface="System Font Regular"/>
              <a:buChar char="X"/>
            </a:pPr>
            <a:r>
              <a:rPr lang="en-US" sz="2000" dirty="0">
                <a:latin typeface="Arial" panose="020B0604020202020204" pitchFamily="34" charset="0"/>
                <a:ea typeface="Roboto" panose="02000000000000000000" pitchFamily="2" charset="0"/>
              </a:rPr>
              <a:t>Information about other papers you plan to publish</a:t>
            </a:r>
          </a:p>
        </p:txBody>
      </p:sp>
    </p:spTree>
    <p:extLst>
      <p:ext uri="{BB962C8B-B14F-4D97-AF65-F5344CB8AC3E}">
        <p14:creationId xmlns:p14="http://schemas.microsoft.com/office/powerpoint/2010/main" val="3268758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mn-cs"/>
              </a:rPr>
              <a:t>You have reached the end of Chapter 3!</a:t>
            </a:r>
            <a:endParaRPr lang="en-US" sz="5400" b="1" dirty="0"/>
          </a:p>
        </p:txBody>
      </p:sp>
      <p:sp>
        <p:nvSpPr>
          <p:cNvPr id="6" name="TextBox 5">
            <a:extLst>
              <a:ext uri="{FF2B5EF4-FFF2-40B4-BE49-F238E27FC236}">
                <a16:creationId xmlns:a16="http://schemas.microsoft.com/office/drawing/2014/main" id="{6B13320C-02B2-3148-A469-99FB5228F02F}"/>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Part 2 in your workbook and answer Knowledge Checks 2 and 3.</a:t>
            </a:r>
          </a:p>
        </p:txBody>
      </p:sp>
      <p:sp>
        <p:nvSpPr>
          <p:cNvPr id="7" name="Subtitle 2">
            <a:extLst>
              <a:ext uri="{FF2B5EF4-FFF2-40B4-BE49-F238E27FC236}">
                <a16:creationId xmlns:a16="http://schemas.microsoft.com/office/drawing/2014/main" id="{BA7D30D9-1856-0541-809D-C04DC15440EC}"/>
              </a:ext>
            </a:extLst>
          </p:cNvPr>
          <p:cNvSpPr txBox="1">
            <a:spLocks/>
          </p:cNvSpPr>
          <p:nvPr/>
        </p:nvSpPr>
        <p:spPr>
          <a:xfrm>
            <a:off x="838200" y="2601912"/>
            <a:ext cx="9144000" cy="9652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Tree>
    <p:extLst>
      <p:ext uri="{BB962C8B-B14F-4D97-AF65-F5344CB8AC3E}">
        <p14:creationId xmlns:p14="http://schemas.microsoft.com/office/powerpoint/2010/main" val="1835363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A38D5B6F-C85F-F04C-A3AA-A8F6F4030DA6}"/>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5" name="Text Placeholder 3">
            <a:extLst>
              <a:ext uri="{FF2B5EF4-FFF2-40B4-BE49-F238E27FC236}">
                <a16:creationId xmlns:a16="http://schemas.microsoft.com/office/drawing/2014/main" id="{FD2AD373-E898-B247-8375-D6351DB38DC8}"/>
              </a:ext>
            </a:extLst>
          </p:cNvPr>
          <p:cNvSpPr txBox="1">
            <a:spLocks/>
          </p:cNvSpPr>
          <p:nvPr/>
        </p:nvSpPr>
        <p:spPr>
          <a:xfrm>
            <a:off x="1136498" y="1399992"/>
            <a:ext cx="9919003" cy="1005604"/>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How should the Methods section be organized?</a:t>
            </a:r>
          </a:p>
          <a:p>
            <a:pPr marL="9525" lvl="1" indent="0" algn="ctr">
              <a:lnSpc>
                <a:spcPct val="100000"/>
              </a:lnSpc>
              <a:buNone/>
            </a:pPr>
            <a:r>
              <a:rPr lang="en-US" sz="1800" i="1" dirty="0">
                <a:latin typeface="Arial" panose="020B0604020202020204" pitchFamily="34" charset="0"/>
                <a:ea typeface="Roboto Light" panose="02000000000000000000" pitchFamily="2" charset="0"/>
              </a:rPr>
              <a:t>Choose one answer.</a:t>
            </a:r>
            <a:endParaRPr lang="en-US" b="1" dirty="0">
              <a:latin typeface="Arial" panose="020B0604020202020204" pitchFamily="34" charset="0"/>
              <a:ea typeface="Roboto Medium" panose="02000000000000000000" pitchFamily="2" charset="0"/>
            </a:endParaRPr>
          </a:p>
        </p:txBody>
      </p:sp>
      <p:grpSp>
        <p:nvGrpSpPr>
          <p:cNvPr id="16" name="Group 15">
            <a:extLst>
              <a:ext uri="{FF2B5EF4-FFF2-40B4-BE49-F238E27FC236}">
                <a16:creationId xmlns:a16="http://schemas.microsoft.com/office/drawing/2014/main" id="{7D02E419-D905-2745-8301-80C85763BDF2}"/>
              </a:ext>
            </a:extLst>
          </p:cNvPr>
          <p:cNvGrpSpPr/>
          <p:nvPr/>
        </p:nvGrpSpPr>
        <p:grpSpPr>
          <a:xfrm>
            <a:off x="4132725" y="2409547"/>
            <a:ext cx="3926548" cy="2038905"/>
            <a:chOff x="3837934" y="1900052"/>
            <a:chExt cx="3926548" cy="2038905"/>
          </a:xfrm>
        </p:grpSpPr>
        <p:sp>
          <p:nvSpPr>
            <p:cNvPr id="6" name="TextBox 5">
              <a:extLst>
                <a:ext uri="{FF2B5EF4-FFF2-40B4-BE49-F238E27FC236}">
                  <a16:creationId xmlns:a16="http://schemas.microsoft.com/office/drawing/2014/main" id="{A9A8EF9F-62F5-A441-B7AA-E128AD5D80FA}"/>
                </a:ext>
              </a:extLst>
            </p:cNvPr>
            <p:cNvSpPr txBox="1"/>
            <p:nvPr/>
          </p:nvSpPr>
          <p:spPr>
            <a:xfrm>
              <a:off x="4427516" y="1900052"/>
              <a:ext cx="3336966"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Alphabetically</a:t>
              </a:r>
            </a:p>
          </p:txBody>
        </p:sp>
        <p:sp>
          <p:nvSpPr>
            <p:cNvPr id="7" name="TextBox 6">
              <a:extLst>
                <a:ext uri="{FF2B5EF4-FFF2-40B4-BE49-F238E27FC236}">
                  <a16:creationId xmlns:a16="http://schemas.microsoft.com/office/drawing/2014/main" id="{ED72FED8-7FCC-014F-8514-2F778C14048B}"/>
                </a:ext>
              </a:extLst>
            </p:cNvPr>
            <p:cNvSpPr txBox="1"/>
            <p:nvPr/>
          </p:nvSpPr>
          <p:spPr>
            <a:xfrm>
              <a:off x="4427516" y="2446317"/>
              <a:ext cx="3336966"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Chronologically</a:t>
              </a:r>
            </a:p>
          </p:txBody>
        </p:sp>
        <p:sp>
          <p:nvSpPr>
            <p:cNvPr id="8" name="TextBox 7">
              <a:extLst>
                <a:ext uri="{FF2B5EF4-FFF2-40B4-BE49-F238E27FC236}">
                  <a16:creationId xmlns:a16="http://schemas.microsoft.com/office/drawing/2014/main" id="{C26731F1-90B1-D045-A6AD-E61D40A78F73}"/>
                </a:ext>
              </a:extLst>
            </p:cNvPr>
            <p:cNvSpPr txBox="1"/>
            <p:nvPr/>
          </p:nvSpPr>
          <p:spPr>
            <a:xfrm>
              <a:off x="4427516" y="2992582"/>
              <a:ext cx="3336966"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Thematically</a:t>
              </a:r>
            </a:p>
          </p:txBody>
        </p:sp>
        <p:sp>
          <p:nvSpPr>
            <p:cNvPr id="9" name="TextBox 8">
              <a:extLst>
                <a:ext uri="{FF2B5EF4-FFF2-40B4-BE49-F238E27FC236}">
                  <a16:creationId xmlns:a16="http://schemas.microsoft.com/office/drawing/2014/main" id="{5063C873-2FA9-BC47-B196-D67BAD6C888A}"/>
                </a:ext>
              </a:extLst>
            </p:cNvPr>
            <p:cNvSpPr txBox="1"/>
            <p:nvPr/>
          </p:nvSpPr>
          <p:spPr>
            <a:xfrm>
              <a:off x="4427516" y="3538847"/>
              <a:ext cx="3336966"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Whatever seems easiest</a:t>
              </a:r>
            </a:p>
          </p:txBody>
        </p:sp>
        <p:pic>
          <p:nvPicPr>
            <p:cNvPr id="11" name="Picture 10" descr="A picture containing monitor, sitting, indoor, computer&#10;&#10;Description automatically generated">
              <a:extLst>
                <a:ext uri="{FF2B5EF4-FFF2-40B4-BE49-F238E27FC236}">
                  <a16:creationId xmlns:a16="http://schemas.microsoft.com/office/drawing/2014/main" id="{4E662619-B0BF-6644-9909-960873E78236}"/>
                </a:ext>
              </a:extLst>
            </p:cNvPr>
            <p:cNvPicPr>
              <a:picLocks noChangeAspect="1"/>
            </p:cNvPicPr>
            <p:nvPr/>
          </p:nvPicPr>
          <p:blipFill>
            <a:blip r:embed="rId3"/>
            <a:stretch>
              <a:fillRect/>
            </a:stretch>
          </p:blipFill>
          <p:spPr>
            <a:xfrm>
              <a:off x="3837934" y="1937197"/>
              <a:ext cx="341442" cy="325820"/>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52ABEBED-9F7A-1F47-9351-5C72B570797D}"/>
                </a:ext>
              </a:extLst>
            </p:cNvPr>
            <p:cNvPicPr>
              <a:picLocks noChangeAspect="1"/>
            </p:cNvPicPr>
            <p:nvPr/>
          </p:nvPicPr>
          <p:blipFill>
            <a:blip r:embed="rId3"/>
            <a:stretch>
              <a:fillRect/>
            </a:stretch>
          </p:blipFill>
          <p:spPr>
            <a:xfrm>
              <a:off x="3837934" y="2483462"/>
              <a:ext cx="341442" cy="325820"/>
            </a:xfrm>
            <a:prstGeom prst="rect">
              <a:avLst/>
            </a:prstGeom>
          </p:spPr>
        </p:pic>
        <p:pic>
          <p:nvPicPr>
            <p:cNvPr id="13" name="Picture 12" descr="A picture containing monitor, sitting, indoor, computer&#10;&#10;Description automatically generated">
              <a:extLst>
                <a:ext uri="{FF2B5EF4-FFF2-40B4-BE49-F238E27FC236}">
                  <a16:creationId xmlns:a16="http://schemas.microsoft.com/office/drawing/2014/main" id="{3AF2F9DD-BDB1-9E4E-A8AE-94AA0E7CCBFD}"/>
                </a:ext>
              </a:extLst>
            </p:cNvPr>
            <p:cNvPicPr>
              <a:picLocks noChangeAspect="1"/>
            </p:cNvPicPr>
            <p:nvPr/>
          </p:nvPicPr>
          <p:blipFill>
            <a:blip r:embed="rId3"/>
            <a:stretch>
              <a:fillRect/>
            </a:stretch>
          </p:blipFill>
          <p:spPr>
            <a:xfrm>
              <a:off x="3837934" y="3029727"/>
              <a:ext cx="341442" cy="325820"/>
            </a:xfrm>
            <a:prstGeom prst="rect">
              <a:avLst/>
            </a:prstGeom>
          </p:spPr>
        </p:pic>
        <p:pic>
          <p:nvPicPr>
            <p:cNvPr id="14" name="Picture 13" descr="A picture containing monitor, sitting, indoor, computer&#10;&#10;Description automatically generated">
              <a:extLst>
                <a:ext uri="{FF2B5EF4-FFF2-40B4-BE49-F238E27FC236}">
                  <a16:creationId xmlns:a16="http://schemas.microsoft.com/office/drawing/2014/main" id="{5D2583B2-FFB1-A34D-B3FC-7F1BA8E6F649}"/>
                </a:ext>
              </a:extLst>
            </p:cNvPr>
            <p:cNvPicPr>
              <a:picLocks noChangeAspect="1"/>
            </p:cNvPicPr>
            <p:nvPr/>
          </p:nvPicPr>
          <p:blipFill>
            <a:blip r:embed="rId3"/>
            <a:stretch>
              <a:fillRect/>
            </a:stretch>
          </p:blipFill>
          <p:spPr>
            <a:xfrm>
              <a:off x="3837934" y="3575992"/>
              <a:ext cx="341442" cy="325820"/>
            </a:xfrm>
            <a:prstGeom prst="rect">
              <a:avLst/>
            </a:prstGeom>
          </p:spPr>
        </p:pic>
      </p:grpSp>
      <p:pic>
        <p:nvPicPr>
          <p:cNvPr id="18" name="Picture 17" descr="A close up of a sign&#10;&#10;Description automatically generated">
            <a:extLst>
              <a:ext uri="{FF2B5EF4-FFF2-40B4-BE49-F238E27FC236}">
                <a16:creationId xmlns:a16="http://schemas.microsoft.com/office/drawing/2014/main" id="{0BC94C64-34BF-F149-B99E-F9F752427AB4}"/>
              </a:ext>
            </a:extLst>
          </p:cNvPr>
          <p:cNvPicPr>
            <a:picLocks noChangeAspect="1"/>
          </p:cNvPicPr>
          <p:nvPr/>
        </p:nvPicPr>
        <p:blipFill>
          <a:blip r:embed="rId4"/>
          <a:stretch>
            <a:fillRect/>
          </a:stretch>
        </p:blipFill>
        <p:spPr>
          <a:xfrm rot="21332272">
            <a:off x="4056819" y="2825072"/>
            <a:ext cx="524944" cy="558812"/>
          </a:xfrm>
          <a:prstGeom prst="rect">
            <a:avLst/>
          </a:prstGeom>
        </p:spPr>
      </p:pic>
    </p:spTree>
    <p:extLst>
      <p:ext uri="{BB962C8B-B14F-4D97-AF65-F5344CB8AC3E}">
        <p14:creationId xmlns:p14="http://schemas.microsoft.com/office/powerpoint/2010/main" val="24015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A38D5B6F-C85F-F04C-A3AA-A8F6F4030DA6}"/>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5" name="Text Placeholder 3">
            <a:extLst>
              <a:ext uri="{FF2B5EF4-FFF2-40B4-BE49-F238E27FC236}">
                <a16:creationId xmlns:a16="http://schemas.microsoft.com/office/drawing/2014/main" id="{1F3D97A5-5385-3D42-A652-E10F252DFC9A}"/>
              </a:ext>
            </a:extLst>
          </p:cNvPr>
          <p:cNvSpPr txBox="1">
            <a:spLocks/>
          </p:cNvSpPr>
          <p:nvPr/>
        </p:nvSpPr>
        <p:spPr>
          <a:xfrm>
            <a:off x="1136498" y="1399992"/>
            <a:ext cx="9919003" cy="113892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What is p-hacking? Choose the correct definition.</a:t>
            </a:r>
          </a:p>
          <a:p>
            <a:pPr marL="9525" lvl="1" indent="0" algn="ctr">
              <a:lnSpc>
                <a:spcPct val="100000"/>
              </a:lnSpc>
              <a:buNone/>
            </a:pPr>
            <a:r>
              <a:rPr lang="en-US" sz="1800" i="1" dirty="0">
                <a:latin typeface="Arial" panose="020B0604020202020204" pitchFamily="34" charset="0"/>
                <a:ea typeface="Roboto Light" panose="02000000000000000000" pitchFamily="2" charset="0"/>
              </a:rPr>
              <a:t>Choose one answer.</a:t>
            </a:r>
            <a:endParaRPr lang="en-US" i="1" dirty="0">
              <a:latin typeface="Arial" panose="020B0604020202020204" pitchFamily="34" charset="0"/>
              <a:ea typeface="Roboto Light" panose="02000000000000000000" pitchFamily="2" charset="0"/>
            </a:endParaRPr>
          </a:p>
        </p:txBody>
      </p:sp>
      <p:grpSp>
        <p:nvGrpSpPr>
          <p:cNvPr id="16" name="Group 15">
            <a:extLst>
              <a:ext uri="{FF2B5EF4-FFF2-40B4-BE49-F238E27FC236}">
                <a16:creationId xmlns:a16="http://schemas.microsoft.com/office/drawing/2014/main" id="{C3A1D783-1E21-A24B-8706-60BC84BAFD36}"/>
              </a:ext>
            </a:extLst>
          </p:cNvPr>
          <p:cNvGrpSpPr/>
          <p:nvPr/>
        </p:nvGrpSpPr>
        <p:grpSpPr>
          <a:xfrm>
            <a:off x="2555548" y="2538918"/>
            <a:ext cx="7080903" cy="2012587"/>
            <a:chOff x="2806201" y="2574353"/>
            <a:chExt cx="7080903" cy="2012587"/>
          </a:xfrm>
        </p:grpSpPr>
        <p:sp>
          <p:nvSpPr>
            <p:cNvPr id="7" name="TextBox 6">
              <a:extLst>
                <a:ext uri="{FF2B5EF4-FFF2-40B4-BE49-F238E27FC236}">
                  <a16:creationId xmlns:a16="http://schemas.microsoft.com/office/drawing/2014/main" id="{6572FF96-F315-3B4C-8615-C21486AAB013}"/>
                </a:ext>
              </a:extLst>
            </p:cNvPr>
            <p:cNvSpPr txBox="1"/>
            <p:nvPr/>
          </p:nvSpPr>
          <p:spPr>
            <a:xfrm>
              <a:off x="3958583" y="2574353"/>
              <a:ext cx="5928521"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Methods of breaching defenses and exploiting the weaknesses of a computer system or network.</a:t>
              </a:r>
            </a:p>
          </p:txBody>
        </p:sp>
        <p:sp>
          <p:nvSpPr>
            <p:cNvPr id="8" name="TextBox 7">
              <a:extLst>
                <a:ext uri="{FF2B5EF4-FFF2-40B4-BE49-F238E27FC236}">
                  <a16:creationId xmlns:a16="http://schemas.microsoft.com/office/drawing/2014/main" id="{9EF00FB8-81E5-5745-B756-93D28DF85F0C}"/>
                </a:ext>
              </a:extLst>
            </p:cNvPr>
            <p:cNvSpPr txBox="1"/>
            <p:nvPr/>
          </p:nvSpPr>
          <p:spPr>
            <a:xfrm>
              <a:off x="3958583" y="3571277"/>
              <a:ext cx="5928520" cy="1015663"/>
            </a:xfrm>
            <a:prstGeom prst="rect">
              <a:avLst/>
            </a:prstGeom>
            <a:noFill/>
          </p:spPr>
          <p:txBody>
            <a:bodyPr wrap="square" rtlCol="0">
              <a:spAutoFit/>
            </a:bodyPr>
            <a:lstStyle/>
            <a:p>
              <a:pPr marR="19685">
                <a:lnSpc>
                  <a:spcPct val="100000"/>
                </a:lnSpc>
                <a:spcBef>
                  <a:spcPts val="980"/>
                </a:spcBef>
              </a:pPr>
              <a:r>
                <a:rPr lang="en-US" sz="2000" dirty="0">
                  <a:latin typeface="Arial" panose="020B0604020202020204" pitchFamily="34" charset="0"/>
                  <a:ea typeface="Roboto" panose="02000000000000000000" pitchFamily="2" charset="0"/>
                </a:rPr>
                <a:t>When researchers misuse their results by analyzing data in multiple ways or multiple times until they get their desired result.</a:t>
              </a:r>
            </a:p>
          </p:txBody>
        </p:sp>
        <p:pic>
          <p:nvPicPr>
            <p:cNvPr id="11" name="Picture 10" descr="A picture containing monitor, sitting, indoor, computer&#10;&#10;Description automatically generated">
              <a:extLst>
                <a:ext uri="{FF2B5EF4-FFF2-40B4-BE49-F238E27FC236}">
                  <a16:creationId xmlns:a16="http://schemas.microsoft.com/office/drawing/2014/main" id="{C0DD6695-17D4-F349-91A8-9CDD6741EADD}"/>
                </a:ext>
              </a:extLst>
            </p:cNvPr>
            <p:cNvPicPr>
              <a:picLocks noChangeAspect="1"/>
            </p:cNvPicPr>
            <p:nvPr/>
          </p:nvPicPr>
          <p:blipFill>
            <a:blip r:embed="rId3"/>
            <a:stretch>
              <a:fillRect/>
            </a:stretch>
          </p:blipFill>
          <p:spPr>
            <a:xfrm>
              <a:off x="2806201" y="2765386"/>
              <a:ext cx="341442" cy="325820"/>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9EEC3A30-7612-CD4A-8D61-A339F2D78921}"/>
                </a:ext>
              </a:extLst>
            </p:cNvPr>
            <p:cNvPicPr>
              <a:picLocks noChangeAspect="1"/>
            </p:cNvPicPr>
            <p:nvPr/>
          </p:nvPicPr>
          <p:blipFill>
            <a:blip r:embed="rId3"/>
            <a:stretch>
              <a:fillRect/>
            </a:stretch>
          </p:blipFill>
          <p:spPr>
            <a:xfrm>
              <a:off x="2806201" y="3859642"/>
              <a:ext cx="341442" cy="325820"/>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D0C270C9-044C-ED43-816E-D26E96B1930B}"/>
              </a:ext>
            </a:extLst>
          </p:cNvPr>
          <p:cNvPicPr>
            <a:picLocks noChangeAspect="1"/>
          </p:cNvPicPr>
          <p:nvPr/>
        </p:nvPicPr>
        <p:blipFill>
          <a:blip r:embed="rId4"/>
          <a:stretch>
            <a:fillRect/>
          </a:stretch>
        </p:blipFill>
        <p:spPr>
          <a:xfrm rot="21332272">
            <a:off x="2479642" y="3656322"/>
            <a:ext cx="524944" cy="558812"/>
          </a:xfrm>
          <a:prstGeom prst="rect">
            <a:avLst/>
          </a:prstGeom>
        </p:spPr>
      </p:pic>
    </p:spTree>
    <p:extLst>
      <p:ext uri="{BB962C8B-B14F-4D97-AF65-F5344CB8AC3E}">
        <p14:creationId xmlns:p14="http://schemas.microsoft.com/office/powerpoint/2010/main" val="35454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2" y="2645664"/>
            <a:ext cx="7771923" cy="3098806"/>
          </a:xfrm>
          <a:prstGeom prst="rect">
            <a:avLst/>
          </a:prstGeom>
        </p:spPr>
        <p:txBody>
          <a:bodyPr>
            <a:normAutofit/>
          </a:bodyPr>
          <a:lstStyle/>
          <a:p>
            <a:pPr algn="l"/>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Results Section</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2" y="1726605"/>
            <a:ext cx="1621692" cy="575256"/>
          </a:xfrm>
          <a:prstGeom prst="rect">
            <a:avLst/>
          </a:prstGeom>
        </p:spPr>
        <p:txBody>
          <a:bodyPr anchor="b">
            <a:normAutofit/>
          </a:bodyPr>
          <a:lstStyle/>
          <a:p>
            <a:pPr marL="0" indent="0" algn="l">
              <a:buNone/>
            </a:pPr>
            <a:r>
              <a:rPr lang="en-US" sz="22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4:</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4189499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E2BF6-50AD-7C43-AEA9-D0C8DB5DC29C}"/>
              </a:ext>
            </a:extLst>
          </p:cNvPr>
          <p:cNvSpPr>
            <a:spLocks noGrp="1"/>
          </p:cNvSpPr>
          <p:nvPr>
            <p:ph type="title" idx="4294967295"/>
          </p:nvPr>
        </p:nvSpPr>
        <p:spPr>
          <a:xfrm>
            <a:off x="0" y="0"/>
            <a:ext cx="0" cy="0"/>
          </a:xfrm>
        </p:spPr>
        <p:txBody>
          <a:bodyPr/>
          <a:lstStyle/>
          <a:p>
            <a:r>
              <a:rPr lang="en-US" sz="2400" dirty="0"/>
              <a:t> </a:t>
            </a:r>
          </a:p>
        </p:txBody>
      </p:sp>
      <p:sp>
        <p:nvSpPr>
          <p:cNvPr id="7" name="Title 9">
            <a:extLst>
              <a:ext uri="{FF2B5EF4-FFF2-40B4-BE49-F238E27FC236}">
                <a16:creationId xmlns:a16="http://schemas.microsoft.com/office/drawing/2014/main" id="{2137CB0B-3592-1F4E-9A99-B3847FD2FEDD}"/>
              </a:ext>
            </a:extLst>
          </p:cNvPr>
          <p:cNvSpPr>
            <a:spLocks noGrp="1"/>
          </p:cNvSpPr>
          <p:nvPr>
            <p:ph type="title" idx="4294967295"/>
          </p:nvPr>
        </p:nvSpPr>
        <p:spPr>
          <a:xfrm>
            <a:off x="838200" y="301625"/>
            <a:ext cx="9282113" cy="520700"/>
          </a:xfrm>
          <a:prstGeom prst="rect">
            <a:avLst/>
          </a:prstGeom>
        </p:spPr>
        <p:txBody>
          <a:bodyPr anchor="ct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8" name="Picture 7" descr="Graphical user interface, application&#10;&#10;Description automatically generated">
            <a:extLst>
              <a:ext uri="{FF2B5EF4-FFF2-40B4-BE49-F238E27FC236}">
                <a16:creationId xmlns:a16="http://schemas.microsoft.com/office/drawing/2014/main" id="{E5FA50CD-3EA9-C347-9690-8391CC9FA4B0}"/>
              </a:ext>
            </a:extLst>
          </p:cNvPr>
          <p:cNvPicPr>
            <a:picLocks noChangeAspect="1"/>
          </p:cNvPicPr>
          <p:nvPr/>
        </p:nvPicPr>
        <p:blipFill>
          <a:blip r:embed="rId3"/>
          <a:stretch>
            <a:fillRect/>
          </a:stretch>
        </p:blipFill>
        <p:spPr>
          <a:xfrm>
            <a:off x="0" y="1713351"/>
            <a:ext cx="12192000" cy="3147960"/>
          </a:xfrm>
          <a:prstGeom prst="rect">
            <a:avLst/>
          </a:prstGeom>
        </p:spPr>
      </p:pic>
      <p:cxnSp>
        <p:nvCxnSpPr>
          <p:cNvPr id="13" name="Straight Connector 12">
            <a:extLst>
              <a:ext uri="{FF2B5EF4-FFF2-40B4-BE49-F238E27FC236}">
                <a16:creationId xmlns:a16="http://schemas.microsoft.com/office/drawing/2014/main" id="{8B56DECD-90FC-A840-832F-23F56E910A5E}"/>
              </a:ext>
            </a:extLst>
          </p:cNvPr>
          <p:cNvCxnSpPr/>
          <p:nvPr/>
        </p:nvCxnSpPr>
        <p:spPr>
          <a:xfrm>
            <a:off x="6737837" y="2242843"/>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AACF11D6-15E9-FF46-B88F-D783945A7185}"/>
              </a:ext>
            </a:extLst>
          </p:cNvPr>
          <p:cNvSpPr/>
          <p:nvPr/>
        </p:nvSpPr>
        <p:spPr>
          <a:xfrm>
            <a:off x="5977474" y="4197373"/>
            <a:ext cx="1636882" cy="3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 panose="020B0604020202020204" pitchFamily="34" charset="0"/>
                <a:ea typeface="Roboto Medium" panose="02000000000000000000" pitchFamily="2" charset="0"/>
              </a:rPr>
              <a:t>Results</a:t>
            </a:r>
          </a:p>
        </p:txBody>
      </p:sp>
    </p:spTree>
    <p:extLst>
      <p:ext uri="{BB962C8B-B14F-4D97-AF65-F5344CB8AC3E}">
        <p14:creationId xmlns:p14="http://schemas.microsoft.com/office/powerpoint/2010/main" val="3912037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FF83E9A-D317-8D45-8141-330FDCBFA8DE}"/>
              </a:ext>
            </a:extLst>
          </p:cNvPr>
          <p:cNvSpPr txBox="1">
            <a:spLocks/>
          </p:cNvSpPr>
          <p:nvPr/>
        </p:nvSpPr>
        <p:spPr>
          <a:xfrm>
            <a:off x="849516" y="1351097"/>
            <a:ext cx="6814027"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Goals of the results section include:</a:t>
            </a:r>
          </a:p>
          <a:p>
            <a:pPr>
              <a:lnSpc>
                <a:spcPct val="100000"/>
              </a:lnSpc>
              <a:buClr>
                <a:srgbClr val="0070C0"/>
              </a:buClr>
            </a:pPr>
            <a:r>
              <a:rPr lang="en-US" sz="2000" dirty="0">
                <a:latin typeface="Arial" panose="020B0604020202020204" pitchFamily="34" charset="0"/>
                <a:ea typeface="Roboto" panose="02000000000000000000" pitchFamily="2" charset="0"/>
              </a:rPr>
              <a:t>Providing factual statements supported by evidence.</a:t>
            </a:r>
          </a:p>
          <a:p>
            <a:pPr>
              <a:lnSpc>
                <a:spcPct val="100000"/>
              </a:lnSpc>
              <a:buClr>
                <a:srgbClr val="0070C0"/>
              </a:buClr>
            </a:pPr>
            <a:r>
              <a:rPr lang="en-US" sz="2000" dirty="0">
                <a:latin typeface="Arial" panose="020B0604020202020204" pitchFamily="34" charset="0"/>
                <a:ea typeface="Roboto" panose="02000000000000000000" pitchFamily="2" charset="0"/>
              </a:rPr>
              <a:t>Writing concisely.</a:t>
            </a:r>
          </a:p>
          <a:p>
            <a:pPr>
              <a:lnSpc>
                <a:spcPct val="100000"/>
              </a:lnSpc>
              <a:buClr>
                <a:srgbClr val="0070C0"/>
              </a:buClr>
            </a:pPr>
            <a:r>
              <a:rPr lang="en-US" sz="2000" dirty="0">
                <a:latin typeface="Arial" panose="020B0604020202020204" pitchFamily="34" charset="0"/>
                <a:ea typeface="Roboto" panose="02000000000000000000" pitchFamily="2" charset="0"/>
              </a:rPr>
              <a:t>Using representative, not repetitive data.</a:t>
            </a:r>
          </a:p>
          <a:p>
            <a:pPr>
              <a:lnSpc>
                <a:spcPct val="100000"/>
              </a:lnSpc>
              <a:buClr>
                <a:srgbClr val="0070C0"/>
              </a:buClr>
            </a:pPr>
            <a:r>
              <a:rPr lang="en-US" sz="2000" dirty="0">
                <a:latin typeface="Arial" panose="020B0604020202020204" pitchFamily="34" charset="0"/>
                <a:ea typeface="Roboto" panose="02000000000000000000" pitchFamily="2" charset="0"/>
              </a:rPr>
              <a:t>Discussing variables that had an effect (positive or negative).</a:t>
            </a:r>
          </a:p>
          <a:p>
            <a:pPr>
              <a:lnSpc>
                <a:spcPct val="100000"/>
              </a:lnSpc>
              <a:buClr>
                <a:srgbClr val="0070C0"/>
              </a:buClr>
            </a:pPr>
            <a:r>
              <a:rPr lang="en-US" sz="2000" dirty="0">
                <a:latin typeface="Arial" panose="020B0604020202020204" pitchFamily="34" charset="0"/>
                <a:ea typeface="Roboto" panose="02000000000000000000" pitchFamily="2" charset="0"/>
              </a:rPr>
              <a:t>Using meaningful statistics.</a:t>
            </a:r>
          </a:p>
          <a:p>
            <a:pPr>
              <a:lnSpc>
                <a:spcPct val="100000"/>
              </a:lnSpc>
              <a:buClr>
                <a:srgbClr val="0070C0"/>
              </a:buClr>
            </a:pPr>
            <a:r>
              <a:rPr lang="en-US" sz="2000" dirty="0">
                <a:latin typeface="Arial" panose="020B0604020202020204" pitchFamily="34" charset="0"/>
                <a:ea typeface="Roboto" panose="02000000000000000000" pitchFamily="2" charset="0"/>
              </a:rPr>
              <a:t>Avoiding redundancy.</a:t>
            </a:r>
          </a:p>
        </p:txBody>
      </p:sp>
      <p:sp>
        <p:nvSpPr>
          <p:cNvPr id="4" name="Title 9">
            <a:extLst>
              <a:ext uri="{FF2B5EF4-FFF2-40B4-BE49-F238E27FC236}">
                <a16:creationId xmlns:a16="http://schemas.microsoft.com/office/drawing/2014/main" id="{767BD359-33DC-7F4E-B454-8604B6C5E927}"/>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6" name="Picture 5">
            <a:extLst>
              <a:ext uri="{FF2B5EF4-FFF2-40B4-BE49-F238E27FC236}">
                <a16:creationId xmlns:a16="http://schemas.microsoft.com/office/drawing/2014/main" id="{E487BCC9-3655-8042-AAE7-8C9839C3DE6B}"/>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4152873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58BC3D2-F1E2-1B4A-9178-3E06CC42F939}"/>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70C0"/>
              </a:buClr>
              <a:buNone/>
            </a:pPr>
            <a:r>
              <a:rPr lang="en-US" sz="2400" b="1" dirty="0">
                <a:latin typeface="Arial" panose="020B0604020202020204" pitchFamily="34" charset="0"/>
                <a:ea typeface="Roboto" panose="02000000000000000000" pitchFamily="2" charset="0"/>
              </a:rPr>
              <a:t>The results section is where you:</a:t>
            </a:r>
            <a:endParaRPr lang="en-US" sz="2200" b="1" dirty="0">
              <a:latin typeface="Arial" panose="020B0604020202020204" pitchFamily="34" charset="0"/>
              <a:ea typeface="Roboto" panose="02000000000000000000" pitchFamily="2" charset="0"/>
            </a:endParaRPr>
          </a:p>
          <a:p>
            <a:pPr>
              <a:lnSpc>
                <a:spcPct val="100000"/>
              </a:lnSpc>
              <a:buClr>
                <a:srgbClr val="0070C0"/>
              </a:buClr>
            </a:pPr>
            <a:r>
              <a:rPr lang="en-US" sz="2200" dirty="0">
                <a:latin typeface="Arial" panose="020B0604020202020204" pitchFamily="34" charset="0"/>
                <a:ea typeface="Roboto" panose="02000000000000000000" pitchFamily="2" charset="0"/>
              </a:rPr>
              <a:t>Logically present the  findings from your study.</a:t>
            </a:r>
          </a:p>
          <a:p>
            <a:pPr>
              <a:lnSpc>
                <a:spcPct val="100000"/>
              </a:lnSpc>
              <a:buClr>
                <a:srgbClr val="0070C0"/>
              </a:buClr>
            </a:pPr>
            <a:r>
              <a:rPr lang="en-US" sz="2200" dirty="0">
                <a:latin typeface="Arial" panose="020B0604020202020204" pitchFamily="34" charset="0"/>
                <a:ea typeface="Roboto" panose="02000000000000000000" pitchFamily="2" charset="0"/>
              </a:rPr>
              <a:t>Present data using figures, tables, graphs and other visualizations.</a:t>
            </a:r>
          </a:p>
          <a:p>
            <a:pPr>
              <a:lnSpc>
                <a:spcPct val="100000"/>
              </a:lnSpc>
              <a:buClr>
                <a:srgbClr val="0070C0"/>
              </a:buClr>
            </a:pPr>
            <a:r>
              <a:rPr lang="en-US" sz="2200" dirty="0">
                <a:latin typeface="Arial" panose="020B0604020202020204" pitchFamily="34" charset="0"/>
                <a:ea typeface="Roboto" panose="02000000000000000000" pitchFamily="2" charset="0"/>
              </a:rPr>
              <a:t>Explain how the results of your study help to answer your research questions.</a:t>
            </a:r>
          </a:p>
          <a:p>
            <a:pPr>
              <a:lnSpc>
                <a:spcPct val="100000"/>
              </a:lnSpc>
              <a:buClr>
                <a:srgbClr val="0070C0"/>
              </a:buClr>
            </a:pPr>
            <a:r>
              <a:rPr lang="en-US" sz="2200" dirty="0">
                <a:latin typeface="Arial" panose="020B0604020202020204" pitchFamily="34" charset="0"/>
                <a:ea typeface="Roboto" panose="02000000000000000000" pitchFamily="2" charset="0"/>
              </a:rPr>
              <a:t>Cite figures, tables and other visualizations within the text.</a:t>
            </a:r>
          </a:p>
          <a:p>
            <a:pPr>
              <a:lnSpc>
                <a:spcPct val="100000"/>
              </a:lnSpc>
              <a:buClr>
                <a:srgbClr val="0070C0"/>
              </a:buClr>
            </a:pPr>
            <a:endParaRPr lang="en-US" sz="2200" i="1" dirty="0">
              <a:latin typeface="Arial" panose="020B0604020202020204" pitchFamily="34" charset="0"/>
              <a:ea typeface="Roboto" panose="02000000000000000000" pitchFamily="2" charset="0"/>
            </a:endParaRPr>
          </a:p>
          <a:p>
            <a:pPr marL="0" indent="0">
              <a:lnSpc>
                <a:spcPct val="100000"/>
              </a:lnSpc>
              <a:buClr>
                <a:srgbClr val="0070C0"/>
              </a:buClr>
              <a:buNone/>
            </a:pPr>
            <a:r>
              <a:rPr lang="en-US" sz="2200" i="1" dirty="0">
                <a:latin typeface="Arial" panose="020B0604020202020204" pitchFamily="34" charset="0"/>
                <a:ea typeface="Roboto" panose="02000000000000000000" pitchFamily="2" charset="0"/>
              </a:rPr>
              <a:t>Save any evaluation of your results for the Discussion section!</a:t>
            </a:r>
          </a:p>
        </p:txBody>
      </p:sp>
      <p:sp>
        <p:nvSpPr>
          <p:cNvPr id="4" name="Title 9">
            <a:extLst>
              <a:ext uri="{FF2B5EF4-FFF2-40B4-BE49-F238E27FC236}">
                <a16:creationId xmlns:a16="http://schemas.microsoft.com/office/drawing/2014/main" id="{AEF5CB46-40D1-4E4B-A5F7-D1EC17D50F7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C05F08D8-B10A-5E47-82CE-F6322669A958}"/>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658861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F88B206-4133-4A48-9984-62ADE5125168}"/>
              </a:ext>
            </a:extLst>
          </p:cNvPr>
          <p:cNvSpPr txBox="1">
            <a:spLocks/>
          </p:cNvSpPr>
          <p:nvPr/>
        </p:nvSpPr>
        <p:spPr>
          <a:xfrm>
            <a:off x="849516" y="1351097"/>
            <a:ext cx="6314959" cy="27751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Data analysis best practices</a:t>
            </a:r>
            <a:r>
              <a:rPr lang="en-US" b="1" dirty="0"/>
              <a:t>:</a:t>
            </a:r>
          </a:p>
          <a:p>
            <a:pPr>
              <a:lnSpc>
                <a:spcPct val="100000"/>
              </a:lnSpc>
              <a:buClr>
                <a:srgbClr val="0070C0"/>
              </a:buClr>
            </a:pPr>
            <a:r>
              <a:rPr lang="en-US" sz="2000" dirty="0">
                <a:latin typeface="Arial" panose="020B0604020202020204" pitchFamily="34" charset="0"/>
                <a:ea typeface="Roboto" panose="02000000000000000000" pitchFamily="2" charset="0"/>
              </a:rPr>
              <a:t>Involve a statistician early in the process.</a:t>
            </a:r>
          </a:p>
          <a:p>
            <a:pPr>
              <a:lnSpc>
                <a:spcPct val="100000"/>
              </a:lnSpc>
              <a:buClr>
                <a:srgbClr val="0070C0"/>
              </a:buClr>
            </a:pPr>
            <a:r>
              <a:rPr lang="en-US" sz="2000" dirty="0">
                <a:latin typeface="Arial" panose="020B0604020202020204" pitchFamily="34" charset="0"/>
                <a:ea typeface="Roboto" panose="02000000000000000000" pitchFamily="2" charset="0"/>
              </a:rPr>
              <a:t>Analyze and track data throughout study and manuscript writing.</a:t>
            </a:r>
          </a:p>
          <a:p>
            <a:pPr>
              <a:lnSpc>
                <a:spcPct val="100000"/>
              </a:lnSpc>
              <a:buClr>
                <a:srgbClr val="0070C0"/>
              </a:buClr>
            </a:pPr>
            <a:r>
              <a:rPr lang="en-US" sz="2000" dirty="0">
                <a:latin typeface="Arial" panose="020B0604020202020204" pitchFamily="34" charset="0"/>
                <a:ea typeface="Roboto" panose="02000000000000000000" pitchFamily="2" charset="0"/>
              </a:rPr>
              <a:t>Develop multiple tables or figures and solicit feedback on the most effective ones.</a:t>
            </a:r>
          </a:p>
        </p:txBody>
      </p:sp>
      <p:sp>
        <p:nvSpPr>
          <p:cNvPr id="4" name="Title 9">
            <a:extLst>
              <a:ext uri="{FF2B5EF4-FFF2-40B4-BE49-F238E27FC236}">
                <a16:creationId xmlns:a16="http://schemas.microsoft.com/office/drawing/2014/main" id="{10637C8D-D832-1043-9C58-B5B547BD403C}"/>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A3FF3494-AA28-6944-B054-F3A71426203F}"/>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834320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788B213-8166-6941-8B3E-B10E38189701}"/>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When writing the results section:</a:t>
            </a:r>
          </a:p>
          <a:p>
            <a:pPr>
              <a:lnSpc>
                <a:spcPct val="100000"/>
              </a:lnSpc>
              <a:buClr>
                <a:srgbClr val="0070C0"/>
              </a:buClr>
            </a:pPr>
            <a:r>
              <a:rPr lang="en-US" sz="2000" dirty="0">
                <a:latin typeface="Arial" panose="020B0604020202020204" pitchFamily="34" charset="0"/>
                <a:ea typeface="Roboto" panose="02000000000000000000" pitchFamily="2" charset="0"/>
              </a:rPr>
              <a:t>Describe what you found, not what you did.</a:t>
            </a:r>
          </a:p>
          <a:p>
            <a:pPr>
              <a:lnSpc>
                <a:spcPct val="100000"/>
              </a:lnSpc>
              <a:buClr>
                <a:srgbClr val="0070C0"/>
              </a:buClr>
            </a:pPr>
            <a:r>
              <a:rPr lang="en-US" sz="2000" dirty="0">
                <a:latin typeface="Arial" panose="020B0604020202020204" pitchFamily="34" charset="0"/>
                <a:ea typeface="Roboto" panose="02000000000000000000" pitchFamily="2" charset="0"/>
              </a:rPr>
              <a:t>Consider subsections like the ones in the Methods section.</a:t>
            </a:r>
          </a:p>
          <a:p>
            <a:pPr>
              <a:lnSpc>
                <a:spcPct val="100000"/>
              </a:lnSpc>
              <a:buClr>
                <a:srgbClr val="0070C0"/>
              </a:buClr>
            </a:pPr>
            <a:r>
              <a:rPr lang="en-US" sz="2000" dirty="0">
                <a:latin typeface="Arial" panose="020B0604020202020204" pitchFamily="34" charset="0"/>
                <a:ea typeface="Roboto" panose="02000000000000000000" pitchFamily="2" charset="0"/>
              </a:rPr>
              <a:t>Look to published articles for potential templates!</a:t>
            </a:r>
          </a:p>
          <a:p>
            <a:pPr>
              <a:lnSpc>
                <a:spcPct val="100000"/>
              </a:lnSpc>
              <a:buClr>
                <a:srgbClr val="0070C0"/>
              </a:buClr>
            </a:pPr>
            <a:r>
              <a:rPr lang="en-US" sz="2000" dirty="0">
                <a:latin typeface="Arial" panose="020B0604020202020204" pitchFamily="34" charset="0"/>
                <a:ea typeface="Roboto" panose="02000000000000000000" pitchFamily="2" charset="0"/>
              </a:rPr>
              <a:t>Highlight key relationships between independent and dependent variables.</a:t>
            </a:r>
          </a:p>
        </p:txBody>
      </p:sp>
      <p:sp>
        <p:nvSpPr>
          <p:cNvPr id="4" name="Title 9">
            <a:extLst>
              <a:ext uri="{FF2B5EF4-FFF2-40B4-BE49-F238E27FC236}">
                <a16:creationId xmlns:a16="http://schemas.microsoft.com/office/drawing/2014/main" id="{22B810D1-0832-4E42-86B4-7AE7D3A746F4}"/>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22EC7949-C9C5-DF4E-A9B7-D189B5E0FDD2}"/>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346713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1AC61-B0DF-4F42-8F4B-1ECF9AAABB59}"/>
              </a:ext>
            </a:extLst>
          </p:cNvPr>
          <p:cNvSpPr>
            <a:spLocks noGrp="1"/>
          </p:cNvSpPr>
          <p:nvPr>
            <p:ph type="title" idx="4294967295"/>
          </p:nvPr>
        </p:nvSpPr>
        <p:spPr>
          <a:xfrm>
            <a:off x="847928" y="251017"/>
            <a:ext cx="9281592" cy="520701"/>
          </a:xfrm>
          <a:prstGeom prst="rect">
            <a:avLst/>
          </a:prstGeom>
        </p:spPr>
        <p:txBody>
          <a:bodyPr anchor="b"/>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sp>
        <p:nvSpPr>
          <p:cNvPr id="4" name="Text Placeholder 3">
            <a:extLst>
              <a:ext uri="{FF2B5EF4-FFF2-40B4-BE49-F238E27FC236}">
                <a16:creationId xmlns:a16="http://schemas.microsoft.com/office/drawing/2014/main" id="{32B1E2E6-CCE4-AA41-9627-A16DC905C4CA}"/>
              </a:ext>
            </a:extLst>
          </p:cNvPr>
          <p:cNvSpPr txBox="1">
            <a:spLocks/>
          </p:cNvSpPr>
          <p:nvPr/>
        </p:nvSpPr>
        <p:spPr>
          <a:xfrm>
            <a:off x="839468" y="1351098"/>
            <a:ext cx="6709908" cy="12248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Arial" panose="020B0604020202020204" pitchFamily="34" charset="0"/>
                <a:ea typeface="Roboto Medium" panose="02000000000000000000" pitchFamily="2" charset="0"/>
              </a:rPr>
              <a:t>The structure of a manuscript is like a roadmap.</a:t>
            </a:r>
            <a:endParaRPr lang="en-US" sz="2000" dirty="0">
              <a:latin typeface="Arial" panose="020B0604020202020204" pitchFamily="34" charset="0"/>
              <a:ea typeface="Roboto" panose="02000000000000000000" pitchFamily="2" charset="0"/>
            </a:endParaRPr>
          </a:p>
          <a:p>
            <a:pPr>
              <a:lnSpc>
                <a:spcPct val="100000"/>
              </a:lnSpc>
              <a:buClr>
                <a:srgbClr val="E58D1A"/>
              </a:buClr>
              <a:buSzPct val="121000"/>
            </a:pPr>
            <a:r>
              <a:rPr lang="en-US" sz="2000" dirty="0">
                <a:latin typeface="Arial" panose="020B0604020202020204" pitchFamily="34" charset="0"/>
                <a:ea typeface="Roboto" panose="02000000000000000000" pitchFamily="2" charset="0"/>
              </a:rPr>
              <a:t>The sections of the manuscript are signposts!</a:t>
            </a:r>
          </a:p>
        </p:txBody>
      </p:sp>
    </p:spTree>
    <p:extLst>
      <p:ext uri="{BB962C8B-B14F-4D97-AF65-F5344CB8AC3E}">
        <p14:creationId xmlns:p14="http://schemas.microsoft.com/office/powerpoint/2010/main" val="3322211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4408C0-7E09-CE48-B921-31373EA78B38}"/>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grpSp>
        <p:nvGrpSpPr>
          <p:cNvPr id="23" name="Group 22">
            <a:extLst>
              <a:ext uri="{FF2B5EF4-FFF2-40B4-BE49-F238E27FC236}">
                <a16:creationId xmlns:a16="http://schemas.microsoft.com/office/drawing/2014/main" id="{6CCEBB28-2464-294D-AB04-4F4A74248E8A}"/>
              </a:ext>
            </a:extLst>
          </p:cNvPr>
          <p:cNvGrpSpPr/>
          <p:nvPr/>
        </p:nvGrpSpPr>
        <p:grpSpPr>
          <a:xfrm>
            <a:off x="1507024" y="2007475"/>
            <a:ext cx="9281592" cy="3778899"/>
            <a:chOff x="847928" y="2007475"/>
            <a:chExt cx="9281592" cy="3778899"/>
          </a:xfrm>
        </p:grpSpPr>
        <p:sp>
          <p:nvSpPr>
            <p:cNvPr id="6" name="Rounded Rectangle 5">
              <a:extLst>
                <a:ext uri="{FF2B5EF4-FFF2-40B4-BE49-F238E27FC236}">
                  <a16:creationId xmlns:a16="http://schemas.microsoft.com/office/drawing/2014/main" id="{C9E30B5F-1CBA-B54C-805D-26B21290A982}"/>
                </a:ext>
              </a:extLst>
            </p:cNvPr>
            <p:cNvSpPr/>
            <p:nvPr/>
          </p:nvSpPr>
          <p:spPr>
            <a:xfrm>
              <a:off x="847928" y="2007475"/>
              <a:ext cx="1654112" cy="563429"/>
            </a:xfrm>
            <a:prstGeom prst="roundRect">
              <a:avLst/>
            </a:prstGeom>
            <a:solidFill>
              <a:srgbClr val="A7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ea typeface="Roboto" panose="02000000000000000000" pitchFamily="2" charset="0"/>
                </a:rPr>
                <a:t>Recruitment/</a:t>
              </a:r>
            </a:p>
            <a:p>
              <a:pPr algn="ctr"/>
              <a:r>
                <a:rPr lang="en-US" sz="1600" dirty="0">
                  <a:latin typeface="Arial" panose="020B0604020202020204" pitchFamily="34" charset="0"/>
                  <a:ea typeface="Roboto" panose="02000000000000000000" pitchFamily="2" charset="0"/>
                </a:rPr>
                <a:t>Response</a:t>
              </a:r>
            </a:p>
          </p:txBody>
        </p:sp>
        <p:pic>
          <p:nvPicPr>
            <p:cNvPr id="13" name="Picture 12">
              <a:extLst>
                <a:ext uri="{FF2B5EF4-FFF2-40B4-BE49-F238E27FC236}">
                  <a16:creationId xmlns:a16="http://schemas.microsoft.com/office/drawing/2014/main" id="{A019B91B-E1F1-874A-B746-155278FB84F4}"/>
                </a:ext>
              </a:extLst>
            </p:cNvPr>
            <p:cNvPicPr>
              <a:picLocks noChangeAspect="1"/>
            </p:cNvPicPr>
            <p:nvPr/>
          </p:nvPicPr>
          <p:blipFill>
            <a:blip r:embed="rId3"/>
            <a:stretch>
              <a:fillRect/>
            </a:stretch>
          </p:blipFill>
          <p:spPr>
            <a:xfrm>
              <a:off x="1599084" y="2567372"/>
              <a:ext cx="1097181" cy="690991"/>
            </a:xfrm>
            <a:prstGeom prst="rect">
              <a:avLst/>
            </a:prstGeom>
          </p:spPr>
        </p:pic>
        <p:sp>
          <p:nvSpPr>
            <p:cNvPr id="15" name="Rounded Rectangle 14">
              <a:extLst>
                <a:ext uri="{FF2B5EF4-FFF2-40B4-BE49-F238E27FC236}">
                  <a16:creationId xmlns:a16="http://schemas.microsoft.com/office/drawing/2014/main" id="{F38B1EAA-1E4C-2644-BF15-97A747B20DE4}"/>
                </a:ext>
              </a:extLst>
            </p:cNvPr>
            <p:cNvSpPr/>
            <p:nvPr/>
          </p:nvSpPr>
          <p:spPr>
            <a:xfrm>
              <a:off x="2767164" y="2811342"/>
              <a:ext cx="1654112" cy="56342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ea typeface="Roboto" panose="02000000000000000000" pitchFamily="2" charset="0"/>
                </a:rPr>
                <a:t>Sample Characteristics</a:t>
              </a:r>
            </a:p>
          </p:txBody>
        </p:sp>
        <p:pic>
          <p:nvPicPr>
            <p:cNvPr id="16" name="Picture 15">
              <a:extLst>
                <a:ext uri="{FF2B5EF4-FFF2-40B4-BE49-F238E27FC236}">
                  <a16:creationId xmlns:a16="http://schemas.microsoft.com/office/drawing/2014/main" id="{F6656C44-200A-FA46-B029-EF3D04D361F0}"/>
                </a:ext>
              </a:extLst>
            </p:cNvPr>
            <p:cNvPicPr>
              <a:picLocks noChangeAspect="1"/>
            </p:cNvPicPr>
            <p:nvPr/>
          </p:nvPicPr>
          <p:blipFill>
            <a:blip r:embed="rId3"/>
            <a:stretch>
              <a:fillRect/>
            </a:stretch>
          </p:blipFill>
          <p:spPr>
            <a:xfrm>
              <a:off x="3478501" y="3374771"/>
              <a:ext cx="1097181" cy="690991"/>
            </a:xfrm>
            <a:prstGeom prst="rect">
              <a:avLst/>
            </a:prstGeom>
          </p:spPr>
        </p:pic>
        <p:sp>
          <p:nvSpPr>
            <p:cNvPr id="17" name="Rounded Rectangle 16">
              <a:extLst>
                <a:ext uri="{FF2B5EF4-FFF2-40B4-BE49-F238E27FC236}">
                  <a16:creationId xmlns:a16="http://schemas.microsoft.com/office/drawing/2014/main" id="{782807D7-4A40-1949-9EDA-D5CB2452697D}"/>
                </a:ext>
              </a:extLst>
            </p:cNvPr>
            <p:cNvSpPr/>
            <p:nvPr/>
          </p:nvSpPr>
          <p:spPr>
            <a:xfrm>
              <a:off x="4636157" y="3615210"/>
              <a:ext cx="1654112" cy="563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ea typeface="Roboto" panose="02000000000000000000" pitchFamily="2" charset="0"/>
                </a:rPr>
                <a:t>Sample Characteristics</a:t>
              </a:r>
            </a:p>
          </p:txBody>
        </p:sp>
        <p:pic>
          <p:nvPicPr>
            <p:cNvPr id="18" name="Picture 17">
              <a:extLst>
                <a:ext uri="{FF2B5EF4-FFF2-40B4-BE49-F238E27FC236}">
                  <a16:creationId xmlns:a16="http://schemas.microsoft.com/office/drawing/2014/main" id="{B72CADF1-2963-404D-9450-2797A67BC333}"/>
                </a:ext>
              </a:extLst>
            </p:cNvPr>
            <p:cNvPicPr>
              <a:picLocks noChangeAspect="1"/>
            </p:cNvPicPr>
            <p:nvPr/>
          </p:nvPicPr>
          <p:blipFill>
            <a:blip r:embed="rId3"/>
            <a:stretch>
              <a:fillRect/>
            </a:stretch>
          </p:blipFill>
          <p:spPr>
            <a:xfrm>
              <a:off x="5366538" y="4178638"/>
              <a:ext cx="1097181" cy="690991"/>
            </a:xfrm>
            <a:prstGeom prst="rect">
              <a:avLst/>
            </a:prstGeom>
          </p:spPr>
        </p:pic>
        <p:sp>
          <p:nvSpPr>
            <p:cNvPr id="19" name="Rounded Rectangle 18">
              <a:extLst>
                <a:ext uri="{FF2B5EF4-FFF2-40B4-BE49-F238E27FC236}">
                  <a16:creationId xmlns:a16="http://schemas.microsoft.com/office/drawing/2014/main" id="{E0B69516-29B0-F64D-8DC8-791B5C37630C}"/>
                </a:ext>
              </a:extLst>
            </p:cNvPr>
            <p:cNvSpPr/>
            <p:nvPr/>
          </p:nvSpPr>
          <p:spPr>
            <a:xfrm>
              <a:off x="6524194" y="4419077"/>
              <a:ext cx="1654112" cy="563429"/>
            </a:xfrm>
            <a:prstGeom prst="roundRect">
              <a:avLst/>
            </a:prstGeom>
            <a:solidFill>
              <a:srgbClr val="00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ea typeface="Roboto" panose="02000000000000000000" pitchFamily="2" charset="0"/>
                </a:rPr>
                <a:t>Secondary Analyses</a:t>
              </a:r>
            </a:p>
          </p:txBody>
        </p:sp>
        <p:pic>
          <p:nvPicPr>
            <p:cNvPr id="20" name="Picture 19">
              <a:extLst>
                <a:ext uri="{FF2B5EF4-FFF2-40B4-BE49-F238E27FC236}">
                  <a16:creationId xmlns:a16="http://schemas.microsoft.com/office/drawing/2014/main" id="{2BE8ECC2-813E-7441-AC49-1344B1D94990}"/>
                </a:ext>
              </a:extLst>
            </p:cNvPr>
            <p:cNvPicPr>
              <a:picLocks noChangeAspect="1"/>
            </p:cNvPicPr>
            <p:nvPr/>
          </p:nvPicPr>
          <p:blipFill>
            <a:blip r:embed="rId3"/>
            <a:stretch>
              <a:fillRect/>
            </a:stretch>
          </p:blipFill>
          <p:spPr>
            <a:xfrm>
              <a:off x="7317752" y="4982506"/>
              <a:ext cx="1097181" cy="690991"/>
            </a:xfrm>
            <a:prstGeom prst="rect">
              <a:avLst/>
            </a:prstGeom>
          </p:spPr>
        </p:pic>
        <p:sp>
          <p:nvSpPr>
            <p:cNvPr id="21" name="Rounded Rectangle 20">
              <a:extLst>
                <a:ext uri="{FF2B5EF4-FFF2-40B4-BE49-F238E27FC236}">
                  <a16:creationId xmlns:a16="http://schemas.microsoft.com/office/drawing/2014/main" id="{309BE7A2-F97B-EE4F-8867-13B0938A72CB}"/>
                </a:ext>
              </a:extLst>
            </p:cNvPr>
            <p:cNvSpPr/>
            <p:nvPr/>
          </p:nvSpPr>
          <p:spPr>
            <a:xfrm>
              <a:off x="8475408" y="5222945"/>
              <a:ext cx="1654112" cy="563429"/>
            </a:xfrm>
            <a:prstGeom prst="roundRect">
              <a:avLst/>
            </a:prstGeom>
            <a:solidFill>
              <a:srgbClr val="5FB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ea typeface="Roboto" panose="02000000000000000000" pitchFamily="2" charset="0"/>
                </a:rPr>
                <a:t>Secondary Analyses</a:t>
              </a:r>
            </a:p>
          </p:txBody>
        </p:sp>
      </p:grpSp>
      <p:pic>
        <p:nvPicPr>
          <p:cNvPr id="24" name="Picture 23">
            <a:extLst>
              <a:ext uri="{FF2B5EF4-FFF2-40B4-BE49-F238E27FC236}">
                <a16:creationId xmlns:a16="http://schemas.microsoft.com/office/drawing/2014/main" id="{942FA2AF-FEDC-194D-AB00-9785146C0449}"/>
              </a:ext>
            </a:extLst>
          </p:cNvPr>
          <p:cNvPicPr>
            <a:picLocks noChangeAspect="1"/>
          </p:cNvPicPr>
          <p:nvPr/>
        </p:nvPicPr>
        <p:blipFill>
          <a:blip r:embed="rId4"/>
          <a:stretch>
            <a:fillRect/>
          </a:stretch>
        </p:blipFill>
        <p:spPr>
          <a:xfrm>
            <a:off x="0" y="6340510"/>
            <a:ext cx="12192000" cy="540192"/>
          </a:xfrm>
          <a:prstGeom prst="rect">
            <a:avLst/>
          </a:prstGeom>
        </p:spPr>
      </p:pic>
      <p:sp>
        <p:nvSpPr>
          <p:cNvPr id="22" name="Text Placeholder 3">
            <a:extLst>
              <a:ext uri="{FF2B5EF4-FFF2-40B4-BE49-F238E27FC236}">
                <a16:creationId xmlns:a16="http://schemas.microsoft.com/office/drawing/2014/main" id="{AB4F3935-2A58-E045-B598-0B674CFDEFDD}"/>
              </a:ext>
            </a:extLst>
          </p:cNvPr>
          <p:cNvSpPr txBox="1">
            <a:spLocks/>
          </p:cNvSpPr>
          <p:nvPr/>
        </p:nvSpPr>
        <p:spPr>
          <a:xfrm>
            <a:off x="849516" y="1351098"/>
            <a:ext cx="7127332" cy="520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The results section follows a logical sequence.</a:t>
            </a:r>
          </a:p>
        </p:txBody>
      </p:sp>
    </p:spTree>
    <p:extLst>
      <p:ext uri="{BB962C8B-B14F-4D97-AF65-F5344CB8AC3E}">
        <p14:creationId xmlns:p14="http://schemas.microsoft.com/office/powerpoint/2010/main" val="3688465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51C7D93-A6FD-5146-8615-BF2FDE484BE0}"/>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When writing the results section:</a:t>
            </a:r>
          </a:p>
          <a:p>
            <a:pPr>
              <a:lnSpc>
                <a:spcPct val="100000"/>
              </a:lnSpc>
              <a:buClr>
                <a:srgbClr val="0070C0"/>
              </a:buClr>
            </a:pPr>
            <a:r>
              <a:rPr lang="en-US" sz="2000" dirty="0">
                <a:latin typeface="Arial" panose="020B0604020202020204" pitchFamily="34" charset="0"/>
                <a:ea typeface="Roboto" panose="02000000000000000000" pitchFamily="2" charset="0"/>
              </a:rPr>
              <a:t>Start with tables and figures.</a:t>
            </a:r>
          </a:p>
          <a:p>
            <a:pPr>
              <a:lnSpc>
                <a:spcPct val="100000"/>
              </a:lnSpc>
              <a:buClr>
                <a:srgbClr val="0070C0"/>
              </a:buClr>
            </a:pPr>
            <a:r>
              <a:rPr lang="en-US" sz="2000" dirty="0">
                <a:latin typeface="Arial" panose="020B0604020202020204" pitchFamily="34" charset="0"/>
                <a:ea typeface="Roboto" panose="02000000000000000000" pitchFamily="2" charset="0"/>
              </a:rPr>
              <a:t>Use tables to highlight individual values.</a:t>
            </a:r>
          </a:p>
          <a:p>
            <a:pPr>
              <a:lnSpc>
                <a:spcPct val="100000"/>
              </a:lnSpc>
              <a:buClr>
                <a:srgbClr val="0070C0"/>
              </a:buClr>
            </a:pPr>
            <a:r>
              <a:rPr lang="en-US" sz="2000" dirty="0">
                <a:latin typeface="Arial" panose="020B0604020202020204" pitchFamily="34" charset="0"/>
                <a:ea typeface="Roboto" panose="02000000000000000000" pitchFamily="2" charset="0"/>
              </a:rPr>
              <a:t>Use figures to highlight trends and relationships.</a:t>
            </a:r>
          </a:p>
          <a:p>
            <a:pPr>
              <a:lnSpc>
                <a:spcPct val="100000"/>
              </a:lnSpc>
              <a:buClr>
                <a:srgbClr val="0070C0"/>
              </a:buClr>
            </a:pPr>
            <a:r>
              <a:rPr lang="en-US" sz="2000" dirty="0">
                <a:latin typeface="Arial" panose="020B0604020202020204" pitchFamily="34" charset="0"/>
                <a:ea typeface="Roboto" panose="02000000000000000000" pitchFamily="2" charset="0"/>
              </a:rPr>
              <a:t>Supplement visuals with text.</a:t>
            </a:r>
          </a:p>
        </p:txBody>
      </p:sp>
      <p:sp>
        <p:nvSpPr>
          <p:cNvPr id="4" name="Title 9">
            <a:extLst>
              <a:ext uri="{FF2B5EF4-FFF2-40B4-BE49-F238E27FC236}">
                <a16:creationId xmlns:a16="http://schemas.microsoft.com/office/drawing/2014/main" id="{5085D15C-BE5A-9845-9D33-BBA1F66CCC27}"/>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FDF5C3EB-CE9A-B04C-B3DB-27ADAADE0EE3}"/>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3313293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87F1BB9-F6A9-EB48-B234-C381AD203488}"/>
              </a:ext>
            </a:extLst>
          </p:cNvPr>
          <p:cNvSpPr txBox="1">
            <a:spLocks/>
          </p:cNvSpPr>
          <p:nvPr/>
        </p:nvSpPr>
        <p:spPr>
          <a:xfrm>
            <a:off x="849516" y="1351097"/>
            <a:ext cx="4385676" cy="5089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u="sng" dirty="0">
                <a:latin typeface="Arial" panose="020B0604020202020204" pitchFamily="34" charset="0"/>
                <a:ea typeface="Roboto Medium" panose="02000000000000000000" pitchFamily="2" charset="0"/>
              </a:rPr>
              <a:t>Do</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Be clear and concise</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Write in the past tense</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Mirror the Methods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Answer the research questions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Highlight findings from figures and tables in text</a:t>
            </a:r>
          </a:p>
        </p:txBody>
      </p:sp>
      <p:sp>
        <p:nvSpPr>
          <p:cNvPr id="4" name="Title 9">
            <a:extLst>
              <a:ext uri="{FF2B5EF4-FFF2-40B4-BE49-F238E27FC236}">
                <a16:creationId xmlns:a16="http://schemas.microsoft.com/office/drawing/2014/main" id="{D7F8EDC1-C41D-6140-AD25-BC7E63F151A7}"/>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Methods</a:t>
            </a:r>
          </a:p>
        </p:txBody>
      </p:sp>
      <p:sp>
        <p:nvSpPr>
          <p:cNvPr id="5" name="Text Placeholder 3">
            <a:extLst>
              <a:ext uri="{FF2B5EF4-FFF2-40B4-BE49-F238E27FC236}">
                <a16:creationId xmlns:a16="http://schemas.microsoft.com/office/drawing/2014/main" id="{F04913AC-B38A-1745-9DEF-37D0DCD8D8F5}"/>
              </a:ext>
            </a:extLst>
          </p:cNvPr>
          <p:cNvSpPr txBox="1">
            <a:spLocks/>
          </p:cNvSpPr>
          <p:nvPr/>
        </p:nvSpPr>
        <p:spPr>
          <a:xfrm>
            <a:off x="6096000" y="1351097"/>
            <a:ext cx="4385676" cy="4758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u="sng" dirty="0">
                <a:latin typeface="Arial" panose="020B0604020202020204" pitchFamily="34" charset="0"/>
                <a:ea typeface="Roboto Medium" panose="02000000000000000000" pitchFamily="2" charset="0"/>
              </a:rPr>
              <a:t>Do Not</a:t>
            </a:r>
          </a:p>
          <a:p>
            <a:pPr marL="349250" indent="-349250">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Interpret findings (save this for the Discussion section)</a:t>
            </a:r>
          </a:p>
          <a:p>
            <a:pPr marL="349250" indent="-349250">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Use “significant” as shorthand for “important”</a:t>
            </a:r>
          </a:p>
          <a:p>
            <a:pPr marL="349250" indent="-349250">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Repeat all information from figures and tables</a:t>
            </a:r>
          </a:p>
        </p:txBody>
      </p:sp>
      <p:pic>
        <p:nvPicPr>
          <p:cNvPr id="6" name="Picture 5">
            <a:extLst>
              <a:ext uri="{FF2B5EF4-FFF2-40B4-BE49-F238E27FC236}">
                <a16:creationId xmlns:a16="http://schemas.microsoft.com/office/drawing/2014/main" id="{897F440B-5F23-0D43-8DAA-F75C9F005E4D}"/>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263299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4A73FF3-11FC-B143-A3B4-A6269DC7A28C}"/>
              </a:ext>
            </a:extLst>
          </p:cNvPr>
          <p:cNvSpPr txBox="1">
            <a:spLocks/>
          </p:cNvSpPr>
          <p:nvPr/>
        </p:nvSpPr>
        <p:spPr>
          <a:xfrm>
            <a:off x="849516" y="1351097"/>
            <a:ext cx="6314959" cy="49894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rgbClr val="92D050"/>
              </a:buClr>
              <a:buNone/>
            </a:pPr>
            <a:r>
              <a:rPr lang="en-US" sz="2000" b="1" dirty="0">
                <a:latin typeface="Arial" panose="020B0604020202020204" pitchFamily="34" charset="0"/>
                <a:ea typeface="Roboto" panose="02000000000000000000" pitchFamily="2" charset="0"/>
              </a:rPr>
              <a:t>Results section checklist</a:t>
            </a:r>
            <a:endParaRPr lang="en-US" sz="2200" dirty="0">
              <a:latin typeface="Arial" panose="020B0604020202020204" pitchFamily="34" charset="0"/>
              <a:ea typeface="Roboto" panose="02000000000000000000" pitchFamily="2" charset="0"/>
            </a:endParaRP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Present findings without interpretation.</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Highlight findings from tables and figures in the text.</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Present estimates with 95% confidence intervals.</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Consider providing additional results in tables and figures as web-only supplementary material.</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Write the Results section in the past tense.</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Structure roughly into: </a:t>
            </a:r>
          </a:p>
          <a:p>
            <a:pPr marL="866775" lvl="1" indent="-409575">
              <a:lnSpc>
                <a:spcPct val="110000"/>
              </a:lnSpc>
              <a:buClr>
                <a:srgbClr val="92D050"/>
              </a:buClr>
              <a:buFont typeface="Wingdings" pitchFamily="2" charset="2"/>
              <a:buChar char="ü"/>
            </a:pPr>
            <a:r>
              <a:rPr lang="en-US" sz="1800" dirty="0">
                <a:latin typeface="Arial" panose="020B0604020202020204" pitchFamily="34" charset="0"/>
                <a:ea typeface="Roboto" panose="02000000000000000000" pitchFamily="2" charset="0"/>
              </a:rPr>
              <a:t>recruitment/response, sample characteristics, primary analyses, secondary analyses and ancillary analyses.</a:t>
            </a:r>
          </a:p>
          <a:p>
            <a:pPr marL="409575" indent="-409575">
              <a:lnSpc>
                <a:spcPct val="110000"/>
              </a:lnSpc>
              <a:buClr>
                <a:srgbClr val="92D050"/>
              </a:buClr>
              <a:buFont typeface="Wingdings" pitchFamily="2" charset="2"/>
              <a:buChar char="ü"/>
            </a:pPr>
            <a:r>
              <a:rPr lang="en-US" sz="2200" dirty="0">
                <a:latin typeface="Arial" panose="020B0604020202020204" pitchFamily="34" charset="0"/>
                <a:ea typeface="Roboto" panose="02000000000000000000" pitchFamily="2" charset="0"/>
              </a:rPr>
              <a:t>Match the Results section with the Methods section.</a:t>
            </a:r>
          </a:p>
        </p:txBody>
      </p:sp>
      <p:sp>
        <p:nvSpPr>
          <p:cNvPr id="4" name="Title 9">
            <a:extLst>
              <a:ext uri="{FF2B5EF4-FFF2-40B4-BE49-F238E27FC236}">
                <a16:creationId xmlns:a16="http://schemas.microsoft.com/office/drawing/2014/main" id="{ABD31A6A-1B81-174E-B698-35B40C8C97EE}"/>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9D6C6B64-B3F1-544F-8386-16B461C643D7}"/>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1903484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9DF594F-8AC1-DA43-A84A-0B2184BBCE82}"/>
              </a:ext>
            </a:extLst>
          </p:cNvPr>
          <p:cNvSpPr txBox="1">
            <a:spLocks/>
          </p:cNvSpPr>
          <p:nvPr/>
        </p:nvSpPr>
        <p:spPr>
          <a:xfrm>
            <a:off x="849516" y="1351097"/>
            <a:ext cx="6933770"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When visualizing data, ask yourself:</a:t>
            </a:r>
          </a:p>
          <a:p>
            <a:pPr>
              <a:lnSpc>
                <a:spcPct val="100000"/>
              </a:lnSpc>
              <a:buClr>
                <a:srgbClr val="0070C0"/>
              </a:buClr>
            </a:pPr>
            <a:r>
              <a:rPr lang="en-US" sz="2000" dirty="0">
                <a:latin typeface="Arial" panose="020B0604020202020204" pitchFamily="34" charset="0"/>
                <a:ea typeface="Roboto" panose="02000000000000000000" pitchFamily="2" charset="0"/>
              </a:rPr>
              <a:t>What am I trying to say with my data?</a:t>
            </a:r>
          </a:p>
          <a:p>
            <a:pPr>
              <a:lnSpc>
                <a:spcPct val="100000"/>
              </a:lnSpc>
              <a:buClr>
                <a:srgbClr val="0070C0"/>
              </a:buClr>
            </a:pPr>
            <a:r>
              <a:rPr lang="en-US" sz="2000" dirty="0">
                <a:latin typeface="Arial" panose="020B0604020202020204" pitchFamily="34" charset="0"/>
                <a:ea typeface="Roboto" panose="02000000000000000000" pitchFamily="2" charset="0"/>
              </a:rPr>
              <a:t>What information is necessary to support my message?</a:t>
            </a:r>
          </a:p>
          <a:p>
            <a:pPr>
              <a:lnSpc>
                <a:spcPct val="100000"/>
              </a:lnSpc>
              <a:buClr>
                <a:srgbClr val="0070C0"/>
              </a:buClr>
            </a:pPr>
            <a:r>
              <a:rPr lang="en-US" sz="2000" dirty="0">
                <a:latin typeface="Arial" panose="020B0604020202020204" pitchFamily="34" charset="0"/>
                <a:ea typeface="Roboto" panose="02000000000000000000" pitchFamily="2" charset="0"/>
              </a:rPr>
              <a:t>Do I need a table, graph or figure?</a:t>
            </a:r>
          </a:p>
          <a:p>
            <a:pPr>
              <a:lnSpc>
                <a:spcPct val="100000"/>
              </a:lnSpc>
              <a:buClr>
                <a:srgbClr val="0070C0"/>
              </a:buClr>
            </a:pPr>
            <a:r>
              <a:rPr lang="en-US" sz="2000" dirty="0">
                <a:latin typeface="Arial" panose="020B0604020202020204" pitchFamily="34" charset="0"/>
                <a:ea typeface="Roboto" panose="02000000000000000000" pitchFamily="2" charset="0"/>
              </a:rPr>
              <a:t>Have I been consistent, concise and clear with all supplemental data?</a:t>
            </a:r>
          </a:p>
        </p:txBody>
      </p:sp>
      <p:sp>
        <p:nvSpPr>
          <p:cNvPr id="4" name="Title 9">
            <a:extLst>
              <a:ext uri="{FF2B5EF4-FFF2-40B4-BE49-F238E27FC236}">
                <a16:creationId xmlns:a16="http://schemas.microsoft.com/office/drawing/2014/main" id="{2630A37F-1D1D-9C49-9ED6-C2F5D6B4F976}"/>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E48FF1E7-337B-6049-BD07-39F85CC3E0F9}"/>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2255047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89709EF1-56BC-EC4E-A53B-FAD31B2F3311}"/>
              </a:ext>
            </a:extLst>
          </p:cNvPr>
          <p:cNvPicPr>
            <a:picLocks noChangeAspect="1"/>
          </p:cNvPicPr>
          <p:nvPr/>
        </p:nvPicPr>
        <p:blipFill>
          <a:blip r:embed="rId3"/>
          <a:stretch>
            <a:fillRect/>
          </a:stretch>
        </p:blipFill>
        <p:spPr>
          <a:xfrm>
            <a:off x="1697764" y="1337310"/>
            <a:ext cx="8793121" cy="4962044"/>
          </a:xfrm>
          <a:prstGeom prst="rect">
            <a:avLst/>
          </a:prstGeom>
        </p:spPr>
      </p:pic>
      <p:sp>
        <p:nvSpPr>
          <p:cNvPr id="3" name="Title 9">
            <a:extLst>
              <a:ext uri="{FF2B5EF4-FFF2-40B4-BE49-F238E27FC236}">
                <a16:creationId xmlns:a16="http://schemas.microsoft.com/office/drawing/2014/main" id="{9AE7700E-EA66-8747-BB17-3C60135CCA41}"/>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graphicFrame>
        <p:nvGraphicFramePr>
          <p:cNvPr id="11" name="Table 11">
            <a:extLst>
              <a:ext uri="{FF2B5EF4-FFF2-40B4-BE49-F238E27FC236}">
                <a16:creationId xmlns:a16="http://schemas.microsoft.com/office/drawing/2014/main" id="{FBD604BF-900F-204B-9E8E-E3338BAA76AD}"/>
              </a:ext>
            </a:extLst>
          </p:cNvPr>
          <p:cNvGraphicFramePr>
            <a:graphicFrameLocks noGrp="1"/>
          </p:cNvGraphicFramePr>
          <p:nvPr>
            <p:extLst>
              <p:ext uri="{D42A27DB-BD31-4B8C-83A1-F6EECF244321}">
                <p14:modId xmlns:p14="http://schemas.microsoft.com/office/powerpoint/2010/main" val="395244607"/>
              </p:ext>
            </p:extLst>
          </p:nvPr>
        </p:nvGraphicFramePr>
        <p:xfrm>
          <a:off x="1778558" y="2125562"/>
          <a:ext cx="8631534" cy="4173792"/>
        </p:xfrm>
        <a:graphic>
          <a:graphicData uri="http://schemas.openxmlformats.org/drawingml/2006/table">
            <a:tbl>
              <a:tblPr firstRow="1" bandRow="1">
                <a:tableStyleId>{5C22544A-7EE6-4342-B048-85BDC9FD1C3A}</a:tableStyleId>
              </a:tblPr>
              <a:tblGrid>
                <a:gridCol w="2877178">
                  <a:extLst>
                    <a:ext uri="{9D8B030D-6E8A-4147-A177-3AD203B41FA5}">
                      <a16:colId xmlns:a16="http://schemas.microsoft.com/office/drawing/2014/main" val="2528810466"/>
                    </a:ext>
                  </a:extLst>
                </a:gridCol>
                <a:gridCol w="2877178">
                  <a:extLst>
                    <a:ext uri="{9D8B030D-6E8A-4147-A177-3AD203B41FA5}">
                      <a16:colId xmlns:a16="http://schemas.microsoft.com/office/drawing/2014/main" val="3840294490"/>
                    </a:ext>
                  </a:extLst>
                </a:gridCol>
                <a:gridCol w="2877178">
                  <a:extLst>
                    <a:ext uri="{9D8B030D-6E8A-4147-A177-3AD203B41FA5}">
                      <a16:colId xmlns:a16="http://schemas.microsoft.com/office/drawing/2014/main" val="3004189386"/>
                    </a:ext>
                  </a:extLst>
                </a:gridCol>
              </a:tblGrid>
              <a:tr h="1391264">
                <a:tc>
                  <a:txBody>
                    <a:bodyPr/>
                    <a:lstStyle/>
                    <a:p>
                      <a:pPr algn="ctr"/>
                      <a:r>
                        <a:rPr lang="en-US" b="0" i="0" dirty="0">
                          <a:solidFill>
                            <a:schemeClr val="tx1"/>
                          </a:solidFill>
                          <a:latin typeface="Arial" panose="020B0604020202020204" pitchFamily="34" charset="0"/>
                          <a:ea typeface="Roboto" panose="02000000000000000000" pitchFamily="2" charset="0"/>
                        </a:rPr>
                        <a:t>Present detailed or important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ea typeface="Roboto" panose="02000000000000000000" pitchFamily="2" charset="0"/>
                        </a:rPr>
                        <a:t>Present simple or important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i="0" dirty="0">
                          <a:solidFill>
                            <a:schemeClr val="tx1"/>
                          </a:solidFill>
                          <a:latin typeface="Arial" panose="020B0604020202020204" pitchFamily="34" charset="0"/>
                          <a:ea typeface="Roboto" panose="02000000000000000000" pitchFamily="2" charset="0"/>
                        </a:rPr>
                        <a:t>Show relationships or patterns in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7116367"/>
                  </a:ext>
                </a:extLst>
              </a:tr>
              <a:tr h="1391264">
                <a:tc>
                  <a:txBody>
                    <a:bodyPr/>
                    <a:lstStyle/>
                    <a:p>
                      <a:pPr algn="ctr"/>
                      <a:r>
                        <a:rPr lang="en-US" b="0" i="0" dirty="0">
                          <a:solidFill>
                            <a:schemeClr val="tx1"/>
                          </a:solidFill>
                          <a:latin typeface="Arial" panose="020B0604020202020204" pitchFamily="34" charset="0"/>
                          <a:ea typeface="Roboto" panose="02000000000000000000" pitchFamily="2" charset="0"/>
                        </a:rPr>
                        <a:t>Highlight </a:t>
                      </a:r>
                    </a:p>
                    <a:p>
                      <a:pPr algn="ctr"/>
                      <a:r>
                        <a:rPr lang="en-US" b="0" i="0" dirty="0">
                          <a:solidFill>
                            <a:schemeClr val="tx1"/>
                          </a:solidFill>
                          <a:latin typeface="Arial" panose="020B0604020202020204" pitchFamily="34" charset="0"/>
                          <a:ea typeface="Roboto" panose="02000000000000000000" pitchFamily="2" charset="0"/>
                        </a:rPr>
                        <a:t>individual values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i="0" dirty="0">
                        <a:solidFill>
                          <a:schemeClr val="tx1"/>
                        </a:solidFill>
                        <a:latin typeface="Arial" panose="020B0604020202020204" pitchFamily="34" charset="0"/>
                        <a:ea typeface="Roboto" panose="020000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i="0" dirty="0">
                        <a:solidFill>
                          <a:schemeClr val="tx1"/>
                        </a:solidFill>
                        <a:latin typeface="Arial" panose="020B0604020202020204" pitchFamily="34" charset="0"/>
                        <a:ea typeface="Roboto" panose="020000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7353488"/>
                  </a:ext>
                </a:extLst>
              </a:tr>
              <a:tr h="1391264">
                <a:tc>
                  <a:txBody>
                    <a:bodyPr/>
                    <a:lstStyle/>
                    <a:p>
                      <a:pPr algn="ctr"/>
                      <a:r>
                        <a:rPr lang="en-US" b="0" i="0" dirty="0">
                          <a:solidFill>
                            <a:schemeClr val="tx1"/>
                          </a:solidFill>
                          <a:latin typeface="Arial" panose="020B0604020202020204" pitchFamily="34" charset="0"/>
                          <a:ea typeface="Roboto" panose="02000000000000000000" pitchFamily="2" charset="0"/>
                        </a:rPr>
                        <a:t>(Treat tables like expensive</a:t>
                      </a:r>
                    </a:p>
                    <a:p>
                      <a:pPr algn="ctr"/>
                      <a:r>
                        <a:rPr lang="en-US" b="0" i="0" dirty="0">
                          <a:solidFill>
                            <a:schemeClr val="tx1"/>
                          </a:solidFill>
                          <a:latin typeface="Arial" panose="020B0604020202020204" pitchFamily="34" charset="0"/>
                          <a:ea typeface="Roboto" panose="02000000000000000000" pitchFamily="2" charset="0"/>
                        </a:rPr>
                        <a:t>real estate!)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i="0" dirty="0">
                        <a:solidFill>
                          <a:schemeClr val="tx1"/>
                        </a:solidFill>
                        <a:latin typeface="Arial" panose="020B0604020202020204" pitchFamily="34" charset="0"/>
                        <a:ea typeface="Roboto"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i="0" dirty="0">
                        <a:solidFill>
                          <a:schemeClr val="tx1"/>
                        </a:solidFill>
                        <a:latin typeface="Arial" panose="020B0604020202020204" pitchFamily="34" charset="0"/>
                        <a:ea typeface="Roboto"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0126205"/>
                  </a:ext>
                </a:extLst>
              </a:tr>
            </a:tbl>
          </a:graphicData>
        </a:graphic>
      </p:graphicFrame>
    </p:spTree>
    <p:extLst>
      <p:ext uri="{BB962C8B-B14F-4D97-AF65-F5344CB8AC3E}">
        <p14:creationId xmlns:p14="http://schemas.microsoft.com/office/powerpoint/2010/main" val="2773301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1E76ACD-9C4C-C64E-958D-0EB05FC16D4D}"/>
              </a:ext>
            </a:extLst>
          </p:cNvPr>
          <p:cNvSpPr txBox="1">
            <a:spLocks/>
          </p:cNvSpPr>
          <p:nvPr/>
        </p:nvSpPr>
        <p:spPr>
          <a:xfrm>
            <a:off x="849516" y="1351097"/>
            <a:ext cx="4385676" cy="5089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u="sng" dirty="0">
                <a:latin typeface="Arial" panose="020B0604020202020204" pitchFamily="34" charset="0"/>
                <a:ea typeface="Roboto Medium" panose="02000000000000000000" pitchFamily="2" charset="0"/>
              </a:rPr>
              <a:t>Do</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Include some measure of statistical precision.</a:t>
            </a:r>
          </a:p>
          <a:p>
            <a:pPr marL="866775" lvl="2" indent="-180975">
              <a:lnSpc>
                <a:spcPct val="100000"/>
              </a:lnSpc>
              <a:buClr>
                <a:srgbClr val="92D050"/>
              </a:buClr>
            </a:pPr>
            <a:r>
              <a:rPr lang="en-US" sz="1600" dirty="0">
                <a:latin typeface="Arial" panose="020B0604020202020204" pitchFamily="34" charset="0"/>
                <a:ea typeface="Roboto" panose="02000000000000000000" pitchFamily="2" charset="0"/>
              </a:rPr>
              <a:t>p-values or confidence intervals if appropriate</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Use appropriate and consistent number of decimal places</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(usually to the 10ths).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Double-check all numbers. Then check them again. Then check them again.</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Present all relevant results - even the ones you don't like.</a:t>
            </a:r>
          </a:p>
        </p:txBody>
      </p:sp>
      <p:sp>
        <p:nvSpPr>
          <p:cNvPr id="4" name="Title 9">
            <a:extLst>
              <a:ext uri="{FF2B5EF4-FFF2-40B4-BE49-F238E27FC236}">
                <a16:creationId xmlns:a16="http://schemas.microsoft.com/office/drawing/2014/main" id="{AFC55ACF-FD94-9A46-8998-4B27AACDFAF9}"/>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sp>
        <p:nvSpPr>
          <p:cNvPr id="5" name="Text Placeholder 3">
            <a:extLst>
              <a:ext uri="{FF2B5EF4-FFF2-40B4-BE49-F238E27FC236}">
                <a16:creationId xmlns:a16="http://schemas.microsoft.com/office/drawing/2014/main" id="{D40574A9-86FA-AA49-905E-AC89FF592062}"/>
              </a:ext>
            </a:extLst>
          </p:cNvPr>
          <p:cNvSpPr txBox="1">
            <a:spLocks/>
          </p:cNvSpPr>
          <p:nvPr/>
        </p:nvSpPr>
        <p:spPr>
          <a:xfrm>
            <a:off x="6096000" y="1351097"/>
            <a:ext cx="4385676" cy="4758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u="sng" dirty="0">
                <a:latin typeface="Arial" panose="020B0604020202020204" pitchFamily="34" charset="0"/>
                <a:ea typeface="Roboto Medium" panose="02000000000000000000" pitchFamily="2" charset="0"/>
              </a:rPr>
              <a:t>Do Not</a:t>
            </a:r>
          </a:p>
          <a:p>
            <a:pPr marL="409575" indent="-409575">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Use grid lines.</a:t>
            </a:r>
          </a:p>
          <a:p>
            <a:pPr marL="409575" indent="-409575">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Present unnecessary data or graphs.</a:t>
            </a:r>
          </a:p>
          <a:p>
            <a:pPr marL="409575" indent="-409575">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Overuse visualizations.</a:t>
            </a:r>
          </a:p>
          <a:p>
            <a:pPr marL="409575" indent="-409575">
              <a:lnSpc>
                <a:spcPct val="100000"/>
              </a:lnSpc>
              <a:buClr>
                <a:srgbClr val="C00000"/>
              </a:buClr>
              <a:buFont typeface="System Font Regular"/>
              <a:buChar char="X"/>
            </a:pPr>
            <a:r>
              <a:rPr lang="en-US" sz="2000" dirty="0">
                <a:latin typeface="Arial" panose="020B0604020202020204" pitchFamily="34" charset="0"/>
                <a:ea typeface="Roboto" panose="02000000000000000000" pitchFamily="2" charset="0"/>
              </a:rPr>
              <a:t>Forget to label and explain all visualizations.</a:t>
            </a:r>
          </a:p>
        </p:txBody>
      </p:sp>
      <p:pic>
        <p:nvPicPr>
          <p:cNvPr id="6" name="Picture 5">
            <a:extLst>
              <a:ext uri="{FF2B5EF4-FFF2-40B4-BE49-F238E27FC236}">
                <a16:creationId xmlns:a16="http://schemas.microsoft.com/office/drawing/2014/main" id="{8804EAEB-10C1-BA41-979E-E584668AF948}"/>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2469753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6BBE10C-6A9F-D94E-BA01-A4427A8B1783}"/>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ea typeface="Roboto Medium" panose="02000000000000000000" pitchFamily="2" charset="0"/>
              </a:rPr>
              <a:t>Captions for data visualization:</a:t>
            </a:r>
          </a:p>
          <a:p>
            <a:pPr>
              <a:buClr>
                <a:srgbClr val="0070C0"/>
              </a:buClr>
            </a:pPr>
            <a:r>
              <a:rPr lang="en-US" sz="2000" dirty="0">
                <a:latin typeface="Arial" panose="020B0604020202020204" pitchFamily="34" charset="0"/>
                <a:ea typeface="Roboto" panose="02000000000000000000" pitchFamily="2" charset="0"/>
              </a:rPr>
              <a:t>Summarize and contextualize</a:t>
            </a:r>
          </a:p>
          <a:p>
            <a:pPr>
              <a:buClr>
                <a:srgbClr val="0070C0"/>
              </a:buClr>
            </a:pPr>
            <a:r>
              <a:rPr lang="en-US" sz="2000" dirty="0">
                <a:latin typeface="Arial" panose="020B0604020202020204" pitchFamily="34" charset="0"/>
                <a:ea typeface="Roboto" panose="02000000000000000000" pitchFamily="2" charset="0"/>
              </a:rPr>
              <a:t>Are brief, but comprehensive</a:t>
            </a:r>
          </a:p>
          <a:p>
            <a:pPr>
              <a:buClr>
                <a:srgbClr val="0070C0"/>
              </a:buClr>
            </a:pPr>
            <a:r>
              <a:rPr lang="en-US" sz="2000" dirty="0">
                <a:latin typeface="Arial" panose="020B0604020202020204" pitchFamily="34" charset="0"/>
                <a:ea typeface="Roboto" panose="02000000000000000000" pitchFamily="2" charset="0"/>
              </a:rPr>
              <a:t>Are placed above tables and below figures</a:t>
            </a:r>
          </a:p>
          <a:p>
            <a:pPr>
              <a:buClr>
                <a:srgbClr val="0070C0"/>
              </a:buClr>
            </a:pPr>
            <a:r>
              <a:rPr lang="en-US" sz="2000" dirty="0">
                <a:latin typeface="Arial" panose="020B0604020202020204" pitchFamily="34" charset="0"/>
                <a:ea typeface="Roboto" panose="02000000000000000000" pitchFamily="2" charset="0"/>
              </a:rPr>
              <a:t>Include the title, techniques used, definitions and results</a:t>
            </a:r>
          </a:p>
          <a:p>
            <a:pPr>
              <a:buClr>
                <a:srgbClr val="0070C0"/>
              </a:buClr>
            </a:pPr>
            <a:r>
              <a:rPr lang="en-US" sz="2000" dirty="0">
                <a:latin typeface="Arial" panose="020B0604020202020204" pitchFamily="34" charset="0"/>
                <a:ea typeface="Roboto" panose="02000000000000000000" pitchFamily="2" charset="0"/>
              </a:rPr>
              <a:t>Use the appropriate verb tense: </a:t>
            </a:r>
          </a:p>
          <a:p>
            <a:pPr lvl="1">
              <a:buClr>
                <a:srgbClr val="0070C0"/>
              </a:buClr>
              <a:buSzPct val="96000"/>
            </a:pPr>
            <a:r>
              <a:rPr lang="en-US" sz="1800" b="1" dirty="0">
                <a:latin typeface="Arial" panose="020B0604020202020204" pitchFamily="34" charset="0"/>
                <a:ea typeface="Roboto Medium" panose="02000000000000000000" pitchFamily="2" charset="0"/>
              </a:rPr>
              <a:t>Past tense </a:t>
            </a:r>
            <a:r>
              <a:rPr lang="en-US" sz="1800" dirty="0">
                <a:latin typeface="Arial" panose="020B0604020202020204" pitchFamily="34" charset="0"/>
                <a:ea typeface="Roboto" panose="02000000000000000000" pitchFamily="2" charset="0"/>
              </a:rPr>
              <a:t>for completed experiments</a:t>
            </a:r>
          </a:p>
          <a:p>
            <a:pPr lvl="1">
              <a:buClr>
                <a:srgbClr val="0070C0"/>
              </a:buClr>
              <a:buSzPct val="96000"/>
            </a:pPr>
            <a:r>
              <a:rPr lang="en-US" sz="1800" b="1" dirty="0">
                <a:latin typeface="Arial" panose="020B0604020202020204" pitchFamily="34" charset="0"/>
                <a:ea typeface="Roboto Medium" panose="02000000000000000000" pitchFamily="2" charset="0"/>
              </a:rPr>
              <a:t>Present tense </a:t>
            </a:r>
            <a:r>
              <a:rPr lang="en-US" sz="1800" dirty="0">
                <a:latin typeface="Arial" panose="020B0604020202020204" pitchFamily="34" charset="0"/>
                <a:ea typeface="Roboto" panose="02000000000000000000" pitchFamily="2" charset="0"/>
              </a:rPr>
              <a:t>for facts based on results</a:t>
            </a:r>
          </a:p>
        </p:txBody>
      </p:sp>
      <p:sp>
        <p:nvSpPr>
          <p:cNvPr id="4" name="Title 9">
            <a:extLst>
              <a:ext uri="{FF2B5EF4-FFF2-40B4-BE49-F238E27FC236}">
                <a16:creationId xmlns:a16="http://schemas.microsoft.com/office/drawing/2014/main" id="{F777D83D-6E8A-4145-A2A8-67F56CD3D130}"/>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039C33F0-1E68-7241-A53E-B154BED3772B}"/>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1013456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B4E50FD-D929-B945-9539-5F477BA25ACB}"/>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Best practices for designing figures:</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Label all parts clearly</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Define any symbols used</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Use complete titles and footnotes</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Write out acronyms</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Choose colors that will print in black and white</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Use the right graphs and dimensions</a:t>
            </a:r>
            <a:br>
              <a:rPr lang="en-US" sz="2000" dirty="0">
                <a:latin typeface="Arial" panose="020B0604020202020204" pitchFamily="34" charset="0"/>
                <a:ea typeface="Roboto" panose="02000000000000000000" pitchFamily="2" charset="0"/>
              </a:rPr>
            </a:br>
            <a:r>
              <a:rPr lang="en-US" sz="1800" dirty="0">
                <a:latin typeface="Arial" panose="020B0604020202020204" pitchFamily="34" charset="0"/>
                <a:ea typeface="Roboto" panose="02000000000000000000" pitchFamily="2" charset="0"/>
              </a:rPr>
              <a:t>(e.g., 3D figures for 3D data)</a:t>
            </a:r>
            <a:endParaRPr lang="en-US" sz="2000" dirty="0">
              <a:latin typeface="Arial" panose="020B0604020202020204" pitchFamily="34" charset="0"/>
              <a:ea typeface="Roboto" panose="02000000000000000000" pitchFamily="2" charset="0"/>
            </a:endParaRP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Define and include the scale</a:t>
            </a:r>
          </a:p>
          <a:p>
            <a:pPr marL="349250" indent="-349250">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Ensure graphs show full picture of data</a:t>
            </a:r>
          </a:p>
        </p:txBody>
      </p:sp>
      <p:sp>
        <p:nvSpPr>
          <p:cNvPr id="4" name="Title 9">
            <a:extLst>
              <a:ext uri="{FF2B5EF4-FFF2-40B4-BE49-F238E27FC236}">
                <a16:creationId xmlns:a16="http://schemas.microsoft.com/office/drawing/2014/main" id="{DE89059B-F2D3-2D4D-A382-11553D1F2ED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928FC096-5572-F241-A2B8-C305A91B840D}"/>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1021520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A326EE46-0112-3944-9F2E-D5F2EEC7BE4B}"/>
              </a:ext>
            </a:extLst>
          </p:cNvPr>
          <p:cNvSpPr txBox="1">
            <a:spLocks/>
          </p:cNvSpPr>
          <p:nvPr/>
        </p:nvSpPr>
        <p:spPr>
          <a:xfrm>
            <a:off x="848248" y="301625"/>
            <a:ext cx="9282113"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sp>
        <p:nvSpPr>
          <p:cNvPr id="4" name="Text Placeholder 3">
            <a:extLst>
              <a:ext uri="{FF2B5EF4-FFF2-40B4-BE49-F238E27FC236}">
                <a16:creationId xmlns:a16="http://schemas.microsoft.com/office/drawing/2014/main" id="{2AC405E9-3248-6343-9000-AF4037F390B0}"/>
              </a:ext>
            </a:extLst>
          </p:cNvPr>
          <p:cNvSpPr txBox="1">
            <a:spLocks/>
          </p:cNvSpPr>
          <p:nvPr/>
        </p:nvSpPr>
        <p:spPr>
          <a:xfrm>
            <a:off x="849517" y="1351097"/>
            <a:ext cx="4807706"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Types of Graphs</a:t>
            </a:r>
          </a:p>
          <a:p>
            <a:pPr>
              <a:lnSpc>
                <a:spcPct val="100000"/>
              </a:lnSpc>
              <a:buClr>
                <a:srgbClr val="0070C0"/>
              </a:buClr>
            </a:pPr>
            <a:r>
              <a:rPr lang="en-US" sz="2000" dirty="0">
                <a:latin typeface="Arial" panose="020B0604020202020204" pitchFamily="34" charset="0"/>
                <a:ea typeface="Roboto" panose="02000000000000000000" pitchFamily="2" charset="0"/>
              </a:rPr>
              <a:t>Column/Bar</a:t>
            </a:r>
          </a:p>
          <a:p>
            <a:pPr>
              <a:lnSpc>
                <a:spcPct val="100000"/>
              </a:lnSpc>
              <a:buClr>
                <a:srgbClr val="0070C0"/>
              </a:buClr>
            </a:pPr>
            <a:r>
              <a:rPr lang="en-US" sz="2000" dirty="0">
                <a:latin typeface="Arial" panose="020B0604020202020204" pitchFamily="34" charset="0"/>
                <a:ea typeface="Roboto" panose="02000000000000000000" pitchFamily="2" charset="0"/>
              </a:rPr>
              <a:t>Stacked Column Bar</a:t>
            </a:r>
          </a:p>
          <a:p>
            <a:pPr>
              <a:lnSpc>
                <a:spcPct val="100000"/>
              </a:lnSpc>
              <a:buClr>
                <a:srgbClr val="0070C0"/>
              </a:buClr>
            </a:pPr>
            <a:r>
              <a:rPr lang="en-US" sz="2000" dirty="0">
                <a:latin typeface="Arial" panose="020B0604020202020204" pitchFamily="34" charset="0"/>
                <a:ea typeface="Roboto" panose="02000000000000000000" pitchFamily="2" charset="0"/>
              </a:rPr>
              <a:t>Line</a:t>
            </a:r>
          </a:p>
          <a:p>
            <a:pPr>
              <a:lnSpc>
                <a:spcPct val="100000"/>
              </a:lnSpc>
              <a:buClr>
                <a:srgbClr val="0070C0"/>
              </a:buClr>
            </a:pPr>
            <a:r>
              <a:rPr lang="en-US" sz="2000" dirty="0">
                <a:latin typeface="Arial" panose="020B0604020202020204" pitchFamily="34" charset="0"/>
                <a:ea typeface="Roboto" panose="02000000000000000000" pitchFamily="2" charset="0"/>
              </a:rPr>
              <a:t>Dual Axis Line</a:t>
            </a:r>
          </a:p>
          <a:p>
            <a:pPr>
              <a:lnSpc>
                <a:spcPct val="100000"/>
              </a:lnSpc>
              <a:buClr>
                <a:srgbClr val="0070C0"/>
              </a:buClr>
            </a:pPr>
            <a:r>
              <a:rPr lang="en-US" sz="2000" dirty="0">
                <a:latin typeface="Arial" panose="020B0604020202020204" pitchFamily="34" charset="0"/>
                <a:ea typeface="Roboto" panose="02000000000000000000" pitchFamily="2" charset="0"/>
              </a:rPr>
              <a:t>Histogram</a:t>
            </a:r>
          </a:p>
          <a:p>
            <a:pPr>
              <a:lnSpc>
                <a:spcPct val="100000"/>
              </a:lnSpc>
              <a:buClr>
                <a:srgbClr val="0070C0"/>
              </a:buClr>
            </a:pPr>
            <a:r>
              <a:rPr lang="en-US" sz="2000" dirty="0">
                <a:latin typeface="Arial" panose="020B0604020202020204" pitchFamily="34" charset="0"/>
                <a:ea typeface="Roboto" panose="02000000000000000000" pitchFamily="2" charset="0"/>
              </a:rPr>
              <a:t>Pie</a:t>
            </a:r>
          </a:p>
          <a:p>
            <a:pPr>
              <a:lnSpc>
                <a:spcPct val="100000"/>
              </a:lnSpc>
              <a:buClr>
                <a:srgbClr val="0070C0"/>
              </a:buClr>
            </a:pPr>
            <a:r>
              <a:rPr lang="en-US" sz="2000" dirty="0">
                <a:latin typeface="Arial" panose="020B0604020202020204" pitchFamily="34" charset="0"/>
                <a:ea typeface="Roboto" panose="02000000000000000000" pitchFamily="2" charset="0"/>
              </a:rPr>
              <a:t>Scatter Plot</a:t>
            </a:r>
          </a:p>
        </p:txBody>
      </p:sp>
      <p:pic>
        <p:nvPicPr>
          <p:cNvPr id="5" name="Picture 4">
            <a:extLst>
              <a:ext uri="{FF2B5EF4-FFF2-40B4-BE49-F238E27FC236}">
                <a16:creationId xmlns:a16="http://schemas.microsoft.com/office/drawing/2014/main" id="{F46EB19A-9AE0-E248-858C-95CE7B2997CB}"/>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259796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03E0959-3773-5343-9EF7-8C29A98B3AB7}"/>
              </a:ext>
            </a:extLst>
          </p:cNvPr>
          <p:cNvGrpSpPr/>
          <p:nvPr/>
        </p:nvGrpSpPr>
        <p:grpSpPr>
          <a:xfrm>
            <a:off x="0" y="-914396"/>
            <a:ext cx="12192000" cy="6889319"/>
            <a:chOff x="0" y="-299661"/>
            <a:chExt cx="12192000" cy="6858000"/>
          </a:xfrm>
        </p:grpSpPr>
        <p:pic>
          <p:nvPicPr>
            <p:cNvPr id="6" name="Picture 5" descr="A picture containing graphical user interface&#10;&#10;Description automatically generated">
              <a:extLst>
                <a:ext uri="{FF2B5EF4-FFF2-40B4-BE49-F238E27FC236}">
                  <a16:creationId xmlns:a16="http://schemas.microsoft.com/office/drawing/2014/main" id="{C9BF281F-FD6C-BB49-BDDD-0DFFA020FCF3}"/>
                </a:ext>
              </a:extLst>
            </p:cNvPr>
            <p:cNvPicPr>
              <a:picLocks noChangeAspect="1"/>
            </p:cNvPicPr>
            <p:nvPr/>
          </p:nvPicPr>
          <p:blipFill>
            <a:blip r:embed="rId3"/>
            <a:stretch>
              <a:fillRect/>
            </a:stretch>
          </p:blipFill>
          <p:spPr>
            <a:xfrm>
              <a:off x="0" y="-299661"/>
              <a:ext cx="12192000" cy="6858000"/>
            </a:xfrm>
            <a:prstGeom prst="rect">
              <a:avLst/>
            </a:prstGeom>
          </p:spPr>
        </p:pic>
        <p:sp>
          <p:nvSpPr>
            <p:cNvPr id="7" name="Rectangle 6">
              <a:extLst>
                <a:ext uri="{FF2B5EF4-FFF2-40B4-BE49-F238E27FC236}">
                  <a16:creationId xmlns:a16="http://schemas.microsoft.com/office/drawing/2014/main" id="{F01DDD10-636A-5E49-85BB-0DFCB2604E34}"/>
                </a:ext>
              </a:extLst>
            </p:cNvPr>
            <p:cNvSpPr/>
            <p:nvPr/>
          </p:nvSpPr>
          <p:spPr>
            <a:xfrm>
              <a:off x="1546261" y="4772346"/>
              <a:ext cx="45719" cy="421241"/>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B3C45F-67DB-604E-9D64-32D4A669ED00}"/>
                </a:ext>
              </a:extLst>
            </p:cNvPr>
            <p:cNvSpPr/>
            <p:nvPr/>
          </p:nvSpPr>
          <p:spPr>
            <a:xfrm>
              <a:off x="10411147" y="4772346"/>
              <a:ext cx="45719" cy="421241"/>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8FC8D023-6D8B-F642-853C-456FBB6D1A12}"/>
              </a:ext>
            </a:extLst>
          </p:cNvPr>
          <p:cNvSpPr>
            <a:spLocks noGrp="1"/>
          </p:cNvSpPr>
          <p:nvPr>
            <p:ph type="title" idx="4294967295"/>
          </p:nvPr>
        </p:nvSpPr>
        <p:spPr>
          <a:xfrm>
            <a:off x="847928" y="301867"/>
            <a:ext cx="9281592" cy="520700"/>
          </a:xfrm>
          <a:prstGeom prst="rect">
            <a:avLst/>
          </a:prstGeom>
        </p:spPr>
        <p:txBody>
          <a:bodyPr anchor="ct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grpSp>
        <p:nvGrpSpPr>
          <p:cNvPr id="27" name="Group 26">
            <a:extLst>
              <a:ext uri="{FF2B5EF4-FFF2-40B4-BE49-F238E27FC236}">
                <a16:creationId xmlns:a16="http://schemas.microsoft.com/office/drawing/2014/main" id="{A3A5DF9C-B2D4-F547-82A0-F773C60632B7}"/>
              </a:ext>
            </a:extLst>
          </p:cNvPr>
          <p:cNvGrpSpPr/>
          <p:nvPr/>
        </p:nvGrpSpPr>
        <p:grpSpPr>
          <a:xfrm>
            <a:off x="1239910" y="4488486"/>
            <a:ext cx="983226" cy="2005362"/>
            <a:chOff x="1239910" y="4533090"/>
            <a:chExt cx="983226" cy="2005362"/>
          </a:xfrm>
        </p:grpSpPr>
        <p:cxnSp>
          <p:nvCxnSpPr>
            <p:cNvPr id="11" name="Straight Connector 10">
              <a:extLst>
                <a:ext uri="{FF2B5EF4-FFF2-40B4-BE49-F238E27FC236}">
                  <a16:creationId xmlns:a16="http://schemas.microsoft.com/office/drawing/2014/main" id="{8185E09E-FB68-2E4B-866D-623BDC9E8D3E}"/>
                </a:ext>
              </a:extLst>
            </p:cNvPr>
            <p:cNvCxnSpPr>
              <a:cxnSpLocks/>
            </p:cNvCxnSpPr>
            <p:nvPr/>
          </p:nvCxnSpPr>
          <p:spPr>
            <a:xfrm>
              <a:off x="1731523" y="4533090"/>
              <a:ext cx="0" cy="1653702"/>
            </a:xfrm>
            <a:prstGeom prst="line">
              <a:avLst/>
            </a:prstGeom>
            <a:ln w="19050" cap="rnd"/>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DB06AAF0-8672-854E-AB22-41D1AF73A6CF}"/>
                </a:ext>
              </a:extLst>
            </p:cNvPr>
            <p:cNvSpPr/>
            <p:nvPr/>
          </p:nvSpPr>
          <p:spPr>
            <a:xfrm>
              <a:off x="1239910" y="6186792"/>
              <a:ext cx="983226"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Title</a:t>
              </a:r>
            </a:p>
          </p:txBody>
        </p:sp>
      </p:grpSp>
      <p:grpSp>
        <p:nvGrpSpPr>
          <p:cNvPr id="28" name="Group 27">
            <a:extLst>
              <a:ext uri="{FF2B5EF4-FFF2-40B4-BE49-F238E27FC236}">
                <a16:creationId xmlns:a16="http://schemas.microsoft.com/office/drawing/2014/main" id="{B8070424-2D2B-2148-8336-73D4B86D2FD5}"/>
              </a:ext>
            </a:extLst>
          </p:cNvPr>
          <p:cNvGrpSpPr/>
          <p:nvPr/>
        </p:nvGrpSpPr>
        <p:grpSpPr>
          <a:xfrm>
            <a:off x="2153265" y="3473450"/>
            <a:ext cx="1140541" cy="2317750"/>
            <a:chOff x="2153265" y="3473450"/>
            <a:chExt cx="1140541" cy="2317750"/>
          </a:xfrm>
        </p:grpSpPr>
        <p:cxnSp>
          <p:nvCxnSpPr>
            <p:cNvPr id="15" name="Straight Connector 14">
              <a:extLst>
                <a:ext uri="{FF2B5EF4-FFF2-40B4-BE49-F238E27FC236}">
                  <a16:creationId xmlns:a16="http://schemas.microsoft.com/office/drawing/2014/main" id="{49EED1A9-F07E-F64B-8635-4577D52AC104}"/>
                </a:ext>
              </a:extLst>
            </p:cNvPr>
            <p:cNvCxnSpPr>
              <a:cxnSpLocks/>
            </p:cNvCxnSpPr>
            <p:nvPr/>
          </p:nvCxnSpPr>
          <p:spPr>
            <a:xfrm>
              <a:off x="2723535" y="3473450"/>
              <a:ext cx="0" cy="1965606"/>
            </a:xfrm>
            <a:prstGeom prst="line">
              <a:avLst/>
            </a:prstGeom>
            <a:ln w="19050" cap="rnd"/>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CBC14E83-6841-D648-A8AC-8707C2D6B0DE}"/>
                </a:ext>
              </a:extLst>
            </p:cNvPr>
            <p:cNvSpPr/>
            <p:nvPr/>
          </p:nvSpPr>
          <p:spPr>
            <a:xfrm>
              <a:off x="2153265" y="5439056"/>
              <a:ext cx="1140541" cy="35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Abstract</a:t>
              </a:r>
            </a:p>
          </p:txBody>
        </p:sp>
      </p:grpSp>
      <p:grpSp>
        <p:nvGrpSpPr>
          <p:cNvPr id="30" name="Group 29">
            <a:extLst>
              <a:ext uri="{FF2B5EF4-FFF2-40B4-BE49-F238E27FC236}">
                <a16:creationId xmlns:a16="http://schemas.microsoft.com/office/drawing/2014/main" id="{7116ADB6-FAEC-F746-B844-A88C28A6F9C3}"/>
              </a:ext>
            </a:extLst>
          </p:cNvPr>
          <p:cNvGrpSpPr/>
          <p:nvPr/>
        </p:nvGrpSpPr>
        <p:grpSpPr>
          <a:xfrm>
            <a:off x="3092748" y="2157362"/>
            <a:ext cx="1390230" cy="2955454"/>
            <a:chOff x="3083448" y="2068830"/>
            <a:chExt cx="1390230" cy="2955454"/>
          </a:xfrm>
        </p:grpSpPr>
        <p:cxnSp>
          <p:nvCxnSpPr>
            <p:cNvPr id="20" name="Straight Connector 19">
              <a:extLst>
                <a:ext uri="{FF2B5EF4-FFF2-40B4-BE49-F238E27FC236}">
                  <a16:creationId xmlns:a16="http://schemas.microsoft.com/office/drawing/2014/main" id="{606E8879-0EA8-E34E-95F5-6B993D567558}"/>
                </a:ext>
              </a:extLst>
            </p:cNvPr>
            <p:cNvCxnSpPr/>
            <p:nvPr/>
          </p:nvCxnSpPr>
          <p:spPr>
            <a:xfrm>
              <a:off x="3749040" y="2068830"/>
              <a:ext cx="0" cy="2588644"/>
            </a:xfrm>
            <a:prstGeom prst="line">
              <a:avLst/>
            </a:prstGeom>
            <a:ln w="19050" cap="rnd"/>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06725779-6504-1E42-90D2-78E468F905AE}"/>
                </a:ext>
              </a:extLst>
            </p:cNvPr>
            <p:cNvSpPr/>
            <p:nvPr/>
          </p:nvSpPr>
          <p:spPr>
            <a:xfrm>
              <a:off x="3083448" y="4657474"/>
              <a:ext cx="1390230" cy="36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Introduction</a:t>
              </a:r>
            </a:p>
          </p:txBody>
        </p:sp>
      </p:grpSp>
      <p:grpSp>
        <p:nvGrpSpPr>
          <p:cNvPr id="32" name="Group 31">
            <a:extLst>
              <a:ext uri="{FF2B5EF4-FFF2-40B4-BE49-F238E27FC236}">
                <a16:creationId xmlns:a16="http://schemas.microsoft.com/office/drawing/2014/main" id="{C1FB95C1-EE3D-1C4E-A8AB-D8B1C1FB237E}"/>
              </a:ext>
            </a:extLst>
          </p:cNvPr>
          <p:cNvGrpSpPr/>
          <p:nvPr/>
        </p:nvGrpSpPr>
        <p:grpSpPr>
          <a:xfrm>
            <a:off x="4689987" y="2146887"/>
            <a:ext cx="1111045" cy="2286860"/>
            <a:chOff x="4689987" y="2068830"/>
            <a:chExt cx="1111045" cy="2286860"/>
          </a:xfrm>
        </p:grpSpPr>
        <p:cxnSp>
          <p:nvCxnSpPr>
            <p:cNvPr id="22" name="Straight Connector 21">
              <a:extLst>
                <a:ext uri="{FF2B5EF4-FFF2-40B4-BE49-F238E27FC236}">
                  <a16:creationId xmlns:a16="http://schemas.microsoft.com/office/drawing/2014/main" id="{F580BE3D-298F-BB49-BA13-6FF4245E3CE3}"/>
                </a:ext>
              </a:extLst>
            </p:cNvPr>
            <p:cNvCxnSpPr/>
            <p:nvPr/>
          </p:nvCxnSpPr>
          <p:spPr>
            <a:xfrm>
              <a:off x="5246370" y="2068830"/>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F5EA789D-BDD6-1D47-81C9-1C26B9E444DA}"/>
                </a:ext>
              </a:extLst>
            </p:cNvPr>
            <p:cNvSpPr/>
            <p:nvPr/>
          </p:nvSpPr>
          <p:spPr>
            <a:xfrm>
              <a:off x="4689987" y="4023360"/>
              <a:ext cx="1111045" cy="3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Methods</a:t>
              </a:r>
            </a:p>
          </p:txBody>
        </p:sp>
      </p:grpSp>
      <p:grpSp>
        <p:nvGrpSpPr>
          <p:cNvPr id="34" name="Group 33">
            <a:extLst>
              <a:ext uri="{FF2B5EF4-FFF2-40B4-BE49-F238E27FC236}">
                <a16:creationId xmlns:a16="http://schemas.microsoft.com/office/drawing/2014/main" id="{D359C53B-3D05-3345-A3D6-E9B1E041653C}"/>
              </a:ext>
            </a:extLst>
          </p:cNvPr>
          <p:cNvGrpSpPr/>
          <p:nvPr/>
        </p:nvGrpSpPr>
        <p:grpSpPr>
          <a:xfrm>
            <a:off x="6152818" y="2146887"/>
            <a:ext cx="1170039" cy="2286860"/>
            <a:chOff x="6152818" y="2068830"/>
            <a:chExt cx="1170039" cy="2286860"/>
          </a:xfrm>
        </p:grpSpPr>
        <p:cxnSp>
          <p:nvCxnSpPr>
            <p:cNvPr id="23" name="Straight Connector 22">
              <a:extLst>
                <a:ext uri="{FF2B5EF4-FFF2-40B4-BE49-F238E27FC236}">
                  <a16:creationId xmlns:a16="http://schemas.microsoft.com/office/drawing/2014/main" id="{D244EC57-E14C-9046-8078-E5862062F54F}"/>
                </a:ext>
              </a:extLst>
            </p:cNvPr>
            <p:cNvCxnSpPr/>
            <p:nvPr/>
          </p:nvCxnSpPr>
          <p:spPr>
            <a:xfrm>
              <a:off x="6737837" y="2068830"/>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91C9866B-7C37-C84F-A046-22889378771A}"/>
                </a:ext>
              </a:extLst>
            </p:cNvPr>
            <p:cNvSpPr/>
            <p:nvPr/>
          </p:nvSpPr>
          <p:spPr>
            <a:xfrm>
              <a:off x="6152818" y="4023360"/>
              <a:ext cx="1170039" cy="3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Results</a:t>
              </a:r>
            </a:p>
          </p:txBody>
        </p:sp>
      </p:grpSp>
      <p:grpSp>
        <p:nvGrpSpPr>
          <p:cNvPr id="36" name="Group 35">
            <a:extLst>
              <a:ext uri="{FF2B5EF4-FFF2-40B4-BE49-F238E27FC236}">
                <a16:creationId xmlns:a16="http://schemas.microsoft.com/office/drawing/2014/main" id="{046F34D9-E675-1942-B174-64CC8FA7B8D8}"/>
              </a:ext>
            </a:extLst>
          </p:cNvPr>
          <p:cNvGrpSpPr/>
          <p:nvPr/>
        </p:nvGrpSpPr>
        <p:grpSpPr>
          <a:xfrm>
            <a:off x="7531745" y="2146887"/>
            <a:ext cx="1347020" cy="2955454"/>
            <a:chOff x="7531745" y="2068830"/>
            <a:chExt cx="1347020" cy="2955454"/>
          </a:xfrm>
        </p:grpSpPr>
        <p:cxnSp>
          <p:nvCxnSpPr>
            <p:cNvPr id="24" name="Straight Connector 23">
              <a:extLst>
                <a:ext uri="{FF2B5EF4-FFF2-40B4-BE49-F238E27FC236}">
                  <a16:creationId xmlns:a16="http://schemas.microsoft.com/office/drawing/2014/main" id="{CCD04513-AE5D-0D44-BE2F-ADD2F2F7A8C9}"/>
                </a:ext>
              </a:extLst>
            </p:cNvPr>
            <p:cNvCxnSpPr/>
            <p:nvPr/>
          </p:nvCxnSpPr>
          <p:spPr>
            <a:xfrm>
              <a:off x="8229600" y="2068830"/>
              <a:ext cx="0" cy="2588644"/>
            </a:xfrm>
            <a:prstGeom prst="line">
              <a:avLst/>
            </a:prstGeom>
            <a:ln w="19050" cap="rnd"/>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09E9BA96-8895-1E46-B5BB-E66112DA737B}"/>
                </a:ext>
              </a:extLst>
            </p:cNvPr>
            <p:cNvSpPr/>
            <p:nvPr/>
          </p:nvSpPr>
          <p:spPr>
            <a:xfrm>
              <a:off x="7531745" y="4657474"/>
              <a:ext cx="1347020" cy="36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Discussion</a:t>
              </a:r>
            </a:p>
          </p:txBody>
        </p:sp>
      </p:grpSp>
      <p:grpSp>
        <p:nvGrpSpPr>
          <p:cNvPr id="38" name="Group 37">
            <a:extLst>
              <a:ext uri="{FF2B5EF4-FFF2-40B4-BE49-F238E27FC236}">
                <a16:creationId xmlns:a16="http://schemas.microsoft.com/office/drawing/2014/main" id="{4A39A546-8961-2640-8082-EF80B8C903FC}"/>
              </a:ext>
            </a:extLst>
          </p:cNvPr>
          <p:cNvGrpSpPr/>
          <p:nvPr/>
        </p:nvGrpSpPr>
        <p:grpSpPr>
          <a:xfrm>
            <a:off x="8406581" y="3473450"/>
            <a:ext cx="1722939" cy="2317750"/>
            <a:chOff x="8406581" y="3473450"/>
            <a:chExt cx="1722939" cy="2317750"/>
          </a:xfrm>
        </p:grpSpPr>
        <p:cxnSp>
          <p:nvCxnSpPr>
            <p:cNvPr id="18" name="Straight Connector 17">
              <a:extLst>
                <a:ext uri="{FF2B5EF4-FFF2-40B4-BE49-F238E27FC236}">
                  <a16:creationId xmlns:a16="http://schemas.microsoft.com/office/drawing/2014/main" id="{A0283E96-E838-714B-B6BD-D54CA2DA8599}"/>
                </a:ext>
              </a:extLst>
            </p:cNvPr>
            <p:cNvCxnSpPr>
              <a:cxnSpLocks/>
            </p:cNvCxnSpPr>
            <p:nvPr/>
          </p:nvCxnSpPr>
          <p:spPr>
            <a:xfrm>
              <a:off x="9256137" y="3473450"/>
              <a:ext cx="0" cy="1965606"/>
            </a:xfrm>
            <a:prstGeom prst="line">
              <a:avLst/>
            </a:prstGeom>
            <a:ln w="19050" cap="rnd"/>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59A185E-1CE8-3C45-8A6A-094FE554C2BA}"/>
                </a:ext>
              </a:extLst>
            </p:cNvPr>
            <p:cNvSpPr/>
            <p:nvPr/>
          </p:nvSpPr>
          <p:spPr>
            <a:xfrm>
              <a:off x="8406581" y="5439056"/>
              <a:ext cx="1722939" cy="35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Acknowledgments</a:t>
              </a:r>
            </a:p>
          </p:txBody>
        </p:sp>
      </p:grpSp>
      <p:grpSp>
        <p:nvGrpSpPr>
          <p:cNvPr id="40" name="Group 39">
            <a:extLst>
              <a:ext uri="{FF2B5EF4-FFF2-40B4-BE49-F238E27FC236}">
                <a16:creationId xmlns:a16="http://schemas.microsoft.com/office/drawing/2014/main" id="{8DD2C821-C157-174F-98DB-15A00C628C04}"/>
              </a:ext>
            </a:extLst>
          </p:cNvPr>
          <p:cNvGrpSpPr/>
          <p:nvPr/>
        </p:nvGrpSpPr>
        <p:grpSpPr>
          <a:xfrm>
            <a:off x="9590530" y="4488486"/>
            <a:ext cx="2005781" cy="2005362"/>
            <a:chOff x="9590530" y="4533090"/>
            <a:chExt cx="2005781" cy="2005362"/>
          </a:xfrm>
        </p:grpSpPr>
        <p:cxnSp>
          <p:nvCxnSpPr>
            <p:cNvPr id="13" name="Straight Connector 12">
              <a:extLst>
                <a:ext uri="{FF2B5EF4-FFF2-40B4-BE49-F238E27FC236}">
                  <a16:creationId xmlns:a16="http://schemas.microsoft.com/office/drawing/2014/main" id="{F026A2CA-8BFD-5042-BCE6-0B78F3095BD2}"/>
                </a:ext>
              </a:extLst>
            </p:cNvPr>
            <p:cNvCxnSpPr>
              <a:cxnSpLocks/>
            </p:cNvCxnSpPr>
            <p:nvPr/>
          </p:nvCxnSpPr>
          <p:spPr>
            <a:xfrm>
              <a:off x="10593421" y="4533090"/>
              <a:ext cx="0" cy="1653702"/>
            </a:xfrm>
            <a:prstGeom prst="line">
              <a:avLst/>
            </a:prstGeom>
            <a:ln w="19050"/>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6A747E99-267A-524E-8A71-9A8BFA77A9C4}"/>
                </a:ext>
              </a:extLst>
            </p:cNvPr>
            <p:cNvSpPr/>
            <p:nvPr/>
          </p:nvSpPr>
          <p:spPr>
            <a:xfrm>
              <a:off x="9590530" y="6186792"/>
              <a:ext cx="2005781"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References/Citations</a:t>
              </a:r>
            </a:p>
          </p:txBody>
        </p:sp>
      </p:grpSp>
    </p:spTree>
    <p:extLst>
      <p:ext uri="{BB962C8B-B14F-4D97-AF65-F5344CB8AC3E}">
        <p14:creationId xmlns:p14="http://schemas.microsoft.com/office/powerpoint/2010/main" val="21608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B7343DB-D4B6-FE4B-BB65-19951EB7D238}"/>
              </a:ext>
            </a:extLst>
          </p:cNvPr>
          <p:cNvSpPr txBox="1">
            <a:spLocks/>
          </p:cNvSpPr>
          <p:nvPr/>
        </p:nvSpPr>
        <p:spPr>
          <a:xfrm>
            <a:off x="849517" y="1351097"/>
            <a:ext cx="4807706" cy="49894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Column and bar graphs:</a:t>
            </a:r>
          </a:p>
          <a:p>
            <a:pPr>
              <a:lnSpc>
                <a:spcPct val="100000"/>
              </a:lnSpc>
              <a:buClr>
                <a:srgbClr val="0070C0"/>
              </a:buClr>
            </a:pPr>
            <a:r>
              <a:rPr lang="en-US" sz="2000" dirty="0">
                <a:latin typeface="Arial" panose="020B0604020202020204" pitchFamily="34" charset="0"/>
                <a:ea typeface="Roboto" panose="02000000000000000000" pitchFamily="2" charset="0"/>
              </a:rPr>
              <a:t>Are similar graphs</a:t>
            </a:r>
          </a:p>
          <a:p>
            <a:pPr>
              <a:lnSpc>
                <a:spcPct val="100000"/>
              </a:lnSpc>
              <a:buClr>
                <a:srgbClr val="0070C0"/>
              </a:buClr>
            </a:pPr>
            <a:r>
              <a:rPr lang="en-US" sz="2000" dirty="0">
                <a:latin typeface="Arial" panose="020B0604020202020204" pitchFamily="34" charset="0"/>
                <a:ea typeface="Roboto" panose="02000000000000000000" pitchFamily="2" charset="0"/>
              </a:rPr>
              <a:t>Differ in orientation</a:t>
            </a:r>
          </a:p>
          <a:p>
            <a:pPr>
              <a:lnSpc>
                <a:spcPct val="100000"/>
              </a:lnSpc>
              <a:buClr>
                <a:srgbClr val="0070C0"/>
              </a:buClr>
            </a:pPr>
            <a:r>
              <a:rPr lang="en-US" sz="2000" dirty="0">
                <a:latin typeface="Arial" panose="020B0604020202020204" pitchFamily="34" charset="0"/>
                <a:ea typeface="Roboto" panose="02000000000000000000" pitchFamily="2" charset="0"/>
              </a:rPr>
              <a:t>Column: vertical</a:t>
            </a:r>
          </a:p>
          <a:p>
            <a:pPr>
              <a:lnSpc>
                <a:spcPct val="100000"/>
              </a:lnSpc>
              <a:buClr>
                <a:srgbClr val="0070C0"/>
              </a:buClr>
            </a:pPr>
            <a:r>
              <a:rPr lang="en-US" sz="2000" dirty="0">
                <a:latin typeface="Arial" panose="020B0604020202020204" pitchFamily="34" charset="0"/>
                <a:ea typeface="Roboto" panose="02000000000000000000" pitchFamily="2" charset="0"/>
              </a:rPr>
              <a:t>Bar: horizontal</a:t>
            </a:r>
          </a:p>
          <a:p>
            <a:pPr>
              <a:lnSpc>
                <a:spcPct val="100000"/>
              </a:lnSpc>
              <a:buClr>
                <a:srgbClr val="0070C0"/>
              </a:buClr>
            </a:pPr>
            <a:r>
              <a:rPr lang="en-US" sz="2000" dirty="0">
                <a:latin typeface="Arial" panose="020B0604020202020204" pitchFamily="34" charset="0"/>
                <a:ea typeface="Roboto" panose="02000000000000000000" pitchFamily="2" charset="0"/>
              </a:rPr>
              <a:t>Have X and Y axes labeled with categorical or numerical variables</a:t>
            </a:r>
          </a:p>
          <a:p>
            <a:pPr>
              <a:lnSpc>
                <a:spcPct val="100000"/>
              </a:lnSpc>
              <a:buClr>
                <a:srgbClr val="0070C0"/>
              </a:buClr>
            </a:pPr>
            <a:r>
              <a:rPr lang="en-US" sz="2000" dirty="0">
                <a:latin typeface="Arial" panose="020B0604020202020204" pitchFamily="34" charset="0"/>
                <a:ea typeface="Roboto" panose="02000000000000000000" pitchFamily="2" charset="0"/>
              </a:rPr>
              <a:t>Heights are scaled according to values</a:t>
            </a:r>
          </a:p>
          <a:p>
            <a:pPr>
              <a:lnSpc>
                <a:spcPct val="100000"/>
              </a:lnSpc>
              <a:buClr>
                <a:srgbClr val="0070C0"/>
              </a:buClr>
            </a:pPr>
            <a:r>
              <a:rPr lang="en-US" sz="2000" dirty="0">
                <a:latin typeface="Arial" panose="020B0604020202020204" pitchFamily="34" charset="0"/>
                <a:ea typeface="Roboto" panose="02000000000000000000" pitchFamily="2" charset="0"/>
              </a:rPr>
              <a:t>Length of bars can be compared</a:t>
            </a:r>
          </a:p>
          <a:p>
            <a:pPr>
              <a:lnSpc>
                <a:spcPct val="100000"/>
              </a:lnSpc>
              <a:buClr>
                <a:srgbClr val="0070C0"/>
              </a:buClr>
            </a:pPr>
            <a:r>
              <a:rPr lang="en-US" sz="2000" dirty="0">
                <a:latin typeface="Arial" panose="020B0604020202020204" pitchFamily="34" charset="0"/>
                <a:ea typeface="Roboto" panose="02000000000000000000" pitchFamily="2" charset="0"/>
              </a:rPr>
              <a:t>Bar graphs can be 3 dimensional and compiled for data comparison</a:t>
            </a:r>
          </a:p>
          <a:p>
            <a:pPr>
              <a:lnSpc>
                <a:spcPct val="100000"/>
              </a:lnSpc>
              <a:buClr>
                <a:srgbClr val="0070C0"/>
              </a:buClr>
            </a:pPr>
            <a:r>
              <a:rPr lang="en-US" sz="2000" dirty="0">
                <a:latin typeface="Arial" panose="020B0604020202020204" pitchFamily="34" charset="0"/>
                <a:ea typeface="Roboto" panose="02000000000000000000" pitchFamily="2" charset="0"/>
              </a:rPr>
              <a:t>Bars or columns arranged in order of frequency</a:t>
            </a:r>
          </a:p>
        </p:txBody>
      </p:sp>
      <p:sp>
        <p:nvSpPr>
          <p:cNvPr id="4" name="Title 9">
            <a:extLst>
              <a:ext uri="{FF2B5EF4-FFF2-40B4-BE49-F238E27FC236}">
                <a16:creationId xmlns:a16="http://schemas.microsoft.com/office/drawing/2014/main" id="{00552679-FCFD-9748-B4A8-36DE4A7B5BA4}"/>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14" name="Picture 13">
            <a:extLst>
              <a:ext uri="{FF2B5EF4-FFF2-40B4-BE49-F238E27FC236}">
                <a16:creationId xmlns:a16="http://schemas.microsoft.com/office/drawing/2014/main" id="{3DC3BA93-EB02-9A47-9919-8E6C4A7907CF}"/>
              </a:ext>
            </a:extLst>
          </p:cNvPr>
          <p:cNvPicPr>
            <a:picLocks noChangeAspect="1"/>
          </p:cNvPicPr>
          <p:nvPr/>
        </p:nvPicPr>
        <p:blipFill>
          <a:blip r:embed="rId3"/>
          <a:stretch>
            <a:fillRect/>
          </a:stretch>
        </p:blipFill>
        <p:spPr>
          <a:xfrm>
            <a:off x="9034481" y="4493376"/>
            <a:ext cx="2393190" cy="1604474"/>
          </a:xfrm>
          <a:prstGeom prst="rect">
            <a:avLst/>
          </a:prstGeom>
        </p:spPr>
      </p:pic>
    </p:spTree>
    <p:extLst>
      <p:ext uri="{BB962C8B-B14F-4D97-AF65-F5344CB8AC3E}">
        <p14:creationId xmlns:p14="http://schemas.microsoft.com/office/powerpoint/2010/main" val="1113640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F73D0F3D-0423-9945-A95E-2D7B991D2F4D}"/>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11" name="Picture 10">
            <a:extLst>
              <a:ext uri="{FF2B5EF4-FFF2-40B4-BE49-F238E27FC236}">
                <a16:creationId xmlns:a16="http://schemas.microsoft.com/office/drawing/2014/main" id="{881F2357-5EC6-394C-9483-C77FCF83AA3A}"/>
              </a:ext>
            </a:extLst>
          </p:cNvPr>
          <p:cNvPicPr>
            <a:picLocks noChangeAspect="1"/>
          </p:cNvPicPr>
          <p:nvPr/>
        </p:nvPicPr>
        <p:blipFill>
          <a:blip r:embed="rId3"/>
          <a:stretch>
            <a:fillRect/>
          </a:stretch>
        </p:blipFill>
        <p:spPr>
          <a:xfrm>
            <a:off x="9109652" y="4443961"/>
            <a:ext cx="2393190" cy="1703304"/>
          </a:xfrm>
          <a:prstGeom prst="rect">
            <a:avLst/>
          </a:prstGeom>
        </p:spPr>
      </p:pic>
      <p:sp>
        <p:nvSpPr>
          <p:cNvPr id="6" name="Text Placeholder 3">
            <a:extLst>
              <a:ext uri="{FF2B5EF4-FFF2-40B4-BE49-F238E27FC236}">
                <a16:creationId xmlns:a16="http://schemas.microsoft.com/office/drawing/2014/main" id="{FDD2C12F-41D9-DE42-84F9-03A997C7429F}"/>
              </a:ext>
            </a:extLst>
          </p:cNvPr>
          <p:cNvSpPr txBox="1">
            <a:spLocks/>
          </p:cNvSpPr>
          <p:nvPr/>
        </p:nvSpPr>
        <p:spPr>
          <a:xfrm>
            <a:off x="849516" y="1351097"/>
            <a:ext cx="5574143"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Stacked bar/Stacked column graphs:</a:t>
            </a:r>
          </a:p>
          <a:p>
            <a:pPr>
              <a:lnSpc>
                <a:spcPct val="100000"/>
              </a:lnSpc>
              <a:buClr>
                <a:srgbClr val="0070C0"/>
              </a:buClr>
            </a:pPr>
            <a:r>
              <a:rPr lang="en-US" sz="2000" dirty="0">
                <a:latin typeface="Arial" panose="020B0604020202020204" pitchFamily="34" charset="0"/>
                <a:ea typeface="Roboto" panose="02000000000000000000" pitchFamily="2" charset="0"/>
              </a:rPr>
              <a:t>Work best to display the differences in values, production, numerical values</a:t>
            </a:r>
          </a:p>
          <a:p>
            <a:pPr>
              <a:lnSpc>
                <a:spcPct val="100000"/>
              </a:lnSpc>
              <a:buClr>
                <a:srgbClr val="0070C0"/>
              </a:buClr>
            </a:pPr>
            <a:r>
              <a:rPr lang="en-US" sz="2000" dirty="0">
                <a:latin typeface="Arial" panose="020B0604020202020204" pitchFamily="34" charset="0"/>
                <a:ea typeface="Roboto" panose="02000000000000000000" pitchFamily="2" charset="0"/>
              </a:rPr>
              <a:t>Can be used for dual-axis comparisons to show why results changed</a:t>
            </a:r>
          </a:p>
          <a:p>
            <a:pPr>
              <a:lnSpc>
                <a:spcPct val="100000"/>
              </a:lnSpc>
              <a:buClr>
                <a:srgbClr val="0070C0"/>
              </a:buClr>
            </a:pPr>
            <a:r>
              <a:rPr lang="en-US" sz="2000" dirty="0">
                <a:latin typeface="Arial" panose="020B0604020202020204" pitchFamily="34" charset="0"/>
                <a:ea typeface="Roboto" panose="02000000000000000000" pitchFamily="2" charset="0"/>
              </a:rPr>
              <a:t>Can also be used to show:</a:t>
            </a:r>
          </a:p>
          <a:p>
            <a:pPr lvl="1">
              <a:lnSpc>
                <a:spcPct val="100000"/>
              </a:lnSpc>
              <a:buClr>
                <a:srgbClr val="0070C0"/>
              </a:buClr>
            </a:pPr>
            <a:r>
              <a:rPr lang="en-US" sz="2000" dirty="0">
                <a:latin typeface="Arial" panose="020B0604020202020204" pitchFamily="34" charset="0"/>
                <a:ea typeface="Roboto" panose="02000000000000000000" pitchFamily="2" charset="0"/>
              </a:rPr>
              <a:t>Part-to-whole comparisons</a:t>
            </a:r>
          </a:p>
          <a:p>
            <a:pPr lvl="1">
              <a:lnSpc>
                <a:spcPct val="100000"/>
              </a:lnSpc>
              <a:buClr>
                <a:srgbClr val="0070C0"/>
              </a:buClr>
            </a:pPr>
            <a:r>
              <a:rPr lang="en-US" sz="2000" dirty="0">
                <a:latin typeface="Arial" panose="020B0604020202020204" pitchFamily="34" charset="0"/>
                <a:ea typeface="Roboto" panose="02000000000000000000" pitchFamily="2" charset="0"/>
              </a:rPr>
              <a:t>Subsections that clarify specific differences</a:t>
            </a:r>
          </a:p>
        </p:txBody>
      </p:sp>
    </p:spTree>
    <p:extLst>
      <p:ext uri="{BB962C8B-B14F-4D97-AF65-F5344CB8AC3E}">
        <p14:creationId xmlns:p14="http://schemas.microsoft.com/office/powerpoint/2010/main" val="352998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F73D0F3D-0423-9945-A95E-2D7B991D2F4D}"/>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sp>
        <p:nvSpPr>
          <p:cNvPr id="5" name="Text Placeholder 3">
            <a:extLst>
              <a:ext uri="{FF2B5EF4-FFF2-40B4-BE49-F238E27FC236}">
                <a16:creationId xmlns:a16="http://schemas.microsoft.com/office/drawing/2014/main" id="{21E8EC7A-1FB8-7241-B414-546B9A29BD20}"/>
              </a:ext>
            </a:extLst>
          </p:cNvPr>
          <p:cNvSpPr txBox="1">
            <a:spLocks/>
          </p:cNvSpPr>
          <p:nvPr/>
        </p:nvSpPr>
        <p:spPr>
          <a:xfrm>
            <a:off x="849517" y="1351097"/>
            <a:ext cx="4807706" cy="5204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Line graphs:</a:t>
            </a:r>
          </a:p>
          <a:p>
            <a:pPr>
              <a:lnSpc>
                <a:spcPct val="100000"/>
              </a:lnSpc>
              <a:buClr>
                <a:srgbClr val="0070C0"/>
              </a:buClr>
            </a:pPr>
            <a:r>
              <a:rPr lang="en-US" sz="2000" dirty="0">
                <a:latin typeface="Arial" panose="020B0604020202020204" pitchFamily="34" charset="0"/>
                <a:ea typeface="Roboto" panose="02000000000000000000" pitchFamily="2" charset="0"/>
              </a:rPr>
              <a:t>Involve an x-axis (horizontal) and y-axis (vertical) to show comparisons between 2 variables</a:t>
            </a:r>
          </a:p>
          <a:p>
            <a:pPr>
              <a:lnSpc>
                <a:spcPct val="100000"/>
              </a:lnSpc>
              <a:buClr>
                <a:srgbClr val="0070C0"/>
              </a:buClr>
            </a:pPr>
            <a:r>
              <a:rPr lang="en-US" sz="2000" dirty="0">
                <a:latin typeface="Arial" panose="020B0604020202020204" pitchFamily="34" charset="0"/>
                <a:ea typeface="Roboto" panose="02000000000000000000" pitchFamily="2" charset="0"/>
              </a:rPr>
              <a:t>Are dot-connected and grid-connected lines</a:t>
            </a:r>
          </a:p>
          <a:p>
            <a:pPr>
              <a:lnSpc>
                <a:spcPct val="100000"/>
              </a:lnSpc>
              <a:buClr>
                <a:srgbClr val="0070C0"/>
              </a:buClr>
            </a:pPr>
            <a:r>
              <a:rPr lang="en-US" sz="2000" dirty="0">
                <a:latin typeface="Arial" panose="020B0604020202020204" pitchFamily="34" charset="0"/>
                <a:ea typeface="Roboto" panose="02000000000000000000" pitchFamily="2" charset="0"/>
              </a:rPr>
              <a:t>Display and compare various data sets</a:t>
            </a:r>
          </a:p>
          <a:p>
            <a:pPr>
              <a:lnSpc>
                <a:spcPct val="100000"/>
              </a:lnSpc>
              <a:buClr>
                <a:srgbClr val="0070C0"/>
              </a:buClr>
            </a:pPr>
            <a:r>
              <a:rPr lang="en-US" sz="2000" dirty="0">
                <a:latin typeface="Arial" panose="020B0604020202020204" pitchFamily="34" charset="0"/>
                <a:ea typeface="Roboto" panose="02000000000000000000" pitchFamily="2" charset="0"/>
              </a:rPr>
              <a:t>Have an X-axis that represents time</a:t>
            </a:r>
          </a:p>
          <a:p>
            <a:pPr>
              <a:lnSpc>
                <a:spcPct val="100000"/>
              </a:lnSpc>
              <a:buClr>
                <a:srgbClr val="0070C0"/>
              </a:buClr>
            </a:pPr>
            <a:r>
              <a:rPr lang="en-US" sz="2000" dirty="0">
                <a:latin typeface="Arial" panose="020B0604020202020204" pitchFamily="34" charset="0"/>
                <a:ea typeface="Roboto" panose="02000000000000000000" pitchFamily="2" charset="0"/>
              </a:rPr>
              <a:t>Have a Y-axis that represents measures or percentages of quantity</a:t>
            </a:r>
          </a:p>
          <a:p>
            <a:pPr>
              <a:lnSpc>
                <a:spcPct val="100000"/>
              </a:lnSpc>
              <a:buClr>
                <a:srgbClr val="0070C0"/>
              </a:buClr>
            </a:pPr>
            <a:r>
              <a:rPr lang="en-US" sz="2000" dirty="0">
                <a:latin typeface="Arial" panose="020B0604020202020204" pitchFamily="34" charset="0"/>
                <a:ea typeface="Roboto" panose="02000000000000000000" pitchFamily="2" charset="0"/>
              </a:rPr>
              <a:t>Are often used for tracking variables across times</a:t>
            </a:r>
          </a:p>
        </p:txBody>
      </p:sp>
      <p:pic>
        <p:nvPicPr>
          <p:cNvPr id="12" name="Picture 11">
            <a:extLst>
              <a:ext uri="{FF2B5EF4-FFF2-40B4-BE49-F238E27FC236}">
                <a16:creationId xmlns:a16="http://schemas.microsoft.com/office/drawing/2014/main" id="{8F4AE25E-290D-C048-91F4-D013220FC589}"/>
              </a:ext>
            </a:extLst>
          </p:cNvPr>
          <p:cNvPicPr>
            <a:picLocks noChangeAspect="1"/>
          </p:cNvPicPr>
          <p:nvPr/>
        </p:nvPicPr>
        <p:blipFill>
          <a:blip r:embed="rId3"/>
          <a:stretch>
            <a:fillRect/>
          </a:stretch>
        </p:blipFill>
        <p:spPr>
          <a:xfrm>
            <a:off x="9109652" y="4523463"/>
            <a:ext cx="2281487" cy="1623802"/>
          </a:xfrm>
          <a:prstGeom prst="rect">
            <a:avLst/>
          </a:prstGeom>
        </p:spPr>
      </p:pic>
    </p:spTree>
    <p:extLst>
      <p:ext uri="{BB962C8B-B14F-4D97-AF65-F5344CB8AC3E}">
        <p14:creationId xmlns:p14="http://schemas.microsoft.com/office/powerpoint/2010/main" val="1809178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F73D0F3D-0423-9945-A95E-2D7B991D2F4D}"/>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sp>
        <p:nvSpPr>
          <p:cNvPr id="5" name="Text Placeholder 3">
            <a:extLst>
              <a:ext uri="{FF2B5EF4-FFF2-40B4-BE49-F238E27FC236}">
                <a16:creationId xmlns:a16="http://schemas.microsoft.com/office/drawing/2014/main" id="{21E8EC7A-1FB8-7241-B414-546B9A29BD20}"/>
              </a:ext>
            </a:extLst>
          </p:cNvPr>
          <p:cNvSpPr txBox="1">
            <a:spLocks/>
          </p:cNvSpPr>
          <p:nvPr/>
        </p:nvSpPr>
        <p:spPr>
          <a:xfrm>
            <a:off x="849517" y="1351097"/>
            <a:ext cx="4807706" cy="5204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Dual-axis line graphs:</a:t>
            </a:r>
          </a:p>
          <a:p>
            <a:pPr>
              <a:lnSpc>
                <a:spcPct val="100000"/>
              </a:lnSpc>
              <a:buClr>
                <a:srgbClr val="0070C0"/>
              </a:buClr>
            </a:pPr>
            <a:r>
              <a:rPr lang="en-US" sz="2000" dirty="0">
                <a:latin typeface="Arial" panose="020B0604020202020204" pitchFamily="34" charset="0"/>
                <a:ea typeface="Roboto" panose="02000000000000000000" pitchFamily="2" charset="0"/>
              </a:rPr>
              <a:t>Illustrate the relationships between variables</a:t>
            </a:r>
          </a:p>
          <a:p>
            <a:pPr>
              <a:lnSpc>
                <a:spcPct val="100000"/>
              </a:lnSpc>
              <a:buClr>
                <a:srgbClr val="0070C0"/>
              </a:buClr>
            </a:pPr>
            <a:r>
              <a:rPr lang="en-US" sz="2000" dirty="0">
                <a:latin typeface="Arial" panose="020B0604020202020204" pitchFamily="34" charset="0"/>
                <a:ea typeface="Roboto" panose="02000000000000000000" pitchFamily="2" charset="0"/>
              </a:rPr>
              <a:t>Are a good choice for limited space</a:t>
            </a:r>
          </a:p>
          <a:p>
            <a:pPr>
              <a:lnSpc>
                <a:spcPct val="100000"/>
              </a:lnSpc>
              <a:buClr>
                <a:srgbClr val="0070C0"/>
              </a:buClr>
            </a:pPr>
            <a:r>
              <a:rPr lang="en-US" sz="2000" dirty="0">
                <a:latin typeface="Arial" panose="020B0604020202020204" pitchFamily="34" charset="0"/>
                <a:ea typeface="Roboto" panose="02000000000000000000" pitchFamily="2" charset="0"/>
              </a:rPr>
              <a:t>Clearly show trends</a:t>
            </a:r>
          </a:p>
          <a:p>
            <a:pPr>
              <a:lnSpc>
                <a:spcPct val="100000"/>
              </a:lnSpc>
              <a:buClr>
                <a:srgbClr val="0070C0"/>
              </a:buClr>
            </a:pPr>
            <a:r>
              <a:rPr lang="en-US" sz="2000" dirty="0">
                <a:latin typeface="Arial" panose="020B0604020202020204" pitchFamily="34" charset="0"/>
                <a:ea typeface="Roboto" panose="02000000000000000000" pitchFamily="2" charset="0"/>
              </a:rPr>
              <a:t>Can be hard to use!</a:t>
            </a:r>
          </a:p>
        </p:txBody>
      </p:sp>
      <p:pic>
        <p:nvPicPr>
          <p:cNvPr id="6" name="Picture 5">
            <a:extLst>
              <a:ext uri="{FF2B5EF4-FFF2-40B4-BE49-F238E27FC236}">
                <a16:creationId xmlns:a16="http://schemas.microsoft.com/office/drawing/2014/main" id="{475F4E01-3666-9B45-9ED7-FC7E9A205C58}"/>
              </a:ext>
            </a:extLst>
          </p:cNvPr>
          <p:cNvPicPr>
            <a:picLocks noChangeAspect="1"/>
          </p:cNvPicPr>
          <p:nvPr/>
        </p:nvPicPr>
        <p:blipFill>
          <a:blip r:embed="rId3"/>
          <a:stretch>
            <a:fillRect/>
          </a:stretch>
        </p:blipFill>
        <p:spPr>
          <a:xfrm>
            <a:off x="9109653" y="4523463"/>
            <a:ext cx="2209040" cy="1567848"/>
          </a:xfrm>
          <a:prstGeom prst="rect">
            <a:avLst/>
          </a:prstGeom>
        </p:spPr>
      </p:pic>
    </p:spTree>
    <p:extLst>
      <p:ext uri="{BB962C8B-B14F-4D97-AF65-F5344CB8AC3E}">
        <p14:creationId xmlns:p14="http://schemas.microsoft.com/office/powerpoint/2010/main" val="1859582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F7263E6-7CE5-694C-BAC3-2F122A8A9154}"/>
              </a:ext>
            </a:extLst>
          </p:cNvPr>
          <p:cNvSpPr txBox="1">
            <a:spLocks/>
          </p:cNvSpPr>
          <p:nvPr/>
        </p:nvSpPr>
        <p:spPr>
          <a:xfrm>
            <a:off x="849517" y="1351097"/>
            <a:ext cx="4807706" cy="5204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Histograms:</a:t>
            </a:r>
          </a:p>
          <a:p>
            <a:pPr>
              <a:lnSpc>
                <a:spcPct val="100000"/>
              </a:lnSpc>
              <a:buClr>
                <a:srgbClr val="0070C0"/>
              </a:buClr>
            </a:pPr>
            <a:r>
              <a:rPr lang="en-US" sz="2000" dirty="0">
                <a:latin typeface="Arial" panose="020B0604020202020204" pitchFamily="34" charset="0"/>
                <a:ea typeface="Roboto" panose="02000000000000000000" pitchFamily="2" charset="0"/>
              </a:rPr>
              <a:t>Are used to show quantitative data that has been statistically analyzed</a:t>
            </a:r>
          </a:p>
          <a:p>
            <a:pPr>
              <a:lnSpc>
                <a:spcPct val="100000"/>
              </a:lnSpc>
              <a:buClr>
                <a:srgbClr val="0070C0"/>
              </a:buClr>
            </a:pPr>
            <a:r>
              <a:rPr lang="en-US" sz="2000" dirty="0">
                <a:latin typeface="Arial" panose="020B0604020202020204" pitchFamily="34" charset="0"/>
                <a:ea typeface="Roboto" panose="02000000000000000000" pitchFamily="2" charset="0"/>
              </a:rPr>
              <a:t>Use ranges of values displayed as bars, listed as “classes”</a:t>
            </a:r>
          </a:p>
          <a:p>
            <a:pPr>
              <a:lnSpc>
                <a:spcPct val="100000"/>
              </a:lnSpc>
              <a:buClr>
                <a:srgbClr val="0070C0"/>
              </a:buClr>
            </a:pPr>
            <a:r>
              <a:rPr lang="en-US" sz="2000" dirty="0">
                <a:latin typeface="Arial" panose="020B0604020202020204" pitchFamily="34" charset="0"/>
                <a:ea typeface="Roboto" panose="02000000000000000000" pitchFamily="2" charset="0"/>
              </a:rPr>
              <a:t>Taller bars represent classes with greater frequencies</a:t>
            </a:r>
          </a:p>
        </p:txBody>
      </p:sp>
      <p:sp>
        <p:nvSpPr>
          <p:cNvPr id="4" name="Title 9">
            <a:extLst>
              <a:ext uri="{FF2B5EF4-FFF2-40B4-BE49-F238E27FC236}">
                <a16:creationId xmlns:a16="http://schemas.microsoft.com/office/drawing/2014/main" id="{95F76900-3E7E-144A-BFC2-E144B1999608}"/>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6" name="Picture 5" descr="Chart, histogram&#10;&#10;Description automatically generated">
            <a:extLst>
              <a:ext uri="{FF2B5EF4-FFF2-40B4-BE49-F238E27FC236}">
                <a16:creationId xmlns:a16="http://schemas.microsoft.com/office/drawing/2014/main" id="{4619E237-F01A-D34D-9AA4-A663BB230844}"/>
              </a:ext>
            </a:extLst>
          </p:cNvPr>
          <p:cNvPicPr>
            <a:picLocks noChangeAspect="1"/>
          </p:cNvPicPr>
          <p:nvPr/>
        </p:nvPicPr>
        <p:blipFill>
          <a:blip r:embed="rId3"/>
          <a:stretch>
            <a:fillRect/>
          </a:stretch>
        </p:blipFill>
        <p:spPr>
          <a:xfrm>
            <a:off x="9109653" y="4601425"/>
            <a:ext cx="2039733" cy="1447683"/>
          </a:xfrm>
          <a:prstGeom prst="rect">
            <a:avLst/>
          </a:prstGeom>
        </p:spPr>
      </p:pic>
    </p:spTree>
    <p:extLst>
      <p:ext uri="{BB962C8B-B14F-4D97-AF65-F5344CB8AC3E}">
        <p14:creationId xmlns:p14="http://schemas.microsoft.com/office/powerpoint/2010/main" val="4201773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4DAEDB3-5E2F-F84D-988B-CBBCC6224276}"/>
              </a:ext>
            </a:extLst>
          </p:cNvPr>
          <p:cNvSpPr txBox="1">
            <a:spLocks/>
          </p:cNvSpPr>
          <p:nvPr/>
        </p:nvSpPr>
        <p:spPr>
          <a:xfrm>
            <a:off x="849517" y="1351097"/>
            <a:ext cx="4807706" cy="5204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Pie graphs or charts:</a:t>
            </a:r>
          </a:p>
          <a:p>
            <a:pPr>
              <a:lnSpc>
                <a:spcPct val="100000"/>
              </a:lnSpc>
              <a:buClr>
                <a:srgbClr val="0070C0"/>
              </a:buClr>
            </a:pPr>
            <a:r>
              <a:rPr lang="en-US" sz="2000" dirty="0">
                <a:latin typeface="Arial" panose="020B0604020202020204" pitchFamily="34" charset="0"/>
                <a:ea typeface="Roboto" panose="02000000000000000000" pitchFamily="2" charset="0"/>
              </a:rPr>
              <a:t>Can also be called a circle graph</a:t>
            </a:r>
          </a:p>
          <a:p>
            <a:pPr>
              <a:lnSpc>
                <a:spcPct val="100000"/>
              </a:lnSpc>
              <a:buClr>
                <a:srgbClr val="0070C0"/>
              </a:buClr>
            </a:pPr>
            <a:r>
              <a:rPr lang="en-US" sz="2000" dirty="0">
                <a:latin typeface="Arial" panose="020B0604020202020204" pitchFamily="34" charset="0"/>
                <a:ea typeface="Roboto" panose="02000000000000000000" pitchFamily="2" charset="0"/>
              </a:rPr>
              <a:t>Represent parts of a whole with each “slice” a data percentage</a:t>
            </a:r>
          </a:p>
          <a:p>
            <a:pPr>
              <a:lnSpc>
                <a:spcPct val="100000"/>
              </a:lnSpc>
              <a:buClr>
                <a:srgbClr val="0070C0"/>
              </a:buClr>
            </a:pPr>
            <a:r>
              <a:rPr lang="en-US" sz="2000" dirty="0">
                <a:latin typeface="Arial" panose="020B0604020202020204" pitchFamily="34" charset="0"/>
                <a:ea typeface="Roboto" panose="02000000000000000000" pitchFamily="2" charset="0"/>
              </a:rPr>
              <a:t>Display segments arranged clockwise from biggest to smallest</a:t>
            </a:r>
          </a:p>
          <a:p>
            <a:pPr>
              <a:lnSpc>
                <a:spcPct val="100000"/>
              </a:lnSpc>
              <a:buClr>
                <a:srgbClr val="0070C0"/>
              </a:buClr>
            </a:pPr>
            <a:r>
              <a:rPr lang="en-US" sz="2000" dirty="0">
                <a:latin typeface="Arial" panose="020B0604020202020204" pitchFamily="34" charset="0"/>
                <a:ea typeface="Roboto" panose="02000000000000000000" pitchFamily="2" charset="0"/>
              </a:rPr>
              <a:t>Are easy to compare, easy to understand!</a:t>
            </a:r>
          </a:p>
        </p:txBody>
      </p:sp>
      <p:sp>
        <p:nvSpPr>
          <p:cNvPr id="4" name="Title 9">
            <a:extLst>
              <a:ext uri="{FF2B5EF4-FFF2-40B4-BE49-F238E27FC236}">
                <a16:creationId xmlns:a16="http://schemas.microsoft.com/office/drawing/2014/main" id="{472F43BC-7593-9740-989A-4A319D4ABBD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8" name="Picture 7">
            <a:extLst>
              <a:ext uri="{FF2B5EF4-FFF2-40B4-BE49-F238E27FC236}">
                <a16:creationId xmlns:a16="http://schemas.microsoft.com/office/drawing/2014/main" id="{B27CB810-DD4C-0D4D-871A-000AB16F61B8}"/>
              </a:ext>
            </a:extLst>
          </p:cNvPr>
          <p:cNvPicPr>
            <a:picLocks noChangeAspect="1"/>
          </p:cNvPicPr>
          <p:nvPr/>
        </p:nvPicPr>
        <p:blipFill>
          <a:blip r:embed="rId3"/>
          <a:stretch>
            <a:fillRect/>
          </a:stretch>
        </p:blipFill>
        <p:spPr>
          <a:xfrm>
            <a:off x="9177459" y="4394444"/>
            <a:ext cx="1626529" cy="1626529"/>
          </a:xfrm>
          <a:prstGeom prst="rect">
            <a:avLst/>
          </a:prstGeom>
        </p:spPr>
      </p:pic>
    </p:spTree>
    <p:extLst>
      <p:ext uri="{BB962C8B-B14F-4D97-AF65-F5344CB8AC3E}">
        <p14:creationId xmlns:p14="http://schemas.microsoft.com/office/powerpoint/2010/main" val="132792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CC28DFE-F5BF-614E-BDE9-275047E5F5AF}"/>
              </a:ext>
            </a:extLst>
          </p:cNvPr>
          <p:cNvSpPr txBox="1">
            <a:spLocks/>
          </p:cNvSpPr>
          <p:nvPr/>
        </p:nvSpPr>
        <p:spPr>
          <a:xfrm>
            <a:off x="849517" y="1351097"/>
            <a:ext cx="4807706" cy="5204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Scatter plots:</a:t>
            </a:r>
          </a:p>
          <a:p>
            <a:pPr>
              <a:lnSpc>
                <a:spcPct val="100000"/>
              </a:lnSpc>
              <a:buClr>
                <a:srgbClr val="0070C0"/>
              </a:buClr>
            </a:pPr>
            <a:r>
              <a:rPr lang="en-US" sz="2000" dirty="0">
                <a:latin typeface="Arial" panose="020B0604020202020204" pitchFamily="34" charset="0"/>
                <a:ea typeface="Roboto" panose="02000000000000000000" pitchFamily="2" charset="0"/>
              </a:rPr>
              <a:t>Show values of two variables plotted along two axes</a:t>
            </a:r>
          </a:p>
          <a:p>
            <a:pPr>
              <a:lnSpc>
                <a:spcPct val="100000"/>
              </a:lnSpc>
              <a:buClr>
                <a:srgbClr val="0070C0"/>
              </a:buClr>
            </a:pPr>
            <a:r>
              <a:rPr lang="en-US" sz="2000" dirty="0">
                <a:latin typeface="Arial" panose="020B0604020202020204" pitchFamily="34" charset="0"/>
                <a:ea typeface="Roboto" panose="02000000000000000000" pitchFamily="2" charset="0"/>
              </a:rPr>
              <a:t>Use a pattern of points to display any present correlation</a:t>
            </a:r>
          </a:p>
        </p:txBody>
      </p:sp>
      <p:sp>
        <p:nvSpPr>
          <p:cNvPr id="4" name="Title 9">
            <a:extLst>
              <a:ext uri="{FF2B5EF4-FFF2-40B4-BE49-F238E27FC236}">
                <a16:creationId xmlns:a16="http://schemas.microsoft.com/office/drawing/2014/main" id="{8824DC74-42DF-BD48-947C-1EAA5CC0B28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7" name="Picture 6">
            <a:extLst>
              <a:ext uri="{FF2B5EF4-FFF2-40B4-BE49-F238E27FC236}">
                <a16:creationId xmlns:a16="http://schemas.microsoft.com/office/drawing/2014/main" id="{F4414408-F359-B44D-82BE-03B81BFC4D68}"/>
              </a:ext>
            </a:extLst>
          </p:cNvPr>
          <p:cNvPicPr>
            <a:picLocks noChangeAspect="1"/>
          </p:cNvPicPr>
          <p:nvPr/>
        </p:nvPicPr>
        <p:blipFill>
          <a:blip r:embed="rId3"/>
          <a:stretch>
            <a:fillRect/>
          </a:stretch>
        </p:blipFill>
        <p:spPr>
          <a:xfrm>
            <a:off x="8970313" y="4474167"/>
            <a:ext cx="2318414" cy="1645475"/>
          </a:xfrm>
          <a:prstGeom prst="rect">
            <a:avLst/>
          </a:prstGeom>
        </p:spPr>
      </p:pic>
    </p:spTree>
    <p:extLst>
      <p:ext uri="{BB962C8B-B14F-4D97-AF65-F5344CB8AC3E}">
        <p14:creationId xmlns:p14="http://schemas.microsoft.com/office/powerpoint/2010/main" val="1043758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9330E894-5A6F-CA42-AF48-80A46EB994E1}"/>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Case Study: Netra Chey</a:t>
            </a:r>
          </a:p>
        </p:txBody>
      </p:sp>
      <p:grpSp>
        <p:nvGrpSpPr>
          <p:cNvPr id="7" name="Group 6">
            <a:extLst>
              <a:ext uri="{FF2B5EF4-FFF2-40B4-BE49-F238E27FC236}">
                <a16:creationId xmlns:a16="http://schemas.microsoft.com/office/drawing/2014/main" id="{D9A34B25-648D-DE41-90D4-6BB02A4B4075}"/>
              </a:ext>
            </a:extLst>
          </p:cNvPr>
          <p:cNvGrpSpPr/>
          <p:nvPr/>
        </p:nvGrpSpPr>
        <p:grpSpPr>
          <a:xfrm>
            <a:off x="1290634" y="1492469"/>
            <a:ext cx="5719768" cy="3835967"/>
            <a:chOff x="5657223" y="1437005"/>
            <a:chExt cx="5940483" cy="3983990"/>
          </a:xfrm>
        </p:grpSpPr>
        <p:pic>
          <p:nvPicPr>
            <p:cNvPr id="8" name="Picture 7" descr="Graphical user interface, text, application&#10;&#10;Description automatically generated">
              <a:extLst>
                <a:ext uri="{FF2B5EF4-FFF2-40B4-BE49-F238E27FC236}">
                  <a16:creationId xmlns:a16="http://schemas.microsoft.com/office/drawing/2014/main" id="{11C4EC3F-63D0-DF4C-82C1-347BF811E576}"/>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657223" y="1437005"/>
              <a:ext cx="5940483" cy="3983990"/>
            </a:xfrm>
            <a:prstGeom prst="rect">
              <a:avLst/>
            </a:prstGeom>
          </p:spPr>
        </p:pic>
        <p:sp>
          <p:nvSpPr>
            <p:cNvPr id="9" name="Rectangle 8">
              <a:extLst>
                <a:ext uri="{FF2B5EF4-FFF2-40B4-BE49-F238E27FC236}">
                  <a16:creationId xmlns:a16="http://schemas.microsoft.com/office/drawing/2014/main" id="{0BFD2294-7541-5D41-8A23-F361842AC408}"/>
                </a:ext>
              </a:extLst>
            </p:cNvPr>
            <p:cNvSpPr/>
            <p:nvPr/>
          </p:nvSpPr>
          <p:spPr>
            <a:xfrm>
              <a:off x="5782034" y="1581293"/>
              <a:ext cx="5610152" cy="3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 up of a mans face&#10;&#10;Description automatically generated">
            <a:extLst>
              <a:ext uri="{FF2B5EF4-FFF2-40B4-BE49-F238E27FC236}">
                <a16:creationId xmlns:a16="http://schemas.microsoft.com/office/drawing/2014/main" id="{0A9F2050-EB8D-EA4D-BA4E-89E40AF2CDFF}"/>
              </a:ext>
            </a:extLst>
          </p:cNvPr>
          <p:cNvPicPr>
            <a:picLocks noChangeAspect="1"/>
          </p:cNvPicPr>
          <p:nvPr/>
        </p:nvPicPr>
        <p:blipFill>
          <a:blip r:embed="rId5"/>
          <a:stretch>
            <a:fillRect/>
          </a:stretch>
        </p:blipFill>
        <p:spPr>
          <a:xfrm>
            <a:off x="7232125" y="1895425"/>
            <a:ext cx="3393834" cy="4963204"/>
          </a:xfrm>
          <a:prstGeom prst="rect">
            <a:avLst/>
          </a:prstGeom>
          <a:effectLst>
            <a:outerShdw blurRad="469900" sx="104000" sy="104000" algn="ctr" rotWithShape="0">
              <a:prstClr val="black">
                <a:alpha val="16000"/>
              </a:prstClr>
            </a:outerShdw>
          </a:effectLst>
        </p:spPr>
      </p:pic>
      <p:pic>
        <p:nvPicPr>
          <p:cNvPr id="14" name="Picture 13" descr="Chart, icon, bar chart&#10;&#10;Description automatically generated">
            <a:extLst>
              <a:ext uri="{FF2B5EF4-FFF2-40B4-BE49-F238E27FC236}">
                <a16:creationId xmlns:a16="http://schemas.microsoft.com/office/drawing/2014/main" id="{A0441512-4D0C-3E46-850F-2FEF8331BB37}"/>
              </a:ext>
            </a:extLst>
          </p:cNvPr>
          <p:cNvPicPr>
            <a:picLocks noChangeAspect="1"/>
          </p:cNvPicPr>
          <p:nvPr/>
        </p:nvPicPr>
        <p:blipFill>
          <a:blip r:embed="rId6"/>
          <a:stretch>
            <a:fillRect/>
          </a:stretch>
        </p:blipFill>
        <p:spPr>
          <a:xfrm>
            <a:off x="1566041" y="1710236"/>
            <a:ext cx="1553074" cy="1200102"/>
          </a:xfrm>
          <a:prstGeom prst="rect">
            <a:avLst/>
          </a:prstGeom>
        </p:spPr>
      </p:pic>
      <p:pic>
        <p:nvPicPr>
          <p:cNvPr id="16" name="Picture 15">
            <a:extLst>
              <a:ext uri="{FF2B5EF4-FFF2-40B4-BE49-F238E27FC236}">
                <a16:creationId xmlns:a16="http://schemas.microsoft.com/office/drawing/2014/main" id="{D44CB321-D26F-1748-911B-B558A41876C2}"/>
              </a:ext>
            </a:extLst>
          </p:cNvPr>
          <p:cNvPicPr>
            <a:picLocks noChangeAspect="1"/>
          </p:cNvPicPr>
          <p:nvPr/>
        </p:nvPicPr>
        <p:blipFill>
          <a:blip r:embed="rId7"/>
          <a:stretch>
            <a:fillRect/>
          </a:stretch>
        </p:blipFill>
        <p:spPr>
          <a:xfrm>
            <a:off x="3017531" y="1710236"/>
            <a:ext cx="1560917" cy="1200102"/>
          </a:xfrm>
          <a:prstGeom prst="rect">
            <a:avLst/>
          </a:prstGeom>
        </p:spPr>
      </p:pic>
      <p:pic>
        <p:nvPicPr>
          <p:cNvPr id="18" name="Picture 17" descr="Chart&#10;&#10;Description automatically generated">
            <a:extLst>
              <a:ext uri="{FF2B5EF4-FFF2-40B4-BE49-F238E27FC236}">
                <a16:creationId xmlns:a16="http://schemas.microsoft.com/office/drawing/2014/main" id="{F43AE97A-5422-BC4E-BDB3-9A2F5D87C389}"/>
              </a:ext>
            </a:extLst>
          </p:cNvPr>
          <p:cNvPicPr>
            <a:picLocks noChangeAspect="1"/>
          </p:cNvPicPr>
          <p:nvPr/>
        </p:nvPicPr>
        <p:blipFill>
          <a:blip r:embed="rId8"/>
          <a:stretch>
            <a:fillRect/>
          </a:stretch>
        </p:blipFill>
        <p:spPr>
          <a:xfrm>
            <a:off x="4655958" y="1710236"/>
            <a:ext cx="1560917" cy="1200102"/>
          </a:xfrm>
          <a:prstGeom prst="rect">
            <a:avLst/>
          </a:prstGeom>
        </p:spPr>
      </p:pic>
      <p:pic>
        <p:nvPicPr>
          <p:cNvPr id="20" name="Picture 19">
            <a:extLst>
              <a:ext uri="{FF2B5EF4-FFF2-40B4-BE49-F238E27FC236}">
                <a16:creationId xmlns:a16="http://schemas.microsoft.com/office/drawing/2014/main" id="{12E2CC13-6592-8B48-8032-BF7859FFFD38}"/>
              </a:ext>
            </a:extLst>
          </p:cNvPr>
          <p:cNvPicPr>
            <a:picLocks noChangeAspect="1"/>
          </p:cNvPicPr>
          <p:nvPr/>
        </p:nvPicPr>
        <p:blipFill>
          <a:blip r:embed="rId9"/>
          <a:stretch>
            <a:fillRect/>
          </a:stretch>
        </p:blipFill>
        <p:spPr>
          <a:xfrm>
            <a:off x="1608788" y="2771796"/>
            <a:ext cx="1560917" cy="1200102"/>
          </a:xfrm>
          <a:prstGeom prst="rect">
            <a:avLst/>
          </a:prstGeom>
        </p:spPr>
      </p:pic>
      <p:pic>
        <p:nvPicPr>
          <p:cNvPr id="22" name="Picture 21">
            <a:extLst>
              <a:ext uri="{FF2B5EF4-FFF2-40B4-BE49-F238E27FC236}">
                <a16:creationId xmlns:a16="http://schemas.microsoft.com/office/drawing/2014/main" id="{54AD3389-06A1-644B-AA4B-2C6A5EA33011}"/>
              </a:ext>
            </a:extLst>
          </p:cNvPr>
          <p:cNvPicPr>
            <a:picLocks noChangeAspect="1"/>
          </p:cNvPicPr>
          <p:nvPr/>
        </p:nvPicPr>
        <p:blipFill>
          <a:blip r:embed="rId10"/>
          <a:stretch>
            <a:fillRect/>
          </a:stretch>
        </p:blipFill>
        <p:spPr>
          <a:xfrm>
            <a:off x="3030537" y="2771795"/>
            <a:ext cx="1560917" cy="1200102"/>
          </a:xfrm>
          <a:prstGeom prst="rect">
            <a:avLst/>
          </a:prstGeom>
        </p:spPr>
      </p:pic>
      <p:pic>
        <p:nvPicPr>
          <p:cNvPr id="24" name="Picture 23" descr="Chart, pie chart&#10;&#10;Description automatically generated">
            <a:extLst>
              <a:ext uri="{FF2B5EF4-FFF2-40B4-BE49-F238E27FC236}">
                <a16:creationId xmlns:a16="http://schemas.microsoft.com/office/drawing/2014/main" id="{A7E80BED-51CA-F949-A647-BEB1BA3A4701}"/>
              </a:ext>
            </a:extLst>
          </p:cNvPr>
          <p:cNvPicPr>
            <a:picLocks noChangeAspect="1"/>
          </p:cNvPicPr>
          <p:nvPr/>
        </p:nvPicPr>
        <p:blipFill>
          <a:blip r:embed="rId11"/>
          <a:stretch>
            <a:fillRect/>
          </a:stretch>
        </p:blipFill>
        <p:spPr>
          <a:xfrm>
            <a:off x="4641606" y="2810401"/>
            <a:ext cx="1553074" cy="1200102"/>
          </a:xfrm>
          <a:prstGeom prst="rect">
            <a:avLst/>
          </a:prstGeom>
        </p:spPr>
      </p:pic>
      <p:pic>
        <p:nvPicPr>
          <p:cNvPr id="26" name="Picture 25" descr="Chart, scatter chart&#10;&#10;Description automatically generated">
            <a:extLst>
              <a:ext uri="{FF2B5EF4-FFF2-40B4-BE49-F238E27FC236}">
                <a16:creationId xmlns:a16="http://schemas.microsoft.com/office/drawing/2014/main" id="{6EDD9C18-8DC1-F94A-8971-85C16D4EF9DE}"/>
              </a:ext>
            </a:extLst>
          </p:cNvPr>
          <p:cNvPicPr>
            <a:picLocks noChangeAspect="1"/>
          </p:cNvPicPr>
          <p:nvPr/>
        </p:nvPicPr>
        <p:blipFill>
          <a:blip r:embed="rId12"/>
          <a:stretch>
            <a:fillRect/>
          </a:stretch>
        </p:blipFill>
        <p:spPr>
          <a:xfrm>
            <a:off x="1706065" y="3852754"/>
            <a:ext cx="1560917" cy="1200102"/>
          </a:xfrm>
          <a:prstGeom prst="rect">
            <a:avLst/>
          </a:prstGeom>
        </p:spPr>
      </p:pic>
      <p:pic>
        <p:nvPicPr>
          <p:cNvPr id="28" name="Picture 27" descr="A picture containing chart&#10;&#10;Description automatically generated">
            <a:extLst>
              <a:ext uri="{FF2B5EF4-FFF2-40B4-BE49-F238E27FC236}">
                <a16:creationId xmlns:a16="http://schemas.microsoft.com/office/drawing/2014/main" id="{001F1C12-8543-CE44-B35F-12A5E3AC1650}"/>
              </a:ext>
            </a:extLst>
          </p:cNvPr>
          <p:cNvPicPr>
            <a:picLocks noChangeAspect="1"/>
          </p:cNvPicPr>
          <p:nvPr/>
        </p:nvPicPr>
        <p:blipFill>
          <a:blip r:embed="rId13"/>
          <a:stretch>
            <a:fillRect/>
          </a:stretch>
        </p:blipFill>
        <p:spPr>
          <a:xfrm>
            <a:off x="3127814" y="3773268"/>
            <a:ext cx="1560917" cy="1200102"/>
          </a:xfrm>
          <a:prstGeom prst="rect">
            <a:avLst/>
          </a:prstGeom>
        </p:spPr>
      </p:pic>
      <p:sp>
        <p:nvSpPr>
          <p:cNvPr id="19" name="TextBox 18">
            <a:extLst>
              <a:ext uri="{FF2B5EF4-FFF2-40B4-BE49-F238E27FC236}">
                <a16:creationId xmlns:a16="http://schemas.microsoft.com/office/drawing/2014/main" id="{02291743-8BBF-DF45-A28A-D5271B53E50C}"/>
              </a:ext>
            </a:extLst>
          </p:cNvPr>
          <p:cNvSpPr txBox="1"/>
          <p:nvPr/>
        </p:nvSpPr>
        <p:spPr>
          <a:xfrm>
            <a:off x="0" y="6498243"/>
            <a:ext cx="4274634"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4 your workbook</a:t>
            </a:r>
          </a:p>
        </p:txBody>
      </p:sp>
    </p:spTree>
    <p:extLst>
      <p:ext uri="{BB962C8B-B14F-4D97-AF65-F5344CB8AC3E}">
        <p14:creationId xmlns:p14="http://schemas.microsoft.com/office/powerpoint/2010/main" val="1106499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444AE18-2278-AE4E-BD86-EE4600F8528D}"/>
              </a:ext>
            </a:extLst>
          </p:cNvPr>
          <p:cNvSpPr txBox="1">
            <a:spLocks/>
          </p:cNvSpPr>
          <p:nvPr/>
        </p:nvSpPr>
        <p:spPr>
          <a:xfrm>
            <a:off x="849516" y="1351097"/>
            <a:ext cx="6314959"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Remember to pay attention to the details!</a:t>
            </a:r>
          </a:p>
          <a:p>
            <a:pPr>
              <a:lnSpc>
                <a:spcPct val="100000"/>
              </a:lnSpc>
              <a:buClr>
                <a:srgbClr val="0070C0"/>
              </a:buClr>
            </a:pPr>
            <a:r>
              <a:rPr lang="en-US" sz="2000" dirty="0">
                <a:latin typeface="Arial" panose="020B0604020202020204" pitchFamily="34" charset="0"/>
                <a:ea typeface="Roboto" panose="02000000000000000000" pitchFamily="2" charset="0"/>
              </a:rPr>
              <a:t>Check your math. </a:t>
            </a:r>
          </a:p>
          <a:p>
            <a:pPr>
              <a:lnSpc>
                <a:spcPct val="100000"/>
              </a:lnSpc>
              <a:buClr>
                <a:srgbClr val="0070C0"/>
              </a:buClr>
            </a:pPr>
            <a:r>
              <a:rPr lang="en-US" sz="2000" dirty="0">
                <a:latin typeface="Arial" panose="020B0604020202020204" pitchFamily="34" charset="0"/>
                <a:ea typeface="Roboto" panose="02000000000000000000" pitchFamily="2" charset="0"/>
              </a:rPr>
              <a:t>Use consistent row or column summation. </a:t>
            </a:r>
          </a:p>
          <a:p>
            <a:pPr>
              <a:lnSpc>
                <a:spcPct val="100000"/>
              </a:lnSpc>
              <a:buClr>
                <a:srgbClr val="0070C0"/>
              </a:buClr>
            </a:pPr>
            <a:r>
              <a:rPr lang="en-US" sz="2000" dirty="0">
                <a:latin typeface="Arial" panose="020B0604020202020204" pitchFamily="34" charset="0"/>
                <a:ea typeface="Roboto" panose="02000000000000000000" pitchFamily="2" charset="0"/>
              </a:rPr>
              <a:t>Keep lines to a minimum and avoid vertical lines. </a:t>
            </a:r>
          </a:p>
          <a:p>
            <a:pPr>
              <a:lnSpc>
                <a:spcPct val="100000"/>
              </a:lnSpc>
              <a:buClr>
                <a:srgbClr val="0070C0"/>
              </a:buClr>
            </a:pPr>
            <a:r>
              <a:rPr lang="en-US" sz="2000" dirty="0">
                <a:latin typeface="Arial" panose="020B0604020202020204" pitchFamily="34" charset="0"/>
                <a:ea typeface="Roboto" panose="02000000000000000000" pitchFamily="2" charset="0"/>
              </a:rPr>
              <a:t>Use footnotes to clarify points. </a:t>
            </a:r>
          </a:p>
          <a:p>
            <a:pPr>
              <a:lnSpc>
                <a:spcPct val="100000"/>
              </a:lnSpc>
              <a:buClr>
                <a:srgbClr val="0070C0"/>
              </a:buClr>
            </a:pPr>
            <a:r>
              <a:rPr lang="en-US" sz="2000" dirty="0">
                <a:latin typeface="Arial" panose="020B0604020202020204" pitchFamily="34" charset="0"/>
                <a:ea typeface="Roboto" panose="02000000000000000000" pitchFamily="2" charset="0"/>
              </a:rPr>
              <a:t>Check headings, labels and axes for consistency. </a:t>
            </a:r>
          </a:p>
          <a:p>
            <a:pPr>
              <a:lnSpc>
                <a:spcPct val="100000"/>
              </a:lnSpc>
              <a:buClr>
                <a:srgbClr val="0070C0"/>
              </a:buClr>
            </a:pPr>
            <a:r>
              <a:rPr lang="en-US" sz="2000" dirty="0">
                <a:latin typeface="Arial" panose="020B0604020202020204" pitchFamily="34" charset="0"/>
                <a:ea typeface="Roboto" panose="02000000000000000000" pitchFamily="2" charset="0"/>
              </a:rPr>
              <a:t>Follow submission guidelines for your target publication.</a:t>
            </a:r>
          </a:p>
        </p:txBody>
      </p:sp>
      <p:sp>
        <p:nvSpPr>
          <p:cNvPr id="4" name="Title 9">
            <a:extLst>
              <a:ext uri="{FF2B5EF4-FFF2-40B4-BE49-F238E27FC236}">
                <a16:creationId xmlns:a16="http://schemas.microsoft.com/office/drawing/2014/main" id="{6610CE58-455B-A54B-9A30-B426C62EB9F7}"/>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A1841120-FBE9-0A4F-AB36-220023C9130A}"/>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3207905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7C9E805-EBA0-7F4D-AF7A-78D016798919}"/>
              </a:ext>
            </a:extLst>
          </p:cNvPr>
          <p:cNvSpPr txBox="1">
            <a:spLocks/>
          </p:cNvSpPr>
          <p:nvPr/>
        </p:nvSpPr>
        <p:spPr>
          <a:xfrm>
            <a:off x="849516" y="1351097"/>
            <a:ext cx="6747038" cy="4989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Carefully read the instructions for authors provided by your target journal. </a:t>
            </a:r>
          </a:p>
          <a:p>
            <a:pPr>
              <a:lnSpc>
                <a:spcPct val="100000"/>
              </a:lnSpc>
              <a:buClr>
                <a:srgbClr val="0070C0"/>
              </a:buClr>
            </a:pPr>
            <a:r>
              <a:rPr lang="en-US" sz="2000" dirty="0">
                <a:latin typeface="Arial" panose="020B0604020202020204" pitchFamily="34" charset="0"/>
                <a:ea typeface="Roboto" panose="02000000000000000000" pitchFamily="2" charset="0"/>
              </a:rPr>
              <a:t>Check for:</a:t>
            </a:r>
          </a:p>
          <a:p>
            <a:pPr lvl="1">
              <a:lnSpc>
                <a:spcPct val="100000"/>
              </a:lnSpc>
              <a:buClr>
                <a:srgbClr val="0070C0"/>
              </a:buClr>
            </a:pPr>
            <a:r>
              <a:rPr lang="en-US" sz="1800" dirty="0">
                <a:latin typeface="Arial" panose="020B0604020202020204" pitchFamily="34" charset="0"/>
                <a:ea typeface="Roboto" panose="02000000000000000000" pitchFamily="2" charset="0"/>
              </a:rPr>
              <a:t>Limits on file and figure size or table numbers </a:t>
            </a:r>
          </a:p>
          <a:p>
            <a:pPr lvl="2">
              <a:lnSpc>
                <a:spcPct val="100000"/>
              </a:lnSpc>
              <a:buClr>
                <a:srgbClr val="0070C0"/>
              </a:buClr>
            </a:pPr>
            <a:r>
              <a:rPr lang="en-US" sz="1600" dirty="0">
                <a:latin typeface="Arial" panose="020B0604020202020204" pitchFamily="34" charset="0"/>
                <a:ea typeface="Roboto" panose="02000000000000000000" pitchFamily="2" charset="0"/>
              </a:rPr>
              <a:t>If the limit is low, check and see if supplemental online-only materials are an option</a:t>
            </a:r>
          </a:p>
          <a:p>
            <a:pPr lvl="1">
              <a:lnSpc>
                <a:spcPct val="100000"/>
              </a:lnSpc>
              <a:buClr>
                <a:srgbClr val="0070C0"/>
              </a:buClr>
            </a:pPr>
            <a:r>
              <a:rPr lang="en-US" sz="2000" dirty="0">
                <a:latin typeface="Arial" panose="020B0604020202020204" pitchFamily="34" charset="0"/>
                <a:ea typeface="Roboto" panose="02000000000000000000" pitchFamily="2" charset="0"/>
              </a:rPr>
              <a:t>Specific file format requirements for figures</a:t>
            </a:r>
          </a:p>
          <a:p>
            <a:pPr lvl="1">
              <a:lnSpc>
                <a:spcPct val="100000"/>
              </a:lnSpc>
              <a:buClr>
                <a:srgbClr val="0070C0"/>
              </a:buClr>
            </a:pPr>
            <a:r>
              <a:rPr lang="en-US" sz="2000" dirty="0">
                <a:latin typeface="Arial" panose="020B0604020202020204" pitchFamily="34" charset="0"/>
                <a:ea typeface="Roboto" panose="02000000000000000000" pitchFamily="2" charset="0"/>
              </a:rPr>
              <a:t>Guidance for table formatting</a:t>
            </a:r>
          </a:p>
          <a:p>
            <a:pPr lvl="1">
              <a:lnSpc>
                <a:spcPct val="100000"/>
              </a:lnSpc>
              <a:buClr>
                <a:srgbClr val="0070C0"/>
              </a:buClr>
            </a:pPr>
            <a:r>
              <a:rPr lang="en-US" sz="2000" dirty="0">
                <a:latin typeface="Arial" panose="020B0604020202020204" pitchFamily="34" charset="0"/>
                <a:ea typeface="Roboto" panose="02000000000000000000" pitchFamily="2" charset="0"/>
              </a:rPr>
              <a:t>Footnotes and abbreviations</a:t>
            </a:r>
          </a:p>
          <a:p>
            <a:pPr lvl="1">
              <a:lnSpc>
                <a:spcPct val="100000"/>
              </a:lnSpc>
              <a:buClr>
                <a:srgbClr val="0070C0"/>
              </a:buClr>
            </a:pPr>
            <a:r>
              <a:rPr lang="en-US" sz="2000" dirty="0">
                <a:latin typeface="Arial" panose="020B0604020202020204" pitchFamily="34" charset="0"/>
                <a:ea typeface="Roboto" panose="02000000000000000000" pitchFamily="2" charset="0"/>
              </a:rPr>
              <a:t>Instructions for submission </a:t>
            </a:r>
          </a:p>
          <a:p>
            <a:pPr lvl="2">
              <a:lnSpc>
                <a:spcPct val="100000"/>
              </a:lnSpc>
              <a:buClr>
                <a:srgbClr val="0070C0"/>
              </a:buClr>
            </a:pPr>
            <a:r>
              <a:rPr lang="en-US" sz="1800" dirty="0">
                <a:latin typeface="Arial" panose="020B0604020202020204" pitchFamily="34" charset="0"/>
                <a:ea typeface="Roboto" panose="02000000000000000000" pitchFamily="2" charset="0"/>
              </a:rPr>
              <a:t>Order/arrangement</a:t>
            </a:r>
          </a:p>
          <a:p>
            <a:pPr lvl="2">
              <a:lnSpc>
                <a:spcPct val="100000"/>
              </a:lnSpc>
              <a:buClr>
                <a:srgbClr val="0070C0"/>
              </a:buClr>
            </a:pPr>
            <a:r>
              <a:rPr lang="en-US" sz="1800" dirty="0">
                <a:latin typeface="Arial" panose="020B0604020202020204" pitchFamily="34" charset="0"/>
                <a:ea typeface="Roboto" panose="02000000000000000000" pitchFamily="2" charset="0"/>
              </a:rPr>
              <a:t>One file or multiple files</a:t>
            </a:r>
          </a:p>
        </p:txBody>
      </p:sp>
      <p:sp>
        <p:nvSpPr>
          <p:cNvPr id="4" name="Title 9">
            <a:extLst>
              <a:ext uri="{FF2B5EF4-FFF2-40B4-BE49-F238E27FC236}">
                <a16:creationId xmlns:a16="http://schemas.microsoft.com/office/drawing/2014/main" id="{5E03F741-7295-EF4D-BDEB-EABB38B937BD}"/>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Results</a:t>
            </a:r>
          </a:p>
        </p:txBody>
      </p:sp>
      <p:pic>
        <p:nvPicPr>
          <p:cNvPr id="5" name="Picture 4">
            <a:extLst>
              <a:ext uri="{FF2B5EF4-FFF2-40B4-BE49-F238E27FC236}">
                <a16:creationId xmlns:a16="http://schemas.microsoft.com/office/drawing/2014/main" id="{9E2C36BD-5A73-F244-BE21-C2C1D20F8951}"/>
              </a:ext>
            </a:extLst>
          </p:cNvPr>
          <p:cNvPicPr>
            <a:picLocks noChangeAspect="1"/>
          </p:cNvPicPr>
          <p:nvPr/>
        </p:nvPicPr>
        <p:blipFill>
          <a:blip r:embed="rId3"/>
          <a:stretch>
            <a:fillRect/>
          </a:stretch>
        </p:blipFill>
        <p:spPr>
          <a:xfrm>
            <a:off x="0" y="6340510"/>
            <a:ext cx="12192000" cy="540192"/>
          </a:xfrm>
          <a:prstGeom prst="rect">
            <a:avLst/>
          </a:prstGeom>
        </p:spPr>
      </p:pic>
    </p:spTree>
    <p:extLst>
      <p:ext uri="{BB962C8B-B14F-4D97-AF65-F5344CB8AC3E}">
        <p14:creationId xmlns:p14="http://schemas.microsoft.com/office/powerpoint/2010/main" val="31229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A44717-291E-3C46-A4E0-F5B805DC1546}"/>
              </a:ext>
            </a:extLst>
          </p:cNvPr>
          <p:cNvPicPr>
            <a:picLocks noChangeAspect="1"/>
          </p:cNvPicPr>
          <p:nvPr/>
        </p:nvPicPr>
        <p:blipFill>
          <a:blip r:embed="rId3"/>
          <a:stretch>
            <a:fillRect/>
          </a:stretch>
        </p:blipFill>
        <p:spPr>
          <a:xfrm>
            <a:off x="166486" y="0"/>
            <a:ext cx="12192000" cy="6858000"/>
          </a:xfrm>
          <a:prstGeom prst="rect">
            <a:avLst/>
          </a:prstGeom>
        </p:spPr>
      </p:pic>
      <p:grpSp>
        <p:nvGrpSpPr>
          <p:cNvPr id="16" name="Group 15">
            <a:extLst>
              <a:ext uri="{FF2B5EF4-FFF2-40B4-BE49-F238E27FC236}">
                <a16:creationId xmlns:a16="http://schemas.microsoft.com/office/drawing/2014/main" id="{F9243192-ED12-244A-B0D0-268607AF0D17}"/>
              </a:ext>
            </a:extLst>
          </p:cNvPr>
          <p:cNvGrpSpPr/>
          <p:nvPr/>
        </p:nvGrpSpPr>
        <p:grpSpPr>
          <a:xfrm>
            <a:off x="1186015" y="1994882"/>
            <a:ext cx="4115557" cy="1942206"/>
            <a:chOff x="1080911" y="1994882"/>
            <a:chExt cx="4115557" cy="1942206"/>
          </a:xfrm>
        </p:grpSpPr>
        <p:sp>
          <p:nvSpPr>
            <p:cNvPr id="12" name="TextBox 11">
              <a:extLst>
                <a:ext uri="{FF2B5EF4-FFF2-40B4-BE49-F238E27FC236}">
                  <a16:creationId xmlns:a16="http://schemas.microsoft.com/office/drawing/2014/main" id="{16143917-834F-A54D-BE29-412C08AB3AC2}"/>
                </a:ext>
              </a:extLst>
            </p:cNvPr>
            <p:cNvSpPr txBox="1"/>
            <p:nvPr/>
          </p:nvSpPr>
          <p:spPr>
            <a:xfrm>
              <a:off x="1761893" y="1998096"/>
              <a:ext cx="3434575" cy="1938992"/>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TITLE</a:t>
              </a:r>
              <a:br>
                <a:rPr lang="en-US" sz="2000" dirty="0"/>
              </a:br>
              <a:r>
                <a:rPr lang="en-US" sz="2000" dirty="0">
                  <a:latin typeface="Arial" panose="020B0604020202020204" pitchFamily="34" charset="0"/>
                  <a:ea typeface="Roboto" panose="02000000000000000000" pitchFamily="2" charset="0"/>
                </a:rPr>
                <a:t>Key Questions to Answer:</a:t>
              </a:r>
            </a:p>
            <a:p>
              <a:endParaRPr lang="en-US" dirty="0">
                <a:latin typeface="Arial" panose="020B0604020202020204" pitchFamily="34" charset="0"/>
                <a:ea typeface="Roboto" panose="02000000000000000000" pitchFamily="2" charset="0"/>
              </a:endParaRPr>
            </a:p>
            <a:p>
              <a:r>
                <a:rPr lang="en-US" sz="2000" dirty="0">
                  <a:latin typeface="Arial" panose="020B0604020202020204" pitchFamily="34" charset="0"/>
                  <a:ea typeface="Roboto" panose="02000000000000000000" pitchFamily="2" charset="0"/>
                </a:rPr>
                <a:t>What was the subject, and what particular aspect of that subject was studied?</a:t>
              </a:r>
            </a:p>
          </p:txBody>
        </p:sp>
        <p:pic>
          <p:nvPicPr>
            <p:cNvPr id="14" name="Picture 13">
              <a:extLst>
                <a:ext uri="{FF2B5EF4-FFF2-40B4-BE49-F238E27FC236}">
                  <a16:creationId xmlns:a16="http://schemas.microsoft.com/office/drawing/2014/main" id="{1275A0E2-1DDF-9548-9950-82B5CBBBE91D}"/>
                </a:ext>
              </a:extLst>
            </p:cNvPr>
            <p:cNvPicPr>
              <a:picLocks noChangeAspect="1"/>
            </p:cNvPicPr>
            <p:nvPr/>
          </p:nvPicPr>
          <p:blipFill>
            <a:blip r:embed="rId4"/>
            <a:stretch>
              <a:fillRect/>
            </a:stretch>
          </p:blipFill>
          <p:spPr>
            <a:xfrm>
              <a:off x="1080911" y="1994882"/>
              <a:ext cx="411557" cy="709279"/>
            </a:xfrm>
            <a:prstGeom prst="rect">
              <a:avLst/>
            </a:prstGeom>
          </p:spPr>
        </p:pic>
      </p:grpSp>
      <p:grpSp>
        <p:nvGrpSpPr>
          <p:cNvPr id="34" name="Group 33">
            <a:extLst>
              <a:ext uri="{FF2B5EF4-FFF2-40B4-BE49-F238E27FC236}">
                <a16:creationId xmlns:a16="http://schemas.microsoft.com/office/drawing/2014/main" id="{93B57446-4E57-9A40-932C-87BEC4F98827}"/>
              </a:ext>
            </a:extLst>
          </p:cNvPr>
          <p:cNvGrpSpPr/>
          <p:nvPr/>
        </p:nvGrpSpPr>
        <p:grpSpPr>
          <a:xfrm>
            <a:off x="1186015" y="2002904"/>
            <a:ext cx="4300783" cy="2831544"/>
            <a:chOff x="1186015" y="2002904"/>
            <a:chExt cx="4300783" cy="2831544"/>
          </a:xfrm>
        </p:grpSpPr>
        <p:pic>
          <p:nvPicPr>
            <p:cNvPr id="19" name="Picture 18">
              <a:extLst>
                <a:ext uri="{FF2B5EF4-FFF2-40B4-BE49-F238E27FC236}">
                  <a16:creationId xmlns:a16="http://schemas.microsoft.com/office/drawing/2014/main" id="{03445668-F309-D946-9E89-96B2C57B5D16}"/>
                </a:ext>
              </a:extLst>
            </p:cNvPr>
            <p:cNvPicPr>
              <a:picLocks noChangeAspect="1"/>
            </p:cNvPicPr>
            <p:nvPr/>
          </p:nvPicPr>
          <p:blipFill>
            <a:blip r:embed="rId5"/>
            <a:stretch>
              <a:fillRect/>
            </a:stretch>
          </p:blipFill>
          <p:spPr>
            <a:xfrm>
              <a:off x="1186015" y="2002904"/>
              <a:ext cx="411557" cy="694502"/>
            </a:xfrm>
            <a:prstGeom prst="rect">
              <a:avLst/>
            </a:prstGeom>
          </p:spPr>
        </p:pic>
        <p:sp>
          <p:nvSpPr>
            <p:cNvPr id="21" name="TextBox 20">
              <a:extLst>
                <a:ext uri="{FF2B5EF4-FFF2-40B4-BE49-F238E27FC236}">
                  <a16:creationId xmlns:a16="http://schemas.microsoft.com/office/drawing/2014/main" id="{F9C696AB-7F83-4746-896F-4FD24933D98A}"/>
                </a:ext>
              </a:extLst>
            </p:cNvPr>
            <p:cNvSpPr txBox="1"/>
            <p:nvPr/>
          </p:nvSpPr>
          <p:spPr>
            <a:xfrm>
              <a:off x="1866997" y="2002904"/>
              <a:ext cx="3619801" cy="2831544"/>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ABSTRACT</a:t>
              </a:r>
              <a:br>
                <a:rPr lang="en-US" sz="2000" dirty="0"/>
              </a:br>
              <a:r>
                <a:rPr lang="en-US" sz="2000" dirty="0">
                  <a:latin typeface="Arial" panose="020B0604020202020204" pitchFamily="34" charset="0"/>
                  <a:ea typeface="Roboto" panose="02000000000000000000" pitchFamily="2" charset="0"/>
                </a:rPr>
                <a:t>Key Questions to Answer:</a:t>
              </a:r>
            </a:p>
            <a:p>
              <a:pPr marL="9525" lvl="1"/>
              <a:r>
                <a:rPr lang="en-US" sz="2000" dirty="0">
                  <a:latin typeface="Arial" panose="020B0604020202020204" pitchFamily="34" charset="0"/>
                  <a:ea typeface="Roboto" panose="02000000000000000000" pitchFamily="2" charset="0"/>
                </a:rPr>
                <a:t>Manuscript summary</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 </a:t>
              </a:r>
            </a:p>
            <a:p>
              <a:pPr marL="290513" lvl="2" indent="-290513">
                <a:buFont typeface="Arial" panose="020B0604020202020204" pitchFamily="34" charset="0"/>
                <a:buChar char="•"/>
              </a:pPr>
              <a:r>
                <a:rPr lang="en-US" sz="1600" dirty="0">
                  <a:latin typeface="Arial" panose="020B0604020202020204" pitchFamily="34" charset="0"/>
                  <a:ea typeface="Roboto" panose="02000000000000000000" pitchFamily="2" charset="0"/>
                </a:rPr>
                <a:t>What was the main reason for the study?</a:t>
              </a:r>
            </a:p>
            <a:p>
              <a:pPr marL="290513" lvl="2" indent="-290513">
                <a:buFont typeface="Arial" panose="020B0604020202020204" pitchFamily="34" charset="0"/>
                <a:buChar char="•"/>
              </a:pPr>
              <a:r>
                <a:rPr lang="en-US" sz="1600" dirty="0">
                  <a:latin typeface="Arial" panose="020B0604020202020204" pitchFamily="34" charset="0"/>
                  <a:ea typeface="Roboto" panose="02000000000000000000" pitchFamily="2" charset="0"/>
                </a:rPr>
                <a:t>What were the primary results of the study?</a:t>
              </a:r>
            </a:p>
            <a:p>
              <a:pPr marL="290513" lvl="2" indent="-290513">
                <a:buFont typeface="Arial" panose="020B0604020202020204" pitchFamily="34" charset="0"/>
                <a:buChar char="•"/>
              </a:pPr>
              <a:r>
                <a:rPr lang="en-US" sz="1600" dirty="0">
                  <a:latin typeface="Arial" panose="020B0604020202020204" pitchFamily="34" charset="0"/>
                  <a:ea typeface="Roboto" panose="02000000000000000000" pitchFamily="2" charset="0"/>
                </a:rPr>
                <a:t>What were the major conclusions of the study?</a:t>
              </a:r>
            </a:p>
          </p:txBody>
        </p:sp>
      </p:grpSp>
      <p:grpSp>
        <p:nvGrpSpPr>
          <p:cNvPr id="26" name="Group 25">
            <a:extLst>
              <a:ext uri="{FF2B5EF4-FFF2-40B4-BE49-F238E27FC236}">
                <a16:creationId xmlns:a16="http://schemas.microsoft.com/office/drawing/2014/main" id="{436497E6-AA0E-FC4A-8C50-BCA04596FAC1}"/>
              </a:ext>
            </a:extLst>
          </p:cNvPr>
          <p:cNvGrpSpPr/>
          <p:nvPr/>
        </p:nvGrpSpPr>
        <p:grpSpPr>
          <a:xfrm>
            <a:off x="1186015" y="1994882"/>
            <a:ext cx="4222608" cy="2031325"/>
            <a:chOff x="1177259" y="2002904"/>
            <a:chExt cx="4222608" cy="2031325"/>
          </a:xfrm>
        </p:grpSpPr>
        <p:pic>
          <p:nvPicPr>
            <p:cNvPr id="24" name="Picture 23">
              <a:extLst>
                <a:ext uri="{FF2B5EF4-FFF2-40B4-BE49-F238E27FC236}">
                  <a16:creationId xmlns:a16="http://schemas.microsoft.com/office/drawing/2014/main" id="{BF49A241-3947-A943-89C0-2B5B67651FDD}"/>
                </a:ext>
              </a:extLst>
            </p:cNvPr>
            <p:cNvPicPr>
              <a:picLocks noChangeAspect="1"/>
            </p:cNvPicPr>
            <p:nvPr/>
          </p:nvPicPr>
          <p:blipFill>
            <a:blip r:embed="rId6"/>
            <a:stretch>
              <a:fillRect/>
            </a:stretch>
          </p:blipFill>
          <p:spPr>
            <a:xfrm>
              <a:off x="1177259" y="2002904"/>
              <a:ext cx="420313" cy="709279"/>
            </a:xfrm>
            <a:prstGeom prst="rect">
              <a:avLst/>
            </a:prstGeom>
          </p:spPr>
        </p:pic>
        <p:sp>
          <p:nvSpPr>
            <p:cNvPr id="25" name="TextBox 24">
              <a:extLst>
                <a:ext uri="{FF2B5EF4-FFF2-40B4-BE49-F238E27FC236}">
                  <a16:creationId xmlns:a16="http://schemas.microsoft.com/office/drawing/2014/main" id="{24E59BEB-509E-AD44-B6C4-9D97686530EE}"/>
                </a:ext>
              </a:extLst>
            </p:cNvPr>
            <p:cNvSpPr txBox="1"/>
            <p:nvPr/>
          </p:nvSpPr>
          <p:spPr>
            <a:xfrm>
              <a:off x="1866997" y="2002904"/>
              <a:ext cx="3532870" cy="2031325"/>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INTRODUCTION</a:t>
              </a:r>
              <a:br>
                <a:rPr lang="en-US" sz="2000" dirty="0"/>
              </a:br>
              <a:r>
                <a:rPr lang="en-US" sz="2000" dirty="0">
                  <a:latin typeface="Arial" panose="020B0604020202020204" pitchFamily="34" charset="0"/>
                  <a:ea typeface="Roboto" panose="02000000000000000000" pitchFamily="2" charset="0"/>
                </a:rPr>
                <a:t>Key Questions to Answer:</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 </a:t>
              </a:r>
            </a:p>
            <a:p>
              <a:pPr marL="231775" lvl="2" indent="-222250">
                <a:buFont typeface="Arial" panose="020B0604020202020204" pitchFamily="34" charset="0"/>
                <a:buChar char="•"/>
              </a:pPr>
              <a:r>
                <a:rPr lang="en-US" sz="1600" dirty="0">
                  <a:latin typeface="Arial" panose="020B0604020202020204" pitchFamily="34" charset="0"/>
                  <a:ea typeface="Roboto" panose="02000000000000000000" pitchFamily="2" charset="0"/>
                </a:rPr>
                <a:t>Why was the study undertaken?</a:t>
              </a:r>
            </a:p>
            <a:p>
              <a:pPr marL="231775" lvl="2" indent="-222250">
                <a:buFont typeface="Arial" panose="020B0604020202020204" pitchFamily="34" charset="0"/>
                <a:buChar char="•"/>
              </a:pPr>
              <a:r>
                <a:rPr lang="en-US" sz="1600" dirty="0">
                  <a:latin typeface="Arial" panose="020B0604020202020204" pitchFamily="34" charset="0"/>
                  <a:ea typeface="Roboto" panose="02000000000000000000" pitchFamily="2" charset="0"/>
                </a:rPr>
                <a:t>What was the research question, the tested hypothesis or the purpose of the study?</a:t>
              </a:r>
            </a:p>
          </p:txBody>
        </p:sp>
      </p:grpSp>
      <p:grpSp>
        <p:nvGrpSpPr>
          <p:cNvPr id="33" name="Group 32">
            <a:extLst>
              <a:ext uri="{FF2B5EF4-FFF2-40B4-BE49-F238E27FC236}">
                <a16:creationId xmlns:a16="http://schemas.microsoft.com/office/drawing/2014/main" id="{8AA55FB6-228C-9F48-824E-E2A11BDDD7B3}"/>
              </a:ext>
            </a:extLst>
          </p:cNvPr>
          <p:cNvGrpSpPr/>
          <p:nvPr/>
        </p:nvGrpSpPr>
        <p:grpSpPr>
          <a:xfrm>
            <a:off x="1186015" y="1994882"/>
            <a:ext cx="4047945" cy="2523768"/>
            <a:chOff x="1172505" y="1994882"/>
            <a:chExt cx="4047945" cy="2523768"/>
          </a:xfrm>
        </p:grpSpPr>
        <p:pic>
          <p:nvPicPr>
            <p:cNvPr id="31" name="Picture 30">
              <a:extLst>
                <a:ext uri="{FF2B5EF4-FFF2-40B4-BE49-F238E27FC236}">
                  <a16:creationId xmlns:a16="http://schemas.microsoft.com/office/drawing/2014/main" id="{CE369CCE-39DF-7E4D-84E6-9C6CC67B3E10}"/>
                </a:ext>
              </a:extLst>
            </p:cNvPr>
            <p:cNvPicPr>
              <a:picLocks noChangeAspect="1"/>
            </p:cNvPicPr>
            <p:nvPr/>
          </p:nvPicPr>
          <p:blipFill>
            <a:blip r:embed="rId7"/>
            <a:stretch>
              <a:fillRect/>
            </a:stretch>
          </p:blipFill>
          <p:spPr>
            <a:xfrm>
              <a:off x="1172505" y="1994882"/>
              <a:ext cx="425067" cy="717301"/>
            </a:xfrm>
            <a:prstGeom prst="rect">
              <a:avLst/>
            </a:prstGeom>
          </p:spPr>
        </p:pic>
        <p:sp>
          <p:nvSpPr>
            <p:cNvPr id="32" name="TextBox 31">
              <a:extLst>
                <a:ext uri="{FF2B5EF4-FFF2-40B4-BE49-F238E27FC236}">
                  <a16:creationId xmlns:a16="http://schemas.microsoft.com/office/drawing/2014/main" id="{C282E016-A25B-F341-9FA3-08A68639D658}"/>
                </a:ext>
              </a:extLst>
            </p:cNvPr>
            <p:cNvSpPr txBox="1"/>
            <p:nvPr/>
          </p:nvSpPr>
          <p:spPr>
            <a:xfrm>
              <a:off x="1867707" y="1994882"/>
              <a:ext cx="3352743" cy="2523768"/>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METHODS</a:t>
              </a:r>
              <a:br>
                <a:rPr lang="en-US" sz="2000" dirty="0"/>
              </a:br>
              <a:r>
                <a:rPr lang="en-US" sz="2000" dirty="0">
                  <a:latin typeface="Arial" panose="020B0604020202020204" pitchFamily="34" charset="0"/>
                  <a:ea typeface="Roboto" panose="02000000000000000000" pitchFamily="2" charset="0"/>
                </a:rPr>
                <a:t>Key questions to answer:</a:t>
              </a:r>
              <a:br>
                <a:rPr lang="en-US" sz="2000" dirty="0">
                  <a:latin typeface="Arial" panose="020B0604020202020204" pitchFamily="34" charset="0"/>
                  <a:ea typeface="Roboto" panose="02000000000000000000" pitchFamily="2" charset="0"/>
                </a:rPr>
              </a:br>
              <a:endParaRPr lang="en-US" sz="20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When, where and how was the study undertaken?</a:t>
              </a: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What materials were used in the study?</a:t>
              </a: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If there were study groups, who was in those study groups?</a:t>
              </a:r>
            </a:p>
          </p:txBody>
        </p:sp>
      </p:grpSp>
      <p:sp>
        <p:nvSpPr>
          <p:cNvPr id="3" name="Title 2">
            <a:extLst>
              <a:ext uri="{FF2B5EF4-FFF2-40B4-BE49-F238E27FC236}">
                <a16:creationId xmlns:a16="http://schemas.microsoft.com/office/drawing/2014/main" id="{37278093-A288-B048-BEDD-5E096870BC9B}"/>
              </a:ext>
            </a:extLst>
          </p:cNvPr>
          <p:cNvSpPr>
            <a:spLocks noGrp="1"/>
          </p:cNvSpPr>
          <p:nvPr>
            <p:ph type="title" idx="4294967295"/>
          </p:nvPr>
        </p:nvSpPr>
        <p:spPr>
          <a:xfrm>
            <a:off x="847928" y="300764"/>
            <a:ext cx="9281592" cy="520700"/>
          </a:xfrm>
          <a:prstGeom prst="rect">
            <a:avLst/>
          </a:prstGeom>
        </p:spPr>
        <p:txBody>
          <a:bodyPr anchor="ct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spTree>
    <p:extLst>
      <p:ext uri="{BB962C8B-B14F-4D97-AF65-F5344CB8AC3E}">
        <p14:creationId xmlns:p14="http://schemas.microsoft.com/office/powerpoint/2010/main" val="2942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You have reached the end of Chapter 4!</a:t>
            </a:r>
            <a:endParaRPr lang="en-US" sz="5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13320C-02B2-3148-A469-99FB5228F02F}"/>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Part 2 in your workbook and answer Knowledge Checks 4 and 5.</a:t>
            </a:r>
          </a:p>
        </p:txBody>
      </p:sp>
      <p:sp>
        <p:nvSpPr>
          <p:cNvPr id="7" name="Subtitle 2">
            <a:extLst>
              <a:ext uri="{FF2B5EF4-FFF2-40B4-BE49-F238E27FC236}">
                <a16:creationId xmlns:a16="http://schemas.microsoft.com/office/drawing/2014/main" id="{34632AC1-D315-7848-8A5D-C437366516FB}"/>
              </a:ext>
            </a:extLst>
          </p:cNvPr>
          <p:cNvSpPr txBox="1">
            <a:spLocks/>
          </p:cNvSpPr>
          <p:nvPr/>
        </p:nvSpPr>
        <p:spPr>
          <a:xfrm>
            <a:off x="838200" y="2601912"/>
            <a:ext cx="9144000" cy="9652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rPr>
              <a:t>What questions do you have?</a:t>
            </a:r>
          </a:p>
        </p:txBody>
      </p:sp>
    </p:spTree>
    <p:extLst>
      <p:ext uri="{BB962C8B-B14F-4D97-AF65-F5344CB8AC3E}">
        <p14:creationId xmlns:p14="http://schemas.microsoft.com/office/powerpoint/2010/main" val="1605608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70787E41-9983-E747-A4E6-C87D5420E7F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12" name="Text Placeholder 3">
            <a:extLst>
              <a:ext uri="{FF2B5EF4-FFF2-40B4-BE49-F238E27FC236}">
                <a16:creationId xmlns:a16="http://schemas.microsoft.com/office/drawing/2014/main" id="{C9C85113-F544-1548-B6D4-0F81C0C67F3A}"/>
              </a:ext>
            </a:extLst>
          </p:cNvPr>
          <p:cNvSpPr txBox="1">
            <a:spLocks/>
          </p:cNvSpPr>
          <p:nvPr/>
        </p:nvSpPr>
        <p:spPr>
          <a:xfrm>
            <a:off x="1136498" y="1233732"/>
            <a:ext cx="9919003" cy="85953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What graph types would use if you were comparing values?</a:t>
            </a:r>
          </a:p>
          <a:p>
            <a:pPr marL="9525" lvl="1" indent="0" algn="ctr">
              <a:lnSpc>
                <a:spcPct val="100000"/>
              </a:lnSpc>
              <a:buNone/>
            </a:pPr>
            <a:r>
              <a:rPr lang="en-US" sz="1800" i="1" dirty="0">
                <a:latin typeface="Arial" panose="020B0604020202020204" pitchFamily="34" charset="0"/>
                <a:ea typeface="Roboto Light" panose="02000000000000000000" pitchFamily="2" charset="0"/>
              </a:rPr>
              <a:t>Select all that apply.</a:t>
            </a:r>
          </a:p>
          <a:p>
            <a:pPr marL="9525" lvl="1" indent="0" algn="ctr">
              <a:lnSpc>
                <a:spcPct val="100000"/>
              </a:lnSpc>
              <a:buNone/>
            </a:pPr>
            <a:endParaRPr lang="en-US" b="1" dirty="0">
              <a:latin typeface="Arial" panose="020B0604020202020204" pitchFamily="34" charset="0"/>
              <a:ea typeface="Roboto Medium" panose="02000000000000000000" pitchFamily="2" charset="0"/>
            </a:endParaRPr>
          </a:p>
        </p:txBody>
      </p:sp>
      <p:pic>
        <p:nvPicPr>
          <p:cNvPr id="22" name="Picture 21" descr="A close up of a sign&#10;&#10;Description automatically generated">
            <a:extLst>
              <a:ext uri="{FF2B5EF4-FFF2-40B4-BE49-F238E27FC236}">
                <a16:creationId xmlns:a16="http://schemas.microsoft.com/office/drawing/2014/main" id="{BE5EF246-E1FF-EB4F-8A8A-D8FFAE23C209}"/>
              </a:ext>
            </a:extLst>
          </p:cNvPr>
          <p:cNvPicPr>
            <a:picLocks noChangeAspect="1"/>
          </p:cNvPicPr>
          <p:nvPr/>
        </p:nvPicPr>
        <p:blipFill>
          <a:blip r:embed="rId3"/>
          <a:stretch>
            <a:fillRect/>
          </a:stretch>
        </p:blipFill>
        <p:spPr>
          <a:xfrm rot="21332272">
            <a:off x="4850167" y="2300331"/>
            <a:ext cx="431465" cy="459302"/>
          </a:xfrm>
          <a:prstGeom prst="rect">
            <a:avLst/>
          </a:prstGeom>
        </p:spPr>
      </p:pic>
      <p:grpSp>
        <p:nvGrpSpPr>
          <p:cNvPr id="29" name="Group 28">
            <a:extLst>
              <a:ext uri="{FF2B5EF4-FFF2-40B4-BE49-F238E27FC236}">
                <a16:creationId xmlns:a16="http://schemas.microsoft.com/office/drawing/2014/main" id="{D451DB7B-7BB3-264E-A6BC-A563612B0451}"/>
              </a:ext>
            </a:extLst>
          </p:cNvPr>
          <p:cNvGrpSpPr/>
          <p:nvPr/>
        </p:nvGrpSpPr>
        <p:grpSpPr>
          <a:xfrm>
            <a:off x="4909410" y="2380033"/>
            <a:ext cx="2373178" cy="3404494"/>
            <a:chOff x="4132725" y="2409547"/>
            <a:chExt cx="2588985" cy="3714084"/>
          </a:xfrm>
        </p:grpSpPr>
        <p:sp>
          <p:nvSpPr>
            <p:cNvPr id="14" name="TextBox 13">
              <a:extLst>
                <a:ext uri="{FF2B5EF4-FFF2-40B4-BE49-F238E27FC236}">
                  <a16:creationId xmlns:a16="http://schemas.microsoft.com/office/drawing/2014/main" id="{142874E8-E787-F24E-A6FF-45EBCA76B69E}"/>
                </a:ext>
              </a:extLst>
            </p:cNvPr>
            <p:cNvSpPr txBox="1"/>
            <p:nvPr/>
          </p:nvSpPr>
          <p:spPr>
            <a:xfrm>
              <a:off x="4722307" y="2409547"/>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Column</a:t>
              </a:r>
            </a:p>
          </p:txBody>
        </p:sp>
        <p:sp>
          <p:nvSpPr>
            <p:cNvPr id="15" name="TextBox 14">
              <a:extLst>
                <a:ext uri="{FF2B5EF4-FFF2-40B4-BE49-F238E27FC236}">
                  <a16:creationId xmlns:a16="http://schemas.microsoft.com/office/drawing/2014/main" id="{772F5690-AF49-CB49-8E34-EC5EECDB9E97}"/>
                </a:ext>
              </a:extLst>
            </p:cNvPr>
            <p:cNvSpPr txBox="1"/>
            <p:nvPr/>
          </p:nvSpPr>
          <p:spPr>
            <a:xfrm>
              <a:off x="4722307" y="2955812"/>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Stacked Bar</a:t>
              </a:r>
            </a:p>
          </p:txBody>
        </p:sp>
        <p:sp>
          <p:nvSpPr>
            <p:cNvPr id="16" name="TextBox 15">
              <a:extLst>
                <a:ext uri="{FF2B5EF4-FFF2-40B4-BE49-F238E27FC236}">
                  <a16:creationId xmlns:a16="http://schemas.microsoft.com/office/drawing/2014/main" id="{ABC5A9AA-00B1-B34C-805E-3C8F831A8143}"/>
                </a:ext>
              </a:extLst>
            </p:cNvPr>
            <p:cNvSpPr txBox="1"/>
            <p:nvPr/>
          </p:nvSpPr>
          <p:spPr>
            <a:xfrm>
              <a:off x="4722307" y="3502076"/>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Bar</a:t>
              </a:r>
            </a:p>
          </p:txBody>
        </p:sp>
        <p:sp>
          <p:nvSpPr>
            <p:cNvPr id="17" name="TextBox 16">
              <a:extLst>
                <a:ext uri="{FF2B5EF4-FFF2-40B4-BE49-F238E27FC236}">
                  <a16:creationId xmlns:a16="http://schemas.microsoft.com/office/drawing/2014/main" id="{981F0C12-446E-E445-91D6-2F68102C129B}"/>
                </a:ext>
              </a:extLst>
            </p:cNvPr>
            <p:cNvSpPr txBox="1"/>
            <p:nvPr/>
          </p:nvSpPr>
          <p:spPr>
            <a:xfrm>
              <a:off x="4722307" y="4048342"/>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Line</a:t>
              </a:r>
            </a:p>
          </p:txBody>
        </p:sp>
        <p:pic>
          <p:nvPicPr>
            <p:cNvPr id="18" name="Picture 17" descr="A picture containing monitor, sitting, indoor, computer&#10;&#10;Description automatically generated">
              <a:extLst>
                <a:ext uri="{FF2B5EF4-FFF2-40B4-BE49-F238E27FC236}">
                  <a16:creationId xmlns:a16="http://schemas.microsoft.com/office/drawing/2014/main" id="{AE823CE2-2463-C44E-835E-A10209B91F00}"/>
                </a:ext>
              </a:extLst>
            </p:cNvPr>
            <p:cNvPicPr>
              <a:picLocks noChangeAspect="1"/>
            </p:cNvPicPr>
            <p:nvPr/>
          </p:nvPicPr>
          <p:blipFill>
            <a:blip r:embed="rId4"/>
            <a:stretch>
              <a:fillRect/>
            </a:stretch>
          </p:blipFill>
          <p:spPr>
            <a:xfrm>
              <a:off x="4132725" y="2446692"/>
              <a:ext cx="341442" cy="325820"/>
            </a:xfrm>
            <a:prstGeom prst="rect">
              <a:avLst/>
            </a:prstGeom>
          </p:spPr>
        </p:pic>
        <p:pic>
          <p:nvPicPr>
            <p:cNvPr id="19" name="Picture 18" descr="A picture containing monitor, sitting, indoor, computer&#10;&#10;Description automatically generated">
              <a:extLst>
                <a:ext uri="{FF2B5EF4-FFF2-40B4-BE49-F238E27FC236}">
                  <a16:creationId xmlns:a16="http://schemas.microsoft.com/office/drawing/2014/main" id="{60594159-B5B9-3D48-A695-E107025922C4}"/>
                </a:ext>
              </a:extLst>
            </p:cNvPr>
            <p:cNvPicPr>
              <a:picLocks noChangeAspect="1"/>
            </p:cNvPicPr>
            <p:nvPr/>
          </p:nvPicPr>
          <p:blipFill>
            <a:blip r:embed="rId4"/>
            <a:stretch>
              <a:fillRect/>
            </a:stretch>
          </p:blipFill>
          <p:spPr>
            <a:xfrm>
              <a:off x="4132725" y="2992957"/>
              <a:ext cx="341442" cy="325820"/>
            </a:xfrm>
            <a:prstGeom prst="rect">
              <a:avLst/>
            </a:prstGeom>
          </p:spPr>
        </p:pic>
        <p:pic>
          <p:nvPicPr>
            <p:cNvPr id="20" name="Picture 19" descr="A picture containing monitor, sitting, indoor, computer&#10;&#10;Description automatically generated">
              <a:extLst>
                <a:ext uri="{FF2B5EF4-FFF2-40B4-BE49-F238E27FC236}">
                  <a16:creationId xmlns:a16="http://schemas.microsoft.com/office/drawing/2014/main" id="{ACA88745-4F58-8046-9844-A6751B67F5A3}"/>
                </a:ext>
              </a:extLst>
            </p:cNvPr>
            <p:cNvPicPr>
              <a:picLocks noChangeAspect="1"/>
            </p:cNvPicPr>
            <p:nvPr/>
          </p:nvPicPr>
          <p:blipFill>
            <a:blip r:embed="rId4"/>
            <a:stretch>
              <a:fillRect/>
            </a:stretch>
          </p:blipFill>
          <p:spPr>
            <a:xfrm>
              <a:off x="4132725" y="3539222"/>
              <a:ext cx="341442" cy="325820"/>
            </a:xfrm>
            <a:prstGeom prst="rect">
              <a:avLst/>
            </a:prstGeom>
          </p:spPr>
        </p:pic>
        <p:pic>
          <p:nvPicPr>
            <p:cNvPr id="21" name="Picture 20" descr="A picture containing monitor, sitting, indoor, computer&#10;&#10;Description automatically generated">
              <a:extLst>
                <a:ext uri="{FF2B5EF4-FFF2-40B4-BE49-F238E27FC236}">
                  <a16:creationId xmlns:a16="http://schemas.microsoft.com/office/drawing/2014/main" id="{8D67FABB-8942-FD42-BB79-65BA4A9B34FB}"/>
                </a:ext>
              </a:extLst>
            </p:cNvPr>
            <p:cNvPicPr>
              <a:picLocks noChangeAspect="1"/>
            </p:cNvPicPr>
            <p:nvPr/>
          </p:nvPicPr>
          <p:blipFill>
            <a:blip r:embed="rId4"/>
            <a:stretch>
              <a:fillRect/>
            </a:stretch>
          </p:blipFill>
          <p:spPr>
            <a:xfrm>
              <a:off x="4132725" y="4085487"/>
              <a:ext cx="341442" cy="325820"/>
            </a:xfrm>
            <a:prstGeom prst="rect">
              <a:avLst/>
            </a:prstGeom>
          </p:spPr>
        </p:pic>
        <p:sp>
          <p:nvSpPr>
            <p:cNvPr id="23" name="TextBox 22">
              <a:extLst>
                <a:ext uri="{FF2B5EF4-FFF2-40B4-BE49-F238E27FC236}">
                  <a16:creationId xmlns:a16="http://schemas.microsoft.com/office/drawing/2014/main" id="{DA5C9A21-59C6-1149-B491-F2806C8B8A4F}"/>
                </a:ext>
              </a:extLst>
            </p:cNvPr>
            <p:cNvSpPr txBox="1"/>
            <p:nvPr/>
          </p:nvSpPr>
          <p:spPr>
            <a:xfrm>
              <a:off x="4722307" y="4594607"/>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Dual-Axis Line</a:t>
              </a:r>
            </a:p>
          </p:txBody>
        </p:sp>
        <p:pic>
          <p:nvPicPr>
            <p:cNvPr id="24" name="Picture 23" descr="A picture containing monitor, sitting, indoor, computer&#10;&#10;Description automatically generated">
              <a:extLst>
                <a:ext uri="{FF2B5EF4-FFF2-40B4-BE49-F238E27FC236}">
                  <a16:creationId xmlns:a16="http://schemas.microsoft.com/office/drawing/2014/main" id="{17DDE287-B56C-6F43-82B9-21279A630A74}"/>
                </a:ext>
              </a:extLst>
            </p:cNvPr>
            <p:cNvPicPr>
              <a:picLocks noChangeAspect="1"/>
            </p:cNvPicPr>
            <p:nvPr/>
          </p:nvPicPr>
          <p:blipFill>
            <a:blip r:embed="rId4"/>
            <a:stretch>
              <a:fillRect/>
            </a:stretch>
          </p:blipFill>
          <p:spPr>
            <a:xfrm>
              <a:off x="4132725" y="4631752"/>
              <a:ext cx="341442" cy="325820"/>
            </a:xfrm>
            <a:prstGeom prst="rect">
              <a:avLst/>
            </a:prstGeom>
          </p:spPr>
        </p:pic>
        <p:sp>
          <p:nvSpPr>
            <p:cNvPr id="25" name="TextBox 24">
              <a:extLst>
                <a:ext uri="{FF2B5EF4-FFF2-40B4-BE49-F238E27FC236}">
                  <a16:creationId xmlns:a16="http://schemas.microsoft.com/office/drawing/2014/main" id="{7FC5D67F-77BB-3747-9EEF-F4956E410C95}"/>
                </a:ext>
              </a:extLst>
            </p:cNvPr>
            <p:cNvSpPr txBox="1"/>
            <p:nvPr/>
          </p:nvSpPr>
          <p:spPr>
            <a:xfrm>
              <a:off x="4722307" y="5140872"/>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Histogram</a:t>
              </a:r>
            </a:p>
          </p:txBody>
        </p:sp>
        <p:pic>
          <p:nvPicPr>
            <p:cNvPr id="26" name="Picture 25" descr="A picture containing monitor, sitting, indoor, computer&#10;&#10;Description automatically generated">
              <a:extLst>
                <a:ext uri="{FF2B5EF4-FFF2-40B4-BE49-F238E27FC236}">
                  <a16:creationId xmlns:a16="http://schemas.microsoft.com/office/drawing/2014/main" id="{FA2BD7A6-F771-9F45-BE91-AA618963EC6D}"/>
                </a:ext>
              </a:extLst>
            </p:cNvPr>
            <p:cNvPicPr>
              <a:picLocks noChangeAspect="1"/>
            </p:cNvPicPr>
            <p:nvPr/>
          </p:nvPicPr>
          <p:blipFill>
            <a:blip r:embed="rId4"/>
            <a:stretch>
              <a:fillRect/>
            </a:stretch>
          </p:blipFill>
          <p:spPr>
            <a:xfrm>
              <a:off x="4132725" y="5178017"/>
              <a:ext cx="341442" cy="325820"/>
            </a:xfrm>
            <a:prstGeom prst="rect">
              <a:avLst/>
            </a:prstGeom>
          </p:spPr>
        </p:pic>
        <p:sp>
          <p:nvSpPr>
            <p:cNvPr id="27" name="TextBox 26">
              <a:extLst>
                <a:ext uri="{FF2B5EF4-FFF2-40B4-BE49-F238E27FC236}">
                  <a16:creationId xmlns:a16="http://schemas.microsoft.com/office/drawing/2014/main" id="{FAFE5E62-7F4E-FC44-9642-F08DF2CC1287}"/>
                </a:ext>
              </a:extLst>
            </p:cNvPr>
            <p:cNvSpPr txBox="1"/>
            <p:nvPr/>
          </p:nvSpPr>
          <p:spPr>
            <a:xfrm>
              <a:off x="4722307" y="5687137"/>
              <a:ext cx="1999403" cy="436494"/>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Scatter Plot</a:t>
              </a:r>
            </a:p>
          </p:txBody>
        </p:sp>
        <p:pic>
          <p:nvPicPr>
            <p:cNvPr id="28" name="Picture 27" descr="A picture containing monitor, sitting, indoor, computer&#10;&#10;Description automatically generated">
              <a:extLst>
                <a:ext uri="{FF2B5EF4-FFF2-40B4-BE49-F238E27FC236}">
                  <a16:creationId xmlns:a16="http://schemas.microsoft.com/office/drawing/2014/main" id="{F19640FF-2EEA-594D-87F6-38E8F87F3C36}"/>
                </a:ext>
              </a:extLst>
            </p:cNvPr>
            <p:cNvPicPr>
              <a:picLocks noChangeAspect="1"/>
            </p:cNvPicPr>
            <p:nvPr/>
          </p:nvPicPr>
          <p:blipFill>
            <a:blip r:embed="rId4"/>
            <a:stretch>
              <a:fillRect/>
            </a:stretch>
          </p:blipFill>
          <p:spPr>
            <a:xfrm>
              <a:off x="4132725" y="5724282"/>
              <a:ext cx="341442" cy="325820"/>
            </a:xfrm>
            <a:prstGeom prst="rect">
              <a:avLst/>
            </a:prstGeom>
          </p:spPr>
        </p:pic>
      </p:grpSp>
      <p:pic>
        <p:nvPicPr>
          <p:cNvPr id="30" name="Picture 29" descr="A close up of a sign&#10;&#10;Description automatically generated">
            <a:extLst>
              <a:ext uri="{FF2B5EF4-FFF2-40B4-BE49-F238E27FC236}">
                <a16:creationId xmlns:a16="http://schemas.microsoft.com/office/drawing/2014/main" id="{FF2F0A06-DD7E-7B47-877C-D5861703DE4C}"/>
              </a:ext>
            </a:extLst>
          </p:cNvPr>
          <p:cNvPicPr>
            <a:picLocks noChangeAspect="1"/>
          </p:cNvPicPr>
          <p:nvPr/>
        </p:nvPicPr>
        <p:blipFill>
          <a:blip r:embed="rId3"/>
          <a:stretch>
            <a:fillRect/>
          </a:stretch>
        </p:blipFill>
        <p:spPr>
          <a:xfrm rot="21332272">
            <a:off x="4850167" y="3298813"/>
            <a:ext cx="431465" cy="459302"/>
          </a:xfrm>
          <a:prstGeom prst="rect">
            <a:avLst/>
          </a:prstGeom>
        </p:spPr>
      </p:pic>
      <p:pic>
        <p:nvPicPr>
          <p:cNvPr id="31" name="Picture 30" descr="A close up of a sign&#10;&#10;Description automatically generated">
            <a:extLst>
              <a:ext uri="{FF2B5EF4-FFF2-40B4-BE49-F238E27FC236}">
                <a16:creationId xmlns:a16="http://schemas.microsoft.com/office/drawing/2014/main" id="{5814CE46-0751-DE49-A28D-D48D29FB8A1B}"/>
              </a:ext>
            </a:extLst>
          </p:cNvPr>
          <p:cNvPicPr>
            <a:picLocks noChangeAspect="1"/>
          </p:cNvPicPr>
          <p:nvPr/>
        </p:nvPicPr>
        <p:blipFill>
          <a:blip r:embed="rId3"/>
          <a:stretch>
            <a:fillRect/>
          </a:stretch>
        </p:blipFill>
        <p:spPr>
          <a:xfrm rot="21332272">
            <a:off x="4850167" y="3792799"/>
            <a:ext cx="431465" cy="459302"/>
          </a:xfrm>
          <a:prstGeom prst="rect">
            <a:avLst/>
          </a:prstGeom>
        </p:spPr>
      </p:pic>
      <p:pic>
        <p:nvPicPr>
          <p:cNvPr id="32" name="Picture 31" descr="A close up of a sign&#10;&#10;Description automatically generated">
            <a:extLst>
              <a:ext uri="{FF2B5EF4-FFF2-40B4-BE49-F238E27FC236}">
                <a16:creationId xmlns:a16="http://schemas.microsoft.com/office/drawing/2014/main" id="{F529BEF7-53F9-7C4A-AB5E-CB982E7D67C4}"/>
              </a:ext>
            </a:extLst>
          </p:cNvPr>
          <p:cNvPicPr>
            <a:picLocks noChangeAspect="1"/>
          </p:cNvPicPr>
          <p:nvPr/>
        </p:nvPicPr>
        <p:blipFill>
          <a:blip r:embed="rId3"/>
          <a:stretch>
            <a:fillRect/>
          </a:stretch>
        </p:blipFill>
        <p:spPr>
          <a:xfrm rot="21332272">
            <a:off x="4850167" y="4801792"/>
            <a:ext cx="431465" cy="459302"/>
          </a:xfrm>
          <a:prstGeom prst="rect">
            <a:avLst/>
          </a:prstGeom>
        </p:spPr>
      </p:pic>
    </p:spTree>
    <p:extLst>
      <p:ext uri="{BB962C8B-B14F-4D97-AF65-F5344CB8AC3E}">
        <p14:creationId xmlns:p14="http://schemas.microsoft.com/office/powerpoint/2010/main" val="36721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70787E41-9983-E747-A4E6-C87D5420E7F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21" name="Text Placeholder 3">
            <a:extLst>
              <a:ext uri="{FF2B5EF4-FFF2-40B4-BE49-F238E27FC236}">
                <a16:creationId xmlns:a16="http://schemas.microsoft.com/office/drawing/2014/main" id="{36566F59-10C1-6E4A-B73D-F63B629C9825}"/>
              </a:ext>
            </a:extLst>
          </p:cNvPr>
          <p:cNvSpPr txBox="1">
            <a:spLocks/>
          </p:cNvSpPr>
          <p:nvPr/>
        </p:nvSpPr>
        <p:spPr>
          <a:xfrm>
            <a:off x="1136498" y="1233732"/>
            <a:ext cx="9919003" cy="85953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What graph types would use if you were comparing values?</a:t>
            </a:r>
          </a:p>
          <a:p>
            <a:pPr marL="9525" lvl="1" indent="0" algn="ctr">
              <a:lnSpc>
                <a:spcPct val="100000"/>
              </a:lnSpc>
              <a:buNone/>
            </a:pPr>
            <a:r>
              <a:rPr lang="en-US" sz="1800" dirty="0">
                <a:latin typeface="Arial" panose="020B0604020202020204" pitchFamily="34" charset="0"/>
                <a:ea typeface="Roboto Light" panose="02000000000000000000" pitchFamily="2" charset="0"/>
              </a:rPr>
              <a:t>Select all that apply.</a:t>
            </a:r>
          </a:p>
          <a:p>
            <a:pPr marL="9525" lvl="1" indent="0" algn="ctr">
              <a:lnSpc>
                <a:spcPct val="100000"/>
              </a:lnSpc>
              <a:buNone/>
            </a:pPr>
            <a:endParaRPr lang="en-US" b="1" dirty="0">
              <a:latin typeface="Arial" panose="020B0604020202020204" pitchFamily="34" charset="0"/>
              <a:ea typeface="Roboto Medium" panose="02000000000000000000" pitchFamily="2" charset="0"/>
            </a:endParaRPr>
          </a:p>
        </p:txBody>
      </p:sp>
      <p:pic>
        <p:nvPicPr>
          <p:cNvPr id="22" name="Picture 21" descr="A close up of a sign&#10;&#10;Description automatically generated">
            <a:extLst>
              <a:ext uri="{FF2B5EF4-FFF2-40B4-BE49-F238E27FC236}">
                <a16:creationId xmlns:a16="http://schemas.microsoft.com/office/drawing/2014/main" id="{A8609F00-A06E-6E45-9663-33285E90CD52}"/>
              </a:ext>
            </a:extLst>
          </p:cNvPr>
          <p:cNvPicPr>
            <a:picLocks noChangeAspect="1"/>
          </p:cNvPicPr>
          <p:nvPr/>
        </p:nvPicPr>
        <p:blipFill>
          <a:blip r:embed="rId3"/>
          <a:stretch>
            <a:fillRect/>
          </a:stretch>
        </p:blipFill>
        <p:spPr>
          <a:xfrm rot="21332272">
            <a:off x="4850167" y="2300331"/>
            <a:ext cx="431465" cy="459302"/>
          </a:xfrm>
          <a:prstGeom prst="rect">
            <a:avLst/>
          </a:prstGeom>
        </p:spPr>
      </p:pic>
      <p:sp>
        <p:nvSpPr>
          <p:cNvPr id="24" name="TextBox 23">
            <a:extLst>
              <a:ext uri="{FF2B5EF4-FFF2-40B4-BE49-F238E27FC236}">
                <a16:creationId xmlns:a16="http://schemas.microsoft.com/office/drawing/2014/main" id="{C7E02586-BF9D-8841-9ABF-9A8AC5C94E71}"/>
              </a:ext>
            </a:extLst>
          </p:cNvPr>
          <p:cNvSpPr txBox="1"/>
          <p:nvPr/>
        </p:nvSpPr>
        <p:spPr>
          <a:xfrm>
            <a:off x="5449845" y="3824302"/>
            <a:ext cx="183274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Column</a:t>
            </a:r>
          </a:p>
        </p:txBody>
      </p:sp>
      <p:sp>
        <p:nvSpPr>
          <p:cNvPr id="25" name="TextBox 24">
            <a:extLst>
              <a:ext uri="{FF2B5EF4-FFF2-40B4-BE49-F238E27FC236}">
                <a16:creationId xmlns:a16="http://schemas.microsoft.com/office/drawing/2014/main" id="{6725E8D8-C4EB-194A-8CC1-5F18B5D38F8A}"/>
              </a:ext>
            </a:extLst>
          </p:cNvPr>
          <p:cNvSpPr txBox="1"/>
          <p:nvPr/>
        </p:nvSpPr>
        <p:spPr>
          <a:xfrm>
            <a:off x="5449847" y="4428009"/>
            <a:ext cx="183274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Stacked Bar</a:t>
            </a:r>
          </a:p>
        </p:txBody>
      </p:sp>
      <p:sp>
        <p:nvSpPr>
          <p:cNvPr id="27" name="TextBox 26">
            <a:extLst>
              <a:ext uri="{FF2B5EF4-FFF2-40B4-BE49-F238E27FC236}">
                <a16:creationId xmlns:a16="http://schemas.microsoft.com/office/drawing/2014/main" id="{1F63833A-BE71-4E46-AF3F-C85052207833}"/>
              </a:ext>
            </a:extLst>
          </p:cNvPr>
          <p:cNvSpPr txBox="1"/>
          <p:nvPr/>
        </p:nvSpPr>
        <p:spPr>
          <a:xfrm>
            <a:off x="5449847" y="3379428"/>
            <a:ext cx="183274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Line</a:t>
            </a:r>
          </a:p>
        </p:txBody>
      </p:sp>
      <p:pic>
        <p:nvPicPr>
          <p:cNvPr id="28" name="Picture 27" descr="A picture containing monitor, sitting, indoor, computer&#10;&#10;Description automatically generated">
            <a:extLst>
              <a:ext uri="{FF2B5EF4-FFF2-40B4-BE49-F238E27FC236}">
                <a16:creationId xmlns:a16="http://schemas.microsoft.com/office/drawing/2014/main" id="{C752FE9E-DEAB-2A4B-8082-53241AF0471E}"/>
              </a:ext>
            </a:extLst>
          </p:cNvPr>
          <p:cNvPicPr>
            <a:picLocks noChangeAspect="1"/>
          </p:cNvPicPr>
          <p:nvPr/>
        </p:nvPicPr>
        <p:blipFill>
          <a:blip r:embed="rId4"/>
          <a:stretch>
            <a:fillRect/>
          </a:stretch>
        </p:blipFill>
        <p:spPr>
          <a:xfrm>
            <a:off x="4909410" y="2414082"/>
            <a:ext cx="312981" cy="298661"/>
          </a:xfrm>
          <a:prstGeom prst="rect">
            <a:avLst/>
          </a:prstGeom>
        </p:spPr>
      </p:pic>
      <p:pic>
        <p:nvPicPr>
          <p:cNvPr id="29" name="Picture 28" descr="A picture containing monitor, sitting, indoor, computer&#10;&#10;Description automatically generated">
            <a:extLst>
              <a:ext uri="{FF2B5EF4-FFF2-40B4-BE49-F238E27FC236}">
                <a16:creationId xmlns:a16="http://schemas.microsoft.com/office/drawing/2014/main" id="{B575ABC0-E328-5649-91CB-C4193DFC6498}"/>
              </a:ext>
            </a:extLst>
          </p:cNvPr>
          <p:cNvPicPr>
            <a:picLocks noChangeAspect="1"/>
          </p:cNvPicPr>
          <p:nvPr/>
        </p:nvPicPr>
        <p:blipFill>
          <a:blip r:embed="rId4"/>
          <a:stretch>
            <a:fillRect/>
          </a:stretch>
        </p:blipFill>
        <p:spPr>
          <a:xfrm>
            <a:off x="4909410" y="2914812"/>
            <a:ext cx="312981" cy="298661"/>
          </a:xfrm>
          <a:prstGeom prst="rect">
            <a:avLst/>
          </a:prstGeom>
        </p:spPr>
      </p:pic>
      <p:pic>
        <p:nvPicPr>
          <p:cNvPr id="30" name="Picture 29" descr="A picture containing monitor, sitting, indoor, computer&#10;&#10;Description automatically generated">
            <a:extLst>
              <a:ext uri="{FF2B5EF4-FFF2-40B4-BE49-F238E27FC236}">
                <a16:creationId xmlns:a16="http://schemas.microsoft.com/office/drawing/2014/main" id="{7EBA9544-B97B-F346-9D2E-E7E9765E7039}"/>
              </a:ext>
            </a:extLst>
          </p:cNvPr>
          <p:cNvPicPr>
            <a:picLocks noChangeAspect="1"/>
          </p:cNvPicPr>
          <p:nvPr/>
        </p:nvPicPr>
        <p:blipFill>
          <a:blip r:embed="rId4"/>
          <a:stretch>
            <a:fillRect/>
          </a:stretch>
        </p:blipFill>
        <p:spPr>
          <a:xfrm>
            <a:off x="4909410" y="3415543"/>
            <a:ext cx="312981" cy="298661"/>
          </a:xfrm>
          <a:prstGeom prst="rect">
            <a:avLst/>
          </a:prstGeom>
        </p:spPr>
      </p:pic>
      <p:pic>
        <p:nvPicPr>
          <p:cNvPr id="31" name="Picture 30" descr="A picture containing monitor, sitting, indoor, computer&#10;&#10;Description automatically generated">
            <a:extLst>
              <a:ext uri="{FF2B5EF4-FFF2-40B4-BE49-F238E27FC236}">
                <a16:creationId xmlns:a16="http://schemas.microsoft.com/office/drawing/2014/main" id="{19D21B27-F5C6-0946-9140-CE542AEB1E25}"/>
              </a:ext>
            </a:extLst>
          </p:cNvPr>
          <p:cNvPicPr>
            <a:picLocks noChangeAspect="1"/>
          </p:cNvPicPr>
          <p:nvPr/>
        </p:nvPicPr>
        <p:blipFill>
          <a:blip r:embed="rId4"/>
          <a:stretch>
            <a:fillRect/>
          </a:stretch>
        </p:blipFill>
        <p:spPr>
          <a:xfrm>
            <a:off x="4909410" y="3916274"/>
            <a:ext cx="312981" cy="298661"/>
          </a:xfrm>
          <a:prstGeom prst="rect">
            <a:avLst/>
          </a:prstGeom>
        </p:spPr>
      </p:pic>
      <p:sp>
        <p:nvSpPr>
          <p:cNvPr id="32" name="TextBox 31">
            <a:extLst>
              <a:ext uri="{FF2B5EF4-FFF2-40B4-BE49-F238E27FC236}">
                <a16:creationId xmlns:a16="http://schemas.microsoft.com/office/drawing/2014/main" id="{67A3BEB9-59F8-2643-AD1E-0D3146B7227B}"/>
              </a:ext>
            </a:extLst>
          </p:cNvPr>
          <p:cNvSpPr txBox="1"/>
          <p:nvPr/>
        </p:nvSpPr>
        <p:spPr>
          <a:xfrm>
            <a:off x="5449846" y="2375611"/>
            <a:ext cx="183274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Dual-Axis Line</a:t>
            </a:r>
          </a:p>
        </p:txBody>
      </p:sp>
      <p:sp>
        <p:nvSpPr>
          <p:cNvPr id="36" name="TextBox 35">
            <a:extLst>
              <a:ext uri="{FF2B5EF4-FFF2-40B4-BE49-F238E27FC236}">
                <a16:creationId xmlns:a16="http://schemas.microsoft.com/office/drawing/2014/main" id="{EAB9F8D7-FFB0-CC4D-842B-529B51416683}"/>
              </a:ext>
            </a:extLst>
          </p:cNvPr>
          <p:cNvSpPr txBox="1"/>
          <p:nvPr/>
        </p:nvSpPr>
        <p:spPr>
          <a:xfrm>
            <a:off x="5449844" y="2877520"/>
            <a:ext cx="1832741"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Scatter Plot</a:t>
            </a:r>
          </a:p>
        </p:txBody>
      </p:sp>
      <p:pic>
        <p:nvPicPr>
          <p:cNvPr id="37" name="Picture 36" descr="A picture containing monitor, sitting, indoor, computer&#10;&#10;Description automatically generated">
            <a:extLst>
              <a:ext uri="{FF2B5EF4-FFF2-40B4-BE49-F238E27FC236}">
                <a16:creationId xmlns:a16="http://schemas.microsoft.com/office/drawing/2014/main" id="{BFB796F1-38C4-DD47-A4CB-3B2DF8DFFCAA}"/>
              </a:ext>
            </a:extLst>
          </p:cNvPr>
          <p:cNvPicPr>
            <a:picLocks noChangeAspect="1"/>
          </p:cNvPicPr>
          <p:nvPr/>
        </p:nvPicPr>
        <p:blipFill>
          <a:blip r:embed="rId4"/>
          <a:stretch>
            <a:fillRect/>
          </a:stretch>
        </p:blipFill>
        <p:spPr>
          <a:xfrm>
            <a:off x="4909410" y="4445556"/>
            <a:ext cx="312981" cy="298661"/>
          </a:xfrm>
          <a:prstGeom prst="rect">
            <a:avLst/>
          </a:prstGeom>
        </p:spPr>
      </p:pic>
      <p:pic>
        <p:nvPicPr>
          <p:cNvPr id="38" name="Picture 37" descr="A close up of a sign&#10;&#10;Description automatically generated">
            <a:extLst>
              <a:ext uri="{FF2B5EF4-FFF2-40B4-BE49-F238E27FC236}">
                <a16:creationId xmlns:a16="http://schemas.microsoft.com/office/drawing/2014/main" id="{0DFF609E-A21E-864A-BBFC-7117046053A8}"/>
              </a:ext>
            </a:extLst>
          </p:cNvPr>
          <p:cNvPicPr>
            <a:picLocks noChangeAspect="1"/>
          </p:cNvPicPr>
          <p:nvPr/>
        </p:nvPicPr>
        <p:blipFill>
          <a:blip r:embed="rId3"/>
          <a:stretch>
            <a:fillRect/>
          </a:stretch>
        </p:blipFill>
        <p:spPr>
          <a:xfrm rot="21332272">
            <a:off x="4850167" y="3298813"/>
            <a:ext cx="431465" cy="459302"/>
          </a:xfrm>
          <a:prstGeom prst="rect">
            <a:avLst/>
          </a:prstGeom>
        </p:spPr>
      </p:pic>
      <p:pic>
        <p:nvPicPr>
          <p:cNvPr id="39" name="Picture 38" descr="A close up of a sign&#10;&#10;Description automatically generated">
            <a:extLst>
              <a:ext uri="{FF2B5EF4-FFF2-40B4-BE49-F238E27FC236}">
                <a16:creationId xmlns:a16="http://schemas.microsoft.com/office/drawing/2014/main" id="{6AE91C67-E3F4-9441-80F3-2204753C591F}"/>
              </a:ext>
            </a:extLst>
          </p:cNvPr>
          <p:cNvPicPr>
            <a:picLocks noChangeAspect="1"/>
          </p:cNvPicPr>
          <p:nvPr/>
        </p:nvPicPr>
        <p:blipFill>
          <a:blip r:embed="rId3"/>
          <a:stretch>
            <a:fillRect/>
          </a:stretch>
        </p:blipFill>
        <p:spPr>
          <a:xfrm rot="21332272">
            <a:off x="4850167" y="3792799"/>
            <a:ext cx="431465" cy="459302"/>
          </a:xfrm>
          <a:prstGeom prst="rect">
            <a:avLst/>
          </a:prstGeom>
        </p:spPr>
      </p:pic>
    </p:spTree>
    <p:extLst>
      <p:ext uri="{BB962C8B-B14F-4D97-AF65-F5344CB8AC3E}">
        <p14:creationId xmlns:p14="http://schemas.microsoft.com/office/powerpoint/2010/main" val="37144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2" y="2645664"/>
            <a:ext cx="9465581" cy="3098806"/>
          </a:xfrm>
          <a:prstGeom prst="rect">
            <a:avLst/>
          </a:prstGeom>
        </p:spPr>
        <p:txBody>
          <a:bodyPr>
            <a:normAutofit/>
          </a:bodyPr>
          <a:lstStyle/>
          <a:p>
            <a:pPr algn="l"/>
            <a:r>
              <a:rPr lang="en-US" sz="7200" b="1" dirty="0">
                <a:solidFill>
                  <a:srgbClr val="047C88"/>
                </a:solidFill>
                <a:latin typeface="Arial Narrow" panose="020B0604020202020204" pitchFamily="34" charset="0"/>
                <a:ea typeface="Roboto Condensed" panose="02000000000000000000" pitchFamily="2" charset="0"/>
              </a:rPr>
              <a:t>The Discussion, Acknowledgements </a:t>
            </a:r>
            <a:br>
              <a:rPr lang="en-US" sz="7200" b="1" dirty="0">
                <a:solidFill>
                  <a:srgbClr val="047C88"/>
                </a:solidFill>
                <a:latin typeface="Arial Narrow" panose="020B0604020202020204" pitchFamily="34" charset="0"/>
                <a:ea typeface="Roboto Condensed" panose="02000000000000000000" pitchFamily="2" charset="0"/>
              </a:rPr>
            </a:br>
            <a:r>
              <a:rPr lang="en-US" sz="7200" b="1" dirty="0">
                <a:solidFill>
                  <a:srgbClr val="047C88"/>
                </a:solidFill>
                <a:latin typeface="Arial Narrow" panose="020B0604020202020204" pitchFamily="34" charset="0"/>
                <a:ea typeface="Roboto Condensed" panose="02000000000000000000" pitchFamily="2" charset="0"/>
              </a:rPr>
              <a:t>and Citations</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2" y="1726605"/>
            <a:ext cx="1621692" cy="575256"/>
          </a:xfrm>
          <a:prstGeom prst="rect">
            <a:avLst/>
          </a:prstGeom>
        </p:spPr>
        <p:txBody>
          <a:bodyPr anchor="b">
            <a:normAutofit/>
          </a:bodyPr>
          <a:lstStyle/>
          <a:p>
            <a:pPr marL="0" indent="0" algn="l">
              <a:buNone/>
            </a:pPr>
            <a:r>
              <a:rPr lang="en-US" sz="22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5:</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2"/>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614458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5F616563-A435-A547-96EA-F5C13BF9F61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Discussion</a:t>
            </a:r>
          </a:p>
        </p:txBody>
      </p:sp>
      <p:pic>
        <p:nvPicPr>
          <p:cNvPr id="7" name="Picture 6">
            <a:extLst>
              <a:ext uri="{FF2B5EF4-FFF2-40B4-BE49-F238E27FC236}">
                <a16:creationId xmlns:a16="http://schemas.microsoft.com/office/drawing/2014/main" id="{0FFDB098-437C-4342-A7AA-96E4C170A7CE}"/>
              </a:ext>
            </a:extLst>
          </p:cNvPr>
          <p:cNvPicPr>
            <a:picLocks noChangeAspect="1"/>
          </p:cNvPicPr>
          <p:nvPr/>
        </p:nvPicPr>
        <p:blipFill>
          <a:blip r:embed="rId3"/>
          <a:stretch>
            <a:fillRect/>
          </a:stretch>
        </p:blipFill>
        <p:spPr>
          <a:xfrm>
            <a:off x="0" y="1714348"/>
            <a:ext cx="12192000" cy="3147960"/>
          </a:xfrm>
          <a:prstGeom prst="rect">
            <a:avLst/>
          </a:prstGeom>
        </p:spPr>
      </p:pic>
      <p:cxnSp>
        <p:nvCxnSpPr>
          <p:cNvPr id="12" name="Straight Connector 11">
            <a:extLst>
              <a:ext uri="{FF2B5EF4-FFF2-40B4-BE49-F238E27FC236}">
                <a16:creationId xmlns:a16="http://schemas.microsoft.com/office/drawing/2014/main" id="{1F31FC77-820D-CA4B-80FE-A1823BB8732F}"/>
              </a:ext>
            </a:extLst>
          </p:cNvPr>
          <p:cNvCxnSpPr>
            <a:cxnSpLocks/>
          </p:cNvCxnSpPr>
          <p:nvPr/>
        </p:nvCxnSpPr>
        <p:spPr>
          <a:xfrm>
            <a:off x="8229600" y="2237319"/>
            <a:ext cx="0" cy="2173907"/>
          </a:xfrm>
          <a:prstGeom prst="line">
            <a:avLst/>
          </a:prstGeom>
          <a:ln w="19050" cap="rnd"/>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D056EBC-DCBC-AB4E-90D9-E247FAFAF6DB}"/>
              </a:ext>
            </a:extLst>
          </p:cNvPr>
          <p:cNvSpPr/>
          <p:nvPr/>
        </p:nvSpPr>
        <p:spPr>
          <a:xfrm>
            <a:off x="6712301" y="4453362"/>
            <a:ext cx="2166464" cy="36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 panose="020B0604020202020204" pitchFamily="34" charset="0"/>
                <a:ea typeface="Roboto Medium" panose="02000000000000000000" pitchFamily="2" charset="0"/>
              </a:rPr>
              <a:t>Discussion</a:t>
            </a:r>
          </a:p>
        </p:txBody>
      </p:sp>
      <p:cxnSp>
        <p:nvCxnSpPr>
          <p:cNvPr id="15" name="Straight Connector 14">
            <a:extLst>
              <a:ext uri="{FF2B5EF4-FFF2-40B4-BE49-F238E27FC236}">
                <a16:creationId xmlns:a16="http://schemas.microsoft.com/office/drawing/2014/main" id="{7A1E2333-E947-004B-8828-4DCAF87A403C}"/>
              </a:ext>
            </a:extLst>
          </p:cNvPr>
          <p:cNvCxnSpPr>
            <a:cxnSpLocks/>
          </p:cNvCxnSpPr>
          <p:nvPr/>
        </p:nvCxnSpPr>
        <p:spPr>
          <a:xfrm>
            <a:off x="9256137" y="3563882"/>
            <a:ext cx="0" cy="1579770"/>
          </a:xfrm>
          <a:prstGeom prst="line">
            <a:avLst/>
          </a:prstGeom>
          <a:ln w="19050" cap="rnd"/>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34DFD3F-B6A2-8A4D-9833-8F6375EFEBCF}"/>
              </a:ext>
            </a:extLst>
          </p:cNvPr>
          <p:cNvSpPr/>
          <p:nvPr/>
        </p:nvSpPr>
        <p:spPr>
          <a:xfrm>
            <a:off x="7267706" y="5230720"/>
            <a:ext cx="2996594" cy="35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 panose="020B0604020202020204" pitchFamily="34" charset="0"/>
                <a:ea typeface="Roboto Medium" panose="02000000000000000000" pitchFamily="2" charset="0"/>
              </a:rPr>
              <a:t>Acknowledgments</a:t>
            </a:r>
          </a:p>
        </p:txBody>
      </p:sp>
      <p:cxnSp>
        <p:nvCxnSpPr>
          <p:cNvPr id="18" name="Straight Connector 17">
            <a:extLst>
              <a:ext uri="{FF2B5EF4-FFF2-40B4-BE49-F238E27FC236}">
                <a16:creationId xmlns:a16="http://schemas.microsoft.com/office/drawing/2014/main" id="{8AA3A864-6753-3E4A-B03A-7B9488B51F5A}"/>
              </a:ext>
            </a:extLst>
          </p:cNvPr>
          <p:cNvCxnSpPr>
            <a:cxnSpLocks/>
          </p:cNvCxnSpPr>
          <p:nvPr/>
        </p:nvCxnSpPr>
        <p:spPr>
          <a:xfrm>
            <a:off x="10593421" y="4578918"/>
            <a:ext cx="0" cy="1653702"/>
          </a:xfrm>
          <a:prstGeom prst="line">
            <a:avLst/>
          </a:prstGeom>
          <a:ln w="1905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4BA79024-F07F-9A46-9C6E-745235851DAA}"/>
              </a:ext>
            </a:extLst>
          </p:cNvPr>
          <p:cNvSpPr/>
          <p:nvPr/>
        </p:nvSpPr>
        <p:spPr>
          <a:xfrm>
            <a:off x="8743985" y="6232620"/>
            <a:ext cx="3225975"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 panose="020B0604020202020204" pitchFamily="34" charset="0"/>
                <a:ea typeface="Roboto Medium" panose="02000000000000000000" pitchFamily="2" charset="0"/>
              </a:rPr>
              <a:t>References/Citations</a:t>
            </a:r>
          </a:p>
        </p:txBody>
      </p:sp>
    </p:spTree>
    <p:extLst>
      <p:ext uri="{BB962C8B-B14F-4D97-AF65-F5344CB8AC3E}">
        <p14:creationId xmlns:p14="http://schemas.microsoft.com/office/powerpoint/2010/main" val="17737788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6CB7A-912E-A246-973A-1548DA1A1E30}"/>
              </a:ext>
            </a:extLst>
          </p:cNvPr>
          <p:cNvSpPr txBox="1">
            <a:spLocks/>
          </p:cNvSpPr>
          <p:nvPr/>
        </p:nvSpPr>
        <p:spPr>
          <a:xfrm>
            <a:off x="847928" y="294211"/>
            <a:ext cx="9281592" cy="52070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Discussion</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78227006-29A9-D74F-8941-9DEF3A2EA2A7}"/>
              </a:ext>
            </a:extLst>
          </p:cNvPr>
          <p:cNvPicPr>
            <a:picLocks noChangeAspect="1"/>
          </p:cNvPicPr>
          <p:nvPr/>
        </p:nvPicPr>
        <p:blipFill>
          <a:blip r:embed="rId3"/>
          <a:stretch>
            <a:fillRect/>
          </a:stretch>
        </p:blipFill>
        <p:spPr>
          <a:xfrm>
            <a:off x="2942343" y="1801306"/>
            <a:ext cx="6307314" cy="3255388"/>
          </a:xfrm>
          <a:prstGeom prst="rect">
            <a:avLst/>
          </a:prstGeom>
        </p:spPr>
      </p:pic>
      <p:pic>
        <p:nvPicPr>
          <p:cNvPr id="6" name="Picture 5">
            <a:extLst>
              <a:ext uri="{FF2B5EF4-FFF2-40B4-BE49-F238E27FC236}">
                <a16:creationId xmlns:a16="http://schemas.microsoft.com/office/drawing/2014/main" id="{6AF7A489-D443-254C-A906-7CAF9E992F7E}"/>
              </a:ext>
            </a:extLst>
          </p:cNvPr>
          <p:cNvPicPr>
            <a:picLocks noChangeAspect="1"/>
          </p:cNvPicPr>
          <p:nvPr/>
        </p:nvPicPr>
        <p:blipFill>
          <a:blip r:embed="rId4"/>
          <a:stretch>
            <a:fillRect/>
          </a:stretch>
        </p:blipFill>
        <p:spPr>
          <a:xfrm>
            <a:off x="0" y="6330371"/>
            <a:ext cx="12192000" cy="527629"/>
          </a:xfrm>
          <a:prstGeom prst="rect">
            <a:avLst/>
          </a:prstGeom>
        </p:spPr>
      </p:pic>
    </p:spTree>
    <p:extLst>
      <p:ext uri="{BB962C8B-B14F-4D97-AF65-F5344CB8AC3E}">
        <p14:creationId xmlns:p14="http://schemas.microsoft.com/office/powerpoint/2010/main" val="4270520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C5E6847-9165-4A44-8C1B-8FD9A691FE7F}"/>
              </a:ext>
            </a:extLst>
          </p:cNvPr>
          <p:cNvSpPr txBox="1">
            <a:spLocks/>
          </p:cNvSpPr>
          <p:nvPr/>
        </p:nvSpPr>
        <p:spPr>
          <a:xfrm>
            <a:off x="849516" y="1351098"/>
            <a:ext cx="6314959" cy="37635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The structure of the discussion section</a:t>
            </a:r>
          </a:p>
          <a:p>
            <a:pPr>
              <a:lnSpc>
                <a:spcPct val="100000"/>
              </a:lnSpc>
              <a:buClr>
                <a:srgbClr val="0070C0"/>
              </a:buClr>
            </a:pPr>
            <a:r>
              <a:rPr lang="en-US" sz="2000" b="1" dirty="0">
                <a:latin typeface="Arial" panose="020B0604020202020204" pitchFamily="34" charset="0"/>
                <a:ea typeface="Roboto Medium" panose="02000000000000000000" pitchFamily="2" charset="0"/>
              </a:rPr>
              <a:t>Restate key results.</a:t>
            </a:r>
          </a:p>
          <a:p>
            <a:pPr lvl="1">
              <a:lnSpc>
                <a:spcPct val="100000"/>
              </a:lnSpc>
              <a:buClr>
                <a:srgbClr val="0070C0"/>
              </a:buClr>
            </a:pPr>
            <a:r>
              <a:rPr lang="en-US" sz="1800" dirty="0">
                <a:latin typeface="Arial" panose="020B0604020202020204" pitchFamily="34" charset="0"/>
                <a:ea typeface="Roboto" panose="02000000000000000000" pitchFamily="2" charset="0"/>
              </a:rPr>
              <a:t>State the main conclusion.</a:t>
            </a:r>
          </a:p>
          <a:p>
            <a:pPr lvl="1">
              <a:lnSpc>
                <a:spcPct val="100000"/>
              </a:lnSpc>
              <a:buClr>
                <a:srgbClr val="0070C0"/>
              </a:buClr>
            </a:pPr>
            <a:r>
              <a:rPr lang="en-US" sz="1800" dirty="0">
                <a:latin typeface="Arial" panose="020B0604020202020204" pitchFamily="34" charset="0"/>
                <a:ea typeface="Roboto" panose="02000000000000000000" pitchFamily="2" charset="0"/>
              </a:rPr>
              <a:t>Be clear.</a:t>
            </a:r>
          </a:p>
          <a:p>
            <a:pPr lvl="1">
              <a:lnSpc>
                <a:spcPct val="100000"/>
              </a:lnSpc>
              <a:buClr>
                <a:srgbClr val="0070C0"/>
              </a:buClr>
            </a:pPr>
            <a:r>
              <a:rPr lang="en-US" sz="1800" dirty="0">
                <a:latin typeface="Arial" panose="020B0604020202020204" pitchFamily="34" charset="0"/>
                <a:ea typeface="Roboto" panose="02000000000000000000" pitchFamily="2" charset="0"/>
              </a:rPr>
              <a:t>Maintain a connection with the purpose of the study.</a:t>
            </a:r>
          </a:p>
          <a:p>
            <a:pPr>
              <a:lnSpc>
                <a:spcPct val="100000"/>
              </a:lnSpc>
              <a:buClr>
                <a:srgbClr val="0070C0"/>
              </a:buClr>
            </a:pPr>
            <a:r>
              <a:rPr lang="en-US" sz="2000" b="1" dirty="0">
                <a:latin typeface="Arial" panose="020B0604020202020204" pitchFamily="34" charset="0"/>
                <a:ea typeface="Roboto Medium" panose="02000000000000000000" pitchFamily="2" charset="0"/>
              </a:rPr>
              <a:t>Interpret your study in the context of existing literature.</a:t>
            </a:r>
          </a:p>
          <a:p>
            <a:pPr marL="688975" lvl="1" indent="-230188">
              <a:lnSpc>
                <a:spcPct val="100000"/>
              </a:lnSpc>
              <a:buClr>
                <a:srgbClr val="0070C0"/>
              </a:buClr>
            </a:pPr>
            <a:r>
              <a:rPr lang="en-US" sz="1800" dirty="0">
                <a:latin typeface="Arial" panose="020B0604020202020204" pitchFamily="34" charset="0"/>
                <a:ea typeface="Roboto" panose="02000000000000000000" pitchFamily="2" charset="0"/>
              </a:rPr>
              <a:t>Compare your study and results to methods and results from related studies.</a:t>
            </a:r>
          </a:p>
          <a:p>
            <a:pPr marL="688975" lvl="1" indent="-230188">
              <a:lnSpc>
                <a:spcPct val="100000"/>
              </a:lnSpc>
              <a:buClr>
                <a:srgbClr val="0070C0"/>
              </a:buClr>
            </a:pPr>
            <a:r>
              <a:rPr lang="en-US" sz="1800" dirty="0">
                <a:latin typeface="Arial" panose="020B0604020202020204" pitchFamily="34" charset="0"/>
                <a:ea typeface="Roboto" panose="02000000000000000000" pitchFamily="2" charset="0"/>
              </a:rPr>
              <a:t>Emphasize the strengths of your study.</a:t>
            </a:r>
          </a:p>
        </p:txBody>
      </p:sp>
      <p:sp>
        <p:nvSpPr>
          <p:cNvPr id="4" name="Title 9">
            <a:extLst>
              <a:ext uri="{FF2B5EF4-FFF2-40B4-BE49-F238E27FC236}">
                <a16:creationId xmlns:a16="http://schemas.microsoft.com/office/drawing/2014/main" id="{6DC56FE4-4066-1841-9C27-017C92C05BB2}"/>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Discussion</a:t>
            </a:r>
          </a:p>
        </p:txBody>
      </p:sp>
      <p:pic>
        <p:nvPicPr>
          <p:cNvPr id="5" name="Picture 4">
            <a:extLst>
              <a:ext uri="{FF2B5EF4-FFF2-40B4-BE49-F238E27FC236}">
                <a16:creationId xmlns:a16="http://schemas.microsoft.com/office/drawing/2014/main" id="{EE39F8E4-7D56-894B-9A8B-0C60BAFC0CDE}"/>
              </a:ext>
            </a:extLst>
          </p:cNvPr>
          <p:cNvPicPr>
            <a:picLocks noChangeAspect="1"/>
          </p:cNvPicPr>
          <p:nvPr/>
        </p:nvPicPr>
        <p:blipFill>
          <a:blip r:embed="rId3"/>
          <a:stretch>
            <a:fillRect/>
          </a:stretch>
        </p:blipFill>
        <p:spPr>
          <a:xfrm>
            <a:off x="0" y="6330371"/>
            <a:ext cx="12192000" cy="527629"/>
          </a:xfrm>
          <a:prstGeom prst="rect">
            <a:avLst/>
          </a:prstGeom>
        </p:spPr>
      </p:pic>
    </p:spTree>
    <p:extLst>
      <p:ext uri="{BB962C8B-B14F-4D97-AF65-F5344CB8AC3E}">
        <p14:creationId xmlns:p14="http://schemas.microsoft.com/office/powerpoint/2010/main" val="1301309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television, screen, sitting&#10;&#10;Description automatically generated">
            <a:extLst>
              <a:ext uri="{FF2B5EF4-FFF2-40B4-BE49-F238E27FC236}">
                <a16:creationId xmlns:a16="http://schemas.microsoft.com/office/drawing/2014/main" id="{229C8F58-0B59-3648-B7E1-BF1846EF88D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3" name="Title 9">
            <a:extLst>
              <a:ext uri="{FF2B5EF4-FFF2-40B4-BE49-F238E27FC236}">
                <a16:creationId xmlns:a16="http://schemas.microsoft.com/office/drawing/2014/main" id="{9330E894-5A6F-CA42-AF48-80A46EB994E1}"/>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Case Study: Netra Chey</a:t>
            </a:r>
          </a:p>
        </p:txBody>
      </p:sp>
      <p:pic>
        <p:nvPicPr>
          <p:cNvPr id="8" name="Picture 7" descr="A close up of a mans face&#10;&#10;Description automatically generated">
            <a:extLst>
              <a:ext uri="{FF2B5EF4-FFF2-40B4-BE49-F238E27FC236}">
                <a16:creationId xmlns:a16="http://schemas.microsoft.com/office/drawing/2014/main" id="{BDF77A40-0253-3C41-80D4-A9304999767B}"/>
              </a:ext>
            </a:extLst>
          </p:cNvPr>
          <p:cNvPicPr>
            <a:picLocks noChangeAspect="1"/>
          </p:cNvPicPr>
          <p:nvPr/>
        </p:nvPicPr>
        <p:blipFill>
          <a:blip r:embed="rId4"/>
          <a:stretch>
            <a:fillRect/>
          </a:stretch>
        </p:blipFill>
        <p:spPr>
          <a:xfrm>
            <a:off x="5827952" y="784555"/>
            <a:ext cx="4153445" cy="6074073"/>
          </a:xfrm>
          <a:prstGeom prst="rect">
            <a:avLst/>
          </a:prstGeom>
          <a:effectLst>
            <a:outerShdw blurRad="266700" algn="ctr" rotWithShape="0">
              <a:prstClr val="black">
                <a:alpha val="64000"/>
              </a:prstClr>
            </a:outerShdw>
          </a:effectLst>
        </p:spPr>
      </p:pic>
      <p:sp>
        <p:nvSpPr>
          <p:cNvPr id="9" name="TextBox 8">
            <a:extLst>
              <a:ext uri="{FF2B5EF4-FFF2-40B4-BE49-F238E27FC236}">
                <a16:creationId xmlns:a16="http://schemas.microsoft.com/office/drawing/2014/main" id="{9439D7EE-6A3F-E04A-9908-0D444D83903C}"/>
              </a:ext>
            </a:extLst>
          </p:cNvPr>
          <p:cNvSpPr txBox="1"/>
          <p:nvPr/>
        </p:nvSpPr>
        <p:spPr>
          <a:xfrm>
            <a:off x="0" y="6498243"/>
            <a:ext cx="4274634"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5 your workbook</a:t>
            </a:r>
          </a:p>
        </p:txBody>
      </p:sp>
    </p:spTree>
    <p:extLst>
      <p:ext uri="{BB962C8B-B14F-4D97-AF65-F5344CB8AC3E}">
        <p14:creationId xmlns:p14="http://schemas.microsoft.com/office/powerpoint/2010/main" val="2039582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1A36D75-B58F-4344-9AF1-CF346D59D45E}"/>
              </a:ext>
            </a:extLst>
          </p:cNvPr>
          <p:cNvSpPr txBox="1">
            <a:spLocks/>
          </p:cNvSpPr>
          <p:nvPr/>
        </p:nvSpPr>
        <p:spPr>
          <a:xfrm>
            <a:off x="849515" y="1351097"/>
            <a:ext cx="6274766" cy="27285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Make sure your discussion has a clear inverted funnel shape with distinct sections providing:</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A summary of main findings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Comparisons with other studies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Strengths and limitations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Implications</a:t>
            </a:r>
          </a:p>
        </p:txBody>
      </p:sp>
      <p:sp>
        <p:nvSpPr>
          <p:cNvPr id="4" name="Title 9">
            <a:extLst>
              <a:ext uri="{FF2B5EF4-FFF2-40B4-BE49-F238E27FC236}">
                <a16:creationId xmlns:a16="http://schemas.microsoft.com/office/drawing/2014/main" id="{C18C63C5-9D76-774B-9ACF-255B01905C7B}"/>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Discussion</a:t>
            </a:r>
          </a:p>
        </p:txBody>
      </p:sp>
      <p:pic>
        <p:nvPicPr>
          <p:cNvPr id="5" name="Picture 4">
            <a:extLst>
              <a:ext uri="{FF2B5EF4-FFF2-40B4-BE49-F238E27FC236}">
                <a16:creationId xmlns:a16="http://schemas.microsoft.com/office/drawing/2014/main" id="{CD6B0744-1B86-C54B-AE30-2013B6121F91}"/>
              </a:ext>
            </a:extLst>
          </p:cNvPr>
          <p:cNvPicPr>
            <a:picLocks noChangeAspect="1"/>
          </p:cNvPicPr>
          <p:nvPr/>
        </p:nvPicPr>
        <p:blipFill>
          <a:blip r:embed="rId3"/>
          <a:stretch>
            <a:fillRect/>
          </a:stretch>
        </p:blipFill>
        <p:spPr>
          <a:xfrm>
            <a:off x="0" y="6330371"/>
            <a:ext cx="12192000" cy="527629"/>
          </a:xfrm>
          <a:prstGeom prst="rect">
            <a:avLst/>
          </a:prstGeom>
        </p:spPr>
      </p:pic>
      <p:sp>
        <p:nvSpPr>
          <p:cNvPr id="6" name="TextBox 5">
            <a:extLst>
              <a:ext uri="{FF2B5EF4-FFF2-40B4-BE49-F238E27FC236}">
                <a16:creationId xmlns:a16="http://schemas.microsoft.com/office/drawing/2014/main" id="{BB898A89-0147-3940-B2FE-F23CE6B172FA}"/>
              </a:ext>
            </a:extLst>
          </p:cNvPr>
          <p:cNvSpPr txBox="1"/>
          <p:nvPr/>
        </p:nvSpPr>
        <p:spPr>
          <a:xfrm>
            <a:off x="849315" y="5300626"/>
            <a:ext cx="6542086" cy="523220"/>
          </a:xfrm>
          <a:prstGeom prst="rect">
            <a:avLst/>
          </a:prstGeom>
          <a:noFill/>
        </p:spPr>
        <p:txBody>
          <a:bodyPr wrap="square" rtlCol="0">
            <a:spAutoFit/>
          </a:bodyPr>
          <a:lstStyle/>
          <a:p>
            <a:r>
              <a:rPr lang="en-US" sz="1400" dirty="0">
                <a:latin typeface="Arial" panose="020B0604020202020204" pitchFamily="34" charset="0"/>
                <a:ea typeface="Roboto" panose="02000000000000000000" pitchFamily="2" charset="0"/>
              </a:rPr>
              <a:t>Turn to the Knowledge Check section for Part 2 in your workbook and answer Knowledge Checks 6 and 7.</a:t>
            </a:r>
          </a:p>
        </p:txBody>
      </p:sp>
    </p:spTree>
    <p:extLst>
      <p:ext uri="{BB962C8B-B14F-4D97-AF65-F5344CB8AC3E}">
        <p14:creationId xmlns:p14="http://schemas.microsoft.com/office/powerpoint/2010/main" val="2533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70787E41-9983-E747-A4E6-C87D5420E7F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11" name="Text Placeholder 3">
            <a:extLst>
              <a:ext uri="{FF2B5EF4-FFF2-40B4-BE49-F238E27FC236}">
                <a16:creationId xmlns:a16="http://schemas.microsoft.com/office/drawing/2014/main" id="{F056AEED-5D4B-5E4A-BE05-25CA5F759AD6}"/>
              </a:ext>
            </a:extLst>
          </p:cNvPr>
          <p:cNvSpPr txBox="1">
            <a:spLocks/>
          </p:cNvSpPr>
          <p:nvPr/>
        </p:nvSpPr>
        <p:spPr>
          <a:xfrm>
            <a:off x="1136498" y="1600537"/>
            <a:ext cx="9919003" cy="123983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Using the examples below, choose which one </a:t>
            </a:r>
          </a:p>
          <a:p>
            <a:pPr marL="9525" lvl="1" indent="0" algn="ctr">
              <a:lnSpc>
                <a:spcPct val="100000"/>
              </a:lnSpc>
              <a:buNone/>
            </a:pPr>
            <a:r>
              <a:rPr lang="en-US" b="1" dirty="0">
                <a:latin typeface="Arial" panose="020B0604020202020204" pitchFamily="34" charset="0"/>
                <a:ea typeface="Roboto Medium" panose="02000000000000000000" pitchFamily="2" charset="0"/>
              </a:rPr>
              <a:t>is the more appropriate way to conclude your Discussion.</a:t>
            </a:r>
          </a:p>
          <a:p>
            <a:pPr marL="9525" lvl="1" indent="0" algn="ctr">
              <a:lnSpc>
                <a:spcPct val="100000"/>
              </a:lnSpc>
              <a:buNone/>
            </a:pPr>
            <a:r>
              <a:rPr lang="en-US" sz="1800" i="1" dirty="0">
                <a:latin typeface="Arial" panose="020B0604020202020204" pitchFamily="34" charset="0"/>
                <a:ea typeface="Roboto Medium" panose="02000000000000000000" pitchFamily="2" charset="0"/>
              </a:rPr>
              <a:t>Select one answer.</a:t>
            </a:r>
            <a:endParaRPr lang="en-US" i="1" dirty="0">
              <a:latin typeface="Arial" panose="020B0604020202020204" pitchFamily="34" charset="0"/>
              <a:ea typeface="Roboto Medium" panose="02000000000000000000" pitchFamily="2" charset="0"/>
            </a:endParaRPr>
          </a:p>
        </p:txBody>
      </p:sp>
      <p:sp>
        <p:nvSpPr>
          <p:cNvPr id="13" name="TextBox 12">
            <a:extLst>
              <a:ext uri="{FF2B5EF4-FFF2-40B4-BE49-F238E27FC236}">
                <a16:creationId xmlns:a16="http://schemas.microsoft.com/office/drawing/2014/main" id="{6634A9DC-3C41-7746-BEB5-6D8039E16487}"/>
              </a:ext>
            </a:extLst>
          </p:cNvPr>
          <p:cNvSpPr txBox="1"/>
          <p:nvPr/>
        </p:nvSpPr>
        <p:spPr>
          <a:xfrm>
            <a:off x="3707930" y="2840369"/>
            <a:ext cx="5928521" cy="1015663"/>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We found that providing a Session Zero was feasible in our setting and appeared to contribute to the success of the lifestyle change program. </a:t>
            </a:r>
          </a:p>
        </p:txBody>
      </p:sp>
      <p:sp>
        <p:nvSpPr>
          <p:cNvPr id="14" name="TextBox 13">
            <a:extLst>
              <a:ext uri="{FF2B5EF4-FFF2-40B4-BE49-F238E27FC236}">
                <a16:creationId xmlns:a16="http://schemas.microsoft.com/office/drawing/2014/main" id="{A92822D1-7B87-934C-8AF1-AAD7A1136C17}"/>
              </a:ext>
            </a:extLst>
          </p:cNvPr>
          <p:cNvSpPr txBox="1"/>
          <p:nvPr/>
        </p:nvSpPr>
        <p:spPr>
          <a:xfrm>
            <a:off x="3707930" y="4237020"/>
            <a:ext cx="5928520" cy="707886"/>
          </a:xfrm>
          <a:prstGeom prst="rect">
            <a:avLst/>
          </a:prstGeom>
          <a:noFill/>
        </p:spPr>
        <p:txBody>
          <a:bodyPr wrap="square" rtlCol="0">
            <a:spAutoFit/>
          </a:bodyPr>
          <a:lstStyle/>
          <a:p>
            <a:pPr marR="19685">
              <a:lnSpc>
                <a:spcPct val="100000"/>
              </a:lnSpc>
              <a:spcBef>
                <a:spcPts val="980"/>
              </a:spcBef>
            </a:pPr>
            <a:r>
              <a:rPr lang="en-US" sz="2000" dirty="0">
                <a:latin typeface="Arial" panose="020B0604020202020204" pitchFamily="34" charset="0"/>
                <a:ea typeface="Roboto" panose="02000000000000000000" pitchFamily="2" charset="0"/>
              </a:rPr>
              <a:t>Our study proves that providing a Session Zero is feasible and effective</a:t>
            </a:r>
          </a:p>
        </p:txBody>
      </p:sp>
      <p:pic>
        <p:nvPicPr>
          <p:cNvPr id="15" name="Picture 14" descr="A picture containing monitor, sitting, indoor, computer&#10;&#10;Description automatically generated">
            <a:extLst>
              <a:ext uri="{FF2B5EF4-FFF2-40B4-BE49-F238E27FC236}">
                <a16:creationId xmlns:a16="http://schemas.microsoft.com/office/drawing/2014/main" id="{AFC75375-751C-F548-A442-CB772A81D21D}"/>
              </a:ext>
            </a:extLst>
          </p:cNvPr>
          <p:cNvPicPr>
            <a:picLocks noChangeAspect="1"/>
          </p:cNvPicPr>
          <p:nvPr/>
        </p:nvPicPr>
        <p:blipFill>
          <a:blip r:embed="rId3"/>
          <a:stretch>
            <a:fillRect/>
          </a:stretch>
        </p:blipFill>
        <p:spPr>
          <a:xfrm>
            <a:off x="2555548" y="3031402"/>
            <a:ext cx="341442" cy="325820"/>
          </a:xfrm>
          <a:prstGeom prst="rect">
            <a:avLst/>
          </a:prstGeom>
        </p:spPr>
      </p:pic>
      <p:pic>
        <p:nvPicPr>
          <p:cNvPr id="16" name="Picture 15" descr="A picture containing monitor, sitting, indoor, computer&#10;&#10;Description automatically generated">
            <a:extLst>
              <a:ext uri="{FF2B5EF4-FFF2-40B4-BE49-F238E27FC236}">
                <a16:creationId xmlns:a16="http://schemas.microsoft.com/office/drawing/2014/main" id="{AED6875C-1DFE-7546-8764-665192D44702}"/>
              </a:ext>
            </a:extLst>
          </p:cNvPr>
          <p:cNvPicPr>
            <a:picLocks noChangeAspect="1"/>
          </p:cNvPicPr>
          <p:nvPr/>
        </p:nvPicPr>
        <p:blipFill>
          <a:blip r:embed="rId3"/>
          <a:stretch>
            <a:fillRect/>
          </a:stretch>
        </p:blipFill>
        <p:spPr>
          <a:xfrm>
            <a:off x="2555548" y="4388763"/>
            <a:ext cx="341442" cy="32582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9832626-3C1A-7B41-BF10-C1B1F4FDC70E}"/>
              </a:ext>
            </a:extLst>
          </p:cNvPr>
          <p:cNvPicPr>
            <a:picLocks noChangeAspect="1"/>
          </p:cNvPicPr>
          <p:nvPr/>
        </p:nvPicPr>
        <p:blipFill>
          <a:blip r:embed="rId4"/>
          <a:stretch>
            <a:fillRect/>
          </a:stretch>
        </p:blipFill>
        <p:spPr>
          <a:xfrm rot="21332272">
            <a:off x="2479642" y="4220878"/>
            <a:ext cx="524944" cy="558812"/>
          </a:xfrm>
          <a:prstGeom prst="rect">
            <a:avLst/>
          </a:prstGeom>
        </p:spPr>
      </p:pic>
    </p:spTree>
    <p:extLst>
      <p:ext uri="{BB962C8B-B14F-4D97-AF65-F5344CB8AC3E}">
        <p14:creationId xmlns:p14="http://schemas.microsoft.com/office/powerpoint/2010/main" val="26305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Description automatically generated">
            <a:extLst>
              <a:ext uri="{FF2B5EF4-FFF2-40B4-BE49-F238E27FC236}">
                <a16:creationId xmlns:a16="http://schemas.microsoft.com/office/drawing/2014/main" id="{C6A8EB28-7745-B249-B747-030E6DFA377B}"/>
              </a:ext>
            </a:extLst>
          </p:cNvPr>
          <p:cNvPicPr>
            <a:picLocks noChangeAspect="1"/>
          </p:cNvPicPr>
          <p:nvPr/>
        </p:nvPicPr>
        <p:blipFill>
          <a:blip r:embed="rId3"/>
          <a:stretch>
            <a:fillRect/>
          </a:stretch>
        </p:blipFill>
        <p:spPr>
          <a:xfrm>
            <a:off x="44606" y="0"/>
            <a:ext cx="12192000" cy="6858000"/>
          </a:xfrm>
          <a:prstGeom prst="rect">
            <a:avLst/>
          </a:prstGeom>
        </p:spPr>
      </p:pic>
      <p:grpSp>
        <p:nvGrpSpPr>
          <p:cNvPr id="16" name="Group 15">
            <a:extLst>
              <a:ext uri="{FF2B5EF4-FFF2-40B4-BE49-F238E27FC236}">
                <a16:creationId xmlns:a16="http://schemas.microsoft.com/office/drawing/2014/main" id="{83D5C7C6-5282-DE4B-826B-8196A551A7C3}"/>
              </a:ext>
            </a:extLst>
          </p:cNvPr>
          <p:cNvGrpSpPr/>
          <p:nvPr/>
        </p:nvGrpSpPr>
        <p:grpSpPr>
          <a:xfrm>
            <a:off x="1186015" y="1994882"/>
            <a:ext cx="3930734" cy="2523768"/>
            <a:chOff x="1186015" y="1994882"/>
            <a:chExt cx="3930734" cy="2523768"/>
          </a:xfrm>
        </p:grpSpPr>
        <p:pic>
          <p:nvPicPr>
            <p:cNvPr id="11" name="Picture 10">
              <a:extLst>
                <a:ext uri="{FF2B5EF4-FFF2-40B4-BE49-F238E27FC236}">
                  <a16:creationId xmlns:a16="http://schemas.microsoft.com/office/drawing/2014/main" id="{3DB03214-C4DC-714B-A5ED-60B8667FCF4E}"/>
                </a:ext>
              </a:extLst>
            </p:cNvPr>
            <p:cNvPicPr>
              <a:picLocks noChangeAspect="1"/>
            </p:cNvPicPr>
            <p:nvPr/>
          </p:nvPicPr>
          <p:blipFill>
            <a:blip r:embed="rId4"/>
            <a:stretch>
              <a:fillRect/>
            </a:stretch>
          </p:blipFill>
          <p:spPr>
            <a:xfrm>
              <a:off x="1186015" y="1994882"/>
              <a:ext cx="425067" cy="732562"/>
            </a:xfrm>
            <a:prstGeom prst="rect">
              <a:avLst/>
            </a:prstGeom>
          </p:spPr>
        </p:pic>
        <p:sp>
          <p:nvSpPr>
            <p:cNvPr id="12" name="TextBox 11">
              <a:extLst>
                <a:ext uri="{FF2B5EF4-FFF2-40B4-BE49-F238E27FC236}">
                  <a16:creationId xmlns:a16="http://schemas.microsoft.com/office/drawing/2014/main" id="{39BA6C44-E1E6-A24B-BF6E-F9B44DF10CCB}"/>
                </a:ext>
              </a:extLst>
            </p:cNvPr>
            <p:cNvSpPr txBox="1"/>
            <p:nvPr/>
          </p:nvSpPr>
          <p:spPr>
            <a:xfrm>
              <a:off x="1881217" y="1994882"/>
              <a:ext cx="3235532" cy="2523768"/>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RESULTS</a:t>
              </a:r>
            </a:p>
            <a:p>
              <a:r>
                <a:rPr lang="en-US" sz="2000" dirty="0">
                  <a:latin typeface="Arial" panose="020B0604020202020204" pitchFamily="34" charset="0"/>
                  <a:ea typeface="Roboto" panose="02000000000000000000" pitchFamily="2" charset="0"/>
                </a:rPr>
                <a:t>Key Questions to Answer:</a:t>
              </a:r>
            </a:p>
            <a:p>
              <a:endParaRPr lang="en-US" sz="2000" dirty="0">
                <a:latin typeface="Arial" panose="020B0604020202020204" pitchFamily="34" charset="0"/>
                <a:ea typeface="Roboto" panose="02000000000000000000" pitchFamily="2" charset="0"/>
              </a:endParaRPr>
            </a:p>
            <a:p>
              <a:pPr marL="290513" indent="-290513">
                <a:buFont typeface="Arial" panose="020B0604020202020204" pitchFamily="34" charset="0"/>
                <a:buChar char="•"/>
              </a:pPr>
              <a:r>
                <a:rPr lang="en-US" sz="1600" dirty="0">
                  <a:latin typeface="Arial" panose="020B0604020202020204" pitchFamily="34" charset="0"/>
                  <a:ea typeface="Roboto" panose="02000000000000000000" pitchFamily="2" charset="0"/>
                </a:rPr>
                <a:t>What observations were made during the study?</a:t>
              </a:r>
            </a:p>
            <a:p>
              <a:pPr marL="290513" indent="-290513">
                <a:buFont typeface="Arial" panose="020B0604020202020204" pitchFamily="34" charset="0"/>
                <a:buChar char="•"/>
              </a:pPr>
              <a:r>
                <a:rPr lang="en-US" sz="1600" dirty="0">
                  <a:latin typeface="Arial" panose="020B0604020202020204" pitchFamily="34" charset="0"/>
                  <a:ea typeface="Roboto" panose="02000000000000000000" pitchFamily="2" charset="0"/>
                </a:rPr>
                <a:t>What was the outcome of the tested hypothesis or research questions?</a:t>
              </a:r>
            </a:p>
            <a:p>
              <a:endParaRPr lang="en-US" sz="1600" dirty="0">
                <a:latin typeface="Arial" panose="020B0604020202020204" pitchFamily="34" charset="0"/>
                <a:ea typeface="Roboto" panose="02000000000000000000" pitchFamily="2" charset="0"/>
              </a:endParaRPr>
            </a:p>
          </p:txBody>
        </p:sp>
      </p:grpSp>
      <p:sp>
        <p:nvSpPr>
          <p:cNvPr id="3" name="Title 2">
            <a:extLst>
              <a:ext uri="{FF2B5EF4-FFF2-40B4-BE49-F238E27FC236}">
                <a16:creationId xmlns:a16="http://schemas.microsoft.com/office/drawing/2014/main" id="{37278093-A288-B048-BEDD-5E096870BC9B}"/>
              </a:ext>
            </a:extLst>
          </p:cNvPr>
          <p:cNvSpPr>
            <a:spLocks noGrp="1"/>
          </p:cNvSpPr>
          <p:nvPr>
            <p:ph type="title" idx="4294967295"/>
          </p:nvPr>
        </p:nvSpPr>
        <p:spPr>
          <a:xfrm>
            <a:off x="847928" y="300764"/>
            <a:ext cx="9281592" cy="520700"/>
          </a:xfrm>
          <a:prstGeom prst="rect">
            <a:avLst/>
          </a:prstGeom>
        </p:spPr>
        <p:txBody>
          <a:bodyPr anchor="ctr"/>
          <a:lstStyle/>
          <a:p>
            <a:r>
              <a:rPr lang="en-US" sz="2400" b="1" dirty="0">
                <a:solidFill>
                  <a:prstClr val="white"/>
                </a:solidFill>
                <a:latin typeface="Arial" panose="020B0604020202020204" pitchFamily="34" charset="0"/>
                <a:ea typeface="Roboto" panose="02000000000000000000" pitchFamily="2" charset="0"/>
              </a:rPr>
              <a:t>The Scientific Writing Roadmap</a:t>
            </a:r>
            <a:endParaRPr lang="en-US" sz="2400" b="1" dirty="0"/>
          </a:p>
        </p:txBody>
      </p:sp>
      <p:grpSp>
        <p:nvGrpSpPr>
          <p:cNvPr id="20" name="Group 19">
            <a:extLst>
              <a:ext uri="{FF2B5EF4-FFF2-40B4-BE49-F238E27FC236}">
                <a16:creationId xmlns:a16="http://schemas.microsoft.com/office/drawing/2014/main" id="{B0ECE713-61BA-F940-BD2C-416E9DC948BD}"/>
              </a:ext>
            </a:extLst>
          </p:cNvPr>
          <p:cNvGrpSpPr/>
          <p:nvPr/>
        </p:nvGrpSpPr>
        <p:grpSpPr>
          <a:xfrm>
            <a:off x="1186015" y="1994882"/>
            <a:ext cx="4066921" cy="3539430"/>
            <a:chOff x="1186015" y="1994882"/>
            <a:chExt cx="4066921" cy="3539430"/>
          </a:xfrm>
        </p:grpSpPr>
        <p:pic>
          <p:nvPicPr>
            <p:cNvPr id="18" name="Picture 17">
              <a:extLst>
                <a:ext uri="{FF2B5EF4-FFF2-40B4-BE49-F238E27FC236}">
                  <a16:creationId xmlns:a16="http://schemas.microsoft.com/office/drawing/2014/main" id="{CECF952E-0F57-D643-B4BE-E439678FA3E2}"/>
                </a:ext>
              </a:extLst>
            </p:cNvPr>
            <p:cNvPicPr>
              <a:picLocks noChangeAspect="1"/>
            </p:cNvPicPr>
            <p:nvPr/>
          </p:nvPicPr>
          <p:blipFill>
            <a:blip r:embed="rId5"/>
            <a:stretch>
              <a:fillRect/>
            </a:stretch>
          </p:blipFill>
          <p:spPr>
            <a:xfrm>
              <a:off x="1186015" y="1994882"/>
              <a:ext cx="425067" cy="732562"/>
            </a:xfrm>
            <a:prstGeom prst="rect">
              <a:avLst/>
            </a:prstGeom>
          </p:spPr>
        </p:pic>
        <p:sp>
          <p:nvSpPr>
            <p:cNvPr id="19" name="TextBox 18">
              <a:extLst>
                <a:ext uri="{FF2B5EF4-FFF2-40B4-BE49-F238E27FC236}">
                  <a16:creationId xmlns:a16="http://schemas.microsoft.com/office/drawing/2014/main" id="{065D095D-3365-524A-9D31-F67739A433DD}"/>
                </a:ext>
              </a:extLst>
            </p:cNvPr>
            <p:cNvSpPr txBox="1"/>
            <p:nvPr/>
          </p:nvSpPr>
          <p:spPr>
            <a:xfrm>
              <a:off x="1881217" y="1994882"/>
              <a:ext cx="3371719" cy="3539430"/>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DISCUSSION</a:t>
              </a:r>
              <a:br>
                <a:rPr lang="en-US" sz="2000" dirty="0"/>
              </a:br>
              <a:r>
                <a:rPr lang="en-US" sz="2000" dirty="0">
                  <a:latin typeface="Arial" panose="020B0604020202020204" pitchFamily="34" charset="0"/>
                  <a:ea typeface="Roboto" panose="02000000000000000000" pitchFamily="2" charset="0"/>
                </a:rPr>
                <a:t>Key Questions to Answer:</a:t>
              </a:r>
              <a:br>
                <a:rPr lang="en-US" sz="2000" dirty="0">
                  <a:latin typeface="Arial" panose="020B0604020202020204" pitchFamily="34" charset="0"/>
                  <a:ea typeface="Roboto" panose="02000000000000000000" pitchFamily="2" charset="0"/>
                </a:rPr>
              </a:br>
              <a:endParaRPr lang="en-US" sz="20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What do the outcomes of the study imply, and why is that important?</a:t>
              </a: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How does this study and its outcomes fit with what other researchers have found or published?</a:t>
              </a: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What future research is possible or needed?</a:t>
              </a:r>
            </a:p>
            <a:p>
              <a:endParaRPr lang="en-US" dirty="0"/>
            </a:p>
          </p:txBody>
        </p:sp>
      </p:grpSp>
      <p:grpSp>
        <p:nvGrpSpPr>
          <p:cNvPr id="24" name="Group 23">
            <a:extLst>
              <a:ext uri="{FF2B5EF4-FFF2-40B4-BE49-F238E27FC236}">
                <a16:creationId xmlns:a16="http://schemas.microsoft.com/office/drawing/2014/main" id="{402269F7-C6B7-E749-866B-3134A4E68DF7}"/>
              </a:ext>
            </a:extLst>
          </p:cNvPr>
          <p:cNvGrpSpPr/>
          <p:nvPr/>
        </p:nvGrpSpPr>
        <p:grpSpPr>
          <a:xfrm>
            <a:off x="1186015" y="1994882"/>
            <a:ext cx="4066920" cy="3293209"/>
            <a:chOff x="1186015" y="1994882"/>
            <a:chExt cx="4066920" cy="3293209"/>
          </a:xfrm>
        </p:grpSpPr>
        <p:pic>
          <p:nvPicPr>
            <p:cNvPr id="22" name="Picture 21">
              <a:extLst>
                <a:ext uri="{FF2B5EF4-FFF2-40B4-BE49-F238E27FC236}">
                  <a16:creationId xmlns:a16="http://schemas.microsoft.com/office/drawing/2014/main" id="{749B3F9B-55D6-4C4F-A060-6ECBBFE8B5C3}"/>
                </a:ext>
              </a:extLst>
            </p:cNvPr>
            <p:cNvPicPr>
              <a:picLocks noChangeAspect="1"/>
            </p:cNvPicPr>
            <p:nvPr/>
          </p:nvPicPr>
          <p:blipFill>
            <a:blip r:embed="rId6"/>
            <a:stretch>
              <a:fillRect/>
            </a:stretch>
          </p:blipFill>
          <p:spPr>
            <a:xfrm>
              <a:off x="1186015" y="1994882"/>
              <a:ext cx="425067" cy="732562"/>
            </a:xfrm>
            <a:prstGeom prst="rect">
              <a:avLst/>
            </a:prstGeom>
          </p:spPr>
        </p:pic>
        <p:sp>
          <p:nvSpPr>
            <p:cNvPr id="23" name="TextBox 22">
              <a:extLst>
                <a:ext uri="{FF2B5EF4-FFF2-40B4-BE49-F238E27FC236}">
                  <a16:creationId xmlns:a16="http://schemas.microsoft.com/office/drawing/2014/main" id="{AD422409-D6ED-B24B-8222-3CA2888F7BB2}"/>
                </a:ext>
              </a:extLst>
            </p:cNvPr>
            <p:cNvSpPr txBox="1"/>
            <p:nvPr/>
          </p:nvSpPr>
          <p:spPr>
            <a:xfrm>
              <a:off x="1881216" y="1994882"/>
              <a:ext cx="3371719" cy="3293209"/>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ACKNOWLEDGMENTS</a:t>
              </a:r>
              <a:br>
                <a:rPr lang="en-US" sz="2000" dirty="0"/>
              </a:br>
              <a:r>
                <a:rPr lang="en-US" sz="2000" dirty="0">
                  <a:latin typeface="Arial" panose="020B0604020202020204" pitchFamily="34" charset="0"/>
                  <a:ea typeface="Roboto" panose="02000000000000000000" pitchFamily="2" charset="0"/>
                </a:rPr>
                <a:t>Key Questions to Answer:</a:t>
              </a:r>
              <a:br>
                <a:rPr lang="en-US" sz="2000" dirty="0">
                  <a:latin typeface="Arial" panose="020B0604020202020204" pitchFamily="34" charset="0"/>
                  <a:ea typeface="Roboto" panose="02000000000000000000" pitchFamily="2" charset="0"/>
                </a:rPr>
              </a:br>
              <a:endParaRPr lang="en-US" sz="20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Who helped with this study?</a:t>
              </a: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Who should be thanked?</a:t>
              </a: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endParaRPr lang="en-US" sz="1600" dirty="0">
                <a:latin typeface="Arial" panose="020B0604020202020204" pitchFamily="34" charset="0"/>
                <a:ea typeface="Roboto" panose="02000000000000000000" pitchFamily="2" charset="0"/>
              </a:endParaRPr>
            </a:p>
            <a:p>
              <a:endParaRPr lang="en-US" dirty="0"/>
            </a:p>
          </p:txBody>
        </p:sp>
      </p:grpSp>
      <p:grpSp>
        <p:nvGrpSpPr>
          <p:cNvPr id="28" name="Group 27">
            <a:extLst>
              <a:ext uri="{FF2B5EF4-FFF2-40B4-BE49-F238E27FC236}">
                <a16:creationId xmlns:a16="http://schemas.microsoft.com/office/drawing/2014/main" id="{C0807CDD-6DE5-144C-BA7A-AB66B89B86F9}"/>
              </a:ext>
            </a:extLst>
          </p:cNvPr>
          <p:cNvGrpSpPr/>
          <p:nvPr/>
        </p:nvGrpSpPr>
        <p:grpSpPr>
          <a:xfrm>
            <a:off x="1181492" y="1994882"/>
            <a:ext cx="4197905" cy="2062103"/>
            <a:chOff x="1181492" y="1994882"/>
            <a:chExt cx="4197905" cy="2062103"/>
          </a:xfrm>
        </p:grpSpPr>
        <p:pic>
          <p:nvPicPr>
            <p:cNvPr id="26" name="Picture 25">
              <a:extLst>
                <a:ext uri="{FF2B5EF4-FFF2-40B4-BE49-F238E27FC236}">
                  <a16:creationId xmlns:a16="http://schemas.microsoft.com/office/drawing/2014/main" id="{F6CFF38A-31F0-2841-AB8D-72185DEAF04B}"/>
                </a:ext>
              </a:extLst>
            </p:cNvPr>
            <p:cNvPicPr>
              <a:picLocks noChangeAspect="1"/>
            </p:cNvPicPr>
            <p:nvPr/>
          </p:nvPicPr>
          <p:blipFill>
            <a:blip r:embed="rId7"/>
            <a:stretch>
              <a:fillRect/>
            </a:stretch>
          </p:blipFill>
          <p:spPr>
            <a:xfrm>
              <a:off x="1181492" y="1994882"/>
              <a:ext cx="434111" cy="732562"/>
            </a:xfrm>
            <a:prstGeom prst="rect">
              <a:avLst/>
            </a:prstGeom>
          </p:spPr>
        </p:pic>
        <p:sp>
          <p:nvSpPr>
            <p:cNvPr id="27" name="TextBox 26">
              <a:extLst>
                <a:ext uri="{FF2B5EF4-FFF2-40B4-BE49-F238E27FC236}">
                  <a16:creationId xmlns:a16="http://schemas.microsoft.com/office/drawing/2014/main" id="{6C135368-2F8E-2D4F-8947-213981C091EC}"/>
                </a:ext>
              </a:extLst>
            </p:cNvPr>
            <p:cNvSpPr txBox="1"/>
            <p:nvPr/>
          </p:nvSpPr>
          <p:spPr>
            <a:xfrm>
              <a:off x="1741715" y="1994882"/>
              <a:ext cx="3637682" cy="2062103"/>
            </a:xfrm>
            <a:prstGeom prst="rect">
              <a:avLst/>
            </a:prstGeom>
            <a:solidFill>
              <a:schemeClr val="bg1"/>
            </a:solidFill>
          </p:spPr>
          <p:txBody>
            <a:bodyPr wrap="square" rtlCol="0">
              <a:spAutoFit/>
            </a:bodyPr>
            <a:lstStyle/>
            <a:p>
              <a:r>
                <a:rPr lang="en-US" sz="2200" b="1" dirty="0">
                  <a:latin typeface="Arial" panose="020B0604020202020204" pitchFamily="34" charset="0"/>
                  <a:ea typeface="Roboto Medium" panose="02000000000000000000" pitchFamily="2" charset="0"/>
                </a:rPr>
                <a:t>REFERENCES/CITATIONS</a:t>
              </a:r>
              <a:br>
                <a:rPr lang="en-US" sz="2000" dirty="0"/>
              </a:br>
              <a:r>
                <a:rPr lang="en-US" sz="2000" dirty="0">
                  <a:latin typeface="Arial" panose="020B0604020202020204" pitchFamily="34" charset="0"/>
                  <a:ea typeface="Roboto" panose="02000000000000000000" pitchFamily="2" charset="0"/>
                </a:rPr>
                <a:t>Key questions to answer:</a:t>
              </a:r>
              <a:br>
                <a:rPr lang="en-US" sz="2000" dirty="0">
                  <a:latin typeface="Arial" panose="020B0604020202020204" pitchFamily="34" charset="0"/>
                  <a:ea typeface="Roboto" panose="02000000000000000000" pitchFamily="2" charset="0"/>
                </a:rPr>
              </a:br>
              <a:endParaRPr lang="en-US" sz="2000" dirty="0">
                <a:latin typeface="Arial" panose="020B0604020202020204" pitchFamily="34" charset="0"/>
                <a:ea typeface="Roboto" panose="02000000000000000000" pitchFamily="2" charset="0"/>
              </a:endParaRPr>
            </a:p>
            <a:p>
              <a:pPr marL="290513" lvl="2" indent="-280988">
                <a:buFont typeface="Arial" panose="020B0604020202020204" pitchFamily="34" charset="0"/>
                <a:buChar char="•"/>
              </a:pPr>
              <a:r>
                <a:rPr lang="en-US" sz="1600" dirty="0">
                  <a:latin typeface="Arial" panose="020B0604020202020204" pitchFamily="34" charset="0"/>
                  <a:ea typeface="Roboto" panose="02000000000000000000" pitchFamily="2" charset="0"/>
                </a:rPr>
                <a:t>What scientific literature was used in conducting the study and writing this manuscript?</a:t>
              </a:r>
            </a:p>
            <a:p>
              <a:endParaRPr lang="en-US" dirty="0"/>
            </a:p>
          </p:txBody>
        </p:sp>
      </p:grpSp>
    </p:spTree>
    <p:extLst>
      <p:ext uri="{BB962C8B-B14F-4D97-AF65-F5344CB8AC3E}">
        <p14:creationId xmlns:p14="http://schemas.microsoft.com/office/powerpoint/2010/main" val="6268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70787E41-9983-E747-A4E6-C87D5420E7FF}"/>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Knowledge Check</a:t>
            </a:r>
          </a:p>
        </p:txBody>
      </p:sp>
      <p:sp>
        <p:nvSpPr>
          <p:cNvPr id="11" name="Text Placeholder 3">
            <a:extLst>
              <a:ext uri="{FF2B5EF4-FFF2-40B4-BE49-F238E27FC236}">
                <a16:creationId xmlns:a16="http://schemas.microsoft.com/office/drawing/2014/main" id="{C73934B3-52AD-ED43-B172-843AD6A6B798}"/>
              </a:ext>
            </a:extLst>
          </p:cNvPr>
          <p:cNvSpPr txBox="1">
            <a:spLocks/>
          </p:cNvSpPr>
          <p:nvPr/>
        </p:nvSpPr>
        <p:spPr>
          <a:xfrm>
            <a:off x="1136498" y="1600537"/>
            <a:ext cx="9919003" cy="132343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lgn="ctr">
              <a:lnSpc>
                <a:spcPct val="100000"/>
              </a:lnSpc>
              <a:buNone/>
            </a:pPr>
            <a:r>
              <a:rPr lang="en-US" b="1" dirty="0">
                <a:latin typeface="Arial" panose="020B0604020202020204" pitchFamily="34" charset="0"/>
                <a:ea typeface="Roboto Medium" panose="02000000000000000000" pitchFamily="2" charset="0"/>
              </a:rPr>
              <a:t>Using the examples below, choose which one </a:t>
            </a:r>
          </a:p>
          <a:p>
            <a:pPr marL="9525" lvl="1" indent="0" algn="ctr">
              <a:lnSpc>
                <a:spcPct val="100000"/>
              </a:lnSpc>
              <a:buNone/>
            </a:pPr>
            <a:r>
              <a:rPr lang="en-US" b="1" dirty="0">
                <a:latin typeface="Arial" panose="020B0604020202020204" pitchFamily="34" charset="0"/>
                <a:ea typeface="Roboto Medium" panose="02000000000000000000" pitchFamily="2" charset="0"/>
              </a:rPr>
              <a:t>is the more appropriate way to conclude your Discussion.</a:t>
            </a:r>
          </a:p>
          <a:p>
            <a:pPr marL="9525" lvl="1" indent="0" algn="ctr">
              <a:lnSpc>
                <a:spcPct val="100000"/>
              </a:lnSpc>
              <a:buNone/>
            </a:pPr>
            <a:r>
              <a:rPr lang="en-US" sz="1800" i="1" dirty="0">
                <a:latin typeface="Arial" panose="020B0604020202020204" pitchFamily="34" charset="0"/>
                <a:ea typeface="Roboto Medium" panose="02000000000000000000" pitchFamily="2" charset="0"/>
              </a:rPr>
              <a:t>Select one answer.</a:t>
            </a:r>
            <a:endParaRPr lang="en-US" b="1" dirty="0">
              <a:latin typeface="Arial" panose="020B0604020202020204" pitchFamily="34" charset="0"/>
              <a:ea typeface="Roboto Medium" panose="02000000000000000000" pitchFamily="2" charset="0"/>
            </a:endParaRPr>
          </a:p>
        </p:txBody>
      </p:sp>
      <p:sp>
        <p:nvSpPr>
          <p:cNvPr id="12" name="TextBox 11">
            <a:extLst>
              <a:ext uri="{FF2B5EF4-FFF2-40B4-BE49-F238E27FC236}">
                <a16:creationId xmlns:a16="http://schemas.microsoft.com/office/drawing/2014/main" id="{DCAA2DFE-EF4D-7E4C-A7AC-2D420D385DB1}"/>
              </a:ext>
            </a:extLst>
          </p:cNvPr>
          <p:cNvSpPr txBox="1"/>
          <p:nvPr/>
        </p:nvSpPr>
        <p:spPr>
          <a:xfrm>
            <a:off x="3707930" y="2840369"/>
            <a:ext cx="5928521" cy="1015663"/>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rPr>
              <a:t>There was no discussion in weight loss between participants enrolled based on a risk test only and those with a blood test diagnosis of prediabetes.</a:t>
            </a:r>
          </a:p>
        </p:txBody>
      </p:sp>
      <p:sp>
        <p:nvSpPr>
          <p:cNvPr id="13" name="TextBox 12">
            <a:extLst>
              <a:ext uri="{FF2B5EF4-FFF2-40B4-BE49-F238E27FC236}">
                <a16:creationId xmlns:a16="http://schemas.microsoft.com/office/drawing/2014/main" id="{4718C87B-5DFB-F447-B17E-3440B01B13BA}"/>
              </a:ext>
            </a:extLst>
          </p:cNvPr>
          <p:cNvSpPr txBox="1"/>
          <p:nvPr/>
        </p:nvSpPr>
        <p:spPr>
          <a:xfrm>
            <a:off x="3707930" y="4237020"/>
            <a:ext cx="5928520" cy="1323439"/>
          </a:xfrm>
          <a:prstGeom prst="rect">
            <a:avLst/>
          </a:prstGeom>
          <a:noFill/>
        </p:spPr>
        <p:txBody>
          <a:bodyPr wrap="square" rtlCol="0">
            <a:spAutoFit/>
          </a:bodyPr>
          <a:lstStyle/>
          <a:p>
            <a:pPr marR="19685">
              <a:lnSpc>
                <a:spcPct val="100000"/>
              </a:lnSpc>
              <a:spcBef>
                <a:spcPts val="980"/>
              </a:spcBef>
            </a:pPr>
            <a:r>
              <a:rPr lang="en-US" sz="2000" dirty="0">
                <a:latin typeface="Arial" panose="020B0604020202020204" pitchFamily="34" charset="0"/>
                <a:ea typeface="Roboto" panose="02000000000000000000" pitchFamily="2" charset="0"/>
              </a:rPr>
              <a:t>The difference between participants enrolled based on a risk test only and those enrolled based on a blood test diagnosis or prediabetes did not reach statistical significance at the p-.05 level.</a:t>
            </a:r>
          </a:p>
        </p:txBody>
      </p:sp>
      <p:pic>
        <p:nvPicPr>
          <p:cNvPr id="14" name="Picture 13" descr="A picture containing monitor, sitting, indoor, computer&#10;&#10;Description automatically generated">
            <a:extLst>
              <a:ext uri="{FF2B5EF4-FFF2-40B4-BE49-F238E27FC236}">
                <a16:creationId xmlns:a16="http://schemas.microsoft.com/office/drawing/2014/main" id="{6D8456C4-B18A-B742-B5A4-973ACE28A10C}"/>
              </a:ext>
            </a:extLst>
          </p:cNvPr>
          <p:cNvPicPr>
            <a:picLocks noChangeAspect="1"/>
          </p:cNvPicPr>
          <p:nvPr/>
        </p:nvPicPr>
        <p:blipFill>
          <a:blip r:embed="rId3"/>
          <a:stretch>
            <a:fillRect/>
          </a:stretch>
        </p:blipFill>
        <p:spPr>
          <a:xfrm>
            <a:off x="2555548" y="3031402"/>
            <a:ext cx="341442" cy="325820"/>
          </a:xfrm>
          <a:prstGeom prst="rect">
            <a:avLst/>
          </a:prstGeom>
        </p:spPr>
      </p:pic>
      <p:pic>
        <p:nvPicPr>
          <p:cNvPr id="15" name="Picture 14" descr="A picture containing monitor, sitting, indoor, computer&#10;&#10;Description automatically generated">
            <a:extLst>
              <a:ext uri="{FF2B5EF4-FFF2-40B4-BE49-F238E27FC236}">
                <a16:creationId xmlns:a16="http://schemas.microsoft.com/office/drawing/2014/main" id="{4A6BA703-6310-4C40-8CFC-E0086757C62B}"/>
              </a:ext>
            </a:extLst>
          </p:cNvPr>
          <p:cNvPicPr>
            <a:picLocks noChangeAspect="1"/>
          </p:cNvPicPr>
          <p:nvPr/>
        </p:nvPicPr>
        <p:blipFill>
          <a:blip r:embed="rId3"/>
          <a:stretch>
            <a:fillRect/>
          </a:stretch>
        </p:blipFill>
        <p:spPr>
          <a:xfrm>
            <a:off x="2555548" y="4388763"/>
            <a:ext cx="341442" cy="325820"/>
          </a:xfrm>
          <a:prstGeom prst="rect">
            <a:avLst/>
          </a:prstGeom>
        </p:spPr>
      </p:pic>
      <p:pic>
        <p:nvPicPr>
          <p:cNvPr id="16" name="Picture 15" descr="A close up of a sign&#10;&#10;Description automatically generated">
            <a:extLst>
              <a:ext uri="{FF2B5EF4-FFF2-40B4-BE49-F238E27FC236}">
                <a16:creationId xmlns:a16="http://schemas.microsoft.com/office/drawing/2014/main" id="{273824B8-97D7-CA4E-A23D-11F28D2928CC}"/>
              </a:ext>
            </a:extLst>
          </p:cNvPr>
          <p:cNvPicPr>
            <a:picLocks noChangeAspect="1"/>
          </p:cNvPicPr>
          <p:nvPr/>
        </p:nvPicPr>
        <p:blipFill>
          <a:blip r:embed="rId4"/>
          <a:stretch>
            <a:fillRect/>
          </a:stretch>
        </p:blipFill>
        <p:spPr>
          <a:xfrm rot="21332272">
            <a:off x="2479642" y="2859943"/>
            <a:ext cx="524944" cy="558812"/>
          </a:xfrm>
          <a:prstGeom prst="rect">
            <a:avLst/>
          </a:prstGeom>
        </p:spPr>
      </p:pic>
    </p:spTree>
    <p:extLst>
      <p:ext uri="{BB962C8B-B14F-4D97-AF65-F5344CB8AC3E}">
        <p14:creationId xmlns:p14="http://schemas.microsoft.com/office/powerpoint/2010/main" val="31777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A535EBB-F45D-9043-B54E-47876D09F865}"/>
              </a:ext>
            </a:extLst>
          </p:cNvPr>
          <p:cNvSpPr txBox="1">
            <a:spLocks/>
          </p:cNvSpPr>
          <p:nvPr/>
        </p:nvSpPr>
        <p:spPr>
          <a:xfrm>
            <a:off x="849515" y="1351097"/>
            <a:ext cx="6274766" cy="22462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70C0"/>
              </a:buClr>
              <a:buNone/>
            </a:pPr>
            <a:r>
              <a:rPr lang="en-US" sz="2200" b="1" dirty="0">
                <a:latin typeface="Arial" panose="020B0604020202020204" pitchFamily="34" charset="0"/>
                <a:ea typeface="Roboto" panose="02000000000000000000" pitchFamily="2" charset="0"/>
              </a:rPr>
              <a:t>Acknowledgements vs. Citations</a:t>
            </a:r>
            <a:endParaRPr lang="en-US" sz="2200" dirty="0">
              <a:latin typeface="Arial" panose="020B0604020202020204" pitchFamily="34" charset="0"/>
              <a:ea typeface="Roboto" panose="02000000000000000000" pitchFamily="2" charset="0"/>
            </a:endParaRPr>
          </a:p>
          <a:p>
            <a:pPr>
              <a:lnSpc>
                <a:spcPct val="100000"/>
              </a:lnSpc>
              <a:buClr>
                <a:srgbClr val="0070C0"/>
              </a:buClr>
            </a:pPr>
            <a:r>
              <a:rPr lang="en-US" sz="2000" dirty="0">
                <a:latin typeface="Arial" panose="020B0604020202020204" pitchFamily="34" charset="0"/>
                <a:ea typeface="Roboto" panose="02000000000000000000" pitchFamily="2" charset="0"/>
              </a:rPr>
              <a:t>Acknowledgments give credit to the people or institutions that helped in your research or writing.</a:t>
            </a:r>
          </a:p>
          <a:p>
            <a:pPr>
              <a:lnSpc>
                <a:spcPct val="100000"/>
              </a:lnSpc>
              <a:buClr>
                <a:srgbClr val="0070C0"/>
              </a:buClr>
            </a:pPr>
            <a:r>
              <a:rPr lang="en-US" sz="2000" dirty="0">
                <a:latin typeface="Arial" panose="020B0604020202020204" pitchFamily="34" charset="0"/>
                <a:ea typeface="Roboto" panose="02000000000000000000" pitchFamily="2" charset="0"/>
              </a:rPr>
              <a:t>Citations list all the information referenced anywhere in the text of your manuscript.</a:t>
            </a:r>
            <a:endParaRPr lang="en-US" sz="2200" dirty="0">
              <a:latin typeface="Arial" panose="020B0604020202020204" pitchFamily="34" charset="0"/>
              <a:ea typeface="Roboto" panose="02000000000000000000" pitchFamily="2" charset="0"/>
            </a:endParaRPr>
          </a:p>
        </p:txBody>
      </p:sp>
      <p:sp>
        <p:nvSpPr>
          <p:cNvPr id="4" name="Title 9">
            <a:extLst>
              <a:ext uri="{FF2B5EF4-FFF2-40B4-BE49-F238E27FC236}">
                <a16:creationId xmlns:a16="http://schemas.microsoft.com/office/drawing/2014/main" id="{3157484E-D38F-8649-8E50-088F676AFEFE}"/>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Acknowledgements</a:t>
            </a:r>
          </a:p>
        </p:txBody>
      </p:sp>
      <p:pic>
        <p:nvPicPr>
          <p:cNvPr id="6" name="Picture 5">
            <a:extLst>
              <a:ext uri="{FF2B5EF4-FFF2-40B4-BE49-F238E27FC236}">
                <a16:creationId xmlns:a16="http://schemas.microsoft.com/office/drawing/2014/main" id="{BFFE39A2-8FC9-AA45-9550-DCF74AC2E8BA}"/>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2038663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4F591AA-18C2-3847-B366-6F4A4563FA44}"/>
              </a:ext>
            </a:extLst>
          </p:cNvPr>
          <p:cNvSpPr txBox="1">
            <a:spLocks/>
          </p:cNvSpPr>
          <p:nvPr/>
        </p:nvSpPr>
        <p:spPr>
          <a:xfrm>
            <a:off x="849515" y="1351097"/>
            <a:ext cx="6274766" cy="5089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Arial" panose="020B0604020202020204" pitchFamily="34" charset="0"/>
                <a:ea typeface="Roboto Medium" panose="02000000000000000000" pitchFamily="2" charset="0"/>
              </a:rPr>
              <a:t>People or institutions to acknowledge:</a:t>
            </a:r>
          </a:p>
          <a:p>
            <a:r>
              <a:rPr lang="en-US" sz="2000" dirty="0">
                <a:latin typeface="Arial" panose="020B0604020202020204" pitchFamily="34" charset="0"/>
                <a:ea typeface="Roboto" panose="02000000000000000000" pitchFamily="2" charset="0"/>
              </a:rPr>
              <a:t>Colleagues, advisors, professors or peer-reviewers</a:t>
            </a:r>
          </a:p>
          <a:p>
            <a:r>
              <a:rPr lang="en-US" sz="2000" dirty="0">
                <a:latin typeface="Arial" panose="020B0604020202020204" pitchFamily="34" charset="0"/>
                <a:ea typeface="Roboto" panose="02000000000000000000" pitchFamily="2" charset="0"/>
              </a:rPr>
              <a:t>People who offered intellectual conversations, mentorship or advice</a:t>
            </a:r>
          </a:p>
          <a:p>
            <a:r>
              <a:rPr lang="en-US" sz="2000" dirty="0">
                <a:latin typeface="Arial" panose="020B0604020202020204" pitchFamily="34" charset="0"/>
                <a:ea typeface="Roboto" panose="02000000000000000000" pitchFamily="2" charset="0"/>
              </a:rPr>
              <a:t>Equipment specialists and those who provided technical assistance</a:t>
            </a:r>
          </a:p>
          <a:p>
            <a:r>
              <a:rPr lang="en-US" sz="2000" dirty="0">
                <a:latin typeface="Arial" panose="020B0604020202020204" pitchFamily="34" charset="0"/>
                <a:ea typeface="Roboto" panose="02000000000000000000" pitchFamily="2" charset="0"/>
              </a:rPr>
              <a:t>Field workers</a:t>
            </a:r>
          </a:p>
          <a:p>
            <a:r>
              <a:rPr lang="en-US" sz="2000" dirty="0">
                <a:latin typeface="Arial" panose="020B0604020202020204" pitchFamily="34" charset="0"/>
                <a:ea typeface="Roboto" panose="02000000000000000000" pitchFamily="2" charset="0"/>
              </a:rPr>
              <a:t>Statisticians and laboratorians</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(if their contributions do not qualify them as </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co-authors)</a:t>
            </a:r>
          </a:p>
          <a:p>
            <a:r>
              <a:rPr lang="en-US" sz="2000" dirty="0">
                <a:latin typeface="Arial" panose="020B0604020202020204" pitchFamily="34" charset="0"/>
                <a:ea typeface="Roboto" panose="02000000000000000000" pitchFamily="2" charset="0"/>
              </a:rPr>
              <a:t>Donors, agencies, foundations and other funding </a:t>
            </a:r>
            <a:br>
              <a:rPr lang="en-US" sz="2000" dirty="0">
                <a:latin typeface="Arial" panose="020B0604020202020204" pitchFamily="34" charset="0"/>
                <a:ea typeface="Roboto" panose="02000000000000000000" pitchFamily="2" charset="0"/>
              </a:rPr>
            </a:br>
            <a:r>
              <a:rPr lang="en-US" sz="2000" dirty="0">
                <a:latin typeface="Arial" panose="020B0604020202020204" pitchFamily="34" charset="0"/>
                <a:ea typeface="Roboto" panose="02000000000000000000" pitchFamily="2" charset="0"/>
              </a:rPr>
              <a:t>or grantmaking institutions</a:t>
            </a:r>
          </a:p>
        </p:txBody>
      </p:sp>
      <p:sp>
        <p:nvSpPr>
          <p:cNvPr id="4" name="Title 9">
            <a:extLst>
              <a:ext uri="{FF2B5EF4-FFF2-40B4-BE49-F238E27FC236}">
                <a16:creationId xmlns:a16="http://schemas.microsoft.com/office/drawing/2014/main" id="{2B340E66-1E14-5844-BF33-D93F73566DB1}"/>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Acknowledgements</a:t>
            </a:r>
          </a:p>
        </p:txBody>
      </p:sp>
      <p:pic>
        <p:nvPicPr>
          <p:cNvPr id="5" name="Picture 4">
            <a:extLst>
              <a:ext uri="{FF2B5EF4-FFF2-40B4-BE49-F238E27FC236}">
                <a16:creationId xmlns:a16="http://schemas.microsoft.com/office/drawing/2014/main" id="{35A25322-6B1F-E742-9C04-CE904D9DF61C}"/>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5864295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EBCFDCE-A940-7143-8FF0-F5A27E372E89}"/>
              </a:ext>
            </a:extLst>
          </p:cNvPr>
          <p:cNvSpPr txBox="1">
            <a:spLocks/>
          </p:cNvSpPr>
          <p:nvPr/>
        </p:nvSpPr>
        <p:spPr>
          <a:xfrm>
            <a:off x="849515" y="1351097"/>
            <a:ext cx="6274766" cy="5089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Be specific in your acknowledgements!</a:t>
            </a:r>
          </a:p>
          <a:p>
            <a:pPr>
              <a:lnSpc>
                <a:spcPct val="100000"/>
              </a:lnSpc>
              <a:buClr>
                <a:srgbClr val="0070C0"/>
              </a:buClr>
            </a:pPr>
            <a:r>
              <a:rPr lang="en-US" sz="2000" dirty="0">
                <a:latin typeface="Arial" panose="020B0604020202020204" pitchFamily="34" charset="0"/>
                <a:ea typeface="Roboto" panose="02000000000000000000" pitchFamily="2" charset="0"/>
              </a:rPr>
              <a:t>Thank people for their specific contributions. </a:t>
            </a:r>
          </a:p>
          <a:p>
            <a:pPr lvl="1">
              <a:lnSpc>
                <a:spcPct val="100000"/>
              </a:lnSpc>
              <a:buClr>
                <a:srgbClr val="0070C0"/>
              </a:buClr>
            </a:pPr>
            <a:r>
              <a:rPr lang="en-US" sz="1600" dirty="0">
                <a:latin typeface="Arial" panose="020B0604020202020204" pitchFamily="34" charset="0"/>
                <a:ea typeface="Roboto" panose="02000000000000000000" pitchFamily="2" charset="0"/>
              </a:rPr>
              <a:t>Example: "We thank Dr. X and Dr. Y for performing the surgeries." or "We thank the physicians who performed the surgeries."</a:t>
            </a:r>
          </a:p>
          <a:p>
            <a:pPr>
              <a:lnSpc>
                <a:spcPct val="100000"/>
              </a:lnSpc>
              <a:buClr>
                <a:srgbClr val="0070C0"/>
              </a:buClr>
            </a:pPr>
            <a:r>
              <a:rPr lang="en-US" sz="2000" dirty="0">
                <a:latin typeface="Arial" panose="020B0604020202020204" pitchFamily="34" charset="0"/>
                <a:ea typeface="Roboto" panose="02000000000000000000" pitchFamily="2" charset="0"/>
              </a:rPr>
              <a:t>Disclose your funding or financial interests. This may be under a "Funding" heading. </a:t>
            </a:r>
          </a:p>
          <a:p>
            <a:pPr lvl="1">
              <a:lnSpc>
                <a:spcPct val="100000"/>
              </a:lnSpc>
              <a:buClr>
                <a:srgbClr val="0070C0"/>
              </a:buClr>
            </a:pPr>
            <a:r>
              <a:rPr lang="en-US" sz="1600" dirty="0">
                <a:latin typeface="Arial" panose="020B0604020202020204" pitchFamily="34" charset="0"/>
                <a:ea typeface="Roboto" panose="02000000000000000000" pitchFamily="2" charset="0"/>
              </a:rPr>
              <a:t>Example: The author(s) disclosed receipt of the following financial support for the research, authorship, and/or publication of this article: This work was supported by the Medical Research Council [grant number xxx].</a:t>
            </a:r>
          </a:p>
          <a:p>
            <a:pPr>
              <a:lnSpc>
                <a:spcPct val="100000"/>
              </a:lnSpc>
              <a:buClr>
                <a:srgbClr val="0070C0"/>
              </a:buClr>
            </a:pPr>
            <a:r>
              <a:rPr lang="en-US" sz="2000" dirty="0">
                <a:latin typeface="Arial" panose="020B0604020202020204" pitchFamily="34" charset="0"/>
                <a:ea typeface="Roboto" panose="02000000000000000000" pitchFamily="2" charset="0"/>
              </a:rPr>
              <a:t>Remember, acknowledging grants and fellowships is required by many funding agencies and research institutions.</a:t>
            </a:r>
            <a:endParaRPr lang="en-US" dirty="0">
              <a:latin typeface="Arial" panose="020B0604020202020204" pitchFamily="34" charset="0"/>
              <a:ea typeface="Roboto" panose="02000000000000000000" pitchFamily="2" charset="0"/>
            </a:endParaRPr>
          </a:p>
        </p:txBody>
      </p:sp>
      <p:sp>
        <p:nvSpPr>
          <p:cNvPr id="4" name="Title 9">
            <a:extLst>
              <a:ext uri="{FF2B5EF4-FFF2-40B4-BE49-F238E27FC236}">
                <a16:creationId xmlns:a16="http://schemas.microsoft.com/office/drawing/2014/main" id="{00CA186B-C9BC-6A46-961C-746EB2562419}"/>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Acknowledgements</a:t>
            </a:r>
          </a:p>
        </p:txBody>
      </p:sp>
      <p:pic>
        <p:nvPicPr>
          <p:cNvPr id="5" name="Picture 4">
            <a:extLst>
              <a:ext uri="{FF2B5EF4-FFF2-40B4-BE49-F238E27FC236}">
                <a16:creationId xmlns:a16="http://schemas.microsoft.com/office/drawing/2014/main" id="{1B101977-D248-164F-B485-5EB318E95CD0}"/>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19399761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36B37A5E-F650-1C4C-945A-90B789A634DA}"/>
              </a:ext>
            </a:extLst>
          </p:cNvPr>
          <p:cNvPicPr>
            <a:picLocks noChangeAspect="1"/>
          </p:cNvPicPr>
          <p:nvPr/>
        </p:nvPicPr>
        <p:blipFill>
          <a:blip r:embed="rId3">
            <a:alphaModFix amt="50000"/>
          </a:blip>
          <a:stretch>
            <a:fillRect/>
          </a:stretch>
        </p:blipFill>
        <p:spPr>
          <a:xfrm>
            <a:off x="0" y="10048"/>
            <a:ext cx="12192000" cy="6858000"/>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70C06D57-02B3-D14A-9A40-81BF9DB25786}"/>
              </a:ext>
            </a:extLst>
          </p:cNvPr>
          <p:cNvPicPr>
            <a:picLocks noChangeAspect="1"/>
          </p:cNvPicPr>
          <p:nvPr/>
        </p:nvPicPr>
        <p:blipFill>
          <a:blip r:embed="rId4"/>
          <a:stretch>
            <a:fillRect/>
          </a:stretch>
        </p:blipFill>
        <p:spPr>
          <a:xfrm>
            <a:off x="3997139" y="784555"/>
            <a:ext cx="4153445" cy="6074073"/>
          </a:xfrm>
          <a:prstGeom prst="rect">
            <a:avLst/>
          </a:prstGeom>
          <a:effectLst>
            <a:outerShdw blurRad="266700" algn="ctr" rotWithShape="0">
              <a:prstClr val="black">
                <a:alpha val="64000"/>
              </a:prstClr>
            </a:outerShdw>
          </a:effectLst>
        </p:spPr>
      </p:pic>
      <p:sp>
        <p:nvSpPr>
          <p:cNvPr id="3" name="Title 9">
            <a:extLst>
              <a:ext uri="{FF2B5EF4-FFF2-40B4-BE49-F238E27FC236}">
                <a16:creationId xmlns:a16="http://schemas.microsoft.com/office/drawing/2014/main" id="{29B5D8BF-4A87-4F47-8638-7E5EBD230FA2}"/>
              </a:ext>
            </a:extLst>
          </p:cNvPr>
          <p:cNvSpPr txBox="1">
            <a:spLocks/>
          </p:cNvSpPr>
          <p:nvPr/>
        </p:nvSpPr>
        <p:spPr>
          <a:xfrm>
            <a:off x="859803" y="285007"/>
            <a:ext cx="9281592" cy="54973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Case Study: Netra Chey</a:t>
            </a:r>
          </a:p>
        </p:txBody>
      </p:sp>
      <p:sp>
        <p:nvSpPr>
          <p:cNvPr id="10" name="TextBox 9">
            <a:extLst>
              <a:ext uri="{FF2B5EF4-FFF2-40B4-BE49-F238E27FC236}">
                <a16:creationId xmlns:a16="http://schemas.microsoft.com/office/drawing/2014/main" id="{DD279016-FD0D-2842-9816-86F00387E4C8}"/>
              </a:ext>
            </a:extLst>
          </p:cNvPr>
          <p:cNvSpPr txBox="1"/>
          <p:nvPr/>
        </p:nvSpPr>
        <p:spPr>
          <a:xfrm>
            <a:off x="7944703" y="6540175"/>
            <a:ext cx="4274634" cy="307777"/>
          </a:xfrm>
          <a:prstGeom prst="rect">
            <a:avLst/>
          </a:prstGeom>
          <a:noFill/>
        </p:spPr>
        <p:txBody>
          <a:bodyPr wrap="square" rtlCol="0">
            <a:spAutoFit/>
          </a:bodyPr>
          <a:lstStyle/>
          <a:p>
            <a:pPr algn="r"/>
            <a:r>
              <a:rPr lang="en-US" sz="1400" dirty="0">
                <a:solidFill>
                  <a:srgbClr val="009FB0"/>
                </a:solidFill>
                <a:latin typeface="Arial" panose="020B0604020202020204" pitchFamily="34" charset="0"/>
                <a:ea typeface="Roboto Light" panose="02000000000000000000" pitchFamily="2" charset="0"/>
              </a:rPr>
              <a:t>Turn to Module 2–Case Study Part 6 your workbook</a:t>
            </a:r>
          </a:p>
        </p:txBody>
      </p:sp>
    </p:spTree>
    <p:extLst>
      <p:ext uri="{BB962C8B-B14F-4D97-AF65-F5344CB8AC3E}">
        <p14:creationId xmlns:p14="http://schemas.microsoft.com/office/powerpoint/2010/main" val="1602650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77BC294-A812-CC49-B7E5-99D58461B9EB}"/>
              </a:ext>
            </a:extLst>
          </p:cNvPr>
          <p:cNvSpPr txBox="1">
            <a:spLocks/>
          </p:cNvSpPr>
          <p:nvPr/>
        </p:nvSpPr>
        <p:spPr>
          <a:xfrm>
            <a:off x="849515" y="1351097"/>
            <a:ext cx="6274766" cy="2477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Arial" panose="020B0604020202020204" pitchFamily="34" charset="0"/>
                <a:ea typeface="Roboto Medium" panose="02000000000000000000" pitchFamily="2" charset="0"/>
              </a:rPr>
              <a:t>The citations section:</a:t>
            </a:r>
          </a:p>
          <a:p>
            <a:pPr>
              <a:lnSpc>
                <a:spcPct val="100000"/>
              </a:lnSpc>
              <a:buClr>
                <a:srgbClr val="0070C0"/>
              </a:buClr>
            </a:pPr>
            <a:r>
              <a:rPr lang="en-US" sz="2000" dirty="0">
                <a:latin typeface="Arial" panose="020B0604020202020204" pitchFamily="34" charset="0"/>
                <a:ea typeface="Roboto" panose="02000000000000000000" pitchFamily="2" charset="0"/>
              </a:rPr>
              <a:t>Credits authors of works cited in manuscript. </a:t>
            </a:r>
          </a:p>
          <a:p>
            <a:pPr>
              <a:lnSpc>
                <a:spcPct val="100000"/>
              </a:lnSpc>
              <a:buClr>
                <a:srgbClr val="0070C0"/>
              </a:buClr>
            </a:pPr>
            <a:r>
              <a:rPr lang="en-US" sz="2000" dirty="0">
                <a:latin typeface="Arial" panose="020B0604020202020204" pitchFamily="34" charset="0"/>
                <a:ea typeface="Roboto" panose="02000000000000000000" pitchFamily="2" charset="0"/>
              </a:rPr>
              <a:t>Adds credibility to your paper. </a:t>
            </a:r>
          </a:p>
          <a:p>
            <a:pPr>
              <a:lnSpc>
                <a:spcPct val="100000"/>
              </a:lnSpc>
              <a:buClr>
                <a:srgbClr val="0070C0"/>
              </a:buClr>
            </a:pPr>
            <a:r>
              <a:rPr lang="en-US" sz="2000" dirty="0">
                <a:latin typeface="Arial" panose="020B0604020202020204" pitchFamily="34" charset="0"/>
                <a:ea typeface="Roboto" panose="02000000000000000000" pitchFamily="2" charset="0"/>
              </a:rPr>
              <a:t>Relates your work to previous works. </a:t>
            </a:r>
          </a:p>
          <a:p>
            <a:pPr>
              <a:lnSpc>
                <a:spcPct val="100000"/>
              </a:lnSpc>
              <a:buClr>
                <a:srgbClr val="0070C0"/>
              </a:buClr>
            </a:pPr>
            <a:r>
              <a:rPr lang="en-US" sz="2000" dirty="0">
                <a:latin typeface="Arial" panose="020B0604020202020204" pitchFamily="34" charset="0"/>
                <a:ea typeface="Roboto" panose="02000000000000000000" pitchFamily="2" charset="0"/>
              </a:rPr>
              <a:t>Leads your readers to other relevant work.</a:t>
            </a:r>
          </a:p>
        </p:txBody>
      </p:sp>
      <p:sp>
        <p:nvSpPr>
          <p:cNvPr id="4" name="Title 9">
            <a:extLst>
              <a:ext uri="{FF2B5EF4-FFF2-40B4-BE49-F238E27FC236}">
                <a16:creationId xmlns:a16="http://schemas.microsoft.com/office/drawing/2014/main" id="{2FD71DA1-7417-F640-847E-08AE75D55E76}"/>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Citations</a:t>
            </a:r>
          </a:p>
        </p:txBody>
      </p:sp>
      <p:pic>
        <p:nvPicPr>
          <p:cNvPr id="6" name="Picture 5">
            <a:extLst>
              <a:ext uri="{FF2B5EF4-FFF2-40B4-BE49-F238E27FC236}">
                <a16:creationId xmlns:a16="http://schemas.microsoft.com/office/drawing/2014/main" id="{5EDCA5CE-8CBB-B045-A6D2-64524A534E60}"/>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19296352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C00D289-A9BD-7640-A239-D7509AC4D930}"/>
              </a:ext>
            </a:extLst>
          </p:cNvPr>
          <p:cNvSpPr txBox="1">
            <a:spLocks/>
          </p:cNvSpPr>
          <p:nvPr/>
        </p:nvSpPr>
        <p:spPr>
          <a:xfrm>
            <a:off x="849515" y="1351097"/>
            <a:ext cx="6274766" cy="32711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70C0"/>
              </a:buClr>
              <a:buNone/>
            </a:pPr>
            <a:r>
              <a:rPr lang="en-US" sz="2200" b="1" dirty="0">
                <a:latin typeface="Arial" panose="020B0604020202020204" pitchFamily="34" charset="0"/>
                <a:ea typeface="Roboto" panose="02000000000000000000" pitchFamily="2" charset="0"/>
              </a:rPr>
              <a:t>Reminders for citations:</a:t>
            </a:r>
          </a:p>
          <a:p>
            <a:pPr>
              <a:lnSpc>
                <a:spcPct val="100000"/>
              </a:lnSpc>
              <a:buClr>
                <a:srgbClr val="0070C0"/>
              </a:buClr>
            </a:pPr>
            <a:r>
              <a:rPr lang="en-US" sz="2200" dirty="0">
                <a:latin typeface="Arial" panose="020B0604020202020204" pitchFamily="34" charset="0"/>
                <a:ea typeface="Roboto" panose="02000000000000000000" pitchFamily="2" charset="0"/>
              </a:rPr>
              <a:t>Cite original sources</a:t>
            </a:r>
          </a:p>
          <a:p>
            <a:pPr>
              <a:lnSpc>
                <a:spcPct val="100000"/>
              </a:lnSpc>
              <a:buClr>
                <a:srgbClr val="0070C0"/>
              </a:buClr>
            </a:pPr>
            <a:r>
              <a:rPr lang="en-US" sz="2200" dirty="0">
                <a:latin typeface="Arial" panose="020B0604020202020204" pitchFamily="34" charset="0"/>
                <a:ea typeface="Roboto" panose="02000000000000000000" pitchFamily="2" charset="0"/>
              </a:rPr>
              <a:t>Cite only references for which you have read the entire paper.</a:t>
            </a:r>
            <a:r>
              <a:rPr lang="en-US" sz="2400" dirty="0"/>
              <a:t> </a:t>
            </a:r>
          </a:p>
          <a:p>
            <a:pPr lvl="1">
              <a:lnSpc>
                <a:spcPct val="100000"/>
              </a:lnSpc>
              <a:buClr>
                <a:srgbClr val="0070C0"/>
              </a:buClr>
            </a:pPr>
            <a:r>
              <a:rPr lang="en-US" sz="2000" dirty="0">
                <a:latin typeface="Arial" panose="020B0604020202020204" pitchFamily="34" charset="0"/>
                <a:ea typeface="Roboto" panose="02000000000000000000" pitchFamily="2" charset="0"/>
              </a:rPr>
              <a:t>List everything you reference in your manuscript and nothing else. </a:t>
            </a:r>
          </a:p>
          <a:p>
            <a:pPr marL="0" indent="0">
              <a:lnSpc>
                <a:spcPct val="100000"/>
              </a:lnSpc>
              <a:buNone/>
            </a:pPr>
            <a:endParaRPr lang="en-US" sz="2200" dirty="0">
              <a:latin typeface="Arial" panose="020B0604020202020204" pitchFamily="34" charset="0"/>
              <a:ea typeface="Roboto" panose="02000000000000000000" pitchFamily="2" charset="0"/>
            </a:endParaRPr>
          </a:p>
        </p:txBody>
      </p:sp>
      <p:sp>
        <p:nvSpPr>
          <p:cNvPr id="4" name="Title 9">
            <a:extLst>
              <a:ext uri="{FF2B5EF4-FFF2-40B4-BE49-F238E27FC236}">
                <a16:creationId xmlns:a16="http://schemas.microsoft.com/office/drawing/2014/main" id="{EDEDA9B2-0F49-7A4E-8CBB-F30A628EE6A0}"/>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Citations</a:t>
            </a:r>
          </a:p>
        </p:txBody>
      </p:sp>
      <p:pic>
        <p:nvPicPr>
          <p:cNvPr id="5" name="Picture 4">
            <a:extLst>
              <a:ext uri="{FF2B5EF4-FFF2-40B4-BE49-F238E27FC236}">
                <a16:creationId xmlns:a16="http://schemas.microsoft.com/office/drawing/2014/main" id="{EC22D496-D591-FC46-BB53-0FAA8901B788}"/>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3811443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 name="Image" descr="Image"/>
          <p:cNvPicPr>
            <a:picLocks noChangeAspect="1"/>
          </p:cNvPicPr>
          <p:nvPr/>
        </p:nvPicPr>
        <p:blipFill>
          <a:blip r:embed="rId3"/>
          <a:stretch>
            <a:fillRect/>
          </a:stretch>
        </p:blipFill>
        <p:spPr>
          <a:xfrm>
            <a:off x="710624" y="2691765"/>
            <a:ext cx="6921501" cy="1943101"/>
          </a:xfrm>
          <a:prstGeom prst="rect">
            <a:avLst/>
          </a:prstGeom>
          <a:ln w="12700">
            <a:miter lim="400000"/>
          </a:ln>
        </p:spPr>
      </p:pic>
      <p:sp>
        <p:nvSpPr>
          <p:cNvPr id="924" name="Title 9"/>
          <p:cNvSpPr txBox="1"/>
          <p:nvPr/>
        </p:nvSpPr>
        <p:spPr>
          <a:xfrm>
            <a:off x="893647" y="350145"/>
            <a:ext cx="9190153" cy="424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90000"/>
              </a:lnSpc>
              <a:defRPr sz="2400">
                <a:solidFill>
                  <a:srgbClr val="FFFFFF"/>
                </a:solidFill>
                <a:latin typeface="Roboto Medium"/>
                <a:ea typeface="Roboto Medium"/>
                <a:cs typeface="Roboto Medium"/>
                <a:sym typeface="Roboto Medium"/>
              </a:defRPr>
            </a:lvl1pPr>
          </a:lstStyle>
          <a:p>
            <a:r>
              <a:rPr b="1" dirty="0">
                <a:latin typeface="Arial" panose="020B0604020202020204" pitchFamily="34" charset="0"/>
                <a:cs typeface="Arial" panose="020B0604020202020204" pitchFamily="34" charset="0"/>
              </a:rPr>
              <a:t>Citations</a:t>
            </a:r>
          </a:p>
        </p:txBody>
      </p:sp>
      <p:pic>
        <p:nvPicPr>
          <p:cNvPr id="925" name="Picture 4" descr="Picture 4"/>
          <p:cNvPicPr>
            <a:picLocks noChangeAspect="1"/>
          </p:cNvPicPr>
          <p:nvPr/>
        </p:nvPicPr>
        <p:blipFill>
          <a:blip r:embed="rId4"/>
          <a:stretch>
            <a:fillRect/>
          </a:stretch>
        </p:blipFill>
        <p:spPr>
          <a:xfrm>
            <a:off x="0" y="6340419"/>
            <a:ext cx="12192000" cy="527630"/>
          </a:xfrm>
          <a:prstGeom prst="rect">
            <a:avLst/>
          </a:prstGeom>
          <a:ln w="12700">
            <a:miter lim="400000"/>
          </a:ln>
        </p:spPr>
      </p:pic>
      <p:sp>
        <p:nvSpPr>
          <p:cNvPr id="926" name="TextBox 38"/>
          <p:cNvSpPr txBox="1"/>
          <p:nvPr/>
        </p:nvSpPr>
        <p:spPr>
          <a:xfrm>
            <a:off x="8629650" y="1680210"/>
            <a:ext cx="1927512" cy="377191"/>
          </a:xfrm>
          <a:prstGeom prst="rect">
            <a:avLst/>
          </a:prstGeom>
          <a:ln w="19050">
            <a:solidFill>
              <a:srgbClr val="FF00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a:latin typeface="Roboto"/>
                <a:ea typeface="Roboto"/>
                <a:cs typeface="Roboto"/>
                <a:sym typeface="Roboto"/>
              </a:defRPr>
            </a:lvl1pPr>
          </a:lstStyle>
          <a:p>
            <a:r>
              <a:rPr dirty="0">
                <a:latin typeface="Arial" panose="020B0604020202020204" pitchFamily="34" charset="0"/>
                <a:cs typeface="Arial" panose="020B0604020202020204" pitchFamily="34" charset="0"/>
              </a:rPr>
              <a:t>Author</a:t>
            </a:r>
          </a:p>
        </p:txBody>
      </p:sp>
      <p:sp>
        <p:nvSpPr>
          <p:cNvPr id="927" name="TextBox 39"/>
          <p:cNvSpPr txBox="1"/>
          <p:nvPr/>
        </p:nvSpPr>
        <p:spPr>
          <a:xfrm>
            <a:off x="8629650" y="2302989"/>
            <a:ext cx="1927512" cy="377191"/>
          </a:xfrm>
          <a:prstGeom prst="rect">
            <a:avLst/>
          </a:prstGeom>
          <a:ln w="19050">
            <a:solidFill>
              <a:srgbClr val="78C14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a:latin typeface="Roboto"/>
                <a:ea typeface="Roboto"/>
                <a:cs typeface="Roboto"/>
                <a:sym typeface="Roboto"/>
              </a:defRPr>
            </a:lvl1pPr>
          </a:lstStyle>
          <a:p>
            <a:r>
              <a:rPr dirty="0">
                <a:latin typeface="Arial" panose="020B0604020202020204" pitchFamily="34" charset="0"/>
                <a:cs typeface="Arial" panose="020B0604020202020204" pitchFamily="34" charset="0"/>
              </a:rPr>
              <a:t>Date</a:t>
            </a:r>
          </a:p>
        </p:txBody>
      </p:sp>
      <p:sp>
        <p:nvSpPr>
          <p:cNvPr id="928" name="TextBox 40"/>
          <p:cNvSpPr txBox="1"/>
          <p:nvPr/>
        </p:nvSpPr>
        <p:spPr>
          <a:xfrm>
            <a:off x="8629649" y="2971800"/>
            <a:ext cx="1927513" cy="377190"/>
          </a:xfrm>
          <a:prstGeom prst="rect">
            <a:avLst/>
          </a:prstGeom>
          <a:ln w="19050">
            <a:solidFill>
              <a:srgbClr val="D8903B"/>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a:latin typeface="Roboto"/>
                <a:ea typeface="Roboto"/>
                <a:cs typeface="Roboto"/>
                <a:sym typeface="Roboto"/>
              </a:defRPr>
            </a:lvl1pPr>
          </a:lstStyle>
          <a:p>
            <a:r>
              <a:rPr dirty="0">
                <a:latin typeface="Arial" panose="020B0604020202020204" pitchFamily="34" charset="0"/>
                <a:cs typeface="Arial" panose="020B0604020202020204" pitchFamily="34" charset="0"/>
              </a:rPr>
              <a:t>Title of Article</a:t>
            </a:r>
          </a:p>
        </p:txBody>
      </p:sp>
      <p:sp>
        <p:nvSpPr>
          <p:cNvPr id="929" name="TextBox 41"/>
          <p:cNvSpPr txBox="1"/>
          <p:nvPr/>
        </p:nvSpPr>
        <p:spPr>
          <a:xfrm>
            <a:off x="8675367" y="3643004"/>
            <a:ext cx="1881795" cy="1200329"/>
          </a:xfrm>
          <a:prstGeom prst="rect">
            <a:avLst/>
          </a:prstGeom>
          <a:ln w="19050">
            <a:solidFill>
              <a:srgbClr val="009FB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a:latin typeface="Roboto"/>
                <a:ea typeface="Roboto"/>
                <a:cs typeface="Roboto"/>
                <a:sym typeface="Roboto"/>
              </a:defRPr>
            </a:lvl1pPr>
          </a:lstStyle>
          <a:p>
            <a:r>
              <a:rPr dirty="0">
                <a:latin typeface="Arial" panose="020B0604020202020204" pitchFamily="34" charset="0"/>
                <a:cs typeface="Arial" panose="020B0604020202020204" pitchFamily="34" charset="0"/>
              </a:rPr>
              <a:t>Title of Journal</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dirty="0">
                <a:latin typeface="Arial" panose="020B0604020202020204" pitchFamily="34" charset="0"/>
                <a:cs typeface="Arial" panose="020B0604020202020204" pitchFamily="34" charset="0"/>
              </a:rPr>
              <a:t>Volume </a:t>
            </a:r>
            <a:r>
              <a:rPr lang="en-US" dirty="0">
                <a:latin typeface="Arial" panose="020B0604020202020204" pitchFamily="34" charset="0"/>
                <a:cs typeface="Arial" panose="020B0604020202020204" pitchFamily="34" charset="0"/>
              </a:rPr>
              <a:t>N</a:t>
            </a:r>
            <a:r>
              <a:rPr dirty="0">
                <a:latin typeface="Arial" panose="020B0604020202020204" pitchFamily="34" charset="0"/>
                <a:cs typeface="Arial" panose="020B0604020202020204" pitchFamily="34" charset="0"/>
              </a:rPr>
              <a:t>umber</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a:t>
            </a:r>
            <a:r>
              <a:rPr dirty="0">
                <a:latin typeface="Arial" panose="020B0604020202020204" pitchFamily="34" charset="0"/>
                <a:cs typeface="Arial" panose="020B0604020202020204" pitchFamily="34" charset="0"/>
              </a:rPr>
              <a:t>ssue </a:t>
            </a:r>
            <a:r>
              <a:rPr lang="en-US" dirty="0">
                <a:latin typeface="Arial" panose="020B0604020202020204" pitchFamily="34" charset="0"/>
                <a:cs typeface="Arial" panose="020B0604020202020204" pitchFamily="34" charset="0"/>
              </a:rPr>
              <a:t>N</a:t>
            </a:r>
            <a:r>
              <a:rPr dirty="0">
                <a:latin typeface="Arial" panose="020B0604020202020204" pitchFamily="34" charset="0"/>
                <a:cs typeface="Arial" panose="020B0604020202020204" pitchFamily="34" charset="0"/>
              </a:rPr>
              <a:t>umber</a:t>
            </a:r>
            <a:r>
              <a:rPr lang="en-US" dirty="0">
                <a:latin typeface="Arial" panose="020B0604020202020204" pitchFamily="34" charset="0"/>
                <a:cs typeface="Arial" panose="020B0604020202020204" pitchFamily="34" charset="0"/>
              </a:rPr>
              <a:t>, and Pages</a:t>
            </a:r>
            <a:endParaRPr dirty="0">
              <a:latin typeface="Arial" panose="020B0604020202020204" pitchFamily="34" charset="0"/>
              <a:cs typeface="Arial" panose="020B0604020202020204" pitchFamily="34" charset="0"/>
            </a:endParaRPr>
          </a:p>
        </p:txBody>
      </p:sp>
      <p:sp>
        <p:nvSpPr>
          <p:cNvPr id="930" name="TextBox 42"/>
          <p:cNvSpPr txBox="1"/>
          <p:nvPr/>
        </p:nvSpPr>
        <p:spPr>
          <a:xfrm>
            <a:off x="8675369" y="4297679"/>
            <a:ext cx="156591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Roboto"/>
                <a:ea typeface="Roboto"/>
                <a:cs typeface="Roboto"/>
                <a:sym typeface="Roboto"/>
              </a:defRPr>
            </a:lvl1pPr>
          </a:lstStyle>
          <a:p>
            <a:endParaRPr dirty="0">
              <a:latin typeface="Arial" panose="020B0604020202020204" pitchFamily="34" charset="0"/>
              <a:cs typeface="Arial" panose="020B0604020202020204" pitchFamily="34" charset="0"/>
            </a:endParaRPr>
          </a:p>
        </p:txBody>
      </p:sp>
      <p:sp>
        <p:nvSpPr>
          <p:cNvPr id="931" name="TextBox 43"/>
          <p:cNvSpPr txBox="1"/>
          <p:nvPr/>
        </p:nvSpPr>
        <p:spPr>
          <a:xfrm>
            <a:off x="8675366" y="5137347"/>
            <a:ext cx="1881795" cy="377191"/>
          </a:xfrm>
          <a:prstGeom prst="rect">
            <a:avLst/>
          </a:prstGeom>
          <a:ln w="19050">
            <a:solidFill>
              <a:srgbClr val="7030A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a:latin typeface="Roboto"/>
                <a:ea typeface="Roboto"/>
                <a:cs typeface="Roboto"/>
                <a:sym typeface="Roboto"/>
              </a:defRPr>
            </a:lvl1pPr>
          </a:lstStyle>
          <a:p>
            <a:r>
              <a:rPr dirty="0">
                <a:latin typeface="Arial" panose="020B0604020202020204" pitchFamily="34" charset="0"/>
                <a:cs typeface="Arial" panose="020B0604020202020204" pitchFamily="34" charset="0"/>
              </a:rPr>
              <a:t>DOI/URL</a:t>
            </a:r>
          </a:p>
        </p:txBody>
      </p:sp>
      <p:sp>
        <p:nvSpPr>
          <p:cNvPr id="934" name="Rectangle"/>
          <p:cNvSpPr/>
          <p:nvPr/>
        </p:nvSpPr>
        <p:spPr>
          <a:xfrm>
            <a:off x="868227" y="2820157"/>
            <a:ext cx="2727257" cy="318490"/>
          </a:xfrm>
          <a:prstGeom prst="rect">
            <a:avLst/>
          </a:prstGeom>
          <a:ln w="25400">
            <a:solidFill>
              <a:srgbClr val="FF00FF"/>
            </a:solidFill>
            <a:miter/>
          </a:ln>
        </p:spPr>
        <p:txBody>
          <a:bodyPr lIns="45719" rIns="45719" anchor="ctr"/>
          <a:lstStyle/>
          <a:p>
            <a:endParaRPr/>
          </a:p>
        </p:txBody>
      </p:sp>
      <p:sp>
        <p:nvSpPr>
          <p:cNvPr id="935" name="Rectangle"/>
          <p:cNvSpPr/>
          <p:nvPr/>
        </p:nvSpPr>
        <p:spPr>
          <a:xfrm>
            <a:off x="3633583" y="2820157"/>
            <a:ext cx="836216" cy="318490"/>
          </a:xfrm>
          <a:prstGeom prst="rect">
            <a:avLst/>
          </a:prstGeom>
          <a:ln w="25400">
            <a:solidFill>
              <a:srgbClr val="78C141"/>
            </a:solidFill>
            <a:miter/>
          </a:ln>
        </p:spPr>
        <p:txBody>
          <a:bodyPr lIns="45719" rIns="45719" anchor="ctr"/>
          <a:lstStyle/>
          <a:p>
            <a:endParaRPr/>
          </a:p>
        </p:txBody>
      </p:sp>
      <p:sp>
        <p:nvSpPr>
          <p:cNvPr id="936" name="Shape"/>
          <p:cNvSpPr/>
          <p:nvPr/>
        </p:nvSpPr>
        <p:spPr>
          <a:xfrm>
            <a:off x="868227" y="2825328"/>
            <a:ext cx="6546950" cy="970771"/>
          </a:xfrm>
          <a:custGeom>
            <a:avLst/>
            <a:gdLst/>
            <a:ahLst/>
            <a:cxnLst>
              <a:cxn ang="0">
                <a:pos x="wd2" y="hd2"/>
              </a:cxn>
              <a:cxn ang="5400000">
                <a:pos x="wd2" y="hd2"/>
              </a:cxn>
              <a:cxn ang="10800000">
                <a:pos x="wd2" y="hd2"/>
              </a:cxn>
              <a:cxn ang="16200000">
                <a:pos x="wd2" y="hd2"/>
              </a:cxn>
            </a:cxnLst>
            <a:rect l="0" t="0" r="r" b="b"/>
            <a:pathLst>
              <a:path w="21600" h="21600" extrusionOk="0">
                <a:moveTo>
                  <a:pt x="12031" y="10"/>
                </a:moveTo>
                <a:lnTo>
                  <a:pt x="21600" y="0"/>
                </a:lnTo>
                <a:lnTo>
                  <a:pt x="21590" y="14577"/>
                </a:lnTo>
                <a:lnTo>
                  <a:pt x="8155" y="14758"/>
                </a:lnTo>
                <a:lnTo>
                  <a:pt x="8155" y="21600"/>
                </a:lnTo>
                <a:lnTo>
                  <a:pt x="0" y="21600"/>
                </a:lnTo>
                <a:lnTo>
                  <a:pt x="0" y="7447"/>
                </a:lnTo>
                <a:lnTo>
                  <a:pt x="12031" y="7369"/>
                </a:lnTo>
                <a:lnTo>
                  <a:pt x="12031" y="10"/>
                </a:lnTo>
                <a:close/>
              </a:path>
            </a:pathLst>
          </a:custGeom>
          <a:ln w="25400">
            <a:solidFill>
              <a:srgbClr val="D78D35"/>
            </a:solidFill>
            <a:miter/>
          </a:ln>
        </p:spPr>
        <p:txBody>
          <a:bodyPr lIns="45719" rIns="45719"/>
          <a:lstStyle/>
          <a:p>
            <a:endParaRPr/>
          </a:p>
        </p:txBody>
      </p:sp>
      <p:sp>
        <p:nvSpPr>
          <p:cNvPr id="937" name="Shape"/>
          <p:cNvSpPr/>
          <p:nvPr/>
        </p:nvSpPr>
        <p:spPr>
          <a:xfrm>
            <a:off x="867521" y="3512839"/>
            <a:ext cx="6547060" cy="615149"/>
          </a:xfrm>
          <a:custGeom>
            <a:avLst/>
            <a:gdLst/>
            <a:ahLst/>
            <a:cxnLst>
              <a:cxn ang="0">
                <a:pos x="wd2" y="hd2"/>
              </a:cxn>
              <a:cxn ang="5400000">
                <a:pos x="wd2" y="hd2"/>
              </a:cxn>
              <a:cxn ang="10800000">
                <a:pos x="wd2" y="hd2"/>
              </a:cxn>
              <a:cxn ang="16200000">
                <a:pos x="wd2" y="hd2"/>
              </a:cxn>
            </a:cxnLst>
            <a:rect l="0" t="0" r="r" b="b"/>
            <a:pathLst>
              <a:path w="21600" h="21600" extrusionOk="0">
                <a:moveTo>
                  <a:pt x="8220" y="10992"/>
                </a:moveTo>
                <a:lnTo>
                  <a:pt x="8220" y="0"/>
                </a:lnTo>
                <a:lnTo>
                  <a:pt x="21600" y="0"/>
                </a:lnTo>
                <a:lnTo>
                  <a:pt x="21600" y="10535"/>
                </a:lnTo>
                <a:lnTo>
                  <a:pt x="15975" y="10535"/>
                </a:lnTo>
                <a:lnTo>
                  <a:pt x="15975" y="21600"/>
                </a:lnTo>
                <a:lnTo>
                  <a:pt x="0" y="21600"/>
                </a:lnTo>
                <a:lnTo>
                  <a:pt x="0" y="10844"/>
                </a:lnTo>
                <a:lnTo>
                  <a:pt x="8220" y="10992"/>
                </a:lnTo>
                <a:close/>
              </a:path>
            </a:pathLst>
          </a:custGeom>
          <a:ln w="25400">
            <a:solidFill>
              <a:srgbClr val="019FB0"/>
            </a:solidFill>
            <a:miter/>
          </a:ln>
        </p:spPr>
        <p:txBody>
          <a:bodyPr lIns="45719" rIns="45719"/>
          <a:lstStyle/>
          <a:p>
            <a:endParaRPr/>
          </a:p>
        </p:txBody>
      </p:sp>
      <p:sp>
        <p:nvSpPr>
          <p:cNvPr id="938" name="Rectangle"/>
          <p:cNvSpPr/>
          <p:nvPr/>
        </p:nvSpPr>
        <p:spPr>
          <a:xfrm>
            <a:off x="868227" y="4158260"/>
            <a:ext cx="4494676" cy="332741"/>
          </a:xfrm>
          <a:prstGeom prst="rect">
            <a:avLst/>
          </a:prstGeom>
          <a:ln w="25400">
            <a:solidFill>
              <a:srgbClr val="7031A0"/>
            </a:solidFill>
            <a:miter/>
          </a:ln>
        </p:spPr>
        <p:txBody>
          <a:bodyPr lIns="45719" rIns="45719" anchor="ctr"/>
          <a:lstStyle/>
          <a:p>
            <a:endParaRPr/>
          </a:p>
        </p:txBody>
      </p:sp>
    </p:spTree>
    <p:extLst>
      <p:ext uri="{BB962C8B-B14F-4D97-AF65-F5344CB8AC3E}">
        <p14:creationId xmlns:p14="http://schemas.microsoft.com/office/powerpoint/2010/main" val="25311320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926"/>
                                        </p:tgtEl>
                                        <p:attrNameLst>
                                          <p:attrName>style.visibility</p:attrName>
                                        </p:attrNameLst>
                                      </p:cBhvr>
                                      <p:to>
                                        <p:strVal val="visible"/>
                                      </p:to>
                                    </p:set>
                                    <p:animEffect transition="in" filter="fade">
                                      <p:cBhvr>
                                        <p:cTn id="7" dur="500"/>
                                        <p:tgtEl>
                                          <p:spTgt spid="926"/>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934"/>
                                        </p:tgtEl>
                                        <p:attrNameLst>
                                          <p:attrName>style.visibility</p:attrName>
                                        </p:attrNameLst>
                                      </p:cBhvr>
                                      <p:to>
                                        <p:strVal val="visible"/>
                                      </p:to>
                                    </p:set>
                                    <p:anim calcmode="lin" valueType="num">
                                      <p:cBhvr additive="base">
                                        <p:cTn id="10" dur="500"/>
                                        <p:tgtEl>
                                          <p:spTgt spid="934"/>
                                        </p:tgtEl>
                                        <p:attrNameLst>
                                          <p:attrName>ppt_y</p:attrName>
                                        </p:attrNameLst>
                                      </p:cBhvr>
                                      <p:tavLst>
                                        <p:tav tm="0">
                                          <p:val>
                                            <p:strVal val="#ppt_y-#ppt_h*1.125000"/>
                                          </p:val>
                                        </p:tav>
                                        <p:tav tm="100000">
                                          <p:val>
                                            <p:strVal val="#ppt_y"/>
                                          </p:val>
                                        </p:tav>
                                      </p:tavLst>
                                    </p:anim>
                                    <p:animEffect transition="in" filter="wipe(down)">
                                      <p:cBhvr>
                                        <p:cTn id="11" dur="500"/>
                                        <p:tgtEl>
                                          <p:spTgt spid="93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927"/>
                                        </p:tgtEl>
                                        <p:attrNameLst>
                                          <p:attrName>style.visibility</p:attrName>
                                        </p:attrNameLst>
                                      </p:cBhvr>
                                      <p:to>
                                        <p:strVal val="visible"/>
                                      </p:to>
                                    </p:set>
                                    <p:anim calcmode="lin" valueType="num">
                                      <p:cBhvr additive="base">
                                        <p:cTn id="16" dur="500"/>
                                        <p:tgtEl>
                                          <p:spTgt spid="927"/>
                                        </p:tgtEl>
                                        <p:attrNameLst>
                                          <p:attrName>ppt_x</p:attrName>
                                        </p:attrNameLst>
                                      </p:cBhvr>
                                      <p:tavLst>
                                        <p:tav tm="0">
                                          <p:val>
                                            <p:strVal val="#ppt_x+#ppt_w*1.125000"/>
                                          </p:val>
                                        </p:tav>
                                        <p:tav tm="100000">
                                          <p:val>
                                            <p:strVal val="#ppt_x"/>
                                          </p:val>
                                        </p:tav>
                                      </p:tavLst>
                                    </p:anim>
                                    <p:animEffect transition="in" filter="wipe(left)">
                                      <p:cBhvr>
                                        <p:cTn id="17" dur="500"/>
                                        <p:tgtEl>
                                          <p:spTgt spid="927"/>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935"/>
                                        </p:tgtEl>
                                        <p:attrNameLst>
                                          <p:attrName>style.visibility</p:attrName>
                                        </p:attrNameLst>
                                      </p:cBhvr>
                                      <p:to>
                                        <p:strVal val="visible"/>
                                      </p:to>
                                    </p:set>
                                    <p:anim calcmode="lin" valueType="num">
                                      <p:cBhvr additive="base">
                                        <p:cTn id="20" dur="500"/>
                                        <p:tgtEl>
                                          <p:spTgt spid="935"/>
                                        </p:tgtEl>
                                        <p:attrNameLst>
                                          <p:attrName>ppt_y</p:attrName>
                                        </p:attrNameLst>
                                      </p:cBhvr>
                                      <p:tavLst>
                                        <p:tav tm="0">
                                          <p:val>
                                            <p:strVal val="#ppt_y-#ppt_h*1.125000"/>
                                          </p:val>
                                        </p:tav>
                                        <p:tav tm="100000">
                                          <p:val>
                                            <p:strVal val="#ppt_y"/>
                                          </p:val>
                                        </p:tav>
                                      </p:tavLst>
                                    </p:anim>
                                    <p:animEffect transition="in" filter="wipe(down)">
                                      <p:cBhvr>
                                        <p:cTn id="21" dur="500"/>
                                        <p:tgtEl>
                                          <p:spTgt spid="93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928"/>
                                        </p:tgtEl>
                                        <p:attrNameLst>
                                          <p:attrName>style.visibility</p:attrName>
                                        </p:attrNameLst>
                                      </p:cBhvr>
                                      <p:to>
                                        <p:strVal val="visible"/>
                                      </p:to>
                                    </p:set>
                                    <p:anim calcmode="lin" valueType="num">
                                      <p:cBhvr additive="base">
                                        <p:cTn id="26" dur="500"/>
                                        <p:tgtEl>
                                          <p:spTgt spid="928"/>
                                        </p:tgtEl>
                                        <p:attrNameLst>
                                          <p:attrName>ppt_x</p:attrName>
                                        </p:attrNameLst>
                                      </p:cBhvr>
                                      <p:tavLst>
                                        <p:tav tm="0">
                                          <p:val>
                                            <p:strVal val="#ppt_x+#ppt_w*1.125000"/>
                                          </p:val>
                                        </p:tav>
                                        <p:tav tm="100000">
                                          <p:val>
                                            <p:strVal val="#ppt_x"/>
                                          </p:val>
                                        </p:tav>
                                      </p:tavLst>
                                    </p:anim>
                                    <p:animEffect transition="in" filter="wipe(left)">
                                      <p:cBhvr>
                                        <p:cTn id="27" dur="500"/>
                                        <p:tgtEl>
                                          <p:spTgt spid="928"/>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36"/>
                                        </p:tgtEl>
                                        <p:attrNameLst>
                                          <p:attrName>style.visibility</p:attrName>
                                        </p:attrNameLst>
                                      </p:cBhvr>
                                      <p:to>
                                        <p:strVal val="visible"/>
                                      </p:to>
                                    </p:set>
                                    <p:anim calcmode="lin" valueType="num">
                                      <p:cBhvr additive="base">
                                        <p:cTn id="30" dur="500"/>
                                        <p:tgtEl>
                                          <p:spTgt spid="936"/>
                                        </p:tgtEl>
                                        <p:attrNameLst>
                                          <p:attrName>ppt_y</p:attrName>
                                        </p:attrNameLst>
                                      </p:cBhvr>
                                      <p:tavLst>
                                        <p:tav tm="0">
                                          <p:val>
                                            <p:strVal val="#ppt_y-#ppt_h*1.125000"/>
                                          </p:val>
                                        </p:tav>
                                        <p:tav tm="100000">
                                          <p:val>
                                            <p:strVal val="#ppt_y"/>
                                          </p:val>
                                        </p:tav>
                                      </p:tavLst>
                                    </p:anim>
                                    <p:animEffect transition="in" filter="wipe(down)">
                                      <p:cBhvr>
                                        <p:cTn id="31" dur="500"/>
                                        <p:tgtEl>
                                          <p:spTgt spid="93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929"/>
                                        </p:tgtEl>
                                        <p:attrNameLst>
                                          <p:attrName>style.visibility</p:attrName>
                                        </p:attrNameLst>
                                      </p:cBhvr>
                                      <p:to>
                                        <p:strVal val="visible"/>
                                      </p:to>
                                    </p:set>
                                    <p:anim calcmode="lin" valueType="num">
                                      <p:cBhvr additive="base">
                                        <p:cTn id="36" dur="500"/>
                                        <p:tgtEl>
                                          <p:spTgt spid="929"/>
                                        </p:tgtEl>
                                        <p:attrNameLst>
                                          <p:attrName>ppt_x</p:attrName>
                                        </p:attrNameLst>
                                      </p:cBhvr>
                                      <p:tavLst>
                                        <p:tav tm="0">
                                          <p:val>
                                            <p:strVal val="#ppt_x+#ppt_w*1.125000"/>
                                          </p:val>
                                        </p:tav>
                                        <p:tav tm="100000">
                                          <p:val>
                                            <p:strVal val="#ppt_x"/>
                                          </p:val>
                                        </p:tav>
                                      </p:tavLst>
                                    </p:anim>
                                    <p:animEffect transition="in" filter="wipe(left)">
                                      <p:cBhvr>
                                        <p:cTn id="37" dur="500"/>
                                        <p:tgtEl>
                                          <p:spTgt spid="929"/>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37"/>
                                        </p:tgtEl>
                                        <p:attrNameLst>
                                          <p:attrName>style.visibility</p:attrName>
                                        </p:attrNameLst>
                                      </p:cBhvr>
                                      <p:to>
                                        <p:strVal val="visible"/>
                                      </p:to>
                                    </p:set>
                                    <p:anim calcmode="lin" valueType="num">
                                      <p:cBhvr additive="base">
                                        <p:cTn id="40" dur="500"/>
                                        <p:tgtEl>
                                          <p:spTgt spid="937"/>
                                        </p:tgtEl>
                                        <p:attrNameLst>
                                          <p:attrName>ppt_y</p:attrName>
                                        </p:attrNameLst>
                                      </p:cBhvr>
                                      <p:tavLst>
                                        <p:tav tm="0">
                                          <p:val>
                                            <p:strVal val="#ppt_y-#ppt_h*1.125000"/>
                                          </p:val>
                                        </p:tav>
                                        <p:tav tm="100000">
                                          <p:val>
                                            <p:strVal val="#ppt_y"/>
                                          </p:val>
                                        </p:tav>
                                      </p:tavLst>
                                    </p:anim>
                                    <p:animEffect transition="in" filter="wipe(down)">
                                      <p:cBhvr>
                                        <p:cTn id="41" dur="500"/>
                                        <p:tgtEl>
                                          <p:spTgt spid="93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931"/>
                                        </p:tgtEl>
                                        <p:attrNameLst>
                                          <p:attrName>style.visibility</p:attrName>
                                        </p:attrNameLst>
                                      </p:cBhvr>
                                      <p:to>
                                        <p:strVal val="visible"/>
                                      </p:to>
                                    </p:set>
                                    <p:anim calcmode="lin" valueType="num">
                                      <p:cBhvr additive="base">
                                        <p:cTn id="46" dur="500"/>
                                        <p:tgtEl>
                                          <p:spTgt spid="931"/>
                                        </p:tgtEl>
                                        <p:attrNameLst>
                                          <p:attrName>ppt_x</p:attrName>
                                        </p:attrNameLst>
                                      </p:cBhvr>
                                      <p:tavLst>
                                        <p:tav tm="0">
                                          <p:val>
                                            <p:strVal val="#ppt_x+#ppt_w*1.125000"/>
                                          </p:val>
                                        </p:tav>
                                        <p:tav tm="100000">
                                          <p:val>
                                            <p:strVal val="#ppt_x"/>
                                          </p:val>
                                        </p:tav>
                                      </p:tavLst>
                                    </p:anim>
                                    <p:animEffect transition="in" filter="wipe(left)">
                                      <p:cBhvr>
                                        <p:cTn id="47" dur="500"/>
                                        <p:tgtEl>
                                          <p:spTgt spid="931"/>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38"/>
                                        </p:tgtEl>
                                        <p:attrNameLst>
                                          <p:attrName>style.visibility</p:attrName>
                                        </p:attrNameLst>
                                      </p:cBhvr>
                                      <p:to>
                                        <p:strVal val="visible"/>
                                      </p:to>
                                    </p:set>
                                    <p:anim calcmode="lin" valueType="num">
                                      <p:cBhvr additive="base">
                                        <p:cTn id="50" dur="500"/>
                                        <p:tgtEl>
                                          <p:spTgt spid="938"/>
                                        </p:tgtEl>
                                        <p:attrNameLst>
                                          <p:attrName>ppt_y</p:attrName>
                                        </p:attrNameLst>
                                      </p:cBhvr>
                                      <p:tavLst>
                                        <p:tav tm="0">
                                          <p:val>
                                            <p:strVal val="#ppt_y-#ppt_h*1.125000"/>
                                          </p:val>
                                        </p:tav>
                                        <p:tav tm="100000">
                                          <p:val>
                                            <p:strVal val="#ppt_y"/>
                                          </p:val>
                                        </p:tav>
                                      </p:tavLst>
                                    </p:anim>
                                    <p:animEffect transition="in" filter="wipe(down)">
                                      <p:cBhvr>
                                        <p:cTn id="51" dur="500"/>
                                        <p:tgtEl>
                                          <p:spTgt spid="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 grpId="0" animBg="1" advAuto="0"/>
      <p:bldP spid="927" grpId="0" animBg="1" advAuto="0"/>
      <p:bldP spid="928" grpId="0" animBg="1" advAuto="0"/>
      <p:bldP spid="929" grpId="0" animBg="1" advAuto="0"/>
      <p:bldP spid="931" grpId="0" animBg="1" advAuto="0"/>
      <p:bldP spid="934" grpId="0" animBg="1"/>
      <p:bldP spid="935" grpId="0" animBg="1"/>
      <p:bldP spid="936" grpId="0" animBg="1"/>
      <p:bldP spid="937" grpId="0" animBg="1"/>
      <p:bldP spid="93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F472F44-0F81-BB4D-BAEF-07F25F167C64}"/>
              </a:ext>
            </a:extLst>
          </p:cNvPr>
          <p:cNvSpPr txBox="1">
            <a:spLocks/>
          </p:cNvSpPr>
          <p:nvPr/>
        </p:nvSpPr>
        <p:spPr>
          <a:xfrm>
            <a:off x="849514" y="1351097"/>
            <a:ext cx="7430327" cy="30500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Arial" panose="020B0604020202020204" pitchFamily="34" charset="0"/>
                <a:ea typeface="Roboto Medium" panose="02000000000000000000" pitchFamily="2" charset="0"/>
              </a:rPr>
              <a:t>Double check all references for correct:</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Order</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Format</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Authors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Page numbers</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Spelling</a:t>
            </a:r>
          </a:p>
          <a:p>
            <a:pPr marL="409575" indent="-409575">
              <a:lnSpc>
                <a:spcPct val="100000"/>
              </a:lnSpc>
              <a:buClr>
                <a:srgbClr val="92D050"/>
              </a:buClr>
              <a:buFont typeface="Wingdings" pitchFamily="2" charset="2"/>
              <a:buChar char="ü"/>
            </a:pPr>
            <a:r>
              <a:rPr lang="en-US" sz="2000" dirty="0">
                <a:latin typeface="Arial" panose="020B0604020202020204" pitchFamily="34" charset="0"/>
                <a:ea typeface="Roboto" panose="02000000000000000000" pitchFamily="2" charset="0"/>
              </a:rPr>
              <a:t>Punctuation</a:t>
            </a:r>
          </a:p>
        </p:txBody>
      </p:sp>
      <p:sp>
        <p:nvSpPr>
          <p:cNvPr id="4" name="Title 9">
            <a:extLst>
              <a:ext uri="{FF2B5EF4-FFF2-40B4-BE49-F238E27FC236}">
                <a16:creationId xmlns:a16="http://schemas.microsoft.com/office/drawing/2014/main" id="{018BC12D-29F8-7C41-8BAE-D9566C8F6ADE}"/>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Citations</a:t>
            </a:r>
          </a:p>
        </p:txBody>
      </p:sp>
      <p:sp>
        <p:nvSpPr>
          <p:cNvPr id="5" name="TextBox 4">
            <a:extLst>
              <a:ext uri="{FF2B5EF4-FFF2-40B4-BE49-F238E27FC236}">
                <a16:creationId xmlns:a16="http://schemas.microsoft.com/office/drawing/2014/main" id="{078D0E2D-F0EB-7345-9B96-977F5BC32DC9}"/>
              </a:ext>
            </a:extLst>
          </p:cNvPr>
          <p:cNvSpPr txBox="1"/>
          <p:nvPr/>
        </p:nvSpPr>
        <p:spPr>
          <a:xfrm>
            <a:off x="847928" y="4642338"/>
            <a:ext cx="8376459" cy="1415772"/>
          </a:xfrm>
          <a:prstGeom prst="rect">
            <a:avLst/>
          </a:prstGeom>
          <a:noFill/>
        </p:spPr>
        <p:txBody>
          <a:bodyPr wrap="square" rtlCol="0">
            <a:spAutoFit/>
          </a:bodyPr>
          <a:lstStyle/>
          <a:p>
            <a:pPr marL="409575" indent="-409575">
              <a:buClr>
                <a:srgbClr val="92D050"/>
              </a:buClr>
              <a:buNone/>
            </a:pPr>
            <a:r>
              <a:rPr lang="en-US" sz="2200" b="1" dirty="0">
                <a:latin typeface="Arial" panose="020B0604020202020204" pitchFamily="34" charset="0"/>
                <a:ea typeface="Roboto Medium" panose="02000000000000000000" pitchFamily="2" charset="0"/>
              </a:rPr>
              <a:t>Double check all references for correct:</a:t>
            </a:r>
          </a:p>
          <a:p>
            <a:pPr marL="409575" lvl="1" indent="-409575">
              <a:spcBef>
                <a:spcPts val="600"/>
              </a:spcBef>
              <a:buClr>
                <a:srgbClr val="92D050"/>
              </a:buClr>
              <a:buFont typeface="Wingdings" pitchFamily="2" charset="2"/>
              <a:buChar char="ü"/>
            </a:pPr>
            <a:r>
              <a:rPr lang="en-US" dirty="0">
                <a:latin typeface="Arial" panose="020B0604020202020204" pitchFamily="34" charset="0"/>
                <a:ea typeface="Roboto" panose="02000000000000000000" pitchFamily="2" charset="0"/>
              </a:rPr>
              <a:t>New, relevant work has been published.</a:t>
            </a:r>
          </a:p>
          <a:p>
            <a:pPr marL="409575" lvl="1" indent="-409575">
              <a:spcBef>
                <a:spcPts val="600"/>
              </a:spcBef>
              <a:buClr>
                <a:srgbClr val="92D050"/>
              </a:buClr>
              <a:buFont typeface="Wingdings" pitchFamily="2" charset="2"/>
              <a:buChar char="ü"/>
            </a:pPr>
            <a:r>
              <a:rPr lang="en-US" dirty="0">
                <a:latin typeface="Arial" panose="020B0604020202020204" pitchFamily="34" charset="0"/>
                <a:ea typeface="Roboto" panose="02000000000000000000" pitchFamily="2" charset="0"/>
              </a:rPr>
              <a:t>Your late reviewers connect you to new information or experts that you use in your paper.</a:t>
            </a:r>
          </a:p>
        </p:txBody>
      </p:sp>
      <p:pic>
        <p:nvPicPr>
          <p:cNvPr id="6" name="Picture 5">
            <a:extLst>
              <a:ext uri="{FF2B5EF4-FFF2-40B4-BE49-F238E27FC236}">
                <a16:creationId xmlns:a16="http://schemas.microsoft.com/office/drawing/2014/main" id="{0D918EED-D639-DA41-82BD-883F3F808A74}"/>
              </a:ext>
            </a:extLst>
          </p:cNvPr>
          <p:cNvPicPr>
            <a:picLocks noChangeAspect="1"/>
          </p:cNvPicPr>
          <p:nvPr/>
        </p:nvPicPr>
        <p:blipFill>
          <a:blip r:embed="rId3"/>
          <a:stretch>
            <a:fillRect/>
          </a:stretch>
        </p:blipFill>
        <p:spPr>
          <a:xfrm>
            <a:off x="0" y="6340419"/>
            <a:ext cx="12192000" cy="527629"/>
          </a:xfrm>
          <a:prstGeom prst="rect">
            <a:avLst/>
          </a:prstGeom>
        </p:spPr>
      </p:pic>
    </p:spTree>
    <p:extLst>
      <p:ext uri="{BB962C8B-B14F-4D97-AF65-F5344CB8AC3E}">
        <p14:creationId xmlns:p14="http://schemas.microsoft.com/office/powerpoint/2010/main" val="12909613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5F616563-A435-A547-96EA-F5C13BF9F615}"/>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rPr>
              <a:t>The Scientific Writing Roadmap</a:t>
            </a:r>
          </a:p>
        </p:txBody>
      </p:sp>
      <p:grpSp>
        <p:nvGrpSpPr>
          <p:cNvPr id="6" name="Group 5">
            <a:extLst>
              <a:ext uri="{FF2B5EF4-FFF2-40B4-BE49-F238E27FC236}">
                <a16:creationId xmlns:a16="http://schemas.microsoft.com/office/drawing/2014/main" id="{44C550AA-AFB3-B944-8D3F-781C4A9ED869}"/>
              </a:ext>
            </a:extLst>
          </p:cNvPr>
          <p:cNvGrpSpPr/>
          <p:nvPr/>
        </p:nvGrpSpPr>
        <p:grpSpPr>
          <a:xfrm>
            <a:off x="0" y="-914396"/>
            <a:ext cx="12192000" cy="6889319"/>
            <a:chOff x="0" y="-299661"/>
            <a:chExt cx="12192000" cy="6858000"/>
          </a:xfrm>
        </p:grpSpPr>
        <p:pic>
          <p:nvPicPr>
            <p:cNvPr id="7" name="Picture 6" descr="A picture containing graphical user interface&#10;&#10;Description automatically generated">
              <a:extLst>
                <a:ext uri="{FF2B5EF4-FFF2-40B4-BE49-F238E27FC236}">
                  <a16:creationId xmlns:a16="http://schemas.microsoft.com/office/drawing/2014/main" id="{3579B32C-108B-EB4D-AF89-6B98022EBD6B}"/>
                </a:ext>
              </a:extLst>
            </p:cNvPr>
            <p:cNvPicPr>
              <a:picLocks noChangeAspect="1"/>
            </p:cNvPicPr>
            <p:nvPr/>
          </p:nvPicPr>
          <p:blipFill>
            <a:blip r:embed="rId3"/>
            <a:stretch>
              <a:fillRect/>
            </a:stretch>
          </p:blipFill>
          <p:spPr>
            <a:xfrm>
              <a:off x="0" y="-299661"/>
              <a:ext cx="12192000" cy="6858000"/>
            </a:xfrm>
            <a:prstGeom prst="rect">
              <a:avLst/>
            </a:prstGeom>
          </p:spPr>
        </p:pic>
        <p:sp>
          <p:nvSpPr>
            <p:cNvPr id="8" name="Rectangle 7">
              <a:extLst>
                <a:ext uri="{FF2B5EF4-FFF2-40B4-BE49-F238E27FC236}">
                  <a16:creationId xmlns:a16="http://schemas.microsoft.com/office/drawing/2014/main" id="{82B30071-8F4E-BF45-8DDC-C24825012225}"/>
                </a:ext>
              </a:extLst>
            </p:cNvPr>
            <p:cNvSpPr/>
            <p:nvPr/>
          </p:nvSpPr>
          <p:spPr>
            <a:xfrm>
              <a:off x="1546261" y="4772346"/>
              <a:ext cx="45719" cy="421241"/>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83D0BA-0E39-B340-81A2-50FD5ABAAA9A}"/>
                </a:ext>
              </a:extLst>
            </p:cNvPr>
            <p:cNvSpPr/>
            <p:nvPr/>
          </p:nvSpPr>
          <p:spPr>
            <a:xfrm>
              <a:off x="10411147" y="4772346"/>
              <a:ext cx="45719" cy="421241"/>
            </a:xfrm>
            <a:prstGeom prst="rect">
              <a:avLst/>
            </a:prstGeom>
            <a:solidFill>
              <a:srgbClr val="83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881ED5F-D1DC-D74F-8503-2DA44CCC7F3C}"/>
              </a:ext>
            </a:extLst>
          </p:cNvPr>
          <p:cNvGrpSpPr/>
          <p:nvPr/>
        </p:nvGrpSpPr>
        <p:grpSpPr>
          <a:xfrm>
            <a:off x="1239910" y="4488486"/>
            <a:ext cx="983226" cy="2005362"/>
            <a:chOff x="1239910" y="4533090"/>
            <a:chExt cx="983226" cy="2005362"/>
          </a:xfrm>
        </p:grpSpPr>
        <p:cxnSp>
          <p:nvCxnSpPr>
            <p:cNvPr id="11" name="Straight Connector 10">
              <a:extLst>
                <a:ext uri="{FF2B5EF4-FFF2-40B4-BE49-F238E27FC236}">
                  <a16:creationId xmlns:a16="http://schemas.microsoft.com/office/drawing/2014/main" id="{80A56E28-B4E0-4649-A9F6-5440487B9F68}"/>
                </a:ext>
              </a:extLst>
            </p:cNvPr>
            <p:cNvCxnSpPr>
              <a:cxnSpLocks/>
            </p:cNvCxnSpPr>
            <p:nvPr/>
          </p:nvCxnSpPr>
          <p:spPr>
            <a:xfrm>
              <a:off x="1731523" y="4533090"/>
              <a:ext cx="0" cy="1653702"/>
            </a:xfrm>
            <a:prstGeom prst="line">
              <a:avLst/>
            </a:prstGeom>
            <a:ln w="19050" cap="rnd"/>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62DD3EF-6DAB-DB42-9E1C-3CC15BE78E08}"/>
                </a:ext>
              </a:extLst>
            </p:cNvPr>
            <p:cNvSpPr/>
            <p:nvPr/>
          </p:nvSpPr>
          <p:spPr>
            <a:xfrm>
              <a:off x="1239910" y="6186792"/>
              <a:ext cx="983226"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Title</a:t>
              </a:r>
            </a:p>
          </p:txBody>
        </p:sp>
      </p:grpSp>
      <p:grpSp>
        <p:nvGrpSpPr>
          <p:cNvPr id="13" name="Group 12">
            <a:extLst>
              <a:ext uri="{FF2B5EF4-FFF2-40B4-BE49-F238E27FC236}">
                <a16:creationId xmlns:a16="http://schemas.microsoft.com/office/drawing/2014/main" id="{D3B38DC5-E48D-9A45-8DDF-7F473BB73C07}"/>
              </a:ext>
            </a:extLst>
          </p:cNvPr>
          <p:cNvGrpSpPr/>
          <p:nvPr/>
        </p:nvGrpSpPr>
        <p:grpSpPr>
          <a:xfrm>
            <a:off x="2153265" y="3473450"/>
            <a:ext cx="1140541" cy="2317750"/>
            <a:chOff x="2153265" y="3473450"/>
            <a:chExt cx="1140541" cy="2317750"/>
          </a:xfrm>
        </p:grpSpPr>
        <p:cxnSp>
          <p:nvCxnSpPr>
            <p:cNvPr id="14" name="Straight Connector 13">
              <a:extLst>
                <a:ext uri="{FF2B5EF4-FFF2-40B4-BE49-F238E27FC236}">
                  <a16:creationId xmlns:a16="http://schemas.microsoft.com/office/drawing/2014/main" id="{92FC18FA-D8B7-824C-96DA-A201E2D97850}"/>
                </a:ext>
              </a:extLst>
            </p:cNvPr>
            <p:cNvCxnSpPr>
              <a:cxnSpLocks/>
            </p:cNvCxnSpPr>
            <p:nvPr/>
          </p:nvCxnSpPr>
          <p:spPr>
            <a:xfrm>
              <a:off x="2723535" y="3473450"/>
              <a:ext cx="0" cy="1965606"/>
            </a:xfrm>
            <a:prstGeom prst="line">
              <a:avLst/>
            </a:prstGeom>
            <a:ln w="19050" cap="rnd"/>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187F8E55-4E3D-DB48-A840-E71E820B59A2}"/>
                </a:ext>
              </a:extLst>
            </p:cNvPr>
            <p:cNvSpPr/>
            <p:nvPr/>
          </p:nvSpPr>
          <p:spPr>
            <a:xfrm>
              <a:off x="2153265" y="5439056"/>
              <a:ext cx="1140541" cy="35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Abstract</a:t>
              </a:r>
            </a:p>
          </p:txBody>
        </p:sp>
      </p:grpSp>
      <p:grpSp>
        <p:nvGrpSpPr>
          <p:cNvPr id="16" name="Group 15">
            <a:extLst>
              <a:ext uri="{FF2B5EF4-FFF2-40B4-BE49-F238E27FC236}">
                <a16:creationId xmlns:a16="http://schemas.microsoft.com/office/drawing/2014/main" id="{FA8D322A-36DC-FF47-B178-B181AEC4145C}"/>
              </a:ext>
            </a:extLst>
          </p:cNvPr>
          <p:cNvGrpSpPr/>
          <p:nvPr/>
        </p:nvGrpSpPr>
        <p:grpSpPr>
          <a:xfrm>
            <a:off x="3092748" y="2157362"/>
            <a:ext cx="1390230" cy="2955454"/>
            <a:chOff x="3083448" y="2068830"/>
            <a:chExt cx="1390230" cy="2955454"/>
          </a:xfrm>
        </p:grpSpPr>
        <p:cxnSp>
          <p:nvCxnSpPr>
            <p:cNvPr id="17" name="Straight Connector 16">
              <a:extLst>
                <a:ext uri="{FF2B5EF4-FFF2-40B4-BE49-F238E27FC236}">
                  <a16:creationId xmlns:a16="http://schemas.microsoft.com/office/drawing/2014/main" id="{F9796951-ED36-2143-8A8A-9D1D7F0D5F27}"/>
                </a:ext>
              </a:extLst>
            </p:cNvPr>
            <p:cNvCxnSpPr/>
            <p:nvPr/>
          </p:nvCxnSpPr>
          <p:spPr>
            <a:xfrm>
              <a:off x="3749040" y="2068830"/>
              <a:ext cx="0" cy="2588644"/>
            </a:xfrm>
            <a:prstGeom prst="line">
              <a:avLst/>
            </a:prstGeom>
            <a:ln w="19050" cap="rnd"/>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CB5B1EAD-6D91-DF43-9B7F-D984525D3EE0}"/>
                </a:ext>
              </a:extLst>
            </p:cNvPr>
            <p:cNvSpPr/>
            <p:nvPr/>
          </p:nvSpPr>
          <p:spPr>
            <a:xfrm>
              <a:off x="3083448" y="4657474"/>
              <a:ext cx="1390230" cy="36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Introduction</a:t>
              </a:r>
            </a:p>
          </p:txBody>
        </p:sp>
      </p:grpSp>
      <p:grpSp>
        <p:nvGrpSpPr>
          <p:cNvPr id="19" name="Group 18">
            <a:extLst>
              <a:ext uri="{FF2B5EF4-FFF2-40B4-BE49-F238E27FC236}">
                <a16:creationId xmlns:a16="http://schemas.microsoft.com/office/drawing/2014/main" id="{FDF82F33-E566-3A4D-8BEA-E9685751587C}"/>
              </a:ext>
            </a:extLst>
          </p:cNvPr>
          <p:cNvGrpSpPr/>
          <p:nvPr/>
        </p:nvGrpSpPr>
        <p:grpSpPr>
          <a:xfrm>
            <a:off x="4689987" y="2146887"/>
            <a:ext cx="1111045" cy="2286860"/>
            <a:chOff x="4689987" y="2068830"/>
            <a:chExt cx="1111045" cy="2286860"/>
          </a:xfrm>
        </p:grpSpPr>
        <p:cxnSp>
          <p:nvCxnSpPr>
            <p:cNvPr id="20" name="Straight Connector 19">
              <a:extLst>
                <a:ext uri="{FF2B5EF4-FFF2-40B4-BE49-F238E27FC236}">
                  <a16:creationId xmlns:a16="http://schemas.microsoft.com/office/drawing/2014/main" id="{670DA359-8249-334E-9384-7F8305BE3527}"/>
                </a:ext>
              </a:extLst>
            </p:cNvPr>
            <p:cNvCxnSpPr/>
            <p:nvPr/>
          </p:nvCxnSpPr>
          <p:spPr>
            <a:xfrm>
              <a:off x="5246370" y="2068830"/>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138BB526-21AB-AB46-A1FB-822F1E830E48}"/>
                </a:ext>
              </a:extLst>
            </p:cNvPr>
            <p:cNvSpPr/>
            <p:nvPr/>
          </p:nvSpPr>
          <p:spPr>
            <a:xfrm>
              <a:off x="4689987" y="4023360"/>
              <a:ext cx="1111045" cy="3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Roboto Medium" panose="02000000000000000000" pitchFamily="2" charset="0"/>
                </a:rPr>
                <a:t>Methods</a:t>
              </a:r>
            </a:p>
          </p:txBody>
        </p:sp>
      </p:grpSp>
      <p:grpSp>
        <p:nvGrpSpPr>
          <p:cNvPr id="22" name="Group 21">
            <a:extLst>
              <a:ext uri="{FF2B5EF4-FFF2-40B4-BE49-F238E27FC236}">
                <a16:creationId xmlns:a16="http://schemas.microsoft.com/office/drawing/2014/main" id="{21895D45-F7A5-C146-AB08-FEC70FDE54D9}"/>
              </a:ext>
            </a:extLst>
          </p:cNvPr>
          <p:cNvGrpSpPr/>
          <p:nvPr/>
        </p:nvGrpSpPr>
        <p:grpSpPr>
          <a:xfrm>
            <a:off x="6152818" y="2146887"/>
            <a:ext cx="1170039" cy="2286860"/>
            <a:chOff x="6152818" y="2068830"/>
            <a:chExt cx="1170039" cy="2286860"/>
          </a:xfrm>
        </p:grpSpPr>
        <p:cxnSp>
          <p:nvCxnSpPr>
            <p:cNvPr id="23" name="Straight Connector 22">
              <a:extLst>
                <a:ext uri="{FF2B5EF4-FFF2-40B4-BE49-F238E27FC236}">
                  <a16:creationId xmlns:a16="http://schemas.microsoft.com/office/drawing/2014/main" id="{13F74257-C869-5C4C-A3F4-FE9702A24F13}"/>
                </a:ext>
              </a:extLst>
            </p:cNvPr>
            <p:cNvCxnSpPr/>
            <p:nvPr/>
          </p:nvCxnSpPr>
          <p:spPr>
            <a:xfrm>
              <a:off x="6737837" y="2068830"/>
              <a:ext cx="0" cy="1954530"/>
            </a:xfrm>
            <a:prstGeom prst="line">
              <a:avLst/>
            </a:prstGeom>
            <a:ln w="19050" cap="rnd"/>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116BCDCE-45D9-9F41-BB92-7094572B41C7}"/>
                </a:ext>
              </a:extLst>
            </p:cNvPr>
            <p:cNvSpPr/>
            <p:nvPr/>
          </p:nvSpPr>
          <p:spPr>
            <a:xfrm>
              <a:off x="6152818" y="4023360"/>
              <a:ext cx="1170039" cy="3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Results</a:t>
              </a:r>
            </a:p>
          </p:txBody>
        </p:sp>
      </p:grpSp>
      <p:grpSp>
        <p:nvGrpSpPr>
          <p:cNvPr id="25" name="Group 24">
            <a:extLst>
              <a:ext uri="{FF2B5EF4-FFF2-40B4-BE49-F238E27FC236}">
                <a16:creationId xmlns:a16="http://schemas.microsoft.com/office/drawing/2014/main" id="{AEF15B30-1564-7F41-91D4-32296799E283}"/>
              </a:ext>
            </a:extLst>
          </p:cNvPr>
          <p:cNvGrpSpPr/>
          <p:nvPr/>
        </p:nvGrpSpPr>
        <p:grpSpPr>
          <a:xfrm>
            <a:off x="7531745" y="2146887"/>
            <a:ext cx="1347020" cy="2955454"/>
            <a:chOff x="7531745" y="2068830"/>
            <a:chExt cx="1347020" cy="2955454"/>
          </a:xfrm>
        </p:grpSpPr>
        <p:cxnSp>
          <p:nvCxnSpPr>
            <p:cNvPr id="26" name="Straight Connector 25">
              <a:extLst>
                <a:ext uri="{FF2B5EF4-FFF2-40B4-BE49-F238E27FC236}">
                  <a16:creationId xmlns:a16="http://schemas.microsoft.com/office/drawing/2014/main" id="{CD215B85-4617-0542-ACC6-FDCF1278FAEE}"/>
                </a:ext>
              </a:extLst>
            </p:cNvPr>
            <p:cNvCxnSpPr/>
            <p:nvPr/>
          </p:nvCxnSpPr>
          <p:spPr>
            <a:xfrm>
              <a:off x="8229600" y="2068830"/>
              <a:ext cx="0" cy="2588644"/>
            </a:xfrm>
            <a:prstGeom prst="line">
              <a:avLst/>
            </a:prstGeom>
            <a:ln w="19050" cap="rnd"/>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9EAA9712-D355-7B4D-ACAB-AF6356D6360F}"/>
                </a:ext>
              </a:extLst>
            </p:cNvPr>
            <p:cNvSpPr/>
            <p:nvPr/>
          </p:nvSpPr>
          <p:spPr>
            <a:xfrm>
              <a:off x="7531745" y="4657474"/>
              <a:ext cx="1347020" cy="36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Discussion</a:t>
              </a:r>
            </a:p>
          </p:txBody>
        </p:sp>
      </p:grpSp>
      <p:grpSp>
        <p:nvGrpSpPr>
          <p:cNvPr id="28" name="Group 27">
            <a:extLst>
              <a:ext uri="{FF2B5EF4-FFF2-40B4-BE49-F238E27FC236}">
                <a16:creationId xmlns:a16="http://schemas.microsoft.com/office/drawing/2014/main" id="{C425FF45-5877-874B-BE28-D0B9687A83BC}"/>
              </a:ext>
            </a:extLst>
          </p:cNvPr>
          <p:cNvGrpSpPr/>
          <p:nvPr/>
        </p:nvGrpSpPr>
        <p:grpSpPr>
          <a:xfrm>
            <a:off x="8406581" y="3473450"/>
            <a:ext cx="1722939" cy="2317750"/>
            <a:chOff x="8406581" y="3473450"/>
            <a:chExt cx="1722939" cy="2317750"/>
          </a:xfrm>
        </p:grpSpPr>
        <p:cxnSp>
          <p:nvCxnSpPr>
            <p:cNvPr id="29" name="Straight Connector 28">
              <a:extLst>
                <a:ext uri="{FF2B5EF4-FFF2-40B4-BE49-F238E27FC236}">
                  <a16:creationId xmlns:a16="http://schemas.microsoft.com/office/drawing/2014/main" id="{631272ED-B8B1-D94F-A037-F96312414473}"/>
                </a:ext>
              </a:extLst>
            </p:cNvPr>
            <p:cNvCxnSpPr>
              <a:cxnSpLocks/>
            </p:cNvCxnSpPr>
            <p:nvPr/>
          </p:nvCxnSpPr>
          <p:spPr>
            <a:xfrm>
              <a:off x="9256137" y="3473450"/>
              <a:ext cx="0" cy="1965606"/>
            </a:xfrm>
            <a:prstGeom prst="line">
              <a:avLst/>
            </a:prstGeom>
            <a:ln w="19050" cap="rnd"/>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11D86D1D-6DFA-F446-9C61-D9D260BA62BC}"/>
                </a:ext>
              </a:extLst>
            </p:cNvPr>
            <p:cNvSpPr/>
            <p:nvPr/>
          </p:nvSpPr>
          <p:spPr>
            <a:xfrm>
              <a:off x="8406581" y="5439056"/>
              <a:ext cx="1722939" cy="35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Acknowledgments</a:t>
              </a:r>
            </a:p>
          </p:txBody>
        </p:sp>
      </p:grpSp>
      <p:grpSp>
        <p:nvGrpSpPr>
          <p:cNvPr id="31" name="Group 30">
            <a:extLst>
              <a:ext uri="{FF2B5EF4-FFF2-40B4-BE49-F238E27FC236}">
                <a16:creationId xmlns:a16="http://schemas.microsoft.com/office/drawing/2014/main" id="{1A6EAB85-0048-B84C-A29B-7FBB64965835}"/>
              </a:ext>
            </a:extLst>
          </p:cNvPr>
          <p:cNvGrpSpPr/>
          <p:nvPr/>
        </p:nvGrpSpPr>
        <p:grpSpPr>
          <a:xfrm>
            <a:off x="9590530" y="4488486"/>
            <a:ext cx="2005781" cy="2005362"/>
            <a:chOff x="9590530" y="4533090"/>
            <a:chExt cx="2005781" cy="2005362"/>
          </a:xfrm>
        </p:grpSpPr>
        <p:cxnSp>
          <p:nvCxnSpPr>
            <p:cNvPr id="32" name="Straight Connector 31">
              <a:extLst>
                <a:ext uri="{FF2B5EF4-FFF2-40B4-BE49-F238E27FC236}">
                  <a16:creationId xmlns:a16="http://schemas.microsoft.com/office/drawing/2014/main" id="{4F72CBC5-DE85-904C-803B-F8E7C88775B6}"/>
                </a:ext>
              </a:extLst>
            </p:cNvPr>
            <p:cNvCxnSpPr>
              <a:cxnSpLocks/>
            </p:cNvCxnSpPr>
            <p:nvPr/>
          </p:nvCxnSpPr>
          <p:spPr>
            <a:xfrm>
              <a:off x="10593421" y="4533090"/>
              <a:ext cx="0" cy="1653702"/>
            </a:xfrm>
            <a:prstGeom prst="line">
              <a:avLst/>
            </a:prstGeom>
            <a:ln w="19050"/>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69548ADD-8DD1-F145-B0B6-4C8FEC2AA957}"/>
                </a:ext>
              </a:extLst>
            </p:cNvPr>
            <p:cNvSpPr/>
            <p:nvPr/>
          </p:nvSpPr>
          <p:spPr>
            <a:xfrm>
              <a:off x="9590530" y="6186792"/>
              <a:ext cx="2005781" cy="3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ea typeface="Roboto Medium" panose="02000000000000000000" pitchFamily="2" charset="0"/>
                </a:rPr>
                <a:t>References/Citations</a:t>
              </a:r>
            </a:p>
          </p:txBody>
        </p:sp>
      </p:grpSp>
    </p:spTree>
    <p:extLst>
      <p:ext uri="{BB962C8B-B14F-4D97-AF65-F5344CB8AC3E}">
        <p14:creationId xmlns:p14="http://schemas.microsoft.com/office/powerpoint/2010/main" val="2952041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009702-3A77-4616-851C-D2C5CBDB8DC7}"/>
</file>

<file path=customXml/itemProps2.xml><?xml version="1.0" encoding="utf-8"?>
<ds:datastoreItem xmlns:ds="http://schemas.openxmlformats.org/officeDocument/2006/customXml" ds:itemID="{697B1296-D16B-495E-9D7C-4AD463D1430D}"/>
</file>

<file path=customXml/itemProps3.xml><?xml version="1.0" encoding="utf-8"?>
<ds:datastoreItem xmlns:ds="http://schemas.openxmlformats.org/officeDocument/2006/customXml" ds:itemID="{17994169-9FF0-4687-A8F8-701F72809E4D}"/>
</file>

<file path=docProps/app.xml><?xml version="1.0" encoding="utf-8"?>
<Properties xmlns="http://schemas.openxmlformats.org/officeDocument/2006/extended-properties" xmlns:vt="http://schemas.openxmlformats.org/officeDocument/2006/docPropsVTypes">
  <TotalTime>4622</TotalTime>
  <Words>13858</Words>
  <Application>Microsoft Macintosh PowerPoint</Application>
  <PresentationFormat>Widescreen</PresentationFormat>
  <Paragraphs>1272</Paragraphs>
  <Slides>100</Slides>
  <Notes>94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Arial</vt:lpstr>
      <vt:lpstr>Arial Narrow</vt:lpstr>
      <vt:lpstr>Calibri</vt:lpstr>
      <vt:lpstr>Calibri Light</vt:lpstr>
      <vt:lpstr>Roboto Condensed</vt:lpstr>
      <vt:lpstr>System Font Regular</vt:lpstr>
      <vt:lpstr>Wingdings</vt:lpstr>
      <vt:lpstr>Office Theme</vt:lpstr>
      <vt:lpstr>SCIENTIFIC WRITING</vt:lpstr>
      <vt:lpstr>PowerPoint Presentation</vt:lpstr>
      <vt:lpstr>Module 2 Agenda</vt:lpstr>
      <vt:lpstr>Module 2 Learning Objectives</vt:lpstr>
      <vt:lpstr>The Manuscript Outline</vt:lpstr>
      <vt:lpstr>The Scientific Writing Roadmap</vt:lpstr>
      <vt:lpstr>The Scientific Writing Roadmap</vt:lpstr>
      <vt:lpstr>The Scientific Writing Roadmap</vt:lpstr>
      <vt:lpstr>The Scientific Writing Roadmap</vt:lpstr>
      <vt:lpstr>PowerPoint Presentation</vt:lpstr>
      <vt:lpstr>PowerPoint Presentation</vt:lpstr>
      <vt:lpstr>PowerPoint Presentation</vt:lpstr>
      <vt:lpstr>Developing a  Title and Abstract</vt:lpstr>
      <vt:lpstr>PowerPoint Presentation</vt:lpstr>
      <vt:lpstr>Title</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Introduction and Methods Sections</vt:lpstr>
      <vt:lpstr>PowerPoint Presentation</vt:lpstr>
      <vt:lpstr>PowerPoint Presentation</vt:lpstr>
      <vt:lpstr>PowerPoint Presentation</vt:lpstr>
      <vt:lpstr>PowerPoint Presentation</vt:lpstr>
      <vt:lpstr>Introduction</vt:lpstr>
      <vt:lpstr>Introduction</vt:lpstr>
      <vt:lpstr>PowerPoint Presentation</vt:lpstr>
      <vt:lpstr>PowerPoint Presentation</vt:lpstr>
      <vt:lpstr>PowerPoint Presentation</vt:lpstr>
      <vt:lpstr>Your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Results Section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Discussion, Acknowledgements  and Citations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SW_Module_2_Facilitator</dc:title>
  <dc:creator>BanyanComm6</dc:creator>
  <cp:lastModifiedBy>BanyanComm5</cp:lastModifiedBy>
  <cp:revision>240</cp:revision>
  <dcterms:created xsi:type="dcterms:W3CDTF">2020-10-23T12:10:31Z</dcterms:created>
  <dcterms:modified xsi:type="dcterms:W3CDTF">2020-10-30T14:48:35Z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ies>
</file>